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handoutMasterIdLst>
    <p:handoutMasterId r:id="rId15"/>
  </p:handoutMasterIdLst>
  <p:sldIdLst>
    <p:sldId id="1852" r:id="rId3"/>
    <p:sldId id="1855" r:id="rId4"/>
    <p:sldId id="1104" r:id="rId6"/>
    <p:sldId id="1876" r:id="rId7"/>
    <p:sldId id="1862" r:id="rId8"/>
    <p:sldId id="1877" r:id="rId9"/>
    <p:sldId id="1878" r:id="rId10"/>
    <p:sldId id="1856" r:id="rId11"/>
    <p:sldId id="1871" r:id="rId12"/>
    <p:sldId id="1864" r:id="rId13"/>
    <p:sldId id="1865" r:id="rId14"/>
  </p:sldIdLst>
  <p:sldSz cx="12192000" cy="6858000"/>
  <p:notesSz cx="6807200" cy="9939020"/>
  <p:custDataLst>
    <p:tags r:id="rId20"/>
  </p:custDataLst>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7DDBC889-80CC-7F4C-AE5D-CEBF114A29C4}">
          <p14:sldIdLst>
            <p14:sldId id="1852"/>
            <p14:sldId id="1855"/>
            <p14:sldId id="1104"/>
            <p14:sldId id="1876"/>
            <p14:sldId id="1862"/>
            <p14:sldId id="1877"/>
            <p14:sldId id="1878"/>
            <p14:sldId id="1856"/>
            <p14:sldId id="1871"/>
            <p14:sldId id="1864"/>
            <p14:sldId id="1865"/>
          </p14:sldIdLst>
        </p14:section>
      </p14:sectionLst>
    </p:ext>
    <p:ext uri="{EFAFB233-063F-42B5-8137-9DF3F51BA10A}">
      <p15:sldGuideLst xmlns:p15="http://schemas.microsoft.com/office/powerpoint/2012/main">
        <p15:guide id="1" orient="horz" pos="331" userDrawn="1">
          <p15:clr>
            <a:srgbClr val="A4A3A4"/>
          </p15:clr>
        </p15:guide>
        <p15:guide id="2" orient="horz" pos="4282" userDrawn="1">
          <p15:clr>
            <a:srgbClr val="A4A3A4"/>
          </p15:clr>
        </p15:guide>
        <p15:guide id="3" pos="80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 initials="1"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CA16"/>
    <a:srgbClr val="807F84"/>
    <a:srgbClr val="6D6C71"/>
    <a:srgbClr val="626264"/>
    <a:srgbClr val="7A797E"/>
    <a:srgbClr val="00FFFF"/>
    <a:srgbClr val="FCF3DB"/>
    <a:srgbClr val="FCDF94"/>
    <a:srgbClr val="FBFBFB"/>
    <a:srgbClr val="FEE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79" autoAdjust="0"/>
    <p:restoredTop sz="96366" autoAdjust="0"/>
  </p:normalViewPr>
  <p:slideViewPr>
    <p:cSldViewPr snapToGrid="0" snapToObjects="1" showGuides="1">
      <p:cViewPr varScale="1">
        <p:scale>
          <a:sx n="81" d="100"/>
          <a:sy n="81" d="100"/>
        </p:scale>
        <p:origin x="364" y="56"/>
      </p:cViewPr>
      <p:guideLst>
        <p:guide orient="horz" pos="331"/>
        <p:guide orient="horz" pos="4282"/>
        <p:guide pos="807"/>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showGuides="1">
      <p:cViewPr varScale="1">
        <p:scale>
          <a:sx n="57" d="100"/>
          <a:sy n="57" d="100"/>
        </p:scale>
        <p:origin x="2790" y="36"/>
      </p:cViewPr>
      <p:guideLst>
        <p:guide orient="horz" pos="2883"/>
        <p:guide pos="2195"/>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gs" Target="tags/tag31.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de-DE"/>
          </a:p>
        </p:txBody>
      </p:sp>
      <p:sp>
        <p:nvSpPr>
          <p:cNvPr id="4" name="Fußzeilenplatzhalt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37F5741E-B9B5-324A-850D-3DDEC688292A}" type="slidenum">
              <a:rPr lang="de-DE" smtClean="0"/>
            </a:fld>
            <a:endParaRPr lang="de-DE"/>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792BF62E-B21E-4D42-AE61-405DC86EAFC6}" type="datetimeFigureOut">
              <a:rPr lang="de-DE" smtClean="0"/>
            </a:fld>
            <a:endParaRPr lang="de-DE" dirty="0"/>
          </a:p>
        </p:txBody>
      </p:sp>
      <p:sp>
        <p:nvSpPr>
          <p:cNvPr id="4" name="Folienbildplatzhalt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lang="de-DE"/>
              <a:t>Mastertextformat bearbeiten</a:t>
            </a:r>
            <a:endParaRPr lang="de-DE"/>
          </a:p>
          <a:p>
            <a:pPr lvl="1"/>
            <a:r>
              <a:rPr lang="de-DE"/>
              <a:t>Zweite Ebene</a:t>
            </a:r>
            <a:endParaRPr lang="de-DE"/>
          </a:p>
          <a:p>
            <a:pPr lvl="2"/>
            <a:r>
              <a:rPr lang="de-DE"/>
              <a:t>Dritte Ebene</a:t>
            </a:r>
            <a:endParaRPr lang="de-DE"/>
          </a:p>
          <a:p>
            <a:pPr lvl="3"/>
            <a:r>
              <a:rPr lang="de-DE"/>
              <a:t>Vierte Ebene</a:t>
            </a:r>
            <a:endParaRPr lang="de-DE"/>
          </a:p>
          <a:p>
            <a:pPr lvl="4"/>
            <a:r>
              <a:rPr lang="de-DE"/>
              <a:t>Fünfte Ebene</a:t>
            </a:r>
            <a:endParaRPr lang="de-DE"/>
          </a:p>
        </p:txBody>
      </p:sp>
      <p:sp>
        <p:nvSpPr>
          <p:cNvPr id="6" name="Fußzeilenplatzhalt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5167DC97-EFCB-7842-AB18-94311584F480}" type="slidenum">
              <a:rPr lang="de-DE" smtClean="0"/>
            </a:fld>
            <a:endParaRPr lang="de-DE" dirty="0"/>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167DC97-EFCB-7842-AB18-94311584F480}" type="slidenum">
              <a:rPr lang="de-DE" smtClean="0"/>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5167DC97-EFCB-7842-AB18-94311584F480}" type="slidenum">
              <a:rPr lang="de-DE" smtClean="0"/>
            </a:fld>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zh-CN" altLang="en-US"/>
              <a:t>包括但不限于： 主要创新点； 该创新带来的疗效或安全性方面的优势； 是否为国家“重大新药创制”等科技重大专项支持上市药品； 是否为自主知识产权的创新药； 药品注册分类； (中成药)传承性情况。</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zh-CN" altLang="en-US"/>
              <a:t>包括但不限于:所治疗疾病大陆地区年发病患者总数;是否能够弥补药品目录保障短板;临床管理难度及其他相关情况。</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master format collection EN">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731839" y="692152"/>
            <a:ext cx="4320000" cy="492443"/>
          </a:xfrm>
        </p:spPr>
        <p:txBody>
          <a:bodyPr lIns="0" tIns="0" rIns="0" bIns="0">
            <a:spAutoFit/>
          </a:bodyPr>
          <a:lstStyle>
            <a:lvl1pPr>
              <a:defRPr sz="3200" b="0">
                <a:latin typeface="DIN Light" charset="0"/>
                <a:ea typeface="DIN Light" charset="0"/>
                <a:cs typeface="DIN Light" charset="0"/>
              </a:defRPr>
            </a:lvl1pPr>
          </a:lstStyle>
          <a:p>
            <a:r>
              <a:rPr lang="de-DE" dirty="0"/>
              <a:t>MASTER HEADLINE</a:t>
            </a:r>
            <a:endParaRPr lang="de-DE" dirty="0"/>
          </a:p>
        </p:txBody>
      </p:sp>
      <p:sp>
        <p:nvSpPr>
          <p:cNvPr id="4" name="Inhaltsplatzhalter 5"/>
          <p:cNvSpPr>
            <a:spLocks noGrp="1"/>
          </p:cNvSpPr>
          <p:nvPr>
            <p:ph sz="quarter" idx="10" hasCustomPrompt="1"/>
          </p:nvPr>
        </p:nvSpPr>
        <p:spPr>
          <a:xfrm>
            <a:off x="731840" y="1184595"/>
            <a:ext cx="4320000" cy="458757"/>
          </a:xfrm>
        </p:spPr>
        <p:txBody>
          <a:bodyPr lIns="0" tIns="0" rIns="0" bIns="180000">
            <a:spAutoFit/>
          </a:bodyPr>
          <a:lstStyle>
            <a:lvl1pPr marL="0" indent="0" algn="l">
              <a:buNone/>
              <a:defRPr sz="1800" b="0" spc="300">
                <a:solidFill>
                  <a:schemeClr val="accent1"/>
                </a:solidFill>
                <a:latin typeface="DIN Medium" charset="0"/>
                <a:ea typeface="DIN Medium" charset="0"/>
                <a:cs typeface="DIN Medium" charset="0"/>
              </a:defRPr>
            </a:lvl1pPr>
            <a:lvl2pPr marL="457200" indent="0">
              <a:buNone/>
              <a:defRPr sz="1400" b="0">
                <a:solidFill>
                  <a:schemeClr val="accent1"/>
                </a:solidFill>
              </a:defRPr>
            </a:lvl2pPr>
            <a:lvl3pPr marL="914400" indent="0">
              <a:buNone/>
              <a:defRPr sz="1400" b="0">
                <a:solidFill>
                  <a:schemeClr val="accent1"/>
                </a:solidFill>
              </a:defRPr>
            </a:lvl3pPr>
            <a:lvl4pPr marL="1371600" indent="0">
              <a:buNone/>
              <a:defRPr sz="1400" b="0">
                <a:solidFill>
                  <a:schemeClr val="accent1"/>
                </a:solidFill>
              </a:defRPr>
            </a:lvl4pPr>
            <a:lvl5pPr marL="1828800" indent="0">
              <a:buNone/>
              <a:defRPr sz="1400" b="0">
                <a:solidFill>
                  <a:schemeClr val="accent1"/>
                </a:solidFill>
              </a:defRPr>
            </a:lvl5pPr>
          </a:lstStyle>
          <a:p>
            <a:pPr lvl="0"/>
            <a:r>
              <a:rPr lang="en-GB" noProof="0" dirty="0"/>
              <a:t>ENTER SUBHEADLINE</a:t>
            </a:r>
            <a:endParaRPr lang="en-GB" noProof="0" dirty="0"/>
          </a:p>
        </p:txBody>
      </p:sp>
      <p:sp>
        <p:nvSpPr>
          <p:cNvPr id="5" name="Textplatzhalter 12"/>
          <p:cNvSpPr>
            <a:spLocks noGrp="1"/>
          </p:cNvSpPr>
          <p:nvPr>
            <p:ph type="body" sz="quarter" idx="12" hasCustomPrompt="1"/>
          </p:nvPr>
        </p:nvSpPr>
        <p:spPr>
          <a:xfrm>
            <a:off x="731839" y="1643349"/>
            <a:ext cx="4320000" cy="553800"/>
          </a:xfrm>
        </p:spPr>
        <p:txBody>
          <a:bodyPr tIns="180000" bIns="0"/>
          <a:lstStyle>
            <a:lvl1pPr marL="0" indent="0">
              <a:buFontTx/>
              <a:buNone/>
              <a:defRPr lang="en-US" sz="1800" b="0" i="0" kern="1200" dirty="0">
                <a:solidFill>
                  <a:schemeClr val="tx1"/>
                </a:solidFill>
                <a:latin typeface="DIN-Regular" charset="0"/>
                <a:ea typeface="DIN-Regular" charset="0"/>
                <a:cs typeface="DIN-Regular" charset="0"/>
              </a:defRPr>
            </a:lvl1pPr>
          </a:lstStyle>
          <a:p>
            <a:pPr lvl="0"/>
            <a:r>
              <a:rPr lang="de-DE" dirty="0"/>
              <a:t>HEADLINE</a:t>
            </a:r>
            <a:endParaRPr lang="en-US" dirty="0"/>
          </a:p>
        </p:txBody>
      </p:sp>
      <p:sp>
        <p:nvSpPr>
          <p:cNvPr id="6" name="Textplatzhalter 15"/>
          <p:cNvSpPr>
            <a:spLocks noGrp="1"/>
          </p:cNvSpPr>
          <p:nvPr>
            <p:ph type="body" sz="quarter" idx="13" hasCustomPrompt="1"/>
          </p:nvPr>
        </p:nvSpPr>
        <p:spPr>
          <a:xfrm>
            <a:off x="731839" y="2197152"/>
            <a:ext cx="4320000" cy="1807977"/>
          </a:xfrm>
        </p:spPr>
        <p:txBody>
          <a:bodyPr lIns="90000" tIns="90000" rIns="90000" bIns="0">
            <a:noAutofit/>
          </a:bodyPr>
          <a:lstStyle>
            <a:lvl1pPr marL="0" indent="0">
              <a:buFontTx/>
              <a:buNone/>
              <a:defRPr lang="de-DE" sz="1200" kern="1200" baseline="0" smtClean="0">
                <a:solidFill>
                  <a:srgbClr val="4D4D4D"/>
                </a:solidFill>
                <a:latin typeface="DIN-Regular" charset="0"/>
                <a:ea typeface="DIN-Regular" charset="0"/>
                <a:cs typeface="DIN-Regular" charset="0"/>
              </a:defRPr>
            </a:lvl1pPr>
            <a:lvl2pPr marL="457200" indent="0">
              <a:buFontTx/>
              <a:buNone/>
              <a:defRPr lang="de-DE" sz="1200" kern="1200" smtClean="0">
                <a:solidFill>
                  <a:srgbClr val="4D4D4D"/>
                </a:solidFill>
                <a:latin typeface="DIN-Regular" charset="0"/>
                <a:ea typeface="DIN-Regular" charset="0"/>
                <a:cs typeface="DIN-Regular" charset="0"/>
              </a:defRPr>
            </a:lvl2pPr>
            <a:lvl3pPr marL="914400" indent="0">
              <a:buFontTx/>
              <a:buNone/>
              <a:defRPr lang="de-DE" sz="1200" kern="1200" smtClean="0">
                <a:solidFill>
                  <a:srgbClr val="4D4D4D"/>
                </a:solidFill>
                <a:latin typeface="DIN-Regular" charset="0"/>
                <a:ea typeface="DIN-Regular" charset="0"/>
                <a:cs typeface="DIN-Regular" charset="0"/>
              </a:defRPr>
            </a:lvl3pPr>
            <a:lvl4pPr marL="1371600" indent="0">
              <a:buFontTx/>
              <a:buNone/>
              <a:defRPr lang="de-DE" sz="1200" kern="1200" smtClean="0">
                <a:solidFill>
                  <a:srgbClr val="4D4D4D"/>
                </a:solidFill>
                <a:latin typeface="DIN-Regular" charset="0"/>
                <a:ea typeface="DIN-Regular" charset="0"/>
                <a:cs typeface="DIN-Regular" charset="0"/>
              </a:defRPr>
            </a:lvl4pPr>
            <a:lvl5pPr marL="1828800" indent="0">
              <a:buFontTx/>
              <a:buNone/>
              <a:defRPr lang="en-US" sz="1200" kern="1200">
                <a:solidFill>
                  <a:srgbClr val="4D4D4D"/>
                </a:solidFill>
                <a:latin typeface="DIN-Regular" charset="0"/>
                <a:ea typeface="DIN-Regular" charset="0"/>
                <a:cs typeface="DIN-Regular" charset="0"/>
              </a:defRPr>
            </a:lvl5pPr>
          </a:lstStyle>
          <a:p>
            <a:pPr lvl="0"/>
            <a:r>
              <a:rPr lang="de-DE" dirty="0" err="1"/>
              <a:t>Copy</a:t>
            </a:r>
            <a:r>
              <a:rPr lang="de-DE" dirty="0"/>
              <a:t> </a:t>
            </a:r>
            <a:r>
              <a:rPr lang="de-DE" dirty="0" err="1"/>
              <a:t>Placeholder</a:t>
            </a:r>
            <a:endParaRPr lang="en-US" dirty="0"/>
          </a:p>
        </p:txBody>
      </p:sp>
      <p:sp>
        <p:nvSpPr>
          <p:cNvPr id="2" name="Rechteck 6"/>
          <p:cNvSpPr/>
          <p:nvPr userDrawn="1"/>
        </p:nvSpPr>
        <p:spPr>
          <a:xfrm>
            <a:off x="363855" y="333375"/>
            <a:ext cx="11464290" cy="5927090"/>
          </a:xfrm>
          <a:prstGeom prst="rect">
            <a:avLst/>
          </a:prstGeom>
          <a:solidFill>
            <a:srgbClr val="FBFB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图片 8" descr="BaiYu-Logo-RGB-CN-CoLtd"/>
          <p:cNvPicPr>
            <a:picLocks noChangeAspect="1"/>
          </p:cNvPicPr>
          <p:nvPr userDrawn="1"/>
        </p:nvPicPr>
        <p:blipFill>
          <a:blip r:embed="rId2"/>
          <a:stretch>
            <a:fillRect/>
          </a:stretch>
        </p:blipFill>
        <p:spPr>
          <a:xfrm>
            <a:off x="10117455" y="6243955"/>
            <a:ext cx="1858010" cy="589280"/>
          </a:xfrm>
          <a:prstGeom prst="rect">
            <a:avLst/>
          </a:prstGeom>
        </p:spPr>
      </p:pic>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3_Empty">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9888" y="5975156"/>
            <a:ext cx="2257781" cy="715659"/>
          </a:xfrm>
          <a:prstGeom prst="rect">
            <a:avLst/>
          </a:prstGeom>
        </p:spPr>
      </p:pic>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Empty">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9888" y="5975156"/>
            <a:ext cx="2257781" cy="715659"/>
          </a:xfrm>
          <a:prstGeom prst="rect">
            <a:avLst/>
          </a:prstGeom>
        </p:spPr>
      </p:pic>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showMasterSp="0">
  <p:cSld name="标题幻灯片">
    <p:spTree>
      <p:nvGrpSpPr>
        <p:cNvPr id="1" name=""/>
        <p:cNvGrpSpPr/>
        <p:nvPr/>
      </p:nvGrpSpPr>
      <p:grpSpPr>
        <a:xfrm>
          <a:off x="0" y="0"/>
          <a:ext cx="0" cy="0"/>
          <a:chOff x="0" y="0"/>
          <a:chExt cx="0" cy="0"/>
        </a:xfrm>
      </p:grpSpPr>
      <p:sp>
        <p:nvSpPr>
          <p:cNvPr id="8" name="Rechteck 6"/>
          <p:cNvSpPr/>
          <p:nvPr userDrawn="1"/>
        </p:nvSpPr>
        <p:spPr>
          <a:xfrm>
            <a:off x="363855" y="333375"/>
            <a:ext cx="11464290" cy="5927090"/>
          </a:xfrm>
          <a:prstGeom prst="rect">
            <a:avLst/>
          </a:prstGeom>
          <a:solidFill>
            <a:srgbClr val="FBFB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 name="图片 9" descr="BaiYu-Logo-RGB-CN-CoLtd"/>
          <p:cNvPicPr>
            <a:picLocks noChangeAspect="1"/>
          </p:cNvPicPr>
          <p:nvPr userDrawn="1"/>
        </p:nvPicPr>
        <p:blipFill>
          <a:blip r:embed="rId2"/>
          <a:stretch>
            <a:fillRect/>
          </a:stretch>
        </p:blipFill>
        <p:spPr>
          <a:xfrm>
            <a:off x="10117455" y="6243955"/>
            <a:ext cx="1858010" cy="589280"/>
          </a:xfrm>
          <a:prstGeom prst="rect">
            <a:avLst/>
          </a:prstGeom>
        </p:spPr>
      </p:pic>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7A9E09F-365B-41D6-A760-A0C4BBE5E41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24BAC0-1B71-4655-8176-3EEA6F2643EE}" type="slidenum">
              <a:rPr lang="zh-CN" altLang="en-US" smtClean="0"/>
            </a:fld>
            <a:endParaRPr lang="zh-CN" altLang="en-US"/>
          </a:p>
        </p:txBody>
      </p:sp>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Empty">
    <p:spTree>
      <p:nvGrpSpPr>
        <p:cNvPr id="1" name=""/>
        <p:cNvGrpSpPr/>
        <p:nvPr/>
      </p:nvGrpSpPr>
      <p:grpSpPr>
        <a:xfrm>
          <a:off x="0" y="0"/>
          <a:ext cx="0" cy="0"/>
          <a:chOff x="0" y="0"/>
          <a:chExt cx="0" cy="0"/>
        </a:xfrm>
      </p:grpSpPr>
      <p:sp>
        <p:nvSpPr>
          <p:cNvPr id="2" name="页脚占位符 1"/>
          <p:cNvSpPr>
            <a:spLocks noGrp="1"/>
          </p:cNvSpPr>
          <p:nvPr>
            <p:ph type="ftr" idx="10"/>
          </p:nvPr>
        </p:nvSpPr>
        <p:spPr>
          <a:xfrm>
            <a:off x="4038600" y="6356350"/>
            <a:ext cx="4114800" cy="365125"/>
          </a:xfrm>
          <a:prstGeom prst="rect">
            <a:avLst/>
          </a:prstGeom>
        </p:spPr>
        <p:txBody>
          <a:bodyPr/>
          <a:lstStyle>
            <a:lvl1pPr lvl="0">
              <a:defRPr/>
            </a:lvl1pPr>
          </a:lstStyle>
          <a:p>
            <a:endParaRPr lang="zh-CN" altLang="en-US"/>
          </a:p>
        </p:txBody>
      </p:sp>
      <p:sp>
        <p:nvSpPr>
          <p:cNvPr id="3" name="灯片编号占位符 2"/>
          <p:cNvSpPr>
            <a:spLocks noGrp="1"/>
          </p:cNvSpPr>
          <p:nvPr>
            <p:ph type="sldNum" idx="11"/>
          </p:nvPr>
        </p:nvSpPr>
        <p:spPr>
          <a:xfrm>
            <a:off x="4724400" y="6150419"/>
            <a:ext cx="2743200" cy="365125"/>
          </a:xfrm>
        </p:spPr>
        <p:txBody>
          <a:bodyPr/>
          <a:lstStyle/>
          <a:p>
            <a:r>
              <a:rPr lang="zh-CN" altLang="en-US"/>
              <a:t>第</a:t>
            </a:r>
            <a:fld id="{1BFC5F22-51B7-4871-94B6-252A9FAB8F07}" type="slidenum">
              <a:rPr lang="zh-CN" altLang="en-US"/>
            </a:fld>
            <a:r>
              <a:rPr lang="zh-CN" altLang="en-US"/>
              <a:t>页</a:t>
            </a:r>
            <a:r>
              <a:rPr lang="en-US" altLang="zh-CN"/>
              <a:t>/</a:t>
            </a:r>
            <a:r>
              <a:rPr lang="zh-CN" altLang="en-US"/>
              <a:t>共</a:t>
            </a:r>
            <a:r>
              <a:rPr lang="en-US" altLang="zh-CN"/>
              <a:t>45</a:t>
            </a:r>
            <a:r>
              <a:rPr lang="zh-CN" altLang="en-US"/>
              <a:t>页</a:t>
            </a:r>
            <a:endParaRPr lang="zh-CN" alt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Headline, Copy">
    <p:spTree>
      <p:nvGrpSpPr>
        <p:cNvPr id="1" name=""/>
        <p:cNvGrpSpPr/>
        <p:nvPr/>
      </p:nvGrpSpPr>
      <p:grpSpPr>
        <a:xfrm>
          <a:off x="0" y="0"/>
          <a:ext cx="0" cy="0"/>
          <a:chOff x="0" y="0"/>
          <a:chExt cx="0" cy="0"/>
        </a:xfrm>
      </p:grpSpPr>
      <p:sp>
        <p:nvSpPr>
          <p:cNvPr id="2" name="Rechteck 6"/>
          <p:cNvSpPr/>
          <p:nvPr userDrawn="1"/>
        </p:nvSpPr>
        <p:spPr>
          <a:xfrm>
            <a:off x="363855" y="333375"/>
            <a:ext cx="11464290" cy="5927090"/>
          </a:xfrm>
          <a:prstGeom prst="rect">
            <a:avLst/>
          </a:prstGeom>
          <a:solidFill>
            <a:srgbClr val="FBFB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6"/>
          <p:cNvSpPr>
            <a:spLocks noGrp="1"/>
          </p:cNvSpPr>
          <p:nvPr>
            <p:ph type="body" sz="quarter" idx="10" hasCustomPrompt="1"/>
          </p:nvPr>
        </p:nvSpPr>
        <p:spPr>
          <a:xfrm>
            <a:off x="731841" y="1822554"/>
            <a:ext cx="10156825" cy="3487634"/>
          </a:xfrm>
        </p:spPr>
        <p:txBody>
          <a:bodyPr lIns="0"/>
          <a:lstStyle>
            <a:lvl1pPr marL="0" indent="0">
              <a:buNone/>
              <a:defRPr/>
            </a:lvl1pPr>
          </a:lstStyle>
          <a:p>
            <a:pPr lvl="0"/>
            <a:r>
              <a:rPr lang="en-US" noProof="0" dirty="0"/>
              <a:t>Master </a:t>
            </a:r>
            <a:r>
              <a:rPr lang="en-US" noProof="0" dirty="0" err="1"/>
              <a:t>copytext</a:t>
            </a:r>
            <a:r>
              <a:rPr lang="en-US" noProof="0" dirty="0"/>
              <a:t> input field</a:t>
            </a:r>
            <a:endParaRPr lang="en-US" noProof="0" dirty="0"/>
          </a:p>
        </p:txBody>
      </p:sp>
      <p:sp>
        <p:nvSpPr>
          <p:cNvPr id="8" name="Titel 7"/>
          <p:cNvSpPr>
            <a:spLocks noGrp="1"/>
          </p:cNvSpPr>
          <p:nvPr>
            <p:ph type="title" hasCustomPrompt="1"/>
          </p:nvPr>
        </p:nvSpPr>
        <p:spPr>
          <a:xfrm>
            <a:off x="731839" y="692152"/>
            <a:ext cx="10728324" cy="1130405"/>
          </a:xfrm>
        </p:spPr>
        <p:txBody>
          <a:bodyPr/>
          <a:lstStyle>
            <a:lvl1pPr>
              <a:defRPr sz="4000"/>
            </a:lvl1pPr>
          </a:lstStyle>
          <a:p>
            <a:r>
              <a:rPr lang="en-US" noProof="0" dirty="0"/>
              <a:t>EDIT HEADLINE</a:t>
            </a:r>
            <a:endParaRPr lang="en-US" noProof="0" dirty="0"/>
          </a:p>
        </p:txBody>
      </p:sp>
      <p:pic>
        <p:nvPicPr>
          <p:cNvPr id="5" name="图片 4" descr="BaiYu-Logo-RGB-CN-CoLtd"/>
          <p:cNvPicPr>
            <a:picLocks noChangeAspect="1"/>
          </p:cNvPicPr>
          <p:nvPr userDrawn="1"/>
        </p:nvPicPr>
        <p:blipFill>
          <a:blip r:embed="rId2"/>
          <a:stretch>
            <a:fillRect/>
          </a:stretch>
        </p:blipFill>
        <p:spPr>
          <a:xfrm>
            <a:off x="10117455" y="6243955"/>
            <a:ext cx="1858010" cy="589280"/>
          </a:xfrm>
          <a:prstGeom prst="rect">
            <a:avLst/>
          </a:prstGeom>
        </p:spPr>
      </p:pic>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Headline, Subheadline">
    <p:spTree>
      <p:nvGrpSpPr>
        <p:cNvPr id="1" name=""/>
        <p:cNvGrpSpPr/>
        <p:nvPr/>
      </p:nvGrpSpPr>
      <p:grpSpPr>
        <a:xfrm>
          <a:off x="0" y="0"/>
          <a:ext cx="0" cy="0"/>
          <a:chOff x="0" y="0"/>
          <a:chExt cx="0" cy="0"/>
        </a:xfrm>
      </p:grpSpPr>
      <p:sp>
        <p:nvSpPr>
          <p:cNvPr id="3" name="Rechteck 6"/>
          <p:cNvSpPr/>
          <p:nvPr userDrawn="1"/>
        </p:nvSpPr>
        <p:spPr>
          <a:xfrm>
            <a:off x="363855" y="333375"/>
            <a:ext cx="11464290" cy="5927090"/>
          </a:xfrm>
          <a:prstGeom prst="rect">
            <a:avLst/>
          </a:prstGeom>
          <a:solidFill>
            <a:srgbClr val="FBFB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731839" y="692151"/>
            <a:ext cx="10728324" cy="492443"/>
          </a:xfrm>
        </p:spPr>
        <p:txBody>
          <a:bodyPr lIns="0" tIns="0" rIns="0" bIns="0">
            <a:spAutoFit/>
          </a:bodyPr>
          <a:lstStyle>
            <a:lvl1pPr>
              <a:defRPr sz="3200" b="0">
                <a:latin typeface="DIN Light" charset="0"/>
                <a:ea typeface="DIN Light" charset="0"/>
                <a:cs typeface="DIN Light" charset="0"/>
              </a:defRPr>
            </a:lvl1pPr>
          </a:lstStyle>
          <a:p>
            <a:r>
              <a:rPr lang="de-DE" dirty="0"/>
              <a:t>MASTER HEADLINE</a:t>
            </a:r>
            <a:endParaRPr lang="de-DE" dirty="0"/>
          </a:p>
        </p:txBody>
      </p:sp>
      <p:sp>
        <p:nvSpPr>
          <p:cNvPr id="4" name="Inhaltsplatzhalter 5"/>
          <p:cNvSpPr>
            <a:spLocks noGrp="1"/>
          </p:cNvSpPr>
          <p:nvPr>
            <p:ph sz="quarter" idx="10" hasCustomPrompt="1"/>
          </p:nvPr>
        </p:nvSpPr>
        <p:spPr>
          <a:xfrm>
            <a:off x="731842" y="1184595"/>
            <a:ext cx="10728323" cy="458757"/>
          </a:xfrm>
        </p:spPr>
        <p:txBody>
          <a:bodyPr lIns="0" tIns="0" rIns="0" bIns="180000">
            <a:spAutoFit/>
          </a:bodyPr>
          <a:lstStyle>
            <a:lvl1pPr marL="0" indent="0" algn="l">
              <a:buNone/>
              <a:defRPr sz="1800" b="0" spc="300">
                <a:solidFill>
                  <a:schemeClr val="accent1"/>
                </a:solidFill>
                <a:latin typeface="DIN Medium" charset="0"/>
                <a:ea typeface="DIN Medium" charset="0"/>
                <a:cs typeface="DIN Medium" charset="0"/>
              </a:defRPr>
            </a:lvl1pPr>
            <a:lvl2pPr marL="457200" indent="0">
              <a:buNone/>
              <a:defRPr sz="1400" b="0">
                <a:solidFill>
                  <a:schemeClr val="accent1"/>
                </a:solidFill>
              </a:defRPr>
            </a:lvl2pPr>
            <a:lvl3pPr marL="914400" indent="0">
              <a:buNone/>
              <a:defRPr sz="1400" b="0">
                <a:solidFill>
                  <a:schemeClr val="accent1"/>
                </a:solidFill>
              </a:defRPr>
            </a:lvl3pPr>
            <a:lvl4pPr marL="1371600" indent="0">
              <a:buNone/>
              <a:defRPr sz="1400" b="0">
                <a:solidFill>
                  <a:schemeClr val="accent1"/>
                </a:solidFill>
              </a:defRPr>
            </a:lvl4pPr>
            <a:lvl5pPr marL="1828800" indent="0">
              <a:buNone/>
              <a:defRPr sz="1400" b="0">
                <a:solidFill>
                  <a:schemeClr val="accent1"/>
                </a:solidFill>
              </a:defRPr>
            </a:lvl5pPr>
          </a:lstStyle>
          <a:p>
            <a:pPr lvl="0"/>
            <a:r>
              <a:rPr lang="en-GB" noProof="0" dirty="0"/>
              <a:t>ENTER SUBHEADLINE</a:t>
            </a:r>
            <a:endParaRPr lang="en-GB" noProof="0" dirty="0"/>
          </a:p>
        </p:txBody>
      </p:sp>
      <p:pic>
        <p:nvPicPr>
          <p:cNvPr id="6" name="图片 5" descr="BaiYu-Logo-RGB-CN-CoLtd"/>
          <p:cNvPicPr>
            <a:picLocks noChangeAspect="1"/>
          </p:cNvPicPr>
          <p:nvPr userDrawn="1"/>
        </p:nvPicPr>
        <p:blipFill>
          <a:blip r:embed="rId2"/>
          <a:stretch>
            <a:fillRect/>
          </a:stretch>
        </p:blipFill>
        <p:spPr>
          <a:xfrm>
            <a:off x="10117455" y="6243955"/>
            <a:ext cx="1858010" cy="589280"/>
          </a:xfrm>
          <a:prstGeom prst="rect">
            <a:avLst/>
          </a:prstGeom>
        </p:spPr>
      </p:pic>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Head Subh centered">
    <p:spTree>
      <p:nvGrpSpPr>
        <p:cNvPr id="1" name=""/>
        <p:cNvGrpSpPr/>
        <p:nvPr/>
      </p:nvGrpSpPr>
      <p:grpSpPr>
        <a:xfrm>
          <a:off x="0" y="0"/>
          <a:ext cx="0" cy="0"/>
          <a:chOff x="0" y="0"/>
          <a:chExt cx="0" cy="0"/>
        </a:xfrm>
      </p:grpSpPr>
      <p:sp>
        <p:nvSpPr>
          <p:cNvPr id="2" name="Rechteck 6"/>
          <p:cNvSpPr/>
          <p:nvPr userDrawn="1"/>
        </p:nvSpPr>
        <p:spPr>
          <a:xfrm>
            <a:off x="363855" y="333375"/>
            <a:ext cx="11464290" cy="5927090"/>
          </a:xfrm>
          <a:prstGeom prst="rect">
            <a:avLst/>
          </a:prstGeom>
          <a:solidFill>
            <a:srgbClr val="FBFB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Inhaltsplatzhalter 5"/>
          <p:cNvSpPr>
            <a:spLocks noGrp="1"/>
          </p:cNvSpPr>
          <p:nvPr>
            <p:ph sz="quarter" idx="10" hasCustomPrompt="1"/>
          </p:nvPr>
        </p:nvSpPr>
        <p:spPr>
          <a:xfrm>
            <a:off x="731840" y="1184595"/>
            <a:ext cx="10728323" cy="458757"/>
          </a:xfrm>
        </p:spPr>
        <p:txBody>
          <a:bodyPr lIns="0" tIns="0" rIns="0" bIns="180000">
            <a:spAutoFit/>
          </a:bodyPr>
          <a:lstStyle>
            <a:lvl1pPr marL="0" indent="0" algn="ctr">
              <a:buNone/>
              <a:defRPr sz="1800" b="0" spc="300">
                <a:solidFill>
                  <a:schemeClr val="accent1"/>
                </a:solidFill>
                <a:latin typeface="DIN Medium" charset="0"/>
                <a:ea typeface="DIN Medium" charset="0"/>
                <a:cs typeface="DIN Medium" charset="0"/>
              </a:defRPr>
            </a:lvl1pPr>
            <a:lvl2pPr marL="457200" indent="0">
              <a:buNone/>
              <a:defRPr sz="1400" b="0">
                <a:solidFill>
                  <a:schemeClr val="accent1"/>
                </a:solidFill>
              </a:defRPr>
            </a:lvl2pPr>
            <a:lvl3pPr marL="914400" indent="0">
              <a:buNone/>
              <a:defRPr sz="1400" b="0">
                <a:solidFill>
                  <a:schemeClr val="accent1"/>
                </a:solidFill>
              </a:defRPr>
            </a:lvl3pPr>
            <a:lvl4pPr marL="1371600" indent="0">
              <a:buNone/>
              <a:defRPr sz="1400" b="0">
                <a:solidFill>
                  <a:schemeClr val="accent1"/>
                </a:solidFill>
              </a:defRPr>
            </a:lvl4pPr>
            <a:lvl5pPr marL="1828800" indent="0">
              <a:buNone/>
              <a:defRPr sz="1400" b="0">
                <a:solidFill>
                  <a:schemeClr val="accent1"/>
                </a:solidFill>
              </a:defRPr>
            </a:lvl5pPr>
          </a:lstStyle>
          <a:p>
            <a:pPr lvl="0"/>
            <a:r>
              <a:rPr lang="en-GB" noProof="0" dirty="0"/>
              <a:t>ENTER SUBHEADLINE</a:t>
            </a:r>
            <a:endParaRPr lang="en-GB" noProof="0" dirty="0"/>
          </a:p>
        </p:txBody>
      </p:sp>
      <p:sp>
        <p:nvSpPr>
          <p:cNvPr id="10" name="Titel 1"/>
          <p:cNvSpPr>
            <a:spLocks noGrp="1"/>
          </p:cNvSpPr>
          <p:nvPr>
            <p:ph type="title" hasCustomPrompt="1"/>
          </p:nvPr>
        </p:nvSpPr>
        <p:spPr>
          <a:xfrm>
            <a:off x="731840" y="692151"/>
            <a:ext cx="10728325" cy="492443"/>
          </a:xfrm>
        </p:spPr>
        <p:txBody>
          <a:bodyPr wrap="square" lIns="0" tIns="0" rIns="0" bIns="0">
            <a:spAutoFit/>
          </a:bodyPr>
          <a:lstStyle>
            <a:lvl1pPr algn="ctr">
              <a:defRPr sz="3200"/>
            </a:lvl1pPr>
          </a:lstStyle>
          <a:p>
            <a:r>
              <a:rPr lang="de-DE" dirty="0"/>
              <a:t>HEADLINE</a:t>
            </a:r>
            <a:endParaRPr lang="en-US" dirty="0"/>
          </a:p>
        </p:txBody>
      </p:sp>
      <p:sp>
        <p:nvSpPr>
          <p:cNvPr id="3" name="Inhaltsplatzhalter 2"/>
          <p:cNvSpPr>
            <a:spLocks noGrp="1"/>
          </p:cNvSpPr>
          <p:nvPr>
            <p:ph sz="quarter" idx="11" hasCustomPrompt="1"/>
          </p:nvPr>
        </p:nvSpPr>
        <p:spPr>
          <a:xfrm>
            <a:off x="731840" y="1643541"/>
            <a:ext cx="5003800" cy="3801584"/>
          </a:xfrm>
        </p:spPr>
        <p:txBody>
          <a:bodyPr/>
          <a:lstStyle/>
          <a:p>
            <a:pPr lvl="0"/>
            <a:r>
              <a:rPr lang="en-US" noProof="0" dirty="0"/>
              <a:t>Master Copy</a:t>
            </a:r>
            <a:endParaRPr lang="en-US" noProof="0" dirty="0"/>
          </a:p>
          <a:p>
            <a:pPr lvl="1"/>
            <a:r>
              <a:rPr lang="en-US" noProof="0" dirty="0"/>
              <a:t>Second Level</a:t>
            </a:r>
            <a:endParaRPr lang="en-US" noProof="0" dirty="0"/>
          </a:p>
          <a:p>
            <a:pPr lvl="2"/>
            <a:r>
              <a:rPr lang="en-US" noProof="0" dirty="0"/>
              <a:t>Third Level</a:t>
            </a:r>
            <a:endParaRPr lang="en-US" noProof="0" dirty="0"/>
          </a:p>
          <a:p>
            <a:pPr lvl="3"/>
            <a:r>
              <a:rPr lang="en-US" noProof="0" dirty="0"/>
              <a:t>Fourth Level</a:t>
            </a:r>
            <a:endParaRPr lang="en-US" noProof="0" dirty="0"/>
          </a:p>
        </p:txBody>
      </p:sp>
      <p:sp>
        <p:nvSpPr>
          <p:cNvPr id="5" name="Inhaltsplatzhalter 4"/>
          <p:cNvSpPr>
            <a:spLocks noGrp="1"/>
          </p:cNvSpPr>
          <p:nvPr>
            <p:ph sz="quarter" idx="12" hasCustomPrompt="1"/>
          </p:nvPr>
        </p:nvSpPr>
        <p:spPr>
          <a:xfrm>
            <a:off x="6456364" y="1643349"/>
            <a:ext cx="5003800" cy="3801776"/>
          </a:xfrm>
        </p:spPr>
        <p:txBody>
          <a:bodyPr/>
          <a:lstStyle/>
          <a:p>
            <a:pPr lvl="0"/>
            <a:r>
              <a:rPr lang="en-US" noProof="0" dirty="0"/>
              <a:t>Master Copy</a:t>
            </a:r>
            <a:endParaRPr lang="en-US" noProof="0" dirty="0"/>
          </a:p>
          <a:p>
            <a:pPr lvl="1"/>
            <a:r>
              <a:rPr lang="en-US" noProof="0" dirty="0"/>
              <a:t>Second Level</a:t>
            </a:r>
            <a:endParaRPr lang="en-US" noProof="0" dirty="0"/>
          </a:p>
          <a:p>
            <a:pPr lvl="2"/>
            <a:r>
              <a:rPr lang="en-US" noProof="0" dirty="0"/>
              <a:t>Third Level</a:t>
            </a:r>
            <a:endParaRPr lang="en-US" noProof="0" dirty="0"/>
          </a:p>
          <a:p>
            <a:pPr lvl="3"/>
            <a:r>
              <a:rPr lang="en-US" noProof="0" dirty="0"/>
              <a:t>Fourth Level</a:t>
            </a:r>
            <a:endParaRPr lang="en-US" noProof="0" dirty="0"/>
          </a:p>
        </p:txBody>
      </p:sp>
      <p:pic>
        <p:nvPicPr>
          <p:cNvPr id="4" name="图片 3" descr="BaiYu-Logo-RGB-CN-CoLtd"/>
          <p:cNvPicPr>
            <a:picLocks noChangeAspect="1"/>
          </p:cNvPicPr>
          <p:nvPr userDrawn="1"/>
        </p:nvPicPr>
        <p:blipFill>
          <a:blip r:embed="rId2"/>
          <a:stretch>
            <a:fillRect/>
          </a:stretch>
        </p:blipFill>
        <p:spPr>
          <a:xfrm>
            <a:off x="10117455" y="6243955"/>
            <a:ext cx="1858010" cy="589280"/>
          </a:xfrm>
          <a:prstGeom prst="rect">
            <a:avLst/>
          </a:prstGeom>
        </p:spPr>
      </p:pic>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Big Image ">
    <p:spTree>
      <p:nvGrpSpPr>
        <p:cNvPr id="1" name=""/>
        <p:cNvGrpSpPr/>
        <p:nvPr/>
      </p:nvGrpSpPr>
      <p:grpSpPr>
        <a:xfrm>
          <a:off x="0" y="0"/>
          <a:ext cx="0" cy="0"/>
          <a:chOff x="0" y="0"/>
          <a:chExt cx="0" cy="0"/>
        </a:xfrm>
      </p:grpSpPr>
      <p:sp>
        <p:nvSpPr>
          <p:cNvPr id="2" name="Rechteck 6"/>
          <p:cNvSpPr/>
          <p:nvPr userDrawn="1"/>
        </p:nvSpPr>
        <p:spPr>
          <a:xfrm>
            <a:off x="363855" y="333375"/>
            <a:ext cx="11464290" cy="5927090"/>
          </a:xfrm>
          <a:prstGeom prst="rect">
            <a:avLst/>
          </a:prstGeom>
          <a:solidFill>
            <a:srgbClr val="FBFB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5" name="图片 4" descr="BaiYu-Logo-RGB-CN-CoLtd"/>
          <p:cNvPicPr>
            <a:picLocks noChangeAspect="1"/>
          </p:cNvPicPr>
          <p:nvPr userDrawn="1"/>
        </p:nvPicPr>
        <p:blipFill>
          <a:blip r:embed="rId2"/>
          <a:stretch>
            <a:fillRect/>
          </a:stretch>
        </p:blipFill>
        <p:spPr>
          <a:xfrm>
            <a:off x="10117455" y="6243955"/>
            <a:ext cx="1858010" cy="589280"/>
          </a:xfrm>
          <a:prstGeom prst="rect">
            <a:avLst/>
          </a:prstGeom>
        </p:spPr>
      </p:pic>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1_master format collection EN">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731839" y="692152"/>
            <a:ext cx="4320000" cy="492443"/>
          </a:xfrm>
        </p:spPr>
        <p:txBody>
          <a:bodyPr lIns="0" tIns="0" rIns="0" bIns="0">
            <a:spAutoFit/>
          </a:bodyPr>
          <a:lstStyle>
            <a:lvl1pPr>
              <a:defRPr sz="3200" b="0">
                <a:latin typeface="DIN Light" charset="0"/>
                <a:ea typeface="DIN Light" charset="0"/>
                <a:cs typeface="DIN Light" charset="0"/>
              </a:defRPr>
            </a:lvl1pPr>
          </a:lstStyle>
          <a:p>
            <a:r>
              <a:rPr lang="de-DE" dirty="0"/>
              <a:t>MASTER HEADLINE</a:t>
            </a:r>
            <a:endParaRPr lang="de-DE" dirty="0"/>
          </a:p>
        </p:txBody>
      </p:sp>
      <p:sp>
        <p:nvSpPr>
          <p:cNvPr id="4" name="Inhaltsplatzhalter 5"/>
          <p:cNvSpPr>
            <a:spLocks noGrp="1"/>
          </p:cNvSpPr>
          <p:nvPr>
            <p:ph sz="quarter" idx="10" hasCustomPrompt="1"/>
          </p:nvPr>
        </p:nvSpPr>
        <p:spPr>
          <a:xfrm>
            <a:off x="731840" y="1184595"/>
            <a:ext cx="4320000" cy="458757"/>
          </a:xfrm>
        </p:spPr>
        <p:txBody>
          <a:bodyPr lIns="0" tIns="0" rIns="0" bIns="180000">
            <a:spAutoFit/>
          </a:bodyPr>
          <a:lstStyle>
            <a:lvl1pPr marL="0" indent="0" algn="l">
              <a:buNone/>
              <a:defRPr sz="1800" b="0" spc="300">
                <a:solidFill>
                  <a:schemeClr val="accent1"/>
                </a:solidFill>
                <a:latin typeface="DIN Medium" charset="0"/>
                <a:ea typeface="DIN Medium" charset="0"/>
                <a:cs typeface="DIN Medium" charset="0"/>
              </a:defRPr>
            </a:lvl1pPr>
            <a:lvl2pPr marL="457200" indent="0">
              <a:buNone/>
              <a:defRPr sz="1400" b="0">
                <a:solidFill>
                  <a:schemeClr val="accent1"/>
                </a:solidFill>
              </a:defRPr>
            </a:lvl2pPr>
            <a:lvl3pPr marL="914400" indent="0">
              <a:buNone/>
              <a:defRPr sz="1400" b="0">
                <a:solidFill>
                  <a:schemeClr val="accent1"/>
                </a:solidFill>
              </a:defRPr>
            </a:lvl3pPr>
            <a:lvl4pPr marL="1371600" indent="0">
              <a:buNone/>
              <a:defRPr sz="1400" b="0">
                <a:solidFill>
                  <a:schemeClr val="accent1"/>
                </a:solidFill>
              </a:defRPr>
            </a:lvl4pPr>
            <a:lvl5pPr marL="1828800" indent="0">
              <a:buNone/>
              <a:defRPr sz="1400" b="0">
                <a:solidFill>
                  <a:schemeClr val="accent1"/>
                </a:solidFill>
              </a:defRPr>
            </a:lvl5pPr>
          </a:lstStyle>
          <a:p>
            <a:pPr lvl="0"/>
            <a:r>
              <a:rPr lang="en-GB" noProof="0" dirty="0"/>
              <a:t>ENTER SUBHEADLINE</a:t>
            </a:r>
            <a:endParaRPr lang="en-GB" noProof="0" dirty="0"/>
          </a:p>
        </p:txBody>
      </p:sp>
      <p:sp>
        <p:nvSpPr>
          <p:cNvPr id="5" name="Textplatzhalter 12"/>
          <p:cNvSpPr>
            <a:spLocks noGrp="1"/>
          </p:cNvSpPr>
          <p:nvPr>
            <p:ph type="body" sz="quarter" idx="12" hasCustomPrompt="1"/>
          </p:nvPr>
        </p:nvSpPr>
        <p:spPr>
          <a:xfrm>
            <a:off x="731839" y="1643349"/>
            <a:ext cx="4320000" cy="553800"/>
          </a:xfrm>
        </p:spPr>
        <p:txBody>
          <a:bodyPr tIns="180000" bIns="0"/>
          <a:lstStyle>
            <a:lvl1pPr marL="0" indent="0">
              <a:buFontTx/>
              <a:buNone/>
              <a:defRPr lang="en-US" sz="1800" b="0" i="0" kern="1200" dirty="0">
                <a:solidFill>
                  <a:schemeClr val="tx1"/>
                </a:solidFill>
                <a:latin typeface="DIN-Regular" charset="0"/>
                <a:ea typeface="DIN-Regular" charset="0"/>
                <a:cs typeface="DIN-Regular" charset="0"/>
              </a:defRPr>
            </a:lvl1pPr>
          </a:lstStyle>
          <a:p>
            <a:pPr lvl="0"/>
            <a:r>
              <a:rPr lang="de-DE" dirty="0"/>
              <a:t>HEADLINE</a:t>
            </a:r>
            <a:endParaRPr lang="en-US" dirty="0"/>
          </a:p>
        </p:txBody>
      </p:sp>
      <p:sp>
        <p:nvSpPr>
          <p:cNvPr id="6" name="Textplatzhalter 15"/>
          <p:cNvSpPr>
            <a:spLocks noGrp="1"/>
          </p:cNvSpPr>
          <p:nvPr>
            <p:ph type="body" sz="quarter" idx="13" hasCustomPrompt="1"/>
          </p:nvPr>
        </p:nvSpPr>
        <p:spPr>
          <a:xfrm>
            <a:off x="731839" y="2197152"/>
            <a:ext cx="4320000" cy="1807977"/>
          </a:xfrm>
        </p:spPr>
        <p:txBody>
          <a:bodyPr lIns="90000" tIns="90000" rIns="90000" bIns="0">
            <a:noAutofit/>
          </a:bodyPr>
          <a:lstStyle>
            <a:lvl1pPr marL="0" indent="0">
              <a:buFontTx/>
              <a:buNone/>
              <a:defRPr lang="de-DE" sz="1200" kern="1200" baseline="0" smtClean="0">
                <a:solidFill>
                  <a:srgbClr val="4D4D4D"/>
                </a:solidFill>
                <a:latin typeface="DIN-Regular" charset="0"/>
                <a:ea typeface="DIN-Regular" charset="0"/>
                <a:cs typeface="DIN-Regular" charset="0"/>
              </a:defRPr>
            </a:lvl1pPr>
            <a:lvl2pPr marL="457200" indent="0">
              <a:buFontTx/>
              <a:buNone/>
              <a:defRPr lang="de-DE" sz="1200" kern="1200" smtClean="0">
                <a:solidFill>
                  <a:srgbClr val="4D4D4D"/>
                </a:solidFill>
                <a:latin typeface="DIN-Regular" charset="0"/>
                <a:ea typeface="DIN-Regular" charset="0"/>
                <a:cs typeface="DIN-Regular" charset="0"/>
              </a:defRPr>
            </a:lvl2pPr>
            <a:lvl3pPr marL="914400" indent="0">
              <a:buFontTx/>
              <a:buNone/>
              <a:defRPr lang="de-DE" sz="1200" kern="1200" smtClean="0">
                <a:solidFill>
                  <a:srgbClr val="4D4D4D"/>
                </a:solidFill>
                <a:latin typeface="DIN-Regular" charset="0"/>
                <a:ea typeface="DIN-Regular" charset="0"/>
                <a:cs typeface="DIN-Regular" charset="0"/>
              </a:defRPr>
            </a:lvl3pPr>
            <a:lvl4pPr marL="1371600" indent="0">
              <a:buFontTx/>
              <a:buNone/>
              <a:defRPr lang="de-DE" sz="1200" kern="1200" smtClean="0">
                <a:solidFill>
                  <a:srgbClr val="4D4D4D"/>
                </a:solidFill>
                <a:latin typeface="DIN-Regular" charset="0"/>
                <a:ea typeface="DIN-Regular" charset="0"/>
                <a:cs typeface="DIN-Regular" charset="0"/>
              </a:defRPr>
            </a:lvl4pPr>
            <a:lvl5pPr marL="1828800" indent="0">
              <a:buFontTx/>
              <a:buNone/>
              <a:defRPr lang="en-US" sz="1200" kern="1200">
                <a:solidFill>
                  <a:srgbClr val="4D4D4D"/>
                </a:solidFill>
                <a:latin typeface="DIN-Regular" charset="0"/>
                <a:ea typeface="DIN-Regular" charset="0"/>
                <a:cs typeface="DIN-Regular" charset="0"/>
              </a:defRPr>
            </a:lvl5pPr>
          </a:lstStyle>
          <a:p>
            <a:pPr lvl="0"/>
            <a:r>
              <a:rPr lang="de-DE" dirty="0" err="1"/>
              <a:t>Copy</a:t>
            </a:r>
            <a:r>
              <a:rPr lang="de-DE" dirty="0"/>
              <a:t> </a:t>
            </a:r>
            <a:r>
              <a:rPr lang="de-DE" dirty="0" err="1"/>
              <a:t>Placeholder</a:t>
            </a:r>
            <a:endParaRPr lang="en-US" dirty="0"/>
          </a:p>
        </p:txBody>
      </p:sp>
      <p:sp>
        <p:nvSpPr>
          <p:cNvPr id="2" name="Rechteck 6"/>
          <p:cNvSpPr/>
          <p:nvPr userDrawn="1"/>
        </p:nvSpPr>
        <p:spPr>
          <a:xfrm>
            <a:off x="363855" y="333375"/>
            <a:ext cx="11464290" cy="5927090"/>
          </a:xfrm>
          <a:prstGeom prst="rect">
            <a:avLst/>
          </a:prstGeom>
          <a:solidFill>
            <a:srgbClr val="FBFB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7" name="图片 6" descr="BaiYu-Logo-RGB-CN-CoLtd"/>
          <p:cNvPicPr>
            <a:picLocks noChangeAspect="1"/>
          </p:cNvPicPr>
          <p:nvPr userDrawn="1"/>
        </p:nvPicPr>
        <p:blipFill>
          <a:blip r:embed="rId2"/>
          <a:stretch>
            <a:fillRect/>
          </a:stretch>
        </p:blipFill>
        <p:spPr>
          <a:xfrm>
            <a:off x="10117455" y="6243955"/>
            <a:ext cx="1858010" cy="589280"/>
          </a:xfrm>
          <a:prstGeom prst="rect">
            <a:avLst/>
          </a:prstGeom>
        </p:spPr>
      </p:pic>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Big Image ">
    <p:spTree>
      <p:nvGrpSpPr>
        <p:cNvPr id="1" name=""/>
        <p:cNvGrpSpPr/>
        <p:nvPr/>
      </p:nvGrpSpPr>
      <p:grpSpPr>
        <a:xfrm>
          <a:off x="0" y="0"/>
          <a:ext cx="0" cy="0"/>
          <a:chOff x="0" y="0"/>
          <a:chExt cx="0" cy="0"/>
        </a:xfrm>
      </p:grpSpPr>
      <p:sp>
        <p:nvSpPr>
          <p:cNvPr id="2" name="Rechteck 6"/>
          <p:cNvSpPr/>
          <p:nvPr userDrawn="1"/>
        </p:nvSpPr>
        <p:spPr>
          <a:xfrm>
            <a:off x="363855" y="333375"/>
            <a:ext cx="11464290" cy="5927090"/>
          </a:xfrm>
          <a:prstGeom prst="rect">
            <a:avLst/>
          </a:prstGeom>
          <a:solidFill>
            <a:srgbClr val="FBFB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5" name="图片 4" descr="BaiYu-Logo-RGB-CN-CoLtd"/>
          <p:cNvPicPr>
            <a:picLocks noChangeAspect="1"/>
          </p:cNvPicPr>
          <p:nvPr userDrawn="1"/>
        </p:nvPicPr>
        <p:blipFill>
          <a:blip r:embed="rId2"/>
          <a:stretch>
            <a:fillRect/>
          </a:stretch>
        </p:blipFill>
        <p:spPr>
          <a:xfrm>
            <a:off x="10117455" y="6243955"/>
            <a:ext cx="1858010" cy="589280"/>
          </a:xfrm>
          <a:prstGeom prst="rect">
            <a:avLst/>
          </a:prstGeom>
        </p:spPr>
      </p:pic>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Image, Diagram">
    <p:spTree>
      <p:nvGrpSpPr>
        <p:cNvPr id="1" name=""/>
        <p:cNvGrpSpPr/>
        <p:nvPr/>
      </p:nvGrpSpPr>
      <p:grpSpPr>
        <a:xfrm>
          <a:off x="0" y="0"/>
          <a:ext cx="0" cy="0"/>
          <a:chOff x="0" y="0"/>
          <a:chExt cx="0" cy="0"/>
        </a:xfrm>
      </p:grpSpPr>
      <p:sp>
        <p:nvSpPr>
          <p:cNvPr id="3" name="Bildplatzhalter 7"/>
          <p:cNvSpPr>
            <a:spLocks noGrp="1"/>
          </p:cNvSpPr>
          <p:nvPr>
            <p:ph type="pic" sz="quarter" idx="10" hasCustomPrompt="1"/>
          </p:nvPr>
        </p:nvSpPr>
        <p:spPr>
          <a:xfrm>
            <a:off x="731840" y="692152"/>
            <a:ext cx="5003800" cy="4752975"/>
          </a:xfrm>
          <a:prstGeom prst="rect">
            <a:avLst/>
          </a:prstGeom>
          <a:solidFill>
            <a:schemeClr val="accent1">
              <a:lumMod val="20000"/>
              <a:lumOff val="80000"/>
            </a:schemeClr>
          </a:solidFill>
        </p:spPr>
        <p:txBody>
          <a:bodyPr anchor="ctr">
            <a:normAutofit/>
          </a:bodyPr>
          <a:lstStyle>
            <a:lvl1pPr marL="0" indent="0" algn="ctr">
              <a:buFontTx/>
              <a:buNone/>
              <a:defRPr sz="2000" b="0" i="0">
                <a:latin typeface="PingFang SC" charset="-122"/>
                <a:ea typeface="PingFang SC" charset="-122"/>
                <a:cs typeface="PingFang SC" charset="-122"/>
              </a:defRPr>
            </a:lvl1pPr>
          </a:lstStyle>
          <a:p>
            <a:r>
              <a:rPr lang="zh-CN" altLang="en-US" dirty="0"/>
              <a:t>图像占位符</a:t>
            </a:r>
            <a:r>
              <a:rPr lang="en-US" altLang="zh-CN" dirty="0"/>
              <a:t> Image Placeholder</a:t>
            </a:r>
            <a:endParaRPr lang="de-DE" dirty="0"/>
          </a:p>
        </p:txBody>
      </p:sp>
      <p:sp>
        <p:nvSpPr>
          <p:cNvPr id="4" name="Diagrammplatzhalter 3"/>
          <p:cNvSpPr>
            <a:spLocks noGrp="1"/>
          </p:cNvSpPr>
          <p:nvPr>
            <p:ph type="chart" sz="quarter" idx="11" hasCustomPrompt="1"/>
          </p:nvPr>
        </p:nvSpPr>
        <p:spPr>
          <a:xfrm>
            <a:off x="6456364" y="692153"/>
            <a:ext cx="5003800" cy="4752975"/>
          </a:xfrm>
          <a:prstGeom prst="rect">
            <a:avLst/>
          </a:prstGeom>
          <a:solidFill>
            <a:schemeClr val="bg1"/>
          </a:solidFill>
        </p:spPr>
        <p:txBody>
          <a:bodyPr anchor="ctr">
            <a:normAutofit/>
          </a:bodyPr>
          <a:lstStyle>
            <a:lvl1pPr marL="0" marR="0" indent="0" algn="ctr" defTabSz="457200" rtl="0" eaLnBrk="1" fontAlgn="auto" latinLnBrk="0" hangingPunct="1">
              <a:lnSpc>
                <a:spcPct val="100000"/>
              </a:lnSpc>
              <a:spcBef>
                <a:spcPct val="20000"/>
              </a:spcBef>
              <a:spcAft>
                <a:spcPts val="0"/>
              </a:spcAft>
              <a:buClr>
                <a:srgbClr val="383739"/>
              </a:buClr>
              <a:buSzPct val="80000"/>
              <a:buFontTx/>
              <a:buNone/>
              <a:defRPr sz="2000" b="0" i="0">
                <a:latin typeface="PingFang SC" charset="-122"/>
                <a:ea typeface="PingFang SC" charset="-122"/>
                <a:cs typeface="PingFang SC" charset="-122"/>
              </a:defRPr>
            </a:lvl1pPr>
          </a:lstStyle>
          <a:p>
            <a:r>
              <a:rPr lang="zh-CN" altLang="en-US" dirty="0"/>
              <a:t>图</a:t>
            </a:r>
            <a:r>
              <a:rPr lang="en-US" altLang="zh-CN" dirty="0"/>
              <a:t> Diagram</a:t>
            </a:r>
            <a:endParaRPr lang="en-US" dirty="0"/>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9888" y="5975156"/>
            <a:ext cx="2257781" cy="715659"/>
          </a:xfrm>
          <a:prstGeom prst="rect">
            <a:avLst/>
          </a:prstGeom>
        </p:spPr>
      </p:pic>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1.pn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eck 6"/>
          <p:cNvSpPr/>
          <p:nvPr userDrawn="1"/>
        </p:nvSpPr>
        <p:spPr>
          <a:xfrm>
            <a:off x="363855" y="333375"/>
            <a:ext cx="11464290" cy="5927090"/>
          </a:xfrm>
          <a:prstGeom prst="rect">
            <a:avLst/>
          </a:prstGeom>
          <a:solidFill>
            <a:srgbClr val="FBFB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4" name="图片 3" descr="BaiYu-Logo-RGB-CN-CoLtd"/>
          <p:cNvPicPr>
            <a:picLocks noChangeAspect="1"/>
          </p:cNvPicPr>
          <p:nvPr userDrawn="1"/>
        </p:nvPicPr>
        <p:blipFill>
          <a:blip r:embed="rId16"/>
          <a:stretch>
            <a:fillRect/>
          </a:stretch>
        </p:blipFill>
        <p:spPr>
          <a:xfrm>
            <a:off x="10117455" y="6243955"/>
            <a:ext cx="1858010" cy="58928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push dir="u"/>
  </p:transition>
  <p:hf sldNum="0" hdr="0"/>
  <p:txStyles>
    <p:titleStyle>
      <a:lvl1pPr algn="l" defTabSz="457200" rtl="0" eaLnBrk="1" latinLnBrk="0" hangingPunct="1">
        <a:spcBef>
          <a:spcPct val="0"/>
        </a:spcBef>
        <a:buNone/>
        <a:defRPr sz="4000" b="0" i="0" kern="1200" spc="100" baseline="0">
          <a:solidFill>
            <a:schemeClr val="tx1"/>
          </a:solidFill>
          <a:latin typeface="DIN-Light" charset="0"/>
          <a:ea typeface="DIN-Light" charset="0"/>
          <a:cs typeface="DIN-Light" charset="0"/>
        </a:defRPr>
      </a:lvl1pPr>
    </p:titleStyle>
    <p:bodyStyle>
      <a:lvl1pPr marL="342900" indent="-342900" algn="l" defTabSz="457200" rtl="0" eaLnBrk="1" latinLnBrk="0" hangingPunct="1">
        <a:spcBef>
          <a:spcPct val="20000"/>
        </a:spcBef>
        <a:buClr>
          <a:srgbClr val="383739"/>
        </a:buClr>
        <a:buSzPct val="80000"/>
        <a:buFont typeface="Wingdings" panose="05000000000000000000" pitchFamily="2" charset="2"/>
        <a:buChar char="§"/>
        <a:defRPr sz="2000" b="0" i="0" kern="1200">
          <a:solidFill>
            <a:schemeClr val="tx1"/>
          </a:solidFill>
          <a:latin typeface="DIN" charset="0"/>
          <a:ea typeface="DIN" charset="0"/>
          <a:cs typeface="DIN" charset="0"/>
        </a:defRPr>
      </a:lvl1pPr>
      <a:lvl2pPr marL="742950" indent="-285750" algn="l" defTabSz="457200" rtl="0" eaLnBrk="1" latinLnBrk="0" hangingPunct="1">
        <a:spcBef>
          <a:spcPct val="20000"/>
        </a:spcBef>
        <a:buClr>
          <a:srgbClr val="383739"/>
        </a:buClr>
        <a:buSzPct val="80000"/>
        <a:buFont typeface="Wingdings" panose="05000000000000000000" pitchFamily="2" charset="2"/>
        <a:buChar char="§"/>
        <a:defRPr sz="1800" b="0" i="0" kern="1200" baseline="0">
          <a:solidFill>
            <a:schemeClr val="tx1"/>
          </a:solidFill>
          <a:latin typeface="DIN" charset="0"/>
          <a:ea typeface="DIN" charset="0"/>
          <a:cs typeface="DIN" charset="0"/>
        </a:defRPr>
      </a:lvl2pPr>
      <a:lvl3pPr marL="1143000" indent="-228600" algn="l" defTabSz="457200" rtl="0" eaLnBrk="1" latinLnBrk="0" hangingPunct="1">
        <a:spcBef>
          <a:spcPct val="20000"/>
        </a:spcBef>
        <a:buClr>
          <a:srgbClr val="383739"/>
        </a:buClr>
        <a:buSzPct val="80000"/>
        <a:buFont typeface="Wingdings" panose="05000000000000000000" pitchFamily="2" charset="2"/>
        <a:buChar char="§"/>
        <a:defRPr sz="1600" b="0" i="0" kern="1200">
          <a:solidFill>
            <a:schemeClr val="tx1"/>
          </a:solidFill>
          <a:latin typeface="DIN" charset="0"/>
          <a:ea typeface="DIN" charset="0"/>
          <a:cs typeface="DIN" charset="0"/>
        </a:defRPr>
      </a:lvl3pPr>
      <a:lvl4pPr marL="1600200" indent="-228600" algn="l" defTabSz="457200" rtl="0" eaLnBrk="1" latinLnBrk="0" hangingPunct="1">
        <a:spcBef>
          <a:spcPct val="20000"/>
        </a:spcBef>
        <a:buClr>
          <a:srgbClr val="383739"/>
        </a:buClr>
        <a:buSzPct val="80000"/>
        <a:buFont typeface="Wingdings" panose="05000000000000000000" pitchFamily="2" charset="2"/>
        <a:buChar char="§"/>
        <a:defRPr sz="1400" b="0" i="0" kern="1200" baseline="0">
          <a:solidFill>
            <a:schemeClr val="tx1"/>
          </a:solidFill>
          <a:latin typeface="DIN" charset="0"/>
          <a:ea typeface="DIN" charset="0"/>
          <a:cs typeface="DIN" charset="0"/>
        </a:defRPr>
      </a:lvl4pPr>
      <a:lvl5pPr marL="2057400" indent="-228600" algn="l" defTabSz="457200" rtl="0" eaLnBrk="1" latinLnBrk="0" hangingPunct="1">
        <a:spcBef>
          <a:spcPct val="20000"/>
        </a:spcBef>
        <a:buClr>
          <a:srgbClr val="383739"/>
        </a:buClr>
        <a:buSzPct val="80000"/>
        <a:buFont typeface="Wingdings" panose="05000000000000000000" pitchFamily="2" charset="2"/>
        <a:buChar char="§"/>
        <a:defRPr sz="1800" b="0" i="0" kern="1200">
          <a:solidFill>
            <a:schemeClr val="tx1"/>
          </a:solidFill>
          <a:latin typeface="DIN" charset="0"/>
          <a:ea typeface="DIN" charset="0"/>
          <a:cs typeface="DIN" charset="0"/>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5.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tags" Target="../tags/tag4.xml"/><Relationship Id="rId3"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3.xml"/><Relationship Id="rId2" Type="http://schemas.openxmlformats.org/officeDocument/2006/relationships/tags" Target="../tags/tag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3" Type="http://schemas.openxmlformats.org/officeDocument/2006/relationships/slideLayout" Target="../slideLayouts/slideLayout14.xml"/><Relationship Id="rId12" Type="http://schemas.openxmlformats.org/officeDocument/2006/relationships/tags" Target="../tags/tag23.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300509" y="406830"/>
            <a:ext cx="5404695" cy="3796688"/>
          </a:xfrm>
          <a:prstGeom prst="rect">
            <a:avLst/>
          </a:prstGeom>
        </p:spPr>
      </p:pic>
      <p:sp>
        <p:nvSpPr>
          <p:cNvPr id="6" name="文本框 5"/>
          <p:cNvSpPr txBox="1"/>
          <p:nvPr/>
        </p:nvSpPr>
        <p:spPr>
          <a:xfrm>
            <a:off x="4536185" y="3874516"/>
            <a:ext cx="2408312" cy="830997"/>
          </a:xfrm>
          <a:prstGeom prst="rect">
            <a:avLst/>
          </a:prstGeom>
          <a:noFill/>
        </p:spPr>
        <p:txBody>
          <a:bodyPr wrap="square" rtlCol="0" anchor="b">
            <a:spAutoFit/>
          </a:bodyPr>
          <a:lstStyle/>
          <a:p>
            <a:pPr algn="ctr"/>
            <a:r>
              <a:rPr kumimoji="0" lang="zh-CN" altLang="en-US" sz="2400" b="1" i="0" u="none" strike="noStrike" kern="1200" cap="none" spc="0" normalizeH="0" baseline="0" noProof="0" dirty="0" smtClean="0">
                <a:ln>
                  <a:noFill/>
                </a:ln>
                <a:effectLst/>
                <a:uLnTx/>
                <a:uFillTx/>
              </a:rPr>
              <a:t>银杏内酯注射液</a:t>
            </a:r>
            <a:endParaRPr kumimoji="0" lang="en-US" altLang="zh-CN" sz="2400" b="1" i="0" u="none" strike="noStrike" kern="1200" cap="none" spc="0" normalizeH="0" baseline="0" noProof="0" dirty="0" smtClean="0">
              <a:ln>
                <a:noFill/>
              </a:ln>
              <a:effectLst/>
              <a:uLnTx/>
              <a:uFillTx/>
            </a:endParaRPr>
          </a:p>
          <a:p>
            <a:pPr algn="ctr"/>
            <a:r>
              <a:rPr lang="zh-CN" altLang="en-US" sz="2400" b="1" dirty="0" smtClean="0"/>
              <a:t>  </a:t>
            </a:r>
            <a:r>
              <a:rPr lang="zh-CN" altLang="en-US" sz="2000" b="1" dirty="0" smtClean="0"/>
              <a:t>（金阁莱）</a:t>
            </a:r>
            <a:endParaRPr kumimoji="0" lang="zh-CN" altLang="en-US" sz="2000" b="1" i="0" u="none" strike="noStrike" kern="1200" cap="none" spc="0" normalizeH="0" baseline="0" noProof="0" dirty="0">
              <a:ln>
                <a:noFill/>
              </a:ln>
              <a:effectLst/>
              <a:uLnTx/>
              <a:uFillTx/>
            </a:endParaRPr>
          </a:p>
        </p:txBody>
      </p:sp>
      <p:sp>
        <p:nvSpPr>
          <p:cNvPr id="15" name="矩形 14"/>
          <p:cNvSpPr/>
          <p:nvPr/>
        </p:nvSpPr>
        <p:spPr>
          <a:xfrm>
            <a:off x="2845853" y="4968380"/>
            <a:ext cx="6096000" cy="369332"/>
          </a:xfrm>
          <a:prstGeom prst="rect">
            <a:avLst/>
          </a:prstGeom>
          <a:solidFill>
            <a:schemeClr val="accent1"/>
          </a:solidFill>
        </p:spPr>
        <p:txBody>
          <a:bodyPr>
            <a:spAutoFit/>
          </a:bodyPr>
          <a:lstStyle/>
          <a:p>
            <a:pPr algn="ctr"/>
            <a:r>
              <a:rPr lang="zh-CN" altLang="en-US" b="1" dirty="0" smtClean="0">
                <a:latin typeface="微软雅黑" panose="020B0503020204020204" pitchFamily="34" charset="-122"/>
                <a:ea typeface="微软雅黑" panose="020B0503020204020204" pitchFamily="34" charset="-122"/>
                <a:sym typeface="+mn-ea"/>
              </a:rPr>
              <a:t>成都百裕制药股份有限公司</a:t>
            </a:r>
            <a:endParaRPr lang="zh-CN" altLang="en-US" b="1" dirty="0">
              <a:latin typeface="微软雅黑" panose="020B0503020204020204" pitchFamily="34" charset="-122"/>
              <a:ea typeface="微软雅黑" panose="020B0503020204020204" pitchFamily="34" charset="-122"/>
              <a:sym typeface="+mn-ea"/>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文本框 125"/>
          <p:cNvSpPr txBox="1"/>
          <p:nvPr>
            <p:custDataLst>
              <p:tags r:id="rId1"/>
            </p:custDataLst>
          </p:nvPr>
        </p:nvSpPr>
        <p:spPr>
          <a:xfrm>
            <a:off x="506239" y="525529"/>
            <a:ext cx="3556053" cy="460375"/>
          </a:xfrm>
          <a:prstGeom prst="rect">
            <a:avLst/>
          </a:prstGeom>
          <a:noFill/>
        </p:spPr>
        <p:txBody>
          <a:bodyPr wrap="square" rtlCol="0" anchor="t">
            <a:spAutoFit/>
          </a:bodyPr>
          <a:lstStyle/>
          <a:p>
            <a:pPr algn="l"/>
            <a:r>
              <a:rPr lang="en-US" altLang="zh-CN" sz="2400" b="1" dirty="0" smtClean="0">
                <a:solidFill>
                  <a:schemeClr val="tx1"/>
                </a:solidFill>
                <a:latin typeface="微软雅黑" panose="020B0503020204020204" pitchFamily="34" charset="-122"/>
                <a:ea typeface="微软雅黑" panose="020B0503020204020204" pitchFamily="34" charset="-122"/>
                <a:sym typeface="+mn-ea"/>
              </a:rPr>
              <a:t>4</a:t>
            </a:r>
            <a:r>
              <a:rPr lang="zh-CN" altLang="en-US" sz="2400" b="1" dirty="0" smtClean="0">
                <a:solidFill>
                  <a:schemeClr val="tx1"/>
                </a:solidFill>
                <a:latin typeface="微软雅黑" panose="020B0503020204020204" pitchFamily="34" charset="-122"/>
                <a:ea typeface="微软雅黑" panose="020B0503020204020204" pitchFamily="34" charset="-122"/>
                <a:sym typeface="+mn-ea"/>
              </a:rPr>
              <a:t>、创新性</a:t>
            </a:r>
            <a:endParaRPr lang="zh-CN" altLang="en-US" sz="2400" b="1" dirty="0" smtClean="0">
              <a:solidFill>
                <a:schemeClr val="tx1"/>
              </a:solidFill>
              <a:latin typeface="微软雅黑" panose="020B0503020204020204" pitchFamily="34" charset="-122"/>
              <a:ea typeface="微软雅黑" panose="020B0503020204020204" pitchFamily="34" charset="-122"/>
              <a:sym typeface="+mn-ea"/>
            </a:endParaRPr>
          </a:p>
        </p:txBody>
      </p:sp>
      <p:grpSp>
        <p:nvGrpSpPr>
          <p:cNvPr id="8" name="组合 7"/>
          <p:cNvGrpSpPr/>
          <p:nvPr/>
        </p:nvGrpSpPr>
        <p:grpSpPr>
          <a:xfrm>
            <a:off x="647065" y="1050290"/>
            <a:ext cx="10740390" cy="5043805"/>
            <a:chOff x="1019" y="1494"/>
            <a:chExt cx="16914" cy="7943"/>
          </a:xfrm>
        </p:grpSpPr>
        <p:sp>
          <p:nvSpPr>
            <p:cNvPr id="3" name="文本框 2"/>
            <p:cNvSpPr txBox="1"/>
            <p:nvPr/>
          </p:nvSpPr>
          <p:spPr>
            <a:xfrm>
              <a:off x="1019" y="1494"/>
              <a:ext cx="16914" cy="7943"/>
            </a:xfrm>
            <a:prstGeom prst="rect">
              <a:avLst/>
            </a:prstGeom>
            <a:noFill/>
          </p:spPr>
          <p:txBody>
            <a:bodyPr wrap="square" anchor="t">
              <a:spAutoFit/>
            </a:bodyPr>
            <a:lstStyle/>
            <a:p>
              <a:pPr>
                <a:lnSpc>
                  <a:spcPct val="150000"/>
                </a:lnSpc>
                <a:spcBef>
                  <a:spcPts val="0"/>
                </a:spcBef>
                <a:spcAft>
                  <a:spcPts val="0"/>
                </a:spcAft>
              </a:pPr>
              <a:r>
                <a:rPr lang="zh-CN" altLang="zh-CN" sz="20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主要创新点</a:t>
              </a:r>
              <a:endParaRPr lang="zh-CN" altLang="zh-CN" sz="20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spcBef>
                  <a:spcPts val="0"/>
                </a:spcBef>
                <a:spcAft>
                  <a:spcPts val="0"/>
                </a:spcAft>
              </a:pPr>
              <a:r>
                <a:rPr lang="zh-CN" altLang="zh-CN"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全新靶点PAF（血小板活化因子受体拮抗剂）和神经血管单元保护的双重作用，在抗血小板聚集、多靶点神经保护的同时，不增加出血风险。</a:t>
              </a:r>
              <a:endParaRPr lang="zh-CN" altLang="zh-CN"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algn="l">
                <a:lnSpc>
                  <a:spcPct val="140000"/>
                </a:lnSpc>
                <a:spcBef>
                  <a:spcPts val="0"/>
                </a:spcBef>
                <a:spcAft>
                  <a:spcPts val="0"/>
                </a:spcAft>
                <a:buClrTx/>
                <a:buSzTx/>
                <a:buFontTx/>
              </a:pPr>
              <a:r>
                <a:rPr lang="zh-CN" altLang="zh-CN" sz="20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创新带来的疗效或安全性方面的优势</a:t>
              </a:r>
              <a:endParaRPr lang="zh-CN" altLang="zh-CN" sz="20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algn="l">
                <a:lnSpc>
                  <a:spcPct val="140000"/>
                </a:lnSpc>
                <a:spcBef>
                  <a:spcPts val="0"/>
                </a:spcBef>
                <a:spcAft>
                  <a:spcPts val="0"/>
                </a:spcAft>
                <a:buClrTx/>
                <a:buSzTx/>
                <a:buFontTx/>
              </a:pPr>
              <a:r>
                <a:rPr lang="zh-CN" altLang="zh-CN"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本品填补了脑梗死急性期静脉溶栓后24h内不能使用抗血小板药物治疗空白，不增加出血风险，增加患者获益。</a:t>
              </a:r>
              <a:endParaRPr lang="zh-CN" altLang="zh-CN"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algn="l">
                <a:lnSpc>
                  <a:spcPct val="140000"/>
                </a:lnSpc>
                <a:spcBef>
                  <a:spcPts val="0"/>
                </a:spcBef>
                <a:spcAft>
                  <a:spcPts val="0"/>
                </a:spcAft>
                <a:buClrTx/>
                <a:buSzTx/>
                <a:buFontTx/>
              </a:pPr>
              <a:r>
                <a:rPr lang="zh-CN" altLang="zh-CN" sz="20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科技创新</a:t>
              </a:r>
              <a:endParaRPr lang="zh-CN" altLang="zh-CN" sz="20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algn="l">
                <a:lnSpc>
                  <a:spcPct val="140000"/>
                </a:lnSpc>
                <a:spcBef>
                  <a:spcPts val="0"/>
                </a:spcBef>
                <a:spcAft>
                  <a:spcPts val="0"/>
                </a:spcAft>
                <a:buClrTx/>
                <a:buSzTx/>
                <a:buFontTx/>
              </a:pPr>
              <a:r>
                <a:rPr lang="zh-CN" altLang="zh-CN" sz="18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重大新药创制支持；获得中国专利优秀奖；四川省科技进步一等奖；四川省专利奖。</a:t>
              </a:r>
              <a:endParaRPr lang="zh-CN" altLang="zh-CN" sz="20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algn="l">
                <a:lnSpc>
                  <a:spcPct val="140000"/>
                </a:lnSpc>
                <a:spcBef>
                  <a:spcPts val="0"/>
                </a:spcBef>
                <a:spcAft>
                  <a:spcPts val="0"/>
                </a:spcAft>
                <a:buClrTx/>
                <a:buSzTx/>
                <a:buFontTx/>
              </a:pPr>
              <a:r>
                <a:rPr lang="zh-CN" altLang="zh-CN" sz="20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自主知识产权</a:t>
              </a:r>
              <a:endParaRPr lang="zh-CN" altLang="zh-CN" sz="20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algn="l">
                <a:lnSpc>
                  <a:spcPct val="140000"/>
                </a:lnSpc>
                <a:spcBef>
                  <a:spcPts val="0"/>
                </a:spcBef>
                <a:spcAft>
                  <a:spcPts val="0"/>
                </a:spcAft>
                <a:buClrTx/>
                <a:buSzTx/>
                <a:buFontTx/>
              </a:pPr>
              <a:r>
                <a:rPr lang="zh-CN" altLang="zh-CN" sz="18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拥有授权专利54件。</a:t>
              </a:r>
              <a:endParaRPr lang="zh-CN" altLang="zh-CN" sz="20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algn="l">
                <a:lnSpc>
                  <a:spcPct val="140000"/>
                </a:lnSpc>
                <a:spcBef>
                  <a:spcPts val="0"/>
                </a:spcBef>
                <a:spcAft>
                  <a:spcPts val="0"/>
                </a:spcAft>
                <a:buClrTx/>
                <a:buSzTx/>
                <a:buFontTx/>
              </a:pPr>
              <a:r>
                <a:rPr lang="zh-CN" altLang="zh-CN" sz="20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药品注册分类</a:t>
              </a:r>
              <a:endParaRPr lang="zh-CN" altLang="zh-CN" sz="20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algn="l">
                <a:lnSpc>
                  <a:spcPct val="140000"/>
                </a:lnSpc>
                <a:spcBef>
                  <a:spcPts val="0"/>
                </a:spcBef>
                <a:spcAft>
                  <a:spcPts val="0"/>
                </a:spcAft>
                <a:buClrTx/>
                <a:buSzTx/>
                <a:buFontTx/>
              </a:pPr>
              <a:r>
                <a:rPr lang="zh-CN" altLang="zh-CN" sz="18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中药原5类新药。</a:t>
              </a:r>
              <a:endParaRPr lang="zh-CN" altLang="zh-CN" sz="18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7" name="直接连接符 6"/>
            <p:cNvCxnSpPr/>
            <p:nvPr>
              <p:custDataLst>
                <p:tags r:id="rId2"/>
              </p:custDataLst>
            </p:nvPr>
          </p:nvCxnSpPr>
          <p:spPr>
            <a:xfrm>
              <a:off x="1205" y="2298"/>
              <a:ext cx="1098" cy="0"/>
            </a:xfrm>
            <a:prstGeom prst="line">
              <a:avLst/>
            </a:prstGeom>
            <a:ln w="9525">
              <a:prstDash val="solid"/>
            </a:ln>
          </p:spPr>
          <p:style>
            <a:lnRef idx="2">
              <a:schemeClr val="accent1"/>
            </a:lnRef>
            <a:fillRef idx="0">
              <a:schemeClr val="accent1"/>
            </a:fillRef>
            <a:effectRef idx="1">
              <a:schemeClr val="accent1"/>
            </a:effectRef>
            <a:fontRef idx="minor">
              <a:schemeClr val="tx1"/>
            </a:fontRef>
          </p:style>
        </p:cxnSp>
        <p:cxnSp>
          <p:nvCxnSpPr>
            <p:cNvPr id="2" name="直接连接符 1"/>
            <p:cNvCxnSpPr/>
            <p:nvPr>
              <p:custDataLst>
                <p:tags r:id="rId3"/>
              </p:custDataLst>
            </p:nvPr>
          </p:nvCxnSpPr>
          <p:spPr>
            <a:xfrm>
              <a:off x="1213" y="4258"/>
              <a:ext cx="1098" cy="0"/>
            </a:xfrm>
            <a:prstGeom prst="line">
              <a:avLst/>
            </a:prstGeom>
            <a:ln w="9525">
              <a:prstDash val="solid"/>
            </a:ln>
          </p:spPr>
          <p:style>
            <a:lnRef idx="2">
              <a:schemeClr val="accent1"/>
            </a:lnRef>
            <a:fillRef idx="0">
              <a:schemeClr val="accent1"/>
            </a:fillRef>
            <a:effectRef idx="1">
              <a:schemeClr val="accent1"/>
            </a:effectRef>
            <a:fontRef idx="minor">
              <a:schemeClr val="tx1"/>
            </a:fontRef>
          </p:style>
        </p:cxnSp>
        <p:cxnSp>
          <p:nvCxnSpPr>
            <p:cNvPr id="4" name="直接连接符 3"/>
            <p:cNvCxnSpPr/>
            <p:nvPr>
              <p:custDataLst>
                <p:tags r:id="rId4"/>
              </p:custDataLst>
            </p:nvPr>
          </p:nvCxnSpPr>
          <p:spPr>
            <a:xfrm>
              <a:off x="1213" y="6098"/>
              <a:ext cx="1098" cy="0"/>
            </a:xfrm>
            <a:prstGeom prst="line">
              <a:avLst/>
            </a:prstGeom>
            <a:ln w="9525">
              <a:prstDash val="solid"/>
            </a:ln>
          </p:spPr>
          <p:style>
            <a:lnRef idx="2">
              <a:schemeClr val="accent1"/>
            </a:lnRef>
            <a:fillRef idx="0">
              <a:schemeClr val="accent1"/>
            </a:fillRef>
            <a:effectRef idx="1">
              <a:schemeClr val="accent1"/>
            </a:effectRef>
            <a:fontRef idx="minor">
              <a:schemeClr val="tx1"/>
            </a:fontRef>
          </p:style>
        </p:cxnSp>
        <p:cxnSp>
          <p:nvCxnSpPr>
            <p:cNvPr id="5" name="直接连接符 4"/>
            <p:cNvCxnSpPr/>
            <p:nvPr>
              <p:custDataLst>
                <p:tags r:id="rId5"/>
              </p:custDataLst>
            </p:nvPr>
          </p:nvCxnSpPr>
          <p:spPr>
            <a:xfrm>
              <a:off x="1173" y="7370"/>
              <a:ext cx="1098" cy="0"/>
            </a:xfrm>
            <a:prstGeom prst="line">
              <a:avLst/>
            </a:prstGeom>
            <a:ln w="9525">
              <a:prstDash val="solid"/>
            </a:ln>
          </p:spPr>
          <p:style>
            <a:lnRef idx="2">
              <a:schemeClr val="accent1"/>
            </a:lnRef>
            <a:fillRef idx="0">
              <a:schemeClr val="accent1"/>
            </a:fillRef>
            <a:effectRef idx="1">
              <a:schemeClr val="accent1"/>
            </a:effectRef>
            <a:fontRef idx="minor">
              <a:schemeClr val="tx1"/>
            </a:fontRef>
          </p:style>
        </p:cxnSp>
        <p:cxnSp>
          <p:nvCxnSpPr>
            <p:cNvPr id="6" name="直接连接符 5"/>
            <p:cNvCxnSpPr/>
            <p:nvPr>
              <p:custDataLst>
                <p:tags r:id="rId6"/>
              </p:custDataLst>
            </p:nvPr>
          </p:nvCxnSpPr>
          <p:spPr>
            <a:xfrm>
              <a:off x="1205" y="8650"/>
              <a:ext cx="1098" cy="0"/>
            </a:xfrm>
            <a:prstGeom prst="line">
              <a:avLst/>
            </a:prstGeom>
            <a:ln w="9525">
              <a:prstDash val="solid"/>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50265" y="1092200"/>
            <a:ext cx="10492105" cy="4438650"/>
          </a:xfrm>
          <a:prstGeom prst="rect">
            <a:avLst/>
          </a:prstGeom>
          <a:noFill/>
        </p:spPr>
        <p:txBody>
          <a:bodyPr wrap="square" anchor="t">
            <a:spAutoFit/>
          </a:bodyPr>
          <a:lstStyle/>
          <a:p>
            <a:pPr algn="l">
              <a:lnSpc>
                <a:spcPct val="140000"/>
              </a:lnSpc>
              <a:spcBef>
                <a:spcPts val="0"/>
              </a:spcBef>
              <a:spcAft>
                <a:spcPts val="0"/>
              </a:spcAft>
              <a:buClrTx/>
              <a:buSzTx/>
              <a:buFontTx/>
            </a:pPr>
            <a:r>
              <a:rPr lang="zh-CN" altLang="zh-CN" sz="20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弥补药品目录短板</a:t>
            </a:r>
            <a:endParaRPr lang="zh-CN" altLang="zh-CN" sz="20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gn="l">
              <a:lnSpc>
                <a:spcPct val="140000"/>
              </a:lnSpc>
              <a:spcBef>
                <a:spcPts val="0"/>
              </a:spcBef>
              <a:spcAft>
                <a:spcPts val="0"/>
              </a:spcAft>
              <a:buClrTx/>
              <a:buSzTx/>
              <a:buFont typeface="Wingdings" panose="05000000000000000000" charset="0"/>
              <a:buChar char="l"/>
            </a:pPr>
            <a:r>
              <a:rPr lang="zh-CN" altLang="zh-CN"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填补了脑梗死急性期静脉溶栓后24h内不能使用抗血小板药物的空白；</a:t>
            </a:r>
            <a:endParaRPr lang="zh-CN" altLang="zh-CN"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gn="l">
              <a:lnSpc>
                <a:spcPct val="140000"/>
              </a:lnSpc>
              <a:spcBef>
                <a:spcPts val="0"/>
              </a:spcBef>
              <a:spcAft>
                <a:spcPts val="0"/>
              </a:spcAft>
              <a:buClrTx/>
              <a:buSzTx/>
              <a:buFont typeface="Wingdings" panose="05000000000000000000" charset="0"/>
              <a:buChar char="l"/>
            </a:pPr>
            <a:r>
              <a:rPr lang="zh-CN" altLang="zh-CN"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填补了脑梗死急性期治疗缺乏临床认可的脑保护药物的空白；</a:t>
            </a:r>
            <a:endParaRPr lang="zh-CN" altLang="zh-CN"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gn="l">
              <a:lnSpc>
                <a:spcPct val="140000"/>
              </a:lnSpc>
              <a:spcBef>
                <a:spcPts val="0"/>
              </a:spcBef>
              <a:spcAft>
                <a:spcPts val="0"/>
              </a:spcAft>
              <a:buClrTx/>
              <a:buSzTx/>
              <a:buFont typeface="Wingdings" panose="05000000000000000000" charset="0"/>
              <a:buChar char="l"/>
            </a:pPr>
            <a:r>
              <a:rPr lang="zh-CN" altLang="zh-CN"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获得多个权威指南推荐：国家卫生健康委脑卒中防治工程委员会《中国脑卒中防治规范(第 2 版)》（2021年）；中国卒中学会《中国脑血管病临床管理指南》（2019年） ；北京慢性病防治与健康教育研究会《脑血管病社区防治指南》（2020年）</a:t>
            </a:r>
            <a:endParaRPr lang="zh-CN" altLang="zh-CN"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algn="l">
              <a:lnSpc>
                <a:spcPct val="140000"/>
              </a:lnSpc>
              <a:spcBef>
                <a:spcPts val="0"/>
              </a:spcBef>
              <a:spcAft>
                <a:spcPts val="0"/>
              </a:spcAft>
              <a:buClrTx/>
              <a:buSzTx/>
              <a:buFontTx/>
            </a:pPr>
            <a:r>
              <a:rPr lang="zh-CN" altLang="zh-CN" sz="20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临床管理难度</a:t>
            </a:r>
            <a:endParaRPr lang="zh-CN" altLang="zh-CN" sz="20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gn="l">
              <a:lnSpc>
                <a:spcPct val="140000"/>
              </a:lnSpc>
              <a:spcBef>
                <a:spcPts val="0"/>
              </a:spcBef>
              <a:spcAft>
                <a:spcPts val="0"/>
              </a:spcAft>
              <a:buClrTx/>
              <a:buSzTx/>
              <a:buFont typeface="Wingdings" panose="05000000000000000000" charset="0"/>
              <a:buChar char="l"/>
            </a:pPr>
            <a:r>
              <a:rPr lang="zh-CN" altLang="zh-CN"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银杏内酯注射液实质上适用于脑梗死全病程，解限后将①减少经办审核步骤，降低临床管理难度；②与国内外最新指南接轨，分期界限模糊化，临床操作清晰化，利于医师尽早开展脑保护、抗栓治疗和二级预防。</a:t>
            </a:r>
            <a:endParaRPr lang="zh-CN" altLang="zh-CN"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gn="l">
              <a:lnSpc>
                <a:spcPct val="140000"/>
              </a:lnSpc>
              <a:spcBef>
                <a:spcPts val="0"/>
              </a:spcBef>
              <a:spcAft>
                <a:spcPts val="0"/>
              </a:spcAft>
              <a:buClrTx/>
              <a:buSzTx/>
              <a:buFont typeface="Wingdings" panose="05000000000000000000" charset="0"/>
              <a:buChar char="l"/>
            </a:pPr>
            <a:r>
              <a:rPr lang="zh-CN" altLang="zh-CN"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临床滥用风险或潜在超说明书用药的可能性较小，且可以通过多种方式协同降低。</a:t>
            </a:r>
            <a:endParaRPr lang="zh-CN" altLang="zh-CN"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6" name="文本框 125"/>
          <p:cNvSpPr txBox="1"/>
          <p:nvPr>
            <p:custDataLst>
              <p:tags r:id="rId1"/>
            </p:custDataLst>
          </p:nvPr>
        </p:nvSpPr>
        <p:spPr>
          <a:xfrm>
            <a:off x="506239" y="525529"/>
            <a:ext cx="3556053" cy="460375"/>
          </a:xfrm>
          <a:prstGeom prst="rect">
            <a:avLst/>
          </a:prstGeom>
          <a:noFill/>
        </p:spPr>
        <p:txBody>
          <a:bodyPr wrap="square" rtlCol="0" anchor="t">
            <a:spAutoFit/>
          </a:bodyPr>
          <a:lstStyle/>
          <a:p>
            <a:pPr algn="l"/>
            <a:r>
              <a:rPr lang="en-US" altLang="zh-CN" sz="2400" b="1" dirty="0" smtClean="0">
                <a:solidFill>
                  <a:schemeClr val="tx1"/>
                </a:solidFill>
                <a:latin typeface="微软雅黑" panose="020B0503020204020204" pitchFamily="34" charset="-122"/>
                <a:ea typeface="微软雅黑" panose="020B0503020204020204" pitchFamily="34" charset="-122"/>
                <a:sym typeface="+mn-ea"/>
              </a:rPr>
              <a:t>5</a:t>
            </a:r>
            <a:r>
              <a:rPr lang="zh-CN" altLang="en-US" sz="2400" b="1" dirty="0" smtClean="0">
                <a:solidFill>
                  <a:schemeClr val="tx1"/>
                </a:solidFill>
                <a:latin typeface="微软雅黑" panose="020B0503020204020204" pitchFamily="34" charset="-122"/>
                <a:ea typeface="微软雅黑" panose="020B0503020204020204" pitchFamily="34" charset="-122"/>
                <a:sym typeface="+mn-ea"/>
              </a:rPr>
              <a:t>、公平性</a:t>
            </a:r>
            <a:endParaRPr lang="zh-CN" altLang="en-US" sz="2400" b="1" dirty="0" smtClean="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86418" y="740289"/>
            <a:ext cx="1370888" cy="830997"/>
          </a:xfrm>
          <a:prstGeom prst="rect">
            <a:avLst/>
          </a:prstGeom>
        </p:spPr>
        <p:txBody>
          <a:bodyPr wrap="none">
            <a:spAutoFit/>
          </a:bodyPr>
          <a:lstStyle/>
          <a:p>
            <a:pPr algn="ctr">
              <a:lnSpc>
                <a:spcPct val="150000"/>
              </a:lnSpc>
            </a:pPr>
            <a:r>
              <a:rPr lang="zh-CN" altLang="en-US" sz="3200" b="1" dirty="0" smtClean="0">
                <a:solidFill>
                  <a:schemeClr val="tx2">
                    <a:lumMod val="65000"/>
                    <a:lumOff val="35000"/>
                  </a:schemeClr>
                </a:solidFill>
                <a:latin typeface="微软雅黑" panose="020B0503020204020204" pitchFamily="34" charset="-122"/>
                <a:ea typeface="微软雅黑" panose="020B0503020204020204" pitchFamily="34" charset="-122"/>
              </a:rPr>
              <a:t>目   录</a:t>
            </a:r>
            <a:endParaRPr lang="en-US" altLang="zh-CN" sz="3200" b="1" dirty="0" smtClean="0">
              <a:solidFill>
                <a:schemeClr val="tx2">
                  <a:lumMod val="65000"/>
                  <a:lumOff val="3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913391" y="2190922"/>
            <a:ext cx="6917815" cy="2582290"/>
            <a:chOff x="2703841" y="1859246"/>
            <a:chExt cx="6917815" cy="2582290"/>
          </a:xfrm>
        </p:grpSpPr>
        <p:grpSp>
          <p:nvGrpSpPr>
            <p:cNvPr id="5" name="组合 4"/>
            <p:cNvGrpSpPr/>
            <p:nvPr/>
          </p:nvGrpSpPr>
          <p:grpSpPr>
            <a:xfrm>
              <a:off x="2703841" y="1859246"/>
              <a:ext cx="2305050" cy="708025"/>
              <a:chOff x="9461" y="2538"/>
              <a:chExt cx="3630" cy="1115"/>
            </a:xfrm>
          </p:grpSpPr>
          <p:sp>
            <p:nvSpPr>
              <p:cNvPr id="7" name="文本框 6"/>
              <p:cNvSpPr txBox="1"/>
              <p:nvPr/>
            </p:nvSpPr>
            <p:spPr>
              <a:xfrm>
                <a:off x="10481" y="2801"/>
                <a:ext cx="2610" cy="727"/>
              </a:xfrm>
              <a:prstGeom prst="rect">
                <a:avLst/>
              </a:prstGeom>
              <a:noFill/>
            </p:spPr>
            <p:txBody>
              <a:bodyPr wrap="square" rtlCol="0" anchor="t">
                <a:spAutoFit/>
              </a:bodyPr>
              <a:lstStyle/>
              <a:p>
                <a:pPr algn="l"/>
                <a:r>
                  <a:rPr lang="zh-CN" altLang="en-US" sz="2400" b="1" dirty="0" smtClean="0">
                    <a:solidFill>
                      <a:srgbClr val="FFC000"/>
                    </a:solidFill>
                    <a:latin typeface="微软雅黑" panose="020B0503020204020204" pitchFamily="34" charset="-122"/>
                    <a:ea typeface="微软雅黑" panose="020B0503020204020204" pitchFamily="34" charset="-122"/>
                    <a:sym typeface="+mn-ea"/>
                  </a:rPr>
                  <a:t>基本信息</a:t>
                </a:r>
                <a:endParaRPr lang="zh-CN" altLang="en-US" sz="2400" b="1" dirty="0">
                  <a:solidFill>
                    <a:srgbClr val="FFC000"/>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9461" y="2538"/>
                <a:ext cx="1335" cy="1115"/>
              </a:xfrm>
              <a:prstGeom prst="rect">
                <a:avLst/>
              </a:prstGeom>
              <a:noFill/>
            </p:spPr>
            <p:txBody>
              <a:bodyPr wrap="square" rtlCol="0" anchor="t">
                <a:spAutoFit/>
              </a:bodyPr>
              <a:lstStyle/>
              <a:p>
                <a:pPr algn="l"/>
                <a:r>
                  <a:rPr lang="en-US" altLang="zh-CN" sz="4000" dirty="0">
                    <a:solidFill>
                      <a:schemeClr val="tx1">
                        <a:lumMod val="25000"/>
                        <a:lumOff val="75000"/>
                      </a:schemeClr>
                    </a:solidFill>
                    <a:latin typeface="微软雅黑" panose="020B0503020204020204" pitchFamily="34" charset="-122"/>
                    <a:ea typeface="微软雅黑" panose="020B0503020204020204" pitchFamily="34" charset="-122"/>
                  </a:rPr>
                  <a:t>01</a:t>
                </a:r>
                <a:endParaRPr lang="en-US" altLang="zh-CN" sz="4000" dirty="0">
                  <a:solidFill>
                    <a:schemeClr val="tx1">
                      <a:lumMod val="25000"/>
                      <a:lumOff val="75000"/>
                    </a:scheme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2703841" y="2773201"/>
              <a:ext cx="4239260" cy="708025"/>
              <a:chOff x="14306" y="2568"/>
              <a:chExt cx="6676" cy="1115"/>
            </a:xfrm>
          </p:grpSpPr>
          <p:sp>
            <p:nvSpPr>
              <p:cNvPr id="10" name="文本框 9"/>
              <p:cNvSpPr txBox="1"/>
              <p:nvPr/>
            </p:nvSpPr>
            <p:spPr>
              <a:xfrm>
                <a:off x="15350" y="2830"/>
                <a:ext cx="5632" cy="727"/>
              </a:xfrm>
              <a:prstGeom prst="rect">
                <a:avLst/>
              </a:prstGeom>
              <a:noFill/>
            </p:spPr>
            <p:txBody>
              <a:bodyPr wrap="square" rtlCol="0" anchor="t">
                <a:spAutoFit/>
              </a:bodyPr>
              <a:lstStyle/>
              <a:p>
                <a:r>
                  <a:rPr lang="zh-CN" altLang="en-US" sz="2400" b="1" dirty="0" smtClean="0">
                    <a:solidFill>
                      <a:srgbClr val="FFC000"/>
                    </a:solidFill>
                    <a:latin typeface="微软雅黑" panose="020B0503020204020204" pitchFamily="34" charset="-122"/>
                    <a:ea typeface="微软雅黑" panose="020B0503020204020204" pitchFamily="34" charset="-122"/>
                    <a:sym typeface="+mn-ea"/>
                  </a:rPr>
                  <a:t>安全性</a:t>
                </a:r>
                <a:endParaRPr lang="zh-CN" altLang="en-US" sz="2400" b="1" dirty="0">
                  <a:solidFill>
                    <a:srgbClr val="FFC000"/>
                  </a:solidFill>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a:xfrm>
                <a:off x="14306" y="2568"/>
                <a:ext cx="1335" cy="1115"/>
              </a:xfrm>
              <a:prstGeom prst="rect">
                <a:avLst/>
              </a:prstGeom>
              <a:noFill/>
            </p:spPr>
            <p:txBody>
              <a:bodyPr wrap="square" rtlCol="0" anchor="t">
                <a:spAutoFit/>
              </a:bodyPr>
              <a:lstStyle/>
              <a:p>
                <a:pPr algn="l"/>
                <a:r>
                  <a:rPr lang="en-US" altLang="zh-CN" sz="4000" dirty="0">
                    <a:solidFill>
                      <a:schemeClr val="tx1">
                        <a:lumMod val="25000"/>
                        <a:lumOff val="75000"/>
                      </a:schemeClr>
                    </a:solidFill>
                    <a:latin typeface="微软雅黑" panose="020B0503020204020204" pitchFamily="34" charset="-122"/>
                    <a:ea typeface="微软雅黑" panose="020B0503020204020204" pitchFamily="34" charset="-122"/>
                  </a:rPr>
                  <a:t>02</a:t>
                </a:r>
                <a:endParaRPr lang="en-US" altLang="zh-CN" sz="4000" dirty="0">
                  <a:solidFill>
                    <a:schemeClr val="tx1">
                      <a:lumMod val="25000"/>
                      <a:lumOff val="7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709556" y="3733511"/>
              <a:ext cx="2876715" cy="708025"/>
              <a:chOff x="9461" y="4082"/>
              <a:chExt cx="3672" cy="1115"/>
            </a:xfrm>
          </p:grpSpPr>
          <p:sp>
            <p:nvSpPr>
              <p:cNvPr id="13" name="文本框 12"/>
              <p:cNvSpPr txBox="1"/>
              <p:nvPr/>
            </p:nvSpPr>
            <p:spPr>
              <a:xfrm>
                <a:off x="10300" y="4335"/>
                <a:ext cx="2833" cy="727"/>
              </a:xfrm>
              <a:prstGeom prst="rect">
                <a:avLst/>
              </a:prstGeom>
              <a:noFill/>
            </p:spPr>
            <p:txBody>
              <a:bodyPr wrap="square" rtlCol="0" anchor="t">
                <a:spAutoFit/>
              </a:bodyPr>
              <a:lstStyle/>
              <a:p>
                <a:r>
                  <a:rPr lang="zh-CN" altLang="en-US" sz="2400" b="1" dirty="0" smtClean="0">
                    <a:solidFill>
                      <a:srgbClr val="FFC000"/>
                    </a:solidFill>
                    <a:latin typeface="微软雅黑" panose="020B0503020204020204" pitchFamily="34" charset="-122"/>
                    <a:ea typeface="微软雅黑" panose="020B0503020204020204" pitchFamily="34" charset="-122"/>
                    <a:sym typeface="+mn-ea"/>
                  </a:rPr>
                  <a:t>有效性</a:t>
                </a:r>
                <a:endParaRPr lang="zh-CN" altLang="en-US" sz="2400" b="1" dirty="0">
                  <a:solidFill>
                    <a:srgbClr val="FFC000"/>
                  </a:solidFill>
                  <a:latin typeface="微软雅黑" panose="020B0503020204020204" pitchFamily="34" charset="-122"/>
                  <a:ea typeface="微软雅黑" panose="020B0503020204020204" pitchFamily="34" charset="-122"/>
                  <a:sym typeface="+mn-ea"/>
                </a:endParaRPr>
              </a:p>
            </p:txBody>
          </p:sp>
          <p:sp>
            <p:nvSpPr>
              <p:cNvPr id="14" name="文本框 13"/>
              <p:cNvSpPr txBox="1"/>
              <p:nvPr/>
            </p:nvSpPr>
            <p:spPr>
              <a:xfrm>
                <a:off x="9461" y="4082"/>
                <a:ext cx="1335" cy="1115"/>
              </a:xfrm>
              <a:prstGeom prst="rect">
                <a:avLst/>
              </a:prstGeom>
              <a:noFill/>
            </p:spPr>
            <p:txBody>
              <a:bodyPr wrap="square" rtlCol="0" anchor="t">
                <a:spAutoFit/>
              </a:bodyPr>
              <a:lstStyle/>
              <a:p>
                <a:pPr algn="l"/>
                <a:r>
                  <a:rPr lang="en-US" altLang="zh-CN" sz="4000" dirty="0">
                    <a:solidFill>
                      <a:schemeClr val="tx1">
                        <a:lumMod val="25000"/>
                        <a:lumOff val="75000"/>
                      </a:schemeClr>
                    </a:solidFill>
                    <a:latin typeface="微软雅黑" panose="020B0503020204020204" pitchFamily="34" charset="-122"/>
                    <a:ea typeface="微软雅黑" panose="020B0503020204020204" pitchFamily="34" charset="-122"/>
                  </a:rPr>
                  <a:t>03</a:t>
                </a:r>
                <a:endParaRPr lang="en-US" altLang="zh-CN" sz="4000" dirty="0">
                  <a:solidFill>
                    <a:schemeClr val="tx1">
                      <a:lumMod val="25000"/>
                      <a:lumOff val="75000"/>
                    </a:schemeClr>
                  </a:solidFill>
                  <a:latin typeface="微软雅黑" panose="020B0503020204020204" pitchFamily="34" charset="-122"/>
                  <a:ea typeface="微软雅黑" panose="020B0503020204020204" pitchFamily="34" charset="-122"/>
                </a:endParaRPr>
              </a:p>
            </p:txBody>
          </p:sp>
        </p:grpSp>
        <p:sp>
          <p:nvSpPr>
            <p:cNvPr id="20" name="文本框 19"/>
            <p:cNvSpPr txBox="1"/>
            <p:nvPr/>
          </p:nvSpPr>
          <p:spPr>
            <a:xfrm>
              <a:off x="6740026" y="1913856"/>
              <a:ext cx="847725" cy="708025"/>
            </a:xfrm>
            <a:prstGeom prst="rect">
              <a:avLst/>
            </a:prstGeom>
            <a:noFill/>
          </p:spPr>
          <p:txBody>
            <a:bodyPr wrap="square" rtlCol="0" anchor="t">
              <a:spAutoFit/>
            </a:bodyPr>
            <a:lstStyle/>
            <a:p>
              <a:pPr algn="l"/>
              <a:r>
                <a:rPr lang="en-US" altLang="zh-CN" sz="4000" dirty="0" smtClean="0">
                  <a:solidFill>
                    <a:schemeClr val="tx1">
                      <a:lumMod val="25000"/>
                      <a:lumOff val="75000"/>
                    </a:schemeClr>
                  </a:solidFill>
                  <a:latin typeface="微软雅黑" panose="020B0503020204020204" pitchFamily="34" charset="-122"/>
                  <a:ea typeface="微软雅黑" panose="020B0503020204020204" pitchFamily="34" charset="-122"/>
                </a:rPr>
                <a:t>04</a:t>
              </a:r>
              <a:endParaRPr lang="en-US" altLang="zh-CN" sz="4000" dirty="0">
                <a:solidFill>
                  <a:schemeClr val="tx1">
                    <a:lumMod val="25000"/>
                    <a:lumOff val="7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7425826" y="3137860"/>
              <a:ext cx="1619885" cy="461645"/>
            </a:xfrm>
            <a:prstGeom prst="rect">
              <a:avLst/>
            </a:prstGeom>
            <a:noFill/>
          </p:spPr>
          <p:txBody>
            <a:bodyPr wrap="square" rtlCol="0" anchor="t">
              <a:spAutoFit/>
            </a:bodyPr>
            <a:lstStyle/>
            <a:p>
              <a:pPr algn="l"/>
              <a:r>
                <a:rPr lang="zh-CN" altLang="en-US" sz="2400" b="1" dirty="0" smtClean="0">
                  <a:solidFill>
                    <a:srgbClr val="FFC000"/>
                  </a:solidFill>
                  <a:latin typeface="微软雅黑" panose="020B0503020204020204" pitchFamily="34" charset="-122"/>
                  <a:ea typeface="微软雅黑" panose="020B0503020204020204" pitchFamily="34" charset="-122"/>
                  <a:sym typeface="+mn-ea"/>
                </a:rPr>
                <a:t>公平性</a:t>
              </a:r>
              <a:endParaRPr lang="zh-CN" altLang="en-US" sz="2400" b="1" dirty="0">
                <a:solidFill>
                  <a:srgbClr val="FFC000"/>
                </a:solidFill>
                <a:latin typeface="微软雅黑" panose="020B0503020204020204" pitchFamily="34" charset="-122"/>
                <a:ea typeface="微软雅黑" panose="020B0503020204020204" pitchFamily="34" charset="-122"/>
                <a:sym typeface="+mn-ea"/>
              </a:endParaRPr>
            </a:p>
          </p:txBody>
        </p:sp>
        <p:grpSp>
          <p:nvGrpSpPr>
            <p:cNvPr id="24" name="组合 23"/>
            <p:cNvGrpSpPr/>
            <p:nvPr/>
          </p:nvGrpSpPr>
          <p:grpSpPr>
            <a:xfrm>
              <a:off x="6740026" y="2088769"/>
              <a:ext cx="2881630" cy="1643380"/>
              <a:chOff x="14306" y="3879"/>
              <a:chExt cx="4538" cy="2588"/>
            </a:xfrm>
          </p:grpSpPr>
          <p:sp>
            <p:nvSpPr>
              <p:cNvPr id="25" name="文本框 24"/>
              <p:cNvSpPr txBox="1"/>
              <p:nvPr/>
            </p:nvSpPr>
            <p:spPr>
              <a:xfrm>
                <a:off x="15403" y="3879"/>
                <a:ext cx="3441" cy="727"/>
              </a:xfrm>
              <a:prstGeom prst="rect">
                <a:avLst/>
              </a:prstGeom>
              <a:noFill/>
            </p:spPr>
            <p:txBody>
              <a:bodyPr wrap="square" rtlCol="0" anchor="t">
                <a:spAutoFit/>
              </a:bodyPr>
              <a:lstStyle/>
              <a:p>
                <a:pPr algn="l"/>
                <a:r>
                  <a:rPr lang="zh-CN" altLang="en-US" sz="2400" b="1" dirty="0" smtClean="0">
                    <a:solidFill>
                      <a:srgbClr val="FFC000"/>
                    </a:solidFill>
                    <a:latin typeface="微软雅黑" panose="020B0503020204020204" pitchFamily="34" charset="-122"/>
                    <a:ea typeface="微软雅黑" panose="020B0503020204020204" pitchFamily="34" charset="-122"/>
                    <a:sym typeface="+mn-ea"/>
                  </a:rPr>
                  <a:t>创新性</a:t>
                </a:r>
                <a:endParaRPr lang="zh-CN" altLang="en-US" sz="2400" b="1" dirty="0">
                  <a:solidFill>
                    <a:srgbClr val="FFC000"/>
                  </a:solidFill>
                  <a:latin typeface="微软雅黑" panose="020B0503020204020204" pitchFamily="34" charset="-122"/>
                  <a:ea typeface="微软雅黑" panose="020B0503020204020204" pitchFamily="34" charset="-122"/>
                  <a:sym typeface="+mn-ea"/>
                </a:endParaRPr>
              </a:p>
            </p:txBody>
          </p:sp>
          <p:sp>
            <p:nvSpPr>
              <p:cNvPr id="26" name="文本框 25"/>
              <p:cNvSpPr txBox="1"/>
              <p:nvPr/>
            </p:nvSpPr>
            <p:spPr>
              <a:xfrm>
                <a:off x="14306" y="5352"/>
                <a:ext cx="1335" cy="1115"/>
              </a:xfrm>
              <a:prstGeom prst="rect">
                <a:avLst/>
              </a:prstGeom>
              <a:noFill/>
            </p:spPr>
            <p:txBody>
              <a:bodyPr wrap="square" rtlCol="0" anchor="t">
                <a:spAutoFit/>
              </a:bodyPr>
              <a:lstStyle/>
              <a:p>
                <a:pPr algn="l"/>
                <a:r>
                  <a:rPr lang="en-US" altLang="zh-CN" sz="4000" dirty="0" smtClean="0">
                    <a:solidFill>
                      <a:schemeClr val="tx1">
                        <a:lumMod val="25000"/>
                        <a:lumOff val="75000"/>
                      </a:schemeClr>
                    </a:solidFill>
                    <a:latin typeface="微软雅黑" panose="020B0503020204020204" pitchFamily="34" charset="-122"/>
                    <a:ea typeface="微软雅黑" panose="020B0503020204020204" pitchFamily="34" charset="-122"/>
                  </a:rPr>
                  <a:t>05</a:t>
                </a:r>
                <a:endParaRPr lang="en-US" altLang="zh-CN" sz="4000" dirty="0">
                  <a:solidFill>
                    <a:schemeClr val="tx1">
                      <a:lumMod val="25000"/>
                      <a:lumOff val="75000"/>
                    </a:schemeClr>
                  </a:solidFill>
                  <a:latin typeface="微软雅黑" panose="020B0503020204020204" pitchFamily="34" charset="-122"/>
                  <a:ea typeface="微软雅黑" panose="020B0503020204020204" pitchFamily="34" charset="-122"/>
                </a:endParaRPr>
              </a:p>
            </p:txBody>
          </p:sp>
        </p:grpSp>
      </p:gr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文本框 125"/>
          <p:cNvSpPr txBox="1"/>
          <p:nvPr/>
        </p:nvSpPr>
        <p:spPr>
          <a:xfrm>
            <a:off x="506239" y="525529"/>
            <a:ext cx="3556053" cy="461665"/>
          </a:xfrm>
          <a:prstGeom prst="rect">
            <a:avLst/>
          </a:prstGeom>
          <a:noFill/>
        </p:spPr>
        <p:txBody>
          <a:bodyPr wrap="square" rtlCol="0" anchor="t">
            <a:spAutoFit/>
          </a:bodyPr>
          <a:lstStyle/>
          <a:p>
            <a:pPr algn="l"/>
            <a:r>
              <a:rPr lang="en-US" altLang="zh-CN" sz="2400" b="1" dirty="0" smtClean="0">
                <a:solidFill>
                  <a:schemeClr val="tx1"/>
                </a:solidFill>
                <a:latin typeface="微软雅黑" panose="020B0503020204020204" pitchFamily="34" charset="-122"/>
                <a:ea typeface="微软雅黑" panose="020B0503020204020204" pitchFamily="34" charset="-122"/>
                <a:sym typeface="+mn-ea"/>
              </a:rPr>
              <a:t>1</a:t>
            </a:r>
            <a:r>
              <a:rPr lang="zh-CN" altLang="en-US" sz="2400" b="1" dirty="0" smtClean="0">
                <a:solidFill>
                  <a:schemeClr val="tx1"/>
                </a:solidFill>
                <a:latin typeface="微软雅黑" panose="020B0503020204020204" pitchFamily="34" charset="-122"/>
                <a:ea typeface="微软雅黑" panose="020B0503020204020204" pitchFamily="34" charset="-122"/>
                <a:sym typeface="+mn-ea"/>
              </a:rPr>
              <a:t>、</a:t>
            </a:r>
            <a:r>
              <a:rPr lang="en-US" altLang="zh-CN" sz="2400" b="1" dirty="0" smtClean="0">
                <a:solidFill>
                  <a:schemeClr val="tx1"/>
                </a:solidFill>
                <a:latin typeface="微软雅黑" panose="020B0503020204020204" pitchFamily="34" charset="-122"/>
                <a:ea typeface="微软雅黑" panose="020B0503020204020204" pitchFamily="34" charset="-122"/>
                <a:sym typeface="+mn-ea"/>
              </a:rPr>
              <a:t> </a:t>
            </a:r>
            <a:r>
              <a:rPr lang="zh-CN" altLang="en-US" sz="2400" b="1" dirty="0" smtClean="0">
                <a:solidFill>
                  <a:schemeClr val="tx1"/>
                </a:solidFill>
                <a:latin typeface="微软雅黑" panose="020B0503020204020204" pitchFamily="34" charset="-122"/>
                <a:ea typeface="微软雅黑" panose="020B0503020204020204" pitchFamily="34" charset="-122"/>
                <a:sym typeface="+mn-ea"/>
              </a:rPr>
              <a:t>药品基本信息</a:t>
            </a:r>
            <a:endParaRPr lang="zh-CN" altLang="en-US" sz="2400" b="1"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959485" y="1282065"/>
            <a:ext cx="6096000" cy="398780"/>
          </a:xfrm>
          <a:prstGeom prst="rect">
            <a:avLst/>
          </a:prstGeom>
          <a:noFill/>
          <a:extLst>
            <a:ext uri="{909E8E84-426E-40DD-AFC4-6F175D3DCCD1}">
              <a14:hiddenFill xmlns:a14="http://schemas.microsoft.com/office/drawing/2010/main">
                <a:solidFill>
                  <a:schemeClr val="accent1">
                    <a:lumMod val="40000"/>
                    <a:lumOff val="60000"/>
                  </a:schemeClr>
                </a:solidFill>
              </a14:hiddenFill>
            </a:ext>
          </a:extLst>
        </p:spPr>
        <p:txBody>
          <a:bodyPr wrap="square" rtlCol="0" anchor="t">
            <a:spAutoFit/>
          </a:bodyPr>
          <a:lstStyle/>
          <a:p>
            <a:r>
              <a:rPr lang="zh-CN" altLang="zh-CN" sz="20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药品通用名称：</a:t>
            </a:r>
            <a:r>
              <a:rPr lang="zh-CN" altLang="zh-CN" sz="20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mn-ea"/>
              </a:rPr>
              <a:t>银杏内酯注射液</a:t>
            </a:r>
            <a:endParaRPr lang="zh-CN" altLang="zh-CN" sz="20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4" name="文本框 3"/>
          <p:cNvSpPr txBox="1"/>
          <p:nvPr/>
        </p:nvSpPr>
        <p:spPr>
          <a:xfrm>
            <a:off x="979805" y="1800225"/>
            <a:ext cx="6096000" cy="398780"/>
          </a:xfrm>
          <a:prstGeom prst="rect">
            <a:avLst/>
          </a:prstGeom>
          <a:noFill/>
          <a:extLst>
            <a:ext uri="{909E8E84-426E-40DD-AFC4-6F175D3DCCD1}">
              <a14:hiddenFill xmlns:a14="http://schemas.microsoft.com/office/drawing/2010/main">
                <a:solidFill>
                  <a:schemeClr val="accent1">
                    <a:lumMod val="40000"/>
                    <a:lumOff val="60000"/>
                  </a:schemeClr>
                </a:solidFill>
              </a14:hiddenFill>
            </a:ext>
          </a:extLst>
        </p:spPr>
        <p:txBody>
          <a:bodyPr wrap="square" rtlCol="0" anchor="t">
            <a:spAutoFit/>
          </a:bodyPr>
          <a:lstStyle/>
          <a:p>
            <a:r>
              <a:rPr lang="zh-CN" altLang="zh-CN" sz="20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注册规格：</a:t>
            </a:r>
            <a:r>
              <a:rPr lang="zh-CN" altLang="zh-CN" sz="20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mn-ea"/>
              </a:rPr>
              <a:t>每支装2ml（含萜类内酯10mg）</a:t>
            </a:r>
            <a:endParaRPr lang="zh-CN" altLang="zh-CN" sz="20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7" name="文本框 6"/>
          <p:cNvSpPr txBox="1"/>
          <p:nvPr/>
        </p:nvSpPr>
        <p:spPr>
          <a:xfrm>
            <a:off x="970280" y="2312035"/>
            <a:ext cx="6096000" cy="398780"/>
          </a:xfrm>
          <a:prstGeom prst="rect">
            <a:avLst/>
          </a:prstGeom>
          <a:noFill/>
          <a:extLst>
            <a:ext uri="{909E8E84-426E-40DD-AFC4-6F175D3DCCD1}">
              <a14:hiddenFill xmlns:a14="http://schemas.microsoft.com/office/drawing/2010/main">
                <a:solidFill>
                  <a:schemeClr val="accent1">
                    <a:lumMod val="40000"/>
                    <a:lumOff val="60000"/>
                  </a:schemeClr>
                </a:solidFill>
              </a14:hiddenFill>
            </a:ext>
          </a:extLst>
        </p:spPr>
        <p:txBody>
          <a:bodyPr wrap="square" rtlCol="0" anchor="t">
            <a:spAutoFit/>
          </a:bodyPr>
          <a:lstStyle/>
          <a:p>
            <a:r>
              <a:rPr lang="zh-CN" altLang="zh-CN" sz="20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中国大陆首次上市时间：</a:t>
            </a:r>
            <a:r>
              <a:rPr lang="en-US" altLang="zh-CN" sz="20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mn-ea"/>
              </a:rPr>
              <a:t>2011</a:t>
            </a:r>
            <a:r>
              <a:rPr lang="zh-CN" altLang="en-US" sz="20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mn-ea"/>
              </a:rPr>
              <a:t>年</a:t>
            </a:r>
            <a:endParaRPr lang="zh-CN" altLang="en-US" sz="20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9" name="文本框 8"/>
          <p:cNvSpPr txBox="1"/>
          <p:nvPr/>
        </p:nvSpPr>
        <p:spPr>
          <a:xfrm>
            <a:off x="959485" y="3321050"/>
            <a:ext cx="10565130" cy="398780"/>
          </a:xfrm>
          <a:prstGeom prst="rect">
            <a:avLst/>
          </a:prstGeom>
          <a:noFill/>
          <a:extLst>
            <a:ext uri="{909E8E84-426E-40DD-AFC4-6F175D3DCCD1}">
              <a14:hiddenFill xmlns:a14="http://schemas.microsoft.com/office/drawing/2010/main">
                <a:solidFill>
                  <a:schemeClr val="accent1">
                    <a:lumMod val="40000"/>
                    <a:lumOff val="60000"/>
                  </a:schemeClr>
                </a:solidFill>
              </a14:hiddenFill>
            </a:ext>
          </a:extLst>
        </p:spPr>
        <p:txBody>
          <a:bodyPr wrap="square" rtlCol="0" anchor="t">
            <a:spAutoFit/>
          </a:bodyPr>
          <a:lstStyle/>
          <a:p>
            <a:r>
              <a:rPr lang="zh-CN" altLang="zh-CN" sz="20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全球首个上市国家/地区、上市时间、同通用名上市情况：</a:t>
            </a:r>
            <a:r>
              <a:rPr lang="zh-CN" altLang="zh-CN" sz="20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mn-ea"/>
              </a:rPr>
              <a:t>中国</a:t>
            </a:r>
            <a:r>
              <a:rPr lang="en-US" altLang="zh-CN" sz="20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mn-ea"/>
              </a:rPr>
              <a:t>/2011</a:t>
            </a:r>
            <a:r>
              <a:rPr lang="zh-CN" altLang="en-US" sz="20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mn-ea"/>
              </a:rPr>
              <a:t>年</a:t>
            </a:r>
            <a:r>
              <a:rPr lang="en-US" altLang="zh-CN" sz="20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20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mn-ea"/>
              </a:rPr>
              <a:t>独家产品</a:t>
            </a:r>
            <a:endParaRPr lang="zh-CN" altLang="en-US" sz="20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2" name="文本框 11"/>
          <p:cNvSpPr txBox="1"/>
          <p:nvPr/>
        </p:nvSpPr>
        <p:spPr>
          <a:xfrm>
            <a:off x="998855" y="2806065"/>
            <a:ext cx="6096000" cy="398780"/>
          </a:xfrm>
          <a:prstGeom prst="rect">
            <a:avLst/>
          </a:prstGeom>
          <a:noFill/>
          <a:extLst>
            <a:ext uri="{909E8E84-426E-40DD-AFC4-6F175D3DCCD1}">
              <a14:hiddenFill xmlns:a14="http://schemas.microsoft.com/office/drawing/2010/main">
                <a:solidFill>
                  <a:schemeClr val="accent1">
                    <a:lumMod val="40000"/>
                    <a:lumOff val="60000"/>
                  </a:schemeClr>
                </a:solidFill>
              </a14:hiddenFill>
            </a:ext>
          </a:extLst>
        </p:spPr>
        <p:txBody>
          <a:bodyPr wrap="square" rtlCol="0" anchor="t">
            <a:spAutoFit/>
          </a:bodyPr>
          <a:lstStyle/>
          <a:p>
            <a:r>
              <a:rPr lang="zh-CN" altLang="zh-CN" sz="20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是否为 OTC 药品：</a:t>
            </a:r>
            <a:r>
              <a:rPr lang="zh-CN" altLang="zh-CN" sz="20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mn-ea"/>
              </a:rPr>
              <a:t>否</a:t>
            </a:r>
            <a:endParaRPr lang="zh-CN" altLang="zh-CN" sz="20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7" name="矩形 16"/>
          <p:cNvSpPr/>
          <p:nvPr>
            <p:custDataLst>
              <p:tags r:id="rId1"/>
            </p:custDataLst>
          </p:nvPr>
        </p:nvSpPr>
        <p:spPr>
          <a:xfrm rot="5400000" flipH="1">
            <a:off x="4913630" y="-1076960"/>
            <a:ext cx="2366010" cy="1219263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5" name="文本框 4"/>
          <p:cNvSpPr txBox="1"/>
          <p:nvPr/>
        </p:nvSpPr>
        <p:spPr>
          <a:xfrm>
            <a:off x="621665" y="3938270"/>
            <a:ext cx="4845685" cy="2185670"/>
          </a:xfrm>
          <a:prstGeom prst="rect">
            <a:avLst/>
          </a:prstGeom>
          <a:solidFill>
            <a:schemeClr val="bg1"/>
          </a:solidFill>
          <a:ln>
            <a:solidFill>
              <a:schemeClr val="tx1"/>
            </a:solidFill>
          </a:ln>
        </p:spPr>
        <p:txBody>
          <a:bodyPr wrap="square" rtlCol="0" anchor="t">
            <a:noAutofit/>
          </a:bodyPr>
          <a:lstStyle/>
          <a:p>
            <a:pPr algn="ctr"/>
            <a:r>
              <a:rPr lang="zh-CN" altLang="zh-CN" sz="2000" b="1"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适应症</a:t>
            </a:r>
            <a:endParaRPr lang="zh-CN" altLang="zh-CN" sz="2000" b="1"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endParaRPr lang="zh-CN" altLang="zh-CN" sz="20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r>
              <a:rPr lang="zh-CN" altLang="zh-CN" sz="20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活血化瘀，通经活络。</a:t>
            </a:r>
            <a:endParaRPr lang="zh-CN" altLang="zh-CN" sz="20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r>
              <a:rPr lang="zh-CN" altLang="zh-CN" sz="20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用于中风病中经络（轻中度脑梗塞）恢复期瘀血阻络证，症见半身不遂，口舌歪斜，言语謇涩，肢体麻木等</a:t>
            </a:r>
            <a:endParaRPr lang="zh-CN" altLang="zh-CN" sz="20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6" name="文本框 5"/>
          <p:cNvSpPr txBox="1"/>
          <p:nvPr/>
        </p:nvSpPr>
        <p:spPr>
          <a:xfrm>
            <a:off x="6521450" y="3937635"/>
            <a:ext cx="5003165" cy="2186305"/>
          </a:xfrm>
          <a:prstGeom prst="rect">
            <a:avLst/>
          </a:prstGeom>
          <a:solidFill>
            <a:schemeClr val="bg1"/>
          </a:solidFill>
          <a:ln>
            <a:solidFill>
              <a:schemeClr val="tx1"/>
            </a:solidFill>
          </a:ln>
        </p:spPr>
        <p:txBody>
          <a:bodyPr wrap="square" rtlCol="0" anchor="t">
            <a:noAutofit/>
          </a:bodyPr>
          <a:lstStyle/>
          <a:p>
            <a:pPr algn="ctr"/>
            <a:r>
              <a:rPr lang="zh-CN" altLang="zh-CN" sz="2000" b="1"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用法用量</a:t>
            </a:r>
            <a:endParaRPr lang="zh-CN" altLang="zh-CN" sz="2000" b="1"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r>
              <a:rPr lang="zh-CN" altLang="zh-CN" sz="20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静脉滴注。</a:t>
            </a:r>
            <a:endParaRPr lang="zh-CN" altLang="zh-CN" sz="20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r>
              <a:rPr lang="zh-CN" altLang="zh-CN" sz="20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一次5支(10ml)物缓缓加入到0.9%氯化钠注射液250ml或5%葡萄糖注射液250ml中稀释，缓慢静脉滴注，一日1次，用药期间需严格控制滴速，滴注速度不高于每分钟40~60滴。疗程为14天。</a:t>
            </a:r>
            <a:endParaRPr lang="zh-CN" altLang="zh-CN" sz="20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文本框 125"/>
          <p:cNvSpPr txBox="1"/>
          <p:nvPr/>
        </p:nvSpPr>
        <p:spPr>
          <a:xfrm>
            <a:off x="506239" y="525529"/>
            <a:ext cx="3556053" cy="460375"/>
          </a:xfrm>
          <a:prstGeom prst="rect">
            <a:avLst/>
          </a:prstGeom>
          <a:noFill/>
        </p:spPr>
        <p:txBody>
          <a:bodyPr wrap="square" rtlCol="0" anchor="t">
            <a:spAutoFit/>
          </a:bodyPr>
          <a:lstStyle/>
          <a:p>
            <a:pPr algn="l">
              <a:buClrTx/>
              <a:buSzTx/>
              <a:buFontTx/>
            </a:pPr>
            <a:r>
              <a:rPr lang="en-US" altLang="zh-CN" sz="2400" b="1" dirty="0" smtClean="0">
                <a:latin typeface="微软雅黑" panose="020B0503020204020204" pitchFamily="34" charset="-122"/>
                <a:ea typeface="微软雅黑" panose="020B0503020204020204" pitchFamily="34" charset="-122"/>
                <a:sym typeface="+mn-ea"/>
              </a:rPr>
              <a:t>1、 药品基本信息</a:t>
            </a:r>
            <a:endParaRPr lang="en-US" altLang="zh-CN" sz="2400" b="1" dirty="0" smtClean="0">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505460" y="1433195"/>
            <a:ext cx="5027930" cy="3500755"/>
          </a:xfrm>
          <a:prstGeom prst="rect">
            <a:avLst/>
          </a:prstGeom>
          <a:noFill/>
          <a:extLst>
            <a:ext uri="{909E8E84-426E-40DD-AFC4-6F175D3DCCD1}">
              <a14:hiddenFill xmlns:a14="http://schemas.microsoft.com/office/drawing/2010/main">
                <a:solidFill>
                  <a:schemeClr val="accent1">
                    <a:lumMod val="40000"/>
                    <a:lumOff val="60000"/>
                  </a:schemeClr>
                </a:solidFill>
              </a14:hiddenFill>
            </a:ext>
          </a:extLst>
        </p:spPr>
        <p:txBody>
          <a:bodyPr wrap="square" rtlCol="0" anchor="t">
            <a:noAutofit/>
          </a:bodyPr>
          <a:lstStyle/>
          <a:p>
            <a:r>
              <a:rPr lang="zh-CN" altLang="zh-CN" sz="2000" b="1" kern="100" dirty="0">
                <a:solidFill>
                  <a:srgbClr val="FFC000"/>
                </a:solidFill>
                <a:latin typeface="微软雅黑" panose="020B0503020204020204" pitchFamily="34" charset="-122"/>
                <a:ea typeface="微软雅黑" panose="020B0503020204020204" pitchFamily="34" charset="-122"/>
                <a:cs typeface="Times New Roman" panose="02020603050405020304" pitchFamily="18" charset="0"/>
                <a:sym typeface="+mn-ea"/>
              </a:rPr>
              <a:t>所治疗疾病基本情况</a:t>
            </a:r>
            <a:endParaRPr lang="zh-CN" altLang="zh-CN" sz="2000" b="1" kern="100" dirty="0">
              <a:solidFill>
                <a:srgbClr val="FFC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endParaRPr lang="zh-CN" altLang="zh-CN" sz="20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a:lnSpc>
                <a:spcPct val="150000"/>
              </a:lnSpc>
            </a:pPr>
            <a:r>
              <a:rPr lang="en-US" altLang="zh-CN" sz="20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zh-CN" altLang="zh-CN" sz="20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脑梗死（缺血性脑卒中）是指因脑部血液供应障碍，缺血、缺氧所致的局限性脑组织缺血性坏死或软化，约占脑卒中的80%。</a:t>
            </a:r>
            <a:r>
              <a:rPr lang="en-US" altLang="zh-CN" sz="20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br>
              <a:rPr lang="en-US" altLang="zh-CN" sz="20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br>
            <a:r>
              <a:rPr lang="en-US" altLang="zh-CN" sz="20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zh-CN" altLang="zh-CN" sz="20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以猝然昏倒、不省人事、半身不遂、言语障碍、智力障碍为主要特征，具有三高一低的特点。</a:t>
            </a:r>
            <a:endParaRPr lang="zh-CN" altLang="zh-CN" sz="20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5" name="文本框 14"/>
          <p:cNvSpPr txBox="1"/>
          <p:nvPr/>
        </p:nvSpPr>
        <p:spPr>
          <a:xfrm>
            <a:off x="6010910" y="1459865"/>
            <a:ext cx="5890260" cy="3014980"/>
          </a:xfrm>
          <a:prstGeom prst="rect">
            <a:avLst/>
          </a:prstGeom>
          <a:noFill/>
          <a:extLst>
            <a:ext uri="{909E8E84-426E-40DD-AFC4-6F175D3DCCD1}">
              <a14:hiddenFill xmlns:a14="http://schemas.microsoft.com/office/drawing/2010/main">
                <a:solidFill>
                  <a:schemeClr val="accent1">
                    <a:lumMod val="40000"/>
                    <a:lumOff val="60000"/>
                  </a:schemeClr>
                </a:solidFill>
              </a14:hiddenFill>
            </a:ext>
          </a:extLst>
        </p:spPr>
        <p:txBody>
          <a:bodyPr wrap="square" rtlCol="0" anchor="t">
            <a:spAutoFit/>
          </a:bodyPr>
          <a:lstStyle/>
          <a:p>
            <a:r>
              <a:rPr lang="zh-CN" altLang="zh-CN" sz="2000" b="1" kern="100" dirty="0">
                <a:solidFill>
                  <a:srgbClr val="FFC000"/>
                </a:solidFill>
                <a:latin typeface="微软雅黑" panose="020B0503020204020204" pitchFamily="34" charset="-122"/>
                <a:ea typeface="微软雅黑" panose="020B0503020204020204" pitchFamily="34" charset="-122"/>
                <a:cs typeface="Times New Roman" panose="02020603050405020304" pitchFamily="18" charset="0"/>
                <a:sym typeface="+mn-ea"/>
              </a:rPr>
              <a:t>大陆地区发病率、 年发病患者总数</a:t>
            </a:r>
            <a:endParaRPr lang="zh-CN" altLang="zh-CN" sz="2000" b="1" kern="100" dirty="0">
              <a:solidFill>
                <a:srgbClr val="FFC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endParaRPr lang="zh-CN" altLang="zh-CN" sz="20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a:lnSpc>
                <a:spcPct val="150000"/>
              </a:lnSpc>
            </a:pPr>
            <a:r>
              <a:rPr lang="en-US" altLang="zh-CN" sz="20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zh-CN" altLang="zh-CN" sz="20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中国经年龄标准化的脑卒中年患病率（1114.8/10万人）、发病率（246.8/10万人）和死亡率（114.8/10万人）。</a:t>
            </a:r>
            <a:endParaRPr lang="zh-CN" altLang="zh-CN" sz="20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a:lnSpc>
                <a:spcPct val="150000"/>
              </a:lnSpc>
            </a:pPr>
            <a:r>
              <a:rPr lang="en-US" altLang="zh-CN" sz="20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zh-CN" altLang="zh-CN" sz="20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新发脑卒中患者中69.6%为缺血性脑卒中，幸存脑卒中患者中77.8%为缺血性脑卒中。</a:t>
            </a:r>
            <a:endParaRPr kumimoji="0" lang="zh-CN" altLang="zh-CN" sz="20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cxnSp>
        <p:nvCxnSpPr>
          <p:cNvPr id="2" name="直接连接符 1"/>
          <p:cNvCxnSpPr/>
          <p:nvPr>
            <p:custDataLst>
              <p:tags r:id="rId1"/>
            </p:custDataLst>
          </p:nvPr>
        </p:nvCxnSpPr>
        <p:spPr>
          <a:xfrm>
            <a:off x="5711527" y="1433014"/>
            <a:ext cx="0" cy="3494314"/>
          </a:xfrm>
          <a:prstGeom prst="line">
            <a:avLst/>
          </a:prstGeom>
          <a:ln w="9525">
            <a:prstDash val="solid"/>
          </a:ln>
        </p:spPr>
        <p:style>
          <a:lnRef idx="2">
            <a:schemeClr val="accent1"/>
          </a:lnRef>
          <a:fillRef idx="0">
            <a:schemeClr val="accent1"/>
          </a:fillRef>
          <a:effectRef idx="1">
            <a:schemeClr val="accent1"/>
          </a:effectRef>
          <a:fontRef idx="minor">
            <a:schemeClr val="tx1"/>
          </a:fontRef>
        </p:style>
      </p:cxnSp>
      <p:pic>
        <p:nvPicPr>
          <p:cNvPr id="3" name="图片 2"/>
          <p:cNvPicPr>
            <a:picLocks noChangeAspect="1"/>
          </p:cNvPicPr>
          <p:nvPr>
            <p:custDataLst>
              <p:tags r:id="rId2"/>
            </p:custDataLst>
          </p:nvPr>
        </p:nvPicPr>
        <p:blipFill>
          <a:blip r:embed="rId3"/>
          <a:stretch>
            <a:fillRect/>
          </a:stretch>
        </p:blipFill>
        <p:spPr>
          <a:xfrm rot="20338154">
            <a:off x="8544846" y="4008219"/>
            <a:ext cx="2486259" cy="2486259"/>
          </a:xfrm>
          <a:prstGeom prst="rect">
            <a:avLst/>
          </a:prstGeom>
        </p:spPr>
      </p:pic>
      <p:pic>
        <p:nvPicPr>
          <p:cNvPr id="4" name="图片 3"/>
          <p:cNvPicPr>
            <a:picLocks noChangeAspect="1"/>
          </p:cNvPicPr>
          <p:nvPr>
            <p:custDataLst>
              <p:tags r:id="rId4"/>
            </p:custDataLst>
          </p:nvPr>
        </p:nvPicPr>
        <p:blipFill>
          <a:blip r:embed="rId5">
            <a:clrChange>
              <a:clrFrom>
                <a:srgbClr val="FFFFFF">
                  <a:alpha val="100000"/>
                </a:srgbClr>
              </a:clrFrom>
              <a:clrTo>
                <a:srgbClr val="FFFFFF">
                  <a:alpha val="100000"/>
                  <a:alpha val="0"/>
                </a:srgbClr>
              </a:clrTo>
            </a:clrChange>
          </a:blip>
          <a:stretch>
            <a:fillRect/>
          </a:stretch>
        </p:blipFill>
        <p:spPr>
          <a:xfrm>
            <a:off x="6229156" y="4327651"/>
            <a:ext cx="2253927" cy="1177859"/>
          </a:xfrm>
          <a:prstGeom prst="rect">
            <a:avLst/>
          </a:prstGeom>
        </p:spPr>
      </p:pic>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文本框 125"/>
          <p:cNvSpPr txBox="1"/>
          <p:nvPr/>
        </p:nvSpPr>
        <p:spPr>
          <a:xfrm>
            <a:off x="506095" y="525780"/>
            <a:ext cx="4470400" cy="460375"/>
          </a:xfrm>
          <a:prstGeom prst="rect">
            <a:avLst/>
          </a:prstGeom>
          <a:noFill/>
        </p:spPr>
        <p:txBody>
          <a:bodyPr wrap="square" rtlCol="0" anchor="t">
            <a:spAutoFit/>
          </a:bodyPr>
          <a:lstStyle/>
          <a:p>
            <a:pPr algn="l">
              <a:buClrTx/>
              <a:buSzTx/>
              <a:buFontTx/>
            </a:pPr>
            <a:r>
              <a:rPr lang="en-US" altLang="zh-CN" sz="2400" b="1" dirty="0" smtClean="0">
                <a:latin typeface="微软雅黑" panose="020B0503020204020204" pitchFamily="34" charset="-122"/>
                <a:ea typeface="微软雅黑" panose="020B0503020204020204" pitchFamily="34" charset="-122"/>
                <a:sym typeface="+mn-ea"/>
              </a:rPr>
              <a:t>1、 药品基本信息</a:t>
            </a:r>
            <a:endParaRPr lang="zh-CN" altLang="en-US" sz="2400" b="1" dirty="0" smtClean="0">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645795" y="1061720"/>
            <a:ext cx="6096000" cy="398780"/>
          </a:xfrm>
          <a:prstGeom prst="rect">
            <a:avLst/>
          </a:prstGeom>
          <a:noFill/>
          <a:extLst>
            <a:ext uri="{909E8E84-426E-40DD-AFC4-6F175D3DCCD1}">
              <a14:hiddenFill xmlns:a14="http://schemas.microsoft.com/office/drawing/2010/main">
                <a:solidFill>
                  <a:schemeClr val="accent1">
                    <a:lumMod val="40000"/>
                    <a:lumOff val="60000"/>
                  </a:schemeClr>
                </a:solidFill>
              </a14:hiddenFill>
            </a:ext>
          </a:extLst>
        </p:spPr>
        <p:txBody>
          <a:bodyPr wrap="square" rtlCol="0" anchor="t">
            <a:spAutoFit/>
          </a:bodyPr>
          <a:lstStyle/>
          <a:p>
            <a:r>
              <a:rPr lang="zh-CN" altLang="zh-CN" sz="20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mn-ea"/>
              </a:rPr>
              <a:t>参照药品建议：银杏叶提取物</a:t>
            </a:r>
            <a:endParaRPr lang="zh-CN" altLang="zh-CN" sz="20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1" name="文本框 10"/>
          <p:cNvSpPr txBox="1"/>
          <p:nvPr/>
        </p:nvSpPr>
        <p:spPr>
          <a:xfrm>
            <a:off x="633730" y="1535430"/>
            <a:ext cx="11034395" cy="3902075"/>
          </a:xfrm>
          <a:prstGeom prst="rect">
            <a:avLst/>
          </a:prstGeom>
          <a:noFill/>
          <a:extLst>
            <a:ext uri="{909E8E84-426E-40DD-AFC4-6F175D3DCCD1}">
              <a14:hiddenFill xmlns:a14="http://schemas.microsoft.com/office/drawing/2010/main">
                <a:solidFill>
                  <a:schemeClr val="accent1">
                    <a:lumMod val="40000"/>
                    <a:lumOff val="60000"/>
                  </a:schemeClr>
                </a:solidFill>
              </a14:hiddenFill>
            </a:ext>
          </a:extLst>
        </p:spPr>
        <p:txBody>
          <a:bodyPr wrap="square" rtlCol="0" anchor="t">
            <a:noAutofit/>
          </a:bodyPr>
          <a:lstStyle/>
          <a:p>
            <a:pPr indent="0">
              <a:lnSpc>
                <a:spcPct val="50000"/>
              </a:lnSpc>
              <a:spcBef>
                <a:spcPts val="0"/>
              </a:spcBef>
              <a:spcAft>
                <a:spcPts val="0"/>
              </a:spcAft>
              <a:buFont typeface="Wingdings" panose="05000000000000000000" charset="0"/>
              <a:buNone/>
            </a:pPr>
            <a:r>
              <a:rPr lang="zh-CN" altLang="zh-CN" sz="20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与参照药品相比的优势和不足：</a:t>
            </a:r>
            <a:br>
              <a:rPr lang="zh-CN" altLang="zh-CN" sz="20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br>
            <a:endParaRPr lang="zh-CN" altLang="zh-CN" sz="20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342900" indent="-342900">
              <a:lnSpc>
                <a:spcPct val="120000"/>
              </a:lnSpc>
              <a:spcBef>
                <a:spcPts val="0"/>
              </a:spcBef>
              <a:spcAft>
                <a:spcPts val="0"/>
              </a:spcAft>
              <a:buFont typeface="Wingdings" panose="05000000000000000000" charset="0"/>
              <a:buChar char="l"/>
            </a:pPr>
            <a:r>
              <a:rPr lang="zh-CN" altLang="zh-CN"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成分明确：</a:t>
            </a:r>
            <a:r>
              <a:rPr lang="zh-CN" altLang="zh-CN"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银杏内酯注射液有效成分白果内酯和银杏内酯 ABC 的含量高达 99%，成分清晰。银杏叶提取物注射液含有大量不明成分，有效成分30%，含量远低于银杏内酯注射液，仍可用于卒中急性期。</a:t>
            </a:r>
            <a:endParaRPr lang="zh-CN" altLang="zh-CN"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342900" indent="-342900">
              <a:lnSpc>
                <a:spcPct val="120000"/>
              </a:lnSpc>
              <a:spcBef>
                <a:spcPts val="0"/>
              </a:spcBef>
              <a:spcAft>
                <a:spcPts val="0"/>
              </a:spcAft>
              <a:buFont typeface="Wingdings" panose="05000000000000000000" charset="0"/>
              <a:buChar char="l"/>
            </a:pPr>
            <a:r>
              <a:rPr lang="zh-CN" altLang="zh-CN"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有效性：</a:t>
            </a:r>
            <a:r>
              <a:rPr lang="zh-CN" altLang="zh-CN"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银杏内酯注射液靶点清楚，疗效明确：具有抗血小板聚集和保护神经血管单元双重作用，大样本RCT（GISAA936例和GIANT1113例）结果显示，其能有效防止脑卒中复发，显著改善患者的神经功能，改善临床结局。银杏提取物注射液无中国大样本标准人群临床研究。</a:t>
            </a:r>
            <a:endParaRPr lang="zh-CN" altLang="zh-CN"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342900" indent="-342900">
              <a:lnSpc>
                <a:spcPct val="120000"/>
              </a:lnSpc>
              <a:spcBef>
                <a:spcPts val="0"/>
              </a:spcBef>
              <a:spcAft>
                <a:spcPts val="0"/>
              </a:spcAft>
              <a:buFont typeface="Wingdings" panose="05000000000000000000" charset="0"/>
              <a:buChar char="l"/>
            </a:pPr>
            <a:r>
              <a:rPr lang="zh-CN" altLang="zh-CN"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安全性：</a:t>
            </a:r>
            <a:r>
              <a:rPr lang="zh-CN" altLang="zh-CN"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①ADR发生率低：银杏内酯注射液整体不良反应发生率约0.1%左右（综合国家ADR中心监测、IV 期临床3652例RWS、10000例药品重点监测结果），银杏叶提取物注射液总的ADE发生率为2.6%，②出血风险低：开展多项RCT研究，结果显示银杏内酯注射液可在脑卒中超早期联合静脉溶栓或急性期联合内科治疗，不增加出血风险。</a:t>
            </a:r>
            <a:endParaRPr lang="zh-CN" altLang="zh-CN"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grpSp>
        <p:nvGrpSpPr>
          <p:cNvPr id="2" name="组合 1"/>
          <p:cNvGrpSpPr/>
          <p:nvPr/>
        </p:nvGrpSpPr>
        <p:grpSpPr>
          <a:xfrm>
            <a:off x="676910" y="4829466"/>
            <a:ext cx="11442065" cy="1398270"/>
            <a:chOff x="1145" y="6012"/>
            <a:chExt cx="17557" cy="2217"/>
          </a:xfrm>
        </p:grpSpPr>
        <p:sp>
          <p:nvSpPr>
            <p:cNvPr id="14" name="文本框 13"/>
            <p:cNvSpPr txBox="1"/>
            <p:nvPr/>
          </p:nvSpPr>
          <p:spPr>
            <a:xfrm>
              <a:off x="1145" y="6012"/>
              <a:ext cx="17557" cy="2217"/>
            </a:xfrm>
            <a:prstGeom prst="rect">
              <a:avLst/>
            </a:prstGeom>
            <a:noFill/>
            <a:extLst>
              <a:ext uri="{909E8E84-426E-40DD-AFC4-6F175D3DCCD1}">
                <a14:hiddenFill xmlns:a14="http://schemas.microsoft.com/office/drawing/2010/main">
                  <a:solidFill>
                    <a:schemeClr val="accent1">
                      <a:lumMod val="40000"/>
                      <a:lumOff val="60000"/>
                    </a:schemeClr>
                  </a:solidFill>
                </a14:hiddenFill>
              </a:ext>
            </a:extLst>
          </p:spPr>
          <p:txBody>
            <a:bodyPr wrap="square" rtlCol="0" anchor="t">
              <a:noAutofit/>
            </a:bodyPr>
            <a:lstStyle/>
            <a:p>
              <a:pPr>
                <a:lnSpc>
                  <a:spcPct val="150000"/>
                </a:lnSpc>
              </a:pPr>
              <a:r>
                <a:rPr lang="zh-CN" altLang="zh-CN" sz="20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弥补未满足的治疗需求情况</a:t>
              </a:r>
              <a:endParaRPr lang="zh-CN" altLang="zh-CN" sz="20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a:lnSpc>
                  <a:spcPct val="150000"/>
                </a:lnSpc>
              </a:pPr>
              <a:r>
                <a:rPr lang="zh-CN" altLang="zh-CN"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填补了脑梗死急性期静脉溶栓后24h内不能使用抗血小板药物的空白；</a:t>
              </a:r>
              <a:endParaRPr lang="zh-CN" altLang="zh-CN"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a:lnSpc>
                  <a:spcPct val="150000"/>
                </a:lnSpc>
              </a:pPr>
              <a:r>
                <a:rPr kumimoji="0" lang="zh-CN" altLang="zh-CN"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填补了脑梗死急性期治疗缺乏临床认可的脑保护药物的空白。</a:t>
              </a:r>
              <a:endParaRPr kumimoji="0" lang="zh-CN" altLang="zh-CN"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cxnSp>
          <p:nvCxnSpPr>
            <p:cNvPr id="4" name="直接连接符 3"/>
            <p:cNvCxnSpPr/>
            <p:nvPr>
              <p:custDataLst>
                <p:tags r:id="rId1"/>
              </p:custDataLst>
            </p:nvPr>
          </p:nvCxnSpPr>
          <p:spPr>
            <a:xfrm>
              <a:off x="1329" y="6816"/>
              <a:ext cx="1098" cy="0"/>
            </a:xfrm>
            <a:prstGeom prst="line">
              <a:avLst/>
            </a:prstGeom>
            <a:ln w="9525">
              <a:prstDash val="solid"/>
            </a:ln>
          </p:spPr>
          <p:style>
            <a:lnRef idx="2">
              <a:schemeClr val="accent1"/>
            </a:lnRef>
            <a:fillRef idx="0">
              <a:schemeClr val="accent1"/>
            </a:fillRef>
            <a:effectRef idx="1">
              <a:schemeClr val="accent1"/>
            </a:effectRef>
            <a:fontRef idx="minor">
              <a:schemeClr val="tx1"/>
            </a:fontRef>
          </p:style>
        </p:cxnSp>
      </p:grpSp>
      <p:cxnSp>
        <p:nvCxnSpPr>
          <p:cNvPr id="3" name="直接连接符 2"/>
          <p:cNvCxnSpPr/>
          <p:nvPr>
            <p:custDataLst>
              <p:tags r:id="rId2"/>
            </p:custDataLst>
          </p:nvPr>
        </p:nvCxnSpPr>
        <p:spPr>
          <a:xfrm>
            <a:off x="815975" y="1810385"/>
            <a:ext cx="697230" cy="0"/>
          </a:xfrm>
          <a:prstGeom prst="line">
            <a:avLst/>
          </a:prstGeom>
          <a:ln w="9525">
            <a:prstDash val="solid"/>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19785" y="1256030"/>
            <a:ext cx="9674225" cy="1412240"/>
          </a:xfrm>
          <a:prstGeom prst="rect">
            <a:avLst/>
          </a:prstGeom>
        </p:spPr>
        <p:txBody>
          <a:bodyPr wrap="square">
            <a:noAutofit/>
          </a:bodyPr>
          <a:lstStyle/>
          <a:p>
            <a:pPr indent="0">
              <a:lnSpc>
                <a:spcPct val="150000"/>
              </a:lnSpc>
              <a:buFont typeface="Wingdings" panose="05000000000000000000" pitchFamily="2" charset="2"/>
              <a:buNone/>
            </a:pPr>
            <a:r>
              <a:rPr lang="zh-CN" altLang="zh-CN" sz="2000" b="1" dirty="0">
                <a:latin typeface="微软雅黑" panose="020B0503020204020204" pitchFamily="34" charset="-122"/>
                <a:ea typeface="微软雅黑" panose="020B0503020204020204" pitchFamily="34" charset="-122"/>
                <a:cs typeface="微软雅黑" panose="020B0503020204020204" pitchFamily="34" charset="-122"/>
              </a:rPr>
              <a:t>完善的组织保障</a:t>
            </a:r>
            <a:endParaRPr lang="zh-CN" altLang="zh-CN" sz="2000" b="1" dirty="0">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50000"/>
              </a:lnSpc>
              <a:buFont typeface="Wingdings" panose="05000000000000000000" pitchFamily="2" charset="2"/>
              <a:buNone/>
            </a:pPr>
            <a:r>
              <a:rPr lang="zh-CN" altLang="zh-CN" dirty="0">
                <a:latin typeface="微软雅黑" panose="020B0503020204020204" pitchFamily="34" charset="-122"/>
                <a:ea typeface="微软雅黑" panose="020B0503020204020204" pitchFamily="34" charset="-122"/>
                <a:cs typeface="微软雅黑" panose="020B0503020204020204" pitchFamily="34" charset="-122"/>
              </a:rPr>
              <a:t>公司设立药物安全委员会</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并下设药物警戒部，</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rPr>
              <a:t>已</a:t>
            </a:r>
            <a:r>
              <a:rPr lang="zh-CN" altLang="zh-CN" dirty="0">
                <a:latin typeface="微软雅黑" panose="020B0503020204020204" pitchFamily="34" charset="-122"/>
                <a:ea typeface="微软雅黑" panose="020B0503020204020204" pitchFamily="34" charset="-122"/>
                <a:cs typeface="微软雅黑" panose="020B0503020204020204" pitchFamily="34" charset="-122"/>
              </a:rPr>
              <a:t>建立完善药物警戒体系，满足药物警戒管理要求。</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50000"/>
              </a:lnSpc>
              <a:buFont typeface="Wingdings" panose="05000000000000000000" pitchFamily="2" charset="2"/>
              <a:buNone/>
            </a:pP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4" name="直接连接符 3"/>
          <p:cNvCxnSpPr/>
          <p:nvPr>
            <p:custDataLst>
              <p:tags r:id="rId1"/>
            </p:custDataLst>
          </p:nvPr>
        </p:nvCxnSpPr>
        <p:spPr>
          <a:xfrm>
            <a:off x="932517" y="1775279"/>
            <a:ext cx="697230" cy="0"/>
          </a:xfrm>
          <a:prstGeom prst="line">
            <a:avLst/>
          </a:prstGeom>
          <a:ln w="9525">
            <a:prstDash val="solid"/>
          </a:ln>
        </p:spPr>
        <p:style>
          <a:lnRef idx="2">
            <a:schemeClr val="accent1"/>
          </a:lnRef>
          <a:fillRef idx="0">
            <a:schemeClr val="accent1"/>
          </a:fillRef>
          <a:effectRef idx="1">
            <a:schemeClr val="accent1"/>
          </a:effectRef>
          <a:fontRef idx="minor">
            <a:schemeClr val="tx1"/>
          </a:fontRef>
        </p:style>
      </p:cxnSp>
      <p:sp>
        <p:nvSpPr>
          <p:cNvPr id="6" name="文本框 5"/>
          <p:cNvSpPr txBox="1"/>
          <p:nvPr>
            <p:custDataLst>
              <p:tags r:id="rId2"/>
            </p:custDataLst>
          </p:nvPr>
        </p:nvSpPr>
        <p:spPr>
          <a:xfrm>
            <a:off x="506095" y="525780"/>
            <a:ext cx="10508615" cy="460375"/>
          </a:xfrm>
          <a:prstGeom prst="rect">
            <a:avLst/>
          </a:prstGeom>
          <a:noFill/>
        </p:spPr>
        <p:txBody>
          <a:bodyPr wrap="square" rtlCol="0" anchor="t">
            <a:spAutoFit/>
          </a:bodyPr>
          <a:lstStyle/>
          <a:p>
            <a:pPr algn="l"/>
            <a:r>
              <a:rPr lang="en-US" altLang="zh-CN" sz="2400" b="1" dirty="0" smtClean="0">
                <a:latin typeface="微软雅黑" panose="020B0503020204020204" pitchFamily="34" charset="-122"/>
                <a:ea typeface="微软雅黑" panose="020B0503020204020204" pitchFamily="34" charset="-122"/>
                <a:sym typeface="+mn-ea"/>
              </a:rPr>
              <a:t>2、 安全性</a:t>
            </a:r>
            <a:endParaRPr lang="zh-CN" altLang="en-US" sz="2400" b="1" dirty="0" smtClean="0">
              <a:latin typeface="微软雅黑" panose="020B0503020204020204" pitchFamily="34" charset="-122"/>
              <a:ea typeface="微软雅黑" panose="020B0503020204020204" pitchFamily="34" charset="-122"/>
              <a:sym typeface="+mn-ea"/>
            </a:endParaRPr>
          </a:p>
        </p:txBody>
      </p:sp>
      <p:grpSp>
        <p:nvGrpSpPr>
          <p:cNvPr id="8" name="组合 7"/>
          <p:cNvGrpSpPr/>
          <p:nvPr/>
        </p:nvGrpSpPr>
        <p:grpSpPr>
          <a:xfrm>
            <a:off x="842010" y="2668270"/>
            <a:ext cx="10508615" cy="1383665"/>
            <a:chOff x="1326" y="3994"/>
            <a:chExt cx="16549" cy="2179"/>
          </a:xfrm>
        </p:grpSpPr>
        <p:sp>
          <p:nvSpPr>
            <p:cNvPr id="27" name="文本框 26"/>
            <p:cNvSpPr txBox="1"/>
            <p:nvPr/>
          </p:nvSpPr>
          <p:spPr>
            <a:xfrm>
              <a:off x="1326" y="3994"/>
              <a:ext cx="16549" cy="2179"/>
            </a:xfrm>
            <a:prstGeom prst="rect">
              <a:avLst/>
            </a:prstGeom>
            <a:noFill/>
          </p:spPr>
          <p:txBody>
            <a:bodyPr wrap="square" rtlCol="0" anchor="t">
              <a:spAutoFit/>
            </a:bodyPr>
            <a:lstStyle/>
            <a:p>
              <a:pPr algn="l">
                <a:lnSpc>
                  <a:spcPct val="150000"/>
                </a:lnSpc>
              </a:pPr>
              <a:r>
                <a:rPr lang="zh-CN"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接受多次权威检查</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2020</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2021</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2022</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2023</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年连续</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次</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接受</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四川省食品药品审查评价及安全监测中心</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对</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我公司药物警戒体系进行的专项检查，均顺利通过。</a:t>
              </a:r>
              <a:endParaRPr lang="zh-CN" altLang="zh-CN" b="1"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7" name="直接连接符 6"/>
            <p:cNvCxnSpPr/>
            <p:nvPr>
              <p:custDataLst>
                <p:tags r:id="rId3"/>
              </p:custDataLst>
            </p:nvPr>
          </p:nvCxnSpPr>
          <p:spPr>
            <a:xfrm>
              <a:off x="1573" y="4858"/>
              <a:ext cx="1098" cy="0"/>
            </a:xfrm>
            <a:prstGeom prst="line">
              <a:avLst/>
            </a:prstGeom>
            <a:ln w="9525">
              <a:prstDash val="solid"/>
            </a:ln>
          </p:spPr>
          <p:style>
            <a:lnRef idx="2">
              <a:schemeClr val="accent1"/>
            </a:lnRef>
            <a:fillRef idx="0">
              <a:schemeClr val="accent1"/>
            </a:fillRef>
            <a:effectRef idx="1">
              <a:schemeClr val="accent1"/>
            </a:effectRef>
            <a:fontRef idx="minor">
              <a:schemeClr val="tx1"/>
            </a:fontRef>
          </p:style>
        </p:cxnSp>
      </p:grpSp>
      <p:grpSp>
        <p:nvGrpSpPr>
          <p:cNvPr id="9" name="组合 8"/>
          <p:cNvGrpSpPr/>
          <p:nvPr/>
        </p:nvGrpSpPr>
        <p:grpSpPr>
          <a:xfrm>
            <a:off x="819785" y="4139565"/>
            <a:ext cx="10508615" cy="1799590"/>
            <a:chOff x="1326" y="3994"/>
            <a:chExt cx="16549" cy="2834"/>
          </a:xfrm>
        </p:grpSpPr>
        <p:sp>
          <p:nvSpPr>
            <p:cNvPr id="10" name="文本框 9"/>
            <p:cNvSpPr txBox="1"/>
            <p:nvPr>
              <p:custDataLst>
                <p:tags r:id="rId4"/>
              </p:custDataLst>
            </p:nvPr>
          </p:nvSpPr>
          <p:spPr>
            <a:xfrm>
              <a:off x="1326" y="3994"/>
              <a:ext cx="16549" cy="2834"/>
            </a:xfrm>
            <a:prstGeom prst="rect">
              <a:avLst/>
            </a:prstGeom>
            <a:noFill/>
          </p:spPr>
          <p:txBody>
            <a:bodyPr wrap="square" rtlCol="0" anchor="t">
              <a:spAutoFit/>
            </a:bodyPr>
            <a:lstStyle/>
            <a:p>
              <a:pPr algn="l">
                <a:lnSpc>
                  <a:spcPct val="150000"/>
                </a:lnSpc>
              </a:pPr>
              <a:r>
                <a:rPr lang="zh-CN"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药品安全性方面的优势和不足</a:t>
              </a:r>
              <a:endParaRPr lang="zh-CN"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lnSpc>
                  <a:spcPct val="150000"/>
                </a:lnSpc>
                <a:buClrTx/>
                <a:buSzTx/>
                <a:buFont typeface="Wingdings" panose="05000000000000000000" charset="0"/>
                <a:buChar char="l"/>
              </a:pP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10余年强化药品不良反应监测证实银杏内酯注射液安全可靠；</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lnSpc>
                  <a:spcPct val="150000"/>
                </a:lnSpc>
                <a:buClrTx/>
                <a:buSzTx/>
                <a:buFont typeface="Wingdings" panose="05000000000000000000" charset="0"/>
                <a:buChar char="l"/>
              </a:pP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不良反应发生率较低，不需特殊处理即可缓解；</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lnSpc>
                  <a:spcPct val="150000"/>
                </a:lnSpc>
                <a:buClrTx/>
                <a:buSzTx/>
                <a:buFont typeface="Wingdings" panose="05000000000000000000" charset="0"/>
                <a:buChar char="l"/>
              </a:pP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大型RCT研究证实银杏内酯注射液联用阿替普酶等溶栓药不增加出血风险。</a:t>
              </a:r>
              <a:endParaRPr lang="zh-CN" altLang="zh-CN" b="1"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11" name="直接连接符 10"/>
            <p:cNvCxnSpPr/>
            <p:nvPr>
              <p:custDataLst>
                <p:tags r:id="rId5"/>
              </p:custDataLst>
            </p:nvPr>
          </p:nvCxnSpPr>
          <p:spPr>
            <a:xfrm>
              <a:off x="1573" y="4858"/>
              <a:ext cx="1098" cy="0"/>
            </a:xfrm>
            <a:prstGeom prst="line">
              <a:avLst/>
            </a:prstGeom>
            <a:ln w="9525">
              <a:prstDash val="solid"/>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506095" y="525780"/>
            <a:ext cx="10508615" cy="460375"/>
          </a:xfrm>
          <a:prstGeom prst="rect">
            <a:avLst/>
          </a:prstGeom>
          <a:noFill/>
        </p:spPr>
        <p:txBody>
          <a:bodyPr wrap="square" rtlCol="0" anchor="t">
            <a:spAutoFit/>
          </a:bodyPr>
          <a:lstStyle/>
          <a:p>
            <a:pPr algn="l"/>
            <a:r>
              <a:rPr lang="en-US" altLang="zh-CN" sz="2400" b="1" dirty="0" smtClean="0">
                <a:latin typeface="微软雅黑" panose="020B0503020204020204" pitchFamily="34" charset="-122"/>
                <a:ea typeface="微软雅黑" panose="020B0503020204020204" pitchFamily="34" charset="-122"/>
                <a:sym typeface="+mn-ea"/>
              </a:rPr>
              <a:t>2、 安全性</a:t>
            </a:r>
            <a:endParaRPr lang="zh-CN" altLang="en-US" sz="2400" b="1" dirty="0" smtClean="0">
              <a:latin typeface="微软雅黑" panose="020B0503020204020204" pitchFamily="34" charset="-122"/>
              <a:ea typeface="微软雅黑" panose="020B0503020204020204" pitchFamily="34" charset="-122"/>
              <a:sym typeface="+mn-ea"/>
            </a:endParaRPr>
          </a:p>
        </p:txBody>
      </p:sp>
      <p:grpSp>
        <p:nvGrpSpPr>
          <p:cNvPr id="33" name="组合 32"/>
          <p:cNvGrpSpPr/>
          <p:nvPr/>
        </p:nvGrpSpPr>
        <p:grpSpPr>
          <a:xfrm>
            <a:off x="662305" y="1276350"/>
            <a:ext cx="7124700" cy="3585210"/>
            <a:chOff x="1089" y="2662"/>
            <a:chExt cx="11220" cy="5646"/>
          </a:xfrm>
        </p:grpSpPr>
        <p:sp>
          <p:nvSpPr>
            <p:cNvPr id="5" name="椭圆 4"/>
            <p:cNvSpPr/>
            <p:nvPr>
              <p:custDataLst>
                <p:tags r:id="rId1"/>
              </p:custDataLst>
            </p:nvPr>
          </p:nvSpPr>
          <p:spPr>
            <a:xfrm>
              <a:off x="1089" y="2662"/>
              <a:ext cx="11221" cy="5647"/>
            </a:xfrm>
            <a:prstGeom prst="ellipse">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6" name="组合 5"/>
            <p:cNvGrpSpPr/>
            <p:nvPr/>
          </p:nvGrpSpPr>
          <p:grpSpPr>
            <a:xfrm>
              <a:off x="2075" y="3129"/>
              <a:ext cx="8138" cy="4840"/>
              <a:chOff x="3175338" y="1284336"/>
              <a:chExt cx="5167475" cy="3073400"/>
            </a:xfrm>
          </p:grpSpPr>
          <p:sp>
            <p:nvSpPr>
              <p:cNvPr id="13" name="椭圆 12"/>
              <p:cNvSpPr/>
              <p:nvPr>
                <p:custDataLst>
                  <p:tags r:id="rId2"/>
                </p:custDataLst>
              </p:nvPr>
            </p:nvSpPr>
            <p:spPr>
              <a:xfrm>
                <a:off x="4727913" y="1821546"/>
                <a:ext cx="1122680" cy="551815"/>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rPr>
                  <a:t>胸部不适（</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rPr>
                  <a:t>0.015%</a:t>
                </a:r>
                <a:r>
                  <a:rPr lang="zh-CN"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000" dirty="0">
                  <a:solidFill>
                    <a:schemeClr val="tx1"/>
                  </a:solidFill>
                  <a:latin typeface="微软雅黑" panose="020B0503020204020204" pitchFamily="34" charset="-122"/>
                  <a:ea typeface="微软雅黑" panose="020B0503020204020204" pitchFamily="34" charset="-122"/>
                </a:endParaRPr>
              </a:p>
            </p:txBody>
          </p:sp>
          <p:sp>
            <p:nvSpPr>
              <p:cNvPr id="16" name="椭圆 15"/>
              <p:cNvSpPr/>
              <p:nvPr>
                <p:custDataLst>
                  <p:tags r:id="rId3"/>
                </p:custDataLst>
              </p:nvPr>
            </p:nvSpPr>
            <p:spPr>
              <a:xfrm>
                <a:off x="4084658" y="3577956"/>
                <a:ext cx="1181735" cy="558800"/>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rPr>
                  <a:t>过敏性休克（</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rPr>
                  <a:t>0.0004%</a:t>
                </a:r>
                <a:r>
                  <a:rPr lang="zh-CN"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000" dirty="0">
                  <a:solidFill>
                    <a:schemeClr val="tx1"/>
                  </a:solidFill>
                  <a:latin typeface="微软雅黑" panose="020B0503020204020204" pitchFamily="34" charset="-122"/>
                  <a:ea typeface="微软雅黑" panose="020B0503020204020204" pitchFamily="34" charset="-122"/>
                </a:endParaRPr>
              </a:p>
            </p:txBody>
          </p:sp>
          <p:sp>
            <p:nvSpPr>
              <p:cNvPr id="17" name="椭圆 16"/>
              <p:cNvSpPr/>
              <p:nvPr>
                <p:custDataLst>
                  <p:tags r:id="rId4"/>
                </p:custDataLst>
              </p:nvPr>
            </p:nvSpPr>
            <p:spPr>
              <a:xfrm>
                <a:off x="5458163" y="3859896"/>
                <a:ext cx="1183005" cy="497840"/>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rPr>
                  <a:t>血压下降（</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rPr>
                  <a:t>0.0004%</a:t>
                </a:r>
                <a:r>
                  <a:rPr lang="zh-CN"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000" dirty="0">
                  <a:solidFill>
                    <a:schemeClr val="tx1"/>
                  </a:solidFill>
                  <a:latin typeface="微软雅黑" panose="020B0503020204020204" pitchFamily="34" charset="-122"/>
                  <a:ea typeface="微软雅黑" panose="020B0503020204020204" pitchFamily="34" charset="-122"/>
                </a:endParaRPr>
              </a:p>
            </p:txBody>
          </p:sp>
          <p:sp>
            <p:nvSpPr>
              <p:cNvPr id="23" name="椭圆 22"/>
              <p:cNvSpPr/>
              <p:nvPr>
                <p:custDataLst>
                  <p:tags r:id="rId5"/>
                </p:custDataLst>
              </p:nvPr>
            </p:nvSpPr>
            <p:spPr>
              <a:xfrm>
                <a:off x="6623056" y="1927591"/>
                <a:ext cx="1719757" cy="1051316"/>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不良反应发生率低</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24" name="椭圆 23"/>
              <p:cNvSpPr/>
              <p:nvPr>
                <p:custDataLst>
                  <p:tags r:id="rId6"/>
                </p:custDataLst>
              </p:nvPr>
            </p:nvSpPr>
            <p:spPr>
              <a:xfrm>
                <a:off x="4527888" y="2589896"/>
                <a:ext cx="1174115" cy="466090"/>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rPr>
                  <a:t>头晕（</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rPr>
                  <a:t>0.015%</a:t>
                </a:r>
                <a:r>
                  <a:rPr lang="zh-CN"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000" dirty="0">
                  <a:solidFill>
                    <a:schemeClr val="tx1"/>
                  </a:solidFill>
                  <a:latin typeface="微软雅黑" panose="020B0503020204020204" pitchFamily="34" charset="-122"/>
                  <a:ea typeface="微软雅黑" panose="020B0503020204020204" pitchFamily="34" charset="-122"/>
                </a:endParaRPr>
              </a:p>
            </p:txBody>
          </p:sp>
          <p:sp>
            <p:nvSpPr>
              <p:cNvPr id="25" name="椭圆 24"/>
              <p:cNvSpPr/>
              <p:nvPr>
                <p:custDataLst>
                  <p:tags r:id="rId7"/>
                </p:custDataLst>
              </p:nvPr>
            </p:nvSpPr>
            <p:spPr>
              <a:xfrm>
                <a:off x="5266393" y="3199496"/>
                <a:ext cx="1290320" cy="516890"/>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rPr>
                  <a:t>静脉炎（</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rPr>
                  <a:t>0.007%</a:t>
                </a:r>
                <a:r>
                  <a:rPr lang="zh-CN"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000" dirty="0">
                  <a:solidFill>
                    <a:schemeClr val="tx1"/>
                  </a:solidFill>
                  <a:latin typeface="微软雅黑" panose="020B0503020204020204" pitchFamily="34" charset="-122"/>
                  <a:ea typeface="微软雅黑" panose="020B0503020204020204" pitchFamily="34" charset="-122"/>
                </a:endParaRPr>
              </a:p>
            </p:txBody>
          </p:sp>
          <p:sp>
            <p:nvSpPr>
              <p:cNvPr id="26" name="椭圆 25"/>
              <p:cNvSpPr/>
              <p:nvPr>
                <p:custDataLst>
                  <p:tags r:id="rId8"/>
                </p:custDataLst>
              </p:nvPr>
            </p:nvSpPr>
            <p:spPr>
              <a:xfrm>
                <a:off x="5458163" y="1290686"/>
                <a:ext cx="1164590" cy="495300"/>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rPr>
                  <a:t>呼吸急促（</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rPr>
                  <a:t>0.004%</a:t>
                </a:r>
                <a:r>
                  <a:rPr lang="zh-CN"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000" dirty="0">
                  <a:solidFill>
                    <a:schemeClr val="tx1"/>
                  </a:solidFill>
                  <a:latin typeface="微软雅黑" panose="020B0503020204020204" pitchFamily="34" charset="-122"/>
                  <a:ea typeface="微软雅黑" panose="020B0503020204020204" pitchFamily="34" charset="-122"/>
                </a:endParaRPr>
              </a:p>
            </p:txBody>
          </p:sp>
          <p:sp>
            <p:nvSpPr>
              <p:cNvPr id="2" name="椭圆 1"/>
              <p:cNvSpPr/>
              <p:nvPr>
                <p:custDataLst>
                  <p:tags r:id="rId9"/>
                </p:custDataLst>
              </p:nvPr>
            </p:nvSpPr>
            <p:spPr>
              <a:xfrm>
                <a:off x="3175338" y="1821546"/>
                <a:ext cx="1270000" cy="508635"/>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rPr>
                  <a:t>皮肤潮红（</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rPr>
                  <a:t>0.060%</a:t>
                </a:r>
                <a:r>
                  <a:rPr lang="zh-CN"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000" dirty="0">
                  <a:solidFill>
                    <a:schemeClr val="tx1"/>
                  </a:solidFill>
                  <a:latin typeface="微软雅黑" panose="020B0503020204020204" pitchFamily="34" charset="-122"/>
                  <a:ea typeface="微软雅黑" panose="020B0503020204020204" pitchFamily="34" charset="-122"/>
                </a:endParaRPr>
              </a:p>
            </p:txBody>
          </p:sp>
          <p:sp>
            <p:nvSpPr>
              <p:cNvPr id="28" name="椭圆 27"/>
              <p:cNvSpPr/>
              <p:nvPr>
                <p:custDataLst>
                  <p:tags r:id="rId10"/>
                </p:custDataLst>
              </p:nvPr>
            </p:nvSpPr>
            <p:spPr>
              <a:xfrm>
                <a:off x="4084658" y="1284336"/>
                <a:ext cx="1071880" cy="537210"/>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rPr>
                  <a:t>皮疹（</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rPr>
                  <a:t>0.022%</a:t>
                </a:r>
                <a:r>
                  <a:rPr lang="zh-CN"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000" dirty="0">
                  <a:solidFill>
                    <a:schemeClr val="tx1"/>
                  </a:solidFill>
                  <a:latin typeface="微软雅黑" panose="020B0503020204020204" pitchFamily="34" charset="-122"/>
                  <a:ea typeface="微软雅黑" panose="020B0503020204020204" pitchFamily="34" charset="-122"/>
                  <a:sym typeface="+mn-ea"/>
                </a:endParaRPr>
              </a:p>
            </p:txBody>
          </p:sp>
          <p:sp>
            <p:nvSpPr>
              <p:cNvPr id="29" name="椭圆 28"/>
              <p:cNvSpPr/>
              <p:nvPr>
                <p:custDataLst>
                  <p:tags r:id="rId11"/>
                </p:custDataLst>
              </p:nvPr>
            </p:nvSpPr>
            <p:spPr>
              <a:xfrm>
                <a:off x="3188673" y="2464166"/>
                <a:ext cx="1152525" cy="522605"/>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rPr>
                  <a:t>瘙痒（</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rPr>
                  <a:t>0.020%</a:t>
                </a:r>
                <a:r>
                  <a:rPr lang="zh-CN"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000" dirty="0">
                  <a:solidFill>
                    <a:schemeClr val="tx1"/>
                  </a:solidFill>
                  <a:latin typeface="微软雅黑" panose="020B0503020204020204" pitchFamily="34" charset="-122"/>
                  <a:ea typeface="微软雅黑" panose="020B0503020204020204" pitchFamily="34" charset="-122"/>
                </a:endParaRPr>
              </a:p>
            </p:txBody>
          </p:sp>
          <p:sp>
            <p:nvSpPr>
              <p:cNvPr id="30" name="椭圆 29"/>
              <p:cNvSpPr/>
              <p:nvPr>
                <p:custDataLst>
                  <p:tags r:id="rId12"/>
                </p:custDataLst>
              </p:nvPr>
            </p:nvSpPr>
            <p:spPr>
              <a:xfrm>
                <a:off x="3189308" y="3120756"/>
                <a:ext cx="1151890" cy="488315"/>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rPr>
                  <a:t>心悸（</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rPr>
                  <a:t>0.017%</a:t>
                </a:r>
                <a:r>
                  <a:rPr lang="zh-CN"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000" dirty="0">
                  <a:solidFill>
                    <a:schemeClr val="tx1"/>
                  </a:solidFill>
                  <a:latin typeface="微软雅黑" panose="020B0503020204020204" pitchFamily="34" charset="-122"/>
                  <a:ea typeface="微软雅黑" panose="020B0503020204020204" pitchFamily="34" charset="-122"/>
                </a:endParaRPr>
              </a:p>
            </p:txBody>
          </p:sp>
        </p:grpSp>
      </p:grpSp>
      <p:sp>
        <p:nvSpPr>
          <p:cNvPr id="34" name="文本框 33"/>
          <p:cNvSpPr txBox="1"/>
          <p:nvPr/>
        </p:nvSpPr>
        <p:spPr>
          <a:xfrm>
            <a:off x="607695" y="5054600"/>
            <a:ext cx="11449685" cy="553085"/>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轻度</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ADR</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发生率约</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0.18%</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（占总</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ADR</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的</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93.65%</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），严重</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ADR</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发生率约为</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0.01%</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（占</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ADR</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的</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6.35%</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sz="2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文本框 34"/>
          <p:cNvSpPr txBox="1"/>
          <p:nvPr/>
        </p:nvSpPr>
        <p:spPr>
          <a:xfrm>
            <a:off x="674370" y="5613400"/>
            <a:ext cx="11134090" cy="553085"/>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lang="zh-CN"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说明书中</a:t>
            </a:r>
            <a:r>
              <a:rPr lang="zh-CN"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已知的不良反应</a:t>
            </a:r>
            <a:r>
              <a:rPr lang="zh-CN"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占</a:t>
            </a: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93.82</a:t>
            </a:r>
            <a:r>
              <a:rPr lang="en-US" altLang="zh-CN" sz="20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20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说明书</a:t>
            </a:r>
            <a:r>
              <a:rPr lang="zh-CN"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以外的不良反应占</a:t>
            </a: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6.18%</a:t>
            </a:r>
            <a:endPar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1" name="文本框 40"/>
          <p:cNvSpPr txBox="1"/>
          <p:nvPr/>
        </p:nvSpPr>
        <p:spPr>
          <a:xfrm>
            <a:off x="7780655" y="2421255"/>
            <a:ext cx="4009390" cy="1476375"/>
          </a:xfrm>
          <a:prstGeom prst="rect">
            <a:avLst/>
          </a:prstGeom>
          <a:noFill/>
          <a:extLst>
            <a:ext uri="{909E8E84-426E-40DD-AFC4-6F175D3DCCD1}">
              <a14:hiddenFill xmlns:a14="http://schemas.microsoft.com/office/drawing/2010/main">
                <a:solidFill>
                  <a:schemeClr val="accent1">
                    <a:lumMod val="40000"/>
                    <a:lumOff val="60000"/>
                  </a:schemeClr>
                </a:solidFill>
              </a14:hiddenFill>
            </a:ext>
          </a:extLst>
        </p:spPr>
        <p:txBody>
          <a:bodyPr wrap="square" rtlCol="0" anchor="t">
            <a:spAutoFit/>
          </a:bodyPr>
          <a:lstStyle/>
          <a:p>
            <a:pPr indent="0" algn="ctr">
              <a:lnSpc>
                <a:spcPct val="150000"/>
              </a:lnSpc>
              <a:buFont typeface="Wingdings" panose="05000000000000000000" pitchFamily="2" charset="2"/>
              <a:buNone/>
            </a:pPr>
            <a:r>
              <a:rPr lang="zh-CN"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十余年</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药品</a:t>
            </a:r>
            <a:r>
              <a:rPr lang="zh-CN"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不良反应监测</a:t>
            </a:r>
            <a:endParaRPr lang="zh-CN"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ctr">
              <a:lnSpc>
                <a:spcPct val="150000"/>
              </a:lnSpc>
              <a:buFont typeface="Wingdings" panose="05000000000000000000" pitchFamily="2" charset="2"/>
              <a:buNone/>
            </a:pPr>
            <a:r>
              <a:rPr lang="zh-CN" altLang="zh-CN" sz="2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不良反应</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发生率约</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0.1%</a:t>
            </a:r>
            <a:r>
              <a:rPr lang="zh-CN" altLang="zh-CN" sz="2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左右</a:t>
            </a:r>
            <a:endParaRPr lang="zh-CN" altLang="zh-CN" sz="20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ctr">
              <a:lnSpc>
                <a:spcPct val="150000"/>
              </a:lnSpc>
              <a:buFont typeface="Wingdings" panose="05000000000000000000" pitchFamily="2" charset="2"/>
              <a:buNone/>
            </a:pP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进入医保后变化不大</a:t>
            </a:r>
            <a:endParaRPr kumimoji="0" lang="zh-CN" altLang="en-US" sz="20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文本框 125"/>
          <p:cNvSpPr txBox="1"/>
          <p:nvPr/>
        </p:nvSpPr>
        <p:spPr>
          <a:xfrm>
            <a:off x="506239" y="525529"/>
            <a:ext cx="3556053" cy="461665"/>
          </a:xfrm>
          <a:prstGeom prst="rect">
            <a:avLst/>
          </a:prstGeom>
          <a:noFill/>
        </p:spPr>
        <p:txBody>
          <a:bodyPr wrap="square" rtlCol="0" anchor="t">
            <a:spAutoFit/>
          </a:bodyPr>
          <a:lstStyle/>
          <a:p>
            <a:pPr algn="l"/>
            <a:r>
              <a:rPr lang="en-US" altLang="zh-CN" sz="2400" b="1" dirty="0" smtClean="0">
                <a:solidFill>
                  <a:schemeClr val="tx1"/>
                </a:solidFill>
                <a:latin typeface="微软雅黑" panose="020B0503020204020204" pitchFamily="34" charset="-122"/>
                <a:ea typeface="微软雅黑" panose="020B0503020204020204" pitchFamily="34" charset="-122"/>
                <a:sym typeface="+mn-ea"/>
              </a:rPr>
              <a:t>3</a:t>
            </a:r>
            <a:r>
              <a:rPr lang="zh-CN" altLang="en-US" sz="2400" b="1" dirty="0" smtClean="0">
                <a:solidFill>
                  <a:schemeClr val="tx1"/>
                </a:solidFill>
                <a:latin typeface="微软雅黑" panose="020B0503020204020204" pitchFamily="34" charset="-122"/>
                <a:ea typeface="微软雅黑" panose="020B0503020204020204" pitchFamily="34" charset="-122"/>
                <a:sym typeface="+mn-ea"/>
              </a:rPr>
              <a:t>、</a:t>
            </a:r>
            <a:r>
              <a:rPr lang="en-US" altLang="zh-CN" sz="2400" b="1" dirty="0" smtClean="0">
                <a:solidFill>
                  <a:schemeClr val="tx1"/>
                </a:solidFill>
                <a:latin typeface="微软雅黑" panose="020B0503020204020204" pitchFamily="34" charset="-122"/>
                <a:ea typeface="微软雅黑" panose="020B0503020204020204" pitchFamily="34" charset="-122"/>
                <a:sym typeface="+mn-ea"/>
              </a:rPr>
              <a:t> </a:t>
            </a:r>
            <a:r>
              <a:rPr lang="zh-CN" altLang="en-US" sz="2400" b="1" dirty="0" smtClean="0">
                <a:solidFill>
                  <a:schemeClr val="tx1"/>
                </a:solidFill>
                <a:latin typeface="微软雅黑" panose="020B0503020204020204" pitchFamily="34" charset="-122"/>
                <a:ea typeface="微软雅黑" panose="020B0503020204020204" pitchFamily="34" charset="-122"/>
                <a:sym typeface="+mn-ea"/>
              </a:rPr>
              <a:t>有效性</a:t>
            </a:r>
            <a:endParaRPr lang="zh-CN" altLang="en-US" sz="2400" b="1"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1141046" y="1116677"/>
            <a:ext cx="9933354" cy="4707890"/>
          </a:xfrm>
          <a:prstGeom prst="rect">
            <a:avLst/>
          </a:prstGeom>
        </p:spPr>
        <p:txBody>
          <a:bodyPr wrap="square">
            <a:spAutoFit/>
          </a:bodyPr>
          <a:lstStyle/>
          <a:p>
            <a:pPr marL="285750" indent="-285750" algn="l">
              <a:lnSpc>
                <a:spcPct val="150000"/>
              </a:lnSpc>
              <a:buClrTx/>
              <a:buSzTx/>
              <a:buFont typeface="Wingdings" panose="05000000000000000000" pitchFamily="2" charset="2"/>
              <a:buChar char="u"/>
            </a:pPr>
            <a:r>
              <a:rPr lang="zh-CN" altLang="en-US" sz="2000" b="1" kern="0" dirty="0" smtClean="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药品有效性研究：</a:t>
            </a:r>
            <a:endParaRPr lang="zh-CN" altLang="en-US" sz="2000" b="1" kern="0" dirty="0" smtClean="0">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en-US" altLang="zh-CN" sz="20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       </a:t>
            </a:r>
            <a:r>
              <a:rPr lang="zh-CN" altLang="zh-CN" sz="20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开展了</a:t>
            </a:r>
            <a:r>
              <a:rPr lang="en-US" altLang="zh-CN" sz="20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10</a:t>
            </a:r>
            <a:r>
              <a:rPr lang="zh-CN" altLang="en-US" sz="20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余项</a:t>
            </a:r>
            <a:r>
              <a:rPr lang="zh-CN" altLang="zh-CN" sz="20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针对急性缺血性</a:t>
            </a:r>
            <a:r>
              <a:rPr lang="zh-CN" altLang="zh-CN" sz="20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脑卒中的临床研究（病例</a:t>
            </a:r>
            <a:r>
              <a:rPr lang="zh-CN" altLang="zh-CN" sz="20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数</a:t>
            </a:r>
            <a:r>
              <a:rPr lang="en-US" altLang="zh-CN" sz="20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&gt;10000</a:t>
            </a:r>
            <a:r>
              <a:rPr lang="zh-CN" altLang="en-US" sz="20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例</a:t>
            </a:r>
            <a:r>
              <a:rPr lang="zh-CN" altLang="zh-CN" sz="20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zh-CN" altLang="zh-CN" sz="20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zh-CN" sz="20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buFont typeface="Wingdings" panose="05000000000000000000" pitchFamily="2" charset="2"/>
              <a:buNone/>
            </a:pPr>
            <a:r>
              <a:rPr lang="en-US" altLang="zh-CN" sz="20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       </a:t>
            </a:r>
            <a:r>
              <a:rPr lang="zh-CN" altLang="zh-CN" sz="20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由多个团队采取</a:t>
            </a:r>
            <a:r>
              <a:rPr lang="en-US" altLang="zh-CN" sz="20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Meta</a:t>
            </a:r>
            <a:r>
              <a:rPr lang="zh-CN" altLang="zh-CN" sz="20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分析方法进行了系统分析，结果表明银杏内酯注射液+西医常规治疗在改善脑卒中患者临床有效率、神经功能评分、日常生活能力评分方面优于单用西医常规治疗</a:t>
            </a:r>
            <a:r>
              <a:rPr lang="zh-CN" altLang="zh-CN" sz="2000" kern="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endParaRPr lang="en-US" altLang="zh-CN" sz="2000" kern="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285750" indent="-285750">
              <a:lnSpc>
                <a:spcPct val="150000"/>
              </a:lnSpc>
              <a:buFont typeface="Wingdings" panose="05000000000000000000" pitchFamily="2" charset="2"/>
              <a:buChar char="u"/>
            </a:pPr>
            <a:r>
              <a:rPr lang="zh-CN" altLang="en-US" sz="2000" b="1" kern="0" dirty="0" smtClean="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多个指南推荐：</a:t>
            </a:r>
            <a:endParaRPr lang="en-US" altLang="zh-CN" sz="2000" b="1" kern="0" dirty="0" smtClean="0">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en-US" altLang="zh-CN" sz="2000" kern="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rPr>
              <a:t>      </a:t>
            </a:r>
            <a:r>
              <a:rPr lang="zh-CN" altLang="zh-CN" sz="2000" kern="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zh-CN" altLang="zh-CN" sz="20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中国脑卒中防治规范</a:t>
            </a:r>
            <a:r>
              <a:rPr lang="en-US" altLang="zh-CN" sz="20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zh-CN" altLang="zh-CN" sz="20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第</a:t>
            </a:r>
            <a:r>
              <a:rPr lang="en-US" altLang="zh-CN" sz="20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 2 </a:t>
            </a:r>
            <a:r>
              <a:rPr lang="zh-CN" altLang="zh-CN" sz="20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版</a:t>
            </a:r>
            <a:r>
              <a:rPr lang="en-US" altLang="zh-CN" sz="20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zh-CN" altLang="zh-CN" sz="20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zh-CN" altLang="zh-CN" sz="2000" kern="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2000" kern="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rPr>
              <a:t>2021</a:t>
            </a:r>
            <a:r>
              <a:rPr lang="zh-CN" altLang="zh-CN" sz="20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年</a:t>
            </a:r>
            <a:r>
              <a:rPr lang="zh-CN" altLang="zh-CN" sz="2000" kern="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2000" kern="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000" kern="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rPr>
              <a:t>脑</a:t>
            </a:r>
            <a:r>
              <a:rPr lang="zh-CN" altLang="en-US" sz="20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防委</a:t>
            </a:r>
            <a:endParaRPr lang="en-US" altLang="zh-CN" sz="2000" kern="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en-US" altLang="zh-CN" sz="2000" kern="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rPr>
              <a:t>      </a:t>
            </a:r>
            <a:r>
              <a:rPr lang="zh-CN" altLang="zh-CN" sz="2000" kern="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rPr>
              <a:t>《中国脑血管病临床管理指南》（</a:t>
            </a:r>
            <a:r>
              <a:rPr lang="en-US" altLang="zh-CN" sz="2000" kern="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rPr>
              <a:t>2019</a:t>
            </a:r>
            <a:r>
              <a:rPr lang="zh-CN" altLang="en-US" sz="2000" kern="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rPr>
              <a:t>年</a:t>
            </a:r>
            <a:r>
              <a:rPr lang="zh-CN" altLang="zh-CN" sz="2000" kern="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rPr>
              <a:t>第一版、</a:t>
            </a:r>
            <a:r>
              <a:rPr lang="en-US" altLang="zh-CN" sz="2000" kern="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rPr>
              <a:t>2023</a:t>
            </a:r>
            <a:r>
              <a:rPr lang="zh-CN" altLang="en-US" sz="2000" kern="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rPr>
              <a:t>年</a:t>
            </a:r>
            <a:r>
              <a:rPr lang="zh-CN" altLang="zh-CN" sz="2000" kern="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rPr>
              <a:t>第二</a:t>
            </a:r>
            <a:r>
              <a:rPr lang="zh-CN" altLang="zh-CN" sz="20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版</a:t>
            </a:r>
            <a:r>
              <a:rPr lang="zh-CN" altLang="zh-CN" sz="2000" kern="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2000" kern="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zh-CN" altLang="zh-CN" sz="2000" kern="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rPr>
              <a:t>中国</a:t>
            </a:r>
            <a:r>
              <a:rPr lang="zh-CN" altLang="zh-CN" sz="20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卒中学会</a:t>
            </a:r>
            <a:endParaRPr lang="en-US" altLang="zh-CN" sz="2000" kern="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en-US" altLang="zh-CN" sz="2000" kern="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rPr>
              <a:t>      </a:t>
            </a:r>
            <a:r>
              <a:rPr lang="zh-CN" altLang="zh-CN" sz="2000" kern="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rPr>
              <a:t>《脑血管病社区防治指南》</a:t>
            </a:r>
            <a:r>
              <a:rPr lang="zh-CN" altLang="zh-CN" sz="20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20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2020</a:t>
            </a:r>
            <a:r>
              <a:rPr lang="zh-CN" altLang="zh-CN" sz="20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年</a:t>
            </a:r>
            <a:r>
              <a:rPr lang="zh-CN" altLang="zh-CN" sz="2000" kern="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2000" kern="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zh-CN" altLang="zh-CN" sz="2000" kern="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rPr>
              <a:t>北京</a:t>
            </a:r>
            <a:r>
              <a:rPr lang="zh-CN" altLang="zh-CN" sz="20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慢性病防治与健康教育研究会</a:t>
            </a:r>
            <a:endParaRPr lang="en-US" altLang="zh-CN" sz="2000" kern="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285750" indent="-285750">
              <a:lnSpc>
                <a:spcPct val="150000"/>
              </a:lnSpc>
              <a:buFont typeface="Wingdings" panose="05000000000000000000" pitchFamily="2" charset="2"/>
              <a:buChar char="u"/>
            </a:pPr>
            <a:endParaRPr lang="en-US" altLang="zh-CN" sz="2000" kern="0" dirty="0" smtClea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文本框 125"/>
          <p:cNvSpPr txBox="1"/>
          <p:nvPr/>
        </p:nvSpPr>
        <p:spPr>
          <a:xfrm>
            <a:off x="506239" y="525529"/>
            <a:ext cx="3556053" cy="461665"/>
          </a:xfrm>
          <a:prstGeom prst="rect">
            <a:avLst/>
          </a:prstGeom>
          <a:noFill/>
        </p:spPr>
        <p:txBody>
          <a:bodyPr wrap="square" rtlCol="0" anchor="t">
            <a:spAutoFit/>
          </a:bodyPr>
          <a:lstStyle/>
          <a:p>
            <a:pPr algn="l"/>
            <a:r>
              <a:rPr lang="en-US" altLang="zh-CN" sz="2400" b="1" dirty="0" smtClean="0">
                <a:solidFill>
                  <a:schemeClr val="tx1"/>
                </a:solidFill>
                <a:latin typeface="微软雅黑" panose="020B0503020204020204" pitchFamily="34" charset="-122"/>
                <a:ea typeface="微软雅黑" panose="020B0503020204020204" pitchFamily="34" charset="-122"/>
                <a:sym typeface="+mn-ea"/>
              </a:rPr>
              <a:t>3</a:t>
            </a:r>
            <a:r>
              <a:rPr lang="zh-CN" altLang="en-US" sz="2400" b="1" dirty="0" smtClean="0">
                <a:solidFill>
                  <a:schemeClr val="tx1"/>
                </a:solidFill>
                <a:latin typeface="微软雅黑" panose="020B0503020204020204" pitchFamily="34" charset="-122"/>
                <a:ea typeface="微软雅黑" panose="020B0503020204020204" pitchFamily="34" charset="-122"/>
                <a:sym typeface="+mn-ea"/>
              </a:rPr>
              <a:t>、</a:t>
            </a:r>
            <a:r>
              <a:rPr lang="en-US" altLang="zh-CN" sz="2400" b="1" dirty="0" smtClean="0">
                <a:solidFill>
                  <a:schemeClr val="tx1"/>
                </a:solidFill>
                <a:latin typeface="微软雅黑" panose="020B0503020204020204" pitchFamily="34" charset="-122"/>
                <a:ea typeface="微软雅黑" panose="020B0503020204020204" pitchFamily="34" charset="-122"/>
                <a:sym typeface="+mn-ea"/>
              </a:rPr>
              <a:t> </a:t>
            </a:r>
            <a:r>
              <a:rPr lang="zh-CN" altLang="en-US" sz="2400" b="1" dirty="0" smtClean="0">
                <a:solidFill>
                  <a:schemeClr val="tx1"/>
                </a:solidFill>
                <a:latin typeface="微软雅黑" panose="020B0503020204020204" pitchFamily="34" charset="-122"/>
                <a:ea typeface="微软雅黑" panose="020B0503020204020204" pitchFamily="34" charset="-122"/>
                <a:sym typeface="+mn-ea"/>
              </a:rPr>
              <a:t>有效性</a:t>
            </a:r>
            <a:endParaRPr lang="zh-CN" altLang="en-US" sz="2400" b="1"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1141046" y="1274792"/>
            <a:ext cx="9933354" cy="4523105"/>
          </a:xfrm>
          <a:prstGeom prst="rect">
            <a:avLst/>
          </a:prstGeom>
        </p:spPr>
        <p:txBody>
          <a:bodyPr wrap="square">
            <a:spAutoFit/>
          </a:bodyPr>
          <a:lstStyle/>
          <a:p>
            <a:pPr indent="0">
              <a:lnSpc>
                <a:spcPct val="150000"/>
              </a:lnSpc>
              <a:buFont typeface="Wingdings" panose="05000000000000000000" pitchFamily="2" charset="2"/>
              <a:buNone/>
            </a:pPr>
            <a:r>
              <a:rPr lang="en-US" altLang="zh-CN" b="1" kern="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rPr>
              <a:t> </a:t>
            </a:r>
            <a:r>
              <a:rPr lang="en-US" altLang="zh-CN" sz="2400" b="1" kern="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sz="2400" b="1" kern="0" dirty="0" smtClean="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发挥的中成药治疗优势：</a:t>
            </a:r>
            <a:endParaRPr lang="en-US" altLang="zh-CN" sz="2400" b="1" kern="0" dirty="0" smtClean="0">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p>
            <a:pPr marL="285750" indent="-285750">
              <a:lnSpc>
                <a:spcPct val="200000"/>
              </a:lnSpc>
              <a:buFont typeface="Wingdings" panose="05000000000000000000" pitchFamily="2" charset="2"/>
              <a:buChar char="u"/>
            </a:pPr>
            <a:r>
              <a:rPr lang="zh-CN" altLang="zh-CN"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Meta分析提示：在</a:t>
            </a:r>
            <a:r>
              <a:rPr lang="zh-CN" altLang="zh-CN"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西医常规治疗</a:t>
            </a:r>
            <a:r>
              <a:rPr lang="zh-CN" altLang="zh-CN"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方案基础上加用本品可显著改善患者临床结局，提高患者生活自理能力。</a:t>
            </a:r>
            <a:endParaRPr lang="zh-CN" altLang="zh-CN"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200000"/>
              </a:lnSpc>
              <a:buFont typeface="Wingdings" panose="05000000000000000000" pitchFamily="2" charset="2"/>
              <a:buChar char="u"/>
            </a:pPr>
            <a:r>
              <a:rPr lang="zh-CN" altLang="zh-CN"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GISAA研究证实：不溶栓急性期脑</a:t>
            </a:r>
            <a:r>
              <a:rPr lang="zh-CN" altLang="zh-CN" kern="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梗塞患者，使用本品可显著改善卒中患者的临床</a:t>
            </a:r>
            <a:r>
              <a:rPr lang="zh-CN" altLang="zh-CN" kern="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结局</a:t>
            </a:r>
            <a:r>
              <a:rPr lang="zh-CN" altLang="en-US" kern="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kern="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中</a:t>
            </a:r>
            <a:r>
              <a:rPr lang="zh-CN" altLang="zh-CN" kern="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重度患者疗效改善更显著</a:t>
            </a:r>
            <a:r>
              <a:rPr lang="zh-CN" altLang="zh-CN" kern="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kern="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患者生活自理</a:t>
            </a:r>
            <a:r>
              <a:rPr lang="zh-CN" altLang="en-US" kern="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率</a:t>
            </a:r>
            <a:r>
              <a:rPr lang="zh-CN" altLang="zh-CN" kern="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提高</a:t>
            </a:r>
            <a:r>
              <a:rPr lang="en-US" altLang="zh-CN" kern="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28%</a:t>
            </a:r>
            <a:r>
              <a:rPr lang="zh-CN" altLang="zh-CN" kern="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zh-CN" kern="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200000"/>
              </a:lnSpc>
              <a:buFont typeface="Wingdings" panose="05000000000000000000" pitchFamily="2" charset="2"/>
              <a:buChar char="u"/>
            </a:pPr>
            <a:r>
              <a:rPr lang="zh-CN" altLang="zh-CN"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GIANT研究证实：对于溶栓脑梗塞患者，使用本品可显著提高治疗有效率及患者自理能力，填补了脑梗死急性期静脉溶栓后24h内不能使用抗血小板药物的空白。</a:t>
            </a:r>
            <a:endParaRPr lang="zh-CN" altLang="zh-CN"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200000"/>
              </a:lnSpc>
              <a:buFont typeface="Wingdings" panose="05000000000000000000" pitchFamily="2" charset="2"/>
              <a:buChar char="u"/>
            </a:pPr>
            <a:r>
              <a:rPr lang="zh-CN" altLang="zh-CN"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3600例IV期临床证实产品安全。</a:t>
            </a:r>
            <a:endParaRPr lang="zh-CN" altLang="zh-CN"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push dir="u"/>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COMMONDATA" val="eyJoZGlkIjoiZWNkM2ZkNGRjODkzY2YyNTMwN2NlOTFjMzQ1NjU5ZGYifQ=="/>
  <p:tag name="KSO_WPP_MARK_KEY" val="32aa7952-52b7-4344-899a-cc565f6d7166"/>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Master">
  <a:themeElements>
    <a:clrScheme name="Benutzerdefiniert 1">
      <a:dk1>
        <a:srgbClr val="232323"/>
      </a:dk1>
      <a:lt1>
        <a:srgbClr val="FFFFFF"/>
      </a:lt1>
      <a:dk2>
        <a:srgbClr val="000000"/>
      </a:dk2>
      <a:lt2>
        <a:srgbClr val="F8F8F8"/>
      </a:lt2>
      <a:accent1>
        <a:srgbClr val="FCCA16"/>
      </a:accent1>
      <a:accent2>
        <a:srgbClr val="E62F29"/>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pattFill prst="pct20">
          <a:fgClr>
            <a:srgbClr val="FCCB17"/>
          </a:fgClr>
          <a:bgClr>
            <a:schemeClr val="bg1"/>
          </a:bgClr>
        </a:patt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accent1">
            <a:lumMod val="40000"/>
            <a:lumOff val="60000"/>
          </a:schemeClr>
        </a:solidFill>
      </a:spPr>
      <a:bodyPr wrap="square" rtlCol="0" anchor="b">
        <a:spAutoFit/>
      </a:bodyPr>
      <a:lstStyle>
        <a:defPPr>
          <a:defRPr kumimoji="0" b="1" i="0" u="none" strike="noStrike" kern="1200" cap="none" spc="0" normalizeH="0" baseline="0" noProof="0" dirty="0">
            <a:ln>
              <a:noFill/>
            </a:ln>
            <a:effectLst/>
            <a:uLnTx/>
            <a:uFillTx/>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171001-Baiyu-PPT_en_2</Template>
  <TotalTime>0</TotalTime>
  <Words>2604</Words>
  <Application>WPS 演示</Application>
  <PresentationFormat>宽屏</PresentationFormat>
  <Paragraphs>160</Paragraphs>
  <Slides>11</Slides>
  <Notes>3</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11</vt:i4>
      </vt:variant>
    </vt:vector>
  </HeadingPairs>
  <TitlesOfParts>
    <vt:vector size="29" baseType="lpstr">
      <vt:lpstr>Arial</vt:lpstr>
      <vt:lpstr>宋体</vt:lpstr>
      <vt:lpstr>Wingdings</vt:lpstr>
      <vt:lpstr>DIN-Light</vt:lpstr>
      <vt:lpstr>Segoe Print</vt:lpstr>
      <vt:lpstr>DIN</vt:lpstr>
      <vt:lpstr>Arial</vt:lpstr>
      <vt:lpstr>DIN Light</vt:lpstr>
      <vt:lpstr>DIN Medium</vt:lpstr>
      <vt:lpstr>DIN-Regular</vt:lpstr>
      <vt:lpstr>PingFang SC</vt:lpstr>
      <vt:lpstr>微软雅黑</vt:lpstr>
      <vt:lpstr>Times New Roman</vt:lpstr>
      <vt:lpstr>Wingdings</vt:lpstr>
      <vt:lpstr>黑体</vt:lpstr>
      <vt:lpstr>Arial Unicode MS</vt:lpstr>
      <vt:lpstr>Calibri</vt:lpstr>
      <vt:lpstr>Master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Jan-Peter Oppenheimer</dc:creator>
  <cp:lastModifiedBy>EDY</cp:lastModifiedBy>
  <cp:revision>3623</cp:revision>
  <cp:lastPrinted>2020-09-06T04:53:00Z</cp:lastPrinted>
  <dcterms:created xsi:type="dcterms:W3CDTF">2017-10-16T07:44:00Z</dcterms:created>
  <dcterms:modified xsi:type="dcterms:W3CDTF">2023-07-14T08:12:38Z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AC8643FD26464580A2AE30738BB7D352_12</vt:lpwstr>
  </property>
  <property fmtid="{D5CDD505-2E9C-101B-9397-08002B2CF9AE}" pid="3" name="KSOProductBuildVer">
    <vt:lpwstr>2052-12.1.0.15120</vt:lpwstr>
  </property>
</Properties>
</file>