
<file path=[Content_Types].xml><?xml version="1.0" encoding="utf-8"?>
<Types xmlns="http://schemas.openxmlformats.org/package/2006/content-types">
  <Default Extension="png" ContentType="image/png"/>
  <Default Extension="wdp" ContentType="image/vnd.ms-photo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7"/>
  </p:notesMasterIdLst>
  <p:sldIdLst>
    <p:sldId id="256" r:id="rId3"/>
    <p:sldId id="257" r:id="rId4"/>
    <p:sldId id="258" r:id="rId5"/>
    <p:sldId id="265" r:id="rId6"/>
    <p:sldId id="266" r:id="rId8"/>
    <p:sldId id="260" r:id="rId9"/>
    <p:sldId id="267" r:id="rId10"/>
    <p:sldId id="261" r:id="rId11"/>
    <p:sldId id="263" r:id="rId12"/>
    <p:sldId id="264" r:id="rId13"/>
  </p:sldIdLst>
  <p:sldSz cx="5905500" cy="3321050"/>
  <p:notesSz cx="5905500" cy="3321050"/>
  <p:custDataLst>
    <p:tags r:id="rId17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361BB"/>
    <a:srgbClr val="3959B9"/>
    <a:srgbClr val="4472C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3826" autoAdjust="0"/>
  </p:normalViewPr>
  <p:slideViewPr>
    <p:cSldViewPr>
      <p:cViewPr varScale="1">
        <p:scale>
          <a:sx n="138" d="100"/>
          <a:sy n="138" d="100"/>
        </p:scale>
        <p:origin x="620" y="8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70" d="100"/>
        <a:sy n="170" d="100"/>
      </p:scale>
      <p:origin x="0" y="-70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notesMaster" Target="notesMasters/notesMaster1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7" Type="http://schemas.openxmlformats.org/officeDocument/2006/relationships/tags" Target="tags/tag1.xml"/><Relationship Id="rId16" Type="http://schemas.openxmlformats.org/officeDocument/2006/relationships/tableStyles" Target="tableStyles.xml"/><Relationship Id="rId15" Type="http://schemas.openxmlformats.org/officeDocument/2006/relationships/viewProps" Target="viewProps.xml"/><Relationship Id="rId14" Type="http://schemas.openxmlformats.org/officeDocument/2006/relationships/presProps" Target="presProps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559050" cy="1666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344863" y="0"/>
            <a:ext cx="2559050" cy="1666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8AF000D-F748-44B8-8049-7E93912CB921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955800" y="415925"/>
            <a:ext cx="1993900" cy="11207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590550" y="1598613"/>
            <a:ext cx="4724400" cy="1308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3154363"/>
            <a:ext cx="2559050" cy="166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344863" y="3154363"/>
            <a:ext cx="2559050" cy="166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47D357-929A-4521-853C-6A72A16E15C5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E47D357-929A-4521-853C-6A72A16E15C5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E47D357-929A-4521-853C-6A72A16E15C5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E47D357-929A-4521-853C-6A72A16E15C5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E47D357-929A-4521-853C-6A72A16E15C5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442912" y="1029525"/>
            <a:ext cx="5019675" cy="6974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885825" y="1859788"/>
            <a:ext cx="4133850" cy="83026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295275" y="763841"/>
            <a:ext cx="2568892" cy="219189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041332" y="763841"/>
            <a:ext cx="2568892" cy="219189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image" Target="../media/image4.png"/><Relationship Id="rId8" Type="http://schemas.openxmlformats.org/officeDocument/2006/relationships/image" Target="../media/image3.png"/><Relationship Id="rId7" Type="http://schemas.openxmlformats.org/officeDocument/2006/relationships/image" Target="../media/image2.png"/><Relationship Id="rId6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0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1"/>
            <a:ext cx="5897880" cy="3317747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7" name="bg object 17"/>
          <p:cNvSpPr/>
          <p:nvPr/>
        </p:nvSpPr>
        <p:spPr>
          <a:xfrm>
            <a:off x="0" y="420625"/>
            <a:ext cx="5897880" cy="2476500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8" name="bg object 18"/>
          <p:cNvSpPr/>
          <p:nvPr/>
        </p:nvSpPr>
        <p:spPr>
          <a:xfrm>
            <a:off x="0" y="545593"/>
            <a:ext cx="5897880" cy="2228087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9" name="bg object 19"/>
          <p:cNvSpPr/>
          <p:nvPr/>
        </p:nvSpPr>
        <p:spPr>
          <a:xfrm>
            <a:off x="708660" y="1"/>
            <a:ext cx="659891" cy="1341120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95275" y="132842"/>
            <a:ext cx="5314950" cy="53136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295275" y="763841"/>
            <a:ext cx="5314950" cy="219189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007870" y="3088576"/>
            <a:ext cx="1889760" cy="16605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295275" y="3088576"/>
            <a:ext cx="1358265" cy="16605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4251960" y="3088576"/>
            <a:ext cx="1358265" cy="16605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7" Type="http://schemas.openxmlformats.org/officeDocument/2006/relationships/slideLayout" Target="../slideLayouts/slideLayout5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image" Target="../media/image5.png"/></Relationships>
</file>

<file path=ppt/slides/_rels/slide10.xml.rels><?xml version="1.0" encoding="UTF-8" standalone="yes"?>
<Relationships xmlns="http://schemas.openxmlformats.org/package/2006/relationships"><Relationship Id="rId6" Type="http://schemas.openxmlformats.org/officeDocument/2006/relationships/notesSlide" Target="../notesSlides/notesSlide4.xml"/><Relationship Id="rId5" Type="http://schemas.openxmlformats.org/officeDocument/2006/relationships/slideLayout" Target="../slideLayouts/slideLayout5.xml"/><Relationship Id="rId4" Type="http://schemas.openxmlformats.org/officeDocument/2006/relationships/image" Target="../media/image48.png"/><Relationship Id="rId3" Type="http://schemas.openxmlformats.org/officeDocument/2006/relationships/image" Target="../media/image31.png"/><Relationship Id="rId2" Type="http://schemas.openxmlformats.org/officeDocument/2006/relationships/image" Target="../media/image47.png"/><Relationship Id="rId1" Type="http://schemas.openxmlformats.org/officeDocument/2006/relationships/image" Target="../media/image46.png"/></Relationships>
</file>

<file path=ppt/slides/_rels/slide2.xml.rels><?xml version="1.0" encoding="UTF-8" standalone="yes"?>
<Relationships xmlns="http://schemas.openxmlformats.org/package/2006/relationships"><Relationship Id="rId9" Type="http://schemas.openxmlformats.org/officeDocument/2006/relationships/image" Target="../media/image18.png"/><Relationship Id="rId8" Type="http://schemas.openxmlformats.org/officeDocument/2006/relationships/image" Target="../media/image17.png"/><Relationship Id="rId7" Type="http://schemas.openxmlformats.org/officeDocument/2006/relationships/image" Target="../media/image16.png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9" Type="http://schemas.openxmlformats.org/officeDocument/2006/relationships/slideLayout" Target="../slideLayouts/slideLayout5.xml"/><Relationship Id="rId18" Type="http://schemas.microsoft.com/office/2007/relationships/hdphoto" Target="../media/image27.wdp"/><Relationship Id="rId17" Type="http://schemas.openxmlformats.org/officeDocument/2006/relationships/image" Target="../media/image26.png"/><Relationship Id="rId16" Type="http://schemas.openxmlformats.org/officeDocument/2006/relationships/image" Target="../media/image25.png"/><Relationship Id="rId15" Type="http://schemas.openxmlformats.org/officeDocument/2006/relationships/image" Target="../media/image24.png"/><Relationship Id="rId14" Type="http://schemas.openxmlformats.org/officeDocument/2006/relationships/image" Target="../media/image23.png"/><Relationship Id="rId13" Type="http://schemas.openxmlformats.org/officeDocument/2006/relationships/image" Target="../media/image22.png"/><Relationship Id="rId12" Type="http://schemas.openxmlformats.org/officeDocument/2006/relationships/image" Target="../media/image21.png"/><Relationship Id="rId11" Type="http://schemas.openxmlformats.org/officeDocument/2006/relationships/image" Target="../media/image20.png"/><Relationship Id="rId10" Type="http://schemas.openxmlformats.org/officeDocument/2006/relationships/image" Target="../media/image19.png"/><Relationship Id="rId1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5.xml"/><Relationship Id="rId4" Type="http://schemas.openxmlformats.org/officeDocument/2006/relationships/image" Target="../media/image31.png"/><Relationship Id="rId3" Type="http://schemas.openxmlformats.org/officeDocument/2006/relationships/image" Target="../media/image30.png"/><Relationship Id="rId2" Type="http://schemas.openxmlformats.org/officeDocument/2006/relationships/image" Target="../media/image29.png"/><Relationship Id="rId1" Type="http://schemas.openxmlformats.org/officeDocument/2006/relationships/image" Target="../media/image28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notesSlide" Target="../notesSlides/notesSlide1.xml"/><Relationship Id="rId7" Type="http://schemas.openxmlformats.org/officeDocument/2006/relationships/slideLayout" Target="../slideLayouts/slideLayout5.xml"/><Relationship Id="rId6" Type="http://schemas.openxmlformats.org/officeDocument/2006/relationships/image" Target="../media/image29.png"/><Relationship Id="rId5" Type="http://schemas.openxmlformats.org/officeDocument/2006/relationships/image" Target="../media/image36.png"/><Relationship Id="rId4" Type="http://schemas.openxmlformats.org/officeDocument/2006/relationships/image" Target="../media/image35.png"/><Relationship Id="rId3" Type="http://schemas.openxmlformats.org/officeDocument/2006/relationships/image" Target="../media/image34.png"/><Relationship Id="rId2" Type="http://schemas.openxmlformats.org/officeDocument/2006/relationships/image" Target="../media/image33.png"/><Relationship Id="rId1" Type="http://schemas.openxmlformats.org/officeDocument/2006/relationships/image" Target="../media/image32.png"/></Relationships>
</file>

<file path=ppt/slides/_rels/slide5.xml.rels><?xml version="1.0" encoding="UTF-8" standalone="yes"?>
<Relationships xmlns="http://schemas.openxmlformats.org/package/2006/relationships"><Relationship Id="rId6" Type="http://schemas.openxmlformats.org/officeDocument/2006/relationships/notesSlide" Target="../notesSlides/notesSlide2.xml"/><Relationship Id="rId5" Type="http://schemas.openxmlformats.org/officeDocument/2006/relationships/slideLayout" Target="../slideLayouts/slideLayout5.xml"/><Relationship Id="rId4" Type="http://schemas.openxmlformats.org/officeDocument/2006/relationships/image" Target="../media/image31.png"/><Relationship Id="rId3" Type="http://schemas.openxmlformats.org/officeDocument/2006/relationships/image" Target="../media/image39.png"/><Relationship Id="rId2" Type="http://schemas.openxmlformats.org/officeDocument/2006/relationships/image" Target="../media/image38.png"/><Relationship Id="rId1" Type="http://schemas.openxmlformats.org/officeDocument/2006/relationships/image" Target="../media/image37.png"/></Relationships>
</file>

<file path=ppt/slides/_rels/slide6.xml.rels><?xml version="1.0" encoding="UTF-8" standalone="yes"?>
<Relationships xmlns="http://schemas.openxmlformats.org/package/2006/relationships"><Relationship Id="rId6" Type="http://schemas.openxmlformats.org/officeDocument/2006/relationships/notesSlide" Target="../notesSlides/notesSlide3.xml"/><Relationship Id="rId5" Type="http://schemas.openxmlformats.org/officeDocument/2006/relationships/slideLayout" Target="../slideLayouts/slideLayout5.xml"/><Relationship Id="rId4" Type="http://schemas.openxmlformats.org/officeDocument/2006/relationships/image" Target="../media/image31.png"/><Relationship Id="rId3" Type="http://schemas.openxmlformats.org/officeDocument/2006/relationships/image" Target="../media/image39.png"/><Relationship Id="rId2" Type="http://schemas.openxmlformats.org/officeDocument/2006/relationships/image" Target="../media/image38.png"/><Relationship Id="rId1" Type="http://schemas.openxmlformats.org/officeDocument/2006/relationships/image" Target="../media/image37.png"/></Relationships>
</file>

<file path=ppt/slides/_rels/slide7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5.xml"/><Relationship Id="rId4" Type="http://schemas.openxmlformats.org/officeDocument/2006/relationships/image" Target="../media/image31.png"/><Relationship Id="rId3" Type="http://schemas.openxmlformats.org/officeDocument/2006/relationships/image" Target="../media/image42.png"/><Relationship Id="rId2" Type="http://schemas.openxmlformats.org/officeDocument/2006/relationships/image" Target="../media/image41.png"/><Relationship Id="rId1" Type="http://schemas.openxmlformats.org/officeDocument/2006/relationships/image" Target="../media/image40.png"/></Relationships>
</file>

<file path=ppt/slides/_rels/slide8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5.xml"/><Relationship Id="rId4" Type="http://schemas.openxmlformats.org/officeDocument/2006/relationships/image" Target="../media/image31.png"/><Relationship Id="rId3" Type="http://schemas.openxmlformats.org/officeDocument/2006/relationships/image" Target="../media/image42.png"/><Relationship Id="rId2" Type="http://schemas.openxmlformats.org/officeDocument/2006/relationships/image" Target="../media/image41.png"/><Relationship Id="rId1" Type="http://schemas.openxmlformats.org/officeDocument/2006/relationships/image" Target="../media/image40.png"/></Relationships>
</file>

<file path=ppt/slides/_rels/slide9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5.xml"/><Relationship Id="rId4" Type="http://schemas.openxmlformats.org/officeDocument/2006/relationships/image" Target="../media/image45.png"/><Relationship Id="rId3" Type="http://schemas.openxmlformats.org/officeDocument/2006/relationships/image" Target="../media/image31.png"/><Relationship Id="rId2" Type="http://schemas.openxmlformats.org/officeDocument/2006/relationships/image" Target="../media/image44.png"/><Relationship Id="rId1" Type="http://schemas.openxmlformats.org/officeDocument/2006/relationships/image" Target="../media/image4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-3499" y="-15875"/>
            <a:ext cx="5901379" cy="3317747"/>
            <a:chOff x="-3499" y="0"/>
            <a:chExt cx="5901379" cy="3317747"/>
          </a:xfrm>
        </p:grpSpPr>
        <p:sp>
          <p:nvSpPr>
            <p:cNvPr id="3" name="object 3"/>
            <p:cNvSpPr/>
            <p:nvPr/>
          </p:nvSpPr>
          <p:spPr>
            <a:xfrm>
              <a:off x="-3499" y="0"/>
              <a:ext cx="5897880" cy="3317747"/>
            </a:xfrm>
            <a:prstGeom prst="rect">
              <a:avLst/>
            </a:prstGeom>
            <a:blipFill>
              <a:blip r:embed="rId1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  <p:sp>
          <p:nvSpPr>
            <p:cNvPr id="4" name="object 4"/>
            <p:cNvSpPr/>
            <p:nvPr/>
          </p:nvSpPr>
          <p:spPr>
            <a:xfrm>
              <a:off x="1723644" y="358141"/>
              <a:ext cx="2452116" cy="2785872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  <p:sp>
          <p:nvSpPr>
            <p:cNvPr id="5" name="object 5"/>
            <p:cNvSpPr/>
            <p:nvPr/>
          </p:nvSpPr>
          <p:spPr>
            <a:xfrm>
              <a:off x="1851660" y="481585"/>
              <a:ext cx="2196084" cy="2534412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  <p:sp>
          <p:nvSpPr>
            <p:cNvPr id="8" name="object 8"/>
            <p:cNvSpPr/>
            <p:nvPr/>
          </p:nvSpPr>
          <p:spPr>
            <a:xfrm>
              <a:off x="5570220" y="370333"/>
              <a:ext cx="327660" cy="9143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2" name="object 12"/>
          <p:cNvSpPr txBox="1"/>
          <p:nvPr/>
        </p:nvSpPr>
        <p:spPr>
          <a:xfrm>
            <a:off x="217170" y="155575"/>
            <a:ext cx="813435" cy="19050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lang="en-US" altLang="zh-CN" sz="1150" spc="10">
                <a:latin typeface="微软雅黑" panose="020B0503020204020204" pitchFamily="34" charset="-122"/>
                <a:ea typeface="微软雅黑" panose="020B0503020204020204" pitchFamily="34" charset="-122"/>
                <a:cs typeface="IPAexGothic"/>
              </a:rPr>
              <a:t>PPT2</a:t>
            </a:r>
            <a:endParaRPr sz="1150" dirty="0">
              <a:latin typeface="微软雅黑" panose="020B0503020204020204" pitchFamily="34" charset="-122"/>
              <a:ea typeface="微软雅黑" panose="020B0503020204020204" pitchFamily="34" charset="-122"/>
              <a:cs typeface="Noto Sans Mono CJK JP Bold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0" y="382"/>
            <a:ext cx="5897880" cy="3316604"/>
          </a:xfrm>
          <a:custGeom>
            <a:avLst/>
            <a:gdLst/>
            <a:ahLst/>
            <a:cxnLst/>
            <a:rect l="l" t="t" r="r" b="b"/>
            <a:pathLst>
              <a:path w="5897880" h="3316604">
                <a:moveTo>
                  <a:pt x="0" y="3316478"/>
                </a:moveTo>
                <a:lnTo>
                  <a:pt x="5897880" y="3316478"/>
                </a:lnTo>
                <a:lnTo>
                  <a:pt x="5897880" y="0"/>
                </a:lnTo>
                <a:lnTo>
                  <a:pt x="0" y="0"/>
                </a:lnTo>
                <a:lnTo>
                  <a:pt x="0" y="3316478"/>
                </a:lnTo>
                <a:close/>
              </a:path>
            </a:pathLst>
          </a:custGeom>
          <a:ln w="2438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6"/>
          <p:cNvSpPr/>
          <p:nvPr/>
        </p:nvSpPr>
        <p:spPr>
          <a:xfrm>
            <a:off x="2352224" y="2453509"/>
            <a:ext cx="1186434" cy="183422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 anchor="ctr" anchorCtr="0"/>
          <a:lstStyle/>
          <a:p>
            <a:pPr algn="ctr"/>
            <a:r>
              <a:rPr lang="zh-CN" altLang="en-US" sz="8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天津金耀药业有限公司</a:t>
            </a:r>
            <a:endParaRPr sz="8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0" name="object 11"/>
          <p:cNvSpPr txBox="1"/>
          <p:nvPr/>
        </p:nvSpPr>
        <p:spPr>
          <a:xfrm>
            <a:off x="2091419" y="1965325"/>
            <a:ext cx="1722661" cy="183384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10"/>
              </a:spcBef>
            </a:pPr>
            <a:r>
              <a:rPr lang="zh-CN" altLang="en-US" sz="1100" b="0" spc="20" dirty="0">
                <a:latin typeface="微软雅黑" panose="020B0503020204020204" pitchFamily="34" charset="-122"/>
                <a:ea typeface="微软雅黑" panose="020B0503020204020204" pitchFamily="34" charset="-122"/>
                <a:cs typeface="Noto Sans CJK JP Medium"/>
              </a:rPr>
              <a:t>戊酸二氟可龙乳膏</a:t>
            </a:r>
            <a:endParaRPr sz="1100" dirty="0">
              <a:latin typeface="微软雅黑" panose="020B0503020204020204" pitchFamily="34" charset="-122"/>
              <a:ea typeface="微软雅黑" panose="020B0503020204020204" pitchFamily="34" charset="-122"/>
              <a:cs typeface="Noto Sans CJK JP Medium"/>
            </a:endParaRPr>
          </a:p>
        </p:txBody>
      </p:sp>
      <p:pic>
        <p:nvPicPr>
          <p:cNvPr id="11" name="图片 10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2150" y="572894"/>
            <a:ext cx="2120700" cy="1316231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725423" y="1514920"/>
            <a:ext cx="740728" cy="486092"/>
            <a:chOff x="725423" y="1514920"/>
            <a:chExt cx="740728" cy="486092"/>
          </a:xfrm>
        </p:grpSpPr>
        <p:sp>
          <p:nvSpPr>
            <p:cNvPr id="4" name="object 4"/>
            <p:cNvSpPr/>
            <p:nvPr/>
          </p:nvSpPr>
          <p:spPr>
            <a:xfrm>
              <a:off x="766572" y="1514920"/>
              <a:ext cx="699579" cy="222567"/>
            </a:xfrm>
            <a:prstGeom prst="rect">
              <a:avLst/>
            </a:prstGeom>
            <a:blipFill>
              <a:blip r:embed="rId1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  <p:sp>
          <p:nvSpPr>
            <p:cNvPr id="5" name="object 5"/>
            <p:cNvSpPr/>
            <p:nvPr/>
          </p:nvSpPr>
          <p:spPr>
            <a:xfrm>
              <a:off x="783336" y="1780033"/>
              <a:ext cx="342138" cy="81534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  <p:sp>
          <p:nvSpPr>
            <p:cNvPr id="6" name="object 6"/>
            <p:cNvSpPr/>
            <p:nvPr/>
          </p:nvSpPr>
          <p:spPr>
            <a:xfrm>
              <a:off x="725423" y="1988821"/>
              <a:ext cx="257556" cy="12191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9" name="object 9"/>
          <p:cNvSpPr/>
          <p:nvPr/>
        </p:nvSpPr>
        <p:spPr>
          <a:xfrm>
            <a:off x="0" y="382"/>
            <a:ext cx="5897880" cy="3316604"/>
          </a:xfrm>
          <a:custGeom>
            <a:avLst/>
            <a:gdLst/>
            <a:ahLst/>
            <a:cxnLst/>
            <a:rect l="l" t="t" r="r" b="b"/>
            <a:pathLst>
              <a:path w="5897880" h="3316604">
                <a:moveTo>
                  <a:pt x="0" y="3316478"/>
                </a:moveTo>
                <a:lnTo>
                  <a:pt x="5897880" y="3316478"/>
                </a:lnTo>
                <a:lnTo>
                  <a:pt x="5897880" y="0"/>
                </a:lnTo>
                <a:lnTo>
                  <a:pt x="0" y="0"/>
                </a:lnTo>
                <a:lnTo>
                  <a:pt x="0" y="3316478"/>
                </a:lnTo>
                <a:close/>
              </a:path>
            </a:pathLst>
          </a:custGeom>
          <a:ln w="2438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文本框 9"/>
          <p:cNvSpPr txBox="1"/>
          <p:nvPr/>
        </p:nvSpPr>
        <p:spPr>
          <a:xfrm>
            <a:off x="1980438" y="615760"/>
            <a:ext cx="3607191" cy="187378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700" b="1" i="0" u="none" strike="noStrike" baseline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弥补药品目录短板：     </a:t>
            </a:r>
            <a:endParaRPr lang="en-US" altLang="zh-CN" sz="700" b="1" i="0" u="none" strike="noStrike" baseline="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800" b="0" i="0" u="none" strike="noStrike" baseline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     </a:t>
            </a:r>
            <a:r>
              <a:rPr lang="zh-CN" altLang="en-US" sz="700" b="0" i="0" u="none" strike="noStrike" baseline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湿疹是皮肤科常见病，我国一般人群患病率约为</a:t>
            </a:r>
            <a:r>
              <a:rPr lang="en-US" altLang="zh-CN" sz="700" b="0" i="0" u="none" strike="noStrike" baseline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7.5</a:t>
            </a:r>
            <a:r>
              <a:rPr lang="zh-CN" altLang="en-US" sz="700" b="0" i="0" u="none" strike="noStrike" baseline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％，</a:t>
            </a:r>
            <a:r>
              <a:rPr lang="zh-CN" altLang="zh-CN" sz="700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患者人群众多，</a:t>
            </a:r>
            <a:r>
              <a:rPr lang="zh-CN" altLang="en-US" sz="700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大陆地区患者数约</a:t>
            </a:r>
            <a:r>
              <a:rPr lang="en-US" altLang="zh-CN" sz="700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1</a:t>
            </a:r>
            <a:r>
              <a:rPr lang="zh-CN" altLang="en-US" sz="700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亿。</a:t>
            </a:r>
            <a:r>
              <a:rPr lang="zh-CN" altLang="zh-CN" sz="700" kern="1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外用激素作为一线治疗用药，使用过程中可能会出现不良反应。戊酸二氟可龙乳膏作为皮肤外用抗炎类药物，适用于皮炎湿疹类皮肤疾病，适应症广泛，患者人群众多，疗效显著，安全性高，产品疗程费用适宜，在参保人承受范围内。</a:t>
            </a:r>
            <a:endParaRPr lang="en-US" altLang="zh-CN" sz="700" kern="100" dirty="0"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altLang="zh-CN" sz="700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      </a:t>
            </a:r>
            <a:r>
              <a:rPr lang="zh-CN" altLang="zh-CN" sz="700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戊酸二氟可龙耐受性好，对应用过其他局部皮质激素有抗药性的患者仍然有效。药物脂溶性高，有利于分子快速有效的渗透进角质层，从而在患处有更高的治疗活性，全身吸收量低，全身不良反应少</a:t>
            </a:r>
            <a:r>
              <a:rPr lang="zh-CN" altLang="en-US" sz="700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，有利于</a:t>
            </a:r>
            <a:r>
              <a:rPr lang="zh-CN" altLang="zh-CN" sz="700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提高患者的依从性。</a:t>
            </a:r>
            <a:endParaRPr lang="en-US" altLang="zh-CN" sz="700" kern="100" dirty="0"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endParaRPr lang="en-US" altLang="zh-CN" sz="700" b="1" kern="100" dirty="0"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zh-CN" altLang="en-US" sz="700" b="1" kern="1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临床管理难度</a:t>
            </a:r>
            <a:r>
              <a:rPr lang="zh-CN" altLang="en-US" sz="700" kern="1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：外用激素类产品临床应用经验丰富，</a:t>
            </a:r>
            <a:r>
              <a:rPr lang="zh-CN" altLang="zh-CN" sz="700" kern="1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临床滥用风险或潜在超说明书用药的可能性</a:t>
            </a:r>
            <a:r>
              <a:rPr lang="zh-CN" altLang="en-US" sz="700" kern="1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低，大大降低临床管理难度。</a:t>
            </a:r>
            <a:endParaRPr lang="en-US" altLang="zh-CN" sz="700" kern="100" dirty="0"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7" name="object 3"/>
          <p:cNvSpPr/>
          <p:nvPr/>
        </p:nvSpPr>
        <p:spPr>
          <a:xfrm>
            <a:off x="854964" y="858063"/>
            <a:ext cx="346011" cy="246964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12191" y="0"/>
            <a:ext cx="5893309" cy="3321050"/>
            <a:chOff x="0" y="0"/>
            <a:chExt cx="5897880" cy="3317748"/>
          </a:xfrm>
        </p:grpSpPr>
        <p:sp>
          <p:nvSpPr>
            <p:cNvPr id="3" name="object 3"/>
            <p:cNvSpPr/>
            <p:nvPr/>
          </p:nvSpPr>
          <p:spPr>
            <a:xfrm>
              <a:off x="0" y="0"/>
              <a:ext cx="5897880" cy="3317748"/>
            </a:xfrm>
            <a:prstGeom prst="rect">
              <a:avLst/>
            </a:prstGeom>
            <a:blipFill>
              <a:blip r:embed="rId1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  <p:sp>
          <p:nvSpPr>
            <p:cNvPr id="4" name="object 4"/>
            <p:cNvSpPr/>
            <p:nvPr/>
          </p:nvSpPr>
          <p:spPr>
            <a:xfrm>
              <a:off x="0" y="341376"/>
              <a:ext cx="1450848" cy="656844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  <p:sp>
          <p:nvSpPr>
            <p:cNvPr id="5" name="object 5"/>
            <p:cNvSpPr/>
            <p:nvPr/>
          </p:nvSpPr>
          <p:spPr>
            <a:xfrm>
              <a:off x="2054352" y="350520"/>
              <a:ext cx="1676400" cy="670560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  <p:sp>
          <p:nvSpPr>
            <p:cNvPr id="6" name="object 6"/>
            <p:cNvSpPr/>
            <p:nvPr/>
          </p:nvSpPr>
          <p:spPr>
            <a:xfrm>
              <a:off x="2142743" y="434340"/>
              <a:ext cx="1501140" cy="496824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  <p:sp>
          <p:nvSpPr>
            <p:cNvPr id="7" name="object 7"/>
            <p:cNvSpPr/>
            <p:nvPr/>
          </p:nvSpPr>
          <p:spPr>
            <a:xfrm>
              <a:off x="2223515" y="611124"/>
              <a:ext cx="168401" cy="133350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  <p:sp>
          <p:nvSpPr>
            <p:cNvPr id="8" name="object 8"/>
            <p:cNvSpPr/>
            <p:nvPr/>
          </p:nvSpPr>
          <p:spPr>
            <a:xfrm>
              <a:off x="2525268" y="598996"/>
              <a:ext cx="1039418" cy="161607"/>
            </a:xfrm>
            <a:prstGeom prst="rect">
              <a:avLst/>
            </a:prstGeom>
            <a:blipFill>
              <a:blip r:embed="rId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  <p:sp>
          <p:nvSpPr>
            <p:cNvPr id="9" name="object 9"/>
            <p:cNvSpPr/>
            <p:nvPr/>
          </p:nvSpPr>
          <p:spPr>
            <a:xfrm>
              <a:off x="470916" y="531825"/>
              <a:ext cx="515162" cy="233222"/>
            </a:xfrm>
            <a:prstGeom prst="rect">
              <a:avLst/>
            </a:prstGeom>
            <a:blipFill>
              <a:blip r:embed="rId7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  <p:sp>
          <p:nvSpPr>
            <p:cNvPr id="10" name="object 10"/>
            <p:cNvSpPr/>
            <p:nvPr/>
          </p:nvSpPr>
          <p:spPr>
            <a:xfrm>
              <a:off x="466344" y="806196"/>
              <a:ext cx="639318" cy="86105"/>
            </a:xfrm>
            <a:prstGeom prst="rect">
              <a:avLst/>
            </a:prstGeom>
            <a:blipFill>
              <a:blip r:embed="rId8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  <p:sp>
          <p:nvSpPr>
            <p:cNvPr id="11" name="object 11"/>
            <p:cNvSpPr/>
            <p:nvPr/>
          </p:nvSpPr>
          <p:spPr>
            <a:xfrm>
              <a:off x="3924299" y="350520"/>
              <a:ext cx="1676400" cy="670560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  <p:sp>
          <p:nvSpPr>
            <p:cNvPr id="12" name="object 12"/>
            <p:cNvSpPr/>
            <p:nvPr/>
          </p:nvSpPr>
          <p:spPr>
            <a:xfrm>
              <a:off x="4012692" y="434340"/>
              <a:ext cx="1501139" cy="496824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  <p:sp>
          <p:nvSpPr>
            <p:cNvPr id="13" name="object 13"/>
            <p:cNvSpPr/>
            <p:nvPr/>
          </p:nvSpPr>
          <p:spPr>
            <a:xfrm>
              <a:off x="4186428" y="611124"/>
              <a:ext cx="192786" cy="133350"/>
            </a:xfrm>
            <a:prstGeom prst="rect">
              <a:avLst/>
            </a:prstGeom>
            <a:blipFill>
              <a:blip r:embed="rId9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  <p:sp>
          <p:nvSpPr>
            <p:cNvPr id="14" name="object 14"/>
            <p:cNvSpPr/>
            <p:nvPr/>
          </p:nvSpPr>
          <p:spPr>
            <a:xfrm>
              <a:off x="4657343" y="597472"/>
              <a:ext cx="513638" cy="164655"/>
            </a:xfrm>
            <a:prstGeom prst="rect">
              <a:avLst/>
            </a:prstGeom>
            <a:blipFill>
              <a:blip r:embed="rId10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  <p:sp>
          <p:nvSpPr>
            <p:cNvPr id="15" name="object 15"/>
            <p:cNvSpPr/>
            <p:nvPr/>
          </p:nvSpPr>
          <p:spPr>
            <a:xfrm>
              <a:off x="2066543" y="1216688"/>
              <a:ext cx="1676399" cy="670559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  <p:sp>
          <p:nvSpPr>
            <p:cNvPr id="16" name="object 16"/>
            <p:cNvSpPr/>
            <p:nvPr/>
          </p:nvSpPr>
          <p:spPr>
            <a:xfrm>
              <a:off x="2154936" y="1302032"/>
              <a:ext cx="1501140" cy="496824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  <p:sp>
          <p:nvSpPr>
            <p:cNvPr id="17" name="object 17"/>
            <p:cNvSpPr/>
            <p:nvPr/>
          </p:nvSpPr>
          <p:spPr>
            <a:xfrm>
              <a:off x="2327148" y="1478816"/>
              <a:ext cx="191262" cy="133350"/>
            </a:xfrm>
            <a:prstGeom prst="rect">
              <a:avLst/>
            </a:prstGeom>
            <a:blipFill>
              <a:blip r:embed="rId11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  <p:sp>
          <p:nvSpPr>
            <p:cNvPr id="18" name="object 18"/>
            <p:cNvSpPr/>
            <p:nvPr/>
          </p:nvSpPr>
          <p:spPr>
            <a:xfrm>
              <a:off x="2798064" y="1465151"/>
              <a:ext cx="513651" cy="163144"/>
            </a:xfrm>
            <a:prstGeom prst="rect">
              <a:avLst/>
            </a:prstGeom>
            <a:blipFill>
              <a:blip r:embed="rId1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  <p:sp>
          <p:nvSpPr>
            <p:cNvPr id="19" name="object 19"/>
            <p:cNvSpPr/>
            <p:nvPr/>
          </p:nvSpPr>
          <p:spPr>
            <a:xfrm>
              <a:off x="3924299" y="1209679"/>
              <a:ext cx="1676400" cy="670560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  <p:sp>
          <p:nvSpPr>
            <p:cNvPr id="20" name="object 20"/>
            <p:cNvSpPr/>
            <p:nvPr/>
          </p:nvSpPr>
          <p:spPr>
            <a:xfrm>
              <a:off x="4012692" y="1295023"/>
              <a:ext cx="1501139" cy="495300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  <p:sp>
          <p:nvSpPr>
            <p:cNvPr id="21" name="object 21"/>
            <p:cNvSpPr/>
            <p:nvPr/>
          </p:nvSpPr>
          <p:spPr>
            <a:xfrm>
              <a:off x="4186428" y="1470284"/>
              <a:ext cx="198882" cy="133350"/>
            </a:xfrm>
            <a:prstGeom prst="rect">
              <a:avLst/>
            </a:prstGeom>
            <a:blipFill>
              <a:blip r:embed="rId1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  <p:sp>
          <p:nvSpPr>
            <p:cNvPr id="23" name="object 23"/>
            <p:cNvSpPr/>
            <p:nvPr/>
          </p:nvSpPr>
          <p:spPr>
            <a:xfrm>
              <a:off x="2066543" y="2054054"/>
              <a:ext cx="1676399" cy="670560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24" name="object 24"/>
            <p:cNvSpPr/>
            <p:nvPr/>
          </p:nvSpPr>
          <p:spPr>
            <a:xfrm>
              <a:off x="2154936" y="2139398"/>
              <a:ext cx="1501140" cy="496824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  <p:sp>
          <p:nvSpPr>
            <p:cNvPr id="25" name="object 25"/>
            <p:cNvSpPr/>
            <p:nvPr/>
          </p:nvSpPr>
          <p:spPr>
            <a:xfrm>
              <a:off x="2328672" y="2316182"/>
              <a:ext cx="189737" cy="133350"/>
            </a:xfrm>
            <a:prstGeom prst="rect">
              <a:avLst/>
            </a:prstGeom>
            <a:blipFill>
              <a:blip r:embed="rId1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  <p:sp>
          <p:nvSpPr>
            <p:cNvPr id="26" name="object 26"/>
            <p:cNvSpPr/>
            <p:nvPr/>
          </p:nvSpPr>
          <p:spPr>
            <a:xfrm>
              <a:off x="4657343" y="1454630"/>
              <a:ext cx="515162" cy="164655"/>
            </a:xfrm>
            <a:prstGeom prst="rect">
              <a:avLst/>
            </a:prstGeom>
            <a:blipFill>
              <a:blip r:embed="rId1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  <p:sp>
          <p:nvSpPr>
            <p:cNvPr id="30" name="object 30"/>
            <p:cNvSpPr/>
            <p:nvPr/>
          </p:nvSpPr>
          <p:spPr>
            <a:xfrm>
              <a:off x="2798064" y="2303958"/>
              <a:ext cx="515162" cy="161607"/>
            </a:xfrm>
            <a:prstGeom prst="rect">
              <a:avLst/>
            </a:prstGeom>
            <a:blipFill>
              <a:blip r:embed="rId1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  <p:sp>
          <p:nvSpPr>
            <p:cNvPr id="32" name="object 32"/>
            <p:cNvSpPr/>
            <p:nvPr/>
          </p:nvSpPr>
          <p:spPr>
            <a:xfrm>
              <a:off x="0" y="965"/>
              <a:ext cx="5897880" cy="3316604"/>
            </a:xfrm>
            <a:custGeom>
              <a:avLst/>
              <a:gdLst/>
              <a:ahLst/>
              <a:cxnLst/>
              <a:rect l="l" t="t" r="r" b="b"/>
              <a:pathLst>
                <a:path w="5897880" h="3316604">
                  <a:moveTo>
                    <a:pt x="0" y="3316478"/>
                  </a:moveTo>
                  <a:lnTo>
                    <a:pt x="5897880" y="3316478"/>
                  </a:lnTo>
                  <a:lnTo>
                    <a:pt x="5897880" y="0"/>
                  </a:lnTo>
                  <a:lnTo>
                    <a:pt x="0" y="0"/>
                  </a:lnTo>
                  <a:lnTo>
                    <a:pt x="0" y="3316478"/>
                  </a:lnTo>
                  <a:close/>
                </a:path>
              </a:pathLst>
            </a:custGeom>
            <a:ln w="2438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pic>
        <p:nvPicPr>
          <p:cNvPr id="34" name="图片 33"/>
          <p:cNvPicPr>
            <a:picLocks noChangeAspect="1"/>
          </p:cNvPicPr>
          <p:nvPr/>
        </p:nvPicPr>
        <p:blipFill rotWithShape="1">
          <a:blip r:embed="rId17">
            <a:extLst>
              <a:ext uri="{BEBA8EAE-BF5A-486C-A8C5-ECC9F3942E4B}">
                <a14:imgProps xmlns:a14="http://schemas.microsoft.com/office/drawing/2010/main">
                  <a14:imgLayer r:embed="rId18">
                    <a14:imgEffect>
                      <a14:backgroundRemoval t="84850" b="95400" l="25050" r="34400">
                        <a14:backgroundMark x1="33500" y1="92250" x2="33500" y2="92250"/>
                        <a14:backgroundMark x1="33500" y1="91750" x2="34050" y2="91650"/>
                        <a14:backgroundMark x1="33300" y1="91400" x2="34550" y2="91200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3887" t="85088" r="64878" b="3439"/>
          <a:stretch>
            <a:fillRect/>
          </a:stretch>
        </p:blipFill>
        <p:spPr>
          <a:xfrm>
            <a:off x="395744" y="1656299"/>
            <a:ext cx="990555" cy="1011469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7620" y="4446"/>
            <a:ext cx="5897880" cy="3316604"/>
            <a:chOff x="0" y="382"/>
            <a:chExt cx="5897880" cy="3316604"/>
          </a:xfrm>
        </p:grpSpPr>
        <p:sp>
          <p:nvSpPr>
            <p:cNvPr id="3" name="object 3"/>
            <p:cNvSpPr/>
            <p:nvPr/>
          </p:nvSpPr>
          <p:spPr>
            <a:xfrm>
              <a:off x="839724" y="828993"/>
              <a:ext cx="303339" cy="249999"/>
            </a:xfrm>
            <a:prstGeom prst="rect">
              <a:avLst/>
            </a:prstGeom>
            <a:blipFill>
              <a:blip r:embed="rId1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  <p:sp>
          <p:nvSpPr>
            <p:cNvPr id="4" name="object 4"/>
            <p:cNvSpPr/>
            <p:nvPr/>
          </p:nvSpPr>
          <p:spPr>
            <a:xfrm>
              <a:off x="768095" y="1528623"/>
              <a:ext cx="1194866" cy="187528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  <p:sp>
          <p:nvSpPr>
            <p:cNvPr id="5" name="object 5"/>
            <p:cNvSpPr/>
            <p:nvPr/>
          </p:nvSpPr>
          <p:spPr>
            <a:xfrm>
              <a:off x="783336" y="1778509"/>
              <a:ext cx="758190" cy="83058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  <p:sp>
          <p:nvSpPr>
            <p:cNvPr id="6" name="object 6"/>
            <p:cNvSpPr/>
            <p:nvPr/>
          </p:nvSpPr>
          <p:spPr>
            <a:xfrm>
              <a:off x="725424" y="1988821"/>
              <a:ext cx="257556" cy="12191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  <p:sp>
          <p:nvSpPr>
            <p:cNvPr id="10" name="object 10"/>
            <p:cNvSpPr/>
            <p:nvPr/>
          </p:nvSpPr>
          <p:spPr>
            <a:xfrm>
              <a:off x="0" y="382"/>
              <a:ext cx="5897880" cy="3316604"/>
            </a:xfrm>
            <a:custGeom>
              <a:avLst/>
              <a:gdLst/>
              <a:ahLst/>
              <a:cxnLst/>
              <a:rect l="l" t="t" r="r" b="b"/>
              <a:pathLst>
                <a:path w="5897880" h="3316604">
                  <a:moveTo>
                    <a:pt x="0" y="3316478"/>
                  </a:moveTo>
                  <a:lnTo>
                    <a:pt x="5897880" y="3316478"/>
                  </a:lnTo>
                  <a:lnTo>
                    <a:pt x="5897880" y="0"/>
                  </a:lnTo>
                  <a:lnTo>
                    <a:pt x="0" y="0"/>
                  </a:lnTo>
                  <a:lnTo>
                    <a:pt x="0" y="3316478"/>
                  </a:lnTo>
                  <a:close/>
                </a:path>
              </a:pathLst>
            </a:custGeom>
            <a:ln w="2438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7" name="矩形 6"/>
          <p:cNvSpPr/>
          <p:nvPr/>
        </p:nvSpPr>
        <p:spPr>
          <a:xfrm>
            <a:off x="2548650" y="845249"/>
            <a:ext cx="3356849" cy="177285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r>
              <a:rPr lang="zh-CN" altLang="en-US" sz="700" b="1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通用名</a:t>
            </a:r>
            <a:r>
              <a:rPr lang="zh-CN" altLang="en-US" sz="7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：戊酸二氟可龙乳膏</a:t>
            </a:r>
            <a:endParaRPr lang="en-US" altLang="zh-CN" sz="700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700" b="1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注册规格</a:t>
            </a:r>
            <a:r>
              <a:rPr lang="zh-CN" altLang="en-US" sz="7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： </a:t>
            </a:r>
            <a:r>
              <a:rPr lang="en-US" altLang="zh-CN" sz="7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10g:10mg</a:t>
            </a:r>
            <a:endParaRPr lang="en-US" altLang="zh-CN" sz="700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700" b="1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中国大陆首次上市时间</a:t>
            </a:r>
            <a:r>
              <a:rPr lang="zh-CN" altLang="en-US" sz="7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：</a:t>
            </a:r>
            <a:r>
              <a:rPr lang="en-US" altLang="zh-CN" sz="7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2023-4-28</a:t>
            </a:r>
            <a:endParaRPr lang="en-US" altLang="zh-CN" sz="700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700" b="1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目前大陆地区同通用名药品上市情况</a:t>
            </a:r>
            <a:r>
              <a:rPr lang="zh-CN" altLang="en-US" sz="7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：仅我司</a:t>
            </a:r>
            <a:r>
              <a:rPr lang="en-US" altLang="zh-CN" sz="7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</a:t>
            </a:r>
            <a:r>
              <a:rPr lang="zh-CN" altLang="en-US" sz="7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家</a:t>
            </a:r>
            <a:endParaRPr lang="en-US" altLang="zh-CN" sz="700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700" b="1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全球首个上市国家</a:t>
            </a:r>
            <a:r>
              <a:rPr lang="en-US" altLang="zh-CN" sz="700" b="1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/</a:t>
            </a:r>
            <a:r>
              <a:rPr lang="zh-CN" altLang="en-US" sz="700" b="1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地区及上市时间</a:t>
            </a:r>
            <a:r>
              <a:rPr lang="zh-CN" altLang="en-US" sz="7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：</a:t>
            </a:r>
            <a:r>
              <a:rPr lang="en-US" altLang="zh-CN" sz="7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1976-09</a:t>
            </a:r>
            <a:r>
              <a:rPr lang="zh-CN" altLang="en-US" sz="7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，德国</a:t>
            </a:r>
            <a:endParaRPr lang="en-US" altLang="zh-CN" sz="700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700" b="1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是否为</a:t>
            </a:r>
            <a:r>
              <a:rPr lang="en-US" altLang="zh-CN" sz="700" b="1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OTC</a:t>
            </a:r>
            <a:r>
              <a:rPr lang="zh-CN" altLang="en-US" sz="700" b="1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药品</a:t>
            </a:r>
            <a:r>
              <a:rPr lang="zh-CN" altLang="en-US" sz="7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：否</a:t>
            </a:r>
            <a:endParaRPr lang="en-US" altLang="zh-CN" sz="700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700" b="1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参照药品建议</a:t>
            </a:r>
            <a:r>
              <a:rPr lang="zh-CN" altLang="en-US" sz="7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：丙酸氟替卡松乳膏</a:t>
            </a:r>
            <a:endParaRPr lang="en-US" altLang="zh-CN" sz="700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700" b="1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与参照药品或已上市的同治疗领域药品相比的优势</a:t>
            </a:r>
            <a:r>
              <a:rPr lang="zh-CN" altLang="en-US" sz="7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：</a:t>
            </a:r>
            <a:endParaRPr lang="en-US" altLang="zh-CN" sz="700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7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1. </a:t>
            </a:r>
            <a:r>
              <a:rPr lang="zh-CN" altLang="en-US" sz="7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国内首仿，独家新品，第四代强效低毒外用激素</a:t>
            </a:r>
            <a:endParaRPr lang="zh-CN" altLang="en-US" sz="700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  <a:p>
            <a:pPr>
              <a:lnSpc>
                <a:spcPct val="150000"/>
              </a:lnSpc>
            </a:pPr>
            <a:r>
              <a:rPr lang="en-US" altLang="zh-CN" sz="7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2. </a:t>
            </a:r>
            <a:r>
              <a:rPr lang="zh-CN" altLang="en-US" sz="7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脂溶性高，起效迅速</a:t>
            </a:r>
            <a:endParaRPr lang="en-US" altLang="zh-CN" sz="700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  <a:p>
            <a:pPr>
              <a:lnSpc>
                <a:spcPct val="150000"/>
              </a:lnSpc>
            </a:pPr>
            <a:r>
              <a:rPr lang="en-US" altLang="zh-CN" sz="7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3. </a:t>
            </a:r>
            <a:r>
              <a:rPr lang="zh-CN" altLang="en-US" sz="7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疗效高，</a:t>
            </a:r>
            <a:r>
              <a:rPr lang="zh-CN" altLang="en-US" sz="7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Gill Sans" charset="0"/>
              </a:rPr>
              <a:t>属于强效激素</a:t>
            </a:r>
            <a:endParaRPr lang="en-US" altLang="zh-CN" sz="700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  <a:p>
            <a:pPr>
              <a:lnSpc>
                <a:spcPct val="150000"/>
              </a:lnSpc>
            </a:pPr>
            <a:r>
              <a:rPr lang="en-US" altLang="zh-CN" sz="7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4. </a:t>
            </a:r>
            <a:r>
              <a:rPr lang="zh-CN" altLang="en-US" sz="7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耐受性好，对应用过其他局部皮质激素有抗药性的患者仍然有效。</a:t>
            </a:r>
            <a:endParaRPr lang="en-US" altLang="zh-CN" sz="700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  <a:p>
            <a:pPr>
              <a:lnSpc>
                <a:spcPct val="150000"/>
              </a:lnSpc>
            </a:pPr>
            <a:r>
              <a:rPr lang="en-US" altLang="zh-CN" sz="7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5. </a:t>
            </a:r>
            <a:r>
              <a:rPr lang="zh-CN" altLang="en-US" sz="7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药代动力学试验证明，</a:t>
            </a:r>
            <a:r>
              <a:rPr lang="zh-CN" altLang="en-US" sz="7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Gill Sans" charset="0"/>
              </a:rPr>
              <a:t>较少吸收进入体内，</a:t>
            </a:r>
            <a:r>
              <a:rPr lang="zh-CN" altLang="en-US" sz="7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全身安全性良好，国外可用于儿童。</a:t>
            </a:r>
            <a:endParaRPr lang="zh-CN" altLang="en-US" sz="700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  <a:p>
            <a:pPr>
              <a:lnSpc>
                <a:spcPct val="150000"/>
              </a:lnSpc>
            </a:pPr>
            <a:endParaRPr lang="zh-CN" altLang="en-US" sz="700" dirty="0">
              <a:solidFill>
                <a:srgbClr val="3959B9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7620" y="-15875"/>
            <a:ext cx="5897880" cy="3317748"/>
            <a:chOff x="0" y="0"/>
            <a:chExt cx="5897880" cy="3317748"/>
          </a:xfrm>
        </p:grpSpPr>
        <p:sp>
          <p:nvSpPr>
            <p:cNvPr id="3" name="object 3"/>
            <p:cNvSpPr/>
            <p:nvPr/>
          </p:nvSpPr>
          <p:spPr>
            <a:xfrm>
              <a:off x="0" y="0"/>
              <a:ext cx="5897880" cy="3317748"/>
            </a:xfrm>
            <a:prstGeom prst="rect">
              <a:avLst/>
            </a:prstGeom>
            <a:blipFill>
              <a:blip r:embed="rId1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  <p:sp>
          <p:nvSpPr>
            <p:cNvPr id="4" name="object 4"/>
            <p:cNvSpPr/>
            <p:nvPr/>
          </p:nvSpPr>
          <p:spPr>
            <a:xfrm>
              <a:off x="0" y="0"/>
              <a:ext cx="134112" cy="3317748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  <p:sp>
          <p:nvSpPr>
            <p:cNvPr id="5" name="object 5"/>
            <p:cNvSpPr/>
            <p:nvPr/>
          </p:nvSpPr>
          <p:spPr>
            <a:xfrm>
              <a:off x="0" y="242316"/>
              <a:ext cx="667512" cy="364236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  <p:sp>
          <p:nvSpPr>
            <p:cNvPr id="6" name="object 6"/>
            <p:cNvSpPr/>
            <p:nvPr/>
          </p:nvSpPr>
          <p:spPr>
            <a:xfrm>
              <a:off x="251460" y="364300"/>
              <a:ext cx="202755" cy="164655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  <p:sp>
          <p:nvSpPr>
            <p:cNvPr id="7" name="object 7"/>
            <p:cNvSpPr/>
            <p:nvPr/>
          </p:nvSpPr>
          <p:spPr>
            <a:xfrm>
              <a:off x="5782056" y="0"/>
              <a:ext cx="115824" cy="3317748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  <p:sp>
          <p:nvSpPr>
            <p:cNvPr id="8" name="object 8"/>
            <p:cNvSpPr/>
            <p:nvPr/>
          </p:nvSpPr>
          <p:spPr>
            <a:xfrm>
              <a:off x="787908" y="338379"/>
              <a:ext cx="1193342" cy="187528"/>
            </a:xfrm>
            <a:prstGeom prst="rect">
              <a:avLst/>
            </a:prstGeom>
            <a:blipFill>
              <a:blip r:embed="rId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27" name="object 27"/>
          <p:cNvSpPr/>
          <p:nvPr/>
        </p:nvSpPr>
        <p:spPr>
          <a:xfrm>
            <a:off x="0" y="965"/>
            <a:ext cx="5897880" cy="3316604"/>
          </a:xfrm>
          <a:custGeom>
            <a:avLst/>
            <a:gdLst/>
            <a:ahLst/>
            <a:cxnLst/>
            <a:rect l="l" t="t" r="r" b="b"/>
            <a:pathLst>
              <a:path w="5897880" h="3316604">
                <a:moveTo>
                  <a:pt x="0" y="3316478"/>
                </a:moveTo>
                <a:lnTo>
                  <a:pt x="5897880" y="3316478"/>
                </a:lnTo>
                <a:lnTo>
                  <a:pt x="5897880" y="0"/>
                </a:lnTo>
                <a:lnTo>
                  <a:pt x="0" y="0"/>
                </a:lnTo>
                <a:lnTo>
                  <a:pt x="0" y="3316478"/>
                </a:lnTo>
                <a:close/>
              </a:path>
            </a:pathLst>
          </a:custGeom>
          <a:ln w="2438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3" name="文本框 22"/>
          <p:cNvSpPr txBox="1"/>
          <p:nvPr/>
        </p:nvSpPr>
        <p:spPr>
          <a:xfrm>
            <a:off x="740026" y="884465"/>
            <a:ext cx="4439989" cy="20005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sz="700" b="1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适应症</a:t>
            </a:r>
            <a:r>
              <a:rPr lang="zh-CN" altLang="en-US" sz="7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：</a:t>
            </a:r>
            <a:r>
              <a:rPr lang="zh-CN" altLang="zh-CN" sz="7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本品适用于成人亚急性或慢性期皮损的湿疹患者。</a:t>
            </a:r>
            <a:endParaRPr lang="zh-CN" altLang="en-US" sz="7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740026" y="1175426"/>
            <a:ext cx="4427277" cy="7196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lnSpc>
                <a:spcPct val="150000"/>
              </a:lnSpc>
            </a:pPr>
            <a:r>
              <a:rPr lang="zh-CN" altLang="en-US" sz="700" b="1" i="0" u="none" strike="noStrike" baseline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所治疗疾病基本情况</a:t>
            </a:r>
            <a:r>
              <a:rPr lang="zh-CN" altLang="en-US" sz="700" b="0" i="0" u="none" strike="noStrike" baseline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：湿疹（</a:t>
            </a:r>
            <a:r>
              <a:rPr lang="en-US" altLang="zh-CN" sz="700" b="0" i="0" u="none" strike="noStrike" baseline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eczema</a:t>
            </a:r>
            <a:r>
              <a:rPr lang="zh-CN" altLang="en-US" sz="700" b="0" i="0" u="none" strike="noStrike" baseline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）是由多种内外因素引起的一种具有渗出倾向的炎症性皮肤病，皮疹一般对称分布、常反复发作，自觉症状为瘙痒，甚至剧痒，严重影响患者的生活质量。湿疹是皮肤科常见病，我国一般人群</a:t>
            </a:r>
            <a:r>
              <a:rPr lang="zh-CN" altLang="en-US" sz="700" b="1" i="0" u="none" strike="noStrike" baseline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患病率</a:t>
            </a:r>
            <a:r>
              <a:rPr lang="zh-CN" altLang="en-US" sz="700" b="0" i="0" u="none" strike="noStrike" baseline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约为</a:t>
            </a:r>
            <a:r>
              <a:rPr lang="en-US" altLang="zh-CN" sz="700" b="0" i="0" u="none" strike="noStrike" baseline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7.5</a:t>
            </a:r>
            <a:r>
              <a:rPr lang="zh-CN" altLang="en-US" sz="700" b="0" i="0" u="none" strike="noStrike" baseline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％（</a:t>
            </a:r>
            <a:r>
              <a:rPr lang="zh-CN" altLang="en-US" sz="700" b="1" i="0" u="none" strike="noStrike" baseline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患病人群</a:t>
            </a:r>
            <a:r>
              <a:rPr lang="zh-CN" altLang="en-US" sz="700" b="0" i="0" u="none" strike="noStrike" baseline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约</a:t>
            </a:r>
            <a:r>
              <a:rPr lang="en-US" altLang="zh-CN" sz="700" b="0" i="0" u="none" strike="noStrike" baseline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1</a:t>
            </a:r>
            <a:r>
              <a:rPr lang="zh-CN" altLang="en-US" sz="700" b="0" i="0" u="none" strike="noStrike" baseline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亿）。湿疹的病因尚不明确，目前多认为是机体内部因素如免疫功能异常、皮肤屏障功能障碍等基础上，由多种内外因素综合作用的结果。</a:t>
            </a:r>
            <a:endParaRPr lang="en-US" altLang="zh-CN" sz="700" b="0" i="0" u="none" strike="noStrike" baseline="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4" name="文本框 13"/>
          <p:cNvSpPr txBox="1"/>
          <p:nvPr/>
        </p:nvSpPr>
        <p:spPr>
          <a:xfrm>
            <a:off x="729760" y="2429554"/>
            <a:ext cx="4437543" cy="39645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700" b="1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用法用量</a:t>
            </a:r>
            <a:r>
              <a:rPr lang="zh-CN" altLang="en-US" sz="7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：</a:t>
            </a:r>
            <a:r>
              <a:rPr lang="zh-CN" altLang="zh-CN" sz="7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根据皮损状况，将适量本品以薄层涂于患处，每天</a:t>
            </a:r>
            <a:r>
              <a:rPr lang="en-US" altLang="zh-CN" sz="7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2-3</a:t>
            </a:r>
            <a:r>
              <a:rPr lang="zh-CN" altLang="zh-CN" sz="7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次，或遵医嘱。病情改善之后，每天只需使用一次即可。持续治疗时间不得超出</a:t>
            </a:r>
            <a:r>
              <a:rPr lang="en-US" altLang="zh-CN" sz="7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3</a:t>
            </a:r>
            <a:r>
              <a:rPr lang="zh-CN" altLang="zh-CN" sz="7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周。</a:t>
            </a:r>
            <a:endParaRPr lang="zh-CN" altLang="en-US" sz="700" dirty="0"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19" name="文本框 18"/>
          <p:cNvSpPr txBox="1"/>
          <p:nvPr/>
        </p:nvSpPr>
        <p:spPr>
          <a:xfrm>
            <a:off x="729760" y="1955847"/>
            <a:ext cx="4438359" cy="39645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7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未满足的治疗需求：</a:t>
            </a:r>
            <a:r>
              <a:rPr lang="zh-CN" altLang="en-US" sz="7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糖皮质激素类外用乳膏在皮肤科属于常用处方，多用于炎症性和免疫性皮肤疾病。作为一线治疗用药，外用激素使用时可能产生的不良反应，导致患者依从性不高。</a:t>
            </a:r>
            <a:endParaRPr lang="zh-CN" altLang="en-US" sz="7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725423" y="858063"/>
            <a:ext cx="740728" cy="1142949"/>
            <a:chOff x="725423" y="858063"/>
            <a:chExt cx="740728" cy="1142949"/>
          </a:xfrm>
        </p:grpSpPr>
        <p:sp>
          <p:nvSpPr>
            <p:cNvPr id="3" name="object 3"/>
            <p:cNvSpPr/>
            <p:nvPr/>
          </p:nvSpPr>
          <p:spPr>
            <a:xfrm>
              <a:off x="854964" y="858063"/>
              <a:ext cx="352107" cy="246964"/>
            </a:xfrm>
            <a:prstGeom prst="rect">
              <a:avLst/>
            </a:prstGeom>
            <a:blipFill>
              <a:blip r:embed="rId1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  <p:sp>
          <p:nvSpPr>
            <p:cNvPr id="4" name="object 4"/>
            <p:cNvSpPr/>
            <p:nvPr/>
          </p:nvSpPr>
          <p:spPr>
            <a:xfrm>
              <a:off x="766572" y="1511872"/>
              <a:ext cx="699579" cy="225615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  <p:sp>
          <p:nvSpPr>
            <p:cNvPr id="5" name="object 5"/>
            <p:cNvSpPr/>
            <p:nvPr/>
          </p:nvSpPr>
          <p:spPr>
            <a:xfrm>
              <a:off x="778764" y="1780033"/>
              <a:ext cx="349757" cy="102870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  <p:sp>
          <p:nvSpPr>
            <p:cNvPr id="7" name="object 7"/>
            <p:cNvSpPr/>
            <p:nvPr/>
          </p:nvSpPr>
          <p:spPr>
            <a:xfrm>
              <a:off x="725423" y="1988821"/>
              <a:ext cx="257556" cy="12191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9" name="object 9"/>
          <p:cNvSpPr/>
          <p:nvPr/>
        </p:nvSpPr>
        <p:spPr>
          <a:xfrm>
            <a:off x="0" y="382"/>
            <a:ext cx="5897880" cy="3316604"/>
          </a:xfrm>
          <a:custGeom>
            <a:avLst/>
            <a:gdLst/>
            <a:ahLst/>
            <a:cxnLst/>
            <a:rect l="l" t="t" r="r" b="b"/>
            <a:pathLst>
              <a:path w="5897880" h="3316604">
                <a:moveTo>
                  <a:pt x="0" y="3316478"/>
                </a:moveTo>
                <a:lnTo>
                  <a:pt x="5897880" y="3316478"/>
                </a:lnTo>
                <a:lnTo>
                  <a:pt x="5897880" y="0"/>
                </a:lnTo>
                <a:lnTo>
                  <a:pt x="0" y="0"/>
                </a:lnTo>
                <a:lnTo>
                  <a:pt x="0" y="3316478"/>
                </a:lnTo>
                <a:close/>
              </a:path>
            </a:pathLst>
          </a:custGeom>
          <a:ln w="2438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文本框 9"/>
          <p:cNvSpPr txBox="1"/>
          <p:nvPr/>
        </p:nvSpPr>
        <p:spPr>
          <a:xfrm>
            <a:off x="1768093" y="733334"/>
            <a:ext cx="4010407" cy="18506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700" b="1" kern="1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药品说明书收载的不良反应</a:t>
            </a:r>
            <a:r>
              <a:rPr lang="zh-CN" altLang="en-US" sz="700" kern="1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：</a:t>
            </a:r>
            <a:r>
              <a:rPr lang="en-US" altLang="zh-CN" sz="700" kern="1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       </a:t>
            </a:r>
            <a:endParaRPr lang="en-US" altLang="zh-CN" sz="700" kern="1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700" kern="1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       </a:t>
            </a:r>
            <a:r>
              <a:rPr lang="zh-CN" altLang="zh-CN" sz="700" kern="1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部分患者在使用本品治疗后可能会出现局部不良反应</a:t>
            </a:r>
            <a:r>
              <a:rPr lang="zh-CN" altLang="zh-CN" sz="700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，例如：瘙痒、灼痛、红斑或起疱等。</a:t>
            </a:r>
            <a:endParaRPr lang="en-US" altLang="zh-CN" sz="700" kern="100" dirty="0">
              <a:effectLst/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700" kern="1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       </a:t>
            </a:r>
            <a:r>
              <a:rPr lang="zh-CN" altLang="zh-CN" sz="700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罕见情况下，可能会发生皮肤过敏反应（接触过敏性皮炎）、毛囊炎、皮肤变色、口周皮炎、身体毛发增多（多毛症）等。</a:t>
            </a:r>
            <a:endParaRPr lang="zh-CN" altLang="zh-CN" sz="700" kern="100" dirty="0">
              <a:effectLst/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700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       </a:t>
            </a:r>
            <a:r>
              <a:rPr lang="zh-CN" altLang="zh-CN" sz="700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在治疗大面积皮肤区域（约占体表面积的</a:t>
            </a:r>
            <a:r>
              <a:rPr lang="en-US" altLang="zh-CN" sz="700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10%</a:t>
            </a:r>
            <a:r>
              <a:rPr lang="zh-CN" altLang="zh-CN" sz="700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或者更多），和</a:t>
            </a:r>
            <a:r>
              <a:rPr lang="en-US" altLang="zh-CN" sz="700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/</a:t>
            </a:r>
            <a:r>
              <a:rPr lang="zh-CN" altLang="zh-CN" sz="700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或长时间（大于</a:t>
            </a:r>
            <a:r>
              <a:rPr lang="en-US" altLang="zh-CN" sz="700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3</a:t>
            </a:r>
            <a:r>
              <a:rPr lang="zh-CN" altLang="zh-CN" sz="700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周）的治疗过程中，特别是封闭用药时，局部残留的糖皮质激素，可能会引起以下并发反应：皮肤萎缩，皮肤变色，毛细血管扩张，皮纹，痤疮样药疹，口周皮炎，身体毛发增多（多毛症）以及由于皮肤吸收皮质类固醇导致的全身反应，下丘脑</a:t>
            </a:r>
            <a:r>
              <a:rPr lang="en-US" altLang="zh-CN" sz="700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-</a:t>
            </a:r>
            <a:r>
              <a:rPr lang="zh-CN" altLang="zh-CN" sz="700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垂体</a:t>
            </a:r>
            <a:r>
              <a:rPr lang="en-US" altLang="zh-CN" sz="700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-</a:t>
            </a:r>
            <a:r>
              <a:rPr lang="zh-CN" altLang="zh-CN" sz="700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肾上腺</a:t>
            </a:r>
            <a:r>
              <a:rPr lang="en-US" altLang="zh-CN" sz="700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(HPA)</a:t>
            </a:r>
            <a:r>
              <a:rPr lang="zh-CN" altLang="zh-CN" sz="700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轴的可逆性抑制。临床症状包括库欣综合征、高血糖和糖尿等。在长时间或大面积或封闭治疗使用皮质类固醇药物，且合并存在肾衰竭时，较多发生。停药后，下丘脑</a:t>
            </a:r>
            <a:r>
              <a:rPr lang="en-US" altLang="zh-CN" sz="700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-</a:t>
            </a:r>
            <a:r>
              <a:rPr lang="zh-CN" altLang="zh-CN" sz="700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垂体</a:t>
            </a:r>
            <a:r>
              <a:rPr lang="en-US" altLang="zh-CN" sz="700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-</a:t>
            </a:r>
            <a:r>
              <a:rPr lang="zh-CN" altLang="zh-CN" sz="700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肾上腺</a:t>
            </a:r>
            <a:r>
              <a:rPr lang="en-US" altLang="zh-CN" sz="700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(HPA)</a:t>
            </a:r>
            <a:r>
              <a:rPr lang="zh-CN" altLang="zh-CN" sz="700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轴即可完全恢复。</a:t>
            </a:r>
            <a:endParaRPr lang="zh-CN" altLang="zh-CN" sz="700" kern="100" dirty="0">
              <a:effectLst/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700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      </a:t>
            </a:r>
            <a:r>
              <a:rPr lang="zh-CN" altLang="zh-CN" sz="700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发生频率未知（无法从可用数据中估算频率）：视觉模糊。</a:t>
            </a:r>
            <a:endParaRPr lang="en-US" altLang="zh-CN" sz="700" kern="100" dirty="0">
              <a:effectLst/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725423" y="858063"/>
            <a:ext cx="740728" cy="1142949"/>
            <a:chOff x="725423" y="858063"/>
            <a:chExt cx="740728" cy="1142949"/>
          </a:xfrm>
        </p:grpSpPr>
        <p:sp>
          <p:nvSpPr>
            <p:cNvPr id="3" name="object 3"/>
            <p:cNvSpPr/>
            <p:nvPr/>
          </p:nvSpPr>
          <p:spPr>
            <a:xfrm>
              <a:off x="854964" y="858063"/>
              <a:ext cx="352107" cy="246964"/>
            </a:xfrm>
            <a:prstGeom prst="rect">
              <a:avLst/>
            </a:prstGeom>
            <a:blipFill>
              <a:blip r:embed="rId1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  <p:sp>
          <p:nvSpPr>
            <p:cNvPr id="4" name="object 4"/>
            <p:cNvSpPr/>
            <p:nvPr/>
          </p:nvSpPr>
          <p:spPr>
            <a:xfrm>
              <a:off x="766572" y="1511872"/>
              <a:ext cx="699579" cy="225615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  <p:sp>
          <p:nvSpPr>
            <p:cNvPr id="5" name="object 5"/>
            <p:cNvSpPr/>
            <p:nvPr/>
          </p:nvSpPr>
          <p:spPr>
            <a:xfrm>
              <a:off x="778764" y="1780033"/>
              <a:ext cx="349757" cy="102870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  <p:sp>
          <p:nvSpPr>
            <p:cNvPr id="7" name="object 7"/>
            <p:cNvSpPr/>
            <p:nvPr/>
          </p:nvSpPr>
          <p:spPr>
            <a:xfrm>
              <a:off x="725423" y="1988821"/>
              <a:ext cx="257556" cy="12191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9" name="object 9"/>
          <p:cNvSpPr/>
          <p:nvPr/>
        </p:nvSpPr>
        <p:spPr>
          <a:xfrm>
            <a:off x="0" y="382"/>
            <a:ext cx="5897880" cy="3316604"/>
          </a:xfrm>
          <a:custGeom>
            <a:avLst/>
            <a:gdLst/>
            <a:ahLst/>
            <a:cxnLst/>
            <a:rect l="l" t="t" r="r" b="b"/>
            <a:pathLst>
              <a:path w="5897880" h="3316604">
                <a:moveTo>
                  <a:pt x="0" y="3316478"/>
                </a:moveTo>
                <a:lnTo>
                  <a:pt x="5897880" y="3316478"/>
                </a:lnTo>
                <a:lnTo>
                  <a:pt x="5897880" y="0"/>
                </a:lnTo>
                <a:lnTo>
                  <a:pt x="0" y="0"/>
                </a:lnTo>
                <a:lnTo>
                  <a:pt x="0" y="3316478"/>
                </a:lnTo>
                <a:close/>
              </a:path>
            </a:pathLst>
          </a:custGeom>
          <a:ln w="2438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文本框 9"/>
          <p:cNvSpPr txBox="1"/>
          <p:nvPr/>
        </p:nvSpPr>
        <p:spPr>
          <a:xfrm>
            <a:off x="1830561" y="980682"/>
            <a:ext cx="3712989" cy="13524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</a:pPr>
            <a:r>
              <a:rPr lang="zh-CN" altLang="zh-CN" sz="700" b="1" kern="1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国内外药品不良反应监测情况</a:t>
            </a:r>
            <a:r>
              <a:rPr lang="zh-CN" altLang="zh-CN" sz="700" kern="1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（药品上市后</a:t>
            </a:r>
            <a:r>
              <a:rPr lang="en-US" altLang="zh-CN" sz="700" kern="1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5</a:t>
            </a:r>
            <a:r>
              <a:rPr lang="zh-CN" altLang="zh-CN" sz="700" kern="1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年内的安全警告、黑框警告、撤市信息）</a:t>
            </a:r>
            <a:r>
              <a:rPr lang="zh-CN" altLang="en-US" sz="700" kern="1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：无</a:t>
            </a:r>
            <a:endParaRPr lang="en-US" altLang="zh-CN" sz="700" kern="1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200000"/>
              </a:lnSpc>
            </a:pPr>
            <a:endParaRPr lang="en-US" altLang="zh-CN" sz="700" kern="100" dirty="0">
              <a:effectLst/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200000"/>
              </a:lnSpc>
            </a:pPr>
            <a:r>
              <a:rPr lang="zh-CN" altLang="en-US" sz="700" b="1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与目录内同类药品安全性方面的主要优势</a:t>
            </a:r>
            <a:r>
              <a:rPr lang="zh-CN" altLang="en-US" sz="700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：</a:t>
            </a:r>
            <a:endParaRPr lang="en-US" altLang="zh-CN" sz="700" kern="100" dirty="0">
              <a:effectLst/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200000"/>
              </a:lnSpc>
            </a:pPr>
            <a:r>
              <a:rPr lang="en-US" altLang="zh-CN" sz="700" kern="1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       </a:t>
            </a:r>
            <a:r>
              <a:rPr lang="zh-CN" altLang="zh-CN" sz="700" kern="1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耐受性好、全身及局部不良反应少。戊酸二氟可龙是局部用甾体药物氟可龙的进一步改进，是由可的松而不是由泼尼松龙衍化而来。由于其脂溶性高，全身吸收量低，因而全身不良反应较低。</a:t>
            </a:r>
            <a:endParaRPr lang="zh-CN" altLang="zh-CN" sz="700" kern="1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725424" y="861238"/>
            <a:ext cx="740714" cy="1142949"/>
            <a:chOff x="725424" y="858063"/>
            <a:chExt cx="740714" cy="1142949"/>
          </a:xfrm>
        </p:grpSpPr>
        <p:sp>
          <p:nvSpPr>
            <p:cNvPr id="3" name="object 3"/>
            <p:cNvSpPr/>
            <p:nvPr/>
          </p:nvSpPr>
          <p:spPr>
            <a:xfrm>
              <a:off x="854964" y="858063"/>
              <a:ext cx="346011" cy="246964"/>
            </a:xfrm>
            <a:prstGeom prst="rect">
              <a:avLst/>
            </a:prstGeom>
            <a:blipFill>
              <a:blip r:embed="rId1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  <p:sp>
          <p:nvSpPr>
            <p:cNvPr id="4" name="object 4"/>
            <p:cNvSpPr/>
            <p:nvPr/>
          </p:nvSpPr>
          <p:spPr>
            <a:xfrm>
              <a:off x="765048" y="1513269"/>
              <a:ext cx="701090" cy="224091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  <p:sp>
          <p:nvSpPr>
            <p:cNvPr id="5" name="object 5"/>
            <p:cNvSpPr/>
            <p:nvPr/>
          </p:nvSpPr>
          <p:spPr>
            <a:xfrm>
              <a:off x="774192" y="1780032"/>
              <a:ext cx="326897" cy="102869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  <p:sp>
          <p:nvSpPr>
            <p:cNvPr id="6" name="object 6"/>
            <p:cNvSpPr/>
            <p:nvPr/>
          </p:nvSpPr>
          <p:spPr>
            <a:xfrm>
              <a:off x="725424" y="1988821"/>
              <a:ext cx="257556" cy="12191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9" name="object 9"/>
          <p:cNvSpPr/>
          <p:nvPr/>
        </p:nvSpPr>
        <p:spPr>
          <a:xfrm>
            <a:off x="0" y="-15875"/>
            <a:ext cx="5897880" cy="3316604"/>
          </a:xfrm>
          <a:custGeom>
            <a:avLst/>
            <a:gdLst/>
            <a:ahLst/>
            <a:cxnLst/>
            <a:rect l="l" t="t" r="r" b="b"/>
            <a:pathLst>
              <a:path w="5897880" h="3316604">
                <a:moveTo>
                  <a:pt x="0" y="3316478"/>
                </a:moveTo>
                <a:lnTo>
                  <a:pt x="5897880" y="3316478"/>
                </a:lnTo>
                <a:lnTo>
                  <a:pt x="5897880" y="0"/>
                </a:lnTo>
                <a:lnTo>
                  <a:pt x="0" y="0"/>
                </a:lnTo>
                <a:lnTo>
                  <a:pt x="0" y="3316478"/>
                </a:lnTo>
                <a:close/>
              </a:path>
            </a:pathLst>
          </a:custGeom>
          <a:ln w="2438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文本框 9"/>
          <p:cNvSpPr txBox="1"/>
          <p:nvPr/>
        </p:nvSpPr>
        <p:spPr>
          <a:xfrm>
            <a:off x="1790901" y="874601"/>
            <a:ext cx="3905049" cy="136595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7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临床试验和真实世界研究</a:t>
            </a:r>
            <a:r>
              <a:rPr lang="zh-CN" altLang="en-US" sz="7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：      </a:t>
            </a:r>
            <a:endParaRPr lang="en-US" altLang="zh-CN" sz="7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7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      全球临床研究的样本量过万人，临床研究范围包括欧洲、日本、东南亚等多个国家和地区。研究结果证明本品疗效确切，安全性良好。</a:t>
            </a:r>
            <a:endParaRPr lang="zh-CN" altLang="en-US" sz="7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l">
              <a:lnSpc>
                <a:spcPct val="150000"/>
              </a:lnSpc>
            </a:pPr>
            <a:endParaRPr lang="en-US" altLang="zh-CN" sz="700" b="0" i="0" u="none" strike="noStrike" baseline="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l">
              <a:lnSpc>
                <a:spcPct val="150000"/>
              </a:lnSpc>
            </a:pPr>
            <a:r>
              <a:rPr lang="zh-CN" altLang="en-US" sz="700" b="0" i="0" u="none" strike="noStrike" baseline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      国内</a:t>
            </a:r>
            <a:r>
              <a:rPr lang="zh-CN" altLang="en-US" sz="7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临床试验：</a:t>
            </a:r>
            <a:r>
              <a:rPr lang="zh-CN" altLang="en-US" sz="700" b="0" i="0" u="none" strike="noStrike" baseline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戊酸二氟可龙乳膏治疗湿疹的有效性和安全性多中心、随机、双盲、赋形剂平行对照临床研究结果显示：在治疗亚急性或慢性期皮损湿疹患者人群中，治疗</a:t>
            </a:r>
            <a:r>
              <a:rPr lang="en-US" altLang="zh-CN" sz="700" b="0" i="0" u="none" strike="noStrike" baseline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2</a:t>
            </a:r>
            <a:r>
              <a:rPr lang="zh-CN" altLang="en-US" sz="700" b="0" i="0" u="none" strike="noStrike" baseline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周后，戊酸二氟可龙乳膏可显著改善湿疹患者的临床症状，疗效显著优于赋形剂空白乳膏，安全性良好、可耐受。</a:t>
            </a:r>
            <a:endParaRPr lang="en-US" altLang="zh-CN" sz="700" b="0" i="0" u="none" strike="noStrike" baseline="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725424" y="861238"/>
            <a:ext cx="740714" cy="1142949"/>
            <a:chOff x="725424" y="858063"/>
            <a:chExt cx="740714" cy="1142949"/>
          </a:xfrm>
        </p:grpSpPr>
        <p:sp>
          <p:nvSpPr>
            <p:cNvPr id="3" name="object 3"/>
            <p:cNvSpPr/>
            <p:nvPr/>
          </p:nvSpPr>
          <p:spPr>
            <a:xfrm>
              <a:off x="854964" y="858063"/>
              <a:ext cx="346011" cy="246964"/>
            </a:xfrm>
            <a:prstGeom prst="rect">
              <a:avLst/>
            </a:prstGeom>
            <a:blipFill>
              <a:blip r:embed="rId1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  <p:sp>
          <p:nvSpPr>
            <p:cNvPr id="4" name="object 4"/>
            <p:cNvSpPr/>
            <p:nvPr/>
          </p:nvSpPr>
          <p:spPr>
            <a:xfrm>
              <a:off x="765048" y="1513269"/>
              <a:ext cx="701090" cy="224091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  <p:sp>
          <p:nvSpPr>
            <p:cNvPr id="5" name="object 5"/>
            <p:cNvSpPr/>
            <p:nvPr/>
          </p:nvSpPr>
          <p:spPr>
            <a:xfrm>
              <a:off x="774192" y="1780032"/>
              <a:ext cx="326897" cy="102869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  <p:sp>
          <p:nvSpPr>
            <p:cNvPr id="6" name="object 6"/>
            <p:cNvSpPr/>
            <p:nvPr/>
          </p:nvSpPr>
          <p:spPr>
            <a:xfrm>
              <a:off x="725424" y="1988821"/>
              <a:ext cx="257556" cy="12191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9" name="object 9"/>
          <p:cNvSpPr/>
          <p:nvPr/>
        </p:nvSpPr>
        <p:spPr>
          <a:xfrm>
            <a:off x="0" y="965"/>
            <a:ext cx="5897880" cy="3316604"/>
          </a:xfrm>
          <a:custGeom>
            <a:avLst/>
            <a:gdLst/>
            <a:ahLst/>
            <a:cxnLst/>
            <a:rect l="l" t="t" r="r" b="b"/>
            <a:pathLst>
              <a:path w="5897880" h="3316604">
                <a:moveTo>
                  <a:pt x="0" y="3316478"/>
                </a:moveTo>
                <a:lnTo>
                  <a:pt x="5897880" y="3316478"/>
                </a:lnTo>
                <a:lnTo>
                  <a:pt x="5897880" y="0"/>
                </a:lnTo>
                <a:lnTo>
                  <a:pt x="0" y="0"/>
                </a:lnTo>
                <a:lnTo>
                  <a:pt x="0" y="3316478"/>
                </a:lnTo>
                <a:close/>
              </a:path>
            </a:pathLst>
          </a:custGeom>
          <a:ln w="2438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文本框 9"/>
          <p:cNvSpPr txBox="1"/>
          <p:nvPr/>
        </p:nvSpPr>
        <p:spPr>
          <a:xfrm>
            <a:off x="1720828" y="636984"/>
            <a:ext cx="3947922" cy="20141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lnSpc>
                <a:spcPct val="150000"/>
              </a:lnSpc>
            </a:pPr>
            <a:r>
              <a:rPr lang="zh-CN" altLang="en-US" sz="700" b="1" i="0" u="none" strike="noStrike" baseline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国外临床指南</a:t>
            </a:r>
            <a:r>
              <a:rPr lang="en-US" altLang="zh-CN" sz="700" b="1" i="0" u="none" strike="noStrike" baseline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/</a:t>
            </a:r>
            <a:r>
              <a:rPr lang="zh-CN" altLang="en-US" sz="700" b="1" i="0" u="none" strike="noStrike" baseline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诊疗规范推荐</a:t>
            </a:r>
            <a:r>
              <a:rPr lang="zh-CN" altLang="en-US" sz="700" b="0" i="0" u="none" strike="noStrike" baseline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：</a:t>
            </a:r>
            <a:endParaRPr lang="en-US" altLang="zh-CN" sz="700" b="0" i="0" u="none" strike="noStrike" baseline="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l">
              <a:lnSpc>
                <a:spcPct val="150000"/>
              </a:lnSpc>
            </a:pPr>
            <a:r>
              <a:rPr lang="en-US" altLang="zh-CN" sz="700" b="0" i="0" dirty="0">
                <a:solidFill>
                  <a:srgbClr val="333333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1. </a:t>
            </a:r>
            <a:r>
              <a:rPr lang="zh-CN" altLang="en-US" sz="700" b="0" i="0" dirty="0">
                <a:solidFill>
                  <a:srgbClr val="333333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日本皮肤病协会关于</a:t>
            </a:r>
            <a:r>
              <a:rPr lang="en-US" altLang="zh-CN" sz="700" b="0" i="0" dirty="0">
                <a:solidFill>
                  <a:srgbClr val="333333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《</a:t>
            </a:r>
            <a:r>
              <a:rPr lang="zh-CN" altLang="en-US" sz="700" b="0" i="0" dirty="0">
                <a:solidFill>
                  <a:srgbClr val="2A2B2E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日本特应性皮炎指南概要</a:t>
            </a:r>
            <a:r>
              <a:rPr lang="en-US" altLang="zh-CN" sz="700" b="0" i="0" dirty="0">
                <a:solidFill>
                  <a:srgbClr val="2A2B2E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2021</a:t>
            </a:r>
            <a:r>
              <a:rPr lang="zh-CN" altLang="en-US" sz="700" b="0" i="0" dirty="0">
                <a:solidFill>
                  <a:srgbClr val="2A2B2E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版</a:t>
            </a:r>
            <a:r>
              <a:rPr lang="en-US" altLang="zh-CN" sz="700" b="0" i="0" dirty="0">
                <a:solidFill>
                  <a:srgbClr val="333333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》</a:t>
            </a:r>
            <a:r>
              <a:rPr lang="zh-CN" altLang="en-US" sz="700" b="0" i="0" dirty="0">
                <a:solidFill>
                  <a:srgbClr val="333333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、</a:t>
            </a:r>
            <a:r>
              <a:rPr lang="en-US" altLang="zh-CN" sz="700" b="0" i="0" dirty="0">
                <a:solidFill>
                  <a:srgbClr val="333333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《</a:t>
            </a:r>
            <a:r>
              <a:rPr lang="zh-CN" altLang="en-US" sz="700" b="0" i="0" dirty="0">
                <a:solidFill>
                  <a:srgbClr val="2A2B2E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特应性皮炎管理临床实践指南</a:t>
            </a:r>
            <a:r>
              <a:rPr lang="en-US" altLang="zh-CN" sz="700" b="0" i="0" dirty="0">
                <a:solidFill>
                  <a:srgbClr val="2A2B2E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2021</a:t>
            </a:r>
            <a:r>
              <a:rPr lang="zh-CN" altLang="en-US" sz="700" b="0" i="0" dirty="0">
                <a:solidFill>
                  <a:srgbClr val="2A2B2E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版</a:t>
            </a:r>
            <a:r>
              <a:rPr lang="en-US" altLang="zh-CN" sz="700" b="0" i="0" dirty="0">
                <a:solidFill>
                  <a:srgbClr val="333333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》</a:t>
            </a:r>
            <a:r>
              <a:rPr lang="zh-CN" altLang="en-US" sz="700" b="0" i="0" dirty="0">
                <a:solidFill>
                  <a:srgbClr val="333333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以及日本变态反应学会和日本皮肤病协会关于</a:t>
            </a:r>
            <a:r>
              <a:rPr lang="en-US" altLang="zh-CN" sz="700" b="0" i="0" dirty="0">
                <a:solidFill>
                  <a:srgbClr val="333333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《</a:t>
            </a:r>
            <a:r>
              <a:rPr lang="en-US" altLang="zh-CN" sz="700" b="0" i="0" dirty="0">
                <a:solidFill>
                  <a:srgbClr val="2A2B2E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2020</a:t>
            </a:r>
            <a:r>
              <a:rPr lang="zh-CN" altLang="en-US" sz="700" b="0" i="0" dirty="0">
                <a:solidFill>
                  <a:srgbClr val="2A2B2E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年日本特应性皮炎指南</a:t>
            </a:r>
            <a:r>
              <a:rPr lang="en-US" altLang="zh-CN" sz="700" b="0" i="0" dirty="0">
                <a:solidFill>
                  <a:srgbClr val="333333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》</a:t>
            </a:r>
            <a:r>
              <a:rPr lang="zh-CN" altLang="en-US" sz="700" b="0" i="0" dirty="0">
                <a:solidFill>
                  <a:srgbClr val="333333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：</a:t>
            </a:r>
            <a:r>
              <a:rPr lang="en-US" altLang="zh-CN" sz="700" b="0" i="0" dirty="0">
                <a:solidFill>
                  <a:srgbClr val="333333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0.1%</a:t>
            </a:r>
            <a:r>
              <a:rPr lang="zh-CN" altLang="en-US" sz="700" b="0" i="0" dirty="0">
                <a:solidFill>
                  <a:srgbClr val="333333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戊酸二氟可龙乳膏作为强效外用糖皮质激素（</a:t>
            </a:r>
            <a:r>
              <a:rPr lang="en-US" altLang="zh-CN" sz="700" b="0" i="0" dirty="0">
                <a:solidFill>
                  <a:srgbClr val="333333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Group 2</a:t>
            </a:r>
            <a:r>
              <a:rPr lang="zh-CN" altLang="en-US" sz="700" b="0" i="0" dirty="0">
                <a:solidFill>
                  <a:srgbClr val="333333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）治疗特应性皮炎。</a:t>
            </a:r>
            <a:endParaRPr lang="en-US" altLang="zh-CN" sz="700" b="0" i="0" dirty="0">
              <a:solidFill>
                <a:srgbClr val="333333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700" dirty="0">
                <a:solidFill>
                  <a:srgbClr val="333333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2. </a:t>
            </a:r>
            <a:r>
              <a:rPr lang="zh-CN" altLang="en-US" sz="700" dirty="0">
                <a:solidFill>
                  <a:srgbClr val="333333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英国国家卫生与临床优化研究所（</a:t>
            </a:r>
            <a:r>
              <a:rPr lang="en-US" altLang="zh-CN" sz="700" dirty="0">
                <a:solidFill>
                  <a:srgbClr val="333333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NICE</a:t>
            </a:r>
            <a:r>
              <a:rPr lang="zh-CN" altLang="en-US" sz="700" dirty="0">
                <a:solidFill>
                  <a:srgbClr val="333333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）关于</a:t>
            </a:r>
            <a:r>
              <a:rPr lang="en-US" altLang="zh-CN" sz="700" dirty="0">
                <a:solidFill>
                  <a:srgbClr val="333333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《</a:t>
            </a:r>
            <a:r>
              <a:rPr lang="zh-CN" altLang="en-US" sz="700" dirty="0">
                <a:solidFill>
                  <a:srgbClr val="333333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儿童特应性湿疹：</a:t>
            </a:r>
            <a:r>
              <a:rPr lang="zh-CN" altLang="en-US" sz="700" b="0" i="0" dirty="0">
                <a:solidFill>
                  <a:srgbClr val="2A2B2E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从出生到</a:t>
            </a:r>
            <a:r>
              <a:rPr lang="en-US" altLang="zh-CN" sz="700" b="0" i="0" dirty="0">
                <a:solidFill>
                  <a:srgbClr val="2A2B2E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12</a:t>
            </a:r>
            <a:r>
              <a:rPr lang="zh-CN" altLang="en-US" sz="700" b="0" i="0" dirty="0">
                <a:solidFill>
                  <a:srgbClr val="2A2B2E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岁儿童特应性湿疹的管理</a:t>
            </a:r>
            <a:r>
              <a:rPr lang="en-US" altLang="zh-CN" sz="700" dirty="0">
                <a:solidFill>
                  <a:srgbClr val="333333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》</a:t>
            </a:r>
            <a:r>
              <a:rPr lang="zh-CN" altLang="en-US" sz="700" dirty="0">
                <a:solidFill>
                  <a:srgbClr val="333333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：</a:t>
            </a:r>
            <a:r>
              <a:rPr lang="en-US" altLang="zh-CN" sz="700" b="0" i="0" dirty="0">
                <a:solidFill>
                  <a:srgbClr val="333333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 0.1%</a:t>
            </a:r>
            <a:r>
              <a:rPr lang="zh-CN" altLang="en-US" sz="700" b="0" i="0" dirty="0">
                <a:solidFill>
                  <a:srgbClr val="333333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戊酸二氟可龙乳膏作为强效外用糖皮质激素治疗儿童特应性皮炎。</a:t>
            </a:r>
            <a:endParaRPr lang="en-US" altLang="zh-CN" sz="700" b="0" i="0" dirty="0">
              <a:solidFill>
                <a:srgbClr val="333333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endParaRPr lang="en-US" altLang="zh-CN" sz="7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7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与目录内同治疗领域药品相比，该药品有效性方面的优势</a:t>
            </a:r>
            <a:r>
              <a:rPr lang="zh-CN" altLang="en-US" sz="7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：</a:t>
            </a:r>
            <a:endParaRPr lang="en-US" altLang="zh-CN" sz="7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7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本品与其他药物相比，能更快发挥药效且疗效更好，且对应用过其他局部皮质激素有抗药性的患者仍然有效。</a:t>
            </a:r>
            <a:endParaRPr lang="en-US" altLang="zh-CN" sz="7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endParaRPr lang="en-US" altLang="zh-CN" sz="7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7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国家药监局药品审评中心出具的</a:t>
            </a:r>
            <a:r>
              <a:rPr lang="en-US" altLang="zh-CN" sz="7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《</a:t>
            </a:r>
            <a:r>
              <a:rPr lang="zh-CN" altLang="en-US" sz="7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技术评审报告</a:t>
            </a:r>
            <a:r>
              <a:rPr lang="en-US" altLang="zh-CN" sz="7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》</a:t>
            </a:r>
            <a:r>
              <a:rPr lang="zh-CN" altLang="en-US" sz="7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中关于本药品有效性的描述</a:t>
            </a:r>
            <a:r>
              <a:rPr lang="zh-CN" altLang="en-US" sz="7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：不涉及</a:t>
            </a:r>
            <a:endParaRPr lang="zh-CN" altLang="en-US" sz="8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725424" y="1513269"/>
            <a:ext cx="740727" cy="487743"/>
            <a:chOff x="725424" y="1513269"/>
            <a:chExt cx="740727" cy="487743"/>
          </a:xfrm>
        </p:grpSpPr>
        <p:sp>
          <p:nvSpPr>
            <p:cNvPr id="4" name="object 4"/>
            <p:cNvSpPr/>
            <p:nvPr/>
          </p:nvSpPr>
          <p:spPr>
            <a:xfrm>
              <a:off x="766572" y="1513269"/>
              <a:ext cx="699579" cy="224091"/>
            </a:xfrm>
            <a:prstGeom prst="rect">
              <a:avLst/>
            </a:prstGeom>
            <a:blipFill>
              <a:blip r:embed="rId1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  <p:sp>
          <p:nvSpPr>
            <p:cNvPr id="5" name="object 5"/>
            <p:cNvSpPr/>
            <p:nvPr/>
          </p:nvSpPr>
          <p:spPr>
            <a:xfrm>
              <a:off x="783336" y="1780032"/>
              <a:ext cx="640841" cy="81533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  <p:sp>
          <p:nvSpPr>
            <p:cNvPr id="6" name="object 6"/>
            <p:cNvSpPr/>
            <p:nvPr/>
          </p:nvSpPr>
          <p:spPr>
            <a:xfrm>
              <a:off x="725424" y="1988821"/>
              <a:ext cx="257556" cy="12191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9" name="object 9"/>
          <p:cNvSpPr/>
          <p:nvPr/>
        </p:nvSpPr>
        <p:spPr>
          <a:xfrm>
            <a:off x="0" y="965"/>
            <a:ext cx="5897880" cy="3316604"/>
          </a:xfrm>
          <a:custGeom>
            <a:avLst/>
            <a:gdLst/>
            <a:ahLst/>
            <a:cxnLst/>
            <a:rect l="l" t="t" r="r" b="b"/>
            <a:pathLst>
              <a:path w="5897880" h="3316604">
                <a:moveTo>
                  <a:pt x="0" y="3316478"/>
                </a:moveTo>
                <a:lnTo>
                  <a:pt x="5897880" y="3316478"/>
                </a:lnTo>
                <a:lnTo>
                  <a:pt x="5897880" y="0"/>
                </a:lnTo>
                <a:lnTo>
                  <a:pt x="0" y="0"/>
                </a:lnTo>
                <a:lnTo>
                  <a:pt x="0" y="3316478"/>
                </a:lnTo>
                <a:close/>
              </a:path>
            </a:pathLst>
          </a:custGeom>
          <a:ln w="2438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文本框 9"/>
          <p:cNvSpPr txBox="1"/>
          <p:nvPr/>
        </p:nvSpPr>
        <p:spPr>
          <a:xfrm>
            <a:off x="2038350" y="648026"/>
            <a:ext cx="3649797" cy="18506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zh-CN" altLang="en-US" sz="700" b="1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药品注册分类</a:t>
            </a:r>
            <a:r>
              <a:rPr lang="zh-CN" altLang="en-US" sz="700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：化学药品</a:t>
            </a:r>
            <a:r>
              <a:rPr lang="en-US" altLang="zh-CN" sz="700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3</a:t>
            </a:r>
            <a:r>
              <a:rPr lang="zh-CN" altLang="en-US" sz="700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类</a:t>
            </a:r>
            <a:endParaRPr lang="en-US" altLang="zh-CN" sz="700" kern="100" dirty="0"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zh-CN" altLang="en-US" sz="700" b="1" kern="1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是否</a:t>
            </a:r>
            <a:r>
              <a:rPr lang="zh-CN" altLang="en-US" sz="7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为自主知识产权的创新药</a:t>
            </a:r>
            <a:r>
              <a:rPr lang="zh-CN" altLang="en-US" sz="7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：否</a:t>
            </a:r>
            <a:endParaRPr lang="en-US" altLang="zh-CN" sz="700" kern="100" dirty="0"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zh-CN" altLang="en-US" sz="7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是否为国家“重大新药创制”等科技重大专项支持上市药品</a:t>
            </a:r>
            <a:r>
              <a:rPr lang="zh-CN" altLang="en-US" sz="7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：否</a:t>
            </a:r>
            <a:endParaRPr lang="en-US" altLang="zh-CN" sz="700" kern="100" dirty="0"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endParaRPr lang="en-US" altLang="zh-CN" sz="700" b="1" kern="100" dirty="0"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zh-CN" altLang="en-US" sz="700" b="1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主要创新点及该创新带来的疗效和安全性方面的优势</a:t>
            </a:r>
            <a:r>
              <a:rPr lang="zh-CN" altLang="en-US" sz="700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：</a:t>
            </a:r>
            <a:endParaRPr lang="en-US" altLang="zh-CN" sz="700" kern="100" dirty="0"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zh-CN" altLang="en-US" sz="700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      戊酸二氟可龙乳膏</a:t>
            </a:r>
            <a:r>
              <a:rPr lang="zh-CN" altLang="zh-CN" sz="700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起效迅速，疗效高，且对应用过其他局部皮质激素有抗药性的患者仍然有效；耐受性好、全身及局部不良反应少。</a:t>
            </a:r>
            <a:endParaRPr lang="en-US" altLang="zh-CN" sz="700" kern="100" dirty="0"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en-US" altLang="zh-CN" sz="700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      </a:t>
            </a:r>
            <a:r>
              <a:rPr lang="zh-CN" altLang="zh-CN" sz="700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戊酸二氟可龙是局部用甾体药物氟可龙的进一步改进，它不同于其他近代局部用甾体药物，是由可的松而不是由泼尼松龙衍化而来。</a:t>
            </a:r>
            <a:r>
              <a:rPr lang="en-US" altLang="zh-CN" sz="700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C21</a:t>
            </a:r>
            <a:r>
              <a:rPr lang="zh-CN" altLang="zh-CN" sz="700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戊酸酯的引入，增加了药物的脂溶性，有利于分子快速有效的渗透进角质层，从而在患处有更高的治疗活性。并且由于其脂溶性高，全身吸收量低，因而全身不良反应较低。</a:t>
            </a:r>
            <a:endParaRPr lang="en-US" altLang="zh-CN" sz="700" kern="100" dirty="0"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7" name="object 3"/>
          <p:cNvSpPr/>
          <p:nvPr/>
        </p:nvSpPr>
        <p:spPr>
          <a:xfrm>
            <a:off x="854964" y="858063"/>
            <a:ext cx="362775" cy="246964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tags/tag1.xml><?xml version="1.0" encoding="utf-8"?>
<p:tagLst xmlns:p="http://schemas.openxmlformats.org/presentationml/2006/main">
  <p:tag name="KSO_WPP_MARK_KEY" val="383f6a54-6f65-4f42-afc9-a5aa58ffdc52"/>
  <p:tag name="COMMONDATA" val="eyJoZGlkIjoiYzJiOTFkYTdiYWI0ZjUxNzc2NjNmNTczMDM1NWJhZWYifQ==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2375</Words>
  <Application>WPS 演示</Application>
  <PresentationFormat>自定义</PresentationFormat>
  <Paragraphs>68</Paragraphs>
  <Slides>10</Slides>
  <Notes>4</Notes>
  <HiddenSlides>0</HiddenSlides>
  <MMClips>0</MMClips>
  <ScaleCrop>false</ScaleCrop>
  <HeadingPairs>
    <vt:vector size="6" baseType="variant">
      <vt:variant>
        <vt:lpstr>已用的字体</vt:lpstr>
      </vt:variant>
      <vt:variant>
        <vt:i4>14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10</vt:i4>
      </vt:variant>
    </vt:vector>
  </HeadingPairs>
  <TitlesOfParts>
    <vt:vector size="25" baseType="lpstr">
      <vt:lpstr>Arial</vt:lpstr>
      <vt:lpstr>宋体</vt:lpstr>
      <vt:lpstr>Wingdings</vt:lpstr>
      <vt:lpstr>微软雅黑</vt:lpstr>
      <vt:lpstr>IPAexGothic</vt:lpstr>
      <vt:lpstr>ksdb</vt:lpstr>
      <vt:lpstr>Noto Sans Mono CJK JP Bold</vt:lpstr>
      <vt:lpstr>Noto Sans CJK JP Medium</vt:lpstr>
      <vt:lpstr>Gill Sans</vt:lpstr>
      <vt:lpstr>Gill Sans MT</vt:lpstr>
      <vt:lpstr>Times New Roman</vt:lpstr>
      <vt:lpstr>Calibri</vt:lpstr>
      <vt:lpstr>Arial Unicode MS</vt:lpstr>
      <vt:lpstr>等线</vt:lpstr>
      <vt:lpstr>Office Theme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XF</dc:creator>
  <cp:lastModifiedBy>王云晴</cp:lastModifiedBy>
  <cp:revision>181</cp:revision>
  <dcterms:created xsi:type="dcterms:W3CDTF">2022-07-04T03:27:00Z</dcterms:created>
  <dcterms:modified xsi:type="dcterms:W3CDTF">2023-07-05T01:10:14Z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2022-06-30T00:00:00Z</vt:filetime>
  </property>
  <property fmtid="{D5CDD505-2E9C-101B-9397-08002B2CF9AE}" pid="3" name="Creator">
    <vt:lpwstr>Microsoft® PowerPoint® 2019</vt:lpwstr>
  </property>
  <property fmtid="{D5CDD505-2E9C-101B-9397-08002B2CF9AE}" pid="4" name="LastSaved">
    <vt:filetime>2022-07-05T00:00:00Z</vt:filetime>
  </property>
  <property fmtid="{D5CDD505-2E9C-101B-9397-08002B2CF9AE}" pid="5" name="ICV">
    <vt:lpwstr>53A7F8870D28441EBFBDEBF37AE33801</vt:lpwstr>
  </property>
  <property fmtid="{D5CDD505-2E9C-101B-9397-08002B2CF9AE}" pid="6" name="KSOProductBuildVer">
    <vt:lpwstr>2052-11.1.0.12763</vt:lpwstr>
  </property>
</Properties>
</file>