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6">
  <p:sldMasterIdLst>
    <p:sldMasterId id="2147483648" r:id="rId1"/>
    <p:sldMasterId id="2147483663" r:id="rId3"/>
  </p:sldMasterIdLst>
  <p:notesMasterIdLst>
    <p:notesMasterId r:id="rId5"/>
  </p:notesMasterIdLst>
  <p:sldIdLst>
    <p:sldId id="371" r:id="rId4"/>
    <p:sldId id="417" r:id="rId6"/>
    <p:sldId id="399" r:id="rId7"/>
    <p:sldId id="488" r:id="rId8"/>
    <p:sldId id="490" r:id="rId9"/>
    <p:sldId id="491" r:id="rId10"/>
    <p:sldId id="492" r:id="rId11"/>
    <p:sldId id="493" r:id="rId12"/>
    <p:sldId id="486" r:id="rId13"/>
    <p:sldId id="487" r:id="rId14"/>
    <p:sldId id="291"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774" autoAdjust="0"/>
    <p:restoredTop sz="80355" autoAdjust="0"/>
  </p:normalViewPr>
  <p:slideViewPr>
    <p:cSldViewPr snapToGrid="0">
      <p:cViewPr varScale="1">
        <p:scale>
          <a:sx n="92" d="100"/>
          <a:sy n="92" d="100"/>
        </p:scale>
        <p:origin x="1902" y="78"/>
      </p:cViewPr>
      <p:guideLst/>
    </p:cSldViewPr>
  </p:slideViewPr>
  <p:notesTextViewPr>
    <p:cViewPr>
      <p:scale>
        <a:sx n="3" d="2"/>
        <a:sy n="3" d="2"/>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53.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723B8-B200-4BB9-8BC9-A02D4BE748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D938A-9176-4DE2-83E7-79768AB862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D938A-9176-4DE2-83E7-79768AB86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D938A-9176-4DE2-83E7-79768AB86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D938A-9176-4DE2-83E7-79768AB86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4ABDD2-AE97-49D3-97F7-55D429FFF10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제목 슬라이드">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77071"/>
          </a:xfrm>
          <a:prstGeom prst="rect">
            <a:avLst/>
          </a:prstGeom>
        </p:spPr>
      </p:pic>
      <p:pic>
        <p:nvPicPr>
          <p:cNvPr id="9" name="Picture 249" descr="3"/>
          <p:cNvPicPr>
            <a:picLocks noChangeAspect="1" noChangeArrowheads="1"/>
          </p:cNvPicPr>
          <p:nvPr/>
        </p:nvPicPr>
        <p:blipFill>
          <a:blip r:embed="rId3" cstate="print"/>
          <a:srcRect/>
          <a:stretch>
            <a:fillRect/>
          </a:stretch>
        </p:blipFill>
        <p:spPr bwMode="auto">
          <a:xfrm>
            <a:off x="7920568" y="1"/>
            <a:ext cx="4271433" cy="1628775"/>
          </a:xfrm>
          <a:prstGeom prst="rect">
            <a:avLst/>
          </a:prstGeom>
          <a:noFill/>
          <a:ln w="9525">
            <a:noFill/>
            <a:miter lim="800000"/>
            <a:headEnd/>
            <a:tailEnd/>
          </a:ln>
        </p:spPr>
      </p:pic>
      <p:pic>
        <p:nvPicPr>
          <p:cNvPr id="10" name="Picture 250" descr="4"/>
          <p:cNvPicPr>
            <a:picLocks noChangeAspect="1" noChangeArrowheads="1"/>
          </p:cNvPicPr>
          <p:nvPr/>
        </p:nvPicPr>
        <p:blipFill>
          <a:blip r:embed="rId4" cstate="print"/>
          <a:srcRect/>
          <a:stretch>
            <a:fillRect/>
          </a:stretch>
        </p:blipFill>
        <p:spPr bwMode="auto">
          <a:xfrm>
            <a:off x="0" y="5381626"/>
            <a:ext cx="4656667" cy="1476375"/>
          </a:xfrm>
          <a:prstGeom prst="rect">
            <a:avLst/>
          </a:prstGeom>
          <a:noFill/>
          <a:ln w="9525">
            <a:noFill/>
            <a:miter lim="800000"/>
            <a:headEnd/>
            <a:tailEnd/>
          </a:ln>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10" y="24733"/>
            <a:ext cx="1282615" cy="1115570"/>
          </a:xfrm>
          <a:prstGeom prst="rect">
            <a:avLst/>
          </a:prstGeom>
        </p:spPr>
      </p:pic>
      <p:pic>
        <p:nvPicPr>
          <p:cNvPr id="6" name="图片 5"/>
          <p:cNvPicPr>
            <a:picLocks noChangeAspect="1"/>
          </p:cNvPicPr>
          <p:nvPr userDrawn="1"/>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493835" y="492231"/>
            <a:ext cx="5241037" cy="64807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931" y="5965347"/>
            <a:ext cx="911629" cy="792900"/>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931" y="5965347"/>
            <a:ext cx="911629" cy="7929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931" y="5965347"/>
            <a:ext cx="911629" cy="7929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931" y="5965347"/>
            <a:ext cx="911629" cy="7929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userDrawn="1">
  <p:cSld name="제목 슬라이드">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77071"/>
          </a:xfrm>
          <a:prstGeom prst="rect">
            <a:avLst/>
          </a:prstGeom>
        </p:spPr>
      </p:pic>
      <p:pic>
        <p:nvPicPr>
          <p:cNvPr id="9" name="Picture 249" descr="3"/>
          <p:cNvPicPr>
            <a:picLocks noChangeAspect="1" noChangeArrowheads="1"/>
          </p:cNvPicPr>
          <p:nvPr/>
        </p:nvPicPr>
        <p:blipFill>
          <a:blip r:embed="rId3" cstate="print"/>
          <a:srcRect/>
          <a:stretch>
            <a:fillRect/>
          </a:stretch>
        </p:blipFill>
        <p:spPr bwMode="auto">
          <a:xfrm>
            <a:off x="7920568" y="1"/>
            <a:ext cx="4271433" cy="1628775"/>
          </a:xfrm>
          <a:prstGeom prst="rect">
            <a:avLst/>
          </a:prstGeom>
          <a:noFill/>
          <a:ln w="9525">
            <a:noFill/>
            <a:miter lim="800000"/>
            <a:headEnd/>
            <a:tailEnd/>
          </a:ln>
        </p:spPr>
      </p:pic>
      <p:pic>
        <p:nvPicPr>
          <p:cNvPr id="10" name="Picture 250" descr="4"/>
          <p:cNvPicPr>
            <a:picLocks noChangeAspect="1" noChangeArrowheads="1"/>
          </p:cNvPicPr>
          <p:nvPr/>
        </p:nvPicPr>
        <p:blipFill>
          <a:blip r:embed="rId4" cstate="print"/>
          <a:srcRect/>
          <a:stretch>
            <a:fillRect/>
          </a:stretch>
        </p:blipFill>
        <p:spPr bwMode="auto">
          <a:xfrm>
            <a:off x="0" y="5381626"/>
            <a:ext cx="4656667" cy="1476375"/>
          </a:xfrm>
          <a:prstGeom prst="rect">
            <a:avLst/>
          </a:prstGeom>
          <a:noFill/>
          <a:ln w="9525">
            <a:noFill/>
            <a:miter lim="800000"/>
            <a:headEnd/>
            <a:tailEnd/>
          </a:ln>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10" y="24733"/>
            <a:ext cx="1282615" cy="1115570"/>
          </a:xfrm>
          <a:prstGeom prst="rect">
            <a:avLst/>
          </a:prstGeom>
        </p:spPr>
      </p:pic>
      <p:pic>
        <p:nvPicPr>
          <p:cNvPr id="6" name="图片 5"/>
          <p:cNvPicPr>
            <a:picLocks noChangeAspect="1"/>
          </p:cNvPicPr>
          <p:nvPr userDrawn="1"/>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493835" y="492231"/>
            <a:ext cx="5241037" cy="648072"/>
          </a:xfrm>
          <a:prstGeom prst="rect">
            <a:avLst/>
          </a:prstGeom>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931" y="5965347"/>
            <a:ext cx="911629" cy="792900"/>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931" y="5965347"/>
            <a:ext cx="911629" cy="7929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6E74C9E-6715-4A43-BE76-765A2F6429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2A681-97E2-47E1-89B6-FE86418B17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6.pn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74C9E-6715-4A43-BE76-765A2F6429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2A681-97E2-47E1-89B6-FE86418B17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74C9E-6715-4A43-BE76-765A2F6429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2A681-97E2-47E1-89B6-FE86418B17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8" Type="http://schemas.openxmlformats.org/officeDocument/2006/relationships/notesSlide" Target="../notesSlides/notesSlide4.xml"/><Relationship Id="rId17" Type="http://schemas.openxmlformats.org/officeDocument/2006/relationships/slideLayout" Target="../slideLayouts/slideLayout27.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notesSlide" Target="../notesSlides/notesSlide5.xml"/><Relationship Id="rId11" Type="http://schemas.openxmlformats.org/officeDocument/2006/relationships/slideLayout" Target="../slideLayouts/slideLayout27.xml"/><Relationship Id="rId10" Type="http://schemas.openxmlformats.org/officeDocument/2006/relationships/tags" Target="../tags/tag27.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notesSlide" Target="../notesSlides/notesSlide6.xml"/><Relationship Id="rId11" Type="http://schemas.openxmlformats.org/officeDocument/2006/relationships/slideLayout" Target="../slideLayouts/slideLayout27.xml"/><Relationship Id="rId10" Type="http://schemas.openxmlformats.org/officeDocument/2006/relationships/tags" Target="../tags/tag37.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2" Type="http://schemas.openxmlformats.org/officeDocument/2006/relationships/notesSlide" Target="../notesSlides/notesSlide7.xml"/><Relationship Id="rId11" Type="http://schemas.openxmlformats.org/officeDocument/2006/relationships/slideLayout" Target="../slideLayouts/slideLayout27.xml"/><Relationship Id="rId10" Type="http://schemas.openxmlformats.org/officeDocument/2006/relationships/tags" Target="../tags/tag47.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7.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63552" y="2182505"/>
            <a:ext cx="8064896" cy="2306955"/>
          </a:xfrm>
          <a:prstGeom prst="rect">
            <a:avLst/>
          </a:prstGeom>
          <a:noFill/>
        </p:spPr>
        <p:txBody>
          <a:bodyPr wrap="square" lIns="91440" tIns="45720" rIns="91440" bIns="45720">
            <a:spAutoFit/>
          </a:bodyPr>
          <a:lstStyle/>
          <a:p>
            <a:pPr algn="ctr"/>
            <a:r>
              <a:rPr lang="zh-CN" altLang="en-US" sz="7200" b="1" dirty="0">
                <a:ln w="9525">
                  <a:solidFill>
                    <a:schemeClr val="bg1"/>
                  </a:solidFill>
                  <a:prstDash val="solid"/>
                </a:ln>
                <a:solidFill>
                  <a:srgbClr val="FF9900"/>
                </a:solidFill>
                <a:effectLst>
                  <a:outerShdw blurRad="12700" dist="38100" dir="2700000" algn="tl" rotWithShape="0">
                    <a:schemeClr val="bg1">
                      <a:lumMod val="50000"/>
                    </a:schemeClr>
                  </a:outerShdw>
                </a:effectLst>
                <a:latin typeface="楷体" panose="02010609060101010101" pitchFamily="49" charset="-122"/>
                <a:ea typeface="楷体" panose="02010609060101010101" pitchFamily="49" charset="-122"/>
              </a:rPr>
              <a:t>盐酸奥洛他定颗粒</a:t>
            </a:r>
            <a:endParaRPr lang="en-US" altLang="zh-CN" sz="7200" b="1" dirty="0">
              <a:ln w="9525">
                <a:solidFill>
                  <a:schemeClr val="bg1"/>
                </a:solidFill>
                <a:prstDash val="solid"/>
              </a:ln>
              <a:solidFill>
                <a:srgbClr val="FF9900"/>
              </a:solidFill>
              <a:effectLst>
                <a:outerShdw blurRad="12700" dist="38100" dir="2700000" algn="tl" rotWithShape="0">
                  <a:schemeClr val="bg1">
                    <a:lumMod val="50000"/>
                  </a:schemeClr>
                </a:outerShdw>
              </a:effectLst>
              <a:latin typeface="楷体" panose="02010609060101010101" pitchFamily="49" charset="-122"/>
              <a:ea typeface="楷体" panose="02010609060101010101" pitchFamily="49" charset="-122"/>
            </a:endParaRPr>
          </a:p>
          <a:p>
            <a:pPr algn="ctr"/>
            <a:r>
              <a:rPr lang="zh-CN" altLang="en-US" sz="7200" b="1" dirty="0">
                <a:ln w="9525">
                  <a:solidFill>
                    <a:schemeClr val="bg1"/>
                  </a:solidFill>
                  <a:prstDash val="solid"/>
                </a:ln>
                <a:solidFill>
                  <a:srgbClr val="FF9900"/>
                </a:solidFill>
                <a:effectLst>
                  <a:outerShdw blurRad="12700" dist="38100" dir="2700000" algn="tl" rotWithShape="0">
                    <a:schemeClr val="bg1">
                      <a:lumMod val="50000"/>
                    </a:schemeClr>
                  </a:outerShdw>
                </a:effectLst>
                <a:latin typeface="楷体" panose="02010609060101010101" pitchFamily="49" charset="-122"/>
                <a:ea typeface="楷体" panose="02010609060101010101" pitchFamily="49" charset="-122"/>
              </a:rPr>
              <a:t>申报情况汇报</a:t>
            </a:r>
            <a:endParaRPr lang="zh-CN" altLang="en-US" sz="7200" b="1" dirty="0">
              <a:ln w="9525">
                <a:solidFill>
                  <a:schemeClr val="bg1"/>
                </a:solidFill>
                <a:prstDash val="solid"/>
              </a:ln>
              <a:solidFill>
                <a:srgbClr val="FF9900"/>
              </a:solidFill>
              <a:effectLst>
                <a:outerShdw blurRad="12700" dist="38100" dir="2700000" algn="tl" rotWithShape="0">
                  <a:schemeClr val="bg1">
                    <a:lumMod val="50000"/>
                  </a:schemeClr>
                </a:outerShdw>
              </a:effectLs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公平性</a:t>
            </a:r>
            <a:endParaRPr lang="zh-CN" altLang="en-US" sz="2800" kern="0" dirty="0">
              <a:solidFill>
                <a:srgbClr val="FFFF00"/>
              </a:solidFill>
              <a:ea typeface="华文中宋" panose="02010600040101010101" pitchFamily="2" charset="-122"/>
            </a:endParaRPr>
          </a:p>
        </p:txBody>
      </p:sp>
      <p:sp>
        <p:nvSpPr>
          <p:cNvPr id="5" name="文本框 4"/>
          <p:cNvSpPr txBox="1"/>
          <p:nvPr>
            <p:custDataLst>
              <p:tags r:id="rId1"/>
            </p:custDataLst>
          </p:nvPr>
        </p:nvSpPr>
        <p:spPr>
          <a:xfrm>
            <a:off x="1416685" y="1176020"/>
            <a:ext cx="9678670" cy="4215765"/>
          </a:xfrm>
          <a:prstGeom prst="rect">
            <a:avLst/>
          </a:prstGeom>
          <a:noFill/>
        </p:spPr>
        <p:txBody>
          <a:bodyPr wrap="square" rtlCol="0">
            <a:spAutoFit/>
          </a:bodyPr>
          <a:p>
            <a:pPr>
              <a:lnSpc>
                <a:spcPct val="135000"/>
              </a:lnSpc>
              <a:spcAft>
                <a:spcPts val="600"/>
              </a:spcAft>
            </a:pPr>
            <a:r>
              <a:rPr lang="zh-CN" altLang="en-US" sz="2000" b="1" dirty="0">
                <a:solidFill>
                  <a:schemeClr val="tx1">
                    <a:lumMod val="75000"/>
                    <a:lumOff val="25000"/>
                  </a:schemeClr>
                </a:solidFill>
                <a:latin typeface="微软雅黑" panose="020B0503020204020204" charset="-122"/>
                <a:ea typeface="微软雅黑" panose="020B0503020204020204" charset="-122"/>
              </a:rPr>
              <a:t>年发病患者总数：</a:t>
            </a:r>
            <a:endParaRPr lang="en-US" altLang="zh-CN" sz="2000" b="1" dirty="0">
              <a:solidFill>
                <a:schemeClr val="tx1">
                  <a:lumMod val="75000"/>
                  <a:lumOff val="25000"/>
                </a:schemeClr>
              </a:solidFill>
              <a:latin typeface="微软雅黑" panose="020B0503020204020204" charset="-122"/>
              <a:ea typeface="微软雅黑" panose="020B0503020204020204" charset="-122"/>
            </a:endParaRPr>
          </a:p>
          <a:p>
            <a:pPr>
              <a:lnSpc>
                <a:spcPct val="135000"/>
              </a:lnSpc>
              <a:spcAft>
                <a:spcPts val="600"/>
              </a:spcAft>
            </a:pPr>
            <a:r>
              <a:rPr lang="zh-CN" altLang="en-US" sz="2000" dirty="0">
                <a:solidFill>
                  <a:srgbClr val="596BB6"/>
                </a:solidFill>
                <a:latin typeface="微软雅黑" panose="020B0503020204020204" charset="-122"/>
                <a:ea typeface="微软雅黑" panose="020B0503020204020204" charset="-122"/>
              </a:rPr>
              <a:t>仅过敏性鼻炎患者成人已超过</a:t>
            </a:r>
            <a:r>
              <a:rPr lang="en-US" altLang="zh-CN" sz="2000" dirty="0">
                <a:solidFill>
                  <a:srgbClr val="596BB6"/>
                </a:solidFill>
                <a:latin typeface="微软雅黑" panose="020B0503020204020204" charset="-122"/>
                <a:ea typeface="微软雅黑" panose="020B0503020204020204" charset="-122"/>
              </a:rPr>
              <a:t>2</a:t>
            </a:r>
            <a:r>
              <a:rPr lang="zh-CN" altLang="en-US" sz="2000" dirty="0">
                <a:solidFill>
                  <a:srgbClr val="596BB6"/>
                </a:solidFill>
                <a:latin typeface="微软雅黑" panose="020B0503020204020204" charset="-122"/>
                <a:ea typeface="微软雅黑" panose="020B0503020204020204" charset="-122"/>
              </a:rPr>
              <a:t>亿人，儿童已超过</a:t>
            </a:r>
            <a:r>
              <a:rPr lang="en-US" altLang="zh-CN" sz="2000" dirty="0">
                <a:solidFill>
                  <a:srgbClr val="596BB6"/>
                </a:solidFill>
                <a:latin typeface="微软雅黑" panose="020B0503020204020204" charset="-122"/>
                <a:ea typeface="微软雅黑" panose="020B0503020204020204" charset="-122"/>
              </a:rPr>
              <a:t>4000</a:t>
            </a:r>
            <a:r>
              <a:rPr lang="zh-CN" altLang="en-US" sz="2000" dirty="0">
                <a:solidFill>
                  <a:srgbClr val="596BB6"/>
                </a:solidFill>
                <a:latin typeface="微软雅黑" panose="020B0503020204020204" charset="-122"/>
                <a:ea typeface="微软雅黑" panose="020B0503020204020204" charset="-122"/>
              </a:rPr>
              <a:t>万人</a:t>
            </a:r>
            <a:endParaRPr lang="en-US" altLang="zh-CN" sz="2000"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sz="2000" b="1" dirty="0">
                <a:solidFill>
                  <a:schemeClr val="tx1">
                    <a:lumMod val="75000"/>
                    <a:lumOff val="25000"/>
                  </a:schemeClr>
                </a:solidFill>
                <a:latin typeface="微软雅黑" panose="020B0503020204020204" charset="-122"/>
                <a:ea typeface="微软雅黑" panose="020B0503020204020204" charset="-122"/>
              </a:rPr>
              <a:t>弥补药品目录短板：</a:t>
            </a:r>
            <a:endParaRPr lang="en-US" altLang="zh-CN" sz="2000" b="1" dirty="0">
              <a:solidFill>
                <a:schemeClr val="tx1">
                  <a:lumMod val="75000"/>
                  <a:lumOff val="25000"/>
                </a:schemeClr>
              </a:solidFill>
              <a:latin typeface="微软雅黑" panose="020B0503020204020204" charset="-122"/>
              <a:ea typeface="微软雅黑" panose="020B0503020204020204" charset="-122"/>
            </a:endParaRPr>
          </a:p>
          <a:p>
            <a:pPr>
              <a:lnSpc>
                <a:spcPct val="135000"/>
              </a:lnSpc>
              <a:spcAft>
                <a:spcPts val="600"/>
              </a:spcAft>
            </a:pPr>
            <a:r>
              <a:rPr lang="zh-CN" altLang="en-US" sz="2000" dirty="0">
                <a:solidFill>
                  <a:srgbClr val="596BB6"/>
                </a:solidFill>
                <a:latin typeface="微软雅黑" panose="020B0503020204020204" charset="-122"/>
                <a:ea typeface="微软雅黑" panose="020B0503020204020204" charset="-122"/>
              </a:rPr>
              <a:t>弥补了目录内同类产品有效率不足的短板，提高了患者第一次就诊的治疗成功率，大幅降低了第一次治疗失败重复就诊导致的社会综合成本。</a:t>
            </a:r>
            <a:endParaRPr lang="en-US" altLang="zh-CN" sz="2000"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sz="2000" b="1" dirty="0">
                <a:solidFill>
                  <a:schemeClr val="tx1">
                    <a:lumMod val="75000"/>
                    <a:lumOff val="25000"/>
                  </a:schemeClr>
                </a:solidFill>
                <a:latin typeface="微软雅黑" panose="020B0503020204020204" charset="-122"/>
                <a:ea typeface="微软雅黑" panose="020B0503020204020204" charset="-122"/>
              </a:rPr>
              <a:t>临床管理难度：</a:t>
            </a:r>
            <a:endParaRPr lang="en-US" altLang="zh-CN" sz="2000" b="1" dirty="0">
              <a:solidFill>
                <a:schemeClr val="tx1">
                  <a:lumMod val="75000"/>
                  <a:lumOff val="25000"/>
                </a:schemeClr>
              </a:solidFill>
              <a:latin typeface="微软雅黑" panose="020B0503020204020204" charset="-122"/>
              <a:ea typeface="微软雅黑" panose="020B0503020204020204" charset="-122"/>
            </a:endParaRPr>
          </a:p>
          <a:p>
            <a:pPr>
              <a:lnSpc>
                <a:spcPct val="135000"/>
              </a:lnSpc>
              <a:spcAft>
                <a:spcPts val="600"/>
              </a:spcAft>
            </a:pPr>
            <a:r>
              <a:rPr lang="zh-CN" altLang="en-US" sz="2000" dirty="0">
                <a:solidFill>
                  <a:srgbClr val="596BB6"/>
                </a:solidFill>
                <a:latin typeface="微软雅黑" panose="020B0503020204020204" charset="-122"/>
                <a:ea typeface="微软雅黑" panose="020B0503020204020204" charset="-122"/>
              </a:rPr>
              <a:t>相比其他儿童用液体制剂，盐酸奥洛他定颗粒是单剂量分装固体制剂，便于携带，服药剂量更准确，尤其是对于儿童及其他吞咽功能障碍的患者来说，能有效提高患者服药的依从性与便利性。</a:t>
            </a:r>
            <a:endParaRPr lang="en-US" altLang="zh-CN" sz="2000" dirty="0">
              <a:solidFill>
                <a:srgbClr val="596BB6"/>
              </a:solidFill>
              <a:latin typeface="微软雅黑" panose="020B0503020204020204" charset="-122"/>
              <a:ea typeface="微软雅黑" panose="020B0503020204020204"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1644" y="2644170"/>
            <a:ext cx="6408712" cy="1569660"/>
          </a:xfrm>
          <a:prstGeom prst="rect">
            <a:avLst/>
          </a:prstGeom>
          <a:noFill/>
        </p:spPr>
        <p:txBody>
          <a:bodyPr wrap="square" lIns="91440" tIns="45720" rIns="91440" bIns="45720">
            <a:spAutoFit/>
          </a:bodyPr>
          <a:lstStyle/>
          <a:p>
            <a:pPr algn="ctr"/>
            <a:r>
              <a:rPr lang="zh-CN" altLang="en-US" sz="9600" b="1" i="1" dirty="0">
                <a:ln w="12700">
                  <a:solidFill>
                    <a:schemeClr val="accent1"/>
                  </a:solidFill>
                  <a:prstDash val="solid"/>
                </a:ln>
                <a:solidFill>
                  <a:srgbClr val="00B0F0"/>
                </a:solidFill>
                <a:effectLst>
                  <a:outerShdw dist="38100" dir="2640000" algn="bl" rotWithShape="0">
                    <a:schemeClr val="accent1"/>
                  </a:outerShdw>
                </a:effectLst>
                <a:latin typeface="STXinwei" panose="02010800040101010101" pitchFamily="2" charset="-122"/>
                <a:ea typeface="STXinwei" panose="02010800040101010101" pitchFamily="2" charset="-122"/>
              </a:rPr>
              <a:t>谢     谢</a:t>
            </a:r>
            <a:endParaRPr lang="zh-CN" altLang="en-US" sz="9600" b="1" i="1" dirty="0">
              <a:ln w="12700">
                <a:solidFill>
                  <a:schemeClr val="accent1"/>
                </a:solidFill>
                <a:prstDash val="solid"/>
              </a:ln>
              <a:solidFill>
                <a:srgbClr val="00B0F0"/>
              </a:solidFill>
              <a:effectLst>
                <a:outerShdw dist="38100" dir="2640000" algn="bl" rotWithShape="0">
                  <a:schemeClr val="accent1"/>
                </a:outerShdw>
              </a:effectLst>
              <a:latin typeface="STXinwei" panose="02010800040101010101" pitchFamily="2" charset="-122"/>
              <a:ea typeface="STXinwei" panose="02010800040101010101" pitchFamily="2" charset="-122"/>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0" descr="124"/>
          <p:cNvPicPr>
            <a:picLocks noChangeAspect="1" noChangeArrowheads="1"/>
          </p:cNvPicPr>
          <p:nvPr/>
        </p:nvPicPr>
        <p:blipFill>
          <a:blip r:embed="rId1" cstate="print"/>
          <a:srcRect/>
          <a:stretch>
            <a:fillRect/>
          </a:stretch>
        </p:blipFill>
        <p:spPr bwMode="auto">
          <a:xfrm>
            <a:off x="1432785" y="1259338"/>
            <a:ext cx="3059113" cy="5627687"/>
          </a:xfrm>
          <a:prstGeom prst="rect">
            <a:avLst/>
          </a:prstGeom>
          <a:noFill/>
          <a:ln w="9525">
            <a:noFill/>
            <a:miter lim="800000"/>
            <a:headEnd/>
            <a:tailEnd/>
          </a:ln>
        </p:spPr>
      </p:pic>
      <p:grpSp>
        <p:nvGrpSpPr>
          <p:cNvPr id="3" name="Group 53"/>
          <p:cNvGrpSpPr/>
          <p:nvPr/>
        </p:nvGrpSpPr>
        <p:grpSpPr bwMode="auto">
          <a:xfrm>
            <a:off x="2572500" y="3055824"/>
            <a:ext cx="6390271" cy="1211161"/>
            <a:chOff x="450" y="2153"/>
            <a:chExt cx="3240" cy="683"/>
          </a:xfrm>
        </p:grpSpPr>
        <p:sp>
          <p:nvSpPr>
            <p:cNvPr id="4" name="AutoShape 43"/>
            <p:cNvSpPr>
              <a:spLocks noChangeArrowheads="1"/>
            </p:cNvSpPr>
            <p:nvPr/>
          </p:nvSpPr>
          <p:spPr bwMode="auto">
            <a:xfrm>
              <a:off x="919" y="2368"/>
              <a:ext cx="2771" cy="256"/>
            </a:xfrm>
            <a:prstGeom prst="roundRect">
              <a:avLst>
                <a:gd name="adj" fmla="val 50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chemeClr val="bg1"/>
              </a:solidFill>
              <a:round/>
            </a:ln>
          </p:spPr>
          <p:txBody>
            <a:bodyPr wrap="none" anchor="ctr"/>
            <a:lstStyle/>
            <a:p>
              <a:r>
                <a:rPr lang="en-US" altLang="zh-CN" sz="2600" b="1" dirty="0">
                  <a:solidFill>
                    <a:srgbClr val="FF9900"/>
                  </a:solidFill>
                  <a:latin typeface="华文中宋" panose="02010600040101010101" pitchFamily="2" charset="-122"/>
                  <a:ea typeface="华文中宋" panose="02010600040101010101" pitchFamily="2" charset="-122"/>
                </a:rPr>
                <a:t>   </a:t>
              </a:r>
              <a:r>
                <a:rPr lang="zh-CN" altLang="en-US" sz="2600" b="1" dirty="0">
                  <a:solidFill>
                    <a:srgbClr val="FF9900"/>
                  </a:solidFill>
                  <a:latin typeface="华文中宋" panose="02010600040101010101" pitchFamily="2" charset="-122"/>
                  <a:ea typeface="华文中宋" panose="02010600040101010101" pitchFamily="2" charset="-122"/>
                </a:rPr>
                <a:t>有</a:t>
              </a:r>
              <a:r>
                <a:rPr lang="en-US" altLang="zh-CN" sz="2600" b="1" dirty="0">
                  <a:solidFill>
                    <a:srgbClr val="FF9900"/>
                  </a:solidFill>
                  <a:latin typeface="华文中宋" panose="02010600040101010101" pitchFamily="2" charset="-122"/>
                  <a:ea typeface="华文中宋" panose="02010600040101010101" pitchFamily="2" charset="-122"/>
                </a:rPr>
                <a:t>  </a:t>
              </a:r>
              <a:r>
                <a:rPr lang="zh-CN" altLang="en-US" sz="2600" b="1" dirty="0">
                  <a:solidFill>
                    <a:srgbClr val="FF9900"/>
                  </a:solidFill>
                  <a:latin typeface="华文中宋" panose="02010600040101010101" pitchFamily="2" charset="-122"/>
                  <a:ea typeface="华文中宋" panose="02010600040101010101" pitchFamily="2" charset="-122"/>
                </a:rPr>
                <a:t>效</a:t>
              </a:r>
              <a:r>
                <a:rPr lang="en-US" altLang="zh-CN" sz="2600" b="1" dirty="0">
                  <a:solidFill>
                    <a:srgbClr val="FF9900"/>
                  </a:solidFill>
                  <a:latin typeface="华文中宋" panose="02010600040101010101" pitchFamily="2" charset="-122"/>
                  <a:ea typeface="华文中宋" panose="02010600040101010101" pitchFamily="2" charset="-122"/>
                </a:rPr>
                <a:t>  </a:t>
              </a:r>
              <a:r>
                <a:rPr lang="zh-CN" altLang="en-US" sz="2600" b="1" dirty="0">
                  <a:solidFill>
                    <a:srgbClr val="FF9900"/>
                  </a:solidFill>
                  <a:latin typeface="华文中宋" panose="02010600040101010101" pitchFamily="2" charset="-122"/>
                  <a:ea typeface="华文中宋" panose="02010600040101010101" pitchFamily="2" charset="-122"/>
                </a:rPr>
                <a:t>性</a:t>
              </a:r>
              <a:endParaRPr lang="ko-KR" altLang="ko-KR" sz="2600" b="1" dirty="0">
                <a:solidFill>
                  <a:srgbClr val="FF9900"/>
                </a:solidFill>
                <a:latin typeface="华文中宋" panose="02010600040101010101" pitchFamily="2" charset="-122"/>
              </a:endParaRPr>
            </a:p>
          </p:txBody>
        </p:sp>
        <p:pic>
          <p:nvPicPr>
            <p:cNvPr id="5" name="Picture 45" descr="ic_9"/>
            <p:cNvPicPr>
              <a:picLocks noChangeAspect="1" noChangeArrowheads="1"/>
            </p:cNvPicPr>
            <p:nvPr/>
          </p:nvPicPr>
          <p:blipFill>
            <a:blip r:embed="rId2" cstate="print"/>
            <a:srcRect/>
            <a:stretch>
              <a:fillRect/>
            </a:stretch>
          </p:blipFill>
          <p:spPr bwMode="auto">
            <a:xfrm>
              <a:off x="450" y="2153"/>
              <a:ext cx="674" cy="683"/>
            </a:xfrm>
            <a:prstGeom prst="rect">
              <a:avLst/>
            </a:prstGeom>
            <a:noFill/>
            <a:ln w="9525">
              <a:noFill/>
              <a:miter lim="800000"/>
              <a:headEnd/>
              <a:tailEnd/>
            </a:ln>
          </p:spPr>
        </p:pic>
      </p:grpSp>
      <p:grpSp>
        <p:nvGrpSpPr>
          <p:cNvPr id="6" name="Group 53"/>
          <p:cNvGrpSpPr/>
          <p:nvPr/>
        </p:nvGrpSpPr>
        <p:grpSpPr bwMode="auto">
          <a:xfrm>
            <a:off x="2904749" y="2361560"/>
            <a:ext cx="6411966" cy="1261966"/>
            <a:chOff x="450" y="2148"/>
            <a:chExt cx="3251" cy="683"/>
          </a:xfrm>
        </p:grpSpPr>
        <p:sp>
          <p:nvSpPr>
            <p:cNvPr id="7" name="AutoShape 43"/>
            <p:cNvSpPr>
              <a:spLocks noChangeArrowheads="1"/>
            </p:cNvSpPr>
            <p:nvPr/>
          </p:nvSpPr>
          <p:spPr bwMode="auto">
            <a:xfrm>
              <a:off x="930" y="2351"/>
              <a:ext cx="2771" cy="263"/>
            </a:xfrm>
            <a:prstGeom prst="roundRect">
              <a:avLst>
                <a:gd name="adj" fmla="val 50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chemeClr val="bg1"/>
              </a:solidFill>
              <a:round/>
            </a:ln>
          </p:spPr>
          <p:txBody>
            <a:bodyPr wrap="none" anchor="ctr"/>
            <a:lstStyle/>
            <a:p>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安</a:t>
              </a:r>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全</a:t>
              </a:r>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性</a:t>
              </a:r>
              <a:endParaRPr lang="ko-KR" altLang="ko-KR" sz="2400" b="1" dirty="0">
                <a:solidFill>
                  <a:srgbClr val="FF9900"/>
                </a:solidFill>
                <a:latin typeface="华文中宋" panose="02010600040101010101" pitchFamily="2" charset="-122"/>
              </a:endParaRPr>
            </a:p>
          </p:txBody>
        </p:sp>
        <p:pic>
          <p:nvPicPr>
            <p:cNvPr id="8" name="Picture 45" descr="ic_9"/>
            <p:cNvPicPr>
              <a:picLocks noChangeAspect="1" noChangeArrowheads="1"/>
            </p:cNvPicPr>
            <p:nvPr/>
          </p:nvPicPr>
          <p:blipFill>
            <a:blip r:embed="rId2" cstate="print"/>
            <a:srcRect/>
            <a:stretch>
              <a:fillRect/>
            </a:stretch>
          </p:blipFill>
          <p:spPr bwMode="auto">
            <a:xfrm>
              <a:off x="450" y="2148"/>
              <a:ext cx="674" cy="683"/>
            </a:xfrm>
            <a:prstGeom prst="rect">
              <a:avLst/>
            </a:prstGeom>
            <a:noFill/>
            <a:ln w="9525">
              <a:noFill/>
              <a:miter lim="800000"/>
              <a:headEnd/>
              <a:tailEnd/>
            </a:ln>
          </p:spPr>
        </p:pic>
      </p:grpSp>
      <p:grpSp>
        <p:nvGrpSpPr>
          <p:cNvPr id="9" name="Group 53"/>
          <p:cNvGrpSpPr/>
          <p:nvPr/>
        </p:nvGrpSpPr>
        <p:grpSpPr bwMode="auto">
          <a:xfrm>
            <a:off x="1903850" y="4359216"/>
            <a:ext cx="6447468" cy="1334591"/>
            <a:chOff x="450" y="2153"/>
            <a:chExt cx="3269" cy="683"/>
          </a:xfrm>
        </p:grpSpPr>
        <p:sp>
          <p:nvSpPr>
            <p:cNvPr id="10" name="AutoShape 43"/>
            <p:cNvSpPr>
              <a:spLocks noChangeArrowheads="1"/>
            </p:cNvSpPr>
            <p:nvPr/>
          </p:nvSpPr>
          <p:spPr bwMode="auto">
            <a:xfrm>
              <a:off x="948" y="2377"/>
              <a:ext cx="2771" cy="232"/>
            </a:xfrm>
            <a:prstGeom prst="roundRect">
              <a:avLst>
                <a:gd name="adj" fmla="val 50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chemeClr val="bg1"/>
              </a:solidFill>
              <a:round/>
            </a:ln>
          </p:spPr>
          <p:txBody>
            <a:bodyPr wrap="none" anchor="ctr"/>
            <a:lstStyle/>
            <a:p>
              <a:pPr algn="l"/>
              <a:r>
                <a:rPr lang="en-US" altLang="zh-CN" sz="2600" b="1" dirty="0">
                  <a:solidFill>
                    <a:srgbClr val="FF9900"/>
                  </a:solidFill>
                  <a:latin typeface="华文中宋" panose="02010600040101010101" pitchFamily="2" charset="-122"/>
                  <a:ea typeface="华文中宋" panose="02010600040101010101" pitchFamily="2" charset="-122"/>
                  <a:sym typeface="+mn-ea"/>
                </a:rPr>
                <a:t>   </a:t>
              </a:r>
              <a:r>
                <a:rPr lang="zh-CN" altLang="en-US" sz="2600" b="1" dirty="0">
                  <a:solidFill>
                    <a:srgbClr val="FF9900"/>
                  </a:solidFill>
                  <a:latin typeface="华文中宋" panose="02010600040101010101" pitchFamily="2" charset="-122"/>
                  <a:ea typeface="华文中宋" panose="02010600040101010101" pitchFamily="2" charset="-122"/>
                  <a:sym typeface="+mn-ea"/>
                </a:rPr>
                <a:t>公</a:t>
              </a:r>
              <a:r>
                <a:rPr lang="en-US" altLang="zh-CN" sz="2600" b="1" dirty="0">
                  <a:solidFill>
                    <a:srgbClr val="FF9900"/>
                  </a:solidFill>
                  <a:latin typeface="华文中宋" panose="02010600040101010101" pitchFamily="2" charset="-122"/>
                  <a:ea typeface="华文中宋" panose="02010600040101010101" pitchFamily="2" charset="-122"/>
                  <a:sym typeface="+mn-ea"/>
                </a:rPr>
                <a:t>  </a:t>
              </a:r>
              <a:r>
                <a:rPr lang="zh-CN" altLang="en-US" sz="2600" b="1" dirty="0">
                  <a:solidFill>
                    <a:srgbClr val="FF9900"/>
                  </a:solidFill>
                  <a:latin typeface="华文中宋" panose="02010600040101010101" pitchFamily="2" charset="-122"/>
                  <a:ea typeface="华文中宋" panose="02010600040101010101" pitchFamily="2" charset="-122"/>
                  <a:sym typeface="+mn-ea"/>
                </a:rPr>
                <a:t>平</a:t>
              </a:r>
              <a:r>
                <a:rPr lang="en-US" altLang="zh-CN" sz="2600" b="1" dirty="0">
                  <a:solidFill>
                    <a:srgbClr val="FF9900"/>
                  </a:solidFill>
                  <a:latin typeface="华文中宋" panose="02010600040101010101" pitchFamily="2" charset="-122"/>
                  <a:ea typeface="华文中宋" panose="02010600040101010101" pitchFamily="2" charset="-122"/>
                  <a:sym typeface="+mn-ea"/>
                </a:rPr>
                <a:t>  </a:t>
              </a:r>
              <a:r>
                <a:rPr lang="zh-CN" altLang="en-US" sz="2600" b="1" dirty="0">
                  <a:solidFill>
                    <a:srgbClr val="FF9900"/>
                  </a:solidFill>
                  <a:latin typeface="华文中宋" panose="02010600040101010101" pitchFamily="2" charset="-122"/>
                  <a:ea typeface="华文中宋" panose="02010600040101010101" pitchFamily="2" charset="-122"/>
                  <a:sym typeface="+mn-ea"/>
                </a:rPr>
                <a:t>性</a:t>
              </a:r>
              <a:endParaRPr lang="ko-KR" altLang="ko-KR" sz="2600" b="1" dirty="0">
                <a:solidFill>
                  <a:srgbClr val="FF9900"/>
                </a:solidFill>
                <a:latin typeface="华文中宋" panose="02010600040101010101" pitchFamily="2" charset="-122"/>
              </a:endParaRPr>
            </a:p>
          </p:txBody>
        </p:sp>
        <p:pic>
          <p:nvPicPr>
            <p:cNvPr id="11" name="Picture 45" descr="ic_9"/>
            <p:cNvPicPr>
              <a:picLocks noChangeAspect="1" noChangeArrowheads="1"/>
            </p:cNvPicPr>
            <p:nvPr/>
          </p:nvPicPr>
          <p:blipFill>
            <a:blip r:embed="rId2" cstate="print"/>
            <a:srcRect/>
            <a:stretch>
              <a:fillRect/>
            </a:stretch>
          </p:blipFill>
          <p:spPr bwMode="auto">
            <a:xfrm>
              <a:off x="450" y="2153"/>
              <a:ext cx="674" cy="683"/>
            </a:xfrm>
            <a:prstGeom prst="rect">
              <a:avLst/>
            </a:prstGeom>
            <a:noFill/>
            <a:ln w="9525">
              <a:noFill/>
              <a:miter lim="800000"/>
              <a:headEnd/>
              <a:tailEnd/>
            </a:ln>
          </p:spPr>
        </p:pic>
      </p:grpSp>
      <p:grpSp>
        <p:nvGrpSpPr>
          <p:cNvPr id="12" name="Group 53"/>
          <p:cNvGrpSpPr/>
          <p:nvPr/>
        </p:nvGrpSpPr>
        <p:grpSpPr bwMode="auto">
          <a:xfrm>
            <a:off x="2262501" y="3684741"/>
            <a:ext cx="6431690" cy="1334591"/>
            <a:chOff x="450" y="2153"/>
            <a:chExt cx="3261" cy="683"/>
          </a:xfrm>
        </p:grpSpPr>
        <p:sp>
          <p:nvSpPr>
            <p:cNvPr id="13" name="AutoShape 43"/>
            <p:cNvSpPr>
              <a:spLocks noChangeArrowheads="1"/>
            </p:cNvSpPr>
            <p:nvPr/>
          </p:nvSpPr>
          <p:spPr bwMode="auto">
            <a:xfrm>
              <a:off x="940" y="2373"/>
              <a:ext cx="2771" cy="232"/>
            </a:xfrm>
            <a:prstGeom prst="roundRect">
              <a:avLst>
                <a:gd name="adj" fmla="val 50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chemeClr val="bg1"/>
              </a:solidFill>
              <a:round/>
            </a:ln>
          </p:spPr>
          <p:txBody>
            <a:bodyPr wrap="none" anchor="ctr"/>
            <a:lstStyle/>
            <a:p>
              <a:pPr algn="l"/>
              <a:r>
                <a:rPr lang="en-US" altLang="zh-CN" sz="2600" b="1" dirty="0">
                  <a:solidFill>
                    <a:srgbClr val="FF9900"/>
                  </a:solidFill>
                  <a:latin typeface="华文中宋" panose="02010600040101010101" pitchFamily="2" charset="-122"/>
                  <a:ea typeface="华文中宋" panose="02010600040101010101" pitchFamily="2" charset="-122"/>
                  <a:sym typeface="+mn-ea"/>
                </a:rPr>
                <a:t>   </a:t>
              </a:r>
              <a:r>
                <a:rPr lang="zh-CN" altLang="en-US" sz="2600" b="1" dirty="0">
                  <a:solidFill>
                    <a:srgbClr val="FF9900"/>
                  </a:solidFill>
                  <a:latin typeface="华文中宋" panose="02010600040101010101" pitchFamily="2" charset="-122"/>
                  <a:ea typeface="华文中宋" panose="02010600040101010101" pitchFamily="2" charset="-122"/>
                  <a:sym typeface="+mn-ea"/>
                </a:rPr>
                <a:t>创</a:t>
              </a:r>
              <a:r>
                <a:rPr lang="en-US" altLang="zh-CN" sz="2600" b="1" dirty="0">
                  <a:solidFill>
                    <a:srgbClr val="FF9900"/>
                  </a:solidFill>
                  <a:latin typeface="华文中宋" panose="02010600040101010101" pitchFamily="2" charset="-122"/>
                  <a:ea typeface="华文中宋" panose="02010600040101010101" pitchFamily="2" charset="-122"/>
                  <a:sym typeface="+mn-ea"/>
                </a:rPr>
                <a:t>  </a:t>
              </a:r>
              <a:r>
                <a:rPr lang="zh-CN" altLang="en-US" sz="2600" b="1" dirty="0">
                  <a:solidFill>
                    <a:srgbClr val="FF9900"/>
                  </a:solidFill>
                  <a:latin typeface="华文中宋" panose="02010600040101010101" pitchFamily="2" charset="-122"/>
                  <a:ea typeface="华文中宋" panose="02010600040101010101" pitchFamily="2" charset="-122"/>
                  <a:sym typeface="+mn-ea"/>
                </a:rPr>
                <a:t>新</a:t>
              </a:r>
              <a:r>
                <a:rPr lang="en-US" altLang="zh-CN" sz="2600" b="1" dirty="0">
                  <a:solidFill>
                    <a:srgbClr val="FF9900"/>
                  </a:solidFill>
                  <a:latin typeface="华文中宋" panose="02010600040101010101" pitchFamily="2" charset="-122"/>
                  <a:ea typeface="华文中宋" panose="02010600040101010101" pitchFamily="2" charset="-122"/>
                  <a:sym typeface="+mn-ea"/>
                </a:rPr>
                <a:t>  </a:t>
              </a:r>
              <a:r>
                <a:rPr lang="zh-CN" altLang="en-US" sz="2600" b="1" dirty="0">
                  <a:solidFill>
                    <a:srgbClr val="FF9900"/>
                  </a:solidFill>
                  <a:latin typeface="华文中宋" panose="02010600040101010101" pitchFamily="2" charset="-122"/>
                  <a:ea typeface="华文中宋" panose="02010600040101010101" pitchFamily="2" charset="-122"/>
                  <a:sym typeface="+mn-ea"/>
                </a:rPr>
                <a:t>性</a:t>
              </a:r>
              <a:endParaRPr lang="ko-KR" altLang="ko-KR" sz="2600" b="1" dirty="0">
                <a:solidFill>
                  <a:srgbClr val="FF9900"/>
                </a:solidFill>
                <a:latin typeface="华文中宋" panose="02010600040101010101" pitchFamily="2" charset="-122"/>
              </a:endParaRPr>
            </a:p>
          </p:txBody>
        </p:sp>
        <p:pic>
          <p:nvPicPr>
            <p:cNvPr id="14" name="Picture 45" descr="ic_9"/>
            <p:cNvPicPr>
              <a:picLocks noChangeAspect="1" noChangeArrowheads="1"/>
            </p:cNvPicPr>
            <p:nvPr/>
          </p:nvPicPr>
          <p:blipFill>
            <a:blip r:embed="rId2" cstate="print"/>
            <a:srcRect/>
            <a:stretch>
              <a:fillRect/>
            </a:stretch>
          </p:blipFill>
          <p:spPr bwMode="auto">
            <a:xfrm>
              <a:off x="450" y="2153"/>
              <a:ext cx="674" cy="683"/>
            </a:xfrm>
            <a:prstGeom prst="rect">
              <a:avLst/>
            </a:prstGeom>
            <a:noFill/>
            <a:ln w="9525">
              <a:noFill/>
              <a:miter lim="800000"/>
              <a:headEnd/>
              <a:tailEnd/>
            </a:ln>
          </p:spPr>
        </p:pic>
      </p:grpSp>
      <p:grpSp>
        <p:nvGrpSpPr>
          <p:cNvPr id="24" name="Group 53"/>
          <p:cNvGrpSpPr/>
          <p:nvPr/>
        </p:nvGrpSpPr>
        <p:grpSpPr bwMode="auto">
          <a:xfrm>
            <a:off x="3293681" y="1679763"/>
            <a:ext cx="6411966" cy="1261966"/>
            <a:chOff x="465" y="2384"/>
            <a:chExt cx="3251" cy="683"/>
          </a:xfrm>
        </p:grpSpPr>
        <p:sp>
          <p:nvSpPr>
            <p:cNvPr id="25" name="AutoShape 43"/>
            <p:cNvSpPr>
              <a:spLocks noChangeArrowheads="1"/>
            </p:cNvSpPr>
            <p:nvPr/>
          </p:nvSpPr>
          <p:spPr bwMode="auto">
            <a:xfrm>
              <a:off x="945" y="2587"/>
              <a:ext cx="2771" cy="263"/>
            </a:xfrm>
            <a:prstGeom prst="roundRect">
              <a:avLst>
                <a:gd name="adj" fmla="val 50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chemeClr val="bg1"/>
              </a:solidFill>
              <a:round/>
            </a:ln>
          </p:spPr>
          <p:txBody>
            <a:bodyPr wrap="none" anchor="ctr"/>
            <a:lstStyle/>
            <a:p>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基</a:t>
              </a:r>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本</a:t>
              </a:r>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信</a:t>
              </a:r>
              <a:r>
                <a:rPr lang="en-US" altLang="zh-CN" sz="2400" b="1" dirty="0">
                  <a:solidFill>
                    <a:srgbClr val="FF9900"/>
                  </a:solidFill>
                  <a:latin typeface="华文中宋" panose="02010600040101010101" pitchFamily="2" charset="-122"/>
                  <a:ea typeface="华文中宋" panose="02010600040101010101" pitchFamily="2" charset="-122"/>
                </a:rPr>
                <a:t> </a:t>
              </a:r>
              <a:r>
                <a:rPr lang="zh-CN" altLang="en-US" sz="2400" b="1" dirty="0">
                  <a:solidFill>
                    <a:srgbClr val="FF9900"/>
                  </a:solidFill>
                  <a:latin typeface="华文中宋" panose="02010600040101010101" pitchFamily="2" charset="-122"/>
                  <a:ea typeface="华文中宋" panose="02010600040101010101" pitchFamily="2" charset="-122"/>
                </a:rPr>
                <a:t>息</a:t>
              </a:r>
              <a:endParaRPr lang="ko-KR" altLang="ko-KR" sz="2400" b="1" dirty="0">
                <a:solidFill>
                  <a:srgbClr val="FF9900"/>
                </a:solidFill>
                <a:latin typeface="华文中宋" panose="02010600040101010101" pitchFamily="2" charset="-122"/>
              </a:endParaRPr>
            </a:p>
          </p:txBody>
        </p:sp>
        <p:pic>
          <p:nvPicPr>
            <p:cNvPr id="26" name="Picture 45" descr="ic_9"/>
            <p:cNvPicPr>
              <a:picLocks noChangeAspect="1" noChangeArrowheads="1"/>
            </p:cNvPicPr>
            <p:nvPr/>
          </p:nvPicPr>
          <p:blipFill>
            <a:blip r:embed="rId2" cstate="print"/>
            <a:srcRect/>
            <a:stretch>
              <a:fillRect/>
            </a:stretch>
          </p:blipFill>
          <p:spPr bwMode="auto">
            <a:xfrm>
              <a:off x="465" y="2384"/>
              <a:ext cx="674" cy="683"/>
            </a:xfrm>
            <a:prstGeom prst="rect">
              <a:avLst/>
            </a:prstGeom>
            <a:noFill/>
            <a:ln w="9525">
              <a:noFill/>
              <a:miter lim="800000"/>
              <a:headEnd/>
              <a:tailEnd/>
            </a:ln>
          </p:spPr>
        </p:pic>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基本信息</a:t>
            </a:r>
            <a:endParaRPr lang="zh-CN" altLang="en-US" sz="2800" kern="0" dirty="0">
              <a:solidFill>
                <a:srgbClr val="FFFF00"/>
              </a:solidFill>
              <a:ea typeface="华文中宋" panose="02010600040101010101" pitchFamily="2" charset="-122"/>
            </a:endParaRPr>
          </a:p>
        </p:txBody>
      </p:sp>
      <p:sp>
        <p:nvSpPr>
          <p:cNvPr id="21" name="文本框 20"/>
          <p:cNvSpPr txBox="1"/>
          <p:nvPr>
            <p:custDataLst>
              <p:tags r:id="rId1"/>
            </p:custDataLst>
          </p:nvPr>
        </p:nvSpPr>
        <p:spPr>
          <a:xfrm>
            <a:off x="1252855" y="561975"/>
            <a:ext cx="9973310" cy="5874385"/>
          </a:xfrm>
          <a:prstGeom prst="rect">
            <a:avLst/>
          </a:prstGeom>
          <a:noFill/>
        </p:spPr>
        <p:txBody>
          <a:bodyPr wrap="square" rtlCol="0">
            <a:spAutoFit/>
          </a:bodyPr>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rPr>
              <a:t>药品通用名称：</a:t>
            </a:r>
            <a:r>
              <a:rPr lang="zh-CN" altLang="en-US" b="1" dirty="0">
                <a:solidFill>
                  <a:srgbClr val="596BB6"/>
                </a:solidFill>
                <a:latin typeface="微软雅黑" panose="020B0503020204020204" charset="-122"/>
                <a:ea typeface="微软雅黑" panose="020B0503020204020204" charset="-122"/>
              </a:rPr>
              <a:t>盐酸奥洛他定颗粒</a:t>
            </a:r>
            <a:endParaRPr lang="en-US" altLang="zh-CN" b="1"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rPr>
              <a:t>注册规格：</a:t>
            </a:r>
            <a:r>
              <a:rPr lang="en-US" altLang="zh-CN" b="1" dirty="0">
                <a:solidFill>
                  <a:srgbClr val="596BB6"/>
                </a:solidFill>
                <a:latin typeface="微软雅黑" panose="020B0503020204020204" charset="-122"/>
                <a:ea typeface="微软雅黑" panose="020B0503020204020204" charset="-122"/>
              </a:rPr>
              <a:t>2.5mg</a:t>
            </a:r>
            <a:endParaRPr lang="en-US" altLang="zh-CN" b="1"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适应症：</a:t>
            </a:r>
            <a:r>
              <a:rPr lang="en-US" altLang="zh-CN" b="1" dirty="0">
                <a:solidFill>
                  <a:srgbClr val="596BB6"/>
                </a:solidFill>
                <a:latin typeface="微软雅黑" panose="020B0503020204020204" charset="-122"/>
                <a:ea typeface="微软雅黑" panose="020B0503020204020204" charset="-122"/>
                <a:sym typeface="+mn-ea"/>
              </a:rPr>
              <a:t>成人：过敏性鼻炎、荨麻疹、瘙痒性皮肤病（湿疹、皮炎、痒疹、皮肤瘙痒症、</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en-US" altLang="zh-CN" b="1" dirty="0">
                <a:solidFill>
                  <a:srgbClr val="596BB6"/>
                </a:solidFill>
                <a:latin typeface="微软雅黑" panose="020B0503020204020204" charset="-122"/>
                <a:ea typeface="微软雅黑" panose="020B0503020204020204" charset="-122"/>
                <a:sym typeface="+mn-ea"/>
              </a:rPr>
              <a:t>             寻常性银屑病、渗出性多形红斑）</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en-US" altLang="zh-CN" b="1" dirty="0">
                <a:solidFill>
                  <a:srgbClr val="596BB6"/>
                </a:solidFill>
                <a:latin typeface="微软雅黑" panose="020B0503020204020204" charset="-122"/>
                <a:ea typeface="微软雅黑" panose="020B0503020204020204" charset="-122"/>
                <a:sym typeface="+mn-ea"/>
              </a:rPr>
              <a:t>             儿童：过敏性鼻炎、荨麻疹、瘙痒性皮肤病（湿疹、皮炎、皮肤瘙痒症）</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用法用量：</a:t>
            </a:r>
            <a:r>
              <a:rPr lang="en-US" altLang="zh-CN" b="1" dirty="0">
                <a:solidFill>
                  <a:srgbClr val="596BB6"/>
                </a:solidFill>
                <a:latin typeface="微软雅黑" panose="020B0503020204020204" charset="-122"/>
                <a:ea typeface="微软雅黑" panose="020B0503020204020204" charset="-122"/>
                <a:sym typeface="+mn-ea"/>
              </a:rPr>
              <a:t>成人：成人用量通常为1日2次，1次5mg，早晨和晚上睡前各服1次。根据年龄及</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en-US" altLang="zh-CN" b="1" dirty="0">
                <a:solidFill>
                  <a:srgbClr val="596BB6"/>
                </a:solidFill>
                <a:latin typeface="微软雅黑" panose="020B0503020204020204" charset="-122"/>
                <a:ea typeface="微软雅黑" panose="020B0503020204020204" charset="-122"/>
                <a:sym typeface="+mn-ea"/>
              </a:rPr>
              <a:t>                 症状适当增减。</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en-US" altLang="zh-CN" b="1" dirty="0">
                <a:solidFill>
                  <a:srgbClr val="596BB6"/>
                </a:solidFill>
                <a:latin typeface="微软雅黑" panose="020B0503020204020204" charset="-122"/>
                <a:ea typeface="微软雅黑" panose="020B0503020204020204" charset="-122"/>
                <a:sym typeface="+mn-ea"/>
              </a:rPr>
              <a:t>                儿童：7岁以上儿童的用量通常为1日2次，1次5mg，早晨和晚上睡前各服1次。</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en-US" altLang="zh-CN" b="1" dirty="0">
                <a:solidFill>
                  <a:srgbClr val="596BB6"/>
                </a:solidFill>
                <a:latin typeface="微软雅黑" panose="020B0503020204020204" charset="-122"/>
                <a:ea typeface="微软雅黑" panose="020B0503020204020204" charset="-122"/>
                <a:sym typeface="+mn-ea"/>
              </a:rPr>
              <a:t>                2岁至7岁儿童的用量通常为1日2次，1次2.5mg，早晨和晚上睡前各服1次。</a:t>
            </a:r>
            <a:endParaRPr lang="en-US" altLang="zh-CN" b="1" dirty="0">
              <a:solidFill>
                <a:srgbClr val="596BB6"/>
              </a:solidFill>
              <a:latin typeface="微软雅黑" panose="020B0503020204020204" charset="-122"/>
              <a:ea typeface="微软雅黑" panose="020B0503020204020204" charset="-122"/>
              <a:sym typeface="+mn-ea"/>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rPr>
              <a:t>中国大陆首次上市时间：</a:t>
            </a:r>
            <a:r>
              <a:rPr lang="en-US" altLang="zh-CN" b="1" dirty="0">
                <a:solidFill>
                  <a:srgbClr val="596BB6"/>
                </a:solidFill>
                <a:latin typeface="微软雅黑" panose="020B0503020204020204" charset="-122"/>
                <a:ea typeface="微软雅黑" panose="020B0503020204020204" charset="-122"/>
              </a:rPr>
              <a:t>2021</a:t>
            </a:r>
            <a:r>
              <a:rPr lang="zh-CN" altLang="en-US" b="1" dirty="0">
                <a:solidFill>
                  <a:srgbClr val="596BB6"/>
                </a:solidFill>
                <a:latin typeface="微软雅黑" panose="020B0503020204020204" charset="-122"/>
                <a:ea typeface="微软雅黑" panose="020B0503020204020204" charset="-122"/>
              </a:rPr>
              <a:t>年</a:t>
            </a:r>
            <a:r>
              <a:rPr lang="en-US" altLang="zh-CN" b="1" dirty="0">
                <a:solidFill>
                  <a:srgbClr val="596BB6"/>
                </a:solidFill>
                <a:latin typeface="微软雅黑" panose="020B0503020204020204" charset="-122"/>
                <a:ea typeface="微软雅黑" panose="020B0503020204020204" charset="-122"/>
              </a:rPr>
              <a:t>7</a:t>
            </a:r>
            <a:r>
              <a:rPr lang="zh-CN" altLang="en-US" b="1" dirty="0">
                <a:solidFill>
                  <a:srgbClr val="596BB6"/>
                </a:solidFill>
                <a:latin typeface="微软雅黑" panose="020B0503020204020204" charset="-122"/>
                <a:ea typeface="微软雅黑" panose="020B0503020204020204" charset="-122"/>
              </a:rPr>
              <a:t>月</a:t>
            </a:r>
            <a:r>
              <a:rPr lang="en-US" altLang="zh-CN" b="1" dirty="0">
                <a:solidFill>
                  <a:srgbClr val="596BB6"/>
                </a:solidFill>
                <a:latin typeface="微软雅黑" panose="020B0503020204020204" charset="-122"/>
                <a:ea typeface="微软雅黑" panose="020B0503020204020204" charset="-122"/>
              </a:rPr>
              <a:t>20</a:t>
            </a:r>
            <a:r>
              <a:rPr lang="zh-CN" altLang="en-US" b="1" dirty="0">
                <a:solidFill>
                  <a:srgbClr val="596BB6"/>
                </a:solidFill>
                <a:latin typeface="微软雅黑" panose="020B0503020204020204" charset="-122"/>
                <a:ea typeface="微软雅黑" panose="020B0503020204020204" charset="-122"/>
              </a:rPr>
              <a:t>日</a:t>
            </a:r>
            <a:endParaRPr lang="en-US" altLang="zh-CN" b="1"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rPr>
              <a:t>目前大陆地区同通用名药品的上市情况：</a:t>
            </a:r>
            <a:r>
              <a:rPr lang="zh-CN" altLang="en-US" b="1" dirty="0">
                <a:solidFill>
                  <a:srgbClr val="596BB6"/>
                </a:solidFill>
                <a:latin typeface="微软雅黑" panose="020B0503020204020204" charset="-122"/>
                <a:ea typeface="微软雅黑" panose="020B0503020204020204" charset="-122"/>
              </a:rPr>
              <a:t>无</a:t>
            </a:r>
            <a:endParaRPr lang="en-US" altLang="zh-CN" b="1"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rPr>
              <a:t>全球首个上市国家</a:t>
            </a:r>
            <a:r>
              <a:rPr lang="en-US" altLang="zh-CN" dirty="0">
                <a:solidFill>
                  <a:schemeClr val="tx1">
                    <a:lumMod val="75000"/>
                    <a:lumOff val="25000"/>
                  </a:schemeClr>
                </a:solidFill>
                <a:latin typeface="微软雅黑" panose="020B0503020204020204" charset="-122"/>
                <a:ea typeface="微软雅黑" panose="020B0503020204020204" charset="-122"/>
              </a:rPr>
              <a:t>/</a:t>
            </a:r>
            <a:r>
              <a:rPr lang="zh-CN" altLang="en-US" dirty="0">
                <a:solidFill>
                  <a:schemeClr val="tx1">
                    <a:lumMod val="75000"/>
                    <a:lumOff val="25000"/>
                  </a:schemeClr>
                </a:solidFill>
                <a:latin typeface="微软雅黑" panose="020B0503020204020204" charset="-122"/>
                <a:ea typeface="微软雅黑" panose="020B0503020204020204" charset="-122"/>
              </a:rPr>
              <a:t>地区及上市时间：</a:t>
            </a:r>
            <a:r>
              <a:rPr lang="zh-CN" altLang="en-US" b="1" dirty="0">
                <a:solidFill>
                  <a:srgbClr val="596BB6"/>
                </a:solidFill>
                <a:latin typeface="微软雅黑" panose="020B0503020204020204" charset="-122"/>
                <a:ea typeface="微软雅黑" panose="020B0503020204020204" charset="-122"/>
              </a:rPr>
              <a:t>日本 </a:t>
            </a:r>
            <a:r>
              <a:rPr lang="en-US" altLang="zh-CN" b="1" dirty="0">
                <a:solidFill>
                  <a:srgbClr val="596BB6"/>
                </a:solidFill>
                <a:latin typeface="微软雅黑" panose="020B0503020204020204" charset="-122"/>
                <a:ea typeface="微软雅黑" panose="020B0503020204020204" charset="-122"/>
              </a:rPr>
              <a:t>2011</a:t>
            </a:r>
            <a:r>
              <a:rPr lang="zh-CN" altLang="en-US" b="1" dirty="0">
                <a:solidFill>
                  <a:srgbClr val="596BB6"/>
                </a:solidFill>
                <a:latin typeface="微软雅黑" panose="020B0503020204020204" charset="-122"/>
                <a:ea typeface="微软雅黑" panose="020B0503020204020204" charset="-122"/>
              </a:rPr>
              <a:t>年</a:t>
            </a:r>
            <a:r>
              <a:rPr lang="en-US" altLang="zh-CN" b="1" dirty="0">
                <a:solidFill>
                  <a:srgbClr val="596BB6"/>
                </a:solidFill>
                <a:latin typeface="微软雅黑" panose="020B0503020204020204" charset="-122"/>
                <a:ea typeface="微软雅黑" panose="020B0503020204020204" charset="-122"/>
              </a:rPr>
              <a:t>11</a:t>
            </a:r>
            <a:r>
              <a:rPr lang="zh-CN" altLang="en-US" b="1" dirty="0">
                <a:solidFill>
                  <a:srgbClr val="596BB6"/>
                </a:solidFill>
                <a:latin typeface="微软雅黑" panose="020B0503020204020204" charset="-122"/>
                <a:ea typeface="微软雅黑" panose="020B0503020204020204" charset="-122"/>
              </a:rPr>
              <a:t>月</a:t>
            </a:r>
            <a:endParaRPr lang="en-US" altLang="zh-CN" b="1"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dirty="0">
                <a:solidFill>
                  <a:schemeClr val="tx1">
                    <a:lumMod val="75000"/>
                    <a:lumOff val="25000"/>
                  </a:schemeClr>
                </a:solidFill>
                <a:latin typeface="微软雅黑" panose="020B0503020204020204" charset="-122"/>
                <a:ea typeface="微软雅黑" panose="020B0503020204020204" charset="-122"/>
              </a:rPr>
              <a:t>是否为</a:t>
            </a:r>
            <a:r>
              <a:rPr lang="en-US" altLang="zh-CN" dirty="0">
                <a:solidFill>
                  <a:schemeClr val="tx1">
                    <a:lumMod val="75000"/>
                    <a:lumOff val="25000"/>
                  </a:schemeClr>
                </a:solidFill>
                <a:latin typeface="微软雅黑" panose="020B0503020204020204" charset="-122"/>
                <a:ea typeface="微软雅黑" panose="020B0503020204020204" charset="-122"/>
              </a:rPr>
              <a:t>OTC</a:t>
            </a:r>
            <a:r>
              <a:rPr lang="zh-CN" altLang="en-US" dirty="0">
                <a:solidFill>
                  <a:schemeClr val="tx1">
                    <a:lumMod val="75000"/>
                    <a:lumOff val="25000"/>
                  </a:schemeClr>
                </a:solidFill>
                <a:latin typeface="微软雅黑" panose="020B0503020204020204" charset="-122"/>
                <a:ea typeface="微软雅黑" panose="020B0503020204020204" charset="-122"/>
              </a:rPr>
              <a:t>药品：</a:t>
            </a:r>
            <a:r>
              <a:rPr lang="zh-CN" altLang="en-US" b="1" dirty="0">
                <a:solidFill>
                  <a:srgbClr val="596BB6"/>
                </a:solidFill>
                <a:latin typeface="微软雅黑" panose="020B0503020204020204" charset="-122"/>
                <a:ea typeface="微软雅黑" panose="020B0503020204020204" charset="-122"/>
              </a:rPr>
              <a:t>否</a:t>
            </a:r>
            <a:endParaRPr lang="zh-CN" altLang="en-US" b="1" dirty="0">
              <a:solidFill>
                <a:srgbClr val="596BB6"/>
              </a:solidFill>
              <a:latin typeface="微软雅黑" panose="020B0503020204020204" charset="-122"/>
              <a:ea typeface="微软雅黑" panose="020B0503020204020204" charset="-122"/>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基本信息</a:t>
            </a:r>
            <a:endParaRPr lang="zh-CN" altLang="en-US" sz="2800" kern="0" dirty="0">
              <a:solidFill>
                <a:srgbClr val="FFFF00"/>
              </a:solidFill>
              <a:ea typeface="华文中宋" panose="02010600040101010101" pitchFamily="2" charset="-122"/>
            </a:endParaRPr>
          </a:p>
        </p:txBody>
      </p:sp>
      <p:grpSp>
        <p:nvGrpSpPr>
          <p:cNvPr id="24" name="组合 23"/>
          <p:cNvGrpSpPr/>
          <p:nvPr/>
        </p:nvGrpSpPr>
        <p:grpSpPr>
          <a:xfrm rot="0">
            <a:off x="1248410" y="565785"/>
            <a:ext cx="10111105" cy="701093"/>
            <a:chOff x="1678313" y="1592756"/>
            <a:chExt cx="10110917" cy="701032"/>
          </a:xfrm>
        </p:grpSpPr>
        <p:grpSp>
          <p:nvGrpSpPr>
            <p:cNvPr id="10" name="组合 9"/>
            <p:cNvGrpSpPr/>
            <p:nvPr/>
          </p:nvGrpSpPr>
          <p:grpSpPr>
            <a:xfrm>
              <a:off x="1678313" y="1592756"/>
              <a:ext cx="10110917" cy="701032"/>
              <a:chOff x="1678313" y="1592756"/>
              <a:chExt cx="10110917" cy="701032"/>
            </a:xfrm>
          </p:grpSpPr>
          <p:sp>
            <p:nvSpPr>
              <p:cNvPr id="8" name="文本框 7"/>
              <p:cNvSpPr txBox="1"/>
              <p:nvPr>
                <p:custDataLst>
                  <p:tags r:id="rId1"/>
                </p:custDataLst>
              </p:nvPr>
            </p:nvSpPr>
            <p:spPr>
              <a:xfrm>
                <a:off x="1678313" y="1592756"/>
                <a:ext cx="2466390" cy="368300"/>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参照药品建议</a:t>
                </a:r>
                <a:endParaRPr lang="zh-CN" altLang="en-US" b="1" dirty="0">
                  <a:solidFill>
                    <a:srgbClr val="596BB6"/>
                  </a:solidFill>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1678314" y="1933139"/>
                <a:ext cx="10110916" cy="360649"/>
              </a:xfrm>
              <a:prstGeom prst="rect">
                <a:avLst/>
              </a:prstGeom>
              <a:noFill/>
            </p:spPr>
            <p:txBody>
              <a:bodyPr wrap="square" rtlCol="0">
                <a:spAutoFit/>
              </a:bodyPr>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氯雷他定糖浆</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0" name="直接连接符 19"/>
            <p:cNvCxnSpPr/>
            <p:nvPr>
              <p:custDataLst>
                <p:tags r:id="rId3"/>
              </p:custDataLst>
            </p:nvPr>
          </p:nvCxnSpPr>
          <p:spPr>
            <a:xfrm>
              <a:off x="1774370" y="196208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rot="0">
            <a:off x="1256030" y="2833370"/>
            <a:ext cx="10110470" cy="2062018"/>
            <a:chOff x="1678313" y="3127641"/>
            <a:chExt cx="10385531" cy="1976350"/>
          </a:xfrm>
        </p:grpSpPr>
        <p:grpSp>
          <p:nvGrpSpPr>
            <p:cNvPr id="11" name="组合 10"/>
            <p:cNvGrpSpPr/>
            <p:nvPr/>
          </p:nvGrpSpPr>
          <p:grpSpPr>
            <a:xfrm>
              <a:off x="1678313" y="3127641"/>
              <a:ext cx="10385531" cy="1976350"/>
              <a:chOff x="1678313" y="1592756"/>
              <a:chExt cx="10385531" cy="1976350"/>
            </a:xfrm>
          </p:grpSpPr>
          <p:sp>
            <p:nvSpPr>
              <p:cNvPr id="13" name="文本框 12"/>
              <p:cNvSpPr txBox="1"/>
              <p:nvPr>
                <p:custDataLst>
                  <p:tags r:id="rId4"/>
                </p:custDataLst>
              </p:nvPr>
            </p:nvSpPr>
            <p:spPr>
              <a:xfrm>
                <a:off x="1678313" y="1592756"/>
                <a:ext cx="3870432" cy="352975"/>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疾病基本情况及未满足的治疗需求</a:t>
                </a:r>
                <a:endParaRPr lang="zh-CN" altLang="en-US" b="1" dirty="0">
                  <a:solidFill>
                    <a:srgbClr val="596BB6"/>
                  </a:solidFill>
                  <a:latin typeface="微软雅黑" panose="020B0503020204020204" charset="-122"/>
                  <a:ea typeface="微软雅黑" panose="020B0503020204020204" charset="-122"/>
                </a:endParaRPr>
              </a:p>
            </p:txBody>
          </p:sp>
          <p:sp>
            <p:nvSpPr>
              <p:cNvPr id="14" name="文本框 13"/>
              <p:cNvSpPr txBox="1"/>
              <p:nvPr>
                <p:custDataLst>
                  <p:tags r:id="rId5"/>
                </p:custDataLst>
              </p:nvPr>
            </p:nvSpPr>
            <p:spPr>
              <a:xfrm>
                <a:off x="1678313" y="1933139"/>
                <a:ext cx="10385531" cy="1635967"/>
              </a:xfrm>
              <a:prstGeom prst="rect">
                <a:avLst/>
              </a:prstGeom>
              <a:noFill/>
            </p:spPr>
            <p:txBody>
              <a:bodyPr wrap="square" rtlCol="0">
                <a:spAutoFit/>
              </a:bodyPr>
              <a:p>
                <a:pPr>
                  <a:lnSpc>
                    <a:spcPct val="125000"/>
                  </a:lnSpc>
                  <a:spcAft>
                    <a:spcPts val="600"/>
                  </a:spcAft>
                </a:pPr>
                <a:r>
                  <a:rPr lang="zh-CN" altLang="en-US" sz="1400" dirty="0">
                    <a:solidFill>
                      <a:schemeClr val="tx1">
                        <a:lumMod val="75000"/>
                        <a:lumOff val="25000"/>
                      </a:schemeClr>
                    </a:solidFill>
                    <a:latin typeface="微软雅黑" panose="020B0503020204020204" charset="-122"/>
                    <a:ea typeface="微软雅黑" panose="020B0503020204020204" charset="-122"/>
                  </a:rPr>
                  <a:t>据世界卫生组织最新统计数据显示，过敏性疾病已成为世界第六大疾病，影响了全球约</a:t>
                </a:r>
                <a:r>
                  <a:rPr lang="en-US" altLang="zh-CN" sz="1400" dirty="0">
                    <a:solidFill>
                      <a:schemeClr val="tx1">
                        <a:lumMod val="75000"/>
                        <a:lumOff val="25000"/>
                      </a:schemeClr>
                    </a:solidFill>
                    <a:latin typeface="微软雅黑" panose="020B0503020204020204" charset="-122"/>
                    <a:ea typeface="微软雅黑" panose="020B0503020204020204" charset="-122"/>
                  </a:rPr>
                  <a:t>25%</a:t>
                </a:r>
                <a:r>
                  <a:rPr lang="zh-CN" altLang="en-US" sz="1400" dirty="0">
                    <a:solidFill>
                      <a:schemeClr val="tx1">
                        <a:lumMod val="75000"/>
                        <a:lumOff val="25000"/>
                      </a:schemeClr>
                    </a:solidFill>
                    <a:latin typeface="微软雅黑" panose="020B0503020204020204" charset="-122"/>
                    <a:ea typeface="微软雅黑" panose="020B0503020204020204" charset="-122"/>
                  </a:rPr>
                  <a:t>的人群。近年来中国过敏性疾病呈上升趋势。中国</a:t>
                </a:r>
                <a:r>
                  <a:rPr lang="zh-CN" altLang="en-US" sz="1400" b="1" dirty="0">
                    <a:solidFill>
                      <a:schemeClr val="tx1">
                        <a:lumMod val="75000"/>
                        <a:lumOff val="25000"/>
                      </a:schemeClr>
                    </a:solidFill>
                    <a:latin typeface="微软雅黑" panose="020B0503020204020204" charset="-122"/>
                    <a:ea typeface="微软雅黑" panose="020B0503020204020204" charset="-122"/>
                  </a:rPr>
                  <a:t>成人过敏性鼻炎</a:t>
                </a:r>
                <a:r>
                  <a:rPr lang="en-US" altLang="zh-CN" sz="1400" b="1" dirty="0">
                    <a:solidFill>
                      <a:schemeClr val="tx1">
                        <a:lumMod val="75000"/>
                        <a:lumOff val="25000"/>
                      </a:schemeClr>
                    </a:solidFill>
                    <a:latin typeface="微软雅黑" panose="020B0503020204020204" charset="-122"/>
                    <a:ea typeface="微软雅黑" panose="020B0503020204020204" charset="-122"/>
                  </a:rPr>
                  <a:t>(AR)</a:t>
                </a:r>
                <a:r>
                  <a:rPr lang="zh-CN" altLang="en-US" sz="1400" dirty="0">
                    <a:solidFill>
                      <a:schemeClr val="tx1">
                        <a:lumMod val="75000"/>
                        <a:lumOff val="25000"/>
                      </a:schemeClr>
                    </a:solidFill>
                    <a:latin typeface="微软雅黑" panose="020B0503020204020204" charset="-122"/>
                    <a:ea typeface="微软雅黑" panose="020B0503020204020204" charset="-122"/>
                  </a:rPr>
                  <a:t>的自报患病率已从</a:t>
                </a:r>
                <a:r>
                  <a:rPr lang="en-US" altLang="zh-CN" sz="1400" dirty="0">
                    <a:solidFill>
                      <a:schemeClr val="tx1">
                        <a:lumMod val="75000"/>
                        <a:lumOff val="25000"/>
                      </a:schemeClr>
                    </a:solidFill>
                    <a:latin typeface="微软雅黑" panose="020B0503020204020204" charset="-122"/>
                    <a:ea typeface="微软雅黑" panose="020B0503020204020204" charset="-122"/>
                  </a:rPr>
                  <a:t>2005</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11.1%</a:t>
                </a:r>
                <a:r>
                  <a:rPr lang="zh-CN" altLang="en-US" sz="1400" dirty="0">
                    <a:solidFill>
                      <a:schemeClr val="tx1">
                        <a:lumMod val="75000"/>
                        <a:lumOff val="25000"/>
                      </a:schemeClr>
                    </a:solidFill>
                    <a:latin typeface="微软雅黑" panose="020B0503020204020204" charset="-122"/>
                    <a:ea typeface="微软雅黑" panose="020B0503020204020204" charset="-122"/>
                  </a:rPr>
                  <a:t>上升到</a:t>
                </a:r>
                <a:r>
                  <a:rPr lang="en-US" altLang="zh-CN" sz="1400" dirty="0">
                    <a:solidFill>
                      <a:schemeClr val="tx1">
                        <a:lumMod val="75000"/>
                        <a:lumOff val="25000"/>
                      </a:schemeClr>
                    </a:solidFill>
                    <a:latin typeface="微软雅黑" panose="020B0503020204020204" charset="-122"/>
                    <a:ea typeface="微软雅黑" panose="020B0503020204020204" charset="-122"/>
                  </a:rPr>
                  <a:t>2011</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17.6%</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[1]</a:t>
                </a:r>
                <a:r>
                  <a:rPr lang="zh-CN" altLang="en-US" sz="1400" dirty="0">
                    <a:solidFill>
                      <a:schemeClr val="tx1">
                        <a:lumMod val="75000"/>
                        <a:lumOff val="25000"/>
                      </a:schemeClr>
                    </a:solidFill>
                    <a:latin typeface="微软雅黑" panose="020B0503020204020204" charset="-122"/>
                    <a:ea typeface="微软雅黑" panose="020B0503020204020204" charset="-122"/>
                  </a:rPr>
                  <a:t>；中国</a:t>
                </a:r>
                <a:r>
                  <a:rPr lang="zh-CN" altLang="en-US" sz="1400" b="1" dirty="0">
                    <a:solidFill>
                      <a:schemeClr val="tx1">
                        <a:lumMod val="75000"/>
                        <a:lumOff val="25000"/>
                      </a:schemeClr>
                    </a:solidFill>
                    <a:latin typeface="微软雅黑" panose="020B0503020204020204" charset="-122"/>
                    <a:ea typeface="微软雅黑" panose="020B0503020204020204" charset="-122"/>
                  </a:rPr>
                  <a:t>儿童过敏性鼻炎</a:t>
                </a:r>
                <a:r>
                  <a:rPr lang="zh-CN" altLang="en-US" sz="1400" dirty="0">
                    <a:solidFill>
                      <a:schemeClr val="tx1">
                        <a:lumMod val="75000"/>
                        <a:lumOff val="25000"/>
                      </a:schemeClr>
                    </a:solidFill>
                    <a:latin typeface="微软雅黑" panose="020B0503020204020204" charset="-122"/>
                    <a:ea typeface="微软雅黑" panose="020B0503020204020204" charset="-122"/>
                  </a:rPr>
                  <a:t>患病率为</a:t>
                </a:r>
                <a:r>
                  <a:rPr lang="en-US" altLang="zh-CN" sz="1400" dirty="0">
                    <a:solidFill>
                      <a:schemeClr val="tx1">
                        <a:lumMod val="75000"/>
                        <a:lumOff val="25000"/>
                      </a:schemeClr>
                    </a:solidFill>
                    <a:latin typeface="微软雅黑" panose="020B0503020204020204" charset="-122"/>
                    <a:ea typeface="微软雅黑" panose="020B0503020204020204" charset="-122"/>
                  </a:rPr>
                  <a:t>15.79%</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[2]</a:t>
                </a:r>
                <a:r>
                  <a:rPr lang="zh-CN" altLang="en-US" sz="1400" dirty="0">
                    <a:solidFill>
                      <a:schemeClr val="tx1">
                        <a:lumMod val="75000"/>
                        <a:lumOff val="25000"/>
                      </a:schemeClr>
                    </a:solidFill>
                    <a:latin typeface="微软雅黑" panose="020B0503020204020204" charset="-122"/>
                    <a:ea typeface="微软雅黑" panose="020B0503020204020204" charset="-122"/>
                  </a:rPr>
                  <a:t>，且逐年增高；全国大规模流行病学调查显示</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[3]</a:t>
                </a:r>
                <a:r>
                  <a:rPr lang="zh-CN" altLang="en-US" sz="1400" dirty="0">
                    <a:solidFill>
                      <a:schemeClr val="tx1">
                        <a:lumMod val="75000"/>
                        <a:lumOff val="25000"/>
                      </a:schemeClr>
                    </a:solidFill>
                    <a:latin typeface="微软雅黑" panose="020B0503020204020204" charset="-122"/>
                    <a:ea typeface="微软雅黑" panose="020B0503020204020204" charset="-122"/>
                  </a:rPr>
                  <a:t>，我国</a:t>
                </a:r>
                <a:r>
                  <a:rPr lang="zh-CN" altLang="en-US" sz="1400" b="1" dirty="0">
                    <a:solidFill>
                      <a:schemeClr val="tx1">
                        <a:lumMod val="75000"/>
                        <a:lumOff val="25000"/>
                      </a:schemeClr>
                    </a:solidFill>
                    <a:latin typeface="微软雅黑" panose="020B0503020204020204" charset="-122"/>
                    <a:ea typeface="微软雅黑" panose="020B0503020204020204" charset="-122"/>
                  </a:rPr>
                  <a:t>特应性皮炎</a:t>
                </a:r>
                <a:r>
                  <a:rPr lang="zh-CN" altLang="en-US" sz="1400" dirty="0">
                    <a:solidFill>
                      <a:schemeClr val="tx1">
                        <a:lumMod val="75000"/>
                        <a:lumOff val="25000"/>
                      </a:schemeClr>
                    </a:solidFill>
                    <a:latin typeface="微软雅黑" panose="020B0503020204020204" charset="-122"/>
                    <a:ea typeface="微软雅黑" panose="020B0503020204020204" charset="-122"/>
                  </a:rPr>
                  <a:t>的患病率从</a:t>
                </a:r>
                <a:r>
                  <a:rPr lang="en-US" altLang="zh-CN" sz="1400" dirty="0">
                    <a:solidFill>
                      <a:schemeClr val="tx1">
                        <a:lumMod val="75000"/>
                        <a:lumOff val="25000"/>
                      </a:schemeClr>
                    </a:solidFill>
                    <a:latin typeface="微软雅黑" panose="020B0503020204020204" charset="-122"/>
                    <a:ea typeface="微软雅黑" panose="020B0503020204020204" charset="-122"/>
                  </a:rPr>
                  <a:t>1998</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0.69%</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2002</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3.07%</a:t>
                </a:r>
                <a:r>
                  <a:rPr lang="zh-CN" altLang="en-US" sz="1400" dirty="0">
                    <a:solidFill>
                      <a:schemeClr val="tx1">
                        <a:lumMod val="75000"/>
                        <a:lumOff val="25000"/>
                      </a:schemeClr>
                    </a:solidFill>
                    <a:latin typeface="微软雅黑" panose="020B0503020204020204" charset="-122"/>
                    <a:ea typeface="微软雅黑" panose="020B0503020204020204" charset="-122"/>
                  </a:rPr>
                  <a:t>增加到</a:t>
                </a:r>
                <a:r>
                  <a:rPr lang="en-US" altLang="zh-CN" sz="1400" dirty="0">
                    <a:solidFill>
                      <a:schemeClr val="tx1">
                        <a:lumMod val="75000"/>
                        <a:lumOff val="25000"/>
                      </a:schemeClr>
                    </a:solidFill>
                    <a:latin typeface="微软雅黑" panose="020B0503020204020204" charset="-122"/>
                    <a:ea typeface="微软雅黑" panose="020B0503020204020204" charset="-122"/>
                  </a:rPr>
                  <a:t>2014</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12.94%</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rPr>
                  <a:t>银屑病</a:t>
                </a:r>
                <a:r>
                  <a:rPr lang="zh-CN" altLang="en-US" sz="1400" dirty="0">
                    <a:solidFill>
                      <a:schemeClr val="tx1">
                        <a:lumMod val="75000"/>
                        <a:lumOff val="25000"/>
                      </a:schemeClr>
                    </a:solidFill>
                    <a:latin typeface="微软雅黑" panose="020B0503020204020204" charset="-122"/>
                    <a:ea typeface="微软雅黑" panose="020B0503020204020204" charset="-122"/>
                  </a:rPr>
                  <a:t>的患病率从</a:t>
                </a:r>
                <a:r>
                  <a:rPr lang="en-US" altLang="zh-CN" sz="1400" dirty="0">
                    <a:solidFill>
                      <a:schemeClr val="tx1">
                        <a:lumMod val="75000"/>
                        <a:lumOff val="25000"/>
                      </a:schemeClr>
                    </a:solidFill>
                    <a:latin typeface="微软雅黑" panose="020B0503020204020204" charset="-122"/>
                    <a:ea typeface="微软雅黑" panose="020B0503020204020204" charset="-122"/>
                  </a:rPr>
                  <a:t>1984</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0.123%</a:t>
                </a:r>
                <a:r>
                  <a:rPr lang="zh-CN" altLang="en-US" sz="1400" dirty="0">
                    <a:solidFill>
                      <a:schemeClr val="tx1">
                        <a:lumMod val="75000"/>
                        <a:lumOff val="25000"/>
                      </a:schemeClr>
                    </a:solidFill>
                    <a:latin typeface="微软雅黑" panose="020B0503020204020204" charset="-122"/>
                    <a:ea typeface="微软雅黑" panose="020B0503020204020204" charset="-122"/>
                  </a:rPr>
                  <a:t>增加到</a:t>
                </a:r>
                <a:r>
                  <a:rPr lang="en-US" altLang="zh-CN" sz="1400" dirty="0">
                    <a:solidFill>
                      <a:schemeClr val="tx1">
                        <a:lumMod val="75000"/>
                        <a:lumOff val="25000"/>
                      </a:schemeClr>
                    </a:solidFill>
                    <a:latin typeface="微软雅黑" panose="020B0503020204020204" charset="-122"/>
                    <a:ea typeface="微软雅黑" panose="020B0503020204020204" charset="-122"/>
                  </a:rPr>
                  <a:t>2008</a:t>
                </a:r>
                <a:r>
                  <a:rPr lang="zh-CN" altLang="en-US" sz="1400" dirty="0">
                    <a:solidFill>
                      <a:schemeClr val="tx1">
                        <a:lumMod val="75000"/>
                        <a:lumOff val="25000"/>
                      </a:schemeClr>
                    </a:solidFill>
                    <a:latin typeface="微软雅黑" panose="020B0503020204020204" charset="-122"/>
                    <a:ea typeface="微软雅黑" panose="020B0503020204020204" charset="-122"/>
                  </a:rPr>
                  <a:t>年的</a:t>
                </a:r>
                <a:r>
                  <a:rPr lang="en-US" altLang="zh-CN" sz="1400" dirty="0">
                    <a:solidFill>
                      <a:schemeClr val="tx1">
                        <a:lumMod val="75000"/>
                        <a:lumOff val="25000"/>
                      </a:schemeClr>
                    </a:solidFill>
                    <a:latin typeface="微软雅黑" panose="020B0503020204020204" charset="-122"/>
                    <a:ea typeface="微软雅黑" panose="020B0503020204020204" charset="-122"/>
                  </a:rPr>
                  <a:t>0.47%</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rPr>
                  <a:t>荨麻疹</a:t>
                </a:r>
                <a:r>
                  <a:rPr lang="zh-CN" altLang="en-US" sz="1400" dirty="0">
                    <a:solidFill>
                      <a:schemeClr val="tx1">
                        <a:lumMod val="75000"/>
                        <a:lumOff val="25000"/>
                      </a:schemeClr>
                    </a:solidFill>
                    <a:latin typeface="微软雅黑" panose="020B0503020204020204" charset="-122"/>
                    <a:ea typeface="微软雅黑" panose="020B0503020204020204" charset="-122"/>
                  </a:rPr>
                  <a:t>尚缺乏全国性调查，我国</a:t>
                </a:r>
                <a:r>
                  <a:rPr lang="en-US" altLang="zh-CN" sz="1400" dirty="0">
                    <a:solidFill>
                      <a:schemeClr val="tx1">
                        <a:lumMod val="75000"/>
                        <a:lumOff val="25000"/>
                      </a:schemeClr>
                    </a:solidFill>
                    <a:latin typeface="微软雅黑" panose="020B0503020204020204" charset="-122"/>
                    <a:ea typeface="微软雅黑" panose="020B0503020204020204" charset="-122"/>
                  </a:rPr>
                  <a:t>2011</a:t>
                </a:r>
                <a:r>
                  <a:rPr lang="zh-CN" altLang="en-US" sz="1400" dirty="0">
                    <a:solidFill>
                      <a:schemeClr val="tx1">
                        <a:lumMod val="75000"/>
                        <a:lumOff val="25000"/>
                      </a:schemeClr>
                    </a:solidFill>
                    <a:latin typeface="微软雅黑" panose="020B0503020204020204" charset="-122"/>
                    <a:ea typeface="微软雅黑" panose="020B0503020204020204" charset="-122"/>
                  </a:rPr>
                  <a:t>年南京市儿童荨麻疹总患病率为</a:t>
                </a:r>
                <a:r>
                  <a:rPr lang="en-US" altLang="zh-CN" sz="1400" dirty="0">
                    <a:solidFill>
                      <a:schemeClr val="tx1">
                        <a:lumMod val="75000"/>
                        <a:lumOff val="25000"/>
                      </a:schemeClr>
                    </a:solidFill>
                    <a:latin typeface="微软雅黑" panose="020B0503020204020204" charset="-122"/>
                    <a:ea typeface="微软雅黑" panose="020B0503020204020204" charset="-122"/>
                  </a:rPr>
                  <a:t>8.54</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[4]</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2</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6</a:t>
                </a:r>
                <a:r>
                  <a:rPr lang="zh-CN" altLang="en-US" sz="1400" dirty="0">
                    <a:solidFill>
                      <a:schemeClr val="tx1">
                        <a:lumMod val="75000"/>
                        <a:lumOff val="25000"/>
                      </a:schemeClr>
                    </a:solidFill>
                    <a:latin typeface="微软雅黑" panose="020B0503020204020204" charset="-122"/>
                    <a:ea typeface="微软雅黑" panose="020B0503020204020204" charset="-122"/>
                  </a:rPr>
                  <a:t>岁儿童患病率随年龄增长而增高；我国报道学龄前儿童特应性皮炎的患病率为</a:t>
                </a:r>
                <a:r>
                  <a:rPr lang="en-US" altLang="zh-CN" sz="1400" dirty="0">
                    <a:solidFill>
                      <a:schemeClr val="tx1">
                        <a:lumMod val="75000"/>
                        <a:lumOff val="25000"/>
                      </a:schemeClr>
                    </a:solidFill>
                    <a:latin typeface="微软雅黑" panose="020B0503020204020204" charset="-122"/>
                    <a:ea typeface="微软雅黑" panose="020B0503020204020204" charset="-122"/>
                  </a:rPr>
                  <a:t>2.78%</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8.3%</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[4]</a:t>
                </a:r>
                <a:r>
                  <a:rPr lang="zh-CN" altLang="en-US" sz="1400" dirty="0">
                    <a:solidFill>
                      <a:schemeClr val="tx1">
                        <a:lumMod val="75000"/>
                        <a:lumOff val="25000"/>
                      </a:schemeClr>
                    </a:solidFill>
                    <a:latin typeface="微软雅黑" panose="020B0503020204020204" charset="-122"/>
                    <a:ea typeface="微软雅黑" panose="020B0503020204020204" charset="-122"/>
                  </a:rPr>
                  <a:t>。</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6"/>
              </p:custDataLst>
            </p:nvPr>
          </p:nvCxnSpPr>
          <p:spPr>
            <a:xfrm>
              <a:off x="1774370" y="3499632"/>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custDataLst>
              <p:tags r:id="rId7"/>
            </p:custDataLst>
          </p:nvPr>
        </p:nvSpPr>
        <p:spPr>
          <a:xfrm>
            <a:off x="4290695" y="6212840"/>
            <a:ext cx="7901305" cy="645160"/>
          </a:xfrm>
          <a:prstGeom prst="rect">
            <a:avLst/>
          </a:prstGeom>
          <a:noFill/>
        </p:spPr>
        <p:txBody>
          <a:bodyPr wrap="square">
            <a:spAutoFit/>
          </a:bodyPr>
          <a:p>
            <a:pPr marL="180975" indent="-180975">
              <a:buFont typeface="+mj-lt"/>
              <a:buAutoNum type="arabicPeriod"/>
            </a:pP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Wang XD et al. An increased prevalence of self-reported allergic rhinitis in major Chinese cities from 2005 to 2011. Allergy 2016; 71: 1170–1180</a:t>
            </a:r>
            <a:endPar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endParaRPr>
          </a:p>
          <a:p>
            <a:pPr marL="180975" indent="-180975">
              <a:buFont typeface="+mj-lt"/>
              <a:buAutoNum type="arabicPeriod"/>
            </a:pP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中国医师协会儿科医师分会儿童耳鼻咽喉专业委员会</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 </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儿童过敏性鼻炎诊疗</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临床实践指南</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[J].</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中国实用儿科杂志</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,2019,34(3):169-175</a:t>
            </a:r>
            <a:endPar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endParaRPr>
          </a:p>
          <a:p>
            <a:pPr marL="180975" indent="-180975">
              <a:buFont typeface="+mj-lt"/>
              <a:buAutoNum type="arabicPeriod"/>
            </a:pP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陈丽萍等</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 </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我国特应性皮炎、银屑病、痤疮和荨麻疹的患病率及危险因素</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 J Cent South Univ (Med Sci), 2020, 45(4):449-455</a:t>
            </a:r>
            <a:endPar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endParaRPr>
          </a:p>
          <a:p>
            <a:pPr marL="180975" indent="-180975">
              <a:buFont typeface="+mj-lt"/>
              <a:buAutoNum type="arabicPeriod"/>
            </a:pP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中华医学会变态反应学分会儿童过敏和哮喘学组等</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 </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抗组胺</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H1</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受体药在儿童常见过敏性疾病中应用的专家共识</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[J].</a:t>
            </a:r>
            <a:r>
              <a:rPr lang="zh-CN" altLang="en-US"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中国实用儿科杂志</a:t>
            </a:r>
            <a:r>
              <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rPr>
              <a:t>,2018,33(3):161-170</a:t>
            </a:r>
            <a:endParaRPr lang="en-US" altLang="zh-CN" sz="900" kern="100" dirty="0">
              <a:solidFill>
                <a:schemeClr val="bg1">
                  <a:lumMod val="50000"/>
                </a:schemeClr>
              </a:solidFill>
              <a:latin typeface="Calibri" panose="020F0502020204030204" pitchFamily="34" charset="0"/>
              <a:ea typeface="思源黑体 CN Light" panose="020B0300000000000000" pitchFamily="34" charset="-122"/>
              <a:cs typeface="Calibri" panose="020F0502020204030204" pitchFamily="34" charset="0"/>
            </a:endParaRPr>
          </a:p>
        </p:txBody>
      </p:sp>
      <p:grpSp>
        <p:nvGrpSpPr>
          <p:cNvPr id="25" name="组合 24"/>
          <p:cNvGrpSpPr/>
          <p:nvPr/>
        </p:nvGrpSpPr>
        <p:grpSpPr>
          <a:xfrm rot="0">
            <a:off x="1255395" y="1358265"/>
            <a:ext cx="10111105" cy="701093"/>
            <a:chOff x="1678313" y="1592756"/>
            <a:chExt cx="10110917" cy="701032"/>
          </a:xfrm>
        </p:grpSpPr>
        <p:grpSp>
          <p:nvGrpSpPr>
            <p:cNvPr id="26" name="组合 25"/>
            <p:cNvGrpSpPr/>
            <p:nvPr/>
          </p:nvGrpSpPr>
          <p:grpSpPr>
            <a:xfrm>
              <a:off x="1678313" y="1592756"/>
              <a:ext cx="10110917" cy="701032"/>
              <a:chOff x="1678313" y="1592756"/>
              <a:chExt cx="10110917" cy="701032"/>
            </a:xfrm>
          </p:grpSpPr>
          <p:sp>
            <p:nvSpPr>
              <p:cNvPr id="29" name="文本框 28"/>
              <p:cNvSpPr txBox="1"/>
              <p:nvPr>
                <p:custDataLst>
                  <p:tags r:id="rId8"/>
                </p:custDataLst>
              </p:nvPr>
            </p:nvSpPr>
            <p:spPr>
              <a:xfrm>
                <a:off x="1678313" y="1592756"/>
                <a:ext cx="2466390" cy="368268"/>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与参照药品相比优势</a:t>
                </a:r>
                <a:endParaRPr lang="zh-CN" altLang="en-US" b="1" dirty="0">
                  <a:solidFill>
                    <a:srgbClr val="596BB6"/>
                  </a:solidFill>
                  <a:latin typeface="微软雅黑" panose="020B0503020204020204" charset="-122"/>
                  <a:ea typeface="微软雅黑" panose="020B0503020204020204" charset="-122"/>
                </a:endParaRPr>
              </a:p>
            </p:txBody>
          </p:sp>
          <p:sp>
            <p:nvSpPr>
              <p:cNvPr id="30" name="文本框 29"/>
              <p:cNvSpPr txBox="1"/>
              <p:nvPr>
                <p:custDataLst>
                  <p:tags r:id="rId9"/>
                </p:custDataLst>
              </p:nvPr>
            </p:nvSpPr>
            <p:spPr>
              <a:xfrm>
                <a:off x="1678314" y="1933139"/>
                <a:ext cx="10110916" cy="360649"/>
              </a:xfrm>
              <a:prstGeom prst="rect">
                <a:avLst/>
              </a:prstGeom>
              <a:noFill/>
            </p:spPr>
            <p:txBody>
              <a:bodyPr wrap="square" rtlCol="0">
                <a:spAutoFit/>
              </a:bodyPr>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盐酸奥洛他定颗粒治疗荨麻疹和过敏性鼻炎的疗效显著优于氯雷他定糖浆</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31" name="直接连接符 30"/>
            <p:cNvCxnSpPr/>
            <p:nvPr>
              <p:custDataLst>
                <p:tags r:id="rId10"/>
              </p:custDataLst>
            </p:nvPr>
          </p:nvCxnSpPr>
          <p:spPr>
            <a:xfrm>
              <a:off x="1774370" y="196208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rot="0">
            <a:off x="1255395" y="2113915"/>
            <a:ext cx="10111105" cy="701093"/>
            <a:chOff x="1678313" y="1592756"/>
            <a:chExt cx="10110917" cy="701032"/>
          </a:xfrm>
        </p:grpSpPr>
        <p:grpSp>
          <p:nvGrpSpPr>
            <p:cNvPr id="33" name="组合 32"/>
            <p:cNvGrpSpPr/>
            <p:nvPr/>
          </p:nvGrpSpPr>
          <p:grpSpPr>
            <a:xfrm>
              <a:off x="1678313" y="1592756"/>
              <a:ext cx="10110917" cy="701032"/>
              <a:chOff x="1678313" y="1592756"/>
              <a:chExt cx="10110917" cy="701032"/>
            </a:xfrm>
          </p:grpSpPr>
          <p:sp>
            <p:nvSpPr>
              <p:cNvPr id="34" name="文本框 33"/>
              <p:cNvSpPr txBox="1"/>
              <p:nvPr>
                <p:custDataLst>
                  <p:tags r:id="rId11"/>
                </p:custDataLst>
              </p:nvPr>
            </p:nvSpPr>
            <p:spPr>
              <a:xfrm>
                <a:off x="1678313" y="1592756"/>
                <a:ext cx="2466390" cy="368268"/>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与参照药品相比不足</a:t>
                </a:r>
                <a:endParaRPr lang="zh-CN" altLang="en-US" b="1" dirty="0">
                  <a:solidFill>
                    <a:srgbClr val="596BB6"/>
                  </a:solidFill>
                  <a:latin typeface="微软雅黑" panose="020B0503020204020204" charset="-122"/>
                  <a:ea typeface="微软雅黑" panose="020B0503020204020204" charset="-122"/>
                </a:endParaRPr>
              </a:p>
            </p:txBody>
          </p:sp>
          <p:sp>
            <p:nvSpPr>
              <p:cNvPr id="35" name="文本框 34"/>
              <p:cNvSpPr txBox="1"/>
              <p:nvPr>
                <p:custDataLst>
                  <p:tags r:id="rId12"/>
                </p:custDataLst>
              </p:nvPr>
            </p:nvSpPr>
            <p:spPr>
              <a:xfrm>
                <a:off x="1678314" y="1933139"/>
                <a:ext cx="10110916" cy="360649"/>
              </a:xfrm>
              <a:prstGeom prst="rect">
                <a:avLst/>
              </a:prstGeom>
              <a:noFill/>
            </p:spPr>
            <p:txBody>
              <a:bodyPr wrap="square" rtlCol="0">
                <a:spAutoFit/>
              </a:bodyPr>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无</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36" name="直接连接符 35"/>
            <p:cNvCxnSpPr/>
            <p:nvPr>
              <p:custDataLst>
                <p:tags r:id="rId13"/>
              </p:custDataLst>
            </p:nvPr>
          </p:nvCxnSpPr>
          <p:spPr>
            <a:xfrm>
              <a:off x="1774370" y="196208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rot="0">
            <a:off x="1248410" y="4890135"/>
            <a:ext cx="10110470" cy="1254297"/>
            <a:chOff x="1678313" y="3127641"/>
            <a:chExt cx="10385531" cy="1202187"/>
          </a:xfrm>
        </p:grpSpPr>
        <p:grpSp>
          <p:nvGrpSpPr>
            <p:cNvPr id="39" name="组合 38"/>
            <p:cNvGrpSpPr/>
            <p:nvPr/>
          </p:nvGrpSpPr>
          <p:grpSpPr>
            <a:xfrm>
              <a:off x="1678313" y="3127641"/>
              <a:ext cx="10385531" cy="1202187"/>
              <a:chOff x="1678313" y="1592756"/>
              <a:chExt cx="10385531" cy="1202187"/>
            </a:xfrm>
          </p:grpSpPr>
          <p:sp>
            <p:nvSpPr>
              <p:cNvPr id="40" name="文本框 39"/>
              <p:cNvSpPr txBox="1"/>
              <p:nvPr>
                <p:custDataLst>
                  <p:tags r:id="rId14"/>
                </p:custDataLst>
              </p:nvPr>
            </p:nvSpPr>
            <p:spPr>
              <a:xfrm>
                <a:off x="1678313" y="1592756"/>
                <a:ext cx="3870432" cy="352999"/>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大陆地区发病率及年发病患者总数</a:t>
                </a:r>
                <a:endParaRPr lang="zh-CN" altLang="en-US" b="1" dirty="0">
                  <a:solidFill>
                    <a:srgbClr val="596BB6"/>
                  </a:solidFill>
                  <a:latin typeface="微软雅黑" panose="020B0503020204020204" charset="-122"/>
                  <a:ea typeface="微软雅黑" panose="020B0503020204020204" charset="-122"/>
                </a:endParaRPr>
              </a:p>
            </p:txBody>
          </p:sp>
          <p:sp>
            <p:nvSpPr>
              <p:cNvPr id="41" name="文本框 40"/>
              <p:cNvSpPr txBox="1"/>
              <p:nvPr>
                <p:custDataLst>
                  <p:tags r:id="rId15"/>
                </p:custDataLst>
              </p:nvPr>
            </p:nvSpPr>
            <p:spPr>
              <a:xfrm>
                <a:off x="1678313" y="1933139"/>
                <a:ext cx="10385531" cy="861804"/>
              </a:xfrm>
              <a:prstGeom prst="rect">
                <a:avLst/>
              </a:prstGeom>
              <a:noFill/>
            </p:spPr>
            <p:txBody>
              <a:bodyPr wrap="square" rtlCol="0">
                <a:spAutoFit/>
              </a:bodyPr>
              <a:p>
                <a:pPr>
                  <a:lnSpc>
                    <a:spcPct val="125000"/>
                  </a:lnSpc>
                  <a:spcAft>
                    <a:spcPts val="600"/>
                  </a:spcAft>
                </a:pPr>
                <a:r>
                  <a:rPr lang="zh-CN" altLang="en-US" sz="1400" dirty="0">
                    <a:solidFill>
                      <a:schemeClr val="tx1">
                        <a:lumMod val="75000"/>
                        <a:lumOff val="25000"/>
                      </a:schemeClr>
                    </a:solidFill>
                    <a:latin typeface="微软雅黑" panose="020B0503020204020204" charset="-122"/>
                    <a:ea typeface="微软雅黑" panose="020B0503020204020204" charset="-122"/>
                  </a:rPr>
                  <a:t>目前，我国仅</a:t>
                </a:r>
                <a:r>
                  <a:rPr lang="zh-CN" altLang="en-US" sz="1400" b="1" dirty="0">
                    <a:solidFill>
                      <a:schemeClr val="tx1">
                        <a:lumMod val="75000"/>
                        <a:lumOff val="25000"/>
                      </a:schemeClr>
                    </a:solidFill>
                    <a:latin typeface="微软雅黑" panose="020B0503020204020204" charset="-122"/>
                    <a:ea typeface="微软雅黑" panose="020B0503020204020204" charset="-122"/>
                  </a:rPr>
                  <a:t>过敏性鼻炎患者成人已超过</a:t>
                </a:r>
                <a:r>
                  <a:rPr lang="en-US" altLang="zh-CN" sz="1400" b="1" dirty="0">
                    <a:solidFill>
                      <a:schemeClr val="tx1">
                        <a:lumMod val="75000"/>
                        <a:lumOff val="25000"/>
                      </a:schemeClr>
                    </a:solidFill>
                    <a:latin typeface="微软雅黑" panose="020B0503020204020204" charset="-122"/>
                    <a:ea typeface="微软雅黑" panose="020B0503020204020204" charset="-122"/>
                  </a:rPr>
                  <a:t>2</a:t>
                </a:r>
                <a:r>
                  <a:rPr lang="zh-CN" altLang="en-US" sz="1400" b="1" dirty="0">
                    <a:solidFill>
                      <a:schemeClr val="tx1">
                        <a:lumMod val="75000"/>
                        <a:lumOff val="25000"/>
                      </a:schemeClr>
                    </a:solidFill>
                    <a:latin typeface="微软雅黑" panose="020B0503020204020204" charset="-122"/>
                    <a:ea typeface="微软雅黑" panose="020B0503020204020204" charset="-122"/>
                  </a:rPr>
                  <a:t>亿人，儿童已超过</a:t>
                </a:r>
                <a:r>
                  <a:rPr lang="en-US" altLang="zh-CN" sz="1400" b="1" dirty="0">
                    <a:solidFill>
                      <a:schemeClr val="tx1">
                        <a:lumMod val="75000"/>
                        <a:lumOff val="25000"/>
                      </a:schemeClr>
                    </a:solidFill>
                    <a:latin typeface="微软雅黑" panose="020B0503020204020204" charset="-122"/>
                    <a:ea typeface="微软雅黑" panose="020B0503020204020204" charset="-122"/>
                  </a:rPr>
                  <a:t>4000</a:t>
                </a:r>
                <a:r>
                  <a:rPr lang="zh-CN" altLang="en-US" sz="1400" b="1" dirty="0">
                    <a:solidFill>
                      <a:schemeClr val="tx1">
                        <a:lumMod val="75000"/>
                        <a:lumOff val="25000"/>
                      </a:schemeClr>
                    </a:solidFill>
                    <a:latin typeface="微软雅黑" panose="020B0503020204020204" charset="-122"/>
                    <a:ea typeface="微软雅黑" panose="020B0503020204020204" charset="-122"/>
                  </a:rPr>
                  <a:t>万人</a:t>
                </a:r>
                <a:r>
                  <a:rPr lang="zh-CN" altLang="en-US" sz="1400" dirty="0">
                    <a:solidFill>
                      <a:schemeClr val="tx1">
                        <a:lumMod val="75000"/>
                        <a:lumOff val="25000"/>
                      </a:schemeClr>
                    </a:solidFill>
                    <a:latin typeface="微软雅黑" panose="020B0503020204020204" charset="-122"/>
                    <a:ea typeface="微软雅黑" panose="020B0503020204020204" charset="-122"/>
                  </a:rPr>
                  <a:t>，且逐年增加。抗组胺药是治疗该类疾病最安全有效的药物，即使国内已上市抗组胺药总有效率达</a:t>
                </a:r>
                <a:r>
                  <a:rPr lang="en-US" altLang="zh-CN" sz="1400" dirty="0">
                    <a:solidFill>
                      <a:schemeClr val="tx1">
                        <a:lumMod val="75000"/>
                        <a:lumOff val="25000"/>
                      </a:schemeClr>
                    </a:solidFill>
                    <a:latin typeface="微软雅黑" panose="020B0503020204020204" charset="-122"/>
                    <a:ea typeface="微软雅黑" panose="020B0503020204020204" charset="-122"/>
                  </a:rPr>
                  <a:t>80%~90%</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rPr>
                  <a:t>治疗不应答患者人数仍然庞大，有效率更高的抗组胺药已成为临床治疗过敏性疾病的迫切需求。</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42" name="直接连接符 41"/>
            <p:cNvCxnSpPr/>
            <p:nvPr>
              <p:custDataLst>
                <p:tags r:id="rId16"/>
              </p:custDataLst>
            </p:nvPr>
          </p:nvCxnSpPr>
          <p:spPr>
            <a:xfrm>
              <a:off x="1774370" y="3499632"/>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安全性</a:t>
            </a:r>
            <a:endParaRPr lang="zh-CN" altLang="en-US" sz="2800" kern="0" dirty="0">
              <a:solidFill>
                <a:srgbClr val="FFFF00"/>
              </a:solidFill>
              <a:ea typeface="华文中宋" panose="02010600040101010101" pitchFamily="2" charset="-122"/>
            </a:endParaRPr>
          </a:p>
        </p:txBody>
      </p:sp>
      <p:grpSp>
        <p:nvGrpSpPr>
          <p:cNvPr id="10" name="组合 9"/>
          <p:cNvGrpSpPr/>
          <p:nvPr/>
        </p:nvGrpSpPr>
        <p:grpSpPr>
          <a:xfrm>
            <a:off x="1332238" y="717091"/>
            <a:ext cx="10110917" cy="1299135"/>
            <a:chOff x="1678313" y="1592756"/>
            <a:chExt cx="10110917" cy="1299135"/>
          </a:xfrm>
        </p:grpSpPr>
        <p:sp>
          <p:nvSpPr>
            <p:cNvPr id="8" name="文本框 7"/>
            <p:cNvSpPr txBox="1"/>
            <p:nvPr>
              <p:custDataLst>
                <p:tags r:id="rId1"/>
              </p:custDataLst>
            </p:nvPr>
          </p:nvSpPr>
          <p:spPr>
            <a:xfrm>
              <a:off x="1678313" y="1592756"/>
              <a:ext cx="2795716"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国内外不良反应发生情况</a:t>
              </a:r>
              <a:endParaRPr lang="zh-CN" altLang="en-US" b="1" dirty="0">
                <a:solidFill>
                  <a:srgbClr val="596BB6"/>
                </a:solidFill>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1678314" y="2016267"/>
              <a:ext cx="10110916" cy="875624"/>
            </a:xfrm>
            <a:prstGeom prst="rect">
              <a:avLst/>
            </a:prstGeom>
            <a:noFill/>
          </p:spPr>
          <p:txBody>
            <a:bodyPr wrap="square" rtlCol="0">
              <a:spAutoFit/>
            </a:bodyPr>
            <a:p>
              <a:pPr>
                <a:lnSpc>
                  <a:spcPct val="125000"/>
                </a:lnSpc>
              </a:pPr>
              <a:r>
                <a:rPr lang="zh-CN" altLang="en-US" sz="1400" b="1" dirty="0">
                  <a:solidFill>
                    <a:schemeClr val="tx1">
                      <a:lumMod val="75000"/>
                      <a:lumOff val="25000"/>
                    </a:schemeClr>
                  </a:solidFill>
                  <a:latin typeface="微软雅黑" panose="020B0503020204020204" charset="-122"/>
                  <a:ea typeface="微软雅黑" panose="020B0503020204020204" charset="-122"/>
                </a:rPr>
                <a:t>国内</a:t>
              </a:r>
              <a:r>
                <a:rPr lang="zh-CN" altLang="en-US" sz="1400" dirty="0">
                  <a:solidFill>
                    <a:schemeClr val="tx1">
                      <a:lumMod val="75000"/>
                      <a:lumOff val="25000"/>
                    </a:schemeClr>
                  </a:solidFill>
                  <a:latin typeface="微软雅黑" panose="020B0503020204020204" charset="-122"/>
                  <a:ea typeface="微软雅黑" panose="020B0503020204020204" charset="-122"/>
                </a:rPr>
                <a:t>：因盐酸奥洛他定颗粒于</a:t>
              </a:r>
              <a:r>
                <a:rPr lang="en-US" altLang="zh-CN" sz="1400" dirty="0">
                  <a:solidFill>
                    <a:schemeClr val="tx1">
                      <a:lumMod val="75000"/>
                      <a:lumOff val="25000"/>
                    </a:schemeClr>
                  </a:solidFill>
                  <a:latin typeface="微软雅黑" panose="020B0503020204020204" charset="-122"/>
                  <a:ea typeface="微软雅黑" panose="020B0503020204020204" charset="-122"/>
                </a:rPr>
                <a:t>2021</a:t>
              </a:r>
              <a:r>
                <a:rPr lang="zh-CN" altLang="en-US" sz="1400" dirty="0">
                  <a:solidFill>
                    <a:schemeClr val="tx1">
                      <a:lumMod val="75000"/>
                      <a:lumOff val="25000"/>
                    </a:schemeClr>
                  </a:solidFill>
                  <a:latin typeface="微软雅黑" panose="020B0503020204020204" charset="-122"/>
                  <a:ea typeface="微软雅黑" panose="020B0503020204020204" charset="-122"/>
                </a:rPr>
                <a:t>年</a:t>
              </a:r>
              <a:r>
                <a:rPr lang="en-US" altLang="zh-CN" sz="1400" dirty="0">
                  <a:solidFill>
                    <a:schemeClr val="tx1">
                      <a:lumMod val="75000"/>
                      <a:lumOff val="25000"/>
                    </a:schemeClr>
                  </a:solidFill>
                  <a:latin typeface="微软雅黑" panose="020B0503020204020204" charset="-122"/>
                  <a:ea typeface="微软雅黑" panose="020B0503020204020204" charset="-122"/>
                </a:rPr>
                <a:t>7</a:t>
              </a:r>
              <a:r>
                <a:rPr lang="zh-CN" altLang="en-US" sz="1400" dirty="0">
                  <a:solidFill>
                    <a:schemeClr val="tx1">
                      <a:lumMod val="75000"/>
                      <a:lumOff val="25000"/>
                    </a:schemeClr>
                  </a:solidFill>
                  <a:latin typeface="微软雅黑" panose="020B0503020204020204" charset="-122"/>
                  <a:ea typeface="微软雅黑" panose="020B0503020204020204" charset="-122"/>
                </a:rPr>
                <a:t>月</a:t>
              </a:r>
              <a:r>
                <a:rPr lang="en-US" altLang="zh-CN" sz="1400" dirty="0">
                  <a:solidFill>
                    <a:schemeClr val="tx1">
                      <a:lumMod val="75000"/>
                      <a:lumOff val="25000"/>
                    </a:schemeClr>
                  </a:solidFill>
                  <a:latin typeface="微软雅黑" panose="020B0503020204020204" charset="-122"/>
                  <a:ea typeface="微软雅黑" panose="020B0503020204020204" charset="-122"/>
                </a:rPr>
                <a:t>20</a:t>
              </a:r>
              <a:r>
                <a:rPr lang="zh-CN" altLang="en-US" sz="1400" dirty="0">
                  <a:solidFill>
                    <a:schemeClr val="tx1">
                      <a:lumMod val="75000"/>
                      <a:lumOff val="25000"/>
                    </a:schemeClr>
                  </a:solidFill>
                  <a:latin typeface="微软雅黑" panose="020B0503020204020204" charset="-122"/>
                  <a:ea typeface="微软雅黑" panose="020B0503020204020204" charset="-122"/>
                </a:rPr>
                <a:t>日获批，在国家不良反应监测系统中还没有相关数据。</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25000"/>
                </a:lnSpc>
              </a:pPr>
              <a:r>
                <a:rPr lang="zh-CN" altLang="en-US" sz="1400" b="1" dirty="0">
                  <a:solidFill>
                    <a:schemeClr val="tx1">
                      <a:lumMod val="75000"/>
                      <a:lumOff val="25000"/>
                    </a:schemeClr>
                  </a:solidFill>
                  <a:latin typeface="微软雅黑" panose="020B0503020204020204" charset="-122"/>
                  <a:ea typeface="微软雅黑" panose="020B0503020204020204" charset="-122"/>
                </a:rPr>
                <a:t>国外</a:t>
              </a:r>
              <a:r>
                <a:rPr lang="zh-CN" altLang="en-US" sz="1400" dirty="0">
                  <a:solidFill>
                    <a:schemeClr val="tx1">
                      <a:lumMod val="75000"/>
                      <a:lumOff val="25000"/>
                    </a:schemeClr>
                  </a:solidFill>
                  <a:latin typeface="微软雅黑" panose="020B0503020204020204" charset="-122"/>
                  <a:ea typeface="微软雅黑" panose="020B0503020204020204" charset="-122"/>
                </a:rPr>
                <a:t>：日本</a:t>
              </a:r>
              <a:r>
                <a:rPr lang="en-US" altLang="zh-CN" sz="1400" dirty="0">
                  <a:solidFill>
                    <a:schemeClr val="tx1">
                      <a:lumMod val="75000"/>
                      <a:lumOff val="25000"/>
                    </a:schemeClr>
                  </a:solidFill>
                  <a:latin typeface="微软雅黑" panose="020B0503020204020204" charset="-122"/>
                  <a:ea typeface="微软雅黑" panose="020B0503020204020204" charset="-122"/>
                </a:rPr>
                <a:t>PMDA</a:t>
              </a:r>
              <a:r>
                <a:rPr lang="zh-CN" altLang="en-US" sz="1400" dirty="0">
                  <a:solidFill>
                    <a:schemeClr val="tx1">
                      <a:lumMod val="75000"/>
                      <a:lumOff val="25000"/>
                    </a:schemeClr>
                  </a:solidFill>
                  <a:latin typeface="微软雅黑" panose="020B0503020204020204" charset="-122"/>
                  <a:ea typeface="微软雅黑" panose="020B0503020204020204" charset="-122"/>
                </a:rPr>
                <a:t>最新的药物安全性调查报告数据：依据盐酸奥洛他定颗粒</a:t>
              </a:r>
              <a:r>
                <a:rPr lang="en-US" altLang="zh-CN" sz="1400" dirty="0">
                  <a:solidFill>
                    <a:schemeClr val="tx1">
                      <a:lumMod val="75000"/>
                      <a:lumOff val="25000"/>
                    </a:schemeClr>
                  </a:solidFill>
                  <a:latin typeface="微软雅黑" panose="020B0503020204020204" charset="-122"/>
                  <a:ea typeface="微软雅黑" panose="020B0503020204020204" charset="-122"/>
                </a:rPr>
                <a:t>0.5%</a:t>
              </a:r>
              <a:r>
                <a:rPr lang="zh-CN" altLang="en-US" sz="1400" dirty="0">
                  <a:solidFill>
                    <a:schemeClr val="tx1">
                      <a:lumMod val="75000"/>
                      <a:lumOff val="25000"/>
                    </a:schemeClr>
                  </a:solidFill>
                  <a:latin typeface="微软雅黑" panose="020B0503020204020204" charset="-122"/>
                  <a:ea typeface="微软雅黑" panose="020B0503020204020204" charset="-122"/>
                </a:rPr>
                <a:t>再审查报告书，对</a:t>
              </a:r>
              <a:r>
                <a:rPr lang="en-US" altLang="zh-CN" sz="1400" dirty="0">
                  <a:solidFill>
                    <a:schemeClr val="tx1">
                      <a:lumMod val="75000"/>
                      <a:lumOff val="25000"/>
                    </a:schemeClr>
                  </a:solidFill>
                  <a:latin typeface="微软雅黑" panose="020B0503020204020204" charset="-122"/>
                  <a:ea typeface="微软雅黑" panose="020B0503020204020204" charset="-122"/>
                </a:rPr>
                <a:t>0~6</a:t>
              </a:r>
              <a:r>
                <a:rPr lang="zh-CN" altLang="en-US" sz="1400" dirty="0">
                  <a:solidFill>
                    <a:schemeClr val="tx1">
                      <a:lumMod val="75000"/>
                      <a:lumOff val="25000"/>
                    </a:schemeClr>
                  </a:solidFill>
                  <a:latin typeface="微软雅黑" panose="020B0503020204020204" charset="-122"/>
                  <a:ea typeface="微软雅黑" panose="020B0503020204020204" charset="-122"/>
                </a:rPr>
                <a:t>岁的</a:t>
              </a:r>
              <a:r>
                <a:rPr lang="en-US" altLang="zh-CN" sz="1400" dirty="0">
                  <a:solidFill>
                    <a:schemeClr val="tx1">
                      <a:lumMod val="75000"/>
                      <a:lumOff val="25000"/>
                    </a:schemeClr>
                  </a:solidFill>
                  <a:latin typeface="微软雅黑" panose="020B0503020204020204" charset="-122"/>
                  <a:ea typeface="微软雅黑" panose="020B0503020204020204" charset="-122"/>
                </a:rPr>
                <a:t>758</a:t>
              </a:r>
              <a:r>
                <a:rPr lang="zh-CN" altLang="en-US" sz="1400" dirty="0">
                  <a:solidFill>
                    <a:schemeClr val="tx1">
                      <a:lumMod val="75000"/>
                      <a:lumOff val="25000"/>
                    </a:schemeClr>
                  </a:solidFill>
                  <a:latin typeface="微软雅黑" panose="020B0503020204020204" charset="-122"/>
                  <a:ea typeface="微软雅黑" panose="020B0503020204020204" charset="-122"/>
                </a:rPr>
                <a:t>例患者进行了安全性分析调查，总不良反应发生率为</a:t>
              </a:r>
              <a:r>
                <a:rPr lang="en-US" altLang="zh-CN" sz="1400" b="1" dirty="0">
                  <a:solidFill>
                    <a:schemeClr val="accent2"/>
                  </a:solidFill>
                  <a:latin typeface="微软雅黑" panose="020B0503020204020204" charset="-122"/>
                  <a:ea typeface="微软雅黑" panose="020B0503020204020204" charset="-122"/>
                </a:rPr>
                <a:t>1.3%</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10</a:t>
              </a:r>
              <a:r>
                <a:rPr lang="zh-CN" altLang="en-US" sz="1400" dirty="0">
                  <a:solidFill>
                    <a:schemeClr val="tx1">
                      <a:lumMod val="75000"/>
                      <a:lumOff val="25000"/>
                    </a:schemeClr>
                  </a:solidFill>
                  <a:latin typeface="微软雅黑" panose="020B0503020204020204" charset="-122"/>
                  <a:ea typeface="微软雅黑" panose="020B0503020204020204" charset="-122"/>
                </a:rPr>
                <a:t>例）</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 [5] </a:t>
              </a:r>
              <a:r>
                <a:rPr lang="zh-CN" altLang="en-US" sz="1400" dirty="0">
                  <a:solidFill>
                    <a:schemeClr val="tx1">
                      <a:lumMod val="75000"/>
                      <a:lumOff val="25000"/>
                    </a:schemeClr>
                  </a:solidFill>
                  <a:latin typeface="微软雅黑" panose="020B0503020204020204" charset="-122"/>
                  <a:ea typeface="微软雅黑" panose="020B0503020204020204" charset="-122"/>
                </a:rPr>
                <a:t>，均不严重。</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0" name="直接连接符 19"/>
          <p:cNvCxnSpPr/>
          <p:nvPr>
            <p:custDataLst>
              <p:tags r:id="rId3"/>
            </p:custDataLst>
          </p:nvPr>
        </p:nvCxnSpPr>
        <p:spPr>
          <a:xfrm>
            <a:off x="1428295" y="1086423"/>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332238" y="2117294"/>
            <a:ext cx="10110917" cy="2645658"/>
            <a:chOff x="1678313" y="4662526"/>
            <a:chExt cx="10110917" cy="2645658"/>
          </a:xfrm>
        </p:grpSpPr>
        <p:grpSp>
          <p:nvGrpSpPr>
            <p:cNvPr id="15" name="组合 14"/>
            <p:cNvGrpSpPr/>
            <p:nvPr/>
          </p:nvGrpSpPr>
          <p:grpSpPr>
            <a:xfrm>
              <a:off x="1678313" y="4662526"/>
              <a:ext cx="10110917" cy="2645658"/>
              <a:chOff x="1678313" y="1592756"/>
              <a:chExt cx="10110917" cy="2645658"/>
            </a:xfrm>
          </p:grpSpPr>
          <p:sp>
            <p:nvSpPr>
              <p:cNvPr id="17" name="文本框 16"/>
              <p:cNvSpPr txBox="1"/>
              <p:nvPr>
                <p:custDataLst>
                  <p:tags r:id="rId4"/>
                </p:custDataLst>
              </p:nvPr>
            </p:nvSpPr>
            <p:spPr>
              <a:xfrm>
                <a:off x="1678313" y="1592756"/>
                <a:ext cx="3699230"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药品说明书收载的安全性信息</a:t>
                </a:r>
                <a:endParaRPr lang="zh-CN" altLang="en-US" b="1" dirty="0">
                  <a:solidFill>
                    <a:srgbClr val="596BB6"/>
                  </a:solidFill>
                  <a:latin typeface="微软雅黑" panose="020B0503020204020204" charset="-122"/>
                  <a:ea typeface="微软雅黑" panose="020B0503020204020204" charset="-122"/>
                </a:endParaRPr>
              </a:p>
            </p:txBody>
          </p:sp>
          <p:sp>
            <p:nvSpPr>
              <p:cNvPr id="18" name="文本框 17"/>
              <p:cNvSpPr txBox="1"/>
              <p:nvPr>
                <p:custDataLst>
                  <p:tags r:id="rId5"/>
                </p:custDataLst>
              </p:nvPr>
            </p:nvSpPr>
            <p:spPr>
              <a:xfrm>
                <a:off x="1678314" y="2016267"/>
                <a:ext cx="10110916" cy="2222147"/>
              </a:xfrm>
              <a:prstGeom prst="rect">
                <a:avLst/>
              </a:prstGeom>
              <a:noFill/>
            </p:spPr>
            <p:txBody>
              <a:bodyPr wrap="square" rtlCol="0">
                <a:spAutoFit/>
              </a:bodyPr>
              <a:p>
                <a:pPr>
                  <a:lnSpc>
                    <a:spcPct val="125000"/>
                  </a:lnSpc>
                </a:pPr>
                <a:r>
                  <a:rPr lang="zh-CN" altLang="en-US" sz="1400" dirty="0">
                    <a:latin typeface="微软雅黑" panose="020B0503020204020204" charset="-122"/>
                    <a:ea typeface="微软雅黑" panose="020B0503020204020204" charset="-122"/>
                  </a:rPr>
                  <a:t>成人∶在盐酸奥洛他定片的注册试验及上市后调查（包括长期使用调查）的 </a:t>
                </a:r>
                <a:r>
                  <a:rPr lang="en-US" altLang="zh-CN" sz="1400" dirty="0">
                    <a:latin typeface="微软雅黑" panose="020B0503020204020204" charset="-122"/>
                    <a:ea typeface="微软雅黑" panose="020B0503020204020204" charset="-122"/>
                  </a:rPr>
                  <a:t>9620 </a:t>
                </a:r>
                <a:r>
                  <a:rPr lang="zh-CN" altLang="en-US" sz="1400" dirty="0">
                    <a:latin typeface="微软雅黑" panose="020B0503020204020204" charset="-122"/>
                    <a:ea typeface="微软雅黑" panose="020B0503020204020204" charset="-122"/>
                  </a:rPr>
                  <a:t>例患者中，有 </a:t>
                </a:r>
                <a:r>
                  <a:rPr lang="en-US" altLang="zh-CN" sz="1400" dirty="0">
                    <a:latin typeface="微软雅黑" panose="020B0503020204020204" charset="-122"/>
                    <a:ea typeface="微软雅黑" panose="020B0503020204020204" charset="-122"/>
                  </a:rPr>
                  <a:t>1056 </a:t>
                </a:r>
                <a:r>
                  <a:rPr lang="zh-CN" altLang="en-US" sz="1400" dirty="0">
                    <a:latin typeface="微软雅黑" panose="020B0503020204020204" charset="-122"/>
                    <a:ea typeface="微软雅黑" panose="020B0503020204020204" charset="-122"/>
                  </a:rPr>
                  <a:t>例（发生率 </a:t>
                </a:r>
                <a:r>
                  <a:rPr lang="en-US" altLang="zh-CN" sz="1400" dirty="0">
                    <a:latin typeface="微软雅黑" panose="020B0503020204020204" charset="-122"/>
                    <a:ea typeface="微软雅黑" panose="020B0503020204020204" charset="-122"/>
                  </a:rPr>
                  <a:t>11.0%</a:t>
                </a:r>
                <a:r>
                  <a:rPr lang="zh-CN" altLang="en-US" sz="1400" dirty="0">
                    <a:latin typeface="微软雅黑" panose="020B0503020204020204" charset="-122"/>
                    <a:ea typeface="微软雅黑" panose="020B0503020204020204" charset="-122"/>
                  </a:rPr>
                  <a:t>）发生不良反应或实验室检查值异常，共计</a:t>
                </a:r>
                <a:r>
                  <a:rPr lang="en-US" altLang="zh-CN" sz="1400" dirty="0">
                    <a:latin typeface="微软雅黑" panose="020B0503020204020204" charset="-122"/>
                    <a:ea typeface="微软雅黑" panose="020B0503020204020204" charset="-122"/>
                  </a:rPr>
                  <a:t>1402</a:t>
                </a:r>
                <a:r>
                  <a:rPr lang="zh-CN" altLang="en-US" sz="1400" dirty="0">
                    <a:latin typeface="微软雅黑" panose="020B0503020204020204" charset="-122"/>
                    <a:ea typeface="微软雅黑" panose="020B0503020204020204" charset="-122"/>
                  </a:rPr>
                  <a:t>件。主要不良反应为嗜睡</a:t>
                </a:r>
                <a:r>
                  <a:rPr lang="en-US" altLang="zh-CN" sz="1400" dirty="0">
                    <a:latin typeface="微软雅黑" panose="020B0503020204020204" charset="-122"/>
                    <a:ea typeface="微软雅黑" panose="020B0503020204020204" charset="-122"/>
                  </a:rPr>
                  <a:t>674</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7.0%</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ALT</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GPT</a:t>
                </a:r>
                <a:r>
                  <a:rPr lang="zh-CN" altLang="en-US" sz="1400" dirty="0">
                    <a:latin typeface="微软雅黑" panose="020B0503020204020204" charset="-122"/>
                    <a:ea typeface="微软雅黑" panose="020B0503020204020204" charset="-122"/>
                  </a:rPr>
                  <a:t>）上升 </a:t>
                </a:r>
                <a:r>
                  <a:rPr lang="en-US" altLang="zh-CN" sz="1400" dirty="0">
                    <a:latin typeface="微软雅黑" panose="020B0503020204020204" charset="-122"/>
                    <a:ea typeface="微软雅黑" panose="020B0503020204020204" charset="-122"/>
                  </a:rPr>
                  <a:t>68</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0.7%</a:t>
                </a:r>
                <a:r>
                  <a:rPr lang="zh-CN" altLang="en-US" sz="1400" dirty="0">
                    <a:latin typeface="微软雅黑" panose="020B0503020204020204" charset="-122"/>
                    <a:ea typeface="微软雅黑" panose="020B0503020204020204" charset="-122"/>
                  </a:rPr>
                  <a:t>）、倦怠感 </a:t>
                </a:r>
                <a:r>
                  <a:rPr lang="en-US" altLang="zh-CN" sz="1400" dirty="0">
                    <a:latin typeface="微软雅黑" panose="020B0503020204020204" charset="-122"/>
                    <a:ea typeface="微软雅黑" panose="020B0503020204020204" charset="-122"/>
                  </a:rPr>
                  <a:t>53</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0.6%</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AST</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GOT</a:t>
                </a:r>
                <a:r>
                  <a:rPr lang="zh-CN" altLang="en-US" sz="1400" dirty="0">
                    <a:latin typeface="微软雅黑" panose="020B0503020204020204" charset="-122"/>
                    <a:ea typeface="微软雅黑" panose="020B0503020204020204" charset="-122"/>
                  </a:rPr>
                  <a:t>）上升 </a:t>
                </a:r>
                <a:r>
                  <a:rPr lang="en-US" altLang="zh-CN" sz="1400" dirty="0">
                    <a:latin typeface="微软雅黑" panose="020B0503020204020204" charset="-122"/>
                    <a:ea typeface="微软雅黑" panose="020B0503020204020204" charset="-122"/>
                  </a:rPr>
                  <a:t>46</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0.5%</a:t>
                </a:r>
                <a:r>
                  <a:rPr lang="zh-CN" altLang="en-US" sz="1400" dirty="0">
                    <a:latin typeface="微软雅黑" panose="020B0503020204020204" charset="-122"/>
                    <a:ea typeface="微软雅黑" panose="020B0503020204020204" charset="-122"/>
                  </a:rPr>
                  <a:t>）、口渴 </a:t>
                </a:r>
                <a:r>
                  <a:rPr lang="en-US" altLang="zh-CN" sz="1400" dirty="0">
                    <a:latin typeface="微软雅黑" panose="020B0503020204020204" charset="-122"/>
                    <a:ea typeface="微软雅黑" panose="020B0503020204020204" charset="-122"/>
                  </a:rPr>
                  <a:t>36</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0.4%</a:t>
                </a:r>
                <a:r>
                  <a:rPr lang="zh-CN" altLang="en-US" sz="1400" dirty="0">
                    <a:latin typeface="微软雅黑" panose="020B0503020204020204" charset="-122"/>
                    <a:ea typeface="微软雅黑" panose="020B0503020204020204" charset="-122"/>
                  </a:rPr>
                  <a:t>）等（再注册时）。 </a:t>
                </a:r>
                <a:endParaRPr lang="zh-CN" altLang="en-US" sz="1400" dirty="0">
                  <a:latin typeface="微软雅黑" panose="020B0503020204020204" charset="-122"/>
                  <a:ea typeface="微软雅黑" panose="020B0503020204020204" charset="-122"/>
                </a:endParaRPr>
              </a:p>
              <a:p>
                <a:pPr>
                  <a:lnSpc>
                    <a:spcPct val="125000"/>
                  </a:lnSpc>
                </a:pPr>
                <a:r>
                  <a:rPr lang="zh-CN" altLang="en-US" sz="1400" dirty="0">
                    <a:latin typeface="微软雅黑" panose="020B0503020204020204" charset="-122"/>
                    <a:ea typeface="微软雅黑" panose="020B0503020204020204" charset="-122"/>
                  </a:rPr>
                  <a:t>儿童∶在日本对 </a:t>
                </a:r>
                <a:r>
                  <a:rPr lang="en-US" altLang="zh-CN" sz="1400" dirty="0">
                    <a:latin typeface="微软雅黑" panose="020B0503020204020204" charset="-122"/>
                    <a:ea typeface="微软雅黑" panose="020B0503020204020204" charset="-122"/>
                  </a:rPr>
                  <a:t>4413 </a:t>
                </a:r>
                <a:r>
                  <a:rPr lang="zh-CN" altLang="en-US" sz="1400" dirty="0">
                    <a:latin typeface="微软雅黑" panose="020B0503020204020204" charset="-122"/>
                    <a:ea typeface="微软雅黑" panose="020B0503020204020204" charset="-122"/>
                  </a:rPr>
                  <a:t>例患儿进行的盐酸奥洛他定片和颗粒临床试验及各剂型临床应用结果调查中，有 </a:t>
                </a:r>
                <a:r>
                  <a:rPr lang="en-US" altLang="zh-CN" sz="1400" dirty="0">
                    <a:latin typeface="微软雅黑" panose="020B0503020204020204" charset="-122"/>
                    <a:ea typeface="微软雅黑" panose="020B0503020204020204" charset="-122"/>
                  </a:rPr>
                  <a:t>210</a:t>
                </a:r>
                <a:r>
                  <a:rPr lang="zh-CN" altLang="en-US" sz="1400" dirty="0">
                    <a:latin typeface="微软雅黑" panose="020B0503020204020204" charset="-122"/>
                    <a:ea typeface="微软雅黑" panose="020B0503020204020204" charset="-122"/>
                  </a:rPr>
                  <a:t>例（发生率 </a:t>
                </a:r>
                <a:r>
                  <a:rPr lang="en-US" altLang="zh-CN" sz="1400" dirty="0">
                    <a:latin typeface="微软雅黑" panose="020B0503020204020204" charset="-122"/>
                    <a:ea typeface="微软雅黑" panose="020B0503020204020204" charset="-122"/>
                  </a:rPr>
                  <a:t>4.8%</a:t>
                </a:r>
                <a:r>
                  <a:rPr lang="zh-CN" altLang="en-US" sz="1400" dirty="0">
                    <a:latin typeface="微软雅黑" panose="020B0503020204020204" charset="-122"/>
                    <a:ea typeface="微软雅黑" panose="020B0503020204020204" charset="-122"/>
                  </a:rPr>
                  <a:t>）发生不良反应或实验室检查值异常，共计 </a:t>
                </a:r>
                <a:r>
                  <a:rPr lang="en-US" altLang="zh-CN" sz="1400" dirty="0">
                    <a:latin typeface="微软雅黑" panose="020B0503020204020204" charset="-122"/>
                    <a:ea typeface="微软雅黑" panose="020B0503020204020204" charset="-122"/>
                  </a:rPr>
                  <a:t>231</a:t>
                </a:r>
                <a:r>
                  <a:rPr lang="zh-CN" altLang="en-US" sz="1400" dirty="0">
                    <a:latin typeface="微软雅黑" panose="020B0503020204020204" charset="-122"/>
                    <a:ea typeface="微软雅黑" panose="020B0503020204020204" charset="-122"/>
                  </a:rPr>
                  <a:t>件。主要不良反应为嗜睡 </a:t>
                </a:r>
                <a:r>
                  <a:rPr lang="en-US" altLang="zh-CN" sz="1400" dirty="0">
                    <a:latin typeface="微软雅黑" panose="020B0503020204020204" charset="-122"/>
                    <a:ea typeface="微软雅黑" panose="020B0503020204020204" charset="-122"/>
                  </a:rPr>
                  <a:t>149 </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3.4%</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ALT</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GPT</a:t>
                </a:r>
                <a:r>
                  <a:rPr lang="zh-CN" altLang="en-US" sz="1400" dirty="0">
                    <a:latin typeface="微软雅黑" panose="020B0503020204020204" charset="-122"/>
                    <a:ea typeface="微软雅黑" panose="020B0503020204020204" charset="-122"/>
                  </a:rPr>
                  <a:t>）上升 </a:t>
                </a:r>
                <a:r>
                  <a:rPr lang="en-US" altLang="zh-CN" sz="1400" dirty="0">
                    <a:latin typeface="微软雅黑" panose="020B0503020204020204" charset="-122"/>
                    <a:ea typeface="微软雅黑" panose="020B0503020204020204" charset="-122"/>
                  </a:rPr>
                  <a:t>20</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0.5%</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AST</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GOT</a:t>
                </a:r>
                <a:r>
                  <a:rPr lang="zh-CN" altLang="en-US" sz="1400" dirty="0">
                    <a:latin typeface="微软雅黑" panose="020B0503020204020204" charset="-122"/>
                    <a:ea typeface="微软雅黑" panose="020B0503020204020204" charset="-122"/>
                  </a:rPr>
                  <a:t>）上升</a:t>
                </a:r>
                <a:r>
                  <a:rPr lang="en-US" altLang="zh-CN" sz="1400" dirty="0">
                    <a:latin typeface="微软雅黑" panose="020B0503020204020204" charset="-122"/>
                    <a:ea typeface="微软雅黑" panose="020B0503020204020204" charset="-122"/>
                  </a:rPr>
                  <a:t>9</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0.2%</a:t>
                </a:r>
                <a:r>
                  <a:rPr lang="zh-CN" altLang="en-US" sz="1400" dirty="0">
                    <a:latin typeface="微软雅黑" panose="020B0503020204020204" charset="-122"/>
                    <a:ea typeface="微软雅黑" panose="020B0503020204020204" charset="-122"/>
                  </a:rPr>
                  <a:t>）、白细胞增多</a:t>
                </a:r>
                <a:r>
                  <a:rPr lang="en-US" altLang="zh-CN" sz="1400" dirty="0">
                    <a:latin typeface="微软雅黑" panose="020B0503020204020204" charset="-122"/>
                    <a:ea typeface="微软雅黑" panose="020B0503020204020204" charset="-122"/>
                  </a:rPr>
                  <a:t>7</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0.2%</a:t>
                </a:r>
                <a:r>
                  <a:rPr lang="zh-CN" altLang="en-US" sz="1400" dirty="0">
                    <a:latin typeface="微软雅黑" panose="020B0503020204020204" charset="-122"/>
                    <a:ea typeface="微软雅黑" panose="020B0503020204020204" charset="-122"/>
                  </a:rPr>
                  <a:t>）、恶心</a:t>
                </a:r>
                <a:r>
                  <a:rPr lang="en-US" altLang="zh-CN" sz="1400" dirty="0">
                    <a:latin typeface="微软雅黑" panose="020B0503020204020204" charset="-122"/>
                    <a:ea typeface="微软雅黑" panose="020B0503020204020204" charset="-122"/>
                  </a:rPr>
                  <a:t>4</a:t>
                </a:r>
                <a:r>
                  <a:rPr lang="zh-CN" altLang="en-US" sz="1400" dirty="0">
                    <a:latin typeface="微软雅黑" panose="020B0503020204020204" charset="-122"/>
                    <a:ea typeface="微软雅黑" panose="020B0503020204020204" charset="-122"/>
                  </a:rPr>
                  <a:t>件（</a:t>
                </a:r>
                <a:r>
                  <a:rPr lang="en-US" altLang="zh-CN" sz="1400" dirty="0">
                    <a:latin typeface="微软雅黑" panose="020B0503020204020204" charset="-122"/>
                    <a:ea typeface="微软雅黑" panose="020B0503020204020204" charset="-122"/>
                  </a:rPr>
                  <a:t>0.1%</a:t>
                </a:r>
                <a:r>
                  <a:rPr lang="zh-CN" altLang="en-US" sz="1400" dirty="0">
                    <a:latin typeface="微软雅黑" panose="020B0503020204020204" charset="-122"/>
                    <a:ea typeface="微软雅黑" panose="020B0503020204020204" charset="-122"/>
                  </a:rPr>
                  <a:t>）等（再注册时）。 </a:t>
                </a:r>
                <a:endParaRPr lang="zh-CN" altLang="en-US" sz="1400" dirty="0">
                  <a:latin typeface="微软雅黑" panose="020B0503020204020204" charset="-122"/>
                  <a:ea typeface="微软雅黑" panose="020B0503020204020204" charset="-122"/>
                </a:endParaRPr>
              </a:p>
              <a:p>
                <a:pPr>
                  <a:lnSpc>
                    <a:spcPct val="125000"/>
                  </a:lnSpc>
                </a:pPr>
                <a:r>
                  <a:rPr lang="zh-CN" altLang="en-US" sz="1400" dirty="0">
                    <a:latin typeface="微软雅黑" panose="020B0503020204020204" charset="-122"/>
                    <a:ea typeface="微软雅黑" panose="020B0503020204020204" charset="-122"/>
                  </a:rPr>
                  <a:t>严重不良反应：有可能发生暴发型肝炎、伴随</a:t>
                </a:r>
                <a:r>
                  <a:rPr lang="en-US" altLang="zh-CN" sz="1400" dirty="0">
                    <a:latin typeface="微软雅黑" panose="020B0503020204020204" charset="-122"/>
                    <a:ea typeface="微软雅黑" panose="020B0503020204020204" charset="-122"/>
                  </a:rPr>
                  <a:t>AST </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GOT</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ALT </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GPT</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γ-GTP</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LDH</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Al-P</a:t>
                </a:r>
                <a:r>
                  <a:rPr lang="zh-CN" altLang="en-US" sz="1400" dirty="0">
                    <a:latin typeface="微软雅黑" panose="020B0503020204020204" charset="-122"/>
                    <a:ea typeface="微软雅黑" panose="020B0503020204020204" charset="-122"/>
                  </a:rPr>
                  <a:t>上升等的肝功能损害、黄疸，故应注意观察。若岀现异常，应停药并进行适当处置。</a:t>
                </a:r>
                <a:endParaRPr lang="zh-CN" altLang="en-US" sz="1400" dirty="0">
                  <a:latin typeface="微软雅黑" panose="020B0503020204020204" charset="-122"/>
                  <a:ea typeface="微软雅黑" panose="020B0503020204020204" charset="-122"/>
                </a:endParaRPr>
              </a:p>
            </p:txBody>
          </p:sp>
        </p:grpSp>
        <p:cxnSp>
          <p:nvCxnSpPr>
            <p:cNvPr id="22" name="直接连接符 21"/>
            <p:cNvCxnSpPr/>
            <p:nvPr>
              <p:custDataLst>
                <p:tags r:id="rId6"/>
              </p:custDataLst>
            </p:nvPr>
          </p:nvCxnSpPr>
          <p:spPr>
            <a:xfrm>
              <a:off x="1774370" y="503185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332238" y="4857517"/>
            <a:ext cx="10110917" cy="1029831"/>
            <a:chOff x="1678313" y="1592756"/>
            <a:chExt cx="10110917" cy="1029831"/>
          </a:xfrm>
        </p:grpSpPr>
        <p:grpSp>
          <p:nvGrpSpPr>
            <p:cNvPr id="24" name="组合 23"/>
            <p:cNvGrpSpPr/>
            <p:nvPr/>
          </p:nvGrpSpPr>
          <p:grpSpPr>
            <a:xfrm>
              <a:off x="1678313" y="1592756"/>
              <a:ext cx="10110917" cy="1029831"/>
              <a:chOff x="1678313" y="1592756"/>
              <a:chExt cx="10110917" cy="1029831"/>
            </a:xfrm>
          </p:grpSpPr>
          <p:sp>
            <p:nvSpPr>
              <p:cNvPr id="27" name="文本框 26"/>
              <p:cNvSpPr txBox="1"/>
              <p:nvPr>
                <p:custDataLst>
                  <p:tags r:id="rId7"/>
                </p:custDataLst>
              </p:nvPr>
            </p:nvSpPr>
            <p:spPr>
              <a:xfrm>
                <a:off x="1678313" y="1592756"/>
                <a:ext cx="5005516"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其他</a:t>
                </a:r>
                <a:endParaRPr lang="zh-CN" altLang="en-US" b="1" dirty="0">
                  <a:solidFill>
                    <a:schemeClr val="accent2"/>
                  </a:solidFill>
                  <a:latin typeface="微软雅黑" panose="020B0503020204020204" charset="-122"/>
                  <a:ea typeface="微软雅黑" panose="020B0503020204020204" charset="-122"/>
                </a:endParaRPr>
              </a:p>
            </p:txBody>
          </p:sp>
          <p:sp>
            <p:nvSpPr>
              <p:cNvPr id="28" name="文本框 27"/>
              <p:cNvSpPr txBox="1"/>
              <p:nvPr>
                <p:custDataLst>
                  <p:tags r:id="rId8"/>
                </p:custDataLst>
              </p:nvPr>
            </p:nvSpPr>
            <p:spPr>
              <a:xfrm>
                <a:off x="1678314" y="2016267"/>
                <a:ext cx="10110916" cy="606320"/>
              </a:xfrm>
              <a:prstGeom prst="rect">
                <a:avLst/>
              </a:prstGeom>
              <a:noFill/>
            </p:spPr>
            <p:txBody>
              <a:bodyPr wrap="square" rtlCol="0">
                <a:spAutoFit/>
              </a:bodyPr>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用药差错及事故：未查阅到盐酸奥洛他定用药差错及事故相关文献或报道。</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政府采取的措施：未查阅到盐酸奥洛他定相关的撤市、警告和修改说明书等政府措施。</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5" name="直接连接符 24"/>
            <p:cNvCxnSpPr/>
            <p:nvPr>
              <p:custDataLst>
                <p:tags r:id="rId9"/>
              </p:custDataLst>
            </p:nvPr>
          </p:nvCxnSpPr>
          <p:spPr>
            <a:xfrm>
              <a:off x="1774370" y="196208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10"/>
            </p:custDataLst>
          </p:nvPr>
        </p:nvSpPr>
        <p:spPr>
          <a:xfrm>
            <a:off x="7597140" y="6616700"/>
            <a:ext cx="4594860" cy="248920"/>
          </a:xfrm>
          <a:prstGeom prst="rect">
            <a:avLst/>
          </a:prstGeom>
          <a:noFill/>
        </p:spPr>
        <p:txBody>
          <a:bodyPr wrap="square">
            <a:spAutoFit/>
          </a:bodyPr>
          <a:p>
            <a:pPr marL="228600" lvl="0" indent="-228600" algn="just">
              <a:lnSpc>
                <a:spcPct val="114000"/>
              </a:lnSpc>
              <a:spcAft>
                <a:spcPts val="0"/>
              </a:spcAft>
              <a:buFont typeface="+mj-lt"/>
              <a:buAutoNum type="arabicPeriod" startAt="5"/>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アレロック顆粒</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0.5%·</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平成</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28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12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安全性</a:t>
            </a:r>
            <a:endParaRPr lang="zh-CN" altLang="en-US" sz="2800" kern="0" dirty="0">
              <a:solidFill>
                <a:srgbClr val="FFFF00"/>
              </a:solidFill>
              <a:ea typeface="华文中宋" panose="02010600040101010101" pitchFamily="2" charset="-122"/>
            </a:endParaRPr>
          </a:p>
        </p:txBody>
      </p:sp>
      <p:grpSp>
        <p:nvGrpSpPr>
          <p:cNvPr id="3" name="组合 2"/>
          <p:cNvGrpSpPr/>
          <p:nvPr/>
        </p:nvGrpSpPr>
        <p:grpSpPr>
          <a:xfrm>
            <a:off x="1177291" y="866140"/>
            <a:ext cx="10111739" cy="5104130"/>
            <a:chOff x="2597" y="1291"/>
            <a:chExt cx="15924" cy="8038"/>
          </a:xfrm>
        </p:grpSpPr>
        <p:grpSp>
          <p:nvGrpSpPr>
            <p:cNvPr id="15" name="组合 14"/>
            <p:cNvGrpSpPr/>
            <p:nvPr/>
          </p:nvGrpSpPr>
          <p:grpSpPr>
            <a:xfrm rot="0">
              <a:off x="2597" y="8140"/>
              <a:ext cx="15923" cy="1189"/>
              <a:chOff x="1649105" y="1592756"/>
              <a:chExt cx="10110916" cy="754813"/>
            </a:xfrm>
          </p:grpSpPr>
          <p:sp>
            <p:nvSpPr>
              <p:cNvPr id="17" name="文本框 16"/>
              <p:cNvSpPr txBox="1"/>
              <p:nvPr>
                <p:custDataLst>
                  <p:tags r:id="rId1"/>
                </p:custDataLst>
              </p:nvPr>
            </p:nvSpPr>
            <p:spPr>
              <a:xfrm>
                <a:off x="1649739" y="1592756"/>
                <a:ext cx="4624516"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与目录内同类药品安全性方面的主要不足</a:t>
                </a:r>
                <a:endParaRPr lang="zh-CN" altLang="en-US" b="1" dirty="0">
                  <a:solidFill>
                    <a:srgbClr val="596BB6"/>
                  </a:solidFill>
                  <a:latin typeface="微软雅黑" panose="020B0503020204020204" charset="-122"/>
                  <a:ea typeface="微软雅黑" panose="020B0503020204020204" charset="-122"/>
                </a:endParaRPr>
              </a:p>
            </p:txBody>
          </p:sp>
          <p:sp>
            <p:nvSpPr>
              <p:cNvPr id="18" name="文本框 17"/>
              <p:cNvSpPr txBox="1"/>
              <p:nvPr>
                <p:custDataLst>
                  <p:tags r:id="rId2"/>
                </p:custDataLst>
              </p:nvPr>
            </p:nvSpPr>
            <p:spPr>
              <a:xfrm>
                <a:off x="1649105" y="2010554"/>
                <a:ext cx="10110916" cy="337015"/>
              </a:xfrm>
              <a:prstGeom prst="rect">
                <a:avLst/>
              </a:prstGeom>
              <a:noFill/>
            </p:spPr>
            <p:txBody>
              <a:bodyPr wrap="square" rtlCol="0">
                <a:spAutoFit/>
              </a:bodyPr>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无</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2" name="直接连接符 21"/>
            <p:cNvCxnSpPr/>
            <p:nvPr>
              <p:custDataLst>
                <p:tags r:id="rId3"/>
              </p:custDataLst>
            </p:nvPr>
          </p:nvCxnSpPr>
          <p:spPr>
            <a:xfrm>
              <a:off x="2794" y="8722"/>
              <a:ext cx="1077"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custDataLst>
                <p:tags r:id="rId4"/>
              </p:custDataLst>
            </p:nvPr>
          </p:nvSpPr>
          <p:spPr>
            <a:xfrm>
              <a:off x="2643" y="1291"/>
              <a:ext cx="7454" cy="58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与目录内同类药品安全性方面的主要优势</a:t>
              </a:r>
              <a:endParaRPr lang="zh-CN" altLang="en-US" b="1" dirty="0">
                <a:solidFill>
                  <a:srgbClr val="596BB6"/>
                </a:solidFill>
                <a:latin typeface="微软雅黑" panose="020B0503020204020204" charset="-122"/>
                <a:ea typeface="微软雅黑" panose="020B0503020204020204" charset="-122"/>
              </a:endParaRPr>
            </a:p>
          </p:txBody>
        </p:sp>
        <p:sp>
          <p:nvSpPr>
            <p:cNvPr id="50" name="文本框 49"/>
            <p:cNvSpPr txBox="1"/>
            <p:nvPr>
              <p:custDataLst>
                <p:tags r:id="rId5"/>
              </p:custDataLst>
            </p:nvPr>
          </p:nvSpPr>
          <p:spPr>
            <a:xfrm>
              <a:off x="2598" y="1959"/>
              <a:ext cx="15923" cy="2348"/>
            </a:xfrm>
            <a:prstGeom prst="rect">
              <a:avLst/>
            </a:prstGeom>
            <a:noFill/>
          </p:spPr>
          <p:txBody>
            <a:bodyPr wrap="square" rtlCol="0">
              <a:spAutoFit/>
            </a:bodyPr>
            <a:p>
              <a:pPr>
                <a:lnSpc>
                  <a:spcPct val="125000"/>
                </a:lnSpc>
                <a:spcAft>
                  <a:spcPts val="600"/>
                </a:spcAft>
              </a:pPr>
              <a:r>
                <a:rPr lang="zh-CN" altLang="en-US" sz="1400" b="1" dirty="0">
                  <a:solidFill>
                    <a:schemeClr val="accent2"/>
                  </a:solidFill>
                  <a:latin typeface="微软雅黑" panose="020B0503020204020204" charset="-122"/>
                  <a:ea typeface="微软雅黑" panose="020B0503020204020204" charset="-122"/>
                </a:rPr>
                <a:t>盐酸奥洛他定颗粒安全性高：盐酸奥洛他定颗粒总不良反应率为</a:t>
              </a:r>
              <a:r>
                <a:rPr lang="en-US" altLang="zh-CN" sz="1400" b="1" dirty="0">
                  <a:solidFill>
                    <a:schemeClr val="accent2"/>
                  </a:solidFill>
                  <a:latin typeface="微软雅黑" panose="020B0503020204020204" charset="-122"/>
                  <a:ea typeface="微软雅黑" panose="020B0503020204020204" charset="-122"/>
                </a:rPr>
                <a:t>1.3%</a:t>
              </a:r>
              <a:r>
                <a:rPr lang="zh-CN" altLang="en-US" sz="1400" b="1" dirty="0">
                  <a:solidFill>
                    <a:schemeClr val="accent2"/>
                  </a:solidFill>
                  <a:latin typeface="微软雅黑" panose="020B0503020204020204" charset="-122"/>
                  <a:ea typeface="微软雅黑" panose="020B0503020204020204" charset="-122"/>
                </a:rPr>
                <a:t>，安全性与氯雷他定糖浆和盐酸左西替利嗪糖浆相当（</a:t>
              </a:r>
              <a:r>
                <a:rPr lang="en-US" altLang="zh-CN" sz="1400" b="1" dirty="0">
                  <a:solidFill>
                    <a:schemeClr val="accent2"/>
                  </a:solidFill>
                  <a:latin typeface="微软雅黑" panose="020B0503020204020204" charset="-122"/>
                  <a:ea typeface="微软雅黑" panose="020B0503020204020204" charset="-122"/>
                </a:rPr>
                <a:t>p&gt;0.05</a:t>
              </a:r>
              <a:r>
                <a:rPr lang="zh-CN" altLang="en-US" sz="1400" b="1" dirty="0">
                  <a:solidFill>
                    <a:schemeClr val="accent2"/>
                  </a:solidFill>
                  <a:latin typeface="微软雅黑" panose="020B0503020204020204" charset="-122"/>
                  <a:ea typeface="微软雅黑" panose="020B0503020204020204" charset="-122"/>
                </a:rPr>
                <a:t>）</a:t>
              </a:r>
              <a:endParaRPr lang="en-US" altLang="zh-CN" sz="1400" b="1" dirty="0">
                <a:solidFill>
                  <a:schemeClr val="accent2"/>
                </a:solidFill>
                <a:latin typeface="微软雅黑" panose="020B0503020204020204" charset="-122"/>
                <a:ea typeface="微软雅黑" panose="020B0503020204020204" charset="-122"/>
              </a:endParaRPr>
            </a:p>
            <a:p>
              <a:pPr>
                <a:lnSpc>
                  <a:spcPct val="125000"/>
                </a:lnSpc>
                <a:spcAft>
                  <a:spcPts val="600"/>
                </a:spcAft>
              </a:pPr>
              <a:r>
                <a:rPr lang="zh-CN" altLang="en-US" sz="1400" dirty="0">
                  <a:solidFill>
                    <a:schemeClr val="tx1">
                      <a:lumMod val="75000"/>
                      <a:lumOff val="25000"/>
                    </a:schemeClr>
                  </a:solidFill>
                  <a:latin typeface="微软雅黑" panose="020B0503020204020204" charset="-122"/>
                  <a:ea typeface="微软雅黑" panose="020B0503020204020204" charset="-122"/>
                </a:rPr>
                <a:t>依据日本</a:t>
              </a:r>
              <a:r>
                <a:rPr lang="en-US" altLang="zh-CN" sz="1400" dirty="0">
                  <a:solidFill>
                    <a:schemeClr val="tx1">
                      <a:lumMod val="75000"/>
                      <a:lumOff val="25000"/>
                    </a:schemeClr>
                  </a:solidFill>
                  <a:latin typeface="微软雅黑" panose="020B0503020204020204" charset="-122"/>
                  <a:ea typeface="微软雅黑" panose="020B0503020204020204" charset="-122"/>
                </a:rPr>
                <a:t>PMDA</a:t>
              </a:r>
              <a:r>
                <a:rPr lang="zh-CN" altLang="en-US" sz="1400" dirty="0">
                  <a:solidFill>
                    <a:schemeClr val="tx1">
                      <a:lumMod val="75000"/>
                      <a:lumOff val="25000"/>
                    </a:schemeClr>
                  </a:solidFill>
                  <a:latin typeface="微软雅黑" panose="020B0503020204020204" charset="-122"/>
                  <a:ea typeface="微软雅黑" panose="020B0503020204020204" charset="-122"/>
                </a:rPr>
                <a:t>再审查报告书</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[6,7,8]</a:t>
              </a:r>
              <a:r>
                <a:rPr lang="zh-CN" altLang="en-US" sz="1400" dirty="0">
                  <a:solidFill>
                    <a:schemeClr val="tx1">
                      <a:lumMod val="75000"/>
                      <a:lumOff val="25000"/>
                    </a:schemeClr>
                  </a:solidFill>
                  <a:latin typeface="微软雅黑" panose="020B0503020204020204" charset="-122"/>
                  <a:ea typeface="微软雅黑" panose="020B0503020204020204" charset="-122"/>
                </a:rPr>
                <a:t>，几种口服抗组胺药在儿童患者中的最新安全性评估数据详见下表。盐酸奥洛他定颗粒与氯雷他定糖浆两组数据，经</a:t>
              </a:r>
              <a:r>
                <a:rPr lang="en-US" altLang="zh-CN" sz="1400" dirty="0">
                  <a:solidFill>
                    <a:schemeClr val="tx1">
                      <a:lumMod val="75000"/>
                      <a:lumOff val="25000"/>
                    </a:schemeClr>
                  </a:solidFill>
                  <a:latin typeface="微软雅黑" panose="020B0503020204020204" charset="-122"/>
                  <a:ea typeface="微软雅黑" panose="020B0503020204020204" charset="-122"/>
                </a:rPr>
                <a:t>χ</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2</a:t>
              </a:r>
              <a:r>
                <a:rPr lang="zh-CN" altLang="en-US" sz="1400" dirty="0">
                  <a:solidFill>
                    <a:schemeClr val="tx1">
                      <a:lumMod val="75000"/>
                      <a:lumOff val="25000"/>
                    </a:schemeClr>
                  </a:solidFill>
                  <a:latin typeface="微软雅黑" panose="020B0503020204020204" charset="-122"/>
                  <a:ea typeface="微软雅黑" panose="020B0503020204020204" charset="-122"/>
                </a:rPr>
                <a:t>检验， </a:t>
              </a:r>
              <a:r>
                <a:rPr lang="en-US" altLang="zh-CN" sz="1400" dirty="0">
                  <a:solidFill>
                    <a:schemeClr val="tx1">
                      <a:lumMod val="75000"/>
                      <a:lumOff val="25000"/>
                    </a:schemeClr>
                  </a:solidFill>
                  <a:latin typeface="微软雅黑" panose="020B0503020204020204" charset="-122"/>
                  <a:ea typeface="微软雅黑" panose="020B0503020204020204" charset="-122"/>
                </a:rPr>
                <a:t>p&gt;0.05</a:t>
              </a:r>
              <a:r>
                <a:rPr lang="zh-CN" altLang="en-US" sz="1400" dirty="0">
                  <a:solidFill>
                    <a:schemeClr val="tx1">
                      <a:lumMod val="75000"/>
                      <a:lumOff val="25000"/>
                    </a:schemeClr>
                  </a:solidFill>
                  <a:latin typeface="微软雅黑" panose="020B0503020204020204" charset="-122"/>
                  <a:ea typeface="微软雅黑" panose="020B0503020204020204" charset="-122"/>
                </a:rPr>
                <a:t>，副作用发生率差异无统计学意义；盐酸奥洛他定颗粒与左西替利嗪糖浆两组数据，经</a:t>
              </a:r>
              <a:r>
                <a:rPr lang="en-US" altLang="zh-CN" sz="1400" dirty="0">
                  <a:solidFill>
                    <a:schemeClr val="tx1">
                      <a:lumMod val="75000"/>
                      <a:lumOff val="25000"/>
                    </a:schemeClr>
                  </a:solidFill>
                  <a:latin typeface="微软雅黑" panose="020B0503020204020204" charset="-122"/>
                  <a:ea typeface="微软雅黑" panose="020B0503020204020204" charset="-122"/>
                </a:rPr>
                <a:t>χ</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2</a:t>
              </a:r>
              <a:r>
                <a:rPr lang="zh-CN" altLang="en-US" sz="1400" dirty="0">
                  <a:solidFill>
                    <a:schemeClr val="tx1">
                      <a:lumMod val="75000"/>
                      <a:lumOff val="25000"/>
                    </a:schemeClr>
                  </a:solidFill>
                  <a:latin typeface="微软雅黑" panose="020B0503020204020204" charset="-122"/>
                  <a:ea typeface="微软雅黑" panose="020B0503020204020204" charset="-122"/>
                </a:rPr>
                <a:t>检验， </a:t>
              </a:r>
              <a:r>
                <a:rPr lang="en-US" altLang="zh-CN" sz="1400" dirty="0">
                  <a:solidFill>
                    <a:schemeClr val="tx1">
                      <a:lumMod val="75000"/>
                      <a:lumOff val="25000"/>
                    </a:schemeClr>
                  </a:solidFill>
                  <a:latin typeface="微软雅黑" panose="020B0503020204020204" charset="-122"/>
                  <a:ea typeface="微软雅黑" panose="020B0503020204020204" charset="-122"/>
                </a:rPr>
                <a:t>p&gt;0.05 </a:t>
              </a:r>
              <a:r>
                <a:rPr lang="zh-CN" altLang="en-US" sz="1400" dirty="0">
                  <a:solidFill>
                    <a:schemeClr val="tx1">
                      <a:lumMod val="75000"/>
                      <a:lumOff val="25000"/>
                    </a:schemeClr>
                  </a:solidFill>
                  <a:latin typeface="微软雅黑" panose="020B0503020204020204" charset="-122"/>
                  <a:ea typeface="微软雅黑" panose="020B0503020204020204" charset="-122"/>
                </a:rPr>
                <a:t>，副作用发生率差异无统计学意义，盐酸奥洛他定颗粒安全性与两者相当。</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47" name="直接连接符 46"/>
          <p:cNvCxnSpPr/>
          <p:nvPr>
            <p:custDataLst>
              <p:tags r:id="rId6"/>
            </p:custDataLst>
          </p:nvPr>
        </p:nvCxnSpPr>
        <p:spPr>
          <a:xfrm>
            <a:off x="1774370" y="1189293"/>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custDataLst>
              <p:tags r:id="rId7"/>
            </p:custDataLst>
          </p:nvPr>
        </p:nvSpPr>
        <p:spPr>
          <a:xfrm>
            <a:off x="1187217" y="4070873"/>
            <a:ext cx="10110916" cy="1029513"/>
          </a:xfrm>
          <a:prstGeom prst="rect">
            <a:avLst/>
          </a:prstGeom>
          <a:noFill/>
        </p:spPr>
        <p:txBody>
          <a:bodyPr wrap="square" rtlCol="0">
            <a:spAutoFit/>
          </a:bodyPr>
          <a:p>
            <a:pPr>
              <a:lnSpc>
                <a:spcPct val="125000"/>
              </a:lnSpc>
              <a:spcAft>
                <a:spcPts val="600"/>
              </a:spcAft>
            </a:pPr>
            <a:r>
              <a:rPr lang="zh-CN" altLang="en-US" sz="1400" b="1" dirty="0">
                <a:solidFill>
                  <a:schemeClr val="accent2"/>
                </a:solidFill>
                <a:latin typeface="微软雅黑" panose="020B0503020204020204" charset="-122"/>
                <a:ea typeface="微软雅黑" panose="020B0503020204020204" charset="-122"/>
              </a:rPr>
              <a:t>奥洛他定眼用、鼻用和口服制剂均已被批准，安全性高</a:t>
            </a:r>
            <a:endParaRPr lang="en-US" altLang="zh-CN" sz="1400" b="1" dirty="0">
              <a:solidFill>
                <a:schemeClr val="accent2"/>
              </a:solidFill>
              <a:latin typeface="微软雅黑" panose="020B0503020204020204" charset="-122"/>
              <a:ea typeface="微软雅黑" panose="020B0503020204020204" charset="-122"/>
            </a:endParaRPr>
          </a:p>
          <a:p>
            <a:pPr>
              <a:lnSpc>
                <a:spcPct val="125000"/>
              </a:lnSpc>
              <a:spcAft>
                <a:spcPts val="600"/>
              </a:spcAft>
            </a:pPr>
            <a:r>
              <a:rPr lang="zh-CN" altLang="en-US" sz="1400" dirty="0">
                <a:solidFill>
                  <a:schemeClr val="tx1">
                    <a:lumMod val="75000"/>
                    <a:lumOff val="25000"/>
                  </a:schemeClr>
                </a:solidFill>
                <a:latin typeface="微软雅黑" panose="020B0503020204020204" charset="-122"/>
                <a:ea typeface="微软雅黑" panose="020B0503020204020204" charset="-122"/>
              </a:rPr>
              <a:t>在全球，以盐酸奥洛他定为主成分的眼用、鼻用及口服的</a:t>
            </a:r>
            <a:r>
              <a:rPr lang="en-US" altLang="zh-CN" sz="1400" dirty="0">
                <a:solidFill>
                  <a:schemeClr val="tx1">
                    <a:lumMod val="75000"/>
                    <a:lumOff val="25000"/>
                  </a:schemeClr>
                </a:solidFill>
                <a:latin typeface="微软雅黑" panose="020B0503020204020204" charset="-122"/>
                <a:ea typeface="微软雅黑" panose="020B0503020204020204" charset="-122"/>
              </a:rPr>
              <a:t>3</a:t>
            </a:r>
            <a:r>
              <a:rPr lang="zh-CN" altLang="en-US" sz="1400" dirty="0">
                <a:solidFill>
                  <a:schemeClr val="tx1">
                    <a:lumMod val="75000"/>
                    <a:lumOff val="25000"/>
                  </a:schemeClr>
                </a:solidFill>
                <a:latin typeface="微软雅黑" panose="020B0503020204020204" charset="-122"/>
                <a:ea typeface="微软雅黑" panose="020B0503020204020204" charset="-122"/>
              </a:rPr>
              <a:t>种给药途径的制剂均已获批准，表明盐酸奥洛他定具有较高的安全性；</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25000"/>
              </a:lnSpc>
              <a:spcAft>
                <a:spcPts val="600"/>
              </a:spcAft>
            </a:pPr>
            <a:r>
              <a:rPr lang="zh-CN" altLang="en-US" sz="1400" dirty="0">
                <a:solidFill>
                  <a:schemeClr val="tx1">
                    <a:lumMod val="75000"/>
                    <a:lumOff val="25000"/>
                  </a:schemeClr>
                </a:solidFill>
                <a:latin typeface="微软雅黑" panose="020B0503020204020204" charset="-122"/>
                <a:ea typeface="微软雅黑" panose="020B0503020204020204" charset="-122"/>
              </a:rPr>
              <a:t>目录类中同类药品氯雷他定和盐酸左西替利嗪仅有口服制剂上市。</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7" name="表格 6"/>
          <p:cNvGraphicFramePr>
            <a:graphicFrameLocks noGrp="1"/>
          </p:cNvGraphicFramePr>
          <p:nvPr>
            <p:custDataLst>
              <p:tags r:id="rId8"/>
            </p:custDataLst>
          </p:nvPr>
        </p:nvGraphicFramePr>
        <p:xfrm>
          <a:off x="1273990" y="2897889"/>
          <a:ext cx="7390765" cy="1098550"/>
        </p:xfrm>
        <a:graphic>
          <a:graphicData uri="http://schemas.openxmlformats.org/drawingml/2006/table">
            <a:tbl>
              <a:tblPr firstRow="1" firstCol="1" bandRow="1"/>
              <a:tblGrid>
                <a:gridCol w="2011634"/>
                <a:gridCol w="943645"/>
                <a:gridCol w="829487"/>
                <a:gridCol w="1400236"/>
                <a:gridCol w="1196376"/>
                <a:gridCol w="1009509"/>
              </a:tblGrid>
              <a:tr h="327025">
                <a:tc>
                  <a:txBody>
                    <a:bodyPr/>
                    <a:p>
                      <a:pPr algn="ctr" fontAlgn="ct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组别</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altLang="en-US" sz="1200" b="0" kern="100" dirty="0">
                          <a:effectLst/>
                          <a:latin typeface="微软雅黑" panose="020B0503020204020204" charset="-122"/>
                          <a:ea typeface="微软雅黑" panose="020B0503020204020204" charset="-122"/>
                          <a:cs typeface="Times New Roman" panose="02020603050405020304" pitchFamily="18" charset="0"/>
                        </a:rPr>
                        <a:t>年龄</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100" dirty="0">
                          <a:effectLst/>
                          <a:latin typeface="微软雅黑" panose="020B0503020204020204" charset="-122"/>
                          <a:ea typeface="微软雅黑" panose="020B0503020204020204" charset="-122"/>
                          <a:cs typeface="仿宋" panose="02010609060101010101" charset="-122"/>
                        </a:rPr>
                        <a:t>例数</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100" dirty="0">
                          <a:effectLst/>
                          <a:latin typeface="微软雅黑" panose="020B0503020204020204" charset="-122"/>
                          <a:ea typeface="微软雅黑" panose="020B0503020204020204" charset="-122"/>
                          <a:cs typeface="仿宋" panose="02010609060101010101" charset="-122"/>
                        </a:rPr>
                        <a:t>副作用发生率例数</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100" dirty="0">
                          <a:effectLst/>
                          <a:latin typeface="微软雅黑" panose="020B0503020204020204" charset="-122"/>
                          <a:ea typeface="微软雅黑" panose="020B0503020204020204" charset="-122"/>
                          <a:cs typeface="仿宋" panose="02010609060101010101" charset="-122"/>
                        </a:rPr>
                        <a:t>副作用发生率</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effectLst/>
                          <a:latin typeface="微软雅黑" panose="020B0503020204020204" charset="-122"/>
                          <a:ea typeface="微软雅黑" panose="020B0503020204020204" charset="-122"/>
                          <a:cs typeface="仿宋" panose="02010609060101010101" charset="-122"/>
                        </a:rPr>
                        <a:t>P</a:t>
                      </a:r>
                      <a:r>
                        <a:rPr lang="zh-CN" sz="1200" b="0" kern="100" dirty="0">
                          <a:effectLst/>
                          <a:latin typeface="微软雅黑" panose="020B0503020204020204" charset="-122"/>
                          <a:ea typeface="微软雅黑" panose="020B0503020204020204" charset="-122"/>
                          <a:cs typeface="仿宋" panose="02010609060101010101" charset="-122"/>
                        </a:rPr>
                        <a:t>值</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57242">
                <a:tc>
                  <a:txBody>
                    <a:bodyPr/>
                    <a:p>
                      <a:pPr algn="ctr" fontAlgn="ct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盐酸奥洛他定颗粒</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0.5%</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0~6</a:t>
                      </a:r>
                      <a:r>
                        <a:rPr lang="zh-CN" altLang="en-US"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758</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10</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a:solidFill>
                            <a:srgbClr val="000000"/>
                          </a:solidFill>
                          <a:effectLst/>
                          <a:latin typeface="微软雅黑" panose="020B0503020204020204" charset="-122"/>
                          <a:ea typeface="微软雅黑" panose="020B0503020204020204" charset="-122"/>
                          <a:cs typeface="仿宋" panose="02010609060101010101" charset="-122"/>
                        </a:rPr>
                        <a:t>1.3%</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0" dirty="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57242">
                <a:tc>
                  <a:txBody>
                    <a:bodyPr/>
                    <a:p>
                      <a:pPr algn="ctr" fontAlgn="ctr"/>
                      <a:r>
                        <a:rPr lang="zh-CN" altLang="en-US" sz="1200" b="0" kern="100" dirty="0">
                          <a:solidFill>
                            <a:srgbClr val="000000"/>
                          </a:solidFill>
                          <a:effectLst/>
                          <a:latin typeface="微软雅黑" panose="020B0503020204020204" charset="-122"/>
                          <a:ea typeface="微软雅黑" panose="020B0503020204020204" charset="-122"/>
                          <a:cs typeface="仿宋" panose="02010609060101010101" charset="-122"/>
                        </a:rPr>
                        <a:t>氯雷他定糖浆</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1%</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3~6</a:t>
                      </a:r>
                      <a:r>
                        <a:rPr lang="zh-CN" altLang="en-US"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382</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6</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1.6%</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&gt;0.05</a:t>
                      </a:r>
                      <a:r>
                        <a:rPr lang="en-US" sz="1200" b="0" kern="100" baseline="30000" dirty="0">
                          <a:solidFill>
                            <a:srgbClr val="000000"/>
                          </a:solidFill>
                          <a:effectLst/>
                          <a:latin typeface="微软雅黑" panose="020B0503020204020204" charset="-122"/>
                          <a:ea typeface="微软雅黑" panose="020B0503020204020204" charset="-122"/>
                          <a:cs typeface="仿宋" panose="02010609060101010101" charset="-122"/>
                        </a:rPr>
                        <a:t>&amp;</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57175">
                <a:tc>
                  <a:txBody>
                    <a:bodyPr/>
                    <a:p>
                      <a:pPr algn="ctr" fontAlgn="ctr"/>
                      <a:r>
                        <a:rPr lang="zh-CN" altLang="en-US" sz="1200" b="0" kern="100" dirty="0">
                          <a:solidFill>
                            <a:srgbClr val="000000"/>
                          </a:solidFill>
                          <a:effectLst/>
                          <a:latin typeface="微软雅黑" panose="020B0503020204020204" charset="-122"/>
                          <a:ea typeface="微软雅黑" panose="020B0503020204020204" charset="-122"/>
                          <a:cs typeface="仿宋" panose="02010609060101010101" charset="-122"/>
                        </a:rPr>
                        <a:t>盐酸</a:t>
                      </a: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左西替利嗪糖浆</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0.05%</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effectLst/>
                          <a:latin typeface="微软雅黑" panose="020B0503020204020204" charset="-122"/>
                          <a:ea typeface="微软雅黑" panose="020B0503020204020204" charset="-122"/>
                          <a:cs typeface="Times New Roman" panose="02020603050405020304" pitchFamily="18" charset="0"/>
                        </a:rPr>
                        <a:t>0.5~7</a:t>
                      </a:r>
                      <a:r>
                        <a:rPr lang="zh-CN" altLang="en-US" sz="1200" b="0" kern="100" dirty="0">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894</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4</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0.4%</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rgbClr val="000000"/>
                          </a:solidFill>
                          <a:effectLst/>
                          <a:latin typeface="微软雅黑" panose="020B0503020204020204" charset="-122"/>
                          <a:ea typeface="微软雅黑" panose="020B0503020204020204" charset="-122"/>
                          <a:cs typeface="仿宋" panose="02010609060101010101" charset="-122"/>
                        </a:rPr>
                        <a:t>&gt;0.05</a:t>
                      </a:r>
                      <a:r>
                        <a:rPr lang="en-US" sz="1200" b="0" kern="100" baseline="30000" dirty="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文本框 22"/>
          <p:cNvSpPr txBox="1"/>
          <p:nvPr>
            <p:custDataLst>
              <p:tags r:id="rId9"/>
            </p:custDataLst>
          </p:nvPr>
        </p:nvSpPr>
        <p:spPr>
          <a:xfrm>
            <a:off x="8664575" y="3405505"/>
            <a:ext cx="2624455" cy="460375"/>
          </a:xfrm>
          <a:prstGeom prst="rect">
            <a:avLst/>
          </a:prstGeom>
          <a:noFill/>
        </p:spPr>
        <p:txBody>
          <a:bodyPr wrap="square">
            <a:spAutoFit/>
          </a:bodyPr>
          <a:p>
            <a:pPr>
              <a:lnSpc>
                <a:spcPct val="120000"/>
              </a:lnSpc>
            </a:pPr>
            <a:r>
              <a:rPr lang="en-US" altLang="zh-CN" sz="1000" kern="100" dirty="0">
                <a:effectLst/>
                <a:latin typeface="微软雅黑" panose="020B0503020204020204" charset="-122"/>
                <a:ea typeface="微软雅黑" panose="020B0503020204020204" charset="-122"/>
                <a:cs typeface="仿宋" panose="02010609060101010101" charset="-122"/>
              </a:rPr>
              <a:t>&amp;</a:t>
            </a:r>
            <a:r>
              <a:rPr lang="zh-CN" altLang="en-US" sz="1000" kern="100" dirty="0">
                <a:effectLst/>
                <a:latin typeface="微软雅黑" panose="020B0503020204020204" charset="-122"/>
                <a:ea typeface="微软雅黑" panose="020B0503020204020204" charset="-122"/>
                <a:cs typeface="仿宋" panose="02010609060101010101" charset="-122"/>
              </a:rPr>
              <a:t>：</a:t>
            </a:r>
            <a:r>
              <a:rPr lang="zh-CN" altLang="zh-CN" sz="1000" kern="100" dirty="0">
                <a:effectLst/>
                <a:latin typeface="微软雅黑" panose="020B0503020204020204" charset="-122"/>
                <a:ea typeface="微软雅黑" panose="020B0503020204020204" charset="-122"/>
                <a:cs typeface="仿宋" panose="02010609060101010101" charset="-122"/>
              </a:rPr>
              <a:t>盐酸奥洛他定颗粒</a:t>
            </a:r>
            <a:r>
              <a:rPr lang="en-US" altLang="zh-CN" sz="1000" kern="100" dirty="0">
                <a:effectLst/>
                <a:latin typeface="微软雅黑" panose="020B0503020204020204" charset="-122"/>
                <a:ea typeface="微软雅黑" panose="020B0503020204020204" charset="-122"/>
                <a:cs typeface="仿宋" panose="02010609060101010101" charset="-122"/>
              </a:rPr>
              <a:t> vs </a:t>
            </a:r>
            <a:r>
              <a:rPr lang="zh-CN" altLang="en-US" sz="1000" kern="100" dirty="0">
                <a:effectLst/>
                <a:latin typeface="微软雅黑" panose="020B0503020204020204" charset="-122"/>
                <a:ea typeface="微软雅黑" panose="020B0503020204020204" charset="-122"/>
                <a:cs typeface="仿宋" panose="02010609060101010101" charset="-122"/>
              </a:rPr>
              <a:t>氯雷他定糖浆</a:t>
            </a:r>
            <a:r>
              <a:rPr lang="zh-CN" altLang="zh-CN" sz="1000" kern="100" dirty="0">
                <a:effectLst/>
                <a:latin typeface="微软雅黑" panose="020B0503020204020204" charset="-122"/>
                <a:ea typeface="微软雅黑" panose="020B0503020204020204" charset="-122"/>
                <a:cs typeface="仿宋" panose="02010609060101010101" charset="-122"/>
              </a:rPr>
              <a:t> </a:t>
            </a:r>
            <a:r>
              <a:rPr lang="en-US" altLang="zh-CN" sz="1000" kern="100" baseline="30000" dirty="0">
                <a:solidFill>
                  <a:srgbClr val="000000"/>
                </a:solidFill>
                <a:effectLst/>
                <a:latin typeface="微软雅黑" panose="020B0503020204020204" charset="-122"/>
                <a:ea typeface="微软雅黑" panose="020B0503020204020204" charset="-122"/>
                <a:cs typeface="仿宋" panose="02010609060101010101" charset="-122"/>
              </a:rPr>
              <a:t>  </a:t>
            </a:r>
            <a:endParaRPr lang="en-US" altLang="zh-CN" sz="1000" kern="100" baseline="30000" dirty="0">
              <a:solidFill>
                <a:srgbClr val="000000"/>
              </a:solidFill>
              <a:effectLst/>
              <a:latin typeface="微软雅黑" panose="020B0503020204020204" charset="-122"/>
              <a:ea typeface="微软雅黑" panose="020B0503020204020204" charset="-122"/>
              <a:cs typeface="仿宋" panose="02010609060101010101" charset="-122"/>
            </a:endParaRPr>
          </a:p>
          <a:p>
            <a:pPr>
              <a:lnSpc>
                <a:spcPct val="120000"/>
              </a:lnSpc>
            </a:pPr>
            <a:r>
              <a:rPr lang="en-US" altLang="zh-CN" sz="1000" kern="100" dirty="0">
                <a:effectLst/>
                <a:latin typeface="微软雅黑" panose="020B0503020204020204" charset="-122"/>
                <a:ea typeface="微软雅黑" panose="020B0503020204020204" charset="-122"/>
                <a:cs typeface="仿宋" panose="02010609060101010101" charset="-122"/>
              </a:rPr>
              <a:t>#</a:t>
            </a:r>
            <a:r>
              <a:rPr lang="zh-CN" altLang="en-US" sz="1000" kern="100" dirty="0">
                <a:effectLst/>
                <a:latin typeface="微软雅黑" panose="020B0503020204020204" charset="-122"/>
                <a:ea typeface="微软雅黑" panose="020B0503020204020204" charset="-122"/>
                <a:cs typeface="仿宋" panose="02010609060101010101" charset="-122"/>
              </a:rPr>
              <a:t>：</a:t>
            </a:r>
            <a:r>
              <a:rPr lang="zh-CN" altLang="zh-CN" sz="1000" kern="100" dirty="0">
                <a:effectLst/>
                <a:latin typeface="微软雅黑" panose="020B0503020204020204" charset="-122"/>
                <a:ea typeface="微软雅黑" panose="020B0503020204020204" charset="-122"/>
                <a:cs typeface="仿宋" panose="02010609060101010101" charset="-122"/>
              </a:rPr>
              <a:t>盐酸奥洛他定颗粒</a:t>
            </a:r>
            <a:r>
              <a:rPr lang="en-US" altLang="zh-CN" sz="1000" kern="100" dirty="0">
                <a:effectLst/>
                <a:latin typeface="微软雅黑" panose="020B0503020204020204" charset="-122"/>
                <a:ea typeface="微软雅黑" panose="020B0503020204020204" charset="-122"/>
                <a:cs typeface="仿宋" panose="02010609060101010101" charset="-122"/>
              </a:rPr>
              <a:t> vs </a:t>
            </a:r>
            <a:r>
              <a:rPr lang="zh-CN" altLang="zh-CN" sz="1000" kern="100" dirty="0">
                <a:effectLst/>
                <a:latin typeface="微软雅黑" panose="020B0503020204020204" charset="-122"/>
                <a:ea typeface="微软雅黑" panose="020B0503020204020204" charset="-122"/>
                <a:cs typeface="仿宋" panose="02010609060101010101" charset="-122"/>
              </a:rPr>
              <a:t>左西替利嗪糖浆</a:t>
            </a:r>
            <a:endParaRPr lang="zh-CN" altLang="zh-CN" sz="1000"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19" name="文本框 18"/>
          <p:cNvSpPr txBox="1"/>
          <p:nvPr>
            <p:custDataLst>
              <p:tags r:id="rId10"/>
            </p:custDataLst>
          </p:nvPr>
        </p:nvSpPr>
        <p:spPr>
          <a:xfrm>
            <a:off x="7281545" y="6304280"/>
            <a:ext cx="4902835" cy="564515"/>
          </a:xfrm>
          <a:prstGeom prst="rect">
            <a:avLst/>
          </a:prstGeom>
          <a:noFill/>
        </p:spPr>
        <p:txBody>
          <a:bodyPr wrap="square">
            <a:spAutoFit/>
          </a:bodyPr>
          <a:p>
            <a:pPr marL="228600" lvl="0" indent="-228600" algn="just">
              <a:lnSpc>
                <a:spcPct val="114000"/>
              </a:lnSpc>
              <a:spcAft>
                <a:spcPts val="0"/>
              </a:spcAft>
              <a:buFont typeface="+mj-lt"/>
              <a:buAutoNum type="arabicPeriod" startAt="6"/>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アレロック顆粒</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0.5%·</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平成</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28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12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a:p>
            <a:pPr marL="228600" lvl="0" indent="-228600" algn="just">
              <a:lnSpc>
                <a:spcPct val="114000"/>
              </a:lnSpc>
              <a:spcAft>
                <a:spcPts val="0"/>
              </a:spcAft>
              <a:buFont typeface="+mj-lt"/>
              <a:buAutoNum type="arabicPeriod" startAt="6"/>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クラリチンドライシロップ</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平成</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3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a:p>
            <a:pPr marL="228600" lvl="0" indent="-228600" algn="just">
              <a:lnSpc>
                <a:spcPct val="114000"/>
              </a:lnSpc>
              <a:spcAft>
                <a:spcPts val="0"/>
              </a:spcAft>
              <a:buFont typeface="+mj-lt"/>
              <a:buAutoNum type="arabicPeriod" startAt="6"/>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ザイザルシロップ</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0.05%·</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令和</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5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14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有效性</a:t>
            </a:r>
            <a:endParaRPr lang="zh-CN" altLang="en-US" sz="2800" kern="0" dirty="0">
              <a:solidFill>
                <a:srgbClr val="FFFF00"/>
              </a:solidFill>
              <a:ea typeface="华文中宋" panose="02010600040101010101" pitchFamily="2" charset="-122"/>
            </a:endParaRPr>
          </a:p>
        </p:txBody>
      </p:sp>
      <p:grpSp>
        <p:nvGrpSpPr>
          <p:cNvPr id="2" name="组合 1"/>
          <p:cNvGrpSpPr/>
          <p:nvPr/>
        </p:nvGrpSpPr>
        <p:grpSpPr>
          <a:xfrm>
            <a:off x="1160788" y="5115980"/>
            <a:ext cx="10110917" cy="760526"/>
            <a:chOff x="1678313" y="4662526"/>
            <a:chExt cx="10110917" cy="760526"/>
          </a:xfrm>
        </p:grpSpPr>
        <p:grpSp>
          <p:nvGrpSpPr>
            <p:cNvPr id="15" name="组合 14"/>
            <p:cNvGrpSpPr/>
            <p:nvPr/>
          </p:nvGrpSpPr>
          <p:grpSpPr>
            <a:xfrm>
              <a:off x="1678313" y="4662526"/>
              <a:ext cx="10110917" cy="760526"/>
              <a:chOff x="1678313" y="1592756"/>
              <a:chExt cx="10110917" cy="760526"/>
            </a:xfrm>
          </p:grpSpPr>
          <p:sp>
            <p:nvSpPr>
              <p:cNvPr id="17" name="文本框 16"/>
              <p:cNvSpPr txBox="1"/>
              <p:nvPr>
                <p:custDataLst>
                  <p:tags r:id="rId1"/>
                </p:custDataLst>
              </p:nvPr>
            </p:nvSpPr>
            <p:spPr>
              <a:xfrm>
                <a:off x="1678313" y="1592756"/>
                <a:ext cx="4624516"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与目录内同类药品有效性方面的主要不足</a:t>
                </a:r>
                <a:endParaRPr lang="zh-CN" altLang="en-US" b="1" dirty="0">
                  <a:solidFill>
                    <a:srgbClr val="596BB6"/>
                  </a:solidFill>
                  <a:latin typeface="微软雅黑" panose="020B0503020204020204" charset="-122"/>
                  <a:ea typeface="微软雅黑" panose="020B0503020204020204" charset="-122"/>
                </a:endParaRPr>
              </a:p>
            </p:txBody>
          </p:sp>
          <p:sp>
            <p:nvSpPr>
              <p:cNvPr id="18" name="文本框 17"/>
              <p:cNvSpPr txBox="1"/>
              <p:nvPr>
                <p:custDataLst>
                  <p:tags r:id="rId2"/>
                </p:custDataLst>
              </p:nvPr>
            </p:nvSpPr>
            <p:spPr>
              <a:xfrm>
                <a:off x="1678314" y="2016267"/>
                <a:ext cx="10110916" cy="337015"/>
              </a:xfrm>
              <a:prstGeom prst="rect">
                <a:avLst/>
              </a:prstGeom>
              <a:noFill/>
            </p:spPr>
            <p:txBody>
              <a:bodyPr wrap="square" rtlCol="0">
                <a:spAutoFit/>
              </a:bodyPr>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无</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2" name="直接连接符 21"/>
            <p:cNvCxnSpPr/>
            <p:nvPr>
              <p:custDataLst>
                <p:tags r:id="rId3"/>
              </p:custDataLst>
            </p:nvPr>
          </p:nvCxnSpPr>
          <p:spPr>
            <a:xfrm>
              <a:off x="1774370" y="503185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1160787" y="825041"/>
            <a:ext cx="10219278" cy="2337881"/>
            <a:chOff x="1678312" y="1592756"/>
            <a:chExt cx="10219278" cy="2337881"/>
          </a:xfrm>
        </p:grpSpPr>
        <p:sp>
          <p:nvSpPr>
            <p:cNvPr id="49" name="文本框 48"/>
            <p:cNvSpPr txBox="1"/>
            <p:nvPr>
              <p:custDataLst>
                <p:tags r:id="rId4"/>
              </p:custDataLst>
            </p:nvPr>
          </p:nvSpPr>
          <p:spPr>
            <a:xfrm>
              <a:off x="1678312" y="1592756"/>
              <a:ext cx="4733373"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与目录内同类药品有效性方面的主要优势</a:t>
              </a:r>
              <a:endParaRPr lang="zh-CN" altLang="en-US" b="1" dirty="0">
                <a:solidFill>
                  <a:srgbClr val="596BB6"/>
                </a:solidFill>
                <a:latin typeface="微软雅黑" panose="020B0503020204020204" charset="-122"/>
                <a:ea typeface="微软雅黑" panose="020B0503020204020204" charset="-122"/>
              </a:endParaRPr>
            </a:p>
          </p:txBody>
        </p:sp>
        <p:sp>
          <p:nvSpPr>
            <p:cNvPr id="50" name="文本框 49"/>
            <p:cNvSpPr txBox="1"/>
            <p:nvPr>
              <p:custDataLst>
                <p:tags r:id="rId5"/>
              </p:custDataLst>
            </p:nvPr>
          </p:nvSpPr>
          <p:spPr>
            <a:xfrm>
              <a:off x="1678313" y="2016267"/>
              <a:ext cx="10219277" cy="1914370"/>
            </a:xfrm>
            <a:prstGeom prst="rect">
              <a:avLst/>
            </a:prstGeom>
            <a:noFill/>
          </p:spPr>
          <p:txBody>
            <a:bodyPr wrap="square" rtlCol="0">
              <a:spAutoFit/>
            </a:bodyPr>
            <a:p>
              <a:pPr>
                <a:lnSpc>
                  <a:spcPct val="125000"/>
                </a:lnSpc>
                <a:spcAft>
                  <a:spcPts val="600"/>
                </a:spcAft>
              </a:pPr>
              <a:r>
                <a:rPr lang="zh-CN" altLang="en-US" sz="1400" b="1" dirty="0">
                  <a:solidFill>
                    <a:schemeClr val="accent2"/>
                  </a:solidFill>
                  <a:latin typeface="微软雅黑" panose="020B0503020204020204" charset="-122"/>
                  <a:ea typeface="微软雅黑" panose="020B0503020204020204" charset="-122"/>
                </a:rPr>
                <a:t>盐酸奥洛他定颗粒有效率高：</a:t>
              </a:r>
              <a:endParaRPr lang="en-US" altLang="zh-CN" sz="1400" b="1" dirty="0">
                <a:solidFill>
                  <a:schemeClr val="accent2"/>
                </a:solidFill>
                <a:latin typeface="微软雅黑" panose="020B0503020204020204" charset="-122"/>
                <a:ea typeface="微软雅黑" panose="020B0503020204020204" charset="-122"/>
              </a:endParaRPr>
            </a:p>
            <a:p>
              <a:pPr>
                <a:lnSpc>
                  <a:spcPct val="125000"/>
                </a:lnSpc>
                <a:spcAft>
                  <a:spcPts val="600"/>
                </a:spcAft>
              </a:pPr>
              <a:r>
                <a:rPr lang="zh-CN" altLang="en-US" sz="1400" b="1" dirty="0">
                  <a:solidFill>
                    <a:schemeClr val="accent2"/>
                  </a:solidFill>
                  <a:latin typeface="微软雅黑" panose="020B0503020204020204" charset="-122"/>
                  <a:ea typeface="微软雅黑" panose="020B0503020204020204" charset="-122"/>
                </a:rPr>
                <a:t>盐酸奥洛他定颗粒治疗过敏性鼻炎的疗效显著优于氯雷他定糖浆和盐酸左西替利嗪糖浆（</a:t>
              </a:r>
              <a:r>
                <a:rPr lang="en-US" altLang="zh-CN" sz="1400" b="1" dirty="0">
                  <a:solidFill>
                    <a:schemeClr val="accent2"/>
                  </a:solidFill>
                  <a:latin typeface="微软雅黑" panose="020B0503020204020204" charset="-122"/>
                  <a:ea typeface="微软雅黑" panose="020B0503020204020204" charset="-122"/>
                </a:rPr>
                <a:t>p&lt;0.01</a:t>
              </a:r>
              <a:r>
                <a:rPr lang="zh-CN" altLang="en-US" sz="1400" b="1" dirty="0">
                  <a:solidFill>
                    <a:schemeClr val="accent2"/>
                  </a:solidFill>
                  <a:latin typeface="微软雅黑" panose="020B0503020204020204" charset="-122"/>
                  <a:ea typeface="微软雅黑" panose="020B0503020204020204" charset="-122"/>
                </a:rPr>
                <a:t>）；</a:t>
              </a:r>
              <a:endParaRPr lang="en-US" altLang="zh-CN" sz="1400" b="1" dirty="0">
                <a:solidFill>
                  <a:schemeClr val="accent2"/>
                </a:solidFill>
                <a:latin typeface="微软雅黑" panose="020B0503020204020204" charset="-122"/>
                <a:ea typeface="微软雅黑" panose="020B0503020204020204" charset="-122"/>
              </a:endParaRPr>
            </a:p>
            <a:p>
              <a:pPr>
                <a:lnSpc>
                  <a:spcPct val="125000"/>
                </a:lnSpc>
                <a:spcAft>
                  <a:spcPts val="600"/>
                </a:spcAft>
              </a:pPr>
              <a:r>
                <a:rPr lang="zh-CN" altLang="en-US" sz="1400" b="1" dirty="0">
                  <a:solidFill>
                    <a:schemeClr val="accent2"/>
                  </a:solidFill>
                  <a:latin typeface="微软雅黑" panose="020B0503020204020204" charset="-122"/>
                  <a:ea typeface="微软雅黑" panose="020B0503020204020204" charset="-122"/>
                </a:rPr>
                <a:t>盐酸奥洛他定颗粒治疗荨麻疹的疗效显著优于氯雷他定糖浆（</a:t>
              </a:r>
              <a:r>
                <a:rPr lang="en-US" altLang="zh-CN" sz="1400" b="1" dirty="0">
                  <a:solidFill>
                    <a:schemeClr val="accent2"/>
                  </a:solidFill>
                  <a:latin typeface="微软雅黑" panose="020B0503020204020204" charset="-122"/>
                  <a:ea typeface="微软雅黑" panose="020B0503020204020204" charset="-122"/>
                </a:rPr>
                <a:t>p&lt;0.01</a:t>
              </a:r>
              <a:r>
                <a:rPr lang="zh-CN" altLang="en-US" sz="1400" b="1" dirty="0">
                  <a:solidFill>
                    <a:schemeClr val="accent2"/>
                  </a:solidFill>
                  <a:latin typeface="微软雅黑" panose="020B0503020204020204" charset="-122"/>
                  <a:ea typeface="微软雅黑" panose="020B0503020204020204" charset="-122"/>
                </a:rPr>
                <a:t>）</a:t>
              </a:r>
              <a:endParaRPr lang="en-US" altLang="zh-CN" sz="1400" b="1" dirty="0">
                <a:solidFill>
                  <a:schemeClr val="accent2"/>
                </a:solidFill>
                <a:latin typeface="微软雅黑" panose="020B0503020204020204" charset="-122"/>
                <a:ea typeface="微软雅黑" panose="020B0503020204020204" charset="-122"/>
              </a:endParaRPr>
            </a:p>
            <a:p>
              <a:pPr>
                <a:lnSpc>
                  <a:spcPct val="125000"/>
                </a:lnSpc>
                <a:spcAft>
                  <a:spcPts val="600"/>
                </a:spcAft>
              </a:pPr>
              <a:r>
                <a:rPr lang="zh-CN" altLang="en-US" sz="1400" dirty="0">
                  <a:solidFill>
                    <a:schemeClr val="tx1">
                      <a:lumMod val="75000"/>
                      <a:lumOff val="25000"/>
                    </a:schemeClr>
                  </a:solidFill>
                  <a:latin typeface="微软雅黑" panose="020B0503020204020204" charset="-122"/>
                  <a:ea typeface="微软雅黑" panose="020B0503020204020204" charset="-122"/>
                </a:rPr>
                <a:t>依据日本</a:t>
              </a:r>
              <a:r>
                <a:rPr lang="en-US" altLang="zh-CN" sz="1400" dirty="0">
                  <a:solidFill>
                    <a:schemeClr val="tx1">
                      <a:lumMod val="75000"/>
                      <a:lumOff val="25000"/>
                    </a:schemeClr>
                  </a:solidFill>
                  <a:latin typeface="微软雅黑" panose="020B0503020204020204" charset="-122"/>
                  <a:ea typeface="微软雅黑" panose="020B0503020204020204" charset="-122"/>
                </a:rPr>
                <a:t>PMDA</a:t>
              </a:r>
              <a:r>
                <a:rPr lang="zh-CN" altLang="en-US" sz="1400" dirty="0">
                  <a:solidFill>
                    <a:schemeClr val="tx1">
                      <a:lumMod val="75000"/>
                      <a:lumOff val="25000"/>
                    </a:schemeClr>
                  </a:solidFill>
                  <a:latin typeface="微软雅黑" panose="020B0503020204020204" charset="-122"/>
                  <a:ea typeface="微软雅黑" panose="020B0503020204020204" charset="-122"/>
                </a:rPr>
                <a:t>再审查报告书</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[6,7,8]</a:t>
              </a:r>
              <a:r>
                <a:rPr lang="zh-CN" altLang="en-US" sz="1400" dirty="0">
                  <a:solidFill>
                    <a:schemeClr val="tx1">
                      <a:lumMod val="75000"/>
                      <a:lumOff val="25000"/>
                    </a:schemeClr>
                  </a:solidFill>
                  <a:latin typeface="微软雅黑" panose="020B0503020204020204" charset="-122"/>
                  <a:ea typeface="微软雅黑" panose="020B0503020204020204" charset="-122"/>
                </a:rPr>
                <a:t>，几种口服抗组胺药在儿童患者中的最新有效性评估数据详见下表。盐酸奥洛他定颗粒与氯雷他定糖浆两组数据，对于过敏性鼻炎，经</a:t>
              </a:r>
              <a:r>
                <a:rPr lang="en-US" altLang="zh-CN" sz="1400" dirty="0">
                  <a:solidFill>
                    <a:schemeClr val="tx1">
                      <a:lumMod val="75000"/>
                      <a:lumOff val="25000"/>
                    </a:schemeClr>
                  </a:solidFill>
                  <a:latin typeface="微软雅黑" panose="020B0503020204020204" charset="-122"/>
                  <a:ea typeface="微软雅黑" panose="020B0503020204020204" charset="-122"/>
                </a:rPr>
                <a:t>χ</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2</a:t>
              </a:r>
              <a:r>
                <a:rPr lang="zh-CN" altLang="en-US" sz="1400" dirty="0">
                  <a:solidFill>
                    <a:schemeClr val="tx1">
                      <a:lumMod val="75000"/>
                      <a:lumOff val="25000"/>
                    </a:schemeClr>
                  </a:solidFill>
                  <a:latin typeface="微软雅黑" panose="020B0503020204020204" charset="-122"/>
                  <a:ea typeface="微软雅黑" panose="020B0503020204020204" charset="-122"/>
                </a:rPr>
                <a:t>检验， </a:t>
              </a:r>
              <a:r>
                <a:rPr lang="en-US" altLang="zh-CN" sz="1400" dirty="0">
                  <a:solidFill>
                    <a:schemeClr val="tx1">
                      <a:lumMod val="75000"/>
                      <a:lumOff val="25000"/>
                    </a:schemeClr>
                  </a:solidFill>
                  <a:latin typeface="微软雅黑" panose="020B0503020204020204" charset="-122"/>
                  <a:ea typeface="微软雅黑" panose="020B0503020204020204" charset="-122"/>
                </a:rPr>
                <a:t>p&lt;0.01</a:t>
              </a:r>
              <a:r>
                <a:rPr lang="zh-CN" altLang="en-US" sz="1400" dirty="0">
                  <a:solidFill>
                    <a:schemeClr val="tx1">
                      <a:lumMod val="75000"/>
                      <a:lumOff val="25000"/>
                    </a:schemeClr>
                  </a:solidFill>
                  <a:latin typeface="微软雅黑" panose="020B0503020204020204" charset="-122"/>
                  <a:ea typeface="微软雅黑" panose="020B0503020204020204" charset="-122"/>
                </a:rPr>
                <a:t>，疗效差异有统计学意义；对于荨麻疹，经</a:t>
              </a:r>
              <a:r>
                <a:rPr lang="en-US" altLang="zh-CN" sz="1400" dirty="0">
                  <a:solidFill>
                    <a:schemeClr val="tx1">
                      <a:lumMod val="75000"/>
                      <a:lumOff val="25000"/>
                    </a:schemeClr>
                  </a:solidFill>
                  <a:latin typeface="微软雅黑" panose="020B0503020204020204" charset="-122"/>
                  <a:ea typeface="微软雅黑" panose="020B0503020204020204" charset="-122"/>
                </a:rPr>
                <a:t>χ</a:t>
              </a:r>
              <a:r>
                <a:rPr lang="en-US" altLang="zh-CN" sz="1400" baseline="30000" dirty="0">
                  <a:solidFill>
                    <a:schemeClr val="tx1">
                      <a:lumMod val="75000"/>
                      <a:lumOff val="25000"/>
                    </a:schemeClr>
                  </a:solidFill>
                  <a:latin typeface="微软雅黑" panose="020B0503020204020204" charset="-122"/>
                  <a:ea typeface="微软雅黑" panose="020B0503020204020204" charset="-122"/>
                </a:rPr>
                <a:t>2</a:t>
              </a:r>
              <a:r>
                <a:rPr lang="zh-CN" altLang="en-US" sz="1400" dirty="0">
                  <a:solidFill>
                    <a:schemeClr val="tx1">
                      <a:lumMod val="75000"/>
                      <a:lumOff val="25000"/>
                    </a:schemeClr>
                  </a:solidFill>
                  <a:latin typeface="微软雅黑" panose="020B0503020204020204" charset="-122"/>
                  <a:ea typeface="微软雅黑" panose="020B0503020204020204" charset="-122"/>
                </a:rPr>
                <a:t>检验， </a:t>
              </a:r>
              <a:r>
                <a:rPr lang="en-US" altLang="zh-CN" sz="1400" dirty="0">
                  <a:solidFill>
                    <a:schemeClr val="tx1">
                      <a:lumMod val="75000"/>
                      <a:lumOff val="25000"/>
                    </a:schemeClr>
                  </a:solidFill>
                  <a:latin typeface="微软雅黑" panose="020B0503020204020204" charset="-122"/>
                  <a:ea typeface="微软雅黑" panose="020B0503020204020204" charset="-122"/>
                </a:rPr>
                <a:t>p&lt;0.01</a:t>
              </a:r>
              <a:r>
                <a:rPr lang="zh-CN" altLang="en-US" sz="1400" dirty="0">
                  <a:solidFill>
                    <a:schemeClr val="tx1">
                      <a:lumMod val="75000"/>
                      <a:lumOff val="25000"/>
                    </a:schemeClr>
                  </a:solidFill>
                  <a:latin typeface="微软雅黑" panose="020B0503020204020204" charset="-122"/>
                  <a:ea typeface="微软雅黑" panose="020B0503020204020204" charset="-122"/>
                </a:rPr>
                <a:t>，疗效差异有统计学意义；盐酸奥洛他定颗粒治疗过敏性鼻炎和荨麻疹的疗效优于氯雷他定糖浆。</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47" name="直接连接符 46"/>
          <p:cNvCxnSpPr/>
          <p:nvPr>
            <p:custDataLst>
              <p:tags r:id="rId6"/>
            </p:custDataLst>
          </p:nvPr>
        </p:nvCxnSpPr>
        <p:spPr>
          <a:xfrm>
            <a:off x="1256845" y="1194373"/>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custDataLst>
              <p:tags r:id="rId7"/>
            </p:custDataLst>
          </p:nvPr>
        </p:nvGraphicFramePr>
        <p:xfrm>
          <a:off x="1256845" y="3161817"/>
          <a:ext cx="4793578" cy="1430610"/>
        </p:xfrm>
        <a:graphic>
          <a:graphicData uri="http://schemas.openxmlformats.org/drawingml/2006/table">
            <a:tbl>
              <a:tblPr firstRow="1" firstCol="1" bandRow="1"/>
              <a:tblGrid>
                <a:gridCol w="1542113"/>
                <a:gridCol w="756753"/>
                <a:gridCol w="426028"/>
                <a:gridCol w="509154"/>
                <a:gridCol w="914400"/>
                <a:gridCol w="645130"/>
              </a:tblGrid>
              <a:tr h="466060">
                <a:tc>
                  <a:txBody>
                    <a:bodyPr/>
                    <a:p>
                      <a:pPr algn="ctr" fontAlgn="ct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组别</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altLang="en-US" sz="1200" b="0" kern="100" dirty="0">
                          <a:effectLst/>
                          <a:latin typeface="微软雅黑" panose="020B0503020204020204" charset="-122"/>
                          <a:ea typeface="微软雅黑" panose="020B0503020204020204" charset="-122"/>
                          <a:cs typeface="Times New Roman" panose="02020603050405020304" pitchFamily="18" charset="0"/>
                        </a:rPr>
                        <a:t>年龄</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100" dirty="0">
                          <a:effectLst/>
                          <a:latin typeface="微软雅黑" panose="020B0503020204020204" charset="-122"/>
                          <a:ea typeface="微软雅黑" panose="020B0503020204020204" charset="-122"/>
                          <a:cs typeface="仿宋" panose="02010609060101010101" charset="-122"/>
                        </a:rPr>
                        <a:t>例数</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altLang="en-US" sz="1200" b="0" kern="100" dirty="0">
                          <a:effectLst/>
                          <a:latin typeface="微软雅黑" panose="020B0503020204020204" charset="-122"/>
                          <a:ea typeface="微软雅黑" panose="020B0503020204020204" charset="-122"/>
                          <a:cs typeface="仿宋" panose="02010609060101010101" charset="-122"/>
                        </a:rPr>
                        <a:t>有效</a:t>
                      </a:r>
                      <a:r>
                        <a:rPr lang="zh-CN" sz="1200" b="0" kern="100" dirty="0">
                          <a:effectLst/>
                          <a:latin typeface="微软雅黑" panose="020B0503020204020204" charset="-122"/>
                          <a:ea typeface="微软雅黑" panose="020B0503020204020204" charset="-122"/>
                          <a:cs typeface="仿宋" panose="02010609060101010101" charset="-122"/>
                        </a:rPr>
                        <a:t>例数</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u="sng" kern="100">
                          <a:solidFill>
                            <a:srgbClr val="4472C4"/>
                          </a:solidFill>
                          <a:effectLst/>
                          <a:latin typeface="微软雅黑" panose="020B0503020204020204" charset="-122"/>
                          <a:ea typeface="微软雅黑" panose="020B0503020204020204" charset="-122"/>
                          <a:cs typeface="仿宋" panose="02010609060101010101" charset="-122"/>
                        </a:rPr>
                        <a:t>过敏性鼻炎</a:t>
                      </a:r>
                      <a:r>
                        <a:rPr lang="zh-CN" sz="1200" b="0" kern="100">
                          <a:effectLst/>
                          <a:latin typeface="微软雅黑" panose="020B0503020204020204" charset="-122"/>
                          <a:ea typeface="微软雅黑" panose="020B0503020204020204" charset="-122"/>
                          <a:cs typeface="仿宋" panose="02010609060101010101" charset="-122"/>
                        </a:rPr>
                        <a:t>有效率</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a:effectLst/>
                          <a:latin typeface="微软雅黑" panose="020B0503020204020204" charset="-122"/>
                          <a:ea typeface="微软雅黑" panose="020B0503020204020204" charset="-122"/>
                          <a:cs typeface="仿宋" panose="02010609060101010101" charset="-122"/>
                        </a:rPr>
                        <a:t>P</a:t>
                      </a:r>
                      <a:r>
                        <a:rPr lang="zh-CN" sz="1200" b="0" kern="100">
                          <a:effectLst/>
                          <a:latin typeface="微软雅黑" panose="020B0503020204020204" charset="-122"/>
                          <a:ea typeface="微软雅黑" panose="020B0503020204020204" charset="-122"/>
                          <a:cs typeface="仿宋" panose="02010609060101010101" charset="-122"/>
                        </a:rPr>
                        <a:t>值</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33030">
                <a:tc>
                  <a:txBody>
                    <a:bodyPr/>
                    <a:p>
                      <a:pPr algn="ctr" fontAlgn="ctr"/>
                      <a:r>
                        <a:rPr lang="zh-CN" sz="1200" b="0" kern="100">
                          <a:solidFill>
                            <a:srgbClr val="000000"/>
                          </a:solidFill>
                          <a:effectLst/>
                          <a:latin typeface="微软雅黑" panose="020B0503020204020204" charset="-122"/>
                          <a:ea typeface="微软雅黑" panose="020B0503020204020204" charset="-122"/>
                          <a:cs typeface="仿宋" panose="02010609060101010101" charset="-122"/>
                        </a:rPr>
                        <a:t>盐酸奥洛他定颗粒</a:t>
                      </a:r>
                      <a:r>
                        <a:rPr lang="en-US" sz="1200" b="0" kern="100">
                          <a:solidFill>
                            <a:srgbClr val="000000"/>
                          </a:solidFill>
                          <a:effectLst/>
                          <a:latin typeface="微软雅黑" panose="020B0503020204020204" charset="-122"/>
                          <a:ea typeface="微软雅黑" panose="020B0503020204020204" charset="-122"/>
                          <a:cs typeface="仿宋" panose="02010609060101010101" charset="-122"/>
                        </a:rPr>
                        <a:t>0.5%</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0~6</a:t>
                      </a:r>
                      <a:r>
                        <a:rPr lang="zh-CN" altLang="en-US"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361</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a:solidFill>
                            <a:srgbClr val="000000"/>
                          </a:solidFill>
                          <a:effectLst/>
                          <a:latin typeface="微软雅黑" panose="020B0503020204020204" charset="-122"/>
                          <a:ea typeface="微软雅黑" panose="020B0503020204020204" charset="-122"/>
                          <a:cs typeface="仿宋" panose="02010609060101010101" charset="-122"/>
                        </a:rPr>
                        <a:t>349</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96.7%</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33030">
                <a:tc>
                  <a:txBody>
                    <a:bodyPr/>
                    <a:p>
                      <a:pPr algn="ctr" fontAlgn="ctr"/>
                      <a:r>
                        <a:rPr lang="zh-CN" altLang="en-US" sz="1200" b="0" kern="100" dirty="0">
                          <a:solidFill>
                            <a:srgbClr val="000000"/>
                          </a:solidFill>
                          <a:effectLst/>
                          <a:latin typeface="微软雅黑" panose="020B0503020204020204" charset="-122"/>
                          <a:ea typeface="微软雅黑" panose="020B0503020204020204" charset="-122"/>
                          <a:cs typeface="仿宋" panose="02010609060101010101" charset="-122"/>
                        </a:rPr>
                        <a:t>氯雷他定糖浆</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1%</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3~6</a:t>
                      </a:r>
                      <a:r>
                        <a:rPr lang="zh-CN" altLang="en-US"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0" dirty="0">
                          <a:solidFill>
                            <a:srgbClr val="000000"/>
                          </a:solidFill>
                          <a:effectLst/>
                          <a:latin typeface="微软雅黑" panose="020B0503020204020204" charset="-122"/>
                          <a:ea typeface="微软雅黑" panose="020B0503020204020204" charset="-122"/>
                          <a:cs typeface="Times New Roman" panose="02020603050405020304" pitchFamily="18" charset="0"/>
                        </a:rPr>
                        <a:t>174</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0" dirty="0">
                          <a:solidFill>
                            <a:srgbClr val="000000"/>
                          </a:solidFill>
                          <a:effectLst/>
                          <a:latin typeface="微软雅黑" panose="020B0503020204020204" charset="-122"/>
                          <a:ea typeface="微软雅黑" panose="020B0503020204020204" charset="-122"/>
                          <a:cs typeface="Times New Roman" panose="02020603050405020304" pitchFamily="18" charset="0"/>
                        </a:rPr>
                        <a:t>156</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89.7%</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chemeClr val="tx1"/>
                          </a:solidFill>
                          <a:effectLst/>
                          <a:latin typeface="微软雅黑" panose="020B0503020204020204" charset="-122"/>
                          <a:ea typeface="微软雅黑" panose="020B0503020204020204" charset="-122"/>
                          <a:cs typeface="仿宋" panose="02010609060101010101" charset="-122"/>
                        </a:rPr>
                        <a:t>&lt;0.01</a:t>
                      </a:r>
                      <a:r>
                        <a:rPr lang="en-US" sz="1200" b="0" kern="100" baseline="30000" dirty="0">
                          <a:solidFill>
                            <a:schemeClr val="tx1"/>
                          </a:solidFill>
                          <a:effectLst/>
                          <a:latin typeface="微软雅黑" panose="020B0503020204020204" charset="-122"/>
                          <a:ea typeface="微软雅黑" panose="020B0503020204020204" charset="-122"/>
                          <a:cs typeface="仿宋" panose="02010609060101010101" charset="-122"/>
                        </a:rPr>
                        <a:t>&amp;</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33030">
                <a:tc>
                  <a:txBody>
                    <a:bodyPr/>
                    <a:p>
                      <a:pPr algn="ctr" fontAlgn="ctr"/>
                      <a:r>
                        <a:rPr lang="zh-CN" altLang="en-US" sz="1200" b="0" kern="100" dirty="0">
                          <a:solidFill>
                            <a:srgbClr val="000000"/>
                          </a:solidFill>
                          <a:effectLst/>
                          <a:latin typeface="微软雅黑" panose="020B0503020204020204" charset="-122"/>
                          <a:ea typeface="微软雅黑" panose="020B0503020204020204" charset="-122"/>
                          <a:cs typeface="仿宋" panose="02010609060101010101" charset="-122"/>
                        </a:rPr>
                        <a:t>盐酸</a:t>
                      </a: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左西替利嗪糖浆</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0.05%</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effectLst/>
                          <a:latin typeface="微软雅黑" panose="020B0503020204020204" charset="-122"/>
                          <a:ea typeface="微软雅黑" panose="020B0503020204020204" charset="-122"/>
                          <a:cs typeface="Times New Roman" panose="02020603050405020304" pitchFamily="18" charset="0"/>
                        </a:rPr>
                        <a:t>0.5~7</a:t>
                      </a:r>
                      <a:r>
                        <a:rPr lang="zh-CN" altLang="en-US" sz="1200" b="0" kern="100" dirty="0">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345</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a:solidFill>
                            <a:srgbClr val="000000"/>
                          </a:solidFill>
                          <a:effectLst/>
                          <a:latin typeface="微软雅黑" panose="020B0503020204020204" charset="-122"/>
                          <a:ea typeface="微软雅黑" panose="020B0503020204020204" charset="-122"/>
                          <a:cs typeface="仿宋" panose="02010609060101010101" charset="-122"/>
                        </a:rPr>
                        <a:t>262</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75.9%</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&lt;0.01</a:t>
                      </a:r>
                      <a:r>
                        <a:rPr lang="en-US" sz="1200" b="0" kern="100" baseline="30000" dirty="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表格 7"/>
          <p:cNvGraphicFramePr>
            <a:graphicFrameLocks noGrp="1"/>
          </p:cNvGraphicFramePr>
          <p:nvPr>
            <p:custDataLst>
              <p:tags r:id="rId8"/>
            </p:custDataLst>
          </p:nvPr>
        </p:nvGraphicFramePr>
        <p:xfrm>
          <a:off x="6170474" y="3151819"/>
          <a:ext cx="4783745" cy="1430610"/>
        </p:xfrm>
        <a:graphic>
          <a:graphicData uri="http://schemas.openxmlformats.org/drawingml/2006/table">
            <a:tbl>
              <a:tblPr firstRow="1" firstCol="1" bandRow="1"/>
              <a:tblGrid>
                <a:gridCol w="1547507"/>
                <a:gridCol w="731135"/>
                <a:gridCol w="499477"/>
                <a:gridCol w="487660"/>
                <a:gridCol w="790422"/>
                <a:gridCol w="727544"/>
              </a:tblGrid>
              <a:tr h="466060">
                <a:tc>
                  <a:txBody>
                    <a:bodyPr/>
                    <a:p>
                      <a:pPr algn="ctr" fontAlgn="ct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组别</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altLang="en-US" sz="1200" b="0" kern="100" dirty="0">
                          <a:effectLst/>
                          <a:latin typeface="微软雅黑" panose="020B0503020204020204" charset="-122"/>
                          <a:ea typeface="微软雅黑" panose="020B0503020204020204" charset="-122"/>
                          <a:cs typeface="Times New Roman" panose="02020603050405020304" pitchFamily="18" charset="0"/>
                        </a:rPr>
                        <a:t>年龄</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100" dirty="0">
                          <a:effectLst/>
                          <a:latin typeface="微软雅黑" panose="020B0503020204020204" charset="-122"/>
                          <a:ea typeface="微软雅黑" panose="020B0503020204020204" charset="-122"/>
                          <a:cs typeface="仿宋" panose="02010609060101010101" charset="-122"/>
                        </a:rPr>
                        <a:t>例数</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altLang="en-US" sz="1200" b="0" kern="100" dirty="0">
                          <a:effectLst/>
                          <a:latin typeface="微软雅黑" panose="020B0503020204020204" charset="-122"/>
                          <a:ea typeface="微软雅黑" panose="020B0503020204020204" charset="-122"/>
                          <a:cs typeface="仿宋" panose="02010609060101010101" charset="-122"/>
                        </a:rPr>
                        <a:t>有效例数</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u="sng" kern="100" dirty="0">
                          <a:solidFill>
                            <a:srgbClr val="4472C4"/>
                          </a:solidFill>
                          <a:effectLst/>
                          <a:latin typeface="微软雅黑" panose="020B0503020204020204" charset="-122"/>
                          <a:ea typeface="微软雅黑" panose="020B0503020204020204" charset="-122"/>
                          <a:cs typeface="仿宋" panose="02010609060101010101" charset="-122"/>
                        </a:rPr>
                        <a:t>荨麻疹</a:t>
                      </a:r>
                      <a:endParaRPr lang="en-US" altLang="zh-CN" sz="1200" b="0" u="sng" kern="100" dirty="0">
                        <a:solidFill>
                          <a:srgbClr val="4472C4"/>
                        </a:solidFill>
                        <a:effectLst/>
                        <a:latin typeface="微软雅黑" panose="020B0503020204020204" charset="-122"/>
                        <a:ea typeface="微软雅黑" panose="020B0503020204020204" charset="-122"/>
                        <a:cs typeface="仿宋" panose="02010609060101010101" charset="-122"/>
                      </a:endParaRPr>
                    </a:p>
                    <a:p>
                      <a:pPr algn="ctr" fontAlgn="ctr"/>
                      <a:r>
                        <a:rPr lang="zh-CN" sz="1200" b="0" kern="100" dirty="0">
                          <a:effectLst/>
                          <a:latin typeface="微软雅黑" panose="020B0503020204020204" charset="-122"/>
                          <a:ea typeface="微软雅黑" panose="020B0503020204020204" charset="-122"/>
                          <a:cs typeface="仿宋" panose="02010609060101010101" charset="-122"/>
                        </a:rPr>
                        <a:t>有效率</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a:effectLst/>
                          <a:latin typeface="微软雅黑" panose="020B0503020204020204" charset="-122"/>
                          <a:ea typeface="微软雅黑" panose="020B0503020204020204" charset="-122"/>
                          <a:cs typeface="仿宋" panose="02010609060101010101" charset="-122"/>
                        </a:rPr>
                        <a:t>P</a:t>
                      </a:r>
                      <a:r>
                        <a:rPr lang="zh-CN" sz="1200" b="0" kern="100">
                          <a:effectLst/>
                          <a:latin typeface="微软雅黑" panose="020B0503020204020204" charset="-122"/>
                          <a:ea typeface="微软雅黑" panose="020B0503020204020204" charset="-122"/>
                          <a:cs typeface="仿宋" panose="02010609060101010101" charset="-122"/>
                        </a:rPr>
                        <a:t>值</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33030">
                <a:tc>
                  <a:txBody>
                    <a:bodyPr/>
                    <a:p>
                      <a:pPr algn="ctr" fontAlgn="ctr"/>
                      <a:r>
                        <a:rPr lang="zh-CN" sz="1200" b="0" kern="100">
                          <a:solidFill>
                            <a:srgbClr val="000000"/>
                          </a:solidFill>
                          <a:effectLst/>
                          <a:latin typeface="微软雅黑" panose="020B0503020204020204" charset="-122"/>
                          <a:ea typeface="微软雅黑" panose="020B0503020204020204" charset="-122"/>
                          <a:cs typeface="仿宋" panose="02010609060101010101" charset="-122"/>
                        </a:rPr>
                        <a:t>盐酸奥洛他定颗粒</a:t>
                      </a:r>
                      <a:r>
                        <a:rPr lang="en-US" sz="1200" b="0" kern="100">
                          <a:solidFill>
                            <a:srgbClr val="000000"/>
                          </a:solidFill>
                          <a:effectLst/>
                          <a:latin typeface="微软雅黑" panose="020B0503020204020204" charset="-122"/>
                          <a:ea typeface="微软雅黑" panose="020B0503020204020204" charset="-122"/>
                          <a:cs typeface="仿宋" panose="02010609060101010101" charset="-122"/>
                        </a:rPr>
                        <a:t>0.5%</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0~6</a:t>
                      </a:r>
                      <a:r>
                        <a:rPr lang="zh-CN" altLang="en-US"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80</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a:solidFill>
                            <a:srgbClr val="000000"/>
                          </a:solidFill>
                          <a:effectLst/>
                          <a:latin typeface="微软雅黑" panose="020B0503020204020204" charset="-122"/>
                          <a:ea typeface="微软雅黑" panose="020B0503020204020204" charset="-122"/>
                          <a:cs typeface="仿宋" panose="02010609060101010101" charset="-122"/>
                        </a:rPr>
                        <a:t>79</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98.8%</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zh-CN" sz="1200" b="0" kern="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33030">
                <a:tc>
                  <a:txBody>
                    <a:bodyPr/>
                    <a:p>
                      <a:pPr algn="ctr" fontAlgn="ctr"/>
                      <a:r>
                        <a:rPr lang="zh-CN" altLang="en-US" sz="1200" b="0" kern="100" dirty="0">
                          <a:solidFill>
                            <a:srgbClr val="000000"/>
                          </a:solidFill>
                          <a:effectLst/>
                          <a:latin typeface="微软雅黑" panose="020B0503020204020204" charset="-122"/>
                          <a:ea typeface="微软雅黑" panose="020B0503020204020204" charset="-122"/>
                          <a:cs typeface="仿宋" panose="02010609060101010101" charset="-122"/>
                        </a:rPr>
                        <a:t>氯雷他定糖浆</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1%</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3~6</a:t>
                      </a:r>
                      <a:r>
                        <a:rPr lang="zh-CN" altLang="en-US"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25</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0" dirty="0">
                          <a:solidFill>
                            <a:srgbClr val="000000"/>
                          </a:solidFill>
                          <a:effectLst/>
                          <a:latin typeface="微软雅黑" panose="020B0503020204020204" charset="-122"/>
                          <a:ea typeface="微软雅黑" panose="020B0503020204020204" charset="-122"/>
                          <a:cs typeface="Times New Roman" panose="02020603050405020304" pitchFamily="18" charset="0"/>
                        </a:rPr>
                        <a:t>20</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0" dirty="0">
                          <a:solidFill>
                            <a:srgbClr val="000000"/>
                          </a:solidFill>
                          <a:effectLst/>
                          <a:latin typeface="微软雅黑" panose="020B0503020204020204" charset="-122"/>
                          <a:ea typeface="微软雅黑" panose="020B0503020204020204" charset="-122"/>
                          <a:cs typeface="仿宋" panose="02010609060101010101" charset="-122"/>
                        </a:rPr>
                        <a:t>80.0%</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chemeClr val="tx1"/>
                          </a:solidFill>
                          <a:effectLst/>
                          <a:latin typeface="微软雅黑" panose="020B0503020204020204" charset="-122"/>
                          <a:ea typeface="微软雅黑" panose="020B0503020204020204" charset="-122"/>
                          <a:cs typeface="仿宋" panose="02010609060101010101" charset="-122"/>
                        </a:rPr>
                        <a:t>&lt;0.01</a:t>
                      </a:r>
                      <a:r>
                        <a:rPr lang="en-US" sz="1200" b="0" kern="100" baseline="30000" dirty="0">
                          <a:solidFill>
                            <a:schemeClr val="tx1"/>
                          </a:solidFill>
                          <a:effectLst/>
                          <a:latin typeface="微软雅黑" panose="020B0503020204020204" charset="-122"/>
                          <a:ea typeface="微软雅黑" panose="020B0503020204020204" charset="-122"/>
                          <a:cs typeface="仿宋" panose="02010609060101010101" charset="-122"/>
                        </a:rPr>
                        <a:t>&amp;</a:t>
                      </a:r>
                      <a:endParaRPr lang="zh-CN" sz="1200" b="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233030">
                <a:tc>
                  <a:txBody>
                    <a:bodyPr/>
                    <a:p>
                      <a:pPr algn="ctr" fontAlgn="ctr"/>
                      <a:r>
                        <a:rPr lang="zh-CN" altLang="en-US" sz="1200" b="0" kern="100" dirty="0">
                          <a:solidFill>
                            <a:srgbClr val="000000"/>
                          </a:solidFill>
                          <a:effectLst/>
                          <a:latin typeface="微软雅黑" panose="020B0503020204020204" charset="-122"/>
                          <a:ea typeface="微软雅黑" panose="020B0503020204020204" charset="-122"/>
                          <a:cs typeface="仿宋" panose="02010609060101010101" charset="-122"/>
                        </a:rPr>
                        <a:t>盐酸</a:t>
                      </a:r>
                      <a:r>
                        <a:rPr lang="zh-CN" sz="1200" b="0" kern="100" dirty="0">
                          <a:solidFill>
                            <a:srgbClr val="000000"/>
                          </a:solidFill>
                          <a:effectLst/>
                          <a:latin typeface="微软雅黑" panose="020B0503020204020204" charset="-122"/>
                          <a:ea typeface="微软雅黑" panose="020B0503020204020204" charset="-122"/>
                          <a:cs typeface="仿宋" panose="02010609060101010101" charset="-122"/>
                        </a:rPr>
                        <a:t>左西替利嗪糖浆</a:t>
                      </a: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0.05%</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altLang="zh-CN" sz="1200" b="0" kern="100" dirty="0">
                          <a:effectLst/>
                          <a:latin typeface="微软雅黑" panose="020B0503020204020204" charset="-122"/>
                          <a:ea typeface="微软雅黑" panose="020B0503020204020204" charset="-122"/>
                          <a:cs typeface="Times New Roman" panose="02020603050405020304" pitchFamily="18" charset="0"/>
                        </a:rPr>
                        <a:t>0.5~7</a:t>
                      </a:r>
                      <a:r>
                        <a:rPr lang="zh-CN" altLang="en-US" sz="1200" b="0" kern="100" dirty="0">
                          <a:effectLst/>
                          <a:latin typeface="微软雅黑" panose="020B0503020204020204" charset="-122"/>
                          <a:ea typeface="微软雅黑" panose="020B0503020204020204" charset="-122"/>
                          <a:cs typeface="Times New Roman" panose="02020603050405020304" pitchFamily="18" charset="0"/>
                        </a:rPr>
                        <a:t>岁</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N/A</a:t>
                      </a:r>
                      <a:r>
                        <a:rPr lang="en-US" sz="1200" b="0" kern="100" baseline="30000" dirty="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a:solidFill>
                            <a:srgbClr val="000000"/>
                          </a:solidFill>
                          <a:effectLst/>
                          <a:latin typeface="微软雅黑" panose="020B0503020204020204" charset="-122"/>
                          <a:ea typeface="微软雅黑" panose="020B0503020204020204" charset="-122"/>
                          <a:cs typeface="仿宋" panose="02010609060101010101" charset="-122"/>
                        </a:rPr>
                        <a:t>N/A</a:t>
                      </a:r>
                      <a:r>
                        <a:rPr lang="en-US" sz="1200" b="0" kern="100" baseline="3000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a:solidFill>
                            <a:srgbClr val="000000"/>
                          </a:solidFill>
                          <a:effectLst/>
                          <a:latin typeface="微软雅黑" panose="020B0503020204020204" charset="-122"/>
                          <a:ea typeface="微软雅黑" panose="020B0503020204020204" charset="-122"/>
                          <a:cs typeface="仿宋" panose="02010609060101010101" charset="-122"/>
                        </a:rPr>
                        <a:t>N/A</a:t>
                      </a:r>
                      <a:r>
                        <a:rPr lang="en-US" sz="1200" b="0" kern="100" baseline="3000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p>
                      <a:pPr algn="ctr" fontAlgn="ctr"/>
                      <a:r>
                        <a:rPr lang="en-US" sz="1200" b="0" kern="100" dirty="0">
                          <a:solidFill>
                            <a:srgbClr val="000000"/>
                          </a:solidFill>
                          <a:effectLst/>
                          <a:latin typeface="微软雅黑" panose="020B0503020204020204" charset="-122"/>
                          <a:ea typeface="微软雅黑" panose="020B0503020204020204" charset="-122"/>
                          <a:cs typeface="仿宋" panose="02010609060101010101" charset="-122"/>
                        </a:rPr>
                        <a:t>N/A</a:t>
                      </a:r>
                      <a:r>
                        <a:rPr lang="en-US" sz="1200" b="0" kern="100" baseline="30000" dirty="0">
                          <a:solidFill>
                            <a:srgbClr val="000000"/>
                          </a:solidFill>
                          <a:effectLst/>
                          <a:latin typeface="微软雅黑" panose="020B0503020204020204" charset="-122"/>
                          <a:ea typeface="微软雅黑" panose="020B0503020204020204" charset="-122"/>
                          <a:cs typeface="仿宋" panose="02010609060101010101" charset="-122"/>
                        </a:rPr>
                        <a:t>*</a:t>
                      </a:r>
                      <a:endParaRPr lang="zh-CN" sz="12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文本框 19"/>
          <p:cNvSpPr txBox="1"/>
          <p:nvPr>
            <p:custDataLst>
              <p:tags r:id="rId9"/>
            </p:custDataLst>
          </p:nvPr>
        </p:nvSpPr>
        <p:spPr>
          <a:xfrm>
            <a:off x="1169076" y="4589044"/>
            <a:ext cx="6552831" cy="429861"/>
          </a:xfrm>
          <a:prstGeom prst="rect">
            <a:avLst/>
          </a:prstGeom>
          <a:noFill/>
        </p:spPr>
        <p:txBody>
          <a:bodyPr wrap="square">
            <a:spAutoFit/>
          </a:bodyPr>
          <a:p>
            <a:pPr>
              <a:lnSpc>
                <a:spcPct val="114000"/>
              </a:lnSpc>
            </a:pPr>
            <a:r>
              <a:rPr lang="zh-CN" altLang="en-US" sz="1000" dirty="0">
                <a:latin typeface="微软雅黑" panose="020B0503020204020204" charset="-122"/>
                <a:ea typeface="微软雅黑" panose="020B0503020204020204" charset="-122"/>
              </a:rPr>
              <a:t>*：日本</a:t>
            </a:r>
            <a:r>
              <a:rPr lang="en-US" altLang="zh-CN" sz="1000" dirty="0">
                <a:latin typeface="微软雅黑" panose="020B0503020204020204" charset="-122"/>
                <a:ea typeface="微软雅黑" panose="020B0503020204020204" charset="-122"/>
              </a:rPr>
              <a:t>PMDA</a:t>
            </a:r>
            <a:r>
              <a:rPr lang="zh-CN" altLang="en-US" sz="1000" dirty="0">
                <a:latin typeface="微软雅黑" panose="020B0503020204020204" charset="-122"/>
                <a:ea typeface="微软雅黑" panose="020B0503020204020204" charset="-122"/>
              </a:rPr>
              <a:t>数据库公开资料中未包含相关数据 </a:t>
            </a:r>
            <a:endParaRPr lang="zh-CN" altLang="en-US" sz="1000" dirty="0">
              <a:latin typeface="微软雅黑" panose="020B0503020204020204" charset="-122"/>
              <a:ea typeface="微软雅黑" panose="020B0503020204020204" charset="-122"/>
            </a:endParaRPr>
          </a:p>
          <a:p>
            <a:pPr>
              <a:lnSpc>
                <a:spcPct val="114000"/>
              </a:lnSpc>
            </a:pPr>
            <a:r>
              <a:rPr lang="en-US" altLang="zh-CN" sz="1000" dirty="0">
                <a:latin typeface="微软雅黑" panose="020B0503020204020204" charset="-122"/>
                <a:ea typeface="微软雅黑" panose="020B0503020204020204" charset="-122"/>
              </a:rPr>
              <a:t>&amp;</a:t>
            </a:r>
            <a:r>
              <a:rPr lang="zh-CN" altLang="en-US" sz="1000" dirty="0">
                <a:latin typeface="微软雅黑" panose="020B0503020204020204" charset="-122"/>
                <a:ea typeface="微软雅黑" panose="020B0503020204020204" charset="-122"/>
              </a:rPr>
              <a:t>：盐酸奥洛他定颗粒 </a:t>
            </a:r>
            <a:r>
              <a:rPr lang="en-US" altLang="zh-CN" sz="1000" dirty="0">
                <a:latin typeface="微软雅黑" panose="020B0503020204020204" charset="-122"/>
                <a:ea typeface="微软雅黑" panose="020B0503020204020204" charset="-122"/>
              </a:rPr>
              <a:t>vs </a:t>
            </a:r>
            <a:r>
              <a:rPr lang="zh-CN" altLang="en-US" sz="1000" dirty="0">
                <a:latin typeface="微软雅黑" panose="020B0503020204020204" charset="-122"/>
                <a:ea typeface="微软雅黑" panose="020B0503020204020204" charset="-122"/>
              </a:rPr>
              <a:t>氯雷他定糖浆   </a:t>
            </a:r>
            <a:r>
              <a:rPr lang="en-US" altLang="zh-CN" sz="1000" dirty="0">
                <a:latin typeface="微软雅黑" panose="020B0503020204020204" charset="-122"/>
                <a:ea typeface="微软雅黑" panose="020B0503020204020204" charset="-122"/>
              </a:rPr>
              <a:t>#:</a:t>
            </a:r>
            <a:r>
              <a:rPr lang="zh-CN" altLang="en-US" sz="1000" dirty="0">
                <a:latin typeface="微软雅黑" panose="020B0503020204020204" charset="-122"/>
                <a:ea typeface="微软雅黑" panose="020B0503020204020204" charset="-122"/>
              </a:rPr>
              <a:t>盐酸奥洛他定颗粒 </a:t>
            </a:r>
            <a:r>
              <a:rPr lang="en-US" altLang="zh-CN" sz="1000" dirty="0">
                <a:latin typeface="微软雅黑" panose="020B0503020204020204" charset="-122"/>
                <a:ea typeface="微软雅黑" panose="020B0503020204020204" charset="-122"/>
              </a:rPr>
              <a:t>vs </a:t>
            </a:r>
            <a:r>
              <a:rPr lang="zh-CN" altLang="en-US" sz="1000" dirty="0">
                <a:latin typeface="微软雅黑" panose="020B0503020204020204" charset="-122"/>
                <a:ea typeface="微软雅黑" panose="020B0503020204020204" charset="-122"/>
              </a:rPr>
              <a:t>左西替利嗪糖浆</a:t>
            </a:r>
            <a:endParaRPr lang="zh-CN" altLang="en-US" sz="1000" dirty="0">
              <a:latin typeface="微软雅黑" panose="020B0503020204020204" charset="-122"/>
              <a:ea typeface="微软雅黑" panose="020B0503020204020204" charset="-122"/>
            </a:endParaRPr>
          </a:p>
        </p:txBody>
      </p:sp>
      <p:sp>
        <p:nvSpPr>
          <p:cNvPr id="19" name="文本框 18"/>
          <p:cNvSpPr txBox="1"/>
          <p:nvPr>
            <p:custDataLst>
              <p:tags r:id="rId10"/>
            </p:custDataLst>
          </p:nvPr>
        </p:nvSpPr>
        <p:spPr>
          <a:xfrm>
            <a:off x="7260590" y="6293485"/>
            <a:ext cx="4931410" cy="564515"/>
          </a:xfrm>
          <a:prstGeom prst="rect">
            <a:avLst/>
          </a:prstGeom>
          <a:noFill/>
        </p:spPr>
        <p:txBody>
          <a:bodyPr wrap="square">
            <a:spAutoFit/>
          </a:bodyPr>
          <a:p>
            <a:pPr marL="228600" lvl="0" indent="-228600" algn="just">
              <a:lnSpc>
                <a:spcPct val="114000"/>
              </a:lnSpc>
              <a:spcAft>
                <a:spcPts val="0"/>
              </a:spcAft>
              <a:buFont typeface="+mj-lt"/>
              <a:buAutoNum type="arabicPeriod" startAt="6"/>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アレロック顆粒</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0.5%·</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平成</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28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12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a:p>
            <a:pPr marL="228600" lvl="0" indent="-228600" algn="just">
              <a:lnSpc>
                <a:spcPct val="114000"/>
              </a:lnSpc>
              <a:spcAft>
                <a:spcPts val="0"/>
              </a:spcAft>
              <a:buFont typeface="+mj-lt"/>
              <a:buAutoNum type="arabicPeriod" startAt="6"/>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クラリチンドライシロップ</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平成</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7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3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a:p>
            <a:pPr marL="228600" lvl="0" indent="-228600" algn="just">
              <a:lnSpc>
                <a:spcPct val="114000"/>
              </a:lnSpc>
              <a:spcAft>
                <a:spcPts val="0"/>
              </a:spcAft>
              <a:buFont typeface="+mj-lt"/>
              <a:buAutoNum type="arabicPeriod" startAt="6"/>
            </a:pP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ザイザルシロップ</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0.05%·</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日本</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PMDA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药品 再審査報告書 令和</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2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年</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5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月</a:t>
            </a:r>
            <a:r>
              <a:rPr lang="en-US"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 14 </a:t>
            </a:r>
            <a:r>
              <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仿宋" panose="02010609060101010101" charset="-122"/>
              </a:rPr>
              <a:t>日</a:t>
            </a:r>
            <a:endParaRPr lang="zh-CN" altLang="zh-CN" sz="900" kern="100" dirty="0">
              <a:solidFill>
                <a:schemeClr val="bg1">
                  <a:lumMod val="50000"/>
                </a:schemeClr>
              </a:solidFill>
              <a:effectLst/>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有效性</a:t>
            </a:r>
            <a:endParaRPr lang="zh-CN" altLang="en-US" sz="2800" kern="0" dirty="0">
              <a:solidFill>
                <a:srgbClr val="FFFF00"/>
              </a:solidFill>
              <a:ea typeface="华文中宋" panose="02010600040101010101" pitchFamily="2" charset="-122"/>
            </a:endParaRPr>
          </a:p>
        </p:txBody>
      </p:sp>
      <p:grpSp>
        <p:nvGrpSpPr>
          <p:cNvPr id="46" name="组合 45"/>
          <p:cNvGrpSpPr/>
          <p:nvPr/>
        </p:nvGrpSpPr>
        <p:grpSpPr>
          <a:xfrm>
            <a:off x="1139832" y="836471"/>
            <a:ext cx="10354360" cy="4953982"/>
            <a:chOff x="1678312" y="1592756"/>
            <a:chExt cx="10354360" cy="4953982"/>
          </a:xfrm>
        </p:grpSpPr>
        <p:sp>
          <p:nvSpPr>
            <p:cNvPr id="49" name="文本框 48"/>
            <p:cNvSpPr txBox="1"/>
            <p:nvPr>
              <p:custDataLst>
                <p:tags r:id="rId1"/>
              </p:custDataLst>
            </p:nvPr>
          </p:nvSpPr>
          <p:spPr>
            <a:xfrm>
              <a:off x="1678312" y="1592756"/>
              <a:ext cx="4733373" cy="369332"/>
            </a:xfrm>
            <a:prstGeom prst="rect">
              <a:avLst/>
            </a:prstGeom>
            <a:noFill/>
          </p:spPr>
          <p:txBody>
            <a:bodyPr wrap="square" rtlCol="0">
              <a:spAutoFit/>
            </a:bodyPr>
            <a:p>
              <a:r>
                <a:rPr lang="zh-CN" altLang="en-US" b="1" dirty="0">
                  <a:solidFill>
                    <a:srgbClr val="596BB6"/>
                  </a:solidFill>
                  <a:latin typeface="微软雅黑" panose="020B0503020204020204" charset="-122"/>
                  <a:ea typeface="微软雅黑" panose="020B0503020204020204" charset="-122"/>
                </a:rPr>
                <a:t>临床指南</a:t>
              </a:r>
              <a:r>
                <a:rPr lang="en-US" altLang="zh-CN" b="1" dirty="0">
                  <a:solidFill>
                    <a:srgbClr val="596BB6"/>
                  </a:solidFill>
                  <a:latin typeface="微软雅黑" panose="020B0503020204020204" charset="-122"/>
                  <a:ea typeface="微软雅黑" panose="020B0503020204020204" charset="-122"/>
                </a:rPr>
                <a:t>/</a:t>
              </a:r>
              <a:r>
                <a:rPr lang="zh-CN" altLang="en-US" b="1" dirty="0">
                  <a:solidFill>
                    <a:srgbClr val="596BB6"/>
                  </a:solidFill>
                  <a:latin typeface="微软雅黑" panose="020B0503020204020204" charset="-122"/>
                  <a:ea typeface="微软雅黑" panose="020B0503020204020204" charset="-122"/>
                </a:rPr>
                <a:t>诊疗规范推荐</a:t>
              </a:r>
              <a:endParaRPr lang="zh-CN" altLang="en-US" b="1" dirty="0">
                <a:solidFill>
                  <a:schemeClr val="accent2"/>
                </a:solidFill>
                <a:latin typeface="微软雅黑" panose="020B0503020204020204" charset="-122"/>
                <a:ea typeface="微软雅黑" panose="020B0503020204020204" charset="-122"/>
              </a:endParaRPr>
            </a:p>
          </p:txBody>
        </p:sp>
        <p:sp>
          <p:nvSpPr>
            <p:cNvPr id="50" name="文本框 49"/>
            <p:cNvSpPr txBox="1"/>
            <p:nvPr>
              <p:custDataLst>
                <p:tags r:id="rId2"/>
              </p:custDataLst>
            </p:nvPr>
          </p:nvSpPr>
          <p:spPr>
            <a:xfrm>
              <a:off x="1678313" y="2016267"/>
              <a:ext cx="10354359" cy="4530471"/>
            </a:xfrm>
            <a:prstGeom prst="rect">
              <a:avLst/>
            </a:prstGeom>
            <a:noFill/>
          </p:spPr>
          <p:txBody>
            <a:bodyPr wrap="square" rtlCol="0">
              <a:spAutoFit/>
            </a:bodyPr>
            <a:p>
              <a:pPr>
                <a:lnSpc>
                  <a:spcPct val="125000"/>
                </a:lnSpc>
                <a:spcAft>
                  <a:spcPts val="600"/>
                </a:spcAft>
              </a:pPr>
              <a:r>
                <a:rPr lang="zh-CN" altLang="en-US" sz="1400" b="1" dirty="0">
                  <a:solidFill>
                    <a:schemeClr val="accent2"/>
                  </a:solidFill>
                  <a:latin typeface="微软雅黑" panose="020B0503020204020204" charset="-122"/>
                  <a:ea typeface="微软雅黑" panose="020B0503020204020204" charset="-122"/>
                </a:rPr>
                <a:t>盐酸奥洛他定是国内外指南推荐的治疗过敏性鼻炎、荨麻疹的一线用药</a:t>
              </a:r>
              <a:endParaRPr lang="en-US" altLang="zh-CN" sz="1400" b="1" dirty="0">
                <a:solidFill>
                  <a:schemeClr val="accent2"/>
                </a:solidFill>
                <a:latin typeface="微软雅黑" panose="020B0503020204020204" charset="-122"/>
                <a:ea typeface="微软雅黑" panose="020B0503020204020204" charset="-122"/>
              </a:endParaRPr>
            </a:p>
            <a:p>
              <a:pPr>
                <a:lnSpc>
                  <a:spcPct val="125000"/>
                </a:lnSpc>
              </a:pPr>
              <a:r>
                <a:rPr lang="zh-CN" altLang="en-US" sz="1400" b="1" dirty="0">
                  <a:latin typeface="微软雅黑" panose="020B0503020204020204" charset="-122"/>
                  <a:ea typeface="微软雅黑" panose="020B0503020204020204" charset="-122"/>
                </a:rPr>
                <a:t>奥洛他定</a:t>
              </a:r>
              <a:r>
                <a:rPr lang="zh-CN" altLang="en-US" sz="1400" dirty="0">
                  <a:latin typeface="微软雅黑" panose="020B0503020204020204" charset="-122"/>
                  <a:ea typeface="微软雅黑" panose="020B0503020204020204" charset="-122"/>
                </a:rPr>
                <a:t>是</a:t>
              </a:r>
              <a:r>
                <a:rPr lang="zh-CN" altLang="en-US" sz="1400" b="1" dirty="0">
                  <a:latin typeface="微软雅黑" panose="020B0503020204020204" charset="-122"/>
                  <a:ea typeface="微软雅黑" panose="020B0503020204020204" charset="-122"/>
                </a:rPr>
                <a:t>日本变态反应学会</a:t>
              </a:r>
              <a:r>
                <a:rPr lang="zh-CN" altLang="en-US" sz="1400" dirty="0">
                  <a:latin typeface="微软雅黑" panose="020B0503020204020204" charset="-122"/>
                  <a:ea typeface="微软雅黑" panose="020B0503020204020204" charset="-122"/>
                </a:rPr>
                <a:t>发布的“日本变应性鼻炎指南 </a:t>
              </a:r>
              <a:r>
                <a:rPr lang="en-US" altLang="zh-CN" sz="1400" dirty="0">
                  <a:latin typeface="微软雅黑" panose="020B0503020204020204" charset="-122"/>
                  <a:ea typeface="微软雅黑" panose="020B0503020204020204" charset="-122"/>
                </a:rPr>
                <a:t>2020”</a:t>
              </a:r>
              <a:r>
                <a:rPr lang="zh-CN" altLang="en-US" sz="1400" dirty="0">
                  <a:latin typeface="微软雅黑" panose="020B0503020204020204" charset="-122"/>
                  <a:ea typeface="微软雅黑" panose="020B0503020204020204" charset="-122"/>
                </a:rPr>
                <a:t>推荐的治疗成人和儿童过敏性鼻炎的</a:t>
              </a:r>
              <a:r>
                <a:rPr lang="zh-CN" altLang="en-US" sz="1400" b="1" dirty="0">
                  <a:latin typeface="微软雅黑" panose="020B0503020204020204" charset="-122"/>
                  <a:ea typeface="微软雅黑" panose="020B0503020204020204" charset="-122"/>
                </a:rPr>
                <a:t>一线药物</a:t>
              </a:r>
              <a:r>
                <a:rPr lang="zh-CN" altLang="en-US" sz="1400" dirty="0">
                  <a:latin typeface="微软雅黑" panose="020B0503020204020204" charset="-122"/>
                  <a:ea typeface="微软雅黑" panose="020B0503020204020204" charset="-122"/>
                </a:rPr>
                <a:t>；</a:t>
              </a:r>
              <a:endParaRPr lang="en-US" altLang="zh-CN" sz="1400" dirty="0">
                <a:latin typeface="微软雅黑" panose="020B0503020204020204" charset="-122"/>
                <a:ea typeface="微软雅黑" panose="020B0503020204020204" charset="-122"/>
              </a:endParaRPr>
            </a:p>
            <a:p>
              <a:pPr>
                <a:lnSpc>
                  <a:spcPct val="125000"/>
                </a:lnSpc>
              </a:pPr>
              <a:r>
                <a:rPr lang="zh-CN" altLang="en-US" sz="1400" dirty="0">
                  <a:latin typeface="微软雅黑" panose="020B0503020204020204" charset="-122"/>
                  <a:ea typeface="微软雅黑" panose="020B0503020204020204" charset="-122"/>
                </a:rPr>
                <a:t>             是</a:t>
              </a:r>
              <a:r>
                <a:rPr lang="zh-CN" altLang="en-US" sz="1400" b="1" dirty="0">
                  <a:latin typeface="微软雅黑" panose="020B0503020204020204" charset="-122"/>
                  <a:ea typeface="微软雅黑" panose="020B0503020204020204" charset="-122"/>
                </a:rPr>
                <a:t>中华医学会皮肤病学分</a:t>
              </a:r>
              <a:r>
                <a:rPr lang="zh-CN" altLang="en-US" sz="1400" dirty="0">
                  <a:latin typeface="微软雅黑" panose="020B0503020204020204" charset="-122"/>
                  <a:ea typeface="微软雅黑" panose="020B0503020204020204" charset="-122"/>
                </a:rPr>
                <a:t>会发布的“中国荨麻疹诊疗指南（</a:t>
              </a:r>
              <a:r>
                <a:rPr lang="en-US" altLang="zh-CN" sz="1400" dirty="0">
                  <a:latin typeface="微软雅黑" panose="020B0503020204020204" charset="-122"/>
                  <a:ea typeface="微软雅黑" panose="020B0503020204020204" charset="-122"/>
                </a:rPr>
                <a:t>2018</a:t>
              </a:r>
              <a:r>
                <a:rPr lang="zh-CN" altLang="en-US" sz="1400" dirty="0">
                  <a:latin typeface="微软雅黑" panose="020B0503020204020204" charset="-122"/>
                  <a:ea typeface="微软雅黑" panose="020B0503020204020204" charset="-122"/>
                </a:rPr>
                <a:t>版）”推荐的治疗成人和儿童荨麻疹的</a:t>
              </a:r>
              <a:r>
                <a:rPr lang="zh-CN" altLang="en-US" sz="1400" b="1" dirty="0">
                  <a:latin typeface="微软雅黑" panose="020B0503020204020204" charset="-122"/>
                  <a:ea typeface="微软雅黑" panose="020B0503020204020204" charset="-122"/>
                </a:rPr>
                <a:t>一线用药</a:t>
              </a:r>
              <a:r>
                <a:rPr lang="zh-CN" altLang="en-US" sz="1400" dirty="0">
                  <a:latin typeface="微软雅黑" panose="020B0503020204020204" charset="-122"/>
                  <a:ea typeface="微软雅黑" panose="020B0503020204020204" charset="-122"/>
                </a:rPr>
                <a:t>；</a:t>
              </a:r>
              <a:endParaRPr lang="en-US" altLang="zh-CN" sz="1400" dirty="0">
                <a:latin typeface="微软雅黑" panose="020B0503020204020204" charset="-122"/>
                <a:ea typeface="微软雅黑" panose="020B0503020204020204" charset="-122"/>
              </a:endParaRPr>
            </a:p>
            <a:p>
              <a:pPr>
                <a:lnSpc>
                  <a:spcPct val="125000"/>
                </a:lnSpc>
                <a:spcAft>
                  <a:spcPts val="600"/>
                </a:spcAft>
              </a:pPr>
              <a:r>
                <a:rPr lang="zh-CN" altLang="en-US" sz="1400" dirty="0">
                  <a:latin typeface="微软雅黑" panose="020B0503020204020204" charset="-122"/>
                  <a:ea typeface="微软雅黑" panose="020B0503020204020204" charset="-122"/>
                </a:rPr>
                <a:t>             同时被日本皮肤病协会发布的“特应性皮炎临床实践指南</a:t>
              </a:r>
              <a:r>
                <a:rPr lang="en-US" altLang="zh-CN" sz="1400" dirty="0">
                  <a:latin typeface="微软雅黑" panose="020B0503020204020204" charset="-122"/>
                  <a:ea typeface="微软雅黑" panose="020B0503020204020204" charset="-122"/>
                </a:rPr>
                <a:t>2018”</a:t>
              </a:r>
              <a:r>
                <a:rPr lang="zh-CN" altLang="en-US" sz="1400" dirty="0">
                  <a:latin typeface="微软雅黑" panose="020B0503020204020204" charset="-122"/>
                  <a:ea typeface="微软雅黑" panose="020B0503020204020204" charset="-122"/>
                </a:rPr>
                <a:t>推荐用于成人和儿童特应性皮炎伴瘙痒症状的患者。</a:t>
              </a:r>
              <a:endParaRPr lang="en-US" altLang="zh-CN" sz="1400" baseline="30000" dirty="0">
                <a:latin typeface="微软雅黑" panose="020B0503020204020204" charset="-122"/>
                <a:ea typeface="微软雅黑" panose="020B0503020204020204" charset="-122"/>
              </a:endParaRPr>
            </a:p>
            <a:p>
              <a:pPr>
                <a:lnSpc>
                  <a:spcPct val="125000"/>
                </a:lnSpc>
              </a:pPr>
              <a:r>
                <a:rPr lang="zh-CN" altLang="en-US" sz="1400" b="1" dirty="0">
                  <a:latin typeface="微软雅黑" panose="020B0503020204020204" charset="-122"/>
                  <a:ea typeface="微软雅黑" panose="020B0503020204020204" charset="-122"/>
                </a:rPr>
                <a:t>奥洛他定已被多个国内外指南收录，具体指南如下：</a:t>
              </a:r>
              <a:endParaRPr lang="zh-CN" altLang="en-US" sz="1400" b="1" dirty="0">
                <a:latin typeface="微软雅黑" panose="020B0503020204020204" charset="-122"/>
                <a:ea typeface="微软雅黑" panose="020B0503020204020204" charset="-122"/>
              </a:endParaRPr>
            </a:p>
            <a:p>
              <a:pPr marL="342900" indent="-342900">
                <a:lnSpc>
                  <a:spcPct val="125000"/>
                </a:lnSpc>
                <a:buFont typeface="+mj-lt"/>
                <a:buAutoNum type="arabicPeriod"/>
              </a:pPr>
              <a:r>
                <a:rPr lang="en-US" altLang="zh-CN" sz="1400" dirty="0">
                  <a:solidFill>
                    <a:schemeClr val="tx1">
                      <a:lumMod val="75000"/>
                      <a:lumOff val="25000"/>
                    </a:schemeClr>
                  </a:solidFill>
                  <a:latin typeface="微软雅黑" panose="020B0503020204020204" charset="-122"/>
                  <a:ea typeface="微软雅黑" panose="020B0503020204020204" charset="-122"/>
                </a:rPr>
                <a:t>Japanese guidelines for allergic rhinitis 2020</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Japanese Society of Allergology</a:t>
              </a:r>
              <a:r>
                <a:rPr lang="zh-CN" altLang="en-US" sz="1400" dirty="0">
                  <a:solidFill>
                    <a:schemeClr val="tx1">
                      <a:lumMod val="75000"/>
                      <a:lumOff val="25000"/>
                    </a:schemeClr>
                  </a:solidFill>
                  <a:latin typeface="微软雅黑" panose="020B0503020204020204" charset="-122"/>
                  <a:ea typeface="微软雅黑" panose="020B0503020204020204" charset="-122"/>
                </a:rPr>
                <a:t>）</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zh-CN" altLang="en-US" sz="1400" dirty="0">
                  <a:solidFill>
                    <a:schemeClr val="tx1">
                      <a:lumMod val="75000"/>
                      <a:lumOff val="25000"/>
                    </a:schemeClr>
                  </a:solidFill>
                  <a:latin typeface="微软雅黑" panose="020B0503020204020204" charset="-122"/>
                  <a:ea typeface="微软雅黑" panose="020B0503020204020204" charset="-122"/>
                </a:rPr>
                <a:t>中国荨麻疹诊疗指南（</a:t>
              </a:r>
              <a:r>
                <a:rPr lang="en-US" altLang="zh-CN" sz="1400" dirty="0">
                  <a:solidFill>
                    <a:schemeClr val="tx1">
                      <a:lumMod val="75000"/>
                      <a:lumOff val="25000"/>
                    </a:schemeClr>
                  </a:solidFill>
                  <a:latin typeface="微软雅黑" panose="020B0503020204020204" charset="-122"/>
                  <a:ea typeface="微软雅黑" panose="020B0503020204020204" charset="-122"/>
                </a:rPr>
                <a:t>2018</a:t>
              </a:r>
              <a:r>
                <a:rPr lang="zh-CN" altLang="en-US" sz="1400" dirty="0">
                  <a:solidFill>
                    <a:schemeClr val="tx1">
                      <a:lumMod val="75000"/>
                      <a:lumOff val="25000"/>
                    </a:schemeClr>
                  </a:solidFill>
                  <a:latin typeface="微软雅黑" panose="020B0503020204020204" charset="-122"/>
                  <a:ea typeface="微软雅黑" panose="020B0503020204020204" charset="-122"/>
                </a:rPr>
                <a:t>版）（中华医学会皮肤性病学分会荨麻疹研究中心）</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zh-CN" altLang="en-US" sz="1400" dirty="0">
                  <a:solidFill>
                    <a:schemeClr val="tx1">
                      <a:lumMod val="75000"/>
                      <a:lumOff val="25000"/>
                    </a:schemeClr>
                  </a:solidFill>
                  <a:latin typeface="微软雅黑" panose="020B0503020204020204" charset="-122"/>
                  <a:ea typeface="微软雅黑" panose="020B0503020204020204" charset="-122"/>
                </a:rPr>
                <a:t>抗组胺</a:t>
              </a:r>
              <a:r>
                <a:rPr lang="en-US" altLang="zh-CN" sz="1400" dirty="0">
                  <a:solidFill>
                    <a:schemeClr val="tx1">
                      <a:lumMod val="75000"/>
                      <a:lumOff val="25000"/>
                    </a:schemeClr>
                  </a:solidFill>
                  <a:latin typeface="微软雅黑" panose="020B0503020204020204" charset="-122"/>
                  <a:ea typeface="微软雅黑" panose="020B0503020204020204" charset="-122"/>
                </a:rPr>
                <a:t>H1</a:t>
              </a:r>
              <a:r>
                <a:rPr lang="zh-CN" altLang="en-US" sz="1400" dirty="0">
                  <a:solidFill>
                    <a:schemeClr val="tx1">
                      <a:lumMod val="75000"/>
                      <a:lumOff val="25000"/>
                    </a:schemeClr>
                  </a:solidFill>
                  <a:latin typeface="微软雅黑" panose="020B0503020204020204" charset="-122"/>
                  <a:ea typeface="微软雅黑" panose="020B0503020204020204" charset="-122"/>
                </a:rPr>
                <a:t>受体药在儿童常见过敏性疾病中应用的专家共识（中华医学会变态反应学分会，中华医学会儿科学分会）</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zh-CN" altLang="en-US" sz="1400" dirty="0">
                  <a:solidFill>
                    <a:schemeClr val="tx1">
                      <a:lumMod val="75000"/>
                      <a:lumOff val="25000"/>
                    </a:schemeClr>
                  </a:solidFill>
                  <a:latin typeface="微软雅黑" panose="020B0503020204020204" charset="-122"/>
                  <a:ea typeface="微软雅黑" panose="020B0503020204020204" charset="-122"/>
                </a:rPr>
                <a:t>口服 </a:t>
              </a:r>
              <a:r>
                <a:rPr lang="en-US" altLang="zh-CN" sz="1400" dirty="0">
                  <a:solidFill>
                    <a:schemeClr val="tx1">
                      <a:lumMod val="75000"/>
                      <a:lumOff val="25000"/>
                    </a:schemeClr>
                  </a:solidFill>
                  <a:latin typeface="微软雅黑" panose="020B0503020204020204" charset="-122"/>
                  <a:ea typeface="微软雅黑" panose="020B0503020204020204" charset="-122"/>
                </a:rPr>
                <a:t>H1 </a:t>
              </a:r>
              <a:r>
                <a:rPr lang="zh-CN" altLang="en-US" sz="1400" dirty="0">
                  <a:solidFill>
                    <a:schemeClr val="tx1">
                      <a:lumMod val="75000"/>
                      <a:lumOff val="25000"/>
                    </a:schemeClr>
                  </a:solidFill>
                  <a:latin typeface="微软雅黑" panose="020B0503020204020204" charset="-122"/>
                  <a:ea typeface="微软雅黑" panose="020B0503020204020204" charset="-122"/>
                </a:rPr>
                <a:t>抗组胺药治疗变应性鼻炎 </a:t>
              </a:r>
              <a:r>
                <a:rPr lang="en-US" altLang="zh-CN" sz="1400" dirty="0">
                  <a:solidFill>
                    <a:schemeClr val="tx1">
                      <a:lumMod val="75000"/>
                      <a:lumOff val="25000"/>
                    </a:schemeClr>
                  </a:solidFill>
                  <a:latin typeface="微软雅黑" panose="020B0503020204020204" charset="-122"/>
                  <a:ea typeface="微软雅黑" panose="020B0503020204020204" charset="-122"/>
                </a:rPr>
                <a:t>2018 </a:t>
              </a:r>
              <a:r>
                <a:rPr lang="zh-CN" altLang="en-US" sz="1400" dirty="0">
                  <a:solidFill>
                    <a:schemeClr val="tx1">
                      <a:lumMod val="75000"/>
                      <a:lumOff val="25000"/>
                    </a:schemeClr>
                  </a:solidFill>
                  <a:latin typeface="微软雅黑" panose="020B0503020204020204" charset="-122"/>
                  <a:ea typeface="微软雅黑" panose="020B0503020204020204" charset="-122"/>
                </a:rPr>
                <a:t>广州共识（中国鼻病研究协作组</a:t>
              </a:r>
              <a:r>
                <a:rPr lang="zh-CN" altLang="en-US" sz="1400" dirty="0"/>
                <a:t>）</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zh-CN" altLang="en-US" sz="1400" dirty="0">
                  <a:solidFill>
                    <a:schemeClr val="tx1">
                      <a:lumMod val="75000"/>
                      <a:lumOff val="25000"/>
                    </a:schemeClr>
                  </a:solidFill>
                  <a:latin typeface="微软雅黑" panose="020B0503020204020204" charset="-122"/>
                  <a:ea typeface="微软雅黑" panose="020B0503020204020204" charset="-122"/>
                </a:rPr>
                <a:t>口服 </a:t>
              </a:r>
              <a:r>
                <a:rPr lang="en-US" altLang="zh-CN" sz="1400" dirty="0">
                  <a:solidFill>
                    <a:schemeClr val="tx1">
                      <a:lumMod val="75000"/>
                      <a:lumOff val="25000"/>
                    </a:schemeClr>
                  </a:solidFill>
                  <a:latin typeface="微软雅黑" panose="020B0503020204020204" charset="-122"/>
                  <a:ea typeface="微软雅黑" panose="020B0503020204020204" charset="-122"/>
                </a:rPr>
                <a:t>H1</a:t>
              </a:r>
              <a:r>
                <a:rPr lang="zh-CN" altLang="en-US" sz="1400" dirty="0">
                  <a:solidFill>
                    <a:schemeClr val="tx1">
                      <a:lumMod val="75000"/>
                      <a:lumOff val="25000"/>
                    </a:schemeClr>
                  </a:solidFill>
                  <a:latin typeface="微软雅黑" panose="020B0503020204020204" charset="-122"/>
                  <a:ea typeface="微软雅黑" panose="020B0503020204020204" charset="-122"/>
                </a:rPr>
                <a:t>抗组胺药治疗变应性鼻炎广州共识</a:t>
              </a:r>
              <a:r>
                <a:rPr lang="en-US" altLang="zh-CN" sz="1400" dirty="0">
                  <a:solidFill>
                    <a:schemeClr val="tx1">
                      <a:lumMod val="75000"/>
                      <a:lumOff val="25000"/>
                    </a:schemeClr>
                  </a:solidFill>
                  <a:latin typeface="微软雅黑" panose="020B0503020204020204" charset="-122"/>
                  <a:ea typeface="微软雅黑" panose="020B0503020204020204" charset="-122"/>
                </a:rPr>
                <a:t>(2020 </a:t>
              </a:r>
              <a:r>
                <a:rPr lang="zh-CN" altLang="en-US" sz="1400" dirty="0">
                  <a:solidFill>
                    <a:schemeClr val="tx1">
                      <a:lumMod val="75000"/>
                      <a:lumOff val="25000"/>
                    </a:schemeClr>
                  </a:solidFill>
                  <a:latin typeface="微软雅黑" panose="020B0503020204020204" charset="-122"/>
                  <a:ea typeface="微软雅黑" panose="020B0503020204020204" charset="-122"/>
                </a:rPr>
                <a:t>精要版</a:t>
              </a:r>
              <a:r>
                <a:rPr lang="en-US" altLang="zh-CN" sz="1400" dirty="0">
                  <a:solidFill>
                    <a:schemeClr val="tx1">
                      <a:lumMod val="75000"/>
                      <a:lumOff val="25000"/>
                    </a:schemeClr>
                  </a:solidFill>
                  <a:latin typeface="微软雅黑" panose="020B0503020204020204" charset="-122"/>
                  <a:ea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rPr>
                <a:t> （中国鼻病研究协作组</a:t>
              </a:r>
              <a:r>
                <a:rPr lang="zh-CN" altLang="en-US" sz="1400" dirty="0"/>
                <a:t>）</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zh-CN" altLang="en-US" sz="1400" dirty="0">
                  <a:solidFill>
                    <a:schemeClr val="tx1">
                      <a:lumMod val="75000"/>
                      <a:lumOff val="25000"/>
                    </a:schemeClr>
                  </a:solidFill>
                  <a:latin typeface="微软雅黑" panose="020B0503020204020204" charset="-122"/>
                  <a:ea typeface="微软雅黑" panose="020B0503020204020204" charset="-122"/>
                </a:rPr>
                <a:t>抗组胺药治疗皮炎湿疹类皮肤病临床应用专家共识（中国中药协会皮肤病药物研究专业委员会湿疹学组等）</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zh-CN" altLang="en-US" sz="1400" dirty="0">
                  <a:solidFill>
                    <a:schemeClr val="tx1">
                      <a:lumMod val="75000"/>
                      <a:lumOff val="25000"/>
                    </a:schemeClr>
                  </a:solidFill>
                  <a:latin typeface="微软雅黑" panose="020B0503020204020204" charset="-122"/>
                  <a:ea typeface="微软雅黑" panose="020B0503020204020204" charset="-122"/>
                </a:rPr>
                <a:t>抗组胺药在皮肤科应用专家共识（中国中西医结合学会皮肤性病专业委员会环境与职业性皮肤病学组）</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en-US" altLang="zh-CN" sz="1400" dirty="0">
                  <a:solidFill>
                    <a:schemeClr val="tx1">
                      <a:lumMod val="75000"/>
                      <a:lumOff val="25000"/>
                    </a:schemeClr>
                  </a:solidFill>
                  <a:latin typeface="微软雅黑" panose="020B0503020204020204" charset="-122"/>
                  <a:ea typeface="微软雅黑" panose="020B0503020204020204" charset="-122"/>
                </a:rPr>
                <a:t>Clinical Practice Guidelines for the Management of Atopic Dermatitis 2016</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Japanese Dermatological Association</a:t>
              </a:r>
              <a:r>
                <a:rPr lang="zh-CN" altLang="en-US" sz="1400" dirty="0">
                  <a:solidFill>
                    <a:schemeClr val="tx1">
                      <a:lumMod val="75000"/>
                      <a:lumOff val="25000"/>
                    </a:schemeClr>
                  </a:solidFill>
                  <a:latin typeface="微软雅黑" panose="020B0503020204020204" charset="-122"/>
                  <a:ea typeface="微软雅黑" panose="020B0503020204020204" charset="-122"/>
                </a:rPr>
                <a:t>）</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en-US" altLang="zh-CN" sz="1400" dirty="0">
                  <a:solidFill>
                    <a:schemeClr val="tx1">
                      <a:lumMod val="75000"/>
                      <a:lumOff val="25000"/>
                    </a:schemeClr>
                  </a:solidFill>
                  <a:latin typeface="微软雅黑" panose="020B0503020204020204" charset="-122"/>
                  <a:ea typeface="微软雅黑" panose="020B0503020204020204" charset="-122"/>
                </a:rPr>
                <a:t>Clinical practice guidelines for the management of atopic dermatitis 2018</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Japanese Dermatological Association</a:t>
              </a:r>
              <a:r>
                <a:rPr lang="zh-CN" altLang="en-US" sz="1400" dirty="0">
                  <a:solidFill>
                    <a:schemeClr val="tx1">
                      <a:lumMod val="75000"/>
                      <a:lumOff val="25000"/>
                    </a:schemeClr>
                  </a:solidFill>
                  <a:latin typeface="微软雅黑" panose="020B0503020204020204" charset="-122"/>
                  <a:ea typeface="微软雅黑" panose="020B0503020204020204" charset="-122"/>
                </a:rPr>
                <a:t>）</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en-US" altLang="zh-CN" sz="1400" dirty="0">
                  <a:solidFill>
                    <a:schemeClr val="tx1">
                      <a:lumMod val="75000"/>
                      <a:lumOff val="25000"/>
                    </a:schemeClr>
                  </a:solidFill>
                  <a:latin typeface="微软雅黑" panose="020B0503020204020204" charset="-122"/>
                  <a:ea typeface="微软雅黑" panose="020B0503020204020204" charset="-122"/>
                </a:rPr>
                <a:t>2020 guidelines for the diagnosis and treatment of prurigo</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Japanese Dermatological Association</a:t>
              </a:r>
              <a:r>
                <a:rPr lang="zh-CN" altLang="en-US" sz="1400" dirty="0">
                  <a:solidFill>
                    <a:schemeClr val="tx1">
                      <a:lumMod val="75000"/>
                      <a:lumOff val="25000"/>
                    </a:schemeClr>
                  </a:solidFill>
                  <a:latin typeface="微软雅黑" panose="020B0503020204020204" charset="-122"/>
                  <a:ea typeface="微软雅黑" panose="020B0503020204020204" charset="-122"/>
                </a:rPr>
                <a:t>）</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5000"/>
                </a:lnSpc>
                <a:buFont typeface="+mj-lt"/>
                <a:buAutoNum type="arabicPeriod"/>
              </a:pPr>
              <a:r>
                <a:rPr lang="en-US" altLang="zh-CN" sz="1400" dirty="0">
                  <a:solidFill>
                    <a:schemeClr val="tx1">
                      <a:lumMod val="75000"/>
                      <a:lumOff val="25000"/>
                    </a:schemeClr>
                  </a:solidFill>
                  <a:latin typeface="微软雅黑" panose="020B0503020204020204" charset="-122"/>
                  <a:ea typeface="微软雅黑" panose="020B0503020204020204" charset="-122"/>
                </a:rPr>
                <a:t>2020 guidelines for the diagnosis and treatment of cutaneous pruritus</a:t>
              </a:r>
              <a:r>
                <a:rPr lang="zh-CN" altLang="en-US" sz="1400" dirty="0">
                  <a:solidFill>
                    <a:schemeClr val="tx1">
                      <a:lumMod val="75000"/>
                      <a:lumOff val="25000"/>
                    </a:schemeClr>
                  </a:solidFill>
                  <a:latin typeface="微软雅黑" panose="020B0503020204020204" charset="-122"/>
                  <a:ea typeface="微软雅黑" panose="020B0503020204020204" charset="-122"/>
                </a:rPr>
                <a:t>（</a:t>
              </a:r>
              <a:r>
                <a:rPr lang="en-US" altLang="zh-CN" sz="1400" dirty="0">
                  <a:solidFill>
                    <a:schemeClr val="tx1">
                      <a:lumMod val="75000"/>
                      <a:lumOff val="25000"/>
                    </a:schemeClr>
                  </a:solidFill>
                  <a:latin typeface="微软雅黑" panose="020B0503020204020204" charset="-122"/>
                  <a:ea typeface="微软雅黑" panose="020B0503020204020204" charset="-122"/>
                </a:rPr>
                <a:t>Japanese Dermatological Association</a:t>
              </a:r>
              <a:r>
                <a:rPr lang="zh-CN" altLang="en-US" sz="1400" dirty="0">
                  <a:solidFill>
                    <a:schemeClr val="tx1">
                      <a:lumMod val="75000"/>
                      <a:lumOff val="25000"/>
                    </a:schemeClr>
                  </a:solidFill>
                  <a:latin typeface="微软雅黑" panose="020B0503020204020204" charset="-122"/>
                  <a:ea typeface="微软雅黑" panose="020B0503020204020204" charset="-122"/>
                </a:rPr>
                <a:t>）</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47" name="直接连接符 46"/>
          <p:cNvCxnSpPr/>
          <p:nvPr>
            <p:custDataLst>
              <p:tags r:id="rId3"/>
            </p:custDataLst>
          </p:nvPr>
        </p:nvCxnSpPr>
        <p:spPr>
          <a:xfrm>
            <a:off x="1495605" y="1259778"/>
            <a:ext cx="684000" cy="0"/>
          </a:xfrm>
          <a:prstGeom prst="line">
            <a:avLst/>
          </a:prstGeom>
          <a:ln w="12700">
            <a:solidFill>
              <a:srgbClr val="596BB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05590" y="0"/>
            <a:ext cx="4802730" cy="459419"/>
          </a:xfrm>
          <a:prstGeom prst="rect">
            <a:avLst/>
          </a:prstGeom>
        </p:spPr>
        <p:txBody>
          <a:bodyPr/>
          <a:lstStyle>
            <a:lvl1pPr algn="l" rtl="0" eaLnBrk="0" fontAlgn="base" latinLnBrk="1" hangingPunct="0">
              <a:spcBef>
                <a:spcPct val="0"/>
              </a:spcBef>
              <a:spcAft>
                <a:spcPct val="0"/>
              </a:spcAft>
              <a:defRPr kumimoji="1" sz="4000" b="1">
                <a:solidFill>
                  <a:srgbClr val="000066"/>
                </a:solidFill>
                <a:latin typeface="+mj-lt"/>
                <a:ea typeface="+mj-ea"/>
                <a:cs typeface="+mj-cs"/>
              </a:defRPr>
            </a:lvl1pPr>
            <a:lvl2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2pPr>
            <a:lvl3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3pPr>
            <a:lvl4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4pPr>
            <a:lvl5pPr algn="l" rtl="0" eaLnBrk="0" fontAlgn="base" latinLnBrk="1" hangingPunct="0">
              <a:spcBef>
                <a:spcPct val="0"/>
              </a:spcBef>
              <a:spcAft>
                <a:spcPct val="0"/>
              </a:spcAft>
              <a:defRPr kumimoji="1" sz="3000" b="1">
                <a:solidFill>
                  <a:srgbClr val="000066"/>
                </a:solidFill>
                <a:latin typeface="Times New Roman" panose="02020603050405020304" pitchFamily="18" charset="0"/>
                <a:ea typeface="굴림" pitchFamily="50" charset="-127"/>
              </a:defRPr>
            </a:lvl5pPr>
            <a:lvl6pPr marL="4572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6pPr>
            <a:lvl7pPr marL="9144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7pPr>
            <a:lvl8pPr marL="13716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8pPr>
            <a:lvl9pPr marL="1828800" algn="l" rtl="0" eaLnBrk="1" fontAlgn="base" latinLnBrk="1" hangingPunct="1">
              <a:spcBef>
                <a:spcPct val="0"/>
              </a:spcBef>
              <a:spcAft>
                <a:spcPct val="0"/>
              </a:spcAft>
              <a:defRPr kumimoji="1" sz="3000" b="1">
                <a:solidFill>
                  <a:srgbClr val="000066"/>
                </a:solidFill>
                <a:latin typeface="Times New Roman" panose="02020603050405020304" pitchFamily="18" charset="0"/>
                <a:ea typeface="굴림" pitchFamily="50" charset="-127"/>
              </a:defRPr>
            </a:lvl9pPr>
          </a:lstStyle>
          <a:p>
            <a:r>
              <a:rPr lang="zh-CN" altLang="en-US" sz="2400" kern="0" dirty="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rgbClr val="FF9933"/>
                </a:solidFill>
                <a:latin typeface="黑体" panose="02010609060101010101" pitchFamily="49" charset="-122"/>
                <a:ea typeface="黑体" panose="02010609060101010101" pitchFamily="49" charset="-122"/>
                <a:cs typeface="Times New Roman" panose="02020603050405020304" pitchFamily="18" charset="0"/>
              </a:rPr>
              <a:t>创新性</a:t>
            </a:r>
            <a:endParaRPr lang="zh-CN" altLang="en-US" sz="2800" kern="0" dirty="0">
              <a:solidFill>
                <a:srgbClr val="FFFF00"/>
              </a:solidFill>
              <a:ea typeface="华文中宋" panose="02010600040101010101" pitchFamily="2" charset="-122"/>
            </a:endParaRPr>
          </a:p>
        </p:txBody>
      </p:sp>
      <p:sp>
        <p:nvSpPr>
          <p:cNvPr id="5" name="文本框 4"/>
          <p:cNvSpPr txBox="1"/>
          <p:nvPr>
            <p:custDataLst>
              <p:tags r:id="rId1"/>
            </p:custDataLst>
          </p:nvPr>
        </p:nvSpPr>
        <p:spPr>
          <a:xfrm>
            <a:off x="1118870" y="888365"/>
            <a:ext cx="10097770" cy="4707890"/>
          </a:xfrm>
          <a:prstGeom prst="rect">
            <a:avLst/>
          </a:prstGeom>
          <a:noFill/>
        </p:spPr>
        <p:txBody>
          <a:bodyPr wrap="square" rtlCol="0">
            <a:spAutoFit/>
          </a:bodyPr>
          <a:p>
            <a:pPr>
              <a:lnSpc>
                <a:spcPct val="135000"/>
              </a:lnSpc>
              <a:spcAft>
                <a:spcPts val="600"/>
              </a:spcAft>
            </a:pPr>
            <a:r>
              <a:rPr lang="zh-CN" altLang="en-US" sz="2000" b="1" dirty="0">
                <a:solidFill>
                  <a:schemeClr val="tx1">
                    <a:lumMod val="75000"/>
                    <a:lumOff val="25000"/>
                  </a:schemeClr>
                </a:solidFill>
                <a:latin typeface="微软雅黑" panose="020B0503020204020204" charset="-122"/>
                <a:ea typeface="微软雅黑" panose="020B0503020204020204" charset="-122"/>
              </a:rPr>
              <a:t>创新点：</a:t>
            </a:r>
            <a:r>
              <a:rPr lang="zh-CN" altLang="en-US" sz="2000" b="1" dirty="0">
                <a:solidFill>
                  <a:schemeClr val="accent2"/>
                </a:solidFill>
                <a:latin typeface="微软雅黑" panose="020B0503020204020204" charset="-122"/>
                <a:ea typeface="微软雅黑" panose="020B0503020204020204" charset="-122"/>
              </a:rPr>
              <a:t>首仿药，儿童专用剂型</a:t>
            </a:r>
            <a:endParaRPr lang="en-US" altLang="zh-CN" sz="2000" b="1" dirty="0">
              <a:solidFill>
                <a:schemeClr val="accent2"/>
              </a:solidFill>
              <a:latin typeface="微软雅黑" panose="020B0503020204020204" charset="-122"/>
              <a:ea typeface="微软雅黑" panose="020B0503020204020204" charset="-122"/>
            </a:endParaRPr>
          </a:p>
          <a:p>
            <a:pPr>
              <a:lnSpc>
                <a:spcPct val="135000"/>
              </a:lnSpc>
              <a:spcAft>
                <a:spcPts val="600"/>
              </a:spcAft>
            </a:pPr>
            <a:r>
              <a:rPr lang="zh-CN" altLang="en-US" sz="2000" dirty="0">
                <a:solidFill>
                  <a:srgbClr val="596BB6"/>
                </a:solidFill>
                <a:latin typeface="微软雅黑" panose="020B0503020204020204" charset="-122"/>
                <a:ea typeface="微软雅黑" panose="020B0503020204020204" charset="-122"/>
              </a:rPr>
              <a:t>盐酸奥洛他定颗粒是国内首仿药（批准文号：国药准字</a:t>
            </a:r>
            <a:r>
              <a:rPr lang="en-US" altLang="zh-CN" sz="2000" dirty="0">
                <a:solidFill>
                  <a:srgbClr val="596BB6"/>
                </a:solidFill>
                <a:latin typeface="微软雅黑" panose="020B0503020204020204" charset="-122"/>
                <a:ea typeface="微软雅黑" panose="020B0503020204020204" charset="-122"/>
              </a:rPr>
              <a:t>H20213583</a:t>
            </a:r>
            <a:r>
              <a:rPr lang="zh-CN" altLang="en-US" sz="2000" dirty="0">
                <a:solidFill>
                  <a:srgbClr val="596BB6"/>
                </a:solidFill>
                <a:latin typeface="微软雅黑" panose="020B0503020204020204" charset="-122"/>
                <a:ea typeface="微软雅黑" panose="020B0503020204020204" charset="-122"/>
              </a:rPr>
              <a:t>），且原研药未进口。</a:t>
            </a:r>
            <a:endParaRPr lang="en-US" altLang="zh-CN" sz="2000" dirty="0">
              <a:solidFill>
                <a:srgbClr val="596BB6"/>
              </a:solidFill>
              <a:latin typeface="微软雅黑" panose="020B0503020204020204" charset="-122"/>
              <a:ea typeface="微软雅黑" panose="020B0503020204020204" charset="-122"/>
            </a:endParaRPr>
          </a:p>
          <a:p>
            <a:pPr>
              <a:lnSpc>
                <a:spcPct val="135000"/>
              </a:lnSpc>
              <a:spcAft>
                <a:spcPts val="600"/>
              </a:spcAft>
            </a:pPr>
            <a:r>
              <a:rPr lang="zh-CN" altLang="en-US" sz="2000" b="1" dirty="0">
                <a:solidFill>
                  <a:schemeClr val="tx1">
                    <a:lumMod val="75000"/>
                    <a:lumOff val="25000"/>
                  </a:schemeClr>
                </a:solidFill>
                <a:latin typeface="微软雅黑" panose="020B0503020204020204" charset="-122"/>
                <a:ea typeface="微软雅黑" panose="020B0503020204020204" charset="-122"/>
              </a:rPr>
              <a:t>优势：</a:t>
            </a:r>
            <a:endParaRPr lang="en-US" altLang="zh-CN" sz="2000" b="1" dirty="0">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35000"/>
              </a:lnSpc>
              <a:spcAft>
                <a:spcPts val="600"/>
              </a:spcAft>
              <a:buFont typeface="+mj-lt"/>
              <a:buAutoNum type="arabicPeriod"/>
            </a:pPr>
            <a:r>
              <a:rPr lang="zh-CN" altLang="en-US" sz="2000" dirty="0">
                <a:solidFill>
                  <a:srgbClr val="596BB6"/>
                </a:solidFill>
                <a:latin typeface="微软雅黑" panose="020B0503020204020204" charset="-122"/>
                <a:ea typeface="微软雅黑" panose="020B0503020204020204" charset="-122"/>
              </a:rPr>
              <a:t>临床数据显示，盐酸奥洛他定颗粒治疗儿童过敏性疾病的有效率比临床常用的氯雷他定糖浆和盐酸左西替利嗪糖浆更高，且安全性相当；</a:t>
            </a:r>
            <a:endParaRPr lang="en-US" altLang="zh-CN" sz="2000" dirty="0">
              <a:solidFill>
                <a:srgbClr val="596BB6"/>
              </a:solidFill>
              <a:latin typeface="微软雅黑" panose="020B0503020204020204" charset="-122"/>
              <a:ea typeface="微软雅黑" panose="020B0503020204020204" charset="-122"/>
            </a:endParaRPr>
          </a:p>
          <a:p>
            <a:pPr marL="342900" indent="-342900">
              <a:lnSpc>
                <a:spcPct val="135000"/>
              </a:lnSpc>
              <a:spcAft>
                <a:spcPts val="600"/>
              </a:spcAft>
              <a:buFont typeface="+mj-lt"/>
              <a:buAutoNum type="arabicPeriod"/>
            </a:pPr>
            <a:r>
              <a:rPr lang="zh-CN" altLang="en-US" sz="2000" dirty="0">
                <a:solidFill>
                  <a:srgbClr val="596BB6"/>
                </a:solidFill>
                <a:latin typeface="微软雅黑" panose="020B0503020204020204" charset="-122"/>
                <a:ea typeface="微软雅黑" panose="020B0503020204020204" charset="-122"/>
              </a:rPr>
              <a:t>相比其他儿童用液体制剂，盐酸奥洛他定颗粒是单剂量分装固体制剂，便于携带，服药剂量更准确；</a:t>
            </a:r>
            <a:endParaRPr lang="en-US" altLang="zh-CN" sz="2000" dirty="0">
              <a:solidFill>
                <a:srgbClr val="596BB6"/>
              </a:solidFill>
              <a:latin typeface="微软雅黑" panose="020B0503020204020204" charset="-122"/>
              <a:ea typeface="微软雅黑" panose="020B0503020204020204" charset="-122"/>
            </a:endParaRPr>
          </a:p>
          <a:p>
            <a:pPr marL="342900" indent="-342900">
              <a:lnSpc>
                <a:spcPct val="135000"/>
              </a:lnSpc>
              <a:spcAft>
                <a:spcPts val="600"/>
              </a:spcAft>
              <a:buFont typeface="+mj-lt"/>
              <a:buAutoNum type="arabicPeriod"/>
            </a:pPr>
            <a:r>
              <a:rPr lang="zh-CN" altLang="en-US" sz="2000" dirty="0">
                <a:solidFill>
                  <a:srgbClr val="596BB6"/>
                </a:solidFill>
                <a:latin typeface="微软雅黑" panose="020B0503020204020204" charset="-122"/>
                <a:ea typeface="微软雅黑" panose="020B0503020204020204" charset="-122"/>
              </a:rPr>
              <a:t>颗粒剂型更适合儿童及其他吞咽功能障碍的患者，能有效提高患者服药的依从性和便利性；</a:t>
            </a:r>
            <a:endParaRPr lang="en-US" altLang="zh-CN" sz="2000" dirty="0">
              <a:solidFill>
                <a:srgbClr val="596BB6"/>
              </a:solidFill>
              <a:latin typeface="微软雅黑" panose="020B0503020204020204" charset="-122"/>
              <a:ea typeface="微软雅黑" panose="020B0503020204020204" charset="-122"/>
            </a:endParaRPr>
          </a:p>
          <a:p>
            <a:pPr marL="342900" indent="-342900">
              <a:lnSpc>
                <a:spcPct val="135000"/>
              </a:lnSpc>
              <a:spcAft>
                <a:spcPts val="600"/>
              </a:spcAft>
              <a:buFont typeface="+mj-lt"/>
              <a:buAutoNum type="arabicPeriod"/>
            </a:pPr>
            <a:r>
              <a:rPr lang="zh-CN" altLang="en-US" sz="2000" dirty="0">
                <a:solidFill>
                  <a:srgbClr val="596BB6"/>
                </a:solidFill>
                <a:latin typeface="微软雅黑" panose="020B0503020204020204" charset="-122"/>
                <a:ea typeface="微软雅黑" panose="020B0503020204020204" charset="-122"/>
              </a:rPr>
              <a:t>符合国家鼓励儿童专用剂型的研制开发导向。</a:t>
            </a:r>
            <a:endParaRPr lang="en-US" altLang="zh-CN" sz="2000" dirty="0">
              <a:solidFill>
                <a:srgbClr val="596BB6"/>
              </a:solidFill>
              <a:latin typeface="微软雅黑" panose="020B0503020204020204" charset="-122"/>
              <a:ea typeface="微软雅黑" panose="020B0503020204020204" charset="-122"/>
            </a:endParaRPr>
          </a:p>
        </p:txBody>
      </p:sp>
    </p:spTree>
  </p:cSld>
  <p:clrMapOvr>
    <a:masterClrMapping/>
  </p:clrMapOvr>
  <p:transition>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 name="KSO_WM_UNIT_TABLE_BEAUTIFY" val="smartTable{1c8da879-71ee-4da4-8dcf-e2b6c0ab1794}"/>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PP_MARK_KEY" val="45a2c399-c1ed-462d-b608-62b9f1a4aa2b"/>
  <p:tag name="COMMONDATA" val="eyJoZGlkIjoiZDNmMGFhMjRlNDA2NTU3NDI1ZmI1NjE4ZWJiZDE1YTc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5007</Words>
  <Application>WPS 演示</Application>
  <PresentationFormat>宽屏</PresentationFormat>
  <Paragraphs>305</Paragraphs>
  <Slides>11</Slides>
  <Notes>29</Notes>
  <HiddenSlides>0</HiddenSlides>
  <MMClips>11</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11</vt:i4>
      </vt:variant>
    </vt:vector>
  </HeadingPairs>
  <TitlesOfParts>
    <vt:vector size="32" baseType="lpstr">
      <vt:lpstr>Arial</vt:lpstr>
      <vt:lpstr>宋体</vt:lpstr>
      <vt:lpstr>Wingdings</vt:lpstr>
      <vt:lpstr>楷体</vt:lpstr>
      <vt:lpstr>华文中宋</vt:lpstr>
      <vt:lpstr>Times New Roman</vt:lpstr>
      <vt:lpstr>굴림</vt:lpstr>
      <vt:lpstr>Malgun Gothic</vt:lpstr>
      <vt:lpstr>黑体</vt:lpstr>
      <vt:lpstr>仿宋_GB2312</vt:lpstr>
      <vt:lpstr>仿宋</vt:lpstr>
      <vt:lpstr>Calibri</vt:lpstr>
      <vt:lpstr>Humnst777 BlkCn BT</vt:lpstr>
      <vt:lpstr>等线</vt:lpstr>
      <vt:lpstr>微软雅黑</vt:lpstr>
      <vt:lpstr>Arial Unicode MS</vt:lpstr>
      <vt:lpstr>等线 Light</vt:lpstr>
      <vt:lpstr>STXinwei</vt:lpstr>
      <vt:lpstr>思源黑体 CN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ym z</dc:creator>
  <cp:lastModifiedBy>张超</cp:lastModifiedBy>
  <cp:revision>87</cp:revision>
  <dcterms:created xsi:type="dcterms:W3CDTF">2020-11-23T10:30:00Z</dcterms:created>
  <dcterms:modified xsi:type="dcterms:W3CDTF">2023-06-28T07:43:30Z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0F67551FA0AB41F28F2076E654A95578_13</vt:lpwstr>
  </property>
  <property fmtid="{D5CDD505-2E9C-101B-9397-08002B2CF9AE}" pid="3" name="KSOProductBuildVer">
    <vt:lpwstr>2052-11.1.0.14309</vt:lpwstr>
  </property>
</Properties>
</file>