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485" r:id="rId2"/>
    <p:sldId id="496" r:id="rId3"/>
    <p:sldId id="484" r:id="rId4"/>
    <p:sldId id="486" r:id="rId5"/>
    <p:sldId id="493" r:id="rId6"/>
    <p:sldId id="487" r:id="rId7"/>
    <p:sldId id="494" r:id="rId8"/>
    <p:sldId id="495" r:id="rId9"/>
    <p:sldId id="490" r:id="rId10"/>
    <p:sldId id="501" r:id="rId11"/>
    <p:sldId id="488" r:id="rId12"/>
    <p:sldId id="500" r:id="rId13"/>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2">
          <p15:clr>
            <a:srgbClr val="A4A3A4"/>
          </p15:clr>
        </p15:guide>
        <p15:guide id="2" pos="383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g feng" initials="f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FCE8E3"/>
    <a:srgbClr val="DEF0FA"/>
    <a:srgbClr val="858384"/>
    <a:srgbClr val="F0BBB3"/>
    <a:srgbClr val="FCB08C"/>
    <a:srgbClr val="92C9BE"/>
    <a:srgbClr val="EA4A51"/>
    <a:srgbClr val="F4831B"/>
    <a:srgbClr val="F185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1087" autoAdjust="0"/>
  </p:normalViewPr>
  <p:slideViewPr>
    <p:cSldViewPr snapToGrid="0">
      <p:cViewPr varScale="1">
        <p:scale>
          <a:sx n="100" d="100"/>
          <a:sy n="100" d="100"/>
        </p:scale>
        <p:origin x="1080" y="78"/>
      </p:cViewPr>
      <p:guideLst>
        <p:guide orient="horz" pos="2172"/>
        <p:guide pos="3837"/>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1911FF3-241A-4502-B344-ED38A6E3E288}" type="doc">
      <dgm:prSet loTypeId="urn:microsoft.com/office/officeart/2005/8/layout/list1#1" loCatId="list" qsTypeId="urn:microsoft.com/office/officeart/2005/8/quickstyle/simple1#1" qsCatId="simple" csTypeId="urn:microsoft.com/office/officeart/2005/8/colors/accent1_2#1" csCatId="accent1" phldr="1"/>
      <dgm:spPr/>
      <dgm:t>
        <a:bodyPr/>
        <a:lstStyle/>
        <a:p>
          <a:endParaRPr lang="zh-CN" altLang="en-US"/>
        </a:p>
      </dgm:t>
    </dgm:pt>
    <dgm:pt modelId="{A80F5DA5-5673-47BE-9CFE-1EB0101B39CD}">
      <dgm:prSet phldrT="[文本]" custT="1"/>
      <dgm:spPr>
        <a:xfrm>
          <a:off x="328614" y="61698"/>
          <a:ext cx="4600607" cy="413280"/>
        </a:xfrm>
      </dgm:spPr>
      <dgm: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cs typeface="+mn-cs"/>
            </a:rPr>
            <a:t>公共健康的影响</a:t>
          </a:r>
        </a:p>
      </dgm:t>
    </dgm:pt>
    <dgm:pt modelId="{48DA171E-EF73-4AB5-AF64-F005F79C922D}" type="parTrans" cxnId="{727AA6F0-9579-4004-B7D8-29B321BFBE5B}">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4CF581AA-49F2-4C23-8D5B-5598275F370B}" type="sibTrans" cxnId="{727AA6F0-9579-4004-B7D8-29B321BFBE5B}">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56C3941C-D4C7-41B4-B2EA-0220606671DA}">
      <dgm:prSet phldrT="[文本]" custT="1"/>
      <dgm:spPr>
        <a:xfrm>
          <a:off x="328614" y="928263"/>
          <a:ext cx="4600607" cy="413280"/>
        </a:xfrm>
      </dgm:spPr>
      <dgm: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符合“保基本”原则</a:t>
          </a:r>
          <a:endParaRPr lang="zh-CN" altLang="en-US" sz="1600" b="1" dirty="0">
            <a:solidFill>
              <a:schemeClr val="bg1"/>
            </a:solidFill>
            <a:latin typeface="微软雅黑" panose="020B0503020204020204" pitchFamily="34" charset="-122"/>
            <a:ea typeface="微软雅黑" panose="020B0503020204020204" pitchFamily="34" charset="-122"/>
            <a:cs typeface="+mn-cs"/>
          </a:endParaRPr>
        </a:p>
      </dgm:t>
    </dgm:pt>
    <dgm:pt modelId="{DD3AA8F5-E43A-444A-AF27-D1954C549DEA}" type="parTrans" cxnId="{C8E6E383-77C3-427F-BB45-A89FF559EDE8}">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BF50A859-FAEC-4FCE-B711-2E87E433EC4E}" type="sibTrans" cxnId="{C8E6E383-77C3-427F-BB45-A89FF559EDE8}">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BC50B267-A8EE-47FC-8592-09CD4B882BF2}">
      <dgm:prSet custT="1"/>
      <dgm:spPr>
        <a:xfrm>
          <a:off x="0" y="1134903"/>
          <a:ext cx="6572295" cy="1036350"/>
        </a:xfrm>
      </dgm:spPr>
      <dgm:t>
        <a:bodyPr/>
        <a:lstStyle/>
        <a:p>
          <a:pPr>
            <a:lnSpc>
              <a:spcPct val="80000"/>
            </a:lnSpc>
            <a:spcAft>
              <a:spcPts val="0"/>
            </a:spcAft>
          </a:pPr>
          <a:r>
            <a:rPr lang="zh-CN" altLang="zh-CN" sz="1400" dirty="0">
              <a:latin typeface="微软雅黑" panose="020B0503020204020204" pitchFamily="34" charset="-122"/>
              <a:ea typeface="微软雅黑" panose="020B0503020204020204" pitchFamily="34" charset="-122"/>
              <a:cs typeface="Arial" panose="020B0604020202020204" pitchFamily="34" charset="0"/>
            </a:rPr>
            <a:t>保障儿童高血压和心力衰竭患儿的基本用药需求、促进用药安全、科学合理使用</a:t>
          </a:r>
          <a:endParaRPr lang="zh-CN" altLang="en-US" sz="1400" b="0" dirty="0">
            <a:latin typeface="微软雅黑" panose="020B0503020204020204" pitchFamily="34" charset="-122"/>
            <a:ea typeface="微软雅黑" panose="020B0503020204020204" pitchFamily="34" charset="-122"/>
            <a:cs typeface="Times New Roman" panose="02020603050405020304"/>
          </a:endParaRPr>
        </a:p>
      </dgm:t>
    </dgm:pt>
    <dgm:pt modelId="{CE136BFE-6425-4DF6-BCAC-45205D739A81}" type="parTrans" cxnId="{80651E47-3142-4D49-A983-BBA71B9E360C}">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95608D7B-4FC0-401B-89E1-DC05AB68356A}" type="sibTrans" cxnId="{80651E47-3142-4D49-A983-BBA71B9E360C}">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C099824B-FB10-4E31-B8FB-E57C33DD91F0}">
      <dgm:prSet custT="1"/>
      <dgm:spPr>
        <a:xfrm>
          <a:off x="0" y="3551583"/>
          <a:ext cx="6572295" cy="815850"/>
        </a:xfrm>
      </dgm:spPr>
      <dgm:t>
        <a:bodyPr/>
        <a:lstStyle/>
        <a:p>
          <a:pPr algn="ctr">
            <a:lnSpc>
              <a:spcPct val="70000"/>
            </a:lnSpc>
          </a:pPr>
          <a:r>
            <a:rPr lang="zh-CN" altLang="en-US" sz="1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弥补药品目录短缺</a:t>
          </a:r>
          <a:endParaRPr lang="zh-CN" altLang="en-US" sz="1600" b="0" dirty="0">
            <a:solidFill>
              <a:schemeClr val="bg1"/>
            </a:solidFill>
            <a:latin typeface="微软雅黑" panose="020B0503020204020204" pitchFamily="34" charset="-122"/>
            <a:ea typeface="微软雅黑" panose="020B0503020204020204" pitchFamily="34" charset="-122"/>
            <a:cs typeface="+mn-cs"/>
          </a:endParaRPr>
        </a:p>
      </dgm:t>
    </dgm:pt>
    <dgm:pt modelId="{20504459-FC25-4380-9323-37D7B8FF60BD}" type="parTrans" cxnId="{0470F9D7-A9BB-4119-A116-C215DC3BE5AA}">
      <dgm:prSet/>
      <dgm:spPr/>
      <dgm:t>
        <a:bodyPr/>
        <a:lstStyle/>
        <a:p>
          <a:endParaRPr lang="zh-CN" altLang="en-US"/>
        </a:p>
      </dgm:t>
    </dgm:pt>
    <dgm:pt modelId="{B53DE4F6-007B-4E22-9DE8-284EE75CE48E}" type="sibTrans" cxnId="{0470F9D7-A9BB-4119-A116-C215DC3BE5AA}">
      <dgm:prSet/>
      <dgm:spPr/>
      <dgm:t>
        <a:bodyPr/>
        <a:lstStyle/>
        <a:p>
          <a:endParaRPr lang="zh-CN" altLang="en-US"/>
        </a:p>
      </dgm:t>
    </dgm:pt>
    <dgm:pt modelId="{2C371817-47CD-48C0-BC7A-49CF50B2F5B0}">
      <dgm:prSet custT="1"/>
      <dgm:spPr>
        <a:xfrm>
          <a:off x="0" y="3551583"/>
          <a:ext cx="6572295" cy="815850"/>
        </a:xfrm>
      </dgm:spPr>
      <dgm:t>
        <a:bodyPr/>
        <a:lstStyle/>
        <a:p>
          <a:pPr algn="ctr">
            <a:lnSpc>
              <a:spcPct val="70000"/>
            </a:lnSpc>
          </a:pPr>
          <a:r>
            <a:rPr lang="zh-CN" altLang="en-US" sz="1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临床管理难度</a:t>
          </a:r>
          <a:endParaRPr lang="zh-CN" altLang="en-US" sz="1600" b="0" dirty="0">
            <a:solidFill>
              <a:schemeClr val="bg1"/>
            </a:solidFill>
            <a:latin typeface="微软雅黑" panose="020B0503020204020204" pitchFamily="34" charset="-122"/>
            <a:ea typeface="微软雅黑" panose="020B0503020204020204" pitchFamily="34" charset="-122"/>
            <a:cs typeface="+mn-cs"/>
          </a:endParaRPr>
        </a:p>
      </dgm:t>
    </dgm:pt>
    <dgm:pt modelId="{2AF0A881-082E-4A76-85AE-C8E36B7E0903}" type="parTrans" cxnId="{EC586D88-6C1E-47AC-AA78-D0BEE823FAAE}">
      <dgm:prSet/>
      <dgm:spPr/>
      <dgm:t>
        <a:bodyPr/>
        <a:lstStyle/>
        <a:p>
          <a:endParaRPr lang="zh-CN" altLang="en-US"/>
        </a:p>
      </dgm:t>
    </dgm:pt>
    <dgm:pt modelId="{76400B59-0F72-4EC8-8736-8DE3A3862CBF}" type="sibTrans" cxnId="{EC586D88-6C1E-47AC-AA78-D0BEE823FAAE}">
      <dgm:prSet/>
      <dgm:spPr/>
      <dgm:t>
        <a:bodyPr/>
        <a:lstStyle/>
        <a:p>
          <a:endParaRPr lang="zh-CN" altLang="en-US"/>
        </a:p>
      </dgm:t>
    </dgm:pt>
    <dgm:pt modelId="{79D2EEE8-0DDD-4013-9CFD-1D159B4A2EF7}">
      <dgm:prSet custT="1"/>
      <dgm:spPr>
        <a:xfrm>
          <a:off x="0" y="3551583"/>
          <a:ext cx="6572295" cy="815850"/>
        </a:xfrm>
      </dgm:spPr>
      <dgm:t>
        <a:bodyPr/>
        <a:lstStyle/>
        <a:p>
          <a:pPr algn="l">
            <a:lnSpc>
              <a:spcPct val="80000"/>
            </a:lnSpc>
          </a:pPr>
          <a:r>
            <a:rPr lang="zh-CN" altLang="en-US" sz="1400" dirty="0">
              <a:latin typeface="微软雅黑" panose="020B0503020204020204" pitchFamily="34" charset="-122"/>
              <a:ea typeface="微软雅黑" panose="020B0503020204020204" pitchFamily="34" charset="-122"/>
              <a:cs typeface="Arial" panose="020B0604020202020204" pitchFamily="34" charset="0"/>
            </a:rPr>
            <a:t>目录内没有儿童可使用的</a:t>
          </a:r>
          <a:r>
            <a:rPr lang="en-US" altLang="en-US" sz="1400" dirty="0">
              <a:latin typeface="微软雅黑" panose="020B0503020204020204" pitchFamily="34" charset="-122"/>
              <a:ea typeface="微软雅黑" panose="020B0503020204020204" pitchFamily="34" charset="-122"/>
              <a:cs typeface="Arial" panose="020B0604020202020204" pitchFamily="34" charset="0"/>
            </a:rPr>
            <a:t>ACEI</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口服溶液，依那普利口服溶液可以根据儿童体重及病情变化精准给药和调整</a:t>
          </a:r>
          <a:r>
            <a:rPr lang="zh-CN" altLang="en-US" sz="1400" dirty="0" smtClean="0">
              <a:latin typeface="微软雅黑" panose="020B0503020204020204" pitchFamily="34" charset="-122"/>
              <a:ea typeface="微软雅黑" panose="020B0503020204020204" pitchFamily="34" charset="-122"/>
              <a:cs typeface="Arial" panose="020B0604020202020204" pitchFamily="34" charset="0"/>
            </a:rPr>
            <a:t>剂量</a:t>
          </a:r>
          <a:endParaRPr lang="zh-CN" altLang="en-US" sz="1400" b="0" dirty="0">
            <a:solidFill>
              <a:schemeClr val="bg1"/>
            </a:solidFill>
            <a:latin typeface="微软雅黑" panose="020B0503020204020204" pitchFamily="34" charset="-122"/>
            <a:ea typeface="微软雅黑" panose="020B0503020204020204" pitchFamily="34" charset="-122"/>
            <a:cs typeface="+mn-cs"/>
          </a:endParaRPr>
        </a:p>
      </dgm:t>
    </dgm:pt>
    <dgm:pt modelId="{DF8573A2-CD96-4F23-8712-6A049BC87338}" type="parTrans" cxnId="{9D1C4C9F-6694-42CA-B591-766C83187D6F}">
      <dgm:prSet/>
      <dgm:spPr/>
      <dgm:t>
        <a:bodyPr/>
        <a:lstStyle/>
        <a:p>
          <a:endParaRPr lang="zh-CN" altLang="en-US"/>
        </a:p>
      </dgm:t>
    </dgm:pt>
    <dgm:pt modelId="{8F95C05E-DA48-4D30-A057-5F7DCB609AE7}" type="sibTrans" cxnId="{9D1C4C9F-6694-42CA-B591-766C83187D6F}">
      <dgm:prSet/>
      <dgm:spPr/>
      <dgm:t>
        <a:bodyPr/>
        <a:lstStyle/>
        <a:p>
          <a:endParaRPr lang="zh-CN" altLang="en-US"/>
        </a:p>
      </dgm:t>
    </dgm:pt>
    <dgm:pt modelId="{4EEAB44A-4E4A-4DA1-A01C-E3BDA48C18F1}">
      <dgm:prSet custT="1"/>
      <dgm:spPr>
        <a:xfrm>
          <a:off x="0" y="3551583"/>
          <a:ext cx="6572295" cy="815850"/>
        </a:xfrm>
      </dgm:spPr>
      <dgm:t>
        <a:bodyPr/>
        <a:lstStyle/>
        <a:p>
          <a:pPr algn="l">
            <a:lnSpc>
              <a:spcPct val="80000"/>
            </a:lnSpc>
            <a:spcAft>
              <a:spcPts val="0"/>
            </a:spcAft>
          </a:pPr>
          <a:r>
            <a:rPr lang="zh-CN" altLang="en-US" sz="1400" dirty="0">
              <a:latin typeface="微软雅黑" panose="020B0503020204020204" pitchFamily="34" charset="-122"/>
              <a:ea typeface="微软雅黑" panose="020B0503020204020204" pitchFamily="34" charset="-122"/>
              <a:cs typeface="Arial" panose="020B0604020202020204" pitchFamily="34" charset="0"/>
            </a:rPr>
            <a:t>因只用于儿童相关疾病治疗，不存在审核难度大、临床滥用等相关风险，且这类型患者高度集中在省级儿专医院，便于审核和监管</a:t>
          </a:r>
          <a:endParaRPr lang="zh-CN" altLang="en-US" sz="1400" b="0" dirty="0">
            <a:solidFill>
              <a:schemeClr val="bg1"/>
            </a:solidFill>
            <a:latin typeface="微软雅黑" panose="020B0503020204020204" pitchFamily="34" charset="-122"/>
            <a:ea typeface="微软雅黑" panose="020B0503020204020204" pitchFamily="34" charset="-122"/>
            <a:cs typeface="+mn-cs"/>
          </a:endParaRPr>
        </a:p>
      </dgm:t>
    </dgm:pt>
    <dgm:pt modelId="{E2CE53DA-7E22-461D-BF2F-D40DAE1F08EB}" type="parTrans" cxnId="{8AF009E4-77B7-473D-9EAF-EB807E565901}">
      <dgm:prSet/>
      <dgm:spPr/>
      <dgm:t>
        <a:bodyPr/>
        <a:lstStyle/>
        <a:p>
          <a:endParaRPr lang="zh-CN" altLang="en-US"/>
        </a:p>
      </dgm:t>
    </dgm:pt>
    <dgm:pt modelId="{F432DEBF-6494-46D0-962C-C710058DD94C}" type="sibTrans" cxnId="{8AF009E4-77B7-473D-9EAF-EB807E565901}">
      <dgm:prSet/>
      <dgm:spPr/>
      <dgm:t>
        <a:bodyPr/>
        <a:lstStyle/>
        <a:p>
          <a:endParaRPr lang="zh-CN" altLang="en-US"/>
        </a:p>
      </dgm:t>
    </dgm:pt>
    <dgm:pt modelId="{35A0FD63-35DC-435B-AAE8-E718F729F063}">
      <dgm:prSet custT="1"/>
      <dgm:spPr>
        <a:xfrm>
          <a:off x="0" y="268338"/>
          <a:ext cx="6572295" cy="584325"/>
        </a:xfrm>
      </dgm:spPr>
      <dgm:t>
        <a:bodyPr/>
        <a:lstStyle/>
        <a:p>
          <a:pPr marL="0">
            <a:lnSpc>
              <a:spcPct val="80000"/>
            </a:lnSpc>
            <a:spcAft>
              <a:spcPts val="0"/>
            </a:spcAft>
          </a:pPr>
          <a:r>
            <a:rPr lang="zh-CN" altLang="zh-CN" sz="1400" dirty="0">
              <a:latin typeface="微软雅黑" panose="020B0503020204020204" pitchFamily="34" charset="-122"/>
              <a:ea typeface="微软雅黑" panose="020B0503020204020204" pitchFamily="34" charset="-122"/>
              <a:cs typeface="Arial" panose="020B0604020202020204" pitchFamily="34" charset="0"/>
            </a:rPr>
            <a:t>儿童高血压和心力衰竭发病人数逐年增多，严重危害儿童健康</a:t>
          </a:r>
          <a:endParaRPr lang="zh-CN" altLang="en-US" sz="1400" b="0" dirty="0">
            <a:latin typeface="微软雅黑" panose="020B0503020204020204" pitchFamily="34" charset="-122"/>
            <a:ea typeface="微软雅黑" panose="020B0503020204020204" pitchFamily="34" charset="-122"/>
            <a:cs typeface="Times New Roman" panose="02020603050405020304"/>
          </a:endParaRPr>
        </a:p>
      </dgm:t>
    </dgm:pt>
    <dgm:pt modelId="{5D67E9D7-A0EA-448B-87BD-3D00712585A6}" type="sibTrans" cxnId="{0BF75292-214B-4C98-A3CD-827F56E16990}">
      <dgm:prSet/>
      <dgm:spPr/>
      <dgm:t>
        <a:bodyPr/>
        <a:lstStyle/>
        <a:p>
          <a:endParaRPr lang="zh-CN" altLang="en-US"/>
        </a:p>
      </dgm:t>
    </dgm:pt>
    <dgm:pt modelId="{2A1D0DDC-1A9E-4D55-8D99-CC5538570443}" type="parTrans" cxnId="{0BF75292-214B-4C98-A3CD-827F56E16990}">
      <dgm:prSet/>
      <dgm:spPr/>
      <dgm:t>
        <a:bodyPr/>
        <a:lstStyle/>
        <a:p>
          <a:endParaRPr lang="zh-CN" altLang="en-US"/>
        </a:p>
      </dgm:t>
    </dgm:pt>
    <dgm:pt modelId="{259D969B-7AC6-4332-B9B3-2EEF6DB9F1BE}">
      <dgm:prSet custT="1"/>
      <dgm:spPr>
        <a:xfrm>
          <a:off x="0" y="1134903"/>
          <a:ext cx="6572295" cy="1036350"/>
        </a:xfrm>
      </dgm:spPr>
      <dgm:t>
        <a:bodyPr/>
        <a:lstStyle/>
        <a:p>
          <a:pPr>
            <a:lnSpc>
              <a:spcPct val="80000"/>
            </a:lnSpc>
            <a:spcAft>
              <a:spcPts val="0"/>
            </a:spcAft>
          </a:pPr>
          <a:r>
            <a:rPr lang="zh-CN" altLang="zh-CN" sz="1400" dirty="0">
              <a:latin typeface="微软雅黑" panose="020B0503020204020204" pitchFamily="34" charset="-122"/>
              <a:ea typeface="微软雅黑" panose="020B0503020204020204" pitchFamily="34" charset="-122"/>
              <a:cs typeface="Arial" panose="020B0604020202020204" pitchFamily="34" charset="0"/>
            </a:rPr>
            <a:t>在医保覆盖后能让超过</a:t>
          </a:r>
          <a:r>
            <a:rPr lang="en-US" altLang="zh-CN" sz="1400" dirty="0">
              <a:latin typeface="微软雅黑" panose="020B0503020204020204" pitchFamily="34" charset="-122"/>
              <a:ea typeface="微软雅黑" panose="020B0503020204020204" pitchFamily="34" charset="-122"/>
              <a:cs typeface="Arial" panose="020B0604020202020204" pitchFamily="34" charset="0"/>
            </a:rPr>
            <a:t>90%</a:t>
          </a:r>
          <a:r>
            <a:rPr lang="zh-CN" altLang="zh-CN" sz="1400" dirty="0">
              <a:latin typeface="微软雅黑" panose="020B0503020204020204" pitchFamily="34" charset="-122"/>
              <a:ea typeface="微软雅黑" panose="020B0503020204020204" pitchFamily="34" charset="-122"/>
              <a:cs typeface="Arial" panose="020B0604020202020204" pitchFamily="34" charset="0"/>
            </a:rPr>
            <a:t>患者承受治疗费用，且不增加基本医疗保险负担</a:t>
          </a:r>
          <a:endParaRPr lang="zh-CN" altLang="en-US" sz="1400" b="0" dirty="0">
            <a:latin typeface="微软雅黑" panose="020B0503020204020204" pitchFamily="34" charset="-122"/>
            <a:ea typeface="微软雅黑" panose="020B0503020204020204" pitchFamily="34" charset="-122"/>
            <a:cs typeface="Times New Roman" panose="02020603050405020304"/>
          </a:endParaRPr>
        </a:p>
      </dgm:t>
    </dgm:pt>
    <dgm:pt modelId="{4F0447C3-9FE4-4BB9-8DA1-AE2C1F37D428}" type="parTrans" cxnId="{BCEEDC37-BF27-4B2D-A563-ED35983B6473}">
      <dgm:prSet/>
      <dgm:spPr/>
      <dgm:t>
        <a:bodyPr/>
        <a:lstStyle/>
        <a:p>
          <a:endParaRPr lang="zh-CN" altLang="en-US"/>
        </a:p>
      </dgm:t>
    </dgm:pt>
    <dgm:pt modelId="{3497EC2F-B800-4BC7-8374-1CC1D4300DDF}" type="sibTrans" cxnId="{BCEEDC37-BF27-4B2D-A563-ED35983B6473}">
      <dgm:prSet/>
      <dgm:spPr/>
      <dgm:t>
        <a:bodyPr/>
        <a:lstStyle/>
        <a:p>
          <a:endParaRPr lang="zh-CN" altLang="en-US"/>
        </a:p>
      </dgm:t>
    </dgm:pt>
    <dgm:pt modelId="{B7865CF0-558A-482E-981F-2712EA341D28}">
      <dgm:prSet custT="1"/>
      <dgm:spPr>
        <a:xfrm>
          <a:off x="0" y="268338"/>
          <a:ext cx="6572295" cy="584325"/>
        </a:xfrm>
      </dgm:spPr>
      <dgm:t>
        <a:bodyPr/>
        <a:lstStyle/>
        <a:p>
          <a:pPr marL="114300">
            <a:lnSpc>
              <a:spcPct val="80000"/>
            </a:lnSpc>
            <a:spcAft>
              <a:spcPts val="0"/>
            </a:spcAft>
          </a:pPr>
          <a:r>
            <a:rPr lang="zh-CN" altLang="zh-CN" sz="1400" dirty="0">
              <a:latin typeface="微软雅黑" panose="020B0503020204020204" pitchFamily="34" charset="-122"/>
              <a:ea typeface="微软雅黑" panose="020B0503020204020204" pitchFamily="34" charset="-122"/>
              <a:cs typeface="Arial" panose="020B0604020202020204" pitchFamily="34" charset="0"/>
            </a:rPr>
            <a:t>提升儿童药物使用规范及用药安全，可有效治疗疾病，降低并发症及不良反应发生率，改善远期预后，为</a:t>
          </a:r>
          <a:r>
            <a:rPr lang="zh-CN" altLang="zh-CN" sz="1400" dirty="0" smtClean="0">
              <a:latin typeface="微软雅黑" panose="020B0503020204020204" pitchFamily="34" charset="-122"/>
              <a:ea typeface="微软雅黑" panose="020B0503020204020204" pitchFamily="34" charset="-122"/>
              <a:cs typeface="Arial" panose="020B0604020202020204" pitchFamily="34" charset="0"/>
            </a:rPr>
            <a:t>儿童健康成长</a:t>
          </a:r>
          <a:r>
            <a:rPr lang="zh-CN" altLang="zh-CN" sz="1400" dirty="0">
              <a:latin typeface="微软雅黑" panose="020B0503020204020204" pitchFamily="34" charset="-122"/>
              <a:ea typeface="微软雅黑" panose="020B0503020204020204" pitchFamily="34" charset="-122"/>
              <a:cs typeface="Arial" panose="020B0604020202020204" pitchFamily="34" charset="0"/>
            </a:rPr>
            <a:t>保驾护航</a:t>
          </a:r>
          <a:endParaRPr lang="zh-CN" altLang="en-US" sz="1400" b="0" dirty="0">
            <a:latin typeface="微软雅黑" panose="020B0503020204020204" pitchFamily="34" charset="-122"/>
            <a:ea typeface="微软雅黑" panose="020B0503020204020204" pitchFamily="34" charset="-122"/>
            <a:cs typeface="Times New Roman" panose="02020603050405020304"/>
          </a:endParaRPr>
        </a:p>
      </dgm:t>
    </dgm:pt>
    <dgm:pt modelId="{F8A3123A-C814-467B-B3FB-107BDE93BE7E}" type="parTrans" cxnId="{ABAD983B-E240-466E-ADDD-E57C7CF32F68}">
      <dgm:prSet/>
      <dgm:spPr/>
      <dgm:t>
        <a:bodyPr/>
        <a:lstStyle/>
        <a:p>
          <a:endParaRPr lang="zh-CN" altLang="en-US"/>
        </a:p>
      </dgm:t>
    </dgm:pt>
    <dgm:pt modelId="{07BAAB20-932E-4F97-AA7D-CABED0C95B04}" type="sibTrans" cxnId="{ABAD983B-E240-466E-ADDD-E57C7CF32F68}">
      <dgm:prSet/>
      <dgm:spPr/>
      <dgm:t>
        <a:bodyPr/>
        <a:lstStyle/>
        <a:p>
          <a:endParaRPr lang="zh-CN" altLang="en-US"/>
        </a:p>
      </dgm:t>
    </dgm:pt>
    <dgm:pt modelId="{6700DA78-96BE-494A-97AC-3E6A8605506A}">
      <dgm:prSet custT="1"/>
      <dgm:spPr>
        <a:xfrm>
          <a:off x="0" y="3551583"/>
          <a:ext cx="6572295" cy="815850"/>
        </a:xfrm>
      </dgm:spPr>
      <dgm:t>
        <a:bodyPr/>
        <a:lstStyle/>
        <a:p>
          <a:pPr algn="l">
            <a:lnSpc>
              <a:spcPct val="80000"/>
            </a:lnSpc>
          </a:pPr>
          <a:r>
            <a:rPr lang="zh-CN" altLang="en-US" sz="1400" dirty="0">
              <a:latin typeface="微软雅黑" panose="020B0503020204020204" pitchFamily="34" charset="-122"/>
              <a:ea typeface="微软雅黑" panose="020B0503020204020204" pitchFamily="34" charset="-122"/>
              <a:cs typeface="Arial" panose="020B0604020202020204" pitchFamily="34" charset="0"/>
            </a:rPr>
            <a:t>草莓口味，儿童依从性高，确保长期治疗的疗效和安全性，减少医护人员和家长负担</a:t>
          </a:r>
          <a:endParaRPr lang="zh-CN" altLang="en-US" sz="1400" b="0" dirty="0">
            <a:solidFill>
              <a:schemeClr val="bg1"/>
            </a:solidFill>
            <a:latin typeface="微软雅黑" panose="020B0503020204020204" pitchFamily="34" charset="-122"/>
            <a:ea typeface="微软雅黑" panose="020B0503020204020204" pitchFamily="34" charset="-122"/>
            <a:cs typeface="+mn-cs"/>
          </a:endParaRPr>
        </a:p>
      </dgm:t>
    </dgm:pt>
    <dgm:pt modelId="{866D632F-5683-47CF-91F5-6FFB0C9B004C}" type="parTrans" cxnId="{F865EBD4-3717-4BE2-AA52-D4AF269814C8}">
      <dgm:prSet/>
      <dgm:spPr/>
      <dgm:t>
        <a:bodyPr/>
        <a:lstStyle/>
        <a:p>
          <a:endParaRPr lang="zh-CN" altLang="en-US"/>
        </a:p>
      </dgm:t>
    </dgm:pt>
    <dgm:pt modelId="{4F5EB318-BDB0-406F-880F-D04C63A5D932}" type="sibTrans" cxnId="{F865EBD4-3717-4BE2-AA52-D4AF269814C8}">
      <dgm:prSet/>
      <dgm:spPr/>
      <dgm:t>
        <a:bodyPr/>
        <a:lstStyle/>
        <a:p>
          <a:endParaRPr lang="zh-CN" altLang="en-US"/>
        </a:p>
      </dgm:t>
    </dgm:pt>
    <dgm:pt modelId="{D9FA05E8-4071-44A0-989D-3D803E4F68F4}" type="pres">
      <dgm:prSet presAssocID="{F1911FF3-241A-4502-B344-ED38A6E3E288}" presName="linear" presStyleCnt="0">
        <dgm:presLayoutVars>
          <dgm:dir/>
          <dgm:animLvl val="lvl"/>
          <dgm:resizeHandles val="exact"/>
        </dgm:presLayoutVars>
      </dgm:prSet>
      <dgm:spPr/>
      <dgm:t>
        <a:bodyPr/>
        <a:lstStyle/>
        <a:p>
          <a:endParaRPr lang="zh-CN" altLang="en-US"/>
        </a:p>
      </dgm:t>
    </dgm:pt>
    <dgm:pt modelId="{B234E11B-753B-4452-BA03-B1E9C4FFC319}" type="pres">
      <dgm:prSet presAssocID="{A80F5DA5-5673-47BE-9CFE-1EB0101B39CD}" presName="parentLin" presStyleCnt="0"/>
      <dgm:spPr/>
    </dgm:pt>
    <dgm:pt modelId="{726B3FBE-EE6E-49F5-9DAB-56507814DFF2}" type="pres">
      <dgm:prSet presAssocID="{A80F5DA5-5673-47BE-9CFE-1EB0101B39CD}" presName="parentLeftMargin" presStyleLbl="node1" presStyleIdx="0" presStyleCnt="4"/>
      <dgm:spPr>
        <a:prstGeom prst="roundRect">
          <a:avLst/>
        </a:prstGeom>
      </dgm:spPr>
      <dgm:t>
        <a:bodyPr/>
        <a:lstStyle/>
        <a:p>
          <a:endParaRPr lang="zh-CN" altLang="en-US"/>
        </a:p>
      </dgm:t>
    </dgm:pt>
    <dgm:pt modelId="{F84AF585-7492-4347-8B91-985290DAFAD1}" type="pres">
      <dgm:prSet presAssocID="{A80F5DA5-5673-47BE-9CFE-1EB0101B39CD}" presName="parentText" presStyleLbl="node1" presStyleIdx="0" presStyleCnt="4" custScaleX="37573">
        <dgm:presLayoutVars>
          <dgm:chMax val="0"/>
          <dgm:bulletEnabled val="1"/>
        </dgm:presLayoutVars>
      </dgm:prSet>
      <dgm:spPr/>
      <dgm:t>
        <a:bodyPr/>
        <a:lstStyle/>
        <a:p>
          <a:endParaRPr lang="zh-CN" altLang="en-US"/>
        </a:p>
      </dgm:t>
    </dgm:pt>
    <dgm:pt modelId="{4E048C43-6F2F-468A-A73B-178ADEC11A48}" type="pres">
      <dgm:prSet presAssocID="{A80F5DA5-5673-47BE-9CFE-1EB0101B39CD}" presName="negativeSpace" presStyleCnt="0"/>
      <dgm:spPr/>
    </dgm:pt>
    <dgm:pt modelId="{C177CB17-44D1-4663-83D2-B8C00B83F54E}" type="pres">
      <dgm:prSet presAssocID="{A80F5DA5-5673-47BE-9CFE-1EB0101B39CD}" presName="childText" presStyleLbl="conFgAcc1" presStyleIdx="0" presStyleCnt="4" custScaleX="93933">
        <dgm:presLayoutVars>
          <dgm:bulletEnabled val="1"/>
        </dgm:presLayoutVars>
      </dgm:prSet>
      <dgm:spPr>
        <a:prstGeom prst="rect">
          <a:avLst/>
        </a:prstGeom>
      </dgm:spPr>
      <dgm:t>
        <a:bodyPr/>
        <a:lstStyle/>
        <a:p>
          <a:endParaRPr lang="zh-CN" altLang="en-US"/>
        </a:p>
      </dgm:t>
    </dgm:pt>
    <dgm:pt modelId="{C286F7D8-A5A5-42CB-8056-74BACACE1D71}" type="pres">
      <dgm:prSet presAssocID="{4CF581AA-49F2-4C23-8D5B-5598275F370B}" presName="spaceBetweenRectangles" presStyleCnt="0"/>
      <dgm:spPr/>
    </dgm:pt>
    <dgm:pt modelId="{EF3C8B6F-BD2C-416F-98C2-D60E9F02B5D1}" type="pres">
      <dgm:prSet presAssocID="{56C3941C-D4C7-41B4-B2EA-0220606671DA}" presName="parentLin" presStyleCnt="0"/>
      <dgm:spPr/>
    </dgm:pt>
    <dgm:pt modelId="{AD6A30B9-EEA8-4397-8076-E05B5C53E75E}" type="pres">
      <dgm:prSet presAssocID="{56C3941C-D4C7-41B4-B2EA-0220606671DA}" presName="parentLeftMargin" presStyleLbl="node1" presStyleIdx="0" presStyleCnt="4"/>
      <dgm:spPr>
        <a:prstGeom prst="roundRect">
          <a:avLst/>
        </a:prstGeom>
      </dgm:spPr>
      <dgm:t>
        <a:bodyPr/>
        <a:lstStyle/>
        <a:p>
          <a:endParaRPr lang="zh-CN" altLang="en-US"/>
        </a:p>
      </dgm:t>
    </dgm:pt>
    <dgm:pt modelId="{425269D8-B681-4E28-910E-4A5AA3495334}" type="pres">
      <dgm:prSet presAssocID="{56C3941C-D4C7-41B4-B2EA-0220606671DA}" presName="parentText" presStyleLbl="node1" presStyleIdx="1" presStyleCnt="4" custScaleX="37573">
        <dgm:presLayoutVars>
          <dgm:chMax val="0"/>
          <dgm:bulletEnabled val="1"/>
        </dgm:presLayoutVars>
      </dgm:prSet>
      <dgm:spPr/>
      <dgm:t>
        <a:bodyPr/>
        <a:lstStyle/>
        <a:p>
          <a:endParaRPr lang="zh-CN" altLang="en-US"/>
        </a:p>
      </dgm:t>
    </dgm:pt>
    <dgm:pt modelId="{30944B12-A6F1-48BC-86EC-401CE76D18AA}" type="pres">
      <dgm:prSet presAssocID="{56C3941C-D4C7-41B4-B2EA-0220606671DA}" presName="negativeSpace" presStyleCnt="0"/>
      <dgm:spPr/>
    </dgm:pt>
    <dgm:pt modelId="{FE300724-328A-492E-A801-D4A53C14AB2E}" type="pres">
      <dgm:prSet presAssocID="{56C3941C-D4C7-41B4-B2EA-0220606671DA}" presName="childText" presStyleLbl="conFgAcc1" presStyleIdx="1" presStyleCnt="4" custScaleX="93933" custLinFactNeighborX="333" custLinFactNeighborY="27829">
        <dgm:presLayoutVars>
          <dgm:bulletEnabled val="1"/>
        </dgm:presLayoutVars>
      </dgm:prSet>
      <dgm:spPr>
        <a:prstGeom prst="rect">
          <a:avLst/>
        </a:prstGeom>
      </dgm:spPr>
      <dgm:t>
        <a:bodyPr/>
        <a:lstStyle/>
        <a:p>
          <a:endParaRPr lang="zh-CN" altLang="en-US"/>
        </a:p>
      </dgm:t>
    </dgm:pt>
    <dgm:pt modelId="{FE4E59AC-0751-417B-8B63-9EBE7DE1A5CD}" type="pres">
      <dgm:prSet presAssocID="{BF50A859-FAEC-4FCE-B711-2E87E433EC4E}" presName="spaceBetweenRectangles" presStyleCnt="0"/>
      <dgm:spPr/>
    </dgm:pt>
    <dgm:pt modelId="{2497812A-8D0B-48CF-8070-57FF91D9CDD0}" type="pres">
      <dgm:prSet presAssocID="{C099824B-FB10-4E31-B8FB-E57C33DD91F0}" presName="parentLin" presStyleCnt="0"/>
      <dgm:spPr/>
    </dgm:pt>
    <dgm:pt modelId="{54827E60-3001-41F2-853E-30C498CF57C4}" type="pres">
      <dgm:prSet presAssocID="{C099824B-FB10-4E31-B8FB-E57C33DD91F0}" presName="parentLeftMargin" presStyleLbl="node1" presStyleIdx="1" presStyleCnt="4"/>
      <dgm:spPr/>
      <dgm:t>
        <a:bodyPr/>
        <a:lstStyle/>
        <a:p>
          <a:endParaRPr lang="zh-CN" altLang="en-US"/>
        </a:p>
      </dgm:t>
    </dgm:pt>
    <dgm:pt modelId="{A32A1172-9FEA-4974-B338-8B1C11B0D9D6}" type="pres">
      <dgm:prSet presAssocID="{C099824B-FB10-4E31-B8FB-E57C33DD91F0}" presName="parentText" presStyleLbl="node1" presStyleIdx="2" presStyleCnt="4" custScaleX="37573">
        <dgm:presLayoutVars>
          <dgm:chMax val="0"/>
          <dgm:bulletEnabled val="1"/>
        </dgm:presLayoutVars>
      </dgm:prSet>
      <dgm:spPr/>
      <dgm:t>
        <a:bodyPr/>
        <a:lstStyle/>
        <a:p>
          <a:endParaRPr lang="zh-CN" altLang="en-US"/>
        </a:p>
      </dgm:t>
    </dgm:pt>
    <dgm:pt modelId="{2C9D48E5-270E-4698-AF17-6C5C70C97985}" type="pres">
      <dgm:prSet presAssocID="{C099824B-FB10-4E31-B8FB-E57C33DD91F0}" presName="negativeSpace" presStyleCnt="0"/>
      <dgm:spPr/>
    </dgm:pt>
    <dgm:pt modelId="{18C21FC1-5CBF-481E-8A52-E3FF206BA905}" type="pres">
      <dgm:prSet presAssocID="{C099824B-FB10-4E31-B8FB-E57C33DD91F0}" presName="childText" presStyleLbl="conFgAcc1" presStyleIdx="2" presStyleCnt="4" custScaleX="93933" custScaleY="102433">
        <dgm:presLayoutVars>
          <dgm:bulletEnabled val="1"/>
        </dgm:presLayoutVars>
      </dgm:prSet>
      <dgm:spPr/>
      <dgm:t>
        <a:bodyPr/>
        <a:lstStyle/>
        <a:p>
          <a:endParaRPr lang="zh-CN" altLang="en-US"/>
        </a:p>
      </dgm:t>
    </dgm:pt>
    <dgm:pt modelId="{3477D59F-28EA-4628-A0C9-29B3A867D775}" type="pres">
      <dgm:prSet presAssocID="{B53DE4F6-007B-4E22-9DE8-284EE75CE48E}" presName="spaceBetweenRectangles" presStyleCnt="0"/>
      <dgm:spPr/>
    </dgm:pt>
    <dgm:pt modelId="{7E4DDBBD-0CB0-468C-BE35-FE2F12033E1B}" type="pres">
      <dgm:prSet presAssocID="{2C371817-47CD-48C0-BC7A-49CF50B2F5B0}" presName="parentLin" presStyleCnt="0"/>
      <dgm:spPr/>
    </dgm:pt>
    <dgm:pt modelId="{F367258F-3CE3-40B3-85A4-1EEA1262215E}" type="pres">
      <dgm:prSet presAssocID="{2C371817-47CD-48C0-BC7A-49CF50B2F5B0}" presName="parentLeftMargin" presStyleLbl="node1" presStyleIdx="2" presStyleCnt="4"/>
      <dgm:spPr/>
      <dgm:t>
        <a:bodyPr/>
        <a:lstStyle/>
        <a:p>
          <a:endParaRPr lang="zh-CN" altLang="en-US"/>
        </a:p>
      </dgm:t>
    </dgm:pt>
    <dgm:pt modelId="{2786501B-0B33-4BF0-8575-E9DB3D19F794}" type="pres">
      <dgm:prSet presAssocID="{2C371817-47CD-48C0-BC7A-49CF50B2F5B0}" presName="parentText" presStyleLbl="node1" presStyleIdx="3" presStyleCnt="4" custScaleX="37573">
        <dgm:presLayoutVars>
          <dgm:chMax val="0"/>
          <dgm:bulletEnabled val="1"/>
        </dgm:presLayoutVars>
      </dgm:prSet>
      <dgm:spPr/>
      <dgm:t>
        <a:bodyPr/>
        <a:lstStyle/>
        <a:p>
          <a:endParaRPr lang="zh-CN" altLang="en-US"/>
        </a:p>
      </dgm:t>
    </dgm:pt>
    <dgm:pt modelId="{07B98F17-1088-4D17-965C-33FB79D34B2E}" type="pres">
      <dgm:prSet presAssocID="{2C371817-47CD-48C0-BC7A-49CF50B2F5B0}" presName="negativeSpace" presStyleCnt="0"/>
      <dgm:spPr/>
    </dgm:pt>
    <dgm:pt modelId="{62F03164-2D54-4E51-A84A-807E24ACE8D9}" type="pres">
      <dgm:prSet presAssocID="{2C371817-47CD-48C0-BC7A-49CF50B2F5B0}" presName="childText" presStyleLbl="conFgAcc1" presStyleIdx="3" presStyleCnt="4" custScaleX="93933">
        <dgm:presLayoutVars>
          <dgm:bulletEnabled val="1"/>
        </dgm:presLayoutVars>
      </dgm:prSet>
      <dgm:spPr/>
      <dgm:t>
        <a:bodyPr/>
        <a:lstStyle/>
        <a:p>
          <a:endParaRPr lang="zh-CN" altLang="en-US"/>
        </a:p>
      </dgm:t>
    </dgm:pt>
  </dgm:ptLst>
  <dgm:cxnLst>
    <dgm:cxn modelId="{80651E47-3142-4D49-A983-BBA71B9E360C}" srcId="{56C3941C-D4C7-41B4-B2EA-0220606671DA}" destId="{BC50B267-A8EE-47FC-8592-09CD4B882BF2}" srcOrd="0" destOrd="0" parTransId="{CE136BFE-6425-4DF6-BCAC-45205D739A81}" sibTransId="{95608D7B-4FC0-401B-89E1-DC05AB68356A}"/>
    <dgm:cxn modelId="{D7353DE9-E273-4C18-B3A0-447489647A9A}" type="presOf" srcId="{F1911FF3-241A-4502-B344-ED38A6E3E288}" destId="{D9FA05E8-4071-44A0-989D-3D803E4F68F4}" srcOrd="0" destOrd="0" presId="urn:microsoft.com/office/officeart/2005/8/layout/list1#1"/>
    <dgm:cxn modelId="{D949189D-39E4-48E9-A12D-8E38867C8E96}" type="presOf" srcId="{35A0FD63-35DC-435B-AAE8-E718F729F063}" destId="{C177CB17-44D1-4663-83D2-B8C00B83F54E}" srcOrd="0" destOrd="0" presId="urn:microsoft.com/office/officeart/2005/8/layout/list1#1"/>
    <dgm:cxn modelId="{0BF75292-214B-4C98-A3CD-827F56E16990}" srcId="{A80F5DA5-5673-47BE-9CFE-1EB0101B39CD}" destId="{35A0FD63-35DC-435B-AAE8-E718F729F063}" srcOrd="0" destOrd="0" parTransId="{2A1D0DDC-1A9E-4D55-8D99-CC5538570443}" sibTransId="{5D67E9D7-A0EA-448B-87BD-3D00712585A6}"/>
    <dgm:cxn modelId="{72EA0F4B-27EC-4C16-B98F-1CB5A2664731}" type="presOf" srcId="{A80F5DA5-5673-47BE-9CFE-1EB0101B39CD}" destId="{726B3FBE-EE6E-49F5-9DAB-56507814DFF2}" srcOrd="0" destOrd="0" presId="urn:microsoft.com/office/officeart/2005/8/layout/list1#1"/>
    <dgm:cxn modelId="{F865EBD4-3717-4BE2-AA52-D4AF269814C8}" srcId="{C099824B-FB10-4E31-B8FB-E57C33DD91F0}" destId="{6700DA78-96BE-494A-97AC-3E6A8605506A}" srcOrd="1" destOrd="0" parTransId="{866D632F-5683-47CF-91F5-6FFB0C9B004C}" sibTransId="{4F5EB318-BDB0-406F-880F-D04C63A5D932}"/>
    <dgm:cxn modelId="{727AA6F0-9579-4004-B7D8-29B321BFBE5B}" srcId="{F1911FF3-241A-4502-B344-ED38A6E3E288}" destId="{A80F5DA5-5673-47BE-9CFE-1EB0101B39CD}" srcOrd="0" destOrd="0" parTransId="{48DA171E-EF73-4AB5-AF64-F005F79C922D}" sibTransId="{4CF581AA-49F2-4C23-8D5B-5598275F370B}"/>
    <dgm:cxn modelId="{30932833-B1B4-4EC2-8437-ACC10B67FBF0}" type="presOf" srcId="{6700DA78-96BE-494A-97AC-3E6A8605506A}" destId="{18C21FC1-5CBF-481E-8A52-E3FF206BA905}" srcOrd="0" destOrd="1" presId="urn:microsoft.com/office/officeart/2005/8/layout/list1#1"/>
    <dgm:cxn modelId="{5B6DBE62-274C-4618-A85E-FA52600F079F}" type="presOf" srcId="{56C3941C-D4C7-41B4-B2EA-0220606671DA}" destId="{AD6A30B9-EEA8-4397-8076-E05B5C53E75E}" srcOrd="0" destOrd="0" presId="urn:microsoft.com/office/officeart/2005/8/layout/list1#1"/>
    <dgm:cxn modelId="{5C1F5684-8126-422F-8372-204E4A36459E}" type="presOf" srcId="{BC50B267-A8EE-47FC-8592-09CD4B882BF2}" destId="{FE300724-328A-492E-A801-D4A53C14AB2E}" srcOrd="0" destOrd="0" presId="urn:microsoft.com/office/officeart/2005/8/layout/list1#1"/>
    <dgm:cxn modelId="{C8E6E383-77C3-427F-BB45-A89FF559EDE8}" srcId="{F1911FF3-241A-4502-B344-ED38A6E3E288}" destId="{56C3941C-D4C7-41B4-B2EA-0220606671DA}" srcOrd="1" destOrd="0" parTransId="{DD3AA8F5-E43A-444A-AF27-D1954C549DEA}" sibTransId="{BF50A859-FAEC-4FCE-B711-2E87E433EC4E}"/>
    <dgm:cxn modelId="{EC586D88-6C1E-47AC-AA78-D0BEE823FAAE}" srcId="{F1911FF3-241A-4502-B344-ED38A6E3E288}" destId="{2C371817-47CD-48C0-BC7A-49CF50B2F5B0}" srcOrd="3" destOrd="0" parTransId="{2AF0A881-082E-4A76-85AE-C8E36B7E0903}" sibTransId="{76400B59-0F72-4EC8-8736-8DE3A3862CBF}"/>
    <dgm:cxn modelId="{B64A6E4A-4F4C-4631-97CA-FE4DE5EB4E60}" type="presOf" srcId="{C099824B-FB10-4E31-B8FB-E57C33DD91F0}" destId="{A32A1172-9FEA-4974-B338-8B1C11B0D9D6}" srcOrd="1" destOrd="0" presId="urn:microsoft.com/office/officeart/2005/8/layout/list1#1"/>
    <dgm:cxn modelId="{7F0E4BC0-3447-45B2-9711-B4229D68EF6A}" type="presOf" srcId="{B7865CF0-558A-482E-981F-2712EA341D28}" destId="{C177CB17-44D1-4663-83D2-B8C00B83F54E}" srcOrd="0" destOrd="1" presId="urn:microsoft.com/office/officeart/2005/8/layout/list1#1"/>
    <dgm:cxn modelId="{667A4C00-6D74-46BF-919A-EAD010111C0F}" type="presOf" srcId="{56C3941C-D4C7-41B4-B2EA-0220606671DA}" destId="{425269D8-B681-4E28-910E-4A5AA3495334}" srcOrd="1" destOrd="0" presId="urn:microsoft.com/office/officeart/2005/8/layout/list1#1"/>
    <dgm:cxn modelId="{8AF009E4-77B7-473D-9EAF-EB807E565901}" srcId="{2C371817-47CD-48C0-BC7A-49CF50B2F5B0}" destId="{4EEAB44A-4E4A-4DA1-A01C-E3BDA48C18F1}" srcOrd="0" destOrd="0" parTransId="{E2CE53DA-7E22-461D-BF2F-D40DAE1F08EB}" sibTransId="{F432DEBF-6494-46D0-962C-C710058DD94C}"/>
    <dgm:cxn modelId="{BCEEDC37-BF27-4B2D-A563-ED35983B6473}" srcId="{56C3941C-D4C7-41B4-B2EA-0220606671DA}" destId="{259D969B-7AC6-4332-B9B3-2EEF6DB9F1BE}" srcOrd="1" destOrd="0" parTransId="{4F0447C3-9FE4-4BB9-8DA1-AE2C1F37D428}" sibTransId="{3497EC2F-B800-4BC7-8374-1CC1D4300DDF}"/>
    <dgm:cxn modelId="{25FBDACA-3B9D-4ACB-AF06-BB94C963D49B}" type="presOf" srcId="{2C371817-47CD-48C0-BC7A-49CF50B2F5B0}" destId="{2786501B-0B33-4BF0-8575-E9DB3D19F794}" srcOrd="1" destOrd="0" presId="urn:microsoft.com/office/officeart/2005/8/layout/list1#1"/>
    <dgm:cxn modelId="{9D1C4C9F-6694-42CA-B591-766C83187D6F}" srcId="{C099824B-FB10-4E31-B8FB-E57C33DD91F0}" destId="{79D2EEE8-0DDD-4013-9CFD-1D159B4A2EF7}" srcOrd="0" destOrd="0" parTransId="{DF8573A2-CD96-4F23-8712-6A049BC87338}" sibTransId="{8F95C05E-DA48-4D30-A057-5F7DCB609AE7}"/>
    <dgm:cxn modelId="{D98B7153-2BA8-4560-B492-B40D7E7292EE}" type="presOf" srcId="{A80F5DA5-5673-47BE-9CFE-1EB0101B39CD}" destId="{F84AF585-7492-4347-8B91-985290DAFAD1}" srcOrd="1" destOrd="0" presId="urn:microsoft.com/office/officeart/2005/8/layout/list1#1"/>
    <dgm:cxn modelId="{0470F9D7-A9BB-4119-A116-C215DC3BE5AA}" srcId="{F1911FF3-241A-4502-B344-ED38A6E3E288}" destId="{C099824B-FB10-4E31-B8FB-E57C33DD91F0}" srcOrd="2" destOrd="0" parTransId="{20504459-FC25-4380-9323-37D7B8FF60BD}" sibTransId="{B53DE4F6-007B-4E22-9DE8-284EE75CE48E}"/>
    <dgm:cxn modelId="{598A01C0-C420-47D5-8083-1231D1351C3F}" type="presOf" srcId="{C099824B-FB10-4E31-B8FB-E57C33DD91F0}" destId="{54827E60-3001-41F2-853E-30C498CF57C4}" srcOrd="0" destOrd="0" presId="urn:microsoft.com/office/officeart/2005/8/layout/list1#1"/>
    <dgm:cxn modelId="{56FB9CFB-105C-4302-9EB1-34CCF62EDDF8}" type="presOf" srcId="{4EEAB44A-4E4A-4DA1-A01C-E3BDA48C18F1}" destId="{62F03164-2D54-4E51-A84A-807E24ACE8D9}" srcOrd="0" destOrd="0" presId="urn:microsoft.com/office/officeart/2005/8/layout/list1#1"/>
    <dgm:cxn modelId="{ABAD983B-E240-466E-ADDD-E57C7CF32F68}" srcId="{A80F5DA5-5673-47BE-9CFE-1EB0101B39CD}" destId="{B7865CF0-558A-482E-981F-2712EA341D28}" srcOrd="1" destOrd="0" parTransId="{F8A3123A-C814-467B-B3FB-107BDE93BE7E}" sibTransId="{07BAAB20-932E-4F97-AA7D-CABED0C95B04}"/>
    <dgm:cxn modelId="{7FF4E6FD-57ED-46E2-AF5A-AE8353CE3A2E}" type="presOf" srcId="{2C371817-47CD-48C0-BC7A-49CF50B2F5B0}" destId="{F367258F-3CE3-40B3-85A4-1EEA1262215E}" srcOrd="0" destOrd="0" presId="urn:microsoft.com/office/officeart/2005/8/layout/list1#1"/>
    <dgm:cxn modelId="{CC35C917-B8E3-434C-8ED1-82262484D496}" type="presOf" srcId="{79D2EEE8-0DDD-4013-9CFD-1D159B4A2EF7}" destId="{18C21FC1-5CBF-481E-8A52-E3FF206BA905}" srcOrd="0" destOrd="0" presId="urn:microsoft.com/office/officeart/2005/8/layout/list1#1"/>
    <dgm:cxn modelId="{8AC27DEE-8BAE-4861-9B2E-D1C22921C357}" type="presOf" srcId="{259D969B-7AC6-4332-B9B3-2EEF6DB9F1BE}" destId="{FE300724-328A-492E-A801-D4A53C14AB2E}" srcOrd="0" destOrd="1" presId="urn:microsoft.com/office/officeart/2005/8/layout/list1#1"/>
    <dgm:cxn modelId="{B13220AE-F889-4A22-89EE-325D6D4E55DD}" type="presParOf" srcId="{D9FA05E8-4071-44A0-989D-3D803E4F68F4}" destId="{B234E11B-753B-4452-BA03-B1E9C4FFC319}" srcOrd="0" destOrd="0" presId="urn:microsoft.com/office/officeart/2005/8/layout/list1#1"/>
    <dgm:cxn modelId="{E3EA8ECB-DD77-40F5-AA29-317FEA6C423E}" type="presParOf" srcId="{B234E11B-753B-4452-BA03-B1E9C4FFC319}" destId="{726B3FBE-EE6E-49F5-9DAB-56507814DFF2}" srcOrd="0" destOrd="0" presId="urn:microsoft.com/office/officeart/2005/8/layout/list1#1"/>
    <dgm:cxn modelId="{F82FF5FD-6847-4A8A-91B6-7A537FEF62D6}" type="presParOf" srcId="{B234E11B-753B-4452-BA03-B1E9C4FFC319}" destId="{F84AF585-7492-4347-8B91-985290DAFAD1}" srcOrd="1" destOrd="0" presId="urn:microsoft.com/office/officeart/2005/8/layout/list1#1"/>
    <dgm:cxn modelId="{42A48B8B-3566-4964-BAC6-F75EE642CD2A}" type="presParOf" srcId="{D9FA05E8-4071-44A0-989D-3D803E4F68F4}" destId="{4E048C43-6F2F-468A-A73B-178ADEC11A48}" srcOrd="1" destOrd="0" presId="urn:microsoft.com/office/officeart/2005/8/layout/list1#1"/>
    <dgm:cxn modelId="{84199D3D-4F10-4D62-B2FB-F483ED1BB568}" type="presParOf" srcId="{D9FA05E8-4071-44A0-989D-3D803E4F68F4}" destId="{C177CB17-44D1-4663-83D2-B8C00B83F54E}" srcOrd="2" destOrd="0" presId="urn:microsoft.com/office/officeart/2005/8/layout/list1#1"/>
    <dgm:cxn modelId="{B9F71C4A-DB5D-4511-9FC6-DA3B6D5F927B}" type="presParOf" srcId="{D9FA05E8-4071-44A0-989D-3D803E4F68F4}" destId="{C286F7D8-A5A5-42CB-8056-74BACACE1D71}" srcOrd="3" destOrd="0" presId="urn:microsoft.com/office/officeart/2005/8/layout/list1#1"/>
    <dgm:cxn modelId="{8651D899-AD46-44B7-9D14-8B1BA800E92D}" type="presParOf" srcId="{D9FA05E8-4071-44A0-989D-3D803E4F68F4}" destId="{EF3C8B6F-BD2C-416F-98C2-D60E9F02B5D1}" srcOrd="4" destOrd="0" presId="urn:microsoft.com/office/officeart/2005/8/layout/list1#1"/>
    <dgm:cxn modelId="{D5937973-AA58-43A3-A549-9A22475F15D6}" type="presParOf" srcId="{EF3C8B6F-BD2C-416F-98C2-D60E9F02B5D1}" destId="{AD6A30B9-EEA8-4397-8076-E05B5C53E75E}" srcOrd="0" destOrd="0" presId="urn:microsoft.com/office/officeart/2005/8/layout/list1#1"/>
    <dgm:cxn modelId="{6E8626CA-559D-4206-BE75-6EBCADC88D54}" type="presParOf" srcId="{EF3C8B6F-BD2C-416F-98C2-D60E9F02B5D1}" destId="{425269D8-B681-4E28-910E-4A5AA3495334}" srcOrd="1" destOrd="0" presId="urn:microsoft.com/office/officeart/2005/8/layout/list1#1"/>
    <dgm:cxn modelId="{51546B5D-D574-4022-A217-1CBF860F1A83}" type="presParOf" srcId="{D9FA05E8-4071-44A0-989D-3D803E4F68F4}" destId="{30944B12-A6F1-48BC-86EC-401CE76D18AA}" srcOrd="5" destOrd="0" presId="urn:microsoft.com/office/officeart/2005/8/layout/list1#1"/>
    <dgm:cxn modelId="{6E537471-D950-4BF5-BA5A-5F337FA68A87}" type="presParOf" srcId="{D9FA05E8-4071-44A0-989D-3D803E4F68F4}" destId="{FE300724-328A-492E-A801-D4A53C14AB2E}" srcOrd="6" destOrd="0" presId="urn:microsoft.com/office/officeart/2005/8/layout/list1#1"/>
    <dgm:cxn modelId="{D9A41FDC-F44E-4DA6-9DFF-E7ACA0649F71}" type="presParOf" srcId="{D9FA05E8-4071-44A0-989D-3D803E4F68F4}" destId="{FE4E59AC-0751-417B-8B63-9EBE7DE1A5CD}" srcOrd="7" destOrd="0" presId="urn:microsoft.com/office/officeart/2005/8/layout/list1#1"/>
    <dgm:cxn modelId="{9F2B711F-F6D6-4885-9CEF-AF38A4F3F933}" type="presParOf" srcId="{D9FA05E8-4071-44A0-989D-3D803E4F68F4}" destId="{2497812A-8D0B-48CF-8070-57FF91D9CDD0}" srcOrd="8" destOrd="0" presId="urn:microsoft.com/office/officeart/2005/8/layout/list1#1"/>
    <dgm:cxn modelId="{52CE7411-7A13-470D-B707-95BEFD2AC385}" type="presParOf" srcId="{2497812A-8D0B-48CF-8070-57FF91D9CDD0}" destId="{54827E60-3001-41F2-853E-30C498CF57C4}" srcOrd="0" destOrd="0" presId="urn:microsoft.com/office/officeart/2005/8/layout/list1#1"/>
    <dgm:cxn modelId="{9F2B63B0-EBD3-4A05-9F93-0CD491CD4484}" type="presParOf" srcId="{2497812A-8D0B-48CF-8070-57FF91D9CDD0}" destId="{A32A1172-9FEA-4974-B338-8B1C11B0D9D6}" srcOrd="1" destOrd="0" presId="urn:microsoft.com/office/officeart/2005/8/layout/list1#1"/>
    <dgm:cxn modelId="{1C3FE259-2FBD-41E0-8AC9-CBC3A2E11133}" type="presParOf" srcId="{D9FA05E8-4071-44A0-989D-3D803E4F68F4}" destId="{2C9D48E5-270E-4698-AF17-6C5C70C97985}" srcOrd="9" destOrd="0" presId="urn:microsoft.com/office/officeart/2005/8/layout/list1#1"/>
    <dgm:cxn modelId="{FBC3DC21-2FFC-4A5C-9038-7A3963586EDF}" type="presParOf" srcId="{D9FA05E8-4071-44A0-989D-3D803E4F68F4}" destId="{18C21FC1-5CBF-481E-8A52-E3FF206BA905}" srcOrd="10" destOrd="0" presId="urn:microsoft.com/office/officeart/2005/8/layout/list1#1"/>
    <dgm:cxn modelId="{FE39F4F0-5021-4563-A2D1-933AF087E5CD}" type="presParOf" srcId="{D9FA05E8-4071-44A0-989D-3D803E4F68F4}" destId="{3477D59F-28EA-4628-A0C9-29B3A867D775}" srcOrd="11" destOrd="0" presId="urn:microsoft.com/office/officeart/2005/8/layout/list1#1"/>
    <dgm:cxn modelId="{B8F74B2F-9A37-4F3C-AC69-21E38D5755DC}" type="presParOf" srcId="{D9FA05E8-4071-44A0-989D-3D803E4F68F4}" destId="{7E4DDBBD-0CB0-468C-BE35-FE2F12033E1B}" srcOrd="12" destOrd="0" presId="urn:microsoft.com/office/officeart/2005/8/layout/list1#1"/>
    <dgm:cxn modelId="{22B772DF-3A0C-4F1A-B770-E81EEA7E6295}" type="presParOf" srcId="{7E4DDBBD-0CB0-468C-BE35-FE2F12033E1B}" destId="{F367258F-3CE3-40B3-85A4-1EEA1262215E}" srcOrd="0" destOrd="0" presId="urn:microsoft.com/office/officeart/2005/8/layout/list1#1"/>
    <dgm:cxn modelId="{B755F338-5629-48EF-A4F8-0199F7946A97}" type="presParOf" srcId="{7E4DDBBD-0CB0-468C-BE35-FE2F12033E1B}" destId="{2786501B-0B33-4BF0-8575-E9DB3D19F794}" srcOrd="1" destOrd="0" presId="urn:microsoft.com/office/officeart/2005/8/layout/list1#1"/>
    <dgm:cxn modelId="{392AD6ED-40A3-4B5A-93B9-4946B3D1B6AC}" type="presParOf" srcId="{D9FA05E8-4071-44A0-989D-3D803E4F68F4}" destId="{07B98F17-1088-4D17-965C-33FB79D34B2E}" srcOrd="13" destOrd="0" presId="urn:microsoft.com/office/officeart/2005/8/layout/list1#1"/>
    <dgm:cxn modelId="{02F1D8E2-E5FB-4736-8F15-8EE10A247136}" type="presParOf" srcId="{D9FA05E8-4071-44A0-989D-3D803E4F68F4}" destId="{62F03164-2D54-4E51-A84A-807E24ACE8D9}" srcOrd="14" destOrd="0" presId="urn:microsoft.com/office/officeart/2005/8/layout/lis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7CB17-44D1-4663-83D2-B8C00B83F54E}">
      <dsp:nvSpPr>
        <dsp:cNvPr id="0" name=""/>
        <dsp:cNvSpPr/>
      </dsp:nvSpPr>
      <dsp:spPr>
        <a:xfrm>
          <a:off x="0" y="296174"/>
          <a:ext cx="10471350" cy="118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5184" tIns="333248" rIns="865184" bIns="99568" numCol="1" spcCol="1270" anchor="t" anchorCtr="0">
          <a:noAutofit/>
        </a:bodyPr>
        <a:lstStyle/>
        <a:p>
          <a:pPr marL="0" lvl="1" indent="-114300" algn="l" defTabSz="622300">
            <a:lnSpc>
              <a:spcPct val="80000"/>
            </a:lnSpc>
            <a:spcBef>
              <a:spcPct val="0"/>
            </a:spcBef>
            <a:spcAft>
              <a:spcPts val="0"/>
            </a:spcAft>
            <a:buChar char="••"/>
          </a:pPr>
          <a:r>
            <a:rPr lang="zh-CN" altLang="en-US" sz="1400" kern="1200" dirty="0">
              <a:latin typeface="微软雅黑" panose="020B0503020204020204" pitchFamily="34" charset="-122"/>
              <a:ea typeface="微软雅黑" panose="020B0503020204020204" pitchFamily="34" charset="-122"/>
              <a:cs typeface="Arial" panose="020B0604020202020204" pitchFamily="34" charset="0"/>
            </a:rPr>
            <a:t>儿童高血压和心力衰竭发病人数逐年增多，严重危害儿童健康</a:t>
          </a:r>
          <a:endParaRPr lang="zh-CN" altLang="en-US" sz="1400" b="0" kern="1200" dirty="0">
            <a:latin typeface="微软雅黑" panose="020B0503020204020204" pitchFamily="34" charset="-122"/>
            <a:ea typeface="微软雅黑" panose="020B0503020204020204" pitchFamily="34" charset="-122"/>
            <a:cs typeface="Times New Roman" panose="02020603050405020304"/>
          </a:endParaRPr>
        </a:p>
        <a:p>
          <a:pPr marL="114300" lvl="1" indent="-114300" algn="l" defTabSz="622300">
            <a:lnSpc>
              <a:spcPct val="80000"/>
            </a:lnSpc>
            <a:spcBef>
              <a:spcPct val="0"/>
            </a:spcBef>
            <a:spcAft>
              <a:spcPts val="0"/>
            </a:spcAft>
            <a:buChar char="••"/>
          </a:pPr>
          <a:r>
            <a:rPr lang="zh-CN" altLang="en-US" sz="1400" kern="1200" dirty="0">
              <a:latin typeface="微软雅黑" panose="020B0503020204020204" pitchFamily="34" charset="-122"/>
              <a:ea typeface="微软雅黑" panose="020B0503020204020204" pitchFamily="34" charset="-122"/>
              <a:cs typeface="Arial" panose="020B0604020202020204" pitchFamily="34" charset="0"/>
            </a:rPr>
            <a:t>提升儿童药物使用规范及用药安全，可有效治疗疾病，降低并发症及不良反应发生率，改善远期预后，为</a:t>
          </a:r>
          <a:r>
            <a:rPr lang="zh-CN" altLang="en-US" sz="1400" kern="1200" dirty="0" smtClean="0">
              <a:latin typeface="微软雅黑" panose="020B0503020204020204" pitchFamily="34" charset="-122"/>
              <a:ea typeface="微软雅黑" panose="020B0503020204020204" pitchFamily="34" charset="-122"/>
              <a:cs typeface="Arial" panose="020B0604020202020204" pitchFamily="34" charset="0"/>
            </a:rPr>
            <a:t>儿童健康成长</a:t>
          </a:r>
          <a:r>
            <a:rPr lang="zh-CN" altLang="en-US" sz="1400" kern="1200" dirty="0">
              <a:latin typeface="微软雅黑" panose="020B0503020204020204" pitchFamily="34" charset="-122"/>
              <a:ea typeface="微软雅黑" panose="020B0503020204020204" pitchFamily="34" charset="-122"/>
              <a:cs typeface="Arial" panose="020B0604020202020204" pitchFamily="34" charset="0"/>
            </a:rPr>
            <a:t>保驾护航</a:t>
          </a:r>
          <a:endParaRPr lang="zh-CN" altLang="en-US" sz="1400" b="0" kern="1200" dirty="0">
            <a:latin typeface="微软雅黑" panose="020B0503020204020204" pitchFamily="34" charset="-122"/>
            <a:ea typeface="微软雅黑" panose="020B0503020204020204" pitchFamily="34" charset="-122"/>
            <a:cs typeface="Times New Roman" panose="02020603050405020304"/>
          </a:endParaRPr>
        </a:p>
      </dsp:txBody>
      <dsp:txXfrm>
        <a:off x="0" y="296174"/>
        <a:ext cx="10471350" cy="1184400"/>
      </dsp:txXfrm>
    </dsp:sp>
    <dsp:sp modelId="{F84AF585-7492-4347-8B91-985290DAFAD1}">
      <dsp:nvSpPr>
        <dsp:cNvPr id="0" name=""/>
        <dsp:cNvSpPr/>
      </dsp:nvSpPr>
      <dsp:spPr>
        <a:xfrm>
          <a:off x="557384" y="60014"/>
          <a:ext cx="2931962"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949" tIns="0" rIns="294949" bIns="0" numCol="1" spcCol="1270" anchor="ctr" anchorCtr="0">
          <a:noAutofit/>
        </a:bodyPr>
        <a:lstStyle/>
        <a:p>
          <a:pPr lvl="0" algn="ctr" defTabSz="711200">
            <a:lnSpc>
              <a:spcPct val="90000"/>
            </a:lnSpc>
            <a:spcBef>
              <a:spcPct val="0"/>
            </a:spcBef>
            <a:spcAft>
              <a:spcPct val="35000"/>
            </a:spcAft>
          </a:pPr>
          <a:r>
            <a:rPr lang="zh-CN" altLang="en-US" sz="1600" b="1" kern="1200" dirty="0">
              <a:solidFill>
                <a:schemeClr val="bg1"/>
              </a:solidFill>
              <a:latin typeface="微软雅黑" panose="020B0503020204020204" pitchFamily="34" charset="-122"/>
              <a:ea typeface="微软雅黑" panose="020B0503020204020204" pitchFamily="34" charset="-122"/>
              <a:cs typeface="+mn-cs"/>
            </a:rPr>
            <a:t>公共健康的影响</a:t>
          </a:r>
        </a:p>
      </dsp:txBody>
      <dsp:txXfrm>
        <a:off x="580441" y="83071"/>
        <a:ext cx="2885848" cy="426206"/>
      </dsp:txXfrm>
    </dsp:sp>
    <dsp:sp modelId="{FE300724-328A-492E-A801-D4A53C14AB2E}">
      <dsp:nvSpPr>
        <dsp:cNvPr id="0" name=""/>
        <dsp:cNvSpPr/>
      </dsp:nvSpPr>
      <dsp:spPr>
        <a:xfrm>
          <a:off x="37121" y="1827178"/>
          <a:ext cx="10471350" cy="93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5184" tIns="333248" rIns="865184" bIns="99568" numCol="1" spcCol="1270" anchor="t" anchorCtr="0">
          <a:noAutofit/>
        </a:bodyPr>
        <a:lstStyle/>
        <a:p>
          <a:pPr marL="114300" lvl="1" indent="-114300" algn="l" defTabSz="622300">
            <a:lnSpc>
              <a:spcPct val="80000"/>
            </a:lnSpc>
            <a:spcBef>
              <a:spcPct val="0"/>
            </a:spcBef>
            <a:spcAft>
              <a:spcPts val="0"/>
            </a:spcAft>
            <a:buChar char="••"/>
          </a:pPr>
          <a:r>
            <a:rPr lang="zh-CN" altLang="en-US" sz="1400" kern="1200" dirty="0">
              <a:latin typeface="微软雅黑" panose="020B0503020204020204" pitchFamily="34" charset="-122"/>
              <a:ea typeface="微软雅黑" panose="020B0503020204020204" pitchFamily="34" charset="-122"/>
              <a:cs typeface="Arial" panose="020B0604020202020204" pitchFamily="34" charset="0"/>
            </a:rPr>
            <a:t>保障儿童高血压和心力衰竭患儿的基本用药需求、促进用药安全、科学合理使用</a:t>
          </a:r>
          <a:endParaRPr lang="zh-CN" altLang="en-US" sz="1400" b="0" kern="1200" dirty="0">
            <a:latin typeface="微软雅黑" panose="020B0503020204020204" pitchFamily="34" charset="-122"/>
            <a:ea typeface="微软雅黑" panose="020B0503020204020204" pitchFamily="34" charset="-122"/>
            <a:cs typeface="Times New Roman" panose="02020603050405020304"/>
          </a:endParaRPr>
        </a:p>
        <a:p>
          <a:pPr marL="114300" lvl="1" indent="-114300" algn="l" defTabSz="622300">
            <a:lnSpc>
              <a:spcPct val="80000"/>
            </a:lnSpc>
            <a:spcBef>
              <a:spcPct val="0"/>
            </a:spcBef>
            <a:spcAft>
              <a:spcPts val="0"/>
            </a:spcAft>
            <a:buChar char="••"/>
          </a:pPr>
          <a:r>
            <a:rPr lang="zh-CN" altLang="zh-CN" sz="1400" kern="1200" dirty="0">
              <a:latin typeface="微软雅黑" panose="020B0503020204020204" pitchFamily="34" charset="-122"/>
              <a:ea typeface="微软雅黑" panose="020B0503020204020204" pitchFamily="34" charset="-122"/>
              <a:cs typeface="Arial" panose="020B0604020202020204" pitchFamily="34" charset="0"/>
            </a:rPr>
            <a:t>在医保覆盖后能让超过</a:t>
          </a:r>
          <a:r>
            <a:rPr lang="en-US" altLang="zh-CN" sz="1400" kern="1200" dirty="0">
              <a:latin typeface="微软雅黑" panose="020B0503020204020204" pitchFamily="34" charset="-122"/>
              <a:ea typeface="微软雅黑" panose="020B0503020204020204" pitchFamily="34" charset="-122"/>
              <a:cs typeface="Arial" panose="020B0604020202020204" pitchFamily="34" charset="0"/>
            </a:rPr>
            <a:t>90%</a:t>
          </a:r>
          <a:r>
            <a:rPr lang="zh-CN" altLang="zh-CN" sz="1400" kern="1200" dirty="0">
              <a:latin typeface="微软雅黑" panose="020B0503020204020204" pitchFamily="34" charset="-122"/>
              <a:ea typeface="微软雅黑" panose="020B0503020204020204" pitchFamily="34" charset="-122"/>
              <a:cs typeface="Arial" panose="020B0604020202020204" pitchFamily="34" charset="0"/>
            </a:rPr>
            <a:t>患者承受治疗费用，且不增加基本医疗保险负担</a:t>
          </a:r>
          <a:endParaRPr lang="zh-CN" altLang="en-US" sz="1400" b="0" kern="1200" dirty="0">
            <a:latin typeface="微软雅黑" panose="020B0503020204020204" pitchFamily="34" charset="-122"/>
            <a:ea typeface="微软雅黑" panose="020B0503020204020204" pitchFamily="34" charset="-122"/>
            <a:cs typeface="Times New Roman" panose="02020603050405020304"/>
          </a:endParaRPr>
        </a:p>
      </dsp:txBody>
      <dsp:txXfrm>
        <a:off x="37121" y="1827178"/>
        <a:ext cx="10471350" cy="932400"/>
      </dsp:txXfrm>
    </dsp:sp>
    <dsp:sp modelId="{425269D8-B681-4E28-910E-4A5AA3495334}">
      <dsp:nvSpPr>
        <dsp:cNvPr id="0" name=""/>
        <dsp:cNvSpPr/>
      </dsp:nvSpPr>
      <dsp:spPr>
        <a:xfrm>
          <a:off x="557384" y="1566974"/>
          <a:ext cx="2931962"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949" tIns="0" rIns="294949" bIns="0" numCol="1" spcCol="1270" anchor="ctr" anchorCtr="0">
          <a:noAutofit/>
        </a:bodyPr>
        <a:lstStyle/>
        <a:p>
          <a:pPr lvl="0" algn="ctr" defTabSz="711200">
            <a:lnSpc>
              <a:spcPct val="90000"/>
            </a:lnSpc>
            <a:spcBef>
              <a:spcPct val="0"/>
            </a:spcBef>
            <a:spcAft>
              <a:spcPct val="35000"/>
            </a:spcAft>
          </a:pPr>
          <a:r>
            <a:rPr lang="zh-CN" altLang="en-US" sz="1600" b="1" kern="1200" dirty="0">
              <a:solidFill>
                <a:schemeClr val="bg1"/>
              </a:solidFill>
              <a:latin typeface="微软雅黑" panose="020B0503020204020204" pitchFamily="34" charset="-122"/>
              <a:ea typeface="微软雅黑" panose="020B0503020204020204" pitchFamily="34" charset="-122"/>
            </a:rPr>
            <a:t>符合“保基本”原则</a:t>
          </a:r>
          <a:endParaRPr lang="zh-CN" altLang="en-US" sz="1600" b="1" kern="1200" dirty="0">
            <a:solidFill>
              <a:schemeClr val="bg1"/>
            </a:solidFill>
            <a:latin typeface="微软雅黑" panose="020B0503020204020204" pitchFamily="34" charset="-122"/>
            <a:ea typeface="微软雅黑" panose="020B0503020204020204" pitchFamily="34" charset="-122"/>
            <a:cs typeface="+mn-cs"/>
          </a:endParaRPr>
        </a:p>
      </dsp:txBody>
      <dsp:txXfrm>
        <a:off x="580441" y="1590031"/>
        <a:ext cx="2885848" cy="426206"/>
      </dsp:txXfrm>
    </dsp:sp>
    <dsp:sp modelId="{18C21FC1-5CBF-481E-8A52-E3FF206BA905}">
      <dsp:nvSpPr>
        <dsp:cNvPr id="0" name=""/>
        <dsp:cNvSpPr/>
      </dsp:nvSpPr>
      <dsp:spPr>
        <a:xfrm>
          <a:off x="0" y="3058094"/>
          <a:ext cx="10471350" cy="100671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5184" tIns="333248" rIns="865184" bIns="99568" numCol="1" spcCol="1270" anchor="t" anchorCtr="0">
          <a:noAutofit/>
        </a:bodyPr>
        <a:lstStyle/>
        <a:p>
          <a:pPr marL="114300" lvl="1" indent="-114300" algn="l" defTabSz="622300">
            <a:lnSpc>
              <a:spcPct val="8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cs typeface="Arial" panose="020B0604020202020204" pitchFamily="34" charset="0"/>
            </a:rPr>
            <a:t>目录内没有儿童可使用的</a:t>
          </a:r>
          <a:r>
            <a:rPr lang="en-US" altLang="en-US" sz="1400" kern="1200" dirty="0">
              <a:latin typeface="微软雅黑" panose="020B0503020204020204" pitchFamily="34" charset="-122"/>
              <a:ea typeface="微软雅黑" panose="020B0503020204020204" pitchFamily="34" charset="-122"/>
              <a:cs typeface="Arial" panose="020B0604020202020204" pitchFamily="34" charset="0"/>
            </a:rPr>
            <a:t>ACEI</a:t>
          </a:r>
          <a:r>
            <a:rPr lang="zh-CN" altLang="en-US" sz="1400" kern="1200" dirty="0">
              <a:latin typeface="微软雅黑" panose="020B0503020204020204" pitchFamily="34" charset="-122"/>
              <a:ea typeface="微软雅黑" panose="020B0503020204020204" pitchFamily="34" charset="-122"/>
              <a:cs typeface="Arial" panose="020B0604020202020204" pitchFamily="34" charset="0"/>
            </a:rPr>
            <a:t>口服溶液，依那普利口服溶液可以根据儿童体重及病情变化精准给药和调整</a:t>
          </a:r>
          <a:r>
            <a:rPr lang="zh-CN" altLang="en-US" sz="1400" kern="1200" dirty="0" smtClean="0">
              <a:latin typeface="微软雅黑" panose="020B0503020204020204" pitchFamily="34" charset="-122"/>
              <a:ea typeface="微软雅黑" panose="020B0503020204020204" pitchFamily="34" charset="-122"/>
              <a:cs typeface="Arial" panose="020B0604020202020204" pitchFamily="34" charset="0"/>
            </a:rPr>
            <a:t>剂量</a:t>
          </a:r>
          <a:endParaRPr lang="zh-CN" altLang="en-US" sz="1400" b="0" kern="1200" dirty="0">
            <a:solidFill>
              <a:schemeClr val="bg1"/>
            </a:solidFill>
            <a:latin typeface="微软雅黑" panose="020B0503020204020204" pitchFamily="34" charset="-122"/>
            <a:ea typeface="微软雅黑" panose="020B0503020204020204" pitchFamily="34" charset="-122"/>
            <a:cs typeface="+mn-cs"/>
          </a:endParaRPr>
        </a:p>
        <a:p>
          <a:pPr marL="114300" lvl="1" indent="-114300" algn="l" defTabSz="622300">
            <a:lnSpc>
              <a:spcPct val="8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cs typeface="Arial" panose="020B0604020202020204" pitchFamily="34" charset="0"/>
            </a:rPr>
            <a:t>草莓口味，儿童依从性高，确保长期治疗的疗效和安全性，减少医护人员和家长负担</a:t>
          </a:r>
          <a:endParaRPr lang="zh-CN" altLang="en-US" sz="1400" b="0" kern="1200" dirty="0">
            <a:solidFill>
              <a:schemeClr val="bg1"/>
            </a:solidFill>
            <a:latin typeface="微软雅黑" panose="020B0503020204020204" pitchFamily="34" charset="-122"/>
            <a:ea typeface="微软雅黑" panose="020B0503020204020204" pitchFamily="34" charset="-122"/>
            <a:cs typeface="+mn-cs"/>
          </a:endParaRPr>
        </a:p>
      </dsp:txBody>
      <dsp:txXfrm>
        <a:off x="0" y="3058094"/>
        <a:ext cx="10471350" cy="1006711"/>
      </dsp:txXfrm>
    </dsp:sp>
    <dsp:sp modelId="{A32A1172-9FEA-4974-B338-8B1C11B0D9D6}">
      <dsp:nvSpPr>
        <dsp:cNvPr id="0" name=""/>
        <dsp:cNvSpPr/>
      </dsp:nvSpPr>
      <dsp:spPr>
        <a:xfrm>
          <a:off x="557384" y="2821934"/>
          <a:ext cx="2931962"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949" tIns="0" rIns="294949" bIns="0" numCol="1" spcCol="1270" anchor="ctr" anchorCtr="0">
          <a:noAutofit/>
        </a:bodyPr>
        <a:lstStyle/>
        <a:p>
          <a:pPr lvl="0" algn="ctr" defTabSz="711200">
            <a:lnSpc>
              <a:spcPct val="70000"/>
            </a:lnSpc>
            <a:spcBef>
              <a:spcPct val="0"/>
            </a:spcBef>
            <a:spcAft>
              <a:spcPct val="35000"/>
            </a:spcAft>
          </a:pPr>
          <a:r>
            <a:rPr lang="zh-CN" altLang="en-US" sz="1600" b="1" kern="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弥补药品目录短缺</a:t>
          </a:r>
          <a:endParaRPr lang="zh-CN" altLang="en-US" sz="1600" b="0" kern="1200" dirty="0">
            <a:solidFill>
              <a:schemeClr val="bg1"/>
            </a:solidFill>
            <a:latin typeface="微软雅黑" panose="020B0503020204020204" pitchFamily="34" charset="-122"/>
            <a:ea typeface="微软雅黑" panose="020B0503020204020204" pitchFamily="34" charset="-122"/>
            <a:cs typeface="+mn-cs"/>
          </a:endParaRPr>
        </a:p>
      </dsp:txBody>
      <dsp:txXfrm>
        <a:off x="580441" y="2844991"/>
        <a:ext cx="2885848" cy="426206"/>
      </dsp:txXfrm>
    </dsp:sp>
    <dsp:sp modelId="{62F03164-2D54-4E51-A84A-807E24ACE8D9}">
      <dsp:nvSpPr>
        <dsp:cNvPr id="0" name=""/>
        <dsp:cNvSpPr/>
      </dsp:nvSpPr>
      <dsp:spPr>
        <a:xfrm>
          <a:off x="0" y="4387366"/>
          <a:ext cx="10471350" cy="93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5184" tIns="333248" rIns="865184" bIns="99568" numCol="1" spcCol="1270" anchor="t" anchorCtr="0">
          <a:noAutofit/>
        </a:bodyPr>
        <a:lstStyle/>
        <a:p>
          <a:pPr marL="114300" lvl="1" indent="-114300" algn="l" defTabSz="622300">
            <a:lnSpc>
              <a:spcPct val="80000"/>
            </a:lnSpc>
            <a:spcBef>
              <a:spcPct val="0"/>
            </a:spcBef>
            <a:spcAft>
              <a:spcPts val="0"/>
            </a:spcAft>
            <a:buChar char="••"/>
          </a:pPr>
          <a:r>
            <a:rPr lang="zh-CN" altLang="en-US" sz="1400" kern="1200" dirty="0">
              <a:latin typeface="微软雅黑" panose="020B0503020204020204" pitchFamily="34" charset="-122"/>
              <a:ea typeface="微软雅黑" panose="020B0503020204020204" pitchFamily="34" charset="-122"/>
              <a:cs typeface="Arial" panose="020B0604020202020204" pitchFamily="34" charset="0"/>
            </a:rPr>
            <a:t>因只用于儿童相关疾病治疗，不存在审核难度大、临床滥用等相关风险，且这类型患者高度集中在省级儿专医院，便于审核和监管</a:t>
          </a:r>
          <a:endParaRPr lang="zh-CN" altLang="en-US" sz="1400" b="0" kern="1200" dirty="0">
            <a:solidFill>
              <a:schemeClr val="bg1"/>
            </a:solidFill>
            <a:latin typeface="微软雅黑" panose="020B0503020204020204" pitchFamily="34" charset="-122"/>
            <a:ea typeface="微软雅黑" panose="020B0503020204020204" pitchFamily="34" charset="-122"/>
            <a:cs typeface="+mn-cs"/>
          </a:endParaRPr>
        </a:p>
      </dsp:txBody>
      <dsp:txXfrm>
        <a:off x="0" y="4387366"/>
        <a:ext cx="10471350" cy="932400"/>
      </dsp:txXfrm>
    </dsp:sp>
    <dsp:sp modelId="{2786501B-0B33-4BF0-8575-E9DB3D19F794}">
      <dsp:nvSpPr>
        <dsp:cNvPr id="0" name=""/>
        <dsp:cNvSpPr/>
      </dsp:nvSpPr>
      <dsp:spPr>
        <a:xfrm>
          <a:off x="557384" y="4151206"/>
          <a:ext cx="2931962"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949" tIns="0" rIns="294949" bIns="0" numCol="1" spcCol="1270" anchor="ctr" anchorCtr="0">
          <a:noAutofit/>
        </a:bodyPr>
        <a:lstStyle/>
        <a:p>
          <a:pPr lvl="0" algn="ctr" defTabSz="711200">
            <a:lnSpc>
              <a:spcPct val="70000"/>
            </a:lnSpc>
            <a:spcBef>
              <a:spcPct val="0"/>
            </a:spcBef>
            <a:spcAft>
              <a:spcPct val="35000"/>
            </a:spcAft>
          </a:pPr>
          <a:r>
            <a:rPr lang="zh-CN" altLang="en-US" sz="1600" b="1" kern="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临床管理难度</a:t>
          </a:r>
          <a:endParaRPr lang="zh-CN" altLang="en-US" sz="1600" b="0" kern="1200" dirty="0">
            <a:solidFill>
              <a:schemeClr val="bg1"/>
            </a:solidFill>
            <a:latin typeface="微软雅黑" panose="020B0503020204020204" pitchFamily="34" charset="-122"/>
            <a:ea typeface="微软雅黑" panose="020B0503020204020204" pitchFamily="34" charset="-122"/>
            <a:cs typeface="+mn-cs"/>
          </a:endParaRPr>
        </a:p>
      </dsp:txBody>
      <dsp:txXfrm>
        <a:off x="580441" y="4174263"/>
        <a:ext cx="2885848"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2023/7/10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3204566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45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1800" spc="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2023/7/10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2023/7/10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2023/7/10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45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18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2023/7/10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33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2023/7/10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2023/7/10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1" y="1421729"/>
            <a:ext cx="5342400" cy="381600"/>
          </a:xfrm>
        </p:spPr>
        <p:txBody>
          <a:bodyPr vert="horz" lIns="101600" tIns="38100" rIns="76200" bIns="38100" rtlCol="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1"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2023/7/10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2023/7/10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2023/7/10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2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2023/7/10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1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171450" indent="-171450">
              <a:spcAft>
                <a:spcPts val="1000"/>
              </a:spcAft>
              <a:defRPr spc="300"/>
            </a:lvl1pPr>
            <a:lvl2pPr marL="514350" indent="-171450">
              <a:defRPr spc="300"/>
            </a:lvl2pPr>
            <a:lvl3pPr marL="857250" indent="-171450">
              <a:defRPr spc="300"/>
            </a:lvl3pPr>
            <a:lvl4pPr marL="1200150" indent="-171450">
              <a:defRPr spc="300"/>
            </a:lvl4pPr>
            <a:lvl5pPr marL="1543050" indent="-17145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2023/7/10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750" baseline="0">
                <a:solidFill>
                  <a:schemeClr val="tx1">
                    <a:tint val="75000"/>
                  </a:schemeClr>
                </a:solidFill>
              </a:defRPr>
            </a:lvl1pPr>
          </a:lstStyle>
          <a:p>
            <a:fld id="{760FBDFE-C587-4B4C-A407-44438C67B59E}" type="datetimeFigureOut">
              <a:rPr lang="zh-CN" altLang="en-US" smtClean="0"/>
              <a:t>2023/7/10</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75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75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206517" y="2498410"/>
            <a:ext cx="6438265" cy="1938992"/>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cs typeface="Arial" panose="020B0604020202020204" pitchFamily="34" charset="0"/>
              </a:rPr>
              <a:t>化学名：</a:t>
            </a:r>
            <a:r>
              <a:rPr lang="zh-CN" altLang="en-US" sz="2000" dirty="0">
                <a:latin typeface="微软雅黑" panose="020B0503020204020204" pitchFamily="34" charset="-122"/>
                <a:ea typeface="微软雅黑" panose="020B0503020204020204" pitchFamily="34" charset="-122"/>
                <a:cs typeface="Arial" panose="020B0604020202020204" pitchFamily="34" charset="0"/>
              </a:rPr>
              <a:t>马来酸依那普利口服溶液</a:t>
            </a:r>
          </a:p>
          <a:p>
            <a:endParaRPr lang="zh-CN" altLang="en-US" sz="2000" b="1" dirty="0">
              <a:latin typeface="微软雅黑" panose="020B0503020204020204" pitchFamily="34" charset="-122"/>
              <a:ea typeface="微软雅黑" panose="020B0503020204020204" pitchFamily="34" charset="-122"/>
              <a:cs typeface="Arial" panose="020B0604020202020204" pitchFamily="34" charset="0"/>
            </a:endParaRPr>
          </a:p>
          <a:p>
            <a:r>
              <a:rPr lang="zh-CN" altLang="en-US" sz="2000" b="1" dirty="0">
                <a:latin typeface="微软雅黑" panose="020B0503020204020204" pitchFamily="34" charset="-122"/>
                <a:ea typeface="微软雅黑" panose="020B0503020204020204" pitchFamily="34" charset="-122"/>
                <a:cs typeface="Arial" panose="020B0604020202020204" pitchFamily="34" charset="0"/>
              </a:rPr>
              <a:t>商品名：</a:t>
            </a:r>
            <a:r>
              <a:rPr lang="zh-CN" altLang="en-US" sz="2000" dirty="0">
                <a:latin typeface="微软雅黑" panose="020B0503020204020204" pitchFamily="34" charset="-122"/>
                <a:ea typeface="微软雅黑" panose="020B0503020204020204" pitchFamily="34" charset="-122"/>
                <a:cs typeface="Arial" panose="020B0604020202020204" pitchFamily="34" charset="0"/>
              </a:rPr>
              <a:t>安贝忻</a:t>
            </a:r>
            <a:r>
              <a:rPr lang="zh-CN" altLang="en-US" sz="2000" baseline="30000" dirty="0">
                <a:latin typeface="微软雅黑" panose="020B0503020204020204" pitchFamily="34" charset="-122"/>
                <a:ea typeface="微软雅黑" panose="020B0503020204020204" pitchFamily="34" charset="-122"/>
                <a:sym typeface="Symbol" panose="05050102010706020507" pitchFamily="18" charset="2"/>
              </a:rPr>
              <a:t></a:t>
            </a:r>
            <a:endParaRPr lang="zh-CN" altLang="en-US" sz="2000" dirty="0">
              <a:latin typeface="微软雅黑" panose="020B0503020204020204" pitchFamily="34" charset="-122"/>
              <a:ea typeface="微软雅黑" panose="020B0503020204020204" pitchFamily="34" charset="-122"/>
              <a:cs typeface="Arial" panose="020B0604020202020204" pitchFamily="34" charset="0"/>
            </a:endParaRPr>
          </a:p>
          <a:p>
            <a:endParaRPr lang="zh-CN" altLang="en-US" sz="2000" b="1" dirty="0">
              <a:latin typeface="微软雅黑" panose="020B0503020204020204" pitchFamily="34" charset="-122"/>
              <a:ea typeface="微软雅黑" panose="020B0503020204020204" pitchFamily="34" charset="-122"/>
              <a:cs typeface="Arial" panose="020B0604020202020204" pitchFamily="34" charset="0"/>
            </a:endParaRPr>
          </a:p>
          <a:p>
            <a:r>
              <a:rPr lang="zh-CN" altLang="en-US" sz="2000" b="1" dirty="0">
                <a:latin typeface="微软雅黑" panose="020B0503020204020204" pitchFamily="34" charset="-122"/>
                <a:ea typeface="微软雅黑" panose="020B0503020204020204" pitchFamily="34" charset="-122"/>
                <a:cs typeface="Arial" panose="020B0604020202020204" pitchFamily="34" charset="0"/>
              </a:rPr>
              <a:t>企业名称：</a:t>
            </a:r>
            <a:r>
              <a:rPr lang="zh-CN" altLang="zh-CN" sz="2000" dirty="0">
                <a:solidFill>
                  <a:prstClr val="black"/>
                </a:solidFill>
                <a:latin typeface="微软雅黑" panose="020B0503020204020204" pitchFamily="34" charset="-122"/>
                <a:ea typeface="微软雅黑" panose="020B0503020204020204" pitchFamily="34" charset="-122"/>
                <a:sym typeface="+mn-ea"/>
              </a:rPr>
              <a:t>四川百利药业有限责任公司</a:t>
            </a:r>
            <a:endParaRPr lang="zh-CN" altLang="zh-CN" sz="2000" dirty="0">
              <a:latin typeface="微软雅黑" panose="020B0503020204020204" pitchFamily="34" charset="-122"/>
              <a:ea typeface="微软雅黑" panose="020B0503020204020204" pitchFamily="34" charset="-122"/>
            </a:endParaRPr>
          </a:p>
          <a:p>
            <a:endParaRPr lang="zh-CN" altLang="en-US" sz="2000" b="1" dirty="0">
              <a:latin typeface="微软雅黑" panose="020B0503020204020204" pitchFamily="34" charset="-122"/>
              <a:ea typeface="微软雅黑" panose="020B0503020204020204" pitchFamily="34" charset="-122"/>
              <a:cs typeface="Arial" panose="020B0604020202020204" pitchFamily="34" charset="0"/>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139" y="1695257"/>
            <a:ext cx="3442212" cy="354529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85C0D062-7A12-5CE3-EB06-F2587FD4E979}"/>
              </a:ext>
            </a:extLst>
          </p:cNvPr>
          <p:cNvPicPr>
            <a:picLocks noChangeAspect="1"/>
          </p:cNvPicPr>
          <p:nvPr/>
        </p:nvPicPr>
        <p:blipFill rotWithShape="1">
          <a:blip r:embed="rId2">
            <a:extLst>
              <a:ext uri="{28A0092B-C50C-407E-A947-70E740481C1C}">
                <a14:useLocalDpi xmlns:a14="http://schemas.microsoft.com/office/drawing/2010/main" val="0"/>
              </a:ext>
            </a:extLst>
          </a:blip>
          <a:srcRect b="44487"/>
          <a:stretch/>
        </p:blipFill>
        <p:spPr>
          <a:xfrm>
            <a:off x="1166919" y="4087876"/>
            <a:ext cx="8586635" cy="1995250"/>
          </a:xfrm>
          <a:prstGeom prst="rect">
            <a:avLst/>
          </a:prstGeom>
        </p:spPr>
      </p:pic>
      <p:sp>
        <p:nvSpPr>
          <p:cNvPr id="5" name="五边形 4"/>
          <p:cNvSpPr/>
          <p:nvPr/>
        </p:nvSpPr>
        <p:spPr>
          <a:xfrm>
            <a:off x="0" y="384048"/>
            <a:ext cx="2679192" cy="53035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：有效性</a:t>
            </a:r>
            <a:endParaRPr lang="zh-CN" altLang="en-US" sz="2800" b="1" dirty="0"/>
          </a:p>
        </p:txBody>
      </p:sp>
      <p:sp>
        <p:nvSpPr>
          <p:cNvPr id="7" name="矩形 6"/>
          <p:cNvSpPr/>
          <p:nvPr/>
        </p:nvSpPr>
        <p:spPr>
          <a:xfrm>
            <a:off x="571787" y="1177945"/>
            <a:ext cx="10170543" cy="3877985"/>
          </a:xfrm>
          <a:prstGeom prst="rect">
            <a:avLst/>
          </a:prstGeom>
        </p:spPr>
        <p:txBody>
          <a:bodyPr wrap="square">
            <a:spAutoFit/>
          </a:bodyPr>
          <a:lstStyle/>
          <a:p>
            <a:pPr algn="just">
              <a:lnSpc>
                <a:spcPct val="150000"/>
              </a:lnSpc>
              <a:spcAft>
                <a:spcPts val="0"/>
              </a:spcAft>
            </a:pPr>
            <a:r>
              <a:rPr lang="zh-CN" altLang="en-US" kern="100" dirty="0" smtClean="0">
                <a:latin typeface="+mn-ea"/>
                <a:cs typeface="Times New Roman" panose="02020603050405020304" pitchFamily="18" charset="0"/>
              </a:rPr>
              <a:t>我们选择美国</a:t>
            </a:r>
            <a:r>
              <a:rPr lang="zh-CN" altLang="en-US" kern="100" dirty="0">
                <a:latin typeface="+mn-ea"/>
                <a:cs typeface="Times New Roman" panose="02020603050405020304" pitchFamily="18" charset="0"/>
              </a:rPr>
              <a:t>原研依那普利口服</a:t>
            </a:r>
            <a:r>
              <a:rPr lang="zh-CN" altLang="en-US" kern="100" dirty="0" smtClean="0">
                <a:latin typeface="+mn-ea"/>
                <a:cs typeface="Times New Roman" panose="02020603050405020304" pitchFamily="18" charset="0"/>
              </a:rPr>
              <a:t>溶液</a:t>
            </a:r>
            <a:r>
              <a:rPr lang="zh-CN" altLang="en-US" sz="1600" kern="100" dirty="0" smtClean="0">
                <a:latin typeface="+mn-ea"/>
                <a:cs typeface="Times New Roman" panose="02020603050405020304" pitchFamily="18" charset="0"/>
              </a:rPr>
              <a:t>（</a:t>
            </a:r>
            <a:r>
              <a:rPr lang="en-US" altLang="zh-CN" sz="1600" kern="100" dirty="0" smtClean="0">
                <a:latin typeface="+mn-ea"/>
                <a:cs typeface="Times New Roman" panose="02020603050405020304" pitchFamily="18" charset="0"/>
              </a:rPr>
              <a:t>EPANED- </a:t>
            </a:r>
            <a:r>
              <a:rPr lang="en-US" altLang="zh-CN" sz="1600" kern="100" dirty="0" err="1">
                <a:latin typeface="+mn-ea"/>
                <a:cs typeface="Times New Roman" panose="02020603050405020304" pitchFamily="18" charset="0"/>
              </a:rPr>
              <a:t>enalapril</a:t>
            </a:r>
            <a:r>
              <a:rPr lang="en-US" altLang="zh-CN" sz="1600" kern="100" dirty="0">
                <a:latin typeface="+mn-ea"/>
                <a:cs typeface="Times New Roman" panose="02020603050405020304" pitchFamily="18" charset="0"/>
              </a:rPr>
              <a:t> maleate solution</a:t>
            </a:r>
            <a:r>
              <a:rPr lang="zh-CN" altLang="en-US" sz="1600" kern="100" dirty="0">
                <a:latin typeface="+mn-ea"/>
                <a:cs typeface="Times New Roman" panose="02020603050405020304" pitchFamily="18" charset="0"/>
              </a:rPr>
              <a:t>）</a:t>
            </a:r>
            <a:r>
              <a:rPr lang="zh-CN" altLang="en-US" kern="100" dirty="0">
                <a:latin typeface="+mn-ea"/>
                <a:cs typeface="Times New Roman" panose="02020603050405020304" pitchFamily="18" charset="0"/>
              </a:rPr>
              <a:t>作为</a:t>
            </a:r>
            <a:r>
              <a:rPr lang="zh-CN" altLang="en-US" kern="100" dirty="0" smtClean="0">
                <a:latin typeface="+mn-ea"/>
                <a:cs typeface="Times New Roman" panose="02020603050405020304" pitchFamily="18" charset="0"/>
              </a:rPr>
              <a:t>参比制剂</a:t>
            </a:r>
            <a:endParaRPr lang="en-US" altLang="zh-CN" kern="100" dirty="0">
              <a:latin typeface="+mn-ea"/>
              <a:cs typeface="Times New Roman" panose="02020603050405020304" pitchFamily="18" charset="0"/>
            </a:endParaRPr>
          </a:p>
          <a:p>
            <a:pPr marL="285750" indent="-285750" algn="just">
              <a:lnSpc>
                <a:spcPct val="150000"/>
              </a:lnSpc>
              <a:buFont typeface="Arial" panose="020B0604020202020204" pitchFamily="34" charset="0"/>
              <a:buChar char="•"/>
            </a:pPr>
            <a:r>
              <a:rPr lang="zh-CN" altLang="en-US" sz="1600" b="1" kern="100" dirty="0">
                <a:solidFill>
                  <a:srgbClr val="0070C0"/>
                </a:solidFill>
                <a:latin typeface="+mn-ea"/>
                <a:cs typeface="Times New Roman" panose="02020603050405020304" pitchFamily="18" charset="0"/>
              </a:rPr>
              <a:t>研究显示</a:t>
            </a:r>
            <a:r>
              <a:rPr lang="zh-CN" altLang="en-US" sz="1600" b="1" dirty="0">
                <a:solidFill>
                  <a:srgbClr val="0070C0"/>
                </a:solidFill>
                <a:latin typeface="微软雅黑" panose="020B0503020204020204" charset="-122"/>
                <a:ea typeface="微软雅黑" panose="020B0503020204020204" charset="-122"/>
              </a:rPr>
              <a:t>依那普利口服溶液与依那普利片剂具有生物等效性，可以替代片剂治疗</a:t>
            </a:r>
            <a:r>
              <a:rPr lang="en-US" altLang="zh-CN" sz="1400" baseline="30000" dirty="0">
                <a:solidFill>
                  <a:srgbClr val="0070C0"/>
                </a:solidFill>
                <a:latin typeface="微软雅黑" panose="020B0503020204020204" charset="-122"/>
                <a:ea typeface="微软雅黑" panose="020B0503020204020204" charset="-122"/>
              </a:rPr>
              <a:t>【1</a:t>
            </a:r>
            <a:r>
              <a:rPr lang="en-US" altLang="zh-CN" sz="1400" baseline="30000" dirty="0" smtClean="0">
                <a:solidFill>
                  <a:srgbClr val="0070C0"/>
                </a:solidFill>
                <a:latin typeface="微软雅黑" panose="020B0503020204020204" charset="-122"/>
                <a:ea typeface="微软雅黑" panose="020B0503020204020204" charset="-122"/>
              </a:rPr>
              <a:t>】</a:t>
            </a:r>
            <a:endParaRPr lang="en-US" altLang="zh-CN" sz="1600" b="1" kern="100" dirty="0" smtClean="0">
              <a:solidFill>
                <a:srgbClr val="0070C0"/>
              </a:solidFill>
              <a:latin typeface="+mn-ea"/>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sz="1600" b="1" kern="100" dirty="0" smtClean="0">
                <a:solidFill>
                  <a:srgbClr val="0070C0"/>
                </a:solidFill>
                <a:latin typeface="+mn-ea"/>
                <a:cs typeface="Times New Roman" panose="02020603050405020304" pitchFamily="18" charset="0"/>
              </a:rPr>
              <a:t>按照</a:t>
            </a:r>
            <a:r>
              <a:rPr lang="zh-CN" altLang="en-US" sz="1600" b="1" kern="100" dirty="0">
                <a:solidFill>
                  <a:srgbClr val="0070C0"/>
                </a:solidFill>
                <a:latin typeface="+mn-ea"/>
                <a:cs typeface="Times New Roman" panose="02020603050405020304" pitchFamily="18" charset="0"/>
              </a:rPr>
              <a:t>化学药品</a:t>
            </a:r>
            <a:r>
              <a:rPr lang="en-US" altLang="zh-CN" sz="1600" b="1" kern="100" dirty="0">
                <a:solidFill>
                  <a:srgbClr val="0070C0"/>
                </a:solidFill>
                <a:latin typeface="+mn-ea"/>
                <a:cs typeface="Times New Roman" panose="02020603050405020304" pitchFamily="18" charset="0"/>
              </a:rPr>
              <a:t>3</a:t>
            </a:r>
            <a:r>
              <a:rPr lang="zh-CN" altLang="en-US" sz="1600" b="1" kern="100" dirty="0">
                <a:solidFill>
                  <a:srgbClr val="0070C0"/>
                </a:solidFill>
                <a:latin typeface="+mn-ea"/>
                <a:cs typeface="Times New Roman" panose="02020603050405020304" pitchFamily="18" charset="0"/>
              </a:rPr>
              <a:t>类进行注册和申报，与参比制剂的质量和疗效一致，视同通过一致性</a:t>
            </a:r>
            <a:r>
              <a:rPr lang="zh-CN" altLang="en-US" sz="1600" b="1" kern="100" dirty="0" smtClean="0">
                <a:solidFill>
                  <a:srgbClr val="0070C0"/>
                </a:solidFill>
                <a:latin typeface="+mn-ea"/>
                <a:cs typeface="Times New Roman" panose="02020603050405020304" pitchFamily="18" charset="0"/>
              </a:rPr>
              <a:t>评价</a:t>
            </a:r>
            <a:endParaRPr lang="en-US" altLang="zh-CN" sz="1600" b="1" kern="100" dirty="0" smtClean="0">
              <a:solidFill>
                <a:srgbClr val="0070C0"/>
              </a:solidFill>
              <a:latin typeface="+mn-ea"/>
              <a:cs typeface="Times New Roman" panose="02020603050405020304" pitchFamily="18" charset="0"/>
            </a:endParaRPr>
          </a:p>
          <a:p>
            <a:pPr algn="just">
              <a:lnSpc>
                <a:spcPct val="150000"/>
              </a:lnSpc>
            </a:pPr>
            <a:r>
              <a:rPr lang="zh-CN" altLang="en-US" kern="100" dirty="0" smtClean="0">
                <a:latin typeface="+mn-ea"/>
                <a:cs typeface="Times New Roman" panose="02020603050405020304" pitchFamily="18" charset="0"/>
              </a:rPr>
              <a:t>对比</a:t>
            </a:r>
            <a:r>
              <a:rPr lang="zh-CN" altLang="en-US" kern="100" dirty="0">
                <a:latin typeface="+mn-ea"/>
                <a:cs typeface="Times New Roman" panose="02020603050405020304" pitchFamily="18" charset="0"/>
              </a:rPr>
              <a:t>目录内药品：</a:t>
            </a:r>
            <a:r>
              <a:rPr lang="zh-CN" altLang="en-US" kern="100" dirty="0" smtClean="0">
                <a:latin typeface="+mn-ea"/>
                <a:cs typeface="Times New Roman" panose="02020603050405020304" pitchFamily="18" charset="0"/>
              </a:rPr>
              <a:t>卡托普利片</a:t>
            </a:r>
            <a:endParaRPr lang="en-US" altLang="zh-CN" kern="100" dirty="0">
              <a:latin typeface="+mn-ea"/>
              <a:cs typeface="Times New Roman" panose="02020603050405020304" pitchFamily="18" charset="0"/>
            </a:endParaRPr>
          </a:p>
          <a:p>
            <a:pPr marL="285750" indent="-285750" algn="just">
              <a:lnSpc>
                <a:spcPct val="150000"/>
              </a:lnSpc>
              <a:buFont typeface="Arial" panose="020B0604020202020204" pitchFamily="34" charset="0"/>
              <a:buChar char="•"/>
            </a:pPr>
            <a:r>
              <a:rPr lang="en-US" altLang="zh-CN" sz="1600" b="1" kern="100" dirty="0">
                <a:solidFill>
                  <a:srgbClr val="0070C0"/>
                </a:solidFill>
                <a:latin typeface="+mn-ea"/>
                <a:cs typeface="Times New Roman" panose="02020603050405020304" pitchFamily="18" charset="0"/>
              </a:rPr>
              <a:t>ACEI</a:t>
            </a:r>
            <a:r>
              <a:rPr lang="zh-CN" altLang="en-US" sz="1600" b="1" kern="100" dirty="0">
                <a:solidFill>
                  <a:srgbClr val="0070C0"/>
                </a:solidFill>
                <a:latin typeface="+mn-ea"/>
                <a:cs typeface="Times New Roman" panose="02020603050405020304" pitchFamily="18" charset="0"/>
              </a:rPr>
              <a:t>类药物总体疗效和安全性相当</a:t>
            </a:r>
            <a:endParaRPr lang="en-US" altLang="zh-CN" sz="1600" b="1" kern="100" dirty="0">
              <a:solidFill>
                <a:srgbClr val="0070C0"/>
              </a:solidFill>
              <a:latin typeface="+mn-ea"/>
              <a:cs typeface="Times New Roman" panose="02020603050405020304" pitchFamily="18" charset="0"/>
            </a:endParaRPr>
          </a:p>
          <a:p>
            <a:pPr marL="285750" indent="-285750" algn="just">
              <a:lnSpc>
                <a:spcPct val="150000"/>
              </a:lnSpc>
              <a:buFont typeface="Arial" panose="020B0604020202020204" pitchFamily="34" charset="0"/>
              <a:buChar char="•"/>
            </a:pPr>
            <a:r>
              <a:rPr lang="zh-CN" altLang="en-US" sz="1600" b="1" kern="100" dirty="0">
                <a:solidFill>
                  <a:srgbClr val="0070C0"/>
                </a:solidFill>
                <a:latin typeface="+mn-ea"/>
                <a:cs typeface="Times New Roman" panose="02020603050405020304" pitchFamily="18" charset="0"/>
              </a:rPr>
              <a:t>依那普利被</a:t>
            </a:r>
            <a:r>
              <a:rPr lang="en-US" altLang="zh-CN" sz="1600" b="1" kern="100" dirty="0" smtClean="0">
                <a:solidFill>
                  <a:srgbClr val="0070C0"/>
                </a:solidFill>
                <a:latin typeface="+mn-ea"/>
                <a:cs typeface="Times New Roman" panose="02020603050405020304" pitchFamily="18" charset="0"/>
              </a:rPr>
              <a:t>FDA</a:t>
            </a:r>
            <a:r>
              <a:rPr lang="zh-CN" altLang="en-US" sz="1600" b="1" kern="100" dirty="0" smtClean="0">
                <a:solidFill>
                  <a:srgbClr val="0070C0"/>
                </a:solidFill>
                <a:latin typeface="+mn-ea"/>
                <a:cs typeface="Times New Roman" panose="02020603050405020304" pitchFamily="18" charset="0"/>
              </a:rPr>
              <a:t>批准用于</a:t>
            </a:r>
            <a:r>
              <a:rPr lang="en-US" altLang="zh-CN" sz="1600" b="1" kern="100" dirty="0" smtClean="0">
                <a:solidFill>
                  <a:srgbClr val="0070C0"/>
                </a:solidFill>
                <a:latin typeface="+mn-ea"/>
                <a:cs typeface="Times New Roman" panose="02020603050405020304" pitchFamily="18" charset="0"/>
              </a:rPr>
              <a:t>1</a:t>
            </a:r>
            <a:r>
              <a:rPr lang="zh-CN" altLang="en-US" sz="1600" b="1" kern="100" dirty="0">
                <a:solidFill>
                  <a:srgbClr val="0070C0"/>
                </a:solidFill>
                <a:latin typeface="+mn-ea"/>
                <a:cs typeface="Times New Roman" panose="02020603050405020304" pitchFamily="18" charset="0"/>
              </a:rPr>
              <a:t>个月以上儿童</a:t>
            </a:r>
            <a:r>
              <a:rPr lang="zh-CN" altLang="en-US" sz="1600" b="1" kern="100" dirty="0" smtClean="0">
                <a:solidFill>
                  <a:srgbClr val="0070C0"/>
                </a:solidFill>
                <a:latin typeface="+mn-ea"/>
                <a:cs typeface="Times New Roman" panose="02020603050405020304" pitchFamily="18" charset="0"/>
              </a:rPr>
              <a:t>高血压，且是唯一被批准用于</a:t>
            </a:r>
            <a:r>
              <a:rPr lang="en-US" altLang="zh-CN" sz="1600" b="1" kern="100" dirty="0">
                <a:solidFill>
                  <a:srgbClr val="0070C0"/>
                </a:solidFill>
                <a:latin typeface="+mn-ea"/>
                <a:cs typeface="Times New Roman" panose="02020603050405020304" pitchFamily="18" charset="0"/>
              </a:rPr>
              <a:t>6</a:t>
            </a:r>
            <a:r>
              <a:rPr lang="zh-CN" altLang="en-US" sz="1600" b="1" kern="100" dirty="0">
                <a:solidFill>
                  <a:srgbClr val="0070C0"/>
                </a:solidFill>
                <a:latin typeface="+mn-ea"/>
                <a:cs typeface="Times New Roman" panose="02020603050405020304" pitchFamily="18" charset="0"/>
              </a:rPr>
              <a:t>岁以下儿童高血压的</a:t>
            </a:r>
            <a:r>
              <a:rPr lang="en-US" altLang="zh-CN" sz="1600" b="1" kern="100" dirty="0">
                <a:solidFill>
                  <a:srgbClr val="0070C0"/>
                </a:solidFill>
                <a:latin typeface="+mn-ea"/>
                <a:cs typeface="Times New Roman" panose="02020603050405020304" pitchFamily="18" charset="0"/>
              </a:rPr>
              <a:t>ACEI</a:t>
            </a:r>
            <a:r>
              <a:rPr lang="zh-CN" altLang="en-US" sz="1600" b="1" kern="100" dirty="0">
                <a:solidFill>
                  <a:srgbClr val="0070C0"/>
                </a:solidFill>
                <a:latin typeface="+mn-ea"/>
                <a:cs typeface="Times New Roman" panose="02020603050405020304" pitchFamily="18" charset="0"/>
              </a:rPr>
              <a:t>药物</a:t>
            </a:r>
          </a:p>
          <a:p>
            <a:pPr algn="just">
              <a:lnSpc>
                <a:spcPct val="150000"/>
              </a:lnSpc>
            </a:pPr>
            <a:endParaRPr lang="en-US" altLang="zh-CN" sz="1600" kern="100" dirty="0">
              <a:latin typeface="+mn-ea"/>
              <a:cs typeface="Times New Roman" panose="02020603050405020304" pitchFamily="18" charset="0"/>
            </a:endParaRPr>
          </a:p>
          <a:p>
            <a:pPr algn="just">
              <a:lnSpc>
                <a:spcPct val="150000"/>
              </a:lnSpc>
            </a:pPr>
            <a:endParaRPr lang="en-US" altLang="zh-CN" sz="1600" kern="100" dirty="0">
              <a:latin typeface="+mn-ea"/>
              <a:cs typeface="Times New Roman" panose="02020603050405020304" pitchFamily="18" charset="0"/>
            </a:endParaRPr>
          </a:p>
          <a:p>
            <a:pPr algn="just">
              <a:lnSpc>
                <a:spcPct val="150000"/>
              </a:lnSpc>
              <a:spcAft>
                <a:spcPts val="0"/>
              </a:spcAft>
            </a:pPr>
            <a:endParaRPr lang="zh-CN" altLang="en-US" sz="1600" kern="100" dirty="0">
              <a:latin typeface="+mn-ea"/>
              <a:cs typeface="Times New Roman" panose="02020603050405020304" pitchFamily="18" charset="0"/>
            </a:endParaRPr>
          </a:p>
          <a:p>
            <a:pPr algn="just">
              <a:lnSpc>
                <a:spcPct val="150000"/>
              </a:lnSpc>
              <a:spcAft>
                <a:spcPts val="0"/>
              </a:spcAft>
            </a:pPr>
            <a:endParaRPr lang="en-US" altLang="zh-CN" sz="1600" b="1" kern="100" dirty="0">
              <a:latin typeface="+mn-ea"/>
              <a:cs typeface="Times New Roman" panose="02020603050405020304" pitchFamily="18" charset="0"/>
            </a:endParaRPr>
          </a:p>
        </p:txBody>
      </p:sp>
      <p:sp>
        <p:nvSpPr>
          <p:cNvPr id="2" name="文本框 1">
            <a:extLst>
              <a:ext uri="{FF2B5EF4-FFF2-40B4-BE49-F238E27FC236}">
                <a16:creationId xmlns:a16="http://schemas.microsoft.com/office/drawing/2014/main" id="{C6F6E46F-F0DD-D843-5A16-D7274B794598}"/>
              </a:ext>
            </a:extLst>
          </p:cNvPr>
          <p:cNvSpPr txBox="1"/>
          <p:nvPr/>
        </p:nvSpPr>
        <p:spPr>
          <a:xfrm>
            <a:off x="1824071" y="3653373"/>
            <a:ext cx="7256145" cy="418191"/>
          </a:xfrm>
          <a:prstGeom prst="rect">
            <a:avLst/>
          </a:prstGeom>
          <a:noFill/>
        </p:spPr>
        <p:txBody>
          <a:bodyPr wrap="square" rtlCol="0">
            <a:spAutoFit/>
          </a:bodyPr>
          <a:lstStyle/>
          <a:p>
            <a:pPr lvl="0" algn="ctr">
              <a:lnSpc>
                <a:spcPct val="150000"/>
              </a:lnSpc>
              <a:defRPr/>
            </a:pPr>
            <a:r>
              <a:rPr kumimoji="0" sz="1600" i="0" u="none" strike="noStrike" kern="1200" cap="none" spc="0" normalizeH="0" baseline="0" noProof="0" dirty="0">
                <a:ln>
                  <a:noFill/>
                </a:ln>
                <a:effectLst/>
                <a:uLnTx/>
                <a:uFillTx/>
                <a:latin typeface="微软雅黑" panose="020B0503020204020204" charset="-122"/>
                <a:ea typeface="微软雅黑" panose="020B0503020204020204" charset="-122"/>
                <a:cs typeface="Arial" panose="020B0604020202020204" pitchFamily="34" charset="0"/>
              </a:rPr>
              <a:t>在美国食品和药物管理局标签</a:t>
            </a:r>
            <a:r>
              <a:rPr kumimoji="0" lang="zh-CN" altLang="en-US" sz="1600" i="0" u="none" strike="noStrike" kern="1200" cap="none" spc="0" normalizeH="0" baseline="0" noProof="0" dirty="0">
                <a:ln>
                  <a:noFill/>
                </a:ln>
                <a:effectLst/>
                <a:uLnTx/>
                <a:uFillTx/>
                <a:latin typeface="微软雅黑" panose="020B0503020204020204" charset="-122"/>
                <a:ea typeface="微软雅黑" panose="020B0503020204020204" charset="-122"/>
                <a:cs typeface="Arial" panose="020B0604020202020204" pitchFamily="34" charset="0"/>
              </a:rPr>
              <a:t>进行过</a:t>
            </a:r>
            <a:r>
              <a:rPr kumimoji="0" sz="1600" i="0" u="none" strike="noStrike" kern="1200" cap="none" spc="0" normalizeH="0" baseline="0" noProof="0" dirty="0" err="1" smtClean="0">
                <a:ln>
                  <a:noFill/>
                </a:ln>
                <a:effectLst/>
                <a:uLnTx/>
                <a:uFillTx/>
                <a:latin typeface="微软雅黑" panose="020B0503020204020204" charset="-122"/>
                <a:ea typeface="微软雅黑" panose="020B0503020204020204" charset="-122"/>
                <a:cs typeface="Arial" panose="020B0604020202020204" pitchFamily="34" charset="0"/>
              </a:rPr>
              <a:t>儿科临床试验中研究的</a:t>
            </a:r>
            <a:r>
              <a:rPr kumimoji="0" lang="en-US" sz="1600" i="0" u="none" strike="noStrike" kern="1200" cap="none" spc="0" normalizeH="0" baseline="0" noProof="0" dirty="0" err="1" smtClean="0">
                <a:ln>
                  <a:noFill/>
                </a:ln>
                <a:effectLst/>
                <a:uLnTx/>
                <a:uFillTx/>
                <a:latin typeface="微软雅黑" panose="020B0503020204020204" charset="-122"/>
                <a:ea typeface="微软雅黑" panose="020B0503020204020204" charset="-122"/>
                <a:cs typeface="Arial" panose="020B0604020202020204" pitchFamily="34" charset="0"/>
              </a:rPr>
              <a:t>ACEI</a:t>
            </a:r>
            <a:r>
              <a:rPr kumimoji="0" sz="1600" i="0" u="none" strike="noStrike" kern="1200" cap="none" spc="0" normalizeH="0" baseline="0" noProof="0" dirty="0" err="1" smtClean="0">
                <a:ln>
                  <a:noFill/>
                </a:ln>
                <a:effectLst/>
                <a:uLnTx/>
                <a:uFillTx/>
                <a:latin typeface="微软雅黑" panose="020B0503020204020204" charset="-122"/>
                <a:ea typeface="微软雅黑" panose="020B0503020204020204" charset="-122"/>
                <a:cs typeface="Arial" panose="020B0604020202020204" pitchFamily="34" charset="0"/>
              </a:rPr>
              <a:t>药物</a:t>
            </a:r>
            <a:r>
              <a:rPr lang="en-US" altLang="zh-CN" sz="1400" baseline="30000" dirty="0" smtClean="0">
                <a:latin typeface="微软雅黑" panose="020B0503020204020204" charset="-122"/>
                <a:ea typeface="微软雅黑" panose="020B0503020204020204" charset="-122"/>
              </a:rPr>
              <a:t>【2】</a:t>
            </a:r>
            <a:endParaRPr kumimoji="0" sz="1400" i="0" u="none" strike="noStrike" kern="1200" cap="none" spc="0" normalizeH="0" baseline="0" noProof="0" dirty="0">
              <a:ln>
                <a:noFill/>
              </a:ln>
              <a:effectLst/>
              <a:uLnTx/>
              <a:uFillTx/>
              <a:latin typeface="微软雅黑" panose="020B0503020204020204" charset="-122"/>
              <a:ea typeface="微软雅黑" panose="020B0503020204020204" charset="-122"/>
              <a:cs typeface="Arial" panose="020B0604020202020204" pitchFamily="34" charset="0"/>
            </a:endParaRPr>
          </a:p>
        </p:txBody>
      </p:sp>
      <p:sp>
        <p:nvSpPr>
          <p:cNvPr id="4" name="矩形 3">
            <a:extLst>
              <a:ext uri="{FF2B5EF4-FFF2-40B4-BE49-F238E27FC236}">
                <a16:creationId xmlns:a16="http://schemas.microsoft.com/office/drawing/2014/main" id="{E1A8C072-F52F-7638-1F3B-F1CD81884A67}"/>
              </a:ext>
            </a:extLst>
          </p:cNvPr>
          <p:cNvSpPr/>
          <p:nvPr/>
        </p:nvSpPr>
        <p:spPr>
          <a:xfrm>
            <a:off x="8799125" y="5023119"/>
            <a:ext cx="868750" cy="360978"/>
          </a:xfrm>
          <a:prstGeom prst="rect">
            <a:avLst/>
          </a:prstGeom>
          <a:noFill/>
          <a:ln w="2222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6" name="矩形 5">
            <a:extLst>
              <a:ext uri="{FF2B5EF4-FFF2-40B4-BE49-F238E27FC236}">
                <a16:creationId xmlns:a16="http://schemas.microsoft.com/office/drawing/2014/main" id="{EC09BC2C-97D1-A7AF-BC0C-701C89520E2F}"/>
              </a:ext>
            </a:extLst>
          </p:cNvPr>
          <p:cNvSpPr/>
          <p:nvPr/>
        </p:nvSpPr>
        <p:spPr>
          <a:xfrm>
            <a:off x="2925839" y="5036941"/>
            <a:ext cx="827011" cy="216000"/>
          </a:xfrm>
          <a:prstGeom prst="rect">
            <a:avLst/>
          </a:prstGeom>
          <a:noFill/>
          <a:ln w="2222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8" name="文本框 7">
            <a:extLst>
              <a:ext uri="{FF2B5EF4-FFF2-40B4-BE49-F238E27FC236}">
                <a16:creationId xmlns:a16="http://schemas.microsoft.com/office/drawing/2014/main" id="{82B35ADF-FA54-45B2-56B7-482C9940B811}"/>
              </a:ext>
            </a:extLst>
          </p:cNvPr>
          <p:cNvSpPr txBox="1"/>
          <p:nvPr/>
        </p:nvSpPr>
        <p:spPr>
          <a:xfrm>
            <a:off x="10095096" y="4912907"/>
            <a:ext cx="151706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mn-ea"/>
              </a:rPr>
              <a:t>除新生儿外的所有儿童（＞</a:t>
            </a:r>
            <a:r>
              <a:rPr kumimoji="0" lang="en-US" altLang="zh-CN" sz="12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mn-ea"/>
              </a:rPr>
              <a:t>1</a:t>
            </a:r>
            <a:r>
              <a:rPr kumimoji="0" lang="zh-CN" altLang="en-US" sz="12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mn-ea"/>
              </a:rPr>
              <a:t>个月儿童）</a:t>
            </a:r>
            <a:endParaRPr kumimoji="0" lang="zh-CN" altLang="en-US" sz="1200" b="1" i="0" u="none" strike="noStrike" kern="1200" cap="none" spc="0" normalizeH="0" baseline="0" noProof="0" dirty="0">
              <a:ln>
                <a:noFill/>
              </a:ln>
              <a:solidFill>
                <a:srgbClr val="FF0000"/>
              </a:solidFill>
              <a:effectLst/>
              <a:uLnTx/>
              <a:uFillTx/>
              <a:latin typeface="Calibri"/>
              <a:ea typeface="等线" panose="02010600030101010101" pitchFamily="2" charset="-122"/>
              <a:cs typeface="+mn-cs"/>
            </a:endParaRPr>
          </a:p>
        </p:txBody>
      </p:sp>
      <p:cxnSp>
        <p:nvCxnSpPr>
          <p:cNvPr id="9" name="直接箭头连接符 8">
            <a:extLst>
              <a:ext uri="{FF2B5EF4-FFF2-40B4-BE49-F238E27FC236}">
                <a16:creationId xmlns:a16="http://schemas.microsoft.com/office/drawing/2014/main" id="{1941B7D7-C742-705A-0D81-128D11165A28}"/>
              </a:ext>
            </a:extLst>
          </p:cNvPr>
          <p:cNvCxnSpPr/>
          <p:nvPr/>
        </p:nvCxnSpPr>
        <p:spPr>
          <a:xfrm>
            <a:off x="9753554" y="5143739"/>
            <a:ext cx="394855" cy="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53670" y="6420746"/>
            <a:ext cx="6096000" cy="338554"/>
          </a:xfrm>
          <a:prstGeom prst="rect">
            <a:avLst/>
          </a:prstGeom>
          <a:noFill/>
        </p:spPr>
        <p:txBody>
          <a:bodyPr wrap="square" rtlCol="0" anchor="t">
            <a:sp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defRPr/>
            </a:pPr>
            <a:r>
              <a:rPr kumimoji="0" lang="zh-CN" altLang="en-US" sz="8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Bioequivalence </a:t>
            </a:r>
            <a:r>
              <a:rPr kumimoji="0" lang="zh-CN" altLang="en-US" sz="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of Enalapril Oral Solution for Treatment of Pediatric Hypertension and Enalapril </a:t>
            </a:r>
            <a:r>
              <a:rPr kumimoji="0" lang="zh-CN" altLang="en-US" sz="8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Tablets</a:t>
            </a:r>
            <a:endParaRPr kumimoji="0" lang="en-US" altLang="zh-CN" sz="8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endParaRPr>
          </a:p>
          <a:p>
            <a:pPr marL="228600" indent="-228600">
              <a:buFontTx/>
              <a:buAutoNum type="arabicPeriod"/>
              <a:defRPr/>
            </a:pPr>
            <a:r>
              <a:rPr lang="en-US" altLang="zh-CN" sz="800" dirty="0">
                <a:solidFill>
                  <a:prstClr val="black"/>
                </a:solidFill>
                <a:latin typeface="微软雅黑" panose="020B0503020204020204" charset="-122"/>
                <a:ea typeface="微软雅黑" panose="020B0503020204020204" charset="-122"/>
              </a:rPr>
              <a:t>World J </a:t>
            </a:r>
            <a:r>
              <a:rPr lang="en-US" altLang="zh-CN" sz="800" dirty="0" err="1">
                <a:solidFill>
                  <a:prstClr val="black"/>
                </a:solidFill>
                <a:latin typeface="微软雅黑" panose="020B0503020204020204" charset="-122"/>
                <a:ea typeface="微软雅黑" panose="020B0503020204020204" charset="-122"/>
              </a:rPr>
              <a:t>Cardiol</a:t>
            </a:r>
            <a:r>
              <a:rPr lang="en-US" altLang="zh-CN" sz="800" dirty="0">
                <a:solidFill>
                  <a:prstClr val="black"/>
                </a:solidFill>
                <a:latin typeface="微软雅黑" panose="020B0503020204020204" charset="-122"/>
                <a:ea typeface="微软雅黑" panose="020B0503020204020204" charset="-122"/>
              </a:rPr>
              <a:t>, 2014, 6: 234-44</a:t>
            </a:r>
            <a:r>
              <a:rPr lang="en-US" altLang="zh-CN" sz="800" dirty="0" smtClean="0">
                <a:solidFill>
                  <a:prstClr val="black"/>
                </a:solidFill>
                <a:latin typeface="微软雅黑" panose="020B0503020204020204" charset="-122"/>
                <a:ea typeface="微软雅黑" panose="020B0503020204020204" charset="-122"/>
              </a:rPr>
              <a:t>.</a:t>
            </a:r>
            <a:endParaRPr lang="en-US" altLang="zh-CN" sz="800" dirty="0">
              <a:solidFill>
                <a:prstClr val="black"/>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2287061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8182" y="913887"/>
            <a:ext cx="11409493" cy="2030095"/>
          </a:xfrm>
          <a:prstGeom prst="rect">
            <a:avLst/>
          </a:prstGeom>
        </p:spPr>
        <p:txBody>
          <a:bodyPr wrap="square">
            <a:spAutoFit/>
          </a:bodyPr>
          <a:lstStyle/>
          <a:p>
            <a:pPr>
              <a:lnSpc>
                <a:spcPct val="150000"/>
              </a:lnSpc>
              <a:defRPr/>
            </a:pPr>
            <a:r>
              <a:rPr lang="zh-CN" altLang="en-US" sz="1400" b="1" dirty="0">
                <a:solidFill>
                  <a:srgbClr val="0070C0"/>
                </a:solidFill>
                <a:latin typeface="微软雅黑" panose="020B0503020204020204" pitchFamily="34" charset="-122"/>
                <a:ea typeface="微软雅黑" panose="020B0503020204020204" pitchFamily="34" charset="-122"/>
              </a:rPr>
              <a:t>溶液剂型：</a:t>
            </a:r>
            <a:endParaRPr lang="en-US" altLang="zh-CN" sz="1400" b="1" dirty="0">
              <a:solidFill>
                <a:srgbClr val="0070C0"/>
              </a:solidFill>
              <a:latin typeface="微软雅黑" panose="020B0503020204020204" pitchFamily="34" charset="-122"/>
              <a:ea typeface="微软雅黑" panose="020B0503020204020204" pitchFamily="34" charset="-122"/>
            </a:endParaRPr>
          </a:p>
          <a:p>
            <a:pPr marL="342900" indent="-342900">
              <a:lnSpc>
                <a:spcPct val="150000"/>
              </a:lnSpc>
              <a:buFont typeface="+mj-ea"/>
              <a:buAutoNum type="circleNumDbPlain"/>
              <a:defRPr/>
            </a:pPr>
            <a:r>
              <a:rPr lang="zh-CN" altLang="en-US" sz="1400" dirty="0">
                <a:latin typeface="微软雅黑" panose="020B0503020204020204" pitchFamily="34" charset="-122"/>
                <a:ea typeface="微软雅黑" panose="020B0503020204020204" pitchFamily="34" charset="-122"/>
              </a:rPr>
              <a:t>给药剂量精准（</a:t>
            </a:r>
            <a:r>
              <a:rPr lang="en-US" altLang="zh-CN" sz="1400" dirty="0">
                <a:latin typeface="微软雅黑" panose="020B0503020204020204" pitchFamily="34" charset="-122"/>
                <a:ea typeface="微软雅黑" panose="020B0503020204020204" pitchFamily="34" charset="-122"/>
              </a:rPr>
              <a:t>0.1ml:0.1mg</a:t>
            </a:r>
            <a:r>
              <a:rPr lang="zh-CN" altLang="en-US" sz="1400" dirty="0">
                <a:latin typeface="微软雅黑" panose="020B0503020204020204" pitchFamily="34" charset="-122"/>
                <a:ea typeface="微软雅黑" panose="020B0503020204020204" pitchFamily="34" charset="-122"/>
              </a:rPr>
              <a:t>），解决了现有片剂在儿童治疗中拆分困难，剂量不准，调整不便的临床治疗难题，</a:t>
            </a:r>
            <a:r>
              <a:rPr lang="zh-CN" altLang="en-US" sz="1400" b="1" dirty="0">
                <a:latin typeface="微软雅黑" panose="020B0503020204020204" pitchFamily="34" charset="-122"/>
                <a:ea typeface="微软雅黑" panose="020B0503020204020204" pitchFamily="34" charset="-122"/>
              </a:rPr>
              <a:t>提升用药有效性</a:t>
            </a:r>
            <a:endParaRPr lang="en-US" altLang="zh-CN" sz="1400" b="1" dirty="0">
              <a:latin typeface="微软雅黑" panose="020B0503020204020204" pitchFamily="34" charset="-122"/>
              <a:ea typeface="微软雅黑" panose="020B0503020204020204" pitchFamily="34" charset="-122"/>
            </a:endParaRPr>
          </a:p>
          <a:p>
            <a:pPr marL="342900" indent="-342900">
              <a:lnSpc>
                <a:spcPct val="150000"/>
              </a:lnSpc>
              <a:buFont typeface="+mj-ea"/>
              <a:buAutoNum type="circleNumDbPlain"/>
              <a:defRPr/>
            </a:pPr>
            <a:r>
              <a:rPr lang="zh-CN" altLang="en-US" sz="1400" dirty="0">
                <a:latin typeface="微软雅黑" panose="020B0503020204020204" pitchFamily="34" charset="-122"/>
                <a:ea typeface="微软雅黑" panose="020B0503020204020204" pitchFamily="34" charset="-122"/>
              </a:rPr>
              <a:t>传统片剂因多次拆分，剂量偏差大导致低血压等不良反应发生率升高，口服溶液剂量精准可大幅</a:t>
            </a:r>
            <a:r>
              <a:rPr lang="zh-CN" altLang="en-US" sz="1400" b="1" dirty="0">
                <a:latin typeface="微软雅黑" panose="020B0503020204020204" pitchFamily="34" charset="-122"/>
                <a:ea typeface="微软雅黑" panose="020B0503020204020204" pitchFamily="34" charset="-122"/>
              </a:rPr>
              <a:t>提升用药安全性</a:t>
            </a:r>
            <a:endParaRPr lang="en-US" altLang="zh-CN" sz="1400" b="1" dirty="0">
              <a:latin typeface="微软雅黑" panose="020B0503020204020204" pitchFamily="34" charset="-122"/>
              <a:ea typeface="微软雅黑" panose="020B0503020204020204" pitchFamily="34" charset="-122"/>
            </a:endParaRPr>
          </a:p>
          <a:p>
            <a:pPr marL="342900" indent="-342900">
              <a:lnSpc>
                <a:spcPct val="150000"/>
              </a:lnSpc>
              <a:buFont typeface="+mj-ea"/>
              <a:buAutoNum type="circleNumDbPlain"/>
              <a:defRPr/>
            </a:pPr>
            <a:r>
              <a:rPr lang="zh-CN" altLang="en-US" sz="1400" dirty="0">
                <a:latin typeface="微软雅黑" panose="020B0503020204020204" pitchFamily="34" charset="-122"/>
                <a:ea typeface="微软雅黑" panose="020B0503020204020204" pitchFamily="34" charset="-122"/>
              </a:rPr>
              <a:t>片剂拆分过程中会造成药品污染，口服溶液无需配置确保用药安全</a:t>
            </a:r>
            <a:endParaRPr lang="en-US" altLang="zh-CN" sz="1400" dirty="0">
              <a:latin typeface="微软雅黑" panose="020B0503020204020204" pitchFamily="34" charset="-122"/>
              <a:ea typeface="微软雅黑" panose="020B0503020204020204" pitchFamily="34" charset="-122"/>
            </a:endParaRPr>
          </a:p>
          <a:p>
            <a:pPr>
              <a:lnSpc>
                <a:spcPct val="150000"/>
              </a:lnSpc>
              <a:defRPr/>
            </a:pPr>
            <a:r>
              <a:rPr lang="zh-CN" altLang="en-US" sz="1400" b="1" dirty="0">
                <a:solidFill>
                  <a:srgbClr val="0070C0"/>
                </a:solidFill>
                <a:latin typeface="微软雅黑" panose="020B0503020204020204" pitchFamily="34" charset="-122"/>
                <a:ea typeface="微软雅黑" panose="020B0503020204020204" pitchFamily="34" charset="-122"/>
              </a:rPr>
              <a:t>草莓口味：</a:t>
            </a:r>
            <a:endParaRPr lang="en-US" altLang="zh-CN" sz="1400" b="1" dirty="0">
              <a:solidFill>
                <a:srgbClr val="0070C0"/>
              </a:solidFill>
              <a:latin typeface="微软雅黑" panose="020B0503020204020204" pitchFamily="34" charset="-122"/>
              <a:ea typeface="微软雅黑" panose="020B0503020204020204" pitchFamily="34" charset="-122"/>
            </a:endParaRPr>
          </a:p>
          <a:p>
            <a:pPr marL="342900" indent="-342900">
              <a:lnSpc>
                <a:spcPct val="150000"/>
              </a:lnSpc>
              <a:buFont typeface="+mj-ea"/>
              <a:buAutoNum type="circleNumDbPlain"/>
              <a:defRPr/>
            </a:pPr>
            <a:r>
              <a:rPr lang="en-US" altLang="zh-CN" sz="1400" dirty="0">
                <a:latin typeface="微软雅黑" panose="020B0503020204020204" pitchFamily="34" charset="-122"/>
                <a:ea typeface="微软雅黑" panose="020B0503020204020204" pitchFamily="34" charset="-122"/>
              </a:rPr>
              <a:t>85%</a:t>
            </a:r>
            <a:r>
              <a:rPr lang="zh-CN" altLang="en-US" sz="1400" dirty="0">
                <a:latin typeface="微软雅黑" panose="020B0503020204020204" pitchFamily="34" charset="-122"/>
                <a:ea typeface="微软雅黑" panose="020B0503020204020204" pitchFamily="34" charset="-122"/>
              </a:rPr>
              <a:t>的患儿因口味不佳抗拒服药</a:t>
            </a:r>
            <a:r>
              <a:rPr lang="en-US" altLang="zh-CN" sz="1400" baseline="300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en-US" sz="1400" dirty="0">
                <a:latin typeface="微软雅黑" panose="020B0503020204020204" pitchFamily="34" charset="-122"/>
                <a:ea typeface="微软雅黑" panose="020B0503020204020204" pitchFamily="34" charset="-122"/>
              </a:rPr>
              <a:t>，草莓口味可</a:t>
            </a:r>
            <a:r>
              <a:rPr lang="zh-CN" altLang="en-US" sz="1400" b="1" dirty="0">
                <a:latin typeface="微软雅黑" panose="020B0503020204020204" pitchFamily="34" charset="-122"/>
                <a:ea typeface="微软雅黑" panose="020B0503020204020204" pitchFamily="34" charset="-122"/>
              </a:rPr>
              <a:t>提升服药依从性</a:t>
            </a:r>
            <a:r>
              <a:rPr lang="zh-CN" altLang="en-US" sz="1400" dirty="0">
                <a:latin typeface="微软雅黑" panose="020B0503020204020204" pitchFamily="34" charset="-122"/>
                <a:ea typeface="微软雅黑" panose="020B0503020204020204" pitchFamily="34" charset="-122"/>
              </a:rPr>
              <a:t>，进一步确保长期治疗的疗效，同时</a:t>
            </a:r>
            <a:r>
              <a:rPr lang="zh-CN" altLang="en-US" sz="1400" b="1" dirty="0">
                <a:latin typeface="微软雅黑" panose="020B0503020204020204" pitchFamily="34" charset="-122"/>
                <a:ea typeface="微软雅黑" panose="020B0503020204020204" pitchFamily="34" charset="-122"/>
              </a:rPr>
              <a:t>减少家长和医护人员的负担</a:t>
            </a:r>
            <a:endParaRPr lang="en-US" altLang="zh-CN" sz="1400" b="1" dirty="0">
              <a:latin typeface="微软雅黑" panose="020B0503020204020204" pitchFamily="34" charset="-122"/>
              <a:ea typeface="微软雅黑" panose="020B0503020204020204" pitchFamily="34" charset="-122"/>
            </a:endParaRPr>
          </a:p>
        </p:txBody>
      </p:sp>
      <p:sp>
        <p:nvSpPr>
          <p:cNvPr id="8" name="矩形 7"/>
          <p:cNvSpPr/>
          <p:nvPr/>
        </p:nvSpPr>
        <p:spPr>
          <a:xfrm>
            <a:off x="6731498" y="2990352"/>
            <a:ext cx="4570482" cy="369332"/>
          </a:xfrm>
          <a:prstGeom prst="rect">
            <a:avLst/>
          </a:prstGeom>
        </p:spPr>
        <p:txBody>
          <a:bodyPr wrap="none">
            <a:spAutoFit/>
          </a:bodyPr>
          <a:lstStyle/>
          <a:p>
            <a:pPr algn="ctr">
              <a:defRPr/>
            </a:pPr>
            <a:r>
              <a:rPr lang="zh-CN" altLang="en-US" b="1" dirty="0">
                <a:solidFill>
                  <a:srgbClr val="0070C0"/>
                </a:solidFill>
                <a:latin typeface="微软雅黑" panose="020B0503020204020204" pitchFamily="34" charset="-122"/>
                <a:ea typeface="微软雅黑" panose="020B0503020204020204" pitchFamily="34" charset="-122"/>
              </a:rPr>
              <a:t>国家</a:t>
            </a:r>
            <a:r>
              <a:rPr lang="en-US" altLang="zh-CN" b="1" dirty="0">
                <a:solidFill>
                  <a:srgbClr val="0070C0"/>
                </a:solidFill>
                <a:latin typeface="微软雅黑" panose="020B0503020204020204" pitchFamily="34" charset="-122"/>
                <a:ea typeface="微软雅黑" panose="020B0503020204020204" pitchFamily="34" charset="-122"/>
              </a:rPr>
              <a:t>《</a:t>
            </a:r>
            <a:r>
              <a:rPr lang="zh-CN" altLang="zh-CN" b="1" dirty="0">
                <a:solidFill>
                  <a:srgbClr val="0070C0"/>
                </a:solidFill>
                <a:latin typeface="微软雅黑" panose="020B0503020204020204" pitchFamily="34" charset="-122"/>
                <a:ea typeface="微软雅黑" panose="020B0503020204020204" pitchFamily="34" charset="-122"/>
              </a:rPr>
              <a:t>第三批鼓励研发申报儿童药品清单</a:t>
            </a:r>
            <a:r>
              <a:rPr lang="en-US" altLang="zh-CN" b="1" dirty="0">
                <a:solidFill>
                  <a:srgbClr val="0070C0"/>
                </a:solidFill>
                <a:latin typeface="微软雅黑" panose="020B0503020204020204" pitchFamily="34" charset="-122"/>
                <a:ea typeface="微软雅黑" panose="020B0503020204020204" pitchFamily="34" charset="-122"/>
              </a:rPr>
              <a:t>》</a:t>
            </a:r>
            <a:endParaRPr lang="zh-CN" altLang="en-US" b="1" dirty="0">
              <a:solidFill>
                <a:srgbClr val="0070C0"/>
              </a:solidFill>
              <a:latin typeface="微软雅黑" panose="020B0503020204020204" pitchFamily="34" charset="-122"/>
              <a:ea typeface="微软雅黑" panose="020B0503020204020204" pitchFamily="34" charset="-122"/>
            </a:endParaRPr>
          </a:p>
        </p:txBody>
      </p:sp>
      <p:sp>
        <p:nvSpPr>
          <p:cNvPr id="10" name="矩形 9"/>
          <p:cNvSpPr/>
          <p:nvPr/>
        </p:nvSpPr>
        <p:spPr>
          <a:xfrm>
            <a:off x="981075" y="2990352"/>
            <a:ext cx="4984057" cy="369332"/>
          </a:xfrm>
          <a:prstGeom prst="rect">
            <a:avLst/>
          </a:prstGeom>
        </p:spPr>
        <p:txBody>
          <a:bodyPr wrap="none">
            <a:spAutoFit/>
          </a:bodyPr>
          <a:lstStyle/>
          <a:p>
            <a:pPr algn="ctr">
              <a:defRPr/>
            </a:pPr>
            <a:r>
              <a:rPr lang="zh-CN" altLang="en-US" b="1" dirty="0">
                <a:solidFill>
                  <a:srgbClr val="0070C0"/>
                </a:solidFill>
                <a:latin typeface="微软雅黑" panose="020B0503020204020204" pitchFamily="34" charset="-122"/>
                <a:ea typeface="微软雅黑" panose="020B0503020204020204" pitchFamily="34" charset="-122"/>
              </a:rPr>
              <a:t>国家重大新药创制专项品种（十三五期间）      </a:t>
            </a:r>
            <a:endParaRPr lang="en-US" altLang="zh-CN" b="1" dirty="0">
              <a:solidFill>
                <a:srgbClr val="0070C0"/>
              </a:solidFill>
              <a:latin typeface="微软雅黑" panose="020B0503020204020204" pitchFamily="34" charset="-122"/>
              <a:ea typeface="微软雅黑" panose="020B0503020204020204" pitchFamily="34" charset="-122"/>
            </a:endParaRPr>
          </a:p>
        </p:txBody>
      </p:sp>
      <p:sp>
        <p:nvSpPr>
          <p:cNvPr id="12" name="五边形 11"/>
          <p:cNvSpPr/>
          <p:nvPr/>
        </p:nvSpPr>
        <p:spPr>
          <a:xfrm>
            <a:off x="0" y="384048"/>
            <a:ext cx="2679192" cy="53035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：创新性</a:t>
            </a:r>
            <a:endParaRPr lang="zh-CN" altLang="en-US" sz="2800" b="1" dirty="0"/>
          </a:p>
        </p:txBody>
      </p:sp>
      <p:sp>
        <p:nvSpPr>
          <p:cNvPr id="2" name="矩形 1"/>
          <p:cNvSpPr/>
          <p:nvPr/>
        </p:nvSpPr>
        <p:spPr>
          <a:xfrm>
            <a:off x="2769099" y="331004"/>
            <a:ext cx="8664076" cy="553085"/>
          </a:xfrm>
          <a:prstGeom prst="rect">
            <a:avLst/>
          </a:prstGeom>
        </p:spPr>
        <p:txBody>
          <a:bodyPr wrap="square" anchor="ctr" anchorCtr="1">
            <a:spAutoFit/>
          </a:bodyPr>
          <a:lstStyle/>
          <a:p>
            <a:pPr algn="ctr">
              <a:lnSpc>
                <a:spcPct val="150000"/>
              </a:lnSpc>
              <a:defRPr/>
            </a:pPr>
            <a:r>
              <a:rPr lang="zh-CN" altLang="en-US" sz="2000" b="1" dirty="0">
                <a:latin typeface="微软雅黑" panose="020B0503020204020204" pitchFamily="34" charset="-122"/>
                <a:ea typeface="微软雅黑" panose="020B0503020204020204" pitchFamily="34" charset="-122"/>
              </a:rPr>
              <a:t>中国唯一获批的</a:t>
            </a:r>
            <a:r>
              <a:rPr lang="en-US" altLang="zh-CN" sz="2000" b="1" dirty="0">
                <a:latin typeface="微软雅黑" panose="020B0503020204020204" pitchFamily="34" charset="-122"/>
                <a:ea typeface="微软雅黑" panose="020B0503020204020204" pitchFamily="34" charset="-122"/>
              </a:rPr>
              <a:t>ACEI</a:t>
            </a:r>
            <a:r>
              <a:rPr lang="zh-CN" altLang="en-US" sz="2000" b="1" dirty="0">
                <a:latin typeface="微软雅黑" panose="020B0503020204020204" pitchFamily="34" charset="-122"/>
                <a:ea typeface="微软雅黑" panose="020B0503020204020204" pitchFamily="34" charset="-122"/>
              </a:rPr>
              <a:t>口服溶液，儿童专用剂型，满足各年龄段儿童治疗需求</a:t>
            </a:r>
            <a:endParaRPr lang="en-US" altLang="zh-CN" sz="2000" b="1" dirty="0">
              <a:latin typeface="微软雅黑" panose="020B0503020204020204" pitchFamily="34" charset="-122"/>
              <a:ea typeface="微软雅黑" panose="020B0503020204020204" pitchFamily="34" charset="-122"/>
            </a:endParaRPr>
          </a:p>
        </p:txBody>
      </p:sp>
      <p:sp>
        <p:nvSpPr>
          <p:cNvPr id="9" name="矩形 21"/>
          <p:cNvSpPr>
            <a:spLocks noChangeArrowheads="1"/>
          </p:cNvSpPr>
          <p:nvPr/>
        </p:nvSpPr>
        <p:spPr bwMode="auto">
          <a:xfrm>
            <a:off x="100498" y="6642556"/>
            <a:ext cx="66104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800" dirty="0">
                <a:solidFill>
                  <a:srgbClr val="000000"/>
                </a:solidFill>
                <a:latin typeface="微软雅黑" panose="020B0503020204020204" pitchFamily="34" charset="-122"/>
              </a:rPr>
              <a:t>1.Children’s perceptions about medicines: individual differences and </a:t>
            </a:r>
            <a:r>
              <a:rPr lang="en-US" altLang="zh-CN" sz="800" dirty="0" err="1">
                <a:solidFill>
                  <a:srgbClr val="000000"/>
                </a:solidFill>
                <a:latin typeface="微软雅黑" panose="020B0503020204020204" pitchFamily="34" charset="-122"/>
              </a:rPr>
              <a:t>taste.Julie</a:t>
            </a:r>
            <a:r>
              <a:rPr lang="en-US" altLang="zh-CN" sz="800" dirty="0">
                <a:solidFill>
                  <a:srgbClr val="000000"/>
                </a:solidFill>
                <a:latin typeface="微软雅黑" panose="020B0503020204020204" pitchFamily="34" charset="-122"/>
              </a:rPr>
              <a:t> A. </a:t>
            </a:r>
            <a:r>
              <a:rPr lang="en-US" altLang="zh-CN" sz="800" dirty="0" err="1">
                <a:solidFill>
                  <a:srgbClr val="000000"/>
                </a:solidFill>
                <a:latin typeface="微软雅黑" panose="020B0503020204020204" pitchFamily="34" charset="-122"/>
              </a:rPr>
              <a:t>Mennella</a:t>
            </a:r>
            <a:r>
              <a:rPr lang="en-US" altLang="zh-CN" sz="800" dirty="0">
                <a:solidFill>
                  <a:srgbClr val="000000"/>
                </a:solidFill>
                <a:latin typeface="微软雅黑" panose="020B0503020204020204" pitchFamily="34" charset="-122"/>
              </a:rPr>
              <a:t> et </a:t>
            </a:r>
            <a:r>
              <a:rPr lang="en-US" altLang="zh-CN" sz="800" dirty="0" err="1">
                <a:solidFill>
                  <a:srgbClr val="000000"/>
                </a:solidFill>
                <a:latin typeface="微软雅黑" panose="020B0503020204020204" pitchFamily="34" charset="-122"/>
              </a:rPr>
              <a:t>al.BMC</a:t>
            </a:r>
            <a:r>
              <a:rPr lang="en-US" altLang="zh-CN" sz="800" dirty="0">
                <a:solidFill>
                  <a:srgbClr val="000000"/>
                </a:solidFill>
                <a:latin typeface="微软雅黑" panose="020B0503020204020204" pitchFamily="34" charset="-122"/>
              </a:rPr>
              <a:t> </a:t>
            </a:r>
            <a:r>
              <a:rPr lang="en-US" altLang="zh-CN" sz="800" dirty="0" err="1">
                <a:solidFill>
                  <a:srgbClr val="000000"/>
                </a:solidFill>
                <a:latin typeface="微软雅黑" panose="020B0503020204020204" pitchFamily="34" charset="-122"/>
              </a:rPr>
              <a:t>Pediatr</a:t>
            </a:r>
            <a:r>
              <a:rPr lang="en-US" altLang="zh-CN" sz="800" dirty="0">
                <a:solidFill>
                  <a:srgbClr val="000000"/>
                </a:solidFill>
                <a:latin typeface="微软雅黑" panose="020B0503020204020204" pitchFamily="34" charset="-122"/>
              </a:rPr>
              <a:t>. 2015; 15: 130.</a:t>
            </a:r>
          </a:p>
        </p:txBody>
      </p:sp>
      <p:graphicFrame>
        <p:nvGraphicFramePr>
          <p:cNvPr id="6" name="表格 5"/>
          <p:cNvGraphicFramePr>
            <a:graphicFrameLocks noGrp="1"/>
          </p:cNvGraphicFramePr>
          <p:nvPr/>
        </p:nvGraphicFramePr>
        <p:xfrm>
          <a:off x="1244540" y="3413015"/>
          <a:ext cx="3695700" cy="3148519"/>
        </p:xfrm>
        <a:graphic>
          <a:graphicData uri="http://schemas.openxmlformats.org/drawingml/2006/table">
            <a:tbl>
              <a:tblPr/>
              <a:tblGrid>
                <a:gridCol w="1039883">
                  <a:extLst>
                    <a:ext uri="{9D8B030D-6E8A-4147-A177-3AD203B41FA5}">
                      <a16:colId xmlns:a16="http://schemas.microsoft.com/office/drawing/2014/main" val="20000"/>
                    </a:ext>
                  </a:extLst>
                </a:gridCol>
                <a:gridCol w="2655817">
                  <a:extLst>
                    <a:ext uri="{9D8B030D-6E8A-4147-A177-3AD203B41FA5}">
                      <a16:colId xmlns:a16="http://schemas.microsoft.com/office/drawing/2014/main" val="20001"/>
                    </a:ext>
                  </a:extLst>
                </a:gridCol>
              </a:tblGrid>
              <a:tr h="589021">
                <a:tc gridSpan="2">
                  <a:txBody>
                    <a:bodyPr/>
                    <a:lstStyle/>
                    <a:p>
                      <a:pPr algn="ctr" fontAlgn="b"/>
                      <a:r>
                        <a:rPr lang="zh-CN" altLang="en-US" sz="1200" b="1" i="0" u="none" strike="noStrike" dirty="0">
                          <a:solidFill>
                            <a:srgbClr val="000000"/>
                          </a:solidFill>
                          <a:effectLst/>
                          <a:latin typeface="微软雅黑" panose="020B0503020204020204" pitchFamily="34" charset="-122"/>
                          <a:ea typeface="微软雅黑" panose="020B0503020204020204" pitchFamily="34" charset="-122"/>
                        </a:rPr>
                        <a:t>国家科技重大专项（民口）</a:t>
                      </a:r>
                      <a:endParaRPr lang="en-US" altLang="zh-CN" sz="1200" b="1" i="0" u="none" strike="noStrike" dirty="0">
                        <a:solidFill>
                          <a:srgbClr val="000000"/>
                        </a:solidFill>
                        <a:effectLst/>
                        <a:latin typeface="微软雅黑" panose="020B0503020204020204" pitchFamily="34" charset="-122"/>
                        <a:ea typeface="微软雅黑" panose="020B0503020204020204" pitchFamily="34" charset="-122"/>
                      </a:endParaRPr>
                    </a:p>
                    <a:p>
                      <a:pPr algn="ctr" fontAlgn="b"/>
                      <a:r>
                        <a:rPr lang="zh-CN" altLang="en-US" sz="1200" b="1" i="0" u="none" strike="noStrike" dirty="0">
                          <a:solidFill>
                            <a:srgbClr val="000000"/>
                          </a:solidFill>
                          <a:effectLst/>
                          <a:latin typeface="微软雅黑" panose="020B0503020204020204" pitchFamily="34" charset="-122"/>
                          <a:ea typeface="微软雅黑" panose="020B0503020204020204" pitchFamily="34" charset="-122"/>
                        </a:rPr>
                        <a:t>（子）课题任务合同书</a:t>
                      </a:r>
                      <a:endParaRPr lang="zh-CN" altLang="en-US" sz="1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tcPr>
                </a:tc>
                <a:tc hMerge="1">
                  <a:txBody>
                    <a:bodyPr/>
                    <a:lstStyle/>
                    <a:p>
                      <a:endParaRPr lang="zh-CN"/>
                    </a:p>
                  </a:txBody>
                  <a:tcPr/>
                </a:tc>
                <a:extLst>
                  <a:ext uri="{0D108BD9-81ED-4DB2-BD59-A6C34878D82A}">
                    <a16:rowId xmlns:a16="http://schemas.microsoft.com/office/drawing/2014/main" val="10000"/>
                  </a:ext>
                </a:extLst>
              </a:tr>
              <a:tr h="298129">
                <a:tc>
                  <a:txBody>
                    <a:bodyPr/>
                    <a:lstStyle/>
                    <a:p>
                      <a:pPr algn="l" fontAlgn="b"/>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专项名称：             </a:t>
                      </a:r>
                    </a:p>
                  </a:txBody>
                  <a:tcPr marL="9525" marR="9525" marT="9525" marB="0" anchor="b">
                    <a:lnL>
                      <a:noFill/>
                    </a:lnL>
                    <a:lnR>
                      <a:noFill/>
                    </a:lnR>
                    <a:lnT>
                      <a:noFill/>
                    </a:lnT>
                    <a:lnB>
                      <a:noFill/>
                    </a:lnB>
                  </a:tcPr>
                </a:tc>
                <a:tc>
                  <a:txBody>
                    <a:bodyPr/>
                    <a:lstStyle/>
                    <a:p>
                      <a:pPr algn="ctr" fontAlgn="b"/>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 重大新药创制   </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98129">
                <a:tc>
                  <a:txBody>
                    <a:bodyPr/>
                    <a:lstStyle/>
                    <a:p>
                      <a:pPr algn="l" fontAlgn="b"/>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课题编号：</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微软雅黑" panose="020B0503020204020204" pitchFamily="34" charset="-122"/>
                          <a:ea typeface="微软雅黑" panose="020B0503020204020204" pitchFamily="34" charset="-122"/>
                        </a:rPr>
                        <a:t>2018ZX09721003-004-006</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98129">
                <a:tc>
                  <a:txBody>
                    <a:bodyPr/>
                    <a:lstStyle/>
                    <a:p>
                      <a:pPr algn="l" fontAlgn="b"/>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课题名称</a:t>
                      </a:r>
                      <a:r>
                        <a:rPr lang="en-US" altLang="zh-CN" sz="1100" b="0" i="0" u="none" strike="noStrike" dirty="0">
                          <a:solidFill>
                            <a:srgbClr val="000000"/>
                          </a:solidFill>
                          <a:effectLst/>
                          <a:latin typeface="微软雅黑" panose="020B0503020204020204" pitchFamily="34" charset="-122"/>
                          <a:ea typeface="微软雅黑" panose="020B0503020204020204" pitchFamily="34" charset="-122"/>
                        </a:rPr>
                        <a:t>:</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lnL>
                      <a:noFill/>
                    </a:lnL>
                    <a:lnR>
                      <a:noFill/>
                    </a:lnR>
                    <a:lnT>
                      <a:noFill/>
                    </a:lnT>
                    <a:lnB>
                      <a:noFill/>
                    </a:lnB>
                  </a:tcPr>
                </a:tc>
                <a:tc>
                  <a:txBody>
                    <a:bodyPr/>
                    <a:lstStyle/>
                    <a:p>
                      <a:pPr algn="ctr" fontAlgn="b"/>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任务</a:t>
                      </a:r>
                      <a:r>
                        <a:rPr lang="en-US" altLang="zh-CN" sz="1100" b="0" i="0" u="none" strike="noStrike" dirty="0">
                          <a:solidFill>
                            <a:srgbClr val="000000"/>
                          </a:solidFill>
                          <a:effectLst/>
                          <a:latin typeface="微软雅黑" panose="020B0503020204020204" pitchFamily="34" charset="-122"/>
                          <a:ea typeface="微软雅黑" panose="020B0503020204020204" pitchFamily="34" charset="-122"/>
                        </a:rPr>
                        <a:t>25</a:t>
                      </a: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：马来酸依那普利口服散剂</a:t>
                      </a:r>
                      <a:endParaRPr 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98129">
                <a:tc>
                  <a:txBody>
                    <a:bodyPr/>
                    <a:lstStyle/>
                    <a:p>
                      <a:pPr algn="l" fontAlgn="b"/>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课题责任单位：</a:t>
                      </a:r>
                    </a:p>
                  </a:txBody>
                  <a:tcPr marL="9525" marR="9525" marT="9525" marB="0" anchor="b">
                    <a:lnL>
                      <a:noFill/>
                    </a:lnL>
                    <a:lnR>
                      <a:noFill/>
                    </a:lnR>
                    <a:lnT>
                      <a:noFill/>
                    </a:lnT>
                    <a:lnB>
                      <a:noFill/>
                    </a:lnB>
                  </a:tcPr>
                </a:tc>
                <a:tc>
                  <a:txBody>
                    <a:bodyPr/>
                    <a:lstStyle/>
                    <a:p>
                      <a:pPr algn="ctr" fontAlgn="b"/>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四川百利药业有限责任公司 </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98129">
                <a:tc>
                  <a:txBody>
                    <a:bodyPr/>
                    <a:lstStyle/>
                    <a:p>
                      <a:pPr algn="l" fontAlgn="b"/>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课题负责人： </a:t>
                      </a:r>
                    </a:p>
                  </a:txBody>
                  <a:tcPr marL="9525" marR="9525" marT="9525" marB="0" anchor="b">
                    <a:lnL>
                      <a:noFill/>
                    </a:lnL>
                    <a:lnR>
                      <a:noFill/>
                    </a:lnR>
                    <a:lnT>
                      <a:noFill/>
                    </a:lnT>
                    <a:lnB>
                      <a:noFill/>
                    </a:lnB>
                  </a:tcPr>
                </a:tc>
                <a:tc>
                  <a:txBody>
                    <a:bodyPr/>
                    <a:lstStyle/>
                    <a:p>
                      <a:pPr algn="ctr" fontAlgn="b"/>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吕霞</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98129">
                <a:tc>
                  <a:txBody>
                    <a:bodyPr/>
                    <a:lstStyle/>
                    <a:p>
                      <a:pPr algn="l" fontAlgn="b"/>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执行期限：</a:t>
                      </a:r>
                    </a:p>
                  </a:txBody>
                  <a:tcPr marL="9525" marR="9525" marT="9525" marB="0" anchor="b">
                    <a:lnL>
                      <a:noFill/>
                    </a:lnL>
                    <a:lnR>
                      <a:noFill/>
                    </a:lnR>
                    <a:lnT>
                      <a:noFill/>
                    </a:lnT>
                    <a:lnB>
                      <a:noFill/>
                    </a:lnB>
                  </a:tcPr>
                </a:tc>
                <a:tc>
                  <a:txBody>
                    <a:bodyPr/>
                    <a:lstStyle/>
                    <a:p>
                      <a:pPr algn="ctr" fontAlgn="b"/>
                      <a:r>
                        <a:rPr lang="en-US" altLang="zh-CN" sz="1100" b="0" i="0" u="none" strike="noStrike" dirty="0">
                          <a:solidFill>
                            <a:srgbClr val="000000"/>
                          </a:solidFill>
                          <a:effectLst/>
                          <a:latin typeface="微软雅黑" panose="020B0503020204020204" pitchFamily="34" charset="-122"/>
                          <a:ea typeface="微软雅黑" panose="020B0503020204020204" pitchFamily="34" charset="-122"/>
                        </a:rPr>
                        <a:t>2018</a:t>
                      </a: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年</a:t>
                      </a:r>
                      <a:r>
                        <a:rPr lang="en-US" altLang="zh-CN" sz="1100" b="0" i="0" u="none" strike="noStrike" dirty="0">
                          <a:solidFill>
                            <a:srgbClr val="000000"/>
                          </a:solidFill>
                          <a:effectLst/>
                          <a:latin typeface="微软雅黑" panose="020B0503020204020204" pitchFamily="34" charset="-122"/>
                          <a:ea typeface="微软雅黑" panose="020B0503020204020204" pitchFamily="34" charset="-122"/>
                        </a:rPr>
                        <a:t>1</a:t>
                      </a: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月</a:t>
                      </a:r>
                      <a:r>
                        <a:rPr lang="en-US" altLang="zh-CN" sz="1100" b="0" i="0" u="none" strike="noStrike" dirty="0">
                          <a:solidFill>
                            <a:srgbClr val="000000"/>
                          </a:solidFill>
                          <a:effectLst/>
                          <a:latin typeface="微软雅黑" panose="020B0503020204020204" pitchFamily="34" charset="-122"/>
                          <a:ea typeface="微软雅黑" panose="020B0503020204020204" pitchFamily="34" charset="-122"/>
                        </a:rPr>
                        <a:t>1</a:t>
                      </a: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日至</a:t>
                      </a:r>
                      <a:r>
                        <a:rPr lang="en-US" altLang="zh-CN" sz="1100" b="0" i="0" u="none" strike="noStrike" dirty="0">
                          <a:solidFill>
                            <a:srgbClr val="000000"/>
                          </a:solidFill>
                          <a:effectLst/>
                          <a:latin typeface="微软雅黑" panose="020B0503020204020204" pitchFamily="34" charset="-122"/>
                          <a:ea typeface="微软雅黑" panose="020B0503020204020204" pitchFamily="34" charset="-122"/>
                        </a:rPr>
                        <a:t>2020</a:t>
                      </a: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年</a:t>
                      </a:r>
                      <a:r>
                        <a:rPr lang="en-US" altLang="zh-CN" sz="1100" b="0" i="0" u="none" strike="noStrike" dirty="0">
                          <a:solidFill>
                            <a:srgbClr val="000000"/>
                          </a:solidFill>
                          <a:effectLst/>
                          <a:latin typeface="微软雅黑" panose="020B0503020204020204" pitchFamily="34" charset="-122"/>
                          <a:ea typeface="微软雅黑" panose="020B0503020204020204" pitchFamily="34" charset="-122"/>
                        </a:rPr>
                        <a:t>12</a:t>
                      </a: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月</a:t>
                      </a:r>
                      <a:r>
                        <a:rPr lang="en-US" altLang="zh-CN" sz="1100" b="0" i="0" u="none" strike="noStrike" dirty="0">
                          <a:solidFill>
                            <a:srgbClr val="000000"/>
                          </a:solidFill>
                          <a:effectLst/>
                          <a:latin typeface="微软雅黑" panose="020B0503020204020204" pitchFamily="34" charset="-122"/>
                          <a:ea typeface="微软雅黑" panose="020B0503020204020204" pitchFamily="34" charset="-122"/>
                        </a:rPr>
                        <a:t>31</a:t>
                      </a: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日</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30724">
                <a:tc>
                  <a:txBody>
                    <a:bodyPr/>
                    <a:lstStyle/>
                    <a:p>
                      <a:pPr algn="l" fontAlgn="b"/>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lnL>
                      <a:noFill/>
                    </a:lnL>
                    <a:lnR>
                      <a:noFill/>
                    </a:lnR>
                    <a:lnT>
                      <a:noFill/>
                    </a:lnT>
                    <a:lnB>
                      <a:noFill/>
                    </a:lnB>
                  </a:tcPr>
                </a:tc>
                <a:tc>
                  <a:txBody>
                    <a:bodyPr/>
                    <a:lstStyle/>
                    <a:p>
                      <a:pPr algn="l" fontAlgn="b"/>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07"/>
                  </a:ext>
                </a:extLst>
              </a:tr>
              <a:tr h="540000">
                <a:tc gridSpan="2">
                  <a:txBody>
                    <a:bodyPr/>
                    <a:lstStyle/>
                    <a:p>
                      <a:pPr algn="ctr" fontAlgn="b"/>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国家卫生计生委医药卫生科技发展研究中心</a:t>
                      </a:r>
                      <a:b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b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二〇一八年八月</a:t>
                      </a:r>
                    </a:p>
                  </a:txBody>
                  <a:tcPr marL="9525" marR="9525" marT="9525" marB="0">
                    <a:lnL>
                      <a:noFill/>
                    </a:lnL>
                    <a:lnR>
                      <a:noFill/>
                    </a:lnR>
                    <a:lnT>
                      <a:noFill/>
                    </a:lnT>
                    <a:lnB>
                      <a:noFill/>
                    </a:lnB>
                  </a:tcPr>
                </a:tc>
                <a:tc hMerge="1">
                  <a:txBody>
                    <a:bodyPr/>
                    <a:lstStyle/>
                    <a:p>
                      <a:endParaRPr lang="zh-CN"/>
                    </a:p>
                  </a:txBody>
                  <a:tcPr/>
                </a:tc>
                <a:extLst>
                  <a:ext uri="{0D108BD9-81ED-4DB2-BD59-A6C34878D82A}">
                    <a16:rowId xmlns:a16="http://schemas.microsoft.com/office/drawing/2014/main" val="10008"/>
                  </a:ext>
                </a:extLst>
              </a:tr>
            </a:tbl>
          </a:graphicData>
        </a:graphic>
      </p:graphicFrame>
      <p:sp>
        <p:nvSpPr>
          <p:cNvPr id="11" name="圆角矩形 10"/>
          <p:cNvSpPr/>
          <p:nvPr/>
        </p:nvSpPr>
        <p:spPr>
          <a:xfrm>
            <a:off x="1225491" y="4640318"/>
            <a:ext cx="3752850" cy="30315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stretch>
            <a:fillRect/>
          </a:stretch>
        </p:blipFill>
        <p:spPr>
          <a:xfrm>
            <a:off x="6145396" y="3351803"/>
            <a:ext cx="5570125" cy="3487147"/>
          </a:xfrm>
          <a:prstGeom prst="rect">
            <a:avLst/>
          </a:prstGeom>
        </p:spPr>
      </p:pic>
      <p:graphicFrame>
        <p:nvGraphicFramePr>
          <p:cNvPr id="14" name="表格 13"/>
          <p:cNvGraphicFramePr>
            <a:graphicFrameLocks noGrp="1"/>
          </p:cNvGraphicFramePr>
          <p:nvPr/>
        </p:nvGraphicFramePr>
        <p:xfrm>
          <a:off x="6710992" y="4197118"/>
          <a:ext cx="4590988" cy="384408"/>
        </p:xfrm>
        <a:graphic>
          <a:graphicData uri="http://schemas.openxmlformats.org/drawingml/2006/table">
            <a:tbl>
              <a:tblPr/>
              <a:tblGrid>
                <a:gridCol w="593094">
                  <a:extLst>
                    <a:ext uri="{9D8B030D-6E8A-4147-A177-3AD203B41FA5}">
                      <a16:colId xmlns:a16="http://schemas.microsoft.com/office/drawing/2014/main" val="20000"/>
                    </a:ext>
                  </a:extLst>
                </a:gridCol>
                <a:gridCol w="1713383">
                  <a:extLst>
                    <a:ext uri="{9D8B030D-6E8A-4147-A177-3AD203B41FA5}">
                      <a16:colId xmlns:a16="http://schemas.microsoft.com/office/drawing/2014/main" val="20001"/>
                    </a:ext>
                  </a:extLst>
                </a:gridCol>
                <a:gridCol w="593094">
                  <a:extLst>
                    <a:ext uri="{9D8B030D-6E8A-4147-A177-3AD203B41FA5}">
                      <a16:colId xmlns:a16="http://schemas.microsoft.com/office/drawing/2014/main" val="20002"/>
                    </a:ext>
                  </a:extLst>
                </a:gridCol>
                <a:gridCol w="1691417">
                  <a:extLst>
                    <a:ext uri="{9D8B030D-6E8A-4147-A177-3AD203B41FA5}">
                      <a16:colId xmlns:a16="http://schemas.microsoft.com/office/drawing/2014/main" val="20003"/>
                    </a:ext>
                  </a:extLst>
                </a:gridCol>
              </a:tblGrid>
              <a:tr h="128136">
                <a:tc>
                  <a:txBody>
                    <a:bodyPr/>
                    <a:lstStyle/>
                    <a:p>
                      <a:pPr algn="l" fontAlgn="ctr"/>
                      <a:r>
                        <a:rPr lang="zh-CN" altLang="en-US" sz="700" b="0" i="0" u="none" strike="noStrike" dirty="0">
                          <a:solidFill>
                            <a:srgbClr val="333333"/>
                          </a:solidFill>
                          <a:effectLst/>
                          <a:latin typeface="微软雅黑" panose="020B0503020204020204" pitchFamily="34" charset="-122"/>
                          <a:ea typeface="微软雅黑" panose="020B0503020204020204" pitchFamily="34" charset="-122"/>
                        </a:rPr>
                        <a:t>索引号</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tc>
                  <a:txBody>
                    <a:bodyPr/>
                    <a:lstStyle/>
                    <a:p>
                      <a:pPr algn="l" fontAlgn="ctr"/>
                      <a:r>
                        <a:rPr lang="en-US" altLang="zh-CN" sz="700" b="0" i="0" u="none" strike="noStrike" dirty="0">
                          <a:solidFill>
                            <a:srgbClr val="333333"/>
                          </a:solidFill>
                          <a:effectLst/>
                          <a:latin typeface="微软雅黑" panose="020B0503020204020204" pitchFamily="34" charset="-122"/>
                          <a:ea typeface="微软雅黑" panose="020B0503020204020204" pitchFamily="34" charset="-122"/>
                        </a:rPr>
                        <a:t>000013610/2019-01553</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tc>
                  <a:txBody>
                    <a:bodyPr/>
                    <a:lstStyle/>
                    <a:p>
                      <a:pPr algn="l" fontAlgn="ctr"/>
                      <a:r>
                        <a:rPr lang="zh-CN" altLang="en-US" sz="700" b="0" i="0" u="none" strike="noStrike" dirty="0">
                          <a:solidFill>
                            <a:srgbClr val="333333"/>
                          </a:solidFill>
                          <a:effectLst/>
                          <a:latin typeface="微软雅黑" panose="020B0503020204020204" pitchFamily="34" charset="-122"/>
                          <a:ea typeface="微软雅黑" panose="020B0503020204020204" pitchFamily="34" charset="-122"/>
                        </a:rPr>
                        <a:t>主题词</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tc>
                  <a:txBody>
                    <a:bodyPr/>
                    <a:lstStyle/>
                    <a:p>
                      <a:pPr algn="l" fontAlgn="ctr"/>
                      <a:r>
                        <a:rPr lang="zh-CN" altLang="en-US" sz="700" b="0" i="0" u="none" strike="noStrike" dirty="0">
                          <a:solidFill>
                            <a:srgbClr val="333333"/>
                          </a:solidFill>
                          <a:effectLst/>
                          <a:latin typeface="微软雅黑" panose="020B0503020204020204" pitchFamily="34" charset="-122"/>
                          <a:ea typeface="微软雅黑" panose="020B0503020204020204" pitchFamily="34" charset="-122"/>
                        </a:rPr>
                        <a:t>　</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28136">
                <a:tc>
                  <a:txBody>
                    <a:bodyPr/>
                    <a:lstStyle/>
                    <a:p>
                      <a:pPr algn="l" fontAlgn="ctr"/>
                      <a:r>
                        <a:rPr lang="zh-CN" altLang="en-US" sz="700" b="0" i="0" u="none" strike="noStrike">
                          <a:solidFill>
                            <a:srgbClr val="333333"/>
                          </a:solidFill>
                          <a:effectLst/>
                          <a:latin typeface="微软雅黑" panose="020B0503020204020204" pitchFamily="34" charset="-122"/>
                          <a:ea typeface="微软雅黑" panose="020B0503020204020204" pitchFamily="34" charset="-122"/>
                        </a:rPr>
                        <a:t>主题分类</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tc>
                  <a:txBody>
                    <a:bodyPr/>
                    <a:lstStyle/>
                    <a:p>
                      <a:pPr algn="l" fontAlgn="ctr"/>
                      <a:r>
                        <a:rPr lang="zh-CN" altLang="en-US" sz="700" b="0" i="0" u="none" strike="noStrike" dirty="0">
                          <a:solidFill>
                            <a:srgbClr val="333333"/>
                          </a:solidFill>
                          <a:effectLst/>
                          <a:latin typeface="微软雅黑" panose="020B0503020204020204" pitchFamily="34" charset="-122"/>
                          <a:ea typeface="微软雅黑" panose="020B0503020204020204" pitchFamily="34" charset="-122"/>
                        </a:rPr>
                        <a:t>通知</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tc>
                  <a:txBody>
                    <a:bodyPr/>
                    <a:lstStyle/>
                    <a:p>
                      <a:pPr algn="l" fontAlgn="ctr"/>
                      <a:r>
                        <a:rPr lang="zh-CN" altLang="en-US" sz="700" b="0" i="0" u="none" strike="noStrike">
                          <a:solidFill>
                            <a:srgbClr val="333333"/>
                          </a:solidFill>
                          <a:effectLst/>
                          <a:latin typeface="微软雅黑" panose="020B0503020204020204" pitchFamily="34" charset="-122"/>
                          <a:ea typeface="微软雅黑" panose="020B0503020204020204" pitchFamily="34" charset="-122"/>
                        </a:rPr>
                        <a:t>文号</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tc>
                  <a:txBody>
                    <a:bodyPr/>
                    <a:lstStyle/>
                    <a:p>
                      <a:pPr algn="l" fontAlgn="ctr"/>
                      <a:r>
                        <a:rPr lang="zh-CN" altLang="en-US" sz="700" b="0" i="0" u="none" strike="noStrike">
                          <a:solidFill>
                            <a:srgbClr val="333333"/>
                          </a:solidFill>
                          <a:effectLst/>
                          <a:latin typeface="微软雅黑" panose="020B0503020204020204" pitchFamily="34" charset="-122"/>
                          <a:ea typeface="微软雅黑" panose="020B0503020204020204" pitchFamily="34" charset="-122"/>
                        </a:rPr>
                        <a:t>国卫办药政函</a:t>
                      </a:r>
                      <a:r>
                        <a:rPr lang="en-US" altLang="zh-CN" sz="700" b="0" i="0" u="none" strike="noStrike">
                          <a:solidFill>
                            <a:srgbClr val="333333"/>
                          </a:solidFill>
                          <a:effectLst/>
                          <a:latin typeface="微软雅黑" panose="020B0503020204020204" pitchFamily="34" charset="-122"/>
                          <a:ea typeface="微软雅黑" panose="020B0503020204020204" pitchFamily="34" charset="-122"/>
                        </a:rPr>
                        <a:t>〔2019〕642</a:t>
                      </a:r>
                      <a:r>
                        <a:rPr lang="zh-CN" altLang="en-US" sz="700" b="0" i="0" u="none" strike="noStrike">
                          <a:solidFill>
                            <a:srgbClr val="333333"/>
                          </a:solidFill>
                          <a:effectLst/>
                          <a:latin typeface="微软雅黑" panose="020B0503020204020204" pitchFamily="34" charset="-122"/>
                          <a:ea typeface="微软雅黑" panose="020B0503020204020204" pitchFamily="34" charset="-122"/>
                        </a:rPr>
                        <a:t>号</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8136">
                <a:tc>
                  <a:txBody>
                    <a:bodyPr/>
                    <a:lstStyle/>
                    <a:p>
                      <a:pPr algn="l" fontAlgn="ctr"/>
                      <a:r>
                        <a:rPr lang="zh-CN" altLang="en-US" sz="700" b="0" i="0" u="none" strike="noStrike">
                          <a:solidFill>
                            <a:srgbClr val="333333"/>
                          </a:solidFill>
                          <a:effectLst/>
                          <a:latin typeface="微软雅黑" panose="020B0503020204020204" pitchFamily="34" charset="-122"/>
                          <a:ea typeface="微软雅黑" panose="020B0503020204020204" pitchFamily="34" charset="-122"/>
                        </a:rPr>
                        <a:t>发布机构</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tc>
                  <a:txBody>
                    <a:bodyPr/>
                    <a:lstStyle/>
                    <a:p>
                      <a:pPr algn="l" fontAlgn="ctr"/>
                      <a:r>
                        <a:rPr lang="zh-CN" altLang="en-US" sz="700" b="0" i="0" u="none" strike="noStrike" dirty="0">
                          <a:solidFill>
                            <a:srgbClr val="333333"/>
                          </a:solidFill>
                          <a:effectLst/>
                          <a:latin typeface="微软雅黑" panose="020B0503020204020204" pitchFamily="34" charset="-122"/>
                          <a:ea typeface="微软雅黑" panose="020B0503020204020204" pitchFamily="34" charset="-122"/>
                        </a:rPr>
                        <a:t>国家卫生健康委办公厅</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tc>
                  <a:txBody>
                    <a:bodyPr/>
                    <a:lstStyle/>
                    <a:p>
                      <a:pPr algn="l" fontAlgn="ctr"/>
                      <a:r>
                        <a:rPr lang="zh-CN" altLang="en-US" sz="700" b="0" i="0" u="none" strike="noStrike" dirty="0">
                          <a:solidFill>
                            <a:srgbClr val="333333"/>
                          </a:solidFill>
                          <a:effectLst/>
                          <a:latin typeface="微软雅黑" panose="020B0503020204020204" pitchFamily="34" charset="-122"/>
                          <a:ea typeface="微软雅黑" panose="020B0503020204020204" pitchFamily="34" charset="-122"/>
                        </a:rPr>
                        <a:t>发布日期</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tc>
                  <a:txBody>
                    <a:bodyPr/>
                    <a:lstStyle/>
                    <a:p>
                      <a:pPr algn="l" fontAlgn="ctr"/>
                      <a:r>
                        <a:rPr lang="en-US" altLang="zh-CN" sz="700" b="0" i="0" u="none" strike="noStrike" dirty="0">
                          <a:solidFill>
                            <a:srgbClr val="333333"/>
                          </a:solidFill>
                          <a:effectLst/>
                          <a:latin typeface="微软雅黑" panose="020B0503020204020204" pitchFamily="34" charset="-122"/>
                          <a:ea typeface="微软雅黑" panose="020B0503020204020204" pitchFamily="34" charset="-122"/>
                        </a:rPr>
                        <a:t>2019/8/27</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16" name="矩形 15"/>
          <p:cNvSpPr/>
          <p:nvPr/>
        </p:nvSpPr>
        <p:spPr>
          <a:xfrm>
            <a:off x="9931308" y="4860316"/>
            <a:ext cx="1362874" cy="200055"/>
          </a:xfrm>
          <a:prstGeom prst="rect">
            <a:avLst/>
          </a:prstGeom>
          <a:solidFill>
            <a:schemeClr val="bg1"/>
          </a:solidFill>
        </p:spPr>
        <p:txBody>
          <a:bodyPr wrap="none">
            <a:spAutoFit/>
          </a:bodyPr>
          <a:lstStyle/>
          <a:p>
            <a:r>
              <a:rPr lang="zh-CN" altLang="en-US" sz="700" dirty="0">
                <a:solidFill>
                  <a:srgbClr val="222222"/>
                </a:solidFill>
                <a:latin typeface="+mn-ea"/>
              </a:rPr>
              <a:t>国卫办药政函</a:t>
            </a:r>
            <a:r>
              <a:rPr lang="en-US" altLang="zh-CN" sz="700" dirty="0">
                <a:solidFill>
                  <a:srgbClr val="222222"/>
                </a:solidFill>
                <a:latin typeface="+mn-ea"/>
              </a:rPr>
              <a:t>〔2019〕642</a:t>
            </a:r>
            <a:r>
              <a:rPr lang="zh-CN" altLang="en-US" sz="700" dirty="0">
                <a:solidFill>
                  <a:srgbClr val="222222"/>
                </a:solidFill>
                <a:latin typeface="+mn-ea"/>
              </a:rPr>
              <a:t>号</a:t>
            </a:r>
            <a:endParaRPr lang="zh-CN" altLang="en-US" sz="700" dirty="0">
              <a:latin typeface="+mn-ea"/>
            </a:endParaRPr>
          </a:p>
        </p:txBody>
      </p:sp>
      <p:sp>
        <p:nvSpPr>
          <p:cNvPr id="17" name="矩形 16"/>
          <p:cNvSpPr/>
          <p:nvPr/>
        </p:nvSpPr>
        <p:spPr>
          <a:xfrm>
            <a:off x="6405598" y="5144321"/>
            <a:ext cx="5260764" cy="867930"/>
          </a:xfrm>
          <a:prstGeom prst="rect">
            <a:avLst/>
          </a:prstGeom>
          <a:solidFill>
            <a:schemeClr val="bg1"/>
          </a:solidFill>
        </p:spPr>
        <p:txBody>
          <a:bodyPr wrap="square">
            <a:spAutoFit/>
          </a:bodyPr>
          <a:lstStyle/>
          <a:p>
            <a:pPr>
              <a:lnSpc>
                <a:spcPct val="120000"/>
              </a:lnSpc>
            </a:pPr>
            <a:r>
              <a:rPr lang="zh-CN" altLang="en-US" sz="700" dirty="0">
                <a:solidFill>
                  <a:srgbClr val="222222"/>
                </a:solidFill>
                <a:latin typeface="+mn-ea"/>
              </a:rPr>
              <a:t>各省、自治区、直辖市卫生健康委、工业和信息化主管部门、药品监督管理局，新疆生产建设兵团卫生健康委、工业和信息化委、市场监督管理局：</a:t>
            </a:r>
            <a:r>
              <a:rPr lang="zh-CN" altLang="en-US" sz="700" dirty="0">
                <a:latin typeface="+mn-ea"/>
              </a:rPr>
              <a:t/>
            </a:r>
            <a:br>
              <a:rPr lang="zh-CN" altLang="en-US" sz="700" dirty="0">
                <a:latin typeface="+mn-ea"/>
              </a:rPr>
            </a:br>
            <a:r>
              <a:rPr lang="zh-CN" altLang="en-US" sz="700" dirty="0">
                <a:solidFill>
                  <a:srgbClr val="222222"/>
                </a:solidFill>
                <a:latin typeface="+mn-ea"/>
              </a:rPr>
              <a:t>　　为进一步落实原国家卫生计生委等</a:t>
            </a:r>
            <a:r>
              <a:rPr lang="en-US" altLang="zh-CN" sz="700" dirty="0">
                <a:solidFill>
                  <a:srgbClr val="222222"/>
                </a:solidFill>
                <a:latin typeface="+mn-ea"/>
              </a:rPr>
              <a:t>6</a:t>
            </a:r>
            <a:r>
              <a:rPr lang="zh-CN" altLang="en-US" sz="700" dirty="0">
                <a:solidFill>
                  <a:srgbClr val="222222"/>
                </a:solidFill>
                <a:latin typeface="+mn-ea"/>
              </a:rPr>
              <a:t>部门</a:t>
            </a:r>
            <a:r>
              <a:rPr lang="en-US" altLang="zh-CN" sz="700" dirty="0">
                <a:solidFill>
                  <a:srgbClr val="222222"/>
                </a:solidFill>
                <a:latin typeface="+mn-ea"/>
              </a:rPr>
              <a:t>《</a:t>
            </a:r>
            <a:r>
              <a:rPr lang="zh-CN" altLang="en-US" sz="700" dirty="0">
                <a:solidFill>
                  <a:srgbClr val="222222"/>
                </a:solidFill>
                <a:latin typeface="+mn-ea"/>
              </a:rPr>
              <a:t>关于保障儿童用药的若干意见</a:t>
            </a:r>
            <a:r>
              <a:rPr lang="en-US" altLang="zh-CN" sz="700" dirty="0">
                <a:solidFill>
                  <a:srgbClr val="222222"/>
                </a:solidFill>
                <a:latin typeface="+mn-ea"/>
              </a:rPr>
              <a:t>》</a:t>
            </a:r>
            <a:r>
              <a:rPr lang="zh-CN" altLang="en-US" sz="700" dirty="0">
                <a:solidFill>
                  <a:srgbClr val="222222"/>
                </a:solidFill>
                <a:latin typeface="+mn-ea"/>
              </a:rPr>
              <a:t>（国卫药政发</a:t>
            </a:r>
            <a:r>
              <a:rPr lang="en-US" altLang="zh-CN" sz="700" dirty="0">
                <a:solidFill>
                  <a:srgbClr val="222222"/>
                </a:solidFill>
                <a:latin typeface="+mn-ea"/>
              </a:rPr>
              <a:t>〔2014〕29</a:t>
            </a:r>
            <a:r>
              <a:rPr lang="zh-CN" altLang="en-US" sz="700" dirty="0">
                <a:solidFill>
                  <a:srgbClr val="222222"/>
                </a:solidFill>
                <a:latin typeface="+mn-ea"/>
              </a:rPr>
              <a:t>号）要求，促进儿童适宜品种、剂型、规格的研发创制和申报审评，满足儿科临床用药需求，国家卫生健康委、工业和信息化部、国家药监局继续紧密围绕我国儿童疾病谱以及相关企业研发生产能力，制定了</a:t>
            </a:r>
            <a:r>
              <a:rPr lang="en-US" altLang="zh-CN" sz="700" dirty="0">
                <a:solidFill>
                  <a:srgbClr val="222222"/>
                </a:solidFill>
                <a:latin typeface="+mn-ea"/>
              </a:rPr>
              <a:t>《</a:t>
            </a:r>
            <a:r>
              <a:rPr lang="zh-CN" altLang="en-US" sz="700" dirty="0">
                <a:solidFill>
                  <a:srgbClr val="222222"/>
                </a:solidFill>
                <a:latin typeface="+mn-ea"/>
              </a:rPr>
              <a:t>第三批鼓励研发申报儿童药品清单</a:t>
            </a:r>
            <a:r>
              <a:rPr lang="en-US" altLang="zh-CN" sz="700" dirty="0">
                <a:solidFill>
                  <a:srgbClr val="222222"/>
                </a:solidFill>
                <a:latin typeface="+mn-ea"/>
              </a:rPr>
              <a:t>》</a:t>
            </a:r>
            <a:r>
              <a:rPr lang="zh-CN" altLang="en-US" sz="700" dirty="0">
                <a:solidFill>
                  <a:srgbClr val="222222"/>
                </a:solidFill>
                <a:latin typeface="+mn-ea"/>
              </a:rPr>
              <a:t>。现印发给你们，请推动相关工作。</a:t>
            </a:r>
            <a:endParaRPr lang="en-US" altLang="zh-CN" sz="700" dirty="0">
              <a:solidFill>
                <a:srgbClr val="222222"/>
              </a:solidFill>
              <a:latin typeface="+mn-ea"/>
            </a:endParaRPr>
          </a:p>
          <a:p>
            <a:pPr>
              <a:lnSpc>
                <a:spcPct val="120000"/>
              </a:lnSpc>
            </a:pPr>
            <a:r>
              <a:rPr lang="zh-CN" altLang="en-US" sz="700" dirty="0">
                <a:solidFill>
                  <a:srgbClr val="222222"/>
                </a:solidFill>
                <a:latin typeface="+mn-ea"/>
              </a:rPr>
              <a:t> </a:t>
            </a:r>
            <a:endParaRPr lang="zh-CN" altLang="en-US" sz="700" dirty="0">
              <a:latin typeface="+mn-ea"/>
            </a:endParaRPr>
          </a:p>
        </p:txBody>
      </p:sp>
      <p:sp>
        <p:nvSpPr>
          <p:cNvPr id="18" name="矩形 17"/>
          <p:cNvSpPr/>
          <p:nvPr/>
        </p:nvSpPr>
        <p:spPr>
          <a:xfrm>
            <a:off x="8930458" y="6383509"/>
            <a:ext cx="1082348" cy="200055"/>
          </a:xfrm>
          <a:prstGeom prst="rect">
            <a:avLst/>
          </a:prstGeom>
          <a:solidFill>
            <a:schemeClr val="bg1"/>
          </a:solidFill>
        </p:spPr>
        <p:txBody>
          <a:bodyPr wrap="none">
            <a:spAutoFit/>
          </a:bodyPr>
          <a:lstStyle/>
          <a:p>
            <a:r>
              <a:rPr lang="zh-CN" altLang="en-US" sz="700" dirty="0">
                <a:solidFill>
                  <a:srgbClr val="222222"/>
                </a:solidFill>
                <a:latin typeface="微软雅黑" panose="020B0503020204020204" pitchFamily="34" charset="-122"/>
                <a:ea typeface="微软雅黑" panose="020B0503020204020204" pitchFamily="34" charset="-122"/>
              </a:rPr>
              <a:t>国家卫生健康委办公厅</a:t>
            </a:r>
            <a:endParaRPr lang="zh-CN" altLang="en-US" sz="700" dirty="0">
              <a:latin typeface="微软雅黑" panose="020B0503020204020204" pitchFamily="34" charset="-122"/>
              <a:ea typeface="微软雅黑" panose="020B0503020204020204" pitchFamily="34" charset="-122"/>
            </a:endParaRPr>
          </a:p>
        </p:txBody>
      </p:sp>
      <p:sp>
        <p:nvSpPr>
          <p:cNvPr id="19" name="矩形 18"/>
          <p:cNvSpPr/>
          <p:nvPr/>
        </p:nvSpPr>
        <p:spPr>
          <a:xfrm>
            <a:off x="10193070" y="6383509"/>
            <a:ext cx="1101112" cy="469167"/>
          </a:xfrm>
          <a:prstGeom prst="rect">
            <a:avLst/>
          </a:prstGeom>
          <a:solidFill>
            <a:schemeClr val="bg1"/>
          </a:solidFill>
        </p:spPr>
        <p:txBody>
          <a:bodyPr wrap="square">
            <a:spAutoFit/>
          </a:bodyPr>
          <a:lstStyle/>
          <a:p>
            <a:pPr algn="r">
              <a:lnSpc>
                <a:spcPct val="120000"/>
              </a:lnSpc>
            </a:pPr>
            <a:r>
              <a:rPr lang="zh-CN" altLang="en-US" sz="700" dirty="0">
                <a:solidFill>
                  <a:srgbClr val="222222"/>
                </a:solidFill>
                <a:latin typeface="微软雅黑" panose="020B0503020204020204" pitchFamily="34" charset="-122"/>
                <a:ea typeface="微软雅黑" panose="020B0503020204020204" pitchFamily="34" charset="-122"/>
              </a:rPr>
              <a:t>工业和信息化部办公厅</a:t>
            </a:r>
          </a:p>
          <a:p>
            <a:pPr algn="r">
              <a:lnSpc>
                <a:spcPct val="120000"/>
              </a:lnSpc>
            </a:pPr>
            <a:r>
              <a:rPr lang="zh-CN" altLang="en-US" sz="700" dirty="0">
                <a:solidFill>
                  <a:srgbClr val="222222"/>
                </a:solidFill>
                <a:latin typeface="微软雅黑" panose="020B0503020204020204" pitchFamily="34" charset="-122"/>
                <a:ea typeface="微软雅黑" panose="020B0503020204020204" pitchFamily="34" charset="-122"/>
              </a:rPr>
              <a:t>国家药监局综合司</a:t>
            </a:r>
            <a:endParaRPr lang="en-US" altLang="zh-CN" sz="700" dirty="0">
              <a:solidFill>
                <a:srgbClr val="222222"/>
              </a:solidFill>
              <a:latin typeface="微软雅黑" panose="020B0503020204020204" pitchFamily="34" charset="-122"/>
              <a:ea typeface="微软雅黑" panose="020B0503020204020204" pitchFamily="34" charset="-122"/>
            </a:endParaRPr>
          </a:p>
          <a:p>
            <a:pPr algn="r">
              <a:lnSpc>
                <a:spcPct val="120000"/>
              </a:lnSpc>
            </a:pPr>
            <a:r>
              <a:rPr lang="en-US" altLang="zh-CN" sz="700" dirty="0">
                <a:solidFill>
                  <a:srgbClr val="222222"/>
                </a:solidFill>
                <a:latin typeface="微软雅黑" panose="020B0503020204020204" pitchFamily="34" charset="-122"/>
                <a:ea typeface="微软雅黑" panose="020B0503020204020204" pitchFamily="34" charset="-122"/>
              </a:rPr>
              <a:t>2019</a:t>
            </a:r>
            <a:r>
              <a:rPr lang="zh-CN" altLang="en-US" sz="700" dirty="0">
                <a:solidFill>
                  <a:srgbClr val="222222"/>
                </a:solidFill>
                <a:latin typeface="微软雅黑" panose="020B0503020204020204" pitchFamily="34" charset="-122"/>
                <a:ea typeface="微软雅黑" panose="020B0503020204020204" pitchFamily="34" charset="-122"/>
              </a:rPr>
              <a:t>年</a:t>
            </a:r>
            <a:r>
              <a:rPr lang="en-US" altLang="zh-CN" sz="700" dirty="0">
                <a:solidFill>
                  <a:srgbClr val="222222"/>
                </a:solidFill>
                <a:latin typeface="微软雅黑" panose="020B0503020204020204" pitchFamily="34" charset="-122"/>
                <a:ea typeface="微软雅黑" panose="020B0503020204020204" pitchFamily="34" charset="-122"/>
              </a:rPr>
              <a:t>7</a:t>
            </a:r>
            <a:r>
              <a:rPr lang="zh-CN" altLang="en-US" sz="700" dirty="0">
                <a:solidFill>
                  <a:srgbClr val="222222"/>
                </a:solidFill>
                <a:latin typeface="微软雅黑" panose="020B0503020204020204" pitchFamily="34" charset="-122"/>
                <a:ea typeface="微软雅黑" panose="020B0503020204020204" pitchFamily="34" charset="-122"/>
              </a:rPr>
              <a:t>月</a:t>
            </a:r>
            <a:r>
              <a:rPr lang="en-US" altLang="zh-CN" sz="700" dirty="0">
                <a:solidFill>
                  <a:srgbClr val="222222"/>
                </a:solidFill>
                <a:latin typeface="微软雅黑" panose="020B0503020204020204" pitchFamily="34" charset="-122"/>
                <a:ea typeface="微软雅黑" panose="020B0503020204020204" pitchFamily="34" charset="-122"/>
              </a:rPr>
              <a:t>22</a:t>
            </a:r>
            <a:r>
              <a:rPr lang="zh-CN" altLang="en-US" sz="700" dirty="0">
                <a:solidFill>
                  <a:srgbClr val="222222"/>
                </a:solidFill>
                <a:latin typeface="微软雅黑" panose="020B0503020204020204" pitchFamily="34" charset="-122"/>
                <a:ea typeface="微软雅黑" panose="020B0503020204020204" pitchFamily="34" charset="-122"/>
              </a:rPr>
              <a:t>日</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0" y="384048"/>
            <a:ext cx="2679192" cy="53035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：公平性</a:t>
            </a:r>
            <a:endParaRPr lang="zh-CN" altLang="en-US" sz="2800" b="1" dirty="0"/>
          </a:p>
        </p:txBody>
      </p:sp>
      <p:graphicFrame>
        <p:nvGraphicFramePr>
          <p:cNvPr id="5" name="图示 4"/>
          <p:cNvGraphicFramePr/>
          <p:nvPr>
            <p:extLst>
              <p:ext uri="{D42A27DB-BD31-4B8C-83A1-F6EECF244321}">
                <p14:modId xmlns:p14="http://schemas.microsoft.com/office/powerpoint/2010/main" val="476894224"/>
              </p:ext>
            </p:extLst>
          </p:nvPr>
        </p:nvGraphicFramePr>
        <p:xfrm>
          <a:off x="510920" y="1095375"/>
          <a:ext cx="11147680" cy="5379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0" y="384048"/>
            <a:ext cx="1695450" cy="53035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目录</a:t>
            </a:r>
            <a:endParaRPr lang="zh-CN" altLang="en-US" sz="2800" b="1" dirty="0"/>
          </a:p>
        </p:txBody>
      </p:sp>
      <p:grpSp>
        <p:nvGrpSpPr>
          <p:cNvPr id="3" name="组合 2">
            <a:extLst>
              <a:ext uri="{FF2B5EF4-FFF2-40B4-BE49-F238E27FC236}">
                <a16:creationId xmlns:a16="http://schemas.microsoft.com/office/drawing/2014/main" id="{BF4F67CF-A0C3-26A3-0412-FE8294BADA9C}"/>
              </a:ext>
            </a:extLst>
          </p:cNvPr>
          <p:cNvGrpSpPr/>
          <p:nvPr/>
        </p:nvGrpSpPr>
        <p:grpSpPr>
          <a:xfrm>
            <a:off x="4549460" y="1133611"/>
            <a:ext cx="3600000" cy="792000"/>
            <a:chOff x="4549460" y="1133611"/>
            <a:chExt cx="3600000" cy="792000"/>
          </a:xfrm>
        </p:grpSpPr>
        <p:sp>
          <p:nvSpPr>
            <p:cNvPr id="5" name="矩形 4"/>
            <p:cNvSpPr/>
            <p:nvPr/>
          </p:nvSpPr>
          <p:spPr>
            <a:xfrm>
              <a:off x="4549460" y="1133611"/>
              <a:ext cx="3600000" cy="792000"/>
            </a:xfrm>
            <a:prstGeom prst="rect">
              <a:avLst/>
            </a:prstGeom>
            <a:solidFill>
              <a:schemeClr val="bg1"/>
            </a:solidFill>
            <a:ln>
              <a:noFill/>
            </a:ln>
            <a:effectLst>
              <a:outerShdw blurRad="635000" dist="190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grpSp>
          <p:nvGrpSpPr>
            <p:cNvPr id="6" name="组合 5"/>
            <p:cNvGrpSpPr/>
            <p:nvPr/>
          </p:nvGrpSpPr>
          <p:grpSpPr>
            <a:xfrm>
              <a:off x="4549460" y="1280395"/>
              <a:ext cx="2099999" cy="497794"/>
              <a:chOff x="5591150" y="1338211"/>
              <a:chExt cx="2800000" cy="663726"/>
            </a:xfrm>
          </p:grpSpPr>
          <p:sp>
            <p:nvSpPr>
              <p:cNvPr id="7" name="文本框 6"/>
              <p:cNvSpPr txBox="1"/>
              <p:nvPr/>
            </p:nvSpPr>
            <p:spPr>
              <a:xfrm>
                <a:off x="6503453" y="1378974"/>
                <a:ext cx="1887697" cy="615554"/>
              </a:xfrm>
              <a:prstGeom prst="rect">
                <a:avLst/>
              </a:prstGeom>
              <a:noFill/>
            </p:spPr>
            <p:txBody>
              <a:bodyPr wrap="none" rtlCol="0">
                <a:spAutoFit/>
                <a:scene3d>
                  <a:camera prst="orthographicFront"/>
                  <a:lightRig rig="threePt" dir="t"/>
                </a:scene3d>
                <a:sp3d contourW="12700"/>
              </a:bodyPr>
              <a:lstStyle/>
              <a:p>
                <a:r>
                  <a:rPr lang="zh-CN" altLang="en-US" sz="2400" b="1" dirty="0">
                    <a:latin typeface="微软雅黑" panose="020B0503020204020204" pitchFamily="34" charset="-122"/>
                    <a:ea typeface="微软雅黑" panose="020B0503020204020204" pitchFamily="34" charset="-122"/>
                  </a:rPr>
                  <a:t>基本信息</a:t>
                </a:r>
              </a:p>
            </p:txBody>
          </p:sp>
          <p:sp>
            <p:nvSpPr>
              <p:cNvPr id="8" name="椭圆 7"/>
              <p:cNvSpPr/>
              <p:nvPr/>
            </p:nvSpPr>
            <p:spPr>
              <a:xfrm>
                <a:off x="5591150" y="1338211"/>
                <a:ext cx="663726" cy="663726"/>
              </a:xfrm>
              <a:prstGeom prst="ellipse">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100" b="1" dirty="0">
                    <a:solidFill>
                      <a:srgbClr val="0070C0"/>
                    </a:solidFill>
                    <a:latin typeface="微软雅黑" panose="020B0503020204020204" pitchFamily="34" charset="-122"/>
                    <a:ea typeface="微软雅黑" panose="020B0503020204020204" pitchFamily="34" charset="-122"/>
                  </a:rPr>
                  <a:t>01</a:t>
                </a:r>
                <a:endParaRPr lang="zh-CN" altLang="en-US" sz="2100" b="1" dirty="0">
                  <a:solidFill>
                    <a:srgbClr val="0070C0"/>
                  </a:solidFill>
                  <a:latin typeface="微软雅黑" panose="020B0503020204020204" pitchFamily="34" charset="-122"/>
                  <a:ea typeface="微软雅黑" panose="020B0503020204020204" pitchFamily="34" charset="-122"/>
                </a:endParaRPr>
              </a:p>
            </p:txBody>
          </p:sp>
        </p:grpSp>
      </p:grpSp>
      <p:grpSp>
        <p:nvGrpSpPr>
          <p:cNvPr id="4" name="组合 3">
            <a:extLst>
              <a:ext uri="{FF2B5EF4-FFF2-40B4-BE49-F238E27FC236}">
                <a16:creationId xmlns:a16="http://schemas.microsoft.com/office/drawing/2014/main" id="{B0D220E5-B035-71AC-2DF2-DF0E39947919}"/>
              </a:ext>
            </a:extLst>
          </p:cNvPr>
          <p:cNvGrpSpPr/>
          <p:nvPr/>
        </p:nvGrpSpPr>
        <p:grpSpPr>
          <a:xfrm>
            <a:off x="4549460" y="2148749"/>
            <a:ext cx="3600000" cy="792000"/>
            <a:chOff x="4549460" y="2121185"/>
            <a:chExt cx="3600000" cy="792000"/>
          </a:xfrm>
        </p:grpSpPr>
        <p:sp>
          <p:nvSpPr>
            <p:cNvPr id="9" name="矩形 8"/>
            <p:cNvSpPr/>
            <p:nvPr/>
          </p:nvSpPr>
          <p:spPr>
            <a:xfrm>
              <a:off x="4549460" y="2121185"/>
              <a:ext cx="3600000" cy="792000"/>
            </a:xfrm>
            <a:prstGeom prst="rect">
              <a:avLst/>
            </a:prstGeom>
            <a:solidFill>
              <a:schemeClr val="bg1"/>
            </a:solidFill>
            <a:ln>
              <a:noFill/>
            </a:ln>
            <a:effectLst>
              <a:outerShdw blurRad="635000" dist="190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grpSp>
          <p:nvGrpSpPr>
            <p:cNvPr id="12" name="组合 11"/>
            <p:cNvGrpSpPr/>
            <p:nvPr/>
          </p:nvGrpSpPr>
          <p:grpSpPr>
            <a:xfrm>
              <a:off x="4549460" y="2252191"/>
              <a:ext cx="1792223" cy="497794"/>
              <a:chOff x="5591150" y="1338211"/>
              <a:chExt cx="2389631" cy="663726"/>
            </a:xfrm>
          </p:grpSpPr>
          <p:sp>
            <p:nvSpPr>
              <p:cNvPr id="13" name="文本框 12"/>
              <p:cNvSpPr txBox="1"/>
              <p:nvPr/>
            </p:nvSpPr>
            <p:spPr>
              <a:xfrm>
                <a:off x="6503453" y="1368396"/>
                <a:ext cx="1477328" cy="615554"/>
              </a:xfrm>
              <a:prstGeom prst="rect">
                <a:avLst/>
              </a:prstGeom>
              <a:noFill/>
            </p:spPr>
            <p:txBody>
              <a:bodyPr wrap="none" rtlCol="0">
                <a:spAutoFit/>
                <a:scene3d>
                  <a:camera prst="orthographicFront"/>
                  <a:lightRig rig="threePt" dir="t"/>
                </a:scene3d>
                <a:sp3d contourW="12700"/>
              </a:bodyPr>
              <a:lstStyle/>
              <a:p>
                <a:r>
                  <a:rPr lang="zh-CN" altLang="en-US" sz="2400" b="1" dirty="0">
                    <a:latin typeface="微软雅黑" panose="020B0503020204020204" pitchFamily="34" charset="-122"/>
                    <a:ea typeface="微软雅黑" panose="020B0503020204020204" pitchFamily="34" charset="-122"/>
                  </a:rPr>
                  <a:t>安全性</a:t>
                </a:r>
              </a:p>
            </p:txBody>
          </p:sp>
          <p:sp>
            <p:nvSpPr>
              <p:cNvPr id="14" name="椭圆 13"/>
              <p:cNvSpPr/>
              <p:nvPr/>
            </p:nvSpPr>
            <p:spPr>
              <a:xfrm>
                <a:off x="5591150" y="1338211"/>
                <a:ext cx="663726" cy="663726"/>
              </a:xfrm>
              <a:prstGeom prst="ellipse">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100" b="1" dirty="0">
                    <a:solidFill>
                      <a:srgbClr val="0070C0"/>
                    </a:solidFill>
                    <a:latin typeface="微软雅黑" panose="020B0503020204020204" pitchFamily="34" charset="-122"/>
                    <a:ea typeface="微软雅黑" panose="020B0503020204020204" pitchFamily="34" charset="-122"/>
                  </a:rPr>
                  <a:t>02</a:t>
                </a:r>
                <a:endParaRPr lang="zh-CN" altLang="en-US" sz="2100" b="1" dirty="0">
                  <a:solidFill>
                    <a:srgbClr val="0070C0"/>
                  </a:solidFill>
                  <a:latin typeface="微软雅黑" panose="020B0503020204020204" pitchFamily="34" charset="-122"/>
                  <a:ea typeface="微软雅黑" panose="020B0503020204020204" pitchFamily="34" charset="-122"/>
                </a:endParaRPr>
              </a:p>
            </p:txBody>
          </p:sp>
        </p:grpSp>
      </p:grpSp>
      <p:grpSp>
        <p:nvGrpSpPr>
          <p:cNvPr id="29" name="组合 28">
            <a:extLst>
              <a:ext uri="{FF2B5EF4-FFF2-40B4-BE49-F238E27FC236}">
                <a16:creationId xmlns:a16="http://schemas.microsoft.com/office/drawing/2014/main" id="{92B99FD5-58D2-7D2B-AEF6-26CFD627B37E}"/>
              </a:ext>
            </a:extLst>
          </p:cNvPr>
          <p:cNvGrpSpPr/>
          <p:nvPr/>
        </p:nvGrpSpPr>
        <p:grpSpPr>
          <a:xfrm>
            <a:off x="4549460" y="3163887"/>
            <a:ext cx="3600000" cy="792000"/>
            <a:chOff x="4549460" y="3108758"/>
            <a:chExt cx="3600000" cy="792000"/>
          </a:xfrm>
        </p:grpSpPr>
        <p:sp>
          <p:nvSpPr>
            <p:cNvPr id="10" name="矩形 9"/>
            <p:cNvSpPr/>
            <p:nvPr/>
          </p:nvSpPr>
          <p:spPr>
            <a:xfrm>
              <a:off x="4549460" y="3108758"/>
              <a:ext cx="3600000" cy="792000"/>
            </a:xfrm>
            <a:prstGeom prst="rect">
              <a:avLst/>
            </a:prstGeom>
            <a:solidFill>
              <a:schemeClr val="bg1"/>
            </a:solidFill>
            <a:ln>
              <a:noFill/>
            </a:ln>
            <a:effectLst>
              <a:outerShdw blurRad="635000" dist="190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grpSp>
          <p:nvGrpSpPr>
            <p:cNvPr id="15" name="组合 14"/>
            <p:cNvGrpSpPr/>
            <p:nvPr/>
          </p:nvGrpSpPr>
          <p:grpSpPr>
            <a:xfrm>
              <a:off x="4549460" y="3224947"/>
              <a:ext cx="1792223" cy="497794"/>
              <a:chOff x="5591150" y="1338211"/>
              <a:chExt cx="2389631" cy="663726"/>
            </a:xfrm>
          </p:grpSpPr>
          <p:sp>
            <p:nvSpPr>
              <p:cNvPr id="16" name="文本框 15"/>
              <p:cNvSpPr txBox="1"/>
              <p:nvPr/>
            </p:nvSpPr>
            <p:spPr>
              <a:xfrm>
                <a:off x="6503453" y="1378328"/>
                <a:ext cx="1477328" cy="615554"/>
              </a:xfrm>
              <a:prstGeom prst="rect">
                <a:avLst/>
              </a:prstGeom>
              <a:noFill/>
            </p:spPr>
            <p:txBody>
              <a:bodyPr wrap="none" rtlCol="0">
                <a:spAutoFit/>
                <a:scene3d>
                  <a:camera prst="orthographicFront"/>
                  <a:lightRig rig="threePt" dir="t"/>
                </a:scene3d>
                <a:sp3d contourW="12700"/>
              </a:bodyPr>
              <a:lstStyle/>
              <a:p>
                <a:pPr defTabSz="1219200"/>
                <a:r>
                  <a:rPr lang="zh-CN" altLang="en-US" sz="2400" b="1" dirty="0">
                    <a:latin typeface="微软雅黑" panose="020B0503020204020204" pitchFamily="34" charset="-122"/>
                    <a:ea typeface="微软雅黑" panose="020B0503020204020204" pitchFamily="34" charset="-122"/>
                  </a:rPr>
                  <a:t>有效性</a:t>
                </a:r>
              </a:p>
            </p:txBody>
          </p:sp>
          <p:sp>
            <p:nvSpPr>
              <p:cNvPr id="17" name="椭圆 16"/>
              <p:cNvSpPr/>
              <p:nvPr/>
            </p:nvSpPr>
            <p:spPr>
              <a:xfrm>
                <a:off x="5591150" y="1338211"/>
                <a:ext cx="663726" cy="663726"/>
              </a:xfrm>
              <a:prstGeom prst="ellipse">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100" b="1" dirty="0">
                    <a:solidFill>
                      <a:srgbClr val="0070C0"/>
                    </a:solidFill>
                    <a:latin typeface="微软雅黑" panose="020B0503020204020204" pitchFamily="34" charset="-122"/>
                    <a:ea typeface="微软雅黑" panose="020B0503020204020204" pitchFamily="34" charset="-122"/>
                  </a:rPr>
                  <a:t>03</a:t>
                </a:r>
                <a:endParaRPr lang="zh-CN" altLang="en-US" sz="2100" b="1" dirty="0">
                  <a:solidFill>
                    <a:srgbClr val="0070C0"/>
                  </a:solidFill>
                  <a:latin typeface="微软雅黑" panose="020B0503020204020204" pitchFamily="34" charset="-122"/>
                  <a:ea typeface="微软雅黑" panose="020B0503020204020204" pitchFamily="34" charset="-122"/>
                </a:endParaRPr>
              </a:p>
            </p:txBody>
          </p:sp>
        </p:grpSp>
      </p:grpSp>
      <p:grpSp>
        <p:nvGrpSpPr>
          <p:cNvPr id="30" name="组合 29">
            <a:extLst>
              <a:ext uri="{FF2B5EF4-FFF2-40B4-BE49-F238E27FC236}">
                <a16:creationId xmlns:a16="http://schemas.microsoft.com/office/drawing/2014/main" id="{6A7CE97D-58FE-F04B-5C1C-D2F834A876CA}"/>
              </a:ext>
            </a:extLst>
          </p:cNvPr>
          <p:cNvGrpSpPr/>
          <p:nvPr/>
        </p:nvGrpSpPr>
        <p:grpSpPr>
          <a:xfrm>
            <a:off x="4549460" y="4179025"/>
            <a:ext cx="3600000" cy="792000"/>
            <a:chOff x="4549460" y="4206589"/>
            <a:chExt cx="3600000" cy="792000"/>
          </a:xfrm>
        </p:grpSpPr>
        <p:sp>
          <p:nvSpPr>
            <p:cNvPr id="11" name="矩形 10"/>
            <p:cNvSpPr/>
            <p:nvPr/>
          </p:nvSpPr>
          <p:spPr>
            <a:xfrm>
              <a:off x="4549460" y="4206589"/>
              <a:ext cx="3600000" cy="792000"/>
            </a:xfrm>
            <a:prstGeom prst="rect">
              <a:avLst/>
            </a:prstGeom>
            <a:solidFill>
              <a:schemeClr val="bg1"/>
            </a:solidFill>
            <a:ln>
              <a:noFill/>
            </a:ln>
            <a:effectLst>
              <a:outerShdw blurRad="635000" dist="190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549460" y="4358730"/>
              <a:ext cx="1792223" cy="497795"/>
              <a:chOff x="5591150" y="1338211"/>
              <a:chExt cx="2389632" cy="663726"/>
            </a:xfrm>
          </p:grpSpPr>
          <p:sp>
            <p:nvSpPr>
              <p:cNvPr id="19" name="文本框 18"/>
              <p:cNvSpPr txBox="1"/>
              <p:nvPr/>
            </p:nvSpPr>
            <p:spPr>
              <a:xfrm>
                <a:off x="6503453" y="1361314"/>
                <a:ext cx="1477329" cy="615553"/>
              </a:xfrm>
              <a:prstGeom prst="rect">
                <a:avLst/>
              </a:prstGeom>
              <a:noFill/>
            </p:spPr>
            <p:txBody>
              <a:bodyPr wrap="none" rtlCol="0">
                <a:spAutoFit/>
                <a:scene3d>
                  <a:camera prst="orthographicFront"/>
                  <a:lightRig rig="threePt" dir="t"/>
                </a:scene3d>
                <a:sp3d contourW="12700"/>
              </a:bodyPr>
              <a:lstStyle/>
              <a:p>
                <a:pPr defTabSz="1219200"/>
                <a:r>
                  <a:rPr lang="zh-CN" altLang="en-US" sz="2400" b="1" dirty="0">
                    <a:latin typeface="微软雅黑" panose="020B0503020204020204" pitchFamily="34" charset="-122"/>
                    <a:ea typeface="微软雅黑" panose="020B0503020204020204" pitchFamily="34" charset="-122"/>
                  </a:rPr>
                  <a:t>创新性</a:t>
                </a:r>
              </a:p>
            </p:txBody>
          </p:sp>
          <p:sp>
            <p:nvSpPr>
              <p:cNvPr id="20" name="椭圆 19"/>
              <p:cNvSpPr/>
              <p:nvPr/>
            </p:nvSpPr>
            <p:spPr>
              <a:xfrm>
                <a:off x="5591150" y="1338211"/>
                <a:ext cx="663726" cy="663726"/>
              </a:xfrm>
              <a:prstGeom prst="ellipse">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100" b="1" dirty="0">
                    <a:solidFill>
                      <a:srgbClr val="0070C0"/>
                    </a:solidFill>
                    <a:latin typeface="微软雅黑" panose="020B0503020204020204" pitchFamily="34" charset="-122"/>
                    <a:ea typeface="微软雅黑" panose="020B0503020204020204" pitchFamily="34" charset="-122"/>
                  </a:rPr>
                  <a:t>04</a:t>
                </a:r>
                <a:endParaRPr lang="zh-CN" altLang="en-US" sz="2100" b="1" dirty="0">
                  <a:solidFill>
                    <a:srgbClr val="0070C0"/>
                  </a:solidFill>
                  <a:latin typeface="微软雅黑" panose="020B0503020204020204" pitchFamily="34" charset="-122"/>
                  <a:ea typeface="微软雅黑" panose="020B0503020204020204" pitchFamily="34" charset="-122"/>
                </a:endParaRPr>
              </a:p>
            </p:txBody>
          </p:sp>
        </p:grpSp>
      </p:grpSp>
      <p:grpSp>
        <p:nvGrpSpPr>
          <p:cNvPr id="31" name="组合 30">
            <a:extLst>
              <a:ext uri="{FF2B5EF4-FFF2-40B4-BE49-F238E27FC236}">
                <a16:creationId xmlns:a16="http://schemas.microsoft.com/office/drawing/2014/main" id="{D557E1CF-E447-7726-F1BB-B40D505E2B1F}"/>
              </a:ext>
            </a:extLst>
          </p:cNvPr>
          <p:cNvGrpSpPr/>
          <p:nvPr/>
        </p:nvGrpSpPr>
        <p:grpSpPr>
          <a:xfrm>
            <a:off x="4549460" y="5194162"/>
            <a:ext cx="3600000" cy="792000"/>
            <a:chOff x="4549460" y="5194162"/>
            <a:chExt cx="3600000" cy="792000"/>
          </a:xfrm>
        </p:grpSpPr>
        <p:sp>
          <p:nvSpPr>
            <p:cNvPr id="21" name="矩形 20"/>
            <p:cNvSpPr/>
            <p:nvPr/>
          </p:nvSpPr>
          <p:spPr>
            <a:xfrm>
              <a:off x="4549460" y="5194162"/>
              <a:ext cx="3600000" cy="792000"/>
            </a:xfrm>
            <a:prstGeom prst="rect">
              <a:avLst/>
            </a:prstGeom>
            <a:solidFill>
              <a:schemeClr val="bg1"/>
            </a:solidFill>
            <a:ln>
              <a:noFill/>
            </a:ln>
            <a:effectLst>
              <a:outerShdw blurRad="635000" dist="190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grpSp>
          <p:nvGrpSpPr>
            <p:cNvPr id="22" name="组合 21"/>
            <p:cNvGrpSpPr/>
            <p:nvPr/>
          </p:nvGrpSpPr>
          <p:grpSpPr>
            <a:xfrm>
              <a:off x="4549460" y="5344014"/>
              <a:ext cx="1792223" cy="497795"/>
              <a:chOff x="5591150" y="1338211"/>
              <a:chExt cx="2389632" cy="663726"/>
            </a:xfrm>
          </p:grpSpPr>
          <p:sp>
            <p:nvSpPr>
              <p:cNvPr id="23" name="文本框 22"/>
              <p:cNvSpPr txBox="1"/>
              <p:nvPr/>
            </p:nvSpPr>
            <p:spPr>
              <a:xfrm>
                <a:off x="6503453" y="1361314"/>
                <a:ext cx="1477329" cy="615553"/>
              </a:xfrm>
              <a:prstGeom prst="rect">
                <a:avLst/>
              </a:prstGeom>
              <a:noFill/>
            </p:spPr>
            <p:txBody>
              <a:bodyPr wrap="none" rtlCol="0">
                <a:spAutoFit/>
                <a:scene3d>
                  <a:camera prst="orthographicFront"/>
                  <a:lightRig rig="threePt" dir="t"/>
                </a:scene3d>
                <a:sp3d contourW="12700"/>
              </a:bodyPr>
              <a:lstStyle/>
              <a:p>
                <a:pPr defTabSz="1219200"/>
                <a:r>
                  <a:rPr lang="zh-CN" altLang="en-US" sz="2400" b="1" dirty="0">
                    <a:latin typeface="微软雅黑" panose="020B0503020204020204" pitchFamily="34" charset="-122"/>
                    <a:ea typeface="微软雅黑" panose="020B0503020204020204" pitchFamily="34" charset="-122"/>
                  </a:rPr>
                  <a:t>公平性</a:t>
                </a:r>
              </a:p>
            </p:txBody>
          </p:sp>
          <p:sp>
            <p:nvSpPr>
              <p:cNvPr id="24" name="椭圆 23"/>
              <p:cNvSpPr/>
              <p:nvPr/>
            </p:nvSpPr>
            <p:spPr>
              <a:xfrm>
                <a:off x="5591150" y="1338211"/>
                <a:ext cx="663726" cy="663726"/>
              </a:xfrm>
              <a:prstGeom prst="ellipse">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100" b="1" dirty="0">
                    <a:solidFill>
                      <a:srgbClr val="0070C0"/>
                    </a:solidFill>
                    <a:latin typeface="微软雅黑" panose="020B0503020204020204" pitchFamily="34" charset="-122"/>
                    <a:ea typeface="微软雅黑" panose="020B0503020204020204" pitchFamily="34" charset="-122"/>
                  </a:rPr>
                  <a:t>05</a:t>
                </a:r>
                <a:endParaRPr lang="zh-CN" altLang="en-US" sz="2100" b="1" dirty="0">
                  <a:solidFill>
                    <a:srgbClr val="0070C0"/>
                  </a:solidFill>
                  <a:latin typeface="微软雅黑" panose="020B0503020204020204" pitchFamily="34" charset="-122"/>
                  <a:ea typeface="微软雅黑" panose="020B0503020204020204" pitchFamily="34" charset="-122"/>
                </a:endParaRPr>
              </a:p>
            </p:txBody>
          </p:sp>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97180" y="1233848"/>
            <a:ext cx="11894820" cy="4850174"/>
          </a:xfrm>
          <a:prstGeom prst="rect">
            <a:avLst/>
          </a:prstGeom>
        </p:spPr>
        <p:txBody>
          <a:bodyPr wrap="square">
            <a:spAutoFit/>
          </a:bodyPr>
          <a:lstStyle/>
          <a:p>
            <a:pPr>
              <a:lnSpc>
                <a:spcPct val="150000"/>
              </a:lnSpc>
              <a:defRPr/>
            </a:pPr>
            <a:r>
              <a:rPr lang="zh-CN" altLang="zh-CN" b="1" dirty="0">
                <a:latin typeface="微软雅黑" panose="020B0503020204020204" pitchFamily="34" charset="-122"/>
                <a:ea typeface="微软雅黑" panose="020B0503020204020204" pitchFamily="34" charset="-122"/>
              </a:rPr>
              <a:t>【</a:t>
            </a:r>
            <a:r>
              <a:rPr lang="zh-CN" altLang="zh-CN" kern="1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通用名称</a:t>
            </a:r>
            <a:r>
              <a:rPr lang="zh-CN" altLang="zh-CN" b="1" dirty="0">
                <a:latin typeface="微软雅黑" panose="020B0503020204020204" pitchFamily="34" charset="-122"/>
                <a:ea typeface="微软雅黑" panose="020B0503020204020204" pitchFamily="34" charset="-122"/>
              </a:rPr>
              <a:t>】</a:t>
            </a:r>
            <a:r>
              <a:rPr lang="zh-CN" altLang="zh-CN" kern="1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马来酸依那普利口服溶液</a:t>
            </a:r>
            <a:endParaRPr lang="en-US" altLang="zh-CN"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defRPr/>
            </a:pPr>
            <a:r>
              <a:rPr lang="zh-CN" altLang="zh-CN" b="1" dirty="0">
                <a:latin typeface="微软雅黑" panose="020B0503020204020204" pitchFamily="34" charset="-122"/>
                <a:ea typeface="微软雅黑" panose="020B0503020204020204" pitchFamily="34" charset="-122"/>
              </a:rPr>
              <a:t>【</a:t>
            </a:r>
            <a:r>
              <a:rPr lang="zh-CN" altLang="en-US"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注册规</a:t>
            </a:r>
            <a:r>
              <a:rPr lang="zh-CN" altLang="zh-CN"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格</a:t>
            </a:r>
            <a:r>
              <a:rPr lang="zh-CN" altLang="zh-CN" b="1" dirty="0">
                <a:latin typeface="微软雅黑" panose="020B0503020204020204" pitchFamily="34" charset="-122"/>
                <a:ea typeface="微软雅黑" panose="020B0503020204020204" pitchFamily="34" charset="-122"/>
              </a:rPr>
              <a:t>】</a:t>
            </a:r>
            <a:r>
              <a:rPr lang="zh-CN" altLang="zh-CN"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150ml:0.15g</a:t>
            </a:r>
            <a:endParaRPr lang="en-US" altLang="zh-CN"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a:p>
            <a:pPr lvl="0">
              <a:lnSpc>
                <a:spcPct val="150000"/>
              </a:lnSpc>
              <a:defRPr/>
            </a:pPr>
            <a:r>
              <a:rPr lang="zh-CN" altLang="zh-CN" b="1" dirty="0">
                <a:latin typeface="微软雅黑" panose="020B0503020204020204" pitchFamily="34" charset="-122"/>
                <a:ea typeface="微软雅黑" panose="020B0503020204020204" pitchFamily="34" charset="-122"/>
              </a:rPr>
              <a:t>【</a:t>
            </a:r>
            <a:r>
              <a:rPr lang="zh-CN" altLang="en-US"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中国大陆首次上市时间</a:t>
            </a:r>
            <a:r>
              <a:rPr lang="zh-CN" altLang="zh-CN" b="1" dirty="0">
                <a:latin typeface="微软雅黑" panose="020B0503020204020204" pitchFamily="34" charset="-122"/>
                <a:ea typeface="微软雅黑" panose="020B0503020204020204" pitchFamily="34" charset="-122"/>
              </a:rPr>
              <a:t>】</a:t>
            </a:r>
            <a:r>
              <a:rPr lang="zh-CN" altLang="en-US"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2022年6月28日</a:t>
            </a:r>
          </a:p>
          <a:p>
            <a:pPr lvl="0">
              <a:lnSpc>
                <a:spcPct val="150000"/>
              </a:lnSpc>
              <a:defRPr/>
            </a:pPr>
            <a:r>
              <a:rPr lang="zh-CN" altLang="zh-CN" b="1" dirty="0">
                <a:latin typeface="微软雅黑" panose="020B0503020204020204" pitchFamily="34" charset="-122"/>
                <a:ea typeface="微软雅黑" panose="020B0503020204020204" pitchFamily="34" charset="-122"/>
              </a:rPr>
              <a:t>【</a:t>
            </a:r>
            <a:r>
              <a:rPr lang="zh-CN" altLang="en-US"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目前大陆地区同通用名药品的上市情况</a:t>
            </a:r>
            <a:r>
              <a:rPr lang="zh-CN" altLang="zh-CN" b="1" dirty="0">
                <a:latin typeface="微软雅黑" panose="020B0503020204020204" pitchFamily="34" charset="-122"/>
                <a:ea typeface="微软雅黑" panose="020B0503020204020204" pitchFamily="34" charset="-122"/>
              </a:rPr>
              <a:t>】</a:t>
            </a:r>
            <a:r>
              <a:rPr lang="zh-CN" altLang="en-US"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无</a:t>
            </a:r>
            <a:endParaRPr lang="en-US" altLang="zh-CN"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a:p>
            <a:pPr lvl="0">
              <a:lnSpc>
                <a:spcPct val="150000"/>
              </a:lnSpc>
              <a:defRPr/>
            </a:pPr>
            <a:r>
              <a:rPr lang="zh-CN" altLang="zh-CN" b="1" dirty="0">
                <a:latin typeface="微软雅黑" panose="020B0503020204020204" pitchFamily="34" charset="-122"/>
                <a:ea typeface="微软雅黑" panose="020B0503020204020204" pitchFamily="34" charset="-122"/>
              </a:rPr>
              <a:t>【</a:t>
            </a:r>
            <a:r>
              <a:rPr lang="zh-CN" altLang="en-US"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全球首个上市国家</a:t>
            </a:r>
            <a:r>
              <a:rPr lang="en-US" altLang="zh-CN"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地区及上市时间</a:t>
            </a:r>
            <a:r>
              <a:rPr lang="zh-CN" altLang="zh-CN" b="1" dirty="0">
                <a:latin typeface="微软雅黑" panose="020B0503020204020204" pitchFamily="34" charset="-122"/>
                <a:ea typeface="微软雅黑" panose="020B0503020204020204" pitchFamily="34" charset="-122"/>
              </a:rPr>
              <a:t>】</a:t>
            </a:r>
            <a:r>
              <a:rPr lang="zh-CN" altLang="en-US"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美国</a:t>
            </a:r>
            <a:r>
              <a:rPr lang="zh-CN" altLang="en-US"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2016</a:t>
            </a:r>
            <a:r>
              <a:rPr lang="zh-CN" altLang="zh-CN"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9</a:t>
            </a:r>
            <a:r>
              <a:rPr lang="zh-CN" altLang="en-US"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月</a:t>
            </a:r>
            <a:endParaRPr lang="en-US" altLang="zh-CN"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defRPr/>
            </a:pPr>
            <a:r>
              <a:rPr lang="zh-CN" altLang="zh-CN" b="1"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rPr>
              <a:t>是</a:t>
            </a:r>
            <a:r>
              <a:rPr lang="zh-CN" altLang="en-US"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否为OTC药品</a:t>
            </a:r>
            <a:r>
              <a:rPr lang="zh-CN" altLang="zh-CN" b="1" dirty="0">
                <a:latin typeface="微软雅黑" panose="020B0503020204020204" pitchFamily="34" charset="-122"/>
                <a:ea typeface="微软雅黑" panose="020B0503020204020204" pitchFamily="34" charset="-122"/>
              </a:rPr>
              <a:t>】</a:t>
            </a:r>
            <a:r>
              <a:rPr lang="zh-CN" altLang="en-US"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否</a:t>
            </a:r>
          </a:p>
          <a:p>
            <a:pPr>
              <a:lnSpc>
                <a:spcPct val="150000"/>
              </a:lnSpc>
              <a:defRPr/>
            </a:pPr>
            <a:r>
              <a:rPr lang="zh-CN" altLang="zh-CN" b="1" dirty="0">
                <a:latin typeface="微软雅黑" panose="020B0503020204020204" pitchFamily="34" charset="-122"/>
                <a:ea typeface="微软雅黑" panose="020B0503020204020204" pitchFamily="34" charset="-122"/>
              </a:rPr>
              <a:t>【</a:t>
            </a:r>
            <a:r>
              <a:rPr lang="zh-CN" altLang="zh-CN" kern="100" dirty="0">
                <a:latin typeface="微软雅黑" panose="020B0503020204020204" pitchFamily="34" charset="-122"/>
                <a:ea typeface="微软雅黑" panose="020B0503020204020204" pitchFamily="34" charset="-122"/>
                <a:cs typeface="微软雅黑" panose="020B0503020204020204" pitchFamily="34" charset="-122"/>
              </a:rPr>
              <a:t>参照药品</a:t>
            </a:r>
            <a:r>
              <a:rPr lang="zh-CN" altLang="zh-CN" b="1" dirty="0">
                <a:latin typeface="微软雅黑" panose="020B0503020204020204" pitchFamily="34" charset="-122"/>
                <a:ea typeface="微软雅黑" panose="020B0503020204020204" pitchFamily="34" charset="-122"/>
              </a:rPr>
              <a:t>】</a:t>
            </a:r>
            <a:r>
              <a:rPr lang="zh-CN" altLang="zh-CN" kern="1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kern="100" dirty="0">
                <a:latin typeface="微软雅黑" panose="020B0503020204020204" pitchFamily="34" charset="-122"/>
                <a:ea typeface="微软雅黑" panose="020B0503020204020204" pitchFamily="34" charset="-122"/>
              </a:rPr>
              <a:t>卡托普利片  </a:t>
            </a:r>
            <a:r>
              <a:rPr lang="en-US" altLang="zh-CN" kern="100" dirty="0">
                <a:latin typeface="微软雅黑" panose="020B0503020204020204" pitchFamily="34" charset="-122"/>
                <a:ea typeface="微软雅黑" panose="020B0503020204020204" pitchFamily="34" charset="-122"/>
              </a:rPr>
              <a:t>25mg*100</a:t>
            </a:r>
            <a:r>
              <a:rPr lang="zh-CN" altLang="en-US" kern="100" dirty="0">
                <a:latin typeface="微软雅黑" panose="020B0503020204020204" pitchFamily="34" charset="-122"/>
                <a:ea typeface="微软雅黑" panose="020B0503020204020204" pitchFamily="34" charset="-122"/>
              </a:rPr>
              <a:t>片</a:t>
            </a:r>
            <a:endParaRPr lang="en-US" altLang="zh-CN" kern="10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defRPr/>
            </a:pPr>
            <a:r>
              <a:rPr lang="zh-CN" altLang="en-US" sz="1600" kern="100" dirty="0">
                <a:latin typeface="微软雅黑" panose="020B0503020204020204" pitchFamily="34" charset="-122"/>
                <a:ea typeface="微软雅黑" panose="020B0503020204020204" pitchFamily="34" charset="-122"/>
              </a:rPr>
              <a:t>无儿童专用剂型；需复杂拆分给药，无法根据儿童治疗需求精准给药</a:t>
            </a:r>
            <a:endParaRPr lang="en-US" altLang="zh-CN" sz="1600" kern="10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defRPr/>
            </a:pPr>
            <a:r>
              <a:rPr lang="zh-CN" altLang="en-US" sz="1600" kern="100" dirty="0">
                <a:latin typeface="微软雅黑" panose="020B0503020204020204" pitchFamily="34" charset="-122"/>
                <a:ea typeface="微软雅黑" panose="020B0503020204020204" pitchFamily="34" charset="-122"/>
              </a:rPr>
              <a:t>半衰期</a:t>
            </a:r>
            <a:r>
              <a:rPr lang="en-US" altLang="zh-CN" sz="1600" kern="100" dirty="0">
                <a:latin typeface="微软雅黑" panose="020B0503020204020204" pitchFamily="34" charset="-122"/>
                <a:ea typeface="微软雅黑" panose="020B0503020204020204" pitchFamily="34" charset="-122"/>
              </a:rPr>
              <a:t>6-8h</a:t>
            </a:r>
            <a:r>
              <a:rPr lang="zh-CN" altLang="en-US" sz="1600" kern="100" dirty="0">
                <a:latin typeface="微软雅黑" panose="020B0503020204020204" pitchFamily="34" charset="-122"/>
                <a:ea typeface="微软雅黑" panose="020B0503020204020204" pitchFamily="34" charset="-122"/>
              </a:rPr>
              <a:t>，一天</a:t>
            </a:r>
            <a:r>
              <a:rPr lang="en-US" altLang="zh-CN" sz="1600" kern="100" dirty="0">
                <a:latin typeface="微软雅黑" panose="020B0503020204020204" pitchFamily="34" charset="-122"/>
                <a:ea typeface="微软雅黑" panose="020B0503020204020204" pitchFamily="34" charset="-122"/>
              </a:rPr>
              <a:t>3-4</a:t>
            </a:r>
            <a:r>
              <a:rPr lang="zh-CN" altLang="en-US" sz="1600" kern="100" dirty="0">
                <a:latin typeface="微软雅黑" panose="020B0503020204020204" pitchFamily="34" charset="-122"/>
                <a:ea typeface="微软雅黑" panose="020B0503020204020204" pitchFamily="34" charset="-122"/>
              </a:rPr>
              <a:t>次给药；儿童依从性差，增加家长和医护人员给药困难</a:t>
            </a:r>
            <a:endParaRPr lang="en-US" altLang="zh-CN" sz="1600" kern="100" dirty="0">
              <a:latin typeface="微软雅黑" panose="020B0503020204020204" pitchFamily="34" charset="-122"/>
              <a:ea typeface="微软雅黑" panose="020B0503020204020204" pitchFamily="34" charset="-122"/>
              <a:sym typeface="+mn-ea"/>
            </a:endParaRPr>
          </a:p>
          <a:p>
            <a:pPr>
              <a:lnSpc>
                <a:spcPct val="150000"/>
              </a:lnSpc>
              <a:defRPr/>
            </a:pPr>
            <a:r>
              <a:rPr lang="en-US" altLang="zh-CN" kern="1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kern="100" dirty="0">
                <a:latin typeface="微软雅黑" panose="020B0503020204020204" pitchFamily="34" charset="-122"/>
                <a:ea typeface="微软雅黑" panose="020B0503020204020204" pitchFamily="34" charset="-122"/>
                <a:cs typeface="微软雅黑" panose="020B0503020204020204" pitchFamily="34" charset="-122"/>
                <a:sym typeface="+mn-ea"/>
              </a:rPr>
              <a:t>弥补未满足的治疗需求</a:t>
            </a:r>
            <a:r>
              <a:rPr lang="en-US" altLang="zh-CN" kern="100" dirty="0">
                <a:latin typeface="微软雅黑" panose="020B0503020204020204" pitchFamily="34" charset="-122"/>
                <a:ea typeface="微软雅黑" panose="020B0503020204020204" pitchFamily="34" charset="-122"/>
                <a:cs typeface="微软雅黑" panose="020B0503020204020204" pitchFamily="34" charset="-122"/>
                <a:sym typeface="+mn-ea"/>
              </a:rPr>
              <a:t>】</a:t>
            </a:r>
          </a:p>
          <a:p>
            <a:pPr marL="285750" indent="285750">
              <a:lnSpc>
                <a:spcPct val="150000"/>
              </a:lnSpc>
              <a:buFont typeface="Arial" panose="020B0604020202020204" pitchFamily="34" charset="0"/>
              <a:buChar char="•"/>
              <a:defRPr/>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目录内没有儿童可使用的</a:t>
            </a:r>
            <a:r>
              <a:rPr lang="en-US" altLang="en-US" sz="1600" dirty="0">
                <a:latin typeface="微软雅黑" panose="020B0503020204020204" pitchFamily="34" charset="-122"/>
                <a:ea typeface="微软雅黑" panose="020B0503020204020204" pitchFamily="34" charset="-122"/>
                <a:cs typeface="Arial" panose="020B0604020202020204" pitchFamily="34" charset="0"/>
              </a:rPr>
              <a:t>ACEI</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口服溶液，依那普利口服溶液可以根据儿童体重及病情变化精准给药和调整剂量</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marL="285750" indent="285750">
              <a:lnSpc>
                <a:spcPct val="150000"/>
              </a:lnSpc>
              <a:buFont typeface="Arial" panose="020B0604020202020204" pitchFamily="34" charset="0"/>
              <a:buChar char="•"/>
              <a:defRPr/>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半衰期</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12-14h</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，一天</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1</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次给药；草莓口味，儿童依从性高，确保长期治疗的疗效和安全性，减少医护人员和家长给药负担</a:t>
            </a:r>
            <a:endParaRPr lang="zh-CN" altLang="en-US" sz="1600" b="0" dirty="0">
              <a:solidFill>
                <a:schemeClr val="bg1"/>
              </a:solidFill>
              <a:latin typeface="微软雅黑" panose="020B0503020204020204" pitchFamily="34" charset="-122"/>
              <a:ea typeface="微软雅黑" panose="020B0503020204020204" pitchFamily="34" charset="-122"/>
              <a:cs typeface="+mn-cs"/>
            </a:endParaRPr>
          </a:p>
        </p:txBody>
      </p:sp>
      <p:sp>
        <p:nvSpPr>
          <p:cNvPr id="3" name="五边形 2"/>
          <p:cNvSpPr/>
          <p:nvPr/>
        </p:nvSpPr>
        <p:spPr>
          <a:xfrm>
            <a:off x="0" y="384048"/>
            <a:ext cx="2679192" cy="53035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：基本信息</a:t>
            </a:r>
            <a:endParaRPr lang="zh-CN" altLang="en-US" sz="28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38873" y="2063710"/>
            <a:ext cx="11119141" cy="377411"/>
          </a:xfrm>
          <a:prstGeom prst="rect">
            <a:avLst/>
          </a:prstGeom>
        </p:spPr>
        <p:txBody>
          <a:bodyPr wrap="square">
            <a:spAutoFit/>
          </a:bodyPr>
          <a:lstStyle/>
          <a:p>
            <a:pPr lvl="0">
              <a:lnSpc>
                <a:spcPct val="150000"/>
              </a:lnSpc>
              <a:defRPr/>
            </a:pPr>
            <a:r>
              <a:rPr lang="zh-CN" altLang="zh-CN" sz="1400"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疾病基本情况：</a:t>
            </a:r>
            <a:r>
              <a:rPr lang="en-US" altLang="zh-CN" sz="1200" b="1" dirty="0">
                <a:latin typeface="微软雅黑" panose="020B0503020204020204" pitchFamily="34" charset="-122"/>
                <a:ea typeface="微软雅黑" panose="020B0503020204020204" pitchFamily="34" charset="-122"/>
                <a:cs typeface="Arial" panose="020B0604020202020204" pitchFamily="34" charset="0"/>
              </a:rPr>
              <a:t>24</a:t>
            </a:r>
            <a:r>
              <a:rPr lang="zh-CN" altLang="en-US" sz="1200" b="1" dirty="0">
                <a:latin typeface="微软雅黑" panose="020B0503020204020204" pitchFamily="34" charset="-122"/>
                <a:ea typeface="微软雅黑" panose="020B0503020204020204" pitchFamily="34" charset="-122"/>
                <a:cs typeface="Arial" panose="020B0604020202020204" pitchFamily="34" charset="0"/>
              </a:rPr>
              <a:t>万人</a:t>
            </a:r>
            <a:r>
              <a:rPr lang="en-US" altLang="zh-CN" sz="1200" b="1" dirty="0">
                <a:latin typeface="微软雅黑" panose="020B0503020204020204" pitchFamily="34" charset="-122"/>
                <a:ea typeface="微软雅黑" panose="020B0503020204020204" pitchFamily="34" charset="-122"/>
                <a:cs typeface="Arial" panose="020B0604020202020204" pitchFamily="34" charset="0"/>
              </a:rPr>
              <a:t>/</a:t>
            </a:r>
            <a:r>
              <a:rPr lang="zh-CN" altLang="en-US" sz="1200" b="1" dirty="0">
                <a:latin typeface="微软雅黑" panose="020B0503020204020204" pitchFamily="34" charset="-122"/>
                <a:ea typeface="微软雅黑" panose="020B0503020204020204" pitchFamily="34" charset="-122"/>
                <a:cs typeface="Arial" panose="020B0604020202020204" pitchFamily="34" charset="0"/>
              </a:rPr>
              <a:t>年（儿童高血压</a:t>
            </a:r>
            <a:r>
              <a:rPr lang="en-US" altLang="zh-CN" sz="1200" b="1" dirty="0">
                <a:latin typeface="微软雅黑" panose="020B0503020204020204" pitchFamily="34" charset="-122"/>
                <a:ea typeface="微软雅黑" panose="020B0503020204020204" pitchFamily="34" charset="-122"/>
                <a:cs typeface="Arial" panose="020B0604020202020204" pitchFamily="34" charset="0"/>
              </a:rPr>
              <a:t>4</a:t>
            </a:r>
            <a:r>
              <a:rPr lang="zh-CN" altLang="en-US" sz="1200" b="1" dirty="0">
                <a:latin typeface="微软雅黑" panose="020B0503020204020204" pitchFamily="34" charset="-122"/>
                <a:ea typeface="微软雅黑" panose="020B0503020204020204" pitchFamily="34" charset="-122"/>
                <a:cs typeface="Arial" panose="020B0604020202020204" pitchFamily="34" charset="0"/>
              </a:rPr>
              <a:t>万人</a:t>
            </a:r>
            <a:r>
              <a:rPr lang="en-US" altLang="zh-CN" sz="1200" b="1" dirty="0">
                <a:latin typeface="微软雅黑" panose="020B0503020204020204" pitchFamily="34" charset="-122"/>
                <a:ea typeface="微软雅黑" panose="020B0503020204020204" pitchFamily="34" charset="-122"/>
                <a:cs typeface="Arial" panose="020B0604020202020204" pitchFamily="34" charset="0"/>
              </a:rPr>
              <a:t>/</a:t>
            </a:r>
            <a:r>
              <a:rPr lang="zh-CN" altLang="en-US" sz="1200" b="1" dirty="0">
                <a:latin typeface="微软雅黑" panose="020B0503020204020204" pitchFamily="34" charset="-122"/>
                <a:ea typeface="微软雅黑" panose="020B0503020204020204" pitchFamily="34" charset="-122"/>
                <a:cs typeface="Arial" panose="020B0604020202020204" pitchFamily="34" charset="0"/>
              </a:rPr>
              <a:t>年，儿童心力衰竭</a:t>
            </a:r>
            <a:r>
              <a:rPr lang="en-US" altLang="zh-CN" sz="1200" b="1" dirty="0">
                <a:latin typeface="微软雅黑" panose="020B0503020204020204" pitchFamily="34" charset="-122"/>
                <a:ea typeface="微软雅黑" panose="020B0503020204020204" pitchFamily="34" charset="-122"/>
                <a:cs typeface="Arial" panose="020B0604020202020204" pitchFamily="34" charset="0"/>
              </a:rPr>
              <a:t>20</a:t>
            </a:r>
            <a:r>
              <a:rPr lang="zh-CN" altLang="en-US" sz="1200" b="1" dirty="0">
                <a:latin typeface="微软雅黑" panose="020B0503020204020204" pitchFamily="34" charset="-122"/>
                <a:ea typeface="微软雅黑" panose="020B0503020204020204" pitchFamily="34" charset="-122"/>
                <a:cs typeface="Arial" panose="020B0604020202020204" pitchFamily="34" charset="0"/>
              </a:rPr>
              <a:t>万人</a:t>
            </a:r>
            <a:r>
              <a:rPr lang="en-US" altLang="zh-CN" sz="1200" b="1" dirty="0">
                <a:latin typeface="微软雅黑" panose="020B0503020204020204" pitchFamily="34" charset="-122"/>
                <a:ea typeface="微软雅黑" panose="020B0503020204020204" pitchFamily="34" charset="-122"/>
                <a:cs typeface="Arial" panose="020B0604020202020204" pitchFamily="34" charset="0"/>
              </a:rPr>
              <a:t>/</a:t>
            </a:r>
            <a:r>
              <a:rPr lang="zh-CN" altLang="en-US" sz="1200" b="1" dirty="0">
                <a:latin typeface="微软雅黑" panose="020B0503020204020204" pitchFamily="34" charset="-122"/>
                <a:ea typeface="微软雅黑" panose="020B0503020204020204" pitchFamily="34" charset="-122"/>
                <a:cs typeface="Arial" panose="020B0604020202020204" pitchFamily="34" charset="0"/>
              </a:rPr>
              <a:t>年）</a:t>
            </a:r>
            <a:endParaRPr lang="zh-CN" altLang="zh-CN" sz="1200" b="1" kern="1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矩形 3"/>
          <p:cNvSpPr/>
          <p:nvPr/>
        </p:nvSpPr>
        <p:spPr>
          <a:xfrm>
            <a:off x="530312" y="2458667"/>
            <a:ext cx="11566438" cy="923330"/>
          </a:xfrm>
          <a:prstGeom prst="rect">
            <a:avLst/>
          </a:prstGeom>
        </p:spPr>
        <p:txBody>
          <a:bodyPr wrap="square">
            <a:spAutoFit/>
          </a:bodyPr>
          <a:lstStyle/>
          <a:p>
            <a:pPr marL="342900" indent="-342900">
              <a:lnSpc>
                <a:spcPct val="150000"/>
              </a:lnSpc>
              <a:buFont typeface="+mj-ea"/>
              <a:buAutoNum type="circleNumDbPlain"/>
              <a:defRPr/>
            </a:pPr>
            <a:r>
              <a:rPr lang="zh-CN" altLang="en-US" sz="12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儿童高血压</a:t>
            </a:r>
            <a:r>
              <a:rPr lang="en-US" altLang="zh-CN" sz="1200" baseline="300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en-US" sz="12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2012~2015</a:t>
            </a:r>
            <a:r>
              <a:rPr lang="zh-CN" altLang="en-US"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年，中国儿童青少年心血管健康调查（</a:t>
            </a:r>
            <a:r>
              <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CCACH</a:t>
            </a:r>
            <a:r>
              <a:rPr lang="zh-CN" altLang="en-US"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）项目在全国 </a:t>
            </a:r>
            <a:r>
              <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6 </a:t>
            </a:r>
            <a:r>
              <a:rPr lang="zh-CN" altLang="en-US"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个城市对 </a:t>
            </a:r>
            <a:r>
              <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44396 </a:t>
            </a:r>
            <a:r>
              <a:rPr lang="zh-CN" altLang="en-US"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名 </a:t>
            </a:r>
            <a:r>
              <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6~17 </a:t>
            </a:r>
            <a:r>
              <a:rPr lang="zh-CN" altLang="en-US"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岁儿童进行筛查，高血压患病率接近 </a:t>
            </a:r>
            <a:r>
              <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3.7% </a:t>
            </a:r>
            <a:r>
              <a:rPr lang="zh-CN" altLang="en-US"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，但实际门诊就诊需药物治疗不足</a:t>
            </a:r>
            <a:r>
              <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，全年约</a:t>
            </a:r>
            <a:r>
              <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万人</a:t>
            </a:r>
            <a:endParaRPr lang="zh-CN" altLang="en-US" sz="1200" baseline="300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nSpc>
                <a:spcPct val="150000"/>
              </a:lnSpc>
              <a:buFont typeface="+mj-ea"/>
              <a:buAutoNum type="circleNumDbPlain"/>
              <a:defRPr/>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mn-ea"/>
              </a:rPr>
              <a:t>儿童心力衰竭</a:t>
            </a:r>
            <a:r>
              <a:rPr lang="en-US" altLang="zh-CN" sz="1200" baseline="300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近</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zh-CN"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年来报道的儿童及青少年心衰进行了系统回顾，儿童心衰的发病率为</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0.9/100000~7.4/10000</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患病率约为</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83.3/100000</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，全年约</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万人</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五边形 5"/>
          <p:cNvSpPr/>
          <p:nvPr/>
        </p:nvSpPr>
        <p:spPr>
          <a:xfrm>
            <a:off x="0" y="384048"/>
            <a:ext cx="2679192" cy="53035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：基本信息</a:t>
            </a:r>
            <a:endParaRPr lang="zh-CN" altLang="en-US" sz="2800" b="1" dirty="0"/>
          </a:p>
        </p:txBody>
      </p:sp>
      <p:sp>
        <p:nvSpPr>
          <p:cNvPr id="14" name="矩形 13"/>
          <p:cNvSpPr/>
          <p:nvPr/>
        </p:nvSpPr>
        <p:spPr>
          <a:xfrm>
            <a:off x="530312" y="1201616"/>
            <a:ext cx="10949977" cy="890693"/>
          </a:xfrm>
          <a:prstGeom prst="rect">
            <a:avLst/>
          </a:prstGeom>
        </p:spPr>
        <p:txBody>
          <a:bodyPr wrap="square">
            <a:spAutoFit/>
          </a:bodyPr>
          <a:lstStyle/>
          <a:p>
            <a:pPr marL="342900" lvl="0" indent="-342900">
              <a:lnSpc>
                <a:spcPct val="150000"/>
              </a:lnSpc>
              <a:buFont typeface="+mj-ea"/>
              <a:buAutoNum type="circleNumDbPlain"/>
              <a:defRPr/>
            </a:pPr>
            <a:r>
              <a:rPr lang="zh-CN" altLang="zh-CN" sz="1200" kern="1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高血压 </a:t>
            </a:r>
          </a:p>
          <a:p>
            <a:pPr marL="342900" lvl="0" indent="-342900">
              <a:lnSpc>
                <a:spcPct val="150000"/>
              </a:lnSpc>
              <a:buFont typeface="+mj-ea"/>
              <a:buAutoNum type="circleNumDbPlain"/>
              <a:defRPr/>
            </a:pPr>
            <a:r>
              <a:rPr lang="zh-CN" altLang="zh-CN" sz="1200" kern="1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症状性心力衰竭：通常与利尿剂和洋地黄类药物联用，以提高生存率、延缓心衰的进展、减少因心衰而导致的住院</a:t>
            </a:r>
          </a:p>
          <a:p>
            <a:pPr marL="342900" lvl="0" indent="-342900">
              <a:lnSpc>
                <a:spcPct val="150000"/>
              </a:lnSpc>
              <a:buFont typeface="+mj-ea"/>
              <a:buAutoNum type="circleNumDbPlain"/>
              <a:defRPr/>
            </a:pPr>
            <a:r>
              <a:rPr lang="zh-CN" altLang="zh-CN" sz="1200" kern="1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无症状性左心室功能障碍（射血分数≤35%）：延缓心衰的进展，减少因心衰而导致的住院 </a:t>
            </a:r>
            <a:endParaRPr lang="en-US" altLang="zh-CN" sz="1200" kern="1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p:nvSpPr>
        <p:spPr>
          <a:xfrm>
            <a:off x="438873" y="919024"/>
            <a:ext cx="11119141" cy="377411"/>
          </a:xfrm>
          <a:prstGeom prst="rect">
            <a:avLst/>
          </a:prstGeom>
        </p:spPr>
        <p:txBody>
          <a:bodyPr wrap="square">
            <a:spAutoFit/>
          </a:bodyPr>
          <a:lstStyle/>
          <a:p>
            <a:pPr lvl="0" algn="l">
              <a:lnSpc>
                <a:spcPct val="150000"/>
              </a:lnSpc>
              <a:buClrTx/>
              <a:buSzTx/>
              <a:buFontTx/>
              <a:defRPr/>
            </a:pPr>
            <a:r>
              <a:rPr lang="zh-CN" altLang="en-US" sz="1400"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适应症</a:t>
            </a:r>
            <a:r>
              <a:rPr lang="zh-CN" altLang="zh-CN" sz="1400"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zh-CN" sz="1400" b="1" kern="1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nvSpPr>
        <p:spPr>
          <a:xfrm>
            <a:off x="438873" y="3325764"/>
            <a:ext cx="8546456" cy="377411"/>
          </a:xfrm>
          <a:prstGeom prst="rect">
            <a:avLst/>
          </a:prstGeom>
        </p:spPr>
        <p:txBody>
          <a:bodyPr wrap="square">
            <a:spAutoFit/>
          </a:bodyPr>
          <a:lstStyle/>
          <a:p>
            <a:pPr lvl="0" algn="l">
              <a:lnSpc>
                <a:spcPct val="150000"/>
              </a:lnSpc>
              <a:buClrTx/>
              <a:buSzTx/>
              <a:buFontTx/>
              <a:defRPr/>
            </a:pPr>
            <a:r>
              <a:rPr lang="zh-CN" altLang="zh-CN" sz="1400"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用法用量：</a:t>
            </a:r>
          </a:p>
        </p:txBody>
      </p:sp>
      <p:sp>
        <p:nvSpPr>
          <p:cNvPr id="8" name="矩形 7"/>
          <p:cNvSpPr/>
          <p:nvPr/>
        </p:nvSpPr>
        <p:spPr>
          <a:xfrm>
            <a:off x="530312" y="3658954"/>
            <a:ext cx="10509163" cy="2031325"/>
          </a:xfrm>
          <a:prstGeom prst="rect">
            <a:avLst/>
          </a:prstGeom>
        </p:spPr>
        <p:txBody>
          <a:bodyPr wrap="square">
            <a:spAutoFit/>
          </a:bodyPr>
          <a:lstStyle/>
          <a:p>
            <a:pPr algn="just">
              <a:lnSpc>
                <a:spcPct val="150000"/>
              </a:lnSpc>
            </a:pPr>
            <a:r>
              <a:rPr lang="en-US" altLang="zh-CN" sz="1200" b="1"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1200" b="1" kern="100" dirty="0">
                <a:latin typeface="微软雅黑" panose="020B0503020204020204" pitchFamily="34" charset="-122"/>
                <a:ea typeface="微软雅黑" panose="020B0503020204020204" pitchFamily="34" charset="-122"/>
                <a:cs typeface="Times New Roman" panose="02020603050405020304" pitchFamily="18" charset="0"/>
              </a:rPr>
              <a:t>、高血压</a:t>
            </a:r>
            <a:endPar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endParaRPr>
          </a:p>
          <a:p>
            <a:pPr indent="266700" algn="just">
              <a:lnSpc>
                <a:spcPct val="150000"/>
              </a:lnSpc>
            </a:pP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成人初始剂量为每日</a:t>
            </a:r>
            <a:r>
              <a:rPr lang="en-US" altLang="zh-CN" sz="1200" kern="0" dirty="0">
                <a:latin typeface="微软雅黑" panose="020B0503020204020204" pitchFamily="34" charset="-122"/>
                <a:ea typeface="微软雅黑" panose="020B0503020204020204" pitchFamily="34" charset="-122"/>
                <a:cs typeface="Times New Roman" panose="02020603050405020304" pitchFamily="18" charset="0"/>
              </a:rPr>
              <a:t>5mg</a:t>
            </a: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，每日一次服用。可根据需要逐渐增加到最大剂量每日</a:t>
            </a:r>
            <a:r>
              <a:rPr lang="en-US" altLang="zh-CN" sz="1200" kern="100" dirty="0">
                <a:latin typeface="微软雅黑" panose="020B0503020204020204" pitchFamily="34" charset="-122"/>
                <a:ea typeface="微软雅黑" panose="020B0503020204020204" pitchFamily="34" charset="-122"/>
                <a:cs typeface="Times New Roman" panose="02020603050405020304" pitchFamily="18" charset="0"/>
              </a:rPr>
              <a:t>40mg</a:t>
            </a:r>
            <a:r>
              <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rPr>
              <a:t>以实现降压目标。如果出现给药时间间隔末端降压效果减弱则可将每日剂量分成每天两次服用。</a:t>
            </a:r>
          </a:p>
          <a:p>
            <a:pPr indent="266700" algn="just">
              <a:lnSpc>
                <a:spcPct val="150000"/>
              </a:lnSpc>
            </a:pPr>
            <a:r>
              <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rPr>
              <a:t>与利尿剂一起使用：如果需要达到更大的降压效果，本品可以和低剂量的利尿剂联用，建议使用利尿剂的患者初始剂量每日</a:t>
            </a:r>
            <a:r>
              <a:rPr lang="en-US" altLang="zh-CN" sz="1200" kern="100" dirty="0">
                <a:latin typeface="微软雅黑" panose="020B0503020204020204" pitchFamily="34" charset="-122"/>
                <a:ea typeface="微软雅黑" panose="020B0503020204020204" pitchFamily="34" charset="-122"/>
                <a:cs typeface="Times New Roman" panose="02020603050405020304" pitchFamily="18" charset="0"/>
              </a:rPr>
              <a:t>2.5mg</a:t>
            </a:r>
            <a:r>
              <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rPr>
              <a:t>。</a:t>
            </a:r>
          </a:p>
          <a:p>
            <a:pPr indent="266700" algn="just">
              <a:lnSpc>
                <a:spcPct val="150000"/>
              </a:lnSpc>
            </a:pPr>
            <a:r>
              <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rPr>
              <a:t>肾功能受损患者剂量调整：见下表，剂量可以根据需要逐渐增加到最大每日</a:t>
            </a:r>
            <a:r>
              <a:rPr lang="en-US" altLang="zh-CN" sz="1200" kern="100" dirty="0">
                <a:latin typeface="微软雅黑" panose="020B0503020204020204" pitchFamily="34" charset="-122"/>
                <a:ea typeface="微软雅黑" panose="020B0503020204020204" pitchFamily="34" charset="-122"/>
                <a:cs typeface="Times New Roman" panose="02020603050405020304" pitchFamily="18" charset="0"/>
              </a:rPr>
              <a:t>40mg</a:t>
            </a:r>
            <a:r>
              <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200" kern="100" dirty="0">
              <a:latin typeface="微软雅黑" panose="020B0503020204020204" pitchFamily="34" charset="-122"/>
              <a:ea typeface="微软雅黑" panose="020B0503020204020204" pitchFamily="34" charset="-122"/>
              <a:cs typeface="Times New Roman" panose="02020603050405020304" pitchFamily="18" charset="0"/>
            </a:endParaRPr>
          </a:p>
          <a:p>
            <a:pPr indent="266700" algn="just">
              <a:lnSpc>
                <a:spcPct val="150000"/>
              </a:lnSpc>
            </a:pPr>
            <a:endParaRPr lang="en-US" altLang="zh-CN" sz="1200" kern="100" dirty="0">
              <a:latin typeface="微软雅黑" panose="020B0503020204020204" pitchFamily="34" charset="-122"/>
              <a:ea typeface="微软雅黑" panose="020B0503020204020204" pitchFamily="34" charset="-122"/>
              <a:cs typeface="Times New Roman" panose="02020603050405020304" pitchFamily="18" charset="0"/>
            </a:endParaRPr>
          </a:p>
          <a:p>
            <a:pPr indent="266700" algn="just">
              <a:lnSpc>
                <a:spcPct val="150000"/>
              </a:lnSpc>
            </a:pPr>
            <a:endPar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9" name="表格 8"/>
          <p:cNvGraphicFramePr>
            <a:graphicFrameLocks noGrp="1"/>
          </p:cNvGraphicFramePr>
          <p:nvPr/>
        </p:nvGraphicFramePr>
        <p:xfrm>
          <a:off x="1188151" y="5142035"/>
          <a:ext cx="7886700" cy="1008380"/>
        </p:xfrm>
        <a:graphic>
          <a:graphicData uri="http://schemas.openxmlformats.org/drawingml/2006/table">
            <a:tbl>
              <a:tblPr firstRow="1" firstCol="1" bandRow="1" bandCol="1"/>
              <a:tblGrid>
                <a:gridCol w="2861295">
                  <a:extLst>
                    <a:ext uri="{9D8B030D-6E8A-4147-A177-3AD203B41FA5}">
                      <a16:colId xmlns:a16="http://schemas.microsoft.com/office/drawing/2014/main" val="20000"/>
                    </a:ext>
                  </a:extLst>
                </a:gridCol>
                <a:gridCol w="2648354">
                  <a:extLst>
                    <a:ext uri="{9D8B030D-6E8A-4147-A177-3AD203B41FA5}">
                      <a16:colId xmlns:a16="http://schemas.microsoft.com/office/drawing/2014/main" val="20001"/>
                    </a:ext>
                  </a:extLst>
                </a:gridCol>
                <a:gridCol w="2377051">
                  <a:extLst>
                    <a:ext uri="{9D8B030D-6E8A-4147-A177-3AD203B41FA5}">
                      <a16:colId xmlns:a16="http://schemas.microsoft.com/office/drawing/2014/main" val="20002"/>
                    </a:ext>
                  </a:extLst>
                </a:gridCol>
              </a:tblGrid>
              <a:tr h="252095">
                <a:tc>
                  <a:txBody>
                    <a:bodyPr/>
                    <a:lstStyle/>
                    <a:p>
                      <a:pPr algn="ctr">
                        <a:spcAft>
                          <a:spcPts val="0"/>
                        </a:spcAft>
                      </a:pPr>
                      <a:r>
                        <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肾功能状态</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肌酐清除率</a:t>
                      </a:r>
                      <a:r>
                        <a:rPr lang="en-US" sz="1000" kern="100" dirty="0">
                          <a:effectLst/>
                          <a:latin typeface="微软雅黑" panose="020B0503020204020204" pitchFamily="34" charset="-122"/>
                          <a:ea typeface="微软雅黑" panose="020B0503020204020204" pitchFamily="34" charset="-122"/>
                          <a:cs typeface="Times New Roman" panose="02020603050405020304" pitchFamily="18" charset="0"/>
                        </a:rPr>
                        <a:t>mL/min</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初始剂量</a:t>
                      </a:r>
                      <a:r>
                        <a:rPr lang="en-US" sz="1000" kern="100" dirty="0">
                          <a:effectLst/>
                          <a:latin typeface="微软雅黑" panose="020B0503020204020204" pitchFamily="34" charset="-122"/>
                          <a:ea typeface="微软雅黑" panose="020B0503020204020204" pitchFamily="34" charset="-122"/>
                          <a:cs typeface="Times New Roman" panose="02020603050405020304" pitchFamily="18" charset="0"/>
                        </a:rPr>
                        <a:t>mg/</a:t>
                      </a:r>
                      <a:r>
                        <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日</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2095">
                <a:tc>
                  <a:txBody>
                    <a:bodyPr/>
                    <a:lstStyle/>
                    <a:p>
                      <a:pPr algn="just">
                        <a:spcAft>
                          <a:spcPts val="0"/>
                        </a:spcAft>
                      </a:pPr>
                      <a:r>
                        <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正常或轻度肾功能受损患者</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000" kern="100" dirty="0">
                          <a:effectLst/>
                          <a:latin typeface="微软雅黑" panose="020B0503020204020204" pitchFamily="34" charset="-122"/>
                          <a:ea typeface="微软雅黑" panose="020B0503020204020204" pitchFamily="34" charset="-122"/>
                          <a:cs typeface="Times New Roman" panose="02020603050405020304" pitchFamily="18" charset="0"/>
                        </a:rPr>
                        <a:t>&gt;30 mL/min</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000" kern="100" dirty="0">
                          <a:effectLst/>
                          <a:latin typeface="微软雅黑" panose="020B0503020204020204" pitchFamily="34" charset="-122"/>
                          <a:ea typeface="微软雅黑" panose="020B0503020204020204" pitchFamily="34" charset="-122"/>
                          <a:cs typeface="Times New Roman" panose="02020603050405020304" pitchFamily="18" charset="0"/>
                        </a:rPr>
                        <a:t>5mg</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52095">
                <a:tc>
                  <a:txBody>
                    <a:bodyPr/>
                    <a:lstStyle/>
                    <a:p>
                      <a:pPr algn="just">
                        <a:spcAft>
                          <a:spcPts val="0"/>
                        </a:spcAft>
                      </a:pPr>
                      <a:r>
                        <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中度至严重肾功能受损</a:t>
                      </a:r>
                    </a:p>
                  </a:txBody>
                  <a:tcPr marL="68580" marR="68580" marT="0" marB="0" anchor="ctr">
                    <a:lnL>
                      <a:noFill/>
                    </a:lnL>
                    <a:lnR>
                      <a:noFill/>
                    </a:lnR>
                    <a:lnT>
                      <a:noFill/>
                    </a:lnT>
                    <a:lnB>
                      <a:noFill/>
                    </a:lnB>
                  </a:tcPr>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cs typeface="Times New Roman" panose="02020603050405020304" pitchFamily="18" charset="0"/>
                        </a:rPr>
                        <a:t>≤ 30 mL/min</a:t>
                      </a:r>
                      <a:endParaRPr lang="zh-CN" sz="10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000" kern="100" dirty="0">
                          <a:effectLst/>
                          <a:latin typeface="微软雅黑" panose="020B0503020204020204" pitchFamily="34" charset="-122"/>
                          <a:ea typeface="微软雅黑" panose="020B0503020204020204" pitchFamily="34" charset="-122"/>
                          <a:cs typeface="Times New Roman" panose="02020603050405020304" pitchFamily="18" charset="0"/>
                        </a:rPr>
                        <a:t>2.5mg</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r h="252095">
                <a:tc>
                  <a:txBody>
                    <a:bodyPr/>
                    <a:lstStyle/>
                    <a:p>
                      <a:pPr algn="just">
                        <a:spcAft>
                          <a:spcPts val="0"/>
                        </a:spcAft>
                      </a:pPr>
                      <a:r>
                        <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透析患者</a:t>
                      </a:r>
                      <a:r>
                        <a:rPr lang="en-US" sz="1000" kern="100" dirty="0">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0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dirty="0">
                          <a:effectLst/>
                          <a:latin typeface="微软雅黑" panose="020B0503020204020204" pitchFamily="34" charset="-122"/>
                          <a:ea typeface="微软雅黑" panose="020B0503020204020204" pitchFamily="34" charset="-122"/>
                          <a:cs typeface="Times New Roman" panose="02020603050405020304" pitchFamily="18" charset="0"/>
                        </a:rPr>
                        <a:t>2.5mg</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 name="矩形 1"/>
          <p:cNvSpPr/>
          <p:nvPr/>
        </p:nvSpPr>
        <p:spPr>
          <a:xfrm>
            <a:off x="6011192" y="6198268"/>
            <a:ext cx="3063659" cy="246221"/>
          </a:xfrm>
          <a:prstGeom prst="rect">
            <a:avLst/>
          </a:prstGeom>
        </p:spPr>
        <p:txBody>
          <a:bodyPr wrap="none">
            <a:spAutoFit/>
          </a:bodyPr>
          <a:lstStyle/>
          <a:p>
            <a:r>
              <a:rPr lang="en-US" altLang="zh-CN" sz="10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000" kern="100" dirty="0">
                <a:latin typeface="微软雅黑" panose="020B0503020204020204" pitchFamily="34" charset="-122"/>
                <a:ea typeface="微软雅黑" panose="020B0503020204020204" pitchFamily="34" charset="-122"/>
                <a:cs typeface="Times New Roman" panose="02020603050405020304" pitchFamily="18" charset="0"/>
              </a:rPr>
              <a:t>：透析当天需在血液透析后服药；用理想体重计算</a:t>
            </a:r>
            <a:endParaRPr lang="zh-CN" altLang="en-US" sz="1000" dirty="0"/>
          </a:p>
        </p:txBody>
      </p:sp>
      <p:sp>
        <p:nvSpPr>
          <p:cNvPr id="3" name="矩形 2"/>
          <p:cNvSpPr/>
          <p:nvPr/>
        </p:nvSpPr>
        <p:spPr>
          <a:xfrm>
            <a:off x="539476" y="6346203"/>
            <a:ext cx="6096000" cy="461665"/>
          </a:xfrm>
          <a:prstGeom prst="rect">
            <a:avLst/>
          </a:prstGeom>
        </p:spPr>
        <p:txBody>
          <a:bodyPr>
            <a:spAutoFit/>
          </a:bodyPr>
          <a:lstStyle/>
          <a:p>
            <a:r>
              <a:rPr lang="en-US" altLang="zh-CN" sz="800" kern="100" dirty="0">
                <a:solidFill>
                  <a:schemeClr val="tx1"/>
                </a:solidFill>
                <a:latin typeface="+mj-ea"/>
                <a:ea typeface="+mj-ea"/>
                <a:cs typeface="微软雅黑" panose="020B0503020204020204" pitchFamily="34" charset="-122"/>
              </a:rPr>
              <a:t>1.</a:t>
            </a:r>
            <a:r>
              <a:rPr lang="zh-CN" altLang="zh-CN" sz="800" kern="100" dirty="0">
                <a:solidFill>
                  <a:schemeClr val="tx1"/>
                </a:solidFill>
                <a:latin typeface="+mj-ea"/>
                <a:ea typeface="+mj-ea"/>
                <a:cs typeface="微软雅黑" panose="020B0503020204020204" pitchFamily="34" charset="-122"/>
              </a:rPr>
              <a:t>中国心血管健康与疾病报告</a:t>
            </a:r>
            <a:r>
              <a:rPr lang="en-US" altLang="zh-CN" sz="800" kern="100" dirty="0">
                <a:solidFill>
                  <a:schemeClr val="tx1"/>
                </a:solidFill>
                <a:latin typeface="+mj-ea"/>
                <a:ea typeface="+mj-ea"/>
                <a:cs typeface="微软雅黑" panose="020B0503020204020204" pitchFamily="34" charset="-122"/>
              </a:rPr>
              <a:t>2021</a:t>
            </a:r>
            <a:r>
              <a:rPr lang="zh-CN" altLang="zh-CN" sz="800" kern="100" dirty="0">
                <a:solidFill>
                  <a:schemeClr val="tx1"/>
                </a:solidFill>
                <a:latin typeface="+mj-ea"/>
                <a:ea typeface="+mj-ea"/>
                <a:cs typeface="微软雅黑" panose="020B0503020204020204" pitchFamily="34" charset="-122"/>
              </a:rPr>
              <a:t>概要</a:t>
            </a:r>
            <a:r>
              <a:rPr lang="en-US" altLang="zh-CN" sz="800" kern="100" dirty="0">
                <a:solidFill>
                  <a:schemeClr val="tx1"/>
                </a:solidFill>
                <a:latin typeface="+mj-ea"/>
                <a:ea typeface="+mj-ea"/>
                <a:cs typeface="微软雅黑" panose="020B0503020204020204" pitchFamily="34" charset="-122"/>
              </a:rPr>
              <a:t>[J].</a:t>
            </a:r>
            <a:r>
              <a:rPr lang="zh-CN" altLang="zh-CN" sz="800" kern="100" dirty="0">
                <a:solidFill>
                  <a:schemeClr val="tx1"/>
                </a:solidFill>
                <a:latin typeface="+mj-ea"/>
                <a:ea typeface="+mj-ea"/>
                <a:cs typeface="微软雅黑" panose="020B0503020204020204" pitchFamily="34" charset="-122"/>
              </a:rPr>
              <a:t>中国循环杂志</a:t>
            </a:r>
            <a:r>
              <a:rPr lang="en-US" altLang="zh-CN" sz="800" kern="100" dirty="0">
                <a:solidFill>
                  <a:schemeClr val="tx1"/>
                </a:solidFill>
                <a:latin typeface="+mj-ea"/>
                <a:ea typeface="+mj-ea"/>
                <a:cs typeface="微软雅黑" panose="020B0503020204020204" pitchFamily="34" charset="-122"/>
              </a:rPr>
              <a:t>,2022,37(06):553-578</a:t>
            </a:r>
          </a:p>
          <a:p>
            <a:r>
              <a:rPr lang="en-US" altLang="zh-CN" sz="800" kern="100" dirty="0">
                <a:solidFill>
                  <a:schemeClr val="tx1"/>
                </a:solidFill>
                <a:latin typeface="+mj-ea"/>
                <a:ea typeface="+mj-ea"/>
                <a:cs typeface="微软雅黑" panose="020B0503020204020204" pitchFamily="34" charset="-122"/>
              </a:rPr>
              <a:t>2.</a:t>
            </a:r>
            <a:r>
              <a:rPr lang="zh-CN" altLang="zh-CN" sz="800" kern="100" dirty="0">
                <a:solidFill>
                  <a:schemeClr val="tx1"/>
                </a:solidFill>
                <a:latin typeface="+mj-ea"/>
                <a:ea typeface="+mj-ea"/>
                <a:cs typeface="微软雅黑" panose="020B0503020204020204" pitchFamily="34" charset="-122"/>
              </a:rPr>
              <a:t>儿童心力衰竭诊断</a:t>
            </a:r>
            <a:r>
              <a:rPr lang="zh-CN" altLang="en-US" sz="800" kern="100" dirty="0">
                <a:solidFill>
                  <a:schemeClr val="tx1"/>
                </a:solidFill>
                <a:latin typeface="+mj-ea"/>
                <a:ea typeface="+mj-ea"/>
                <a:cs typeface="微软雅黑" panose="020B0503020204020204" pitchFamily="34" charset="-122"/>
              </a:rPr>
              <a:t>和</a:t>
            </a:r>
            <a:r>
              <a:rPr lang="zh-CN" altLang="zh-CN" sz="800" kern="100" dirty="0">
                <a:solidFill>
                  <a:schemeClr val="tx1"/>
                </a:solidFill>
                <a:latin typeface="+mj-ea"/>
                <a:ea typeface="+mj-ea"/>
                <a:cs typeface="微软雅黑" panose="020B0503020204020204" pitchFamily="34" charset="-122"/>
              </a:rPr>
              <a:t>治疗</a:t>
            </a:r>
            <a:r>
              <a:rPr lang="zh-CN" altLang="en-US" sz="800" kern="100" dirty="0">
                <a:solidFill>
                  <a:schemeClr val="tx1"/>
                </a:solidFill>
                <a:latin typeface="+mj-ea"/>
                <a:ea typeface="+mj-ea"/>
                <a:cs typeface="微软雅黑" panose="020B0503020204020204" pitchFamily="34" charset="-122"/>
              </a:rPr>
              <a:t>建议</a:t>
            </a:r>
            <a:r>
              <a:rPr lang="en-US" altLang="zh-CN" sz="800" kern="100" dirty="0">
                <a:solidFill>
                  <a:schemeClr val="tx1"/>
                </a:solidFill>
                <a:latin typeface="+mj-ea"/>
                <a:ea typeface="+mj-ea"/>
                <a:cs typeface="微软雅黑" panose="020B0503020204020204" pitchFamily="34" charset="-122"/>
              </a:rPr>
              <a:t>[J].</a:t>
            </a:r>
            <a:r>
              <a:rPr lang="zh-CN" altLang="zh-CN" sz="800" kern="100" dirty="0">
                <a:solidFill>
                  <a:schemeClr val="tx1"/>
                </a:solidFill>
                <a:latin typeface="+mj-ea"/>
                <a:ea typeface="+mj-ea"/>
                <a:cs typeface="微软雅黑" panose="020B0503020204020204" pitchFamily="34" charset="-122"/>
              </a:rPr>
              <a:t>中华实用儿科临床杂志</a:t>
            </a:r>
            <a:r>
              <a:rPr lang="en-US" altLang="zh-CN" sz="800" kern="100" dirty="0">
                <a:solidFill>
                  <a:schemeClr val="tx1"/>
                </a:solidFill>
                <a:latin typeface="+mj-ea"/>
                <a:ea typeface="+mj-ea"/>
                <a:cs typeface="微软雅黑" panose="020B0503020204020204" pitchFamily="34" charset="-122"/>
              </a:rPr>
              <a:t>,2020(01):14-15-16-17-18</a:t>
            </a:r>
          </a:p>
          <a:p>
            <a:r>
              <a:rPr lang="en-US" altLang="zh-CN" sz="800" kern="100" dirty="0">
                <a:solidFill>
                  <a:schemeClr val="tx1"/>
                </a:solidFill>
                <a:latin typeface="+mj-ea"/>
                <a:ea typeface="+mj-ea"/>
                <a:cs typeface="微软雅黑" panose="020B0503020204020204" pitchFamily="34" charset="-122"/>
              </a:rPr>
              <a:t>3.《</a:t>
            </a:r>
            <a:r>
              <a:rPr lang="zh-CN" altLang="zh-CN" sz="800" kern="100" dirty="0">
                <a:solidFill>
                  <a:schemeClr val="tx1"/>
                </a:solidFill>
                <a:latin typeface="+mj-ea"/>
                <a:ea typeface="+mj-ea"/>
                <a:cs typeface="微软雅黑" panose="020B0503020204020204" pitchFamily="34" charset="-122"/>
              </a:rPr>
              <a:t>马来酸依那普利口服溶液说明书</a:t>
            </a:r>
            <a:r>
              <a:rPr lang="en-US" altLang="zh-CN" sz="800" kern="100" dirty="0">
                <a:solidFill>
                  <a:schemeClr val="tx1"/>
                </a:solidFill>
                <a:latin typeface="+mj-ea"/>
                <a:ea typeface="+mj-ea"/>
                <a:cs typeface="微软雅黑" panose="020B0503020204020204" pitchFamily="34" charset="-122"/>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5851" y="1513029"/>
            <a:ext cx="11248509" cy="646331"/>
          </a:xfrm>
          <a:prstGeom prst="rect">
            <a:avLst/>
          </a:prstGeom>
        </p:spPr>
        <p:txBody>
          <a:bodyPr wrap="square">
            <a:spAutoFit/>
          </a:bodyPr>
          <a:lstStyle/>
          <a:p>
            <a:pPr indent="266700" algn="just">
              <a:lnSpc>
                <a:spcPct val="150000"/>
              </a:lnSpc>
            </a:pPr>
            <a:endParaRPr lang="en-US" altLang="zh-CN" sz="1200" kern="100" dirty="0">
              <a:latin typeface="微软雅黑" panose="020B0503020204020204" pitchFamily="34" charset="-122"/>
              <a:ea typeface="微软雅黑" panose="020B0503020204020204" pitchFamily="34" charset="-122"/>
              <a:cs typeface="Times New Roman" panose="02020603050405020304" pitchFamily="18" charset="0"/>
            </a:endParaRPr>
          </a:p>
          <a:p>
            <a:pPr indent="266700" algn="just">
              <a:lnSpc>
                <a:spcPct val="150000"/>
              </a:lnSpc>
            </a:pPr>
            <a:endPar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8"/>
          <p:cNvSpPr/>
          <p:nvPr/>
        </p:nvSpPr>
        <p:spPr>
          <a:xfrm>
            <a:off x="620576" y="1079160"/>
            <a:ext cx="10864461" cy="2308324"/>
          </a:xfrm>
          <a:prstGeom prst="rect">
            <a:avLst/>
          </a:prstGeom>
        </p:spPr>
        <p:txBody>
          <a:bodyPr wrap="square">
            <a:spAutoFit/>
          </a:bodyPr>
          <a:lstStyle/>
          <a:p>
            <a:pPr algn="just">
              <a:lnSpc>
                <a:spcPct val="150000"/>
              </a:lnSpc>
            </a:pPr>
            <a:r>
              <a:rPr lang="en-US" altLang="zh-CN" sz="1200" b="1" kern="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zh-CN" sz="1200" b="1" kern="0" dirty="0">
                <a:latin typeface="微软雅黑" panose="020B0503020204020204" pitchFamily="34" charset="-122"/>
                <a:ea typeface="微软雅黑" panose="020B0503020204020204" pitchFamily="34" charset="-122"/>
                <a:cs typeface="Times New Roman" panose="02020603050405020304" pitchFamily="18" charset="0"/>
              </a:rPr>
              <a:t>、心力衰竭</a:t>
            </a:r>
          </a:p>
          <a:p>
            <a:pPr indent="266700" algn="just">
              <a:lnSpc>
                <a:spcPct val="150000"/>
              </a:lnSpc>
            </a:pP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成人初始剂量建议为</a:t>
            </a:r>
            <a:r>
              <a:rPr lang="en-US" altLang="zh-CN" sz="1200" kern="0" dirty="0">
                <a:latin typeface="微软雅黑" panose="020B0503020204020204" pitchFamily="34" charset="-122"/>
                <a:ea typeface="微软雅黑" panose="020B0503020204020204" pitchFamily="34" charset="-122"/>
                <a:cs typeface="Times New Roman" panose="02020603050405020304" pitchFamily="18" charset="0"/>
              </a:rPr>
              <a:t>2.5mg</a:t>
            </a: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，一天两次。在患者可耐受情况下逐渐增加剂量。常用维持剂量为每日总剂量</a:t>
            </a:r>
            <a:r>
              <a:rPr lang="en-US" altLang="zh-CN" sz="1200" kern="0" dirty="0">
                <a:latin typeface="微软雅黑" panose="020B0503020204020204" pitchFamily="34" charset="-122"/>
                <a:ea typeface="微软雅黑" panose="020B0503020204020204" pitchFamily="34" charset="-122"/>
                <a:cs typeface="Times New Roman" panose="02020603050405020304" pitchFamily="18" charset="0"/>
              </a:rPr>
              <a:t>20mg</a:t>
            </a: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。最大剂量不超过</a:t>
            </a:r>
            <a:r>
              <a:rPr lang="en-US" altLang="zh-CN" sz="1200" kern="0" dirty="0">
                <a:latin typeface="微软雅黑" panose="020B0503020204020204" pitchFamily="34" charset="-122"/>
                <a:ea typeface="微软雅黑" panose="020B0503020204020204" pitchFamily="34" charset="-122"/>
                <a:cs typeface="Times New Roman" panose="02020603050405020304" pitchFamily="18" charset="0"/>
              </a:rPr>
              <a:t>20mg</a:t>
            </a: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，一天两次。常与利尿剂和洋地黄联用。</a:t>
            </a:r>
          </a:p>
          <a:p>
            <a:pPr indent="266700" algn="just">
              <a:lnSpc>
                <a:spcPct val="150000"/>
              </a:lnSpc>
            </a:pP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低钠血症（血清钠小于</a:t>
            </a:r>
            <a:r>
              <a:rPr lang="en-US" altLang="zh-CN" sz="1200" kern="0" dirty="0">
                <a:latin typeface="微软雅黑" panose="020B0503020204020204" pitchFamily="34" charset="-122"/>
                <a:ea typeface="微软雅黑" panose="020B0503020204020204" pitchFamily="34" charset="-122"/>
                <a:cs typeface="Times New Roman" panose="02020603050405020304" pitchFamily="18" charset="0"/>
              </a:rPr>
              <a:t>130mEq/L</a:t>
            </a: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）患者或血肌酐大于</a:t>
            </a:r>
            <a:r>
              <a:rPr lang="en-US" altLang="zh-CN" sz="1200" kern="0" dirty="0">
                <a:latin typeface="微软雅黑" panose="020B0503020204020204" pitchFamily="34" charset="-122"/>
                <a:ea typeface="微软雅黑" panose="020B0503020204020204" pitchFamily="34" charset="-122"/>
                <a:cs typeface="Times New Roman" panose="02020603050405020304" pitchFamily="18" charset="0"/>
              </a:rPr>
              <a:t>1.6mg/</a:t>
            </a:r>
            <a:r>
              <a:rPr lang="en-US" altLang="zh-CN" sz="1200" kern="0" dirty="0" err="1">
                <a:latin typeface="微软雅黑" panose="020B0503020204020204" pitchFamily="34" charset="-122"/>
                <a:ea typeface="微软雅黑" panose="020B0503020204020204" pitchFamily="34" charset="-122"/>
                <a:cs typeface="Times New Roman" panose="02020603050405020304" pitchFamily="18" charset="0"/>
              </a:rPr>
              <a:t>dL</a:t>
            </a: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患者，建议初始剂量为</a:t>
            </a:r>
            <a:r>
              <a:rPr lang="en-US" altLang="zh-CN" sz="1200" kern="0" dirty="0">
                <a:latin typeface="微软雅黑" panose="020B0503020204020204" pitchFamily="34" charset="-122"/>
                <a:ea typeface="微软雅黑" panose="020B0503020204020204" pitchFamily="34" charset="-122"/>
                <a:cs typeface="Times New Roman" panose="02020603050405020304" pitchFamily="18" charset="0"/>
              </a:rPr>
              <a:t>2.5mg</a:t>
            </a: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，一天一次。</a:t>
            </a:r>
          </a:p>
          <a:p>
            <a:pPr indent="266700" algn="just">
              <a:lnSpc>
                <a:spcPct val="150000"/>
              </a:lnSpc>
            </a:pP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利尿剂剂量应调整以使低血容量和低血压效应最小化。本品若在首剂后出现低血压反应，在有效控制后，不妨碍随后的剂量调整。</a:t>
            </a:r>
            <a:endParaRPr lang="en-US" altLang="zh-CN" sz="1200" kern="0" dirty="0">
              <a:latin typeface="微软雅黑" panose="020B0503020204020204" pitchFamily="34" charset="-122"/>
              <a:ea typeface="微软雅黑" panose="020B0503020204020204" pitchFamily="34" charset="-122"/>
              <a:cs typeface="Times New Roman" panose="02020603050405020304" pitchFamily="18" charset="0"/>
            </a:endParaRPr>
          </a:p>
          <a:p>
            <a:pPr indent="266700" algn="just">
              <a:lnSpc>
                <a:spcPct val="150000"/>
              </a:lnSpc>
            </a:pPr>
            <a:endPar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lang="en-US" altLang="zh-CN" sz="1200" b="1" kern="0"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1200" b="1" kern="0" dirty="0">
                <a:latin typeface="微软雅黑" panose="020B0503020204020204" pitchFamily="34" charset="-122"/>
                <a:ea typeface="微软雅黑" panose="020B0503020204020204" pitchFamily="34" charset="-122"/>
                <a:cs typeface="Times New Roman" panose="02020603050405020304" pitchFamily="18" charset="0"/>
              </a:rPr>
              <a:t>、无症状性左心室功能障碍</a:t>
            </a:r>
          </a:p>
          <a:p>
            <a:pPr indent="266700" algn="just">
              <a:lnSpc>
                <a:spcPct val="150000"/>
              </a:lnSpc>
            </a:pP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成人初始剂量建议为</a:t>
            </a:r>
            <a:r>
              <a:rPr lang="en-US" altLang="zh-CN" sz="1200" kern="0" dirty="0">
                <a:latin typeface="微软雅黑" panose="020B0503020204020204" pitchFamily="34" charset="-122"/>
                <a:ea typeface="微软雅黑" panose="020B0503020204020204" pitchFamily="34" charset="-122"/>
                <a:cs typeface="Times New Roman" panose="02020603050405020304" pitchFamily="18" charset="0"/>
              </a:rPr>
              <a:t>2.5mg</a:t>
            </a: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，每日两次，在患者可耐受情况下可调整剂量至最大</a:t>
            </a:r>
            <a:r>
              <a:rPr lang="en-US" altLang="zh-CN" sz="1200" kern="0" dirty="0">
                <a:latin typeface="微软雅黑" panose="020B0503020204020204" pitchFamily="34" charset="-122"/>
                <a:ea typeface="微软雅黑" panose="020B0503020204020204" pitchFamily="34" charset="-122"/>
                <a:cs typeface="Times New Roman" panose="02020603050405020304" pitchFamily="18" charset="0"/>
              </a:rPr>
              <a:t>10mg</a:t>
            </a: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，每日两次。利尿剂剂量可能需要调整。</a:t>
            </a:r>
          </a:p>
        </p:txBody>
      </p:sp>
      <p:sp>
        <p:nvSpPr>
          <p:cNvPr id="11" name="五边形 10"/>
          <p:cNvSpPr/>
          <p:nvPr/>
        </p:nvSpPr>
        <p:spPr>
          <a:xfrm>
            <a:off x="0" y="384048"/>
            <a:ext cx="2679192" cy="53035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：基本信息</a:t>
            </a:r>
            <a:endParaRPr lang="zh-CN" altLang="en-US" sz="2800" b="1" dirty="0"/>
          </a:p>
        </p:txBody>
      </p:sp>
      <p:sp>
        <p:nvSpPr>
          <p:cNvPr id="2" name="矩形 1"/>
          <p:cNvSpPr/>
          <p:nvPr/>
        </p:nvSpPr>
        <p:spPr>
          <a:xfrm>
            <a:off x="620576" y="3447548"/>
            <a:ext cx="1441420" cy="307777"/>
          </a:xfrm>
          <a:prstGeom prst="rect">
            <a:avLst/>
          </a:prstGeom>
        </p:spPr>
        <p:txBody>
          <a:bodyPr wrap="none">
            <a:spAutoFit/>
          </a:bodyPr>
          <a:lstStyle/>
          <a:p>
            <a:r>
              <a:rPr lang="zh-CN" altLang="en-US" sz="1400"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儿童</a:t>
            </a:r>
            <a:r>
              <a:rPr lang="zh-CN" altLang="zh-CN" sz="1400"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用法用量</a:t>
            </a:r>
            <a:r>
              <a:rPr lang="zh-CN" altLang="en-US" sz="1400"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dirty="0"/>
          </a:p>
        </p:txBody>
      </p:sp>
      <p:graphicFrame>
        <p:nvGraphicFramePr>
          <p:cNvPr id="3" name="表格 2"/>
          <p:cNvGraphicFramePr>
            <a:graphicFrameLocks noGrp="1"/>
          </p:cNvGraphicFramePr>
          <p:nvPr>
            <p:extLst>
              <p:ext uri="{D42A27DB-BD31-4B8C-83A1-F6EECF244321}">
                <p14:modId xmlns:p14="http://schemas.microsoft.com/office/powerpoint/2010/main" val="940235936"/>
              </p:ext>
            </p:extLst>
          </p:nvPr>
        </p:nvGraphicFramePr>
        <p:xfrm>
          <a:off x="775851" y="3907344"/>
          <a:ext cx="9748377" cy="1100855"/>
        </p:xfrm>
        <a:graphic>
          <a:graphicData uri="http://schemas.openxmlformats.org/drawingml/2006/table">
            <a:tbl>
              <a:tblPr firstRow="1">
                <a:tableStyleId>{3B4B98B0-60AC-42C2-AFA5-B58CD77FA1E5}</a:tableStyleId>
              </a:tblPr>
              <a:tblGrid>
                <a:gridCol w="1082930">
                  <a:extLst>
                    <a:ext uri="{9D8B030D-6E8A-4147-A177-3AD203B41FA5}">
                      <a16:colId xmlns:a16="http://schemas.microsoft.com/office/drawing/2014/main" val="20000"/>
                    </a:ext>
                  </a:extLst>
                </a:gridCol>
                <a:gridCol w="1733201">
                  <a:extLst>
                    <a:ext uri="{9D8B030D-6E8A-4147-A177-3AD203B41FA5}">
                      <a16:colId xmlns:a16="http://schemas.microsoft.com/office/drawing/2014/main" val="20001"/>
                    </a:ext>
                  </a:extLst>
                </a:gridCol>
                <a:gridCol w="1882913">
                  <a:extLst>
                    <a:ext uri="{9D8B030D-6E8A-4147-A177-3AD203B41FA5}">
                      <a16:colId xmlns:a16="http://schemas.microsoft.com/office/drawing/2014/main" val="20002"/>
                    </a:ext>
                  </a:extLst>
                </a:gridCol>
                <a:gridCol w="1512504">
                  <a:extLst>
                    <a:ext uri="{9D8B030D-6E8A-4147-A177-3AD203B41FA5}">
                      <a16:colId xmlns:a16="http://schemas.microsoft.com/office/drawing/2014/main" val="20003"/>
                    </a:ext>
                  </a:extLst>
                </a:gridCol>
                <a:gridCol w="3536829">
                  <a:extLst>
                    <a:ext uri="{9D8B030D-6E8A-4147-A177-3AD203B41FA5}">
                      <a16:colId xmlns:a16="http://schemas.microsoft.com/office/drawing/2014/main" val="20004"/>
                    </a:ext>
                  </a:extLst>
                </a:gridCol>
              </a:tblGrid>
              <a:tr h="314530">
                <a:tc>
                  <a:txBody>
                    <a:bodyPr/>
                    <a:lstStyle>
                      <a:lvl1pPr marL="0" algn="l" defTabSz="685800" rtl="0" eaLnBrk="1" latinLnBrk="0" hangingPunct="1">
                        <a:defRPr sz="1350" b="1" kern="1200">
                          <a:solidFill>
                            <a:schemeClr val="tx1"/>
                          </a:solidFill>
                          <a:latin typeface="Calibri" panose="020F0502020204030204"/>
                        </a:defRPr>
                      </a:lvl1pPr>
                      <a:lvl2pPr marL="342900" algn="l" defTabSz="685800" rtl="0" eaLnBrk="1" latinLnBrk="0" hangingPunct="1">
                        <a:defRPr sz="1350" b="1" kern="1200">
                          <a:solidFill>
                            <a:schemeClr val="tx1"/>
                          </a:solidFill>
                          <a:latin typeface="Calibri" panose="020F0502020204030204"/>
                        </a:defRPr>
                      </a:lvl2pPr>
                      <a:lvl3pPr marL="685800" algn="l" defTabSz="685800" rtl="0" eaLnBrk="1" latinLnBrk="0" hangingPunct="1">
                        <a:defRPr sz="1350" b="1" kern="1200">
                          <a:solidFill>
                            <a:schemeClr val="tx1"/>
                          </a:solidFill>
                          <a:latin typeface="Calibri" panose="020F0502020204030204"/>
                        </a:defRPr>
                      </a:lvl3pPr>
                      <a:lvl4pPr marL="1028700" algn="l" defTabSz="685800" rtl="0" eaLnBrk="1" latinLnBrk="0" hangingPunct="1">
                        <a:defRPr sz="1350" b="1" kern="1200">
                          <a:solidFill>
                            <a:schemeClr val="tx1"/>
                          </a:solidFill>
                          <a:latin typeface="Calibri" panose="020F0502020204030204"/>
                        </a:defRPr>
                      </a:lvl4pPr>
                      <a:lvl5pPr marL="1371600" algn="l" defTabSz="685800" rtl="0" eaLnBrk="1" latinLnBrk="0" hangingPunct="1">
                        <a:defRPr sz="1350" b="1" kern="1200">
                          <a:solidFill>
                            <a:schemeClr val="tx1"/>
                          </a:solidFill>
                          <a:latin typeface="Calibri" panose="020F0502020204030204"/>
                        </a:defRPr>
                      </a:lvl5pPr>
                      <a:lvl6pPr marL="1714500" algn="l" defTabSz="685800" rtl="0" eaLnBrk="1" latinLnBrk="0" hangingPunct="1">
                        <a:defRPr sz="1350" b="1" kern="1200">
                          <a:solidFill>
                            <a:schemeClr val="tx1"/>
                          </a:solidFill>
                          <a:latin typeface="Calibri" panose="020F0502020204030204"/>
                        </a:defRPr>
                      </a:lvl6pPr>
                      <a:lvl7pPr marL="2057400" algn="l" defTabSz="685800" rtl="0" eaLnBrk="1" latinLnBrk="0" hangingPunct="1">
                        <a:defRPr sz="1350" b="1" kern="1200">
                          <a:solidFill>
                            <a:schemeClr val="tx1"/>
                          </a:solidFill>
                          <a:latin typeface="Calibri" panose="020F0502020204030204"/>
                        </a:defRPr>
                      </a:lvl7pPr>
                      <a:lvl8pPr marL="2400300" algn="l" defTabSz="685800" rtl="0" eaLnBrk="1" latinLnBrk="0" hangingPunct="1">
                        <a:defRPr sz="1350" b="1" kern="1200">
                          <a:solidFill>
                            <a:schemeClr val="tx1"/>
                          </a:solidFill>
                          <a:latin typeface="Calibri" panose="020F0502020204030204"/>
                        </a:defRPr>
                      </a:lvl8pPr>
                      <a:lvl9pPr marL="2743200" algn="l" defTabSz="685800" rtl="0" eaLnBrk="1" latinLnBrk="0" hangingPunct="1">
                        <a:defRPr sz="1350" b="1" kern="1200">
                          <a:solidFill>
                            <a:schemeClr val="tx1"/>
                          </a:solidFill>
                          <a:latin typeface="Calibri" panose="020F0502020204030204"/>
                        </a:defRPr>
                      </a:lvl9pPr>
                    </a:lstStyle>
                    <a:p>
                      <a:pPr algn="ctr"/>
                      <a:r>
                        <a:rPr lang="zh-CN" altLang="en-US" sz="1100" dirty="0">
                          <a:latin typeface="+mn-ea"/>
                          <a:ea typeface="+mn-ea"/>
                        </a:rPr>
                        <a:t>疾病</a:t>
                      </a:r>
                      <a:endParaRPr lang="zh-CN" altLang="en-US" sz="1100" b="1" dirty="0">
                        <a:solidFill>
                          <a:schemeClr val="tx1"/>
                        </a:solidFill>
                        <a:latin typeface="+mn-ea"/>
                        <a:ea typeface="+mn-ea"/>
                      </a:endParaRPr>
                    </a:p>
                  </a:txBody>
                  <a:tcPr anchor="ctr"/>
                </a:tc>
                <a:tc>
                  <a:txBody>
                    <a:bodyPr/>
                    <a:lstStyle>
                      <a:lvl1pPr marL="0" algn="l" defTabSz="685800" rtl="0" eaLnBrk="1" latinLnBrk="0" hangingPunct="1">
                        <a:defRPr sz="1350" b="1" kern="1200">
                          <a:solidFill>
                            <a:schemeClr val="tx1"/>
                          </a:solidFill>
                          <a:latin typeface="Calibri" panose="020F0502020204030204"/>
                        </a:defRPr>
                      </a:lvl1pPr>
                      <a:lvl2pPr marL="342900" algn="l" defTabSz="685800" rtl="0" eaLnBrk="1" latinLnBrk="0" hangingPunct="1">
                        <a:defRPr sz="1350" b="1" kern="1200">
                          <a:solidFill>
                            <a:schemeClr val="tx1"/>
                          </a:solidFill>
                          <a:latin typeface="Calibri" panose="020F0502020204030204"/>
                        </a:defRPr>
                      </a:lvl2pPr>
                      <a:lvl3pPr marL="685800" algn="l" defTabSz="685800" rtl="0" eaLnBrk="1" latinLnBrk="0" hangingPunct="1">
                        <a:defRPr sz="1350" b="1" kern="1200">
                          <a:solidFill>
                            <a:schemeClr val="tx1"/>
                          </a:solidFill>
                          <a:latin typeface="Calibri" panose="020F0502020204030204"/>
                        </a:defRPr>
                      </a:lvl3pPr>
                      <a:lvl4pPr marL="1028700" algn="l" defTabSz="685800" rtl="0" eaLnBrk="1" latinLnBrk="0" hangingPunct="1">
                        <a:defRPr sz="1350" b="1" kern="1200">
                          <a:solidFill>
                            <a:schemeClr val="tx1"/>
                          </a:solidFill>
                          <a:latin typeface="Calibri" panose="020F0502020204030204"/>
                        </a:defRPr>
                      </a:lvl4pPr>
                      <a:lvl5pPr marL="1371600" algn="l" defTabSz="685800" rtl="0" eaLnBrk="1" latinLnBrk="0" hangingPunct="1">
                        <a:defRPr sz="1350" b="1" kern="1200">
                          <a:solidFill>
                            <a:schemeClr val="tx1"/>
                          </a:solidFill>
                          <a:latin typeface="Calibri" panose="020F0502020204030204"/>
                        </a:defRPr>
                      </a:lvl5pPr>
                      <a:lvl6pPr marL="1714500" algn="l" defTabSz="685800" rtl="0" eaLnBrk="1" latinLnBrk="0" hangingPunct="1">
                        <a:defRPr sz="1350" b="1" kern="1200">
                          <a:solidFill>
                            <a:schemeClr val="tx1"/>
                          </a:solidFill>
                          <a:latin typeface="Calibri" panose="020F0502020204030204"/>
                        </a:defRPr>
                      </a:lvl6pPr>
                      <a:lvl7pPr marL="2057400" algn="l" defTabSz="685800" rtl="0" eaLnBrk="1" latinLnBrk="0" hangingPunct="1">
                        <a:defRPr sz="1350" b="1" kern="1200">
                          <a:solidFill>
                            <a:schemeClr val="tx1"/>
                          </a:solidFill>
                          <a:latin typeface="Calibri" panose="020F0502020204030204"/>
                        </a:defRPr>
                      </a:lvl7pPr>
                      <a:lvl8pPr marL="2400300" algn="l" defTabSz="685800" rtl="0" eaLnBrk="1" latinLnBrk="0" hangingPunct="1">
                        <a:defRPr sz="1350" b="1" kern="1200">
                          <a:solidFill>
                            <a:schemeClr val="tx1"/>
                          </a:solidFill>
                          <a:latin typeface="Calibri" panose="020F0502020204030204"/>
                        </a:defRPr>
                      </a:lvl8pPr>
                      <a:lvl9pPr marL="2743200" algn="l" defTabSz="685800" rtl="0" eaLnBrk="1" latinLnBrk="0" hangingPunct="1">
                        <a:defRPr sz="1350" b="1" kern="1200">
                          <a:solidFill>
                            <a:schemeClr val="tx1"/>
                          </a:solidFill>
                          <a:latin typeface="Calibri" panose="020F0502020204030204"/>
                        </a:defRPr>
                      </a:lvl9pPr>
                    </a:lstStyle>
                    <a:p>
                      <a:pPr algn="ctr"/>
                      <a:r>
                        <a:rPr lang="zh-CN" altLang="en-US" sz="1100" dirty="0">
                          <a:latin typeface="+mn-ea"/>
                          <a:ea typeface="+mn-ea"/>
                        </a:rPr>
                        <a:t>起始剂量</a:t>
                      </a:r>
                      <a:endParaRPr lang="zh-CN" altLang="en-US" sz="1100" b="1" dirty="0">
                        <a:solidFill>
                          <a:schemeClr val="tx1"/>
                        </a:solidFill>
                        <a:latin typeface="+mn-ea"/>
                        <a:ea typeface="+mn-ea"/>
                      </a:endParaRPr>
                    </a:p>
                  </a:txBody>
                  <a:tcPr anchor="ctr"/>
                </a:tc>
                <a:tc>
                  <a:txBody>
                    <a:bodyPr/>
                    <a:lstStyle>
                      <a:lvl1pPr marL="0" algn="l" defTabSz="685800" rtl="0" eaLnBrk="1" latinLnBrk="0" hangingPunct="1">
                        <a:defRPr sz="1350" b="1" kern="1200">
                          <a:solidFill>
                            <a:schemeClr val="tx1"/>
                          </a:solidFill>
                          <a:latin typeface="Calibri" panose="020F0502020204030204"/>
                        </a:defRPr>
                      </a:lvl1pPr>
                      <a:lvl2pPr marL="342900" algn="l" defTabSz="685800" rtl="0" eaLnBrk="1" latinLnBrk="0" hangingPunct="1">
                        <a:defRPr sz="1350" b="1" kern="1200">
                          <a:solidFill>
                            <a:schemeClr val="tx1"/>
                          </a:solidFill>
                          <a:latin typeface="Calibri" panose="020F0502020204030204"/>
                        </a:defRPr>
                      </a:lvl2pPr>
                      <a:lvl3pPr marL="685800" algn="l" defTabSz="685800" rtl="0" eaLnBrk="1" latinLnBrk="0" hangingPunct="1">
                        <a:defRPr sz="1350" b="1" kern="1200">
                          <a:solidFill>
                            <a:schemeClr val="tx1"/>
                          </a:solidFill>
                          <a:latin typeface="Calibri" panose="020F0502020204030204"/>
                        </a:defRPr>
                      </a:lvl3pPr>
                      <a:lvl4pPr marL="1028700" algn="l" defTabSz="685800" rtl="0" eaLnBrk="1" latinLnBrk="0" hangingPunct="1">
                        <a:defRPr sz="1350" b="1" kern="1200">
                          <a:solidFill>
                            <a:schemeClr val="tx1"/>
                          </a:solidFill>
                          <a:latin typeface="Calibri" panose="020F0502020204030204"/>
                        </a:defRPr>
                      </a:lvl4pPr>
                      <a:lvl5pPr marL="1371600" algn="l" defTabSz="685800" rtl="0" eaLnBrk="1" latinLnBrk="0" hangingPunct="1">
                        <a:defRPr sz="1350" b="1" kern="1200">
                          <a:solidFill>
                            <a:schemeClr val="tx1"/>
                          </a:solidFill>
                          <a:latin typeface="Calibri" panose="020F0502020204030204"/>
                        </a:defRPr>
                      </a:lvl5pPr>
                      <a:lvl6pPr marL="1714500" algn="l" defTabSz="685800" rtl="0" eaLnBrk="1" latinLnBrk="0" hangingPunct="1">
                        <a:defRPr sz="1350" b="1" kern="1200">
                          <a:solidFill>
                            <a:schemeClr val="tx1"/>
                          </a:solidFill>
                          <a:latin typeface="Calibri" panose="020F0502020204030204"/>
                        </a:defRPr>
                      </a:lvl6pPr>
                      <a:lvl7pPr marL="2057400" algn="l" defTabSz="685800" rtl="0" eaLnBrk="1" latinLnBrk="0" hangingPunct="1">
                        <a:defRPr sz="1350" b="1" kern="1200">
                          <a:solidFill>
                            <a:schemeClr val="tx1"/>
                          </a:solidFill>
                          <a:latin typeface="Calibri" panose="020F0502020204030204"/>
                        </a:defRPr>
                      </a:lvl7pPr>
                      <a:lvl8pPr marL="2400300" algn="l" defTabSz="685800" rtl="0" eaLnBrk="1" latinLnBrk="0" hangingPunct="1">
                        <a:defRPr sz="1350" b="1" kern="1200">
                          <a:solidFill>
                            <a:schemeClr val="tx1"/>
                          </a:solidFill>
                          <a:latin typeface="Calibri" panose="020F0502020204030204"/>
                        </a:defRPr>
                      </a:lvl8pPr>
                      <a:lvl9pPr marL="2743200" algn="l" defTabSz="685800" rtl="0" eaLnBrk="1" latinLnBrk="0" hangingPunct="1">
                        <a:defRPr sz="1350" b="1" kern="1200">
                          <a:solidFill>
                            <a:schemeClr val="tx1"/>
                          </a:solidFill>
                          <a:latin typeface="Calibri" panose="020F0502020204030204"/>
                        </a:defRPr>
                      </a:lvl9pPr>
                    </a:lstStyle>
                    <a:p>
                      <a:pPr marL="0" algn="ctr" defTabSz="914400" rtl="0" eaLnBrk="1" latinLnBrk="0" hangingPunct="1"/>
                      <a:r>
                        <a:rPr lang="zh-CN" altLang="en-US" sz="1100" kern="1200" dirty="0">
                          <a:latin typeface="+mn-ea"/>
                          <a:ea typeface="+mn-ea"/>
                        </a:rPr>
                        <a:t>最大剂量</a:t>
                      </a:r>
                      <a:endParaRPr lang="zh-CN" altLang="en-US" sz="1100" b="1" kern="1200" dirty="0">
                        <a:solidFill>
                          <a:schemeClr val="tx1"/>
                        </a:solidFill>
                        <a:latin typeface="+mn-ea"/>
                        <a:ea typeface="+mn-ea"/>
                        <a:cs typeface="+mn-cs"/>
                      </a:endParaRPr>
                    </a:p>
                  </a:txBody>
                  <a:tcPr anchor="ctr"/>
                </a:tc>
                <a:tc>
                  <a:txBody>
                    <a:bodyPr/>
                    <a:lstStyle>
                      <a:lvl1pPr marL="0" algn="l" defTabSz="685800" rtl="0" eaLnBrk="1" latinLnBrk="0" hangingPunct="1">
                        <a:defRPr sz="1350" b="1" kern="1200">
                          <a:solidFill>
                            <a:schemeClr val="tx1"/>
                          </a:solidFill>
                          <a:latin typeface="Calibri" panose="020F0502020204030204"/>
                        </a:defRPr>
                      </a:lvl1pPr>
                      <a:lvl2pPr marL="342900" algn="l" defTabSz="685800" rtl="0" eaLnBrk="1" latinLnBrk="0" hangingPunct="1">
                        <a:defRPr sz="1350" b="1" kern="1200">
                          <a:solidFill>
                            <a:schemeClr val="tx1"/>
                          </a:solidFill>
                          <a:latin typeface="Calibri" panose="020F0502020204030204"/>
                        </a:defRPr>
                      </a:lvl2pPr>
                      <a:lvl3pPr marL="685800" algn="l" defTabSz="685800" rtl="0" eaLnBrk="1" latinLnBrk="0" hangingPunct="1">
                        <a:defRPr sz="1350" b="1" kern="1200">
                          <a:solidFill>
                            <a:schemeClr val="tx1"/>
                          </a:solidFill>
                          <a:latin typeface="Calibri" panose="020F0502020204030204"/>
                        </a:defRPr>
                      </a:lvl3pPr>
                      <a:lvl4pPr marL="1028700" algn="l" defTabSz="685800" rtl="0" eaLnBrk="1" latinLnBrk="0" hangingPunct="1">
                        <a:defRPr sz="1350" b="1" kern="1200">
                          <a:solidFill>
                            <a:schemeClr val="tx1"/>
                          </a:solidFill>
                          <a:latin typeface="Calibri" panose="020F0502020204030204"/>
                        </a:defRPr>
                      </a:lvl4pPr>
                      <a:lvl5pPr marL="1371600" algn="l" defTabSz="685800" rtl="0" eaLnBrk="1" latinLnBrk="0" hangingPunct="1">
                        <a:defRPr sz="1350" b="1" kern="1200">
                          <a:solidFill>
                            <a:schemeClr val="tx1"/>
                          </a:solidFill>
                          <a:latin typeface="Calibri" panose="020F0502020204030204"/>
                        </a:defRPr>
                      </a:lvl5pPr>
                      <a:lvl6pPr marL="1714500" algn="l" defTabSz="685800" rtl="0" eaLnBrk="1" latinLnBrk="0" hangingPunct="1">
                        <a:defRPr sz="1350" b="1" kern="1200">
                          <a:solidFill>
                            <a:schemeClr val="tx1"/>
                          </a:solidFill>
                          <a:latin typeface="Calibri" panose="020F0502020204030204"/>
                        </a:defRPr>
                      </a:lvl6pPr>
                      <a:lvl7pPr marL="2057400" algn="l" defTabSz="685800" rtl="0" eaLnBrk="1" latinLnBrk="0" hangingPunct="1">
                        <a:defRPr sz="1350" b="1" kern="1200">
                          <a:solidFill>
                            <a:schemeClr val="tx1"/>
                          </a:solidFill>
                          <a:latin typeface="Calibri" panose="020F0502020204030204"/>
                        </a:defRPr>
                      </a:lvl7pPr>
                      <a:lvl8pPr marL="2400300" algn="l" defTabSz="685800" rtl="0" eaLnBrk="1" latinLnBrk="0" hangingPunct="1">
                        <a:defRPr sz="1350" b="1" kern="1200">
                          <a:solidFill>
                            <a:schemeClr val="tx1"/>
                          </a:solidFill>
                          <a:latin typeface="Calibri" panose="020F0502020204030204"/>
                        </a:defRPr>
                      </a:lvl8pPr>
                      <a:lvl9pPr marL="2743200" algn="l" defTabSz="685800" rtl="0" eaLnBrk="1" latinLnBrk="0" hangingPunct="1">
                        <a:defRPr sz="1350" b="1" kern="1200">
                          <a:solidFill>
                            <a:schemeClr val="tx1"/>
                          </a:solidFill>
                          <a:latin typeface="Calibri" panose="020F0502020204030204"/>
                        </a:defRPr>
                      </a:lvl9pPr>
                    </a:lstStyle>
                    <a:p>
                      <a:pPr algn="ctr"/>
                      <a:r>
                        <a:rPr lang="zh-CN" altLang="en-US" sz="1100" dirty="0">
                          <a:latin typeface="+mn-ea"/>
                          <a:ea typeface="+mn-ea"/>
                        </a:rPr>
                        <a:t>给药间隔</a:t>
                      </a:r>
                      <a:endParaRPr lang="zh-CN" altLang="en-US" sz="1100" b="1" dirty="0">
                        <a:solidFill>
                          <a:schemeClr val="tx1"/>
                        </a:solidFill>
                        <a:latin typeface="+mn-ea"/>
                        <a:ea typeface="+mn-ea"/>
                      </a:endParaRPr>
                    </a:p>
                  </a:txBody>
                  <a:tcPr anchor="ctr"/>
                </a:tc>
                <a:tc>
                  <a:txBody>
                    <a:bodyPr/>
                    <a:lstStyle>
                      <a:lvl1pPr marL="0" algn="l" defTabSz="685800" rtl="0" eaLnBrk="1" latinLnBrk="0" hangingPunct="1">
                        <a:defRPr sz="1350" b="1" kern="1200">
                          <a:solidFill>
                            <a:schemeClr val="tx1"/>
                          </a:solidFill>
                          <a:latin typeface="Calibri" panose="020F0502020204030204"/>
                        </a:defRPr>
                      </a:lvl1pPr>
                      <a:lvl2pPr marL="342900" algn="l" defTabSz="685800" rtl="0" eaLnBrk="1" latinLnBrk="0" hangingPunct="1">
                        <a:defRPr sz="1350" b="1" kern="1200">
                          <a:solidFill>
                            <a:schemeClr val="tx1"/>
                          </a:solidFill>
                          <a:latin typeface="Calibri" panose="020F0502020204030204"/>
                        </a:defRPr>
                      </a:lvl2pPr>
                      <a:lvl3pPr marL="685800" algn="l" defTabSz="685800" rtl="0" eaLnBrk="1" latinLnBrk="0" hangingPunct="1">
                        <a:defRPr sz="1350" b="1" kern="1200">
                          <a:solidFill>
                            <a:schemeClr val="tx1"/>
                          </a:solidFill>
                          <a:latin typeface="Calibri" panose="020F0502020204030204"/>
                        </a:defRPr>
                      </a:lvl3pPr>
                      <a:lvl4pPr marL="1028700" algn="l" defTabSz="685800" rtl="0" eaLnBrk="1" latinLnBrk="0" hangingPunct="1">
                        <a:defRPr sz="1350" b="1" kern="1200">
                          <a:solidFill>
                            <a:schemeClr val="tx1"/>
                          </a:solidFill>
                          <a:latin typeface="Calibri" panose="020F0502020204030204"/>
                        </a:defRPr>
                      </a:lvl4pPr>
                      <a:lvl5pPr marL="1371600" algn="l" defTabSz="685800" rtl="0" eaLnBrk="1" latinLnBrk="0" hangingPunct="1">
                        <a:defRPr sz="1350" b="1" kern="1200">
                          <a:solidFill>
                            <a:schemeClr val="tx1"/>
                          </a:solidFill>
                          <a:latin typeface="Calibri" panose="020F0502020204030204"/>
                        </a:defRPr>
                      </a:lvl5pPr>
                      <a:lvl6pPr marL="1714500" algn="l" defTabSz="685800" rtl="0" eaLnBrk="1" latinLnBrk="0" hangingPunct="1">
                        <a:defRPr sz="1350" b="1" kern="1200">
                          <a:solidFill>
                            <a:schemeClr val="tx1"/>
                          </a:solidFill>
                          <a:latin typeface="Calibri" panose="020F0502020204030204"/>
                        </a:defRPr>
                      </a:lvl6pPr>
                      <a:lvl7pPr marL="2057400" algn="l" defTabSz="685800" rtl="0" eaLnBrk="1" latinLnBrk="0" hangingPunct="1">
                        <a:defRPr sz="1350" b="1" kern="1200">
                          <a:solidFill>
                            <a:schemeClr val="tx1"/>
                          </a:solidFill>
                          <a:latin typeface="Calibri" panose="020F0502020204030204"/>
                        </a:defRPr>
                      </a:lvl7pPr>
                      <a:lvl8pPr marL="2400300" algn="l" defTabSz="685800" rtl="0" eaLnBrk="1" latinLnBrk="0" hangingPunct="1">
                        <a:defRPr sz="1350" b="1" kern="1200">
                          <a:solidFill>
                            <a:schemeClr val="tx1"/>
                          </a:solidFill>
                          <a:latin typeface="Calibri" panose="020F0502020204030204"/>
                        </a:defRPr>
                      </a:lvl8pPr>
                      <a:lvl9pPr marL="2743200" algn="l" defTabSz="685800" rtl="0" eaLnBrk="1" latinLnBrk="0" hangingPunct="1">
                        <a:defRPr sz="1350" b="1" kern="1200">
                          <a:solidFill>
                            <a:schemeClr val="tx1"/>
                          </a:solidFill>
                          <a:latin typeface="Calibri" panose="020F0502020204030204"/>
                        </a:defRPr>
                      </a:lvl9pPr>
                    </a:lstStyle>
                    <a:p>
                      <a:pPr marL="0" algn="ctr" defTabSz="914400" rtl="0" eaLnBrk="1" latinLnBrk="0" hangingPunct="1"/>
                      <a:r>
                        <a:rPr lang="zh-CN" altLang="en-US" sz="1100" kern="1200" dirty="0">
                          <a:latin typeface="+mn-ea"/>
                          <a:ea typeface="+mn-ea"/>
                        </a:rPr>
                        <a:t>参考文献</a:t>
                      </a:r>
                      <a:endParaRPr lang="zh-CN" altLang="en-US" sz="1100" b="1" kern="1200" dirty="0">
                        <a:solidFill>
                          <a:schemeClr val="tx1"/>
                        </a:solidFill>
                        <a:latin typeface="+mn-ea"/>
                        <a:ea typeface="+mn-ea"/>
                        <a:cs typeface="+mn-cs"/>
                      </a:endParaRPr>
                    </a:p>
                  </a:txBody>
                  <a:tcPr anchor="ctr"/>
                </a:tc>
                <a:extLst>
                  <a:ext uri="{0D108BD9-81ED-4DB2-BD59-A6C34878D82A}">
                    <a16:rowId xmlns:a16="http://schemas.microsoft.com/office/drawing/2014/main" val="10000"/>
                  </a:ext>
                </a:extLst>
              </a:tr>
              <a:tr h="305279">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r>
                        <a:rPr lang="zh-CN" altLang="en-US" sz="1000" dirty="0">
                          <a:latin typeface="+mn-ea"/>
                          <a:ea typeface="+mn-ea"/>
                        </a:rPr>
                        <a:t>高血压</a:t>
                      </a:r>
                    </a:p>
                  </a:txBody>
                  <a:tcPr anchor="ct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000" u="none" kern="1200" dirty="0">
                          <a:latin typeface="+mn-ea"/>
                          <a:ea typeface="+mn-ea"/>
                        </a:rPr>
                        <a:t>0.08mg/</a:t>
                      </a:r>
                      <a:r>
                        <a:rPr lang="en-US" altLang="zh-CN" sz="1000" u="none" kern="1200" dirty="0" err="1">
                          <a:latin typeface="+mn-ea"/>
                          <a:ea typeface="+mn-ea"/>
                        </a:rPr>
                        <a:t>kg.d</a:t>
                      </a:r>
                      <a:r>
                        <a:rPr lang="en-US" altLang="zh-CN" sz="1000" kern="1200" dirty="0">
                          <a:latin typeface="+mn-ea"/>
                          <a:ea typeface="+mn-ea"/>
                        </a:rPr>
                        <a:t>(</a:t>
                      </a:r>
                      <a:r>
                        <a:rPr lang="zh-CN" altLang="en-US" sz="1000" kern="1200" dirty="0">
                          <a:latin typeface="+mn-ea"/>
                          <a:ea typeface="+mn-ea"/>
                        </a:rPr>
                        <a:t>最大</a:t>
                      </a:r>
                      <a:r>
                        <a:rPr lang="en-US" altLang="zh-CN" sz="1000" kern="1200" dirty="0">
                          <a:latin typeface="+mn-ea"/>
                          <a:ea typeface="+mn-ea"/>
                        </a:rPr>
                        <a:t>5mg)</a:t>
                      </a:r>
                      <a:endParaRPr lang="en-US" altLang="zh-CN" sz="1000" b="0" kern="1200" dirty="0">
                        <a:solidFill>
                          <a:schemeClr val="tx1"/>
                        </a:solidFill>
                        <a:latin typeface="+mn-ea"/>
                        <a:ea typeface="+mn-ea"/>
                        <a:cs typeface="+mn-cs"/>
                      </a:endParaRPr>
                    </a:p>
                  </a:txBody>
                  <a:tcPr anchor="ct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914400" rtl="0" eaLnBrk="1" latinLnBrk="0" hangingPunct="1"/>
                      <a:r>
                        <a:rPr lang="en-US" altLang="zh-CN" sz="1050" kern="1200" dirty="0">
                          <a:latin typeface="+mn-ea"/>
                          <a:ea typeface="+mn-ea"/>
                        </a:rPr>
                        <a:t>0.6mg/</a:t>
                      </a:r>
                      <a:r>
                        <a:rPr lang="en-US" altLang="zh-CN" sz="1050" kern="1200" dirty="0" err="1">
                          <a:latin typeface="+mn-ea"/>
                          <a:ea typeface="+mn-ea"/>
                        </a:rPr>
                        <a:t>kg.d</a:t>
                      </a:r>
                      <a:r>
                        <a:rPr lang="en-US" altLang="zh-CN" sz="1050" kern="1200" dirty="0">
                          <a:latin typeface="+mn-ea"/>
                          <a:ea typeface="+mn-ea"/>
                        </a:rPr>
                        <a:t>(</a:t>
                      </a:r>
                      <a:r>
                        <a:rPr lang="zh-CN" altLang="en-US" sz="1050" kern="1200" dirty="0">
                          <a:latin typeface="+mn-ea"/>
                          <a:ea typeface="+mn-ea"/>
                        </a:rPr>
                        <a:t>最大</a:t>
                      </a:r>
                      <a:r>
                        <a:rPr lang="en-US" altLang="zh-CN" sz="1050" kern="1200" dirty="0">
                          <a:latin typeface="+mn-ea"/>
                          <a:ea typeface="+mn-ea"/>
                        </a:rPr>
                        <a:t>40mg)</a:t>
                      </a:r>
                      <a:endParaRPr lang="en-US" altLang="zh-CN" sz="1050" b="0" kern="1200" dirty="0">
                        <a:solidFill>
                          <a:schemeClr val="tx1"/>
                        </a:solidFill>
                        <a:latin typeface="+mn-ea"/>
                        <a:ea typeface="+mn-ea"/>
                        <a:cs typeface="+mn-cs"/>
                      </a:endParaRPr>
                    </a:p>
                  </a:txBody>
                  <a:tcPr anchor="ct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914400" rtl="0" eaLnBrk="1" latinLnBrk="0" hangingPunct="1"/>
                      <a:r>
                        <a:rPr lang="en-US" altLang="zh-CN" sz="1000" kern="1200" dirty="0">
                          <a:latin typeface="+mn-ea"/>
                          <a:ea typeface="+mn-ea"/>
                        </a:rPr>
                        <a:t>1-2</a:t>
                      </a:r>
                      <a:r>
                        <a:rPr lang="zh-CN" altLang="en-US" sz="1000" kern="1200" dirty="0">
                          <a:latin typeface="+mn-ea"/>
                          <a:ea typeface="+mn-ea"/>
                        </a:rPr>
                        <a:t>次</a:t>
                      </a:r>
                      <a:r>
                        <a:rPr lang="en-US" altLang="zh-CN" sz="1000" kern="1200" dirty="0">
                          <a:latin typeface="+mn-ea"/>
                          <a:ea typeface="+mn-ea"/>
                        </a:rPr>
                        <a:t>/d</a:t>
                      </a:r>
                      <a:endParaRPr lang="zh-CN" altLang="en-US" sz="1000" kern="1200" dirty="0">
                        <a:solidFill>
                          <a:schemeClr val="tx1"/>
                        </a:solidFill>
                        <a:latin typeface="+mn-ea"/>
                        <a:ea typeface="+mn-ea"/>
                        <a:cs typeface="+mn-cs"/>
                      </a:endParaRPr>
                    </a:p>
                  </a:txBody>
                  <a:tcPr anchor="ct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914400" rtl="0" eaLnBrk="1" latinLnBrk="0" hangingPunct="1"/>
                      <a:r>
                        <a:rPr lang="en-US" altLang="zh-CN" sz="1050" kern="1200" dirty="0">
                          <a:latin typeface="+mn-ea"/>
                          <a:ea typeface="+mn-ea"/>
                        </a:rPr>
                        <a:t>《2017</a:t>
                      </a:r>
                      <a:r>
                        <a:rPr lang="zh-CN" altLang="en-US" sz="1050" kern="1200" dirty="0">
                          <a:latin typeface="+mn-ea"/>
                          <a:ea typeface="+mn-ea"/>
                        </a:rPr>
                        <a:t>年美国儿童和青少年高血压筛查和管理实践指南</a:t>
                      </a:r>
                      <a:r>
                        <a:rPr lang="en-US" altLang="zh-CN" sz="1050" kern="1200" dirty="0">
                          <a:latin typeface="+mn-ea"/>
                          <a:ea typeface="+mn-ea"/>
                        </a:rPr>
                        <a:t>》</a:t>
                      </a:r>
                      <a:endParaRPr lang="zh-CN" altLang="en-US" sz="1050" b="0" kern="1200" dirty="0">
                        <a:solidFill>
                          <a:schemeClr val="tx1"/>
                        </a:solidFill>
                        <a:latin typeface="+mn-ea"/>
                        <a:ea typeface="+mn-ea"/>
                        <a:cs typeface="+mn-cs"/>
                      </a:endParaRPr>
                    </a:p>
                  </a:txBody>
                  <a:tcPr anchor="ctr"/>
                </a:tc>
                <a:extLst>
                  <a:ext uri="{0D108BD9-81ED-4DB2-BD59-A6C34878D82A}">
                    <a16:rowId xmlns:a16="http://schemas.microsoft.com/office/drawing/2014/main" val="10001"/>
                  </a:ext>
                </a:extLst>
              </a:tr>
              <a:tr h="481046">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r>
                        <a:rPr lang="zh-CN" altLang="en-US" sz="1000" dirty="0">
                          <a:latin typeface="+mn-ea"/>
                          <a:ea typeface="+mn-ea"/>
                        </a:rPr>
                        <a:t>心力衰竭</a:t>
                      </a:r>
                    </a:p>
                  </a:txBody>
                  <a:tcPr anchor="ct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914400" rtl="0" eaLnBrk="1" latinLnBrk="0" hangingPunct="1"/>
                      <a:r>
                        <a:rPr lang="en-US" altLang="zh-CN" sz="1000" kern="1200" dirty="0">
                          <a:latin typeface="+mn-ea"/>
                          <a:ea typeface="+mn-ea"/>
                        </a:rPr>
                        <a:t>0.05mg/</a:t>
                      </a:r>
                      <a:r>
                        <a:rPr lang="en-US" altLang="zh-CN" sz="1000" kern="1200" dirty="0" err="1">
                          <a:latin typeface="+mn-ea"/>
                          <a:ea typeface="+mn-ea"/>
                        </a:rPr>
                        <a:t>kg.d</a:t>
                      </a:r>
                      <a:endParaRPr lang="en-US" altLang="zh-CN" sz="1000" kern="1200" dirty="0">
                        <a:latin typeface="+mn-ea"/>
                        <a:ea typeface="+mn-ea"/>
                      </a:endParaRPr>
                    </a:p>
                    <a:p>
                      <a:pPr marL="0" marR="0" indent="0" algn="ctr" defTabSz="914400" rtl="0" eaLnBrk="1" fontAlgn="auto" latinLnBrk="0" hangingPunct="1">
                        <a:lnSpc>
                          <a:spcPct val="100000"/>
                        </a:lnSpc>
                        <a:spcBef>
                          <a:spcPts val="0"/>
                        </a:spcBef>
                        <a:spcAft>
                          <a:spcPts val="0"/>
                        </a:spcAft>
                        <a:buClrTx/>
                        <a:buSzTx/>
                        <a:buFontTx/>
                        <a:buNone/>
                        <a:defRPr/>
                      </a:pPr>
                      <a:r>
                        <a:rPr lang="zh-CN" altLang="en-US" sz="1000" kern="1200" dirty="0">
                          <a:latin typeface="+mn-ea"/>
                          <a:ea typeface="+mn-ea"/>
                        </a:rPr>
                        <a:t>每周增加</a:t>
                      </a:r>
                      <a:r>
                        <a:rPr lang="en-US" altLang="zh-CN" sz="1000" kern="1200" dirty="0">
                          <a:latin typeface="+mn-ea"/>
                          <a:ea typeface="+mn-ea"/>
                        </a:rPr>
                        <a:t>0.025mg/</a:t>
                      </a:r>
                      <a:r>
                        <a:rPr lang="en-US" altLang="zh-CN" sz="1000" kern="1200" dirty="0" err="1">
                          <a:latin typeface="+mn-ea"/>
                          <a:ea typeface="+mn-ea"/>
                        </a:rPr>
                        <a:t>kg.d</a:t>
                      </a:r>
                      <a:endParaRPr lang="en-US" altLang="zh-CN" sz="1000" kern="1200" dirty="0">
                        <a:latin typeface="+mn-ea"/>
                        <a:ea typeface="+mn-ea"/>
                      </a:endParaRPr>
                    </a:p>
                  </a:txBody>
                  <a:tcPr anchor="ct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914400" rtl="0" eaLnBrk="1" latinLnBrk="0" hangingPunct="1"/>
                      <a:r>
                        <a:rPr lang="en-US" altLang="zh-CN" sz="1050" kern="1200" dirty="0">
                          <a:latin typeface="+mn-ea"/>
                          <a:ea typeface="+mn-ea"/>
                        </a:rPr>
                        <a:t>0.1mg/</a:t>
                      </a:r>
                      <a:r>
                        <a:rPr lang="en-US" altLang="zh-CN" sz="1050" kern="1200" dirty="0" err="1">
                          <a:latin typeface="+mn-ea"/>
                          <a:ea typeface="+mn-ea"/>
                        </a:rPr>
                        <a:t>kg.d</a:t>
                      </a:r>
                      <a:endParaRPr lang="zh-CN" altLang="en-US" sz="1050" b="0" kern="1200" dirty="0">
                        <a:solidFill>
                          <a:schemeClr val="tx1"/>
                        </a:solidFill>
                        <a:latin typeface="+mn-ea"/>
                        <a:ea typeface="+mn-ea"/>
                        <a:cs typeface="+mn-cs"/>
                      </a:endParaRPr>
                    </a:p>
                  </a:txBody>
                  <a:tcPr anchor="ct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914400" rtl="0" eaLnBrk="1" latinLnBrk="0" hangingPunct="1"/>
                      <a:r>
                        <a:rPr lang="en-US" altLang="zh-CN" sz="1000" kern="1200" dirty="0">
                          <a:latin typeface="+mn-ea"/>
                          <a:ea typeface="+mn-ea"/>
                        </a:rPr>
                        <a:t>1-2</a:t>
                      </a:r>
                      <a:r>
                        <a:rPr lang="zh-CN" altLang="en-US" sz="1000" kern="1200" dirty="0">
                          <a:latin typeface="+mn-ea"/>
                          <a:ea typeface="+mn-ea"/>
                        </a:rPr>
                        <a:t>次</a:t>
                      </a:r>
                      <a:r>
                        <a:rPr lang="en-US" altLang="zh-CN" sz="1000" kern="1200" dirty="0">
                          <a:latin typeface="+mn-ea"/>
                          <a:ea typeface="+mn-ea"/>
                        </a:rPr>
                        <a:t>/d</a:t>
                      </a:r>
                      <a:endParaRPr lang="zh-CN" altLang="en-US" sz="1000" kern="1200" dirty="0">
                        <a:solidFill>
                          <a:schemeClr val="tx1"/>
                        </a:solidFill>
                        <a:latin typeface="+mn-ea"/>
                        <a:ea typeface="+mn-ea"/>
                        <a:cs typeface="+mn-cs"/>
                      </a:endParaRPr>
                    </a:p>
                  </a:txBody>
                  <a:tcPr anchor="ct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914400" rtl="0" eaLnBrk="1" latinLnBrk="0" hangingPunct="1"/>
                      <a:r>
                        <a:rPr lang="en-US" altLang="zh-CN" sz="1050" kern="1200" dirty="0">
                          <a:latin typeface="+mn-ea"/>
                          <a:ea typeface="+mn-ea"/>
                        </a:rPr>
                        <a:t>《</a:t>
                      </a:r>
                      <a:r>
                        <a:rPr lang="zh-CN" altLang="en-US" sz="1050" kern="1200" dirty="0">
                          <a:latin typeface="+mn-ea"/>
                          <a:ea typeface="+mn-ea"/>
                        </a:rPr>
                        <a:t>儿童心力衰竭诊断和治疗建议</a:t>
                      </a:r>
                      <a:r>
                        <a:rPr lang="en-US" altLang="zh-CN" sz="1050" kern="1200" dirty="0">
                          <a:latin typeface="+mn-ea"/>
                          <a:ea typeface="+mn-ea"/>
                        </a:rPr>
                        <a:t>2020</a:t>
                      </a:r>
                      <a:r>
                        <a:rPr lang="zh-CN" altLang="en-US" sz="1050" kern="1200" dirty="0">
                          <a:latin typeface="+mn-ea"/>
                          <a:ea typeface="+mn-ea"/>
                        </a:rPr>
                        <a:t>年修订版</a:t>
                      </a:r>
                      <a:r>
                        <a:rPr lang="en-US" altLang="zh-CN" sz="1050" kern="1200" dirty="0">
                          <a:latin typeface="+mn-ea"/>
                          <a:ea typeface="+mn-ea"/>
                        </a:rPr>
                        <a:t>》</a:t>
                      </a:r>
                      <a:endParaRPr lang="en-US" altLang="zh-CN" sz="1050" b="0" kern="1200" dirty="0">
                        <a:solidFill>
                          <a:schemeClr val="tx1"/>
                        </a:solidFill>
                        <a:latin typeface="+mn-ea"/>
                        <a:ea typeface="+mn-ea"/>
                        <a:cs typeface="+mn-cs"/>
                      </a:endParaRPr>
                    </a:p>
                  </a:txBody>
                  <a:tcPr anchor="ctr"/>
                </a:tc>
                <a:extLst>
                  <a:ext uri="{0D108BD9-81ED-4DB2-BD59-A6C34878D82A}">
                    <a16:rowId xmlns:a16="http://schemas.microsoft.com/office/drawing/2014/main" val="10002"/>
                  </a:ext>
                </a:extLst>
              </a:tr>
            </a:tbl>
          </a:graphicData>
        </a:graphic>
      </p:graphicFrame>
      <p:sp>
        <p:nvSpPr>
          <p:cNvPr id="5" name="矩形 4"/>
          <p:cNvSpPr/>
          <p:nvPr/>
        </p:nvSpPr>
        <p:spPr>
          <a:xfrm>
            <a:off x="620576" y="5056822"/>
            <a:ext cx="10975673" cy="1476375"/>
          </a:xfrm>
          <a:prstGeom prst="rect">
            <a:avLst/>
          </a:prstGeom>
        </p:spPr>
        <p:txBody>
          <a:bodyPr wrap="square">
            <a:spAutoFit/>
          </a:bodyPr>
          <a:lstStyle/>
          <a:p>
            <a:pPr marL="171450" indent="-171450" algn="just">
              <a:lnSpc>
                <a:spcPct val="150000"/>
              </a:lnSpc>
              <a:spcAft>
                <a:spcPts val="0"/>
              </a:spcAft>
              <a:buFont typeface="Wingdings" panose="05000000000000000000" pitchFamily="2" charset="2"/>
              <a:buChar char="Ø"/>
            </a:pPr>
            <a:r>
              <a:rPr lang="zh-CN" altLang="zh-CN" sz="1200" kern="100" dirty="0">
                <a:latin typeface="+mn-ea"/>
                <a:cs typeface="Times New Roman" panose="02020603050405020304" pitchFamily="18" charset="0"/>
              </a:rPr>
              <a:t>在一项包括</a:t>
            </a:r>
            <a:r>
              <a:rPr lang="en-US" altLang="zh-CN" sz="1200" kern="100" dirty="0">
                <a:latin typeface="+mn-ea"/>
                <a:cs typeface="Times New Roman" panose="02020603050405020304" pitchFamily="18" charset="0"/>
              </a:rPr>
              <a:t>110</a:t>
            </a:r>
            <a:r>
              <a:rPr lang="zh-CN" altLang="zh-CN" sz="1200" kern="100" dirty="0">
                <a:latin typeface="+mn-ea"/>
                <a:cs typeface="Times New Roman" panose="02020603050405020304" pitchFamily="18" charset="0"/>
              </a:rPr>
              <a:t>名</a:t>
            </a:r>
            <a:r>
              <a:rPr lang="en-US" altLang="zh-CN" sz="1200" kern="100" dirty="0">
                <a:latin typeface="+mn-ea"/>
                <a:cs typeface="Times New Roman" panose="02020603050405020304" pitchFamily="18" charset="0"/>
              </a:rPr>
              <a:t>6-16</a:t>
            </a:r>
            <a:r>
              <a:rPr lang="zh-CN" altLang="zh-CN" sz="1200" kern="100" dirty="0">
                <a:latin typeface="+mn-ea"/>
                <a:cs typeface="Times New Roman" panose="02020603050405020304" pitchFamily="18" charset="0"/>
              </a:rPr>
              <a:t>岁的儿童高血压病人的临床试验中，体重＜</a:t>
            </a:r>
            <a:r>
              <a:rPr lang="en-US" altLang="zh-CN" sz="1200" kern="100" dirty="0">
                <a:latin typeface="+mn-ea"/>
                <a:cs typeface="Times New Roman" panose="02020603050405020304" pitchFamily="18" charset="0"/>
              </a:rPr>
              <a:t>50 kg</a:t>
            </a:r>
            <a:r>
              <a:rPr lang="zh-CN" altLang="zh-CN" sz="1200" kern="100" dirty="0">
                <a:latin typeface="+mn-ea"/>
                <a:cs typeface="Times New Roman" panose="02020603050405020304" pitchFamily="18" charset="0"/>
              </a:rPr>
              <a:t>的病人每天服用依那普利</a:t>
            </a:r>
            <a:r>
              <a:rPr lang="en-US" altLang="zh-CN" sz="1200" kern="100" dirty="0">
                <a:latin typeface="+mn-ea"/>
                <a:cs typeface="Times New Roman" panose="02020603050405020304" pitchFamily="18" charset="0"/>
              </a:rPr>
              <a:t>0.625</a:t>
            </a:r>
            <a:r>
              <a:rPr lang="zh-CN" altLang="zh-CN" sz="1200" kern="100" dirty="0">
                <a:latin typeface="+mn-ea"/>
                <a:cs typeface="Times New Roman" panose="02020603050405020304" pitchFamily="18" charset="0"/>
              </a:rPr>
              <a:t>、</a:t>
            </a:r>
            <a:r>
              <a:rPr lang="en-US" altLang="zh-CN" sz="1200" kern="100" dirty="0">
                <a:latin typeface="+mn-ea"/>
                <a:cs typeface="Times New Roman" panose="02020603050405020304" pitchFamily="18" charset="0"/>
              </a:rPr>
              <a:t>2.5</a:t>
            </a:r>
            <a:r>
              <a:rPr lang="zh-CN" altLang="zh-CN" sz="1200" kern="100" dirty="0">
                <a:latin typeface="+mn-ea"/>
                <a:cs typeface="Times New Roman" panose="02020603050405020304" pitchFamily="18" charset="0"/>
              </a:rPr>
              <a:t>或</a:t>
            </a:r>
            <a:r>
              <a:rPr lang="en-US" altLang="zh-CN" sz="1200" kern="100" dirty="0">
                <a:latin typeface="+mn-ea"/>
                <a:cs typeface="Times New Roman" panose="02020603050405020304" pitchFamily="18" charset="0"/>
              </a:rPr>
              <a:t>20 mg</a:t>
            </a:r>
            <a:r>
              <a:rPr lang="zh-CN" altLang="zh-CN" sz="1200" kern="100" dirty="0">
                <a:latin typeface="+mn-ea"/>
                <a:cs typeface="Times New Roman" panose="02020603050405020304" pitchFamily="18" charset="0"/>
              </a:rPr>
              <a:t>，体重</a:t>
            </a:r>
            <a:r>
              <a:rPr lang="en-US" altLang="zh-CN" sz="1200" kern="100" dirty="0">
                <a:latin typeface="+mn-ea"/>
                <a:cs typeface="Times New Roman" panose="02020603050405020304" pitchFamily="18" charset="0"/>
              </a:rPr>
              <a:t>≥50 kg</a:t>
            </a:r>
            <a:r>
              <a:rPr lang="zh-CN" altLang="zh-CN" sz="1200" kern="100" dirty="0">
                <a:latin typeface="+mn-ea"/>
                <a:cs typeface="Times New Roman" panose="02020603050405020304" pitchFamily="18" charset="0"/>
              </a:rPr>
              <a:t>的病人每天服用依那普利</a:t>
            </a:r>
            <a:r>
              <a:rPr lang="en-US" altLang="zh-CN" sz="1200" kern="100" dirty="0">
                <a:latin typeface="+mn-ea"/>
                <a:cs typeface="Times New Roman" panose="02020603050405020304" pitchFamily="18" charset="0"/>
              </a:rPr>
              <a:t>1.25</a:t>
            </a:r>
            <a:r>
              <a:rPr lang="zh-CN" altLang="zh-CN" sz="1200" kern="100" dirty="0">
                <a:latin typeface="+mn-ea"/>
                <a:cs typeface="Times New Roman" panose="02020603050405020304" pitchFamily="18" charset="0"/>
              </a:rPr>
              <a:t>、</a:t>
            </a:r>
            <a:r>
              <a:rPr lang="en-US" altLang="zh-CN" sz="1200" kern="100" dirty="0">
                <a:latin typeface="+mn-ea"/>
                <a:cs typeface="Times New Roman" panose="02020603050405020304" pitchFamily="18" charset="0"/>
              </a:rPr>
              <a:t>5</a:t>
            </a:r>
            <a:r>
              <a:rPr lang="zh-CN" altLang="zh-CN" sz="1200" kern="100" dirty="0">
                <a:latin typeface="+mn-ea"/>
                <a:cs typeface="Times New Roman" panose="02020603050405020304" pitchFamily="18" charset="0"/>
              </a:rPr>
              <a:t>或</a:t>
            </a:r>
            <a:r>
              <a:rPr lang="en-US" altLang="zh-CN" sz="1200" kern="100" dirty="0">
                <a:latin typeface="+mn-ea"/>
                <a:cs typeface="Times New Roman" panose="02020603050405020304" pitchFamily="18" charset="0"/>
              </a:rPr>
              <a:t>40 mg</a:t>
            </a:r>
            <a:r>
              <a:rPr lang="zh-CN" altLang="zh-CN" sz="1200" kern="100" dirty="0">
                <a:latin typeface="+mn-ea"/>
                <a:cs typeface="Times New Roman" panose="02020603050405020304" pitchFamily="18" charset="0"/>
              </a:rPr>
              <a:t>。每天服用一次，依那普利降低血压谷值的作用具有剂量依赖性。这种剂量依赖性降压疗效在所有亚组（年龄、</a:t>
            </a:r>
            <a:r>
              <a:rPr lang="en-US" altLang="zh-CN" sz="1200" kern="100" dirty="0">
                <a:latin typeface="+mn-ea"/>
                <a:cs typeface="Times New Roman" panose="02020603050405020304" pitchFamily="18" charset="0"/>
              </a:rPr>
              <a:t>Tanner stage</a:t>
            </a:r>
            <a:r>
              <a:rPr lang="zh-CN" altLang="zh-CN" sz="1200" kern="100" dirty="0">
                <a:latin typeface="+mn-ea"/>
                <a:cs typeface="Times New Roman" panose="02020603050405020304" pitchFamily="18" charset="0"/>
              </a:rPr>
              <a:t>、性别、种族）都是一致的。但是，使用</a:t>
            </a:r>
            <a:r>
              <a:rPr lang="en-US" altLang="zh-CN" sz="1200" kern="100" dirty="0">
                <a:latin typeface="+mn-ea"/>
                <a:cs typeface="Times New Roman" panose="02020603050405020304" pitchFamily="18" charset="0"/>
              </a:rPr>
              <a:t>0.625 mg</a:t>
            </a:r>
            <a:r>
              <a:rPr lang="zh-CN" altLang="zh-CN" sz="1200" kern="100" dirty="0">
                <a:latin typeface="+mn-ea"/>
                <a:cs typeface="Times New Roman" panose="02020603050405020304" pitchFamily="18" charset="0"/>
              </a:rPr>
              <a:t>和</a:t>
            </a:r>
            <a:r>
              <a:rPr lang="en-US" altLang="zh-CN" sz="1200" kern="100" dirty="0">
                <a:latin typeface="+mn-ea"/>
                <a:cs typeface="Times New Roman" panose="02020603050405020304" pitchFamily="18" charset="0"/>
              </a:rPr>
              <a:t>1.25 mg</a:t>
            </a:r>
            <a:r>
              <a:rPr lang="zh-CN" altLang="zh-CN" sz="1200" kern="100" dirty="0">
                <a:latin typeface="+mn-ea"/>
                <a:cs typeface="Times New Roman" panose="02020603050405020304" pitchFamily="18" charset="0"/>
              </a:rPr>
              <a:t>的最低剂量研究与每天平均剂量</a:t>
            </a:r>
            <a:r>
              <a:rPr lang="en-US" altLang="zh-CN" sz="1200" kern="100" dirty="0">
                <a:latin typeface="+mn-ea"/>
                <a:cs typeface="Times New Roman" panose="02020603050405020304" pitchFamily="18" charset="0"/>
              </a:rPr>
              <a:t>0.02 mg/kg</a:t>
            </a:r>
            <a:r>
              <a:rPr lang="zh-CN" altLang="zh-CN" sz="1200" kern="100" dirty="0">
                <a:latin typeface="+mn-ea"/>
                <a:cs typeface="Times New Roman" panose="02020603050405020304" pitchFamily="18" charset="0"/>
              </a:rPr>
              <a:t>相对应，没有出现一致的降压疗效。最大剂量研究是每天</a:t>
            </a:r>
            <a:r>
              <a:rPr lang="en-US" altLang="zh-CN" sz="1200" kern="100" dirty="0">
                <a:latin typeface="+mn-ea"/>
                <a:cs typeface="Times New Roman" panose="02020603050405020304" pitchFamily="18" charset="0"/>
              </a:rPr>
              <a:t>0.58 mg/kg</a:t>
            </a:r>
            <a:r>
              <a:rPr lang="zh-CN" altLang="zh-CN" sz="1200" kern="100" dirty="0">
                <a:latin typeface="+mn-ea"/>
                <a:cs typeface="Times New Roman" panose="02020603050405020304" pitchFamily="18" charset="0"/>
              </a:rPr>
              <a:t>（高达</a:t>
            </a:r>
            <a:r>
              <a:rPr lang="en-US" altLang="zh-CN" sz="1200" kern="100" dirty="0">
                <a:latin typeface="+mn-ea"/>
                <a:cs typeface="Times New Roman" panose="02020603050405020304" pitchFamily="18" charset="0"/>
              </a:rPr>
              <a:t>40 mg</a:t>
            </a:r>
            <a:r>
              <a:rPr lang="zh-CN" altLang="zh-CN" sz="1200" kern="100" dirty="0">
                <a:latin typeface="+mn-ea"/>
                <a:cs typeface="Times New Roman" panose="02020603050405020304" pitchFamily="18" charset="0"/>
              </a:rPr>
              <a:t>）。在这项研究中，一般依那普利能很好的耐受。在儿童病人中出现的不良反应与在成人病人中观察到的类似。</a:t>
            </a:r>
          </a:p>
          <a:p>
            <a:pPr marL="171450" indent="-171450" algn="just">
              <a:lnSpc>
                <a:spcPct val="150000"/>
              </a:lnSpc>
              <a:spcAft>
                <a:spcPts val="0"/>
              </a:spcAft>
              <a:buFont typeface="Wingdings" panose="05000000000000000000" pitchFamily="2" charset="2"/>
              <a:buChar char="Ø"/>
            </a:pPr>
            <a:r>
              <a:rPr lang="zh-CN" altLang="zh-CN" sz="1200" kern="100" dirty="0">
                <a:latin typeface="+mn-ea"/>
                <a:cs typeface="Times New Roman" panose="02020603050405020304" pitchFamily="18" charset="0"/>
              </a:rPr>
              <a:t>在新生儿和肾小球滤过率＜</a:t>
            </a:r>
            <a:r>
              <a:rPr lang="en-US" altLang="zh-CN" sz="1200" kern="100" dirty="0">
                <a:latin typeface="+mn-ea"/>
                <a:cs typeface="Times New Roman" panose="02020603050405020304" pitchFamily="18" charset="0"/>
              </a:rPr>
              <a:t>30 mL/min/1.73 m</a:t>
            </a:r>
            <a:r>
              <a:rPr lang="en-US" altLang="zh-CN" sz="1200" kern="100" baseline="30000" dirty="0">
                <a:latin typeface="+mn-ea"/>
                <a:cs typeface="Times New Roman" panose="02020603050405020304" pitchFamily="18" charset="0"/>
              </a:rPr>
              <a:t>2</a:t>
            </a:r>
            <a:r>
              <a:rPr lang="zh-CN" altLang="zh-CN" sz="1200" kern="100" dirty="0">
                <a:latin typeface="+mn-ea"/>
                <a:cs typeface="Times New Roman" panose="02020603050405020304" pitchFamily="18" charset="0"/>
              </a:rPr>
              <a:t>的儿童病人中，因为没有可提供的资料，不推荐应用马来酸依那普利。</a:t>
            </a:r>
          </a:p>
        </p:txBody>
      </p:sp>
      <p:sp>
        <p:nvSpPr>
          <p:cNvPr id="7" name="矩形 6"/>
          <p:cNvSpPr/>
          <p:nvPr/>
        </p:nvSpPr>
        <p:spPr>
          <a:xfrm>
            <a:off x="602605" y="6628915"/>
            <a:ext cx="1826141" cy="215444"/>
          </a:xfrm>
          <a:prstGeom prst="rect">
            <a:avLst/>
          </a:prstGeom>
        </p:spPr>
        <p:txBody>
          <a:bodyPr wrap="none">
            <a:spAutoFit/>
          </a:bodyPr>
          <a:lstStyle/>
          <a:p>
            <a:r>
              <a:rPr lang="en-US" altLang="zh-CN" sz="8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800" dirty="0">
                <a:latin typeface="微软雅黑" panose="020B0503020204020204" pitchFamily="34" charset="-122"/>
                <a:ea typeface="微软雅黑" panose="020B0503020204020204" pitchFamily="34" charset="-122"/>
                <a:cs typeface="Times New Roman" panose="02020603050405020304" pitchFamily="18" charset="0"/>
              </a:rPr>
              <a:t>马来酸依那普利口服溶液说明书</a:t>
            </a:r>
            <a:r>
              <a:rPr lang="en-US" altLang="zh-CN" sz="8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8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56616" y="996375"/>
            <a:ext cx="11640312" cy="5613845"/>
          </a:xfrm>
          <a:prstGeom prst="rect">
            <a:avLst/>
          </a:prstGeom>
          <a:noFill/>
          <a:ln w="9525">
            <a:noFill/>
          </a:ln>
        </p:spPr>
        <p:txBody>
          <a:bodyPr wrap="square">
            <a:spAutoFit/>
          </a:bodyPr>
          <a:lstStyle/>
          <a:p>
            <a:pPr>
              <a:lnSpc>
                <a:spcPct val="130000"/>
              </a:lnSpc>
            </a:pPr>
            <a:r>
              <a:rPr lang="zh-CN" altLang="zh-CN" sz="1200" b="1" dirty="0">
                <a:latin typeface="微软雅黑" panose="020B0503020204020204" pitchFamily="34" charset="-122"/>
                <a:ea typeface="微软雅黑" panose="020B0503020204020204" pitchFamily="34" charset="-122"/>
              </a:rPr>
              <a:t>【不良反应】</a:t>
            </a:r>
            <a:endParaRPr lang="en-US" altLang="zh-CN" sz="1200" dirty="0">
              <a:latin typeface="微软雅黑" panose="020B0503020204020204" pitchFamily="34" charset="-122"/>
              <a:ea typeface="微软雅黑" panose="020B0503020204020204" pitchFamily="34" charset="-122"/>
            </a:endParaRPr>
          </a:p>
          <a:p>
            <a:pPr>
              <a:lnSpc>
                <a:spcPct val="130000"/>
              </a:lnSpc>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血管神经性水肿；低血压；肝功能衰竭；肾损害；</a:t>
            </a:r>
          </a:p>
          <a:p>
            <a:pPr>
              <a:lnSpc>
                <a:spcPct val="130000"/>
              </a:lnSpc>
            </a:pPr>
            <a:r>
              <a:rPr lang="zh-CN" altLang="zh-CN" sz="1200" b="1" dirty="0">
                <a:latin typeface="微软雅黑" panose="020B0503020204020204" pitchFamily="34" charset="-122"/>
                <a:ea typeface="微软雅黑" panose="020B0503020204020204" pitchFamily="34" charset="-122"/>
              </a:rPr>
              <a:t>【临床试验数据】</a:t>
            </a:r>
            <a:endParaRPr lang="zh-CN" altLang="zh-CN" sz="1200" dirty="0">
              <a:latin typeface="微软雅黑" panose="020B0503020204020204" pitchFamily="34" charset="-122"/>
              <a:ea typeface="微软雅黑" panose="020B0503020204020204" pitchFamily="34" charset="-122"/>
            </a:endParaRPr>
          </a:p>
          <a:p>
            <a:pPr>
              <a:lnSpc>
                <a:spcPct val="130000"/>
              </a:lnSpc>
            </a:pPr>
            <a:r>
              <a:rPr lang="zh-CN" altLang="zh-CN" sz="1200" dirty="0">
                <a:latin typeface="微软雅黑" panose="020B0503020204020204" pitchFamily="34" charset="-122"/>
                <a:ea typeface="微软雅黑" panose="020B0503020204020204" pitchFamily="34" charset="-122"/>
              </a:rPr>
              <a:t>依那普利已在超过</a:t>
            </a:r>
            <a:r>
              <a:rPr lang="en-US" altLang="zh-CN" sz="1200" dirty="0">
                <a:latin typeface="微软雅黑" panose="020B0503020204020204" pitchFamily="34" charset="-122"/>
                <a:ea typeface="微软雅黑" panose="020B0503020204020204" pitchFamily="34" charset="-122"/>
              </a:rPr>
              <a:t>10000</a:t>
            </a:r>
            <a:r>
              <a:rPr lang="zh-CN" altLang="zh-CN" sz="1200" dirty="0">
                <a:latin typeface="微软雅黑" panose="020B0503020204020204" pitchFamily="34" charset="-122"/>
                <a:ea typeface="微软雅黑" panose="020B0503020204020204" pitchFamily="34" charset="-122"/>
              </a:rPr>
              <a:t>名患者中进行了安全性评估，包括超过</a:t>
            </a:r>
            <a:r>
              <a:rPr lang="en-US" altLang="zh-CN" sz="1200" dirty="0">
                <a:latin typeface="微软雅黑" panose="020B0503020204020204" pitchFamily="34" charset="-122"/>
                <a:ea typeface="微软雅黑" panose="020B0503020204020204" pitchFamily="34" charset="-122"/>
              </a:rPr>
              <a:t>1000</a:t>
            </a:r>
            <a:r>
              <a:rPr lang="zh-CN" altLang="zh-CN" sz="1200" dirty="0">
                <a:latin typeface="微软雅黑" panose="020B0503020204020204" pitchFamily="34" charset="-122"/>
                <a:ea typeface="微软雅黑" panose="020B0503020204020204" pitchFamily="34" charset="-122"/>
              </a:rPr>
              <a:t>名用药时间</a:t>
            </a:r>
            <a:r>
              <a:rPr lang="en-US" altLang="zh-CN" sz="1200" dirty="0">
                <a:latin typeface="微软雅黑" panose="020B0503020204020204" pitchFamily="34" charset="-122"/>
                <a:ea typeface="微软雅黑" panose="020B0503020204020204" pitchFamily="34" charset="-122"/>
              </a:rPr>
              <a:t>1</a:t>
            </a:r>
            <a:r>
              <a:rPr lang="zh-CN" altLang="zh-CN" sz="1200" dirty="0">
                <a:latin typeface="微软雅黑" panose="020B0503020204020204" pitchFamily="34" charset="-122"/>
                <a:ea typeface="微软雅黑" panose="020B0503020204020204" pitchFamily="34" charset="-122"/>
              </a:rPr>
              <a:t>年或</a:t>
            </a:r>
            <a:r>
              <a:rPr lang="en-US" altLang="zh-CN" sz="1200" dirty="0">
                <a:latin typeface="微软雅黑" panose="020B0503020204020204" pitchFamily="34" charset="-122"/>
                <a:ea typeface="微软雅黑" panose="020B0503020204020204" pitchFamily="34" charset="-122"/>
              </a:rPr>
              <a:t>1</a:t>
            </a:r>
            <a:r>
              <a:rPr lang="zh-CN" altLang="zh-CN" sz="1200" dirty="0">
                <a:latin typeface="微软雅黑" panose="020B0503020204020204" pitchFamily="34" charset="-122"/>
                <a:ea typeface="微软雅黑" panose="020B0503020204020204" pitchFamily="34" charset="-122"/>
              </a:rPr>
              <a:t>年以上的患者。</a:t>
            </a:r>
          </a:p>
          <a:p>
            <a:pPr>
              <a:lnSpc>
                <a:spcPct val="130000"/>
              </a:lnSpc>
            </a:pPr>
            <a:r>
              <a:rPr lang="zh-CN" altLang="zh-CN" sz="1200" dirty="0">
                <a:latin typeface="微软雅黑" panose="020B0503020204020204" pitchFamily="34" charset="-122"/>
                <a:ea typeface="微软雅黑" panose="020B0503020204020204" pitchFamily="34" charset="-122"/>
              </a:rPr>
              <a:t>在临床试验中，因不良反应而中止治疗的高血压患者为</a:t>
            </a:r>
            <a:r>
              <a:rPr lang="en-US" altLang="zh-CN" sz="1200" dirty="0">
                <a:latin typeface="微软雅黑" panose="020B0503020204020204" pitchFamily="34" charset="-122"/>
                <a:ea typeface="微软雅黑" panose="020B0503020204020204" pitchFamily="34" charset="-122"/>
              </a:rPr>
              <a:t>3.3%</a:t>
            </a:r>
            <a:r>
              <a:rPr lang="zh-CN" altLang="zh-CN" sz="1200" dirty="0">
                <a:latin typeface="微软雅黑" panose="020B0503020204020204" pitchFamily="34" charset="-122"/>
                <a:ea typeface="微软雅黑" panose="020B0503020204020204" pitchFamily="34" charset="-122"/>
              </a:rPr>
              <a:t>，心力衰竭患者为</a:t>
            </a:r>
            <a:r>
              <a:rPr lang="en-US" altLang="zh-CN" sz="1200" dirty="0">
                <a:latin typeface="微软雅黑" panose="020B0503020204020204" pitchFamily="34" charset="-122"/>
                <a:ea typeface="微软雅黑" panose="020B0503020204020204" pitchFamily="34" charset="-122"/>
              </a:rPr>
              <a:t>5.7%</a:t>
            </a:r>
            <a:r>
              <a:rPr lang="zh-CN" altLang="zh-CN" sz="1200" dirty="0">
                <a:latin typeface="微软雅黑" panose="020B0503020204020204" pitchFamily="34" charset="-122"/>
                <a:ea typeface="微软雅黑" panose="020B0503020204020204" pitchFamily="34" charset="-122"/>
              </a:rPr>
              <a:t>。</a:t>
            </a:r>
          </a:p>
          <a:p>
            <a:pPr>
              <a:lnSpc>
                <a:spcPct val="130000"/>
              </a:lnSpc>
            </a:pPr>
            <a:r>
              <a:rPr lang="zh-CN" altLang="zh-CN" sz="1200" b="1" dirty="0">
                <a:latin typeface="微软雅黑" panose="020B0503020204020204" pitchFamily="34" charset="-122"/>
                <a:ea typeface="微软雅黑" panose="020B0503020204020204" pitchFamily="34" charset="-122"/>
              </a:rPr>
              <a:t>【高血压】</a:t>
            </a:r>
            <a:endParaRPr lang="en-US" altLang="zh-CN" sz="1200" dirty="0">
              <a:latin typeface="微软雅黑" panose="020B0503020204020204" pitchFamily="34" charset="-122"/>
              <a:ea typeface="微软雅黑" panose="020B0503020204020204" pitchFamily="34" charset="-122"/>
            </a:endParaRPr>
          </a:p>
          <a:p>
            <a:pPr>
              <a:lnSpc>
                <a:spcPct val="130000"/>
              </a:lnSpc>
            </a:pPr>
            <a:r>
              <a:rPr lang="zh-CN" altLang="zh-CN" sz="1200" dirty="0">
                <a:latin typeface="微软雅黑" panose="020B0503020204020204" pitchFamily="34" charset="-122"/>
                <a:ea typeface="微软雅黑" panose="020B0503020204020204" pitchFamily="34" charset="-122"/>
              </a:rPr>
              <a:t>在依那普利临床对照试验中，高血压患者发生率在</a:t>
            </a:r>
            <a:r>
              <a:rPr lang="en-US" altLang="zh-CN" sz="1200" dirty="0">
                <a:latin typeface="微软雅黑" panose="020B0503020204020204" pitchFamily="34" charset="-122"/>
                <a:ea typeface="微软雅黑" panose="020B0503020204020204" pitchFamily="34" charset="-122"/>
              </a:rPr>
              <a:t>1%</a:t>
            </a:r>
            <a:r>
              <a:rPr lang="zh-CN" altLang="zh-CN" sz="1200" dirty="0">
                <a:latin typeface="微软雅黑" panose="020B0503020204020204" pitchFamily="34" charset="-122"/>
                <a:ea typeface="微软雅黑" panose="020B0503020204020204" pitchFamily="34" charset="-122"/>
              </a:rPr>
              <a:t>以上的不良反应（依那普利发生率高于安慰剂至少</a:t>
            </a:r>
            <a:r>
              <a:rPr lang="en-US" altLang="zh-CN" sz="1200" dirty="0">
                <a:latin typeface="微软雅黑" panose="020B0503020204020204" pitchFamily="34" charset="-122"/>
                <a:ea typeface="微软雅黑" panose="020B0503020204020204" pitchFamily="34" charset="-122"/>
              </a:rPr>
              <a:t>0.2%</a:t>
            </a:r>
            <a:r>
              <a:rPr lang="zh-CN" altLang="zh-CN" sz="1200" dirty="0">
                <a:latin typeface="微软雅黑" panose="020B0503020204020204" pitchFamily="34" charset="-122"/>
                <a:ea typeface="微软雅黑" panose="020B0503020204020204" pitchFamily="34" charset="-122"/>
              </a:rPr>
              <a:t>）如下表所示。使用依那普利治疗患者中，用药时间最长的为</a:t>
            </a:r>
            <a:r>
              <a:rPr lang="en-US" altLang="zh-CN" sz="1200" dirty="0">
                <a:latin typeface="微软雅黑" panose="020B0503020204020204" pitchFamily="34" charset="-122"/>
                <a:ea typeface="微软雅黑" panose="020B0503020204020204" pitchFamily="34" charset="-122"/>
              </a:rPr>
              <a:t>3</a:t>
            </a:r>
            <a:r>
              <a:rPr lang="zh-CN" altLang="zh-CN" sz="1200" dirty="0">
                <a:latin typeface="微软雅黑" panose="020B0503020204020204" pitchFamily="34" charset="-122"/>
                <a:ea typeface="微软雅黑" panose="020B0503020204020204" pitchFamily="34" charset="-122"/>
              </a:rPr>
              <a:t>年；在安慰剂治疗患者中，用药时间最长为</a:t>
            </a:r>
            <a:r>
              <a:rPr lang="en-US" altLang="zh-CN" sz="1200" dirty="0">
                <a:latin typeface="微软雅黑" panose="020B0503020204020204" pitchFamily="34" charset="-122"/>
                <a:ea typeface="微软雅黑" panose="020B0503020204020204" pitchFamily="34" charset="-122"/>
              </a:rPr>
              <a:t>12</a:t>
            </a:r>
            <a:r>
              <a:rPr lang="zh-CN" altLang="zh-CN" sz="1200" dirty="0">
                <a:latin typeface="微软雅黑" panose="020B0503020204020204" pitchFamily="34" charset="-122"/>
                <a:ea typeface="微软雅黑" panose="020B0503020204020204" pitchFamily="34" charset="-122"/>
              </a:rPr>
              <a:t>周。</a:t>
            </a:r>
            <a:endParaRPr lang="en-US" altLang="zh-CN" sz="1200" dirty="0">
              <a:latin typeface="微软雅黑" panose="020B0503020204020204" pitchFamily="34" charset="-122"/>
              <a:ea typeface="微软雅黑" panose="020B0503020204020204" pitchFamily="34" charset="-122"/>
            </a:endParaRPr>
          </a:p>
          <a:p>
            <a:pPr>
              <a:lnSpc>
                <a:spcPct val="130000"/>
              </a:lnSpc>
            </a:pPr>
            <a:endParaRPr lang="en-US" altLang="zh-CN" sz="1200" dirty="0">
              <a:latin typeface="微软雅黑" panose="020B0503020204020204" pitchFamily="34" charset="-122"/>
              <a:ea typeface="微软雅黑" panose="020B0503020204020204" pitchFamily="34" charset="-122"/>
            </a:endParaRPr>
          </a:p>
          <a:p>
            <a:pPr>
              <a:lnSpc>
                <a:spcPct val="130000"/>
              </a:lnSpc>
            </a:pPr>
            <a:endParaRPr lang="zh-CN" altLang="zh-CN" sz="1200" dirty="0">
              <a:latin typeface="微软雅黑" panose="020B0503020204020204" pitchFamily="34" charset="-122"/>
              <a:ea typeface="微软雅黑" panose="020B0503020204020204" pitchFamily="34" charset="-122"/>
            </a:endParaRPr>
          </a:p>
          <a:p>
            <a:pPr>
              <a:lnSpc>
                <a:spcPct val="130000"/>
              </a:lnSpc>
            </a:pPr>
            <a:endParaRPr lang="en-US" altLang="zh-CN" sz="1200" b="1" dirty="0">
              <a:latin typeface="微软雅黑" panose="020B0503020204020204" pitchFamily="34" charset="-122"/>
              <a:ea typeface="微软雅黑" panose="020B0503020204020204" pitchFamily="34" charset="-122"/>
            </a:endParaRPr>
          </a:p>
          <a:p>
            <a:pPr>
              <a:lnSpc>
                <a:spcPct val="130000"/>
              </a:lnSpc>
            </a:pPr>
            <a:endParaRPr lang="en-US" altLang="zh-CN" sz="1200" b="1" dirty="0">
              <a:latin typeface="微软雅黑" panose="020B0503020204020204" pitchFamily="34" charset="-122"/>
              <a:ea typeface="微软雅黑" panose="020B0503020204020204" pitchFamily="34" charset="-122"/>
            </a:endParaRPr>
          </a:p>
          <a:p>
            <a:pPr>
              <a:lnSpc>
                <a:spcPct val="130000"/>
              </a:lnSpc>
            </a:pPr>
            <a:endParaRPr lang="en-US" altLang="zh-CN" sz="1200" b="1" dirty="0">
              <a:latin typeface="微软雅黑" panose="020B0503020204020204" pitchFamily="34" charset="-122"/>
              <a:ea typeface="微软雅黑" panose="020B0503020204020204" pitchFamily="34" charset="-122"/>
            </a:endParaRPr>
          </a:p>
          <a:p>
            <a:pPr>
              <a:lnSpc>
                <a:spcPct val="130000"/>
              </a:lnSpc>
            </a:pPr>
            <a:endParaRPr lang="en-US" altLang="zh-CN" sz="1200" b="1" dirty="0">
              <a:latin typeface="微软雅黑" panose="020B0503020204020204" pitchFamily="34" charset="-122"/>
              <a:ea typeface="微软雅黑" panose="020B0503020204020204" pitchFamily="34" charset="-122"/>
            </a:endParaRPr>
          </a:p>
          <a:p>
            <a:pPr>
              <a:lnSpc>
                <a:spcPct val="130000"/>
              </a:lnSpc>
            </a:pPr>
            <a:endParaRPr lang="en-US" altLang="zh-CN" sz="1200" b="1" dirty="0">
              <a:latin typeface="微软雅黑" panose="020B0503020204020204" pitchFamily="34" charset="-122"/>
              <a:ea typeface="微软雅黑" panose="020B0503020204020204" pitchFamily="34" charset="-122"/>
            </a:endParaRPr>
          </a:p>
          <a:p>
            <a:pPr>
              <a:lnSpc>
                <a:spcPct val="130000"/>
              </a:lnSpc>
            </a:pPr>
            <a:r>
              <a:rPr lang="zh-CN" altLang="zh-CN" sz="1200" b="1" dirty="0">
                <a:latin typeface="微软雅黑" panose="020B0503020204020204" pitchFamily="34" charset="-122"/>
                <a:ea typeface="微软雅黑" panose="020B0503020204020204" pitchFamily="34" charset="-122"/>
              </a:rPr>
              <a:t>【心力衰竭】</a:t>
            </a:r>
            <a:endParaRPr lang="zh-CN" altLang="zh-CN" sz="1200" dirty="0">
              <a:latin typeface="微软雅黑" panose="020B0503020204020204" pitchFamily="34" charset="-122"/>
              <a:ea typeface="微软雅黑" panose="020B0503020204020204" pitchFamily="34" charset="-122"/>
            </a:endParaRPr>
          </a:p>
          <a:p>
            <a:pPr>
              <a:lnSpc>
                <a:spcPct val="130000"/>
              </a:lnSpc>
            </a:pPr>
            <a:r>
              <a:rPr lang="zh-CN" altLang="zh-CN" sz="1200" dirty="0">
                <a:latin typeface="微软雅黑" panose="020B0503020204020204" pitchFamily="34" charset="-122"/>
                <a:ea typeface="微软雅黑" panose="020B0503020204020204" pitchFamily="34" charset="-122"/>
              </a:rPr>
              <a:t>心力衰竭患者临床试验中观察到的不良反应与高血压患者临床试验中不良反应相似。在心力衰竭患者中，低血压反应发生率增加到</a:t>
            </a:r>
            <a:r>
              <a:rPr lang="en-US" altLang="zh-CN" sz="1200" dirty="0">
                <a:latin typeface="微软雅黑" panose="020B0503020204020204" pitchFamily="34" charset="-122"/>
                <a:ea typeface="微软雅黑" panose="020B0503020204020204" pitchFamily="34" charset="-122"/>
              </a:rPr>
              <a:t>6.7%</a:t>
            </a:r>
            <a:r>
              <a:rPr lang="zh-CN" altLang="zh-CN"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vs</a:t>
            </a:r>
            <a:r>
              <a:rPr lang="zh-CN" altLang="zh-CN" sz="1200" dirty="0">
                <a:latin typeface="微软雅黑" panose="020B0503020204020204" pitchFamily="34" charset="-122"/>
                <a:ea typeface="微软雅黑" panose="020B0503020204020204" pitchFamily="34" charset="-122"/>
              </a:rPr>
              <a:t>安慰剂</a:t>
            </a:r>
            <a:r>
              <a:rPr lang="en-US" altLang="zh-CN" sz="1200" dirty="0">
                <a:latin typeface="微软雅黑" panose="020B0503020204020204" pitchFamily="34" charset="-122"/>
                <a:ea typeface="微软雅黑" panose="020B0503020204020204" pitchFamily="34" charset="-122"/>
              </a:rPr>
              <a:t>0.6%</a:t>
            </a:r>
            <a:r>
              <a:rPr lang="zh-CN" altLang="zh-CN" sz="1200" dirty="0">
                <a:latin typeface="微软雅黑" panose="020B0503020204020204" pitchFamily="34" charset="-122"/>
                <a:ea typeface="微软雅黑" panose="020B0503020204020204" pitchFamily="34" charset="-122"/>
              </a:rPr>
              <a:t>），眩晕发生率为</a:t>
            </a:r>
            <a:r>
              <a:rPr lang="en-US" altLang="zh-CN" sz="1200" dirty="0">
                <a:latin typeface="微软雅黑" panose="020B0503020204020204" pitchFamily="34" charset="-122"/>
                <a:ea typeface="微软雅黑" panose="020B0503020204020204" pitchFamily="34" charset="-122"/>
              </a:rPr>
              <a:t>7.9%</a:t>
            </a:r>
            <a:r>
              <a:rPr lang="zh-CN" altLang="zh-CN"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vs </a:t>
            </a:r>
            <a:r>
              <a:rPr lang="zh-CN" altLang="zh-CN" sz="1200" dirty="0">
                <a:latin typeface="微软雅黑" panose="020B0503020204020204" pitchFamily="34" charset="-122"/>
                <a:ea typeface="微软雅黑" panose="020B0503020204020204" pitchFamily="34" charset="-122"/>
              </a:rPr>
              <a:t>安慰剂</a:t>
            </a:r>
            <a:r>
              <a:rPr lang="en-US" altLang="zh-CN" sz="1200" dirty="0">
                <a:latin typeface="微软雅黑" panose="020B0503020204020204" pitchFamily="34" charset="-122"/>
                <a:ea typeface="微软雅黑" panose="020B0503020204020204" pitchFamily="34" charset="-122"/>
              </a:rPr>
              <a:t>0.6%</a:t>
            </a:r>
            <a:r>
              <a:rPr lang="zh-CN" altLang="zh-CN" sz="1200" dirty="0">
                <a:latin typeface="微软雅黑" panose="020B0503020204020204" pitchFamily="34" charset="-122"/>
                <a:ea typeface="微软雅黑" panose="020B0503020204020204" pitchFamily="34" charset="-122"/>
              </a:rPr>
              <a:t>）</a:t>
            </a:r>
          </a:p>
          <a:p>
            <a:pPr>
              <a:lnSpc>
                <a:spcPct val="130000"/>
              </a:lnSpc>
            </a:pPr>
            <a:r>
              <a:rPr lang="zh-CN" altLang="zh-CN" sz="1200" b="1" dirty="0">
                <a:latin typeface="微软雅黑" panose="020B0503020204020204" pitchFamily="34" charset="-122"/>
                <a:ea typeface="微软雅黑" panose="020B0503020204020204" pitchFamily="34" charset="-122"/>
              </a:rPr>
              <a:t>【临床研究或上市后发现的其它不良反应】</a:t>
            </a:r>
            <a:endParaRPr lang="zh-CN" altLang="zh-CN" sz="1200" dirty="0">
              <a:latin typeface="微软雅黑" panose="020B0503020204020204" pitchFamily="34" charset="-122"/>
              <a:ea typeface="微软雅黑" panose="020B0503020204020204" pitchFamily="34" charset="-122"/>
            </a:endParaRPr>
          </a:p>
          <a:p>
            <a:pPr>
              <a:lnSpc>
                <a:spcPct val="130000"/>
              </a:lnSpc>
            </a:pPr>
            <a:r>
              <a:rPr lang="zh-CN" altLang="zh-CN" sz="1200" dirty="0">
                <a:latin typeface="微软雅黑" panose="020B0503020204020204" pitchFamily="34" charset="-122"/>
                <a:ea typeface="微软雅黑" panose="020B0503020204020204" pitchFamily="34" charset="-122"/>
              </a:rPr>
              <a:t>发生在药物上市后的其它严重的临床不良反应、以及在高血压或心力衰竭患者临床试验中发生率在</a:t>
            </a:r>
            <a:r>
              <a:rPr lang="en-US" altLang="zh-CN" sz="1200" dirty="0">
                <a:latin typeface="微软雅黑" panose="020B0503020204020204" pitchFamily="34" charset="-122"/>
                <a:ea typeface="微软雅黑" panose="020B0503020204020204" pitchFamily="34" charset="-122"/>
              </a:rPr>
              <a:t>0.5-1.0%</a:t>
            </a:r>
            <a:r>
              <a:rPr lang="zh-CN" altLang="zh-CN" sz="1200" dirty="0">
                <a:latin typeface="微软雅黑" panose="020B0503020204020204" pitchFamily="34" charset="-122"/>
                <a:ea typeface="微软雅黑" panose="020B0503020204020204" pitchFamily="34" charset="-122"/>
              </a:rPr>
              <a:t>之间</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a:lnSpc>
                <a:spcPct val="130000"/>
              </a:lnSpc>
            </a:pPr>
            <a:r>
              <a:rPr lang="zh-CN" altLang="zh-CN" sz="1200" dirty="0">
                <a:latin typeface="微软雅黑" panose="020B0503020204020204" pitchFamily="34" charset="-122"/>
                <a:ea typeface="微软雅黑" panose="020B0503020204020204" pitchFamily="34" charset="-122"/>
              </a:rPr>
              <a:t>心血管系统：心脏停搏；可能继发于高风险患者过度低血压的心肌梗死或脑血管意外；肺栓塞和梗死；肺水肿；节律紊乱，包括房性心动过速和心动过缓；心房颤动；心悸；雷诺氏现象。</a:t>
            </a:r>
            <a:endParaRPr lang="en-US" altLang="zh-CN" sz="1200" dirty="0">
              <a:latin typeface="微软雅黑" panose="020B0503020204020204" pitchFamily="34" charset="-122"/>
              <a:ea typeface="微软雅黑" panose="020B0503020204020204" pitchFamily="34" charset="-122"/>
            </a:endParaRPr>
          </a:p>
          <a:p>
            <a:pPr>
              <a:lnSpc>
                <a:spcPct val="130000"/>
              </a:lnSpc>
            </a:pPr>
            <a:r>
              <a:rPr lang="zh-CN" altLang="zh-CN" sz="1200" dirty="0">
                <a:latin typeface="微软雅黑" panose="020B0503020204020204" pitchFamily="34" charset="-122"/>
                <a:ea typeface="微软雅黑" panose="020B0503020204020204" pitchFamily="34" charset="-122"/>
              </a:rPr>
              <a:t>特殊感觉：视力模糊、味觉改变、嗅觉缺失症、耳鸣、结膜炎、干眼症、流泪。</a:t>
            </a:r>
            <a:endParaRPr lang="zh-CN" altLang="zh-CN" dirty="0"/>
          </a:p>
        </p:txBody>
      </p:sp>
      <p:sp>
        <p:nvSpPr>
          <p:cNvPr id="4" name="五边形 3"/>
          <p:cNvSpPr/>
          <p:nvPr/>
        </p:nvSpPr>
        <p:spPr>
          <a:xfrm>
            <a:off x="0" y="384048"/>
            <a:ext cx="3276600" cy="53035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：安全性（成人）</a:t>
            </a:r>
            <a:endParaRPr lang="zh-CN" altLang="en-US" sz="2800" b="1" dirty="0"/>
          </a:p>
        </p:txBody>
      </p:sp>
      <p:graphicFrame>
        <p:nvGraphicFramePr>
          <p:cNvPr id="3" name="表格 2"/>
          <p:cNvGraphicFramePr>
            <a:graphicFrameLocks noGrp="1"/>
          </p:cNvGraphicFramePr>
          <p:nvPr/>
        </p:nvGraphicFramePr>
        <p:xfrm>
          <a:off x="932688" y="3131049"/>
          <a:ext cx="9317737" cy="1384800"/>
        </p:xfrm>
        <a:graphic>
          <a:graphicData uri="http://schemas.openxmlformats.org/drawingml/2006/table">
            <a:tbl>
              <a:tblPr firstRow="1" firstCol="1" bandRow="1" bandCol="1"/>
              <a:tblGrid>
                <a:gridCol w="2582877">
                  <a:extLst>
                    <a:ext uri="{9D8B030D-6E8A-4147-A177-3AD203B41FA5}">
                      <a16:colId xmlns:a16="http://schemas.microsoft.com/office/drawing/2014/main" val="20000"/>
                    </a:ext>
                  </a:extLst>
                </a:gridCol>
                <a:gridCol w="3628327">
                  <a:extLst>
                    <a:ext uri="{9D8B030D-6E8A-4147-A177-3AD203B41FA5}">
                      <a16:colId xmlns:a16="http://schemas.microsoft.com/office/drawing/2014/main" val="20001"/>
                    </a:ext>
                  </a:extLst>
                </a:gridCol>
                <a:gridCol w="3106533">
                  <a:extLst>
                    <a:ext uri="{9D8B030D-6E8A-4147-A177-3AD203B41FA5}">
                      <a16:colId xmlns:a16="http://schemas.microsoft.com/office/drawing/2014/main" val="20002"/>
                    </a:ext>
                  </a:extLst>
                </a:gridCol>
              </a:tblGrid>
              <a:tr h="216000">
                <a:tc>
                  <a:txBody>
                    <a:bodyPr/>
                    <a:lstStyle/>
                    <a:p>
                      <a:pPr algn="just">
                        <a:spcAft>
                          <a:spcPts val="0"/>
                        </a:spcAft>
                      </a:pPr>
                      <a:r>
                        <a:rPr lang="en-US" sz="1000" kern="100" dirty="0">
                          <a:effectLst/>
                          <a:latin typeface="+mn-ea"/>
                          <a:ea typeface="+mn-ea"/>
                          <a:cs typeface="Times New Roman" panose="02020603050405020304" pitchFamily="18" charset="0"/>
                        </a:rPr>
                        <a:t> </a:t>
                      </a:r>
                      <a:endParaRPr lang="zh-CN" sz="1000" kern="100" dirty="0">
                        <a:effectLst/>
                        <a:latin typeface="+mn-ea"/>
                        <a:ea typeface="+mn-ea"/>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00" kern="100" dirty="0">
                          <a:solidFill>
                            <a:schemeClr val="tx1"/>
                          </a:solidFill>
                          <a:effectLst/>
                          <a:latin typeface="+mn-ea"/>
                          <a:ea typeface="+mn-ea"/>
                          <a:cs typeface="Times New Roman" panose="02020603050405020304" pitchFamily="18" charset="0"/>
                        </a:rPr>
                        <a:t>马来酸依那普利片</a:t>
                      </a:r>
                      <a:r>
                        <a:rPr lang="en-US" sz="1000" kern="100" dirty="0">
                          <a:solidFill>
                            <a:schemeClr val="tx1"/>
                          </a:solidFill>
                          <a:effectLst/>
                          <a:latin typeface="+mn-ea"/>
                          <a:ea typeface="+mn-ea"/>
                          <a:cs typeface="Times New Roman" panose="02020603050405020304" pitchFamily="18" charset="0"/>
                        </a:rPr>
                        <a:t>(n=2314)</a:t>
                      </a:r>
                      <a:endParaRPr lang="zh-CN" sz="1000" kern="100" dirty="0">
                        <a:solidFill>
                          <a:schemeClr val="tx1"/>
                        </a:solidFill>
                        <a:effectLst/>
                        <a:latin typeface="+mn-ea"/>
                        <a:ea typeface="+mn-ea"/>
                        <a:cs typeface="Times New Roman" panose="02020603050405020304" pitchFamily="18" charset="0"/>
                      </a:endParaRPr>
                    </a:p>
                    <a:p>
                      <a:pPr algn="ctr">
                        <a:spcAft>
                          <a:spcPts val="0"/>
                        </a:spcAft>
                      </a:pPr>
                      <a:r>
                        <a:rPr lang="zh-CN" sz="1000" kern="100" dirty="0">
                          <a:solidFill>
                            <a:schemeClr val="tx1"/>
                          </a:solidFill>
                          <a:effectLst/>
                          <a:latin typeface="+mn-ea"/>
                          <a:ea typeface="+mn-ea"/>
                          <a:cs typeface="Times New Roman" panose="02020603050405020304" pitchFamily="18" charset="0"/>
                        </a:rPr>
                        <a:t>发生率（停药率）</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000" kern="100" dirty="0">
                          <a:solidFill>
                            <a:schemeClr val="tx1"/>
                          </a:solidFill>
                          <a:effectLst/>
                          <a:latin typeface="+mn-ea"/>
                          <a:ea typeface="+mn-ea"/>
                          <a:cs typeface="Times New Roman" panose="02020603050405020304" pitchFamily="18" charset="0"/>
                        </a:rPr>
                        <a:t>安慰剂（</a:t>
                      </a:r>
                      <a:r>
                        <a:rPr lang="en-US" sz="1000" kern="100" dirty="0">
                          <a:solidFill>
                            <a:schemeClr val="tx1"/>
                          </a:solidFill>
                          <a:effectLst/>
                          <a:latin typeface="+mn-ea"/>
                          <a:ea typeface="+mn-ea"/>
                          <a:cs typeface="Times New Roman" panose="02020603050405020304" pitchFamily="18" charset="0"/>
                        </a:rPr>
                        <a:t>n=230</a:t>
                      </a:r>
                      <a:r>
                        <a:rPr lang="zh-CN" sz="1000" kern="100" dirty="0">
                          <a:solidFill>
                            <a:schemeClr val="tx1"/>
                          </a:solidFill>
                          <a:effectLst/>
                          <a:latin typeface="+mn-ea"/>
                          <a:ea typeface="+mn-ea"/>
                          <a:cs typeface="Times New Roman" panose="02020603050405020304" pitchFamily="18" charset="0"/>
                        </a:rPr>
                        <a:t>）</a:t>
                      </a:r>
                    </a:p>
                    <a:p>
                      <a:pPr algn="ctr">
                        <a:spcAft>
                          <a:spcPts val="0"/>
                        </a:spcAft>
                      </a:pPr>
                      <a:r>
                        <a:rPr lang="zh-CN" sz="1000" kern="100" dirty="0">
                          <a:solidFill>
                            <a:schemeClr val="tx1"/>
                          </a:solidFill>
                          <a:effectLst/>
                          <a:latin typeface="+mn-ea"/>
                          <a:ea typeface="+mn-ea"/>
                          <a:cs typeface="Times New Roman" panose="02020603050405020304" pitchFamily="18" charset="0"/>
                        </a:rPr>
                        <a:t>发生率</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16000">
                <a:tc>
                  <a:txBody>
                    <a:bodyPr/>
                    <a:lstStyle/>
                    <a:p>
                      <a:pPr indent="266700" algn="just">
                        <a:spcAft>
                          <a:spcPts val="0"/>
                        </a:spcAft>
                      </a:pPr>
                      <a:r>
                        <a:rPr lang="zh-CN" sz="1000" kern="100" dirty="0">
                          <a:effectLst/>
                          <a:latin typeface="+mn-ea"/>
                          <a:ea typeface="+mn-ea"/>
                          <a:cs typeface="Times New Roman" panose="02020603050405020304" pitchFamily="18" charset="0"/>
                        </a:rPr>
                        <a:t>疲劳</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000" kern="100" dirty="0">
                          <a:effectLst/>
                          <a:latin typeface="+mn-ea"/>
                          <a:ea typeface="+mn-ea"/>
                          <a:cs typeface="Times New Roman" panose="02020603050405020304" pitchFamily="18" charset="0"/>
                        </a:rPr>
                        <a:t>3.0</a:t>
                      </a:r>
                      <a:r>
                        <a:rPr lang="zh-CN" sz="1000" kern="100" dirty="0">
                          <a:effectLst/>
                          <a:latin typeface="+mn-ea"/>
                          <a:ea typeface="+mn-ea"/>
                          <a:cs typeface="Times New Roman" panose="02020603050405020304" pitchFamily="18" charset="0"/>
                        </a:rPr>
                        <a:t>（</a:t>
                      </a:r>
                      <a:r>
                        <a:rPr lang="en-US" sz="1000" kern="100" dirty="0">
                          <a:effectLst/>
                          <a:latin typeface="+mn-ea"/>
                          <a:ea typeface="+mn-ea"/>
                          <a:cs typeface="Times New Roman" panose="02020603050405020304" pitchFamily="18" charset="0"/>
                        </a:rPr>
                        <a:t>&lt;0.1</a:t>
                      </a:r>
                      <a:r>
                        <a:rPr lang="zh-CN" sz="1000" kern="100" dirty="0">
                          <a:effectLst/>
                          <a:latin typeface="+mn-ea"/>
                          <a:ea typeface="+mn-ea"/>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spcAft>
                          <a:spcPts val="0"/>
                        </a:spcAft>
                      </a:pPr>
                      <a:r>
                        <a:rPr lang="en-US" sz="1000" kern="100" dirty="0">
                          <a:effectLst/>
                          <a:latin typeface="+mn-ea"/>
                          <a:ea typeface="+mn-ea"/>
                          <a:cs typeface="Times New Roman" panose="02020603050405020304" pitchFamily="18" charset="0"/>
                        </a:rPr>
                        <a:t>2.6</a:t>
                      </a:r>
                      <a:endParaRPr lang="zh-CN" sz="1000" kern="100" dirty="0">
                        <a:effectLst/>
                        <a:latin typeface="+mn-ea"/>
                        <a:ea typeface="+mn-ea"/>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01"/>
                  </a:ext>
                </a:extLst>
              </a:tr>
              <a:tr h="216000">
                <a:tc>
                  <a:txBody>
                    <a:bodyPr/>
                    <a:lstStyle/>
                    <a:p>
                      <a:pPr indent="266700" algn="just">
                        <a:spcAft>
                          <a:spcPts val="0"/>
                        </a:spcAft>
                      </a:pPr>
                      <a:r>
                        <a:rPr lang="zh-CN" sz="1000" kern="100" dirty="0">
                          <a:effectLst/>
                          <a:latin typeface="+mn-ea"/>
                          <a:ea typeface="+mn-ea"/>
                          <a:cs typeface="Times New Roman" panose="02020603050405020304" pitchFamily="18" charset="0"/>
                        </a:rPr>
                        <a:t>直立性反应</a:t>
                      </a:r>
                    </a:p>
                  </a:txBody>
                  <a:tcPr marL="68580" marR="68580" marT="0" marB="0">
                    <a:lnL>
                      <a:noFill/>
                    </a:lnL>
                    <a:lnR>
                      <a:noFill/>
                    </a:lnR>
                    <a:lnT>
                      <a:noFill/>
                    </a:lnT>
                    <a:lnB>
                      <a:noFill/>
                    </a:lnB>
                  </a:tcPr>
                </a:tc>
                <a:tc>
                  <a:txBody>
                    <a:bodyPr/>
                    <a:lstStyle/>
                    <a:p>
                      <a:pPr algn="ctr">
                        <a:spcAft>
                          <a:spcPts val="0"/>
                        </a:spcAft>
                      </a:pPr>
                      <a:r>
                        <a:rPr lang="en-US" sz="1000" kern="100" dirty="0">
                          <a:effectLst/>
                          <a:latin typeface="+mn-ea"/>
                          <a:ea typeface="+mn-ea"/>
                          <a:cs typeface="Times New Roman" panose="02020603050405020304" pitchFamily="18" charset="0"/>
                        </a:rPr>
                        <a:t>1.2 (&lt;0.1)</a:t>
                      </a:r>
                      <a:endParaRPr lang="zh-CN" sz="1000" kern="100" dirty="0">
                        <a:effectLst/>
                        <a:latin typeface="+mn-ea"/>
                        <a:ea typeface="+mn-ea"/>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000" kern="100" dirty="0">
                          <a:effectLst/>
                          <a:latin typeface="+mn-ea"/>
                          <a:ea typeface="+mn-ea"/>
                          <a:cs typeface="Times New Roman" panose="02020603050405020304" pitchFamily="18" charset="0"/>
                        </a:rPr>
                        <a:t>0.0</a:t>
                      </a:r>
                      <a:endParaRPr lang="zh-CN" sz="1000" kern="100" dirty="0">
                        <a:effectLst/>
                        <a:latin typeface="+mn-ea"/>
                        <a:ea typeface="+mn-ea"/>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r h="216000">
                <a:tc>
                  <a:txBody>
                    <a:bodyPr/>
                    <a:lstStyle/>
                    <a:p>
                      <a:pPr indent="266700" algn="just">
                        <a:spcAft>
                          <a:spcPts val="0"/>
                        </a:spcAft>
                      </a:pPr>
                      <a:r>
                        <a:rPr lang="zh-CN" sz="1000" kern="100" dirty="0">
                          <a:effectLst/>
                          <a:latin typeface="+mn-ea"/>
                          <a:ea typeface="+mn-ea"/>
                          <a:cs typeface="Times New Roman" panose="02020603050405020304" pitchFamily="18" charset="0"/>
                        </a:rPr>
                        <a:t>虚弱</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mn-ea"/>
                          <a:ea typeface="+mn-ea"/>
                          <a:cs typeface="Times New Roman" panose="02020603050405020304" pitchFamily="18" charset="0"/>
                        </a:rPr>
                        <a:t>1.1 (0.1)</a:t>
                      </a:r>
                      <a:endParaRPr lang="zh-CN" sz="1000" kern="100">
                        <a:effectLst/>
                        <a:latin typeface="+mn-ea"/>
                        <a:ea typeface="+mn-ea"/>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dirty="0">
                          <a:effectLst/>
                          <a:latin typeface="+mn-ea"/>
                          <a:ea typeface="+mn-ea"/>
                          <a:cs typeface="Times New Roman" panose="02020603050405020304" pitchFamily="18" charset="0"/>
                        </a:rPr>
                        <a:t>0.9</a:t>
                      </a:r>
                      <a:endParaRPr lang="zh-CN" sz="1000" kern="100" dirty="0">
                        <a:effectLst/>
                        <a:latin typeface="+mn-ea"/>
                        <a:ea typeface="+mn-ea"/>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6000">
                <a:tc>
                  <a:txBody>
                    <a:bodyPr/>
                    <a:lstStyle/>
                    <a:p>
                      <a:pPr indent="266700" algn="just">
                        <a:spcAft>
                          <a:spcPts val="0"/>
                        </a:spcAft>
                      </a:pPr>
                      <a:r>
                        <a:rPr lang="zh-CN" sz="1000" kern="100" dirty="0">
                          <a:effectLst/>
                          <a:latin typeface="+mn-ea"/>
                          <a:ea typeface="+mn-ea"/>
                          <a:cs typeface="Times New Roman" panose="02020603050405020304" pitchFamily="18" charset="0"/>
                        </a:rPr>
                        <a:t>咳嗽</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mn-ea"/>
                          <a:ea typeface="+mn-ea"/>
                          <a:cs typeface="Times New Roman" panose="02020603050405020304" pitchFamily="18" charset="0"/>
                        </a:rPr>
                        <a:t>1.3</a:t>
                      </a:r>
                      <a:r>
                        <a:rPr lang="zh-CN" sz="1000" kern="100">
                          <a:effectLst/>
                          <a:latin typeface="+mn-ea"/>
                          <a:ea typeface="+mn-ea"/>
                          <a:cs typeface="Times New Roman" panose="02020603050405020304" pitchFamily="18" charset="0"/>
                        </a:rPr>
                        <a:t>（</a:t>
                      </a:r>
                      <a:r>
                        <a:rPr lang="en-US" sz="1000" kern="100">
                          <a:effectLst/>
                          <a:latin typeface="+mn-ea"/>
                          <a:ea typeface="+mn-ea"/>
                          <a:cs typeface="Times New Roman" panose="02020603050405020304" pitchFamily="18" charset="0"/>
                        </a:rPr>
                        <a:t>0.1</a:t>
                      </a:r>
                      <a:r>
                        <a:rPr lang="zh-CN" sz="1000" kern="100">
                          <a:effectLst/>
                          <a:latin typeface="+mn-ea"/>
                          <a:ea typeface="+mn-ea"/>
                          <a:cs typeface="Times New Roman" panose="02020603050405020304" pitchFamily="18" charset="0"/>
                        </a:rPr>
                        <a:t>）</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dirty="0">
                          <a:effectLst/>
                          <a:latin typeface="+mn-ea"/>
                          <a:ea typeface="+mn-ea"/>
                          <a:cs typeface="Times New Roman" panose="02020603050405020304" pitchFamily="18" charset="0"/>
                        </a:rPr>
                        <a:t>0.9</a:t>
                      </a:r>
                      <a:endParaRPr lang="zh-CN" sz="1000" kern="100" dirty="0">
                        <a:effectLst/>
                        <a:latin typeface="+mn-ea"/>
                        <a:ea typeface="+mn-ea"/>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6000">
                <a:tc>
                  <a:txBody>
                    <a:bodyPr/>
                    <a:lstStyle/>
                    <a:p>
                      <a:pPr indent="266700" algn="just">
                        <a:spcAft>
                          <a:spcPts val="0"/>
                        </a:spcAft>
                      </a:pPr>
                      <a:r>
                        <a:rPr lang="zh-CN" sz="1000" kern="100" dirty="0">
                          <a:effectLst/>
                          <a:latin typeface="+mn-ea"/>
                          <a:ea typeface="+mn-ea"/>
                          <a:cs typeface="Times New Roman" panose="02020603050405020304" pitchFamily="18" charset="0"/>
                        </a:rPr>
                        <a:t>皮疹</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effectLst/>
                          <a:latin typeface="+mn-ea"/>
                          <a:ea typeface="+mn-ea"/>
                          <a:cs typeface="Times New Roman" panose="02020603050405020304" pitchFamily="18" charset="0"/>
                        </a:rPr>
                        <a:t>1.4</a:t>
                      </a:r>
                      <a:r>
                        <a:rPr lang="zh-CN" sz="1000" kern="100" dirty="0">
                          <a:effectLst/>
                          <a:latin typeface="+mn-ea"/>
                          <a:ea typeface="+mn-ea"/>
                          <a:cs typeface="Times New Roman" panose="02020603050405020304" pitchFamily="18" charset="0"/>
                        </a:rPr>
                        <a:t>（</a:t>
                      </a:r>
                      <a:r>
                        <a:rPr lang="en-US" sz="1000" kern="100" dirty="0">
                          <a:effectLst/>
                          <a:latin typeface="+mn-ea"/>
                          <a:ea typeface="+mn-ea"/>
                          <a:cs typeface="Times New Roman" panose="02020603050405020304" pitchFamily="18" charset="0"/>
                        </a:rPr>
                        <a:t>0.4</a:t>
                      </a:r>
                      <a:r>
                        <a:rPr lang="zh-CN" sz="1000" kern="100" dirty="0">
                          <a:effectLst/>
                          <a:latin typeface="+mn-ea"/>
                          <a:ea typeface="+mn-ea"/>
                          <a:cs typeface="Times New Roman" panose="02020603050405020304" pitchFamily="18" charset="0"/>
                        </a:rPr>
                        <a:t>）</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effectLst/>
                          <a:latin typeface="+mn-ea"/>
                          <a:ea typeface="+mn-ea"/>
                          <a:cs typeface="Times New Roman" panose="02020603050405020304" pitchFamily="18" charset="0"/>
                        </a:rPr>
                        <a:t>0.4</a:t>
                      </a:r>
                      <a:endParaRPr lang="zh-CN" sz="1000" kern="100" dirty="0">
                        <a:effectLst/>
                        <a:latin typeface="+mn-ea"/>
                        <a:ea typeface="+mn-ea"/>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矩形 5"/>
          <p:cNvSpPr/>
          <p:nvPr/>
        </p:nvSpPr>
        <p:spPr>
          <a:xfrm>
            <a:off x="321935" y="6628915"/>
            <a:ext cx="1826141" cy="215444"/>
          </a:xfrm>
          <a:prstGeom prst="rect">
            <a:avLst/>
          </a:prstGeom>
        </p:spPr>
        <p:txBody>
          <a:bodyPr wrap="none">
            <a:spAutoFit/>
          </a:bodyPr>
          <a:lstStyle/>
          <a:p>
            <a:r>
              <a:rPr lang="en-US" altLang="zh-CN" sz="8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800" dirty="0">
                <a:latin typeface="微软雅黑" panose="020B0503020204020204" pitchFamily="34" charset="-122"/>
                <a:ea typeface="微软雅黑" panose="020B0503020204020204" pitchFamily="34" charset="-122"/>
                <a:cs typeface="Times New Roman" panose="02020603050405020304" pitchFamily="18" charset="0"/>
              </a:rPr>
              <a:t>马来酸依那普利口服溶液说明书</a:t>
            </a:r>
            <a:r>
              <a:rPr lang="en-US" altLang="zh-CN" sz="8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8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6023584" y="4379574"/>
            <a:ext cx="5554800" cy="2315272"/>
          </a:xfrm>
          <a:prstGeom prst="rect">
            <a:avLst/>
          </a:prstGeom>
          <a:solidFill>
            <a:schemeClr val="accent5">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11480" y="4379575"/>
            <a:ext cx="5562330" cy="2315272"/>
          </a:xfrm>
          <a:prstGeom prst="rect">
            <a:avLst/>
          </a:prstGeom>
          <a:solidFill>
            <a:schemeClr val="accent2">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624570" y="1046188"/>
            <a:ext cx="10698480" cy="1384995"/>
          </a:xfrm>
          <a:prstGeom prst="rect">
            <a:avLst/>
          </a:prstGeom>
          <a:noFill/>
          <a:ln w="9525">
            <a:noFill/>
          </a:ln>
        </p:spPr>
        <p:txBody>
          <a:bodyPr wrap="square">
            <a:spAutoFit/>
          </a:bodyPr>
          <a:lstStyle/>
          <a:p>
            <a:pPr>
              <a:lnSpc>
                <a:spcPct val="150000"/>
              </a:lnSpc>
            </a:pPr>
            <a:r>
              <a:rPr lang="zh-CN" altLang="zh-CN" sz="1400" dirty="0">
                <a:latin typeface="微软雅黑" panose="020B0503020204020204" pitchFamily="34" charset="-122"/>
                <a:ea typeface="微软雅黑" panose="020B0503020204020204" pitchFamily="34" charset="-122"/>
              </a:rPr>
              <a:t>国外研究：在针对</a:t>
            </a:r>
            <a:r>
              <a:rPr lang="en-US" altLang="zh-CN" sz="1400" dirty="0">
                <a:latin typeface="微软雅黑" panose="020B0503020204020204" pitchFamily="34" charset="-122"/>
                <a:ea typeface="微软雅黑" panose="020B0503020204020204" pitchFamily="34" charset="-122"/>
              </a:rPr>
              <a:t>40</a:t>
            </a:r>
            <a:r>
              <a:rPr lang="zh-CN" altLang="zh-CN" sz="1400" dirty="0">
                <a:latin typeface="微软雅黑" panose="020B0503020204020204" pitchFamily="34" charset="-122"/>
                <a:ea typeface="微软雅黑" panose="020B0503020204020204" pitchFamily="34" charset="-122"/>
              </a:rPr>
              <a:t>名</a:t>
            </a:r>
            <a:r>
              <a:rPr lang="en-US" altLang="zh-CN" sz="1400" dirty="0">
                <a:latin typeface="微软雅黑" panose="020B0503020204020204" pitchFamily="34" charset="-122"/>
                <a:ea typeface="微软雅黑" panose="020B0503020204020204" pitchFamily="34" charset="-122"/>
              </a:rPr>
              <a:t>2</a:t>
            </a:r>
            <a:r>
              <a:rPr lang="zh-CN" altLang="zh-CN" sz="1400" dirty="0">
                <a:latin typeface="微软雅黑" panose="020B0503020204020204" pitchFamily="34" charset="-122"/>
                <a:ea typeface="微软雅黑" panose="020B0503020204020204" pitchFamily="34" charset="-122"/>
              </a:rPr>
              <a:t>个月至</a:t>
            </a:r>
            <a:r>
              <a:rPr lang="en-US" altLang="zh-CN" sz="1400" dirty="0">
                <a:latin typeface="微软雅黑" panose="020B0503020204020204" pitchFamily="34" charset="-122"/>
                <a:ea typeface="微软雅黑" panose="020B0503020204020204" pitchFamily="34" charset="-122"/>
              </a:rPr>
              <a:t>16</a:t>
            </a:r>
            <a:r>
              <a:rPr lang="zh-CN" altLang="zh-CN" sz="1400" dirty="0">
                <a:latin typeface="微软雅黑" panose="020B0503020204020204" pitchFamily="34" charset="-122"/>
                <a:ea typeface="微软雅黑" panose="020B0503020204020204" pitchFamily="34" charset="-122"/>
              </a:rPr>
              <a:t>岁男性和女性儿童高血压患者多次给药药动学研究中，患儿每日口服马来酸依那普利</a:t>
            </a:r>
            <a:r>
              <a:rPr lang="en-US" altLang="zh-CN" sz="1400" dirty="0">
                <a:latin typeface="微软雅黑" panose="020B0503020204020204" pitchFamily="34" charset="-122"/>
                <a:ea typeface="微软雅黑" panose="020B0503020204020204" pitchFamily="34" charset="-122"/>
              </a:rPr>
              <a:t>0.07-0.14mg/kg</a:t>
            </a:r>
            <a:r>
              <a:rPr lang="zh-CN" altLang="zh-CN" sz="1400" dirty="0">
                <a:latin typeface="微软雅黑" panose="020B0503020204020204" pitchFamily="34" charset="-122"/>
                <a:ea typeface="微软雅黑" panose="020B0503020204020204" pitchFamily="34" charset="-122"/>
              </a:rPr>
              <a:t>。在稳态阶段，依那普利拉平均累积有效半衰期为</a:t>
            </a:r>
            <a:r>
              <a:rPr lang="en-US" altLang="zh-CN" sz="1400" dirty="0">
                <a:latin typeface="微软雅黑" panose="020B0503020204020204" pitchFamily="34" charset="-122"/>
                <a:ea typeface="微软雅黑" panose="020B0503020204020204" pitchFamily="34" charset="-122"/>
              </a:rPr>
              <a:t>14</a:t>
            </a:r>
            <a:r>
              <a:rPr lang="zh-CN" altLang="zh-CN" sz="1400" dirty="0">
                <a:latin typeface="微软雅黑" panose="020B0503020204020204" pitchFamily="34" charset="-122"/>
                <a:ea typeface="微软雅黑" panose="020B0503020204020204" pitchFamily="34" charset="-122"/>
              </a:rPr>
              <a:t>小时，</a:t>
            </a:r>
            <a:r>
              <a:rPr lang="en-US" altLang="zh-CN" sz="1400" dirty="0">
                <a:latin typeface="微软雅黑" panose="020B0503020204020204" pitchFamily="34" charset="-122"/>
                <a:ea typeface="微软雅黑" panose="020B0503020204020204" pitchFamily="34" charset="-122"/>
              </a:rPr>
              <a:t>24</a:t>
            </a:r>
            <a:r>
              <a:rPr lang="zh-CN" altLang="zh-CN" sz="1400" dirty="0">
                <a:latin typeface="微软雅黑" panose="020B0503020204020204" pitchFamily="34" charset="-122"/>
                <a:ea typeface="微软雅黑" panose="020B0503020204020204" pitchFamily="34" charset="-122"/>
              </a:rPr>
              <a:t>小时内依那普利和依那普利拉平均总尿药回收率为</a:t>
            </a:r>
            <a:r>
              <a:rPr lang="en-US" altLang="zh-CN" sz="1400" dirty="0">
                <a:latin typeface="微软雅黑" panose="020B0503020204020204" pitchFamily="34" charset="-122"/>
                <a:ea typeface="微软雅黑" panose="020B0503020204020204" pitchFamily="34" charset="-122"/>
              </a:rPr>
              <a:t>68%</a:t>
            </a:r>
            <a:r>
              <a:rPr lang="zh-CN" altLang="zh-CN" sz="1400" dirty="0">
                <a:latin typeface="微软雅黑" panose="020B0503020204020204" pitchFamily="34" charset="-122"/>
                <a:ea typeface="微软雅黑" panose="020B0503020204020204" pitchFamily="34" charset="-122"/>
              </a:rPr>
              <a:t>。依那普利向依那普利拉的转换率为</a:t>
            </a:r>
            <a:r>
              <a:rPr lang="en-US" altLang="zh-CN" sz="1400" dirty="0">
                <a:latin typeface="微软雅黑" panose="020B0503020204020204" pitchFamily="34" charset="-122"/>
                <a:ea typeface="微软雅黑" panose="020B0503020204020204" pitchFamily="34" charset="-122"/>
              </a:rPr>
              <a:t>63%-76%</a:t>
            </a:r>
            <a:r>
              <a:rPr lang="zh-CN" altLang="zh-CN" sz="1400" dirty="0">
                <a:latin typeface="微软雅黑" panose="020B0503020204020204" pitchFamily="34" charset="-122"/>
                <a:ea typeface="微软雅黑" panose="020B0503020204020204" pitchFamily="34" charset="-122"/>
              </a:rPr>
              <a:t>。</a:t>
            </a:r>
            <a:r>
              <a:rPr lang="zh-CN" altLang="zh-CN" sz="1400" b="1" dirty="0">
                <a:latin typeface="微软雅黑" panose="020B0503020204020204" pitchFamily="34" charset="-122"/>
                <a:ea typeface="微软雅黑" panose="020B0503020204020204" pitchFamily="34" charset="-122"/>
              </a:rPr>
              <a:t>整个研究结果显示</a:t>
            </a:r>
            <a:r>
              <a:rPr lang="en-US" altLang="zh-CN" sz="1400" b="1" dirty="0">
                <a:latin typeface="微软雅黑" panose="020B0503020204020204" pitchFamily="34" charset="-122"/>
                <a:ea typeface="微软雅黑" panose="020B0503020204020204" pitchFamily="34" charset="-122"/>
              </a:rPr>
              <a:t>2</a:t>
            </a:r>
            <a:r>
              <a:rPr lang="zh-CN" altLang="zh-CN" sz="1400" b="1" dirty="0">
                <a:latin typeface="微软雅黑" panose="020B0503020204020204" pitchFamily="34" charset="-122"/>
                <a:ea typeface="微软雅黑" panose="020B0503020204020204" pitchFamily="34" charset="-122"/>
              </a:rPr>
              <a:t>个月至</a:t>
            </a:r>
            <a:r>
              <a:rPr lang="en-US" altLang="zh-CN" sz="1400" b="1" dirty="0">
                <a:latin typeface="微软雅黑" panose="020B0503020204020204" pitchFamily="34" charset="-122"/>
                <a:ea typeface="微软雅黑" panose="020B0503020204020204" pitchFamily="34" charset="-122"/>
              </a:rPr>
              <a:t>16</a:t>
            </a:r>
            <a:r>
              <a:rPr lang="zh-CN" altLang="zh-CN" sz="1400" b="1" dirty="0">
                <a:latin typeface="微软雅黑" panose="020B0503020204020204" pitchFamily="34" charset="-122"/>
                <a:ea typeface="微软雅黑" panose="020B0503020204020204" pitchFamily="34" charset="-122"/>
              </a:rPr>
              <a:t>岁高血压患者的依那普利药动学在被研究的年龄段是一致的，同时与健康成人的药动学历史数据一致</a:t>
            </a:r>
            <a:r>
              <a:rPr lang="zh-CN" altLang="zh-CN" sz="1400" dirty="0">
                <a:latin typeface="微软雅黑" panose="020B0503020204020204" pitchFamily="34" charset="-122"/>
                <a:ea typeface="微软雅黑" panose="020B0503020204020204" pitchFamily="34" charset="-122"/>
              </a:rPr>
              <a:t>。</a:t>
            </a:r>
            <a:endParaRPr lang="en-US" altLang="zh-CN" sz="1400" dirty="0">
              <a:latin typeface="+mj-ea"/>
              <a:ea typeface="+mj-ea"/>
              <a:cs typeface="微软雅黑" panose="020B0503020204020204" pitchFamily="34" charset="-122"/>
            </a:endParaRPr>
          </a:p>
        </p:txBody>
      </p:sp>
      <p:sp>
        <p:nvSpPr>
          <p:cNvPr id="5" name="矩形 4"/>
          <p:cNvSpPr/>
          <p:nvPr/>
        </p:nvSpPr>
        <p:spPr>
          <a:xfrm>
            <a:off x="567744" y="2534925"/>
            <a:ext cx="7332455" cy="369332"/>
          </a:xfrm>
          <a:prstGeom prst="rect">
            <a:avLst/>
          </a:prstGeom>
        </p:spPr>
        <p:txBody>
          <a:bodyPr wrap="none">
            <a:spAutoFit/>
          </a:bodyPr>
          <a:lstStyle/>
          <a:p>
            <a:r>
              <a:rPr lang="zh-CN" altLang="en-US"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目录</a:t>
            </a:r>
            <a:r>
              <a:rPr lang="zh-CN" altLang="en-US"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内产品</a:t>
            </a:r>
            <a:r>
              <a:rPr lang="en-US" altLang="zh-CN"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卡托普利片（对儿童患者的安全性和有效性尚未确定）</a:t>
            </a:r>
            <a:r>
              <a:rPr lang="en-US" altLang="zh-CN" sz="1400" baseline="300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baseline="30000" dirty="0">
              <a:solidFill>
                <a:srgbClr val="0070C0"/>
              </a:solidFill>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8748" y="4591008"/>
            <a:ext cx="1800000" cy="1813631"/>
          </a:xfrm>
          <a:prstGeom prst="rect">
            <a:avLst/>
          </a:prstGeom>
          <a:ln>
            <a:noFill/>
          </a:ln>
          <a:effectLst>
            <a:outerShdw blurRad="292100" dist="101600" dir="2700000" algn="tl" rotWithShape="0">
              <a:schemeClr val="tx1">
                <a:lumMod val="50000"/>
                <a:lumOff val="50000"/>
                <a:alpha val="65000"/>
              </a:schemeClr>
            </a:outerShdw>
          </a:effectLst>
        </p:spPr>
      </p:pic>
      <p:sp>
        <p:nvSpPr>
          <p:cNvPr id="18" name="矩形 17"/>
          <p:cNvSpPr/>
          <p:nvPr/>
        </p:nvSpPr>
        <p:spPr>
          <a:xfrm>
            <a:off x="6023583" y="3388621"/>
            <a:ext cx="5554801" cy="738664"/>
          </a:xfrm>
          <a:prstGeom prst="rect">
            <a:avLst/>
          </a:prstGeom>
        </p:spPr>
        <p:txBody>
          <a:bodyPr wrap="square">
            <a:spAutoFit/>
          </a:bodyPr>
          <a:lstStyle/>
          <a:p>
            <a:pPr>
              <a:lnSpc>
                <a:spcPct val="150000"/>
              </a:lnSpc>
            </a:pPr>
            <a:r>
              <a:rPr lang="zh-CN" altLang="en-US" sz="1400" dirty="0">
                <a:latin typeface="+mn-ea"/>
                <a:cs typeface="微软雅黑" panose="020B0503020204020204" pitchFamily="34" charset="-122"/>
              </a:rPr>
              <a:t>配有专用滴管剂量可精准至</a:t>
            </a:r>
            <a:r>
              <a:rPr lang="en-US" altLang="zh-CN" sz="1400" dirty="0">
                <a:latin typeface="+mn-ea"/>
                <a:cs typeface="微软雅黑" panose="020B0503020204020204" pitchFamily="34" charset="-122"/>
              </a:rPr>
              <a:t>0.1ml:0.1mg</a:t>
            </a:r>
            <a:r>
              <a:rPr lang="zh-CN" altLang="en-US" sz="1400" dirty="0">
                <a:latin typeface="+mn-ea"/>
                <a:cs typeface="微软雅黑" panose="020B0503020204020204" pitchFamily="34" charset="-122"/>
              </a:rPr>
              <a:t>，无需配置，避免药物污染；单位溶液中药物含量均匀。降低因服药剂量不精准造成的风险。</a:t>
            </a:r>
            <a:endParaRPr lang="en-US" altLang="zh-CN" sz="1400" dirty="0">
              <a:latin typeface="+mn-ea"/>
              <a:cs typeface="微软雅黑" panose="020B0503020204020204" pitchFamily="34" charset="-122"/>
            </a:endParaRPr>
          </a:p>
        </p:txBody>
      </p:sp>
      <p:sp>
        <p:nvSpPr>
          <p:cNvPr id="22" name="矩形 21"/>
          <p:cNvSpPr/>
          <p:nvPr/>
        </p:nvSpPr>
        <p:spPr>
          <a:xfrm>
            <a:off x="540775" y="3388621"/>
            <a:ext cx="5348748" cy="1061829"/>
          </a:xfrm>
          <a:prstGeom prst="rect">
            <a:avLst/>
          </a:prstGeom>
        </p:spPr>
        <p:txBody>
          <a:bodyPr wrap="square">
            <a:spAutoFit/>
          </a:bodyPr>
          <a:lstStyle/>
          <a:p>
            <a:pPr lvl="0">
              <a:lnSpc>
                <a:spcPct val="150000"/>
              </a:lnSpc>
            </a:pPr>
            <a:r>
              <a:rPr lang="zh-CN" altLang="en-US" sz="1400" dirty="0">
                <a:solidFill>
                  <a:prstClr val="black"/>
                </a:solidFill>
                <a:latin typeface="微软雅黑" panose="020B0503020204020204" pitchFamily="34" charset="-122"/>
                <a:cs typeface="微软雅黑" panose="020B0503020204020204" pitchFamily="34" charset="-122"/>
              </a:rPr>
              <a:t>拆分后剂量不精准，易污染；对于体重较轻患儿需研磨后溶于水给药，但药物无法完全溶于水，造成单位溶液内药物含量不均。导致服药剂量不精准，影响药物疗效和安全性。</a:t>
            </a:r>
            <a:endParaRPr lang="en-US" altLang="zh-CN" sz="1400" dirty="0">
              <a:solidFill>
                <a:prstClr val="black"/>
              </a:solidFill>
              <a:latin typeface="微软雅黑" panose="020B0503020204020204" pitchFamily="34" charset="-122"/>
              <a:cs typeface="微软雅黑" panose="020B0503020204020204" pitchFamily="34" charset="-122"/>
            </a:endParaRPr>
          </a:p>
        </p:txBody>
      </p:sp>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8750" y="4591008"/>
            <a:ext cx="1798433" cy="1800000"/>
          </a:xfrm>
          <a:prstGeom prst="rect">
            <a:avLst/>
          </a:prstGeom>
        </p:spPr>
      </p:pic>
      <p:pic>
        <p:nvPicPr>
          <p:cNvPr id="26" name="图片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8212" y="4597823"/>
            <a:ext cx="1800000" cy="1800000"/>
          </a:xfrm>
          <a:prstGeom prst="rect">
            <a:avLst/>
          </a:prstGeom>
        </p:spPr>
      </p:pic>
      <p:pic>
        <p:nvPicPr>
          <p:cNvPr id="27" name="图片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6310" y="4608212"/>
            <a:ext cx="1800000" cy="1800000"/>
          </a:xfrm>
          <a:prstGeom prst="rect">
            <a:avLst/>
          </a:prstGeom>
        </p:spPr>
      </p:pic>
      <p:sp>
        <p:nvSpPr>
          <p:cNvPr id="28" name="矩形 27"/>
          <p:cNvSpPr/>
          <p:nvPr/>
        </p:nvSpPr>
        <p:spPr>
          <a:xfrm>
            <a:off x="6825315" y="4747667"/>
            <a:ext cx="985185" cy="1643341"/>
          </a:xfrm>
          <a:prstGeom prst="rect">
            <a:avLst/>
          </a:prstGeom>
          <a:solidFill>
            <a:srgbClr val="8583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2" name="图片 1"/>
          <p:cNvPicPr>
            <a:picLocks noChangeAspect="1"/>
          </p:cNvPicPr>
          <p:nvPr/>
        </p:nvPicPr>
        <p:blipFill>
          <a:blip r:embed="rId7"/>
          <a:stretch>
            <a:fillRect/>
          </a:stretch>
        </p:blipFill>
        <p:spPr>
          <a:xfrm>
            <a:off x="6847980" y="4693037"/>
            <a:ext cx="695325" cy="1543050"/>
          </a:xfrm>
          <a:prstGeom prst="rect">
            <a:avLst/>
          </a:prstGeom>
        </p:spPr>
      </p:pic>
      <p:sp>
        <p:nvSpPr>
          <p:cNvPr id="3" name="圆角矩形 2"/>
          <p:cNvSpPr/>
          <p:nvPr/>
        </p:nvSpPr>
        <p:spPr>
          <a:xfrm>
            <a:off x="7648748" y="4797812"/>
            <a:ext cx="807904" cy="1543050"/>
          </a:xfrm>
          <a:prstGeom prst="roundRect">
            <a:avLst/>
          </a:prstGeom>
          <a:solidFill>
            <a:srgbClr val="8583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51454" y="4759347"/>
            <a:ext cx="628442" cy="1476951"/>
          </a:xfrm>
          <a:prstGeom prst="rect">
            <a:avLst/>
          </a:prstGeom>
        </p:spPr>
      </p:pic>
      <p:sp>
        <p:nvSpPr>
          <p:cNvPr id="6" name="圆角矩形 5"/>
          <p:cNvSpPr/>
          <p:nvPr/>
        </p:nvSpPr>
        <p:spPr>
          <a:xfrm>
            <a:off x="2400761" y="3006573"/>
            <a:ext cx="1628775" cy="369332"/>
          </a:xfrm>
          <a:prstGeom prst="roundRect">
            <a:avLst/>
          </a:prstGeom>
          <a:solidFill>
            <a:srgbClr val="DE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prstClr val="black"/>
                </a:solidFill>
                <a:latin typeface="微软雅黑" panose="020B0503020204020204" pitchFamily="34" charset="-122"/>
                <a:cs typeface="微软雅黑" panose="020B0503020204020204" pitchFamily="34" charset="-122"/>
              </a:rPr>
              <a:t>卡托普利片</a:t>
            </a:r>
            <a:endParaRPr lang="zh-CN" altLang="en-US" b="1" dirty="0"/>
          </a:p>
        </p:txBody>
      </p:sp>
      <p:sp>
        <p:nvSpPr>
          <p:cNvPr id="21" name="圆角矩形 20"/>
          <p:cNvSpPr/>
          <p:nvPr/>
        </p:nvSpPr>
        <p:spPr>
          <a:xfrm>
            <a:off x="7838147" y="3006573"/>
            <a:ext cx="2060233" cy="369332"/>
          </a:xfrm>
          <a:prstGeom prst="roundRect">
            <a:avLst/>
          </a:prstGeom>
          <a:solidFill>
            <a:srgbClr val="FCE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prstClr val="black"/>
                </a:solidFill>
                <a:latin typeface="微软雅黑" panose="020B0503020204020204" pitchFamily="34" charset="-122"/>
                <a:cs typeface="微软雅黑" panose="020B0503020204020204" pitchFamily="34" charset="-122"/>
              </a:rPr>
              <a:t>依那普利口服溶液</a:t>
            </a:r>
          </a:p>
        </p:txBody>
      </p:sp>
      <p:sp>
        <p:nvSpPr>
          <p:cNvPr id="19" name="五边形 18"/>
          <p:cNvSpPr/>
          <p:nvPr/>
        </p:nvSpPr>
        <p:spPr>
          <a:xfrm>
            <a:off x="-1" y="384048"/>
            <a:ext cx="3552825" cy="53035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：安全性（儿童）</a:t>
            </a:r>
            <a:endParaRPr lang="zh-CN" altLang="en-US" sz="2800" b="1" dirty="0"/>
          </a:p>
        </p:txBody>
      </p:sp>
      <p:sp>
        <p:nvSpPr>
          <p:cNvPr id="23" name="矩形 22"/>
          <p:cNvSpPr/>
          <p:nvPr/>
        </p:nvSpPr>
        <p:spPr>
          <a:xfrm>
            <a:off x="462270" y="6628915"/>
            <a:ext cx="3510898" cy="215444"/>
          </a:xfrm>
          <a:prstGeom prst="rect">
            <a:avLst/>
          </a:prstGeom>
        </p:spPr>
        <p:txBody>
          <a:bodyPr wrap="none">
            <a:spAutoFit/>
          </a:bodyPr>
          <a:lstStyle/>
          <a:p>
            <a:r>
              <a:rPr lang="en-US" altLang="zh-CN" sz="800" dirty="0" smtClean="0">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800" dirty="0">
                <a:latin typeface="微软雅黑" panose="020B0503020204020204" pitchFamily="34" charset="-122"/>
                <a:ea typeface="微软雅黑" panose="020B0503020204020204" pitchFamily="34" charset="-122"/>
                <a:cs typeface="Times New Roman" panose="02020603050405020304" pitchFamily="18" charset="0"/>
              </a:rPr>
              <a:t>马来酸依那普利口服溶液说明书</a:t>
            </a:r>
            <a:r>
              <a:rPr lang="en-US" altLang="zh-CN" sz="800" dirty="0" smtClean="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800" dirty="0" smtClean="0">
                <a:latin typeface="微软雅黑" panose="020B0503020204020204" pitchFamily="34" charset="-122"/>
                <a:ea typeface="微软雅黑" panose="020B0503020204020204" pitchFamily="34" charset="-122"/>
                <a:cs typeface="Times New Roman" panose="02020603050405020304" pitchFamily="18" charset="0"/>
              </a:rPr>
              <a:t>开博通（卡托普利片）说明书</a:t>
            </a:r>
            <a:r>
              <a:rPr lang="en-US" altLang="zh-CN" sz="80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8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181" y="2192533"/>
            <a:ext cx="2464370" cy="2642975"/>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5331" y="2192533"/>
            <a:ext cx="2801291" cy="2584195"/>
          </a:xfrm>
          <a:prstGeom prst="rect">
            <a:avLst/>
          </a:prstGeom>
        </p:spPr>
      </p:pic>
      <p:sp>
        <p:nvSpPr>
          <p:cNvPr id="5" name="文本框 4"/>
          <p:cNvSpPr txBox="1"/>
          <p:nvPr/>
        </p:nvSpPr>
        <p:spPr>
          <a:xfrm>
            <a:off x="818344" y="1637425"/>
            <a:ext cx="4342627" cy="30777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cs typeface="Arial" panose="020B0604020202020204" pitchFamily="34" charset="0"/>
              </a:rPr>
              <a:t>初始剂量（平均值</a:t>
            </a:r>
            <a:r>
              <a:rPr lang="en-US" altLang="zh-CN" sz="1400" dirty="0">
                <a:latin typeface="微软雅黑" panose="020B0503020204020204" pitchFamily="34" charset="-122"/>
                <a:ea typeface="微软雅黑" panose="020B0503020204020204" pitchFamily="34" charset="-122"/>
                <a:cs typeface="Arial" panose="020B0604020202020204" pitchFamily="34" charset="0"/>
              </a:rPr>
              <a:t>=0.08mg/kg</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），每天服用一次</a:t>
            </a:r>
          </a:p>
        </p:txBody>
      </p:sp>
      <p:sp>
        <p:nvSpPr>
          <p:cNvPr id="7" name="矩形 6"/>
          <p:cNvSpPr/>
          <p:nvPr/>
        </p:nvSpPr>
        <p:spPr>
          <a:xfrm>
            <a:off x="380297" y="6544005"/>
            <a:ext cx="4572000" cy="215444"/>
          </a:xfrm>
          <a:prstGeom prst="rect">
            <a:avLst/>
          </a:prstGeom>
        </p:spPr>
        <p:txBody>
          <a:bodyPr>
            <a:spAutoFit/>
          </a:bodyPr>
          <a:lstStyle/>
          <a:p>
            <a:pPr>
              <a:defRPr/>
            </a:pPr>
            <a:r>
              <a:rPr lang="en-US" altLang="zh-CN" sz="800" dirty="0">
                <a:solidFill>
                  <a:prstClr val="black"/>
                </a:solidFill>
                <a:latin typeface="微软雅黑" panose="020B0503020204020204" pitchFamily="34" charset="-122"/>
                <a:ea typeface="微软雅黑" panose="020B0503020204020204" pitchFamily="34" charset="-122"/>
              </a:rPr>
              <a:t>Journal of Clinical Pharmacology, 2002;42:870-880</a:t>
            </a:r>
            <a:endParaRPr lang="zh-CN" altLang="en-US" sz="800" dirty="0">
              <a:solidFill>
                <a:prstClr val="black"/>
              </a:solidFill>
              <a:latin typeface="微软雅黑" panose="020B0503020204020204" pitchFamily="34" charset="-122"/>
              <a:ea typeface="微软雅黑" panose="020B0503020204020204" pitchFamily="34" charset="-122"/>
            </a:endParaRPr>
          </a:p>
        </p:txBody>
      </p:sp>
      <p:sp>
        <p:nvSpPr>
          <p:cNvPr id="6" name="矩形 5"/>
          <p:cNvSpPr/>
          <p:nvPr/>
        </p:nvSpPr>
        <p:spPr>
          <a:xfrm>
            <a:off x="355757" y="5152535"/>
            <a:ext cx="5267803" cy="1181542"/>
          </a:xfrm>
          <a:prstGeom prst="rect">
            <a:avLst/>
          </a:prstGeom>
        </p:spPr>
        <p:txBody>
          <a:bodyPr wrap="square">
            <a:spAutoFit/>
          </a:bodyPr>
          <a:lstStyle/>
          <a:p>
            <a:pPr eaLnBrk="0" fontAlgn="base" hangingPunct="0">
              <a:lnSpc>
                <a:spcPct val="120000"/>
              </a:lnSpc>
              <a:spcBef>
                <a:spcPct val="0"/>
              </a:spcBef>
              <a:spcAft>
                <a:spcPct val="0"/>
              </a:spcAft>
            </a:pPr>
            <a:r>
              <a:rPr lang="zh-CN" altLang="zh-CN" sz="1200" dirty="0">
                <a:latin typeface="微软雅黑" panose="020B0503020204020204" pitchFamily="34" charset="-122"/>
                <a:ea typeface="微软雅黑" panose="020B0503020204020204" pitchFamily="34" charset="-122"/>
                <a:cs typeface="Times New Roman" panose="02020603050405020304" pitchFamily="18" charset="0"/>
              </a:rPr>
              <a:t>在一项涉及</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110</a:t>
            </a: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名</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6-16</a:t>
            </a: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岁的儿童高血压患者的临床研究中，体重</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&lt;50 kg</a:t>
            </a: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患者每日服用</a:t>
            </a:r>
            <a:r>
              <a:rPr lang="zh-CN" altLang="en-US" sz="1200" b="1"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依那普利</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0.625</a:t>
            </a: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2.5</a:t>
            </a: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或</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20mg</a:t>
            </a:r>
            <a:r>
              <a:rPr lang="zh-CN" altLang="en-US" sz="1200" b="1"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体重≥</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50kg</a:t>
            </a: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患者每日服用依那普利</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1.25</a:t>
            </a: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5</a:t>
            </a: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或</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40 mg</a:t>
            </a: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。依那普利每日给药一次，以剂量依赖的方式降低血压谷值。依那普利的这种剂量依赖降压作用在所有亚组（年龄、</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Tanner</a:t>
            </a: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分期、性别、种族）中是一致的。在这项研究中，依那普利普遍耐受性好</a:t>
            </a:r>
            <a:r>
              <a:rPr lang="zh-CN" altLang="en-US" sz="1200" dirty="0">
                <a:latin typeface="微软雅黑" panose="020B0503020204020204" pitchFamily="34" charset="-122"/>
                <a:ea typeface="微软雅黑" panose="020B0503020204020204" pitchFamily="34" charset="-122"/>
              </a:rPr>
              <a:t> </a:t>
            </a:r>
          </a:p>
        </p:txBody>
      </p:sp>
      <p:sp>
        <p:nvSpPr>
          <p:cNvPr id="9" name="文本框 8"/>
          <p:cNvSpPr txBox="1"/>
          <p:nvPr/>
        </p:nvSpPr>
        <p:spPr>
          <a:xfrm>
            <a:off x="6208870" y="1613588"/>
            <a:ext cx="5495450" cy="581378"/>
          </a:xfrm>
          <a:prstGeom prst="rect">
            <a:avLst/>
          </a:prstGeom>
          <a:noFill/>
        </p:spPr>
        <p:txBody>
          <a:bodyPr wrap="square" rtlCol="0">
            <a:spAutoFit/>
          </a:bodyPr>
          <a:lstStyle/>
          <a:p>
            <a:pPr>
              <a:lnSpc>
                <a:spcPct val="140000"/>
              </a:lnSpc>
            </a:pPr>
            <a:r>
              <a:rPr lang="en-US" altLang="zh-CN" sz="1200" dirty="0">
                <a:latin typeface="微软雅黑" panose="020B0503020204020204" pitchFamily="34" charset="-122"/>
                <a:ea typeface="微软雅黑" panose="020B0503020204020204" pitchFamily="34" charset="-122"/>
                <a:cs typeface="Arial" panose="020B0604020202020204" pitchFamily="34" charset="0"/>
              </a:rPr>
              <a:t>SOLVD</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研究：目标剂量依那普利与安慰剂相比，死亡率降低</a:t>
            </a:r>
            <a:r>
              <a:rPr lang="en-US" altLang="zh-CN" sz="1200" dirty="0">
                <a:latin typeface="微软雅黑" panose="020B0503020204020204" pitchFamily="34" charset="-122"/>
                <a:ea typeface="微软雅黑" panose="020B0503020204020204" pitchFamily="34" charset="-122"/>
                <a:cs typeface="Arial" panose="020B0604020202020204" pitchFamily="34" charset="0"/>
              </a:rPr>
              <a:t>5%</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；住院率降低</a:t>
            </a:r>
            <a:r>
              <a:rPr lang="en-US" altLang="zh-CN" sz="1200" dirty="0">
                <a:latin typeface="微软雅黑" panose="020B0503020204020204" pitchFamily="34" charset="-122"/>
                <a:ea typeface="微软雅黑" panose="020B0503020204020204" pitchFamily="34" charset="-122"/>
                <a:cs typeface="Arial" panose="020B0604020202020204" pitchFamily="34" charset="0"/>
              </a:rPr>
              <a:t>6%</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；心力衰竭住院或全因死亡率合并终点的绝对风险降低</a:t>
            </a:r>
            <a:r>
              <a:rPr lang="en-US" altLang="zh-CN" sz="1200" dirty="0">
                <a:latin typeface="微软雅黑" panose="020B0503020204020204" pitchFamily="34" charset="-122"/>
                <a:ea typeface="微软雅黑" panose="020B0503020204020204" pitchFamily="34" charset="-122"/>
                <a:cs typeface="Arial" panose="020B0604020202020204" pitchFamily="34" charset="0"/>
              </a:rPr>
              <a:t>9%</a:t>
            </a:r>
            <a:endParaRPr lang="zh-CN" altLang="en-US" sz="1200" dirty="0">
              <a:latin typeface="微软雅黑" panose="020B0503020204020204" pitchFamily="34" charset="-122"/>
              <a:ea typeface="微软雅黑" panose="020B0503020204020204" pitchFamily="34" charset="-122"/>
              <a:cs typeface="Arial" panose="020B0604020202020204" pitchFamily="34" charset="0"/>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6418" y="2192533"/>
            <a:ext cx="5463894" cy="2749855"/>
          </a:xfrm>
          <a:prstGeom prst="rect">
            <a:avLst/>
          </a:prstGeom>
        </p:spPr>
      </p:pic>
      <p:sp>
        <p:nvSpPr>
          <p:cNvPr id="11" name="文本框 10"/>
          <p:cNvSpPr txBox="1"/>
          <p:nvPr/>
        </p:nvSpPr>
        <p:spPr>
          <a:xfrm>
            <a:off x="6176418" y="5172783"/>
            <a:ext cx="5756502" cy="1200329"/>
          </a:xfrm>
          <a:prstGeom prst="rect">
            <a:avLst/>
          </a:prstGeom>
          <a:noFill/>
        </p:spPr>
        <p:txBody>
          <a:bodyPr wrap="square" rtlCol="0">
            <a:spAutoFit/>
          </a:bodyPr>
          <a:lstStyle/>
          <a:p>
            <a:pPr>
              <a:lnSpc>
                <a:spcPct val="120000"/>
              </a:lnSpc>
            </a:pPr>
            <a:r>
              <a:rPr lang="en-US" altLang="zh-CN" sz="1200" dirty="0">
                <a:latin typeface="微软雅黑" panose="020B0503020204020204" pitchFamily="34" charset="-122"/>
                <a:ea typeface="微软雅黑" panose="020B0503020204020204" pitchFamily="34" charset="-122"/>
                <a:cs typeface="Arial" panose="020B0604020202020204" pitchFamily="34" charset="0"/>
              </a:rPr>
              <a:t>SOLVD</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研究：</a:t>
            </a:r>
            <a:r>
              <a:rPr lang="en-US" altLang="zh-CN" sz="1200" dirty="0">
                <a:latin typeface="微软雅黑" panose="020B0503020204020204" pitchFamily="34" charset="-122"/>
                <a:ea typeface="微软雅黑" panose="020B0503020204020204" pitchFamily="34" charset="-122"/>
                <a:cs typeface="Arial" panose="020B0604020202020204" pitchFamily="34" charset="0"/>
              </a:rPr>
              <a:t>2569</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名</a:t>
            </a:r>
            <a:r>
              <a:rPr lang="en-US" altLang="zh-CN" sz="1200" dirty="0">
                <a:latin typeface="微软雅黑" panose="020B0503020204020204" pitchFamily="34" charset="-122"/>
                <a:ea typeface="微软雅黑" panose="020B0503020204020204" pitchFamily="34" charset="-122"/>
                <a:cs typeface="Arial" panose="020B0604020202020204" pitchFamily="34" charset="0"/>
              </a:rPr>
              <a:t>HFrEF</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（射血分数）患者，</a:t>
            </a:r>
            <a:r>
              <a:rPr lang="en-US" altLang="zh-CN" sz="1200" dirty="0">
                <a:latin typeface="微软雅黑" panose="020B0503020204020204" pitchFamily="34" charset="-122"/>
                <a:ea typeface="微软雅黑" panose="020B0503020204020204" pitchFamily="34" charset="-122"/>
                <a:cs typeface="Arial" panose="020B0604020202020204" pitchFamily="34" charset="0"/>
              </a:rPr>
              <a:t>LVEF</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a:t>
            </a:r>
            <a:r>
              <a:rPr lang="en-US" altLang="zh-CN" sz="1200" dirty="0">
                <a:latin typeface="微软雅黑" panose="020B0503020204020204" pitchFamily="34" charset="-122"/>
                <a:ea typeface="微软雅黑" panose="020B0503020204020204" pitchFamily="34" charset="-122"/>
                <a:cs typeface="Arial" panose="020B0604020202020204" pitchFamily="34" charset="0"/>
              </a:rPr>
              <a:t>35%</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被随机分为两组低于目标（</a:t>
            </a:r>
            <a:r>
              <a:rPr lang="en-US" altLang="zh-CN" sz="1200" dirty="0">
                <a:latin typeface="微软雅黑" panose="020B0503020204020204" pitchFamily="34" charset="-122"/>
                <a:ea typeface="微软雅黑" panose="020B0503020204020204" pitchFamily="34" charset="-122"/>
                <a:cs typeface="Arial" panose="020B0604020202020204" pitchFamily="34" charset="0"/>
              </a:rPr>
              <a:t>5-10mg/</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天）剂量安慰剂（</a:t>
            </a:r>
            <a:r>
              <a:rPr lang="en-US" altLang="zh-CN" sz="1200" dirty="0">
                <a:latin typeface="微软雅黑" panose="020B0503020204020204" pitchFamily="34" charset="-122"/>
                <a:ea typeface="微软雅黑" panose="020B0503020204020204" pitchFamily="34" charset="-122"/>
                <a:cs typeface="Arial" panose="020B0604020202020204" pitchFamily="34" charset="0"/>
              </a:rPr>
              <a:t>n=1284</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）或依那普利（</a:t>
            </a:r>
            <a:r>
              <a:rPr lang="en-US" altLang="zh-CN" sz="1200" dirty="0">
                <a:latin typeface="微软雅黑" panose="020B0503020204020204" pitchFamily="34" charset="-122"/>
                <a:ea typeface="微软雅黑" panose="020B0503020204020204" pitchFamily="34" charset="-122"/>
                <a:cs typeface="Arial" panose="020B0604020202020204" pitchFamily="34" charset="0"/>
              </a:rPr>
              <a:t>n=1285</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）。在随机化一个月后，对</a:t>
            </a:r>
            <a:r>
              <a:rPr lang="en-US" altLang="zh-CN" sz="1200" dirty="0">
                <a:latin typeface="微软雅黑" panose="020B0503020204020204" pitchFamily="34" charset="-122"/>
                <a:ea typeface="微软雅黑" panose="020B0503020204020204" pitchFamily="34" charset="-122"/>
                <a:cs typeface="Arial" panose="020B0604020202020204" pitchFamily="34" charset="0"/>
              </a:rPr>
              <a:t>2458</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名患者尝试对两种研究药物进行盲向上滴定至目标剂量（</a:t>
            </a:r>
            <a:r>
              <a:rPr lang="en-US" altLang="zh-CN" sz="1200" dirty="0">
                <a:latin typeface="微软雅黑" panose="020B0503020204020204" pitchFamily="34" charset="-122"/>
                <a:ea typeface="微软雅黑" panose="020B0503020204020204" pitchFamily="34" charset="-122"/>
                <a:cs typeface="Arial" panose="020B0604020202020204" pitchFamily="34" charset="0"/>
              </a:rPr>
              <a:t>20mg/</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天）；在</a:t>
            </a:r>
            <a:r>
              <a:rPr lang="en-US" altLang="zh-CN" sz="1200" dirty="0">
                <a:latin typeface="微软雅黑" panose="020B0503020204020204" pitchFamily="34" charset="-122"/>
                <a:ea typeface="微软雅黑" panose="020B0503020204020204" pitchFamily="34" charset="-122"/>
                <a:cs typeface="Arial" panose="020B0604020202020204" pitchFamily="34" charset="0"/>
              </a:rPr>
              <a:t>1444</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名达到剂量递增滴定的患者（安慰剂，</a:t>
            </a:r>
            <a:r>
              <a:rPr lang="en-US" altLang="zh-CN" sz="1200" dirty="0">
                <a:latin typeface="微软雅黑" panose="020B0503020204020204" pitchFamily="34" charset="-122"/>
                <a:ea typeface="微软雅黑" panose="020B0503020204020204" pitchFamily="34" charset="-122"/>
                <a:cs typeface="Arial" panose="020B0604020202020204" pitchFamily="34" charset="0"/>
              </a:rPr>
              <a:t>n=748</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；依那普利</a:t>
            </a:r>
            <a:r>
              <a:rPr lang="en-US" altLang="zh-CN" sz="1200" dirty="0">
                <a:latin typeface="微软雅黑" panose="020B0503020204020204" pitchFamily="34" charset="-122"/>
                <a:ea typeface="微软雅黑" panose="020B0503020204020204" pitchFamily="34" charset="-122"/>
                <a:cs typeface="Arial" panose="020B0604020202020204" pitchFamily="34" charset="0"/>
              </a:rPr>
              <a:t>=696</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；两组的平均剂量</a:t>
            </a:r>
            <a:r>
              <a:rPr lang="en-US" altLang="zh-CN" sz="1200" dirty="0">
                <a:latin typeface="微软雅黑" panose="020B0503020204020204" pitchFamily="34" charset="-122"/>
                <a:ea typeface="微软雅黑" panose="020B0503020204020204" pitchFamily="34" charset="-122"/>
                <a:cs typeface="Arial" panose="020B0604020202020204" pitchFamily="34" charset="0"/>
              </a:rPr>
              <a:t>20mg/</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天）进行研究</a:t>
            </a:r>
            <a:endParaRPr lang="zh-CN" altLang="en-US" sz="1200" b="1" dirty="0">
              <a:solidFill>
                <a:srgbClr val="B83D6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矩形 11"/>
          <p:cNvSpPr/>
          <p:nvPr/>
        </p:nvSpPr>
        <p:spPr>
          <a:xfrm>
            <a:off x="6198346" y="6557778"/>
            <a:ext cx="4572000" cy="215444"/>
          </a:xfrm>
          <a:prstGeom prst="rect">
            <a:avLst/>
          </a:prstGeom>
        </p:spPr>
        <p:txBody>
          <a:bodyPr>
            <a:spAutoFit/>
          </a:bodyPr>
          <a:lstStyle/>
          <a:p>
            <a:r>
              <a:rPr lang="en-US" altLang="zh-CN" sz="800" dirty="0">
                <a:latin typeface="微软雅黑" panose="020B0503020204020204" pitchFamily="34" charset="-122"/>
                <a:ea typeface="微软雅黑" panose="020B0503020204020204" pitchFamily="34" charset="-122"/>
              </a:rPr>
              <a:t>European Journal of Heart Failure (2018) 20, 359–369 </a:t>
            </a:r>
            <a:endParaRPr lang="zh-CN" altLang="en-US" sz="800" dirty="0">
              <a:latin typeface="微软雅黑" panose="020B0503020204020204" pitchFamily="34" charset="-122"/>
              <a:ea typeface="微软雅黑" panose="020B0503020204020204" pitchFamily="34" charset="-122"/>
            </a:endParaRPr>
          </a:p>
        </p:txBody>
      </p:sp>
      <p:sp>
        <p:nvSpPr>
          <p:cNvPr id="13" name="矩形 12"/>
          <p:cNvSpPr/>
          <p:nvPr/>
        </p:nvSpPr>
        <p:spPr>
          <a:xfrm>
            <a:off x="6176418" y="1037726"/>
            <a:ext cx="5314275" cy="400110"/>
          </a:xfrm>
          <a:prstGeom prst="rect">
            <a:avLst/>
          </a:prstGeom>
        </p:spPr>
        <p:txBody>
          <a:bodyPr wrap="none">
            <a:spAutoFit/>
          </a:bodyPr>
          <a:lstStyle/>
          <a:p>
            <a:r>
              <a:rPr lang="zh-CN" altLang="en-US" sz="2000" b="1" dirty="0">
                <a:solidFill>
                  <a:srgbClr val="0070C0"/>
                </a:solidFill>
                <a:latin typeface="微软雅黑" panose="020B0503020204020204" pitchFamily="34" charset="-122"/>
                <a:ea typeface="微软雅黑" panose="020B0503020204020204" pitchFamily="34" charset="-122"/>
                <a:cs typeface="+mj-cs"/>
              </a:rPr>
              <a:t>依那普利改善患者心力衰竭及降低全因死亡率</a:t>
            </a:r>
            <a:endParaRPr lang="zh-CN" altLang="zh-CN" sz="2000" b="1" dirty="0">
              <a:solidFill>
                <a:srgbClr val="0070C0"/>
              </a:solidFill>
              <a:latin typeface="微软雅黑" panose="020B0503020204020204" pitchFamily="34" charset="-122"/>
              <a:ea typeface="微软雅黑" panose="020B0503020204020204" pitchFamily="34" charset="-122"/>
              <a:cs typeface="+mj-cs"/>
              <a:sym typeface="+mn-ea"/>
            </a:endParaRPr>
          </a:p>
        </p:txBody>
      </p:sp>
      <p:sp>
        <p:nvSpPr>
          <p:cNvPr id="14" name="矩形 13"/>
          <p:cNvSpPr/>
          <p:nvPr/>
        </p:nvSpPr>
        <p:spPr>
          <a:xfrm>
            <a:off x="878109" y="1037726"/>
            <a:ext cx="4439036" cy="400110"/>
          </a:xfrm>
          <a:prstGeom prst="rect">
            <a:avLst/>
          </a:prstGeom>
        </p:spPr>
        <p:txBody>
          <a:bodyPr wrap="none">
            <a:spAutoFit/>
          </a:bodyPr>
          <a:lstStyle/>
          <a:p>
            <a:pPr algn="ctr"/>
            <a:r>
              <a:rPr lang="zh-CN" altLang="en-US" sz="2000" b="1" dirty="0">
                <a:solidFill>
                  <a:srgbClr val="0070C0"/>
                </a:solidFill>
                <a:latin typeface="微软雅黑" panose="020B0503020204020204" pitchFamily="34" charset="-122"/>
                <a:ea typeface="微软雅黑" panose="020B0503020204020204" pitchFamily="34" charset="-122"/>
              </a:rPr>
              <a:t>依那普利</a:t>
            </a:r>
            <a:r>
              <a:rPr lang="en-US" altLang="zh-CN" sz="2000" b="1" dirty="0">
                <a:solidFill>
                  <a:srgbClr val="0070C0"/>
                </a:solidFill>
                <a:latin typeface="微软雅黑" panose="020B0503020204020204" pitchFamily="34" charset="-122"/>
                <a:ea typeface="微软雅黑" panose="020B0503020204020204" pitchFamily="34" charset="-122"/>
              </a:rPr>
              <a:t>2</a:t>
            </a:r>
            <a:r>
              <a:rPr lang="zh-CN" altLang="en-US" sz="2000" b="1" dirty="0">
                <a:solidFill>
                  <a:srgbClr val="0070C0"/>
                </a:solidFill>
                <a:latin typeface="微软雅黑" panose="020B0503020204020204" pitchFamily="34" charset="-122"/>
                <a:ea typeface="微软雅黑" panose="020B0503020204020204" pitchFamily="34" charset="-122"/>
              </a:rPr>
              <a:t>周内显著降低受试患儿血压</a:t>
            </a:r>
            <a:endParaRPr lang="zh-CN" altLang="zh-CN" sz="2000" b="1" dirty="0">
              <a:solidFill>
                <a:srgbClr val="0070C0"/>
              </a:solidFill>
              <a:sym typeface="+mn-ea"/>
            </a:endParaRPr>
          </a:p>
        </p:txBody>
      </p:sp>
      <p:sp>
        <p:nvSpPr>
          <p:cNvPr id="18" name="五边形 17"/>
          <p:cNvSpPr/>
          <p:nvPr/>
        </p:nvSpPr>
        <p:spPr>
          <a:xfrm>
            <a:off x="0" y="384048"/>
            <a:ext cx="2679192" cy="53035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：有效性</a:t>
            </a:r>
            <a:endParaRPr lang="zh-CN" altLang="en-US" sz="28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nvSpPr>
        <p:spPr>
          <a:xfrm>
            <a:off x="0" y="384048"/>
            <a:ext cx="2679192" cy="53035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：有效性</a:t>
            </a:r>
            <a:endParaRPr lang="zh-CN" altLang="en-US" sz="2800" b="1" dirty="0"/>
          </a:p>
        </p:txBody>
      </p:sp>
      <p:graphicFrame>
        <p:nvGraphicFramePr>
          <p:cNvPr id="6" name="表格 5"/>
          <p:cNvGraphicFramePr>
            <a:graphicFrameLocks noGrp="1"/>
          </p:cNvGraphicFramePr>
          <p:nvPr>
            <p:custDataLst>
              <p:tags r:id="rId1"/>
            </p:custDataLst>
            <p:extLst>
              <p:ext uri="{D42A27DB-BD31-4B8C-83A1-F6EECF244321}">
                <p14:modId xmlns:p14="http://schemas.microsoft.com/office/powerpoint/2010/main" val="376339394"/>
              </p:ext>
            </p:extLst>
          </p:nvPr>
        </p:nvGraphicFramePr>
        <p:xfrm>
          <a:off x="655606" y="1787395"/>
          <a:ext cx="10831543" cy="4583862"/>
        </p:xfrm>
        <a:graphic>
          <a:graphicData uri="http://schemas.openxmlformats.org/drawingml/2006/table">
            <a:tbl>
              <a:tblPr firstRow="1">
                <a:tableStyleId>{3B4B98B0-60AC-42C2-AFA5-B58CD77FA1E5}</a:tableStyleId>
              </a:tblPr>
              <a:tblGrid>
                <a:gridCol w="1261150">
                  <a:extLst>
                    <a:ext uri="{9D8B030D-6E8A-4147-A177-3AD203B41FA5}">
                      <a16:colId xmlns:a16="http://schemas.microsoft.com/office/drawing/2014/main" val="20000"/>
                    </a:ext>
                  </a:extLst>
                </a:gridCol>
                <a:gridCol w="779004">
                  <a:extLst>
                    <a:ext uri="{9D8B030D-6E8A-4147-A177-3AD203B41FA5}">
                      <a16:colId xmlns:a16="http://schemas.microsoft.com/office/drawing/2014/main" val="20001"/>
                    </a:ext>
                  </a:extLst>
                </a:gridCol>
                <a:gridCol w="3134596">
                  <a:extLst>
                    <a:ext uri="{9D8B030D-6E8A-4147-A177-3AD203B41FA5}">
                      <a16:colId xmlns:a16="http://schemas.microsoft.com/office/drawing/2014/main" val="20002"/>
                    </a:ext>
                  </a:extLst>
                </a:gridCol>
                <a:gridCol w="5656793">
                  <a:extLst>
                    <a:ext uri="{9D8B030D-6E8A-4147-A177-3AD203B41FA5}">
                      <a16:colId xmlns:a16="http://schemas.microsoft.com/office/drawing/2014/main" val="20003"/>
                    </a:ext>
                  </a:extLst>
                </a:gridCol>
              </a:tblGrid>
              <a:tr h="584330">
                <a:tc>
                  <a:txBody>
                    <a:bodyPr/>
                    <a:lstStyle/>
                    <a:p>
                      <a:pPr algn="ctr"/>
                      <a:r>
                        <a:rPr lang="zh-CN" altLang="en-US" sz="1400" dirty="0">
                          <a:latin typeface="+mn-ea"/>
                          <a:ea typeface="+mn-ea"/>
                        </a:rPr>
                        <a:t>疾病类型</a:t>
                      </a:r>
                      <a:endParaRPr lang="zh-CN" altLang="en-US" sz="1400" dirty="0">
                        <a:solidFill>
                          <a:schemeClr val="bg1"/>
                        </a:solidFill>
                        <a:latin typeface="+mn-ea"/>
                        <a:ea typeface="+mn-ea"/>
                      </a:endParaRPr>
                    </a:p>
                  </a:txBody>
                  <a:tcPr anchor="ctr"/>
                </a:tc>
                <a:tc>
                  <a:txBody>
                    <a:bodyPr/>
                    <a:lstStyle/>
                    <a:p>
                      <a:pPr algn="ctr"/>
                      <a:r>
                        <a:rPr lang="zh-CN" altLang="en-US" sz="1400" dirty="0">
                          <a:latin typeface="+mn-ea"/>
                          <a:ea typeface="+mn-ea"/>
                        </a:rPr>
                        <a:t>时间</a:t>
                      </a:r>
                      <a:endParaRPr lang="zh-CN" altLang="en-US" sz="1400" dirty="0">
                        <a:solidFill>
                          <a:schemeClr val="bg1"/>
                        </a:solidFill>
                        <a:latin typeface="+mn-ea"/>
                        <a:ea typeface="+mn-ea"/>
                      </a:endParaRPr>
                    </a:p>
                  </a:txBody>
                  <a:tcPr anchor="ctr"/>
                </a:tc>
                <a:tc>
                  <a:txBody>
                    <a:bodyPr/>
                    <a:lstStyle/>
                    <a:p>
                      <a:pPr algn="ctr"/>
                      <a:r>
                        <a:rPr lang="zh-CN" altLang="en-US" sz="1400" dirty="0">
                          <a:latin typeface="+mn-ea"/>
                          <a:ea typeface="+mn-ea"/>
                        </a:rPr>
                        <a:t>指南名称</a:t>
                      </a:r>
                      <a:endParaRPr lang="zh-CN" altLang="en-US" sz="1400" dirty="0">
                        <a:solidFill>
                          <a:schemeClr val="bg1"/>
                        </a:solidFill>
                        <a:latin typeface="+mn-ea"/>
                        <a:ea typeface="+mn-ea"/>
                      </a:endParaRPr>
                    </a:p>
                  </a:txBody>
                  <a:tcPr anchor="ctr"/>
                </a:tc>
                <a:tc>
                  <a:txBody>
                    <a:bodyPr/>
                    <a:lstStyle/>
                    <a:p>
                      <a:pPr algn="ctr"/>
                      <a:r>
                        <a:rPr lang="zh-CN" altLang="en-US" sz="1400" dirty="0">
                          <a:latin typeface="+mn-ea"/>
                          <a:ea typeface="+mn-ea"/>
                        </a:rPr>
                        <a:t>推荐内容</a:t>
                      </a:r>
                      <a:endParaRPr lang="zh-CN" altLang="en-US" sz="1400" dirty="0">
                        <a:solidFill>
                          <a:schemeClr val="bg1"/>
                        </a:solidFill>
                        <a:latin typeface="+mn-ea"/>
                        <a:ea typeface="+mn-ea"/>
                      </a:endParaRPr>
                    </a:p>
                  </a:txBody>
                  <a:tcPr anchor="ctr"/>
                </a:tc>
                <a:extLst>
                  <a:ext uri="{0D108BD9-81ED-4DB2-BD59-A6C34878D82A}">
                    <a16:rowId xmlns:a16="http://schemas.microsoft.com/office/drawing/2014/main" val="10000"/>
                  </a:ext>
                </a:extLst>
              </a:tr>
              <a:tr h="783028">
                <a:tc rowSpan="3">
                  <a:txBody>
                    <a:bodyPr/>
                    <a:lstStyle/>
                    <a:p>
                      <a:pPr algn="ctr"/>
                      <a:r>
                        <a:rPr lang="zh-CN" altLang="en-US" sz="1200" dirty="0">
                          <a:latin typeface="+mn-ea"/>
                          <a:ea typeface="+mn-ea"/>
                        </a:rPr>
                        <a:t>高血压</a:t>
                      </a:r>
                      <a:endParaRPr lang="zh-CN" altLang="en-US" sz="1200" b="1" dirty="0">
                        <a:latin typeface="+mn-ea"/>
                        <a:ea typeface="+mn-ea"/>
                      </a:endParaRPr>
                    </a:p>
                  </a:txBody>
                  <a:tcPr anchor="ctr"/>
                </a:tc>
                <a:tc>
                  <a:txBody>
                    <a:bodyPr/>
                    <a:lstStyle/>
                    <a:p>
                      <a:pPr algn="ctr"/>
                      <a:r>
                        <a:rPr lang="en-US" altLang="zh-CN" sz="1200" dirty="0">
                          <a:latin typeface="+mn-ea"/>
                          <a:ea typeface="+mn-ea"/>
                        </a:rPr>
                        <a:t>2020</a:t>
                      </a:r>
                      <a:r>
                        <a:rPr lang="zh-CN" altLang="en-US" sz="1200" dirty="0">
                          <a:latin typeface="+mn-ea"/>
                          <a:ea typeface="+mn-ea"/>
                        </a:rPr>
                        <a:t>年</a:t>
                      </a:r>
                      <a:endParaRPr lang="zh-CN" altLang="en-US" sz="1200" b="0" dirty="0">
                        <a:latin typeface="+mn-ea"/>
                        <a:ea typeface="+mn-ea"/>
                      </a:endParaRPr>
                    </a:p>
                  </a:txBody>
                  <a:tcPr anchor="ct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kumimoji="0" lang="en-US" altLang="zh-CN" sz="1200" u="none" strike="noStrike" kern="1200" cap="none" spc="0" normalizeH="0" baseline="0" noProof="0" dirty="0">
                          <a:ln>
                            <a:noFill/>
                          </a:ln>
                          <a:effectLst/>
                          <a:uLnTx/>
                          <a:uFillTx/>
                          <a:latin typeface="+mn-ea"/>
                          <a:ea typeface="+mn-ea"/>
                        </a:rPr>
                        <a:t>《2020</a:t>
                      </a:r>
                      <a:r>
                        <a:rPr kumimoji="0" lang="zh-CN" altLang="en-US" sz="1200" u="none" strike="noStrike" kern="1200" cap="none" spc="0" normalizeH="0" baseline="0" noProof="0" dirty="0">
                          <a:ln>
                            <a:noFill/>
                          </a:ln>
                          <a:effectLst/>
                          <a:uLnTx/>
                          <a:uFillTx/>
                          <a:latin typeface="+mn-ea"/>
                          <a:ea typeface="+mn-ea"/>
                        </a:rPr>
                        <a:t>年加拿大成人和</a:t>
                      </a:r>
                      <a:r>
                        <a:rPr kumimoji="0" lang="zh-CN" altLang="en-US" sz="1200" u="none" strike="noStrike" kern="1200" cap="none" spc="0" normalizeH="0" baseline="0" noProof="0">
                          <a:ln>
                            <a:noFill/>
                          </a:ln>
                          <a:effectLst/>
                          <a:uLnTx/>
                          <a:uFillTx/>
                          <a:latin typeface="+mn-ea"/>
                          <a:ea typeface="+mn-ea"/>
                        </a:rPr>
                        <a:t>儿童</a:t>
                      </a:r>
                      <a:r>
                        <a:rPr kumimoji="0" lang="zh-CN" altLang="en-US" sz="1200" u="none" strike="noStrike" kern="1200" cap="none" spc="0" normalizeH="0" baseline="0" noProof="0" smtClean="0">
                          <a:ln>
                            <a:noFill/>
                          </a:ln>
                          <a:effectLst/>
                          <a:uLnTx/>
                          <a:uFillTx/>
                          <a:latin typeface="+mn-ea"/>
                          <a:ea typeface="+mn-ea"/>
                        </a:rPr>
                        <a:t>高血压</a:t>
                      </a:r>
                      <a:r>
                        <a:rPr kumimoji="0" lang="zh-CN" altLang="en-US" sz="1200" u="none" strike="noStrike" kern="1200" cap="none" spc="0" normalizeH="0" baseline="0" noProof="0" dirty="0">
                          <a:ln>
                            <a:noFill/>
                          </a:ln>
                          <a:effectLst/>
                          <a:uLnTx/>
                          <a:uFillTx/>
                          <a:latin typeface="+mn-ea"/>
                          <a:ea typeface="+mn-ea"/>
                        </a:rPr>
                        <a:t>预防、</a:t>
                      </a:r>
                      <a:endParaRPr kumimoji="0" lang="en-US" altLang="zh-CN" sz="1200" u="none" strike="noStrike" kern="1200" cap="none" spc="0" normalizeH="0" baseline="0" noProof="0" dirty="0">
                        <a:ln>
                          <a:noFill/>
                        </a:ln>
                        <a:effectLst/>
                        <a:uLnTx/>
                        <a:uFillTx/>
                        <a:latin typeface="+mn-ea"/>
                        <a:ea typeface="+mn-ea"/>
                      </a:endParaRPr>
                    </a:p>
                    <a:p>
                      <a:pPr marL="0" marR="0" lvl="0" indent="0" algn="ctr" defTabSz="914400" rtl="0" eaLnBrk="1" fontAlgn="ctr" latinLnBrk="0" hangingPunct="1">
                        <a:lnSpc>
                          <a:spcPct val="100000"/>
                        </a:lnSpc>
                        <a:spcBef>
                          <a:spcPts val="0"/>
                        </a:spcBef>
                        <a:spcAft>
                          <a:spcPts val="0"/>
                        </a:spcAft>
                        <a:buClrTx/>
                        <a:buSzTx/>
                        <a:buFontTx/>
                        <a:buNone/>
                        <a:defRPr/>
                      </a:pPr>
                      <a:r>
                        <a:rPr kumimoji="0" lang="zh-CN" altLang="en-US" sz="1200" u="none" strike="noStrike" kern="1200" cap="none" spc="0" normalizeH="0" baseline="0" noProof="0" dirty="0">
                          <a:ln>
                            <a:noFill/>
                          </a:ln>
                          <a:effectLst/>
                          <a:uLnTx/>
                          <a:uFillTx/>
                          <a:latin typeface="+mn-ea"/>
                          <a:ea typeface="+mn-ea"/>
                        </a:rPr>
                        <a:t>诊断、风险评估和治疗指南</a:t>
                      </a:r>
                      <a:r>
                        <a:rPr kumimoji="0" lang="en-US" altLang="zh-CN" sz="1200" u="none" strike="noStrike" kern="1200" cap="none" spc="0" normalizeH="0" baseline="0" noProof="0" dirty="0">
                          <a:ln>
                            <a:noFill/>
                          </a:ln>
                          <a:effectLst/>
                          <a:uLnTx/>
                          <a:uFillTx/>
                          <a:latin typeface="+mn-ea"/>
                          <a:ea typeface="+mn-ea"/>
                        </a:rPr>
                        <a:t>》</a:t>
                      </a:r>
                      <a:endParaRPr kumimoji="0" lang="en-US" altLang="zh-CN" sz="1200" b="0" u="none" strike="noStrike" kern="1200" cap="none" spc="0" normalizeH="0" baseline="0" noProof="0" dirty="0">
                        <a:ln>
                          <a:noFill/>
                        </a:ln>
                        <a:effectLst/>
                        <a:uLnTx/>
                        <a:uFillTx/>
                        <a:latin typeface="+mn-ea"/>
                        <a:ea typeface="+mn-ea"/>
                      </a:endParaRPr>
                    </a:p>
                  </a:txBody>
                  <a:tcPr anchor="ctr"/>
                </a:tc>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defRPr/>
                      </a:pPr>
                      <a:r>
                        <a:rPr kumimoji="0" lang="zh-CN" altLang="en-US" sz="1200" u="none" strike="noStrike" kern="1200" cap="none" spc="0" normalizeH="0" baseline="0" noProof="0" dirty="0">
                          <a:ln>
                            <a:noFill/>
                          </a:ln>
                          <a:effectLst/>
                          <a:uLnTx/>
                          <a:uFillTx/>
                          <a:latin typeface="+mn-ea"/>
                          <a:ea typeface="+mn-ea"/>
                        </a:rPr>
                        <a:t>建议：起始治疗应采用单药治疗；</a:t>
                      </a:r>
                      <a:r>
                        <a:rPr kumimoji="0" lang="zh-CN" altLang="en-US" sz="1200" strike="noStrike" kern="1200" cap="none" spc="0" normalizeH="0" baseline="0" noProof="0" dirty="0">
                          <a:ln>
                            <a:noFill/>
                          </a:ln>
                          <a:effectLst/>
                          <a:uLnTx/>
                          <a:uFillTx/>
                          <a:latin typeface="+mn-ea"/>
                          <a:ea typeface="+mn-ea"/>
                        </a:rPr>
                        <a:t>推荐的单药</a:t>
                      </a:r>
                      <a:r>
                        <a:rPr kumimoji="0" lang="en-US" altLang="zh-CN" sz="1200" strike="noStrike" kern="1200" cap="none" spc="0" normalizeH="0" baseline="0" noProof="0" dirty="0">
                          <a:ln>
                            <a:noFill/>
                          </a:ln>
                          <a:effectLst/>
                          <a:uLnTx/>
                          <a:uFillTx/>
                          <a:latin typeface="+mn-ea"/>
                          <a:ea typeface="+mn-ea"/>
                        </a:rPr>
                        <a:t>ACEI</a:t>
                      </a:r>
                      <a:r>
                        <a:rPr kumimoji="0" lang="zh-CN" altLang="en-US" sz="1200" strike="noStrike" kern="1200" cap="none" spc="0" normalizeH="0" baseline="0" noProof="0" dirty="0">
                          <a:ln>
                            <a:noFill/>
                          </a:ln>
                          <a:effectLst/>
                          <a:uLnTx/>
                          <a:uFillTx/>
                          <a:latin typeface="+mn-ea"/>
                          <a:ea typeface="+mn-ea"/>
                        </a:rPr>
                        <a:t>、</a:t>
                      </a:r>
                      <a:r>
                        <a:rPr kumimoji="0" lang="en-US" altLang="zh-CN" sz="1200" strike="noStrike" kern="1200" cap="none" spc="0" normalizeH="0" baseline="0" noProof="0" dirty="0">
                          <a:ln>
                            <a:noFill/>
                          </a:ln>
                          <a:effectLst/>
                          <a:uLnTx/>
                          <a:uFillTx/>
                          <a:latin typeface="+mn-ea"/>
                          <a:ea typeface="+mn-ea"/>
                        </a:rPr>
                        <a:t>ARB</a:t>
                      </a:r>
                      <a:r>
                        <a:rPr kumimoji="0" lang="zh-CN" altLang="en-US" sz="1200" strike="noStrike" kern="1200" cap="none" spc="0" normalizeH="0" baseline="0" noProof="0" dirty="0">
                          <a:ln>
                            <a:noFill/>
                          </a:ln>
                          <a:effectLst/>
                          <a:uLnTx/>
                          <a:uFillTx/>
                          <a:latin typeface="+mn-ea"/>
                          <a:ea typeface="+mn-ea"/>
                        </a:rPr>
                        <a:t>、长效</a:t>
                      </a:r>
                      <a:r>
                        <a:rPr kumimoji="0" lang="en-US" altLang="zh-CN" sz="1200" strike="noStrike" kern="1200" cap="none" spc="0" normalizeH="0" baseline="0" noProof="0" dirty="0">
                          <a:ln>
                            <a:noFill/>
                          </a:ln>
                          <a:effectLst/>
                          <a:uLnTx/>
                          <a:uFillTx/>
                          <a:latin typeface="+mn-ea"/>
                          <a:ea typeface="+mn-ea"/>
                        </a:rPr>
                        <a:t>CCB</a:t>
                      </a:r>
                      <a:endParaRPr kumimoji="0" lang="zh-CN" altLang="en-US" sz="1200" b="1" i="0" strike="noStrike" kern="12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anchor="ctr"/>
                </a:tc>
                <a:extLst>
                  <a:ext uri="{0D108BD9-81ED-4DB2-BD59-A6C34878D82A}">
                    <a16:rowId xmlns:a16="http://schemas.microsoft.com/office/drawing/2014/main" val="10001"/>
                  </a:ext>
                </a:extLst>
              </a:tr>
              <a:tr h="783028">
                <a:tc vMerge="1">
                  <a:txBody>
                    <a:bodyPr/>
                    <a:lstStyle/>
                    <a:p>
                      <a:endParaRPr lang="zh-CN"/>
                    </a:p>
                  </a:txBody>
                  <a:tcPr anchor="ctr">
                    <a:solidFill>
                      <a:schemeClr val="bg1"/>
                    </a:solidFill>
                  </a:tcPr>
                </a:tc>
                <a:tc>
                  <a:txBody>
                    <a:bodyPr/>
                    <a:lstStyle/>
                    <a:p>
                      <a:pPr algn="ctr"/>
                      <a:r>
                        <a:rPr lang="en-US" altLang="zh-CN" sz="1200" b="0" dirty="0" smtClean="0">
                          <a:latin typeface="+mn-ea"/>
                          <a:ea typeface="+mn-ea"/>
                        </a:rPr>
                        <a:t>2018</a:t>
                      </a:r>
                      <a:r>
                        <a:rPr lang="zh-CN" altLang="en-US" sz="1200" b="0" dirty="0" smtClean="0">
                          <a:latin typeface="+mn-ea"/>
                          <a:ea typeface="+mn-ea"/>
                        </a:rPr>
                        <a:t>年</a:t>
                      </a:r>
                      <a:endParaRPr lang="zh-CN" altLang="en-US" sz="1200" b="0" dirty="0">
                        <a:latin typeface="+mn-ea"/>
                        <a:ea typeface="+mn-ea"/>
                      </a:endParaRPr>
                    </a:p>
                  </a:txBody>
                  <a:tcPr anchor="ct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kumimoji="0" lang="en-US" altLang="zh-CN" sz="1200" b="0" u="none" strike="noStrike" kern="1200" cap="none" spc="0" normalizeH="0" baseline="0" noProof="0" dirty="0" smtClean="0">
                          <a:ln>
                            <a:noFill/>
                          </a:ln>
                          <a:effectLst/>
                          <a:uLnTx/>
                          <a:uFillTx/>
                          <a:latin typeface="+mn-ea"/>
                          <a:ea typeface="+mn-ea"/>
                        </a:rPr>
                        <a:t>《2018</a:t>
                      </a:r>
                      <a:r>
                        <a:rPr kumimoji="0" lang="zh-CN" altLang="en-US" sz="1200" b="0" u="none" strike="noStrike" kern="1200" cap="none" spc="0" normalizeH="0" baseline="0" noProof="0" dirty="0" smtClean="0">
                          <a:ln>
                            <a:noFill/>
                          </a:ln>
                          <a:effectLst/>
                          <a:uLnTx/>
                          <a:uFillTx/>
                          <a:latin typeface="+mn-ea"/>
                          <a:ea typeface="+mn-ea"/>
                        </a:rPr>
                        <a:t>年中国高血压预防和治疗指南</a:t>
                      </a:r>
                      <a:r>
                        <a:rPr kumimoji="0" lang="en-US" altLang="zh-CN" sz="1200" b="0" u="none" strike="noStrike" kern="1200" cap="none" spc="0" normalizeH="0" baseline="0" noProof="0" dirty="0" smtClean="0">
                          <a:ln>
                            <a:noFill/>
                          </a:ln>
                          <a:effectLst/>
                          <a:uLnTx/>
                          <a:uFillTx/>
                          <a:latin typeface="+mn-ea"/>
                          <a:ea typeface="+mn-ea"/>
                        </a:rPr>
                        <a:t>》</a:t>
                      </a:r>
                      <a:endParaRPr kumimoji="0" lang="en-US" altLang="zh-CN" sz="1200" b="0" u="none" strike="noStrike" kern="1200" cap="none" spc="0" normalizeH="0" baseline="0" noProof="0" dirty="0">
                        <a:ln>
                          <a:noFill/>
                        </a:ln>
                        <a:effectLst/>
                        <a:uLnTx/>
                        <a:uFillTx/>
                        <a:latin typeface="+mn-ea"/>
                        <a:ea typeface="+mn-ea"/>
                      </a:endParaRPr>
                    </a:p>
                  </a:txBody>
                  <a:tcPr anchor="ctr"/>
                </a:tc>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defRPr/>
                      </a:pPr>
                      <a:r>
                        <a:rPr kumimoji="0" lang="en-US" altLang="zh-CN" sz="1200" b="0" i="0" u="none" strike="noStrike" kern="1200" cap="none" spc="0" normalizeH="0" baseline="0" noProof="0" dirty="0" smtClean="0">
                          <a:ln>
                            <a:noFill/>
                          </a:ln>
                          <a:solidFill>
                            <a:schemeClr val="tx1"/>
                          </a:solidFill>
                          <a:effectLst/>
                          <a:uLnTx/>
                          <a:uFillTx/>
                          <a:latin typeface="+mn-ea"/>
                          <a:ea typeface="+mn-ea"/>
                          <a:cs typeface="Times New Roman" panose="02020603050405020304" pitchFamily="18" charset="0"/>
                        </a:rPr>
                        <a:t>ACEI </a:t>
                      </a:r>
                      <a:r>
                        <a:rPr kumimoji="0" lang="zh-CN" altLang="en-US" sz="1200" b="0" i="0" u="none" strike="noStrike" kern="1200" cap="none" spc="0" normalizeH="0" baseline="0" noProof="0" dirty="0" smtClean="0">
                          <a:ln>
                            <a:noFill/>
                          </a:ln>
                          <a:solidFill>
                            <a:schemeClr val="tx1"/>
                          </a:solidFill>
                          <a:effectLst/>
                          <a:uLnTx/>
                          <a:uFillTx/>
                          <a:latin typeface="+mn-ea"/>
                          <a:ea typeface="+mn-ea"/>
                          <a:cs typeface="Times New Roman" panose="02020603050405020304" pitchFamily="18" charset="0"/>
                        </a:rPr>
                        <a:t>的作用机制是抑制血管紧张素转换酶，阻断肾素血管紧张素 </a:t>
                      </a:r>
                      <a:r>
                        <a:rPr kumimoji="0" lang="en-US" altLang="zh-CN" sz="1200" b="0" i="0" u="none" strike="noStrike" kern="1200" cap="none" spc="0" normalizeH="0" baseline="0" noProof="0" dirty="0" smtClean="0">
                          <a:ln>
                            <a:noFill/>
                          </a:ln>
                          <a:solidFill>
                            <a:schemeClr val="tx1"/>
                          </a:solidFill>
                          <a:effectLst/>
                          <a:uLnTx/>
                          <a:uFillTx/>
                          <a:latin typeface="+mn-ea"/>
                          <a:ea typeface="+mn-ea"/>
                          <a:cs typeface="Times New Roman" panose="02020603050405020304" pitchFamily="18" charset="0"/>
                        </a:rPr>
                        <a:t>II </a:t>
                      </a:r>
                      <a:r>
                        <a:rPr kumimoji="0" lang="zh-CN" altLang="en-US" sz="1200" b="0" i="0" u="none" strike="noStrike" kern="1200" cap="none" spc="0" normalizeH="0" baseline="0" noProof="0" dirty="0" smtClean="0">
                          <a:ln>
                            <a:noFill/>
                          </a:ln>
                          <a:solidFill>
                            <a:schemeClr val="tx1"/>
                          </a:solidFill>
                          <a:effectLst/>
                          <a:uLnTx/>
                          <a:uFillTx/>
                          <a:latin typeface="+mn-ea"/>
                          <a:ea typeface="+mn-ea"/>
                          <a:cs typeface="Times New Roman" panose="02020603050405020304" pitchFamily="18" charset="0"/>
                        </a:rPr>
                        <a:t>的产生和激肽酶的降解，从而在降压治疗中发挥作用。各种大规模临床试验表明，它们对靶器 官有良好的保护作用，对心血管终点有预防作用。</a:t>
                      </a:r>
                      <a:endParaRPr kumimoji="0" lang="zh-CN" altLang="en-US" sz="1200" b="0" i="0" u="none" strike="noStrike" kern="12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anchor="ctr"/>
                </a:tc>
                <a:extLst>
                  <a:ext uri="{0D108BD9-81ED-4DB2-BD59-A6C34878D82A}">
                    <a16:rowId xmlns:a16="http://schemas.microsoft.com/office/drawing/2014/main" val="10002"/>
                  </a:ext>
                </a:extLst>
              </a:tr>
              <a:tr h="783028">
                <a:tc vMerge="1">
                  <a:txBody>
                    <a:bodyPr/>
                    <a:lstStyle/>
                    <a:p>
                      <a:endParaRPr lang="zh-CN" altLang="en-US"/>
                    </a:p>
                  </a:txBody>
                  <a:tcPr/>
                </a:tc>
                <a:tc>
                  <a:txBody>
                    <a:bodyPr/>
                    <a:lstStyle/>
                    <a:p>
                      <a:pPr algn="ctr"/>
                      <a:r>
                        <a:rPr lang="en-US" altLang="zh-CN" sz="1200" dirty="0">
                          <a:latin typeface="+mn-ea"/>
                          <a:ea typeface="+mn-ea"/>
                        </a:rPr>
                        <a:t>2017</a:t>
                      </a:r>
                      <a:r>
                        <a:rPr lang="zh-CN" altLang="en-US" sz="1200" dirty="0">
                          <a:latin typeface="+mn-ea"/>
                          <a:ea typeface="+mn-ea"/>
                        </a:rPr>
                        <a:t>年</a:t>
                      </a:r>
                      <a:endParaRPr lang="zh-CN" altLang="en-US" sz="1200" b="0" dirty="0">
                        <a:latin typeface="+mn-ea"/>
                        <a:ea typeface="+mn-ea"/>
                      </a:endParaRPr>
                    </a:p>
                  </a:txBody>
                  <a:tcPr anchor="ct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kumimoji="0" lang="en-US" altLang="zh-CN" sz="1200" u="none" strike="noStrike" kern="1200" cap="none" spc="0" normalizeH="0" baseline="0" noProof="0" dirty="0">
                          <a:ln>
                            <a:noFill/>
                          </a:ln>
                          <a:effectLst/>
                          <a:uLnTx/>
                          <a:uFillTx/>
                          <a:latin typeface="+mn-ea"/>
                          <a:ea typeface="+mn-ea"/>
                        </a:rPr>
                        <a:t>《2017</a:t>
                      </a:r>
                      <a:r>
                        <a:rPr kumimoji="0" lang="zh-CN" altLang="en-US" sz="1200" u="none" strike="noStrike" kern="1200" cap="none" spc="0" normalizeH="0" baseline="0" noProof="0" dirty="0">
                          <a:ln>
                            <a:noFill/>
                          </a:ln>
                          <a:effectLst/>
                          <a:uLnTx/>
                          <a:uFillTx/>
                          <a:latin typeface="+mn-ea"/>
                          <a:ea typeface="+mn-ea"/>
                        </a:rPr>
                        <a:t>年美国儿童和青少年高血压</a:t>
                      </a:r>
                      <a:endParaRPr kumimoji="0" lang="en-US" altLang="zh-CN" sz="1200" u="none" strike="noStrike" kern="1200" cap="none" spc="0" normalizeH="0" baseline="0" noProof="0" dirty="0">
                        <a:ln>
                          <a:noFill/>
                        </a:ln>
                        <a:effectLst/>
                        <a:uLnTx/>
                        <a:uFillTx/>
                        <a:latin typeface="+mn-ea"/>
                        <a:ea typeface="+mn-ea"/>
                      </a:endParaRPr>
                    </a:p>
                    <a:p>
                      <a:pPr marL="0" marR="0" lvl="0" indent="0" algn="ctr" defTabSz="914400" rtl="0" eaLnBrk="1" fontAlgn="ctr" latinLnBrk="0" hangingPunct="1">
                        <a:lnSpc>
                          <a:spcPct val="100000"/>
                        </a:lnSpc>
                        <a:spcBef>
                          <a:spcPts val="0"/>
                        </a:spcBef>
                        <a:spcAft>
                          <a:spcPts val="0"/>
                        </a:spcAft>
                        <a:buClrTx/>
                        <a:buSzTx/>
                        <a:buFontTx/>
                        <a:buNone/>
                        <a:defRPr/>
                      </a:pPr>
                      <a:r>
                        <a:rPr kumimoji="0" lang="zh-CN" altLang="en-US" sz="1200" u="none" strike="noStrike" kern="1200" cap="none" spc="0" normalizeH="0" baseline="0" noProof="0" dirty="0">
                          <a:ln>
                            <a:noFill/>
                          </a:ln>
                          <a:effectLst/>
                          <a:uLnTx/>
                          <a:uFillTx/>
                          <a:latin typeface="+mn-ea"/>
                          <a:ea typeface="+mn-ea"/>
                        </a:rPr>
                        <a:t>筛查和管理临床实践指南</a:t>
                      </a:r>
                      <a:r>
                        <a:rPr kumimoji="0" lang="en-US" altLang="zh-CN" sz="1200" u="none" strike="noStrike" kern="1200" cap="none" spc="0" normalizeH="0" baseline="0" noProof="0" dirty="0">
                          <a:ln>
                            <a:noFill/>
                          </a:ln>
                          <a:effectLst/>
                          <a:uLnTx/>
                          <a:uFillTx/>
                          <a:latin typeface="+mn-ea"/>
                          <a:ea typeface="+mn-ea"/>
                        </a:rPr>
                        <a:t>》</a:t>
                      </a:r>
                      <a:endParaRPr kumimoji="0" lang="en-US" altLang="zh-CN" sz="1200" b="0" u="none" strike="noStrike" kern="1200" cap="none" spc="0" normalizeH="0" baseline="0" noProof="0" dirty="0">
                        <a:ln>
                          <a:noFill/>
                        </a:ln>
                        <a:effectLst/>
                        <a:uLnTx/>
                        <a:uFillTx/>
                        <a:latin typeface="+mn-ea"/>
                        <a:ea typeface="+mn-ea"/>
                      </a:endParaRPr>
                    </a:p>
                  </a:txBody>
                  <a:tcPr anchor="ctr"/>
                </a:tc>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defRPr/>
                      </a:pPr>
                      <a:r>
                        <a:rPr kumimoji="0" lang="zh-CN" altLang="en-US" sz="1200" u="none" strike="noStrike" kern="1200" cap="none" spc="0" normalizeH="0" baseline="0" noProof="0" dirty="0">
                          <a:ln>
                            <a:noFill/>
                          </a:ln>
                          <a:effectLst/>
                          <a:uLnTx/>
                          <a:uFillTx/>
                          <a:latin typeface="+mn-ea"/>
                          <a:ea typeface="+mn-ea"/>
                        </a:rPr>
                        <a:t>建议：儿童青少年高血压的首选药物包括：</a:t>
                      </a:r>
                      <a:r>
                        <a:rPr kumimoji="0" lang="en-US" altLang="zh-CN" sz="1200" u="none" strike="noStrike" kern="1200" cap="none" spc="0" normalizeH="0" baseline="0" noProof="0" dirty="0">
                          <a:ln>
                            <a:noFill/>
                          </a:ln>
                          <a:effectLst/>
                          <a:uLnTx/>
                          <a:uFillTx/>
                          <a:latin typeface="+mn-ea"/>
                          <a:ea typeface="+mn-ea"/>
                        </a:rPr>
                        <a:t>ACEI</a:t>
                      </a:r>
                      <a:r>
                        <a:rPr kumimoji="0" lang="zh-CN" altLang="en-US" sz="1200" u="none" strike="noStrike" kern="1200" cap="none" spc="0" normalizeH="0" baseline="0" noProof="0" dirty="0">
                          <a:ln>
                            <a:noFill/>
                          </a:ln>
                          <a:effectLst/>
                          <a:uLnTx/>
                          <a:uFillTx/>
                          <a:latin typeface="+mn-ea"/>
                          <a:ea typeface="+mn-ea"/>
                        </a:rPr>
                        <a:t>、 </a:t>
                      </a:r>
                      <a:r>
                        <a:rPr kumimoji="0" lang="en-US" altLang="zh-CN" sz="1200" u="none" strike="noStrike" kern="1200" cap="none" spc="0" normalizeH="0" baseline="0" noProof="0" dirty="0">
                          <a:ln>
                            <a:noFill/>
                          </a:ln>
                          <a:effectLst/>
                          <a:uLnTx/>
                          <a:uFillTx/>
                          <a:latin typeface="+mn-ea"/>
                          <a:ea typeface="+mn-ea"/>
                        </a:rPr>
                        <a:t>ARBs</a:t>
                      </a:r>
                      <a:r>
                        <a:rPr kumimoji="0" lang="zh-CN" altLang="en-US" sz="1200" u="none" strike="noStrike" kern="1200" cap="none" spc="0" normalizeH="0" baseline="0" noProof="0" dirty="0">
                          <a:ln>
                            <a:noFill/>
                          </a:ln>
                          <a:effectLst/>
                          <a:uLnTx/>
                          <a:uFillTx/>
                          <a:latin typeface="+mn-ea"/>
                          <a:ea typeface="+mn-ea"/>
                        </a:rPr>
                        <a:t>、钙离子通道</a:t>
                      </a:r>
                      <a:r>
                        <a:rPr kumimoji="0" lang="zh-CN" altLang="en-US" sz="1200" u="none" strike="noStrike" kern="1200" cap="none" spc="0" normalizeH="0" baseline="0" noProof="0" dirty="0" smtClean="0">
                          <a:ln>
                            <a:noFill/>
                          </a:ln>
                          <a:effectLst/>
                          <a:uLnTx/>
                          <a:uFillTx/>
                          <a:latin typeface="+mn-ea"/>
                          <a:ea typeface="+mn-ea"/>
                        </a:rPr>
                        <a:t>阻滞剂</a:t>
                      </a:r>
                      <a:r>
                        <a:rPr kumimoji="0" lang="zh-CN" altLang="en-US" sz="1200" u="none" strike="noStrike" kern="1200" cap="none" spc="0" normalizeH="0" baseline="0" noProof="0" dirty="0">
                          <a:ln>
                            <a:noFill/>
                          </a:ln>
                          <a:effectLst/>
                          <a:uLnTx/>
                          <a:uFillTx/>
                          <a:latin typeface="+mn-ea"/>
                          <a:ea typeface="+mn-ea"/>
                        </a:rPr>
                        <a:t>（</a:t>
                      </a:r>
                      <a:r>
                        <a:rPr kumimoji="0" lang="en-US" altLang="zh-CN" sz="1200" u="none" strike="noStrike" kern="1200" cap="none" spc="0" normalizeH="0" baseline="0" noProof="0" dirty="0">
                          <a:ln>
                            <a:noFill/>
                          </a:ln>
                          <a:effectLst/>
                          <a:uLnTx/>
                          <a:uFillTx/>
                          <a:latin typeface="+mn-ea"/>
                          <a:ea typeface="+mn-ea"/>
                        </a:rPr>
                        <a:t>CCB</a:t>
                      </a:r>
                      <a:r>
                        <a:rPr kumimoji="0" lang="zh-CN" altLang="en-US" sz="1200" u="none" strike="noStrike" kern="1200" cap="none" spc="0" normalizeH="0" baseline="0" noProof="0" dirty="0">
                          <a:ln>
                            <a:noFill/>
                          </a:ln>
                          <a:effectLst/>
                          <a:uLnTx/>
                          <a:uFillTx/>
                          <a:latin typeface="+mn-ea"/>
                          <a:ea typeface="+mn-ea"/>
                        </a:rPr>
                        <a:t>）或噻嗪类利尿剂；</a:t>
                      </a:r>
                      <a:r>
                        <a:rPr kumimoji="0" lang="en-US" altLang="zh-CN" sz="1200" u="none" strike="noStrike" kern="1200" cap="none" spc="0" normalizeH="0" baseline="0" noProof="0" dirty="0">
                          <a:ln>
                            <a:noFill/>
                          </a:ln>
                          <a:effectLst/>
                          <a:uLnTx/>
                          <a:uFillTx/>
                          <a:latin typeface="+mn-ea"/>
                          <a:ea typeface="+mn-ea"/>
                        </a:rPr>
                        <a:t>B</a:t>
                      </a:r>
                      <a:r>
                        <a:rPr kumimoji="0" lang="zh-CN" altLang="en-US" sz="1200" u="none" strike="noStrike" kern="1200" cap="none" spc="0" normalizeH="0" baseline="0" noProof="0" dirty="0">
                          <a:ln>
                            <a:noFill/>
                          </a:ln>
                          <a:effectLst/>
                          <a:uLnTx/>
                          <a:uFillTx/>
                          <a:latin typeface="+mn-ea"/>
                          <a:ea typeface="+mn-ea"/>
                        </a:rPr>
                        <a:t>级</a:t>
                      </a:r>
                      <a:endParaRPr kumimoji="0" lang="zh-CN" altLang="en-US" sz="1200" b="1" i="0" u="sng" strike="noStrike" kern="12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anchor="ctr"/>
                </a:tc>
                <a:extLst>
                  <a:ext uri="{0D108BD9-81ED-4DB2-BD59-A6C34878D82A}">
                    <a16:rowId xmlns:a16="http://schemas.microsoft.com/office/drawing/2014/main" val="2966520837"/>
                  </a:ext>
                </a:extLst>
              </a:tr>
              <a:tr h="783028">
                <a:tc rowSpan="2">
                  <a:txBody>
                    <a:bodyPr/>
                    <a:lstStyle/>
                    <a:p>
                      <a:pPr algn="ctr"/>
                      <a:r>
                        <a:rPr lang="zh-CN" altLang="en-US" sz="1200" dirty="0">
                          <a:latin typeface="+mn-ea"/>
                          <a:ea typeface="+mn-ea"/>
                        </a:rPr>
                        <a:t>心力衰竭</a:t>
                      </a:r>
                      <a:endParaRPr lang="zh-CN" altLang="en-US" sz="1200" b="1" dirty="0">
                        <a:latin typeface="+mn-ea"/>
                        <a:ea typeface="+mn-ea"/>
                      </a:endParaRPr>
                    </a:p>
                  </a:txBody>
                  <a:tcPr anchor="ctr"/>
                </a:tc>
                <a:tc>
                  <a:txBody>
                    <a:bodyPr/>
                    <a:lstStyle/>
                    <a:p>
                      <a:pPr algn="ctr"/>
                      <a:r>
                        <a:rPr lang="en-US" altLang="zh-CN" sz="1200" dirty="0">
                          <a:latin typeface="+mn-ea"/>
                          <a:ea typeface="+mn-ea"/>
                        </a:rPr>
                        <a:t>2020</a:t>
                      </a:r>
                      <a:r>
                        <a:rPr lang="zh-CN" altLang="en-US" sz="1200" dirty="0">
                          <a:latin typeface="+mn-ea"/>
                          <a:ea typeface="+mn-ea"/>
                        </a:rPr>
                        <a:t>年</a:t>
                      </a:r>
                      <a:endParaRPr lang="zh-CN" altLang="en-US" sz="1200" b="0" dirty="0">
                        <a:latin typeface="+mn-ea"/>
                        <a:ea typeface="+mn-ea"/>
                      </a:endParaRPr>
                    </a:p>
                  </a:txBody>
                  <a:tcPr anchor="ctr"/>
                </a:tc>
                <a:tc>
                  <a:txBody>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1200" u="none" strike="noStrike" kern="1200" cap="none" spc="0" normalizeH="0" baseline="0" noProof="0" dirty="0" smtClean="0">
                          <a:ln>
                            <a:noFill/>
                          </a:ln>
                          <a:effectLst/>
                          <a:uLnTx/>
                          <a:uFillTx/>
                          <a:latin typeface="+mn-ea"/>
                          <a:ea typeface="+mn-ea"/>
                        </a:rPr>
                        <a:t>《</a:t>
                      </a:r>
                      <a:r>
                        <a:rPr kumimoji="0" lang="zh-CN" altLang="en-US" sz="1200" u="none" strike="noStrike" kern="1200" cap="none" spc="0" normalizeH="0" baseline="0" noProof="0" dirty="0" smtClean="0">
                          <a:ln>
                            <a:noFill/>
                          </a:ln>
                          <a:effectLst/>
                          <a:uLnTx/>
                          <a:uFillTx/>
                          <a:latin typeface="+mn-ea"/>
                          <a:ea typeface="+mn-ea"/>
                        </a:rPr>
                        <a:t>儿童心力衰竭诊断和治疗建议</a:t>
                      </a:r>
                      <a:r>
                        <a:rPr kumimoji="0" lang="en-US" altLang="zh-CN" sz="1200" u="none" strike="noStrike" kern="1200" cap="none" spc="0" normalizeH="0" baseline="0" noProof="0" dirty="0" smtClean="0">
                          <a:ln>
                            <a:noFill/>
                          </a:ln>
                          <a:effectLst/>
                          <a:uLnTx/>
                          <a:uFillTx/>
                          <a:latin typeface="+mn-ea"/>
                          <a:ea typeface="+mn-ea"/>
                        </a:rPr>
                        <a:t>》</a:t>
                      </a:r>
                      <a:endParaRPr kumimoji="0" lang="zh-CN" altLang="en-US" sz="1200" u="none" strike="noStrike" kern="1200" cap="none" spc="0" normalizeH="0" baseline="0" noProof="0" dirty="0" smtClean="0">
                        <a:ln>
                          <a:noFill/>
                        </a:ln>
                        <a:effectLst/>
                        <a:uLnTx/>
                        <a:uFillTx/>
                        <a:latin typeface="+mn-ea"/>
                        <a:ea typeface="+mn-ea"/>
                      </a:endParaRPr>
                    </a:p>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1200" u="none" strike="noStrike" kern="1200" cap="none" spc="0" normalizeH="0" baseline="0" noProof="0" dirty="0" smtClean="0">
                          <a:ln>
                            <a:noFill/>
                          </a:ln>
                          <a:effectLst/>
                          <a:uLnTx/>
                          <a:uFillTx/>
                          <a:latin typeface="+mn-ea"/>
                          <a:ea typeface="+mn-ea"/>
                        </a:rPr>
                        <a:t>（</a:t>
                      </a:r>
                      <a:r>
                        <a:rPr kumimoji="0" lang="en-US" altLang="zh-CN" sz="1200" u="none" strike="noStrike" kern="1200" cap="none" spc="0" normalizeH="0" baseline="0" noProof="0" dirty="0" smtClean="0">
                          <a:ln>
                            <a:noFill/>
                          </a:ln>
                          <a:effectLst/>
                          <a:uLnTx/>
                          <a:uFillTx/>
                          <a:latin typeface="+mn-ea"/>
                          <a:ea typeface="+mn-ea"/>
                        </a:rPr>
                        <a:t>2020</a:t>
                      </a:r>
                      <a:r>
                        <a:rPr kumimoji="0" lang="zh-CN" altLang="en-US" sz="1200" u="none" strike="noStrike" kern="1200" cap="none" spc="0" normalizeH="0" baseline="0" noProof="0" dirty="0" smtClean="0">
                          <a:ln>
                            <a:noFill/>
                          </a:ln>
                          <a:effectLst/>
                          <a:uLnTx/>
                          <a:uFillTx/>
                          <a:latin typeface="+mn-ea"/>
                          <a:ea typeface="+mn-ea"/>
                        </a:rPr>
                        <a:t>年修订版）</a:t>
                      </a:r>
                      <a:endParaRPr kumimoji="0" lang="en-US" altLang="zh-CN" sz="1200" u="none" strike="noStrike" kern="1200" cap="none" spc="0" normalizeH="0" baseline="0" noProof="0" dirty="0">
                        <a:ln>
                          <a:noFill/>
                        </a:ln>
                        <a:effectLst/>
                        <a:uLnTx/>
                        <a:uFillTx/>
                        <a:latin typeface="+mn-ea"/>
                        <a:ea typeface="+mn-ea"/>
                      </a:endParaRPr>
                    </a:p>
                  </a:txBody>
                  <a:tcPr anchor="ctr"/>
                </a:tc>
                <a:tc>
                  <a:txBody>
                    <a:bodyPr/>
                    <a:lstStyle/>
                    <a:p>
                      <a:pPr marL="171450" marR="0" indent="-171450" algn="l" defTabSz="1219200" rtl="0" eaLnBrk="1" fontAlgn="auto" latinLnBrk="0" hangingPunct="1">
                        <a:lnSpc>
                          <a:spcPct val="100000"/>
                        </a:lnSpc>
                        <a:spcBef>
                          <a:spcPts val="0"/>
                        </a:spcBef>
                        <a:spcAft>
                          <a:spcPts val="0"/>
                        </a:spcAft>
                        <a:buClrTx/>
                        <a:buSzTx/>
                        <a:buFont typeface="Arial" panose="020B0604020202020204" pitchFamily="34" charset="0"/>
                        <a:buChar char="•"/>
                        <a:defRPr/>
                      </a:pPr>
                      <a:r>
                        <a:rPr lang="en-US" altLang="zh-CN" sz="1200" dirty="0">
                          <a:latin typeface="+mn-ea"/>
                          <a:ea typeface="+mn-ea"/>
                        </a:rPr>
                        <a:t>ACEI</a:t>
                      </a:r>
                      <a:r>
                        <a:rPr lang="zh-CN" altLang="en-US" sz="1200" dirty="0">
                          <a:latin typeface="+mn-ea"/>
                          <a:ea typeface="+mn-ea"/>
                        </a:rPr>
                        <a:t>可逆转心肌重构及降低心脏前后负荷，改善心肌功能，除非有禁忌证或不能耐受，所有症状性</a:t>
                      </a:r>
                      <a:r>
                        <a:rPr lang="en-US" altLang="zh-CN" sz="1200" dirty="0">
                          <a:latin typeface="+mn-ea"/>
                          <a:ea typeface="+mn-ea"/>
                        </a:rPr>
                        <a:t>HFrEF</a:t>
                      </a:r>
                      <a:r>
                        <a:rPr lang="zh-CN" altLang="en-US" sz="1200" dirty="0">
                          <a:latin typeface="+mn-ea"/>
                          <a:ea typeface="+mn-ea"/>
                        </a:rPr>
                        <a:t>患儿在利尿剂治疗基础上均应尽早使用</a:t>
                      </a:r>
                      <a:r>
                        <a:rPr lang="en-US" altLang="zh-CN" sz="1200" dirty="0">
                          <a:latin typeface="+mn-ea"/>
                          <a:ea typeface="+mn-ea"/>
                        </a:rPr>
                        <a:t>ACEI</a:t>
                      </a:r>
                      <a:endParaRPr lang="zh-CN" altLang="en-US" sz="1200" b="1" dirty="0">
                        <a:solidFill>
                          <a:schemeClr val="tx1"/>
                        </a:solidFill>
                        <a:latin typeface="+mn-ea"/>
                        <a:ea typeface="+mn-ea"/>
                      </a:endParaRPr>
                    </a:p>
                  </a:txBody>
                  <a:tcPr anchor="ctr"/>
                </a:tc>
                <a:extLst>
                  <a:ext uri="{0D108BD9-81ED-4DB2-BD59-A6C34878D82A}">
                    <a16:rowId xmlns:a16="http://schemas.microsoft.com/office/drawing/2014/main" val="10003"/>
                  </a:ext>
                </a:extLst>
              </a:tr>
              <a:tr h="867420">
                <a:tc vMerge="1">
                  <a:txBody>
                    <a:bodyPr/>
                    <a:lstStyle/>
                    <a:p>
                      <a:pPr algn="ctr"/>
                      <a:endParaRPr lang="zh-CN" altLang="en-US" sz="1200" b="1" dirty="0">
                        <a:latin typeface="+mn-ea"/>
                        <a:ea typeface="+mn-ea"/>
                      </a:endParaRPr>
                    </a:p>
                  </a:txBody>
                  <a:tcPr anchor="ctr"/>
                </a:tc>
                <a:tc>
                  <a:txBody>
                    <a:bodyPr/>
                    <a:lstStyle/>
                    <a:p>
                      <a:pPr algn="ctr"/>
                      <a:r>
                        <a:rPr lang="en-US" altLang="zh-CN" sz="1200" b="0" dirty="0" smtClean="0">
                          <a:latin typeface="+mn-ea"/>
                          <a:ea typeface="+mn-ea"/>
                        </a:rPr>
                        <a:t>2018</a:t>
                      </a:r>
                      <a:r>
                        <a:rPr lang="zh-CN" altLang="en-US" sz="1200" b="0" dirty="0" smtClean="0">
                          <a:latin typeface="+mn-ea"/>
                          <a:ea typeface="+mn-ea"/>
                        </a:rPr>
                        <a:t>年</a:t>
                      </a:r>
                      <a:endParaRPr lang="zh-CN" altLang="en-US" sz="1200" b="0" dirty="0">
                        <a:latin typeface="+mn-ea"/>
                        <a:ea typeface="+mn-ea"/>
                      </a:endParaRPr>
                    </a:p>
                  </a:txBody>
                  <a:tcPr anchor="ctr"/>
                </a:tc>
                <a:tc>
                  <a:txBody>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smtClean="0">
                          <a:ln>
                            <a:noFill/>
                          </a:ln>
                          <a:solidFill>
                            <a:prstClr val="black"/>
                          </a:solidFill>
                          <a:effectLst/>
                          <a:uLnTx/>
                          <a:uFillTx/>
                          <a:latin typeface="+mn-ea"/>
                          <a:ea typeface="+mn-ea"/>
                          <a:cs typeface="Times New Roman" panose="02020603050405020304" pitchFamily="18" charset="0"/>
                        </a:rPr>
                        <a:t>《</a:t>
                      </a:r>
                      <a:r>
                        <a:rPr kumimoji="0" lang="zh-CN" altLang="en-US" sz="1200" b="0" i="0" u="none" strike="noStrike" kern="1200" cap="none" spc="0" normalizeH="0" baseline="0" noProof="0" dirty="0" smtClean="0">
                          <a:ln>
                            <a:noFill/>
                          </a:ln>
                          <a:solidFill>
                            <a:prstClr val="black"/>
                          </a:solidFill>
                          <a:effectLst/>
                          <a:uLnTx/>
                          <a:uFillTx/>
                          <a:latin typeface="+mn-ea"/>
                          <a:ea typeface="+mn-ea"/>
                          <a:cs typeface="Times New Roman" panose="02020603050405020304" pitchFamily="18" charset="0"/>
                        </a:rPr>
                        <a:t>中国心力衰竭诊断和治疗指南</a:t>
                      </a:r>
                      <a:r>
                        <a:rPr kumimoji="0" lang="en-US" altLang="zh-CN" sz="1200" b="0" i="0" u="none" strike="noStrike" kern="1200" cap="none" spc="0" normalizeH="0" baseline="0" noProof="0" dirty="0" smtClean="0">
                          <a:ln>
                            <a:noFill/>
                          </a:ln>
                          <a:solidFill>
                            <a:prstClr val="black"/>
                          </a:solidFill>
                          <a:effectLst/>
                          <a:uLnTx/>
                          <a:uFillTx/>
                          <a:latin typeface="+mn-ea"/>
                          <a:ea typeface="+mn-ea"/>
                          <a:cs typeface="Times New Roman" panose="02020603050405020304" pitchFamily="18" charset="0"/>
                        </a:rPr>
                        <a:t>2018》</a:t>
                      </a:r>
                      <a:endParaRPr kumimoji="0" lang="en-US" altLang="zh-CN" sz="1200" b="0" i="0" u="none" strike="noStrike" kern="1200" cap="none" spc="0" normalizeH="0" baseline="0" noProof="0" dirty="0">
                        <a:ln>
                          <a:noFill/>
                        </a:ln>
                        <a:solidFill>
                          <a:prstClr val="black"/>
                        </a:solidFill>
                        <a:effectLst/>
                        <a:uLnTx/>
                        <a:uFillTx/>
                        <a:latin typeface="+mn-ea"/>
                        <a:ea typeface="+mn-ea"/>
                        <a:cs typeface="Times New Roman" panose="02020603050405020304" pitchFamily="18" charset="0"/>
                      </a:endParaRPr>
                    </a:p>
                  </a:txBody>
                  <a:tcPr anchor="ctr"/>
                </a:tc>
                <a:tc>
                  <a:txBody>
                    <a:bodyPr/>
                    <a:lstStyle/>
                    <a:p>
                      <a:pPr marL="171450" marR="0" indent="-171450" algn="l" defTabSz="12192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200" b="0" dirty="0" smtClean="0">
                          <a:solidFill>
                            <a:schemeClr val="tx1"/>
                          </a:solidFill>
                          <a:latin typeface="+mn-ea"/>
                          <a:ea typeface="+mn-ea"/>
                        </a:rPr>
                        <a:t>推荐在 </a:t>
                      </a:r>
                      <a:r>
                        <a:rPr lang="en-US" altLang="zh-CN" sz="1200" b="0" dirty="0" err="1" smtClean="0">
                          <a:solidFill>
                            <a:schemeClr val="tx1"/>
                          </a:solidFill>
                          <a:latin typeface="+mn-ea"/>
                          <a:ea typeface="+mn-ea"/>
                        </a:rPr>
                        <a:t>HFrEF</a:t>
                      </a:r>
                      <a:r>
                        <a:rPr lang="en-US" altLang="zh-CN" sz="1200" b="0" dirty="0" smtClean="0">
                          <a:solidFill>
                            <a:schemeClr val="tx1"/>
                          </a:solidFill>
                          <a:latin typeface="+mn-ea"/>
                          <a:ea typeface="+mn-ea"/>
                        </a:rPr>
                        <a:t> </a:t>
                      </a:r>
                      <a:r>
                        <a:rPr lang="zh-CN" altLang="en-US" sz="1200" b="0" dirty="0" smtClean="0">
                          <a:solidFill>
                            <a:schemeClr val="tx1"/>
                          </a:solidFill>
                          <a:latin typeface="+mn-ea"/>
                          <a:ea typeface="+mn-ea"/>
                        </a:rPr>
                        <a:t>患者中应用 </a:t>
                      </a:r>
                      <a:r>
                        <a:rPr lang="en-US" altLang="zh-CN" sz="1200" b="0" dirty="0" smtClean="0">
                          <a:solidFill>
                            <a:schemeClr val="tx1"/>
                          </a:solidFill>
                          <a:latin typeface="+mn-ea"/>
                          <a:ea typeface="+mn-ea"/>
                        </a:rPr>
                        <a:t>ACEI</a:t>
                      </a:r>
                      <a:r>
                        <a:rPr lang="zh-CN" altLang="en-US" sz="1200" b="0" dirty="0" smtClean="0">
                          <a:solidFill>
                            <a:schemeClr val="tx1"/>
                          </a:solidFill>
                          <a:latin typeface="+mn-ea"/>
                          <a:ea typeface="+mn-ea"/>
                        </a:rPr>
                        <a:t>（</a:t>
                      </a:r>
                      <a:r>
                        <a:rPr lang="en-US" altLang="zh-CN" sz="1200" b="0" dirty="0" smtClean="0">
                          <a:solidFill>
                            <a:schemeClr val="tx1"/>
                          </a:solidFill>
                          <a:latin typeface="+mn-ea"/>
                          <a:ea typeface="+mn-ea"/>
                        </a:rPr>
                        <a:t>Ⅰ</a:t>
                      </a:r>
                      <a:r>
                        <a:rPr lang="zh-CN" altLang="en-US" sz="1200" b="0" dirty="0" smtClean="0">
                          <a:solidFill>
                            <a:schemeClr val="tx1"/>
                          </a:solidFill>
                          <a:latin typeface="+mn-ea"/>
                          <a:ea typeface="+mn-ea"/>
                        </a:rPr>
                        <a:t>，</a:t>
                      </a:r>
                      <a:r>
                        <a:rPr lang="en-US" altLang="zh-CN" sz="1200" b="0" dirty="0" smtClean="0">
                          <a:solidFill>
                            <a:schemeClr val="tx1"/>
                          </a:solidFill>
                          <a:latin typeface="+mn-ea"/>
                          <a:ea typeface="+mn-ea"/>
                        </a:rPr>
                        <a:t>A</a:t>
                      </a:r>
                      <a:r>
                        <a:rPr lang="zh-CN" altLang="en-US" sz="1200" b="0" dirty="0" smtClean="0">
                          <a:solidFill>
                            <a:schemeClr val="tx1"/>
                          </a:solidFill>
                          <a:latin typeface="+mn-ea"/>
                          <a:ea typeface="+mn-ea"/>
                        </a:rPr>
                        <a:t>）或</a:t>
                      </a:r>
                      <a:r>
                        <a:rPr lang="en-US" altLang="zh-CN" sz="1200" b="0" dirty="0" smtClean="0">
                          <a:solidFill>
                            <a:schemeClr val="tx1"/>
                          </a:solidFill>
                          <a:latin typeface="+mn-ea"/>
                          <a:ea typeface="+mn-ea"/>
                        </a:rPr>
                        <a:t>ARB</a:t>
                      </a:r>
                      <a:r>
                        <a:rPr lang="zh-CN" altLang="en-US" sz="1200" b="0" dirty="0" smtClean="0">
                          <a:solidFill>
                            <a:schemeClr val="tx1"/>
                          </a:solidFill>
                          <a:latin typeface="+mn-ea"/>
                          <a:ea typeface="+mn-ea"/>
                        </a:rPr>
                        <a:t>（</a:t>
                      </a:r>
                      <a:r>
                        <a:rPr lang="en-US" altLang="zh-CN" sz="1200" b="0" dirty="0" smtClean="0">
                          <a:solidFill>
                            <a:schemeClr val="tx1"/>
                          </a:solidFill>
                          <a:latin typeface="+mn-ea"/>
                          <a:ea typeface="+mn-ea"/>
                        </a:rPr>
                        <a:t>Ⅰ</a:t>
                      </a:r>
                      <a:r>
                        <a:rPr lang="zh-CN" altLang="en-US" sz="1200" b="0" dirty="0" smtClean="0">
                          <a:solidFill>
                            <a:schemeClr val="tx1"/>
                          </a:solidFill>
                          <a:latin typeface="+mn-ea"/>
                          <a:ea typeface="+mn-ea"/>
                        </a:rPr>
                        <a:t>，</a:t>
                      </a:r>
                      <a:r>
                        <a:rPr lang="en-US" altLang="zh-CN" sz="1200" b="0" dirty="0" smtClean="0">
                          <a:solidFill>
                            <a:schemeClr val="tx1"/>
                          </a:solidFill>
                          <a:latin typeface="+mn-ea"/>
                          <a:ea typeface="+mn-ea"/>
                        </a:rPr>
                        <a:t>A</a:t>
                      </a:r>
                      <a:r>
                        <a:rPr lang="zh-CN" altLang="en-US" sz="1200" b="0" dirty="0" smtClean="0">
                          <a:solidFill>
                            <a:schemeClr val="tx1"/>
                          </a:solidFill>
                          <a:latin typeface="+mn-ea"/>
                          <a:ea typeface="+mn-ea"/>
                        </a:rPr>
                        <a:t>）</a:t>
                      </a:r>
                      <a:endParaRPr lang="en-US" altLang="zh-CN" sz="1200" b="0" dirty="0" smtClean="0">
                        <a:solidFill>
                          <a:schemeClr val="tx1"/>
                        </a:solidFill>
                        <a:latin typeface="+mn-ea"/>
                        <a:ea typeface="+mn-ea"/>
                      </a:endParaRPr>
                    </a:p>
                    <a:p>
                      <a:pPr marL="171450" marR="0" indent="-171450" algn="l" defTabSz="1219200" rtl="0" eaLnBrk="1" fontAlgn="auto" latinLnBrk="0" hangingPunct="1">
                        <a:lnSpc>
                          <a:spcPct val="100000"/>
                        </a:lnSpc>
                        <a:spcBef>
                          <a:spcPts val="0"/>
                        </a:spcBef>
                        <a:spcAft>
                          <a:spcPts val="0"/>
                        </a:spcAft>
                        <a:buClrTx/>
                        <a:buSzTx/>
                        <a:buFont typeface="Arial" panose="020B0604020202020204" pitchFamily="34" charset="0"/>
                        <a:buChar char="•"/>
                        <a:defRPr/>
                      </a:pPr>
                      <a:r>
                        <a:rPr lang="en-US" altLang="zh-CN" sz="1200" b="0" dirty="0" smtClean="0">
                          <a:solidFill>
                            <a:schemeClr val="tx1"/>
                          </a:solidFill>
                          <a:latin typeface="+mn-ea"/>
                          <a:ea typeface="+mn-ea"/>
                        </a:rPr>
                        <a:t>ACEI </a:t>
                      </a:r>
                      <a:r>
                        <a:rPr lang="zh-CN" altLang="en-US" sz="1200" b="0" dirty="0" smtClean="0">
                          <a:solidFill>
                            <a:schemeClr val="tx1"/>
                          </a:solidFill>
                          <a:latin typeface="+mn-ea"/>
                          <a:ea typeface="+mn-ea"/>
                        </a:rPr>
                        <a:t>能降低 </a:t>
                      </a:r>
                      <a:r>
                        <a:rPr lang="en-US" altLang="zh-CN" sz="1200" b="0" dirty="0" err="1" smtClean="0">
                          <a:solidFill>
                            <a:schemeClr val="tx1"/>
                          </a:solidFill>
                          <a:latin typeface="+mn-ea"/>
                          <a:ea typeface="+mn-ea"/>
                        </a:rPr>
                        <a:t>HFrEF</a:t>
                      </a:r>
                      <a:r>
                        <a:rPr lang="zh-CN" altLang="en-US" sz="1200" b="0" dirty="0" smtClean="0">
                          <a:solidFill>
                            <a:schemeClr val="tx1"/>
                          </a:solidFill>
                          <a:latin typeface="+mn-ea"/>
                          <a:ea typeface="+mn-ea"/>
                        </a:rPr>
                        <a:t>患者的住院风险和死亡率，改善症状和运动能力。随机对照试验证实在</a:t>
                      </a:r>
                      <a:r>
                        <a:rPr lang="en-US" altLang="zh-CN" sz="1200" b="0" dirty="0" err="1" smtClean="0">
                          <a:solidFill>
                            <a:schemeClr val="tx1"/>
                          </a:solidFill>
                          <a:latin typeface="+mn-ea"/>
                          <a:ea typeface="+mn-ea"/>
                        </a:rPr>
                        <a:t>HFrEF</a:t>
                      </a:r>
                      <a:r>
                        <a:rPr lang="zh-CN" altLang="en-US" sz="1200" b="0" dirty="0" smtClean="0">
                          <a:solidFill>
                            <a:schemeClr val="tx1"/>
                          </a:solidFill>
                          <a:latin typeface="+mn-ea"/>
                          <a:ea typeface="+mn-ea"/>
                        </a:rPr>
                        <a:t>患者中，无论轻、中、重度心衰，无论有无冠心病，都能获益</a:t>
                      </a:r>
                      <a:endParaRPr lang="zh-CN" altLang="en-US" sz="1200" b="0" dirty="0">
                        <a:solidFill>
                          <a:schemeClr val="tx1"/>
                        </a:solidFill>
                        <a:latin typeface="+mn-ea"/>
                        <a:ea typeface="+mn-ea"/>
                      </a:endParaRPr>
                    </a:p>
                  </a:txBody>
                  <a:tcPr anchor="ctr"/>
                </a:tc>
                <a:extLst>
                  <a:ext uri="{0D108BD9-81ED-4DB2-BD59-A6C34878D82A}">
                    <a16:rowId xmlns:a16="http://schemas.microsoft.com/office/drawing/2014/main" val="129237864"/>
                  </a:ext>
                </a:extLst>
              </a:tr>
            </a:tbl>
          </a:graphicData>
        </a:graphic>
      </p:graphicFrame>
      <p:sp>
        <p:nvSpPr>
          <p:cNvPr id="7" name="矩形 6"/>
          <p:cNvSpPr/>
          <p:nvPr/>
        </p:nvSpPr>
        <p:spPr>
          <a:xfrm>
            <a:off x="655607" y="1155085"/>
            <a:ext cx="10170543" cy="458908"/>
          </a:xfrm>
          <a:prstGeom prst="rect">
            <a:avLst/>
          </a:prstGeom>
        </p:spPr>
        <p:txBody>
          <a:bodyPr wrap="square">
            <a:spAutoFit/>
          </a:bodyPr>
          <a:lstStyle/>
          <a:p>
            <a:pPr algn="just">
              <a:lnSpc>
                <a:spcPct val="150000"/>
              </a:lnSpc>
              <a:spcAft>
                <a:spcPts val="0"/>
              </a:spcAft>
            </a:pPr>
            <a:r>
              <a:rPr lang="zh-CN" altLang="en-US" b="1" kern="100" dirty="0" smtClean="0">
                <a:solidFill>
                  <a:srgbClr val="0070C0"/>
                </a:solidFill>
                <a:latin typeface="+mn-ea"/>
                <a:cs typeface="Times New Roman" panose="02020603050405020304" pitchFamily="18" charset="0"/>
              </a:rPr>
              <a:t>儿童</a:t>
            </a:r>
            <a:r>
              <a:rPr lang="zh-CN" altLang="en-US" b="1" kern="100" dirty="0">
                <a:solidFill>
                  <a:srgbClr val="0070C0"/>
                </a:solidFill>
                <a:latin typeface="+mn-ea"/>
                <a:cs typeface="Times New Roman" panose="02020603050405020304" pitchFamily="18" charset="0"/>
              </a:rPr>
              <a:t>高血压及心力衰竭：国内外权威指南均推荐</a:t>
            </a:r>
            <a:r>
              <a:rPr lang="en-US" altLang="zh-CN" b="1" kern="100" dirty="0">
                <a:solidFill>
                  <a:srgbClr val="0070C0"/>
                </a:solidFill>
                <a:latin typeface="+mn-ea"/>
                <a:cs typeface="Times New Roman" panose="02020603050405020304" pitchFamily="18" charset="0"/>
              </a:rPr>
              <a:t>ACEI</a:t>
            </a:r>
            <a:r>
              <a:rPr lang="zh-CN" altLang="en-US" b="1" kern="100" dirty="0">
                <a:solidFill>
                  <a:srgbClr val="0070C0"/>
                </a:solidFill>
                <a:latin typeface="+mn-ea"/>
                <a:cs typeface="Times New Roman" panose="02020603050405020304" pitchFamily="18" charset="0"/>
              </a:rPr>
              <a:t>药物作为首选用药</a:t>
            </a:r>
            <a:endParaRPr lang="en-US" altLang="zh-CN" sz="1600" b="1" kern="100" dirty="0">
              <a:solidFill>
                <a:srgbClr val="0070C0"/>
              </a:solidFill>
              <a:latin typeface="+mn-ea"/>
              <a:cs typeface="Times New Roman" panose="02020603050405020304" pitchFamily="18"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WUzOGIyMTkzYTVlMDM0MDM0ZTMyZDY4MzQxNzdkOWEifQ=="/>
  <p:tag name="KSO_WPP_MARK_KEY" val="351371d3-df4a-4b6f-9383-c4b269a0370b"/>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TABLE_BEAUTIFY" val="smartTable{3fd812ce-a0c6-47df-a226-7fb4aec8be3c}"/>
  <p:tag name="TABLE_ENDDRAG_ORIGIN_RECT" val="842*379"/>
  <p:tag name="TABLE_ENDDRAG_RECT" val="50*181*842*379"/>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1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lumMod val="20000"/>
            <a:lumOff val="8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TotalTime>
  <Words>2775</Words>
  <Application>Microsoft Office PowerPoint</Application>
  <PresentationFormat>宽屏</PresentationFormat>
  <Paragraphs>245</Paragraphs>
  <Slides>12</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12</vt:i4>
      </vt:variant>
    </vt:vector>
  </HeadingPairs>
  <TitlesOfParts>
    <vt:vector size="21" baseType="lpstr">
      <vt:lpstr>等线</vt:lpstr>
      <vt:lpstr>宋体</vt:lpstr>
      <vt:lpstr>微软雅黑</vt:lpstr>
      <vt:lpstr>Arial</vt:lpstr>
      <vt:lpstr>Calibri</vt:lpstr>
      <vt:lpstr>Symbol</vt:lpstr>
      <vt:lpstr>Times New Roman</vt:lpstr>
      <vt:lpstr>Wingdings</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蔡亮</dc:creator>
  <cp:lastModifiedBy>ThinkPad</cp:lastModifiedBy>
  <cp:revision>855</cp:revision>
  <dcterms:created xsi:type="dcterms:W3CDTF">2019-06-19T02:08:00Z</dcterms:created>
  <dcterms:modified xsi:type="dcterms:W3CDTF">2023-07-10T04:06:09Z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DAC4B8FB82C047F09945BFE5B260052A</vt:lpwstr>
  </property>
</Properties>
</file>