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6" r:id="rId5"/>
    <p:sldId id="259" r:id="rId6"/>
    <p:sldId id="283" r:id="rId7"/>
    <p:sldId id="260" r:id="rId8"/>
    <p:sldId id="276" r:id="rId9"/>
    <p:sldId id="293" r:id="rId10"/>
    <p:sldId id="277" r:id="rId11"/>
    <p:sldId id="263" r:id="rId12"/>
    <p:sldId id="298" r:id="rId13"/>
    <p:sldId id="265" r:id="rId14"/>
  </p:sldIdLst>
  <p:sldSz cx="9144000" cy="6858000" type="screen4x3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7" userDrawn="1">
          <p15:clr>
            <a:srgbClr val="A4A3A4"/>
          </p15:clr>
        </p15:guide>
        <p15:guide id="2" pos="29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-888" y="-62"/>
      </p:cViewPr>
      <p:guideLst>
        <p:guide orient="horz" pos="2097"/>
        <p:guide pos="2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5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1835696" y="404664"/>
            <a:ext cx="5472608" cy="6048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528638"/>
            <a:ext cx="5105400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48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4" y="1182890"/>
            <a:ext cx="1780714" cy="80595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26237" y="112474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3600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98245" y="169151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2"/>
                </a:solidFill>
              </a:rPr>
              <a:t>CONTENTS</a:t>
            </a:r>
            <a:endParaRPr lang="zh-CN" alt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0" y="1052736"/>
            <a:ext cx="9144000" cy="48965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252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1043608" y="-5712"/>
            <a:ext cx="1008112" cy="20491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1835696" y="0"/>
            <a:ext cx="5472608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488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-5176" y="692696"/>
            <a:ext cx="1251823" cy="6882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5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0"/>
          <p:cNvSpPr txBox="1"/>
          <p:nvPr userDrawn="1"/>
        </p:nvSpPr>
        <p:spPr>
          <a:xfrm>
            <a:off x="4093436" y="4909322"/>
            <a:ext cx="479618" cy="1077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" dirty="0" smtClean="0">
                <a:solidFill>
                  <a:prstClr val="white"/>
                </a:solidFill>
              </a:rPr>
              <a:t>本作品由远近团队制作，欢迎下载使用，不得转卖。</a:t>
            </a:r>
            <a:endParaRPr lang="zh-CN" altLang="en-US" sz="100" dirty="0" smtClean="0">
              <a:solidFill>
                <a:prstClr val="white"/>
              </a:solidFill>
            </a:endParaRPr>
          </a:p>
        </p:txBody>
      </p:sp>
      <p:sp>
        <p:nvSpPr>
          <p:cNvPr id="9" name="TextBox 11"/>
          <p:cNvSpPr txBox="1"/>
          <p:nvPr userDrawn="1"/>
        </p:nvSpPr>
        <p:spPr>
          <a:xfrm>
            <a:off x="4333245" y="5301208"/>
            <a:ext cx="479618" cy="1077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" dirty="0" smtClean="0">
                <a:solidFill>
                  <a:prstClr val="white"/>
                </a:solidFill>
              </a:rPr>
              <a:t>本作品由远近团队制作，欢迎下载使用，不得转卖。</a:t>
            </a:r>
            <a:endParaRPr lang="zh-CN" altLang="en-US" sz="100" dirty="0" smtClean="0">
              <a:solidFill>
                <a:prstClr val="white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" y="0"/>
            <a:ext cx="914189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421204"/>
            <a:ext cx="2418250" cy="2418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7549" y="4077072"/>
            <a:ext cx="373888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cs typeface="+mn-ea"/>
                <a:sym typeface="+mn-lt"/>
              </a:rPr>
              <a:t>美沙拉秦肠溶缓释胶囊</a:t>
            </a:r>
            <a:endParaRPr lang="zh-CN" altLang="en-US" sz="2800" b="1" dirty="0">
              <a:cs typeface="+mn-ea"/>
              <a:sym typeface="+mn-lt"/>
            </a:endParaRPr>
          </a:p>
          <a:p>
            <a:pPr algn="ctr"/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lt"/>
              </a:rPr>
              <a:t>（诺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lt"/>
              </a:rPr>
              <a:t>美汀</a:t>
            </a:r>
            <a:r>
              <a:rPr lang="zh-CN" altLang="en-US" baseline="30000" dirty="0"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lt"/>
              </a:rPr>
              <a:t>®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lt"/>
              </a:rPr>
              <a:t>）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3059832" y="5157192"/>
            <a:ext cx="3096344" cy="432048"/>
          </a:xfrm>
          <a:prstGeom prst="flowChartAlternateProcess">
            <a:avLst/>
          </a:prstGeom>
          <a:ln>
            <a:solidFill>
              <a:srgbClr val="4F8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海南合瑞制药股份有限公司</a:t>
            </a:r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463" y="1143234"/>
            <a:ext cx="80899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4000" b="1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43608" y="2492896"/>
            <a:ext cx="1800493" cy="1008112"/>
            <a:chOff x="1043608" y="2492896"/>
            <a:chExt cx="1800493" cy="1008112"/>
          </a:xfrm>
        </p:grpSpPr>
        <p:sp>
          <p:nvSpPr>
            <p:cNvPr id="4" name="TextBox 3"/>
            <p:cNvSpPr txBox="1"/>
            <p:nvPr/>
          </p:nvSpPr>
          <p:spPr>
            <a:xfrm>
              <a:off x="1080770" y="2492896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2060"/>
                  </a:solidFill>
                </a:rPr>
                <a:t>创新性</a:t>
              </a:r>
              <a:endParaRPr lang="zh-CN" altLang="en-US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43608" y="2996952"/>
              <a:ext cx="18004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2060"/>
                  </a:solidFill>
                </a:rPr>
                <a:t>Innovativeness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176950" y="3501008"/>
              <a:ext cx="1018786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275965" y="1628775"/>
            <a:ext cx="5252720" cy="37890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创新点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美沙拉秦肠溶缓释胶囊是我国上市的第一款美沙拉秦肠溶缓释制剂。</a:t>
            </a:r>
            <a:r>
              <a:rPr 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该产品使用</a:t>
            </a: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“</a:t>
            </a:r>
            <a:r>
              <a:rPr 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肠溶</a:t>
            </a: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+</a:t>
            </a:r>
            <a:r>
              <a:rPr 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缓释</a:t>
            </a: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”</a:t>
            </a:r>
            <a:r>
              <a:rPr 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的释药方式，在胃内胶囊溶解破裂，释放出微丸，但此时美沙拉秦并不被释放和吸收，到达小肠后，在肠液pH≥6</a:t>
            </a: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.0</a:t>
            </a:r>
            <a:r>
              <a:rPr lang="zh-CN" altLang="en-US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时，</a:t>
            </a:r>
            <a:r>
              <a:rPr 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肠溶包衣溶解开始释放药物，微丸为缓释骨架结构，药物缓慢释放，在炎症局部维持较长时间的高浓度进行治疗。</a:t>
            </a:r>
            <a:endParaRPr lang="zh-CN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阿里巴巴普惠体 2.0 55 Regular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美沙拉秦不同的剂型会影响药物在结肠病灶区域的药物浓度，从而影响药效，已上市的美沙拉秦口服制剂均为单一的</a:t>
            </a: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pH</a:t>
            </a:r>
            <a:r>
              <a:rPr lang="zh-CN" altLang="en-US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依赖或时间依赖型。</a:t>
            </a: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阿里巴巴普惠体 2.0 55 Regular" charset="0"/>
            </a:endParaRPr>
          </a:p>
          <a:p>
            <a:pPr marL="171450" indent="-171450" algn="just">
              <a:lnSpc>
                <a:spcPct val="250000"/>
              </a:lnSpc>
              <a:buFont typeface="Wingdings" panose="05000000000000000000" charset="0"/>
              <a:buChar char="n"/>
            </a:pPr>
            <a:r>
              <a:rPr lang="en-US" altLang="zh-CN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优势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1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作为肠道抗炎药物，药效主要取决于结肠黏膜药物浓度，解决了其他美沙拉秦制剂存在胃部和小肠过早释药、结肠靶向性差、给药次数多、胃部刺激性大、依从性差等问题。</a:t>
            </a:r>
            <a:endParaRPr lang="zh-CN" sz="11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阿里巴巴普惠体 2.0 55 Regular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1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相比对照药和其他类型的剂型，不良反应的比例（＜</a:t>
            </a:r>
            <a:r>
              <a:rPr lang="en-US" altLang="zh-CN" sz="11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3%</a:t>
            </a:r>
            <a:r>
              <a:rPr lang="zh-CN" altLang="en-US" sz="11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）</a:t>
            </a:r>
            <a:r>
              <a:rPr lang="zh-CN" sz="11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阿里巴巴普惠体 2.0 55 Regular" charset="0"/>
              </a:rPr>
              <a:t>和不良反应的临床症状基本一致。</a:t>
            </a:r>
            <a:endParaRPr lang="zh-CN" altLang="en-US" sz="11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阿里巴巴普惠体 2.0 55 Regula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463" y="1143234"/>
            <a:ext cx="80899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4000" b="1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43608" y="2492896"/>
            <a:ext cx="1299046" cy="1008112"/>
            <a:chOff x="1043608" y="2492896"/>
            <a:chExt cx="1299046" cy="1008112"/>
          </a:xfrm>
        </p:grpSpPr>
        <p:sp>
          <p:nvSpPr>
            <p:cNvPr id="4" name="TextBox 3"/>
            <p:cNvSpPr txBox="1"/>
            <p:nvPr/>
          </p:nvSpPr>
          <p:spPr>
            <a:xfrm>
              <a:off x="1080770" y="2492896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2060"/>
                  </a:solidFill>
                </a:rPr>
                <a:t>公平性</a:t>
              </a:r>
              <a:endParaRPr lang="zh-CN" altLang="en-US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43608" y="2996952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>
                  <a:solidFill>
                    <a:srgbClr val="002060"/>
                  </a:solidFill>
                </a:rPr>
                <a:t>Faimess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176950" y="3501008"/>
              <a:ext cx="1018786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771775" y="2060575"/>
            <a:ext cx="5845810" cy="2957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  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弥补药品目录短板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  <a:cs typeface="仿宋" panose="02010609060101010101" charset="-122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目前上市的美沙拉秦均为单一的肠溶或缓释制剂，每日服药需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3～4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次；肠溶缓释胶囊每日服药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次，不仅可减少服药次数来提高患者依从性，还可平稳药物治疗浓度，提高安全性。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仿宋" panose="02010609060101010101" charset="-122"/>
            </a:endParaRPr>
          </a:p>
          <a:p>
            <a:pPr marL="171450" indent="-171450" algn="just">
              <a:lnSpc>
                <a:spcPct val="300000"/>
              </a:lnSpc>
              <a:buFont typeface="Wingdings" panose="05000000000000000000" charset="0"/>
              <a:buChar char="n"/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 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临床管理难度不高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  <a:cs typeface="仿宋" panose="02010609060101010101" charset="-122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适应症明确，主要适用在全国重点三甲医院或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IBD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医院等专科能力强的科室，临床医生具备较高的专业知识，</a:t>
            </a:r>
            <a:r>
              <a:rPr lang="zh-CN" altLang="en-US" sz="1200">
                <a:sym typeface="+mn-ea"/>
              </a:rPr>
              <a:t>对药物滥用和超说明书使用的情况可以更有效的控制。</a:t>
            </a:r>
            <a:endParaRPr lang="zh-CN" altLang="en-US" sz="1200">
              <a:sym typeface="+mn-ea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每日服药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次，患者依从性高，临床便于管理。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仿宋" panose="02010609060101010101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仿宋" panose="02010609060101010101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59626" y="4077072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rgbClr val="002060"/>
                </a:solidFill>
                <a:cs typeface="+mn-ea"/>
                <a:sym typeface="+mn-lt"/>
              </a:rPr>
              <a:t>感谢观看！</a:t>
            </a:r>
            <a:endParaRPr lang="zh-CN" altLang="en-US" sz="3200" dirty="0">
              <a:solidFill>
                <a:srgbClr val="002060"/>
              </a:solidFill>
              <a:cs typeface="+mn-ea"/>
              <a:sym typeface="+mn-lt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3059832" y="5157192"/>
            <a:ext cx="3096344" cy="432048"/>
          </a:xfrm>
          <a:prstGeom prst="flowChartAlternateProcess">
            <a:avLst/>
          </a:prstGeom>
          <a:ln>
            <a:solidFill>
              <a:srgbClr val="4F80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cs typeface="+mn-ea"/>
                <a:sym typeface="+mn-lt"/>
              </a:rPr>
              <a:t>海南合瑞制药股份有限公司</a:t>
            </a: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347864" y="1421204"/>
            <a:ext cx="2418250" cy="2418250"/>
            <a:chOff x="3347864" y="1421204"/>
            <a:chExt cx="2418250" cy="241825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864" y="1421204"/>
              <a:ext cx="2418250" cy="2418250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4253270" y="2780928"/>
              <a:ext cx="62230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2023</a:t>
              </a:r>
              <a:endPara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843808" y="1844824"/>
            <a:ext cx="2448272" cy="864096"/>
            <a:chOff x="2843808" y="1844824"/>
            <a:chExt cx="2448272" cy="864096"/>
          </a:xfrm>
        </p:grpSpPr>
        <p:grpSp>
          <p:nvGrpSpPr>
            <p:cNvPr id="8" name="组合 7"/>
            <p:cNvGrpSpPr/>
            <p:nvPr/>
          </p:nvGrpSpPr>
          <p:grpSpPr>
            <a:xfrm>
              <a:off x="2843808" y="1844824"/>
              <a:ext cx="2448272" cy="864096"/>
              <a:chOff x="2935272" y="1772816"/>
              <a:chExt cx="2448272" cy="864096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2935272" y="1772816"/>
                <a:ext cx="2448272" cy="86409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736" y="1896791"/>
                <a:ext cx="2232248" cy="596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3050104" y="2070576"/>
              <a:ext cx="170561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2060"/>
                  </a:solidFill>
                  <a:cs typeface="+mn-ea"/>
                  <a:sym typeface="+mn-lt"/>
                </a:rPr>
                <a:t>01   </a:t>
              </a:r>
              <a:r>
                <a:rPr lang="zh-CN" altLang="en-US" dirty="0">
                  <a:solidFill>
                    <a:srgbClr val="002060"/>
                  </a:solidFill>
                  <a:cs typeface="+mn-ea"/>
                  <a:sym typeface="+mn-lt"/>
                </a:rPr>
                <a:t>基本信息</a:t>
              </a:r>
              <a:endParaRPr lang="zh-CN" altLang="en-US" dirty="0">
                <a:solidFill>
                  <a:srgbClr val="00206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652120" y="1834804"/>
            <a:ext cx="2448272" cy="864096"/>
            <a:chOff x="2843808" y="1844824"/>
            <a:chExt cx="2448272" cy="864096"/>
          </a:xfrm>
        </p:grpSpPr>
        <p:grpSp>
          <p:nvGrpSpPr>
            <p:cNvPr id="11" name="组合 10"/>
            <p:cNvGrpSpPr/>
            <p:nvPr/>
          </p:nvGrpSpPr>
          <p:grpSpPr>
            <a:xfrm>
              <a:off x="2843808" y="1844824"/>
              <a:ext cx="2448272" cy="864096"/>
              <a:chOff x="2935272" y="1772816"/>
              <a:chExt cx="2448272" cy="864096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2935272" y="1772816"/>
                <a:ext cx="2448272" cy="86409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736" y="1896791"/>
                <a:ext cx="2232248" cy="596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2" name="TextBox 11"/>
            <p:cNvSpPr txBox="1"/>
            <p:nvPr/>
          </p:nvSpPr>
          <p:spPr>
            <a:xfrm>
              <a:off x="3050104" y="2070576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2060"/>
                  </a:solidFill>
                  <a:cs typeface="+mn-ea"/>
                  <a:sym typeface="+mn-lt"/>
                </a:rPr>
                <a:t>02    </a:t>
              </a:r>
              <a:r>
                <a:rPr lang="zh-CN" altLang="en-US" dirty="0" smtClean="0">
                  <a:solidFill>
                    <a:srgbClr val="002060"/>
                  </a:solidFill>
                  <a:cs typeface="+mn-ea"/>
                  <a:sym typeface="+mn-lt"/>
                </a:rPr>
                <a:t>安全性</a:t>
              </a:r>
              <a:endParaRPr lang="zh-CN" altLang="en-US" dirty="0">
                <a:solidFill>
                  <a:srgbClr val="00206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843808" y="3250704"/>
            <a:ext cx="2448272" cy="864096"/>
            <a:chOff x="2843808" y="1844824"/>
            <a:chExt cx="2448272" cy="864096"/>
          </a:xfrm>
        </p:grpSpPr>
        <p:grpSp>
          <p:nvGrpSpPr>
            <p:cNvPr id="16" name="组合 15"/>
            <p:cNvGrpSpPr/>
            <p:nvPr/>
          </p:nvGrpSpPr>
          <p:grpSpPr>
            <a:xfrm>
              <a:off x="2843808" y="1844824"/>
              <a:ext cx="2448272" cy="864096"/>
              <a:chOff x="2935272" y="1772816"/>
              <a:chExt cx="2448272" cy="864096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2935272" y="1772816"/>
                <a:ext cx="2448272" cy="86409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736" y="1896791"/>
                <a:ext cx="2232248" cy="596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3050104" y="2070576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2060"/>
                  </a:solidFill>
                  <a:cs typeface="+mn-ea"/>
                  <a:sym typeface="+mn-lt"/>
                </a:rPr>
                <a:t>03 </a:t>
              </a:r>
              <a:r>
                <a:rPr lang="zh-CN" altLang="en-US" dirty="0" smtClean="0">
                  <a:solidFill>
                    <a:srgbClr val="002060"/>
                  </a:solidFill>
                  <a:cs typeface="+mn-ea"/>
                  <a:sym typeface="+mn-lt"/>
                </a:rPr>
                <a:t>   有效性</a:t>
              </a:r>
              <a:endParaRPr lang="zh-CN" altLang="en-US" dirty="0">
                <a:solidFill>
                  <a:srgbClr val="00206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827260" y="4653136"/>
            <a:ext cx="2448272" cy="864096"/>
            <a:chOff x="2843808" y="1844824"/>
            <a:chExt cx="2448272" cy="864096"/>
          </a:xfrm>
        </p:grpSpPr>
        <p:grpSp>
          <p:nvGrpSpPr>
            <p:cNvPr id="26" name="组合 25"/>
            <p:cNvGrpSpPr/>
            <p:nvPr/>
          </p:nvGrpSpPr>
          <p:grpSpPr>
            <a:xfrm>
              <a:off x="2843808" y="1844824"/>
              <a:ext cx="2448272" cy="864096"/>
              <a:chOff x="2935272" y="1772816"/>
              <a:chExt cx="2448272" cy="864096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2935272" y="1772816"/>
                <a:ext cx="2448272" cy="86409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29" name="Picture 2"/>
              <p:cNvPicPr>
                <a:picLocks noChangeAspect="1" noChangeArrowheads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736" y="1896791"/>
                <a:ext cx="2232248" cy="596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7" name="TextBox 26"/>
            <p:cNvSpPr txBox="1"/>
            <p:nvPr/>
          </p:nvSpPr>
          <p:spPr>
            <a:xfrm>
              <a:off x="3050104" y="2070576"/>
              <a:ext cx="156845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2060"/>
                  </a:solidFill>
                  <a:cs typeface="+mn-ea"/>
                  <a:sym typeface="+mn-lt"/>
                </a:rPr>
                <a:t>05    </a:t>
              </a:r>
              <a:r>
                <a:rPr lang="zh-CN" altLang="en-US" dirty="0" smtClean="0">
                  <a:solidFill>
                    <a:srgbClr val="002060"/>
                  </a:solidFill>
                  <a:cs typeface="+mn-ea"/>
                  <a:sym typeface="+mn-lt"/>
                </a:rPr>
                <a:t>公平性</a:t>
              </a:r>
              <a:endParaRPr lang="zh-CN" altLang="en-US" dirty="0">
                <a:solidFill>
                  <a:srgbClr val="002060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35" name="Picture 632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3087980"/>
            <a:ext cx="2160240" cy="216024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5679425" y="3281184"/>
            <a:ext cx="2448272" cy="864096"/>
            <a:chOff x="2843808" y="1844824"/>
            <a:chExt cx="2448272" cy="864096"/>
          </a:xfrm>
        </p:grpSpPr>
        <p:grpSp>
          <p:nvGrpSpPr>
            <p:cNvPr id="3" name="组合 2"/>
            <p:cNvGrpSpPr/>
            <p:nvPr/>
          </p:nvGrpSpPr>
          <p:grpSpPr>
            <a:xfrm>
              <a:off x="2843808" y="1844824"/>
              <a:ext cx="2448272" cy="864096"/>
              <a:chOff x="2935272" y="1772816"/>
              <a:chExt cx="2448272" cy="864096"/>
            </a:xfrm>
          </p:grpSpPr>
          <p:sp>
            <p:nvSpPr>
              <p:cNvPr id="4" name="矩形 3"/>
              <p:cNvSpPr/>
              <p:nvPr>
                <p:custDataLst>
                  <p:tags r:id="rId3"/>
                </p:custDataLst>
              </p:nvPr>
            </p:nvSpPr>
            <p:spPr>
              <a:xfrm>
                <a:off x="2935272" y="1772816"/>
                <a:ext cx="2448272" cy="86409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30" name="Picture 2"/>
              <p:cNvPicPr>
                <a:picLocks noChangeAspect="1" noChangeArrowheads="1"/>
              </p:cNvPicPr>
              <p:nvPr>
                <p:custDataLst>
                  <p:tags r:id="rId4"/>
                </p:custDataLst>
              </p:nvPr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6736" y="1896791"/>
                <a:ext cx="2232248" cy="596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1" name="TextBox 21"/>
            <p:cNvSpPr txBox="1"/>
            <p:nvPr>
              <p:custDataLst>
                <p:tags r:id="rId5"/>
              </p:custDataLst>
            </p:nvPr>
          </p:nvSpPr>
          <p:spPr>
            <a:xfrm>
              <a:off x="3050104" y="2070576"/>
              <a:ext cx="156845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dirty="0" smtClean="0">
                  <a:solidFill>
                    <a:srgbClr val="002060"/>
                  </a:solidFill>
                  <a:cs typeface="+mn-ea"/>
                  <a:sym typeface="+mn-lt"/>
                </a:rPr>
                <a:t>04    </a:t>
              </a:r>
              <a:r>
                <a:rPr lang="zh-CN" altLang="zh-CN" dirty="0" smtClean="0">
                  <a:solidFill>
                    <a:srgbClr val="002060"/>
                  </a:solidFill>
                  <a:cs typeface="+mn-ea"/>
                  <a:sym typeface="+mn-lt"/>
                </a:rPr>
                <a:t>创新性</a:t>
              </a:r>
              <a:endParaRPr lang="zh-CN" altLang="zh-CN" dirty="0" smtClean="0">
                <a:solidFill>
                  <a:srgbClr val="002060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463" y="1143234"/>
            <a:ext cx="8162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4000" b="1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99795" y="2492896"/>
            <a:ext cx="2242922" cy="1008112"/>
            <a:chOff x="1080770" y="2492896"/>
            <a:chExt cx="2242922" cy="1008112"/>
          </a:xfrm>
        </p:grpSpPr>
        <p:sp>
          <p:nvSpPr>
            <p:cNvPr id="4" name="TextBox 3"/>
            <p:cNvSpPr txBox="1"/>
            <p:nvPr/>
          </p:nvSpPr>
          <p:spPr>
            <a:xfrm>
              <a:off x="1080770" y="2492896"/>
              <a:ext cx="174752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solidFill>
                    <a:srgbClr val="002060"/>
                  </a:solidFill>
                </a:rPr>
                <a:t> </a:t>
              </a:r>
              <a:r>
                <a:rPr lang="zh-CN" altLang="en-US" sz="2800" b="1" dirty="0" smtClean="0">
                  <a:solidFill>
                    <a:srgbClr val="002060"/>
                  </a:solidFill>
                </a:rPr>
                <a:t>基本信息</a:t>
              </a:r>
              <a:endParaRPr lang="zh-CN" altLang="en-US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76950" y="3016116"/>
              <a:ext cx="21467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2060"/>
                  </a:solidFill>
                </a:rPr>
                <a:t>Basic information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248705" y="3501008"/>
              <a:ext cx="1018786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725"/>
          <p:cNvPicPr/>
          <p:nvPr/>
        </p:nvPicPr>
        <p:blipFill>
          <a:blip r:embed="rId1"/>
          <a:stretch>
            <a:fillRect/>
          </a:stretch>
        </p:blipFill>
        <p:spPr>
          <a:xfrm>
            <a:off x="3707450" y="2204596"/>
            <a:ext cx="487045" cy="48768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356100" y="2132965"/>
            <a:ext cx="439674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通用名：</a:t>
            </a:r>
            <a:r>
              <a:rPr lang="zh-CN" altLang="en-US" sz="1200">
                <a:latin typeface="+mn-ea"/>
                <a:cs typeface="+mn-ea"/>
              </a:rPr>
              <a:t>美沙拉秦肠溶缓释胶囊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注册规格：</a:t>
            </a:r>
            <a:r>
              <a:rPr lang="en-US" altLang="zh-CN" sz="1200">
                <a:latin typeface="+mn-ea"/>
                <a:cs typeface="+mn-ea"/>
              </a:rPr>
              <a:t>0.375g</a:t>
            </a:r>
            <a:endParaRPr lang="en-US" altLang="zh-CN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说明书适应症：</a:t>
            </a:r>
            <a:r>
              <a:rPr lang="zh-CN" altLang="en-US" sz="1200">
                <a:latin typeface="+mn-ea"/>
                <a:cs typeface="+mn-ea"/>
              </a:rPr>
              <a:t>用于成人溃疡性结肠炎的维持缓解治疗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用法用量：</a:t>
            </a:r>
            <a:r>
              <a:rPr lang="zh-CN" altLang="en-US" sz="1200">
                <a:latin typeface="+mn-ea"/>
                <a:cs typeface="+mn-ea"/>
              </a:rPr>
              <a:t>成人推荐剂量为</a:t>
            </a:r>
            <a:r>
              <a:rPr lang="en-US" altLang="zh-CN" sz="1200">
                <a:latin typeface="+mn-ea"/>
                <a:cs typeface="+mn-ea"/>
              </a:rPr>
              <a:t>1.5g</a:t>
            </a:r>
            <a:r>
              <a:rPr lang="zh-CN" altLang="en-US" sz="1200">
                <a:latin typeface="+mn-ea"/>
                <a:cs typeface="+mn-ea"/>
              </a:rPr>
              <a:t>（</a:t>
            </a:r>
            <a:r>
              <a:rPr lang="en-US" altLang="zh-CN" sz="1200">
                <a:latin typeface="+mn-ea"/>
                <a:cs typeface="+mn-ea"/>
              </a:rPr>
              <a:t>4</a:t>
            </a:r>
            <a:r>
              <a:rPr lang="zh-CN" altLang="en-US" sz="1200">
                <a:latin typeface="+mn-ea"/>
                <a:cs typeface="+mn-ea"/>
              </a:rPr>
              <a:t>粒），每日早上口服</a:t>
            </a:r>
            <a:r>
              <a:rPr lang="en-US" altLang="zh-CN" sz="1200">
                <a:latin typeface="+mn-ea"/>
                <a:cs typeface="+mn-ea"/>
              </a:rPr>
              <a:t>1</a:t>
            </a:r>
            <a:r>
              <a:rPr lang="zh-CN" altLang="en-US" sz="1200">
                <a:latin typeface="+mn-ea"/>
                <a:cs typeface="+mn-ea"/>
              </a:rPr>
              <a:t>次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中国大陆首次上市时间：</a:t>
            </a:r>
            <a:r>
              <a:rPr lang="en-US" altLang="zh-CN" sz="1200">
                <a:latin typeface="+mn-ea"/>
                <a:cs typeface="+mn-ea"/>
              </a:rPr>
              <a:t>2023</a:t>
            </a:r>
            <a:r>
              <a:rPr lang="zh-CN" altLang="en-US" sz="1200">
                <a:latin typeface="+mn-ea"/>
                <a:cs typeface="+mn-ea"/>
              </a:rPr>
              <a:t>年</a:t>
            </a:r>
            <a:r>
              <a:rPr lang="en-US" altLang="zh-CN" sz="1200">
                <a:latin typeface="+mn-ea"/>
                <a:cs typeface="+mn-ea"/>
              </a:rPr>
              <a:t>3</a:t>
            </a:r>
            <a:r>
              <a:rPr lang="zh-CN" altLang="en-US" sz="1200">
                <a:latin typeface="+mn-ea"/>
                <a:cs typeface="+mn-ea"/>
              </a:rPr>
              <a:t>月</a:t>
            </a:r>
            <a:r>
              <a:rPr lang="en-US" altLang="zh-CN" sz="1200">
                <a:latin typeface="+mn-ea"/>
                <a:cs typeface="+mn-ea"/>
              </a:rPr>
              <a:t>15</a:t>
            </a:r>
            <a:r>
              <a:rPr lang="zh-CN" altLang="en-US" sz="1200">
                <a:latin typeface="+mn-ea"/>
                <a:cs typeface="+mn-ea"/>
              </a:rPr>
              <a:t>日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目前大陆地区同通用名药品的上市情况：</a:t>
            </a:r>
            <a:r>
              <a:rPr lang="zh-CN" altLang="en-US" sz="1200">
                <a:latin typeface="+mn-ea"/>
                <a:cs typeface="+mn-ea"/>
              </a:rPr>
              <a:t>无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全球首个上市国家</a:t>
            </a:r>
            <a:r>
              <a:rPr lang="en-US" altLang="zh-CN" sz="1200" b="1">
                <a:latin typeface="+mn-ea"/>
                <a:cs typeface="+mn-ea"/>
              </a:rPr>
              <a:t>/</a:t>
            </a:r>
            <a:r>
              <a:rPr lang="zh-CN" altLang="en-US" sz="1200" b="1">
                <a:latin typeface="+mn-ea"/>
                <a:cs typeface="+mn-ea"/>
              </a:rPr>
              <a:t>地区及上市时间：</a:t>
            </a:r>
            <a:r>
              <a:rPr lang="zh-CN" altLang="en-US" sz="1200">
                <a:latin typeface="+mn-ea"/>
                <a:cs typeface="+mn-ea"/>
              </a:rPr>
              <a:t>美国，</a:t>
            </a:r>
            <a:r>
              <a:rPr lang="en-US" altLang="zh-CN" sz="1200">
                <a:latin typeface="+mn-ea"/>
                <a:cs typeface="+mn-ea"/>
              </a:rPr>
              <a:t>2008</a:t>
            </a:r>
            <a:r>
              <a:rPr lang="zh-CN" altLang="en-US" sz="1200">
                <a:latin typeface="+mn-ea"/>
                <a:cs typeface="+mn-ea"/>
              </a:rPr>
              <a:t>年</a:t>
            </a:r>
            <a:r>
              <a:rPr lang="en-US" altLang="zh-CN" sz="1200">
                <a:latin typeface="+mn-ea"/>
                <a:cs typeface="+mn-ea"/>
              </a:rPr>
              <a:t>10</a:t>
            </a:r>
            <a:r>
              <a:rPr lang="zh-CN" altLang="en-US" sz="1200">
                <a:latin typeface="+mn-ea"/>
                <a:cs typeface="+mn-ea"/>
              </a:rPr>
              <a:t>月</a:t>
            </a:r>
            <a:r>
              <a:rPr lang="en-US" altLang="zh-CN" sz="1200">
                <a:latin typeface="+mn-ea"/>
                <a:cs typeface="+mn-ea"/>
              </a:rPr>
              <a:t>31</a:t>
            </a:r>
            <a:r>
              <a:rPr lang="zh-CN" altLang="en-US" sz="1200">
                <a:latin typeface="+mn-ea"/>
                <a:cs typeface="+mn-ea"/>
              </a:rPr>
              <a:t>日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是否为</a:t>
            </a:r>
            <a:r>
              <a:rPr lang="en-US" altLang="zh-CN" sz="1200" b="1">
                <a:latin typeface="+mn-ea"/>
                <a:cs typeface="+mn-ea"/>
              </a:rPr>
              <a:t>OTC</a:t>
            </a:r>
            <a:r>
              <a:rPr lang="zh-CN" altLang="en-US" sz="1200" b="1">
                <a:latin typeface="+mn-ea"/>
                <a:cs typeface="+mn-ea"/>
              </a:rPr>
              <a:t>药品：</a:t>
            </a:r>
            <a:r>
              <a:rPr lang="zh-CN" altLang="en-US" sz="1200">
                <a:latin typeface="+mn-ea"/>
                <a:cs typeface="+mn-ea"/>
              </a:rPr>
              <a:t>否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200">
              <a:solidFill>
                <a:srgbClr val="FF0000"/>
              </a:solidFill>
              <a:latin typeface="+mn-ea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197" y="692696"/>
            <a:ext cx="80899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4000" b="1" dirty="0" smtClean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379" y="785029"/>
            <a:ext cx="17475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基本信息</a:t>
            </a:r>
            <a:endParaRPr lang="zh-CN" altLang="en-US" sz="2800" b="1" dirty="0">
              <a:solidFill>
                <a:srgbClr val="002060"/>
              </a:solidFill>
            </a:endParaRPr>
          </a:p>
        </p:txBody>
      </p:sp>
      <p:pic>
        <p:nvPicPr>
          <p:cNvPr id="10" name="Picture 743"/>
          <p:cNvPicPr/>
          <p:nvPr/>
        </p:nvPicPr>
        <p:blipFill>
          <a:blip r:embed="rId1"/>
          <a:stretch>
            <a:fillRect/>
          </a:stretch>
        </p:blipFill>
        <p:spPr>
          <a:xfrm>
            <a:off x="1085421" y="1556787"/>
            <a:ext cx="636454" cy="636454"/>
          </a:xfrm>
          <a:prstGeom prst="rect">
            <a:avLst/>
          </a:prstGeom>
        </p:spPr>
      </p:pic>
      <p:pic>
        <p:nvPicPr>
          <p:cNvPr id="11" name="Picture 743"/>
          <p:cNvPicPr/>
          <p:nvPr/>
        </p:nvPicPr>
        <p:blipFill>
          <a:blip r:embed="rId1"/>
          <a:stretch>
            <a:fillRect/>
          </a:stretch>
        </p:blipFill>
        <p:spPr>
          <a:xfrm>
            <a:off x="1065736" y="3329434"/>
            <a:ext cx="636454" cy="636454"/>
          </a:xfrm>
          <a:prstGeom prst="rect">
            <a:avLst/>
          </a:prstGeom>
        </p:spPr>
      </p:pic>
      <p:pic>
        <p:nvPicPr>
          <p:cNvPr id="12" name="Picture 743"/>
          <p:cNvPicPr/>
          <p:nvPr/>
        </p:nvPicPr>
        <p:blipFill>
          <a:blip r:embed="rId1"/>
          <a:stretch>
            <a:fillRect/>
          </a:stretch>
        </p:blipFill>
        <p:spPr>
          <a:xfrm>
            <a:off x="1094099" y="5155421"/>
            <a:ext cx="636454" cy="6364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35150" y="5444490"/>
            <a:ext cx="658558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目前已上市的美沙拉秦肠溶制剂或缓释制剂均为一天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次或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次服用，一天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服用的美沙拉秦肠溶缓释胶囊可提高患者的顺应性，同时能有效避免一日多次服用可能导致的药物漏服。肠溶制剂可避免胃酸对药物的破坏，保证药物到达病灶部位的有效药物浓度，同时在结肠部位持续释放，保证药物的治疗浓度平稳。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64030" y="1987550"/>
            <a:ext cx="61893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1600" b="1" dirty="0" smtClean="0">
                <a:solidFill>
                  <a:srgbClr val="002060"/>
                </a:solidFill>
                <a:sym typeface="+mn-ea"/>
              </a:rPr>
              <a:t>与参照药品或已上市的同治疗领域药品相比的优势和不足</a:t>
            </a:r>
            <a:endParaRPr lang="zh-CN" altLang="en-US" sz="1600" b="1" dirty="0" smtClean="0">
              <a:solidFill>
                <a:srgbClr val="002060"/>
              </a:solidFill>
              <a:sym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16100" y="3329305"/>
            <a:ext cx="39268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1600" b="1" dirty="0" smtClean="0">
                <a:solidFill>
                  <a:srgbClr val="002060"/>
                </a:solidFill>
                <a:sym typeface="+mn-ea"/>
              </a:rPr>
              <a:t>所治疗疾病基本情况</a:t>
            </a:r>
            <a:endParaRPr lang="zh-CN" altLang="en-US" sz="1600" b="1" dirty="0" smtClean="0">
              <a:solidFill>
                <a:srgbClr val="002060"/>
              </a:solidFill>
              <a:sym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35696" y="5146129"/>
            <a:ext cx="2621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600" b="1" dirty="0" smtClean="0">
                <a:solidFill>
                  <a:srgbClr val="002060"/>
                </a:solidFill>
                <a:sym typeface="+mn-ea"/>
              </a:rPr>
              <a:t>弥补未满足的治疗需求情况</a:t>
            </a:r>
            <a:endParaRPr lang="zh-CN" altLang="en-US" sz="1600" b="1" dirty="0" smtClean="0">
              <a:solidFill>
                <a:srgbClr val="002060"/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85620" y="2276475"/>
            <a:ext cx="6635115" cy="85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11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与已上市同治疗领域药品相比，美沙拉秦肠溶缓释胶囊是目前国内唯一一天服用</a:t>
            </a:r>
            <a:r>
              <a:rPr lang="en-US" altLang="zh-CN" sz="11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11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次的美沙拉秦药品，大大增加了患者的顺应性；可有效避免美沙拉秦接触到胃液而被降解，药物在病灶区域即结肠位置缓慢释放，有更持久的释放时间和更稳定的血药浓度。</a:t>
            </a:r>
            <a:endParaRPr lang="zh-CN" altLang="en-US" sz="110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96415" y="3607435"/>
            <a:ext cx="6604635" cy="1360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11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溃疡性结肠炎（UC）是一种累及结直肠黏膜及黏膜下层为主的慢性非特异性、非感染性、炎症性肠道疾病。特点表现呈连续性、弥漫性分布，为直肠与结肠中的连续黏膜溃疡。临床表现为：有持续或反复发作的腹泻、黏液脓血便伴腹痛、里急后重、发热和不同程度的全身症状，病程多在 4～6周以上。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患者一旦发病，往往要经历反复多次间断性的急性发作，并可能常年忍受这种疾病折磨。UC并发症包括中毒性巨结肠、肠穿孔、大出血、继发性感染和恶变。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85620" y="1557020"/>
            <a:ext cx="616775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600" b="1">
                <a:solidFill>
                  <a:srgbClr val="002060"/>
                </a:solidFill>
                <a:latin typeface="+mn-ea"/>
                <a:cs typeface="+mn-ea"/>
                <a:sym typeface="+mn-ea"/>
              </a:rPr>
              <a:t>参照药品建议：</a:t>
            </a:r>
            <a:r>
              <a:rPr lang="en-US" altLang="zh-CN" sz="14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安萨科（ASACOL）美沙拉秦肠溶片</a:t>
            </a:r>
            <a:r>
              <a:rPr lang="en-US" altLang="zh-CN" sz="1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1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197" y="692696"/>
            <a:ext cx="80899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4000" b="1" dirty="0" smtClean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379" y="785029"/>
            <a:ext cx="17475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基本信息</a:t>
            </a:r>
            <a:endParaRPr lang="zh-CN" altLang="en-US" sz="2800" b="1" dirty="0">
              <a:solidFill>
                <a:srgbClr val="00206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21385" y="5516880"/>
            <a:ext cx="7519670" cy="112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参考文献：</a:t>
            </a:r>
            <a:endParaRPr lang="zh-CN" altLang="en-US" sz="900" i="1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[1]  2011—2020 年宁波市鄞州区炎症性肠病发病的流行病学研究</a:t>
            </a:r>
            <a:r>
              <a:rPr lang="zh-CN" altLang="en-US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，北京大学学报(医学版 )，</a:t>
            </a: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2022</a:t>
            </a:r>
            <a:r>
              <a:rPr lang="zh-CN" altLang="en-US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年，</a:t>
            </a: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vol.54(3).</a:t>
            </a:r>
            <a:endParaRPr lang="en-US" altLang="zh-CN" sz="900" i="1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[2]  Long-term trends in the burden of inflammatory bowel disease in China over three decades: A joinpoint regression and age-period-cohort analysis based on GBD 2019. Frontiers in Public Health</a:t>
            </a:r>
            <a:r>
              <a:rPr lang="zh-CN" altLang="en-US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，</a:t>
            </a: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2022</a:t>
            </a:r>
            <a:r>
              <a:rPr lang="zh-CN" altLang="en-US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</a:t>
            </a: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900" i="1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[</a:t>
            </a: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]</a:t>
            </a: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zh-CN" altLang="en-US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我国炎症性肠病流行病学研究进展</a:t>
            </a:r>
            <a:r>
              <a:rPr lang="en-US" altLang="zh-CN" sz="900" i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,现代消化及介入诊疗,2020 年,vol.25(9). </a:t>
            </a:r>
            <a:endParaRPr lang="en-US" altLang="zh-CN" sz="900" i="1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971550" y="1772920"/>
            <a:ext cx="7348220" cy="3369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71450" indent="-171450" algn="just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2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12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大陆地区发病率</a:t>
            </a:r>
            <a:endParaRPr lang="zh-CN" altLang="en-US" sz="1200" b="1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北京大学公共卫生学院一项临床分析显示，2016年宁波市鄞州区年IBD患病率为24.62/10万人年</a:t>
            </a:r>
            <a:r>
              <a:rPr lang="en-US" altLang="zh-CN" sz="12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[1]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lang="zh-CN" sz="12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北京中医药大学一项研究显示，我国2019年IBD新增患者51500例（95%C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：43900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60500），死亡4676例（95%C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：3774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5461）。1990～2019年，中国男女的年龄标准化发病率和死亡率分别从1.47/10万人（95%C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：1.24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1.74）变化为3.01/10万人（95%C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：2.59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3.50），从0.86/10万人（95%C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：0.59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1.16）变化为0.30/10万人（95%C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.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：0.24</a:t>
            </a:r>
            <a:r>
              <a:rPr lang="en-US" alt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0.35）</a:t>
            </a:r>
            <a:r>
              <a:rPr lang="en-US" altLang="zh-CN" sz="12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[2]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lang="zh-CN" altLang="en-US" sz="1200" b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250000"/>
              </a:lnSpc>
              <a:buFont typeface="Wingdings" panose="05000000000000000000" charset="0"/>
              <a:buChar char="n"/>
            </a:pPr>
            <a:r>
              <a:rPr lang="en-US" altLang="zh-CN" sz="1200" b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1200" b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年发病患者总数</a:t>
            </a:r>
            <a:endParaRPr lang="zh-CN" sz="1200" b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sz="1200" b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中国近20年炎症性肠病（IBD）病例数在迅速增加，据2014年中国疾病预防控制中心的数据，中国2005</a:t>
            </a:r>
            <a:r>
              <a:rPr lang="zh-CN" sz="12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～</a:t>
            </a:r>
            <a:r>
              <a:rPr lang="zh-CN" sz="1200" b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2014年间IBD的总病例数约为35万，预计 2025 年达 150 万</a:t>
            </a:r>
            <a:r>
              <a:rPr lang="en-US" altLang="zh-CN" sz="1200" b="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[3]</a:t>
            </a:r>
            <a:r>
              <a:rPr lang="zh-CN" sz="1200" b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sz="1200" b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Wingdings" panose="05000000000000000000" charset="0"/>
              <a:buChar char="n"/>
            </a:pPr>
            <a:endParaRPr lang="zh-CN" sz="1200" b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Wingdings" panose="05000000000000000000" charset="0"/>
              <a:buChar char="n"/>
            </a:pPr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从上述数据估算，我国</a:t>
            </a:r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IBD</a:t>
            </a:r>
            <a:r>
              <a:rPr 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发病率约为3</a:t>
            </a:r>
            <a:r>
              <a:rPr lang="zh-CN" sz="1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～</a:t>
            </a:r>
            <a:r>
              <a:rPr 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25/10万人，病死率约为0.3</a:t>
            </a:r>
            <a:r>
              <a:rPr lang="zh-CN" sz="1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～</a:t>
            </a:r>
            <a:r>
              <a:rPr 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0.5/10万人。</a:t>
            </a:r>
            <a:endParaRPr lang="zh-CN" altLang="en-US" sz="1400" b="1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463" y="1143234"/>
            <a:ext cx="8162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4000" b="1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80770" y="2377326"/>
            <a:ext cx="1261884" cy="1008112"/>
            <a:chOff x="1080770" y="2492896"/>
            <a:chExt cx="1261884" cy="1008112"/>
          </a:xfrm>
        </p:grpSpPr>
        <p:sp>
          <p:nvSpPr>
            <p:cNvPr id="4" name="TextBox 3"/>
            <p:cNvSpPr txBox="1"/>
            <p:nvPr/>
          </p:nvSpPr>
          <p:spPr>
            <a:xfrm>
              <a:off x="1080770" y="2492896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2060"/>
                  </a:solidFill>
                </a:rPr>
                <a:t>安全性</a:t>
              </a:r>
              <a:endParaRPr lang="zh-CN" altLang="en-US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76950" y="3016116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002060"/>
                  </a:solidFill>
                </a:rPr>
                <a:t>Security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176950" y="3501008"/>
              <a:ext cx="1018786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文本框 11"/>
          <p:cNvSpPr txBox="1"/>
          <p:nvPr/>
        </p:nvSpPr>
        <p:spPr>
          <a:xfrm>
            <a:off x="2700020" y="1715135"/>
            <a:ext cx="5970270" cy="34277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171450" indent="-171450" algn="just">
              <a:lnSpc>
                <a:spcPct val="150000"/>
              </a:lnSpc>
              <a:buClrTx/>
              <a:buSzTx/>
              <a:buFont typeface="Wingdings" panose="05000000000000000000" charset="0"/>
              <a:buChar char="n"/>
            </a:pPr>
            <a:r>
              <a:rPr lang="en-US" altLang="zh-CN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药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品说明书收载的安全性信息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171450" indent="-171450" algn="just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在两项安慰剂对照试验中，美沙拉秦肠溶缓释胶囊治疗组出现的最常见不良反应包括头痛、腹泻、上腹痛、恶心、鼻咽炎等。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171450" indent="-171450" algn="just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在对照和非盲试验中，使用美沙拉秦肠溶缓释胶囊治疗24个月以上的患者，身体系统出现的不良反应发生率低于3%，其中包括：先天性耳及迷路类疾病：耳鸣、眩晕；皮肤病：脱发；胃肠系统：下腹痛、直肠出血；实验室检查异常：甘油三酯升高、红细胞比容和血红蛋白降低等。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just">
              <a:lnSpc>
                <a:spcPct val="15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en-US" altLang="zh-CN" sz="1200" i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  <a:r>
              <a:rPr lang="zh-CN" altLang="en-US" sz="1200" i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详见说明书。</a:t>
            </a:r>
            <a:endParaRPr lang="zh-CN" altLang="en-US" sz="1200" i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just">
              <a:lnSpc>
                <a:spcPct val="150000"/>
              </a:lnSpc>
              <a:buClrTx/>
              <a:buSzTx/>
              <a:buFont typeface="Arial" panose="020B0604020202020204" pitchFamily="34" charset="0"/>
              <a:buNone/>
            </a:pPr>
            <a:endParaRPr lang="zh-CN" altLang="en-US" sz="1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171450" indent="-171450" algn="just">
              <a:lnSpc>
                <a:spcPct val="150000"/>
              </a:lnSpc>
              <a:buClrTx/>
              <a:buSzTx/>
              <a:buFont typeface="Wingdings" panose="05000000000000000000" charset="0"/>
              <a:buChar char="n"/>
            </a:pPr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与同治疗领域药品安全性方面的主要优势和不足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171450" indent="-171450" algn="just">
              <a:lnSpc>
                <a:spcPct val="15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与同治疗领域药品，即其他剂型的美沙拉秦制剂的安全性相当，肠溶缓释制剂不会在胃中释放，对胃部刺激更小。与其他同类产品比较，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美沙拉秦肠溶缓释胶囊的不良反应与安慰剂相当，不同剂型美沙拉秦报告不良反应类似。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463" y="1143234"/>
            <a:ext cx="8162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000" b="1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80770" y="2492896"/>
            <a:ext cx="1319592" cy="1008112"/>
            <a:chOff x="1080770" y="2492896"/>
            <a:chExt cx="1319592" cy="1008112"/>
          </a:xfrm>
        </p:grpSpPr>
        <p:sp>
          <p:nvSpPr>
            <p:cNvPr id="4" name="TextBox 3"/>
            <p:cNvSpPr txBox="1"/>
            <p:nvPr/>
          </p:nvSpPr>
          <p:spPr>
            <a:xfrm>
              <a:off x="1080770" y="2492896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rgbClr val="002060"/>
                  </a:solidFill>
                </a:rPr>
                <a:t>有效</a:t>
              </a:r>
              <a:r>
                <a:rPr lang="zh-CN" altLang="en-US" sz="2800" b="1" dirty="0" smtClean="0">
                  <a:solidFill>
                    <a:srgbClr val="002060"/>
                  </a:solidFill>
                </a:rPr>
                <a:t>性</a:t>
              </a:r>
              <a:endParaRPr lang="zh-CN" altLang="en-US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76950" y="3016116"/>
              <a:ext cx="12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>
                  <a:solidFill>
                    <a:srgbClr val="002060"/>
                  </a:solidFill>
                </a:rPr>
                <a:t>Valiclity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176950" y="3501008"/>
              <a:ext cx="1018786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700020" y="1655445"/>
            <a:ext cx="5901055" cy="17297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 algn="just" fontAlgn="base">
              <a:lnSpc>
                <a:spcPct val="200000"/>
              </a:lnSpc>
              <a:spcAft>
                <a:spcPts val="0"/>
              </a:spcAft>
              <a:buSzPts val="1000"/>
              <a:buFont typeface="Wingdings" panose="05000000000000000000" charset="0"/>
              <a:buChar char="n"/>
              <a:tabLst>
                <a:tab pos="457200" algn="l"/>
              </a:tabLst>
            </a:pP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临床试验和真实世界中，与对照药品疗效方面的主要优势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171450" indent="-17145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两项随机、双盲、安慰剂对照、多中心研究中，共纳入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562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例溃疡性结肠炎缓解期成人患者，受试者以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的比例随机接受美沙拉秦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1.5g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每日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次或安慰剂治疗，持续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个月，评估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个月后仍无复发的患者比例。</a:t>
            </a:r>
            <a:endParaRPr lang="zh-CN" altLang="en-US" sz="1200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171450" indent="-17145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结果显示，与安慰剂相比，美沙拉秦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1.5g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每日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次维持治疗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个月后，疾病得以缓解，复发率更低（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个月后仍无复发的患者比例：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美沙拉秦组约为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70%  VS  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安慰剂组约为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55%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）。</a:t>
            </a:r>
            <a:endParaRPr lang="zh-CN" altLang="en-US" sz="1200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endParaRPr lang="zh-CN" altLang="en-US" sz="1200" kern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771775" y="3797300"/>
          <a:ext cx="5897880" cy="132905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068070"/>
                <a:gridCol w="1339850"/>
                <a:gridCol w="1166495"/>
                <a:gridCol w="1285240"/>
                <a:gridCol w="1038225"/>
              </a:tblGrid>
              <a:tr h="511175">
                <a:tc>
                  <a:txBody>
                    <a:bodyPr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组别 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美沙拉秦肠溶缓释胶囊（1.5g/d） 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安慰剂组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差异（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95%C.I.</a:t>
                      </a: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P值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</a:tr>
              <a:tr h="417195"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临床研究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</a:t>
                      </a:r>
                      <a:endParaRPr lang="en-US" altLang="zh-CN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(143/209) 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51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(49/96) 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(5.5,29.2) 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&lt;0.001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</a:tr>
              <a:tr h="400685"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临床研究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endParaRPr lang="en-US" altLang="zh-CN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71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(117/164) 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59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(55/93) 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  <a:r>
                        <a:rPr lang="en-US" altLang="zh-CN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(0,24.5) 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 smtClean="0">
                          <a:solidFill>
                            <a:schemeClr val="tx2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0.046</a:t>
                      </a:r>
                      <a:endParaRPr lang="zh-CN" altLang="en-US" sz="1000" b="1" dirty="0" smtClean="0">
                        <a:solidFill>
                          <a:schemeClr val="tx2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463" y="1143234"/>
            <a:ext cx="8162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000" b="1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80770" y="2492896"/>
            <a:ext cx="1319592" cy="1008112"/>
            <a:chOff x="1080770" y="2492896"/>
            <a:chExt cx="1319592" cy="1008112"/>
          </a:xfrm>
        </p:grpSpPr>
        <p:sp>
          <p:nvSpPr>
            <p:cNvPr id="4" name="TextBox 3"/>
            <p:cNvSpPr txBox="1"/>
            <p:nvPr/>
          </p:nvSpPr>
          <p:spPr>
            <a:xfrm>
              <a:off x="1080770" y="2492896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rgbClr val="002060"/>
                  </a:solidFill>
                </a:rPr>
                <a:t>有效</a:t>
              </a:r>
              <a:r>
                <a:rPr lang="zh-CN" altLang="en-US" sz="2800" b="1" dirty="0" smtClean="0">
                  <a:solidFill>
                    <a:srgbClr val="002060"/>
                  </a:solidFill>
                </a:rPr>
                <a:t>性</a:t>
              </a:r>
              <a:endParaRPr lang="zh-CN" altLang="en-US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76950" y="3016116"/>
              <a:ext cx="12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>
                  <a:solidFill>
                    <a:srgbClr val="002060"/>
                  </a:solidFill>
                </a:rPr>
                <a:t>Valiclity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176950" y="3501008"/>
              <a:ext cx="1018786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2"/>
          <p:cNvSpPr txBox="1"/>
          <p:nvPr/>
        </p:nvSpPr>
        <p:spPr>
          <a:xfrm>
            <a:off x="2771775" y="1779270"/>
            <a:ext cx="5901055" cy="12179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171450" indent="-171450" algn="just" fontAlgn="base">
              <a:lnSpc>
                <a:spcPct val="200000"/>
              </a:lnSpc>
              <a:spcAft>
                <a:spcPts val="0"/>
              </a:spcAft>
              <a:buSzPts val="1000"/>
              <a:buFont typeface="Wingdings" panose="05000000000000000000" charset="0"/>
              <a:buChar char="n"/>
              <a:tabLst>
                <a:tab pos="457200" algn="l"/>
              </a:tabLst>
            </a:pPr>
            <a:r>
              <a:rPr lang="en-US" altLang="zh-CN" sz="12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12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生物等效性研究</a:t>
            </a:r>
            <a:endParaRPr lang="zh-CN" altLang="en-US" sz="12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 fontAlgn="base">
              <a:lnSpc>
                <a:spcPct val="150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中国健康受试者在空腹</a:t>
            </a:r>
            <a:r>
              <a:rPr lang="en-US" altLang="zh-CN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餐后条件下单次口服4粒海南合瑞制药的美沙拉秦缓释胶囊 (受试制齐T，规格:0.375g/粒)与相同条件下单次口服4粒Salix Pharmaceuticals的美沙拉秦缓释胶囊（参比制剂R，商品名:APRISO</a:t>
            </a:r>
            <a:r>
              <a:rPr lang="zh-CN" altLang="en-US" sz="12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®</a:t>
            </a: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，规格:0.375g/粒) 具有生物等效性，安全性良好。</a:t>
            </a:r>
            <a:endParaRPr lang="zh-CN" altLang="en-US" sz="12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060065" y="5231130"/>
            <a:ext cx="2663825" cy="213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8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图</a:t>
            </a:r>
            <a:r>
              <a:rPr lang="en-US" altLang="zh-CN" sz="8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BE</a:t>
            </a:r>
            <a:r>
              <a:rPr lang="en-US" sz="8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36</a:t>
            </a:r>
            <a:r>
              <a:rPr lang="zh-CN" sz="8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例受试者空腹平均血药浓度－时间曲线</a:t>
            </a:r>
            <a:endParaRPr lang="zh-CN" altLang="en-US" sz="8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66765" y="5231130"/>
            <a:ext cx="2663825" cy="213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8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图</a:t>
            </a:r>
            <a:r>
              <a:rPr lang="en-US" altLang="zh-CN" sz="8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BE</a:t>
            </a:r>
            <a:r>
              <a:rPr lang="en-US" sz="8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24</a:t>
            </a:r>
            <a:r>
              <a:rPr lang="zh-CN" sz="8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例受试者餐后平均血药浓度－时间曲线</a:t>
            </a:r>
            <a:endParaRPr lang="zh-CN" altLang="en-US" sz="800" b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1865" y="3429000"/>
            <a:ext cx="1797050" cy="17316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80" y="3500755"/>
            <a:ext cx="1741170" cy="1646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3463" y="1143234"/>
            <a:ext cx="8162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chemeClr val="bg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000" b="1" dirty="0">
              <a:solidFill>
                <a:schemeClr val="bg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80770" y="2492896"/>
            <a:ext cx="1319592" cy="1008112"/>
            <a:chOff x="1080770" y="2492896"/>
            <a:chExt cx="1319592" cy="1008112"/>
          </a:xfrm>
        </p:grpSpPr>
        <p:sp>
          <p:nvSpPr>
            <p:cNvPr id="4" name="TextBox 3"/>
            <p:cNvSpPr txBox="1"/>
            <p:nvPr/>
          </p:nvSpPr>
          <p:spPr>
            <a:xfrm>
              <a:off x="1080770" y="2492896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rgbClr val="002060"/>
                  </a:solidFill>
                </a:rPr>
                <a:t>有效</a:t>
              </a:r>
              <a:r>
                <a:rPr lang="zh-CN" altLang="en-US" sz="2800" b="1" dirty="0" smtClean="0">
                  <a:solidFill>
                    <a:srgbClr val="002060"/>
                  </a:solidFill>
                </a:rPr>
                <a:t>性</a:t>
              </a:r>
              <a:endParaRPr lang="zh-CN" altLang="en-US" sz="2800" b="1" dirty="0">
                <a:solidFill>
                  <a:srgbClr val="00206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76950" y="3016116"/>
              <a:ext cx="12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>
                  <a:solidFill>
                    <a:srgbClr val="002060"/>
                  </a:solidFill>
                </a:rPr>
                <a:t>Valiclity</a:t>
              </a:r>
              <a:endParaRPr lang="zh-CN" alt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1176950" y="3501008"/>
              <a:ext cx="1018786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843530" y="1916430"/>
            <a:ext cx="5617845" cy="27501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lvl="0" indent="-171450" algn="just" fontAlgn="base">
              <a:lnSpc>
                <a:spcPct val="200000"/>
              </a:lnSpc>
              <a:spcAft>
                <a:spcPts val="0"/>
              </a:spcAft>
              <a:buSzPts val="1000"/>
              <a:buFont typeface="Wingdings" panose="05000000000000000000" charset="0"/>
              <a:buChar char="n"/>
              <a:tabLst>
                <a:tab pos="457200" algn="l"/>
              </a:tabLst>
            </a:pPr>
            <a:r>
              <a:rPr lang="en-US" altLang="zh-CN" sz="14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临床指南</a:t>
            </a:r>
            <a:r>
              <a:rPr lang="en-US" altLang="zh-CN" sz="14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/</a:t>
            </a:r>
            <a:r>
              <a:rPr lang="zh-CN" alt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诊疗规范推荐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2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炎症性肠</a:t>
            </a: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病诊断与治疗的共识意见(2018年•北京)：推荐美沙拉秦是轻、中度溃疡性结肠炎（UC）治疗和缓解期维持治疗，以及克罗恩病（CD）缓解期维持治疗的一线标准药物。</a:t>
            </a:r>
            <a:endParaRPr lang="zh-CN" altLang="en-US" sz="12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171450" indent="-171450" algn="just">
              <a:lnSpc>
                <a:spcPct val="2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慢性腹泻基层诊疗指南（2019年）：推荐美沙拉秦作为炎症性肠病（IBD）的标准治疗药物。</a:t>
            </a:r>
            <a:endParaRPr lang="zh-CN" altLang="en-US" sz="12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  <a:p>
            <a:pPr marL="171450" indent="-171450" algn="just">
              <a:lnSpc>
                <a:spcPct val="2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中国放射性直肠损伤多学科诊治专家共识（20</a:t>
            </a:r>
            <a:r>
              <a:rPr lang="en-US" altLang="zh-CN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21</a:t>
            </a: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版）：推荐美沙拉秦可作为治疗放射性直肠损伤（</a:t>
            </a:r>
            <a:r>
              <a:rPr lang="en-US" altLang="zh-CN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RRI</a:t>
            </a:r>
            <a:r>
              <a:rPr lang="zh-CN" altLang="en-US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）的抗炎类药物。</a:t>
            </a:r>
            <a:endParaRPr lang="zh-CN" altLang="en-US" sz="1200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UNIT_TABLE_BEAUTIFY" val="smartTable{fc7b031c-c138-4c75-9e2b-82f6025cff12}"/>
  <p:tag name="KSO_WM_BEAUTIFY_FLAG" val=""/>
  <p:tag name="TABLE_ENDDRAG_ORIGIN_RECT" val="516*9"/>
  <p:tag name="TABLE_ENDDRAG_RECT" val="189*167*516*9"/>
</p:tagLst>
</file>

<file path=ppt/tags/tag5.xml><?xml version="1.0" encoding="utf-8"?>
<p:tagLst xmlns:p="http://schemas.openxmlformats.org/presentationml/2006/main">
  <p:tag name="KSO_WPP_MARK_KEY" val="218b608d-c166-4ee4-b77c-f7dae5913704"/>
  <p:tag name="COMMONDATA" val="eyJoZGlkIjoiYzM0ZWQwM2E0NTM4ZjMzZmI3Y2ZkYTMzOWZhZDUwNj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0kdxbuk">
      <a:majorFont>
        <a:latin typeface="Adobe Myungjo Std"/>
        <a:ea typeface="微软雅黑"/>
        <a:cs typeface=""/>
      </a:majorFont>
      <a:minorFont>
        <a:latin typeface="Adobe Myungjo Std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3266</Words>
  <Application>WPS 演示</Application>
  <PresentationFormat>全屏显示(4:3)</PresentationFormat>
  <Paragraphs>179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华文楷体</vt:lpstr>
      <vt:lpstr>Times New Roman</vt:lpstr>
      <vt:lpstr>Wingdings</vt:lpstr>
      <vt:lpstr>Symbol</vt:lpstr>
      <vt:lpstr>阿里巴巴普惠体 2.0 55 Regular</vt:lpstr>
      <vt:lpstr>Segoe Print</vt:lpstr>
      <vt:lpstr>仿宋</vt:lpstr>
      <vt:lpstr>Adobe Myungjo Std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大浪淘沙</dc:title>
  <dc:creator>祥哥; fanghx448</dc:creator>
  <cp:keywords>大浪淘沙</cp:keywords>
  <dc:description>大浪淘沙</dc:description>
  <dc:subject>大浪淘沙</dc:subject>
  <cp:category>大浪淘沙</cp:category>
  <cp:lastModifiedBy>茱小猪</cp:lastModifiedBy>
  <cp:revision>52</cp:revision>
  <dcterms:created xsi:type="dcterms:W3CDTF">2022-06-30T23:16:00Z</dcterms:created>
  <dcterms:modified xsi:type="dcterms:W3CDTF">2023-07-07T07:13:06Z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E2399B33115B42F3A86943AB7F2C5F24</vt:lpwstr>
  </property>
  <property fmtid="{D5CDD505-2E9C-101B-9397-08002B2CF9AE}" pid="3" name="KSOProductBuildVer">
    <vt:lpwstr>2052-11.1.0.14309</vt:lpwstr>
  </property>
</Properties>
</file>