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726" r:id="rId2"/>
  </p:sldMasterIdLst>
  <p:notesMasterIdLst>
    <p:notesMasterId r:id="rId13"/>
  </p:notesMasterIdLst>
  <p:sldIdLst>
    <p:sldId id="378" r:id="rId3"/>
    <p:sldId id="391" r:id="rId4"/>
    <p:sldId id="394" r:id="rId5"/>
    <p:sldId id="396" r:id="rId6"/>
    <p:sldId id="381" r:id="rId7"/>
    <p:sldId id="387" r:id="rId8"/>
    <p:sldId id="395" r:id="rId9"/>
    <p:sldId id="385" r:id="rId10"/>
    <p:sldId id="397" r:id="rId11"/>
    <p:sldId id="398" r:id="rId12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8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89833" autoAdjust="0"/>
  </p:normalViewPr>
  <p:slideViewPr>
    <p:cSldViewPr>
      <p:cViewPr varScale="1">
        <p:scale>
          <a:sx n="83" d="100"/>
          <a:sy n="83" d="100"/>
        </p:scale>
        <p:origin x="80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替格列汀组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0.00%</c:formatCode>
                <c:ptCount val="1"/>
                <c:pt idx="0">
                  <c:v>-9.4999999999999998E-3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安慰剂组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0.00%</c:formatCode>
                <c:ptCount val="1"/>
                <c:pt idx="0">
                  <c:v>-1.4E-3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850101888"/>
        <c:axId val="-1850108960"/>
      </c:barChart>
      <c:catAx>
        <c:axId val="-185010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2060"/>
          </a:solidFill>
          <a:ln w="12700" cap="flat" cmpd="sng" algn="ctr">
            <a:solidFill>
              <a:schemeClr val="accent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8960"/>
        <c:crosses val="autoZero"/>
        <c:auto val="1"/>
        <c:lblAlgn val="ctr"/>
        <c:lblOffset val="100"/>
        <c:noMultiLvlLbl val="0"/>
      </c:catAx>
      <c:valAx>
        <c:axId val="-1850108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 dirty="0" smtClean="0"/>
                  <a:t>W24-</a:t>
                </a:r>
                <a:r>
                  <a:rPr lang="en-US" altLang="zh-CN" sz="1100" b="1" baseline="0" dirty="0" smtClean="0"/>
                  <a:t> </a:t>
                </a:r>
                <a:r>
                  <a:rPr lang="en-US" altLang="zh-CN" sz="1100" b="1" dirty="0" smtClean="0"/>
                  <a:t>HbA1c</a:t>
                </a:r>
                <a:r>
                  <a:rPr lang="zh-CN" altLang="en-US" sz="1100" b="1" dirty="0" smtClean="0"/>
                  <a:t>基于基线的改变</a:t>
                </a:r>
                <a:r>
                  <a:rPr lang="en-US" altLang="zh-CN" sz="1100" b="1" dirty="0" smtClean="0"/>
                  <a:t>%</a:t>
                </a:r>
                <a:endParaRPr lang="zh-CN" altLang="en-US" sz="11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%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64871653827082E-2"/>
          <c:y val="0.85961839428745013"/>
          <c:w val="0.71865930885728124"/>
          <c:h val="8.9601926276616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替格列汀组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-21.9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安慰剂组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-1.4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850104608"/>
        <c:axId val="-1850101344"/>
      </c:barChart>
      <c:catAx>
        <c:axId val="-185010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2060"/>
          </a:solidFill>
          <a:ln w="12700" cap="flat" cmpd="sng" algn="ctr">
            <a:solidFill>
              <a:schemeClr val="accent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1344"/>
        <c:crosses val="autoZero"/>
        <c:auto val="1"/>
        <c:lblAlgn val="ctr"/>
        <c:lblOffset val="100"/>
        <c:noMultiLvlLbl val="0"/>
      </c:catAx>
      <c:valAx>
        <c:axId val="-18501013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 dirty="0" smtClean="0"/>
                  <a:t>W24-FPG</a:t>
                </a:r>
                <a:r>
                  <a:rPr lang="zh-CN" altLang="en-US" sz="1100" b="1" dirty="0" smtClean="0"/>
                  <a:t>基于基线的改变</a:t>
                </a:r>
                <a:r>
                  <a:rPr lang="en-US" altLang="zh-CN" sz="1100" b="1" dirty="0" smtClean="0"/>
                  <a:t>mg/</a:t>
                </a:r>
                <a:r>
                  <a:rPr lang="en-US" altLang="zh-CN" sz="1100" b="1" dirty="0" err="1" smtClean="0"/>
                  <a:t>dL</a:t>
                </a:r>
                <a:endParaRPr lang="zh-CN" altLang="en-US" sz="11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960371069108076"/>
          <c:w val="0.70575423868892606"/>
          <c:h val="8.9601926276616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替格列汀组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-7.1999999999999998E-3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安慰剂组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-1E-4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850104064"/>
        <c:axId val="-1850102432"/>
      </c:barChart>
      <c:catAx>
        <c:axId val="-185010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2060"/>
          </a:solidFill>
          <a:ln w="12700" cap="flat" cmpd="sng" algn="ctr">
            <a:solidFill>
              <a:schemeClr val="accent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2432"/>
        <c:crosses val="autoZero"/>
        <c:auto val="1"/>
        <c:lblAlgn val="ctr"/>
        <c:lblOffset val="100"/>
        <c:noMultiLvlLbl val="0"/>
      </c:catAx>
      <c:valAx>
        <c:axId val="-18501024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 i="0" baseline="0" dirty="0" smtClean="0">
                    <a:effectLst/>
                  </a:rPr>
                  <a:t>W24- HbA1c</a:t>
                </a:r>
                <a:r>
                  <a:rPr lang="zh-CN" altLang="zh-CN" sz="1100" b="1" i="0" baseline="0" dirty="0" smtClean="0">
                    <a:effectLst/>
                  </a:rPr>
                  <a:t>基于基线的改变</a:t>
                </a:r>
                <a:r>
                  <a:rPr lang="en-US" altLang="zh-CN" sz="1100" b="1" i="0" baseline="0" dirty="0" smtClean="0">
                    <a:effectLst/>
                  </a:rPr>
                  <a:t>%</a:t>
                </a:r>
                <a:endParaRPr lang="zh-CN" altLang="zh-CN" sz="1100" b="1" dirty="0" smtClean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100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%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492053775355445E-2"/>
          <c:y val="0.90412766561505054"/>
          <c:w val="0.67771912341896978"/>
          <c:h val="8.9601926276616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替格列汀组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-12.4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安慰剂组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850100256"/>
        <c:axId val="-1850099712"/>
      </c:barChart>
      <c:catAx>
        <c:axId val="-185010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2060"/>
          </a:solidFill>
          <a:ln w="12700" cap="flat" cmpd="sng" algn="ctr">
            <a:solidFill>
              <a:schemeClr val="accent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099712"/>
        <c:crosses val="autoZero"/>
        <c:auto val="1"/>
        <c:lblAlgn val="ctr"/>
        <c:lblOffset val="100"/>
        <c:noMultiLvlLbl val="0"/>
      </c:catAx>
      <c:valAx>
        <c:axId val="-1850099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 i="0" baseline="0" dirty="0" smtClean="0">
                    <a:effectLst/>
                  </a:rPr>
                  <a:t>W24-FPG</a:t>
                </a:r>
                <a:r>
                  <a:rPr lang="zh-CN" altLang="zh-CN" sz="1100" b="1" i="0" baseline="0" dirty="0" smtClean="0">
                    <a:effectLst/>
                  </a:rPr>
                  <a:t>基于基线的改变</a:t>
                </a:r>
                <a:r>
                  <a:rPr lang="en-US" altLang="zh-CN" sz="1100" b="1" i="0" baseline="0" dirty="0" smtClean="0">
                    <a:effectLst/>
                  </a:rPr>
                  <a:t>mg/</a:t>
                </a:r>
                <a:r>
                  <a:rPr lang="en-US" altLang="zh-CN" sz="1100" b="1" i="0" baseline="0" dirty="0" err="1" smtClean="0">
                    <a:effectLst/>
                  </a:rPr>
                  <a:t>dL</a:t>
                </a:r>
                <a:endParaRPr lang="zh-CN" altLang="zh-CN" sz="1100" b="1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5010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016900561184263E-3"/>
          <c:y val="0.89511647324490418"/>
          <c:w val="0.67758189469462737"/>
          <c:h val="7.90621041449409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60FEB-CC90-4690-A232-D165249B0B8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C73AE-7110-45C4-A0C1-31490120F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77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18F09-5854-43D5-BC8D-088631B89FE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397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C73AE-7110-45C4-A0C1-31490120F6F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86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4905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8167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1753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1320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0850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378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499532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9" tIns="34289" rIns="68579" bIns="34289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lIns="68579" tIns="34289" rIns="68579" bIns="3428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159035140"/>
      </p:ext>
    </p:extLst>
  </p:cSld>
  <p:clrMapOvr>
    <a:masterClrMapping/>
  </p:clrMapOvr>
  <p:transition spd="slow" advClick="0" advTm="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 lIns="68579" tIns="34289" rIns="68579" bIns="34289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57900" cy="4388644"/>
          </a:xfrm>
          <a:prstGeom prst="rect">
            <a:avLst/>
          </a:prstGeom>
        </p:spPr>
        <p:txBody>
          <a:bodyPr vert="eaVert" lIns="68579" tIns="34289" rIns="68579" bIns="3428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76492453"/>
      </p:ext>
    </p:extLst>
  </p:cSld>
  <p:clrMapOvr>
    <a:masterClrMapping/>
  </p:clrMapOvr>
  <p:transition spd="slow" advClick="0" advTm="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768329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388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767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781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023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614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938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559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9" tIns="34289" rIns="68579" bIns="34289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68579" tIns="34289" rIns="68579" bIns="3428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246798074"/>
      </p:ext>
    </p:extLst>
  </p:cSld>
  <p:clrMapOvr>
    <a:masterClrMapping/>
  </p:clrMapOvr>
  <p:transition spd="slow" advClick="0" advTm="0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6624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698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958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396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752152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710" y="3305176"/>
            <a:ext cx="7772400" cy="1021556"/>
          </a:xfrm>
          <a:prstGeom prst="rect">
            <a:avLst/>
          </a:prstGeom>
        </p:spPr>
        <p:txBody>
          <a:bodyPr lIns="68579" tIns="34289" rIns="68579" bIns="34289" anchor="t"/>
          <a:lstStyle>
            <a:lvl1pPr algn="l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710" y="2180035"/>
            <a:ext cx="7772400" cy="1125140"/>
          </a:xfrm>
          <a:prstGeom prst="rect">
            <a:avLst/>
          </a:prstGeom>
        </p:spPr>
        <p:txBody>
          <a:bodyPr lIns="68579" tIns="34289" rIns="68579" bIns="34289" anchor="b"/>
          <a:lstStyle>
            <a:lvl1pPr marL="0" indent="0">
              <a:buNone/>
              <a:defRPr sz="1500"/>
            </a:lvl1pPr>
            <a:lvl2pPr marL="342892" indent="0">
              <a:buNone/>
              <a:defRPr sz="1400"/>
            </a:lvl2pPr>
            <a:lvl3pPr marL="685783" indent="0">
              <a:buNone/>
              <a:defRPr sz="1200"/>
            </a:lvl3pPr>
            <a:lvl4pPr marL="1028675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8" indent="0">
              <a:buNone/>
              <a:defRPr sz="1100"/>
            </a:lvl7pPr>
            <a:lvl8pPr marL="2400240" indent="0">
              <a:buNone/>
              <a:defRPr sz="1100"/>
            </a:lvl8pPr>
            <a:lvl9pPr marL="2743132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63199685"/>
      </p:ext>
    </p:extLst>
  </p:cSld>
  <p:clrMapOvr>
    <a:masterClrMapping/>
  </p:clrMapOvr>
  <p:transition spd="slow" advClick="0" advTm="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9" tIns="34289" rIns="68579" bIns="34289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57650" cy="3394472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200151"/>
            <a:ext cx="4057650" cy="3394472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322450006"/>
      </p:ext>
    </p:extLst>
  </p:cSld>
  <p:clrMapOvr>
    <a:masterClrMapping/>
  </p:clrMapOvr>
  <p:transition spd="slow" advClick="0" advTm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39791" cy="479822"/>
          </a:xfrm>
          <a:prstGeom prst="rect">
            <a:avLst/>
          </a:prstGeom>
        </p:spPr>
        <p:txBody>
          <a:bodyPr lIns="68579" tIns="34289" rIns="68579" bIns="34289"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39791" cy="2963466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4628" y="1151335"/>
            <a:ext cx="4042172" cy="479822"/>
          </a:xfrm>
          <a:prstGeom prst="rect">
            <a:avLst/>
          </a:prstGeom>
        </p:spPr>
        <p:txBody>
          <a:bodyPr lIns="68579" tIns="34289" rIns="68579" bIns="34289"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4628" y="1631156"/>
            <a:ext cx="4042172" cy="2963466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701512369"/>
      </p:ext>
    </p:extLst>
  </p:cSld>
  <p:clrMapOvr>
    <a:masterClrMapping/>
  </p:clrMapOvr>
  <p:transition spd="slow" advClick="0" advTm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9" tIns="34289" rIns="68579" bIns="34289"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304900584"/>
      </p:ext>
    </p:extLst>
  </p:cSld>
  <p:clrMapOvr>
    <a:masterClrMapping/>
  </p:clrMapOvr>
  <p:transition spd="slow" advClick="0" advTm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7318837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710" cy="871538"/>
          </a:xfrm>
          <a:prstGeom prst="rect">
            <a:avLst/>
          </a:prstGeom>
        </p:spPr>
        <p:txBody>
          <a:bodyPr lIns="68579" tIns="34289" rIns="68579" bIns="34289"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449" y="204789"/>
            <a:ext cx="5111353" cy="4389835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7"/>
            <a:ext cx="3008710" cy="3518297"/>
          </a:xfrm>
          <a:prstGeom prst="rect">
            <a:avLst/>
          </a:prstGeom>
        </p:spPr>
        <p:txBody>
          <a:bodyPr lIns="68579" tIns="34289" rIns="68579" bIns="34289"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95031107"/>
      </p:ext>
    </p:extLst>
  </p:cSld>
  <p:clrMapOvr>
    <a:masterClrMapping/>
  </p:clrMapOvr>
  <p:transition spd="slow" advClick="0" advTm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1891" y="3600451"/>
            <a:ext cx="5486400" cy="425054"/>
          </a:xfrm>
          <a:prstGeom prst="rect">
            <a:avLst/>
          </a:prstGeom>
        </p:spPr>
        <p:txBody>
          <a:bodyPr lIns="68579" tIns="34289" rIns="68579" bIns="34289"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1891" y="459581"/>
            <a:ext cx="5486400" cy="3086100"/>
          </a:xfrm>
          <a:prstGeom prst="rect">
            <a:avLst/>
          </a:prstGeom>
        </p:spPr>
        <p:txBody>
          <a:bodyPr lIns="68579" tIns="34289" rIns="68579" bIns="34289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1891" y="4025504"/>
            <a:ext cx="5486400" cy="603647"/>
          </a:xfrm>
          <a:prstGeom prst="rect">
            <a:avLst/>
          </a:prstGeom>
        </p:spPr>
        <p:txBody>
          <a:bodyPr lIns="68579" tIns="34289" rIns="68579" bIns="34289"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53091822"/>
      </p:ext>
    </p:extLst>
  </p:cSld>
  <p:clrMapOvr>
    <a:masterClrMapping/>
  </p:clrMapOvr>
  <p:transition spd="slow" advClick="0" advTm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邓诗艳\ppt源文件\图片33333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11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ransition spd="slow" advClick="0" advTm="0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8791-844B-41AC-B5F0-7063470D17E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D0B51-6AA1-439F-8CF5-9006B4C22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60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Box 250"/>
          <p:cNvSpPr txBox="1"/>
          <p:nvPr/>
        </p:nvSpPr>
        <p:spPr>
          <a:xfrm>
            <a:off x="3077580" y="3486661"/>
            <a:ext cx="2891621" cy="43857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天津</a:t>
            </a:r>
            <a:r>
              <a:rPr lang="zh-CN" altLang="en-US" sz="24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田边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制药有限公司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95736" y="1347614"/>
            <a:ext cx="4572000" cy="1057341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000" b="1" spc="-4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氢</a:t>
            </a:r>
            <a:r>
              <a:rPr lang="zh-CN" altLang="en-US" sz="4000" b="1" spc="-45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溴</a:t>
            </a:r>
            <a:r>
              <a:rPr lang="zh-CN" altLang="en-US" sz="4000" b="1" spc="-4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酸替格列汀片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  <a:cs typeface="Microsoft YaHei UI"/>
            </a:endParaRPr>
          </a:p>
          <a:p>
            <a:pPr>
              <a:lnSpc>
                <a:spcPts val="1000"/>
              </a:lnSpc>
            </a:pP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400"/>
              </a:lnSpc>
              <a:spcBef>
                <a:spcPts val="2"/>
              </a:spcBef>
            </a:pP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64455" y="2081581"/>
            <a:ext cx="2808312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en-US" sz="4000" b="1" spc="-40" dirty="0"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（</a:t>
            </a:r>
            <a:r>
              <a:rPr lang="zh-CN" altLang="en-US" sz="4000" b="1" spc="-4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泰里安</a:t>
            </a:r>
            <a:r>
              <a:rPr lang="zh-CN" altLang="en-US" sz="4000" b="1" spc="-40" dirty="0">
                <a:latin typeface="黑体" panose="02010609060101010101" pitchFamily="49" charset="-122"/>
                <a:ea typeface="黑体" panose="02010609060101010101" pitchFamily="49" charset="-122"/>
                <a:cs typeface="Microsoft YaHei UI"/>
              </a:rPr>
              <a:t>）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  <a:cs typeface="Microsoft YaHei UI"/>
            </a:endParaRPr>
          </a:p>
          <a:p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195486"/>
            <a:ext cx="936104" cy="6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5" y="235653"/>
            <a:ext cx="1823256" cy="5155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05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公平性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Fairness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5"/>
          <p:cNvSpPr/>
          <p:nvPr/>
        </p:nvSpPr>
        <p:spPr>
          <a:xfrm>
            <a:off x="737075" y="1108513"/>
            <a:ext cx="3510668" cy="1723363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5"/>
          <p:cNvSpPr/>
          <p:nvPr/>
        </p:nvSpPr>
        <p:spPr>
          <a:xfrm>
            <a:off x="4572000" y="1108513"/>
            <a:ext cx="3510668" cy="1723363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5"/>
          <p:cNvSpPr/>
          <p:nvPr/>
        </p:nvSpPr>
        <p:spPr>
          <a:xfrm>
            <a:off x="737075" y="3075806"/>
            <a:ext cx="3510668" cy="1723363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4572000" y="3075805"/>
            <a:ext cx="3510668" cy="1723363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1"/>
          <p:cNvSpPr/>
          <p:nvPr/>
        </p:nvSpPr>
        <p:spPr>
          <a:xfrm>
            <a:off x="1598412" y="1228614"/>
            <a:ext cx="126491" cy="0"/>
          </a:xfrm>
          <a:custGeom>
            <a:avLst/>
            <a:gdLst/>
            <a:ahLst/>
            <a:cxnLst/>
            <a:rect l="l" t="t" r="r" b="b"/>
            <a:pathLst>
              <a:path w="126491">
                <a:moveTo>
                  <a:pt x="0" y="0"/>
                </a:moveTo>
                <a:lnTo>
                  <a:pt x="126491" y="0"/>
                </a:lnTo>
              </a:path>
            </a:pathLst>
          </a:custGeom>
          <a:ln w="38861">
            <a:solidFill>
              <a:srgbClr val="009FD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23"/>
          <p:cNvSpPr/>
          <p:nvPr/>
        </p:nvSpPr>
        <p:spPr>
          <a:xfrm>
            <a:off x="1418579" y="1209222"/>
            <a:ext cx="142066" cy="123135"/>
          </a:xfrm>
          <a:custGeom>
            <a:avLst/>
            <a:gdLst/>
            <a:ahLst/>
            <a:cxnLst/>
            <a:rect l="l" t="t" r="r" b="b"/>
            <a:pathLst>
              <a:path w="142066" h="123135">
                <a:moveTo>
                  <a:pt x="64628" y="0"/>
                </a:moveTo>
                <a:lnTo>
                  <a:pt x="23983" y="15378"/>
                </a:lnTo>
                <a:lnTo>
                  <a:pt x="1679" y="48110"/>
                </a:lnTo>
                <a:lnTo>
                  <a:pt x="0" y="61429"/>
                </a:lnTo>
                <a:lnTo>
                  <a:pt x="494" y="68701"/>
                </a:lnTo>
                <a:lnTo>
                  <a:pt x="18884" y="102986"/>
                </a:lnTo>
                <a:lnTo>
                  <a:pt x="57452" y="121731"/>
                </a:lnTo>
                <a:lnTo>
                  <a:pt x="73286" y="123135"/>
                </a:lnTo>
                <a:lnTo>
                  <a:pt x="87411" y="121612"/>
                </a:lnTo>
                <a:lnTo>
                  <a:pt x="122641" y="103122"/>
                </a:lnTo>
                <a:lnTo>
                  <a:pt x="141036" y="66142"/>
                </a:lnTo>
                <a:lnTo>
                  <a:pt x="142066" y="50239"/>
                </a:lnTo>
                <a:lnTo>
                  <a:pt x="137989" y="38403"/>
                </a:lnTo>
                <a:lnTo>
                  <a:pt x="110482" y="10625"/>
                </a:lnTo>
                <a:lnTo>
                  <a:pt x="64628" y="0"/>
                </a:lnTo>
                <a:close/>
              </a:path>
            </a:pathLst>
          </a:custGeom>
          <a:solidFill>
            <a:srgbClr val="009F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24"/>
          <p:cNvSpPr/>
          <p:nvPr/>
        </p:nvSpPr>
        <p:spPr>
          <a:xfrm>
            <a:off x="1331712" y="1347614"/>
            <a:ext cx="316991" cy="172211"/>
          </a:xfrm>
          <a:custGeom>
            <a:avLst/>
            <a:gdLst/>
            <a:ahLst/>
            <a:cxnLst/>
            <a:rect l="l" t="t" r="r" b="b"/>
            <a:pathLst>
              <a:path w="316991" h="172211">
                <a:moveTo>
                  <a:pt x="316813" y="98425"/>
                </a:moveTo>
                <a:lnTo>
                  <a:pt x="43835" y="98425"/>
                </a:lnTo>
                <a:lnTo>
                  <a:pt x="71754" y="98624"/>
                </a:lnTo>
                <a:lnTo>
                  <a:pt x="71763" y="172211"/>
                </a:lnTo>
                <a:lnTo>
                  <a:pt x="243205" y="172012"/>
                </a:lnTo>
                <a:lnTo>
                  <a:pt x="243311" y="98425"/>
                </a:lnTo>
                <a:lnTo>
                  <a:pt x="316813" y="98425"/>
                </a:lnTo>
                <a:close/>
              </a:path>
              <a:path w="316991" h="172211">
                <a:moveTo>
                  <a:pt x="316813" y="98425"/>
                </a:moveTo>
                <a:lnTo>
                  <a:pt x="243311" y="98425"/>
                </a:lnTo>
                <a:lnTo>
                  <a:pt x="273177" y="98624"/>
                </a:lnTo>
                <a:lnTo>
                  <a:pt x="273274" y="172211"/>
                </a:lnTo>
                <a:lnTo>
                  <a:pt x="316991" y="172132"/>
                </a:lnTo>
                <a:lnTo>
                  <a:pt x="316813" y="98425"/>
                </a:lnTo>
                <a:close/>
              </a:path>
              <a:path w="316991" h="172211">
                <a:moveTo>
                  <a:pt x="211327" y="0"/>
                </a:moveTo>
                <a:lnTo>
                  <a:pt x="99743" y="70"/>
                </a:lnTo>
                <a:lnTo>
                  <a:pt x="56741" y="9834"/>
                </a:lnTo>
                <a:lnTo>
                  <a:pt x="21096" y="33315"/>
                </a:lnTo>
                <a:lnTo>
                  <a:pt x="1479" y="66561"/>
                </a:lnTo>
                <a:lnTo>
                  <a:pt x="0" y="79129"/>
                </a:lnTo>
                <a:lnTo>
                  <a:pt x="97" y="172211"/>
                </a:lnTo>
                <a:lnTo>
                  <a:pt x="43809" y="172012"/>
                </a:lnTo>
                <a:lnTo>
                  <a:pt x="43835" y="98425"/>
                </a:lnTo>
                <a:lnTo>
                  <a:pt x="316813" y="98425"/>
                </a:lnTo>
                <a:lnTo>
                  <a:pt x="308855" y="50475"/>
                </a:lnTo>
                <a:lnTo>
                  <a:pt x="280506" y="21481"/>
                </a:lnTo>
                <a:lnTo>
                  <a:pt x="240301" y="3719"/>
                </a:lnTo>
                <a:lnTo>
                  <a:pt x="225811" y="953"/>
                </a:lnTo>
                <a:lnTo>
                  <a:pt x="211327" y="0"/>
                </a:lnTo>
                <a:close/>
              </a:path>
            </a:pathLst>
          </a:custGeom>
          <a:solidFill>
            <a:srgbClr val="009F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25"/>
          <p:cNvSpPr/>
          <p:nvPr/>
        </p:nvSpPr>
        <p:spPr>
          <a:xfrm>
            <a:off x="1202644" y="2950875"/>
            <a:ext cx="573936" cy="5824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9"/>
          <p:cNvSpPr/>
          <p:nvPr/>
        </p:nvSpPr>
        <p:spPr>
          <a:xfrm>
            <a:off x="5160569" y="1347614"/>
            <a:ext cx="348594" cy="167451"/>
          </a:xfrm>
          <a:custGeom>
            <a:avLst/>
            <a:gdLst/>
            <a:ahLst/>
            <a:cxnLst/>
            <a:rect l="l" t="t" r="r" b="b"/>
            <a:pathLst>
              <a:path w="348594" h="167451">
                <a:moveTo>
                  <a:pt x="133828" y="103110"/>
                </a:moveTo>
                <a:lnTo>
                  <a:pt x="26828" y="103110"/>
                </a:lnTo>
                <a:lnTo>
                  <a:pt x="32502" y="104078"/>
                </a:lnTo>
                <a:lnTo>
                  <a:pt x="40681" y="106999"/>
                </a:lnTo>
                <a:lnTo>
                  <a:pt x="50954" y="111524"/>
                </a:lnTo>
                <a:lnTo>
                  <a:pt x="62913" y="117298"/>
                </a:lnTo>
                <a:lnTo>
                  <a:pt x="104796" y="138604"/>
                </a:lnTo>
                <a:lnTo>
                  <a:pt x="119394" y="145860"/>
                </a:lnTo>
                <a:lnTo>
                  <a:pt x="159431" y="163182"/>
                </a:lnTo>
                <a:lnTo>
                  <a:pt x="178708" y="167451"/>
                </a:lnTo>
                <a:lnTo>
                  <a:pt x="186342" y="166327"/>
                </a:lnTo>
                <a:lnTo>
                  <a:pt x="223170" y="152188"/>
                </a:lnTo>
                <a:lnTo>
                  <a:pt x="269871" y="129054"/>
                </a:lnTo>
                <a:lnTo>
                  <a:pt x="277797" y="124851"/>
                </a:lnTo>
                <a:lnTo>
                  <a:pt x="186267" y="124851"/>
                </a:lnTo>
                <a:lnTo>
                  <a:pt x="176860" y="121733"/>
                </a:lnTo>
                <a:lnTo>
                  <a:pt x="163585" y="116361"/>
                </a:lnTo>
                <a:lnTo>
                  <a:pt x="148163" y="109627"/>
                </a:lnTo>
                <a:lnTo>
                  <a:pt x="133828" y="103110"/>
                </a:lnTo>
                <a:close/>
              </a:path>
              <a:path w="348594" h="167451">
                <a:moveTo>
                  <a:pt x="325749" y="43676"/>
                </a:moveTo>
                <a:lnTo>
                  <a:pt x="217297" y="86427"/>
                </a:lnTo>
                <a:lnTo>
                  <a:pt x="213277" y="103019"/>
                </a:lnTo>
                <a:lnTo>
                  <a:pt x="205908" y="114948"/>
                </a:lnTo>
                <a:lnTo>
                  <a:pt x="196476" y="122223"/>
                </a:lnTo>
                <a:lnTo>
                  <a:pt x="186267" y="124851"/>
                </a:lnTo>
                <a:lnTo>
                  <a:pt x="277797" y="124851"/>
                </a:lnTo>
                <a:lnTo>
                  <a:pt x="323010" y="100122"/>
                </a:lnTo>
                <a:lnTo>
                  <a:pt x="348594" y="67528"/>
                </a:lnTo>
                <a:lnTo>
                  <a:pt x="346120" y="57852"/>
                </a:lnTo>
                <a:lnTo>
                  <a:pt x="341161" y="49756"/>
                </a:lnTo>
                <a:lnTo>
                  <a:pt x="334208" y="44583"/>
                </a:lnTo>
                <a:lnTo>
                  <a:pt x="325749" y="43676"/>
                </a:lnTo>
                <a:close/>
              </a:path>
              <a:path w="348594" h="167451">
                <a:moveTo>
                  <a:pt x="35895" y="0"/>
                </a:moveTo>
                <a:lnTo>
                  <a:pt x="2790" y="27158"/>
                </a:lnTo>
                <a:lnTo>
                  <a:pt x="489" y="73855"/>
                </a:lnTo>
                <a:lnTo>
                  <a:pt x="0" y="113479"/>
                </a:lnTo>
                <a:lnTo>
                  <a:pt x="15524" y="106667"/>
                </a:lnTo>
                <a:lnTo>
                  <a:pt x="26828" y="103110"/>
                </a:lnTo>
                <a:lnTo>
                  <a:pt x="133828" y="103110"/>
                </a:lnTo>
                <a:lnTo>
                  <a:pt x="132320" y="102425"/>
                </a:lnTo>
                <a:lnTo>
                  <a:pt x="106263" y="90191"/>
                </a:lnTo>
                <a:lnTo>
                  <a:pt x="99497" y="86946"/>
                </a:lnTo>
                <a:lnTo>
                  <a:pt x="102743" y="73855"/>
                </a:lnTo>
                <a:lnTo>
                  <a:pt x="203238" y="73855"/>
                </a:lnTo>
                <a:lnTo>
                  <a:pt x="201146" y="69744"/>
                </a:lnTo>
                <a:lnTo>
                  <a:pt x="153971" y="42178"/>
                </a:lnTo>
                <a:lnTo>
                  <a:pt x="115738" y="21626"/>
                </a:lnTo>
                <a:lnTo>
                  <a:pt x="73759" y="4882"/>
                </a:lnTo>
                <a:lnTo>
                  <a:pt x="45343" y="127"/>
                </a:lnTo>
                <a:lnTo>
                  <a:pt x="35895" y="0"/>
                </a:lnTo>
                <a:close/>
              </a:path>
              <a:path w="348594" h="167451">
                <a:moveTo>
                  <a:pt x="203238" y="73855"/>
                </a:moveTo>
                <a:lnTo>
                  <a:pt x="102743" y="73855"/>
                </a:lnTo>
                <a:lnTo>
                  <a:pt x="180462" y="111510"/>
                </a:lnTo>
                <a:lnTo>
                  <a:pt x="189451" y="111292"/>
                </a:lnTo>
                <a:lnTo>
                  <a:pt x="197255" y="106568"/>
                </a:lnTo>
                <a:lnTo>
                  <a:pt x="203099" y="98694"/>
                </a:lnTo>
                <a:lnTo>
                  <a:pt x="206211" y="89027"/>
                </a:lnTo>
                <a:lnTo>
                  <a:pt x="205818" y="78925"/>
                </a:lnTo>
                <a:lnTo>
                  <a:pt x="203238" y="73855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0"/>
          <p:cNvSpPr/>
          <p:nvPr/>
        </p:nvSpPr>
        <p:spPr>
          <a:xfrm>
            <a:off x="5323636" y="1364192"/>
            <a:ext cx="73151" cy="13715"/>
          </a:xfrm>
          <a:custGeom>
            <a:avLst/>
            <a:gdLst/>
            <a:ahLst/>
            <a:cxnLst/>
            <a:rect l="l" t="t" r="r" b="b"/>
            <a:pathLst>
              <a:path w="73151" h="13715">
                <a:moveTo>
                  <a:pt x="70103" y="0"/>
                </a:moveTo>
                <a:lnTo>
                  <a:pt x="3048" y="0"/>
                </a:lnTo>
                <a:lnTo>
                  <a:pt x="0" y="1650"/>
                </a:lnTo>
                <a:lnTo>
                  <a:pt x="0" y="10287"/>
                </a:lnTo>
                <a:lnTo>
                  <a:pt x="3048" y="13715"/>
                </a:lnTo>
                <a:lnTo>
                  <a:pt x="70103" y="13715"/>
                </a:lnTo>
                <a:lnTo>
                  <a:pt x="73151" y="10287"/>
                </a:lnTo>
                <a:lnTo>
                  <a:pt x="73151" y="1650"/>
                </a:lnTo>
                <a:lnTo>
                  <a:pt x="70103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1"/>
          <p:cNvSpPr/>
          <p:nvPr/>
        </p:nvSpPr>
        <p:spPr>
          <a:xfrm>
            <a:off x="5323636" y="1313901"/>
            <a:ext cx="73151" cy="12191"/>
          </a:xfrm>
          <a:custGeom>
            <a:avLst/>
            <a:gdLst/>
            <a:ahLst/>
            <a:cxnLst/>
            <a:rect l="l" t="t" r="r" b="b"/>
            <a:pathLst>
              <a:path w="73151" h="12191">
                <a:moveTo>
                  <a:pt x="70103" y="0"/>
                </a:moveTo>
                <a:lnTo>
                  <a:pt x="3048" y="0"/>
                </a:lnTo>
                <a:lnTo>
                  <a:pt x="0" y="3047"/>
                </a:lnTo>
                <a:lnTo>
                  <a:pt x="0" y="9143"/>
                </a:lnTo>
                <a:lnTo>
                  <a:pt x="3048" y="12191"/>
                </a:lnTo>
                <a:lnTo>
                  <a:pt x="70103" y="12191"/>
                </a:lnTo>
                <a:lnTo>
                  <a:pt x="73151" y="9143"/>
                </a:lnTo>
                <a:lnTo>
                  <a:pt x="73151" y="3047"/>
                </a:lnTo>
                <a:lnTo>
                  <a:pt x="70103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2"/>
          <p:cNvSpPr/>
          <p:nvPr/>
        </p:nvSpPr>
        <p:spPr>
          <a:xfrm>
            <a:off x="5323636" y="1287992"/>
            <a:ext cx="73151" cy="15239"/>
          </a:xfrm>
          <a:custGeom>
            <a:avLst/>
            <a:gdLst/>
            <a:ahLst/>
            <a:cxnLst/>
            <a:rect l="l" t="t" r="r" b="b"/>
            <a:pathLst>
              <a:path w="73151" h="15239">
                <a:moveTo>
                  <a:pt x="70103" y="0"/>
                </a:moveTo>
                <a:lnTo>
                  <a:pt x="3048" y="0"/>
                </a:lnTo>
                <a:lnTo>
                  <a:pt x="0" y="3810"/>
                </a:lnTo>
                <a:lnTo>
                  <a:pt x="0" y="11429"/>
                </a:lnTo>
                <a:lnTo>
                  <a:pt x="3048" y="15239"/>
                </a:lnTo>
                <a:lnTo>
                  <a:pt x="70103" y="15239"/>
                </a:lnTo>
                <a:lnTo>
                  <a:pt x="73151" y="11429"/>
                </a:lnTo>
                <a:lnTo>
                  <a:pt x="73151" y="3810"/>
                </a:lnTo>
                <a:lnTo>
                  <a:pt x="70103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3"/>
          <p:cNvSpPr/>
          <p:nvPr/>
        </p:nvSpPr>
        <p:spPr>
          <a:xfrm>
            <a:off x="5323636" y="1338284"/>
            <a:ext cx="73151" cy="13716"/>
          </a:xfrm>
          <a:custGeom>
            <a:avLst/>
            <a:gdLst/>
            <a:ahLst/>
            <a:cxnLst/>
            <a:rect l="l" t="t" r="r" b="b"/>
            <a:pathLst>
              <a:path w="73151" h="13716">
                <a:moveTo>
                  <a:pt x="70103" y="0"/>
                </a:moveTo>
                <a:lnTo>
                  <a:pt x="3048" y="0"/>
                </a:lnTo>
                <a:lnTo>
                  <a:pt x="0" y="3429"/>
                </a:lnTo>
                <a:lnTo>
                  <a:pt x="0" y="10287"/>
                </a:lnTo>
                <a:lnTo>
                  <a:pt x="3048" y="13716"/>
                </a:lnTo>
                <a:lnTo>
                  <a:pt x="70103" y="13716"/>
                </a:lnTo>
                <a:lnTo>
                  <a:pt x="73151" y="10287"/>
                </a:lnTo>
                <a:lnTo>
                  <a:pt x="73151" y="3429"/>
                </a:lnTo>
                <a:lnTo>
                  <a:pt x="70103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4"/>
          <p:cNvSpPr/>
          <p:nvPr/>
        </p:nvSpPr>
        <p:spPr>
          <a:xfrm>
            <a:off x="5407457" y="1313901"/>
            <a:ext cx="71627" cy="12191"/>
          </a:xfrm>
          <a:custGeom>
            <a:avLst/>
            <a:gdLst/>
            <a:ahLst/>
            <a:cxnLst/>
            <a:rect l="l" t="t" r="r" b="b"/>
            <a:pathLst>
              <a:path w="71627" h="12191">
                <a:moveTo>
                  <a:pt x="68706" y="0"/>
                </a:moveTo>
                <a:lnTo>
                  <a:pt x="2920" y="0"/>
                </a:lnTo>
                <a:lnTo>
                  <a:pt x="0" y="3047"/>
                </a:lnTo>
                <a:lnTo>
                  <a:pt x="0" y="9143"/>
                </a:lnTo>
                <a:lnTo>
                  <a:pt x="2920" y="12191"/>
                </a:lnTo>
                <a:lnTo>
                  <a:pt x="68706" y="12191"/>
                </a:lnTo>
                <a:lnTo>
                  <a:pt x="71627" y="9143"/>
                </a:lnTo>
                <a:lnTo>
                  <a:pt x="71627" y="3047"/>
                </a:lnTo>
                <a:lnTo>
                  <a:pt x="68706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5"/>
          <p:cNvSpPr/>
          <p:nvPr/>
        </p:nvSpPr>
        <p:spPr>
          <a:xfrm>
            <a:off x="5407457" y="1338284"/>
            <a:ext cx="71627" cy="13716"/>
          </a:xfrm>
          <a:custGeom>
            <a:avLst/>
            <a:gdLst/>
            <a:ahLst/>
            <a:cxnLst/>
            <a:rect l="l" t="t" r="r" b="b"/>
            <a:pathLst>
              <a:path w="71627" h="13716">
                <a:moveTo>
                  <a:pt x="68706" y="0"/>
                </a:moveTo>
                <a:lnTo>
                  <a:pt x="2920" y="0"/>
                </a:lnTo>
                <a:lnTo>
                  <a:pt x="0" y="3429"/>
                </a:lnTo>
                <a:lnTo>
                  <a:pt x="0" y="10287"/>
                </a:lnTo>
                <a:lnTo>
                  <a:pt x="2920" y="13716"/>
                </a:lnTo>
                <a:lnTo>
                  <a:pt x="68706" y="13716"/>
                </a:lnTo>
                <a:lnTo>
                  <a:pt x="71627" y="10287"/>
                </a:lnTo>
                <a:lnTo>
                  <a:pt x="71627" y="3429"/>
                </a:lnTo>
                <a:lnTo>
                  <a:pt x="68706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6"/>
          <p:cNvSpPr/>
          <p:nvPr/>
        </p:nvSpPr>
        <p:spPr>
          <a:xfrm>
            <a:off x="5407457" y="1364192"/>
            <a:ext cx="71627" cy="13715"/>
          </a:xfrm>
          <a:custGeom>
            <a:avLst/>
            <a:gdLst/>
            <a:ahLst/>
            <a:cxnLst/>
            <a:rect l="l" t="t" r="r" b="b"/>
            <a:pathLst>
              <a:path w="71627" h="13715">
                <a:moveTo>
                  <a:pt x="68706" y="0"/>
                </a:moveTo>
                <a:lnTo>
                  <a:pt x="2920" y="0"/>
                </a:lnTo>
                <a:lnTo>
                  <a:pt x="0" y="1650"/>
                </a:lnTo>
                <a:lnTo>
                  <a:pt x="0" y="10287"/>
                </a:lnTo>
                <a:lnTo>
                  <a:pt x="2920" y="13715"/>
                </a:lnTo>
                <a:lnTo>
                  <a:pt x="68706" y="13715"/>
                </a:lnTo>
                <a:lnTo>
                  <a:pt x="71627" y="10287"/>
                </a:lnTo>
                <a:lnTo>
                  <a:pt x="71627" y="1650"/>
                </a:lnTo>
                <a:lnTo>
                  <a:pt x="68706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7"/>
          <p:cNvSpPr/>
          <p:nvPr/>
        </p:nvSpPr>
        <p:spPr>
          <a:xfrm>
            <a:off x="5407457" y="1262084"/>
            <a:ext cx="71627" cy="15239"/>
          </a:xfrm>
          <a:custGeom>
            <a:avLst/>
            <a:gdLst/>
            <a:ahLst/>
            <a:cxnLst/>
            <a:rect l="l" t="t" r="r" b="b"/>
            <a:pathLst>
              <a:path w="71627" h="15239">
                <a:moveTo>
                  <a:pt x="68706" y="0"/>
                </a:moveTo>
                <a:lnTo>
                  <a:pt x="2920" y="0"/>
                </a:lnTo>
                <a:lnTo>
                  <a:pt x="0" y="3810"/>
                </a:lnTo>
                <a:lnTo>
                  <a:pt x="0" y="11430"/>
                </a:lnTo>
                <a:lnTo>
                  <a:pt x="2920" y="15239"/>
                </a:lnTo>
                <a:lnTo>
                  <a:pt x="68706" y="15239"/>
                </a:lnTo>
                <a:lnTo>
                  <a:pt x="71627" y="11430"/>
                </a:lnTo>
                <a:lnTo>
                  <a:pt x="71627" y="3810"/>
                </a:lnTo>
                <a:lnTo>
                  <a:pt x="68706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8"/>
          <p:cNvSpPr/>
          <p:nvPr/>
        </p:nvSpPr>
        <p:spPr>
          <a:xfrm>
            <a:off x="5407457" y="1287992"/>
            <a:ext cx="71627" cy="15239"/>
          </a:xfrm>
          <a:custGeom>
            <a:avLst/>
            <a:gdLst/>
            <a:ahLst/>
            <a:cxnLst/>
            <a:rect l="l" t="t" r="r" b="b"/>
            <a:pathLst>
              <a:path w="71627" h="15239">
                <a:moveTo>
                  <a:pt x="68706" y="0"/>
                </a:moveTo>
                <a:lnTo>
                  <a:pt x="2920" y="0"/>
                </a:lnTo>
                <a:lnTo>
                  <a:pt x="0" y="3810"/>
                </a:lnTo>
                <a:lnTo>
                  <a:pt x="0" y="11429"/>
                </a:lnTo>
                <a:lnTo>
                  <a:pt x="2920" y="15239"/>
                </a:lnTo>
                <a:lnTo>
                  <a:pt x="68706" y="15239"/>
                </a:lnTo>
                <a:lnTo>
                  <a:pt x="71627" y="11429"/>
                </a:lnTo>
                <a:lnTo>
                  <a:pt x="71627" y="3810"/>
                </a:lnTo>
                <a:lnTo>
                  <a:pt x="68706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9"/>
          <p:cNvSpPr/>
          <p:nvPr/>
        </p:nvSpPr>
        <p:spPr>
          <a:xfrm>
            <a:off x="5408981" y="1160436"/>
            <a:ext cx="69117" cy="86391"/>
          </a:xfrm>
          <a:custGeom>
            <a:avLst/>
            <a:gdLst/>
            <a:ahLst/>
            <a:cxnLst/>
            <a:rect l="l" t="t" r="r" b="b"/>
            <a:pathLst>
              <a:path w="69117" h="86391">
                <a:moveTo>
                  <a:pt x="29944" y="0"/>
                </a:moveTo>
                <a:lnTo>
                  <a:pt x="18136" y="4936"/>
                </a:lnTo>
                <a:lnTo>
                  <a:pt x="8635" y="14445"/>
                </a:lnTo>
                <a:lnTo>
                  <a:pt x="2302" y="27474"/>
                </a:lnTo>
                <a:lnTo>
                  <a:pt x="0" y="42974"/>
                </a:lnTo>
                <a:lnTo>
                  <a:pt x="462" y="50029"/>
                </a:lnTo>
                <a:lnTo>
                  <a:pt x="4607" y="64421"/>
                </a:lnTo>
                <a:lnTo>
                  <a:pt x="12428" y="75957"/>
                </a:lnTo>
                <a:lnTo>
                  <a:pt x="23160" y="83619"/>
                </a:lnTo>
                <a:lnTo>
                  <a:pt x="36036" y="86391"/>
                </a:lnTo>
                <a:lnTo>
                  <a:pt x="46808" y="83793"/>
                </a:lnTo>
                <a:lnTo>
                  <a:pt x="56104" y="76921"/>
                </a:lnTo>
                <a:lnTo>
                  <a:pt x="63321" y="65988"/>
                </a:lnTo>
                <a:lnTo>
                  <a:pt x="67859" y="51208"/>
                </a:lnTo>
                <a:lnTo>
                  <a:pt x="69117" y="32793"/>
                </a:lnTo>
                <a:lnTo>
                  <a:pt x="64324" y="19566"/>
                </a:lnTo>
                <a:lnTo>
                  <a:pt x="55922" y="9096"/>
                </a:lnTo>
                <a:lnTo>
                  <a:pt x="44324" y="2275"/>
                </a:lnTo>
                <a:lnTo>
                  <a:pt x="29944" y="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"/>
          <p:cNvSpPr/>
          <p:nvPr/>
        </p:nvSpPr>
        <p:spPr>
          <a:xfrm>
            <a:off x="5199524" y="3134577"/>
            <a:ext cx="321373" cy="355704"/>
          </a:xfrm>
          <a:custGeom>
            <a:avLst/>
            <a:gdLst/>
            <a:ahLst/>
            <a:cxnLst/>
            <a:rect l="l" t="t" r="r" b="b"/>
            <a:pathLst>
              <a:path w="343861" h="355704">
                <a:moveTo>
                  <a:pt x="89972" y="0"/>
                </a:moveTo>
                <a:lnTo>
                  <a:pt x="42223" y="12158"/>
                </a:lnTo>
                <a:lnTo>
                  <a:pt x="9730" y="47055"/>
                </a:lnTo>
                <a:lnTo>
                  <a:pt x="0" y="82754"/>
                </a:lnTo>
                <a:lnTo>
                  <a:pt x="65" y="94920"/>
                </a:lnTo>
                <a:lnTo>
                  <a:pt x="15993" y="139487"/>
                </a:lnTo>
                <a:lnTo>
                  <a:pt x="194749" y="325293"/>
                </a:lnTo>
                <a:lnTo>
                  <a:pt x="226541" y="347936"/>
                </a:lnTo>
                <a:lnTo>
                  <a:pt x="261264" y="355704"/>
                </a:lnTo>
                <a:lnTo>
                  <a:pt x="272801" y="354954"/>
                </a:lnTo>
                <a:lnTo>
                  <a:pt x="315027" y="335244"/>
                </a:lnTo>
                <a:lnTo>
                  <a:pt x="318952" y="330720"/>
                </a:lnTo>
                <a:lnTo>
                  <a:pt x="261246" y="330720"/>
                </a:lnTo>
                <a:lnTo>
                  <a:pt x="249662" y="329828"/>
                </a:lnTo>
                <a:lnTo>
                  <a:pt x="204060" y="303599"/>
                </a:lnTo>
                <a:lnTo>
                  <a:pt x="126742" y="221871"/>
                </a:lnTo>
                <a:lnTo>
                  <a:pt x="215984" y="131340"/>
                </a:lnTo>
                <a:lnTo>
                  <a:pt x="248204" y="131340"/>
                </a:lnTo>
                <a:lnTo>
                  <a:pt x="142923" y="22407"/>
                </a:lnTo>
                <a:lnTo>
                  <a:pt x="134195" y="14826"/>
                </a:lnTo>
                <a:lnTo>
                  <a:pt x="124298" y="8750"/>
                </a:lnTo>
                <a:lnTo>
                  <a:pt x="113471" y="4223"/>
                </a:lnTo>
                <a:lnTo>
                  <a:pt x="101950" y="1291"/>
                </a:lnTo>
                <a:lnTo>
                  <a:pt x="89972" y="0"/>
                </a:lnTo>
                <a:close/>
              </a:path>
              <a:path w="343861" h="355704">
                <a:moveTo>
                  <a:pt x="248204" y="131340"/>
                </a:moveTo>
                <a:lnTo>
                  <a:pt x="215984" y="131340"/>
                </a:lnTo>
                <a:lnTo>
                  <a:pt x="292913" y="210619"/>
                </a:lnTo>
                <a:lnTo>
                  <a:pt x="304172" y="223696"/>
                </a:lnTo>
                <a:lnTo>
                  <a:pt x="311933" y="235642"/>
                </a:lnTo>
                <a:lnTo>
                  <a:pt x="316742" y="246751"/>
                </a:lnTo>
                <a:lnTo>
                  <a:pt x="319148" y="257317"/>
                </a:lnTo>
                <a:lnTo>
                  <a:pt x="318645" y="273669"/>
                </a:lnTo>
                <a:lnTo>
                  <a:pt x="295663" y="318221"/>
                </a:lnTo>
                <a:lnTo>
                  <a:pt x="261246" y="330720"/>
                </a:lnTo>
                <a:lnTo>
                  <a:pt x="318952" y="330720"/>
                </a:lnTo>
                <a:lnTo>
                  <a:pt x="340384" y="292690"/>
                </a:lnTo>
                <a:lnTo>
                  <a:pt x="343861" y="269641"/>
                </a:lnTo>
                <a:lnTo>
                  <a:pt x="343291" y="258015"/>
                </a:lnTo>
                <a:lnTo>
                  <a:pt x="325556" y="213114"/>
                </a:lnTo>
                <a:lnTo>
                  <a:pt x="317247" y="202777"/>
                </a:lnTo>
                <a:lnTo>
                  <a:pt x="248204" y="131340"/>
                </a:lnTo>
                <a:close/>
              </a:path>
            </a:pathLst>
          </a:custGeom>
          <a:solidFill>
            <a:srgbClr val="0076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矩形 1"/>
          <p:cNvSpPr/>
          <p:nvPr/>
        </p:nvSpPr>
        <p:spPr>
          <a:xfrm>
            <a:off x="197681" y="1193241"/>
            <a:ext cx="3601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42415">
              <a:lnSpc>
                <a:spcPct val="100000"/>
              </a:lnSpc>
            </a:pPr>
            <a:r>
              <a:rPr lang="zh-CN" altLang="en-US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/>
              </a:rPr>
              <a:t>对公共健康的影响</a:t>
            </a:r>
            <a:endParaRPr lang="zh-CN" altLang="en-US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067944" y="1193241"/>
            <a:ext cx="3819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42415">
              <a:lnSpc>
                <a:spcPct val="100000"/>
              </a:lnSpc>
            </a:pPr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/>
              </a:rPr>
              <a:t>符合“保基本”原则</a:t>
            </a:r>
            <a:endParaRPr lang="zh-CN" altLang="en-US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51520" y="3159335"/>
            <a:ext cx="3127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42415">
              <a:lnSpc>
                <a:spcPct val="100000"/>
              </a:lnSpc>
            </a:pPr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/>
              </a:rPr>
              <a:t>弥补目录短板</a:t>
            </a:r>
            <a:endParaRPr lang="zh-CN" altLang="en-US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067944" y="3159335"/>
            <a:ext cx="3127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42415">
              <a:lnSpc>
                <a:spcPct val="100000"/>
              </a:lnSpc>
            </a:pPr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/>
              </a:rPr>
              <a:t>临床管理便利</a:t>
            </a:r>
            <a:endParaRPr lang="zh-CN" altLang="en-US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YaHei U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6225" y="1562573"/>
            <a:ext cx="3510667" cy="10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显著降低患者血糖水平，安全性高，提高患者生活质量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770300" y="1553006"/>
            <a:ext cx="3312368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同类药品均已进入医保，本品优势明显，若能进入医保，将进一步降低药价，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患者经济负担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36225" y="3553425"/>
            <a:ext cx="3312368" cy="10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可以提高原研药品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可及性，针对老年患者和肾病患者具有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独特优势</a:t>
            </a:r>
            <a:endParaRPr lang="zh-CN" altLang="en-US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671150" y="3565952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defRPr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单一适应症范围明确，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不存在临床滥用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或超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说明书用药的可能</a:t>
            </a:r>
          </a:p>
        </p:txBody>
      </p:sp>
    </p:spTree>
    <p:extLst>
      <p:ext uri="{BB962C8B-B14F-4D97-AF65-F5344CB8AC3E}">
        <p14:creationId xmlns:p14="http://schemas.microsoft.com/office/powerpoint/2010/main" val="92483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12">
            <a:extLst>
              <a:ext uri="{FF2B5EF4-FFF2-40B4-BE49-F238E27FC236}">
                <a16:creationId xmlns="" xmlns:a16="http://schemas.microsoft.com/office/drawing/2014/main" id="{C7DDE0E5-F250-1BFA-71FD-A1A22180B4BC}"/>
              </a:ext>
            </a:extLst>
          </p:cNvPr>
          <p:cNvGrpSpPr/>
          <p:nvPr/>
        </p:nvGrpSpPr>
        <p:grpSpPr>
          <a:xfrm>
            <a:off x="8574" y="1435"/>
            <a:ext cx="9144198" cy="5141508"/>
            <a:chOff x="514350" y="4944948"/>
            <a:chExt cx="5828791" cy="3277870"/>
          </a:xfrm>
        </p:grpSpPr>
        <p:pic>
          <p:nvPicPr>
            <p:cNvPr id="6" name="object 14">
              <a:extLst>
                <a:ext uri="{FF2B5EF4-FFF2-40B4-BE49-F238E27FC236}">
                  <a16:creationId xmlns="" xmlns:a16="http://schemas.microsoft.com/office/drawing/2014/main" id="{FA43A73C-E443-27E5-44D3-0F65FDF9D6A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5282450"/>
              <a:ext cx="1434680" cy="649224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="" xmlns:a16="http://schemas.microsoft.com/office/drawing/2014/main" id="{6478B041-4508-4C70-696E-D5739DB37FD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5079" y="5289804"/>
              <a:ext cx="1656588" cy="662939"/>
            </a:xfrm>
            <a:prstGeom prst="rect">
              <a:avLst/>
            </a:prstGeom>
          </p:spPr>
        </p:pic>
        <p:pic>
          <p:nvPicPr>
            <p:cNvPr id="8" name="object 16">
              <a:extLst>
                <a:ext uri="{FF2B5EF4-FFF2-40B4-BE49-F238E27FC236}">
                  <a16:creationId xmlns="" xmlns:a16="http://schemas.microsoft.com/office/drawing/2014/main" id="{94AB8171-38C3-22A5-A587-2BE5F414FBF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31948" y="5373623"/>
              <a:ext cx="1484376" cy="490727"/>
            </a:xfrm>
            <a:prstGeom prst="rect">
              <a:avLst/>
            </a:prstGeom>
          </p:spPr>
        </p:pic>
        <p:pic>
          <p:nvPicPr>
            <p:cNvPr id="9" name="object 17">
              <a:extLst>
                <a:ext uri="{FF2B5EF4-FFF2-40B4-BE49-F238E27FC236}">
                  <a16:creationId xmlns="" xmlns:a16="http://schemas.microsoft.com/office/drawing/2014/main" id="{59712BE5-9199-7E2D-F453-83BBD6E6592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1760" y="5440680"/>
              <a:ext cx="320039" cy="320039"/>
            </a:xfrm>
            <a:prstGeom prst="rect">
              <a:avLst/>
            </a:prstGeom>
          </p:spPr>
        </p:pic>
        <p:pic>
          <p:nvPicPr>
            <p:cNvPr id="13" name="object 21">
              <a:extLst>
                <a:ext uri="{FF2B5EF4-FFF2-40B4-BE49-F238E27FC236}">
                  <a16:creationId xmlns="" xmlns:a16="http://schemas.microsoft.com/office/drawing/2014/main" id="{AD03801D-366D-C2F3-F7A8-68C1921D6E6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92167" y="5289804"/>
              <a:ext cx="1656588" cy="662939"/>
            </a:xfrm>
            <a:prstGeom prst="rect">
              <a:avLst/>
            </a:prstGeom>
          </p:spPr>
        </p:pic>
        <p:pic>
          <p:nvPicPr>
            <p:cNvPr id="14" name="object 22">
              <a:extLst>
                <a:ext uri="{FF2B5EF4-FFF2-40B4-BE49-F238E27FC236}">
                  <a16:creationId xmlns="" xmlns:a16="http://schemas.microsoft.com/office/drawing/2014/main" id="{91712D48-4454-308A-D61C-06266057A46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79035" y="5373623"/>
              <a:ext cx="1484376" cy="490727"/>
            </a:xfrm>
            <a:prstGeom prst="rect">
              <a:avLst/>
            </a:prstGeom>
          </p:spPr>
        </p:pic>
        <p:pic>
          <p:nvPicPr>
            <p:cNvPr id="15" name="object 23">
              <a:extLst>
                <a:ext uri="{FF2B5EF4-FFF2-40B4-BE49-F238E27FC236}">
                  <a16:creationId xmlns="" xmlns:a16="http://schemas.microsoft.com/office/drawing/2014/main" id="{757A6071-CF19-BF6A-7213-B1A2514C5E2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17720" y="5440680"/>
              <a:ext cx="274320" cy="320039"/>
            </a:xfrm>
            <a:prstGeom prst="rect">
              <a:avLst/>
            </a:prstGeom>
          </p:spPr>
        </p:pic>
        <p:pic>
          <p:nvPicPr>
            <p:cNvPr id="17" name="object 25">
              <a:extLst>
                <a:ext uri="{FF2B5EF4-FFF2-40B4-BE49-F238E27FC236}">
                  <a16:creationId xmlns="" xmlns:a16="http://schemas.microsoft.com/office/drawing/2014/main" id="{08FA0D8E-3CD1-C88A-FB11-888DC1275FA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7272" y="6079236"/>
              <a:ext cx="1656588" cy="662939"/>
            </a:xfrm>
            <a:prstGeom prst="rect">
              <a:avLst/>
            </a:prstGeom>
          </p:spPr>
        </p:pic>
        <p:pic>
          <p:nvPicPr>
            <p:cNvPr id="18" name="object 26">
              <a:extLst>
                <a:ext uri="{FF2B5EF4-FFF2-40B4-BE49-F238E27FC236}">
                  <a16:creationId xmlns="" xmlns:a16="http://schemas.microsoft.com/office/drawing/2014/main" id="{511DD259-A709-7BCD-69CD-220295782AB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42616" y="6163055"/>
              <a:ext cx="1484376" cy="490727"/>
            </a:xfrm>
            <a:prstGeom prst="rect">
              <a:avLst/>
            </a:prstGeom>
          </p:spPr>
        </p:pic>
        <p:pic>
          <p:nvPicPr>
            <p:cNvPr id="19" name="object 27">
              <a:extLst>
                <a:ext uri="{FF2B5EF4-FFF2-40B4-BE49-F238E27FC236}">
                  <a16:creationId xmlns="" xmlns:a16="http://schemas.microsoft.com/office/drawing/2014/main" id="{3DB39AB0-559A-48BA-CBD2-369D5F706DB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43200" y="6263639"/>
              <a:ext cx="320039" cy="274319"/>
            </a:xfrm>
            <a:prstGeom prst="rect">
              <a:avLst/>
            </a:prstGeom>
          </p:spPr>
        </p:pic>
        <p:pic>
          <p:nvPicPr>
            <p:cNvPr id="21" name="object 29">
              <a:extLst>
                <a:ext uri="{FF2B5EF4-FFF2-40B4-BE49-F238E27FC236}">
                  <a16:creationId xmlns="" xmlns:a16="http://schemas.microsoft.com/office/drawing/2014/main" id="{C685B532-534A-9DE1-FBAD-4553BD720EA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92167" y="6124955"/>
              <a:ext cx="1656588" cy="662939"/>
            </a:xfrm>
            <a:prstGeom prst="rect">
              <a:avLst/>
            </a:prstGeom>
          </p:spPr>
        </p:pic>
        <p:pic>
          <p:nvPicPr>
            <p:cNvPr id="22" name="object 30">
              <a:extLst>
                <a:ext uri="{FF2B5EF4-FFF2-40B4-BE49-F238E27FC236}">
                  <a16:creationId xmlns="" xmlns:a16="http://schemas.microsoft.com/office/drawing/2014/main" id="{AB4E51C2-47CA-2E81-D22B-96F476FA4D5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79035" y="6208775"/>
              <a:ext cx="1484376" cy="490727"/>
            </a:xfrm>
            <a:prstGeom prst="rect">
              <a:avLst/>
            </a:prstGeom>
          </p:spPr>
        </p:pic>
        <p:pic>
          <p:nvPicPr>
            <p:cNvPr id="23" name="object 31">
              <a:extLst>
                <a:ext uri="{FF2B5EF4-FFF2-40B4-BE49-F238E27FC236}">
                  <a16:creationId xmlns="" xmlns:a16="http://schemas.microsoft.com/office/drawing/2014/main" id="{DCADA0C8-18FD-74D2-3FD4-071525A762C0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17720" y="6309360"/>
              <a:ext cx="274320" cy="274319"/>
            </a:xfrm>
            <a:prstGeom prst="rect">
              <a:avLst/>
            </a:prstGeom>
          </p:spPr>
        </p:pic>
        <p:pic>
          <p:nvPicPr>
            <p:cNvPr id="25" name="object 33">
              <a:extLst>
                <a:ext uri="{FF2B5EF4-FFF2-40B4-BE49-F238E27FC236}">
                  <a16:creationId xmlns="" xmlns:a16="http://schemas.microsoft.com/office/drawing/2014/main" id="{E81DAF58-9021-2A88-F6E1-B7A29605ACE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7272" y="6932676"/>
              <a:ext cx="1656588" cy="662939"/>
            </a:xfrm>
            <a:prstGeom prst="rect">
              <a:avLst/>
            </a:prstGeom>
          </p:spPr>
        </p:pic>
        <p:pic>
          <p:nvPicPr>
            <p:cNvPr id="26" name="object 34">
              <a:extLst>
                <a:ext uri="{FF2B5EF4-FFF2-40B4-BE49-F238E27FC236}">
                  <a16:creationId xmlns="" xmlns:a16="http://schemas.microsoft.com/office/drawing/2014/main" id="{73859457-0547-2B03-3391-B6928F3DD4F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44139" y="7016495"/>
              <a:ext cx="1484376" cy="490727"/>
            </a:xfrm>
            <a:prstGeom prst="rect">
              <a:avLst/>
            </a:prstGeom>
          </p:spPr>
        </p:pic>
        <p:pic>
          <p:nvPicPr>
            <p:cNvPr id="27" name="object 35">
              <a:extLst>
                <a:ext uri="{FF2B5EF4-FFF2-40B4-BE49-F238E27FC236}">
                  <a16:creationId xmlns="" xmlns:a16="http://schemas.microsoft.com/office/drawing/2014/main" id="{BB5F102D-6C73-30DE-343A-26CD09EF8AF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43200" y="7086600"/>
              <a:ext cx="320039" cy="320039"/>
            </a:xfrm>
            <a:prstGeom prst="rect">
              <a:avLst/>
            </a:prstGeom>
          </p:spPr>
        </p:pic>
        <p:pic>
          <p:nvPicPr>
            <p:cNvPr id="29" name="object 37">
              <a:extLst>
                <a:ext uri="{FF2B5EF4-FFF2-40B4-BE49-F238E27FC236}">
                  <a16:creationId xmlns="" xmlns:a16="http://schemas.microsoft.com/office/drawing/2014/main" id="{A60920AE-75B0-D9D3-B1EE-C224472D423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5403" y="6928104"/>
              <a:ext cx="1656588" cy="662939"/>
            </a:xfrm>
            <a:prstGeom prst="rect">
              <a:avLst/>
            </a:prstGeom>
          </p:spPr>
        </p:pic>
        <p:pic>
          <p:nvPicPr>
            <p:cNvPr id="30" name="object 38">
              <a:extLst>
                <a:ext uri="{FF2B5EF4-FFF2-40B4-BE49-F238E27FC236}">
                  <a16:creationId xmlns="" xmlns:a16="http://schemas.microsoft.com/office/drawing/2014/main" id="{7CB0EFF5-7200-8FB6-90BF-0D84E40199D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62271" y="7011923"/>
              <a:ext cx="1484376" cy="490727"/>
            </a:xfrm>
            <a:prstGeom prst="rect">
              <a:avLst/>
            </a:prstGeom>
          </p:spPr>
        </p:pic>
        <p:sp>
          <p:nvSpPr>
            <p:cNvPr id="34" name="object 42">
              <a:extLst>
                <a:ext uri="{FF2B5EF4-FFF2-40B4-BE49-F238E27FC236}">
                  <a16:creationId xmlns="" xmlns:a16="http://schemas.microsoft.com/office/drawing/2014/main" id="{01DE6292-1EF3-E959-FC88-8254D7B9240F}"/>
                </a:ext>
              </a:extLst>
            </p:cNvPr>
            <p:cNvSpPr/>
            <p:nvPr/>
          </p:nvSpPr>
          <p:spPr>
            <a:xfrm>
              <a:off x="515111" y="4944948"/>
              <a:ext cx="5828030" cy="3277870"/>
            </a:xfrm>
            <a:custGeom>
              <a:avLst/>
              <a:gdLst/>
              <a:ahLst/>
              <a:cxnLst/>
              <a:rect l="l" t="t" r="r" b="b"/>
              <a:pathLst>
                <a:path w="5828030" h="3277870">
                  <a:moveTo>
                    <a:pt x="0" y="0"/>
                  </a:moveTo>
                  <a:lnTo>
                    <a:pt x="5827776" y="0"/>
                  </a:lnTo>
                  <a:lnTo>
                    <a:pt x="5827776" y="3277450"/>
                  </a:lnTo>
                  <a:lnTo>
                    <a:pt x="0" y="327745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200"/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="" xmlns:a16="http://schemas.microsoft.com/office/drawing/2014/main" id="{0F7674A7-3521-BD57-5C3E-C1E86E34151A}"/>
              </a:ext>
            </a:extLst>
          </p:cNvPr>
          <p:cNvSpPr txBox="1"/>
          <p:nvPr/>
        </p:nvSpPr>
        <p:spPr>
          <a:xfrm>
            <a:off x="573896" y="676102"/>
            <a:ext cx="11464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目 录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CF9A81E7-C42B-8FC4-94FA-3BEB1A94E1C5}"/>
              </a:ext>
            </a:extLst>
          </p:cNvPr>
          <p:cNvSpPr txBox="1"/>
          <p:nvPr/>
        </p:nvSpPr>
        <p:spPr>
          <a:xfrm>
            <a:off x="601547" y="117607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CONTENTS</a:t>
            </a:r>
            <a:endParaRPr kumimoji="1" lang="zh-CN" altLang="en-US" sz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="" xmlns:a16="http://schemas.microsoft.com/office/drawing/2014/main" id="{210FAEFA-F7A5-EEF6-BA2A-220921E9E2C1}"/>
              </a:ext>
            </a:extLst>
          </p:cNvPr>
          <p:cNvSpPr txBox="1"/>
          <p:nvPr/>
        </p:nvSpPr>
        <p:spPr>
          <a:xfrm>
            <a:off x="3855045" y="833808"/>
            <a:ext cx="18004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100" b="1" dirty="0">
                <a:solidFill>
                  <a:schemeClr val="accent5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E064986A-B5BD-A60E-8AC4-7257A62D16C0}"/>
              </a:ext>
            </a:extLst>
          </p:cNvPr>
          <p:cNvSpPr txBox="1"/>
          <p:nvPr/>
        </p:nvSpPr>
        <p:spPr>
          <a:xfrm>
            <a:off x="4256547" y="3373642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100" b="1" dirty="0">
                <a:solidFill>
                  <a:schemeClr val="accent5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公平性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63176AD4-C6DC-061C-1FCC-C0FD3C964E97}"/>
              </a:ext>
            </a:extLst>
          </p:cNvPr>
          <p:cNvSpPr txBox="1"/>
          <p:nvPr/>
        </p:nvSpPr>
        <p:spPr>
          <a:xfrm>
            <a:off x="7164099" y="2063825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100" b="1" dirty="0">
                <a:solidFill>
                  <a:schemeClr val="accent5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创新性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87EB9C9C-BE41-1ACF-B892-28B13CCF4C4A}"/>
              </a:ext>
            </a:extLst>
          </p:cNvPr>
          <p:cNvSpPr txBox="1"/>
          <p:nvPr/>
        </p:nvSpPr>
        <p:spPr>
          <a:xfrm>
            <a:off x="4266631" y="2102512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100" b="1" dirty="0">
                <a:solidFill>
                  <a:schemeClr val="accent5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有效性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="" xmlns:a16="http://schemas.microsoft.com/office/drawing/2014/main" id="{226B7A44-E2F5-4E2F-E43C-67BC6E3449E0}"/>
              </a:ext>
            </a:extLst>
          </p:cNvPr>
          <p:cNvSpPr txBox="1"/>
          <p:nvPr/>
        </p:nvSpPr>
        <p:spPr>
          <a:xfrm>
            <a:off x="7164100" y="878281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100" b="1" dirty="0">
                <a:solidFill>
                  <a:schemeClr val="accent5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安全性</a:t>
            </a: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8" y="2392749"/>
            <a:ext cx="2462789" cy="171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7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07504" y="863324"/>
            <a:ext cx="269748" cy="586359"/>
          </a:xfrm>
          <a:custGeom>
            <a:avLst/>
            <a:gdLst/>
            <a:ahLst/>
            <a:cxnLst/>
            <a:rect l="l" t="t" r="r" b="b"/>
            <a:pathLst>
              <a:path w="359664" h="781812">
                <a:moveTo>
                  <a:pt x="0" y="781812"/>
                </a:moveTo>
                <a:lnTo>
                  <a:pt x="359664" y="781812"/>
                </a:lnTo>
                <a:lnTo>
                  <a:pt x="359664" y="0"/>
                </a:lnTo>
                <a:lnTo>
                  <a:pt x="0" y="0"/>
                </a:lnTo>
                <a:lnTo>
                  <a:pt x="0" y="78181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2" name="object 22"/>
          <p:cNvSpPr txBox="1"/>
          <p:nvPr/>
        </p:nvSpPr>
        <p:spPr>
          <a:xfrm>
            <a:off x="175933" y="877516"/>
            <a:ext cx="133826" cy="558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525" marR="9525" algn="just"/>
            <a:r>
              <a:rPr sz="900" b="1" dirty="0">
                <a:solidFill>
                  <a:srgbClr val="FFFFFF"/>
                </a:solidFill>
                <a:latin typeface="Microsoft YaHei UI"/>
                <a:cs typeface="Microsoft YaHei UI"/>
              </a:rPr>
              <a:t>基 本 信 息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24" name="object 3"/>
          <p:cNvSpPr/>
          <p:nvPr/>
        </p:nvSpPr>
        <p:spPr>
          <a:xfrm>
            <a:off x="403542" y="863324"/>
            <a:ext cx="4240466" cy="4156698"/>
          </a:xfrm>
          <a:custGeom>
            <a:avLst/>
            <a:gdLst/>
            <a:ahLst/>
            <a:cxnLst/>
            <a:rect l="l" t="t" r="r" b="b"/>
            <a:pathLst>
              <a:path w="5509260" h="5265420">
                <a:moveTo>
                  <a:pt x="0" y="5265420"/>
                </a:moveTo>
                <a:lnTo>
                  <a:pt x="5509260" y="5265420"/>
                </a:lnTo>
                <a:lnTo>
                  <a:pt x="5509260" y="0"/>
                </a:lnTo>
                <a:lnTo>
                  <a:pt x="0" y="0"/>
                </a:lnTo>
                <a:lnTo>
                  <a:pt x="0" y="5265420"/>
                </a:lnTo>
                <a:close/>
              </a:path>
            </a:pathLst>
          </a:custGeom>
          <a:ln w="12192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5" name="object 4"/>
          <p:cNvSpPr/>
          <p:nvPr/>
        </p:nvSpPr>
        <p:spPr>
          <a:xfrm>
            <a:off x="4950205" y="3986362"/>
            <a:ext cx="557813" cy="321392"/>
          </a:xfrm>
          <a:custGeom>
            <a:avLst/>
            <a:gdLst/>
            <a:ahLst/>
            <a:cxnLst/>
            <a:rect l="l" t="t" r="r" b="b"/>
            <a:pathLst>
              <a:path w="743750" h="428523">
                <a:moveTo>
                  <a:pt x="0" y="428523"/>
                </a:moveTo>
                <a:lnTo>
                  <a:pt x="743750" y="428523"/>
                </a:lnTo>
                <a:lnTo>
                  <a:pt x="743750" y="0"/>
                </a:lnTo>
                <a:lnTo>
                  <a:pt x="0" y="0"/>
                </a:lnTo>
                <a:lnTo>
                  <a:pt x="0" y="428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6" name="object 5"/>
          <p:cNvSpPr/>
          <p:nvPr/>
        </p:nvSpPr>
        <p:spPr>
          <a:xfrm>
            <a:off x="5507989" y="3986362"/>
            <a:ext cx="545811" cy="321392"/>
          </a:xfrm>
          <a:custGeom>
            <a:avLst/>
            <a:gdLst/>
            <a:ahLst/>
            <a:cxnLst/>
            <a:rect l="l" t="t" r="r" b="b"/>
            <a:pathLst>
              <a:path w="727748" h="428523">
                <a:moveTo>
                  <a:pt x="0" y="428523"/>
                </a:moveTo>
                <a:lnTo>
                  <a:pt x="727748" y="428523"/>
                </a:lnTo>
                <a:lnTo>
                  <a:pt x="727748" y="0"/>
                </a:lnTo>
                <a:lnTo>
                  <a:pt x="0" y="0"/>
                </a:lnTo>
                <a:lnTo>
                  <a:pt x="0" y="428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7" name="object 6"/>
          <p:cNvSpPr/>
          <p:nvPr/>
        </p:nvSpPr>
        <p:spPr>
          <a:xfrm>
            <a:off x="6053772" y="3986362"/>
            <a:ext cx="2573750" cy="321392"/>
          </a:xfrm>
          <a:custGeom>
            <a:avLst/>
            <a:gdLst/>
            <a:ahLst/>
            <a:cxnLst/>
            <a:rect l="l" t="t" r="r" b="b"/>
            <a:pathLst>
              <a:path w="3431666" h="428523">
                <a:moveTo>
                  <a:pt x="0" y="428523"/>
                </a:moveTo>
                <a:lnTo>
                  <a:pt x="3431666" y="428523"/>
                </a:lnTo>
                <a:lnTo>
                  <a:pt x="3431666" y="0"/>
                </a:lnTo>
                <a:lnTo>
                  <a:pt x="0" y="0"/>
                </a:lnTo>
                <a:lnTo>
                  <a:pt x="0" y="428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8" name="object 7"/>
          <p:cNvSpPr/>
          <p:nvPr/>
        </p:nvSpPr>
        <p:spPr>
          <a:xfrm>
            <a:off x="4950205" y="4307764"/>
            <a:ext cx="557813" cy="524703"/>
          </a:xfrm>
          <a:custGeom>
            <a:avLst/>
            <a:gdLst/>
            <a:ahLst/>
            <a:cxnLst/>
            <a:rect l="l" t="t" r="r" b="b"/>
            <a:pathLst>
              <a:path w="743750" h="699604">
                <a:moveTo>
                  <a:pt x="0" y="699604"/>
                </a:moveTo>
                <a:lnTo>
                  <a:pt x="743750" y="699604"/>
                </a:lnTo>
                <a:lnTo>
                  <a:pt x="743750" y="0"/>
                </a:lnTo>
                <a:lnTo>
                  <a:pt x="0" y="0"/>
                </a:lnTo>
                <a:lnTo>
                  <a:pt x="0" y="6996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29" name="object 8"/>
          <p:cNvSpPr/>
          <p:nvPr/>
        </p:nvSpPr>
        <p:spPr>
          <a:xfrm>
            <a:off x="5507989" y="4307764"/>
            <a:ext cx="545811" cy="524703"/>
          </a:xfrm>
          <a:custGeom>
            <a:avLst/>
            <a:gdLst/>
            <a:ahLst/>
            <a:cxnLst/>
            <a:rect l="l" t="t" r="r" b="b"/>
            <a:pathLst>
              <a:path w="727748" h="699604">
                <a:moveTo>
                  <a:pt x="0" y="699604"/>
                </a:moveTo>
                <a:lnTo>
                  <a:pt x="727748" y="699604"/>
                </a:lnTo>
                <a:lnTo>
                  <a:pt x="727748" y="0"/>
                </a:lnTo>
                <a:lnTo>
                  <a:pt x="0" y="0"/>
                </a:lnTo>
                <a:lnTo>
                  <a:pt x="0" y="6996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0" name="object 9"/>
          <p:cNvSpPr/>
          <p:nvPr/>
        </p:nvSpPr>
        <p:spPr>
          <a:xfrm>
            <a:off x="6053772" y="4307764"/>
            <a:ext cx="2573750" cy="524703"/>
          </a:xfrm>
          <a:custGeom>
            <a:avLst/>
            <a:gdLst/>
            <a:ahLst/>
            <a:cxnLst/>
            <a:rect l="l" t="t" r="r" b="b"/>
            <a:pathLst>
              <a:path w="3431666" h="699604">
                <a:moveTo>
                  <a:pt x="0" y="699604"/>
                </a:moveTo>
                <a:lnTo>
                  <a:pt x="3431666" y="699604"/>
                </a:lnTo>
                <a:lnTo>
                  <a:pt x="3431666" y="0"/>
                </a:lnTo>
                <a:lnTo>
                  <a:pt x="0" y="0"/>
                </a:lnTo>
                <a:lnTo>
                  <a:pt x="0" y="6996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1" name="object 11"/>
          <p:cNvSpPr/>
          <p:nvPr/>
        </p:nvSpPr>
        <p:spPr>
          <a:xfrm>
            <a:off x="1848484" y="951373"/>
            <a:ext cx="2619375" cy="367722"/>
          </a:xfrm>
          <a:custGeom>
            <a:avLst/>
            <a:gdLst/>
            <a:ahLst/>
            <a:cxnLst/>
            <a:rect l="l" t="t" r="r" b="b"/>
            <a:pathLst>
              <a:path w="3492500" h="490296">
                <a:moveTo>
                  <a:pt x="0" y="490296"/>
                </a:moveTo>
                <a:lnTo>
                  <a:pt x="3492500" y="490296"/>
                </a:lnTo>
                <a:lnTo>
                  <a:pt x="3492500" y="0"/>
                </a:lnTo>
                <a:lnTo>
                  <a:pt x="0" y="0"/>
                </a:lnTo>
                <a:lnTo>
                  <a:pt x="0" y="4902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2" name="object 12"/>
          <p:cNvSpPr/>
          <p:nvPr/>
        </p:nvSpPr>
        <p:spPr>
          <a:xfrm>
            <a:off x="1848484" y="1319133"/>
            <a:ext cx="2619375" cy="367722"/>
          </a:xfrm>
          <a:custGeom>
            <a:avLst/>
            <a:gdLst/>
            <a:ahLst/>
            <a:cxnLst/>
            <a:rect l="l" t="t" r="r" b="b"/>
            <a:pathLst>
              <a:path w="3492500" h="490296">
                <a:moveTo>
                  <a:pt x="0" y="490296"/>
                </a:moveTo>
                <a:lnTo>
                  <a:pt x="3492500" y="490296"/>
                </a:lnTo>
                <a:lnTo>
                  <a:pt x="3492500" y="0"/>
                </a:lnTo>
                <a:lnTo>
                  <a:pt x="0" y="0"/>
                </a:lnTo>
                <a:lnTo>
                  <a:pt x="0" y="4902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3" name="object 13"/>
          <p:cNvSpPr/>
          <p:nvPr/>
        </p:nvSpPr>
        <p:spPr>
          <a:xfrm>
            <a:off x="1848484" y="1686856"/>
            <a:ext cx="2619375" cy="1133570"/>
          </a:xfrm>
          <a:custGeom>
            <a:avLst/>
            <a:gdLst/>
            <a:ahLst/>
            <a:cxnLst/>
            <a:rect l="l" t="t" r="r" b="b"/>
            <a:pathLst>
              <a:path w="3492500" h="1511427">
                <a:moveTo>
                  <a:pt x="0" y="1511427"/>
                </a:moveTo>
                <a:lnTo>
                  <a:pt x="3492500" y="1511427"/>
                </a:lnTo>
                <a:lnTo>
                  <a:pt x="3492500" y="0"/>
                </a:lnTo>
                <a:lnTo>
                  <a:pt x="0" y="0"/>
                </a:lnTo>
                <a:lnTo>
                  <a:pt x="0" y="15114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5" name="object 15"/>
          <p:cNvSpPr/>
          <p:nvPr/>
        </p:nvSpPr>
        <p:spPr>
          <a:xfrm>
            <a:off x="1848484" y="3592627"/>
            <a:ext cx="1194435" cy="551583"/>
          </a:xfrm>
          <a:custGeom>
            <a:avLst/>
            <a:gdLst/>
            <a:ahLst/>
            <a:cxnLst/>
            <a:rect l="l" t="t" r="r" b="b"/>
            <a:pathLst>
              <a:path w="1592579" h="735444">
                <a:moveTo>
                  <a:pt x="0" y="735444"/>
                </a:moveTo>
                <a:lnTo>
                  <a:pt x="1592580" y="735444"/>
                </a:lnTo>
                <a:lnTo>
                  <a:pt x="1592580" y="0"/>
                </a:lnTo>
                <a:lnTo>
                  <a:pt x="0" y="0"/>
                </a:lnTo>
                <a:lnTo>
                  <a:pt x="0" y="7354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6" name="object 16"/>
          <p:cNvSpPr/>
          <p:nvPr/>
        </p:nvSpPr>
        <p:spPr>
          <a:xfrm>
            <a:off x="4001134" y="3592627"/>
            <a:ext cx="466754" cy="551583"/>
          </a:xfrm>
          <a:custGeom>
            <a:avLst/>
            <a:gdLst/>
            <a:ahLst/>
            <a:cxnLst/>
            <a:rect l="l" t="t" r="r" b="b"/>
            <a:pathLst>
              <a:path w="622338" h="735444">
                <a:moveTo>
                  <a:pt x="0" y="735444"/>
                </a:moveTo>
                <a:lnTo>
                  <a:pt x="622338" y="735444"/>
                </a:lnTo>
                <a:lnTo>
                  <a:pt x="622338" y="0"/>
                </a:lnTo>
                <a:lnTo>
                  <a:pt x="0" y="0"/>
                </a:lnTo>
                <a:lnTo>
                  <a:pt x="0" y="7354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7" name="object 17"/>
          <p:cNvSpPr/>
          <p:nvPr/>
        </p:nvSpPr>
        <p:spPr>
          <a:xfrm>
            <a:off x="1848484" y="4144191"/>
            <a:ext cx="1194435" cy="625135"/>
          </a:xfrm>
          <a:custGeom>
            <a:avLst/>
            <a:gdLst/>
            <a:ahLst/>
            <a:cxnLst/>
            <a:rect l="l" t="t" r="r" b="b"/>
            <a:pathLst>
              <a:path w="1592579" h="833513">
                <a:moveTo>
                  <a:pt x="0" y="833513"/>
                </a:moveTo>
                <a:lnTo>
                  <a:pt x="1592580" y="833513"/>
                </a:lnTo>
                <a:lnTo>
                  <a:pt x="1592580" y="0"/>
                </a:lnTo>
                <a:lnTo>
                  <a:pt x="0" y="0"/>
                </a:lnTo>
                <a:lnTo>
                  <a:pt x="0" y="8335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sp>
        <p:nvSpPr>
          <p:cNvPr id="38" name="object 18"/>
          <p:cNvSpPr/>
          <p:nvPr/>
        </p:nvSpPr>
        <p:spPr>
          <a:xfrm>
            <a:off x="4001134" y="4144191"/>
            <a:ext cx="466754" cy="625135"/>
          </a:xfrm>
          <a:custGeom>
            <a:avLst/>
            <a:gdLst/>
            <a:ahLst/>
            <a:cxnLst/>
            <a:rect l="l" t="t" r="r" b="b"/>
            <a:pathLst>
              <a:path w="622338" h="833513">
                <a:moveTo>
                  <a:pt x="0" y="833513"/>
                </a:moveTo>
                <a:lnTo>
                  <a:pt x="622338" y="833513"/>
                </a:lnTo>
                <a:lnTo>
                  <a:pt x="622338" y="0"/>
                </a:lnTo>
                <a:lnTo>
                  <a:pt x="0" y="0"/>
                </a:lnTo>
                <a:lnTo>
                  <a:pt x="0" y="8335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350"/>
          </a:p>
        </p:txBody>
      </p:sp>
      <p:graphicFrame>
        <p:nvGraphicFramePr>
          <p:cNvPr id="4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396046"/>
              </p:ext>
            </p:extLst>
          </p:nvPr>
        </p:nvGraphicFramePr>
        <p:xfrm>
          <a:off x="4924664" y="863326"/>
          <a:ext cx="4111832" cy="41566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4237"/>
                <a:gridCol w="657309"/>
                <a:gridCol w="1840286"/>
              </a:tblGrid>
              <a:tr h="443180">
                <a:tc gridSpan="3">
                  <a:txBody>
                    <a:bodyPr/>
                    <a:lstStyle/>
                    <a:p>
                      <a:pPr marL="678815" algn="l">
                        <a:lnSpc>
                          <a:spcPct val="100000"/>
                        </a:lnSpc>
                      </a:pPr>
                      <a:r>
                        <a:rPr sz="1800" b="1" dirty="0" err="1" smtClean="0">
                          <a:solidFill>
                            <a:srgbClr val="0E6EC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参照药品建议</a:t>
                      </a:r>
                      <a:r>
                        <a:rPr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：</a:t>
                      </a:r>
                      <a:r>
                        <a:rPr lang="zh-CN" altLang="en-US" sz="1800" b="1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利格列汀片</a:t>
                      </a:r>
                      <a:endParaRPr sz="1800" b="1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7426">
                <a:tc gridSpan="3">
                  <a:txBody>
                    <a:bodyPr/>
                    <a:lstStyle/>
                    <a:p>
                      <a:pPr marL="157480" algn="l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参照药品选择理由：</a:t>
                      </a:r>
                      <a:endParaRPr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5320">
                <a:tc gridSpan="3">
                  <a:txBody>
                    <a:bodyPr/>
                    <a:lstStyle/>
                    <a:p>
                      <a:pPr marL="157480" algn="l">
                        <a:lnSpc>
                          <a:spcPct val="100000"/>
                        </a:lnSpc>
                        <a:tabLst>
                          <a:tab pos="500380" algn="l"/>
                        </a:tabLst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①</a:t>
                      </a:r>
                      <a:r>
                        <a:rPr sz="1400" b="1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	</a:t>
                      </a:r>
                      <a:r>
                        <a:rPr lang="en-US" sz="1400" b="1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</a:t>
                      </a:r>
                      <a:r>
                        <a:rPr sz="1400" b="1" spc="60" dirty="0" err="1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适应症完全一</a:t>
                      </a:r>
                      <a:r>
                        <a:rPr sz="1400" b="1" spc="70" dirty="0" err="1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致</a:t>
                      </a:r>
                      <a:r>
                        <a:rPr sz="1400" spc="60" dirty="0" err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，均适用于</a:t>
                      </a:r>
                      <a:r>
                        <a:rPr lang="zh-CN" altLang="en-US" sz="1400" spc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治疗</a:t>
                      </a:r>
                      <a:r>
                        <a:rPr lang="en-US" altLang="zh-CN" sz="1400" spc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</a:t>
                      </a:r>
                      <a:r>
                        <a:rPr lang="zh-CN" altLang="en-US" sz="1400" spc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型</a:t>
                      </a:r>
                      <a:endParaRPr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9321">
                <a:tc gridSpan="3">
                  <a:txBody>
                    <a:bodyPr/>
                    <a:lstStyle/>
                    <a:p>
                      <a:pPr marL="50038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spc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糖尿病患者改善血糖</a:t>
                      </a:r>
                      <a:endParaRPr lang="zh-CN" altLang="en-US" sz="14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04786">
                <a:tc gridSpan="3">
                  <a:txBody>
                    <a:bodyPr/>
                    <a:lstStyle/>
                    <a:p>
                      <a:pPr marL="157480" algn="l">
                        <a:lnSpc>
                          <a:spcPct val="100000"/>
                        </a:lnSpc>
                        <a:tabLst>
                          <a:tab pos="500380" algn="l"/>
                        </a:tabLst>
                      </a:pPr>
                      <a:r>
                        <a:rPr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②	</a:t>
                      </a:r>
                      <a:r>
                        <a:rPr 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</a:t>
                      </a:r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利格列汀片</a:t>
                      </a:r>
                      <a:r>
                        <a:rPr sz="1400" b="1" kern="1200" spc="60" dirty="0" err="1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临床应用广泛</a:t>
                      </a:r>
                      <a:endParaRPr sz="1400" b="1" kern="1200" spc="60" dirty="0">
                        <a:solidFill>
                          <a:srgbClr val="0A529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6995">
                <a:tc gridSpan="3">
                  <a:txBody>
                    <a:bodyPr/>
                    <a:lstStyle/>
                    <a:p>
                      <a:pPr marL="500380" indent="-342900" algn="l" defTabSz="685800" rtl="0" eaLnBrk="1" latinLnBrk="0" hangingPunct="1">
                        <a:lnSpc>
                          <a:spcPct val="100000"/>
                        </a:lnSpc>
                        <a:buClr>
                          <a:schemeClr val="tx1"/>
                        </a:buClr>
                        <a:buFont typeface="+mj-ea"/>
                        <a:buAutoNum type="circleNumDbPlain" startAt="3"/>
                        <a:tabLst>
                          <a:tab pos="500380" algn="l"/>
                        </a:tabLst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</a:t>
                      </a:r>
                      <a:r>
                        <a:rPr lang="zh-CN" altLang="en-US" sz="1400" b="1" kern="1200" spc="60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任意肾损伤患者使用均无需调节剂量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，</a:t>
                      </a:r>
                      <a:endParaRPr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6838">
                <a:tc gridSpan="3">
                  <a:txBody>
                    <a:bodyPr/>
                    <a:lstStyle/>
                    <a:p>
                      <a:pPr marL="157480" indent="0" algn="l" defTabSz="685800" rtl="0" eaLnBrk="1" latinLnBrk="0" hangingPunct="1">
                        <a:lnSpc>
                          <a:spcPct val="100000"/>
                        </a:lnSpc>
                        <a:buFont typeface="+mj-ea"/>
                        <a:buNone/>
                        <a:tabLst>
                          <a:tab pos="50038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      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其他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DPP-4i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类</a:t>
                      </a:r>
                      <a:r>
                        <a:rPr lang="zh-CN" altLang="en-US" sz="1400" b="1" kern="1200" spc="60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无法替代</a:t>
                      </a:r>
                      <a:endParaRPr sz="1400" b="1" kern="1200" spc="60" dirty="0">
                        <a:solidFill>
                          <a:srgbClr val="0A529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6838">
                <a:tc gridSpan="3">
                  <a:txBody>
                    <a:bodyPr/>
                    <a:lstStyle/>
                    <a:p>
                      <a:pPr marL="500380" indent="-342900" algn="l" defTabSz="685800" rtl="0" eaLnBrk="1" latinLnBrk="0" hangingPunct="1">
                        <a:lnSpc>
                          <a:spcPct val="100000"/>
                        </a:lnSpc>
                        <a:buFont typeface="+mj-ea"/>
                        <a:buAutoNum type="circleNumDbPlain" startAt="4"/>
                        <a:tabLst>
                          <a:tab pos="500380" algn="l"/>
                        </a:tabLst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根据中、日产品说明书中的数据，</a:t>
                      </a:r>
                      <a:r>
                        <a:rPr lang="zh-CN" altLang="en-US" sz="1400" b="1" kern="1200" spc="60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降糖疗效</a:t>
                      </a:r>
                      <a:endParaRPr sz="1400" b="1" kern="1200" spc="60" dirty="0">
                        <a:solidFill>
                          <a:srgbClr val="0A529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6838">
                <a:tc gridSpan="3">
                  <a:txBody>
                    <a:bodyPr/>
                    <a:lstStyle/>
                    <a:p>
                      <a:pPr marL="15748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>
                          <a:tab pos="500380" algn="l"/>
                        </a:tabLst>
                        <a:defRPr/>
                      </a:pPr>
                      <a:r>
                        <a:rPr lang="zh-CN" altLang="en-US" sz="1400" b="1" kern="1200" spc="60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      优于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利格列汀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4958">
                <a:tc gridSpan="3">
                  <a:txBody>
                    <a:bodyPr/>
                    <a:lstStyle/>
                    <a:p>
                      <a:pPr marL="157480" algn="l">
                        <a:lnSpc>
                          <a:spcPts val="1839"/>
                        </a:lnSpc>
                        <a:tabLst>
                          <a:tab pos="500380" algn="l"/>
                        </a:tabLst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⑤</a:t>
                      </a:r>
                      <a:r>
                        <a:rPr sz="1400" b="1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	</a:t>
                      </a:r>
                      <a:r>
                        <a:rPr lang="zh-CN" altLang="en-US" sz="1400" b="1" kern="1200" spc="60" dirty="0" smtClean="0">
                          <a:solidFill>
                            <a:srgbClr val="0A529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日本原研国医保准入时指定参照药品</a:t>
                      </a:r>
                      <a:endParaRPr sz="1400" b="1" kern="1200" spc="60" dirty="0">
                        <a:solidFill>
                          <a:srgbClr val="0A529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4958">
                <a:tc>
                  <a:txBody>
                    <a:bodyPr/>
                    <a:lstStyle/>
                    <a:p>
                      <a:pPr marL="157480" algn="ctr">
                        <a:lnSpc>
                          <a:spcPts val="1839"/>
                        </a:lnSpc>
                        <a:tabLst>
                          <a:tab pos="500380" algn="l"/>
                        </a:tabLst>
                      </a:pPr>
                      <a:r>
                        <a:rPr lang="zh-CN" altLang="en-US" sz="1000" b="1" kern="1200" spc="6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评估机构</a:t>
                      </a:r>
                      <a:endParaRPr sz="1000" b="1" kern="1200" spc="6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7480" algn="l">
                        <a:lnSpc>
                          <a:spcPts val="1839"/>
                        </a:lnSpc>
                        <a:tabLst>
                          <a:tab pos="500380" algn="l"/>
                        </a:tabLst>
                      </a:pPr>
                      <a:r>
                        <a:rPr lang="zh-CN" altLang="en-US" sz="1000" b="1" kern="1200" spc="6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参照物</a:t>
                      </a:r>
                      <a:endParaRPr sz="1000" b="1" kern="1200" spc="6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7480" marR="0" lvl="0" indent="0" algn="ctr" defTabSz="685800" rtl="0" eaLnBrk="1" fontAlgn="auto" latinLnBrk="0" hangingPunct="1">
                        <a:lnSpc>
                          <a:spcPts val="183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0380" algn="l"/>
                        </a:tabLst>
                        <a:defRPr/>
                      </a:pPr>
                      <a:r>
                        <a:rPr lang="zh-CN" altLang="en-US" sz="1000" b="1" kern="1200" spc="6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对参照品的评估建议或结论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3923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ts val="1839"/>
                        </a:lnSpc>
                        <a:tabLst>
                          <a:tab pos="500380" algn="l"/>
                        </a:tabLst>
                      </a:pPr>
                      <a:r>
                        <a:rPr lang="zh-CN" altLang="en-US" sz="1100" b="1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中央社会保险医疗协议会</a:t>
                      </a:r>
                      <a:endParaRPr sz="11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zh-CN" altLang="en-US" sz="1100" b="1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利格列汀</a:t>
                      </a:r>
                      <a:endParaRPr lang="zh-CN" altLang="en-US" sz="11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最类似药效药物</a:t>
                      </a:r>
                      <a:endParaRPr lang="zh-CN" altLang="en-US" sz="11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3408"/>
              </p:ext>
            </p:extLst>
          </p:nvPr>
        </p:nvGraphicFramePr>
        <p:xfrm>
          <a:off x="432406" y="915566"/>
          <a:ext cx="4139593" cy="40504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242"/>
                <a:gridCol w="1008112"/>
                <a:gridCol w="936104"/>
                <a:gridCol w="1224135"/>
              </a:tblGrid>
              <a:tr h="360040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200" b="1" dirty="0" err="1" smtClean="0">
                          <a:latin typeface="Microsoft YaHei UI"/>
                          <a:cs typeface="Microsoft YaHei UI"/>
                        </a:rPr>
                        <a:t>通用</a:t>
                      </a:r>
                      <a:r>
                        <a:rPr lang="zh-CN" altLang="en-US" sz="1200" b="1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名称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lang="zh-CN" altLang="en-US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氢溴酸替格列汀片</a:t>
                      </a:r>
                      <a:endParaRPr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63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注册规格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latin typeface="Microsoft YaHei UI"/>
                          <a:cs typeface="Microsoft YaHei UI"/>
                        </a:rPr>
                        <a:t>20</a:t>
                      </a:r>
                      <a:r>
                        <a:rPr lang="en-US" altLang="zh-CN" sz="1400" dirty="0" smtClean="0">
                          <a:latin typeface="Microsoft YaHei UI"/>
                          <a:cs typeface="Microsoft YaHei UI"/>
                        </a:rPr>
                        <a:t>mg</a:t>
                      </a:r>
                      <a:endParaRPr sz="14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68152">
                <a:tc>
                  <a:txBody>
                    <a:bodyPr/>
                    <a:lstStyle/>
                    <a:p>
                      <a:pPr marL="0" marR="63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适应症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本品适用于</a:t>
                      </a:r>
                      <a:r>
                        <a:rPr lang="zh-CN" altLang="zh-CN" sz="1400" b="1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成人</a:t>
                      </a:r>
                      <a:r>
                        <a:rPr lang="en-US" altLang="zh-CN" sz="1400" b="1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</a:t>
                      </a:r>
                      <a:r>
                        <a:rPr lang="zh-CN" altLang="zh-CN" sz="1400" b="1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型糖尿病患者改善血糖控制。</a:t>
                      </a:r>
                      <a:endParaRPr lang="en-US" altLang="zh-CN" sz="1400" b="1" kern="1200" dirty="0" smtClean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zh-CN" altLang="zh-CN" sz="1400" b="1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单药治疗</a:t>
                      </a:r>
                      <a:r>
                        <a:rPr lang="zh-CN" altLang="zh-CN" sz="1400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：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本品可配合饮食控制和运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动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，用于改善成人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型糖尿病患者的血糖控制；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zh-CN" altLang="zh-CN" sz="1400" b="1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与二甲双胍联用</a:t>
                      </a:r>
                      <a:r>
                        <a:rPr lang="zh-CN" altLang="zh-CN" sz="1400" kern="1200" dirty="0" smtClean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：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在单独使用盐酸二甲双胍血糖控制不佳时，本品可与盐酸二甲双胍联合使用，配合饮食和运动改善成人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型糖尿病患者的血糖控制。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63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用法用量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399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b="1" u="sng" dirty="0" smtClean="0">
                          <a:solidFill>
                            <a:srgbClr val="0070C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推荐剂量为</a:t>
                      </a:r>
                      <a:r>
                        <a:rPr lang="en-US" altLang="zh-CN" sz="1200" b="1" u="sng" dirty="0" smtClean="0">
                          <a:solidFill>
                            <a:srgbClr val="0070C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20mg</a:t>
                      </a:r>
                      <a:r>
                        <a:rPr lang="zh-CN" altLang="zh-CN" sz="1200" b="1" u="sng" dirty="0" smtClean="0">
                          <a:solidFill>
                            <a:srgbClr val="0070C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，口服，每日</a:t>
                      </a:r>
                      <a:r>
                        <a:rPr lang="en-US" altLang="zh-CN" sz="1200" b="1" u="sng" dirty="0" smtClean="0">
                          <a:solidFill>
                            <a:srgbClr val="0070C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zh-CN" sz="1200" b="1" u="sng" dirty="0" smtClean="0">
                          <a:solidFill>
                            <a:srgbClr val="0070C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次。</a:t>
                      </a:r>
                      <a:r>
                        <a:rPr lang="zh-CN" altLang="zh-CN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如血糖控制不佳，可在进行充分观察后，增加剂量至</a:t>
                      </a:r>
                      <a:r>
                        <a:rPr lang="en-US" altLang="zh-CN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40mg</a:t>
                      </a:r>
                      <a:r>
                        <a:rPr lang="zh-CN" altLang="zh-CN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每日一次。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81886">
                <a:tc>
                  <a:txBody>
                    <a:bodyPr/>
                    <a:lstStyle/>
                    <a:p>
                      <a:pPr marL="0" marR="63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中国获批时间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Microsoft YaHei UI"/>
                          <a:cs typeface="Microsoft YaHei UI"/>
                        </a:rPr>
                        <a:t>2021</a:t>
                      </a:r>
                      <a:r>
                        <a:rPr lang="zh-CN" altLang="en-US" sz="1200" dirty="0" smtClean="0">
                          <a:latin typeface="Microsoft YaHei UI"/>
                          <a:cs typeface="Microsoft YaHei UI"/>
                        </a:rPr>
                        <a:t>年</a:t>
                      </a:r>
                      <a:r>
                        <a:rPr lang="en-US" altLang="zh-CN" sz="1200" dirty="0" smtClean="0">
                          <a:latin typeface="Microsoft YaHei UI"/>
                          <a:cs typeface="Microsoft YaHei UI"/>
                        </a:rPr>
                        <a:t>8</a:t>
                      </a:r>
                      <a:r>
                        <a:rPr lang="zh-CN" altLang="en-US" sz="1200" dirty="0" smtClean="0">
                          <a:latin typeface="Microsoft YaHei UI"/>
                          <a:cs typeface="Microsoft YaHei UI"/>
                        </a:rPr>
                        <a:t>月</a:t>
                      </a:r>
                      <a:endParaRPr sz="12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635" indent="-4762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目前大陆地区 同通用名药品 的上市情况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>
                  <a:txBody>
                    <a:bodyPr/>
                    <a:lstStyle/>
                    <a:p>
                      <a:pPr marL="173990" algn="just">
                        <a:lnSpc>
                          <a:spcPct val="100000"/>
                        </a:lnSpc>
                      </a:pPr>
                      <a:r>
                        <a:rPr lang="zh-CN" altLang="en-US" sz="140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四川科伦药业仿制药</a:t>
                      </a:r>
                      <a:r>
                        <a:rPr lang="en-US" altLang="zh-CN" sz="140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1</a:t>
                      </a:r>
                      <a:r>
                        <a:rPr lang="zh-CN" altLang="en-US" sz="1400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家</a:t>
                      </a:r>
                      <a:endParaRPr sz="140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659447">
                <a:tc>
                  <a:txBody>
                    <a:bodyPr/>
                    <a:lstStyle/>
                    <a:p>
                      <a:pPr marL="0" marR="635" indent="-4762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err="1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全球首次上市时间及国家</a:t>
                      </a: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/地区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201</a:t>
                      </a:r>
                      <a:r>
                        <a:rPr lang="en-US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2</a:t>
                      </a:r>
                      <a:r>
                        <a:rPr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年</a:t>
                      </a:r>
                      <a:r>
                        <a:rPr lang="en-US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6</a:t>
                      </a:r>
                      <a:r>
                        <a:rPr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月，</a:t>
                      </a:r>
                      <a:r>
                        <a:rPr lang="zh-CN" altLang="en-US" sz="12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Microsoft YaHei UI"/>
                        </a:rPr>
                        <a:t>日本</a:t>
                      </a:r>
                      <a:endParaRPr sz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635" indent="-47625" algn="ctr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sz="1200" b="1" kern="1200" dirty="0" smtClean="0">
                          <a:solidFill>
                            <a:schemeClr val="tx1"/>
                          </a:solidFill>
                          <a:latin typeface="Microsoft YaHei UI"/>
                          <a:ea typeface="+mn-ea"/>
                          <a:cs typeface="Microsoft YaHei UI"/>
                        </a:rPr>
                        <a:t>是否为OTC 药品</a:t>
                      </a:r>
                      <a:endParaRPr sz="1200" b="1" kern="1200" dirty="0">
                        <a:solidFill>
                          <a:schemeClr val="tx1"/>
                        </a:solidFill>
                        <a:latin typeface="Microsoft YaHei UI"/>
                        <a:ea typeface="+mn-ea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BE7E7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Microsoft YaHei UI"/>
                          <a:cs typeface="Microsoft YaHei UI"/>
                        </a:rPr>
                        <a:t>否</a:t>
                      </a:r>
                      <a:endParaRPr sz="12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6" name="组合 45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47" name="椭圆 46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49" name="TextBox 32"/>
          <p:cNvSpPr txBox="1"/>
          <p:nvPr/>
        </p:nvSpPr>
        <p:spPr>
          <a:xfrm>
            <a:off x="737074" y="235653"/>
            <a:ext cx="477102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01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药品基本信息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Basic Information</a:t>
            </a:r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50" name="直接连接符 49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6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" name="椭圆 2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5" name="TextBox 32"/>
          <p:cNvSpPr txBox="1"/>
          <p:nvPr/>
        </p:nvSpPr>
        <p:spPr>
          <a:xfrm>
            <a:off x="737075" y="235653"/>
            <a:ext cx="1815241" cy="5155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02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安全性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Security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ject 10"/>
          <p:cNvSpPr/>
          <p:nvPr/>
        </p:nvSpPr>
        <p:spPr>
          <a:xfrm>
            <a:off x="665026" y="952316"/>
            <a:ext cx="2610829" cy="1187386"/>
          </a:xfrm>
          <a:custGeom>
            <a:avLst/>
            <a:gdLst/>
            <a:ahLst/>
            <a:cxnLst/>
            <a:rect l="l" t="t" r="r" b="b"/>
            <a:pathLst>
              <a:path w="3782567" h="1342643">
                <a:moveTo>
                  <a:pt x="3558793" y="0"/>
                </a:moveTo>
                <a:lnTo>
                  <a:pt x="223774" y="0"/>
                </a:lnTo>
                <a:lnTo>
                  <a:pt x="205421" y="741"/>
                </a:lnTo>
                <a:lnTo>
                  <a:pt x="153045" y="11409"/>
                </a:lnTo>
                <a:lnTo>
                  <a:pt x="105900" y="33530"/>
                </a:lnTo>
                <a:lnTo>
                  <a:pt x="65543" y="65547"/>
                </a:lnTo>
                <a:lnTo>
                  <a:pt x="33527" y="105906"/>
                </a:lnTo>
                <a:lnTo>
                  <a:pt x="11408" y="153050"/>
                </a:lnTo>
                <a:lnTo>
                  <a:pt x="741" y="205423"/>
                </a:lnTo>
                <a:lnTo>
                  <a:pt x="0" y="223774"/>
                </a:lnTo>
                <a:lnTo>
                  <a:pt x="0" y="1118869"/>
                </a:lnTo>
                <a:lnTo>
                  <a:pt x="6503" y="1172640"/>
                </a:lnTo>
                <a:lnTo>
                  <a:pt x="24977" y="1221699"/>
                </a:lnTo>
                <a:lnTo>
                  <a:pt x="53867" y="1264493"/>
                </a:lnTo>
                <a:lnTo>
                  <a:pt x="91617" y="1299464"/>
                </a:lnTo>
                <a:lnTo>
                  <a:pt x="136672" y="1325056"/>
                </a:lnTo>
                <a:lnTo>
                  <a:pt x="187477" y="1339714"/>
                </a:lnTo>
                <a:lnTo>
                  <a:pt x="223774" y="1342643"/>
                </a:lnTo>
                <a:lnTo>
                  <a:pt x="3558793" y="1342643"/>
                </a:lnTo>
                <a:lnTo>
                  <a:pt x="3612564" y="1336139"/>
                </a:lnTo>
                <a:lnTo>
                  <a:pt x="3661623" y="1317663"/>
                </a:lnTo>
                <a:lnTo>
                  <a:pt x="3704417" y="1288772"/>
                </a:lnTo>
                <a:lnTo>
                  <a:pt x="3739388" y="1251021"/>
                </a:lnTo>
                <a:lnTo>
                  <a:pt x="3764980" y="1205966"/>
                </a:lnTo>
                <a:lnTo>
                  <a:pt x="3779638" y="1155163"/>
                </a:lnTo>
                <a:lnTo>
                  <a:pt x="3782567" y="1118869"/>
                </a:lnTo>
                <a:lnTo>
                  <a:pt x="3782567" y="223774"/>
                </a:lnTo>
                <a:lnTo>
                  <a:pt x="3776063" y="170003"/>
                </a:lnTo>
                <a:lnTo>
                  <a:pt x="3757587" y="120944"/>
                </a:lnTo>
                <a:lnTo>
                  <a:pt x="3728696" y="78150"/>
                </a:lnTo>
                <a:lnTo>
                  <a:pt x="3690945" y="43179"/>
                </a:lnTo>
                <a:lnTo>
                  <a:pt x="3645890" y="17587"/>
                </a:lnTo>
                <a:lnTo>
                  <a:pt x="3595087" y="2929"/>
                </a:lnTo>
                <a:lnTo>
                  <a:pt x="3558793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文本框 30"/>
          <p:cNvSpPr txBox="1"/>
          <p:nvPr/>
        </p:nvSpPr>
        <p:spPr>
          <a:xfrm>
            <a:off x="854316" y="113051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说明书收载的安全性信息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object 10"/>
          <p:cNvSpPr/>
          <p:nvPr/>
        </p:nvSpPr>
        <p:spPr>
          <a:xfrm>
            <a:off x="665026" y="2340839"/>
            <a:ext cx="2610829" cy="1187386"/>
          </a:xfrm>
          <a:custGeom>
            <a:avLst/>
            <a:gdLst/>
            <a:ahLst/>
            <a:cxnLst/>
            <a:rect l="l" t="t" r="r" b="b"/>
            <a:pathLst>
              <a:path w="3782567" h="1342643">
                <a:moveTo>
                  <a:pt x="3558793" y="0"/>
                </a:moveTo>
                <a:lnTo>
                  <a:pt x="223774" y="0"/>
                </a:lnTo>
                <a:lnTo>
                  <a:pt x="205421" y="741"/>
                </a:lnTo>
                <a:lnTo>
                  <a:pt x="153045" y="11409"/>
                </a:lnTo>
                <a:lnTo>
                  <a:pt x="105900" y="33530"/>
                </a:lnTo>
                <a:lnTo>
                  <a:pt x="65543" y="65547"/>
                </a:lnTo>
                <a:lnTo>
                  <a:pt x="33527" y="105906"/>
                </a:lnTo>
                <a:lnTo>
                  <a:pt x="11408" y="153050"/>
                </a:lnTo>
                <a:lnTo>
                  <a:pt x="741" y="205423"/>
                </a:lnTo>
                <a:lnTo>
                  <a:pt x="0" y="223774"/>
                </a:lnTo>
                <a:lnTo>
                  <a:pt x="0" y="1118869"/>
                </a:lnTo>
                <a:lnTo>
                  <a:pt x="6503" y="1172640"/>
                </a:lnTo>
                <a:lnTo>
                  <a:pt x="24977" y="1221699"/>
                </a:lnTo>
                <a:lnTo>
                  <a:pt x="53867" y="1264493"/>
                </a:lnTo>
                <a:lnTo>
                  <a:pt x="91617" y="1299464"/>
                </a:lnTo>
                <a:lnTo>
                  <a:pt x="136672" y="1325056"/>
                </a:lnTo>
                <a:lnTo>
                  <a:pt x="187477" y="1339714"/>
                </a:lnTo>
                <a:lnTo>
                  <a:pt x="223774" y="1342643"/>
                </a:lnTo>
                <a:lnTo>
                  <a:pt x="3558793" y="1342643"/>
                </a:lnTo>
                <a:lnTo>
                  <a:pt x="3612564" y="1336139"/>
                </a:lnTo>
                <a:lnTo>
                  <a:pt x="3661623" y="1317663"/>
                </a:lnTo>
                <a:lnTo>
                  <a:pt x="3704417" y="1288772"/>
                </a:lnTo>
                <a:lnTo>
                  <a:pt x="3739388" y="1251021"/>
                </a:lnTo>
                <a:lnTo>
                  <a:pt x="3764980" y="1205966"/>
                </a:lnTo>
                <a:lnTo>
                  <a:pt x="3779638" y="1155163"/>
                </a:lnTo>
                <a:lnTo>
                  <a:pt x="3782567" y="1118869"/>
                </a:lnTo>
                <a:lnTo>
                  <a:pt x="3782567" y="223774"/>
                </a:lnTo>
                <a:lnTo>
                  <a:pt x="3776063" y="170003"/>
                </a:lnTo>
                <a:lnTo>
                  <a:pt x="3757587" y="120944"/>
                </a:lnTo>
                <a:lnTo>
                  <a:pt x="3728696" y="78150"/>
                </a:lnTo>
                <a:lnTo>
                  <a:pt x="3690945" y="43179"/>
                </a:lnTo>
                <a:lnTo>
                  <a:pt x="3645890" y="17587"/>
                </a:lnTo>
                <a:lnTo>
                  <a:pt x="3595087" y="2929"/>
                </a:lnTo>
                <a:lnTo>
                  <a:pt x="3558793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文本框 32"/>
          <p:cNvSpPr txBox="1"/>
          <p:nvPr/>
        </p:nvSpPr>
        <p:spPr>
          <a:xfrm>
            <a:off x="854316" y="2519033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国内外不良反应发生情况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object 10"/>
          <p:cNvSpPr/>
          <p:nvPr/>
        </p:nvSpPr>
        <p:spPr>
          <a:xfrm>
            <a:off x="630419" y="3729362"/>
            <a:ext cx="2610829" cy="1187386"/>
          </a:xfrm>
          <a:custGeom>
            <a:avLst/>
            <a:gdLst/>
            <a:ahLst/>
            <a:cxnLst/>
            <a:rect l="l" t="t" r="r" b="b"/>
            <a:pathLst>
              <a:path w="3782567" h="1342643">
                <a:moveTo>
                  <a:pt x="3558793" y="0"/>
                </a:moveTo>
                <a:lnTo>
                  <a:pt x="223774" y="0"/>
                </a:lnTo>
                <a:lnTo>
                  <a:pt x="205421" y="741"/>
                </a:lnTo>
                <a:lnTo>
                  <a:pt x="153045" y="11409"/>
                </a:lnTo>
                <a:lnTo>
                  <a:pt x="105900" y="33530"/>
                </a:lnTo>
                <a:lnTo>
                  <a:pt x="65543" y="65547"/>
                </a:lnTo>
                <a:lnTo>
                  <a:pt x="33527" y="105906"/>
                </a:lnTo>
                <a:lnTo>
                  <a:pt x="11408" y="153050"/>
                </a:lnTo>
                <a:lnTo>
                  <a:pt x="741" y="205423"/>
                </a:lnTo>
                <a:lnTo>
                  <a:pt x="0" y="223774"/>
                </a:lnTo>
                <a:lnTo>
                  <a:pt x="0" y="1118869"/>
                </a:lnTo>
                <a:lnTo>
                  <a:pt x="6503" y="1172640"/>
                </a:lnTo>
                <a:lnTo>
                  <a:pt x="24977" y="1221699"/>
                </a:lnTo>
                <a:lnTo>
                  <a:pt x="53867" y="1264493"/>
                </a:lnTo>
                <a:lnTo>
                  <a:pt x="91617" y="1299464"/>
                </a:lnTo>
                <a:lnTo>
                  <a:pt x="136672" y="1325056"/>
                </a:lnTo>
                <a:lnTo>
                  <a:pt x="187477" y="1339714"/>
                </a:lnTo>
                <a:lnTo>
                  <a:pt x="223774" y="1342643"/>
                </a:lnTo>
                <a:lnTo>
                  <a:pt x="3558793" y="1342643"/>
                </a:lnTo>
                <a:lnTo>
                  <a:pt x="3612564" y="1336139"/>
                </a:lnTo>
                <a:lnTo>
                  <a:pt x="3661623" y="1317663"/>
                </a:lnTo>
                <a:lnTo>
                  <a:pt x="3704417" y="1288772"/>
                </a:lnTo>
                <a:lnTo>
                  <a:pt x="3739388" y="1251021"/>
                </a:lnTo>
                <a:lnTo>
                  <a:pt x="3764980" y="1205966"/>
                </a:lnTo>
                <a:lnTo>
                  <a:pt x="3779638" y="1155163"/>
                </a:lnTo>
                <a:lnTo>
                  <a:pt x="3782567" y="1118869"/>
                </a:lnTo>
                <a:lnTo>
                  <a:pt x="3782567" y="223774"/>
                </a:lnTo>
                <a:lnTo>
                  <a:pt x="3776063" y="170003"/>
                </a:lnTo>
                <a:lnTo>
                  <a:pt x="3757587" y="120944"/>
                </a:lnTo>
                <a:lnTo>
                  <a:pt x="3728696" y="78150"/>
                </a:lnTo>
                <a:lnTo>
                  <a:pt x="3690945" y="43179"/>
                </a:lnTo>
                <a:lnTo>
                  <a:pt x="3645890" y="17587"/>
                </a:lnTo>
                <a:lnTo>
                  <a:pt x="3595087" y="2929"/>
                </a:lnTo>
                <a:lnTo>
                  <a:pt x="3558793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文本框 34"/>
          <p:cNvSpPr txBox="1"/>
          <p:nvPr/>
        </p:nvSpPr>
        <p:spPr>
          <a:xfrm>
            <a:off x="819709" y="390755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安全性方面的优势和不足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object 5"/>
          <p:cNvSpPr/>
          <p:nvPr/>
        </p:nvSpPr>
        <p:spPr>
          <a:xfrm>
            <a:off x="3480175" y="952317"/>
            <a:ext cx="4980763" cy="1187386"/>
          </a:xfrm>
          <a:custGeom>
            <a:avLst/>
            <a:gdLst/>
            <a:ahLst/>
            <a:cxnLst/>
            <a:rect l="l" t="t" r="r" b="b"/>
            <a:pathLst>
              <a:path w="6723888" h="1388364">
                <a:moveTo>
                  <a:pt x="6492494" y="0"/>
                </a:moveTo>
                <a:lnTo>
                  <a:pt x="0" y="0"/>
                </a:lnTo>
                <a:lnTo>
                  <a:pt x="0" y="1388364"/>
                </a:lnTo>
                <a:lnTo>
                  <a:pt x="6492494" y="1388364"/>
                </a:lnTo>
                <a:lnTo>
                  <a:pt x="6511467" y="1387596"/>
                </a:lnTo>
                <a:lnTo>
                  <a:pt x="6565619" y="1376564"/>
                </a:lnTo>
                <a:lnTo>
                  <a:pt x="6614367" y="1353687"/>
                </a:lnTo>
                <a:lnTo>
                  <a:pt x="6656101" y="1320577"/>
                </a:lnTo>
                <a:lnTo>
                  <a:pt x="6689211" y="1278843"/>
                </a:lnTo>
                <a:lnTo>
                  <a:pt x="6712088" y="1230095"/>
                </a:lnTo>
                <a:lnTo>
                  <a:pt x="6723120" y="1175943"/>
                </a:lnTo>
                <a:lnTo>
                  <a:pt x="6723888" y="1156970"/>
                </a:lnTo>
                <a:lnTo>
                  <a:pt x="6723888" y="231394"/>
                </a:lnTo>
                <a:lnTo>
                  <a:pt x="6717161" y="175798"/>
                </a:lnTo>
                <a:lnTo>
                  <a:pt x="6698053" y="125069"/>
                </a:lnTo>
                <a:lnTo>
                  <a:pt x="6668176" y="80818"/>
                </a:lnTo>
                <a:lnTo>
                  <a:pt x="6629137" y="44655"/>
                </a:lnTo>
                <a:lnTo>
                  <a:pt x="6582548" y="18188"/>
                </a:lnTo>
                <a:lnTo>
                  <a:pt x="6530019" y="3029"/>
                </a:lnTo>
                <a:lnTo>
                  <a:pt x="6492494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5"/>
          <p:cNvSpPr/>
          <p:nvPr/>
        </p:nvSpPr>
        <p:spPr>
          <a:xfrm>
            <a:off x="3480175" y="2308705"/>
            <a:ext cx="4980763" cy="1187386"/>
          </a:xfrm>
          <a:custGeom>
            <a:avLst/>
            <a:gdLst/>
            <a:ahLst/>
            <a:cxnLst/>
            <a:rect l="l" t="t" r="r" b="b"/>
            <a:pathLst>
              <a:path w="6723888" h="1388364">
                <a:moveTo>
                  <a:pt x="6492494" y="0"/>
                </a:moveTo>
                <a:lnTo>
                  <a:pt x="0" y="0"/>
                </a:lnTo>
                <a:lnTo>
                  <a:pt x="0" y="1388364"/>
                </a:lnTo>
                <a:lnTo>
                  <a:pt x="6492494" y="1388364"/>
                </a:lnTo>
                <a:lnTo>
                  <a:pt x="6511467" y="1387596"/>
                </a:lnTo>
                <a:lnTo>
                  <a:pt x="6565619" y="1376564"/>
                </a:lnTo>
                <a:lnTo>
                  <a:pt x="6614367" y="1353687"/>
                </a:lnTo>
                <a:lnTo>
                  <a:pt x="6656101" y="1320577"/>
                </a:lnTo>
                <a:lnTo>
                  <a:pt x="6689211" y="1278843"/>
                </a:lnTo>
                <a:lnTo>
                  <a:pt x="6712088" y="1230095"/>
                </a:lnTo>
                <a:lnTo>
                  <a:pt x="6723120" y="1175943"/>
                </a:lnTo>
                <a:lnTo>
                  <a:pt x="6723888" y="1156970"/>
                </a:lnTo>
                <a:lnTo>
                  <a:pt x="6723888" y="231394"/>
                </a:lnTo>
                <a:lnTo>
                  <a:pt x="6717161" y="175798"/>
                </a:lnTo>
                <a:lnTo>
                  <a:pt x="6698053" y="125069"/>
                </a:lnTo>
                <a:lnTo>
                  <a:pt x="6668176" y="80818"/>
                </a:lnTo>
                <a:lnTo>
                  <a:pt x="6629137" y="44655"/>
                </a:lnTo>
                <a:lnTo>
                  <a:pt x="6582548" y="18188"/>
                </a:lnTo>
                <a:lnTo>
                  <a:pt x="6530019" y="3029"/>
                </a:lnTo>
                <a:lnTo>
                  <a:pt x="6492494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5"/>
          <p:cNvSpPr/>
          <p:nvPr/>
        </p:nvSpPr>
        <p:spPr>
          <a:xfrm>
            <a:off x="3484165" y="3733374"/>
            <a:ext cx="4976773" cy="1187386"/>
          </a:xfrm>
          <a:custGeom>
            <a:avLst/>
            <a:gdLst/>
            <a:ahLst/>
            <a:cxnLst/>
            <a:rect l="l" t="t" r="r" b="b"/>
            <a:pathLst>
              <a:path w="6723888" h="1388364">
                <a:moveTo>
                  <a:pt x="6492494" y="0"/>
                </a:moveTo>
                <a:lnTo>
                  <a:pt x="0" y="0"/>
                </a:lnTo>
                <a:lnTo>
                  <a:pt x="0" y="1388364"/>
                </a:lnTo>
                <a:lnTo>
                  <a:pt x="6492494" y="1388364"/>
                </a:lnTo>
                <a:lnTo>
                  <a:pt x="6511467" y="1387596"/>
                </a:lnTo>
                <a:lnTo>
                  <a:pt x="6565619" y="1376564"/>
                </a:lnTo>
                <a:lnTo>
                  <a:pt x="6614367" y="1353687"/>
                </a:lnTo>
                <a:lnTo>
                  <a:pt x="6656101" y="1320577"/>
                </a:lnTo>
                <a:lnTo>
                  <a:pt x="6689211" y="1278843"/>
                </a:lnTo>
                <a:lnTo>
                  <a:pt x="6712088" y="1230095"/>
                </a:lnTo>
                <a:lnTo>
                  <a:pt x="6723120" y="1175943"/>
                </a:lnTo>
                <a:lnTo>
                  <a:pt x="6723888" y="1156970"/>
                </a:lnTo>
                <a:lnTo>
                  <a:pt x="6723888" y="231394"/>
                </a:lnTo>
                <a:lnTo>
                  <a:pt x="6717161" y="175798"/>
                </a:lnTo>
                <a:lnTo>
                  <a:pt x="6698053" y="125069"/>
                </a:lnTo>
                <a:lnTo>
                  <a:pt x="6668176" y="80818"/>
                </a:lnTo>
                <a:lnTo>
                  <a:pt x="6629137" y="44655"/>
                </a:lnTo>
                <a:lnTo>
                  <a:pt x="6582548" y="18188"/>
                </a:lnTo>
                <a:lnTo>
                  <a:pt x="6530019" y="3029"/>
                </a:lnTo>
                <a:lnTo>
                  <a:pt x="6492494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文本框 39"/>
          <p:cNvSpPr txBox="1"/>
          <p:nvPr/>
        </p:nvSpPr>
        <p:spPr>
          <a:xfrm>
            <a:off x="3555361" y="1240425"/>
            <a:ext cx="4830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临床试验中共纳入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1645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型糖尿病患者，不良反应发生率为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9.5%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156/1645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），共计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232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例次（包括临床检查值的异常）。主要的不良反应为低血糖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2.6%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43/1645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）、便秘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0.9%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14/1645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480175" y="2421939"/>
            <a:ext cx="483038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日本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上市后真实世界研究表明本品整体安全性特征良好，未发现新的安全性</a:t>
            </a: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风险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zh-CN" altLang="en-US" sz="1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各国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家或地区药监部门</a:t>
            </a:r>
            <a:r>
              <a:rPr lang="en-US" altLang="zh-CN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年内未发布任何</a:t>
            </a:r>
            <a:r>
              <a:rPr lang="zh-CN" altLang="en-US" sz="1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安全性警告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、黑框警告、撤市信息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altLang="zh-CN" sz="12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541739" y="3932959"/>
            <a:ext cx="4830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本品于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年日本上市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，拥有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大量真实世界安全性研究，研究结果均表明本品在真实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世界长期临床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中安全有效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zh-CN" sz="1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余年日本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</a:t>
            </a:r>
            <a:r>
              <a:rPr lang="zh-CN" altLang="en-US" sz="1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应用，安全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</a:p>
        </p:txBody>
      </p:sp>
    </p:spTree>
    <p:extLst>
      <p:ext uri="{BB962C8B-B14F-4D97-AF65-F5344CB8AC3E}">
        <p14:creationId xmlns:p14="http://schemas.microsoft.com/office/powerpoint/2010/main" val="392083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4" y="235653"/>
            <a:ext cx="2250749" cy="5155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03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有效性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Validity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图表 10"/>
          <p:cNvGraphicFramePr/>
          <p:nvPr>
            <p:extLst>
              <p:ext uri="{D42A27DB-BD31-4B8C-83A1-F6EECF244321}">
                <p14:modId xmlns:p14="http://schemas.microsoft.com/office/powerpoint/2010/main" val="637978899"/>
              </p:ext>
            </p:extLst>
          </p:nvPr>
        </p:nvGraphicFramePr>
        <p:xfrm>
          <a:off x="1259632" y="1152230"/>
          <a:ext cx="2952328" cy="1560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图表 11"/>
          <p:cNvGraphicFramePr/>
          <p:nvPr>
            <p:extLst>
              <p:ext uri="{D42A27DB-BD31-4B8C-83A1-F6EECF244321}">
                <p14:modId xmlns:p14="http://schemas.microsoft.com/office/powerpoint/2010/main" val="2015933291"/>
              </p:ext>
            </p:extLst>
          </p:nvPr>
        </p:nvGraphicFramePr>
        <p:xfrm>
          <a:off x="5004048" y="1170716"/>
          <a:ext cx="2952328" cy="1523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图表 12"/>
          <p:cNvGraphicFramePr/>
          <p:nvPr>
            <p:extLst>
              <p:ext uri="{D42A27DB-BD31-4B8C-83A1-F6EECF244321}">
                <p14:modId xmlns:p14="http://schemas.microsoft.com/office/powerpoint/2010/main" val="2656819440"/>
              </p:ext>
            </p:extLst>
          </p:nvPr>
        </p:nvGraphicFramePr>
        <p:xfrm>
          <a:off x="1235578" y="3179379"/>
          <a:ext cx="2976382" cy="1380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1427048679"/>
              </p:ext>
            </p:extLst>
          </p:nvPr>
        </p:nvGraphicFramePr>
        <p:xfrm>
          <a:off x="5004048" y="3131979"/>
          <a:ext cx="2952328" cy="147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矩形 3"/>
          <p:cNvSpPr/>
          <p:nvPr/>
        </p:nvSpPr>
        <p:spPr>
          <a:xfrm>
            <a:off x="711176" y="775153"/>
            <a:ext cx="802617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ct val="40000"/>
              </a:spcAft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格列汀单药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降低患者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HbA1c0.95%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FPG21.9mg/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endParaRPr lang="en-GB" altLang="zh-CN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3614" y="2837667"/>
            <a:ext cx="802617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ct val="40000"/>
              </a:spcAft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二甲双胍联合替格列汀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降低患者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HbA1c0.72%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FPG12.4mg/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endParaRPr lang="en-GB" altLang="zh-CN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3614" y="4691920"/>
            <a:ext cx="80261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r>
              <a:rPr lang="zh-CN" altLang="en-US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zh-CN" altLang="zh-CN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Ⅲ</a:t>
            </a:r>
            <a:r>
              <a:rPr lang="zh-CN" altLang="zh-CN" sz="1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期临床试验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（包括一项单药研究，以及一项与二甲双胍联合用药研究），两项Ⅲ期研究均采用随机、双盲、安慰剂对照设计，替格列汀给药方案为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20mg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每日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一次。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75856" y="2122358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 smtClean="0"/>
              <a:t>P</a:t>
            </a:r>
            <a:r>
              <a:rPr lang="zh-CN" altLang="en-US" sz="700" dirty="0" smtClean="0"/>
              <a:t>＜</a:t>
            </a:r>
            <a:r>
              <a:rPr lang="en-US" altLang="zh-CN" sz="700" dirty="0" smtClean="0"/>
              <a:t>0.0001</a:t>
            </a:r>
            <a:endParaRPr lang="zh-CN" altLang="en-US" sz="700" dirty="0"/>
          </a:p>
        </p:txBody>
      </p:sp>
      <p:sp>
        <p:nvSpPr>
          <p:cNvPr id="17" name="文本框 16"/>
          <p:cNvSpPr txBox="1"/>
          <p:nvPr/>
        </p:nvSpPr>
        <p:spPr>
          <a:xfrm>
            <a:off x="7092280" y="2122358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/>
            </a:lvl1pPr>
          </a:lstStyle>
          <a:p>
            <a:r>
              <a:rPr lang="en-US" altLang="zh-CN" dirty="0"/>
              <a:t>P</a:t>
            </a:r>
            <a:r>
              <a:rPr lang="zh-CN" altLang="en-US" dirty="0"/>
              <a:t>＜</a:t>
            </a:r>
            <a:r>
              <a:rPr lang="en-US" altLang="zh-CN" dirty="0"/>
              <a:t>0.0001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301935" y="3961734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/>
            </a:lvl1pPr>
          </a:lstStyle>
          <a:p>
            <a:r>
              <a:rPr lang="en-US" altLang="zh-CN" dirty="0"/>
              <a:t>P</a:t>
            </a:r>
            <a:r>
              <a:rPr lang="zh-CN" altLang="en-US" dirty="0"/>
              <a:t>＜</a:t>
            </a:r>
            <a:r>
              <a:rPr lang="en-US" altLang="zh-CN" dirty="0"/>
              <a:t>0.0001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7092280" y="3957628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 smtClean="0"/>
              <a:t>P=0.0005</a:t>
            </a:r>
            <a:endParaRPr lang="zh-CN" altLang="en-US" sz="700" dirty="0"/>
          </a:p>
        </p:txBody>
      </p:sp>
    </p:spTree>
    <p:extLst>
      <p:ext uri="{BB962C8B-B14F-4D97-AF65-F5344CB8AC3E}">
        <p14:creationId xmlns:p14="http://schemas.microsoft.com/office/powerpoint/2010/main" val="83821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322" y="1229040"/>
            <a:ext cx="7884630" cy="2998894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4" y="235653"/>
            <a:ext cx="2250749" cy="5155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03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有效性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Validity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内容占位符 2"/>
          <p:cNvSpPr txBox="1">
            <a:spLocks noChangeArrowheads="1"/>
          </p:cNvSpPr>
          <p:nvPr/>
        </p:nvSpPr>
        <p:spPr>
          <a:xfrm>
            <a:off x="95207" y="4155926"/>
            <a:ext cx="8917575" cy="8264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Trebuchet MS" panose="020B0603020202020204" pitchFamily="34" charset="0"/>
              <a:buNone/>
              <a:defRPr/>
            </a:pP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来自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r>
              <a:rPr lang="zh-CN" altLang="en-US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日本</a:t>
            </a:r>
            <a:r>
              <a:rPr lang="en-US" altLang="zh-CN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r>
              <a:rPr lang="zh-CN" altLang="en-US" sz="1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期临床研究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数据进行事后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汇总分析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涉及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702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名日本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患者，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格列汀作为单药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治疗、并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与磺酰脲类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、格列奈类、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胍类或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α-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葡萄糖苷酶抑制剂联合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使用，主要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疗效指标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en-US" altLang="zh-CN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HbA1c</a:t>
            </a:r>
            <a:r>
              <a:rPr lang="zh-CN" altLang="en-US" sz="1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从基线的变化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评估长期单独使用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替格列汀或联合其他口服降糖药治疗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血糖控制不足的日本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型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糖尿病患者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的安全性和有效性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73910" y="890486"/>
            <a:ext cx="834879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ct val="40000"/>
              </a:spcAft>
            </a:pP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替格列汀单药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联合其他口服降糖药均可长期显著改善患者血糖水平（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HbA1c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GB" altLang="zh-CN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4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10" y="1333862"/>
            <a:ext cx="8332607" cy="2789249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4" y="235653"/>
            <a:ext cx="2250749" cy="5155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03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有效性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Validity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内容占位符 2"/>
          <p:cNvSpPr txBox="1">
            <a:spLocks noChangeArrowheads="1"/>
          </p:cNvSpPr>
          <p:nvPr/>
        </p:nvSpPr>
        <p:spPr>
          <a:xfrm>
            <a:off x="435673" y="4227934"/>
            <a:ext cx="8529164" cy="9804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300"/>
              </a:spcBef>
              <a:buNone/>
              <a:defRPr/>
            </a:pP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研究对象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2013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-2015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月为期三年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随访，随访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期间开始接受替格列汀治疗的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患者，其中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126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例（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47.9%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）患者将替格列汀作为单药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其中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2685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25.1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2294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21.4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）分别和磺脲类、双胍类进行联合治疗，</a:t>
            </a:r>
            <a:r>
              <a:rPr lang="zh-CN" altLang="en-US" sz="9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共计</a:t>
            </a:r>
            <a:r>
              <a:rPr lang="en-US" altLang="zh-CN" sz="9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11677</a:t>
            </a:r>
            <a:r>
              <a:rPr lang="zh-CN" altLang="en-US" sz="9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名患者登记</a:t>
            </a:r>
            <a:r>
              <a:rPr lang="zh-CN" altLang="en-US" sz="9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参与。</a:t>
            </a:r>
            <a:endParaRPr lang="en-US" altLang="zh-CN" sz="9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300"/>
              </a:spcBef>
              <a:buNone/>
              <a:defRPr/>
            </a:pP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研究结果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HbA1c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降低持续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年，降低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~0.7%±1.36%(n=5027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p&lt;0.001)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FBG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~19.8±48.2mg/dl(n=1096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p&lt;0.001)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73910" y="890486"/>
            <a:ext cx="8577144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ct val="40000"/>
              </a:spcAft>
            </a:pP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上市后三年随访：替格列汀单独</a:t>
            </a:r>
            <a:r>
              <a:rPr lang="en-US" altLang="zh-CN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联合其他口服降糖药治疗均可长期显著改善患者血糖水平</a:t>
            </a:r>
            <a:endParaRPr lang="en-GB" altLang="zh-CN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63888" y="3147814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 smtClean="0"/>
              <a:t>P</a:t>
            </a:r>
            <a:r>
              <a:rPr lang="zh-CN" altLang="en-US" sz="700" dirty="0" smtClean="0"/>
              <a:t>＜</a:t>
            </a:r>
            <a:r>
              <a:rPr lang="en-US" altLang="zh-CN" sz="700" dirty="0" smtClean="0"/>
              <a:t>0.001</a:t>
            </a:r>
            <a:endParaRPr lang="zh-CN" altLang="en-US" sz="700" dirty="0"/>
          </a:p>
        </p:txBody>
      </p:sp>
      <p:sp>
        <p:nvSpPr>
          <p:cNvPr id="12" name="文本框 11"/>
          <p:cNvSpPr txBox="1"/>
          <p:nvPr/>
        </p:nvSpPr>
        <p:spPr>
          <a:xfrm>
            <a:off x="7775138" y="3147813"/>
            <a:ext cx="789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 smtClean="0"/>
              <a:t>P</a:t>
            </a:r>
            <a:r>
              <a:rPr lang="zh-CN" altLang="en-US" sz="700" dirty="0" smtClean="0"/>
              <a:t>＜</a:t>
            </a:r>
            <a:r>
              <a:rPr lang="en-US" altLang="zh-CN" sz="700" dirty="0" smtClean="0"/>
              <a:t>0.001</a:t>
            </a:r>
            <a:endParaRPr lang="zh-CN" altLang="en-US" sz="700" dirty="0"/>
          </a:p>
        </p:txBody>
      </p:sp>
    </p:spTree>
    <p:extLst>
      <p:ext uri="{BB962C8B-B14F-4D97-AF65-F5344CB8AC3E}">
        <p14:creationId xmlns:p14="http://schemas.microsoft.com/office/powerpoint/2010/main" val="24017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4" y="235653"/>
            <a:ext cx="2178741" cy="5155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03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有效性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Validity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35673" y="592987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179512" y="798270"/>
            <a:ext cx="8784976" cy="411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zh-CN" altLang="en-US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临床指南</a:t>
            </a:r>
            <a:r>
              <a:rPr lang="en-US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诊疗规范推荐情况：</a:t>
            </a:r>
            <a:endParaRPr lang="en-US" altLang="zh-CN" sz="14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型糖尿病防治指南（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年版）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DPP-4i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联合二甲双胍改善患者血糖，尤其推荐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低血糖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风险较高或发生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低血糖危害大（如独居老人、驾驶者等）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的患者。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老年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糖尿病诊疗指南（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年版）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DPP-4i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可以作为老年糖尿病患者的一线降糖药选择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日本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糖尿病诊疗指南（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版）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zh-CN" sz="1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格列汀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的药代动力学不易受到肾功能的影响，故肾功能损害（包括透析）患者，</a:t>
            </a:r>
            <a:r>
              <a:rPr lang="zh-CN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无需调整该药物的用法用量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，对于其他经肾脏排泄的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DPP-4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抑制剂药物，则需要根据肾功能调整相应药物的用药剂量。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700"/>
              </a:spcBef>
            </a:pP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《技术审评报告》</a:t>
            </a:r>
            <a:r>
              <a:rPr lang="zh-CN" altLang="zh-CN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中关于本药品有效性的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描述</a:t>
            </a:r>
            <a:r>
              <a:rPr lang="zh-CN" altLang="en-US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节选</a:t>
            </a:r>
            <a:endParaRPr lang="en-US" altLang="zh-CN" sz="14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zh-CN" altLang="en-US" sz="14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主要疗效结果：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经治疗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周后替格列汀组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及安慰剂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HbA1c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分别为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6.97±0.79%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7.87±0.98%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，自基线变化分别为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0.93±0.72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-0.16±0.77%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，安慰剂组和替格列汀组之间的差异（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LS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平均值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±SE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0.80±0.09%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结果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显示第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周时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HbA1c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相对于基线的变化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方面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格列汀组优于安慰剂组（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p&lt;0.0001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ts val="2100"/>
              </a:lnSpc>
              <a:spcBef>
                <a:spcPts val="300"/>
              </a:spcBef>
            </a:pPr>
            <a:r>
              <a:rPr lang="zh-CN" altLang="en-US" sz="14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次要疗效结果：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格列汀组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安慰剂经治疗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周后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FPG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分别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144.1±28.4mg/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166.2±35.1mg/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，较基线变化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分别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-21.0±31.3mg/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-2.3±33.9mg/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。安慰剂组和替格列汀组之间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FPG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从基线至第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周的变化的差异（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LS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平均值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±SE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20.5±3.5mg/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412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/>
        </p:nvSpPr>
        <p:spPr>
          <a:xfrm>
            <a:off x="577588" y="915566"/>
            <a:ext cx="3490356" cy="576072"/>
          </a:xfrm>
          <a:custGeom>
            <a:avLst/>
            <a:gdLst/>
            <a:ahLst/>
            <a:cxnLst/>
            <a:rect l="l" t="t" r="r" b="b"/>
            <a:pathLst>
              <a:path w="5020056" h="576072">
                <a:moveTo>
                  <a:pt x="0" y="576072"/>
                </a:moveTo>
                <a:lnTo>
                  <a:pt x="5020056" y="576072"/>
                </a:lnTo>
                <a:lnTo>
                  <a:pt x="502005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0" name="组合 29"/>
          <p:cNvGrpSpPr/>
          <p:nvPr/>
        </p:nvGrpSpPr>
        <p:grpSpPr>
          <a:xfrm>
            <a:off x="453674" y="266153"/>
            <a:ext cx="216028" cy="216000"/>
            <a:chOff x="1827622" y="1343919"/>
            <a:chExt cx="2304000" cy="2304000"/>
          </a:xfrm>
          <a:solidFill>
            <a:srgbClr val="0070C0"/>
          </a:solidFill>
        </p:grpSpPr>
        <p:sp>
          <p:nvSpPr>
            <p:cNvPr id="31" name="椭圆 3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7075" y="235653"/>
            <a:ext cx="2214389" cy="5155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04 </a:t>
            </a:r>
            <a:r>
              <a:rPr lang="zh-CN" altLang="en-US" dirty="0" smtClean="0">
                <a:solidFill>
                  <a:srgbClr val="0070C0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创新性   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/>
              </a:rPr>
              <a:t>Innovativeness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  <a:p>
            <a:pPr lvl="0"/>
            <a:endParaRPr lang="en-US" altLang="zh-CN" sz="1100" b="0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577588" y="627534"/>
            <a:ext cx="8025265" cy="34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4"/>
          <p:cNvSpPr/>
          <p:nvPr/>
        </p:nvSpPr>
        <p:spPr>
          <a:xfrm>
            <a:off x="586740" y="928120"/>
            <a:ext cx="3481204" cy="576072"/>
          </a:xfrm>
          <a:custGeom>
            <a:avLst/>
            <a:gdLst/>
            <a:ahLst/>
            <a:cxnLst/>
            <a:rect l="l" t="t" r="r" b="b"/>
            <a:pathLst>
              <a:path w="5020056" h="576072">
                <a:moveTo>
                  <a:pt x="0" y="576072"/>
                </a:moveTo>
                <a:lnTo>
                  <a:pt x="5020056" y="576072"/>
                </a:lnTo>
                <a:lnTo>
                  <a:pt x="502005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12191">
            <a:solidFill>
              <a:srgbClr val="0E6E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5"/>
          <p:cNvSpPr txBox="1"/>
          <p:nvPr/>
        </p:nvSpPr>
        <p:spPr>
          <a:xfrm>
            <a:off x="586741" y="1022226"/>
            <a:ext cx="3697228" cy="4819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2000" b="1" spc="-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创新</a:t>
            </a:r>
            <a:r>
              <a:rPr lang="zh-CN" altLang="en-US" sz="2000" b="1" spc="-5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程度（化学结构与机理）</a:t>
            </a:r>
            <a:endParaRPr sz="2000" b="1" spc="-5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11" name="object 6"/>
          <p:cNvSpPr/>
          <p:nvPr/>
        </p:nvSpPr>
        <p:spPr>
          <a:xfrm>
            <a:off x="577635" y="1474367"/>
            <a:ext cx="3481204" cy="3367626"/>
          </a:xfrm>
          <a:custGeom>
            <a:avLst/>
            <a:gdLst/>
            <a:ahLst/>
            <a:cxnLst/>
            <a:rect l="l" t="t" r="r" b="b"/>
            <a:pathLst>
              <a:path w="5020056" h="4501896">
                <a:moveTo>
                  <a:pt x="0" y="4501896"/>
                </a:moveTo>
                <a:lnTo>
                  <a:pt x="5020056" y="4501896"/>
                </a:lnTo>
                <a:lnTo>
                  <a:pt x="5020056" y="0"/>
                </a:lnTo>
                <a:lnTo>
                  <a:pt x="0" y="0"/>
                </a:lnTo>
                <a:lnTo>
                  <a:pt x="0" y="4501896"/>
                </a:lnTo>
                <a:close/>
              </a:path>
            </a:pathLst>
          </a:custGeom>
          <a:solidFill>
            <a:srgbClr val="CCD4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577635" y="1474367"/>
            <a:ext cx="3481204" cy="3367626"/>
          </a:xfrm>
          <a:custGeom>
            <a:avLst/>
            <a:gdLst/>
            <a:ahLst/>
            <a:cxnLst/>
            <a:rect l="l" t="t" r="r" b="b"/>
            <a:pathLst>
              <a:path w="5020056" h="4501896">
                <a:moveTo>
                  <a:pt x="0" y="4501896"/>
                </a:moveTo>
                <a:lnTo>
                  <a:pt x="5020056" y="4501896"/>
                </a:lnTo>
                <a:lnTo>
                  <a:pt x="5020056" y="0"/>
                </a:lnTo>
                <a:lnTo>
                  <a:pt x="0" y="0"/>
                </a:lnTo>
                <a:lnTo>
                  <a:pt x="0" y="4501896"/>
                </a:lnTo>
                <a:close/>
              </a:path>
            </a:pathLst>
          </a:custGeom>
          <a:ln w="12192">
            <a:solidFill>
              <a:srgbClr val="CCD4E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8"/>
          <p:cNvSpPr txBox="1"/>
          <p:nvPr/>
        </p:nvSpPr>
        <p:spPr>
          <a:xfrm>
            <a:off x="672530" y="1491638"/>
            <a:ext cx="3242293" cy="331236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创新结构：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本品拥有化合物专利且为仿制药一致性评价参比制剂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具有连续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个环的“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形”结构，容易占据活性口袋，通过活性口袋（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S2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延伸口袋）的相互作用</a:t>
            </a:r>
            <a:r>
              <a:rPr lang="zh-CN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增强</a:t>
            </a:r>
            <a:r>
              <a:rPr lang="en-US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DPP-4</a:t>
            </a:r>
            <a:r>
              <a:rPr lang="zh-CN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抑制</a:t>
            </a:r>
            <a:r>
              <a:rPr lang="zh-CN" altLang="zh-CN" sz="1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活性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血浆半衰期</a:t>
            </a:r>
            <a:r>
              <a:rPr lang="zh-CN" altLang="en-US" sz="1400" dirty="0" smtClean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血浆半衰期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24.2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日给药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肝肾均衡消除：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代谢不受肾功能降低的影响，具有其他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DPP-4i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抑制剂的</a:t>
            </a:r>
            <a:r>
              <a:rPr lang="zh-CN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不可替代性</a:t>
            </a:r>
            <a:r>
              <a:rPr lang="zh-CN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5" name="object 3"/>
          <p:cNvSpPr/>
          <p:nvPr/>
        </p:nvSpPr>
        <p:spPr>
          <a:xfrm>
            <a:off x="4850880" y="915566"/>
            <a:ext cx="3490356" cy="576072"/>
          </a:xfrm>
          <a:custGeom>
            <a:avLst/>
            <a:gdLst/>
            <a:ahLst/>
            <a:cxnLst/>
            <a:rect l="l" t="t" r="r" b="b"/>
            <a:pathLst>
              <a:path w="5020056" h="576072">
                <a:moveTo>
                  <a:pt x="0" y="576072"/>
                </a:moveTo>
                <a:lnTo>
                  <a:pt x="5020056" y="576072"/>
                </a:lnTo>
                <a:lnTo>
                  <a:pt x="502005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4"/>
          <p:cNvSpPr/>
          <p:nvPr/>
        </p:nvSpPr>
        <p:spPr>
          <a:xfrm>
            <a:off x="4860032" y="928120"/>
            <a:ext cx="3481204" cy="576072"/>
          </a:xfrm>
          <a:custGeom>
            <a:avLst/>
            <a:gdLst/>
            <a:ahLst/>
            <a:cxnLst/>
            <a:rect l="l" t="t" r="r" b="b"/>
            <a:pathLst>
              <a:path w="5020056" h="576072">
                <a:moveTo>
                  <a:pt x="0" y="576072"/>
                </a:moveTo>
                <a:lnTo>
                  <a:pt x="5020056" y="576072"/>
                </a:lnTo>
                <a:lnTo>
                  <a:pt x="502005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12191">
            <a:solidFill>
              <a:srgbClr val="0E6E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5"/>
          <p:cNvSpPr txBox="1"/>
          <p:nvPr/>
        </p:nvSpPr>
        <p:spPr>
          <a:xfrm>
            <a:off x="5007207" y="928120"/>
            <a:ext cx="3186853" cy="4819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50000"/>
              </a:lnSpc>
            </a:pPr>
            <a:r>
              <a:rPr lang="zh-CN" altLang="en-US" sz="2000" b="1" spc="-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创新带来的患者获益</a:t>
            </a:r>
          </a:p>
        </p:txBody>
      </p:sp>
      <p:sp>
        <p:nvSpPr>
          <p:cNvPr id="28" name="object 6"/>
          <p:cNvSpPr/>
          <p:nvPr/>
        </p:nvSpPr>
        <p:spPr>
          <a:xfrm>
            <a:off x="4850927" y="1474367"/>
            <a:ext cx="3481204" cy="3367626"/>
          </a:xfrm>
          <a:custGeom>
            <a:avLst/>
            <a:gdLst/>
            <a:ahLst/>
            <a:cxnLst/>
            <a:rect l="l" t="t" r="r" b="b"/>
            <a:pathLst>
              <a:path w="5020056" h="4501896">
                <a:moveTo>
                  <a:pt x="0" y="4501896"/>
                </a:moveTo>
                <a:lnTo>
                  <a:pt x="5020056" y="4501896"/>
                </a:lnTo>
                <a:lnTo>
                  <a:pt x="5020056" y="0"/>
                </a:lnTo>
                <a:lnTo>
                  <a:pt x="0" y="0"/>
                </a:lnTo>
                <a:lnTo>
                  <a:pt x="0" y="4501896"/>
                </a:lnTo>
                <a:close/>
              </a:path>
            </a:pathLst>
          </a:custGeom>
          <a:solidFill>
            <a:srgbClr val="CCD4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7"/>
          <p:cNvSpPr/>
          <p:nvPr/>
        </p:nvSpPr>
        <p:spPr>
          <a:xfrm>
            <a:off x="4850927" y="1474367"/>
            <a:ext cx="3481204" cy="3367626"/>
          </a:xfrm>
          <a:custGeom>
            <a:avLst/>
            <a:gdLst/>
            <a:ahLst/>
            <a:cxnLst/>
            <a:rect l="l" t="t" r="r" b="b"/>
            <a:pathLst>
              <a:path w="5020056" h="4501896">
                <a:moveTo>
                  <a:pt x="0" y="4501896"/>
                </a:moveTo>
                <a:lnTo>
                  <a:pt x="5020056" y="4501896"/>
                </a:lnTo>
                <a:lnTo>
                  <a:pt x="5020056" y="0"/>
                </a:lnTo>
                <a:lnTo>
                  <a:pt x="0" y="0"/>
                </a:lnTo>
                <a:lnTo>
                  <a:pt x="0" y="4501896"/>
                </a:lnTo>
                <a:close/>
              </a:path>
            </a:pathLst>
          </a:custGeom>
          <a:ln w="12192">
            <a:solidFill>
              <a:srgbClr val="CCD4E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8"/>
          <p:cNvSpPr txBox="1"/>
          <p:nvPr/>
        </p:nvSpPr>
        <p:spPr>
          <a:xfrm>
            <a:off x="4945822" y="1491638"/>
            <a:ext cx="3242293" cy="331236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本品每日口服一次，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小时稳定控制血糖水平；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适用于任何肾功能损害阶段的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T2DM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患者的长期使用且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无需调整剂量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适用于老年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T2DM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患者的长期使用，可有效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降低老年患者的血糖变异性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有效期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个月，高于其他已上市同类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DPP-4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抑制剂，易于贮存转运。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16152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1364</Words>
  <Application>Microsoft Office PowerPoint</Application>
  <PresentationFormat>全屏显示(16:9)</PresentationFormat>
  <Paragraphs>113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Microsoft JhengHei</vt:lpstr>
      <vt:lpstr>Microsoft YaHei UI</vt:lpstr>
      <vt:lpstr>方正大黑简体</vt:lpstr>
      <vt:lpstr>黑体</vt:lpstr>
      <vt:lpstr>宋体</vt:lpstr>
      <vt:lpstr>微软雅黑</vt:lpstr>
      <vt:lpstr>Arial</vt:lpstr>
      <vt:lpstr>Calibri</vt:lpstr>
      <vt:lpstr>Calibri Light</vt:lpstr>
      <vt:lpstr>Impact</vt:lpstr>
      <vt:lpstr>Palatino Linotype</vt:lpstr>
      <vt:lpstr>Trebuchet MS</vt:lpstr>
      <vt:lpstr>默认设计模板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清风素材</dc:title>
  <dc:creator>12sc.taobao.com</dc:creator>
  <cp:lastModifiedBy>Chen Qi</cp:lastModifiedBy>
  <cp:revision>410</cp:revision>
  <dcterms:created xsi:type="dcterms:W3CDTF">2016-03-10T05:45:08Z</dcterms:created>
  <dcterms:modified xsi:type="dcterms:W3CDTF">2023-07-06T07:40:00Z</dcterms:modified>
</cp:coreProperties>
</file>