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308" r:id="rId4"/>
    <p:sldId id="319" r:id="rId5"/>
    <p:sldId id="290" r:id="rId6"/>
    <p:sldId id="328" r:id="rId7"/>
    <p:sldId id="329" r:id="rId8"/>
    <p:sldId id="337" r:id="rId9"/>
    <p:sldId id="330" r:id="rId10"/>
    <p:sldId id="332" r:id="rId11"/>
  </p:sldIdLst>
  <p:sldSz cx="12192000" cy="6858000"/>
  <p:notesSz cx="6858000" cy="9144000"/>
  <p:embeddedFontLst>
    <p:embeddedFont>
      <p:font typeface="Calibri" panose="020F0302020204030204"/>
      <p:regular r:id="rId18"/>
    </p:embeddedFont>
  </p:embeddedFontLst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52414D3-F3F0-44A1-B178-546CCF20C7B0}">
          <p14:sldIdLst>
            <p14:sldId id="256"/>
            <p14:sldId id="308"/>
            <p14:sldId id="319"/>
            <p14:sldId id="290"/>
            <p14:sldId id="328"/>
            <p14:sldId id="329"/>
            <p14:sldId id="337"/>
            <p14:sldId id="330"/>
            <p14:sldId id="33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g feng" initials="ff" lastIdx="1" clrIdx="0"/>
  <p:cmAuthor id="0" name="Mia Vida Villanueva" initials="MVV" lastIdx="1" clrIdx="0"/>
  <p:cmAuthor id="7" name="1206988966@qq.com" initials="1" lastIdx="1" clrIdx="2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  <p:cmAuthor id="9" name="Author" initials="A" lastIdx="0" clrIdx="7"/>
  <p:cmAuthor id="11" name="Hong, Grace" initials="H" lastIdx="1" clrIdx="4"/>
  <p:cmAuthor id="12" name="Wu, Qiong" initials="W" lastIdx="36" clrIdx="5"/>
  <p:cmAuthor id="13" name="Jessie DUAN" initials="J" lastIdx="22" clrIdx="6"/>
  <p:cmAuthor id="14" name="刘 佳" initials="刘" lastIdx="1" clrIdx="12"/>
  <p:cmAuthor id="15" name="刘 畅" initials="刘" lastIdx="1" clrIdx="22"/>
  <p:cmAuthor id="17" name="Maria Martinelli" initials="M" lastIdx="31" clrIdx="9"/>
  <p:cmAuthor id="18" name="Gina Rocco" initials="G" lastIdx="105" clrIdx="10"/>
  <p:cmAuthor id="19" name="William Wu" initials="W" lastIdx="1" clrIdx="13"/>
  <p:cmAuthor id="20" name="王文娟" initials="王" lastIdx="1" clrIdx="20"/>
  <p:cmAuthor id="21" name="Mangene, Brian" initials="M" lastIdx="9" clrIdx="14"/>
  <p:cmAuthor id="22" name="kondo, Kaoru" initials="k" lastIdx="35" clrIdx="15"/>
  <p:cmAuthor id="23" name="Weisberg, Julia" initials="W" lastIdx="6" clrIdx="16"/>
  <p:cmAuthor id="24" name="gu, Honghai" initials="g" lastIdx="14" clrIdx="17"/>
  <p:cmAuthor id="25" name="Zhou, Fang" initials="Z" lastIdx="2" clrIdx="19"/>
  <p:cmAuthor id="26" name="Zhang, Pamela" initials="Z" lastIdx="3" clrIdx="20"/>
  <p:cmAuthor id="27" name="刘强" initials="刘" lastIdx="1" clrIdx="21"/>
  <p:cmAuthor id="28" name="Kid" initials="K" lastIdx="1" clrIdx="2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3959B9"/>
    <a:srgbClr val="DAE3F3"/>
    <a:srgbClr val="82C027"/>
    <a:srgbClr val="055122"/>
    <a:srgbClr val="F2F2F2"/>
    <a:srgbClr val="A3B3AC"/>
    <a:srgbClr val="5D796B"/>
    <a:srgbClr val="84A092"/>
    <a:srgbClr val="C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599"/>
  </p:normalViewPr>
  <p:slideViewPr>
    <p:cSldViewPr snapToGrid="0" showGuides="1">
      <p:cViewPr varScale="1">
        <p:scale>
          <a:sx n="63" d="100"/>
          <a:sy n="63" d="100"/>
        </p:scale>
        <p:origin x="780" y="48"/>
      </p:cViewPr>
      <p:guideLst>
        <p:guide orient="horz" pos="278"/>
        <p:guide orient="horz" pos="3793"/>
        <p:guide pos="478"/>
        <p:guide pos="7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4.xml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A7C6-1544-4F5E-B968-AD91461FFC9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449B-1D34-4AD7-88FB-1E21DCEF6F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E2CF-8D60-42E8-8632-274482F4C79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FB83-642D-4792-95B4-16C11C0D38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F5DF-BAC3-4A3A-BE3E-AA6B74E21F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FE83-5C9F-4143-82C7-EBA58C6A04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8"/>
          <p:cNvSpPr/>
          <p:nvPr/>
        </p:nvSpPr>
        <p:spPr>
          <a:xfrm rot="10800000" flipH="1">
            <a:off x="-12366" y="6323445"/>
            <a:ext cx="12192007" cy="36008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219200">
              <a:defRPr sz="2200">
                <a:solidFill>
                  <a:srgbClr val="FFFFFF"/>
                </a:solidFill>
                <a:latin typeface="Calibri" panose="020F0302020204030204"/>
                <a:ea typeface="Calibri" panose="020F0302020204030204"/>
                <a:cs typeface="Calibri" panose="020F0302020204030204"/>
                <a:sym typeface="Calibri" panose="020F0302020204030204"/>
              </a:defRPr>
            </a:pPr>
            <a:endParaRPr sz="1800"/>
          </a:p>
        </p:txBody>
      </p:sp>
      <p:sp>
        <p:nvSpPr>
          <p:cNvPr id="51" name="矩形 20"/>
          <p:cNvSpPr txBox="1"/>
          <p:nvPr/>
        </p:nvSpPr>
        <p:spPr>
          <a:xfrm>
            <a:off x="660774" y="219739"/>
            <a:ext cx="594388" cy="612645"/>
          </a:xfrm>
          <a:prstGeom prst="rect">
            <a:avLst/>
          </a:prstGeom>
          <a:ln w="12700">
            <a:miter lim="400000"/>
          </a:ln>
          <a:effectLst>
            <a:outerShdw blurRad="63500" dist="50800" dir="8100000" rotWithShape="0">
              <a:srgbClr val="000000">
                <a:alpha val="40000"/>
              </a:srgbClr>
            </a:outerShdw>
          </a:effectLst>
        </p:spPr>
        <p:txBody>
          <a:bodyPr wrap="none" lIns="65022" tIns="65022" rIns="65022" bIns="65022">
            <a:spAutoFit/>
          </a:bodyPr>
          <a:lstStyle>
            <a:lvl1pPr defTabSz="1300480">
              <a:lnSpc>
                <a:spcPct val="90000"/>
              </a:lnSpc>
              <a:defRPr sz="3200">
                <a:solidFill>
                  <a:srgbClr val="554D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华文中宋" panose="02010600040101010101" charset="-122"/>
              </a:defRPr>
            </a:lvl1pPr>
          </a:lstStyle>
          <a:p>
            <a:r>
              <a:t>    </a:t>
            </a:r>
          </a:p>
        </p:txBody>
      </p:sp>
      <p:sp>
        <p:nvSpPr>
          <p:cNvPr id="52" name="矩形 10"/>
          <p:cNvSpPr/>
          <p:nvPr/>
        </p:nvSpPr>
        <p:spPr>
          <a:xfrm>
            <a:off x="37347" y="337520"/>
            <a:ext cx="167372" cy="576048"/>
          </a:xfrm>
          <a:prstGeom prst="rect">
            <a:avLst/>
          </a:prstGeom>
          <a:gradFill>
            <a:gsLst>
              <a:gs pos="13000">
                <a:srgbClr val="BDD7EE"/>
              </a:gs>
              <a:gs pos="41000">
                <a:srgbClr val="2E75B6"/>
              </a:gs>
              <a:gs pos="84000">
                <a:srgbClr val="1F4E79"/>
              </a:gs>
              <a:gs pos="100000">
                <a:srgbClr val="1F4E79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219200">
              <a:defRPr sz="22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sz="1800"/>
          </a:p>
        </p:txBody>
      </p:sp>
      <p:sp>
        <p:nvSpPr>
          <p:cNvPr id="53" name="矩形 11"/>
          <p:cNvSpPr/>
          <p:nvPr/>
        </p:nvSpPr>
        <p:spPr>
          <a:xfrm>
            <a:off x="278647" y="766307"/>
            <a:ext cx="11520007" cy="36006"/>
          </a:xfrm>
          <a:prstGeom prst="rect">
            <a:avLst/>
          </a:prstGeom>
          <a:gradFill>
            <a:gsLst>
              <a:gs pos="13000">
                <a:srgbClr val="BDD7EE"/>
              </a:gs>
              <a:gs pos="26383">
                <a:srgbClr val="79A8D3"/>
              </a:gs>
              <a:gs pos="41000">
                <a:srgbClr val="2E75B6"/>
              </a:gs>
              <a:gs pos="84000">
                <a:srgbClr val="1F4E79"/>
              </a:gs>
              <a:gs pos="100000">
                <a:srgbClr val="1F4E79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219200">
              <a:defRPr sz="2200">
                <a:solidFill>
                  <a:srgbClr val="FFFFFF"/>
                </a:solidFill>
                <a:latin typeface="Calibri" panose="020F0302020204030204"/>
                <a:ea typeface="Calibri" panose="020F0302020204030204"/>
                <a:cs typeface="Calibri" panose="020F0302020204030204"/>
                <a:sym typeface="Calibri" panose="020F0302020204030204"/>
              </a:defRPr>
            </a:pPr>
            <a:endParaRPr sz="1800"/>
          </a:p>
        </p:txBody>
      </p:sp>
      <p:sp>
        <p:nvSpPr>
          <p:cNvPr id="54" name="矩形 12"/>
          <p:cNvSpPr/>
          <p:nvPr/>
        </p:nvSpPr>
        <p:spPr>
          <a:xfrm>
            <a:off x="240545" y="268242"/>
            <a:ext cx="167371" cy="468007"/>
          </a:xfrm>
          <a:prstGeom prst="rect">
            <a:avLst/>
          </a:prstGeom>
          <a:gradFill>
            <a:gsLst>
              <a:gs pos="13000">
                <a:srgbClr val="BDD7EE"/>
              </a:gs>
              <a:gs pos="41000">
                <a:srgbClr val="2E75B6"/>
              </a:gs>
              <a:gs pos="84000">
                <a:srgbClr val="1F4E79"/>
              </a:gs>
              <a:gs pos="100000">
                <a:srgbClr val="1F4E79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219200">
              <a:defRPr sz="22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sz="180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6262-E615-4301-B501-8406BD7E44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6B83-2718-42FE-B795-6C6A961BF9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13BB-F79F-48C5-A8E2-3F5D2B0D63F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24AB-EDF4-4778-B10A-B41AFF1D1A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D765-0285-420C-9F36-D978AC1AB09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D109-D45B-44F1-899D-A5AC334BF3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96CC-FC66-42DA-A056-D62ED2CFE3C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D775-9186-4933-9D80-ACFD0C4F09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9C50-7B70-45E8-9E05-EDBAD4BA67F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75B0-E1C1-4566-B6D4-D9C1893043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FAA3-2DA1-4690-973F-8A478468A3E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BB7E-C37C-43B3-B9A9-E5D188381257}" type="slidenum">
              <a:rPr lang="zh-CN" altLang="en-US"/>
            </a:fld>
            <a:endParaRPr lang="zh-CN" altLang="en-US"/>
          </a:p>
        </p:txBody>
      </p:sp>
      <p:pic>
        <p:nvPicPr>
          <p:cNvPr id="5" name="图片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1266" y="95250"/>
            <a:ext cx="1997854" cy="763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C480-CFA5-4D4B-BCDB-E2DC103B7D7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8AD7-9232-4EB9-9D8B-95DA1FEBA0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7DC1-296D-4B8F-9A78-24E4BF367E2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55D4-28C8-4A5D-81DC-30C8C2DE17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9CB343-8B5F-458F-8B53-ADD385D5DAF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B4A464-1A0A-41AE-9307-6DB4A1C8F24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.svg"/><Relationship Id="rId6" Type="http://schemas.openxmlformats.org/officeDocument/2006/relationships/image" Target="../media/image2.png"/><Relationship Id="rId5" Type="http://schemas.openxmlformats.org/officeDocument/2006/relationships/tags" Target="../tags/tag5.xml"/><Relationship Id="rId4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39" Type="http://schemas.openxmlformats.org/officeDocument/2006/relationships/image" Target="../media/image6.svg"/><Relationship Id="rId38" Type="http://schemas.openxmlformats.org/officeDocument/2006/relationships/image" Target="../media/image7.png"/><Relationship Id="rId37" Type="http://schemas.openxmlformats.org/officeDocument/2006/relationships/tags" Target="../tags/tag27.xml"/><Relationship Id="rId36" Type="http://schemas.openxmlformats.org/officeDocument/2006/relationships/tags" Target="../tags/tag26.xml"/><Relationship Id="rId35" Type="http://schemas.openxmlformats.org/officeDocument/2006/relationships/image" Target="../media/image5.svg"/><Relationship Id="rId34" Type="http://schemas.openxmlformats.org/officeDocument/2006/relationships/image" Target="../media/image6.png"/><Relationship Id="rId33" Type="http://schemas.openxmlformats.org/officeDocument/2006/relationships/tags" Target="../tags/tag25.xml"/><Relationship Id="rId32" Type="http://schemas.openxmlformats.org/officeDocument/2006/relationships/tags" Target="../tags/tag24.xml"/><Relationship Id="rId31" Type="http://schemas.openxmlformats.org/officeDocument/2006/relationships/tags" Target="../tags/tag23.xml"/><Relationship Id="rId30" Type="http://schemas.openxmlformats.org/officeDocument/2006/relationships/tags" Target="../tags/tag22.xml"/><Relationship Id="rId3" Type="http://schemas.openxmlformats.org/officeDocument/2006/relationships/tags" Target="../tags/tag3.xml"/><Relationship Id="rId29" Type="http://schemas.openxmlformats.org/officeDocument/2006/relationships/tags" Target="../tags/tag21.xml"/><Relationship Id="rId28" Type="http://schemas.openxmlformats.org/officeDocument/2006/relationships/image" Target="../media/image4.svg"/><Relationship Id="rId27" Type="http://schemas.openxmlformats.org/officeDocument/2006/relationships/image" Target="../media/image5.png"/><Relationship Id="rId26" Type="http://schemas.openxmlformats.org/officeDocument/2006/relationships/tags" Target="../tags/tag20.xml"/><Relationship Id="rId25" Type="http://schemas.openxmlformats.org/officeDocument/2006/relationships/tags" Target="../tags/tag19.xml"/><Relationship Id="rId24" Type="http://schemas.openxmlformats.org/officeDocument/2006/relationships/tags" Target="../tags/tag18.xml"/><Relationship Id="rId23" Type="http://schemas.openxmlformats.org/officeDocument/2006/relationships/tags" Target="../tags/tag17.xml"/><Relationship Id="rId22" Type="http://schemas.openxmlformats.org/officeDocument/2006/relationships/tags" Target="../tags/tag16.xml"/><Relationship Id="rId21" Type="http://schemas.openxmlformats.org/officeDocument/2006/relationships/image" Target="../media/image3.svg"/><Relationship Id="rId20" Type="http://schemas.openxmlformats.org/officeDocument/2006/relationships/image" Target="../media/image4.png"/><Relationship Id="rId2" Type="http://schemas.openxmlformats.org/officeDocument/2006/relationships/tags" Target="../tags/tag2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image" Target="../media/image2.svg"/><Relationship Id="rId13" Type="http://schemas.openxmlformats.org/officeDocument/2006/relationships/image" Target="../media/image3.png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091881" y="1359697"/>
            <a:ext cx="7576437" cy="23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5000" b="1" dirty="0">
                <a:latin typeface="微软雅黑" charset="0"/>
                <a:ea typeface="微软雅黑" charset="0"/>
              </a:rPr>
              <a:t>丹</a:t>
            </a:r>
            <a:r>
              <a:rPr lang="en-US" altLang="zh-CN" sz="5000" b="1" dirty="0">
                <a:latin typeface="微软雅黑" charset="0"/>
                <a:ea typeface="微软雅黑" charset="0"/>
              </a:rPr>
              <a:t> </a:t>
            </a:r>
            <a:r>
              <a:rPr lang="zh-CN" altLang="en-US" sz="5000" b="1" dirty="0">
                <a:latin typeface="微软雅黑" charset="0"/>
                <a:ea typeface="微软雅黑" charset="0"/>
              </a:rPr>
              <a:t>曲</a:t>
            </a:r>
            <a:r>
              <a:rPr lang="en-US" altLang="zh-CN" sz="5000" b="1" dirty="0">
                <a:latin typeface="微软雅黑" charset="0"/>
                <a:ea typeface="微软雅黑" charset="0"/>
              </a:rPr>
              <a:t> </a:t>
            </a:r>
            <a:r>
              <a:rPr lang="zh-CN" altLang="en-US" sz="5000" b="1" dirty="0">
                <a:latin typeface="微软雅黑" charset="0"/>
                <a:ea typeface="微软雅黑" charset="0"/>
              </a:rPr>
              <a:t>林</a:t>
            </a:r>
            <a:r>
              <a:rPr lang="en-US" altLang="zh-CN" sz="5000" b="1" dirty="0">
                <a:latin typeface="微软雅黑" charset="0"/>
                <a:ea typeface="微软雅黑" charset="0"/>
              </a:rPr>
              <a:t> </a:t>
            </a:r>
            <a:r>
              <a:rPr lang="zh-CN" altLang="en-US" sz="5000" b="1" dirty="0">
                <a:latin typeface="微软雅黑" charset="0"/>
                <a:ea typeface="微软雅黑" charset="0"/>
              </a:rPr>
              <a:t>钠</a:t>
            </a:r>
            <a:r>
              <a:rPr lang="en-US" altLang="zh-CN" sz="5000" b="1" dirty="0">
                <a:latin typeface="微软雅黑" charset="0"/>
                <a:ea typeface="微软雅黑" charset="0"/>
              </a:rPr>
              <a:t> </a:t>
            </a:r>
            <a:r>
              <a:rPr lang="zh-CN" altLang="en-US" sz="5000" b="1" dirty="0">
                <a:latin typeface="微软雅黑" charset="0"/>
                <a:ea typeface="微软雅黑" charset="0"/>
              </a:rPr>
              <a:t>胶</a:t>
            </a:r>
            <a:r>
              <a:rPr lang="en-US" altLang="zh-CN" sz="5000" b="1" dirty="0">
                <a:latin typeface="微软雅黑" charset="0"/>
                <a:ea typeface="微软雅黑" charset="0"/>
              </a:rPr>
              <a:t> </a:t>
            </a:r>
            <a:r>
              <a:rPr lang="zh-CN" altLang="en-US" sz="5000" b="1" dirty="0">
                <a:latin typeface="微软雅黑" charset="0"/>
                <a:ea typeface="微软雅黑" charset="0"/>
              </a:rPr>
              <a:t>囊</a:t>
            </a:r>
            <a:endParaRPr lang="zh-CN" altLang="en-US" sz="5000" b="1" dirty="0">
              <a:latin typeface="微软雅黑" charset="0"/>
              <a:ea typeface="微软雅黑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charset="0"/>
                <a:ea typeface="微软雅黑" charset="0"/>
                <a:sym typeface="+mn-ea"/>
              </a:rPr>
              <a:t>（诺菲克</a:t>
            </a:r>
            <a:r>
              <a:rPr lang="en-US" altLang="zh-CN" sz="4800" b="1" baseline="30000" dirty="0"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charset="0"/>
                <a:ea typeface="微软雅黑" charset="0"/>
                <a:sym typeface="+mn-ea"/>
              </a:rPr>
              <a:t>®</a:t>
            </a:r>
            <a:r>
              <a:rPr lang="zh-CN" altLang="en-US" sz="4800" b="1" dirty="0"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charset="0"/>
                <a:ea typeface="微软雅黑" charset="0"/>
                <a:sym typeface="+mn-ea"/>
              </a:rPr>
              <a:t>）</a:t>
            </a:r>
            <a:r>
              <a:rPr lang="zh-CN" altLang="en-US" sz="4800" b="1" baseline="30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charset="0"/>
                <a:ea typeface="微软雅黑" charset="0"/>
                <a:sym typeface="+mn-ea"/>
              </a:rPr>
              <a:t>️</a:t>
            </a:r>
            <a:endParaRPr lang="zh-CN" altLang="en-US" sz="4800" b="1" baseline="300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215640" y="4422140"/>
            <a:ext cx="53289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charset="0"/>
                <a:ea typeface="微软雅黑" charset="0"/>
                <a:sym typeface="+mn-ea"/>
              </a:rPr>
              <a:t>武汉恒信源药业有限公司</a:t>
            </a:r>
            <a:endParaRPr lang="zh-CN" altLang="en-US" sz="2800" b="1" dirty="0">
              <a:solidFill>
                <a:srgbClr val="002060"/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/>
        </p:nvGrpSpPr>
        <p:grpSpPr>
          <a:xfrm>
            <a:off x="759358" y="2269413"/>
            <a:ext cx="4905947" cy="795032"/>
            <a:chOff x="759358" y="2534843"/>
            <a:chExt cx="4905947" cy="795032"/>
          </a:xfrm>
        </p:grpSpPr>
        <p:grpSp>
          <p:nvGrpSpPr>
            <p:cNvPr id="2" name="组合 1"/>
            <p:cNvGrpSpPr/>
            <p:nvPr/>
          </p:nvGrpSpPr>
          <p:grpSpPr>
            <a:xfrm>
              <a:off x="759358" y="2534843"/>
              <a:ext cx="4905947" cy="719907"/>
              <a:chOff x="759358" y="2362016"/>
              <a:chExt cx="4905947" cy="719907"/>
            </a:xfrm>
          </p:grpSpPr>
          <p:sp>
            <p:nvSpPr>
              <p:cNvPr id="8" name="矩形: 圆角 7"/>
              <p:cNvSpPr/>
              <p:nvPr>
                <p:custDataLst>
                  <p:tags r:id="rId1"/>
                </p:custDataLst>
              </p:nvPr>
            </p:nvSpPr>
            <p:spPr>
              <a:xfrm>
                <a:off x="759358" y="2362016"/>
                <a:ext cx="4905947" cy="719907"/>
              </a:xfrm>
              <a:prstGeom prst="rect">
                <a:avLst/>
              </a:prstGeom>
              <a:solidFill>
                <a:srgbClr val="05A8E3">
                  <a:alpha val="1000"/>
                </a:srgbClr>
              </a:solidFill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 dirty="0">
                  <a:solidFill>
                    <a:schemeClr val="tx2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74" name="文本框 7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50842" y="2521914"/>
                <a:ext cx="3335558" cy="40011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anchor="ctr">
                <a:spAutoFit/>
              </a:bodyPr>
              <a:p>
                <a:r>
                  <a:rPr lang="en-US" altLang="zh-CN" sz="200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01 </a:t>
                </a:r>
                <a:r>
                  <a:rPr lang="zh-CN" altLang="en-US" sz="200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药品基本信息</a:t>
                </a:r>
                <a:endParaRPr lang="zh-CN" altLang="en-US" sz="200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74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14" name="梯形 13"/>
            <p:cNvSpPr/>
            <p:nvPr>
              <p:custDataLst>
                <p:tags r:id="rId3"/>
              </p:custDataLst>
            </p:nvPr>
          </p:nvSpPr>
          <p:spPr>
            <a:xfrm flipV="1">
              <a:off x="3445980" y="3249096"/>
              <a:ext cx="2219325" cy="80779"/>
            </a:xfrm>
            <a:prstGeom prst="trapezoid">
              <a:avLst/>
            </a:prstGeom>
            <a:solidFill>
              <a:srgbClr val="05A8E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00" name="矩形: 圆角 71"/>
            <p:cNvSpPr/>
            <p:nvPr>
              <p:custDataLst>
                <p:tags r:id="rId4"/>
              </p:custDataLst>
            </p:nvPr>
          </p:nvSpPr>
          <p:spPr>
            <a:xfrm>
              <a:off x="825500" y="2595353"/>
              <a:ext cx="1167867" cy="598888"/>
            </a:xfrm>
            <a:prstGeom prst="homePlate">
              <a:avLst/>
            </a:prstGeom>
            <a:gradFill>
              <a:gsLst>
                <a:gs pos="0">
                  <a:srgbClr val="05A8E3"/>
                </a:gs>
                <a:gs pos="98000">
                  <a:srgbClr val="0076C0"/>
                </a:gs>
              </a:gsLst>
              <a:lin ang="2700000" scaled="0"/>
            </a:gradFill>
            <a:ln w="3175">
              <a:solidFill>
                <a:schemeClr val="accent5"/>
              </a:solidFill>
            </a:ln>
            <a:effectLst>
              <a:outerShdw blurRad="63500" dist="63500" dir="2700000" algn="tl" rotWithShape="0">
                <a:srgbClr val="0076C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pic>
          <p:nvPicPr>
            <p:cNvPr id="18" name="图形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762" y="2690276"/>
              <a:ext cx="409042" cy="409042"/>
            </a:xfrm>
            <a:prstGeom prst="rect">
              <a:avLst/>
            </a:prstGeom>
          </p:spPr>
        </p:pic>
      </p:grpSp>
      <p:grpSp>
        <p:nvGrpSpPr>
          <p:cNvPr id="113" name="组合 112"/>
          <p:cNvGrpSpPr/>
          <p:nvPr/>
        </p:nvGrpSpPr>
        <p:grpSpPr>
          <a:xfrm>
            <a:off x="6473259" y="3592592"/>
            <a:ext cx="4905947" cy="798914"/>
            <a:chOff x="6096000" y="5226302"/>
            <a:chExt cx="4905947" cy="798914"/>
          </a:xfrm>
        </p:grpSpPr>
        <p:grpSp>
          <p:nvGrpSpPr>
            <p:cNvPr id="91" name="组合 90"/>
            <p:cNvGrpSpPr/>
            <p:nvPr/>
          </p:nvGrpSpPr>
          <p:grpSpPr>
            <a:xfrm>
              <a:off x="6096000" y="5226302"/>
              <a:ext cx="4905947" cy="719907"/>
              <a:chOff x="759358" y="2362016"/>
              <a:chExt cx="4905947" cy="719907"/>
            </a:xfrm>
          </p:grpSpPr>
          <p:sp>
            <p:nvSpPr>
              <p:cNvPr id="92" name="矩形: 圆角 91"/>
              <p:cNvSpPr/>
              <p:nvPr>
                <p:custDataLst>
                  <p:tags r:id="rId8"/>
                </p:custDataLst>
              </p:nvPr>
            </p:nvSpPr>
            <p:spPr>
              <a:xfrm>
                <a:off x="759358" y="2362016"/>
                <a:ext cx="4905947" cy="719907"/>
              </a:xfrm>
              <a:prstGeom prst="rect">
                <a:avLst/>
              </a:prstGeom>
              <a:solidFill>
                <a:srgbClr val="05A8E3">
                  <a:alpha val="1000"/>
                </a:srgbClr>
              </a:solidFill>
              <a:ln w="6350">
                <a:solidFill>
                  <a:srgbClr val="05A8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 dirty="0">
                  <a:solidFill>
                    <a:schemeClr val="tx2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94" name="文本框 9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50842" y="2521914"/>
                <a:ext cx="3335558" cy="40011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anchor="ctr">
                <a:spAutoFit/>
              </a:bodyPr>
              <a:p>
                <a:r>
                  <a:rPr lang="en-US" altLang="zh-CN" sz="200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05 </a:t>
                </a:r>
                <a:r>
                  <a:rPr lang="zh-CN" altLang="en-US" sz="200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公平性</a:t>
                </a:r>
                <a:endParaRPr lang="zh-CN" altLang="en-US" sz="2000" dirty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74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99" name="梯形 98"/>
            <p:cNvSpPr/>
            <p:nvPr>
              <p:custDataLst>
                <p:tags r:id="rId10"/>
              </p:custDataLst>
            </p:nvPr>
          </p:nvSpPr>
          <p:spPr>
            <a:xfrm flipV="1">
              <a:off x="8777782" y="5944437"/>
              <a:ext cx="2219325" cy="80779"/>
            </a:xfrm>
            <a:prstGeom prst="trapezoid">
              <a:avLst/>
            </a:prstGeom>
            <a:solidFill>
              <a:srgbClr val="05A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04" name="矩形: 圆角 92"/>
            <p:cNvSpPr/>
            <p:nvPr>
              <p:custDataLst>
                <p:tags r:id="rId11"/>
              </p:custDataLst>
            </p:nvPr>
          </p:nvSpPr>
          <p:spPr>
            <a:xfrm>
              <a:off x="6162142" y="5286812"/>
              <a:ext cx="1167867" cy="598888"/>
            </a:xfrm>
            <a:prstGeom prst="homePlate">
              <a:avLst/>
            </a:prstGeom>
            <a:gradFill>
              <a:gsLst>
                <a:gs pos="0">
                  <a:srgbClr val="05A8E3"/>
                </a:gs>
                <a:gs pos="98000">
                  <a:srgbClr val="0076C0"/>
                </a:gs>
              </a:gsLst>
              <a:lin ang="2700000" scaled="0"/>
            </a:gradFill>
            <a:ln w="3175">
              <a:noFill/>
            </a:ln>
            <a:effectLst>
              <a:outerShdw blurRad="63500" dist="63500" dir="2700000" algn="tl" rotWithShape="0">
                <a:srgbClr val="0076C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pic>
          <p:nvPicPr>
            <p:cNvPr id="20" name="图形 1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24663" y="5402849"/>
              <a:ext cx="467270" cy="389392"/>
            </a:xfrm>
            <a:prstGeom prst="rect">
              <a:avLst/>
            </a:prstGeom>
          </p:spPr>
        </p:pic>
      </p:grpSp>
      <p:grpSp>
        <p:nvGrpSpPr>
          <p:cNvPr id="114" name="组合 113"/>
          <p:cNvGrpSpPr/>
          <p:nvPr/>
        </p:nvGrpSpPr>
        <p:grpSpPr>
          <a:xfrm>
            <a:off x="6460553" y="2268980"/>
            <a:ext cx="4905947" cy="795465"/>
            <a:chOff x="6096000" y="3880572"/>
            <a:chExt cx="4905947" cy="795465"/>
          </a:xfrm>
        </p:grpSpPr>
        <p:grpSp>
          <p:nvGrpSpPr>
            <p:cNvPr id="87" name="组合 86"/>
            <p:cNvGrpSpPr/>
            <p:nvPr/>
          </p:nvGrpSpPr>
          <p:grpSpPr>
            <a:xfrm>
              <a:off x="6096000" y="3880572"/>
              <a:ext cx="4905947" cy="719907"/>
              <a:chOff x="759358" y="2362016"/>
              <a:chExt cx="4905947" cy="719907"/>
            </a:xfrm>
          </p:grpSpPr>
          <p:sp>
            <p:nvSpPr>
              <p:cNvPr id="88" name="矩形: 圆角 87"/>
              <p:cNvSpPr/>
              <p:nvPr>
                <p:custDataLst>
                  <p:tags r:id="rId15"/>
                </p:custDataLst>
              </p:nvPr>
            </p:nvSpPr>
            <p:spPr>
              <a:xfrm>
                <a:off x="759358" y="2362016"/>
                <a:ext cx="4905947" cy="719907"/>
              </a:xfrm>
              <a:prstGeom prst="rect">
                <a:avLst/>
              </a:prstGeom>
              <a:solidFill>
                <a:srgbClr val="05A8E3">
                  <a:alpha val="1000"/>
                </a:srgbClr>
              </a:solidFill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 dirty="0">
                  <a:solidFill>
                    <a:schemeClr val="tx2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90" name="文本框 8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50842" y="2521914"/>
                <a:ext cx="3335558" cy="40011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anchor="ctr">
                <a:spAutoFit/>
              </a:bodyPr>
              <a:p>
                <a:r>
                  <a:rPr lang="en-US" altLang="zh-CN" sz="200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04 </a:t>
                </a:r>
                <a:r>
                  <a:rPr lang="zh-CN" altLang="en-US" sz="2000" dirty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创新性</a:t>
                </a:r>
                <a:endParaRPr lang="zh-CN" altLang="en-US" sz="2000" dirty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74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97" name="梯形 96"/>
            <p:cNvSpPr/>
            <p:nvPr>
              <p:custDataLst>
                <p:tags r:id="rId17"/>
              </p:custDataLst>
            </p:nvPr>
          </p:nvSpPr>
          <p:spPr>
            <a:xfrm flipV="1">
              <a:off x="8777782" y="4595258"/>
              <a:ext cx="2219325" cy="80779"/>
            </a:xfrm>
            <a:prstGeom prst="trapezoid">
              <a:avLst/>
            </a:prstGeom>
            <a:solidFill>
              <a:srgbClr val="05A8E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05" name="矩形: 圆角 88"/>
            <p:cNvSpPr/>
            <p:nvPr>
              <p:custDataLst>
                <p:tags r:id="rId18"/>
              </p:custDataLst>
            </p:nvPr>
          </p:nvSpPr>
          <p:spPr>
            <a:xfrm>
              <a:off x="6162142" y="3941082"/>
              <a:ext cx="1167867" cy="598888"/>
            </a:xfrm>
            <a:prstGeom prst="homePlate">
              <a:avLst/>
            </a:prstGeom>
            <a:gradFill>
              <a:gsLst>
                <a:gs pos="0">
                  <a:srgbClr val="05A8E3"/>
                </a:gs>
                <a:gs pos="98000">
                  <a:srgbClr val="0076C0"/>
                </a:gs>
              </a:gsLst>
              <a:lin ang="2700000" scaled="0"/>
            </a:gradFill>
            <a:ln w="3175">
              <a:solidFill>
                <a:schemeClr val="accent5"/>
              </a:solidFill>
            </a:ln>
            <a:effectLst>
              <a:outerShdw blurRad="63500" dist="63500" dir="2700000" algn="tl" rotWithShape="0">
                <a:srgbClr val="0076C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pic>
          <p:nvPicPr>
            <p:cNvPr id="108" name="图形 10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24663" y="3969920"/>
              <a:ext cx="500375" cy="500375"/>
            </a:xfrm>
            <a:prstGeom prst="rect">
              <a:avLst/>
            </a:prstGeom>
          </p:spPr>
        </p:pic>
      </p:grpSp>
      <p:grpSp>
        <p:nvGrpSpPr>
          <p:cNvPr id="117" name="组合 116"/>
          <p:cNvGrpSpPr/>
          <p:nvPr/>
        </p:nvGrpSpPr>
        <p:grpSpPr>
          <a:xfrm>
            <a:off x="759358" y="3615142"/>
            <a:ext cx="4905947" cy="795465"/>
            <a:chOff x="759358" y="3880572"/>
            <a:chExt cx="4905947" cy="795465"/>
          </a:xfrm>
        </p:grpSpPr>
        <p:grpSp>
          <p:nvGrpSpPr>
            <p:cNvPr id="75" name="组合 74"/>
            <p:cNvGrpSpPr/>
            <p:nvPr/>
          </p:nvGrpSpPr>
          <p:grpSpPr>
            <a:xfrm>
              <a:off x="759358" y="3880572"/>
              <a:ext cx="4905947" cy="719907"/>
              <a:chOff x="759358" y="2362016"/>
              <a:chExt cx="4905947" cy="719907"/>
            </a:xfrm>
          </p:grpSpPr>
          <p:sp>
            <p:nvSpPr>
              <p:cNvPr id="76" name="矩形: 圆角 75"/>
              <p:cNvSpPr/>
              <p:nvPr>
                <p:custDataLst>
                  <p:tags r:id="rId22"/>
                </p:custDataLst>
              </p:nvPr>
            </p:nvSpPr>
            <p:spPr>
              <a:xfrm>
                <a:off x="759358" y="2362016"/>
                <a:ext cx="4905947" cy="719907"/>
              </a:xfrm>
              <a:prstGeom prst="rect">
                <a:avLst/>
              </a:prstGeom>
              <a:solidFill>
                <a:srgbClr val="05A8E3">
                  <a:alpha val="1000"/>
                </a:srgbClr>
              </a:solidFill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 dirty="0">
                  <a:solidFill>
                    <a:schemeClr val="tx2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78" name="文本框 77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150842" y="2521914"/>
                <a:ext cx="3335558" cy="40011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anchor="ctr">
                <a:spAutoFit/>
              </a:bodyPr>
              <a:p>
                <a:r>
                  <a:rPr lang="en-US" altLang="zh-CN" sz="200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02 </a:t>
                </a:r>
                <a:r>
                  <a:rPr lang="zh-CN" altLang="en-US" sz="200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安全性</a:t>
                </a:r>
                <a:endParaRPr lang="zh-CN" altLang="en-US" sz="200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74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96" name="梯形 95"/>
            <p:cNvSpPr/>
            <p:nvPr>
              <p:custDataLst>
                <p:tags r:id="rId24"/>
              </p:custDataLst>
            </p:nvPr>
          </p:nvSpPr>
          <p:spPr>
            <a:xfrm flipV="1">
              <a:off x="3445980" y="4595258"/>
              <a:ext cx="2219325" cy="80779"/>
            </a:xfrm>
            <a:prstGeom prst="trapezoid">
              <a:avLst/>
            </a:prstGeom>
            <a:solidFill>
              <a:srgbClr val="05A8E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01" name="矩形: 圆角 76"/>
            <p:cNvSpPr/>
            <p:nvPr>
              <p:custDataLst>
                <p:tags r:id="rId25"/>
              </p:custDataLst>
            </p:nvPr>
          </p:nvSpPr>
          <p:spPr>
            <a:xfrm>
              <a:off x="825500" y="3941082"/>
              <a:ext cx="1167867" cy="598888"/>
            </a:xfrm>
            <a:prstGeom prst="homePlate">
              <a:avLst/>
            </a:prstGeom>
            <a:gradFill>
              <a:gsLst>
                <a:gs pos="0">
                  <a:srgbClr val="05A8E3"/>
                </a:gs>
                <a:gs pos="98000">
                  <a:srgbClr val="0076C0"/>
                </a:gs>
              </a:gsLst>
              <a:lin ang="2700000" scaled="0"/>
            </a:gradFill>
            <a:ln w="3175">
              <a:solidFill>
                <a:schemeClr val="accent5"/>
              </a:solidFill>
            </a:ln>
            <a:effectLst>
              <a:outerShdw blurRad="63500" dist="63500" dir="2700000" algn="tl" rotWithShape="0">
                <a:srgbClr val="0076C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pic>
          <p:nvPicPr>
            <p:cNvPr id="110" name="图形 10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28762" y="4036004"/>
              <a:ext cx="409042" cy="409042"/>
            </a:xfrm>
            <a:prstGeom prst="rect">
              <a:avLst/>
            </a:prstGeom>
          </p:spPr>
        </p:pic>
      </p:grpSp>
      <p:grpSp>
        <p:nvGrpSpPr>
          <p:cNvPr id="118" name="组合 117"/>
          <p:cNvGrpSpPr/>
          <p:nvPr/>
        </p:nvGrpSpPr>
        <p:grpSpPr>
          <a:xfrm>
            <a:off x="759358" y="4960872"/>
            <a:ext cx="4905947" cy="798914"/>
            <a:chOff x="759358" y="5226302"/>
            <a:chExt cx="4905947" cy="798914"/>
          </a:xfrm>
        </p:grpSpPr>
        <p:grpSp>
          <p:nvGrpSpPr>
            <p:cNvPr id="79" name="组合 78"/>
            <p:cNvGrpSpPr/>
            <p:nvPr/>
          </p:nvGrpSpPr>
          <p:grpSpPr>
            <a:xfrm>
              <a:off x="759358" y="5226302"/>
              <a:ext cx="4905947" cy="719907"/>
              <a:chOff x="759358" y="2362016"/>
              <a:chExt cx="4905947" cy="719907"/>
            </a:xfrm>
          </p:grpSpPr>
          <p:sp>
            <p:nvSpPr>
              <p:cNvPr id="80" name="矩形: 圆角 79"/>
              <p:cNvSpPr/>
              <p:nvPr>
                <p:custDataLst>
                  <p:tags r:id="rId29"/>
                </p:custDataLst>
              </p:nvPr>
            </p:nvSpPr>
            <p:spPr>
              <a:xfrm>
                <a:off x="759358" y="2362016"/>
                <a:ext cx="4905947" cy="719907"/>
              </a:xfrm>
              <a:prstGeom prst="rect">
                <a:avLst/>
              </a:prstGeom>
              <a:solidFill>
                <a:srgbClr val="05A8E3">
                  <a:alpha val="1000"/>
                </a:srgbClr>
              </a:solidFill>
              <a:ln w="6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000" b="1" dirty="0">
                  <a:solidFill>
                    <a:schemeClr val="tx2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82" name="文本框 81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2150842" y="2521914"/>
                <a:ext cx="3335558" cy="40011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anchor="ctr">
                <a:spAutoFit/>
              </a:bodyPr>
              <a:p>
                <a:r>
                  <a:rPr lang="en-US" altLang="zh-CN" sz="200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03 </a:t>
                </a:r>
                <a:r>
                  <a:rPr lang="zh-CN" altLang="en-US" sz="200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74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0"/>
                    </a:gradFill>
                    <a:latin typeface="微软雅黑" charset="0"/>
                    <a:ea typeface="微软雅黑" charset="0"/>
                    <a:cs typeface="微软雅黑" charset="0"/>
                  </a:rPr>
                  <a:t>有效性</a:t>
                </a:r>
                <a:endParaRPr lang="zh-CN" altLang="en-US" sz="200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74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latin typeface="微软雅黑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98" name="梯形 97"/>
            <p:cNvSpPr/>
            <p:nvPr>
              <p:custDataLst>
                <p:tags r:id="rId31"/>
              </p:custDataLst>
            </p:nvPr>
          </p:nvSpPr>
          <p:spPr>
            <a:xfrm flipV="1">
              <a:off x="3445980" y="5944437"/>
              <a:ext cx="2219325" cy="80779"/>
            </a:xfrm>
            <a:prstGeom prst="trapezoid">
              <a:avLst/>
            </a:prstGeom>
            <a:solidFill>
              <a:srgbClr val="05A8E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02" name="矩形: 圆角 80"/>
            <p:cNvSpPr/>
            <p:nvPr>
              <p:custDataLst>
                <p:tags r:id="rId32"/>
              </p:custDataLst>
            </p:nvPr>
          </p:nvSpPr>
          <p:spPr>
            <a:xfrm>
              <a:off x="825500" y="5286812"/>
              <a:ext cx="1167867" cy="598888"/>
            </a:xfrm>
            <a:prstGeom prst="homePlate">
              <a:avLst/>
            </a:prstGeom>
            <a:gradFill>
              <a:gsLst>
                <a:gs pos="0">
                  <a:srgbClr val="05A8E3"/>
                </a:gs>
                <a:gs pos="98000">
                  <a:srgbClr val="0076C0"/>
                </a:gs>
              </a:gsLst>
              <a:lin ang="2700000" scaled="0"/>
            </a:gradFill>
            <a:ln w="3175">
              <a:solidFill>
                <a:schemeClr val="accent5"/>
              </a:solidFill>
            </a:ln>
            <a:effectLst>
              <a:outerShdw blurRad="63500" dist="63500" dir="2700000" algn="tl" rotWithShape="0">
                <a:srgbClr val="0076C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b="1" dirty="0">
                <a:solidFill>
                  <a:schemeClr val="tx2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49" name="图形 4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9806" y="5108638"/>
            <a:ext cx="446954" cy="44695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75970" y="2425519"/>
            <a:ext cx="554884" cy="367180"/>
            <a:chOff x="6626966" y="2610746"/>
            <a:chExt cx="700727" cy="463688"/>
          </a:xfrm>
        </p:grpSpPr>
        <p:sp>
          <p:nvSpPr>
            <p:cNvPr id="53" name="任意多边形: 形状 52"/>
            <p:cNvSpPr/>
            <p:nvPr>
              <p:custDataLst>
                <p:tags r:id="rId36"/>
              </p:custDataLst>
            </p:nvPr>
          </p:nvSpPr>
          <p:spPr>
            <a:xfrm>
              <a:off x="6718008" y="2803251"/>
              <a:ext cx="609685" cy="271183"/>
            </a:xfrm>
            <a:custGeom>
              <a:avLst/>
              <a:gdLst>
                <a:gd name="connsiteX0" fmla="*/ 401791 w 609685"/>
                <a:gd name="connsiteY0" fmla="*/ 0 h 271183"/>
                <a:gd name="connsiteX1" fmla="*/ 609685 w 609685"/>
                <a:gd name="connsiteY1" fmla="*/ 0 h 271183"/>
                <a:gd name="connsiteX2" fmla="*/ 609685 w 609685"/>
                <a:gd name="connsiteY2" fmla="*/ 141768 h 271183"/>
                <a:gd name="connsiteX3" fmla="*/ 490830 w 609685"/>
                <a:gd name="connsiteY3" fmla="*/ 145613 h 271183"/>
                <a:gd name="connsiteX4" fmla="*/ 322253 w 609685"/>
                <a:gd name="connsiteY4" fmla="*/ 271183 h 271183"/>
                <a:gd name="connsiteX5" fmla="*/ 171697 w 609685"/>
                <a:gd name="connsiteY5" fmla="*/ 271183 h 271183"/>
                <a:gd name="connsiteX6" fmla="*/ 24992 w 609685"/>
                <a:gd name="connsiteY6" fmla="*/ 218911 h 271183"/>
                <a:gd name="connsiteX7" fmla="*/ 1647 w 609685"/>
                <a:gd name="connsiteY7" fmla="*/ 186434 h 271183"/>
                <a:gd name="connsiteX8" fmla="*/ 37442 w 609685"/>
                <a:gd name="connsiteY8" fmla="*/ 175308 h 271183"/>
                <a:gd name="connsiteX9" fmla="*/ 176695 w 609685"/>
                <a:gd name="connsiteY9" fmla="*/ 201404 h 271183"/>
                <a:gd name="connsiteX10" fmla="*/ 260000 w 609685"/>
                <a:gd name="connsiteY10" fmla="*/ 155511 h 271183"/>
                <a:gd name="connsiteX11" fmla="*/ 277447 w 609685"/>
                <a:gd name="connsiteY11" fmla="*/ 131952 h 271183"/>
                <a:gd name="connsiteX12" fmla="*/ 251317 w 609685"/>
                <a:gd name="connsiteY12" fmla="*/ 131952 h 271183"/>
                <a:gd name="connsiteX13" fmla="*/ 179152 w 609685"/>
                <a:gd name="connsiteY13" fmla="*/ 155757 h 271183"/>
                <a:gd name="connsiteX14" fmla="*/ 146468 w 609685"/>
                <a:gd name="connsiteY14" fmla="*/ 142423 h 271183"/>
                <a:gd name="connsiteX15" fmla="*/ 159329 w 609685"/>
                <a:gd name="connsiteY15" fmla="*/ 110682 h 2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9685" h="271183">
                  <a:moveTo>
                    <a:pt x="401791" y="0"/>
                  </a:moveTo>
                  <a:lnTo>
                    <a:pt x="609685" y="0"/>
                  </a:lnTo>
                  <a:lnTo>
                    <a:pt x="609685" y="141768"/>
                  </a:lnTo>
                  <a:lnTo>
                    <a:pt x="490830" y="145613"/>
                  </a:lnTo>
                  <a:lnTo>
                    <a:pt x="322253" y="271183"/>
                  </a:lnTo>
                  <a:lnTo>
                    <a:pt x="171697" y="271183"/>
                  </a:lnTo>
                  <a:cubicBezTo>
                    <a:pt x="171697" y="271183"/>
                    <a:pt x="49893" y="227581"/>
                    <a:pt x="24992" y="218911"/>
                  </a:cubicBezTo>
                  <a:cubicBezTo>
                    <a:pt x="1482" y="210485"/>
                    <a:pt x="-3023" y="200258"/>
                    <a:pt x="1647" y="186434"/>
                  </a:cubicBezTo>
                  <a:cubicBezTo>
                    <a:pt x="8773" y="167046"/>
                    <a:pt x="37442" y="175308"/>
                    <a:pt x="37442" y="175308"/>
                  </a:cubicBezTo>
                  <a:lnTo>
                    <a:pt x="176695" y="201404"/>
                  </a:lnTo>
                  <a:lnTo>
                    <a:pt x="260000" y="155511"/>
                  </a:lnTo>
                  <a:cubicBezTo>
                    <a:pt x="260000" y="155511"/>
                    <a:pt x="283673" y="144304"/>
                    <a:pt x="277447" y="131952"/>
                  </a:cubicBezTo>
                  <a:cubicBezTo>
                    <a:pt x="273188" y="123608"/>
                    <a:pt x="251317" y="131952"/>
                    <a:pt x="251317" y="131952"/>
                  </a:cubicBezTo>
                  <a:lnTo>
                    <a:pt x="179152" y="155757"/>
                  </a:lnTo>
                  <a:cubicBezTo>
                    <a:pt x="179152" y="155757"/>
                    <a:pt x="153923" y="165000"/>
                    <a:pt x="146468" y="142423"/>
                  </a:cubicBezTo>
                  <a:cubicBezTo>
                    <a:pt x="138277" y="117636"/>
                    <a:pt x="159329" y="110682"/>
                    <a:pt x="159329" y="110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en-US">
                <a:latin typeface="微软雅黑" charset="0"/>
                <a:ea typeface="微软雅黑" charset="0"/>
              </a:endParaRPr>
            </a:p>
          </p:txBody>
        </p:sp>
        <p:pic>
          <p:nvPicPr>
            <p:cNvPr id="6" name="图形 5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626966" y="2610746"/>
              <a:ext cx="324500" cy="3245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802640" y="695960"/>
            <a:ext cx="3153410" cy="101473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000" b="1">
                <a:latin typeface="微软雅黑" charset="0"/>
                <a:ea typeface="微软雅黑" charset="0"/>
                <a:cs typeface="微软雅黑" charset="0"/>
              </a:rPr>
              <a:t>目</a:t>
            </a:r>
            <a:r>
              <a:rPr lang="en-US" altLang="zh-CN" sz="3000" b="1">
                <a:latin typeface="微软雅黑" charset="0"/>
                <a:ea typeface="微软雅黑" charset="0"/>
                <a:cs typeface="微软雅黑" charset="0"/>
              </a:rPr>
              <a:t>      </a:t>
            </a:r>
            <a:r>
              <a:rPr lang="zh-CN" altLang="en-US" sz="3000" b="1">
                <a:latin typeface="微软雅黑" charset="0"/>
                <a:ea typeface="微软雅黑" charset="0"/>
                <a:cs typeface="微软雅黑" charset="0"/>
              </a:rPr>
              <a:t>录</a:t>
            </a:r>
            <a:endParaRPr lang="zh-CN" altLang="en-US" sz="3000" b="1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五边形 20"/>
          <p:cNvSpPr/>
          <p:nvPr>
            <p:custDataLst>
              <p:tags r:id="rId1"/>
            </p:custDataLst>
          </p:nvPr>
        </p:nvSpPr>
        <p:spPr>
          <a:xfrm>
            <a:off x="0" y="180975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药品基本信息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01295" y="861060"/>
          <a:ext cx="11580495" cy="383540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338580"/>
                <a:gridCol w="4375150"/>
                <a:gridCol w="1529715"/>
                <a:gridCol w="4337050"/>
              </a:tblGrid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通用名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丹</a:t>
                      </a:r>
                      <a:r>
                        <a:rPr lang="en-US" altLang="zh-CN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zh-CN" altLang="en-US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曲</a:t>
                      </a:r>
                      <a:r>
                        <a:rPr lang="en-US" altLang="zh-CN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zh-CN" altLang="en-US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林</a:t>
                      </a:r>
                      <a:r>
                        <a:rPr lang="en-US" altLang="zh-CN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zh-CN" altLang="en-US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钠</a:t>
                      </a:r>
                      <a:r>
                        <a:rPr lang="en-US" altLang="zh-CN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zh-CN" altLang="en-US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胶</a:t>
                      </a:r>
                      <a:r>
                        <a:rPr lang="en-US" altLang="zh-CN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zh-CN" altLang="en-US" sz="1800" b="1" u="sng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囊</a:t>
                      </a:r>
                      <a:endParaRPr lang="zh-CN" altLang="en-US" sz="1800" b="1" u="sng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注册规格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</a:rPr>
                        <a:t>25mg</a:t>
                      </a:r>
                      <a:endParaRPr lang="en-US" altLang="zh-CN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74231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适应症及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用法用量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1.用于各种原因引起的上运动神经元损伤</a:t>
                      </a:r>
                      <a:endParaRPr lang="zh-CN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所遗留的</a:t>
                      </a:r>
                      <a:r>
                        <a:rPr lang="zh-CN" sz="1400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痉挛性肌张力增高</a:t>
                      </a: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状态。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起始量可用</a:t>
                      </a:r>
                      <a:r>
                        <a:rPr lang="zh-CN" altLang="en-US" sz="1400" u="sng"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lang="zh-CN" altLang="en-US" sz="1400" u="sng">
                          <a:solidFill>
                            <a:schemeClr val="accent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25mg（1 粒），一日 1 次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720725">
                <a:tc vMerge="1">
                  <a:tcPr anchor="ctr" anchorCtr="0"/>
                </a:tc>
                <a:tc grid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2.用于需要麻醉或手术的已知或强烈怀疑恶性高热易感患者，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                               </a:t>
                      </a:r>
                      <a:endParaRPr lang="en-US" altLang="zh-CN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lang="zh-CN" sz="1400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术前使用以</a:t>
                      </a:r>
                      <a:r>
                        <a:rPr lang="zh-CN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预防或减轻恶性高热症状</a:t>
                      </a: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的进展。</a:t>
                      </a:r>
                      <a:endParaRPr lang="zh-CN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用于恶性高热危象后预防恶性高热症状复发。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手</a:t>
                      </a:r>
                      <a:r>
                        <a:rPr lang="zh-CN" altLang="en-US" sz="1400" u="sng">
                          <a:solidFill>
                            <a:schemeClr val="accent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术前一天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或两天，口服 </a:t>
                      </a:r>
                      <a:r>
                        <a:rPr lang="zh-CN" altLang="en-US" sz="1400" u="sng">
                          <a:solidFill>
                            <a:schemeClr val="accent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4-8mg/kg/天</a:t>
                      </a:r>
                      <a:endParaRPr lang="zh-CN" altLang="en-US" sz="1400" u="sng">
                        <a:solidFill>
                          <a:schemeClr val="accent1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7054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中国获批时间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1997年（原企业上市时间）</a:t>
                      </a:r>
                      <a:endParaRPr lang="zh-CN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2019年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8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月</a:t>
                      </a:r>
                      <a:r>
                        <a:rPr 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（恒信源上市时间）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目前大陆地区同通用名药品上市情况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家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5308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全球首次上市时间及国家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美国，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1974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年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月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  <a:cs typeface="微软雅黑" charset="0"/>
                        </a:rPr>
                        <a:t>是否为</a:t>
                      </a:r>
                      <a:r>
                        <a:rPr lang="en-US" altLang="zh-CN" sz="1400" b="1">
                          <a:latin typeface="微软雅黑" charset="0"/>
                          <a:ea typeface="微软雅黑" charset="0"/>
                          <a:cs typeface="微软雅黑" charset="0"/>
                        </a:rPr>
                        <a:t>OTC</a:t>
                      </a:r>
                      <a:r>
                        <a:rPr lang="zh-CN" altLang="en-US" sz="1400" b="1">
                          <a:latin typeface="微软雅黑" charset="0"/>
                          <a:ea typeface="微软雅黑" charset="0"/>
                          <a:cs typeface="微软雅黑" charset="0"/>
                        </a:rPr>
                        <a:t>药品</a:t>
                      </a:r>
                      <a:endParaRPr lang="zh-CN" altLang="en-US" sz="1400" b="1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否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1078865" y="2574925"/>
            <a:ext cx="1322705" cy="528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30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2021</a:t>
            </a:r>
            <a:r>
              <a:rPr lang="zh-CN" altLang="en-US" sz="130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年新获批</a:t>
            </a:r>
            <a:endParaRPr lang="zh-CN" altLang="en-US" sz="1300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r>
              <a:rPr lang="zh-CN" altLang="en-US" sz="130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适应症</a:t>
            </a:r>
            <a:endParaRPr lang="zh-CN" altLang="en-US" sz="1300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01295" y="5280660"/>
          <a:ext cx="6515100" cy="1002030"/>
        </p:xfrm>
        <a:graphic>
          <a:graphicData uri="http://schemas.openxmlformats.org/drawingml/2006/table">
            <a:tbl>
              <a:tblPr bandCol="1">
                <a:tableStyleId>{BDBED569-4797-4DF1-A0F4-6AAB3CD982D8}</a:tableStyleId>
              </a:tblPr>
              <a:tblGrid>
                <a:gridCol w="2322195"/>
                <a:gridCol w="4192905"/>
              </a:tblGrid>
              <a:tr h="480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latin typeface="微软雅黑" charset="0"/>
                          <a:ea typeface="微软雅黑" charset="0"/>
                        </a:rPr>
                        <a:t>参照药品建议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u="sng">
                          <a:latin typeface="微软雅黑" charset="0"/>
                          <a:ea typeface="微软雅黑" charset="0"/>
                        </a:rPr>
                        <a:t>注射用丹曲林钠</a:t>
                      </a:r>
                      <a:endParaRPr lang="zh-CN" altLang="en-US" sz="1400" u="sng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5213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latin typeface="微软雅黑" charset="0"/>
                          <a:ea typeface="微软雅黑" charset="0"/>
                        </a:rPr>
                        <a:t>参照药品选择理由</a:t>
                      </a:r>
                      <a:endParaRPr lang="zh-CN" altLang="en-US" sz="1400" b="1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>
                          <a:latin typeface="微软雅黑" charset="0"/>
                          <a:ea typeface="微软雅黑" charset="0"/>
                        </a:rPr>
                        <a:t>丹曲林是预防及治疗恶性高热</a:t>
                      </a:r>
                      <a:r>
                        <a:rPr lang="zh-CN" sz="20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</a:rPr>
                        <a:t>唯一</a:t>
                      </a:r>
                      <a:r>
                        <a:rPr lang="zh-CN" sz="1400">
                          <a:latin typeface="微软雅黑" charset="0"/>
                          <a:ea typeface="微软雅黑" charset="0"/>
                        </a:rPr>
                        <a:t>有效药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51435" y="4855210"/>
            <a:ext cx="11957685" cy="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120650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药品基本信息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464185" y="704850"/>
          <a:ext cx="11263630" cy="3154680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1266190"/>
                <a:gridCol w="1228725"/>
                <a:gridCol w="8768715"/>
              </a:tblGrid>
              <a:tr h="2057400"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u="sng">
                          <a:latin typeface="微软雅黑" charset="0"/>
                          <a:ea typeface="微软雅黑" charset="0"/>
                        </a:rPr>
                        <a:t>恶性高热</a:t>
                      </a:r>
                      <a:endParaRPr lang="zh-CN" altLang="en-US" sz="1800" u="sng">
                        <a:latin typeface="微软雅黑" charset="0"/>
                        <a:ea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800">
                        <a:latin typeface="微软雅黑" charset="0"/>
                        <a:ea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</a:rPr>
                        <a:t>领域</a:t>
                      </a:r>
                      <a:endParaRPr lang="zh-CN" altLang="en-US" sz="18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所治疗疾病的基本情况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染色体遗传疾病，多发于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应用挥发性吸入麻醉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；临床表现为：核心体温急剧升高、重度酸中毒、横纹肌溶解、高钾血症，该病进展急速且致死率极高；</a:t>
                      </a:r>
                      <a:endParaRPr lang="en-US" altLang="zh-CN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具有</a:t>
                      </a: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罕见、难以识别、起病急、病情进展迅速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、抢救不及时病死率高等特点；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3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.儿童发生率1:15,000，成人1:50,000。我国每年麻醉气体或肌松剂暴露约二千万人次，按平均发病率估算：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每年至少五百个患者面临死于恶性高热的危险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4.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据不完全统计, </a:t>
                      </a:r>
                      <a:r>
                        <a:rPr lang="zh-CN" altLang="en-US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我国MH 病死率高达</a:t>
                      </a:r>
                      <a:r>
                        <a:rPr lang="zh-CN" altLang="en-US" sz="16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lang="zh-CN" altLang="en-US" sz="1600" b="1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73.5%</a:t>
                      </a:r>
                      <a:r>
                        <a:rPr lang="zh-CN" altLang="en-US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</a:t>
                      </a:r>
                      <a:endParaRPr lang="zh-CN" altLang="en-US" sz="16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109728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未被满足的临床需求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疾病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重在预防和早期发现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</a:t>
                      </a:r>
                      <a:r>
                        <a:rPr lang="zh-CN" altLang="en-US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一旦发生死亡风险极大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2.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诊断金标准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：咖啡因</a:t>
                      </a: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-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氟烷骨骼肌收缩试验：活体实验、价格高昂、检测机构少，患者意愿度低，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难以实现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3.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丹曲林钠是</a:t>
                      </a:r>
                      <a:r>
                        <a:rPr lang="zh-CN" altLang="en-US" sz="1600" b="1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唯一</a:t>
                      </a:r>
                      <a:r>
                        <a:rPr lang="zh-CN" altLang="en-US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可用于预防恶性高热的特效药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，可大幅降低患者死亡率。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8315" y="4030345"/>
          <a:ext cx="11263630" cy="2733040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1229360"/>
                <a:gridCol w="1253490"/>
                <a:gridCol w="8780780"/>
              </a:tblGrid>
              <a:tr h="1186180"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u="sng">
                          <a:latin typeface="微软雅黑" charset="0"/>
                          <a:ea typeface="微软雅黑" charset="0"/>
                          <a:cs typeface="微软雅黑" charset="0"/>
                        </a:rPr>
                        <a:t>痉</a:t>
                      </a:r>
                      <a:r>
                        <a:rPr lang="en-US" altLang="zh-CN" sz="1800" u="sng">
                          <a:latin typeface="微软雅黑" charset="0"/>
                          <a:ea typeface="微软雅黑" charset="0"/>
                          <a:cs typeface="微软雅黑" charset="0"/>
                        </a:rPr>
                        <a:t>      </a:t>
                      </a:r>
                      <a:r>
                        <a:rPr lang="zh-CN" altLang="en-US" sz="1800" u="sng">
                          <a:latin typeface="微软雅黑" charset="0"/>
                          <a:ea typeface="微软雅黑" charset="0"/>
                          <a:cs typeface="微软雅黑" charset="0"/>
                        </a:rPr>
                        <a:t>挛</a:t>
                      </a:r>
                      <a:endParaRPr lang="zh-CN" altLang="en-US" sz="1800" u="sng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8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领域</a:t>
                      </a:r>
                      <a:endParaRPr lang="zh-CN" altLang="en-US" sz="18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所治疗疾病的基本情况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大约有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1/3的脑卒中患者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、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60%的重度多发性硬化患者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、</a:t>
                      </a:r>
                      <a:r>
                        <a:rPr lang="en-US" altLang="zh-CN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60-80%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的脑瘫患者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以及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75%的重度创伤性脑损伤后身体残疾的患者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会发生需要专门治疗的痉挛；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大多数痉挛患者</a:t>
                      </a: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失能，生活质量受到影响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1546860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未被满足的临床需求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1.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同领域其他口服药品直接作用于中枢神经系统，对中枢神经副作用较大；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2.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注射用肉毒素，会造成长期的肌肉松弛效果，进而可能引发吞咽困难或呼吸困难；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3.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丹曲林钠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直接作用于骨骼肌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，是</a:t>
                      </a:r>
                      <a:r>
                        <a:rPr lang="zh-CN" altLang="en-US" sz="1600" b="1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唯一</a:t>
                      </a:r>
                      <a:r>
                        <a:rPr lang="zh-CN" altLang="en-US" sz="1400" u="sng">
                          <a:solidFill>
                            <a:schemeClr val="accent5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非中枢神经类抗痉挛口服药品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，无依赖性、致幻性，患者依从度高，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避免中枢神经的不良反应，特别有利于痉挛患者的康复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7327265" y="2346960"/>
            <a:ext cx="1344930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b="1">
                <a:latin typeface="微软雅黑" charset="0"/>
                <a:ea typeface="微软雅黑" charset="0"/>
              </a:rPr>
              <a:t>一旦发生死亡风险极大</a:t>
            </a:r>
            <a:endParaRPr lang="zh-CN" altLang="en-US" sz="1400" b="1">
              <a:latin typeface="微软雅黑" charset="0"/>
              <a:ea typeface="微软雅黑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909050" y="2346960"/>
            <a:ext cx="1344930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b="1">
                <a:latin typeface="微软雅黑" charset="0"/>
                <a:ea typeface="微软雅黑" charset="0"/>
              </a:rPr>
              <a:t>难以提前诊断</a:t>
            </a:r>
            <a:endParaRPr lang="zh-CN" altLang="en-US" sz="1400" b="1">
              <a:latin typeface="微软雅黑" charset="0"/>
              <a:ea typeface="微软雅黑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490835" y="2346960"/>
            <a:ext cx="1344930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b="1">
                <a:latin typeface="微软雅黑" charset="0"/>
                <a:ea typeface="微软雅黑" charset="0"/>
              </a:rPr>
              <a:t>通过预防确保手术安全</a:t>
            </a:r>
            <a:endParaRPr lang="zh-CN" altLang="en-US" sz="14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180975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81305" y="884555"/>
          <a:ext cx="11514455" cy="3516630"/>
        </p:xfrm>
        <a:graphic>
          <a:graphicData uri="http://schemas.openxmlformats.org/drawingml/2006/table">
            <a:tbl>
              <a:tblPr bandCol="1">
                <a:tableStyleId>{FABFCF23-3B69-468F-B69F-88F6DE6A72F2}</a:tableStyleId>
              </a:tblPr>
              <a:tblGrid>
                <a:gridCol w="1329690"/>
                <a:gridCol w="10184765"/>
              </a:tblGrid>
              <a:tr h="107950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说明书收载的安全性信息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最常见不良反应：嗜睡、头晕、无力、全身不适、疲乏和腹泻，可通过低起始剂量逐渐递增至最佳疗效剂量范围来避免。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严重腹泻时可能需要临时停药。如果恢复给药后腹泻复发，应终止治疗。长期使用可能引起肝肾功能损害。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137160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国内外不良反应发生情况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药品上市后未检索到各国家或地区药监部⻔5年内发布的安全性警告和撤市信息。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丹曲林钠说明书中有黑框警告提示，本品可能存在潜在的肝毒性，但报告肝毒性的病例中大多数都伴有混杂因素，如有并发疾病和/或同时使用潜在肝脏毒性药物，故本品肝毒性依据不充分；本品说明书提示患者监测肝功能。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国外一项长达25年的</a:t>
                      </a:r>
                      <a:r>
                        <a:rPr lang="en-US" altLang="zh-CN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ADR</a:t>
                      </a:r>
                      <a:r>
                        <a:rPr lang="zh-CN" altLang="en-US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结果显示，口服丹曲林钠在报告的剂量范围内没有产生严重的不良反应，耐受性良好。</a:t>
                      </a:r>
                      <a:endParaRPr lang="zh-CN" altLang="en-US" sz="1400" u="sng">
                        <a:solidFill>
                          <a:srgbClr val="FF0000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448945"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>
                          <a:latin typeface="微软雅黑" charset="0"/>
                          <a:ea typeface="微软雅黑" charset="0"/>
                        </a:rPr>
                        <a:t>同类产品</a:t>
                      </a:r>
                      <a:endParaRPr lang="zh-CN" altLang="en-US" sz="1600">
                        <a:latin typeface="微软雅黑" charset="0"/>
                        <a:ea typeface="微软雅黑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>
                          <a:latin typeface="微软雅黑" charset="0"/>
                          <a:ea typeface="微软雅黑" charset="0"/>
                        </a:rPr>
                        <a:t>对比</a:t>
                      </a:r>
                      <a:endParaRPr lang="zh-CN" altLang="en-US" sz="16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</a:rPr>
                        <a:t>恶性高热：注射用丹曲林钠难溶于水，注射液需要使用甘露醇稀释，经外周静脉输注时可能引起静脉炎。</a:t>
                      </a:r>
                      <a:endParaRPr lang="zh-CN" altLang="en-US" sz="140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616585">
                <a:tc vMerge="1">
                  <a:tcPr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痉挛：</a:t>
                      </a:r>
                      <a:r>
                        <a:rPr lang="zh-CN" altLang="en-US" sz="1400" u="sng">
                          <a:solidFill>
                            <a:srgbClr val="FF0000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FDA不良反应监测数据（1969-2023）</a:t>
                      </a:r>
                      <a:r>
                        <a:rPr lang="zh-CN" altLang="en-US" sz="14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如下图：</a:t>
                      </a:r>
                      <a:endParaRPr lang="zh-CN" altLang="en-US" sz="14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22" name="表格 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74800" y="4582795"/>
          <a:ext cx="9067800" cy="171262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11300"/>
                <a:gridCol w="1511300"/>
                <a:gridCol w="1742440"/>
                <a:gridCol w="1511300"/>
              </a:tblGrid>
              <a:tr h="473710">
                <a:tc>
                  <a:txBody>
                    <a:bodyPr/>
                    <a:p>
                      <a:pPr algn="ctr"/>
                      <a:r>
                        <a:rPr lang="zh-CN" altLang="en-US" sz="1400" b="0" dirty="0">
                          <a:latin typeface="微软雅黑" charset="0"/>
                          <a:ea typeface="微软雅黑" charset="0"/>
                        </a:rPr>
                        <a:t>药品名</a:t>
                      </a:r>
                      <a:endParaRPr lang="zh-CN" altLang="en-US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>
                          <a:latin typeface="微软雅黑" charset="0"/>
                          <a:ea typeface="微软雅黑" charset="0"/>
                        </a:rPr>
                        <a:t>报告数</a:t>
                      </a:r>
                      <a:endParaRPr lang="zh-CN" altLang="en-US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>
                          <a:latin typeface="微软雅黑" charset="0"/>
                          <a:ea typeface="微软雅黑" charset="0"/>
                        </a:rPr>
                        <a:t>严重不良反应</a:t>
                      </a:r>
                      <a:endParaRPr lang="zh-CN" altLang="en-US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>
                          <a:latin typeface="微软雅黑" charset="0"/>
                          <a:ea typeface="微软雅黑" charset="0"/>
                        </a:rPr>
                        <a:t>死亡病例</a:t>
                      </a:r>
                      <a:endParaRPr lang="zh-CN" altLang="en-US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412973"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latin typeface="微软雅黑" charset="0"/>
                          <a:ea typeface="微软雅黑" charset="0"/>
                        </a:rPr>
                        <a:t>丹曲林钠</a:t>
                      </a:r>
                      <a:endParaRPr lang="zh-CN" altLang="en-US" sz="1400" b="1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1" dirty="0">
                          <a:latin typeface="微软雅黑" charset="0"/>
                          <a:ea typeface="微软雅黑" charset="0"/>
                        </a:rPr>
                        <a:t>1694</a:t>
                      </a:r>
                      <a:endParaRPr lang="en-US" altLang="zh-CN" sz="1400" b="1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1" dirty="0">
                          <a:latin typeface="微软雅黑" charset="0"/>
                          <a:ea typeface="微软雅黑" charset="0"/>
                        </a:rPr>
                        <a:t>1387</a:t>
                      </a:r>
                      <a:endParaRPr lang="en-US" altLang="zh-CN" sz="1400" b="1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1" dirty="0">
                          <a:latin typeface="微软雅黑" charset="0"/>
                          <a:ea typeface="微软雅黑" charset="0"/>
                        </a:rPr>
                        <a:t>242</a:t>
                      </a:r>
                      <a:endParaRPr lang="en-US" altLang="zh-CN" sz="1400" b="1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412973">
                <a:tc>
                  <a:txBody>
                    <a:bodyPr/>
                    <a:p>
                      <a:pPr algn="ctr"/>
                      <a:r>
                        <a:rPr lang="zh-CN" altLang="en-US" sz="1400" b="0" dirty="0">
                          <a:latin typeface="微软雅黑" charset="0"/>
                          <a:ea typeface="微软雅黑" charset="0"/>
                        </a:rPr>
                        <a:t>巴氯芬</a:t>
                      </a:r>
                      <a:endParaRPr lang="zh-CN" altLang="en-US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0" dirty="0">
                          <a:latin typeface="微软雅黑" charset="0"/>
                          <a:ea typeface="微软雅黑" charset="0"/>
                        </a:rPr>
                        <a:t>35321</a:t>
                      </a:r>
                      <a:endParaRPr lang="en-US" altLang="zh-CN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0" dirty="0">
                          <a:latin typeface="微软雅黑" charset="0"/>
                          <a:ea typeface="微软雅黑" charset="0"/>
                        </a:rPr>
                        <a:t>29977</a:t>
                      </a:r>
                      <a:endParaRPr lang="en-US" altLang="zh-CN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0" dirty="0">
                          <a:latin typeface="微软雅黑" charset="0"/>
                          <a:ea typeface="微软雅黑" charset="0"/>
                        </a:rPr>
                        <a:t>4144</a:t>
                      </a:r>
                      <a:endParaRPr lang="en-US" altLang="zh-CN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  <a:tr h="412973">
                <a:tc>
                  <a:txBody>
                    <a:bodyPr/>
                    <a:p>
                      <a:pPr algn="ctr"/>
                      <a:r>
                        <a:rPr lang="zh-CN" altLang="en-US" sz="1400" b="0" dirty="0">
                          <a:latin typeface="微软雅黑" charset="0"/>
                          <a:ea typeface="微软雅黑" charset="0"/>
                        </a:rPr>
                        <a:t>替扎尼定</a:t>
                      </a:r>
                      <a:endParaRPr lang="zh-CN" altLang="en-US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0" dirty="0">
                          <a:latin typeface="微软雅黑" charset="0"/>
                          <a:ea typeface="微软雅黑" charset="0"/>
                        </a:rPr>
                        <a:t>3634</a:t>
                      </a:r>
                      <a:endParaRPr lang="en-US" altLang="zh-CN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0" dirty="0">
                          <a:latin typeface="微软雅黑" charset="0"/>
                          <a:ea typeface="微软雅黑" charset="0"/>
                        </a:rPr>
                        <a:t>2485</a:t>
                      </a:r>
                      <a:endParaRPr lang="en-US" altLang="zh-CN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0" dirty="0">
                          <a:latin typeface="微软雅黑" charset="0"/>
                          <a:ea typeface="微软雅黑" charset="0"/>
                        </a:rPr>
                        <a:t>795</a:t>
                      </a:r>
                      <a:endParaRPr lang="en-US" altLang="zh-CN" sz="1400" b="0" dirty="0">
                        <a:latin typeface="微软雅黑" charset="0"/>
                        <a:ea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右弧形箭头 1"/>
          <p:cNvSpPr/>
          <p:nvPr/>
        </p:nvSpPr>
        <p:spPr>
          <a:xfrm rot="20580000">
            <a:off x="6232525" y="4023360"/>
            <a:ext cx="331470" cy="521970"/>
          </a:xfrm>
          <a:prstGeom prst="curved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944485" y="5109210"/>
            <a:ext cx="3067685" cy="8559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严重不良反应、死亡病例数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远远小于同类产品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180975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48005" y="833755"/>
          <a:ext cx="11153140" cy="581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425"/>
                <a:gridCol w="4497705"/>
                <a:gridCol w="5160010"/>
              </a:tblGrid>
              <a:tr h="4292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恶性高热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痉挛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740785"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实证研究的有效性信息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使用丹曲林钠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1h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内，患者体温下降、二氧化碳分压降至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45mmHg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范围内；</a:t>
                      </a:r>
                      <a:endParaRPr lang="en-US" altLang="zh-CN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与没有使用丹曲林钠患者的死亡率（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53.4%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）相比，使用丹曲林钠的患者死亡率降低至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9.6%-21.4%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；</a:t>
                      </a:r>
                      <a:endParaRPr lang="en-US" altLang="zh-CN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与历史数据相比，丹曲林钠降低了恶性高热易感者发生恶性高热危象的概率，且越早使用丹曲林钠，患者并发症数量越少，并发症性质和严重程度越轻微。</a:t>
                      </a:r>
                      <a:endParaRPr lang="en-US" altLang="zh-CN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t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与安慰剂相比，丹曲林钠可缓解患者肌肉张力增高和肌肉痉挛状态，减少患者拉伸抵抗、肌腱高反射发生，改善患者肢体力量，增加患者关节运动能力，恢复患者神经功能和运动功能。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8755"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临床试验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中国健康受试者在空腹和餐后条件下，单次口服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 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粒受试制剂丹曲林钠胶囊（诺菲克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®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）与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 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粒参比制剂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Dantrolene sodium capsules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 </a:t>
                      </a:r>
                      <a:r>
                        <a:rPr lang="en-US" altLang="zh-CN" sz="1500" dirty="0" err="1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Dantrium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®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），基于主要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PK 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参数 </a:t>
                      </a:r>
                      <a:r>
                        <a:rPr lang="en-US" altLang="zh-CN" sz="1500" dirty="0" err="1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500" baseline="-25000" dirty="0" err="1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max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AUC</a:t>
                      </a:r>
                      <a:r>
                        <a:rPr lang="en-US" altLang="zh-CN" sz="1500" kern="1200" baseline="-25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0-t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、和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AUC</a:t>
                      </a:r>
                      <a:r>
                        <a:rPr lang="en-US" altLang="zh-CN" sz="1500" kern="1200" baseline="-25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0-∞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的几何均值比的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90%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置信区间均落在 </a:t>
                      </a:r>
                      <a:r>
                        <a:rPr lang="en-US" altLang="zh-CN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80.00%~125.00%</a:t>
                      </a:r>
                      <a:r>
                        <a:rPr lang="zh-CN" altLang="en-US" sz="15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的范围内。安全性和耐受性良好。</a:t>
                      </a:r>
                      <a:endParaRPr lang="en-US" altLang="zh-CN" sz="15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                            与原研产品</a:t>
                      </a:r>
                      <a:r>
                        <a:rPr lang="zh-CN" altLang="en-US" sz="1600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具有生物等效性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77670" y="4653909"/>
            <a:ext cx="2425065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600" b="1" u="sng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rPr>
              <a:t>挽救生命，减少并发症。</a:t>
            </a:r>
            <a:endParaRPr lang="zh-CN" altLang="en-US" sz="1600" b="1" u="sng" cap="none" spc="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7666" y="4620960"/>
            <a:ext cx="3036570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600" b="1" u="sng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rPr>
              <a:t>改善肌肉功能，提高生活质量。</a:t>
            </a:r>
            <a:endParaRPr lang="zh-CN" altLang="en-US" sz="1600" b="1" u="sng" cap="none" spc="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9940" y="6279321"/>
            <a:ext cx="3240405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1600" b="1" u="sng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charset="0"/>
                <a:ea typeface="微软雅黑" charset="0"/>
              </a:rPr>
              <a:t>临床疗效和用药安全具有一致性</a:t>
            </a:r>
            <a:r>
              <a:rPr lang="zh-CN" altLang="en-US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zh-CN" altLang="en-US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180975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850900"/>
            <a:ext cx="2040255" cy="298259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515235" y="761365"/>
            <a:ext cx="1858645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000" b="1">
                <a:latin typeface="微软雅黑" charset="0"/>
                <a:ea typeface="微软雅黑" charset="0"/>
              </a:rPr>
              <a:t> </a:t>
            </a:r>
            <a:r>
              <a:rPr lang="zh-CN" altLang="en-US" sz="2000" b="1">
                <a:latin typeface="微软雅黑" charset="0"/>
                <a:ea typeface="微软雅黑" charset="0"/>
              </a:rPr>
              <a:t>指南推荐</a:t>
            </a:r>
            <a:r>
              <a:rPr lang="en-US" altLang="zh-CN" sz="2000" b="1">
                <a:latin typeface="微软雅黑" charset="0"/>
                <a:ea typeface="微软雅黑" charset="0"/>
              </a:rPr>
              <a:t>  </a:t>
            </a:r>
            <a:endParaRPr lang="en-US" altLang="zh-CN" sz="2000" b="1">
              <a:latin typeface="微软雅黑" charset="0"/>
              <a:ea typeface="微软雅黑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" y="3839845"/>
            <a:ext cx="2040890" cy="28105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65070" y="4544060"/>
            <a:ext cx="3694430" cy="19138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中国脑性瘫痪康复指南</a:t>
            </a:r>
            <a:r>
              <a:rPr lang="en-US" altLang="zh-CN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2015</a:t>
            </a:r>
            <a:r>
              <a:rPr lang="zh-CN" altLang="en-US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版：</a:t>
            </a:r>
            <a:endParaRPr lang="zh-CN" altLang="en-US" sz="1400" b="1" u="sng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丹曲林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可改善腱反射和减轻剪刀步，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减轻痉挛，显著提高患者日常生活活动能力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65070" y="4225925"/>
            <a:ext cx="1858645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000" b="1">
                <a:latin typeface="微软雅黑" charset="0"/>
                <a:ea typeface="微软雅黑" charset="0"/>
              </a:rPr>
              <a:t> </a:t>
            </a:r>
            <a:r>
              <a:rPr lang="zh-CN" altLang="en-US" sz="2000" b="1">
                <a:latin typeface="微软雅黑" charset="0"/>
                <a:ea typeface="微软雅黑" charset="0"/>
              </a:rPr>
              <a:t>指南推荐</a:t>
            </a:r>
            <a:r>
              <a:rPr lang="en-US" altLang="zh-CN" sz="2000" b="1">
                <a:latin typeface="微软雅黑" charset="0"/>
                <a:ea typeface="微软雅黑" charset="0"/>
              </a:rPr>
              <a:t>  </a:t>
            </a:r>
            <a:endParaRPr lang="en-US" altLang="zh-CN" sz="2000" b="1">
              <a:latin typeface="微软雅黑" charset="0"/>
              <a:ea typeface="微软雅黑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535" y="790575"/>
            <a:ext cx="2187575" cy="304927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312785" y="2727325"/>
            <a:ext cx="3694430" cy="19138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altLang="zh-CN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2017-2021</a:t>
            </a:r>
            <a:r>
              <a:rPr lang="zh-CN" altLang="en-US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版的中国脑卒中防治指导规范：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对发生广泛痉挛性肌张力增高或肌肉痉挛影响肢体功能的卒中患者，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可口服解痉药如丹曲林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35" y="1079500"/>
            <a:ext cx="3694430" cy="19138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中国防治恶性高热专家共识（</a:t>
            </a:r>
            <a:r>
              <a:rPr lang="en-US" altLang="zh-CN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1400" b="1" u="sng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版）：</a:t>
            </a:r>
            <a:endParaRPr lang="zh-CN" altLang="en-US" sz="1400" b="1" u="sng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恶性高热起病急、病情进展迅速、病死率高（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73.5%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）。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目前治疗恶性高热的针对性药物是丹曲林钠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MH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charset="0"/>
                <a:sym typeface="+mn-ea"/>
              </a:rPr>
              <a:t>重在预防和早期发现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charset="0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312785" y="2409190"/>
            <a:ext cx="1858645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 sz="2000" b="1">
                <a:latin typeface="微软雅黑" charset="0"/>
                <a:ea typeface="微软雅黑" charset="0"/>
              </a:rPr>
              <a:t> </a:t>
            </a:r>
            <a:r>
              <a:rPr lang="zh-CN" altLang="en-US" sz="2000" b="1">
                <a:latin typeface="微软雅黑" charset="0"/>
                <a:ea typeface="微软雅黑" charset="0"/>
              </a:rPr>
              <a:t>指南推荐</a:t>
            </a:r>
            <a:r>
              <a:rPr lang="en-US" altLang="zh-CN" sz="2000" b="1">
                <a:latin typeface="微软雅黑" charset="0"/>
                <a:ea typeface="微软雅黑" charset="0"/>
              </a:rPr>
              <a:t>  </a:t>
            </a:r>
            <a:endParaRPr lang="en-US" altLang="zh-CN" sz="2000" b="1">
              <a:latin typeface="微软雅黑" charset="0"/>
              <a:ea typeface="微软雅黑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895" y="3839845"/>
            <a:ext cx="204089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180975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22275" y="921385"/>
          <a:ext cx="4803140" cy="5495290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4803140"/>
              </a:tblGrid>
              <a:tr h="767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创新程度</a:t>
                      </a:r>
                      <a:r>
                        <a:rPr lang="en-US" altLang="zh-CN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/</a:t>
                      </a:r>
                      <a:r>
                        <a:rPr lang="zh-CN" altLang="en-US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主要创新点</a:t>
                      </a:r>
                      <a:endParaRPr lang="zh-CN" altLang="en-US" sz="16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4728210">
                <a:tc>
                  <a:txBody>
                    <a:bodyPr/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丹曲林钠胶囊是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临床唯一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可用于预防和治疗恶性高热、防止复发的口服特效药。其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作用于肌浆网的Ca2+释放通道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控制Ca2+的释放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从而降低患者体温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，改善患者体内循环。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本品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抑制骨骼肌肌浆网上RyR1的活性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，降低Ca2+释放，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发挥抗痉挛作用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；且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其对快肌纤维和慢肌纤维均能发挥作用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。丹曲林钠直接作用于骨骼肌而不是中枢神经系统，无药物依赖性、致幻性；相较注射用肉毒素，丹曲林钠胶囊迟发性不良反应更少，作用更精准。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6148070" y="921385"/>
          <a:ext cx="5121275" cy="5483225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5121275"/>
              </a:tblGrid>
              <a:tr h="755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应用创新</a:t>
                      </a:r>
                      <a:r>
                        <a:rPr lang="en-US" altLang="zh-CN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/</a:t>
                      </a:r>
                      <a:r>
                        <a:rPr lang="zh-CN" altLang="en-US" sz="1600">
                          <a:latin typeface="微软雅黑" charset="0"/>
                          <a:ea typeface="微软雅黑" charset="0"/>
                          <a:cs typeface="微软雅黑" charset="0"/>
                        </a:rPr>
                        <a:t>创新带来的患者受益</a:t>
                      </a:r>
                      <a:endParaRPr lang="zh-CN" altLang="en-US" sz="160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  <a:tr h="4728210">
                <a:tc>
                  <a:txBody>
                    <a:bodyPr/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1.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大幅降低恶性高热患者死亡率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；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en-US" altLang="zh-CN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2.</a:t>
                      </a:r>
                      <a:r>
                        <a:rPr lang="zh-CN" altLang="en-US" sz="1600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显著提升上运动神经元损伤患者的生活质量和行为能力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en-US" altLang="zh-CN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3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.</a:t>
                      </a:r>
                      <a:r>
                        <a:rPr lang="zh-CN" altLang="en-US" sz="1600" b="1" u="sng" spc="30" dirty="0">
                          <a:ln w="3175">
                            <a:noFill/>
                            <a:prstDash val="dash"/>
                          </a:ln>
                          <a:solidFill>
                            <a:schemeClr val="accent5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适用于5岁以上儿童患者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en-US" altLang="zh-CN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4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.</a:t>
                      </a:r>
                      <a:r>
                        <a:rPr lang="zh-CN" altLang="en-US" sz="1600" b="1" u="sng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口服给药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，患者</a:t>
                      </a:r>
                      <a:r>
                        <a:rPr lang="zh-CN" altLang="en-US" sz="1600" b="1" u="sng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服用方便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</a:t>
                      </a:r>
                      <a:r>
                        <a:rPr lang="zh-CN" altLang="en-US" sz="1600" b="1" u="sng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依从性好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，不存在注射剂临床配置操作复杂的问题。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0" lvl="0" indent="0" algn="l" font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SzPct val="100000"/>
                        <a:buNone/>
                      </a:pPr>
                      <a:r>
                        <a:rPr lang="en-US" altLang="zh-CN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5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.</a:t>
                      </a:r>
                      <a:r>
                        <a:rPr lang="zh-CN" altLang="en-US" sz="1600" b="1" u="sng" spc="30" dirty="0">
                          <a:ln w="3175">
                            <a:noFill/>
                            <a:prstDash val="dash"/>
                          </a:ln>
                          <a:solidFill>
                            <a:srgbClr val="FF0000"/>
                          </a:solidFill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有效期3年</a:t>
                      </a:r>
                      <a:r>
                        <a:rPr lang="zh-CN" altLang="en-US" sz="1600" spc="30" dirty="0">
                          <a:ln w="3175">
                            <a:noFill/>
                            <a:prstDash val="dash"/>
                          </a:ln>
                          <a:uLnTx/>
                          <a:uFillTx/>
                          <a:latin typeface="微软雅黑" charset="0"/>
                          <a:ea typeface="微软雅黑" charset="0"/>
                          <a:cs typeface="微软雅黑" charset="0"/>
                        </a:rPr>
                        <a:t>，便于贮存与运输，间接降低患者的用药成本。</a:t>
                      </a:r>
                      <a:endParaRPr lang="zh-CN" altLang="en-US" sz="1600" spc="30" dirty="0">
                        <a:ln w="3175">
                          <a:noFill/>
                          <a:prstDash val="dash"/>
                        </a:ln>
                        <a:uLnTx/>
                        <a:uFillTx/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180975"/>
            <a:ext cx="1698625" cy="521970"/>
          </a:xfrm>
          <a:prstGeom prst="homePlate">
            <a:avLst/>
          </a:prstGeom>
          <a:solidFill>
            <a:srgbClr val="3959B9"/>
          </a:solidFill>
          <a:ln>
            <a:solidFill>
              <a:srgbClr val="3959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  <a:endParaRPr kumimoji="0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8995" y="1311910"/>
            <a:ext cx="4914265" cy="22129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恶性高热</a:t>
            </a:r>
            <a:r>
              <a:rPr lang="zh-CN" altLang="en-US" sz="14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重在预防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和早期发现，</a:t>
            </a:r>
            <a:r>
              <a:rPr lang="zh-CN" altLang="en-US" sz="15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可大幅降低患者死亡率，确保手术安全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zh-CN" altLang="en-US" sz="14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u="sng">
                <a:solidFill>
                  <a:schemeClr val="accent5"/>
                </a:solidFill>
                <a:latin typeface="微软雅黑" charset="0"/>
                <a:ea typeface="微软雅黑" charset="0"/>
                <a:cs typeface="微软雅黑" charset="0"/>
              </a:rPr>
              <a:t>特别有利于痉挛患者的功能康复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，对患者肢体功能恢复和提高患者生活质量有较大帮助，</a:t>
            </a:r>
            <a:r>
              <a:rPr lang="zh-CN" altLang="en-US" sz="15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极大减轻了患者生理和心理痛苦，以及由此产生的家庭和社会负担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zh-CN" altLang="en-US" sz="14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48995" y="993775"/>
            <a:ext cx="3632200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charset="0"/>
                <a:ea typeface="微软雅黑" charset="0"/>
              </a:rPr>
              <a:t>所治疗疾病对公共健康的影响</a:t>
            </a:r>
            <a:endParaRPr lang="zh-CN" altLang="en-US" sz="2000" b="1">
              <a:latin typeface="微软雅黑" charset="0"/>
              <a:ea typeface="微软雅黑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290" y="1311910"/>
            <a:ext cx="4914265" cy="22129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恶性高热：易感人群使用丹曲林钠预防和治疗恶性高热，死亡率显著降低，同时</a:t>
            </a:r>
            <a:r>
              <a:rPr lang="zh-CN" altLang="en-US" sz="14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用药周期短且费用可控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altLang="en-US" sz="14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患者获益度高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zh-CN" altLang="en-US" sz="14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痉挛：</a:t>
            </a:r>
            <a:r>
              <a:rPr lang="zh-CN" altLang="en-US" sz="1400" u="sng">
                <a:solidFill>
                  <a:schemeClr val="accent5"/>
                </a:solidFill>
                <a:latin typeface="微软雅黑" charset="0"/>
                <a:ea typeface="微软雅黑" charset="0"/>
                <a:cs typeface="微软雅黑" charset="0"/>
              </a:rPr>
              <a:t>唯一直接作用于骨骼肌的抗痉挛口服药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altLang="en-US" sz="1400" u="sng">
                <a:solidFill>
                  <a:schemeClr val="accent5"/>
                </a:solidFill>
                <a:latin typeface="微软雅黑" charset="0"/>
                <a:ea typeface="微软雅黑" charset="0"/>
                <a:cs typeface="微软雅黑" charset="0"/>
              </a:rPr>
              <a:t>可替代目录内作用于中枢神经系统的抗痉挛药品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altLang="en-US" sz="14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保障了参保人员合理的用药需求</a:t>
            </a:r>
            <a:r>
              <a:rPr lang="zh-CN" altLang="en-US" sz="14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，药品费用水平与基本医疗保险基金和参保人承受能力相适应。</a:t>
            </a:r>
            <a:endParaRPr lang="zh-CN" altLang="en-US" sz="14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7290" y="993775"/>
            <a:ext cx="3632200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charset="0"/>
                <a:ea typeface="微软雅黑" charset="0"/>
              </a:rPr>
              <a:t>符合“保基本”</a:t>
            </a:r>
            <a:r>
              <a:rPr lang="zh-CN" altLang="en-US" sz="2000" b="1">
                <a:latin typeface="微软雅黑" charset="0"/>
                <a:ea typeface="微软雅黑" charset="0"/>
              </a:rPr>
              <a:t>原则</a:t>
            </a:r>
            <a:endParaRPr lang="zh-CN" altLang="en-US" sz="2000" b="1">
              <a:latin typeface="微软雅黑" charset="0"/>
              <a:ea typeface="微软雅黑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8995" y="4133850"/>
            <a:ext cx="4914265" cy="22129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恶性高热：</a:t>
            </a:r>
            <a:r>
              <a:rPr lang="zh-CN" altLang="en-US" sz="16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目录中无预防及治疗恶性高热药品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痉挛：</a:t>
            </a:r>
            <a:r>
              <a:rPr lang="zh-CN" altLang="en-US" sz="16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目录中治疗药物均直接作用于中枢神经系统，无作用于骨骼肌的痉挛药品。</a:t>
            </a:r>
            <a:endParaRPr lang="zh-CN" altLang="en-US" sz="1600" u="sng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48995" y="3815715"/>
            <a:ext cx="3632200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charset="0"/>
                <a:ea typeface="微软雅黑" charset="0"/>
              </a:rPr>
              <a:t>弥补目录短板</a:t>
            </a:r>
            <a:endParaRPr lang="zh-CN" altLang="en-US" sz="2000" b="1">
              <a:latin typeface="微软雅黑" charset="0"/>
              <a:ea typeface="微软雅黑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7290" y="4133850"/>
            <a:ext cx="4914265" cy="22129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说明书适应症明确，用法用量明确，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u="sng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不存在临床滥用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或超说明书用药可能。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57290" y="3815715"/>
            <a:ext cx="3632200" cy="415290"/>
          </a:xfrm>
          <a:prstGeom prst="roundRect">
            <a:avLst/>
          </a:prstGeom>
          <a:solidFill>
            <a:schemeClr val="accent5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charset="0"/>
                <a:ea typeface="微软雅黑" charset="0"/>
              </a:rPr>
              <a:t>临床管理难度</a:t>
            </a:r>
            <a:endParaRPr lang="zh-CN" altLang="en-US" sz="2000" b="1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TABLE_BEAUTIFY" val="smartTable{e9784318-331e-4bda-8b7a-d5fc27eeaf47}"/>
  <p:tag name="TABLE_ENDDRAG_ORIGIN_RECT" val="911*255"/>
  <p:tag name="TABLE_ENDDRAG_RECT" val="15*67*911*255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ABLE_BEAUTIFY" val="smartTable{743b2d12-1207-4562-964d-3c883de3e1eb}"/>
  <p:tag name="TABLE_ENDDRAG_ORIGIN_RECT" val="513*78"/>
  <p:tag name="TABLE_ENDDRAG_RECT" val="15*391*513*78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TABLE_BEAUTIFY" val="smartTable{b0c1901e-044e-463b-a6a9-1ac708399b5d}"/>
  <p:tag name="TABLE_ENDDRAG_ORIGIN_RECT" val="886*215"/>
  <p:tag name="TABLE_ENDDRAG_RECT" val="36*55*886*215"/>
</p:tagLst>
</file>

<file path=ppt/tags/tag33.xml><?xml version="1.0" encoding="utf-8"?>
<p:tagLst xmlns:p="http://schemas.openxmlformats.org/presentationml/2006/main">
  <p:tag name="KSO_WM_UNIT_TABLE_BEAUTIFY" val="smartTable{b6022d09-27be-46a3-adee-01aabf826227}"/>
  <p:tag name="TABLE_ENDDRAG_ORIGIN_RECT" val="886*203"/>
  <p:tag name="TABLE_ENDDRAG_RECT" val="36*324*886*203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TABLE_BEAUTIFY" val="smartTable{b0c1901e-044e-463b-a6a9-1ac708399b5d}"/>
  <p:tag name="TABLE_ENDDRAG_ORIGIN_RECT" val="906*274"/>
  <p:tag name="TABLE_ENDDRAG_RECT" val="22*69*906*274"/>
</p:tagLst>
</file>

<file path=ppt/tags/tag36.xml><?xml version="1.0" encoding="utf-8"?>
<p:tagLst xmlns:p="http://schemas.openxmlformats.org/presentationml/2006/main">
  <p:tag name="KSO_WM_UNIT_TABLE_BEAUTIFY" val="smartTable{02befc4c-8744-4e97-89cc-0ddc88e4b576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TABLE_BEAUTIFY" val="smartTable{6d955730-73a6-4737-b170-dce5bc6c5756}"/>
  <p:tag name="TABLE_ENDDRAG_ORIGIN_RECT" val="878*409"/>
  <p:tag name="TABLE_ENDDRAG_RECT" val="43*65*878*409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TABLE_ENDDRAG_ORIGIN_RECT" val="403*415"/>
  <p:tag name="TABLE_ENDDRAG_RECT" val="484*72*403*415"/>
</p:tagLst>
</file>

<file path=ppt/tags/tag42.xml><?xml version="1.0" encoding="utf-8"?>
<p:tagLst xmlns:p="http://schemas.openxmlformats.org/presentationml/2006/main">
  <p:tag name="TABLE_ENDDRAG_ORIGIN_RECT" val="268*451"/>
  <p:tag name="TABLE_ENDDRAG_RECT" val="77*66*268*45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PP_MARK_KEY" val="c95521c0-7121-4ce6-83b5-ae5c19c40883"/>
  <p:tag name="COMMONDATA" val="eyJoZGlkIjoiMTgyY2Y5Y2UxZjkwY2NiYzg1MTM4ZmQzOTFhYWJhY2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3379</Words>
  <Application>WPS 演示</Application>
  <PresentationFormat>宽屏</PresentationFormat>
  <Paragraphs>269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汉仪书宋二KW</vt:lpstr>
      <vt:lpstr>Calibri Light</vt:lpstr>
      <vt:lpstr>Helvetica Neue</vt:lpstr>
      <vt:lpstr>Calibri</vt:lpstr>
      <vt:lpstr>华文中宋</vt:lpstr>
      <vt:lpstr>微软雅黑</vt:lpstr>
      <vt:lpstr>微软雅黑</vt:lpstr>
      <vt:lpstr>汉仪旗黑</vt:lpstr>
      <vt:lpstr>Apple Color Emoji</vt:lpstr>
      <vt:lpstr>宋体</vt:lpstr>
      <vt:lpstr>Arial Unicode MS</vt:lpstr>
      <vt:lpstr>苹方-简</vt:lpstr>
      <vt:lpstr>清风素材 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creator>哎呀小小草</dc:creator>
  <cp:keywords>https:/800sucai.taobao.com</cp:keywords>
  <dc:description>https://800sucai.taobao.com</dc:description>
  <dc:subject>哎呀小小草</dc:subject>
  <cp:category>https://800sucai.taobao.com</cp:category>
  <cp:lastModifiedBy>程旭</cp:lastModifiedBy>
  <cp:revision>164</cp:revision>
  <dcterms:created xsi:type="dcterms:W3CDTF">2023-07-11T03:19:53Z</dcterms:created>
  <dcterms:modified xsi:type="dcterms:W3CDTF">2023-07-11T03:19:53Z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629D02E130DF6152B15FAB6428DEA796_43</vt:lpwstr>
  </property>
  <property fmtid="{D5CDD505-2E9C-101B-9397-08002B2CF9AE}" pid="3" name="KSOProductBuildVer">
    <vt:lpwstr>2052-5.3.0.7852</vt:lpwstr>
  </property>
</Properties>
</file>