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3"/>
    <p:sldMasterId id="2147483664" r:id="rId4"/>
  </p:sldMasterIdLst>
  <p:notesMasterIdLst>
    <p:notesMasterId r:id="rId6"/>
  </p:notesMasterIdLst>
  <p:handoutMasterIdLst>
    <p:handoutMasterId r:id="rId19"/>
  </p:handoutMasterIdLst>
  <p:sldIdLst>
    <p:sldId id="278" r:id="rId5"/>
    <p:sldId id="305" r:id="rId7"/>
    <p:sldId id="299" r:id="rId8"/>
    <p:sldId id="300" r:id="rId9"/>
    <p:sldId id="302" r:id="rId10"/>
    <p:sldId id="284" r:id="rId11"/>
    <p:sldId id="327" r:id="rId12"/>
    <p:sldId id="334" r:id="rId13"/>
    <p:sldId id="280" r:id="rId14"/>
    <p:sldId id="318" r:id="rId15"/>
    <p:sldId id="340" r:id="rId16"/>
    <p:sldId id="283" r:id="rId17"/>
    <p:sldId id="296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6" userDrawn="1">
          <p15:clr>
            <a:srgbClr val="A4A3A4"/>
          </p15:clr>
        </p15:guide>
        <p15:guide id="2" pos="39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~~" initials="~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10101"/>
    <a:srgbClr val="007ADD"/>
    <a:srgbClr val="3B3E4D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D5D866-21FD-475E-8EC7-EAEDDA05492D}" styleName="{96a5a69e-e2c1-4257-9d08-7c964cdb7bb0}">
    <a:wholeTbl>
      <a:tcTxStyle>
        <a:fontRef idx="none">
          <a:prstClr val="black"/>
        </a:fontRef>
      </a:tcTxStyle>
      <a:tcStyle>
        <a:tcBdr>
          <a:left>
            <a:ln w="9525" cmpd="sng">
              <a:solidFill>
                <a:srgbClr val="E4E4E4"/>
              </a:solidFill>
            </a:ln>
          </a:left>
          <a:right>
            <a:ln w="9525" cmpd="sng">
              <a:solidFill>
                <a:srgbClr val="E4E4E4"/>
              </a:solidFill>
            </a:ln>
          </a:right>
          <a:top>
            <a:ln w="9525" cmpd="sng">
              <a:solidFill>
                <a:srgbClr val="E4E4E4"/>
              </a:solidFill>
            </a:ln>
          </a:top>
          <a:bottom>
            <a:ln w="9525" cmpd="sng">
              <a:solidFill>
                <a:srgbClr val="E4E4E4"/>
              </a:solidFill>
            </a:ln>
          </a:bottom>
          <a:insideH>
            <a:ln w="9525" cmpd="sng">
              <a:solidFill>
                <a:srgbClr val="E4E4E4"/>
              </a:solidFill>
            </a:ln>
          </a:insideH>
          <a:insideV>
            <a:ln w="9525" cmpd="sng">
              <a:solidFill>
                <a:srgbClr val="E4E4E4"/>
              </a:solidFill>
            </a:ln>
          </a:insideV>
        </a:tcBdr>
        <a:fill>
          <a:solidFill>
            <a:srgbClr val="FFFFFF"/>
          </a:solidFill>
        </a:fill>
      </a:tcStyle>
    </a:wholeTbl>
    <a:lastRow>
      <a:tcTxStyle>
        <a:fontRef idx="none">
          <a:prstClr val="black"/>
        </a:fontRef>
      </a:tcTxStyle>
      <a:tcStyle>
        <a:tcBdr>
          <a:top>
            <a:ln w="28575" cmpd="sng">
              <a:solidFill>
                <a:srgbClr val="4684D3"/>
              </a:solidFill>
            </a:ln>
          </a:top>
        </a:tcBdr>
        <a:fill>
          <a:solidFill>
            <a:srgbClr val="EEEEEE"/>
          </a:solidFill>
        </a:fill>
      </a:tcStyle>
    </a:lastRow>
    <a:firstRow>
      <a:tcTxStyle>
        <a:fontRef idx="none">
          <a:prstClr val="black"/>
        </a:fontRef>
      </a:tcTxStyle>
      <a:tcStyle>
        <a:tcBdr>
          <a:left>
            <a:ln w="9525" cmpd="sng">
              <a:solidFill>
                <a:srgbClr val="E4E4E4"/>
              </a:solidFill>
            </a:ln>
          </a:left>
          <a:right>
            <a:ln w="9525" cmpd="sng">
              <a:solidFill>
                <a:srgbClr val="E4E4E4"/>
              </a:solidFill>
            </a:ln>
          </a:right>
          <a:top>
            <a:ln w="9525" cmpd="sng">
              <a:solidFill>
                <a:srgbClr val="E4E4E4"/>
              </a:solidFill>
            </a:ln>
          </a:top>
          <a:bottom>
            <a:ln w="9525" cmpd="sng">
              <a:solidFill>
                <a:srgbClr val="E4E4E4"/>
              </a:solidFill>
            </a:ln>
          </a:bottom>
          <a:insideH>
            <a:ln w="9525" cmpd="sng">
              <a:solidFill>
                <a:srgbClr val="E4E4E4"/>
              </a:solidFill>
            </a:ln>
          </a:insideH>
          <a:insideV>
            <a:ln w="9525" cmpd="sng">
              <a:solidFill>
                <a:srgbClr val="E4E4E4"/>
              </a:solidFill>
            </a:ln>
          </a:insideV>
        </a:tcBdr>
        <a:fill>
          <a:solidFill>
            <a:srgbClr val="4684D3"/>
          </a:solidFill>
        </a:fill>
      </a:tcStyle>
    </a:firstRow>
  </a:tblStyle>
  <a:tblStyle styleId="{E364DEFD-1D1D-45AC-B6A7-0296249E4342}" styleName="{96a5a69e-e2c1-4257-9d08-7c964cdb7bb0}">
    <a:wholeTbl>
      <a:tcTxStyle>
        <a:fontRef idx="none">
          <a:prstClr val="black"/>
        </a:fontRef>
      </a:tcTxStyle>
      <a:tcStyle>
        <a:tcBdr/>
        <a:fill>
          <a:solidFill>
            <a:srgbClr val="C6BCAB"/>
          </a:solidFill>
        </a:fill>
      </a:tcStyle>
    </a:wholeTbl>
    <a:band1H>
      <a:tcTxStyle>
        <a:fontRef idx="none">
          <a:prstClr val="black"/>
        </a:fontRef>
      </a:tcTxStyle>
      <a:tcStyle>
        <a:tcBdr>
          <a:left>
            <a:ln w="9525" cmpd="sng">
              <a:solidFill>
                <a:srgbClr val="EAEAEA"/>
              </a:solidFill>
            </a:ln>
          </a:left>
          <a:right>
            <a:ln w="9525" cmpd="sng">
              <a:solidFill>
                <a:srgbClr val="EAEAEA"/>
              </a:solidFill>
            </a:ln>
          </a:right>
          <a:top>
            <a:ln w="9525" cmpd="sng">
              <a:solidFill>
                <a:srgbClr val="EAEAEA"/>
              </a:solidFill>
            </a:ln>
          </a:top>
          <a:bottom>
            <a:ln w="9525" cmpd="sng">
              <a:solidFill>
                <a:srgbClr val="EAEAEA"/>
              </a:solidFill>
            </a:ln>
          </a:bottom>
          <a:insideH>
            <a:ln w="9525" cmpd="sng">
              <a:solidFill>
                <a:srgbClr val="EAEAEA"/>
              </a:solidFill>
            </a:ln>
          </a:insideH>
          <a:insideV>
            <a:ln w="9525" cmpd="sng">
              <a:solidFill>
                <a:srgbClr val="EAEAEA"/>
              </a:solidFill>
            </a:ln>
          </a:insideV>
        </a:tcBdr>
        <a:fill>
          <a:solidFill>
            <a:srgbClr val="D0E0F4"/>
          </a:solidFill>
        </a:fill>
      </a:tcStyle>
    </a:band1H>
    <a:band2H>
      <a:tcTxStyle>
        <a:fontRef idx="none">
          <a:prstClr val="black"/>
        </a:fontRef>
      </a:tcTxStyle>
      <a:tcStyle>
        <a:tcBdr>
          <a:left>
            <a:ln w="6350" cmpd="sng">
              <a:solidFill>
                <a:srgbClr val="EAEAEA"/>
              </a:solidFill>
            </a:ln>
          </a:left>
          <a:right>
            <a:ln w="6350" cmpd="sng">
              <a:solidFill>
                <a:srgbClr val="EAEAEA"/>
              </a:solidFill>
            </a:ln>
          </a:right>
          <a:top>
            <a:ln w="6350" cmpd="sng">
              <a:solidFill>
                <a:srgbClr val="EAEAEA"/>
              </a:solidFill>
            </a:ln>
          </a:top>
          <a:bottom>
            <a:ln w="6350" cmpd="sng">
              <a:solidFill>
                <a:srgbClr val="EAEAEA"/>
              </a:solidFill>
            </a:ln>
          </a:bottom>
          <a:insideH>
            <a:ln w="6350" cmpd="sng">
              <a:solidFill>
                <a:srgbClr val="EAEAEA"/>
              </a:solidFill>
            </a:ln>
          </a:insideH>
          <a:insideV>
            <a:ln w="6350" cmpd="sng">
              <a:solidFill>
                <a:srgbClr val="EAEAEA"/>
              </a:solidFill>
            </a:ln>
          </a:insideV>
        </a:tcBdr>
        <a:fill>
          <a:solidFill>
            <a:srgbClr val="D0E0F4"/>
          </a:solidFill>
        </a:fill>
      </a:tcStyle>
    </a:band2H>
    <a:lastRow>
      <a:tcTxStyle>
        <a:fontRef idx="none">
          <a:prstClr val="black"/>
        </a:fontRef>
      </a:tcTxStyle>
      <a:tcStyle>
        <a:tcBdr>
          <a:top>
            <a:ln w="28575" cmpd="sng">
              <a:solidFill>
                <a:srgbClr val="4684D3"/>
              </a:solidFill>
            </a:ln>
          </a:top>
        </a:tcBdr>
        <a:fill>
          <a:solidFill>
            <a:srgbClr val="DCDCDC"/>
          </a:solidFill>
        </a:fill>
      </a:tcStyle>
    </a:lastRow>
    <a:firstRow>
      <a:tcTxStyle>
        <a:fontRef idx="none">
          <a:prstClr val="black"/>
        </a:fontRef>
      </a:tcTxStyle>
      <a:tcStyle>
        <a:tcBdr>
          <a:bottom>
            <a:ln w="28575" cmpd="sng">
              <a:solidFill>
                <a:srgbClr val="4684D3"/>
              </a:solidFill>
            </a:ln>
          </a:bottom>
        </a:tcBdr>
        <a:fill>
          <a:solidFill>
            <a:srgbClr val="FEFEF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26"/>
        <p:guide pos="39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gs" Target="tags/tag192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C:\Users\Administrator\Desktop\&#26032;&#24314;%20XLS%20&#24037;&#20316;&#34920;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C:\Users\Administrator\Desktop\&#26032;&#24314;%20XLS%20&#24037;&#20316;&#34920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试验组</c:v>
                </c:pt>
              </c:strCache>
            </c:strRef>
          </c:tx>
          <c:spPr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2"/>
                <c:pt idx="0">
                  <c:v>全部不良事件</c:v>
                </c:pt>
                <c:pt idx="1">
                  <c:v>相关不良事件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2"/>
                <c:pt idx="0">
                  <c:v>0.0927</c:v>
                </c:pt>
                <c:pt idx="1">
                  <c:v>0.0674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阳性药组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2"/>
                <c:pt idx="0">
                  <c:v>全部不良事件</c:v>
                </c:pt>
                <c:pt idx="1">
                  <c:v>相关不良事件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2"/>
                <c:pt idx="0">
                  <c:v>0.1597</c:v>
                </c:pt>
                <c:pt idx="1">
                  <c:v>0.1092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安慰剂组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2"/>
                <c:pt idx="0">
                  <c:v>全部不良事件</c:v>
                </c:pt>
                <c:pt idx="1">
                  <c:v>相关不良事件</c:v>
                </c:pt>
              </c:strCache>
            </c:strRef>
          </c:cat>
          <c:val>
            <c:numRef>
              <c:f>Sheet1!$D$2:$D$7</c:f>
              <c:numCache>
                <c:formatCode>0.00%</c:formatCode>
                <c:ptCount val="2"/>
                <c:pt idx="0">
                  <c:v>0.1083</c:v>
                </c:pt>
                <c:pt idx="1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86332168"/>
        <c:axId val="786334136"/>
      </c:barChart>
      <c:catAx>
        <c:axId val="786332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786334136"/>
        <c:crosses val="autoZero"/>
        <c:auto val="1"/>
        <c:lblAlgn val="ctr"/>
        <c:lblOffset val="100"/>
        <c:noMultiLvlLbl val="0"/>
      </c:catAx>
      <c:valAx>
        <c:axId val="786334136"/>
        <c:scaling>
          <c:orientation val="minMax"/>
          <c:max val="0.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78633216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000"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次要疗效评价汉密顿抑郁量表</a:t>
            </a:r>
            <a:endParaRPr sz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（HAMD）积分减分率</a:t>
            </a:r>
            <a:endParaRPr sz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c:rich>
      </c:tx>
      <c:layout>
        <c:manualLayout>
          <c:xMode val="edge"/>
          <c:yMode val="edge"/>
          <c:x val="0.119548686575188"/>
          <c:y val="0.014720504753592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试验组</c:v>
                </c:pt>
              </c:strCache>
            </c:strRef>
          </c:tx>
          <c:spPr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临床控制率</c:v>
                </c:pt>
                <c:pt idx="1">
                  <c:v>有效率</c:v>
                </c:pt>
                <c:pt idx="2">
                  <c:v>无效率</c:v>
                </c:pt>
                <c:pt idx="3">
                  <c:v>总有效率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0.3156</c:v>
                </c:pt>
                <c:pt idx="1">
                  <c:v>0.2793</c:v>
                </c:pt>
                <c:pt idx="2">
                  <c:v>0.405</c:v>
                </c:pt>
                <c:pt idx="3">
                  <c:v>0.595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阳性药组</c:v>
                </c:pt>
              </c:strCache>
            </c:strRef>
          </c:tx>
          <c:spPr>
            <a:solidFill>
              <a:srgbClr val="3B3E4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临床控制率</c:v>
                </c:pt>
                <c:pt idx="1">
                  <c:v>有效率</c:v>
                </c:pt>
                <c:pt idx="2">
                  <c:v>无效率</c:v>
                </c:pt>
                <c:pt idx="3">
                  <c:v>总有效率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0.3058</c:v>
                </c:pt>
                <c:pt idx="1">
                  <c:v>0.3223</c:v>
                </c:pt>
                <c:pt idx="2">
                  <c:v>0.3719</c:v>
                </c:pt>
                <c:pt idx="3">
                  <c:v>0.6281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安慰剂组</c:v>
                </c:pt>
              </c:strCache>
            </c:strRef>
          </c:tx>
          <c:spPr>
            <a:solidFill>
              <a:srgbClr val="007AD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临床控制率</c:v>
                </c:pt>
                <c:pt idx="1">
                  <c:v>有效率</c:v>
                </c:pt>
                <c:pt idx="2">
                  <c:v>无效率</c:v>
                </c:pt>
                <c:pt idx="3">
                  <c:v>总有效率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4"/>
                <c:pt idx="0">
                  <c:v>0.0902</c:v>
                </c:pt>
                <c:pt idx="1">
                  <c:v>0.1803</c:v>
                </c:pt>
                <c:pt idx="2">
                  <c:v>0.7295</c:v>
                </c:pt>
                <c:pt idx="3">
                  <c:v>0.2705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950198"/>
        <c:axId val="769625615"/>
      </c:barChart>
      <c:catAx>
        <c:axId val="11395019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769625615"/>
        <c:crosses val="autoZero"/>
        <c:auto val="1"/>
        <c:lblAlgn val="ctr"/>
        <c:lblOffset val="100"/>
        <c:noMultiLvlLbl val="0"/>
      </c:catAx>
      <c:valAx>
        <c:axId val="769625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113950198"/>
        <c:crosses val="autoZero"/>
        <c:crossBetween val="between"/>
        <c:majorUnit val="0.4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</a:p>
      </c:txPr>
    </c:legend>
    <c:plotVisOnly val="1"/>
    <c:dispBlanksAs val="gap"/>
    <c:showDLblsOverMax val="0"/>
  </c:chart>
  <c:spPr>
    <a:noFill/>
    <a:ln w="12700">
      <a:solidFill>
        <a:schemeClr val="accent1"/>
      </a:solidFill>
    </a:ln>
    <a:effectLst>
      <a:innerShdw blurRad="63500" dist="50800" dir="13500000">
        <a:prstClr val="black">
          <a:alpha val="50000"/>
        </a:prstClr>
      </a:innerShdw>
    </a:effectLst>
  </c:spPr>
  <c:txPr>
    <a:bodyPr/>
    <a:lstStyle/>
    <a:p>
      <a:pPr>
        <a:defRPr lang="zh-CN"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次要疗效评价中医证候疗效</a:t>
            </a:r>
            <a:endParaRPr sz="1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c:rich>
      </c:tx>
      <c:layout>
        <c:manualLayout>
          <c:xMode val="edge"/>
          <c:yMode val="edge"/>
          <c:x val="0.190790680689941"/>
          <c:y val="0.0168567144998929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试验组</c:v>
                </c:pt>
              </c:strCache>
            </c:strRef>
          </c:tx>
          <c:spPr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临床控制率</c:v>
                </c:pt>
                <c:pt idx="1">
                  <c:v>显效率</c:v>
                </c:pt>
                <c:pt idx="2">
                  <c:v>有效率</c:v>
                </c:pt>
                <c:pt idx="3">
                  <c:v>无效率</c:v>
                </c:pt>
                <c:pt idx="4">
                  <c:v>愈显率</c:v>
                </c:pt>
                <c:pt idx="5">
                  <c:v>总有效率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0.0307</c:v>
                </c:pt>
                <c:pt idx="1">
                  <c:v>0.2821</c:v>
                </c:pt>
                <c:pt idx="2">
                  <c:v>0.4385</c:v>
                </c:pt>
                <c:pt idx="3">
                  <c:v>0.2486</c:v>
                </c:pt>
                <c:pt idx="4">
                  <c:v>0.3128</c:v>
                </c:pt>
                <c:pt idx="5">
                  <c:v>0.7514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阳性药组</c:v>
                </c:pt>
              </c:strCache>
            </c:strRef>
          </c:tx>
          <c:spPr>
            <a:solidFill>
              <a:srgbClr val="3B3E4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临床控制率</c:v>
                </c:pt>
                <c:pt idx="1">
                  <c:v>显效率</c:v>
                </c:pt>
                <c:pt idx="2">
                  <c:v>有效率</c:v>
                </c:pt>
                <c:pt idx="3">
                  <c:v>无效率</c:v>
                </c:pt>
                <c:pt idx="4">
                  <c:v>愈显率</c:v>
                </c:pt>
                <c:pt idx="5">
                  <c:v>总有效率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0.0083</c:v>
                </c:pt>
                <c:pt idx="1">
                  <c:v>0.3058</c:v>
                </c:pt>
                <c:pt idx="2">
                  <c:v>0.4215</c:v>
                </c:pt>
                <c:pt idx="3">
                  <c:v>0.2645</c:v>
                </c:pt>
                <c:pt idx="4">
                  <c:v>0.314</c:v>
                </c:pt>
                <c:pt idx="5">
                  <c:v>0.7355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安慰剂组</c:v>
                </c:pt>
              </c:strCache>
            </c:strRef>
          </c:tx>
          <c:spPr>
            <a:solidFill>
              <a:srgbClr val="007AD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临床控制率</c:v>
                </c:pt>
                <c:pt idx="1">
                  <c:v>显效率</c:v>
                </c:pt>
                <c:pt idx="2">
                  <c:v>有效率</c:v>
                </c:pt>
                <c:pt idx="3">
                  <c:v>无效率</c:v>
                </c:pt>
                <c:pt idx="4">
                  <c:v>愈显率</c:v>
                </c:pt>
                <c:pt idx="5">
                  <c:v>总有效率</c:v>
                </c:pt>
              </c:strCache>
            </c:strRef>
          </c:cat>
          <c:val>
            <c:numRef>
              <c:f>Sheet1!$D$2:$D$7</c:f>
              <c:numCache>
                <c:formatCode>0.00%</c:formatCode>
                <c:ptCount val="6"/>
                <c:pt idx="0">
                  <c:v>0</c:v>
                </c:pt>
                <c:pt idx="1">
                  <c:v>0.0656</c:v>
                </c:pt>
                <c:pt idx="2">
                  <c:v>0.3197</c:v>
                </c:pt>
                <c:pt idx="3">
                  <c:v>0.6148</c:v>
                </c:pt>
                <c:pt idx="4">
                  <c:v>0.0656</c:v>
                </c:pt>
                <c:pt idx="5">
                  <c:v>0.3852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4813834"/>
        <c:axId val="391114224"/>
      </c:barChart>
      <c:catAx>
        <c:axId val="64481383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391114224"/>
        <c:crosses val="autoZero"/>
        <c:auto val="1"/>
        <c:lblAlgn val="ctr"/>
        <c:lblOffset val="100"/>
        <c:noMultiLvlLbl val="0"/>
      </c:catAx>
      <c:valAx>
        <c:axId val="39111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644813834"/>
        <c:crosses val="autoZero"/>
        <c:crossBetween val="between"/>
        <c:majorUnit val="0.4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</a:p>
      </c:txPr>
    </c:legend>
    <c:plotVisOnly val="1"/>
    <c:dispBlanksAs val="gap"/>
    <c:showDLblsOverMax val="0"/>
  </c:chart>
  <c:spPr>
    <a:noFill/>
    <a:ln w="12700">
      <a:solidFill>
        <a:schemeClr val="accent1"/>
      </a:solidFill>
    </a:ln>
    <a:effectLst/>
  </c:spPr>
  <c:txPr>
    <a:bodyPr/>
    <a:lstStyle/>
    <a:p>
      <a:pPr>
        <a:defRPr lang="zh-CN"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122562674095"/>
          <c:y val="0.247761815531959"/>
          <c:w val="0.814596100278552"/>
          <c:h val="0.52912762856548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3B3E4D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7ADD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'[新建 XLS 工作表.xls]Sheet1'!$A$1:$A$3</c:f>
              <c:strCache>
                <c:ptCount val="3"/>
                <c:pt idx="0">
                  <c:v>试验组</c:v>
                </c:pt>
                <c:pt idx="1">
                  <c:v>阳性药组</c:v>
                </c:pt>
                <c:pt idx="2">
                  <c:v>安慰剂组</c:v>
                </c:pt>
              </c:strCache>
            </c:strRef>
          </c:cat>
          <c:val>
            <c:numRef>
              <c:f>'[新建 XLS 工作表.xls]Sheet1'!$B$1:$B$3</c:f>
              <c:numCache>
                <c:formatCode>General</c:formatCode>
                <c:ptCount val="3"/>
                <c:pt idx="0">
                  <c:v>10.09</c:v>
                </c:pt>
                <c:pt idx="1">
                  <c:v>9.76</c:v>
                </c:pt>
                <c:pt idx="2">
                  <c:v>6.12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1534333"/>
        <c:axId val="638801368"/>
      </c:barChart>
      <c:catAx>
        <c:axId val="42153433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638801368"/>
        <c:crosses val="autoZero"/>
        <c:auto val="1"/>
        <c:lblAlgn val="ctr"/>
        <c:lblOffset val="100"/>
        <c:noMultiLvlLbl val="0"/>
      </c:catAx>
      <c:valAx>
        <c:axId val="638801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421534333"/>
        <c:crosses val="autoZero"/>
        <c:crossBetween val="between"/>
        <c:majorUnit val="6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lang="zh-CN"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594059405941"/>
          <c:y val="0.231874731874732"/>
          <c:w val="0.837171145685997"/>
          <c:h val="0.5676533676533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3B3E4D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7ADD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'[新建 XLS 工作表.xls]Sheet1'!$A$10:$A$12</c:f>
              <c:strCache>
                <c:ptCount val="3"/>
                <c:pt idx="0">
                  <c:v>试验组</c:v>
                </c:pt>
                <c:pt idx="1">
                  <c:v>阳性药组</c:v>
                </c:pt>
                <c:pt idx="2">
                  <c:v>安慰剂组</c:v>
                </c:pt>
              </c:strCache>
            </c:strRef>
          </c:cat>
          <c:val>
            <c:numRef>
              <c:f>'[新建 XLS 工作表.xls]Sheet1'!$B$10:$B$12</c:f>
              <c:numCache>
                <c:formatCode>General</c:formatCode>
                <c:ptCount val="3"/>
                <c:pt idx="0">
                  <c:v>5.81</c:v>
                </c:pt>
                <c:pt idx="1">
                  <c:v>5.35</c:v>
                </c:pt>
                <c:pt idx="2">
                  <c:v>3.36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0858915"/>
        <c:axId val="428643585"/>
      </c:barChart>
      <c:catAx>
        <c:axId val="23085891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428643585"/>
        <c:crosses val="autoZero"/>
        <c:auto val="1"/>
        <c:lblAlgn val="ctr"/>
        <c:lblOffset val="100"/>
        <c:noMultiLvlLbl val="0"/>
      </c:catAx>
      <c:valAx>
        <c:axId val="42864358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230858915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lang="zh-CN"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更多精美模板请访问卡卡办公网：</a:t>
            </a:r>
            <a:r>
              <a:rPr lang="en-US" altLang="zh-CN" smtClean="0"/>
              <a:t>https://www.kakappt.com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更多精美模板请访问卡卡办公网：</a:t>
            </a:r>
            <a:r>
              <a:rPr lang="en-US" altLang="zh-CN" smtClean="0"/>
              <a:t>https://www.kakappt.com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akappt.com_bq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2665350" y="-2665350"/>
            <a:ext cx="6861300" cy="1219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 b="39931"/>
          <a:stretch>
            <a:fillRect/>
          </a:stretch>
        </p:blipFill>
        <p:spPr>
          <a:xfrm>
            <a:off x="0" y="0"/>
            <a:ext cx="12192000" cy="267004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</a:blip>
          <a:srcRect t="62823"/>
          <a:stretch>
            <a:fillRect/>
          </a:stretch>
        </p:blipFill>
        <p:spPr>
          <a:xfrm>
            <a:off x="0" y="5205476"/>
            <a:ext cx="12192000" cy="165252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</a:blip>
          <a:srcRect l="39394" r="36869"/>
          <a:stretch>
            <a:fillRect/>
          </a:stretch>
        </p:blipFill>
        <p:spPr>
          <a:xfrm>
            <a:off x="0" y="2670047"/>
            <a:ext cx="12192000" cy="2535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40000"/>
            <a:ext cx="12192000" cy="431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t="1000" b="1000"/>
            </a:stretch>
          </a:blipFill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/>
          <a:srcRect r="44234"/>
          <a:stretch>
            <a:fillRect/>
          </a:stretch>
        </p:blipFill>
        <p:spPr>
          <a:xfrm>
            <a:off x="-1" y="0"/>
            <a:ext cx="7048501" cy="685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t="1000" b="1000"/>
            </a:stretch>
          </a:blip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akappt.com_bq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2665350" y="-2665350"/>
            <a:ext cx="6861300" cy="1219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 b="39931"/>
          <a:stretch>
            <a:fillRect/>
          </a:stretch>
        </p:blipFill>
        <p:spPr>
          <a:xfrm>
            <a:off x="0" y="0"/>
            <a:ext cx="12192000" cy="267004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</a:blip>
          <a:srcRect t="62823"/>
          <a:stretch>
            <a:fillRect/>
          </a:stretch>
        </p:blipFill>
        <p:spPr>
          <a:xfrm>
            <a:off x="0" y="5205476"/>
            <a:ext cx="12192000" cy="165252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</a:blip>
          <a:srcRect l="39394" r="36869"/>
          <a:stretch>
            <a:fillRect/>
          </a:stretch>
        </p:blipFill>
        <p:spPr>
          <a:xfrm>
            <a:off x="0" y="2670047"/>
            <a:ext cx="12192000" cy="2535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40000"/>
            <a:ext cx="12192000" cy="431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t="1000" b="1000"/>
            </a:stretch>
          </a:blipFill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/>
          <a:srcRect r="44234"/>
          <a:stretch>
            <a:fillRect/>
          </a:stretch>
        </p:blipFill>
        <p:spPr>
          <a:xfrm>
            <a:off x="-1" y="0"/>
            <a:ext cx="7048501" cy="685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t="1000" b="1000"/>
            </a:stretch>
          </a:blip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2665350" y="-2665350"/>
            <a:ext cx="6861300" cy="1219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 b="39931"/>
          <a:stretch>
            <a:fillRect/>
          </a:stretch>
        </p:blipFill>
        <p:spPr>
          <a:xfrm>
            <a:off x="0" y="0"/>
            <a:ext cx="12192000" cy="267004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</a:blip>
          <a:srcRect t="62823"/>
          <a:stretch>
            <a:fillRect/>
          </a:stretch>
        </p:blipFill>
        <p:spPr>
          <a:xfrm>
            <a:off x="0" y="5205476"/>
            <a:ext cx="12192000" cy="165252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</a:blip>
          <a:srcRect l="39394" r="36869"/>
          <a:stretch>
            <a:fillRect/>
          </a:stretch>
        </p:blipFill>
        <p:spPr>
          <a:xfrm>
            <a:off x="0" y="2670047"/>
            <a:ext cx="12192000" cy="2535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40000"/>
            <a:ext cx="12192000" cy="431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t="1000" b="1000"/>
            </a:stretch>
          </a:blipFill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/>
          <a:srcRect r="44234"/>
          <a:stretch>
            <a:fillRect/>
          </a:stretch>
        </p:blipFill>
        <p:spPr>
          <a:xfrm>
            <a:off x="-1" y="0"/>
            <a:ext cx="7048501" cy="685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t="1000" b="1000"/>
            </a:stretch>
          </a:blip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akappt.com_bq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0"/>
            <a:r>
              <a:rPr lang="zh-CN" altLang="en-US"/>
              <a:t>第二级</a:t>
            </a:r>
            <a:endParaRPr lang="zh-CN" altLang="en-US"/>
          </a:p>
          <a:p>
            <a:pPr lvl="0"/>
            <a:r>
              <a:rPr lang="zh-CN" altLang="en-US"/>
              <a:t>第三级</a:t>
            </a:r>
            <a:endParaRPr lang="zh-CN" altLang="en-US"/>
          </a:p>
          <a:p>
            <a:pPr lvl="0"/>
            <a:r>
              <a:rPr lang="zh-CN" altLang="en-US"/>
              <a:t>第四级</a:t>
            </a:r>
            <a:endParaRPr lang="zh-CN" altLang="en-US"/>
          </a:p>
          <a:p>
            <a:pPr lvl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202X/6/12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‹#›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0"/>
            <a:r>
              <a:rPr lang="zh-CN" altLang="en-US"/>
              <a:t>第二级</a:t>
            </a:r>
            <a:endParaRPr lang="zh-CN" altLang="en-US"/>
          </a:p>
          <a:p>
            <a:pPr lvl="0"/>
            <a:r>
              <a:rPr lang="zh-CN" altLang="en-US"/>
              <a:t>第三级</a:t>
            </a:r>
            <a:endParaRPr lang="zh-CN" altLang="en-US"/>
          </a:p>
          <a:p>
            <a:pPr lvl="0"/>
            <a:r>
              <a:rPr lang="zh-CN" altLang="en-US"/>
              <a:t>第四级</a:t>
            </a:r>
            <a:endParaRPr lang="zh-CN" altLang="en-US"/>
          </a:p>
          <a:p>
            <a:pPr lvl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202X/6/12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‹#›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0"/>
            <a:r>
              <a:rPr lang="zh-CN" altLang="en-US"/>
              <a:t>第二级</a:t>
            </a:r>
            <a:endParaRPr lang="zh-CN" altLang="en-US"/>
          </a:p>
          <a:p>
            <a:pPr lvl="0"/>
            <a:r>
              <a:rPr lang="zh-CN" altLang="en-US"/>
              <a:t>第三级</a:t>
            </a:r>
            <a:endParaRPr lang="zh-CN" altLang="en-US"/>
          </a:p>
          <a:p>
            <a:pPr lvl="0"/>
            <a:r>
              <a:rPr lang="zh-CN" altLang="en-US"/>
              <a:t>第四级</a:t>
            </a:r>
            <a:endParaRPr lang="zh-CN" altLang="en-US"/>
          </a:p>
          <a:p>
            <a:pPr lvl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202X/6/12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‹#›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9.xml"/><Relationship Id="rId6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9.jpe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image" Target="../media/image13.png"/><Relationship Id="rId4" Type="http://schemas.openxmlformats.org/officeDocument/2006/relationships/tags" Target="../tags/tag130.xml"/><Relationship Id="rId35" Type="http://schemas.openxmlformats.org/officeDocument/2006/relationships/notesSlide" Target="../notesSlides/notesSlide10.xml"/><Relationship Id="rId34" Type="http://schemas.openxmlformats.org/officeDocument/2006/relationships/slideLayout" Target="../slideLayouts/slideLayout9.xml"/><Relationship Id="rId33" Type="http://schemas.openxmlformats.org/officeDocument/2006/relationships/tags" Target="../tags/tag154.xml"/><Relationship Id="rId32" Type="http://schemas.openxmlformats.org/officeDocument/2006/relationships/tags" Target="../tags/tag153.xml"/><Relationship Id="rId31" Type="http://schemas.openxmlformats.org/officeDocument/2006/relationships/tags" Target="../tags/tag152.xml"/><Relationship Id="rId30" Type="http://schemas.openxmlformats.org/officeDocument/2006/relationships/image" Target="../media/image19.png"/><Relationship Id="rId3" Type="http://schemas.openxmlformats.org/officeDocument/2006/relationships/tags" Target="../tags/tag129.xml"/><Relationship Id="rId29" Type="http://schemas.openxmlformats.org/officeDocument/2006/relationships/tags" Target="../tags/tag151.xml"/><Relationship Id="rId28" Type="http://schemas.openxmlformats.org/officeDocument/2006/relationships/image" Target="../media/image18.png"/><Relationship Id="rId27" Type="http://schemas.openxmlformats.org/officeDocument/2006/relationships/tags" Target="../tags/tag150.xml"/><Relationship Id="rId26" Type="http://schemas.openxmlformats.org/officeDocument/2006/relationships/image" Target="../media/image17.png"/><Relationship Id="rId25" Type="http://schemas.openxmlformats.org/officeDocument/2006/relationships/tags" Target="../tags/tag149.xml"/><Relationship Id="rId24" Type="http://schemas.openxmlformats.org/officeDocument/2006/relationships/tags" Target="../tags/tag148.xml"/><Relationship Id="rId23" Type="http://schemas.openxmlformats.org/officeDocument/2006/relationships/tags" Target="../tags/tag147.xml"/><Relationship Id="rId22" Type="http://schemas.openxmlformats.org/officeDocument/2006/relationships/tags" Target="../tags/tag146.xml"/><Relationship Id="rId21" Type="http://schemas.openxmlformats.org/officeDocument/2006/relationships/tags" Target="../tags/tag145.xml"/><Relationship Id="rId20" Type="http://schemas.openxmlformats.org/officeDocument/2006/relationships/tags" Target="../tags/tag144.xml"/><Relationship Id="rId2" Type="http://schemas.openxmlformats.org/officeDocument/2006/relationships/tags" Target="../tags/tag128.xml"/><Relationship Id="rId19" Type="http://schemas.openxmlformats.org/officeDocument/2006/relationships/tags" Target="../tags/tag143.xml"/><Relationship Id="rId18" Type="http://schemas.openxmlformats.org/officeDocument/2006/relationships/tags" Target="../tags/tag142.xml"/><Relationship Id="rId17" Type="http://schemas.openxmlformats.org/officeDocument/2006/relationships/tags" Target="../tags/tag141.xml"/><Relationship Id="rId16" Type="http://schemas.openxmlformats.org/officeDocument/2006/relationships/tags" Target="../tags/tag140.xml"/><Relationship Id="rId15" Type="http://schemas.openxmlformats.org/officeDocument/2006/relationships/tags" Target="../tags/tag139.xml"/><Relationship Id="rId14" Type="http://schemas.openxmlformats.org/officeDocument/2006/relationships/tags" Target="../tags/tag138.xml"/><Relationship Id="rId13" Type="http://schemas.openxmlformats.org/officeDocument/2006/relationships/image" Target="../media/image16.png"/><Relationship Id="rId12" Type="http://schemas.openxmlformats.org/officeDocument/2006/relationships/tags" Target="../tags/tag137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tags" Target="../tags/tag161.xml"/><Relationship Id="rId7" Type="http://schemas.openxmlformats.org/officeDocument/2006/relationships/tags" Target="../tags/tag160.xml"/><Relationship Id="rId6" Type="http://schemas.openxmlformats.org/officeDocument/2006/relationships/image" Target="../media/image13.png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6" Type="http://schemas.openxmlformats.org/officeDocument/2006/relationships/notesSlide" Target="../notesSlides/notesSlide11.xml"/><Relationship Id="rId15" Type="http://schemas.openxmlformats.org/officeDocument/2006/relationships/slideLayout" Target="../slideLayouts/slideLayout16.xml"/><Relationship Id="rId14" Type="http://schemas.openxmlformats.org/officeDocument/2006/relationships/tags" Target="../tags/tag167.xml"/><Relationship Id="rId13" Type="http://schemas.openxmlformats.org/officeDocument/2006/relationships/tags" Target="../tags/tag166.xml"/><Relationship Id="rId12" Type="http://schemas.openxmlformats.org/officeDocument/2006/relationships/tags" Target="../tags/tag165.xml"/><Relationship Id="rId11" Type="http://schemas.openxmlformats.org/officeDocument/2006/relationships/tags" Target="../tags/tag164.xml"/><Relationship Id="rId10" Type="http://schemas.openxmlformats.org/officeDocument/2006/relationships/tags" Target="../tags/tag163.xml"/><Relationship Id="rId1" Type="http://schemas.openxmlformats.org/officeDocument/2006/relationships/tags" Target="../tags/tag15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image" Target="../media/image13.png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0" Type="http://schemas.openxmlformats.org/officeDocument/2006/relationships/notesSlide" Target="../notesSlides/notesSlide12.xml"/><Relationship Id="rId2" Type="http://schemas.openxmlformats.org/officeDocument/2006/relationships/tags" Target="../tags/tag168.xml"/><Relationship Id="rId19" Type="http://schemas.openxmlformats.org/officeDocument/2006/relationships/slideLayout" Target="../slideLayouts/slideLayout16.xml"/><Relationship Id="rId18" Type="http://schemas.openxmlformats.org/officeDocument/2006/relationships/tags" Target="../tags/tag183.xml"/><Relationship Id="rId17" Type="http://schemas.openxmlformats.org/officeDocument/2006/relationships/tags" Target="../tags/tag182.xml"/><Relationship Id="rId16" Type="http://schemas.openxmlformats.org/officeDocument/2006/relationships/tags" Target="../tags/tag181.xml"/><Relationship Id="rId15" Type="http://schemas.openxmlformats.org/officeDocument/2006/relationships/tags" Target="../tags/tag180.xml"/><Relationship Id="rId14" Type="http://schemas.openxmlformats.org/officeDocument/2006/relationships/tags" Target="../tags/tag179.xml"/><Relationship Id="rId13" Type="http://schemas.openxmlformats.org/officeDocument/2006/relationships/tags" Target="../tags/tag178.xml"/><Relationship Id="rId12" Type="http://schemas.openxmlformats.org/officeDocument/2006/relationships/tags" Target="../tags/tag177.xml"/><Relationship Id="rId11" Type="http://schemas.openxmlformats.org/officeDocument/2006/relationships/tags" Target="../tags/tag176.xml"/><Relationship Id="rId10" Type="http://schemas.openxmlformats.org/officeDocument/2006/relationships/tags" Target="../tags/tag175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jpeg"/><Relationship Id="rId8" Type="http://schemas.openxmlformats.org/officeDocument/2006/relationships/tags" Target="../tags/tag190.xml"/><Relationship Id="rId7" Type="http://schemas.openxmlformats.org/officeDocument/2006/relationships/tags" Target="../tags/tag189.xml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" Type="http://schemas.openxmlformats.org/officeDocument/2006/relationships/image" Target="../media/image13.png"/><Relationship Id="rId12" Type="http://schemas.openxmlformats.org/officeDocument/2006/relationships/notesSlide" Target="../notesSlides/notesSlide13.xml"/><Relationship Id="rId11" Type="http://schemas.openxmlformats.org/officeDocument/2006/relationships/slideLayout" Target="../slideLayouts/slideLayout16.xml"/><Relationship Id="rId10" Type="http://schemas.openxmlformats.org/officeDocument/2006/relationships/tags" Target="../tags/tag191.xml"/><Relationship Id="rId1" Type="http://schemas.openxmlformats.org/officeDocument/2006/relationships/tags" Target="../tags/tag18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3" Type="http://schemas.openxmlformats.org/officeDocument/2006/relationships/notesSlide" Target="../notesSlides/notesSlide2.xml"/><Relationship Id="rId32" Type="http://schemas.openxmlformats.org/officeDocument/2006/relationships/slideLayout" Target="../slideLayouts/slideLayout9.xml"/><Relationship Id="rId31" Type="http://schemas.openxmlformats.org/officeDocument/2006/relationships/tags" Target="../tags/tag34.xml"/><Relationship Id="rId30" Type="http://schemas.openxmlformats.org/officeDocument/2006/relationships/tags" Target="../tags/tag33.xml"/><Relationship Id="rId3" Type="http://schemas.openxmlformats.org/officeDocument/2006/relationships/image" Target="../media/image11.png"/><Relationship Id="rId29" Type="http://schemas.openxmlformats.org/officeDocument/2006/relationships/tags" Target="../tags/tag32.xml"/><Relationship Id="rId28" Type="http://schemas.openxmlformats.org/officeDocument/2006/relationships/tags" Target="../tags/tag31.xml"/><Relationship Id="rId27" Type="http://schemas.openxmlformats.org/officeDocument/2006/relationships/tags" Target="../tags/tag30.xml"/><Relationship Id="rId26" Type="http://schemas.openxmlformats.org/officeDocument/2006/relationships/tags" Target="../tags/tag29.xml"/><Relationship Id="rId25" Type="http://schemas.openxmlformats.org/officeDocument/2006/relationships/tags" Target="../tags/tag28.xml"/><Relationship Id="rId24" Type="http://schemas.openxmlformats.org/officeDocument/2006/relationships/tags" Target="../tags/tag27.xml"/><Relationship Id="rId23" Type="http://schemas.openxmlformats.org/officeDocument/2006/relationships/tags" Target="../tags/tag26.xml"/><Relationship Id="rId22" Type="http://schemas.openxmlformats.org/officeDocument/2006/relationships/tags" Target="../tags/tag25.xml"/><Relationship Id="rId21" Type="http://schemas.openxmlformats.org/officeDocument/2006/relationships/tags" Target="../tags/tag24.xml"/><Relationship Id="rId20" Type="http://schemas.openxmlformats.org/officeDocument/2006/relationships/tags" Target="../tags/tag23.xml"/><Relationship Id="rId2" Type="http://schemas.openxmlformats.org/officeDocument/2006/relationships/tags" Target="../tags/tag6.xml"/><Relationship Id="rId19" Type="http://schemas.openxmlformats.org/officeDocument/2006/relationships/tags" Target="../tags/tag22.xml"/><Relationship Id="rId18" Type="http://schemas.openxmlformats.org/officeDocument/2006/relationships/tags" Target="../tags/tag21.xml"/><Relationship Id="rId17" Type="http://schemas.openxmlformats.org/officeDocument/2006/relationships/tags" Target="../tags/tag20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image" Target="../media/image13.png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3" Type="http://schemas.openxmlformats.org/officeDocument/2006/relationships/notesSlide" Target="../notesSlides/notesSlide3.xml"/><Relationship Id="rId22" Type="http://schemas.openxmlformats.org/officeDocument/2006/relationships/slideLayout" Target="../slideLayouts/slideLayout9.xml"/><Relationship Id="rId21" Type="http://schemas.openxmlformats.org/officeDocument/2006/relationships/image" Target="../media/image14.png"/><Relationship Id="rId20" Type="http://schemas.openxmlformats.org/officeDocument/2006/relationships/tags" Target="../tags/tag52.xml"/><Relationship Id="rId2" Type="http://schemas.openxmlformats.org/officeDocument/2006/relationships/tags" Target="../tags/tag35.xml"/><Relationship Id="rId19" Type="http://schemas.openxmlformats.org/officeDocument/2006/relationships/tags" Target="../tags/tag51.xml"/><Relationship Id="rId18" Type="http://schemas.openxmlformats.org/officeDocument/2006/relationships/tags" Target="../tags/tag50.xml"/><Relationship Id="rId17" Type="http://schemas.openxmlformats.org/officeDocument/2006/relationships/tags" Target="../tags/tag49.xml"/><Relationship Id="rId16" Type="http://schemas.openxmlformats.org/officeDocument/2006/relationships/tags" Target="../tags/tag48.xml"/><Relationship Id="rId15" Type="http://schemas.openxmlformats.org/officeDocument/2006/relationships/tags" Target="../tags/tag47.xml"/><Relationship Id="rId14" Type="http://schemas.openxmlformats.org/officeDocument/2006/relationships/tags" Target="../tags/tag46.xml"/><Relationship Id="rId13" Type="http://schemas.openxmlformats.org/officeDocument/2006/relationships/tags" Target="../tags/tag45.xml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image" Target="../media/image13.png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9.xml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image" Target="../media/image13.png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9.xml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tags" Target="../tags/tag71.xml"/><Relationship Id="rId7" Type="http://schemas.openxmlformats.org/officeDocument/2006/relationships/image" Target="../media/image13.png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image" Target="../media/image12.jpeg"/><Relationship Id="rId19" Type="http://schemas.openxmlformats.org/officeDocument/2006/relationships/notesSlide" Target="../notesSlides/notesSlide6.xml"/><Relationship Id="rId18" Type="http://schemas.openxmlformats.org/officeDocument/2006/relationships/slideLayout" Target="../slideLayouts/slideLayout16.xml"/><Relationship Id="rId17" Type="http://schemas.openxmlformats.org/officeDocument/2006/relationships/tags" Target="../tags/tag79.xml"/><Relationship Id="rId16" Type="http://schemas.openxmlformats.org/officeDocument/2006/relationships/tags" Target="../tags/tag78.xml"/><Relationship Id="rId15" Type="http://schemas.openxmlformats.org/officeDocument/2006/relationships/tags" Target="../tags/tag77.xml"/><Relationship Id="rId14" Type="http://schemas.openxmlformats.org/officeDocument/2006/relationships/tags" Target="../tags/tag76.xml"/><Relationship Id="rId13" Type="http://schemas.openxmlformats.org/officeDocument/2006/relationships/tags" Target="../tags/tag75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chart" Target="../charts/chart5.xml"/><Relationship Id="rId3" Type="http://schemas.openxmlformats.org/officeDocument/2006/relationships/chart" Target="../charts/chart4.xml"/><Relationship Id="rId25" Type="http://schemas.openxmlformats.org/officeDocument/2006/relationships/notesSlide" Target="../notesSlides/notesSlide7.xml"/><Relationship Id="rId24" Type="http://schemas.openxmlformats.org/officeDocument/2006/relationships/slideLayout" Target="../slideLayouts/slideLayout9.xml"/><Relationship Id="rId23" Type="http://schemas.openxmlformats.org/officeDocument/2006/relationships/tags" Target="../tags/tag96.xml"/><Relationship Id="rId22" Type="http://schemas.openxmlformats.org/officeDocument/2006/relationships/tags" Target="../tags/tag95.xml"/><Relationship Id="rId21" Type="http://schemas.openxmlformats.org/officeDocument/2006/relationships/tags" Target="../tags/tag94.xml"/><Relationship Id="rId20" Type="http://schemas.openxmlformats.org/officeDocument/2006/relationships/tags" Target="../tags/tag93.xml"/><Relationship Id="rId2" Type="http://schemas.openxmlformats.org/officeDocument/2006/relationships/chart" Target="../charts/chart3.xml"/><Relationship Id="rId19" Type="http://schemas.openxmlformats.org/officeDocument/2006/relationships/tags" Target="../tags/tag92.xml"/><Relationship Id="rId18" Type="http://schemas.openxmlformats.org/officeDocument/2006/relationships/tags" Target="../tags/tag91.xml"/><Relationship Id="rId17" Type="http://schemas.openxmlformats.org/officeDocument/2006/relationships/tags" Target="../tags/tag90.xml"/><Relationship Id="rId16" Type="http://schemas.openxmlformats.org/officeDocument/2006/relationships/tags" Target="../tags/tag89.xml"/><Relationship Id="rId15" Type="http://schemas.openxmlformats.org/officeDocument/2006/relationships/tags" Target="../tags/tag88.xml"/><Relationship Id="rId14" Type="http://schemas.openxmlformats.org/officeDocument/2006/relationships/tags" Target="../tags/tag87.xml"/><Relationship Id="rId13" Type="http://schemas.openxmlformats.org/officeDocument/2006/relationships/image" Target="../media/image15.png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image" Target="../media/image13.png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6" Type="http://schemas.openxmlformats.org/officeDocument/2006/relationships/notesSlide" Target="../notesSlides/notesSlide8.xml"/><Relationship Id="rId15" Type="http://schemas.openxmlformats.org/officeDocument/2006/relationships/slideLayout" Target="../slideLayouts/slideLayout9.xml"/><Relationship Id="rId14" Type="http://schemas.openxmlformats.org/officeDocument/2006/relationships/tags" Target="../tags/tag108.xml"/><Relationship Id="rId13" Type="http://schemas.openxmlformats.org/officeDocument/2006/relationships/tags" Target="../tags/tag107.xml"/><Relationship Id="rId12" Type="http://schemas.openxmlformats.org/officeDocument/2006/relationships/tags" Target="../tags/tag106.xml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image" Target="../media/image13.png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3" Type="http://schemas.openxmlformats.org/officeDocument/2006/relationships/notesSlide" Target="../notesSlides/notesSlide9.xml"/><Relationship Id="rId22" Type="http://schemas.openxmlformats.org/officeDocument/2006/relationships/slideLayout" Target="../slideLayouts/slideLayout9.xml"/><Relationship Id="rId21" Type="http://schemas.openxmlformats.org/officeDocument/2006/relationships/tags" Target="../tags/tag127.xml"/><Relationship Id="rId20" Type="http://schemas.openxmlformats.org/officeDocument/2006/relationships/tags" Target="../tags/tag126.xml"/><Relationship Id="rId2" Type="http://schemas.openxmlformats.org/officeDocument/2006/relationships/tags" Target="../tags/tag109.xml"/><Relationship Id="rId19" Type="http://schemas.openxmlformats.org/officeDocument/2006/relationships/tags" Target="../tags/tag125.xml"/><Relationship Id="rId18" Type="http://schemas.openxmlformats.org/officeDocument/2006/relationships/tags" Target="../tags/tag124.xml"/><Relationship Id="rId17" Type="http://schemas.openxmlformats.org/officeDocument/2006/relationships/tags" Target="../tags/tag123.xml"/><Relationship Id="rId16" Type="http://schemas.openxmlformats.org/officeDocument/2006/relationships/tags" Target="../tags/tag122.xml"/><Relationship Id="rId15" Type="http://schemas.openxmlformats.org/officeDocument/2006/relationships/tags" Target="../tags/tag121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药品招商手册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2133"/>
          <a:stretch>
            <a:fillRect/>
          </a:stretch>
        </p:blipFill>
        <p:spPr>
          <a:xfrm>
            <a:off x="0" y="0"/>
            <a:ext cx="12192000" cy="60242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249805" y="1336040"/>
            <a:ext cx="6826885" cy="7378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60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参 葛 补 肾 胶 囊</a:t>
            </a:r>
            <a:endParaRPr lang="zh-CN" altLang="en-US" sz="6000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 descr="药品招商手册12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90525" y="352425"/>
            <a:ext cx="1546860" cy="59118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35710" y="5621655"/>
            <a:ext cx="9530080" cy="5803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 smtClean="0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上市许可持有人：新疆华春生物药业股份有限公司</a:t>
            </a:r>
            <a:endParaRPr lang="zh-CN" altLang="en-US" sz="3200" b="1" dirty="0" smtClean="0"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12435205" y="65989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>
              <a:solidFill>
                <a:schemeClr val="dk1"/>
              </a:solidFill>
            </a:endParaRPr>
          </a:p>
        </p:txBody>
      </p:sp>
      <p:cxnSp>
        <p:nvCxnSpPr>
          <p:cNvPr id="2" name="直接连接符 1"/>
          <p:cNvCxnSpPr/>
          <p:nvPr>
            <p:custDataLst>
              <p:tags r:id="rId3"/>
            </p:custDataLst>
          </p:nvPr>
        </p:nvCxnSpPr>
        <p:spPr>
          <a:xfrm flipH="1">
            <a:off x="582295" y="405130"/>
            <a:ext cx="3810" cy="288000"/>
          </a:xfrm>
          <a:prstGeom prst="line">
            <a:avLst/>
          </a:prstGeom>
          <a:ln w="47625">
            <a:solidFill>
              <a:srgbClr val="B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药品招商手册12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619740" y="148590"/>
            <a:ext cx="1447165" cy="58039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0" y="2216881"/>
            <a:ext cx="12192000" cy="1365859"/>
          </a:xfrm>
          <a:prstGeom prst="rect">
            <a:avLst/>
          </a:prstGeom>
          <a:gradFill>
            <a:gsLst>
              <a:gs pos="0">
                <a:srgbClr val="376FFF"/>
              </a:gs>
              <a:gs pos="100000">
                <a:srgbClr val="376FFF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>
              <a:cs typeface="思源黑体 CN Normal" panose="020B0400000000000000" charset="-122"/>
            </a:endParaRPr>
          </a:p>
        </p:txBody>
      </p:sp>
      <p:sp>
        <p:nvSpPr>
          <p:cNvPr id="11" name="矩形: 圆角 19"/>
          <p:cNvSpPr/>
          <p:nvPr>
            <p:custDataLst>
              <p:tags r:id="rId7"/>
            </p:custDataLst>
          </p:nvPr>
        </p:nvSpPr>
        <p:spPr>
          <a:xfrm>
            <a:off x="7306294" y="969328"/>
            <a:ext cx="2103120" cy="3557500"/>
          </a:xfrm>
          <a:prstGeom prst="roundRect">
            <a:avLst>
              <a:gd name="adj" fmla="val 8454"/>
            </a:avLst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srgbClr val="000000">
                <a:alpha val="10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>
              <a:cs typeface="思源黑体 CN Normal" panose="020B0400000000000000" charset="-122"/>
            </a:endParaRPr>
          </a:p>
        </p:txBody>
      </p:sp>
      <p:sp>
        <p:nvSpPr>
          <p:cNvPr id="5" name="矩形: 圆角 20"/>
          <p:cNvSpPr/>
          <p:nvPr>
            <p:custDataLst>
              <p:tags r:id="rId8"/>
            </p:custDataLst>
          </p:nvPr>
        </p:nvSpPr>
        <p:spPr>
          <a:xfrm>
            <a:off x="9568148" y="969328"/>
            <a:ext cx="2103120" cy="3557500"/>
          </a:xfrm>
          <a:prstGeom prst="roundRect">
            <a:avLst>
              <a:gd name="adj" fmla="val 8454"/>
            </a:avLst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srgbClr val="000000">
                <a:alpha val="10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>
              <a:cs typeface="思源黑体 CN Normal" panose="020B0400000000000000" charset="-122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9"/>
            </p:custDataLst>
          </p:nvPr>
        </p:nvCxnSpPr>
        <p:spPr>
          <a:xfrm flipV="1">
            <a:off x="7621073" y="1938704"/>
            <a:ext cx="1531620" cy="2222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5" name="矩形: 圆角 38"/>
          <p:cNvSpPr/>
          <p:nvPr>
            <p:custDataLst>
              <p:tags r:id="rId10"/>
            </p:custDataLst>
          </p:nvPr>
        </p:nvSpPr>
        <p:spPr>
          <a:xfrm>
            <a:off x="7576820" y="2127250"/>
            <a:ext cx="1591310" cy="2349500"/>
          </a:xfrm>
          <a:prstGeom prst="roundRect">
            <a:avLst>
              <a:gd name="adj" fmla="val 50000"/>
            </a:avLst>
          </a:prstGeom>
          <a:solidFill>
            <a:srgbClr val="6892FF"/>
          </a:solidFill>
          <a:ln>
            <a:noFill/>
          </a:ln>
          <a:effectLst>
            <a:outerShdw blurRad="63500" sx="101000" sy="101000" algn="ctr" rotWithShape="0">
              <a:srgbClr val="A71209">
                <a:alpha val="10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endParaRPr lang="zh-CN" altLang="en-US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思源黑体 CN Normal" panose="020B0400000000000000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1"/>
            </p:custDataLst>
          </p:nvPr>
        </p:nvSpPr>
        <p:spPr>
          <a:xfrm>
            <a:off x="7676515" y="2509520"/>
            <a:ext cx="1402715" cy="19069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500" b="1" dirty="0">
                <a:ln w="3175">
                  <a:noFill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国家十三五“</a:t>
            </a:r>
            <a:r>
              <a:rPr lang="zh-CN" altLang="en-US" sz="1500" b="1" dirty="0">
                <a:ln w="3175">
                  <a:noFill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国家重大新药创制·科技重大专项</a:t>
            </a:r>
            <a:r>
              <a:rPr lang="zh-CN" altLang="en-US" sz="1500" b="1" dirty="0">
                <a:ln w="3175">
                  <a:noFill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”（项目编号：</a:t>
            </a:r>
            <a:r>
              <a:rPr lang="zh-CN" altLang="en-US" sz="1000" b="1" dirty="0">
                <a:ln w="3175">
                  <a:noFill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2018ZX09731020</a:t>
            </a:r>
            <a:r>
              <a:rPr lang="zh-CN" altLang="en-US" sz="1500" b="1" dirty="0">
                <a:ln w="3175">
                  <a:noFill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）</a:t>
            </a:r>
            <a:endParaRPr lang="zh-CN" altLang="en-US" sz="1500" b="1" dirty="0">
              <a:ln w="3175">
                <a:noFill/>
              </a:ln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7" name="图片 6" descr="图片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 b="8153"/>
          <a:stretch>
            <a:fillRect/>
          </a:stretch>
        </p:blipFill>
        <p:spPr>
          <a:xfrm>
            <a:off x="1184275" y="948055"/>
            <a:ext cx="5462270" cy="3672205"/>
          </a:xfrm>
          <a:prstGeom prst="rect">
            <a:avLst/>
          </a:prstGeom>
        </p:spPr>
      </p:pic>
      <p:cxnSp>
        <p:nvCxnSpPr>
          <p:cNvPr id="9" name="直接连接符 8"/>
          <p:cNvCxnSpPr/>
          <p:nvPr>
            <p:custDataLst>
              <p:tags r:id="rId14"/>
            </p:custDataLst>
          </p:nvPr>
        </p:nvCxnSpPr>
        <p:spPr>
          <a:xfrm flipV="1">
            <a:off x="9951507" y="1948864"/>
            <a:ext cx="1465580" cy="101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任意多边形: 形状 81"/>
          <p:cNvSpPr>
            <a:spLocks noChangeAspect="1"/>
          </p:cNvSpPr>
          <p:nvPr>
            <p:custDataLst>
              <p:tags r:id="rId15"/>
            </p:custDataLst>
          </p:nvPr>
        </p:nvSpPr>
        <p:spPr>
          <a:xfrm flipH="1">
            <a:off x="7424074" y="1060437"/>
            <a:ext cx="908050" cy="329784"/>
          </a:xfrm>
          <a:custGeom>
            <a:avLst/>
            <a:gdLst>
              <a:gd name="connsiteX0" fmla="*/ 3369150 w 3405150"/>
              <a:gd name="connsiteY0" fmla="*/ 1163984 h 1235984"/>
              <a:gd name="connsiteX1" fmla="*/ 3405150 w 3405150"/>
              <a:gd name="connsiteY1" fmla="*/ 1199984 h 1235984"/>
              <a:gd name="connsiteX2" fmla="*/ 3369150 w 3405150"/>
              <a:gd name="connsiteY2" fmla="*/ 1235984 h 1235984"/>
              <a:gd name="connsiteX3" fmla="*/ 3333150 w 3405150"/>
              <a:gd name="connsiteY3" fmla="*/ 1199984 h 1235984"/>
              <a:gd name="connsiteX4" fmla="*/ 3369150 w 3405150"/>
              <a:gd name="connsiteY4" fmla="*/ 1163984 h 1235984"/>
              <a:gd name="connsiteX5" fmla="*/ 2952508 w 3405150"/>
              <a:gd name="connsiteY5" fmla="*/ 1163984 h 1235984"/>
              <a:gd name="connsiteX6" fmla="*/ 2988508 w 3405150"/>
              <a:gd name="connsiteY6" fmla="*/ 1199984 h 1235984"/>
              <a:gd name="connsiteX7" fmla="*/ 2952508 w 3405150"/>
              <a:gd name="connsiteY7" fmla="*/ 1235984 h 1235984"/>
              <a:gd name="connsiteX8" fmla="*/ 2916508 w 3405150"/>
              <a:gd name="connsiteY8" fmla="*/ 1199984 h 1235984"/>
              <a:gd name="connsiteX9" fmla="*/ 2952508 w 3405150"/>
              <a:gd name="connsiteY9" fmla="*/ 1163984 h 1235984"/>
              <a:gd name="connsiteX10" fmla="*/ 2535864 w 3405150"/>
              <a:gd name="connsiteY10" fmla="*/ 1163984 h 1235984"/>
              <a:gd name="connsiteX11" fmla="*/ 2571864 w 3405150"/>
              <a:gd name="connsiteY11" fmla="*/ 1199984 h 1235984"/>
              <a:gd name="connsiteX12" fmla="*/ 2535864 w 3405150"/>
              <a:gd name="connsiteY12" fmla="*/ 1235984 h 1235984"/>
              <a:gd name="connsiteX13" fmla="*/ 2499864 w 3405150"/>
              <a:gd name="connsiteY13" fmla="*/ 1199984 h 1235984"/>
              <a:gd name="connsiteX14" fmla="*/ 2535864 w 3405150"/>
              <a:gd name="connsiteY14" fmla="*/ 1163984 h 1235984"/>
              <a:gd name="connsiteX15" fmla="*/ 2119220 w 3405150"/>
              <a:gd name="connsiteY15" fmla="*/ 1163984 h 1235984"/>
              <a:gd name="connsiteX16" fmla="*/ 2155220 w 3405150"/>
              <a:gd name="connsiteY16" fmla="*/ 1199984 h 1235984"/>
              <a:gd name="connsiteX17" fmla="*/ 2119220 w 3405150"/>
              <a:gd name="connsiteY17" fmla="*/ 1235984 h 1235984"/>
              <a:gd name="connsiteX18" fmla="*/ 2083220 w 3405150"/>
              <a:gd name="connsiteY18" fmla="*/ 1199984 h 1235984"/>
              <a:gd name="connsiteX19" fmla="*/ 2119220 w 3405150"/>
              <a:gd name="connsiteY19" fmla="*/ 1163984 h 1235984"/>
              <a:gd name="connsiteX20" fmla="*/ 1702576 w 3405150"/>
              <a:gd name="connsiteY20" fmla="*/ 1163984 h 1235984"/>
              <a:gd name="connsiteX21" fmla="*/ 1738576 w 3405150"/>
              <a:gd name="connsiteY21" fmla="*/ 1199984 h 1235984"/>
              <a:gd name="connsiteX22" fmla="*/ 1702576 w 3405150"/>
              <a:gd name="connsiteY22" fmla="*/ 1235984 h 1235984"/>
              <a:gd name="connsiteX23" fmla="*/ 1666576 w 3405150"/>
              <a:gd name="connsiteY23" fmla="*/ 1199984 h 1235984"/>
              <a:gd name="connsiteX24" fmla="*/ 1702576 w 3405150"/>
              <a:gd name="connsiteY24" fmla="*/ 1163984 h 1235984"/>
              <a:gd name="connsiteX25" fmla="*/ 1285932 w 3405150"/>
              <a:gd name="connsiteY25" fmla="*/ 1163984 h 1235984"/>
              <a:gd name="connsiteX26" fmla="*/ 1321932 w 3405150"/>
              <a:gd name="connsiteY26" fmla="*/ 1199984 h 1235984"/>
              <a:gd name="connsiteX27" fmla="*/ 1285932 w 3405150"/>
              <a:gd name="connsiteY27" fmla="*/ 1235984 h 1235984"/>
              <a:gd name="connsiteX28" fmla="*/ 1249932 w 3405150"/>
              <a:gd name="connsiteY28" fmla="*/ 1199984 h 1235984"/>
              <a:gd name="connsiteX29" fmla="*/ 1285932 w 3405150"/>
              <a:gd name="connsiteY29" fmla="*/ 1163984 h 1235984"/>
              <a:gd name="connsiteX30" fmla="*/ 869288 w 3405150"/>
              <a:gd name="connsiteY30" fmla="*/ 1163984 h 1235984"/>
              <a:gd name="connsiteX31" fmla="*/ 905288 w 3405150"/>
              <a:gd name="connsiteY31" fmla="*/ 1199984 h 1235984"/>
              <a:gd name="connsiteX32" fmla="*/ 869288 w 3405150"/>
              <a:gd name="connsiteY32" fmla="*/ 1235984 h 1235984"/>
              <a:gd name="connsiteX33" fmla="*/ 833288 w 3405150"/>
              <a:gd name="connsiteY33" fmla="*/ 1199984 h 1235984"/>
              <a:gd name="connsiteX34" fmla="*/ 869288 w 3405150"/>
              <a:gd name="connsiteY34" fmla="*/ 1163984 h 1235984"/>
              <a:gd name="connsiteX35" fmla="*/ 452644 w 3405150"/>
              <a:gd name="connsiteY35" fmla="*/ 1163984 h 1235984"/>
              <a:gd name="connsiteX36" fmla="*/ 488644 w 3405150"/>
              <a:gd name="connsiteY36" fmla="*/ 1199984 h 1235984"/>
              <a:gd name="connsiteX37" fmla="*/ 452644 w 3405150"/>
              <a:gd name="connsiteY37" fmla="*/ 1235984 h 1235984"/>
              <a:gd name="connsiteX38" fmla="*/ 416644 w 3405150"/>
              <a:gd name="connsiteY38" fmla="*/ 1199984 h 1235984"/>
              <a:gd name="connsiteX39" fmla="*/ 452644 w 3405150"/>
              <a:gd name="connsiteY39" fmla="*/ 1163984 h 1235984"/>
              <a:gd name="connsiteX40" fmla="*/ 36000 w 3405150"/>
              <a:gd name="connsiteY40" fmla="*/ 1163984 h 1235984"/>
              <a:gd name="connsiteX41" fmla="*/ 72000 w 3405150"/>
              <a:gd name="connsiteY41" fmla="*/ 1199984 h 1235984"/>
              <a:gd name="connsiteX42" fmla="*/ 36000 w 3405150"/>
              <a:gd name="connsiteY42" fmla="*/ 1235984 h 1235984"/>
              <a:gd name="connsiteX43" fmla="*/ 0 w 3405150"/>
              <a:gd name="connsiteY43" fmla="*/ 1199984 h 1235984"/>
              <a:gd name="connsiteX44" fmla="*/ 36000 w 3405150"/>
              <a:gd name="connsiteY44" fmla="*/ 1163984 h 1235984"/>
              <a:gd name="connsiteX45" fmla="*/ 3369150 w 3405150"/>
              <a:gd name="connsiteY45" fmla="*/ 872988 h 1235984"/>
              <a:gd name="connsiteX46" fmla="*/ 3405150 w 3405150"/>
              <a:gd name="connsiteY46" fmla="*/ 908988 h 1235984"/>
              <a:gd name="connsiteX47" fmla="*/ 3369150 w 3405150"/>
              <a:gd name="connsiteY47" fmla="*/ 944988 h 1235984"/>
              <a:gd name="connsiteX48" fmla="*/ 3333150 w 3405150"/>
              <a:gd name="connsiteY48" fmla="*/ 908988 h 1235984"/>
              <a:gd name="connsiteX49" fmla="*/ 3369150 w 3405150"/>
              <a:gd name="connsiteY49" fmla="*/ 872988 h 1235984"/>
              <a:gd name="connsiteX50" fmla="*/ 2952508 w 3405150"/>
              <a:gd name="connsiteY50" fmla="*/ 872988 h 1235984"/>
              <a:gd name="connsiteX51" fmla="*/ 2988508 w 3405150"/>
              <a:gd name="connsiteY51" fmla="*/ 908988 h 1235984"/>
              <a:gd name="connsiteX52" fmla="*/ 2952508 w 3405150"/>
              <a:gd name="connsiteY52" fmla="*/ 944988 h 1235984"/>
              <a:gd name="connsiteX53" fmla="*/ 2916508 w 3405150"/>
              <a:gd name="connsiteY53" fmla="*/ 908988 h 1235984"/>
              <a:gd name="connsiteX54" fmla="*/ 2952508 w 3405150"/>
              <a:gd name="connsiteY54" fmla="*/ 872988 h 1235984"/>
              <a:gd name="connsiteX55" fmla="*/ 2535864 w 3405150"/>
              <a:gd name="connsiteY55" fmla="*/ 872988 h 1235984"/>
              <a:gd name="connsiteX56" fmla="*/ 2571864 w 3405150"/>
              <a:gd name="connsiteY56" fmla="*/ 908988 h 1235984"/>
              <a:gd name="connsiteX57" fmla="*/ 2535864 w 3405150"/>
              <a:gd name="connsiteY57" fmla="*/ 944988 h 1235984"/>
              <a:gd name="connsiteX58" fmla="*/ 2499864 w 3405150"/>
              <a:gd name="connsiteY58" fmla="*/ 908988 h 1235984"/>
              <a:gd name="connsiteX59" fmla="*/ 2535864 w 3405150"/>
              <a:gd name="connsiteY59" fmla="*/ 872988 h 1235984"/>
              <a:gd name="connsiteX60" fmla="*/ 2119220 w 3405150"/>
              <a:gd name="connsiteY60" fmla="*/ 872988 h 1235984"/>
              <a:gd name="connsiteX61" fmla="*/ 2155220 w 3405150"/>
              <a:gd name="connsiteY61" fmla="*/ 908988 h 1235984"/>
              <a:gd name="connsiteX62" fmla="*/ 2119220 w 3405150"/>
              <a:gd name="connsiteY62" fmla="*/ 944988 h 1235984"/>
              <a:gd name="connsiteX63" fmla="*/ 2083220 w 3405150"/>
              <a:gd name="connsiteY63" fmla="*/ 908988 h 1235984"/>
              <a:gd name="connsiteX64" fmla="*/ 2119220 w 3405150"/>
              <a:gd name="connsiteY64" fmla="*/ 872988 h 1235984"/>
              <a:gd name="connsiteX65" fmla="*/ 1702576 w 3405150"/>
              <a:gd name="connsiteY65" fmla="*/ 872988 h 1235984"/>
              <a:gd name="connsiteX66" fmla="*/ 1738576 w 3405150"/>
              <a:gd name="connsiteY66" fmla="*/ 908988 h 1235984"/>
              <a:gd name="connsiteX67" fmla="*/ 1702576 w 3405150"/>
              <a:gd name="connsiteY67" fmla="*/ 944988 h 1235984"/>
              <a:gd name="connsiteX68" fmla="*/ 1666576 w 3405150"/>
              <a:gd name="connsiteY68" fmla="*/ 908988 h 1235984"/>
              <a:gd name="connsiteX69" fmla="*/ 1702576 w 3405150"/>
              <a:gd name="connsiteY69" fmla="*/ 872988 h 1235984"/>
              <a:gd name="connsiteX70" fmla="*/ 1285932 w 3405150"/>
              <a:gd name="connsiteY70" fmla="*/ 872988 h 1235984"/>
              <a:gd name="connsiteX71" fmla="*/ 1321932 w 3405150"/>
              <a:gd name="connsiteY71" fmla="*/ 908988 h 1235984"/>
              <a:gd name="connsiteX72" fmla="*/ 1285932 w 3405150"/>
              <a:gd name="connsiteY72" fmla="*/ 944988 h 1235984"/>
              <a:gd name="connsiteX73" fmla="*/ 1249932 w 3405150"/>
              <a:gd name="connsiteY73" fmla="*/ 908988 h 1235984"/>
              <a:gd name="connsiteX74" fmla="*/ 1285932 w 3405150"/>
              <a:gd name="connsiteY74" fmla="*/ 872988 h 1235984"/>
              <a:gd name="connsiteX75" fmla="*/ 869288 w 3405150"/>
              <a:gd name="connsiteY75" fmla="*/ 872988 h 1235984"/>
              <a:gd name="connsiteX76" fmla="*/ 905288 w 3405150"/>
              <a:gd name="connsiteY76" fmla="*/ 908988 h 1235984"/>
              <a:gd name="connsiteX77" fmla="*/ 869288 w 3405150"/>
              <a:gd name="connsiteY77" fmla="*/ 944988 h 1235984"/>
              <a:gd name="connsiteX78" fmla="*/ 833288 w 3405150"/>
              <a:gd name="connsiteY78" fmla="*/ 908988 h 1235984"/>
              <a:gd name="connsiteX79" fmla="*/ 869288 w 3405150"/>
              <a:gd name="connsiteY79" fmla="*/ 872988 h 1235984"/>
              <a:gd name="connsiteX80" fmla="*/ 452644 w 3405150"/>
              <a:gd name="connsiteY80" fmla="*/ 872988 h 1235984"/>
              <a:gd name="connsiteX81" fmla="*/ 488644 w 3405150"/>
              <a:gd name="connsiteY81" fmla="*/ 908988 h 1235984"/>
              <a:gd name="connsiteX82" fmla="*/ 452644 w 3405150"/>
              <a:gd name="connsiteY82" fmla="*/ 944988 h 1235984"/>
              <a:gd name="connsiteX83" fmla="*/ 416644 w 3405150"/>
              <a:gd name="connsiteY83" fmla="*/ 908988 h 1235984"/>
              <a:gd name="connsiteX84" fmla="*/ 452644 w 3405150"/>
              <a:gd name="connsiteY84" fmla="*/ 872988 h 1235984"/>
              <a:gd name="connsiteX85" fmla="*/ 36000 w 3405150"/>
              <a:gd name="connsiteY85" fmla="*/ 872988 h 1235984"/>
              <a:gd name="connsiteX86" fmla="*/ 72000 w 3405150"/>
              <a:gd name="connsiteY86" fmla="*/ 908988 h 1235984"/>
              <a:gd name="connsiteX87" fmla="*/ 36000 w 3405150"/>
              <a:gd name="connsiteY87" fmla="*/ 944988 h 1235984"/>
              <a:gd name="connsiteX88" fmla="*/ 0 w 3405150"/>
              <a:gd name="connsiteY88" fmla="*/ 908988 h 1235984"/>
              <a:gd name="connsiteX89" fmla="*/ 36000 w 3405150"/>
              <a:gd name="connsiteY89" fmla="*/ 872988 h 1235984"/>
              <a:gd name="connsiteX90" fmla="*/ 3369150 w 3405150"/>
              <a:gd name="connsiteY90" fmla="*/ 581992 h 1235984"/>
              <a:gd name="connsiteX91" fmla="*/ 3405150 w 3405150"/>
              <a:gd name="connsiteY91" fmla="*/ 617992 h 1235984"/>
              <a:gd name="connsiteX92" fmla="*/ 3369150 w 3405150"/>
              <a:gd name="connsiteY92" fmla="*/ 653992 h 1235984"/>
              <a:gd name="connsiteX93" fmla="*/ 3333150 w 3405150"/>
              <a:gd name="connsiteY93" fmla="*/ 617992 h 1235984"/>
              <a:gd name="connsiteX94" fmla="*/ 3369150 w 3405150"/>
              <a:gd name="connsiteY94" fmla="*/ 581992 h 1235984"/>
              <a:gd name="connsiteX95" fmla="*/ 2952508 w 3405150"/>
              <a:gd name="connsiteY95" fmla="*/ 581992 h 1235984"/>
              <a:gd name="connsiteX96" fmla="*/ 2988508 w 3405150"/>
              <a:gd name="connsiteY96" fmla="*/ 617992 h 1235984"/>
              <a:gd name="connsiteX97" fmla="*/ 2952508 w 3405150"/>
              <a:gd name="connsiteY97" fmla="*/ 653992 h 1235984"/>
              <a:gd name="connsiteX98" fmla="*/ 2916508 w 3405150"/>
              <a:gd name="connsiteY98" fmla="*/ 617992 h 1235984"/>
              <a:gd name="connsiteX99" fmla="*/ 2952508 w 3405150"/>
              <a:gd name="connsiteY99" fmla="*/ 581992 h 1235984"/>
              <a:gd name="connsiteX100" fmla="*/ 2535864 w 3405150"/>
              <a:gd name="connsiteY100" fmla="*/ 581992 h 1235984"/>
              <a:gd name="connsiteX101" fmla="*/ 2571864 w 3405150"/>
              <a:gd name="connsiteY101" fmla="*/ 617992 h 1235984"/>
              <a:gd name="connsiteX102" fmla="*/ 2535864 w 3405150"/>
              <a:gd name="connsiteY102" fmla="*/ 653992 h 1235984"/>
              <a:gd name="connsiteX103" fmla="*/ 2499864 w 3405150"/>
              <a:gd name="connsiteY103" fmla="*/ 617992 h 1235984"/>
              <a:gd name="connsiteX104" fmla="*/ 2535864 w 3405150"/>
              <a:gd name="connsiteY104" fmla="*/ 581992 h 1235984"/>
              <a:gd name="connsiteX105" fmla="*/ 2119220 w 3405150"/>
              <a:gd name="connsiteY105" fmla="*/ 581992 h 1235984"/>
              <a:gd name="connsiteX106" fmla="*/ 2155220 w 3405150"/>
              <a:gd name="connsiteY106" fmla="*/ 617992 h 1235984"/>
              <a:gd name="connsiteX107" fmla="*/ 2119220 w 3405150"/>
              <a:gd name="connsiteY107" fmla="*/ 653992 h 1235984"/>
              <a:gd name="connsiteX108" fmla="*/ 2083220 w 3405150"/>
              <a:gd name="connsiteY108" fmla="*/ 617992 h 1235984"/>
              <a:gd name="connsiteX109" fmla="*/ 2119220 w 3405150"/>
              <a:gd name="connsiteY109" fmla="*/ 581992 h 1235984"/>
              <a:gd name="connsiteX110" fmla="*/ 1702576 w 3405150"/>
              <a:gd name="connsiteY110" fmla="*/ 581992 h 1235984"/>
              <a:gd name="connsiteX111" fmla="*/ 1738576 w 3405150"/>
              <a:gd name="connsiteY111" fmla="*/ 617992 h 1235984"/>
              <a:gd name="connsiteX112" fmla="*/ 1702576 w 3405150"/>
              <a:gd name="connsiteY112" fmla="*/ 653992 h 1235984"/>
              <a:gd name="connsiteX113" fmla="*/ 1666576 w 3405150"/>
              <a:gd name="connsiteY113" fmla="*/ 617992 h 1235984"/>
              <a:gd name="connsiteX114" fmla="*/ 1702576 w 3405150"/>
              <a:gd name="connsiteY114" fmla="*/ 581992 h 1235984"/>
              <a:gd name="connsiteX115" fmla="*/ 1285932 w 3405150"/>
              <a:gd name="connsiteY115" fmla="*/ 581992 h 1235984"/>
              <a:gd name="connsiteX116" fmla="*/ 1321932 w 3405150"/>
              <a:gd name="connsiteY116" fmla="*/ 617992 h 1235984"/>
              <a:gd name="connsiteX117" fmla="*/ 1285932 w 3405150"/>
              <a:gd name="connsiteY117" fmla="*/ 653992 h 1235984"/>
              <a:gd name="connsiteX118" fmla="*/ 1249932 w 3405150"/>
              <a:gd name="connsiteY118" fmla="*/ 617992 h 1235984"/>
              <a:gd name="connsiteX119" fmla="*/ 1285932 w 3405150"/>
              <a:gd name="connsiteY119" fmla="*/ 581992 h 1235984"/>
              <a:gd name="connsiteX120" fmla="*/ 869288 w 3405150"/>
              <a:gd name="connsiteY120" fmla="*/ 581992 h 1235984"/>
              <a:gd name="connsiteX121" fmla="*/ 905288 w 3405150"/>
              <a:gd name="connsiteY121" fmla="*/ 617992 h 1235984"/>
              <a:gd name="connsiteX122" fmla="*/ 869288 w 3405150"/>
              <a:gd name="connsiteY122" fmla="*/ 653992 h 1235984"/>
              <a:gd name="connsiteX123" fmla="*/ 833288 w 3405150"/>
              <a:gd name="connsiteY123" fmla="*/ 617992 h 1235984"/>
              <a:gd name="connsiteX124" fmla="*/ 869288 w 3405150"/>
              <a:gd name="connsiteY124" fmla="*/ 581992 h 1235984"/>
              <a:gd name="connsiteX125" fmla="*/ 452644 w 3405150"/>
              <a:gd name="connsiteY125" fmla="*/ 581992 h 1235984"/>
              <a:gd name="connsiteX126" fmla="*/ 488644 w 3405150"/>
              <a:gd name="connsiteY126" fmla="*/ 617992 h 1235984"/>
              <a:gd name="connsiteX127" fmla="*/ 452644 w 3405150"/>
              <a:gd name="connsiteY127" fmla="*/ 653992 h 1235984"/>
              <a:gd name="connsiteX128" fmla="*/ 416644 w 3405150"/>
              <a:gd name="connsiteY128" fmla="*/ 617992 h 1235984"/>
              <a:gd name="connsiteX129" fmla="*/ 452644 w 3405150"/>
              <a:gd name="connsiteY129" fmla="*/ 581992 h 1235984"/>
              <a:gd name="connsiteX130" fmla="*/ 36000 w 3405150"/>
              <a:gd name="connsiteY130" fmla="*/ 581992 h 1235984"/>
              <a:gd name="connsiteX131" fmla="*/ 72000 w 3405150"/>
              <a:gd name="connsiteY131" fmla="*/ 617992 h 1235984"/>
              <a:gd name="connsiteX132" fmla="*/ 36000 w 3405150"/>
              <a:gd name="connsiteY132" fmla="*/ 653992 h 1235984"/>
              <a:gd name="connsiteX133" fmla="*/ 0 w 3405150"/>
              <a:gd name="connsiteY133" fmla="*/ 617992 h 1235984"/>
              <a:gd name="connsiteX134" fmla="*/ 36000 w 3405150"/>
              <a:gd name="connsiteY134" fmla="*/ 581992 h 1235984"/>
              <a:gd name="connsiteX135" fmla="*/ 3369150 w 3405150"/>
              <a:gd name="connsiteY135" fmla="*/ 290996 h 1235984"/>
              <a:gd name="connsiteX136" fmla="*/ 3405150 w 3405150"/>
              <a:gd name="connsiteY136" fmla="*/ 326996 h 1235984"/>
              <a:gd name="connsiteX137" fmla="*/ 3369150 w 3405150"/>
              <a:gd name="connsiteY137" fmla="*/ 362996 h 1235984"/>
              <a:gd name="connsiteX138" fmla="*/ 3333150 w 3405150"/>
              <a:gd name="connsiteY138" fmla="*/ 326996 h 1235984"/>
              <a:gd name="connsiteX139" fmla="*/ 3369150 w 3405150"/>
              <a:gd name="connsiteY139" fmla="*/ 290996 h 1235984"/>
              <a:gd name="connsiteX140" fmla="*/ 2952508 w 3405150"/>
              <a:gd name="connsiteY140" fmla="*/ 290996 h 1235984"/>
              <a:gd name="connsiteX141" fmla="*/ 2988508 w 3405150"/>
              <a:gd name="connsiteY141" fmla="*/ 326996 h 1235984"/>
              <a:gd name="connsiteX142" fmla="*/ 2952508 w 3405150"/>
              <a:gd name="connsiteY142" fmla="*/ 362996 h 1235984"/>
              <a:gd name="connsiteX143" fmla="*/ 2916508 w 3405150"/>
              <a:gd name="connsiteY143" fmla="*/ 326996 h 1235984"/>
              <a:gd name="connsiteX144" fmla="*/ 2952508 w 3405150"/>
              <a:gd name="connsiteY144" fmla="*/ 290996 h 1235984"/>
              <a:gd name="connsiteX145" fmla="*/ 2535864 w 3405150"/>
              <a:gd name="connsiteY145" fmla="*/ 290996 h 1235984"/>
              <a:gd name="connsiteX146" fmla="*/ 2571864 w 3405150"/>
              <a:gd name="connsiteY146" fmla="*/ 326996 h 1235984"/>
              <a:gd name="connsiteX147" fmla="*/ 2535864 w 3405150"/>
              <a:gd name="connsiteY147" fmla="*/ 362996 h 1235984"/>
              <a:gd name="connsiteX148" fmla="*/ 2499864 w 3405150"/>
              <a:gd name="connsiteY148" fmla="*/ 326996 h 1235984"/>
              <a:gd name="connsiteX149" fmla="*/ 2535864 w 3405150"/>
              <a:gd name="connsiteY149" fmla="*/ 290996 h 1235984"/>
              <a:gd name="connsiteX150" fmla="*/ 2119220 w 3405150"/>
              <a:gd name="connsiteY150" fmla="*/ 290996 h 1235984"/>
              <a:gd name="connsiteX151" fmla="*/ 2155220 w 3405150"/>
              <a:gd name="connsiteY151" fmla="*/ 326996 h 1235984"/>
              <a:gd name="connsiteX152" fmla="*/ 2119220 w 3405150"/>
              <a:gd name="connsiteY152" fmla="*/ 362996 h 1235984"/>
              <a:gd name="connsiteX153" fmla="*/ 2083220 w 3405150"/>
              <a:gd name="connsiteY153" fmla="*/ 326996 h 1235984"/>
              <a:gd name="connsiteX154" fmla="*/ 2119220 w 3405150"/>
              <a:gd name="connsiteY154" fmla="*/ 290996 h 1235984"/>
              <a:gd name="connsiteX155" fmla="*/ 1702576 w 3405150"/>
              <a:gd name="connsiteY155" fmla="*/ 290996 h 1235984"/>
              <a:gd name="connsiteX156" fmla="*/ 1738576 w 3405150"/>
              <a:gd name="connsiteY156" fmla="*/ 326996 h 1235984"/>
              <a:gd name="connsiteX157" fmla="*/ 1702576 w 3405150"/>
              <a:gd name="connsiteY157" fmla="*/ 362996 h 1235984"/>
              <a:gd name="connsiteX158" fmla="*/ 1666576 w 3405150"/>
              <a:gd name="connsiteY158" fmla="*/ 326996 h 1235984"/>
              <a:gd name="connsiteX159" fmla="*/ 1702576 w 3405150"/>
              <a:gd name="connsiteY159" fmla="*/ 290996 h 1235984"/>
              <a:gd name="connsiteX160" fmla="*/ 1285932 w 3405150"/>
              <a:gd name="connsiteY160" fmla="*/ 290996 h 1235984"/>
              <a:gd name="connsiteX161" fmla="*/ 1321932 w 3405150"/>
              <a:gd name="connsiteY161" fmla="*/ 326996 h 1235984"/>
              <a:gd name="connsiteX162" fmla="*/ 1285932 w 3405150"/>
              <a:gd name="connsiteY162" fmla="*/ 362996 h 1235984"/>
              <a:gd name="connsiteX163" fmla="*/ 1249932 w 3405150"/>
              <a:gd name="connsiteY163" fmla="*/ 326996 h 1235984"/>
              <a:gd name="connsiteX164" fmla="*/ 1285932 w 3405150"/>
              <a:gd name="connsiteY164" fmla="*/ 290996 h 1235984"/>
              <a:gd name="connsiteX165" fmla="*/ 869288 w 3405150"/>
              <a:gd name="connsiteY165" fmla="*/ 290996 h 1235984"/>
              <a:gd name="connsiteX166" fmla="*/ 905288 w 3405150"/>
              <a:gd name="connsiteY166" fmla="*/ 326996 h 1235984"/>
              <a:gd name="connsiteX167" fmla="*/ 869288 w 3405150"/>
              <a:gd name="connsiteY167" fmla="*/ 362996 h 1235984"/>
              <a:gd name="connsiteX168" fmla="*/ 833288 w 3405150"/>
              <a:gd name="connsiteY168" fmla="*/ 326996 h 1235984"/>
              <a:gd name="connsiteX169" fmla="*/ 869288 w 3405150"/>
              <a:gd name="connsiteY169" fmla="*/ 290996 h 1235984"/>
              <a:gd name="connsiteX170" fmla="*/ 452644 w 3405150"/>
              <a:gd name="connsiteY170" fmla="*/ 290996 h 1235984"/>
              <a:gd name="connsiteX171" fmla="*/ 488644 w 3405150"/>
              <a:gd name="connsiteY171" fmla="*/ 326996 h 1235984"/>
              <a:gd name="connsiteX172" fmla="*/ 452644 w 3405150"/>
              <a:gd name="connsiteY172" fmla="*/ 362996 h 1235984"/>
              <a:gd name="connsiteX173" fmla="*/ 416644 w 3405150"/>
              <a:gd name="connsiteY173" fmla="*/ 326996 h 1235984"/>
              <a:gd name="connsiteX174" fmla="*/ 452644 w 3405150"/>
              <a:gd name="connsiteY174" fmla="*/ 290996 h 1235984"/>
              <a:gd name="connsiteX175" fmla="*/ 36000 w 3405150"/>
              <a:gd name="connsiteY175" fmla="*/ 290996 h 1235984"/>
              <a:gd name="connsiteX176" fmla="*/ 72000 w 3405150"/>
              <a:gd name="connsiteY176" fmla="*/ 326996 h 1235984"/>
              <a:gd name="connsiteX177" fmla="*/ 36000 w 3405150"/>
              <a:gd name="connsiteY177" fmla="*/ 362996 h 1235984"/>
              <a:gd name="connsiteX178" fmla="*/ 0 w 3405150"/>
              <a:gd name="connsiteY178" fmla="*/ 326996 h 1235984"/>
              <a:gd name="connsiteX179" fmla="*/ 36000 w 3405150"/>
              <a:gd name="connsiteY179" fmla="*/ 290996 h 1235984"/>
              <a:gd name="connsiteX180" fmla="*/ 3369150 w 3405150"/>
              <a:gd name="connsiteY180" fmla="*/ 0 h 1235984"/>
              <a:gd name="connsiteX181" fmla="*/ 3405150 w 3405150"/>
              <a:gd name="connsiteY181" fmla="*/ 36000 h 1235984"/>
              <a:gd name="connsiteX182" fmla="*/ 3369150 w 3405150"/>
              <a:gd name="connsiteY182" fmla="*/ 72000 h 1235984"/>
              <a:gd name="connsiteX183" fmla="*/ 3333150 w 3405150"/>
              <a:gd name="connsiteY183" fmla="*/ 36000 h 1235984"/>
              <a:gd name="connsiteX184" fmla="*/ 3369150 w 3405150"/>
              <a:gd name="connsiteY184" fmla="*/ 0 h 1235984"/>
              <a:gd name="connsiteX185" fmla="*/ 2952508 w 3405150"/>
              <a:gd name="connsiteY185" fmla="*/ 0 h 1235984"/>
              <a:gd name="connsiteX186" fmla="*/ 2988508 w 3405150"/>
              <a:gd name="connsiteY186" fmla="*/ 36000 h 1235984"/>
              <a:gd name="connsiteX187" fmla="*/ 2952508 w 3405150"/>
              <a:gd name="connsiteY187" fmla="*/ 72000 h 1235984"/>
              <a:gd name="connsiteX188" fmla="*/ 2916508 w 3405150"/>
              <a:gd name="connsiteY188" fmla="*/ 36000 h 1235984"/>
              <a:gd name="connsiteX189" fmla="*/ 2952508 w 3405150"/>
              <a:gd name="connsiteY189" fmla="*/ 0 h 1235984"/>
              <a:gd name="connsiteX190" fmla="*/ 2535864 w 3405150"/>
              <a:gd name="connsiteY190" fmla="*/ 0 h 1235984"/>
              <a:gd name="connsiteX191" fmla="*/ 2571864 w 3405150"/>
              <a:gd name="connsiteY191" fmla="*/ 36000 h 1235984"/>
              <a:gd name="connsiteX192" fmla="*/ 2535864 w 3405150"/>
              <a:gd name="connsiteY192" fmla="*/ 72000 h 1235984"/>
              <a:gd name="connsiteX193" fmla="*/ 2499864 w 3405150"/>
              <a:gd name="connsiteY193" fmla="*/ 36000 h 1235984"/>
              <a:gd name="connsiteX194" fmla="*/ 2535864 w 3405150"/>
              <a:gd name="connsiteY194" fmla="*/ 0 h 1235984"/>
              <a:gd name="connsiteX195" fmla="*/ 2119220 w 3405150"/>
              <a:gd name="connsiteY195" fmla="*/ 0 h 1235984"/>
              <a:gd name="connsiteX196" fmla="*/ 2155220 w 3405150"/>
              <a:gd name="connsiteY196" fmla="*/ 36000 h 1235984"/>
              <a:gd name="connsiteX197" fmla="*/ 2119220 w 3405150"/>
              <a:gd name="connsiteY197" fmla="*/ 72000 h 1235984"/>
              <a:gd name="connsiteX198" fmla="*/ 2083220 w 3405150"/>
              <a:gd name="connsiteY198" fmla="*/ 36000 h 1235984"/>
              <a:gd name="connsiteX199" fmla="*/ 2119220 w 3405150"/>
              <a:gd name="connsiteY199" fmla="*/ 0 h 1235984"/>
              <a:gd name="connsiteX200" fmla="*/ 1702576 w 3405150"/>
              <a:gd name="connsiteY200" fmla="*/ 0 h 1235984"/>
              <a:gd name="connsiteX201" fmla="*/ 1738576 w 3405150"/>
              <a:gd name="connsiteY201" fmla="*/ 36000 h 1235984"/>
              <a:gd name="connsiteX202" fmla="*/ 1702576 w 3405150"/>
              <a:gd name="connsiteY202" fmla="*/ 72000 h 1235984"/>
              <a:gd name="connsiteX203" fmla="*/ 1666576 w 3405150"/>
              <a:gd name="connsiteY203" fmla="*/ 36000 h 1235984"/>
              <a:gd name="connsiteX204" fmla="*/ 1702576 w 3405150"/>
              <a:gd name="connsiteY204" fmla="*/ 0 h 1235984"/>
              <a:gd name="connsiteX205" fmla="*/ 1285932 w 3405150"/>
              <a:gd name="connsiteY205" fmla="*/ 0 h 1235984"/>
              <a:gd name="connsiteX206" fmla="*/ 1321932 w 3405150"/>
              <a:gd name="connsiteY206" fmla="*/ 36000 h 1235984"/>
              <a:gd name="connsiteX207" fmla="*/ 1285932 w 3405150"/>
              <a:gd name="connsiteY207" fmla="*/ 72000 h 1235984"/>
              <a:gd name="connsiteX208" fmla="*/ 1249932 w 3405150"/>
              <a:gd name="connsiteY208" fmla="*/ 36000 h 1235984"/>
              <a:gd name="connsiteX209" fmla="*/ 1285932 w 3405150"/>
              <a:gd name="connsiteY209" fmla="*/ 0 h 1235984"/>
              <a:gd name="connsiteX210" fmla="*/ 869288 w 3405150"/>
              <a:gd name="connsiteY210" fmla="*/ 0 h 1235984"/>
              <a:gd name="connsiteX211" fmla="*/ 905288 w 3405150"/>
              <a:gd name="connsiteY211" fmla="*/ 36000 h 1235984"/>
              <a:gd name="connsiteX212" fmla="*/ 869288 w 3405150"/>
              <a:gd name="connsiteY212" fmla="*/ 72000 h 1235984"/>
              <a:gd name="connsiteX213" fmla="*/ 833288 w 3405150"/>
              <a:gd name="connsiteY213" fmla="*/ 36000 h 1235984"/>
              <a:gd name="connsiteX214" fmla="*/ 869288 w 3405150"/>
              <a:gd name="connsiteY214" fmla="*/ 0 h 1235984"/>
              <a:gd name="connsiteX215" fmla="*/ 452644 w 3405150"/>
              <a:gd name="connsiteY215" fmla="*/ 0 h 1235984"/>
              <a:gd name="connsiteX216" fmla="*/ 488644 w 3405150"/>
              <a:gd name="connsiteY216" fmla="*/ 36000 h 1235984"/>
              <a:gd name="connsiteX217" fmla="*/ 452644 w 3405150"/>
              <a:gd name="connsiteY217" fmla="*/ 72000 h 1235984"/>
              <a:gd name="connsiteX218" fmla="*/ 416644 w 3405150"/>
              <a:gd name="connsiteY218" fmla="*/ 36000 h 1235984"/>
              <a:gd name="connsiteX219" fmla="*/ 452644 w 3405150"/>
              <a:gd name="connsiteY219" fmla="*/ 0 h 1235984"/>
              <a:gd name="connsiteX220" fmla="*/ 36000 w 3405150"/>
              <a:gd name="connsiteY220" fmla="*/ 0 h 1235984"/>
              <a:gd name="connsiteX221" fmla="*/ 72000 w 3405150"/>
              <a:gd name="connsiteY221" fmla="*/ 36000 h 1235984"/>
              <a:gd name="connsiteX222" fmla="*/ 36000 w 3405150"/>
              <a:gd name="connsiteY222" fmla="*/ 72000 h 1235984"/>
              <a:gd name="connsiteX223" fmla="*/ 0 w 3405150"/>
              <a:gd name="connsiteY223" fmla="*/ 36000 h 1235984"/>
              <a:gd name="connsiteX224" fmla="*/ 36000 w 3405150"/>
              <a:gd name="connsiteY22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3405150" h="1235984">
                <a:moveTo>
                  <a:pt x="3369150" y="1163984"/>
                </a:moveTo>
                <a:cubicBezTo>
                  <a:pt x="3389032" y="1163984"/>
                  <a:pt x="3405150" y="1180102"/>
                  <a:pt x="3405150" y="1199984"/>
                </a:cubicBezTo>
                <a:cubicBezTo>
                  <a:pt x="3405150" y="1219866"/>
                  <a:pt x="3389032" y="1235984"/>
                  <a:pt x="3369150" y="1235984"/>
                </a:cubicBezTo>
                <a:cubicBezTo>
                  <a:pt x="3349268" y="1235984"/>
                  <a:pt x="3333150" y="1219866"/>
                  <a:pt x="3333150" y="1199984"/>
                </a:cubicBezTo>
                <a:cubicBezTo>
                  <a:pt x="3333150" y="1180102"/>
                  <a:pt x="3349268" y="1163984"/>
                  <a:pt x="3369150" y="1163984"/>
                </a:cubicBezTo>
                <a:close/>
                <a:moveTo>
                  <a:pt x="2952508" y="1163984"/>
                </a:moveTo>
                <a:cubicBezTo>
                  <a:pt x="2972390" y="1163984"/>
                  <a:pt x="2988508" y="1180102"/>
                  <a:pt x="2988508" y="1199984"/>
                </a:cubicBezTo>
                <a:cubicBezTo>
                  <a:pt x="2988508" y="1219866"/>
                  <a:pt x="2972390" y="1235984"/>
                  <a:pt x="2952508" y="1235984"/>
                </a:cubicBezTo>
                <a:cubicBezTo>
                  <a:pt x="2932626" y="1235984"/>
                  <a:pt x="2916508" y="1219866"/>
                  <a:pt x="2916508" y="1199984"/>
                </a:cubicBezTo>
                <a:cubicBezTo>
                  <a:pt x="2916508" y="1180102"/>
                  <a:pt x="2932626" y="1163984"/>
                  <a:pt x="2952508" y="1163984"/>
                </a:cubicBezTo>
                <a:close/>
                <a:moveTo>
                  <a:pt x="2535864" y="1163984"/>
                </a:moveTo>
                <a:cubicBezTo>
                  <a:pt x="2555746" y="1163984"/>
                  <a:pt x="2571864" y="1180102"/>
                  <a:pt x="2571864" y="1199984"/>
                </a:cubicBezTo>
                <a:cubicBezTo>
                  <a:pt x="2571864" y="1219866"/>
                  <a:pt x="2555746" y="1235984"/>
                  <a:pt x="2535864" y="1235984"/>
                </a:cubicBezTo>
                <a:cubicBezTo>
                  <a:pt x="2515982" y="1235984"/>
                  <a:pt x="2499864" y="1219866"/>
                  <a:pt x="2499864" y="1199984"/>
                </a:cubicBezTo>
                <a:cubicBezTo>
                  <a:pt x="2499864" y="1180102"/>
                  <a:pt x="2515982" y="1163984"/>
                  <a:pt x="2535864" y="1163984"/>
                </a:cubicBezTo>
                <a:close/>
                <a:moveTo>
                  <a:pt x="2119220" y="1163984"/>
                </a:moveTo>
                <a:cubicBezTo>
                  <a:pt x="2139102" y="1163984"/>
                  <a:pt x="2155220" y="1180102"/>
                  <a:pt x="2155220" y="1199984"/>
                </a:cubicBezTo>
                <a:cubicBezTo>
                  <a:pt x="2155220" y="1219866"/>
                  <a:pt x="2139102" y="1235984"/>
                  <a:pt x="2119220" y="1235984"/>
                </a:cubicBezTo>
                <a:cubicBezTo>
                  <a:pt x="2099338" y="1235984"/>
                  <a:pt x="2083220" y="1219866"/>
                  <a:pt x="2083220" y="1199984"/>
                </a:cubicBezTo>
                <a:cubicBezTo>
                  <a:pt x="2083220" y="1180102"/>
                  <a:pt x="2099338" y="1163984"/>
                  <a:pt x="2119220" y="1163984"/>
                </a:cubicBezTo>
                <a:close/>
                <a:moveTo>
                  <a:pt x="1702576" y="1163984"/>
                </a:moveTo>
                <a:cubicBezTo>
                  <a:pt x="1722458" y="1163984"/>
                  <a:pt x="1738576" y="1180102"/>
                  <a:pt x="1738576" y="1199984"/>
                </a:cubicBezTo>
                <a:cubicBezTo>
                  <a:pt x="1738576" y="1219866"/>
                  <a:pt x="1722458" y="1235984"/>
                  <a:pt x="1702576" y="1235984"/>
                </a:cubicBezTo>
                <a:cubicBezTo>
                  <a:pt x="1682694" y="1235984"/>
                  <a:pt x="1666576" y="1219866"/>
                  <a:pt x="1666576" y="1199984"/>
                </a:cubicBezTo>
                <a:cubicBezTo>
                  <a:pt x="1666576" y="1180102"/>
                  <a:pt x="1682694" y="1163984"/>
                  <a:pt x="1702576" y="1163984"/>
                </a:cubicBezTo>
                <a:close/>
                <a:moveTo>
                  <a:pt x="1285932" y="1163984"/>
                </a:moveTo>
                <a:cubicBezTo>
                  <a:pt x="1305814" y="1163984"/>
                  <a:pt x="1321932" y="1180102"/>
                  <a:pt x="1321932" y="1199984"/>
                </a:cubicBezTo>
                <a:cubicBezTo>
                  <a:pt x="1321932" y="1219866"/>
                  <a:pt x="1305814" y="1235984"/>
                  <a:pt x="1285932" y="1235984"/>
                </a:cubicBezTo>
                <a:cubicBezTo>
                  <a:pt x="1266050" y="1235984"/>
                  <a:pt x="1249932" y="1219866"/>
                  <a:pt x="1249932" y="1199984"/>
                </a:cubicBezTo>
                <a:cubicBezTo>
                  <a:pt x="1249932" y="1180102"/>
                  <a:pt x="1266050" y="1163984"/>
                  <a:pt x="1285932" y="1163984"/>
                </a:cubicBezTo>
                <a:close/>
                <a:moveTo>
                  <a:pt x="869288" y="1163984"/>
                </a:moveTo>
                <a:cubicBezTo>
                  <a:pt x="889170" y="1163984"/>
                  <a:pt x="905288" y="1180102"/>
                  <a:pt x="905288" y="1199984"/>
                </a:cubicBezTo>
                <a:cubicBezTo>
                  <a:pt x="905288" y="1219866"/>
                  <a:pt x="889170" y="1235984"/>
                  <a:pt x="869288" y="1235984"/>
                </a:cubicBezTo>
                <a:cubicBezTo>
                  <a:pt x="849406" y="1235984"/>
                  <a:pt x="833288" y="1219866"/>
                  <a:pt x="833288" y="1199984"/>
                </a:cubicBezTo>
                <a:cubicBezTo>
                  <a:pt x="833288" y="1180102"/>
                  <a:pt x="849406" y="1163984"/>
                  <a:pt x="869288" y="1163984"/>
                </a:cubicBezTo>
                <a:close/>
                <a:moveTo>
                  <a:pt x="452644" y="1163984"/>
                </a:moveTo>
                <a:cubicBezTo>
                  <a:pt x="472526" y="1163984"/>
                  <a:pt x="488644" y="1180102"/>
                  <a:pt x="488644" y="1199984"/>
                </a:cubicBezTo>
                <a:cubicBezTo>
                  <a:pt x="488644" y="1219866"/>
                  <a:pt x="472526" y="1235984"/>
                  <a:pt x="452644" y="1235984"/>
                </a:cubicBezTo>
                <a:cubicBezTo>
                  <a:pt x="432762" y="1235984"/>
                  <a:pt x="416644" y="1219866"/>
                  <a:pt x="416644" y="1199984"/>
                </a:cubicBezTo>
                <a:cubicBezTo>
                  <a:pt x="416644" y="1180102"/>
                  <a:pt x="432762" y="1163984"/>
                  <a:pt x="452644" y="1163984"/>
                </a:cubicBezTo>
                <a:close/>
                <a:moveTo>
                  <a:pt x="36000" y="1163984"/>
                </a:moveTo>
                <a:cubicBezTo>
                  <a:pt x="55882" y="1163984"/>
                  <a:pt x="72000" y="1180102"/>
                  <a:pt x="72000" y="1199984"/>
                </a:cubicBezTo>
                <a:cubicBezTo>
                  <a:pt x="72000" y="1219866"/>
                  <a:pt x="55882" y="1235984"/>
                  <a:pt x="36000" y="1235984"/>
                </a:cubicBezTo>
                <a:cubicBezTo>
                  <a:pt x="16118" y="1235984"/>
                  <a:pt x="0" y="1219866"/>
                  <a:pt x="0" y="1199984"/>
                </a:cubicBezTo>
                <a:cubicBezTo>
                  <a:pt x="0" y="1180102"/>
                  <a:pt x="16118" y="1163984"/>
                  <a:pt x="36000" y="1163984"/>
                </a:cubicBezTo>
                <a:close/>
                <a:moveTo>
                  <a:pt x="3369150" y="872988"/>
                </a:moveTo>
                <a:cubicBezTo>
                  <a:pt x="3389032" y="872988"/>
                  <a:pt x="3405150" y="889106"/>
                  <a:pt x="3405150" y="908988"/>
                </a:cubicBezTo>
                <a:cubicBezTo>
                  <a:pt x="3405150" y="928870"/>
                  <a:pt x="3389032" y="944988"/>
                  <a:pt x="3369150" y="944988"/>
                </a:cubicBezTo>
                <a:cubicBezTo>
                  <a:pt x="3349268" y="944988"/>
                  <a:pt x="3333150" y="928870"/>
                  <a:pt x="3333150" y="908988"/>
                </a:cubicBezTo>
                <a:cubicBezTo>
                  <a:pt x="3333150" y="889106"/>
                  <a:pt x="3349268" y="872988"/>
                  <a:pt x="3369150" y="872988"/>
                </a:cubicBezTo>
                <a:close/>
                <a:moveTo>
                  <a:pt x="2952508" y="872988"/>
                </a:moveTo>
                <a:cubicBezTo>
                  <a:pt x="2972390" y="872988"/>
                  <a:pt x="2988508" y="889106"/>
                  <a:pt x="2988508" y="908988"/>
                </a:cubicBezTo>
                <a:cubicBezTo>
                  <a:pt x="2988508" y="928870"/>
                  <a:pt x="2972390" y="944988"/>
                  <a:pt x="2952508" y="944988"/>
                </a:cubicBezTo>
                <a:cubicBezTo>
                  <a:pt x="2932626" y="944988"/>
                  <a:pt x="2916508" y="928870"/>
                  <a:pt x="2916508" y="908988"/>
                </a:cubicBezTo>
                <a:cubicBezTo>
                  <a:pt x="2916508" y="889106"/>
                  <a:pt x="2932626" y="872988"/>
                  <a:pt x="2952508" y="872988"/>
                </a:cubicBezTo>
                <a:close/>
                <a:moveTo>
                  <a:pt x="2535864" y="872988"/>
                </a:moveTo>
                <a:cubicBezTo>
                  <a:pt x="2555746" y="872988"/>
                  <a:pt x="2571864" y="889106"/>
                  <a:pt x="2571864" y="908988"/>
                </a:cubicBezTo>
                <a:cubicBezTo>
                  <a:pt x="2571864" y="928870"/>
                  <a:pt x="2555746" y="944988"/>
                  <a:pt x="2535864" y="944988"/>
                </a:cubicBezTo>
                <a:cubicBezTo>
                  <a:pt x="2515982" y="944988"/>
                  <a:pt x="2499864" y="928870"/>
                  <a:pt x="2499864" y="908988"/>
                </a:cubicBezTo>
                <a:cubicBezTo>
                  <a:pt x="2499864" y="889106"/>
                  <a:pt x="2515982" y="872988"/>
                  <a:pt x="2535864" y="872988"/>
                </a:cubicBezTo>
                <a:close/>
                <a:moveTo>
                  <a:pt x="2119220" y="872988"/>
                </a:moveTo>
                <a:cubicBezTo>
                  <a:pt x="2139102" y="872988"/>
                  <a:pt x="2155220" y="889106"/>
                  <a:pt x="2155220" y="908988"/>
                </a:cubicBezTo>
                <a:cubicBezTo>
                  <a:pt x="2155220" y="928870"/>
                  <a:pt x="2139102" y="944988"/>
                  <a:pt x="2119220" y="944988"/>
                </a:cubicBezTo>
                <a:cubicBezTo>
                  <a:pt x="2099338" y="944988"/>
                  <a:pt x="2083220" y="928870"/>
                  <a:pt x="2083220" y="908988"/>
                </a:cubicBezTo>
                <a:cubicBezTo>
                  <a:pt x="2083220" y="889106"/>
                  <a:pt x="2099338" y="872988"/>
                  <a:pt x="2119220" y="872988"/>
                </a:cubicBezTo>
                <a:close/>
                <a:moveTo>
                  <a:pt x="1702576" y="872988"/>
                </a:moveTo>
                <a:cubicBezTo>
                  <a:pt x="1722458" y="872988"/>
                  <a:pt x="1738576" y="889106"/>
                  <a:pt x="1738576" y="908988"/>
                </a:cubicBezTo>
                <a:cubicBezTo>
                  <a:pt x="1738576" y="928870"/>
                  <a:pt x="1722458" y="944988"/>
                  <a:pt x="1702576" y="944988"/>
                </a:cubicBezTo>
                <a:cubicBezTo>
                  <a:pt x="1682694" y="944988"/>
                  <a:pt x="1666576" y="928870"/>
                  <a:pt x="1666576" y="908988"/>
                </a:cubicBezTo>
                <a:cubicBezTo>
                  <a:pt x="1666576" y="889106"/>
                  <a:pt x="1682694" y="872988"/>
                  <a:pt x="1702576" y="872988"/>
                </a:cubicBezTo>
                <a:close/>
                <a:moveTo>
                  <a:pt x="1285932" y="872988"/>
                </a:moveTo>
                <a:cubicBezTo>
                  <a:pt x="1305814" y="872988"/>
                  <a:pt x="1321932" y="889106"/>
                  <a:pt x="1321932" y="908988"/>
                </a:cubicBezTo>
                <a:cubicBezTo>
                  <a:pt x="1321932" y="928870"/>
                  <a:pt x="1305814" y="944988"/>
                  <a:pt x="1285932" y="944988"/>
                </a:cubicBezTo>
                <a:cubicBezTo>
                  <a:pt x="1266050" y="944988"/>
                  <a:pt x="1249932" y="928870"/>
                  <a:pt x="1249932" y="908988"/>
                </a:cubicBezTo>
                <a:cubicBezTo>
                  <a:pt x="1249932" y="889106"/>
                  <a:pt x="1266050" y="872988"/>
                  <a:pt x="1285932" y="872988"/>
                </a:cubicBezTo>
                <a:close/>
                <a:moveTo>
                  <a:pt x="869288" y="872988"/>
                </a:moveTo>
                <a:cubicBezTo>
                  <a:pt x="889170" y="872988"/>
                  <a:pt x="905288" y="889106"/>
                  <a:pt x="905288" y="908988"/>
                </a:cubicBezTo>
                <a:cubicBezTo>
                  <a:pt x="905288" y="928870"/>
                  <a:pt x="889170" y="944988"/>
                  <a:pt x="869288" y="944988"/>
                </a:cubicBezTo>
                <a:cubicBezTo>
                  <a:pt x="849406" y="944988"/>
                  <a:pt x="833288" y="928870"/>
                  <a:pt x="833288" y="908988"/>
                </a:cubicBezTo>
                <a:cubicBezTo>
                  <a:pt x="833288" y="889106"/>
                  <a:pt x="849406" y="872988"/>
                  <a:pt x="869288" y="872988"/>
                </a:cubicBezTo>
                <a:close/>
                <a:moveTo>
                  <a:pt x="452644" y="872988"/>
                </a:moveTo>
                <a:cubicBezTo>
                  <a:pt x="472526" y="872988"/>
                  <a:pt x="488644" y="889106"/>
                  <a:pt x="488644" y="908988"/>
                </a:cubicBezTo>
                <a:cubicBezTo>
                  <a:pt x="488644" y="928870"/>
                  <a:pt x="472526" y="944988"/>
                  <a:pt x="452644" y="944988"/>
                </a:cubicBezTo>
                <a:cubicBezTo>
                  <a:pt x="432762" y="944988"/>
                  <a:pt x="416644" y="928870"/>
                  <a:pt x="416644" y="908988"/>
                </a:cubicBezTo>
                <a:cubicBezTo>
                  <a:pt x="416644" y="889106"/>
                  <a:pt x="432762" y="872988"/>
                  <a:pt x="452644" y="872988"/>
                </a:cubicBezTo>
                <a:close/>
                <a:moveTo>
                  <a:pt x="36000" y="872988"/>
                </a:moveTo>
                <a:cubicBezTo>
                  <a:pt x="55882" y="872988"/>
                  <a:pt x="72000" y="889106"/>
                  <a:pt x="72000" y="908988"/>
                </a:cubicBezTo>
                <a:cubicBezTo>
                  <a:pt x="72000" y="928870"/>
                  <a:pt x="55882" y="944988"/>
                  <a:pt x="36000" y="944988"/>
                </a:cubicBezTo>
                <a:cubicBezTo>
                  <a:pt x="16118" y="944988"/>
                  <a:pt x="0" y="928870"/>
                  <a:pt x="0" y="908988"/>
                </a:cubicBezTo>
                <a:cubicBezTo>
                  <a:pt x="0" y="889106"/>
                  <a:pt x="16118" y="872988"/>
                  <a:pt x="36000" y="872988"/>
                </a:cubicBezTo>
                <a:close/>
                <a:moveTo>
                  <a:pt x="3369150" y="581992"/>
                </a:moveTo>
                <a:cubicBezTo>
                  <a:pt x="3389032" y="581992"/>
                  <a:pt x="3405150" y="598110"/>
                  <a:pt x="3405150" y="617992"/>
                </a:cubicBezTo>
                <a:cubicBezTo>
                  <a:pt x="3405150" y="637874"/>
                  <a:pt x="3389032" y="653992"/>
                  <a:pt x="3369150" y="653992"/>
                </a:cubicBezTo>
                <a:cubicBezTo>
                  <a:pt x="3349268" y="653992"/>
                  <a:pt x="3333150" y="637874"/>
                  <a:pt x="3333150" y="617992"/>
                </a:cubicBezTo>
                <a:cubicBezTo>
                  <a:pt x="3333150" y="598110"/>
                  <a:pt x="3349268" y="581992"/>
                  <a:pt x="3369150" y="581992"/>
                </a:cubicBezTo>
                <a:close/>
                <a:moveTo>
                  <a:pt x="2952508" y="581992"/>
                </a:moveTo>
                <a:cubicBezTo>
                  <a:pt x="2972390" y="581992"/>
                  <a:pt x="2988508" y="598110"/>
                  <a:pt x="2988508" y="617992"/>
                </a:cubicBezTo>
                <a:cubicBezTo>
                  <a:pt x="2988508" y="637874"/>
                  <a:pt x="2972390" y="653992"/>
                  <a:pt x="2952508" y="653992"/>
                </a:cubicBezTo>
                <a:cubicBezTo>
                  <a:pt x="2932626" y="653992"/>
                  <a:pt x="2916508" y="637874"/>
                  <a:pt x="2916508" y="617992"/>
                </a:cubicBezTo>
                <a:cubicBezTo>
                  <a:pt x="2916508" y="598110"/>
                  <a:pt x="2932626" y="581992"/>
                  <a:pt x="2952508" y="581992"/>
                </a:cubicBezTo>
                <a:close/>
                <a:moveTo>
                  <a:pt x="2535864" y="581992"/>
                </a:moveTo>
                <a:cubicBezTo>
                  <a:pt x="2555746" y="581992"/>
                  <a:pt x="2571864" y="598110"/>
                  <a:pt x="2571864" y="617992"/>
                </a:cubicBezTo>
                <a:cubicBezTo>
                  <a:pt x="2571864" y="637874"/>
                  <a:pt x="2555746" y="653992"/>
                  <a:pt x="2535864" y="653992"/>
                </a:cubicBezTo>
                <a:cubicBezTo>
                  <a:pt x="2515982" y="653992"/>
                  <a:pt x="2499864" y="637874"/>
                  <a:pt x="2499864" y="617992"/>
                </a:cubicBezTo>
                <a:cubicBezTo>
                  <a:pt x="2499864" y="598110"/>
                  <a:pt x="2515982" y="581992"/>
                  <a:pt x="2535864" y="581992"/>
                </a:cubicBezTo>
                <a:close/>
                <a:moveTo>
                  <a:pt x="2119220" y="581992"/>
                </a:moveTo>
                <a:cubicBezTo>
                  <a:pt x="2139102" y="581992"/>
                  <a:pt x="2155220" y="598110"/>
                  <a:pt x="2155220" y="617992"/>
                </a:cubicBezTo>
                <a:cubicBezTo>
                  <a:pt x="2155220" y="637874"/>
                  <a:pt x="2139102" y="653992"/>
                  <a:pt x="2119220" y="653992"/>
                </a:cubicBezTo>
                <a:cubicBezTo>
                  <a:pt x="2099338" y="653992"/>
                  <a:pt x="2083220" y="637874"/>
                  <a:pt x="2083220" y="617992"/>
                </a:cubicBezTo>
                <a:cubicBezTo>
                  <a:pt x="2083220" y="598110"/>
                  <a:pt x="2099338" y="581992"/>
                  <a:pt x="2119220" y="581992"/>
                </a:cubicBezTo>
                <a:close/>
                <a:moveTo>
                  <a:pt x="1702576" y="581992"/>
                </a:moveTo>
                <a:cubicBezTo>
                  <a:pt x="1722458" y="581992"/>
                  <a:pt x="1738576" y="598110"/>
                  <a:pt x="1738576" y="617992"/>
                </a:cubicBezTo>
                <a:cubicBezTo>
                  <a:pt x="1738576" y="637874"/>
                  <a:pt x="1722458" y="653992"/>
                  <a:pt x="1702576" y="653992"/>
                </a:cubicBezTo>
                <a:cubicBezTo>
                  <a:pt x="1682694" y="653992"/>
                  <a:pt x="1666576" y="637874"/>
                  <a:pt x="1666576" y="617992"/>
                </a:cubicBezTo>
                <a:cubicBezTo>
                  <a:pt x="1666576" y="598110"/>
                  <a:pt x="1682694" y="581992"/>
                  <a:pt x="1702576" y="581992"/>
                </a:cubicBezTo>
                <a:close/>
                <a:moveTo>
                  <a:pt x="1285932" y="581992"/>
                </a:moveTo>
                <a:cubicBezTo>
                  <a:pt x="1305814" y="581992"/>
                  <a:pt x="1321932" y="598110"/>
                  <a:pt x="1321932" y="617992"/>
                </a:cubicBezTo>
                <a:cubicBezTo>
                  <a:pt x="1321932" y="637874"/>
                  <a:pt x="1305814" y="653992"/>
                  <a:pt x="1285932" y="653992"/>
                </a:cubicBezTo>
                <a:cubicBezTo>
                  <a:pt x="1266050" y="653992"/>
                  <a:pt x="1249932" y="637874"/>
                  <a:pt x="1249932" y="617992"/>
                </a:cubicBezTo>
                <a:cubicBezTo>
                  <a:pt x="1249932" y="598110"/>
                  <a:pt x="1266050" y="581992"/>
                  <a:pt x="1285932" y="581992"/>
                </a:cubicBezTo>
                <a:close/>
                <a:moveTo>
                  <a:pt x="869288" y="581992"/>
                </a:moveTo>
                <a:cubicBezTo>
                  <a:pt x="889170" y="581992"/>
                  <a:pt x="905288" y="598110"/>
                  <a:pt x="905288" y="617992"/>
                </a:cubicBezTo>
                <a:cubicBezTo>
                  <a:pt x="905288" y="637874"/>
                  <a:pt x="889170" y="653992"/>
                  <a:pt x="869288" y="653992"/>
                </a:cubicBezTo>
                <a:cubicBezTo>
                  <a:pt x="849406" y="653992"/>
                  <a:pt x="833288" y="637874"/>
                  <a:pt x="833288" y="617992"/>
                </a:cubicBezTo>
                <a:cubicBezTo>
                  <a:pt x="833288" y="598110"/>
                  <a:pt x="849406" y="581992"/>
                  <a:pt x="869288" y="581992"/>
                </a:cubicBezTo>
                <a:close/>
                <a:moveTo>
                  <a:pt x="452644" y="581992"/>
                </a:moveTo>
                <a:cubicBezTo>
                  <a:pt x="472526" y="581992"/>
                  <a:pt x="488644" y="598110"/>
                  <a:pt x="488644" y="617992"/>
                </a:cubicBezTo>
                <a:cubicBezTo>
                  <a:pt x="488644" y="637874"/>
                  <a:pt x="472526" y="653992"/>
                  <a:pt x="452644" y="653992"/>
                </a:cubicBezTo>
                <a:cubicBezTo>
                  <a:pt x="432762" y="653992"/>
                  <a:pt x="416644" y="637874"/>
                  <a:pt x="416644" y="617992"/>
                </a:cubicBezTo>
                <a:cubicBezTo>
                  <a:pt x="416644" y="598110"/>
                  <a:pt x="432762" y="581992"/>
                  <a:pt x="452644" y="581992"/>
                </a:cubicBezTo>
                <a:close/>
                <a:moveTo>
                  <a:pt x="36000" y="581992"/>
                </a:moveTo>
                <a:cubicBezTo>
                  <a:pt x="55882" y="581992"/>
                  <a:pt x="72000" y="598110"/>
                  <a:pt x="72000" y="617992"/>
                </a:cubicBezTo>
                <a:cubicBezTo>
                  <a:pt x="72000" y="637874"/>
                  <a:pt x="55882" y="653992"/>
                  <a:pt x="36000" y="653992"/>
                </a:cubicBezTo>
                <a:cubicBezTo>
                  <a:pt x="16118" y="653992"/>
                  <a:pt x="0" y="637874"/>
                  <a:pt x="0" y="617992"/>
                </a:cubicBezTo>
                <a:cubicBezTo>
                  <a:pt x="0" y="598110"/>
                  <a:pt x="16118" y="581992"/>
                  <a:pt x="36000" y="581992"/>
                </a:cubicBezTo>
                <a:close/>
                <a:moveTo>
                  <a:pt x="3369150" y="290996"/>
                </a:moveTo>
                <a:cubicBezTo>
                  <a:pt x="3389032" y="290996"/>
                  <a:pt x="3405150" y="307114"/>
                  <a:pt x="3405150" y="326996"/>
                </a:cubicBezTo>
                <a:cubicBezTo>
                  <a:pt x="3405150" y="346878"/>
                  <a:pt x="3389032" y="362996"/>
                  <a:pt x="3369150" y="362996"/>
                </a:cubicBezTo>
                <a:cubicBezTo>
                  <a:pt x="3349268" y="362996"/>
                  <a:pt x="3333150" y="346878"/>
                  <a:pt x="3333150" y="326996"/>
                </a:cubicBezTo>
                <a:cubicBezTo>
                  <a:pt x="3333150" y="307114"/>
                  <a:pt x="3349268" y="290996"/>
                  <a:pt x="3369150" y="290996"/>
                </a:cubicBezTo>
                <a:close/>
                <a:moveTo>
                  <a:pt x="2952508" y="290996"/>
                </a:moveTo>
                <a:cubicBezTo>
                  <a:pt x="2972390" y="290996"/>
                  <a:pt x="2988508" y="307114"/>
                  <a:pt x="2988508" y="326996"/>
                </a:cubicBezTo>
                <a:cubicBezTo>
                  <a:pt x="2988508" y="346878"/>
                  <a:pt x="2972390" y="362996"/>
                  <a:pt x="2952508" y="362996"/>
                </a:cubicBezTo>
                <a:cubicBezTo>
                  <a:pt x="2932626" y="362996"/>
                  <a:pt x="2916508" y="346878"/>
                  <a:pt x="2916508" y="326996"/>
                </a:cubicBezTo>
                <a:cubicBezTo>
                  <a:pt x="2916508" y="307114"/>
                  <a:pt x="2932626" y="290996"/>
                  <a:pt x="2952508" y="290996"/>
                </a:cubicBezTo>
                <a:close/>
                <a:moveTo>
                  <a:pt x="2535864" y="290996"/>
                </a:moveTo>
                <a:cubicBezTo>
                  <a:pt x="2555746" y="290996"/>
                  <a:pt x="2571864" y="307114"/>
                  <a:pt x="2571864" y="326996"/>
                </a:cubicBezTo>
                <a:cubicBezTo>
                  <a:pt x="2571864" y="346878"/>
                  <a:pt x="2555746" y="362996"/>
                  <a:pt x="2535864" y="362996"/>
                </a:cubicBezTo>
                <a:cubicBezTo>
                  <a:pt x="2515982" y="362996"/>
                  <a:pt x="2499864" y="346878"/>
                  <a:pt x="2499864" y="326996"/>
                </a:cubicBezTo>
                <a:cubicBezTo>
                  <a:pt x="2499864" y="307114"/>
                  <a:pt x="2515982" y="290996"/>
                  <a:pt x="2535864" y="290996"/>
                </a:cubicBezTo>
                <a:close/>
                <a:moveTo>
                  <a:pt x="2119220" y="290996"/>
                </a:moveTo>
                <a:cubicBezTo>
                  <a:pt x="2139102" y="290996"/>
                  <a:pt x="2155220" y="307114"/>
                  <a:pt x="2155220" y="326996"/>
                </a:cubicBezTo>
                <a:cubicBezTo>
                  <a:pt x="2155220" y="346878"/>
                  <a:pt x="2139102" y="362996"/>
                  <a:pt x="2119220" y="362996"/>
                </a:cubicBezTo>
                <a:cubicBezTo>
                  <a:pt x="2099338" y="362996"/>
                  <a:pt x="2083220" y="346878"/>
                  <a:pt x="2083220" y="326996"/>
                </a:cubicBezTo>
                <a:cubicBezTo>
                  <a:pt x="2083220" y="307114"/>
                  <a:pt x="2099338" y="290996"/>
                  <a:pt x="2119220" y="290996"/>
                </a:cubicBezTo>
                <a:close/>
                <a:moveTo>
                  <a:pt x="1702576" y="290996"/>
                </a:moveTo>
                <a:cubicBezTo>
                  <a:pt x="1722458" y="290996"/>
                  <a:pt x="1738576" y="307114"/>
                  <a:pt x="1738576" y="326996"/>
                </a:cubicBezTo>
                <a:cubicBezTo>
                  <a:pt x="1738576" y="346878"/>
                  <a:pt x="1722458" y="362996"/>
                  <a:pt x="1702576" y="362996"/>
                </a:cubicBezTo>
                <a:cubicBezTo>
                  <a:pt x="1682694" y="362996"/>
                  <a:pt x="1666576" y="346878"/>
                  <a:pt x="1666576" y="326996"/>
                </a:cubicBezTo>
                <a:cubicBezTo>
                  <a:pt x="1666576" y="307114"/>
                  <a:pt x="1682694" y="290996"/>
                  <a:pt x="1702576" y="290996"/>
                </a:cubicBezTo>
                <a:close/>
                <a:moveTo>
                  <a:pt x="1285932" y="290996"/>
                </a:moveTo>
                <a:cubicBezTo>
                  <a:pt x="1305814" y="290996"/>
                  <a:pt x="1321932" y="307114"/>
                  <a:pt x="1321932" y="326996"/>
                </a:cubicBezTo>
                <a:cubicBezTo>
                  <a:pt x="1321932" y="346878"/>
                  <a:pt x="1305814" y="362996"/>
                  <a:pt x="1285932" y="362996"/>
                </a:cubicBezTo>
                <a:cubicBezTo>
                  <a:pt x="1266050" y="362996"/>
                  <a:pt x="1249932" y="346878"/>
                  <a:pt x="1249932" y="326996"/>
                </a:cubicBezTo>
                <a:cubicBezTo>
                  <a:pt x="1249932" y="307114"/>
                  <a:pt x="1266050" y="290996"/>
                  <a:pt x="1285932" y="290996"/>
                </a:cubicBezTo>
                <a:close/>
                <a:moveTo>
                  <a:pt x="869288" y="290996"/>
                </a:moveTo>
                <a:cubicBezTo>
                  <a:pt x="889170" y="290996"/>
                  <a:pt x="905288" y="307114"/>
                  <a:pt x="905288" y="326996"/>
                </a:cubicBezTo>
                <a:cubicBezTo>
                  <a:pt x="905288" y="346878"/>
                  <a:pt x="889170" y="362996"/>
                  <a:pt x="869288" y="362996"/>
                </a:cubicBezTo>
                <a:cubicBezTo>
                  <a:pt x="849406" y="362996"/>
                  <a:pt x="833288" y="346878"/>
                  <a:pt x="833288" y="326996"/>
                </a:cubicBezTo>
                <a:cubicBezTo>
                  <a:pt x="833288" y="307114"/>
                  <a:pt x="849406" y="290996"/>
                  <a:pt x="869288" y="290996"/>
                </a:cubicBezTo>
                <a:close/>
                <a:moveTo>
                  <a:pt x="452644" y="290996"/>
                </a:moveTo>
                <a:cubicBezTo>
                  <a:pt x="472526" y="290996"/>
                  <a:pt x="488644" y="307114"/>
                  <a:pt x="488644" y="326996"/>
                </a:cubicBezTo>
                <a:cubicBezTo>
                  <a:pt x="488644" y="346878"/>
                  <a:pt x="472526" y="362996"/>
                  <a:pt x="452644" y="362996"/>
                </a:cubicBezTo>
                <a:cubicBezTo>
                  <a:pt x="432762" y="362996"/>
                  <a:pt x="416644" y="346878"/>
                  <a:pt x="416644" y="326996"/>
                </a:cubicBezTo>
                <a:cubicBezTo>
                  <a:pt x="416644" y="307114"/>
                  <a:pt x="432762" y="290996"/>
                  <a:pt x="452644" y="290996"/>
                </a:cubicBezTo>
                <a:close/>
                <a:moveTo>
                  <a:pt x="36000" y="290996"/>
                </a:moveTo>
                <a:cubicBezTo>
                  <a:pt x="55882" y="290996"/>
                  <a:pt x="72000" y="307114"/>
                  <a:pt x="72000" y="326996"/>
                </a:cubicBezTo>
                <a:cubicBezTo>
                  <a:pt x="72000" y="346878"/>
                  <a:pt x="55882" y="362996"/>
                  <a:pt x="36000" y="362996"/>
                </a:cubicBezTo>
                <a:cubicBezTo>
                  <a:pt x="16118" y="362996"/>
                  <a:pt x="0" y="346878"/>
                  <a:pt x="0" y="326996"/>
                </a:cubicBezTo>
                <a:cubicBezTo>
                  <a:pt x="0" y="307114"/>
                  <a:pt x="16118" y="290996"/>
                  <a:pt x="36000" y="290996"/>
                </a:cubicBezTo>
                <a:close/>
                <a:moveTo>
                  <a:pt x="3369150" y="0"/>
                </a:moveTo>
                <a:cubicBezTo>
                  <a:pt x="3389032" y="0"/>
                  <a:pt x="3405150" y="16118"/>
                  <a:pt x="3405150" y="36000"/>
                </a:cubicBezTo>
                <a:cubicBezTo>
                  <a:pt x="3405150" y="55882"/>
                  <a:pt x="3389032" y="72000"/>
                  <a:pt x="3369150" y="72000"/>
                </a:cubicBezTo>
                <a:cubicBezTo>
                  <a:pt x="3349268" y="72000"/>
                  <a:pt x="3333150" y="55882"/>
                  <a:pt x="3333150" y="36000"/>
                </a:cubicBezTo>
                <a:cubicBezTo>
                  <a:pt x="3333150" y="16118"/>
                  <a:pt x="3349268" y="0"/>
                  <a:pt x="3369150" y="0"/>
                </a:cubicBezTo>
                <a:close/>
                <a:moveTo>
                  <a:pt x="2952508" y="0"/>
                </a:moveTo>
                <a:cubicBezTo>
                  <a:pt x="2972390" y="0"/>
                  <a:pt x="2988508" y="16118"/>
                  <a:pt x="2988508" y="36000"/>
                </a:cubicBezTo>
                <a:cubicBezTo>
                  <a:pt x="2988508" y="55882"/>
                  <a:pt x="2972390" y="72000"/>
                  <a:pt x="2952508" y="72000"/>
                </a:cubicBezTo>
                <a:cubicBezTo>
                  <a:pt x="2932626" y="72000"/>
                  <a:pt x="2916508" y="55882"/>
                  <a:pt x="2916508" y="36000"/>
                </a:cubicBezTo>
                <a:cubicBezTo>
                  <a:pt x="2916508" y="16118"/>
                  <a:pt x="2932626" y="0"/>
                  <a:pt x="2952508" y="0"/>
                </a:cubicBezTo>
                <a:close/>
                <a:moveTo>
                  <a:pt x="2535864" y="0"/>
                </a:moveTo>
                <a:cubicBezTo>
                  <a:pt x="2555746" y="0"/>
                  <a:pt x="2571864" y="16118"/>
                  <a:pt x="2571864" y="36000"/>
                </a:cubicBezTo>
                <a:cubicBezTo>
                  <a:pt x="2571864" y="55882"/>
                  <a:pt x="2555746" y="72000"/>
                  <a:pt x="2535864" y="72000"/>
                </a:cubicBezTo>
                <a:cubicBezTo>
                  <a:pt x="2515982" y="72000"/>
                  <a:pt x="2499864" y="55882"/>
                  <a:pt x="2499864" y="36000"/>
                </a:cubicBezTo>
                <a:cubicBezTo>
                  <a:pt x="2499864" y="16118"/>
                  <a:pt x="2515982" y="0"/>
                  <a:pt x="2535864" y="0"/>
                </a:cubicBezTo>
                <a:close/>
                <a:moveTo>
                  <a:pt x="2119220" y="0"/>
                </a:moveTo>
                <a:cubicBezTo>
                  <a:pt x="2139102" y="0"/>
                  <a:pt x="2155220" y="16118"/>
                  <a:pt x="2155220" y="36000"/>
                </a:cubicBezTo>
                <a:cubicBezTo>
                  <a:pt x="2155220" y="55882"/>
                  <a:pt x="2139102" y="72000"/>
                  <a:pt x="2119220" y="72000"/>
                </a:cubicBezTo>
                <a:cubicBezTo>
                  <a:pt x="2099338" y="72000"/>
                  <a:pt x="2083220" y="55882"/>
                  <a:pt x="2083220" y="36000"/>
                </a:cubicBezTo>
                <a:cubicBezTo>
                  <a:pt x="2083220" y="16118"/>
                  <a:pt x="2099338" y="0"/>
                  <a:pt x="2119220" y="0"/>
                </a:cubicBezTo>
                <a:close/>
                <a:moveTo>
                  <a:pt x="1702576" y="0"/>
                </a:moveTo>
                <a:cubicBezTo>
                  <a:pt x="1722458" y="0"/>
                  <a:pt x="1738576" y="16118"/>
                  <a:pt x="1738576" y="36000"/>
                </a:cubicBezTo>
                <a:cubicBezTo>
                  <a:pt x="1738576" y="55882"/>
                  <a:pt x="1722458" y="72000"/>
                  <a:pt x="1702576" y="72000"/>
                </a:cubicBezTo>
                <a:cubicBezTo>
                  <a:pt x="1682694" y="72000"/>
                  <a:pt x="1666576" y="55882"/>
                  <a:pt x="1666576" y="36000"/>
                </a:cubicBezTo>
                <a:cubicBezTo>
                  <a:pt x="1666576" y="16118"/>
                  <a:pt x="1682694" y="0"/>
                  <a:pt x="1702576" y="0"/>
                </a:cubicBezTo>
                <a:close/>
                <a:moveTo>
                  <a:pt x="1285932" y="0"/>
                </a:moveTo>
                <a:cubicBezTo>
                  <a:pt x="1305814" y="0"/>
                  <a:pt x="1321932" y="16118"/>
                  <a:pt x="1321932" y="36000"/>
                </a:cubicBezTo>
                <a:cubicBezTo>
                  <a:pt x="1321932" y="55882"/>
                  <a:pt x="1305814" y="72000"/>
                  <a:pt x="1285932" y="72000"/>
                </a:cubicBezTo>
                <a:cubicBezTo>
                  <a:pt x="1266050" y="72000"/>
                  <a:pt x="1249932" y="55882"/>
                  <a:pt x="1249932" y="36000"/>
                </a:cubicBezTo>
                <a:cubicBezTo>
                  <a:pt x="1249932" y="16118"/>
                  <a:pt x="1266050" y="0"/>
                  <a:pt x="1285932" y="0"/>
                </a:cubicBezTo>
                <a:close/>
                <a:moveTo>
                  <a:pt x="869288" y="0"/>
                </a:moveTo>
                <a:cubicBezTo>
                  <a:pt x="889170" y="0"/>
                  <a:pt x="905288" y="16118"/>
                  <a:pt x="905288" y="36000"/>
                </a:cubicBezTo>
                <a:cubicBezTo>
                  <a:pt x="905288" y="55882"/>
                  <a:pt x="889170" y="72000"/>
                  <a:pt x="869288" y="72000"/>
                </a:cubicBezTo>
                <a:cubicBezTo>
                  <a:pt x="849406" y="72000"/>
                  <a:pt x="833288" y="55882"/>
                  <a:pt x="833288" y="36000"/>
                </a:cubicBezTo>
                <a:cubicBezTo>
                  <a:pt x="833288" y="16118"/>
                  <a:pt x="849406" y="0"/>
                  <a:pt x="869288" y="0"/>
                </a:cubicBezTo>
                <a:close/>
                <a:moveTo>
                  <a:pt x="452644" y="0"/>
                </a:moveTo>
                <a:cubicBezTo>
                  <a:pt x="472526" y="0"/>
                  <a:pt x="488644" y="16118"/>
                  <a:pt x="488644" y="36000"/>
                </a:cubicBezTo>
                <a:cubicBezTo>
                  <a:pt x="488644" y="55882"/>
                  <a:pt x="472526" y="72000"/>
                  <a:pt x="452644" y="72000"/>
                </a:cubicBezTo>
                <a:cubicBezTo>
                  <a:pt x="432762" y="72000"/>
                  <a:pt x="416644" y="55882"/>
                  <a:pt x="416644" y="36000"/>
                </a:cubicBezTo>
                <a:cubicBezTo>
                  <a:pt x="416644" y="16118"/>
                  <a:pt x="432762" y="0"/>
                  <a:pt x="452644" y="0"/>
                </a:cubicBezTo>
                <a:close/>
                <a:moveTo>
                  <a:pt x="36000" y="0"/>
                </a:moveTo>
                <a:cubicBezTo>
                  <a:pt x="55882" y="0"/>
                  <a:pt x="72000" y="16118"/>
                  <a:pt x="72000" y="36000"/>
                </a:cubicBezTo>
                <a:cubicBezTo>
                  <a:pt x="72000" y="55882"/>
                  <a:pt x="55882" y="72000"/>
                  <a:pt x="36000" y="72000"/>
                </a:cubicBezTo>
                <a:cubicBezTo>
                  <a:pt x="16118" y="72000"/>
                  <a:pt x="0" y="55882"/>
                  <a:pt x="0" y="36000"/>
                </a:cubicBezTo>
                <a:cubicBezTo>
                  <a:pt x="0" y="16118"/>
                  <a:pt x="16118" y="0"/>
                  <a:pt x="36000" y="0"/>
                </a:cubicBezTo>
                <a:close/>
              </a:path>
            </a:pathLst>
          </a:custGeom>
          <a:gradFill>
            <a:gsLst>
              <a:gs pos="0">
                <a:srgbClr val="376FFF"/>
              </a:gs>
              <a:gs pos="100000">
                <a:srgbClr val="4984FF">
                  <a:alpha val="0"/>
                </a:srgb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思源黑体 CN Normal" panose="020B0400000000000000" charset="-122"/>
            </a:endParaRPr>
          </a:p>
        </p:txBody>
      </p:sp>
      <p:sp>
        <p:nvSpPr>
          <p:cNvPr id="22" name="任意多边形: 形状 81"/>
          <p:cNvSpPr>
            <a:spLocks noChangeAspect="1"/>
          </p:cNvSpPr>
          <p:nvPr>
            <p:custDataLst>
              <p:tags r:id="rId16"/>
            </p:custDataLst>
          </p:nvPr>
        </p:nvSpPr>
        <p:spPr>
          <a:xfrm flipH="1">
            <a:off x="9667529" y="1060437"/>
            <a:ext cx="908050" cy="329784"/>
          </a:xfrm>
          <a:custGeom>
            <a:avLst/>
            <a:gdLst>
              <a:gd name="connsiteX0" fmla="*/ 3369150 w 3405150"/>
              <a:gd name="connsiteY0" fmla="*/ 1163984 h 1235984"/>
              <a:gd name="connsiteX1" fmla="*/ 3405150 w 3405150"/>
              <a:gd name="connsiteY1" fmla="*/ 1199984 h 1235984"/>
              <a:gd name="connsiteX2" fmla="*/ 3369150 w 3405150"/>
              <a:gd name="connsiteY2" fmla="*/ 1235984 h 1235984"/>
              <a:gd name="connsiteX3" fmla="*/ 3333150 w 3405150"/>
              <a:gd name="connsiteY3" fmla="*/ 1199984 h 1235984"/>
              <a:gd name="connsiteX4" fmla="*/ 3369150 w 3405150"/>
              <a:gd name="connsiteY4" fmla="*/ 1163984 h 1235984"/>
              <a:gd name="connsiteX5" fmla="*/ 2952508 w 3405150"/>
              <a:gd name="connsiteY5" fmla="*/ 1163984 h 1235984"/>
              <a:gd name="connsiteX6" fmla="*/ 2988508 w 3405150"/>
              <a:gd name="connsiteY6" fmla="*/ 1199984 h 1235984"/>
              <a:gd name="connsiteX7" fmla="*/ 2952508 w 3405150"/>
              <a:gd name="connsiteY7" fmla="*/ 1235984 h 1235984"/>
              <a:gd name="connsiteX8" fmla="*/ 2916508 w 3405150"/>
              <a:gd name="connsiteY8" fmla="*/ 1199984 h 1235984"/>
              <a:gd name="connsiteX9" fmla="*/ 2952508 w 3405150"/>
              <a:gd name="connsiteY9" fmla="*/ 1163984 h 1235984"/>
              <a:gd name="connsiteX10" fmla="*/ 2535864 w 3405150"/>
              <a:gd name="connsiteY10" fmla="*/ 1163984 h 1235984"/>
              <a:gd name="connsiteX11" fmla="*/ 2571864 w 3405150"/>
              <a:gd name="connsiteY11" fmla="*/ 1199984 h 1235984"/>
              <a:gd name="connsiteX12" fmla="*/ 2535864 w 3405150"/>
              <a:gd name="connsiteY12" fmla="*/ 1235984 h 1235984"/>
              <a:gd name="connsiteX13" fmla="*/ 2499864 w 3405150"/>
              <a:gd name="connsiteY13" fmla="*/ 1199984 h 1235984"/>
              <a:gd name="connsiteX14" fmla="*/ 2535864 w 3405150"/>
              <a:gd name="connsiteY14" fmla="*/ 1163984 h 1235984"/>
              <a:gd name="connsiteX15" fmla="*/ 2119220 w 3405150"/>
              <a:gd name="connsiteY15" fmla="*/ 1163984 h 1235984"/>
              <a:gd name="connsiteX16" fmla="*/ 2155220 w 3405150"/>
              <a:gd name="connsiteY16" fmla="*/ 1199984 h 1235984"/>
              <a:gd name="connsiteX17" fmla="*/ 2119220 w 3405150"/>
              <a:gd name="connsiteY17" fmla="*/ 1235984 h 1235984"/>
              <a:gd name="connsiteX18" fmla="*/ 2083220 w 3405150"/>
              <a:gd name="connsiteY18" fmla="*/ 1199984 h 1235984"/>
              <a:gd name="connsiteX19" fmla="*/ 2119220 w 3405150"/>
              <a:gd name="connsiteY19" fmla="*/ 1163984 h 1235984"/>
              <a:gd name="connsiteX20" fmla="*/ 1702576 w 3405150"/>
              <a:gd name="connsiteY20" fmla="*/ 1163984 h 1235984"/>
              <a:gd name="connsiteX21" fmla="*/ 1738576 w 3405150"/>
              <a:gd name="connsiteY21" fmla="*/ 1199984 h 1235984"/>
              <a:gd name="connsiteX22" fmla="*/ 1702576 w 3405150"/>
              <a:gd name="connsiteY22" fmla="*/ 1235984 h 1235984"/>
              <a:gd name="connsiteX23" fmla="*/ 1666576 w 3405150"/>
              <a:gd name="connsiteY23" fmla="*/ 1199984 h 1235984"/>
              <a:gd name="connsiteX24" fmla="*/ 1702576 w 3405150"/>
              <a:gd name="connsiteY24" fmla="*/ 1163984 h 1235984"/>
              <a:gd name="connsiteX25" fmla="*/ 1285932 w 3405150"/>
              <a:gd name="connsiteY25" fmla="*/ 1163984 h 1235984"/>
              <a:gd name="connsiteX26" fmla="*/ 1321932 w 3405150"/>
              <a:gd name="connsiteY26" fmla="*/ 1199984 h 1235984"/>
              <a:gd name="connsiteX27" fmla="*/ 1285932 w 3405150"/>
              <a:gd name="connsiteY27" fmla="*/ 1235984 h 1235984"/>
              <a:gd name="connsiteX28" fmla="*/ 1249932 w 3405150"/>
              <a:gd name="connsiteY28" fmla="*/ 1199984 h 1235984"/>
              <a:gd name="connsiteX29" fmla="*/ 1285932 w 3405150"/>
              <a:gd name="connsiteY29" fmla="*/ 1163984 h 1235984"/>
              <a:gd name="connsiteX30" fmla="*/ 869288 w 3405150"/>
              <a:gd name="connsiteY30" fmla="*/ 1163984 h 1235984"/>
              <a:gd name="connsiteX31" fmla="*/ 905288 w 3405150"/>
              <a:gd name="connsiteY31" fmla="*/ 1199984 h 1235984"/>
              <a:gd name="connsiteX32" fmla="*/ 869288 w 3405150"/>
              <a:gd name="connsiteY32" fmla="*/ 1235984 h 1235984"/>
              <a:gd name="connsiteX33" fmla="*/ 833288 w 3405150"/>
              <a:gd name="connsiteY33" fmla="*/ 1199984 h 1235984"/>
              <a:gd name="connsiteX34" fmla="*/ 869288 w 3405150"/>
              <a:gd name="connsiteY34" fmla="*/ 1163984 h 1235984"/>
              <a:gd name="connsiteX35" fmla="*/ 452644 w 3405150"/>
              <a:gd name="connsiteY35" fmla="*/ 1163984 h 1235984"/>
              <a:gd name="connsiteX36" fmla="*/ 488644 w 3405150"/>
              <a:gd name="connsiteY36" fmla="*/ 1199984 h 1235984"/>
              <a:gd name="connsiteX37" fmla="*/ 452644 w 3405150"/>
              <a:gd name="connsiteY37" fmla="*/ 1235984 h 1235984"/>
              <a:gd name="connsiteX38" fmla="*/ 416644 w 3405150"/>
              <a:gd name="connsiteY38" fmla="*/ 1199984 h 1235984"/>
              <a:gd name="connsiteX39" fmla="*/ 452644 w 3405150"/>
              <a:gd name="connsiteY39" fmla="*/ 1163984 h 1235984"/>
              <a:gd name="connsiteX40" fmla="*/ 36000 w 3405150"/>
              <a:gd name="connsiteY40" fmla="*/ 1163984 h 1235984"/>
              <a:gd name="connsiteX41" fmla="*/ 72000 w 3405150"/>
              <a:gd name="connsiteY41" fmla="*/ 1199984 h 1235984"/>
              <a:gd name="connsiteX42" fmla="*/ 36000 w 3405150"/>
              <a:gd name="connsiteY42" fmla="*/ 1235984 h 1235984"/>
              <a:gd name="connsiteX43" fmla="*/ 0 w 3405150"/>
              <a:gd name="connsiteY43" fmla="*/ 1199984 h 1235984"/>
              <a:gd name="connsiteX44" fmla="*/ 36000 w 3405150"/>
              <a:gd name="connsiteY44" fmla="*/ 1163984 h 1235984"/>
              <a:gd name="connsiteX45" fmla="*/ 3369150 w 3405150"/>
              <a:gd name="connsiteY45" fmla="*/ 872988 h 1235984"/>
              <a:gd name="connsiteX46" fmla="*/ 3405150 w 3405150"/>
              <a:gd name="connsiteY46" fmla="*/ 908988 h 1235984"/>
              <a:gd name="connsiteX47" fmla="*/ 3369150 w 3405150"/>
              <a:gd name="connsiteY47" fmla="*/ 944988 h 1235984"/>
              <a:gd name="connsiteX48" fmla="*/ 3333150 w 3405150"/>
              <a:gd name="connsiteY48" fmla="*/ 908988 h 1235984"/>
              <a:gd name="connsiteX49" fmla="*/ 3369150 w 3405150"/>
              <a:gd name="connsiteY49" fmla="*/ 872988 h 1235984"/>
              <a:gd name="connsiteX50" fmla="*/ 2952508 w 3405150"/>
              <a:gd name="connsiteY50" fmla="*/ 872988 h 1235984"/>
              <a:gd name="connsiteX51" fmla="*/ 2988508 w 3405150"/>
              <a:gd name="connsiteY51" fmla="*/ 908988 h 1235984"/>
              <a:gd name="connsiteX52" fmla="*/ 2952508 w 3405150"/>
              <a:gd name="connsiteY52" fmla="*/ 944988 h 1235984"/>
              <a:gd name="connsiteX53" fmla="*/ 2916508 w 3405150"/>
              <a:gd name="connsiteY53" fmla="*/ 908988 h 1235984"/>
              <a:gd name="connsiteX54" fmla="*/ 2952508 w 3405150"/>
              <a:gd name="connsiteY54" fmla="*/ 872988 h 1235984"/>
              <a:gd name="connsiteX55" fmla="*/ 2535864 w 3405150"/>
              <a:gd name="connsiteY55" fmla="*/ 872988 h 1235984"/>
              <a:gd name="connsiteX56" fmla="*/ 2571864 w 3405150"/>
              <a:gd name="connsiteY56" fmla="*/ 908988 h 1235984"/>
              <a:gd name="connsiteX57" fmla="*/ 2535864 w 3405150"/>
              <a:gd name="connsiteY57" fmla="*/ 944988 h 1235984"/>
              <a:gd name="connsiteX58" fmla="*/ 2499864 w 3405150"/>
              <a:gd name="connsiteY58" fmla="*/ 908988 h 1235984"/>
              <a:gd name="connsiteX59" fmla="*/ 2535864 w 3405150"/>
              <a:gd name="connsiteY59" fmla="*/ 872988 h 1235984"/>
              <a:gd name="connsiteX60" fmla="*/ 2119220 w 3405150"/>
              <a:gd name="connsiteY60" fmla="*/ 872988 h 1235984"/>
              <a:gd name="connsiteX61" fmla="*/ 2155220 w 3405150"/>
              <a:gd name="connsiteY61" fmla="*/ 908988 h 1235984"/>
              <a:gd name="connsiteX62" fmla="*/ 2119220 w 3405150"/>
              <a:gd name="connsiteY62" fmla="*/ 944988 h 1235984"/>
              <a:gd name="connsiteX63" fmla="*/ 2083220 w 3405150"/>
              <a:gd name="connsiteY63" fmla="*/ 908988 h 1235984"/>
              <a:gd name="connsiteX64" fmla="*/ 2119220 w 3405150"/>
              <a:gd name="connsiteY64" fmla="*/ 872988 h 1235984"/>
              <a:gd name="connsiteX65" fmla="*/ 1702576 w 3405150"/>
              <a:gd name="connsiteY65" fmla="*/ 872988 h 1235984"/>
              <a:gd name="connsiteX66" fmla="*/ 1738576 w 3405150"/>
              <a:gd name="connsiteY66" fmla="*/ 908988 h 1235984"/>
              <a:gd name="connsiteX67" fmla="*/ 1702576 w 3405150"/>
              <a:gd name="connsiteY67" fmla="*/ 944988 h 1235984"/>
              <a:gd name="connsiteX68" fmla="*/ 1666576 w 3405150"/>
              <a:gd name="connsiteY68" fmla="*/ 908988 h 1235984"/>
              <a:gd name="connsiteX69" fmla="*/ 1702576 w 3405150"/>
              <a:gd name="connsiteY69" fmla="*/ 872988 h 1235984"/>
              <a:gd name="connsiteX70" fmla="*/ 1285932 w 3405150"/>
              <a:gd name="connsiteY70" fmla="*/ 872988 h 1235984"/>
              <a:gd name="connsiteX71" fmla="*/ 1321932 w 3405150"/>
              <a:gd name="connsiteY71" fmla="*/ 908988 h 1235984"/>
              <a:gd name="connsiteX72" fmla="*/ 1285932 w 3405150"/>
              <a:gd name="connsiteY72" fmla="*/ 944988 h 1235984"/>
              <a:gd name="connsiteX73" fmla="*/ 1249932 w 3405150"/>
              <a:gd name="connsiteY73" fmla="*/ 908988 h 1235984"/>
              <a:gd name="connsiteX74" fmla="*/ 1285932 w 3405150"/>
              <a:gd name="connsiteY74" fmla="*/ 872988 h 1235984"/>
              <a:gd name="connsiteX75" fmla="*/ 869288 w 3405150"/>
              <a:gd name="connsiteY75" fmla="*/ 872988 h 1235984"/>
              <a:gd name="connsiteX76" fmla="*/ 905288 w 3405150"/>
              <a:gd name="connsiteY76" fmla="*/ 908988 h 1235984"/>
              <a:gd name="connsiteX77" fmla="*/ 869288 w 3405150"/>
              <a:gd name="connsiteY77" fmla="*/ 944988 h 1235984"/>
              <a:gd name="connsiteX78" fmla="*/ 833288 w 3405150"/>
              <a:gd name="connsiteY78" fmla="*/ 908988 h 1235984"/>
              <a:gd name="connsiteX79" fmla="*/ 869288 w 3405150"/>
              <a:gd name="connsiteY79" fmla="*/ 872988 h 1235984"/>
              <a:gd name="connsiteX80" fmla="*/ 452644 w 3405150"/>
              <a:gd name="connsiteY80" fmla="*/ 872988 h 1235984"/>
              <a:gd name="connsiteX81" fmla="*/ 488644 w 3405150"/>
              <a:gd name="connsiteY81" fmla="*/ 908988 h 1235984"/>
              <a:gd name="connsiteX82" fmla="*/ 452644 w 3405150"/>
              <a:gd name="connsiteY82" fmla="*/ 944988 h 1235984"/>
              <a:gd name="connsiteX83" fmla="*/ 416644 w 3405150"/>
              <a:gd name="connsiteY83" fmla="*/ 908988 h 1235984"/>
              <a:gd name="connsiteX84" fmla="*/ 452644 w 3405150"/>
              <a:gd name="connsiteY84" fmla="*/ 872988 h 1235984"/>
              <a:gd name="connsiteX85" fmla="*/ 36000 w 3405150"/>
              <a:gd name="connsiteY85" fmla="*/ 872988 h 1235984"/>
              <a:gd name="connsiteX86" fmla="*/ 72000 w 3405150"/>
              <a:gd name="connsiteY86" fmla="*/ 908988 h 1235984"/>
              <a:gd name="connsiteX87" fmla="*/ 36000 w 3405150"/>
              <a:gd name="connsiteY87" fmla="*/ 944988 h 1235984"/>
              <a:gd name="connsiteX88" fmla="*/ 0 w 3405150"/>
              <a:gd name="connsiteY88" fmla="*/ 908988 h 1235984"/>
              <a:gd name="connsiteX89" fmla="*/ 36000 w 3405150"/>
              <a:gd name="connsiteY89" fmla="*/ 872988 h 1235984"/>
              <a:gd name="connsiteX90" fmla="*/ 3369150 w 3405150"/>
              <a:gd name="connsiteY90" fmla="*/ 581992 h 1235984"/>
              <a:gd name="connsiteX91" fmla="*/ 3405150 w 3405150"/>
              <a:gd name="connsiteY91" fmla="*/ 617992 h 1235984"/>
              <a:gd name="connsiteX92" fmla="*/ 3369150 w 3405150"/>
              <a:gd name="connsiteY92" fmla="*/ 653992 h 1235984"/>
              <a:gd name="connsiteX93" fmla="*/ 3333150 w 3405150"/>
              <a:gd name="connsiteY93" fmla="*/ 617992 h 1235984"/>
              <a:gd name="connsiteX94" fmla="*/ 3369150 w 3405150"/>
              <a:gd name="connsiteY94" fmla="*/ 581992 h 1235984"/>
              <a:gd name="connsiteX95" fmla="*/ 2952508 w 3405150"/>
              <a:gd name="connsiteY95" fmla="*/ 581992 h 1235984"/>
              <a:gd name="connsiteX96" fmla="*/ 2988508 w 3405150"/>
              <a:gd name="connsiteY96" fmla="*/ 617992 h 1235984"/>
              <a:gd name="connsiteX97" fmla="*/ 2952508 w 3405150"/>
              <a:gd name="connsiteY97" fmla="*/ 653992 h 1235984"/>
              <a:gd name="connsiteX98" fmla="*/ 2916508 w 3405150"/>
              <a:gd name="connsiteY98" fmla="*/ 617992 h 1235984"/>
              <a:gd name="connsiteX99" fmla="*/ 2952508 w 3405150"/>
              <a:gd name="connsiteY99" fmla="*/ 581992 h 1235984"/>
              <a:gd name="connsiteX100" fmla="*/ 2535864 w 3405150"/>
              <a:gd name="connsiteY100" fmla="*/ 581992 h 1235984"/>
              <a:gd name="connsiteX101" fmla="*/ 2571864 w 3405150"/>
              <a:gd name="connsiteY101" fmla="*/ 617992 h 1235984"/>
              <a:gd name="connsiteX102" fmla="*/ 2535864 w 3405150"/>
              <a:gd name="connsiteY102" fmla="*/ 653992 h 1235984"/>
              <a:gd name="connsiteX103" fmla="*/ 2499864 w 3405150"/>
              <a:gd name="connsiteY103" fmla="*/ 617992 h 1235984"/>
              <a:gd name="connsiteX104" fmla="*/ 2535864 w 3405150"/>
              <a:gd name="connsiteY104" fmla="*/ 581992 h 1235984"/>
              <a:gd name="connsiteX105" fmla="*/ 2119220 w 3405150"/>
              <a:gd name="connsiteY105" fmla="*/ 581992 h 1235984"/>
              <a:gd name="connsiteX106" fmla="*/ 2155220 w 3405150"/>
              <a:gd name="connsiteY106" fmla="*/ 617992 h 1235984"/>
              <a:gd name="connsiteX107" fmla="*/ 2119220 w 3405150"/>
              <a:gd name="connsiteY107" fmla="*/ 653992 h 1235984"/>
              <a:gd name="connsiteX108" fmla="*/ 2083220 w 3405150"/>
              <a:gd name="connsiteY108" fmla="*/ 617992 h 1235984"/>
              <a:gd name="connsiteX109" fmla="*/ 2119220 w 3405150"/>
              <a:gd name="connsiteY109" fmla="*/ 581992 h 1235984"/>
              <a:gd name="connsiteX110" fmla="*/ 1702576 w 3405150"/>
              <a:gd name="connsiteY110" fmla="*/ 581992 h 1235984"/>
              <a:gd name="connsiteX111" fmla="*/ 1738576 w 3405150"/>
              <a:gd name="connsiteY111" fmla="*/ 617992 h 1235984"/>
              <a:gd name="connsiteX112" fmla="*/ 1702576 w 3405150"/>
              <a:gd name="connsiteY112" fmla="*/ 653992 h 1235984"/>
              <a:gd name="connsiteX113" fmla="*/ 1666576 w 3405150"/>
              <a:gd name="connsiteY113" fmla="*/ 617992 h 1235984"/>
              <a:gd name="connsiteX114" fmla="*/ 1702576 w 3405150"/>
              <a:gd name="connsiteY114" fmla="*/ 581992 h 1235984"/>
              <a:gd name="connsiteX115" fmla="*/ 1285932 w 3405150"/>
              <a:gd name="connsiteY115" fmla="*/ 581992 h 1235984"/>
              <a:gd name="connsiteX116" fmla="*/ 1321932 w 3405150"/>
              <a:gd name="connsiteY116" fmla="*/ 617992 h 1235984"/>
              <a:gd name="connsiteX117" fmla="*/ 1285932 w 3405150"/>
              <a:gd name="connsiteY117" fmla="*/ 653992 h 1235984"/>
              <a:gd name="connsiteX118" fmla="*/ 1249932 w 3405150"/>
              <a:gd name="connsiteY118" fmla="*/ 617992 h 1235984"/>
              <a:gd name="connsiteX119" fmla="*/ 1285932 w 3405150"/>
              <a:gd name="connsiteY119" fmla="*/ 581992 h 1235984"/>
              <a:gd name="connsiteX120" fmla="*/ 869288 w 3405150"/>
              <a:gd name="connsiteY120" fmla="*/ 581992 h 1235984"/>
              <a:gd name="connsiteX121" fmla="*/ 905288 w 3405150"/>
              <a:gd name="connsiteY121" fmla="*/ 617992 h 1235984"/>
              <a:gd name="connsiteX122" fmla="*/ 869288 w 3405150"/>
              <a:gd name="connsiteY122" fmla="*/ 653992 h 1235984"/>
              <a:gd name="connsiteX123" fmla="*/ 833288 w 3405150"/>
              <a:gd name="connsiteY123" fmla="*/ 617992 h 1235984"/>
              <a:gd name="connsiteX124" fmla="*/ 869288 w 3405150"/>
              <a:gd name="connsiteY124" fmla="*/ 581992 h 1235984"/>
              <a:gd name="connsiteX125" fmla="*/ 452644 w 3405150"/>
              <a:gd name="connsiteY125" fmla="*/ 581992 h 1235984"/>
              <a:gd name="connsiteX126" fmla="*/ 488644 w 3405150"/>
              <a:gd name="connsiteY126" fmla="*/ 617992 h 1235984"/>
              <a:gd name="connsiteX127" fmla="*/ 452644 w 3405150"/>
              <a:gd name="connsiteY127" fmla="*/ 653992 h 1235984"/>
              <a:gd name="connsiteX128" fmla="*/ 416644 w 3405150"/>
              <a:gd name="connsiteY128" fmla="*/ 617992 h 1235984"/>
              <a:gd name="connsiteX129" fmla="*/ 452644 w 3405150"/>
              <a:gd name="connsiteY129" fmla="*/ 581992 h 1235984"/>
              <a:gd name="connsiteX130" fmla="*/ 36000 w 3405150"/>
              <a:gd name="connsiteY130" fmla="*/ 581992 h 1235984"/>
              <a:gd name="connsiteX131" fmla="*/ 72000 w 3405150"/>
              <a:gd name="connsiteY131" fmla="*/ 617992 h 1235984"/>
              <a:gd name="connsiteX132" fmla="*/ 36000 w 3405150"/>
              <a:gd name="connsiteY132" fmla="*/ 653992 h 1235984"/>
              <a:gd name="connsiteX133" fmla="*/ 0 w 3405150"/>
              <a:gd name="connsiteY133" fmla="*/ 617992 h 1235984"/>
              <a:gd name="connsiteX134" fmla="*/ 36000 w 3405150"/>
              <a:gd name="connsiteY134" fmla="*/ 581992 h 1235984"/>
              <a:gd name="connsiteX135" fmla="*/ 3369150 w 3405150"/>
              <a:gd name="connsiteY135" fmla="*/ 290996 h 1235984"/>
              <a:gd name="connsiteX136" fmla="*/ 3405150 w 3405150"/>
              <a:gd name="connsiteY136" fmla="*/ 326996 h 1235984"/>
              <a:gd name="connsiteX137" fmla="*/ 3369150 w 3405150"/>
              <a:gd name="connsiteY137" fmla="*/ 362996 h 1235984"/>
              <a:gd name="connsiteX138" fmla="*/ 3333150 w 3405150"/>
              <a:gd name="connsiteY138" fmla="*/ 326996 h 1235984"/>
              <a:gd name="connsiteX139" fmla="*/ 3369150 w 3405150"/>
              <a:gd name="connsiteY139" fmla="*/ 290996 h 1235984"/>
              <a:gd name="connsiteX140" fmla="*/ 2952508 w 3405150"/>
              <a:gd name="connsiteY140" fmla="*/ 290996 h 1235984"/>
              <a:gd name="connsiteX141" fmla="*/ 2988508 w 3405150"/>
              <a:gd name="connsiteY141" fmla="*/ 326996 h 1235984"/>
              <a:gd name="connsiteX142" fmla="*/ 2952508 w 3405150"/>
              <a:gd name="connsiteY142" fmla="*/ 362996 h 1235984"/>
              <a:gd name="connsiteX143" fmla="*/ 2916508 w 3405150"/>
              <a:gd name="connsiteY143" fmla="*/ 326996 h 1235984"/>
              <a:gd name="connsiteX144" fmla="*/ 2952508 w 3405150"/>
              <a:gd name="connsiteY144" fmla="*/ 290996 h 1235984"/>
              <a:gd name="connsiteX145" fmla="*/ 2535864 w 3405150"/>
              <a:gd name="connsiteY145" fmla="*/ 290996 h 1235984"/>
              <a:gd name="connsiteX146" fmla="*/ 2571864 w 3405150"/>
              <a:gd name="connsiteY146" fmla="*/ 326996 h 1235984"/>
              <a:gd name="connsiteX147" fmla="*/ 2535864 w 3405150"/>
              <a:gd name="connsiteY147" fmla="*/ 362996 h 1235984"/>
              <a:gd name="connsiteX148" fmla="*/ 2499864 w 3405150"/>
              <a:gd name="connsiteY148" fmla="*/ 326996 h 1235984"/>
              <a:gd name="connsiteX149" fmla="*/ 2535864 w 3405150"/>
              <a:gd name="connsiteY149" fmla="*/ 290996 h 1235984"/>
              <a:gd name="connsiteX150" fmla="*/ 2119220 w 3405150"/>
              <a:gd name="connsiteY150" fmla="*/ 290996 h 1235984"/>
              <a:gd name="connsiteX151" fmla="*/ 2155220 w 3405150"/>
              <a:gd name="connsiteY151" fmla="*/ 326996 h 1235984"/>
              <a:gd name="connsiteX152" fmla="*/ 2119220 w 3405150"/>
              <a:gd name="connsiteY152" fmla="*/ 362996 h 1235984"/>
              <a:gd name="connsiteX153" fmla="*/ 2083220 w 3405150"/>
              <a:gd name="connsiteY153" fmla="*/ 326996 h 1235984"/>
              <a:gd name="connsiteX154" fmla="*/ 2119220 w 3405150"/>
              <a:gd name="connsiteY154" fmla="*/ 290996 h 1235984"/>
              <a:gd name="connsiteX155" fmla="*/ 1702576 w 3405150"/>
              <a:gd name="connsiteY155" fmla="*/ 290996 h 1235984"/>
              <a:gd name="connsiteX156" fmla="*/ 1738576 w 3405150"/>
              <a:gd name="connsiteY156" fmla="*/ 326996 h 1235984"/>
              <a:gd name="connsiteX157" fmla="*/ 1702576 w 3405150"/>
              <a:gd name="connsiteY157" fmla="*/ 362996 h 1235984"/>
              <a:gd name="connsiteX158" fmla="*/ 1666576 w 3405150"/>
              <a:gd name="connsiteY158" fmla="*/ 326996 h 1235984"/>
              <a:gd name="connsiteX159" fmla="*/ 1702576 w 3405150"/>
              <a:gd name="connsiteY159" fmla="*/ 290996 h 1235984"/>
              <a:gd name="connsiteX160" fmla="*/ 1285932 w 3405150"/>
              <a:gd name="connsiteY160" fmla="*/ 290996 h 1235984"/>
              <a:gd name="connsiteX161" fmla="*/ 1321932 w 3405150"/>
              <a:gd name="connsiteY161" fmla="*/ 326996 h 1235984"/>
              <a:gd name="connsiteX162" fmla="*/ 1285932 w 3405150"/>
              <a:gd name="connsiteY162" fmla="*/ 362996 h 1235984"/>
              <a:gd name="connsiteX163" fmla="*/ 1249932 w 3405150"/>
              <a:gd name="connsiteY163" fmla="*/ 326996 h 1235984"/>
              <a:gd name="connsiteX164" fmla="*/ 1285932 w 3405150"/>
              <a:gd name="connsiteY164" fmla="*/ 290996 h 1235984"/>
              <a:gd name="connsiteX165" fmla="*/ 869288 w 3405150"/>
              <a:gd name="connsiteY165" fmla="*/ 290996 h 1235984"/>
              <a:gd name="connsiteX166" fmla="*/ 905288 w 3405150"/>
              <a:gd name="connsiteY166" fmla="*/ 326996 h 1235984"/>
              <a:gd name="connsiteX167" fmla="*/ 869288 w 3405150"/>
              <a:gd name="connsiteY167" fmla="*/ 362996 h 1235984"/>
              <a:gd name="connsiteX168" fmla="*/ 833288 w 3405150"/>
              <a:gd name="connsiteY168" fmla="*/ 326996 h 1235984"/>
              <a:gd name="connsiteX169" fmla="*/ 869288 w 3405150"/>
              <a:gd name="connsiteY169" fmla="*/ 290996 h 1235984"/>
              <a:gd name="connsiteX170" fmla="*/ 452644 w 3405150"/>
              <a:gd name="connsiteY170" fmla="*/ 290996 h 1235984"/>
              <a:gd name="connsiteX171" fmla="*/ 488644 w 3405150"/>
              <a:gd name="connsiteY171" fmla="*/ 326996 h 1235984"/>
              <a:gd name="connsiteX172" fmla="*/ 452644 w 3405150"/>
              <a:gd name="connsiteY172" fmla="*/ 362996 h 1235984"/>
              <a:gd name="connsiteX173" fmla="*/ 416644 w 3405150"/>
              <a:gd name="connsiteY173" fmla="*/ 326996 h 1235984"/>
              <a:gd name="connsiteX174" fmla="*/ 452644 w 3405150"/>
              <a:gd name="connsiteY174" fmla="*/ 290996 h 1235984"/>
              <a:gd name="connsiteX175" fmla="*/ 36000 w 3405150"/>
              <a:gd name="connsiteY175" fmla="*/ 290996 h 1235984"/>
              <a:gd name="connsiteX176" fmla="*/ 72000 w 3405150"/>
              <a:gd name="connsiteY176" fmla="*/ 326996 h 1235984"/>
              <a:gd name="connsiteX177" fmla="*/ 36000 w 3405150"/>
              <a:gd name="connsiteY177" fmla="*/ 362996 h 1235984"/>
              <a:gd name="connsiteX178" fmla="*/ 0 w 3405150"/>
              <a:gd name="connsiteY178" fmla="*/ 326996 h 1235984"/>
              <a:gd name="connsiteX179" fmla="*/ 36000 w 3405150"/>
              <a:gd name="connsiteY179" fmla="*/ 290996 h 1235984"/>
              <a:gd name="connsiteX180" fmla="*/ 3369150 w 3405150"/>
              <a:gd name="connsiteY180" fmla="*/ 0 h 1235984"/>
              <a:gd name="connsiteX181" fmla="*/ 3405150 w 3405150"/>
              <a:gd name="connsiteY181" fmla="*/ 36000 h 1235984"/>
              <a:gd name="connsiteX182" fmla="*/ 3369150 w 3405150"/>
              <a:gd name="connsiteY182" fmla="*/ 72000 h 1235984"/>
              <a:gd name="connsiteX183" fmla="*/ 3333150 w 3405150"/>
              <a:gd name="connsiteY183" fmla="*/ 36000 h 1235984"/>
              <a:gd name="connsiteX184" fmla="*/ 3369150 w 3405150"/>
              <a:gd name="connsiteY184" fmla="*/ 0 h 1235984"/>
              <a:gd name="connsiteX185" fmla="*/ 2952508 w 3405150"/>
              <a:gd name="connsiteY185" fmla="*/ 0 h 1235984"/>
              <a:gd name="connsiteX186" fmla="*/ 2988508 w 3405150"/>
              <a:gd name="connsiteY186" fmla="*/ 36000 h 1235984"/>
              <a:gd name="connsiteX187" fmla="*/ 2952508 w 3405150"/>
              <a:gd name="connsiteY187" fmla="*/ 72000 h 1235984"/>
              <a:gd name="connsiteX188" fmla="*/ 2916508 w 3405150"/>
              <a:gd name="connsiteY188" fmla="*/ 36000 h 1235984"/>
              <a:gd name="connsiteX189" fmla="*/ 2952508 w 3405150"/>
              <a:gd name="connsiteY189" fmla="*/ 0 h 1235984"/>
              <a:gd name="connsiteX190" fmla="*/ 2535864 w 3405150"/>
              <a:gd name="connsiteY190" fmla="*/ 0 h 1235984"/>
              <a:gd name="connsiteX191" fmla="*/ 2571864 w 3405150"/>
              <a:gd name="connsiteY191" fmla="*/ 36000 h 1235984"/>
              <a:gd name="connsiteX192" fmla="*/ 2535864 w 3405150"/>
              <a:gd name="connsiteY192" fmla="*/ 72000 h 1235984"/>
              <a:gd name="connsiteX193" fmla="*/ 2499864 w 3405150"/>
              <a:gd name="connsiteY193" fmla="*/ 36000 h 1235984"/>
              <a:gd name="connsiteX194" fmla="*/ 2535864 w 3405150"/>
              <a:gd name="connsiteY194" fmla="*/ 0 h 1235984"/>
              <a:gd name="connsiteX195" fmla="*/ 2119220 w 3405150"/>
              <a:gd name="connsiteY195" fmla="*/ 0 h 1235984"/>
              <a:gd name="connsiteX196" fmla="*/ 2155220 w 3405150"/>
              <a:gd name="connsiteY196" fmla="*/ 36000 h 1235984"/>
              <a:gd name="connsiteX197" fmla="*/ 2119220 w 3405150"/>
              <a:gd name="connsiteY197" fmla="*/ 72000 h 1235984"/>
              <a:gd name="connsiteX198" fmla="*/ 2083220 w 3405150"/>
              <a:gd name="connsiteY198" fmla="*/ 36000 h 1235984"/>
              <a:gd name="connsiteX199" fmla="*/ 2119220 w 3405150"/>
              <a:gd name="connsiteY199" fmla="*/ 0 h 1235984"/>
              <a:gd name="connsiteX200" fmla="*/ 1702576 w 3405150"/>
              <a:gd name="connsiteY200" fmla="*/ 0 h 1235984"/>
              <a:gd name="connsiteX201" fmla="*/ 1738576 w 3405150"/>
              <a:gd name="connsiteY201" fmla="*/ 36000 h 1235984"/>
              <a:gd name="connsiteX202" fmla="*/ 1702576 w 3405150"/>
              <a:gd name="connsiteY202" fmla="*/ 72000 h 1235984"/>
              <a:gd name="connsiteX203" fmla="*/ 1666576 w 3405150"/>
              <a:gd name="connsiteY203" fmla="*/ 36000 h 1235984"/>
              <a:gd name="connsiteX204" fmla="*/ 1702576 w 3405150"/>
              <a:gd name="connsiteY204" fmla="*/ 0 h 1235984"/>
              <a:gd name="connsiteX205" fmla="*/ 1285932 w 3405150"/>
              <a:gd name="connsiteY205" fmla="*/ 0 h 1235984"/>
              <a:gd name="connsiteX206" fmla="*/ 1321932 w 3405150"/>
              <a:gd name="connsiteY206" fmla="*/ 36000 h 1235984"/>
              <a:gd name="connsiteX207" fmla="*/ 1285932 w 3405150"/>
              <a:gd name="connsiteY207" fmla="*/ 72000 h 1235984"/>
              <a:gd name="connsiteX208" fmla="*/ 1249932 w 3405150"/>
              <a:gd name="connsiteY208" fmla="*/ 36000 h 1235984"/>
              <a:gd name="connsiteX209" fmla="*/ 1285932 w 3405150"/>
              <a:gd name="connsiteY209" fmla="*/ 0 h 1235984"/>
              <a:gd name="connsiteX210" fmla="*/ 869288 w 3405150"/>
              <a:gd name="connsiteY210" fmla="*/ 0 h 1235984"/>
              <a:gd name="connsiteX211" fmla="*/ 905288 w 3405150"/>
              <a:gd name="connsiteY211" fmla="*/ 36000 h 1235984"/>
              <a:gd name="connsiteX212" fmla="*/ 869288 w 3405150"/>
              <a:gd name="connsiteY212" fmla="*/ 72000 h 1235984"/>
              <a:gd name="connsiteX213" fmla="*/ 833288 w 3405150"/>
              <a:gd name="connsiteY213" fmla="*/ 36000 h 1235984"/>
              <a:gd name="connsiteX214" fmla="*/ 869288 w 3405150"/>
              <a:gd name="connsiteY214" fmla="*/ 0 h 1235984"/>
              <a:gd name="connsiteX215" fmla="*/ 452644 w 3405150"/>
              <a:gd name="connsiteY215" fmla="*/ 0 h 1235984"/>
              <a:gd name="connsiteX216" fmla="*/ 488644 w 3405150"/>
              <a:gd name="connsiteY216" fmla="*/ 36000 h 1235984"/>
              <a:gd name="connsiteX217" fmla="*/ 452644 w 3405150"/>
              <a:gd name="connsiteY217" fmla="*/ 72000 h 1235984"/>
              <a:gd name="connsiteX218" fmla="*/ 416644 w 3405150"/>
              <a:gd name="connsiteY218" fmla="*/ 36000 h 1235984"/>
              <a:gd name="connsiteX219" fmla="*/ 452644 w 3405150"/>
              <a:gd name="connsiteY219" fmla="*/ 0 h 1235984"/>
              <a:gd name="connsiteX220" fmla="*/ 36000 w 3405150"/>
              <a:gd name="connsiteY220" fmla="*/ 0 h 1235984"/>
              <a:gd name="connsiteX221" fmla="*/ 72000 w 3405150"/>
              <a:gd name="connsiteY221" fmla="*/ 36000 h 1235984"/>
              <a:gd name="connsiteX222" fmla="*/ 36000 w 3405150"/>
              <a:gd name="connsiteY222" fmla="*/ 72000 h 1235984"/>
              <a:gd name="connsiteX223" fmla="*/ 0 w 3405150"/>
              <a:gd name="connsiteY223" fmla="*/ 36000 h 1235984"/>
              <a:gd name="connsiteX224" fmla="*/ 36000 w 3405150"/>
              <a:gd name="connsiteY22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3405150" h="1235984">
                <a:moveTo>
                  <a:pt x="3369150" y="1163984"/>
                </a:moveTo>
                <a:cubicBezTo>
                  <a:pt x="3389032" y="1163984"/>
                  <a:pt x="3405150" y="1180102"/>
                  <a:pt x="3405150" y="1199984"/>
                </a:cubicBezTo>
                <a:cubicBezTo>
                  <a:pt x="3405150" y="1219866"/>
                  <a:pt x="3389032" y="1235984"/>
                  <a:pt x="3369150" y="1235984"/>
                </a:cubicBezTo>
                <a:cubicBezTo>
                  <a:pt x="3349268" y="1235984"/>
                  <a:pt x="3333150" y="1219866"/>
                  <a:pt x="3333150" y="1199984"/>
                </a:cubicBezTo>
                <a:cubicBezTo>
                  <a:pt x="3333150" y="1180102"/>
                  <a:pt x="3349268" y="1163984"/>
                  <a:pt x="3369150" y="1163984"/>
                </a:cubicBezTo>
                <a:close/>
                <a:moveTo>
                  <a:pt x="2952508" y="1163984"/>
                </a:moveTo>
                <a:cubicBezTo>
                  <a:pt x="2972390" y="1163984"/>
                  <a:pt x="2988508" y="1180102"/>
                  <a:pt x="2988508" y="1199984"/>
                </a:cubicBezTo>
                <a:cubicBezTo>
                  <a:pt x="2988508" y="1219866"/>
                  <a:pt x="2972390" y="1235984"/>
                  <a:pt x="2952508" y="1235984"/>
                </a:cubicBezTo>
                <a:cubicBezTo>
                  <a:pt x="2932626" y="1235984"/>
                  <a:pt x="2916508" y="1219866"/>
                  <a:pt x="2916508" y="1199984"/>
                </a:cubicBezTo>
                <a:cubicBezTo>
                  <a:pt x="2916508" y="1180102"/>
                  <a:pt x="2932626" y="1163984"/>
                  <a:pt x="2952508" y="1163984"/>
                </a:cubicBezTo>
                <a:close/>
                <a:moveTo>
                  <a:pt x="2535864" y="1163984"/>
                </a:moveTo>
                <a:cubicBezTo>
                  <a:pt x="2555746" y="1163984"/>
                  <a:pt x="2571864" y="1180102"/>
                  <a:pt x="2571864" y="1199984"/>
                </a:cubicBezTo>
                <a:cubicBezTo>
                  <a:pt x="2571864" y="1219866"/>
                  <a:pt x="2555746" y="1235984"/>
                  <a:pt x="2535864" y="1235984"/>
                </a:cubicBezTo>
                <a:cubicBezTo>
                  <a:pt x="2515982" y="1235984"/>
                  <a:pt x="2499864" y="1219866"/>
                  <a:pt x="2499864" y="1199984"/>
                </a:cubicBezTo>
                <a:cubicBezTo>
                  <a:pt x="2499864" y="1180102"/>
                  <a:pt x="2515982" y="1163984"/>
                  <a:pt x="2535864" y="1163984"/>
                </a:cubicBezTo>
                <a:close/>
                <a:moveTo>
                  <a:pt x="2119220" y="1163984"/>
                </a:moveTo>
                <a:cubicBezTo>
                  <a:pt x="2139102" y="1163984"/>
                  <a:pt x="2155220" y="1180102"/>
                  <a:pt x="2155220" y="1199984"/>
                </a:cubicBezTo>
                <a:cubicBezTo>
                  <a:pt x="2155220" y="1219866"/>
                  <a:pt x="2139102" y="1235984"/>
                  <a:pt x="2119220" y="1235984"/>
                </a:cubicBezTo>
                <a:cubicBezTo>
                  <a:pt x="2099338" y="1235984"/>
                  <a:pt x="2083220" y="1219866"/>
                  <a:pt x="2083220" y="1199984"/>
                </a:cubicBezTo>
                <a:cubicBezTo>
                  <a:pt x="2083220" y="1180102"/>
                  <a:pt x="2099338" y="1163984"/>
                  <a:pt x="2119220" y="1163984"/>
                </a:cubicBezTo>
                <a:close/>
                <a:moveTo>
                  <a:pt x="1702576" y="1163984"/>
                </a:moveTo>
                <a:cubicBezTo>
                  <a:pt x="1722458" y="1163984"/>
                  <a:pt x="1738576" y="1180102"/>
                  <a:pt x="1738576" y="1199984"/>
                </a:cubicBezTo>
                <a:cubicBezTo>
                  <a:pt x="1738576" y="1219866"/>
                  <a:pt x="1722458" y="1235984"/>
                  <a:pt x="1702576" y="1235984"/>
                </a:cubicBezTo>
                <a:cubicBezTo>
                  <a:pt x="1682694" y="1235984"/>
                  <a:pt x="1666576" y="1219866"/>
                  <a:pt x="1666576" y="1199984"/>
                </a:cubicBezTo>
                <a:cubicBezTo>
                  <a:pt x="1666576" y="1180102"/>
                  <a:pt x="1682694" y="1163984"/>
                  <a:pt x="1702576" y="1163984"/>
                </a:cubicBezTo>
                <a:close/>
                <a:moveTo>
                  <a:pt x="1285932" y="1163984"/>
                </a:moveTo>
                <a:cubicBezTo>
                  <a:pt x="1305814" y="1163984"/>
                  <a:pt x="1321932" y="1180102"/>
                  <a:pt x="1321932" y="1199984"/>
                </a:cubicBezTo>
                <a:cubicBezTo>
                  <a:pt x="1321932" y="1219866"/>
                  <a:pt x="1305814" y="1235984"/>
                  <a:pt x="1285932" y="1235984"/>
                </a:cubicBezTo>
                <a:cubicBezTo>
                  <a:pt x="1266050" y="1235984"/>
                  <a:pt x="1249932" y="1219866"/>
                  <a:pt x="1249932" y="1199984"/>
                </a:cubicBezTo>
                <a:cubicBezTo>
                  <a:pt x="1249932" y="1180102"/>
                  <a:pt x="1266050" y="1163984"/>
                  <a:pt x="1285932" y="1163984"/>
                </a:cubicBezTo>
                <a:close/>
                <a:moveTo>
                  <a:pt x="869288" y="1163984"/>
                </a:moveTo>
                <a:cubicBezTo>
                  <a:pt x="889170" y="1163984"/>
                  <a:pt x="905288" y="1180102"/>
                  <a:pt x="905288" y="1199984"/>
                </a:cubicBezTo>
                <a:cubicBezTo>
                  <a:pt x="905288" y="1219866"/>
                  <a:pt x="889170" y="1235984"/>
                  <a:pt x="869288" y="1235984"/>
                </a:cubicBezTo>
                <a:cubicBezTo>
                  <a:pt x="849406" y="1235984"/>
                  <a:pt x="833288" y="1219866"/>
                  <a:pt x="833288" y="1199984"/>
                </a:cubicBezTo>
                <a:cubicBezTo>
                  <a:pt x="833288" y="1180102"/>
                  <a:pt x="849406" y="1163984"/>
                  <a:pt x="869288" y="1163984"/>
                </a:cubicBezTo>
                <a:close/>
                <a:moveTo>
                  <a:pt x="452644" y="1163984"/>
                </a:moveTo>
                <a:cubicBezTo>
                  <a:pt x="472526" y="1163984"/>
                  <a:pt x="488644" y="1180102"/>
                  <a:pt x="488644" y="1199984"/>
                </a:cubicBezTo>
                <a:cubicBezTo>
                  <a:pt x="488644" y="1219866"/>
                  <a:pt x="472526" y="1235984"/>
                  <a:pt x="452644" y="1235984"/>
                </a:cubicBezTo>
                <a:cubicBezTo>
                  <a:pt x="432762" y="1235984"/>
                  <a:pt x="416644" y="1219866"/>
                  <a:pt x="416644" y="1199984"/>
                </a:cubicBezTo>
                <a:cubicBezTo>
                  <a:pt x="416644" y="1180102"/>
                  <a:pt x="432762" y="1163984"/>
                  <a:pt x="452644" y="1163984"/>
                </a:cubicBezTo>
                <a:close/>
                <a:moveTo>
                  <a:pt x="36000" y="1163984"/>
                </a:moveTo>
                <a:cubicBezTo>
                  <a:pt x="55882" y="1163984"/>
                  <a:pt x="72000" y="1180102"/>
                  <a:pt x="72000" y="1199984"/>
                </a:cubicBezTo>
                <a:cubicBezTo>
                  <a:pt x="72000" y="1219866"/>
                  <a:pt x="55882" y="1235984"/>
                  <a:pt x="36000" y="1235984"/>
                </a:cubicBezTo>
                <a:cubicBezTo>
                  <a:pt x="16118" y="1235984"/>
                  <a:pt x="0" y="1219866"/>
                  <a:pt x="0" y="1199984"/>
                </a:cubicBezTo>
                <a:cubicBezTo>
                  <a:pt x="0" y="1180102"/>
                  <a:pt x="16118" y="1163984"/>
                  <a:pt x="36000" y="1163984"/>
                </a:cubicBezTo>
                <a:close/>
                <a:moveTo>
                  <a:pt x="3369150" y="872988"/>
                </a:moveTo>
                <a:cubicBezTo>
                  <a:pt x="3389032" y="872988"/>
                  <a:pt x="3405150" y="889106"/>
                  <a:pt x="3405150" y="908988"/>
                </a:cubicBezTo>
                <a:cubicBezTo>
                  <a:pt x="3405150" y="928870"/>
                  <a:pt x="3389032" y="944988"/>
                  <a:pt x="3369150" y="944988"/>
                </a:cubicBezTo>
                <a:cubicBezTo>
                  <a:pt x="3349268" y="944988"/>
                  <a:pt x="3333150" y="928870"/>
                  <a:pt x="3333150" y="908988"/>
                </a:cubicBezTo>
                <a:cubicBezTo>
                  <a:pt x="3333150" y="889106"/>
                  <a:pt x="3349268" y="872988"/>
                  <a:pt x="3369150" y="872988"/>
                </a:cubicBezTo>
                <a:close/>
                <a:moveTo>
                  <a:pt x="2952508" y="872988"/>
                </a:moveTo>
                <a:cubicBezTo>
                  <a:pt x="2972390" y="872988"/>
                  <a:pt x="2988508" y="889106"/>
                  <a:pt x="2988508" y="908988"/>
                </a:cubicBezTo>
                <a:cubicBezTo>
                  <a:pt x="2988508" y="928870"/>
                  <a:pt x="2972390" y="944988"/>
                  <a:pt x="2952508" y="944988"/>
                </a:cubicBezTo>
                <a:cubicBezTo>
                  <a:pt x="2932626" y="944988"/>
                  <a:pt x="2916508" y="928870"/>
                  <a:pt x="2916508" y="908988"/>
                </a:cubicBezTo>
                <a:cubicBezTo>
                  <a:pt x="2916508" y="889106"/>
                  <a:pt x="2932626" y="872988"/>
                  <a:pt x="2952508" y="872988"/>
                </a:cubicBezTo>
                <a:close/>
                <a:moveTo>
                  <a:pt x="2535864" y="872988"/>
                </a:moveTo>
                <a:cubicBezTo>
                  <a:pt x="2555746" y="872988"/>
                  <a:pt x="2571864" y="889106"/>
                  <a:pt x="2571864" y="908988"/>
                </a:cubicBezTo>
                <a:cubicBezTo>
                  <a:pt x="2571864" y="928870"/>
                  <a:pt x="2555746" y="944988"/>
                  <a:pt x="2535864" y="944988"/>
                </a:cubicBezTo>
                <a:cubicBezTo>
                  <a:pt x="2515982" y="944988"/>
                  <a:pt x="2499864" y="928870"/>
                  <a:pt x="2499864" y="908988"/>
                </a:cubicBezTo>
                <a:cubicBezTo>
                  <a:pt x="2499864" y="889106"/>
                  <a:pt x="2515982" y="872988"/>
                  <a:pt x="2535864" y="872988"/>
                </a:cubicBezTo>
                <a:close/>
                <a:moveTo>
                  <a:pt x="2119220" y="872988"/>
                </a:moveTo>
                <a:cubicBezTo>
                  <a:pt x="2139102" y="872988"/>
                  <a:pt x="2155220" y="889106"/>
                  <a:pt x="2155220" y="908988"/>
                </a:cubicBezTo>
                <a:cubicBezTo>
                  <a:pt x="2155220" y="928870"/>
                  <a:pt x="2139102" y="944988"/>
                  <a:pt x="2119220" y="944988"/>
                </a:cubicBezTo>
                <a:cubicBezTo>
                  <a:pt x="2099338" y="944988"/>
                  <a:pt x="2083220" y="928870"/>
                  <a:pt x="2083220" y="908988"/>
                </a:cubicBezTo>
                <a:cubicBezTo>
                  <a:pt x="2083220" y="889106"/>
                  <a:pt x="2099338" y="872988"/>
                  <a:pt x="2119220" y="872988"/>
                </a:cubicBezTo>
                <a:close/>
                <a:moveTo>
                  <a:pt x="1702576" y="872988"/>
                </a:moveTo>
                <a:cubicBezTo>
                  <a:pt x="1722458" y="872988"/>
                  <a:pt x="1738576" y="889106"/>
                  <a:pt x="1738576" y="908988"/>
                </a:cubicBezTo>
                <a:cubicBezTo>
                  <a:pt x="1738576" y="928870"/>
                  <a:pt x="1722458" y="944988"/>
                  <a:pt x="1702576" y="944988"/>
                </a:cubicBezTo>
                <a:cubicBezTo>
                  <a:pt x="1682694" y="944988"/>
                  <a:pt x="1666576" y="928870"/>
                  <a:pt x="1666576" y="908988"/>
                </a:cubicBezTo>
                <a:cubicBezTo>
                  <a:pt x="1666576" y="889106"/>
                  <a:pt x="1682694" y="872988"/>
                  <a:pt x="1702576" y="872988"/>
                </a:cubicBezTo>
                <a:close/>
                <a:moveTo>
                  <a:pt x="1285932" y="872988"/>
                </a:moveTo>
                <a:cubicBezTo>
                  <a:pt x="1305814" y="872988"/>
                  <a:pt x="1321932" y="889106"/>
                  <a:pt x="1321932" y="908988"/>
                </a:cubicBezTo>
                <a:cubicBezTo>
                  <a:pt x="1321932" y="928870"/>
                  <a:pt x="1305814" y="944988"/>
                  <a:pt x="1285932" y="944988"/>
                </a:cubicBezTo>
                <a:cubicBezTo>
                  <a:pt x="1266050" y="944988"/>
                  <a:pt x="1249932" y="928870"/>
                  <a:pt x="1249932" y="908988"/>
                </a:cubicBezTo>
                <a:cubicBezTo>
                  <a:pt x="1249932" y="889106"/>
                  <a:pt x="1266050" y="872988"/>
                  <a:pt x="1285932" y="872988"/>
                </a:cubicBezTo>
                <a:close/>
                <a:moveTo>
                  <a:pt x="869288" y="872988"/>
                </a:moveTo>
                <a:cubicBezTo>
                  <a:pt x="889170" y="872988"/>
                  <a:pt x="905288" y="889106"/>
                  <a:pt x="905288" y="908988"/>
                </a:cubicBezTo>
                <a:cubicBezTo>
                  <a:pt x="905288" y="928870"/>
                  <a:pt x="889170" y="944988"/>
                  <a:pt x="869288" y="944988"/>
                </a:cubicBezTo>
                <a:cubicBezTo>
                  <a:pt x="849406" y="944988"/>
                  <a:pt x="833288" y="928870"/>
                  <a:pt x="833288" y="908988"/>
                </a:cubicBezTo>
                <a:cubicBezTo>
                  <a:pt x="833288" y="889106"/>
                  <a:pt x="849406" y="872988"/>
                  <a:pt x="869288" y="872988"/>
                </a:cubicBezTo>
                <a:close/>
                <a:moveTo>
                  <a:pt x="452644" y="872988"/>
                </a:moveTo>
                <a:cubicBezTo>
                  <a:pt x="472526" y="872988"/>
                  <a:pt x="488644" y="889106"/>
                  <a:pt x="488644" y="908988"/>
                </a:cubicBezTo>
                <a:cubicBezTo>
                  <a:pt x="488644" y="928870"/>
                  <a:pt x="472526" y="944988"/>
                  <a:pt x="452644" y="944988"/>
                </a:cubicBezTo>
                <a:cubicBezTo>
                  <a:pt x="432762" y="944988"/>
                  <a:pt x="416644" y="928870"/>
                  <a:pt x="416644" y="908988"/>
                </a:cubicBezTo>
                <a:cubicBezTo>
                  <a:pt x="416644" y="889106"/>
                  <a:pt x="432762" y="872988"/>
                  <a:pt x="452644" y="872988"/>
                </a:cubicBezTo>
                <a:close/>
                <a:moveTo>
                  <a:pt x="36000" y="872988"/>
                </a:moveTo>
                <a:cubicBezTo>
                  <a:pt x="55882" y="872988"/>
                  <a:pt x="72000" y="889106"/>
                  <a:pt x="72000" y="908988"/>
                </a:cubicBezTo>
                <a:cubicBezTo>
                  <a:pt x="72000" y="928870"/>
                  <a:pt x="55882" y="944988"/>
                  <a:pt x="36000" y="944988"/>
                </a:cubicBezTo>
                <a:cubicBezTo>
                  <a:pt x="16118" y="944988"/>
                  <a:pt x="0" y="928870"/>
                  <a:pt x="0" y="908988"/>
                </a:cubicBezTo>
                <a:cubicBezTo>
                  <a:pt x="0" y="889106"/>
                  <a:pt x="16118" y="872988"/>
                  <a:pt x="36000" y="872988"/>
                </a:cubicBezTo>
                <a:close/>
                <a:moveTo>
                  <a:pt x="3369150" y="581992"/>
                </a:moveTo>
                <a:cubicBezTo>
                  <a:pt x="3389032" y="581992"/>
                  <a:pt x="3405150" y="598110"/>
                  <a:pt x="3405150" y="617992"/>
                </a:cubicBezTo>
                <a:cubicBezTo>
                  <a:pt x="3405150" y="637874"/>
                  <a:pt x="3389032" y="653992"/>
                  <a:pt x="3369150" y="653992"/>
                </a:cubicBezTo>
                <a:cubicBezTo>
                  <a:pt x="3349268" y="653992"/>
                  <a:pt x="3333150" y="637874"/>
                  <a:pt x="3333150" y="617992"/>
                </a:cubicBezTo>
                <a:cubicBezTo>
                  <a:pt x="3333150" y="598110"/>
                  <a:pt x="3349268" y="581992"/>
                  <a:pt x="3369150" y="581992"/>
                </a:cubicBezTo>
                <a:close/>
                <a:moveTo>
                  <a:pt x="2952508" y="581992"/>
                </a:moveTo>
                <a:cubicBezTo>
                  <a:pt x="2972390" y="581992"/>
                  <a:pt x="2988508" y="598110"/>
                  <a:pt x="2988508" y="617992"/>
                </a:cubicBezTo>
                <a:cubicBezTo>
                  <a:pt x="2988508" y="637874"/>
                  <a:pt x="2972390" y="653992"/>
                  <a:pt x="2952508" y="653992"/>
                </a:cubicBezTo>
                <a:cubicBezTo>
                  <a:pt x="2932626" y="653992"/>
                  <a:pt x="2916508" y="637874"/>
                  <a:pt x="2916508" y="617992"/>
                </a:cubicBezTo>
                <a:cubicBezTo>
                  <a:pt x="2916508" y="598110"/>
                  <a:pt x="2932626" y="581992"/>
                  <a:pt x="2952508" y="581992"/>
                </a:cubicBezTo>
                <a:close/>
                <a:moveTo>
                  <a:pt x="2535864" y="581992"/>
                </a:moveTo>
                <a:cubicBezTo>
                  <a:pt x="2555746" y="581992"/>
                  <a:pt x="2571864" y="598110"/>
                  <a:pt x="2571864" y="617992"/>
                </a:cubicBezTo>
                <a:cubicBezTo>
                  <a:pt x="2571864" y="637874"/>
                  <a:pt x="2555746" y="653992"/>
                  <a:pt x="2535864" y="653992"/>
                </a:cubicBezTo>
                <a:cubicBezTo>
                  <a:pt x="2515982" y="653992"/>
                  <a:pt x="2499864" y="637874"/>
                  <a:pt x="2499864" y="617992"/>
                </a:cubicBezTo>
                <a:cubicBezTo>
                  <a:pt x="2499864" y="598110"/>
                  <a:pt x="2515982" y="581992"/>
                  <a:pt x="2535864" y="581992"/>
                </a:cubicBezTo>
                <a:close/>
                <a:moveTo>
                  <a:pt x="2119220" y="581992"/>
                </a:moveTo>
                <a:cubicBezTo>
                  <a:pt x="2139102" y="581992"/>
                  <a:pt x="2155220" y="598110"/>
                  <a:pt x="2155220" y="617992"/>
                </a:cubicBezTo>
                <a:cubicBezTo>
                  <a:pt x="2155220" y="637874"/>
                  <a:pt x="2139102" y="653992"/>
                  <a:pt x="2119220" y="653992"/>
                </a:cubicBezTo>
                <a:cubicBezTo>
                  <a:pt x="2099338" y="653992"/>
                  <a:pt x="2083220" y="637874"/>
                  <a:pt x="2083220" y="617992"/>
                </a:cubicBezTo>
                <a:cubicBezTo>
                  <a:pt x="2083220" y="598110"/>
                  <a:pt x="2099338" y="581992"/>
                  <a:pt x="2119220" y="581992"/>
                </a:cubicBezTo>
                <a:close/>
                <a:moveTo>
                  <a:pt x="1702576" y="581992"/>
                </a:moveTo>
                <a:cubicBezTo>
                  <a:pt x="1722458" y="581992"/>
                  <a:pt x="1738576" y="598110"/>
                  <a:pt x="1738576" y="617992"/>
                </a:cubicBezTo>
                <a:cubicBezTo>
                  <a:pt x="1738576" y="637874"/>
                  <a:pt x="1722458" y="653992"/>
                  <a:pt x="1702576" y="653992"/>
                </a:cubicBezTo>
                <a:cubicBezTo>
                  <a:pt x="1682694" y="653992"/>
                  <a:pt x="1666576" y="637874"/>
                  <a:pt x="1666576" y="617992"/>
                </a:cubicBezTo>
                <a:cubicBezTo>
                  <a:pt x="1666576" y="598110"/>
                  <a:pt x="1682694" y="581992"/>
                  <a:pt x="1702576" y="581992"/>
                </a:cubicBezTo>
                <a:close/>
                <a:moveTo>
                  <a:pt x="1285932" y="581992"/>
                </a:moveTo>
                <a:cubicBezTo>
                  <a:pt x="1305814" y="581992"/>
                  <a:pt x="1321932" y="598110"/>
                  <a:pt x="1321932" y="617992"/>
                </a:cubicBezTo>
                <a:cubicBezTo>
                  <a:pt x="1321932" y="637874"/>
                  <a:pt x="1305814" y="653992"/>
                  <a:pt x="1285932" y="653992"/>
                </a:cubicBezTo>
                <a:cubicBezTo>
                  <a:pt x="1266050" y="653992"/>
                  <a:pt x="1249932" y="637874"/>
                  <a:pt x="1249932" y="617992"/>
                </a:cubicBezTo>
                <a:cubicBezTo>
                  <a:pt x="1249932" y="598110"/>
                  <a:pt x="1266050" y="581992"/>
                  <a:pt x="1285932" y="581992"/>
                </a:cubicBezTo>
                <a:close/>
                <a:moveTo>
                  <a:pt x="869288" y="581992"/>
                </a:moveTo>
                <a:cubicBezTo>
                  <a:pt x="889170" y="581992"/>
                  <a:pt x="905288" y="598110"/>
                  <a:pt x="905288" y="617992"/>
                </a:cubicBezTo>
                <a:cubicBezTo>
                  <a:pt x="905288" y="637874"/>
                  <a:pt x="889170" y="653992"/>
                  <a:pt x="869288" y="653992"/>
                </a:cubicBezTo>
                <a:cubicBezTo>
                  <a:pt x="849406" y="653992"/>
                  <a:pt x="833288" y="637874"/>
                  <a:pt x="833288" y="617992"/>
                </a:cubicBezTo>
                <a:cubicBezTo>
                  <a:pt x="833288" y="598110"/>
                  <a:pt x="849406" y="581992"/>
                  <a:pt x="869288" y="581992"/>
                </a:cubicBezTo>
                <a:close/>
                <a:moveTo>
                  <a:pt x="452644" y="581992"/>
                </a:moveTo>
                <a:cubicBezTo>
                  <a:pt x="472526" y="581992"/>
                  <a:pt x="488644" y="598110"/>
                  <a:pt x="488644" y="617992"/>
                </a:cubicBezTo>
                <a:cubicBezTo>
                  <a:pt x="488644" y="637874"/>
                  <a:pt x="472526" y="653992"/>
                  <a:pt x="452644" y="653992"/>
                </a:cubicBezTo>
                <a:cubicBezTo>
                  <a:pt x="432762" y="653992"/>
                  <a:pt x="416644" y="637874"/>
                  <a:pt x="416644" y="617992"/>
                </a:cubicBezTo>
                <a:cubicBezTo>
                  <a:pt x="416644" y="598110"/>
                  <a:pt x="432762" y="581992"/>
                  <a:pt x="452644" y="581992"/>
                </a:cubicBezTo>
                <a:close/>
                <a:moveTo>
                  <a:pt x="36000" y="581992"/>
                </a:moveTo>
                <a:cubicBezTo>
                  <a:pt x="55882" y="581992"/>
                  <a:pt x="72000" y="598110"/>
                  <a:pt x="72000" y="617992"/>
                </a:cubicBezTo>
                <a:cubicBezTo>
                  <a:pt x="72000" y="637874"/>
                  <a:pt x="55882" y="653992"/>
                  <a:pt x="36000" y="653992"/>
                </a:cubicBezTo>
                <a:cubicBezTo>
                  <a:pt x="16118" y="653992"/>
                  <a:pt x="0" y="637874"/>
                  <a:pt x="0" y="617992"/>
                </a:cubicBezTo>
                <a:cubicBezTo>
                  <a:pt x="0" y="598110"/>
                  <a:pt x="16118" y="581992"/>
                  <a:pt x="36000" y="581992"/>
                </a:cubicBezTo>
                <a:close/>
                <a:moveTo>
                  <a:pt x="3369150" y="290996"/>
                </a:moveTo>
                <a:cubicBezTo>
                  <a:pt x="3389032" y="290996"/>
                  <a:pt x="3405150" y="307114"/>
                  <a:pt x="3405150" y="326996"/>
                </a:cubicBezTo>
                <a:cubicBezTo>
                  <a:pt x="3405150" y="346878"/>
                  <a:pt x="3389032" y="362996"/>
                  <a:pt x="3369150" y="362996"/>
                </a:cubicBezTo>
                <a:cubicBezTo>
                  <a:pt x="3349268" y="362996"/>
                  <a:pt x="3333150" y="346878"/>
                  <a:pt x="3333150" y="326996"/>
                </a:cubicBezTo>
                <a:cubicBezTo>
                  <a:pt x="3333150" y="307114"/>
                  <a:pt x="3349268" y="290996"/>
                  <a:pt x="3369150" y="290996"/>
                </a:cubicBezTo>
                <a:close/>
                <a:moveTo>
                  <a:pt x="2952508" y="290996"/>
                </a:moveTo>
                <a:cubicBezTo>
                  <a:pt x="2972390" y="290996"/>
                  <a:pt x="2988508" y="307114"/>
                  <a:pt x="2988508" y="326996"/>
                </a:cubicBezTo>
                <a:cubicBezTo>
                  <a:pt x="2988508" y="346878"/>
                  <a:pt x="2972390" y="362996"/>
                  <a:pt x="2952508" y="362996"/>
                </a:cubicBezTo>
                <a:cubicBezTo>
                  <a:pt x="2932626" y="362996"/>
                  <a:pt x="2916508" y="346878"/>
                  <a:pt x="2916508" y="326996"/>
                </a:cubicBezTo>
                <a:cubicBezTo>
                  <a:pt x="2916508" y="307114"/>
                  <a:pt x="2932626" y="290996"/>
                  <a:pt x="2952508" y="290996"/>
                </a:cubicBezTo>
                <a:close/>
                <a:moveTo>
                  <a:pt x="2535864" y="290996"/>
                </a:moveTo>
                <a:cubicBezTo>
                  <a:pt x="2555746" y="290996"/>
                  <a:pt x="2571864" y="307114"/>
                  <a:pt x="2571864" y="326996"/>
                </a:cubicBezTo>
                <a:cubicBezTo>
                  <a:pt x="2571864" y="346878"/>
                  <a:pt x="2555746" y="362996"/>
                  <a:pt x="2535864" y="362996"/>
                </a:cubicBezTo>
                <a:cubicBezTo>
                  <a:pt x="2515982" y="362996"/>
                  <a:pt x="2499864" y="346878"/>
                  <a:pt x="2499864" y="326996"/>
                </a:cubicBezTo>
                <a:cubicBezTo>
                  <a:pt x="2499864" y="307114"/>
                  <a:pt x="2515982" y="290996"/>
                  <a:pt x="2535864" y="290996"/>
                </a:cubicBezTo>
                <a:close/>
                <a:moveTo>
                  <a:pt x="2119220" y="290996"/>
                </a:moveTo>
                <a:cubicBezTo>
                  <a:pt x="2139102" y="290996"/>
                  <a:pt x="2155220" y="307114"/>
                  <a:pt x="2155220" y="326996"/>
                </a:cubicBezTo>
                <a:cubicBezTo>
                  <a:pt x="2155220" y="346878"/>
                  <a:pt x="2139102" y="362996"/>
                  <a:pt x="2119220" y="362996"/>
                </a:cubicBezTo>
                <a:cubicBezTo>
                  <a:pt x="2099338" y="362996"/>
                  <a:pt x="2083220" y="346878"/>
                  <a:pt x="2083220" y="326996"/>
                </a:cubicBezTo>
                <a:cubicBezTo>
                  <a:pt x="2083220" y="307114"/>
                  <a:pt x="2099338" y="290996"/>
                  <a:pt x="2119220" y="290996"/>
                </a:cubicBezTo>
                <a:close/>
                <a:moveTo>
                  <a:pt x="1702576" y="290996"/>
                </a:moveTo>
                <a:cubicBezTo>
                  <a:pt x="1722458" y="290996"/>
                  <a:pt x="1738576" y="307114"/>
                  <a:pt x="1738576" y="326996"/>
                </a:cubicBezTo>
                <a:cubicBezTo>
                  <a:pt x="1738576" y="346878"/>
                  <a:pt x="1722458" y="362996"/>
                  <a:pt x="1702576" y="362996"/>
                </a:cubicBezTo>
                <a:cubicBezTo>
                  <a:pt x="1682694" y="362996"/>
                  <a:pt x="1666576" y="346878"/>
                  <a:pt x="1666576" y="326996"/>
                </a:cubicBezTo>
                <a:cubicBezTo>
                  <a:pt x="1666576" y="307114"/>
                  <a:pt x="1682694" y="290996"/>
                  <a:pt x="1702576" y="290996"/>
                </a:cubicBezTo>
                <a:close/>
                <a:moveTo>
                  <a:pt x="1285932" y="290996"/>
                </a:moveTo>
                <a:cubicBezTo>
                  <a:pt x="1305814" y="290996"/>
                  <a:pt x="1321932" y="307114"/>
                  <a:pt x="1321932" y="326996"/>
                </a:cubicBezTo>
                <a:cubicBezTo>
                  <a:pt x="1321932" y="346878"/>
                  <a:pt x="1305814" y="362996"/>
                  <a:pt x="1285932" y="362996"/>
                </a:cubicBezTo>
                <a:cubicBezTo>
                  <a:pt x="1266050" y="362996"/>
                  <a:pt x="1249932" y="346878"/>
                  <a:pt x="1249932" y="326996"/>
                </a:cubicBezTo>
                <a:cubicBezTo>
                  <a:pt x="1249932" y="307114"/>
                  <a:pt x="1266050" y="290996"/>
                  <a:pt x="1285932" y="290996"/>
                </a:cubicBezTo>
                <a:close/>
                <a:moveTo>
                  <a:pt x="869288" y="290996"/>
                </a:moveTo>
                <a:cubicBezTo>
                  <a:pt x="889170" y="290996"/>
                  <a:pt x="905288" y="307114"/>
                  <a:pt x="905288" y="326996"/>
                </a:cubicBezTo>
                <a:cubicBezTo>
                  <a:pt x="905288" y="346878"/>
                  <a:pt x="889170" y="362996"/>
                  <a:pt x="869288" y="362996"/>
                </a:cubicBezTo>
                <a:cubicBezTo>
                  <a:pt x="849406" y="362996"/>
                  <a:pt x="833288" y="346878"/>
                  <a:pt x="833288" y="326996"/>
                </a:cubicBezTo>
                <a:cubicBezTo>
                  <a:pt x="833288" y="307114"/>
                  <a:pt x="849406" y="290996"/>
                  <a:pt x="869288" y="290996"/>
                </a:cubicBezTo>
                <a:close/>
                <a:moveTo>
                  <a:pt x="452644" y="290996"/>
                </a:moveTo>
                <a:cubicBezTo>
                  <a:pt x="472526" y="290996"/>
                  <a:pt x="488644" y="307114"/>
                  <a:pt x="488644" y="326996"/>
                </a:cubicBezTo>
                <a:cubicBezTo>
                  <a:pt x="488644" y="346878"/>
                  <a:pt x="472526" y="362996"/>
                  <a:pt x="452644" y="362996"/>
                </a:cubicBezTo>
                <a:cubicBezTo>
                  <a:pt x="432762" y="362996"/>
                  <a:pt x="416644" y="346878"/>
                  <a:pt x="416644" y="326996"/>
                </a:cubicBezTo>
                <a:cubicBezTo>
                  <a:pt x="416644" y="307114"/>
                  <a:pt x="432762" y="290996"/>
                  <a:pt x="452644" y="290996"/>
                </a:cubicBezTo>
                <a:close/>
                <a:moveTo>
                  <a:pt x="36000" y="290996"/>
                </a:moveTo>
                <a:cubicBezTo>
                  <a:pt x="55882" y="290996"/>
                  <a:pt x="72000" y="307114"/>
                  <a:pt x="72000" y="326996"/>
                </a:cubicBezTo>
                <a:cubicBezTo>
                  <a:pt x="72000" y="346878"/>
                  <a:pt x="55882" y="362996"/>
                  <a:pt x="36000" y="362996"/>
                </a:cubicBezTo>
                <a:cubicBezTo>
                  <a:pt x="16118" y="362996"/>
                  <a:pt x="0" y="346878"/>
                  <a:pt x="0" y="326996"/>
                </a:cubicBezTo>
                <a:cubicBezTo>
                  <a:pt x="0" y="307114"/>
                  <a:pt x="16118" y="290996"/>
                  <a:pt x="36000" y="290996"/>
                </a:cubicBezTo>
                <a:close/>
                <a:moveTo>
                  <a:pt x="3369150" y="0"/>
                </a:moveTo>
                <a:cubicBezTo>
                  <a:pt x="3389032" y="0"/>
                  <a:pt x="3405150" y="16118"/>
                  <a:pt x="3405150" y="36000"/>
                </a:cubicBezTo>
                <a:cubicBezTo>
                  <a:pt x="3405150" y="55882"/>
                  <a:pt x="3389032" y="72000"/>
                  <a:pt x="3369150" y="72000"/>
                </a:cubicBezTo>
                <a:cubicBezTo>
                  <a:pt x="3349268" y="72000"/>
                  <a:pt x="3333150" y="55882"/>
                  <a:pt x="3333150" y="36000"/>
                </a:cubicBezTo>
                <a:cubicBezTo>
                  <a:pt x="3333150" y="16118"/>
                  <a:pt x="3349268" y="0"/>
                  <a:pt x="3369150" y="0"/>
                </a:cubicBezTo>
                <a:close/>
                <a:moveTo>
                  <a:pt x="2952508" y="0"/>
                </a:moveTo>
                <a:cubicBezTo>
                  <a:pt x="2972390" y="0"/>
                  <a:pt x="2988508" y="16118"/>
                  <a:pt x="2988508" y="36000"/>
                </a:cubicBezTo>
                <a:cubicBezTo>
                  <a:pt x="2988508" y="55882"/>
                  <a:pt x="2972390" y="72000"/>
                  <a:pt x="2952508" y="72000"/>
                </a:cubicBezTo>
                <a:cubicBezTo>
                  <a:pt x="2932626" y="72000"/>
                  <a:pt x="2916508" y="55882"/>
                  <a:pt x="2916508" y="36000"/>
                </a:cubicBezTo>
                <a:cubicBezTo>
                  <a:pt x="2916508" y="16118"/>
                  <a:pt x="2932626" y="0"/>
                  <a:pt x="2952508" y="0"/>
                </a:cubicBezTo>
                <a:close/>
                <a:moveTo>
                  <a:pt x="2535864" y="0"/>
                </a:moveTo>
                <a:cubicBezTo>
                  <a:pt x="2555746" y="0"/>
                  <a:pt x="2571864" y="16118"/>
                  <a:pt x="2571864" y="36000"/>
                </a:cubicBezTo>
                <a:cubicBezTo>
                  <a:pt x="2571864" y="55882"/>
                  <a:pt x="2555746" y="72000"/>
                  <a:pt x="2535864" y="72000"/>
                </a:cubicBezTo>
                <a:cubicBezTo>
                  <a:pt x="2515982" y="72000"/>
                  <a:pt x="2499864" y="55882"/>
                  <a:pt x="2499864" y="36000"/>
                </a:cubicBezTo>
                <a:cubicBezTo>
                  <a:pt x="2499864" y="16118"/>
                  <a:pt x="2515982" y="0"/>
                  <a:pt x="2535864" y="0"/>
                </a:cubicBezTo>
                <a:close/>
                <a:moveTo>
                  <a:pt x="2119220" y="0"/>
                </a:moveTo>
                <a:cubicBezTo>
                  <a:pt x="2139102" y="0"/>
                  <a:pt x="2155220" y="16118"/>
                  <a:pt x="2155220" y="36000"/>
                </a:cubicBezTo>
                <a:cubicBezTo>
                  <a:pt x="2155220" y="55882"/>
                  <a:pt x="2139102" y="72000"/>
                  <a:pt x="2119220" y="72000"/>
                </a:cubicBezTo>
                <a:cubicBezTo>
                  <a:pt x="2099338" y="72000"/>
                  <a:pt x="2083220" y="55882"/>
                  <a:pt x="2083220" y="36000"/>
                </a:cubicBezTo>
                <a:cubicBezTo>
                  <a:pt x="2083220" y="16118"/>
                  <a:pt x="2099338" y="0"/>
                  <a:pt x="2119220" y="0"/>
                </a:cubicBezTo>
                <a:close/>
                <a:moveTo>
                  <a:pt x="1702576" y="0"/>
                </a:moveTo>
                <a:cubicBezTo>
                  <a:pt x="1722458" y="0"/>
                  <a:pt x="1738576" y="16118"/>
                  <a:pt x="1738576" y="36000"/>
                </a:cubicBezTo>
                <a:cubicBezTo>
                  <a:pt x="1738576" y="55882"/>
                  <a:pt x="1722458" y="72000"/>
                  <a:pt x="1702576" y="72000"/>
                </a:cubicBezTo>
                <a:cubicBezTo>
                  <a:pt x="1682694" y="72000"/>
                  <a:pt x="1666576" y="55882"/>
                  <a:pt x="1666576" y="36000"/>
                </a:cubicBezTo>
                <a:cubicBezTo>
                  <a:pt x="1666576" y="16118"/>
                  <a:pt x="1682694" y="0"/>
                  <a:pt x="1702576" y="0"/>
                </a:cubicBezTo>
                <a:close/>
                <a:moveTo>
                  <a:pt x="1285932" y="0"/>
                </a:moveTo>
                <a:cubicBezTo>
                  <a:pt x="1305814" y="0"/>
                  <a:pt x="1321932" y="16118"/>
                  <a:pt x="1321932" y="36000"/>
                </a:cubicBezTo>
                <a:cubicBezTo>
                  <a:pt x="1321932" y="55882"/>
                  <a:pt x="1305814" y="72000"/>
                  <a:pt x="1285932" y="72000"/>
                </a:cubicBezTo>
                <a:cubicBezTo>
                  <a:pt x="1266050" y="72000"/>
                  <a:pt x="1249932" y="55882"/>
                  <a:pt x="1249932" y="36000"/>
                </a:cubicBezTo>
                <a:cubicBezTo>
                  <a:pt x="1249932" y="16118"/>
                  <a:pt x="1266050" y="0"/>
                  <a:pt x="1285932" y="0"/>
                </a:cubicBezTo>
                <a:close/>
                <a:moveTo>
                  <a:pt x="869288" y="0"/>
                </a:moveTo>
                <a:cubicBezTo>
                  <a:pt x="889170" y="0"/>
                  <a:pt x="905288" y="16118"/>
                  <a:pt x="905288" y="36000"/>
                </a:cubicBezTo>
                <a:cubicBezTo>
                  <a:pt x="905288" y="55882"/>
                  <a:pt x="889170" y="72000"/>
                  <a:pt x="869288" y="72000"/>
                </a:cubicBezTo>
                <a:cubicBezTo>
                  <a:pt x="849406" y="72000"/>
                  <a:pt x="833288" y="55882"/>
                  <a:pt x="833288" y="36000"/>
                </a:cubicBezTo>
                <a:cubicBezTo>
                  <a:pt x="833288" y="16118"/>
                  <a:pt x="849406" y="0"/>
                  <a:pt x="869288" y="0"/>
                </a:cubicBezTo>
                <a:close/>
                <a:moveTo>
                  <a:pt x="452644" y="0"/>
                </a:moveTo>
                <a:cubicBezTo>
                  <a:pt x="472526" y="0"/>
                  <a:pt x="488644" y="16118"/>
                  <a:pt x="488644" y="36000"/>
                </a:cubicBezTo>
                <a:cubicBezTo>
                  <a:pt x="488644" y="55882"/>
                  <a:pt x="472526" y="72000"/>
                  <a:pt x="452644" y="72000"/>
                </a:cubicBezTo>
                <a:cubicBezTo>
                  <a:pt x="432762" y="72000"/>
                  <a:pt x="416644" y="55882"/>
                  <a:pt x="416644" y="36000"/>
                </a:cubicBezTo>
                <a:cubicBezTo>
                  <a:pt x="416644" y="16118"/>
                  <a:pt x="432762" y="0"/>
                  <a:pt x="452644" y="0"/>
                </a:cubicBezTo>
                <a:close/>
                <a:moveTo>
                  <a:pt x="36000" y="0"/>
                </a:moveTo>
                <a:cubicBezTo>
                  <a:pt x="55882" y="0"/>
                  <a:pt x="72000" y="16118"/>
                  <a:pt x="72000" y="36000"/>
                </a:cubicBezTo>
                <a:cubicBezTo>
                  <a:pt x="72000" y="55882"/>
                  <a:pt x="55882" y="72000"/>
                  <a:pt x="36000" y="72000"/>
                </a:cubicBezTo>
                <a:cubicBezTo>
                  <a:pt x="16118" y="72000"/>
                  <a:pt x="0" y="55882"/>
                  <a:pt x="0" y="36000"/>
                </a:cubicBezTo>
                <a:cubicBezTo>
                  <a:pt x="0" y="16118"/>
                  <a:pt x="16118" y="0"/>
                  <a:pt x="36000" y="0"/>
                </a:cubicBezTo>
                <a:close/>
              </a:path>
            </a:pathLst>
          </a:custGeom>
          <a:gradFill>
            <a:gsLst>
              <a:gs pos="0">
                <a:srgbClr val="376FFF"/>
              </a:gs>
              <a:gs pos="100000">
                <a:srgbClr val="4984FF">
                  <a:alpha val="0"/>
                </a:srgb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思源黑体 CN Normal" panose="020B0400000000000000" charset="-122"/>
            </a:endParaRPr>
          </a:p>
        </p:txBody>
      </p:sp>
      <p:sp>
        <p:nvSpPr>
          <p:cNvPr id="23" name="同心圆 22"/>
          <p:cNvSpPr/>
          <p:nvPr>
            <p:custDataLst>
              <p:tags r:id="rId17"/>
            </p:custDataLst>
          </p:nvPr>
        </p:nvSpPr>
        <p:spPr>
          <a:xfrm>
            <a:off x="7666355" y="1663700"/>
            <a:ext cx="156845" cy="156845"/>
          </a:xfrm>
          <a:prstGeom prst="donut">
            <a:avLst>
              <a:gd name="adj" fmla="val 19076"/>
            </a:avLst>
          </a:prstGeom>
          <a:solidFill>
            <a:srgbClr val="376FFF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>
              <a:solidFill>
                <a:srgbClr val="000000"/>
              </a:solidFill>
              <a:cs typeface="思源黑体 CN Normal" panose="020B0400000000000000" charset="-122"/>
            </a:endParaRPr>
          </a:p>
        </p:txBody>
      </p:sp>
      <p:sp>
        <p:nvSpPr>
          <p:cNvPr id="24" name="同心圆 23"/>
          <p:cNvSpPr/>
          <p:nvPr>
            <p:custDataLst>
              <p:tags r:id="rId18"/>
            </p:custDataLst>
          </p:nvPr>
        </p:nvSpPr>
        <p:spPr>
          <a:xfrm>
            <a:off x="9933305" y="1663700"/>
            <a:ext cx="156845" cy="156845"/>
          </a:xfrm>
          <a:prstGeom prst="donut">
            <a:avLst>
              <a:gd name="adj" fmla="val 19076"/>
            </a:avLst>
          </a:prstGeom>
          <a:solidFill>
            <a:srgbClr val="376FFF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>
              <a:solidFill>
                <a:srgbClr val="000000"/>
              </a:solidFill>
              <a:cs typeface="思源黑体 CN Normal" panose="020B0400000000000000" charset="-122"/>
            </a:endParaRPr>
          </a:p>
        </p:txBody>
      </p:sp>
      <p:sp>
        <p:nvSpPr>
          <p:cNvPr id="25" name="文本框 24" descr="7b0a20202020227461726765744d6f64756c65223a202270726f636573734f6e6c696e65466f6e7473220a7d0a"/>
          <p:cNvSpPr txBox="1"/>
          <p:nvPr>
            <p:custDataLst>
              <p:tags r:id="rId19"/>
            </p:custDataLst>
          </p:nvPr>
        </p:nvSpPr>
        <p:spPr>
          <a:xfrm>
            <a:off x="7681595" y="1504950"/>
            <a:ext cx="14770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 dirty="0">
                <a:ln w="3175">
                  <a:noFill/>
                </a:ln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微软雅黑" panose="020B0503020204020204" charset="-122"/>
              </a:rPr>
              <a:t>重大专项</a:t>
            </a:r>
            <a:endParaRPr lang="zh-CN" altLang="en-US" sz="2000" b="1" dirty="0">
              <a:ln w="3175">
                <a:noFill/>
              </a:ln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  <a:sym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20"/>
            </p:custDataLst>
          </p:nvPr>
        </p:nvSpPr>
        <p:spPr>
          <a:xfrm>
            <a:off x="9922510" y="1536700"/>
            <a:ext cx="15347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 dirty="0">
                <a:ln w="3175">
                  <a:noFill/>
                </a:ln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微软雅黑" panose="020B0503020204020204" charset="-122"/>
              </a:rPr>
              <a:t>1.1类新药</a:t>
            </a:r>
            <a:endParaRPr lang="zh-CN" altLang="en-US" sz="2000" b="1" dirty="0">
              <a:ln w="3175">
                <a:noFill/>
              </a:ln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微软雅黑" panose="020B0503020204020204" charset="-122"/>
            </a:endParaRPr>
          </a:p>
        </p:txBody>
      </p:sp>
      <p:sp>
        <p:nvSpPr>
          <p:cNvPr id="28" name="矩形: 圆角 38"/>
          <p:cNvSpPr/>
          <p:nvPr>
            <p:custDataLst>
              <p:tags r:id="rId21"/>
            </p:custDataLst>
          </p:nvPr>
        </p:nvSpPr>
        <p:spPr>
          <a:xfrm>
            <a:off x="9851390" y="2137410"/>
            <a:ext cx="1554480" cy="2361565"/>
          </a:xfrm>
          <a:prstGeom prst="roundRect">
            <a:avLst>
              <a:gd name="adj" fmla="val 50000"/>
            </a:avLst>
          </a:prstGeom>
          <a:solidFill>
            <a:srgbClr val="6892FF"/>
          </a:solidFill>
          <a:ln>
            <a:noFill/>
          </a:ln>
          <a:effectLst>
            <a:outerShdw blurRad="63500" sx="101000" sy="101000" algn="ctr" rotWithShape="0">
              <a:srgbClr val="A71209">
                <a:alpha val="10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0000"/>
              </a:solidFill>
              <a:cs typeface="思源黑体 CN Normal" panose="020B0400000000000000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22"/>
            </p:custDataLst>
          </p:nvPr>
        </p:nvSpPr>
        <p:spPr>
          <a:xfrm>
            <a:off x="9968230" y="2656205"/>
            <a:ext cx="1381760" cy="1242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b="1" dirty="0">
                <a:ln w="3175">
                  <a:noFill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创新中药</a:t>
            </a:r>
            <a:endParaRPr lang="zh-CN" altLang="en-US" b="1" dirty="0">
              <a:ln w="3175">
                <a:noFill/>
              </a:ln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algn="ctr"/>
            <a:endParaRPr lang="zh-CN" altLang="en-US" sz="1600" b="1" dirty="0">
              <a:ln w="3175">
                <a:noFill/>
              </a:ln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algn="ctr"/>
            <a:r>
              <a:rPr lang="zh-CN" altLang="en-US" sz="1600" b="1" dirty="0">
                <a:ln w="3175">
                  <a:noFill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（国药准字：</a:t>
            </a:r>
            <a:r>
              <a:rPr lang="en-US" altLang="zh-CN" sz="1600" b="1" dirty="0">
                <a:ln w="3175">
                  <a:noFill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</a:t>
            </a:r>
            <a:endParaRPr lang="en-US" altLang="zh-CN" sz="1600" b="1" dirty="0">
              <a:ln w="3175">
                <a:noFill/>
              </a:ln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algn="ctr"/>
            <a:r>
              <a:rPr lang="en-US" altLang="zh-CN" sz="1600" b="1" dirty="0">
                <a:ln w="3175">
                  <a:noFill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Z20220008</a:t>
            </a:r>
            <a:r>
              <a:rPr lang="zh-CN" altLang="en-US" sz="1500" dirty="0">
                <a:ln w="3175">
                  <a:noFill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）</a:t>
            </a:r>
            <a:endParaRPr lang="zh-CN" altLang="en-US" sz="1500" dirty="0">
              <a:ln w="3175">
                <a:noFill/>
              </a:ln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graphicFrame>
        <p:nvGraphicFramePr>
          <p:cNvPr id="119" name="table 119"/>
          <p:cNvGraphicFramePr>
            <a:graphicFrameLocks noGrp="1"/>
          </p:cNvGraphicFramePr>
          <p:nvPr>
            <p:custDataLst>
              <p:tags r:id="rId23"/>
            </p:custDataLst>
          </p:nvPr>
        </p:nvGraphicFramePr>
        <p:xfrm>
          <a:off x="209510" y="4620353"/>
          <a:ext cx="11713210" cy="1953895"/>
        </p:xfrm>
        <a:graphic>
          <a:graphicData uri="http://schemas.openxmlformats.org/drawingml/2006/table">
            <a:tbl>
              <a:tblPr firstRow="1" lastRow="1" bandRow="1">
                <a:tableStyleId>{E364DEFD-1D1D-45AC-B6A7-0296249E4342}</a:tableStyleId>
              </a:tblPr>
              <a:tblGrid>
                <a:gridCol w="11713210"/>
              </a:tblGrid>
              <a:tr h="1733550">
                <a:tc>
                  <a:txBody>
                    <a:bodyPr/>
                    <a:p>
                      <a:pPr algn="l" rtl="0" eaLnBrk="0">
                        <a:lnSpc>
                          <a:spcPct val="130000"/>
                        </a:lnSpc>
                      </a:pPr>
                      <a:r>
                        <a:rPr sz="1600" spc="-5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   </a:t>
                      </a:r>
                      <a:r>
                        <a:rPr sz="1600" spc="-50" dirty="0">
                          <a:ln w="3175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理论创新：</a:t>
                      </a:r>
                      <a:r>
                        <a:rPr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本品为国内治疗轻、中度抑郁症中医辨证属</a:t>
                      </a:r>
                      <a:r>
                        <a:rPr sz="16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气阴两虚、肾气不足证</a:t>
                      </a:r>
                      <a:r>
                        <a:rPr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的中成药，医保目录内尚无同类抗抑郁症中药</a:t>
                      </a:r>
                      <a:r>
                        <a:rPr lang="zh-CN" altLang="en-US" sz="16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。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30000"/>
                        </a:lnSpc>
                      </a:pPr>
                      <a:r>
                        <a:rPr sz="1600" spc="-5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•   </a:t>
                      </a:r>
                      <a:r>
                        <a:rPr sz="1600" spc="-50" dirty="0">
                          <a:ln w="3175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作用机制创新</a:t>
                      </a:r>
                      <a:r>
                        <a:rPr sz="1600" b="0" spc="-50" baseline="300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[1]</a:t>
                      </a:r>
                      <a:r>
                        <a:rPr sz="1600" b="0" spc="-50" baseline="300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[2]</a:t>
                      </a:r>
                      <a:r>
                        <a:rPr sz="1600" b="1" spc="-5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</a:t>
                      </a:r>
                      <a:r>
                        <a:rPr sz="1600" spc="-5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能够有效</a:t>
                      </a:r>
                      <a:r>
                        <a:rPr sz="1600" b="1" spc="-5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提高五羟色胺（5-HT）合成限速酶色氨酸羟化酶Ⅱ（TPH2）的表达，进而升高脑内5-HT含量</a:t>
                      </a:r>
                      <a:r>
                        <a:rPr sz="1600" spc="-5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，其中淫羊藿苷</a:t>
                      </a:r>
                      <a:r>
                        <a:rPr sz="1600" b="1" spc="-5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通过作用于NRSF/NRSE上调TPH2的表达</a:t>
                      </a:r>
                      <a:r>
                        <a:rPr sz="1600" spc="-5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，共同作用达到升高脑内5-HT含量，最终起到抗抑郁的作用。</a:t>
                      </a:r>
                      <a:endParaRPr sz="1600" spc="-5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30000"/>
                        </a:lnSpc>
                      </a:pPr>
                      <a:r>
                        <a:rPr sz="1600" spc="-2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  </a:t>
                      </a:r>
                      <a:r>
                        <a:rPr lang="zh-CN" sz="1600" spc="-20" dirty="0">
                          <a:ln w="3175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组方创新</a:t>
                      </a:r>
                      <a:r>
                        <a:rPr sz="1600" spc="-20" dirty="0">
                          <a:ln w="3175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</a:t>
                      </a: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未见有</a:t>
                      </a:r>
                      <a:r>
                        <a:rPr lang="zh-CN" altLang="en-US" sz="1600" b="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由太子参、葛根、淫羊藿三味药材制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成的中成药</a:t>
                      </a:r>
                      <a:r>
                        <a:rPr lang="zh-CN" altLang="en-US" sz="1600" b="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，本品</a:t>
                      </a: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为治疗抑郁症提供了新的中药组方思路。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lvl="0" algn="just" fontAlgn="auto">
                        <a:lnSpc>
                          <a:spcPct val="130000"/>
                        </a:lnSpc>
                        <a:spcAft>
                          <a:spcPts val="1000"/>
                        </a:spcAft>
                        <a:buClrTx/>
                        <a:buSzTx/>
                        <a:buFontTx/>
                      </a:pPr>
                      <a:r>
                        <a:rPr sz="1600" b="1" spc="-2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  </a:t>
                      </a:r>
                      <a:r>
                        <a:rPr sz="1600" spc="-50" dirty="0">
                          <a:ln w="3175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自主知识产权：</a:t>
                      </a:r>
                      <a:r>
                        <a:rPr lang="zh-CN" sz="1600" b="1" spc="-2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发明专利</a:t>
                      </a:r>
                      <a:r>
                        <a:rPr lang="en-US" altLang="zh-CN" sz="1600" b="1" spc="-2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zh-CN" altLang="en-US" sz="1600" b="1" spc="-2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</a:t>
                      </a:r>
                      <a:r>
                        <a:rPr sz="1600" spc="-2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一种治疗抑郁症的中药复方制剂及其制备方法</a:t>
                      </a:r>
                      <a:r>
                        <a:rPr lang="zh-CN" sz="1600" spc="-2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》（</a:t>
                      </a:r>
                      <a:r>
                        <a:rPr sz="1600" spc="-2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专利号：03156365.1</a:t>
                      </a:r>
                      <a:r>
                        <a:rPr lang="zh-CN" sz="1600" spc="-2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）。</a:t>
                      </a:r>
                      <a:endParaRPr lang="zh-CN" sz="1600" spc="-2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/>
                </a:tc>
              </a:tr>
            </a:tbl>
          </a:graphicData>
        </a:graphic>
      </p:graphicFrame>
      <p:sp>
        <p:nvSpPr>
          <p:cNvPr id="30" name="圆角矩形 29"/>
          <p:cNvSpPr/>
          <p:nvPr>
            <p:custDataLst>
              <p:tags r:id="rId24"/>
            </p:custDataLst>
          </p:nvPr>
        </p:nvSpPr>
        <p:spPr>
          <a:xfrm>
            <a:off x="1468755" y="1189355"/>
            <a:ext cx="4930140" cy="3380105"/>
          </a:xfrm>
          <a:prstGeom prst="roundRect">
            <a:avLst/>
          </a:prstGeom>
          <a:gradFill>
            <a:gsLst>
              <a:gs pos="72000">
                <a:srgbClr val="467AFF"/>
              </a:gs>
              <a:gs pos="19000">
                <a:srgbClr val="487BFF">
                  <a:alpha val="55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056005" y="1590675"/>
            <a:ext cx="5731510" cy="2631440"/>
            <a:chOff x="1663" y="2477"/>
            <a:chExt cx="9026" cy="4062"/>
          </a:xfrm>
        </p:grpSpPr>
        <p:pic>
          <p:nvPicPr>
            <p:cNvPr id="31" name="图片 30" descr="药品批件"/>
            <p:cNvPicPr/>
            <p:nvPr>
              <p:custDataLst>
                <p:tags r:id="rId25"/>
              </p:custDataLst>
            </p:nvPr>
          </p:nvPicPr>
          <p:blipFill>
            <a:blip r:embed="rId26"/>
            <a:stretch>
              <a:fillRect/>
            </a:stretch>
          </p:blipFill>
          <p:spPr>
            <a:xfrm>
              <a:off x="7778" y="2498"/>
              <a:ext cx="2911" cy="4039"/>
            </a:xfrm>
            <a:prstGeom prst="rect">
              <a:avLst/>
            </a:prstGeom>
          </p:spPr>
        </p:pic>
        <p:pic>
          <p:nvPicPr>
            <p:cNvPr id="33" name="图片 32" descr="C:\Users\jmk\Desktop\参葛补肾胶囊发明专利证书.png参葛补肾胶囊发明专利证书"/>
            <p:cNvPicPr/>
            <p:nvPr>
              <p:custDataLst>
                <p:tags r:id="rId27"/>
              </p:custDataLst>
            </p:nvPr>
          </p:nvPicPr>
          <p:blipFill>
            <a:blip r:embed="rId28"/>
            <a:srcRect/>
            <a:stretch>
              <a:fillRect/>
            </a:stretch>
          </p:blipFill>
          <p:spPr>
            <a:xfrm>
              <a:off x="4749" y="2498"/>
              <a:ext cx="2835" cy="4039"/>
            </a:xfrm>
            <a:prstGeom prst="rect">
              <a:avLst/>
            </a:prstGeom>
          </p:spPr>
        </p:pic>
        <p:pic>
          <p:nvPicPr>
            <p:cNvPr id="234" name="图片 19" descr="C:\Users\jmk\Desktop\第一批立项通知9(参葛补肾胶囊十三五)_00(1)(1).png第一批立项通知9(参葛补肾胶囊十三五)_00(1)(1)"/>
            <p:cNvPicPr>
              <a:picLocks noChangeArrowheads="1"/>
            </p:cNvPicPr>
            <p:nvPr>
              <p:custDataLst>
                <p:tags r:id="rId29"/>
              </p:custDataLst>
            </p:nvPr>
          </p:nvPicPr>
          <p:blipFill>
            <a:blip r:embed="rId30"/>
            <a:srcRect/>
            <a:stretch>
              <a:fillRect/>
            </a:stretch>
          </p:blipFill>
          <p:spPr>
            <a:xfrm>
              <a:off x="1663" y="2498"/>
              <a:ext cx="2891" cy="4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矩形 33"/>
            <p:cNvSpPr/>
            <p:nvPr>
              <p:custDataLst>
                <p:tags r:id="rId31"/>
              </p:custDataLst>
            </p:nvPr>
          </p:nvSpPr>
          <p:spPr>
            <a:xfrm>
              <a:off x="1666" y="2477"/>
              <a:ext cx="9006" cy="406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6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5" name="textbox 34"/>
          <p:cNvSpPr/>
          <p:nvPr>
            <p:custDataLst>
              <p:tags r:id="rId32"/>
            </p:custDataLst>
          </p:nvPr>
        </p:nvSpPr>
        <p:spPr>
          <a:xfrm>
            <a:off x="210185" y="6510655"/>
            <a:ext cx="10853420" cy="32067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5000"/>
              </a:lnSpc>
            </a:pPr>
            <a:endParaRPr lang="en-US" altLang="en-US" sz="100" dirty="0">
              <a:solidFill>
                <a:srgbClr val="000000"/>
              </a:solidFill>
            </a:endParaRPr>
          </a:p>
          <a:p>
            <a:pPr marL="12700" algn="l" rtl="0" eaLnBrk="0">
              <a:lnSpc>
                <a:spcPct val="108000"/>
              </a:lnSpc>
            </a:pPr>
            <a:r>
              <a:rPr sz="900" spc="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[1]</a:t>
            </a:r>
            <a:r>
              <a:rPr sz="9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基于脑内5-HT探讨太子神悦抗抑郁的作用机制[D].清华大学,2017                                           </a:t>
            </a:r>
            <a:endParaRPr sz="900" spc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108000"/>
              </a:lnSpc>
            </a:pPr>
            <a:r>
              <a:rPr sz="90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[2]太子参多糖-葛根淫羊藿总黄酮对小鼠脑神经蛋白质组学作用的比较[J].世界科学技术-中医药现代化,2021,23(02):468-476.</a:t>
            </a:r>
            <a:endParaRPr sz="900" spc="8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标题 3" descr="7b0a20202020227461726765744d6f64756c65223a202270726f636573734f6e6c696e65466f6e7473220a7d0a"/>
          <p:cNvSpPr>
            <a:spLocks noGrp="1"/>
          </p:cNvSpPr>
          <p:nvPr>
            <p:custDataLst>
              <p:tags r:id="rId33"/>
            </p:custDataLst>
          </p:nvPr>
        </p:nvSpPr>
        <p:spPr>
          <a:xfrm>
            <a:off x="834263" y="252126"/>
            <a:ext cx="10515600" cy="589616"/>
          </a:xfrm>
          <a:prstGeom prst="rect">
            <a:avLst/>
          </a:prstGeom>
          <a:ln>
            <a:noFill/>
          </a:ln>
        </p:spPr>
        <p:txBody>
          <a:bodyPr vert="horz" lIns="91440" tIns="144145" rIns="91440" bIns="45720"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9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方正大黑体_GBK" panose="02010600010101010101" charset="-122"/>
                <a:sym typeface="方正速黑" panose="02010600010101010101" charset="-122"/>
              </a:rPr>
              <a:t>4.1 </a:t>
            </a:r>
            <a:r>
              <a:rPr lang="zh-CN" altLang="en-US" sz="29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方正大黑体_GBK" panose="02010600010101010101" charset="-122"/>
                <a:sym typeface="方正速黑" panose="02010600010101010101" charset="-122"/>
              </a:rPr>
              <a:t>创新性</a:t>
            </a:r>
            <a:endParaRPr lang="zh-CN" altLang="en-US" sz="29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方正大黑体_GBK" panose="02010600010101010101" charset="-122"/>
              <a:sym typeface="方正速黑" panose="02010600010101010101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55"/>
          <p:cNvSpPr/>
          <p:nvPr>
            <p:custDataLst>
              <p:tags r:id="rId1"/>
            </p:custDataLst>
          </p:nvPr>
        </p:nvSpPr>
        <p:spPr>
          <a:xfrm>
            <a:off x="918845" y="4431665"/>
            <a:ext cx="10183495" cy="2279015"/>
          </a:xfrm>
          <a:prstGeom prst="roundRect">
            <a:avLst>
              <a:gd name="adj" fmla="val 10491"/>
            </a:avLst>
          </a:prstGeom>
          <a:solidFill>
            <a:srgbClr val="FFFFFF"/>
          </a:solidFill>
          <a:ln>
            <a:solidFill>
              <a:srgbClr val="376FFF"/>
            </a:solidFill>
          </a:ln>
          <a:effectLst>
            <a:outerShdw blurRad="368300" dist="101600" dir="5400000" sx="98000" sy="98000" algn="t" rotWithShape="0">
              <a:srgbClr val="376FFF">
                <a:lumMod val="75000"/>
                <a:alpha val="27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有效性方面的优势</a:t>
            </a:r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12435205" y="65989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073" y="240061"/>
            <a:ext cx="10515600" cy="589616"/>
          </a:xfrm>
          <a:ln>
            <a:noFill/>
          </a:ln>
        </p:spPr>
        <p:txBody>
          <a:bodyPr tIns="144145" anchor="ctr" anchorCtr="0">
            <a:noAutofit/>
          </a:bodyPr>
          <a:p>
            <a:r>
              <a:rPr lang="en-US" altLang="zh-CN" sz="29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方正兰亭中粗黑_GBK" panose="02000000000000000000" charset="-122"/>
              </a:rPr>
              <a:t>4.2 </a:t>
            </a:r>
            <a:r>
              <a:rPr lang="zh-CN" altLang="en-US" sz="29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方正兰亭中粗黑_GBK" panose="02000000000000000000" charset="-122"/>
              </a:rPr>
              <a:t>创新性</a:t>
            </a:r>
            <a:endParaRPr lang="zh-CN" altLang="en-US" sz="2900" b="1" dirty="0">
              <a:solidFill>
                <a:schemeClr val="accent1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方正兰亭中粗黑_GBK" panose="02000000000000000000" charset="-122"/>
            </a:endParaRPr>
          </a:p>
        </p:txBody>
      </p:sp>
      <p:cxnSp>
        <p:nvCxnSpPr>
          <p:cNvPr id="6" name="直接连接符 5"/>
          <p:cNvCxnSpPr/>
          <p:nvPr>
            <p:custDataLst>
              <p:tags r:id="rId4"/>
            </p:custDataLst>
          </p:nvPr>
        </p:nvCxnSpPr>
        <p:spPr>
          <a:xfrm flipH="1">
            <a:off x="582295" y="405130"/>
            <a:ext cx="3810" cy="288000"/>
          </a:xfrm>
          <a:prstGeom prst="line">
            <a:avLst/>
          </a:prstGeom>
          <a:ln w="47625">
            <a:solidFill>
              <a:srgbClr val="B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 descr="药品招商手册12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19740" y="148590"/>
            <a:ext cx="1447165" cy="58039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950595" y="2853055"/>
            <a:ext cx="10183495" cy="1531620"/>
            <a:chOff x="1525" y="1654"/>
            <a:chExt cx="16037" cy="2412"/>
          </a:xfrm>
        </p:grpSpPr>
        <p:sp>
          <p:nvSpPr>
            <p:cNvPr id="56" name="矩形: 圆角 55"/>
            <p:cNvSpPr/>
            <p:nvPr>
              <p:custDataLst>
                <p:tags r:id="rId7"/>
              </p:custDataLst>
            </p:nvPr>
          </p:nvSpPr>
          <p:spPr>
            <a:xfrm>
              <a:off x="1525" y="1654"/>
              <a:ext cx="16037" cy="2272"/>
            </a:xfrm>
            <a:prstGeom prst="roundRect">
              <a:avLst>
                <a:gd name="adj" fmla="val 10491"/>
              </a:avLst>
            </a:prstGeom>
            <a:solidFill>
              <a:srgbClr val="FFFFFF"/>
            </a:solidFill>
            <a:ln>
              <a:solidFill>
                <a:srgbClr val="376FFF"/>
              </a:solidFill>
            </a:ln>
            <a:effectLst>
              <a:outerShdw blurRad="368300" dist="101600" dir="5400000" sx="98000" sy="98000" algn="t" rotWithShape="0">
                <a:srgbClr val="376FFF">
                  <a:lumMod val="75000"/>
                  <a:alpha val="27000"/>
                </a:srgbClr>
              </a:outerShdw>
            </a:effectLst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有效性方面的优势</a:t>
              </a: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文本框 56"/>
            <p:cNvSpPr txBox="1"/>
            <p:nvPr>
              <p:custDataLst>
                <p:tags r:id="rId8"/>
              </p:custDataLst>
            </p:nvPr>
          </p:nvSpPr>
          <p:spPr>
            <a:xfrm>
              <a:off x="2131" y="2518"/>
              <a:ext cx="15242" cy="1548"/>
            </a:xfrm>
            <a:prstGeom prst="rect">
              <a:avLst/>
            </a:prstGeom>
            <a:noFill/>
          </p:spPr>
          <p:txBody>
            <a:bodyPr wrap="square" rtlCol="0"/>
            <a:lstStyle>
              <a:defPPr>
                <a:defRPr lang="en-US"/>
              </a:defPPr>
              <a:lvl1pPr>
                <a:defRPr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charset="-122"/>
                  <a:cs typeface="汉仪旗黑-50S" panose="00020600040101010101" charset="-122"/>
                </a:defRPr>
              </a:lvl1pPr>
            </a:lstStyle>
            <a:p>
              <a:pPr indent="0" algn="just">
                <a:lnSpc>
                  <a:spcPct val="130000"/>
                </a:lnSpc>
                <a:buFont typeface="Wingdings" panose="05000000000000000000" charset="0"/>
                <a:buNone/>
              </a:pPr>
              <a:r>
                <a:rPr lang="zh-CN" altLang="en-US" sz="1400" b="1">
                  <a:solidFill>
                    <a:schemeClr val="dk1"/>
                  </a:solidFill>
                  <a:effectLst/>
                  <a:ea typeface="微软雅黑" panose="020B0503020204020204" charset="-122"/>
                  <a:cs typeface="宋体" panose="02010600030101010101" pitchFamily="2" charset="-122"/>
                  <a:sym typeface="+mn-ea"/>
                </a:rPr>
                <a:t>在安全性上，临床试验肝功能指标丙氨酸氨基转换酶(ALT)试验药组有临床意义的检测数据异常发生率</a:t>
              </a:r>
              <a:r>
                <a:rPr lang="zh-CN" altLang="en-US" sz="1400" b="1">
                  <a:solidFill>
                    <a:srgbClr val="FF0000"/>
                  </a:solidFill>
                  <a:effectLst/>
                  <a:ea typeface="微软雅黑" panose="020B0503020204020204" charset="-122"/>
                  <a:cs typeface="宋体" panose="02010600030101010101" pitchFamily="2" charset="-122"/>
                  <a:sym typeface="+mn-ea"/>
                </a:rPr>
                <a:t>0.62%</a:t>
              </a:r>
              <a:r>
                <a:rPr lang="zh-CN" altLang="en-US" sz="1400" b="1">
                  <a:solidFill>
                    <a:schemeClr val="dk1"/>
                  </a:solidFill>
                  <a:effectLst/>
                  <a:ea typeface="微软雅黑" panose="020B0503020204020204" charset="-122"/>
                  <a:cs typeface="宋体" panose="02010600030101010101" pitchFamily="2" charset="-122"/>
                  <a:sym typeface="+mn-ea"/>
                </a:rPr>
                <a:t>，低于阳性药组的</a:t>
              </a:r>
              <a:r>
                <a:rPr lang="zh-CN" altLang="en-US" sz="1400" b="1">
                  <a:solidFill>
                    <a:srgbClr val="FF0000"/>
                  </a:solidFill>
                  <a:effectLst/>
                  <a:ea typeface="微软雅黑" panose="020B0503020204020204" charset="-122"/>
                  <a:cs typeface="宋体" panose="02010600030101010101" pitchFamily="2" charset="-122"/>
                  <a:sym typeface="+mn-ea"/>
                </a:rPr>
                <a:t>5.36%</a:t>
              </a:r>
              <a:r>
                <a:rPr lang="zh-CN" altLang="en-US" sz="1400" b="1">
                  <a:solidFill>
                    <a:schemeClr val="dk1"/>
                  </a:solidFill>
                  <a:effectLst/>
                  <a:ea typeface="微软雅黑" panose="020B0503020204020204" charset="-122"/>
                  <a:cs typeface="宋体" panose="02010600030101010101" pitchFamily="2" charset="-122"/>
                  <a:sym typeface="+mn-ea"/>
                </a:rPr>
                <a:t>和安慰剂组的</a:t>
              </a:r>
              <a:r>
                <a:rPr lang="zh-CN" altLang="en-US" sz="1400" b="1">
                  <a:solidFill>
                    <a:srgbClr val="FF0000"/>
                  </a:solidFill>
                  <a:effectLst/>
                  <a:ea typeface="微软雅黑" panose="020B0503020204020204" charset="-122"/>
                  <a:cs typeface="宋体" panose="02010600030101010101" pitchFamily="2" charset="-122"/>
                  <a:sym typeface="+mn-ea"/>
                </a:rPr>
                <a:t>0.91%</a:t>
              </a:r>
              <a:r>
                <a:rPr lang="zh-CN" altLang="en-US" sz="1400" b="1">
                  <a:solidFill>
                    <a:schemeClr val="dk1"/>
                  </a:solidFill>
                  <a:effectLst/>
                  <a:ea typeface="微软雅黑" panose="020B0503020204020204" charset="-122"/>
                  <a:cs typeface="宋体" panose="02010600030101010101" pitchFamily="2" charset="-122"/>
                  <a:sym typeface="+mn-ea"/>
                </a:rPr>
                <a:t>。</a:t>
              </a:r>
              <a:endParaRPr lang="zh-CN" altLang="en-US" sz="1400" b="1">
                <a:solidFill>
                  <a:schemeClr val="dk1"/>
                </a:solidFill>
                <a:effectLst/>
                <a:ea typeface="微软雅黑" panose="020B0503020204020204" charset="-122"/>
                <a:cs typeface="宋体" panose="02010600030101010101" pitchFamily="2" charset="-122"/>
                <a:sym typeface="+mn-ea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9"/>
              </p:custDataLst>
            </p:nvPr>
          </p:nvSpPr>
          <p:spPr>
            <a:xfrm>
              <a:off x="1525" y="1858"/>
              <a:ext cx="3861" cy="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/>
            <a:lstStyle/>
            <a:p>
              <a:pPr defTabSz="457200"/>
              <a:r>
                <a:rPr lang="en-US" altLang="zh-CN" b="1" spc="100">
                  <a:ln w="38100">
                    <a:noFill/>
                  </a:ln>
                  <a:solidFill>
                    <a:schemeClr val="accent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   </a:t>
              </a:r>
              <a:r>
                <a:rPr lang="zh-CN" altLang="en-US" b="1" spc="100">
                  <a:ln w="38100">
                    <a:noFill/>
                  </a:ln>
                  <a:solidFill>
                    <a:schemeClr val="accent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安全性的优势</a:t>
              </a:r>
              <a:endParaRPr lang="zh-CN" altLang="en-US" b="1" spc="100">
                <a:ln w="38100">
                  <a:noFill/>
                </a:ln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39800" y="925195"/>
            <a:ext cx="10182860" cy="1770947"/>
            <a:chOff x="1061" y="1806"/>
            <a:chExt cx="17409" cy="3121"/>
          </a:xfrm>
        </p:grpSpPr>
        <p:sp>
          <p:nvSpPr>
            <p:cNvPr id="19" name="矩形: 圆角 55"/>
            <p:cNvSpPr/>
            <p:nvPr>
              <p:custDataLst>
                <p:tags r:id="rId10"/>
              </p:custDataLst>
            </p:nvPr>
          </p:nvSpPr>
          <p:spPr>
            <a:xfrm>
              <a:off x="1061" y="1806"/>
              <a:ext cx="17409" cy="3121"/>
            </a:xfrm>
            <a:prstGeom prst="roundRect">
              <a:avLst>
                <a:gd name="adj" fmla="val 10491"/>
              </a:avLst>
            </a:prstGeom>
            <a:solidFill>
              <a:srgbClr val="FFFFFF"/>
            </a:solidFill>
            <a:ln>
              <a:solidFill>
                <a:srgbClr val="376FFF"/>
              </a:solidFill>
            </a:ln>
            <a:effectLst>
              <a:outerShdw blurRad="368300" dist="101600" dir="5400000" sx="98000" sy="98000" algn="t" rotWithShape="0">
                <a:srgbClr val="376FFF">
                  <a:lumMod val="75000"/>
                  <a:alpha val="27000"/>
                </a:srgbClr>
              </a:outerShdw>
            </a:effectLst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有效性方面的优势</a:t>
              </a: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11"/>
              </p:custDataLst>
            </p:nvPr>
          </p:nvSpPr>
          <p:spPr>
            <a:xfrm>
              <a:off x="1737" y="2528"/>
              <a:ext cx="16335" cy="2398"/>
            </a:xfrm>
            <a:prstGeom prst="rect">
              <a:avLst/>
            </a:prstGeom>
            <a:noFill/>
          </p:spPr>
          <p:txBody>
            <a:bodyPr wrap="square" rtlCol="0"/>
            <a:lstStyle>
              <a:defPPr>
                <a:defRPr lang="en-US"/>
              </a:defPPr>
              <a:lvl1pPr>
                <a:defRPr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charset="-122"/>
                  <a:cs typeface="汉仪旗黑-50S" panose="00020600040101010101" charset="-122"/>
                </a:defRPr>
              </a:lvl1pPr>
            </a:lstStyle>
            <a:p>
              <a:pPr indent="0" algn="just">
                <a:lnSpc>
                  <a:spcPct val="130000"/>
                </a:lnSpc>
                <a:buFont typeface="Wingdings" panose="05000000000000000000" charset="0"/>
                <a:buNone/>
              </a:pPr>
              <a:r>
                <a:rPr sz="1400" b="1">
                  <a:solidFill>
                    <a:schemeClr val="tx1"/>
                  </a:solidFill>
                  <a:effectLst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对降低患者 HAMD </a:t>
              </a:r>
              <a:r>
                <a:rPr lang="zh-CN" sz="1400" b="1">
                  <a:solidFill>
                    <a:schemeClr val="tx1"/>
                  </a:solidFill>
                  <a:effectLst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评分</a:t>
              </a:r>
              <a:r>
                <a:rPr sz="1400" b="1">
                  <a:solidFill>
                    <a:schemeClr val="tx1"/>
                  </a:solidFill>
                  <a:effectLst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，改善多数抑郁症状及伴发焦虑症状、疾病严重程度均具有疗效，疗效与</a:t>
              </a:r>
              <a:r>
                <a:rPr lang="zh-CN" sz="1400" b="1">
                  <a:solidFill>
                    <a:schemeClr val="tx1"/>
                  </a:solidFill>
                  <a:effectLst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盐酸氟西汀胶囊</a:t>
              </a:r>
              <a:r>
                <a:rPr sz="1400" b="1">
                  <a:solidFill>
                    <a:schemeClr val="tx1"/>
                  </a:solidFill>
                  <a:effectLst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相当，优于安慰剂。在中医证候疗效、积分及单项中医症状均体现出疗效，能够治疗轻、中度抑郁症（气阴两虚、肾气不足证）：总有效率本品</a:t>
              </a:r>
              <a:r>
                <a:rPr sz="1400" b="1">
                  <a:solidFill>
                    <a:srgbClr val="FF0000"/>
                  </a:solidFill>
                  <a:effectLst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75.14%</a:t>
              </a:r>
              <a:r>
                <a:rPr sz="1400" b="1">
                  <a:solidFill>
                    <a:schemeClr val="tx1"/>
                  </a:solidFill>
                  <a:effectLst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，阳性药</a:t>
              </a:r>
              <a:r>
                <a:rPr sz="1400" b="1">
                  <a:solidFill>
                    <a:srgbClr val="FF0000"/>
                  </a:solidFill>
                  <a:effectLst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73.55%</a:t>
              </a:r>
              <a:r>
                <a:rPr sz="1400" b="1">
                  <a:solidFill>
                    <a:schemeClr val="tx1"/>
                  </a:solidFill>
                  <a:effectLst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，安慰剂</a:t>
              </a:r>
              <a:r>
                <a:rPr sz="1400" b="1">
                  <a:solidFill>
                    <a:srgbClr val="FF0000"/>
                  </a:solidFill>
                  <a:effectLst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38.52%</a:t>
              </a:r>
              <a:r>
                <a:rPr sz="1400" b="1">
                  <a:solidFill>
                    <a:schemeClr val="tx1"/>
                  </a:solidFill>
                  <a:effectLst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；三组差别有统计学意义</a:t>
              </a:r>
              <a:r>
                <a:rPr sz="1400" b="1">
                  <a:solidFill>
                    <a:schemeClr val="tx1"/>
                  </a:solidFill>
                  <a:effectLst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(P＜0.0001＜0.05)。本品在改善情绪低落、多思善虑、少寐多梦、心烦等中医症候方面具有明显优势。</a:t>
              </a:r>
              <a:endParaRPr sz="1400" b="1">
                <a:solidFill>
                  <a:schemeClr val="tx1"/>
                </a:solidFill>
                <a:effectLst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12"/>
              </p:custDataLst>
            </p:nvPr>
          </p:nvSpPr>
          <p:spPr>
            <a:xfrm>
              <a:off x="1525" y="1991"/>
              <a:ext cx="3861" cy="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cene3d>
                <a:camera prst="orthographicFront"/>
                <a:lightRig rig="threePt" dir="t"/>
              </a:scene3d>
            </a:bodyPr>
            <a:lstStyle/>
            <a:p>
              <a:pPr defTabSz="457200"/>
              <a:r>
                <a:rPr lang="zh-CN" altLang="en-US" b="1" spc="100">
                  <a:solidFill>
                    <a:schemeClr val="accent5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疗效性的优势</a:t>
              </a:r>
              <a:endParaRPr lang="zh-CN" altLang="en-US" b="1" spc="100">
                <a:solidFill>
                  <a:schemeClr val="accent5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13"/>
            </p:custDataLst>
          </p:nvPr>
        </p:nvSpPr>
        <p:spPr>
          <a:xfrm>
            <a:off x="996315" y="4439920"/>
            <a:ext cx="10183495" cy="22186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en-US" altLang="zh-CN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传承性情况</a:t>
            </a:r>
            <a:endParaRPr lang="zh-CN" altLang="en-US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50000"/>
              </a:lnSpc>
              <a:spcBef>
                <a:spcPts val="600"/>
              </a:spcBef>
            </a:pP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4"/>
            </p:custDataLst>
          </p:nvPr>
        </p:nvSpPr>
        <p:spPr>
          <a:xfrm>
            <a:off x="1210310" y="4853305"/>
            <a:ext cx="9803765" cy="18573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just" fontAlgn="auto">
              <a:lnSpc>
                <a:spcPct val="150000"/>
              </a:lnSpc>
              <a:spcBef>
                <a:spcPts val="600"/>
              </a:spcBef>
            </a:pPr>
            <a:r>
              <a:rPr lang="en-US" altLang="zh-CN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灵枢·本脏篇》：“五脏者，所以藏精神血气魂魄者也”。《素问·阴阳应象大论》：“人有五脏化五气，以生喜怒悲忧恐”。《素问·宣明五气篇》:“五脏所藏:心藏神，肺藏魄，肝藏魂，脾藏意，肾藏志”。千余年前，中医学就强调五脏功能与人的精神情绪活动密切相关。</a:t>
            </a:r>
            <a:endParaRPr lang="en-US" altLang="zh-CN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ct val="150000"/>
              </a:lnSpc>
              <a:spcBef>
                <a:spcPts val="600"/>
              </a:spcBef>
            </a:pP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太子参归脾、肺经，益气养阴，葛根归脾、胃、肺经，升阳生津；淫羊藿归肝、肾经，助君药升发阳气，使补而不滞，三药共奏调补五脏，益气、养阴、补肾之效。</a:t>
            </a: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12435205" y="65989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073" y="240061"/>
            <a:ext cx="10515600" cy="589616"/>
          </a:xfrm>
          <a:ln>
            <a:noFill/>
          </a:ln>
        </p:spPr>
        <p:txBody>
          <a:bodyPr tIns="144145" anchor="ctr" anchorCtr="0">
            <a:normAutofit fontScale="90000"/>
          </a:bodyPr>
          <a:p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方正兰亭中粗黑_GBK" panose="02000000000000000000" charset="-122"/>
              </a:rPr>
              <a:t>5 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方正兰亭中粗黑_GBK" panose="02000000000000000000" charset="-122"/>
              </a:rPr>
              <a:t>公平性</a:t>
            </a:r>
            <a:endParaRPr lang="zh-CN" altLang="en-US" sz="3200" b="1" dirty="0">
              <a:solidFill>
                <a:schemeClr val="accent1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方正兰亭中粗黑_GBK" panose="02000000000000000000" charset="-122"/>
            </a:endParaRPr>
          </a:p>
        </p:txBody>
      </p:sp>
      <p:pic>
        <p:nvPicPr>
          <p:cNvPr id="14" name="图片 13" descr="药品招商手册12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619740" y="148590"/>
            <a:ext cx="1447165" cy="580390"/>
          </a:xfrm>
          <a:prstGeom prst="rect">
            <a:avLst/>
          </a:prstGeom>
        </p:spPr>
      </p:pic>
      <p:cxnSp>
        <p:nvCxnSpPr>
          <p:cNvPr id="15" name="直接连接符 14"/>
          <p:cNvCxnSpPr/>
          <p:nvPr>
            <p:custDataLst>
              <p:tags r:id="rId6"/>
            </p:custDataLst>
          </p:nvPr>
        </p:nvCxnSpPr>
        <p:spPr>
          <a:xfrm flipH="1">
            <a:off x="582295" y="405130"/>
            <a:ext cx="3810" cy="288000"/>
          </a:xfrm>
          <a:prstGeom prst="line">
            <a:avLst/>
          </a:prstGeom>
          <a:ln w="47625">
            <a:solidFill>
              <a:srgbClr val="B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>
            <p:custDataLst>
              <p:tags r:id="rId7"/>
            </p:custDataLst>
          </p:nvPr>
        </p:nvSpPr>
        <p:spPr>
          <a:xfrm>
            <a:off x="547370" y="954405"/>
            <a:ext cx="10911205" cy="1683385"/>
          </a:xfrm>
          <a:prstGeom prst="rect">
            <a:avLst/>
          </a:prstGeom>
          <a:noFill/>
          <a:ln cmpd="dbl">
            <a:solidFill>
              <a:schemeClr val="accent1"/>
            </a:solidFill>
            <a:prstDash val="sysDot"/>
          </a:ln>
        </p:spPr>
        <p:txBody>
          <a:bodyPr wrap="square" rtlCol="0">
            <a:noAutofit/>
          </a:bodyPr>
          <a:p>
            <a:pPr algn="l"/>
            <a:r>
              <a:rPr lang="zh-CN" altLang="en-US" sz="2000" b="1">
                <a:solidFill>
                  <a:schemeClr val="accen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所治疗疾病对公共健康的影响</a:t>
            </a:r>
            <a:endParaRPr lang="zh-CN" altLang="en-US" sz="2000" b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品针对气阴两虚、肾气不足证的虚证患者。抑郁症中医辨证属实者，病程较短；辨证属虚者，病程一般较长。通过Ⅲ期临床8周验证，针对改善抑郁患者呈现的抑郁情绪、有罪感、睡眠障碍、认知和心理应激能力，对生活或工作事件的认识和应对等方面都有积极作用。经临床随访期验证</a:t>
            </a:r>
            <a:r>
              <a:rPr sz="16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sz="1600" dirty="0" err="1"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治疗停药后戒断症状发生率极少（不反弹）</a:t>
            </a:r>
            <a:r>
              <a:rPr lang="zh-CN" sz="1600" dirty="0" err="1"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sz="1600" dirty="0" err="1"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治疗组参葛补肾胶囊为3.86%</a:t>
            </a:r>
            <a:r>
              <a:rPr lang="zh-CN" sz="1600" dirty="0" err="1"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sz="1600" dirty="0" err="1"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对照阳性药组盐酸氟西汀胶囊为18.84%</a:t>
            </a:r>
            <a:r>
              <a:rPr lang="zh-CN" sz="1600" dirty="0" err="1"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r>
              <a: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具有较好的安全性。</a:t>
            </a:r>
            <a:endParaRPr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>
            <p:custDataLst>
              <p:tags r:id="rId8"/>
            </p:custDataLst>
          </p:nvPr>
        </p:nvSpPr>
        <p:spPr>
          <a:xfrm>
            <a:off x="2019300" y="2854960"/>
            <a:ext cx="2341880" cy="749935"/>
          </a:xfrm>
          <a:prstGeom prst="rect">
            <a:avLst/>
          </a:prstGeom>
          <a:solidFill>
            <a:srgbClr val="007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60"/>
          <p:cNvSpPr txBox="1"/>
          <p:nvPr>
            <p:custDataLst>
              <p:tags r:id="rId9"/>
            </p:custDataLst>
          </p:nvPr>
        </p:nvSpPr>
        <p:spPr>
          <a:xfrm>
            <a:off x="2016125" y="3697605"/>
            <a:ext cx="2341880" cy="26974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rmAutofit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zh-CN" sz="14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本品作为治疗轻、中度抑郁症中医辨证属气阴两虚、肾气不足证的中成药，症见情绪低落、多思善虑、言语动作减少、目光迟滞、健忘、食少、心悸胆怯、少寐多梦、心烦等。且作用机制明确，医保目录内尚无同等药物，填补了市场空白。</a:t>
            </a:r>
            <a:endParaRPr lang="zh-CN" altLang="zh-CN" sz="14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61"/>
          <p:cNvSpPr txBox="1"/>
          <p:nvPr>
            <p:custDataLst>
              <p:tags r:id="rId10"/>
            </p:custDataLst>
          </p:nvPr>
        </p:nvSpPr>
        <p:spPr>
          <a:xfrm>
            <a:off x="1891030" y="2948940"/>
            <a:ext cx="2406650" cy="5473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zh-CN" b="1" spc="3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弥补药品目录</a:t>
            </a:r>
            <a:endParaRPr lang="zh-CN" altLang="zh-CN" b="1" spc="3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zh-CN" b="1" spc="3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保障短板</a:t>
            </a:r>
            <a:endParaRPr lang="zh-CN" altLang="zh-CN" b="1" spc="3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任意多边形: 形状 9"/>
          <p:cNvSpPr/>
          <p:nvPr>
            <p:custDataLst>
              <p:tags r:id="rId11"/>
            </p:custDataLst>
          </p:nvPr>
        </p:nvSpPr>
        <p:spPr>
          <a:xfrm>
            <a:off x="4448175" y="3004185"/>
            <a:ext cx="233680" cy="466725"/>
          </a:xfrm>
          <a:custGeom>
            <a:avLst/>
            <a:gdLst>
              <a:gd name="connsiteX0" fmla="*/ 0 w 219352"/>
              <a:gd name="connsiteY0" fmla="*/ 0 h 438704"/>
              <a:gd name="connsiteX1" fmla="*/ 219352 w 219352"/>
              <a:gd name="connsiteY1" fmla="*/ 219352 h 438704"/>
              <a:gd name="connsiteX2" fmla="*/ 0 w 219352"/>
              <a:gd name="connsiteY2" fmla="*/ 438704 h 43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352" h="438704">
                <a:moveTo>
                  <a:pt x="0" y="0"/>
                </a:moveTo>
                <a:lnTo>
                  <a:pt x="219352" y="219352"/>
                </a:lnTo>
                <a:lnTo>
                  <a:pt x="0" y="438704"/>
                </a:lnTo>
                <a:close/>
              </a:path>
            </a:pathLst>
          </a:custGeom>
          <a:solidFill>
            <a:srgbClr val="007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12"/>
            </p:custDataLst>
          </p:nvPr>
        </p:nvSpPr>
        <p:spPr>
          <a:xfrm>
            <a:off x="4832350" y="2861945"/>
            <a:ext cx="2341880" cy="720725"/>
          </a:xfrm>
          <a:prstGeom prst="rect">
            <a:avLst/>
          </a:prstGeom>
          <a:solidFill>
            <a:srgbClr val="007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60"/>
          <p:cNvSpPr txBox="1"/>
          <p:nvPr>
            <p:custDataLst>
              <p:tags r:id="rId13"/>
            </p:custDataLst>
          </p:nvPr>
        </p:nvSpPr>
        <p:spPr>
          <a:xfrm>
            <a:off x="4832350" y="3697605"/>
            <a:ext cx="2341880" cy="26962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endParaRPr lang="zh-CN" altLang="zh-CN" sz="14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zh-CN" sz="14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本品适应症、用法用量明确，不易出现滥用或潜在超说明书用药的可能，便于临床管理，故临床管理无难度。</a:t>
            </a:r>
            <a:endParaRPr lang="zh-CN" altLang="zh-CN" sz="1400" spc="15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61"/>
          <p:cNvSpPr txBox="1"/>
          <p:nvPr>
            <p:custDataLst>
              <p:tags r:id="rId14"/>
            </p:custDataLst>
          </p:nvPr>
        </p:nvSpPr>
        <p:spPr>
          <a:xfrm>
            <a:off x="4832350" y="2863215"/>
            <a:ext cx="2341880" cy="66294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zh-CN" b="1" spc="3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临床管理</a:t>
            </a:r>
            <a:endParaRPr lang="zh-CN" altLang="zh-CN" b="1" spc="3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任意多边形: 形状 17"/>
          <p:cNvSpPr/>
          <p:nvPr>
            <p:custDataLst>
              <p:tags r:id="rId15"/>
            </p:custDataLst>
          </p:nvPr>
        </p:nvSpPr>
        <p:spPr>
          <a:xfrm>
            <a:off x="7324725" y="3004185"/>
            <a:ext cx="233680" cy="466725"/>
          </a:xfrm>
          <a:custGeom>
            <a:avLst/>
            <a:gdLst>
              <a:gd name="connsiteX0" fmla="*/ 0 w 219352"/>
              <a:gd name="connsiteY0" fmla="*/ 0 h 438704"/>
              <a:gd name="connsiteX1" fmla="*/ 219352 w 219352"/>
              <a:gd name="connsiteY1" fmla="*/ 219352 h 438704"/>
              <a:gd name="connsiteX2" fmla="*/ 0 w 219352"/>
              <a:gd name="connsiteY2" fmla="*/ 438704 h 43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352" h="438704">
                <a:moveTo>
                  <a:pt x="0" y="0"/>
                </a:moveTo>
                <a:lnTo>
                  <a:pt x="219352" y="219352"/>
                </a:lnTo>
                <a:lnTo>
                  <a:pt x="0" y="438704"/>
                </a:lnTo>
                <a:close/>
              </a:path>
            </a:pathLst>
          </a:custGeom>
          <a:solidFill>
            <a:srgbClr val="007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 rot="0">
            <a:off x="7557770" y="2855595"/>
            <a:ext cx="2640330" cy="3538220"/>
            <a:chOff x="9588" y="4439"/>
            <a:chExt cx="4158" cy="5935"/>
          </a:xfrm>
        </p:grpSpPr>
        <p:sp>
          <p:nvSpPr>
            <p:cNvPr id="16" name="矩形 15"/>
            <p:cNvSpPr/>
            <p:nvPr>
              <p:custDataLst>
                <p:tags r:id="rId16"/>
              </p:custDataLst>
            </p:nvPr>
          </p:nvSpPr>
          <p:spPr>
            <a:xfrm>
              <a:off x="9826" y="4439"/>
              <a:ext cx="3688" cy="1166"/>
            </a:xfrm>
            <a:prstGeom prst="rect">
              <a:avLst/>
            </a:prstGeom>
            <a:solidFill>
              <a:srgbClr val="007A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61"/>
            <p:cNvSpPr txBox="1"/>
            <p:nvPr>
              <p:custDataLst>
                <p:tags r:id="rId17"/>
              </p:custDataLst>
            </p:nvPr>
          </p:nvSpPr>
          <p:spPr>
            <a:xfrm>
              <a:off x="9827" y="4560"/>
              <a:ext cx="3688" cy="815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zh-CN" b="1" spc="300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保基本</a:t>
              </a:r>
              <a:endParaRPr lang="zh-CN" altLang="zh-CN" b="1" spc="3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8" name="文本框 60"/>
            <p:cNvSpPr txBox="1"/>
            <p:nvPr>
              <p:custDataLst>
                <p:tags r:id="rId18"/>
              </p:custDataLst>
            </p:nvPr>
          </p:nvSpPr>
          <p:spPr>
            <a:xfrm>
              <a:off x="9588" y="5790"/>
              <a:ext cx="4159" cy="458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just" fontAlgn="auto">
                <a:lnSpc>
                  <a:spcPts val="1800"/>
                </a:lnSpc>
                <a:spcBef>
                  <a:spcPts val="1200"/>
                </a:spcBef>
                <a:spcAft>
                  <a:spcPts val="0"/>
                </a:spcAft>
                <a:buSzPct val="100000"/>
              </a:pPr>
              <a:r>
                <a:rPr lang="zh-CN" altLang="zh-CN" sz="1400" spc="150">
                  <a:solidFill>
                    <a:schemeClr val="dk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本品作为1.1类新药，相较于目前医保目录内治疗轻、中度抑郁症同类产品，价格合理，未增加基本医疗保险基金负担，医保报销后参保人完全可接受，同样未增加参保人的经济负担。因此本品进入医保后可进一步保障参保人员合理用药，药品费用水平与基本医疗保险基金和参保人承受能力相适应。</a:t>
              </a:r>
              <a:endParaRPr lang="zh-CN" altLang="zh-CN" sz="1400" spc="15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药品招商手册12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619740" y="148590"/>
            <a:ext cx="1447165" cy="58039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524012" y="2438392"/>
            <a:ext cx="3657625" cy="1981213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Autofit/>
          </a:bodyPr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6000" b="1" spc="38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感 </a:t>
            </a:r>
            <a:r>
              <a:rPr lang="en-US" altLang="zh-CN" sz="6000" b="1" spc="38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6000" b="1" spc="38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谢 </a:t>
            </a:r>
            <a:endParaRPr lang="zh-CN" altLang="en-US" sz="6000" b="1" spc="380">
              <a:solidFill>
                <a:schemeClr val="accen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6000" b="1" spc="38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6000" b="1" spc="38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观 </a:t>
            </a:r>
            <a:r>
              <a:rPr lang="en-US" altLang="zh-CN" sz="6000" b="1" spc="38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6000" b="1" spc="38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看</a:t>
            </a:r>
            <a:endParaRPr lang="zh-CN" altLang="en-US" sz="6000" b="1" spc="380">
              <a:solidFill>
                <a:schemeClr val="accen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367020" y="1055370"/>
            <a:ext cx="4941570" cy="4785360"/>
            <a:chOff x="9427" y="1387"/>
            <a:chExt cx="7782" cy="7536"/>
          </a:xfrm>
        </p:grpSpPr>
        <p:grpSp>
          <p:nvGrpSpPr>
            <p:cNvPr id="3" name="组合 2"/>
            <p:cNvGrpSpPr/>
            <p:nvPr>
              <p:custDataLst>
                <p:tags r:id="rId4"/>
              </p:custDataLst>
            </p:nvPr>
          </p:nvGrpSpPr>
          <p:grpSpPr>
            <a:xfrm>
              <a:off x="9427" y="1387"/>
              <a:ext cx="7783" cy="7537"/>
              <a:chOff x="5975" y="2815"/>
              <a:chExt cx="7783" cy="7537"/>
            </a:xfrm>
          </p:grpSpPr>
          <p:sp>
            <p:nvSpPr>
              <p:cNvPr id="4" name="椭圆 3"/>
              <p:cNvSpPr/>
              <p:nvPr>
                <p:custDataLst>
                  <p:tags r:id="rId5"/>
                </p:custDataLst>
              </p:nvPr>
            </p:nvSpPr>
            <p:spPr>
              <a:xfrm>
                <a:off x="6474" y="3068"/>
                <a:ext cx="7285" cy="7285"/>
              </a:xfrm>
              <a:prstGeom prst="ellipse">
                <a:avLst/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" name="椭圆 7"/>
              <p:cNvSpPr/>
              <p:nvPr>
                <p:custDataLst>
                  <p:tags r:id="rId6"/>
                </p:custDataLst>
              </p:nvPr>
            </p:nvSpPr>
            <p:spPr>
              <a:xfrm>
                <a:off x="5975" y="3769"/>
                <a:ext cx="6358" cy="6359"/>
              </a:xfrm>
              <a:prstGeom prst="ellipse">
                <a:avLst/>
              </a:pr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" name="椭圆 11"/>
              <p:cNvSpPr/>
              <p:nvPr>
                <p:custDataLst>
                  <p:tags r:id="rId7"/>
                </p:custDataLst>
              </p:nvPr>
            </p:nvSpPr>
            <p:spPr>
              <a:xfrm>
                <a:off x="6097" y="2815"/>
                <a:ext cx="6358" cy="6359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9845" y="3276"/>
              <a:ext cx="6720" cy="403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720" h="6720">
                  <a:moveTo>
                    <a:pt x="3360" y="0"/>
                  </a:moveTo>
                  <a:cubicBezTo>
                    <a:pt x="5216" y="0"/>
                    <a:pt x="6720" y="1504"/>
                    <a:pt x="6720" y="3360"/>
                  </a:cubicBezTo>
                  <a:cubicBezTo>
                    <a:pt x="6720" y="5216"/>
                    <a:pt x="5216" y="6720"/>
                    <a:pt x="3360" y="6720"/>
                  </a:cubicBezTo>
                  <a:cubicBezTo>
                    <a:pt x="1504" y="6720"/>
                    <a:pt x="0" y="5216"/>
                    <a:pt x="0" y="3360"/>
                  </a:cubicBezTo>
                  <a:cubicBezTo>
                    <a:pt x="0" y="1504"/>
                    <a:pt x="1504" y="0"/>
                    <a:pt x="3360" y="0"/>
                  </a:cubicBezTo>
                  <a:close/>
                </a:path>
              </a:pathLst>
            </a:custGeom>
          </p:spPr>
        </p:pic>
      </p:grp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-5715" y="-10795"/>
            <a:ext cx="12198350" cy="2495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3" name="图片 12" descr="C:\Users\jmk\Desktop\图片1(1)(1).png图片1(1)(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520430" y="687705"/>
            <a:ext cx="2904490" cy="2497455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12435205" y="65989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23" name="文本框 22"/>
          <p:cNvSpPr txBox="1"/>
          <p:nvPr>
            <p:custDataLst>
              <p:tags r:id="rId5"/>
            </p:custDataLst>
          </p:nvPr>
        </p:nvSpPr>
        <p:spPr>
          <a:xfrm>
            <a:off x="983615" y="5142245"/>
            <a:ext cx="2212985" cy="472771"/>
          </a:xfrm>
          <a:prstGeom prst="rect">
            <a:avLst/>
          </a:prstGeom>
          <a:noFill/>
        </p:spPr>
        <p:txBody>
          <a:bodyPr wrap="square" rtlCol="0"/>
          <a:p>
            <a:pPr marL="0" marR="0" lvl="0" indent="0" algn="ctr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200" b="1" i="0" spc="2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药品基本信息</a:t>
            </a:r>
            <a:endParaRPr kumimoji="0" lang="zh-CN" altLang="en-US" sz="2200" b="1" i="0" spc="2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4" name="文本框 23"/>
          <p:cNvSpPr txBox="1"/>
          <p:nvPr>
            <p:custDataLst>
              <p:tags r:id="rId6"/>
            </p:custDataLst>
          </p:nvPr>
        </p:nvSpPr>
        <p:spPr>
          <a:xfrm>
            <a:off x="3275975" y="5141595"/>
            <a:ext cx="1783784" cy="472771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pPr marL="0" marR="0" lvl="0" indent="0" algn="ctr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 spc="2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安全性</a:t>
            </a:r>
            <a:endParaRPr lang="zh-CN" altLang="en-US" sz="2400" b="1" spc="2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25" name="组合 24"/>
          <p:cNvGrpSpPr/>
          <p:nvPr>
            <p:custDataLst>
              <p:tags r:id="rId7"/>
            </p:custDataLst>
          </p:nvPr>
        </p:nvGrpSpPr>
        <p:grpSpPr>
          <a:xfrm>
            <a:off x="3581618" y="3549650"/>
            <a:ext cx="1172498" cy="1172498"/>
            <a:chOff x="4265" y="5641"/>
            <a:chExt cx="1803" cy="1803"/>
          </a:xfrm>
        </p:grpSpPr>
        <p:sp>
          <p:nvSpPr>
            <p:cNvPr id="26" name="椭圆 25"/>
            <p:cNvSpPr/>
            <p:nvPr>
              <p:custDataLst>
                <p:tags r:id="rId8"/>
              </p:custDataLst>
            </p:nvPr>
          </p:nvSpPr>
          <p:spPr>
            <a:xfrm>
              <a:off x="4265" y="5641"/>
              <a:ext cx="1803" cy="18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p>
              <a:pPr algn="ctr"/>
              <a:endParaRPr lang="zh-CN" altLang="en-US" spc="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7" name="椭圆 26"/>
            <p:cNvSpPr/>
            <p:nvPr>
              <p:custDataLst>
                <p:tags r:id="rId9"/>
              </p:custDataLst>
            </p:nvPr>
          </p:nvSpPr>
          <p:spPr>
            <a:xfrm>
              <a:off x="4345" y="5721"/>
              <a:ext cx="1644" cy="1644"/>
            </a:xfrm>
            <a:prstGeom prst="ellipse">
              <a:avLst/>
            </a:prstGeom>
            <a:noFill/>
            <a:ln>
              <a:solidFill>
                <a:schemeClr val="l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p>
              <a:pPr algn="ctr"/>
              <a:endParaRPr lang="zh-CN" altLang="en-US" spc="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8" name="文本框 27"/>
            <p:cNvSpPr txBox="1"/>
            <p:nvPr>
              <p:custDataLst>
                <p:tags r:id="rId10"/>
              </p:custDataLst>
            </p:nvPr>
          </p:nvSpPr>
          <p:spPr>
            <a:xfrm>
              <a:off x="4491" y="6073"/>
              <a:ext cx="1341" cy="1018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p>
              <a:pPr algn="ctr" fontAlgn="auto"/>
              <a:r>
                <a:rPr lang="en-US" altLang="zh-CN" sz="3600" spc="200" dirty="0">
                  <a:solidFill>
                    <a:schemeClr val="lt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02</a:t>
              </a:r>
              <a:endParaRPr lang="en-US" altLang="zh-CN" sz="3600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9" name="文本框 28"/>
          <p:cNvSpPr txBox="1"/>
          <p:nvPr>
            <p:custDataLst>
              <p:tags r:id="rId11"/>
            </p:custDataLst>
          </p:nvPr>
        </p:nvSpPr>
        <p:spPr>
          <a:xfrm>
            <a:off x="7375492" y="5140944"/>
            <a:ext cx="1783784" cy="472771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pPr marL="0" marR="0" lvl="0" indent="0" algn="ctr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 spc="2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创新性</a:t>
            </a:r>
            <a:endParaRPr lang="zh-CN" altLang="en-US" sz="2400" b="1" spc="2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30" name="文本框 29"/>
          <p:cNvSpPr txBox="1"/>
          <p:nvPr>
            <p:custDataLst>
              <p:tags r:id="rId12"/>
            </p:custDataLst>
          </p:nvPr>
        </p:nvSpPr>
        <p:spPr>
          <a:xfrm>
            <a:off x="5325734" y="5142245"/>
            <a:ext cx="1783784" cy="472771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pPr marL="0" marR="0" lvl="0" indent="0" algn="ctr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 spc="2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有效性</a:t>
            </a:r>
            <a:endParaRPr lang="zh-CN" altLang="en-US" sz="2400" b="1" spc="2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31" name="组合 30"/>
          <p:cNvGrpSpPr/>
          <p:nvPr>
            <p:custDataLst>
              <p:tags r:id="rId13"/>
            </p:custDataLst>
          </p:nvPr>
        </p:nvGrpSpPr>
        <p:grpSpPr>
          <a:xfrm>
            <a:off x="1531534" y="3574686"/>
            <a:ext cx="1172498" cy="1172498"/>
            <a:chOff x="4265" y="5641"/>
            <a:chExt cx="1803" cy="1803"/>
          </a:xfrm>
        </p:grpSpPr>
        <p:sp>
          <p:nvSpPr>
            <p:cNvPr id="32" name="椭圆 31"/>
            <p:cNvSpPr/>
            <p:nvPr>
              <p:custDataLst>
                <p:tags r:id="rId14"/>
              </p:custDataLst>
            </p:nvPr>
          </p:nvSpPr>
          <p:spPr>
            <a:xfrm>
              <a:off x="4265" y="5641"/>
              <a:ext cx="1803" cy="18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p>
              <a:pPr algn="ctr"/>
              <a:endParaRPr lang="zh-CN" altLang="en-US" spc="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3" name="椭圆 32"/>
            <p:cNvSpPr/>
            <p:nvPr>
              <p:custDataLst>
                <p:tags r:id="rId15"/>
              </p:custDataLst>
            </p:nvPr>
          </p:nvSpPr>
          <p:spPr>
            <a:xfrm>
              <a:off x="4345" y="5721"/>
              <a:ext cx="1644" cy="1644"/>
            </a:xfrm>
            <a:prstGeom prst="ellipse">
              <a:avLst/>
            </a:prstGeom>
            <a:noFill/>
            <a:ln>
              <a:solidFill>
                <a:schemeClr val="l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p>
              <a:pPr algn="ctr"/>
              <a:endParaRPr lang="zh-CN" altLang="en-US" spc="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4" name="文本框 33"/>
            <p:cNvSpPr txBox="1"/>
            <p:nvPr>
              <p:custDataLst>
                <p:tags r:id="rId16"/>
              </p:custDataLst>
            </p:nvPr>
          </p:nvSpPr>
          <p:spPr>
            <a:xfrm>
              <a:off x="4491" y="6073"/>
              <a:ext cx="1341" cy="1018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p>
              <a:pPr algn="ctr" fontAlgn="auto"/>
              <a:r>
                <a:rPr lang="en-US" altLang="zh-CN" sz="3600" spc="200" dirty="0">
                  <a:solidFill>
                    <a:schemeClr val="lt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01</a:t>
              </a:r>
              <a:endParaRPr lang="en-US" altLang="zh-CN" sz="3600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35" name="组合 34"/>
          <p:cNvGrpSpPr/>
          <p:nvPr>
            <p:custDataLst>
              <p:tags r:id="rId17"/>
            </p:custDataLst>
          </p:nvPr>
        </p:nvGrpSpPr>
        <p:grpSpPr>
          <a:xfrm>
            <a:off x="5631376" y="3574685"/>
            <a:ext cx="1172498" cy="1172498"/>
            <a:chOff x="4265" y="5641"/>
            <a:chExt cx="1803" cy="1803"/>
          </a:xfrm>
        </p:grpSpPr>
        <p:sp>
          <p:nvSpPr>
            <p:cNvPr id="37" name="椭圆 36"/>
            <p:cNvSpPr/>
            <p:nvPr>
              <p:custDataLst>
                <p:tags r:id="rId18"/>
              </p:custDataLst>
            </p:nvPr>
          </p:nvSpPr>
          <p:spPr>
            <a:xfrm>
              <a:off x="4265" y="5641"/>
              <a:ext cx="1803" cy="18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p>
              <a:pPr algn="ctr"/>
              <a:endParaRPr lang="zh-CN" altLang="en-US" spc="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9" name="椭圆 38"/>
            <p:cNvSpPr/>
            <p:nvPr>
              <p:custDataLst>
                <p:tags r:id="rId19"/>
              </p:custDataLst>
            </p:nvPr>
          </p:nvSpPr>
          <p:spPr>
            <a:xfrm>
              <a:off x="4345" y="5721"/>
              <a:ext cx="1644" cy="1644"/>
            </a:xfrm>
            <a:prstGeom prst="ellipse">
              <a:avLst/>
            </a:prstGeom>
            <a:noFill/>
            <a:ln>
              <a:solidFill>
                <a:schemeClr val="l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p>
              <a:pPr algn="ctr"/>
              <a:endParaRPr lang="zh-CN" altLang="en-US" spc="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40" name="文本框 39"/>
            <p:cNvSpPr txBox="1"/>
            <p:nvPr>
              <p:custDataLst>
                <p:tags r:id="rId20"/>
              </p:custDataLst>
            </p:nvPr>
          </p:nvSpPr>
          <p:spPr>
            <a:xfrm>
              <a:off x="4491" y="6073"/>
              <a:ext cx="1341" cy="1018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p>
              <a:pPr algn="ctr" fontAlgn="auto"/>
              <a:r>
                <a:rPr lang="en-US" altLang="zh-CN" sz="3600" spc="200" dirty="0">
                  <a:solidFill>
                    <a:schemeClr val="lt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03</a:t>
              </a:r>
              <a:endParaRPr lang="en-US" altLang="zh-CN" sz="3600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57" name="组合 56"/>
          <p:cNvGrpSpPr/>
          <p:nvPr>
            <p:custDataLst>
              <p:tags r:id="rId21"/>
            </p:custDataLst>
          </p:nvPr>
        </p:nvGrpSpPr>
        <p:grpSpPr>
          <a:xfrm>
            <a:off x="7680811" y="3591919"/>
            <a:ext cx="1172498" cy="1172498"/>
            <a:chOff x="4265" y="5641"/>
            <a:chExt cx="1803" cy="1803"/>
          </a:xfrm>
        </p:grpSpPr>
        <p:sp>
          <p:nvSpPr>
            <p:cNvPr id="58" name="椭圆 57"/>
            <p:cNvSpPr/>
            <p:nvPr>
              <p:custDataLst>
                <p:tags r:id="rId22"/>
              </p:custDataLst>
            </p:nvPr>
          </p:nvSpPr>
          <p:spPr>
            <a:xfrm>
              <a:off x="4265" y="5641"/>
              <a:ext cx="1803" cy="18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p>
              <a:pPr algn="ctr"/>
              <a:endParaRPr lang="zh-CN" altLang="en-US" spc="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59" name="椭圆 58"/>
            <p:cNvSpPr/>
            <p:nvPr>
              <p:custDataLst>
                <p:tags r:id="rId23"/>
              </p:custDataLst>
            </p:nvPr>
          </p:nvSpPr>
          <p:spPr>
            <a:xfrm>
              <a:off x="4345" y="5721"/>
              <a:ext cx="1644" cy="1644"/>
            </a:xfrm>
            <a:prstGeom prst="ellipse">
              <a:avLst/>
            </a:prstGeom>
            <a:noFill/>
            <a:ln>
              <a:solidFill>
                <a:schemeClr val="l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p>
              <a:pPr algn="ctr"/>
              <a:endParaRPr lang="zh-CN" altLang="en-US" spc="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60" name="文本框 59"/>
            <p:cNvSpPr txBox="1"/>
            <p:nvPr>
              <p:custDataLst>
                <p:tags r:id="rId24"/>
              </p:custDataLst>
            </p:nvPr>
          </p:nvSpPr>
          <p:spPr>
            <a:xfrm>
              <a:off x="4491" y="6073"/>
              <a:ext cx="1341" cy="1018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p>
              <a:pPr algn="ctr" fontAlgn="auto"/>
              <a:r>
                <a:rPr lang="en-US" altLang="zh-CN" sz="3600" spc="200" dirty="0">
                  <a:solidFill>
                    <a:schemeClr val="lt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04</a:t>
              </a:r>
              <a:endParaRPr lang="en-US" altLang="zh-CN" sz="3600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61" name="文本框 60"/>
          <p:cNvSpPr txBox="1"/>
          <p:nvPr>
            <p:custDataLst>
              <p:tags r:id="rId25"/>
            </p:custDataLst>
          </p:nvPr>
        </p:nvSpPr>
        <p:spPr>
          <a:xfrm>
            <a:off x="9424601" y="5139644"/>
            <a:ext cx="1783784" cy="472771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pPr marL="0" marR="0" lvl="0" indent="0" algn="ctr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 spc="2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公平性</a:t>
            </a:r>
            <a:endParaRPr lang="zh-CN" altLang="en-US" sz="2400" b="1" spc="2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63" name="组合 62"/>
          <p:cNvGrpSpPr/>
          <p:nvPr>
            <p:custDataLst>
              <p:tags r:id="rId26"/>
            </p:custDataLst>
          </p:nvPr>
        </p:nvGrpSpPr>
        <p:grpSpPr>
          <a:xfrm>
            <a:off x="9730243" y="3572084"/>
            <a:ext cx="1172498" cy="1172498"/>
            <a:chOff x="4265" y="5641"/>
            <a:chExt cx="1803" cy="1803"/>
          </a:xfrm>
        </p:grpSpPr>
        <p:sp>
          <p:nvSpPr>
            <p:cNvPr id="64" name="椭圆 63"/>
            <p:cNvSpPr/>
            <p:nvPr>
              <p:custDataLst>
                <p:tags r:id="rId27"/>
              </p:custDataLst>
            </p:nvPr>
          </p:nvSpPr>
          <p:spPr>
            <a:xfrm>
              <a:off x="4265" y="5641"/>
              <a:ext cx="1803" cy="18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p>
              <a:pPr algn="ctr"/>
              <a:endParaRPr lang="zh-CN" altLang="en-US" spc="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66" name="椭圆 65"/>
            <p:cNvSpPr/>
            <p:nvPr>
              <p:custDataLst>
                <p:tags r:id="rId28"/>
              </p:custDataLst>
            </p:nvPr>
          </p:nvSpPr>
          <p:spPr>
            <a:xfrm>
              <a:off x="4345" y="5721"/>
              <a:ext cx="1644" cy="1644"/>
            </a:xfrm>
            <a:prstGeom prst="ellipse">
              <a:avLst/>
            </a:prstGeom>
            <a:noFill/>
            <a:ln>
              <a:solidFill>
                <a:schemeClr val="l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p>
              <a:pPr algn="ctr"/>
              <a:endParaRPr lang="zh-CN" altLang="en-US" spc="20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67" name="文本框 66"/>
            <p:cNvSpPr txBox="1"/>
            <p:nvPr>
              <p:custDataLst>
                <p:tags r:id="rId29"/>
              </p:custDataLst>
            </p:nvPr>
          </p:nvSpPr>
          <p:spPr>
            <a:xfrm>
              <a:off x="4491" y="6073"/>
              <a:ext cx="1341" cy="1018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p>
              <a:pPr algn="ctr" fontAlgn="auto"/>
              <a:r>
                <a:rPr lang="en-US" altLang="zh-CN" sz="3600" spc="200" dirty="0">
                  <a:solidFill>
                    <a:schemeClr val="lt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05</a:t>
              </a:r>
              <a:endParaRPr lang="en-US" altLang="zh-CN" sz="3600" spc="2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68" name="矩形 247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525905" y="1261745"/>
            <a:ext cx="147828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PMingLiU" panose="02020500000000000000" pitchFamily="18" charset="-120"/>
              </a:defRPr>
            </a:lvl9pPr>
          </a:lstStyle>
          <a:p>
            <a:pPr fontAlgn="auto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zh-CN" altLang="en-US" sz="5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目录</a:t>
            </a:r>
            <a:endParaRPr kumimoji="0" lang="zh-CN" altLang="en-US" sz="54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9" name="矩形 248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981346" y="1513448"/>
            <a:ext cx="23583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CN" sz="28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/ CONTENTS</a:t>
            </a:r>
            <a:endParaRPr kumimoji="0" lang="en-US" altLang="zh-CN" sz="28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12435205" y="65989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073" y="240061"/>
            <a:ext cx="10515600" cy="589616"/>
          </a:xfrm>
          <a:ln>
            <a:noFill/>
          </a:ln>
        </p:spPr>
        <p:txBody>
          <a:bodyPr tIns="144145" anchor="ctr" anchorCtr="0">
            <a:noAutofit/>
          </a:bodyPr>
          <a:p>
            <a:r>
              <a:rPr lang="en-US" altLang="zh-CN" sz="29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方正兰亭中粗黑_GBK" panose="02000000000000000000" charset="-122"/>
              </a:rPr>
              <a:t>1.1 </a:t>
            </a:r>
            <a:r>
              <a:rPr lang="zh-CN" altLang="en-US" sz="29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方正兰亭中粗黑_GBK" panose="02000000000000000000" charset="-122"/>
              </a:rPr>
              <a:t>药品基本信息</a:t>
            </a:r>
            <a:endParaRPr lang="zh-CN" altLang="en-US" sz="29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方正兰亭中粗黑_GBK" panose="02000000000000000000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66090" y="902335"/>
            <a:ext cx="7934325" cy="3456305"/>
            <a:chOff x="629" y="1341"/>
            <a:chExt cx="13175" cy="5443"/>
          </a:xfrm>
        </p:grpSpPr>
        <p:sp>
          <p:nvSpPr>
            <p:cNvPr id="3" name="TextBox 43" descr="7b0a20202020227461726765744d6f64756c65223a202270726f636573734f6e6c696e65466f6e7473220a7d0a"/>
            <p:cNvSpPr txBox="1"/>
            <p:nvPr>
              <p:custDataLst>
                <p:tags r:id="rId4"/>
              </p:custDataLst>
            </p:nvPr>
          </p:nvSpPr>
          <p:spPr>
            <a:xfrm>
              <a:off x="629" y="1341"/>
              <a:ext cx="13175" cy="544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indent="0" algn="l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sz="1600" spc="-70" dirty="0">
                  <a:ln w="317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【</a:t>
              </a:r>
              <a:r>
                <a:rPr lang="zh-CN" altLang="en-US" sz="16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通用名称</a:t>
              </a:r>
              <a:r>
                <a:rPr sz="1600" spc="-70" dirty="0">
                  <a:ln w="317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】</a:t>
              </a:r>
              <a:r>
                <a:rPr lang="en-US" altLang="zh-CN" sz="1600" b="1" dirty="0">
                  <a:gradFill>
                    <a:gsLst>
                      <a:gs pos="0">
                        <a:srgbClr val="000000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参葛补肾胶囊</a:t>
              </a:r>
              <a:endParaRPr lang="en-US" altLang="zh-CN" sz="1600" b="1" dirty="0">
                <a:gradFill>
                  <a:gsLst>
                    <a:gs pos="0">
                      <a:srgbClr val="000000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indent="0" algn="l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600" spc="-70" dirty="0">
                  <a:ln w="317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【</a:t>
              </a:r>
              <a:r>
                <a:rPr lang="zh-CN" altLang="en-US" sz="16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注册规格</a:t>
              </a:r>
              <a:r>
                <a:rPr sz="1600" spc="-70" dirty="0">
                  <a:ln w="317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】</a:t>
              </a:r>
              <a:r>
                <a:rPr lang="zh-CN" altLang="en-US" sz="1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每粒装</a:t>
              </a:r>
              <a:r>
                <a:rPr lang="en-US" altLang="zh-CN" sz="1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0.32g</a:t>
              </a:r>
              <a:r>
                <a:rPr lang="zh-CN" altLang="en-US" sz="1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（相当于饮片</a:t>
              </a:r>
              <a:r>
                <a:rPr lang="en-US" altLang="zh-CN" sz="1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3.6g</a:t>
              </a:r>
              <a:r>
                <a:rPr lang="zh-CN" altLang="en-US" sz="1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）</a:t>
              </a:r>
              <a:endPara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indent="0" algn="l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600" spc="-70" dirty="0">
                  <a:ln w="317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【</a:t>
              </a:r>
              <a:r>
                <a:rPr lang="zh-CN" altLang="en-US" sz="16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功能主治</a:t>
              </a:r>
              <a:r>
                <a:rPr sz="1600" spc="-70" dirty="0">
                  <a:ln w="317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】</a:t>
              </a:r>
              <a:endParaRPr sz="1600" spc="-7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indent="0" algn="l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indent="0" algn="l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indent="0" algn="l" fontAlgn="auto">
                <a:lnSpc>
                  <a:spcPct val="13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sz="1600" spc="-70" dirty="0">
                  <a:ln w="317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【</a:t>
              </a:r>
              <a:r>
                <a:rPr lang="zh-CN" altLang="en-US" sz="16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用法用量</a:t>
              </a:r>
              <a:r>
                <a:rPr sz="1600" spc="-70" dirty="0">
                  <a:ln w="317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】</a:t>
              </a:r>
              <a:r>
                <a:rPr lang="zh-CN" altLang="en-US" sz="1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口服。一次</a:t>
              </a:r>
              <a:r>
                <a:rPr lang="en-US" altLang="zh-CN" sz="1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4</a:t>
              </a:r>
              <a:r>
                <a:rPr lang="zh-CN" altLang="en-US" sz="1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粒，一日</a:t>
              </a:r>
              <a:r>
                <a:rPr lang="en-US" altLang="zh-CN" sz="1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</a:t>
              </a:r>
              <a:r>
                <a:rPr lang="zh-CN" altLang="en-US" sz="1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次，早晚各一次。疗程</a:t>
              </a:r>
              <a:r>
                <a:rPr lang="en-US" altLang="zh-CN" sz="1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8</a:t>
              </a:r>
              <a:r>
                <a:rPr lang="zh-CN" altLang="en-US" sz="1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周。</a:t>
              </a:r>
              <a:endPara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indent="0" algn="l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</a:t>
              </a:r>
              <a:r>
                <a:rPr lang="zh-CN" altLang="en-US" sz="16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中国大陆首次上市时间：</a:t>
              </a:r>
              <a:r>
                <a:rPr lang="en-US" altLang="zh-CN" sz="1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2022</a:t>
              </a:r>
              <a:r>
                <a:rPr lang="zh-CN" altLang="en-US" sz="1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年</a:t>
              </a:r>
              <a:r>
                <a:rPr lang="en-US" altLang="zh-CN" sz="1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12</a:t>
              </a:r>
              <a:r>
                <a:rPr lang="zh-CN" altLang="en-US" sz="1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月</a:t>
              </a:r>
              <a:r>
                <a:rPr lang="en-US" altLang="zh-CN" sz="1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29</a:t>
              </a:r>
              <a:r>
                <a:rPr lang="zh-CN" altLang="en-US" sz="1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日</a:t>
              </a:r>
              <a:endPara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indent="0" algn="l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</a:t>
              </a:r>
              <a:r>
                <a:rPr lang="zh-CN" altLang="en-US" sz="16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目前大陆地区同通用名称药品的上市情况：</a:t>
              </a:r>
              <a:r>
                <a:rPr lang="en-US" altLang="zh-CN" sz="1600" b="1" dirty="0">
                  <a:gradFill>
                    <a:gsLst>
                      <a:gs pos="0">
                        <a:srgbClr val="000000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无</a:t>
              </a:r>
              <a:endParaRPr lang="en-US" altLang="zh-CN" sz="1600" b="1" dirty="0">
                <a:gradFill>
                  <a:gsLst>
                    <a:gs pos="0">
                      <a:srgbClr val="000000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indent="0" algn="l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</a:t>
              </a:r>
              <a:r>
                <a:rPr lang="zh-CN" altLang="en-US" sz="16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全球首个上市国家</a:t>
              </a:r>
              <a:r>
                <a:rPr lang="en-US" altLang="zh-CN" sz="16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/</a:t>
              </a:r>
              <a:r>
                <a:rPr lang="zh-CN" altLang="en-US" sz="16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地区及上市时间：</a:t>
              </a:r>
              <a:r>
                <a:rPr lang="zh-CN" altLang="en-US" sz="1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中国，</a:t>
              </a:r>
              <a:r>
                <a:rPr lang="en-US" altLang="zh-CN" sz="1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2022</a:t>
              </a:r>
              <a:r>
                <a:rPr lang="zh-CN" altLang="en-US" sz="1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年</a:t>
              </a:r>
              <a:r>
                <a:rPr lang="en-US" altLang="zh-CN" sz="1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12</a:t>
              </a:r>
              <a:r>
                <a:rPr lang="zh-CN" altLang="en-US" sz="1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月</a:t>
              </a:r>
              <a:r>
                <a:rPr lang="en-US" altLang="zh-CN" sz="1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29</a:t>
              </a:r>
              <a:r>
                <a:rPr lang="zh-CN" altLang="en-US" sz="1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日</a:t>
              </a:r>
              <a:endPara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indent="0" algn="l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</a:t>
              </a:r>
              <a:r>
                <a:rPr lang="zh-CN" altLang="en-US" sz="16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是否OTC：</a:t>
              </a:r>
              <a:r>
                <a:rPr lang="zh-CN" altLang="en-US" sz="1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否</a:t>
              </a:r>
              <a:endParaRPr lang="zh-CN" altLang="en-US" sz="16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2638" y="2440"/>
              <a:ext cx="11166" cy="14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indent="0" algn="just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益气，养阴，补肾。适用于轻、中度抑郁症中医辨证属气阴两虚、肾气不足证，症见情绪低落、多思善虑、言语动作减少、目光迟滞、健忘、食少、心悸胆怯、少寐多梦、心烦，舌质淡红或偏红、舌苔白或花剥，脉细弱等。</a:t>
              </a:r>
              <a:endPara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14" name="图片 13" descr="药品招商手册12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619740" y="148590"/>
            <a:ext cx="1447165" cy="58039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34365" y="4405630"/>
            <a:ext cx="5249545" cy="1963420"/>
            <a:chOff x="930" y="6860"/>
            <a:chExt cx="16702" cy="1767"/>
          </a:xfrm>
        </p:grpSpPr>
        <p:sp>
          <p:nvSpPr>
            <p:cNvPr id="10" name="矩形: 剪去对角 26"/>
            <p:cNvSpPr/>
            <p:nvPr>
              <p:custDataLst>
                <p:tags r:id="rId8"/>
              </p:custDataLst>
            </p:nvPr>
          </p:nvSpPr>
          <p:spPr>
            <a:xfrm>
              <a:off x="930" y="6860"/>
              <a:ext cx="16702" cy="1767"/>
            </a:xfrm>
            <a:prstGeom prst="snip2DiagRect">
              <a:avLst/>
            </a:prstGeom>
            <a:noFill/>
            <a:ln w="19050">
              <a:solidFill>
                <a:srgbClr val="0070C0">
                  <a:alpha val="60000"/>
                </a:srgbClr>
              </a:solidFill>
            </a:ln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solidFill>
                  <a:srgbClr val="000000">
                    <a:lumMod val="75000"/>
                    <a:lumOff val="25000"/>
                  </a:srgbClr>
                </a:solidFill>
                <a:cs typeface="思源黑体 CN Normal" panose="020B0400000000000000" charset="-122"/>
                <a:sym typeface="思源黑体 CN Normal" panose="020B0400000000000000" charset="-122"/>
              </a:endParaRPr>
            </a:p>
          </p:txBody>
        </p:sp>
        <p:sp>
          <p:nvSpPr>
            <p:cNvPr id="30" name="直角三角形 29"/>
            <p:cNvSpPr/>
            <p:nvPr>
              <p:custDataLst>
                <p:tags r:id="rId9"/>
              </p:custDataLst>
            </p:nvPr>
          </p:nvSpPr>
          <p:spPr>
            <a:xfrm rot="10800000">
              <a:off x="17239" y="6860"/>
              <a:ext cx="393" cy="185"/>
            </a:xfrm>
            <a:prstGeom prst="rtTriangle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6350">
              <a:solidFill>
                <a:schemeClr val="accent4">
                  <a:alpha val="60000"/>
                </a:schemeClr>
              </a:solidFill>
            </a:ln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>
                    <a:lumMod val="75000"/>
                    <a:lumOff val="25000"/>
                  </a:srgbClr>
                </a:solidFill>
                <a:cs typeface="思源黑体 CN Normal" panose="020B0400000000000000" charset="-122"/>
              </a:endParaRPr>
            </a:p>
          </p:txBody>
        </p:sp>
        <p:sp>
          <p:nvSpPr>
            <p:cNvPr id="31" name="直角三角形 30"/>
            <p:cNvSpPr/>
            <p:nvPr>
              <p:custDataLst>
                <p:tags r:id="rId10"/>
              </p:custDataLst>
            </p:nvPr>
          </p:nvSpPr>
          <p:spPr>
            <a:xfrm>
              <a:off x="930" y="8442"/>
              <a:ext cx="393" cy="185"/>
            </a:xfrm>
            <a:prstGeom prst="rtTriangle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6350">
              <a:solidFill>
                <a:schemeClr val="accent4">
                  <a:alpha val="60000"/>
                </a:schemeClr>
              </a:solidFill>
            </a:ln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>
                    <a:lumMod val="75000"/>
                    <a:lumOff val="25000"/>
                  </a:srgbClr>
                </a:solidFill>
                <a:cs typeface="思源黑体 CN Normal" panose="020B0400000000000000" charset="-122"/>
              </a:endParaRPr>
            </a:p>
          </p:txBody>
        </p:sp>
        <p:sp>
          <p:nvSpPr>
            <p:cNvPr id="38" name="文本框 37"/>
            <p:cNvSpPr txBox="1"/>
            <p:nvPr>
              <p:custDataLst>
                <p:tags r:id="rId11"/>
              </p:custDataLst>
            </p:nvPr>
          </p:nvSpPr>
          <p:spPr>
            <a:xfrm>
              <a:off x="1624" y="6975"/>
              <a:ext cx="11988" cy="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rgbClr val="000000"/>
                  </a:solidFill>
                  <a:highlight>
                    <a:srgbClr val="C0C0C0"/>
                  </a:highlight>
                  <a:latin typeface="微软雅黑" panose="020B0503020204020204" charset="-122"/>
                  <a:ea typeface="微软雅黑" panose="020B0503020204020204" charset="-122"/>
                  <a:cs typeface="思源黑体 CN Normal" panose="020B0400000000000000" charset="-122"/>
                </a:rPr>
                <a:t>所治疗疾病基本情况</a:t>
              </a:r>
              <a:r>
                <a:rPr lang="en-US" altLang="zh-CN" baseline="30000">
                  <a:solidFill>
                    <a:srgbClr val="000000"/>
                  </a:solidFill>
                  <a:highlight>
                    <a:srgbClr val="C0C0C0"/>
                  </a:highlight>
                  <a:latin typeface="微软雅黑" panose="020B0503020204020204" charset="-122"/>
                  <a:ea typeface="微软雅黑" panose="020B0503020204020204" charset="-122"/>
                  <a:cs typeface="思源黑体 CN Normal" panose="020B0400000000000000" charset="-122"/>
                </a:rPr>
                <a:t>[1]</a:t>
              </a:r>
              <a:endParaRPr lang="en-US" altLang="zh-CN" baseline="30000">
                <a:solidFill>
                  <a:srgbClr val="000000"/>
                </a:solidFill>
                <a:highlight>
                  <a:srgbClr val="C0C0C0"/>
                </a:highlight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endParaRPr>
            </a:p>
          </p:txBody>
        </p:sp>
        <p:sp>
          <p:nvSpPr>
            <p:cNvPr id="39" name="文本框 38"/>
            <p:cNvSpPr txBox="1"/>
            <p:nvPr>
              <p:custDataLst>
                <p:tags r:id="rId12"/>
              </p:custDataLst>
            </p:nvPr>
          </p:nvSpPr>
          <p:spPr>
            <a:xfrm>
              <a:off x="1582" y="7298"/>
              <a:ext cx="15763" cy="1233"/>
            </a:xfrm>
            <a:prstGeom prst="rect">
              <a:avLst/>
            </a:prstGeom>
            <a:noFill/>
          </p:spPr>
          <p:txBody>
            <a:bodyPr wrap="square" rtlCol="0"/>
            <a:lstStyle>
              <a:defPPr>
                <a:defRPr lang="zh-CN"/>
              </a:defPPr>
              <a:lvl1pPr>
                <a:lnSpc>
                  <a:spcPct val="150000"/>
                </a:lnSpc>
                <a:defRPr sz="1050">
                  <a:solidFill>
                    <a:srgbClr val="FFFFFF"/>
                  </a:solidFill>
                  <a:latin typeface="思源黑体 CN Normal" panose="020B0400000000000000" charset="-122"/>
                  <a:cs typeface="思源黑体 CN Normal" panose="020B0400000000000000" charset="-122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中国精神卫生调查显示，我国成人抑郁障碍终生患病率为</a:t>
              </a:r>
              <a:r>
                <a:rPr lang="zh-CN" altLang="en-US" sz="1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6.8%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，其中抑郁症为</a:t>
              </a:r>
              <a:r>
                <a:rPr lang="zh-CN" altLang="en-US" sz="1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3.4%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，目前我国患抑郁症人数</a:t>
              </a:r>
              <a:r>
                <a:rPr lang="zh-CN" altLang="en-US" sz="1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9500万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，</a:t>
              </a:r>
              <a:r>
                <a:rPr lang="zh-CN" altLang="en-US" sz="12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女性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占比高达</a:t>
              </a:r>
              <a:r>
                <a:rPr lang="en-US" altLang="zh-CN" sz="12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68%</a:t>
              </a:r>
              <a:r>
                <a:rPr lang="zh-CN" altLang="en-US" sz="12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，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发病群体</a:t>
              </a:r>
              <a:r>
                <a:rPr lang="zh-CN" altLang="en-US" sz="12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趋于年轻化，</a:t>
              </a:r>
              <a:r>
                <a:rPr lang="en-US" altLang="zh-CN" sz="12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50%</a:t>
              </a:r>
              <a:r>
                <a:rPr lang="zh-CN" altLang="en-US" sz="12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的患者为在校学生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。抑郁症</a:t>
              </a:r>
              <a:r>
                <a:rPr lang="zh-CN" altLang="en-US" sz="12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复发率高达72%。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每年大约有</a:t>
              </a:r>
              <a:r>
                <a:rPr lang="zh-CN" altLang="en-US" sz="1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28万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人自杀，其中</a:t>
              </a:r>
              <a:r>
                <a:rPr lang="zh-CN" altLang="en-US" sz="1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40%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患有抑郁症。</a:t>
              </a:r>
              <a:endParaRPr lang="zh-CN" altLang="en-US" sz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rot="0">
            <a:off x="6175323" y="4367286"/>
            <a:ext cx="5415992" cy="2025166"/>
            <a:chOff x="1487" y="4961"/>
            <a:chExt cx="17219" cy="2782"/>
          </a:xfrm>
        </p:grpSpPr>
        <p:sp>
          <p:nvSpPr>
            <p:cNvPr id="6" name="矩形: 剪去对角 1"/>
            <p:cNvSpPr/>
            <p:nvPr>
              <p:custDataLst>
                <p:tags r:id="rId13"/>
              </p:custDataLst>
            </p:nvPr>
          </p:nvSpPr>
          <p:spPr>
            <a:xfrm>
              <a:off x="1566" y="4961"/>
              <a:ext cx="17138" cy="2782"/>
            </a:xfrm>
            <a:prstGeom prst="snip2DiagRect">
              <a:avLst/>
            </a:prstGeom>
            <a:noFill/>
            <a:ln w="19050">
              <a:solidFill>
                <a:srgbClr val="0070C0">
                  <a:alpha val="60000"/>
                </a:srgbClr>
              </a:solidFill>
            </a:ln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>
                    <a:lumMod val="75000"/>
                    <a:lumOff val="25000"/>
                  </a:srgbClr>
                </a:solidFill>
                <a:cs typeface="思源黑体 CN Normal" panose="020B0400000000000000" charset="-122"/>
              </a:endParaRPr>
            </a:p>
          </p:txBody>
        </p:sp>
        <p:sp>
          <p:nvSpPr>
            <p:cNvPr id="28" name="直角三角形 27"/>
            <p:cNvSpPr/>
            <p:nvPr>
              <p:custDataLst>
                <p:tags r:id="rId14"/>
              </p:custDataLst>
            </p:nvPr>
          </p:nvSpPr>
          <p:spPr>
            <a:xfrm rot="10800000">
              <a:off x="18192" y="4965"/>
              <a:ext cx="403" cy="305"/>
            </a:xfrm>
            <a:prstGeom prst="rtTriangle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6350">
              <a:solidFill>
                <a:schemeClr val="accent4">
                  <a:alpha val="60000"/>
                </a:schemeClr>
              </a:solidFill>
            </a:ln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>
                    <a:lumMod val="75000"/>
                    <a:lumOff val="25000"/>
                  </a:srgbClr>
                </a:solidFill>
                <a:cs typeface="思源黑体 CN Normal" panose="020B0400000000000000" charset="-122"/>
              </a:endParaRPr>
            </a:p>
          </p:txBody>
        </p:sp>
        <p:sp>
          <p:nvSpPr>
            <p:cNvPr id="29" name="直角三角形 28"/>
            <p:cNvSpPr/>
            <p:nvPr>
              <p:custDataLst>
                <p:tags r:id="rId15"/>
              </p:custDataLst>
            </p:nvPr>
          </p:nvSpPr>
          <p:spPr>
            <a:xfrm>
              <a:off x="1487" y="7406"/>
              <a:ext cx="403" cy="305"/>
            </a:xfrm>
            <a:prstGeom prst="rtTriangle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6350">
              <a:solidFill>
                <a:schemeClr val="accent4">
                  <a:alpha val="60000"/>
                </a:schemeClr>
              </a:solidFill>
            </a:ln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>
                    <a:lumMod val="75000"/>
                    <a:lumOff val="25000"/>
                  </a:srgbClr>
                </a:solidFill>
                <a:cs typeface="思源黑体 CN Normal" panose="020B0400000000000000" charset="-122"/>
              </a:endParaRPr>
            </a:p>
          </p:txBody>
        </p:sp>
        <p:sp>
          <p:nvSpPr>
            <p:cNvPr id="40" name="文本框 39"/>
            <p:cNvSpPr txBox="1"/>
            <p:nvPr>
              <p:custDataLst>
                <p:tags r:id="rId16"/>
              </p:custDataLst>
            </p:nvPr>
          </p:nvSpPr>
          <p:spPr>
            <a:xfrm>
              <a:off x="1891" y="5188"/>
              <a:ext cx="10769" cy="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rgbClr val="000000"/>
                  </a:solidFill>
                  <a:highlight>
                    <a:srgbClr val="C0C0C0"/>
                  </a:highlight>
                  <a:latin typeface="微软雅黑" panose="020B0503020204020204" charset="-122"/>
                  <a:ea typeface="微软雅黑" panose="020B0503020204020204" charset="-122"/>
                  <a:cs typeface="思源黑体 CN Normal" panose="020B0400000000000000" charset="-122"/>
                </a:rPr>
                <a:t>弥补未满足的治疗需求</a:t>
              </a:r>
              <a:r>
                <a:rPr lang="en-US" altLang="zh-CN" baseline="30000">
                  <a:solidFill>
                    <a:srgbClr val="000000"/>
                  </a:solidFill>
                  <a:highlight>
                    <a:srgbClr val="C0C0C0"/>
                  </a:highlight>
                  <a:latin typeface="微软雅黑" panose="020B0503020204020204" charset="-122"/>
                  <a:ea typeface="微软雅黑" panose="020B0503020204020204" charset="-122"/>
                  <a:cs typeface="思源黑体 CN Normal" panose="020B0400000000000000" charset="-122"/>
                  <a:sym typeface="+mn-ea"/>
                </a:rPr>
                <a:t>[1]</a:t>
              </a:r>
              <a:endParaRPr lang="en-US" altLang="zh-CN" baseline="30000">
                <a:solidFill>
                  <a:srgbClr val="000000"/>
                </a:solidFill>
                <a:highlight>
                  <a:srgbClr val="C0C0C0"/>
                </a:highlight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endParaRPr>
            </a:p>
          </p:txBody>
        </p:sp>
        <p:sp>
          <p:nvSpPr>
            <p:cNvPr id="41" name="文本框 40"/>
            <p:cNvSpPr txBox="1"/>
            <p:nvPr>
              <p:custDataLst>
                <p:tags r:id="rId17"/>
              </p:custDataLst>
            </p:nvPr>
          </p:nvSpPr>
          <p:spPr>
            <a:xfrm>
              <a:off x="2238" y="5619"/>
              <a:ext cx="16468" cy="173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>
                  <a:solidFill>
                    <a:srgbClr val="FFFFFF"/>
                  </a:solidFill>
                  <a:latin typeface="思源黑体 CN Normal" panose="020B0400000000000000" charset="-122"/>
                  <a:cs typeface="思源黑体 CN Normal" panose="020B0400000000000000" charset="-122"/>
                </a:defRPr>
              </a:lvl1pPr>
            </a:lstStyle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本品为国内治疗轻、中度抑郁症中医辨证属</a:t>
              </a:r>
              <a:r>
                <a:rPr lang="zh-CN" altLang="en-US" sz="1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气阴两虚、肾气不足证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的中成药，医保目录内尚无同类抗抑郁症中药。</a:t>
              </a:r>
              <a:endParaRPr lang="zh-CN" altLang="en-US" sz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传统治疗药物副反应严重，</a:t>
              </a:r>
              <a:r>
                <a:rPr lang="zh-CN" altLang="en-US" sz="12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服药依从性差为影响抑郁症复发的首位因素</a:t>
              </a:r>
              <a:r>
                <a:rPr lang="zh-CN" altLang="en-US" sz="12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。</a:t>
              </a:r>
              <a:endParaRPr lang="zh-CN" altLang="en-US" sz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中国</a:t>
              </a:r>
              <a:r>
                <a:rPr lang="en-US" altLang="zh-CN" sz="1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80%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医院无精神科（心理科），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抑郁症患者病耻感强，</a:t>
              </a:r>
              <a:r>
                <a:rPr lang="zh-CN" altLang="en-US" sz="12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难以获得有效治疗</a:t>
              </a:r>
              <a:r>
                <a:rPr lang="zh-CN" altLang="en-US" sz="1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。</a:t>
              </a:r>
              <a:endParaRPr lang="zh-CN" altLang="en-US" sz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4" name="textbox 34"/>
          <p:cNvSpPr/>
          <p:nvPr>
            <p:custDataLst>
              <p:tags r:id="rId18"/>
            </p:custDataLst>
          </p:nvPr>
        </p:nvSpPr>
        <p:spPr>
          <a:xfrm>
            <a:off x="605790" y="6663690"/>
            <a:ext cx="2733040" cy="1638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5000"/>
              </a:lnSpc>
            </a:pPr>
            <a:endParaRPr lang="en-US" altLang="en-US" sz="100" dirty="0">
              <a:solidFill>
                <a:srgbClr val="000000"/>
              </a:solidFill>
            </a:endParaRPr>
          </a:p>
          <a:p>
            <a:pPr marL="12700" algn="l" rtl="0" eaLnBrk="0">
              <a:lnSpc>
                <a:spcPct val="108000"/>
              </a:lnSpc>
            </a:pPr>
            <a:r>
              <a:rPr sz="900" spc="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[1]</a:t>
            </a:r>
            <a:r>
              <a:rPr lang="en-US" sz="90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2022</a:t>
            </a:r>
            <a:r>
              <a:rPr lang="zh-CN" altLang="en-US" sz="90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年国民抑郁症蓝皮书</a:t>
            </a:r>
            <a:endParaRPr lang="zh-CN" altLang="en-US" sz="900" spc="8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9" name="直接连接符 8"/>
          <p:cNvCxnSpPr/>
          <p:nvPr>
            <p:custDataLst>
              <p:tags r:id="rId19"/>
            </p:custDataLst>
          </p:nvPr>
        </p:nvCxnSpPr>
        <p:spPr>
          <a:xfrm flipH="1">
            <a:off x="582295" y="405130"/>
            <a:ext cx="3810" cy="288000"/>
          </a:xfrm>
          <a:prstGeom prst="line">
            <a:avLst/>
          </a:prstGeom>
          <a:ln w="47625">
            <a:solidFill>
              <a:srgbClr val="B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C:\Users\jmk\Desktop\图片1.png图片1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rcRect/>
          <a:stretch>
            <a:fillRect/>
          </a:stretch>
        </p:blipFill>
        <p:spPr>
          <a:xfrm>
            <a:off x="9010650" y="1150620"/>
            <a:ext cx="2580005" cy="24003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12435205" y="65989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073" y="240061"/>
            <a:ext cx="10515600" cy="589616"/>
          </a:xfrm>
          <a:ln>
            <a:noFill/>
          </a:ln>
        </p:spPr>
        <p:txBody>
          <a:bodyPr tIns="144145" anchor="ctr" anchorCtr="0">
            <a:normAutofit fontScale="90000"/>
          </a:bodyPr>
          <a:p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方正兰亭中粗黑_GBK" panose="02000000000000000000" charset="-122"/>
              </a:rPr>
              <a:t>1.2 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方正兰亭中粗黑_GBK" panose="02000000000000000000" charset="-122"/>
              </a:rPr>
              <a:t>药品基本信息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方正兰亭中粗黑_GBK" panose="02000000000000000000" charset="-122"/>
            </a:endParaRPr>
          </a:p>
        </p:txBody>
      </p:sp>
      <p:cxnSp>
        <p:nvCxnSpPr>
          <p:cNvPr id="6" name="直接连接符 5"/>
          <p:cNvCxnSpPr/>
          <p:nvPr>
            <p:custDataLst>
              <p:tags r:id="rId4"/>
            </p:custDataLst>
          </p:nvPr>
        </p:nvCxnSpPr>
        <p:spPr>
          <a:xfrm flipH="1">
            <a:off x="582295" y="405130"/>
            <a:ext cx="3810" cy="288000"/>
          </a:xfrm>
          <a:prstGeom prst="line">
            <a:avLst/>
          </a:prstGeom>
          <a:ln w="47625">
            <a:solidFill>
              <a:srgbClr val="B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 descr="药品招商手册12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19740" y="148590"/>
            <a:ext cx="1447165" cy="580390"/>
          </a:xfrm>
          <a:prstGeom prst="rect">
            <a:avLst/>
          </a:prstGeom>
        </p:spPr>
      </p:pic>
      <p:sp>
        <p:nvSpPr>
          <p:cNvPr id="39" name="文本框 38"/>
          <p:cNvSpPr txBox="1"/>
          <p:nvPr>
            <p:custDataLst>
              <p:tags r:id="rId7"/>
            </p:custDataLst>
          </p:nvPr>
        </p:nvSpPr>
        <p:spPr>
          <a:xfrm>
            <a:off x="584200" y="4137660"/>
            <a:ext cx="11277600" cy="2183765"/>
          </a:xfrm>
          <a:prstGeom prst="rect">
            <a:avLst/>
          </a:prstGeom>
          <a:solidFill>
            <a:schemeClr val="lt1"/>
          </a:solidFill>
        </p:spPr>
        <p:txBody>
          <a:bodyPr wrap="square" rtlCol="0"/>
          <a:lstStyle>
            <a:defPPr>
              <a:defRPr lang="zh-CN"/>
            </a:defPPr>
            <a:lvl1pPr>
              <a:lnSpc>
                <a:spcPct val="150000"/>
              </a:lnSpc>
              <a:defRPr sz="1050">
                <a:solidFill>
                  <a:srgbClr val="FFFFFF"/>
                </a:solidFill>
                <a:latin typeface="思源黑体 CN Normal" panose="020B0400000000000000" charset="-122"/>
                <a:cs typeface="思源黑体 CN Normal" panose="020B0400000000000000" charset="-122"/>
              </a:defRPr>
            </a:lvl1pPr>
          </a:lstStyle>
          <a:p>
            <a:pPr marL="0" lvl="1"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r>
              <a:rPr lang="zh-CN" altLang="en-US" sz="1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对比优势：</a:t>
            </a:r>
            <a:endParaRPr lang="zh-CN" altLang="en-US" sz="1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lvl="1" indent="-285750"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新的中医适应证  </a:t>
            </a:r>
            <a:r>
              <a:rPr lang="zh-CN" altLang="en-US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中医辨证属气阴两虚、肾气不足证</a:t>
            </a:r>
            <a:r>
              <a:rPr lang="zh-CN" altLang="en-US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800" dirty="0">
              <a:solidFill>
                <a:srgbClr val="0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lvl="1" indent="-285750"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患者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依从性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高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日服用次数为</a:t>
            </a:r>
            <a:r>
              <a:rPr lang="en-US" altLang="zh-CN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次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，可提高患者用药依从性。</a:t>
            </a:r>
            <a:endParaRPr lang="en-US" altLang="zh-CN" sz="1800" dirty="0">
              <a:solidFill>
                <a:srgbClr val="0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lvl="1" indent="-285750"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新的作用靶点 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神经元限制性沉默因子（NRSF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/神经元限制性沉默元件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NRSE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-色氨酸羟化酶 II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THP2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）及其对多种抑郁模型动物有效。</a:t>
            </a:r>
            <a:endParaRPr lang="en-US" altLang="zh-CN" sz="1800" dirty="0">
              <a:solidFill>
                <a:srgbClr val="0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lvl="1" indent="-285750"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良好的有效性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和安全性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组方新颖，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临床研究及长毒试验结果显示，疗效稳定</a:t>
            </a:r>
            <a:r>
              <a:rPr lang="zh-CN" altLang="en-US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停药后戒断症状发生率极少（不反弹）本品为3.86%</a:t>
            </a:r>
            <a:r>
              <a:rPr lang="zh-CN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对照阳性药组盐酸氟西汀胶囊为18.84%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，本品具有较好的有效性及安全性。</a:t>
            </a:r>
            <a:endParaRPr lang="zh-CN" altLang="en-US" sz="1800" b="1" dirty="0">
              <a:solidFill>
                <a:srgbClr val="0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1"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r>
              <a:rPr lang="zh-CN" altLang="en-US" sz="1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对比不足：</a:t>
            </a:r>
            <a:endParaRPr lang="zh-CN" altLang="en-US" sz="1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1"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r>
              <a:rPr lang="en-US" altLang="zh-CN" sz="1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1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本品组方来源于科研方，</a:t>
            </a:r>
            <a:r>
              <a:rPr lang="zh-CN" altLang="en-US" sz="18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研发成本高</a:t>
            </a:r>
            <a:r>
              <a:rPr lang="zh-CN" altLang="en-US" sz="1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en-US" altLang="zh-CN" sz="1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2.在传统工艺基础上，</a:t>
            </a:r>
            <a:r>
              <a:rPr lang="zh-CN" altLang="en-US" sz="1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增加了二次</a:t>
            </a:r>
            <a:r>
              <a:rPr lang="en-US" altLang="zh-CN" sz="1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分离纯化</a:t>
            </a:r>
            <a:r>
              <a:rPr lang="zh-CN" altLang="en-US" sz="1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精制工艺，</a:t>
            </a:r>
            <a:r>
              <a:rPr lang="zh-CN" alt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生产成本高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600075" y="788035"/>
            <a:ext cx="83419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参照药品建议：</a:t>
            </a:r>
            <a:r>
              <a:rPr lang="en-US" altLang="zh-CN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解郁除烦胶囊</a:t>
            </a:r>
            <a:endParaRPr lang="zh-CN" altLang="en-US" b="1" dirty="0">
              <a:solidFill>
                <a:srgbClr val="FF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9"/>
            </p:custDataLst>
          </p:nvPr>
        </p:nvGraphicFramePr>
        <p:xfrm>
          <a:off x="1397000" y="1156335"/>
          <a:ext cx="11145520" cy="2863850"/>
        </p:xfrm>
        <a:graphic>
          <a:graphicData uri="http://schemas.openxmlformats.org/drawingml/2006/table">
            <a:tbl>
              <a:tblPr firstRow="1" lastRow="1">
                <a:tableStyleId>{77D5D866-21FD-475E-8EC7-EAEDDA05492D}</a:tableStyleId>
              </a:tblPr>
              <a:tblGrid>
                <a:gridCol w="1864360"/>
                <a:gridCol w="2677795"/>
                <a:gridCol w="1819910"/>
                <a:gridCol w="3035935"/>
              </a:tblGrid>
              <a:tr h="55880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spc="130">
                          <a:latin typeface="微软雅黑" panose="020B0503020204020204" charset="-122"/>
                          <a:ea typeface="微软雅黑" panose="020B0503020204020204" charset="-122"/>
                        </a:rPr>
                        <a:t>药品名称</a:t>
                      </a:r>
                      <a:endParaRPr lang="zh-CN" altLang="en-US" sz="1600" b="1" spc="13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spc="130">
                          <a:latin typeface="微软雅黑" panose="020B0503020204020204" charset="-122"/>
                          <a:ea typeface="微软雅黑" panose="020B0503020204020204" charset="-122"/>
                        </a:rPr>
                        <a:t>组方</a:t>
                      </a:r>
                      <a:endParaRPr lang="zh-CN" altLang="en-US" sz="1600" b="1" spc="13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spc="130">
                          <a:latin typeface="微软雅黑" panose="020B0503020204020204" charset="-122"/>
                          <a:ea typeface="微软雅黑" panose="020B0503020204020204" charset="-122"/>
                        </a:rPr>
                        <a:t>组方来源</a:t>
                      </a:r>
                      <a:endParaRPr lang="zh-CN" altLang="en-US" sz="1600" b="1" spc="13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spc="130">
                          <a:latin typeface="微软雅黑" panose="020B0503020204020204" charset="-122"/>
                          <a:ea typeface="微软雅黑" panose="020B0503020204020204" charset="-122"/>
                        </a:rPr>
                        <a:t>适应症</a:t>
                      </a:r>
                      <a:endParaRPr lang="zh-CN" altLang="en-US" sz="1600" b="1" spc="13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anchorCtr="0"/>
                </a:tc>
              </a:tr>
              <a:tr h="107061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spc="130">
                          <a:latin typeface="微软雅黑" panose="020B0503020204020204" charset="-122"/>
                          <a:ea typeface="微软雅黑" panose="020B0503020204020204" charset="-122"/>
                        </a:rPr>
                        <a:t>参葛补肾胶囊</a:t>
                      </a:r>
                      <a:endParaRPr lang="zh-CN" altLang="en-US" sz="1400" spc="13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spc="130">
                          <a:latin typeface="微软雅黑" panose="020B0503020204020204" charset="-122"/>
                          <a:ea typeface="微软雅黑" panose="020B0503020204020204" charset="-122"/>
                        </a:rPr>
                        <a:t>太子参、葛根、</a:t>
                      </a:r>
                      <a:endParaRPr lang="zh-CN" altLang="en-US" sz="1400" spc="13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spc="130">
                          <a:latin typeface="微软雅黑" panose="020B0503020204020204" charset="-122"/>
                          <a:ea typeface="微软雅黑" panose="020B0503020204020204" charset="-122"/>
                        </a:rPr>
                        <a:t>淫羊藿</a:t>
                      </a:r>
                      <a:endParaRPr lang="zh-CN" altLang="en-US" sz="1400" spc="13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spc="130">
                          <a:latin typeface="微软雅黑" panose="020B0503020204020204" charset="-122"/>
                          <a:ea typeface="微软雅黑" panose="020B0503020204020204" charset="-122"/>
                        </a:rPr>
                        <a:t>科研方</a:t>
                      </a:r>
                      <a:endParaRPr lang="zh-CN" altLang="en-US" sz="1400" spc="13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益气，养阴，补肾。适用于轻、中度抑郁症中医辨证属气阴两虚、肾气不足证</a:t>
                      </a:r>
                      <a:endParaRPr lang="zh-CN" altLang="en-US" sz="1400" spc="130">
                        <a:solidFill>
                          <a:schemeClr val="dk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215900" marR="215900" marT="133350" marB="133350" anchor="ctr" anchorCtr="0"/>
                </a:tc>
              </a:tr>
              <a:tr h="123444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spc="130">
                          <a:latin typeface="微软雅黑" panose="020B0503020204020204" charset="-122"/>
                          <a:ea typeface="微软雅黑" panose="020B0503020204020204" charset="-122"/>
                        </a:rPr>
                        <a:t>解郁除烦胶囊</a:t>
                      </a:r>
                      <a:endParaRPr lang="zh-CN" altLang="en-US" sz="1400" spc="13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spc="130">
                          <a:latin typeface="微软雅黑" panose="020B0503020204020204" charset="-122"/>
                          <a:ea typeface="微软雅黑" panose="020B0503020204020204" charset="-122"/>
                        </a:rPr>
                        <a:t>（目录内）</a:t>
                      </a:r>
                      <a:endParaRPr lang="zh-CN" altLang="en-US" sz="1400" spc="13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spc="130">
                          <a:latin typeface="微软雅黑" panose="020B0503020204020204" charset="-122"/>
                          <a:ea typeface="微软雅黑" panose="020B0503020204020204" charset="-122"/>
                        </a:rPr>
                        <a:t>栀子、姜厚朴、姜半夏、连翘、茯苓、紫苏梗、枳壳、甘草</a:t>
                      </a:r>
                      <a:endParaRPr lang="zh-CN" altLang="en-US" sz="1400" spc="13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400" spc="130">
                          <a:latin typeface="微软雅黑" panose="020B0503020204020204" charset="-122"/>
                          <a:ea typeface="微软雅黑" panose="020B0503020204020204" charset="-122"/>
                        </a:rPr>
                        <a:t>仲景经方：由半夏厚朴汤、栀子厚朴汤经方化裁</a:t>
                      </a:r>
                      <a:endParaRPr lang="zh-CN" altLang="en-US" sz="1400" spc="13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spc="13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解郁化痰、清热除烦。</a:t>
                      </a:r>
                      <a:r>
                        <a:rPr sz="1400" spc="13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适用于轻、中度抑郁症中医辨证属气郁痰阻、郁火内扰证</a:t>
                      </a:r>
                      <a:endParaRPr sz="1400" spc="13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15900" marR="215900" marT="133350" marB="133350" anchor="ctr" anchorCtr="0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12435205" y="65989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073" y="240061"/>
            <a:ext cx="10515600" cy="589616"/>
          </a:xfrm>
          <a:ln>
            <a:noFill/>
          </a:ln>
        </p:spPr>
        <p:txBody>
          <a:bodyPr tIns="144145" anchor="ctr" anchorCtr="0">
            <a:normAutofit fontScale="90000"/>
          </a:bodyPr>
          <a:p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方正兰亭中粗黑_GBK" panose="02000000000000000000" charset="-122"/>
              </a:rPr>
              <a:t>2.1 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方正兰亭中粗黑_GBK" panose="02000000000000000000" charset="-122"/>
              </a:rPr>
              <a:t>安全性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方正兰亭中粗黑_GBK" panose="02000000000000000000" charset="-122"/>
            </a:endParaRPr>
          </a:p>
        </p:txBody>
      </p:sp>
      <p:cxnSp>
        <p:nvCxnSpPr>
          <p:cNvPr id="6" name="直接连接符 5"/>
          <p:cNvCxnSpPr/>
          <p:nvPr>
            <p:custDataLst>
              <p:tags r:id="rId4"/>
            </p:custDataLst>
          </p:nvPr>
        </p:nvCxnSpPr>
        <p:spPr>
          <a:xfrm flipH="1">
            <a:off x="582295" y="405130"/>
            <a:ext cx="3810" cy="288000"/>
          </a:xfrm>
          <a:prstGeom prst="line">
            <a:avLst/>
          </a:prstGeom>
          <a:ln w="47625">
            <a:solidFill>
              <a:srgbClr val="B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 descr="药品招商手册12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19740" y="148590"/>
            <a:ext cx="1447165" cy="580390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10333355" y="4806315"/>
            <a:ext cx="1858645" cy="2051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2" name="表格 1"/>
          <p:cNvGraphicFramePr/>
          <p:nvPr>
            <p:custDataLst>
              <p:tags r:id="rId8"/>
            </p:custDataLst>
          </p:nvPr>
        </p:nvGraphicFramePr>
        <p:xfrm>
          <a:off x="282575" y="1093470"/>
          <a:ext cx="11623040" cy="4894580"/>
        </p:xfrm>
        <a:graphic>
          <a:graphicData uri="http://schemas.openxmlformats.org/drawingml/2006/table">
            <a:tbl>
              <a:tblPr firstRow="1" lastRow="1">
                <a:tableStyleId>{77D5D866-21FD-475E-8EC7-EAEDDA05492D}</a:tableStyleId>
              </a:tblPr>
              <a:tblGrid>
                <a:gridCol w="973455"/>
                <a:gridCol w="5671820"/>
                <a:gridCol w="4977765"/>
              </a:tblGrid>
              <a:tr h="419100">
                <a:tc>
                  <a:txBody>
                    <a:bodyPr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600" b="1" spc="12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说明书</a:t>
                      </a:r>
                      <a:endParaRPr sz="1600" b="1" spc="12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vert="horz" anchor="ctr"/>
                </a:tc>
                <a:tc>
                  <a:txBody>
                    <a:bodyPr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b="1" spc="12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参葛补肾胶囊</a:t>
                      </a:r>
                      <a:r>
                        <a:rPr sz="1600" spc="30" baseline="300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[1]</a:t>
                      </a:r>
                      <a:endParaRPr lang="zh-CN" sz="1600" b="1" spc="30" baseline="3000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107950" marR="107950" marT="63500" marB="63500" vert="horz" anchor="ctr"/>
                </a:tc>
                <a:tc>
                  <a:txBody>
                    <a:bodyPr/>
                    <a:p>
                      <a:pPr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sz="1600" b="1" spc="120">
                          <a:solidFill>
                            <a:schemeClr val="bg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解郁除烦胶囊</a:t>
                      </a:r>
                      <a:r>
                        <a:rPr sz="1600" spc="30" baseline="300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[2]</a:t>
                      </a:r>
                      <a:endParaRPr sz="1600" spc="30" baseline="3000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vert="horz" anchor="ctr"/>
                </a:tc>
              </a:tr>
              <a:tr h="1662430">
                <a:tc>
                  <a:txBody>
                    <a:bodyPr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400" b="1" spc="60">
                          <a:latin typeface="微软雅黑" panose="020B0503020204020204" charset="-122"/>
                          <a:ea typeface="微软雅黑" panose="020B0503020204020204" charset="-122"/>
                        </a:rPr>
                        <a:t>不良反应</a:t>
                      </a:r>
                      <a:endParaRPr sz="1400" b="1" spc="6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vert="horz" anchor="ctr"/>
                </a:tc>
                <a:tc>
                  <a:txBody>
                    <a:bodyPr/>
                    <a:p>
                      <a:pPr indent="0" algn="just" rtl="0" eaLnBrk="0" fontAlgn="auto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200" spc="6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试验期间受试者用药后出现：</a:t>
                      </a:r>
                      <a:endParaRPr sz="1200" spc="6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just" rtl="0" eaLnBrk="0" fontAlgn="auto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1200" spc="6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肝胆系统：丙氨酸氨基转移酶、天门冬氨酸氨基转移酶、γ-谷氨酰转肽酶、碱性磷酸酶、血清总胆红素等肝生化指标单项或多项升高。</a:t>
                      </a:r>
                      <a:endParaRPr lang="en-US" altLang="en-US" sz="1200" spc="6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just" rtl="0" eaLnBrk="0" fontAlgn="auto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1200" spc="6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胃肠系统：便秘、恶心、食欲下降、口干等。</a:t>
                      </a:r>
                      <a:endParaRPr lang="en-US" altLang="en-US" sz="1200" spc="6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just" rtl="0" eaLnBrk="0" fontAlgn="auto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1200" spc="6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精神神经系统：头痛、头晕、腰肋疼痛、肌痛等。</a:t>
                      </a:r>
                      <a:endParaRPr lang="en-US" altLang="en-US" sz="1200" spc="6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just" rtl="0" eaLnBrk="0" fontAlgn="auto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1200" spc="6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呼吸系统：咳嗽、咳痰、口咽疼痛、上呼吸道感染、支气管炎等。</a:t>
                      </a:r>
                      <a:endParaRPr lang="en-US" altLang="en-US" sz="1200" spc="6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just" rtl="0" eaLnBrk="0" fontAlgn="auto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1200" spc="6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其他：血红蛋白降低、白细胞升高、白细胞降低等。</a:t>
                      </a:r>
                      <a:endParaRPr lang="en-US" altLang="en-US" sz="1200" spc="6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vert="horz" anchor="ctr"/>
                </a:tc>
                <a:tc>
                  <a:txBody>
                    <a:bodyPr/>
                    <a:p>
                      <a:pPr indent="0" algn="just" rtl="0" eaLnBrk="0" fontAlgn="auto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200" spc="6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临床试验期间受试者用药后出现：恶心、头痛、胸部不适、尿白细   胞增加、血白细胞计数降低等</a:t>
                      </a:r>
                      <a:r>
                        <a:rPr lang="zh-CN" sz="1200" spc="6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lang="zh-CN" sz="1200" spc="6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vert="horz" anchor="ctr"/>
                </a:tc>
              </a:tr>
              <a:tr h="382905">
                <a:tc>
                  <a:txBody>
                    <a:bodyPr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400" b="1" spc="60">
                          <a:latin typeface="微软雅黑" panose="020B0503020204020204" charset="-122"/>
                          <a:ea typeface="微软雅黑" panose="020B0503020204020204" charset="-122"/>
                        </a:rPr>
                        <a:t>禁忌症</a:t>
                      </a:r>
                      <a:endParaRPr lang="en-US" altLang="en-US" sz="1400" b="1" spc="6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vert="horz" anchor="ctr"/>
                </a:tc>
                <a:tc>
                  <a:txBody>
                    <a:bodyPr/>
                    <a:p>
                      <a:pPr indent="0" algn="just" rtl="0" eaLnBrk="0" fontAlgn="auto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zh-CN" sz="1200" spc="60">
                          <a:latin typeface="微软雅黑" panose="020B0503020204020204" charset="-122"/>
                          <a:ea typeface="微软雅黑" panose="020B0503020204020204" charset="-122"/>
                        </a:rPr>
                        <a:t>对本品及所含成份过敏者禁用。</a:t>
                      </a:r>
                      <a:endParaRPr lang="zh-CN" altLang="zh-CN" sz="1200" spc="6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vert="horz" anchor="ctr"/>
                </a:tc>
                <a:tc>
                  <a:txBody>
                    <a:bodyPr/>
                    <a:p>
                      <a:pPr indent="0" algn="just" rtl="0" eaLnBrk="0" fontAlgn="auto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200" spc="6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对本品及所含成份过敏者禁用</a:t>
                      </a:r>
                      <a:r>
                        <a:rPr lang="zh-CN" sz="1200" spc="6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。</a:t>
                      </a:r>
                      <a:endParaRPr lang="zh-CN" altLang="zh-CN" sz="1200" spc="6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07950" marR="107950" marT="63500" marB="63500" vert="horz" anchor="ctr"/>
                </a:tc>
              </a:tr>
              <a:tr h="2430145">
                <a:tc>
                  <a:txBody>
                    <a:bodyPr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400" b="1" spc="60">
                          <a:latin typeface="微软雅黑" panose="020B0503020204020204" charset="-122"/>
                          <a:ea typeface="微软雅黑" panose="020B0503020204020204" charset="-122"/>
                        </a:rPr>
                        <a:t>注意事项</a:t>
                      </a:r>
                      <a:endParaRPr lang="en-US" altLang="en-US" sz="1400" b="1" spc="6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vert="horz" anchor="ctr"/>
                </a:tc>
                <a:tc>
                  <a:txBody>
                    <a:bodyPr/>
                    <a:p>
                      <a:pPr indent="0" algn="just" rtl="0" eaLnBrk="0" fontAlgn="auto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zh-CN" sz="1200" spc="6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1.本品仅有用</a:t>
                      </a:r>
                      <a:r>
                        <a:rPr lang="zh-CN" altLang="zh-CN" sz="120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于急性发作期8周疗程的</a:t>
                      </a:r>
                      <a:r>
                        <a:rPr lang="zh-CN" altLang="zh-CN" sz="1200" spc="6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有效性和安全性数据。</a:t>
                      </a:r>
                      <a:endParaRPr lang="zh-CN" altLang="zh-CN" sz="1200" spc="6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just" fontAlgn="auto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zh-CN" sz="1200" spc="6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2.本品可能导致肝损伤，肝功能不全患者、有药物性肝损伤病史患者慎用，服药期间应定期复查肝脏生化指标。</a:t>
                      </a:r>
                      <a:endParaRPr lang="zh-CN" altLang="zh-CN" sz="1200" spc="6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just" fontAlgn="auto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zh-CN" sz="1200" spc="6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3.本品尚无用于治疗抑郁症重度抑郁发作、难治性抑郁症或双相障碍抑郁发作的有效性和安全性数据。病情进展，或伴有自杀倾向、严重焦虑者需前往专科医院就诊。</a:t>
                      </a:r>
                      <a:endParaRPr lang="zh-CN" altLang="zh-CN" sz="1200" spc="6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just" fontAlgn="auto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zh-CN" sz="1200" spc="6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4.本品尚无用于孕妇、哺乳期妇女、青少年、儿童人群的有效性和安全性数据。5.忌辛辣刺激、生冷、油腻食物。</a:t>
                      </a:r>
                      <a:endParaRPr lang="zh-CN" altLang="zh-CN" sz="1200" spc="6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vert="horz" anchor="ctr"/>
                </a:tc>
                <a:tc>
                  <a:txBody>
                    <a:bodyPr/>
                    <a:p>
                      <a:pPr indent="0" algn="just" rtl="0" eaLnBrk="0" fontAlgn="auto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200" spc="6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1.本品临床试验尚无超出说明书用法用量的有效性和安全性数据。</a:t>
                      </a:r>
                      <a:endParaRPr sz="1200" spc="6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indent="0" algn="just" rtl="0" eaLnBrk="0" fontAlgn="auto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200" spc="6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2.本品尚无用于治疗抑郁症重度抑郁、难治性抑郁或双向障碍者的有效性和安全性数据。病情进展，或伴有自杀倾向、严重焦虑者需前往专科医院就诊。                                                                       3.本品尚无用于孕妇、哺乳期妇女、儿童人群用药的有效性和安全性数据。</a:t>
                      </a:r>
                      <a:endParaRPr lang="en-US" altLang="en-US" sz="1200" spc="6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just" rtl="0" eaLnBrk="0" fontAlgn="auto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200" b="1" spc="6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4.本品不宜用于抑郁症虚证、寒证者。</a:t>
                      </a:r>
                      <a:endParaRPr lang="en-US" altLang="en-US" sz="1200" b="1" spc="6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just" rtl="0" eaLnBrk="0" fontAlgn="auto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200" spc="6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5.过敏体质者慎用。</a:t>
                      </a:r>
                      <a:endParaRPr lang="en-US" altLang="en-US" sz="1200" spc="6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just" rtl="0" eaLnBrk="0" fontAlgn="auto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200" spc="6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6.忌辛辣刺激、生冷、油腻食物。</a:t>
                      </a:r>
                      <a:endParaRPr lang="en-US" altLang="en-US" sz="1200" spc="6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107950" marR="107950" marT="63500" marB="63500" vert="horz" anchor="ctr"/>
                </a:tc>
              </a:tr>
            </a:tbl>
          </a:graphicData>
        </a:graphic>
      </p:graphicFrame>
      <p:sp>
        <p:nvSpPr>
          <p:cNvPr id="65" name="textbox 65"/>
          <p:cNvSpPr/>
          <p:nvPr>
            <p:custDataLst>
              <p:tags r:id="rId9"/>
            </p:custDataLst>
          </p:nvPr>
        </p:nvSpPr>
        <p:spPr>
          <a:xfrm>
            <a:off x="268605" y="6539230"/>
            <a:ext cx="1621155" cy="31813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00" dirty="0">
              <a:solidFill>
                <a:srgbClr val="000000"/>
              </a:solidFill>
            </a:endParaRPr>
          </a:p>
          <a:p>
            <a:pPr marL="12700" algn="l" rtl="0" ea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sz="900" spc="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[1]</a:t>
            </a:r>
            <a:r>
              <a:rPr lang="zh-CN" sz="90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参葛补肾</a:t>
            </a:r>
            <a:r>
              <a:rPr sz="90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胶囊说明</a:t>
            </a:r>
            <a:r>
              <a:rPr sz="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书</a:t>
            </a:r>
            <a:endParaRPr lang="en-US" altLang="en-US" sz="900" spc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sz="90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[2]</a:t>
            </a:r>
            <a:r>
              <a:rPr sz="900" spc="3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解郁除烦胶囊</a:t>
            </a:r>
            <a:r>
              <a:rPr sz="900" spc="2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说</a:t>
            </a:r>
            <a:r>
              <a:rPr sz="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明书</a:t>
            </a:r>
            <a:endParaRPr lang="en-US" altLang="en-US" sz="900" spc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12435205" y="65989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38073" y="240061"/>
            <a:ext cx="10515600" cy="589616"/>
          </a:xfrm>
          <a:ln>
            <a:noFill/>
          </a:ln>
        </p:spPr>
        <p:txBody>
          <a:bodyPr tIns="144145" anchor="ctr" anchorCtr="0">
            <a:noAutofit/>
          </a:bodyPr>
          <a:p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方正兰亭中粗黑_GBK" panose="02000000000000000000" charset="-122"/>
              </a:rPr>
              <a:t>2.2   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方正兰亭中粗黑_GBK" panose="02000000000000000000" charset="-122"/>
              </a:rPr>
              <a:t>安全性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方正兰亭中粗黑_GBK" panose="02000000000000000000" charset="-122"/>
            </a:endParaRPr>
          </a:p>
        </p:txBody>
      </p:sp>
      <p:cxnSp>
        <p:nvCxnSpPr>
          <p:cNvPr id="6" name="直接连接符 5"/>
          <p:cNvCxnSpPr/>
          <p:nvPr>
            <p:custDataLst>
              <p:tags r:id="rId5"/>
            </p:custDataLst>
          </p:nvPr>
        </p:nvCxnSpPr>
        <p:spPr>
          <a:xfrm flipH="1">
            <a:off x="582295" y="405130"/>
            <a:ext cx="3810" cy="288000"/>
          </a:xfrm>
          <a:prstGeom prst="line">
            <a:avLst/>
          </a:prstGeom>
          <a:ln w="47625">
            <a:solidFill>
              <a:srgbClr val="B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 descr="药品招商手册12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619740" y="148590"/>
            <a:ext cx="1447165" cy="58039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 rot="21600000">
            <a:off x="340254" y="894715"/>
            <a:ext cx="11480800" cy="834390"/>
            <a:chOff x="-135543" y="0"/>
            <a:chExt cx="12192159" cy="834390"/>
          </a:xfrm>
        </p:grpSpPr>
        <p:pic>
          <p:nvPicPr>
            <p:cNvPr id="45" name="picture 4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 rot="21600000">
              <a:off x="0" y="0"/>
              <a:ext cx="11948159" cy="749808"/>
            </a:xfrm>
            <a:prstGeom prst="rect">
              <a:avLst/>
            </a:prstGeom>
          </p:spPr>
        </p:pic>
        <p:sp>
          <p:nvSpPr>
            <p:cNvPr id="46" name="textbox 46"/>
            <p:cNvSpPr/>
            <p:nvPr>
              <p:custDataLst>
                <p:tags r:id="rId10"/>
              </p:custDataLst>
            </p:nvPr>
          </p:nvSpPr>
          <p:spPr>
            <a:xfrm>
              <a:off x="-135543" y="34925"/>
              <a:ext cx="12192159" cy="799465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ctr" rtl="0" eaLnBrk="0">
                <a:lnSpc>
                  <a:spcPct val="148000"/>
                </a:lnSpc>
              </a:pPr>
              <a:r>
                <a:rPr lang="en-US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参葛补肾胶囊不良反应发生率与安慰剂相当，明显低于盐酸氟西汀胶囊</a:t>
              </a:r>
              <a:endParaRPr lang="en-US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7" name="文本框 16"/>
          <p:cNvSpPr txBox="1"/>
          <p:nvPr>
            <p:custDataLst>
              <p:tags r:id="rId11"/>
            </p:custDataLst>
          </p:nvPr>
        </p:nvSpPr>
        <p:spPr>
          <a:xfrm>
            <a:off x="812165" y="2734945"/>
            <a:ext cx="5513070" cy="263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spcBef>
                <a:spcPts val="600"/>
              </a:spcBef>
            </a:pPr>
            <a:r>
              <a:rPr lang="zh-CN" sz="1400" b="1" dirty="0">
                <a:solidFill>
                  <a:srgbClr val="30303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结果显示：</a:t>
            </a:r>
            <a:endParaRPr lang="zh-CN" sz="1400" b="1" dirty="0">
              <a:solidFill>
                <a:srgbClr val="30303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fontAlgn="auto">
              <a:spcBef>
                <a:spcPts val="1200"/>
              </a:spcBef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临床试验肝功能指标丙氨酸氨基转换酶(</a:t>
            </a:r>
            <a:r>
              <a:rPr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ALT</a:t>
            </a:r>
            <a:r>
              <a:rPr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)试验组有临床意义的检测数据</a:t>
            </a:r>
            <a:r>
              <a:rPr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异常发生率</a:t>
            </a:r>
            <a:r>
              <a:rPr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0.64%，低于阳性药组的5.56%和安慰剂组的0.91%。</a:t>
            </a:r>
            <a:endParaRPr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/>
            <a:r>
              <a:rPr lang="zh-CN" altLang="en-US" sz="1400" kern="1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治疗期</a:t>
            </a:r>
            <a:r>
              <a:rPr lang="zh-CN" altLang="en-US" sz="1400" kern="1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试验组全部</a:t>
            </a:r>
            <a:r>
              <a:rPr lang="zh-CN" altLang="zh-CN" sz="1400" kern="1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不良事件发生率为</a:t>
            </a:r>
            <a:r>
              <a:rPr lang="en-US" altLang="zh-CN" sz="1400" kern="1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9.27%</a:t>
            </a:r>
            <a:r>
              <a:rPr lang="zh-CN" altLang="zh-CN" sz="1400" kern="1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，阳性药组发生率为</a:t>
            </a:r>
            <a:r>
              <a:rPr lang="en-US" altLang="zh-CN" sz="1400" kern="1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15.97%</a:t>
            </a:r>
            <a:r>
              <a:rPr lang="zh-CN" altLang="zh-CN" sz="1400" kern="1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，安慰剂组发生率为</a:t>
            </a:r>
            <a:r>
              <a:rPr lang="en-US" altLang="zh-CN" sz="1400" kern="1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10.83%</a:t>
            </a:r>
            <a:r>
              <a:rPr lang="zh-CN" altLang="zh-CN" sz="1400" kern="1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随访期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试验组不良事件发生率较阳性药组低。</a:t>
            </a:r>
            <a:endParaRPr lang="zh-CN" altLang="zh-CN" sz="1400" kern="100" dirty="0">
              <a:solidFill>
                <a:srgbClr val="0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fontAlgn="auto">
              <a:spcBef>
                <a:spcPts val="1800"/>
              </a:spcBef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发生的相关不良事件多为抗抑郁药物的不良反应，并且多为轻、中度，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转归多为消失或缓解，暂未发现撤药症状，具有较好的安全性。</a:t>
            </a:r>
            <a:endParaRPr lang="zh-CN" altLang="en-US" sz="1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301605" y="4806315"/>
            <a:ext cx="1858645" cy="2051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18" name="图表 17"/>
          <p:cNvGraphicFramePr/>
          <p:nvPr>
            <p:custDataLst>
              <p:tags r:id="rId12"/>
            </p:custDataLst>
          </p:nvPr>
        </p:nvGraphicFramePr>
        <p:xfrm>
          <a:off x="6698615" y="2508885"/>
          <a:ext cx="4672330" cy="3133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1" name="圆角矩形 20"/>
          <p:cNvSpPr/>
          <p:nvPr>
            <p:custDataLst>
              <p:tags r:id="rId13"/>
            </p:custDataLst>
          </p:nvPr>
        </p:nvSpPr>
        <p:spPr>
          <a:xfrm>
            <a:off x="673100" y="2512060"/>
            <a:ext cx="5729605" cy="291655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1600"/>
          </a:p>
        </p:txBody>
      </p:sp>
      <p:sp>
        <p:nvSpPr>
          <p:cNvPr id="34" name="textbox 34"/>
          <p:cNvSpPr/>
          <p:nvPr>
            <p:custDataLst>
              <p:tags r:id="rId14"/>
            </p:custDataLst>
          </p:nvPr>
        </p:nvSpPr>
        <p:spPr>
          <a:xfrm>
            <a:off x="683260" y="6642100"/>
            <a:ext cx="2241550" cy="25146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5000"/>
              </a:lnSpc>
            </a:pPr>
            <a:endParaRPr lang="en-US" altLang="en-US" sz="100" dirty="0">
              <a:solidFill>
                <a:srgbClr val="000000"/>
              </a:solidFill>
            </a:endParaRPr>
          </a:p>
          <a:p>
            <a:pPr marL="12700" algn="l" rtl="0" eaLnBrk="0">
              <a:lnSpc>
                <a:spcPct val="108000"/>
              </a:lnSpc>
            </a:pPr>
            <a:r>
              <a:rPr sz="90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</a:t>
            </a:r>
            <a:r>
              <a:rPr lang="en-US" sz="90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90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]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参葛补肾胶囊Ⅲ期临床试验总结报告</a:t>
            </a:r>
            <a:endParaRPr sz="900" spc="8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5"/>
            </p:custDataLst>
          </p:nvPr>
        </p:nvSpPr>
        <p:spPr>
          <a:xfrm>
            <a:off x="683260" y="5561330"/>
            <a:ext cx="11004550" cy="996315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 anchor="t">
            <a:noAutofit/>
          </a:bodyPr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1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对比优势：</a:t>
            </a:r>
            <a:endParaRPr lang="zh-CN" altLang="zh-CN" sz="14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zh-CN" sz="1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药食同源</a:t>
            </a:r>
            <a:r>
              <a:rPr lang="zh-CN" altLang="zh-CN" sz="1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zh-CN" sz="1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葛根和淫羊藿分别被卫生部列入2002年《既是食品又是药品的物品名单》、《可用于保健食品的物品名单》。</a:t>
            </a:r>
            <a:endParaRPr lang="zh-CN" altLang="zh-CN" sz="14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zh-CN" sz="1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安全性好</a:t>
            </a:r>
            <a:r>
              <a:rPr lang="zh-CN" altLang="zh-CN" sz="1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zh-CN" sz="1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根据</a:t>
            </a:r>
            <a:r>
              <a:rPr lang="zh-CN" altLang="en-US" sz="1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研究显示，Ⅰ、Ⅱ、Ⅲ期临床试验期间未发生与药物相关的严重不良事件，本品安全性良好。</a:t>
            </a:r>
            <a:endParaRPr lang="zh-CN" altLang="en-US" sz="14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对比不足：</a:t>
            </a:r>
            <a:r>
              <a:rPr lang="zh-CN" altLang="en-US" sz="1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新药上市，</a:t>
            </a:r>
            <a:r>
              <a:rPr lang="zh-CN" altLang="en-US" sz="1400">
                <a:solidFill>
                  <a:schemeClr val="accen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还须广泛开展新药上市后临床试验研究工作</a:t>
            </a:r>
            <a:r>
              <a:rPr lang="zh-CN" altLang="en-US" sz="1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，为本品在广泛人群适应症患者的有效性和安全性</a:t>
            </a:r>
            <a:r>
              <a:rPr lang="zh-CN" altLang="en-US" sz="1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方面提供充分依据。</a:t>
            </a:r>
            <a:endParaRPr lang="zh-CN" altLang="en-US" sz="14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16"/>
            </p:custDataLst>
          </p:nvPr>
        </p:nvSpPr>
        <p:spPr>
          <a:xfrm>
            <a:off x="7248525" y="2210435"/>
            <a:ext cx="3663950" cy="3683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治疗期不良事件(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SS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7"/>
            </p:custDataLst>
          </p:nvPr>
        </p:nvSpPr>
        <p:spPr>
          <a:xfrm>
            <a:off x="586740" y="1645285"/>
            <a:ext cx="11100435" cy="7346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b="1" dirty="0">
                <a:solidFill>
                  <a:srgbClr val="30303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Ⅲ</a:t>
            </a:r>
            <a:r>
              <a:rPr lang="zh-CN" altLang="en-US" b="1" dirty="0">
                <a:solidFill>
                  <a:srgbClr val="30303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期临床研究</a:t>
            </a:r>
            <a:r>
              <a:rPr spc="30" baseline="30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[1]</a:t>
            </a:r>
            <a:r>
              <a:rPr lang="zh-CN" altLang="en-US" b="1" dirty="0">
                <a:solidFill>
                  <a:srgbClr val="30303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en-US" dirty="0">
                <a:solidFill>
                  <a:srgbClr val="30303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多中心、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随机双盲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双模拟、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盐酸氟西汀胶囊和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安慰剂平行对照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，入组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601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例受试者（试验组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358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例、安慰剂组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例、阳性药组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例），治疗期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周，随访期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周。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12435205" y="65989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838073" y="240061"/>
            <a:ext cx="10515600" cy="589616"/>
          </a:xfrm>
          <a:ln>
            <a:noFill/>
          </a:ln>
        </p:spPr>
        <p:txBody>
          <a:bodyPr tIns="144145" anchor="ctr" anchorCtr="0">
            <a:normAutofit fontScale="90000"/>
          </a:bodyPr>
          <a:p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方正兰亭中粗黑_GBK" panose="02000000000000000000" charset="-122"/>
              </a:rPr>
              <a:t>3.1  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方正兰亭中粗黑_GBK" panose="02000000000000000000" charset="-122"/>
              </a:rPr>
              <a:t>有效性</a:t>
            </a:r>
            <a:endParaRPr lang="zh-CN" altLang="en-US" sz="2000" b="1" dirty="0">
              <a:solidFill>
                <a:schemeClr val="accent1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方正兰亭中粗黑_GBK" panose="02000000000000000000" charset="-122"/>
            </a:endParaRPr>
          </a:p>
        </p:txBody>
      </p:sp>
      <p:cxnSp>
        <p:nvCxnSpPr>
          <p:cNvPr id="6" name="直接连接符 5"/>
          <p:cNvCxnSpPr/>
          <p:nvPr>
            <p:custDataLst>
              <p:tags r:id="rId7"/>
            </p:custDataLst>
          </p:nvPr>
        </p:nvCxnSpPr>
        <p:spPr>
          <a:xfrm flipH="1">
            <a:off x="582295" y="405130"/>
            <a:ext cx="3810" cy="288000"/>
          </a:xfrm>
          <a:prstGeom prst="line">
            <a:avLst/>
          </a:prstGeom>
          <a:ln w="47625">
            <a:solidFill>
              <a:srgbClr val="B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 descr="药品招商手册12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619740" y="148590"/>
            <a:ext cx="1447165" cy="580390"/>
          </a:xfrm>
          <a:prstGeom prst="rect">
            <a:avLst/>
          </a:prstGeom>
        </p:spPr>
      </p:pic>
      <p:sp>
        <p:nvSpPr>
          <p:cNvPr id="9" name="textbox 73"/>
          <p:cNvSpPr/>
          <p:nvPr>
            <p:custDataLst>
              <p:tags r:id="rId10"/>
            </p:custDataLst>
          </p:nvPr>
        </p:nvSpPr>
        <p:spPr>
          <a:xfrm>
            <a:off x="422275" y="1162685"/>
            <a:ext cx="11257915" cy="1209040"/>
          </a:xfrm>
          <a:prstGeom prst="rect">
            <a:avLst/>
          </a:prstGeom>
        </p:spPr>
        <p:txBody>
          <a:bodyPr vert="horz" wrap="square" lIns="0" tIns="0" rIns="0" bIns="0"/>
          <a:p>
            <a:pPr algn="just" rtl="0" eaLnBrk="0">
              <a:lnSpc>
                <a:spcPct val="88000"/>
              </a:lnSpc>
            </a:pPr>
            <a:endParaRPr lang="en-US" altLang="en-US" sz="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0" algn="just" rtl="0" eaLnBrk="0" fontAlgn="auto">
              <a:lnSpc>
                <a:spcPct val="100000"/>
              </a:lnSpc>
              <a:spcBef>
                <a:spcPts val="600"/>
              </a:spcBef>
            </a:pPr>
            <a:endParaRPr lang="en-US" altLang="zh-CN" sz="1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700" indent="0" algn="just" rtl="0" eaLnBrk="0" fontAlgn="auto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Ⅲ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期临床研究</a:t>
            </a:r>
            <a:r>
              <a:rPr lang="en-US" altLang="zh-CN" sz="1600" baseline="3000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[1]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en-US" sz="1600" dirty="0">
                <a:solidFill>
                  <a:srgbClr val="30303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多中心、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随机双盲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双模拟、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盐酸氟西汀胶囊和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安慰剂平行对照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，入组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601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例受试者（试验组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358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例、安慰剂组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122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例、阳性药组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121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例），治疗期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周，随访期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周。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试验结果：</a:t>
            </a:r>
            <a:r>
              <a:rPr lang="zh-CN" sz="160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降低患者 HAMD 评分，改善患者抑郁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及伴发焦虑症状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，疗效</a:t>
            </a:r>
            <a:r>
              <a:rPr sz="1600" spc="-1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优于安慰剂</a:t>
            </a:r>
            <a:r>
              <a:rPr sz="160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(</a:t>
            </a:r>
            <a:r>
              <a:rPr sz="1600" i="1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sz="160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＜0.01)，  </a:t>
            </a:r>
            <a:r>
              <a:rPr sz="1600" spc="-1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</a:t>
            </a:r>
            <a:r>
              <a:rPr lang="zh-CN" sz="1600" spc="-1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盐酸</a:t>
            </a:r>
            <a:r>
              <a:rPr sz="1600" spc="-1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氟西汀</a:t>
            </a:r>
            <a:r>
              <a:rPr lang="zh-CN" sz="1600" spc="-1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胶囊相当</a:t>
            </a:r>
            <a:r>
              <a:rPr sz="160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(</a:t>
            </a:r>
            <a:r>
              <a:rPr sz="1600" i="1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sz="160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＞0.</a:t>
            </a:r>
            <a:r>
              <a:rPr sz="160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05)</a:t>
            </a:r>
            <a:r>
              <a:rPr lang="zh-CN" sz="1600" spc="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r>
              <a:rPr sz="160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中医证候总</a:t>
            </a:r>
            <a:r>
              <a:rPr lang="zh-CN" sz="160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积</a:t>
            </a:r>
            <a:r>
              <a:rPr sz="160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 </a:t>
            </a:r>
            <a:r>
              <a:rPr sz="1600" spc="-4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优于安慰剂</a:t>
            </a:r>
            <a:r>
              <a:rPr sz="1600" spc="-4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(</a:t>
            </a:r>
            <a:r>
              <a:rPr sz="1600" i="1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sz="1600" spc="-4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＜</a:t>
            </a:r>
            <a:r>
              <a:rPr sz="160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r>
              <a:rPr sz="160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.01</a:t>
            </a:r>
            <a:r>
              <a:rPr lang="zh-CN" sz="160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zh-CN" sz="1600" spc="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sz="1600" spc="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1086485" y="5507990"/>
            <a:ext cx="1060958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在主要疗效评价中，停药后其疗效的稳定性优于盐酸氟西汀胶囊。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中医证候疗效总有效率试验组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75.14%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，阳性药组 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73.55%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，安慰剂组 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38.52%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三组差别有统计学意义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(P＜0.0001＜0.05)；在中医证候疗效、</a:t>
            </a:r>
            <a:r>
              <a:rPr lang="zh-CN" altLang="en-US" sz="16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积分及单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项中医症状改善上体现出了明显的疗效。</a:t>
            </a:r>
            <a:endParaRPr lang="zh-CN" altLang="en-US" sz="160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试验药参葛补肾胶囊在改善情绪低落、多思善虑、少寐多梦、心烦等中医证候方面具有明显优势。</a:t>
            </a:r>
            <a:endParaRPr lang="zh-CN" altLang="en-US" sz="1600" dirty="0">
              <a:solidFill>
                <a:schemeClr val="accent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22" name="group 22"/>
          <p:cNvGrpSpPr/>
          <p:nvPr/>
        </p:nvGrpSpPr>
        <p:grpSpPr>
          <a:xfrm rot="21600000">
            <a:off x="278659" y="810260"/>
            <a:ext cx="11480800" cy="834390"/>
            <a:chOff x="-135543" y="0"/>
            <a:chExt cx="12192159" cy="834390"/>
          </a:xfrm>
        </p:grpSpPr>
        <p:pic>
          <p:nvPicPr>
            <p:cNvPr id="45" name="picture 45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 rot="21600000">
              <a:off x="0" y="0"/>
              <a:ext cx="11948159" cy="749808"/>
            </a:xfrm>
            <a:prstGeom prst="rect">
              <a:avLst/>
            </a:prstGeom>
          </p:spPr>
        </p:pic>
        <p:sp>
          <p:nvSpPr>
            <p:cNvPr id="46" name="textbox 46"/>
            <p:cNvSpPr/>
            <p:nvPr>
              <p:custDataLst>
                <p:tags r:id="rId14"/>
              </p:custDataLst>
            </p:nvPr>
          </p:nvSpPr>
          <p:spPr>
            <a:xfrm>
              <a:off x="-135543" y="34925"/>
              <a:ext cx="12192159" cy="799465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ctr" rtl="0" eaLnBrk="0">
                <a:lnSpc>
                  <a:spcPct val="148000"/>
                </a:lnSpc>
              </a:pPr>
              <a:r>
                <a:rPr lang="en-US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参葛补肾胶囊治疗轻、中度抑郁症（气阴两虚、肾气不足证）具有明确的疗效</a:t>
              </a:r>
              <a:endParaRPr lang="en-US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aphicFrame>
        <p:nvGraphicFramePr>
          <p:cNvPr id="3" name="图表 2"/>
          <p:cNvGraphicFramePr/>
          <p:nvPr>
            <p:custDataLst>
              <p:tags r:id="rId15"/>
            </p:custDataLst>
          </p:nvPr>
        </p:nvGraphicFramePr>
        <p:xfrm>
          <a:off x="5407025" y="2415540"/>
          <a:ext cx="2766695" cy="297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图表 4"/>
          <p:cNvGraphicFramePr/>
          <p:nvPr>
            <p:custDataLst>
              <p:tags r:id="rId16"/>
            </p:custDataLst>
          </p:nvPr>
        </p:nvGraphicFramePr>
        <p:xfrm>
          <a:off x="8359140" y="2411095"/>
          <a:ext cx="3051175" cy="2964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textbox 34"/>
          <p:cNvSpPr/>
          <p:nvPr>
            <p:custDataLst>
              <p:tags r:id="rId17"/>
            </p:custDataLst>
          </p:nvPr>
        </p:nvSpPr>
        <p:spPr>
          <a:xfrm>
            <a:off x="10137775" y="6636385"/>
            <a:ext cx="2054225" cy="16764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5000"/>
              </a:lnSpc>
            </a:pPr>
            <a:endParaRPr lang="en-US" altLang="en-US" sz="100" dirty="0">
              <a:solidFill>
                <a:srgbClr val="000000"/>
              </a:solidFill>
            </a:endParaRPr>
          </a:p>
          <a:p>
            <a:pPr marL="12700" algn="r" rtl="0" eaLnBrk="0">
              <a:lnSpc>
                <a:spcPct val="108000"/>
              </a:lnSpc>
            </a:pPr>
            <a:r>
              <a:rPr sz="90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</a:t>
            </a:r>
            <a:r>
              <a:rPr lang="en-US" sz="90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90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]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参葛补肾胶囊Ⅲ期临床试验总结报告</a:t>
            </a:r>
            <a:endParaRPr lang="zh-CN" altLang="en-US" sz="9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2700" algn="r" rtl="0" eaLnBrk="0">
              <a:lnSpc>
                <a:spcPct val="108000"/>
              </a:lnSpc>
            </a:pPr>
            <a:endParaRPr sz="900" spc="8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" name="矩形 52"/>
          <p:cNvSpPr/>
          <p:nvPr>
            <p:custDataLst>
              <p:tags r:id="rId18"/>
            </p:custDataLst>
          </p:nvPr>
        </p:nvSpPr>
        <p:spPr>
          <a:xfrm>
            <a:off x="474980" y="5674360"/>
            <a:ext cx="488950" cy="1019810"/>
          </a:xfrm>
          <a:prstGeom prst="rect">
            <a:avLst/>
          </a:prstGeom>
          <a:solidFill>
            <a:schemeClr val="accent3">
              <a:alpha val="92000"/>
            </a:schemeClr>
          </a:solidFill>
          <a:ln w="12700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cs typeface="OPPOSans B" panose="00020600040101010101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9"/>
            </p:custDataLst>
          </p:nvPr>
        </p:nvSpPr>
        <p:spPr>
          <a:xfrm>
            <a:off x="509905" y="5759450"/>
            <a:ext cx="349885" cy="7880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30000"/>
              </a:lnSpc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优势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3" name="图表 12"/>
          <p:cNvGraphicFramePr/>
          <p:nvPr>
            <p:custDataLst>
              <p:tags r:id="rId20"/>
            </p:custDataLst>
          </p:nvPr>
        </p:nvGraphicFramePr>
        <p:xfrm>
          <a:off x="582295" y="2409825"/>
          <a:ext cx="2279650" cy="299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图表 20"/>
          <p:cNvGraphicFramePr/>
          <p:nvPr>
            <p:custDataLst>
              <p:tags r:id="rId21"/>
            </p:custDataLst>
          </p:nvPr>
        </p:nvGraphicFramePr>
        <p:xfrm>
          <a:off x="3022600" y="2426970"/>
          <a:ext cx="2244725" cy="2980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文本框 22"/>
          <p:cNvSpPr txBox="1"/>
          <p:nvPr>
            <p:custDataLst>
              <p:tags r:id="rId22"/>
            </p:custDataLst>
          </p:nvPr>
        </p:nvSpPr>
        <p:spPr>
          <a:xfrm>
            <a:off x="3131185" y="2452370"/>
            <a:ext cx="2196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次要疗效评价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汉密顿焦虑量表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（HAMA）积分减少值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3"/>
            </p:custDataLst>
          </p:nvPr>
        </p:nvSpPr>
        <p:spPr>
          <a:xfrm>
            <a:off x="379730" y="2440305"/>
            <a:ext cx="2672080" cy="4521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主要疗效评价汉密顿抑郁量表（HAMD）积分减少值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12435205" y="65989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073" y="240061"/>
            <a:ext cx="10515600" cy="589616"/>
          </a:xfrm>
          <a:ln>
            <a:noFill/>
          </a:ln>
        </p:spPr>
        <p:txBody>
          <a:bodyPr tIns="144145" anchor="ctr" anchorCtr="0">
            <a:noAutofit/>
          </a:bodyPr>
          <a:p>
            <a:r>
              <a:rPr lang="en-US" altLang="zh-CN" sz="29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方正兰亭中粗黑_GBK" panose="02000000000000000000" charset="-122"/>
              </a:rPr>
              <a:t>3.2  </a:t>
            </a:r>
            <a:r>
              <a:rPr lang="zh-CN" altLang="en-US" sz="29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方正兰亭中粗黑_GBK" panose="02000000000000000000" charset="-122"/>
              </a:rPr>
              <a:t>有效性</a:t>
            </a:r>
            <a:endParaRPr lang="zh-CN" altLang="en-US" sz="2900" b="1" dirty="0">
              <a:solidFill>
                <a:schemeClr val="accent1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方正兰亭中粗黑_GBK" panose="02000000000000000000" charset="-122"/>
            </a:endParaRPr>
          </a:p>
        </p:txBody>
      </p:sp>
      <p:cxnSp>
        <p:nvCxnSpPr>
          <p:cNvPr id="6" name="直接连接符 5"/>
          <p:cNvCxnSpPr/>
          <p:nvPr>
            <p:custDataLst>
              <p:tags r:id="rId4"/>
            </p:custDataLst>
          </p:nvPr>
        </p:nvCxnSpPr>
        <p:spPr>
          <a:xfrm flipH="1">
            <a:off x="582295" y="405130"/>
            <a:ext cx="3810" cy="288000"/>
          </a:xfrm>
          <a:prstGeom prst="line">
            <a:avLst/>
          </a:prstGeom>
          <a:ln w="47625">
            <a:solidFill>
              <a:srgbClr val="B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 descr="药品招商手册12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19740" y="148590"/>
            <a:ext cx="1447165" cy="58039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0">
            <a:off x="495300" y="3820795"/>
            <a:ext cx="11142345" cy="2261235"/>
            <a:chOff x="268" y="1879"/>
            <a:chExt cx="17547" cy="3561"/>
          </a:xfrm>
        </p:grpSpPr>
        <p:grpSp>
          <p:nvGrpSpPr>
            <p:cNvPr id="7" name="组合 6"/>
            <p:cNvGrpSpPr/>
            <p:nvPr/>
          </p:nvGrpSpPr>
          <p:grpSpPr>
            <a:xfrm>
              <a:off x="268" y="1879"/>
              <a:ext cx="5416" cy="3561"/>
              <a:chOff x="11073" y="977"/>
              <a:chExt cx="5416" cy="3561"/>
            </a:xfrm>
          </p:grpSpPr>
          <p:sp>
            <p:nvSpPr>
              <p:cNvPr id="53" name="矩形 52"/>
              <p:cNvSpPr/>
              <p:nvPr>
                <p:custDataLst>
                  <p:tags r:id="rId7"/>
                </p:custDataLst>
              </p:nvPr>
            </p:nvSpPr>
            <p:spPr>
              <a:xfrm>
                <a:off x="11073" y="977"/>
                <a:ext cx="5416" cy="3561"/>
              </a:xfrm>
              <a:prstGeom prst="rect">
                <a:avLst/>
              </a:prstGeom>
              <a:solidFill>
                <a:schemeClr val="accent3"/>
              </a:solidFill>
              <a:ln w="12700">
                <a:solidFill>
                  <a:srgbClr val="FFFFFF">
                    <a:alpha val="72000"/>
                  </a:srgbClr>
                </a:solidFill>
              </a:ln>
            </p:spPr>
            <p:style>
              <a:lnRef idx="2">
                <a:srgbClr val="376FFF">
                  <a:shade val="50000"/>
                </a:srgbClr>
              </a:lnRef>
              <a:fillRef idx="1">
                <a:srgbClr val="376FFF"/>
              </a:fillRef>
              <a:effectRef idx="0">
                <a:srgbClr val="376FFF"/>
              </a:effectRef>
              <a:fontRef idx="minor">
                <a:srgbClr val="FFFFFF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rgbClr val="FFFFFF"/>
                  </a:solidFill>
                  <a:cs typeface="OPPOSans B" panose="00020600040101010101" charset="-122"/>
                </a:endParaRPr>
              </a:p>
            </p:txBody>
          </p:sp>
          <p:sp>
            <p:nvSpPr>
              <p:cNvPr id="5" name="文本框 4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1210" y="1386"/>
                <a:ext cx="1072" cy="2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参葛补肾胶囊</a:t>
                </a:r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技术评审报告</a:t>
                </a:r>
                <a:endParaRPr lang="zh-CN" altLang="en-US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4" name="矩形 53"/>
            <p:cNvSpPr/>
            <p:nvPr>
              <p:custDataLst>
                <p:tags r:id="rId9"/>
              </p:custDataLst>
            </p:nvPr>
          </p:nvSpPr>
          <p:spPr>
            <a:xfrm>
              <a:off x="1491" y="1879"/>
              <a:ext cx="16324" cy="3561"/>
            </a:xfrm>
            <a:prstGeom prst="rect">
              <a:avLst/>
            </a:prstGeom>
            <a:solidFill>
              <a:schemeClr val="tx2">
                <a:lumMod val="90000"/>
              </a:schemeClr>
            </a:solidFill>
            <a:ln w="12700">
              <a:solidFill>
                <a:srgbClr val="FFFFFF">
                  <a:alpha val="72000"/>
                </a:srgbClr>
              </a:solidFill>
            </a:ln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  <a:cs typeface="OPPOSans B" panose="00020600040101010101" charset="-122"/>
              </a:endParaRPr>
            </a:p>
          </p:txBody>
        </p:sp>
        <p:sp>
          <p:nvSpPr>
            <p:cNvPr id="57" name="文本框 56"/>
            <p:cNvSpPr txBox="1"/>
            <p:nvPr>
              <p:custDataLst>
                <p:tags r:id="rId10"/>
              </p:custDataLst>
            </p:nvPr>
          </p:nvSpPr>
          <p:spPr>
            <a:xfrm>
              <a:off x="1630" y="2042"/>
              <a:ext cx="15491" cy="3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pPr indent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r>
                <a:rPr lang="zh-CN" altLang="en-US" sz="1200" b="1" spc="100" dirty="0">
                  <a:solidFill>
                    <a:srgbClr val="FF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临床研究结果显示，主要疗效指标HAMD-17评分与基线的差值，试验组疗效优于安慰剂组</a:t>
              </a:r>
              <a:r>
                <a:rPr lang="zh-CN" altLang="en-US" sz="1200" b="1" spc="100" dirty="0">
                  <a:solidFill>
                    <a:schemeClr val="tx1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。</a:t>
              </a:r>
              <a:endParaRPr lang="zh-CN" altLang="en-US" sz="1200" b="1" spc="100" dirty="0"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  <a:p>
              <a:pPr marL="285750" indent="-28575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zh-CN" altLang="en-US" sz="1200" b="1" spc="100" dirty="0">
                  <a:solidFill>
                    <a:schemeClr val="accent1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基于FAS集，用药8周后，主要疗效指标HAMD-17评分与基线的差值：</a:t>
              </a:r>
              <a:endParaRPr lang="zh-CN" altLang="en-US" sz="1200" b="1" spc="100" dirty="0">
                <a:solidFill>
                  <a:schemeClr val="accent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  <a:p>
              <a:pPr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b="1" spc="100" dirty="0">
                  <a:solidFill>
                    <a:schemeClr val="tx1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试验组为-10.09分、安慰剂组为-6.12分、盐酸氟西汀胶囊组为-9.76分，试验组与安慰剂组差值及95% CI为-3.95（-4.97，-2.93），试验组疗效优于安慰剂组；试验组与盐酸氟西汀胶囊组差值及95% CI为-0.28（-1.30，0.74）。</a:t>
              </a:r>
              <a:endParaRPr lang="zh-CN" altLang="en-US" sz="1200" b="1" spc="100" dirty="0"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  <a:p>
              <a:pPr marL="285750" indent="-28575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zh-CN" altLang="en-US" sz="1200" b="1" spc="100" dirty="0">
                  <a:solidFill>
                    <a:schemeClr val="accent1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基于PPS集，用药8周后，主要疗效指标HAMD-17评分与基线的差值：</a:t>
              </a:r>
              <a:endParaRPr lang="zh-CN" altLang="en-US" sz="1200" b="1" spc="100" dirty="0">
                <a:solidFill>
                  <a:schemeClr val="accent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  <a:p>
              <a:pPr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b="1" spc="100" dirty="0">
                  <a:solidFill>
                    <a:schemeClr val="tx1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试验组为-10.90分、安慰剂组为-6.61分、盐酸氟西汀胶囊组为-11.06分，试验组与安慰剂组差值及95% CI为-4.20（-5.17，-3.22），试验组疗效优于安慰剂组；试验组与盐酸氟西汀胶囊组差值及95% CI为0.22（-0.74，1.18）。</a:t>
              </a:r>
              <a:endParaRPr lang="zh-CN" altLang="en-US" sz="1200" b="1" spc="100" dirty="0"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  <a:p>
              <a:pPr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b="1" spc="100" dirty="0">
                  <a:solidFill>
                    <a:schemeClr val="accent1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次要疗效指标中，情绪低落、多思善虑、言语动作减少、目光迟滞、健忘、食少、心悸胆怯、少寐多梦、心烦等中医证候单项症状评分以及HAMA评分，试验组有改善。</a:t>
              </a:r>
              <a:endParaRPr lang="zh-CN" altLang="en-US" sz="1200" b="1" spc="100" dirty="0">
                <a:solidFill>
                  <a:schemeClr val="accent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75615" y="6130925"/>
            <a:ext cx="79705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临床指南：暂无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textbox 34"/>
          <p:cNvSpPr/>
          <p:nvPr>
            <p:custDataLst>
              <p:tags r:id="rId11"/>
            </p:custDataLst>
          </p:nvPr>
        </p:nvSpPr>
        <p:spPr>
          <a:xfrm>
            <a:off x="436880" y="6523355"/>
            <a:ext cx="10853420" cy="32067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5000"/>
              </a:lnSpc>
            </a:pPr>
            <a:endParaRPr lang="en-US" altLang="en-US" sz="100" dirty="0">
              <a:solidFill>
                <a:srgbClr val="000000"/>
              </a:solidFill>
            </a:endParaRPr>
          </a:p>
          <a:p>
            <a:pPr marL="12700" algn="l" rtl="0" eaLnBrk="0">
              <a:lnSpc>
                <a:spcPct val="108000"/>
              </a:lnSpc>
            </a:pPr>
            <a:r>
              <a:rPr sz="900" spc="9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[1]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谷春华, 任君霞, 杨立波, 等. 解郁除烦胶囊治疗抑郁症 334 例多中心随机双盲对照试验[J]. 中医杂志, 2016, 57 (15) ): 6.</a:t>
            </a:r>
            <a:r>
              <a:rPr sz="900" spc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</a:t>
            </a:r>
            <a:endParaRPr sz="900" spc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108000"/>
              </a:lnSpc>
            </a:pPr>
            <a:r>
              <a:rPr sz="900" spc="8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[2]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参葛补肾胶囊Ⅲ期临床试验总结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报告</a:t>
            </a:r>
            <a:endParaRPr lang="zh-CN" altLang="en-US" sz="9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textbox 46"/>
          <p:cNvSpPr/>
          <p:nvPr>
            <p:custDataLst>
              <p:tags r:id="rId12"/>
            </p:custDataLst>
          </p:nvPr>
        </p:nvSpPr>
        <p:spPr>
          <a:xfrm>
            <a:off x="495300" y="745490"/>
            <a:ext cx="11571605" cy="542290"/>
          </a:xfrm>
          <a:prstGeom prst="rect">
            <a:avLst/>
          </a:prstGeom>
        </p:spPr>
        <p:txBody>
          <a:bodyPr vert="horz" wrap="square" lIns="0" tIns="0" rIns="0" bIns="0">
            <a:scene3d>
              <a:camera prst="orthographicFront"/>
              <a:lightRig rig="threePt" dir="t"/>
            </a:scene3d>
          </a:bodyPr>
          <a:p>
            <a:pPr algn="l" rtl="0" eaLnBrk="0">
              <a:lnSpc>
                <a:spcPct val="148000"/>
              </a:lnSpc>
            </a:pPr>
            <a:r>
              <a:rPr lang="en-US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对比参照药物的优势：</a:t>
            </a:r>
            <a:endParaRPr lang="en-US" altLang="en-US" sz="20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3"/>
            </p:custDataLst>
          </p:nvPr>
        </p:nvSpPr>
        <p:spPr>
          <a:xfrm>
            <a:off x="495300" y="3470910"/>
            <a:ext cx="11142980" cy="3124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ea"/>
              <a:buNone/>
            </a:pP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注：临床痊愈率：HAMD 量表减分率或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HAMD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量表＜7分。</a:t>
            </a:r>
            <a:endParaRPr lang="zh-CN" altLang="en-US" sz="1200" b="1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aphicFrame>
        <p:nvGraphicFramePr>
          <p:cNvPr id="9" name="表格 8"/>
          <p:cNvGraphicFramePr/>
          <p:nvPr>
            <p:custDataLst>
              <p:tags r:id="rId14"/>
            </p:custDataLst>
          </p:nvPr>
        </p:nvGraphicFramePr>
        <p:xfrm>
          <a:off x="495300" y="1193165"/>
          <a:ext cx="11231880" cy="2181860"/>
        </p:xfrm>
        <a:graphic>
          <a:graphicData uri="http://schemas.openxmlformats.org/drawingml/2006/table">
            <a:tbl>
              <a:tblPr firstRow="1" lastRow="1">
                <a:tableStyleId>{77D5D866-21FD-475E-8EC7-EAEDDA05492D}</a:tableStyleId>
              </a:tblPr>
              <a:tblGrid>
                <a:gridCol w="2117090"/>
                <a:gridCol w="1429385"/>
                <a:gridCol w="5931535"/>
                <a:gridCol w="1753870"/>
              </a:tblGrid>
              <a:tr h="55880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spc="130">
                          <a:latin typeface="微软雅黑" panose="020B0503020204020204" charset="-122"/>
                          <a:ea typeface="微软雅黑" panose="020B0503020204020204" charset="-122"/>
                        </a:rPr>
                        <a:t>药品名称</a:t>
                      </a:r>
                      <a:endParaRPr lang="zh-CN" altLang="en-US" sz="1600" spc="13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spc="130">
                          <a:latin typeface="微软雅黑" panose="020B0503020204020204" charset="-122"/>
                          <a:ea typeface="微软雅黑" panose="020B0503020204020204" charset="-122"/>
                        </a:rPr>
                        <a:t>中医辨证</a:t>
                      </a:r>
                      <a:endParaRPr lang="zh-CN" altLang="en-US" sz="1600" spc="13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spc="13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症状</a:t>
                      </a:r>
                      <a:endParaRPr lang="zh-CN" altLang="en-US" sz="1600" spc="13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  <a:sym typeface="+mn-ea"/>
                        </a:rPr>
                        <a:t>临床痊愈率</a:t>
                      </a:r>
                      <a:endParaRPr lang="en-US" altLang="en-US" sz="1600" spc="13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215900" marR="215900" marT="133350" marB="133350" anchor="ctr" anchorCtr="0"/>
                </a:tc>
              </a:tr>
              <a:tr h="77851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spc="130">
                          <a:latin typeface="微软雅黑" panose="020B0503020204020204" charset="-122"/>
                          <a:ea typeface="微软雅黑" panose="020B0503020204020204" charset="-122"/>
                        </a:rPr>
                        <a:t>参葛补肾胶囊</a:t>
                      </a:r>
                      <a:endParaRPr lang="zh-CN" altLang="en-US" sz="1400" spc="13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气阴两虚、肾气不足证</a:t>
                      </a:r>
                      <a:endParaRPr lang="zh-CN" altLang="en-US" sz="1400" b="1" spc="13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215900" marR="215900" marT="133350" marB="133350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症见情绪低落、多思善虑、言语动作减少、目光迟滞、健忘、食少、心悸胆怯、少寐多梦、心烦。</a:t>
                      </a:r>
                      <a:endParaRPr lang="zh-CN" altLang="en-US" sz="1400" spc="130">
                        <a:solidFill>
                          <a:schemeClr val="dk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215900" marR="215900" marT="133350" marB="133350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31.6%</a:t>
                      </a:r>
                      <a:endParaRPr lang="en-US" altLang="en-US" sz="1400" b="0" spc="13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215900" marR="215900" marT="133350" marB="133350" anchor="ctr" anchorCtr="0"/>
                </a:tc>
              </a:tr>
              <a:tr h="84455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spc="130">
                          <a:latin typeface="微软雅黑" panose="020B0503020204020204" charset="-122"/>
                          <a:ea typeface="微软雅黑" panose="020B0503020204020204" charset="-122"/>
                        </a:rPr>
                        <a:t>解郁除烦胶囊</a:t>
                      </a:r>
                      <a:endParaRPr lang="zh-CN" altLang="en-US" sz="1400" spc="13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spc="130">
                          <a:latin typeface="微软雅黑" panose="020B0503020204020204" charset="-122"/>
                          <a:ea typeface="微软雅黑" panose="020B0503020204020204" charset="-122"/>
                        </a:rPr>
                        <a:t>（目录内）</a:t>
                      </a:r>
                      <a:endParaRPr lang="zh-CN" altLang="en-US" sz="1400" spc="13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400" b="1" spc="13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气郁痰阻、郁火内扰证</a:t>
                      </a:r>
                      <a:endParaRPr lang="zh-CN" altLang="en-US" sz="1400" b="1" spc="13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15900" marR="215900" marT="133350" marB="133350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400" spc="13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症见情绪低落、心绪不宁、咽中如有异物、胸脘痞闷、食欲不振、易叹气、失眠多梦、头晕耳鸣、口苦咽干、大便秘结</a:t>
                      </a:r>
                      <a:r>
                        <a:rPr lang="zh-CN" sz="1400" spc="13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。</a:t>
                      </a:r>
                      <a:endParaRPr lang="zh-CN" sz="1400" spc="130"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215900" marR="215900" marT="133350" marB="133350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  <a:sym typeface="+mn-ea"/>
                        </a:rPr>
                        <a:t>31.1%</a:t>
                      </a:r>
                      <a:endParaRPr lang="en-US" altLang="en-US" sz="1400" b="0" spc="130"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215900" marR="215900" marT="133350" marB="133350" anchor="ctr" anchorCtr="0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12435205" y="65989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4" name="标题 3" descr="7b0a20202020227461726765744d6f64756c65223a202270726f636573734f6e6c696e65466f6e7473220a7d0a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073" y="213391"/>
            <a:ext cx="10515600" cy="589616"/>
          </a:xfrm>
          <a:ln>
            <a:noFill/>
          </a:ln>
        </p:spPr>
        <p:txBody>
          <a:bodyPr tIns="144145" anchor="ctr" anchorCtr="0">
            <a:noAutofit/>
          </a:bodyPr>
          <a:p>
            <a:r>
              <a:rPr lang="en-US" altLang="zh-CN" sz="29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速黑" panose="02010600010101010101" charset="-122"/>
              </a:rPr>
              <a:t>3.3 </a:t>
            </a:r>
            <a:r>
              <a:rPr lang="zh-CN" altLang="en-US" sz="29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方正大黑体_GBK" panose="02010600010101010101" charset="-122"/>
              </a:rPr>
              <a:t>有效性</a:t>
            </a:r>
            <a:endParaRPr lang="zh-CN" altLang="en-US" sz="29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方正大黑体_GBK" panose="02010600010101010101" charset="-122"/>
            </a:endParaRPr>
          </a:p>
        </p:txBody>
      </p:sp>
      <p:cxnSp>
        <p:nvCxnSpPr>
          <p:cNvPr id="6" name="直接连接符 5"/>
          <p:cNvCxnSpPr/>
          <p:nvPr>
            <p:custDataLst>
              <p:tags r:id="rId4"/>
            </p:custDataLst>
          </p:nvPr>
        </p:nvCxnSpPr>
        <p:spPr>
          <a:xfrm flipH="1">
            <a:off x="582295" y="405130"/>
            <a:ext cx="3810" cy="288000"/>
          </a:xfrm>
          <a:prstGeom prst="line">
            <a:avLst/>
          </a:prstGeom>
          <a:ln w="47625">
            <a:solidFill>
              <a:srgbClr val="B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 descr="药品招商手册12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19740" y="148590"/>
            <a:ext cx="1447165" cy="580390"/>
          </a:xfrm>
          <a:prstGeom prst="rect">
            <a:avLst/>
          </a:prstGeom>
        </p:spPr>
      </p:pic>
      <p:sp>
        <p:nvSpPr>
          <p:cNvPr id="17" name="平行四边形 16"/>
          <p:cNvSpPr/>
          <p:nvPr>
            <p:custDataLst>
              <p:tags r:id="rId7"/>
            </p:custDataLst>
          </p:nvPr>
        </p:nvSpPr>
        <p:spPr>
          <a:xfrm>
            <a:off x="659130" y="968375"/>
            <a:ext cx="4287520" cy="598170"/>
          </a:xfrm>
          <a:prstGeom prst="parallelogram">
            <a:avLst>
              <a:gd name="adj" fmla="val 47826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思源黑体 CN Normal" panose="020B0400000000000000" charset="-122"/>
            </a:endParaRPr>
          </a:p>
        </p:txBody>
      </p:sp>
      <p:sp>
        <p:nvSpPr>
          <p:cNvPr id="27" name="平行四边形 26"/>
          <p:cNvSpPr/>
          <p:nvPr>
            <p:custDataLst>
              <p:tags r:id="rId8"/>
            </p:custDataLst>
          </p:nvPr>
        </p:nvSpPr>
        <p:spPr>
          <a:xfrm>
            <a:off x="485775" y="1050925"/>
            <a:ext cx="4287520" cy="598170"/>
          </a:xfrm>
          <a:prstGeom prst="parallelogram">
            <a:avLst>
              <a:gd name="adj" fmla="val 478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思源黑体 CN Normal" panose="020B0400000000000000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9"/>
            </p:custDataLst>
          </p:nvPr>
        </p:nvSpPr>
        <p:spPr>
          <a:xfrm>
            <a:off x="1149350" y="3877310"/>
            <a:ext cx="873760" cy="476250"/>
          </a:xfrm>
          <a:prstGeom prst="rect">
            <a:avLst/>
          </a:prstGeom>
          <a:noFill/>
        </p:spPr>
        <p:txBody>
          <a:bodyPr wrap="square" bIns="0" rtlCol="0" anchor="ctr" anchorCtr="0">
            <a:spAutoFit/>
          </a:bodyPr>
          <a:lstStyle/>
          <a:p>
            <a:r>
              <a:rPr lang="en-US" altLang="zh-CN" sz="2800" b="1" spc="3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思源黑体 CN Normal" panose="020B0400000000000000" charset="-122"/>
              </a:rPr>
              <a:t>01</a:t>
            </a:r>
            <a:endParaRPr lang="en-US" altLang="zh-CN" sz="2800" b="1" spc="3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  <a:sym typeface="思源黑体 CN Normal" panose="020B0400000000000000" charset="-122"/>
            </a:endParaRPr>
          </a:p>
        </p:txBody>
      </p:sp>
      <p:sp>
        <p:nvSpPr>
          <p:cNvPr id="39" name="文本框 38"/>
          <p:cNvSpPr txBox="1"/>
          <p:nvPr>
            <p:custDataLst>
              <p:tags r:id="rId10"/>
            </p:custDataLst>
          </p:nvPr>
        </p:nvSpPr>
        <p:spPr>
          <a:xfrm>
            <a:off x="550545" y="1102360"/>
            <a:ext cx="3822065" cy="53403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9pPr>
          </a:lstStyle>
          <a:p>
            <a:pPr algn="ctr"/>
            <a:r>
              <a:rPr lang="zh-CN" altLang="en-US" sz="2600" b="1" spc="300" dirty="0">
                <a:solidFill>
                  <a:srgbClr val="FFFFFF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思源黑体 CN Heavy" panose="020B0A00000000000000" charset="-122"/>
                <a:sym typeface="思源黑体 CN Normal" panose="020B0400000000000000" charset="-122"/>
              </a:rPr>
              <a:t>发挥中成药治疗优势</a:t>
            </a:r>
            <a:endParaRPr lang="zh-CN" altLang="en-US" sz="2600" b="1" spc="300" dirty="0">
              <a:solidFill>
                <a:srgbClr val="FFFFFF"/>
              </a:solidFill>
              <a:uFillTx/>
              <a:latin typeface="微软雅黑" panose="020B0503020204020204" charset="-122"/>
              <a:ea typeface="微软雅黑" panose="020B0503020204020204" charset="-122"/>
              <a:cs typeface="思源黑体 CN Heavy" panose="020B0A00000000000000" charset="-122"/>
              <a:sym typeface="思源黑体 CN Normal" panose="020B0400000000000000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11"/>
            </p:custDataLst>
          </p:nvPr>
        </p:nvSpPr>
        <p:spPr>
          <a:xfrm>
            <a:off x="308610" y="1630680"/>
            <a:ext cx="11497945" cy="1807845"/>
          </a:xfrm>
          <a:prstGeom prst="rect">
            <a:avLst/>
          </a:prstGeom>
          <a:solidFill>
            <a:schemeClr val="accent6">
              <a:lumMod val="20000"/>
              <a:lumOff val="80000"/>
              <a:alpha val="92000"/>
            </a:schemeClr>
          </a:solidFill>
        </p:spPr>
        <p:txBody>
          <a:bodyPr wrap="square" rtlCol="0" anchor="t">
            <a:noAutofit/>
            <a:scene3d>
              <a:camera prst="orthographicFront"/>
              <a:lightRig rig="threePt" dir="t"/>
            </a:scene3d>
          </a:bodyPr>
          <a:p>
            <a:pPr lvl="0" indent="457200" algn="just" fontAlgn="auto">
              <a:lnSpc>
                <a:spcPct val="120000"/>
              </a:lnSpc>
              <a:spcAft>
                <a:spcPts val="1000"/>
              </a:spcAft>
              <a:buClrTx/>
              <a:buSzTx/>
              <a:buFont typeface="Wingdings" panose="05000000000000000000" charset="0"/>
              <a:buNone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dirty="0" err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Normal" panose="020B0400000000000000" charset="-122"/>
              </a:rPr>
              <a:t>本品在传统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Normal" panose="020B0400000000000000" charset="-122"/>
              </a:rPr>
              <a:t>提取</a:t>
            </a:r>
            <a:r>
              <a:rPr dirty="0" err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Normal" panose="020B0400000000000000" charset="-122"/>
              </a:rPr>
              <a:t>工艺的基础上</a:t>
            </a:r>
            <a:r>
              <a:rPr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Normal" panose="020B0400000000000000" charset="-122"/>
              </a:rPr>
              <a:t>，</a:t>
            </a:r>
            <a:r>
              <a:rPr dirty="0" err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Normal" panose="020B0400000000000000" charset="-122"/>
              </a:rPr>
              <a:t>通过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Normal" panose="020B0400000000000000" charset="-122"/>
              </a:rPr>
              <a:t>大孔树脂</a:t>
            </a: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Normal" panose="020B0400000000000000" charset="-122"/>
              </a:rPr>
              <a:t>分离纯化技</a:t>
            </a:r>
            <a:r>
              <a:rPr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Normal" panose="020B0400000000000000" charset="-122"/>
              </a:rPr>
              <a:t>术使有效物质最大限度地得到提取和保留，保证临床有效性能得到最大的发挥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Normal" panose="020B0400000000000000" charset="-122"/>
              </a:rPr>
              <a:t>。</a:t>
            </a:r>
            <a:r>
              <a:rPr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Normal" panose="020B0400000000000000" charset="-122"/>
              </a:rPr>
              <a:t>在</a:t>
            </a:r>
            <a:r>
              <a:rPr 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Normal" panose="020B0400000000000000" charset="-122"/>
              </a:rPr>
              <a:t>Ⅲ</a:t>
            </a:r>
            <a:r>
              <a:rPr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Normal" panose="020B0400000000000000" charset="-122"/>
              </a:rPr>
              <a:t>期临床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Normal" panose="020B0400000000000000" charset="-122"/>
              </a:rPr>
              <a:t>试验</a:t>
            </a:r>
            <a:r>
              <a:rPr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Normal" panose="020B0400000000000000" charset="-122"/>
              </a:rPr>
              <a:t>中，中医证候疗效总有效率本品（75.14%）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Normal" panose="020B0400000000000000" charset="-122"/>
              </a:rPr>
              <a:t>、</a:t>
            </a:r>
            <a:r>
              <a:rPr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Normal" panose="020B0400000000000000" charset="-122"/>
              </a:rPr>
              <a:t>阳性药（73.55%），安全性方面，治疗期相关不良事件发生率本品（6.74%）优于阳性药（10.92%）。</a:t>
            </a:r>
            <a:endParaRPr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思源黑体 CN Normal" panose="020B0400000000000000" charset="-122"/>
            </a:endParaRPr>
          </a:p>
          <a:p>
            <a:pPr lvl="0" indent="457200" algn="just" fontAlgn="auto">
              <a:lnSpc>
                <a:spcPct val="120000"/>
              </a:lnSpc>
              <a:spcAft>
                <a:spcPts val="1000"/>
              </a:spcAft>
              <a:buClrTx/>
              <a:buSzTx/>
              <a:buFont typeface="Wingdings" panose="05000000000000000000" charset="0"/>
              <a:buNone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Normal" panose="020B0400000000000000" charset="-122"/>
              </a:rPr>
              <a:t>本品组方中葛根和淫羊藿分别被卫生部列入2002年《既是食品又是药品的物品名单》、《可用于保健食品的物品名单》。</a:t>
            </a:r>
            <a:endParaRPr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思源黑体 CN Normal" panose="020B0400000000000000" charset="-122"/>
            </a:endParaRPr>
          </a:p>
        </p:txBody>
      </p:sp>
      <p:sp>
        <p:nvSpPr>
          <p:cNvPr id="2" name="平行四边形 1"/>
          <p:cNvSpPr/>
          <p:nvPr>
            <p:custDataLst>
              <p:tags r:id="rId12"/>
            </p:custDataLst>
          </p:nvPr>
        </p:nvSpPr>
        <p:spPr>
          <a:xfrm>
            <a:off x="815340" y="3747770"/>
            <a:ext cx="4287520" cy="598170"/>
          </a:xfrm>
          <a:prstGeom prst="parallelogram">
            <a:avLst>
              <a:gd name="adj" fmla="val 478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思源黑体 CN Normal" panose="020B0400000000000000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12850" y="3801745"/>
            <a:ext cx="2334895" cy="476250"/>
            <a:chOff x="1910" y="6106"/>
            <a:chExt cx="3677" cy="750"/>
          </a:xfrm>
        </p:grpSpPr>
        <p:sp>
          <p:nvSpPr>
            <p:cNvPr id="9" name="文本框 8"/>
            <p:cNvSpPr txBox="1"/>
            <p:nvPr>
              <p:custDataLst>
                <p:tags r:id="rId13"/>
              </p:custDataLst>
            </p:nvPr>
          </p:nvSpPr>
          <p:spPr>
            <a:xfrm>
              <a:off x="2987" y="6198"/>
              <a:ext cx="2601" cy="646"/>
            </a:xfrm>
            <a:prstGeom prst="rect">
              <a:avLst/>
            </a:prstGeom>
            <a:noFill/>
          </p:spPr>
          <p:txBody>
            <a:bodyPr wrap="square" rtlCol="0" anchor="t">
              <a:no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组方合理</a:t>
              </a:r>
              <a:endParaRPr lang="zh-CN" altLang="en-US" b="1" spc="30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14"/>
              </p:custDataLst>
            </p:nvPr>
          </p:nvSpPr>
          <p:spPr>
            <a:xfrm>
              <a:off x="1910" y="6106"/>
              <a:ext cx="1313" cy="750"/>
            </a:xfrm>
            <a:prstGeom prst="rect">
              <a:avLst/>
            </a:prstGeom>
            <a:noFill/>
          </p:spPr>
          <p:txBody>
            <a:bodyPr wrap="square" bIns="0" rtlCol="0" anchor="ctr" anchorCtr="0">
              <a:spAutoFit/>
            </a:bodyPr>
            <a:lstStyle/>
            <a:p>
              <a:r>
                <a:rPr lang="en-US" altLang="zh-CN" sz="2800" b="1" spc="300">
                  <a:solidFill>
                    <a:schemeClr val="bg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思源黑体 CN Normal" panose="020B0400000000000000" charset="-122"/>
                  <a:sym typeface="思源黑体 CN Normal" panose="020B0400000000000000" charset="-122"/>
                </a:rPr>
                <a:t>01</a:t>
              </a:r>
              <a:endParaRPr lang="en-US" altLang="zh-CN" sz="2800" b="1" spc="3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思源黑体 CN Normal" panose="020B0400000000000000" charset="-122"/>
              </a:endParaRPr>
            </a:p>
          </p:txBody>
        </p:sp>
      </p:grpSp>
      <p:sp>
        <p:nvSpPr>
          <p:cNvPr id="11" name="文本框 10"/>
          <p:cNvSpPr txBox="1"/>
          <p:nvPr>
            <p:custDataLst>
              <p:tags r:id="rId15"/>
            </p:custDataLst>
          </p:nvPr>
        </p:nvSpPr>
        <p:spPr>
          <a:xfrm>
            <a:off x="634365" y="4464685"/>
            <a:ext cx="5534025" cy="2022475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txBody>
          <a:bodyPr wrap="square" rtlCol="0" anchor="t">
            <a:noAutofit/>
          </a:bodyPr>
          <a:p>
            <a:pPr lvl="0" algn="just" fontAlgn="auto">
              <a:lnSpc>
                <a:spcPct val="100000"/>
              </a:lnSpc>
              <a:spcAft>
                <a:spcPts val="1000"/>
              </a:spcAft>
              <a:buClrTx/>
              <a:buSzTx/>
              <a:buFontTx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本品以“</a:t>
            </a:r>
            <a:r>
              <a:rPr lang="en-US" altLang="zh-CN" sz="1400" dirty="0"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益气、养阴、补肾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”为治法。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lvl="0" indent="-285750" algn="just" fontAlgn="auto">
              <a:lnSpc>
                <a:spcPct val="100000"/>
              </a:lnSpc>
              <a:spcAft>
                <a:spcPts val="1000"/>
              </a:spcAft>
              <a:buClrTx/>
              <a:buSzTx/>
              <a:buFont typeface="Wingdings" panose="05000000000000000000" charset="0"/>
              <a:buChar char="l"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君药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太子参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甘、微苦，平，归脾、肺经，益气、养阴、生津，针对气阴两虚的核心病机。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lvl="0" indent="-285750" algn="just" fontAlgn="auto">
              <a:lnSpc>
                <a:spcPct val="100000"/>
              </a:lnSpc>
              <a:spcAft>
                <a:spcPts val="1000"/>
              </a:spcAft>
              <a:buClrTx/>
              <a:buSzTx/>
              <a:buFont typeface="Wingdings" panose="05000000000000000000" charset="0"/>
              <a:buChar char="l"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臣药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葛根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甘、辛，凉，归脾、胃、肺经，升阳生津；淫羊藿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辛、甘，温，归肝、肾经，助君药升发阳气，使补而不滞。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lvl="0" indent="-285750" algn="just" fontAlgn="auto">
              <a:lnSpc>
                <a:spcPct val="100000"/>
              </a:lnSpc>
              <a:spcAft>
                <a:spcPts val="1000"/>
              </a:spcAft>
              <a:buClrTx/>
              <a:buSzTx/>
              <a:buFont typeface="Wingdings" panose="05000000000000000000" charset="0"/>
              <a:buChar char="l"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为中医治疗抑郁症提供了新的思路，</a:t>
            </a:r>
            <a:r>
              <a:rPr lang="zh-CN" altLang="en-US" sz="1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治疗轻、中度抑郁症中医辨证属气阴两虚、肾气不足证。</a:t>
            </a:r>
            <a:endParaRPr lang="zh-CN" altLang="en-US" sz="1400" kern="0" spc="150" dirty="0">
              <a:solidFill>
                <a:srgbClr val="00000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平行四边形 12"/>
          <p:cNvSpPr/>
          <p:nvPr>
            <p:custDataLst>
              <p:tags r:id="rId16"/>
            </p:custDataLst>
          </p:nvPr>
        </p:nvSpPr>
        <p:spPr>
          <a:xfrm>
            <a:off x="928370" y="3672205"/>
            <a:ext cx="4287520" cy="598170"/>
          </a:xfrm>
          <a:prstGeom prst="parallelogram">
            <a:avLst>
              <a:gd name="adj" fmla="val 47826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思源黑体 CN Normal" panose="020B0400000000000000" charset="-122"/>
            </a:endParaRPr>
          </a:p>
        </p:txBody>
      </p:sp>
      <p:sp>
        <p:nvSpPr>
          <p:cNvPr id="15" name="平行四边形 14"/>
          <p:cNvSpPr/>
          <p:nvPr>
            <p:custDataLst>
              <p:tags r:id="rId17"/>
            </p:custDataLst>
          </p:nvPr>
        </p:nvSpPr>
        <p:spPr>
          <a:xfrm>
            <a:off x="6710045" y="3738245"/>
            <a:ext cx="4287520" cy="598170"/>
          </a:xfrm>
          <a:prstGeom prst="parallelogram">
            <a:avLst>
              <a:gd name="adj" fmla="val 478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思源黑体 CN Normal" panose="020B0400000000000000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8"/>
            </p:custDataLst>
          </p:nvPr>
        </p:nvSpPr>
        <p:spPr>
          <a:xfrm>
            <a:off x="6710045" y="4478020"/>
            <a:ext cx="4812030" cy="1965960"/>
          </a:xfrm>
          <a:prstGeom prst="rect">
            <a:avLst/>
          </a:prstGeom>
          <a:noFill/>
          <a:ln w="6350">
            <a:solidFill>
              <a:schemeClr val="accent1"/>
            </a:solidFill>
            <a:prstDash val="sysDot"/>
          </a:ln>
        </p:spPr>
        <p:txBody>
          <a:bodyPr wrap="square" rtlCol="0" anchor="t">
            <a:noAutofit/>
          </a:bodyPr>
          <a:lstStyle/>
          <a:p>
            <a:pPr lvl="0" indent="0" algn="just" fontAlgn="auto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charset="0"/>
              <a:buNone/>
            </a:pPr>
            <a:endParaRPr lang="zh-CN" altLang="en-US" sz="14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lvl="0" indent="-285750" algn="just" fontAlgn="auto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charset="0"/>
              <a:buChar char="l"/>
            </a:pPr>
            <a:r>
              <a:rPr sz="1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本品种的主要功效成分是淫羊藿苷，其通过作用于NRSF/NRSE上调TPH2的表达，进而升高脑内</a:t>
            </a:r>
            <a:r>
              <a:rPr lang="zh-CN" sz="1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五羟色胺（</a:t>
            </a:r>
            <a:r>
              <a:rPr sz="1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5-HT</a:t>
            </a:r>
            <a:r>
              <a:rPr lang="zh-CN" sz="1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sz="1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含量，最终起到抗抑郁作用。</a:t>
            </a:r>
            <a:endParaRPr lang="zh-CN" altLang="zh-CN" sz="1400" kern="0" spc="150" dirty="0">
              <a:solidFill>
                <a:schemeClr val="dk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229475" y="3794125"/>
            <a:ext cx="3221990" cy="476250"/>
            <a:chOff x="11385" y="6056"/>
            <a:chExt cx="5074" cy="750"/>
          </a:xfrm>
        </p:grpSpPr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12579" y="6148"/>
              <a:ext cx="3880" cy="580"/>
            </a:xfrm>
            <a:prstGeom prst="rect">
              <a:avLst/>
            </a:prstGeom>
            <a:noFill/>
          </p:spPr>
          <p:txBody>
            <a:bodyPr wrap="square" rtlCol="0" anchor="t">
              <a:scene3d>
                <a:camera prst="orthographicFront"/>
                <a:lightRig rig="threePt" dir="t"/>
              </a:scene3d>
            </a:bodyPr>
            <a:lstStyle/>
            <a:p>
              <a:r>
                <a:rPr lang="zh-CN" altLang="zh-CN" b="1" dirty="0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作用机制和靶点明确</a:t>
              </a:r>
              <a:endParaRPr lang="zh-CN" altLang="zh-CN" b="1" spc="30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20"/>
              </p:custDataLst>
            </p:nvPr>
          </p:nvSpPr>
          <p:spPr>
            <a:xfrm>
              <a:off x="11385" y="6056"/>
              <a:ext cx="1376" cy="750"/>
            </a:xfrm>
            <a:prstGeom prst="rect">
              <a:avLst/>
            </a:prstGeom>
            <a:noFill/>
          </p:spPr>
          <p:txBody>
            <a:bodyPr wrap="square" bIns="0" rtlCol="0" anchor="ctr" anchorCtr="0">
              <a:spAutoFit/>
            </a:bodyPr>
            <a:lstStyle/>
            <a:p>
              <a:r>
                <a:rPr lang="en-US" altLang="zh-CN" sz="2800" b="1" spc="300">
                  <a:solidFill>
                    <a:schemeClr val="bg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思源黑体 CN Normal" panose="020B0400000000000000" charset="-122"/>
                  <a:sym typeface="思源黑体 CN Normal" panose="020B0400000000000000" charset="-122"/>
                </a:rPr>
                <a:t>02</a:t>
              </a:r>
              <a:endParaRPr lang="en-US" altLang="zh-CN" sz="2800" b="1" spc="3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思源黑体 CN Normal" panose="020B0400000000000000" charset="-122"/>
              </a:endParaRPr>
            </a:p>
          </p:txBody>
        </p:sp>
      </p:grpSp>
      <p:sp>
        <p:nvSpPr>
          <p:cNvPr id="20" name="平行四边形 19"/>
          <p:cNvSpPr/>
          <p:nvPr>
            <p:custDataLst>
              <p:tags r:id="rId21"/>
            </p:custDataLst>
          </p:nvPr>
        </p:nvSpPr>
        <p:spPr>
          <a:xfrm>
            <a:off x="6818630" y="3677920"/>
            <a:ext cx="4287520" cy="598170"/>
          </a:xfrm>
          <a:prstGeom prst="parallelogram">
            <a:avLst>
              <a:gd name="adj" fmla="val 47826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思源黑体 CN Normal" panose="020B0400000000000000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487,&quot;width&quot;:19200}"/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2838_5*i*1"/>
  <p:tag name="KSO_WM_TEMPLATE_CATEGORY" val="custom"/>
  <p:tag name="KSO_WM_TEMPLATE_INDEX" val="20202838"/>
  <p:tag name="KSO_WM_UNIT_LAYERLEVEL" val="1"/>
  <p:tag name="KSO_WM_TAG_VERSION" val="1.0"/>
  <p:tag name="KSO_WM_BEAUTIFY_FLAG" val="#wm#"/>
  <p:tag name="KSO_WM_UNIT_USESOURCEFORMAT_APPLY" val="1"/>
</p:tagLst>
</file>

<file path=ppt/tags/tag100.xml><?xml version="1.0" encoding="utf-8"?>
<p:tagLst xmlns:p="http://schemas.openxmlformats.org/presentationml/2006/main">
  <p:tag name="KSO_WM_BEAUTIFY_FLAG" val=""/>
  <p:tag name="KSO_WM_UNIT_PLACING_PICTURE_USER_VIEWPORT" val="{&quot;height&quot;:914,&quot;width&quot;:2279}"/>
</p:tagLst>
</file>

<file path=ppt/tags/tag101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1_1"/>
  <p:tag name="KSO_WM_UNIT_ID" val="diagram20229841_1*h_i*1_1"/>
  <p:tag name="KSO_WM_TEMPLATE_CATEGORY" val="diagram"/>
  <p:tag name="KSO_WM_TEMPLATE_INDEX" val="20229841"/>
  <p:tag name="KSO_WM_UNIT_LAYERLEVEL" val="1_1"/>
  <p:tag name="KSO_WM_TAG_VERSION" val="1.0"/>
  <p:tag name="KSO_WM_UNIT_FILL_FORE_SCHEMECOLOR_INDEX_BRIGHTNESS" val="0"/>
  <p:tag name="KSO_WM_UNIT_FILL_FORE_SCHEMECOLOR_INDEX" val="7"/>
  <p:tag name="KSO_WM_UNIT_FILL_TYPE" val="1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1_2"/>
  <p:tag name="KSO_WM_UNIT_ID" val="diagram20229841_1*h_i*1_2"/>
  <p:tag name="KSO_WM_TEMPLATE_CATEGORY" val="diagram"/>
  <p:tag name="KSO_WM_TEMPLATE_INDEX" val="20229841"/>
  <p:tag name="KSO_WM_UNIT_LAYERLEVEL" val="1_1"/>
  <p:tag name="KSO_WM_TAG_VERSION" val="1.0"/>
  <p:tag name="KSO_WM_UNIT_FILL_FORE_SCHEMECOLOR_INDEX_BRIGHTNESS" val="0"/>
  <p:tag name="KSO_WM_UNIT_FILL_FORE_SCHEMECOLOR_INDEX" val="8"/>
  <p:tag name="KSO_WM_UNIT_FILL_TYPE" val="1"/>
</p:tagLst>
</file>

<file path=ppt/tags/tag104.xml><?xml version="1.0" encoding="utf-8"?>
<p:tagLst xmlns:p="http://schemas.openxmlformats.org/presentationml/2006/main">
  <p:tag name="KSO_WM_BEAUTIFY_FLAG" val=""/>
  <p:tag name="KSO_WM_UNIT_SUBTYPE" val="a"/>
  <p:tag name="KSO_WM_UNIT_PRESET_TEXT" val="单击输入正文，文字是您思想的提炼，为最终演示发布的良好效果"/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diagram20229841_1*h_f*1_1"/>
  <p:tag name="KSO_WM_TEMPLATE_CATEGORY" val="diagram"/>
  <p:tag name="KSO_WM_TEMPLATE_INDEX" val="20229841"/>
  <p:tag name="KSO_WM_UNIT_LAYERLEVEL" val="1_1"/>
  <p:tag name="KSO_WM_TAG_VERSION" val="1.0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UNIT_TABLE_BEAUTIFY" val="smartTable{6b5f58eb-77aa-482c-b264-9270e555f068}"/>
  <p:tag name="TABLE_ENDDRAG_ORIGIN_RECT" val="884*168"/>
  <p:tag name="TABLE_ENDDRAG_RECT" val="39*92*884*169"/>
  <p:tag name="TABLE_RECT" val="36*113.75*888*237.05"/>
  <p:tag name="TABLE_ONEKEY_SKIN_IDX" val="0"/>
  <p:tag name="TABLE_SKINIDX" val="-1"/>
  <p:tag name="TABLE_COLORIDX" val="l"/>
  <p:tag name="KSO_WM_BEAUTIFY_FLAG" val=""/>
</p:tagLst>
</file>

<file path=ppt/tags/tag10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8_5*l_h_i*1_2_3"/>
  <p:tag name="KSO_WM_TEMPLATE_CATEGORY" val="custom"/>
  <p:tag name="KSO_WM_TEMPLATE_INDEX" val="20202838"/>
  <p:tag name="KSO_WM_UNIT_LAYERLEVEL" val="1_1_1"/>
  <p:tag name="KSO_WM_TAG_VERSION" val="1.0"/>
  <p:tag name="KSO_WM_BEAUTIFY_FLAG" val=""/>
  <p:tag name="KSO_WM_DIAGRAM_GROUP_CODE" val="l1-1"/>
  <p:tag name="KSO_WM_UNIT_TYPE" val="l_h_i"/>
  <p:tag name="KSO_WM_UNIT_INDEX" val="1_2_3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  <p:tag name="KSO_WM_UNIT_PLACING_PICTURE_USER_VIEWPORT" val="{&quot;height&quot;:914,&quot;width&quot;:2279}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29823_1*i*2"/>
  <p:tag name="KSO_WM_TEMPLATE_CATEGORY" val="diagram"/>
  <p:tag name="KSO_WM_TEMPLATE_INDEX" val="20229823"/>
  <p:tag name="KSO_WM_UNIT_LAYERLEVEL" val="1"/>
  <p:tag name="KSO_WM_TAG_VERSION" val="1.0"/>
  <p:tag name="KSO_WM_BEAUTIFY_FLAG" val=""/>
  <p:tag name="KSO_WM_UNIT_LINE_FORE_SCHEMECOLOR_INDEX_BRIGHTNESS" val="0"/>
  <p:tag name="KSO_WM_UNIT_LINE_FORE_SCHEMECOLOR_INDEX" val="7"/>
  <p:tag name="KSO_WM_UNIT_LINE_FILL_TYPE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29823_1*i*4"/>
  <p:tag name="KSO_WM_TEMPLATE_CATEGORY" val="diagram"/>
  <p:tag name="KSO_WM_TEMPLATE_INDEX" val="20229823"/>
  <p:tag name="KSO_WM_UNIT_LAYERLEVEL" val="1"/>
  <p:tag name="KSO_WM_TAG_VERSION" val="1.0"/>
  <p:tag name="KSO_WM_BEAUTIFY_FLAG" val=""/>
  <p:tag name="KSO_WM_UNIT_FILL_FORE_SCHEMECOLOR_INDEX_BRIGHTNESS" val="0"/>
  <p:tag name="KSO_WM_UNIT_FILL_FORE_SCHEMECOLOR_INDEX" val="10"/>
  <p:tag name="KSO_WM_UNIT_FILL_TYPE" val="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29823_1*i*6"/>
  <p:tag name="KSO_WM_TEMPLATE_CATEGORY" val="diagram"/>
  <p:tag name="KSO_WM_TEMPLATE_INDEX" val="20229823"/>
  <p:tag name="KSO_WM_UNIT_LAYERLEVEL" val="1"/>
  <p:tag name="KSO_WM_TAG_VERSION" val="1.0"/>
  <p:tag name="KSO_WM_BEAUTIFY_FLAG" val=""/>
</p:tagLst>
</file>

<file path=ppt/tags/tag116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内容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9823_1*a*1"/>
  <p:tag name="KSO_WM_TEMPLATE_CATEGORY" val="diagram"/>
  <p:tag name="KSO_WM_TEMPLATE_INDEX" val="20229823"/>
  <p:tag name="KSO_WM_UNIT_LAYERLEVEL" val="1"/>
  <p:tag name="KSO_WM_TAG_VERSION" val="1.0"/>
  <p:tag name="KSO_WM_BEAUTIFY_FLAG" val=""/>
</p:tagLst>
</file>

<file path=ppt/tags/tag117.xml><?xml version="1.0" encoding="utf-8"?>
<p:tagLst xmlns:p="http://schemas.openxmlformats.org/presentationml/2006/main">
  <p:tag name="KSO_WM_UNIT_SUBTYPE" val="a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"/>
  <p:tag name="KSO_WM_UNIT_NOCLEAR" val="0"/>
  <p:tag name="KSO_WM_UNIT_VALUE" val="9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29823_1*f*2"/>
  <p:tag name="KSO_WM_TEMPLATE_CATEGORY" val="diagram"/>
  <p:tag name="KSO_WM_TEMPLATE_INDEX" val="20229823"/>
  <p:tag name="KSO_WM_UNIT_LAYERLEVEL" val="1"/>
  <p:tag name="KSO_WM_TAG_VERSION" val="1.0"/>
  <p:tag name="KSO_WM_BEAUTIFY_FLAG" val="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29823_1*i*4"/>
  <p:tag name="KSO_WM_TEMPLATE_CATEGORY" val="diagram"/>
  <p:tag name="KSO_WM_TEMPLATE_INDEX" val="20229823"/>
  <p:tag name="KSO_WM_UNIT_LAYERLEVEL" val="1"/>
  <p:tag name="KSO_WM_TAG_VERSION" val="1.0"/>
  <p:tag name="KSO_WM_BEAUTIFY_FLAG" val=""/>
  <p:tag name="KSO_WM_UNIT_FILL_FORE_SCHEMECOLOR_INDEX_BRIGHTNESS" val="0"/>
  <p:tag name="KSO_WM_UNIT_FILL_FORE_SCHEMECOLOR_INDEX" val="10"/>
  <p:tag name="KSO_WM_UNIT_FILL_TYPE" val="1"/>
</p:tagLst>
</file>

<file path=ppt/tags/tag119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3"/>
  <p:tag name="KSO_WM_UNIT_ID" val="diagram20229823_1*a*3"/>
  <p:tag name="KSO_WM_TEMPLATE_CATEGORY" val="diagram"/>
  <p:tag name="KSO_WM_TEMPLATE_INDEX" val="20229823"/>
  <p:tag name="KSO_WM_UNIT_LAYERLEVEL" val="1"/>
  <p:tag name="KSO_WM_TAG_VERSION" val="1.0"/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8_5*l_h_i*1_2_2"/>
  <p:tag name="KSO_WM_TEMPLATE_CATEGORY" val="custom"/>
  <p:tag name="KSO_WM_TEMPLATE_INDEX" val="20202838"/>
  <p:tag name="KSO_WM_UNIT_LAYERLEVEL" val="1_1_1"/>
  <p:tag name="KSO_WM_TAG_VERSION" val="1.0"/>
  <p:tag name="KSO_WM_BEAUTIFY_FLAG" val=""/>
  <p:tag name="KSO_WM_DIAGRAM_GROUP_CODE" val="l1-1"/>
  <p:tag name="KSO_WM_UNIT_TYPE" val="l_h_i"/>
  <p:tag name="KSO_WM_UNIT_INDEX" val="1_2_2"/>
  <p:tag name="KSO_WM_UNIT_TEXT_FILL_FORE_SCHEMECOLOR_INDEX" val="2"/>
  <p:tag name="KSO_WM_UNIT_TEXT_FILL_TYPE" val="1"/>
  <p:tag name="KSO_WM_UNIT_USESOURCEFORMAT_APPLY" val="1"/>
  <p:tag name="KSO_WM_UNIT_LINE_FORE_SCHEMECOLOR_INDEX_BRIGHTNESS" val="0"/>
  <p:tag name="KSO_WM_UNIT_LINE_FORE_SCHEMECOLOR_INDEX" val="14"/>
  <p:tag name="KSO_WM_UNIT_LINE_FILL_TYPE" val="2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29823_1*i*7"/>
  <p:tag name="KSO_WM_TEMPLATE_CATEGORY" val="diagram"/>
  <p:tag name="KSO_WM_TEMPLATE_INDEX" val="20229823"/>
  <p:tag name="KSO_WM_UNIT_LAYERLEVEL" val="1"/>
  <p:tag name="KSO_WM_TAG_VERSION" val="1.0"/>
  <p:tag name="KSO_WM_BEAUTIFY_FLAG" val=""/>
</p:tagLst>
</file>

<file path=ppt/tags/tag121.xml><?xml version="1.0" encoding="utf-8"?>
<p:tagLst xmlns:p="http://schemas.openxmlformats.org/presentationml/2006/main">
  <p:tag name="KSO_WM_UNIT_SUBTYPE" val="a"/>
  <p:tag name="KSO_WM_UNIT_PRESET_TEXT" val="单击此处输入你的正文，文字是您思想的提炼，为了最终演示发布的良好效果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3"/>
  <p:tag name="KSO_WM_UNIT_ID" val="diagram20229823_1*f*3"/>
  <p:tag name="KSO_WM_TEMPLATE_CATEGORY" val="diagram"/>
  <p:tag name="KSO_WM_TEMPLATE_INDEX" val="20229823"/>
  <p:tag name="KSO_WM_UNIT_LAYERLEVEL" val="1"/>
  <p:tag name="KSO_WM_TAG_VERSION" val="1.0"/>
  <p:tag name="KSO_WM_BEAUTIFY_FLAG" val="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29823_1*i*2"/>
  <p:tag name="KSO_WM_TEMPLATE_CATEGORY" val="diagram"/>
  <p:tag name="KSO_WM_TEMPLATE_INDEX" val="20229823"/>
  <p:tag name="KSO_WM_UNIT_LAYERLEVEL" val="1"/>
  <p:tag name="KSO_WM_TAG_VERSION" val="1.0"/>
  <p:tag name="KSO_WM_BEAUTIFY_FLAG" val=""/>
  <p:tag name="KSO_WM_UNIT_LINE_FORE_SCHEMECOLOR_INDEX_BRIGHTNESS" val="0"/>
  <p:tag name="KSO_WM_UNIT_LINE_FORE_SCHEMECOLOR_INDEX" val="7"/>
  <p:tag name="KSO_WM_UNIT_LINE_FILL_TYPE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29823_1*i*4"/>
  <p:tag name="KSO_WM_TEMPLATE_CATEGORY" val="diagram"/>
  <p:tag name="KSO_WM_TEMPLATE_INDEX" val="20229823"/>
  <p:tag name="KSO_WM_UNIT_LAYERLEVEL" val="1"/>
  <p:tag name="KSO_WM_TAG_VERSION" val="1.0"/>
  <p:tag name="KSO_WM_BEAUTIFY_FLAG" val=""/>
  <p:tag name="KSO_WM_UNIT_FILL_FORE_SCHEMECOLOR_INDEX_BRIGHTNESS" val="0"/>
  <p:tag name="KSO_WM_UNIT_FILL_FORE_SCHEMECOLOR_INDEX" val="10"/>
  <p:tag name="KSO_WM_UNIT_FILL_TYPE" val="1"/>
</p:tagLst>
</file>

<file path=ppt/tags/tag124.xml><?xml version="1.0" encoding="utf-8"?>
<p:tagLst xmlns:p="http://schemas.openxmlformats.org/presentationml/2006/main">
  <p:tag name="KSO_WM_UNIT_SUBTYPE" val="a"/>
  <p:tag name="KSO_WM_UNIT_PRESET_TEXT" val="单击此处输入你的正文，文字是您思想的提炼，为了最终演示发布的良好效果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29823_1*f*1"/>
  <p:tag name="KSO_WM_TEMPLATE_CATEGORY" val="diagram"/>
  <p:tag name="KSO_WM_TEMPLATE_INDEX" val="20229823"/>
  <p:tag name="KSO_WM_UNIT_LAYERLEVEL" val="1"/>
  <p:tag name="KSO_WM_TAG_VERSION" val="1.0"/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125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2"/>
  <p:tag name="KSO_WM_UNIT_ID" val="diagram20229823_1*a*2"/>
  <p:tag name="KSO_WM_TEMPLATE_CATEGORY" val="diagram"/>
  <p:tag name="KSO_WM_TEMPLATE_INDEX" val="20229823"/>
  <p:tag name="KSO_WM_UNIT_LAYERLEVEL" val="1"/>
  <p:tag name="KSO_WM_TAG_VERSION" val="1.0"/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29823_1*i*6"/>
  <p:tag name="KSO_WM_TEMPLATE_CATEGORY" val="diagram"/>
  <p:tag name="KSO_WM_TEMPLATE_INDEX" val="20229823"/>
  <p:tag name="KSO_WM_UNIT_LAYERLEVEL" val="1"/>
  <p:tag name="KSO_WM_TAG_VERSION" val="1.0"/>
  <p:tag name="KSO_WM_BEAUTIFY_FLAG" val="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29823_1*i*2"/>
  <p:tag name="KSO_WM_TEMPLATE_CATEGORY" val="diagram"/>
  <p:tag name="KSO_WM_TEMPLATE_INDEX" val="20229823"/>
  <p:tag name="KSO_WM_UNIT_LAYERLEVEL" val="1"/>
  <p:tag name="KSO_WM_TAG_VERSION" val="1.0"/>
  <p:tag name="KSO_WM_BEAUTIFY_FLAG" val=""/>
  <p:tag name="KSO_WM_UNIT_LINE_FORE_SCHEMECOLOR_INDEX_BRIGHTNESS" val="0"/>
  <p:tag name="KSO_WM_UNIT_LINE_FORE_SCHEMECOLOR_INDEX" val="7"/>
  <p:tag name="KSO_WM_UNIT_LINE_FILL_TYPE" val="2"/>
</p:tagLst>
</file>

<file path=ppt/tags/tag1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8_5*l_h_i*1_2_1"/>
  <p:tag name="KSO_WM_TEMPLATE_CATEGORY" val="custom"/>
  <p:tag name="KSO_WM_TEMPLATE_INDEX" val="20202838"/>
  <p:tag name="KSO_WM_UNIT_LAYERLEVEL" val="1_1_1"/>
  <p:tag name="KSO_WM_TAG_VERSION" val="1.0"/>
  <p:tag name="KSO_WM_BEAUTIFY_FLAG" val=""/>
  <p:tag name="KSO_WM_DIAGRAM_GROUP_CODE" val="l1-1"/>
  <p:tag name="KSO_WM_UNIT_TYPE" val="l_h_i"/>
  <p:tag name="KSO_WM_UNIT_INDEX" val="1_2_1"/>
  <p:tag name="KSO_WM_UNIT_TEXT_FILL_FORE_SCHEMECOLOR_INDEX" val="14"/>
  <p:tag name="KSO_WM_UNIT_TEXT_FILL_TYPE" val="1"/>
  <p:tag name="KSO_WM_UNIT_USESOURCEFORMAT_APPLY" val="1"/>
</p:tagLst>
</file>

<file path=ppt/tags/tag130.xml><?xml version="1.0" encoding="utf-8"?>
<p:tagLst xmlns:p="http://schemas.openxmlformats.org/presentationml/2006/main">
  <p:tag name="KSO_WM_BEAUTIFY_FLAG" val=""/>
  <p:tag name="KSO_WM_UNIT_PLACING_PICTURE_USER_VIEWPORT" val="{&quot;height&quot;:914,&quot;width&quot;:2279}"/>
</p:tagLst>
</file>

<file path=ppt/tags/tag131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229848_1*i*9"/>
  <p:tag name="KSO_WM_TEMPLATE_CATEGORY" val="diagram"/>
  <p:tag name="KSO_WM_TEMPLATE_INDEX" val="20229848"/>
  <p:tag name="KSO_WM_UNIT_LAYERLEVEL" val="1"/>
  <p:tag name="KSO_WM_TAG_VERSION" val="1.0"/>
</p:tagLst>
</file>

<file path=ppt/tags/tag132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2_1"/>
  <p:tag name="KSO_WM_UNIT_ID" val="diagram20229848_1*h_i*2_1"/>
  <p:tag name="KSO_WM_TEMPLATE_CATEGORY" val="diagram"/>
  <p:tag name="KSO_WM_TEMPLATE_INDEX" val="20229848"/>
  <p:tag name="KSO_WM_UNIT_LAYERLEVEL" val="1_1"/>
  <p:tag name="KSO_WM_TAG_VERSION" val="1.0"/>
</p:tagLst>
</file>

<file path=ppt/tags/tag133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3_1"/>
  <p:tag name="KSO_WM_UNIT_ID" val="diagram20229848_1*h_i*3_1"/>
  <p:tag name="KSO_WM_TEMPLATE_CATEGORY" val="diagram"/>
  <p:tag name="KSO_WM_TEMPLATE_INDEX" val="20229848"/>
  <p:tag name="KSO_WM_UNIT_LAYERLEVEL" val="1_1"/>
  <p:tag name="KSO_WM_TAG_VERSION" val="1.0"/>
</p:tagLst>
</file>

<file path=ppt/tags/tag134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2_2"/>
  <p:tag name="KSO_WM_UNIT_ID" val="diagram20229848_1*h_i*2_2"/>
  <p:tag name="KSO_WM_TEMPLATE_CATEGORY" val="diagram"/>
  <p:tag name="KSO_WM_TEMPLATE_INDEX" val="20229848"/>
  <p:tag name="KSO_WM_UNIT_LAYERLEVEL" val="1_1"/>
  <p:tag name="KSO_WM_TAG_VERSION" val="1.0"/>
</p:tagLst>
</file>

<file path=ppt/tags/tag135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2_3"/>
  <p:tag name="KSO_WM_UNIT_ID" val="diagram20229848_1*h_i*2_3"/>
  <p:tag name="KSO_WM_TEMPLATE_CATEGORY" val="diagram"/>
  <p:tag name="KSO_WM_TEMPLATE_INDEX" val="20229848"/>
  <p:tag name="KSO_WM_UNIT_LAYERLEVEL" val="1_1"/>
  <p:tag name="KSO_WM_TAG_VERSION" val="1.0"/>
</p:tagLst>
</file>

<file path=ppt/tags/tag136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2_4"/>
  <p:tag name="KSO_WM_UNIT_ID" val="diagram20229848_1*h_i*2_4"/>
  <p:tag name="KSO_WM_TEMPLATE_CATEGORY" val="diagram"/>
  <p:tag name="KSO_WM_TEMPLATE_INDEX" val="20229848"/>
  <p:tag name="KSO_WM_UNIT_LAYERLEVEL" val="1_1"/>
  <p:tag name="KSO_WM_TAG_VERSION" val="1.0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1_1"/>
  <p:tag name="KSO_WM_UNIT_ID" val="diagram20229848_1*h_i*1_1"/>
  <p:tag name="KSO_WM_TEMPLATE_CATEGORY" val="diagram"/>
  <p:tag name="KSO_WM_TEMPLATE_INDEX" val="20229848"/>
  <p:tag name="KSO_WM_UNIT_LAYERLEVEL" val="1_1"/>
  <p:tag name="KSO_WM_TAG_VERSION" val="1.0"/>
  <p:tag name="KSO_WM_BEAUTIFY_FLAG" val=""/>
</p:tagLst>
</file>

<file path=ppt/tags/tag138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3_2"/>
  <p:tag name="KSO_WM_UNIT_ID" val="diagram20229848_1*h_i*3_2"/>
  <p:tag name="KSO_WM_TEMPLATE_CATEGORY" val="diagram"/>
  <p:tag name="KSO_WM_TEMPLATE_INDEX" val="20229848"/>
  <p:tag name="KSO_WM_UNIT_LAYERLEVEL" val="1_1"/>
  <p:tag name="KSO_WM_TAG_VERSION" val="1.0"/>
</p:tagLst>
</file>

<file path=ppt/tags/tag139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2_7"/>
  <p:tag name="KSO_WM_UNIT_ID" val="diagram20229848_1*h_i*2_7"/>
  <p:tag name="KSO_WM_TEMPLATE_CATEGORY" val="diagram"/>
  <p:tag name="KSO_WM_TEMPLATE_INDEX" val="20229848"/>
  <p:tag name="KSO_WM_UNIT_LAYERLEVEL" val="1_1"/>
  <p:tag name="KSO_WM_TAG_VERSION" val="1.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8_5*l_h_a*1_4_1"/>
  <p:tag name="KSO_WM_TEMPLATE_CATEGORY" val="custom"/>
  <p:tag name="KSO_WM_TEMPLATE_INDEX" val="20202838"/>
  <p:tag name="KSO_WM_UNIT_LAYERLEVEL" val="1_1_1"/>
  <p:tag name="KSO_WM_TAG_VERSION" val="1.0"/>
  <p:tag name="KSO_WM_BEAUTIFY_FLAG" val=""/>
  <p:tag name="KSO_WM_UNIT_ISCONTENTSTITLE" val="0"/>
  <p:tag name="KSO_WM_UNIT_PRESET_TEXT" val="添加标题"/>
  <p:tag name="KSO_WM_UNIT_NOCLEAR" val="0"/>
  <p:tag name="KSO_WM_DIAGRAM_GROUP_CODE" val="l1-1"/>
  <p:tag name="KSO_WM_UNIT_TYPE" val="l_h_a"/>
  <p:tag name="KSO_WM_UNIT_INDEX" val="1_4_1"/>
  <p:tag name="KSO_WM_UNIT_TEXT_FILL_FORE_SCHEMECOLOR_INDEX" val="13"/>
  <p:tag name="KSO_WM_UNIT_TEXT_FILL_TYPE" val="1"/>
  <p:tag name="KSO_WM_UNIT_USESOURCEFORMAT_APPLY" val="1"/>
  <p:tag name="KSO_WM_UNIT_ISNUMDGMTITLE" val="0"/>
</p:tagLst>
</file>

<file path=ppt/tags/tag140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3_6"/>
  <p:tag name="KSO_WM_UNIT_ID" val="diagram20229848_1*h_i*3_6"/>
  <p:tag name="KSO_WM_TEMPLATE_CATEGORY" val="diagram"/>
  <p:tag name="KSO_WM_TEMPLATE_INDEX" val="20229848"/>
  <p:tag name="KSO_WM_UNIT_LAYERLEVEL" val="1_1"/>
  <p:tag name="KSO_WM_TAG_VERSION" val="1.0"/>
</p:tagLst>
</file>

<file path=ppt/tags/tag141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2_8"/>
  <p:tag name="KSO_WM_UNIT_ID" val="diagram20229848_1*h_i*2_8"/>
  <p:tag name="KSO_WM_TEMPLATE_CATEGORY" val="diagram"/>
  <p:tag name="KSO_WM_TEMPLATE_INDEX" val="20229848"/>
  <p:tag name="KSO_WM_UNIT_LAYERLEVEL" val="1_1"/>
  <p:tag name="KSO_WM_TAG_VERSION" val="1.0"/>
</p:tagLst>
</file>

<file path=ppt/tags/tag142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3_7"/>
  <p:tag name="KSO_WM_UNIT_ID" val="diagram20229848_1*h_i*3_7"/>
  <p:tag name="KSO_WM_TEMPLATE_CATEGORY" val="diagram"/>
  <p:tag name="KSO_WM_TEMPLATE_INDEX" val="20229848"/>
  <p:tag name="KSO_WM_UNIT_LAYERLEVEL" val="1_1"/>
  <p:tag name="KSO_WM_TAG_VERSION" val="1.0"/>
</p:tagLst>
</file>

<file path=ppt/tags/tag143.xml><?xml version="1.0" encoding="utf-8"?>
<p:tagLst xmlns:p="http://schemas.openxmlformats.org/presentationml/2006/main">
  <p:tag name="KSO_WM_BEAUTIFY_FLAG" val="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diagram20229848_1*h_a*2_1"/>
  <p:tag name="KSO_WM_TEMPLATE_CATEGORY" val="diagram"/>
  <p:tag name="KSO_WM_TEMPLATE_INDEX" val="20229848"/>
  <p:tag name="KSO_WM_UNIT_LAYERLEVEL" val="1_1"/>
  <p:tag name="KSO_WM_TAG_VERSION" val="1.0"/>
  <p:tag name="KSO_WM_UNIT_PRESET_TEXT_INDEX" val="1"/>
  <p:tag name="KSO_WM_UNIT_PRESET_TEXT_LEN" val="4"/>
  <p:tag name="KSO_WM_UNIT_VALUE" val="5"/>
</p:tagLst>
</file>

<file path=ppt/tags/tag144.xml><?xml version="1.0" encoding="utf-8"?>
<p:tagLst xmlns:p="http://schemas.openxmlformats.org/presentationml/2006/main">
  <p:tag name="KSO_WM_BEAUTIFY_FLAG" val="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3_1"/>
  <p:tag name="KSO_WM_UNIT_ID" val="diagram20229848_1*h_a*3_1"/>
  <p:tag name="KSO_WM_TEMPLATE_CATEGORY" val="diagram"/>
  <p:tag name="KSO_WM_TEMPLATE_INDEX" val="20229848"/>
  <p:tag name="KSO_WM_UNIT_LAYERLEVEL" val="1_1"/>
  <p:tag name="KSO_WM_TAG_VERSION" val="1.0"/>
  <p:tag name="KSO_WM_UNIT_PRESET_TEXT_INDEX" val="1"/>
  <p:tag name="KSO_WM_UNIT_PRESET_TEXT_LEN" val="4"/>
  <p:tag name="KSO_WM_UNIT_VALUE" val="5"/>
</p:tagLst>
</file>

<file path=ppt/tags/tag145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2_3"/>
  <p:tag name="KSO_WM_UNIT_ID" val="diagram20229848_1*h_i*2_3"/>
  <p:tag name="KSO_WM_TEMPLATE_CATEGORY" val="diagram"/>
  <p:tag name="KSO_WM_TEMPLATE_INDEX" val="20229848"/>
  <p:tag name="KSO_WM_UNIT_LAYERLEVEL" val="1_1"/>
  <p:tag name="KSO_WM_TAG_VERSION" val="1.0"/>
</p:tagLst>
</file>

<file path=ppt/tags/tag146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2_4"/>
  <p:tag name="KSO_WM_UNIT_ID" val="diagram20229848_1*h_i*2_4"/>
  <p:tag name="KSO_WM_TEMPLATE_CATEGORY" val="diagram"/>
  <p:tag name="KSO_WM_TEMPLATE_INDEX" val="20229848"/>
  <p:tag name="KSO_WM_UNIT_LAYERLEVEL" val="1_1"/>
  <p:tag name="KSO_WM_TAG_VERSION" val="1.0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UNIT_PLACING_PICTURE_USER_VIEWPORT" val="{&quot;height&quot;:4120.535696701132,&quot;width&quot;:2911}"/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8_5*l_h_a*1_3_1"/>
  <p:tag name="KSO_WM_TEMPLATE_CATEGORY" val="custom"/>
  <p:tag name="KSO_WM_TEMPLATE_INDEX" val="20202838"/>
  <p:tag name="KSO_WM_UNIT_LAYERLEVEL" val="1_1_1"/>
  <p:tag name="KSO_WM_TAG_VERSION" val="1.0"/>
  <p:tag name="KSO_WM_BEAUTIFY_FLAG" val=""/>
  <p:tag name="KSO_WM_UNIT_ISCONTENTSTITLE" val="0"/>
  <p:tag name="KSO_WM_UNIT_PRESET_TEXT" val="添加标题"/>
  <p:tag name="KSO_WM_UNIT_NOCLEAR" val="0"/>
  <p:tag name="KSO_WM_DIAGRAM_GROUP_CODE" val="l1-1"/>
  <p:tag name="KSO_WM_UNIT_TYPE" val="l_h_a"/>
  <p:tag name="KSO_WM_UNIT_INDEX" val="1_3_1"/>
  <p:tag name="KSO_WM_UNIT_TEXT_FILL_FORE_SCHEMECOLOR_INDEX" val="13"/>
  <p:tag name="KSO_WM_UNIT_TEXT_FILL_TYPE" val="1"/>
  <p:tag name="KSO_WM_UNIT_USESOURCEFORMAT_APPLY" val="1"/>
  <p:tag name="KSO_WM_UNIT_ISNUMDGMTITLE" val="0"/>
</p:tagLst>
</file>

<file path=ppt/tags/tag150.xml><?xml version="1.0" encoding="utf-8"?>
<p:tagLst xmlns:p="http://schemas.openxmlformats.org/presentationml/2006/main">
  <p:tag name="KSO_WM_UNIT_PLACING_PICTURE_USER_VIEWPORT" val="{&quot;height&quot;:4120.535696701132,&quot;width&quot;:2835}"/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284_1_1"/>
  <p:tag name="KSO_WM_UNIT_ID" val="diagram20229993_1*l_h_i*284_1_1"/>
  <p:tag name="KSO_WM_TEMPLATE_CATEGORY" val="diagram"/>
  <p:tag name="KSO_WM_TEMPLATE_INDEX" val="20229993"/>
  <p:tag name="KSO_WM_UNIT_LAYERLEVEL" val="1_1_1"/>
  <p:tag name="KSO_WM_TAG_VERSION" val="1.0"/>
  <p:tag name="KSO_WM_UNIT_FILL_FORE_SCHEMECOLOR_INDEX" val="14"/>
  <p:tag name="KSO_WM_UNIT_FILL_TYPE" val="1"/>
  <p:tag name="KSO_WM_UNIT_LINE_FORE_SCHEMECOLOR_INDEX" val="5"/>
  <p:tag name="KSO_WM_UNIT_LINE_FILL_TYPE" val="2"/>
  <p:tag name="KSO_WM_UNIT_SHADOW_SCHEMECOLOR_INDEX" val="5"/>
  <p:tag name="KSO_WM_UNIT_TEXT_FILL_FORE_SCHEMECOLOR_INDEX" val="14"/>
  <p:tag name="KSO_WM_UNIT_TEXT_FILL_TYPE" val="1"/>
  <p:tag name="KSO_WM_UNIT_USESOURCEFORMAT_APPLY" val="1"/>
</p:tagLst>
</file>

<file path=ppt/tags/tag1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  <p:tag name="KSO_WM_UNIT_PLACING_PICTURE_USER_VIEWPORT" val="{&quot;height&quot;:914,&quot;width&quot;:2279}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2838_5*i*2"/>
  <p:tag name="KSO_WM_TEMPLATE_CATEGORY" val="custom"/>
  <p:tag name="KSO_WM_TEMPLATE_INDEX" val="20202838"/>
  <p:tag name="KSO_WM_UNIT_LAYERLEVEL" val="1"/>
  <p:tag name="KSO_WM_TAG_VERSION" val="1.0"/>
  <p:tag name="KSO_WM_BEAUTIFY_FLAG" val="#wm#"/>
  <p:tag name="KSO_WM_UNIT_USESOURCEFORMAT_APPLY" val="1"/>
</p:tagLst>
</file>

<file path=ppt/tags/tag160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284_1_1"/>
  <p:tag name="KSO_WM_UNIT_ID" val="diagram20229993_1*l_h_i*284_1_1"/>
  <p:tag name="KSO_WM_TEMPLATE_CATEGORY" val="diagram"/>
  <p:tag name="KSO_WM_TEMPLATE_INDEX" val="20229993"/>
  <p:tag name="KSO_WM_UNIT_LAYERLEVEL" val="1_1_1"/>
  <p:tag name="KSO_WM_TAG_VERSION" val="1.0"/>
  <p:tag name="KSO_WM_UNIT_FILL_FORE_SCHEMECOLOR_INDEX" val="14"/>
  <p:tag name="KSO_WM_UNIT_FILL_TYPE" val="1"/>
  <p:tag name="KSO_WM_UNIT_LINE_FORE_SCHEMECOLOR_INDEX" val="5"/>
  <p:tag name="KSO_WM_UNIT_LINE_FILL_TYPE" val="2"/>
  <p:tag name="KSO_WM_UNIT_SHADOW_SCHEMECOLOR_INDEX" val="5"/>
  <p:tag name="KSO_WM_UNIT_TEXT_FILL_FORE_SCHEMECOLOR_INDEX" val="14"/>
  <p:tag name="KSO_WM_UNIT_TEXT_FILL_TYPE" val="1"/>
  <p:tag name="KSO_WM_UNIT_USESOURCEFORMAT_APPLY" val="1"/>
</p:tagLst>
</file>

<file path=ppt/tags/tag161.xml><?xml version="1.0" encoding="utf-8"?>
<p:tagLst xmlns:p="http://schemas.openxmlformats.org/presentationml/2006/main">
  <p:tag name="KSO_WM_BEAUTIFY_FLAG" val=""/>
  <p:tag name="KSO_WM_UNIT_SUBTYPE" val="a"/>
  <p:tag name="KSO_WM_UNIT_PRESET_TEXT" val="单击输入正文文字是思想提炼，为了&#13;演示发布的效果,请言简意赅的阐述观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284_1_1"/>
  <p:tag name="KSO_WM_UNIT_ID" val="diagram20229993_1*l_h_f*284_1_1"/>
  <p:tag name="KSO_WM_TEMPLATE_CATEGORY" val="diagram"/>
  <p:tag name="KSO_WM_TEMPLATE_INDEX" val="20229993"/>
  <p:tag name="KSO_WM_UNIT_LAYERLEVEL" val="1_1_1"/>
  <p:tag name="KSO_WM_TAG_VERSION" val="1.0"/>
  <p:tag name="KSO_WM_UNIT_TEXT_FILL_FORE_SCHEMECOLOR_INDEX" val="14"/>
  <p:tag name="KSO_WM_UNIT_TEXT_FILL_TYPE" val="1"/>
  <p:tag name="KSO_WM_UNIT_USESOURCEFORMAT_APPLY" val="1"/>
</p:tagLst>
</file>

<file path=ppt/tags/tag162.xml><?xml version="1.0" encoding="utf-8"?>
<p:tagLst xmlns:p="http://schemas.openxmlformats.org/presentationml/2006/main">
  <p:tag name="KSO_WM_BEAUTIFY_FLAG" val=""/>
  <p:tag name="KSO_WM_UNIT_ISCONTENTSTITLE" val="0"/>
  <p:tag name="KSO_WM_UNIT_ISNUMDGMTITLE" val="0"/>
  <p:tag name="KSO_WM_UNIT_PRESET_TEXT" val="添加标题内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284_1_1"/>
  <p:tag name="KSO_WM_UNIT_ID" val="diagram20229993_1*l_h_a*284_1_1"/>
  <p:tag name="KSO_WM_TEMPLATE_CATEGORY" val="diagram"/>
  <p:tag name="KSO_WM_TEMPLATE_INDEX" val="20229993"/>
  <p:tag name="KSO_WM_UNIT_LAYERLEVEL" val="1_1_1"/>
  <p:tag name="KSO_WM_TAG_VERSION" val="1.0"/>
  <p:tag name="KSO_WM_UNIT_TEXT_FILL_FORE_SCHEMECOLOR_INDEX" val="5"/>
  <p:tag name="KSO_WM_UNIT_TEXT_FILL_TYPE" val="1"/>
  <p:tag name="KSO_WM_UNIT_USESOURCEFORMAT_APPLY" val="1"/>
</p:tagLst>
</file>

<file path=ppt/tags/tag163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284_1_1"/>
  <p:tag name="KSO_WM_UNIT_ID" val="diagram20229993_1*l_h_i*284_1_1"/>
  <p:tag name="KSO_WM_TEMPLATE_CATEGORY" val="diagram"/>
  <p:tag name="KSO_WM_TEMPLATE_INDEX" val="20229993"/>
  <p:tag name="KSO_WM_UNIT_LAYERLEVEL" val="1_1_1"/>
  <p:tag name="KSO_WM_TAG_VERSION" val="1.0"/>
  <p:tag name="KSO_WM_UNIT_FILL_FORE_SCHEMECOLOR_INDEX" val="14"/>
  <p:tag name="KSO_WM_UNIT_FILL_TYPE" val="1"/>
  <p:tag name="KSO_WM_UNIT_LINE_FORE_SCHEMECOLOR_INDEX" val="5"/>
  <p:tag name="KSO_WM_UNIT_LINE_FILL_TYPE" val="2"/>
  <p:tag name="KSO_WM_UNIT_SHADOW_SCHEMECOLOR_INDEX" val="5"/>
  <p:tag name="KSO_WM_UNIT_TEXT_FILL_FORE_SCHEMECOLOR_INDEX" val="14"/>
  <p:tag name="KSO_WM_UNIT_TEXT_FILL_TYPE" val="1"/>
  <p:tag name="KSO_WM_UNIT_USESOURCEFORMAT_APPLY" val="1"/>
</p:tagLst>
</file>

<file path=ppt/tags/tag164.xml><?xml version="1.0" encoding="utf-8"?>
<p:tagLst xmlns:p="http://schemas.openxmlformats.org/presentationml/2006/main">
  <p:tag name="KSO_WM_BEAUTIFY_FLAG" val=""/>
  <p:tag name="KSO_WM_UNIT_SUBTYPE" val="a"/>
  <p:tag name="KSO_WM_UNIT_PRESET_TEXT" val="单击输入正文文字是思想提炼，为了&#13;演示发布的效果,请言简意赅的阐述观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284_1_1"/>
  <p:tag name="KSO_WM_UNIT_ID" val="diagram20229993_1*l_h_f*284_1_1"/>
  <p:tag name="KSO_WM_TEMPLATE_CATEGORY" val="diagram"/>
  <p:tag name="KSO_WM_TEMPLATE_INDEX" val="20229993"/>
  <p:tag name="KSO_WM_UNIT_LAYERLEVEL" val="1_1_1"/>
  <p:tag name="KSO_WM_TAG_VERSION" val="1.0"/>
  <p:tag name="KSO_WM_UNIT_TEXT_FILL_FORE_SCHEMECOLOR_INDEX" val="14"/>
  <p:tag name="KSO_WM_UNIT_TEXT_FILL_TYPE" val="1"/>
  <p:tag name="KSO_WM_UNIT_USESOURCEFORMAT_APPLY" val="1"/>
</p:tagLst>
</file>

<file path=ppt/tags/tag165.xml><?xml version="1.0" encoding="utf-8"?>
<p:tagLst xmlns:p="http://schemas.openxmlformats.org/presentationml/2006/main">
  <p:tag name="KSO_WM_BEAUTIFY_FLAG" val=""/>
  <p:tag name="KSO_WM_UNIT_ISCONTENTSTITLE" val="0"/>
  <p:tag name="KSO_WM_UNIT_ISNUMDGMTITLE" val="0"/>
  <p:tag name="KSO_WM_UNIT_PRESET_TEXT" val="添加标题内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284_1_1"/>
  <p:tag name="KSO_WM_UNIT_ID" val="diagram20229993_1*l_h_a*284_1_1"/>
  <p:tag name="KSO_WM_TEMPLATE_CATEGORY" val="diagram"/>
  <p:tag name="KSO_WM_TEMPLATE_INDEX" val="20229993"/>
  <p:tag name="KSO_WM_UNIT_LAYERLEVEL" val="1_1_1"/>
  <p:tag name="KSO_WM_TAG_VERSION" val="1.0"/>
  <p:tag name="KSO_WM_UNIT_TEXT_FILL_FORE_SCHEMECOLOR_INDEX" val="5"/>
  <p:tag name="KSO_WM_UNIT_TEXT_FILL_TYPE" val="1"/>
  <p:tag name="KSO_WM_UNIT_USESOURCEFORMAT_APPLY" val="1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8_5*l_h_i*1_1_3"/>
  <p:tag name="KSO_WM_TEMPLATE_CATEGORY" val="custom"/>
  <p:tag name="KSO_WM_TEMPLATE_INDEX" val="20202838"/>
  <p:tag name="KSO_WM_UNIT_LAYERLEVEL" val="1_1_1"/>
  <p:tag name="KSO_WM_TAG_VERSION" val="1.0"/>
  <p:tag name="KSO_WM_BEAUTIFY_FLAG" val=""/>
  <p:tag name="KSO_WM_DIAGRAM_GROUP_CODE" val="l1-1"/>
  <p:tag name="KSO_WM_UNIT_TYPE" val="l_h_i"/>
  <p:tag name="KSO_WM_UNIT_INDEX" val="1_1_3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70.xml><?xml version="1.0" encoding="utf-8"?>
<p:tagLst xmlns:p="http://schemas.openxmlformats.org/presentationml/2006/main">
  <p:tag name="KSO_WM_BEAUTIFY_FLAG" val=""/>
  <p:tag name="KSO_WM_UNIT_PLACING_PICTURE_USER_VIEWPORT" val="{&quot;height&quot;:914,&quot;width&quot;:2279}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466_3*m_h_i*1_1_1"/>
  <p:tag name="KSO_WM_TEMPLATE_CATEGORY" val="diagram"/>
  <p:tag name="KSO_WM_TEMPLATE_INDEX" val="20216466"/>
  <p:tag name="KSO_WM_UNIT_LAYERLEVEL" val="1_1_1"/>
  <p:tag name="KSO_WM_TAG_VERSION" val="1.0"/>
  <p:tag name="KSO_WM_BEAUTIFY_FLAG" val=""/>
  <p:tag name="KSO_WM_UNIT_TYPE" val="m_h_i"/>
  <p:tag name="KSO_WM_UNIT_INDEX" val="1_1_1"/>
  <p:tag name="KSO_WM_DIAGRAM_GROUP_CODE" val="m1-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UNIT_DIAGRAM_SCHEMECOLOR_ID" val="0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466_3*m_h_f*1_1_1"/>
  <p:tag name="KSO_WM_TEMPLATE_CATEGORY" val="diagram"/>
  <p:tag name="KSO_WM_TEMPLATE_INDEX" val="20216466"/>
  <p:tag name="KSO_WM_UNIT_LAYERLEVEL" val="1_1_1"/>
  <p:tag name="KSO_WM_TAG_VERSION" val="1.0"/>
  <p:tag name="KSO_WM_BEAUTIFY_FLAG" val=""/>
  <p:tag name="KSO_WM_UNIT_SUBTYPE" val="a"/>
  <p:tag name="KSO_WM_UNIT_PRESET_TEXT" val="单击此处添加文本具体内容，简明扼要的阐述您的观点。根据需要可酌情增减文字，以便观者准确的理解您传达的思想。"/>
  <p:tag name="KSO_WM_UNIT_NOCLEAR" val="0"/>
  <p:tag name="KSO_WM_UNIT_TYPE" val="m_h_f"/>
  <p:tag name="KSO_WM_UNIT_INDEX" val="1_1_1"/>
  <p:tag name="KSO_WM_DIAGRAM_GROUP_CODE" val="m1-1"/>
  <p:tag name="KSO_WM_UNIT_TEXT_FILL_FORE_SCHEMECOLOR_INDEX_BRIGHTNESS" val="0.25"/>
  <p:tag name="KSO_WM_UNIT_TEXT_FILL_FORE_SCHEMECOLOR_INDEX" val="13"/>
  <p:tag name="KSO_WM_UNIT_TEXT_FILL_TYPE" val="1"/>
  <p:tag name="KSO_WM_UNIT_USESOURCEFORMAT_APPLY" val="1"/>
  <p:tag name="KSO_WM_UNIT_DIAGRAM_SCHEMECOLOR_ID" val="0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466_3*m_h_a*1_1_1"/>
  <p:tag name="KSO_WM_TEMPLATE_CATEGORY" val="diagram"/>
  <p:tag name="KSO_WM_TEMPLATE_INDEX" val="20216466"/>
  <p:tag name="KSO_WM_UNIT_LAYERLEVEL" val="1_1_1"/>
  <p:tag name="KSO_WM_TAG_VERSION" val="1.0"/>
  <p:tag name="KSO_WM_BEAUTIFY_FLAG" val=""/>
  <p:tag name="KSO_WM_UNIT_ISCONTENTSTITLE" val="0"/>
  <p:tag name="KSO_WM_UNIT_ISNUMDGMTITLE" val="0"/>
  <p:tag name="KSO_WM_UNIT_PRESET_TEXT" val="单击此处添加标题"/>
  <p:tag name="KSO_WM_UNIT_NOCLEAR" val="0"/>
  <p:tag name="KSO_WM_UNIT_TYPE" val="m_h_a"/>
  <p:tag name="KSO_WM_UNIT_INDEX" val="1_1_1"/>
  <p:tag name="KSO_WM_DIAGRAM_GROUP_CODE" val="m1-1"/>
  <p:tag name="KSO_WM_UNIT_TEXT_FILL_FORE_SCHEMECOLOR_INDEX_BRIGHTNESS" val="0"/>
  <p:tag name="KSO_WM_UNIT_TEXT_FILL_FORE_SCHEMECOLOR_INDEX" val="14"/>
  <p:tag name="KSO_WM_UNIT_TEXT_FILL_TYPE" val="1"/>
  <p:tag name="KSO_WM_UNIT_USESOURCEFORMAT_APPLY" val="1"/>
  <p:tag name="KSO_WM_UNIT_DIAGRAM_SCHEMECOLOR_ID" val="0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466_3*m_h_i*1_2_2"/>
  <p:tag name="KSO_WM_TEMPLATE_CATEGORY" val="diagram"/>
  <p:tag name="KSO_WM_TEMPLATE_INDEX" val="20216466"/>
  <p:tag name="KSO_WM_UNIT_LAYERLEVEL" val="1_1_1"/>
  <p:tag name="KSO_WM_TAG_VERSION" val="1.0"/>
  <p:tag name="KSO_WM_BEAUTIFY_FLAG" val=""/>
  <p:tag name="KSO_WM_UNIT_TYPE" val="m_h_i"/>
  <p:tag name="KSO_WM_UNIT_INDEX" val="1_2_2"/>
  <p:tag name="KSO_WM_DIAGRAM_GROUP_CODE" val="m1-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UNIT_DIAGRAM_SCHEMECOLOR_ID" val="0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466_3*m_h_i*1_2_1"/>
  <p:tag name="KSO_WM_TEMPLATE_CATEGORY" val="diagram"/>
  <p:tag name="KSO_WM_TEMPLATE_INDEX" val="20216466"/>
  <p:tag name="KSO_WM_UNIT_LAYERLEVEL" val="1_1_1"/>
  <p:tag name="KSO_WM_TAG_VERSION" val="1.0"/>
  <p:tag name="KSO_WM_BEAUTIFY_FLAG" val=""/>
  <p:tag name="KSO_WM_UNIT_TYPE" val="m_h_i"/>
  <p:tag name="KSO_WM_UNIT_INDEX" val="1_2_1"/>
  <p:tag name="KSO_WM_DIAGRAM_GROUP_CODE" val="m1-1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UNIT_DIAGRAM_SCHEMECOLOR_ID" val="0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466_3*m_h_f*1_2_1"/>
  <p:tag name="KSO_WM_TEMPLATE_CATEGORY" val="diagram"/>
  <p:tag name="KSO_WM_TEMPLATE_INDEX" val="20216466"/>
  <p:tag name="KSO_WM_UNIT_LAYERLEVEL" val="1_1_1"/>
  <p:tag name="KSO_WM_TAG_VERSION" val="1.0"/>
  <p:tag name="KSO_WM_BEAUTIFY_FLAG" val=""/>
  <p:tag name="KSO_WM_UNIT_SUBTYPE" val="a"/>
  <p:tag name="KSO_WM_UNIT_PRESET_TEXT" val="单击此处添加文本具体内容，简明扼要的阐述您的观点。根据需要可酌情增减文字，以便观者准确的理解您传达的思想。"/>
  <p:tag name="KSO_WM_UNIT_NOCLEAR" val="0"/>
  <p:tag name="KSO_WM_UNIT_TYPE" val="m_h_f"/>
  <p:tag name="KSO_WM_UNIT_INDEX" val="1_2_1"/>
  <p:tag name="KSO_WM_DIAGRAM_GROUP_CODE" val="m1-1"/>
  <p:tag name="KSO_WM_UNIT_TEXT_FILL_FORE_SCHEMECOLOR_INDEX_BRIGHTNESS" val="0.25"/>
  <p:tag name="KSO_WM_UNIT_TEXT_FILL_FORE_SCHEMECOLOR_INDEX" val="13"/>
  <p:tag name="KSO_WM_UNIT_TEXT_FILL_TYPE" val="1"/>
  <p:tag name="KSO_WM_UNIT_USESOURCEFORMAT_APPLY" val="1"/>
  <p:tag name="KSO_WM_UNIT_DIAGRAM_SCHEMECOLOR_ID" val="0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466_3*m_h_a*1_2_1"/>
  <p:tag name="KSO_WM_TEMPLATE_CATEGORY" val="diagram"/>
  <p:tag name="KSO_WM_TEMPLATE_INDEX" val="20216466"/>
  <p:tag name="KSO_WM_UNIT_LAYERLEVEL" val="1_1_1"/>
  <p:tag name="KSO_WM_TAG_VERSION" val="1.0"/>
  <p:tag name="KSO_WM_BEAUTIFY_FLAG" val=""/>
  <p:tag name="KSO_WM_UNIT_ISCONTENTSTITLE" val="0"/>
  <p:tag name="KSO_WM_UNIT_ISNUMDGMTITLE" val="0"/>
  <p:tag name="KSO_WM_UNIT_PRESET_TEXT" val="单击此处添加标题"/>
  <p:tag name="KSO_WM_UNIT_NOCLEAR" val="0"/>
  <p:tag name="KSO_WM_UNIT_TYPE" val="m_h_a"/>
  <p:tag name="KSO_WM_UNIT_INDEX" val="1_2_1"/>
  <p:tag name="KSO_WM_DIAGRAM_GROUP_CODE" val="m1-1"/>
  <p:tag name="KSO_WM_UNIT_TEXT_FILL_FORE_SCHEMECOLOR_INDEX_BRIGHTNESS" val="0"/>
  <p:tag name="KSO_WM_UNIT_TEXT_FILL_FORE_SCHEMECOLOR_INDEX" val="14"/>
  <p:tag name="KSO_WM_UNIT_TEXT_FILL_TYPE" val="1"/>
  <p:tag name="KSO_WM_UNIT_USESOURCEFORMAT_APPLY" val="1"/>
  <p:tag name="KSO_WM_UNIT_DIAGRAM_SCHEMECOLOR_ID" val="0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8_5*l_h_i*1_1_2"/>
  <p:tag name="KSO_WM_TEMPLATE_CATEGORY" val="custom"/>
  <p:tag name="KSO_WM_TEMPLATE_INDEX" val="20202838"/>
  <p:tag name="KSO_WM_UNIT_LAYERLEVEL" val="1_1_1"/>
  <p:tag name="KSO_WM_TAG_VERSION" val="1.0"/>
  <p:tag name="KSO_WM_BEAUTIFY_FLAG" val=""/>
  <p:tag name="KSO_WM_DIAGRAM_GROUP_CODE" val="l1-1"/>
  <p:tag name="KSO_WM_UNIT_TYPE" val="l_h_i"/>
  <p:tag name="KSO_WM_UNIT_INDEX" val="1_1_2"/>
  <p:tag name="KSO_WM_UNIT_TEXT_FILL_FORE_SCHEMECOLOR_INDEX" val="2"/>
  <p:tag name="KSO_WM_UNIT_TEXT_FILL_TYPE" val="1"/>
  <p:tag name="KSO_WM_UNIT_USESOURCEFORMAT_APPLY" val="1"/>
  <p:tag name="KSO_WM_UNIT_LINE_FORE_SCHEMECOLOR_INDEX_BRIGHTNESS" val="0"/>
  <p:tag name="KSO_WM_UNIT_LINE_FORE_SCHEMECOLOR_INDEX" val="14"/>
  <p:tag name="KSO_WM_UNIT_LINE_FILL_TYPE" val="2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466_3*m_h_i*1_3_2"/>
  <p:tag name="KSO_WM_TEMPLATE_CATEGORY" val="diagram"/>
  <p:tag name="KSO_WM_TEMPLATE_INDEX" val="20216466"/>
  <p:tag name="KSO_WM_UNIT_LAYERLEVEL" val="1_1_1"/>
  <p:tag name="KSO_WM_TAG_VERSION" val="1.0"/>
  <p:tag name="KSO_WM_BEAUTIFY_FLAG" val=""/>
  <p:tag name="KSO_WM_UNIT_TYPE" val="m_h_i"/>
  <p:tag name="KSO_WM_UNIT_INDEX" val="1_3_2"/>
  <p:tag name="KSO_WM_DIAGRAM_GROUP_CODE" val="m1-1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UNIT_DIAGRAM_SCHEMECOLOR_ID" val="0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466_3*m_h_i*1_3_1"/>
  <p:tag name="KSO_WM_TEMPLATE_CATEGORY" val="diagram"/>
  <p:tag name="KSO_WM_TEMPLATE_INDEX" val="20216466"/>
  <p:tag name="KSO_WM_UNIT_LAYERLEVEL" val="1_1_1"/>
  <p:tag name="KSO_WM_TAG_VERSION" val="1.0"/>
  <p:tag name="KSO_WM_BEAUTIFY_FLAG" val=""/>
  <p:tag name="KSO_WM_UNIT_TYPE" val="m_h_i"/>
  <p:tag name="KSO_WM_UNIT_INDEX" val="1_3_1"/>
  <p:tag name="KSO_WM_DIAGRAM_GROUP_CODE" val="m1-1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UNIT_DIAGRAM_SCHEMECOLOR_ID" val="0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466_3*m_h_a*1_3_1"/>
  <p:tag name="KSO_WM_TEMPLATE_CATEGORY" val="diagram"/>
  <p:tag name="KSO_WM_TEMPLATE_INDEX" val="20216466"/>
  <p:tag name="KSO_WM_UNIT_LAYERLEVEL" val="1_1_1"/>
  <p:tag name="KSO_WM_TAG_VERSION" val="1.0"/>
  <p:tag name="KSO_WM_BEAUTIFY_FLAG" val=""/>
  <p:tag name="KSO_WM_UNIT_ISCONTENTSTITLE" val="0"/>
  <p:tag name="KSO_WM_UNIT_ISNUMDGMTITLE" val="0"/>
  <p:tag name="KSO_WM_UNIT_PRESET_TEXT" val="单击此处添加标题"/>
  <p:tag name="KSO_WM_UNIT_NOCLEAR" val="0"/>
  <p:tag name="KSO_WM_UNIT_TYPE" val="m_h_a"/>
  <p:tag name="KSO_WM_UNIT_INDEX" val="1_3_1"/>
  <p:tag name="KSO_WM_DIAGRAM_GROUP_CODE" val="m1-1"/>
  <p:tag name="KSO_WM_UNIT_TEXT_FILL_FORE_SCHEMECOLOR_INDEX_BRIGHTNESS" val="0"/>
  <p:tag name="KSO_WM_UNIT_TEXT_FILL_FORE_SCHEMECOLOR_INDEX" val="14"/>
  <p:tag name="KSO_WM_UNIT_TEXT_FILL_TYPE" val="1"/>
  <p:tag name="KSO_WM_UNIT_USESOURCEFORMAT_APPLY" val="1"/>
  <p:tag name="KSO_WM_UNIT_DIAGRAM_SCHEMECOLOR_ID" val="0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466_3*m_h_f*1_2_1"/>
  <p:tag name="KSO_WM_TEMPLATE_CATEGORY" val="diagram"/>
  <p:tag name="KSO_WM_TEMPLATE_INDEX" val="20216466"/>
  <p:tag name="KSO_WM_UNIT_LAYERLEVEL" val="1_1_1"/>
  <p:tag name="KSO_WM_TAG_VERSION" val="1.0"/>
  <p:tag name="KSO_WM_BEAUTIFY_FLAG" val=""/>
  <p:tag name="KSO_WM_UNIT_SUBTYPE" val="a"/>
  <p:tag name="KSO_WM_UNIT_PRESET_TEXT" val="单击此处添加文本具体内容，简明扼要的阐述您的观点。根据需要可酌情增减文字，以便观者准确的理解您传达的思想。"/>
  <p:tag name="KSO_WM_UNIT_NOCLEAR" val="0"/>
  <p:tag name="KSO_WM_UNIT_TYPE" val="m_h_f"/>
  <p:tag name="KSO_WM_UNIT_INDEX" val="1_2_1"/>
  <p:tag name="KSO_WM_DIAGRAM_GROUP_CODE" val="m1-1"/>
  <p:tag name="KSO_WM_UNIT_TEXT_FILL_FORE_SCHEMECOLOR_INDEX_BRIGHTNESS" val="0.25"/>
  <p:tag name="KSO_WM_UNIT_TEXT_FILL_FORE_SCHEMECOLOR_INDEX" val="13"/>
  <p:tag name="KSO_WM_UNIT_TEXT_FILL_TYPE" val="1"/>
  <p:tag name="KSO_WM_UNIT_USESOURCEFORMAT_APPLY" val="1"/>
  <p:tag name="KSO_WM_UNIT_DIAGRAM_SCHEMECOLOR_ID" val="0"/>
</p:tagLst>
</file>

<file path=ppt/tags/tag184.xml><?xml version="1.0" encoding="utf-8"?>
<p:tagLst xmlns:p="http://schemas.openxmlformats.org/presentationml/2006/main">
  <p:tag name="KSO_WM_BEAUTIFY_FLAG" val=""/>
  <p:tag name="KSO_WM_UNIT_PLACING_PICTURE_USER_VIEWPORT" val="{&quot;height&quot;:914,&quot;width&quot;:2279}"/>
  <p:tag name="KSO_WM_UNIT_TYPE" val="j"/>
</p:tagLst>
</file>

<file path=ppt/tags/tag18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2793_1*a*1"/>
  <p:tag name="KSO_WM_TEMPLATE_CATEGORY" val="diagram"/>
  <p:tag name="KSO_WM_TEMPLATE_INDEX" val="20212793"/>
  <p:tag name="KSO_WM_UNIT_LAYERLEVEL" val="1"/>
  <p:tag name="KSO_WM_TAG_VERSION" val="1.0"/>
  <p:tag name="KSO_WM_BEAUTIFY_FLAG" val="#wm#"/>
  <p:tag name="KSO_WM_UNIT_PRESET_TEXT" val="单击添加大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a630679fc9044318bd887728e11e7de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fc2e1043fad441c9829ffbdaa1fcda9"/>
  <p:tag name="KSO_WM_UNIT_TEXT_FILL_FORE_SCHEMECOLOR_INDEX_BRIGHTNESS" val="0"/>
  <p:tag name="KSO_WM_UNIT_TEXT_FILL_FORE_SCHEMECOLOR_INDEX" val="13"/>
  <p:tag name="KSO_WM_UNIT_TEXT_FILL_TYPE" val="1"/>
  <p:tag name="KSO_WM_TEMPLATE_ASSEMBLE_XID" val="60656f514054ed1e2fb807b9"/>
  <p:tag name="KSO_WM_TEMPLATE_ASSEMBLE_GROUPID" val="60656f514054ed1e2fb807b9"/>
</p:tagLst>
</file>

<file path=ppt/tags/tag186.xml><?xml version="1.0" encoding="utf-8"?>
<p:tagLst xmlns:p="http://schemas.openxmlformats.org/presentationml/2006/main">
  <p:tag name="KSO_WM_UNIT_BLOCK" val="0"/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2793_1*i*1"/>
  <p:tag name="KSO_WM_TEMPLATE_CATEGORY" val="diagram"/>
  <p:tag name="KSO_WM_TEMPLATE_INDEX" val="20212793"/>
  <p:tag name="KSO_WM_UNIT_LAYERLEVEL" val="1"/>
  <p:tag name="KSO_WM_TAG_VERSION" val="1.0"/>
  <p:tag name="KSO_WM_BEAUTIFY_FLAG" val="#wm#"/>
  <p:tag name="KSO_WM_UNIT_DEC_AREA_ID" val="a239c928622a40b8a0216813e6707a36"/>
  <p:tag name="KSO_WM_UNIT_DECORATE_INFO" val="{&quot;DecorateInfoH&quot;:{&quot;IsAbs&quot;:false},&quot;DecorateInfoW&quot;:{&quot;IsAbs&quot;:false},&quot;DecorateInfoX&quot;:{&quot;IsAbs&quot;:true,&quot;Pos&quot;:1},&quot;DecorateInfoY&quot;:{&quot;IsAbs&quot;:true,&quot;Pos&quot;:1},&quot;ReferentInfo&quot;:{&quot;Id&quot;:&quot;97bb5ab66be141ed827da067e918f17a&quot;,&quot;X&quot;:{&quot;Pos&quot;:1},&quot;Y&quot;:{&quot;Pos&quot;:1}},&quot;whChangeMode&quot;:1}"/>
  <p:tag name="KSO_WM_CHIP_GROUPID" val="5eda13105860357932c55e1f"/>
  <p:tag name="KSO_WM_CHIP_XID" val="5ed1cf097ab0972fba70b1e8"/>
  <p:tag name="KSO_WM_TEMPLATE_ASSEMBLE_XID" val="60656f514054ed1e2fb807b9"/>
  <p:tag name="KSO_WM_TEMPLATE_ASSEMBLE_GROUPID" val="60656f514054ed1e2fb807b9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2793_1*i*2"/>
  <p:tag name="KSO_WM_TEMPLATE_CATEGORY" val="diagram"/>
  <p:tag name="KSO_WM_TEMPLATE_INDEX" val="20212793"/>
  <p:tag name="KSO_WM_UNIT_LAYERLEVEL" val="1"/>
  <p:tag name="KSO_WM_TAG_VERSION" val="1.0"/>
  <p:tag name="KSO_WM_BEAUTIFY_FLAG" val="#wm#"/>
  <p:tag name="KSO_WM_UNIT_SM_LIMIT_TYPE" val="2"/>
  <p:tag name="KSO_WM_CHIP_GROUPID" val="5eda13105860357932c55e1f"/>
  <p:tag name="KSO_WM_CHIP_XID" val="5ed1cf097ab0972fba70b1e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40"/>
  <p:tag name="KSO_WM_TEMPLATE_ASSEMBLE_XID" val="60656f514054ed1e2fb807b9"/>
  <p:tag name="KSO_WM_TEMPLATE_ASSEMBLE_GROUPID" val="60656f514054ed1e2fb807b9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2793_1*i*3"/>
  <p:tag name="KSO_WM_TEMPLATE_CATEGORY" val="diagram"/>
  <p:tag name="KSO_WM_TEMPLATE_INDEX" val="20212793"/>
  <p:tag name="KSO_WM_UNIT_LAYERLEVEL" val="1"/>
  <p:tag name="KSO_WM_TAG_VERSION" val="1.0"/>
  <p:tag name="KSO_WM_BEAUTIFY_FLAG" val="#wm#"/>
  <p:tag name="KSO_WM_UNIT_SM_LIMIT_TYPE" val="2"/>
  <p:tag name="KSO_WM_CHIP_GROUPID" val="5eda13105860357932c55e1f"/>
  <p:tag name="KSO_WM_CHIP_XID" val="5ed1cf097ab0972fba70b1e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55"/>
  <p:tag name="KSO_WM_TEMPLATE_ASSEMBLE_XID" val="60656f514054ed1e2fb807b9"/>
  <p:tag name="KSO_WM_TEMPLATE_ASSEMBLE_GROUPID" val="60656f514054ed1e2fb807b9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12793_1*i*4"/>
  <p:tag name="KSO_WM_TEMPLATE_CATEGORY" val="diagram"/>
  <p:tag name="KSO_WM_TEMPLATE_INDEX" val="20212793"/>
  <p:tag name="KSO_WM_UNIT_LAYERLEVEL" val="1"/>
  <p:tag name="KSO_WM_TAG_VERSION" val="1.0"/>
  <p:tag name="KSO_WM_BEAUTIFY_FLAG" val="#wm#"/>
  <p:tag name="KSO_WM_UNIT_SM_LIMIT_TYPE" val="2"/>
  <p:tag name="KSO_WM_CHIP_GROUPID" val="5eda13105860357932c55e1f"/>
  <p:tag name="KSO_WM_CHIP_XID" val="5ed1cf097ab0972fba70b1e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55"/>
  <p:tag name="KSO_WM_TEMPLATE_ASSEMBLE_XID" val="60656f514054ed1e2fb807b9"/>
  <p:tag name="KSO_WM_TEMPLATE_ASSEMBLE_GROUPID" val="60656f514054ed1e2fb807b9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8_5*l_h_i*1_1_1"/>
  <p:tag name="KSO_WM_TEMPLATE_CATEGORY" val="custom"/>
  <p:tag name="KSO_WM_TEMPLATE_INDEX" val="20202838"/>
  <p:tag name="KSO_WM_UNIT_LAYERLEVEL" val="1_1_1"/>
  <p:tag name="KSO_WM_TAG_VERSION" val="1.0"/>
  <p:tag name="KSO_WM_BEAUTIFY_FLAG" val=""/>
  <p:tag name="KSO_WM_DIAGRAM_GROUP_CODE" val="l1-1"/>
  <p:tag name="KSO_WM_UNIT_TYPE" val="l_h_i"/>
  <p:tag name="KSO_WM_UNIT_INDEX" val="1_1_1"/>
  <p:tag name="KSO_WM_UNIT_TEXT_FILL_FORE_SCHEMECOLOR_INDEX" val="14"/>
  <p:tag name="KSO_WM_UNIT_TEXT_FILL_TYPE" val="1"/>
  <p:tag name="KSO_WM_UNIT_USESOURCEFORMAT_APPLY" val="1"/>
</p:tagLst>
</file>

<file path=ppt/tags/tag190.xml><?xml version="1.0" encoding="utf-8"?>
<p:tagLst xmlns:p="http://schemas.openxmlformats.org/presentationml/2006/main">
  <p:tag name="KSO_WM_UNIT_VALUE" val="1184*1184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2793_1*d*1"/>
  <p:tag name="KSO_WM_TEMPLATE_CATEGORY" val="diagram"/>
  <p:tag name="KSO_WM_TEMPLATE_INDEX" val="20212793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97bb5ab66be141ed827da067e918f17a"/>
  <p:tag name="KSO_WM_UNIT_DECORATE_INFO" val="{&quot;ReferentInfo&quot;:{&quot;Id&quot;:&quot;slide&quot;,&quot;X&quot;:{&quot;Pos&quot;:1},&quot;Y&quot;:{&quot;Pos&quot;:1}},&quot;DecorateInfoX&quot;:{&quot;Pos&quot;:0,&quot;IsAbs&quot;:false},&quot;DecorateInfoY&quot;:{&quot;Pos&quot;:1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45925bdbf0d14b1485427dab374c064a"/>
  <p:tag name="KSO_WM_TEMPLATE_ASSEMBLE_XID" val="60656f514054ed1e2fb807b9"/>
  <p:tag name="KSO_WM_TEMPLATE_ASSEMBLE_GROUPID" val="60656f514054ed1e2fb807b9"/>
</p:tagLst>
</file>

<file path=ppt/tags/tag191.xml><?xml version="1.0" encoding="utf-8"?>
<p:tagLst xmlns:p="http://schemas.openxmlformats.org/presentationml/2006/main">
  <p:tag name="KSO_WM_BEAUTIFY_FLAG" val="#wm#"/>
  <p:tag name="KSO_WM_TEMPLATE_CATEGORY" val="diagram"/>
  <p:tag name="KSO_WM_TEMPLATE_INDEX" val="20212793"/>
  <p:tag name="KSO_WM_SLIDE_RATIO" val="1.777778"/>
  <p:tag name="KSO_WM_CHIP_INFOS" val="{&quot;type&quot;:0,&quot;layout_type&quot;:&quot;leftright&quot;,&quot;layout_feature&quot;:2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d1cf097ab0972fba70b1e8"/>
  <p:tag name="KSO_WM_CHIP_FILLPROP" val="[[{&quot;text_align&quot;:&quot;lm&quot;,&quot;text_direction&quot;:&quot;horizontal&quot;,&quot;support_big_font&quot;:false,&quot;fill_id&quot;:&quot;722accd572074b41a2d4cf8c733c9957&quot;,&quot;fill_align&quot;:&quot;cm&quot;,&quot;chip_types&quot;:[&quot;text&quot;,&quot;header&quot;]},{&quot;text_align&quot;:&quot;lm&quot;,&quot;text_direction&quot;:&quot;horizontal&quot;,&quot;support_big_font&quot;:false,&quot;fill_id&quot;:&quot;164c300f690d423ab1b6e3b65edb0bf9&quot;,&quot;fill_align&quot;:&quot;lm&quot;,&quot;chip_types&quot;:[&quot;picture&quot;]}]]"/>
  <p:tag name="KSO_WM_CHIP_DECFILLPROP" val="[]"/>
  <p:tag name="KSO_WM_SLIDE_ID" val="diagram20212793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SLIDE_LAYOUT" val="a_d"/>
  <p:tag name="KSO_WM_SLIDE_LAYOUT_CNT" val="1_1"/>
  <p:tag name="KSO_WM_SLIDE_TYPE" val="text"/>
  <p:tag name="KSO_WM_SLIDE_SIZE" val="740*377"/>
  <p:tag name="KSO_WM_SLIDE_POSITION" val="120*69"/>
  <p:tag name="KSO_WM_CHIP_GROUPID" val="5eda13105860357932c55e1f"/>
  <p:tag name="KSO_WM_SLIDE_BK_DARK_LIGHT" val="2"/>
  <p:tag name="KSO_WM_SLIDE_BACKGROUND_TYPE" val="general"/>
  <p:tag name="KSO_WM_SLIDE_SUPPORT_FEATURE_TYPE" val="0"/>
  <p:tag name="KSO_WM_SLIDE_SUBTYPE" val="picTxt"/>
  <p:tag name="KSO_WM_TEMPLATE_ASSEMBLE_XID" val="60656f514054ed1e2fb807b9"/>
  <p:tag name="KSO_WM_TEMPLATE_ASSEMBLE_GROUPID" val="60656f514054ed1e2fb807b9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39:48&quot;,&quot;maxSize&quot;:{&quot;size1&quot;:42.5},&quot;minSize&quot;:{&quot;size1&quot;:42.5},&quot;normalSize&quot;:{&quot;size1&quot;:42.5},&quot;subLayout&quot;:[{&quot;id&quot;:&quot;2021-04-01T15:39:48&quot;,&quot;margin&quot;:{&quot;bottom&quot;:3.809999942779541,&quot;left&quot;:4.2330002784729,&quot;right&quot;:0,&quot;top&quot;:3.809999942779541},&quot;type&quot;:0},{&quot;id&quot;:&quot;2021-04-01T15:39:48&quot;,&quot;margin&quot;:{&quot;bottom&quot;:3.809999942779541,&quot;left&quot;:2.9629998207092285,&quot;right&quot;:4.657000541687012,&quot;top&quot;:3.38700008392334},&quot;type&quot;:0}],&quot;type&quot;:0}"/>
  <p:tag name="KSO_WM_SLIDE_BACKGROUND" val="[&quot;general&quot;]"/>
</p:tagLst>
</file>

<file path=ppt/tags/tag192.xml><?xml version="1.0" encoding="utf-8"?>
<p:tagLst xmlns:p="http://schemas.openxmlformats.org/presentationml/2006/main">
  <p:tag name="COMMONDATA" val="eyJoZGlkIjoiYjQwNWZlZjg2NTQxMzFhYzdmMjQ2MzRjOWVlZTg1YTQifQ=="/>
  <p:tag name="KSO_WPP_MARK_KEY" val="d0c8f841-2fca-4a2e-a1e7-cab4f87d0ca0"/>
  <p:tag name="FULLTEXTBEAUTIFYED" val="1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2838_5*i*3"/>
  <p:tag name="KSO_WM_TEMPLATE_CATEGORY" val="custom"/>
  <p:tag name="KSO_WM_TEMPLATE_INDEX" val="20202838"/>
  <p:tag name="KSO_WM_UNIT_LAYERLEVEL" val="1"/>
  <p:tag name="KSO_WM_TAG_VERSION" val="1.0"/>
  <p:tag name="KSO_WM_BEAUTIFY_FLAG" val="#wm#"/>
  <p:tag name="KSO_WM_UNIT_USESOURCEFORMAT_APPLY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8_5*l_h_i*1_3_3"/>
  <p:tag name="KSO_WM_TEMPLATE_CATEGORY" val="custom"/>
  <p:tag name="KSO_WM_TEMPLATE_INDEX" val="20202838"/>
  <p:tag name="KSO_WM_UNIT_LAYERLEVEL" val="1_1_1"/>
  <p:tag name="KSO_WM_TAG_VERSION" val="1.0"/>
  <p:tag name="KSO_WM_BEAUTIFY_FLAG" val=""/>
  <p:tag name="KSO_WM_DIAGRAM_GROUP_CODE" val="l1-1"/>
  <p:tag name="KSO_WM_UNIT_TYPE" val="l_h_i"/>
  <p:tag name="KSO_WM_UNIT_INDEX" val="1_3_3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8_5*l_h_i*1_3_2"/>
  <p:tag name="KSO_WM_TEMPLATE_CATEGORY" val="custom"/>
  <p:tag name="KSO_WM_TEMPLATE_INDEX" val="20202838"/>
  <p:tag name="KSO_WM_UNIT_LAYERLEVEL" val="1_1_1"/>
  <p:tag name="KSO_WM_TAG_VERSION" val="1.0"/>
  <p:tag name="KSO_WM_BEAUTIFY_FLAG" val=""/>
  <p:tag name="KSO_WM_DIAGRAM_GROUP_CODE" val="l1-1"/>
  <p:tag name="KSO_WM_UNIT_TYPE" val="l_h_i"/>
  <p:tag name="KSO_WM_UNIT_INDEX" val="1_3_2"/>
  <p:tag name="KSO_WM_UNIT_TEXT_FILL_FORE_SCHEMECOLOR_INDEX" val="2"/>
  <p:tag name="KSO_WM_UNIT_TEXT_FILL_TYPE" val="1"/>
  <p:tag name="KSO_WM_UNIT_USESOURCEFORMAT_APPLY" val="1"/>
  <p:tag name="KSO_WM_UNIT_LINE_FORE_SCHEMECOLOR_INDEX_BRIGHTNESS" val="0"/>
  <p:tag name="KSO_WM_UNIT_LINE_FORE_SCHEMECOLOR_INDEX" val="14"/>
  <p:tag name="KSO_WM_UNIT_LINE_FILL_TYPE" val="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8_5*l_h_i*1_3_1"/>
  <p:tag name="KSO_WM_TEMPLATE_CATEGORY" val="custom"/>
  <p:tag name="KSO_WM_TEMPLATE_INDEX" val="20202838"/>
  <p:tag name="KSO_WM_UNIT_LAYERLEVEL" val="1_1_1"/>
  <p:tag name="KSO_WM_TAG_VERSION" val="1.0"/>
  <p:tag name="KSO_WM_BEAUTIFY_FLAG" val=""/>
  <p:tag name="KSO_WM_DIAGRAM_GROUP_CODE" val="l1-1"/>
  <p:tag name="KSO_WM_UNIT_TYPE" val="l_h_i"/>
  <p:tag name="KSO_WM_UNIT_INDEX" val="1_3_1"/>
  <p:tag name="KSO_WM_UNIT_TEXT_FILL_FORE_SCHEMECOLOR_INDEX" val="14"/>
  <p:tag name="KSO_WM_UNIT_TEXT_FILL_TYPE" val="1"/>
  <p:tag name="KSO_WM_UNIT_USESOURCEFORMAT_APPLY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4"/>
  <p:tag name="KSO_WM_UNIT_ID" val="custom20202838_5*i*4"/>
  <p:tag name="KSO_WM_TEMPLATE_CATEGORY" val="custom"/>
  <p:tag name="KSO_WM_TEMPLATE_INDEX" val="20202838"/>
  <p:tag name="KSO_WM_UNIT_LAYERLEVEL" val="1"/>
  <p:tag name="KSO_WM_TAG_VERSION" val="1.0"/>
  <p:tag name="KSO_WM_BEAUTIFY_FLAG" val="#wm#"/>
  <p:tag name="KSO_WM_UNIT_USESOURCEFORMAT_APPLY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8_5*l_h_i*1_4_3"/>
  <p:tag name="KSO_WM_TEMPLATE_CATEGORY" val="custom"/>
  <p:tag name="KSO_WM_TEMPLATE_INDEX" val="20202838"/>
  <p:tag name="KSO_WM_UNIT_LAYERLEVEL" val="1_1_1"/>
  <p:tag name="KSO_WM_TAG_VERSION" val="1.0"/>
  <p:tag name="KSO_WM_BEAUTIFY_FLAG" val=""/>
  <p:tag name="KSO_WM_DIAGRAM_GROUP_CODE" val="l1-1"/>
  <p:tag name="KSO_WM_UNIT_TYPE" val="l_h_i"/>
  <p:tag name="KSO_WM_UNIT_INDEX" val="1_4_3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8_5*l_h_i*1_4_2"/>
  <p:tag name="KSO_WM_TEMPLATE_CATEGORY" val="custom"/>
  <p:tag name="KSO_WM_TEMPLATE_INDEX" val="20202838"/>
  <p:tag name="KSO_WM_UNIT_LAYERLEVEL" val="1_1_1"/>
  <p:tag name="KSO_WM_TAG_VERSION" val="1.0"/>
  <p:tag name="KSO_WM_BEAUTIFY_FLAG" val=""/>
  <p:tag name="KSO_WM_DIAGRAM_GROUP_CODE" val="l1-1"/>
  <p:tag name="KSO_WM_UNIT_TYPE" val="l_h_i"/>
  <p:tag name="KSO_WM_UNIT_INDEX" val="1_4_2"/>
  <p:tag name="KSO_WM_UNIT_TEXT_FILL_FORE_SCHEMECOLOR_INDEX" val="2"/>
  <p:tag name="KSO_WM_UNIT_TEXT_FILL_TYPE" val="1"/>
  <p:tag name="KSO_WM_UNIT_USESOURCEFORMAT_APPLY" val="1"/>
  <p:tag name="KSO_WM_UNIT_LINE_FORE_SCHEMECOLOR_INDEX_BRIGHTNESS" val="0"/>
  <p:tag name="KSO_WM_UNIT_LINE_FORE_SCHEMECOLOR_INDEX" val="14"/>
  <p:tag name="KSO_WM_UNIT_LINE_FILL_TYPE" val="2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8_5*l_h_i*1_4_1"/>
  <p:tag name="KSO_WM_TEMPLATE_CATEGORY" val="custom"/>
  <p:tag name="KSO_WM_TEMPLATE_INDEX" val="20202838"/>
  <p:tag name="KSO_WM_UNIT_LAYERLEVEL" val="1_1_1"/>
  <p:tag name="KSO_WM_TAG_VERSION" val="1.0"/>
  <p:tag name="KSO_WM_BEAUTIFY_FLAG" val=""/>
  <p:tag name="KSO_WM_DIAGRAM_GROUP_CODE" val="l1-1"/>
  <p:tag name="KSO_WM_UNIT_TYPE" val="l_h_i"/>
  <p:tag name="KSO_WM_UNIT_INDEX" val="1_4_1"/>
  <p:tag name="KSO_WM_UNIT_TEXT_FILL_FORE_SCHEMECOLOR_INDEX" val="14"/>
  <p:tag name="KSO_WM_UNIT_TEXT_FILL_TYPE" val="1"/>
  <p:tag name="KSO_WM_UNIT_USESOURCEFORMAT_APPLY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8_5*l_h_a*1_5_1"/>
  <p:tag name="KSO_WM_TEMPLATE_CATEGORY" val="custom"/>
  <p:tag name="KSO_WM_TEMPLATE_INDEX" val="20202838"/>
  <p:tag name="KSO_WM_UNIT_LAYERLEVEL" val="1_1_1"/>
  <p:tag name="KSO_WM_TAG_VERSION" val="1.0"/>
  <p:tag name="KSO_WM_BEAUTIFY_FLAG" val=""/>
  <p:tag name="KSO_WM_UNIT_ISCONTENTSTITLE" val="0"/>
  <p:tag name="KSO_WM_UNIT_PRESET_TEXT" val="添加标题"/>
  <p:tag name="KSO_WM_UNIT_NOCLEAR" val="0"/>
  <p:tag name="KSO_WM_DIAGRAM_GROUP_CODE" val="l1-1"/>
  <p:tag name="KSO_WM_UNIT_TYPE" val="l_h_a"/>
  <p:tag name="KSO_WM_UNIT_INDEX" val="1_5_1"/>
  <p:tag name="KSO_WM_UNIT_TEXT_FILL_FORE_SCHEMECOLOR_INDEX" val="13"/>
  <p:tag name="KSO_WM_UNIT_TEXT_FILL_TYPE" val="1"/>
  <p:tag name="KSO_WM_UNIT_USESOURCEFORMAT_APPLY" val="1"/>
  <p:tag name="KSO_WM_UNIT_ISNUMDGMTITLE" val="0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5"/>
  <p:tag name="KSO_WM_UNIT_ID" val="custom20202838_5*i*5"/>
  <p:tag name="KSO_WM_TEMPLATE_CATEGORY" val="custom"/>
  <p:tag name="KSO_WM_TEMPLATE_INDEX" val="20202838"/>
  <p:tag name="KSO_WM_UNIT_LAYERLEVEL" val="1"/>
  <p:tag name="KSO_WM_TAG_VERSION" val="1.0"/>
  <p:tag name="KSO_WM_BEAUTIFY_FLAG" val="#wm#"/>
  <p:tag name="KSO_WM_UNIT_USESOURCEFORMAT_APPLY" val="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8_5*l_h_i*1_5_3"/>
  <p:tag name="KSO_WM_TEMPLATE_CATEGORY" val="custom"/>
  <p:tag name="KSO_WM_TEMPLATE_INDEX" val="20202838"/>
  <p:tag name="KSO_WM_UNIT_LAYERLEVEL" val="1_1_1"/>
  <p:tag name="KSO_WM_TAG_VERSION" val="1.0"/>
  <p:tag name="KSO_WM_BEAUTIFY_FLAG" val=""/>
  <p:tag name="KSO_WM_DIAGRAM_GROUP_CODE" val="l1-1"/>
  <p:tag name="KSO_WM_UNIT_TYPE" val="l_h_i"/>
  <p:tag name="KSO_WM_UNIT_INDEX" val="1_5_3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8_5*l_h_i*1_5_2"/>
  <p:tag name="KSO_WM_TEMPLATE_CATEGORY" val="custom"/>
  <p:tag name="KSO_WM_TEMPLATE_INDEX" val="20202838"/>
  <p:tag name="KSO_WM_UNIT_LAYERLEVEL" val="1_1_1"/>
  <p:tag name="KSO_WM_TAG_VERSION" val="1.0"/>
  <p:tag name="KSO_WM_BEAUTIFY_FLAG" val=""/>
  <p:tag name="KSO_WM_DIAGRAM_GROUP_CODE" val="l1-1"/>
  <p:tag name="KSO_WM_UNIT_TYPE" val="l_h_i"/>
  <p:tag name="KSO_WM_UNIT_INDEX" val="1_5_2"/>
  <p:tag name="KSO_WM_UNIT_TEXT_FILL_FORE_SCHEMECOLOR_INDEX" val="2"/>
  <p:tag name="KSO_WM_UNIT_TEXT_FILL_TYPE" val="1"/>
  <p:tag name="KSO_WM_UNIT_USESOURCEFORMAT_APPLY" val="1"/>
  <p:tag name="KSO_WM_UNIT_LINE_FORE_SCHEMECOLOR_INDEX_BRIGHTNESS" val="0"/>
  <p:tag name="KSO_WM_UNIT_LINE_FORE_SCHEMECOLOR_INDEX" val="14"/>
  <p:tag name="KSO_WM_UNIT_LINE_FILL_TYPE" val="2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8_5*l_h_i*1_5_1"/>
  <p:tag name="KSO_WM_TEMPLATE_CATEGORY" val="custom"/>
  <p:tag name="KSO_WM_TEMPLATE_INDEX" val="20202838"/>
  <p:tag name="KSO_WM_UNIT_LAYERLEVEL" val="1_1_1"/>
  <p:tag name="KSO_WM_TAG_VERSION" val="1.0"/>
  <p:tag name="KSO_WM_BEAUTIFY_FLAG" val=""/>
  <p:tag name="KSO_WM_DIAGRAM_GROUP_CODE" val="l1-1"/>
  <p:tag name="KSO_WM_UNIT_TYPE" val="l_h_i"/>
  <p:tag name="KSO_WM_UNIT_INDEX" val="1_5_1"/>
  <p:tag name="KSO_WM_UNIT_TEXT_FILL_FORE_SCHEMECOLOR_INDEX" val="14"/>
  <p:tag name="KSO_WM_UNIT_TEXT_FILL_TYPE" val="1"/>
  <p:tag name="KSO_WM_UNIT_USESOURCEFORMAT_APPLY" val="1"/>
</p:tagLst>
</file>

<file path=ppt/tags/tag33.xml><?xml version="1.0" encoding="utf-8"?>
<p:tagLst xmlns:p="http://schemas.openxmlformats.org/presentationml/2006/main">
  <p:tag name="KSO_WM_UNIT_ISCONTENTSTITLE" val="1"/>
  <p:tag name="KSO_WM_UNIT_PRESET_TEXT" val="目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2838_4*a*1"/>
  <p:tag name="KSO_WM_TEMPLATE_CATEGORY" val="custom"/>
  <p:tag name="KSO_WM_TEMPLATE_INDEX" val="20202838"/>
  <p:tag name="KSO_WM_UNIT_LAYERLEVEL" val="1"/>
  <p:tag name="KSO_WM_TAG_VERSION" val="1.0"/>
  <p:tag name="KSO_WM_BEAUTIFY_FLAG" val=""/>
  <p:tag name="KSO_WM_UNIT_ISNUMDGMTITLE" val="0"/>
  <p:tag name="KSO_WM_UNIT_TEXT_FILL_FORE_SCHEMECOLOR_INDEX" val="14"/>
  <p:tag name="KSO_WM_UNIT_TEXT_FILL_TYPE" val="1"/>
  <p:tag name="KSO_WM_UNIT_USESOURCEFORMAT_APPLY" val="1"/>
</p:tagLst>
</file>

<file path=ppt/tags/tag34.xml><?xml version="1.0" encoding="utf-8"?>
<p:tagLst xmlns:p="http://schemas.openxmlformats.org/presentationml/2006/main">
  <p:tag name="KSO_WM_UNIT_ISCONTENTSTITLE" val="0"/>
  <p:tag name="KSO_WM_UNIT_PRESET_TEXT" val="/ CONTENTS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2838_4*b*1"/>
  <p:tag name="KSO_WM_TEMPLATE_CATEGORY" val="custom"/>
  <p:tag name="KSO_WM_TEMPLATE_INDEX" val="20202838"/>
  <p:tag name="KSO_WM_UNIT_LAYERLEVEL" val="1"/>
  <p:tag name="KSO_WM_TAG_VERSION" val="1.0"/>
  <p:tag name="KSO_WM_BEAUTIFY_FLAG" val=""/>
  <p:tag name="KSO_WM_UNIT_ISNUMDGMTITLE" val="0"/>
  <p:tag name="KSO_WM_UNIT_TEXT_FILL_FORE_SCHEMECOLOR_INDEX" val="14"/>
  <p:tag name="KSO_WM_UNIT_TEXT_FILL_TYPE" val="1"/>
  <p:tag name="KSO_WM_UNIT_USESOURCEFORMAT_APPLY" val="1"/>
</p:tagLst>
</file>

<file path=ppt/tags/tag3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39.xml><?xml version="1.0" encoding="utf-8"?>
<p:tagLst xmlns:p="http://schemas.openxmlformats.org/presentationml/2006/main">
  <p:tag name="KSO_WM_BEAUTIFY_FLAG" val=""/>
  <p:tag name="KSO_WM_UNIT_PLACING_PICTURE_USER_VIEWPORT" val="{&quot;height&quot;:914,&quot;width&quot;:2279}"/>
</p:tagLst>
</file>

<file path=ppt/tags/tag4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  <p:tag name="KSO_WM_UNIT_TEXT_SHADOW_SCHEMECOLOR_INDEX_BRIGHTNESS" val="0"/>
  <p:tag name="KSO_WM_UNIT_TEXT_SHADOW_SCHEMECOLOR_INDEX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1_1"/>
  <p:tag name="KSO_WM_UNIT_ID" val="diagram20229825_1*h_i*1_1"/>
  <p:tag name="KSO_WM_TEMPLATE_CATEGORY" val="diagram"/>
  <p:tag name="KSO_WM_TEMPLATE_INDEX" val="20229825"/>
  <p:tag name="KSO_WM_UNIT_LAYERLEVEL" val="1_1"/>
  <p:tag name="KSO_WM_TAG_VERSION" val="1.0"/>
  <p:tag name="KSO_WM_BEAUTIFY_FLAG" val="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1_2"/>
  <p:tag name="KSO_WM_UNIT_ID" val="diagram20229825_1*h_i*1_2"/>
  <p:tag name="KSO_WM_TEMPLATE_CATEGORY" val="diagram"/>
  <p:tag name="KSO_WM_TEMPLATE_INDEX" val="20229825"/>
  <p:tag name="KSO_WM_UNIT_LAYERLEVEL" val="1_1"/>
  <p:tag name="KSO_WM_TAG_VERSION" val="1.0"/>
  <p:tag name="KSO_WM_BEAUTIFY_FLAG" val=""/>
  <p:tag name="KSO_WM_UNIT_FILL_FORE_SCHEMECOLOR_INDEX_BRIGHTNESS" val="0.8"/>
  <p:tag name="KSO_WM_UNIT_FILL_FORE_SCHEMECOLOR_INDEX" val="6"/>
  <p:tag name="KSO_WM_UNIT_FILL_TYPE" val="1"/>
  <p:tag name="KSO_WM_UNIT_LINE_FORE_SCHEMECOLOR_INDEX_BRIGHTNESS" val="0"/>
  <p:tag name="KSO_WM_UNIT_LINE_FORE_SCHEMECOLOR_INDEX" val="8"/>
  <p:tag name="KSO_WM_UNIT_LINE_FILL_TYPE" val="2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1_3"/>
  <p:tag name="KSO_WM_UNIT_ID" val="diagram20229825_1*h_i*1_3"/>
  <p:tag name="KSO_WM_TEMPLATE_CATEGORY" val="diagram"/>
  <p:tag name="KSO_WM_TEMPLATE_INDEX" val="20229825"/>
  <p:tag name="KSO_WM_UNIT_LAYERLEVEL" val="1_1"/>
  <p:tag name="KSO_WM_TAG_VERSION" val="1.0"/>
  <p:tag name="KSO_WM_BEAUTIFY_FLAG" val=""/>
  <p:tag name="KSO_WM_UNIT_FILL_FORE_SCHEMECOLOR_INDEX_BRIGHTNESS" val="0.8"/>
  <p:tag name="KSO_WM_UNIT_FILL_FORE_SCHEMECOLOR_INDEX" val="6"/>
  <p:tag name="KSO_WM_UNIT_FILL_TYPE" val="1"/>
  <p:tag name="KSO_WM_UNIT_LINE_FORE_SCHEMECOLOR_INDEX_BRIGHTNESS" val="0"/>
  <p:tag name="KSO_WM_UNIT_LINE_FORE_SCHEMECOLOR_INDEX" val="8"/>
  <p:tag name="KSO_WM_UNIT_LINE_FILL_TYPE" val="2"/>
</p:tagLst>
</file>

<file path=ppt/tags/tag43.xml><?xml version="1.0" encoding="utf-8"?>
<p:tagLst xmlns:p="http://schemas.openxmlformats.org/presentationml/2006/main">
  <p:tag name="KSO_WM_UNIT_ISCONTENTSTITLE" val="0"/>
  <p:tag name="KSO_WM_UNIT_ISNUMDGMTITLE" val="0"/>
  <p:tag name="KSO_WM_UNIT_PRESET_TEXT" val="请输入标题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diagram20229825_1*h_a*1_1"/>
  <p:tag name="KSO_WM_TEMPLATE_CATEGORY" val="diagram"/>
  <p:tag name="KSO_WM_TEMPLATE_INDEX" val="20229825"/>
  <p:tag name="KSO_WM_UNIT_LAYERLEVEL" val="1_1"/>
  <p:tag name="KSO_WM_TAG_VERSION" val="1.0"/>
  <p:tag name="KSO_WM_BEAUTIFY_FLAG" val=""/>
</p:tagLst>
</file>

<file path=ppt/tags/tag44.xml><?xml version="1.0" encoding="utf-8"?>
<p:tagLst xmlns:p="http://schemas.openxmlformats.org/presentationml/2006/main">
  <p:tag name="KSO_WM_UNIT_SUBTYPE" val="a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"/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diagram20229825_1*h_f*1_1"/>
  <p:tag name="KSO_WM_TEMPLATE_CATEGORY" val="diagram"/>
  <p:tag name="KSO_WM_TEMPLATE_INDEX" val="20229825"/>
  <p:tag name="KSO_WM_UNIT_LAYERLEVEL" val="1_1"/>
  <p:tag name="KSO_WM_TAG_VERSION" val="1.0"/>
  <p:tag name="KSO_WM_BEAUTIFY_FLAG" val="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2_1"/>
  <p:tag name="KSO_WM_UNIT_ID" val="diagram20229825_1*h_i*2_1"/>
  <p:tag name="KSO_WM_TEMPLATE_CATEGORY" val="diagram"/>
  <p:tag name="KSO_WM_TEMPLATE_INDEX" val="20229825"/>
  <p:tag name="KSO_WM_UNIT_LAYERLEVEL" val="1_1"/>
  <p:tag name="KSO_WM_TAG_VERSION" val="1.0"/>
  <p:tag name="KSO_WM_BEAUTIFY_FLAG" val="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2_2"/>
  <p:tag name="KSO_WM_UNIT_ID" val="diagram20229825_1*h_i*2_2"/>
  <p:tag name="KSO_WM_TEMPLATE_CATEGORY" val="diagram"/>
  <p:tag name="KSO_WM_TEMPLATE_INDEX" val="20229825"/>
  <p:tag name="KSO_WM_UNIT_LAYERLEVEL" val="1_1"/>
  <p:tag name="KSO_WM_TAG_VERSION" val="1.0"/>
  <p:tag name="KSO_WM_BEAUTIFY_FLAG" val=""/>
  <p:tag name="KSO_WM_UNIT_FILL_FORE_SCHEMECOLOR_INDEX_BRIGHTNESS" val="0.8"/>
  <p:tag name="KSO_WM_UNIT_FILL_FORE_SCHEMECOLOR_INDEX" val="6"/>
  <p:tag name="KSO_WM_UNIT_FILL_TYPE" val="1"/>
  <p:tag name="KSO_WM_UNIT_LINE_FORE_SCHEMECOLOR_INDEX_BRIGHTNESS" val="0"/>
  <p:tag name="KSO_WM_UNIT_LINE_FORE_SCHEMECOLOR_INDEX" val="8"/>
  <p:tag name="KSO_WM_UNIT_LINE_FILL_TYPE" val="2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2_3"/>
  <p:tag name="KSO_WM_UNIT_ID" val="diagram20229825_1*h_i*2_3"/>
  <p:tag name="KSO_WM_TEMPLATE_CATEGORY" val="diagram"/>
  <p:tag name="KSO_WM_TEMPLATE_INDEX" val="20229825"/>
  <p:tag name="KSO_WM_UNIT_LAYERLEVEL" val="1_1"/>
  <p:tag name="KSO_WM_TAG_VERSION" val="1.0"/>
  <p:tag name="KSO_WM_BEAUTIFY_FLAG" val=""/>
  <p:tag name="KSO_WM_UNIT_FILL_FORE_SCHEMECOLOR_INDEX_BRIGHTNESS" val="0.8"/>
  <p:tag name="KSO_WM_UNIT_FILL_FORE_SCHEMECOLOR_INDEX" val="6"/>
  <p:tag name="KSO_WM_UNIT_FILL_TYPE" val="1"/>
  <p:tag name="KSO_WM_UNIT_LINE_FORE_SCHEMECOLOR_INDEX_BRIGHTNESS" val="0"/>
  <p:tag name="KSO_WM_UNIT_LINE_FORE_SCHEMECOLOR_INDEX" val="8"/>
  <p:tag name="KSO_WM_UNIT_LINE_FILL_TYPE" val="2"/>
</p:tagLst>
</file>

<file path=ppt/tags/tag48.xml><?xml version="1.0" encoding="utf-8"?>
<p:tagLst xmlns:p="http://schemas.openxmlformats.org/presentationml/2006/main">
  <p:tag name="KSO_WM_UNIT_ISCONTENTSTITLE" val="0"/>
  <p:tag name="KSO_WM_UNIT_ISNUMDGMTITLE" val="0"/>
  <p:tag name="KSO_WM_UNIT_PRESET_TEXT" val="请输入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diagram20229825_1*h_a*2_1"/>
  <p:tag name="KSO_WM_TEMPLATE_CATEGORY" val="diagram"/>
  <p:tag name="KSO_WM_TEMPLATE_INDEX" val="20229825"/>
  <p:tag name="KSO_WM_UNIT_LAYERLEVEL" val="1_1"/>
  <p:tag name="KSO_WM_TAG_VERSION" val="1.0"/>
  <p:tag name="KSO_WM_BEAUTIFY_FLAG" val=""/>
</p:tagLst>
</file>

<file path=ppt/tags/tag49.xml><?xml version="1.0" encoding="utf-8"?>
<p:tagLst xmlns:p="http://schemas.openxmlformats.org/presentationml/2006/main">
  <p:tag name="KSO_WM_UNIT_SUBTYPE" val="a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"/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diagram20229825_1*h_f*2_1"/>
  <p:tag name="KSO_WM_TEMPLATE_CATEGORY" val="diagram"/>
  <p:tag name="KSO_WM_TEMPLATE_INDEX" val="20229825"/>
  <p:tag name="KSO_WM_UNIT_LAYERLEVEL" val="1_1"/>
  <p:tag name="KSO_WM_TAG_VERSION" val="1.0"/>
  <p:tag name="KSO_WM_BEAUTIFY_FLAG" val=""/>
</p:tagLst>
</file>

<file path=ppt/tags/tag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  <p:tag name="KSO_WM_UNIT_PLACING_PICTURE_USER_VIEWPORT" val="{&quot;height&quot;:4178,&quot;width&quot;:5534}"/>
</p:tagLst>
</file>

<file path=ppt/tags/tag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UNIT_SUBTYPE" val="a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"/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diagram20229825_1*h_f*1_1"/>
  <p:tag name="KSO_WM_TEMPLATE_CATEGORY" val="diagram"/>
  <p:tag name="KSO_WM_TEMPLATE_INDEX" val="20229825"/>
  <p:tag name="KSO_WM_UNIT_LAYERLEVEL" val="1_1"/>
  <p:tag name="KSO_WM_TAG_VERSION" val="1.0"/>
  <p:tag name="KSO_WM_BEAUTIFY_FLAG" val=""/>
  <p:tag name="KSO_WM_UNIT_FILL_FORE_SCHEMECOLOR_INDEX_BRIGHTNESS" val="0"/>
  <p:tag name="KSO_WM_UNIT_FILL_FORE_SCHEMECOLOR_INDEX" val="14"/>
  <p:tag name="KSO_WM_UNIT_FILL_TYPE" val="1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UNIT_TABLE_BEAUTIFY" val="smartTable{6b5f58eb-77aa-482c-b264-9270e555f068}"/>
  <p:tag name="TABLE_ENDDRAG_ORIGIN_RECT" val="877*225"/>
  <p:tag name="TABLE_ENDDRAG_RECT" val="47*90*877*225"/>
  <p:tag name="TABLE_RECT" val="36*113.75*888*237.05"/>
  <p:tag name="TABLE_ONEKEY_SKIN_IDX" val="0"/>
  <p:tag name="TABLE_SKINIDX" val="-1"/>
  <p:tag name="TABLE_COLORIDX" val="l"/>
  <p:tag name="KSO_WM_BEAUTIFY_FLAG" val=""/>
</p:tagLst>
</file>

<file path=ppt/tags/tag6.xml><?xml version="1.0" encoding="utf-8"?>
<p:tagLst xmlns:p="http://schemas.openxmlformats.org/presentationml/2006/main">
  <p:tag name="KSO_WM_UNIT_PLACING_PICTURE_USER_VIEWPORT" val="{&quot;height&quot;:3937,&quot;width&quot;:4578}"/>
</p:tagLst>
</file>

<file path=ppt/tags/tag6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UNIT_TABLE_BEAUTIFY" val="smartTable{545e09c2-cc36-4ef6-9bdf-d6866ec1208b}"/>
  <p:tag name="TABLE_RECT" val="17*98.3987*926*374.7"/>
  <p:tag name="TABLE_ONEKEY_SKIN_IDX" val="0"/>
  <p:tag name="TABLE_SKINIDX" val="-1"/>
  <p:tag name="TABLE_COLORIDX" val="l"/>
  <p:tag name="TABLE_ENDDRAG_ORIGIN_RECT" val="915*355"/>
  <p:tag name="TABLE_ENDDRAG_RECT" val="22*68*915*355"/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8_5*l_h_a*1_1_1"/>
  <p:tag name="KSO_WM_TEMPLATE_CATEGORY" val="custom"/>
  <p:tag name="KSO_WM_TEMPLATE_INDEX" val="20202838"/>
  <p:tag name="KSO_WM_UNIT_LAYERLEVEL" val="1_1_1"/>
  <p:tag name="KSO_WM_TAG_VERSION" val="1.0"/>
  <p:tag name="KSO_WM_BEAUTIFY_FLAG" val=""/>
  <p:tag name="KSO_WM_UNIT_ISCONTENTSTITLE" val="0"/>
  <p:tag name="KSO_WM_UNIT_PRESET_TEXT" val="添加标题"/>
  <p:tag name="KSO_WM_UNIT_NOCLEAR" val="0"/>
  <p:tag name="KSO_WM_UNIT_VALUE" val="6"/>
  <p:tag name="KSO_WM_DIAGRAM_GROUP_CODE" val="l1-1"/>
  <p:tag name="KSO_WM_UNIT_TYPE" val="l_h_a"/>
  <p:tag name="KSO_WM_UNIT_INDEX" val="1_1_1"/>
  <p:tag name="KSO_WM_UNIT_TEXT_FILL_FORE_SCHEMECOLOR_INDEX" val="13"/>
  <p:tag name="KSO_WM_UNIT_TEXT_FILL_TYPE" val="1"/>
  <p:tag name="KSO_WM_UNIT_USESOURCEFORMAT_APPLY" val="1"/>
  <p:tag name="KSO_WM_UNIT_ISNUMDGMTITLE" val="0"/>
</p:tagLst>
</file>

<file path=ppt/tags/tag8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8_5*l_h_a*1_2_1"/>
  <p:tag name="KSO_WM_TEMPLATE_CATEGORY" val="custom"/>
  <p:tag name="KSO_WM_TEMPLATE_INDEX" val="20202838"/>
  <p:tag name="KSO_WM_UNIT_LAYERLEVEL" val="1_1_1"/>
  <p:tag name="KSO_WM_TAG_VERSION" val="1.0"/>
  <p:tag name="KSO_WM_BEAUTIFY_FLAG" val=""/>
  <p:tag name="KSO_WM_UNIT_ISCONTENTSTITLE" val="0"/>
  <p:tag name="KSO_WM_UNIT_PRESET_TEXT" val="添加标题"/>
  <p:tag name="KSO_WM_UNIT_NOCLEAR" val="0"/>
  <p:tag name="KSO_WM_UNIT_VALUE" val="6"/>
  <p:tag name="KSO_WM_DIAGRAM_GROUP_CODE" val="l1-1"/>
  <p:tag name="KSO_WM_UNIT_TYPE" val="l_h_a"/>
  <p:tag name="KSO_WM_UNIT_INDEX" val="1_2_1"/>
  <p:tag name="KSO_WM_UNIT_TEXT_FILL_FORE_SCHEMECOLOR_INDEX" val="13"/>
  <p:tag name="KSO_WM_UNIT_TEXT_FILL_TYPE" val="1"/>
  <p:tag name="KSO_WM_UNIT_USESOURCEFORMAT_APPLY" val="1"/>
  <p:tag name="KSO_WM_UNIT_ISNUMDGMTITLE" val="0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TYPE" val="h_i"/>
  <p:tag name="KSO_WM_UNIT_INDEX" val="1_1"/>
  <p:tag name="KSO_WM_UNIT_ID" val="diagram20229841_1*h_i*1_1"/>
  <p:tag name="KSO_WM_TEMPLATE_CATEGORY" val="diagram"/>
  <p:tag name="KSO_WM_TEMPLATE_INDEX" val="20229841"/>
  <p:tag name="KSO_WM_UNIT_LAYERLEVEL" val="1_1"/>
  <p:tag name="KSO_WM_TAG_VERSION" val="1.0"/>
  <p:tag name="KSO_WM_UNIT_FILL_FORE_SCHEMECOLOR_INDEX_BRIGHTNESS" val="0"/>
  <p:tag name="KSO_WM_UNIT_FILL_FORE_SCHEMECOLOR_INDEX" val="7"/>
  <p:tag name="KSO_WM_UNIT_FILL_TYPE" val="1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ww.kaka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ww.kakappt.com">
  <a:themeElements>
    <a:clrScheme name="">
      <a:dk1>
        <a:srgbClr val="000000"/>
      </a:dk1>
      <a:lt1>
        <a:srgbClr val="FFFFFF"/>
      </a:lt1>
      <a:dk2>
        <a:srgbClr val="FAFAFA"/>
      </a:dk2>
      <a:lt2>
        <a:srgbClr val="FFFFFF"/>
      </a:lt2>
      <a:accent1>
        <a:srgbClr val="007ADD"/>
      </a:accent1>
      <a:accent2>
        <a:srgbClr val="3B3E4D"/>
      </a:accent2>
      <a:accent3>
        <a:srgbClr val="007ADD"/>
      </a:accent3>
      <a:accent4>
        <a:srgbClr val="3B3E4D"/>
      </a:accent4>
      <a:accent5>
        <a:srgbClr val="007ADD"/>
      </a:accent5>
      <a:accent6>
        <a:srgbClr val="3B3E4D"/>
      </a:accent6>
      <a:hlink>
        <a:srgbClr val="5FCBFB"/>
      </a:hlink>
      <a:folHlink>
        <a:srgbClr val="B759BC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www.kakappt.com">
  <a:themeElements>
    <a:clrScheme name="">
      <a:dk1>
        <a:srgbClr val="000000"/>
      </a:dk1>
      <a:lt1>
        <a:srgbClr val="FFFFFF"/>
      </a:lt1>
      <a:dk2>
        <a:srgbClr val="FAFAFA"/>
      </a:dk2>
      <a:lt2>
        <a:srgbClr val="FFFFFF"/>
      </a:lt2>
      <a:accent1>
        <a:srgbClr val="007ADD"/>
      </a:accent1>
      <a:accent2>
        <a:srgbClr val="3B3E4D"/>
      </a:accent2>
      <a:accent3>
        <a:srgbClr val="007ADD"/>
      </a:accent3>
      <a:accent4>
        <a:srgbClr val="3B3E4D"/>
      </a:accent4>
      <a:accent5>
        <a:srgbClr val="007ADD"/>
      </a:accent5>
      <a:accent6>
        <a:srgbClr val="3B3E4D"/>
      </a:accent6>
      <a:hlink>
        <a:srgbClr val="5FCBFB"/>
      </a:hlink>
      <a:folHlink>
        <a:srgbClr val="B759BC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5707</Words>
  <Application>WPS 演示</Application>
  <PresentationFormat>宽屏</PresentationFormat>
  <Paragraphs>310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Calibri</vt:lpstr>
      <vt:lpstr>PMingLiU</vt:lpstr>
      <vt:lpstr>PMingLiU-ExtB</vt:lpstr>
      <vt:lpstr>方正兰亭中粗黑_GBK</vt:lpstr>
      <vt:lpstr>黑体</vt:lpstr>
      <vt:lpstr>思源黑体 CN Normal</vt:lpstr>
      <vt:lpstr>Wingdings</vt:lpstr>
      <vt:lpstr>OPPOSans B</vt:lpstr>
      <vt:lpstr>Times New Roman</vt:lpstr>
      <vt:lpstr>方正速黑</vt:lpstr>
      <vt:lpstr>方正大黑体_GBK</vt:lpstr>
      <vt:lpstr>思源黑体 CN Heavy</vt:lpstr>
      <vt:lpstr>汉仪旗黑-50S</vt:lpstr>
      <vt:lpstr>Arial Unicode MS</vt:lpstr>
      <vt:lpstr>等线 Light</vt:lpstr>
      <vt:lpstr>等线</vt:lpstr>
      <vt:lpstr>www.kakappt.com</vt:lpstr>
      <vt:lpstr>1_www.kakappt.com</vt:lpstr>
      <vt:lpstr>2_www.kakappt.com</vt:lpstr>
      <vt:lpstr>PowerPoint 演示文稿</vt:lpstr>
      <vt:lpstr>PowerPoint 演示文稿</vt:lpstr>
      <vt:lpstr>1.1 药品基本信息</vt:lpstr>
      <vt:lpstr>1.2 药品基本信息</vt:lpstr>
      <vt:lpstr>2.1 安全性</vt:lpstr>
      <vt:lpstr>2.2   安全性</vt:lpstr>
      <vt:lpstr>3.1  有效性</vt:lpstr>
      <vt:lpstr>3.2  有效性</vt:lpstr>
      <vt:lpstr>3.3 有效性</vt:lpstr>
      <vt:lpstr>PowerPoint 演示文稿</vt:lpstr>
      <vt:lpstr>4.2 创新性</vt:lpstr>
      <vt:lpstr>5 公平性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。彦彦彦彦彦‭</cp:lastModifiedBy>
  <cp:revision>267</cp:revision>
  <dcterms:created xsi:type="dcterms:W3CDTF">2019-06-19T02:08:00Z</dcterms:created>
  <dcterms:modified xsi:type="dcterms:W3CDTF">2023-07-11T05:03:03Z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A15B4B83A68A4DF69862EDA0BB7CB869_13</vt:lpwstr>
  </property>
</Properties>
</file>