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320" r:id="rId2"/>
    <p:sldId id="407" r:id="rId3"/>
    <p:sldId id="417" r:id="rId4"/>
    <p:sldId id="424" r:id="rId5"/>
    <p:sldId id="423" r:id="rId6"/>
    <p:sldId id="418" r:id="rId7"/>
    <p:sldId id="420" r:id="rId8"/>
    <p:sldId id="421" r:id="rId9"/>
    <p:sldId id="422" r:id="rId10"/>
    <p:sldId id="379" r:id="rId11"/>
  </p:sldIdLst>
  <p:sldSz cx="9144000" cy="5143500" type="screen16x9"/>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5" userDrawn="1">
          <p15:clr>
            <a:srgbClr val="A4A3A4"/>
          </p15:clr>
        </p15:guide>
        <p15:guide id="2" pos="2900" userDrawn="1">
          <p15:clr>
            <a:srgbClr val="A4A3A4"/>
          </p15:clr>
        </p15:guide>
        <p15:guide id="3" orient="horz" pos="2550" userDrawn="1">
          <p15:clr>
            <a:srgbClr val="A4A3A4"/>
          </p15:clr>
        </p15:guide>
        <p15:guide id="4" pos="5758" userDrawn="1">
          <p15:clr>
            <a:srgbClr val="A4A3A4"/>
          </p15:clr>
        </p15:guide>
        <p15:guide id="5" orient="horz" pos="2788" userDrawn="1">
          <p15:clr>
            <a:srgbClr val="A4A3A4"/>
          </p15:clr>
        </p15:guide>
        <p15:guide id="6" pos="5759" userDrawn="1">
          <p15:clr>
            <a:srgbClr val="A4A3A4"/>
          </p15:clr>
        </p15:guide>
      </p15:sldGuideLst>
    </p:ext>
    <p:ext uri="{2D200454-40CA-4A62-9FC3-DE9A4176ACB9}">
      <p15:notesGuideLst xmlns:p15="http://schemas.microsoft.com/office/powerpoint/2012/main">
        <p15:guide id="1" orient="horz" pos="2817">
          <p15:clr>
            <a:srgbClr val="A4A3A4"/>
          </p15:clr>
        </p15:guide>
        <p15:guide id="2" pos="217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CC"/>
    <a:srgbClr val="0315BD"/>
    <a:srgbClr val="0C8882"/>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4" autoAdjust="0"/>
    <p:restoredTop sz="92328" autoAdjust="0"/>
  </p:normalViewPr>
  <p:slideViewPr>
    <p:cSldViewPr showGuides="1">
      <p:cViewPr varScale="1">
        <p:scale>
          <a:sx n="79" d="100"/>
          <a:sy n="79" d="100"/>
        </p:scale>
        <p:origin x="1044" y="56"/>
      </p:cViewPr>
      <p:guideLst>
        <p:guide orient="horz" pos="1585"/>
        <p:guide pos="2900"/>
        <p:guide orient="horz" pos="2550"/>
        <p:guide pos="5758"/>
        <p:guide orient="horz" pos="2788"/>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88" d="100"/>
          <a:sy n="88" d="100"/>
        </p:scale>
        <p:origin x="3582" y="102"/>
      </p:cViewPr>
      <p:guideLst>
        <p:guide orient="horz" pos="2817"/>
        <p:guide pos="217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A419D4-6487-4A4C-B1FD-D930E9170F97}" type="datetimeFigureOut">
              <a:rPr lang="zh-CN" altLang="en-US" smtClean="0"/>
              <a:t>2023/7/11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4E1636-D908-4F5A-8C6C-3D1B3547CFB0}"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25EEFF-2679-467A-B247-40FD39B65F2F}" type="datetimeFigureOut">
              <a:rPr lang="zh-CN" altLang="en-US" smtClean="0"/>
              <a:t>2023/7/11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CC75BC-847C-4F83-9AE3-DC3F6F592ECA}"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更多模板请关注：https://haosc.tukuppt.com</a:t>
            </a:r>
          </a:p>
        </p:txBody>
      </p:sp>
      <p:sp>
        <p:nvSpPr>
          <p:cNvPr id="4" name="灯片编号占位符 3"/>
          <p:cNvSpPr>
            <a:spLocks noGrp="1"/>
          </p:cNvSpPr>
          <p:nvPr>
            <p:ph type="sldNum" sz="quarter" idx="10"/>
          </p:nvPr>
        </p:nvSpPr>
        <p:spPr/>
        <p:txBody>
          <a:bodyPr/>
          <a:lstStyle/>
          <a:p>
            <a:fld id="{5BCC75BC-847C-4F83-9AE3-DC3F6F592ECA}"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defRPr/>
            </a:pPr>
            <a:fld id="{C9CFA826-E658-4CB5-A9AD-3C9DEA137DE0}" type="slidenum">
              <a:rPr kumimoji="0" lang="zh-CN" altLang="en-US" sz="1800" b="0" i="0" u="none" strike="noStrike" kern="0" cap="none" spc="0" normalizeH="0" baseline="0" noProof="0" smtClean="0">
                <a:ln>
                  <a:noFill/>
                </a:ln>
                <a:solidFill>
                  <a:sysClr val="windowText" lastClr="000000"/>
                </a:solidFill>
                <a:effectLst/>
                <a:uLnTx/>
                <a:uFillTx/>
              </a:rPr>
              <a:t>2</a:t>
            </a:fld>
            <a:endParaRPr kumimoji="0" lang="zh-CN" altLang="en-US" sz="1800" b="0" i="0" u="none" strike="noStrike" kern="0" cap="none" spc="0" normalizeH="0" baseline="0" noProof="0">
              <a:ln>
                <a:noFill/>
              </a:ln>
              <a:solidFill>
                <a:sysClr val="windowText" lastClr="000000"/>
              </a:solidFill>
              <a:effectLst/>
              <a:uLnTx/>
              <a:uFillTx/>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BCC75BC-847C-4F83-9AE3-DC3F6F592ECA}" type="slidenum">
              <a:rPr lang="zh-CN" altLang="en-US" smtClean="0"/>
              <a:t>3</a:t>
            </a:fld>
            <a:endParaRPr lang="zh-CN" altLang="en-US"/>
          </a:p>
        </p:txBody>
      </p:sp>
    </p:spTree>
    <p:extLst>
      <p:ext uri="{BB962C8B-B14F-4D97-AF65-F5344CB8AC3E}">
        <p14:creationId xmlns:p14="http://schemas.microsoft.com/office/powerpoint/2010/main" val="255352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BCC75BC-847C-4F83-9AE3-DC3F6F592ECA}" type="slidenum">
              <a:rPr lang="zh-CN" altLang="en-US" smtClean="0"/>
              <a:t>4</a:t>
            </a:fld>
            <a:endParaRPr lang="zh-CN" altLang="en-US"/>
          </a:p>
        </p:txBody>
      </p:sp>
    </p:spTree>
    <p:extLst>
      <p:ext uri="{BB962C8B-B14F-4D97-AF65-F5344CB8AC3E}">
        <p14:creationId xmlns:p14="http://schemas.microsoft.com/office/powerpoint/2010/main" val="356931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BCC75BC-847C-4F83-9AE3-DC3F6F592ECA}" type="slidenum">
              <a:rPr lang="zh-CN" altLang="en-US" smtClean="0"/>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7" name="图片 6"/>
          <p:cNvPicPr>
            <a:picLocks noChangeAspect="1"/>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7648711" y="4515966"/>
            <a:ext cx="1459793" cy="500101"/>
          </a:xfrm>
          <a:prstGeom prst="rect">
            <a:avLst/>
          </a:prstGeom>
        </p:spPr>
      </p:pic>
      <p:grpSp>
        <p:nvGrpSpPr>
          <p:cNvPr id="18" name="组合 17"/>
          <p:cNvGrpSpPr/>
          <p:nvPr userDrawn="1"/>
        </p:nvGrpSpPr>
        <p:grpSpPr>
          <a:xfrm>
            <a:off x="107504" y="58292"/>
            <a:ext cx="955392" cy="452065"/>
            <a:chOff x="1441648" y="1343025"/>
            <a:chExt cx="6097389" cy="2668885"/>
          </a:xfrm>
        </p:grpSpPr>
        <p:pic>
          <p:nvPicPr>
            <p:cNvPr id="15" name="图片 14"/>
            <p:cNvPicPr>
              <a:picLocks noChangeAspect="1"/>
            </p:cNvPicPr>
            <p:nvPr userDrawn="1"/>
          </p:nvPicPr>
          <p:blipFill>
            <a:blip r:embed="rId4"/>
            <a:stretch>
              <a:fillRect/>
            </a:stretch>
          </p:blipFill>
          <p:spPr>
            <a:xfrm>
              <a:off x="1604962" y="1343025"/>
              <a:ext cx="5934075" cy="2457450"/>
            </a:xfrm>
            <a:prstGeom prst="rect">
              <a:avLst/>
            </a:prstGeom>
          </p:spPr>
        </p:pic>
        <p:pic>
          <p:nvPicPr>
            <p:cNvPr id="16" name="图片 15"/>
            <p:cNvPicPr>
              <a:picLocks noChangeAspect="1"/>
            </p:cNvPicPr>
            <p:nvPr userDrawn="1"/>
          </p:nvPicPr>
          <p:blipFill>
            <a:blip r:embed="rId5"/>
            <a:stretch>
              <a:fillRect/>
            </a:stretch>
          </p:blipFill>
          <p:spPr>
            <a:xfrm>
              <a:off x="1441648" y="2931790"/>
              <a:ext cx="327152" cy="418172"/>
            </a:xfrm>
            <a:prstGeom prst="rect">
              <a:avLst/>
            </a:prstGeom>
          </p:spPr>
        </p:pic>
        <p:pic>
          <p:nvPicPr>
            <p:cNvPr id="17" name="图片 16"/>
            <p:cNvPicPr>
              <a:picLocks noChangeAspect="1"/>
            </p:cNvPicPr>
            <p:nvPr userDrawn="1"/>
          </p:nvPicPr>
          <p:blipFill>
            <a:blip r:embed="rId5"/>
            <a:stretch>
              <a:fillRect/>
            </a:stretch>
          </p:blipFill>
          <p:spPr>
            <a:xfrm>
              <a:off x="3275856" y="3507854"/>
              <a:ext cx="3888432" cy="504056"/>
            </a:xfrm>
            <a:prstGeom prst="rect">
              <a:avLst/>
            </a:prstGeom>
          </p:spPr>
        </p:pic>
      </p:grpSp>
      <p:cxnSp>
        <p:nvCxnSpPr>
          <p:cNvPr id="5" name="直接连接符 4"/>
          <p:cNvCxnSpPr/>
          <p:nvPr userDrawn="1"/>
        </p:nvCxnSpPr>
        <p:spPr>
          <a:xfrm>
            <a:off x="1004177" y="483518"/>
            <a:ext cx="7901592" cy="0"/>
          </a:xfrm>
          <a:prstGeom prst="line">
            <a:avLst/>
          </a:prstGeom>
          <a:ln w="19050">
            <a:solidFill>
              <a:srgbClr val="003399"/>
            </a:solidFill>
          </a:ln>
        </p:spPr>
        <p:style>
          <a:lnRef idx="1">
            <a:schemeClr val="accent1"/>
          </a:lnRef>
          <a:fillRef idx="0">
            <a:schemeClr val="accent1"/>
          </a:fillRef>
          <a:effectRef idx="0">
            <a:schemeClr val="accent1"/>
          </a:effectRef>
          <a:fontRef idx="minor">
            <a:schemeClr val="tx1"/>
          </a:fontRef>
        </p:style>
      </p:cxnSp>
      <p:sp>
        <p:nvSpPr>
          <p:cNvPr id="3" name="标题 2">
            <a:extLst>
              <a:ext uri="{FF2B5EF4-FFF2-40B4-BE49-F238E27FC236}">
                <a16:creationId xmlns:a16="http://schemas.microsoft.com/office/drawing/2014/main" id="{3E183633-5B09-4D73-A217-117ABDBB740E}"/>
              </a:ext>
            </a:extLst>
          </p:cNvPr>
          <p:cNvSpPr>
            <a:spLocks noGrp="1"/>
          </p:cNvSpPr>
          <p:nvPr>
            <p:ph type="title"/>
          </p:nvPr>
        </p:nvSpPr>
        <p:spPr>
          <a:xfrm>
            <a:off x="1187624" y="33134"/>
            <a:ext cx="3970784" cy="500101"/>
          </a:xfrm>
        </p:spPr>
        <p:txBody>
          <a:bodyPr>
            <a:normAutofit/>
          </a:bodyPr>
          <a:lstStyle>
            <a:lvl1pPr algn="l">
              <a:defRPr sz="1800"/>
            </a:lvl1pPr>
          </a:lstStyle>
          <a:p>
            <a:r>
              <a:rPr lang="zh-CN" altLang="en-US" dirty="0"/>
              <a:t>单击此处编辑母版标题样式</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09FC2A-93C1-4C98-8FEF-2AB30F24208F}"/>
              </a:ext>
            </a:extLst>
          </p:cNvPr>
          <p:cNvSpPr>
            <a:spLocks noGrp="1"/>
          </p:cNvSpPr>
          <p:nvPr>
            <p:ph type="title"/>
          </p:nvPr>
        </p:nvSpPr>
        <p:spPr>
          <a:xfrm>
            <a:off x="1205974" y="129132"/>
            <a:ext cx="3807718" cy="345411"/>
          </a:xfrm>
        </p:spPr>
        <p:txBody>
          <a:bodyPr>
            <a:noAutofit/>
          </a:bodyPr>
          <a:lstStyle>
            <a:lvl1pPr algn="l">
              <a:defRPr sz="2000"/>
            </a:lvl1pPr>
          </a:lstStyle>
          <a:p>
            <a:r>
              <a:rPr lang="zh-CN" altLang="en-US"/>
              <a:t>单击此处编辑母版标题样式</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7_标题和内容">
    <p:bg>
      <p:bgPr>
        <a:solidFill>
          <a:schemeClr val="bg1"/>
        </a:solidFill>
        <a:effectLst/>
      </p:bgPr>
    </p:bg>
    <p:spTree>
      <p:nvGrpSpPr>
        <p:cNvPr id="1" name=""/>
        <p:cNvGrpSpPr/>
        <p:nvPr/>
      </p:nvGrpSpPr>
      <p:grpSpPr>
        <a:xfrm>
          <a:off x="0" y="0"/>
          <a:ext cx="0" cy="0"/>
          <a:chOff x="0" y="0"/>
          <a:chExt cx="0" cy="0"/>
        </a:xfrm>
      </p:grpSpPr>
      <p:sp>
        <p:nvSpPr>
          <p:cNvPr id="2" name="标题 2">
            <a:extLst>
              <a:ext uri="{FF2B5EF4-FFF2-40B4-BE49-F238E27FC236}">
                <a16:creationId xmlns:a16="http://schemas.microsoft.com/office/drawing/2014/main" id="{835AEBB0-CA0A-44C6-9DDA-44F334674788}"/>
              </a:ext>
            </a:extLst>
          </p:cNvPr>
          <p:cNvSpPr>
            <a:spLocks noGrp="1"/>
          </p:cNvSpPr>
          <p:nvPr>
            <p:ph type="title"/>
          </p:nvPr>
        </p:nvSpPr>
        <p:spPr>
          <a:xfrm>
            <a:off x="1187624" y="33134"/>
            <a:ext cx="3970784" cy="500101"/>
          </a:xfrm>
        </p:spPr>
        <p:txBody>
          <a:bodyPr>
            <a:normAutofit/>
          </a:bodyPr>
          <a:lstStyle>
            <a:lvl1pPr algn="l">
              <a:defRPr sz="1800"/>
            </a:lvl1pPr>
          </a:lstStyle>
          <a:p>
            <a:r>
              <a:rPr lang="zh-CN" altLang="en-US" dirty="0"/>
              <a:t>单击此处编辑母版标题样式</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2023/7/11</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矩形 57"/>
          <p:cNvSpPr/>
          <p:nvPr/>
        </p:nvSpPr>
        <p:spPr>
          <a:xfrm>
            <a:off x="0" y="2224835"/>
            <a:ext cx="9144000" cy="1712066"/>
          </a:xfrm>
          <a:prstGeom prst="rect">
            <a:avLst/>
          </a:prstGeom>
          <a:solidFill>
            <a:srgbClr val="00206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0498052">
            <a:off x="7655291" y="1264707"/>
            <a:ext cx="563789" cy="563789"/>
          </a:xfrm>
          <a:prstGeom prst="ellipse">
            <a:avLst/>
          </a:prstGeom>
          <a:solidFill>
            <a:srgbClr val="00206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1" name="椭圆 60"/>
          <p:cNvSpPr/>
          <p:nvPr/>
        </p:nvSpPr>
        <p:spPr>
          <a:xfrm rot="10498052">
            <a:off x="8408648" y="1921199"/>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5" name="组合 64"/>
          <p:cNvGrpSpPr/>
          <p:nvPr/>
        </p:nvGrpSpPr>
        <p:grpSpPr>
          <a:xfrm>
            <a:off x="5243879" y="1064767"/>
            <a:ext cx="310515" cy="310515"/>
            <a:chOff x="304800" y="673100"/>
            <a:chExt cx="4000500" cy="4000500"/>
          </a:xfrm>
          <a:effectLst>
            <a:outerShdw blurRad="444500" dist="254000" dir="8100000" algn="tr" rotWithShape="0">
              <a:prstClr val="black">
                <a:alpha val="50000"/>
              </a:prstClr>
            </a:outerShdw>
          </a:effectLst>
        </p:grpSpPr>
        <p:sp>
          <p:nvSpPr>
            <p:cNvPr id="66" name="同心圆 6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67" name="椭圆 66"/>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1" name="椭圆 70"/>
          <p:cNvSpPr/>
          <p:nvPr/>
        </p:nvSpPr>
        <p:spPr>
          <a:xfrm rot="10498052">
            <a:off x="6470597" y="1250652"/>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72" name="组合 71"/>
          <p:cNvGrpSpPr/>
          <p:nvPr/>
        </p:nvGrpSpPr>
        <p:grpSpPr>
          <a:xfrm>
            <a:off x="5421970" y="2084031"/>
            <a:ext cx="441364" cy="441364"/>
            <a:chOff x="304800" y="673100"/>
            <a:chExt cx="4000500" cy="4000500"/>
          </a:xfrm>
          <a:effectLst>
            <a:outerShdw blurRad="444500" dist="254000" dir="8100000" algn="tr" rotWithShape="0">
              <a:prstClr val="black">
                <a:alpha val="50000"/>
              </a:prstClr>
            </a:outerShdw>
          </a:effectLst>
        </p:grpSpPr>
        <p:sp>
          <p:nvSpPr>
            <p:cNvPr id="73" name="同心圆 72"/>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74" name="椭圆 73"/>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5" name="椭圆 74"/>
          <p:cNvSpPr/>
          <p:nvPr/>
        </p:nvSpPr>
        <p:spPr>
          <a:xfrm rot="10498052">
            <a:off x="5063002" y="1702378"/>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76" name="组合 75"/>
          <p:cNvGrpSpPr/>
          <p:nvPr/>
        </p:nvGrpSpPr>
        <p:grpSpPr>
          <a:xfrm>
            <a:off x="7271381" y="1381210"/>
            <a:ext cx="310515" cy="310515"/>
            <a:chOff x="304800" y="673100"/>
            <a:chExt cx="4000500" cy="4000500"/>
          </a:xfrm>
          <a:effectLst>
            <a:outerShdw blurRad="444500" dist="254000" dir="8100000" algn="tr" rotWithShape="0">
              <a:prstClr val="black">
                <a:alpha val="50000"/>
              </a:prstClr>
            </a:outerShdw>
          </a:effectLst>
        </p:grpSpPr>
        <p:sp>
          <p:nvSpPr>
            <p:cNvPr id="77" name="同心圆 7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78" name="椭圆 77"/>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80" name="椭圆 79"/>
          <p:cNvSpPr/>
          <p:nvPr/>
        </p:nvSpPr>
        <p:spPr>
          <a:xfrm rot="10498052">
            <a:off x="4617119" y="2349384"/>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1" name="TextBox 49"/>
          <p:cNvSpPr txBox="1"/>
          <p:nvPr/>
        </p:nvSpPr>
        <p:spPr>
          <a:xfrm>
            <a:off x="0" y="2680518"/>
            <a:ext cx="9144000" cy="1138773"/>
          </a:xfrm>
          <a:prstGeom prst="rect">
            <a:avLst/>
          </a:prstGeom>
          <a:noFill/>
        </p:spPr>
        <p:txBody>
          <a:bodyPr wrap="square" rtlCol="0">
            <a:spAutoFit/>
          </a:bodyPr>
          <a:lstStyle/>
          <a:p>
            <a:pPr algn="ctr"/>
            <a:r>
              <a:rPr lang="zh-CN" altLang="en-US" sz="3200" b="1" dirty="0">
                <a:solidFill>
                  <a:schemeClr val="bg1"/>
                </a:solidFill>
                <a:effectLst>
                  <a:outerShdw blurRad="60007" dist="310007" dir="7680000" sy="30000" kx="1300200" algn="ctr" rotWithShape="0">
                    <a:prstClr val="black">
                      <a:alpha val="32000"/>
                    </a:prstClr>
                  </a:outerShdw>
                </a:effectLst>
                <a:latin typeface="+mn-ea"/>
                <a:cs typeface="+mn-ea"/>
                <a:sym typeface="+mn-lt"/>
              </a:rPr>
              <a:t>卡马西平缓释片</a:t>
            </a:r>
            <a:r>
              <a:rPr lang="en-US" altLang="zh-CN" sz="3200" b="1" dirty="0">
                <a:solidFill>
                  <a:schemeClr val="bg1"/>
                </a:solidFill>
                <a:effectLst>
                  <a:outerShdw blurRad="60007" dist="310007" dir="7680000" sy="30000" kx="1300200" algn="ctr" rotWithShape="0">
                    <a:prstClr val="black">
                      <a:alpha val="32000"/>
                    </a:prstClr>
                  </a:outerShdw>
                </a:effectLst>
                <a:latin typeface="+mn-ea"/>
                <a:cs typeface="+mn-ea"/>
                <a:sym typeface="+mn-lt"/>
              </a:rPr>
              <a:t>II</a:t>
            </a:r>
          </a:p>
          <a:p>
            <a:pPr algn="ctr"/>
            <a:endParaRPr lang="zh-CN" altLang="en-US" sz="3600" b="1" dirty="0">
              <a:solidFill>
                <a:schemeClr val="bg1"/>
              </a:solidFill>
              <a:effectLst>
                <a:outerShdw blurRad="60007" dist="310007" dir="7680000" sy="30000" kx="1300200" algn="ctr" rotWithShape="0">
                  <a:prstClr val="black">
                    <a:alpha val="32000"/>
                  </a:prstClr>
                </a:outerShdw>
              </a:effectLst>
              <a:latin typeface="+mn-ea"/>
              <a:cs typeface="+mn-ea"/>
              <a:sym typeface="+mn-lt"/>
            </a:endParaRPr>
          </a:p>
        </p:txBody>
      </p:sp>
      <p:sp>
        <p:nvSpPr>
          <p:cNvPr id="93" name="椭圆 92"/>
          <p:cNvSpPr/>
          <p:nvPr/>
        </p:nvSpPr>
        <p:spPr>
          <a:xfrm rot="10498052">
            <a:off x="5810872" y="1628422"/>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3" name="椭圆 102"/>
          <p:cNvSpPr/>
          <p:nvPr/>
        </p:nvSpPr>
        <p:spPr>
          <a:xfrm rot="10498052">
            <a:off x="6286246" y="2387464"/>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04" name="组合 103"/>
          <p:cNvGrpSpPr/>
          <p:nvPr/>
        </p:nvGrpSpPr>
        <p:grpSpPr>
          <a:xfrm>
            <a:off x="6446663" y="1795155"/>
            <a:ext cx="310515" cy="310515"/>
            <a:chOff x="304800" y="673100"/>
            <a:chExt cx="4000500" cy="4000500"/>
          </a:xfrm>
          <a:effectLst>
            <a:outerShdw blurRad="444500" dist="254000" dir="8100000" algn="tr" rotWithShape="0">
              <a:prstClr val="black">
                <a:alpha val="50000"/>
              </a:prstClr>
            </a:outerShdw>
          </a:effectLst>
        </p:grpSpPr>
        <p:sp>
          <p:nvSpPr>
            <p:cNvPr id="105" name="同心圆 104"/>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06" name="椭圆 105"/>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07" name="椭圆 106"/>
          <p:cNvSpPr/>
          <p:nvPr/>
        </p:nvSpPr>
        <p:spPr>
          <a:xfrm rot="10498052">
            <a:off x="7113104" y="1851742"/>
            <a:ext cx="192350" cy="192350"/>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8" name="椭圆 107"/>
          <p:cNvSpPr/>
          <p:nvPr/>
        </p:nvSpPr>
        <p:spPr>
          <a:xfrm rot="10498052">
            <a:off x="7490783" y="1901666"/>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3" name="组合 112"/>
          <p:cNvGrpSpPr/>
          <p:nvPr/>
        </p:nvGrpSpPr>
        <p:grpSpPr>
          <a:xfrm>
            <a:off x="3259385" y="14486"/>
            <a:ext cx="2456606" cy="2540450"/>
            <a:chOff x="304800" y="673100"/>
            <a:chExt cx="4000500" cy="4000500"/>
          </a:xfrm>
          <a:effectLst>
            <a:outerShdw blurRad="50800" dist="38100" algn="l" rotWithShape="0">
              <a:prstClr val="black">
                <a:alpha val="40000"/>
              </a:prstClr>
            </a:outerShdw>
          </a:effectLst>
        </p:grpSpPr>
        <p:sp>
          <p:nvSpPr>
            <p:cNvPr id="114" name="同心圆 1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15" name="椭圆 114"/>
            <p:cNvSpPr/>
            <p:nvPr/>
          </p:nvSpPr>
          <p:spPr>
            <a:xfrm>
              <a:off x="392113" y="760413"/>
              <a:ext cx="3825874" cy="3825874"/>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111" name="矩形 110"/>
          <p:cNvSpPr/>
          <p:nvPr/>
        </p:nvSpPr>
        <p:spPr>
          <a:xfrm>
            <a:off x="2699792" y="3219822"/>
            <a:ext cx="3603625" cy="707886"/>
          </a:xfrm>
          <a:prstGeom prst="rect">
            <a:avLst/>
          </a:prstGeom>
        </p:spPr>
        <p:txBody>
          <a:bodyPr>
            <a:spAutoFit/>
          </a:bodyPr>
          <a:lstStyle/>
          <a:p>
            <a:pPr algn="ctr">
              <a:defRPr/>
            </a:pPr>
            <a:r>
              <a:rPr lang="zh-CN" altLang="en-US" sz="4000" b="1" spc="600" dirty="0">
                <a:solidFill>
                  <a:srgbClr val="FF0000"/>
                </a:solidFill>
                <a:effectLst>
                  <a:outerShdw blurRad="38100" dist="38100" dir="2700000" algn="tl">
                    <a:srgbClr val="000000">
                      <a:alpha val="43137"/>
                    </a:srgbClr>
                  </a:outerShdw>
                </a:effectLst>
                <a:cs typeface="+mn-ea"/>
                <a:sym typeface="+mn-lt"/>
              </a:rPr>
              <a:t>九优乐</a:t>
            </a:r>
            <a:r>
              <a:rPr lang="en-US" altLang="zh-CN" sz="4000" b="1" spc="600" dirty="0">
                <a:solidFill>
                  <a:srgbClr val="FF0000"/>
                </a:solidFill>
                <a:effectLst>
                  <a:outerShdw blurRad="38100" dist="38100" dir="2700000" algn="tl">
                    <a:srgbClr val="000000">
                      <a:alpha val="43137"/>
                    </a:srgbClr>
                  </a:outerShdw>
                </a:effectLst>
                <a:cs typeface="+mn-ea"/>
              </a:rPr>
              <a:t>®</a:t>
            </a:r>
            <a:endParaRPr lang="zh-CN" altLang="en-US" sz="4000" b="1" spc="600" dirty="0">
              <a:solidFill>
                <a:srgbClr val="FF0000"/>
              </a:solidFill>
              <a:effectLst>
                <a:outerShdw blurRad="38100" dist="38100" dir="2700000" algn="tl">
                  <a:srgbClr val="000000">
                    <a:alpha val="43137"/>
                  </a:srgbClr>
                </a:outerShdw>
              </a:effectLst>
              <a:cs typeface="+mn-ea"/>
              <a:sym typeface="+mn-lt"/>
            </a:endParaRPr>
          </a:p>
        </p:txBody>
      </p:sp>
      <p:grpSp>
        <p:nvGrpSpPr>
          <p:cNvPr id="112" name="组合 111"/>
          <p:cNvGrpSpPr/>
          <p:nvPr/>
        </p:nvGrpSpPr>
        <p:grpSpPr bwMode="auto">
          <a:xfrm>
            <a:off x="3177072" y="4183568"/>
            <a:ext cx="2789855" cy="872793"/>
            <a:chOff x="4656668" y="4348236"/>
            <a:chExt cx="2265739" cy="464061"/>
          </a:xfrm>
        </p:grpSpPr>
        <p:sp>
          <p:nvSpPr>
            <p:cNvPr id="117" name="圆角矩形 116"/>
            <p:cNvSpPr>
              <a:spLocks noChangeArrowheads="1"/>
            </p:cNvSpPr>
            <p:nvPr/>
          </p:nvSpPr>
          <p:spPr bwMode="auto">
            <a:xfrm>
              <a:off x="4656668" y="4348236"/>
              <a:ext cx="2265739" cy="329881"/>
            </a:xfrm>
            <a:prstGeom prst="roundRect">
              <a:avLst>
                <a:gd name="adj" fmla="val 16667"/>
              </a:avLst>
            </a:prstGeom>
            <a:solidFill>
              <a:srgbClr val="002060"/>
            </a:solidFill>
            <a:ln w="6350">
              <a:solidFill>
                <a:srgbClr val="002060"/>
              </a:solidFill>
              <a:miter lim="800000"/>
            </a:ln>
            <a:effectLst>
              <a:outerShdw blurRad="50800" dist="38100" dir="2700000" algn="tl" rotWithShape="0">
                <a:srgbClr val="808080">
                  <a:alpha val="39999"/>
                </a:srgbClr>
              </a:outerShdw>
            </a:effectLst>
          </p:spPr>
          <p:txBody>
            <a:bodyPr anchor="ctr"/>
            <a:lstStyle/>
            <a:p>
              <a:pPr algn="ctr">
                <a:defRPr/>
              </a:pPr>
              <a:endParaRPr lang="zh-CN" altLang="en-US" dirty="0">
                <a:solidFill>
                  <a:prstClr val="white"/>
                </a:solidFill>
                <a:cs typeface="+mn-ea"/>
                <a:sym typeface="+mn-lt"/>
              </a:endParaRPr>
            </a:p>
          </p:txBody>
        </p:sp>
        <p:sp>
          <p:nvSpPr>
            <p:cNvPr id="118" name="矩形 117"/>
            <p:cNvSpPr/>
            <p:nvPr/>
          </p:nvSpPr>
          <p:spPr>
            <a:xfrm>
              <a:off x="4656668" y="4370458"/>
              <a:ext cx="2265739" cy="441839"/>
            </a:xfrm>
            <a:prstGeom prst="rect">
              <a:avLst/>
            </a:prstGeom>
            <a:noFill/>
          </p:spPr>
          <p:txBody>
            <a:bodyPr>
              <a:spAutoFit/>
            </a:bodyPr>
            <a:lstStyle/>
            <a:p>
              <a:pPr algn="dist">
                <a:defRPr/>
              </a:pPr>
              <a:r>
                <a:rPr lang="zh-CN" altLang="en-US" sz="1600" dirty="0">
                  <a:solidFill>
                    <a:prstClr val="white"/>
                  </a:solidFill>
                  <a:effectLst>
                    <a:outerShdw blurRad="38100" dist="38100" dir="2700000" algn="tl">
                      <a:srgbClr val="000000">
                        <a:alpha val="43137"/>
                      </a:srgbClr>
                    </a:outerShdw>
                  </a:effectLst>
                  <a:cs typeface="+mn-ea"/>
                  <a:sym typeface="+mn-lt"/>
                </a:rPr>
                <a:t>浙江九洲生物医药有限公司</a:t>
              </a:r>
              <a:endParaRPr lang="en-US" altLang="zh-CN" sz="1600" dirty="0">
                <a:solidFill>
                  <a:prstClr val="white"/>
                </a:solidFill>
                <a:effectLst>
                  <a:outerShdw blurRad="38100" dist="38100" dir="2700000" algn="tl">
                    <a:srgbClr val="000000">
                      <a:alpha val="43137"/>
                    </a:srgbClr>
                  </a:outerShdw>
                </a:effectLst>
                <a:cs typeface="+mn-ea"/>
                <a:sym typeface="+mn-lt"/>
              </a:endParaRPr>
            </a:p>
            <a:p>
              <a:pPr algn="ctr">
                <a:defRPr/>
              </a:pPr>
              <a:r>
                <a:rPr lang="en-US" altLang="zh-CN" sz="1600" dirty="0">
                  <a:solidFill>
                    <a:prstClr val="white"/>
                  </a:solidFill>
                  <a:effectLst>
                    <a:outerShdw blurRad="38100" dist="38100" dir="2700000" algn="tl">
                      <a:srgbClr val="000000">
                        <a:alpha val="43137"/>
                      </a:srgbClr>
                    </a:outerShdw>
                  </a:effectLst>
                  <a:cs typeface="+mn-ea"/>
                  <a:sym typeface="+mn-lt"/>
                </a:rPr>
                <a:t>2023</a:t>
              </a:r>
              <a:r>
                <a:rPr lang="zh-CN" altLang="en-US" sz="1600" dirty="0">
                  <a:solidFill>
                    <a:prstClr val="white"/>
                  </a:solidFill>
                  <a:effectLst>
                    <a:outerShdw blurRad="38100" dist="38100" dir="2700000" algn="tl">
                      <a:srgbClr val="000000">
                        <a:alpha val="43137"/>
                      </a:srgbClr>
                    </a:outerShdw>
                  </a:effectLst>
                  <a:cs typeface="+mn-ea"/>
                  <a:sym typeface="+mn-lt"/>
                </a:rPr>
                <a:t>年</a:t>
              </a:r>
              <a:r>
                <a:rPr lang="en-US" altLang="zh-CN" sz="1600">
                  <a:solidFill>
                    <a:prstClr val="white"/>
                  </a:solidFill>
                  <a:effectLst>
                    <a:outerShdw blurRad="38100" dist="38100" dir="2700000" algn="tl">
                      <a:srgbClr val="000000">
                        <a:alpha val="43137"/>
                      </a:srgbClr>
                    </a:outerShdw>
                  </a:effectLst>
                  <a:cs typeface="+mn-ea"/>
                  <a:sym typeface="+mn-lt"/>
                </a:rPr>
                <a:t>07</a:t>
              </a:r>
              <a:r>
                <a:rPr lang="zh-CN" altLang="en-US" sz="1600">
                  <a:solidFill>
                    <a:prstClr val="white"/>
                  </a:solidFill>
                  <a:effectLst>
                    <a:outerShdw blurRad="38100" dist="38100" dir="2700000" algn="tl">
                      <a:srgbClr val="000000">
                        <a:alpha val="43137"/>
                      </a:srgbClr>
                    </a:outerShdw>
                  </a:effectLst>
                  <a:cs typeface="+mn-ea"/>
                  <a:sym typeface="+mn-lt"/>
                </a:rPr>
                <a:t>月</a:t>
              </a:r>
              <a:endParaRPr lang="en-US" altLang="zh-CN" sz="1600" dirty="0">
                <a:solidFill>
                  <a:prstClr val="white"/>
                </a:solidFill>
                <a:effectLst>
                  <a:outerShdw blurRad="38100" dist="38100" dir="2700000" algn="tl">
                    <a:srgbClr val="000000">
                      <a:alpha val="43137"/>
                    </a:srgbClr>
                  </a:outerShdw>
                </a:effectLst>
                <a:cs typeface="+mn-ea"/>
                <a:sym typeface="+mn-lt"/>
              </a:endParaRPr>
            </a:p>
            <a:p>
              <a:pPr algn="dist">
                <a:defRPr/>
              </a:pPr>
              <a:endParaRPr lang="zh-CN" altLang="en-US" sz="1600" dirty="0">
                <a:solidFill>
                  <a:prstClr val="white"/>
                </a:solidFill>
                <a:effectLst>
                  <a:outerShdw blurRad="38100" dist="38100" dir="2700000" algn="tl">
                    <a:srgbClr val="000000">
                      <a:alpha val="43137"/>
                    </a:srgbClr>
                  </a:outerShdw>
                </a:effectLst>
                <a:cs typeface="+mn-ea"/>
                <a:sym typeface="+mn-lt"/>
              </a:endParaRPr>
            </a:p>
          </p:txBody>
        </p:sp>
      </p:grpSp>
      <p:sp>
        <p:nvSpPr>
          <p:cNvPr id="40" name="椭圆 39"/>
          <p:cNvSpPr/>
          <p:nvPr/>
        </p:nvSpPr>
        <p:spPr>
          <a:xfrm rot="10498052">
            <a:off x="1604197" y="1197417"/>
            <a:ext cx="563789" cy="563789"/>
          </a:xfrm>
          <a:prstGeom prst="ellipse">
            <a:avLst/>
          </a:prstGeom>
          <a:solidFill>
            <a:srgbClr val="00206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1" name="椭圆 40"/>
          <p:cNvSpPr/>
          <p:nvPr/>
        </p:nvSpPr>
        <p:spPr>
          <a:xfrm rot="10498052">
            <a:off x="2765517" y="1979364"/>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5" name="组合 44"/>
          <p:cNvGrpSpPr/>
          <p:nvPr/>
        </p:nvGrpSpPr>
        <p:grpSpPr>
          <a:xfrm>
            <a:off x="1169207" y="1045935"/>
            <a:ext cx="310515" cy="310515"/>
            <a:chOff x="304800" y="673100"/>
            <a:chExt cx="4000500" cy="4000500"/>
          </a:xfrm>
          <a:effectLst>
            <a:outerShdw blurRad="444500" dist="254000" dir="8100000" algn="tr" rotWithShape="0">
              <a:prstClr val="black">
                <a:alpha val="50000"/>
              </a:prstClr>
            </a:outerShdw>
          </a:effectLst>
        </p:grpSpPr>
        <p:sp>
          <p:nvSpPr>
            <p:cNvPr id="46" name="同心圆 4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7" name="椭圆 46"/>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8" name="椭圆 47"/>
          <p:cNvSpPr/>
          <p:nvPr/>
        </p:nvSpPr>
        <p:spPr>
          <a:xfrm rot="10498052">
            <a:off x="2395925" y="1231820"/>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p:cNvSpPr/>
          <p:nvPr/>
        </p:nvSpPr>
        <p:spPr>
          <a:xfrm rot="10498052">
            <a:off x="988330" y="1683546"/>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464896" y="1931580"/>
            <a:ext cx="310515" cy="310515"/>
            <a:chOff x="304800" y="673100"/>
            <a:chExt cx="4000500" cy="4000500"/>
          </a:xfrm>
          <a:effectLst>
            <a:outerShdw blurRad="444500" dist="254000" dir="8100000" algn="tr" rotWithShape="0">
              <a:prstClr val="black">
                <a:alpha val="50000"/>
              </a:prstClr>
            </a:outerShdw>
          </a:effectLst>
        </p:grpSpPr>
        <p:sp>
          <p:nvSpPr>
            <p:cNvPr id="54" name="同心圆 5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55" name="椭圆 54"/>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6" name="椭圆 55"/>
          <p:cNvSpPr/>
          <p:nvPr/>
        </p:nvSpPr>
        <p:spPr>
          <a:xfrm rot="10498052">
            <a:off x="542447" y="2330552"/>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7" name="椭圆 56"/>
          <p:cNvSpPr/>
          <p:nvPr/>
        </p:nvSpPr>
        <p:spPr>
          <a:xfrm rot="10498052">
            <a:off x="1736200" y="1609590"/>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8" name="组合 67"/>
          <p:cNvGrpSpPr/>
          <p:nvPr/>
        </p:nvGrpSpPr>
        <p:grpSpPr>
          <a:xfrm>
            <a:off x="2371991" y="1776323"/>
            <a:ext cx="310515" cy="310515"/>
            <a:chOff x="304800" y="673100"/>
            <a:chExt cx="4000500" cy="4000500"/>
          </a:xfrm>
          <a:effectLst>
            <a:outerShdw blurRad="444500" dist="254000" dir="8100000" algn="tr" rotWithShape="0">
              <a:prstClr val="black">
                <a:alpha val="50000"/>
              </a:prstClr>
            </a:outerShdw>
          </a:effectLst>
        </p:grpSpPr>
        <p:sp>
          <p:nvSpPr>
            <p:cNvPr id="69" name="同心圆 68"/>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70" name="椭圆 69"/>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9" name="椭圆 78"/>
          <p:cNvSpPr/>
          <p:nvPr/>
        </p:nvSpPr>
        <p:spPr>
          <a:xfrm rot="10498052">
            <a:off x="3038432" y="1832910"/>
            <a:ext cx="192350" cy="192350"/>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椭圆 81"/>
          <p:cNvSpPr/>
          <p:nvPr/>
        </p:nvSpPr>
        <p:spPr>
          <a:xfrm rot="10498052">
            <a:off x="2060348" y="1953841"/>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a:extLst>
              <a:ext uri="{FF2B5EF4-FFF2-40B4-BE49-F238E27FC236}">
                <a16:creationId xmlns:a16="http://schemas.microsoft.com/office/drawing/2014/main" id="{3CC43558-D76B-AEEA-5E60-6AF6BA859A18}"/>
              </a:ext>
            </a:extLst>
          </p:cNvPr>
          <p:cNvSpPr/>
          <p:nvPr/>
        </p:nvSpPr>
        <p:spPr>
          <a:xfrm>
            <a:off x="975596" y="4299942"/>
            <a:ext cx="1216032"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a:extLst>
              <a:ext uri="{FF2B5EF4-FFF2-40B4-BE49-F238E27FC236}">
                <a16:creationId xmlns:a16="http://schemas.microsoft.com/office/drawing/2014/main" id="{A20059A7-659B-3B1F-B70E-7CF3559D68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2386" y="436361"/>
            <a:ext cx="1937284" cy="1669309"/>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矩形 57"/>
          <p:cNvSpPr/>
          <p:nvPr/>
        </p:nvSpPr>
        <p:spPr>
          <a:xfrm>
            <a:off x="-30083" y="2233596"/>
            <a:ext cx="9144000" cy="1712066"/>
          </a:xfrm>
          <a:prstGeom prst="rect">
            <a:avLst/>
          </a:prstGeom>
          <a:solidFill>
            <a:srgbClr val="00206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rot="10498052">
            <a:off x="7655291" y="1264707"/>
            <a:ext cx="563789" cy="563789"/>
          </a:xfrm>
          <a:prstGeom prst="ellipse">
            <a:avLst/>
          </a:prstGeom>
          <a:solidFill>
            <a:srgbClr val="00206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1" name="椭圆 60"/>
          <p:cNvSpPr/>
          <p:nvPr/>
        </p:nvSpPr>
        <p:spPr>
          <a:xfrm rot="10498052">
            <a:off x="8408648" y="1921199"/>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5" name="组合 64"/>
          <p:cNvGrpSpPr/>
          <p:nvPr/>
        </p:nvGrpSpPr>
        <p:grpSpPr>
          <a:xfrm>
            <a:off x="5243879" y="1064767"/>
            <a:ext cx="310515" cy="310515"/>
            <a:chOff x="304800" y="673100"/>
            <a:chExt cx="4000500" cy="4000500"/>
          </a:xfrm>
          <a:effectLst>
            <a:outerShdw blurRad="444500" dist="254000" dir="8100000" algn="tr" rotWithShape="0">
              <a:prstClr val="black">
                <a:alpha val="50000"/>
              </a:prstClr>
            </a:outerShdw>
          </a:effectLst>
        </p:grpSpPr>
        <p:sp>
          <p:nvSpPr>
            <p:cNvPr id="66" name="同心圆 6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67" name="椭圆 66"/>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1" name="椭圆 70"/>
          <p:cNvSpPr/>
          <p:nvPr/>
        </p:nvSpPr>
        <p:spPr>
          <a:xfrm rot="10498052">
            <a:off x="6470597" y="1250652"/>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72" name="组合 71"/>
          <p:cNvGrpSpPr/>
          <p:nvPr/>
        </p:nvGrpSpPr>
        <p:grpSpPr>
          <a:xfrm>
            <a:off x="5421970" y="2084031"/>
            <a:ext cx="441364" cy="441364"/>
            <a:chOff x="304800" y="673100"/>
            <a:chExt cx="4000500" cy="4000500"/>
          </a:xfrm>
          <a:effectLst>
            <a:outerShdw blurRad="444500" dist="254000" dir="8100000" algn="tr" rotWithShape="0">
              <a:prstClr val="black">
                <a:alpha val="50000"/>
              </a:prstClr>
            </a:outerShdw>
          </a:effectLst>
        </p:grpSpPr>
        <p:sp>
          <p:nvSpPr>
            <p:cNvPr id="73" name="同心圆 72"/>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74" name="椭圆 73"/>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5" name="椭圆 74"/>
          <p:cNvSpPr/>
          <p:nvPr/>
        </p:nvSpPr>
        <p:spPr>
          <a:xfrm rot="10498052">
            <a:off x="5063002" y="1702378"/>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76" name="组合 75"/>
          <p:cNvGrpSpPr/>
          <p:nvPr/>
        </p:nvGrpSpPr>
        <p:grpSpPr>
          <a:xfrm>
            <a:off x="7271381" y="1381210"/>
            <a:ext cx="310515" cy="310515"/>
            <a:chOff x="304800" y="673100"/>
            <a:chExt cx="4000500" cy="4000500"/>
          </a:xfrm>
          <a:effectLst>
            <a:outerShdw blurRad="444500" dist="254000" dir="8100000" algn="tr" rotWithShape="0">
              <a:prstClr val="black">
                <a:alpha val="50000"/>
              </a:prstClr>
            </a:outerShdw>
          </a:effectLst>
        </p:grpSpPr>
        <p:sp>
          <p:nvSpPr>
            <p:cNvPr id="77" name="同心圆 7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78" name="椭圆 77"/>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80" name="椭圆 79"/>
          <p:cNvSpPr/>
          <p:nvPr/>
        </p:nvSpPr>
        <p:spPr>
          <a:xfrm rot="10498052">
            <a:off x="4617119" y="2349384"/>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1" name="TextBox 49"/>
          <p:cNvSpPr txBox="1"/>
          <p:nvPr/>
        </p:nvSpPr>
        <p:spPr>
          <a:xfrm>
            <a:off x="3628846" y="2766554"/>
            <a:ext cx="1826141" cy="584775"/>
          </a:xfrm>
          <a:prstGeom prst="rect">
            <a:avLst/>
          </a:prstGeom>
          <a:noFill/>
        </p:spPr>
        <p:txBody>
          <a:bodyPr wrap="none" rtlCol="0">
            <a:spAutoFit/>
          </a:bodyPr>
          <a:lstStyle/>
          <a:p>
            <a:r>
              <a:rPr lang="zh-CN" altLang="en-US" sz="3200" b="1" dirty="0">
                <a:solidFill>
                  <a:srgbClr val="FFFFFF"/>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谢谢观看</a:t>
            </a:r>
            <a:endParaRPr lang="zh-CN" altLang="en-US" sz="3600" b="1" dirty="0">
              <a:solidFill>
                <a:schemeClr val="bg1"/>
              </a:solidFill>
              <a:effectLst>
                <a:outerShdw blurRad="60007" dist="310007" dir="7680000" sy="30000" kx="1300200" algn="ctr" rotWithShape="0">
                  <a:prstClr val="black">
                    <a:alpha val="32000"/>
                  </a:prstClr>
                </a:outerShdw>
              </a:effectLst>
              <a:latin typeface="华文中宋" panose="02010600040101010101" pitchFamily="2" charset="-122"/>
              <a:ea typeface="华文中宋" panose="02010600040101010101" pitchFamily="2" charset="-122"/>
              <a:cs typeface="+mn-ea"/>
              <a:sym typeface="+mn-lt"/>
            </a:endParaRPr>
          </a:p>
        </p:txBody>
      </p:sp>
      <p:sp>
        <p:nvSpPr>
          <p:cNvPr id="93" name="椭圆 92"/>
          <p:cNvSpPr/>
          <p:nvPr/>
        </p:nvSpPr>
        <p:spPr>
          <a:xfrm rot="10498052">
            <a:off x="5810872" y="1628422"/>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3" name="椭圆 102"/>
          <p:cNvSpPr/>
          <p:nvPr/>
        </p:nvSpPr>
        <p:spPr>
          <a:xfrm rot="10498052">
            <a:off x="6286246" y="2387464"/>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04" name="组合 103"/>
          <p:cNvGrpSpPr/>
          <p:nvPr/>
        </p:nvGrpSpPr>
        <p:grpSpPr>
          <a:xfrm>
            <a:off x="6446663" y="1795155"/>
            <a:ext cx="310515" cy="310515"/>
            <a:chOff x="304800" y="673100"/>
            <a:chExt cx="4000500" cy="4000500"/>
          </a:xfrm>
          <a:effectLst>
            <a:outerShdw blurRad="444500" dist="254000" dir="8100000" algn="tr" rotWithShape="0">
              <a:prstClr val="black">
                <a:alpha val="50000"/>
              </a:prstClr>
            </a:outerShdw>
          </a:effectLst>
        </p:grpSpPr>
        <p:sp>
          <p:nvSpPr>
            <p:cNvPr id="105" name="同心圆 104"/>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06" name="椭圆 105"/>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07" name="椭圆 106"/>
          <p:cNvSpPr/>
          <p:nvPr/>
        </p:nvSpPr>
        <p:spPr>
          <a:xfrm rot="10498052">
            <a:off x="7113104" y="1851742"/>
            <a:ext cx="192350" cy="192350"/>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8" name="椭圆 107"/>
          <p:cNvSpPr/>
          <p:nvPr/>
        </p:nvSpPr>
        <p:spPr>
          <a:xfrm rot="10498052">
            <a:off x="7490783" y="1901666"/>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13" name="组合 112"/>
          <p:cNvGrpSpPr/>
          <p:nvPr/>
        </p:nvGrpSpPr>
        <p:grpSpPr>
          <a:xfrm>
            <a:off x="3259385" y="14486"/>
            <a:ext cx="2456606" cy="2540450"/>
            <a:chOff x="304800" y="673100"/>
            <a:chExt cx="4000500" cy="4000500"/>
          </a:xfrm>
          <a:effectLst>
            <a:outerShdw blurRad="50800" dist="38100" algn="l" rotWithShape="0">
              <a:prstClr val="black">
                <a:alpha val="40000"/>
              </a:prstClr>
            </a:outerShdw>
          </a:effectLst>
        </p:grpSpPr>
        <p:sp>
          <p:nvSpPr>
            <p:cNvPr id="114" name="同心圆 11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15" name="椭圆 114"/>
            <p:cNvSpPr/>
            <p:nvPr/>
          </p:nvSpPr>
          <p:spPr>
            <a:xfrm>
              <a:off x="392113" y="760413"/>
              <a:ext cx="3825874" cy="3825874"/>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111" name="矩形 110"/>
          <p:cNvSpPr/>
          <p:nvPr/>
        </p:nvSpPr>
        <p:spPr>
          <a:xfrm>
            <a:off x="2843038" y="3491261"/>
            <a:ext cx="3603625" cy="337185"/>
          </a:xfrm>
          <a:prstGeom prst="rect">
            <a:avLst/>
          </a:prstGeom>
        </p:spPr>
        <p:txBody>
          <a:bodyPr>
            <a:spAutoFit/>
          </a:bodyPr>
          <a:lstStyle/>
          <a:p>
            <a:pPr algn="dist">
              <a:defRPr/>
            </a:pPr>
            <a:r>
              <a:rPr lang="en-US" altLang="zh-CN" sz="1600" spc="600" dirty="0">
                <a:solidFill>
                  <a:schemeClr val="bg1"/>
                </a:solidFill>
                <a:effectLst>
                  <a:outerShdw blurRad="38100" dist="38100" dir="2700000" algn="tl">
                    <a:srgbClr val="000000">
                      <a:alpha val="43137"/>
                    </a:srgbClr>
                  </a:outerShdw>
                </a:effectLst>
                <a:cs typeface="+mn-ea"/>
                <a:sym typeface="+mn-lt"/>
              </a:rPr>
              <a:t>THANKS</a:t>
            </a:r>
            <a:endParaRPr lang="zh-CN" altLang="en-US" sz="1600" spc="600" dirty="0">
              <a:solidFill>
                <a:schemeClr val="bg1"/>
              </a:solidFill>
              <a:effectLst>
                <a:outerShdw blurRad="38100" dist="38100" dir="2700000" algn="tl">
                  <a:srgbClr val="000000">
                    <a:alpha val="43137"/>
                  </a:srgbClr>
                </a:outerShdw>
              </a:effectLst>
              <a:cs typeface="+mn-ea"/>
              <a:sym typeface="+mn-lt"/>
            </a:endParaRPr>
          </a:p>
        </p:txBody>
      </p:sp>
      <p:sp>
        <p:nvSpPr>
          <p:cNvPr id="40" name="椭圆 39"/>
          <p:cNvSpPr/>
          <p:nvPr/>
        </p:nvSpPr>
        <p:spPr>
          <a:xfrm rot="10498052">
            <a:off x="1604197" y="1197417"/>
            <a:ext cx="563789" cy="563789"/>
          </a:xfrm>
          <a:prstGeom prst="ellipse">
            <a:avLst/>
          </a:prstGeom>
          <a:solidFill>
            <a:srgbClr val="00206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1" name="椭圆 40"/>
          <p:cNvSpPr/>
          <p:nvPr/>
        </p:nvSpPr>
        <p:spPr>
          <a:xfrm rot="10498052">
            <a:off x="2765517" y="1979364"/>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5" name="组合 44"/>
          <p:cNvGrpSpPr/>
          <p:nvPr/>
        </p:nvGrpSpPr>
        <p:grpSpPr>
          <a:xfrm>
            <a:off x="1169207" y="1045935"/>
            <a:ext cx="310515" cy="310515"/>
            <a:chOff x="304800" y="673100"/>
            <a:chExt cx="4000500" cy="4000500"/>
          </a:xfrm>
          <a:effectLst>
            <a:outerShdw blurRad="444500" dist="254000" dir="8100000" algn="tr" rotWithShape="0">
              <a:prstClr val="black">
                <a:alpha val="50000"/>
              </a:prstClr>
            </a:outerShdw>
          </a:effectLst>
        </p:grpSpPr>
        <p:sp>
          <p:nvSpPr>
            <p:cNvPr id="46" name="同心圆 4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7" name="椭圆 46"/>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8" name="椭圆 47"/>
          <p:cNvSpPr/>
          <p:nvPr/>
        </p:nvSpPr>
        <p:spPr>
          <a:xfrm rot="10498052">
            <a:off x="2395925" y="1231820"/>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p:cNvSpPr/>
          <p:nvPr/>
        </p:nvSpPr>
        <p:spPr>
          <a:xfrm rot="10498052">
            <a:off x="988330" y="1683546"/>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3" name="组合 52"/>
          <p:cNvGrpSpPr/>
          <p:nvPr/>
        </p:nvGrpSpPr>
        <p:grpSpPr>
          <a:xfrm>
            <a:off x="1464896" y="1931580"/>
            <a:ext cx="310515" cy="310515"/>
            <a:chOff x="304800" y="673100"/>
            <a:chExt cx="4000500" cy="4000500"/>
          </a:xfrm>
          <a:effectLst>
            <a:outerShdw blurRad="444500" dist="254000" dir="8100000" algn="tr" rotWithShape="0">
              <a:prstClr val="black">
                <a:alpha val="50000"/>
              </a:prstClr>
            </a:outerShdw>
          </a:effectLst>
        </p:grpSpPr>
        <p:sp>
          <p:nvSpPr>
            <p:cNvPr id="54" name="同心圆 5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55" name="椭圆 54"/>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6" name="椭圆 55"/>
          <p:cNvSpPr/>
          <p:nvPr/>
        </p:nvSpPr>
        <p:spPr>
          <a:xfrm rot="10498052">
            <a:off x="542447" y="2330552"/>
            <a:ext cx="228599" cy="228599"/>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7" name="椭圆 56"/>
          <p:cNvSpPr/>
          <p:nvPr/>
        </p:nvSpPr>
        <p:spPr>
          <a:xfrm rot="10498052">
            <a:off x="1736200" y="1609590"/>
            <a:ext cx="228599" cy="228599"/>
          </a:xfrm>
          <a:prstGeom prst="ellipse">
            <a:avLst/>
          </a:prstGeom>
          <a:solidFill>
            <a:schemeClr val="bg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8" name="组合 67"/>
          <p:cNvGrpSpPr/>
          <p:nvPr/>
        </p:nvGrpSpPr>
        <p:grpSpPr>
          <a:xfrm>
            <a:off x="2371991" y="1776323"/>
            <a:ext cx="310515" cy="310515"/>
            <a:chOff x="304800" y="673100"/>
            <a:chExt cx="4000500" cy="4000500"/>
          </a:xfrm>
          <a:effectLst>
            <a:outerShdw blurRad="444500" dist="254000" dir="8100000" algn="tr" rotWithShape="0">
              <a:prstClr val="black">
                <a:alpha val="50000"/>
              </a:prstClr>
            </a:outerShdw>
          </a:effectLst>
        </p:grpSpPr>
        <p:sp>
          <p:nvSpPr>
            <p:cNvPr id="69" name="同心圆 68"/>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70" name="椭圆 69"/>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79" name="椭圆 78"/>
          <p:cNvSpPr/>
          <p:nvPr/>
        </p:nvSpPr>
        <p:spPr>
          <a:xfrm rot="10498052">
            <a:off x="3038432" y="1832910"/>
            <a:ext cx="192350" cy="192350"/>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椭圆 81"/>
          <p:cNvSpPr/>
          <p:nvPr/>
        </p:nvSpPr>
        <p:spPr>
          <a:xfrm rot="10498052">
            <a:off x="2060348" y="1953841"/>
            <a:ext cx="303658" cy="303658"/>
          </a:xfrm>
          <a:prstGeom prst="ellipse">
            <a:avLst/>
          </a:prstGeom>
          <a:solidFill>
            <a:srgbClr val="00206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 name="组合 1"/>
          <p:cNvGrpSpPr/>
          <p:nvPr/>
        </p:nvGrpSpPr>
        <p:grpSpPr bwMode="auto">
          <a:xfrm>
            <a:off x="3582345" y="4250973"/>
            <a:ext cx="1925564" cy="475138"/>
            <a:chOff x="4656668" y="4305336"/>
            <a:chExt cx="2265739" cy="329881"/>
          </a:xfrm>
        </p:grpSpPr>
        <p:sp>
          <p:nvSpPr>
            <p:cNvPr id="3" name="圆角矩形 2"/>
            <p:cNvSpPr>
              <a:spLocks noChangeArrowheads="1"/>
            </p:cNvSpPr>
            <p:nvPr>
              <p:custDataLst>
                <p:tags r:id="rId1"/>
              </p:custDataLst>
            </p:nvPr>
          </p:nvSpPr>
          <p:spPr bwMode="auto">
            <a:xfrm>
              <a:off x="4656668" y="4305336"/>
              <a:ext cx="2265739" cy="329881"/>
            </a:xfrm>
            <a:prstGeom prst="roundRect">
              <a:avLst>
                <a:gd name="adj" fmla="val 16667"/>
              </a:avLst>
            </a:prstGeom>
            <a:solidFill>
              <a:srgbClr val="002060"/>
            </a:solidFill>
            <a:ln w="6350">
              <a:solidFill>
                <a:srgbClr val="002060"/>
              </a:solidFill>
              <a:miter lim="800000"/>
            </a:ln>
            <a:effectLst>
              <a:outerShdw blurRad="50800" dist="38100" dir="2700000" algn="tl" rotWithShape="0">
                <a:srgbClr val="808080">
                  <a:alpha val="39999"/>
                </a:srgbClr>
              </a:outerShdw>
            </a:effectLst>
          </p:spPr>
          <p:txBody>
            <a:bodyPr anchor="ctr"/>
            <a:lstStyle/>
            <a:p>
              <a:pPr algn="ctr">
                <a:defRPr/>
              </a:pPr>
              <a:endParaRPr lang="zh-CN" altLang="en-US">
                <a:solidFill>
                  <a:prstClr val="white"/>
                </a:solidFill>
                <a:cs typeface="+mn-ea"/>
                <a:sym typeface="+mn-lt"/>
              </a:endParaRPr>
            </a:p>
          </p:txBody>
        </p:sp>
        <p:sp>
          <p:nvSpPr>
            <p:cNvPr id="5" name="矩形 4"/>
            <p:cNvSpPr/>
            <p:nvPr>
              <p:custDataLst>
                <p:tags r:id="rId2"/>
              </p:custDataLst>
            </p:nvPr>
          </p:nvSpPr>
          <p:spPr>
            <a:xfrm>
              <a:off x="4656668" y="4370458"/>
              <a:ext cx="2265739" cy="234102"/>
            </a:xfrm>
            <a:prstGeom prst="rect">
              <a:avLst/>
            </a:prstGeom>
            <a:noFill/>
          </p:spPr>
          <p:txBody>
            <a:bodyPr>
              <a:spAutoFit/>
            </a:bodyPr>
            <a:lstStyle/>
            <a:p>
              <a:pPr algn="dist">
                <a:defRPr/>
              </a:pPr>
              <a:r>
                <a:rPr lang="zh-CN" altLang="en-US" sz="1600" dirty="0">
                  <a:solidFill>
                    <a:prstClr val="white"/>
                  </a:solidFill>
                  <a:effectLst>
                    <a:outerShdw blurRad="38100" dist="38100" dir="2700000" algn="tl">
                      <a:srgbClr val="000000">
                        <a:alpha val="43137"/>
                      </a:srgbClr>
                    </a:outerShdw>
                  </a:effectLst>
                  <a:cs typeface="+mn-ea"/>
                  <a:sym typeface="+mn-lt"/>
                </a:rPr>
                <a:t>汇报人：杨永</a:t>
              </a:r>
            </a:p>
          </p:txBody>
        </p:sp>
      </p:grpSp>
      <p:pic>
        <p:nvPicPr>
          <p:cNvPr id="6" name="图片 5">
            <a:extLst>
              <a:ext uri="{FF2B5EF4-FFF2-40B4-BE49-F238E27FC236}">
                <a16:creationId xmlns:a16="http://schemas.microsoft.com/office/drawing/2014/main" id="{D78EC8C3-F01A-6F83-CEF7-9251B986FB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22386" y="436361"/>
            <a:ext cx="1937284" cy="1669309"/>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5"/>
          <p:cNvSpPr/>
          <p:nvPr/>
        </p:nvSpPr>
        <p:spPr bwMode="auto">
          <a:xfrm>
            <a:off x="7194551" y="4763"/>
            <a:ext cx="1947863" cy="2874963"/>
          </a:xfrm>
          <a:custGeom>
            <a:avLst/>
            <a:gdLst>
              <a:gd name="T0" fmla="*/ 0 w 1227"/>
              <a:gd name="T1" fmla="*/ 0 h 1811"/>
              <a:gd name="T2" fmla="*/ 1227 w 1227"/>
              <a:gd name="T3" fmla="*/ 0 h 1811"/>
              <a:gd name="T4" fmla="*/ 1227 w 1227"/>
              <a:gd name="T5" fmla="*/ 1811 h 1811"/>
              <a:gd name="T6" fmla="*/ 0 w 1227"/>
              <a:gd name="T7" fmla="*/ 0 h 1811"/>
            </a:gdLst>
            <a:ahLst/>
            <a:cxnLst>
              <a:cxn ang="0">
                <a:pos x="T0" y="T1"/>
              </a:cxn>
              <a:cxn ang="0">
                <a:pos x="T2" y="T3"/>
              </a:cxn>
              <a:cxn ang="0">
                <a:pos x="T4" y="T5"/>
              </a:cxn>
              <a:cxn ang="0">
                <a:pos x="T6" y="T7"/>
              </a:cxn>
            </a:cxnLst>
            <a:rect l="0" t="0" r="r" b="b"/>
            <a:pathLst>
              <a:path w="1227" h="1811">
                <a:moveTo>
                  <a:pt x="0" y="0"/>
                </a:moveTo>
                <a:lnTo>
                  <a:pt x="1227" y="0"/>
                </a:lnTo>
                <a:lnTo>
                  <a:pt x="1227" y="1811"/>
                </a:lnTo>
                <a:lnTo>
                  <a:pt x="0" y="0"/>
                </a:lnTo>
                <a:close/>
              </a:path>
            </a:pathLst>
          </a:custGeom>
          <a:solidFill>
            <a:schemeClr val="tx1">
              <a:lumMod val="50000"/>
              <a:lumOff val="50000"/>
              <a:alpha val="69804"/>
            </a:schemeClr>
          </a:solidFill>
          <a:ln w="6">
            <a:noFill/>
            <a:prstDash val="solid"/>
            <a:round/>
          </a:ln>
        </p:spPr>
        <p:txBody>
          <a:bodyPr vert="horz" wrap="square" lIns="91440" tIns="45720" rIns="91440" bIns="45720" numCol="1" anchor="t" anchorCtr="0" compatLnSpc="1"/>
          <a:lstStyle/>
          <a:p>
            <a:pPr defTabSz="913765"/>
            <a:endParaRPr lang="zh-CN" altLang="en-US" kern="0">
              <a:solidFill>
                <a:sysClr val="windowText" lastClr="000000"/>
              </a:solidFill>
              <a:cs typeface="+mn-ea"/>
              <a:sym typeface="+mn-lt"/>
            </a:endParaRPr>
          </a:p>
        </p:txBody>
      </p:sp>
      <p:sp>
        <p:nvSpPr>
          <p:cNvPr id="9" name="Freeform 6"/>
          <p:cNvSpPr/>
          <p:nvPr/>
        </p:nvSpPr>
        <p:spPr bwMode="auto">
          <a:xfrm>
            <a:off x="4763" y="4763"/>
            <a:ext cx="6867525" cy="5133975"/>
          </a:xfrm>
          <a:custGeom>
            <a:avLst/>
            <a:gdLst>
              <a:gd name="T0" fmla="*/ 0 w 4326"/>
              <a:gd name="T1" fmla="*/ 0 h 3234"/>
              <a:gd name="T2" fmla="*/ 2135 w 4326"/>
              <a:gd name="T3" fmla="*/ 0 h 3234"/>
              <a:gd name="T4" fmla="*/ 4326 w 4326"/>
              <a:gd name="T5" fmla="*/ 3234 h 3234"/>
              <a:gd name="T6" fmla="*/ 0 w 4326"/>
              <a:gd name="T7" fmla="*/ 3234 h 3234"/>
              <a:gd name="T8" fmla="*/ 0 w 4326"/>
              <a:gd name="T9" fmla="*/ 0 h 3234"/>
            </a:gdLst>
            <a:ahLst/>
            <a:cxnLst>
              <a:cxn ang="0">
                <a:pos x="T0" y="T1"/>
              </a:cxn>
              <a:cxn ang="0">
                <a:pos x="T2" y="T3"/>
              </a:cxn>
              <a:cxn ang="0">
                <a:pos x="T4" y="T5"/>
              </a:cxn>
              <a:cxn ang="0">
                <a:pos x="T6" y="T7"/>
              </a:cxn>
              <a:cxn ang="0">
                <a:pos x="T8" y="T9"/>
              </a:cxn>
            </a:cxnLst>
            <a:rect l="0" t="0" r="r" b="b"/>
            <a:pathLst>
              <a:path w="4326" h="3234">
                <a:moveTo>
                  <a:pt x="0" y="0"/>
                </a:moveTo>
                <a:lnTo>
                  <a:pt x="2135" y="0"/>
                </a:lnTo>
                <a:lnTo>
                  <a:pt x="4326" y="3234"/>
                </a:lnTo>
                <a:lnTo>
                  <a:pt x="0" y="3234"/>
                </a:lnTo>
                <a:lnTo>
                  <a:pt x="0" y="0"/>
                </a:lnTo>
                <a:close/>
              </a:path>
            </a:pathLst>
          </a:custGeom>
          <a:solidFill>
            <a:schemeClr val="bg1">
              <a:alpha val="69804"/>
            </a:schemeClr>
          </a:solidFill>
          <a:ln w="6">
            <a:noFill/>
            <a:prstDash val="solid"/>
            <a:round/>
          </a:ln>
        </p:spPr>
        <p:txBody>
          <a:bodyPr vert="horz" wrap="square" lIns="91440" tIns="45720" rIns="91440" bIns="45720" numCol="1" anchor="t" anchorCtr="0" compatLnSpc="1"/>
          <a:lstStyle/>
          <a:p>
            <a:pPr defTabSz="913765"/>
            <a:endParaRPr lang="zh-CN" altLang="en-US" kern="0">
              <a:solidFill>
                <a:sysClr val="windowText" lastClr="000000"/>
              </a:solidFill>
              <a:cs typeface="+mn-ea"/>
              <a:sym typeface="+mn-lt"/>
            </a:endParaRPr>
          </a:p>
        </p:txBody>
      </p:sp>
      <p:sp>
        <p:nvSpPr>
          <p:cNvPr id="10" name="Freeform 7"/>
          <p:cNvSpPr>
            <a:spLocks noEditPoints="1"/>
          </p:cNvSpPr>
          <p:nvPr/>
        </p:nvSpPr>
        <p:spPr bwMode="auto">
          <a:xfrm>
            <a:off x="4722813" y="4763"/>
            <a:ext cx="4419600" cy="5133975"/>
          </a:xfrm>
          <a:custGeom>
            <a:avLst/>
            <a:gdLst>
              <a:gd name="T0" fmla="*/ 658 w 2784"/>
              <a:gd name="T1" fmla="*/ 2207 h 3234"/>
              <a:gd name="T2" fmla="*/ 1354 w 2784"/>
              <a:gd name="T3" fmla="*/ 3234 h 3234"/>
              <a:gd name="T4" fmla="*/ 0 w 2784"/>
              <a:gd name="T5" fmla="*/ 3234 h 3234"/>
              <a:gd name="T6" fmla="*/ 658 w 2784"/>
              <a:gd name="T7" fmla="*/ 2207 h 3234"/>
              <a:gd name="T8" fmla="*/ 658 w 2784"/>
              <a:gd name="T9" fmla="*/ 2207 h 3234"/>
              <a:gd name="T10" fmla="*/ 1819 w 2784"/>
              <a:gd name="T11" fmla="*/ 390 h 3234"/>
              <a:gd name="T12" fmla="*/ 2069 w 2784"/>
              <a:gd name="T13" fmla="*/ 0 h 3234"/>
              <a:gd name="T14" fmla="*/ 2784 w 2784"/>
              <a:gd name="T15" fmla="*/ 0 h 3234"/>
              <a:gd name="T16" fmla="*/ 2784 w 2784"/>
              <a:gd name="T17" fmla="*/ 1811 h 3234"/>
              <a:gd name="T18" fmla="*/ 1819 w 2784"/>
              <a:gd name="T19" fmla="*/ 390 h 3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84" h="3234">
                <a:moveTo>
                  <a:pt x="658" y="2207"/>
                </a:moveTo>
                <a:lnTo>
                  <a:pt x="1354" y="3234"/>
                </a:lnTo>
                <a:lnTo>
                  <a:pt x="0" y="3234"/>
                </a:lnTo>
                <a:lnTo>
                  <a:pt x="658" y="2207"/>
                </a:lnTo>
                <a:lnTo>
                  <a:pt x="658" y="2207"/>
                </a:lnTo>
                <a:close/>
                <a:moveTo>
                  <a:pt x="1819" y="390"/>
                </a:moveTo>
                <a:lnTo>
                  <a:pt x="2069" y="0"/>
                </a:lnTo>
                <a:lnTo>
                  <a:pt x="2784" y="0"/>
                </a:lnTo>
                <a:lnTo>
                  <a:pt x="2784" y="1811"/>
                </a:lnTo>
                <a:lnTo>
                  <a:pt x="1819" y="390"/>
                </a:lnTo>
                <a:close/>
              </a:path>
            </a:pathLst>
          </a:custGeom>
          <a:solidFill>
            <a:srgbClr val="002060"/>
          </a:solidFill>
          <a:ln w="6">
            <a:noFill/>
            <a:prstDash val="solid"/>
            <a:round/>
          </a:ln>
        </p:spPr>
        <p:txBody>
          <a:bodyPr vert="horz" wrap="square" lIns="91440" tIns="45720" rIns="91440" bIns="45720" numCol="1" anchor="t" anchorCtr="0" compatLnSpc="1"/>
          <a:lstStyle/>
          <a:p>
            <a:pPr defTabSz="913765"/>
            <a:endParaRPr lang="zh-CN" altLang="en-US" kern="0">
              <a:solidFill>
                <a:sysClr val="windowText" lastClr="000000"/>
              </a:solidFill>
              <a:cs typeface="+mn-ea"/>
              <a:sym typeface="+mn-lt"/>
            </a:endParaRPr>
          </a:p>
        </p:txBody>
      </p:sp>
      <p:cxnSp>
        <p:nvCxnSpPr>
          <p:cNvPr id="11" name="直接连接符 10"/>
          <p:cNvCxnSpPr/>
          <p:nvPr/>
        </p:nvCxnSpPr>
        <p:spPr>
          <a:xfrm flipV="1">
            <a:off x="468179" y="1591006"/>
            <a:ext cx="3923896" cy="10136"/>
          </a:xfrm>
          <a:prstGeom prst="line">
            <a:avLst/>
          </a:prstGeom>
          <a:ln w="19050">
            <a:solidFill>
              <a:srgbClr val="002060"/>
            </a:solidFill>
            <a:prstDash val="sysDot"/>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495601" y="1183704"/>
            <a:ext cx="1032655" cy="369332"/>
          </a:xfrm>
          <a:prstGeom prst="rect">
            <a:avLst/>
          </a:prstGeom>
          <a:noFill/>
        </p:spPr>
        <p:txBody>
          <a:bodyPr wrap="none" rtlCol="0">
            <a:spAutoFit/>
          </a:bodyPr>
          <a:lstStyle/>
          <a:p>
            <a:pPr defTabSz="913765"/>
            <a:r>
              <a:rPr lang="en-US" altLang="zh-CN" kern="0" dirty="0">
                <a:solidFill>
                  <a:srgbClr val="002060"/>
                </a:solidFill>
                <a:cs typeface="+mn-ea"/>
                <a:sym typeface="+mn-lt"/>
              </a:rPr>
              <a:t>Contents</a:t>
            </a:r>
            <a:endParaRPr lang="zh-CN" altLang="en-US" kern="0" dirty="0">
              <a:solidFill>
                <a:srgbClr val="002060"/>
              </a:solidFill>
              <a:cs typeface="+mn-ea"/>
              <a:sym typeface="+mn-lt"/>
            </a:endParaRPr>
          </a:p>
        </p:txBody>
      </p:sp>
      <p:sp>
        <p:nvSpPr>
          <p:cNvPr id="13" name="矩形 12"/>
          <p:cNvSpPr/>
          <p:nvPr/>
        </p:nvSpPr>
        <p:spPr>
          <a:xfrm>
            <a:off x="2545840" y="1048622"/>
            <a:ext cx="902811" cy="523220"/>
          </a:xfrm>
          <a:prstGeom prst="rect">
            <a:avLst/>
          </a:prstGeom>
        </p:spPr>
        <p:txBody>
          <a:bodyPr wrap="none">
            <a:spAutoFit/>
          </a:bodyPr>
          <a:lstStyle/>
          <a:p>
            <a:pPr defTabSz="913765"/>
            <a:r>
              <a:rPr lang="zh-CN" altLang="en-US" sz="2800" b="1" kern="0" dirty="0">
                <a:solidFill>
                  <a:srgbClr val="002060"/>
                </a:solidFill>
                <a:cs typeface="+mn-ea"/>
                <a:sym typeface="+mn-lt"/>
              </a:rPr>
              <a:t>目录</a:t>
            </a:r>
          </a:p>
        </p:txBody>
      </p:sp>
      <p:grpSp>
        <p:nvGrpSpPr>
          <p:cNvPr id="14" name="组合 13"/>
          <p:cNvGrpSpPr/>
          <p:nvPr/>
        </p:nvGrpSpPr>
        <p:grpSpPr>
          <a:xfrm>
            <a:off x="3433826" y="1139370"/>
            <a:ext cx="480164" cy="341724"/>
            <a:chOff x="4304043" y="1286668"/>
            <a:chExt cx="3837944" cy="2757793"/>
          </a:xfrm>
          <a:solidFill>
            <a:srgbClr val="002060"/>
          </a:solidFill>
          <a:effectLst>
            <a:outerShdw blurRad="381000" dist="254000" dir="8100000" algn="tr" rotWithShape="0">
              <a:prstClr val="black">
                <a:alpha val="40000"/>
              </a:prstClr>
            </a:outerShdw>
          </a:effectLst>
        </p:grpSpPr>
        <p:sp>
          <p:nvSpPr>
            <p:cNvPr id="15" name="圆角矩形 14"/>
            <p:cNvSpPr/>
            <p:nvPr/>
          </p:nvSpPr>
          <p:spPr>
            <a:xfrm>
              <a:off x="4304043" y="1286668"/>
              <a:ext cx="3837944" cy="275779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kern="0">
                <a:solidFill>
                  <a:sysClr val="windowText" lastClr="000000"/>
                </a:solidFill>
                <a:cs typeface="+mn-ea"/>
                <a:sym typeface="+mn-lt"/>
              </a:endParaRPr>
            </a:p>
          </p:txBody>
        </p:sp>
        <p:sp>
          <p:nvSpPr>
            <p:cNvPr id="16" name="圆角矩形 15"/>
            <p:cNvSpPr/>
            <p:nvPr/>
          </p:nvSpPr>
          <p:spPr>
            <a:xfrm>
              <a:off x="4351930" y="1330004"/>
              <a:ext cx="3742172" cy="267112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kern="0">
                <a:solidFill>
                  <a:sysClr val="windowText" lastClr="000000"/>
                </a:solidFill>
                <a:cs typeface="+mn-ea"/>
                <a:sym typeface="+mn-lt"/>
              </a:endParaRPr>
            </a:p>
          </p:txBody>
        </p:sp>
      </p:grpSp>
      <p:grpSp>
        <p:nvGrpSpPr>
          <p:cNvPr id="17" name="飞哥PPT目录"/>
          <p:cNvGrpSpPr/>
          <p:nvPr/>
        </p:nvGrpSpPr>
        <p:grpSpPr bwMode="auto">
          <a:xfrm>
            <a:off x="1232059" y="1822942"/>
            <a:ext cx="432467" cy="369332"/>
            <a:chOff x="3050349" y="1839642"/>
            <a:chExt cx="833779" cy="710334"/>
          </a:xfrm>
        </p:grpSpPr>
        <p:sp>
          <p:nvSpPr>
            <p:cNvPr id="18" name="任意多边形 17"/>
            <p:cNvSpPr/>
            <p:nvPr/>
          </p:nvSpPr>
          <p:spPr>
            <a:xfrm rot="8100000" flipV="1">
              <a:off x="3050349" y="1844085"/>
              <a:ext cx="833779" cy="678092"/>
            </a:xfrm>
            <a:custGeom>
              <a:avLst/>
              <a:gdLst>
                <a:gd name="connsiteX0" fmla="*/ 122096 w 833718"/>
                <a:gd name="connsiteY0" fmla="*/ 556342 h 678436"/>
                <a:gd name="connsiteX1" fmla="*/ 68679 w 833718"/>
                <a:gd name="connsiteY1" fmla="*/ 32208 h 678436"/>
                <a:gd name="connsiteX2" fmla="*/ 94988 w 833718"/>
                <a:gd name="connsiteY2" fmla="*/ 0 h 678436"/>
                <a:gd name="connsiteX3" fmla="*/ 738731 w 833718"/>
                <a:gd name="connsiteY3" fmla="*/ 0 h 678436"/>
                <a:gd name="connsiteX4" fmla="*/ 765040 w 833718"/>
                <a:gd name="connsiteY4" fmla="*/ 32208 h 678436"/>
                <a:gd name="connsiteX5" fmla="*/ 711623 w 833718"/>
                <a:gd name="connsiteY5" fmla="*/ 556342 h 678436"/>
                <a:gd name="connsiteX6" fmla="*/ 122096 w 833718"/>
                <a:gd name="connsiteY6" fmla="*/ 556342 h 678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3718" h="678436">
                  <a:moveTo>
                    <a:pt x="122096" y="556342"/>
                  </a:moveTo>
                  <a:cubicBezTo>
                    <a:pt x="-20349" y="413897"/>
                    <a:pt x="-38155" y="194012"/>
                    <a:pt x="68679" y="32208"/>
                  </a:cubicBezTo>
                  <a:lnTo>
                    <a:pt x="94988" y="0"/>
                  </a:lnTo>
                  <a:lnTo>
                    <a:pt x="738731" y="0"/>
                  </a:lnTo>
                  <a:lnTo>
                    <a:pt x="765040" y="32208"/>
                  </a:lnTo>
                  <a:cubicBezTo>
                    <a:pt x="871873" y="194012"/>
                    <a:pt x="854068" y="413897"/>
                    <a:pt x="711623" y="556342"/>
                  </a:cubicBezTo>
                  <a:cubicBezTo>
                    <a:pt x="548830" y="719135"/>
                    <a:pt x="284889" y="719135"/>
                    <a:pt x="122096" y="556342"/>
                  </a:cubicBezTo>
                  <a:close/>
                </a:path>
              </a:pathLst>
            </a:cu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1200" kern="0">
                <a:solidFill>
                  <a:srgbClr val="000000"/>
                </a:solidFill>
                <a:cs typeface="+mn-ea"/>
                <a:sym typeface="+mn-lt"/>
              </a:endParaRPr>
            </a:p>
          </p:txBody>
        </p:sp>
        <p:sp>
          <p:nvSpPr>
            <p:cNvPr id="19" name="文本框 6"/>
            <p:cNvSpPr txBox="1">
              <a:spLocks noChangeArrowheads="1"/>
            </p:cNvSpPr>
            <p:nvPr/>
          </p:nvSpPr>
          <p:spPr bwMode="auto">
            <a:xfrm>
              <a:off x="3051363" y="1839642"/>
              <a:ext cx="831749" cy="710334"/>
            </a:xfrm>
            <a:prstGeom prst="rect">
              <a:avLst/>
            </a:prstGeom>
            <a:noFill/>
            <a:ln w="9525">
              <a:noFill/>
              <a:miter lim="800000"/>
            </a:ln>
            <a:effectLst/>
          </p:spPr>
          <p:txBody>
            <a:bodyPr wrap="square">
              <a:spAutoFit/>
            </a:bodyPr>
            <a:lstStyle/>
            <a:p>
              <a:pPr defTabSz="913765"/>
              <a:r>
                <a:rPr lang="en-US" altLang="zh-CN" kern="0" dirty="0">
                  <a:solidFill>
                    <a:schemeClr val="bg1"/>
                  </a:solidFill>
                  <a:cs typeface="+mn-ea"/>
                  <a:sym typeface="+mn-lt"/>
                </a:rPr>
                <a:t>01</a:t>
              </a:r>
              <a:endParaRPr lang="zh-CN" altLang="en-US" kern="0" dirty="0">
                <a:solidFill>
                  <a:schemeClr val="bg1"/>
                </a:solidFill>
                <a:cs typeface="+mn-ea"/>
                <a:sym typeface="+mn-lt"/>
              </a:endParaRPr>
            </a:p>
          </p:txBody>
        </p:sp>
      </p:grpSp>
      <p:grpSp>
        <p:nvGrpSpPr>
          <p:cNvPr id="20" name="飞哥PPT目录"/>
          <p:cNvGrpSpPr/>
          <p:nvPr/>
        </p:nvGrpSpPr>
        <p:grpSpPr bwMode="auto">
          <a:xfrm>
            <a:off x="1185128" y="3426506"/>
            <a:ext cx="470029" cy="390810"/>
            <a:chOff x="3037868" y="1844053"/>
            <a:chExt cx="906280" cy="753401"/>
          </a:xfrm>
        </p:grpSpPr>
        <p:sp>
          <p:nvSpPr>
            <p:cNvPr id="21" name="任意多边形 20"/>
            <p:cNvSpPr/>
            <p:nvPr/>
          </p:nvSpPr>
          <p:spPr>
            <a:xfrm rot="8100000" flipV="1">
              <a:off x="3050206" y="1844053"/>
              <a:ext cx="834142" cy="678154"/>
            </a:xfrm>
            <a:custGeom>
              <a:avLst/>
              <a:gdLst>
                <a:gd name="connsiteX0" fmla="*/ 122096 w 833718"/>
                <a:gd name="connsiteY0" fmla="*/ 556342 h 678436"/>
                <a:gd name="connsiteX1" fmla="*/ 68679 w 833718"/>
                <a:gd name="connsiteY1" fmla="*/ 32208 h 678436"/>
                <a:gd name="connsiteX2" fmla="*/ 94988 w 833718"/>
                <a:gd name="connsiteY2" fmla="*/ 0 h 678436"/>
                <a:gd name="connsiteX3" fmla="*/ 738731 w 833718"/>
                <a:gd name="connsiteY3" fmla="*/ 0 h 678436"/>
                <a:gd name="connsiteX4" fmla="*/ 765040 w 833718"/>
                <a:gd name="connsiteY4" fmla="*/ 32208 h 678436"/>
                <a:gd name="connsiteX5" fmla="*/ 711623 w 833718"/>
                <a:gd name="connsiteY5" fmla="*/ 556342 h 678436"/>
                <a:gd name="connsiteX6" fmla="*/ 122096 w 833718"/>
                <a:gd name="connsiteY6" fmla="*/ 556342 h 678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3718" h="678436">
                  <a:moveTo>
                    <a:pt x="122096" y="556342"/>
                  </a:moveTo>
                  <a:cubicBezTo>
                    <a:pt x="-20349" y="413897"/>
                    <a:pt x="-38155" y="194012"/>
                    <a:pt x="68679" y="32208"/>
                  </a:cubicBezTo>
                  <a:lnTo>
                    <a:pt x="94988" y="0"/>
                  </a:lnTo>
                  <a:lnTo>
                    <a:pt x="738731" y="0"/>
                  </a:lnTo>
                  <a:lnTo>
                    <a:pt x="765040" y="32208"/>
                  </a:lnTo>
                  <a:cubicBezTo>
                    <a:pt x="871873" y="194012"/>
                    <a:pt x="854068" y="413897"/>
                    <a:pt x="711623" y="556342"/>
                  </a:cubicBezTo>
                  <a:cubicBezTo>
                    <a:pt x="548830" y="719135"/>
                    <a:pt x="284889" y="719135"/>
                    <a:pt x="122096" y="556342"/>
                  </a:cubicBezTo>
                  <a:close/>
                </a:path>
              </a:pathLst>
            </a:cu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1200" kern="0">
                <a:solidFill>
                  <a:srgbClr val="000000"/>
                </a:solidFill>
                <a:cs typeface="+mn-ea"/>
                <a:sym typeface="+mn-lt"/>
              </a:endParaRPr>
            </a:p>
          </p:txBody>
        </p:sp>
        <p:sp>
          <p:nvSpPr>
            <p:cNvPr id="22" name="文本框 39"/>
            <p:cNvSpPr txBox="1">
              <a:spLocks noChangeArrowheads="1"/>
            </p:cNvSpPr>
            <p:nvPr/>
          </p:nvSpPr>
          <p:spPr bwMode="auto">
            <a:xfrm>
              <a:off x="3037868" y="1885458"/>
              <a:ext cx="906280" cy="711996"/>
            </a:xfrm>
            <a:prstGeom prst="rect">
              <a:avLst/>
            </a:prstGeom>
            <a:noFill/>
            <a:ln w="9525">
              <a:noFill/>
              <a:miter lim="800000"/>
            </a:ln>
          </p:spPr>
          <p:txBody>
            <a:bodyPr wrap="square">
              <a:spAutoFit/>
            </a:bodyPr>
            <a:lstStyle/>
            <a:p>
              <a:pPr defTabSz="913765"/>
              <a:r>
                <a:rPr lang="en-US" altLang="zh-CN" kern="0" dirty="0">
                  <a:solidFill>
                    <a:schemeClr val="bg1"/>
                  </a:solidFill>
                  <a:cs typeface="+mn-ea"/>
                  <a:sym typeface="+mn-lt"/>
                </a:rPr>
                <a:t>04</a:t>
              </a:r>
              <a:endParaRPr lang="zh-CN" altLang="en-US" kern="0" dirty="0">
                <a:solidFill>
                  <a:schemeClr val="bg1"/>
                </a:solidFill>
                <a:cs typeface="+mn-ea"/>
                <a:sym typeface="+mn-lt"/>
              </a:endParaRPr>
            </a:p>
          </p:txBody>
        </p:sp>
      </p:grpSp>
      <p:grpSp>
        <p:nvGrpSpPr>
          <p:cNvPr id="23" name="飞哥PPT目录"/>
          <p:cNvGrpSpPr/>
          <p:nvPr/>
        </p:nvGrpSpPr>
        <p:grpSpPr bwMode="auto">
          <a:xfrm>
            <a:off x="1185921" y="2863823"/>
            <a:ext cx="513817" cy="399059"/>
            <a:chOff x="3015664" y="1844084"/>
            <a:chExt cx="990617" cy="769304"/>
          </a:xfrm>
        </p:grpSpPr>
        <p:sp>
          <p:nvSpPr>
            <p:cNvPr id="24" name="任意多边形 23"/>
            <p:cNvSpPr/>
            <p:nvPr/>
          </p:nvSpPr>
          <p:spPr>
            <a:xfrm rot="8100000" flipV="1">
              <a:off x="3050167" y="1844084"/>
              <a:ext cx="834144" cy="678092"/>
            </a:xfrm>
            <a:custGeom>
              <a:avLst/>
              <a:gdLst>
                <a:gd name="connsiteX0" fmla="*/ 122096 w 833718"/>
                <a:gd name="connsiteY0" fmla="*/ 556342 h 678436"/>
                <a:gd name="connsiteX1" fmla="*/ 68679 w 833718"/>
                <a:gd name="connsiteY1" fmla="*/ 32208 h 678436"/>
                <a:gd name="connsiteX2" fmla="*/ 94988 w 833718"/>
                <a:gd name="connsiteY2" fmla="*/ 0 h 678436"/>
                <a:gd name="connsiteX3" fmla="*/ 738731 w 833718"/>
                <a:gd name="connsiteY3" fmla="*/ 0 h 678436"/>
                <a:gd name="connsiteX4" fmla="*/ 765040 w 833718"/>
                <a:gd name="connsiteY4" fmla="*/ 32208 h 678436"/>
                <a:gd name="connsiteX5" fmla="*/ 711623 w 833718"/>
                <a:gd name="connsiteY5" fmla="*/ 556342 h 678436"/>
                <a:gd name="connsiteX6" fmla="*/ 122096 w 833718"/>
                <a:gd name="connsiteY6" fmla="*/ 556342 h 678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3718" h="678436">
                  <a:moveTo>
                    <a:pt x="122096" y="556342"/>
                  </a:moveTo>
                  <a:cubicBezTo>
                    <a:pt x="-20349" y="413897"/>
                    <a:pt x="-38155" y="194012"/>
                    <a:pt x="68679" y="32208"/>
                  </a:cubicBezTo>
                  <a:lnTo>
                    <a:pt x="94988" y="0"/>
                  </a:lnTo>
                  <a:lnTo>
                    <a:pt x="738731" y="0"/>
                  </a:lnTo>
                  <a:lnTo>
                    <a:pt x="765040" y="32208"/>
                  </a:lnTo>
                  <a:cubicBezTo>
                    <a:pt x="871873" y="194012"/>
                    <a:pt x="854068" y="413897"/>
                    <a:pt x="711623" y="556342"/>
                  </a:cubicBezTo>
                  <a:cubicBezTo>
                    <a:pt x="548830" y="719135"/>
                    <a:pt x="284889" y="719135"/>
                    <a:pt x="122096" y="556342"/>
                  </a:cubicBezTo>
                  <a:close/>
                </a:path>
              </a:pathLst>
            </a:cu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1200" kern="0">
                <a:solidFill>
                  <a:srgbClr val="000000"/>
                </a:solidFill>
                <a:cs typeface="+mn-ea"/>
                <a:sym typeface="+mn-lt"/>
              </a:endParaRPr>
            </a:p>
          </p:txBody>
        </p:sp>
        <p:sp>
          <p:nvSpPr>
            <p:cNvPr id="25" name="文本框 42"/>
            <p:cNvSpPr txBox="1">
              <a:spLocks noChangeArrowheads="1"/>
            </p:cNvSpPr>
            <p:nvPr/>
          </p:nvSpPr>
          <p:spPr bwMode="auto">
            <a:xfrm>
              <a:off x="3015664" y="1901392"/>
              <a:ext cx="990617" cy="711996"/>
            </a:xfrm>
            <a:prstGeom prst="rect">
              <a:avLst/>
            </a:prstGeom>
            <a:noFill/>
            <a:ln w="9525">
              <a:noFill/>
              <a:miter lim="800000"/>
            </a:ln>
          </p:spPr>
          <p:txBody>
            <a:bodyPr wrap="square">
              <a:spAutoFit/>
            </a:bodyPr>
            <a:lstStyle/>
            <a:p>
              <a:pPr defTabSz="913765"/>
              <a:r>
                <a:rPr lang="en-US" altLang="zh-CN" kern="0" dirty="0">
                  <a:solidFill>
                    <a:schemeClr val="bg1"/>
                  </a:solidFill>
                  <a:cs typeface="+mn-ea"/>
                  <a:sym typeface="+mn-lt"/>
                </a:rPr>
                <a:t>03</a:t>
              </a:r>
              <a:endParaRPr lang="zh-CN" altLang="en-US" kern="0" dirty="0">
                <a:solidFill>
                  <a:schemeClr val="bg1"/>
                </a:solidFill>
                <a:cs typeface="+mn-ea"/>
                <a:sym typeface="+mn-lt"/>
              </a:endParaRPr>
            </a:p>
          </p:txBody>
        </p:sp>
      </p:grpSp>
      <p:grpSp>
        <p:nvGrpSpPr>
          <p:cNvPr id="29" name="飞哥PPT目录"/>
          <p:cNvGrpSpPr/>
          <p:nvPr/>
        </p:nvGrpSpPr>
        <p:grpSpPr bwMode="auto">
          <a:xfrm>
            <a:off x="1205304" y="2340511"/>
            <a:ext cx="578685" cy="375075"/>
            <a:chOff x="2998768" y="1844085"/>
            <a:chExt cx="1115681" cy="721377"/>
          </a:xfrm>
        </p:grpSpPr>
        <p:sp>
          <p:nvSpPr>
            <p:cNvPr id="30" name="任意多边形 29"/>
            <p:cNvSpPr/>
            <p:nvPr/>
          </p:nvSpPr>
          <p:spPr>
            <a:xfrm rot="8100000" flipV="1">
              <a:off x="3050349" y="1844085"/>
              <a:ext cx="833779" cy="678092"/>
            </a:xfrm>
            <a:custGeom>
              <a:avLst/>
              <a:gdLst>
                <a:gd name="connsiteX0" fmla="*/ 122096 w 833718"/>
                <a:gd name="connsiteY0" fmla="*/ 556342 h 678436"/>
                <a:gd name="connsiteX1" fmla="*/ 68679 w 833718"/>
                <a:gd name="connsiteY1" fmla="*/ 32208 h 678436"/>
                <a:gd name="connsiteX2" fmla="*/ 94988 w 833718"/>
                <a:gd name="connsiteY2" fmla="*/ 0 h 678436"/>
                <a:gd name="connsiteX3" fmla="*/ 738731 w 833718"/>
                <a:gd name="connsiteY3" fmla="*/ 0 h 678436"/>
                <a:gd name="connsiteX4" fmla="*/ 765040 w 833718"/>
                <a:gd name="connsiteY4" fmla="*/ 32208 h 678436"/>
                <a:gd name="connsiteX5" fmla="*/ 711623 w 833718"/>
                <a:gd name="connsiteY5" fmla="*/ 556342 h 678436"/>
                <a:gd name="connsiteX6" fmla="*/ 122096 w 833718"/>
                <a:gd name="connsiteY6" fmla="*/ 556342 h 678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3718" h="678436">
                  <a:moveTo>
                    <a:pt x="122096" y="556342"/>
                  </a:moveTo>
                  <a:cubicBezTo>
                    <a:pt x="-20349" y="413897"/>
                    <a:pt x="-38155" y="194012"/>
                    <a:pt x="68679" y="32208"/>
                  </a:cubicBezTo>
                  <a:lnTo>
                    <a:pt x="94988" y="0"/>
                  </a:lnTo>
                  <a:lnTo>
                    <a:pt x="738731" y="0"/>
                  </a:lnTo>
                  <a:lnTo>
                    <a:pt x="765040" y="32208"/>
                  </a:lnTo>
                  <a:cubicBezTo>
                    <a:pt x="871873" y="194012"/>
                    <a:pt x="854068" y="413897"/>
                    <a:pt x="711623" y="556342"/>
                  </a:cubicBezTo>
                  <a:cubicBezTo>
                    <a:pt x="548830" y="719135"/>
                    <a:pt x="284889" y="719135"/>
                    <a:pt x="122096" y="556342"/>
                  </a:cubicBezTo>
                  <a:close/>
                </a:path>
              </a:pathLst>
            </a:cu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1200" kern="0">
                <a:solidFill>
                  <a:srgbClr val="000000"/>
                </a:solidFill>
                <a:cs typeface="+mn-ea"/>
                <a:sym typeface="+mn-lt"/>
              </a:endParaRPr>
            </a:p>
          </p:txBody>
        </p:sp>
        <p:sp>
          <p:nvSpPr>
            <p:cNvPr id="31" name="文本框 48"/>
            <p:cNvSpPr txBox="1">
              <a:spLocks noChangeArrowheads="1"/>
            </p:cNvSpPr>
            <p:nvPr/>
          </p:nvSpPr>
          <p:spPr bwMode="auto">
            <a:xfrm>
              <a:off x="2998768" y="1855130"/>
              <a:ext cx="1115681" cy="710332"/>
            </a:xfrm>
            <a:prstGeom prst="rect">
              <a:avLst/>
            </a:prstGeom>
            <a:noFill/>
            <a:ln w="9525">
              <a:noFill/>
              <a:miter lim="800000"/>
            </a:ln>
          </p:spPr>
          <p:txBody>
            <a:bodyPr wrap="square">
              <a:spAutoFit/>
            </a:bodyPr>
            <a:lstStyle/>
            <a:p>
              <a:pPr defTabSz="913765"/>
              <a:r>
                <a:rPr lang="en-US" altLang="zh-CN" kern="0" dirty="0">
                  <a:solidFill>
                    <a:schemeClr val="bg1"/>
                  </a:solidFill>
                  <a:cs typeface="+mn-ea"/>
                  <a:sym typeface="+mn-lt"/>
                </a:rPr>
                <a:t>02</a:t>
              </a:r>
              <a:endParaRPr lang="zh-CN" altLang="en-US" kern="0" dirty="0">
                <a:solidFill>
                  <a:schemeClr val="bg1"/>
                </a:solidFill>
                <a:cs typeface="+mn-ea"/>
                <a:sym typeface="+mn-lt"/>
              </a:endParaRPr>
            </a:p>
          </p:txBody>
        </p:sp>
      </p:grpSp>
      <p:grpSp>
        <p:nvGrpSpPr>
          <p:cNvPr id="32" name="飞哥PPT目录"/>
          <p:cNvGrpSpPr/>
          <p:nvPr/>
        </p:nvGrpSpPr>
        <p:grpSpPr>
          <a:xfrm>
            <a:off x="1831886" y="1850068"/>
            <a:ext cx="2109122" cy="338595"/>
            <a:chOff x="4234903" y="1011639"/>
            <a:chExt cx="2569345" cy="412477"/>
          </a:xfrm>
        </p:grpSpPr>
        <p:sp>
          <p:nvSpPr>
            <p:cNvPr id="33" name="圆角矩形 32"/>
            <p:cNvSpPr/>
            <p:nvPr/>
          </p:nvSpPr>
          <p:spPr>
            <a:xfrm>
              <a:off x="4234903" y="1029467"/>
              <a:ext cx="2569345" cy="351085"/>
            </a:xfrm>
            <a:prstGeom prst="roundRect">
              <a:avLst/>
            </a:pr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lIns="121960" tIns="60980" rIns="121960" bIns="60980" anchor="ctr"/>
            <a:lstStyle/>
            <a:p>
              <a:pPr algn="ctr" defTabSz="913765">
                <a:defRPr/>
              </a:pPr>
              <a:endParaRPr lang="zh-CN" altLang="en-US" sz="2700" kern="0" dirty="0">
                <a:solidFill>
                  <a:srgbClr val="000000"/>
                </a:solidFill>
                <a:cs typeface="+mn-ea"/>
                <a:sym typeface="+mn-lt"/>
              </a:endParaRPr>
            </a:p>
          </p:txBody>
        </p:sp>
        <p:sp>
          <p:nvSpPr>
            <p:cNvPr id="34" name="矩形 33"/>
            <p:cNvSpPr/>
            <p:nvPr/>
          </p:nvSpPr>
          <p:spPr>
            <a:xfrm>
              <a:off x="4498570" y="1011639"/>
              <a:ext cx="1820488" cy="412477"/>
            </a:xfrm>
            <a:prstGeom prst="rect">
              <a:avLst/>
            </a:prstGeom>
          </p:spPr>
          <p:txBody>
            <a:bodyPr wrap="square" lIns="121960" tIns="60980" rIns="121960" bIns="60980">
              <a:spAutoFit/>
            </a:bodyPr>
            <a:lstStyle/>
            <a:p>
              <a:pPr defTabSz="913765">
                <a:defRPr/>
              </a:pPr>
              <a:r>
                <a:rPr lang="zh-CN" altLang="en-US" sz="1400" b="1" kern="100" dirty="0">
                  <a:solidFill>
                    <a:schemeClr val="bg1"/>
                  </a:solidFill>
                  <a:cs typeface="+mn-ea"/>
                  <a:sym typeface="+mn-lt"/>
                </a:rPr>
                <a:t>药品基本信息</a:t>
              </a:r>
            </a:p>
          </p:txBody>
        </p:sp>
      </p:grpSp>
      <p:grpSp>
        <p:nvGrpSpPr>
          <p:cNvPr id="35" name="飞哥PPT目录"/>
          <p:cNvGrpSpPr/>
          <p:nvPr/>
        </p:nvGrpSpPr>
        <p:grpSpPr>
          <a:xfrm>
            <a:off x="1818425" y="2393382"/>
            <a:ext cx="2109122" cy="338595"/>
            <a:chOff x="4218505" y="1634063"/>
            <a:chExt cx="2569345" cy="412479"/>
          </a:xfrm>
        </p:grpSpPr>
        <p:sp>
          <p:nvSpPr>
            <p:cNvPr id="36" name="圆角矩形 35"/>
            <p:cNvSpPr/>
            <p:nvPr/>
          </p:nvSpPr>
          <p:spPr>
            <a:xfrm>
              <a:off x="4218505" y="1664094"/>
              <a:ext cx="2569345" cy="351085"/>
            </a:xfrm>
            <a:prstGeom prst="roundRect">
              <a:avLst/>
            </a:pr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lIns="121960" tIns="60980" rIns="121960" bIns="60980" anchor="ctr"/>
            <a:lstStyle/>
            <a:p>
              <a:pPr algn="ctr" defTabSz="913765">
                <a:defRPr/>
              </a:pPr>
              <a:endParaRPr lang="zh-CN" altLang="en-US" sz="2700" kern="0" dirty="0">
                <a:solidFill>
                  <a:srgbClr val="000000"/>
                </a:solidFill>
                <a:cs typeface="+mn-ea"/>
                <a:sym typeface="+mn-lt"/>
              </a:endParaRPr>
            </a:p>
          </p:txBody>
        </p:sp>
        <p:sp>
          <p:nvSpPr>
            <p:cNvPr id="37" name="矩形 36"/>
            <p:cNvSpPr/>
            <p:nvPr/>
          </p:nvSpPr>
          <p:spPr>
            <a:xfrm>
              <a:off x="4498571" y="1634063"/>
              <a:ext cx="1820488" cy="412479"/>
            </a:xfrm>
            <a:prstGeom prst="rect">
              <a:avLst/>
            </a:prstGeom>
          </p:spPr>
          <p:txBody>
            <a:bodyPr wrap="square" lIns="121960" tIns="60980" rIns="121960" bIns="60980">
              <a:spAutoFit/>
            </a:bodyPr>
            <a:lstStyle/>
            <a:p>
              <a:pPr defTabSz="913765">
                <a:defRPr/>
              </a:pPr>
              <a:r>
                <a:rPr lang="zh-CN" altLang="en-US" sz="1400" b="1" kern="100" dirty="0">
                  <a:solidFill>
                    <a:schemeClr val="bg1"/>
                  </a:solidFill>
                  <a:cs typeface="+mn-ea"/>
                  <a:sym typeface="+mn-lt"/>
                </a:rPr>
                <a:t>安全性</a:t>
              </a:r>
            </a:p>
          </p:txBody>
        </p:sp>
      </p:grpSp>
      <p:grpSp>
        <p:nvGrpSpPr>
          <p:cNvPr id="41" name="飞哥PPT目录"/>
          <p:cNvGrpSpPr/>
          <p:nvPr/>
        </p:nvGrpSpPr>
        <p:grpSpPr>
          <a:xfrm>
            <a:off x="1803737" y="2905244"/>
            <a:ext cx="2109122" cy="337185"/>
            <a:chOff x="4234903" y="2988772"/>
            <a:chExt cx="2569345" cy="410760"/>
          </a:xfrm>
        </p:grpSpPr>
        <p:sp>
          <p:nvSpPr>
            <p:cNvPr id="42" name="圆角矩形 41"/>
            <p:cNvSpPr/>
            <p:nvPr/>
          </p:nvSpPr>
          <p:spPr>
            <a:xfrm>
              <a:off x="4234903" y="3008936"/>
              <a:ext cx="2569345" cy="351085"/>
            </a:xfrm>
            <a:prstGeom prst="roundRect">
              <a:avLst/>
            </a:pr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lIns="121960" tIns="60980" rIns="121960" bIns="60980" anchor="ctr"/>
            <a:lstStyle/>
            <a:p>
              <a:pPr algn="ctr" defTabSz="913765">
                <a:defRPr/>
              </a:pPr>
              <a:endParaRPr lang="zh-CN" altLang="en-US" sz="2700" kern="0" dirty="0">
                <a:solidFill>
                  <a:srgbClr val="000000"/>
                </a:solidFill>
                <a:cs typeface="+mn-ea"/>
                <a:sym typeface="+mn-lt"/>
              </a:endParaRPr>
            </a:p>
          </p:txBody>
        </p:sp>
        <p:sp>
          <p:nvSpPr>
            <p:cNvPr id="43" name="矩形 42"/>
            <p:cNvSpPr/>
            <p:nvPr/>
          </p:nvSpPr>
          <p:spPr>
            <a:xfrm>
              <a:off x="4532907" y="2988772"/>
              <a:ext cx="1877599" cy="410760"/>
            </a:xfrm>
            <a:prstGeom prst="rect">
              <a:avLst/>
            </a:prstGeom>
          </p:spPr>
          <p:txBody>
            <a:bodyPr wrap="square" lIns="121960" tIns="60980" rIns="121960" bIns="60980">
              <a:spAutoFit/>
            </a:bodyPr>
            <a:lstStyle/>
            <a:p>
              <a:pPr defTabSz="913765">
                <a:defRPr/>
              </a:pPr>
              <a:r>
                <a:rPr lang="zh-CN" altLang="en-US" sz="1400" b="1" kern="100" dirty="0">
                  <a:solidFill>
                    <a:schemeClr val="bg1"/>
                  </a:solidFill>
                  <a:cs typeface="+mn-ea"/>
                  <a:sym typeface="+mn-lt"/>
                </a:rPr>
                <a:t>有效性</a:t>
              </a:r>
            </a:p>
          </p:txBody>
        </p:sp>
      </p:grpSp>
      <p:grpSp>
        <p:nvGrpSpPr>
          <p:cNvPr id="44" name="飞哥PPT目录"/>
          <p:cNvGrpSpPr/>
          <p:nvPr/>
        </p:nvGrpSpPr>
        <p:grpSpPr>
          <a:xfrm>
            <a:off x="1803737" y="3440663"/>
            <a:ext cx="2109122" cy="338595"/>
            <a:chOff x="4234903" y="3629331"/>
            <a:chExt cx="2569345" cy="412478"/>
          </a:xfrm>
        </p:grpSpPr>
        <p:sp>
          <p:nvSpPr>
            <p:cNvPr id="45" name="圆角矩形 44"/>
            <p:cNvSpPr/>
            <p:nvPr/>
          </p:nvSpPr>
          <p:spPr>
            <a:xfrm>
              <a:off x="4234903" y="3660029"/>
              <a:ext cx="2569345" cy="351085"/>
            </a:xfrm>
            <a:prstGeom prst="roundRect">
              <a:avLst/>
            </a:pr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lIns="121960" tIns="60980" rIns="121960" bIns="60980" anchor="ctr"/>
            <a:lstStyle/>
            <a:p>
              <a:pPr algn="ctr" defTabSz="913765">
                <a:defRPr/>
              </a:pPr>
              <a:endParaRPr lang="zh-CN" altLang="en-US" sz="2700" kern="0" dirty="0">
                <a:solidFill>
                  <a:srgbClr val="000000"/>
                </a:solidFill>
                <a:cs typeface="+mn-ea"/>
                <a:sym typeface="+mn-lt"/>
              </a:endParaRPr>
            </a:p>
          </p:txBody>
        </p:sp>
        <p:sp>
          <p:nvSpPr>
            <p:cNvPr id="46" name="矩形 45"/>
            <p:cNvSpPr/>
            <p:nvPr/>
          </p:nvSpPr>
          <p:spPr>
            <a:xfrm>
              <a:off x="4533071" y="3629331"/>
              <a:ext cx="1877509" cy="412478"/>
            </a:xfrm>
            <a:prstGeom prst="rect">
              <a:avLst/>
            </a:prstGeom>
          </p:spPr>
          <p:txBody>
            <a:bodyPr wrap="square" lIns="121960" tIns="60980" rIns="121960" bIns="60980">
              <a:spAutoFit/>
            </a:bodyPr>
            <a:lstStyle/>
            <a:p>
              <a:pPr defTabSz="913765">
                <a:defRPr/>
              </a:pPr>
              <a:r>
                <a:rPr lang="zh-CN" altLang="en-US" sz="1400" b="1" kern="100" dirty="0">
                  <a:solidFill>
                    <a:schemeClr val="bg1"/>
                  </a:solidFill>
                  <a:cs typeface="+mn-ea"/>
                  <a:sym typeface="+mn-lt"/>
                </a:rPr>
                <a:t>创新性</a:t>
              </a:r>
            </a:p>
          </p:txBody>
        </p:sp>
      </p:grpSp>
      <p:sp>
        <p:nvSpPr>
          <p:cNvPr id="48" name="飞哥PPT目录"/>
          <p:cNvSpPr/>
          <p:nvPr/>
        </p:nvSpPr>
        <p:spPr>
          <a:xfrm rot="16200000">
            <a:off x="606531" y="1766967"/>
            <a:ext cx="432765" cy="510571"/>
          </a:xfrm>
          <a:prstGeom prst="downArrow">
            <a:avLst/>
          </a:pr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algn="ctr" defTabSz="1218565"/>
            <a:endParaRPr lang="zh-CN" altLang="en-US" sz="2400" kern="0">
              <a:solidFill>
                <a:srgbClr val="000000"/>
              </a:solidFill>
              <a:cs typeface="+mn-ea"/>
              <a:sym typeface="+mn-lt"/>
            </a:endParaRPr>
          </a:p>
        </p:txBody>
      </p:sp>
      <p:grpSp>
        <p:nvGrpSpPr>
          <p:cNvPr id="28" name="飞哥PPT目录">
            <a:extLst>
              <a:ext uri="{FF2B5EF4-FFF2-40B4-BE49-F238E27FC236}">
                <a16:creationId xmlns:a16="http://schemas.microsoft.com/office/drawing/2014/main" id="{2396684A-D6EA-241A-DCB1-EB0C36D5306C}"/>
              </a:ext>
            </a:extLst>
          </p:cNvPr>
          <p:cNvGrpSpPr/>
          <p:nvPr/>
        </p:nvGrpSpPr>
        <p:grpSpPr bwMode="auto">
          <a:xfrm>
            <a:off x="1187624" y="3981140"/>
            <a:ext cx="470029" cy="390810"/>
            <a:chOff x="3037868" y="1844053"/>
            <a:chExt cx="906280" cy="753401"/>
          </a:xfrm>
        </p:grpSpPr>
        <p:sp>
          <p:nvSpPr>
            <p:cNvPr id="38" name="任意多边形 20">
              <a:extLst>
                <a:ext uri="{FF2B5EF4-FFF2-40B4-BE49-F238E27FC236}">
                  <a16:creationId xmlns:a16="http://schemas.microsoft.com/office/drawing/2014/main" id="{BC4A2899-50BE-BFB0-3CB1-9468DB7B5F2B}"/>
                </a:ext>
              </a:extLst>
            </p:cNvPr>
            <p:cNvSpPr/>
            <p:nvPr/>
          </p:nvSpPr>
          <p:spPr>
            <a:xfrm rot="8100000" flipV="1">
              <a:off x="3050206" y="1844053"/>
              <a:ext cx="834142" cy="678154"/>
            </a:xfrm>
            <a:custGeom>
              <a:avLst/>
              <a:gdLst>
                <a:gd name="connsiteX0" fmla="*/ 122096 w 833718"/>
                <a:gd name="connsiteY0" fmla="*/ 556342 h 678436"/>
                <a:gd name="connsiteX1" fmla="*/ 68679 w 833718"/>
                <a:gd name="connsiteY1" fmla="*/ 32208 h 678436"/>
                <a:gd name="connsiteX2" fmla="*/ 94988 w 833718"/>
                <a:gd name="connsiteY2" fmla="*/ 0 h 678436"/>
                <a:gd name="connsiteX3" fmla="*/ 738731 w 833718"/>
                <a:gd name="connsiteY3" fmla="*/ 0 h 678436"/>
                <a:gd name="connsiteX4" fmla="*/ 765040 w 833718"/>
                <a:gd name="connsiteY4" fmla="*/ 32208 h 678436"/>
                <a:gd name="connsiteX5" fmla="*/ 711623 w 833718"/>
                <a:gd name="connsiteY5" fmla="*/ 556342 h 678436"/>
                <a:gd name="connsiteX6" fmla="*/ 122096 w 833718"/>
                <a:gd name="connsiteY6" fmla="*/ 556342 h 678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3718" h="678436">
                  <a:moveTo>
                    <a:pt x="122096" y="556342"/>
                  </a:moveTo>
                  <a:cubicBezTo>
                    <a:pt x="-20349" y="413897"/>
                    <a:pt x="-38155" y="194012"/>
                    <a:pt x="68679" y="32208"/>
                  </a:cubicBezTo>
                  <a:lnTo>
                    <a:pt x="94988" y="0"/>
                  </a:lnTo>
                  <a:lnTo>
                    <a:pt x="738731" y="0"/>
                  </a:lnTo>
                  <a:lnTo>
                    <a:pt x="765040" y="32208"/>
                  </a:lnTo>
                  <a:cubicBezTo>
                    <a:pt x="871873" y="194012"/>
                    <a:pt x="854068" y="413897"/>
                    <a:pt x="711623" y="556342"/>
                  </a:cubicBezTo>
                  <a:cubicBezTo>
                    <a:pt x="548830" y="719135"/>
                    <a:pt x="284889" y="719135"/>
                    <a:pt x="122096" y="556342"/>
                  </a:cubicBezTo>
                  <a:close/>
                </a:path>
              </a:pathLst>
            </a:cu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1200" kern="0">
                <a:solidFill>
                  <a:srgbClr val="000000"/>
                </a:solidFill>
                <a:cs typeface="+mn-ea"/>
                <a:sym typeface="+mn-lt"/>
              </a:endParaRPr>
            </a:p>
          </p:txBody>
        </p:sp>
        <p:sp>
          <p:nvSpPr>
            <p:cNvPr id="39" name="文本框 39">
              <a:extLst>
                <a:ext uri="{FF2B5EF4-FFF2-40B4-BE49-F238E27FC236}">
                  <a16:creationId xmlns:a16="http://schemas.microsoft.com/office/drawing/2014/main" id="{53653DFB-6819-8692-7653-2EE922F4843A}"/>
                </a:ext>
              </a:extLst>
            </p:cNvPr>
            <p:cNvSpPr txBox="1">
              <a:spLocks noChangeArrowheads="1"/>
            </p:cNvSpPr>
            <p:nvPr/>
          </p:nvSpPr>
          <p:spPr bwMode="auto">
            <a:xfrm>
              <a:off x="3037868" y="1885458"/>
              <a:ext cx="906280" cy="711996"/>
            </a:xfrm>
            <a:prstGeom prst="rect">
              <a:avLst/>
            </a:prstGeom>
            <a:noFill/>
            <a:ln w="9525">
              <a:noFill/>
              <a:miter lim="800000"/>
            </a:ln>
          </p:spPr>
          <p:txBody>
            <a:bodyPr wrap="square">
              <a:spAutoFit/>
            </a:bodyPr>
            <a:lstStyle/>
            <a:p>
              <a:pPr defTabSz="913765"/>
              <a:r>
                <a:rPr lang="en-US" altLang="zh-CN" kern="0" dirty="0">
                  <a:solidFill>
                    <a:schemeClr val="bg1"/>
                  </a:solidFill>
                  <a:cs typeface="+mn-ea"/>
                  <a:sym typeface="+mn-lt"/>
                </a:rPr>
                <a:t>05</a:t>
              </a:r>
              <a:endParaRPr lang="zh-CN" altLang="en-US" kern="0" dirty="0">
                <a:solidFill>
                  <a:schemeClr val="bg1"/>
                </a:solidFill>
                <a:cs typeface="+mn-ea"/>
                <a:sym typeface="+mn-lt"/>
              </a:endParaRPr>
            </a:p>
          </p:txBody>
        </p:sp>
      </p:grpSp>
      <p:grpSp>
        <p:nvGrpSpPr>
          <p:cNvPr id="40" name="飞哥PPT目录">
            <a:extLst>
              <a:ext uri="{FF2B5EF4-FFF2-40B4-BE49-F238E27FC236}">
                <a16:creationId xmlns:a16="http://schemas.microsoft.com/office/drawing/2014/main" id="{CB138A51-0B91-B6A4-5A80-F8C026D75BD7}"/>
              </a:ext>
            </a:extLst>
          </p:cNvPr>
          <p:cNvGrpSpPr/>
          <p:nvPr/>
        </p:nvGrpSpPr>
        <p:grpSpPr>
          <a:xfrm>
            <a:off x="1806233" y="3995297"/>
            <a:ext cx="2109122" cy="338595"/>
            <a:chOff x="4234903" y="3629331"/>
            <a:chExt cx="2569345" cy="412478"/>
          </a:xfrm>
        </p:grpSpPr>
        <p:sp>
          <p:nvSpPr>
            <p:cNvPr id="47" name="圆角矩形 44">
              <a:extLst>
                <a:ext uri="{FF2B5EF4-FFF2-40B4-BE49-F238E27FC236}">
                  <a16:creationId xmlns:a16="http://schemas.microsoft.com/office/drawing/2014/main" id="{2A4B511A-B81E-1A05-9EA4-1306FA6703A4}"/>
                </a:ext>
              </a:extLst>
            </p:cNvPr>
            <p:cNvSpPr/>
            <p:nvPr/>
          </p:nvSpPr>
          <p:spPr>
            <a:xfrm>
              <a:off x="4234903" y="3660029"/>
              <a:ext cx="2569345" cy="351085"/>
            </a:xfrm>
            <a:prstGeom prst="roundRect">
              <a:avLst/>
            </a:prstGeom>
            <a:solidFill>
              <a:srgbClr val="002060"/>
            </a:solidFill>
            <a:ln w="28575">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lIns="121960" tIns="60980" rIns="121960" bIns="60980" anchor="ctr"/>
            <a:lstStyle/>
            <a:p>
              <a:pPr algn="ctr" defTabSz="913765">
                <a:defRPr/>
              </a:pPr>
              <a:endParaRPr lang="zh-CN" altLang="en-US" sz="2700" kern="0" dirty="0">
                <a:solidFill>
                  <a:srgbClr val="000000"/>
                </a:solidFill>
                <a:cs typeface="+mn-ea"/>
                <a:sym typeface="+mn-lt"/>
              </a:endParaRPr>
            </a:p>
          </p:txBody>
        </p:sp>
        <p:sp>
          <p:nvSpPr>
            <p:cNvPr id="49" name="矩形 48">
              <a:extLst>
                <a:ext uri="{FF2B5EF4-FFF2-40B4-BE49-F238E27FC236}">
                  <a16:creationId xmlns:a16="http://schemas.microsoft.com/office/drawing/2014/main" id="{74A01EA1-03D4-1D47-57DD-71E70733E834}"/>
                </a:ext>
              </a:extLst>
            </p:cNvPr>
            <p:cNvSpPr/>
            <p:nvPr/>
          </p:nvSpPr>
          <p:spPr>
            <a:xfrm>
              <a:off x="4533071" y="3629331"/>
              <a:ext cx="1877509" cy="412478"/>
            </a:xfrm>
            <a:prstGeom prst="rect">
              <a:avLst/>
            </a:prstGeom>
          </p:spPr>
          <p:txBody>
            <a:bodyPr wrap="square" lIns="121960" tIns="60980" rIns="121960" bIns="60980">
              <a:spAutoFit/>
            </a:bodyPr>
            <a:lstStyle/>
            <a:p>
              <a:pPr defTabSz="913765">
                <a:defRPr/>
              </a:pPr>
              <a:r>
                <a:rPr lang="zh-CN" altLang="en-US" sz="1400" b="1" kern="100" dirty="0">
                  <a:solidFill>
                    <a:schemeClr val="bg1"/>
                  </a:solidFill>
                  <a:cs typeface="+mn-ea"/>
                  <a:sym typeface="+mn-lt"/>
                </a:rPr>
                <a:t>公平性</a:t>
              </a:r>
            </a:p>
          </p:txBody>
        </p:sp>
      </p:grpSp>
      <p:pic>
        <p:nvPicPr>
          <p:cNvPr id="3" name="图片 2">
            <a:extLst>
              <a:ext uri="{FF2B5EF4-FFF2-40B4-BE49-F238E27FC236}">
                <a16:creationId xmlns:a16="http://schemas.microsoft.com/office/drawing/2014/main" id="{494C7D3F-3895-532F-3531-9589316576B4}"/>
              </a:ext>
            </a:extLst>
          </p:cNvPr>
          <p:cNvPicPr>
            <a:picLocks noChangeAspect="1"/>
          </p:cNvPicPr>
          <p:nvPr/>
        </p:nvPicPr>
        <p:blipFill>
          <a:blip r:embed="rId3"/>
          <a:stretch>
            <a:fillRect/>
          </a:stretch>
        </p:blipFill>
        <p:spPr>
          <a:xfrm>
            <a:off x="6660239" y="3152238"/>
            <a:ext cx="2053726" cy="1760009"/>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C57F07-3298-C83C-4035-42E079AFA5FA}"/>
              </a:ext>
            </a:extLst>
          </p:cNvPr>
          <p:cNvSpPr>
            <a:spLocks noGrp="1"/>
          </p:cNvSpPr>
          <p:nvPr>
            <p:ph type="title"/>
          </p:nvPr>
        </p:nvSpPr>
        <p:spPr/>
        <p:txBody>
          <a:bodyPr/>
          <a:lstStyle/>
          <a:p>
            <a:r>
              <a:rPr lang="en-US" altLang="zh-CN" b="1" dirty="0"/>
              <a:t>01 </a:t>
            </a:r>
            <a:r>
              <a:rPr lang="zh-CN" altLang="en-US" b="1" dirty="0"/>
              <a:t>药品基本信息</a:t>
            </a:r>
          </a:p>
        </p:txBody>
      </p:sp>
      <p:sp>
        <p:nvSpPr>
          <p:cNvPr id="5" name="文本框 4">
            <a:extLst>
              <a:ext uri="{FF2B5EF4-FFF2-40B4-BE49-F238E27FC236}">
                <a16:creationId xmlns:a16="http://schemas.microsoft.com/office/drawing/2014/main" id="{6B2E3920-0586-013E-5CA8-E018EB103FBC}"/>
              </a:ext>
            </a:extLst>
          </p:cNvPr>
          <p:cNvSpPr txBox="1"/>
          <p:nvPr/>
        </p:nvSpPr>
        <p:spPr>
          <a:xfrm>
            <a:off x="35496" y="4948014"/>
            <a:ext cx="9577064" cy="246221"/>
          </a:xfrm>
          <a:prstGeom prst="rect">
            <a:avLst/>
          </a:prstGeom>
          <a:noFill/>
        </p:spPr>
        <p:txBody>
          <a:bodyPr wrap="square">
            <a:spAutoFit/>
          </a:bodyPr>
          <a:lstStyle/>
          <a:p>
            <a:r>
              <a:rPr lang="zh-CN" altLang="en-US" sz="1000" dirty="0"/>
              <a:t>资料来源：</a:t>
            </a:r>
            <a:r>
              <a:rPr lang="en-US" altLang="zh-CN" sz="1000" dirty="0"/>
              <a:t>[1]《</a:t>
            </a:r>
            <a:r>
              <a:rPr lang="zh-CN" altLang="en-US" sz="1000" dirty="0"/>
              <a:t>临床诊疗指南</a:t>
            </a:r>
            <a:r>
              <a:rPr lang="en-US" altLang="zh-CN" sz="1000" dirty="0"/>
              <a:t>·</a:t>
            </a:r>
            <a:r>
              <a:rPr lang="zh-CN" altLang="en-US" sz="1000" dirty="0"/>
              <a:t>癫痫病分册（</a:t>
            </a:r>
            <a:r>
              <a:rPr lang="en-US" altLang="zh-CN" sz="1000" dirty="0"/>
              <a:t>2015</a:t>
            </a:r>
            <a:r>
              <a:rPr lang="zh-CN" altLang="en-US" sz="1000" dirty="0"/>
              <a:t>修订版）</a:t>
            </a:r>
            <a:r>
              <a:rPr lang="en-US" altLang="zh-CN" sz="1000" dirty="0"/>
              <a:t>》</a:t>
            </a:r>
            <a:r>
              <a:rPr lang="zh-CN" altLang="en-US" sz="1000" dirty="0"/>
              <a:t>人民卫生出版社</a:t>
            </a:r>
            <a:r>
              <a:rPr lang="en-US" altLang="zh-CN" sz="1000" dirty="0"/>
              <a:t>.;[2]</a:t>
            </a:r>
            <a:r>
              <a:rPr lang="zh-CN" altLang="en-US" sz="1000" b="0" i="0" dirty="0">
                <a:solidFill>
                  <a:srgbClr val="333333"/>
                </a:solidFill>
                <a:effectLst/>
                <a:latin typeface="Arial" panose="020B0604020202020204" pitchFamily="34" charset="0"/>
              </a:rPr>
              <a:t>中华外科杂志</a:t>
            </a:r>
            <a:r>
              <a:rPr lang="en-US" altLang="zh-CN" sz="1000" b="0" i="0" dirty="0">
                <a:solidFill>
                  <a:srgbClr val="333333"/>
                </a:solidFill>
                <a:effectLst/>
                <a:latin typeface="Arial" panose="020B0604020202020204" pitchFamily="34" charset="0"/>
              </a:rPr>
              <a:t>, 2015,53(09): 657-664.</a:t>
            </a:r>
            <a:endParaRPr lang="zh-CN" altLang="en-US" sz="1000" dirty="0"/>
          </a:p>
        </p:txBody>
      </p:sp>
      <p:sp>
        <p:nvSpPr>
          <p:cNvPr id="4" name="矩形 3">
            <a:extLst>
              <a:ext uri="{FF2B5EF4-FFF2-40B4-BE49-F238E27FC236}">
                <a16:creationId xmlns:a16="http://schemas.microsoft.com/office/drawing/2014/main" id="{12A9BCFA-A902-3FA3-9807-4EDF094ABD64}"/>
              </a:ext>
            </a:extLst>
          </p:cNvPr>
          <p:cNvSpPr/>
          <p:nvPr/>
        </p:nvSpPr>
        <p:spPr>
          <a:xfrm>
            <a:off x="7394269" y="4387081"/>
            <a:ext cx="1720088"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3" name="表格 2">
            <a:extLst>
              <a:ext uri="{FF2B5EF4-FFF2-40B4-BE49-F238E27FC236}">
                <a16:creationId xmlns:a16="http://schemas.microsoft.com/office/drawing/2014/main" id="{B5C1EEB7-53DF-D7B2-DFDC-0C693D1CB82F}"/>
              </a:ext>
            </a:extLst>
          </p:cNvPr>
          <p:cNvGraphicFramePr>
            <a:graphicFrameLocks noGrp="1"/>
          </p:cNvGraphicFramePr>
          <p:nvPr>
            <p:extLst>
              <p:ext uri="{D42A27DB-BD31-4B8C-83A1-F6EECF244321}">
                <p14:modId xmlns:p14="http://schemas.microsoft.com/office/powerpoint/2010/main" val="1669840480"/>
              </p:ext>
            </p:extLst>
          </p:nvPr>
        </p:nvGraphicFramePr>
        <p:xfrm>
          <a:off x="-1" y="483518"/>
          <a:ext cx="9144001" cy="4495738"/>
        </p:xfrm>
        <a:graphic>
          <a:graphicData uri="http://schemas.openxmlformats.org/drawingml/2006/table">
            <a:tbl>
              <a:tblPr>
                <a:tableStyleId>{5C22544A-7EE6-4342-B048-85BDC9FD1C3A}</a:tableStyleId>
              </a:tblPr>
              <a:tblGrid>
                <a:gridCol w="1608389">
                  <a:extLst>
                    <a:ext uri="{9D8B030D-6E8A-4147-A177-3AD203B41FA5}">
                      <a16:colId xmlns:a16="http://schemas.microsoft.com/office/drawing/2014/main" val="385762922"/>
                    </a:ext>
                  </a:extLst>
                </a:gridCol>
                <a:gridCol w="2349262">
                  <a:extLst>
                    <a:ext uri="{9D8B030D-6E8A-4147-A177-3AD203B41FA5}">
                      <a16:colId xmlns:a16="http://schemas.microsoft.com/office/drawing/2014/main" val="2553626589"/>
                    </a:ext>
                  </a:extLst>
                </a:gridCol>
                <a:gridCol w="1895873">
                  <a:extLst>
                    <a:ext uri="{9D8B030D-6E8A-4147-A177-3AD203B41FA5}">
                      <a16:colId xmlns:a16="http://schemas.microsoft.com/office/drawing/2014/main" val="733497543"/>
                    </a:ext>
                  </a:extLst>
                </a:gridCol>
                <a:gridCol w="3290477">
                  <a:extLst>
                    <a:ext uri="{9D8B030D-6E8A-4147-A177-3AD203B41FA5}">
                      <a16:colId xmlns:a16="http://schemas.microsoft.com/office/drawing/2014/main" val="344951080"/>
                    </a:ext>
                  </a:extLst>
                </a:gridCol>
              </a:tblGrid>
              <a:tr h="576064">
                <a:tc>
                  <a:txBody>
                    <a:bodyPr/>
                    <a:lstStyle/>
                    <a:p>
                      <a:pPr algn="ctr" fontAlgn="ctr"/>
                      <a:r>
                        <a:rPr lang="zh-CN" altLang="en-US" sz="1600" b="1" u="none" strike="noStrike" dirty="0">
                          <a:effectLst/>
                        </a:rPr>
                        <a:t>通用名</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a:txBody>
                    <a:bodyPr/>
                    <a:lstStyle/>
                    <a:p>
                      <a:pPr algn="ctr" fontAlgn="ctr"/>
                      <a:r>
                        <a:rPr lang="zh-CN" altLang="en-US" sz="1600" u="none" strike="noStrike" dirty="0">
                          <a:effectLst/>
                        </a:rPr>
                        <a:t>卡马西平缓释片</a:t>
                      </a:r>
                      <a:r>
                        <a:rPr lang="en-US" altLang="zh-CN" sz="1600" u="none" strike="noStrike" dirty="0">
                          <a:effectLst/>
                        </a:rPr>
                        <a:t>II</a:t>
                      </a:r>
                      <a:endParaRPr lang="en-US" altLang="zh-CN" sz="16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tc>
                  <a:txBody>
                    <a:bodyPr/>
                    <a:lstStyle/>
                    <a:p>
                      <a:pPr algn="ctr" fontAlgn="ctr"/>
                      <a:r>
                        <a:rPr lang="zh-CN" altLang="en-US" sz="1600" b="1" u="none" strike="noStrike" dirty="0">
                          <a:effectLst/>
                        </a:rPr>
                        <a:t>注册规格</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a:txBody>
                    <a:bodyPr/>
                    <a:lstStyle/>
                    <a:p>
                      <a:pPr algn="ctr" fontAlgn="ctr"/>
                      <a:r>
                        <a:rPr lang="en-US" sz="1600" u="none" strike="noStrike" dirty="0">
                          <a:effectLst/>
                        </a:rPr>
                        <a:t>100mg、200mg、400mg</a:t>
                      </a:r>
                      <a:endParaRPr lang="zh-CN" altLang="en-US" sz="16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extLst>
                  <a:ext uri="{0D108BD9-81ED-4DB2-BD59-A6C34878D82A}">
                    <a16:rowId xmlns:a16="http://schemas.microsoft.com/office/drawing/2014/main" val="3627151136"/>
                  </a:ext>
                </a:extLst>
              </a:tr>
              <a:tr h="536146">
                <a:tc>
                  <a:txBody>
                    <a:bodyPr/>
                    <a:lstStyle/>
                    <a:p>
                      <a:pPr algn="ctr" fontAlgn="ctr"/>
                      <a:r>
                        <a:rPr lang="zh-CN" altLang="en-US" sz="1600" b="1" u="none" strike="noStrike" dirty="0">
                          <a:effectLst/>
                        </a:rPr>
                        <a:t>适应症</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gridSpan="2">
                  <a:txBody>
                    <a:bodyPr/>
                    <a:lstStyle/>
                    <a:p>
                      <a:pPr algn="l" fontAlgn="ctr"/>
                      <a:r>
                        <a:rPr lang="zh-CN" altLang="en-US" sz="1200" b="1" u="none" strike="noStrike" dirty="0">
                          <a:effectLst/>
                        </a:rPr>
                        <a:t>癫痫</a:t>
                      </a:r>
                      <a:br>
                        <a:rPr lang="zh-CN" altLang="en-US" sz="1200" u="none" strike="noStrike" dirty="0">
                          <a:effectLst/>
                        </a:rPr>
                      </a:br>
                      <a:r>
                        <a:rPr lang="zh-CN" altLang="en-US" sz="1200" u="none" strike="noStrike" dirty="0">
                          <a:effectLst/>
                        </a:rPr>
                        <a:t>部分发作：</a:t>
                      </a:r>
                      <a:r>
                        <a:rPr lang="en-US" altLang="zh-CN" sz="1200" u="none" strike="noStrike" dirty="0">
                          <a:effectLst/>
                        </a:rPr>
                        <a:t> </a:t>
                      </a:r>
                      <a:r>
                        <a:rPr lang="zh-CN" altLang="en-US" sz="1200" u="none" strike="noStrike" dirty="0">
                          <a:effectLst/>
                        </a:rPr>
                        <a:t>复杂部分性发作；简单部分性发作。</a:t>
                      </a:r>
                      <a:br>
                        <a:rPr lang="zh-CN" altLang="en-US" sz="1200" u="none" strike="noStrike" dirty="0">
                          <a:effectLst/>
                        </a:rPr>
                      </a:br>
                      <a:r>
                        <a:rPr lang="zh-CN" altLang="en-US" sz="1200" u="none" strike="noStrike" dirty="0">
                          <a:effectLst/>
                        </a:rPr>
                        <a:t>原发或继发性全身强直</a:t>
                      </a:r>
                      <a:r>
                        <a:rPr lang="en-US" altLang="zh-CN" sz="1200" u="none" strike="noStrike" dirty="0">
                          <a:effectLst/>
                        </a:rPr>
                        <a:t>-</a:t>
                      </a:r>
                      <a:r>
                        <a:rPr lang="zh-CN" altLang="en-US" sz="1200" u="none" strike="noStrike" dirty="0">
                          <a:effectLst/>
                        </a:rPr>
                        <a:t>阵挛发作。混合型发作。</a:t>
                      </a:r>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tc hMerge="1">
                  <a:txBody>
                    <a:bodyPr/>
                    <a:lstStyle/>
                    <a:p>
                      <a:endParaRPr lang="zh-CN" altLang="en-US"/>
                    </a:p>
                  </a:txBody>
                  <a:tcPr/>
                </a:tc>
                <a:tc>
                  <a:txBody>
                    <a:bodyPr/>
                    <a:lstStyle/>
                    <a:p>
                      <a:pPr algn="l" fontAlgn="ctr"/>
                      <a:r>
                        <a:rPr lang="zh-CN" altLang="en-US" sz="1200" b="1" u="none" strike="noStrike" dirty="0">
                          <a:effectLst/>
                        </a:rPr>
                        <a:t>三叉神经痛</a:t>
                      </a:r>
                      <a:br>
                        <a:rPr lang="zh-CN" altLang="en-US" sz="1200" u="none" strike="noStrike" dirty="0">
                          <a:effectLst/>
                        </a:rPr>
                      </a:br>
                      <a:r>
                        <a:rPr lang="zh-CN" altLang="en-US" sz="1200" u="none" strike="noStrike" dirty="0">
                          <a:effectLst/>
                        </a:rPr>
                        <a:t>由于多发性硬化症引起的三叉神经痛。原发性三叉神经痛。原发性舌咽神经痛。</a:t>
                      </a:r>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extLst>
                  <a:ext uri="{0D108BD9-81ED-4DB2-BD59-A6C34878D82A}">
                    <a16:rowId xmlns:a16="http://schemas.microsoft.com/office/drawing/2014/main" val="648743248"/>
                  </a:ext>
                </a:extLst>
              </a:tr>
              <a:tr h="853053">
                <a:tc>
                  <a:txBody>
                    <a:bodyPr/>
                    <a:lstStyle/>
                    <a:p>
                      <a:pPr algn="ctr" fontAlgn="ctr"/>
                      <a:r>
                        <a:rPr lang="zh-CN" altLang="en-US" sz="1600" b="1" u="none" strike="noStrike" dirty="0">
                          <a:effectLst/>
                        </a:rPr>
                        <a:t>用法用量</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gridSpan="2">
                  <a:txBody>
                    <a:bodyPr/>
                    <a:lstStyle/>
                    <a:p>
                      <a:pPr algn="l" fontAlgn="ctr"/>
                      <a:r>
                        <a:rPr lang="zh-CN" altLang="en-US" sz="1200" b="1" u="none" strike="noStrike" dirty="0">
                          <a:effectLst/>
                        </a:rPr>
                        <a:t>癫痫</a:t>
                      </a:r>
                      <a:br>
                        <a:rPr lang="zh-CN" altLang="en-US" sz="1200" u="none" strike="noStrike" dirty="0">
                          <a:effectLst/>
                        </a:rPr>
                      </a:br>
                      <a:r>
                        <a:rPr lang="zh-CN" altLang="en-US" sz="1200" u="sng" strike="noStrike" dirty="0">
                          <a:effectLst/>
                        </a:rPr>
                        <a:t>成人和 </a:t>
                      </a:r>
                      <a:r>
                        <a:rPr lang="en-US" altLang="zh-CN" sz="1200" u="sng" strike="noStrike" dirty="0">
                          <a:effectLst/>
                        </a:rPr>
                        <a:t>12 </a:t>
                      </a:r>
                      <a:r>
                        <a:rPr lang="zh-CN" altLang="en-US" sz="1200" u="sng" strike="noStrike" dirty="0">
                          <a:effectLst/>
                        </a:rPr>
                        <a:t>岁以上的儿童：</a:t>
                      </a:r>
                      <a:br>
                        <a:rPr lang="zh-CN" altLang="en-US" sz="1200" u="none" strike="noStrike" dirty="0">
                          <a:effectLst/>
                        </a:rPr>
                      </a:br>
                      <a:r>
                        <a:rPr lang="zh-CN" altLang="en-US" sz="1100" u="none" strike="noStrike" dirty="0">
                          <a:effectLst/>
                        </a:rPr>
                        <a:t>初始剂量每次 </a:t>
                      </a:r>
                      <a:r>
                        <a:rPr lang="en-US" altLang="zh-CN" sz="1100" u="none" strike="noStrike" dirty="0">
                          <a:effectLst/>
                        </a:rPr>
                        <a:t>200mg</a:t>
                      </a:r>
                      <a:r>
                        <a:rPr lang="zh-CN" altLang="en-US" sz="1100" u="none" strike="noStrike" dirty="0">
                          <a:effectLst/>
                        </a:rPr>
                        <a:t>，每天 </a:t>
                      </a:r>
                      <a:r>
                        <a:rPr lang="en-US" altLang="zh-CN" sz="1100" u="none" strike="noStrike" dirty="0">
                          <a:effectLst/>
                        </a:rPr>
                        <a:t>2 </a:t>
                      </a:r>
                      <a:r>
                        <a:rPr lang="zh-CN" altLang="en-US" sz="1100" u="none" strike="noStrike" dirty="0">
                          <a:effectLst/>
                        </a:rPr>
                        <a:t>次，然后每周增加 </a:t>
                      </a:r>
                      <a:r>
                        <a:rPr lang="en-US" altLang="zh-CN" sz="1100" u="none" strike="noStrike" dirty="0">
                          <a:effectLst/>
                        </a:rPr>
                        <a:t>200mg</a:t>
                      </a:r>
                      <a:r>
                        <a:rPr lang="zh-CN" altLang="en-US" sz="1100" u="none" strike="noStrike" dirty="0">
                          <a:effectLst/>
                        </a:rPr>
                        <a:t>，每天 </a:t>
                      </a:r>
                      <a:r>
                        <a:rPr lang="en-US" altLang="zh-CN" sz="1100" u="none" strike="noStrike" dirty="0">
                          <a:effectLst/>
                        </a:rPr>
                        <a:t>2 </a:t>
                      </a:r>
                      <a:r>
                        <a:rPr lang="zh-CN" altLang="en-US" sz="1100" u="none" strike="noStrike" dirty="0">
                          <a:effectLst/>
                        </a:rPr>
                        <a:t>次，逐渐增加剂量直至最佳疗效。维持剂量通常为每日 </a:t>
                      </a:r>
                      <a:r>
                        <a:rPr lang="en-US" altLang="zh-CN" sz="1100" u="none" strike="noStrike" dirty="0">
                          <a:effectLst/>
                        </a:rPr>
                        <a:t>800-1200mg</a:t>
                      </a:r>
                      <a:r>
                        <a:rPr lang="zh-CN" altLang="en-US" sz="1100" u="none" strike="noStrike" dirty="0">
                          <a:effectLst/>
                        </a:rPr>
                        <a:t>。</a:t>
                      </a:r>
                      <a:br>
                        <a:rPr lang="zh-CN" altLang="en-US" sz="1200" u="none" strike="noStrike" dirty="0">
                          <a:effectLst/>
                        </a:rPr>
                      </a:br>
                      <a:r>
                        <a:rPr lang="en-US" altLang="zh-CN" sz="1200" u="sng" strike="noStrike" dirty="0">
                          <a:effectLst/>
                        </a:rPr>
                        <a:t>6~12 </a:t>
                      </a:r>
                      <a:r>
                        <a:rPr lang="zh-CN" altLang="en-US" sz="1200" u="sng" strike="noStrike" dirty="0">
                          <a:effectLst/>
                        </a:rPr>
                        <a:t>岁的儿童：</a:t>
                      </a:r>
                      <a:br>
                        <a:rPr lang="zh-CN" altLang="en-US" sz="1200" u="none" strike="noStrike" dirty="0">
                          <a:effectLst/>
                        </a:rPr>
                      </a:br>
                      <a:r>
                        <a:rPr lang="zh-CN" altLang="en-US" sz="1100" u="none" strike="noStrike" dirty="0">
                          <a:effectLst/>
                        </a:rPr>
                        <a:t>初始剂量每次 </a:t>
                      </a:r>
                      <a:r>
                        <a:rPr lang="en-US" altLang="zh-CN" sz="1100" u="none" strike="noStrike" dirty="0">
                          <a:effectLst/>
                        </a:rPr>
                        <a:t>100mg</a:t>
                      </a:r>
                      <a:r>
                        <a:rPr lang="zh-CN" altLang="en-US" sz="1100" u="none" strike="noStrike" dirty="0">
                          <a:effectLst/>
                        </a:rPr>
                        <a:t>，每天 </a:t>
                      </a:r>
                      <a:r>
                        <a:rPr lang="en-US" altLang="zh-CN" sz="1100" u="none" strike="noStrike" dirty="0">
                          <a:effectLst/>
                        </a:rPr>
                        <a:t>2 </a:t>
                      </a:r>
                      <a:r>
                        <a:rPr lang="zh-CN" altLang="en-US" sz="1100" u="none" strike="noStrike" dirty="0">
                          <a:effectLst/>
                        </a:rPr>
                        <a:t>次，然后每周增加 </a:t>
                      </a:r>
                      <a:r>
                        <a:rPr lang="en-US" altLang="zh-CN" sz="1100" u="none" strike="noStrike" dirty="0">
                          <a:effectLst/>
                        </a:rPr>
                        <a:t>100mg</a:t>
                      </a:r>
                      <a:r>
                        <a:rPr lang="zh-CN" altLang="en-US" sz="1100" u="none" strike="noStrike" dirty="0">
                          <a:effectLst/>
                        </a:rPr>
                        <a:t>，每天 </a:t>
                      </a:r>
                      <a:r>
                        <a:rPr lang="en-US" altLang="zh-CN" sz="1100" u="none" strike="noStrike" dirty="0">
                          <a:effectLst/>
                        </a:rPr>
                        <a:t>2 </a:t>
                      </a:r>
                      <a:r>
                        <a:rPr lang="zh-CN" altLang="en-US" sz="1100" u="none" strike="noStrike" dirty="0">
                          <a:effectLst/>
                        </a:rPr>
                        <a:t>次，逐渐增加剂量直至最佳疗效。维持剂量通常为每日</a:t>
                      </a:r>
                      <a:r>
                        <a:rPr lang="en-US" altLang="zh-CN" sz="1100" u="none" strike="noStrike" dirty="0">
                          <a:effectLst/>
                        </a:rPr>
                        <a:t>400-800mg</a:t>
                      </a:r>
                      <a:r>
                        <a:rPr lang="zh-CN" altLang="en-US" sz="1100" u="none" strike="noStrike" dirty="0">
                          <a:effectLst/>
                        </a:rPr>
                        <a:t>。</a:t>
                      </a:r>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tc hMerge="1">
                  <a:txBody>
                    <a:bodyPr/>
                    <a:lstStyle/>
                    <a:p>
                      <a:endParaRPr lang="zh-CN" altLang="en-US"/>
                    </a:p>
                  </a:txBody>
                  <a:tcPr/>
                </a:tc>
                <a:tc>
                  <a:txBody>
                    <a:bodyPr/>
                    <a:lstStyle/>
                    <a:p>
                      <a:pPr algn="l" fontAlgn="ctr"/>
                      <a:r>
                        <a:rPr lang="zh-CN" altLang="en-US" sz="1200" b="1" u="none" strike="noStrike" dirty="0">
                          <a:effectLst/>
                        </a:rPr>
                        <a:t>三叉神经痛</a:t>
                      </a:r>
                      <a:br>
                        <a:rPr lang="zh-CN" altLang="en-US" sz="1200" u="none" strike="noStrike" dirty="0">
                          <a:effectLst/>
                        </a:rPr>
                      </a:br>
                      <a:r>
                        <a:rPr lang="zh-CN" altLang="en-US" sz="1200" u="none" strike="noStrike" dirty="0">
                          <a:effectLst/>
                        </a:rPr>
                        <a:t>初始剂量为每次 </a:t>
                      </a:r>
                      <a:r>
                        <a:rPr lang="en-US" altLang="zh-CN" sz="1200" u="none" strike="noStrike" dirty="0">
                          <a:effectLst/>
                        </a:rPr>
                        <a:t>100mg</a:t>
                      </a:r>
                      <a:r>
                        <a:rPr lang="zh-CN" altLang="en-US" sz="1200" u="none" strike="noStrike" dirty="0">
                          <a:effectLst/>
                        </a:rPr>
                        <a:t>，每天 </a:t>
                      </a:r>
                      <a:r>
                        <a:rPr lang="en-US" altLang="zh-CN" sz="1200" u="none" strike="noStrike" dirty="0">
                          <a:effectLst/>
                        </a:rPr>
                        <a:t>2 </a:t>
                      </a:r>
                      <a:r>
                        <a:rPr lang="zh-CN" altLang="en-US" sz="1200" u="none" strike="noStrike" dirty="0">
                          <a:effectLst/>
                        </a:rPr>
                        <a:t>次，首日剂量为 </a:t>
                      </a:r>
                      <a:r>
                        <a:rPr lang="en-US" altLang="zh-CN" sz="1200" u="none" strike="noStrike" dirty="0">
                          <a:effectLst/>
                        </a:rPr>
                        <a:t>200mg</a:t>
                      </a:r>
                      <a:r>
                        <a:rPr lang="zh-CN" altLang="en-US" sz="1200" u="none" strike="noStrike" dirty="0">
                          <a:effectLst/>
                        </a:rPr>
                        <a:t>，逐渐增加剂量直至最佳疗效疼痛缓解。日剂量不超过 </a:t>
                      </a:r>
                      <a:r>
                        <a:rPr lang="en-US" altLang="zh-CN" sz="1200" u="none" strike="noStrike" dirty="0">
                          <a:effectLst/>
                        </a:rPr>
                        <a:t>1200mg</a:t>
                      </a:r>
                      <a:r>
                        <a:rPr lang="zh-CN" altLang="en-US" sz="1200" u="none" strike="noStrike" dirty="0">
                          <a:effectLst/>
                        </a:rPr>
                        <a:t>。整个治疗期间至少每 </a:t>
                      </a:r>
                      <a:r>
                        <a:rPr lang="en-US" altLang="zh-CN" sz="1200" u="none" strike="noStrike" dirty="0">
                          <a:effectLst/>
                        </a:rPr>
                        <a:t>3 </a:t>
                      </a:r>
                      <a:r>
                        <a:rPr lang="zh-CN" altLang="en-US" sz="1200" u="none" strike="noStrike" dirty="0">
                          <a:effectLst/>
                        </a:rPr>
                        <a:t>个月尝试将剂量降至最低有效水平，直至停止使用药物。</a:t>
                      </a:r>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extLst>
                  <a:ext uri="{0D108BD9-81ED-4DB2-BD59-A6C34878D82A}">
                    <a16:rowId xmlns:a16="http://schemas.microsoft.com/office/drawing/2014/main" val="619947398"/>
                  </a:ext>
                </a:extLst>
              </a:tr>
              <a:tr h="476903">
                <a:tc>
                  <a:txBody>
                    <a:bodyPr/>
                    <a:lstStyle/>
                    <a:p>
                      <a:pPr algn="ctr" fontAlgn="ctr"/>
                      <a:r>
                        <a:rPr lang="zh-CN" altLang="en-US" sz="1600" b="1" u="none" strike="noStrike" dirty="0">
                          <a:effectLst/>
                        </a:rPr>
                        <a:t>全球首个上市</a:t>
                      </a:r>
                      <a:endParaRPr lang="en-US" altLang="zh-CN" sz="1600" b="1" u="none" strike="noStrike" dirty="0">
                        <a:effectLst/>
                      </a:endParaRPr>
                    </a:p>
                    <a:p>
                      <a:pPr algn="ctr" fontAlgn="ctr"/>
                      <a:r>
                        <a:rPr lang="zh-CN" altLang="en-US" sz="1600" b="1" u="none" strike="noStrike" dirty="0">
                          <a:effectLst/>
                        </a:rPr>
                        <a:t>国家</a:t>
                      </a:r>
                      <a:r>
                        <a:rPr lang="en-US" altLang="zh-CN" sz="1600" b="1" u="none" strike="noStrike" dirty="0">
                          <a:effectLst/>
                        </a:rPr>
                        <a:t>/</a:t>
                      </a:r>
                      <a:r>
                        <a:rPr lang="zh-CN" altLang="en-US" sz="1600" b="1" u="none" strike="noStrike" dirty="0">
                          <a:effectLst/>
                        </a:rPr>
                        <a:t>时间</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gridSpan="3">
                  <a:txBody>
                    <a:bodyPr/>
                    <a:lstStyle/>
                    <a:p>
                      <a:pPr algn="ctr" fontAlgn="ctr"/>
                      <a:r>
                        <a:rPr lang="zh-CN" altLang="en-US" sz="1600" u="none" strike="noStrike" dirty="0">
                          <a:effectLst/>
                        </a:rPr>
                        <a:t>美国，</a:t>
                      </a:r>
                      <a:r>
                        <a:rPr lang="en-US" altLang="zh-CN" sz="1600" u="none" strike="noStrike" dirty="0">
                          <a:effectLst/>
                        </a:rPr>
                        <a:t>1996</a:t>
                      </a:r>
                      <a:r>
                        <a:rPr lang="zh-CN" altLang="en-US" sz="1600" u="none" strike="noStrike" dirty="0">
                          <a:effectLst/>
                        </a:rPr>
                        <a:t>年</a:t>
                      </a:r>
                      <a:r>
                        <a:rPr lang="en-US" altLang="zh-CN" sz="1600" u="none" strike="noStrike" dirty="0">
                          <a:effectLst/>
                        </a:rPr>
                        <a:t>3</a:t>
                      </a:r>
                      <a:r>
                        <a:rPr lang="zh-CN" altLang="en-US" sz="1600" u="none" strike="noStrike" dirty="0">
                          <a:effectLst/>
                        </a:rPr>
                        <a:t>月</a:t>
                      </a:r>
                      <a:r>
                        <a:rPr lang="en-US" altLang="zh-CN" sz="1600" u="none" strike="noStrike" dirty="0">
                          <a:effectLst/>
                        </a:rPr>
                        <a:t>25</a:t>
                      </a:r>
                      <a:r>
                        <a:rPr lang="zh-CN" altLang="en-US" sz="1600" u="none" strike="noStrike" dirty="0">
                          <a:effectLst/>
                        </a:rPr>
                        <a:t>日</a:t>
                      </a:r>
                      <a:endParaRPr lang="zh-CN" altLang="en-US" sz="16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tc hMerge="1">
                  <a:txBody>
                    <a:bodyPr/>
                    <a:lstStyle/>
                    <a:p>
                      <a:endParaRPr lang="zh-CN" altLang="en-US"/>
                    </a:p>
                  </a:txBody>
                  <a:tcPr/>
                </a:tc>
                <a:tc hMerge="1">
                  <a:txBody>
                    <a:bodyPr/>
                    <a:lstStyle/>
                    <a:p>
                      <a:pPr algn="ctr" fontAlgn="ctr"/>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extLst>
                  <a:ext uri="{0D108BD9-81ED-4DB2-BD59-A6C34878D82A}">
                    <a16:rowId xmlns:a16="http://schemas.microsoft.com/office/drawing/2014/main" val="1567686943"/>
                  </a:ext>
                </a:extLst>
              </a:tr>
              <a:tr h="239928">
                <a:tc>
                  <a:txBody>
                    <a:bodyPr/>
                    <a:lstStyle/>
                    <a:p>
                      <a:pPr algn="ctr" fontAlgn="ctr"/>
                      <a:r>
                        <a:rPr lang="zh-CN" altLang="en-US" sz="1600" b="1" u="none" strike="noStrike" dirty="0">
                          <a:effectLst/>
                        </a:rPr>
                        <a:t>是否为</a:t>
                      </a:r>
                      <a:r>
                        <a:rPr lang="en-US" sz="1600" b="1" u="none" strike="noStrike" dirty="0">
                          <a:effectLst/>
                        </a:rPr>
                        <a:t>OTC</a:t>
                      </a:r>
                      <a:r>
                        <a:rPr lang="zh-CN" altLang="en-US" sz="1600" b="1" u="none" strike="noStrike" dirty="0">
                          <a:effectLst/>
                        </a:rPr>
                        <a:t>药品</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a:txBody>
                    <a:bodyPr/>
                    <a:lstStyle/>
                    <a:p>
                      <a:pPr algn="ctr" fontAlgn="ctr"/>
                      <a:r>
                        <a:rPr lang="zh-CN" altLang="en-US" sz="1600" u="none" strike="noStrike" dirty="0">
                          <a:effectLst/>
                        </a:rPr>
                        <a:t>否</a:t>
                      </a:r>
                      <a:endParaRPr lang="zh-CN" altLang="en-US" sz="16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tc>
                  <a:txBody>
                    <a:bodyPr/>
                    <a:lstStyle/>
                    <a:p>
                      <a:pPr algn="ctr" fontAlgn="ctr"/>
                      <a:r>
                        <a:rPr lang="zh-CN" altLang="en-US" sz="1600" b="1" u="none" strike="noStrike" dirty="0">
                          <a:effectLst/>
                        </a:rPr>
                        <a:t>参照药品建议</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a:txBody>
                    <a:bodyPr/>
                    <a:lstStyle/>
                    <a:p>
                      <a:pPr algn="ctr" fontAlgn="ctr"/>
                      <a:r>
                        <a:rPr lang="zh-CN" altLang="en-US" sz="1600" u="none" strike="noStrike" dirty="0">
                          <a:effectLst/>
                        </a:rPr>
                        <a:t>卡马西平缓释胶囊</a:t>
                      </a:r>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extLst>
                  <a:ext uri="{0D108BD9-81ED-4DB2-BD59-A6C34878D82A}">
                    <a16:rowId xmlns:a16="http://schemas.microsoft.com/office/drawing/2014/main" val="4056991547"/>
                  </a:ext>
                </a:extLst>
              </a:tr>
              <a:tr h="476903">
                <a:tc>
                  <a:txBody>
                    <a:bodyPr/>
                    <a:lstStyle/>
                    <a:p>
                      <a:pPr algn="ctr" fontAlgn="ctr"/>
                      <a:r>
                        <a:rPr lang="zh-CN" altLang="en-US" sz="1600" b="1" u="none" strike="noStrike" dirty="0">
                          <a:effectLst/>
                        </a:rPr>
                        <a:t>中国大陆</a:t>
                      </a:r>
                      <a:endParaRPr lang="en-US" altLang="zh-CN" sz="1600" b="1" u="none" strike="noStrike" dirty="0">
                        <a:effectLst/>
                      </a:endParaRPr>
                    </a:p>
                    <a:p>
                      <a:pPr algn="ctr" fontAlgn="ctr"/>
                      <a:r>
                        <a:rPr lang="zh-CN" altLang="en-US" sz="1600" b="1" u="none" strike="noStrike" dirty="0">
                          <a:effectLst/>
                        </a:rPr>
                        <a:t>首次上市时间</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a:txBody>
                    <a:bodyPr/>
                    <a:lstStyle/>
                    <a:p>
                      <a:pPr algn="ctr" fontAlgn="ctr"/>
                      <a:r>
                        <a:rPr lang="en-US" altLang="zh-CN" sz="1600" u="none" strike="noStrike" dirty="0">
                          <a:effectLst/>
                        </a:rPr>
                        <a:t>2022</a:t>
                      </a:r>
                      <a:r>
                        <a:rPr lang="zh-CN" altLang="en-US" sz="1600" u="none" strike="noStrike" dirty="0">
                          <a:effectLst/>
                        </a:rPr>
                        <a:t>年</a:t>
                      </a:r>
                      <a:r>
                        <a:rPr lang="en-US" altLang="zh-CN" sz="1600" u="none" strike="noStrike" dirty="0">
                          <a:effectLst/>
                        </a:rPr>
                        <a:t>7</a:t>
                      </a:r>
                      <a:r>
                        <a:rPr lang="zh-CN" altLang="en-US" sz="1600" u="none" strike="noStrike" dirty="0">
                          <a:effectLst/>
                        </a:rPr>
                        <a:t>月</a:t>
                      </a:r>
                      <a:r>
                        <a:rPr lang="en-US" altLang="zh-CN" sz="1600" u="none" strike="noStrike" dirty="0">
                          <a:effectLst/>
                        </a:rPr>
                        <a:t>19</a:t>
                      </a:r>
                      <a:r>
                        <a:rPr lang="zh-CN" altLang="en-US" sz="1600" u="none" strike="noStrike" dirty="0">
                          <a:effectLst/>
                        </a:rPr>
                        <a:t>日</a:t>
                      </a:r>
                      <a:endParaRPr lang="zh-CN" altLang="en-US" sz="16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tc>
                  <a:txBody>
                    <a:bodyPr/>
                    <a:lstStyle/>
                    <a:p>
                      <a:pPr algn="ctr" fontAlgn="ctr"/>
                      <a:r>
                        <a:rPr lang="zh-CN" altLang="en-US" sz="1600" b="1" u="none" strike="noStrike" dirty="0">
                          <a:effectLst/>
                        </a:rPr>
                        <a:t>国内同通用名</a:t>
                      </a:r>
                      <a:endParaRPr lang="en-US" altLang="zh-CN" sz="1600" b="1" u="none" strike="noStrike" dirty="0">
                        <a:effectLst/>
                      </a:endParaRPr>
                    </a:p>
                    <a:p>
                      <a:pPr algn="ctr" fontAlgn="ctr"/>
                      <a:r>
                        <a:rPr lang="zh-CN" altLang="en-US" sz="1600" b="1" u="none" strike="noStrike" dirty="0">
                          <a:effectLst/>
                        </a:rPr>
                        <a:t>上市情况</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a:txBody>
                    <a:bodyPr/>
                    <a:lstStyle/>
                    <a:p>
                      <a:pPr algn="ctr" fontAlgn="ctr"/>
                      <a:r>
                        <a:rPr lang="en-US" altLang="zh-CN" sz="1600" u="none" strike="noStrike" dirty="0">
                          <a:effectLst/>
                        </a:rPr>
                        <a:t>2</a:t>
                      </a:r>
                      <a:r>
                        <a:rPr lang="zh-CN" altLang="en-US" sz="1600" u="none" strike="noStrike" dirty="0">
                          <a:effectLst/>
                        </a:rPr>
                        <a:t>家</a:t>
                      </a:r>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extLst>
                  <a:ext uri="{0D108BD9-81ED-4DB2-BD59-A6C34878D82A}">
                    <a16:rowId xmlns:a16="http://schemas.microsoft.com/office/drawing/2014/main" val="451889379"/>
                  </a:ext>
                </a:extLst>
              </a:tr>
              <a:tr h="904634">
                <a:tc>
                  <a:txBody>
                    <a:bodyPr/>
                    <a:lstStyle/>
                    <a:p>
                      <a:pPr algn="ctr" fontAlgn="ctr"/>
                      <a:r>
                        <a:rPr lang="zh-CN" altLang="en-US" sz="1600" b="1" u="none" strike="noStrike" dirty="0">
                          <a:effectLst/>
                        </a:rPr>
                        <a:t>所治疗疾病</a:t>
                      </a:r>
                      <a:endParaRPr lang="en-US" altLang="zh-CN" sz="1600" b="1" u="none" strike="noStrike" dirty="0">
                        <a:effectLst/>
                      </a:endParaRPr>
                    </a:p>
                    <a:p>
                      <a:pPr algn="ctr" fontAlgn="ctr"/>
                      <a:r>
                        <a:rPr lang="zh-CN" altLang="en-US" sz="1600" b="1" u="none" strike="noStrike" dirty="0">
                          <a:effectLst/>
                        </a:rPr>
                        <a:t>基本情况</a:t>
                      </a:r>
                      <a:endParaRPr lang="zh-CN" altLang="en-US" sz="1600" b="1" i="0" u="none" strike="noStrike" dirty="0">
                        <a:solidFill>
                          <a:srgbClr val="000000"/>
                        </a:solidFill>
                        <a:effectLst/>
                        <a:latin typeface="等线" panose="02010600030101010101" pitchFamily="2" charset="-122"/>
                        <a:ea typeface="等线" panose="02010600030101010101" pitchFamily="2" charset="-122"/>
                      </a:endParaRPr>
                    </a:p>
                  </a:txBody>
                  <a:tcPr marL="3039" marR="3039" marT="3039" marB="0" anchor="ctr">
                    <a:solidFill>
                      <a:schemeClr val="accent5">
                        <a:lumMod val="20000"/>
                        <a:lumOff val="80000"/>
                      </a:schemeClr>
                    </a:solidFill>
                  </a:tcPr>
                </a:tc>
                <a:tc gridSpan="2">
                  <a:txBody>
                    <a:bodyPr/>
                    <a:lstStyle/>
                    <a:p>
                      <a:pPr algn="l" fontAlgn="ctr"/>
                      <a:r>
                        <a:rPr lang="zh-CN" altLang="en-US" sz="1200" u="none" strike="noStrike" dirty="0">
                          <a:effectLst/>
                        </a:rPr>
                        <a:t>我国活动性癫痫患病率为</a:t>
                      </a:r>
                      <a:r>
                        <a:rPr lang="en-US" altLang="zh-CN" sz="1200" u="none" strike="noStrike" dirty="0">
                          <a:effectLst/>
                        </a:rPr>
                        <a:t>4.6%o</a:t>
                      </a:r>
                      <a:r>
                        <a:rPr lang="zh-CN" altLang="en-US" sz="1200" u="none" strike="noStrike" dirty="0">
                          <a:effectLst/>
                        </a:rPr>
                        <a:t>，年发病率在</a:t>
                      </a:r>
                      <a:r>
                        <a:rPr lang="en-US" altLang="zh-CN" sz="1200" u="none" strike="noStrike" dirty="0">
                          <a:effectLst/>
                        </a:rPr>
                        <a:t>30/10</a:t>
                      </a:r>
                      <a:r>
                        <a:rPr lang="zh-CN" altLang="en-US" sz="1200" u="none" strike="noStrike" dirty="0">
                          <a:effectLst/>
                        </a:rPr>
                        <a:t>万左右。据此估算，我国约有</a:t>
                      </a:r>
                      <a:r>
                        <a:rPr lang="en-US" altLang="zh-CN" sz="1200" u="none" strike="noStrike" dirty="0">
                          <a:effectLst/>
                        </a:rPr>
                        <a:t>600</a:t>
                      </a:r>
                      <a:r>
                        <a:rPr lang="zh-CN" altLang="en-US" sz="1200" u="none" strike="noStrike" dirty="0">
                          <a:effectLst/>
                        </a:rPr>
                        <a:t>万左右的活动性癫痫患者，同时每年有</a:t>
                      </a:r>
                      <a:r>
                        <a:rPr lang="en-US" altLang="zh-CN" sz="1200" u="none" strike="noStrike" dirty="0">
                          <a:effectLst/>
                        </a:rPr>
                        <a:t>40</a:t>
                      </a:r>
                      <a:r>
                        <a:rPr lang="zh-CN" altLang="en-US" sz="1200" u="none" strike="noStrike" dirty="0">
                          <a:effectLst/>
                        </a:rPr>
                        <a:t>万左右新发癫痫患者。我国活动性癫痫患者的治疗缺口达</a:t>
                      </a:r>
                      <a:r>
                        <a:rPr lang="en-US" altLang="zh-CN" sz="1200" u="none" strike="noStrike" dirty="0">
                          <a:effectLst/>
                        </a:rPr>
                        <a:t>63%</a:t>
                      </a:r>
                      <a:r>
                        <a:rPr lang="zh-CN" altLang="en-US" sz="1200" u="none" strike="noStrike" dirty="0">
                          <a:effectLst/>
                        </a:rPr>
                        <a:t>。我国大约有</a:t>
                      </a:r>
                      <a:r>
                        <a:rPr lang="en-US" altLang="zh-CN" sz="1200" u="none" strike="noStrike" dirty="0">
                          <a:effectLst/>
                        </a:rPr>
                        <a:t>400</a:t>
                      </a:r>
                      <a:r>
                        <a:rPr lang="zh-CN" altLang="en-US" sz="1200" u="none" strike="noStrike" dirty="0">
                          <a:effectLst/>
                        </a:rPr>
                        <a:t>万左右活动性癫痫患者没有得到合理的治疗。</a:t>
                      </a:r>
                      <a:r>
                        <a:rPr lang="en-US" altLang="zh-CN" sz="1200" u="none" strike="noStrike" baseline="30000" dirty="0">
                          <a:effectLst/>
                        </a:rPr>
                        <a:t>1</a:t>
                      </a:r>
                      <a:endParaRPr lang="zh-CN" altLang="en-US" sz="1200" b="0" i="0" u="none" strike="noStrike" baseline="30000"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tc hMerge="1">
                  <a:txBody>
                    <a:bodyPr/>
                    <a:lstStyle/>
                    <a:p>
                      <a:endParaRPr lang="zh-CN" altLang="en-US"/>
                    </a:p>
                  </a:txBody>
                  <a:tcPr/>
                </a:tc>
                <a:tc>
                  <a:txBody>
                    <a:bodyPr/>
                    <a:lstStyle/>
                    <a:p>
                      <a:pPr algn="l" fontAlgn="ctr"/>
                      <a:r>
                        <a:rPr lang="zh-CN" altLang="en-US" sz="1200" u="none" strike="noStrike" dirty="0">
                          <a:effectLst/>
                        </a:rPr>
                        <a:t>三叉神经痛患病率为</a:t>
                      </a:r>
                      <a:r>
                        <a:rPr lang="en-US" altLang="zh-CN" sz="1200" u="none" strike="noStrike" dirty="0">
                          <a:effectLst/>
                        </a:rPr>
                        <a:t>182</a:t>
                      </a:r>
                      <a:r>
                        <a:rPr lang="zh-CN" altLang="en-US" sz="1200" u="none" strike="noStrike" dirty="0">
                          <a:effectLst/>
                        </a:rPr>
                        <a:t>人</a:t>
                      </a:r>
                      <a:r>
                        <a:rPr lang="en-US" altLang="zh-CN" sz="1200" u="none" strike="noStrike" dirty="0">
                          <a:effectLst/>
                        </a:rPr>
                        <a:t>/10</a:t>
                      </a:r>
                      <a:r>
                        <a:rPr lang="zh-CN" altLang="en-US" sz="1200" u="none" strike="noStrike" dirty="0">
                          <a:effectLst/>
                        </a:rPr>
                        <a:t>万，年发病率为</a:t>
                      </a:r>
                      <a:r>
                        <a:rPr lang="en-US" altLang="zh-CN" sz="1200" u="none" strike="noStrike" dirty="0">
                          <a:effectLst/>
                        </a:rPr>
                        <a:t>3</a:t>
                      </a:r>
                      <a:r>
                        <a:rPr lang="zh-CN" altLang="en-US" sz="1200" u="none" strike="noStrike" dirty="0">
                          <a:effectLst/>
                        </a:rPr>
                        <a:t>～</a:t>
                      </a:r>
                      <a:r>
                        <a:rPr lang="en-US" altLang="zh-CN" sz="1200" u="none" strike="noStrike" dirty="0">
                          <a:effectLst/>
                        </a:rPr>
                        <a:t>5</a:t>
                      </a:r>
                      <a:r>
                        <a:rPr lang="zh-CN" altLang="en-US" sz="1200" u="none" strike="noStrike" dirty="0">
                          <a:effectLst/>
                        </a:rPr>
                        <a:t>人</a:t>
                      </a:r>
                      <a:r>
                        <a:rPr lang="en-US" altLang="zh-CN" sz="1200" u="none" strike="noStrike" dirty="0">
                          <a:effectLst/>
                        </a:rPr>
                        <a:t>/10</a:t>
                      </a:r>
                      <a:r>
                        <a:rPr lang="zh-CN" altLang="en-US" sz="1200" u="none" strike="noStrike" dirty="0">
                          <a:effectLst/>
                        </a:rPr>
                        <a:t>万，</a:t>
                      </a:r>
                      <a:r>
                        <a:rPr lang="en-US" altLang="zh-CN" sz="1200" u="none" strike="noStrike" dirty="0">
                          <a:effectLst/>
                        </a:rPr>
                        <a:t>70%</a:t>
                      </a:r>
                      <a:r>
                        <a:rPr lang="zh-CN" altLang="en-US" sz="1200" u="none" strike="noStrike" dirty="0">
                          <a:effectLst/>
                        </a:rPr>
                        <a:t>～</a:t>
                      </a:r>
                      <a:r>
                        <a:rPr lang="en-US" altLang="zh-CN" sz="1200" u="none" strike="noStrike" dirty="0">
                          <a:effectLst/>
                        </a:rPr>
                        <a:t>80%</a:t>
                      </a:r>
                      <a:r>
                        <a:rPr lang="zh-CN" altLang="en-US" sz="1200" u="none" strike="noStrike" dirty="0">
                          <a:effectLst/>
                        </a:rPr>
                        <a:t>病例发生在</a:t>
                      </a:r>
                      <a:r>
                        <a:rPr lang="en-US" altLang="zh-CN" sz="1200" u="none" strike="noStrike" dirty="0">
                          <a:effectLst/>
                        </a:rPr>
                        <a:t>40</a:t>
                      </a:r>
                      <a:r>
                        <a:rPr lang="zh-CN" altLang="en-US" sz="1200" u="none" strike="noStrike" dirty="0">
                          <a:effectLst/>
                        </a:rPr>
                        <a:t>岁以上，高峰年龄在</a:t>
                      </a:r>
                      <a:r>
                        <a:rPr lang="en-US" altLang="zh-CN" sz="1200" u="none" strike="noStrike" dirty="0">
                          <a:effectLst/>
                        </a:rPr>
                        <a:t>48</a:t>
                      </a:r>
                      <a:r>
                        <a:rPr lang="zh-CN" altLang="en-US" sz="1200" u="none" strike="noStrike" dirty="0">
                          <a:effectLst/>
                        </a:rPr>
                        <a:t>～</a:t>
                      </a:r>
                      <a:r>
                        <a:rPr lang="en-US" altLang="zh-CN" sz="1200" u="none" strike="noStrike" dirty="0">
                          <a:effectLst/>
                        </a:rPr>
                        <a:t>59</a:t>
                      </a:r>
                      <a:r>
                        <a:rPr lang="zh-CN" altLang="en-US" sz="1200" u="none" strike="noStrike" dirty="0">
                          <a:effectLst/>
                        </a:rPr>
                        <a:t>岁。</a:t>
                      </a:r>
                      <a:r>
                        <a:rPr lang="en-US" altLang="zh-CN" sz="1200" u="none" strike="noStrike" dirty="0">
                          <a:effectLst/>
                        </a:rPr>
                        <a:t>WHO</a:t>
                      </a:r>
                      <a:r>
                        <a:rPr lang="zh-CN" altLang="en-US" sz="1200" u="none" strike="noStrike" dirty="0">
                          <a:effectLst/>
                        </a:rPr>
                        <a:t>最新调查数据显示，三叉神经痛正趋向年轻化，人群患病率不断上升，严重影响了患者的生活质量，也增加了医疗支出。</a:t>
                      </a:r>
                      <a:r>
                        <a:rPr lang="en-US" altLang="zh-CN" sz="1200" u="none" strike="noStrike" baseline="30000" dirty="0">
                          <a:effectLst/>
                        </a:rPr>
                        <a:t>2</a:t>
                      </a:r>
                      <a:endParaRPr lang="zh-CN" altLang="en-US" sz="1100" b="0" i="0" u="none" strike="noStrike" baseline="30000" dirty="0">
                        <a:solidFill>
                          <a:srgbClr val="000000"/>
                        </a:solidFill>
                        <a:effectLst/>
                        <a:latin typeface="等线" panose="02010600030101010101" pitchFamily="2" charset="-122"/>
                        <a:ea typeface="等线" panose="02010600030101010101" pitchFamily="2" charset="-122"/>
                      </a:endParaRPr>
                    </a:p>
                  </a:txBody>
                  <a:tcPr marL="3039" marR="3039" marT="3039" marB="0" anchor="ctr"/>
                </a:tc>
                <a:extLst>
                  <a:ext uri="{0D108BD9-81ED-4DB2-BD59-A6C34878D82A}">
                    <a16:rowId xmlns:a16="http://schemas.microsoft.com/office/drawing/2014/main" val="1417843146"/>
                  </a:ext>
                </a:extLst>
              </a:tr>
            </a:tbl>
          </a:graphicData>
        </a:graphic>
      </p:graphicFrame>
    </p:spTree>
    <p:extLst>
      <p:ext uri="{BB962C8B-B14F-4D97-AF65-F5344CB8AC3E}">
        <p14:creationId xmlns:p14="http://schemas.microsoft.com/office/powerpoint/2010/main" val="139471174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C57F07-3298-C83C-4035-42E079AFA5FA}"/>
              </a:ext>
            </a:extLst>
          </p:cNvPr>
          <p:cNvSpPr>
            <a:spLocks noGrp="1"/>
          </p:cNvSpPr>
          <p:nvPr>
            <p:ph type="title"/>
          </p:nvPr>
        </p:nvSpPr>
        <p:spPr/>
        <p:txBody>
          <a:bodyPr/>
          <a:lstStyle/>
          <a:p>
            <a:r>
              <a:rPr lang="en-US" altLang="zh-CN" b="1" dirty="0"/>
              <a:t>01 </a:t>
            </a:r>
            <a:r>
              <a:rPr lang="zh-CN" altLang="en-US" b="1" dirty="0"/>
              <a:t>药品基本信息（与参照药品的比较）</a:t>
            </a:r>
          </a:p>
        </p:txBody>
      </p:sp>
      <p:sp>
        <p:nvSpPr>
          <p:cNvPr id="3" name="矩形 2">
            <a:extLst>
              <a:ext uri="{FF2B5EF4-FFF2-40B4-BE49-F238E27FC236}">
                <a16:creationId xmlns:a16="http://schemas.microsoft.com/office/drawing/2014/main" id="{721A0608-7858-8DDC-9CCF-75572EEB51C8}"/>
              </a:ext>
            </a:extLst>
          </p:cNvPr>
          <p:cNvSpPr/>
          <p:nvPr/>
        </p:nvSpPr>
        <p:spPr>
          <a:xfrm>
            <a:off x="7394269" y="4387081"/>
            <a:ext cx="1720088"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4" name="表格 3">
            <a:extLst>
              <a:ext uri="{FF2B5EF4-FFF2-40B4-BE49-F238E27FC236}">
                <a16:creationId xmlns:a16="http://schemas.microsoft.com/office/drawing/2014/main" id="{60BC8BD7-5158-38E5-A208-3F7625BA458A}"/>
              </a:ext>
            </a:extLst>
          </p:cNvPr>
          <p:cNvGraphicFramePr>
            <a:graphicFrameLocks noGrp="1"/>
          </p:cNvGraphicFramePr>
          <p:nvPr>
            <p:extLst>
              <p:ext uri="{D42A27DB-BD31-4B8C-83A1-F6EECF244321}">
                <p14:modId xmlns:p14="http://schemas.microsoft.com/office/powerpoint/2010/main" val="1483963101"/>
              </p:ext>
            </p:extLst>
          </p:nvPr>
        </p:nvGraphicFramePr>
        <p:xfrm>
          <a:off x="71500" y="491935"/>
          <a:ext cx="9000999" cy="4297849"/>
        </p:xfrm>
        <a:graphic>
          <a:graphicData uri="http://schemas.openxmlformats.org/drawingml/2006/table">
            <a:tbl>
              <a:tblPr firstRow="1" firstCol="1" bandRow="1">
                <a:tableStyleId>{5C22544A-7EE6-4342-B048-85BDC9FD1C3A}</a:tableStyleId>
              </a:tblPr>
              <a:tblGrid>
                <a:gridCol w="1800200">
                  <a:extLst>
                    <a:ext uri="{9D8B030D-6E8A-4147-A177-3AD203B41FA5}">
                      <a16:colId xmlns:a16="http://schemas.microsoft.com/office/drawing/2014/main" val="372226159"/>
                    </a:ext>
                  </a:extLst>
                </a:gridCol>
                <a:gridCol w="2956769">
                  <a:extLst>
                    <a:ext uri="{9D8B030D-6E8A-4147-A177-3AD203B41FA5}">
                      <a16:colId xmlns:a16="http://schemas.microsoft.com/office/drawing/2014/main" val="1585567515"/>
                    </a:ext>
                  </a:extLst>
                </a:gridCol>
                <a:gridCol w="4244030">
                  <a:extLst>
                    <a:ext uri="{9D8B030D-6E8A-4147-A177-3AD203B41FA5}">
                      <a16:colId xmlns:a16="http://schemas.microsoft.com/office/drawing/2014/main" val="3554327294"/>
                    </a:ext>
                  </a:extLst>
                </a:gridCol>
              </a:tblGrid>
              <a:tr h="221208">
                <a:tc>
                  <a:txBody>
                    <a:bodyPr/>
                    <a:lstStyle/>
                    <a:p>
                      <a:pPr algn="ctr"/>
                      <a:r>
                        <a:rPr lang="zh-CN" sz="1400" kern="100">
                          <a:effectLst/>
                        </a:rPr>
                        <a:t>因素</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ctr"/>
                      <a:r>
                        <a:rPr lang="zh-CN" sz="1400" kern="100" dirty="0">
                          <a:effectLst/>
                        </a:rPr>
                        <a:t>卡马西平缓释胶囊</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ctr"/>
                      <a:r>
                        <a:rPr lang="zh-CN" sz="1400" kern="100" dirty="0">
                          <a:effectLst/>
                        </a:rPr>
                        <a:t>卡马西平缓释片（</a:t>
                      </a:r>
                      <a:r>
                        <a:rPr lang="en-US" sz="1400" kern="100" dirty="0">
                          <a:effectLst/>
                        </a:rPr>
                        <a:t>II</a:t>
                      </a:r>
                      <a:r>
                        <a:rPr lang="zh-CN" sz="1400" kern="100" dirty="0">
                          <a:effectLst/>
                        </a:rPr>
                        <a:t>）</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964831194"/>
                  </a:ext>
                </a:extLst>
              </a:tr>
              <a:tr h="884833">
                <a:tc>
                  <a:txBody>
                    <a:bodyPr/>
                    <a:lstStyle/>
                    <a:p>
                      <a:pPr algn="ctr"/>
                      <a:r>
                        <a:rPr lang="zh-CN" sz="1400" kern="100" dirty="0">
                          <a:effectLst/>
                        </a:rPr>
                        <a:t>工艺</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缓释剂型：由具有缓释作用的载药丸芯及明胶空心胶囊组成。</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altLang="en-US" sz="1400" kern="100" dirty="0">
                          <a:effectLst/>
                        </a:rPr>
                        <a:t>实际为</a:t>
                      </a:r>
                      <a:r>
                        <a:rPr lang="zh-CN" sz="1400" kern="100" dirty="0">
                          <a:effectLst/>
                        </a:rPr>
                        <a:t>控释剂型：渗透泵技术，具有控释速率可调、控释时间长、药物稳定性好等优点，可以实现药物的持续控释</a:t>
                      </a:r>
                      <a:r>
                        <a:rPr lang="en-US" sz="1400" kern="100" dirty="0">
                          <a:effectLst/>
                        </a:rPr>
                        <a:t>,</a:t>
                      </a:r>
                      <a:r>
                        <a:rPr lang="zh-CN" sz="1400" kern="100" dirty="0">
                          <a:effectLst/>
                        </a:rPr>
                        <a:t>从而减少药物的频繁使用</a:t>
                      </a:r>
                      <a:r>
                        <a:rPr lang="en-US" sz="1400" kern="100" dirty="0">
                          <a:effectLst/>
                        </a:rPr>
                        <a:t>,</a:t>
                      </a:r>
                      <a:r>
                        <a:rPr lang="zh-CN" sz="1400" kern="100" dirty="0">
                          <a:effectLst/>
                        </a:rPr>
                        <a:t>降低药物的副作用。此外</a:t>
                      </a:r>
                      <a:r>
                        <a:rPr lang="en-US" sz="1400" kern="100" dirty="0">
                          <a:effectLst/>
                        </a:rPr>
                        <a:t>,</a:t>
                      </a:r>
                      <a:r>
                        <a:rPr lang="zh-CN" sz="1400" kern="100" dirty="0">
                          <a:effectLst/>
                        </a:rPr>
                        <a:t>渗透泵片控释技术还可以实现药物的定量控制。</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4097191033"/>
                  </a:ext>
                </a:extLst>
              </a:tr>
              <a:tr h="442416">
                <a:tc>
                  <a:txBody>
                    <a:bodyPr/>
                    <a:lstStyle/>
                    <a:p>
                      <a:pPr algn="ctr"/>
                      <a:r>
                        <a:rPr lang="zh-CN" sz="1400" kern="100" dirty="0">
                          <a:effectLst/>
                        </a:rPr>
                        <a:t>上市国家</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仅中国上市</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中美双报品种，取得美国</a:t>
                      </a:r>
                      <a:r>
                        <a:rPr lang="en-US" sz="1400" kern="100" dirty="0">
                          <a:effectLst/>
                        </a:rPr>
                        <a:t>FDA</a:t>
                      </a:r>
                      <a:r>
                        <a:rPr lang="zh-CN" sz="1400" kern="100" dirty="0">
                          <a:effectLst/>
                        </a:rPr>
                        <a:t>和中国上市批准。</a:t>
                      </a:r>
                    </a:p>
                    <a:p>
                      <a:pPr algn="just"/>
                      <a:r>
                        <a:rPr lang="zh-CN" sz="1400" kern="100" dirty="0">
                          <a:effectLst/>
                        </a:rPr>
                        <a:t>原研制剂在全球范围均有使用。</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270631430"/>
                  </a:ext>
                </a:extLst>
              </a:tr>
              <a:tr h="339647">
                <a:tc>
                  <a:txBody>
                    <a:bodyPr/>
                    <a:lstStyle/>
                    <a:p>
                      <a:pPr algn="ctr"/>
                      <a:r>
                        <a:rPr lang="zh-CN" sz="1400" kern="100" dirty="0">
                          <a:effectLst/>
                        </a:rPr>
                        <a:t>规格差异</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仅</a:t>
                      </a:r>
                      <a:r>
                        <a:rPr lang="en-US" sz="1400" kern="100" dirty="0">
                          <a:effectLst/>
                        </a:rPr>
                        <a:t>100mg</a:t>
                      </a:r>
                      <a:r>
                        <a:rPr lang="zh-CN" sz="1400" kern="100" dirty="0">
                          <a:effectLst/>
                        </a:rPr>
                        <a:t>规格</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en-US" sz="1400" kern="100" dirty="0">
                          <a:effectLst/>
                        </a:rPr>
                        <a:t>100mg</a:t>
                      </a:r>
                      <a:r>
                        <a:rPr lang="zh-CN" sz="1400" kern="100" dirty="0">
                          <a:effectLst/>
                        </a:rPr>
                        <a:t>、</a:t>
                      </a:r>
                      <a:r>
                        <a:rPr lang="en-US" sz="1400" kern="100" dirty="0">
                          <a:effectLst/>
                        </a:rPr>
                        <a:t>200mg</a:t>
                      </a:r>
                      <a:r>
                        <a:rPr lang="zh-CN" sz="1400" kern="100" dirty="0">
                          <a:effectLst/>
                        </a:rPr>
                        <a:t>、</a:t>
                      </a:r>
                      <a:r>
                        <a:rPr lang="en-US" sz="1400" kern="100" dirty="0">
                          <a:effectLst/>
                        </a:rPr>
                        <a:t>400mg</a:t>
                      </a:r>
                      <a:r>
                        <a:rPr lang="zh-CN" sz="1400" kern="100" dirty="0">
                          <a:effectLst/>
                        </a:rPr>
                        <a:t>，满足不同患者不同临床需求。</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1560303724"/>
                  </a:ext>
                </a:extLst>
              </a:tr>
              <a:tr h="221208">
                <a:tc>
                  <a:txBody>
                    <a:bodyPr/>
                    <a:lstStyle/>
                    <a:p>
                      <a:pPr algn="ctr"/>
                      <a:r>
                        <a:rPr lang="zh-CN" sz="1400" kern="100" dirty="0">
                          <a:effectLst/>
                        </a:rPr>
                        <a:t>与原研的一致性</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altLang="en-US" sz="1400" kern="100" dirty="0">
                          <a:solidFill>
                            <a:schemeClr val="dk1"/>
                          </a:solidFill>
                          <a:effectLst/>
                          <a:latin typeface="+mn-lt"/>
                          <a:ea typeface="+mn-ea"/>
                          <a:cs typeface="+mn-cs"/>
                        </a:rPr>
                        <a:t>未通过一致性评价</a:t>
                      </a:r>
                    </a:p>
                  </a:txBody>
                  <a:tcPr marL="30593" marR="30593" marT="0" marB="0"/>
                </a:tc>
                <a:tc>
                  <a:txBody>
                    <a:bodyPr/>
                    <a:lstStyle/>
                    <a:p>
                      <a:pPr algn="just"/>
                      <a:r>
                        <a:rPr lang="zh-CN" sz="1400" kern="100" dirty="0">
                          <a:effectLst/>
                        </a:rPr>
                        <a:t>完全等效，通过一致性评价。</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3107165063"/>
                  </a:ext>
                </a:extLst>
              </a:tr>
              <a:tr h="663625">
                <a:tc>
                  <a:txBody>
                    <a:bodyPr/>
                    <a:lstStyle/>
                    <a:p>
                      <a:pPr algn="ctr"/>
                      <a:r>
                        <a:rPr lang="zh-CN" sz="1400" kern="100" dirty="0">
                          <a:effectLst/>
                        </a:rPr>
                        <a:t>临床认可度</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少有临床文献发表</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临床及不良反应自</a:t>
                      </a:r>
                      <a:r>
                        <a:rPr lang="en-US" sz="1400" kern="100" dirty="0">
                          <a:effectLst/>
                        </a:rPr>
                        <a:t>90</a:t>
                      </a:r>
                      <a:r>
                        <a:rPr lang="zh-CN" sz="1400" kern="100" dirty="0">
                          <a:effectLst/>
                        </a:rPr>
                        <a:t>年代，一直处于研究更新中。癫痫、神经痛、前庭阵发症等各大国际性指南推荐。</a:t>
                      </a:r>
                    </a:p>
                    <a:p>
                      <a:pPr algn="just"/>
                      <a:r>
                        <a:rPr lang="zh-CN" sz="1400" kern="100" dirty="0">
                          <a:effectLst/>
                        </a:rPr>
                        <a:t>临床观察证实抗癫痫效果与拉莫三嗪疗效相当。</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3933141750"/>
                  </a:ext>
                </a:extLst>
              </a:tr>
              <a:tr h="221208">
                <a:tc>
                  <a:txBody>
                    <a:bodyPr/>
                    <a:lstStyle/>
                    <a:p>
                      <a:pPr algn="ctr"/>
                      <a:r>
                        <a:rPr lang="zh-CN" sz="1400" kern="100" dirty="0">
                          <a:effectLst/>
                        </a:rPr>
                        <a:t>不良反应</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无明确数据</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明确且发生率有详细统计。</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613964509"/>
                  </a:ext>
                </a:extLst>
              </a:tr>
              <a:tr h="221208">
                <a:tc>
                  <a:txBody>
                    <a:bodyPr/>
                    <a:lstStyle/>
                    <a:p>
                      <a:pPr algn="ctr"/>
                      <a:r>
                        <a:rPr lang="zh-CN" sz="1400" kern="100" dirty="0">
                          <a:effectLst/>
                        </a:rPr>
                        <a:t>药代动力学</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仅有动物模型，无明确人体数据。</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血药浓度处于安全范围，不良反应少。</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3702735176"/>
                  </a:ext>
                </a:extLst>
              </a:tr>
              <a:tr h="442416">
                <a:tc>
                  <a:txBody>
                    <a:bodyPr/>
                    <a:lstStyle/>
                    <a:p>
                      <a:pPr algn="ctr"/>
                      <a:r>
                        <a:rPr lang="zh-CN" sz="1400" kern="100" dirty="0">
                          <a:effectLst/>
                        </a:rPr>
                        <a:t>研发、注册成本</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未做</a:t>
                      </a:r>
                      <a:r>
                        <a:rPr lang="en-US" sz="1400" kern="100" dirty="0">
                          <a:effectLst/>
                        </a:rPr>
                        <a:t>BE</a:t>
                      </a:r>
                      <a:r>
                        <a:rPr lang="zh-CN" sz="1400" kern="100" dirty="0">
                          <a:effectLst/>
                        </a:rPr>
                        <a:t>试验。</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完成完整的药学研究和</a:t>
                      </a:r>
                      <a:r>
                        <a:rPr lang="en-US" sz="1400" kern="100" dirty="0">
                          <a:effectLst/>
                        </a:rPr>
                        <a:t>BE</a:t>
                      </a:r>
                      <a:r>
                        <a:rPr lang="zh-CN" sz="1400" kern="100" dirty="0">
                          <a:effectLst/>
                        </a:rPr>
                        <a:t>试验，中美双报，通过</a:t>
                      </a:r>
                      <a:r>
                        <a:rPr lang="en-US" sz="1400" kern="100" dirty="0">
                          <a:effectLst/>
                        </a:rPr>
                        <a:t>FDA</a:t>
                      </a:r>
                      <a:r>
                        <a:rPr lang="zh-CN" sz="1400" kern="100" dirty="0">
                          <a:effectLst/>
                        </a:rPr>
                        <a:t>的生产现场核查。</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extLst>
                  <a:ext uri="{0D108BD9-81ED-4DB2-BD59-A6C34878D82A}">
                    <a16:rowId xmlns:a16="http://schemas.microsoft.com/office/drawing/2014/main" val="2532741180"/>
                  </a:ext>
                </a:extLst>
              </a:tr>
              <a:tr h="188731">
                <a:tc>
                  <a:txBody>
                    <a:bodyPr/>
                    <a:lstStyle/>
                    <a:p>
                      <a:pPr algn="ctr"/>
                      <a:r>
                        <a:rPr lang="zh-CN" sz="1400" kern="100" dirty="0">
                          <a:effectLst/>
                        </a:rPr>
                        <a:t>医保情况</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sz="1400" kern="100" dirty="0">
                          <a:effectLst/>
                        </a:rPr>
                        <a:t>医保乙类 </a:t>
                      </a:r>
                      <a:r>
                        <a:rPr lang="en-US" sz="1400" kern="100" dirty="0">
                          <a:effectLst/>
                        </a:rPr>
                        <a:t>★(988) </a:t>
                      </a:r>
                      <a:r>
                        <a:rPr lang="zh-CN" sz="1400" kern="100" dirty="0">
                          <a:effectLst/>
                        </a:rPr>
                        <a:t>缓释控释剂型</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0593" marR="30593" marT="0" marB="0"/>
                </a:tc>
                <a:tc>
                  <a:txBody>
                    <a:bodyPr/>
                    <a:lstStyle/>
                    <a:p>
                      <a:pPr algn="just"/>
                      <a:r>
                        <a:rPr lang="zh-CN" altLang="en-US" sz="1400" kern="100" dirty="0">
                          <a:effectLst/>
                        </a:rPr>
                        <a:t>本品符合现行医保目录中的控释剂型，但由于通用名命名为缓释片</a:t>
                      </a:r>
                      <a:r>
                        <a:rPr lang="en-US" altLang="zh-CN" sz="1400" kern="100" dirty="0">
                          <a:effectLst/>
                        </a:rPr>
                        <a:t>II</a:t>
                      </a:r>
                      <a:r>
                        <a:rPr lang="zh-CN" altLang="en-US" sz="1400" kern="100" dirty="0">
                          <a:effectLst/>
                        </a:rPr>
                        <a:t>，目前不在</a:t>
                      </a:r>
                      <a:r>
                        <a:rPr lang="zh-CN" sz="1400" kern="100" dirty="0">
                          <a:effectLst/>
                        </a:rPr>
                        <a:t>医保</a:t>
                      </a:r>
                      <a:r>
                        <a:rPr lang="zh-CN" altLang="en-US" sz="1400" kern="100" dirty="0">
                          <a:effectLst/>
                        </a:rPr>
                        <a:t>目录</a:t>
                      </a:r>
                      <a:endParaRPr lang="en-US" altLang="zh-CN" sz="1400" kern="100" dirty="0">
                        <a:effectLst/>
                      </a:endParaRPr>
                    </a:p>
                    <a:p>
                      <a:pPr algn="just"/>
                      <a:r>
                        <a:rPr lang="zh-CN" altLang="en-US" sz="1400" kern="100" dirty="0">
                          <a:solidFill>
                            <a:schemeClr val="dk1"/>
                          </a:solidFill>
                          <a:effectLst/>
                          <a:latin typeface="+mn-lt"/>
                          <a:ea typeface="+mn-ea"/>
                          <a:cs typeface="+mn-cs"/>
                        </a:rPr>
                        <a:t>该产品在美国为医保产品</a:t>
                      </a:r>
                    </a:p>
                  </a:txBody>
                  <a:tcPr marL="30593" marR="30593" marT="0" marB="0"/>
                </a:tc>
                <a:extLst>
                  <a:ext uri="{0D108BD9-81ED-4DB2-BD59-A6C34878D82A}">
                    <a16:rowId xmlns:a16="http://schemas.microsoft.com/office/drawing/2014/main" val="2460892144"/>
                  </a:ext>
                </a:extLst>
              </a:tr>
            </a:tbl>
          </a:graphicData>
        </a:graphic>
      </p:graphicFrame>
    </p:spTree>
    <p:extLst>
      <p:ext uri="{BB962C8B-B14F-4D97-AF65-F5344CB8AC3E}">
        <p14:creationId xmlns:p14="http://schemas.microsoft.com/office/powerpoint/2010/main" val="354599979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1C5F22-F688-9BFA-D1FB-349B476744E3}"/>
              </a:ext>
            </a:extLst>
          </p:cNvPr>
          <p:cNvSpPr>
            <a:spLocks noGrp="1"/>
          </p:cNvSpPr>
          <p:nvPr>
            <p:ph type="title"/>
          </p:nvPr>
        </p:nvSpPr>
        <p:spPr/>
        <p:txBody>
          <a:bodyPr/>
          <a:lstStyle/>
          <a:p>
            <a:r>
              <a:rPr lang="en-US" altLang="zh-CN" b="1" dirty="0"/>
              <a:t>02 </a:t>
            </a:r>
            <a:r>
              <a:rPr lang="zh-CN" altLang="en-US" b="1" dirty="0"/>
              <a:t>安全性</a:t>
            </a:r>
          </a:p>
        </p:txBody>
      </p:sp>
      <p:sp>
        <p:nvSpPr>
          <p:cNvPr id="5" name="文本框 4">
            <a:extLst>
              <a:ext uri="{FF2B5EF4-FFF2-40B4-BE49-F238E27FC236}">
                <a16:creationId xmlns:a16="http://schemas.microsoft.com/office/drawing/2014/main" id="{2462798F-87B7-37C4-3808-E03661B51801}"/>
              </a:ext>
            </a:extLst>
          </p:cNvPr>
          <p:cNvSpPr txBox="1"/>
          <p:nvPr/>
        </p:nvSpPr>
        <p:spPr>
          <a:xfrm>
            <a:off x="611560" y="665277"/>
            <a:ext cx="7776864" cy="3612720"/>
          </a:xfrm>
          <a:prstGeom prst="rect">
            <a:avLst/>
          </a:prstGeom>
          <a:noFill/>
        </p:spPr>
        <p:txBody>
          <a:bodyPr wrap="square">
            <a:spAutoFit/>
          </a:bodyPr>
          <a:lstStyle/>
          <a:p>
            <a:pPr>
              <a:lnSpc>
                <a:spcPct val="150000"/>
              </a:lnSpc>
            </a:pPr>
            <a:r>
              <a:rPr lang="en-US" altLang="zh-CN" sz="1400" dirty="0"/>
              <a:t>2.1 </a:t>
            </a:r>
            <a:r>
              <a:rPr lang="zh-CN" altLang="en-US" sz="1400" dirty="0"/>
              <a:t>国内外不良反应发生情况：</a:t>
            </a:r>
            <a:endParaRPr lang="en-US" altLang="zh-CN" sz="1400" dirty="0"/>
          </a:p>
          <a:p>
            <a:pPr>
              <a:lnSpc>
                <a:spcPct val="150000"/>
              </a:lnSpc>
            </a:pPr>
            <a:r>
              <a:rPr lang="zh-CN" altLang="en-US" sz="1400" dirty="0"/>
              <a:t>      详见药品说明书中，临床试验报告的药物不良反应列表按 </a:t>
            </a:r>
            <a:r>
              <a:rPr lang="en-US" altLang="zh-CN" sz="1400" dirty="0"/>
              <a:t>MedDRA </a:t>
            </a:r>
            <a:r>
              <a:rPr lang="zh-CN" altLang="en-US" sz="1400" dirty="0"/>
              <a:t>系统器官分类编制。</a:t>
            </a:r>
            <a:endParaRPr lang="en-US" altLang="zh-CN" sz="1400" dirty="0"/>
          </a:p>
          <a:p>
            <a:pPr>
              <a:lnSpc>
                <a:spcPct val="150000"/>
              </a:lnSpc>
            </a:pPr>
            <a:r>
              <a:rPr lang="en-US" altLang="zh-CN" sz="1400" dirty="0"/>
              <a:t>2.2 </a:t>
            </a:r>
            <a:r>
              <a:rPr lang="zh-CN" altLang="en-US" sz="1400" dirty="0"/>
              <a:t>说明书收载的安全性信息：</a:t>
            </a:r>
            <a:endParaRPr lang="en-US" altLang="zh-CN" sz="1400" dirty="0"/>
          </a:p>
          <a:p>
            <a:pPr marL="285750" indent="-285750">
              <a:lnSpc>
                <a:spcPct val="150000"/>
              </a:lnSpc>
              <a:buFont typeface="Arial" panose="020B0604020202020204" pitchFamily="34" charset="0"/>
              <a:buChar char="•"/>
            </a:pPr>
            <a:r>
              <a:rPr lang="zh-CN" altLang="en-US" sz="1400" dirty="0"/>
              <a:t>严重皮肤反应和 </a:t>
            </a:r>
            <a:r>
              <a:rPr lang="en-US" altLang="zh-CN" sz="1400" dirty="0"/>
              <a:t>HLA-B*1502 </a:t>
            </a:r>
            <a:r>
              <a:rPr lang="zh-CN" altLang="en-US" sz="1400" dirty="0"/>
              <a:t>等位基因相关，中国汉族人群为 </a:t>
            </a:r>
            <a:r>
              <a:rPr lang="en-US" altLang="zh-CN" sz="1400" dirty="0"/>
              <a:t>2%</a:t>
            </a:r>
            <a:r>
              <a:rPr lang="zh-CN" altLang="en-US" sz="1400" dirty="0"/>
              <a:t>至 </a:t>
            </a:r>
            <a:r>
              <a:rPr lang="en-US" altLang="zh-CN" sz="1400" dirty="0"/>
              <a:t>12%</a:t>
            </a:r>
            <a:r>
              <a:rPr lang="zh-CN" altLang="en-US" sz="1400" dirty="0"/>
              <a:t>。</a:t>
            </a:r>
            <a:r>
              <a:rPr lang="zh-CN" altLang="en-US" sz="1400" b="1" dirty="0"/>
              <a:t>已经接受马西平连续治疗数月以上的患者发生该不良反应的可能性不大</a:t>
            </a:r>
            <a:r>
              <a:rPr lang="zh-CN" altLang="en-US" sz="1400" dirty="0"/>
              <a:t>。</a:t>
            </a:r>
            <a:endParaRPr lang="en-US" altLang="zh-CN" sz="1400" dirty="0"/>
          </a:p>
          <a:p>
            <a:pPr marL="285750" indent="-285750">
              <a:lnSpc>
                <a:spcPct val="150000"/>
              </a:lnSpc>
              <a:buFont typeface="Arial" panose="020B0604020202020204" pitchFamily="34" charset="0"/>
              <a:buChar char="•"/>
            </a:pPr>
            <a:r>
              <a:rPr lang="zh-CN" altLang="en-US" sz="1400" dirty="0"/>
              <a:t>粒细胞缺乏症和再生障碍性贫血发生率</a:t>
            </a:r>
            <a:r>
              <a:rPr lang="zh-CN" altLang="en-US" sz="1400" b="1" dirty="0"/>
              <a:t>非常低</a:t>
            </a:r>
            <a:r>
              <a:rPr lang="zh-CN" altLang="en-US" sz="1400" dirty="0"/>
              <a:t>。</a:t>
            </a:r>
            <a:endParaRPr lang="en-US" altLang="zh-CN" sz="1400" b="1" dirty="0"/>
          </a:p>
          <a:p>
            <a:pPr marL="285750" indent="-285750">
              <a:lnSpc>
                <a:spcPct val="150000"/>
              </a:lnSpc>
              <a:buFont typeface="Arial" panose="020B0604020202020204" pitchFamily="34" charset="0"/>
              <a:buChar char="•"/>
            </a:pPr>
            <a:r>
              <a:rPr lang="zh-CN" altLang="en-US" sz="1400" dirty="0"/>
              <a:t>特别是在用卡马西平治疗初期、或初始服药量太大或老年患者服用，偶尔或经常会出现一些不良反应，如：中枢神经系统不良反应（头晕、头痛、共济失调、嗜睡、疲劳、 复视）、胃肠道不适（如：恶心、呕吐）以及皮肤过敏反应。 与剂量相关的不良反应，</a:t>
            </a:r>
            <a:r>
              <a:rPr lang="zh-CN" altLang="en-US" sz="1400" b="1" dirty="0"/>
              <a:t>通常在几天内自行减轻或减少剂量后减轻</a:t>
            </a:r>
            <a:r>
              <a:rPr lang="zh-CN" altLang="en-US" sz="1400" dirty="0"/>
              <a:t>。中枢神经系统的不良反应可能是剂量过高或是血药浓度明显波动的表现。在这种情况下应进行血药浓度监测。</a:t>
            </a:r>
            <a:endParaRPr lang="en-US" altLang="zh-CN" sz="1400" dirty="0"/>
          </a:p>
        </p:txBody>
      </p:sp>
      <p:sp>
        <p:nvSpPr>
          <p:cNvPr id="3" name="矩形 2">
            <a:extLst>
              <a:ext uri="{FF2B5EF4-FFF2-40B4-BE49-F238E27FC236}">
                <a16:creationId xmlns:a16="http://schemas.microsoft.com/office/drawing/2014/main" id="{2C98D0E1-B886-B1CC-49D1-ED22662C1C00}"/>
              </a:ext>
            </a:extLst>
          </p:cNvPr>
          <p:cNvSpPr/>
          <p:nvPr/>
        </p:nvSpPr>
        <p:spPr>
          <a:xfrm>
            <a:off x="7394269" y="4387081"/>
            <a:ext cx="1720088"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9131346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1C5F22-F688-9BFA-D1FB-349B476744E3}"/>
              </a:ext>
            </a:extLst>
          </p:cNvPr>
          <p:cNvSpPr>
            <a:spLocks noGrp="1"/>
          </p:cNvSpPr>
          <p:nvPr>
            <p:ph type="title"/>
          </p:nvPr>
        </p:nvSpPr>
        <p:spPr/>
        <p:txBody>
          <a:bodyPr/>
          <a:lstStyle/>
          <a:p>
            <a:r>
              <a:rPr lang="en-US" altLang="zh-CN" b="1" dirty="0"/>
              <a:t>02 </a:t>
            </a:r>
            <a:r>
              <a:rPr lang="zh-CN" altLang="en-US" b="1" dirty="0"/>
              <a:t>安全性</a:t>
            </a:r>
          </a:p>
        </p:txBody>
      </p:sp>
      <p:sp>
        <p:nvSpPr>
          <p:cNvPr id="5" name="文本框 4">
            <a:extLst>
              <a:ext uri="{FF2B5EF4-FFF2-40B4-BE49-F238E27FC236}">
                <a16:creationId xmlns:a16="http://schemas.microsoft.com/office/drawing/2014/main" id="{2462798F-87B7-37C4-3808-E03661B51801}"/>
              </a:ext>
            </a:extLst>
          </p:cNvPr>
          <p:cNvSpPr txBox="1"/>
          <p:nvPr/>
        </p:nvSpPr>
        <p:spPr>
          <a:xfrm>
            <a:off x="611560" y="665277"/>
            <a:ext cx="7776864" cy="3289555"/>
          </a:xfrm>
          <a:prstGeom prst="rect">
            <a:avLst/>
          </a:prstGeom>
          <a:noFill/>
        </p:spPr>
        <p:txBody>
          <a:bodyPr wrap="square">
            <a:spAutoFit/>
          </a:bodyPr>
          <a:lstStyle/>
          <a:p>
            <a:pPr>
              <a:lnSpc>
                <a:spcPct val="200000"/>
              </a:lnSpc>
            </a:pPr>
            <a:r>
              <a:rPr lang="en-US" altLang="zh-CN" sz="1400" dirty="0"/>
              <a:t>2.3 </a:t>
            </a:r>
            <a:r>
              <a:rPr lang="zh-CN" altLang="en-US" sz="1400" dirty="0"/>
              <a:t>与现有抗癫痫药品的比较：</a:t>
            </a:r>
            <a:endParaRPr lang="en-US" altLang="zh-CN" sz="1400" dirty="0"/>
          </a:p>
          <a:p>
            <a:pPr marL="285750" indent="-285750">
              <a:lnSpc>
                <a:spcPct val="200000"/>
              </a:lnSpc>
              <a:buFont typeface="Arial" panose="020B0604020202020204" pitchFamily="34" charset="0"/>
              <a:buChar char="•"/>
            </a:pPr>
            <a:r>
              <a:rPr lang="zh-CN" altLang="en-US" sz="1400" dirty="0"/>
              <a:t>卡马西平缓释片</a:t>
            </a:r>
            <a:r>
              <a:rPr lang="en-US" altLang="zh-CN" sz="1400" dirty="0"/>
              <a:t>II Vs.</a:t>
            </a:r>
            <a:r>
              <a:rPr lang="zh-CN" altLang="en-US" sz="1400" dirty="0"/>
              <a:t> 卡马西平片</a:t>
            </a:r>
            <a:endParaRPr lang="en-US" altLang="zh-CN" sz="1400" dirty="0"/>
          </a:p>
          <a:p>
            <a:pPr>
              <a:lnSpc>
                <a:spcPct val="200000"/>
              </a:lnSpc>
            </a:pPr>
            <a:r>
              <a:rPr lang="zh-CN" altLang="en-US" sz="1400" dirty="0"/>
              <a:t>       相比于卡马西平片，卡马西平缓释片</a:t>
            </a:r>
            <a:r>
              <a:rPr lang="en-US" altLang="zh-CN" sz="1400" dirty="0"/>
              <a:t>II</a:t>
            </a:r>
            <a:r>
              <a:rPr lang="zh-CN" altLang="en-US" sz="1400" dirty="0"/>
              <a:t>不良反应更少。</a:t>
            </a:r>
            <a:r>
              <a:rPr lang="en-US" altLang="zh-CN" sz="1400" baseline="30000" dirty="0"/>
              <a:t>1</a:t>
            </a:r>
          </a:p>
          <a:p>
            <a:pPr>
              <a:lnSpc>
                <a:spcPct val="200000"/>
              </a:lnSpc>
            </a:pPr>
            <a:r>
              <a:rPr lang="en-US" altLang="zh-CN" sz="1400" dirty="0"/>
              <a:t>2.4 </a:t>
            </a:r>
            <a:r>
              <a:rPr lang="zh-CN" altLang="en-US" sz="1400" dirty="0"/>
              <a:t>老年患者中心功能与抗癫痫药物治疗</a:t>
            </a:r>
            <a:r>
              <a:rPr lang="en-US" altLang="zh-CN" sz="1400" dirty="0"/>
              <a:t>:</a:t>
            </a:r>
            <a:r>
              <a:rPr lang="zh-CN" altLang="en-US" sz="1400" dirty="0"/>
              <a:t>拉莫三嗪和卡马西平缓释片的一项比较研究：</a:t>
            </a:r>
            <a:endParaRPr lang="en-US" altLang="zh-CN" sz="1400" dirty="0"/>
          </a:p>
          <a:p>
            <a:pPr marL="285750" indent="-285750">
              <a:lnSpc>
                <a:spcPct val="200000"/>
              </a:lnSpc>
              <a:buFont typeface="Arial" panose="020B0604020202020204" pitchFamily="34" charset="0"/>
              <a:buChar char="•"/>
            </a:pPr>
            <a:r>
              <a:rPr lang="zh-CN" altLang="en-US" sz="1400" dirty="0"/>
              <a:t>对于既往无明显房室传导缺陷的老年患者，在</a:t>
            </a:r>
            <a:r>
              <a:rPr lang="en-US" altLang="zh-CN" sz="1400" dirty="0"/>
              <a:t>CBZ</a:t>
            </a:r>
            <a:r>
              <a:rPr lang="zh-CN" altLang="en-US" sz="1400" dirty="0"/>
              <a:t>或</a:t>
            </a:r>
            <a:r>
              <a:rPr lang="en-US" altLang="zh-CN" sz="1400" dirty="0"/>
              <a:t>LTG</a:t>
            </a:r>
            <a:r>
              <a:rPr lang="zh-CN" altLang="en-US" sz="1400" dirty="0"/>
              <a:t>治疗期间，临床上心电图的显著改变并不常见。</a:t>
            </a:r>
            <a:r>
              <a:rPr lang="en-US" altLang="zh-CN" sz="1400" baseline="30000" dirty="0"/>
              <a:t>2</a:t>
            </a:r>
          </a:p>
          <a:p>
            <a:pPr>
              <a:lnSpc>
                <a:spcPct val="150000"/>
              </a:lnSpc>
            </a:pPr>
            <a:r>
              <a:rPr lang="en-US" altLang="zh-CN" sz="1400" dirty="0"/>
              <a:t>2.5 </a:t>
            </a:r>
            <a:r>
              <a:rPr lang="zh-CN" altLang="zh-CN" sz="1400" dirty="0"/>
              <a:t>本产品为渗透泵缓释制剂，</a:t>
            </a:r>
            <a:r>
              <a:rPr lang="zh-CN" altLang="en-US" sz="1400" dirty="0"/>
              <a:t>和普通剂型相比，</a:t>
            </a:r>
            <a:r>
              <a:rPr lang="zh-CN" altLang="zh-CN" sz="1400" dirty="0"/>
              <a:t>可获得稳定的血浆药物浓度，且药物释放不受食物和</a:t>
            </a:r>
            <a:r>
              <a:rPr lang="en-US" altLang="zh-CN" sz="1400" dirty="0"/>
              <a:t>pH</a:t>
            </a:r>
            <a:r>
              <a:rPr lang="zh-CN" altLang="zh-CN" sz="1400" dirty="0"/>
              <a:t>值影响。</a:t>
            </a:r>
            <a:r>
              <a:rPr lang="zh-CN" altLang="en-US" sz="1400" dirty="0"/>
              <a:t>不良反应少，依从性更高。</a:t>
            </a:r>
            <a:endParaRPr lang="zh-CN" altLang="en-US" sz="1400" baseline="30000" dirty="0"/>
          </a:p>
        </p:txBody>
      </p:sp>
      <p:sp>
        <p:nvSpPr>
          <p:cNvPr id="6" name="文本框 5">
            <a:extLst>
              <a:ext uri="{FF2B5EF4-FFF2-40B4-BE49-F238E27FC236}">
                <a16:creationId xmlns:a16="http://schemas.microsoft.com/office/drawing/2014/main" id="{34771D15-E862-59D7-D062-6566AC900F5B}"/>
              </a:ext>
            </a:extLst>
          </p:cNvPr>
          <p:cNvSpPr txBox="1"/>
          <p:nvPr/>
        </p:nvSpPr>
        <p:spPr>
          <a:xfrm>
            <a:off x="35496" y="4948014"/>
            <a:ext cx="9577064" cy="246221"/>
          </a:xfrm>
          <a:prstGeom prst="rect">
            <a:avLst/>
          </a:prstGeom>
          <a:noFill/>
        </p:spPr>
        <p:txBody>
          <a:bodyPr wrap="square">
            <a:spAutoFit/>
          </a:bodyPr>
          <a:lstStyle/>
          <a:p>
            <a:r>
              <a:rPr lang="zh-CN" altLang="en-US" sz="1000" dirty="0"/>
              <a:t>资料来源：</a:t>
            </a:r>
            <a:r>
              <a:rPr lang="en-US" altLang="zh-CN" sz="1000" dirty="0"/>
              <a:t>[1] Cochrane Database of Systematic Reviews 2016, Issue 12. Art. No.: CD007124. [2] </a:t>
            </a:r>
            <a:r>
              <a:rPr lang="fi-FI" altLang="zh-CN" sz="1000" dirty="0"/>
              <a:t>Epilepsia. 2009 Aug;50(8):1841-9.</a:t>
            </a:r>
            <a:endParaRPr lang="zh-CN" altLang="en-US" sz="1000" dirty="0"/>
          </a:p>
        </p:txBody>
      </p:sp>
      <p:sp>
        <p:nvSpPr>
          <p:cNvPr id="3" name="矩形 2">
            <a:extLst>
              <a:ext uri="{FF2B5EF4-FFF2-40B4-BE49-F238E27FC236}">
                <a16:creationId xmlns:a16="http://schemas.microsoft.com/office/drawing/2014/main" id="{CEBDA3C8-DA03-33F7-5851-9E72BACF7C3D}"/>
              </a:ext>
            </a:extLst>
          </p:cNvPr>
          <p:cNvSpPr/>
          <p:nvPr/>
        </p:nvSpPr>
        <p:spPr>
          <a:xfrm>
            <a:off x="7394269" y="4387081"/>
            <a:ext cx="1720088"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454292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1C5F22-F688-9BFA-D1FB-349B476744E3}"/>
              </a:ext>
            </a:extLst>
          </p:cNvPr>
          <p:cNvSpPr>
            <a:spLocks noGrp="1"/>
          </p:cNvSpPr>
          <p:nvPr>
            <p:ph type="title"/>
          </p:nvPr>
        </p:nvSpPr>
        <p:spPr/>
        <p:txBody>
          <a:bodyPr/>
          <a:lstStyle/>
          <a:p>
            <a:r>
              <a:rPr lang="en-US" altLang="zh-CN" b="1" dirty="0"/>
              <a:t>03 </a:t>
            </a:r>
            <a:r>
              <a:rPr lang="zh-CN" altLang="en-US" b="1" dirty="0"/>
              <a:t>有效性</a:t>
            </a:r>
            <a:r>
              <a:rPr lang="en-US" altLang="zh-CN" b="1" dirty="0"/>
              <a:t>-</a:t>
            </a:r>
            <a:r>
              <a:rPr lang="zh-CN" altLang="en-US" b="1" dirty="0"/>
              <a:t>被多部指南推荐</a:t>
            </a:r>
          </a:p>
        </p:txBody>
      </p:sp>
      <p:sp>
        <p:nvSpPr>
          <p:cNvPr id="3" name="矩形 2">
            <a:extLst>
              <a:ext uri="{FF2B5EF4-FFF2-40B4-BE49-F238E27FC236}">
                <a16:creationId xmlns:a16="http://schemas.microsoft.com/office/drawing/2014/main" id="{EACE85F6-8AD4-C893-4994-DB93B8F2219C}"/>
              </a:ext>
            </a:extLst>
          </p:cNvPr>
          <p:cNvSpPr/>
          <p:nvPr/>
        </p:nvSpPr>
        <p:spPr>
          <a:xfrm>
            <a:off x="7394269" y="4387081"/>
            <a:ext cx="1720088"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34771D15-E862-59D7-D062-6566AC900F5B}"/>
              </a:ext>
            </a:extLst>
          </p:cNvPr>
          <p:cNvSpPr txBox="1"/>
          <p:nvPr/>
        </p:nvSpPr>
        <p:spPr>
          <a:xfrm>
            <a:off x="35496" y="4763928"/>
            <a:ext cx="9577064" cy="400110"/>
          </a:xfrm>
          <a:prstGeom prst="rect">
            <a:avLst/>
          </a:prstGeom>
          <a:noFill/>
        </p:spPr>
        <p:txBody>
          <a:bodyPr wrap="square">
            <a:spAutoFit/>
          </a:bodyPr>
          <a:lstStyle/>
          <a:p>
            <a:r>
              <a:rPr lang="zh-CN" altLang="en-US" sz="1000" dirty="0"/>
              <a:t>资料来源：</a:t>
            </a:r>
            <a:r>
              <a:rPr lang="en-US" altLang="zh-CN" sz="1000" dirty="0"/>
              <a:t>[1] </a:t>
            </a:r>
            <a:r>
              <a:rPr lang="en-US" altLang="zh-CN" sz="1000" dirty="0" err="1"/>
              <a:t>Epilepsia</a:t>
            </a:r>
            <a:r>
              <a:rPr lang="en-US" altLang="zh-CN" sz="1000" dirty="0"/>
              <a:t>, 54(3):551–563, 2013. [2] Journal of Vestibular Research 26 (2016) 409–415. [3] European Journal of Neurology 2006, 13: 1153–1169. </a:t>
            </a:r>
          </a:p>
          <a:p>
            <a:r>
              <a:rPr lang="en-US" altLang="zh-CN" sz="1000" dirty="0"/>
              <a:t>                      [4]</a:t>
            </a:r>
            <a:r>
              <a:rPr lang="zh-CN" altLang="en-US" sz="1000" b="0" i="0" dirty="0">
                <a:solidFill>
                  <a:srgbClr val="333333"/>
                </a:solidFill>
                <a:effectLst/>
                <a:latin typeface="Arial" panose="020B0604020202020204" pitchFamily="34" charset="0"/>
              </a:rPr>
              <a:t>中华外科杂志</a:t>
            </a:r>
            <a:r>
              <a:rPr lang="en-US" altLang="zh-CN" sz="1000" b="0" i="0" dirty="0">
                <a:solidFill>
                  <a:srgbClr val="333333"/>
                </a:solidFill>
                <a:effectLst/>
                <a:latin typeface="Arial" panose="020B0604020202020204" pitchFamily="34" charset="0"/>
              </a:rPr>
              <a:t>, 2015,53(09): 657-664.</a:t>
            </a:r>
            <a:r>
              <a:rPr lang="en-US" altLang="zh-CN" sz="1000" dirty="0"/>
              <a:t>[5] </a:t>
            </a:r>
            <a:r>
              <a:rPr lang="en-US" altLang="zh-CN" sz="1000" dirty="0" err="1"/>
              <a:t>Epilepsia</a:t>
            </a:r>
            <a:r>
              <a:rPr lang="en-US" altLang="zh-CN" sz="1000" dirty="0"/>
              <a:t>, 48(7):1292–1302, 2007. </a:t>
            </a:r>
            <a:endParaRPr lang="zh-CN" altLang="en-US" sz="1000" dirty="0"/>
          </a:p>
        </p:txBody>
      </p:sp>
      <p:sp>
        <p:nvSpPr>
          <p:cNvPr id="5" name="文本框 4">
            <a:extLst>
              <a:ext uri="{FF2B5EF4-FFF2-40B4-BE49-F238E27FC236}">
                <a16:creationId xmlns:a16="http://schemas.microsoft.com/office/drawing/2014/main" id="{2462798F-87B7-37C4-3808-E03661B51801}"/>
              </a:ext>
            </a:extLst>
          </p:cNvPr>
          <p:cNvSpPr txBox="1"/>
          <p:nvPr/>
        </p:nvSpPr>
        <p:spPr>
          <a:xfrm>
            <a:off x="611560" y="665277"/>
            <a:ext cx="7776864" cy="3689856"/>
          </a:xfrm>
          <a:prstGeom prst="rect">
            <a:avLst/>
          </a:prstGeom>
          <a:noFill/>
        </p:spPr>
        <p:txBody>
          <a:bodyPr wrap="square">
            <a:spAutoFit/>
          </a:bodyPr>
          <a:lstStyle/>
          <a:p>
            <a:pPr>
              <a:lnSpc>
                <a:spcPct val="120000"/>
              </a:lnSpc>
            </a:pPr>
            <a:r>
              <a:rPr lang="en-US" altLang="zh-CN" sz="1400" dirty="0"/>
              <a:t>3.1 2013 ILAE</a:t>
            </a:r>
            <a:r>
              <a:rPr lang="zh-CN" altLang="en-US" sz="1400" dirty="0"/>
              <a:t>抗癫痫药物单药治疗循证指南更新：</a:t>
            </a:r>
            <a:endParaRPr lang="en-US" altLang="zh-CN" sz="1400" dirty="0"/>
          </a:p>
          <a:p>
            <a:pPr marL="285750" indent="-285750">
              <a:lnSpc>
                <a:spcPct val="120000"/>
              </a:lnSpc>
              <a:buFont typeface="Arial" panose="020B0604020202020204" pitchFamily="34" charset="0"/>
              <a:buChar char="•"/>
            </a:pPr>
            <a:r>
              <a:rPr lang="zh-CN" altLang="zh-CN" sz="1400" dirty="0"/>
              <a:t>左乙拉西坦和唑尼沙胺联合卡马西平和苯妥英作为成人部分性癫痫发作的初始单药治疗，疗效</a:t>
            </a:r>
            <a:r>
              <a:rPr lang="en-US" altLang="zh-CN" sz="1400" dirty="0"/>
              <a:t>/</a:t>
            </a:r>
            <a:r>
              <a:rPr lang="zh-CN" altLang="zh-CN" sz="1400" dirty="0"/>
              <a:t>有效性证据为</a:t>
            </a:r>
            <a:r>
              <a:rPr lang="en-US" altLang="zh-CN" sz="1400" dirty="0"/>
              <a:t>A</a:t>
            </a:r>
            <a:r>
              <a:rPr lang="zh-CN" altLang="zh-CN" sz="1400" dirty="0"/>
              <a:t>级。</a:t>
            </a:r>
            <a:endParaRPr lang="en-US" altLang="zh-CN" sz="1400" dirty="0"/>
          </a:p>
          <a:p>
            <a:pPr marL="285750" indent="-285750">
              <a:lnSpc>
                <a:spcPct val="120000"/>
              </a:lnSpc>
              <a:buFont typeface="Arial" panose="020B0604020202020204" pitchFamily="34" charset="0"/>
              <a:buChar char="•"/>
            </a:pPr>
            <a:r>
              <a:rPr lang="zh-CN" altLang="en-US" sz="1400" dirty="0"/>
              <a:t>卡马西平确认用于治疗成人局灶性癫痫（证据等级</a:t>
            </a:r>
            <a:r>
              <a:rPr lang="en-US" altLang="zh-CN" sz="1400" dirty="0"/>
              <a:t>A</a:t>
            </a:r>
            <a:r>
              <a:rPr lang="zh-CN" altLang="en-US" sz="1400" dirty="0"/>
              <a:t>级）。</a:t>
            </a:r>
            <a:r>
              <a:rPr lang="en-US" altLang="zh-CN" sz="1400" baseline="30000" dirty="0"/>
              <a:t>1</a:t>
            </a:r>
          </a:p>
          <a:p>
            <a:pPr>
              <a:lnSpc>
                <a:spcPct val="120000"/>
              </a:lnSpc>
            </a:pPr>
            <a:r>
              <a:rPr lang="en-US" altLang="zh-CN" sz="1400" dirty="0"/>
              <a:t>3.2 2016 Barany</a:t>
            </a:r>
            <a:r>
              <a:rPr lang="zh-CN" altLang="en-US" sz="1400" dirty="0"/>
              <a:t>学会共识：前庭阵发症的诊断标准：</a:t>
            </a:r>
            <a:endParaRPr lang="en-US" altLang="zh-CN" sz="1400" dirty="0"/>
          </a:p>
          <a:p>
            <a:pPr marL="285750" indent="-285750">
              <a:lnSpc>
                <a:spcPct val="120000"/>
              </a:lnSpc>
              <a:buFont typeface="Arial" panose="020B0604020202020204" pitchFamily="34" charset="0"/>
              <a:buChar char="•"/>
            </a:pPr>
            <a:r>
              <a:rPr lang="zh-CN" altLang="en-US" sz="1400" dirty="0"/>
              <a:t>卡马西平（每日</a:t>
            </a:r>
            <a:r>
              <a:rPr lang="en-US" altLang="zh-CN" sz="1400" dirty="0"/>
              <a:t>200–800mg</a:t>
            </a:r>
            <a:r>
              <a:rPr lang="zh-CN" altLang="en-US" sz="1400" dirty="0"/>
              <a:t>）治疗对大多数患者有效。</a:t>
            </a:r>
            <a:r>
              <a:rPr lang="en-US" altLang="zh-CN" sz="1400" baseline="30000" dirty="0"/>
              <a:t>2</a:t>
            </a:r>
          </a:p>
          <a:p>
            <a:pPr>
              <a:lnSpc>
                <a:spcPct val="120000"/>
              </a:lnSpc>
            </a:pPr>
            <a:r>
              <a:rPr lang="en-US" altLang="zh-CN" sz="1400" dirty="0"/>
              <a:t>3.3 2006 EFNS</a:t>
            </a:r>
            <a:r>
              <a:rPr lang="zh-CN" altLang="en-US" sz="1400" dirty="0"/>
              <a:t>神经性疼痛的药物治疗指南：</a:t>
            </a:r>
            <a:endParaRPr lang="en-US" altLang="zh-CN" sz="1400" dirty="0"/>
          </a:p>
          <a:p>
            <a:pPr marL="285750" indent="-285750">
              <a:lnSpc>
                <a:spcPct val="120000"/>
              </a:lnSpc>
              <a:buFont typeface="Arial" panose="020B0604020202020204" pitchFamily="34" charset="0"/>
              <a:buChar char="•"/>
            </a:pPr>
            <a:r>
              <a:rPr lang="zh-CN" altLang="en-US" sz="1400" dirty="0"/>
              <a:t>最广泛治疗三叉神经痛的两个药物是卡马西平</a:t>
            </a:r>
            <a:r>
              <a:rPr lang="en-US" altLang="zh-CN" sz="1400" dirty="0"/>
              <a:t> (</a:t>
            </a:r>
            <a:r>
              <a:rPr lang="zh-CN" altLang="en-US" sz="1400" dirty="0"/>
              <a:t>每日</a:t>
            </a:r>
            <a:r>
              <a:rPr lang="en-US" altLang="zh-CN" sz="1400" dirty="0"/>
              <a:t>200–1200mg) (</a:t>
            </a:r>
            <a:r>
              <a:rPr lang="zh-CN" altLang="en-US" sz="1400" dirty="0"/>
              <a:t>证据等级</a:t>
            </a:r>
            <a:r>
              <a:rPr lang="en-US" altLang="zh-CN" sz="1400" dirty="0"/>
              <a:t>A</a:t>
            </a:r>
            <a:r>
              <a:rPr lang="zh-CN" altLang="en-US" sz="1400" dirty="0"/>
              <a:t>级</a:t>
            </a:r>
            <a:r>
              <a:rPr lang="en-US" altLang="zh-CN" sz="1400" dirty="0"/>
              <a:t>) </a:t>
            </a:r>
            <a:r>
              <a:rPr lang="zh-CN" altLang="en-US" sz="1400" dirty="0"/>
              <a:t>和奥卡西平</a:t>
            </a:r>
            <a:r>
              <a:rPr lang="en-US" altLang="zh-CN" sz="1400" dirty="0"/>
              <a:t> (</a:t>
            </a:r>
            <a:r>
              <a:rPr lang="zh-CN" altLang="en-US" sz="1400" dirty="0"/>
              <a:t>每日</a:t>
            </a:r>
            <a:r>
              <a:rPr lang="en-US" altLang="zh-CN" sz="1400" dirty="0"/>
              <a:t>600–1800 mg) (</a:t>
            </a:r>
            <a:r>
              <a:rPr lang="zh-CN" altLang="en-US" sz="1400" dirty="0"/>
              <a:t>证据等级</a:t>
            </a:r>
            <a:r>
              <a:rPr lang="en-US" altLang="zh-CN" sz="1400" dirty="0"/>
              <a:t>B</a:t>
            </a:r>
            <a:r>
              <a:rPr lang="zh-CN" altLang="en-US" sz="1400" dirty="0"/>
              <a:t>级</a:t>
            </a:r>
            <a:r>
              <a:rPr lang="en-US" altLang="zh-CN" sz="1400" dirty="0"/>
              <a:t>)</a:t>
            </a:r>
            <a:r>
              <a:rPr lang="zh-CN" altLang="en-US" sz="1400" dirty="0"/>
              <a:t>。推荐卡马西平为治疗三叉神经痛一线用药。</a:t>
            </a:r>
            <a:r>
              <a:rPr lang="en-US" altLang="zh-CN" sz="1400" baseline="30000" dirty="0"/>
              <a:t>3</a:t>
            </a:r>
          </a:p>
          <a:p>
            <a:pPr>
              <a:lnSpc>
                <a:spcPct val="120000"/>
              </a:lnSpc>
            </a:pPr>
            <a:r>
              <a:rPr lang="en-US" altLang="zh-CN" sz="1400" dirty="0"/>
              <a:t>3.4 2018 </a:t>
            </a:r>
            <a:r>
              <a:rPr lang="zh-CN" altLang="en-US" sz="1400" dirty="0"/>
              <a:t>三叉神经痛诊疗中国专家共识</a:t>
            </a:r>
            <a:r>
              <a:rPr lang="en-US" altLang="zh-CN" sz="1400" dirty="0"/>
              <a:t>:</a:t>
            </a:r>
          </a:p>
          <a:p>
            <a:pPr marL="285750" indent="-285750">
              <a:lnSpc>
                <a:spcPct val="120000"/>
              </a:lnSpc>
              <a:buFont typeface="Arial" panose="020B0604020202020204" pitchFamily="34" charset="0"/>
              <a:buChar char="•"/>
            </a:pPr>
            <a:r>
              <a:rPr lang="zh-CN" altLang="en-US" sz="1400" dirty="0"/>
              <a:t>共识对药物治疗原发性三叉神经痛给予充分的肯定。共识推荐首选药物为卡马西平（</a:t>
            </a:r>
            <a:r>
              <a:rPr lang="en-US" altLang="zh-CN" sz="1400" dirty="0"/>
              <a:t>A </a:t>
            </a:r>
            <a:r>
              <a:rPr lang="zh-CN" altLang="en-US" sz="1400" dirty="0"/>
              <a:t>级证据，强烈推荐），且指出卡马西平疗效可能优于奥卡西平</a:t>
            </a:r>
            <a:r>
              <a:rPr lang="en-US" altLang="zh-CN" sz="1400" dirty="0"/>
              <a:t>......</a:t>
            </a:r>
            <a:r>
              <a:rPr lang="en-US" altLang="zh-CN" sz="1400" baseline="30000" dirty="0"/>
              <a:t>4</a:t>
            </a:r>
          </a:p>
          <a:p>
            <a:pPr>
              <a:lnSpc>
                <a:spcPct val="120000"/>
              </a:lnSpc>
            </a:pPr>
            <a:r>
              <a:rPr lang="en-US" altLang="zh-CN" sz="1400" dirty="0"/>
              <a:t>3.5</a:t>
            </a:r>
            <a:r>
              <a:rPr lang="zh-CN" altLang="en-US" sz="1400" dirty="0"/>
              <a:t>拉莫三嗪与卡马西平缓释片治疗老年新发癫痫的国际多中心随机双盲对照试验：</a:t>
            </a:r>
            <a:endParaRPr lang="en-US" altLang="zh-CN" sz="1400" dirty="0"/>
          </a:p>
          <a:p>
            <a:pPr marL="285750" indent="-285750">
              <a:lnSpc>
                <a:spcPct val="120000"/>
              </a:lnSpc>
              <a:buFont typeface="Arial" panose="020B0604020202020204" pitchFamily="34" charset="0"/>
              <a:buChar char="•"/>
            </a:pPr>
            <a:r>
              <a:rPr lang="zh-CN" altLang="en-US" sz="1400" dirty="0"/>
              <a:t>卡马西平缓释片和拉莫三嗪有效性相当，接受卡马西平缓释片治疗，癫痫不再发作率更高。</a:t>
            </a:r>
            <a:r>
              <a:rPr lang="en-US" altLang="zh-CN" sz="1400" baseline="30000" dirty="0"/>
              <a:t>5</a:t>
            </a:r>
          </a:p>
        </p:txBody>
      </p:sp>
    </p:spTree>
    <p:extLst>
      <p:ext uri="{BB962C8B-B14F-4D97-AF65-F5344CB8AC3E}">
        <p14:creationId xmlns:p14="http://schemas.microsoft.com/office/powerpoint/2010/main" val="23785797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1C5F22-F688-9BFA-D1FB-349B476744E3}"/>
              </a:ext>
            </a:extLst>
          </p:cNvPr>
          <p:cNvSpPr>
            <a:spLocks noGrp="1"/>
          </p:cNvSpPr>
          <p:nvPr>
            <p:ph type="title"/>
          </p:nvPr>
        </p:nvSpPr>
        <p:spPr/>
        <p:txBody>
          <a:bodyPr/>
          <a:lstStyle/>
          <a:p>
            <a:r>
              <a:rPr lang="en-US" altLang="zh-CN" b="1" dirty="0"/>
              <a:t>04 </a:t>
            </a:r>
            <a:r>
              <a:rPr lang="zh-CN" altLang="en-US" b="1" dirty="0"/>
              <a:t>创新性</a:t>
            </a:r>
          </a:p>
        </p:txBody>
      </p:sp>
      <p:sp>
        <p:nvSpPr>
          <p:cNvPr id="3" name="文本框 2">
            <a:extLst>
              <a:ext uri="{FF2B5EF4-FFF2-40B4-BE49-F238E27FC236}">
                <a16:creationId xmlns:a16="http://schemas.microsoft.com/office/drawing/2014/main" id="{19AA94AA-B315-BBDA-116A-BF7DA731B8F3}"/>
              </a:ext>
            </a:extLst>
          </p:cNvPr>
          <p:cNvSpPr txBox="1"/>
          <p:nvPr/>
        </p:nvSpPr>
        <p:spPr>
          <a:xfrm>
            <a:off x="611560" y="665277"/>
            <a:ext cx="8136904" cy="4015202"/>
          </a:xfrm>
          <a:prstGeom prst="rect">
            <a:avLst/>
          </a:prstGeom>
          <a:noFill/>
        </p:spPr>
        <p:txBody>
          <a:bodyPr wrap="square">
            <a:spAutoFit/>
          </a:bodyPr>
          <a:lstStyle/>
          <a:p>
            <a:pPr>
              <a:lnSpc>
                <a:spcPct val="150000"/>
              </a:lnSpc>
            </a:pPr>
            <a:r>
              <a:rPr lang="en-US" altLang="zh-CN" sz="1400" dirty="0"/>
              <a:t>4.1 </a:t>
            </a:r>
            <a:r>
              <a:rPr lang="zh-CN" altLang="en-US" sz="1400" dirty="0"/>
              <a:t>国内首个通过一致性评价的控释剂型抗癫痫药</a:t>
            </a:r>
            <a:endParaRPr lang="en-US" altLang="zh-CN" sz="1400" dirty="0"/>
          </a:p>
          <a:p>
            <a:pPr marL="285750" indent="-285750">
              <a:lnSpc>
                <a:spcPct val="150000"/>
              </a:lnSpc>
              <a:buFont typeface="Arial" panose="020B0604020202020204" pitchFamily="34" charset="0"/>
              <a:buChar char="•"/>
            </a:pPr>
            <a:r>
              <a:rPr lang="zh-CN" altLang="zh-CN" sz="1400" dirty="0"/>
              <a:t>本产品为渗透泵缓释制剂，</a:t>
            </a:r>
            <a:r>
              <a:rPr lang="zh-CN" altLang="en-US" sz="1400" dirty="0"/>
              <a:t>和普通剂型相比，</a:t>
            </a:r>
            <a:r>
              <a:rPr lang="zh-CN" altLang="zh-CN" sz="1400" dirty="0"/>
              <a:t>可获得稳定的血浆药物浓度，且药物释放不受食物和</a:t>
            </a:r>
            <a:r>
              <a:rPr lang="en-US" altLang="zh-CN" sz="1400" dirty="0"/>
              <a:t>pH</a:t>
            </a:r>
            <a:r>
              <a:rPr lang="zh-CN" altLang="zh-CN" sz="1400" dirty="0"/>
              <a:t>值影响。</a:t>
            </a:r>
            <a:endParaRPr lang="en-US" altLang="zh-CN" sz="1400" dirty="0"/>
          </a:p>
          <a:p>
            <a:pPr marL="285750" indent="-285750">
              <a:lnSpc>
                <a:spcPct val="150000"/>
              </a:lnSpc>
              <a:buFont typeface="Arial" panose="020B0604020202020204" pitchFamily="34" charset="0"/>
              <a:buChar char="•"/>
            </a:pPr>
            <a:r>
              <a:rPr lang="zh-CN" altLang="en-US" sz="1400" dirty="0"/>
              <a:t>不良反应少，依从性更高。</a:t>
            </a:r>
            <a:r>
              <a:rPr lang="zh-CN" altLang="zh-CN" sz="1400" dirty="0"/>
              <a:t>本产品的获批上市也将为广大患者带来更加稳定、安全和有效的产品。</a:t>
            </a:r>
            <a:endParaRPr lang="en-US" altLang="zh-CN" sz="1400" dirty="0"/>
          </a:p>
          <a:p>
            <a:pPr>
              <a:lnSpc>
                <a:spcPct val="150000"/>
              </a:lnSpc>
            </a:pPr>
            <a:r>
              <a:rPr lang="en-US" altLang="zh-CN" sz="1400" dirty="0"/>
              <a:t>4.2 </a:t>
            </a:r>
            <a:r>
              <a:rPr lang="zh-CN" altLang="en-US" sz="1400" dirty="0"/>
              <a:t>应用创新</a:t>
            </a:r>
            <a:endParaRPr lang="en-US" altLang="zh-CN" sz="1400" dirty="0"/>
          </a:p>
          <a:p>
            <a:pPr marL="285750" indent="-285750">
              <a:lnSpc>
                <a:spcPct val="150000"/>
              </a:lnSpc>
              <a:buFont typeface="Arial" panose="020B0604020202020204" pitchFamily="34" charset="0"/>
              <a:buChar char="•"/>
            </a:pPr>
            <a:r>
              <a:rPr lang="zh-CN" altLang="en-US" sz="1400" dirty="0"/>
              <a:t>卡马西平缓释片（</a:t>
            </a:r>
            <a:r>
              <a:rPr lang="en-US" altLang="zh-CN" sz="1400" dirty="0"/>
              <a:t>II</a:t>
            </a:r>
            <a:r>
              <a:rPr lang="zh-CN" altLang="en-US" sz="1400" dirty="0"/>
              <a:t>）缓释片不良反应发生率低，因不良反应停药、</a:t>
            </a:r>
            <a:r>
              <a:rPr lang="zh-CN" altLang="en-US" sz="1400"/>
              <a:t>降低剂量发生率更</a:t>
            </a:r>
            <a:r>
              <a:rPr lang="zh-CN" altLang="en-US" sz="1400" dirty="0"/>
              <a:t>低，不良反应易管理，更适合长期用药；</a:t>
            </a:r>
            <a:endParaRPr lang="en-US" altLang="zh-CN" sz="1400" dirty="0"/>
          </a:p>
          <a:p>
            <a:pPr marL="285750" indent="-285750">
              <a:lnSpc>
                <a:spcPct val="150000"/>
              </a:lnSpc>
              <a:buFont typeface="Arial" panose="020B0604020202020204" pitchFamily="34" charset="0"/>
              <a:buChar char="•"/>
            </a:pPr>
            <a:r>
              <a:rPr lang="zh-CN" altLang="en-US" sz="1400" dirty="0"/>
              <a:t>本品具有三种规格，方便根据治疗需要进行剂量调整；</a:t>
            </a:r>
            <a:endParaRPr lang="en-US" altLang="zh-CN" sz="1400" dirty="0"/>
          </a:p>
          <a:p>
            <a:pPr marL="285750" indent="-285750">
              <a:lnSpc>
                <a:spcPct val="150000"/>
              </a:lnSpc>
              <a:buFont typeface="Arial" panose="020B0604020202020204" pitchFamily="34" charset="0"/>
              <a:buChar char="•"/>
            </a:pPr>
            <a:r>
              <a:rPr lang="zh-CN" altLang="en-US" sz="1400" dirty="0"/>
              <a:t>本品剂型为片剂，无需特殊转运及贮藏。</a:t>
            </a:r>
            <a:endParaRPr lang="en-US" altLang="zh-CN" sz="1400" dirty="0"/>
          </a:p>
          <a:p>
            <a:pPr>
              <a:lnSpc>
                <a:spcPct val="150000"/>
              </a:lnSpc>
            </a:pPr>
            <a:r>
              <a:rPr lang="en-US" altLang="zh-CN" sz="1400" dirty="0"/>
              <a:t>4.3 </a:t>
            </a:r>
            <a:r>
              <a:rPr lang="zh-CN" altLang="en-US" sz="1400" dirty="0"/>
              <a:t>技术创新</a:t>
            </a:r>
            <a:endParaRPr lang="en-US" altLang="zh-CN" sz="1400" dirty="0"/>
          </a:p>
          <a:p>
            <a:pPr marL="285750" indent="-285750">
              <a:lnSpc>
                <a:spcPct val="150000"/>
              </a:lnSpc>
              <a:buFont typeface="Arial" panose="020B0604020202020204" pitchFamily="34" charset="0"/>
              <a:buChar char="•"/>
            </a:pPr>
            <a:r>
              <a:rPr lang="zh-CN" altLang="en-US" sz="1400" dirty="0"/>
              <a:t>在该产品研发过程中，</a:t>
            </a:r>
            <a:r>
              <a:rPr lang="zh-CN" altLang="zh-CN" sz="1400" dirty="0"/>
              <a:t>开创性地自主开发了全新的释放度测定方法。该方法具有良好的体内外相关性，并获得了美国</a:t>
            </a:r>
            <a:r>
              <a:rPr lang="en-US" altLang="zh-CN" sz="1400" dirty="0"/>
              <a:t>FDA</a:t>
            </a:r>
            <a:r>
              <a:rPr lang="zh-CN" altLang="zh-CN" sz="1400" dirty="0"/>
              <a:t>及</a:t>
            </a:r>
            <a:r>
              <a:rPr lang="en-US" altLang="zh-CN" sz="1400" dirty="0"/>
              <a:t>USP</a:t>
            </a:r>
            <a:r>
              <a:rPr lang="zh-CN" altLang="zh-CN" sz="1400" dirty="0"/>
              <a:t>的高度认可，预计将于</a:t>
            </a:r>
            <a:r>
              <a:rPr lang="en-US" altLang="zh-CN" sz="1400" dirty="0"/>
              <a:t>2023</a:t>
            </a:r>
            <a:r>
              <a:rPr lang="zh-CN" altLang="zh-CN" sz="1400" dirty="0"/>
              <a:t>年被收录进美国药典</a:t>
            </a:r>
            <a:r>
              <a:rPr lang="zh-CN" altLang="zh-CN" sz="1800" dirty="0">
                <a:effectLst/>
                <a:ea typeface="宋体" panose="02010600030101010101" pitchFamily="2" charset="-122"/>
                <a:cs typeface="Times New Roman" panose="02020603050405020304" pitchFamily="18" charset="0"/>
              </a:rPr>
              <a:t>。</a:t>
            </a:r>
            <a:endParaRPr lang="en-US" altLang="zh-CN" sz="1400" dirty="0"/>
          </a:p>
        </p:txBody>
      </p:sp>
      <p:sp>
        <p:nvSpPr>
          <p:cNvPr id="4" name="矩形 3">
            <a:extLst>
              <a:ext uri="{FF2B5EF4-FFF2-40B4-BE49-F238E27FC236}">
                <a16:creationId xmlns:a16="http://schemas.microsoft.com/office/drawing/2014/main" id="{DA30AE44-AC29-9802-0204-7398B7D444FA}"/>
              </a:ext>
            </a:extLst>
          </p:cNvPr>
          <p:cNvSpPr/>
          <p:nvPr/>
        </p:nvSpPr>
        <p:spPr>
          <a:xfrm>
            <a:off x="7394269" y="4387081"/>
            <a:ext cx="1720088"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15737793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1C5F22-F688-9BFA-D1FB-349B476744E3}"/>
              </a:ext>
            </a:extLst>
          </p:cNvPr>
          <p:cNvSpPr>
            <a:spLocks noGrp="1"/>
          </p:cNvSpPr>
          <p:nvPr>
            <p:ph type="title"/>
          </p:nvPr>
        </p:nvSpPr>
        <p:spPr/>
        <p:txBody>
          <a:bodyPr/>
          <a:lstStyle/>
          <a:p>
            <a:r>
              <a:rPr lang="en-US" altLang="zh-CN" b="1" dirty="0"/>
              <a:t>05 </a:t>
            </a:r>
            <a:r>
              <a:rPr lang="zh-CN" altLang="en-US" b="1" dirty="0"/>
              <a:t>公平性</a:t>
            </a:r>
          </a:p>
        </p:txBody>
      </p:sp>
      <p:sp>
        <p:nvSpPr>
          <p:cNvPr id="3" name="矩形 2">
            <a:extLst>
              <a:ext uri="{FF2B5EF4-FFF2-40B4-BE49-F238E27FC236}">
                <a16:creationId xmlns:a16="http://schemas.microsoft.com/office/drawing/2014/main" id="{A27A138D-86FE-6461-65AC-264F8B48CCF3}"/>
              </a:ext>
            </a:extLst>
          </p:cNvPr>
          <p:cNvSpPr/>
          <p:nvPr/>
        </p:nvSpPr>
        <p:spPr>
          <a:xfrm>
            <a:off x="7394269" y="4387081"/>
            <a:ext cx="1720088" cy="756419"/>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2462798F-87B7-37C4-3808-E03661B51801}"/>
              </a:ext>
            </a:extLst>
          </p:cNvPr>
          <p:cNvSpPr txBox="1"/>
          <p:nvPr/>
        </p:nvSpPr>
        <p:spPr>
          <a:xfrm>
            <a:off x="611560" y="665277"/>
            <a:ext cx="7776864" cy="3952044"/>
          </a:xfrm>
          <a:prstGeom prst="rect">
            <a:avLst/>
          </a:prstGeom>
          <a:noFill/>
        </p:spPr>
        <p:txBody>
          <a:bodyPr wrap="square">
            <a:spAutoFit/>
          </a:bodyPr>
          <a:lstStyle/>
          <a:p>
            <a:pPr>
              <a:lnSpc>
                <a:spcPct val="120000"/>
              </a:lnSpc>
            </a:pPr>
            <a:r>
              <a:rPr lang="en-US" altLang="zh-CN" sz="1400" dirty="0"/>
              <a:t>5.1 </a:t>
            </a:r>
            <a:r>
              <a:rPr lang="zh-CN" altLang="en-US" sz="1400" dirty="0"/>
              <a:t>所治疗疾病对公共健康的影响描述：</a:t>
            </a:r>
            <a:endParaRPr lang="en-US" altLang="zh-CN" sz="1400" dirty="0"/>
          </a:p>
          <a:p>
            <a:pPr marL="285750" indent="-285750">
              <a:lnSpc>
                <a:spcPct val="120000"/>
              </a:lnSpc>
              <a:buFont typeface="Arial" panose="020B0604020202020204" pitchFamily="34" charset="0"/>
              <a:buChar char="•"/>
            </a:pPr>
            <a:r>
              <a:rPr lang="zh-CN" altLang="en-US" sz="1400" u="none" strike="noStrike" dirty="0">
                <a:effectLst/>
              </a:rPr>
              <a:t>我国活动性癫痫患者的治疗缺口达</a:t>
            </a:r>
            <a:r>
              <a:rPr lang="en-US" altLang="zh-CN" sz="1400" u="none" strike="noStrike" dirty="0">
                <a:effectLst/>
              </a:rPr>
              <a:t>63%</a:t>
            </a:r>
            <a:r>
              <a:rPr lang="zh-CN" altLang="en-US" sz="1400" u="none" strike="noStrike" dirty="0">
                <a:effectLst/>
              </a:rPr>
              <a:t>。我国大约有</a:t>
            </a:r>
            <a:r>
              <a:rPr lang="en-US" altLang="zh-CN" sz="1400" dirty="0"/>
              <a:t>4</a:t>
            </a:r>
            <a:r>
              <a:rPr lang="en-US" altLang="zh-CN" sz="1400" u="none" strike="noStrike" dirty="0">
                <a:effectLst/>
              </a:rPr>
              <a:t>00</a:t>
            </a:r>
            <a:r>
              <a:rPr lang="zh-CN" altLang="en-US" sz="1400" u="none" strike="noStrike" dirty="0">
                <a:effectLst/>
              </a:rPr>
              <a:t>万左右活动性癫病患者没有得到合理的治疗。卡马西平缓释片（</a:t>
            </a:r>
            <a:r>
              <a:rPr lang="en-US" altLang="zh-CN" sz="1400" u="none" strike="noStrike" dirty="0">
                <a:effectLst/>
              </a:rPr>
              <a:t>II</a:t>
            </a:r>
            <a:r>
              <a:rPr lang="zh-CN" altLang="en-US" sz="1400" u="none" strike="noStrike" dirty="0">
                <a:effectLst/>
              </a:rPr>
              <a:t>）不良反应少，服用安全，可以让更多癫痫患者受益。</a:t>
            </a:r>
            <a:endParaRPr lang="en-US" altLang="zh-CN" sz="1400" u="none" strike="noStrike" dirty="0">
              <a:effectLst/>
            </a:endParaRPr>
          </a:p>
          <a:p>
            <a:pPr marL="285750" indent="-285750">
              <a:lnSpc>
                <a:spcPct val="120000"/>
              </a:lnSpc>
              <a:buFont typeface="Arial" panose="020B0604020202020204" pitchFamily="34" charset="0"/>
              <a:buChar char="•"/>
            </a:pPr>
            <a:r>
              <a:rPr lang="zh-CN" altLang="en-US" sz="1400" u="none" strike="noStrike" dirty="0">
                <a:effectLst/>
              </a:rPr>
              <a:t>三叉神经痛正趋向年轻化，人群患病率不断上升，严重影响了患者的生活质量，也增加了医疗支出。卡马西平缓释片（</a:t>
            </a:r>
            <a:r>
              <a:rPr lang="en-US" altLang="zh-CN" sz="1400" u="none" strike="noStrike" dirty="0">
                <a:effectLst/>
              </a:rPr>
              <a:t>II</a:t>
            </a:r>
            <a:r>
              <a:rPr lang="zh-CN" altLang="en-US" sz="1400" u="none" strike="noStrike" dirty="0">
                <a:effectLst/>
              </a:rPr>
              <a:t>）作为指南推荐一线用药的高端剂型，在保证治疗有效率的同时，减少了因为不良反应造成的停药风险。</a:t>
            </a:r>
            <a:endParaRPr lang="en-US" altLang="zh-CN" sz="1400" u="none" strike="noStrike" dirty="0">
              <a:effectLst/>
            </a:endParaRPr>
          </a:p>
          <a:p>
            <a:pPr>
              <a:lnSpc>
                <a:spcPct val="120000"/>
              </a:lnSpc>
            </a:pPr>
            <a:r>
              <a:rPr lang="en-US" altLang="zh-CN" sz="1400" dirty="0"/>
              <a:t>5.2 </a:t>
            </a:r>
            <a:r>
              <a:rPr lang="zh-CN" altLang="en-US" sz="1400" b="0" i="0" dirty="0">
                <a:solidFill>
                  <a:srgbClr val="000000"/>
                </a:solidFill>
                <a:effectLst/>
                <a:latin typeface="Microsoft YaHei" panose="020B0503020204020204" pitchFamily="34" charset="-122"/>
                <a:ea typeface="Microsoft YaHei" panose="020B0503020204020204" pitchFamily="34" charset="-122"/>
              </a:rPr>
              <a:t>符合“保基本”原则：</a:t>
            </a:r>
            <a:endParaRPr lang="en-US" altLang="zh-CN" sz="1400" b="0" i="0" dirty="0">
              <a:solidFill>
                <a:srgbClr val="000000"/>
              </a:solidFill>
              <a:effectLst/>
              <a:latin typeface="Microsoft YaHei" panose="020B0503020204020204" pitchFamily="34" charset="-122"/>
              <a:ea typeface="Microsoft YaHei" panose="020B0503020204020204" pitchFamily="34" charset="-122"/>
            </a:endParaRPr>
          </a:p>
          <a:p>
            <a:pPr marL="285750" indent="-285750">
              <a:lnSpc>
                <a:spcPct val="120000"/>
              </a:lnSpc>
              <a:buFont typeface="Arial" panose="020B0604020202020204" pitchFamily="34" charset="0"/>
              <a:buChar char="•"/>
            </a:pPr>
            <a:r>
              <a:rPr lang="zh-CN" altLang="en-US" sz="1400" dirty="0"/>
              <a:t>卡马西平缓释片（</a:t>
            </a:r>
            <a:r>
              <a:rPr lang="en-US" altLang="zh-CN" sz="1400" dirty="0"/>
              <a:t>II</a:t>
            </a:r>
            <a:r>
              <a:rPr lang="zh-CN" altLang="en-US" sz="1400" dirty="0"/>
              <a:t>）现行挂网价格低于国际其他国家</a:t>
            </a:r>
            <a:r>
              <a:rPr lang="en-US" altLang="zh-CN" sz="1400" dirty="0"/>
              <a:t>/</a:t>
            </a:r>
            <a:r>
              <a:rPr lang="zh-CN" altLang="en-US" sz="1400" dirty="0"/>
              <a:t>地区的原药参比制剂价格，纳入医保可以节约医保基金。</a:t>
            </a:r>
            <a:endParaRPr lang="en-US" altLang="zh-CN" sz="1400" dirty="0"/>
          </a:p>
          <a:p>
            <a:pPr marL="285750" indent="-285750">
              <a:lnSpc>
                <a:spcPct val="120000"/>
              </a:lnSpc>
              <a:buFont typeface="Arial" panose="020B0604020202020204" pitchFamily="34" charset="0"/>
              <a:buChar char="•"/>
            </a:pPr>
            <a:r>
              <a:rPr lang="zh-CN" altLang="en-US" sz="1400" dirty="0"/>
              <a:t>目前市场份额较低，若进入医保目录，对医保基金影响较小，符合“保基本”原则。</a:t>
            </a:r>
            <a:endParaRPr lang="zh-CN" altLang="en-US" sz="1400" u="none" strike="noStrike" dirty="0">
              <a:effectLst/>
            </a:endParaRPr>
          </a:p>
          <a:p>
            <a:pPr>
              <a:lnSpc>
                <a:spcPct val="120000"/>
              </a:lnSpc>
            </a:pPr>
            <a:r>
              <a:rPr lang="en-US" altLang="zh-CN" sz="1400" dirty="0"/>
              <a:t>5.3 </a:t>
            </a:r>
            <a:r>
              <a:rPr lang="zh-CN" altLang="en-US" sz="1400" dirty="0"/>
              <a:t>弥补药品目录短板：</a:t>
            </a:r>
            <a:endParaRPr lang="en-US" altLang="zh-CN" sz="1400" dirty="0"/>
          </a:p>
          <a:p>
            <a:pPr marL="285750" indent="-285750">
              <a:lnSpc>
                <a:spcPct val="120000"/>
              </a:lnSpc>
              <a:buFont typeface="Arial" panose="020B0604020202020204" pitchFamily="34" charset="0"/>
              <a:buChar char="•"/>
            </a:pPr>
            <a:r>
              <a:rPr lang="zh-CN" altLang="en-US" sz="1400" dirty="0"/>
              <a:t>中美双报品种，质量与美国原研药品完全一致。弥补我国没有与原研等效的卡马西平缓释剂型的空白。</a:t>
            </a:r>
            <a:endParaRPr lang="en-US" altLang="zh-CN" sz="1400" dirty="0"/>
          </a:p>
          <a:p>
            <a:pPr>
              <a:lnSpc>
                <a:spcPct val="120000"/>
              </a:lnSpc>
            </a:pPr>
            <a:r>
              <a:rPr lang="en-US" altLang="zh-CN" sz="1400" dirty="0"/>
              <a:t>5.4 </a:t>
            </a:r>
            <a:r>
              <a:rPr lang="zh-CN" altLang="en-US" sz="1400" dirty="0"/>
              <a:t>临床管理难度：</a:t>
            </a:r>
            <a:endParaRPr lang="en-US" altLang="zh-CN" sz="1400" dirty="0"/>
          </a:p>
          <a:p>
            <a:pPr marL="285750" indent="-285750">
              <a:lnSpc>
                <a:spcPct val="120000"/>
              </a:lnSpc>
              <a:buFont typeface="Arial" panose="020B0604020202020204" pitchFamily="34" charset="0"/>
              <a:buChar char="•"/>
            </a:pPr>
            <a:r>
              <a:rPr lang="zh-CN" altLang="en-US" sz="1400" dirty="0"/>
              <a:t>本品在神经内科、精神科使用，无滥用风险。</a:t>
            </a:r>
            <a:endParaRPr lang="en-US" altLang="zh-CN" sz="1400" dirty="0"/>
          </a:p>
        </p:txBody>
      </p:sp>
    </p:spTree>
    <p:extLst>
      <p:ext uri="{BB962C8B-B14F-4D97-AF65-F5344CB8AC3E}">
        <p14:creationId xmlns:p14="http://schemas.microsoft.com/office/powerpoint/2010/main" val="207146978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PP_MARK_KEY" val="53609ca4-2cc4-4d55-a82f-48d072014252"/>
  <p:tag name="COMMONDATA" val="eyJoZGlkIjoiNzg3ZGIyMWJhOGJkMWQ2M2U1OTMyNmEwYzFmMGNhODkifQ=="/>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87.5606299212599,&quot;width&quot;:2298.8866141732283}"/>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主题">
  <a:themeElements>
    <a:clrScheme name="自定义 113">
      <a:dk1>
        <a:sysClr val="windowText" lastClr="000000"/>
      </a:dk1>
      <a:lt1>
        <a:sysClr val="window" lastClr="FFFFFF"/>
      </a:lt1>
      <a:dk2>
        <a:srgbClr val="FFFFFF"/>
      </a:dk2>
      <a:lt2>
        <a:srgbClr val="EEECE1"/>
      </a:lt2>
      <a:accent1>
        <a:srgbClr val="C00000"/>
      </a:accent1>
      <a:accent2>
        <a:srgbClr val="C00000"/>
      </a:accent2>
      <a:accent3>
        <a:srgbClr val="C00000"/>
      </a:accent3>
      <a:accent4>
        <a:srgbClr val="C00000"/>
      </a:accent4>
      <a:accent5>
        <a:srgbClr val="C00000"/>
      </a:accent5>
      <a:accent6>
        <a:srgbClr val="C00000"/>
      </a:accent6>
      <a:hlink>
        <a:srgbClr val="0000FF"/>
      </a:hlink>
      <a:folHlink>
        <a:srgbClr val="800080"/>
      </a:folHlink>
    </a:clrScheme>
    <a:fontScheme name="自定义 1">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1303</TotalTime>
  <Words>1892</Words>
  <Application>Microsoft Office PowerPoint</Application>
  <PresentationFormat>全屏显示(16:9)</PresentationFormat>
  <Paragraphs>138</Paragraphs>
  <Slides>10</Slides>
  <Notes>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等线</vt:lpstr>
      <vt:lpstr>华文中宋</vt:lpstr>
      <vt:lpstr>微软雅黑</vt:lpstr>
      <vt:lpstr>微软雅黑</vt:lpstr>
      <vt:lpstr>Arial</vt:lpstr>
      <vt:lpstr>Calibri</vt:lpstr>
      <vt:lpstr>Office 主题</vt:lpstr>
      <vt:lpstr>PowerPoint 演示文稿</vt:lpstr>
      <vt:lpstr>PowerPoint 演示文稿</vt:lpstr>
      <vt:lpstr>01 药品基本信息</vt:lpstr>
      <vt:lpstr>01 药品基本信息（与参照药品的比较）</vt:lpstr>
      <vt:lpstr>02 安全性</vt:lpstr>
      <vt:lpstr>02 安全性</vt:lpstr>
      <vt:lpstr>03 有效性-被多部指南推荐</vt:lpstr>
      <vt:lpstr>04 创新性</vt:lpstr>
      <vt:lpstr>05 公平性</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熊猫办公ppt</dc:title>
  <dc:creator>熊猫办公</dc:creator>
  <cp:lastModifiedBy>Yong YANG</cp:lastModifiedBy>
  <cp:revision>98</cp:revision>
  <dcterms:created xsi:type="dcterms:W3CDTF">2016-02-23T04:18:00Z</dcterms:created>
  <dcterms:modified xsi:type="dcterms:W3CDTF">2023-07-11T01:22:13Z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18AABDECD9F14D5F937034FA54A8B5BF</vt:lpwstr>
  </property>
</Properties>
</file>