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37" r:id="rId2"/>
    <p:sldId id="538" r:id="rId3"/>
    <p:sldId id="259" r:id="rId4"/>
    <p:sldId id="636" r:id="rId5"/>
    <p:sldId id="637" r:id="rId6"/>
    <p:sldId id="639" r:id="rId7"/>
    <p:sldId id="638" r:id="rId8"/>
    <p:sldId id="276" r:id="rId9"/>
    <p:sldId id="555" r:id="rId10"/>
  </p:sldIdLst>
  <p:sldSz cx="12192000" cy="6858000"/>
  <p:notesSz cx="6858000" cy="9144000"/>
  <p:custDataLst>
    <p:tags r:id="rId1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1459" userDrawn="1">
          <p15:clr>
            <a:srgbClr val="A4A3A4"/>
          </p15:clr>
        </p15:guide>
        <p15:guide id="5" pos="6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0"/>
    <a:srgbClr val="EE2B16"/>
    <a:srgbClr val="DE0000"/>
    <a:srgbClr val="A6A6A6"/>
    <a:srgbClr val="1D1D1D"/>
    <a:srgbClr val="323232"/>
    <a:srgbClr val="4B4B4B"/>
    <a:srgbClr val="404040"/>
    <a:srgbClr val="FFFFFF"/>
    <a:srgbClr val="3A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F"/>
          </a:solidFill>
        </a:fill>
      </a:tcStyle>
    </a:wholeTbl>
    <a:band2H>
      <a:tcTxStyle/>
      <a:tcStyle>
        <a:tcBdr/>
        <a:fill>
          <a:solidFill>
            <a:srgbClr val="E6E9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4EB"/>
          </a:solidFill>
        </a:fill>
      </a:tcStyle>
    </a:wholeTbl>
    <a:band2H>
      <a:tcTxStyle/>
      <a:tcStyle>
        <a:tcBdr/>
        <a:fill>
          <a:solidFill>
            <a:srgbClr val="E7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8DC"/>
          </a:solidFill>
        </a:fill>
      </a:tcStyle>
    </a:wholeTbl>
    <a:band2H>
      <a:tcTxStyle/>
      <a:tcStyle>
        <a:tcBdr/>
        <a:fill>
          <a:solidFill>
            <a:srgbClr val="EBEC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6061" autoAdjust="0"/>
  </p:normalViewPr>
  <p:slideViewPr>
    <p:cSldViewPr snapToGrid="0">
      <p:cViewPr varScale="1">
        <p:scale>
          <a:sx n="79" d="100"/>
          <a:sy n="79" d="100"/>
        </p:scale>
        <p:origin x="72" y="66"/>
      </p:cViewPr>
      <p:guideLst>
        <p:guide orient="horz" pos="2160"/>
        <p:guide pos="1459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74006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7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5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7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0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0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41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7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1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23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519932F-6CA3-4A8C-B4A6-B76CFAB26712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39BB3F6-E2DE-4603-AC93-814AE502F399}"/>
                </a:ext>
              </a:extLst>
            </p:cNvPr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1398DABA-6BD7-4DEC-98C7-50A02047D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7292D9-4207-4B30-AD8F-9BE686ABFB5D}"/>
                  </a:ext>
                </a:extLst>
              </p:cNvPr>
              <p:cNvSpPr/>
              <p:nvPr/>
            </p:nvSpPr>
            <p:spPr>
              <a:xfrm>
                <a:off x="0" y="0"/>
                <a:ext cx="12192001" cy="6858000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95000"/>
                      <a:alpha val="0"/>
                    </a:schemeClr>
                  </a:gs>
                  <a:gs pos="6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34AC97B-7191-48AC-A844-C96B7375A05D}"/>
                </a:ext>
              </a:extLst>
            </p:cNvPr>
            <p:cNvGrpSpPr/>
            <p:nvPr/>
          </p:nvGrpSpPr>
          <p:grpSpPr>
            <a:xfrm>
              <a:off x="0" y="0"/>
              <a:ext cx="12192001" cy="4040448"/>
              <a:chOff x="-4810125" y="0"/>
              <a:chExt cx="12192001" cy="4040448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AAC6142-31AB-4046-8FA9-E3F0246B2F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810125" y="0"/>
                <a:ext cx="12192000" cy="4040448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965900-EA11-48BD-808A-ADDA88ADEF8D}"/>
                  </a:ext>
                </a:extLst>
              </p:cNvPr>
              <p:cNvSpPr/>
              <p:nvPr/>
            </p:nvSpPr>
            <p:spPr>
              <a:xfrm>
                <a:off x="-4810125" y="0"/>
                <a:ext cx="12192001" cy="4040447"/>
              </a:xfrm>
              <a:prstGeom prst="rect">
                <a:avLst/>
              </a:prstGeom>
              <a:gradFill>
                <a:gsLst>
                  <a:gs pos="35000">
                    <a:schemeClr val="bg1">
                      <a:lumMod val="95000"/>
                      <a:alpha val="7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88387BBA-177E-4A38-BE29-9D43F44674F6}"/>
              </a:ext>
            </a:extLst>
          </p:cNvPr>
          <p:cNvSpPr/>
          <p:nvPr userDrawn="1"/>
        </p:nvSpPr>
        <p:spPr>
          <a:xfrm>
            <a:off x="0" y="798095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F0799A-8855-4465-8631-95ADE5998958}"/>
              </a:ext>
            </a:extLst>
          </p:cNvPr>
          <p:cNvSpPr/>
          <p:nvPr userDrawn="1"/>
        </p:nvSpPr>
        <p:spPr>
          <a:xfrm>
            <a:off x="9334500" y="798094"/>
            <a:ext cx="2505075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Tm="300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519932F-6CA3-4A8C-B4A6-B76CFAB26712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39BB3F6-E2DE-4603-AC93-814AE502F399}"/>
                </a:ext>
              </a:extLst>
            </p:cNvPr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1398DABA-6BD7-4DEC-98C7-50A02047D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7292D9-4207-4B30-AD8F-9BE686ABFB5D}"/>
                  </a:ext>
                </a:extLst>
              </p:cNvPr>
              <p:cNvSpPr/>
              <p:nvPr/>
            </p:nvSpPr>
            <p:spPr>
              <a:xfrm>
                <a:off x="0" y="0"/>
                <a:ext cx="12192001" cy="6858000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95000"/>
                      <a:alpha val="0"/>
                    </a:schemeClr>
                  </a:gs>
                  <a:gs pos="61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34AC97B-7191-48AC-A844-C96B7375A05D}"/>
                </a:ext>
              </a:extLst>
            </p:cNvPr>
            <p:cNvGrpSpPr/>
            <p:nvPr/>
          </p:nvGrpSpPr>
          <p:grpSpPr>
            <a:xfrm>
              <a:off x="0" y="0"/>
              <a:ext cx="12192001" cy="4040448"/>
              <a:chOff x="-4810125" y="0"/>
              <a:chExt cx="12192001" cy="4040448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AAC6142-31AB-4046-8FA9-E3F0246B2F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810125" y="0"/>
                <a:ext cx="12192000" cy="4040448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965900-EA11-48BD-808A-ADDA88ADEF8D}"/>
                  </a:ext>
                </a:extLst>
              </p:cNvPr>
              <p:cNvSpPr/>
              <p:nvPr/>
            </p:nvSpPr>
            <p:spPr>
              <a:xfrm>
                <a:off x="-4810125" y="0"/>
                <a:ext cx="12192001" cy="4040447"/>
              </a:xfrm>
              <a:prstGeom prst="rect">
                <a:avLst/>
              </a:prstGeom>
              <a:gradFill>
                <a:gsLst>
                  <a:gs pos="35000">
                    <a:schemeClr val="bg1">
                      <a:lumMod val="95000"/>
                      <a:alpha val="7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9ACCBB-C11C-4F34-A21B-EC333F4BB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1610215"/>
            <a:ext cx="12230910" cy="60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71585"/>
      </p:ext>
    </p:extLst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DD7D3C9-248F-4659-8AEE-EF93B98368F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38100"/>
            <a:chExt cx="12192000" cy="69342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BAD18EC-CC59-45B2-B617-C24B6C02C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8100"/>
              <a:ext cx="12192000" cy="69342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CD36B19-4A81-4B43-B498-92117A0C988F}"/>
                </a:ext>
              </a:extLst>
            </p:cNvPr>
            <p:cNvSpPr/>
            <p:nvPr/>
          </p:nvSpPr>
          <p:spPr>
            <a:xfrm>
              <a:off x="0" y="-38100"/>
              <a:ext cx="12192000" cy="69088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511264"/>
      </p:ext>
    </p:extLst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BC6448-1E86-8C49-915B-692A68E3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36" r="10336" b="11084"/>
          <a:stretch/>
        </p:blipFill>
        <p:spPr>
          <a:xfrm>
            <a:off x="0" y="46435"/>
            <a:ext cx="12192000" cy="68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3545"/>
      </p:ext>
    </p:extLst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模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>
            <a:extLst>
              <a:ext uri="{FF2B5EF4-FFF2-40B4-BE49-F238E27FC236}">
                <a16:creationId xmlns:a16="http://schemas.microsoft.com/office/drawing/2014/main" id="{2C6A23DD-67EC-48D2-8C73-CBEE1E96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448B3E7-CBC6-42C2-83FD-665D2C26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BFECD8E8-7250-41FF-9B07-34FA5E3B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1971A-DA64-491F-8FED-D182B4ACFCC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8179E0-6DDA-40DD-9A01-93E39938641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-38100"/>
            <a:chExt cx="12192000" cy="69342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0AF27F6-8698-4102-81E3-55F3C2976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8100"/>
              <a:ext cx="12192000" cy="69342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8B11D40-6EBF-4401-A42D-7D701E93F924}"/>
                </a:ext>
              </a:extLst>
            </p:cNvPr>
            <p:cNvSpPr/>
            <p:nvPr/>
          </p:nvSpPr>
          <p:spPr>
            <a:xfrm>
              <a:off x="0" y="-38100"/>
              <a:ext cx="12192000" cy="69088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E305452-A699-49B0-95DA-9F2821B0F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32923AF-1431-4117-A809-EB1AF878D4B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581435" y="378619"/>
            <a:ext cx="3136968" cy="576228"/>
          </a:xfrm>
          <a:prstGeom prst="rect">
            <a:avLst/>
          </a:prstGeom>
        </p:spPr>
        <p:txBody>
          <a:bodyPr/>
          <a:lstStyle>
            <a:lvl1pPr marL="0" indent="0" algn="l" defTabSz="945561" rtl="0" eaLnBrk="1" latinLnBrk="0" hangingPunct="1">
              <a:spcBef>
                <a:spcPct val="0"/>
              </a:spcBef>
              <a:buNone/>
              <a:defRPr lang="zh-CN" altLang="en-US" sz="2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箭头: V 形 9">
            <a:extLst>
              <a:ext uri="{FF2B5EF4-FFF2-40B4-BE49-F238E27FC236}">
                <a16:creationId xmlns:a16="http://schemas.microsoft.com/office/drawing/2014/main" id="{56130203-C910-46BB-A79D-5B1992D9656C}"/>
              </a:ext>
            </a:extLst>
          </p:cNvPr>
          <p:cNvSpPr/>
          <p:nvPr userDrawn="1"/>
        </p:nvSpPr>
        <p:spPr>
          <a:xfrm>
            <a:off x="397618" y="406628"/>
            <a:ext cx="226219" cy="2262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>
            <a:extLst>
              <a:ext uri="{FF2B5EF4-FFF2-40B4-BE49-F238E27FC236}">
                <a16:creationId xmlns:a16="http://schemas.microsoft.com/office/drawing/2014/main" id="{880D0000-2E8E-4092-979E-6BD49E78075F}"/>
              </a:ext>
            </a:extLst>
          </p:cNvPr>
          <p:cNvSpPr/>
          <p:nvPr userDrawn="1"/>
        </p:nvSpPr>
        <p:spPr>
          <a:xfrm>
            <a:off x="216643" y="406628"/>
            <a:ext cx="226219" cy="226219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5BA9D6D-3985-4B45-BBA2-6212AA106327}"/>
              </a:ext>
            </a:extLst>
          </p:cNvPr>
          <p:cNvCxnSpPr>
            <a:cxnSpLocks/>
          </p:cNvCxnSpPr>
          <p:nvPr userDrawn="1"/>
        </p:nvCxnSpPr>
        <p:spPr>
          <a:xfrm>
            <a:off x="0" y="954847"/>
            <a:ext cx="12192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35995"/>
      </p:ext>
    </p:extLst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024403"/>
      </p:ext>
    </p:extLst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525781"/>
      </p:ext>
    </p:extLst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4581541"/>
      </p:ext>
    </p:extLst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8559536"/>
      </p:ext>
    </p:extLst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7"/>
          <p:cNvSpPr/>
          <p:nvPr/>
        </p:nvSpPr>
        <p:spPr>
          <a:xfrm>
            <a:off x="669923" y="6240462"/>
            <a:ext cx="10850565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矩形 11"/>
          <p:cNvSpPr/>
          <p:nvPr/>
        </p:nvSpPr>
        <p:spPr>
          <a:xfrm>
            <a:off x="669922" y="1028700"/>
            <a:ext cx="10850565" cy="72001"/>
          </a:xfrm>
          <a:prstGeom prst="rect">
            <a:avLst/>
          </a:prstGeom>
          <a:solidFill>
            <a:srgbClr val="C8CDD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69923" y="1"/>
            <a:ext cx="10850565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69923" y="1123950"/>
            <a:ext cx="10850565" cy="501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75084" y="6228572"/>
            <a:ext cx="245404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5" r:id="rId9"/>
  </p:sldLayoutIdLst>
  <p:transition spd="med" advTm="3000"/>
  <p:txStyles>
    <p:titleStyle>
      <a:lvl1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3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589" marR="0" indent="-228589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11164" marR="0" indent="-253987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00089" marR="0" indent="-285736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98086" marR="0" indent="-326555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55264" marR="0" indent="-326555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9872" marR="0" indent="-253987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050" marR="0" indent="-253987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227" marR="0" indent="-253987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404" marR="0" indent="-253987" algn="l" defTabSz="91435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文本框 58"/>
          <p:cNvSpPr txBox="1">
            <a:spLocks noChangeArrowheads="1"/>
          </p:cNvSpPr>
          <p:nvPr/>
        </p:nvSpPr>
        <p:spPr bwMode="auto">
          <a:xfrm>
            <a:off x="3026435" y="1445091"/>
            <a:ext cx="6537960" cy="223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zh-CN" altLang="en-US" sz="5400" b="1" dirty="0">
                <a:latin typeface="+mj-ea"/>
                <a:ea typeface="+mj-ea"/>
              </a:rPr>
              <a:t>盐酸</a:t>
            </a:r>
            <a:r>
              <a:rPr lang="zh-CN" altLang="en-US" sz="54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依特卡肽</a:t>
            </a:r>
            <a:r>
              <a:rPr lang="zh-CN" altLang="en-US" sz="5400" b="1" dirty="0">
                <a:latin typeface="+mj-ea"/>
                <a:ea typeface="+mj-ea"/>
              </a:rPr>
              <a:t>注射液</a:t>
            </a:r>
          </a:p>
          <a:p>
            <a:pPr algn="ctr" hangingPunct="1">
              <a:lnSpc>
                <a:spcPct val="150000"/>
              </a:lnSpc>
            </a:pPr>
            <a:r>
              <a:rPr lang="zh-CN" altLang="en-US" sz="4400" b="1" dirty="0">
                <a:latin typeface="+mj-ea"/>
                <a:ea typeface="+mj-ea"/>
              </a:rPr>
              <a:t>（商品名：</a:t>
            </a:r>
            <a:r>
              <a:rPr lang="zh-CN" altLang="en-US" sz="44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旁必福</a:t>
            </a:r>
            <a:r>
              <a:rPr lang="en-US" altLang="zh-CN" sz="4400" b="1" baseline="30000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®</a:t>
            </a:r>
            <a:r>
              <a:rPr lang="zh-CN" altLang="en-US" sz="4400" b="1" dirty="0">
                <a:latin typeface="+mj-ea"/>
                <a:ea typeface="+mj-ea"/>
              </a:rPr>
              <a:t>）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9C4C780-470A-4A16-9CCE-F9B3AD7D0300}"/>
              </a:ext>
            </a:extLst>
          </p:cNvPr>
          <p:cNvGrpSpPr/>
          <p:nvPr/>
        </p:nvGrpSpPr>
        <p:grpSpPr>
          <a:xfrm rot="20711248" flipH="1" flipV="1">
            <a:off x="-406249" y="-1539368"/>
            <a:ext cx="12515850" cy="3389166"/>
            <a:chOff x="-739826" y="-1063070"/>
            <a:chExt cx="13516026" cy="3125072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968DBE75-6DA6-4EC8-A850-FA9AF096ED8D}"/>
                </a:ext>
              </a:extLst>
            </p:cNvPr>
            <p:cNvSpPr/>
            <p:nvPr/>
          </p:nvSpPr>
          <p:spPr>
            <a:xfrm>
              <a:off x="-241300" y="-749501"/>
              <a:ext cx="12890500" cy="281150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6BA1A23-3477-4818-A2AE-855E1686510A}"/>
                </a:ext>
              </a:extLst>
            </p:cNvPr>
            <p:cNvSpPr/>
            <p:nvPr/>
          </p:nvSpPr>
          <p:spPr>
            <a:xfrm>
              <a:off x="-291153" y="-780858"/>
              <a:ext cx="12953053" cy="274194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3B3B12-2AA9-44C4-B3C5-8785A83D22F0}"/>
                </a:ext>
              </a:extLst>
            </p:cNvPr>
            <p:cNvSpPr/>
            <p:nvPr/>
          </p:nvSpPr>
          <p:spPr>
            <a:xfrm>
              <a:off x="-341005" y="-812215"/>
              <a:ext cx="13015606" cy="267237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7F93F09-942A-421E-B749-C64A59899911}"/>
                </a:ext>
              </a:extLst>
            </p:cNvPr>
            <p:cNvSpPr/>
            <p:nvPr/>
          </p:nvSpPr>
          <p:spPr>
            <a:xfrm>
              <a:off x="-390858" y="-843572"/>
              <a:ext cx="13078158" cy="2602815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7FC6BFC-1DD0-4E5B-A770-A781AF8891D6}"/>
                </a:ext>
              </a:extLst>
            </p:cNvPr>
            <p:cNvSpPr/>
            <p:nvPr/>
          </p:nvSpPr>
          <p:spPr>
            <a:xfrm>
              <a:off x="-440711" y="-874929"/>
              <a:ext cx="13140711" cy="253325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A1D2FE0-FBBE-463E-9F06-88D7965F35AA}"/>
                </a:ext>
              </a:extLst>
            </p:cNvPr>
            <p:cNvSpPr/>
            <p:nvPr/>
          </p:nvSpPr>
          <p:spPr>
            <a:xfrm>
              <a:off x="-490563" y="-906286"/>
              <a:ext cx="13203264" cy="246369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FED01816-E442-41D7-875D-769F8C86E89B}"/>
                </a:ext>
              </a:extLst>
            </p:cNvPr>
            <p:cNvSpPr/>
            <p:nvPr/>
          </p:nvSpPr>
          <p:spPr>
            <a:xfrm>
              <a:off x="-540416" y="-937642"/>
              <a:ext cx="13265815" cy="239412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0984A40-B070-4727-B72E-2B0A0EA3C906}"/>
                </a:ext>
              </a:extLst>
            </p:cNvPr>
            <p:cNvSpPr/>
            <p:nvPr/>
          </p:nvSpPr>
          <p:spPr>
            <a:xfrm>
              <a:off x="-590268" y="-968999"/>
              <a:ext cx="13328368" cy="2324565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36FF952-65EB-4A6D-BB8C-EE76002703E4}"/>
                </a:ext>
              </a:extLst>
            </p:cNvPr>
            <p:cNvSpPr/>
            <p:nvPr/>
          </p:nvSpPr>
          <p:spPr>
            <a:xfrm>
              <a:off x="-640121" y="-1000356"/>
              <a:ext cx="13390921" cy="225500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93DEE75E-4B2B-4DC9-BA26-FCC30579DBB0}"/>
                </a:ext>
              </a:extLst>
            </p:cNvPr>
            <p:cNvSpPr/>
            <p:nvPr/>
          </p:nvSpPr>
          <p:spPr>
            <a:xfrm>
              <a:off x="-689974" y="-1031713"/>
              <a:ext cx="13453473" cy="218544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E603181-0A60-471E-9DFB-8C2AA4EAC02D}"/>
                </a:ext>
              </a:extLst>
            </p:cNvPr>
            <p:cNvSpPr/>
            <p:nvPr/>
          </p:nvSpPr>
          <p:spPr>
            <a:xfrm>
              <a:off x="-739826" y="-1063070"/>
              <a:ext cx="13516026" cy="211587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CE686E15-9C11-D172-8D7D-1D0C4A1C5B5F}"/>
              </a:ext>
            </a:extLst>
          </p:cNvPr>
          <p:cNvSpPr/>
          <p:nvPr/>
        </p:nvSpPr>
        <p:spPr>
          <a:xfrm>
            <a:off x="4668401" y="4616740"/>
            <a:ext cx="3386667" cy="76897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eaLnBrk="0" hangingPunct="1"/>
            <a:endParaRPr lang="zh-CN" altLang="en-US" sz="2300" b="1" kern="1200" dirty="0">
              <a:solidFill>
                <a:srgbClr val="0062B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DC82EB-69EF-C217-FF7A-F5B10A57E0D9}"/>
              </a:ext>
            </a:extLst>
          </p:cNvPr>
          <p:cNvSpPr txBox="1"/>
          <p:nvPr/>
        </p:nvSpPr>
        <p:spPr>
          <a:xfrm>
            <a:off x="4219581" y="4142413"/>
            <a:ext cx="428430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2000" b="1" spc="600" dirty="0">
                <a:solidFill>
                  <a:schemeClr val="tx1"/>
                </a:solidFill>
                <a:latin typeface="+mj-ea"/>
                <a:ea typeface="+mj-ea"/>
              </a:rPr>
              <a:t>江苏复星医药销售有限公司</a:t>
            </a:r>
            <a:endParaRPr lang="en-US" altLang="zh-CN" sz="20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图片 6" descr="微信图片_20220111170021">
            <a:extLst>
              <a:ext uri="{FF2B5EF4-FFF2-40B4-BE49-F238E27FC236}">
                <a16:creationId xmlns:a16="http://schemas.microsoft.com/office/drawing/2014/main" id="{BBD4F3D5-CBBA-0116-C1DF-ECC2DD33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782" y="229647"/>
            <a:ext cx="2110175" cy="47520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1F9DFDB-E765-9C84-617E-224B4F76F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3" y="34809"/>
            <a:ext cx="2441811" cy="9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86792"/>
      </p:ext>
    </p:ext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7">
            <a:extLst>
              <a:ext uri="{FF2B5EF4-FFF2-40B4-BE49-F238E27FC236}">
                <a16:creationId xmlns:a16="http://schemas.microsoft.com/office/drawing/2014/main" id="{8DF512EB-8CAA-4E6E-AC58-D6B99CD6F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725" y="634264"/>
            <a:ext cx="1760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目录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966951C-E3ED-4592-9D32-90FDBD666227}"/>
              </a:ext>
            </a:extLst>
          </p:cNvPr>
          <p:cNvGrpSpPr/>
          <p:nvPr/>
        </p:nvGrpSpPr>
        <p:grpSpPr>
          <a:xfrm>
            <a:off x="3027691" y="2183342"/>
            <a:ext cx="1778417" cy="1765904"/>
            <a:chOff x="1733846" y="2181982"/>
            <a:chExt cx="1778417" cy="1765904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3B2C4E1-2AD0-4076-B91D-E09C39919AD7}"/>
                </a:ext>
              </a:extLst>
            </p:cNvPr>
            <p:cNvSpPr/>
            <p:nvPr/>
          </p:nvSpPr>
          <p:spPr>
            <a:xfrm>
              <a:off x="1733846" y="2181982"/>
              <a:ext cx="1778417" cy="1765904"/>
            </a:xfrm>
            <a:prstGeom prst="rect">
              <a:avLst/>
            </a:prstGeom>
            <a:solidFill>
              <a:schemeClr val="bg1"/>
            </a:solidFill>
            <a:ln w="0" cap="flat">
              <a:noFill/>
              <a:prstDash val="solid"/>
              <a:miter lim="800000"/>
            </a:ln>
            <a:effectLst>
              <a:outerShdw blurRad="127000" dist="76200" dir="5400000" algn="t" rotWithShape="0">
                <a:prstClr val="black">
                  <a:alpha val="17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endParaRPr>
            </a:p>
          </p:txBody>
        </p:sp>
        <p:sp>
          <p:nvSpPr>
            <p:cNvPr id="14" name="î$lïḑè">
              <a:extLst>
                <a:ext uri="{FF2B5EF4-FFF2-40B4-BE49-F238E27FC236}">
                  <a16:creationId xmlns:a16="http://schemas.microsoft.com/office/drawing/2014/main" id="{7F06A6CB-0141-4049-9456-42CAEE15EC61}"/>
                </a:ext>
              </a:extLst>
            </p:cNvPr>
            <p:cNvSpPr/>
            <p:nvPr/>
          </p:nvSpPr>
          <p:spPr>
            <a:xfrm>
              <a:off x="1844501" y="3115509"/>
              <a:ext cx="1662254" cy="539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基本信息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03A85D2-EE63-49C3-806C-AA64CA280ADF}"/>
                </a:ext>
              </a:extLst>
            </p:cNvPr>
            <p:cNvSpPr txBox="1"/>
            <p:nvPr/>
          </p:nvSpPr>
          <p:spPr>
            <a:xfrm>
              <a:off x="1915141" y="2319962"/>
              <a:ext cx="67167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0" b="1" i="1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+mj-lt"/>
                  <a:ea typeface="+mj-ea"/>
                  <a:cs typeface="Arial"/>
                  <a:sym typeface="Arial"/>
                </a:rPr>
                <a:t>01</a:t>
              </a:r>
              <a:endParaRPr kumimoji="0" lang="zh-CN" altLang="en-US" sz="4000" b="1" i="1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+mj-ea"/>
                <a:cs typeface="Arial"/>
                <a:sym typeface="Arial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4DF17DB-5CC0-4CC9-AA5A-D187803E0D55}"/>
              </a:ext>
            </a:extLst>
          </p:cNvPr>
          <p:cNvGrpSpPr/>
          <p:nvPr/>
        </p:nvGrpSpPr>
        <p:grpSpPr>
          <a:xfrm>
            <a:off x="5321277" y="2183342"/>
            <a:ext cx="1843549" cy="1765904"/>
            <a:chOff x="4027432" y="2181982"/>
            <a:chExt cx="1843549" cy="176590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58FE174-F5A2-4762-9023-CC5D2B279196}"/>
                </a:ext>
              </a:extLst>
            </p:cNvPr>
            <p:cNvSpPr/>
            <p:nvPr/>
          </p:nvSpPr>
          <p:spPr>
            <a:xfrm>
              <a:off x="4027432" y="2181982"/>
              <a:ext cx="1778417" cy="1765904"/>
            </a:xfrm>
            <a:prstGeom prst="rect">
              <a:avLst/>
            </a:prstGeom>
            <a:solidFill>
              <a:schemeClr val="bg1"/>
            </a:solidFill>
            <a:ln w="0" cap="flat">
              <a:noFill/>
              <a:prstDash val="solid"/>
              <a:miter lim="800000"/>
            </a:ln>
            <a:effectLst>
              <a:outerShdw blurRad="127000" dist="76200" dir="5400000" algn="t" rotWithShape="0">
                <a:prstClr val="black">
                  <a:alpha val="17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endParaRPr>
            </a:p>
          </p:txBody>
        </p:sp>
        <p:sp>
          <p:nvSpPr>
            <p:cNvPr id="47" name="î$lïḑè">
              <a:extLst>
                <a:ext uri="{FF2B5EF4-FFF2-40B4-BE49-F238E27FC236}">
                  <a16:creationId xmlns:a16="http://schemas.microsoft.com/office/drawing/2014/main" id="{380B69D3-6C7C-4E90-8E0B-80C975E6D265}"/>
                </a:ext>
              </a:extLst>
            </p:cNvPr>
            <p:cNvSpPr/>
            <p:nvPr/>
          </p:nvSpPr>
          <p:spPr>
            <a:xfrm>
              <a:off x="4208727" y="3125131"/>
              <a:ext cx="1662254" cy="539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安全性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09F0374E-0234-414A-9358-9EAB5B3D184F}"/>
                </a:ext>
              </a:extLst>
            </p:cNvPr>
            <p:cNvSpPr txBox="1"/>
            <p:nvPr/>
          </p:nvSpPr>
          <p:spPr>
            <a:xfrm>
              <a:off x="4208727" y="2319962"/>
              <a:ext cx="67167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0" b="1" i="1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+mj-lt"/>
                  <a:ea typeface="+mj-ea"/>
                  <a:cs typeface="Arial"/>
                  <a:sym typeface="Arial"/>
                </a:rPr>
                <a:t>02</a:t>
              </a:r>
              <a:endParaRPr kumimoji="0" lang="zh-CN" altLang="en-US" sz="40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+mj-ea"/>
                <a:cs typeface="Arial"/>
                <a:sym typeface="Arial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13EA1F-C8E9-433B-A28D-F7F596E5E6A6}"/>
              </a:ext>
            </a:extLst>
          </p:cNvPr>
          <p:cNvGrpSpPr/>
          <p:nvPr/>
        </p:nvGrpSpPr>
        <p:grpSpPr>
          <a:xfrm>
            <a:off x="3027691" y="4259107"/>
            <a:ext cx="1843549" cy="1765904"/>
            <a:chOff x="1733846" y="4257747"/>
            <a:chExt cx="1843549" cy="176590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ECAE9DD-8C16-4824-AD68-5C2A5808B3B9}"/>
                </a:ext>
              </a:extLst>
            </p:cNvPr>
            <p:cNvSpPr/>
            <p:nvPr/>
          </p:nvSpPr>
          <p:spPr>
            <a:xfrm>
              <a:off x="1733846" y="4257747"/>
              <a:ext cx="1778417" cy="1765904"/>
            </a:xfrm>
            <a:prstGeom prst="rect">
              <a:avLst/>
            </a:prstGeom>
            <a:solidFill>
              <a:schemeClr val="bg1"/>
            </a:solidFill>
            <a:ln w="0" cap="flat">
              <a:noFill/>
              <a:prstDash val="solid"/>
              <a:miter lim="800000"/>
            </a:ln>
            <a:effectLst>
              <a:outerShdw blurRad="127000" dist="76200" dir="5400000" algn="t" rotWithShape="0">
                <a:prstClr val="black">
                  <a:alpha val="17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endParaRPr>
            </a:p>
          </p:txBody>
        </p:sp>
        <p:sp>
          <p:nvSpPr>
            <p:cNvPr id="43" name="î$lïḑè">
              <a:extLst>
                <a:ext uri="{FF2B5EF4-FFF2-40B4-BE49-F238E27FC236}">
                  <a16:creationId xmlns:a16="http://schemas.microsoft.com/office/drawing/2014/main" id="{FBBBE936-6259-4489-AE16-6A854FA56B90}"/>
                </a:ext>
              </a:extLst>
            </p:cNvPr>
            <p:cNvSpPr/>
            <p:nvPr/>
          </p:nvSpPr>
          <p:spPr>
            <a:xfrm>
              <a:off x="1915141" y="5200896"/>
              <a:ext cx="1662254" cy="539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C2F3EA4-F66E-4751-B870-6E47F7FEDEC2}"/>
                </a:ext>
              </a:extLst>
            </p:cNvPr>
            <p:cNvSpPr txBox="1"/>
            <p:nvPr/>
          </p:nvSpPr>
          <p:spPr>
            <a:xfrm>
              <a:off x="1915141" y="4395727"/>
              <a:ext cx="67167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0" b="1" i="1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+mj-lt"/>
                  <a:ea typeface="+mj-ea"/>
                  <a:cs typeface="Arial"/>
                  <a:sym typeface="Arial"/>
                </a:rPr>
                <a:t>04</a:t>
              </a:r>
              <a:endParaRPr kumimoji="0" lang="zh-CN" altLang="en-US" sz="40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+mj-ea"/>
                <a:cs typeface="Arial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DBED66-1AEF-41FD-AB91-5F8551F40587}"/>
              </a:ext>
            </a:extLst>
          </p:cNvPr>
          <p:cNvGrpSpPr/>
          <p:nvPr/>
        </p:nvGrpSpPr>
        <p:grpSpPr>
          <a:xfrm>
            <a:off x="5321277" y="4259107"/>
            <a:ext cx="1843549" cy="1765904"/>
            <a:chOff x="4027432" y="4257747"/>
            <a:chExt cx="1843549" cy="176590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59521CA-3794-45D9-ABBF-52CA31AEC281}"/>
                </a:ext>
              </a:extLst>
            </p:cNvPr>
            <p:cNvSpPr/>
            <p:nvPr/>
          </p:nvSpPr>
          <p:spPr>
            <a:xfrm>
              <a:off x="4027432" y="4257747"/>
              <a:ext cx="1778417" cy="1765904"/>
            </a:xfrm>
            <a:prstGeom prst="rect">
              <a:avLst/>
            </a:prstGeom>
            <a:solidFill>
              <a:schemeClr val="bg1"/>
            </a:solidFill>
            <a:ln w="0" cap="flat">
              <a:noFill/>
              <a:prstDash val="solid"/>
              <a:miter lim="800000"/>
            </a:ln>
            <a:effectLst>
              <a:outerShdw blurRad="127000" dist="76200" dir="5400000" algn="t" rotWithShape="0">
                <a:prstClr val="black">
                  <a:alpha val="17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AC86262-6839-43D4-843E-A2FB8B30D6F2}"/>
                </a:ext>
              </a:extLst>
            </p:cNvPr>
            <p:cNvSpPr txBox="1"/>
            <p:nvPr/>
          </p:nvSpPr>
          <p:spPr>
            <a:xfrm>
              <a:off x="4208727" y="4395727"/>
              <a:ext cx="67167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0" b="1" i="1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+mj-lt"/>
                  <a:ea typeface="+mj-ea"/>
                  <a:cs typeface="Arial"/>
                  <a:sym typeface="Arial"/>
                </a:rPr>
                <a:t>05</a:t>
              </a:r>
              <a:endParaRPr kumimoji="0" lang="zh-CN" altLang="en-US" sz="4000" b="1" i="1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+mj-ea"/>
                <a:cs typeface="Arial"/>
                <a:sym typeface="Arial"/>
              </a:endParaRPr>
            </a:p>
          </p:txBody>
        </p:sp>
        <p:sp>
          <p:nvSpPr>
            <p:cNvPr id="51" name="î$lïḑè">
              <a:extLst>
                <a:ext uri="{FF2B5EF4-FFF2-40B4-BE49-F238E27FC236}">
                  <a16:creationId xmlns:a16="http://schemas.microsoft.com/office/drawing/2014/main" id="{084217F2-C364-416F-93E5-36560687D7BF}"/>
                </a:ext>
              </a:extLst>
            </p:cNvPr>
            <p:cNvSpPr/>
            <p:nvPr/>
          </p:nvSpPr>
          <p:spPr>
            <a:xfrm>
              <a:off x="4208727" y="5200896"/>
              <a:ext cx="1662254" cy="539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公平性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ADEFE7-4C54-4864-A43D-245286D563E0}"/>
              </a:ext>
            </a:extLst>
          </p:cNvPr>
          <p:cNvGrpSpPr/>
          <p:nvPr/>
        </p:nvGrpSpPr>
        <p:grpSpPr>
          <a:xfrm>
            <a:off x="7614863" y="2183342"/>
            <a:ext cx="1778417" cy="1765904"/>
            <a:chOff x="6321018" y="2181982"/>
            <a:chExt cx="1778417" cy="1765904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FEC20B4-DF89-4713-91D5-7422CB4FFFEE}"/>
                </a:ext>
              </a:extLst>
            </p:cNvPr>
            <p:cNvSpPr/>
            <p:nvPr/>
          </p:nvSpPr>
          <p:spPr>
            <a:xfrm>
              <a:off x="6321018" y="2181982"/>
              <a:ext cx="1778417" cy="1765904"/>
            </a:xfrm>
            <a:prstGeom prst="rect">
              <a:avLst/>
            </a:prstGeom>
            <a:solidFill>
              <a:schemeClr val="bg1"/>
            </a:solidFill>
            <a:ln w="0" cap="flat">
              <a:noFill/>
              <a:prstDash val="solid"/>
              <a:miter lim="800000"/>
            </a:ln>
            <a:effectLst>
              <a:outerShdw blurRad="127000" dist="76200" dir="5400000" algn="t" rotWithShape="0">
                <a:prstClr val="black">
                  <a:alpha val="17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E33680B-64D0-445B-A995-043B5505BDD9}"/>
                </a:ext>
              </a:extLst>
            </p:cNvPr>
            <p:cNvSpPr txBox="1"/>
            <p:nvPr/>
          </p:nvSpPr>
          <p:spPr>
            <a:xfrm>
              <a:off x="6502313" y="2319962"/>
              <a:ext cx="67167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0" b="1" i="1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latin typeface="+mj-lt"/>
                  <a:ea typeface="+mj-ea"/>
                  <a:cs typeface="Arial"/>
                  <a:sym typeface="Arial"/>
                </a:rPr>
                <a:t>03</a:t>
              </a:r>
              <a:endParaRPr kumimoji="0" lang="zh-CN" altLang="en-US" sz="4000" b="1" i="1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lt"/>
                <a:ea typeface="+mj-ea"/>
                <a:cs typeface="Arial"/>
                <a:sym typeface="Arial"/>
              </a:endParaRPr>
            </a:p>
          </p:txBody>
        </p:sp>
        <p:sp>
          <p:nvSpPr>
            <p:cNvPr id="55" name="î$lïḑè">
              <a:extLst>
                <a:ext uri="{FF2B5EF4-FFF2-40B4-BE49-F238E27FC236}">
                  <a16:creationId xmlns:a16="http://schemas.microsoft.com/office/drawing/2014/main" id="{E11A6B8E-30FB-4234-9E12-CA8F9F9A3016}"/>
                </a:ext>
              </a:extLst>
            </p:cNvPr>
            <p:cNvSpPr/>
            <p:nvPr/>
          </p:nvSpPr>
          <p:spPr>
            <a:xfrm>
              <a:off x="6502313" y="3125131"/>
              <a:ext cx="1495058" cy="539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有效性</a:t>
              </a:r>
            </a:p>
          </p:txBody>
        </p:sp>
      </p:grpSp>
      <p:sp>
        <p:nvSpPr>
          <p:cNvPr id="15" name="î$lïḑè">
            <a:extLst>
              <a:ext uri="{FF2B5EF4-FFF2-40B4-BE49-F238E27FC236}">
                <a16:creationId xmlns:a16="http://schemas.microsoft.com/office/drawing/2014/main" id="{24856969-26C1-419D-8A0A-6BDB047C573B}"/>
              </a:ext>
            </a:extLst>
          </p:cNvPr>
          <p:cNvSpPr/>
          <p:nvPr/>
        </p:nvSpPr>
        <p:spPr>
          <a:xfrm>
            <a:off x="3290746" y="5202602"/>
            <a:ext cx="1662254" cy="539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创新性</a:t>
            </a:r>
          </a:p>
        </p:txBody>
      </p:sp>
      <p:pic>
        <p:nvPicPr>
          <p:cNvPr id="3" name="图片 2" descr="微信图片_20220111170021">
            <a:extLst>
              <a:ext uri="{FF2B5EF4-FFF2-40B4-BE49-F238E27FC236}">
                <a16:creationId xmlns:a16="http://schemas.microsoft.com/office/drawing/2014/main" id="{CE7867EF-8667-4AF6-C55F-8C854333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782" y="229647"/>
            <a:ext cx="2110175" cy="4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2169"/>
      </p:ext>
    </p:ext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AA11433-2832-4F85-9389-86EA9BD36C9E}"/>
              </a:ext>
            </a:extLst>
          </p:cNvPr>
          <p:cNvSpPr/>
          <p:nvPr/>
        </p:nvSpPr>
        <p:spPr>
          <a:xfrm>
            <a:off x="177381" y="197024"/>
            <a:ext cx="918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基本信息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2905F4-546F-4908-98A0-688A713403C6}"/>
              </a:ext>
            </a:extLst>
          </p:cNvPr>
          <p:cNvSpPr/>
          <p:nvPr/>
        </p:nvSpPr>
        <p:spPr>
          <a:xfrm>
            <a:off x="0" y="798094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F3CC02-8F60-4C9F-B2FD-73C573F7C25F}"/>
              </a:ext>
            </a:extLst>
          </p:cNvPr>
          <p:cNvSpPr/>
          <p:nvPr/>
        </p:nvSpPr>
        <p:spPr>
          <a:xfrm>
            <a:off x="9663162" y="798094"/>
            <a:ext cx="2165979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C381C9-3911-6A32-A832-2118085F894D}"/>
              </a:ext>
            </a:extLst>
          </p:cNvPr>
          <p:cNvSpPr/>
          <p:nvPr/>
        </p:nvSpPr>
        <p:spPr>
          <a:xfrm>
            <a:off x="276860" y="1206500"/>
            <a:ext cx="5719445" cy="55505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71B3AD-B12A-0F72-2414-EEF59E3BE3C7}"/>
              </a:ext>
            </a:extLst>
          </p:cNvPr>
          <p:cNvSpPr/>
          <p:nvPr/>
        </p:nvSpPr>
        <p:spPr>
          <a:xfrm>
            <a:off x="126360" y="1345611"/>
            <a:ext cx="1915064" cy="51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通用名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67EC77-7AFC-FAD2-BBDF-D80E114D5BF9}"/>
              </a:ext>
            </a:extLst>
          </p:cNvPr>
          <p:cNvSpPr/>
          <p:nvPr/>
        </p:nvSpPr>
        <p:spPr>
          <a:xfrm>
            <a:off x="252631" y="1994983"/>
            <a:ext cx="1915064" cy="51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注册规格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E46581-C17A-44C2-2568-968081DB757A}"/>
              </a:ext>
            </a:extLst>
          </p:cNvPr>
          <p:cNvSpPr/>
          <p:nvPr/>
        </p:nvSpPr>
        <p:spPr>
          <a:xfrm>
            <a:off x="173233" y="2604355"/>
            <a:ext cx="1915064" cy="80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适应症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FFE993-EFFC-5D8C-DEA1-C45A487E1D28}"/>
              </a:ext>
            </a:extLst>
          </p:cNvPr>
          <p:cNvSpPr txBox="1"/>
          <p:nvPr/>
        </p:nvSpPr>
        <p:spPr>
          <a:xfrm>
            <a:off x="2143876" y="1425922"/>
            <a:ext cx="264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B0000"/>
                </a:solidFill>
              </a:rPr>
              <a:t>盐酸依特卡肽注射液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3ACD6D-28BB-0256-0B30-6605100CA17F}"/>
              </a:ext>
            </a:extLst>
          </p:cNvPr>
          <p:cNvSpPr txBox="1"/>
          <p:nvPr/>
        </p:nvSpPr>
        <p:spPr>
          <a:xfrm>
            <a:off x="8470342" y="1431785"/>
            <a:ext cx="391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否</a:t>
            </a:r>
            <a:endParaRPr lang="en-US" altLang="zh-CN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F454F0-81B7-BD1D-B1CB-5697B082AA23}"/>
              </a:ext>
            </a:extLst>
          </p:cNvPr>
          <p:cNvSpPr txBox="1"/>
          <p:nvPr/>
        </p:nvSpPr>
        <p:spPr>
          <a:xfrm>
            <a:off x="2143876" y="2733091"/>
            <a:ext cx="3838033" cy="632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用于慢性肾脏病（</a:t>
            </a:r>
            <a:r>
              <a:rPr lang="en-US" altLang="zh-CN" sz="1400" dirty="0">
                <a:solidFill>
                  <a:schemeClr val="tx1"/>
                </a:solidFill>
              </a:rPr>
              <a:t>CKD</a:t>
            </a:r>
            <a:r>
              <a:rPr lang="zh-CN" altLang="en-US" sz="1400" dirty="0">
                <a:solidFill>
                  <a:schemeClr val="tx1"/>
                </a:solidFill>
              </a:rPr>
              <a:t>）接受血液透析的成人患者的</a:t>
            </a:r>
            <a:r>
              <a:rPr lang="zh-CN" altLang="en-US" sz="1600" b="1" dirty="0">
                <a:solidFill>
                  <a:srgbClr val="DB0000"/>
                </a:solidFill>
              </a:rPr>
              <a:t>继发性甲状旁腺功能亢进症</a:t>
            </a:r>
            <a:r>
              <a:rPr lang="en-US" altLang="zh-CN" sz="1600" b="1" dirty="0">
                <a:solidFill>
                  <a:srgbClr val="DB0000"/>
                </a:solidFill>
              </a:rPr>
              <a:t>(SHPT)</a:t>
            </a:r>
            <a:endParaRPr lang="zh-CN" altLang="en-US" sz="1400" b="1" dirty="0">
              <a:solidFill>
                <a:srgbClr val="DB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25EAE0-3C6C-8267-1EBB-6ABB25F5B3F2}"/>
              </a:ext>
            </a:extLst>
          </p:cNvPr>
          <p:cNvSpPr/>
          <p:nvPr/>
        </p:nvSpPr>
        <p:spPr>
          <a:xfrm>
            <a:off x="252535" y="3503930"/>
            <a:ext cx="1915160" cy="111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用法用量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492C1BE-4FE6-B631-43DF-C733EC767229}"/>
              </a:ext>
            </a:extLst>
          </p:cNvPr>
          <p:cNvSpPr/>
          <p:nvPr/>
        </p:nvSpPr>
        <p:spPr>
          <a:xfrm>
            <a:off x="6352944" y="1344994"/>
            <a:ext cx="1915064" cy="517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是否为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OTC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药品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D2F7F2-4DD0-38D8-AEED-E101A34215AB}"/>
              </a:ext>
            </a:extLst>
          </p:cNvPr>
          <p:cNvSpPr txBox="1"/>
          <p:nvPr/>
        </p:nvSpPr>
        <p:spPr>
          <a:xfrm>
            <a:off x="2167695" y="1787020"/>
            <a:ext cx="289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0.5ml</a:t>
            </a:r>
            <a:r>
              <a:rPr lang="zh-CN" altLang="en-US" dirty="0"/>
              <a:t>：</a:t>
            </a:r>
            <a:r>
              <a:rPr lang="en-US" altLang="zh-CN" dirty="0"/>
              <a:t>2.5mg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DB0000"/>
                </a:solidFill>
              </a:rPr>
              <a:t>1ml</a:t>
            </a:r>
            <a:r>
              <a:rPr lang="zh-CN" altLang="en-US" b="1" dirty="0">
                <a:solidFill>
                  <a:srgbClr val="DB0000"/>
                </a:solidFill>
              </a:rPr>
              <a:t>：</a:t>
            </a:r>
            <a:r>
              <a:rPr lang="en-US" altLang="zh-CN" b="1" dirty="0">
                <a:solidFill>
                  <a:srgbClr val="DB0000"/>
                </a:solidFill>
              </a:rPr>
              <a:t>5mg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2ml</a:t>
            </a:r>
            <a:r>
              <a:rPr lang="zh-CN" altLang="en-US" dirty="0"/>
              <a:t>：</a:t>
            </a:r>
            <a:r>
              <a:rPr lang="en-US" altLang="zh-CN" dirty="0"/>
              <a:t>10mg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F8C680-DD8A-0C33-79FE-5A3F43AF811B}"/>
              </a:ext>
            </a:extLst>
          </p:cNvPr>
          <p:cNvSpPr/>
          <p:nvPr/>
        </p:nvSpPr>
        <p:spPr>
          <a:xfrm>
            <a:off x="6150610" y="1206500"/>
            <a:ext cx="5719445" cy="55511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国采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EDB44AE-762C-AF1C-12E2-8B232048D497}"/>
              </a:ext>
            </a:extLst>
          </p:cNvPr>
          <p:cNvSpPr/>
          <p:nvPr/>
        </p:nvSpPr>
        <p:spPr>
          <a:xfrm>
            <a:off x="341783" y="4853490"/>
            <a:ext cx="2955376" cy="59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中国大陆首次上市时间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3DC1AD-A16D-E63F-897D-1120120CE67A}"/>
              </a:ext>
            </a:extLst>
          </p:cNvPr>
          <p:cNvSpPr txBox="1"/>
          <p:nvPr/>
        </p:nvSpPr>
        <p:spPr>
          <a:xfrm>
            <a:off x="3232958" y="4980784"/>
            <a:ext cx="2156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ea"/>
                <a:ea typeface="+mj-ea"/>
              </a:rPr>
              <a:t>2023.5.6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6A5C585-5C4C-72B0-2985-2E397684227E}"/>
              </a:ext>
            </a:extLst>
          </p:cNvPr>
          <p:cNvSpPr/>
          <p:nvPr/>
        </p:nvSpPr>
        <p:spPr>
          <a:xfrm>
            <a:off x="558102" y="5667941"/>
            <a:ext cx="1915064" cy="90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目前大陆地区同通用名药品的上市情况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28BDA4-DD76-1F22-D81C-3D8E4137B6F6}"/>
              </a:ext>
            </a:extLst>
          </p:cNvPr>
          <p:cNvSpPr txBox="1"/>
          <p:nvPr/>
        </p:nvSpPr>
        <p:spPr>
          <a:xfrm>
            <a:off x="2606128" y="5845133"/>
            <a:ext cx="65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DB0000"/>
                </a:solidFill>
              </a:rPr>
              <a:t>无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619116E-E7B7-BBD4-E4C2-BD3D6411395E}"/>
              </a:ext>
            </a:extLst>
          </p:cNvPr>
          <p:cNvSpPr/>
          <p:nvPr/>
        </p:nvSpPr>
        <p:spPr>
          <a:xfrm>
            <a:off x="6244050" y="3362489"/>
            <a:ext cx="1915064" cy="90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参照药品建议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DA08C97-99B8-021B-A105-1DD172B9A7E2}"/>
              </a:ext>
            </a:extLst>
          </p:cNvPr>
          <p:cNvSpPr/>
          <p:nvPr/>
        </p:nvSpPr>
        <p:spPr>
          <a:xfrm>
            <a:off x="3098581" y="5617910"/>
            <a:ext cx="1663474" cy="90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全球首个</a:t>
            </a:r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上市国家 </a:t>
            </a:r>
            <a:r>
              <a:rPr lang="en-US" altLang="zh-CN" sz="160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地区及上市时间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DD918E-03D7-9DCA-B5DB-1C8C16CEAC81}"/>
              </a:ext>
            </a:extLst>
          </p:cNvPr>
          <p:cNvSpPr txBox="1"/>
          <p:nvPr/>
        </p:nvSpPr>
        <p:spPr>
          <a:xfrm>
            <a:off x="4679577" y="5757692"/>
            <a:ext cx="124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欧盟</a:t>
            </a:r>
            <a:endParaRPr lang="en-US" altLang="zh-CN" sz="1600" dirty="0"/>
          </a:p>
          <a:p>
            <a:r>
              <a:rPr lang="en-US" altLang="zh-CN" sz="1600" dirty="0"/>
              <a:t>2016.11.11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D74C69E-2692-AF22-917C-B2A3C0D4A4B1}"/>
              </a:ext>
            </a:extLst>
          </p:cNvPr>
          <p:cNvSpPr txBox="1"/>
          <p:nvPr/>
        </p:nvSpPr>
        <p:spPr>
          <a:xfrm>
            <a:off x="8470342" y="3601875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盐酸</a:t>
            </a:r>
            <a:r>
              <a:rPr lang="zh-CN" altLang="en-US" b="1" dirty="0">
                <a:solidFill>
                  <a:srgbClr val="DB0000"/>
                </a:solidFill>
                <a:latin typeface="+mj-ea"/>
                <a:ea typeface="+mj-ea"/>
              </a:rPr>
              <a:t>西那卡塞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片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012EE1-AD28-B707-1764-5C54BF17C04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41391" y="1966033"/>
            <a:ext cx="1915064" cy="56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药理作用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BB5AEC2-0C29-F865-0919-36002B5E16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12375" y="1913538"/>
            <a:ext cx="3345984" cy="12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/>
              <a:t>通过与人体</a:t>
            </a:r>
            <a:r>
              <a:rPr lang="en-US" altLang="zh-CN" sz="1600" dirty="0"/>
              <a:t>CaSR</a:t>
            </a:r>
            <a:r>
              <a:rPr lang="zh-CN" altLang="en-US" sz="1600" dirty="0"/>
              <a:t>结合来</a:t>
            </a:r>
            <a:r>
              <a:rPr lang="zh-CN" altLang="en-US" sz="1600" b="1" dirty="0">
                <a:solidFill>
                  <a:srgbClr val="DB0000"/>
                </a:solidFill>
              </a:rPr>
              <a:t>提高</a:t>
            </a:r>
            <a:r>
              <a:rPr lang="en-US" altLang="zh-CN" sz="1600" b="1" dirty="0">
                <a:solidFill>
                  <a:srgbClr val="DB0000"/>
                </a:solidFill>
              </a:rPr>
              <a:t>CaSR</a:t>
            </a:r>
            <a:r>
              <a:rPr lang="zh-CN" altLang="en-US" sz="1600" b="1" dirty="0">
                <a:solidFill>
                  <a:srgbClr val="DB0000"/>
                </a:solidFill>
              </a:rPr>
              <a:t>对钙离子的敏感性</a:t>
            </a:r>
            <a:r>
              <a:rPr lang="zh-CN" altLang="en-US" sz="1600" dirty="0"/>
              <a:t>，抑制甲状旁腺主细胞分泌甲状旁腺素</a:t>
            </a:r>
            <a:r>
              <a:rPr lang="en-US" altLang="zh-CN" sz="1600" dirty="0"/>
              <a:t>(PTH)</a:t>
            </a:r>
            <a:r>
              <a:rPr lang="zh-CN" altLang="en-US" sz="1600" dirty="0"/>
              <a:t>，从而降低血清</a:t>
            </a:r>
            <a:r>
              <a:rPr lang="en-US" altLang="zh-CN" sz="1600" dirty="0"/>
              <a:t>PTH</a:t>
            </a:r>
            <a:r>
              <a:rPr lang="zh-CN" altLang="en-US" sz="1600" dirty="0"/>
              <a:t>水平。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0D529F4-57A5-0468-C533-C3C4E4AD97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4049" y="4836959"/>
            <a:ext cx="2097517" cy="90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参照药品选择理由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8D3DD99-32FA-CCE3-014D-7E8EF9D4C22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68008" y="4620641"/>
            <a:ext cx="354965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与盐酸西那卡塞片具有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相同适应症</a:t>
            </a:r>
            <a:r>
              <a:rPr lang="zh-CN" altLang="en-US" sz="1400" dirty="0">
                <a:latin typeface="+mj-ea"/>
                <a:ea typeface="+mj-ea"/>
              </a:rPr>
              <a:t>且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作用机制相同</a:t>
            </a:r>
            <a:r>
              <a:rPr lang="zh-CN" altLang="en-US" sz="1400" dirty="0">
                <a:latin typeface="+mj-ea"/>
                <a:ea typeface="+mj-ea"/>
              </a:rPr>
              <a:t>：同为拟钙剂药物。</a:t>
            </a:r>
          </a:p>
          <a:p>
            <a:pPr marL="285750" indent="-285750" algn="just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国内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暂无其他拟钙剂药物</a:t>
            </a:r>
            <a:r>
              <a:rPr lang="zh-CN" altLang="en-US" sz="1400" dirty="0">
                <a:latin typeface="+mj-ea"/>
                <a:ea typeface="+mj-ea"/>
              </a:rPr>
              <a:t>，没有与依特卡肽机制一致、用法用量相似、或者疗效和安全性表现相当的药物。</a:t>
            </a:r>
            <a:endParaRPr lang="en-US" altLang="zh-CN" sz="1400" dirty="0">
              <a:latin typeface="+mj-ea"/>
              <a:ea typeface="+mj-ea"/>
            </a:endParaRPr>
          </a:p>
          <a:p>
            <a:pPr marL="285750" indent="-285750" algn="just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西那卡塞属于医保及国采药品，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价格合理</a:t>
            </a:r>
            <a:r>
              <a:rPr lang="zh-CN" altLang="en-US" sz="1400" dirty="0">
                <a:latin typeface="+mj-ea"/>
                <a:ea typeface="+mj-ea"/>
              </a:rPr>
              <a:t>符合医保控费原则。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B576362-22CE-48C7-AC46-5EA03CEB5B92}"/>
              </a:ext>
            </a:extLst>
          </p:cNvPr>
          <p:cNvSpPr txBox="1"/>
          <p:nvPr/>
        </p:nvSpPr>
        <p:spPr>
          <a:xfrm>
            <a:off x="2158204" y="3503930"/>
            <a:ext cx="3814216" cy="1128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本品的推荐起始剂量为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静脉推注</a:t>
            </a:r>
            <a:r>
              <a:rPr lang="en-US" altLang="zh-CN" sz="1600" b="1" dirty="0">
                <a:solidFill>
                  <a:srgbClr val="DB0000"/>
                </a:solidFill>
                <a:latin typeface="+mj-ea"/>
                <a:ea typeface="+mj-ea"/>
              </a:rPr>
              <a:t>5mg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，每周</a:t>
            </a:r>
            <a:r>
              <a:rPr lang="en-US" altLang="zh-CN" sz="1600" b="1" dirty="0">
                <a:solidFill>
                  <a:srgbClr val="DB0000"/>
                </a:solidFill>
                <a:latin typeface="+mj-ea"/>
                <a:ea typeface="+mj-ea"/>
              </a:rPr>
              <a:t>3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次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，在血液透析治疗结束时给药。维持剂量应个体化，最低维持剂量为</a:t>
            </a:r>
            <a:r>
              <a:rPr lang="en-US" altLang="zh-CN" sz="1400" dirty="0">
                <a:solidFill>
                  <a:schemeClr val="tx1"/>
                </a:solidFill>
                <a:latin typeface="+mj-ea"/>
                <a:ea typeface="+mj-ea"/>
              </a:rPr>
              <a:t>2.5mg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每周</a:t>
            </a:r>
            <a:r>
              <a:rPr lang="en-US" altLang="zh-CN" sz="14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次，最高维持剂量为</a:t>
            </a:r>
            <a:r>
              <a:rPr lang="en-US" altLang="zh-CN" sz="1400" dirty="0">
                <a:solidFill>
                  <a:schemeClr val="tx1"/>
                </a:solidFill>
                <a:latin typeface="+mj-ea"/>
                <a:ea typeface="+mj-ea"/>
              </a:rPr>
              <a:t>15mg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每周</a:t>
            </a:r>
            <a:r>
              <a:rPr lang="en-US" altLang="zh-CN" sz="14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次。</a:t>
            </a:r>
            <a:endParaRPr lang="zh-CN" altLang="en-US" sz="1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3B4BE3E-2A79-53E5-8536-48F29345DB92}"/>
              </a:ext>
            </a:extLst>
          </p:cNvPr>
          <p:cNvSpPr/>
          <p:nvPr/>
        </p:nvSpPr>
        <p:spPr>
          <a:xfrm>
            <a:off x="796781" y="1691160"/>
            <a:ext cx="4802155" cy="3823374"/>
          </a:xfrm>
          <a:prstGeom prst="rect">
            <a:avLst/>
          </a:prstGeom>
          <a:noFill/>
          <a:ln w="19050" cap="flat">
            <a:solidFill>
              <a:srgbClr val="EE2B1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AA11433-2832-4F85-9389-86EA9BD36C9E}"/>
              </a:ext>
            </a:extLst>
          </p:cNvPr>
          <p:cNvSpPr/>
          <p:nvPr/>
        </p:nvSpPr>
        <p:spPr>
          <a:xfrm>
            <a:off x="177381" y="197024"/>
            <a:ext cx="918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基本信息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2905F4-546F-4908-98A0-688A713403C6}"/>
              </a:ext>
            </a:extLst>
          </p:cNvPr>
          <p:cNvSpPr/>
          <p:nvPr/>
        </p:nvSpPr>
        <p:spPr>
          <a:xfrm>
            <a:off x="0" y="798094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F3CC02-8F60-4C9F-B2FD-73C573F7C25F}"/>
              </a:ext>
            </a:extLst>
          </p:cNvPr>
          <p:cNvSpPr/>
          <p:nvPr/>
        </p:nvSpPr>
        <p:spPr>
          <a:xfrm>
            <a:off x="9663162" y="798094"/>
            <a:ext cx="2165979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42D803-5E48-1495-676B-6F851BD187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0904" y="1343466"/>
            <a:ext cx="4373911" cy="39878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疾病的基本情况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C9AED3-B0AB-28E9-D5B0-3CC5F11D78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43009" y="1343466"/>
            <a:ext cx="4373911" cy="39878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临床未被满足的需求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BE33788-C5D7-AE23-A04E-77427836F032}"/>
              </a:ext>
            </a:extLst>
          </p:cNvPr>
          <p:cNvSpPr txBox="1"/>
          <p:nvPr/>
        </p:nvSpPr>
        <p:spPr>
          <a:xfrm>
            <a:off x="740229" y="1761611"/>
            <a:ext cx="4858707" cy="3957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288000" algn="just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</a:rPr>
              <a:t>继发性甲状旁腺功能亢进症（</a:t>
            </a:r>
            <a:r>
              <a:rPr lang="en-US" altLang="zh-CN" sz="1600" dirty="0">
                <a:latin typeface="+mj-ea"/>
                <a:ea typeface="+mj-ea"/>
              </a:rPr>
              <a:t>SHPT</a:t>
            </a:r>
            <a:r>
              <a:rPr lang="zh-CN" altLang="en-US" sz="1600" dirty="0">
                <a:latin typeface="+mj-ea"/>
                <a:ea typeface="+mj-ea"/>
              </a:rPr>
              <a:t>）是指由于钙、磷等矿物质代谢紊乱导致的甲状旁腺分泌过多</a:t>
            </a:r>
            <a:r>
              <a:rPr lang="en-US" altLang="zh-CN" sz="1600" dirty="0">
                <a:latin typeface="+mj-ea"/>
                <a:ea typeface="+mj-ea"/>
              </a:rPr>
              <a:t>PTH</a:t>
            </a:r>
            <a:r>
              <a:rPr lang="zh-CN" altLang="en-US" sz="1600" dirty="0">
                <a:latin typeface="+mj-ea"/>
                <a:ea typeface="+mj-ea"/>
              </a:rPr>
              <a:t>或伴有甲状旁腺组织增生。</a:t>
            </a:r>
            <a:endParaRPr lang="en-US" altLang="zh-CN" sz="1600" dirty="0">
              <a:latin typeface="+mj-ea"/>
              <a:ea typeface="+mj-ea"/>
            </a:endParaRPr>
          </a:p>
          <a:p>
            <a:pPr indent="288000" algn="just">
              <a:lnSpc>
                <a:spcPct val="200000"/>
              </a:lnSpc>
            </a:pPr>
            <a:r>
              <a:rPr lang="en-US" altLang="zh-CN" sz="1600" dirty="0">
                <a:latin typeface="+mj-ea"/>
                <a:ea typeface="+mj-ea"/>
              </a:rPr>
              <a:t>SHPT</a:t>
            </a:r>
            <a:r>
              <a:rPr lang="zh-CN" altLang="en-US" sz="1600" dirty="0">
                <a:latin typeface="+mj-ea"/>
                <a:ea typeface="+mj-ea"/>
              </a:rPr>
              <a:t>的主要临床症状为</a:t>
            </a:r>
            <a:r>
              <a:rPr lang="zh-CN" altLang="en-US" sz="1600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骨痛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骨骼畸形</a:t>
            </a:r>
            <a:r>
              <a:rPr lang="zh-CN" altLang="en-US" sz="1600" dirty="0">
                <a:latin typeface="+mj-ea"/>
                <a:ea typeface="+mj-ea"/>
              </a:rPr>
              <a:t>、皮肤瘙痒、贫血、</a:t>
            </a:r>
            <a:r>
              <a:rPr lang="zh-CN" altLang="en-US" sz="1600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心血管钙化</a:t>
            </a:r>
            <a:r>
              <a:rPr lang="zh-CN" altLang="en-US" sz="1600" dirty="0">
                <a:latin typeface="+mj-ea"/>
                <a:ea typeface="+mj-ea"/>
              </a:rPr>
              <a:t>，长期会累及骨骼系统、心血管系统、内分泌系统、软组织等。</a:t>
            </a:r>
            <a:endParaRPr lang="en-US" altLang="zh-CN" sz="1600" dirty="0">
              <a:latin typeface="+mj-ea"/>
              <a:ea typeface="+mj-ea"/>
            </a:endParaRPr>
          </a:p>
          <a:p>
            <a:pPr indent="288000" algn="just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</a:rPr>
              <a:t>拟钙剂是维持性血透</a:t>
            </a:r>
            <a:r>
              <a:rPr lang="en-US" altLang="zh-CN" sz="1600" dirty="0">
                <a:latin typeface="+mj-ea"/>
                <a:ea typeface="+mj-ea"/>
              </a:rPr>
              <a:t>SHPT</a:t>
            </a:r>
            <a:r>
              <a:rPr lang="zh-CN" altLang="en-US" sz="1600" dirty="0">
                <a:latin typeface="+mj-ea"/>
                <a:ea typeface="+mj-ea"/>
              </a:rPr>
              <a:t>患者的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一线用药选择。</a:t>
            </a:r>
          </a:p>
          <a:p>
            <a:pPr indent="288000" algn="just">
              <a:lnSpc>
                <a:spcPct val="200000"/>
              </a:lnSpc>
            </a:pP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FCDA9A-C818-B46A-DD1B-E67F25262914}"/>
              </a:ext>
            </a:extLst>
          </p:cNvPr>
          <p:cNvSpPr txBox="1"/>
          <p:nvPr/>
        </p:nvSpPr>
        <p:spPr>
          <a:xfrm>
            <a:off x="6514885" y="1761611"/>
            <a:ext cx="4816156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288000" algn="just">
              <a:lnSpc>
                <a:spcPct val="200000"/>
              </a:lnSpc>
            </a:pPr>
            <a:r>
              <a:rPr lang="en-US" altLang="zh-CN" sz="1600" dirty="0">
                <a:latin typeface="+mj-ea"/>
                <a:ea typeface="+mj-ea"/>
              </a:rPr>
              <a:t>SHPT</a:t>
            </a:r>
            <a:r>
              <a:rPr lang="zh-CN" altLang="en-US" sz="1600" dirty="0">
                <a:latin typeface="+mj-ea"/>
                <a:ea typeface="+mj-ea"/>
              </a:rPr>
              <a:t>在接受透析的肾衰竭患者中发病率高达</a:t>
            </a:r>
            <a:r>
              <a:rPr lang="en-US" altLang="zh-CN" sz="1600" b="1" dirty="0">
                <a:solidFill>
                  <a:srgbClr val="DB0000"/>
                </a:solidFill>
                <a:latin typeface="+mj-ea"/>
                <a:ea typeface="+mj-ea"/>
              </a:rPr>
              <a:t>60%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以上</a:t>
            </a:r>
            <a:r>
              <a:rPr lang="zh-CN" altLang="en-US" sz="1600" dirty="0">
                <a:latin typeface="+mj-ea"/>
                <a:ea typeface="+mj-ea"/>
              </a:rPr>
              <a:t>，而这些患者中</a:t>
            </a:r>
            <a:r>
              <a:rPr lang="en-US" altLang="zh-CN" sz="1600" dirty="0">
                <a:latin typeface="+mj-ea"/>
                <a:ea typeface="+mj-ea"/>
              </a:rPr>
              <a:t>PTH</a:t>
            </a:r>
            <a:r>
              <a:rPr lang="zh-CN" altLang="en-US" sz="1600" dirty="0">
                <a:latin typeface="+mj-ea"/>
                <a:ea typeface="+mj-ea"/>
              </a:rPr>
              <a:t>控制的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达标率仅为</a:t>
            </a:r>
            <a:r>
              <a:rPr lang="en-US" altLang="zh-CN" sz="1600" b="1" dirty="0">
                <a:solidFill>
                  <a:srgbClr val="DB0000"/>
                </a:solidFill>
                <a:latin typeface="+mj-ea"/>
                <a:ea typeface="+mj-ea"/>
              </a:rPr>
              <a:t>55%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左右</a:t>
            </a:r>
            <a:r>
              <a:rPr lang="zh-CN" altLang="en-US" sz="1600" dirty="0">
                <a:latin typeface="+mj-ea"/>
                <a:ea typeface="+mj-ea"/>
              </a:rPr>
              <a:t>。根据</a:t>
            </a:r>
            <a:r>
              <a:rPr lang="en-US" altLang="zh-CN" sz="1600" dirty="0">
                <a:latin typeface="+mj-ea"/>
                <a:ea typeface="+mj-ea"/>
              </a:rPr>
              <a:t>CNRDS</a:t>
            </a:r>
            <a:r>
              <a:rPr lang="zh-CN" altLang="en-US" sz="1600" dirty="0">
                <a:latin typeface="+mj-ea"/>
                <a:ea typeface="+mj-ea"/>
              </a:rPr>
              <a:t>登记数据，</a:t>
            </a:r>
            <a:r>
              <a:rPr lang="en-US" altLang="zh-CN" sz="1600" dirty="0">
                <a:latin typeface="+mj-ea"/>
                <a:ea typeface="+mj-ea"/>
              </a:rPr>
              <a:t>2021</a:t>
            </a:r>
            <a:r>
              <a:rPr lang="zh-CN" altLang="en-US" sz="1600" dirty="0">
                <a:latin typeface="+mj-ea"/>
                <a:ea typeface="+mj-ea"/>
              </a:rPr>
              <a:t>年血液透析患者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近</a:t>
            </a:r>
            <a:r>
              <a:rPr lang="en-US" altLang="zh-CN" sz="1600" b="1" dirty="0">
                <a:solidFill>
                  <a:srgbClr val="DB0000"/>
                </a:solidFill>
                <a:latin typeface="+mj-ea"/>
                <a:ea typeface="+mj-ea"/>
              </a:rPr>
              <a:t>749573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人</a:t>
            </a:r>
            <a:r>
              <a:rPr lang="zh-CN" altLang="en-US" sz="1600" dirty="0">
                <a:latin typeface="+mj-ea"/>
                <a:ea typeface="+mj-ea"/>
              </a:rPr>
              <a:t>，相对</a:t>
            </a:r>
            <a:r>
              <a:rPr lang="en-US" altLang="zh-CN" sz="1600" dirty="0">
                <a:latin typeface="+mj-ea"/>
                <a:ea typeface="+mj-ea"/>
              </a:rPr>
              <a:t>2020</a:t>
            </a:r>
            <a:r>
              <a:rPr lang="zh-CN" altLang="en-US" sz="1600" dirty="0">
                <a:latin typeface="+mj-ea"/>
                <a:ea typeface="+mj-ea"/>
              </a:rPr>
              <a:t>年增加了</a:t>
            </a:r>
            <a:r>
              <a:rPr lang="en-US" altLang="zh-CN" sz="1600" dirty="0">
                <a:latin typeface="+mj-ea"/>
                <a:ea typeface="+mj-ea"/>
              </a:rPr>
              <a:t>56837</a:t>
            </a:r>
            <a:r>
              <a:rPr lang="zh-CN" altLang="en-US" sz="1600" dirty="0">
                <a:latin typeface="+mj-ea"/>
                <a:ea typeface="+mj-ea"/>
              </a:rPr>
              <a:t>人，其中新增血透患者数量</a:t>
            </a:r>
            <a:r>
              <a:rPr lang="en-US" altLang="zh-CN" sz="1600" dirty="0">
                <a:latin typeface="+mj-ea"/>
                <a:ea typeface="+mj-ea"/>
              </a:rPr>
              <a:t>155447</a:t>
            </a:r>
            <a:r>
              <a:rPr lang="zh-CN" altLang="en-US" sz="1600" dirty="0">
                <a:latin typeface="+mj-ea"/>
                <a:ea typeface="+mj-ea"/>
              </a:rPr>
              <a:t>人，预估国内</a:t>
            </a:r>
            <a:r>
              <a:rPr lang="en-US" altLang="zh-CN" sz="1600" dirty="0">
                <a:latin typeface="+mj-ea"/>
                <a:ea typeface="+mj-ea"/>
              </a:rPr>
              <a:t>SHPT</a:t>
            </a:r>
            <a:r>
              <a:rPr lang="zh-CN" altLang="en-US" sz="1600" dirty="0">
                <a:latin typeface="+mj-ea"/>
                <a:ea typeface="+mj-ea"/>
              </a:rPr>
              <a:t>患者总数近</a:t>
            </a:r>
            <a:r>
              <a:rPr lang="en-US" altLang="zh-CN" sz="1600" dirty="0">
                <a:latin typeface="+mj-ea"/>
                <a:ea typeface="+mj-ea"/>
              </a:rPr>
              <a:t>45</a:t>
            </a:r>
            <a:r>
              <a:rPr lang="zh-CN" altLang="en-US" sz="1600" dirty="0">
                <a:latin typeface="+mj-ea"/>
                <a:ea typeface="+mj-ea"/>
              </a:rPr>
              <a:t>万人，年增长量约</a:t>
            </a:r>
            <a:r>
              <a:rPr lang="en-US" altLang="zh-CN" sz="1600" dirty="0">
                <a:latin typeface="+mj-ea"/>
                <a:ea typeface="+mj-ea"/>
              </a:rPr>
              <a:t>3.5</a:t>
            </a:r>
            <a:r>
              <a:rPr lang="zh-CN" altLang="en-US" sz="1600" dirty="0">
                <a:latin typeface="+mj-ea"/>
                <a:ea typeface="+mj-ea"/>
              </a:rPr>
              <a:t>万人。</a:t>
            </a:r>
            <a:endParaRPr lang="en-US" altLang="zh-CN" sz="1600" dirty="0">
              <a:latin typeface="+mj-ea"/>
              <a:ea typeface="+mj-ea"/>
            </a:endParaRPr>
          </a:p>
          <a:p>
            <a:pPr indent="288000" algn="just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</a:rPr>
              <a:t>当前目录内拟钙剂</a:t>
            </a:r>
            <a:r>
              <a:rPr lang="zh-CN" altLang="en-US" sz="1600" b="1" dirty="0">
                <a:solidFill>
                  <a:srgbClr val="DB0000"/>
                </a:solidFill>
                <a:latin typeface="+mj-ea"/>
                <a:ea typeface="+mj-ea"/>
              </a:rPr>
              <a:t>仅盐酸西那卡塞片。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AD7227-A140-E425-8E5D-0530C7C2FBE0}"/>
              </a:ext>
            </a:extLst>
          </p:cNvPr>
          <p:cNvSpPr/>
          <p:nvPr/>
        </p:nvSpPr>
        <p:spPr>
          <a:xfrm>
            <a:off x="6528886" y="1691160"/>
            <a:ext cx="4802155" cy="3823374"/>
          </a:xfrm>
          <a:prstGeom prst="rect">
            <a:avLst/>
          </a:prstGeom>
          <a:noFill/>
          <a:ln w="19050" cap="flat">
            <a:solidFill>
              <a:srgbClr val="EE2B1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37D119-B4AE-B51A-7250-FE72D41119AE}"/>
              </a:ext>
            </a:extLst>
          </p:cNvPr>
          <p:cNvSpPr/>
          <p:nvPr/>
        </p:nvSpPr>
        <p:spPr>
          <a:xfrm>
            <a:off x="796781" y="605990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盐酸依特卡肽说明书</a:t>
            </a:r>
          </a:p>
          <a:p>
            <a:pPr lvl="0">
              <a:defRPr/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[2]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拟钙剂在慢性肾脏病患者中应用的专家共识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[3] CNRDS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公开数据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598254"/>
      </p:ext>
    </p:extLst>
  </p:cSld>
  <p:clrMapOvr>
    <a:masterClrMapping/>
  </p:clrMapOvr>
  <p:transition spd="med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3B4BE3E-2A79-53E5-8536-48F29345DB92}"/>
              </a:ext>
            </a:extLst>
          </p:cNvPr>
          <p:cNvSpPr/>
          <p:nvPr/>
        </p:nvSpPr>
        <p:spPr>
          <a:xfrm>
            <a:off x="846543" y="1663291"/>
            <a:ext cx="4802155" cy="3531417"/>
          </a:xfrm>
          <a:prstGeom prst="rect">
            <a:avLst/>
          </a:prstGeom>
          <a:noFill/>
          <a:ln w="19050" cap="flat">
            <a:solidFill>
              <a:srgbClr val="EE2B1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AA11433-2832-4F85-9389-86EA9BD36C9E}"/>
              </a:ext>
            </a:extLst>
          </p:cNvPr>
          <p:cNvSpPr/>
          <p:nvPr/>
        </p:nvSpPr>
        <p:spPr>
          <a:xfrm>
            <a:off x="177381" y="197024"/>
            <a:ext cx="918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安全性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2905F4-546F-4908-98A0-688A713403C6}"/>
              </a:ext>
            </a:extLst>
          </p:cNvPr>
          <p:cNvSpPr/>
          <p:nvPr/>
        </p:nvSpPr>
        <p:spPr>
          <a:xfrm>
            <a:off x="0" y="798094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F3CC02-8F60-4C9F-B2FD-73C573F7C25F}"/>
              </a:ext>
            </a:extLst>
          </p:cNvPr>
          <p:cNvSpPr/>
          <p:nvPr/>
        </p:nvSpPr>
        <p:spPr>
          <a:xfrm>
            <a:off x="9663162" y="798094"/>
            <a:ext cx="2165979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42D803-5E48-1495-676B-6F851BD187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0904" y="1343466"/>
            <a:ext cx="4373911" cy="39878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说明书收载的安全性基本信息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C9AED3-B0AB-28E9-D5B0-3CC5F11D78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43009" y="1343466"/>
            <a:ext cx="4373911" cy="39878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患者安全性优势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1867309-0A60-F5EA-F722-482E85327964}"/>
              </a:ext>
            </a:extLst>
          </p:cNvPr>
          <p:cNvSpPr/>
          <p:nvPr/>
        </p:nvSpPr>
        <p:spPr>
          <a:xfrm>
            <a:off x="6595327" y="1663291"/>
            <a:ext cx="4802155" cy="3530824"/>
          </a:xfrm>
          <a:prstGeom prst="rect">
            <a:avLst/>
          </a:prstGeom>
          <a:noFill/>
          <a:ln w="19050" cap="flat">
            <a:solidFill>
              <a:srgbClr val="EE2B1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BE33788-C5D7-AE23-A04E-77427836F032}"/>
              </a:ext>
            </a:extLst>
          </p:cNvPr>
          <p:cNvSpPr txBox="1"/>
          <p:nvPr/>
        </p:nvSpPr>
        <p:spPr>
          <a:xfrm>
            <a:off x="876515" y="1742246"/>
            <a:ext cx="4742209" cy="3142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安全性基本情况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288000" algn="just">
              <a:lnSpc>
                <a:spcPct val="150000"/>
              </a:lnSpc>
            </a:pPr>
            <a:r>
              <a:rPr lang="zh-CN" altLang="en-US" sz="1600" dirty="0">
                <a:latin typeface="+mj-ea"/>
                <a:ea typeface="+mj-ea"/>
              </a:rPr>
              <a:t>≥</a:t>
            </a:r>
            <a:r>
              <a:rPr lang="en-US" altLang="zh-CN" sz="1600" dirty="0">
                <a:latin typeface="+mj-ea"/>
                <a:ea typeface="+mj-ea"/>
              </a:rPr>
              <a:t>5%</a:t>
            </a:r>
            <a:r>
              <a:rPr lang="zh-CN" altLang="en-US" sz="1600" dirty="0">
                <a:latin typeface="+mj-ea"/>
                <a:ea typeface="+mj-ea"/>
              </a:rPr>
              <a:t>的接受依特卡肽治疗的患者报告的不良反应：血钙降低，肌痉挛，腹泻，恶心，呕吐，头痛，低钙血症，异常感觉；</a:t>
            </a:r>
            <a:endParaRPr lang="en-US" altLang="zh-CN" sz="16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用药禁忌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288000" algn="just">
              <a:lnSpc>
                <a:spcPct val="150000"/>
              </a:lnSpc>
            </a:pPr>
            <a:r>
              <a:rPr lang="zh-CN" altLang="en-US" sz="1600" dirty="0">
                <a:latin typeface="+mj-ea"/>
                <a:ea typeface="+mj-ea"/>
              </a:rPr>
              <a:t>禁用于已知对依特卡肽或任何辅料过敏的患者；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药物相互作用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288000" algn="just">
              <a:lnSpc>
                <a:spcPct val="150000"/>
              </a:lnSpc>
            </a:pPr>
            <a:r>
              <a:rPr lang="zh-CN" altLang="en-US" sz="1600" dirty="0">
                <a:latin typeface="+mj-ea"/>
                <a:ea typeface="+mj-ea"/>
              </a:rPr>
              <a:t>依特卡肽无已知的药代动力学相互作用风险。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86EC7F-0608-D5C8-D1D2-606484A3D135}"/>
              </a:ext>
            </a:extLst>
          </p:cNvPr>
          <p:cNvSpPr txBox="1"/>
          <p:nvPr/>
        </p:nvSpPr>
        <p:spPr>
          <a:xfrm>
            <a:off x="6598719" y="1674183"/>
            <a:ext cx="4746738" cy="355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常见不良反应较轻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324000" algn="just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依特卡肽最常见的不良反应与矿物质代谢相关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血钙降低、低磷血症、肌肉痉挛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及胃肠道异常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腹泻、恶心、呕吐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；≤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1%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的患者因低钙血症而停药；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患者耐受程度高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1" indent="324000" algn="just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真实世界研究中，依特卡肽的胃肠道不良反应发生率仅</a:t>
            </a:r>
            <a:r>
              <a:rPr lang="en-US" altLang="zh-CN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3-4%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，其中仅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人因不耐受而停药，较西那卡塞</a:t>
            </a:r>
            <a:r>
              <a:rPr lang="en-US" altLang="zh-CN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53%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的发生率和</a:t>
            </a:r>
            <a:r>
              <a:rPr lang="en-US" altLang="zh-CN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21%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的停药率，患者</a:t>
            </a:r>
            <a:r>
              <a:rPr lang="zh-CN" altLang="en-US" sz="1600" b="1" dirty="0">
                <a:solidFill>
                  <a:srgbClr val="DB0000"/>
                </a:solidFill>
                <a:latin typeface="Arial" panose="020B0604020202020204" pitchFamily="34" charset="0"/>
                <a:ea typeface="微软雅黑" panose="020B0503020204020204" charset="-122"/>
              </a:rPr>
              <a:t>整体耐受度更高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CEA600-1314-75C2-E086-CDA0A58FA5E3}"/>
              </a:ext>
            </a:extLst>
          </p:cNvPr>
          <p:cNvSpPr txBox="1"/>
          <p:nvPr/>
        </p:nvSpPr>
        <p:spPr>
          <a:xfrm>
            <a:off x="769461" y="5774314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盐酸依特卡肽说明书；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pt-BR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Keitaro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Yokoyama, et al.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Clin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Exp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Nephrol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. 2021 Jan;25(1):66-79. </a:t>
            </a:r>
            <a:endParaRPr lang="sv-SE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sv-SE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Russo D, et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al. </a:t>
            </a:r>
            <a:r>
              <a:rPr lang="sv-SE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 Clin Med. 2019 Jul 20;8(7):1066. 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[4] Valentina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Perrone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et al. Healthcare (Basel) . 2022 Apr 11;10(4):709.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195268"/>
      </p:ext>
    </p:extLst>
  </p:cSld>
  <p:clrMapOvr>
    <a:masterClrMapping/>
  </p:clrMapOvr>
  <p:transition spd="med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24118" y="1483743"/>
            <a:ext cx="5660812" cy="483754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9235" y="1138361"/>
            <a:ext cx="4373911" cy="40011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r>
              <a:rPr lang="zh-CN" altLang="en-US" sz="2000" b="1" kern="120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疗效方面优势和不足</a:t>
            </a:r>
            <a:endParaRPr lang="en-US" altLang="zh-CN" sz="2000" b="1" kern="1200" dirty="0">
              <a:solidFill>
                <a:prstClr val="white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18" y="1733333"/>
            <a:ext cx="56608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fontAlgn="t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在疗效评估期（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20-27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周），试验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A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中，依特卡肽组</a:t>
            </a:r>
            <a:r>
              <a:rPr lang="en-US" altLang="zh-CN" sz="1600" kern="1200" dirty="0" err="1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iPTH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较基线下降约</a:t>
            </a:r>
            <a:r>
              <a:rPr lang="en-US" altLang="zh-CN" sz="1600" b="1" kern="1200" dirty="0">
                <a:solidFill>
                  <a:srgbClr val="DB0000"/>
                </a:solidFill>
                <a:latin typeface="+mj-ea"/>
                <a:ea typeface="+mj-ea"/>
                <a:cs typeface="微软雅黑" panose="020B0503020204020204" charset="-122"/>
              </a:rPr>
              <a:t>54.8%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；试验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B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中，依特卡肽组</a:t>
            </a:r>
            <a:r>
              <a:rPr lang="en-US" altLang="zh-CN" sz="1600" kern="1200" dirty="0" err="1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iPTH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较基线下降约</a:t>
            </a:r>
            <a:r>
              <a:rPr lang="en-US" altLang="zh-CN" sz="1600" b="1" kern="1200" dirty="0">
                <a:solidFill>
                  <a:srgbClr val="DB0000"/>
                </a:solidFill>
                <a:latin typeface="+mj-ea"/>
                <a:ea typeface="+mj-ea"/>
                <a:cs typeface="微软雅黑" panose="020B0503020204020204" charset="-122"/>
              </a:rPr>
              <a:t>57%</a:t>
            </a:r>
            <a:r>
              <a:rPr lang="zh-CN" altLang="en-US" sz="1600" b="1" kern="1200" dirty="0">
                <a:solidFill>
                  <a:srgbClr val="DB0000"/>
                </a:solidFill>
                <a:latin typeface="+mj-ea"/>
                <a:ea typeface="+mj-ea"/>
                <a:cs typeface="微软雅黑" panose="020B0503020204020204" charset="-122"/>
              </a:rPr>
              <a:t>。</a:t>
            </a:r>
            <a:endParaRPr lang="en-US" altLang="zh-CN" sz="1600" b="1" kern="1200" dirty="0">
              <a:solidFill>
                <a:srgbClr val="DB0000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marL="285750" lvl="1" indent="-285750" fontAlgn="t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网状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Meta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分析显示，与西那卡塞相比，依特卡肽具有更高的实现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PTH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达标的概率 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(OR, 2.78;95% ci, 1.19-6.67)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。</a:t>
            </a:r>
          </a:p>
          <a:p>
            <a:pPr marL="285750" lvl="1" indent="-285750" fontAlgn="t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西那卡塞转换为依特卡肽后，能实现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PTH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水平进一步降低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50%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，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PTH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达标率提升</a:t>
            </a:r>
            <a:r>
              <a:rPr lang="en-US" altLang="zh-CN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30%</a:t>
            </a:r>
            <a:r>
              <a:rPr lang="zh-CN" altLang="en-US" sz="1600" kern="1200" dirty="0">
                <a:solidFill>
                  <a:prstClr val="black"/>
                </a:solidFill>
                <a:latin typeface="+mj-ea"/>
                <a:ea typeface="+mj-ea"/>
                <a:cs typeface="微软雅黑" panose="020B0503020204020204" charset="-122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348377" y="1483743"/>
            <a:ext cx="5660812" cy="483754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91827" y="1132265"/>
            <a:ext cx="4373911" cy="40011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r>
              <a:rPr lang="zh-CN" altLang="en-US" sz="2000" b="1" kern="120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国内外指南共识一致推荐为一线治疗</a:t>
            </a:r>
          </a:p>
        </p:txBody>
      </p:sp>
      <p:pic>
        <p:nvPicPr>
          <p:cNvPr id="2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280" y="1639833"/>
            <a:ext cx="1079859" cy="11878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204586" y="1651291"/>
            <a:ext cx="2805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latin typeface="+mj-ea"/>
                <a:ea typeface="+mj-ea"/>
              </a:rPr>
              <a:t>2017 KDIGO </a:t>
            </a:r>
            <a:r>
              <a:rPr lang="zh-CN" altLang="en-US" sz="1600">
                <a:latin typeface="+mj-ea"/>
                <a:ea typeface="+mj-ea"/>
              </a:rPr>
              <a:t>临床</a:t>
            </a:r>
            <a:r>
              <a:rPr lang="zh-CN" altLang="en-US" sz="1600" dirty="0">
                <a:latin typeface="+mj-ea"/>
                <a:ea typeface="+mj-ea"/>
              </a:rPr>
              <a:t>实践指南</a:t>
            </a:r>
            <a:r>
              <a:rPr lang="en-US" altLang="zh-CN" sz="1600" baseline="30000" dirty="0">
                <a:latin typeface="+mj-ea"/>
                <a:ea typeface="+mj-ea"/>
              </a:rPr>
              <a:t>1</a:t>
            </a:r>
            <a:endParaRPr lang="zh-CN" altLang="en-US" sz="1600" baseline="300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19991" y="2076453"/>
            <a:ext cx="3895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j-ea"/>
                <a:ea typeface="+mj-ea"/>
              </a:rPr>
              <a:t>需降</a:t>
            </a:r>
            <a:r>
              <a:rPr lang="en-US" altLang="zh-CN" sz="1400" dirty="0">
                <a:latin typeface="+mj-ea"/>
                <a:ea typeface="+mj-ea"/>
              </a:rPr>
              <a:t>PTH</a:t>
            </a:r>
            <a:r>
              <a:rPr lang="zh-CN" altLang="en-US" sz="1400" dirty="0">
                <a:latin typeface="+mj-ea"/>
                <a:ea typeface="+mj-ea"/>
              </a:rPr>
              <a:t>治疗</a:t>
            </a:r>
            <a:r>
              <a:rPr lang="zh-CN" altLang="en-US" sz="1400">
                <a:latin typeface="+mj-ea"/>
                <a:ea typeface="+mj-ea"/>
              </a:rPr>
              <a:t>的</a:t>
            </a:r>
            <a:r>
              <a:rPr lang="en-US" altLang="zh-CN" sz="1400">
                <a:latin typeface="+mj-ea"/>
                <a:ea typeface="+mj-ea"/>
              </a:rPr>
              <a:t>CKD G5D</a:t>
            </a:r>
            <a:r>
              <a:rPr lang="zh-CN" altLang="en-US" sz="1400" dirty="0">
                <a:latin typeface="+mj-ea"/>
                <a:ea typeface="+mj-ea"/>
              </a:rPr>
              <a:t>期患者，</a:t>
            </a:r>
            <a:r>
              <a:rPr lang="zh-CN" altLang="en-US" sz="1400" b="1" dirty="0">
                <a:latin typeface="+mj-ea"/>
                <a:ea typeface="+mj-ea"/>
              </a:rPr>
              <a:t>建议使用拟钙剂或拟钙剂和骨化三醇或维生素</a:t>
            </a:r>
            <a:r>
              <a:rPr lang="en-US" altLang="zh-CN" sz="1400" b="1" dirty="0">
                <a:latin typeface="+mj-ea"/>
                <a:ea typeface="+mj-ea"/>
              </a:rPr>
              <a:t>D</a:t>
            </a:r>
            <a:r>
              <a:rPr lang="zh-CN" altLang="en-US" sz="1400" b="1" dirty="0">
                <a:latin typeface="+mj-ea"/>
                <a:ea typeface="+mj-ea"/>
              </a:rPr>
              <a:t>类似物联合治疗</a:t>
            </a:r>
            <a:endParaRPr lang="zh-CN" altLang="en-US" sz="1400" dirty="0">
              <a:latin typeface="+mj-ea"/>
              <a:ea typeface="+mj-ea"/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5626" y="3005681"/>
            <a:ext cx="1079859" cy="11878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561280" y="3014829"/>
            <a:ext cx="3585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ea"/>
                <a:ea typeface="+mj-ea"/>
              </a:rPr>
              <a:t>2019</a:t>
            </a:r>
            <a:r>
              <a:rPr lang="zh-CN" altLang="en-US" sz="1600" dirty="0">
                <a:latin typeface="+mj-ea"/>
                <a:ea typeface="+mj-ea"/>
              </a:rPr>
              <a:t>年中国慢性肾脏病矿物质和骨异常诊治指南</a:t>
            </a:r>
            <a:r>
              <a:rPr lang="en-US" altLang="zh-CN" sz="1600" baseline="30000" dirty="0">
                <a:latin typeface="+mj-ea"/>
                <a:ea typeface="+mj-ea"/>
              </a:rPr>
              <a:t>2</a:t>
            </a:r>
            <a:endParaRPr lang="zh-CN" altLang="en-US" sz="1600" baseline="300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9591" y="3626298"/>
            <a:ext cx="386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218682" hangingPunct="1">
              <a:buFont typeface="Wingdings" panose="05000000000000000000" pitchFamily="2" charset="2"/>
              <a:buChar char="l"/>
            </a:pPr>
            <a:r>
              <a:rPr lang="en-US" altLang="zh-CN" sz="1400" kern="1200">
                <a:latin typeface="+mj-ea"/>
                <a:ea typeface="+mj-ea"/>
                <a:cs typeface="+mn-cs"/>
              </a:rPr>
              <a:t>CKD G5D</a:t>
            </a:r>
            <a:r>
              <a:rPr lang="zh-CN" altLang="en-US" sz="1400" kern="1200" dirty="0">
                <a:latin typeface="+mj-ea"/>
                <a:ea typeface="+mj-ea"/>
                <a:cs typeface="+mn-cs"/>
              </a:rPr>
              <a:t>期需要降</a:t>
            </a:r>
            <a:r>
              <a:rPr lang="en-US" altLang="zh-CN" sz="1400" kern="1200" dirty="0">
                <a:latin typeface="+mj-ea"/>
                <a:ea typeface="+mj-ea"/>
                <a:cs typeface="+mn-cs"/>
              </a:rPr>
              <a:t>PTH</a:t>
            </a:r>
            <a:r>
              <a:rPr lang="zh-CN" altLang="en-US" sz="1400" kern="1200" dirty="0">
                <a:latin typeface="+mj-ea"/>
                <a:ea typeface="+mj-ea"/>
                <a:cs typeface="+mn-cs"/>
              </a:rPr>
              <a:t>治疗的患者，建议使用</a:t>
            </a:r>
            <a:r>
              <a:rPr lang="zh-CN" altLang="en-US" sz="1400" b="1" kern="1200" dirty="0">
                <a:latin typeface="+mj-ea"/>
                <a:ea typeface="+mj-ea"/>
                <a:cs typeface="+mn-cs"/>
              </a:rPr>
              <a:t>拟钙剂，或其类似物联合拟钙剂治疗</a:t>
            </a:r>
            <a:r>
              <a:rPr lang="zh-CN" altLang="en-US" sz="1400" kern="1200" dirty="0">
                <a:latin typeface="+mj-ea"/>
                <a:ea typeface="+mj-ea"/>
                <a:cs typeface="+mn-cs"/>
              </a:rPr>
              <a:t>。</a:t>
            </a:r>
            <a:endParaRPr lang="en-US" altLang="zh-CN" sz="1400" kern="1200" dirty="0">
              <a:latin typeface="+mj-ea"/>
              <a:ea typeface="+mj-ea"/>
              <a:cs typeface="+mn-cs"/>
            </a:endParaRPr>
          </a:p>
        </p:txBody>
      </p:sp>
      <p:pic>
        <p:nvPicPr>
          <p:cNvPr id="31" name="内容占位符 4">
            <a:extLst>
              <a:ext uri="{FF2B5EF4-FFF2-40B4-BE49-F238E27FC236}">
                <a16:creationId xmlns:a16="http://schemas.microsoft.com/office/drawing/2014/main" id="{2DFCCFEA-894C-379B-CEB0-8B3E6636D6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66" r="2648" b="28417"/>
          <a:stretch/>
        </p:blipFill>
        <p:spPr>
          <a:xfrm>
            <a:off x="6561280" y="4494900"/>
            <a:ext cx="2420711" cy="4947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6519591" y="5114566"/>
            <a:ext cx="2855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682" hangingPunct="1">
              <a:defRPr/>
            </a:pPr>
            <a:r>
              <a:rPr lang="en-US" altLang="zh-CN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2019</a:t>
            </a:r>
            <a:r>
              <a:rPr lang="zh-CN" altLang="en-US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年</a:t>
            </a:r>
            <a:r>
              <a:rPr lang="en-US" altLang="zh-CN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SIN</a:t>
            </a:r>
            <a:r>
              <a:rPr lang="zh-CN" altLang="en-US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依特卡肽治疗</a:t>
            </a:r>
            <a:r>
              <a:rPr lang="en-US" altLang="zh-CN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SHPT</a:t>
            </a:r>
            <a:r>
              <a:rPr lang="zh-CN" altLang="en-US" sz="1600" kern="12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意见书</a:t>
            </a:r>
            <a:r>
              <a:rPr lang="en-US" altLang="zh-CN" sz="1600" kern="1200" baseline="30000" dirty="0">
                <a:latin typeface="+mj-ea"/>
                <a:ea typeface="+mj-ea"/>
                <a:cs typeface="+mn-cs"/>
                <a:sym typeface="Arial" panose="020B0604020202020204" pitchFamily="34" charset="0"/>
              </a:rPr>
              <a:t>3</a:t>
            </a:r>
            <a:endParaRPr lang="zh-CN" altLang="en-US" sz="1600" kern="1200" baseline="30000" dirty="0"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9591" y="5773594"/>
            <a:ext cx="250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kern="1200" dirty="0">
                <a:latin typeface="+mj-ea"/>
                <a:ea typeface="+mj-ea"/>
                <a:cs typeface="+mn-cs"/>
              </a:rPr>
              <a:t>拟钙剂</a:t>
            </a:r>
            <a:r>
              <a:rPr lang="zh-CN" altLang="en-US" sz="1400" b="1" kern="1200">
                <a:latin typeface="+mj-ea"/>
                <a:ea typeface="+mj-ea"/>
                <a:cs typeface="+mn-cs"/>
              </a:rPr>
              <a:t>是</a:t>
            </a:r>
            <a:r>
              <a:rPr lang="en-US" altLang="zh-CN" sz="1400" b="1" kern="1200">
                <a:latin typeface="+mj-ea"/>
                <a:ea typeface="+mj-ea"/>
                <a:cs typeface="+mn-cs"/>
              </a:rPr>
              <a:t>CKD G5D</a:t>
            </a:r>
            <a:r>
              <a:rPr lang="zh-CN" altLang="en-US" sz="1400" b="1" kern="1200" dirty="0">
                <a:latin typeface="+mj-ea"/>
                <a:ea typeface="+mj-ea"/>
                <a:cs typeface="+mn-cs"/>
              </a:rPr>
              <a:t>期患者的首要选择之一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F3BB8C9-9BF5-BCDD-0525-0DE5FBE1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7317" y="4494899"/>
            <a:ext cx="2056618" cy="494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9375049" y="5108596"/>
            <a:ext cx="2634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682" hangingPunct="1">
              <a:defRPr/>
            </a:pPr>
            <a:r>
              <a:rPr lang="en-US" altLang="zh-CN" sz="1600" dirty="0">
                <a:latin typeface="+mj-ea"/>
                <a:ea typeface="+mj-ea"/>
              </a:rPr>
              <a:t>2018</a:t>
            </a:r>
            <a:r>
              <a:rPr lang="zh-CN" altLang="en-US" sz="1600" dirty="0">
                <a:latin typeface="+mj-ea"/>
                <a:ea typeface="+mj-ea"/>
              </a:rPr>
              <a:t>年拟钙剂在慢性肾脏病患者中应用的专家共识</a:t>
            </a:r>
            <a:r>
              <a:rPr lang="en-US" altLang="zh-CN" sz="1600" baseline="30000" dirty="0">
                <a:latin typeface="+mj-ea"/>
                <a:ea typeface="+mj-ea"/>
              </a:rPr>
              <a:t>4</a:t>
            </a:r>
            <a:endParaRPr lang="zh-CN" altLang="en-US" sz="1600" baseline="300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75049" y="5773594"/>
            <a:ext cx="2561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218682" hangingPunct="1">
              <a:buFont typeface="Wingdings" panose="05000000000000000000" pitchFamily="2" charset="2"/>
              <a:buChar char="l"/>
            </a:pPr>
            <a:r>
              <a:rPr lang="zh-CN" altLang="en-US" sz="1400" kern="1200" dirty="0">
                <a:latin typeface="+mj-ea"/>
                <a:ea typeface="+mj-ea"/>
                <a:cs typeface="+mn-cs"/>
              </a:rPr>
              <a:t>拟钙剂可有效降低</a:t>
            </a:r>
            <a:r>
              <a:rPr lang="en-US" altLang="zh-CN" sz="1400" kern="1200" dirty="0">
                <a:latin typeface="+mj-ea"/>
                <a:ea typeface="+mj-ea"/>
                <a:cs typeface="+mn-cs"/>
              </a:rPr>
              <a:t>SHPT</a:t>
            </a:r>
            <a:r>
              <a:rPr lang="zh-CN" altLang="en-US" sz="1400" kern="1200" dirty="0">
                <a:latin typeface="+mj-ea"/>
                <a:ea typeface="+mj-ea"/>
                <a:cs typeface="+mn-cs"/>
              </a:rPr>
              <a:t>血液透析患者血清</a:t>
            </a:r>
            <a:r>
              <a:rPr lang="en-US" altLang="zh-CN" sz="1400" kern="1200" dirty="0">
                <a:latin typeface="+mj-ea"/>
                <a:ea typeface="+mj-ea"/>
                <a:cs typeface="+mn-cs"/>
              </a:rPr>
              <a:t>PTH</a:t>
            </a:r>
            <a:r>
              <a:rPr lang="zh-CN" altLang="en-US" sz="1400" kern="1200" dirty="0">
                <a:latin typeface="+mj-ea"/>
                <a:ea typeface="+mj-ea"/>
                <a:cs typeface="+mn-cs"/>
              </a:rPr>
              <a:t>水平</a:t>
            </a:r>
            <a:endParaRPr lang="en-US" altLang="zh-CN" sz="1400" kern="1200" dirty="0">
              <a:latin typeface="+mj-ea"/>
              <a:ea typeface="+mj-ea"/>
              <a:cs typeface="+mn-cs"/>
            </a:endParaRPr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35380"/>
              </p:ext>
            </p:extLst>
          </p:nvPr>
        </p:nvGraphicFramePr>
        <p:xfrm>
          <a:off x="423756" y="4570786"/>
          <a:ext cx="5067858" cy="1112520"/>
        </p:xfrm>
        <a:graphic>
          <a:graphicData uri="http://schemas.openxmlformats.org/drawingml/2006/table">
            <a:tbl>
              <a:tblPr firstRow="1" bandRow="1"/>
              <a:tblGrid>
                <a:gridCol w="2192732">
                  <a:extLst>
                    <a:ext uri="{9D8B030D-6E8A-4147-A177-3AD203B41FA5}">
                      <a16:colId xmlns:a16="http://schemas.microsoft.com/office/drawing/2014/main" val="21630394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15861458"/>
                    </a:ext>
                  </a:extLst>
                </a:gridCol>
                <a:gridCol w="1351126">
                  <a:extLst>
                    <a:ext uri="{9D8B030D-6E8A-4147-A177-3AD203B41FA5}">
                      <a16:colId xmlns:a16="http://schemas.microsoft.com/office/drawing/2014/main" val="28682623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研究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2B1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altLang="en-US" sz="1400" dirty="0"/>
                        <a:t>转换前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2B1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altLang="en-US" sz="1400" dirty="0"/>
                        <a:t>转换后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2B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31768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Maria Dolores Arenas</a:t>
                      </a:r>
                      <a:r>
                        <a:rPr lang="en-US" altLang="zh-CN" sz="1400" baseline="30000" dirty="0">
                          <a:latin typeface="+mj-ea"/>
                          <a:ea typeface="+mj-ea"/>
                        </a:rPr>
                        <a:t>5</a:t>
                      </a:r>
                      <a:endParaRPr lang="zh-CN" altLang="en-US" sz="1400" baseline="300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28%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58%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23860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Angelo Karaboyas</a:t>
                      </a:r>
                      <a:r>
                        <a:rPr lang="en-US" altLang="zh-CN" sz="1400" baseline="30000" dirty="0">
                          <a:latin typeface="+mj-ea"/>
                          <a:ea typeface="+mj-ea"/>
                        </a:rPr>
                        <a:t>6</a:t>
                      </a:r>
                      <a:endParaRPr lang="zh-CN" altLang="en-US" sz="1400" baseline="300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4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30%</a:t>
                      </a:r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4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Franklin Gothic Book"/>
                          <a:ea typeface="微软雅黑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63%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4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303274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639471" y="5810883"/>
            <a:ext cx="3852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西那卡塞转换依特卡肽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PTH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达标率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8401" y="6321286"/>
            <a:ext cx="546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[1] Kidney Disease: Improving Global Outcomes (KDIGO) CKD-MBD Update Work Group. Kidney Int Suppl. 2017;7(1):1-59. </a:t>
            </a:r>
          </a:p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[2] </a:t>
            </a:r>
            <a:r>
              <a:rPr lang="zh-CN" altLang="en-US" sz="700" kern="1200" dirty="0">
                <a:latin typeface="+mj-ea"/>
                <a:ea typeface="+mj-ea"/>
                <a:cs typeface="+mn-cs"/>
              </a:rPr>
              <a:t>刘志红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,</a:t>
            </a:r>
            <a:r>
              <a:rPr lang="zh-CN" altLang="en-US" sz="700" kern="1200" dirty="0">
                <a:latin typeface="+mj-ea"/>
                <a:ea typeface="+mj-ea"/>
                <a:cs typeface="+mn-cs"/>
              </a:rPr>
              <a:t>李贵森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.</a:t>
            </a:r>
            <a:r>
              <a:rPr lang="zh-CN" altLang="en-US" sz="700" kern="1200" dirty="0">
                <a:latin typeface="+mj-ea"/>
                <a:ea typeface="+mj-ea"/>
                <a:cs typeface="+mn-cs"/>
              </a:rPr>
              <a:t>中国慢性肾脏病矿物质和骨异常诊治指南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[M].</a:t>
            </a:r>
            <a:r>
              <a:rPr lang="zh-CN" altLang="en-US" sz="700" kern="1200" dirty="0">
                <a:latin typeface="+mj-ea"/>
                <a:ea typeface="+mj-ea"/>
                <a:cs typeface="+mn-cs"/>
              </a:rPr>
              <a:t>北京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:</a:t>
            </a:r>
            <a:r>
              <a:rPr lang="zh-CN" altLang="en-US" sz="700" kern="1200" dirty="0">
                <a:latin typeface="+mj-ea"/>
                <a:ea typeface="+mj-ea"/>
                <a:cs typeface="+mn-cs"/>
              </a:rPr>
              <a:t>人民卫生出版社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,2019:9-72.</a:t>
            </a:r>
          </a:p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[3] </a:t>
            </a:r>
            <a:r>
              <a:rPr lang="en-US" altLang="zh-CN" sz="700" kern="1200" dirty="0" err="1">
                <a:latin typeface="+mj-ea"/>
              </a:rPr>
              <a:t>Bellasi</a:t>
            </a:r>
            <a:r>
              <a:rPr lang="en-US" altLang="zh-CN" sz="700" kern="1200" dirty="0">
                <a:latin typeface="+mj-ea"/>
              </a:rPr>
              <a:t> A, et al. J </a:t>
            </a:r>
            <a:r>
              <a:rPr lang="en-US" altLang="zh-CN" sz="700" kern="1200" dirty="0" err="1">
                <a:latin typeface="+mj-ea"/>
              </a:rPr>
              <a:t>Nephrol</a:t>
            </a:r>
            <a:r>
              <a:rPr lang="en-US" altLang="zh-CN" sz="700" kern="1200" dirty="0">
                <a:latin typeface="+mj-ea"/>
              </a:rPr>
              <a:t>. 2020;33(2):211-221. doi:10.1007/s40620-019-00677-0</a:t>
            </a:r>
            <a:endParaRPr lang="zh-CN" altLang="zh-CN" sz="700" kern="1200" dirty="0">
              <a:latin typeface="+mj-ea"/>
            </a:endParaRPr>
          </a:p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[4]</a:t>
            </a:r>
            <a:r>
              <a:rPr lang="zh-CN" altLang="en-US" sz="700" kern="1200" dirty="0">
                <a:latin typeface="+mj-ea"/>
              </a:rPr>
              <a:t>余学清</a:t>
            </a:r>
            <a:r>
              <a:rPr lang="en-US" altLang="zh-CN" sz="700" kern="1200" dirty="0">
                <a:latin typeface="+mj-ea"/>
              </a:rPr>
              <a:t>,</a:t>
            </a:r>
            <a:r>
              <a:rPr lang="zh-CN" altLang="en-US" sz="700" kern="1200" dirty="0">
                <a:latin typeface="+mj-ea"/>
              </a:rPr>
              <a:t>等</a:t>
            </a:r>
            <a:r>
              <a:rPr lang="en-US" altLang="zh-CN" sz="700" kern="1200" dirty="0">
                <a:latin typeface="+mj-ea"/>
              </a:rPr>
              <a:t>.</a:t>
            </a:r>
            <a:r>
              <a:rPr lang="zh-CN" altLang="en-US" sz="700" kern="1200" dirty="0">
                <a:latin typeface="+mj-ea"/>
              </a:rPr>
              <a:t> 中华肾脏病杂志</a:t>
            </a:r>
            <a:r>
              <a:rPr lang="en-US" altLang="zh-CN" sz="700" kern="1200" dirty="0">
                <a:latin typeface="+mj-ea"/>
              </a:rPr>
              <a:t>,2018,34(9):703-708.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EB2B81-4799-21E7-7958-FB723F139714}"/>
              </a:ext>
            </a:extLst>
          </p:cNvPr>
          <p:cNvSpPr/>
          <p:nvPr/>
        </p:nvSpPr>
        <p:spPr>
          <a:xfrm>
            <a:off x="177381" y="197024"/>
            <a:ext cx="9750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有效性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48377" y="6424513"/>
            <a:ext cx="3328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[5] Maria Dolores Arenas, et al. </a:t>
            </a:r>
            <a:r>
              <a:rPr lang="en-US" altLang="zh-CN" sz="700" kern="1200" dirty="0" err="1">
                <a:latin typeface="+mj-ea"/>
                <a:ea typeface="+mj-ea"/>
                <a:cs typeface="+mn-cs"/>
              </a:rPr>
              <a:t>Clin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 Kidney J . 2020 Feb 12;14(3):840-846.</a:t>
            </a:r>
          </a:p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[6] Angelo </a:t>
            </a:r>
            <a:r>
              <a:rPr lang="en-US" altLang="zh-CN" sz="700" kern="1200" dirty="0" err="1">
                <a:latin typeface="+mj-ea"/>
                <a:ea typeface="+mj-ea"/>
                <a:cs typeface="+mn-cs"/>
              </a:rPr>
              <a:t>Karaboyas</a:t>
            </a:r>
            <a:r>
              <a:rPr lang="en-US" altLang="zh-CN" sz="700" kern="1200" dirty="0">
                <a:latin typeface="+mj-ea"/>
                <a:ea typeface="+mj-ea"/>
                <a:cs typeface="+mn-cs"/>
              </a:rPr>
              <a:t>, et al. Am J Kidney Dis . 2022 Mar;79(3):362-373.</a:t>
            </a:r>
          </a:p>
          <a:p>
            <a:pPr hangingPunct="1"/>
            <a:r>
              <a:rPr lang="en-US" altLang="zh-CN" sz="700" kern="1200" dirty="0">
                <a:latin typeface="+mj-ea"/>
                <a:ea typeface="+mj-ea"/>
                <a:cs typeface="+mn-cs"/>
              </a:rPr>
              <a:t>[7] </a:t>
            </a:r>
            <a:r>
              <a:rPr lang="en-US" altLang="zh-CN" sz="800" dirty="0"/>
              <a:t>Block GA, et al. JAMA. 2017 Jan 10;317(2):146-155. </a:t>
            </a:r>
            <a:endParaRPr lang="zh-CN" altLang="en-US" sz="700" kern="1200" dirty="0"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37077"/>
      </p:ext>
    </p:extLst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12905F4-546F-4908-98A0-688A713403C6}"/>
              </a:ext>
            </a:extLst>
          </p:cNvPr>
          <p:cNvSpPr/>
          <p:nvPr/>
        </p:nvSpPr>
        <p:spPr>
          <a:xfrm>
            <a:off x="0" y="798094"/>
            <a:ext cx="12191999" cy="45719"/>
          </a:xfrm>
          <a:prstGeom prst="rect">
            <a:avLst/>
          </a:prstGeom>
          <a:solidFill>
            <a:srgbClr val="FF0505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F3CC02-8F60-4C9F-B2FD-73C573F7C25F}"/>
              </a:ext>
            </a:extLst>
          </p:cNvPr>
          <p:cNvSpPr/>
          <p:nvPr/>
        </p:nvSpPr>
        <p:spPr>
          <a:xfrm>
            <a:off x="9663162" y="798094"/>
            <a:ext cx="2165979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4118" y="1483743"/>
            <a:ext cx="5660812" cy="483754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9235" y="1138361"/>
            <a:ext cx="4373911" cy="40011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r>
              <a:rPr lang="zh-CN" altLang="en-US" sz="2000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机制和结构创新</a:t>
            </a:r>
            <a:endParaRPr lang="en-US" altLang="zh-CN" sz="2000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7381" y="1581033"/>
            <a:ext cx="56608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依特卡肽是一种新型的</a:t>
            </a:r>
            <a:r>
              <a:rPr lang="zh-CN" altLang="en-US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含有</a:t>
            </a:r>
            <a:r>
              <a:rPr lang="en-US" altLang="zh-CN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个氨基酸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的多肽类拟钙剂；</a:t>
            </a:r>
            <a:endParaRPr lang="en-US" altLang="zh-CN" sz="1600" kern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1" indent="-285750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依特卡肽可以</a:t>
            </a:r>
            <a:r>
              <a:rPr lang="zh-CN" altLang="en-US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变构调节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钙敏感受体</a:t>
            </a:r>
            <a:r>
              <a:rPr lang="en-US" altLang="zh-CN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(CaSR)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同时具有直接激动剂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的效果，甲状旁腺主细胞上的</a:t>
            </a:r>
            <a:r>
              <a:rPr lang="en-US" altLang="zh-CN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CaSR 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激活可减少甲状旁腺激素（</a:t>
            </a:r>
            <a:r>
              <a:rPr lang="en-US" altLang="zh-CN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PTH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）分泌。</a:t>
            </a:r>
            <a:endParaRPr lang="en-US" altLang="zh-CN" sz="1600" kern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1" indent="-285750" fontAlgn="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相比于西那卡塞片剂，</a:t>
            </a:r>
            <a:r>
              <a:rPr lang="zh-CN" altLang="en-US" b="1" kern="1200" dirty="0">
                <a:solidFill>
                  <a:srgbClr val="DB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依特卡肽是静脉用拟钙剂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，在血液透析最后环节使用，每周</a:t>
            </a:r>
            <a:r>
              <a:rPr lang="en-US" altLang="zh-CN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kern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348377" y="1483743"/>
            <a:ext cx="5660812" cy="483754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43494" y="1138361"/>
            <a:ext cx="4373911" cy="400110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r>
              <a:rPr lang="zh-CN" altLang="en-US" sz="2000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临床获益</a:t>
            </a:r>
            <a:endParaRPr lang="en-US" altLang="zh-CN" sz="2000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59068" y="1659530"/>
            <a:ext cx="5039429" cy="988476"/>
            <a:chOff x="9523274" y="-441638"/>
            <a:chExt cx="5039429" cy="988476"/>
          </a:xfrm>
        </p:grpSpPr>
        <p:sp>
          <p:nvSpPr>
            <p:cNvPr id="40" name="矩形 39"/>
            <p:cNvSpPr/>
            <p:nvPr/>
          </p:nvSpPr>
          <p:spPr>
            <a:xfrm>
              <a:off x="9523274" y="-423172"/>
              <a:ext cx="1469294" cy="923330"/>
            </a:xfrm>
            <a:prstGeom prst="rect">
              <a:avLst/>
            </a:prstGeom>
            <a:solidFill>
              <a:srgbClr val="EE2B16"/>
            </a:solidFill>
          </p:spPr>
          <p:txBody>
            <a:bodyPr wrap="square" anchor="ctr">
              <a:spAutoFit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疗效更好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100301" y="-441638"/>
              <a:ext cx="3462402" cy="98847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在所有现有药物疗法中，依特卡肽实现</a:t>
              </a:r>
              <a:r>
                <a:rPr lang="en-US" altLang="zh-CN" sz="1600" dirty="0">
                  <a:latin typeface="+mj-ea"/>
                  <a:ea typeface="+mj-ea"/>
                </a:rPr>
                <a:t>PTH</a:t>
              </a:r>
              <a:r>
                <a:rPr lang="zh-CN" altLang="en-US" sz="1600" dirty="0">
                  <a:latin typeface="+mj-ea"/>
                  <a:ea typeface="+mj-ea"/>
                </a:rPr>
                <a:t>达标率</a:t>
              </a:r>
              <a:r>
                <a:rPr lang="zh-CN" altLang="en-US" b="1" dirty="0">
                  <a:solidFill>
                    <a:srgbClr val="DB0000"/>
                  </a:solidFill>
                  <a:latin typeface="+mj-ea"/>
                  <a:ea typeface="+mj-ea"/>
                </a:rPr>
                <a:t>最高</a:t>
              </a:r>
              <a:r>
                <a:rPr lang="zh-CN" altLang="en-US" sz="1600" dirty="0">
                  <a:latin typeface="+mj-ea"/>
                  <a:ea typeface="+mj-ea"/>
                </a:rPr>
                <a:t>。</a:t>
              </a:r>
            </a:p>
            <a:p>
              <a:pPr>
                <a:lnSpc>
                  <a:spcPct val="120000"/>
                </a:lnSpc>
              </a:pPr>
              <a:endParaRPr lang="zh-CN" altLang="en-US" sz="1600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59068" y="2896646"/>
            <a:ext cx="5170073" cy="1320874"/>
            <a:chOff x="9523274" y="-423172"/>
            <a:chExt cx="5039429" cy="1320874"/>
          </a:xfrm>
        </p:grpSpPr>
        <p:sp>
          <p:nvSpPr>
            <p:cNvPr id="46" name="矩形 45"/>
            <p:cNvSpPr/>
            <p:nvPr/>
          </p:nvSpPr>
          <p:spPr>
            <a:xfrm>
              <a:off x="9523274" y="-423172"/>
              <a:ext cx="1469294" cy="923330"/>
            </a:xfrm>
            <a:prstGeom prst="rect">
              <a:avLst/>
            </a:prstGeom>
            <a:solidFill>
              <a:srgbClr val="EE2B16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安全性好</a:t>
              </a:r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100301" y="-423172"/>
              <a:ext cx="3462402" cy="1320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/>
                <a:t>真实</a:t>
              </a:r>
              <a:r>
                <a:rPr lang="zh-CN" altLang="en-US" sz="1600"/>
                <a:t>世界中，依</a:t>
              </a:r>
              <a:r>
                <a:rPr lang="zh-CN" altLang="en-US" sz="1600" dirty="0"/>
                <a:t>特卡肽的胃肠道不良反应发生率</a:t>
              </a:r>
              <a:r>
                <a:rPr lang="zh-CN" altLang="en-US" b="1" dirty="0">
                  <a:solidFill>
                    <a:srgbClr val="DB0000"/>
                  </a:solidFill>
                </a:rPr>
                <a:t>仅</a:t>
              </a:r>
              <a:r>
                <a:rPr lang="en-US" altLang="zh-CN" b="1" dirty="0">
                  <a:solidFill>
                    <a:srgbClr val="DB0000"/>
                  </a:solidFill>
                </a:rPr>
                <a:t>3~4%</a:t>
              </a:r>
              <a:r>
                <a:rPr lang="zh-CN" altLang="en-US" sz="1600" dirty="0"/>
                <a:t>，患者</a:t>
              </a:r>
              <a:r>
                <a:rPr lang="zh-CN" altLang="en-US" b="1" dirty="0">
                  <a:solidFill>
                    <a:srgbClr val="DB0000"/>
                  </a:solidFill>
                </a:rPr>
                <a:t>整体耐受度更高</a:t>
              </a:r>
              <a:r>
                <a:rPr lang="zh-CN" altLang="en-US" sz="1600" dirty="0"/>
                <a:t>。</a:t>
              </a:r>
              <a:endParaRPr lang="en-US" altLang="zh-CN" sz="1600" dirty="0"/>
            </a:p>
            <a:p>
              <a:pPr>
                <a:lnSpc>
                  <a:spcPct val="120000"/>
                </a:lnSpc>
              </a:pPr>
              <a:endParaRPr lang="zh-CN" altLang="en-US" sz="16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59069" y="4080800"/>
            <a:ext cx="5350122" cy="987514"/>
            <a:chOff x="9523274" y="-423172"/>
            <a:chExt cx="5214928" cy="987514"/>
          </a:xfrm>
        </p:grpSpPr>
        <p:sp>
          <p:nvSpPr>
            <p:cNvPr id="51" name="矩形 50"/>
            <p:cNvSpPr/>
            <p:nvPr/>
          </p:nvSpPr>
          <p:spPr>
            <a:xfrm>
              <a:off x="9523274" y="-423172"/>
              <a:ext cx="1469294" cy="923330"/>
            </a:xfrm>
            <a:prstGeom prst="rect">
              <a:avLst/>
            </a:prstGeom>
            <a:solidFill>
              <a:srgbClr val="EE2B16"/>
            </a:solidFill>
          </p:spPr>
          <p:txBody>
            <a:bodyPr wrap="square" anchor="t">
              <a:spAutoFit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提升老年人适用性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0955439" y="-423172"/>
              <a:ext cx="3782763" cy="987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+mj-ea"/>
                  <a:ea typeface="+mj-ea"/>
                </a:rPr>
                <a:t>群体药代动力学分析结果表明，年龄</a:t>
              </a:r>
              <a:r>
                <a:rPr lang="en-US" altLang="zh-CN" sz="1600" dirty="0">
                  <a:latin typeface="+mj-ea"/>
                  <a:ea typeface="+mj-ea"/>
                </a:rPr>
                <a:t>(20</a:t>
              </a:r>
              <a:r>
                <a:rPr lang="zh-CN" altLang="en-US" sz="1600" dirty="0">
                  <a:latin typeface="+mj-ea"/>
                  <a:ea typeface="+mj-ea"/>
                </a:rPr>
                <a:t>至</a:t>
              </a:r>
              <a:r>
                <a:rPr lang="en-US" altLang="zh-CN" sz="1600" dirty="0">
                  <a:latin typeface="+mj-ea"/>
                  <a:ea typeface="+mj-ea"/>
                </a:rPr>
                <a:t>93</a:t>
              </a:r>
              <a:r>
                <a:rPr lang="zh-CN" altLang="en-US" sz="1600" dirty="0">
                  <a:latin typeface="+mj-ea"/>
                  <a:ea typeface="+mj-ea"/>
                </a:rPr>
                <a:t>岁</a:t>
              </a:r>
              <a:r>
                <a:rPr lang="en-US" altLang="zh-CN" sz="1600" dirty="0">
                  <a:latin typeface="+mj-ea"/>
                  <a:ea typeface="+mj-ea"/>
                </a:rPr>
                <a:t>)</a:t>
              </a:r>
              <a:r>
                <a:rPr lang="zh-CN" altLang="en-US" sz="1600" dirty="0">
                  <a:latin typeface="+mj-ea"/>
                  <a:ea typeface="+mj-ea"/>
                </a:rPr>
                <a:t>对药代动力学无影响。</a:t>
              </a:r>
              <a:r>
                <a:rPr lang="zh-CN" altLang="en-US" sz="1600" b="1" dirty="0">
                  <a:solidFill>
                    <a:srgbClr val="DB0000"/>
                  </a:solidFill>
                  <a:latin typeface="+mj-ea"/>
                  <a:ea typeface="+mj-ea"/>
                </a:rPr>
                <a:t>≥</a:t>
              </a:r>
              <a:r>
                <a:rPr lang="en-US" altLang="zh-CN" sz="1600" b="1" dirty="0">
                  <a:solidFill>
                    <a:srgbClr val="DB0000"/>
                  </a:solidFill>
                  <a:latin typeface="+mj-ea"/>
                  <a:ea typeface="+mj-ea"/>
                </a:rPr>
                <a:t>65</a:t>
              </a:r>
              <a:r>
                <a:rPr lang="zh-CN" altLang="en-US" sz="1600" b="1" dirty="0">
                  <a:solidFill>
                    <a:srgbClr val="DB0000"/>
                  </a:solidFill>
                  <a:latin typeface="+mj-ea"/>
                  <a:ea typeface="+mj-ea"/>
                </a:rPr>
                <a:t>岁以及＜</a:t>
              </a:r>
              <a:r>
                <a:rPr lang="en-US" altLang="zh-CN" sz="1600" b="1" dirty="0">
                  <a:solidFill>
                    <a:srgbClr val="DB0000"/>
                  </a:solidFill>
                  <a:latin typeface="+mj-ea"/>
                  <a:ea typeface="+mj-ea"/>
                </a:rPr>
                <a:t>65</a:t>
              </a:r>
              <a:r>
                <a:rPr lang="zh-CN" altLang="en-US" sz="1600" b="1" dirty="0">
                  <a:solidFill>
                    <a:srgbClr val="DB0000"/>
                  </a:solidFill>
                  <a:latin typeface="+mj-ea"/>
                  <a:ea typeface="+mj-ea"/>
                </a:rPr>
                <a:t>岁</a:t>
              </a:r>
              <a:r>
                <a:rPr lang="zh-CN" altLang="en-US" b="1" dirty="0">
                  <a:solidFill>
                    <a:srgbClr val="DB0000"/>
                  </a:solidFill>
                  <a:latin typeface="+mj-ea"/>
                  <a:ea typeface="+mj-ea"/>
                </a:rPr>
                <a:t>的患者药代动力学相似</a:t>
              </a:r>
              <a:r>
                <a:rPr lang="zh-CN" altLang="en-US" sz="1600" dirty="0">
                  <a:latin typeface="+mj-ea"/>
                  <a:ea typeface="+mj-ea"/>
                </a:rPr>
                <a:t>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59068" y="5264954"/>
            <a:ext cx="5039429" cy="987065"/>
            <a:chOff x="9523274" y="-423172"/>
            <a:chExt cx="5039429" cy="987065"/>
          </a:xfrm>
        </p:grpSpPr>
        <p:sp>
          <p:nvSpPr>
            <p:cNvPr id="57" name="矩形 56"/>
            <p:cNvSpPr/>
            <p:nvPr/>
          </p:nvSpPr>
          <p:spPr>
            <a:xfrm>
              <a:off x="9523274" y="-423172"/>
              <a:ext cx="1469294" cy="923330"/>
            </a:xfrm>
            <a:prstGeom prst="rect">
              <a:avLst/>
            </a:prstGeom>
            <a:solidFill>
              <a:srgbClr val="EE2B16"/>
            </a:solidFill>
          </p:spPr>
          <p:txBody>
            <a:bodyPr wrap="square" anchor="t">
              <a:spAutoFit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提高患者依从性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1100301" y="-423172"/>
              <a:ext cx="3462402" cy="987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/>
                <a:t>静脉制剂对于血液透析患者使用方便，减少给药次数，减轻药片负担。相比西那卡塞</a:t>
              </a:r>
              <a:r>
                <a:rPr lang="zh-CN" altLang="en-US" b="1" dirty="0">
                  <a:solidFill>
                    <a:srgbClr val="DB0000"/>
                  </a:solidFill>
                </a:rPr>
                <a:t>依从率可提升</a:t>
              </a:r>
              <a:r>
                <a:rPr lang="en-US" altLang="zh-CN" b="1" dirty="0">
                  <a:solidFill>
                    <a:srgbClr val="DB0000"/>
                  </a:solidFill>
                </a:rPr>
                <a:t>20%</a:t>
              </a:r>
              <a:r>
                <a:rPr lang="zh-CN" altLang="en-US" sz="1600" dirty="0"/>
                <a:t>。</a:t>
              </a:r>
              <a:endParaRPr lang="en-US" altLang="zh-CN" sz="1600" dirty="0"/>
            </a:p>
          </p:txBody>
        </p:sp>
      </p:grpSp>
      <p:sp>
        <p:nvSpPr>
          <p:cNvPr id="6" name="上弧形箭头 5"/>
          <p:cNvSpPr/>
          <p:nvPr/>
        </p:nvSpPr>
        <p:spPr>
          <a:xfrm>
            <a:off x="5538268" y="1013769"/>
            <a:ext cx="1185109" cy="470137"/>
          </a:xfrm>
          <a:prstGeom prst="curvedDownArrow">
            <a:avLst/>
          </a:prstGeom>
          <a:solidFill>
            <a:srgbClr val="B80000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6000B0-A7D1-FDFE-048C-7AB13FCF13C4}"/>
              </a:ext>
            </a:extLst>
          </p:cNvPr>
          <p:cNvSpPr/>
          <p:nvPr/>
        </p:nvSpPr>
        <p:spPr>
          <a:xfrm>
            <a:off x="177381" y="197024"/>
            <a:ext cx="918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创新性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B389C26-E507-76BE-4860-4EB3CA4D5641}"/>
              </a:ext>
            </a:extLst>
          </p:cNvPr>
          <p:cNvGrpSpPr/>
          <p:nvPr/>
        </p:nvGrpSpPr>
        <p:grpSpPr>
          <a:xfrm>
            <a:off x="31740" y="4251244"/>
            <a:ext cx="5683469" cy="1909907"/>
            <a:chOff x="-101612" y="1352289"/>
            <a:chExt cx="5683469" cy="190990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E61CCF-3C9F-5C57-541A-3C241E95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563" y="1757167"/>
              <a:ext cx="3731294" cy="150502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30F5AFA-E10E-76B9-5E7A-D56FE9D944EF}"/>
                </a:ext>
              </a:extLst>
            </p:cNvPr>
            <p:cNvSpPr txBox="1"/>
            <p:nvPr/>
          </p:nvSpPr>
          <p:spPr>
            <a:xfrm>
              <a:off x="2243760" y="1352289"/>
              <a:ext cx="2818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+mj-ea"/>
                  <a:ea typeface="+mj-ea"/>
                </a:rPr>
                <a:t>依特卡肽作用于</a:t>
              </a:r>
              <a:r>
                <a:rPr lang="en-US" altLang="zh-CN" sz="1400" b="1" dirty="0" err="1">
                  <a:latin typeface="+mj-ea"/>
                  <a:ea typeface="+mj-ea"/>
                </a:rPr>
                <a:t>CaSR</a:t>
              </a:r>
              <a:r>
                <a:rPr lang="zh-CN" altLang="en-US" sz="1400" b="1" dirty="0">
                  <a:latin typeface="+mj-ea"/>
                  <a:ea typeface="+mj-ea"/>
                </a:rPr>
                <a:t>的不同位点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8877A9C-9553-CA97-DF1B-CD08A07ED146}"/>
                </a:ext>
              </a:extLst>
            </p:cNvPr>
            <p:cNvSpPr/>
            <p:nvPr/>
          </p:nvSpPr>
          <p:spPr>
            <a:xfrm>
              <a:off x="-101612" y="2660597"/>
              <a:ext cx="11821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682">
                <a:defRPr/>
              </a:pPr>
              <a:r>
                <a:rPr lang="zh-CN" altLang="en-US" sz="1400" dirty="0"/>
                <a:t>西那卡塞</a:t>
              </a:r>
            </a:p>
          </p:txBody>
        </p:sp>
        <p:sp>
          <p:nvSpPr>
            <p:cNvPr id="18" name="右箭头 27">
              <a:extLst>
                <a:ext uri="{FF2B5EF4-FFF2-40B4-BE49-F238E27FC236}">
                  <a16:creationId xmlns:a16="http://schemas.microsoft.com/office/drawing/2014/main" id="{7702877C-3564-946E-3F0F-DB7EB01F2282}"/>
                </a:ext>
              </a:extLst>
            </p:cNvPr>
            <p:cNvSpPr/>
            <p:nvPr/>
          </p:nvSpPr>
          <p:spPr>
            <a:xfrm>
              <a:off x="945418" y="2080330"/>
              <a:ext cx="299713" cy="24811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B96316A-D278-38C3-1F34-D9AC7A6919E4}"/>
                </a:ext>
              </a:extLst>
            </p:cNvPr>
            <p:cNvSpPr/>
            <p:nvPr/>
          </p:nvSpPr>
          <p:spPr>
            <a:xfrm>
              <a:off x="-13243" y="204179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682">
                <a:defRPr/>
              </a:pPr>
              <a:r>
                <a:rPr lang="zh-CN" altLang="en-US" sz="1600" b="1" dirty="0"/>
                <a:t>依特卡肽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91E7A4C-52B1-B197-D415-6B7F47EE3B56}"/>
                </a:ext>
              </a:extLst>
            </p:cNvPr>
            <p:cNvSpPr/>
            <p:nvPr/>
          </p:nvSpPr>
          <p:spPr>
            <a:xfrm>
              <a:off x="1177286" y="2697339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/>
                <a:t>跨膜域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8157222-D6C4-7803-602D-4D6E5AD473DD}"/>
                </a:ext>
              </a:extLst>
            </p:cNvPr>
            <p:cNvSpPr/>
            <p:nvPr/>
          </p:nvSpPr>
          <p:spPr>
            <a:xfrm>
              <a:off x="1177285" y="2047147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/>
                <a:t>胞外域</a:t>
              </a:r>
            </a:p>
          </p:txBody>
        </p:sp>
        <p:sp>
          <p:nvSpPr>
            <p:cNvPr id="26" name="右箭头 28">
              <a:extLst>
                <a:ext uri="{FF2B5EF4-FFF2-40B4-BE49-F238E27FC236}">
                  <a16:creationId xmlns:a16="http://schemas.microsoft.com/office/drawing/2014/main" id="{446358E4-A543-0100-394A-4051433C010C}"/>
                </a:ext>
              </a:extLst>
            </p:cNvPr>
            <p:cNvSpPr/>
            <p:nvPr/>
          </p:nvSpPr>
          <p:spPr>
            <a:xfrm>
              <a:off x="945418" y="2727387"/>
              <a:ext cx="299713" cy="24811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789078" y="1615884"/>
            <a:ext cx="1469294" cy="1477328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对公共健康的影响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zh-CN" altLang="en-US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381870" y="1618107"/>
            <a:ext cx="3714129" cy="169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SHPT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在接受透析的肾衰竭患者中发病率高达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60%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以上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年血液透析患者近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749573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人；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拟钙制剂可模拟钙的生理作用，通过调节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PTH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的分泌，最终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改善多种健康相关生活质量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467291" y="1615884"/>
            <a:ext cx="1469294" cy="1477328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符合“保基本”原则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zh-CN" altLang="en-US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060083" y="1615884"/>
            <a:ext cx="3659165" cy="143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依特卡肽药品费用水平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在患者病情减轻后可减少至起始治疗时的一半。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存量替代，对同类产品的市场份额的替代，对医保基金影响小，也可以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保障患者基本的需求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89078" y="3490765"/>
            <a:ext cx="1469294" cy="2031325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弥补目录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短板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zh-CN" altLang="en-US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381871" y="3614640"/>
            <a:ext cx="3763892" cy="1766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目录中，</a:t>
            </a:r>
            <a:r>
              <a:rPr lang="zh-CN" altLang="en-US" sz="1400" kern="1200" dirty="0">
                <a:solidFill>
                  <a:schemeClr val="tx1"/>
                </a:solidFill>
                <a:latin typeface="Calibri"/>
                <a:ea typeface="微软雅黑" panose="020B0503020204020204" pitchFamily="34" charset="-122"/>
                <a:cs typeface="+mn-cs"/>
              </a:rPr>
              <a:t>拟钙剂品类仅西那卡塞一种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，但目前</a:t>
            </a:r>
            <a:r>
              <a:rPr lang="en-US" altLang="zh-CN" sz="1600" b="1" kern="1200" dirty="0">
                <a:solidFill>
                  <a:srgbClr val="DB0000"/>
                </a:solidFill>
                <a:latin typeface="Calibri"/>
                <a:ea typeface="微软雅黑" panose="020B0503020204020204" pitchFamily="34" charset="-122"/>
                <a:cs typeface="+mn-cs"/>
              </a:rPr>
              <a:t>CKD-MBD</a:t>
            </a:r>
            <a:r>
              <a:rPr lang="zh-CN" altLang="en-US" sz="1600" b="1" kern="1200" dirty="0">
                <a:solidFill>
                  <a:srgbClr val="DB0000"/>
                </a:solidFill>
                <a:latin typeface="Calibri"/>
                <a:ea typeface="微软雅黑" panose="020B0503020204020204" pitchFamily="34" charset="-122"/>
                <a:cs typeface="+mn-cs"/>
              </a:rPr>
              <a:t>指标达标率低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的问题仍存在。</a:t>
            </a:r>
            <a:endParaRPr lang="en-US" altLang="zh-CN" sz="1400" kern="1200" dirty="0">
              <a:solidFill>
                <a:prstClr val="black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marL="285750" lvl="0" indent="-285750" algn="just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且很多患者因无法耐受西那卡塞的</a:t>
            </a:r>
            <a:r>
              <a:rPr lang="zh-CN" altLang="en-US" sz="1600" b="1" kern="1200" dirty="0">
                <a:solidFill>
                  <a:srgbClr val="DB0000"/>
                </a:solidFill>
                <a:latin typeface="Calibri"/>
                <a:ea typeface="微软雅黑" panose="020B0503020204020204" pitchFamily="34" charset="-122"/>
                <a:cs typeface="+mn-cs"/>
              </a:rPr>
              <a:t>胃肠道副作用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而停止治疗，临床期待有更好的药物选择。依特卡肽可以</a:t>
            </a:r>
            <a:r>
              <a:rPr lang="zh-CN" altLang="en-US" sz="1600" b="1" kern="1200" dirty="0">
                <a:solidFill>
                  <a:srgbClr val="DB0000"/>
                </a:solidFill>
                <a:latin typeface="Calibri"/>
                <a:ea typeface="微软雅黑" panose="020B0503020204020204" pitchFamily="34" charset="-122"/>
                <a:cs typeface="+mn-cs"/>
              </a:rPr>
              <a:t>填补这一空白</a:t>
            </a:r>
            <a:r>
              <a:rPr lang="zh-CN" altLang="en-US" sz="1400" kern="12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+mn-cs"/>
              </a:rPr>
              <a:t>。</a:t>
            </a:r>
            <a:endParaRPr lang="en-US" altLang="zh-CN" sz="1400" kern="1200" dirty="0">
              <a:solidFill>
                <a:prstClr val="black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467291" y="3467100"/>
            <a:ext cx="1469294" cy="2031325"/>
          </a:xfrm>
          <a:prstGeom prst="rect">
            <a:avLst/>
          </a:prstGeom>
          <a:solidFill>
            <a:srgbClr val="EE2B16"/>
          </a:solidFill>
        </p:spPr>
        <p:txBody>
          <a:bodyPr wrap="square">
            <a:spAutoFit/>
          </a:bodyPr>
          <a:lstStyle/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临床管理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r>
              <a:rPr lang="zh-CN" altLang="en-US" b="1" kern="12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  <a:cs typeface="+mn-cs"/>
              </a:rPr>
              <a:t>便利</a:t>
            </a:r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en-US" altLang="zh-CN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  <a:p>
            <a:pPr algn="ctr" hangingPunct="1"/>
            <a:endParaRPr lang="zh-CN" altLang="en-US" b="1" kern="1200" dirty="0">
              <a:solidFill>
                <a:prstClr val="white"/>
              </a:solidFill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078928" y="3614640"/>
            <a:ext cx="3640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依特卡肽仅适用于血液透析患者的</a:t>
            </a:r>
            <a:r>
              <a:rPr lang="en-US" altLang="zh-CN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SHPT</a:t>
            </a:r>
            <a:r>
              <a:rPr lang="zh-CN" altLang="en-US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的治疗，由血透室医护人员</a:t>
            </a:r>
            <a:r>
              <a:rPr lang="zh-CN" altLang="en-US" sz="1600" b="1" kern="1200" dirty="0">
                <a:solidFill>
                  <a:srgbClr val="DB0000"/>
                </a:solidFill>
                <a:latin typeface="+mj-ea"/>
                <a:ea typeface="+mj-ea"/>
                <a:cs typeface="+mn-cs"/>
              </a:rPr>
              <a:t>统一管理和使用</a:t>
            </a:r>
            <a:r>
              <a:rPr lang="zh-CN" altLang="en-US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。</a:t>
            </a:r>
            <a:endParaRPr lang="en-US" altLang="zh-CN" sz="1400" kern="1200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85750" lvl="0" indent="-285750" algn="just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依特卡肽适应症限制明确、用法用量明确，几乎</a:t>
            </a:r>
            <a:r>
              <a:rPr lang="zh-CN" altLang="en-US" sz="1600" b="1" kern="1200" dirty="0">
                <a:solidFill>
                  <a:srgbClr val="DB0000"/>
                </a:solidFill>
                <a:latin typeface="+mj-ea"/>
                <a:ea typeface="+mj-ea"/>
                <a:cs typeface="+mn-cs"/>
              </a:rPr>
              <a:t>无临床滥用风险</a:t>
            </a:r>
            <a:r>
              <a:rPr lang="zh-CN" altLang="en-US" sz="1400" kern="1200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或潜在超说明书用药的可能性。</a:t>
            </a:r>
            <a:endParaRPr lang="en-US" altLang="zh-CN" sz="1400" kern="1200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43F443C-E8DB-EF62-D2E1-8E4A704D2D71}"/>
              </a:ext>
            </a:extLst>
          </p:cNvPr>
          <p:cNvSpPr/>
          <p:nvPr/>
        </p:nvSpPr>
        <p:spPr>
          <a:xfrm>
            <a:off x="177381" y="197024"/>
            <a:ext cx="918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旁必福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®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（盐酸依特卡肽注射液）的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B80000"/>
                    </a:gs>
                    <a:gs pos="100000">
                      <a:srgbClr val="E20000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公平性</a:t>
            </a:r>
            <a:endParaRPr lang="zh-CN" altLang="en-US" sz="5400" b="1" dirty="0">
              <a:gradFill flip="none" rotWithShape="1">
                <a:gsLst>
                  <a:gs pos="0">
                    <a:srgbClr val="B80000"/>
                  </a:gs>
                  <a:gs pos="100000">
                    <a:srgbClr val="E20000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69C4C780-470A-4A16-9CCE-F9B3AD7D0300}"/>
              </a:ext>
            </a:extLst>
          </p:cNvPr>
          <p:cNvGrpSpPr/>
          <p:nvPr/>
        </p:nvGrpSpPr>
        <p:grpSpPr>
          <a:xfrm rot="20711248" flipH="1" flipV="1">
            <a:off x="-529661" y="-1763586"/>
            <a:ext cx="12515850" cy="3389166"/>
            <a:chOff x="-739826" y="-1063070"/>
            <a:chExt cx="13516026" cy="3125072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968DBE75-6DA6-4EC8-A850-FA9AF096ED8D}"/>
                </a:ext>
              </a:extLst>
            </p:cNvPr>
            <p:cNvSpPr/>
            <p:nvPr/>
          </p:nvSpPr>
          <p:spPr>
            <a:xfrm>
              <a:off x="-241300" y="-749501"/>
              <a:ext cx="12890500" cy="281150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6BA1A23-3477-4818-A2AE-855E1686510A}"/>
                </a:ext>
              </a:extLst>
            </p:cNvPr>
            <p:cNvSpPr/>
            <p:nvPr/>
          </p:nvSpPr>
          <p:spPr>
            <a:xfrm>
              <a:off x="-291153" y="-780858"/>
              <a:ext cx="12953053" cy="274194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3B3B12-2AA9-44C4-B3C5-8785A83D22F0}"/>
                </a:ext>
              </a:extLst>
            </p:cNvPr>
            <p:cNvSpPr/>
            <p:nvPr/>
          </p:nvSpPr>
          <p:spPr>
            <a:xfrm>
              <a:off x="-341005" y="-812215"/>
              <a:ext cx="13015606" cy="267237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7F93F09-942A-421E-B749-C64A59899911}"/>
                </a:ext>
              </a:extLst>
            </p:cNvPr>
            <p:cNvSpPr/>
            <p:nvPr/>
          </p:nvSpPr>
          <p:spPr>
            <a:xfrm>
              <a:off x="-390858" y="-843572"/>
              <a:ext cx="13078158" cy="2602815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7FC6BFC-1DD0-4E5B-A770-A781AF8891D6}"/>
                </a:ext>
              </a:extLst>
            </p:cNvPr>
            <p:cNvSpPr/>
            <p:nvPr/>
          </p:nvSpPr>
          <p:spPr>
            <a:xfrm>
              <a:off x="-440711" y="-874929"/>
              <a:ext cx="13140711" cy="253325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A1D2FE0-FBBE-463E-9F06-88D7965F35AA}"/>
                </a:ext>
              </a:extLst>
            </p:cNvPr>
            <p:cNvSpPr/>
            <p:nvPr/>
          </p:nvSpPr>
          <p:spPr>
            <a:xfrm>
              <a:off x="-490563" y="-906286"/>
              <a:ext cx="13203264" cy="246369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FED01816-E442-41D7-875D-769F8C86E89B}"/>
                </a:ext>
              </a:extLst>
            </p:cNvPr>
            <p:cNvSpPr/>
            <p:nvPr/>
          </p:nvSpPr>
          <p:spPr>
            <a:xfrm>
              <a:off x="-540416" y="-937642"/>
              <a:ext cx="13265815" cy="239412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0984A40-B070-4727-B72E-2B0A0EA3C906}"/>
                </a:ext>
              </a:extLst>
            </p:cNvPr>
            <p:cNvSpPr/>
            <p:nvPr/>
          </p:nvSpPr>
          <p:spPr>
            <a:xfrm>
              <a:off x="-590268" y="-968999"/>
              <a:ext cx="13328368" cy="2324565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36FF952-65EB-4A6D-BB8C-EE76002703E4}"/>
                </a:ext>
              </a:extLst>
            </p:cNvPr>
            <p:cNvSpPr/>
            <p:nvPr/>
          </p:nvSpPr>
          <p:spPr>
            <a:xfrm>
              <a:off x="-640121" y="-1000356"/>
              <a:ext cx="13390921" cy="2255003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93DEE75E-4B2B-4DC9-BA26-FCC30579DBB0}"/>
                </a:ext>
              </a:extLst>
            </p:cNvPr>
            <p:cNvSpPr/>
            <p:nvPr/>
          </p:nvSpPr>
          <p:spPr>
            <a:xfrm>
              <a:off x="-689974" y="-1031713"/>
              <a:ext cx="13453473" cy="2185440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E603181-0A60-471E-9DFB-8C2AA4EAC02D}"/>
                </a:ext>
              </a:extLst>
            </p:cNvPr>
            <p:cNvSpPr/>
            <p:nvPr/>
          </p:nvSpPr>
          <p:spPr>
            <a:xfrm>
              <a:off x="-739826" y="-1063070"/>
              <a:ext cx="13516026" cy="2115878"/>
            </a:xfrm>
            <a:custGeom>
              <a:avLst/>
              <a:gdLst>
                <a:gd name="connsiteX0" fmla="*/ 0 w 12890500"/>
                <a:gd name="connsiteY0" fmla="*/ 2654501 h 2811503"/>
                <a:gd name="connsiteX1" fmla="*/ 3784600 w 12890500"/>
                <a:gd name="connsiteY1" fmla="*/ 201 h 2811503"/>
                <a:gd name="connsiteX2" fmla="*/ 10363200 w 12890500"/>
                <a:gd name="connsiteY2" fmla="*/ 2768801 h 2811503"/>
                <a:gd name="connsiteX3" fmla="*/ 12890500 w 12890500"/>
                <a:gd name="connsiteY3" fmla="*/ 1422601 h 28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0500" h="2811503">
                  <a:moveTo>
                    <a:pt x="0" y="2654501"/>
                  </a:moveTo>
                  <a:cubicBezTo>
                    <a:pt x="1028700" y="1317826"/>
                    <a:pt x="2057400" y="-18849"/>
                    <a:pt x="3784600" y="201"/>
                  </a:cubicBezTo>
                  <a:cubicBezTo>
                    <a:pt x="5511800" y="19251"/>
                    <a:pt x="8845550" y="2531734"/>
                    <a:pt x="10363200" y="2768801"/>
                  </a:cubicBezTo>
                  <a:cubicBezTo>
                    <a:pt x="11880850" y="3005868"/>
                    <a:pt x="12385675" y="2214234"/>
                    <a:pt x="12890500" y="1422601"/>
                  </a:cubicBezTo>
                </a:path>
              </a:pathLst>
            </a:custGeom>
            <a:noFill/>
            <a:ln w="0" cap="flat">
              <a:gradFill>
                <a:gsLst>
                  <a:gs pos="19000">
                    <a:srgbClr val="B80000">
                      <a:alpha val="6000"/>
                    </a:srgbClr>
                  </a:gs>
                  <a:gs pos="100000">
                    <a:srgbClr val="FF0505">
                      <a:alpha val="7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B8D70A3-0E3C-F2EF-9BBB-BC205343C0F3}"/>
              </a:ext>
            </a:extLst>
          </p:cNvPr>
          <p:cNvSpPr txBox="1"/>
          <p:nvPr/>
        </p:nvSpPr>
        <p:spPr>
          <a:xfrm>
            <a:off x="3701144" y="2245821"/>
            <a:ext cx="594049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5400" b="1" i="0" u="none" strike="noStrike" cap="none" spc="0" normalizeH="0" baseline="0" dirty="0">
                <a:ln>
                  <a:noFill/>
                </a:ln>
                <a:solidFill>
                  <a:srgbClr val="DB0000"/>
                </a:solidFill>
                <a:effectLst/>
                <a:uFillTx/>
                <a:latin typeface="+mj-ea"/>
                <a:ea typeface="+mj-ea"/>
                <a:cs typeface="Arial"/>
                <a:sym typeface="Arial"/>
              </a:rPr>
              <a:t>感谢各位专家领导</a:t>
            </a:r>
          </a:p>
        </p:txBody>
      </p:sp>
    </p:spTree>
    <p:extLst>
      <p:ext uri="{BB962C8B-B14F-4D97-AF65-F5344CB8AC3E}">
        <p14:creationId xmlns:p14="http://schemas.microsoft.com/office/powerpoint/2010/main" val="2138174411"/>
      </p:ext>
    </p:ext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简约商业计划书PPT模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20000"/>
      </a:accent1>
      <a:accent2>
        <a:srgbClr val="B40000"/>
      </a:accent2>
      <a:accent3>
        <a:srgbClr val="7F7F7F"/>
      </a:accent3>
      <a:accent4>
        <a:srgbClr val="5066A2"/>
      </a:accent4>
      <a:accent5>
        <a:srgbClr val="5E5CA2"/>
      </a:accent5>
      <a:accent6>
        <a:srgbClr val="768394"/>
      </a:accent6>
      <a:hlink>
        <a:srgbClr val="0000FF"/>
      </a:hlink>
      <a:folHlink>
        <a:srgbClr val="FF00FF"/>
      </a:folHlink>
    </a:clrScheme>
    <a:fontScheme name="自定义 1">
      <a:majorFont>
        <a:latin typeface="Century Gothic"/>
        <a:ea typeface="微软雅黑"/>
        <a:cs typeface="Helvetica"/>
      </a:majorFont>
      <a:minorFont>
        <a:latin typeface="Arial"/>
        <a:ea typeface="微软雅黑 Light"/>
        <a:cs typeface="Calibri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0000"/>
        </a:solidFill>
        <a:ln w="0" cap="flat">
          <a:noFill/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主题5">
  <a:themeElements>
    <a:clrScheme name="主题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54D3"/>
      </a:accent1>
      <a:accent2>
        <a:srgbClr val="20428D"/>
      </a:accent2>
      <a:accent3>
        <a:srgbClr val="1A73C7"/>
      </a:accent3>
      <a:accent4>
        <a:srgbClr val="5066A2"/>
      </a:accent4>
      <a:accent5>
        <a:srgbClr val="5E5CA2"/>
      </a:accent5>
      <a:accent6>
        <a:srgbClr val="768394"/>
      </a:accent6>
      <a:hlink>
        <a:srgbClr val="0000FF"/>
      </a:hlink>
      <a:folHlink>
        <a:srgbClr val="FF00FF"/>
      </a:folHlink>
    </a:clrScheme>
    <a:fontScheme name="主题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1653</Words>
  <Application>Microsoft Office PowerPoint</Application>
  <PresentationFormat>宽屏</PresentationFormat>
  <Paragraphs>153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Century Gothic</vt:lpstr>
      <vt:lpstr>Franklin Gothic Book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红色简约商业计划书PPT模版</dc:title>
  <dc:creator>第一PPT</dc:creator>
  <cp:keywords>www.1ppt.com</cp:keywords>
  <dc:description>www.1ppt.com</dc:description>
  <cp:lastModifiedBy>自刚 李</cp:lastModifiedBy>
  <cp:revision>838</cp:revision>
  <dcterms:modified xsi:type="dcterms:W3CDTF">2023-07-11T05:05:21Z</dcterms:modified>
</cp:coreProperties>
</file>