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968" r:id="rId6"/>
    <p:sldId id="979" r:id="rId7"/>
    <p:sldId id="970" r:id="rId8"/>
    <p:sldId id="971" r:id="rId9"/>
    <p:sldId id="268" r:id="rId10"/>
    <p:sldId id="969" r:id="rId11"/>
    <p:sldId id="976" r:id="rId12"/>
    <p:sldId id="973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W用" lastIdx="2" clrIdx="0"/>
  <p:cmAuthor id="1" name="Author" initials="A" lastIdx="48" clrIdx="0"/>
  <p:cmAuthor id="2" name="作者" initials="A" lastIdx="0" clrIdx="1"/>
  <p:cmAuthor id="3" name="Maria-Christina Scherzberg" initials="MS" lastIdx="10" clrIdx="2"/>
  <p:cmAuthor id="4" name="Kevin Irving" initials="KI" lastIdx="5" clrIdx="3"/>
  <p:cmAuthor id="5" name="Ali Tunalioglu" initials="AT" lastIdx="6" clrIdx="4"/>
  <p:cmAuthor id="6" name="Matthias Pfannkuche" initials="MP" lastIdx="4" clrIdx="5"/>
  <p:cmAuthor id="7" name="Shalini Saha" initials="SS" lastIdx="22" clrIdx="7"/>
  <p:cmAuthor id="8" name="Leshem, Iddo" initials="LI" lastIdx="3" clrIdx="8"/>
  <p:cmAuthor id="9" name="Maria Martinelli" initials="MM" lastIdx="31" clrIdx="9"/>
  <p:cmAuthor id="10" name="Gina Rocco" initials="GR" lastIdx="105" clrIdx="10"/>
  <p:cmAuthor id="11" name="Huang, Suki" initials="HS" lastIdx="35" clrIdx="11"/>
  <p:cmAuthor id="12" name="Gulati, Nivedita" initials="GN" lastIdx="13" clrIdx="12"/>
  <p:cmAuthor id="13" name="William Wu" initials="WW" lastIdx="1" clrIdx="13"/>
  <p:cmAuthor id="14" name="Michael Schoen" initials="MS" lastIdx="25" clrIdx="13"/>
  <p:cmAuthor id="15" name="amartini66" initials="am" lastIdx="19" clrIdx="14"/>
  <p:cmAuthor id="16" name="Hong, Grace" initials="HG" lastIdx="1" clrIdx="4"/>
  <p:cmAuthor id="17" name="Wu, Qiong" initials="WQ" lastIdx="36" clrIdx="5"/>
  <p:cmAuthor id="18" name="Jessie DUAN" initials="JD " lastIdx="22" clrIdx="6"/>
  <p:cmAuthor id="19" name="Scott Samuels" initials="SS" lastIdx="116" clrIdx="18"/>
  <p:cmAuthor id="20" name="Jane Huang" initials="JH" lastIdx="23" clrIdx="19"/>
  <p:cmAuthor id="21" name="王文娟" initials="王" lastIdx="1" clrIdx="20"/>
  <p:cmAuthor id="22" name="Mangene, Brian" initials="MB" lastIdx="10" clrIdx="14"/>
  <p:cmAuthor id="23" name="kondo, Kaoru" initials="kK" lastIdx="35" clrIdx="15"/>
  <p:cmAuthor id="24" name="Weisberg, Julia" initials="WJ" lastIdx="6" clrIdx="16"/>
  <p:cmAuthor id="25" name="gu, Honghai" initials="gH" lastIdx="14" clrIdx="17"/>
  <p:cmAuthor id="26" name="Zhou, Fang" initials="ZF" lastIdx="2" clrIdx="19"/>
  <p:cmAuthor id="27" name="Zhang, Pamela" initials="ZP" lastIdx="3" clrIdx="20"/>
  <p:cmAuthor id="28" name="wu Diana" initials="wD" lastIdx="1" clrIdx="21"/>
  <p:cmAuthor id="29" name="王双成" initials="王双成" lastIdx="16" clrIdx="22"/>
  <p:cmAuthor id="30" name="建 肖" initials="建" lastIdx="1" clrIdx="23"/>
  <p:cmAuthor id="31" name="lenovo" initials="l" lastIdx="1" clrIdx="24"/>
  <p:cmAuthor id="32" name="董苏椰" initials="董" lastIdx="2" clrIdx="31"/>
  <p:cmAuthor id="33" name="郭 江兴" initials="郭" lastIdx="1" clrIdx="32"/>
  <p:cmAuthor id="34" name="yinpeipei" initials="y" lastIdx="6" clrIdx="33"/>
  <p:cmAuthor id="35" name="艺" initials="艺" lastIdx="6" clrIdx="34"/>
  <p:cmAuthor id="37" name="Administrator" initials="A" lastIdx="1" clrIdx="3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70C0"/>
    <a:srgbClr val="D3934B"/>
    <a:srgbClr val="BA783C"/>
    <a:srgbClr val="F8EDE0"/>
    <a:srgbClr val="D698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397" autoAdjust="0"/>
  </p:normalViewPr>
  <p:slideViewPr>
    <p:cSldViewPr snapToGrid="0">
      <p:cViewPr varScale="1">
        <p:scale>
          <a:sx n="69" d="100"/>
          <a:sy n="69" d="100"/>
        </p:scale>
        <p:origin x="5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53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F3238-B197-4DD0-8393-B222E6E855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F3238-B197-4DD0-8393-B222E6E855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F3238-B197-4DD0-8393-B222E6E855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5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5" Type="http://schemas.openxmlformats.org/officeDocument/2006/relationships/notesSlide" Target="../notesSlides/notesSlide2.xml"/><Relationship Id="rId24" Type="http://schemas.openxmlformats.org/officeDocument/2006/relationships/slideLayout" Target="../slideLayouts/slideLayout2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image" Target="../media/image1.png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image" Target="../media/image1.png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1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40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ags" Target="../tags/tag39.xml"/><Relationship Id="rId3" Type="http://schemas.openxmlformats.org/officeDocument/2006/relationships/image" Target="../media/image3.png"/><Relationship Id="rId2" Type="http://schemas.openxmlformats.org/officeDocument/2006/relationships/tags" Target="../tags/tag38.xml"/><Relationship Id="rId11" Type="http://schemas.openxmlformats.org/officeDocument/2006/relationships/notesSlide" Target="../notesSlides/notesSlide5.xml"/><Relationship Id="rId10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6" Type="http://schemas.openxmlformats.org/officeDocument/2006/relationships/tags" Target="../tags/tag46.xml"/><Relationship Id="rId5" Type="http://schemas.openxmlformats.org/officeDocument/2006/relationships/image" Target="../media/image10.png"/><Relationship Id="rId4" Type="http://schemas.openxmlformats.org/officeDocument/2006/relationships/tags" Target="../tags/tag45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ags" Target="../tags/tag4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ppt模版logo-01.png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290437" y="98133"/>
            <a:ext cx="3010757" cy="55050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00225" y="2168525"/>
            <a:ext cx="8947150" cy="1260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盐酸</a:t>
            </a:r>
            <a:r>
              <a:rPr lang="zh-CN" altLang="en-US" sz="4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凯普拉生片</a:t>
            </a:r>
            <a:r>
              <a:rPr lang="en-US" altLang="zh-CN" sz="4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 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(商品名：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2800" b="1" baseline="3000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)</a:t>
            </a:r>
            <a:b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</a:b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28070" y="4691965"/>
            <a:ext cx="6096000" cy="983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江苏复星医药销售有限公司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ctr">
              <a:spcBef>
                <a:spcPts val="1200"/>
              </a:spcBef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江苏柯菲平医药股份有限公司   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2730" y="648335"/>
            <a:ext cx="3826510" cy="58356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国家</a:t>
            </a:r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I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类化学创新药</a:t>
            </a:r>
            <a:endParaRPr lang="zh-CN" altLang="en-US" sz="3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公平性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1955" y="1490980"/>
            <a:ext cx="1469390" cy="1938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对公共健康的影响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93900" y="1490980"/>
            <a:ext cx="3968750" cy="1938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l" fontAlgn="auto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/>
              <a:t> </a:t>
            </a:r>
            <a:r>
              <a:rPr lang="en-US" altLang="zh-CN" sz="1600" dirty="0"/>
              <a:t>         </a:t>
            </a:r>
            <a:r>
              <a:rPr lang="zh-CN" altLang="en-US" sz="1600" dirty="0"/>
              <a:t>反流性食管炎（RE）和十二指肠溃疡（DU）难治愈，易复发，严重影者生活质量，也带来了沉重的经济负担。凯普拉生可以快速，强效，持久，稳定发挥抑酸作用，有效缓解症状，加速黏膜及溃疡愈合，改善患者生活质量。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6617970" y="3921760"/>
            <a:ext cx="1469390" cy="18021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符合“保基本”原则</a:t>
            </a:r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10550" y="3921125"/>
            <a:ext cx="3650615" cy="180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600" dirty="0">
                <a:solidFill>
                  <a:schemeClr val="tx1"/>
                </a:solidFill>
              </a:rPr>
              <a:t>       </a:t>
            </a:r>
            <a:r>
              <a:rPr lang="zh-CN" altLang="en-US" sz="1600" dirty="0">
                <a:solidFill>
                  <a:schemeClr val="tx1"/>
                </a:solidFill>
              </a:rPr>
              <a:t>作为</a:t>
            </a:r>
            <a:r>
              <a:rPr lang="en-US" altLang="zh-CN" sz="1600" dirty="0">
                <a:solidFill>
                  <a:schemeClr val="tx1"/>
                </a:solidFill>
              </a:rPr>
              <a:t>RE/DU</a:t>
            </a:r>
            <a:r>
              <a:rPr lang="zh-CN" altLang="en-US" sz="1600" dirty="0">
                <a:solidFill>
                  <a:schemeClr val="tx1"/>
                </a:solidFill>
              </a:rPr>
              <a:t>治疗首选用药，</a:t>
            </a:r>
            <a:r>
              <a:rPr lang="zh-CN" altLang="en-US" sz="1600" b="1" dirty="0">
                <a:solidFill>
                  <a:srgbClr val="FF0000"/>
                </a:solidFill>
              </a:rPr>
              <a:t>存量替代，对医保基金影响小，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口服制剂更适合基层医疗机构和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定点药店使用，可进一步提高基层百姓用药的可及性和便捷性。</a:t>
            </a: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1955" y="3921125"/>
            <a:ext cx="1469390" cy="18027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en-US" altLang="zh-CN" b="1" dirty="0"/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弥补目录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短板</a:t>
            </a:r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94535" y="3921760"/>
            <a:ext cx="3968115" cy="1802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600" dirty="0"/>
              <a:t>       </a:t>
            </a:r>
            <a:r>
              <a:rPr lang="zh-CN" altLang="en-US" sz="1600" dirty="0"/>
              <a:t>凯普拉生是目前</a:t>
            </a:r>
            <a:r>
              <a:rPr lang="zh-CN" altLang="en-US" sz="1600" b="1" dirty="0">
                <a:solidFill>
                  <a:srgbClr val="FF0000"/>
                </a:solidFill>
              </a:rPr>
              <a:t>唯一获批</a:t>
            </a:r>
            <a:r>
              <a:rPr lang="zh-CN" altLang="en-US" sz="1600" b="1" dirty="0">
                <a:solidFill>
                  <a:srgbClr val="FF0000"/>
                </a:solidFill>
                <a:sym typeface="+mn-ea"/>
              </a:rPr>
              <a:t>RE/</a:t>
            </a:r>
            <a:r>
              <a:rPr lang="zh-CN" altLang="en-US" sz="1600" b="1" dirty="0">
                <a:solidFill>
                  <a:srgbClr val="FF0000"/>
                </a:solidFill>
              </a:rPr>
              <a:t>DU双适应症的P-CAB</a:t>
            </a:r>
            <a:r>
              <a:rPr lang="zh-CN" altLang="en-US" sz="1600" dirty="0"/>
              <a:t>，适用人群更广，很好的</a:t>
            </a:r>
            <a:r>
              <a:rPr lang="zh-CN" altLang="en-US" sz="1600" b="1" dirty="0">
                <a:solidFill>
                  <a:srgbClr val="FF0000"/>
                </a:solidFill>
              </a:rPr>
              <a:t>填补了目录空白</a:t>
            </a:r>
            <a:r>
              <a:rPr lang="zh-CN" altLang="en-US" sz="1600" dirty="0">
                <a:solidFill>
                  <a:srgbClr val="FF0000"/>
                </a:solidFill>
              </a:rPr>
              <a:t>。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17970" y="1490980"/>
            <a:ext cx="1469390" cy="1938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zh-CN" altLang="en-US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临床管理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便利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210550" y="1490980"/>
            <a:ext cx="3650615" cy="19380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l">
              <a:lnSpc>
                <a:spcPct val="120000"/>
              </a:lnSpc>
              <a:buClrTx/>
              <a:buSzTx/>
              <a:buFontTx/>
            </a:pPr>
            <a:r>
              <a:rPr lang="en-US" altLang="zh-CN" sz="1600" dirty="0"/>
              <a:t>        </a:t>
            </a:r>
            <a:r>
              <a:rPr lang="zh-CN" altLang="en-US" sz="1600" dirty="0"/>
              <a:t>已经获批的适应症有明确的临床诊断标准以及治疗疗程，</a:t>
            </a:r>
            <a:r>
              <a:rPr lang="zh-CN" altLang="en-US" sz="1600" b="1" dirty="0">
                <a:solidFill>
                  <a:srgbClr val="FF0000"/>
                </a:solidFill>
              </a:rPr>
              <a:t>临床滥用风险低。</a:t>
            </a:r>
            <a:r>
              <a:rPr lang="zh-CN" altLang="en-US" sz="1600" dirty="0"/>
              <a:t>唯一获批双适应症的P-CAB，相较于已上市P-CAB，</a:t>
            </a:r>
            <a:r>
              <a:rPr lang="zh-CN" altLang="en-US" sz="1600" b="1" dirty="0">
                <a:solidFill>
                  <a:srgbClr val="FF0000"/>
                </a:solidFill>
              </a:rPr>
              <a:t>超说明书用药风险明显降低。</a:t>
            </a:r>
            <a:r>
              <a:rPr lang="zh-CN" altLang="en-US" sz="1600" dirty="0"/>
              <a:t>盐酸凯普拉生片</a:t>
            </a:r>
            <a:r>
              <a:rPr lang="zh-CN" altLang="en-US" sz="1600" b="1" dirty="0">
                <a:solidFill>
                  <a:srgbClr val="FF0000"/>
                </a:solidFill>
              </a:rPr>
              <a:t>受饮食、药物相互作用限制少，服用更方便。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pic>
        <p:nvPicPr>
          <p:cNvPr id="2" name="图片 1" descr="ppt模版logo-01.png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ppt模版logo-01.png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03323" y="110179"/>
            <a:ext cx="4681573" cy="784061"/>
            <a:chOff x="1042747" y="905432"/>
            <a:chExt cx="4681573" cy="784061"/>
          </a:xfrm>
        </p:grpSpPr>
        <p:sp>
          <p:nvSpPr>
            <p:cNvPr id="17" name="TextBox 52"/>
            <p:cNvSpPr txBox="1"/>
            <p:nvPr/>
          </p:nvSpPr>
          <p:spPr>
            <a:xfrm rot="16200000">
              <a:off x="3914514" y="-134556"/>
              <a:ext cx="553998" cy="30656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defTabSz="1219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400" kern="0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CONTENTS</a:t>
              </a:r>
              <a:endParaRPr lang="zh-CN" altLang="en-US" sz="240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042747" y="905432"/>
              <a:ext cx="1351007" cy="784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spcAft>
                  <a:spcPts val="600"/>
                </a:spcAft>
                <a:defRPr/>
              </a:pPr>
              <a:r>
                <a:rPr lang="zh-CN" altLang="en-US" sz="4400" b="1" dirty="0">
                  <a:ln w="0"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>
                    <a:glow rad="101600">
                      <a:prstClr val="white"/>
                    </a:glow>
                  </a:effectLst>
                  <a:latin typeface="Arial" panose="020B0604020202020204" pitchFamily="34" charset="0"/>
                  <a:ea typeface="微软雅黑" panose="020B0503020204020204" charset="-122"/>
                  <a:sym typeface="+mn-lt"/>
                </a:rPr>
                <a:t>目录</a:t>
              </a:r>
              <a:endParaRPr lang="zh-CN" altLang="en-US" sz="4400" b="1" dirty="0">
                <a:ln w="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charset="-122"/>
                <a:sym typeface="+mn-lt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flipH="1">
              <a:off x="2465508" y="1058973"/>
              <a:ext cx="121444" cy="49082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8027670" y="1366520"/>
            <a:ext cx="1195705" cy="732790"/>
            <a:chOff x="2215144" y="927951"/>
            <a:chExt cx="1244730" cy="897673"/>
          </a:xfrm>
        </p:grpSpPr>
        <p:sp>
          <p:nvSpPr>
            <p:cNvPr id="46" name="平行四边形 45"/>
            <p:cNvSpPr/>
            <p:nvPr>
              <p:custDataLst>
                <p:tags r:id="rId3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47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393075" y="927951"/>
              <a:ext cx="1066799" cy="639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027670" y="2275205"/>
            <a:ext cx="1195705" cy="754380"/>
            <a:chOff x="2215144" y="1952311"/>
            <a:chExt cx="1244730" cy="924318"/>
          </a:xfrm>
        </p:grpSpPr>
        <p:sp>
          <p:nvSpPr>
            <p:cNvPr id="49" name="平行四边形 48"/>
            <p:cNvSpPr/>
            <p:nvPr>
              <p:custDataLst>
                <p:tags r:id="rId5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0" name="文本框 10"/>
            <p:cNvSpPr txBox="1"/>
            <p:nvPr>
              <p:custDataLst>
                <p:tags r:id="rId6"/>
              </p:custDataLst>
            </p:nvPr>
          </p:nvSpPr>
          <p:spPr>
            <a:xfrm>
              <a:off x="2393075" y="1952311"/>
              <a:ext cx="1066799" cy="639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027670" y="3303270"/>
            <a:ext cx="1195705" cy="742315"/>
            <a:chOff x="2215144" y="3018134"/>
            <a:chExt cx="1244730" cy="909499"/>
          </a:xfrm>
        </p:grpSpPr>
        <p:sp>
          <p:nvSpPr>
            <p:cNvPr id="52" name="平行四边形 51"/>
            <p:cNvSpPr/>
            <p:nvPr>
              <p:custDataLst>
                <p:tags r:id="rId7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3" name="文本框 11"/>
            <p:cNvSpPr txBox="1"/>
            <p:nvPr>
              <p:custDataLst>
                <p:tags r:id="rId8"/>
              </p:custDataLst>
            </p:nvPr>
          </p:nvSpPr>
          <p:spPr>
            <a:xfrm>
              <a:off x="2393075" y="3018134"/>
              <a:ext cx="1066799" cy="639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027670" y="4305300"/>
            <a:ext cx="1195705" cy="760095"/>
            <a:chOff x="2215144" y="4047039"/>
            <a:chExt cx="1244730" cy="931598"/>
          </a:xfrm>
        </p:grpSpPr>
        <p:sp>
          <p:nvSpPr>
            <p:cNvPr id="55" name="平行四边形 54"/>
            <p:cNvSpPr/>
            <p:nvPr>
              <p:custDataLst>
                <p:tags r:id="rId9"/>
              </p:custDataLst>
            </p:nvPr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6" name="文本框 12"/>
            <p:cNvSpPr txBox="1"/>
            <p:nvPr>
              <p:custDataLst>
                <p:tags r:id="rId10"/>
              </p:custDataLst>
            </p:nvPr>
          </p:nvSpPr>
          <p:spPr>
            <a:xfrm>
              <a:off x="2393075" y="4047039"/>
              <a:ext cx="1066799" cy="639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62730" y="1379855"/>
            <a:ext cx="5160645" cy="687705"/>
            <a:chOff x="4315150" y="953426"/>
            <a:chExt cx="3857250" cy="540057"/>
          </a:xfrm>
        </p:grpSpPr>
        <p:sp>
          <p:nvSpPr>
            <p:cNvPr id="61" name="矩形 60"/>
            <p:cNvSpPr/>
            <p:nvPr>
              <p:custDataLst>
                <p:tags r:id="rId11"/>
              </p:custDataLst>
            </p:nvPr>
          </p:nvSpPr>
          <p:spPr>
            <a:xfrm>
              <a:off x="4841196" y="1036090"/>
              <a:ext cx="2827147" cy="343582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药品基本信息</a:t>
              </a:r>
              <a:endParaRPr lang="en-GB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2" name="平行四边形 61"/>
            <p:cNvSpPr/>
            <p:nvPr>
              <p:custDataLst>
                <p:tags r:id="rId12"/>
              </p:custDataLst>
            </p:nvPr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62730" y="2303145"/>
            <a:ext cx="5160645" cy="687705"/>
            <a:chOff x="4315150" y="1647579"/>
            <a:chExt cx="3857250" cy="540057"/>
          </a:xfrm>
        </p:grpSpPr>
        <p:sp>
          <p:nvSpPr>
            <p:cNvPr id="64" name="矩形 63"/>
            <p:cNvSpPr/>
            <p:nvPr>
              <p:custDataLst>
                <p:tags r:id="rId13"/>
              </p:custDataLst>
            </p:nvPr>
          </p:nvSpPr>
          <p:spPr>
            <a:xfrm>
              <a:off x="4841196" y="1730243"/>
              <a:ext cx="2827147" cy="343582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安全性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5" name="平行四边形 64"/>
            <p:cNvSpPr/>
            <p:nvPr>
              <p:custDataLst>
                <p:tags r:id="rId14"/>
              </p:custDataLst>
            </p:nvPr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62730" y="3323590"/>
            <a:ext cx="5160645" cy="687705"/>
            <a:chOff x="4315150" y="2341731"/>
            <a:chExt cx="3857250" cy="540057"/>
          </a:xfrm>
        </p:grpSpPr>
        <p:sp>
          <p:nvSpPr>
            <p:cNvPr id="67" name="矩形 66"/>
            <p:cNvSpPr/>
            <p:nvPr>
              <p:custDataLst>
                <p:tags r:id="rId15"/>
              </p:custDataLst>
            </p:nvPr>
          </p:nvSpPr>
          <p:spPr>
            <a:xfrm>
              <a:off x="4841197" y="2424395"/>
              <a:ext cx="2827146" cy="343582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有效性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8" name="平行四边形 67"/>
            <p:cNvSpPr/>
            <p:nvPr>
              <p:custDataLst>
                <p:tags r:id="rId16"/>
              </p:custDataLst>
            </p:nvPr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062730" y="4337050"/>
            <a:ext cx="5160645" cy="687705"/>
            <a:chOff x="4315150" y="3035884"/>
            <a:chExt cx="3857250" cy="540057"/>
          </a:xfrm>
        </p:grpSpPr>
        <p:sp>
          <p:nvSpPr>
            <p:cNvPr id="70" name="矩形 69"/>
            <p:cNvSpPr/>
            <p:nvPr>
              <p:custDataLst>
                <p:tags r:id="rId17"/>
              </p:custDataLst>
            </p:nvPr>
          </p:nvSpPr>
          <p:spPr>
            <a:xfrm>
              <a:off x="4841196" y="3118548"/>
              <a:ext cx="2827147" cy="343582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创新</a:t>
              </a: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性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" name="平行四边形 70"/>
            <p:cNvSpPr/>
            <p:nvPr>
              <p:custDataLst>
                <p:tags r:id="rId18"/>
              </p:custDataLst>
            </p:nvPr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" name="平行四边形 5"/>
          <p:cNvSpPr/>
          <p:nvPr>
            <p:custDataLst>
              <p:tags r:id="rId19"/>
            </p:custDataLst>
          </p:nvPr>
        </p:nvSpPr>
        <p:spPr>
          <a:xfrm>
            <a:off x="3943985" y="5335905"/>
            <a:ext cx="5160645" cy="687705"/>
          </a:xfrm>
          <a:prstGeom prst="parallelogram">
            <a:avLst>
              <a:gd name="adj" fmla="val 48207"/>
            </a:avLst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p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文本框 13"/>
          <p:cNvSpPr txBox="1"/>
          <p:nvPr>
            <p:custDataLst>
              <p:tags r:id="rId20"/>
            </p:custDataLst>
          </p:nvPr>
        </p:nvSpPr>
        <p:spPr>
          <a:xfrm>
            <a:off x="8027461" y="5617845"/>
            <a:ext cx="1025099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05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908925" y="5335905"/>
            <a:ext cx="1195705" cy="760095"/>
            <a:chOff x="2215144" y="4047039"/>
            <a:chExt cx="1244730" cy="931598"/>
          </a:xfrm>
        </p:grpSpPr>
        <p:sp>
          <p:nvSpPr>
            <p:cNvPr id="9" name="平行四边形 8"/>
            <p:cNvSpPr/>
            <p:nvPr>
              <p:custDataLst>
                <p:tags r:id="rId21"/>
              </p:custDataLst>
            </p:nvPr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10" name="文本框 12"/>
            <p:cNvSpPr txBox="1"/>
            <p:nvPr>
              <p:custDataLst>
                <p:tags r:id="rId22"/>
              </p:custDataLst>
            </p:nvPr>
          </p:nvSpPr>
          <p:spPr>
            <a:xfrm>
              <a:off x="2393075" y="4047039"/>
              <a:ext cx="1066799" cy="639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23"/>
            </p:custDataLst>
          </p:nvPr>
        </p:nvSpPr>
        <p:spPr>
          <a:xfrm>
            <a:off x="4766531" y="5480539"/>
            <a:ext cx="3782462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公平性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3205" y="107315"/>
            <a:ext cx="10515600" cy="95885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基本信息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3205" y="1066800"/>
            <a:ext cx="5719445" cy="555053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15925" y="1174115"/>
            <a:ext cx="1606550" cy="4108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通用名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790950" y="1184910"/>
            <a:ext cx="1137920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注册规格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5925" y="1783715"/>
            <a:ext cx="1606550" cy="386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适应症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98040" y="1216660"/>
            <a:ext cx="16929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</a:rPr>
              <a:t>盐酸凯普拉生片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44745" y="3860165"/>
            <a:ext cx="4533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否</a:t>
            </a:r>
            <a:endParaRPr lang="en-US" altLang="zh-CN" sz="1600" dirty="0"/>
          </a:p>
        </p:txBody>
      </p:sp>
      <p:sp>
        <p:nvSpPr>
          <p:cNvPr id="12" name="文本框 11"/>
          <p:cNvSpPr txBox="1"/>
          <p:nvPr/>
        </p:nvSpPr>
        <p:spPr>
          <a:xfrm>
            <a:off x="2258060" y="1788160"/>
            <a:ext cx="3190875" cy="3771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  <a:buClrTx/>
              <a:buSzTx/>
              <a:buFontTx/>
            </a:pPr>
            <a:r>
              <a:rPr lang="zh-CN" altLang="en-US" sz="1600" dirty="0"/>
              <a:t>1. 反流性食</a:t>
            </a:r>
            <a:r>
              <a:rPr lang="zh-CN" altLang="en-US" sz="1600" dirty="0">
                <a:sym typeface="+mn-ea"/>
              </a:rPr>
              <a:t>管炎   </a:t>
            </a:r>
            <a:r>
              <a:rPr lang="zh-CN" altLang="en-US" sz="1600" dirty="0"/>
              <a:t>2.十二指肠溃疡</a:t>
            </a:r>
            <a:endParaRPr lang="zh-CN" altLang="en-US" sz="1600" dirty="0"/>
          </a:p>
          <a:p>
            <a:pPr>
              <a:lnSpc>
                <a:spcPct val="120000"/>
              </a:lnSpc>
            </a:pP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4340" y="2374900"/>
            <a:ext cx="1606550" cy="1146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用法用量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58060" y="2368550"/>
            <a:ext cx="3521075" cy="1346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l">
              <a:lnSpc>
                <a:spcPct val="12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>
                <a:sym typeface="+mn-ea"/>
              </a:rPr>
              <a:t>反流性食管炎：成人每日 1 次，每次 20mg，连续治疗</a:t>
            </a:r>
            <a:r>
              <a:rPr lang="zh-CN" altLang="en-US" sz="1600" dirty="0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sz="1600" b="1" dirty="0">
                <a:solidFill>
                  <a:srgbClr val="FF0000"/>
                </a:solidFill>
                <a:sym typeface="+mn-ea"/>
              </a:rPr>
              <a:t>8 周</a:t>
            </a:r>
            <a:r>
              <a:rPr lang="zh-CN" altLang="en-US" sz="1600" dirty="0">
                <a:sym typeface="+mn-ea"/>
              </a:rPr>
              <a:t>。</a:t>
            </a:r>
            <a:endParaRPr lang="zh-CN" altLang="en-US" sz="1600" dirty="0"/>
          </a:p>
          <a:p>
            <a:pPr marL="285750" indent="-285750" algn="l">
              <a:lnSpc>
                <a:spcPct val="12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dirty="0"/>
              <a:t>十二指肠溃疡：成人每日 </a:t>
            </a:r>
            <a:r>
              <a:rPr lang="en-US" altLang="zh-CN" sz="1600" dirty="0"/>
              <a:t>1 </a:t>
            </a:r>
            <a:r>
              <a:rPr lang="zh-CN" altLang="en-US" sz="1600" dirty="0"/>
              <a:t>次，每次 </a:t>
            </a:r>
            <a:r>
              <a:rPr lang="en-US" altLang="zh-CN" sz="1600" dirty="0"/>
              <a:t>20mg</a:t>
            </a:r>
            <a:r>
              <a:rPr lang="zh-CN" altLang="en-US" sz="1600" dirty="0"/>
              <a:t>，连续治疗</a:t>
            </a:r>
            <a:r>
              <a:rPr lang="zh-CN" altLang="en-US" sz="1600" dirty="0">
                <a:solidFill>
                  <a:srgbClr val="FF0000"/>
                </a:solidFill>
              </a:rPr>
              <a:t> </a:t>
            </a:r>
            <a:r>
              <a:rPr lang="zh-CN" altLang="en-US" sz="1600" b="1" dirty="0">
                <a:solidFill>
                  <a:srgbClr val="FF0000"/>
                </a:solidFill>
              </a:rPr>
              <a:t>6 周</a:t>
            </a:r>
            <a:r>
              <a:rPr lang="zh-CN" altLang="en-US" sz="1600" dirty="0"/>
              <a:t>。</a:t>
            </a:r>
            <a:endParaRPr lang="en-US" altLang="zh-CN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080635" y="1216660"/>
            <a:ext cx="7518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10mg</a:t>
            </a:r>
            <a:endParaRPr lang="en-US" altLang="zh-CN" dirty="0"/>
          </a:p>
        </p:txBody>
      </p:sp>
      <p:sp>
        <p:nvSpPr>
          <p:cNvPr id="19" name="矩形 18"/>
          <p:cNvSpPr/>
          <p:nvPr/>
        </p:nvSpPr>
        <p:spPr>
          <a:xfrm>
            <a:off x="6150610" y="1066800"/>
            <a:ext cx="5719445" cy="55511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415925" y="3713480"/>
            <a:ext cx="1606550" cy="5930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中国大陆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首次上市时间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022475" y="3857625"/>
            <a:ext cx="1340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2023.2.14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415925" y="4498975"/>
            <a:ext cx="1606550" cy="900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目前大陆地区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同通用名药品的上市情况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258148" y="4662128"/>
            <a:ext cx="65844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</a:rPr>
              <a:t>无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325235" y="1269365"/>
            <a:ext cx="2054860" cy="900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参照药品建议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090545" y="4530090"/>
            <a:ext cx="1663700" cy="860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全球首个上市国家 </a:t>
            </a:r>
            <a:r>
              <a:rPr lang="en-US" altLang="zh-CN" sz="1600" dirty="0">
                <a:solidFill>
                  <a:schemeClr val="tx1"/>
                </a:solidFill>
              </a:rPr>
              <a:t>/</a:t>
            </a:r>
            <a:r>
              <a:rPr lang="zh-CN" altLang="en-US" sz="1600" dirty="0">
                <a:solidFill>
                  <a:schemeClr val="tx1"/>
                </a:solidFill>
              </a:rPr>
              <a:t>地区及上市时间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75530" y="4498975"/>
            <a:ext cx="10941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1600" dirty="0"/>
              <a:t>中国</a:t>
            </a:r>
            <a:endParaRPr lang="en-US" altLang="zh-CN" sz="1600" dirty="0"/>
          </a:p>
          <a:p>
            <a:pPr indent="0" fontAlgn="auto">
              <a:lnSpc>
                <a:spcPct val="150000"/>
              </a:lnSpc>
            </a:pPr>
            <a:r>
              <a:rPr lang="en-US" altLang="zh-CN" sz="1600" dirty="0"/>
              <a:t>2023.2.14</a:t>
            </a:r>
            <a:endParaRPr lang="zh-CN" altLang="en-US" sz="1600" dirty="0"/>
          </a:p>
        </p:txBody>
      </p:sp>
      <p:sp>
        <p:nvSpPr>
          <p:cNvPr id="29" name="文本框 28"/>
          <p:cNvSpPr txBox="1"/>
          <p:nvPr/>
        </p:nvSpPr>
        <p:spPr>
          <a:xfrm>
            <a:off x="8602875" y="1392731"/>
            <a:ext cx="2156604" cy="6451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富马酸伏诺拉生片</a:t>
            </a: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（国谈药品）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433455" y="5465625"/>
            <a:ext cx="3345984" cy="97599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/>
              <a:t>盐酸凯普拉生</a:t>
            </a:r>
            <a:r>
              <a:rPr lang="zh-CN" altLang="en-US" sz="1600" b="1" dirty="0">
                <a:solidFill>
                  <a:srgbClr val="FF0000"/>
                </a:solidFill>
              </a:rPr>
              <a:t>通过抑制 H</a:t>
            </a:r>
            <a:r>
              <a:rPr lang="zh-CN" altLang="en-US" sz="1600" b="1" baseline="30000" dirty="0">
                <a:solidFill>
                  <a:srgbClr val="FF0000"/>
                </a:solidFill>
              </a:rPr>
              <a:t>+</a:t>
            </a:r>
            <a:r>
              <a:rPr lang="zh-CN" altLang="en-US" sz="1600" b="1" dirty="0">
                <a:solidFill>
                  <a:srgbClr val="FF0000"/>
                </a:solidFill>
              </a:rPr>
              <a:t>/K</a:t>
            </a:r>
            <a:r>
              <a:rPr lang="zh-CN" altLang="en-US" sz="1600" b="1" baseline="30000" dirty="0">
                <a:solidFill>
                  <a:srgbClr val="FF0000"/>
                </a:solidFill>
              </a:rPr>
              <a:t>+</a:t>
            </a:r>
            <a:r>
              <a:rPr lang="zh-CN" altLang="en-US" sz="1600" b="1" dirty="0">
                <a:solidFill>
                  <a:srgbClr val="FF0000"/>
                </a:solidFill>
              </a:rPr>
              <a:t>-ATP 酶活性而抑制胃酸分泌，</a:t>
            </a:r>
            <a:r>
              <a:rPr lang="zh-CN" altLang="en-US" sz="1600" dirty="0"/>
              <a:t>从而抑制胃肠道上部粘膜损伤的形成。</a:t>
            </a:r>
            <a:endParaRPr lang="zh-CN" altLang="en-US" sz="1600" dirty="0"/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6355080" y="2372995"/>
            <a:ext cx="2025650" cy="19221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参照药品选择理由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8380095" y="2274570"/>
            <a:ext cx="3549650" cy="19227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/>
              <a:t>1、富马酸伏诺拉生片与盐酸凯普拉生片</a:t>
            </a:r>
            <a:r>
              <a:rPr lang="zh-CN" altLang="en-US" sz="1600" b="1" dirty="0">
                <a:solidFill>
                  <a:srgbClr val="FF0000"/>
                </a:solidFill>
              </a:rPr>
              <a:t>作用机制相同，</a:t>
            </a:r>
            <a:r>
              <a:rPr lang="zh-CN" altLang="en-US" sz="1600" dirty="0"/>
              <a:t>同属于第三代抑酸药物P-CAB；</a:t>
            </a:r>
            <a:endParaRPr lang="zh-CN" altLang="en-US" sz="1600" dirty="0"/>
          </a:p>
          <a:p>
            <a:pPr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/>
              <a:t>2、富马酸伏诺拉生</a:t>
            </a:r>
            <a:r>
              <a:rPr lang="zh-CN" altLang="en-US" sz="1600" dirty="0"/>
              <a:t>片是国内最早上市的P-CAB药品，</a:t>
            </a:r>
            <a:r>
              <a:rPr lang="zh-CN" altLang="en-US" sz="1600" dirty="0"/>
              <a:t>且通过谈判进入国家医保目录，</a:t>
            </a:r>
            <a:r>
              <a:rPr lang="zh-CN" altLang="en-US" sz="1600" b="1" dirty="0">
                <a:solidFill>
                  <a:srgbClr val="FF0000"/>
                </a:solidFill>
              </a:rPr>
              <a:t>市场份额</a:t>
            </a:r>
            <a:r>
              <a:rPr lang="zh-CN" altLang="en-US" sz="1600" b="1" dirty="0">
                <a:solidFill>
                  <a:srgbClr val="FF0000"/>
                </a:solidFill>
              </a:rPr>
              <a:t>较大。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>
            <p:custDataLst>
              <p:tags r:id="rId4"/>
            </p:custDataLst>
          </p:nvPr>
        </p:nvSpPr>
        <p:spPr>
          <a:xfrm>
            <a:off x="3090545" y="3726180"/>
            <a:ext cx="1663700" cy="590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是否为</a:t>
            </a:r>
            <a:r>
              <a:rPr lang="en-US" altLang="zh-CN" sz="1600" dirty="0">
                <a:solidFill>
                  <a:schemeClr val="tx1"/>
                </a:solidFill>
              </a:rPr>
              <a:t>OTC</a:t>
            </a:r>
            <a:r>
              <a:rPr lang="zh-CN" altLang="en-US" sz="1600" dirty="0">
                <a:solidFill>
                  <a:schemeClr val="tx1"/>
                </a:solidFill>
              </a:rPr>
              <a:t>药品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>
            <p:custDataLst>
              <p:tags r:id="rId5"/>
            </p:custDataLst>
          </p:nvPr>
        </p:nvSpPr>
        <p:spPr>
          <a:xfrm>
            <a:off x="415925" y="5591810"/>
            <a:ext cx="1606550" cy="753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药理作用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pic>
        <p:nvPicPr>
          <p:cNvPr id="21" name="图片 20" descr="ppt模版logo-01.png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355080" y="4533900"/>
            <a:ext cx="2025650" cy="1733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与参照药品</a:t>
            </a:r>
            <a:r>
              <a:rPr lang="zh-CN" altLang="en-US" sz="1600" dirty="0">
                <a:solidFill>
                  <a:schemeClr val="tx1"/>
                </a:solidFill>
              </a:rPr>
              <a:t>对比优势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>
            <p:custDataLst>
              <p:tags r:id="rId9"/>
            </p:custDataLst>
          </p:nvPr>
        </p:nvSpPr>
        <p:spPr>
          <a:xfrm>
            <a:off x="8380095" y="4434205"/>
            <a:ext cx="3355340" cy="1834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l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en-US" altLang="zh-CN" sz="1600" dirty="0">
                <a:sym typeface="+mn-ea"/>
              </a:rPr>
              <a:t>1</a:t>
            </a:r>
            <a:r>
              <a:rPr lang="zh-CN" altLang="en-US" sz="1600" dirty="0">
                <a:sym typeface="+mn-ea"/>
              </a:rPr>
              <a:t>、凯普拉生优化伏诺拉生的吡啶官能团， </a:t>
            </a:r>
            <a:r>
              <a:rPr lang="zh-CN" altLang="en-US" sz="1600" b="1" dirty="0">
                <a:solidFill>
                  <a:srgbClr val="FF0000"/>
                </a:solidFill>
                <a:sym typeface="+mn-ea"/>
              </a:rPr>
              <a:t>改变脂溶性，增强水溶性，胃壁/血浆组织分布比例高 。</a:t>
            </a:r>
            <a:endParaRPr lang="zh-CN" altLang="en-US" sz="1600" b="1" dirty="0">
              <a:solidFill>
                <a:srgbClr val="FF0000"/>
              </a:solidFill>
              <a:sym typeface="+mn-ea"/>
            </a:endParaRPr>
          </a:p>
          <a:p>
            <a:pPr indent="0" algn="l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en-US" altLang="zh-CN" sz="1600" dirty="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1600" dirty="0">
                <a:solidFill>
                  <a:schemeClr val="tx1"/>
                </a:solidFill>
                <a:sym typeface="+mn-ea"/>
              </a:rPr>
              <a:t>、凯普拉生相比</a:t>
            </a:r>
            <a:r>
              <a:rPr lang="zh-CN" altLang="en-US" sz="1600" dirty="0">
                <a:sym typeface="+mn-ea"/>
              </a:rPr>
              <a:t>伏诺拉生在</a:t>
            </a:r>
            <a:r>
              <a:rPr lang="en-US" altLang="zh-CN" sz="1600" dirty="0">
                <a:sym typeface="+mn-ea"/>
              </a:rPr>
              <a:t>LA-C/D</a:t>
            </a:r>
            <a:r>
              <a:rPr lang="zh-CN" altLang="en-US" sz="1600" dirty="0">
                <a:sym typeface="+mn-ea"/>
              </a:rPr>
              <a:t>患者</a:t>
            </a:r>
            <a:r>
              <a:rPr lang="en-US" altLang="zh-CN" sz="1600" b="1" dirty="0">
                <a:solidFill>
                  <a:srgbClr val="FF0000"/>
                </a:solidFill>
                <a:sym typeface="+mn-ea"/>
              </a:rPr>
              <a:t>8</a:t>
            </a:r>
            <a:r>
              <a:rPr lang="zh-CN" altLang="en-US" sz="1600" b="1" dirty="0">
                <a:solidFill>
                  <a:srgbClr val="FF0000"/>
                </a:solidFill>
                <a:sym typeface="+mn-ea"/>
              </a:rPr>
              <a:t>周溃疡愈合率的疗效优势更明显（</a:t>
            </a:r>
            <a:r>
              <a:rPr lang="en-US" altLang="zh-CN" sz="1600" b="1" dirty="0">
                <a:solidFill>
                  <a:srgbClr val="FF0000"/>
                </a:solidFill>
                <a:sym typeface="+mn-ea"/>
              </a:rPr>
              <a:t>91.67%VS84.00%</a:t>
            </a:r>
            <a:r>
              <a:rPr lang="zh-CN" altLang="en-US" sz="1600" b="1" dirty="0">
                <a:solidFill>
                  <a:srgbClr val="FF0000"/>
                </a:solidFill>
                <a:sym typeface="+mn-ea"/>
              </a:rPr>
              <a:t>）。</a:t>
            </a:r>
            <a:endParaRPr lang="zh-CN" altLang="en-US" sz="1600" b="1" dirty="0">
              <a:solidFill>
                <a:srgbClr val="FF0000"/>
              </a:solidFill>
              <a:sym typeface="+mn-ea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1600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倍稳®（盐酸凯普拉生片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基本</a:t>
            </a: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1010904" y="1343466"/>
            <a:ext cx="4373911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疾病的基本情况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>
            <p:custDataLst>
              <p:tags r:id="rId2"/>
            </p:custDataLst>
          </p:nvPr>
        </p:nvSpPr>
        <p:spPr>
          <a:xfrm>
            <a:off x="6443932" y="1343466"/>
            <a:ext cx="4798171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临床未满足的需求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>
            <p:custDataLst>
              <p:tags r:id="rId3"/>
            </p:custDataLst>
          </p:nvPr>
        </p:nvSpPr>
        <p:spPr>
          <a:xfrm>
            <a:off x="6214745" y="1873885"/>
            <a:ext cx="5475605" cy="367284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目前使用的抑酸药物主要为</a:t>
            </a:r>
            <a:r>
              <a:rPr lang="en-US" altLang="zh-CN" sz="1400" dirty="0" smtClean="0"/>
              <a:t>PPI</a:t>
            </a:r>
            <a:r>
              <a:rPr lang="zh-CN" altLang="en-US" sz="1400" dirty="0" smtClean="0"/>
              <a:t>，但</a:t>
            </a:r>
            <a:r>
              <a:rPr lang="en-US" altLang="zh-CN" sz="1400" dirty="0" smtClean="0"/>
              <a:t>PPI</a:t>
            </a:r>
            <a:r>
              <a:rPr lang="zh-CN" altLang="en-US" sz="1400" dirty="0" smtClean="0"/>
              <a:t>的使用存在诸多未满足需求：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b="1" dirty="0"/>
              <a:t>起效慢</a:t>
            </a:r>
            <a:r>
              <a:rPr lang="zh-CN" altLang="en-US" sz="1400" b="1" dirty="0" smtClean="0"/>
              <a:t>：</a:t>
            </a:r>
            <a:r>
              <a:rPr lang="zh-CN" altLang="en-US" sz="1400" dirty="0" smtClean="0"/>
              <a:t>通常</a:t>
            </a:r>
            <a:r>
              <a:rPr lang="zh-CN" altLang="en-US" sz="1400" dirty="0"/>
              <a:t>需要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3-5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天</a:t>
            </a:r>
            <a:r>
              <a:rPr lang="zh-CN" altLang="en-US" sz="1400" dirty="0"/>
              <a:t>达最大疗效，限制了突破性症状</a:t>
            </a:r>
            <a:r>
              <a:rPr lang="zh-CN" altLang="en-US" sz="1400" dirty="0" smtClean="0"/>
              <a:t>治疗</a:t>
            </a:r>
            <a:r>
              <a:rPr lang="en-US" altLang="zh-CN" sz="1400" baseline="30000" dirty="0" smtClean="0"/>
              <a:t>4</a:t>
            </a:r>
            <a:endParaRPr lang="en-US" altLang="zh-CN" sz="1400" baseline="30000" dirty="0" smtClean="0"/>
          </a:p>
          <a:p>
            <a:pPr marL="0" lvl="1">
              <a:lnSpc>
                <a:spcPct val="150000"/>
              </a:lnSpc>
            </a:pPr>
            <a:r>
              <a:rPr lang="zh-CN" altLang="en-US" sz="1400" b="1" spc="-10" dirty="0" smtClean="0">
                <a:solidFill>
                  <a:srgbClr val="221815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患者依从性低</a:t>
            </a:r>
            <a:r>
              <a:rPr lang="zh-CN" altLang="en-US" sz="1400" spc="-10" dirty="0" smtClean="0">
                <a:solidFill>
                  <a:srgbClr val="221815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：需</a:t>
            </a:r>
            <a:r>
              <a:rPr lang="zh-CN" altLang="en-US" sz="1400" dirty="0" smtClean="0">
                <a:solidFill>
                  <a:srgbClr val="221815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饭前</a:t>
            </a:r>
            <a:r>
              <a:rPr lang="en-US" altLang="zh-CN" sz="1400" dirty="0" smtClean="0">
                <a:solidFill>
                  <a:srgbClr val="221815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30- 60min</a:t>
            </a:r>
            <a:r>
              <a:rPr lang="zh-CN" altLang="en-US" sz="1400" dirty="0" smtClean="0">
                <a:solidFill>
                  <a:srgbClr val="221815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服用，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50%</a:t>
            </a:r>
            <a:r>
              <a:rPr lang="zh-CN" altLang="en-US" sz="1400" dirty="0"/>
              <a:t>患者无法</a:t>
            </a:r>
            <a:r>
              <a:rPr lang="zh-CN" altLang="en-US" sz="1400" dirty="0" smtClean="0"/>
              <a:t>做到</a:t>
            </a:r>
            <a:r>
              <a:rPr lang="en-US" altLang="zh-CN" sz="1400" baseline="30000" dirty="0" smtClean="0"/>
              <a:t>5</a:t>
            </a:r>
            <a:endParaRPr lang="zh-CN" altLang="en-US" sz="1400" baseline="30000" dirty="0"/>
          </a:p>
          <a:p>
            <a:pPr>
              <a:lnSpc>
                <a:spcPct val="150000"/>
              </a:lnSpc>
            </a:pPr>
            <a:r>
              <a:rPr lang="zh-CN" altLang="en-US" sz="1400" b="1" dirty="0" smtClean="0"/>
              <a:t>不同人群治疗差异大</a:t>
            </a:r>
            <a:r>
              <a:rPr lang="zh-CN" altLang="en-US" sz="1400" dirty="0" smtClean="0"/>
              <a:t>：</a:t>
            </a:r>
            <a:r>
              <a:rPr lang="zh-CN" altLang="en-US" sz="1400" dirty="0"/>
              <a:t>中国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42.4%</a:t>
            </a:r>
            <a:r>
              <a:rPr lang="zh-CN" altLang="en-US" sz="1400" dirty="0" smtClean="0"/>
              <a:t>的人群为</a:t>
            </a:r>
            <a:r>
              <a:rPr lang="en-US" altLang="zh-CN" sz="1400" dirty="0" smtClean="0"/>
              <a:t>CYP2C19</a:t>
            </a:r>
            <a:r>
              <a:rPr lang="zh-CN" altLang="en-US" sz="1400" dirty="0" smtClean="0"/>
              <a:t>快代谢人群，</a:t>
            </a:r>
            <a:r>
              <a:rPr lang="en-US" altLang="zh-CN" sz="1400" dirty="0" smtClean="0"/>
              <a:t>PPI</a:t>
            </a:r>
            <a:r>
              <a:rPr lang="zh-CN" altLang="en-US" sz="1400" dirty="0" smtClean="0"/>
              <a:t>的代谢依赖 </a:t>
            </a:r>
            <a:r>
              <a:rPr lang="en-US" altLang="zh-CN" sz="1400" dirty="0" smtClean="0"/>
              <a:t>CYP2C19</a:t>
            </a:r>
            <a:r>
              <a:rPr lang="en-US" altLang="zh-CN" sz="1400" baseline="30000" dirty="0" smtClean="0"/>
              <a:t>6</a:t>
            </a:r>
            <a:endParaRPr lang="en-US" altLang="zh-CN" sz="1400" baseline="30000" dirty="0" smtClean="0"/>
          </a:p>
          <a:p>
            <a:pPr>
              <a:lnSpc>
                <a:spcPct val="150000"/>
              </a:lnSpc>
            </a:pPr>
            <a:r>
              <a:rPr lang="zh-CN" altLang="en-US" sz="1400" b="1" dirty="0" smtClean="0"/>
              <a:t>限制作用持续时间</a:t>
            </a:r>
            <a:r>
              <a:rPr lang="zh-CN" altLang="en-US" sz="1400" dirty="0" smtClean="0"/>
              <a:t>：半衰期短，仅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1~2h</a:t>
            </a:r>
            <a:r>
              <a:rPr lang="en-US" altLang="zh-CN" b="1" baseline="30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4</a:t>
            </a:r>
            <a:endParaRPr lang="en-US" altLang="zh-CN" b="1" baseline="30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400" b="1" dirty="0" smtClean="0"/>
              <a:t>真实诊疗环境中粘膜</a:t>
            </a:r>
            <a:r>
              <a:rPr lang="zh-CN" altLang="en-US" sz="1400" b="1" dirty="0"/>
              <a:t>愈合率低</a:t>
            </a:r>
            <a:r>
              <a:rPr lang="zh-CN" altLang="en-US" sz="1400" b="1" dirty="0" smtClean="0"/>
              <a:t>：</a:t>
            </a:r>
            <a:r>
              <a:rPr lang="zh-CN" altLang="en-US" sz="1400" dirty="0" smtClean="0"/>
              <a:t>真实世界中的黏膜愈合率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40.4%</a:t>
            </a:r>
            <a:r>
              <a:rPr lang="en-US" altLang="zh-CN" b="1" baseline="30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7</a:t>
            </a:r>
            <a:endParaRPr lang="en-US" altLang="zh-CN" b="1" baseline="30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400" dirty="0"/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536575" y="1873885"/>
            <a:ext cx="5322570" cy="367284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 rtlCol="0">
            <a:no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chemeClr val="tx1"/>
                </a:solidFill>
                <a:sym typeface="+mn-ea"/>
              </a:rPr>
              <a:t>反流性食管炎</a:t>
            </a:r>
            <a:r>
              <a:rPr lang="zh-CN" altLang="en-US" sz="1400" b="1" dirty="0">
                <a:solidFill>
                  <a:schemeClr val="tx1"/>
                </a:solidFill>
                <a:sym typeface="+mn-ea"/>
              </a:rPr>
              <a:t>（</a:t>
            </a:r>
            <a:r>
              <a:rPr lang="en-US" altLang="zh-CN" sz="1400" b="1" dirty="0">
                <a:solidFill>
                  <a:schemeClr val="tx1"/>
                </a:solidFill>
                <a:sym typeface="+mn-ea"/>
              </a:rPr>
              <a:t>RE</a:t>
            </a:r>
            <a:r>
              <a:rPr lang="zh-CN" altLang="en-US" sz="1400" b="1" dirty="0">
                <a:solidFill>
                  <a:schemeClr val="tx1"/>
                </a:solidFill>
                <a:sym typeface="+mn-ea"/>
              </a:rPr>
              <a:t>）</a:t>
            </a:r>
            <a:r>
              <a:rPr lang="zh-CN" altLang="en-US" sz="1400" b="1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lang="en-US" altLang="zh-CN" sz="1400" dirty="0" smtClean="0">
                <a:sym typeface="+mn-ea"/>
              </a:rPr>
              <a:t>RE</a:t>
            </a:r>
            <a:r>
              <a:rPr lang="zh-CN" altLang="en-US" sz="1400" dirty="0" smtClean="0">
                <a:sym typeface="+mn-ea"/>
              </a:rPr>
              <a:t>是胃食管反流病（</a:t>
            </a:r>
            <a:r>
              <a:rPr lang="en-US" altLang="zh-CN" sz="1400" dirty="0" smtClean="0">
                <a:sym typeface="+mn-ea"/>
              </a:rPr>
              <a:t>GERD</a:t>
            </a:r>
            <a:r>
              <a:rPr lang="zh-CN" altLang="en-US" sz="1400" dirty="0" smtClean="0">
                <a:sym typeface="+mn-ea"/>
              </a:rPr>
              <a:t>）之一，主要表现为</a:t>
            </a:r>
            <a:r>
              <a:rPr lang="zh-CN" altLang="en-US" sz="1400" dirty="0" smtClean="0"/>
              <a:t>内镜</a:t>
            </a:r>
            <a:r>
              <a:rPr lang="zh-CN" altLang="en-US" sz="1400" dirty="0"/>
              <a:t>检查有黏膜</a:t>
            </a:r>
            <a:r>
              <a:rPr lang="zh-CN" altLang="en-US" sz="1400" dirty="0" smtClean="0"/>
              <a:t>破损</a:t>
            </a:r>
            <a:r>
              <a:rPr lang="zh-CN" altLang="en-US" sz="1400" dirty="0" smtClean="0"/>
              <a:t>。</a:t>
            </a:r>
            <a:r>
              <a:rPr lang="zh-CN" altLang="en-US" sz="1400" dirty="0" smtClean="0"/>
              <a:t>内镜检查证实的</a:t>
            </a:r>
            <a:r>
              <a:rPr lang="en-US" altLang="zh-CN" sz="1400" dirty="0" smtClean="0"/>
              <a:t>RE</a:t>
            </a:r>
            <a:r>
              <a:rPr lang="zh-CN" altLang="en-US" sz="1400" dirty="0" smtClean="0"/>
              <a:t>患病率为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12.8%</a:t>
            </a:r>
            <a:r>
              <a:rPr lang="en-US" altLang="zh-CN" b="1" baseline="30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</a:t>
            </a:r>
            <a:r>
              <a:rPr lang="zh-CN" altLang="en-US" sz="1400" dirty="0" smtClean="0"/>
              <a:t>。</a:t>
            </a:r>
            <a:r>
              <a:rPr lang="en-US" altLang="zh-CN" sz="14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RE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患者发生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BE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的风险是普通人群的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5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倍</a:t>
            </a:r>
            <a:r>
              <a:rPr lang="zh-CN" altLang="en-US" sz="1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，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BE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患者发生食管腺癌的风险增加至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30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倍</a:t>
            </a:r>
            <a:r>
              <a:rPr lang="en-US" altLang="zh-CN" b="1" baseline="30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lt"/>
              </a:rPr>
              <a:t>2</a:t>
            </a:r>
            <a:r>
              <a:rPr lang="zh-CN" altLang="en-US" sz="1400" dirty="0" smtClean="0">
                <a:sym typeface="Verdana" panose="020B0604030504040204" pitchFamily="34" charset="0"/>
              </a:rPr>
              <a:t>。</a:t>
            </a:r>
            <a:endParaRPr lang="en-US" altLang="zh-CN" sz="1400" dirty="0"/>
          </a:p>
          <a:p>
            <a:pPr lvl="0">
              <a:lnSpc>
                <a:spcPct val="150000"/>
              </a:lnSpc>
              <a:defRPr/>
            </a:pPr>
            <a:r>
              <a:rPr lang="zh-CN" altLang="en-US" sz="1400" b="1" dirty="0">
                <a:solidFill>
                  <a:schemeClr val="tx1"/>
                </a:solidFill>
                <a:sym typeface="+mn-ea"/>
              </a:rPr>
              <a:t>十二指肠溃疡</a:t>
            </a:r>
            <a:r>
              <a:rPr lang="en-US" altLang="zh-CN" sz="1400" b="1" dirty="0">
                <a:solidFill>
                  <a:schemeClr val="tx1"/>
                </a:solidFill>
                <a:sym typeface="+mn-ea"/>
              </a:rPr>
              <a:t>(DU)</a:t>
            </a:r>
            <a:r>
              <a:rPr lang="zh-CN" altLang="en-US" sz="1400" b="1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lang="en-US" altLang="zh-CN" sz="1400" dirty="0" smtClean="0">
                <a:solidFill>
                  <a:schemeClr val="tx1"/>
                </a:solidFill>
                <a:sym typeface="+mn-ea"/>
              </a:rPr>
              <a:t>DU</a:t>
            </a:r>
            <a:r>
              <a:rPr lang="zh-CN" altLang="en-US" sz="1400" dirty="0" smtClean="0">
                <a:solidFill>
                  <a:schemeClr val="tx1"/>
                </a:solidFill>
                <a:sym typeface="+mn-ea"/>
              </a:rPr>
              <a:t>是一种反复或周期性发作，病程可达数年至</a:t>
            </a:r>
            <a:r>
              <a:rPr lang="en-US" altLang="zh-CN" sz="1400" dirty="0" smtClean="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1400" dirty="0" smtClean="0">
                <a:solidFill>
                  <a:schemeClr val="tx1"/>
                </a:solidFill>
                <a:sym typeface="+mn-ea"/>
              </a:rPr>
              <a:t>余年的一类消化性溃疡（</a:t>
            </a:r>
            <a:r>
              <a:rPr lang="en-US" altLang="zh-CN" sz="1400" dirty="0" smtClean="0">
                <a:solidFill>
                  <a:schemeClr val="tx1"/>
                </a:solidFill>
                <a:sym typeface="+mn-ea"/>
              </a:rPr>
              <a:t>PU</a:t>
            </a:r>
            <a:r>
              <a:rPr lang="zh-CN" altLang="en-US" sz="1400" dirty="0" smtClean="0">
                <a:solidFill>
                  <a:schemeClr val="tx1"/>
                </a:solidFill>
                <a:sym typeface="+mn-ea"/>
              </a:rPr>
              <a:t>）</a:t>
            </a:r>
            <a:r>
              <a:rPr lang="zh-CN" altLang="en-US" sz="1400" b="1" dirty="0" smtClean="0">
                <a:solidFill>
                  <a:schemeClr val="tx1"/>
                </a:solidFill>
                <a:sym typeface="+mn-ea"/>
              </a:rPr>
              <a:t>。</a:t>
            </a:r>
            <a:r>
              <a:rPr lang="zh-CN" altLang="en-US" sz="1400" dirty="0" smtClean="0">
                <a:sym typeface="+mn-ea"/>
              </a:rPr>
              <a:t>内镜检查证实的</a:t>
            </a:r>
            <a:r>
              <a:rPr lang="en-US" altLang="zh-CN" sz="1400" dirty="0" smtClean="0">
                <a:sym typeface="+mn-ea"/>
              </a:rPr>
              <a:t>DU</a:t>
            </a:r>
            <a:r>
              <a:rPr lang="zh-CN" altLang="en-US" sz="1400" dirty="0" smtClean="0">
                <a:sym typeface="+mn-ea"/>
              </a:rPr>
              <a:t>患病率为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6.57%</a:t>
            </a:r>
            <a:r>
              <a:rPr lang="en-US" altLang="zh-CN" b="1" baseline="30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sz="1400" dirty="0" smtClean="0">
                <a:sym typeface="+mn-ea"/>
              </a:rPr>
              <a:t>。</a:t>
            </a:r>
            <a:r>
              <a:rPr lang="zh-CN" altLang="en-US" sz="1400" dirty="0"/>
              <a:t>出血、穿孔和幽门梗阻</a:t>
            </a:r>
            <a:r>
              <a:rPr lang="zh-CN" altLang="en-US" sz="1400" dirty="0"/>
              <a:t>是主要并发症，近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50%</a:t>
            </a:r>
            <a:r>
              <a:rPr lang="zh-CN" altLang="en-US" sz="1400" dirty="0"/>
              <a:t>的患者可在无任何预警症状的情况下发生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出血</a:t>
            </a:r>
            <a:r>
              <a:rPr lang="zh-CN" altLang="en-US" sz="1400" dirty="0"/>
              <a:t>，</a:t>
            </a:r>
            <a:r>
              <a:rPr lang="zh-CN" altLang="en-US" sz="1400" dirty="0"/>
              <a:t>入院患者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死亡率</a:t>
            </a:r>
            <a:r>
              <a:rPr lang="zh-CN" altLang="en-US" sz="1400" dirty="0"/>
              <a:t>在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5%~10%</a:t>
            </a:r>
            <a:r>
              <a:rPr lang="zh-CN" altLang="en-US" sz="1400" dirty="0"/>
              <a:t>之间，</a:t>
            </a:r>
            <a:r>
              <a:rPr lang="zh-CN" altLang="en-US" sz="1400" dirty="0"/>
              <a:t>并发穿孔</a:t>
            </a:r>
            <a:r>
              <a:rPr lang="zh-CN" altLang="en-US" sz="1400" dirty="0"/>
              <a:t>后的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死亡率</a:t>
            </a:r>
            <a:r>
              <a:rPr lang="zh-CN" altLang="en-US" sz="1400" dirty="0"/>
              <a:t>可达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20%</a:t>
            </a:r>
            <a:r>
              <a:rPr lang="en-US" altLang="zh-CN" b="1" baseline="30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3</a:t>
            </a:r>
            <a:r>
              <a:rPr lang="zh-CN" altLang="en-US" sz="1400" dirty="0" smtClean="0"/>
              <a:t>。</a:t>
            </a:r>
            <a:endParaRPr lang="zh-CN" altLang="en-US" sz="1400" dirty="0"/>
          </a:p>
        </p:txBody>
      </p:sp>
      <p:sp>
        <p:nvSpPr>
          <p:cNvPr id="8" name="文本框 7"/>
          <p:cNvSpPr txBox="1"/>
          <p:nvPr/>
        </p:nvSpPr>
        <p:spPr>
          <a:xfrm>
            <a:off x="367416" y="5848588"/>
            <a:ext cx="609467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zh-CN" sz="8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Springerplus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 2016;5(1):1601. Published 2016 Sep 19.</a:t>
            </a:r>
            <a:r>
              <a:rPr lang="zh-CN" altLang="en-US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志</a:t>
            </a: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, 2020, 40(10):649-663.</a:t>
            </a: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fr-FR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Roark R, et al. Dis Mon. 2020;66(1):100849</a:t>
            </a:r>
            <a:r>
              <a:rPr lang="fr-FR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</a:t>
            </a:r>
            <a:endParaRPr lang="fr-FR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中华消化杂志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,2023,43(3):176-192</a:t>
            </a: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Alimentary 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pharmacology &amp; therapeutics vol. 53,7 (2021): </a:t>
            </a: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794-809.</a:t>
            </a: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Curr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 Med Res </a:t>
            </a:r>
            <a:r>
              <a:rPr lang="en-US" altLang="zh-CN" sz="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Opin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 2009;25(8):1869-1878</a:t>
            </a: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中国临床药理学与治疗学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,2007(02):</a:t>
            </a:r>
            <a:r>
              <a:rPr lang="en-US" altLang="zh-CN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208-213.</a:t>
            </a: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rPr>
              <a:t>United European Gastroenterology Journal 2021; 9 (Supplement 8)</a:t>
            </a:r>
            <a:endParaRPr lang="fr-FR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endParaRPr lang="fr-FR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marL="228600" indent="-228600">
              <a:buFont typeface="+mj-lt"/>
              <a:buAutoNum type="arabicPeriod"/>
            </a:pPr>
            <a:endParaRPr lang="en-US" altLang="zh-CN" sz="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indent="0">
              <a:buFont typeface="+mj-lt"/>
              <a:buNone/>
            </a:pP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</p:txBody>
      </p:sp>
      <p:pic>
        <p:nvPicPr>
          <p:cNvPr id="2" name="图片 1" descr="ppt模版logo-01.png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安全性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350" y="1742824"/>
            <a:ext cx="5313856" cy="46841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35418" y="1397441"/>
            <a:ext cx="4373911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药品说明书收载的安全性信息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1815" y="2021032"/>
            <a:ext cx="5101742" cy="392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已在 2 项 III 期和 1 项 II 期成人临床试验中评价了盐酸凯普拉生片的安全性，共有 354例患者（包括十二指肠溃疡和反流性食管炎）接受了盐酸凯普拉生片 20mg 每日一次治疗。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上述临床试验中报告的常见不良反应有：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肝胆系统疾病：肝功能异常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胃肠系统疾病：胃息肉、腹泻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代谢及营养类疾病：高脂血症、高尿酸血症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latin typeface="+mn-ea"/>
                <a:sym typeface="+mn-ea"/>
              </a:rPr>
              <a:t>心脏器官疾病：心律失常、窦性心动过缓</a:t>
            </a: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endParaRPr lang="zh-CN" altLang="en-US" sz="1600" dirty="0">
              <a:latin typeface="+mn-ea"/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endParaRPr lang="zh-CN" altLang="en-US" sz="1600" dirty="0">
              <a:latin typeface="+mn-ea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60556" y="1742824"/>
            <a:ext cx="5313856" cy="46841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652847" y="1397441"/>
            <a:ext cx="4798171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对比目录内药品安全性优势与不足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92240" y="1948180"/>
            <a:ext cx="5256530" cy="3792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整体安全性良好，与PPI相当</a:t>
            </a:r>
            <a:endParaRPr lang="en-US" altLang="zh-CN" sz="1600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在两项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III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期临床试验中评价了凯普拉生的安全性，整体不良反应发生率与兰索拉唑相当，安全性良好。</a:t>
            </a: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0" lvl="1" algn="l">
              <a:lnSpc>
                <a:spcPct val="150000"/>
              </a:lnSpc>
              <a:buClrTx/>
              <a:buSzTx/>
              <a:buFontTx/>
            </a:pPr>
            <a:r>
              <a:rPr lang="zh-CN" altLang="en-US" sz="1800" b="1" dirty="0">
                <a:solidFill>
                  <a:schemeClr val="tx1"/>
                </a:solidFill>
              </a:rPr>
              <a:t>药物相互作用更少</a:t>
            </a:r>
            <a:endParaRPr lang="zh-CN" altLang="en-US" sz="1800" b="1" dirty="0">
              <a:solidFill>
                <a:schemeClr val="tx1"/>
              </a:solidFill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与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PPI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相比，凯普拉生主要依赖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CYP3A4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代谢，而非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CYP2C19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，</a:t>
            </a:r>
            <a:r>
              <a:rPr lang="zh-CN" alt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与抗血小板药物联用亦不影响抗血小板药物作用。</a:t>
            </a:r>
            <a:endParaRPr lang="zh-CN" altLang="en-US" sz="1600" b="1" baseline="300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 descr="ppt模版logo-01.png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98416" y="1483743"/>
            <a:ext cx="5660812" cy="4837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93533" y="1138361"/>
            <a:ext cx="4373911" cy="40011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凯普拉生抑酸优势：快强久稳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18671" y="1483744"/>
            <a:ext cx="5313856" cy="48375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有效性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（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1/2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）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776276" y="1883997"/>
            <a:ext cx="3291839" cy="856145"/>
            <a:chOff x="-3020107" y="2582027"/>
            <a:chExt cx="15404842" cy="23169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组合 7"/>
            <p:cNvGrpSpPr/>
            <p:nvPr/>
          </p:nvGrpSpPr>
          <p:grpSpPr>
            <a:xfrm>
              <a:off x="-3020107" y="2582027"/>
              <a:ext cx="9091548" cy="2316978"/>
              <a:chOff x="-3020107" y="2582027"/>
              <a:chExt cx="9091548" cy="2316978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1"/>
              <a:srcRect l="3416" t="11369" r="7764" b="9217"/>
              <a:stretch>
                <a:fillRect/>
              </a:stretch>
            </p:blipFill>
            <p:spPr>
              <a:xfrm>
                <a:off x="480121" y="3033341"/>
                <a:ext cx="5256036" cy="1865664"/>
              </a:xfrm>
              <a:prstGeom prst="rect">
                <a:avLst/>
              </a:prstGeom>
              <a:ln w="3175">
                <a:solidFill>
                  <a:srgbClr val="009AC7"/>
                </a:solidFill>
                <a:prstDash val="sysDash"/>
              </a:ln>
            </p:spPr>
          </p:pic>
          <p:sp>
            <p:nvSpPr>
              <p:cNvPr id="17" name="文本框 16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-3020107" y="2582027"/>
                <a:ext cx="9091548" cy="541407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indent="609600" algn="ctr"/>
                <a:r>
                  <a:rPr lang="en-US" altLang="zh-CN" sz="7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PPI</a:t>
                </a:r>
                <a:r>
                  <a:rPr lang="zh-CN" altLang="en-US" sz="7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最大抑酸疗效</a:t>
                </a:r>
                <a:r>
                  <a:rPr lang="en-US" altLang="zh-CN" sz="7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-</a:t>
                </a:r>
                <a:r>
                  <a:rPr lang="zh-CN" altLang="en-US" sz="7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时间曲线</a:t>
                </a:r>
                <a:endParaRPr lang="en-US" altLang="zh-CN" sz="700" b="1" baseline="30000" dirty="0">
                  <a:latin typeface="微软雅黑" panose="020B0503020204020204" charset="-122"/>
                  <a:ea typeface="微软雅黑" panose="020B0503020204020204" charset="-122"/>
                  <a:sym typeface="+mn-ea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3742843" y="2641697"/>
              <a:ext cx="8641892" cy="2257308"/>
              <a:chOff x="3613303" y="2641697"/>
              <a:chExt cx="8641892" cy="2257308"/>
            </a:xfrm>
          </p:grpSpPr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7069" y="3033341"/>
                <a:ext cx="5833128" cy="1865664"/>
              </a:xfrm>
              <a:prstGeom prst="rect">
                <a:avLst/>
              </a:prstGeom>
              <a:ln w="3175">
                <a:solidFill>
                  <a:srgbClr val="009AC7"/>
                </a:solidFill>
                <a:prstDash val="sysDash"/>
              </a:ln>
            </p:spPr>
          </p:pic>
          <p:sp>
            <p:nvSpPr>
              <p:cNvPr id="11" name="文本框 10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3613303" y="2641697"/>
                <a:ext cx="8641892" cy="49976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indent="609600" algn="ctr"/>
                <a:r>
                  <a:rPr lang="en-US" altLang="zh-CN" sz="6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P-CAB</a:t>
                </a:r>
                <a:r>
                  <a:rPr lang="zh-CN" altLang="en-US" sz="6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最大抑酸疗效</a:t>
                </a:r>
                <a:r>
                  <a:rPr lang="en-US" altLang="zh-CN" sz="6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-</a:t>
                </a:r>
                <a:r>
                  <a:rPr lang="zh-CN" altLang="en-US" sz="600" b="1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时间曲线</a:t>
                </a:r>
                <a:endParaRPr lang="zh-CN" altLang="en-US" sz="600" b="1" baseline="30000" dirty="0">
                  <a:latin typeface="微软雅黑" panose="020B0503020204020204" charset="-122"/>
                  <a:ea typeface="微软雅黑" panose="020B0503020204020204" charset="-122"/>
                  <a:sym typeface="+mn-ea"/>
                </a:endParaRPr>
              </a:p>
            </p:txBody>
          </p:sp>
        </p:grpSp>
      </p:grpSp>
      <p:pic>
        <p:nvPicPr>
          <p:cNvPr id="43" name="图片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6081" y="5200154"/>
            <a:ext cx="2592034" cy="10611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5" name="文本框 44"/>
          <p:cNvSpPr txBox="1"/>
          <p:nvPr/>
        </p:nvSpPr>
        <p:spPr>
          <a:xfrm>
            <a:off x="652683" y="1940391"/>
            <a:ext cx="2568160" cy="6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400" dirty="0">
                <a:latin typeface="+mn-ea"/>
              </a:rPr>
              <a:t>相比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en-US" sz="1400" dirty="0">
                <a:latin typeface="+mn-ea"/>
              </a:rPr>
              <a:t>，凯普拉生可实现首日即全效，</a:t>
            </a:r>
            <a:r>
              <a:rPr lang="zh-CN" altLang="en-US" b="1" dirty="0">
                <a:solidFill>
                  <a:srgbClr val="FF0000"/>
                </a:solidFill>
              </a:rPr>
              <a:t>快速</a:t>
            </a:r>
            <a:r>
              <a:rPr lang="zh-CN" altLang="en-US" sz="1400" dirty="0">
                <a:latin typeface="+mn-ea"/>
              </a:rPr>
              <a:t>抑酸</a:t>
            </a:r>
            <a:endParaRPr lang="en-US" altLang="zh-CN" sz="1400" dirty="0">
              <a:latin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52683" y="2859307"/>
            <a:ext cx="2568160" cy="939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400" dirty="0">
                <a:latin typeface="+mn-ea"/>
              </a:rPr>
              <a:t>相比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en-US" sz="1400" dirty="0">
                <a:latin typeface="+mn-ea"/>
              </a:rPr>
              <a:t>，凯普拉生</a:t>
            </a:r>
            <a:r>
              <a:rPr lang="en-US" altLang="zh-CN" sz="1400" dirty="0">
                <a:latin typeface="+mn-ea"/>
              </a:rPr>
              <a:t>H</a:t>
            </a:r>
            <a:r>
              <a:rPr lang="en-US" altLang="zh-CN" sz="1400" baseline="30000" dirty="0">
                <a:latin typeface="+mn-ea"/>
              </a:rPr>
              <a:t>+</a:t>
            </a:r>
            <a:r>
              <a:rPr lang="en-US" altLang="zh-CN" sz="1400" dirty="0">
                <a:latin typeface="+mn-ea"/>
              </a:rPr>
              <a:t>/K</a:t>
            </a:r>
            <a:r>
              <a:rPr lang="en-US" altLang="zh-CN" sz="1400" baseline="30000" dirty="0">
                <a:latin typeface="+mn-ea"/>
              </a:rPr>
              <a:t>+</a:t>
            </a:r>
            <a:r>
              <a:rPr lang="en-US" altLang="zh-CN" sz="1400" dirty="0">
                <a:latin typeface="+mn-ea"/>
              </a:rPr>
              <a:t>- ATP</a:t>
            </a:r>
            <a:r>
              <a:rPr lang="zh-CN" altLang="en-US" sz="1400" dirty="0">
                <a:latin typeface="+mn-ea"/>
              </a:rPr>
              <a:t>酶抑制及胃酸抑制作用</a:t>
            </a:r>
            <a:r>
              <a:rPr lang="zh-CN" altLang="en-US" b="1" dirty="0">
                <a:solidFill>
                  <a:srgbClr val="FF0000"/>
                </a:solidFill>
              </a:rPr>
              <a:t>更强</a:t>
            </a:r>
            <a:endParaRPr lang="zh-CN" altLang="en-US" sz="14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0880" y="2855147"/>
            <a:ext cx="2345817" cy="9706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8" name="文本框 47"/>
          <p:cNvSpPr txBox="1"/>
          <p:nvPr/>
        </p:nvSpPr>
        <p:spPr>
          <a:xfrm>
            <a:off x="685994" y="4125365"/>
            <a:ext cx="2501537" cy="6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1400" dirty="0">
                <a:latin typeface="+mn-ea"/>
              </a:rPr>
              <a:t>相比PPI</a:t>
            </a:r>
            <a:r>
              <a:rPr lang="zh-CN" altLang="en-US" sz="1400" dirty="0"/>
              <a:t>，凯普拉生半衰期长，抑酸</a:t>
            </a:r>
            <a:r>
              <a:rPr lang="zh-CN" altLang="en-US" sz="1800" b="1" dirty="0">
                <a:solidFill>
                  <a:srgbClr val="FF0000"/>
                </a:solidFill>
              </a:rPr>
              <a:t>更持久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49" name="图片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8488" y="3965741"/>
            <a:ext cx="2923472" cy="1101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0" name="文本框 49"/>
          <p:cNvSpPr txBox="1"/>
          <p:nvPr/>
        </p:nvSpPr>
        <p:spPr>
          <a:xfrm>
            <a:off x="685994" y="5171940"/>
            <a:ext cx="2698974" cy="6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1400" dirty="0"/>
              <a:t>相比其他</a:t>
            </a:r>
            <a:r>
              <a:rPr lang="en-US" altLang="zh-CN" sz="1400" dirty="0"/>
              <a:t>PPI</a:t>
            </a:r>
            <a:r>
              <a:rPr lang="zh-CN" altLang="en-US" sz="1400" dirty="0"/>
              <a:t>和</a:t>
            </a:r>
            <a:r>
              <a:rPr lang="en-US" altLang="zh-CN" sz="1400" dirty="0"/>
              <a:t>P-CAB</a:t>
            </a:r>
            <a:r>
              <a:rPr lang="zh-CN" altLang="en-US" sz="1400" dirty="0"/>
              <a:t>，凯普拉生抑酸波动性小，</a:t>
            </a:r>
            <a:r>
              <a:rPr lang="zh-CN" altLang="en-US" sz="1800" b="1" dirty="0">
                <a:solidFill>
                  <a:srgbClr val="FF0000"/>
                </a:solidFill>
              </a:rPr>
              <a:t>更平稳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626404" y="1940391"/>
            <a:ext cx="146929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速效兼备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/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203431" y="1940391"/>
            <a:ext cx="3462402" cy="975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给药后2h起效，4h可达最大疗效，RE8周黏膜愈合率达95.8%，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DU6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周溃疡愈合率达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94.4%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626404" y="3019783"/>
            <a:ext cx="1469294" cy="922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>
              <a:buClrTx/>
              <a:buSzTx/>
              <a:buFontTx/>
            </a:pPr>
            <a:endParaRPr lang="en-US" altLang="zh-CN" b="1" dirty="0">
              <a:solidFill>
                <a:schemeClr val="bg1"/>
              </a:solidFill>
              <a:sym typeface="+mn-ea"/>
            </a:endParaRPr>
          </a:p>
          <a:p>
            <a:pPr lvl="0" algn="ctr">
              <a:buClrTx/>
              <a:buSzTx/>
              <a:buFontTx/>
            </a:pPr>
            <a:r>
              <a:rPr lang="en-US" altLang="zh-CN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久稳达标</a:t>
            </a:r>
            <a:endParaRPr lang="en-US" altLang="zh-CN" b="1" dirty="0">
              <a:solidFill>
                <a:schemeClr val="bg1"/>
              </a:solidFill>
              <a:sym typeface="+mn-ea"/>
            </a:endParaRPr>
          </a:p>
          <a:p>
            <a:pPr lvl="0" algn="ctr">
              <a:buClrTx/>
              <a:buSzTx/>
              <a:buFontTx/>
            </a:pPr>
            <a:endParaRPr lang="en-US" altLang="zh-CN" b="1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203431" y="3001958"/>
            <a:ext cx="3462402" cy="975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首日夜间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pH&gt;3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pH&gt;4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的维持时间即可达到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11.98h</a:t>
            </a:r>
            <a:r>
              <a:rPr lang="zh-CN" altLang="en-US" sz="1600" b="1" dirty="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相比其他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PPI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P-CAB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，抑酸波动更小，更平稳。</a:t>
            </a: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626404" y="4103195"/>
            <a:ext cx="1469294" cy="922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>
              <a:buClrTx/>
              <a:buSzTx/>
              <a:buFontTx/>
            </a:pPr>
            <a:endParaRPr lang="en-US" altLang="zh-CN" b="1" dirty="0">
              <a:solidFill>
                <a:schemeClr val="bg1"/>
              </a:solidFill>
              <a:sym typeface="+mn-ea"/>
            </a:endParaRPr>
          </a:p>
          <a:p>
            <a:pPr lvl="0" algn="ctr">
              <a:buClrTx/>
              <a:buSzTx/>
              <a:buFontTx/>
            </a:pPr>
            <a:r>
              <a:rPr lang="en-US" altLang="zh-CN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适用人群广</a:t>
            </a:r>
            <a:endParaRPr lang="en-US" altLang="zh-CN" b="1" dirty="0">
              <a:solidFill>
                <a:schemeClr val="bg1"/>
              </a:solidFill>
              <a:sym typeface="+mn-ea"/>
            </a:endParaRPr>
          </a:p>
          <a:p>
            <a:pPr lvl="0" algn="ctr">
              <a:buClrTx/>
              <a:buSzTx/>
              <a:buFontTx/>
            </a:pPr>
            <a:endParaRPr lang="en-US" altLang="zh-CN" b="1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8219440" y="4108450"/>
            <a:ext cx="3462655" cy="918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/>
              <a:t>目前中国</a:t>
            </a:r>
            <a:r>
              <a:rPr lang="zh-CN" altLang="en-US" sz="1600" b="1" dirty="0">
                <a:solidFill>
                  <a:srgbClr val="FF0000"/>
                </a:solidFill>
              </a:rPr>
              <a:t>唯一</a:t>
            </a:r>
            <a:r>
              <a:rPr lang="zh-CN" altLang="en-US" sz="1600" dirty="0"/>
              <a:t>获批</a:t>
            </a:r>
            <a:r>
              <a:rPr lang="en-US" altLang="zh-CN" sz="1600" dirty="0"/>
              <a:t>RE/DU</a:t>
            </a:r>
            <a:r>
              <a:rPr lang="zh-CN" altLang="en-US" sz="1600" b="1" dirty="0">
                <a:solidFill>
                  <a:srgbClr val="FF0000"/>
                </a:solidFill>
              </a:rPr>
              <a:t>双适应症</a:t>
            </a:r>
            <a:r>
              <a:rPr lang="zh-CN" altLang="en-US" sz="1600" dirty="0"/>
              <a:t>的</a:t>
            </a:r>
            <a:r>
              <a:rPr lang="en-US" altLang="zh-CN" sz="1600" dirty="0"/>
              <a:t>P-CAB</a:t>
            </a:r>
            <a:r>
              <a:rPr lang="zh-CN" altLang="en-US" sz="1600" dirty="0"/>
              <a:t>，适用人群更广。</a:t>
            </a:r>
            <a:endParaRPr lang="zh-CN" altLang="en-US" sz="1600" b="1" dirty="0">
              <a:solidFill>
                <a:srgbClr val="0070C0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626404" y="5212240"/>
            <a:ext cx="1469294" cy="922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服用简便</a:t>
            </a:r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203565" y="5208270"/>
            <a:ext cx="3462655" cy="9188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/>
              <a:t>吸收不受饮食而降低，高脂饮食对达峰时间和半衰期均无显著影响。</a:t>
            </a:r>
            <a:endParaRPr lang="en-US" altLang="zh-CN" sz="1600" dirty="0"/>
          </a:p>
          <a:p>
            <a:pPr>
              <a:lnSpc>
                <a:spcPct val="120000"/>
              </a:lnSpc>
            </a:pPr>
            <a:endParaRPr lang="zh-CN" altLang="en-US" sz="1600" dirty="0"/>
          </a:p>
        </p:txBody>
      </p:sp>
      <p:sp>
        <p:nvSpPr>
          <p:cNvPr id="59" name="矩形 58"/>
          <p:cNvSpPr/>
          <p:nvPr/>
        </p:nvSpPr>
        <p:spPr>
          <a:xfrm>
            <a:off x="491148" y="1483743"/>
            <a:ext cx="5660812" cy="4837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1086485" y="1138555"/>
            <a:ext cx="10027285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凯普拉生抑酸优势：快强久稳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3" name="图片 12" descr="ppt模版logo-01.png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有效性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信息（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2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/2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）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5716" y="1403733"/>
            <a:ext cx="5832092" cy="4837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21970" y="1058545"/>
            <a:ext cx="5795010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国内外指南共识一致推荐为一线治疗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05971" y="1403734"/>
            <a:ext cx="5313856" cy="48375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506210" y="1058545"/>
            <a:ext cx="5313680" cy="3987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凯普拉生临床试验结果均</a:t>
            </a:r>
            <a:r>
              <a:rPr lang="zh-CN" altLang="en-US" sz="2000" b="1" dirty="0">
                <a:solidFill>
                  <a:schemeClr val="tx1"/>
                </a:solidFill>
              </a:rPr>
              <a:t>显著高于兰索拉唑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"/>
            </p:custDataLst>
          </p:nvPr>
        </p:nvSpPr>
        <p:spPr>
          <a:xfrm>
            <a:off x="594118" y="5425784"/>
            <a:ext cx="4085154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2020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年中国胃食管反流病专家共识</a:t>
            </a:r>
            <a:r>
              <a:rPr lang="en-US" altLang="zh-CN" sz="1400" b="1" baseline="300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4</a:t>
            </a:r>
            <a:endParaRPr lang="en-US" altLang="zh-CN" sz="1400" b="1" baseline="300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400" b="1" dirty="0" err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PPI或</a:t>
            </a:r>
            <a:r>
              <a:rPr sz="1400" b="1" dirty="0" err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P-CAB是治疗GERD的首选药物</a:t>
            </a:r>
            <a:endParaRPr lang="zh-CN" sz="1400" b="1" dirty="0" err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594360" y="3953510"/>
            <a:ext cx="3507105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中国胃食管反流病多学科诊疗共识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2022</a:t>
            </a:r>
            <a:r>
              <a:rPr sz="1400" b="1" baseline="300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</a:t>
            </a:r>
            <a:endParaRPr sz="14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marL="171450" indent="-1714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r>
              <a:rPr sz="1400" b="1" dirty="0" err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PPI和</a:t>
            </a:r>
            <a:r>
              <a:rPr sz="1400" b="1" dirty="0" err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P-CAB是治疗GERD的首选药物</a:t>
            </a:r>
            <a:endParaRPr lang="zh-CN" sz="1400" b="1" dirty="0" err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94360" y="4690745"/>
            <a:ext cx="4387215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消化性溃疡诊断与治疗共识意见（2022年，上海）</a:t>
            </a:r>
            <a:r>
              <a:rPr lang="en-US" altLang="zh-CN" sz="1400" b="1" baseline="300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3</a:t>
            </a:r>
            <a:endParaRPr lang="zh-CN" altLang="en-US" sz="1400" b="1" baseline="300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marL="171450" indent="-1714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4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r>
              <a:rPr sz="1400" b="1" dirty="0" err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PPI和</a:t>
            </a:r>
            <a:r>
              <a:rPr sz="1400" b="1" dirty="0" err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P-CAB均可有效抑制胃酸分泌,促进溃疡愈合</a:t>
            </a:r>
            <a:r>
              <a:rPr 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4360" y="1638300"/>
            <a:ext cx="2254885" cy="22383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2020 JSGE循证临床实践指南：消化性溃疡</a:t>
            </a:r>
            <a:r>
              <a:rPr lang="en-US" altLang="zh-CN" sz="1400" b="1" baseline="300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</a:t>
            </a:r>
            <a:endParaRPr lang="zh-CN" altLang="en-US" sz="14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marL="171450" indent="-1714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400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十二指肠溃疡初期治疗的一线药物推荐PPI或P</a:t>
            </a:r>
            <a:r>
              <a:rPr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-CAB</a:t>
            </a:r>
            <a:endParaRPr lang="zh-CN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21585" y="6241276"/>
            <a:ext cx="6094674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1.</a:t>
            </a:r>
            <a:r>
              <a:rPr lang="en-US" altLang="zh-CN" sz="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Kamada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 T, et al. J Gastroenterol. 2021 Apr;56(4)303-322.</a:t>
            </a: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indent="0">
              <a:buFont typeface="+mj-lt"/>
              <a:buNone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2.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中国胃食管反流病多学科诊疗共识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2022(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二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). 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中华胃食管反流病电子杂志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.2022;9(3)112-146.</a:t>
            </a: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indent="0">
              <a:buFont typeface="+mj-lt"/>
              <a:buNone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3.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消化性溃疡诊断与治疗共识意见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(2022,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上海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). 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中华消化杂志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. 2023; 43(03): 176-192.</a:t>
            </a: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indent="0">
              <a:buFont typeface="+mj-lt"/>
              <a:buNone/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4. 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2020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年中国胃食管反流病专家共识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[J]. 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中华消化杂志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  <a:sym typeface="+mn-ea"/>
              </a:rPr>
              <a:t>, 2020, 40(10):649-663. </a:t>
            </a: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  <a:p>
            <a:pPr indent="0">
              <a:buFont typeface="+mj-lt"/>
              <a:buNone/>
            </a:pPr>
            <a:endParaRPr lang="en-US" altLang="zh-CN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614795" y="1638300"/>
            <a:ext cx="4982210" cy="3925570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/>
              <a:t>主要终点凯普拉生组</a:t>
            </a:r>
            <a:r>
              <a:rPr lang="en-US" altLang="zh-CN" sz="1600" b="1" dirty="0">
                <a:solidFill>
                  <a:srgbClr val="FF0000"/>
                </a:solidFill>
              </a:rPr>
              <a:t>8</a:t>
            </a:r>
            <a:r>
              <a:rPr lang="zh-CN" altLang="en-US" sz="1600" b="1" dirty="0">
                <a:solidFill>
                  <a:srgbClr val="FF0000"/>
                </a:solidFill>
              </a:rPr>
              <a:t>周的黏膜愈合率明显高于兰索拉唑组</a:t>
            </a:r>
            <a:r>
              <a:rPr lang="zh-CN" altLang="en-US" sz="1600" dirty="0"/>
              <a:t>（</a:t>
            </a:r>
            <a:r>
              <a:rPr lang="en-US" altLang="zh-CN" sz="1600" dirty="0"/>
              <a:t>PPS</a:t>
            </a:r>
            <a:r>
              <a:rPr lang="zh-CN" altLang="en-US" sz="1600" dirty="0"/>
              <a:t>分析，</a:t>
            </a:r>
            <a:r>
              <a:rPr lang="en-US" altLang="zh-CN" sz="1600" dirty="0"/>
              <a:t>99.1% vs. 92.7%</a:t>
            </a:r>
            <a:r>
              <a:rPr lang="zh-CN" altLang="en-US" sz="1600" dirty="0"/>
              <a:t>，</a:t>
            </a:r>
            <a:r>
              <a:rPr lang="en-US" altLang="zh-CN" sz="1600" dirty="0"/>
              <a:t>95%CI: 1.1%-11.2%</a:t>
            </a:r>
            <a:r>
              <a:rPr lang="zh-CN" altLang="en-US" sz="1600" dirty="0"/>
              <a:t>，</a:t>
            </a:r>
            <a:r>
              <a:rPr lang="en-US" altLang="zh-CN" sz="1600" dirty="0"/>
              <a:t>p=0.018)</a:t>
            </a:r>
            <a:r>
              <a:rPr lang="zh-CN" altLang="en-US" sz="1600" dirty="0"/>
              <a:t>。凯普拉生组在</a:t>
            </a:r>
            <a:r>
              <a:rPr lang="en-US" altLang="zh-CN" sz="1600" dirty="0"/>
              <a:t>LA</a:t>
            </a:r>
            <a:r>
              <a:rPr lang="zh-CN" altLang="en-US" sz="1600" dirty="0"/>
              <a:t>分层为</a:t>
            </a:r>
            <a:r>
              <a:rPr lang="en-US" altLang="zh-CN" sz="1600" dirty="0"/>
              <a:t>C/D</a:t>
            </a:r>
            <a:r>
              <a:rPr lang="zh-CN" altLang="en-US" sz="1600" dirty="0"/>
              <a:t>级亚组人群中的</a:t>
            </a:r>
            <a:r>
              <a:rPr lang="en-US" altLang="zh-CN" sz="1600" dirty="0"/>
              <a:t>8</a:t>
            </a:r>
            <a:r>
              <a:rPr lang="zh-CN" altLang="en-US" sz="1600" dirty="0"/>
              <a:t>周黏膜愈合率为</a:t>
            </a:r>
            <a:r>
              <a:rPr lang="en-US" altLang="zh-CN" sz="1600" b="1" dirty="0">
                <a:solidFill>
                  <a:srgbClr val="FF0000"/>
                </a:solidFill>
              </a:rPr>
              <a:t>91.67%</a:t>
            </a:r>
            <a:r>
              <a:rPr lang="zh-CN" altLang="en-US" sz="1600" dirty="0"/>
              <a:t>，而兰索拉唑组为</a:t>
            </a:r>
            <a:r>
              <a:rPr lang="en-US" altLang="zh-CN" sz="1600" b="1" dirty="0">
                <a:solidFill>
                  <a:srgbClr val="FF0000"/>
                </a:solidFill>
              </a:rPr>
              <a:t>80%</a:t>
            </a:r>
            <a:r>
              <a:rPr lang="zh-CN" altLang="en-US" sz="1600" dirty="0"/>
              <a:t>，</a:t>
            </a:r>
            <a:r>
              <a:rPr lang="en-US" altLang="zh-CN" sz="1600" dirty="0"/>
              <a:t>p = 0.417</a:t>
            </a:r>
            <a:r>
              <a:rPr lang="zh-CN" altLang="en-US" sz="1600" dirty="0"/>
              <a:t>，增加</a:t>
            </a:r>
            <a:r>
              <a:rPr lang="en-US" altLang="zh-CN" sz="1600" dirty="0"/>
              <a:t>C/D</a:t>
            </a:r>
            <a:r>
              <a:rPr lang="zh-CN" altLang="en-US" sz="1600" dirty="0"/>
              <a:t>级比例可能实现显著差异（各组</a:t>
            </a:r>
            <a:r>
              <a:rPr lang="en-US" altLang="zh-CN" sz="1600" dirty="0"/>
              <a:t>C/D</a:t>
            </a:r>
            <a:r>
              <a:rPr lang="zh-CN" altLang="en-US" sz="1600" dirty="0"/>
              <a:t>级人群仅占</a:t>
            </a:r>
            <a:r>
              <a:rPr lang="en-US" altLang="zh-CN" sz="1600" dirty="0"/>
              <a:t>20%</a:t>
            </a:r>
            <a:r>
              <a:rPr lang="zh-CN" altLang="en-US" sz="1600" dirty="0"/>
              <a:t>）。</a:t>
            </a:r>
            <a:endParaRPr lang="en-US" altLang="zh-CN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/>
              <a:t>主要终点凯普拉生组和兰索拉唑组治疗</a:t>
            </a:r>
            <a:r>
              <a:rPr lang="en-US" altLang="zh-CN" sz="1600" dirty="0"/>
              <a:t>6</a:t>
            </a:r>
            <a:r>
              <a:rPr lang="zh-CN" altLang="en-US" sz="1600" dirty="0"/>
              <a:t>周内经内镜检查证实十二指肠溃疡愈合率分别为</a:t>
            </a:r>
            <a:r>
              <a:rPr lang="en-US" altLang="zh-CN" sz="1600" b="1" dirty="0">
                <a:solidFill>
                  <a:srgbClr val="FF0000"/>
                </a:solidFill>
              </a:rPr>
              <a:t>94.44%</a:t>
            </a:r>
            <a:r>
              <a:rPr lang="zh-CN" altLang="en-US" sz="1600" b="1" dirty="0">
                <a:solidFill>
                  <a:srgbClr val="FF0000"/>
                </a:solidFill>
              </a:rPr>
              <a:t>和</a:t>
            </a:r>
            <a:r>
              <a:rPr lang="en-US" altLang="zh-CN" sz="1600" b="1" dirty="0">
                <a:solidFill>
                  <a:srgbClr val="FF0000"/>
                </a:solidFill>
              </a:rPr>
              <a:t>93.26%</a:t>
            </a:r>
            <a:r>
              <a:rPr lang="zh-CN" altLang="en-US" sz="1600" dirty="0"/>
              <a:t>（</a:t>
            </a:r>
            <a:r>
              <a:rPr lang="en-US" altLang="zh-CN" sz="1600" dirty="0"/>
              <a:t>P=0.6404</a:t>
            </a:r>
            <a:r>
              <a:rPr lang="zh-CN" altLang="en-US" sz="1600" dirty="0"/>
              <a:t>）；次要终点凯普拉生组</a:t>
            </a:r>
            <a:r>
              <a:rPr lang="en-US" altLang="zh-CN" sz="1600" dirty="0"/>
              <a:t>6</a:t>
            </a:r>
            <a:r>
              <a:rPr lang="zh-CN" altLang="en-US" sz="1600" dirty="0"/>
              <a:t>周</a:t>
            </a:r>
            <a:r>
              <a:rPr lang="zh-CN" altLang="en-US" sz="1600" b="1" dirty="0">
                <a:solidFill>
                  <a:srgbClr val="FF0000"/>
                </a:solidFill>
              </a:rPr>
              <a:t>嗳气发生频次和严重程度改善率均显著高于兰索拉唑组</a:t>
            </a:r>
            <a:r>
              <a:rPr lang="zh-CN" altLang="en-US" sz="1600" dirty="0"/>
              <a:t>，分别为</a:t>
            </a:r>
            <a:r>
              <a:rPr lang="en-US" altLang="zh-CN" sz="1600" b="1" dirty="0">
                <a:solidFill>
                  <a:srgbClr val="FF0000"/>
                </a:solidFill>
              </a:rPr>
              <a:t>90.70%</a:t>
            </a:r>
            <a:r>
              <a:rPr lang="zh-CN" altLang="en-US" sz="1600" b="1" dirty="0">
                <a:solidFill>
                  <a:srgbClr val="FF0000"/>
                </a:solidFill>
              </a:rPr>
              <a:t>和</a:t>
            </a:r>
            <a:r>
              <a:rPr lang="en-US" altLang="zh-CN" sz="1600" b="1" dirty="0">
                <a:solidFill>
                  <a:srgbClr val="FF0000"/>
                </a:solidFill>
              </a:rPr>
              <a:t>77.66%</a:t>
            </a:r>
            <a:r>
              <a:rPr lang="zh-CN" altLang="en-US" sz="1600" dirty="0"/>
              <a:t>，</a:t>
            </a:r>
            <a:r>
              <a:rPr lang="en-US" altLang="zh-CN" sz="1600" dirty="0"/>
              <a:t>p=0.0175</a:t>
            </a:r>
            <a:r>
              <a:rPr lang="zh-CN" altLang="en-US" sz="1600" dirty="0"/>
              <a:t>以及</a:t>
            </a:r>
            <a:r>
              <a:rPr lang="en-US" altLang="zh-CN" sz="1600" dirty="0"/>
              <a:t>86.05%</a:t>
            </a:r>
            <a:r>
              <a:rPr lang="zh-CN" altLang="en-US" sz="1600" dirty="0"/>
              <a:t>和</a:t>
            </a:r>
            <a:r>
              <a:rPr lang="en-US" altLang="zh-CN" sz="1600" dirty="0"/>
              <a:t>71.28%</a:t>
            </a:r>
            <a:r>
              <a:rPr lang="zh-CN" altLang="en-US" sz="1600" dirty="0"/>
              <a:t>，</a:t>
            </a:r>
            <a:r>
              <a:rPr lang="en-US" altLang="zh-CN" sz="1600" dirty="0"/>
              <a:t>p=0.0163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pic>
        <p:nvPicPr>
          <p:cNvPr id="2" name="图片 1" descr="ppt模版logo-01.png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570" y="1457325"/>
            <a:ext cx="3288665" cy="26174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2978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创新性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信息（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1/2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）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907063" y="1543433"/>
            <a:ext cx="5660812" cy="4837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3205" y="1543685"/>
            <a:ext cx="5597525" cy="4597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pPr algn="ctr"/>
            <a:r>
              <a:rPr lang="zh-CN" altLang="en-US" sz="2000" b="1" dirty="0">
                <a:solidFill>
                  <a:schemeClr val="tx1"/>
                </a:solidFill>
              </a:rPr>
              <a:t>机制和结构创新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175866" y="2148094"/>
            <a:ext cx="2176507" cy="1271301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907063" y="1793023"/>
            <a:ext cx="3053301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 fontAlgn="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、与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PPI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相比，凯普拉生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无需酸激活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，直接以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K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竞争性方式与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/K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-ATP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酶非共价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氢键和离子健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结合， 阻断氢钾交换，抑制胃酸分泌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同时可抑制静息和激活状态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,K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-ATP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酶，抑酸具有快强久稳的特点。</a:t>
            </a:r>
            <a:endParaRPr lang="en-US" altLang="zh-CN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0364" y="4370106"/>
            <a:ext cx="2350464" cy="1588993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906770" y="4370070"/>
            <a:ext cx="3162300" cy="1799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0" fontAlgn="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、凯普拉生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优化伏诺拉生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的吡啶官能团，引入具有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专利性的片段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，甲氧基丙氧基苯基官能团，改变组织分布，提高靶器官胃内分布，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胃壁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血浆组织分布比例高 。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470" y="2148205"/>
            <a:ext cx="5449570" cy="349694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en-US" altLang="zh-CN">
                <a:solidFill>
                  <a:schemeClr val="tx1"/>
                </a:solidFill>
              </a:rPr>
              <a:t>      </a:t>
            </a:r>
            <a:r>
              <a:rPr lang="en-US" altLang="zh-CN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1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盐酸凯普拉生片是全新机制抑酸药物（钾离子竞争性酸阻滞剂 P-CAB），是</a:t>
            </a:r>
            <a:r>
              <a:rPr lang="zh-CN" altLang="en-US" sz="1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我国自主研发的1.1类新药，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也是目前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唯一获批双适应症的P-CAB。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endParaRPr lang="zh-CN" altLang="en-US"/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在中国、日本、欧盟、美国，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获批了工艺、晶体形态、制备等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endParaRPr lang="en-US" altLang="zh-CN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项专利。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化合物专利期到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2035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年。</a:t>
            </a:r>
            <a:endParaRPr lang="en-US" altLang="zh-CN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  <a:buClrTx/>
              <a:buSzTx/>
              <a:buFontTx/>
            </a:pPr>
            <a:endParaRPr lang="en-US" altLang="zh-CN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386455" y="2981325"/>
            <a:ext cx="2305050" cy="3444875"/>
          </a:xfrm>
          <a:prstGeom prst="rect">
            <a:avLst/>
          </a:prstGeom>
        </p:spPr>
      </p:pic>
      <p:pic>
        <p:nvPicPr>
          <p:cNvPr id="4" name="图片 3" descr="ppt模版logo-01.png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3205" y="18415"/>
            <a:ext cx="10515600" cy="937895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倍稳</a:t>
            </a:r>
            <a:r>
              <a:rPr lang="zh-CN" altLang="en-US" sz="3200" b="1" baseline="30000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®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（盐酸凯普拉生片</a:t>
            </a:r>
            <a:r>
              <a:rPr lang="en-US" altLang="zh-CN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)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的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创新性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信息（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2/2</a:t>
            </a:r>
            <a:r>
              <a:rPr lang="zh-CN" altLang="en-US" sz="32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Wingdings" panose="05000000000000000000" pitchFamily="2" charset="2"/>
              </a:rPr>
              <a:t>）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58177" y="1159122"/>
            <a:ext cx="4793429" cy="3683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ClrTx/>
              <a:buSzTx/>
              <a:buFontTx/>
            </a:pPr>
            <a:r>
              <a:rPr kumimoji="0" lang="zh-CN" altLang="en-US" sz="1800" b="1" i="0" u="none" strike="noStrike" kern="1200" cap="none" spc="0" normalizeH="0" baseline="0">
                <a:solidFill>
                  <a:schemeClr val="tx1"/>
                </a:solidFill>
                <a:cs typeface="+mn-cs"/>
              </a:rPr>
              <a:t>临床获益：克服了PPI/伏诺拉生的药理局限性</a:t>
            </a:r>
            <a:endParaRPr kumimoji="0" lang="zh-CN" altLang="en-US" sz="1800" b="1" i="0" u="none" strike="noStrike" kern="1200" cap="none" spc="0" normalizeH="0" baseline="0">
              <a:solidFill>
                <a:schemeClr val="tx1"/>
              </a:solidFill>
              <a:cs typeface="+mn-cs"/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9385" y="1527175"/>
          <a:ext cx="6036945" cy="50323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9715"/>
                <a:gridCol w="2202180"/>
                <a:gridCol w="2305050"/>
              </a:tblGrid>
              <a:tr h="4248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项目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PPI</a:t>
                      </a:r>
                      <a:endParaRPr lang="en-US" altLang="zh-CN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P-CAB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（凯普拉生）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468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作用方式</a:t>
                      </a:r>
                      <a:r>
                        <a:rPr lang="en-US" altLang="zh-CN" sz="1400" baseline="30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altLang="zh-CN" sz="1400" baseline="300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需要转化为活性磺胺形式间接作用于质子泵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体内直接作用于质子泵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 fontAlgn="ctr">
                        <a:buNone/>
                      </a:pP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595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给药后的最大酸抑制</a:t>
                      </a:r>
                      <a:r>
                        <a:rPr lang="en-US" altLang="zh-CN" sz="1400" baseline="30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altLang="zh-CN" sz="1400" baseline="300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药效逐渐开始，多次给药后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3-5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天达最大疗效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</a:rPr>
                        <a:t>给药后2h起效，首次给药4h可达最大疗效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</a:tr>
              <a:tr h="65595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持续时间</a:t>
                      </a:r>
                      <a:r>
                        <a:rPr lang="en-US" altLang="zh-CN" sz="1400" baseline="30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1,2</a:t>
                      </a:r>
                      <a:endParaRPr lang="en-US" altLang="zh-CN" sz="1400" baseline="300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半衰期短，仅</a:t>
                      </a:r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1-2h</a:t>
                      </a:r>
                      <a:endParaRPr lang="en-US" altLang="zh-CN" sz="1400" b="1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</a:rPr>
                        <a:t>半衰期长达6.27h</a:t>
                      </a:r>
                      <a:endParaRPr lang="zh-CN" altLang="en-US" sz="1400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质子泵的抑制类型</a:t>
                      </a:r>
                      <a:r>
                        <a:rPr lang="en-US" altLang="zh-CN" sz="14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endParaRPr lang="en-US" altLang="zh-CN" sz="1400" baseline="30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仅抑制活化状态的质子泵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</a:rPr>
                        <a:t>同时抑制活化和静止状态的质子泵</a:t>
                      </a:r>
                      <a:endParaRPr lang="zh-CN" altLang="en-US" sz="1400" b="1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90741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体内分布</a:t>
                      </a:r>
                      <a:r>
                        <a:rPr lang="en-US" altLang="zh-CN" sz="14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2,4</a:t>
                      </a:r>
                      <a:endParaRPr lang="en-US" altLang="zh-CN" sz="1400" baseline="30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altLang="zh-CN" sz="1400" dirty="0" err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PKa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值为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，顶叶细胞腔隙内浓度较低(比血浆高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</a:t>
                      </a:r>
                      <a:r>
                        <a:rPr lang="en-US" altLang="zh-CN" sz="1400" b="1" baseline="30000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倍)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PKa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为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9.12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，顶叶细胞腔隙内浓度高(比血浆高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sym typeface="+mn-ea"/>
                        </a:rPr>
                        <a:t>105倍)</a:t>
                      </a:r>
                      <a:endParaRPr lang="zh-CN" altLang="en-US" sz="1400" b="1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81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食物依赖性</a:t>
                      </a:r>
                      <a:r>
                        <a:rPr lang="en-US" altLang="zh-CN" sz="14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altLang="zh-CN" sz="1400" baseline="30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在饭前30- 60</a:t>
                      </a: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min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服用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不受进餐时间限制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酸稳定性</a:t>
                      </a:r>
                      <a:r>
                        <a:rPr lang="en-US" altLang="zh-CN" sz="14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sz="1400" baseline="30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低</a:t>
                      </a: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pH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环境下不稳定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低</a:t>
                      </a: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pH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下稳定，无需肠包衣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CYP2C19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基因多态性</a:t>
                      </a:r>
                      <a:r>
                        <a:rPr lang="en-US" altLang="zh-CN" sz="14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endParaRPr lang="en-US" altLang="zh-CN" sz="1400" baseline="30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受</a:t>
                      </a: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CYP2C19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多态性影响大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受</a:t>
                      </a:r>
                      <a:r>
                        <a:rPr lang="en-US" altLang="zh-CN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CYP2C19</a:t>
                      </a:r>
                      <a:r>
                        <a:rPr lang="zh-CN" altLang="en-US" sz="14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多态性影响小</a:t>
                      </a:r>
                      <a:endParaRPr lang="zh-CN" altLang="en-US" sz="14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493510" y="3150235"/>
            <a:ext cx="550989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放射性凯普拉生或伏诺拉生灌胃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24h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放射性物质的组织分布</a:t>
            </a:r>
            <a:endParaRPr kumimoji="0" lang="en-US" altLang="zh-CN" sz="1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492836" y="3616642"/>
          <a:ext cx="5431220" cy="1721259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86485"/>
                <a:gridCol w="1086003"/>
                <a:gridCol w="1086244"/>
                <a:gridCol w="1086244"/>
                <a:gridCol w="1086244"/>
              </a:tblGrid>
              <a:tr h="4876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组织</a:t>
                      </a:r>
                      <a:endParaRPr lang="zh-CN" altLang="en-US" sz="1200" b="1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凯普拉生总放射性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ng </a:t>
                      </a:r>
                      <a:r>
                        <a:rPr lang="en-US" altLang="zh-CN" sz="1200" b="1" dirty="0" err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Eq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/g</a:t>
                      </a: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cPr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伏诺拉生总放射性</a:t>
                      </a:r>
                      <a:endParaRPr lang="en-US" altLang="zh-CN" sz="1200" b="1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ng </a:t>
                      </a:r>
                      <a:r>
                        <a:rPr lang="en-US" altLang="zh-CN" sz="1200" b="1" kern="1200" dirty="0" err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Eq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/g</a:t>
                      </a: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cPr anchor="ctr"/>
                </a:tc>
              </a:tr>
              <a:tr h="3086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2h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b="1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24h</a:t>
                      </a:r>
                      <a:endParaRPr lang="en-US" altLang="zh-CN" sz="1200" b="1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5h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b="1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24h</a:t>
                      </a:r>
                      <a:endParaRPr lang="en-US" altLang="zh-CN" sz="1200" b="1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</a:tr>
              <a:tr h="30832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胃壁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3000</a:t>
                      </a: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</a:t>
                      </a: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1492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673</a:t>
                      </a: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</a:t>
                      </a: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162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1799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584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</a:tr>
              <a:tr h="30832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血浆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77.5</a:t>
                      </a: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</a:t>
                      </a: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17.2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7.11</a:t>
                      </a:r>
                      <a:r>
                        <a:rPr lang="zh-CN" altLang="en-US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</a:t>
                      </a: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0.897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172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>
                          <a:solidFill>
                            <a:sysClr val="windowText" lastClr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78</a:t>
                      </a:r>
                      <a:endParaRPr lang="en-US" altLang="zh-CN" sz="1200" dirty="0">
                        <a:solidFill>
                          <a:sysClr val="windowText" lastClr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</a:tr>
              <a:tr h="308323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solidFill>
                            <a:srgbClr val="FF0000"/>
                          </a:solidFill>
                        </a:rPr>
                        <a:t>胃壁/血浆</a:t>
                      </a:r>
                      <a:endParaRPr lang="zh-CN" altLang="en-US" sz="1200" b="1">
                        <a:solidFill>
                          <a:srgbClr val="FF0000"/>
                        </a:solidFill>
                      </a:endParaRPr>
                    </a:p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solidFill>
                            <a:srgbClr val="FF0000"/>
                          </a:solidFill>
                        </a:rPr>
                        <a:t>组织分布比</a:t>
                      </a:r>
                      <a:endParaRPr lang="zh-CN" altLang="en-US" sz="1200" b="1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1200">
                          <a:solidFill>
                            <a:schemeClr val="tx1"/>
                          </a:solidFill>
                        </a:rPr>
                        <a:t>38.7</a:t>
                      </a:r>
                      <a:endParaRPr lang="zh-CN" altLang="en-US" sz="1200" b="1" kern="12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1200">
                          <a:solidFill>
                            <a:srgbClr val="FF0000"/>
                          </a:solidFill>
                        </a:rPr>
                        <a:t>94.7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1200">
                          <a:solidFill>
                            <a:schemeClr val="tx1"/>
                          </a:solidFill>
                        </a:rPr>
                        <a:t>10.5</a:t>
                      </a:r>
                      <a:endParaRPr lang="zh-CN" altLang="en-US" sz="1200" b="1" kern="12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1200">
                          <a:solidFill>
                            <a:srgbClr val="FF0000"/>
                          </a:solidFill>
                        </a:rPr>
                        <a:t>7.5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60" marB="60960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492875" y="1927225"/>
            <a:ext cx="5617210" cy="875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altLang="zh-CN"/>
              <a:t>      </a:t>
            </a:r>
            <a:r>
              <a:rPr lang="en-US" altLang="zh-CN" sz="1600"/>
              <a:t>  </a:t>
            </a:r>
            <a:r>
              <a:rPr lang="zh-CN" altLang="en-US" sz="1600" b="1">
                <a:solidFill>
                  <a:srgbClr val="FF0000"/>
                </a:solidFill>
              </a:rPr>
              <a:t>改变脂溶性，增强水溶性</a:t>
            </a:r>
            <a:r>
              <a:rPr lang="zh-CN" altLang="en-US" sz="1600">
                <a:solidFill>
                  <a:srgbClr val="FF0000"/>
                </a:solidFill>
              </a:rPr>
              <a:t>，</a:t>
            </a:r>
            <a:r>
              <a:rPr lang="zh-CN" altLang="en-US" sz="1600"/>
              <a:t>进而改变组织分布，提高靶器官胃内分布，</a:t>
            </a:r>
            <a:r>
              <a:rPr lang="zh-CN" altLang="en-US" sz="1600" b="1">
                <a:solidFill>
                  <a:srgbClr val="FF0000"/>
                </a:solidFill>
              </a:rPr>
              <a:t>其胃壁/血浆浓度比高</a:t>
            </a:r>
            <a:r>
              <a:rPr lang="en-US" altLang="zh-CN" sz="1600" b="1" baseline="30000">
                <a:solidFill>
                  <a:srgbClr val="FF0000"/>
                </a:solidFill>
                <a:uFillTx/>
              </a:rPr>
              <a:t>6</a:t>
            </a:r>
            <a:r>
              <a:rPr lang="zh-CN" altLang="en-US" sz="1600" b="1" baseline="30000">
                <a:solidFill>
                  <a:srgbClr val="FF0000"/>
                </a:solidFill>
                <a:uFillTx/>
              </a:rPr>
              <a:t>，</a:t>
            </a:r>
            <a:r>
              <a:rPr lang="en-US" altLang="zh-CN" sz="1600" b="1" baseline="30000">
                <a:solidFill>
                  <a:srgbClr val="FF0000"/>
                </a:solidFill>
                <a:uFillTx/>
              </a:rPr>
              <a:t>7</a:t>
            </a:r>
            <a:r>
              <a:rPr lang="zh-CN" altLang="en-US" sz="1600"/>
              <a:t>。</a:t>
            </a:r>
            <a:endParaRPr lang="zh-CN" altLang="en-US" sz="1600"/>
          </a:p>
        </p:txBody>
      </p:sp>
      <p:sp>
        <p:nvSpPr>
          <p:cNvPr id="4" name="文本框 3"/>
          <p:cNvSpPr txBox="1"/>
          <p:nvPr/>
        </p:nvSpPr>
        <p:spPr>
          <a:xfrm>
            <a:off x="6492875" y="1527175"/>
            <a:ext cx="55098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b="1">
                <a:solidFill>
                  <a:schemeClr val="tx1"/>
                </a:solidFill>
              </a:rPr>
              <a:t>凯普拉生水溶性增强，胃组织分布更加集中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177" name="文本框 176"/>
          <p:cNvSpPr txBox="1"/>
          <p:nvPr>
            <p:custDataLst>
              <p:tags r:id="rId4"/>
            </p:custDataLst>
          </p:nvPr>
        </p:nvSpPr>
        <p:spPr>
          <a:xfrm>
            <a:off x="8408670" y="5895975"/>
            <a:ext cx="3681730" cy="962025"/>
          </a:xfrm>
          <a:prstGeom prst="rect">
            <a:avLst/>
          </a:prstGeom>
          <a:noFill/>
        </p:spPr>
        <p:txBody>
          <a:bodyPr wrap="square" anchor="t" anchorCtr="0">
            <a:noAutofit/>
          </a:bodyPr>
          <a:lstStyle/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1.</a:t>
            </a:r>
            <a:r>
              <a:rPr kumimoji="0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Alimentary pharmacology &amp; therapeutics vol. 53,7 (2021): 794-809.</a:t>
            </a:r>
            <a:r>
              <a:rPr kumimoji="0" lang="en-US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 </a:t>
            </a:r>
            <a:endParaRPr kumimoji="0" lang="en-US" sz="800" b="0" i="0" u="none" strike="noStrike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ea"/>
              <a:cs typeface="+mn-ea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2.</a:t>
            </a:r>
            <a:r>
              <a:rPr kumimoji="0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Data on file.</a:t>
            </a:r>
            <a:r>
              <a:rPr kumimoji="0" lang="en-US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 </a:t>
            </a:r>
            <a:endParaRPr kumimoji="0" lang="en-US" sz="800" b="0" i="0" u="none" strike="noStrike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ea"/>
              <a:cs typeface="+mn-ea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3. </a:t>
            </a:r>
            <a:r>
              <a:rPr lang="en-US" altLang="zh-CN" sz="80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.Scarpignato C, et al. Ann N Y Acad Sci. 2020 Dec;1482(1):193-212.</a:t>
            </a:r>
            <a:endParaRPr lang="en-US" altLang="zh-CN" sz="80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lang="en-US" altLang="zh-CN" sz="80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4.</a:t>
            </a:r>
            <a:r>
              <a:rPr sz="80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  <a:sym typeface="+mn-ea"/>
              </a:rPr>
              <a:t>Digestive diseases (Basel, Switzerland) vol. 38,2 (2020): 104-111.</a:t>
            </a:r>
            <a:endParaRPr kumimoji="0" sz="800" b="0" i="0" u="none" strike="noStrike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ea"/>
              <a:cs typeface="+mn-ea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5. </a:t>
            </a:r>
            <a:r>
              <a:rPr kumimoji="0" sz="80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ea"/>
                <a:cs typeface="+mn-ea"/>
              </a:rPr>
              <a:t>中国临床药理学与治疗学,2018,23(03):352-360.</a:t>
            </a:r>
            <a:endParaRPr kumimoji="0" sz="800" b="0" i="0" u="none" strike="noStrike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ea"/>
              <a:cs typeface="+mn-ea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6、Matsukawa J, et al. Dig Dis Sci. 2016 Jul;61(7):1888-94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7、data on file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pic>
        <p:nvPicPr>
          <p:cNvPr id="13" name="图片 12" descr="ppt模版logo-01.png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1" t="3661" b="84911"/>
          <a:stretch>
            <a:fillRect/>
          </a:stretch>
        </p:blipFill>
        <p:spPr>
          <a:xfrm>
            <a:off x="9342195" y="173755"/>
            <a:ext cx="3010757" cy="55050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UNIT_TABLE_BEAUTIFY" val="smartTable{6569c65d-8cab-4bd4-81cb-b23ecd5a94a9}"/>
  <p:tag name="TABLE_ENDDRAG_ORIGIN_RECT" val="475*375"/>
  <p:tag name="TABLE_ENDDRAG_RECT" val="12*146*475*375"/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UNIT_TABLE_BEAUTIFY" val="smartTable{3b38482a-1c0e-484f-93a8-32111c73eccf}"/>
  <p:tag name="TABLE_ENDDRAG_ORIGIN_RECT" val="359*141"/>
  <p:tag name="TABLE_ENDDRAG_RECT" val="343*156*359*141"/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COMMONDATA" val="eyJoZGlkIjoiNDhmYTVkZmM0OWU0NzZjMjdlMjg3YmRjZDNhNTNlNzgifQ=="/>
  <p:tag name="KSO_WPP_MARK_KEY" val="9453c2b8-68cd-4006-b456-57420b7def68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4581</Words>
  <Application>WPS 演示</Application>
  <PresentationFormat>宽屏</PresentationFormat>
  <Paragraphs>381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Impact</vt:lpstr>
      <vt:lpstr>Verdana</vt:lpstr>
      <vt:lpstr>华文细黑</vt:lpstr>
      <vt:lpstr>Arial</vt:lpstr>
      <vt:lpstr>Arial Unicode MS</vt:lpstr>
      <vt:lpstr>Calibri</vt:lpstr>
      <vt:lpstr>Office 主题</vt:lpstr>
      <vt:lpstr>PowerPoint 演示文稿</vt:lpstr>
      <vt:lpstr>PowerPoint 演示文稿</vt:lpstr>
      <vt:lpstr>倍稳®（盐酸凯普拉生片)的基本信息</vt:lpstr>
      <vt:lpstr>倍稳®（盐酸凯普拉生片)的基本信息</vt:lpstr>
      <vt:lpstr>倍稳®（盐酸凯普拉生片)的安全性信息</vt:lpstr>
      <vt:lpstr>倍稳®（盐酸凯普拉生片)的有效性信息（1/2）</vt:lpstr>
      <vt:lpstr>倍稳®（盐酸凯普拉生片)的有效性信息（2/2）</vt:lpstr>
      <vt:lpstr>倍稳®（盐酸凯普拉生片)的创新性信息（1/2）</vt:lpstr>
      <vt:lpstr>倍稳®（盐酸凯普拉生片)的创新性信息（2/2）</vt:lpstr>
      <vt:lpstr>倍稳®（盐酸凯普拉生片)的公平性信息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殷培培</dc:creator>
  <cp:lastModifiedBy>掌门大姐</cp:lastModifiedBy>
  <cp:revision>199</cp:revision>
  <dcterms:created xsi:type="dcterms:W3CDTF">2023-06-15T07:58:00Z</dcterms:created>
  <dcterms:modified xsi:type="dcterms:W3CDTF">2023-07-12T01:21:27Z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865C021BEC854A1CB31A383384A77A1C_12</vt:lpwstr>
  </property>
  <property fmtid="{D5CDD505-2E9C-101B-9397-08002B2CF9AE}" pid="3" name="KSOProductBuildVer">
    <vt:lpwstr>2052-11.1.0.14309</vt:lpwstr>
  </property>
</Properties>
</file>