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2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14"/>
  </p:handoutMasterIdLst>
  <p:sldIdLst>
    <p:sldId id="1579" r:id="rId3"/>
    <p:sldId id="1584" r:id="rId5"/>
    <p:sldId id="1582" r:id="rId6"/>
    <p:sldId id="1585" r:id="rId7"/>
    <p:sldId id="1596" r:id="rId8"/>
    <p:sldId id="1586" r:id="rId9"/>
    <p:sldId id="1587" r:id="rId10"/>
    <p:sldId id="1603" r:id="rId11"/>
    <p:sldId id="1589" r:id="rId12"/>
    <p:sldId id="1590" r:id="rId13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58B0"/>
    <a:srgbClr val="0068D0"/>
    <a:srgbClr val="000000"/>
    <a:srgbClr val="FB984C"/>
    <a:srgbClr val="EFF7FF"/>
    <a:srgbClr val="F7FBFF"/>
    <a:srgbClr val="0082FF"/>
    <a:srgbClr val="001366"/>
    <a:srgbClr val="FFEC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3891" autoAdjust="0"/>
  </p:normalViewPr>
  <p:slideViewPr>
    <p:cSldViewPr snapToGrid="0" showGuides="1">
      <p:cViewPr varScale="1">
        <p:scale>
          <a:sx n="86" d="100"/>
          <a:sy n="86" d="100"/>
        </p:scale>
        <p:origin x="504" y="67"/>
      </p:cViewPr>
      <p:guideLst>
        <p:guide orient="horz" pos="2160"/>
        <p:guide pos="381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60"/>
    </p:cViewPr>
  </p:sorterViewPr>
  <p:notesViewPr>
    <p:cSldViewPr snapToGrid="0">
      <p:cViewPr varScale="1">
        <p:scale>
          <a:sx n="51" d="100"/>
          <a:sy n="51" d="100"/>
        </p:scale>
        <p:origin x="269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8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06E2C-BA47-4547-8855-816034ED1CA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945C9-5576-4C04-B828-1A771D8CAA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59151-E0C2-4D70-86D9-8B8B9353EBF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A4852-28F9-447D-9B57-7C3814DF217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0A4852-28F9-447D-9B57-7C3814DF21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svg"/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2" y="0"/>
            <a:ext cx="12192001" cy="6858000"/>
          </a:xfrm>
          <a:prstGeom prst="rect">
            <a:avLst/>
          </a:prstGeom>
          <a:gradFill flip="none" rotWithShape="1">
            <a:gsLst>
              <a:gs pos="0">
                <a:srgbClr val="32ACA3">
                  <a:alpha val="80000"/>
                </a:srgbClr>
              </a:gs>
              <a:gs pos="100000">
                <a:srgbClr val="105EAF">
                  <a:alpha val="80000"/>
                </a:srgbClr>
              </a:gs>
            </a:gsLst>
            <a:lin ang="78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>
                <a:latin typeface="+mn-lt"/>
                <a:ea typeface="苹方-简"/>
              </a:rPr>
              <a:t>                                   </a:t>
            </a:r>
            <a:endParaRPr kumimoji="1" lang="zh-CN" altLang="en-US" dirty="0">
              <a:latin typeface="+mn-lt"/>
              <a:ea typeface="苹方-简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600" b="1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effectLst/>
                <a:latin typeface="+mn-lt"/>
                <a:ea typeface="等线" panose="02010600030101010101" pitchFamily="2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pic>
        <p:nvPicPr>
          <p:cNvPr id="8" name="图形 8"/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5536" y="339502"/>
            <a:ext cx="1512168" cy="549291"/>
          </a:xfrm>
          <a:prstGeom prst="rect">
            <a:avLst/>
          </a:prstGeom>
        </p:spPr>
      </p:pic>
      <p:grpSp>
        <p:nvGrpSpPr>
          <p:cNvPr id="4" name="组合 3"/>
          <p:cNvGrpSpPr/>
          <p:nvPr userDrawn="1"/>
        </p:nvGrpSpPr>
        <p:grpSpPr>
          <a:xfrm>
            <a:off x="4866576" y="4888468"/>
            <a:ext cx="2458848" cy="738664"/>
            <a:chOff x="4760251" y="4888468"/>
            <a:chExt cx="2458848" cy="738664"/>
          </a:xfrm>
        </p:grpSpPr>
        <p:sp>
          <p:nvSpPr>
            <p:cNvPr id="6" name="文本框 3"/>
            <p:cNvSpPr txBox="1"/>
            <p:nvPr userDrawn="1"/>
          </p:nvSpPr>
          <p:spPr>
            <a:xfrm>
              <a:off x="5548449" y="4888468"/>
              <a:ext cx="167065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400" dirty="0">
                  <a:solidFill>
                    <a:schemeClr val="bg1">
                      <a:lumMod val="85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市场部 麻醉镇痛组</a:t>
              </a:r>
              <a:endParaRPr lang="en-US" altLang="zh-CN" sz="1400" dirty="0">
                <a:solidFill>
                  <a:schemeClr val="bg1">
                    <a:lumMod val="8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  <a:p>
              <a:r>
                <a:rPr lang="zh-CN" altLang="en-US" sz="1400" dirty="0">
                  <a:solidFill>
                    <a:schemeClr val="bg1">
                      <a:lumMod val="85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产品组经理 彭斐</a:t>
              </a:r>
              <a:endParaRPr lang="en-US" altLang="zh-CN" sz="1400" dirty="0">
                <a:solidFill>
                  <a:schemeClr val="bg1">
                    <a:lumMod val="8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  <a:p>
              <a:r>
                <a:rPr lang="en-US" altLang="zh-CN" sz="1400" b="1" dirty="0">
                  <a:solidFill>
                    <a:schemeClr val="bg1">
                      <a:lumMod val="85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17780578787</a:t>
              </a:r>
              <a:endParaRPr lang="zh-CN" altLang="en-US" sz="1400" b="1" dirty="0">
                <a:solidFill>
                  <a:schemeClr val="bg1">
                    <a:lumMod val="8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pic>
          <p:nvPicPr>
            <p:cNvPr id="9" name="图形 8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" r="60077" b="-10450"/>
            <a:stretch>
              <a:fillRect/>
            </a:stretch>
          </p:blipFill>
          <p:spPr>
            <a:xfrm>
              <a:off x="4760251" y="4981060"/>
              <a:ext cx="631597" cy="634722"/>
            </a:xfrm>
            <a:prstGeom prst="rect">
              <a:avLst/>
            </a:prstGeom>
          </p:spPr>
        </p:pic>
        <p:cxnSp>
          <p:nvCxnSpPr>
            <p:cNvPr id="10" name="直接连接符 9"/>
            <p:cNvCxnSpPr/>
            <p:nvPr userDrawn="1"/>
          </p:nvCxnSpPr>
          <p:spPr>
            <a:xfrm>
              <a:off x="5475890" y="4951800"/>
              <a:ext cx="0" cy="612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12192000" cy="6126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0" y="612648"/>
            <a:ext cx="12192000" cy="1543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ECD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0" y="6245352"/>
            <a:ext cx="12192000" cy="6126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 userDrawn="1"/>
        </p:nvSpPr>
        <p:spPr>
          <a:xfrm>
            <a:off x="0" y="6091025"/>
            <a:ext cx="12192000" cy="1543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0" y="0"/>
            <a:ext cx="68048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>
            <a:off x="680484" y="0"/>
            <a:ext cx="150829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11511516" y="0"/>
            <a:ext cx="68048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 userDrawn="1"/>
        </p:nvSpPr>
        <p:spPr>
          <a:xfrm>
            <a:off x="11360686" y="0"/>
            <a:ext cx="150830" cy="6857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193F-16FA-40B3-989E-16DCA40D2139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303F-057C-47A9-8FB8-16AA79D06B64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0C1F8-570B-47FE-8662-CAFC116633A4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B0FB1-FE56-4205-A3FF-292F1B31225D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5175-9E4D-4D8C-934A-1540BCD1C7C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2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接连接符 37"/>
          <p:cNvCxnSpPr/>
          <p:nvPr userDrawn="1"/>
        </p:nvCxnSpPr>
        <p:spPr>
          <a:xfrm>
            <a:off x="1748790" y="296545"/>
            <a:ext cx="10461625" cy="0"/>
          </a:xfrm>
          <a:prstGeom prst="line">
            <a:avLst/>
          </a:prstGeom>
          <a:ln w="25400">
            <a:solidFill>
              <a:srgbClr val="3D3D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 userDrawn="1"/>
        </p:nvSpPr>
        <p:spPr>
          <a:xfrm>
            <a:off x="130175" y="157480"/>
            <a:ext cx="1618615" cy="278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I </a:t>
            </a:r>
            <a:r>
              <a:rPr lang="zh-CN" altLang="en-US" sz="14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市场分析</a:t>
            </a:r>
            <a:endParaRPr lang="zh-CN" altLang="en-US" sz="1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 userDrawn="1"/>
        </p:nvSpPr>
        <p:spPr>
          <a:xfrm>
            <a:off x="2329815" y="158750"/>
            <a:ext cx="1069340" cy="27559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1200" b="1">
                <a:solidFill>
                  <a:srgbClr val="E4823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1.1 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市场定义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5" name="文本框 24"/>
          <p:cNvSpPr txBox="1"/>
          <p:nvPr userDrawn="1"/>
        </p:nvSpPr>
        <p:spPr>
          <a:xfrm>
            <a:off x="3994150" y="158750"/>
            <a:ext cx="1374140" cy="27559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1200" b="1">
                <a:solidFill>
                  <a:srgbClr val="E4823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1.2 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宏观环境分析</a:t>
            </a:r>
            <a:endParaRPr lang="zh-CN" altLang="en-US" sz="1200"/>
          </a:p>
        </p:txBody>
      </p:sp>
      <p:sp>
        <p:nvSpPr>
          <p:cNvPr id="26" name="文本框 25"/>
          <p:cNvSpPr txBox="1"/>
          <p:nvPr userDrawn="1"/>
        </p:nvSpPr>
        <p:spPr>
          <a:xfrm>
            <a:off x="5963285" y="158750"/>
            <a:ext cx="1374140" cy="27559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1200" b="1">
                <a:solidFill>
                  <a:srgbClr val="E4823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1.3 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治疗品类趋势</a:t>
            </a:r>
            <a:endParaRPr lang="zh-CN" altLang="en-US" sz="1200"/>
          </a:p>
        </p:txBody>
      </p:sp>
      <p:sp>
        <p:nvSpPr>
          <p:cNvPr id="27" name="文本框 26"/>
          <p:cNvSpPr txBox="1"/>
          <p:nvPr userDrawn="1"/>
        </p:nvSpPr>
        <p:spPr>
          <a:xfrm>
            <a:off x="7932420" y="158750"/>
            <a:ext cx="1069340" cy="27559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1200" b="1">
                <a:solidFill>
                  <a:srgbClr val="E4823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1.4 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品牌表现</a:t>
            </a:r>
            <a:endParaRPr lang="zh-CN" altLang="en-US" sz="1200"/>
          </a:p>
        </p:txBody>
      </p:sp>
      <p:sp>
        <p:nvSpPr>
          <p:cNvPr id="28" name="文本框 27"/>
          <p:cNvSpPr txBox="1"/>
          <p:nvPr userDrawn="1"/>
        </p:nvSpPr>
        <p:spPr>
          <a:xfrm>
            <a:off x="9596755" y="112395"/>
            <a:ext cx="1069340" cy="36830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b="1">
                <a:solidFill>
                  <a:srgbClr val="E4823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1.5</a:t>
            </a:r>
            <a:r>
              <a:rPr lang="en-US" altLang="zh-CN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竞争分析</a:t>
            </a:r>
            <a:endParaRPr lang="zh-CN" altLang="en-US" sz="1200"/>
          </a:p>
        </p:txBody>
      </p:sp>
      <p:sp>
        <p:nvSpPr>
          <p:cNvPr id="37" name="标题 3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>
                <a:solidFill>
                  <a:srgbClr val="3D3D6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pic>
        <p:nvPicPr>
          <p:cNvPr id="3" name="Picture 2" descr="D:\桌面\公司新VI\苑东生物新LOGO2019-11-12\2019-11-12-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263" y="6138082"/>
            <a:ext cx="1435568" cy="50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桌面\公司新VI\苑东生物新LOGO2019-11-12\2019-11-12-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473" y="6265717"/>
            <a:ext cx="1435568" cy="50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 userDrawn="1"/>
        </p:nvSpPr>
        <p:spPr>
          <a:xfrm>
            <a:off x="161925" y="157480"/>
            <a:ext cx="1618615" cy="278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II </a:t>
            </a:r>
            <a:r>
              <a:rPr lang="zh-CN" altLang="en-US" sz="14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产品策略</a:t>
            </a:r>
            <a:endParaRPr lang="zh-CN" altLang="en-US" sz="14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1748790" y="296545"/>
            <a:ext cx="10461625" cy="0"/>
          </a:xfrm>
          <a:prstGeom prst="line">
            <a:avLst/>
          </a:prstGeom>
          <a:ln w="25400">
            <a:solidFill>
              <a:srgbClr val="3D3D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 userDrawn="1"/>
        </p:nvSpPr>
        <p:spPr>
          <a:xfrm>
            <a:off x="2371090" y="158750"/>
            <a:ext cx="1665605" cy="27559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1200" b="1">
                <a:solidFill>
                  <a:srgbClr val="E4823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2.1 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患者漏斗&amp;杠杆点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 userDrawn="1"/>
        </p:nvSpPr>
        <p:spPr>
          <a:xfrm>
            <a:off x="4852035" y="158750"/>
            <a:ext cx="1818005" cy="27559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pPr algn="l"/>
            <a:r>
              <a:rPr lang="en-US" altLang="zh-CN" sz="1200" b="1">
                <a:solidFill>
                  <a:srgbClr val="E4823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2.2 </a:t>
            </a:r>
            <a:r>
              <a:rPr lang="zh-CN" altLang="en-US" sz="12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客户评估&amp;市场地图</a:t>
            </a:r>
            <a:endParaRPr lang="zh-CN" altLang="en-US" sz="1200" b="1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7485380" y="158750"/>
            <a:ext cx="1069340" cy="275590"/>
          </a:xfrm>
          <a:prstGeom prst="rect">
            <a:avLst/>
          </a:prstGeom>
          <a:solidFill>
            <a:schemeClr val="bg1"/>
          </a:solidFill>
        </p:spPr>
        <p:txBody>
          <a:bodyPr wrap="none" rtlCol="0" anchor="t">
            <a:spAutoFit/>
          </a:bodyPr>
          <a:lstStyle/>
          <a:p>
            <a:r>
              <a:rPr lang="en-US" altLang="zh-CN" sz="1200" b="1">
                <a:solidFill>
                  <a:srgbClr val="E4823C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2.3 </a:t>
            </a:r>
            <a:r>
              <a:rPr lang="zh-CN" altLang="en-US" sz="12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战略整合</a:t>
            </a:r>
            <a:endParaRPr lang="zh-CN" altLang="en-US" sz="12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06680"/>
            <a:ext cx="10515600" cy="869950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等线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87426"/>
            <a:ext cx="10515600" cy="518953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等线" panose="02010600030101010101" pitchFamily="2" charset="-122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等线" panose="02010600030101010101" pitchFamily="2" charset="-122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等线" panose="02010600030101010101" pitchFamily="2" charset="-122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等线" panose="02010600030101010101" pitchFamily="2" charset="-122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等线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C504CF36-F0B8-4C86-BFB7-E468C2BAD2F7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0" y="831850"/>
            <a:ext cx="9766300" cy="0"/>
          </a:xfrm>
          <a:prstGeom prst="line">
            <a:avLst/>
          </a:prstGeom>
          <a:ln w="38100" cmpd="sng">
            <a:solidFill>
              <a:srgbClr val="02B1BA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 userDrawn="1"/>
        </p:nvCxnSpPr>
        <p:spPr>
          <a:xfrm>
            <a:off x="5290820" y="869950"/>
            <a:ext cx="6911975" cy="0"/>
          </a:xfrm>
          <a:prstGeom prst="line">
            <a:avLst/>
          </a:prstGeom>
          <a:ln w="38100" cmpd="sng">
            <a:solidFill>
              <a:schemeClr val="bg2">
                <a:lumMod val="9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 userDrawn="1"/>
        </p:nvSpPr>
        <p:spPr>
          <a:xfrm>
            <a:off x="287020" y="504190"/>
            <a:ext cx="172085" cy="172085"/>
          </a:xfrm>
          <a:prstGeom prst="ellipse">
            <a:avLst/>
          </a:prstGeom>
          <a:noFill/>
          <a:ln w="57150">
            <a:solidFill>
              <a:srgbClr val="02B1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lt"/>
            </a:endParaRPr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7937" y="6238239"/>
            <a:ext cx="9210675" cy="0"/>
          </a:xfrm>
          <a:prstGeom prst="line">
            <a:avLst/>
          </a:prstGeom>
          <a:ln w="38100" cmpd="sng">
            <a:solidFill>
              <a:schemeClr val="bg2">
                <a:lumMod val="9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2502217" y="6276339"/>
            <a:ext cx="7187565" cy="0"/>
          </a:xfrm>
          <a:prstGeom prst="line">
            <a:avLst/>
          </a:prstGeom>
          <a:ln w="38100" cmpd="sng">
            <a:solidFill>
              <a:srgbClr val="02B1BA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/>
        </p:nvCxnSpPr>
        <p:spPr>
          <a:xfrm>
            <a:off x="11363007" y="6276339"/>
            <a:ext cx="905510" cy="0"/>
          </a:xfrm>
          <a:prstGeom prst="line">
            <a:avLst/>
          </a:prstGeom>
          <a:ln w="38100" cmpd="sng">
            <a:solidFill>
              <a:srgbClr val="02B1BA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图片 12" descr="微信图片_202001071009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47897" y="6076950"/>
            <a:ext cx="1356995" cy="4787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9144" y="30777"/>
            <a:ext cx="12191999" cy="6858000"/>
          </a:xfrm>
          <a:prstGeom prst="rect">
            <a:avLst/>
          </a:prstGeom>
          <a:solidFill>
            <a:srgbClr val="32ACA3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3"/>
          <p:cNvSpPr txBox="1"/>
          <p:nvPr userDrawn="1"/>
        </p:nvSpPr>
        <p:spPr>
          <a:xfrm>
            <a:off x="5206736" y="2400997"/>
            <a:ext cx="17785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>
                <a:solidFill>
                  <a:schemeClr val="bg1"/>
                </a:solidFill>
                <a:latin typeface="+mj-lt"/>
                <a:ea typeface="等线" panose="02010600030101010101" pitchFamily="2" charset="-122"/>
                <a:cs typeface="Source Han Sans CN" charset="-122"/>
              </a:rPr>
              <a:t>谢 谢</a:t>
            </a:r>
            <a:endParaRPr kumimoji="1" lang="zh-CN" altLang="en-US" sz="4400" b="1" dirty="0">
              <a:solidFill>
                <a:schemeClr val="bg1"/>
              </a:solidFill>
              <a:latin typeface="+mj-lt"/>
              <a:ea typeface="等线" panose="02010600030101010101" pitchFamily="2" charset="-122"/>
              <a:cs typeface="Source Han Sans CN" charset="-122"/>
            </a:endParaRPr>
          </a:p>
        </p:txBody>
      </p:sp>
      <p:sp>
        <p:nvSpPr>
          <p:cNvPr id="9" name="文本框 4"/>
          <p:cNvSpPr txBox="1"/>
          <p:nvPr userDrawn="1"/>
        </p:nvSpPr>
        <p:spPr>
          <a:xfrm>
            <a:off x="4261892" y="3075057"/>
            <a:ext cx="3668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400" b="1" dirty="0">
                <a:solidFill>
                  <a:schemeClr val="bg1"/>
                </a:solidFill>
                <a:latin typeface="+mj-lt"/>
                <a:ea typeface="等线" panose="02010600030101010101" pitchFamily="2" charset="-122"/>
                <a:cs typeface="Source Han Sans CN" charset="-122"/>
              </a:rPr>
              <a:t>Thank</a:t>
            </a:r>
            <a:r>
              <a:rPr kumimoji="1" lang="zh-CN" altLang="en-US" sz="4400" b="1" dirty="0">
                <a:solidFill>
                  <a:schemeClr val="bg1"/>
                </a:solidFill>
                <a:latin typeface="+mj-lt"/>
                <a:ea typeface="等线" panose="02010600030101010101" pitchFamily="2" charset="-122"/>
                <a:cs typeface="Source Han Sans CN" charset="-122"/>
              </a:rPr>
              <a:t> </a:t>
            </a:r>
            <a:r>
              <a:rPr kumimoji="1" lang="en-US" altLang="zh-CN" sz="4400" b="1" dirty="0">
                <a:solidFill>
                  <a:schemeClr val="bg1"/>
                </a:solidFill>
                <a:latin typeface="+mj-lt"/>
                <a:ea typeface="等线" panose="02010600030101010101" pitchFamily="2" charset="-122"/>
                <a:cs typeface="Source Han Sans CN" charset="-122"/>
              </a:rPr>
              <a:t>you</a:t>
            </a:r>
            <a:endParaRPr kumimoji="1" lang="zh-CN" altLang="en-US" sz="4400" b="1" dirty="0">
              <a:solidFill>
                <a:schemeClr val="bg1"/>
              </a:solidFill>
              <a:latin typeface="+mj-lt"/>
              <a:ea typeface="等线" panose="02010600030101010101" pitchFamily="2" charset="-122"/>
              <a:cs typeface="Source Han Sans CN" charset="-122"/>
            </a:endParaRPr>
          </a:p>
        </p:txBody>
      </p:sp>
      <p:pic>
        <p:nvPicPr>
          <p:cNvPr id="10" name="图片 9" descr="小图-04.png"/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80" t="22820"/>
          <a:stretch>
            <a:fillRect/>
          </a:stretch>
        </p:blipFill>
        <p:spPr>
          <a:xfrm>
            <a:off x="-9144" y="6505245"/>
            <a:ext cx="12271248" cy="414310"/>
          </a:xfrm>
          <a:prstGeom prst="rect">
            <a:avLst/>
          </a:prstGeom>
          <a:ln>
            <a:noFill/>
          </a:ln>
        </p:spPr>
      </p:pic>
      <p:grpSp>
        <p:nvGrpSpPr>
          <p:cNvPr id="6" name="组合 5"/>
          <p:cNvGrpSpPr/>
          <p:nvPr userDrawn="1"/>
        </p:nvGrpSpPr>
        <p:grpSpPr>
          <a:xfrm>
            <a:off x="4866576" y="5081511"/>
            <a:ext cx="2458848" cy="738664"/>
            <a:chOff x="4760251" y="4888468"/>
            <a:chExt cx="2458848" cy="738664"/>
          </a:xfrm>
        </p:grpSpPr>
        <p:sp>
          <p:nvSpPr>
            <p:cNvPr id="11" name="文本框 3"/>
            <p:cNvSpPr txBox="1"/>
            <p:nvPr userDrawn="1"/>
          </p:nvSpPr>
          <p:spPr>
            <a:xfrm>
              <a:off x="5548449" y="4888468"/>
              <a:ext cx="1670650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400" dirty="0">
                  <a:solidFill>
                    <a:schemeClr val="bg1">
                      <a:lumMod val="85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市场部 麻醉镇痛组</a:t>
              </a:r>
              <a:endParaRPr lang="en-US" altLang="zh-CN" sz="1400" dirty="0">
                <a:solidFill>
                  <a:schemeClr val="bg1">
                    <a:lumMod val="8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  <a:p>
              <a:r>
                <a:rPr lang="zh-CN" altLang="en-US" sz="1400" dirty="0">
                  <a:solidFill>
                    <a:schemeClr val="bg1">
                      <a:lumMod val="85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产品组经理 彭斐</a:t>
              </a:r>
              <a:endParaRPr lang="en-US" altLang="zh-CN" sz="1400" dirty="0">
                <a:solidFill>
                  <a:schemeClr val="bg1">
                    <a:lumMod val="8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  <a:p>
              <a:r>
                <a:rPr lang="en-US" altLang="zh-CN" sz="1400" b="1" dirty="0">
                  <a:solidFill>
                    <a:schemeClr val="bg1">
                      <a:lumMod val="85000"/>
                    </a:schemeClr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17780578787</a:t>
              </a:r>
              <a:endParaRPr lang="zh-CN" altLang="en-US" sz="1400" b="1" dirty="0">
                <a:solidFill>
                  <a:schemeClr val="bg1">
                    <a:lumMod val="85000"/>
                  </a:schemeClr>
                </a:solidFill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pic>
          <p:nvPicPr>
            <p:cNvPr id="12" name="图形 11"/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t="1" r="60077" b="-10450"/>
            <a:stretch>
              <a:fillRect/>
            </a:stretch>
          </p:blipFill>
          <p:spPr>
            <a:xfrm>
              <a:off x="4760251" y="4981060"/>
              <a:ext cx="631597" cy="634722"/>
            </a:xfrm>
            <a:prstGeom prst="rect">
              <a:avLst/>
            </a:prstGeom>
          </p:spPr>
        </p:pic>
        <p:cxnSp>
          <p:nvCxnSpPr>
            <p:cNvPr id="13" name="直接连接符 12"/>
            <p:cNvCxnSpPr/>
            <p:nvPr userDrawn="1"/>
          </p:nvCxnSpPr>
          <p:spPr>
            <a:xfrm>
              <a:off x="5475890" y="4951800"/>
              <a:ext cx="0" cy="61200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8A54-CD01-4D7E-9CD7-592E4E61C86B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4E35-BB02-4375-AC7B-AC42CBE51470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4447" y="252915"/>
            <a:ext cx="10515600" cy="686793"/>
          </a:xfrm>
        </p:spPr>
        <p:txBody>
          <a:bodyPr>
            <a:noAutofit/>
          </a:bodyPr>
          <a:lstStyle>
            <a:lvl1pPr>
              <a:defRPr sz="2800" b="1">
                <a:solidFill>
                  <a:srgbClr val="56565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等线" panose="02010600030101010101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6651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0" y="227110"/>
            <a:ext cx="10676867" cy="1199"/>
          </a:xfrm>
          <a:prstGeom prst="line">
            <a:avLst/>
          </a:prstGeom>
          <a:ln w="25400">
            <a:solidFill>
              <a:srgbClr val="327D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 userDrawn="1"/>
        </p:nvCxnSpPr>
        <p:spPr>
          <a:xfrm>
            <a:off x="11880550" y="227110"/>
            <a:ext cx="311450" cy="1199"/>
          </a:xfrm>
          <a:prstGeom prst="line">
            <a:avLst/>
          </a:prstGeom>
          <a:ln w="25400">
            <a:solidFill>
              <a:srgbClr val="327D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 descr="小图-04.png"/>
          <p:cNvPicPr>
            <a:picLocks noChangeAspect="1"/>
          </p:cNvPicPr>
          <p:nvPr userDrawn="1"/>
        </p:nvPicPr>
        <p:blipFill rotWithShape="1">
          <a:blip r:embed="rId2">
            <a:alphaModFix amt="70000"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20"/>
          <a:stretch>
            <a:fillRect/>
          </a:stretch>
        </p:blipFill>
        <p:spPr>
          <a:xfrm>
            <a:off x="-9602" y="6356350"/>
            <a:ext cx="12201602" cy="501650"/>
          </a:xfrm>
          <a:prstGeom prst="rect">
            <a:avLst/>
          </a:prstGeom>
        </p:spPr>
      </p:pic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9042400" y="6437682"/>
            <a:ext cx="2376487" cy="25391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kumimoji="1" lang="en-US" altLang="zh-CN" sz="1050" i="1" dirty="0">
                <a:solidFill>
                  <a:srgbClr val="327CC0"/>
                </a:solidFill>
                <a:effectLst/>
                <a:latin typeface="+mn-lt"/>
                <a:ea typeface="黑体" panose="02010609060101010101" pitchFamily="2" charset="-122"/>
              </a:rPr>
              <a:t>EASTON  BIOPHARMACEUTICALS</a:t>
            </a:r>
            <a:endParaRPr kumimoji="1" lang="en-US" altLang="zh-CN" sz="1050" i="1" dirty="0">
              <a:solidFill>
                <a:srgbClr val="327CC0"/>
              </a:solidFill>
              <a:effectLst/>
              <a:latin typeface="+mn-lt"/>
              <a:ea typeface="黑体" panose="02010609060101010101" pitchFamily="2" charset="-122"/>
            </a:endParaRPr>
          </a:p>
        </p:txBody>
      </p:sp>
      <p:sp>
        <p:nvSpPr>
          <p:cNvPr id="10" name="TextBox 33"/>
          <p:cNvSpPr txBox="1"/>
          <p:nvPr userDrawn="1"/>
        </p:nvSpPr>
        <p:spPr>
          <a:xfrm>
            <a:off x="-9602" y="0"/>
            <a:ext cx="189113" cy="769441"/>
          </a:xfrm>
          <a:prstGeom prst="rect">
            <a:avLst/>
          </a:prstGeom>
          <a:solidFill>
            <a:srgbClr val="2C99CA"/>
          </a:solidFill>
        </p:spPr>
        <p:txBody>
          <a:bodyPr wrap="square" rtlCol="0">
            <a:spAutoFit/>
          </a:bodyPr>
          <a:lstStyle/>
          <a:p>
            <a:endParaRPr lang="zh-CN" altLang="en-US" sz="4400" dirty="0"/>
          </a:p>
        </p:txBody>
      </p:sp>
      <p:sp>
        <p:nvSpPr>
          <p:cNvPr id="11" name="TextBox 34"/>
          <p:cNvSpPr txBox="1"/>
          <p:nvPr userDrawn="1"/>
        </p:nvSpPr>
        <p:spPr>
          <a:xfrm>
            <a:off x="251520" y="400109"/>
            <a:ext cx="72008" cy="369332"/>
          </a:xfrm>
          <a:prstGeom prst="rect">
            <a:avLst/>
          </a:prstGeom>
          <a:solidFill>
            <a:srgbClr val="36B8B5"/>
          </a:solidFill>
        </p:spPr>
        <p:txBody>
          <a:bodyPr wrap="square" rtlCol="0">
            <a:spAutoFit/>
          </a:bodyPr>
          <a:lstStyle/>
          <a:p>
            <a:endParaRPr lang="zh-CN" altLang="en-US" sz="1800" dirty="0"/>
          </a:p>
        </p:txBody>
      </p:sp>
      <p:pic>
        <p:nvPicPr>
          <p:cNvPr id="12" name="Picture 2" descr="D:\桌面\公司新VI\苑东生物新LOGO2019-11-12\2019-11-12-LOG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9772" y="65976"/>
            <a:ext cx="1076676" cy="379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bg>
      <p:bgPr>
        <a:solidFill>
          <a:srgbClr val="F96F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仅标题"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任意多边形: 形状 101"/>
          <p:cNvSpPr/>
          <p:nvPr userDrawn="1"/>
        </p:nvSpPr>
        <p:spPr>
          <a:xfrm>
            <a:off x="-330675" y="243332"/>
            <a:ext cx="2854571" cy="687600"/>
          </a:xfrm>
          <a:custGeom>
            <a:avLst/>
            <a:gdLst>
              <a:gd name="connsiteX0" fmla="*/ 174415 w 2854571"/>
              <a:gd name="connsiteY0" fmla="*/ 0 h 687600"/>
              <a:gd name="connsiteX1" fmla="*/ 348830 w 2854571"/>
              <a:gd name="connsiteY1" fmla="*/ 0 h 687600"/>
              <a:gd name="connsiteX2" fmla="*/ 348830 w 2854571"/>
              <a:gd name="connsiteY2" fmla="*/ 0 h 687600"/>
              <a:gd name="connsiteX3" fmla="*/ 1023316 w 2854571"/>
              <a:gd name="connsiteY3" fmla="*/ 0 h 687600"/>
              <a:gd name="connsiteX4" fmla="*/ 1030138 w 2854571"/>
              <a:gd name="connsiteY4" fmla="*/ 0 h 687600"/>
              <a:gd name="connsiteX5" fmla="*/ 2234463 w 2854571"/>
              <a:gd name="connsiteY5" fmla="*/ 0 h 687600"/>
              <a:gd name="connsiteX6" fmla="*/ 2234464 w 2854571"/>
              <a:gd name="connsiteY6" fmla="*/ 0 h 687600"/>
              <a:gd name="connsiteX7" fmla="*/ 2544517 w 2854571"/>
              <a:gd name="connsiteY7" fmla="*/ 0 h 687600"/>
              <a:gd name="connsiteX8" fmla="*/ 2854571 w 2854571"/>
              <a:gd name="connsiteY8" fmla="*/ 343393 h 687600"/>
              <a:gd name="connsiteX9" fmla="*/ 2544517 w 2854571"/>
              <a:gd name="connsiteY9" fmla="*/ 686786 h 687600"/>
              <a:gd name="connsiteX10" fmla="*/ 2234464 w 2854571"/>
              <a:gd name="connsiteY10" fmla="*/ 686786 h 687600"/>
              <a:gd name="connsiteX11" fmla="*/ 2234464 w 2854571"/>
              <a:gd name="connsiteY11" fmla="*/ 687600 h 687600"/>
              <a:gd name="connsiteX12" fmla="*/ 1030138 w 2854571"/>
              <a:gd name="connsiteY12" fmla="*/ 687600 h 687600"/>
              <a:gd name="connsiteX13" fmla="*/ 1023316 w 2854571"/>
              <a:gd name="connsiteY13" fmla="*/ 687600 h 687600"/>
              <a:gd name="connsiteX14" fmla="*/ 348830 w 2854571"/>
              <a:gd name="connsiteY14" fmla="*/ 687600 h 687600"/>
              <a:gd name="connsiteX15" fmla="*/ 348830 w 2854571"/>
              <a:gd name="connsiteY15" fmla="*/ 686786 h 687600"/>
              <a:gd name="connsiteX16" fmla="*/ 174415 w 2854571"/>
              <a:gd name="connsiteY16" fmla="*/ 686786 h 687600"/>
              <a:gd name="connsiteX17" fmla="*/ 0 w 2854571"/>
              <a:gd name="connsiteY17" fmla="*/ 343393 h 687600"/>
              <a:gd name="connsiteX18" fmla="*/ 174415 w 2854571"/>
              <a:gd name="connsiteY18" fmla="*/ 0 h 68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854571" h="687600">
                <a:moveTo>
                  <a:pt x="174415" y="0"/>
                </a:moveTo>
                <a:lnTo>
                  <a:pt x="348830" y="0"/>
                </a:lnTo>
                <a:lnTo>
                  <a:pt x="348830" y="0"/>
                </a:lnTo>
                <a:lnTo>
                  <a:pt x="1023316" y="0"/>
                </a:lnTo>
                <a:lnTo>
                  <a:pt x="1030138" y="0"/>
                </a:lnTo>
                <a:lnTo>
                  <a:pt x="2234463" y="0"/>
                </a:lnTo>
                <a:lnTo>
                  <a:pt x="2234464" y="0"/>
                </a:lnTo>
                <a:lnTo>
                  <a:pt x="2544517" y="0"/>
                </a:lnTo>
                <a:cubicBezTo>
                  <a:pt x="2715755" y="0"/>
                  <a:pt x="2854571" y="153742"/>
                  <a:pt x="2854571" y="343393"/>
                </a:cubicBezTo>
                <a:cubicBezTo>
                  <a:pt x="2854571" y="533044"/>
                  <a:pt x="2715755" y="686786"/>
                  <a:pt x="2544517" y="686786"/>
                </a:cubicBezTo>
                <a:lnTo>
                  <a:pt x="2234464" y="686786"/>
                </a:lnTo>
                <a:lnTo>
                  <a:pt x="2234464" y="687600"/>
                </a:lnTo>
                <a:lnTo>
                  <a:pt x="1030138" y="687600"/>
                </a:lnTo>
                <a:lnTo>
                  <a:pt x="1023316" y="687600"/>
                </a:lnTo>
                <a:lnTo>
                  <a:pt x="348830" y="687600"/>
                </a:lnTo>
                <a:lnTo>
                  <a:pt x="348830" y="686786"/>
                </a:lnTo>
                <a:lnTo>
                  <a:pt x="174415" y="686786"/>
                </a:lnTo>
                <a:cubicBezTo>
                  <a:pt x="78089" y="686786"/>
                  <a:pt x="0" y="533044"/>
                  <a:pt x="0" y="343393"/>
                </a:cubicBezTo>
                <a:cubicBezTo>
                  <a:pt x="0" y="153742"/>
                  <a:pt x="78089" y="0"/>
                  <a:pt x="174415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83" name="椭圆 82"/>
          <p:cNvSpPr/>
          <p:nvPr userDrawn="1"/>
        </p:nvSpPr>
        <p:spPr>
          <a:xfrm>
            <a:off x="2454551" y="244029"/>
            <a:ext cx="36000" cy="36000"/>
          </a:xfrm>
          <a:prstGeom prst="ellipse">
            <a:avLst/>
          </a:prstGeom>
          <a:solidFill>
            <a:srgbClr val="FED9BE"/>
          </a:solidFill>
          <a:ln>
            <a:solidFill>
              <a:srgbClr val="FED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椭圆 83"/>
          <p:cNvSpPr/>
          <p:nvPr userDrawn="1"/>
        </p:nvSpPr>
        <p:spPr>
          <a:xfrm>
            <a:off x="2557787" y="338239"/>
            <a:ext cx="36000" cy="36000"/>
          </a:xfrm>
          <a:prstGeom prst="ellipse">
            <a:avLst/>
          </a:prstGeom>
          <a:solidFill>
            <a:srgbClr val="FED9BE"/>
          </a:solidFill>
          <a:ln>
            <a:solidFill>
              <a:srgbClr val="FED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椭圆 84"/>
          <p:cNvSpPr/>
          <p:nvPr userDrawn="1"/>
        </p:nvSpPr>
        <p:spPr>
          <a:xfrm>
            <a:off x="2608024" y="432449"/>
            <a:ext cx="36000" cy="36000"/>
          </a:xfrm>
          <a:prstGeom prst="ellipse">
            <a:avLst/>
          </a:prstGeom>
          <a:solidFill>
            <a:srgbClr val="FED9BE"/>
          </a:solidFill>
          <a:ln>
            <a:solidFill>
              <a:srgbClr val="FED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椭圆 85"/>
          <p:cNvSpPr/>
          <p:nvPr userDrawn="1"/>
        </p:nvSpPr>
        <p:spPr>
          <a:xfrm>
            <a:off x="2629942" y="526659"/>
            <a:ext cx="36000" cy="36000"/>
          </a:xfrm>
          <a:prstGeom prst="ellipse">
            <a:avLst/>
          </a:prstGeom>
          <a:solidFill>
            <a:srgbClr val="FED9BE"/>
          </a:solidFill>
          <a:ln>
            <a:solidFill>
              <a:srgbClr val="FED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椭圆 86"/>
          <p:cNvSpPr/>
          <p:nvPr userDrawn="1"/>
        </p:nvSpPr>
        <p:spPr>
          <a:xfrm>
            <a:off x="2630256" y="620869"/>
            <a:ext cx="36000" cy="36000"/>
          </a:xfrm>
          <a:prstGeom prst="ellipse">
            <a:avLst/>
          </a:prstGeom>
          <a:solidFill>
            <a:srgbClr val="FED9BE"/>
          </a:solidFill>
          <a:ln>
            <a:solidFill>
              <a:srgbClr val="FED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椭圆 87"/>
          <p:cNvSpPr/>
          <p:nvPr userDrawn="1"/>
        </p:nvSpPr>
        <p:spPr>
          <a:xfrm>
            <a:off x="2606957" y="715079"/>
            <a:ext cx="36000" cy="36000"/>
          </a:xfrm>
          <a:prstGeom prst="ellipse">
            <a:avLst/>
          </a:prstGeom>
          <a:solidFill>
            <a:srgbClr val="FED9BE"/>
          </a:solidFill>
          <a:ln>
            <a:solidFill>
              <a:srgbClr val="FED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9" name="椭圆 88"/>
          <p:cNvSpPr/>
          <p:nvPr userDrawn="1"/>
        </p:nvSpPr>
        <p:spPr>
          <a:xfrm>
            <a:off x="2454551" y="903499"/>
            <a:ext cx="36000" cy="36000"/>
          </a:xfrm>
          <a:prstGeom prst="ellipse">
            <a:avLst/>
          </a:prstGeom>
          <a:solidFill>
            <a:srgbClr val="FED9BE"/>
          </a:solidFill>
          <a:ln>
            <a:solidFill>
              <a:srgbClr val="FED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椭圆 89"/>
          <p:cNvSpPr/>
          <p:nvPr userDrawn="1"/>
        </p:nvSpPr>
        <p:spPr>
          <a:xfrm>
            <a:off x="2554851" y="809289"/>
            <a:ext cx="36000" cy="36000"/>
          </a:xfrm>
          <a:prstGeom prst="ellipse">
            <a:avLst/>
          </a:prstGeom>
          <a:solidFill>
            <a:srgbClr val="FED9BE"/>
          </a:solidFill>
          <a:ln>
            <a:solidFill>
              <a:srgbClr val="FED9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_仅标题">
    <p:bg>
      <p:bgPr>
        <a:solidFill>
          <a:srgbClr val="006666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 userDrawn="1">
            <p:ph type="title"/>
          </p:nvPr>
        </p:nvSpPr>
        <p:spPr>
          <a:xfrm>
            <a:off x="4571900" y="1694776"/>
            <a:ext cx="6697841" cy="686793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39D59-FA44-4F79-9EDB-66C144470849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0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9448800" y="6356350"/>
            <a:ext cx="2743200" cy="365125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00644" y="380010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附件</a:t>
            </a: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2-2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289097" y="1593557"/>
            <a:ext cx="7613805" cy="4373609"/>
          </a:xfrm>
          <a:prstGeom prst="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612796" y="1904427"/>
            <a:ext cx="6966407" cy="3751869"/>
          </a:xfrm>
          <a:prstGeom prst="rect">
            <a:avLst/>
          </a:prstGeom>
          <a:solidFill>
            <a:schemeClr val="bg1"/>
          </a:solidFill>
          <a:ln>
            <a:solidFill>
              <a:srgbClr val="FFECD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145" lvl="1"/>
            <a:endParaRPr lang="zh-CN" altLang="en-US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336269" y="3336231"/>
            <a:ext cx="55194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艾司奥美拉唑镁肠溶干混悬剂</a:t>
            </a:r>
            <a:endParaRPr lang="en-US" altLang="zh-CN" sz="32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(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澳赛佳</a:t>
            </a:r>
            <a:r>
              <a:rPr lang="en-US" altLang="zh-CN" sz="32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®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)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矩形: 圆角 15"/>
          <p:cNvSpPr/>
          <p:nvPr/>
        </p:nvSpPr>
        <p:spPr>
          <a:xfrm>
            <a:off x="4273137" y="4724319"/>
            <a:ext cx="3645724" cy="66501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成都苑东生物制药股份有限公司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>
          <a:xfrm>
            <a:off x="11311130" y="6410174"/>
            <a:ext cx="506313" cy="264932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 rot="5400000">
            <a:off x="138095" y="10505"/>
            <a:ext cx="2547373" cy="1216807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3701" y="791826"/>
            <a:ext cx="1000792" cy="76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+mj-ea"/>
                <a:ea typeface="+mj-ea"/>
              </a:rPr>
              <a:t>05</a:t>
            </a:r>
            <a:endParaRPr lang="en-US" altLang="zh-CN" sz="4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7813" y="2137716"/>
            <a:ext cx="127464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公平性</a:t>
            </a:r>
            <a:endParaRPr lang="en-US" altLang="zh-CN" sz="28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Fairness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566355" y="1561267"/>
          <a:ext cx="8822267" cy="4528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2267"/>
              </a:tblGrid>
              <a:tr h="116610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所治疗疾病对公共健康的影响：</a:t>
                      </a:r>
                      <a:r>
                        <a:rPr lang="zh-CN" altLang="zh-CN" sz="1600" b="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艾司奥美拉唑镁干混悬剂可以治疗胃食管反流病</a:t>
                      </a:r>
                      <a:r>
                        <a:rPr lang="zh-CN" altLang="en-US" sz="1600" b="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、非甾体抗炎药导致的胃溃疡</a:t>
                      </a:r>
                      <a:r>
                        <a:rPr lang="zh-CN" altLang="zh-CN" sz="1600" b="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，可以联合抗菌药物根除幽门螺杆菌。</a:t>
                      </a:r>
                      <a:r>
                        <a:rPr lang="zh-CN" altLang="en-US" sz="1600" b="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幽门螺杆菌</a:t>
                      </a:r>
                      <a:r>
                        <a:rPr lang="zh-CN" altLang="zh-CN" sz="1600" b="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是导致胃癌等恶性肿瘤的主要原因之一，及早发现并消灭它对于预防胃癌非常重要。通过使用艾司奥美拉唑镁干混悬剂进行治疗，不仅能够减轻患者的身体负担和精神压力，而且还能降低他们罹患其他相关健康问题的风险。</a:t>
                      </a:r>
                      <a:endParaRPr lang="en-US" altLang="zh-CN" sz="1600" b="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弥补药品目录短板</a:t>
                      </a:r>
                      <a:r>
                        <a:rPr lang="zh-CN" altLang="en-US" sz="1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lang="zh-CN" altLang="en-US" sz="1600" b="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弥补了目录内无质子泵抑制剂（</a:t>
                      </a:r>
                      <a:r>
                        <a:rPr lang="en-US" altLang="zh-CN" sz="1600" b="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PPI</a:t>
                      </a:r>
                      <a:r>
                        <a:rPr lang="zh-CN" altLang="en-US" sz="1600" b="0" kern="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）干混悬剂的短板，更适合于吞咽困难的患者用药，如老人、儿童等</a:t>
                      </a:r>
                      <a:endParaRPr lang="en-US" altLang="zh-CN" sz="1600" b="0" kern="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临床管理难度：</a:t>
                      </a:r>
                      <a:endParaRPr lang="en-US" altLang="zh-CN" sz="18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zh-CN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特殊人群无需调整剂量，使用方便：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轻中度肝功能损害患者、肾功能损害患者及老年患者，无需调整剂量；严重肝功能损害的患者，剂量调整为不超过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20mg/d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en-US" altLang="zh-CN" sz="16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zh-CN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适应症全，无超说明书使用管理难度</a:t>
                      </a:r>
                      <a:endParaRPr lang="en-US" altLang="zh-CN" sz="16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800100" marR="0" lvl="1" indent="-34290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defRPr/>
                      </a:pPr>
                      <a:r>
                        <a:rPr lang="zh-CN" altLang="en-US" sz="16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存储方便：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密封，不超过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25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  <a:cs typeface="+mn-cs"/>
                        </a:rPr>
                        <a:t>℃保存。</a:t>
                      </a:r>
                      <a:endParaRPr lang="en-US" altLang="zh-CN" sz="14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/>
          <p:cNvSpPr/>
          <p:nvPr/>
        </p:nvSpPr>
        <p:spPr>
          <a:xfrm>
            <a:off x="-814164" y="792644"/>
            <a:ext cx="3698476" cy="1271464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solidFill>
              <a:srgbClr val="0066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3830" y="951322"/>
            <a:ext cx="24304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chemeClr val="bg1"/>
                </a:solidFill>
                <a:latin typeface="+mj-ea"/>
                <a:ea typeface="+mj-ea"/>
              </a:rPr>
              <a:t>目 录</a:t>
            </a:r>
            <a:endParaRPr lang="en-US" altLang="zh-CN" sz="3600" b="1" dirty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en-US" altLang="zh-CN" sz="2000" b="1" dirty="0">
                <a:solidFill>
                  <a:schemeClr val="bg1"/>
                </a:solidFill>
                <a:latin typeface="+mj-ea"/>
                <a:ea typeface="+mj-ea"/>
              </a:rPr>
              <a:t>CONTENTS</a:t>
            </a:r>
            <a:endParaRPr lang="zh-CN" altLang="en-US" sz="2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4663099" y="1165064"/>
            <a:ext cx="2724347" cy="1026307"/>
            <a:chOff x="4663099" y="1165064"/>
            <a:chExt cx="2724347" cy="1026307"/>
          </a:xfrm>
        </p:grpSpPr>
        <p:sp>
          <p:nvSpPr>
            <p:cNvPr id="11" name="矩形 10"/>
            <p:cNvSpPr/>
            <p:nvPr/>
          </p:nvSpPr>
          <p:spPr>
            <a:xfrm>
              <a:off x="4663099" y="1165064"/>
              <a:ext cx="2724347" cy="102630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813928" y="1319391"/>
              <a:ext cx="2430482" cy="74471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44145" lvl="1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01 </a:t>
              </a:r>
              <a:r>
                <a: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药品基本信息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8433820" y="1165064"/>
            <a:ext cx="2724347" cy="1026307"/>
            <a:chOff x="4663099" y="1165064"/>
            <a:chExt cx="2724347" cy="1026307"/>
          </a:xfrm>
        </p:grpSpPr>
        <p:sp>
          <p:nvSpPr>
            <p:cNvPr id="14" name="矩形 13"/>
            <p:cNvSpPr/>
            <p:nvPr/>
          </p:nvSpPr>
          <p:spPr>
            <a:xfrm>
              <a:off x="4663099" y="1165064"/>
              <a:ext cx="2724347" cy="102630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813928" y="1319391"/>
              <a:ext cx="2430482" cy="74471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44145" lvl="1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02 </a:t>
              </a:r>
              <a:r>
                <a: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安全性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4653672" y="2767623"/>
            <a:ext cx="2724347" cy="1026307"/>
            <a:chOff x="4663099" y="1165064"/>
            <a:chExt cx="2724347" cy="1026307"/>
          </a:xfrm>
        </p:grpSpPr>
        <p:sp>
          <p:nvSpPr>
            <p:cNvPr id="17" name="矩形 16"/>
            <p:cNvSpPr/>
            <p:nvPr/>
          </p:nvSpPr>
          <p:spPr>
            <a:xfrm>
              <a:off x="4663099" y="1165064"/>
              <a:ext cx="2724347" cy="102630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4813928" y="1319391"/>
              <a:ext cx="2430482" cy="74471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44145" lvl="1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03 </a:t>
              </a:r>
              <a:r>
                <a: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有效性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424393" y="2767623"/>
            <a:ext cx="2724347" cy="1026307"/>
            <a:chOff x="4663099" y="1165064"/>
            <a:chExt cx="2724347" cy="1026307"/>
          </a:xfrm>
        </p:grpSpPr>
        <p:sp>
          <p:nvSpPr>
            <p:cNvPr id="20" name="矩形 19"/>
            <p:cNvSpPr/>
            <p:nvPr/>
          </p:nvSpPr>
          <p:spPr>
            <a:xfrm>
              <a:off x="4663099" y="1165064"/>
              <a:ext cx="2724347" cy="102630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4813928" y="1319391"/>
              <a:ext cx="2430482" cy="74471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44145" lvl="1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04 </a:t>
              </a:r>
              <a:r>
                <a: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sym typeface="+mn-ea"/>
                </a:rPr>
                <a:t>创新性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663099" y="4351328"/>
            <a:ext cx="2724347" cy="1026307"/>
            <a:chOff x="4663099" y="1165064"/>
            <a:chExt cx="2724347" cy="1026307"/>
          </a:xfrm>
        </p:grpSpPr>
        <p:sp>
          <p:nvSpPr>
            <p:cNvPr id="23" name="矩形 22"/>
            <p:cNvSpPr/>
            <p:nvPr/>
          </p:nvSpPr>
          <p:spPr>
            <a:xfrm>
              <a:off x="4663099" y="1165064"/>
              <a:ext cx="2724347" cy="102630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813928" y="1319391"/>
              <a:ext cx="2430482" cy="74471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44145" lvl="1"/>
              <a:r>
                <a:rPr lang="en-US" altLang="zh-CN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</a:rPr>
                <a:t>05 </a:t>
              </a:r>
              <a:r>
                <a:rPr lang="zh-CN" alt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ea"/>
                  <a:ea typeface="+mj-ea"/>
                  <a:sym typeface="+mn-ea"/>
                </a:rPr>
                <a:t>公平性</a:t>
              </a:r>
              <a:endPara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>
          <a:xfrm>
            <a:off x="11311130" y="6410174"/>
            <a:ext cx="506313" cy="264932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 rot="5400000">
            <a:off x="463915" y="183422"/>
            <a:ext cx="2547373" cy="1216807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37205" y="1002033"/>
            <a:ext cx="10007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en-US" altLang="zh-CN" sz="4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7813" y="2137716"/>
            <a:ext cx="233910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latin typeface="+mj-ea"/>
                <a:ea typeface="+mj-ea"/>
              </a:rPr>
              <a:t>药品基本信息</a:t>
            </a:r>
            <a:endParaRPr lang="en-US" altLang="zh-CN" sz="2800" b="1" dirty="0">
              <a:latin typeface="+mj-ea"/>
              <a:ea typeface="+mj-ea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</a:rPr>
              <a:t>Basic information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2" name="表格 6"/>
          <p:cNvGraphicFramePr>
            <a:graphicFrameLocks noGrp="1"/>
          </p:cNvGraphicFramePr>
          <p:nvPr/>
        </p:nvGraphicFramePr>
        <p:xfrm>
          <a:off x="3380763" y="920000"/>
          <a:ext cx="8251015" cy="421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1015"/>
              </a:tblGrid>
              <a:tr h="421350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药品通用名称：</a:t>
                      </a:r>
                      <a:r>
                        <a:rPr lang="zh-CN" altLang="en-US" sz="1800" b="1" kern="1200" dirty="0">
                          <a:solidFill>
                            <a:srgbClr val="0058B0"/>
                          </a:solidFill>
                          <a:latin typeface="+mn-ea"/>
                          <a:ea typeface="+mn-ea"/>
                          <a:cs typeface="+mn-cs"/>
                        </a:rPr>
                        <a:t>艾司奥美拉唑镁肠溶干混悬剂</a:t>
                      </a:r>
                      <a:endParaRPr lang="zh-CN" altLang="en-US" sz="1800" b="1" kern="1200" dirty="0">
                        <a:solidFill>
                          <a:srgbClr val="0058B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注册规格：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20mg</a:t>
                      </a:r>
                      <a:r>
                        <a:rPr lang="zh-CN" altLang="en-US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（按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C</a:t>
                      </a:r>
                      <a:r>
                        <a:rPr lang="en-US" altLang="zh-CN" sz="1800" baseline="-250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17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H</a:t>
                      </a:r>
                      <a:r>
                        <a:rPr lang="en-US" altLang="zh-CN" sz="1800" baseline="-250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19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N</a:t>
                      </a:r>
                      <a:r>
                        <a:rPr lang="en-US" altLang="zh-CN" sz="1800" baseline="-250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3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O</a:t>
                      </a:r>
                      <a:r>
                        <a:rPr lang="en-US" altLang="zh-CN" sz="1800" baseline="-250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3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S</a:t>
                      </a:r>
                      <a:r>
                        <a:rPr lang="zh-CN" altLang="en-US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计）</a:t>
                      </a:r>
                      <a:r>
                        <a:rPr lang="zh-CN" altLang="en-US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、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40mg</a:t>
                      </a:r>
                      <a:r>
                        <a:rPr lang="zh-CN" altLang="en-US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（按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C</a:t>
                      </a:r>
                      <a:r>
                        <a:rPr lang="en-US" altLang="zh-CN" sz="1800" baseline="-250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17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H</a:t>
                      </a:r>
                      <a:r>
                        <a:rPr lang="en-US" altLang="zh-CN" sz="1800" baseline="-250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19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N</a:t>
                      </a:r>
                      <a:r>
                        <a:rPr lang="en-US" altLang="zh-CN" sz="1800" baseline="-250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3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O</a:t>
                      </a:r>
                      <a:r>
                        <a:rPr lang="en-US" altLang="zh-CN" sz="1800" baseline="-250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3</a:t>
                      </a:r>
                      <a:r>
                        <a:rPr lang="en-US" altLang="zh-CN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S</a:t>
                      </a:r>
                      <a:r>
                        <a:rPr lang="zh-CN" altLang="en-US" sz="1800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sym typeface="+mn-ea"/>
                        </a:rPr>
                        <a:t>计）</a:t>
                      </a:r>
                      <a:endParaRPr lang="en-US" altLang="zh-CN" sz="1200" b="1" kern="1200" dirty="0">
                        <a:solidFill>
                          <a:srgbClr val="0058B0"/>
                        </a:solidFill>
                        <a:latin typeface="微软雅黑" panose="020B0503020204020204" pitchFamily="34" charset="-122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中国大陆首次上市时间：</a:t>
                      </a:r>
                      <a:r>
                        <a:rPr lang="en-US" altLang="zh-CN" sz="1800" b="1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ea typeface="+mn-ea"/>
                        </a:rPr>
                        <a:t>2023</a:t>
                      </a:r>
                      <a:r>
                        <a:rPr lang="zh-CN" altLang="en-US" sz="1800" b="1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ea typeface="+mn-ea"/>
                        </a:rPr>
                        <a:t>年</a:t>
                      </a:r>
                      <a:r>
                        <a:rPr lang="en-US" altLang="zh-CN" sz="1800" b="1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ea typeface="+mn-ea"/>
                        </a:rPr>
                        <a:t>1</a:t>
                      </a:r>
                      <a:r>
                        <a:rPr lang="zh-CN" altLang="en-US" sz="1800" b="1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ea typeface="+mn-ea"/>
                        </a:rPr>
                        <a:t>月          批准文号：国药准字</a:t>
                      </a:r>
                      <a:r>
                        <a:rPr lang="en-US" altLang="zh-CN" sz="1800" b="1" dirty="0">
                          <a:solidFill>
                            <a:srgbClr val="0058B0"/>
                          </a:solidFill>
                          <a:latin typeface="微软雅黑" panose="020B0503020204020204" pitchFamily="34" charset="-122"/>
                          <a:ea typeface="+mn-ea"/>
                        </a:rPr>
                        <a:t>H20233039</a:t>
                      </a:r>
                      <a:endParaRPr lang="zh-CN" altLang="en-US" sz="1800" b="1" dirty="0">
                        <a:solidFill>
                          <a:srgbClr val="0058B0"/>
                        </a:solidFill>
                        <a:latin typeface="+mn-ea"/>
                        <a:ea typeface="+mn-ea"/>
                      </a:endParaRP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目前大陆地区同通用名药品上市情况：</a:t>
                      </a:r>
                      <a:r>
                        <a:rPr lang="zh-CN" altLang="en-US" sz="1800" b="1" dirty="0">
                          <a:solidFill>
                            <a:srgbClr val="0058B0"/>
                          </a:solidFill>
                          <a:latin typeface="+mn-ea"/>
                          <a:ea typeface="+mn-ea"/>
                        </a:rPr>
                        <a:t>共</a:t>
                      </a:r>
                      <a:r>
                        <a:rPr lang="en-US" altLang="zh-CN" sz="1800" b="1" dirty="0">
                          <a:solidFill>
                            <a:srgbClr val="0058B0"/>
                          </a:solidFill>
                          <a:latin typeface="+mn-ea"/>
                          <a:ea typeface="+mn-ea"/>
                        </a:rPr>
                        <a:t>5</a:t>
                      </a:r>
                      <a:r>
                        <a:rPr lang="zh-CN" altLang="en-US" sz="1800" b="1" dirty="0">
                          <a:solidFill>
                            <a:srgbClr val="0058B0"/>
                          </a:solidFill>
                          <a:latin typeface="+mn-ea"/>
                          <a:ea typeface="+mn-ea"/>
                        </a:rPr>
                        <a:t>家</a:t>
                      </a:r>
                      <a:endParaRPr lang="zh-CN" altLang="en-US" sz="1800" b="1" dirty="0">
                        <a:solidFill>
                          <a:srgbClr val="0058B0"/>
                        </a:solidFill>
                        <a:latin typeface="+mn-ea"/>
                        <a:ea typeface="+mn-ea"/>
                      </a:endParaRPr>
                    </a:p>
                    <a:p>
                      <a:pPr marL="285750" indent="-285750" algn="l" defTabSz="914400" rtl="0" eaLnBrk="1" latinLnBrk="0" hangingPunct="1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全球首个上市国家</a:t>
                      </a:r>
                      <a:r>
                        <a:rPr lang="en-US" altLang="zh-CN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地区及上市时间：</a:t>
                      </a:r>
                      <a:r>
                        <a:rPr lang="en-US" altLang="zh-CN" sz="1800" b="1" kern="1200" dirty="0">
                          <a:solidFill>
                            <a:srgbClr val="0058B0"/>
                          </a:solidFill>
                          <a:latin typeface="+mn-ea"/>
                          <a:ea typeface="+mn-ea"/>
                          <a:cs typeface="+mn-cs"/>
                        </a:rPr>
                        <a:t>2006</a:t>
                      </a:r>
                      <a:r>
                        <a:rPr lang="zh-CN" altLang="en-US" sz="1800" b="1" kern="1200" dirty="0">
                          <a:solidFill>
                            <a:srgbClr val="0058B0"/>
                          </a:solidFill>
                          <a:latin typeface="+mn-ea"/>
                          <a:ea typeface="+mn-ea"/>
                          <a:cs typeface="+mn-cs"/>
                        </a:rPr>
                        <a:t>年</a:t>
                      </a:r>
                      <a:r>
                        <a:rPr lang="en-US" altLang="zh-CN" sz="1800" b="1" kern="1200" dirty="0">
                          <a:solidFill>
                            <a:srgbClr val="0058B0"/>
                          </a:solidFill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lang="zh-CN" altLang="zh-CN" sz="1800" b="1" kern="1200" dirty="0">
                          <a:solidFill>
                            <a:srgbClr val="0058B0"/>
                          </a:solidFill>
                          <a:latin typeface="+mn-ea"/>
                          <a:ea typeface="+mn-ea"/>
                          <a:cs typeface="+mn-cs"/>
                        </a:rPr>
                        <a:t>月</a:t>
                      </a:r>
                      <a:r>
                        <a:rPr lang="zh-CN" altLang="en-US" sz="1800" b="1" kern="1200" dirty="0">
                          <a:solidFill>
                            <a:srgbClr val="0058B0"/>
                          </a:solidFill>
                          <a:latin typeface="+mn-ea"/>
                          <a:ea typeface="+mn-ea"/>
                          <a:cs typeface="+mn-cs"/>
                        </a:rPr>
                        <a:t>，美国</a:t>
                      </a:r>
                      <a:endParaRPr lang="zh-CN" altLang="en-US" sz="1800" b="1" kern="1200" dirty="0">
                        <a:solidFill>
                          <a:srgbClr val="0058B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是否为</a:t>
                      </a:r>
                      <a:r>
                        <a:rPr lang="en-US" altLang="zh-CN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OTC</a:t>
                      </a: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药品：</a:t>
                      </a:r>
                      <a:r>
                        <a:rPr lang="zh-CN" altLang="en-US" sz="1800" b="1" dirty="0">
                          <a:solidFill>
                            <a:srgbClr val="0058B0"/>
                          </a:solidFill>
                          <a:latin typeface="+mn-ea"/>
                          <a:ea typeface="+mn-ea"/>
                        </a:rPr>
                        <a:t>否</a:t>
                      </a:r>
                      <a:endParaRPr lang="zh-CN" altLang="en-US" sz="1800" b="1" dirty="0">
                        <a:solidFill>
                          <a:srgbClr val="0058B0"/>
                        </a:solidFill>
                        <a:latin typeface="+mn-ea"/>
                        <a:ea typeface="+mn-ea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参照药品建议：</a:t>
                      </a:r>
                      <a:r>
                        <a:rPr lang="zh-CN" altLang="en-US" sz="1800" b="1" kern="1200" dirty="0">
                          <a:solidFill>
                            <a:srgbClr val="0058B0"/>
                          </a:solidFill>
                          <a:latin typeface="+mn-ea"/>
                          <a:ea typeface="+mn-ea"/>
                          <a:cs typeface="+mn-cs"/>
                        </a:rPr>
                        <a:t>艾普拉唑肠溶片</a:t>
                      </a:r>
                      <a:endParaRPr lang="en-US" altLang="zh-CN" sz="1800" b="1" kern="1200" dirty="0">
                        <a:solidFill>
                          <a:srgbClr val="0058B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-580789" y="410647"/>
            <a:ext cx="2547373" cy="875561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sz="4000" b="1" dirty="0"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28139" y="607272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+mj-ea"/>
                <a:ea typeface="+mj-ea"/>
              </a:rPr>
              <a:t>药品基本信息</a:t>
            </a:r>
            <a:endParaRPr lang="en-US" altLang="zh-CN" sz="2800" b="1" dirty="0"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81817" y="147022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适应症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665282" y="1826943"/>
            <a:ext cx="698795" cy="47137"/>
            <a:chOff x="2187018" y="2177589"/>
            <a:chExt cx="772998" cy="47136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2187018" y="2224725"/>
              <a:ext cx="772998" cy="0"/>
            </a:xfrm>
            <a:prstGeom prst="line">
              <a:avLst/>
            </a:prstGeom>
            <a:ln w="38100">
              <a:solidFill>
                <a:srgbClr val="0068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2187018" y="2177589"/>
              <a:ext cx="772998" cy="0"/>
            </a:xfrm>
            <a:prstGeom prst="line">
              <a:avLst/>
            </a:prstGeom>
            <a:ln w="9525">
              <a:solidFill>
                <a:srgbClr val="0068D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1272483" y="2030503"/>
            <a:ext cx="4598904" cy="2964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79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胃食管反流病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667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－反流性食管炎的治疗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667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－已经治愈的食管炎患者预防复发的长期治疗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667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－胃食管反流病的症状控制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679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与适当的抗菌疗法联合用药根除幽门螺杆菌。并且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667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－愈合与幽门螺杆菌相关的十二指肠溃疡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667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－预防与幽门螺杆菌相关的消化性溃疡复发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679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需要持续非甾体抗炎药（</a:t>
            </a:r>
            <a:r>
              <a:rPr lang="en-US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NSAID</a:t>
            </a: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）治疗的患者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2667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－与使用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NSAID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cs typeface="Times New Roman" panose="02020603050405020304" pitchFamily="18" charset="0"/>
              </a:rPr>
              <a:t>治疗相关的胃溃疡治疗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61899" y="1550914"/>
            <a:ext cx="1666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</a:rPr>
              <a:t>疾病基本情况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6445362" y="1916097"/>
            <a:ext cx="1020931" cy="45719"/>
            <a:chOff x="2187018" y="2177589"/>
            <a:chExt cx="772998" cy="47136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2187018" y="2224725"/>
              <a:ext cx="772998" cy="0"/>
            </a:xfrm>
            <a:prstGeom prst="line">
              <a:avLst/>
            </a:prstGeom>
            <a:noFill/>
            <a:ln w="38100" cap="flat" cmpd="sng" algn="ctr">
              <a:solidFill>
                <a:srgbClr val="0068D0"/>
              </a:solidFill>
              <a:prstDash val="solid"/>
              <a:miter lim="800000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>
            <a:xfrm>
              <a:off x="2187018" y="2177589"/>
              <a:ext cx="772998" cy="0"/>
            </a:xfrm>
            <a:prstGeom prst="line">
              <a:avLst/>
            </a:prstGeom>
            <a:noFill/>
            <a:ln w="9525" cap="flat" cmpd="sng" algn="ctr">
              <a:solidFill>
                <a:srgbClr val="0068D0"/>
              </a:solidFill>
              <a:prstDash val="solid"/>
              <a:miter lim="800000"/>
            </a:ln>
            <a:effectLst/>
          </p:spPr>
        </p:cxnSp>
      </p:grpSp>
      <p:sp>
        <p:nvSpPr>
          <p:cNvPr id="25" name="文本框 24"/>
          <p:cNvSpPr txBox="1"/>
          <p:nvPr/>
        </p:nvSpPr>
        <p:spPr>
          <a:xfrm>
            <a:off x="6095999" y="2147528"/>
            <a:ext cx="4823518" cy="2962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ea"/>
              </a:rPr>
              <a:t>Meta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ea"/>
              </a:rPr>
              <a:t>分析显示：</a:t>
            </a:r>
            <a:endParaRPr lang="en-US" altLang="zh-CN" sz="1400" kern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ea"/>
              </a:rPr>
              <a:t>国内胃食管反流病（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ea"/>
              </a:rPr>
              <a:t>GERD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ea"/>
              </a:rPr>
              <a:t>）患病率为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ea"/>
              </a:rPr>
              <a:t>12.5%</a:t>
            </a:r>
            <a:r>
              <a:rPr lang="en-US" altLang="zh-CN" sz="1400" kern="0" baseline="30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ea"/>
              </a:rPr>
              <a:t>1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ea"/>
              </a:rPr>
              <a:t>；</a:t>
            </a:r>
            <a:endParaRPr lang="en-US" altLang="zh-CN" sz="1400" kern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我国人群幽门螺杆菌（</a:t>
            </a:r>
            <a:r>
              <a:rPr lang="en-US" altLang="zh-CN" sz="1400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Hp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）感染率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44.2%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，感染后可导致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10-15%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的患者发生消化性溃疡</a:t>
            </a:r>
            <a:r>
              <a:rPr lang="en-US" altLang="zh-CN" sz="1400" kern="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；</a:t>
            </a:r>
            <a:endParaRPr lang="en-US" altLang="zh-CN" sz="1400" kern="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长期口服非甾体抗炎药（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NSAIDs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）患者中，约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40%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患者发生内镜下消化性溃疡</a:t>
            </a:r>
            <a:r>
              <a:rPr lang="en-US" altLang="zh-CN" sz="1400" kern="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3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。</a:t>
            </a:r>
            <a:endParaRPr lang="en-US" altLang="zh-CN" sz="1400" kern="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根据南方医药经济研究所米内网数据库显示：质子泵抑制剂（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PPI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）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2022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年全国销售额约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161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亿元，其中口服制剂约</a:t>
            </a:r>
            <a:r>
              <a:rPr lang="en-US" altLang="zh-CN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108</a:t>
            </a:r>
            <a:r>
              <a:rPr lang="zh-CN" altLang="en-US" sz="1400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亿元。</a:t>
            </a:r>
            <a:endParaRPr lang="zh-CN" altLang="zh-CN" sz="1400" kern="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173500" y="6304850"/>
            <a:ext cx="638748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胃食管反流病基层诊疗指南（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2019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年） 中华全科医师杂志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2019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月第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18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卷第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期</a:t>
            </a:r>
            <a:endParaRPr lang="zh-CN" altLang="zh-CN" sz="1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幽门螺旋杆菌感染基层诊疗指导意见 上海医学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2022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年第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45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卷第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11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期</a:t>
            </a:r>
            <a:endParaRPr lang="zh-CN" altLang="zh-CN" sz="1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非甾体消炎药相关消化道溃疡与溃疡并发症的预防与治疗规范建议 中华内科杂志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2017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月第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56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卷第</a:t>
            </a:r>
            <a:r>
              <a:rPr lang="en-US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000" kern="100" dirty="0">
                <a:effectLst/>
                <a:latin typeface="等线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期</a:t>
            </a:r>
            <a:endParaRPr lang="zh-CN" altLang="zh-CN" sz="10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-580789" y="410647"/>
            <a:ext cx="2547373" cy="875561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sz="4000" b="1" dirty="0"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zh-CN" altLang="en-US" sz="4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28139" y="607272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latin typeface="+mj-ea"/>
                <a:ea typeface="+mj-ea"/>
              </a:rPr>
              <a:t>药品基本信息</a:t>
            </a:r>
            <a:endParaRPr lang="en-US" altLang="zh-CN" sz="2800" b="1" dirty="0">
              <a:latin typeface="+mj-ea"/>
              <a:ea typeface="+mj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24684" y="2039710"/>
            <a:ext cx="530848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</a:t>
            </a: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推荐剂量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胃食管反流病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－反流性食管炎的治疗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40mg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，每日一次，连服四周。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对于食管炎未治愈或持续有症状的患者建议再服药治疗四周。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－已经治愈的食管炎患者预防复发的长期治疗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20mg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，每日一次。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－胃食管反流病的症状控制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没有食管炎的患者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20mg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，每日一次。如果用药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周症状未获控制，应对患者作进一步的检查。一旦症状消除，随后的症状控制可采用按需治疗，即需要时口服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20mg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，每日一次。对于使用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NSAID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治疗伴有发生胃及十二指肠溃疡危险的患者，随后的症状控制不推荐采用按需治疗。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与适当的抗菌疗法联合用药根除幽门螺杆菌，并且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－愈合与幽门螺杆菌相关的十二指肠溃疡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－预防与幽门螺杆菌相关的消化性溃疡复发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艾司奥美拉唑镁肠溶干混悬剂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20mg+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阿莫西林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1g+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克拉霉素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500 mg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，每日二次，共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天。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需要持续</a:t>
            </a:r>
            <a:r>
              <a:rPr lang="en-US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NSAID</a:t>
            </a: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治疗的患者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－与使用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NSAID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治疗相关的胃溃疡的治疗：常用剂量每日一次，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 mg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US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4~8</a:t>
            </a: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周。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24684" y="146722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</a:rPr>
              <a:t>用法用量</a:t>
            </a:r>
            <a:endParaRPr lang="en-US" altLang="zh-CN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1108149" y="1832405"/>
            <a:ext cx="900000" cy="47136"/>
            <a:chOff x="2187018" y="2177589"/>
            <a:chExt cx="772998" cy="47136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2187018" y="2224725"/>
              <a:ext cx="772998" cy="0"/>
            </a:xfrm>
            <a:prstGeom prst="line">
              <a:avLst/>
            </a:prstGeom>
            <a:noFill/>
            <a:ln w="38100" cap="flat" cmpd="sng" algn="ctr">
              <a:solidFill>
                <a:srgbClr val="0068D0"/>
              </a:solidFill>
              <a:prstDash val="solid"/>
              <a:miter lim="800000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>
            <a:xfrm>
              <a:off x="2187018" y="2177589"/>
              <a:ext cx="772998" cy="0"/>
            </a:xfrm>
            <a:prstGeom prst="line">
              <a:avLst/>
            </a:prstGeom>
            <a:noFill/>
            <a:ln w="9525" cap="flat" cmpd="sng" algn="ctr">
              <a:solidFill>
                <a:srgbClr val="0068D0"/>
              </a:solidFill>
              <a:prstDash val="solid"/>
              <a:miter lim="800000"/>
            </a:ln>
            <a:effectLst/>
          </p:spPr>
        </p:cxnSp>
      </p:grpSp>
      <p:sp>
        <p:nvSpPr>
          <p:cNvPr id="25" name="文本框 24"/>
          <p:cNvSpPr txBox="1"/>
          <p:nvPr/>
        </p:nvSpPr>
        <p:spPr>
          <a:xfrm>
            <a:off x="6540254" y="2186707"/>
            <a:ext cx="4810051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</a:t>
            </a:r>
            <a:r>
              <a:rPr lang="zh-CN" altLang="zh-CN" sz="1400" b="1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使用和给药方法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肠溶干混悬剂可以通过口服以及鼻胃管或胃管给药。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u="sng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对于口服给药的患者，本品给药方式如下：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对于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20mg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40mg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规格，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袋药品应倒入含有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15ml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水的容器中。如果需要使用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袋药品，可以使用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倍量的水或按照药剂师或医生的意见以类似方式混合使用。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搅拌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等待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2-3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分钟使其变稠。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在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30 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分钟内搅拌并饮用。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如果饮用后仍有药物残留，请加水，搅拌并立即饮用。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zh-CN" sz="1400" u="sng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对于鼻胃管或胃管给药的患者，本品给药方式如下：</a:t>
            </a:r>
            <a:endParaRPr lang="zh-CN" altLang="zh-CN" sz="1400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对于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20mg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40mg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规格，注射器中的水至少为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15ml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。通过鼻胃管或胃管给予干混悬剂时，使用带有导管头的注射器非常重要。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迅速摇动注射器并等待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2-3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分钟使其变稠。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摇晃注射器，在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30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分钟内通过鼻胃管或胃管注入胃中。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用等量水（</a:t>
            </a:r>
            <a:r>
              <a:rPr lang="en-US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15ml</a:t>
            </a: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）加入注射器。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•"/>
            </a:pPr>
            <a:r>
              <a:rPr lang="zh-CN" altLang="zh-CN" sz="1400" kern="1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摇晃并将剩余药物从鼻胃管或胃管冲洗至胃中。</a:t>
            </a:r>
            <a:endParaRPr lang="zh-CN" altLang="zh-CN" sz="1400" kern="1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>
          <a:xfrm>
            <a:off x="11311130" y="6410174"/>
            <a:ext cx="506313" cy="264932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 rot="5400000">
            <a:off x="138095" y="10505"/>
            <a:ext cx="2547373" cy="1216807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3701" y="791826"/>
            <a:ext cx="10007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+mj-ea"/>
                <a:ea typeface="+mj-ea"/>
              </a:rPr>
              <a:t>02</a:t>
            </a:r>
            <a:endParaRPr lang="en-US" altLang="zh-CN" sz="4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7813" y="2137716"/>
            <a:ext cx="126188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安全性</a:t>
            </a:r>
            <a:endParaRPr lang="en-US" altLang="zh-CN" sz="28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Security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225800" y="1001522"/>
          <a:ext cx="8338486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38486"/>
              </a:tblGrid>
              <a:tr h="303808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不良反应情况：</a:t>
                      </a:r>
                      <a:endParaRPr lang="en-US" altLang="zh-CN" sz="18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发生频率最高的不良反应（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≥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1%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）为头痛、腹泻、恶心、胃肠胀气、腹痛、便秘和口干。</a:t>
                      </a:r>
                      <a:endParaRPr lang="en-US" altLang="zh-CN" sz="14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与阿莫西林和克拉霉素联合用药治疗，连续治疗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天的患者，报告频率最高的与药物有关的不良反应为腹泻（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9.2%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）、味觉倒错（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6.6%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）和腹痛（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3.7%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）。</a:t>
                      </a:r>
                      <a:endParaRPr lang="en-US" altLang="zh-CN" sz="14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ea"/>
                          <a:ea typeface="+mn-ea"/>
                        </a:rPr>
                        <a:t>安全性方面优势与不足：</a:t>
                      </a:r>
                      <a:endParaRPr lang="en-US" altLang="zh-CN" sz="12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zh-CN" altLang="en-US" sz="1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优势：</a:t>
                      </a:r>
                      <a:endParaRPr lang="en-US" altLang="zh-CN" sz="1400" b="1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、艾司奥美拉唑出现肝功能异常的发生率低，因此轻中度肝损伤患者中无需调整剂量。肝功能异常是艾普拉唑的常见不良反应之一，从艾普拉唑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Ⅱ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期和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Ⅲ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期临床研究来看：治疗十二指肠溃疡时肝功能异常（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ALT\AST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升高）的发生率为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1.8%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、治疗反流性食管炎时，肝功能异常（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ALT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AST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升高）发生率为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6.7%</a:t>
                      </a:r>
                      <a:r>
                        <a:rPr lang="en-US" altLang="zh-CN" sz="1400" b="0" kern="1200" baseline="30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。因此，肝功能异常的患者慎用艾普拉唑。同时，雷贝拉唑钠肠溶片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胶囊说明书中也明确指出：肝功能损伤患者慎用</a:t>
                      </a:r>
                      <a:r>
                        <a:rPr lang="en-US" altLang="zh-CN" sz="1400" b="0" kern="1200" baseline="30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en-US" altLang="zh-CN" sz="14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、艾司奥美拉唑用于肾功能损害的患者无需调整剂量</a:t>
                      </a:r>
                      <a:r>
                        <a:rPr lang="en-US" altLang="zh-CN" sz="1400" b="0" kern="1200" baseline="30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4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艾普拉唑慎用于肾功能损害的患者，；</a:t>
                      </a:r>
                      <a:endParaRPr lang="en-US" altLang="zh-CN" sz="14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FDA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适应症显示：艾司奥美拉唑可用于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月龄以上的婴幼儿</a:t>
                      </a:r>
                      <a:r>
                        <a:rPr lang="en-US" altLang="zh-CN" sz="1400" b="0" kern="1200" baseline="30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400" b="0" kern="1200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，而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艾普拉唑禁用于婴幼儿、雷贝拉唑不推荐用于儿童。</a:t>
                      </a:r>
                      <a:endParaRPr lang="en-US" altLang="zh-CN" sz="1400" b="0" kern="12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457200" lvl="1" indent="0">
                        <a:spcBef>
                          <a:spcPts val="600"/>
                        </a:spcBef>
                        <a:buFontTx/>
                        <a:buNone/>
                      </a:pPr>
                      <a:r>
                        <a:rPr lang="zh-CN" altLang="en-US" sz="1400" b="1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不足：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艾司奥美拉唑个体差异可能大于艾普拉唑：艾司奥美拉唑同时通过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CYP2C19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和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CYP3A4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酶代谢，艾普拉唑不通过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CYP2C19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代谢，可能个体差异更小</a:t>
                      </a:r>
                      <a:r>
                        <a:rPr lang="en-US" altLang="zh-CN" sz="1400" b="0" kern="1200" baseline="30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zh-CN" altLang="en-US" sz="1400" b="0" kern="1200" baseline="30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374557" y="6215331"/>
            <a:ext cx="78324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zh-CN" altLang="en-US" sz="10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艾普拉唑肠溶片说明书</a:t>
            </a:r>
            <a:endParaRPr lang="en-US" altLang="zh-CN" sz="1000" kern="1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zh-CN" altLang="en-US" sz="10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雷贝拉唑钠肠溶胶囊说明书</a:t>
            </a:r>
            <a:endParaRPr lang="en-US" altLang="zh-CN" sz="1000" kern="1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zh-CN" altLang="en-US" sz="10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艾司奥美拉唑镁肠溶干混悬剂说明书</a:t>
            </a:r>
            <a:endParaRPr lang="en-US" altLang="zh-CN" sz="1000" kern="1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zh-CN" altLang="en-US" sz="1000" kern="1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预防性使用质子泵抑制剂及处方精简专家指导意见</a:t>
            </a:r>
            <a:endParaRPr lang="en-US" altLang="zh-CN" sz="1000" kern="1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541867" y="3098658"/>
            <a:ext cx="2960090" cy="2459624"/>
            <a:chOff x="803378" y="3251200"/>
            <a:chExt cx="2253089" cy="2547373"/>
          </a:xfrm>
        </p:grpSpPr>
        <p:sp>
          <p:nvSpPr>
            <p:cNvPr id="10" name="矩形 9"/>
            <p:cNvSpPr/>
            <p:nvPr/>
          </p:nvSpPr>
          <p:spPr>
            <a:xfrm>
              <a:off x="803378" y="3251200"/>
              <a:ext cx="2253089" cy="254737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b="1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924894" y="3345452"/>
              <a:ext cx="2010057" cy="235886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Bef>
                  <a:spcPts val="600"/>
                </a:spcBef>
              </a:pPr>
              <a:r>
                <a:rPr lang="zh-CN" altLang="en-U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与艾普拉唑相比：</a:t>
              </a:r>
              <a:endParaRPr lang="en-US" altLang="zh-CN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pPr marL="342900" indent="-342900">
                <a:spcBef>
                  <a:spcPts val="600"/>
                </a:spcBef>
                <a:buFont typeface="+mj-lt"/>
                <a:buAutoNum type="arabicPeriod"/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艾司奥美拉唑出现肝功能异常发生率低，轻中度肝损伤患者无需调整剂量；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pPr marL="342900" indent="-342900">
                <a:spcBef>
                  <a:spcPts val="600"/>
                </a:spcBef>
                <a:buFont typeface="+mj-lt"/>
                <a:buAutoNum type="arabicPeriod"/>
              </a:pP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肾损害患者无需调整剂量，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  <a:p>
              <a:pPr marL="342900" indent="-342900">
                <a:spcBef>
                  <a:spcPts val="600"/>
                </a:spcBef>
                <a:buFont typeface="+mj-lt"/>
                <a:buAutoNum type="arabicPeriod"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FDA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适应症显示艾司奥美拉唑可用于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1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月龄以上的婴幼儿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>
          <a:xfrm>
            <a:off x="11311130" y="6410174"/>
            <a:ext cx="506313" cy="264932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 rot="5400000">
            <a:off x="394724" y="192227"/>
            <a:ext cx="2547373" cy="1216807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68014" y="911046"/>
            <a:ext cx="10007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+mj-ea"/>
                <a:ea typeface="+mj-ea"/>
              </a:rPr>
              <a:t>03</a:t>
            </a:r>
            <a:endParaRPr lang="en-US" altLang="zh-CN" sz="4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93451" y="2225364"/>
            <a:ext cx="126188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有效性</a:t>
            </a:r>
            <a:endParaRPr lang="en-US" altLang="zh-CN" sz="28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Validity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541867" y="3098658"/>
            <a:ext cx="2253089" cy="1975032"/>
            <a:chOff x="803378" y="3251200"/>
            <a:chExt cx="2253089" cy="2547373"/>
          </a:xfrm>
        </p:grpSpPr>
        <p:sp>
          <p:nvSpPr>
            <p:cNvPr id="11" name="矩形 10"/>
            <p:cNvSpPr/>
            <p:nvPr/>
          </p:nvSpPr>
          <p:spPr>
            <a:xfrm>
              <a:off x="803378" y="3251200"/>
              <a:ext cx="2253089" cy="254737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924894" y="3345452"/>
              <a:ext cx="2010057" cy="235886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ea"/>
                  <a:ea typeface="+mj-ea"/>
                </a:rPr>
                <a:t>临床研究与同领域其它药品疗效相比较该药品的主要优势和不足</a:t>
              </a:r>
              <a:endPara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3412241" y="911046"/>
            <a:ext cx="8405202" cy="5055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zh-CN" sz="1400" b="1" dirty="0">
                <a:solidFill>
                  <a:srgbClr val="0068D0"/>
                </a:solidFill>
                <a:latin typeface="+mn-ea"/>
              </a:rPr>
              <a:t>艾司奥美拉唑能够有效改善</a:t>
            </a:r>
            <a:r>
              <a:rPr lang="en-US" altLang="zh-CN" sz="1400" b="1" dirty="0">
                <a:solidFill>
                  <a:srgbClr val="0068D0"/>
                </a:solidFill>
                <a:latin typeface="+mn-ea"/>
              </a:rPr>
              <a:t>GERD</a:t>
            </a:r>
            <a:r>
              <a:rPr lang="zh-CN" altLang="zh-CN" sz="1400" b="1" dirty="0">
                <a:solidFill>
                  <a:srgbClr val="0068D0"/>
                </a:solidFill>
                <a:latin typeface="+mn-ea"/>
              </a:rPr>
              <a:t>患者症状，提高生存质量</a:t>
            </a:r>
            <a:r>
              <a:rPr lang="zh-CN" altLang="en-US" sz="1400" b="1" dirty="0">
                <a:solidFill>
                  <a:srgbClr val="0068D0"/>
                </a:solidFill>
                <a:latin typeface="+mn-ea"/>
              </a:rPr>
              <a:t>。</a:t>
            </a:r>
            <a:r>
              <a:rPr lang="zh-CN" altLang="en-US" sz="1400" dirty="0">
                <a:latin typeface="+mn-ea"/>
              </a:rPr>
              <a:t>徐欣萍等比较了</a:t>
            </a:r>
            <a:r>
              <a:rPr lang="en-US" altLang="zh-CN" sz="1400" dirty="0">
                <a:latin typeface="+mn-ea"/>
              </a:rPr>
              <a:t>4</a:t>
            </a:r>
            <a:r>
              <a:rPr lang="zh-CN" altLang="en-US" sz="1400" dirty="0">
                <a:latin typeface="+mn-ea"/>
              </a:rPr>
              <a:t>种</a:t>
            </a:r>
            <a:r>
              <a:rPr lang="en-US" altLang="zh-CN" sz="1400" dirty="0">
                <a:latin typeface="+mn-ea"/>
              </a:rPr>
              <a:t>PPI</a:t>
            </a:r>
            <a:r>
              <a:rPr lang="zh-CN" altLang="en-US" sz="1400" dirty="0">
                <a:latin typeface="+mn-ea"/>
              </a:rPr>
              <a:t>在</a:t>
            </a:r>
            <a:r>
              <a:rPr lang="en-US" altLang="zh-CN" sz="1400" dirty="0">
                <a:latin typeface="+mn-ea"/>
              </a:rPr>
              <a:t>GERD</a:t>
            </a:r>
            <a:r>
              <a:rPr lang="zh-CN" altLang="en-US" sz="1400" dirty="0">
                <a:latin typeface="+mn-ea"/>
              </a:rPr>
              <a:t>患者中的疗效，结果显示，接受</a:t>
            </a:r>
            <a:r>
              <a:rPr lang="en-US" altLang="zh-CN" sz="1400" dirty="0">
                <a:latin typeface="+mn-ea"/>
              </a:rPr>
              <a:t>40mg</a:t>
            </a:r>
            <a:r>
              <a:rPr lang="zh-CN" altLang="en-US" sz="1400" dirty="0">
                <a:latin typeface="+mn-ea"/>
              </a:rPr>
              <a:t>、</a:t>
            </a:r>
            <a:r>
              <a:rPr lang="en-US" altLang="zh-CN" sz="1400" dirty="0" err="1">
                <a:latin typeface="+mn-ea"/>
              </a:rPr>
              <a:t>qd</a:t>
            </a:r>
            <a:r>
              <a:rPr lang="zh-CN" altLang="en-US" sz="1400" dirty="0">
                <a:latin typeface="+mn-ea"/>
              </a:rPr>
              <a:t>艾司奥美拉唑的患者症状缓解了显著高于</a:t>
            </a:r>
            <a:r>
              <a:rPr lang="en-US" altLang="zh-CN" sz="1400" dirty="0">
                <a:latin typeface="+mn-ea"/>
              </a:rPr>
              <a:t>40mg</a:t>
            </a:r>
            <a:r>
              <a:rPr lang="zh-CN" altLang="en-US" sz="1400" dirty="0">
                <a:latin typeface="+mn-ea"/>
              </a:rPr>
              <a:t>奥美拉唑、</a:t>
            </a:r>
            <a:r>
              <a:rPr lang="en-US" altLang="zh-CN" sz="1400" dirty="0">
                <a:latin typeface="+mn-ea"/>
              </a:rPr>
              <a:t>30mg</a:t>
            </a:r>
            <a:r>
              <a:rPr lang="zh-CN" altLang="en-US" sz="1400" dirty="0">
                <a:latin typeface="+mn-ea"/>
              </a:rPr>
              <a:t>兰索拉唑、</a:t>
            </a:r>
            <a:r>
              <a:rPr lang="en-US" altLang="zh-CN" sz="1400" dirty="0">
                <a:latin typeface="+mn-ea"/>
              </a:rPr>
              <a:t>20mg</a:t>
            </a:r>
            <a:r>
              <a:rPr lang="zh-CN" altLang="en-US" sz="1400" dirty="0">
                <a:latin typeface="+mn-ea"/>
              </a:rPr>
              <a:t>雷贝拉唑</a:t>
            </a:r>
            <a:r>
              <a:rPr lang="zh-CN" altLang="zh-CN" sz="1400" dirty="0">
                <a:latin typeface="+mn-ea"/>
              </a:rPr>
              <a:t>（症状缓解率分别为：</a:t>
            </a:r>
            <a:r>
              <a:rPr lang="en-US" altLang="zh-CN" sz="1400" dirty="0">
                <a:latin typeface="+mn-ea"/>
              </a:rPr>
              <a:t>93.1%</a:t>
            </a:r>
            <a:r>
              <a:rPr lang="zh-CN" altLang="zh-CN" sz="1400" dirty="0">
                <a:latin typeface="+mn-ea"/>
              </a:rPr>
              <a:t>、</a:t>
            </a:r>
            <a:r>
              <a:rPr lang="en-US" altLang="zh-CN" sz="1400" dirty="0">
                <a:latin typeface="+mn-ea"/>
              </a:rPr>
              <a:t>81.6%</a:t>
            </a:r>
            <a:r>
              <a:rPr lang="zh-CN" altLang="zh-CN" sz="1400" dirty="0">
                <a:latin typeface="+mn-ea"/>
              </a:rPr>
              <a:t>、</a:t>
            </a:r>
            <a:r>
              <a:rPr lang="en-US" altLang="zh-CN" sz="1400" dirty="0">
                <a:latin typeface="+mn-ea"/>
              </a:rPr>
              <a:t>85.7%</a:t>
            </a:r>
            <a:r>
              <a:rPr lang="zh-CN" altLang="zh-CN" sz="1400" dirty="0">
                <a:latin typeface="+mn-ea"/>
              </a:rPr>
              <a:t>、</a:t>
            </a:r>
            <a:r>
              <a:rPr lang="en-US" altLang="zh-CN" sz="1400" dirty="0">
                <a:latin typeface="+mn-ea"/>
              </a:rPr>
              <a:t>86.4%</a:t>
            </a:r>
            <a:r>
              <a:rPr lang="zh-CN" altLang="zh-CN" sz="1400" dirty="0">
                <a:latin typeface="+mn-ea"/>
              </a:rPr>
              <a:t>，</a:t>
            </a:r>
            <a:r>
              <a:rPr lang="en-US" altLang="zh-CN" sz="1400" dirty="0">
                <a:latin typeface="+mn-ea"/>
              </a:rPr>
              <a:t>P&lt;0.05</a:t>
            </a:r>
            <a:r>
              <a:rPr lang="zh-CN" altLang="zh-CN" sz="1400" dirty="0">
                <a:latin typeface="+mn-ea"/>
              </a:rPr>
              <a:t>），内镜下治愈率也显著高于其他</a:t>
            </a:r>
            <a:r>
              <a:rPr lang="en-US" altLang="zh-CN" sz="1400" dirty="0">
                <a:latin typeface="+mn-ea"/>
              </a:rPr>
              <a:t>3</a:t>
            </a:r>
            <a:r>
              <a:rPr lang="zh-CN" altLang="zh-CN" sz="1400" dirty="0">
                <a:latin typeface="+mn-ea"/>
              </a:rPr>
              <a:t>种</a:t>
            </a:r>
            <a:r>
              <a:rPr lang="en-US" altLang="zh-CN" sz="1400" dirty="0">
                <a:latin typeface="+mn-ea"/>
              </a:rPr>
              <a:t>PPI </a:t>
            </a:r>
            <a:r>
              <a:rPr lang="zh-CN" altLang="zh-CN" sz="1400" dirty="0">
                <a:latin typeface="+mn-ea"/>
              </a:rPr>
              <a:t>治疗组（内镜下治愈率分别为</a:t>
            </a:r>
            <a:r>
              <a:rPr lang="en-US" altLang="zh-CN" sz="1400" dirty="0">
                <a:latin typeface="+mn-ea"/>
              </a:rPr>
              <a:t>: 86.2%</a:t>
            </a:r>
            <a:r>
              <a:rPr lang="zh-CN" altLang="zh-CN" sz="1400" dirty="0">
                <a:latin typeface="+mn-ea"/>
              </a:rPr>
              <a:t>、</a:t>
            </a:r>
            <a:r>
              <a:rPr lang="en-US" altLang="zh-CN" sz="1400" dirty="0">
                <a:latin typeface="+mn-ea"/>
              </a:rPr>
              <a:t>73.7%</a:t>
            </a:r>
            <a:r>
              <a:rPr lang="zh-CN" altLang="zh-CN" sz="1400" dirty="0">
                <a:latin typeface="+mn-ea"/>
              </a:rPr>
              <a:t>、</a:t>
            </a:r>
            <a:r>
              <a:rPr lang="en-US" altLang="zh-CN" sz="1400" dirty="0">
                <a:latin typeface="+mn-ea"/>
              </a:rPr>
              <a:t>77.1%</a:t>
            </a:r>
            <a:r>
              <a:rPr lang="zh-CN" altLang="zh-CN" sz="1400" dirty="0">
                <a:latin typeface="+mn-ea"/>
              </a:rPr>
              <a:t>、</a:t>
            </a:r>
            <a:r>
              <a:rPr lang="en-US" altLang="zh-CN" sz="1400" dirty="0">
                <a:latin typeface="+mn-ea"/>
              </a:rPr>
              <a:t>81.8%</a:t>
            </a:r>
            <a:r>
              <a:rPr lang="zh-CN" altLang="zh-CN" sz="1400" dirty="0">
                <a:latin typeface="+mn-ea"/>
              </a:rPr>
              <a:t>，</a:t>
            </a:r>
            <a:r>
              <a:rPr lang="en-US" altLang="zh-CN" sz="1400" dirty="0">
                <a:latin typeface="+mn-ea"/>
              </a:rPr>
              <a:t>P&lt;0.05</a:t>
            </a:r>
            <a:r>
              <a:rPr lang="zh-CN" altLang="zh-CN" sz="1400" dirty="0">
                <a:latin typeface="+mn-ea"/>
              </a:rPr>
              <a:t>）。因此艾司奥美拉唑能够有效改善</a:t>
            </a:r>
            <a:r>
              <a:rPr lang="en-US" altLang="zh-CN" sz="1400" dirty="0">
                <a:latin typeface="+mn-ea"/>
              </a:rPr>
              <a:t>GERD</a:t>
            </a:r>
            <a:r>
              <a:rPr lang="zh-CN" altLang="zh-CN" sz="1400" dirty="0">
                <a:latin typeface="+mn-ea"/>
              </a:rPr>
              <a:t>患者症状，提高生存质量。</a:t>
            </a:r>
            <a:endParaRPr lang="en-US" altLang="zh-CN" sz="1400" dirty="0">
              <a:latin typeface="+mn-ea"/>
            </a:endParaRP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zh-CN" sz="1400" b="1" dirty="0">
                <a:solidFill>
                  <a:srgbClr val="0068D0"/>
                </a:solidFill>
                <a:latin typeface="+mn-ea"/>
              </a:rPr>
              <a:t>艾司奥美拉唑治疗</a:t>
            </a:r>
            <a:r>
              <a:rPr lang="en-US" altLang="zh-CN" sz="1400" b="1" dirty="0">
                <a:solidFill>
                  <a:srgbClr val="0068D0"/>
                </a:solidFill>
                <a:latin typeface="+mn-ea"/>
              </a:rPr>
              <a:t>GERD </a:t>
            </a:r>
            <a:r>
              <a:rPr lang="zh-CN" altLang="zh-CN" sz="1400" b="1" dirty="0">
                <a:solidFill>
                  <a:srgbClr val="0068D0"/>
                </a:solidFill>
                <a:latin typeface="+mn-ea"/>
              </a:rPr>
              <a:t>的复发率低于其他</a:t>
            </a:r>
            <a:r>
              <a:rPr lang="en-US" altLang="zh-CN" sz="1400" b="1" dirty="0">
                <a:solidFill>
                  <a:srgbClr val="0068D0"/>
                </a:solidFill>
                <a:latin typeface="+mn-ea"/>
              </a:rPr>
              <a:t>PPI</a:t>
            </a:r>
            <a:r>
              <a:rPr lang="zh-CN" altLang="en-US" sz="1400" b="1" dirty="0">
                <a:solidFill>
                  <a:srgbClr val="0068D0"/>
                </a:solidFill>
                <a:latin typeface="+mn-ea"/>
              </a:rPr>
              <a:t>。</a:t>
            </a:r>
            <a:r>
              <a:rPr lang="zh-CN" altLang="zh-CN" sz="1400" dirty="0">
                <a:latin typeface="+mn-ea"/>
              </a:rPr>
              <a:t>一项纳入</a:t>
            </a:r>
            <a:r>
              <a:rPr lang="en-US" altLang="zh-CN" sz="1400" dirty="0">
                <a:latin typeface="+mn-ea"/>
              </a:rPr>
              <a:t>11</a:t>
            </a:r>
            <a:r>
              <a:rPr lang="zh-CN" altLang="zh-CN" sz="1400" dirty="0">
                <a:latin typeface="+mn-ea"/>
              </a:rPr>
              <a:t>项临床研究的</a:t>
            </a:r>
            <a:r>
              <a:rPr lang="en-US" altLang="zh-CN" sz="1400" dirty="0">
                <a:latin typeface="+mn-ea"/>
              </a:rPr>
              <a:t>Meta</a:t>
            </a:r>
            <a:r>
              <a:rPr lang="zh-CN" altLang="zh-CN" sz="1400" dirty="0">
                <a:latin typeface="+mn-ea"/>
              </a:rPr>
              <a:t>分析结果显示，连续</a:t>
            </a:r>
            <a:r>
              <a:rPr lang="en-US" altLang="zh-CN" sz="1400" dirty="0">
                <a:latin typeface="+mn-ea"/>
              </a:rPr>
              <a:t>6 </a:t>
            </a:r>
            <a:r>
              <a:rPr lang="zh-CN" altLang="zh-CN" sz="1400" dirty="0">
                <a:latin typeface="+mn-ea"/>
              </a:rPr>
              <a:t>个月使用</a:t>
            </a:r>
            <a:r>
              <a:rPr lang="en-US" altLang="zh-CN" sz="1400" dirty="0">
                <a:latin typeface="+mn-ea"/>
              </a:rPr>
              <a:t>20 mg/d </a:t>
            </a:r>
            <a:r>
              <a:rPr lang="zh-CN" altLang="zh-CN" sz="1400" dirty="0">
                <a:latin typeface="+mn-ea"/>
              </a:rPr>
              <a:t>艾司奥美拉唑治疗</a:t>
            </a:r>
            <a:r>
              <a:rPr lang="en-US" altLang="zh-CN" sz="1400" dirty="0">
                <a:latin typeface="+mn-ea"/>
              </a:rPr>
              <a:t>GERD </a:t>
            </a:r>
            <a:r>
              <a:rPr lang="zh-CN" altLang="zh-CN" sz="1400" dirty="0">
                <a:latin typeface="+mn-ea"/>
              </a:rPr>
              <a:t>的复发率低于其他</a:t>
            </a:r>
            <a:r>
              <a:rPr lang="en-US" altLang="zh-CN" sz="1400" dirty="0">
                <a:latin typeface="+mn-ea"/>
              </a:rPr>
              <a:t>PPI( RR = 0.67</a:t>
            </a:r>
            <a:r>
              <a:rPr lang="zh-CN" altLang="zh-CN" sz="1400" dirty="0">
                <a:latin typeface="+mn-ea"/>
              </a:rPr>
              <a:t>，</a:t>
            </a:r>
            <a:r>
              <a:rPr lang="en-US" altLang="zh-CN" sz="1400" dirty="0">
                <a:latin typeface="+mn-ea"/>
              </a:rPr>
              <a:t>95% CI 0.55</a:t>
            </a:r>
            <a:r>
              <a:rPr lang="zh-CN" altLang="zh-CN" sz="1400" dirty="0">
                <a:latin typeface="+mn-ea"/>
              </a:rPr>
              <a:t>～</a:t>
            </a:r>
            <a:r>
              <a:rPr lang="en-US" altLang="zh-CN" sz="1400" dirty="0">
                <a:latin typeface="+mn-ea"/>
              </a:rPr>
              <a:t>0.83)</a:t>
            </a:r>
            <a:r>
              <a:rPr lang="zh-CN" altLang="zh-CN" sz="1400" dirty="0">
                <a:latin typeface="+mn-ea"/>
              </a:rPr>
              <a:t>，烧心</a:t>
            </a:r>
            <a:r>
              <a:rPr lang="en-US" altLang="zh-CN" sz="1400" dirty="0">
                <a:latin typeface="+mn-ea"/>
              </a:rPr>
              <a:t>(RR = 0.67</a:t>
            </a:r>
            <a:r>
              <a:rPr lang="zh-CN" altLang="zh-CN" sz="1400" dirty="0">
                <a:latin typeface="+mn-ea"/>
              </a:rPr>
              <a:t>，</a:t>
            </a:r>
            <a:r>
              <a:rPr lang="en-US" altLang="zh-CN" sz="1400" dirty="0">
                <a:latin typeface="+mn-ea"/>
              </a:rPr>
              <a:t>95% CI 0.57</a:t>
            </a:r>
            <a:r>
              <a:rPr lang="zh-CN" altLang="zh-CN" sz="1400" dirty="0">
                <a:latin typeface="+mn-ea"/>
              </a:rPr>
              <a:t>～</a:t>
            </a:r>
            <a:r>
              <a:rPr lang="en-US" altLang="zh-CN" sz="1400" dirty="0">
                <a:latin typeface="+mn-ea"/>
              </a:rPr>
              <a:t>0.92) </a:t>
            </a:r>
            <a:r>
              <a:rPr lang="zh-CN" altLang="zh-CN" sz="1400" dirty="0">
                <a:latin typeface="+mn-ea"/>
              </a:rPr>
              <a:t>和上腹疼痛</a:t>
            </a:r>
            <a:r>
              <a:rPr lang="en-US" altLang="zh-CN" sz="1400" dirty="0">
                <a:latin typeface="+mn-ea"/>
              </a:rPr>
              <a:t>(RR = 0.72</a:t>
            </a:r>
            <a:r>
              <a:rPr lang="zh-CN" altLang="zh-CN" sz="1400" dirty="0">
                <a:latin typeface="+mn-ea"/>
              </a:rPr>
              <a:t>，</a:t>
            </a:r>
            <a:r>
              <a:rPr lang="en-US" altLang="zh-CN" sz="1400" dirty="0">
                <a:latin typeface="+mn-ea"/>
              </a:rPr>
              <a:t>95% CI 0.70</a:t>
            </a:r>
            <a:r>
              <a:rPr lang="zh-CN" altLang="zh-CN" sz="1400" dirty="0">
                <a:latin typeface="+mn-ea"/>
              </a:rPr>
              <a:t>～</a:t>
            </a:r>
            <a:r>
              <a:rPr lang="en-US" altLang="zh-CN" sz="1400" dirty="0">
                <a:latin typeface="+mn-ea"/>
              </a:rPr>
              <a:t>0.96)</a:t>
            </a:r>
            <a:r>
              <a:rPr lang="zh-CN" altLang="zh-CN" sz="1400" dirty="0">
                <a:latin typeface="+mn-ea"/>
              </a:rPr>
              <a:t>，症状缓解率也较其他</a:t>
            </a:r>
            <a:r>
              <a:rPr lang="en-US" altLang="zh-CN" sz="1400" dirty="0">
                <a:latin typeface="+mn-ea"/>
              </a:rPr>
              <a:t>PPI</a:t>
            </a:r>
            <a:r>
              <a:rPr lang="zh-CN" altLang="zh-CN" sz="1400" dirty="0">
                <a:latin typeface="+mn-ea"/>
              </a:rPr>
              <a:t>治疗组下降</a:t>
            </a:r>
            <a:r>
              <a:rPr lang="zh-CN" altLang="en-US" sz="1400" dirty="0">
                <a:latin typeface="+mn-ea"/>
              </a:rPr>
              <a:t>。</a:t>
            </a:r>
            <a:endParaRPr lang="en-US" altLang="zh-CN" sz="1400" dirty="0">
              <a:latin typeface="+mn-ea"/>
            </a:endParaRP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zh-CN" sz="1400" b="1" dirty="0">
                <a:solidFill>
                  <a:srgbClr val="0068D0"/>
                </a:solidFill>
                <a:latin typeface="+mn-ea"/>
              </a:rPr>
              <a:t>艾司奥美拉唑为基础的治疗方案显著优于其他</a:t>
            </a:r>
            <a:r>
              <a:rPr lang="en-US" altLang="zh-CN" sz="1400" b="1" dirty="0">
                <a:solidFill>
                  <a:srgbClr val="0068D0"/>
                </a:solidFill>
                <a:latin typeface="+mn-ea"/>
              </a:rPr>
              <a:t>PPI</a:t>
            </a:r>
            <a:r>
              <a:rPr lang="zh-CN" altLang="zh-CN" sz="1400" b="1" dirty="0">
                <a:solidFill>
                  <a:srgbClr val="0068D0"/>
                </a:solidFill>
                <a:latin typeface="+mn-ea"/>
              </a:rPr>
              <a:t>为基础的治疗方案</a:t>
            </a:r>
            <a:r>
              <a:rPr lang="en-US" altLang="zh-CN" sz="1400" b="1" dirty="0">
                <a:solidFill>
                  <a:srgbClr val="0068D0"/>
                </a:solidFill>
                <a:latin typeface="+mn-ea"/>
              </a:rPr>
              <a:t>.</a:t>
            </a:r>
            <a:r>
              <a:rPr lang="zh-CN" altLang="zh-CN" sz="1400" dirty="0">
                <a:latin typeface="+mn-ea"/>
              </a:rPr>
              <a:t>一项纳入</a:t>
            </a:r>
            <a:r>
              <a:rPr lang="en-US" altLang="zh-CN" sz="1400" dirty="0">
                <a:latin typeface="+mn-ea"/>
              </a:rPr>
              <a:t>35</a:t>
            </a:r>
            <a:r>
              <a:rPr lang="zh-CN" altLang="zh-CN" sz="1400" dirty="0">
                <a:latin typeface="+mn-ea"/>
              </a:rPr>
              <a:t>项随机试验的</a:t>
            </a:r>
            <a:r>
              <a:rPr lang="en-US" altLang="zh-CN" sz="1400" dirty="0">
                <a:latin typeface="+mn-ea"/>
              </a:rPr>
              <a:t>Meta</a:t>
            </a:r>
            <a:r>
              <a:rPr lang="zh-CN" altLang="zh-CN" sz="1400" dirty="0">
                <a:latin typeface="+mn-ea"/>
              </a:rPr>
              <a:t>分析比较了不同</a:t>
            </a:r>
            <a:r>
              <a:rPr lang="en-US" altLang="zh-CN" sz="1400" dirty="0">
                <a:latin typeface="+mn-ea"/>
              </a:rPr>
              <a:t>PPI</a:t>
            </a:r>
            <a:r>
              <a:rPr lang="zh-CN" altLang="zh-CN" sz="1400" dirty="0">
                <a:latin typeface="+mn-ea"/>
              </a:rPr>
              <a:t>对</a:t>
            </a:r>
            <a:r>
              <a:rPr lang="en-US" altLang="zh-CN" sz="1400" dirty="0">
                <a:latin typeface="+mn-ea"/>
              </a:rPr>
              <a:t>Hp</a:t>
            </a:r>
            <a:r>
              <a:rPr lang="zh-CN" altLang="zh-CN" sz="1400" dirty="0">
                <a:latin typeface="+mn-ea"/>
              </a:rPr>
              <a:t>根除率的影响，发现以艾司奥美拉唑为基础的</a:t>
            </a:r>
            <a:r>
              <a:rPr lang="en-US" altLang="zh-CN" sz="1400" dirty="0">
                <a:latin typeface="+mn-ea"/>
              </a:rPr>
              <a:t>Hp</a:t>
            </a:r>
            <a:r>
              <a:rPr lang="zh-CN" altLang="zh-CN" sz="1400" dirty="0">
                <a:latin typeface="+mn-ea"/>
              </a:rPr>
              <a:t>根除方案</a:t>
            </a:r>
            <a:r>
              <a:rPr lang="en-US" altLang="zh-CN" sz="1400" dirty="0">
                <a:latin typeface="+mn-ea"/>
              </a:rPr>
              <a:t>( </a:t>
            </a:r>
            <a:r>
              <a:rPr lang="zh-CN" altLang="zh-CN" sz="1400" dirty="0">
                <a:latin typeface="+mn-ea"/>
              </a:rPr>
              <a:t>联合</a:t>
            </a:r>
            <a:r>
              <a:rPr lang="en-US" altLang="zh-CN" sz="1400" dirty="0">
                <a:latin typeface="+mn-ea"/>
              </a:rPr>
              <a:t>2</a:t>
            </a:r>
            <a:r>
              <a:rPr lang="zh-CN" altLang="zh-CN" sz="1400" dirty="0">
                <a:latin typeface="+mn-ea"/>
              </a:rPr>
              <a:t>种抗生素抗菌治疗</a:t>
            </a:r>
            <a:r>
              <a:rPr lang="en-US" altLang="zh-CN" sz="1400" dirty="0">
                <a:latin typeface="+mn-ea"/>
              </a:rPr>
              <a:t>7d) </a:t>
            </a:r>
            <a:r>
              <a:rPr lang="zh-CN" altLang="zh-CN" sz="1400" dirty="0">
                <a:latin typeface="+mn-ea"/>
              </a:rPr>
              <a:t>显著优于其他</a:t>
            </a:r>
            <a:r>
              <a:rPr lang="en-US" altLang="zh-CN" sz="1400" dirty="0">
                <a:latin typeface="+mn-ea"/>
              </a:rPr>
              <a:t>PPI( </a:t>
            </a:r>
            <a:r>
              <a:rPr lang="zh-CN" altLang="zh-CN" sz="1400" dirty="0">
                <a:latin typeface="+mn-ea"/>
              </a:rPr>
              <a:t>奥美拉唑、泮托拉唑、兰索拉唑</a:t>
            </a:r>
            <a:r>
              <a:rPr lang="en-US" altLang="zh-CN" sz="1400" dirty="0">
                <a:latin typeface="+mn-ea"/>
              </a:rPr>
              <a:t>) </a:t>
            </a:r>
            <a:r>
              <a:rPr lang="zh-CN" altLang="zh-CN" sz="1400" dirty="0">
                <a:latin typeface="+mn-ea"/>
              </a:rPr>
              <a:t>联合相同抗菌素的治疗方案</a:t>
            </a:r>
            <a:r>
              <a:rPr lang="en-US" altLang="zh-CN" sz="1400" dirty="0">
                <a:latin typeface="+mn-ea"/>
              </a:rPr>
              <a:t>(OR = 1.32</a:t>
            </a:r>
            <a:r>
              <a:rPr lang="zh-CN" altLang="zh-CN" sz="1400" dirty="0">
                <a:latin typeface="+mn-ea"/>
              </a:rPr>
              <a:t>，</a:t>
            </a:r>
            <a:r>
              <a:rPr lang="en-US" altLang="zh-CN" sz="1400" dirty="0">
                <a:latin typeface="+mn-ea"/>
              </a:rPr>
              <a:t>95% CI 1.01</a:t>
            </a:r>
            <a:r>
              <a:rPr lang="zh-CN" altLang="zh-CN" sz="1400" dirty="0">
                <a:latin typeface="+mn-ea"/>
              </a:rPr>
              <a:t>～</a:t>
            </a:r>
            <a:r>
              <a:rPr lang="en-US" altLang="zh-CN" sz="1400" dirty="0">
                <a:latin typeface="+mn-ea"/>
              </a:rPr>
              <a:t>1.73 )</a:t>
            </a:r>
            <a:r>
              <a:rPr lang="zh-CN" altLang="zh-CN" sz="1400" dirty="0">
                <a:latin typeface="+mn-ea"/>
              </a:rPr>
              <a:t>。以</a:t>
            </a:r>
            <a:r>
              <a:rPr lang="en-US" altLang="zh-CN" sz="1400" dirty="0">
                <a:latin typeface="+mn-ea"/>
              </a:rPr>
              <a:t>20 mg/d </a:t>
            </a:r>
            <a:r>
              <a:rPr lang="zh-CN" altLang="zh-CN" sz="1400" dirty="0">
                <a:latin typeface="+mn-ea"/>
              </a:rPr>
              <a:t>艾司奥美拉唑为基础的治疗方案与其他</a:t>
            </a:r>
            <a:r>
              <a:rPr lang="en-US" altLang="zh-CN" sz="1400" dirty="0">
                <a:latin typeface="+mn-ea"/>
              </a:rPr>
              <a:t>PPI</a:t>
            </a:r>
            <a:r>
              <a:rPr lang="zh-CN" altLang="zh-CN" sz="1400" dirty="0">
                <a:latin typeface="+mn-ea"/>
              </a:rPr>
              <a:t>为基础的治疗方案疗效相当</a:t>
            </a:r>
            <a:r>
              <a:rPr lang="en-US" altLang="zh-CN" sz="1400" dirty="0">
                <a:latin typeface="+mn-ea"/>
              </a:rPr>
              <a:t>(OR= 1.04</a:t>
            </a:r>
            <a:r>
              <a:rPr lang="zh-CN" altLang="zh-CN" sz="1400" dirty="0">
                <a:latin typeface="+mn-ea"/>
              </a:rPr>
              <a:t>，</a:t>
            </a:r>
            <a:r>
              <a:rPr lang="en-US" altLang="zh-CN" sz="1400" dirty="0">
                <a:latin typeface="+mn-ea"/>
              </a:rPr>
              <a:t>95% CI 0.80</a:t>
            </a:r>
            <a:r>
              <a:rPr lang="zh-CN" altLang="zh-CN" sz="1400" dirty="0">
                <a:latin typeface="+mn-ea"/>
              </a:rPr>
              <a:t>～</a:t>
            </a:r>
            <a:r>
              <a:rPr lang="en-US" altLang="zh-CN" sz="1400" dirty="0">
                <a:latin typeface="+mn-ea"/>
              </a:rPr>
              <a:t>1.35) </a:t>
            </a:r>
            <a:r>
              <a:rPr lang="zh-CN" altLang="zh-CN" sz="1400" dirty="0">
                <a:latin typeface="+mn-ea"/>
              </a:rPr>
              <a:t>，以</a:t>
            </a:r>
            <a:r>
              <a:rPr lang="en-US" altLang="zh-CN" sz="1400" dirty="0">
                <a:latin typeface="+mn-ea"/>
              </a:rPr>
              <a:t>40mg/d</a:t>
            </a:r>
            <a:r>
              <a:rPr lang="zh-CN" altLang="zh-CN" sz="1400" dirty="0">
                <a:latin typeface="+mn-ea"/>
              </a:rPr>
              <a:t>艾司奥美拉唑为基础的治疗方案显著优于其他</a:t>
            </a:r>
            <a:r>
              <a:rPr lang="en-US" altLang="zh-CN" sz="1400" dirty="0">
                <a:latin typeface="+mn-ea"/>
              </a:rPr>
              <a:t>PPI</a:t>
            </a:r>
            <a:r>
              <a:rPr lang="zh-CN" altLang="zh-CN" sz="1400" dirty="0">
                <a:latin typeface="+mn-ea"/>
              </a:rPr>
              <a:t>为基础的治疗方案</a:t>
            </a:r>
            <a:r>
              <a:rPr lang="en-US" altLang="zh-CN" sz="1400" dirty="0">
                <a:latin typeface="+mn-ea"/>
              </a:rPr>
              <a:t>(OR = 2.27</a:t>
            </a:r>
            <a:r>
              <a:rPr lang="zh-CN" altLang="zh-CN" sz="1400" dirty="0">
                <a:latin typeface="+mn-ea"/>
              </a:rPr>
              <a:t>，</a:t>
            </a:r>
            <a:r>
              <a:rPr lang="en-US" altLang="zh-CN" sz="1400" dirty="0">
                <a:latin typeface="+mn-ea"/>
              </a:rPr>
              <a:t>95% CI 1.07</a:t>
            </a:r>
            <a:r>
              <a:rPr lang="zh-CN" altLang="zh-CN" sz="1400" dirty="0">
                <a:latin typeface="+mn-ea"/>
              </a:rPr>
              <a:t>～</a:t>
            </a:r>
            <a:r>
              <a:rPr lang="en-US" altLang="zh-CN" sz="1400" dirty="0">
                <a:latin typeface="+mn-ea"/>
              </a:rPr>
              <a:t>4.82)</a:t>
            </a:r>
            <a:r>
              <a:rPr lang="zh-CN" altLang="zh-CN" sz="1400" dirty="0">
                <a:latin typeface="+mn-ea"/>
              </a:rPr>
              <a:t>。</a:t>
            </a:r>
            <a:endParaRPr lang="zh-CN" altLang="en-US" sz="1400" dirty="0">
              <a:latin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0" y="6304002"/>
            <a:ext cx="782692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just"/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李文思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程能能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手性质子泵抑制剂艾司奥美拉唑的研究进展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[J].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中国临床药学杂志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,2017,26(04):278-282.</a:t>
            </a:r>
            <a:endParaRPr lang="zh-CN" altLang="zh-CN" sz="1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04800" algn="just"/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王静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侯晓华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埃索美拉唑的临床应用进展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[J].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胃肠病学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,2003(02):125-126+128.</a:t>
            </a:r>
            <a:endParaRPr lang="zh-CN" altLang="zh-CN" sz="1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04800" algn="just"/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张晖敏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缪应雷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埃索美拉唑的临床应用新进展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[J].</a:t>
            </a:r>
            <a:r>
              <a:rPr lang="zh-CN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世界华人消化杂志</a:t>
            </a:r>
            <a:r>
              <a:rPr lang="en-US" altLang="zh-CN" sz="10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,2009,17(20):2064-2069.</a:t>
            </a:r>
            <a:endParaRPr lang="zh-CN" altLang="zh-CN" sz="1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>
          <a:xfrm>
            <a:off x="11311130" y="6410174"/>
            <a:ext cx="506313" cy="264932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 rot="5400000">
            <a:off x="138095" y="10505"/>
            <a:ext cx="2547373" cy="1216807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3701" y="791826"/>
            <a:ext cx="100079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+mj-ea"/>
                <a:ea typeface="+mj-ea"/>
              </a:rPr>
              <a:t>03</a:t>
            </a:r>
            <a:endParaRPr lang="en-US" altLang="zh-CN" sz="4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3155" y="2040927"/>
            <a:ext cx="126188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/>
                </a:solidFill>
                <a:latin typeface="+mj-ea"/>
                <a:ea typeface="+mj-ea"/>
              </a:rPr>
              <a:t>有效性</a:t>
            </a:r>
            <a:endParaRPr lang="en-US" altLang="zh-CN" sz="28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/>
            <a:r>
              <a:rPr lang="en-US" altLang="zh-CN" dirty="0">
                <a:solidFill>
                  <a:schemeClr val="tx1"/>
                </a:solidFill>
                <a:latin typeface="+mj-ea"/>
                <a:ea typeface="+mj-ea"/>
              </a:rPr>
              <a:t>Validity</a:t>
            </a:r>
            <a:endParaRPr lang="en-US" altLang="zh-CN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306070" y="3184525"/>
            <a:ext cx="2315210" cy="2171065"/>
            <a:chOff x="803378" y="3251200"/>
            <a:chExt cx="2253089" cy="2547373"/>
          </a:xfrm>
        </p:grpSpPr>
        <p:sp>
          <p:nvSpPr>
            <p:cNvPr id="11" name="矩形 10"/>
            <p:cNvSpPr/>
            <p:nvPr/>
          </p:nvSpPr>
          <p:spPr>
            <a:xfrm>
              <a:off x="803378" y="3251200"/>
              <a:ext cx="2253089" cy="254737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924894" y="3345452"/>
              <a:ext cx="2010057" cy="235886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ECD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CN" altLang="en-US" sz="1600" b="1" dirty="0">
                  <a:solidFill>
                    <a:schemeClr val="tx1"/>
                  </a:solidFill>
                  <a:latin typeface="+mj-ea"/>
                  <a:ea typeface="+mj-ea"/>
                </a:rPr>
                <a:t>临床指南</a:t>
              </a:r>
              <a:r>
                <a:rPr lang="en-US" altLang="zh-CN" sz="1600" b="1" dirty="0">
                  <a:solidFill>
                    <a:schemeClr val="tx1"/>
                  </a:solidFill>
                  <a:latin typeface="+mj-ea"/>
                  <a:ea typeface="+mj-ea"/>
                </a:rPr>
                <a:t>/</a:t>
              </a:r>
              <a:r>
                <a:rPr lang="zh-CN" altLang="en-US" sz="1600" b="1" dirty="0">
                  <a:solidFill>
                    <a:schemeClr val="tx1"/>
                  </a:solidFill>
                  <a:latin typeface="+mj-ea"/>
                  <a:ea typeface="+mj-ea"/>
                </a:rPr>
                <a:t>诊疗规范推荐艾司奥美拉唑用于胃食管反流病、幽门螺杆菌感染的治疗，以及NSAIDs类药物相关消化道损伤的治疗与预防</a:t>
              </a:r>
              <a:endParaRPr lang="zh-CN" altLang="en-US" sz="1600" b="1" dirty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976245" y="779145"/>
            <a:ext cx="9009380" cy="3509645"/>
            <a:chOff x="663" y="2092"/>
            <a:chExt cx="14188" cy="5527"/>
          </a:xfrm>
        </p:grpSpPr>
        <p:sp>
          <p:nvSpPr>
            <p:cNvPr id="10" name="文本框 9"/>
            <p:cNvSpPr txBox="1"/>
            <p:nvPr>
              <p:custDataLst>
                <p:tags r:id="rId1"/>
              </p:custDataLst>
            </p:nvPr>
          </p:nvSpPr>
          <p:spPr>
            <a:xfrm>
              <a:off x="664" y="2092"/>
              <a:ext cx="14186" cy="580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胃食管反流病（GERD）</a:t>
              </a:r>
              <a:endParaRPr lang="zh-CN" altLang="en-US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9" name="文本框 8"/>
            <p:cNvSpPr txBox="1"/>
            <p:nvPr>
              <p:custDataLst>
                <p:tags r:id="rId2"/>
              </p:custDataLst>
            </p:nvPr>
          </p:nvSpPr>
          <p:spPr>
            <a:xfrm>
              <a:off x="664" y="2911"/>
              <a:ext cx="14186" cy="1816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25000"/>
              </a:schemeClr>
            </a:solidFill>
          </p:spPr>
          <p:txBody>
            <a:bodyPr wrap="square" rtlCol="0" anchor="t">
              <a:spAutoFit/>
            </a:bodyPr>
            <a:lstStyle/>
            <a:p>
              <a:pPr indent="0" fontAlgn="auto">
                <a:lnSpc>
                  <a:spcPct val="150000"/>
                </a:lnSpc>
              </a:pPr>
              <a:r>
                <a:rPr lang="zh-CN" altLang="en-US" sz="1400" b="1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《美国胃肠病学会：胃食管反流病的诊断和管理》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：</a:t>
              </a:r>
              <a:r>
                <a:rPr lang="zh-CN" altLang="en-US" sz="1600" b="1">
                  <a:solidFill>
                    <a:srgbClr val="0068D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PPIs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是治疗GERD的首选药物。</a:t>
              </a:r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  <a:p>
              <a:pPr indent="0" fontAlgn="auto">
                <a:lnSpc>
                  <a:spcPct val="150000"/>
                </a:lnSpc>
              </a:pPr>
              <a:r>
                <a:rPr lang="zh-CN" altLang="en-US" sz="1400" b="1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《中国胃食管反流病多学科诊疗共识》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：</a:t>
              </a:r>
              <a:r>
                <a:rPr lang="zh-CN" altLang="en-US" sz="1600" b="1">
                  <a:solidFill>
                    <a:srgbClr val="0068D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PPIs（如艾司奥美拉唑）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是治疗GERD的首选药物，可迅速缓解大部分患者的症状，逆转部分GERD并发症。</a:t>
              </a:r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4" name="文本框 13"/>
            <p:cNvSpPr txBox="1"/>
            <p:nvPr>
              <p:custDataLst>
                <p:tags r:id="rId3"/>
              </p:custDataLst>
            </p:nvPr>
          </p:nvSpPr>
          <p:spPr>
            <a:xfrm>
              <a:off x="665" y="4820"/>
              <a:ext cx="14184" cy="580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 anchor="t">
              <a:spAutoFit/>
            </a:bodyPr>
            <a:lstStyle/>
            <a:p>
              <a:pPr algn="ctr"/>
              <a:r>
                <a:rPr lang="zh-CN" alt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幽门螺杆菌（</a:t>
              </a:r>
              <a:r>
                <a:rPr lang="en-US" altLang="zh-CN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HP</a:t>
              </a:r>
              <a:r>
                <a:rPr lang="zh-CN" alt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）感染</a:t>
              </a:r>
              <a:endParaRPr lang="zh-CN" altLang="en-US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5" name="文本框 14"/>
            <p:cNvSpPr txBox="1"/>
            <p:nvPr>
              <p:custDataLst>
                <p:tags r:id="rId4"/>
              </p:custDataLst>
            </p:nvPr>
          </p:nvSpPr>
          <p:spPr>
            <a:xfrm>
              <a:off x="663" y="5639"/>
              <a:ext cx="14186" cy="1307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25000"/>
              </a:schemeClr>
            </a:solidFill>
          </p:spPr>
          <p:txBody>
            <a:bodyPr wrap="square" rtlCol="0" anchor="t">
              <a:spAutoFit/>
            </a:bodyPr>
            <a:lstStyle/>
            <a:p>
              <a:pPr indent="0" fontAlgn="auto">
                <a:lnSpc>
                  <a:spcPct val="150000"/>
                </a:lnSpc>
              </a:pPr>
              <a:r>
                <a:rPr lang="zh-CN" altLang="en-US" sz="1400" b="1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《欧洲幽门螺杆菌研究组：幽门螺杆菌感染的管理》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：使用</a:t>
              </a:r>
              <a:r>
                <a:rPr lang="zh-CN" altLang="en-US" sz="1600" b="1">
                  <a:solidFill>
                    <a:srgbClr val="0068D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PPIs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治疗者可根除幽门螺杆菌感染。</a:t>
              </a:r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endParaRPr>
            </a:p>
            <a:p>
              <a:pPr indent="0" fontAlgn="auto">
                <a:lnSpc>
                  <a:spcPct val="150000"/>
                </a:lnSpc>
              </a:pPr>
              <a:r>
                <a:rPr lang="zh-CN" altLang="en-US" sz="1400" b="1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《中国幽门螺杆菌感染治疗指南》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：推荐含</a:t>
              </a:r>
              <a:r>
                <a:rPr lang="zh-CN" altLang="en-US" sz="1600" b="1">
                  <a:solidFill>
                    <a:srgbClr val="0068D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PPIs</a:t>
              </a:r>
              <a:r>
                <a:rPr lang="zh-CN" altLang="en-US" sz="1400"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的铋剂四联方案作为H.pylori感染初次和再次根除治疗方案。</a:t>
              </a:r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8" name="文本框 17"/>
            <p:cNvSpPr txBox="1"/>
            <p:nvPr>
              <p:custDataLst>
                <p:tags r:id="rId5"/>
              </p:custDataLst>
            </p:nvPr>
          </p:nvSpPr>
          <p:spPr>
            <a:xfrm>
              <a:off x="663" y="7039"/>
              <a:ext cx="14188" cy="580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 anchor="t">
              <a:spAutoFit/>
            </a:bodyPr>
            <a:lstStyle/>
            <a:p>
              <a:pPr algn="ctr"/>
              <a:r>
                <a:rPr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  <a:sym typeface="+mn-ea"/>
                </a:rPr>
                <a:t>需持续NSAIDs治疗者</a:t>
              </a:r>
              <a:endParaRPr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endParaRPr>
            </a:p>
          </p:txBody>
        </p:sp>
      </p:grpSp>
      <p:sp>
        <p:nvSpPr>
          <p:cNvPr id="19" name="文本框 18"/>
          <p:cNvSpPr txBox="1"/>
          <p:nvPr>
            <p:custDataLst>
              <p:tags r:id="rId6"/>
            </p:custDataLst>
          </p:nvPr>
        </p:nvSpPr>
        <p:spPr>
          <a:xfrm>
            <a:off x="2979420" y="4440555"/>
            <a:ext cx="9006205" cy="1522095"/>
          </a:xfrm>
          <a:prstGeom prst="rect">
            <a:avLst/>
          </a:prstGeom>
          <a:solidFill>
            <a:schemeClr val="accent2">
              <a:lumMod val="20000"/>
              <a:lumOff val="80000"/>
              <a:alpha val="25000"/>
            </a:schemeClr>
          </a:solidFill>
        </p:spPr>
        <p:txBody>
          <a:bodyPr wrap="square" rtlCol="0" anchor="t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altLang="en-US" sz="1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《预防性使用质子泵抑制剂及处方精简专家指导意见》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zh-CN" altLang="en-US" sz="1600" b="1">
                <a:solidFill>
                  <a:srgbClr val="0068D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PPIs（如艾司奥美拉唑）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可作为首选药物预防NSAIDs引起的上消化道损伤。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1400" b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《质子泵抑制剂优化应用专家共识》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：有NSAIDs导致消化道损伤患者，建议选择</a:t>
            </a:r>
            <a:r>
              <a:rPr lang="zh-CN" altLang="en-US" sz="1600" b="1">
                <a:solidFill>
                  <a:srgbClr val="0068D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PPIs（如艾司奥美拉唑）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联合使用。</a:t>
            </a:r>
            <a:r>
              <a:rPr lang="zh-CN" altLang="en-US" sz="1600" b="1">
                <a:solidFill>
                  <a:srgbClr val="0068D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PPIs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可以作为首选药物预防抗血小板药物引起的消化道损伤，效果优于H</a:t>
            </a:r>
            <a:r>
              <a:rPr lang="zh-CN" altLang="en-US" sz="1400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RAs，包括高剂量H</a:t>
            </a:r>
            <a:r>
              <a:rPr lang="zh-CN" altLang="en-US" sz="1400" baseline="-25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RAs。</a:t>
            </a:r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3007995" y="6348095"/>
            <a:ext cx="6096000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*PPIs：质子泵抑制剂；NSAIDs；非甾体抗炎药；H.pylori：幽门螺旋杆菌；H</a:t>
            </a:r>
            <a:r>
              <a:rPr lang="zh-CN" altLang="en-US" sz="1000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RAs：H</a:t>
            </a:r>
            <a:r>
              <a:rPr lang="zh-CN" altLang="en-US" sz="1000" baseline="-25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受体拮抗剂</a:t>
            </a:r>
            <a:endParaRPr lang="zh-CN" altLang="en-US" sz="1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4294967295"/>
          </p:nvPr>
        </p:nvSpPr>
        <p:spPr>
          <a:xfrm>
            <a:off x="11311130" y="6410174"/>
            <a:ext cx="506313" cy="264932"/>
          </a:xfr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 rot="5400000">
            <a:off x="138095" y="10505"/>
            <a:ext cx="2547373" cy="1216807"/>
          </a:xfrm>
          <a:prstGeom prst="roundRect">
            <a:avLst>
              <a:gd name="adj" fmla="val 50000"/>
            </a:avLst>
          </a:prstGeom>
          <a:solidFill>
            <a:srgbClr val="0066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3701" y="791826"/>
            <a:ext cx="1000792" cy="76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latin typeface="+mj-ea"/>
                <a:ea typeface="+mj-ea"/>
              </a:rPr>
              <a:t>04</a:t>
            </a:r>
            <a:endParaRPr lang="en-US" altLang="zh-CN" sz="4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7813" y="2137716"/>
            <a:ext cx="181857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创新性</a:t>
            </a:r>
            <a:endParaRPr lang="en-US" altLang="zh-CN" sz="2800" b="1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Innovativeness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982860" y="1673860"/>
          <a:ext cx="7984359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4359"/>
              </a:tblGrid>
              <a:tr h="1209283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zh-CN" altLang="en-US" sz="1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创新点：</a:t>
                      </a:r>
                      <a:endParaRPr lang="en-US" altLang="zh-CN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ea"/>
                        <a:ea typeface="+mn-ea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结构新颖：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艾司奥美拉唑是奥美拉唑的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S-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型光学异构体，改善了代谢途径，增加了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CYP3A4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代谢，血药浓度更稳定、个体差异小、抑酸效果更好。</a:t>
                      </a:r>
                      <a:r>
                        <a:rPr lang="zh-CN" altLang="en-US" sz="1400" b="1" kern="1200" dirty="0">
                          <a:solidFill>
                            <a:srgbClr val="0068D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艾司奥美拉唑较其它</a:t>
                      </a:r>
                      <a:r>
                        <a:rPr lang="en-US" altLang="zh-CN" sz="1400" b="1" kern="1200" dirty="0">
                          <a:solidFill>
                            <a:srgbClr val="0068D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PPIs</a:t>
                      </a:r>
                      <a:r>
                        <a:rPr lang="zh-CN" altLang="en-US" sz="1400" b="1" kern="1200" dirty="0">
                          <a:solidFill>
                            <a:srgbClr val="0068D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具有更快、更强、更持久的抑酸能力，可使</a:t>
                      </a:r>
                      <a:r>
                        <a:rPr lang="en-US" altLang="zh-CN" sz="1400" b="1" kern="1200" dirty="0">
                          <a:solidFill>
                            <a:srgbClr val="0068D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pH</a:t>
                      </a:r>
                      <a:r>
                        <a:rPr lang="zh-CN" altLang="en-US" sz="1400" b="1" kern="1200" dirty="0">
                          <a:solidFill>
                            <a:srgbClr val="0068D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＞</a:t>
                      </a:r>
                      <a:r>
                        <a:rPr lang="en-US" altLang="zh-CN" sz="1400" b="1" kern="1200" dirty="0">
                          <a:solidFill>
                            <a:srgbClr val="0068D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4</a:t>
                      </a:r>
                      <a:r>
                        <a:rPr lang="zh-CN" altLang="en-US" sz="1400" b="1" kern="1200" dirty="0">
                          <a:solidFill>
                            <a:srgbClr val="0068D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的持续时间更长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，能够使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24h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胃内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pH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维持在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16-18h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以上。</a:t>
                      </a:r>
                      <a:endParaRPr lang="en-US" altLang="zh-CN" sz="14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剂型独特：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干混悬剂同时具有固体制剂的特点和液体制剂的优势，方便运输、储存；稳定性好；方便服用，</a:t>
                      </a:r>
                      <a:r>
                        <a:rPr lang="zh-CN" altLang="en-US" sz="1400" b="1" kern="1200" dirty="0">
                          <a:solidFill>
                            <a:srgbClr val="0068D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更适合吞咽困难的患者，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如儿童、老人等；可通过鼻胃管或胃管给药，用药更方便。</a:t>
                      </a:r>
                      <a:endParaRPr lang="en-US" altLang="zh-CN" sz="14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defRPr/>
                      </a:pPr>
                      <a:r>
                        <a:rPr lang="zh-CN" altLang="en-US" sz="1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其他优势：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轻中度肝功能异常无需调整剂量；肾功能异常无需调整剂量；老年患者无需调整剂量；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FDA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适应症可用于</a:t>
                      </a:r>
                      <a:r>
                        <a:rPr lang="en-US" altLang="zh-CN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1</a:t>
                      </a:r>
                      <a:r>
                        <a:rPr lang="zh-CN" altLang="en-US" sz="14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月龄以上的患者。</a:t>
                      </a:r>
                      <a:endParaRPr lang="en-US" altLang="zh-CN" sz="14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endParaRPr lang="en-US" altLang="zh-CN" sz="1400" b="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PP_MARK_KEY" val="20263c14-9205-4702-80b3-d7c1362924a4"/>
  <p:tag name="COMMONDATA" val="eyJoZGlkIjoiN2ZmYjgzZTFkZTI5NThkNDJiM2M3OWZhNmU4MzY5NT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4341</Words>
  <Application>WPS 演示</Application>
  <PresentationFormat>宽屏</PresentationFormat>
  <Paragraphs>199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苹方-简</vt:lpstr>
      <vt:lpstr>Segoe Print</vt:lpstr>
      <vt:lpstr>等线</vt:lpstr>
      <vt:lpstr>微软雅黑</vt:lpstr>
      <vt:lpstr>Source Han Sans CN</vt:lpstr>
      <vt:lpstr>黑体</vt:lpstr>
      <vt:lpstr>Times New Roman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ydscb</dc:creator>
  <cp:lastModifiedBy>安静生活</cp:lastModifiedBy>
  <cp:revision>1147</cp:revision>
  <dcterms:created xsi:type="dcterms:W3CDTF">2020-04-18T04:13:00Z</dcterms:created>
  <dcterms:modified xsi:type="dcterms:W3CDTF">2023-07-11T01:36:02Z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7BC7723BFE0D49D4A40B0C43F7D16A12_12</vt:lpwstr>
  </property>
  <property fmtid="{D5CDD505-2E9C-101B-9397-08002B2CF9AE}" pid="3" name="KSOProductBuildVer">
    <vt:lpwstr>2052-11.1.0.14309</vt:lpwstr>
  </property>
</Properties>
</file>