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ags/tag179.xml" ContentType="application/vnd.openxmlformats-officedocument.presentationml.tag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Lst>
  <p:notesMasterIdLst>
    <p:notesMasterId r:id="rId14"/>
  </p:notesMasterIdLst>
  <p:handoutMasterIdLst>
    <p:handoutMasterId r:id="rId15"/>
  </p:handoutMasterIdLst>
  <p:sldIdLst>
    <p:sldId id="256" r:id="rId3"/>
    <p:sldId id="924" r:id="rId4"/>
    <p:sldId id="931" r:id="rId5"/>
    <p:sldId id="929" r:id="rId6"/>
    <p:sldId id="917" r:id="rId7"/>
    <p:sldId id="925" r:id="rId8"/>
    <p:sldId id="927" r:id="rId9"/>
    <p:sldId id="928" r:id="rId10"/>
    <p:sldId id="933" r:id="rId11"/>
    <p:sldId id="920" r:id="rId12"/>
    <p:sldId id="919" r:id="rId13"/>
  </p:sldIdLst>
  <p:sldSz cx="12192000" cy="6858000"/>
  <p:notesSz cx="6858000" cy="9144000"/>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37">
          <p15:clr>
            <a:srgbClr val="A4A3A4"/>
          </p15:clr>
        </p15:guide>
        <p15:guide id="2" pos="3840">
          <p15:clr>
            <a:srgbClr val="A4A3A4"/>
          </p15:clr>
        </p15:guide>
        <p15:guide id="3" pos="461">
          <p15:clr>
            <a:srgbClr val="A4A3A4"/>
          </p15:clr>
        </p15:guide>
        <p15:guide id="4" pos="6979">
          <p15:clr>
            <a:srgbClr val="A4A3A4"/>
          </p15:clr>
        </p15:guide>
        <p15:guide id="5" orient="horz" pos="284">
          <p15:clr>
            <a:srgbClr val="A4A3A4"/>
          </p15:clr>
        </p15:guide>
        <p15:guide id="6" orient="horz" pos="3994">
          <p15:clr>
            <a:srgbClr val="A4A3A4"/>
          </p15:clr>
        </p15:guide>
        <p15:guide id="7" orient="horz" pos="89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46D1C"/>
    <a:srgbClr val="FF9900"/>
    <a:srgbClr val="F7E5D9"/>
    <a:srgbClr val="E57122"/>
    <a:srgbClr val="F6D2B9"/>
    <a:srgbClr val="F4CDA6"/>
    <a:srgbClr val="F9812A"/>
    <a:srgbClr val="595959"/>
    <a:srgbClr val="7F7F7F"/>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2" autoAdjust="0"/>
    <p:restoredTop sz="94660"/>
  </p:normalViewPr>
  <p:slideViewPr>
    <p:cSldViewPr snapToGrid="0" showGuides="1">
      <p:cViewPr varScale="1">
        <p:scale>
          <a:sx n="92" d="100"/>
          <a:sy n="92" d="100"/>
        </p:scale>
        <p:origin x="51" y="288"/>
      </p:cViewPr>
      <p:guideLst>
        <p:guide orient="horz" pos="2037"/>
        <p:guide pos="3840"/>
        <p:guide pos="461"/>
        <p:guide pos="6979"/>
        <p:guide orient="horz" pos="284"/>
        <p:guide orient="horz" pos="3994"/>
        <p:guide orient="horz" pos="8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列1</c:v>
                </c:pt>
              </c:strCache>
            </c:strRef>
          </c:tx>
          <c:spPr>
            <a:solidFill>
              <a:srgbClr val="E46D1C"/>
            </a:solidFill>
          </c:spPr>
          <c:dPt>
            <c:idx val="0"/>
            <c:bubble3D val="0"/>
            <c:spPr>
              <a:solidFill>
                <a:srgbClr val="E46D1C"/>
              </a:solidFill>
              <a:ln w="19050">
                <a:solidFill>
                  <a:schemeClr val="lt1"/>
                </a:solidFill>
              </a:ln>
              <a:effectLst/>
            </c:spPr>
            <c:extLst>
              <c:ext xmlns:c16="http://schemas.microsoft.com/office/drawing/2014/chart" uri="{C3380CC4-5D6E-409C-BE32-E72D297353CC}">
                <c16:uniqueId val="{00000001-12E7-4F7F-BAC9-EC68EAED177C}"/>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3-12E7-4F7F-BAC9-EC68EAED177C}"/>
              </c:ext>
            </c:extLst>
          </c:dPt>
          <c:dLbls>
            <c:dLbl>
              <c:idx val="0"/>
              <c:layout>
                <c:manualLayout>
                  <c:x val="-9.8445975544022554E-2"/>
                  <c:y val="0.13195767837666961"/>
                </c:manualLayout>
              </c:layout>
              <c:tx>
                <c:rich>
                  <a:bodyPr rot="0" spcFirstLastPara="1" vertOverflow="ellipsis" vert="horz" wrap="square" lIns="38100" tIns="19050" rIns="38100" bIns="19050" anchor="ctr" anchorCtr="1">
                    <a:spAutoFit/>
                  </a:bodyPr>
                  <a:lstStyle/>
                  <a:p>
                    <a:pPr defTabSz="914400">
                      <a:defRPr lang="zh-CN" sz="1195" b="0" i="0" u="none" strike="noStrike" kern="1200" baseline="0">
                        <a:solidFill>
                          <a:schemeClr val="bg1"/>
                        </a:solidFill>
                        <a:latin typeface="+mn-lt"/>
                        <a:ea typeface="+mn-ea"/>
                        <a:cs typeface="+mn-cs"/>
                      </a:defRPr>
                    </a:pPr>
                    <a:r>
                      <a:rPr lang="en-US" altLang="zh-CN"/>
                      <a:t>11.83%</a:t>
                    </a:r>
                    <a:endParaRPr lang="en-US" altLang="zh-CN">
                      <a:solidFill>
                        <a:schemeClr val="bg1"/>
                      </a:solidFill>
                    </a:endParaRPr>
                  </a:p>
                </c:rich>
              </c:tx>
              <c:spPr>
                <a:noFill/>
                <a:ln>
                  <a:noFill/>
                </a:ln>
                <a:effectLst/>
              </c:spPr>
              <c:txPr>
                <a:bodyPr rot="0" spcFirstLastPara="1" vertOverflow="ellipsis" vert="horz" wrap="square" lIns="38100" tIns="19050" rIns="38100" bIns="19050" anchor="ctr" anchorCtr="1">
                  <a:spAutoFit/>
                </a:bodyPr>
                <a:lstStyle/>
                <a:p>
                  <a:pPr defTabSz="914400">
                    <a:defRPr lang="zh-CN" sz="1195" b="0" i="0" u="none" strike="noStrike" kern="1200" baseline="0">
                      <a:solidFill>
                        <a:schemeClr val="bg1"/>
                      </a:solidFill>
                      <a:latin typeface="+mn-lt"/>
                      <a:ea typeface="+mn-ea"/>
                      <a:cs typeface="+mn-cs"/>
                    </a:defRPr>
                  </a:pPr>
                  <a:endParaRPr lang="zh-CN"/>
                </a:p>
              </c:txPr>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12E7-4F7F-BAC9-EC68EAED177C}"/>
                </c:ext>
              </c:extLst>
            </c:dLbl>
            <c:dLbl>
              <c:idx val="1"/>
              <c:delete val="1"/>
              <c:extLst>
                <c:ext xmlns:c15="http://schemas.microsoft.com/office/drawing/2012/chart" uri="{CE6537A1-D6FC-4f65-9D91-7224C49458BB}"/>
                <c:ext xmlns:c16="http://schemas.microsoft.com/office/drawing/2014/chart" uri="{C3380CC4-5D6E-409C-BE32-E72D297353CC}">
                  <c16:uniqueId val="{00000003-12E7-4F7F-BAC9-EC68EAED177C}"/>
                </c:ext>
              </c:extLst>
            </c:dLbl>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tx1">
                        <a:lumMod val="75000"/>
                        <a:lumOff val="25000"/>
                      </a:schemeClr>
                    </a:solidFill>
                    <a:latin typeface="+mn-lt"/>
                    <a:ea typeface="+mn-ea"/>
                    <a:cs typeface="+mn-cs"/>
                  </a:defRPr>
                </a:pPr>
                <a:endParaRPr lang="zh-CN"/>
              </a:p>
            </c:txPr>
            <c:dLblPos val="ct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1"/>
                <c:pt idx="0">
                  <c:v>三腔袋中的配伍不合理情况</c:v>
                </c:pt>
              </c:strCache>
            </c:strRef>
          </c:cat>
          <c:val>
            <c:numRef>
              <c:f>Sheet1!$B$2:$B$3</c:f>
              <c:numCache>
                <c:formatCode>General</c:formatCode>
                <c:ptCount val="2"/>
                <c:pt idx="0">
                  <c:v>11.83</c:v>
                </c:pt>
                <c:pt idx="1">
                  <c:v>88.17</c:v>
                </c:pt>
              </c:numCache>
            </c:numRef>
          </c:val>
          <c:extLst>
            <c:ext xmlns:c16="http://schemas.microsoft.com/office/drawing/2014/chart" uri="{C3380CC4-5D6E-409C-BE32-E72D297353CC}">
              <c16:uniqueId val="{00000004-12E7-4F7F-BAC9-EC68EAED177C}"/>
            </c:ext>
          </c:extLst>
        </c:ser>
        <c:dLbls>
          <c:showLegendKey val="0"/>
          <c:showVal val="1"/>
          <c:showCatName val="0"/>
          <c:showSerName val="0"/>
          <c:showPercent val="0"/>
          <c:showBubbleSize val="0"/>
          <c:showLeaderLines val="0"/>
        </c:dLbls>
        <c:firstSliceAng val="0"/>
      </c:pieChart>
      <c:spPr>
        <a:noFill/>
        <a:ln>
          <a:noFill/>
        </a:ln>
        <a:effectLst/>
      </c:spPr>
    </c:plotArea>
    <c:legend>
      <c:legendPos val="b"/>
      <c:legendEntry>
        <c:idx val="1"/>
        <c:delete val="1"/>
      </c:legendEntry>
      <c:overlay val="0"/>
      <c:spPr>
        <a:noFill/>
        <a:ln>
          <a:noFill/>
        </a:ln>
        <a:effectLst/>
      </c:spPr>
      <c:txPr>
        <a:bodyPr rot="0" spcFirstLastPara="1" vertOverflow="ellipsis" vert="horz" wrap="square" anchor="ctr" anchorCtr="1"/>
        <a:lstStyle/>
        <a:p>
          <a:pPr>
            <a:defRPr lang="zh-CN" sz="1195"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lang="zh-CN"/>
      </a:pPr>
      <a:endParaRPr lang="zh-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列1</c:v>
                </c:pt>
              </c:strCache>
            </c:strRef>
          </c:tx>
          <c:spPr>
            <a:solidFill>
              <a:srgbClr val="E46D1C"/>
            </a:solidFill>
          </c:spPr>
          <c:dPt>
            <c:idx val="0"/>
            <c:bubble3D val="0"/>
            <c:spPr>
              <a:solidFill>
                <a:srgbClr val="E46D1C"/>
              </a:solidFill>
              <a:ln w="19050">
                <a:solidFill>
                  <a:schemeClr val="lt1"/>
                </a:solidFill>
              </a:ln>
              <a:effectLst/>
            </c:spPr>
            <c:extLst>
              <c:ext xmlns:c16="http://schemas.microsoft.com/office/drawing/2014/chart" uri="{C3380CC4-5D6E-409C-BE32-E72D297353CC}">
                <c16:uniqueId val="{00000001-9E72-4904-BA38-32F404EEA272}"/>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3-9E72-4904-BA38-32F404EEA272}"/>
              </c:ext>
            </c:extLst>
          </c:dPt>
          <c:dLbls>
            <c:dLbl>
              <c:idx val="0"/>
              <c:tx>
                <c:rich>
                  <a:bodyPr rot="0" spcFirstLastPara="1" vertOverflow="ellipsis" vert="horz" wrap="square" lIns="38100" tIns="19050" rIns="38100" bIns="19050" anchor="ctr" anchorCtr="1">
                    <a:spAutoFit/>
                  </a:bodyPr>
                  <a:lstStyle/>
                  <a:p>
                    <a:pPr defTabSz="914400">
                      <a:defRPr lang="zh-CN" sz="1195" b="0" i="0" u="none" strike="noStrike" kern="1200" baseline="0">
                        <a:solidFill>
                          <a:schemeClr val="bg1"/>
                        </a:solidFill>
                        <a:latin typeface="+mn-lt"/>
                        <a:ea typeface="+mn-ea"/>
                        <a:cs typeface="+mn-cs"/>
                      </a:defRPr>
                    </a:pPr>
                    <a:r>
                      <a:rPr lang="en-US" altLang="zh-CN"/>
                      <a:t>70.9%</a:t>
                    </a:r>
                    <a:endParaRPr lang="en-US" altLang="zh-CN">
                      <a:solidFill>
                        <a:schemeClr val="bg1"/>
                      </a:solidFill>
                    </a:endParaRPr>
                  </a:p>
                </c:rich>
              </c:tx>
              <c:spPr>
                <a:noFill/>
                <a:ln>
                  <a:noFill/>
                </a:ln>
                <a:effectLst/>
              </c:spPr>
              <c:txPr>
                <a:bodyPr rot="0" spcFirstLastPara="1" vertOverflow="ellipsis" vert="horz" wrap="square" lIns="38100" tIns="19050" rIns="38100" bIns="19050" anchor="ctr" anchorCtr="1">
                  <a:spAutoFit/>
                </a:bodyPr>
                <a:lstStyle/>
                <a:p>
                  <a:pPr defTabSz="914400">
                    <a:defRPr lang="zh-CN" sz="1195" b="0" i="0" u="none" strike="noStrike" kern="1200" baseline="0">
                      <a:solidFill>
                        <a:schemeClr val="bg1"/>
                      </a:solidFill>
                      <a:latin typeface="+mn-lt"/>
                      <a:ea typeface="+mn-ea"/>
                      <a:cs typeface="+mn-cs"/>
                    </a:defRPr>
                  </a:pPr>
                  <a:endParaRPr lang="zh-CN"/>
                </a:p>
              </c:tx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9E72-4904-BA38-32F404EEA272}"/>
                </c:ext>
              </c:extLst>
            </c:dLbl>
            <c:dLbl>
              <c:idx val="1"/>
              <c:delete val="1"/>
              <c:extLst>
                <c:ext xmlns:c15="http://schemas.microsoft.com/office/drawing/2012/chart" uri="{CE6537A1-D6FC-4f65-9D91-7224C49458BB}"/>
                <c:ext xmlns:c16="http://schemas.microsoft.com/office/drawing/2014/chart" uri="{C3380CC4-5D6E-409C-BE32-E72D297353CC}">
                  <c16:uniqueId val="{00000003-9E72-4904-BA38-32F404EEA272}"/>
                </c:ext>
              </c:extLst>
            </c:dLbl>
            <c:spPr>
              <a:noFill/>
              <a:ln>
                <a:noFill/>
              </a:ln>
              <a:effectLst/>
            </c:spPr>
            <c:txPr>
              <a:bodyPr rot="0" spcFirstLastPara="1" vertOverflow="ellipsis" vert="horz" wrap="square" lIns="38100" tIns="19050" rIns="38100" bIns="19050" anchor="ctr" anchorCtr="1">
                <a:spAutoFit/>
              </a:bodyPr>
              <a:lstStyle/>
              <a:p>
                <a:pPr>
                  <a:defRPr lang="zh-CN" sz="1195" b="0" i="0" u="none" strike="noStrike" kern="1200" baseline="0">
                    <a:solidFill>
                      <a:schemeClr val="tx1">
                        <a:lumMod val="75000"/>
                        <a:lumOff val="25000"/>
                      </a:schemeClr>
                    </a:solidFill>
                    <a:latin typeface="+mn-lt"/>
                    <a:ea typeface="+mn-ea"/>
                    <a:cs typeface="+mn-cs"/>
                  </a:defRPr>
                </a:pPr>
                <a:endParaRPr lang="zh-CN"/>
              </a:p>
            </c:txPr>
            <c:dLblPos val="ct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1"/>
                <c:pt idx="0">
                  <c:v>药品配置相关不良事件</c:v>
                </c:pt>
              </c:strCache>
            </c:strRef>
          </c:cat>
          <c:val>
            <c:numRef>
              <c:f>Sheet1!$B$2:$B$3</c:f>
              <c:numCache>
                <c:formatCode>General</c:formatCode>
                <c:ptCount val="2"/>
                <c:pt idx="0">
                  <c:v>70.900000000000006</c:v>
                </c:pt>
                <c:pt idx="1">
                  <c:v>29.1</c:v>
                </c:pt>
              </c:numCache>
            </c:numRef>
          </c:val>
          <c:extLst>
            <c:ext xmlns:c16="http://schemas.microsoft.com/office/drawing/2014/chart" uri="{C3380CC4-5D6E-409C-BE32-E72D297353CC}">
              <c16:uniqueId val="{00000004-9E72-4904-BA38-32F404EEA272}"/>
            </c:ext>
          </c:extLst>
        </c:ser>
        <c:dLbls>
          <c:showLegendKey val="0"/>
          <c:showVal val="1"/>
          <c:showCatName val="0"/>
          <c:showSerName val="0"/>
          <c:showPercent val="0"/>
          <c:showBubbleSize val="0"/>
          <c:showLeaderLines val="0"/>
        </c:dLbls>
        <c:firstSliceAng val="0"/>
      </c:pieChart>
      <c:spPr>
        <a:noFill/>
        <a:ln>
          <a:noFill/>
        </a:ln>
        <a:effectLst/>
      </c:spPr>
    </c:plotArea>
    <c:legend>
      <c:legendPos val="b"/>
      <c:legendEntry>
        <c:idx val="1"/>
        <c:delete val="1"/>
      </c:legendEntry>
      <c:overlay val="0"/>
      <c:spPr>
        <a:noFill/>
        <a:ln>
          <a:noFill/>
        </a:ln>
        <a:effectLst/>
      </c:spPr>
      <c:txPr>
        <a:bodyPr rot="0" spcFirstLastPara="1" vertOverflow="ellipsis" vert="horz" wrap="square" anchor="ctr" anchorCtr="1"/>
        <a:lstStyle/>
        <a:p>
          <a:pPr>
            <a:defRPr lang="zh-CN" sz="1195"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lang="zh-CN"/>
      </a:pPr>
      <a:endParaRPr lang="zh-CN"/>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zh-CN" sz="1100" b="0" i="0" u="none" strike="noStrike" kern="1200" spc="0" baseline="0">
                <a:solidFill>
                  <a:schemeClr val="tx1">
                    <a:lumMod val="65000"/>
                    <a:lumOff val="35000"/>
                  </a:schemeClr>
                </a:solidFill>
                <a:latin typeface="+mn-lt"/>
                <a:ea typeface="+mn-ea"/>
                <a:cs typeface="+mn-cs"/>
              </a:defRPr>
            </a:pPr>
            <a:r>
              <a:rPr lang="zh-CN" altLang="en-US" sz="1100" dirty="0"/>
              <a:t>离子浓度对比 </a:t>
            </a:r>
            <a:r>
              <a:rPr lang="en-US" altLang="zh-CN" sz="1100" dirty="0"/>
              <a:t>(mmol)</a:t>
            </a:r>
            <a:endParaRPr lang="zh-CN" altLang="en-US" sz="1100" dirty="0"/>
          </a:p>
        </c:rich>
      </c:tx>
      <c:overlay val="0"/>
      <c:spPr>
        <a:noFill/>
        <a:ln>
          <a:noFill/>
        </a:ln>
        <a:effectLst/>
      </c:spPr>
      <c:txPr>
        <a:bodyPr rot="0" spcFirstLastPara="1" vertOverflow="ellipsis" vert="horz" wrap="square" anchor="ctr" anchorCtr="1"/>
        <a:lstStyle/>
        <a:p>
          <a:pPr>
            <a:defRPr lang="zh-CN" sz="1100" b="0" i="0" u="none" strike="noStrike" kern="1200" spc="0" baseline="0">
              <a:solidFill>
                <a:schemeClr val="tx1">
                  <a:lumMod val="65000"/>
                  <a:lumOff val="35000"/>
                </a:schemeClr>
              </a:solidFill>
              <a:latin typeface="+mn-lt"/>
              <a:ea typeface="+mn-ea"/>
              <a:cs typeface="+mn-cs"/>
            </a:defRPr>
          </a:pPr>
          <a:endParaRPr lang="zh-CN"/>
        </a:p>
      </c:txPr>
    </c:title>
    <c:autoTitleDeleted val="0"/>
    <c:plotArea>
      <c:layout/>
      <c:barChart>
        <c:barDir val="col"/>
        <c:grouping val="clustered"/>
        <c:varyColors val="0"/>
        <c:ser>
          <c:idx val="0"/>
          <c:order val="0"/>
          <c:tx>
            <c:strRef>
              <c:f>Sheet1!$B$1</c:f>
              <c:strCache>
                <c:ptCount val="1"/>
                <c:pt idx="0">
                  <c:v>本品</c:v>
                </c:pt>
              </c:strCache>
            </c:strRef>
          </c:tx>
          <c:spPr>
            <a:solidFill>
              <a:srgbClr val="E46D1C"/>
            </a:solidFill>
            <a:ln>
              <a:noFill/>
            </a:ln>
            <a:effectLst/>
          </c:spPr>
          <c:invertIfNegative val="0"/>
          <c:cat>
            <c:strRef>
              <c:f>Sheet1!$A$2:$A$5</c:f>
              <c:strCache>
                <c:ptCount val="4"/>
                <c:pt idx="0">
                  <c:v>Na+</c:v>
                </c:pt>
                <c:pt idx="1">
                  <c:v>K+</c:v>
                </c:pt>
                <c:pt idx="2">
                  <c:v>Mg2+</c:v>
                </c:pt>
                <c:pt idx="3">
                  <c:v>Ca2+</c:v>
                </c:pt>
              </c:strCache>
            </c:strRef>
          </c:cat>
          <c:val>
            <c:numRef>
              <c:f>Sheet1!$B$2:$B$5</c:f>
              <c:numCache>
                <c:formatCode>General</c:formatCode>
                <c:ptCount val="4"/>
                <c:pt idx="0">
                  <c:v>25</c:v>
                </c:pt>
                <c:pt idx="1">
                  <c:v>20</c:v>
                </c:pt>
                <c:pt idx="2">
                  <c:v>10</c:v>
                </c:pt>
                <c:pt idx="3">
                  <c:v>9</c:v>
                </c:pt>
              </c:numCache>
            </c:numRef>
          </c:val>
          <c:extLst>
            <c:ext xmlns:c16="http://schemas.microsoft.com/office/drawing/2014/chart" uri="{C3380CC4-5D6E-409C-BE32-E72D297353CC}">
              <c16:uniqueId val="{00000000-0641-40D5-88E3-E561D0355A44}"/>
            </c:ext>
          </c:extLst>
        </c:ser>
        <c:ser>
          <c:idx val="1"/>
          <c:order val="1"/>
          <c:tx>
            <c:strRef>
              <c:f>Sheet1!$C$1</c:f>
              <c:strCache>
                <c:ptCount val="1"/>
                <c:pt idx="0">
                  <c:v>林格氏液</c:v>
                </c:pt>
              </c:strCache>
            </c:strRef>
          </c:tx>
          <c:spPr>
            <a:solidFill>
              <a:schemeClr val="bg1">
                <a:lumMod val="75000"/>
              </a:schemeClr>
            </a:solidFill>
            <a:ln>
              <a:noFill/>
            </a:ln>
            <a:effectLst/>
          </c:spPr>
          <c:invertIfNegative val="0"/>
          <c:cat>
            <c:strRef>
              <c:f>Sheet1!$A$2:$A$5</c:f>
              <c:strCache>
                <c:ptCount val="4"/>
                <c:pt idx="0">
                  <c:v>Na+</c:v>
                </c:pt>
                <c:pt idx="1">
                  <c:v>K+</c:v>
                </c:pt>
                <c:pt idx="2">
                  <c:v>Mg2+</c:v>
                </c:pt>
                <c:pt idx="3">
                  <c:v>Ca2+</c:v>
                </c:pt>
              </c:strCache>
            </c:strRef>
          </c:cat>
          <c:val>
            <c:numRef>
              <c:f>Sheet1!$C$2:$C$5</c:f>
              <c:numCache>
                <c:formatCode>General</c:formatCode>
                <c:ptCount val="4"/>
                <c:pt idx="0">
                  <c:v>50</c:v>
                </c:pt>
                <c:pt idx="1">
                  <c:v>12</c:v>
                </c:pt>
                <c:pt idx="2">
                  <c:v>5</c:v>
                </c:pt>
                <c:pt idx="3">
                  <c:v>6</c:v>
                </c:pt>
              </c:numCache>
            </c:numRef>
          </c:val>
          <c:extLst>
            <c:ext xmlns:c16="http://schemas.microsoft.com/office/drawing/2014/chart" uri="{C3380CC4-5D6E-409C-BE32-E72D297353CC}">
              <c16:uniqueId val="{00000001-0641-40D5-88E3-E561D0355A44}"/>
            </c:ext>
          </c:extLst>
        </c:ser>
        <c:dLbls>
          <c:showLegendKey val="0"/>
          <c:showVal val="0"/>
          <c:showCatName val="0"/>
          <c:showSerName val="0"/>
          <c:showPercent val="0"/>
          <c:showBubbleSize val="0"/>
        </c:dLbls>
        <c:gapWidth val="219"/>
        <c:overlap val="-27"/>
        <c:axId val="-1241826640"/>
        <c:axId val="-1241824320"/>
      </c:barChart>
      <c:catAx>
        <c:axId val="-1241826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1195" b="0" i="0" u="none" strike="noStrike" kern="1200" baseline="0">
                <a:solidFill>
                  <a:schemeClr val="tx1">
                    <a:lumMod val="65000"/>
                    <a:lumOff val="35000"/>
                  </a:schemeClr>
                </a:solidFill>
                <a:latin typeface="+mn-lt"/>
                <a:ea typeface="+mn-ea"/>
                <a:cs typeface="+mn-cs"/>
              </a:defRPr>
            </a:pPr>
            <a:endParaRPr lang="zh-CN"/>
          </a:p>
        </c:txPr>
        <c:crossAx val="-1241824320"/>
        <c:crosses val="autoZero"/>
        <c:auto val="1"/>
        <c:lblAlgn val="ctr"/>
        <c:lblOffset val="100"/>
        <c:noMultiLvlLbl val="0"/>
      </c:catAx>
      <c:valAx>
        <c:axId val="-1241824320"/>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2418266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lang="zh-CN" sz="12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lang="zh-CN"/>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5"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5"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2023/7/12</a:t>
            </a:fld>
            <a:endParaRPr lang="zh-CN" altLang="en-US"/>
          </a:p>
        </p:txBody>
      </p:sp>
      <p:sp>
        <p:nvSpPr>
          <p:cNvPr id="4" name="页脚占位符 3"/>
          <p:cNvSpPr>
            <a:spLocks noGrp="1"/>
          </p:cNvSpPr>
          <p:nvPr>
            <p:ph type="ftr" sz="quarter" idx="2"/>
          </p:nvPr>
        </p:nvSpPr>
        <p:spPr>
          <a:xfrm>
            <a:off x="0" y="8685214"/>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4"/>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思源黑体 CN Regular" panose="020B0500000000000000" pitchFamily="34" charset="-122"/>
                <a:ea typeface="思源黑体 CN Regular" panose="020B0500000000000000" pitchFamily="34" charset="-122"/>
              </a:defRPr>
            </a:lvl1pPr>
          </a:lstStyle>
          <a:p>
            <a:endParaRPr lang="zh-CN" altLang="en-US" dirty="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思源黑体 CN Regular" panose="020B0500000000000000" pitchFamily="34" charset="-122"/>
                <a:ea typeface="思源黑体 CN Regular" panose="020B0500000000000000" pitchFamily="34" charset="-122"/>
              </a:defRPr>
            </a:lvl1pPr>
          </a:lstStyle>
          <a:p>
            <a:fld id="{C3DDD086-15EE-4A45-AC03-9982B59FC935}" type="datetimeFigureOut">
              <a:rPr lang="zh-CN" altLang="en-US" smtClean="0"/>
              <a:t>2023/7/12</a:t>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dirty="0"/>
              <a:t>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6" name="页脚占位符 5"/>
          <p:cNvSpPr>
            <a:spLocks noGrp="1"/>
          </p:cNvSpPr>
          <p:nvPr>
            <p:ph type="ftr" sz="quarter" idx="4"/>
          </p:nvPr>
        </p:nvSpPr>
        <p:spPr>
          <a:xfrm>
            <a:off x="0" y="8685214"/>
            <a:ext cx="2971800" cy="458787"/>
          </a:xfrm>
          <a:prstGeom prst="rect">
            <a:avLst/>
          </a:prstGeom>
        </p:spPr>
        <p:txBody>
          <a:bodyPr vert="horz" lIns="91440" tIns="45720" rIns="91440" bIns="45720" rtlCol="0" anchor="b"/>
          <a:lstStyle>
            <a:lvl1pPr algn="l">
              <a:defRPr sz="1200">
                <a:latin typeface="思源黑体 CN Regular" panose="020B0500000000000000" pitchFamily="34" charset="-122"/>
                <a:ea typeface="思源黑体 CN Regular" panose="020B0500000000000000" pitchFamily="34" charset="-122"/>
              </a:defRPr>
            </a:lvl1pPr>
          </a:lstStyle>
          <a:p>
            <a:endParaRPr lang="zh-CN" altLang="en-US" dirty="0"/>
          </a:p>
        </p:txBody>
      </p:sp>
      <p:sp>
        <p:nvSpPr>
          <p:cNvPr id="7" name="灯片编号占位符 6"/>
          <p:cNvSpPr>
            <a:spLocks noGrp="1"/>
          </p:cNvSpPr>
          <p:nvPr>
            <p:ph type="sldNum" sz="quarter" idx="5"/>
          </p:nvPr>
        </p:nvSpPr>
        <p:spPr>
          <a:xfrm>
            <a:off x="3884613" y="8685214"/>
            <a:ext cx="2971800" cy="458787"/>
          </a:xfrm>
          <a:prstGeom prst="rect">
            <a:avLst/>
          </a:prstGeom>
        </p:spPr>
        <p:txBody>
          <a:bodyPr vert="horz" lIns="91440" tIns="45720" rIns="91440" bIns="45720" rtlCol="0" anchor="b"/>
          <a:lstStyle>
            <a:lvl1pPr algn="r">
              <a:defRPr sz="1200">
                <a:latin typeface="思源黑体 CN Regular" panose="020B0500000000000000" pitchFamily="34" charset="-122"/>
                <a:ea typeface="思源黑体 CN Regular" panose="020B0500000000000000" pitchFamily="34" charset="-122"/>
              </a:defRPr>
            </a:lvl1pPr>
          </a:lstStyle>
          <a:p>
            <a:fld id="{845A9E4D-0D4C-4C57-BEC4-FC4F576D0859}" type="slidenum">
              <a:rPr lang="zh-CN" altLang="en-US" smtClean="0"/>
              <a:t>‹#›</a:t>
            </a:fld>
            <a:endParaRPr lang="zh-CN" alt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思源黑体 CN Regular" panose="020B0500000000000000" pitchFamily="34" charset="-122"/>
        <a:ea typeface="思源黑体 CN Regular" panose="020B0500000000000000" pitchFamily="34" charset="-122"/>
        <a:cs typeface="+mn-cs"/>
      </a:defRPr>
    </a:lvl1pPr>
    <a:lvl2pPr marL="457200" algn="l" defTabSz="914400" rtl="0" eaLnBrk="1" latinLnBrk="0" hangingPunct="1">
      <a:defRPr sz="1200" kern="1200">
        <a:solidFill>
          <a:schemeClr val="tx1"/>
        </a:solidFill>
        <a:latin typeface="思源黑体 CN Regular" panose="020B0500000000000000" pitchFamily="34" charset="-122"/>
        <a:ea typeface="思源黑体 CN Regular" panose="020B0500000000000000" pitchFamily="34" charset="-122"/>
        <a:cs typeface="+mn-cs"/>
      </a:defRPr>
    </a:lvl2pPr>
    <a:lvl3pPr marL="914400" algn="l" defTabSz="914400" rtl="0" eaLnBrk="1" latinLnBrk="0" hangingPunct="1">
      <a:defRPr sz="1200" kern="1200">
        <a:solidFill>
          <a:schemeClr val="tx1"/>
        </a:solidFill>
        <a:latin typeface="思源黑体 CN Regular" panose="020B0500000000000000" pitchFamily="34" charset="-122"/>
        <a:ea typeface="思源黑体 CN Regular" panose="020B0500000000000000" pitchFamily="34" charset="-122"/>
        <a:cs typeface="+mn-cs"/>
      </a:defRPr>
    </a:lvl3pPr>
    <a:lvl4pPr marL="1371600" algn="l" defTabSz="914400" rtl="0" eaLnBrk="1" latinLnBrk="0" hangingPunct="1">
      <a:defRPr sz="1200" kern="1200">
        <a:solidFill>
          <a:schemeClr val="tx1"/>
        </a:solidFill>
        <a:latin typeface="思源黑体 CN Regular" panose="020B0500000000000000" pitchFamily="34" charset="-122"/>
        <a:ea typeface="思源黑体 CN Regular" panose="020B0500000000000000" pitchFamily="34" charset="-122"/>
        <a:cs typeface="+mn-cs"/>
      </a:defRPr>
    </a:lvl4pPr>
    <a:lvl5pPr marL="1828800" algn="l" defTabSz="914400" rtl="0" eaLnBrk="1" latinLnBrk="0" hangingPunct="1">
      <a:defRPr sz="1200" kern="1200">
        <a:solidFill>
          <a:schemeClr val="tx1"/>
        </a:solidFill>
        <a:latin typeface="思源黑体 CN Regular" panose="020B0500000000000000" pitchFamily="34" charset="-122"/>
        <a:ea typeface="思源黑体 CN Regular" panose="020B0500000000000000"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0.xml"/><Relationship Id="rId7" Type="http://schemas.openxmlformats.org/officeDocument/2006/relationships/slideMaster" Target="../slideMasters/slideMaster2.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tags" Target="../tags/tag13.xml"/><Relationship Id="rId5" Type="http://schemas.openxmlformats.org/officeDocument/2006/relationships/tags" Target="../tags/tag12.xml"/><Relationship Id="rId4" Type="http://schemas.openxmlformats.org/officeDocument/2006/relationships/tags" Target="../tags/tag11.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slideMaster" Target="../slideMasters/slideMaster2.xml"/><Relationship Id="rId5" Type="http://schemas.openxmlformats.org/officeDocument/2006/relationships/tags" Target="../tags/tag18.xml"/><Relationship Id="rId4" Type="http://schemas.openxmlformats.org/officeDocument/2006/relationships/tags" Target="../tags/tag17.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1.xml"/><Relationship Id="rId7" Type="http://schemas.openxmlformats.org/officeDocument/2006/relationships/image" Target="../media/image1.jpeg"/><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slideMaster" Target="../slideMasters/slideMaster2.xml"/><Relationship Id="rId5" Type="http://schemas.openxmlformats.org/officeDocument/2006/relationships/tags" Target="../tags/tag23.xml"/><Relationship Id="rId4" Type="http://schemas.openxmlformats.org/officeDocument/2006/relationships/tags" Target="../tags/tag22.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26.xml"/><Relationship Id="rId7" Type="http://schemas.openxmlformats.org/officeDocument/2006/relationships/slideMaster" Target="../slideMasters/slideMaster2.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s>
</file>

<file path=ppt/slideLayouts/_rels/slideLayout18.xml.rels><?xml version="1.0" encoding="UTF-8" standalone="yes"?>
<Relationships xmlns="http://schemas.openxmlformats.org/package/2006/relationships"><Relationship Id="rId8" Type="http://schemas.openxmlformats.org/officeDocument/2006/relationships/tags" Target="../tags/tag37.xml"/><Relationship Id="rId3" Type="http://schemas.openxmlformats.org/officeDocument/2006/relationships/tags" Target="../tags/tag32.xml"/><Relationship Id="rId7" Type="http://schemas.openxmlformats.org/officeDocument/2006/relationships/tags" Target="../tags/tag36.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9"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 Id="rId5" Type="http://schemas.openxmlformats.org/officeDocument/2006/relationships/slideMaster" Target="../slideMasters/slideMaster2.xml"/><Relationship Id="rId4" Type="http://schemas.openxmlformats.org/officeDocument/2006/relationships/tags" Target="../tags/tag4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47.xml"/><Relationship Id="rId7" Type="http://schemas.openxmlformats.org/officeDocument/2006/relationships/slideMaster" Target="../slideMasters/slideMaster2.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5" Type="http://schemas.openxmlformats.org/officeDocument/2006/relationships/tags" Target="../tags/tag49.xml"/><Relationship Id="rId4" Type="http://schemas.openxmlformats.org/officeDocument/2006/relationships/tags" Target="../tags/tag48.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slideMaster" Target="../slideMasters/slideMaster2.xml"/><Relationship Id="rId5" Type="http://schemas.openxmlformats.org/officeDocument/2006/relationships/tags" Target="../tags/tag55.xml"/><Relationship Id="rId4" Type="http://schemas.openxmlformats.org/officeDocument/2006/relationships/tags" Target="../tags/tag54.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tags" Target="../tags/tag56.xml"/><Relationship Id="rId5" Type="http://schemas.openxmlformats.org/officeDocument/2006/relationships/slideMaster" Target="../slideMasters/slideMaster2.xml"/><Relationship Id="rId4" Type="http://schemas.openxmlformats.org/officeDocument/2006/relationships/tags" Target="../tags/tag59.xml"/></Relationships>
</file>

<file path=ppt/slideLayouts/_rels/slideLayout24.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62.xml"/><Relationship Id="rId7" Type="http://schemas.openxmlformats.org/officeDocument/2006/relationships/slideMaster" Target="../slideMasters/slideMaster2.xm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tags" Target="../tags/tag65.xml"/><Relationship Id="rId5" Type="http://schemas.openxmlformats.org/officeDocument/2006/relationships/tags" Target="../tags/tag64.xml"/><Relationship Id="rId4" Type="http://schemas.openxmlformats.org/officeDocument/2006/relationships/tags" Target="../tags/tag63.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73.xml"/><Relationship Id="rId3" Type="http://schemas.openxmlformats.org/officeDocument/2006/relationships/tags" Target="../tags/tag68.xml"/><Relationship Id="rId7" Type="http://schemas.openxmlformats.org/officeDocument/2006/relationships/tags" Target="../tags/tag72.xml"/><Relationship Id="rId2" Type="http://schemas.openxmlformats.org/officeDocument/2006/relationships/tags" Target="../tags/tag67.xml"/><Relationship Id="rId1" Type="http://schemas.openxmlformats.org/officeDocument/2006/relationships/tags" Target="../tags/tag66.xml"/><Relationship Id="rId6" Type="http://schemas.openxmlformats.org/officeDocument/2006/relationships/tags" Target="../tags/tag71.xml"/><Relationship Id="rId11" Type="http://schemas.openxmlformats.org/officeDocument/2006/relationships/slideMaster" Target="../slideMasters/slideMaster2.xml"/><Relationship Id="rId5" Type="http://schemas.openxmlformats.org/officeDocument/2006/relationships/tags" Target="../tags/tag70.xml"/><Relationship Id="rId10" Type="http://schemas.openxmlformats.org/officeDocument/2006/relationships/tags" Target="../tags/tag75.xml"/><Relationship Id="rId4" Type="http://schemas.openxmlformats.org/officeDocument/2006/relationships/tags" Target="../tags/tag69.xml"/><Relationship Id="rId9" Type="http://schemas.openxmlformats.org/officeDocument/2006/relationships/tags" Target="../tags/tag74.xml"/></Relationships>
</file>

<file path=ppt/slideLayouts/_rels/slideLayout26.xml.rels><?xml version="1.0" encoding="UTF-8" standalone="yes"?>
<Relationships xmlns="http://schemas.openxmlformats.org/package/2006/relationships"><Relationship Id="rId8" Type="http://schemas.openxmlformats.org/officeDocument/2006/relationships/tags" Target="../tags/tag83.xml"/><Relationship Id="rId3" Type="http://schemas.openxmlformats.org/officeDocument/2006/relationships/tags" Target="../tags/tag78.xml"/><Relationship Id="rId7" Type="http://schemas.openxmlformats.org/officeDocument/2006/relationships/tags" Target="../tags/tag82.xml"/><Relationship Id="rId12" Type="http://schemas.openxmlformats.org/officeDocument/2006/relationships/slideMaster" Target="../slideMasters/slideMaster2.xml"/><Relationship Id="rId2" Type="http://schemas.openxmlformats.org/officeDocument/2006/relationships/tags" Target="../tags/tag77.xml"/><Relationship Id="rId1" Type="http://schemas.openxmlformats.org/officeDocument/2006/relationships/tags" Target="../tags/tag76.xml"/><Relationship Id="rId6" Type="http://schemas.openxmlformats.org/officeDocument/2006/relationships/tags" Target="../tags/tag81.xml"/><Relationship Id="rId11" Type="http://schemas.openxmlformats.org/officeDocument/2006/relationships/tags" Target="../tags/tag86.xml"/><Relationship Id="rId5" Type="http://schemas.openxmlformats.org/officeDocument/2006/relationships/tags" Target="../tags/tag80.xml"/><Relationship Id="rId10" Type="http://schemas.openxmlformats.org/officeDocument/2006/relationships/tags" Target="../tags/tag85.xml"/><Relationship Id="rId4" Type="http://schemas.openxmlformats.org/officeDocument/2006/relationships/tags" Target="../tags/tag79.xml"/><Relationship Id="rId9" Type="http://schemas.openxmlformats.org/officeDocument/2006/relationships/tags" Target="../tags/tag84.xml"/></Relationships>
</file>

<file path=ppt/slideLayouts/_rels/slideLayout27.xml.rels><?xml version="1.0" encoding="UTF-8" standalone="yes"?>
<Relationships xmlns="http://schemas.openxmlformats.org/package/2006/relationships"><Relationship Id="rId8" Type="http://schemas.openxmlformats.org/officeDocument/2006/relationships/tags" Target="../tags/tag94.xml"/><Relationship Id="rId13" Type="http://schemas.openxmlformats.org/officeDocument/2006/relationships/slideMaster" Target="../slideMasters/slideMaster2.xml"/><Relationship Id="rId3" Type="http://schemas.openxmlformats.org/officeDocument/2006/relationships/tags" Target="../tags/tag89.xml"/><Relationship Id="rId7" Type="http://schemas.openxmlformats.org/officeDocument/2006/relationships/tags" Target="../tags/tag93.xml"/><Relationship Id="rId12" Type="http://schemas.openxmlformats.org/officeDocument/2006/relationships/tags" Target="../tags/tag98.xml"/><Relationship Id="rId2" Type="http://schemas.openxmlformats.org/officeDocument/2006/relationships/tags" Target="../tags/tag88.xml"/><Relationship Id="rId1" Type="http://schemas.openxmlformats.org/officeDocument/2006/relationships/tags" Target="../tags/tag87.xml"/><Relationship Id="rId6" Type="http://schemas.openxmlformats.org/officeDocument/2006/relationships/tags" Target="../tags/tag92.xml"/><Relationship Id="rId11" Type="http://schemas.openxmlformats.org/officeDocument/2006/relationships/tags" Target="../tags/tag97.xml"/><Relationship Id="rId5" Type="http://schemas.openxmlformats.org/officeDocument/2006/relationships/tags" Target="../tags/tag91.xml"/><Relationship Id="rId10" Type="http://schemas.openxmlformats.org/officeDocument/2006/relationships/tags" Target="../tags/tag96.xml"/><Relationship Id="rId4" Type="http://schemas.openxmlformats.org/officeDocument/2006/relationships/tags" Target="../tags/tag90.xml"/><Relationship Id="rId9" Type="http://schemas.openxmlformats.org/officeDocument/2006/relationships/tags" Target="../tags/tag95.xml"/></Relationships>
</file>

<file path=ppt/slideLayouts/_rels/slideLayout28.xml.rels><?xml version="1.0" encoding="UTF-8" standalone="yes"?>
<Relationships xmlns="http://schemas.openxmlformats.org/package/2006/relationships"><Relationship Id="rId8" Type="http://schemas.openxmlformats.org/officeDocument/2006/relationships/tags" Target="../tags/tag106.xml"/><Relationship Id="rId13" Type="http://schemas.openxmlformats.org/officeDocument/2006/relationships/tags" Target="../tags/tag111.xml"/><Relationship Id="rId3" Type="http://schemas.openxmlformats.org/officeDocument/2006/relationships/tags" Target="../tags/tag101.xml"/><Relationship Id="rId7" Type="http://schemas.openxmlformats.org/officeDocument/2006/relationships/tags" Target="../tags/tag105.xml"/><Relationship Id="rId12" Type="http://schemas.openxmlformats.org/officeDocument/2006/relationships/tags" Target="../tags/tag110.xml"/><Relationship Id="rId2" Type="http://schemas.openxmlformats.org/officeDocument/2006/relationships/tags" Target="../tags/tag100.xml"/><Relationship Id="rId16" Type="http://schemas.openxmlformats.org/officeDocument/2006/relationships/slideMaster" Target="../slideMasters/slideMaster2.xml"/><Relationship Id="rId1" Type="http://schemas.openxmlformats.org/officeDocument/2006/relationships/tags" Target="../tags/tag99.xml"/><Relationship Id="rId6" Type="http://schemas.openxmlformats.org/officeDocument/2006/relationships/tags" Target="../tags/tag104.xml"/><Relationship Id="rId11" Type="http://schemas.openxmlformats.org/officeDocument/2006/relationships/tags" Target="../tags/tag109.xml"/><Relationship Id="rId5" Type="http://schemas.openxmlformats.org/officeDocument/2006/relationships/tags" Target="../tags/tag103.xml"/><Relationship Id="rId15" Type="http://schemas.openxmlformats.org/officeDocument/2006/relationships/tags" Target="../tags/tag113.xml"/><Relationship Id="rId10" Type="http://schemas.openxmlformats.org/officeDocument/2006/relationships/tags" Target="../tags/tag108.xml"/><Relationship Id="rId4" Type="http://schemas.openxmlformats.org/officeDocument/2006/relationships/tags" Target="../tags/tag102.xml"/><Relationship Id="rId9" Type="http://schemas.openxmlformats.org/officeDocument/2006/relationships/tags" Target="../tags/tag107.xml"/><Relationship Id="rId14" Type="http://schemas.openxmlformats.org/officeDocument/2006/relationships/tags" Target="../tags/tag112.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121.xml"/><Relationship Id="rId13" Type="http://schemas.openxmlformats.org/officeDocument/2006/relationships/tags" Target="../tags/tag126.xml"/><Relationship Id="rId18" Type="http://schemas.openxmlformats.org/officeDocument/2006/relationships/slideMaster" Target="../slideMasters/slideMaster2.xml"/><Relationship Id="rId3" Type="http://schemas.openxmlformats.org/officeDocument/2006/relationships/tags" Target="../tags/tag116.xml"/><Relationship Id="rId7" Type="http://schemas.openxmlformats.org/officeDocument/2006/relationships/tags" Target="../tags/tag120.xml"/><Relationship Id="rId12" Type="http://schemas.openxmlformats.org/officeDocument/2006/relationships/tags" Target="../tags/tag125.xml"/><Relationship Id="rId17" Type="http://schemas.openxmlformats.org/officeDocument/2006/relationships/tags" Target="../tags/tag130.xml"/><Relationship Id="rId2" Type="http://schemas.openxmlformats.org/officeDocument/2006/relationships/tags" Target="../tags/tag115.xml"/><Relationship Id="rId16" Type="http://schemas.openxmlformats.org/officeDocument/2006/relationships/tags" Target="../tags/tag129.xml"/><Relationship Id="rId1" Type="http://schemas.openxmlformats.org/officeDocument/2006/relationships/tags" Target="../tags/tag114.xml"/><Relationship Id="rId6" Type="http://schemas.openxmlformats.org/officeDocument/2006/relationships/tags" Target="../tags/tag119.xml"/><Relationship Id="rId11" Type="http://schemas.openxmlformats.org/officeDocument/2006/relationships/tags" Target="../tags/tag124.xml"/><Relationship Id="rId5" Type="http://schemas.openxmlformats.org/officeDocument/2006/relationships/tags" Target="../tags/tag118.xml"/><Relationship Id="rId15" Type="http://schemas.openxmlformats.org/officeDocument/2006/relationships/tags" Target="../tags/tag128.xml"/><Relationship Id="rId10" Type="http://schemas.openxmlformats.org/officeDocument/2006/relationships/tags" Target="../tags/tag123.xml"/><Relationship Id="rId4" Type="http://schemas.openxmlformats.org/officeDocument/2006/relationships/tags" Target="../tags/tag117.xml"/><Relationship Id="rId9" Type="http://schemas.openxmlformats.org/officeDocument/2006/relationships/tags" Target="../tags/tag122.xml"/><Relationship Id="rId14" Type="http://schemas.openxmlformats.org/officeDocument/2006/relationships/tags" Target="../tags/tag12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8" Type="http://schemas.openxmlformats.org/officeDocument/2006/relationships/tags" Target="../tags/tag138.xml"/><Relationship Id="rId13" Type="http://schemas.openxmlformats.org/officeDocument/2006/relationships/tags" Target="../tags/tag143.xml"/><Relationship Id="rId3" Type="http://schemas.openxmlformats.org/officeDocument/2006/relationships/tags" Target="../tags/tag133.xml"/><Relationship Id="rId7" Type="http://schemas.openxmlformats.org/officeDocument/2006/relationships/tags" Target="../tags/tag137.xml"/><Relationship Id="rId12" Type="http://schemas.openxmlformats.org/officeDocument/2006/relationships/tags" Target="../tags/tag142.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tags" Target="../tags/tag136.xml"/><Relationship Id="rId11" Type="http://schemas.openxmlformats.org/officeDocument/2006/relationships/tags" Target="../tags/tag141.xml"/><Relationship Id="rId5" Type="http://schemas.openxmlformats.org/officeDocument/2006/relationships/tags" Target="../tags/tag135.xml"/><Relationship Id="rId15" Type="http://schemas.openxmlformats.org/officeDocument/2006/relationships/slideMaster" Target="../slideMasters/slideMaster2.xml"/><Relationship Id="rId10" Type="http://schemas.openxmlformats.org/officeDocument/2006/relationships/tags" Target="../tags/tag140.xml"/><Relationship Id="rId4" Type="http://schemas.openxmlformats.org/officeDocument/2006/relationships/tags" Target="../tags/tag134.xml"/><Relationship Id="rId9" Type="http://schemas.openxmlformats.org/officeDocument/2006/relationships/tags" Target="../tags/tag139.xml"/><Relationship Id="rId14" Type="http://schemas.openxmlformats.org/officeDocument/2006/relationships/tags" Target="../tags/tag144.xml"/></Relationships>
</file>

<file path=ppt/slideLayouts/_rels/slideLayout31.xml.rels><?xml version="1.0" encoding="UTF-8" standalone="yes"?>
<Relationships xmlns="http://schemas.openxmlformats.org/package/2006/relationships"><Relationship Id="rId8" Type="http://schemas.openxmlformats.org/officeDocument/2006/relationships/tags" Target="../tags/tag152.xml"/><Relationship Id="rId13" Type="http://schemas.openxmlformats.org/officeDocument/2006/relationships/tags" Target="../tags/tag157.xml"/><Relationship Id="rId18" Type="http://schemas.openxmlformats.org/officeDocument/2006/relationships/tags" Target="../tags/tag162.xml"/><Relationship Id="rId3" Type="http://schemas.openxmlformats.org/officeDocument/2006/relationships/tags" Target="../tags/tag147.xml"/><Relationship Id="rId7" Type="http://schemas.openxmlformats.org/officeDocument/2006/relationships/tags" Target="../tags/tag151.xml"/><Relationship Id="rId12" Type="http://schemas.openxmlformats.org/officeDocument/2006/relationships/tags" Target="../tags/tag156.xml"/><Relationship Id="rId17" Type="http://schemas.openxmlformats.org/officeDocument/2006/relationships/tags" Target="../tags/tag161.xml"/><Relationship Id="rId2" Type="http://schemas.openxmlformats.org/officeDocument/2006/relationships/tags" Target="../tags/tag146.xml"/><Relationship Id="rId16" Type="http://schemas.openxmlformats.org/officeDocument/2006/relationships/tags" Target="../tags/tag160.xml"/><Relationship Id="rId1" Type="http://schemas.openxmlformats.org/officeDocument/2006/relationships/tags" Target="../tags/tag145.xml"/><Relationship Id="rId6" Type="http://schemas.openxmlformats.org/officeDocument/2006/relationships/tags" Target="../tags/tag150.xml"/><Relationship Id="rId11" Type="http://schemas.openxmlformats.org/officeDocument/2006/relationships/tags" Target="../tags/tag155.xml"/><Relationship Id="rId5" Type="http://schemas.openxmlformats.org/officeDocument/2006/relationships/tags" Target="../tags/tag149.xml"/><Relationship Id="rId15" Type="http://schemas.openxmlformats.org/officeDocument/2006/relationships/tags" Target="../tags/tag159.xml"/><Relationship Id="rId10" Type="http://schemas.openxmlformats.org/officeDocument/2006/relationships/tags" Target="../tags/tag154.xml"/><Relationship Id="rId19" Type="http://schemas.openxmlformats.org/officeDocument/2006/relationships/slideMaster" Target="../slideMasters/slideMaster2.xml"/><Relationship Id="rId4" Type="http://schemas.openxmlformats.org/officeDocument/2006/relationships/tags" Target="../tags/tag148.xml"/><Relationship Id="rId9" Type="http://schemas.openxmlformats.org/officeDocument/2006/relationships/tags" Target="../tags/tag153.xml"/><Relationship Id="rId14" Type="http://schemas.openxmlformats.org/officeDocument/2006/relationships/tags" Target="../tags/tag15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p:cNvSpPr>
            <a:spLocks noGrp="1"/>
          </p:cNvSpPr>
          <p:nvPr>
            <p:ph type="dt" sz="half" idx="10"/>
          </p:nvPr>
        </p:nvSpPr>
        <p:spPr/>
        <p:txBody>
          <a:bodyPr/>
          <a:lstStyle/>
          <a:p>
            <a:fld id="{50F31E6D-ACAA-4420-8296-B62671487F90}" type="datetimeFigureOut">
              <a:rPr lang="zh-CN" altLang="en-US" smtClean="0"/>
              <a:t>2023/7/12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15098FE-9B4B-4302-96F7-D53F981DDBE8}"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0F31E6D-ACAA-4420-8296-B62671487F90}" type="datetimeFigureOut">
              <a:rPr lang="zh-CN" altLang="en-US" smtClean="0"/>
              <a:t>2023/7/12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15098FE-9B4B-4302-96F7-D53F981DDBE8}"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0F31E6D-ACAA-4420-8296-B62671487F90}" type="datetimeFigureOut">
              <a:rPr lang="zh-CN" altLang="en-US" smtClean="0"/>
              <a:t>2023/7/12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15098FE-9B4B-4302-96F7-D53F981DDBE8}"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标题和内容">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自定义版式">
    <p:bg>
      <p:bgPr>
        <a:solidFill>
          <a:srgbClr val="EDF4FB"/>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40AD79FB-8E1F-42B9-976B-D1D733C13D81}" type="datetimeFigureOut">
              <a:rPr lang="zh-CN" altLang="en-US" smtClean="0"/>
              <a:t>2023/7/12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82C42B5-9B30-457F-8900-BC618F0F3C95}" type="slidenum">
              <a:rPr lang="zh-CN" altLang="en-US" smtClean="0"/>
              <a:t>‹#›</a:t>
            </a:fld>
            <a:endParaRPr lang="zh-CN" altLang="en-US"/>
          </a:p>
        </p:txBody>
      </p:sp>
      <p:grpSp>
        <p:nvGrpSpPr>
          <p:cNvPr id="6" name="组合 5"/>
          <p:cNvGrpSpPr/>
          <p:nvPr userDrawn="1"/>
        </p:nvGrpSpPr>
        <p:grpSpPr>
          <a:xfrm rot="10800000">
            <a:off x="116563" y="457200"/>
            <a:ext cx="11958874" cy="6271260"/>
            <a:chOff x="430699" y="412568"/>
            <a:chExt cx="11330602" cy="5394507"/>
          </a:xfrm>
        </p:grpSpPr>
        <p:sp>
          <p:nvSpPr>
            <p:cNvPr id="7" name="椭圆 4"/>
            <p:cNvSpPr/>
            <p:nvPr/>
          </p:nvSpPr>
          <p:spPr>
            <a:xfrm>
              <a:off x="430699" y="412568"/>
              <a:ext cx="11330602" cy="5394507"/>
            </a:xfrm>
            <a:prstGeom prst="round2SameRect">
              <a:avLst>
                <a:gd name="adj1" fmla="val 2731"/>
                <a:gd name="adj2" fmla="val 0"/>
              </a:avLst>
            </a:prstGeom>
            <a:solidFill>
              <a:srgbClr val="EDF4FB"/>
            </a:solidFill>
            <a:ln>
              <a:noFill/>
            </a:ln>
            <a:effectLst>
              <a:outerShdw blurRad="139700" dist="190500" dir="2700000" algn="ctr" rotWithShape="0">
                <a:schemeClr val="accent5">
                  <a:lumMod val="60000"/>
                  <a:lumOff val="40000"/>
                  <a:alpha val="2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汉仪旗黑-55简" panose="00020600040101010101" charset="-122"/>
                <a:ea typeface="汉仪旗黑-55简" panose="00020600040101010101" charset="-122"/>
                <a:cs typeface="+mn-cs"/>
              </a:endParaRPr>
            </a:p>
          </p:txBody>
        </p:sp>
        <p:sp>
          <p:nvSpPr>
            <p:cNvPr id="8" name="椭圆 4"/>
            <p:cNvSpPr/>
            <p:nvPr userDrawn="1"/>
          </p:nvSpPr>
          <p:spPr>
            <a:xfrm>
              <a:off x="430699" y="412568"/>
              <a:ext cx="11330602" cy="5394507"/>
            </a:xfrm>
            <a:prstGeom prst="round2SameRect">
              <a:avLst>
                <a:gd name="adj1" fmla="val 5912"/>
                <a:gd name="adj2" fmla="val 0"/>
              </a:avLst>
            </a:prstGeom>
            <a:solidFill>
              <a:srgbClr val="EDF4FB"/>
            </a:solidFill>
            <a:ln>
              <a:noFill/>
            </a:ln>
            <a:effectLst>
              <a:outerShdw blurRad="152400" dist="190500" dir="13500000" algn="ctr" rotWithShape="0">
                <a:schemeClr val="bg1">
                  <a:alpha val="29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pPr>
              <a:endParaRPr kumimoji="0" lang="zh-CN" altLang="en-US" b="0" i="0" u="none" strike="noStrike" cap="none" spc="0" normalizeH="0" baseline="0" noProof="0">
                <a:ln>
                  <a:noFill/>
                </a:ln>
                <a:solidFill>
                  <a:prstClr val="white"/>
                </a:solidFill>
                <a:effectLst/>
                <a:uLnTx/>
                <a:uFillTx/>
                <a:latin typeface="汉仪旗黑-55简" panose="00020600040101010101" charset="-122"/>
                <a:ea typeface="汉仪旗黑-55简" panose="00020600040101010101" charset="-122"/>
              </a:endParaRPr>
            </a:p>
          </p:txBody>
        </p:sp>
      </p:grpSp>
      <p:sp>
        <p:nvSpPr>
          <p:cNvPr id="9" name="矩形: 圆顶角 8"/>
          <p:cNvSpPr/>
          <p:nvPr userDrawn="1"/>
        </p:nvSpPr>
        <p:spPr>
          <a:xfrm>
            <a:off x="116562" y="129541"/>
            <a:ext cx="11958874" cy="642884"/>
          </a:xfrm>
          <a:prstGeom prst="round2SameRect">
            <a:avLst>
              <a:gd name="adj1" fmla="val 17616"/>
              <a:gd name="adj2" fmla="val 0"/>
            </a:avLst>
          </a:prstGeom>
          <a:gradFill>
            <a:gsLst>
              <a:gs pos="0">
                <a:srgbClr val="1C63CA"/>
              </a:gs>
              <a:gs pos="100000">
                <a:srgbClr val="0346A9"/>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标题幻灯片">
    <p:bg>
      <p:bgPr>
        <a:blipFill dpi="0" rotWithShape="1">
          <a:blip r:embed="rId8">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927099" y="1852975"/>
            <a:ext cx="6903108" cy="1164666"/>
          </a:xfrm>
        </p:spPr>
        <p:txBody>
          <a:bodyPr lIns="90000" tIns="46800" rIns="90000" bIns="46800" anchor="b" anchorCtr="0">
            <a:normAutofit/>
          </a:bodyPr>
          <a:lstStyle>
            <a:lvl1pPr algn="l">
              <a:defRPr sz="5400" spc="600" baseline="0">
                <a:solidFill>
                  <a:schemeClr val="accent1"/>
                </a:solidFill>
                <a:latin typeface="Arial" panose="020B0604020202020204" pitchFamily="34" charset="0"/>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927099" y="3085841"/>
            <a:ext cx="6903108" cy="795632"/>
          </a:xfrm>
        </p:spPr>
        <p:txBody>
          <a:bodyPr lIns="90000" tIns="46800" rIns="90000" bIns="46800">
            <a:normAutofit/>
          </a:bodyPr>
          <a:lstStyle>
            <a:lvl1pPr marL="0" indent="0" algn="l" eaLnBrk="1" fontAlgn="auto" latinLnBrk="0" hangingPunct="1">
              <a:lnSpc>
                <a:spcPct val="100000"/>
              </a:lnSpc>
              <a:buNone/>
              <a:defRPr sz="1600" u="none" strike="noStrike" kern="1200" cap="none" spc="200" normalizeH="0" baseline="0">
                <a:solidFill>
                  <a:schemeClr val="accent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2023/7/12</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
        <p:nvSpPr>
          <p:cNvPr id="5" name="文本占位符 4"/>
          <p:cNvSpPr>
            <a:spLocks noGrp="1"/>
          </p:cNvSpPr>
          <p:nvPr>
            <p:ph type="body" sz="quarter" idx="13" hasCustomPrompt="1"/>
            <p:custDataLst>
              <p:tags r:id="rId6"/>
            </p:custDataLst>
          </p:nvPr>
        </p:nvSpPr>
        <p:spPr>
          <a:xfrm>
            <a:off x="927099" y="4203090"/>
            <a:ext cx="2122981" cy="472965"/>
          </a:xfrm>
        </p:spPr>
        <p:txBody>
          <a:bodyPr lIns="90000" tIns="46800" rIns="90000" bIns="46800" anchor="ctr" anchorCtr="0">
            <a:normAutofit/>
          </a:bodyPr>
          <a:lstStyle>
            <a:lvl1pPr marL="0" indent="0" algn="l">
              <a:lnSpc>
                <a:spcPct val="100000"/>
              </a:lnSpc>
              <a:buNone/>
              <a:defRPr sz="2000" baseline="0">
                <a:solidFill>
                  <a:schemeClr val="accent1"/>
                </a:solidFill>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2023/7/12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节标题">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291590" y="3251835"/>
            <a:ext cx="4819015" cy="735965"/>
          </a:xfrm>
        </p:spPr>
        <p:txBody>
          <a:bodyPr lIns="90000" tIns="46800" rIns="90000" bIns="46800" anchor="ctr" anchorCtr="0">
            <a:normAutofit/>
          </a:bodyPr>
          <a:lstStyle>
            <a:lvl1pPr algn="ctr">
              <a:defRPr sz="3600" u="none" strike="noStrike" kern="1200" cap="none" spc="300" normalizeH="0" baseline="0">
                <a:solidFill>
                  <a:schemeClr val="accent1"/>
                </a:solidFill>
                <a:uFillTx/>
                <a:latin typeface="Arial" panose="020B0604020202020204" pitchFamily="34" charset="0"/>
                <a:ea typeface="汉仪旗黑-85S" panose="00020600040101010101" pitchFamily="18" charset="-122"/>
              </a:defRPr>
            </a:lvl1pPr>
          </a:lstStyle>
          <a:p>
            <a:r>
              <a:rPr lang="zh-CN" altLang="en-US" dirty="0"/>
              <a:t>单击此处编辑标题</a:t>
            </a:r>
          </a:p>
        </p:txBody>
      </p:sp>
      <p:sp>
        <p:nvSpPr>
          <p:cNvPr id="4" name="日期占位符 3"/>
          <p:cNvSpPr>
            <a:spLocks noGrp="1"/>
          </p:cNvSpPr>
          <p:nvPr>
            <p:ph type="dt" sz="half" idx="10"/>
            <p:custDataLst>
              <p:tags r:id="rId2"/>
            </p:custDataLst>
          </p:nvPr>
        </p:nvSpPr>
        <p:spPr/>
        <p:txBody>
          <a:bodyPr/>
          <a:lstStyle/>
          <a:p>
            <a:fld id="{760FBDFE-C587-4B4C-A407-44438C67B59E}" type="datetimeFigureOut">
              <a:rPr lang="zh-CN" altLang="en-US" smtClean="0"/>
              <a:t>2023/7/12</a:t>
            </a:fld>
            <a:endParaRPr lang="zh-CN" altLang="en-US"/>
          </a:p>
        </p:txBody>
      </p:sp>
      <p:sp>
        <p:nvSpPr>
          <p:cNvPr id="5" name="页脚占位符 4"/>
          <p:cNvSpPr>
            <a:spLocks noGrp="1"/>
          </p:cNvSpPr>
          <p:nvPr>
            <p:ph type="ftr" sz="quarter" idx="11"/>
            <p:custDataLst>
              <p:tags r:id="rId3"/>
            </p:custDataLst>
          </p:nvPr>
        </p:nvSpPr>
        <p:spPr/>
        <p:txBody>
          <a:bodyPr/>
          <a:lstStyle/>
          <a:p>
            <a:endParaRPr lang="zh-CN" altLang="en-US"/>
          </a:p>
        </p:txBody>
      </p:sp>
      <p:sp>
        <p:nvSpPr>
          <p:cNvPr id="6" name="灯片编号占位符 5"/>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
        <p:nvSpPr>
          <p:cNvPr id="8" name="文本占位符 7"/>
          <p:cNvSpPr>
            <a:spLocks noGrp="1"/>
          </p:cNvSpPr>
          <p:nvPr>
            <p:ph type="body" sz="quarter" idx="13" hasCustomPrompt="1"/>
            <p:custDataLst>
              <p:tags r:id="rId5"/>
            </p:custDataLst>
          </p:nvPr>
        </p:nvSpPr>
        <p:spPr>
          <a:xfrm>
            <a:off x="1292431" y="4020820"/>
            <a:ext cx="4818380" cy="914400"/>
          </a:xfrm>
        </p:spPr>
        <p:txBody>
          <a:bodyPr lIns="90000" tIns="0" rIns="90000" bIns="46800"/>
          <a:lstStyle>
            <a:lvl1pPr marL="0" indent="0" algn="ctr">
              <a:buNone/>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单击此处编辑副标题</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669930" y="952508"/>
            <a:ext cx="5283242"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6238877" y="952508"/>
            <a:ext cx="5283242" cy="5388907"/>
          </a:xfrm>
        </p:spPr>
        <p:txBody>
          <a:bodyPr>
            <a:noAutofit/>
          </a:bodyPr>
          <a:lstStyle>
            <a:lvl1pPr>
              <a:defRPr sz="1600" baseline="0">
                <a:solidFill>
                  <a:schemeClr val="tx1">
                    <a:lumMod val="85000"/>
                    <a:lumOff val="15000"/>
                  </a:schemeClr>
                </a:solidFill>
                <a:latin typeface="Arial" panose="020B0604020202020204" pitchFamily="34" charset="0"/>
                <a:ea typeface="微软雅黑" panose="020B0503020204020204" charset="-122"/>
              </a:defRPr>
            </a:lvl1pPr>
            <a:lvl2pPr>
              <a:defRPr sz="1600" baseline="0">
                <a:solidFill>
                  <a:schemeClr val="tx1">
                    <a:lumMod val="85000"/>
                    <a:lumOff val="15000"/>
                  </a:schemeClr>
                </a:solidFill>
                <a:latin typeface="Arial" panose="020B0604020202020204" pitchFamily="34" charset="0"/>
                <a:ea typeface="微软雅黑" panose="020B0503020204020204" charset="-122"/>
              </a:defRPr>
            </a:lvl2pPr>
            <a:lvl3pPr>
              <a:defRPr sz="1600" baseline="0">
                <a:solidFill>
                  <a:schemeClr val="tx1">
                    <a:lumMod val="85000"/>
                    <a:lumOff val="15000"/>
                  </a:schemeClr>
                </a:solidFill>
                <a:latin typeface="Arial" panose="020B0604020202020204" pitchFamily="34" charset="0"/>
                <a:ea typeface="微软雅黑" panose="020B0503020204020204" charset="-122"/>
              </a:defRPr>
            </a:lvl3pPr>
            <a:lvl4pPr>
              <a:defRPr sz="1600" baseline="0">
                <a:solidFill>
                  <a:schemeClr val="tx1">
                    <a:lumMod val="85000"/>
                    <a:lumOff val="15000"/>
                  </a:schemeClr>
                </a:solidFill>
                <a:latin typeface="Arial" panose="020B0604020202020204" pitchFamily="34" charset="0"/>
                <a:ea typeface="微软雅黑" panose="020B0503020204020204" charset="-122"/>
              </a:defRPr>
            </a:lvl4pPr>
            <a:lvl5pPr>
              <a:defRPr sz="160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2023/7/12</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2023/7/12</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tx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2023/7/12</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0F31E6D-ACAA-4420-8296-B62671487F90}" type="datetimeFigureOut">
              <a:rPr lang="zh-CN" altLang="en-US" smtClean="0"/>
              <a:t>2023/7/12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15098FE-9B4B-4302-96F7-D53F981DDBE8}"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tx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2023/7/12</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p>
        </p:txBody>
      </p:sp>
      <p:sp>
        <p:nvSpPr>
          <p:cNvPr id="3" name="图片占位符 2"/>
          <p:cNvSpPr>
            <a:spLocks noGrp="1"/>
          </p:cNvSpPr>
          <p:nvPr>
            <p:ph type="pic" idx="1"/>
            <p:custDataLst>
              <p:tags r:id="rId2"/>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t>2023/7/12</a:t>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1"/>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p>
        </p:txBody>
      </p:sp>
      <p:sp>
        <p:nvSpPr>
          <p:cNvPr id="3" name="竖排文字占位符 2"/>
          <p:cNvSpPr>
            <a:spLocks noGrp="1"/>
          </p:cNvSpPr>
          <p:nvPr>
            <p:ph type="body" orient="vert" idx="1"/>
            <p:custDataLst>
              <p:tags r:id="rId2"/>
            </p:custDataLst>
          </p:nvPr>
        </p:nvSpPr>
        <p:spPr>
          <a:xfrm>
            <a:off x="669925" y="952500"/>
            <a:ext cx="9828101" cy="5388907"/>
          </a:xfrm>
        </p:spPr>
        <p:txBody>
          <a:bodyPr vert="eaVert"/>
          <a:lstStyle>
            <a:lvl1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1pPr>
            <a:lvl2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2pPr>
            <a:lvl3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3pPr>
            <a:lvl4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4pPr>
            <a:lvl5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2023/7/12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2023/7/12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69930" y="952508"/>
            <a:ext cx="10852237" cy="5388907"/>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末尾幻灯片">
    <p:bg>
      <p:bgPr>
        <a:blipFill dpi="0" rotWithShape="1">
          <a:blip r:embed="rId8">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054100" y="1995170"/>
            <a:ext cx="5966460" cy="1011555"/>
          </a:xfrm>
        </p:spPr>
        <p:txBody>
          <a:bodyPr vert="horz" lIns="90000" tIns="46800" rIns="90000" bIns="0" rtlCol="0" anchor="b" anchorCtr="0">
            <a:normAutofit/>
          </a:bodyPr>
          <a:lstStyle>
            <a:lvl1pPr marL="0" marR="0" algn="l" defTabSz="914400" rtl="0" eaLnBrk="1" fontAlgn="auto" latinLnBrk="0" hangingPunct="1">
              <a:lnSpc>
                <a:spcPct val="100000"/>
              </a:lnSpc>
              <a:buNone/>
              <a:defRPr kumimoji="0" lang="zh-CN" altLang="en-US" sz="4800" b="1" i="0" u="none" strike="noStrike" kern="1200" cap="none" spc="600" normalizeH="0" baseline="0" noProof="1" dirty="0">
                <a:solidFill>
                  <a:schemeClr val="accent1"/>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2023/7/12</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
        <p:nvSpPr>
          <p:cNvPr id="11" name="文本占位符 10"/>
          <p:cNvSpPr>
            <a:spLocks noGrp="1"/>
          </p:cNvSpPr>
          <p:nvPr>
            <p:ph type="body" sz="quarter" idx="13"/>
            <p:custDataLst>
              <p:tags r:id="rId5"/>
            </p:custDataLst>
          </p:nvPr>
        </p:nvSpPr>
        <p:spPr>
          <a:xfrm>
            <a:off x="1054100" y="3045460"/>
            <a:ext cx="5966460" cy="1176020"/>
          </a:xfrm>
        </p:spPr>
        <p:txBody>
          <a:bodyPr lIns="90000" tIns="46800" rIns="90000" bIns="46800">
            <a:normAutofit/>
          </a:bodyPr>
          <a:lstStyle>
            <a:lvl1pPr marL="0" indent="0" algn="l">
              <a:buNone/>
              <a:defRPr sz="2000">
                <a:solidFill>
                  <a:schemeClr val="accent1"/>
                </a:solidFill>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单击此处编辑母版文本样式</a:t>
            </a:r>
          </a:p>
        </p:txBody>
      </p:sp>
      <p:sp>
        <p:nvSpPr>
          <p:cNvPr id="13" name="文本占位符 12"/>
          <p:cNvSpPr>
            <a:spLocks noGrp="1"/>
          </p:cNvSpPr>
          <p:nvPr>
            <p:ph type="body" sz="quarter" idx="14" hasCustomPrompt="1"/>
            <p:custDataLst>
              <p:tags r:id="rId6"/>
            </p:custDataLst>
          </p:nvPr>
        </p:nvSpPr>
        <p:spPr>
          <a:xfrm>
            <a:off x="1054099" y="4393052"/>
            <a:ext cx="2151380" cy="473239"/>
          </a:xfrm>
        </p:spPr>
        <p:txBody>
          <a:bodyPr lIns="90000" tIns="46800" rIns="90000" bIns="46800" anchor="ctr" anchorCtr="0">
            <a:normAutofit/>
          </a:bodyPr>
          <a:lstStyle>
            <a:lvl1pPr marL="0" indent="0" algn="l">
              <a:lnSpc>
                <a:spcPct val="100000"/>
              </a:lnSpc>
              <a:buNone/>
              <a:defRPr sz="1800">
                <a:solidFill>
                  <a:schemeClr val="accent1"/>
                </a:solidFill>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tx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a:lstStyle>
            <a:lvl1pPr>
              <a:defRPr baseline="0">
                <a:latin typeface="微软雅黑" panose="020B0503020204020204" charset="-122"/>
                <a:ea typeface="微软雅黑" panose="020B0503020204020204" charset="-122"/>
              </a:defRPr>
            </a:lvl1pPr>
          </a:lstStyle>
          <a:p>
            <a:r>
              <a:rPr lang="zh-CN" altLang="en-US" dirty="0"/>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2023/7/12</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dirty="0"/>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dirty="0"/>
          </a:p>
        </p:txBody>
      </p:sp>
      <p:grpSp>
        <p:nvGrpSpPr>
          <p:cNvPr id="15" name="组合 14"/>
          <p:cNvGrpSpPr/>
          <p:nvPr userDrawn="1">
            <p:custDataLst>
              <p:tags r:id="rId5"/>
            </p:custDataLst>
          </p:nvPr>
        </p:nvGrpSpPr>
        <p:grpSpPr>
          <a:xfrm>
            <a:off x="10262235" y="541655"/>
            <a:ext cx="1503680" cy="243840"/>
            <a:chOff x="532" y="680"/>
            <a:chExt cx="2368" cy="384"/>
          </a:xfrm>
        </p:grpSpPr>
        <p:sp>
          <p:nvSpPr>
            <p:cNvPr id="16" name="椭圆 15"/>
            <p:cNvSpPr/>
            <p:nvPr userDrawn="1">
              <p:custDataLst>
                <p:tags r:id="rId6"/>
              </p:custDataLst>
            </p:nvPr>
          </p:nvSpPr>
          <p:spPr>
            <a:xfrm>
              <a:off x="532" y="680"/>
              <a:ext cx="385" cy="38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userDrawn="1">
              <p:custDataLst>
                <p:tags r:id="rId7"/>
              </p:custDataLst>
            </p:nvPr>
          </p:nvSpPr>
          <p:spPr>
            <a:xfrm>
              <a:off x="1028" y="680"/>
              <a:ext cx="385" cy="38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userDrawn="1">
              <p:custDataLst>
                <p:tags r:id="rId8"/>
              </p:custDataLst>
            </p:nvPr>
          </p:nvSpPr>
          <p:spPr>
            <a:xfrm>
              <a:off x="1524" y="680"/>
              <a:ext cx="385" cy="38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18"/>
            <p:cNvSpPr/>
            <p:nvPr userDrawn="1">
              <p:custDataLst>
                <p:tags r:id="rId9"/>
              </p:custDataLst>
            </p:nvPr>
          </p:nvSpPr>
          <p:spPr>
            <a:xfrm>
              <a:off x="2020" y="680"/>
              <a:ext cx="385" cy="38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9"/>
            <p:cNvSpPr/>
            <p:nvPr userDrawn="1">
              <p:custDataLst>
                <p:tags r:id="rId10"/>
              </p:custDataLst>
            </p:nvPr>
          </p:nvSpPr>
          <p:spPr>
            <a:xfrm>
              <a:off x="2516" y="680"/>
              <a:ext cx="385" cy="38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userDrawn="1">
            <p:custDataLst>
              <p:tags r:id="rId1"/>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2"/>
            </p:custDataLst>
          </p:nvPr>
        </p:nvSpPr>
        <p:spPr>
          <a:xfrm>
            <a:off x="1281600" y="1249200"/>
            <a:ext cx="9626400" cy="723600"/>
          </a:xfrm>
        </p:spPr>
        <p:txBody>
          <a:bodyPr anchor="ctr"/>
          <a:lstStyle>
            <a:lvl1pPr>
              <a:defRPr sz="3200" baseline="0">
                <a:solidFill>
                  <a:schemeClr val="accent1"/>
                </a:solidFill>
                <a:latin typeface="微软雅黑" panose="020B0503020204020204" charset="-122"/>
                <a:ea typeface="微软雅黑" panose="020B0503020204020204" charset="-122"/>
              </a:defRPr>
            </a:lvl1pPr>
          </a:lstStyle>
          <a:p>
            <a:r>
              <a:rPr lang="zh-CN" altLang="en-US" dirty="0"/>
              <a:t>单击此处编辑标题</a:t>
            </a:r>
          </a:p>
        </p:txBody>
      </p:sp>
      <p:sp>
        <p:nvSpPr>
          <p:cNvPr id="7" name="内容占位符 6"/>
          <p:cNvSpPr>
            <a:spLocks noGrp="1"/>
          </p:cNvSpPr>
          <p:nvPr>
            <p:ph sz="quarter" idx="13"/>
            <p:custDataLst>
              <p:tags r:id="rId3"/>
            </p:custDataLst>
          </p:nvPr>
        </p:nvSpPr>
        <p:spPr>
          <a:xfrm>
            <a:off x="1281113" y="2163600"/>
            <a:ext cx="9626600" cy="3445200"/>
          </a:xfrm>
        </p:spPr>
        <p:txBody>
          <a:bodyPr/>
          <a:lstStyle>
            <a:lvl1pPr>
              <a:defRPr baseline="0">
                <a:solidFill>
                  <a:schemeClr val="tx1"/>
                </a:solidFill>
                <a:latin typeface="微软雅黑" panose="020B0503020204020204" charset="-122"/>
                <a:ea typeface="微软雅黑" panose="020B0503020204020204" charset="-122"/>
              </a:defRPr>
            </a:lvl1pPr>
            <a:lvl2pPr>
              <a:defRPr baseline="0">
                <a:solidFill>
                  <a:schemeClr val="tx1"/>
                </a:solidFill>
                <a:latin typeface="微软雅黑" panose="020B0503020204020204" charset="-122"/>
                <a:ea typeface="微软雅黑" panose="020B0503020204020204" charset="-122"/>
              </a:defRPr>
            </a:lvl2pPr>
            <a:lvl3pPr>
              <a:defRPr baseline="0">
                <a:solidFill>
                  <a:schemeClr val="tx1"/>
                </a:solidFill>
                <a:latin typeface="微软雅黑" panose="020B0503020204020204" charset="-122"/>
                <a:ea typeface="微软雅黑" panose="020B0503020204020204" charset="-122"/>
              </a:defRPr>
            </a:lvl3pPr>
            <a:lvl4pPr>
              <a:defRPr baseline="0">
                <a:solidFill>
                  <a:schemeClr val="tx1"/>
                </a:solidFill>
                <a:latin typeface="微软雅黑" panose="020B0503020204020204" charset="-122"/>
                <a:ea typeface="微软雅黑" panose="020B0503020204020204" charset="-122"/>
              </a:defRPr>
            </a:lvl4pPr>
            <a:lvl5pPr>
              <a:defRPr baseline="0">
                <a:solidFill>
                  <a:schemeClr val="tx1"/>
                </a:solidFill>
                <a:latin typeface="微软雅黑" panose="020B0503020204020204" charset="-122"/>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t>2023/7/12</a:t>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dirty="0"/>
          </a:p>
        </p:txBody>
      </p:sp>
      <p:grpSp>
        <p:nvGrpSpPr>
          <p:cNvPr id="21" name="组合 20"/>
          <p:cNvGrpSpPr/>
          <p:nvPr userDrawn="1">
            <p:custDataLst>
              <p:tags r:id="rId7"/>
            </p:custDataLst>
          </p:nvPr>
        </p:nvGrpSpPr>
        <p:grpSpPr>
          <a:xfrm>
            <a:off x="10709910" y="6224270"/>
            <a:ext cx="1189355" cy="244475"/>
            <a:chOff x="1028" y="680"/>
            <a:chExt cx="1873" cy="385"/>
          </a:xfrm>
        </p:grpSpPr>
        <p:sp>
          <p:nvSpPr>
            <p:cNvPr id="22" name="椭圆 21"/>
            <p:cNvSpPr/>
            <p:nvPr userDrawn="1">
              <p:custDataLst>
                <p:tags r:id="rId8"/>
              </p:custDataLst>
            </p:nvPr>
          </p:nvSpPr>
          <p:spPr>
            <a:xfrm>
              <a:off x="1028" y="680"/>
              <a:ext cx="385" cy="385"/>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椭圆 22"/>
            <p:cNvSpPr/>
            <p:nvPr userDrawn="1">
              <p:custDataLst>
                <p:tags r:id="rId9"/>
              </p:custDataLst>
            </p:nvPr>
          </p:nvSpPr>
          <p:spPr>
            <a:xfrm>
              <a:off x="1524" y="680"/>
              <a:ext cx="385" cy="385"/>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userDrawn="1">
              <p:custDataLst>
                <p:tags r:id="rId10"/>
              </p:custDataLst>
            </p:nvPr>
          </p:nvSpPr>
          <p:spPr>
            <a:xfrm>
              <a:off x="2020" y="680"/>
              <a:ext cx="385" cy="38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椭圆 24"/>
            <p:cNvSpPr/>
            <p:nvPr userDrawn="1">
              <p:custDataLst>
                <p:tags r:id="rId11"/>
              </p:custDataLst>
            </p:nvPr>
          </p:nvSpPr>
          <p:spPr>
            <a:xfrm>
              <a:off x="2516" y="680"/>
              <a:ext cx="385" cy="38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8" name="矩形 7"/>
          <p:cNvSpPr/>
          <p:nvPr userDrawn="1">
            <p:custDataLst>
              <p:tags r:id="rId1"/>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sp>
        <p:nvSpPr>
          <p:cNvPr id="2" name="标题 1"/>
          <p:cNvSpPr>
            <a:spLocks noGrp="1"/>
          </p:cNvSpPr>
          <p:nvPr>
            <p:ph type="title" hasCustomPrompt="1"/>
            <p:custDataLst>
              <p:tags r:id="rId2"/>
            </p:custDataLst>
          </p:nvPr>
        </p:nvSpPr>
        <p:spPr>
          <a:xfrm>
            <a:off x="583200" y="770400"/>
            <a:ext cx="3960000" cy="882000"/>
          </a:xfrm>
        </p:spPr>
        <p:txBody>
          <a:bodyPr anchor="ctr"/>
          <a:lstStyle>
            <a:lvl1pPr>
              <a:defRPr sz="3600" baseline="0">
                <a:solidFill>
                  <a:schemeClr val="accent1"/>
                </a:solidFill>
                <a:latin typeface="微软雅黑" panose="020B0503020204020204" charset="-122"/>
                <a:ea typeface="微软雅黑" panose="020B0503020204020204" charset="-122"/>
              </a:defRPr>
            </a:lvl1pPr>
          </a:lstStyle>
          <a:p>
            <a:r>
              <a:rPr lang="zh-CN" altLang="en-US" dirty="0"/>
              <a:t>单击编辑标题</a:t>
            </a: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t>2023/7/12</a:t>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
        <p:nvSpPr>
          <p:cNvPr id="7" name="文本占位符 6"/>
          <p:cNvSpPr>
            <a:spLocks noGrp="1"/>
          </p:cNvSpPr>
          <p:nvPr>
            <p:ph type="body" sz="quarter" idx="13"/>
            <p:custDataLst>
              <p:tags r:id="rId6"/>
            </p:custDataLst>
          </p:nvPr>
        </p:nvSpPr>
        <p:spPr>
          <a:xfrm>
            <a:off x="586800" y="1764000"/>
            <a:ext cx="3956400" cy="4093200"/>
          </a:xfrm>
        </p:spPr>
        <p:txBody>
          <a:bodyPr/>
          <a:lstStyle>
            <a:lvl1pPr>
              <a:defRPr baseline="0">
                <a:solidFill>
                  <a:schemeClr val="tx1"/>
                </a:solidFill>
                <a:latin typeface="微软雅黑" panose="020B0503020204020204" charset="-122"/>
                <a:ea typeface="微软雅黑" panose="020B0503020204020204" charset="-122"/>
              </a:defRPr>
            </a:lvl1pPr>
            <a:lvl2pPr>
              <a:defRPr baseline="0">
                <a:solidFill>
                  <a:schemeClr val="tx1"/>
                </a:solidFill>
                <a:latin typeface="微软雅黑" panose="020B0503020204020204" charset="-122"/>
                <a:ea typeface="微软雅黑" panose="020B0503020204020204" charset="-122"/>
              </a:defRPr>
            </a:lvl2pPr>
            <a:lvl3pPr>
              <a:defRPr baseline="0">
                <a:solidFill>
                  <a:schemeClr val="tx1"/>
                </a:solidFill>
                <a:latin typeface="微软雅黑" panose="020B0503020204020204" charset="-122"/>
                <a:ea typeface="微软雅黑" panose="020B0503020204020204" charset="-122"/>
              </a:defRPr>
            </a:lvl3pPr>
            <a:lvl4pPr>
              <a:defRPr baseline="0">
                <a:solidFill>
                  <a:schemeClr val="tx1"/>
                </a:solidFill>
                <a:latin typeface="微软雅黑" panose="020B0503020204020204" charset="-122"/>
                <a:ea typeface="微软雅黑" panose="020B0503020204020204" charset="-122"/>
              </a:defRPr>
            </a:lvl4pPr>
            <a:lvl5pPr>
              <a:defRPr baseline="0">
                <a:solidFill>
                  <a:schemeClr val="tx1"/>
                </a:solidFill>
                <a:latin typeface="微软雅黑" panose="020B0503020204020204" charset="-122"/>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内容占位符 8"/>
          <p:cNvSpPr>
            <a:spLocks noGrp="1"/>
          </p:cNvSpPr>
          <p:nvPr>
            <p:ph sz="quarter" idx="14"/>
            <p:custDataLst>
              <p:tags r:id="rId7"/>
            </p:custDataLst>
          </p:nvPr>
        </p:nvSpPr>
        <p:spPr>
          <a:xfrm>
            <a:off x="5101200" y="769938"/>
            <a:ext cx="6480000" cy="5087937"/>
          </a:xfrm>
        </p:spPr>
        <p:txBody>
          <a:bodyPr/>
          <a:lstStyle>
            <a:lvl1pPr>
              <a:defRPr baseline="0">
                <a:latin typeface="微软雅黑" panose="020B0503020204020204" charset="-122"/>
                <a:ea typeface="微软雅黑" panose="020B0503020204020204" charset="-122"/>
              </a:defRPr>
            </a:lvl1pPr>
            <a:lvl2pPr>
              <a:defRPr baseline="0">
                <a:latin typeface="微软雅黑" panose="020B0503020204020204" charset="-122"/>
                <a:ea typeface="微软雅黑" panose="020B0503020204020204" charset="-122"/>
              </a:defRPr>
            </a:lvl2pPr>
            <a:lvl3pPr>
              <a:defRPr baseline="0">
                <a:latin typeface="微软雅黑" panose="020B0503020204020204" charset="-122"/>
                <a:ea typeface="微软雅黑" panose="020B0503020204020204" charset="-122"/>
              </a:defRPr>
            </a:lvl3pPr>
            <a:lvl4pPr>
              <a:defRPr baseline="0">
                <a:latin typeface="微软雅黑" panose="020B0503020204020204" charset="-122"/>
                <a:ea typeface="微软雅黑" panose="020B0503020204020204" charset="-122"/>
              </a:defRPr>
            </a:lvl4pPr>
            <a:lvl5pPr>
              <a:defRPr baseline="0">
                <a:latin typeface="微软雅黑" panose="020B0503020204020204" charset="-122"/>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grpSp>
        <p:nvGrpSpPr>
          <p:cNvPr id="10" name="组合 9"/>
          <p:cNvGrpSpPr/>
          <p:nvPr userDrawn="1">
            <p:custDataLst>
              <p:tags r:id="rId8"/>
            </p:custDataLst>
          </p:nvPr>
        </p:nvGrpSpPr>
        <p:grpSpPr>
          <a:xfrm flipH="1">
            <a:off x="562610" y="6105525"/>
            <a:ext cx="1189355" cy="244475"/>
            <a:chOff x="1028" y="680"/>
            <a:chExt cx="1873" cy="385"/>
          </a:xfrm>
        </p:grpSpPr>
        <p:sp>
          <p:nvSpPr>
            <p:cNvPr id="11" name="椭圆 10"/>
            <p:cNvSpPr/>
            <p:nvPr userDrawn="1">
              <p:custDataLst>
                <p:tags r:id="rId9"/>
              </p:custDataLst>
            </p:nvPr>
          </p:nvSpPr>
          <p:spPr>
            <a:xfrm>
              <a:off x="1028" y="680"/>
              <a:ext cx="385" cy="385"/>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userDrawn="1">
              <p:custDataLst>
                <p:tags r:id="rId10"/>
              </p:custDataLst>
            </p:nvPr>
          </p:nvSpPr>
          <p:spPr>
            <a:xfrm>
              <a:off x="1524" y="680"/>
              <a:ext cx="385" cy="385"/>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userDrawn="1">
              <p:custDataLst>
                <p:tags r:id="rId11"/>
              </p:custDataLst>
            </p:nvPr>
          </p:nvSpPr>
          <p:spPr>
            <a:xfrm>
              <a:off x="2020" y="680"/>
              <a:ext cx="385" cy="38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18"/>
            <p:cNvSpPr/>
            <p:nvPr userDrawn="1">
              <p:custDataLst>
                <p:tags r:id="rId12"/>
              </p:custDataLst>
            </p:nvPr>
          </p:nvSpPr>
          <p:spPr>
            <a:xfrm>
              <a:off x="2516" y="680"/>
              <a:ext cx="385" cy="38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0" name="矩形 9"/>
          <p:cNvSpPr/>
          <p:nvPr userDrawn="1">
            <p:custDataLst>
              <p:tags r:id="rId1"/>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2"/>
            </p:custDataLst>
          </p:nvPr>
        </p:nvSpPr>
        <p:spPr>
          <a:xfrm>
            <a:off x="612000" y="781200"/>
            <a:ext cx="10976400" cy="626400"/>
          </a:xfrm>
        </p:spPr>
        <p:txBody>
          <a:bodyPr anchor="ctr"/>
          <a:lstStyle>
            <a:lvl1pPr algn="ctr">
              <a:defRPr sz="3600" baseline="0">
                <a:solidFill>
                  <a:schemeClr val="accent1"/>
                </a:solidFill>
                <a:latin typeface="微软雅黑" panose="020B0503020204020204" charset="-122"/>
                <a:ea typeface="微软雅黑" panose="020B0503020204020204" charset="-122"/>
              </a:defRPr>
            </a:lvl1pPr>
          </a:lstStyle>
          <a:p>
            <a:r>
              <a:rPr lang="zh-CN" altLang="en-US" dirty="0"/>
              <a:t>单击此处编辑母版标题样式</a:t>
            </a: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t>2023/7/12</a:t>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
        <p:nvSpPr>
          <p:cNvPr id="7" name="文本占位符 6"/>
          <p:cNvSpPr>
            <a:spLocks noGrp="1"/>
          </p:cNvSpPr>
          <p:nvPr>
            <p:ph type="body" sz="quarter" idx="13"/>
            <p:custDataLst>
              <p:tags r:id="rId6"/>
            </p:custDataLst>
          </p:nvPr>
        </p:nvSpPr>
        <p:spPr>
          <a:xfrm>
            <a:off x="612000" y="1659600"/>
            <a:ext cx="10975975" cy="828000"/>
          </a:xfrm>
        </p:spPr>
        <p:txBody>
          <a:bodyPr/>
          <a:lstStyle>
            <a:lvl1pPr algn="ctr">
              <a:defRPr baseline="0">
                <a:solidFill>
                  <a:schemeClr val="tx1"/>
                </a:solidFill>
                <a:latin typeface="微软雅黑" panose="020B0503020204020204" charset="-122"/>
                <a:ea typeface="微软雅黑" panose="020B0503020204020204" charset="-122"/>
              </a:defRPr>
            </a:lvl1pPr>
          </a:lstStyle>
          <a:p>
            <a:pPr lvl="0"/>
            <a:r>
              <a:rPr lang="zh-CN" altLang="en-US" dirty="0"/>
              <a:t>单击此处编辑母版文本样式</a:t>
            </a:r>
          </a:p>
        </p:txBody>
      </p:sp>
      <p:sp>
        <p:nvSpPr>
          <p:cNvPr id="9" name="内容占位符 8"/>
          <p:cNvSpPr>
            <a:spLocks noGrp="1"/>
          </p:cNvSpPr>
          <p:nvPr>
            <p:ph sz="quarter" idx="14"/>
            <p:custDataLst>
              <p:tags r:id="rId7"/>
            </p:custDataLst>
          </p:nvPr>
        </p:nvSpPr>
        <p:spPr>
          <a:xfrm>
            <a:off x="612775" y="2808000"/>
            <a:ext cx="10965600" cy="3430800"/>
          </a:xfrm>
        </p:spPr>
        <p:txBody>
          <a:bodyPr/>
          <a:lstStyle>
            <a:lvl1pPr>
              <a:defRPr baseline="0">
                <a:latin typeface="微软雅黑" panose="020B0503020204020204" charset="-122"/>
                <a:ea typeface="微软雅黑" panose="020B0503020204020204" charset="-122"/>
              </a:defRPr>
            </a:lvl1pPr>
            <a:lvl2pPr>
              <a:defRPr baseline="0">
                <a:latin typeface="微软雅黑" panose="020B0503020204020204" charset="-122"/>
                <a:ea typeface="微软雅黑" panose="020B0503020204020204" charset="-122"/>
              </a:defRPr>
            </a:lvl2pPr>
            <a:lvl3pPr>
              <a:defRPr baseline="0">
                <a:latin typeface="微软雅黑" panose="020B0503020204020204" charset="-122"/>
                <a:ea typeface="微软雅黑" panose="020B0503020204020204" charset="-122"/>
              </a:defRPr>
            </a:lvl3pPr>
            <a:lvl4pPr>
              <a:defRPr baseline="0">
                <a:latin typeface="微软雅黑" panose="020B0503020204020204" charset="-122"/>
                <a:ea typeface="微软雅黑" panose="020B0503020204020204" charset="-122"/>
              </a:defRPr>
            </a:lvl4pPr>
            <a:lvl5pPr>
              <a:defRPr baseline="0">
                <a:latin typeface="微软雅黑" panose="020B0503020204020204" charset="-122"/>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12" name="椭圆 11"/>
          <p:cNvSpPr/>
          <p:nvPr userDrawn="1">
            <p:custDataLst>
              <p:tags r:id="rId8"/>
            </p:custDataLst>
          </p:nvPr>
        </p:nvSpPr>
        <p:spPr>
          <a:xfrm>
            <a:off x="10405745" y="829945"/>
            <a:ext cx="244475" cy="24447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userDrawn="1">
            <p:custDataLst>
              <p:tags r:id="rId9"/>
            </p:custDataLst>
          </p:nvPr>
        </p:nvSpPr>
        <p:spPr>
          <a:xfrm>
            <a:off x="10720705" y="829945"/>
            <a:ext cx="244475" cy="244475"/>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userDrawn="1">
            <p:custDataLst>
              <p:tags r:id="rId10"/>
            </p:custDataLst>
          </p:nvPr>
        </p:nvSpPr>
        <p:spPr>
          <a:xfrm>
            <a:off x="11035665" y="829945"/>
            <a:ext cx="244475" cy="244475"/>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userDrawn="1">
            <p:custDataLst>
              <p:tags r:id="rId11"/>
            </p:custDataLst>
          </p:nvPr>
        </p:nvSpPr>
        <p:spPr>
          <a:xfrm>
            <a:off x="11350625" y="829945"/>
            <a:ext cx="244475" cy="244475"/>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userDrawn="1">
            <p:custDataLst>
              <p:tags r:id="rId12"/>
            </p:custDataLst>
          </p:nvPr>
        </p:nvSpPr>
        <p:spPr>
          <a:xfrm flipH="1">
            <a:off x="1544955" y="829945"/>
            <a:ext cx="244475" cy="24447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userDrawn="1">
            <p:custDataLst>
              <p:tags r:id="rId13"/>
            </p:custDataLst>
          </p:nvPr>
        </p:nvSpPr>
        <p:spPr>
          <a:xfrm flipH="1">
            <a:off x="1229995" y="829945"/>
            <a:ext cx="244475" cy="244475"/>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userDrawn="1">
            <p:custDataLst>
              <p:tags r:id="rId14"/>
            </p:custDataLst>
          </p:nvPr>
        </p:nvSpPr>
        <p:spPr>
          <a:xfrm flipH="1">
            <a:off x="915035" y="829945"/>
            <a:ext cx="244475" cy="244475"/>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18"/>
          <p:cNvSpPr/>
          <p:nvPr userDrawn="1">
            <p:custDataLst>
              <p:tags r:id="rId15"/>
            </p:custDataLst>
          </p:nvPr>
        </p:nvSpPr>
        <p:spPr>
          <a:xfrm flipH="1">
            <a:off x="600075" y="829945"/>
            <a:ext cx="244475" cy="244475"/>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sp>
        <p:nvSpPr>
          <p:cNvPr id="8" name="矩形 7"/>
          <p:cNvSpPr/>
          <p:nvPr userDrawn="1">
            <p:custDataLst>
              <p:tags r:id="rId1"/>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2"/>
            </p:custDataLst>
          </p:nvPr>
        </p:nvSpPr>
        <p:spPr>
          <a:xfrm>
            <a:off x="604800" y="669600"/>
            <a:ext cx="10976400" cy="565200"/>
          </a:xfrm>
        </p:spPr>
        <p:txBody>
          <a:bodyPr anchor="ctr"/>
          <a:lstStyle>
            <a:lvl1pPr algn="ctr">
              <a:defRPr sz="3200" baseline="0">
                <a:latin typeface="微软雅黑" panose="020B0503020204020204" charset="-122"/>
                <a:ea typeface="微软雅黑" panose="020B0503020204020204" charset="-122"/>
              </a:defRPr>
            </a:lvl1pPr>
          </a:lstStyle>
          <a:p>
            <a:r>
              <a:rPr lang="zh-CN" altLang="en-US" dirty="0"/>
              <a:t>单击此处编辑母版标题样式</a:t>
            </a: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t>2023/7/12</a:t>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
        <p:nvSpPr>
          <p:cNvPr id="7" name="内容占位符 6"/>
          <p:cNvSpPr>
            <a:spLocks noGrp="1"/>
          </p:cNvSpPr>
          <p:nvPr>
            <p:ph sz="quarter" idx="13"/>
            <p:custDataLst>
              <p:tags r:id="rId6"/>
            </p:custDataLst>
          </p:nvPr>
        </p:nvSpPr>
        <p:spPr>
          <a:xfrm>
            <a:off x="604837" y="1681200"/>
            <a:ext cx="10990800" cy="3211200"/>
          </a:xfrm>
        </p:spPr>
        <p:txBody>
          <a:bodyPr/>
          <a:lstStyle>
            <a:lvl1pPr>
              <a:defRPr baseline="0">
                <a:latin typeface="微软雅黑" panose="020B0503020204020204" charset="-122"/>
                <a:ea typeface="微软雅黑" panose="020B0503020204020204" charset="-122"/>
              </a:defRPr>
            </a:lvl1pPr>
            <a:lvl2pPr>
              <a:defRPr baseline="0">
                <a:latin typeface="微软雅黑" panose="020B0503020204020204" charset="-122"/>
                <a:ea typeface="微软雅黑" panose="020B0503020204020204" charset="-122"/>
              </a:defRPr>
            </a:lvl2pPr>
            <a:lvl3pPr>
              <a:defRPr baseline="0">
                <a:latin typeface="微软雅黑" panose="020B0503020204020204" charset="-122"/>
                <a:ea typeface="微软雅黑" panose="020B0503020204020204" charset="-122"/>
              </a:defRPr>
            </a:lvl3pPr>
            <a:lvl4pPr>
              <a:defRPr baseline="0">
                <a:latin typeface="微软雅黑" panose="020B0503020204020204" charset="-122"/>
                <a:ea typeface="微软雅黑" panose="020B0503020204020204" charset="-122"/>
              </a:defRPr>
            </a:lvl4pPr>
            <a:lvl5pPr>
              <a:defRPr baseline="0">
                <a:latin typeface="微软雅黑" panose="020B0503020204020204" charset="-122"/>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文本占位符 8"/>
          <p:cNvSpPr>
            <a:spLocks noGrp="1"/>
          </p:cNvSpPr>
          <p:nvPr>
            <p:ph type="body" sz="quarter" idx="14"/>
            <p:custDataLst>
              <p:tags r:id="rId7"/>
            </p:custDataLst>
          </p:nvPr>
        </p:nvSpPr>
        <p:spPr>
          <a:xfrm>
            <a:off x="594000" y="5180400"/>
            <a:ext cx="11001600" cy="1011600"/>
          </a:xfrm>
        </p:spPr>
        <p:txBody>
          <a:bodyPr/>
          <a:lstStyle>
            <a:lvl1pPr>
              <a:defRPr baseline="0">
                <a:solidFill>
                  <a:schemeClr val="tx1"/>
                </a:solidFill>
                <a:latin typeface="微软雅黑" panose="020B0503020204020204" charset="-122"/>
                <a:ea typeface="微软雅黑" panose="020B0503020204020204" charset="-122"/>
              </a:defRPr>
            </a:lvl1pPr>
          </a:lstStyle>
          <a:p>
            <a:pPr lvl="0"/>
            <a:r>
              <a:rPr lang="zh-CN" altLang="en-US" dirty="0"/>
              <a:t>单击此处编辑母版文本样式</a:t>
            </a:r>
          </a:p>
        </p:txBody>
      </p:sp>
      <p:grpSp>
        <p:nvGrpSpPr>
          <p:cNvPr id="14" name="组合 13"/>
          <p:cNvGrpSpPr/>
          <p:nvPr userDrawn="1">
            <p:custDataLst>
              <p:tags r:id="rId8"/>
            </p:custDataLst>
          </p:nvPr>
        </p:nvGrpSpPr>
        <p:grpSpPr>
          <a:xfrm>
            <a:off x="10405745" y="829945"/>
            <a:ext cx="1189355" cy="244475"/>
            <a:chOff x="1028" y="680"/>
            <a:chExt cx="1873" cy="385"/>
          </a:xfrm>
        </p:grpSpPr>
        <p:sp>
          <p:nvSpPr>
            <p:cNvPr id="12" name="椭圆 11"/>
            <p:cNvSpPr/>
            <p:nvPr userDrawn="1">
              <p:custDataLst>
                <p:tags r:id="rId14"/>
              </p:custDataLst>
            </p:nvPr>
          </p:nvSpPr>
          <p:spPr>
            <a:xfrm>
              <a:off x="1028" y="680"/>
              <a:ext cx="385" cy="385"/>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userDrawn="1">
              <p:custDataLst>
                <p:tags r:id="rId15"/>
              </p:custDataLst>
            </p:nvPr>
          </p:nvSpPr>
          <p:spPr>
            <a:xfrm>
              <a:off x="1524" y="680"/>
              <a:ext cx="385" cy="385"/>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userDrawn="1">
              <p:custDataLst>
                <p:tags r:id="rId16"/>
              </p:custDataLst>
            </p:nvPr>
          </p:nvSpPr>
          <p:spPr>
            <a:xfrm>
              <a:off x="2020" y="680"/>
              <a:ext cx="385" cy="38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userDrawn="1">
              <p:custDataLst>
                <p:tags r:id="rId17"/>
              </p:custDataLst>
            </p:nvPr>
          </p:nvSpPr>
          <p:spPr>
            <a:xfrm>
              <a:off x="2516" y="680"/>
              <a:ext cx="385" cy="38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 name="组合 9"/>
          <p:cNvGrpSpPr/>
          <p:nvPr userDrawn="1">
            <p:custDataLst>
              <p:tags r:id="rId9"/>
            </p:custDataLst>
          </p:nvPr>
        </p:nvGrpSpPr>
        <p:grpSpPr>
          <a:xfrm flipH="1">
            <a:off x="600075" y="829945"/>
            <a:ext cx="1189355" cy="244475"/>
            <a:chOff x="1028" y="680"/>
            <a:chExt cx="1873" cy="385"/>
          </a:xfrm>
        </p:grpSpPr>
        <p:sp>
          <p:nvSpPr>
            <p:cNvPr id="11" name="椭圆 10"/>
            <p:cNvSpPr/>
            <p:nvPr userDrawn="1">
              <p:custDataLst>
                <p:tags r:id="rId10"/>
              </p:custDataLst>
            </p:nvPr>
          </p:nvSpPr>
          <p:spPr>
            <a:xfrm>
              <a:off x="1028" y="680"/>
              <a:ext cx="385" cy="385"/>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userDrawn="1">
              <p:custDataLst>
                <p:tags r:id="rId11"/>
              </p:custDataLst>
            </p:nvPr>
          </p:nvSpPr>
          <p:spPr>
            <a:xfrm>
              <a:off x="1524" y="680"/>
              <a:ext cx="385" cy="385"/>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userDrawn="1">
              <p:custDataLst>
                <p:tags r:id="rId12"/>
              </p:custDataLst>
            </p:nvPr>
          </p:nvSpPr>
          <p:spPr>
            <a:xfrm>
              <a:off x="2020" y="680"/>
              <a:ext cx="385" cy="38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18"/>
            <p:cNvSpPr/>
            <p:nvPr userDrawn="1">
              <p:custDataLst>
                <p:tags r:id="rId13"/>
              </p:custDataLst>
            </p:nvPr>
          </p:nvSpPr>
          <p:spPr>
            <a:xfrm>
              <a:off x="2516" y="680"/>
              <a:ext cx="385" cy="38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50F31E6D-ACAA-4420-8296-B62671487F90}" type="datetimeFigureOut">
              <a:rPr lang="zh-CN" altLang="en-US" smtClean="0"/>
              <a:t>2023/7/12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15098FE-9B4B-4302-96F7-D53F981DDBE8}" type="slidenum">
              <a:rPr lang="zh-CN" altLang="en-US" smtClean="0"/>
              <a:t>‹#›</a:t>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sp>
        <p:nvSpPr>
          <p:cNvPr id="10" name="矩形 9"/>
          <p:cNvSpPr/>
          <p:nvPr userDrawn="1">
            <p:custDataLst>
              <p:tags r:id="rId1"/>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2"/>
            </p:custDataLst>
          </p:nvPr>
        </p:nvSpPr>
        <p:spPr>
          <a:xfrm>
            <a:off x="579600" y="237600"/>
            <a:ext cx="11037600" cy="441964"/>
          </a:xfrm>
        </p:spPr>
        <p:txBody>
          <a:bodyPr/>
          <a:lstStyle>
            <a:lvl1pPr>
              <a:defRPr baseline="0">
                <a:solidFill>
                  <a:schemeClr val="accent1"/>
                </a:solidFill>
                <a:latin typeface="微软雅黑" panose="020B0503020204020204" charset="-122"/>
                <a:ea typeface="微软雅黑" panose="020B0503020204020204" charset="-122"/>
              </a:defRPr>
            </a:lvl1pPr>
          </a:lstStyle>
          <a:p>
            <a:r>
              <a:rPr lang="zh-CN" altLang="en-US" dirty="0"/>
              <a:t>单击此处编辑母版标题样式</a:t>
            </a: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t>2023/7/12</a:t>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
        <p:nvSpPr>
          <p:cNvPr id="7" name="内容占位符 6"/>
          <p:cNvSpPr>
            <a:spLocks noGrp="1"/>
          </p:cNvSpPr>
          <p:nvPr>
            <p:ph sz="quarter" idx="13"/>
            <p:custDataLst>
              <p:tags r:id="rId6"/>
            </p:custDataLst>
          </p:nvPr>
        </p:nvSpPr>
        <p:spPr>
          <a:xfrm>
            <a:off x="579600" y="1663200"/>
            <a:ext cx="5342400" cy="2894400"/>
          </a:xfrm>
        </p:spPr>
        <p:txBody>
          <a:bodyPr/>
          <a:lstStyle>
            <a:lvl1pPr>
              <a:defRPr baseline="0">
                <a:latin typeface="微软雅黑" panose="020B0503020204020204" charset="-122"/>
                <a:ea typeface="微软雅黑" panose="020B0503020204020204" charset="-122"/>
              </a:defRPr>
            </a:lvl1pPr>
            <a:lvl2pPr>
              <a:defRPr baseline="0">
                <a:latin typeface="微软雅黑" panose="020B0503020204020204" charset="-122"/>
                <a:ea typeface="微软雅黑" panose="020B0503020204020204" charset="-122"/>
              </a:defRPr>
            </a:lvl2pPr>
            <a:lvl3pPr>
              <a:defRPr baseline="0">
                <a:latin typeface="微软雅黑" panose="020B0503020204020204" charset="-122"/>
                <a:ea typeface="微软雅黑" panose="020B0503020204020204" charset="-122"/>
              </a:defRPr>
            </a:lvl3pPr>
            <a:lvl4pPr>
              <a:defRPr baseline="0">
                <a:latin typeface="微软雅黑" panose="020B0503020204020204" charset="-122"/>
                <a:ea typeface="微软雅黑" panose="020B0503020204020204" charset="-122"/>
              </a:defRPr>
            </a:lvl4pPr>
            <a:lvl5pPr>
              <a:defRPr baseline="0">
                <a:latin typeface="微软雅黑" panose="020B0503020204020204" charset="-122"/>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内容占位符 8"/>
          <p:cNvSpPr>
            <a:spLocks noGrp="1"/>
          </p:cNvSpPr>
          <p:nvPr>
            <p:ph sz="quarter" idx="14"/>
            <p:custDataLst>
              <p:tags r:id="rId7"/>
            </p:custDataLst>
          </p:nvPr>
        </p:nvSpPr>
        <p:spPr>
          <a:xfrm>
            <a:off x="6242400" y="1663200"/>
            <a:ext cx="5367600" cy="2894400"/>
          </a:xfrm>
        </p:spPr>
        <p:txBody>
          <a:bodyPr/>
          <a:lstStyle>
            <a:lvl1pPr>
              <a:defRPr baseline="0">
                <a:latin typeface="微软雅黑" panose="020B0503020204020204" charset="-122"/>
                <a:ea typeface="微软雅黑" panose="020B0503020204020204" charset="-122"/>
              </a:defRPr>
            </a:lvl1pPr>
            <a:lvl2pPr>
              <a:defRPr baseline="0">
                <a:latin typeface="微软雅黑" panose="020B0503020204020204" charset="-122"/>
                <a:ea typeface="微软雅黑" panose="020B0503020204020204" charset="-122"/>
              </a:defRPr>
            </a:lvl2pPr>
            <a:lvl3pPr>
              <a:defRPr baseline="0">
                <a:latin typeface="微软雅黑" panose="020B0503020204020204" charset="-122"/>
                <a:ea typeface="微软雅黑" panose="020B0503020204020204" charset="-122"/>
              </a:defRPr>
            </a:lvl3pPr>
            <a:lvl4pPr>
              <a:defRPr baseline="0">
                <a:latin typeface="微软雅黑" panose="020B0503020204020204" charset="-122"/>
                <a:ea typeface="微软雅黑" panose="020B0503020204020204" charset="-122"/>
              </a:defRPr>
            </a:lvl4pPr>
            <a:lvl5pPr>
              <a:defRPr baseline="0">
                <a:latin typeface="微软雅黑" panose="020B0503020204020204" charset="-122"/>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11" name="文本占位符 10"/>
          <p:cNvSpPr>
            <a:spLocks noGrp="1"/>
          </p:cNvSpPr>
          <p:nvPr>
            <p:ph type="body" sz="quarter" idx="15"/>
            <p:custDataLst>
              <p:tags r:id="rId8"/>
            </p:custDataLst>
          </p:nvPr>
        </p:nvSpPr>
        <p:spPr>
          <a:xfrm>
            <a:off x="572400" y="4816800"/>
            <a:ext cx="5342400" cy="781200"/>
          </a:xfrm>
        </p:spPr>
        <p:txBody>
          <a:bodyPr/>
          <a:lstStyle>
            <a:lvl1pPr>
              <a:defRPr baseline="0">
                <a:latin typeface="微软雅黑" panose="020B0503020204020204" charset="-122"/>
                <a:ea typeface="微软雅黑" panose="020B0503020204020204" charset="-122"/>
              </a:defRPr>
            </a:lvl1pPr>
          </a:lstStyle>
          <a:p>
            <a:pPr lvl="0"/>
            <a:r>
              <a:rPr lang="zh-CN" altLang="en-US" dirty="0"/>
              <a:t>单击此处编辑母版文本样式</a:t>
            </a:r>
          </a:p>
        </p:txBody>
      </p:sp>
      <p:sp>
        <p:nvSpPr>
          <p:cNvPr id="13" name="文本占位符 12"/>
          <p:cNvSpPr>
            <a:spLocks noGrp="1"/>
          </p:cNvSpPr>
          <p:nvPr>
            <p:ph type="body" sz="quarter" idx="16"/>
            <p:custDataLst>
              <p:tags r:id="rId9"/>
            </p:custDataLst>
          </p:nvPr>
        </p:nvSpPr>
        <p:spPr>
          <a:xfrm>
            <a:off x="6253200" y="4813200"/>
            <a:ext cx="5367600" cy="781200"/>
          </a:xfrm>
        </p:spPr>
        <p:txBody>
          <a:bodyPr/>
          <a:lstStyle>
            <a:lvl1pPr>
              <a:defRPr baseline="0">
                <a:latin typeface="微软雅黑" panose="020B0503020204020204" charset="-122"/>
                <a:ea typeface="微软雅黑" panose="020B0503020204020204" charset="-122"/>
              </a:defRPr>
            </a:lvl1pPr>
          </a:lstStyle>
          <a:p>
            <a:pPr lvl="0"/>
            <a:r>
              <a:rPr lang="zh-CN" altLang="en-US" dirty="0"/>
              <a:t>单击此处编辑母版文本样式</a:t>
            </a:r>
          </a:p>
        </p:txBody>
      </p:sp>
      <p:grpSp>
        <p:nvGrpSpPr>
          <p:cNvPr id="14" name="组合 13"/>
          <p:cNvGrpSpPr/>
          <p:nvPr userDrawn="1">
            <p:custDataLst>
              <p:tags r:id="rId10"/>
            </p:custDataLst>
          </p:nvPr>
        </p:nvGrpSpPr>
        <p:grpSpPr>
          <a:xfrm>
            <a:off x="10665460" y="434975"/>
            <a:ext cx="1189355" cy="244475"/>
            <a:chOff x="1028" y="680"/>
            <a:chExt cx="1873" cy="385"/>
          </a:xfrm>
        </p:grpSpPr>
        <p:sp>
          <p:nvSpPr>
            <p:cNvPr id="12" name="椭圆 11"/>
            <p:cNvSpPr/>
            <p:nvPr userDrawn="1">
              <p:custDataLst>
                <p:tags r:id="rId11"/>
              </p:custDataLst>
            </p:nvPr>
          </p:nvSpPr>
          <p:spPr>
            <a:xfrm>
              <a:off x="1028" y="680"/>
              <a:ext cx="385" cy="385"/>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userDrawn="1">
              <p:custDataLst>
                <p:tags r:id="rId12"/>
              </p:custDataLst>
            </p:nvPr>
          </p:nvSpPr>
          <p:spPr>
            <a:xfrm>
              <a:off x="1524" y="680"/>
              <a:ext cx="385" cy="385"/>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userDrawn="1">
              <p:custDataLst>
                <p:tags r:id="rId13"/>
              </p:custDataLst>
            </p:nvPr>
          </p:nvSpPr>
          <p:spPr>
            <a:xfrm>
              <a:off x="2020" y="680"/>
              <a:ext cx="385" cy="38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userDrawn="1">
              <p:custDataLst>
                <p:tags r:id="rId14"/>
              </p:custDataLst>
            </p:nvPr>
          </p:nvSpPr>
          <p:spPr>
            <a:xfrm>
              <a:off x="2516" y="680"/>
              <a:ext cx="385" cy="38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0" name="矩形 9"/>
          <p:cNvSpPr/>
          <p:nvPr userDrawn="1">
            <p:custDataLst>
              <p:tags r:id="rId1"/>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hasCustomPrompt="1"/>
            <p:custDataLst>
              <p:tags r:id="rId2"/>
            </p:custDataLst>
          </p:nvPr>
        </p:nvSpPr>
        <p:spPr>
          <a:xfrm>
            <a:off x="1522800" y="1339200"/>
            <a:ext cx="9144000" cy="2386800"/>
          </a:xfrm>
        </p:spPr>
        <p:txBody>
          <a:bodyPr anchor="b"/>
          <a:lstStyle>
            <a:lvl1pPr algn="ctr">
              <a:defRPr sz="6000" baseline="0">
                <a:solidFill>
                  <a:schemeClr val="accent1"/>
                </a:solidFill>
                <a:latin typeface="汉仪旗黑-85S" panose="00020600040101010101" pitchFamily="18" charset="-122"/>
                <a:ea typeface="汉仪旗黑-85S" panose="00020600040101010101" pitchFamily="18" charset="-122"/>
              </a:defRPr>
            </a:lvl1pPr>
          </a:lstStyle>
          <a:p>
            <a:r>
              <a:rPr lang="zh-CN" altLang="en-US" dirty="0"/>
              <a:t>单击此处编辑标题</a:t>
            </a: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t>2023/7/12</a:t>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
        <p:nvSpPr>
          <p:cNvPr id="7" name="文本占位符 6"/>
          <p:cNvSpPr>
            <a:spLocks noGrp="1"/>
          </p:cNvSpPr>
          <p:nvPr>
            <p:ph type="body" sz="quarter" idx="13"/>
            <p:custDataLst>
              <p:tags r:id="rId6"/>
            </p:custDataLst>
          </p:nvPr>
        </p:nvSpPr>
        <p:spPr>
          <a:xfrm>
            <a:off x="1522413" y="3862800"/>
            <a:ext cx="9144000" cy="1656000"/>
          </a:xfrm>
        </p:spPr>
        <p:txBody>
          <a:bodyPr/>
          <a:lstStyle>
            <a:lvl1pPr algn="ctr">
              <a:defRPr baseline="0">
                <a:solidFill>
                  <a:schemeClr val="tx1"/>
                </a:solidFill>
                <a:latin typeface="微软雅黑" panose="020B0503020204020204" charset="-122"/>
                <a:ea typeface="微软雅黑" panose="020B0503020204020204" charset="-122"/>
              </a:defRPr>
            </a:lvl1pPr>
          </a:lstStyle>
          <a:p>
            <a:pPr lvl="0"/>
            <a:r>
              <a:rPr lang="zh-CN" altLang="en-US" dirty="0"/>
              <a:t>单击此处编辑母版文本样式</a:t>
            </a:r>
          </a:p>
        </p:txBody>
      </p:sp>
      <p:grpSp>
        <p:nvGrpSpPr>
          <p:cNvPr id="14" name="组合 13"/>
          <p:cNvGrpSpPr/>
          <p:nvPr userDrawn="1">
            <p:custDataLst>
              <p:tags r:id="rId7"/>
            </p:custDataLst>
          </p:nvPr>
        </p:nvGrpSpPr>
        <p:grpSpPr>
          <a:xfrm>
            <a:off x="320040" y="431800"/>
            <a:ext cx="1503680" cy="243840"/>
            <a:chOff x="532" y="680"/>
            <a:chExt cx="2368" cy="384"/>
          </a:xfrm>
        </p:grpSpPr>
        <p:sp>
          <p:nvSpPr>
            <p:cNvPr id="8" name="椭圆 7"/>
            <p:cNvSpPr/>
            <p:nvPr userDrawn="1">
              <p:custDataLst>
                <p:tags r:id="rId14"/>
              </p:custDataLst>
            </p:nvPr>
          </p:nvSpPr>
          <p:spPr>
            <a:xfrm>
              <a:off x="532" y="680"/>
              <a:ext cx="385" cy="38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userDrawn="1">
              <p:custDataLst>
                <p:tags r:id="rId15"/>
              </p:custDataLst>
            </p:nvPr>
          </p:nvSpPr>
          <p:spPr>
            <a:xfrm>
              <a:off x="1028" y="680"/>
              <a:ext cx="385" cy="38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userDrawn="1">
              <p:custDataLst>
                <p:tags r:id="rId16"/>
              </p:custDataLst>
            </p:nvPr>
          </p:nvSpPr>
          <p:spPr>
            <a:xfrm>
              <a:off x="1524" y="680"/>
              <a:ext cx="385" cy="38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userDrawn="1">
              <p:custDataLst>
                <p:tags r:id="rId17"/>
              </p:custDataLst>
            </p:nvPr>
          </p:nvSpPr>
          <p:spPr>
            <a:xfrm>
              <a:off x="2020" y="680"/>
              <a:ext cx="385" cy="38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userDrawn="1">
              <p:custDataLst>
                <p:tags r:id="rId18"/>
              </p:custDataLst>
            </p:nvPr>
          </p:nvSpPr>
          <p:spPr>
            <a:xfrm>
              <a:off x="2516" y="680"/>
              <a:ext cx="385" cy="38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5" name="组合 14"/>
          <p:cNvGrpSpPr/>
          <p:nvPr userDrawn="1">
            <p:custDataLst>
              <p:tags r:id="rId8"/>
            </p:custDataLst>
          </p:nvPr>
        </p:nvGrpSpPr>
        <p:grpSpPr>
          <a:xfrm>
            <a:off x="10361295" y="6196330"/>
            <a:ext cx="1503680" cy="243840"/>
            <a:chOff x="532" y="680"/>
            <a:chExt cx="2368" cy="384"/>
          </a:xfrm>
        </p:grpSpPr>
        <p:sp>
          <p:nvSpPr>
            <p:cNvPr id="16" name="椭圆 15"/>
            <p:cNvSpPr/>
            <p:nvPr userDrawn="1">
              <p:custDataLst>
                <p:tags r:id="rId9"/>
              </p:custDataLst>
            </p:nvPr>
          </p:nvSpPr>
          <p:spPr>
            <a:xfrm>
              <a:off x="532" y="680"/>
              <a:ext cx="385" cy="38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userDrawn="1">
              <p:custDataLst>
                <p:tags r:id="rId10"/>
              </p:custDataLst>
            </p:nvPr>
          </p:nvSpPr>
          <p:spPr>
            <a:xfrm>
              <a:off x="1028" y="680"/>
              <a:ext cx="385" cy="38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userDrawn="1">
              <p:custDataLst>
                <p:tags r:id="rId11"/>
              </p:custDataLst>
            </p:nvPr>
          </p:nvSpPr>
          <p:spPr>
            <a:xfrm>
              <a:off x="1524" y="680"/>
              <a:ext cx="385" cy="38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18"/>
            <p:cNvSpPr/>
            <p:nvPr userDrawn="1">
              <p:custDataLst>
                <p:tags r:id="rId12"/>
              </p:custDataLst>
            </p:nvPr>
          </p:nvSpPr>
          <p:spPr>
            <a:xfrm>
              <a:off x="2020" y="680"/>
              <a:ext cx="385" cy="38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9"/>
            <p:cNvSpPr/>
            <p:nvPr userDrawn="1">
              <p:custDataLst>
                <p:tags r:id="rId13"/>
              </p:custDataLst>
            </p:nvPr>
          </p:nvSpPr>
          <p:spPr>
            <a:xfrm>
              <a:off x="2516" y="680"/>
              <a:ext cx="385" cy="38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D0391E7C-EEE4-4A7A-BE81-79663E05DC38}" type="datetimeFigureOut">
              <a:rPr lang="zh-CN" altLang="en-US" smtClean="0"/>
              <a:t>2023/7/12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8021AE1-104C-426A-B810-4914822D74FE}"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0F31E6D-ACAA-4420-8296-B62671487F90}" type="datetimeFigureOut">
              <a:rPr lang="zh-CN" altLang="en-US" smtClean="0"/>
              <a:t>2023/7/12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15098FE-9B4B-4302-96F7-D53F981DDBE8}"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0F31E6D-ACAA-4420-8296-B62671487F90}" type="datetimeFigureOut">
              <a:rPr lang="zh-CN" altLang="en-US" smtClean="0"/>
              <a:t>2023/7/12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15098FE-9B4B-4302-96F7-D53F981DDBE8}"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0F31E6D-ACAA-4420-8296-B62671487F90}" type="datetimeFigureOut">
              <a:rPr lang="zh-CN" altLang="en-US" smtClean="0"/>
              <a:t>2023/7/12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15098FE-9B4B-4302-96F7-D53F981DDBE8}"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0F31E6D-ACAA-4420-8296-B62671487F90}" type="datetimeFigureOut">
              <a:rPr lang="zh-CN" altLang="en-US" smtClean="0"/>
              <a:t>2023/7/12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15098FE-9B4B-4302-96F7-D53F981DDBE8}"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50F31E6D-ACAA-4420-8296-B62671487F90}" type="datetimeFigureOut">
              <a:rPr lang="zh-CN" altLang="en-US" smtClean="0"/>
              <a:t>2023/7/12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15098FE-9B4B-4302-96F7-D53F981DDBE8}"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50F31E6D-ACAA-4420-8296-B62671487F90}" type="datetimeFigureOut">
              <a:rPr lang="zh-CN" altLang="en-US" smtClean="0"/>
              <a:t>2023/7/12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15098FE-9B4B-4302-96F7-D53F981DDBE8}"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slideLayout" Target="../slideLayouts/slideLayout31.xml"/><Relationship Id="rId26" Type="http://schemas.openxmlformats.org/officeDocument/2006/relationships/tags" Target="../tags/tag7.xml"/><Relationship Id="rId3" Type="http://schemas.openxmlformats.org/officeDocument/2006/relationships/slideLayout" Target="../slideLayouts/slideLayout16.xml"/><Relationship Id="rId21" Type="http://schemas.openxmlformats.org/officeDocument/2006/relationships/tags" Target="../tags/tag2.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slideLayout" Target="../slideLayouts/slideLayout30.xml"/><Relationship Id="rId25" Type="http://schemas.openxmlformats.org/officeDocument/2006/relationships/tags" Target="../tags/tag6.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20" Type="http://schemas.openxmlformats.org/officeDocument/2006/relationships/theme" Target="../theme/theme2.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24" Type="http://schemas.openxmlformats.org/officeDocument/2006/relationships/tags" Target="../tags/tag5.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23" Type="http://schemas.openxmlformats.org/officeDocument/2006/relationships/tags" Target="../tags/tag4.xml"/><Relationship Id="rId10" Type="http://schemas.openxmlformats.org/officeDocument/2006/relationships/slideLayout" Target="../slideLayouts/slideLayout23.xml"/><Relationship Id="rId19" Type="http://schemas.openxmlformats.org/officeDocument/2006/relationships/slideLayout" Target="../slideLayouts/slideLayout32.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 Id="rId22"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思源黑体 CN Regular" panose="020B0500000000000000" pitchFamily="34" charset="-122"/>
                <a:ea typeface="思源黑体 CN Regular" panose="020B0500000000000000" pitchFamily="34" charset="-122"/>
              </a:defRPr>
            </a:lvl1pPr>
          </a:lstStyle>
          <a:p>
            <a:fld id="{50F31E6D-ACAA-4420-8296-B62671487F90}" type="datetimeFigureOut">
              <a:rPr lang="zh-CN" altLang="en-US" smtClean="0"/>
              <a:t>2023/7/12</a:t>
            </a:fld>
            <a:endParaRPr lang="zh-CN" altLang="en-US" dirty="0"/>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思源黑体 CN Regular" panose="020B0500000000000000" pitchFamily="34" charset="-122"/>
                <a:ea typeface="思源黑体 CN Regular" panose="020B0500000000000000" pitchFamily="34" charset="-122"/>
              </a:defRPr>
            </a:lvl1pPr>
          </a:lstStyle>
          <a:p>
            <a:endParaRPr lang="zh-CN" altLang="en-US" dirty="0"/>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思源黑体 CN Regular" panose="020B0500000000000000" pitchFamily="34" charset="-122"/>
                <a:ea typeface="思源黑体 CN Regular" panose="020B0500000000000000" pitchFamily="34" charset="-122"/>
              </a:defRPr>
            </a:lvl1pPr>
          </a:lstStyle>
          <a:p>
            <a:fld id="{215098FE-9B4B-4302-96F7-D53F981DDBE8}" type="slidenum">
              <a:rPr lang="zh-CN" altLang="en-US" smtClean="0"/>
              <a:t>‹#›</a:t>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思源黑体 CN Regular" panose="020B0500000000000000" pitchFamily="34" charset="-122"/>
          <a:ea typeface="思源黑体 CN Regular" panose="020B0500000000000000" pitchFamily="34" charset="-122"/>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思源黑体 CN Regular" panose="020B0500000000000000" pitchFamily="34" charset="-122"/>
          <a:ea typeface="思源黑体 CN Regular" panose="020B0500000000000000"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思源黑体 CN Regular" panose="020B0500000000000000" pitchFamily="34" charset="-122"/>
          <a:ea typeface="思源黑体 CN Regular" panose="020B0500000000000000" pitchFamily="34"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思源黑体 CN Regular" panose="020B0500000000000000" pitchFamily="34" charset="-122"/>
          <a:ea typeface="思源黑体 CN Regular" panose="020B0500000000000000" pitchFamily="34" charset="-122"/>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思源黑体 CN Regular" panose="020B0500000000000000" pitchFamily="34" charset="-122"/>
          <a:ea typeface="思源黑体 CN Regular" panose="020B0500000000000000" pitchFamily="34" charset="-122"/>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思源黑体 CN Regular" panose="020B0500000000000000" pitchFamily="34" charset="-122"/>
          <a:ea typeface="思源黑体 CN Regular" panose="020B0500000000000000"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21"/>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p>
        </p:txBody>
      </p:sp>
      <p:sp>
        <p:nvSpPr>
          <p:cNvPr id="3" name="文本占位符 2"/>
          <p:cNvSpPr>
            <a:spLocks noGrp="1"/>
          </p:cNvSpPr>
          <p:nvPr>
            <p:ph type="body" idx="1"/>
            <p:custDataLst>
              <p:tags r:id="rId22"/>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23"/>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t>2023/7/12</a:t>
            </a:fld>
            <a:endParaRPr lang="zh-CN" altLang="en-US"/>
          </a:p>
        </p:txBody>
      </p:sp>
      <p:sp>
        <p:nvSpPr>
          <p:cNvPr id="5" name="页脚占位符 4"/>
          <p:cNvSpPr>
            <a:spLocks noGrp="1"/>
          </p:cNvSpPr>
          <p:nvPr>
            <p:ph type="ftr" sz="quarter" idx="3"/>
            <p:custDataLst>
              <p:tags r:id="rId24"/>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5"/>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t>‹#›</a:t>
            </a:fld>
            <a:endParaRPr lang="zh-CN" altLang="en-US" dirty="0"/>
          </a:p>
        </p:txBody>
      </p:sp>
      <p:sp>
        <p:nvSpPr>
          <p:cNvPr id="7" name="KSO_TEMPLATE" hidden="1"/>
          <p:cNvSpPr/>
          <p:nvPr userDrawn="1">
            <p:custDataLst>
              <p:tags r:id="rId26"/>
            </p:custDataLst>
          </p:nvPr>
        </p:nvSpPr>
        <p:spPr>
          <a:xfrm>
            <a:off x="0" y="0"/>
            <a:ext cx="0" cy="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 id="2147483677" r:id="rId15"/>
    <p:sldLayoutId id="2147483678" r:id="rId16"/>
    <p:sldLayoutId id="2147483679" r:id="rId17"/>
    <p:sldLayoutId id="2147483680" r:id="rId18"/>
    <p:sldLayoutId id="2147483681" r:id="rId19"/>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lumMod val="85000"/>
              <a:lumOff val="15000"/>
            </a:schemeClr>
          </a:solidFill>
          <a:uFillTx/>
          <a:latin typeface="微软雅黑" panose="020B0503020204020204" charset="-122"/>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tags" Target="../tags/tag164.xml"/><Relationship Id="rId1" Type="http://schemas.openxmlformats.org/officeDocument/2006/relationships/tags" Target="../tags/tag16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tags" Target="../tags/tag190.xml"/><Relationship Id="rId13" Type="http://schemas.openxmlformats.org/officeDocument/2006/relationships/tags" Target="../tags/tag195.xml"/><Relationship Id="rId18" Type="http://schemas.openxmlformats.org/officeDocument/2006/relationships/slideLayout" Target="../slideLayouts/slideLayout20.xml"/><Relationship Id="rId3" Type="http://schemas.openxmlformats.org/officeDocument/2006/relationships/tags" Target="../tags/tag185.xml"/><Relationship Id="rId7" Type="http://schemas.openxmlformats.org/officeDocument/2006/relationships/tags" Target="../tags/tag189.xml"/><Relationship Id="rId12" Type="http://schemas.openxmlformats.org/officeDocument/2006/relationships/tags" Target="../tags/tag194.xml"/><Relationship Id="rId17" Type="http://schemas.openxmlformats.org/officeDocument/2006/relationships/tags" Target="../tags/tag199.xml"/><Relationship Id="rId2" Type="http://schemas.openxmlformats.org/officeDocument/2006/relationships/tags" Target="../tags/tag184.xml"/><Relationship Id="rId16" Type="http://schemas.openxmlformats.org/officeDocument/2006/relationships/tags" Target="../tags/tag198.xml"/><Relationship Id="rId1" Type="http://schemas.openxmlformats.org/officeDocument/2006/relationships/tags" Target="../tags/tag183.xml"/><Relationship Id="rId6" Type="http://schemas.openxmlformats.org/officeDocument/2006/relationships/tags" Target="../tags/tag188.xml"/><Relationship Id="rId11" Type="http://schemas.openxmlformats.org/officeDocument/2006/relationships/tags" Target="../tags/tag193.xml"/><Relationship Id="rId5" Type="http://schemas.openxmlformats.org/officeDocument/2006/relationships/tags" Target="../tags/tag187.xml"/><Relationship Id="rId15" Type="http://schemas.openxmlformats.org/officeDocument/2006/relationships/tags" Target="../tags/tag197.xml"/><Relationship Id="rId10" Type="http://schemas.openxmlformats.org/officeDocument/2006/relationships/tags" Target="../tags/tag192.xml"/><Relationship Id="rId4" Type="http://schemas.openxmlformats.org/officeDocument/2006/relationships/tags" Target="../tags/tag186.xml"/><Relationship Id="rId9" Type="http://schemas.openxmlformats.org/officeDocument/2006/relationships/tags" Target="../tags/tag191.xml"/><Relationship Id="rId14" Type="http://schemas.openxmlformats.org/officeDocument/2006/relationships/tags" Target="../tags/tag196.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tags" Target="../tags/tag201.xml"/><Relationship Id="rId1" Type="http://schemas.openxmlformats.org/officeDocument/2006/relationships/tags" Target="../tags/tag200.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 Id="rId5" Type="http://schemas.openxmlformats.org/officeDocument/2006/relationships/slideLayout" Target="../slideLayouts/slideLayout20.xml"/><Relationship Id="rId4" Type="http://schemas.openxmlformats.org/officeDocument/2006/relationships/tags" Target="../tags/tag16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8" Type="http://schemas.openxmlformats.org/officeDocument/2006/relationships/tags" Target="../tags/tag176.xml"/><Relationship Id="rId3" Type="http://schemas.openxmlformats.org/officeDocument/2006/relationships/tags" Target="../tags/tag171.xml"/><Relationship Id="rId7" Type="http://schemas.openxmlformats.org/officeDocument/2006/relationships/tags" Target="../tags/tag175.xml"/><Relationship Id="rId2" Type="http://schemas.openxmlformats.org/officeDocument/2006/relationships/tags" Target="../tags/tag170.xml"/><Relationship Id="rId1" Type="http://schemas.openxmlformats.org/officeDocument/2006/relationships/tags" Target="../tags/tag169.xml"/><Relationship Id="rId6" Type="http://schemas.openxmlformats.org/officeDocument/2006/relationships/tags" Target="../tags/tag174.xml"/><Relationship Id="rId11" Type="http://schemas.openxmlformats.org/officeDocument/2006/relationships/slideLayout" Target="../slideLayouts/slideLayout20.xml"/><Relationship Id="rId5" Type="http://schemas.openxmlformats.org/officeDocument/2006/relationships/tags" Target="../tags/tag173.xml"/><Relationship Id="rId10" Type="http://schemas.openxmlformats.org/officeDocument/2006/relationships/tags" Target="../tags/tag178.xml"/><Relationship Id="rId4" Type="http://schemas.openxmlformats.org/officeDocument/2006/relationships/tags" Target="../tags/tag172.xml"/><Relationship Id="rId9" Type="http://schemas.openxmlformats.org/officeDocument/2006/relationships/tags" Target="../tags/tag177.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slideLayout" Target="../slideLayouts/slideLayout20.xml"/><Relationship Id="rId1" Type="http://schemas.openxmlformats.org/officeDocument/2006/relationships/tags" Target="../tags/tag179.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0.xml"/><Relationship Id="rId7" Type="http://schemas.openxmlformats.org/officeDocument/2006/relationships/image" Target="../media/image6.jpeg"/><Relationship Id="rId2" Type="http://schemas.openxmlformats.org/officeDocument/2006/relationships/tags" Target="../tags/tag181.xml"/><Relationship Id="rId1" Type="http://schemas.openxmlformats.org/officeDocument/2006/relationships/tags" Target="../tags/tag180.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0.xml"/><Relationship Id="rId1" Type="http://schemas.openxmlformats.org/officeDocument/2006/relationships/tags" Target="../tags/tag18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a:extLst>
              <a:ext uri="{FF2B5EF4-FFF2-40B4-BE49-F238E27FC236}">
                <a16:creationId xmlns:a16="http://schemas.microsoft.com/office/drawing/2014/main" id="{655C7308-BDDB-1BDA-533E-D32DFF89D634}"/>
              </a:ext>
            </a:extLst>
          </p:cNvPr>
          <p:cNvGrpSpPr/>
          <p:nvPr/>
        </p:nvGrpSpPr>
        <p:grpSpPr>
          <a:xfrm>
            <a:off x="229244" y="-33904"/>
            <a:ext cx="11962757" cy="7134577"/>
            <a:chOff x="229244" y="-33904"/>
            <a:chExt cx="11962757" cy="7134577"/>
          </a:xfrm>
        </p:grpSpPr>
        <p:sp>
          <p:nvSpPr>
            <p:cNvPr id="20" name="流程图: 文档 19"/>
            <p:cNvSpPr/>
            <p:nvPr/>
          </p:nvSpPr>
          <p:spPr>
            <a:xfrm rot="5400000">
              <a:off x="5487480" y="396153"/>
              <a:ext cx="7134577" cy="6274464"/>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1" fmla="*/ 0 w 21600"/>
                <a:gd name="connsiteY0-2" fmla="*/ 0 h 21114"/>
                <a:gd name="connsiteX1-3" fmla="*/ 21600 w 21600"/>
                <a:gd name="connsiteY1-4" fmla="*/ 0 h 21114"/>
                <a:gd name="connsiteX2-5" fmla="*/ 21493 w 21600"/>
                <a:gd name="connsiteY2-6" fmla="*/ 15271 h 21114"/>
                <a:gd name="connsiteX3-7" fmla="*/ 0 w 21600"/>
                <a:gd name="connsiteY3-8" fmla="*/ 20172 h 21114"/>
                <a:gd name="connsiteX4-9" fmla="*/ 0 w 21600"/>
                <a:gd name="connsiteY4-10" fmla="*/ 0 h 21114"/>
                <a:gd name="connsiteX0-11" fmla="*/ 0 w 21706"/>
                <a:gd name="connsiteY0-12" fmla="*/ 0 h 20981"/>
                <a:gd name="connsiteX1-13" fmla="*/ 21600 w 21706"/>
                <a:gd name="connsiteY1-14" fmla="*/ 0 h 20981"/>
                <a:gd name="connsiteX2-15" fmla="*/ 21706 w 21706"/>
                <a:gd name="connsiteY2-16" fmla="*/ 13425 h 20981"/>
                <a:gd name="connsiteX3-17" fmla="*/ 0 w 21706"/>
                <a:gd name="connsiteY3-18" fmla="*/ 20172 h 20981"/>
                <a:gd name="connsiteX4-19" fmla="*/ 0 w 21706"/>
                <a:gd name="connsiteY4-20" fmla="*/ 0 h 20981"/>
                <a:gd name="connsiteX0-21" fmla="*/ 0 w 21741"/>
                <a:gd name="connsiteY0-22" fmla="*/ 1673 h 22243"/>
                <a:gd name="connsiteX1-23" fmla="*/ 21600 w 21741"/>
                <a:gd name="connsiteY1-24" fmla="*/ 1673 h 22243"/>
                <a:gd name="connsiteX2-25" fmla="*/ 21741 w 21741"/>
                <a:gd name="connsiteY2-26" fmla="*/ 1666 h 22243"/>
                <a:gd name="connsiteX3-27" fmla="*/ 0 w 21741"/>
                <a:gd name="connsiteY3-28" fmla="*/ 21845 h 22243"/>
                <a:gd name="connsiteX4-29" fmla="*/ 0 w 21741"/>
                <a:gd name="connsiteY4-30" fmla="*/ 1673 h 22243"/>
                <a:gd name="connsiteX0-31" fmla="*/ 0 w 21600"/>
                <a:gd name="connsiteY0-32" fmla="*/ 0 h 20612"/>
                <a:gd name="connsiteX1-33" fmla="*/ 21600 w 21600"/>
                <a:gd name="connsiteY1-34" fmla="*/ 0 h 20612"/>
                <a:gd name="connsiteX2-35" fmla="*/ 16800 w 21600"/>
                <a:gd name="connsiteY2-36" fmla="*/ 2522 h 20612"/>
                <a:gd name="connsiteX3-37" fmla="*/ 0 w 21600"/>
                <a:gd name="connsiteY3-38" fmla="*/ 20172 h 20612"/>
                <a:gd name="connsiteX4-39" fmla="*/ 0 w 21600"/>
                <a:gd name="connsiteY4-40" fmla="*/ 0 h 20612"/>
                <a:gd name="connsiteX0-41" fmla="*/ 0 w 22553"/>
                <a:gd name="connsiteY0-42" fmla="*/ 0 h 20616"/>
                <a:gd name="connsiteX1-43" fmla="*/ 21600 w 22553"/>
                <a:gd name="connsiteY1-44" fmla="*/ 0 h 20616"/>
                <a:gd name="connsiteX2-45" fmla="*/ 22553 w 22553"/>
                <a:gd name="connsiteY2-46" fmla="*/ 2693 h 20616"/>
                <a:gd name="connsiteX3-47" fmla="*/ 0 w 22553"/>
                <a:gd name="connsiteY3-48" fmla="*/ 20172 h 20616"/>
                <a:gd name="connsiteX4-49" fmla="*/ 0 w 22553"/>
                <a:gd name="connsiteY4-50" fmla="*/ 0 h 20616"/>
                <a:gd name="connsiteX0-51" fmla="*/ 0 w 22200"/>
                <a:gd name="connsiteY0-52" fmla="*/ 0 h 20634"/>
                <a:gd name="connsiteX1-53" fmla="*/ 21600 w 22200"/>
                <a:gd name="connsiteY1-54" fmla="*/ 0 h 20634"/>
                <a:gd name="connsiteX2-55" fmla="*/ 22200 w 22200"/>
                <a:gd name="connsiteY2-56" fmla="*/ 3650 h 20634"/>
                <a:gd name="connsiteX3-57" fmla="*/ 0 w 22200"/>
                <a:gd name="connsiteY3-58" fmla="*/ 20172 h 20634"/>
                <a:gd name="connsiteX4-59" fmla="*/ 0 w 22200"/>
                <a:gd name="connsiteY4-60" fmla="*/ 0 h 20634"/>
                <a:gd name="connsiteX0-61" fmla="*/ 106 w 22306"/>
                <a:gd name="connsiteY0-62" fmla="*/ 0 h 18996"/>
                <a:gd name="connsiteX1-63" fmla="*/ 21706 w 22306"/>
                <a:gd name="connsiteY1-64" fmla="*/ 0 h 18996"/>
                <a:gd name="connsiteX2-65" fmla="*/ 22306 w 22306"/>
                <a:gd name="connsiteY2-66" fmla="*/ 3650 h 18996"/>
                <a:gd name="connsiteX3-67" fmla="*/ 0 w 22306"/>
                <a:gd name="connsiteY3-68" fmla="*/ 18497 h 18996"/>
                <a:gd name="connsiteX4-69" fmla="*/ 106 w 22306"/>
                <a:gd name="connsiteY4-70" fmla="*/ 0 h 18996"/>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2306" h="18996">
                  <a:moveTo>
                    <a:pt x="106" y="0"/>
                  </a:moveTo>
                  <a:lnTo>
                    <a:pt x="21706" y="0"/>
                  </a:lnTo>
                  <a:cubicBezTo>
                    <a:pt x="21706" y="5774"/>
                    <a:pt x="22306" y="-2124"/>
                    <a:pt x="22306" y="3650"/>
                  </a:cubicBezTo>
                  <a:cubicBezTo>
                    <a:pt x="11506" y="3650"/>
                    <a:pt x="10800" y="22247"/>
                    <a:pt x="0" y="18497"/>
                  </a:cubicBezTo>
                  <a:cubicBezTo>
                    <a:pt x="35" y="12331"/>
                    <a:pt x="71" y="6166"/>
                    <a:pt x="106" y="0"/>
                  </a:cubicBezTo>
                  <a:close/>
                </a:path>
              </a:pathLst>
            </a:custGeom>
            <a:solidFill>
              <a:srgbClr val="E46D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矩形 33"/>
            <p:cNvSpPr/>
            <p:nvPr/>
          </p:nvSpPr>
          <p:spPr>
            <a:xfrm>
              <a:off x="229244" y="3077186"/>
              <a:ext cx="8575188" cy="892552"/>
            </a:xfrm>
            <a:prstGeom prst="rect">
              <a:avLst/>
            </a:prstGeom>
            <a:no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ct val="0"/>
                </a:spcBef>
              </a:pPr>
              <a:r>
                <a:rPr lang="zh-CN" altLang="en-US" sz="5200" b="1" dirty="0">
                  <a:solidFill>
                    <a:srgbClr val="E46D1C"/>
                  </a:solidFill>
                  <a:latin typeface="微软雅黑" panose="020B0503020204020204" charset="-122"/>
                  <a:ea typeface="微软雅黑" panose="020B0503020204020204" charset="-122"/>
                </a:rPr>
                <a:t>钠钾镁钙注射用浓溶液</a:t>
              </a:r>
            </a:p>
          </p:txBody>
        </p:sp>
        <p:sp>
          <p:nvSpPr>
            <p:cNvPr id="35" name="矩形 34"/>
            <p:cNvSpPr/>
            <p:nvPr/>
          </p:nvSpPr>
          <p:spPr>
            <a:xfrm>
              <a:off x="787470" y="3969738"/>
              <a:ext cx="5626948" cy="427746"/>
            </a:xfrm>
            <a:prstGeom prst="rect">
              <a:avLst/>
            </a:prstGeom>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en-US" altLang="zh-CN" sz="2000" dirty="0">
                  <a:solidFill>
                    <a:schemeClr val="tx1">
                      <a:lumMod val="40000"/>
                      <a:lumOff val="60000"/>
                    </a:schemeClr>
                  </a:solidFill>
                </a:rPr>
                <a:t>TPN Electrolytes (multiple electrolyte additive)</a:t>
              </a:r>
            </a:p>
          </p:txBody>
        </p:sp>
        <p:sp>
          <p:nvSpPr>
            <p:cNvPr id="36" name="矩形: 圆角 35"/>
            <p:cNvSpPr/>
            <p:nvPr/>
          </p:nvSpPr>
          <p:spPr>
            <a:xfrm>
              <a:off x="840934" y="5066951"/>
              <a:ext cx="3966389" cy="363650"/>
            </a:xfrm>
            <a:prstGeom prst="roundRect">
              <a:avLst>
                <a:gd name="adj" fmla="val 50000"/>
              </a:avLst>
            </a:prstGeom>
            <a:solidFill>
              <a:srgbClr val="E46D1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1600" dirty="0">
                  <a:solidFill>
                    <a:schemeClr val="bg1"/>
                  </a:solidFill>
                  <a:latin typeface="微软雅黑" panose="020B0503020204020204" charset="-122"/>
                  <a:ea typeface="微软雅黑" panose="020B0503020204020204" charset="-122"/>
                </a:rPr>
                <a:t>公司：北京亿灵医药科技发展有限公司</a:t>
              </a:r>
            </a:p>
          </p:txBody>
        </p:sp>
        <p:sp>
          <p:nvSpPr>
            <p:cNvPr id="37" name="矩形: 圆角 36"/>
            <p:cNvSpPr/>
            <p:nvPr/>
          </p:nvSpPr>
          <p:spPr>
            <a:xfrm>
              <a:off x="840934" y="5567254"/>
              <a:ext cx="2117990" cy="363650"/>
            </a:xfrm>
            <a:prstGeom prst="roundRect">
              <a:avLst>
                <a:gd name="adj" fmla="val 50000"/>
              </a:avLst>
            </a:prstGeom>
            <a:noFill/>
            <a:ln>
              <a:solidFill>
                <a:srgbClr val="3D4E56"/>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600" dirty="0">
                  <a:solidFill>
                    <a:schemeClr val="tx1">
                      <a:lumMod val="95000"/>
                      <a:lumOff val="5000"/>
                    </a:schemeClr>
                  </a:solidFill>
                  <a:latin typeface="微软雅黑" panose="020B0503020204020204" charset="-122"/>
                  <a:ea typeface="微软雅黑" panose="020B0503020204020204" charset="-122"/>
                </a:rPr>
                <a:t>时间：</a:t>
              </a:r>
              <a:r>
                <a:rPr lang="en-US" altLang="zh-CN" sz="1600" dirty="0">
                  <a:solidFill>
                    <a:schemeClr val="tx1">
                      <a:lumMod val="95000"/>
                      <a:lumOff val="5000"/>
                    </a:schemeClr>
                  </a:solidFill>
                  <a:latin typeface="微软雅黑" panose="020B0503020204020204" charset="-122"/>
                  <a:ea typeface="微软雅黑" panose="020B0503020204020204" charset="-122"/>
                </a:rPr>
                <a:t>2023.07.14</a:t>
              </a:r>
            </a:p>
          </p:txBody>
        </p:sp>
        <p:grpSp>
          <p:nvGrpSpPr>
            <p:cNvPr id="2" name="组合 1"/>
            <p:cNvGrpSpPr/>
            <p:nvPr/>
          </p:nvGrpSpPr>
          <p:grpSpPr>
            <a:xfrm>
              <a:off x="436029" y="473342"/>
              <a:ext cx="2051050" cy="465455"/>
              <a:chOff x="965" y="725"/>
              <a:chExt cx="3116" cy="706"/>
            </a:xfrm>
          </p:grpSpPr>
          <p:pic>
            <p:nvPicPr>
              <p:cNvPr id="3" name="图片 2" descr="资源 1@4x"/>
              <p:cNvPicPr>
                <a:picLocks noChangeAspect="1"/>
              </p:cNvPicPr>
              <p:nvPr>
                <p:custDataLst>
                  <p:tags r:id="rId1"/>
                </p:custDataLst>
              </p:nvPr>
            </p:nvPicPr>
            <p:blipFill>
              <a:blip r:embed="rId4"/>
              <a:stretch>
                <a:fillRect/>
              </a:stretch>
            </p:blipFill>
            <p:spPr>
              <a:xfrm>
                <a:off x="965" y="725"/>
                <a:ext cx="3116" cy="707"/>
              </a:xfrm>
              <a:prstGeom prst="rect">
                <a:avLst/>
              </a:prstGeom>
              <a:effectLst>
                <a:outerShdw blurRad="50800" sx="101000" sy="101000" algn="ctr" rotWithShape="0">
                  <a:schemeClr val="bg1">
                    <a:alpha val="100000"/>
                  </a:schemeClr>
                </a:outerShdw>
              </a:effectLst>
            </p:spPr>
          </p:pic>
          <p:pic>
            <p:nvPicPr>
              <p:cNvPr id="4" name="图片 3" descr="资源 1@4x"/>
              <p:cNvPicPr>
                <a:picLocks noChangeAspect="1"/>
              </p:cNvPicPr>
              <p:nvPr>
                <p:custDataLst>
                  <p:tags r:id="rId2"/>
                </p:custDataLst>
              </p:nvPr>
            </p:nvPicPr>
            <p:blipFill>
              <a:blip r:embed="rId4"/>
              <a:stretch>
                <a:fillRect/>
              </a:stretch>
            </p:blipFill>
            <p:spPr>
              <a:xfrm>
                <a:off x="965" y="725"/>
                <a:ext cx="3116" cy="707"/>
              </a:xfrm>
              <a:prstGeom prst="rect">
                <a:avLst/>
              </a:prstGeom>
              <a:effectLst>
                <a:outerShdw blurRad="50800" sx="101000" sy="101000" algn="ctr" rotWithShape="0">
                  <a:schemeClr val="bg1">
                    <a:alpha val="100000"/>
                  </a:schemeClr>
                </a:outerShdw>
              </a:effectLst>
            </p:spPr>
          </p:pic>
        </p:gr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custDataLst>
              <p:tags r:id="rId2"/>
            </p:custDataLst>
          </p:nvPr>
        </p:nvSpPr>
        <p:spPr>
          <a:xfrm>
            <a:off x="1195207" y="682526"/>
            <a:ext cx="12191366" cy="568960"/>
          </a:xfrm>
          <a:prstGeom prst="rect">
            <a:avLst/>
          </a:prstGeom>
          <a:noFill/>
          <a:ln>
            <a:noFill/>
          </a:ln>
          <a:extLst>
            <a:ext uri="{909E8E84-426E-40DD-AFC4-6F175D3DCCD1}">
              <a14:hiddenFill xmlns:a14="http://schemas.microsoft.com/office/drawing/2010/main">
                <a:solidFill>
                  <a:schemeClr val="accent6">
                    <a:lumMod val="50000"/>
                    <a:lumOff val="5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grpSp>
        <p:nvGrpSpPr>
          <p:cNvPr id="4" name="组合 3">
            <a:extLst>
              <a:ext uri="{FF2B5EF4-FFF2-40B4-BE49-F238E27FC236}">
                <a16:creationId xmlns:a16="http://schemas.microsoft.com/office/drawing/2014/main" id="{46BBA292-7018-3DD3-82F8-FC08DD356A2F}"/>
              </a:ext>
            </a:extLst>
          </p:cNvPr>
          <p:cNvGrpSpPr/>
          <p:nvPr/>
        </p:nvGrpSpPr>
        <p:grpSpPr>
          <a:xfrm>
            <a:off x="-344488" y="-5976"/>
            <a:ext cx="12880975" cy="6730626"/>
            <a:chOff x="-344488" y="-5976"/>
            <a:chExt cx="12880975" cy="6730626"/>
          </a:xfrm>
        </p:grpSpPr>
        <p:grpSp>
          <p:nvGrpSpPr>
            <p:cNvPr id="2" name="组合 1"/>
            <p:cNvGrpSpPr/>
            <p:nvPr/>
          </p:nvGrpSpPr>
          <p:grpSpPr>
            <a:xfrm>
              <a:off x="-344488" y="-5976"/>
              <a:ext cx="12880975" cy="375920"/>
              <a:chOff x="-523" y="-25"/>
              <a:chExt cx="20285" cy="592"/>
            </a:xfrm>
          </p:grpSpPr>
          <p:sp>
            <p:nvSpPr>
              <p:cNvPr id="3" name="平行四边形 2"/>
              <p:cNvSpPr/>
              <p:nvPr/>
            </p:nvSpPr>
            <p:spPr>
              <a:xfrm>
                <a:off x="15169" y="-21"/>
                <a:ext cx="4593" cy="584"/>
              </a:xfrm>
              <a:prstGeom prst="parallelogram">
                <a:avLst>
                  <a:gd name="adj" fmla="val 94857"/>
                </a:avLst>
              </a:prstGeom>
              <a:solidFill>
                <a:srgbClr val="E46D1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公平性</a:t>
                </a:r>
              </a:p>
            </p:txBody>
          </p:sp>
          <p:sp>
            <p:nvSpPr>
              <p:cNvPr id="5" name="平行四边形 4"/>
              <p:cNvSpPr/>
              <p:nvPr/>
            </p:nvSpPr>
            <p:spPr>
              <a:xfrm>
                <a:off x="11186" y="-17"/>
                <a:ext cx="4461" cy="583"/>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创新性</a:t>
                </a:r>
              </a:p>
            </p:txBody>
          </p:sp>
          <p:sp>
            <p:nvSpPr>
              <p:cNvPr id="6" name="平行四边形 5"/>
              <p:cNvSpPr/>
              <p:nvPr/>
            </p:nvSpPr>
            <p:spPr>
              <a:xfrm>
                <a:off x="7268" y="-25"/>
                <a:ext cx="4416"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有效性</a:t>
                </a:r>
              </a:p>
            </p:txBody>
          </p:sp>
          <p:sp>
            <p:nvSpPr>
              <p:cNvPr id="8" name="平行四边形 7"/>
              <p:cNvSpPr/>
              <p:nvPr/>
            </p:nvSpPr>
            <p:spPr>
              <a:xfrm>
                <a:off x="3355" y="-17"/>
                <a:ext cx="4416"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安全性</a:t>
                </a:r>
              </a:p>
            </p:txBody>
          </p:sp>
          <p:sp>
            <p:nvSpPr>
              <p:cNvPr id="9" name="平行四边形 8"/>
              <p:cNvSpPr/>
              <p:nvPr/>
            </p:nvSpPr>
            <p:spPr>
              <a:xfrm>
                <a:off x="-523" y="-19"/>
                <a:ext cx="4416"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基本信息</a:t>
                </a:r>
              </a:p>
            </p:txBody>
          </p:sp>
        </p:grpSp>
        <p:sp>
          <p:nvSpPr>
            <p:cNvPr id="10" name="矩形 64"/>
            <p:cNvSpPr/>
            <p:nvPr>
              <p:custDataLst>
                <p:tags r:id="rId3"/>
              </p:custDataLst>
            </p:nvPr>
          </p:nvSpPr>
          <p:spPr>
            <a:xfrm>
              <a:off x="773430" y="973455"/>
              <a:ext cx="184785" cy="276860"/>
            </a:xfrm>
            <a:prstGeom prst="rect">
              <a:avLst/>
            </a:prstGeom>
          </p:spPr>
          <p:txBody>
            <a:bodyPr wrap="none">
              <a:spAutoFit/>
            </a:bodyPr>
            <a:lstStyle/>
            <a:p>
              <a:endParaRPr lang="zh-CN" altLang="en-US" sz="1200" dirty="0">
                <a:solidFill>
                  <a:prstClr val="black">
                    <a:lumMod val="85000"/>
                    <a:lumOff val="15000"/>
                  </a:prstClr>
                </a:solidFill>
                <a:latin typeface="微软雅黑" panose="020B0503020204020204" charset="-122"/>
                <a:ea typeface="微软雅黑" panose="020B0503020204020204" charset="-122"/>
              </a:endParaRPr>
            </a:p>
          </p:txBody>
        </p:sp>
        <p:sp>
          <p:nvSpPr>
            <p:cNvPr id="11" name="圆角矩形 34"/>
            <p:cNvSpPr/>
            <p:nvPr>
              <p:custDataLst>
                <p:tags r:id="rId4"/>
              </p:custDataLst>
            </p:nvPr>
          </p:nvSpPr>
          <p:spPr>
            <a:xfrm>
              <a:off x="3863930" y="2857500"/>
              <a:ext cx="7162652" cy="1016000"/>
            </a:xfrm>
            <a:prstGeom prst="roundRect">
              <a:avLst>
                <a:gd name="adj" fmla="val 6000"/>
              </a:avLst>
            </a:prstGeom>
            <a:solidFill>
              <a:srgbClr val="E46D1C">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nSpc>
                  <a:spcPct val="130000"/>
                </a:lnSpc>
              </a:pPr>
              <a:r>
                <a:rPr lang="en-US" altLang="zh-CN" sz="1400" b="1" dirty="0">
                  <a:solidFill>
                    <a:srgbClr val="E46D1C"/>
                  </a:solidFill>
                  <a:sym typeface="+mn-ea"/>
                </a:rPr>
                <a:t>1.</a:t>
              </a:r>
              <a:r>
                <a:rPr lang="zh-CN" altLang="en-US" sz="1400" b="1" dirty="0">
                  <a:solidFill>
                    <a:srgbClr val="E46D1C"/>
                  </a:solidFill>
                  <a:sym typeface="+mn-ea"/>
                </a:rPr>
                <a:t>唯一一款高离子浓度的复方电解质补充剂</a:t>
              </a:r>
              <a:r>
                <a:rPr lang="zh-CN" altLang="en-US" sz="1400" dirty="0">
                  <a:solidFill>
                    <a:schemeClr val="tx1">
                      <a:lumMod val="65000"/>
                      <a:lumOff val="35000"/>
                    </a:schemeClr>
                  </a:solidFill>
                  <a:sym typeface="+mn-ea"/>
                </a:rPr>
                <a:t>，国内首仿，弥补了临床用药空白。</a:t>
              </a:r>
              <a:endParaRPr lang="en-US" altLang="zh-CN" sz="1400" dirty="0">
                <a:solidFill>
                  <a:schemeClr val="tx1">
                    <a:lumMod val="65000"/>
                    <a:lumOff val="35000"/>
                  </a:schemeClr>
                </a:solidFill>
                <a:sym typeface="+mn-ea"/>
              </a:endParaRPr>
            </a:p>
            <a:p>
              <a:pPr lvl="0">
                <a:lnSpc>
                  <a:spcPct val="130000"/>
                </a:lnSpc>
              </a:pPr>
              <a:r>
                <a:rPr lang="en-US" altLang="zh-CN" sz="1400" b="1" dirty="0">
                  <a:solidFill>
                    <a:srgbClr val="E46D1C"/>
                  </a:solidFill>
                  <a:sym typeface="+mn-ea"/>
                </a:rPr>
                <a:t>2.</a:t>
              </a:r>
              <a:r>
                <a:rPr lang="zh-CN" altLang="en-US" sz="1400" b="1" dirty="0">
                  <a:solidFill>
                    <a:srgbClr val="E46D1C"/>
                  </a:solidFill>
                  <a:sym typeface="+mn-ea"/>
                </a:rPr>
                <a:t>可改善目前临床电解质补充不完全规范的现状。</a:t>
              </a:r>
              <a:r>
                <a:rPr lang="zh-CN" altLang="en-US" sz="1400" dirty="0">
                  <a:solidFill>
                    <a:schemeClr val="tx1">
                      <a:lumMod val="65000"/>
                      <a:lumOff val="35000"/>
                    </a:schemeClr>
                  </a:solidFill>
                  <a:sym typeface="+mn-ea"/>
                </a:rPr>
                <a:t>根据相关调研，</a:t>
              </a:r>
              <a:r>
                <a:rPr lang="en-US" altLang="zh-CN" sz="1400" dirty="0">
                  <a:solidFill>
                    <a:schemeClr val="tx1">
                      <a:lumMod val="65000"/>
                      <a:lumOff val="35000"/>
                    </a:schemeClr>
                  </a:solidFill>
                  <a:sym typeface="+mn-ea"/>
                </a:rPr>
                <a:t>39.2%</a:t>
              </a:r>
              <a:r>
                <a:rPr lang="zh-CN" altLang="en-US" sz="1400" dirty="0">
                  <a:solidFill>
                    <a:schemeClr val="tx1">
                      <a:lumMod val="65000"/>
                      <a:lumOff val="35000"/>
                    </a:schemeClr>
                  </a:solidFill>
                  <a:sym typeface="+mn-ea"/>
                </a:rPr>
                <a:t>的肠外营养中阳离子电解质不符合指南推荐的电解质浓度</a:t>
              </a:r>
              <a:r>
                <a:rPr lang="en-US" altLang="zh-CN" sz="1400" baseline="30000" dirty="0">
                  <a:solidFill>
                    <a:schemeClr val="tx1">
                      <a:lumMod val="65000"/>
                      <a:lumOff val="35000"/>
                    </a:schemeClr>
                  </a:solidFill>
                  <a:sym typeface="+mn-ea"/>
                </a:rPr>
                <a:t>2</a:t>
              </a:r>
              <a:r>
                <a:rPr lang="zh-CN" altLang="en-US" sz="1400" dirty="0">
                  <a:solidFill>
                    <a:schemeClr val="tx1">
                      <a:lumMod val="65000"/>
                      <a:lumOff val="35000"/>
                    </a:schemeClr>
                  </a:solidFill>
                  <a:sym typeface="+mn-ea"/>
                </a:rPr>
                <a:t>。</a:t>
              </a:r>
              <a:endParaRPr lang="zh-CN" altLang="en-US" sz="1400" dirty="0">
                <a:solidFill>
                  <a:schemeClr val="tx1">
                    <a:lumMod val="65000"/>
                    <a:lumOff val="35000"/>
                  </a:schemeClr>
                </a:solidFill>
                <a:latin typeface="微软雅黑" panose="020B0503020204020204" charset="-122"/>
                <a:ea typeface="微软雅黑" panose="020B0503020204020204" charset="-122"/>
                <a:sym typeface="+mn-ea"/>
              </a:endParaRPr>
            </a:p>
          </p:txBody>
        </p:sp>
        <p:sp>
          <p:nvSpPr>
            <p:cNvPr id="12" name="圆角矩形 34"/>
            <p:cNvSpPr/>
            <p:nvPr>
              <p:custDataLst>
                <p:tags r:id="rId5"/>
              </p:custDataLst>
            </p:nvPr>
          </p:nvSpPr>
          <p:spPr>
            <a:xfrm>
              <a:off x="3859031" y="1070610"/>
              <a:ext cx="7182349" cy="715645"/>
            </a:xfrm>
            <a:prstGeom prst="roundRect">
              <a:avLst>
                <a:gd name="adj" fmla="val 6000"/>
              </a:avLst>
            </a:prstGeom>
            <a:solidFill>
              <a:srgbClr val="E46D1C">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nSpc>
                  <a:spcPct val="150000"/>
                </a:lnSpc>
              </a:pPr>
              <a:r>
                <a:rPr lang="zh-CN" altLang="en-US" sz="1400" dirty="0">
                  <a:solidFill>
                    <a:schemeClr val="tx1">
                      <a:lumMod val="65000"/>
                      <a:lumOff val="35000"/>
                    </a:schemeClr>
                  </a:solidFill>
                  <a:sym typeface="+mn-ea"/>
                </a:rPr>
                <a:t>用于胃肠道术后、严重烧伤、重度感染、恶性肿瘤需要通过肠外营养补充的患者。</a:t>
              </a:r>
            </a:p>
          </p:txBody>
        </p:sp>
        <p:sp>
          <p:nvSpPr>
            <p:cNvPr id="13" name="矩形 2"/>
            <p:cNvSpPr/>
            <p:nvPr>
              <p:custDataLst>
                <p:tags r:id="rId6"/>
              </p:custDataLst>
            </p:nvPr>
          </p:nvSpPr>
          <p:spPr>
            <a:xfrm>
              <a:off x="1823037" y="1835150"/>
              <a:ext cx="9008745" cy="963930"/>
            </a:xfrm>
            <a:prstGeom prst="rect">
              <a:avLst/>
            </a:prstGeom>
          </p:spPr>
          <p:txBody>
            <a:bodyPr wrap="square">
              <a:noAutofit/>
            </a:bodyPr>
            <a:lstStyle/>
            <a:p>
              <a:pPr>
                <a:lnSpc>
                  <a:spcPct val="110000"/>
                </a:lnSpc>
              </a:pPr>
              <a:r>
                <a:rPr lang="zh-CN" altLang="en-US" sz="1600" b="1" dirty="0">
                  <a:solidFill>
                    <a:schemeClr val="tx1">
                      <a:lumMod val="50000"/>
                      <a:lumOff val="50000"/>
                    </a:schemeClr>
                  </a:solidFill>
                  <a:latin typeface="微软雅黑" panose="020B0503020204020204" charset="-122"/>
                  <a:ea typeface="微软雅黑" panose="020B0503020204020204" charset="-122"/>
                </a:rPr>
                <a:t>所治疗疾病对公共健康的影响：</a:t>
              </a:r>
              <a:endParaRPr lang="en-US" altLang="zh-CN" sz="1600" b="1" dirty="0">
                <a:solidFill>
                  <a:schemeClr val="tx1">
                    <a:lumMod val="50000"/>
                    <a:lumOff val="50000"/>
                  </a:schemeClr>
                </a:solidFill>
                <a:latin typeface="微软雅黑" panose="020B0503020204020204" charset="-122"/>
                <a:ea typeface="微软雅黑" panose="020B0503020204020204" charset="-122"/>
              </a:endParaRPr>
            </a:p>
            <a:p>
              <a:pPr>
                <a:lnSpc>
                  <a:spcPct val="130000"/>
                </a:lnSpc>
              </a:pPr>
              <a:r>
                <a:rPr lang="zh-CN" altLang="en-US" sz="1400" b="1" dirty="0">
                  <a:solidFill>
                    <a:srgbClr val="E46D1C"/>
                  </a:solidFill>
                  <a:sym typeface="+mn-ea"/>
                </a:rPr>
                <a:t>在胃肠道术后的肠外营养患者中，电解质紊乱发生率高</a:t>
              </a:r>
              <a:r>
                <a:rPr lang="en-US" altLang="zh-CN" sz="1400" b="1" baseline="30000" dirty="0">
                  <a:solidFill>
                    <a:srgbClr val="E46D1C"/>
                  </a:solidFill>
                  <a:sym typeface="+mn-ea"/>
                </a:rPr>
                <a:t>1</a:t>
              </a:r>
              <a:r>
                <a:rPr lang="zh-CN" altLang="en-US" sz="1400" b="1" dirty="0">
                  <a:solidFill>
                    <a:schemeClr val="tx1">
                      <a:lumMod val="75000"/>
                      <a:lumOff val="25000"/>
                    </a:schemeClr>
                  </a:solidFill>
                  <a:sym typeface="+mn-ea"/>
                </a:rPr>
                <a:t>，</a:t>
              </a:r>
              <a:r>
                <a:rPr lang="zh-CN" altLang="en-US" sz="1400" dirty="0">
                  <a:solidFill>
                    <a:schemeClr val="tx1">
                      <a:lumMod val="65000"/>
                      <a:lumOff val="35000"/>
                    </a:schemeClr>
                  </a:solidFill>
                  <a:sym typeface="+mn-ea"/>
                </a:rPr>
                <a:t>本品可避免电解质紊乱，改善患者预后，延长生存时间，提高全民健康水平。</a:t>
              </a:r>
              <a:endParaRPr lang="zh-CN" altLang="en-US" sz="1400" b="1" dirty="0">
                <a:latin typeface="微软雅黑" panose="020B0503020204020204" charset="-122"/>
                <a:ea typeface="微软雅黑" panose="020B0503020204020204" charset="-122"/>
              </a:endParaRPr>
            </a:p>
            <a:p>
              <a:pPr lvl="0">
                <a:lnSpc>
                  <a:spcPct val="130000"/>
                </a:lnSpc>
              </a:pPr>
              <a:endParaRPr lang="zh-CN" altLang="en-US" sz="1400" b="1" dirty="0">
                <a:latin typeface="微软雅黑" panose="020B0503020204020204" charset="-122"/>
                <a:ea typeface="微软雅黑" panose="020B0503020204020204" charset="-122"/>
              </a:endParaRPr>
            </a:p>
          </p:txBody>
        </p:sp>
        <p:sp>
          <p:nvSpPr>
            <p:cNvPr id="14" name="矩形 13"/>
            <p:cNvSpPr/>
            <p:nvPr>
              <p:custDataLst>
                <p:tags r:id="rId7"/>
              </p:custDataLst>
            </p:nvPr>
          </p:nvSpPr>
          <p:spPr>
            <a:xfrm>
              <a:off x="1824355" y="1061720"/>
              <a:ext cx="1934845" cy="715645"/>
            </a:xfrm>
            <a:prstGeom prst="rect">
              <a:avLst/>
            </a:prstGeom>
            <a:solidFill>
              <a:srgbClr val="E46D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latin typeface="微软雅黑" panose="020B0503020204020204" charset="-122"/>
                  <a:ea typeface="微软雅黑" panose="020B0503020204020204" charset="-122"/>
                </a:rPr>
                <a:t>年发病患者总数</a:t>
              </a:r>
            </a:p>
          </p:txBody>
        </p:sp>
        <p:sp>
          <p:nvSpPr>
            <p:cNvPr id="16" name="矩形 15"/>
            <p:cNvSpPr/>
            <p:nvPr>
              <p:custDataLst>
                <p:tags r:id="rId8"/>
              </p:custDataLst>
            </p:nvPr>
          </p:nvSpPr>
          <p:spPr>
            <a:xfrm>
              <a:off x="816209" y="971024"/>
              <a:ext cx="870751" cy="830997"/>
            </a:xfrm>
            <a:prstGeom prst="rect">
              <a:avLst/>
            </a:prstGeom>
            <a:noFill/>
            <a:ln>
              <a:noFill/>
            </a:ln>
          </p:spPr>
          <p:txBody>
            <a:bodyPr wrap="none" rtlCol="0" anchor="t">
              <a:spAutoFit/>
            </a:bodyPr>
            <a:lstStyle/>
            <a:p>
              <a:pPr algn="ctr"/>
              <a:r>
                <a:rPr lang="en-US" altLang="zh-CN" sz="4800" b="1" dirty="0">
                  <a:solidFill>
                    <a:srgbClr val="E46D1C"/>
                  </a:solidFill>
                  <a:effectLst>
                    <a:outerShdw blurRad="38100" dist="25400" dir="5400000" algn="ctr" rotWithShape="0">
                      <a:srgbClr val="6E747A">
                        <a:alpha val="43000"/>
                      </a:srgbClr>
                    </a:outerShdw>
                  </a:effectLst>
                </a:rPr>
                <a:t>01</a:t>
              </a:r>
            </a:p>
          </p:txBody>
        </p:sp>
        <p:sp>
          <p:nvSpPr>
            <p:cNvPr id="18" name="矩形 17"/>
            <p:cNvSpPr/>
            <p:nvPr>
              <p:custDataLst>
                <p:tags r:id="rId9"/>
              </p:custDataLst>
            </p:nvPr>
          </p:nvSpPr>
          <p:spPr>
            <a:xfrm>
              <a:off x="1824355" y="2858770"/>
              <a:ext cx="1934845" cy="1037590"/>
            </a:xfrm>
            <a:prstGeom prst="rect">
              <a:avLst/>
            </a:prstGeom>
            <a:solidFill>
              <a:srgbClr val="E46D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latin typeface="微软雅黑" panose="020B0503020204020204" charset="-122"/>
                  <a:ea typeface="微软雅黑" panose="020B0503020204020204" charset="-122"/>
                  <a:sym typeface="+mn-ea"/>
                </a:rPr>
                <a:t>弥补药品</a:t>
              </a:r>
              <a:endParaRPr lang="en-US" altLang="zh-CN" dirty="0">
                <a:latin typeface="微软雅黑" panose="020B0503020204020204" charset="-122"/>
                <a:ea typeface="微软雅黑" panose="020B0503020204020204" charset="-122"/>
                <a:sym typeface="+mn-ea"/>
              </a:endParaRPr>
            </a:p>
            <a:p>
              <a:pPr algn="ctr"/>
              <a:r>
                <a:rPr lang="zh-CN" altLang="en-US" dirty="0">
                  <a:latin typeface="微软雅黑" panose="020B0503020204020204" charset="-122"/>
                  <a:ea typeface="微软雅黑" panose="020B0503020204020204" charset="-122"/>
                  <a:sym typeface="+mn-ea"/>
                </a:rPr>
                <a:t>目录短板</a:t>
              </a:r>
              <a:endParaRPr lang="zh-CN" altLang="en-US" dirty="0">
                <a:latin typeface="微软雅黑" panose="020B0503020204020204" charset="-122"/>
                <a:ea typeface="微软雅黑" panose="020B0503020204020204" charset="-122"/>
              </a:endParaRPr>
            </a:p>
          </p:txBody>
        </p:sp>
        <p:sp>
          <p:nvSpPr>
            <p:cNvPr id="19" name="矩形 18"/>
            <p:cNvSpPr/>
            <p:nvPr>
              <p:custDataLst>
                <p:tags r:id="rId10"/>
              </p:custDataLst>
            </p:nvPr>
          </p:nvSpPr>
          <p:spPr>
            <a:xfrm>
              <a:off x="842244" y="2953739"/>
              <a:ext cx="870751" cy="830997"/>
            </a:xfrm>
            <a:prstGeom prst="rect">
              <a:avLst/>
            </a:prstGeom>
            <a:noFill/>
            <a:ln>
              <a:noFill/>
            </a:ln>
          </p:spPr>
          <p:txBody>
            <a:bodyPr wrap="none" rtlCol="0" anchor="t">
              <a:spAutoFit/>
            </a:bodyPr>
            <a:lstStyle/>
            <a:p>
              <a:pPr algn="ctr"/>
              <a:r>
                <a:rPr lang="en-US" altLang="zh-CN" sz="4800" b="1" dirty="0">
                  <a:solidFill>
                    <a:srgbClr val="E46D1C"/>
                  </a:solidFill>
                  <a:effectLst>
                    <a:outerShdw blurRad="38100" dist="25400" dir="5400000" algn="ctr" rotWithShape="0">
                      <a:srgbClr val="6E747A">
                        <a:alpha val="43000"/>
                      </a:srgbClr>
                    </a:outerShdw>
                  </a:effectLst>
                </a:rPr>
                <a:t>02</a:t>
              </a:r>
            </a:p>
          </p:txBody>
        </p:sp>
        <p:sp>
          <p:nvSpPr>
            <p:cNvPr id="20" name="圆角矩形 34"/>
            <p:cNvSpPr/>
            <p:nvPr>
              <p:custDataLst>
                <p:tags r:id="rId11"/>
              </p:custDataLst>
            </p:nvPr>
          </p:nvSpPr>
          <p:spPr>
            <a:xfrm>
              <a:off x="3878729" y="4098282"/>
              <a:ext cx="7162651" cy="682451"/>
            </a:xfrm>
            <a:prstGeom prst="roundRect">
              <a:avLst>
                <a:gd name="adj" fmla="val 6000"/>
              </a:avLst>
            </a:prstGeom>
            <a:solidFill>
              <a:schemeClr val="accent3">
                <a:lumMod val="60000"/>
                <a:lumOff val="40000"/>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tLang="zh-CN" sz="1600" dirty="0">
                <a:solidFill>
                  <a:schemeClr val="tx1"/>
                </a:solidFill>
                <a:latin typeface="楷体" panose="02010609060101010101" pitchFamily="49" charset="-122"/>
                <a:ea typeface="楷体" panose="02010609060101010101" pitchFamily="49" charset="-122"/>
              </a:endParaRPr>
            </a:p>
          </p:txBody>
        </p:sp>
        <p:sp>
          <p:nvSpPr>
            <p:cNvPr id="21" name="矩形 20"/>
            <p:cNvSpPr/>
            <p:nvPr>
              <p:custDataLst>
                <p:tags r:id="rId12"/>
              </p:custDataLst>
            </p:nvPr>
          </p:nvSpPr>
          <p:spPr>
            <a:xfrm>
              <a:off x="3878729" y="4097012"/>
              <a:ext cx="7138521" cy="782681"/>
            </a:xfrm>
            <a:prstGeom prst="rect">
              <a:avLst/>
            </a:prstGeom>
            <a:solidFill>
              <a:srgbClr val="F7E5D9"/>
            </a:solidFill>
            <a:ln>
              <a:noFill/>
            </a:ln>
          </p:spPr>
          <p:style>
            <a:lnRef idx="2">
              <a:schemeClr val="accent4">
                <a:shade val="50000"/>
              </a:schemeClr>
            </a:lnRef>
            <a:fillRef idx="1">
              <a:schemeClr val="accent4"/>
            </a:fillRef>
            <a:effectRef idx="0">
              <a:schemeClr val="accent4"/>
            </a:effectRef>
            <a:fontRef idx="minor">
              <a:schemeClr val="lt1"/>
            </a:fontRef>
          </p:style>
          <p:txBody>
            <a:bodyPr wrap="square" anchor="ctr" anchorCtr="0">
              <a:noAutofit/>
            </a:bodyPr>
            <a:lstStyle/>
            <a:p>
              <a:pPr lvl="0">
                <a:lnSpc>
                  <a:spcPct val="130000"/>
                </a:lnSpc>
              </a:pPr>
              <a:r>
                <a:rPr lang="en-US" altLang="zh-CN" sz="1400" b="1" dirty="0">
                  <a:solidFill>
                    <a:srgbClr val="E46D1C"/>
                  </a:solidFill>
                  <a:sym typeface="+mn-ea"/>
                </a:rPr>
                <a:t>1.</a:t>
              </a:r>
              <a:r>
                <a:rPr lang="zh-CN" altLang="en-US" sz="1400" b="1" dirty="0">
                  <a:solidFill>
                    <a:srgbClr val="E46D1C"/>
                  </a:solidFill>
                  <a:sym typeface="+mn-ea"/>
                </a:rPr>
                <a:t>适应症明确，</a:t>
              </a:r>
              <a:r>
                <a:rPr lang="zh-CN" altLang="zh-CN" sz="1400" b="1" dirty="0">
                  <a:solidFill>
                    <a:srgbClr val="E46D1C"/>
                  </a:solidFill>
                  <a:sym typeface="+mn-ea"/>
                </a:rPr>
                <a:t>代替目录内的单方制剂组合，</a:t>
              </a:r>
              <a:r>
                <a:rPr lang="zh-CN" altLang="en-US" sz="1400" b="1" dirty="0">
                  <a:solidFill>
                    <a:srgbClr val="E46D1C"/>
                  </a:solidFill>
                  <a:sym typeface="+mn-ea"/>
                </a:rPr>
                <a:t>无滥用风险</a:t>
              </a:r>
              <a:r>
                <a:rPr lang="zh-CN" altLang="en-US" sz="1400" dirty="0">
                  <a:solidFill>
                    <a:schemeClr val="tx1">
                      <a:lumMod val="65000"/>
                      <a:lumOff val="35000"/>
                    </a:schemeClr>
                  </a:solidFill>
                  <a:sym typeface="+mn-ea"/>
                </a:rPr>
                <a:t>，</a:t>
              </a:r>
              <a:r>
                <a:rPr lang="zh-CN" altLang="zh-CN" sz="1400" dirty="0">
                  <a:solidFill>
                    <a:schemeClr val="tx1">
                      <a:lumMod val="65000"/>
                      <a:lumOff val="35000"/>
                    </a:schemeClr>
                  </a:solidFill>
                  <a:sym typeface="+mn-ea"/>
                </a:rPr>
                <a:t>医保支出增加可控</a:t>
              </a:r>
              <a:r>
                <a:rPr lang="zh-CN" altLang="en-US" sz="1400" dirty="0">
                  <a:solidFill>
                    <a:schemeClr val="tx1">
                      <a:lumMod val="65000"/>
                      <a:lumOff val="35000"/>
                    </a:schemeClr>
                  </a:solidFill>
                  <a:sym typeface="+mn-ea"/>
                </a:rPr>
                <a:t>。</a:t>
              </a:r>
              <a:endParaRPr lang="zh-CN" altLang="en-US" sz="1400" dirty="0">
                <a:solidFill>
                  <a:schemeClr val="tx1">
                    <a:lumMod val="65000"/>
                    <a:lumOff val="35000"/>
                  </a:schemeClr>
                </a:solidFill>
              </a:endParaRPr>
            </a:p>
            <a:p>
              <a:pPr lvl="0">
                <a:lnSpc>
                  <a:spcPct val="130000"/>
                </a:lnSpc>
              </a:pPr>
              <a:r>
                <a:rPr lang="en-US" altLang="zh-CN" sz="1400" b="1" dirty="0">
                  <a:solidFill>
                    <a:srgbClr val="E46D1C"/>
                  </a:solidFill>
                  <a:sym typeface="+mn-ea"/>
                </a:rPr>
                <a:t>2.</a:t>
              </a:r>
              <a:r>
                <a:rPr lang="zh-CN" altLang="en-US" sz="1400" b="1" dirty="0">
                  <a:solidFill>
                    <a:srgbClr val="E46D1C"/>
                  </a:solidFill>
                  <a:sym typeface="+mn-ea"/>
                </a:rPr>
                <a:t>降低医院管理成本，</a:t>
              </a:r>
              <a:r>
                <a:rPr lang="zh-CN" altLang="en-US" sz="1400" dirty="0">
                  <a:solidFill>
                    <a:schemeClr val="tx1">
                      <a:lumMod val="65000"/>
                      <a:lumOff val="35000"/>
                    </a:schemeClr>
                  </a:solidFill>
                  <a:sym typeface="+mn-ea"/>
                </a:rPr>
                <a:t>减少配置的次数，节约配置人工及耗材，降低感染风险。</a:t>
              </a:r>
              <a:endParaRPr lang="zh-CN" altLang="en-US" sz="1400" dirty="0">
                <a:solidFill>
                  <a:schemeClr val="tx1"/>
                </a:solidFill>
                <a:latin typeface="微软雅黑" panose="020B0503020204020204" charset="-122"/>
                <a:ea typeface="微软雅黑" panose="020B0503020204020204" charset="-122"/>
                <a:sym typeface="+mn-ea"/>
              </a:endParaRPr>
            </a:p>
          </p:txBody>
        </p:sp>
        <p:sp>
          <p:nvSpPr>
            <p:cNvPr id="22" name="矩形 21"/>
            <p:cNvSpPr/>
            <p:nvPr>
              <p:custDataLst>
                <p:tags r:id="rId13"/>
              </p:custDataLst>
            </p:nvPr>
          </p:nvSpPr>
          <p:spPr>
            <a:xfrm>
              <a:off x="1824355" y="4104640"/>
              <a:ext cx="1934845" cy="774065"/>
            </a:xfrm>
            <a:prstGeom prst="rect">
              <a:avLst/>
            </a:prstGeom>
            <a:solidFill>
              <a:srgbClr val="E46D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latin typeface="微软雅黑" panose="020B0503020204020204" charset="-122"/>
                  <a:ea typeface="微软雅黑" panose="020B0503020204020204" charset="-122"/>
                </a:rPr>
                <a:t>临床</a:t>
              </a:r>
              <a:r>
                <a:rPr lang="zh-CN" altLang="en-US" dirty="0">
                  <a:latin typeface="微软雅黑" panose="020B0503020204020204" charset="-122"/>
                  <a:ea typeface="微软雅黑" panose="020B0503020204020204" charset="-122"/>
                  <a:sym typeface="+mn-ea"/>
                </a:rPr>
                <a:t>管理便利</a:t>
              </a:r>
              <a:endParaRPr lang="zh-CN" altLang="en-US" dirty="0">
                <a:solidFill>
                  <a:schemeClr val="bg1"/>
                </a:solidFill>
                <a:latin typeface="微软雅黑" panose="020B0503020204020204" charset="-122"/>
                <a:ea typeface="微软雅黑" panose="020B0503020204020204" charset="-122"/>
                <a:sym typeface="+mn-ea"/>
              </a:endParaRPr>
            </a:p>
          </p:txBody>
        </p:sp>
        <p:sp>
          <p:nvSpPr>
            <p:cNvPr id="23" name="矩形 22"/>
            <p:cNvSpPr/>
            <p:nvPr>
              <p:custDataLst>
                <p:tags r:id="rId14"/>
              </p:custDataLst>
            </p:nvPr>
          </p:nvSpPr>
          <p:spPr>
            <a:xfrm>
              <a:off x="842244" y="3992813"/>
              <a:ext cx="870751" cy="830997"/>
            </a:xfrm>
            <a:prstGeom prst="rect">
              <a:avLst/>
            </a:prstGeom>
            <a:noFill/>
            <a:ln>
              <a:noFill/>
            </a:ln>
          </p:spPr>
          <p:txBody>
            <a:bodyPr wrap="none" rtlCol="0" anchor="t">
              <a:spAutoFit/>
            </a:bodyPr>
            <a:lstStyle/>
            <a:p>
              <a:pPr algn="ctr"/>
              <a:r>
                <a:rPr lang="en-US" altLang="zh-CN" sz="4800" b="1" dirty="0">
                  <a:solidFill>
                    <a:srgbClr val="E46D1C"/>
                  </a:solidFill>
                  <a:effectLst>
                    <a:outerShdw blurRad="38100" dist="25400" dir="5400000" algn="ctr" rotWithShape="0">
                      <a:srgbClr val="6E747A">
                        <a:alpha val="43000"/>
                      </a:srgbClr>
                    </a:outerShdw>
                  </a:effectLst>
                </a:rPr>
                <a:t>03</a:t>
              </a:r>
            </a:p>
          </p:txBody>
        </p:sp>
        <p:sp>
          <p:nvSpPr>
            <p:cNvPr id="24" name="矩形 10"/>
            <p:cNvSpPr/>
            <p:nvPr>
              <p:custDataLst>
                <p:tags r:id="rId15"/>
              </p:custDataLst>
            </p:nvPr>
          </p:nvSpPr>
          <p:spPr>
            <a:xfrm>
              <a:off x="3878729" y="5080232"/>
              <a:ext cx="7147854" cy="838636"/>
            </a:xfrm>
            <a:prstGeom prst="rect">
              <a:avLst/>
            </a:prstGeom>
            <a:solidFill>
              <a:srgbClr val="F7E5D9"/>
            </a:solidFill>
            <a:ln>
              <a:noFill/>
            </a:ln>
          </p:spPr>
          <p:txBody>
            <a:bodyPr wrap="square" anchor="ctr" anchorCtr="0">
              <a:noAutofit/>
            </a:bodyPr>
            <a:lstStyle/>
            <a:p>
              <a:r>
                <a:rPr lang="en-US" altLang="zh-CN" sz="1400" b="1" dirty="0">
                  <a:solidFill>
                    <a:srgbClr val="E46D1C"/>
                  </a:solidFill>
                  <a:effectLst/>
                  <a:latin typeface="MicrosoftYaHei-Bold"/>
                </a:rPr>
                <a:t>1.</a:t>
              </a:r>
              <a:r>
                <a:rPr lang="zh-CN" altLang="en-US" sz="1400" b="1" dirty="0">
                  <a:solidFill>
                    <a:srgbClr val="E46D1C"/>
                  </a:solidFill>
                  <a:effectLst/>
                  <a:latin typeface="MicrosoftYaHei-Bold"/>
                </a:rPr>
                <a:t>保障各级医疗机构患者基本的治疗需求，</a:t>
              </a:r>
              <a:r>
                <a:rPr lang="zh-CN" altLang="en-US" sz="1400" dirty="0">
                  <a:solidFill>
                    <a:srgbClr val="595959"/>
                  </a:solidFill>
                  <a:effectLst/>
                  <a:latin typeface="微软雅黑" panose="020B0503020204020204" charset="-122"/>
                  <a:ea typeface="微软雅黑" panose="020B0503020204020204" charset="-122"/>
                </a:rPr>
                <a:t>使用便利，帮助更多患者获得规范的电解质补充治疗。 </a:t>
              </a:r>
              <a:endParaRPr lang="zh-CN" altLang="en-US" sz="1100" dirty="0"/>
            </a:p>
            <a:p>
              <a:r>
                <a:rPr lang="en-US" altLang="zh-CN" sz="1400" dirty="0">
                  <a:solidFill>
                    <a:srgbClr val="595959"/>
                  </a:solidFill>
                  <a:effectLst/>
                  <a:latin typeface="Arial" panose="020B0604020202020204" pitchFamily="34" charset="0"/>
                </a:rPr>
                <a:t>2.</a:t>
              </a:r>
              <a:r>
                <a:rPr lang="zh-CN" altLang="en-US" sz="1400" dirty="0">
                  <a:solidFill>
                    <a:srgbClr val="595959"/>
                  </a:solidFill>
                  <a:effectLst/>
                  <a:latin typeface="微软雅黑" panose="020B0503020204020204" charset="-122"/>
                  <a:ea typeface="微软雅黑" panose="020B0503020204020204" charset="-122"/>
                </a:rPr>
                <a:t>帮助无法经口和经肠内营养补充的患者补充电解质，受益人群广泛。</a:t>
              </a:r>
              <a:endParaRPr lang="zh-CN" altLang="en-US" sz="1600" b="1" dirty="0">
                <a:solidFill>
                  <a:srgbClr val="E46D1C"/>
                </a:solidFill>
                <a:highlight>
                  <a:srgbClr val="000000">
                    <a:alpha val="0"/>
                  </a:srgbClr>
                </a:highlight>
                <a:latin typeface="Arial" panose="020B0604020202020204" pitchFamily="34" charset="0"/>
                <a:ea typeface="微软雅黑" panose="020B0503020204020204" charset="-122"/>
                <a:cs typeface="微软雅黑" panose="020B0503020204020204" charset="-122"/>
                <a:sym typeface="+mn-ea"/>
              </a:endParaRPr>
            </a:p>
          </p:txBody>
        </p:sp>
        <p:sp>
          <p:nvSpPr>
            <p:cNvPr id="25" name="文本框 5"/>
            <p:cNvSpPr txBox="1"/>
            <p:nvPr>
              <p:custDataLst>
                <p:tags r:id="rId16"/>
              </p:custDataLst>
            </p:nvPr>
          </p:nvSpPr>
          <p:spPr>
            <a:xfrm>
              <a:off x="1824990" y="5088255"/>
              <a:ext cx="1928495" cy="829945"/>
            </a:xfrm>
            <a:prstGeom prst="rect">
              <a:avLst/>
            </a:prstGeom>
            <a:solidFill>
              <a:srgbClr val="E46D1C"/>
            </a:solidFill>
            <a:ln w="28575">
              <a:noFill/>
            </a:ln>
          </p:spPr>
          <p:txBody>
            <a:bodyPr wrap="square" rtlCol="0" anchor="ctr" anchorCtr="0">
              <a:noAutofit/>
            </a:bodyPr>
            <a:lstStyle/>
            <a:p>
              <a:pPr algn="ctr"/>
              <a:r>
                <a:rPr lang="zh-CN" altLang="en-US" dirty="0">
                  <a:solidFill>
                    <a:schemeClr val="bg1"/>
                  </a:solidFill>
                  <a:latin typeface="微软雅黑" panose="020B0503020204020204" charset="-122"/>
                  <a:ea typeface="微软雅黑" panose="020B0503020204020204" charset="-122"/>
                </a:rPr>
                <a:t>符合“保基本”原则</a:t>
              </a:r>
            </a:p>
          </p:txBody>
        </p:sp>
        <p:sp>
          <p:nvSpPr>
            <p:cNvPr id="26" name="矩形 25"/>
            <p:cNvSpPr/>
            <p:nvPr>
              <p:custDataLst>
                <p:tags r:id="rId17"/>
              </p:custDataLst>
            </p:nvPr>
          </p:nvSpPr>
          <p:spPr>
            <a:xfrm>
              <a:off x="842244" y="5080232"/>
              <a:ext cx="870752" cy="830997"/>
            </a:xfrm>
            <a:prstGeom prst="rect">
              <a:avLst/>
            </a:prstGeom>
            <a:noFill/>
            <a:ln>
              <a:noFill/>
            </a:ln>
          </p:spPr>
          <p:txBody>
            <a:bodyPr wrap="none" rtlCol="0" anchor="t">
              <a:spAutoFit/>
            </a:bodyPr>
            <a:lstStyle/>
            <a:p>
              <a:pPr algn="ctr"/>
              <a:r>
                <a:rPr lang="en-US" altLang="zh-CN" sz="4800" b="1" dirty="0">
                  <a:solidFill>
                    <a:srgbClr val="E46D1C"/>
                  </a:solidFill>
                  <a:effectLst>
                    <a:outerShdw blurRad="38100" dist="25400" dir="5400000" algn="ctr" rotWithShape="0">
                      <a:srgbClr val="6E747A">
                        <a:alpha val="43000"/>
                      </a:srgbClr>
                    </a:outerShdw>
                  </a:effectLst>
                </a:rPr>
                <a:t>04</a:t>
              </a:r>
            </a:p>
          </p:txBody>
        </p:sp>
        <p:sp>
          <p:nvSpPr>
            <p:cNvPr id="17" name="文本框 16"/>
            <p:cNvSpPr txBox="1"/>
            <p:nvPr/>
          </p:nvSpPr>
          <p:spPr>
            <a:xfrm>
              <a:off x="848418" y="6387465"/>
              <a:ext cx="5017770" cy="337185"/>
            </a:xfrm>
            <a:prstGeom prst="rect">
              <a:avLst/>
            </a:prstGeom>
            <a:noFill/>
          </p:spPr>
          <p:txBody>
            <a:bodyPr wrap="none" rtlCol="0">
              <a:spAutoFit/>
            </a:bodyPr>
            <a:lstStyle/>
            <a:p>
              <a:pPr algn="l"/>
              <a:r>
                <a:rPr lang="en-US" altLang="zh-CN" sz="800" i="1" dirty="0">
                  <a:latin typeface="宋体" charset="0"/>
                  <a:ea typeface="宋体" charset="0"/>
                  <a:cs typeface="宋体" charset="0"/>
                </a:rPr>
                <a:t>[1]</a:t>
              </a:r>
              <a:r>
                <a:rPr sz="800" i="1" dirty="0" err="1">
                  <a:latin typeface="宋体" charset="0"/>
                  <a:ea typeface="宋体" charset="0"/>
                  <a:cs typeface="宋体" charset="0"/>
                </a:rPr>
                <a:t>曹祥龙,朱明炜,崔红元,etal.腹部择期⼿术后患者电解质代谢变化与术后并发症的相关性:回顾性分析</a:t>
              </a:r>
              <a:endParaRPr sz="800" i="1" dirty="0">
                <a:latin typeface="宋体" charset="0"/>
                <a:ea typeface="宋体" charset="0"/>
                <a:cs typeface="宋体" charset="0"/>
              </a:endParaRPr>
            </a:p>
            <a:p>
              <a:pPr algn="l"/>
              <a:r>
                <a:rPr lang="en-US" altLang="zh-CN" sz="800" i="1" dirty="0">
                  <a:latin typeface="宋体" charset="0"/>
                  <a:ea typeface="宋体" charset="0"/>
                  <a:cs typeface="宋体" charset="0"/>
                </a:rPr>
                <a:t>[2]</a:t>
              </a:r>
              <a:r>
                <a:rPr sz="800" i="1" dirty="0">
                  <a:latin typeface="宋体" charset="0"/>
                  <a:ea typeface="宋体" charset="0"/>
                  <a:cs typeface="宋体" charset="0"/>
                  <a:sym typeface="+mn-ea"/>
                </a:rPr>
                <a:t>刘金春,陈大宇,卞晓洁,等.江苏省12家医院肠外营养制剂使用现状调研[J].中华临床营养杂志,2019(3):144-148.</a:t>
              </a:r>
            </a:p>
          </p:txBody>
        </p:sp>
      </p:gr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a:extLst>
              <a:ext uri="{FF2B5EF4-FFF2-40B4-BE49-F238E27FC236}">
                <a16:creationId xmlns:a16="http://schemas.microsoft.com/office/drawing/2014/main" id="{463E2EC3-59D4-BCE7-8BE0-C3706165DF93}"/>
              </a:ext>
            </a:extLst>
          </p:cNvPr>
          <p:cNvGrpSpPr/>
          <p:nvPr/>
        </p:nvGrpSpPr>
        <p:grpSpPr>
          <a:xfrm>
            <a:off x="436029" y="473342"/>
            <a:ext cx="10575617" cy="5223501"/>
            <a:chOff x="436029" y="473342"/>
            <a:chExt cx="10575617" cy="5223501"/>
          </a:xfrm>
        </p:grpSpPr>
        <p:sp>
          <p:nvSpPr>
            <p:cNvPr id="34" name="矩形 33"/>
            <p:cNvSpPr/>
            <p:nvPr/>
          </p:nvSpPr>
          <p:spPr>
            <a:xfrm>
              <a:off x="1180352" y="1412533"/>
              <a:ext cx="9831294" cy="3628044"/>
            </a:xfrm>
            <a:prstGeom prst="rect">
              <a:avLst/>
            </a:prstGeom>
            <a:no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250000"/>
                </a:lnSpc>
                <a:spcBef>
                  <a:spcPct val="0"/>
                </a:spcBef>
              </a:pPr>
              <a:r>
                <a:rPr lang="zh-CN" altLang="en-US" sz="3600" b="1" dirty="0">
                  <a:solidFill>
                    <a:srgbClr val="E46D1C"/>
                  </a:solidFill>
                  <a:latin typeface="微软雅黑" panose="020B0503020204020204" charset="-122"/>
                  <a:ea typeface="微软雅黑" panose="020B0503020204020204" charset="-122"/>
                </a:rPr>
                <a:t>恳请您给予钠钾镁钙注射用浓溶液一个谈判机会</a:t>
              </a:r>
            </a:p>
            <a:p>
              <a:pPr algn="ctr">
                <a:lnSpc>
                  <a:spcPct val="250000"/>
                </a:lnSpc>
                <a:spcBef>
                  <a:spcPct val="0"/>
                </a:spcBef>
              </a:pPr>
              <a:r>
                <a:rPr lang="zh-CN" altLang="en-US" sz="3600" b="1" dirty="0">
                  <a:solidFill>
                    <a:srgbClr val="E46D1C"/>
                  </a:solidFill>
                  <a:latin typeface="微软雅黑" panose="020B0503020204020204" charset="-122"/>
                  <a:ea typeface="微软雅黑" panose="020B0503020204020204" charset="-122"/>
                </a:rPr>
                <a:t>为肠外营养患者提供更优的电解质补充方案</a:t>
              </a:r>
              <a:endParaRPr lang="en-US" altLang="zh-CN" sz="3600" b="1" dirty="0">
                <a:solidFill>
                  <a:srgbClr val="E46D1C"/>
                </a:solidFill>
                <a:latin typeface="微软雅黑" panose="020B0503020204020204" charset="-122"/>
                <a:ea typeface="微软雅黑" panose="020B0503020204020204" charset="-122"/>
              </a:endParaRPr>
            </a:p>
            <a:p>
              <a:pPr algn="ctr">
                <a:lnSpc>
                  <a:spcPct val="250000"/>
                </a:lnSpc>
                <a:spcBef>
                  <a:spcPct val="0"/>
                </a:spcBef>
              </a:pPr>
              <a:endParaRPr lang="zh-CN" altLang="en-US" sz="2400" b="1" dirty="0">
                <a:solidFill>
                  <a:srgbClr val="E46D1C"/>
                </a:solidFill>
                <a:latin typeface="微软雅黑" panose="020B0503020204020204" charset="-122"/>
                <a:ea typeface="微软雅黑" panose="020B0503020204020204" charset="-122"/>
              </a:endParaRPr>
            </a:p>
          </p:txBody>
        </p:sp>
        <p:grpSp>
          <p:nvGrpSpPr>
            <p:cNvPr id="2" name="组合 1"/>
            <p:cNvGrpSpPr/>
            <p:nvPr/>
          </p:nvGrpSpPr>
          <p:grpSpPr>
            <a:xfrm>
              <a:off x="436029" y="473342"/>
              <a:ext cx="2051050" cy="465455"/>
              <a:chOff x="965" y="725"/>
              <a:chExt cx="3116" cy="706"/>
            </a:xfrm>
          </p:grpSpPr>
          <p:pic>
            <p:nvPicPr>
              <p:cNvPr id="3" name="图片 2" descr="资源 1@4x"/>
              <p:cNvPicPr>
                <a:picLocks noChangeAspect="1"/>
              </p:cNvPicPr>
              <p:nvPr>
                <p:custDataLst>
                  <p:tags r:id="rId1"/>
                </p:custDataLst>
              </p:nvPr>
            </p:nvPicPr>
            <p:blipFill>
              <a:blip r:embed="rId4"/>
              <a:stretch>
                <a:fillRect/>
              </a:stretch>
            </p:blipFill>
            <p:spPr>
              <a:xfrm>
                <a:off x="965" y="725"/>
                <a:ext cx="3116" cy="707"/>
              </a:xfrm>
              <a:prstGeom prst="rect">
                <a:avLst/>
              </a:prstGeom>
              <a:effectLst>
                <a:outerShdw blurRad="50800" sx="101000" sy="101000" algn="ctr" rotWithShape="0">
                  <a:schemeClr val="bg1">
                    <a:alpha val="100000"/>
                  </a:schemeClr>
                </a:outerShdw>
              </a:effectLst>
            </p:spPr>
          </p:pic>
          <p:pic>
            <p:nvPicPr>
              <p:cNvPr id="4" name="图片 3" descr="资源 1@4x"/>
              <p:cNvPicPr>
                <a:picLocks noChangeAspect="1"/>
              </p:cNvPicPr>
              <p:nvPr>
                <p:custDataLst>
                  <p:tags r:id="rId2"/>
                </p:custDataLst>
              </p:nvPr>
            </p:nvPicPr>
            <p:blipFill>
              <a:blip r:embed="rId4"/>
              <a:stretch>
                <a:fillRect/>
              </a:stretch>
            </p:blipFill>
            <p:spPr>
              <a:xfrm>
                <a:off x="965" y="725"/>
                <a:ext cx="3116" cy="707"/>
              </a:xfrm>
              <a:prstGeom prst="rect">
                <a:avLst/>
              </a:prstGeom>
              <a:effectLst>
                <a:outerShdw blurRad="50800" sx="101000" sy="101000" algn="ctr" rotWithShape="0">
                  <a:schemeClr val="bg1">
                    <a:alpha val="100000"/>
                  </a:schemeClr>
                </a:outerShdw>
              </a:effectLst>
            </p:spPr>
          </p:pic>
        </p:grpSp>
        <p:sp>
          <p:nvSpPr>
            <p:cNvPr id="7" name="矩形: 圆角 6"/>
            <p:cNvSpPr/>
            <p:nvPr/>
          </p:nvSpPr>
          <p:spPr>
            <a:xfrm>
              <a:off x="4738092" y="4867259"/>
              <a:ext cx="2715813" cy="829584"/>
            </a:xfrm>
            <a:prstGeom prst="roundRect">
              <a:avLst>
                <a:gd name="adj" fmla="val 50000"/>
              </a:avLst>
            </a:prstGeom>
            <a:solidFill>
              <a:srgbClr val="E46D1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0"/>
                </a:spcBef>
              </a:pPr>
              <a:r>
                <a:rPr lang="zh-CN" altLang="en-US" sz="4400" b="1" dirty="0">
                  <a:solidFill>
                    <a:schemeClr val="bg1"/>
                  </a:solidFill>
                  <a:latin typeface="微软雅黑" panose="020B0503020204020204" charset="-122"/>
                  <a:ea typeface="微软雅黑" panose="020B0503020204020204" charset="-122"/>
                </a:rPr>
                <a:t>谢  谢</a:t>
              </a: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a:extLst>
              <a:ext uri="{FF2B5EF4-FFF2-40B4-BE49-F238E27FC236}">
                <a16:creationId xmlns:a16="http://schemas.microsoft.com/office/drawing/2014/main" id="{292423B6-93FC-8EE7-ECCF-1EAFE579EEF1}"/>
              </a:ext>
            </a:extLst>
          </p:cNvPr>
          <p:cNvGrpSpPr/>
          <p:nvPr/>
        </p:nvGrpSpPr>
        <p:grpSpPr>
          <a:xfrm>
            <a:off x="-295675" y="-56716"/>
            <a:ext cx="9924149" cy="7213599"/>
            <a:chOff x="-295675" y="-56716"/>
            <a:chExt cx="9924149" cy="7213599"/>
          </a:xfrm>
        </p:grpSpPr>
        <p:sp>
          <p:nvSpPr>
            <p:cNvPr id="2" name="流程图: 文档 19"/>
            <p:cNvSpPr/>
            <p:nvPr/>
          </p:nvSpPr>
          <p:spPr>
            <a:xfrm rot="16200000" flipH="1">
              <a:off x="-2273552" y="1921162"/>
              <a:ext cx="7213599" cy="3257843"/>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1" fmla="*/ 0 w 21600"/>
                <a:gd name="connsiteY0-2" fmla="*/ 0 h 21114"/>
                <a:gd name="connsiteX1-3" fmla="*/ 21600 w 21600"/>
                <a:gd name="connsiteY1-4" fmla="*/ 0 h 21114"/>
                <a:gd name="connsiteX2-5" fmla="*/ 21493 w 21600"/>
                <a:gd name="connsiteY2-6" fmla="*/ 15271 h 21114"/>
                <a:gd name="connsiteX3-7" fmla="*/ 0 w 21600"/>
                <a:gd name="connsiteY3-8" fmla="*/ 20172 h 21114"/>
                <a:gd name="connsiteX4-9" fmla="*/ 0 w 21600"/>
                <a:gd name="connsiteY4-10" fmla="*/ 0 h 21114"/>
                <a:gd name="connsiteX0-11" fmla="*/ 0 w 21706"/>
                <a:gd name="connsiteY0-12" fmla="*/ 0 h 20981"/>
                <a:gd name="connsiteX1-13" fmla="*/ 21600 w 21706"/>
                <a:gd name="connsiteY1-14" fmla="*/ 0 h 20981"/>
                <a:gd name="connsiteX2-15" fmla="*/ 21706 w 21706"/>
                <a:gd name="connsiteY2-16" fmla="*/ 13425 h 20981"/>
                <a:gd name="connsiteX3-17" fmla="*/ 0 w 21706"/>
                <a:gd name="connsiteY3-18" fmla="*/ 20172 h 20981"/>
                <a:gd name="connsiteX4-19" fmla="*/ 0 w 21706"/>
                <a:gd name="connsiteY4-20" fmla="*/ 0 h 20981"/>
                <a:gd name="connsiteX0-21" fmla="*/ 0 w 21741"/>
                <a:gd name="connsiteY0-22" fmla="*/ 1673 h 22243"/>
                <a:gd name="connsiteX1-23" fmla="*/ 21600 w 21741"/>
                <a:gd name="connsiteY1-24" fmla="*/ 1673 h 22243"/>
                <a:gd name="connsiteX2-25" fmla="*/ 21741 w 21741"/>
                <a:gd name="connsiteY2-26" fmla="*/ 1666 h 22243"/>
                <a:gd name="connsiteX3-27" fmla="*/ 0 w 21741"/>
                <a:gd name="connsiteY3-28" fmla="*/ 21845 h 22243"/>
                <a:gd name="connsiteX4-29" fmla="*/ 0 w 21741"/>
                <a:gd name="connsiteY4-30" fmla="*/ 1673 h 22243"/>
                <a:gd name="connsiteX0-31" fmla="*/ 0 w 21600"/>
                <a:gd name="connsiteY0-32" fmla="*/ 0 h 20612"/>
                <a:gd name="connsiteX1-33" fmla="*/ 21600 w 21600"/>
                <a:gd name="connsiteY1-34" fmla="*/ 0 h 20612"/>
                <a:gd name="connsiteX2-35" fmla="*/ 16800 w 21600"/>
                <a:gd name="connsiteY2-36" fmla="*/ 2522 h 20612"/>
                <a:gd name="connsiteX3-37" fmla="*/ 0 w 21600"/>
                <a:gd name="connsiteY3-38" fmla="*/ 20172 h 20612"/>
                <a:gd name="connsiteX4-39" fmla="*/ 0 w 21600"/>
                <a:gd name="connsiteY4-40" fmla="*/ 0 h 20612"/>
                <a:gd name="connsiteX0-41" fmla="*/ 0 w 22553"/>
                <a:gd name="connsiteY0-42" fmla="*/ 0 h 20616"/>
                <a:gd name="connsiteX1-43" fmla="*/ 21600 w 22553"/>
                <a:gd name="connsiteY1-44" fmla="*/ 0 h 20616"/>
                <a:gd name="connsiteX2-45" fmla="*/ 22553 w 22553"/>
                <a:gd name="connsiteY2-46" fmla="*/ 2693 h 20616"/>
                <a:gd name="connsiteX3-47" fmla="*/ 0 w 22553"/>
                <a:gd name="connsiteY3-48" fmla="*/ 20172 h 20616"/>
                <a:gd name="connsiteX4-49" fmla="*/ 0 w 22553"/>
                <a:gd name="connsiteY4-50" fmla="*/ 0 h 20616"/>
                <a:gd name="connsiteX0-51" fmla="*/ 0 w 22200"/>
                <a:gd name="connsiteY0-52" fmla="*/ 0 h 20634"/>
                <a:gd name="connsiteX1-53" fmla="*/ 21600 w 22200"/>
                <a:gd name="connsiteY1-54" fmla="*/ 0 h 20634"/>
                <a:gd name="connsiteX2-55" fmla="*/ 22200 w 22200"/>
                <a:gd name="connsiteY2-56" fmla="*/ 3650 h 20634"/>
                <a:gd name="connsiteX3-57" fmla="*/ 0 w 22200"/>
                <a:gd name="connsiteY3-58" fmla="*/ 20172 h 20634"/>
                <a:gd name="connsiteX4-59" fmla="*/ 0 w 22200"/>
                <a:gd name="connsiteY4-60" fmla="*/ 0 h 20634"/>
                <a:gd name="connsiteX0-61" fmla="*/ 106 w 22306"/>
                <a:gd name="connsiteY0-62" fmla="*/ 0 h 18996"/>
                <a:gd name="connsiteX1-63" fmla="*/ 21706 w 22306"/>
                <a:gd name="connsiteY1-64" fmla="*/ 0 h 18996"/>
                <a:gd name="connsiteX2-65" fmla="*/ 22306 w 22306"/>
                <a:gd name="connsiteY2-66" fmla="*/ 3650 h 18996"/>
                <a:gd name="connsiteX3-67" fmla="*/ 0 w 22306"/>
                <a:gd name="connsiteY3-68" fmla="*/ 18497 h 18996"/>
                <a:gd name="connsiteX4-69" fmla="*/ 106 w 22306"/>
                <a:gd name="connsiteY4-70" fmla="*/ 0 h 18996"/>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2306" h="18996">
                  <a:moveTo>
                    <a:pt x="106" y="0"/>
                  </a:moveTo>
                  <a:lnTo>
                    <a:pt x="21706" y="0"/>
                  </a:lnTo>
                  <a:cubicBezTo>
                    <a:pt x="21706" y="5774"/>
                    <a:pt x="22306" y="-2124"/>
                    <a:pt x="22306" y="3650"/>
                  </a:cubicBezTo>
                  <a:cubicBezTo>
                    <a:pt x="11506" y="3650"/>
                    <a:pt x="10800" y="22247"/>
                    <a:pt x="0" y="18497"/>
                  </a:cubicBezTo>
                  <a:cubicBezTo>
                    <a:pt x="35" y="12331"/>
                    <a:pt x="71" y="6166"/>
                    <a:pt x="106" y="0"/>
                  </a:cubicBezTo>
                  <a:close/>
                </a:path>
              </a:pathLst>
            </a:custGeom>
            <a:solidFill>
              <a:srgbClr val="E46D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295675" y="246358"/>
              <a:ext cx="2670002" cy="830997"/>
            </a:xfrm>
            <a:prstGeom prst="rect">
              <a:avLst/>
            </a:prstGeom>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CN" altLang="en-US" sz="4800" b="1" dirty="0">
                  <a:solidFill>
                    <a:schemeClr val="bg1"/>
                  </a:solidFill>
                  <a:latin typeface="微软雅黑" panose="020B0503020204020204" charset="-122"/>
                  <a:ea typeface="微软雅黑" panose="020B0503020204020204" charset="-122"/>
                </a:rPr>
                <a:t>目 录</a:t>
              </a:r>
            </a:p>
          </p:txBody>
        </p:sp>
        <p:sp>
          <p:nvSpPr>
            <p:cNvPr id="4" name="矩形 3"/>
            <p:cNvSpPr/>
            <p:nvPr/>
          </p:nvSpPr>
          <p:spPr>
            <a:xfrm>
              <a:off x="304704" y="1086645"/>
              <a:ext cx="2331336" cy="523220"/>
            </a:xfrm>
            <a:prstGeom prst="rect">
              <a:avLst/>
            </a:prstGeom>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2800" b="1" dirty="0">
                  <a:solidFill>
                    <a:schemeClr val="bg1"/>
                  </a:solidFill>
                  <a:latin typeface="Arial" panose="020B0604020202020204" pitchFamily="34" charset="0"/>
                  <a:ea typeface="微软雅黑" panose="020B0503020204020204" charset="-122"/>
                  <a:cs typeface="Arial" panose="020B0604020202020204" pitchFamily="34" charset="0"/>
                </a:rPr>
                <a:t>CONTENT</a:t>
              </a:r>
              <a:endParaRPr lang="zh-CN" altLang="en-US" sz="2800" b="1" dirty="0">
                <a:solidFill>
                  <a:schemeClr val="bg1"/>
                </a:solidFill>
                <a:latin typeface="Arial" panose="020B0604020202020204" pitchFamily="34" charset="0"/>
                <a:ea typeface="微软雅黑" panose="020B0503020204020204" charset="-122"/>
                <a:cs typeface="Arial" panose="020B0604020202020204" pitchFamily="34" charset="0"/>
              </a:endParaRPr>
            </a:p>
          </p:txBody>
        </p:sp>
        <p:sp>
          <p:nvSpPr>
            <p:cNvPr id="5" name="矩形: 圆角 4"/>
            <p:cNvSpPr/>
            <p:nvPr/>
          </p:nvSpPr>
          <p:spPr>
            <a:xfrm>
              <a:off x="4078952" y="3674778"/>
              <a:ext cx="2241548" cy="926381"/>
            </a:xfrm>
            <a:prstGeom prst="roundRect">
              <a:avLst/>
            </a:prstGeom>
            <a:noFill/>
            <a:ln>
              <a:solidFill>
                <a:srgbClr val="E571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E46D1C"/>
                  </a:solidFill>
                </a:rPr>
                <a:t>2</a:t>
              </a:r>
              <a:r>
                <a:rPr lang="en-US" altLang="zh-CN" sz="2800" dirty="0">
                  <a:solidFill>
                    <a:srgbClr val="E46D1C"/>
                  </a:solidFill>
                </a:rPr>
                <a:t>.</a:t>
              </a:r>
              <a:r>
                <a:rPr lang="zh-CN" altLang="en-US" sz="2800" dirty="0">
                  <a:solidFill>
                    <a:srgbClr val="E46D1C"/>
                  </a:solidFill>
                </a:rPr>
                <a:t>安全性</a:t>
              </a:r>
            </a:p>
          </p:txBody>
        </p:sp>
        <p:sp>
          <p:nvSpPr>
            <p:cNvPr id="7" name="矩形: 圆角 6"/>
            <p:cNvSpPr/>
            <p:nvPr/>
          </p:nvSpPr>
          <p:spPr>
            <a:xfrm>
              <a:off x="7386926" y="1932882"/>
              <a:ext cx="2241548" cy="953484"/>
            </a:xfrm>
            <a:prstGeom prst="roundRect">
              <a:avLst/>
            </a:prstGeom>
            <a:noFill/>
            <a:ln>
              <a:solidFill>
                <a:srgbClr val="E571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E46D1C"/>
                  </a:solidFill>
                </a:rPr>
                <a:t>3</a:t>
              </a:r>
              <a:r>
                <a:rPr lang="en-US" altLang="zh-CN" sz="2800" dirty="0">
                  <a:solidFill>
                    <a:srgbClr val="E46D1C"/>
                  </a:solidFill>
                </a:rPr>
                <a:t>.</a:t>
              </a:r>
              <a:r>
                <a:rPr lang="zh-CN" altLang="en-US" sz="2800" dirty="0">
                  <a:solidFill>
                    <a:srgbClr val="E46D1C"/>
                  </a:solidFill>
                </a:rPr>
                <a:t>有效性</a:t>
              </a:r>
            </a:p>
          </p:txBody>
        </p:sp>
        <p:sp>
          <p:nvSpPr>
            <p:cNvPr id="11" name="矩形: 圆角 10"/>
            <p:cNvSpPr/>
            <p:nvPr/>
          </p:nvSpPr>
          <p:spPr>
            <a:xfrm>
              <a:off x="7386926" y="3077136"/>
              <a:ext cx="2241548" cy="926381"/>
            </a:xfrm>
            <a:prstGeom prst="roundRect">
              <a:avLst/>
            </a:prstGeom>
            <a:noFill/>
            <a:ln>
              <a:solidFill>
                <a:srgbClr val="E571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E46D1C"/>
                  </a:solidFill>
                </a:rPr>
                <a:t>4</a:t>
              </a:r>
              <a:r>
                <a:rPr lang="en-US" altLang="zh-CN" sz="2800" dirty="0">
                  <a:solidFill>
                    <a:srgbClr val="E46D1C"/>
                  </a:solidFill>
                </a:rPr>
                <a:t>.</a:t>
              </a:r>
              <a:r>
                <a:rPr lang="zh-CN" altLang="en-US" sz="2800" dirty="0">
                  <a:solidFill>
                    <a:srgbClr val="E46D1C"/>
                  </a:solidFill>
                </a:rPr>
                <a:t>创新性</a:t>
              </a:r>
            </a:p>
          </p:txBody>
        </p:sp>
        <p:sp>
          <p:nvSpPr>
            <p:cNvPr id="13" name="矩形: 圆角 12"/>
            <p:cNvSpPr/>
            <p:nvPr/>
          </p:nvSpPr>
          <p:spPr>
            <a:xfrm>
              <a:off x="7386926" y="4199168"/>
              <a:ext cx="2241548" cy="926382"/>
            </a:xfrm>
            <a:prstGeom prst="roundRect">
              <a:avLst/>
            </a:prstGeom>
            <a:noFill/>
            <a:ln>
              <a:solidFill>
                <a:srgbClr val="E571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E46D1C"/>
                  </a:solidFill>
                </a:rPr>
                <a:t>5</a:t>
              </a:r>
              <a:r>
                <a:rPr lang="en-US" altLang="zh-CN" sz="2800" dirty="0">
                  <a:solidFill>
                    <a:srgbClr val="E46D1C"/>
                  </a:solidFill>
                </a:rPr>
                <a:t>.</a:t>
              </a:r>
              <a:r>
                <a:rPr lang="zh-CN" altLang="en-US" sz="2800" dirty="0">
                  <a:solidFill>
                    <a:srgbClr val="E46D1C"/>
                  </a:solidFill>
                </a:rPr>
                <a:t>公平性</a:t>
              </a:r>
            </a:p>
          </p:txBody>
        </p:sp>
        <p:sp>
          <p:nvSpPr>
            <p:cNvPr id="15" name="矩形: 圆角 14"/>
            <p:cNvSpPr/>
            <p:nvPr/>
          </p:nvSpPr>
          <p:spPr>
            <a:xfrm>
              <a:off x="4078952" y="2383578"/>
              <a:ext cx="2241548" cy="975198"/>
            </a:xfrm>
            <a:prstGeom prst="roundRect">
              <a:avLst/>
            </a:prstGeom>
            <a:noFill/>
            <a:ln>
              <a:solidFill>
                <a:srgbClr val="E571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E46D1C"/>
                  </a:solidFill>
                </a:rPr>
                <a:t>1</a:t>
              </a:r>
              <a:r>
                <a:rPr lang="en-US" altLang="zh-CN" sz="2800" dirty="0">
                  <a:solidFill>
                    <a:srgbClr val="E46D1C"/>
                  </a:solidFill>
                </a:rPr>
                <a:t>.</a:t>
              </a:r>
              <a:r>
                <a:rPr lang="zh-CN" altLang="en-US" sz="2800" dirty="0">
                  <a:solidFill>
                    <a:srgbClr val="E46D1C"/>
                  </a:solidFill>
                </a:rPr>
                <a:t>基本信息</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8"/>
          <p:cNvGraphicFramePr>
            <a:graphicFrameLocks noGrp="1"/>
          </p:cNvGraphicFramePr>
          <p:nvPr>
            <p:custDataLst>
              <p:tags r:id="rId1"/>
            </p:custDataLst>
            <p:extLst>
              <p:ext uri="{D42A27DB-BD31-4B8C-83A1-F6EECF244321}">
                <p14:modId xmlns:p14="http://schemas.microsoft.com/office/powerpoint/2010/main" val="2912354541"/>
              </p:ext>
            </p:extLst>
          </p:nvPr>
        </p:nvGraphicFramePr>
        <p:xfrm>
          <a:off x="597620" y="1170757"/>
          <a:ext cx="10996760" cy="2259732"/>
        </p:xfrm>
        <a:graphic>
          <a:graphicData uri="http://schemas.openxmlformats.org/drawingml/2006/table">
            <a:tbl>
              <a:tblPr firstRow="1" bandRow="1"/>
              <a:tblGrid>
                <a:gridCol w="1043465">
                  <a:extLst>
                    <a:ext uri="{9D8B030D-6E8A-4147-A177-3AD203B41FA5}">
                      <a16:colId xmlns:a16="http://schemas.microsoft.com/office/drawing/2014/main" val="20000"/>
                    </a:ext>
                  </a:extLst>
                </a:gridCol>
                <a:gridCol w="2972779">
                  <a:extLst>
                    <a:ext uri="{9D8B030D-6E8A-4147-A177-3AD203B41FA5}">
                      <a16:colId xmlns:a16="http://schemas.microsoft.com/office/drawing/2014/main" val="20001"/>
                    </a:ext>
                  </a:extLst>
                </a:gridCol>
                <a:gridCol w="3406589">
                  <a:extLst>
                    <a:ext uri="{9D8B030D-6E8A-4147-A177-3AD203B41FA5}">
                      <a16:colId xmlns:a16="http://schemas.microsoft.com/office/drawing/2014/main" val="20002"/>
                    </a:ext>
                  </a:extLst>
                </a:gridCol>
                <a:gridCol w="3573927">
                  <a:extLst>
                    <a:ext uri="{9D8B030D-6E8A-4147-A177-3AD203B41FA5}">
                      <a16:colId xmlns:a16="http://schemas.microsoft.com/office/drawing/2014/main" val="20003"/>
                    </a:ext>
                  </a:extLst>
                </a:gridCol>
              </a:tblGrid>
              <a:tr h="0">
                <a:tc gridSpan="4">
                  <a:txBody>
                    <a:bodyPr/>
                    <a:lstStyle/>
                    <a:p>
                      <a:r>
                        <a:rPr lang="zh-CN" altLang="en-US" sz="1600" b="1" dirty="0">
                          <a:solidFill>
                            <a:schemeClr val="bg1"/>
                          </a:solidFill>
                          <a:latin typeface="+mn-ea"/>
                          <a:ea typeface="+mn-ea"/>
                        </a:rPr>
                        <a:t>产品基本信息</a:t>
                      </a:r>
                      <a:r>
                        <a:rPr lang="en-US" altLang="zh-CN" sz="1600" b="1" baseline="30000" dirty="0">
                          <a:solidFill>
                            <a:schemeClr val="bg1"/>
                          </a:solidFill>
                          <a:latin typeface="+mn-ea"/>
                          <a:ea typeface="+mn-ea"/>
                        </a:rPr>
                        <a:t>1</a:t>
                      </a:r>
                      <a:endParaRPr lang="zh-CN" altLang="en-US" sz="1600" b="1" baseline="30000" dirty="0">
                        <a:solidFill>
                          <a:schemeClr val="bg1"/>
                        </a:solidFill>
                        <a:latin typeface="+mn-ea"/>
                        <a:ea typeface="+mn-ea"/>
                      </a:endParaRPr>
                    </a:p>
                  </a:txBody>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E46D1C"/>
                    </a:solidFill>
                  </a:tcPr>
                </a:tc>
                <a:tc hMerge="1">
                  <a:txBody>
                    <a:bodyPr/>
                    <a:lstStyle/>
                    <a:p>
                      <a:endParaRPr lang="zh-CN"/>
                    </a:p>
                  </a:txBody>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E46D1C"/>
                    </a:solidFill>
                  </a:tcPr>
                </a:tc>
                <a:tc hMerge="1">
                  <a:txBody>
                    <a:bodyPr/>
                    <a:lstStyle/>
                    <a:p>
                      <a:endParaRPr lang="zh-CN"/>
                    </a:p>
                  </a:txBody>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E46D1C"/>
                    </a:solidFill>
                  </a:tcPr>
                </a:tc>
                <a:tc hMerge="1">
                  <a:txBody>
                    <a:bodyPr/>
                    <a:lstStyle/>
                    <a:p>
                      <a:endParaRPr lang="zh-CN"/>
                    </a:p>
                  </a:txBody>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E46D1C"/>
                    </a:solidFill>
                  </a:tcPr>
                </a:tc>
                <a:extLst>
                  <a:ext uri="{0D108BD9-81ED-4DB2-BD59-A6C34878D82A}">
                    <a16:rowId xmlns:a16="http://schemas.microsoft.com/office/drawing/2014/main" val="10000"/>
                  </a:ext>
                </a:extLst>
              </a:tr>
              <a:tr h="404820">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dirty="0">
                          <a:latin typeface="+mn-ea"/>
                          <a:ea typeface="+mn-ea"/>
                        </a:rPr>
                        <a:t>通用名称</a:t>
                      </a:r>
                      <a:endParaRPr lang="zh-CN" altLang="en-US" sz="1400" b="1" dirty="0">
                        <a:solidFill>
                          <a:srgbClr val="E46D1C"/>
                        </a:solidFill>
                        <a:latin typeface="+mn-ea"/>
                        <a:ea typeface="+mn-ea"/>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a:solidFill>
                            <a:srgbClr val="E46D1C"/>
                          </a:solidFill>
                          <a:latin typeface="+mn-ea"/>
                          <a:ea typeface="+mn-ea"/>
                        </a:rPr>
                        <a:t>钠钾镁钙注射用浓溶液</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dirty="0">
                          <a:solidFill>
                            <a:schemeClr val="tx1"/>
                          </a:solidFill>
                          <a:latin typeface="+mn-ea"/>
                          <a:ea typeface="+mn-ea"/>
                        </a:rPr>
                        <a:t>中国大陆首次上市时间</a:t>
                      </a:r>
                      <a:endParaRPr lang="zh-CN" altLang="en-US" sz="1400" b="1" dirty="0">
                        <a:solidFill>
                          <a:srgbClr val="E46D1C"/>
                        </a:solidFill>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1400" b="1" kern="1200" dirty="0">
                          <a:solidFill>
                            <a:srgbClr val="E46D1C"/>
                          </a:solidFill>
                          <a:latin typeface="+mn-ea"/>
                          <a:ea typeface="+mn-ea"/>
                          <a:cs typeface="+mn-cs"/>
                        </a:rPr>
                        <a:t>2023</a:t>
                      </a:r>
                      <a:r>
                        <a:rPr lang="zh-CN" altLang="en-US" sz="1400" b="1" kern="1200" dirty="0">
                          <a:solidFill>
                            <a:srgbClr val="E46D1C"/>
                          </a:solidFill>
                          <a:latin typeface="+mn-ea"/>
                          <a:ea typeface="+mn-ea"/>
                          <a:cs typeface="+mn-cs"/>
                        </a:rPr>
                        <a:t>年</a:t>
                      </a:r>
                      <a:r>
                        <a:rPr lang="en-US" altLang="zh-CN" sz="1400" b="1" kern="1200" dirty="0">
                          <a:solidFill>
                            <a:srgbClr val="E46D1C"/>
                          </a:solidFill>
                          <a:latin typeface="+mn-ea"/>
                          <a:ea typeface="+mn-ea"/>
                          <a:cs typeface="+mn-cs"/>
                        </a:rPr>
                        <a:t>1</a:t>
                      </a:r>
                      <a:r>
                        <a:rPr lang="zh-CN" altLang="en-US" sz="1400" b="1" kern="1200" dirty="0">
                          <a:solidFill>
                            <a:srgbClr val="E46D1C"/>
                          </a:solidFill>
                          <a:latin typeface="+mn-ea"/>
                          <a:ea typeface="+mn-ea"/>
                          <a:cs typeface="+mn-cs"/>
                        </a:rPr>
                        <a:t>月</a:t>
                      </a:r>
                      <a:r>
                        <a:rPr lang="en-US" altLang="zh-CN" sz="1400" b="1" kern="1200" dirty="0">
                          <a:solidFill>
                            <a:srgbClr val="E46D1C"/>
                          </a:solidFill>
                          <a:latin typeface="+mn-ea"/>
                          <a:ea typeface="+mn-ea"/>
                          <a:cs typeface="+mn-cs"/>
                        </a:rPr>
                        <a:t>19</a:t>
                      </a:r>
                      <a:r>
                        <a:rPr lang="zh-CN" altLang="en-US" sz="1400" b="1" kern="1200" dirty="0">
                          <a:solidFill>
                            <a:srgbClr val="E46D1C"/>
                          </a:solidFill>
                          <a:latin typeface="+mn-ea"/>
                          <a:ea typeface="+mn-ea"/>
                          <a:cs typeface="+mn-cs"/>
                        </a:rPr>
                        <a:t>日</a:t>
                      </a: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376518">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dirty="0">
                          <a:latin typeface="+mn-ea"/>
                          <a:ea typeface="+mn-ea"/>
                        </a:rPr>
                        <a:t>注册</a:t>
                      </a:r>
                      <a:r>
                        <a:rPr lang="zh-CN" altLang="en-US" sz="1400" b="0" dirty="0">
                          <a:solidFill>
                            <a:schemeClr val="tx1"/>
                          </a:solidFill>
                          <a:latin typeface="+mn-ea"/>
                          <a:ea typeface="+mn-ea"/>
                        </a:rPr>
                        <a:t>规格</a:t>
                      </a:r>
                      <a:endParaRPr lang="en-US" altLang="zh-CN" sz="1400" b="0" kern="1200" dirty="0">
                        <a:solidFill>
                          <a:srgbClr val="E57122"/>
                        </a:solidFill>
                        <a:latin typeface="+mn-ea"/>
                        <a:ea typeface="+mn-ea"/>
                        <a:cs typeface="+mn-cs"/>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1400" b="1" dirty="0">
                          <a:solidFill>
                            <a:srgbClr val="E57122"/>
                          </a:solidFill>
                          <a:latin typeface="+mn-ea"/>
                          <a:ea typeface="+mn-ea"/>
                        </a:rPr>
                        <a:t>20ml/</a:t>
                      </a:r>
                      <a:r>
                        <a:rPr lang="zh-CN" altLang="en-US" sz="1400" b="1" dirty="0">
                          <a:solidFill>
                            <a:srgbClr val="E57122"/>
                          </a:solidFill>
                          <a:latin typeface="+mn-ea"/>
                          <a:ea typeface="+mn-ea"/>
                        </a:rPr>
                        <a:t>支</a:t>
                      </a:r>
                      <a:endParaRPr lang="en-US" altLang="zh-CN" sz="1400" b="0" kern="1200" dirty="0">
                        <a:solidFill>
                          <a:srgbClr val="E57122"/>
                        </a:solidFill>
                        <a:latin typeface="+mn-ea"/>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dirty="0">
                          <a:solidFill>
                            <a:schemeClr val="tx1"/>
                          </a:solidFill>
                          <a:latin typeface="+mn-ea"/>
                          <a:ea typeface="+mn-ea"/>
                        </a:rPr>
                        <a:t>目前大陆同通用名药品的上市情况</a:t>
                      </a:r>
                      <a:endParaRPr lang="en-US" altLang="zh-CN" sz="1400" b="0" kern="1200" dirty="0">
                        <a:solidFill>
                          <a:srgbClr val="E57122"/>
                        </a:solidFill>
                        <a:latin typeface="+mn-ea"/>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kern="1200" dirty="0">
                          <a:solidFill>
                            <a:srgbClr val="E46D1C"/>
                          </a:solidFill>
                          <a:latin typeface="+mn-ea"/>
                          <a:ea typeface="+mn-ea"/>
                          <a:cs typeface="+mn-cs"/>
                        </a:rPr>
                        <a:t>独家</a:t>
                      </a:r>
                      <a:endParaRPr lang="en-US" altLang="zh-CN" sz="1400" b="0" kern="1200" dirty="0">
                        <a:solidFill>
                          <a:srgbClr val="E57122"/>
                        </a:solidFill>
                        <a:latin typeface="+mn-ea"/>
                        <a:ea typeface="+mn-ea"/>
                        <a:cs typeface="+mn-cs"/>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34682">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kern="1200" dirty="0">
                          <a:solidFill>
                            <a:schemeClr val="tx1"/>
                          </a:solidFill>
                          <a:latin typeface="+mn-ea"/>
                          <a:ea typeface="+mn-ea"/>
                          <a:cs typeface="+mn-cs"/>
                        </a:rPr>
                        <a:t>注册分类</a:t>
                      </a: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1400" b="1" kern="1200" dirty="0">
                          <a:solidFill>
                            <a:srgbClr val="E57122"/>
                          </a:solidFill>
                          <a:latin typeface="+mn-ea"/>
                          <a:ea typeface="+mn-ea"/>
                          <a:cs typeface="+mn-cs"/>
                        </a:rPr>
                        <a:t>化</a:t>
                      </a:r>
                      <a:r>
                        <a:rPr lang="zh-CN" altLang="en-US" sz="1400" b="1" kern="1200" dirty="0">
                          <a:solidFill>
                            <a:srgbClr val="ED7D31"/>
                          </a:solidFill>
                          <a:latin typeface="+mn-ea"/>
                          <a:ea typeface="+mn-ea"/>
                          <a:cs typeface="+mn-cs"/>
                        </a:rPr>
                        <a:t>药</a:t>
                      </a:r>
                      <a:r>
                        <a:rPr lang="en-US" altLang="zh-CN" sz="1400" b="1" kern="1200" dirty="0">
                          <a:solidFill>
                            <a:srgbClr val="ED7D31"/>
                          </a:solidFill>
                          <a:latin typeface="+mn-ea"/>
                          <a:ea typeface="+mn-ea"/>
                          <a:cs typeface="+mn-cs"/>
                        </a:rPr>
                        <a:t>3</a:t>
                      </a:r>
                      <a:r>
                        <a:rPr lang="zh-CN" altLang="en-US" sz="1400" b="1" kern="1200" dirty="0">
                          <a:solidFill>
                            <a:srgbClr val="ED7D31"/>
                          </a:solidFill>
                          <a:latin typeface="+mn-ea"/>
                          <a:ea typeface="+mn-ea"/>
                          <a:cs typeface="+mn-cs"/>
                        </a:rPr>
                        <a:t>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dirty="0">
                          <a:solidFill>
                            <a:schemeClr val="tx1"/>
                          </a:solidFill>
                          <a:latin typeface="+mn-ea"/>
                          <a:ea typeface="+mn-ea"/>
                        </a:rPr>
                        <a:t>全球首个上市国家</a:t>
                      </a:r>
                      <a:r>
                        <a:rPr lang="en-US" altLang="zh-CN" sz="1400" b="0" dirty="0">
                          <a:solidFill>
                            <a:schemeClr val="tx1"/>
                          </a:solidFill>
                          <a:latin typeface="+mn-ea"/>
                          <a:ea typeface="+mn-ea"/>
                        </a:rPr>
                        <a:t>/</a:t>
                      </a:r>
                      <a:r>
                        <a:rPr lang="zh-CN" altLang="en-US" sz="1400" b="0" dirty="0">
                          <a:solidFill>
                            <a:schemeClr val="tx1"/>
                          </a:solidFill>
                          <a:latin typeface="+mn-ea"/>
                          <a:ea typeface="+mn-ea"/>
                        </a:rPr>
                        <a:t>地区以及上市时间</a:t>
                      </a:r>
                      <a:endParaRPr lang="zh-CN" altLang="en-US" sz="1400" b="1" kern="1200" dirty="0">
                        <a:solidFill>
                          <a:srgbClr val="ED7D31"/>
                        </a:solidFill>
                        <a:latin typeface="+mn-ea"/>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kern="1200" dirty="0">
                          <a:solidFill>
                            <a:srgbClr val="E46D1C"/>
                          </a:solidFill>
                          <a:latin typeface="+mn-ea"/>
                          <a:ea typeface="+mn-ea"/>
                          <a:cs typeface="+mn-cs"/>
                        </a:rPr>
                        <a:t>美国</a:t>
                      </a:r>
                      <a:r>
                        <a:rPr lang="en-US" altLang="zh-CN" sz="1400" b="1" kern="1200" dirty="0">
                          <a:solidFill>
                            <a:srgbClr val="E46D1C"/>
                          </a:solidFill>
                          <a:latin typeface="+mn-ea"/>
                          <a:ea typeface="+mn-ea"/>
                          <a:cs typeface="+mn-cs"/>
                        </a:rPr>
                        <a:t>, 1984</a:t>
                      </a:r>
                      <a:r>
                        <a:rPr lang="zh-CN" altLang="en-US" sz="1400" b="1" kern="1200" dirty="0">
                          <a:solidFill>
                            <a:srgbClr val="E46D1C"/>
                          </a:solidFill>
                          <a:latin typeface="+mn-ea"/>
                          <a:ea typeface="+mn-ea"/>
                          <a:cs typeface="+mn-cs"/>
                        </a:rPr>
                        <a:t>年</a:t>
                      </a:r>
                      <a:r>
                        <a:rPr lang="en-US" altLang="zh-CN" sz="1400" b="1" kern="1200" dirty="0">
                          <a:solidFill>
                            <a:srgbClr val="E46D1C"/>
                          </a:solidFill>
                          <a:latin typeface="+mn-ea"/>
                          <a:ea typeface="+mn-ea"/>
                          <a:cs typeface="+mn-cs"/>
                        </a:rPr>
                        <a:t>7</a:t>
                      </a:r>
                      <a:r>
                        <a:rPr lang="zh-CN" altLang="en-US" sz="1400" b="1" kern="1200" dirty="0">
                          <a:solidFill>
                            <a:srgbClr val="E46D1C"/>
                          </a:solidFill>
                          <a:latin typeface="+mn-ea"/>
                          <a:ea typeface="+mn-ea"/>
                          <a:cs typeface="+mn-cs"/>
                        </a:rPr>
                        <a:t>月</a:t>
                      </a: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3"/>
                  </a:ext>
                </a:extLst>
              </a:tr>
              <a:tr h="412376">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kern="1200" dirty="0">
                          <a:solidFill>
                            <a:schemeClr val="tx1"/>
                          </a:solidFill>
                          <a:latin typeface="+mn-ea"/>
                          <a:ea typeface="+mn-ea"/>
                          <a:cs typeface="+mn-cs"/>
                        </a:rPr>
                        <a:t>适应症</a:t>
                      </a: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dirty="0">
                          <a:latin typeface="+mn-ea"/>
                          <a:ea typeface="+mn-ea"/>
                        </a:rPr>
                        <a:t>本品用于通过中心静脉输注含浓葡萄糖或氨基酸的溶液时的电解质补充，以</a:t>
                      </a:r>
                      <a:r>
                        <a:rPr lang="zh-CN" altLang="en-US" sz="1400" kern="1200" dirty="0">
                          <a:solidFill>
                            <a:schemeClr val="tx1"/>
                          </a:solidFill>
                          <a:latin typeface="+mn-ea"/>
                          <a:ea typeface="+mn-ea"/>
                          <a:cs typeface="+mn-cs"/>
                        </a:rPr>
                        <a:t>维持成人患者的电解质动态平衡</a:t>
                      </a:r>
                      <a:endParaRPr lang="zh-CN" altLang="en-US" sz="1400" b="0" kern="1200" dirty="0">
                        <a:solidFill>
                          <a:schemeClr val="tx1"/>
                        </a:solidFill>
                        <a:latin typeface="+mn-ea"/>
                        <a:ea typeface="+mn-ea"/>
                        <a:cs typeface="+mn-cs"/>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zh-CN"/>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ysDash"/>
                      <a:round/>
                      <a:headEnd type="none" w="med" len="med"/>
                      <a:tailEnd type="none" w="med" len="med"/>
                    </a:lnT>
                    <a:lnB w="9525" cap="flat" cmpd="sng" algn="ctr">
                      <a:noFill/>
                      <a:prstDash val="sysDash"/>
                      <a:round/>
                      <a:headEnd type="none" w="med" len="med"/>
                      <a:tailEnd type="none" w="med" len="med"/>
                    </a:lnB>
                    <a:lnTlToBr w="12700" cmpd="sng">
                      <a:noFill/>
                      <a:prstDash val="solid"/>
                    </a:lnTlToBr>
                    <a:lnBlToTr w="12700" cmpd="sng">
                      <a:noFill/>
                      <a:prstDash val="solid"/>
                    </a:lnBlToTr>
                  </a:tcPr>
                </a:tc>
                <a:tc hMerge="1">
                  <a:txBody>
                    <a:bodyPr/>
                    <a:lstStyle/>
                    <a:p>
                      <a:endParaRPr lang="zh-CN"/>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ysDash"/>
                      <a:round/>
                      <a:headEnd type="none" w="med" len="med"/>
                      <a:tailEnd type="none" w="med" len="med"/>
                    </a:lnT>
                    <a:lnB w="9525" cap="flat" cmpd="sng" algn="ctr">
                      <a:no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96056">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用法用量</a:t>
                      </a:r>
                      <a:endParaRPr lang="zh-CN" altLang="en-US" sz="1400" b="0" kern="1200" dirty="0">
                        <a:solidFill>
                          <a:schemeClr val="tx1"/>
                        </a:solidFill>
                        <a:latin typeface="+mn-ea"/>
                        <a:ea typeface="+mn-ea"/>
                        <a:cs typeface="+mn-cs"/>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3">
                  <a:txBody>
                    <a:bodyPr/>
                    <a:lstStyle/>
                    <a:p>
                      <a:pPr>
                        <a:lnSpc>
                          <a:spcPct val="150000"/>
                        </a:lnSpc>
                      </a:pPr>
                      <a:r>
                        <a:rPr lang="zh-CN" altLang="en-US" sz="1400" b="0" kern="1200" dirty="0">
                          <a:solidFill>
                            <a:schemeClr val="tx1"/>
                          </a:solidFill>
                          <a:latin typeface="+mn-ea"/>
                          <a:ea typeface="+mn-ea"/>
                          <a:cs typeface="+mn-cs"/>
                        </a:rPr>
                        <a:t>每次用量</a:t>
                      </a:r>
                      <a:r>
                        <a:rPr lang="en-US" altLang="zh-CN" sz="1400" b="0" kern="1200" dirty="0">
                          <a:solidFill>
                            <a:schemeClr val="tx1"/>
                          </a:solidFill>
                          <a:latin typeface="+mn-ea"/>
                          <a:ea typeface="+mn-ea"/>
                          <a:cs typeface="+mn-cs"/>
                        </a:rPr>
                        <a:t>1</a:t>
                      </a:r>
                      <a:r>
                        <a:rPr lang="zh-CN" altLang="en-US" sz="1400" b="0" kern="1200" dirty="0">
                          <a:solidFill>
                            <a:schemeClr val="tx1"/>
                          </a:solidFill>
                          <a:latin typeface="+mn-ea"/>
                          <a:ea typeface="+mn-ea"/>
                          <a:cs typeface="+mn-cs"/>
                        </a:rPr>
                        <a:t>支，每支 </a:t>
                      </a:r>
                      <a:r>
                        <a:rPr lang="en-US" altLang="zh-CN" sz="1400" b="0" kern="1200" dirty="0">
                          <a:solidFill>
                            <a:schemeClr val="tx1"/>
                          </a:solidFill>
                          <a:latin typeface="+mn-ea"/>
                          <a:ea typeface="+mn-ea"/>
                          <a:cs typeface="+mn-cs"/>
                        </a:rPr>
                        <a:t>20ml </a:t>
                      </a:r>
                      <a:r>
                        <a:rPr lang="zh-CN" altLang="en-US" sz="1400" b="0" kern="1200" dirty="0">
                          <a:solidFill>
                            <a:schemeClr val="tx1"/>
                          </a:solidFill>
                          <a:latin typeface="+mn-ea"/>
                          <a:ea typeface="+mn-ea"/>
                          <a:cs typeface="+mn-cs"/>
                        </a:rPr>
                        <a:t>本品稀释到 </a:t>
                      </a:r>
                      <a:r>
                        <a:rPr lang="en-US" altLang="zh-CN" sz="1400" b="0" kern="1200" dirty="0">
                          <a:solidFill>
                            <a:schemeClr val="tx1"/>
                          </a:solidFill>
                          <a:latin typeface="+mn-ea"/>
                          <a:ea typeface="+mn-ea"/>
                          <a:cs typeface="+mn-cs"/>
                        </a:rPr>
                        <a:t>1L </a:t>
                      </a:r>
                      <a:r>
                        <a:rPr lang="zh-CN" altLang="en-US" sz="1400" b="0" kern="1200" dirty="0">
                          <a:solidFill>
                            <a:schemeClr val="tx1"/>
                          </a:solidFill>
                          <a:latin typeface="+mn-ea"/>
                          <a:ea typeface="+mn-ea"/>
                          <a:cs typeface="+mn-cs"/>
                        </a:rPr>
                        <a:t>氨基酸或葡萄糖溶液中。通常成人每日可接受 </a:t>
                      </a:r>
                      <a:r>
                        <a:rPr lang="en-US" altLang="zh-CN" sz="1400" b="0" kern="1200" dirty="0">
                          <a:solidFill>
                            <a:schemeClr val="tx1"/>
                          </a:solidFill>
                          <a:latin typeface="+mn-ea"/>
                          <a:ea typeface="+mn-ea"/>
                          <a:cs typeface="+mn-cs"/>
                        </a:rPr>
                        <a:t>2~3L </a:t>
                      </a:r>
                      <a:r>
                        <a:rPr lang="zh-CN" altLang="en-US" sz="1400" b="0" kern="1200" dirty="0">
                          <a:solidFill>
                            <a:schemeClr val="tx1"/>
                          </a:solidFill>
                          <a:latin typeface="+mn-ea"/>
                          <a:ea typeface="+mn-ea"/>
                          <a:cs typeface="+mn-cs"/>
                        </a:rPr>
                        <a:t>含有本品的全肠外营养溶液。</a:t>
                      </a:r>
                      <a:endParaRPr lang="zh-CN" altLang="en-US" sz="1400" dirty="0">
                        <a:solidFill>
                          <a:schemeClr val="tx1"/>
                        </a:solidFill>
                        <a:latin typeface="微软雅黑" panose="020B0503020204020204" charset="-122"/>
                        <a:ea typeface="微软雅黑" panose="020B0503020204020204" charset="-122"/>
                        <a:cs typeface="微软雅黑" panose="020B0503020204020204" charset="-122"/>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lang="zh-CN"/>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lang="zh-CN"/>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5"/>
                  </a:ext>
                </a:extLst>
              </a:tr>
            </a:tbl>
          </a:graphicData>
        </a:graphic>
      </p:graphicFrame>
      <p:sp>
        <p:nvSpPr>
          <p:cNvPr id="3" name="文本框 2"/>
          <p:cNvSpPr txBox="1"/>
          <p:nvPr>
            <p:custDataLst>
              <p:tags r:id="rId2"/>
            </p:custDataLst>
          </p:nvPr>
        </p:nvSpPr>
        <p:spPr>
          <a:xfrm flipH="1">
            <a:off x="505964" y="533394"/>
            <a:ext cx="10499726" cy="461665"/>
          </a:xfrm>
          <a:prstGeom prst="rect">
            <a:avLst/>
          </a:prstGeom>
          <a:noFill/>
          <a:ln>
            <a:noFill/>
          </a:ln>
        </p:spPr>
        <p:txBody>
          <a:bodyPr wrap="square" rtlCol="0">
            <a:spAutoFit/>
          </a:bodyPr>
          <a:lstStyle>
            <a:defPPr>
              <a:defRPr lang="zh-CN"/>
            </a:defPPr>
            <a:lvl1pPr algn="ctr">
              <a:defRPr sz="2800" b="1">
                <a:ln w="15875">
                  <a:noFill/>
                </a:ln>
                <a:gradFill flip="none" rotWithShape="1">
                  <a:gsLst>
                    <a:gs pos="14000">
                      <a:srgbClr val="435B98"/>
                    </a:gs>
                    <a:gs pos="100000">
                      <a:srgbClr val="172D72"/>
                    </a:gs>
                  </a:gsLst>
                  <a:lin ang="5400000" scaled="1"/>
                  <a:tileRect/>
                </a:gradFill>
                <a:effectLst>
                  <a:outerShdw blurRad="76200" dist="38100" dir="2700000" algn="tl" rotWithShape="0">
                    <a:srgbClr val="172D72">
                      <a:alpha val="21000"/>
                    </a:srgbClr>
                  </a:outerShdw>
                  <a:reflection blurRad="127000" stA="24000" endPos="28000" dist="29997" dir="5400000" sy="-100000" algn="bl" rotWithShape="0"/>
                </a:effectLst>
                <a:latin typeface="字魂45号-冰宇雅宋" panose="00000500000000000000" pitchFamily="2" charset="-122"/>
                <a:ea typeface="字魂45号-冰宇雅宋" panose="00000500000000000000" pitchFamily="2" charset="-122"/>
              </a:defRPr>
            </a:lvl1pPr>
          </a:lstStyle>
          <a:p>
            <a:pPr algn="l"/>
            <a:r>
              <a:rPr lang="zh-CN" altLang="en-US" sz="2400" kern="0" dirty="0">
                <a:solidFill>
                  <a:srgbClr val="E57122"/>
                </a:solidFill>
                <a:effectLst>
                  <a:reflection blurRad="127000" stA="24000" endPos="28000" dist="29997" dir="5400000" sy="-100000" algn="bl" rotWithShape="0"/>
                </a:effectLst>
                <a:latin typeface="微软雅黑" panose="020B0503020204020204" charset="-122"/>
                <a:ea typeface="微软雅黑" panose="020B0503020204020204" charset="-122"/>
                <a:cs typeface="微软雅黑" panose="020B0503020204020204" charset="-122"/>
                <a:sym typeface="+mn-ea"/>
              </a:rPr>
              <a:t>国内首款针对肠外营养的复方电解质补充剂</a:t>
            </a:r>
            <a:endParaRPr lang="zh-CN" altLang="en-US" sz="2400" dirty="0">
              <a:solidFill>
                <a:srgbClr val="E57122"/>
              </a:solidFill>
              <a:effectLst>
                <a:reflection blurRad="127000" stA="24000" endPos="28000" dist="29997" dir="5400000" sy="-100000" algn="bl" rotWithShape="0"/>
              </a:effectLst>
              <a:latin typeface="微软雅黑" panose="020B0503020204020204" charset="-122"/>
              <a:ea typeface="微软雅黑" panose="020B0503020204020204" charset="-122"/>
              <a:cs typeface="思源黑体 CN Medium" panose="020B0600000000000000" pitchFamily="34" charset="-122"/>
              <a:sym typeface="思源黑体 CN Medium" panose="020B0600000000000000" pitchFamily="34" charset="-122"/>
            </a:endParaRPr>
          </a:p>
        </p:txBody>
      </p:sp>
      <p:grpSp>
        <p:nvGrpSpPr>
          <p:cNvPr id="16" name="组合 15">
            <a:extLst>
              <a:ext uri="{FF2B5EF4-FFF2-40B4-BE49-F238E27FC236}">
                <a16:creationId xmlns:a16="http://schemas.microsoft.com/office/drawing/2014/main" id="{5AB8AB94-F7BC-B758-9588-9791E52760C9}"/>
              </a:ext>
            </a:extLst>
          </p:cNvPr>
          <p:cNvGrpSpPr/>
          <p:nvPr/>
        </p:nvGrpSpPr>
        <p:grpSpPr>
          <a:xfrm>
            <a:off x="-344488" y="-5976"/>
            <a:ext cx="12880975" cy="375920"/>
            <a:chOff x="-344488" y="-5976"/>
            <a:chExt cx="12880975" cy="375920"/>
          </a:xfrm>
        </p:grpSpPr>
        <p:sp>
          <p:nvSpPr>
            <p:cNvPr id="5" name="平行四边形 4"/>
            <p:cNvSpPr/>
            <p:nvPr/>
          </p:nvSpPr>
          <p:spPr>
            <a:xfrm>
              <a:off x="9619932" y="-3436"/>
              <a:ext cx="2916555"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公平性</a:t>
              </a:r>
            </a:p>
          </p:txBody>
        </p:sp>
        <p:sp>
          <p:nvSpPr>
            <p:cNvPr id="6" name="平行四边形 5"/>
            <p:cNvSpPr/>
            <p:nvPr/>
          </p:nvSpPr>
          <p:spPr>
            <a:xfrm>
              <a:off x="7090727" y="-896"/>
              <a:ext cx="2832735" cy="370205"/>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创新性</a:t>
              </a:r>
            </a:p>
          </p:txBody>
        </p:sp>
        <p:sp>
          <p:nvSpPr>
            <p:cNvPr id="7" name="平行四边形 6"/>
            <p:cNvSpPr/>
            <p:nvPr/>
          </p:nvSpPr>
          <p:spPr>
            <a:xfrm>
              <a:off x="4602797" y="-597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有效性</a:t>
              </a:r>
            </a:p>
          </p:txBody>
        </p:sp>
        <p:sp>
          <p:nvSpPr>
            <p:cNvPr id="8" name="平行四边形 7"/>
            <p:cNvSpPr/>
            <p:nvPr/>
          </p:nvSpPr>
          <p:spPr>
            <a:xfrm>
              <a:off x="2118042" y="-89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安全性</a:t>
              </a:r>
            </a:p>
          </p:txBody>
        </p:sp>
        <p:sp>
          <p:nvSpPr>
            <p:cNvPr id="9" name="平行四边形 8"/>
            <p:cNvSpPr/>
            <p:nvPr/>
          </p:nvSpPr>
          <p:spPr>
            <a:xfrm>
              <a:off x="-344488" y="-2166"/>
              <a:ext cx="2804160" cy="370840"/>
            </a:xfrm>
            <a:prstGeom prst="parallelogram">
              <a:avLst>
                <a:gd name="adj" fmla="val 94857"/>
              </a:avLst>
            </a:prstGeom>
            <a:solidFill>
              <a:srgbClr val="E46D1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基本信息</a:t>
              </a:r>
              <a:r>
                <a:rPr lang="en-US" altLang="zh-CN" sz="1400" dirty="0"/>
                <a:t>1</a:t>
              </a:r>
              <a:endParaRPr lang="zh-CN" altLang="en-US" sz="1400" dirty="0"/>
            </a:p>
          </p:txBody>
        </p:sp>
      </p:grpSp>
      <p:grpSp>
        <p:nvGrpSpPr>
          <p:cNvPr id="10" name="组合 9">
            <a:extLst>
              <a:ext uri="{FF2B5EF4-FFF2-40B4-BE49-F238E27FC236}">
                <a16:creationId xmlns:a16="http://schemas.microsoft.com/office/drawing/2014/main" id="{9F868725-B39E-6389-E579-2BF1D2EE6324}"/>
              </a:ext>
            </a:extLst>
          </p:cNvPr>
          <p:cNvGrpSpPr/>
          <p:nvPr/>
        </p:nvGrpSpPr>
        <p:grpSpPr>
          <a:xfrm>
            <a:off x="5382491" y="3612306"/>
            <a:ext cx="6224039" cy="2712300"/>
            <a:chOff x="5382491" y="3612306"/>
            <a:chExt cx="6224039" cy="2712300"/>
          </a:xfrm>
        </p:grpSpPr>
        <p:sp>
          <p:nvSpPr>
            <p:cNvPr id="13" name="文本框 12"/>
            <p:cNvSpPr txBox="1"/>
            <p:nvPr>
              <p:custDataLst>
                <p:tags r:id="rId3"/>
              </p:custDataLst>
            </p:nvPr>
          </p:nvSpPr>
          <p:spPr>
            <a:xfrm>
              <a:off x="5434728" y="3612306"/>
              <a:ext cx="6158046" cy="2646301"/>
            </a:xfrm>
            <a:prstGeom prst="rect">
              <a:avLst/>
            </a:prstGeom>
            <a:noFill/>
          </p:spPr>
          <p:txBody>
            <a:bodyPr wrap="square" rtlCol="0">
              <a:noAutofit/>
            </a:bodyPr>
            <a:lstStyle/>
            <a:p>
              <a:pPr algn="just">
                <a:lnSpc>
                  <a:spcPct val="150000"/>
                </a:lnSpc>
              </a:pPr>
              <a:r>
                <a:rPr lang="zh-CN" altLang="en-US" sz="1400" b="1" dirty="0">
                  <a:solidFill>
                    <a:schemeClr val="tx1">
                      <a:lumMod val="75000"/>
                      <a:lumOff val="25000"/>
                    </a:schemeClr>
                  </a:solidFill>
                  <a:latin typeface="微软雅黑" panose="020B0503020204020204" charset="-122"/>
                  <a:ea typeface="微软雅黑" panose="020B0503020204020204" charset="-122"/>
                  <a:cs typeface="微软雅黑" panose="020B0503020204020204" charset="-122"/>
                </a:rPr>
                <a:t>参照药品建议：</a:t>
              </a:r>
              <a:endParaRPr lang="en-US" altLang="zh-CN" sz="1400" b="1" dirty="0">
                <a:solidFill>
                  <a:schemeClr val="tx1">
                    <a:lumMod val="75000"/>
                    <a:lumOff val="25000"/>
                  </a:schemeClr>
                </a:solidFill>
                <a:latin typeface="微软雅黑" panose="020B0503020204020204" charset="-122"/>
                <a:ea typeface="微软雅黑" panose="020B0503020204020204" charset="-122"/>
                <a:cs typeface="微软雅黑" panose="020B0503020204020204" charset="-122"/>
              </a:endParaRPr>
            </a:p>
            <a:p>
              <a:pPr lvl="0" algn="just">
                <a:lnSpc>
                  <a:spcPct val="150000"/>
                </a:lnSpc>
              </a:pPr>
              <a:r>
                <a:rPr lang="zh-CN" altLang="en-US" sz="1400" b="1" dirty="0">
                  <a:solidFill>
                    <a:srgbClr val="E46D1C"/>
                  </a:solidFill>
                  <a:latin typeface="微软雅黑" panose="020B0503020204020204" charset="-122"/>
                  <a:ea typeface="微软雅黑" panose="020B0503020204020204" charset="-122"/>
                  <a:cs typeface="微软雅黑" panose="020B0503020204020204" charset="-122"/>
                </a:rPr>
                <a:t>氯化钠</a:t>
              </a:r>
              <a:r>
                <a:rPr lang="zh-CN" altLang="en-US" sz="1050" dirty="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rPr>
                <a:t>（10ml:</a:t>
              </a:r>
              <a:r>
                <a:rPr lang="en-US" altLang="zh-CN" sz="1050" dirty="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rPr>
                <a:t>1</a:t>
              </a:r>
              <a:r>
                <a:rPr lang="zh-CN" altLang="en-US" sz="1050" dirty="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rPr>
                <a:t>g）</a:t>
              </a:r>
              <a:r>
                <a:rPr lang="zh-CN" altLang="en-US" sz="1400" b="1" dirty="0">
                  <a:solidFill>
                    <a:srgbClr val="E46D1C"/>
                  </a:solidFill>
                  <a:latin typeface="微软雅黑" panose="020B0503020204020204" charset="-122"/>
                  <a:ea typeface="微软雅黑" panose="020B0503020204020204" charset="-122"/>
                  <a:cs typeface="微软雅黑" panose="020B0503020204020204" charset="-122"/>
                </a:rPr>
                <a:t>+氯化钾</a:t>
              </a:r>
              <a:r>
                <a:rPr lang="zh-CN" altLang="en-US" sz="1050" dirty="0">
                  <a:solidFill>
                    <a:schemeClr val="tx1">
                      <a:lumMod val="65000"/>
                      <a:lumOff val="35000"/>
                    </a:schemeClr>
                  </a:solidFill>
                  <a:latin typeface="微软雅黑" panose="020B0503020204020204" charset="-122"/>
                  <a:ea typeface="微软雅黑" panose="020B0503020204020204" charset="-122"/>
                </a:rPr>
                <a:t>（10ml:1.5g）</a:t>
              </a:r>
              <a:r>
                <a:rPr lang="zh-CN" altLang="en-US" sz="1400" b="1" dirty="0">
                  <a:solidFill>
                    <a:srgbClr val="E46D1C"/>
                  </a:solidFill>
                  <a:latin typeface="微软雅黑" panose="020B0503020204020204" charset="-122"/>
                  <a:ea typeface="微软雅黑" panose="020B0503020204020204" charset="-122"/>
                  <a:cs typeface="微软雅黑" panose="020B0503020204020204" charset="-122"/>
                </a:rPr>
                <a:t>+氯化钙</a:t>
              </a:r>
              <a:r>
                <a:rPr lang="zh-CN" altLang="en-US" sz="1050" dirty="0">
                  <a:solidFill>
                    <a:schemeClr val="tx1">
                      <a:lumMod val="65000"/>
                      <a:lumOff val="35000"/>
                    </a:schemeClr>
                  </a:solidFill>
                  <a:latin typeface="微软雅黑" panose="020B0503020204020204" charset="-122"/>
                  <a:ea typeface="微软雅黑" panose="020B0503020204020204" charset="-122"/>
                </a:rPr>
                <a:t>（10ml:300mg）</a:t>
              </a:r>
              <a:r>
                <a:rPr lang="zh-CN" altLang="en-US" sz="1400" b="1" dirty="0">
                  <a:solidFill>
                    <a:srgbClr val="E46D1C"/>
                  </a:solidFill>
                  <a:latin typeface="微软雅黑" panose="020B0503020204020204" charset="-122"/>
                  <a:ea typeface="微软雅黑" panose="020B0503020204020204" charset="-122"/>
                  <a:cs typeface="微软雅黑" panose="020B0503020204020204" charset="-122"/>
                </a:rPr>
                <a:t>+硫酸镁</a:t>
              </a:r>
              <a:r>
                <a:rPr lang="zh-CN" altLang="en-US" sz="1050" dirty="0">
                  <a:solidFill>
                    <a:schemeClr val="tx1">
                      <a:lumMod val="65000"/>
                      <a:lumOff val="35000"/>
                    </a:schemeClr>
                  </a:solidFill>
                  <a:latin typeface="微软雅黑" panose="020B0503020204020204" charset="-122"/>
                  <a:ea typeface="微软雅黑" panose="020B0503020204020204" charset="-122"/>
                </a:rPr>
                <a:t>（</a:t>
              </a:r>
              <a:r>
                <a:rPr lang="en-US" altLang="zh-CN" sz="1050" dirty="0">
                  <a:solidFill>
                    <a:schemeClr val="tx1">
                      <a:lumMod val="65000"/>
                      <a:lumOff val="35000"/>
                    </a:schemeClr>
                  </a:solidFill>
                  <a:latin typeface="微软雅黑" panose="020B0503020204020204" charset="-122"/>
                  <a:ea typeface="微软雅黑" panose="020B0503020204020204" charset="-122"/>
                </a:rPr>
                <a:t>10</a:t>
              </a:r>
              <a:r>
                <a:rPr lang="zh-CN" altLang="en-US" sz="1050" dirty="0">
                  <a:solidFill>
                    <a:schemeClr val="tx1">
                      <a:lumMod val="65000"/>
                      <a:lumOff val="35000"/>
                    </a:schemeClr>
                  </a:solidFill>
                  <a:latin typeface="微软雅黑" panose="020B0503020204020204" charset="-122"/>
                  <a:ea typeface="微软雅黑" panose="020B0503020204020204" charset="-122"/>
                </a:rPr>
                <a:t>ml:1g）</a:t>
              </a:r>
              <a:endParaRPr lang="en-US" altLang="zh-CN" sz="1200" b="1" dirty="0">
                <a:solidFill>
                  <a:srgbClr val="E46D1C"/>
                </a:solidFill>
                <a:latin typeface="微软雅黑" panose="020B0503020204020204" charset="-122"/>
                <a:ea typeface="微软雅黑" panose="020B0503020204020204" charset="-122"/>
                <a:cs typeface="微软雅黑" panose="020B0503020204020204" charset="-122"/>
              </a:endParaRPr>
            </a:p>
            <a:p>
              <a:pPr marL="285750" indent="-285750" algn="just">
                <a:lnSpc>
                  <a:spcPct val="150000"/>
                </a:lnSpc>
                <a:buFont typeface="Wingdings" panose="05000000000000000000" pitchFamily="2" charset="2"/>
                <a:buChar char="Ø"/>
              </a:pPr>
              <a:r>
                <a:rPr lang="zh-CN" altLang="en-US" sz="1400" b="1" dirty="0">
                  <a:solidFill>
                    <a:srgbClr val="E46D1C"/>
                  </a:solidFill>
                  <a:latin typeface="微软雅黑" panose="020B0503020204020204" charset="-122"/>
                  <a:ea typeface="微软雅黑" panose="020B0503020204020204" charset="-122"/>
                  <a:cs typeface="微软雅黑" panose="020B0503020204020204" charset="-122"/>
                </a:rPr>
                <a:t>目前临床中暂无同适应症的复合电解质产品</a:t>
              </a:r>
              <a:endParaRPr lang="en-US" altLang="zh-CN" sz="1400" b="1" dirty="0">
                <a:latin typeface="微软雅黑" panose="020B0503020204020204" charset="-122"/>
                <a:ea typeface="微软雅黑" panose="020B0503020204020204" charset="-122"/>
                <a:cs typeface="微软雅黑" panose="020B0503020204020204" charset="-122"/>
              </a:endParaRPr>
            </a:p>
            <a:p>
              <a:pPr marL="285750" indent="-285750" algn="just">
                <a:lnSpc>
                  <a:spcPct val="150000"/>
                </a:lnSpc>
                <a:buFont typeface="Wingdings" panose="05000000000000000000" pitchFamily="2" charset="2"/>
                <a:buChar char="Ø"/>
              </a:pPr>
              <a:r>
                <a:rPr lang="zh-CN" altLang="en-US" sz="1400" b="1" dirty="0">
                  <a:solidFill>
                    <a:srgbClr val="E46D1C"/>
                  </a:solidFill>
                  <a:latin typeface="微软雅黑" panose="020B0503020204020204" charset="-122"/>
                  <a:ea typeface="微软雅黑" panose="020B0503020204020204" charset="-122"/>
                  <a:cs typeface="微软雅黑" panose="020B0503020204020204" charset="-122"/>
                </a:rPr>
                <a:t>本品与参照方案临床使用场景一致</a:t>
              </a:r>
              <a:r>
                <a:rPr lang="zh-CN" altLang="en-US" sz="1400" b="1" dirty="0">
                  <a:latin typeface="微软雅黑" panose="020B0503020204020204" charset="-122"/>
                  <a:ea typeface="微软雅黑" panose="020B0503020204020204" charset="-122"/>
                  <a:cs typeface="微软雅黑" panose="020B0503020204020204" charset="-122"/>
                </a:rPr>
                <a:t>。</a:t>
              </a:r>
              <a:endParaRPr lang="en-US" altLang="zh-CN" sz="1400" b="1" dirty="0">
                <a:latin typeface="微软雅黑" panose="020B0503020204020204" charset="-122"/>
                <a:ea typeface="微软雅黑" panose="020B0503020204020204" charset="-122"/>
                <a:cs typeface="微软雅黑" panose="020B0503020204020204" charset="-122"/>
              </a:endParaRPr>
            </a:p>
            <a:p>
              <a:pPr algn="just">
                <a:lnSpc>
                  <a:spcPct val="150000"/>
                </a:lnSpc>
              </a:pPr>
              <a:r>
                <a:rPr lang="zh-CN" altLang="en-US" sz="1400" b="1" dirty="0">
                  <a:latin typeface="微软雅黑" panose="020B0503020204020204" charset="-122"/>
                  <a:ea typeface="微软雅黑" panose="020B0503020204020204" charset="-122"/>
                  <a:cs typeface="微软雅黑" panose="020B0503020204020204" charset="-122"/>
                </a:rPr>
                <a:t>本品相较于参照方案：</a:t>
              </a:r>
              <a:r>
                <a:rPr lang="zh-CN" altLang="en-US" sz="1400" b="1" dirty="0">
                  <a:latin typeface="Arial" panose="020B0604020202020204" pitchFamily="34" charset="0"/>
                  <a:ea typeface="微软雅黑" panose="020B0503020204020204" charset="-122"/>
                  <a:cs typeface="Arial" panose="020B0604020202020204" pitchFamily="34" charset="0"/>
                  <a:sym typeface="Wingdings 2" panose="05020102010507070707" charset="0"/>
                </a:rPr>
                <a:t> </a:t>
              </a:r>
              <a:endParaRPr lang="en-US" altLang="zh-CN" sz="1400" b="1" dirty="0">
                <a:latin typeface="Arial" panose="020B0604020202020204" pitchFamily="34" charset="0"/>
                <a:ea typeface="微软雅黑" panose="020B0503020204020204" charset="-122"/>
                <a:cs typeface="Arial" panose="020B0604020202020204" pitchFamily="34" charset="0"/>
                <a:sym typeface="Wingdings 2" panose="05020102010507070707" charset="0"/>
              </a:endParaRPr>
            </a:p>
            <a:p>
              <a:pPr algn="just">
                <a:lnSpc>
                  <a:spcPct val="150000"/>
                </a:lnSpc>
              </a:pPr>
              <a:r>
                <a:rPr lang="en-US" altLang="zh-CN" sz="1400" dirty="0">
                  <a:solidFill>
                    <a:srgbClr val="E46D1C"/>
                  </a:solidFill>
                  <a:latin typeface="微软雅黑" panose="020B0503020204020204" charset="-122"/>
                  <a:ea typeface="微软雅黑" panose="020B0503020204020204" charset="-122"/>
                  <a:cs typeface="微软雅黑" panose="020B0503020204020204" charset="-122"/>
                </a:rPr>
                <a:t>•</a:t>
              </a:r>
              <a:r>
                <a:rPr lang="zh-CN" altLang="en-US" sz="1400" dirty="0">
                  <a:solidFill>
                    <a:srgbClr val="E46D1C"/>
                  </a:solidFill>
                  <a:latin typeface="微软雅黑" panose="020B0503020204020204" charset="-122"/>
                  <a:ea typeface="微软雅黑" panose="020B0503020204020204" charset="-122"/>
                  <a:cs typeface="微软雅黑" panose="020B0503020204020204" charset="-122"/>
                </a:rPr>
                <a:t> </a:t>
              </a:r>
              <a:r>
                <a:rPr lang="zh-CN" altLang="en-US" sz="1400" dirty="0">
                  <a:latin typeface="微软雅黑" panose="020B0503020204020204" charset="-122"/>
                  <a:ea typeface="微软雅黑" panose="020B0503020204020204" charset="-122"/>
                  <a:cs typeface="微软雅黑" panose="020B0503020204020204" charset="-122"/>
                </a:rPr>
                <a:t>可</a:t>
              </a:r>
              <a:r>
                <a:rPr lang="zh-CN" altLang="en-US" sz="1400" b="1" dirty="0">
                  <a:solidFill>
                    <a:srgbClr val="E46D1C"/>
                  </a:solidFill>
                  <a:latin typeface="微软雅黑" panose="020B0503020204020204" charset="-122"/>
                  <a:ea typeface="微软雅黑" panose="020B0503020204020204" charset="-122"/>
                  <a:cs typeface="微软雅黑" panose="020B0503020204020204" charset="-122"/>
                </a:rPr>
                <a:t>避免</a:t>
              </a:r>
              <a:r>
                <a:rPr lang="zh-CN" altLang="en-US" sz="1400" dirty="0">
                  <a:latin typeface="微软雅黑" panose="020B0503020204020204" charset="-122"/>
                  <a:ea typeface="微软雅黑" panose="020B0503020204020204" charset="-122"/>
                  <a:cs typeface="微软雅黑" panose="020B0503020204020204" charset="-122"/>
                </a:rPr>
                <a:t>配制过程中的</a:t>
              </a:r>
              <a:r>
                <a:rPr lang="zh-CN" altLang="en-US" sz="1400" b="1" dirty="0">
                  <a:solidFill>
                    <a:srgbClr val="E46D1C"/>
                  </a:solidFill>
                  <a:latin typeface="微软雅黑" panose="020B0503020204020204" charset="-122"/>
                  <a:ea typeface="微软雅黑" panose="020B0503020204020204" charset="-122"/>
                  <a:cs typeface="微软雅黑" panose="020B0503020204020204" charset="-122"/>
                </a:rPr>
                <a:t>污染  </a:t>
              </a:r>
            </a:p>
            <a:p>
              <a:pPr algn="just">
                <a:lnSpc>
                  <a:spcPct val="150000"/>
                </a:lnSpc>
              </a:pPr>
              <a:r>
                <a:rPr lang="en-US" altLang="zh-CN" sz="1400" b="1" dirty="0">
                  <a:solidFill>
                    <a:srgbClr val="E46D1C"/>
                  </a:solidFill>
                  <a:latin typeface="微软雅黑" panose="020B0503020204020204" charset="-122"/>
                  <a:ea typeface="微软雅黑" panose="020B0503020204020204" charset="-122"/>
                  <a:cs typeface="微软雅黑" panose="020B0503020204020204" charset="-122"/>
                </a:rPr>
                <a:t>•</a:t>
              </a:r>
              <a:r>
                <a:rPr lang="zh-CN" altLang="en-US" sz="1400" b="1" dirty="0">
                  <a:solidFill>
                    <a:srgbClr val="E46D1C"/>
                  </a:solidFill>
                  <a:latin typeface="微软雅黑" panose="020B0503020204020204" charset="-122"/>
                  <a:ea typeface="微软雅黑" panose="020B0503020204020204" charset="-122"/>
                  <a:cs typeface="微软雅黑" panose="020B0503020204020204" charset="-122"/>
                </a:rPr>
                <a:t> </a:t>
              </a:r>
              <a:r>
                <a:rPr lang="zh-CN" altLang="en-US" sz="1400" dirty="0">
                  <a:latin typeface="微软雅黑" panose="020B0503020204020204" charset="-122"/>
                  <a:ea typeface="微软雅黑" panose="020B0503020204020204" charset="-122"/>
                  <a:cs typeface="微软雅黑" panose="020B0503020204020204" charset="-122"/>
                </a:rPr>
                <a:t>可</a:t>
              </a:r>
              <a:r>
                <a:rPr lang="zh-CN" altLang="en-US" sz="1400" b="1" dirty="0">
                  <a:solidFill>
                    <a:srgbClr val="E46D1C"/>
                  </a:solidFill>
                  <a:latin typeface="微软雅黑" panose="020B0503020204020204" charset="-122"/>
                  <a:ea typeface="微软雅黑" panose="020B0503020204020204" charset="-122"/>
                  <a:cs typeface="微软雅黑" panose="020B0503020204020204" charset="-122"/>
                </a:rPr>
                <a:t>减少</a:t>
              </a:r>
              <a:r>
                <a:rPr lang="zh-CN" altLang="en-US" sz="1400" dirty="0">
                  <a:latin typeface="微软雅黑" panose="020B0503020204020204" charset="-122"/>
                  <a:ea typeface="微软雅黑" panose="020B0503020204020204" charset="-122"/>
                  <a:cs typeface="微软雅黑" panose="020B0503020204020204" charset="-122"/>
                </a:rPr>
                <a:t>单支使用中的</a:t>
              </a:r>
              <a:r>
                <a:rPr lang="zh-CN" altLang="en-US" sz="1400" b="1" dirty="0">
                  <a:solidFill>
                    <a:srgbClr val="E46D1C"/>
                  </a:solidFill>
                  <a:latin typeface="微软雅黑" panose="020B0503020204020204" charset="-122"/>
                  <a:ea typeface="微软雅黑" panose="020B0503020204020204" charset="-122"/>
                  <a:cs typeface="微软雅黑" panose="020B0503020204020204" charset="-122"/>
                </a:rPr>
                <a:t>浪费 </a:t>
              </a:r>
            </a:p>
            <a:p>
              <a:pPr algn="just">
                <a:lnSpc>
                  <a:spcPct val="150000"/>
                </a:lnSpc>
              </a:pPr>
              <a:r>
                <a:rPr lang="en-US" altLang="zh-CN" sz="1400" b="1" dirty="0">
                  <a:solidFill>
                    <a:srgbClr val="E46D1C"/>
                  </a:solidFill>
                  <a:latin typeface="微软雅黑" panose="020B0503020204020204" charset="-122"/>
                  <a:ea typeface="微软雅黑" panose="020B0503020204020204" charset="-122"/>
                  <a:cs typeface="微软雅黑" panose="020B0503020204020204" charset="-122"/>
                </a:rPr>
                <a:t>•</a:t>
              </a:r>
              <a:r>
                <a:rPr lang="zh-CN" altLang="en-US" sz="1400" b="1" dirty="0">
                  <a:solidFill>
                    <a:srgbClr val="E46D1C"/>
                  </a:solidFill>
                  <a:latin typeface="微软雅黑" panose="020B0503020204020204" charset="-122"/>
                  <a:ea typeface="微软雅黑" panose="020B0503020204020204" charset="-122"/>
                  <a:cs typeface="微软雅黑" panose="020B0503020204020204" charset="-122"/>
                </a:rPr>
                <a:t> </a:t>
              </a:r>
              <a:r>
                <a:rPr lang="zh-CN" altLang="en-US" sz="1400" dirty="0">
                  <a:latin typeface="微软雅黑" panose="020B0503020204020204" charset="-122"/>
                  <a:ea typeface="微软雅黑" panose="020B0503020204020204" charset="-122"/>
                  <a:cs typeface="微软雅黑" panose="020B0503020204020204" charset="-122"/>
                </a:rPr>
                <a:t>可</a:t>
              </a:r>
              <a:r>
                <a:rPr lang="zh-CN" altLang="en-US" sz="1400" b="1" dirty="0">
                  <a:solidFill>
                    <a:srgbClr val="E46D1C"/>
                  </a:solidFill>
                  <a:latin typeface="微软雅黑" panose="020B0503020204020204" charset="-122"/>
                  <a:ea typeface="微软雅黑" panose="020B0503020204020204" charset="-122"/>
                  <a:cs typeface="微软雅黑" panose="020B0503020204020204" charset="-122"/>
                </a:rPr>
                <a:t>规范</a:t>
              </a:r>
              <a:r>
                <a:rPr lang="zh-CN" altLang="en-US" sz="1400" dirty="0">
                  <a:latin typeface="微软雅黑" panose="020B0503020204020204" charset="-122"/>
                  <a:ea typeface="微软雅黑" panose="020B0503020204020204" charset="-122"/>
                  <a:cs typeface="微软雅黑" panose="020B0503020204020204" charset="-122"/>
                </a:rPr>
                <a:t>电解质</a:t>
              </a:r>
              <a:r>
                <a:rPr lang="zh-CN" altLang="en-US" sz="1400" b="1" dirty="0">
                  <a:solidFill>
                    <a:srgbClr val="E46D1C"/>
                  </a:solidFill>
                  <a:latin typeface="微软雅黑" panose="020B0503020204020204" charset="-122"/>
                  <a:ea typeface="微软雅黑" panose="020B0503020204020204" charset="-122"/>
                  <a:cs typeface="微软雅黑" panose="020B0503020204020204" charset="-122"/>
                </a:rPr>
                <a:t>补充</a:t>
              </a:r>
              <a:endParaRPr lang="zh-CN" altLang="en-US" sz="1400" dirty="0">
                <a:latin typeface="微软雅黑" panose="020B0503020204020204" charset="-122"/>
                <a:ea typeface="微软雅黑" panose="020B0503020204020204" charset="-122"/>
                <a:cs typeface="微软雅黑" panose="020B0503020204020204" charset="-122"/>
              </a:endParaRPr>
            </a:p>
          </p:txBody>
        </p:sp>
        <p:sp>
          <p:nvSpPr>
            <p:cNvPr id="14" name="矩形 13"/>
            <p:cNvSpPr/>
            <p:nvPr>
              <p:custDataLst>
                <p:tags r:id="rId4"/>
              </p:custDataLst>
            </p:nvPr>
          </p:nvSpPr>
          <p:spPr>
            <a:xfrm>
              <a:off x="5382491" y="3640229"/>
              <a:ext cx="6224039" cy="2684377"/>
            </a:xfrm>
            <a:prstGeom prst="rect">
              <a:avLst/>
            </a:prstGeom>
            <a:noFill/>
            <a:ln w="15875">
              <a:solidFill>
                <a:srgbClr val="E57122"/>
              </a:solidFill>
              <a:prstDash val="sysDash"/>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sp>
        <p:nvSpPr>
          <p:cNvPr id="15" name="文本框 14"/>
          <p:cNvSpPr txBox="1"/>
          <p:nvPr/>
        </p:nvSpPr>
        <p:spPr>
          <a:xfrm>
            <a:off x="585470" y="6393180"/>
            <a:ext cx="2473960" cy="213995"/>
          </a:xfrm>
          <a:prstGeom prst="rect">
            <a:avLst/>
          </a:prstGeom>
          <a:noFill/>
        </p:spPr>
        <p:txBody>
          <a:bodyPr wrap="none" rtlCol="0">
            <a:spAutoFit/>
          </a:bodyPr>
          <a:lstStyle/>
          <a:p>
            <a:r>
              <a:rPr lang="en-US" altLang="zh-CN" sz="800" i="1">
                <a:latin typeface="宋体" charset="0"/>
                <a:ea typeface="宋体" charset="0"/>
                <a:cs typeface="宋体" charset="0"/>
              </a:rPr>
              <a:t>[1]</a:t>
            </a:r>
            <a:r>
              <a:rPr lang="zh-CN" altLang="en-US" sz="800" i="1">
                <a:latin typeface="宋体" charset="0"/>
                <a:ea typeface="宋体" charset="0"/>
                <a:cs typeface="宋体" charset="0"/>
              </a:rPr>
              <a:t>钠钾镁钙注射用浓溶液说明书（</a:t>
            </a:r>
            <a:r>
              <a:rPr lang="en-US" altLang="zh-CN" sz="800" i="1">
                <a:latin typeface="宋体" charset="0"/>
                <a:ea typeface="宋体" charset="0"/>
                <a:cs typeface="宋体" charset="0"/>
              </a:rPr>
              <a:t>2021</a:t>
            </a:r>
            <a:r>
              <a:rPr lang="zh-CN" altLang="en-US" sz="800" i="1">
                <a:latin typeface="宋体" charset="0"/>
                <a:ea typeface="宋体" charset="0"/>
                <a:cs typeface="宋体" charset="0"/>
              </a:rPr>
              <a:t>年</a:t>
            </a:r>
            <a:r>
              <a:rPr lang="en-US" altLang="zh-CN" sz="800" i="1">
                <a:latin typeface="宋体" charset="0"/>
                <a:ea typeface="宋体" charset="0"/>
                <a:cs typeface="宋体" charset="0"/>
              </a:rPr>
              <a:t>1</a:t>
            </a:r>
            <a:r>
              <a:rPr lang="zh-CN" altLang="en-US" sz="800" i="1">
                <a:latin typeface="宋体" charset="0"/>
                <a:ea typeface="宋体" charset="0"/>
                <a:cs typeface="宋体" charset="0"/>
              </a:rPr>
              <a:t>月</a:t>
            </a:r>
            <a:r>
              <a:rPr lang="en-US" altLang="zh-CN" sz="800" i="1">
                <a:latin typeface="宋体" charset="0"/>
                <a:ea typeface="宋体" charset="0"/>
                <a:cs typeface="宋体" charset="0"/>
              </a:rPr>
              <a:t>19</a:t>
            </a:r>
            <a:r>
              <a:rPr lang="zh-CN" altLang="en-US" sz="800" i="1">
                <a:latin typeface="宋体" charset="0"/>
                <a:ea typeface="宋体" charset="0"/>
                <a:cs typeface="宋体" charset="0"/>
              </a:rPr>
              <a:t>日）</a:t>
            </a:r>
          </a:p>
        </p:txBody>
      </p:sp>
      <p:graphicFrame>
        <p:nvGraphicFramePr>
          <p:cNvPr id="11" name="表格 16">
            <a:extLst>
              <a:ext uri="{FF2B5EF4-FFF2-40B4-BE49-F238E27FC236}">
                <a16:creationId xmlns:a16="http://schemas.microsoft.com/office/drawing/2014/main" id="{1F29A654-02C1-1067-9FAF-FC8E44E123DD}"/>
              </a:ext>
            </a:extLst>
          </p:cNvPr>
          <p:cNvGraphicFramePr>
            <a:graphicFrameLocks noGrp="1"/>
          </p:cNvGraphicFramePr>
          <p:nvPr>
            <p:extLst>
              <p:ext uri="{D42A27DB-BD31-4B8C-83A1-F6EECF244321}">
                <p14:modId xmlns:p14="http://schemas.microsoft.com/office/powerpoint/2010/main" val="2730458566"/>
              </p:ext>
            </p:extLst>
          </p:nvPr>
        </p:nvGraphicFramePr>
        <p:xfrm>
          <a:off x="602819" y="3628503"/>
          <a:ext cx="4654986" cy="1198880"/>
        </p:xfrm>
        <a:graphic>
          <a:graphicData uri="http://schemas.openxmlformats.org/drawingml/2006/table">
            <a:tbl>
              <a:tblPr firstRow="1" bandRow="1">
                <a:tableStyleId>{5C22544A-7EE6-4342-B048-85BDC9FD1C3A}</a:tableStyleId>
              </a:tblPr>
              <a:tblGrid>
                <a:gridCol w="697869">
                  <a:extLst>
                    <a:ext uri="{9D8B030D-6E8A-4147-A177-3AD203B41FA5}">
                      <a16:colId xmlns:a16="http://schemas.microsoft.com/office/drawing/2014/main" val="3366603961"/>
                    </a:ext>
                  </a:extLst>
                </a:gridCol>
                <a:gridCol w="773459">
                  <a:extLst>
                    <a:ext uri="{9D8B030D-6E8A-4147-A177-3AD203B41FA5}">
                      <a16:colId xmlns:a16="http://schemas.microsoft.com/office/drawing/2014/main" val="2182352408"/>
                    </a:ext>
                  </a:extLst>
                </a:gridCol>
                <a:gridCol w="741795">
                  <a:extLst>
                    <a:ext uri="{9D8B030D-6E8A-4147-A177-3AD203B41FA5}">
                      <a16:colId xmlns:a16="http://schemas.microsoft.com/office/drawing/2014/main" val="3217840239"/>
                    </a:ext>
                  </a:extLst>
                </a:gridCol>
                <a:gridCol w="737754">
                  <a:extLst>
                    <a:ext uri="{9D8B030D-6E8A-4147-A177-3AD203B41FA5}">
                      <a16:colId xmlns:a16="http://schemas.microsoft.com/office/drawing/2014/main" val="1105835088"/>
                    </a:ext>
                  </a:extLst>
                </a:gridCol>
                <a:gridCol w="1704109">
                  <a:extLst>
                    <a:ext uri="{9D8B030D-6E8A-4147-A177-3AD203B41FA5}">
                      <a16:colId xmlns:a16="http://schemas.microsoft.com/office/drawing/2014/main" val="3673730908"/>
                    </a:ext>
                  </a:extLst>
                </a:gridCol>
              </a:tblGrid>
              <a:tr h="370840">
                <a:tc gridSpan="5">
                  <a:txBody>
                    <a:bodyPr/>
                    <a:lstStyle/>
                    <a:p>
                      <a:pPr algn="ctr"/>
                      <a:r>
                        <a:rPr lang="zh-CN" altLang="en-US" sz="1200" dirty="0"/>
                        <a:t>药品成分表</a:t>
                      </a:r>
                    </a:p>
                  </a:txBody>
                  <a:tcPr anchor="ctr">
                    <a:solidFill>
                      <a:srgbClr val="E46D1C"/>
                    </a:solidFill>
                  </a:tcPr>
                </a:tc>
                <a:tc hMerge="1">
                  <a:txBody>
                    <a:bodyPr/>
                    <a:lstStyle/>
                    <a:p>
                      <a:endParaRPr lang="zh-CN" altLang="en-US" dirty="0"/>
                    </a:p>
                  </a:txBody>
                  <a:tcPr/>
                </a:tc>
                <a:tc hMerge="1">
                  <a:txBody>
                    <a:bodyPr/>
                    <a:lstStyle/>
                    <a:p>
                      <a:pPr algn="ctr"/>
                      <a:endParaRPr lang="zh-CN" altLang="en-US" sz="1200" dirty="0"/>
                    </a:p>
                  </a:txBody>
                  <a:tcPr anchor="ctr">
                    <a:solidFill>
                      <a:srgbClr val="E46D1C"/>
                    </a:solidFill>
                  </a:tcPr>
                </a:tc>
                <a:tc hMerge="1">
                  <a:txBody>
                    <a:bodyPr/>
                    <a:lstStyle/>
                    <a:p>
                      <a:pPr algn="ctr"/>
                      <a:endParaRPr lang="zh-CN" altLang="en-US" sz="1200" dirty="0"/>
                    </a:p>
                  </a:txBody>
                  <a:tcPr anchor="ctr">
                    <a:solidFill>
                      <a:srgbClr val="E46D1C"/>
                    </a:solidFill>
                  </a:tcPr>
                </a:tc>
                <a:tc hMerge="1">
                  <a:txBody>
                    <a:bodyPr/>
                    <a:lstStyle/>
                    <a:p>
                      <a:pPr algn="ctr"/>
                      <a:endParaRPr lang="zh-CN" altLang="en-US" sz="1200" dirty="0"/>
                    </a:p>
                  </a:txBody>
                  <a:tcPr anchor="ctr">
                    <a:solidFill>
                      <a:srgbClr val="E46D1C"/>
                    </a:solidFill>
                  </a:tcPr>
                </a:tc>
                <a:extLst>
                  <a:ext uri="{0D108BD9-81ED-4DB2-BD59-A6C34878D82A}">
                    <a16:rowId xmlns:a16="http://schemas.microsoft.com/office/drawing/2014/main" val="295719943"/>
                  </a:ext>
                </a:extLst>
              </a:tr>
              <a:tr h="370840">
                <a:tc>
                  <a:txBody>
                    <a:bodyPr/>
                    <a:lstStyle/>
                    <a:p>
                      <a:pPr algn="ctr"/>
                      <a:r>
                        <a:rPr lang="zh-CN" altLang="en-US" sz="1200" dirty="0"/>
                        <a:t>氯化钠</a:t>
                      </a:r>
                    </a:p>
                  </a:txBody>
                  <a:tcPr anchor="ctr">
                    <a:solidFill>
                      <a:schemeClr val="bg1">
                        <a:lumMod val="95000"/>
                      </a:schemeClr>
                    </a:solidFill>
                  </a:tcPr>
                </a:tc>
                <a:tc>
                  <a:txBody>
                    <a:bodyPr/>
                    <a:lstStyle/>
                    <a:p>
                      <a:pPr algn="ctr"/>
                      <a:r>
                        <a:rPr lang="zh-CN" altLang="en-US" sz="1200" dirty="0"/>
                        <a:t>氯化钙</a:t>
                      </a:r>
                    </a:p>
                  </a:txBody>
                  <a:tcPr anchor="ctr">
                    <a:solidFill>
                      <a:schemeClr val="bg1">
                        <a:lumMod val="95000"/>
                      </a:schemeClr>
                    </a:solidFill>
                  </a:tcPr>
                </a:tc>
                <a:tc>
                  <a:txBody>
                    <a:bodyPr/>
                    <a:lstStyle/>
                    <a:p>
                      <a:pPr algn="ctr"/>
                      <a:r>
                        <a:rPr lang="zh-CN" altLang="en-US" sz="1200" dirty="0"/>
                        <a:t>氯化钾</a:t>
                      </a:r>
                    </a:p>
                  </a:txBody>
                  <a:tcPr anchor="ctr">
                    <a:solidFill>
                      <a:schemeClr val="bg1">
                        <a:lumMod val="95000"/>
                      </a:schemeClr>
                    </a:solidFill>
                  </a:tcPr>
                </a:tc>
                <a:tc>
                  <a:txBody>
                    <a:bodyPr/>
                    <a:lstStyle/>
                    <a:p>
                      <a:pPr algn="ctr"/>
                      <a:r>
                        <a:rPr lang="zh-CN" altLang="en-US" sz="1200" dirty="0"/>
                        <a:t>氯化镁</a:t>
                      </a:r>
                    </a:p>
                  </a:txBody>
                  <a:tcPr anchor="ctr">
                    <a:solidFill>
                      <a:schemeClr val="bg1">
                        <a:lumMod val="95000"/>
                      </a:schemeClr>
                    </a:solidFill>
                  </a:tcPr>
                </a:tc>
                <a:tc>
                  <a:txBody>
                    <a:bodyPr/>
                    <a:lstStyle/>
                    <a:p>
                      <a:pPr algn="ctr"/>
                      <a:r>
                        <a:rPr lang="zh-CN" altLang="en-US" sz="1200" kern="1200" dirty="0">
                          <a:solidFill>
                            <a:schemeClr val="dk1"/>
                          </a:solidFill>
                          <a:latin typeface="+mn-lt"/>
                          <a:ea typeface="+mn-ea"/>
                          <a:cs typeface="+mn-cs"/>
                        </a:rPr>
                        <a:t>醋酸钠</a:t>
                      </a:r>
                      <a:endParaRPr lang="en-US" altLang="zh-CN" sz="1200" kern="1200" dirty="0">
                        <a:solidFill>
                          <a:schemeClr val="dk1"/>
                        </a:solidFill>
                        <a:latin typeface="+mn-lt"/>
                        <a:ea typeface="+mn-ea"/>
                        <a:cs typeface="+mn-cs"/>
                      </a:endParaRPr>
                    </a:p>
                    <a:p>
                      <a:pPr algn="ctr"/>
                      <a:r>
                        <a:rPr lang="zh-CN" altLang="en-US" sz="1200" kern="1200" dirty="0">
                          <a:solidFill>
                            <a:schemeClr val="dk1"/>
                          </a:solidFill>
                          <a:latin typeface="+mn-lt"/>
                          <a:ea typeface="+mn-ea"/>
                          <a:cs typeface="+mn-cs"/>
                        </a:rPr>
                        <a:t>（</a:t>
                      </a:r>
                      <a:r>
                        <a:rPr lang="en-US" altLang="zh-CN" sz="1200" kern="1200" dirty="0">
                          <a:solidFill>
                            <a:schemeClr val="dk1"/>
                          </a:solidFill>
                          <a:latin typeface="+mn-lt"/>
                          <a:ea typeface="+mn-ea"/>
                          <a:cs typeface="+mn-cs"/>
                        </a:rPr>
                        <a:t>C</a:t>
                      </a:r>
                      <a:r>
                        <a:rPr lang="en-US" altLang="zh-CN" sz="1200" kern="1200" baseline="-25000" dirty="0">
                          <a:solidFill>
                            <a:schemeClr val="dk1"/>
                          </a:solidFill>
                          <a:latin typeface="+mn-lt"/>
                          <a:ea typeface="+mn-ea"/>
                          <a:cs typeface="+mn-cs"/>
                        </a:rPr>
                        <a:t>2</a:t>
                      </a:r>
                      <a:r>
                        <a:rPr lang="en-US" altLang="zh-CN" sz="1200" kern="1200" dirty="0">
                          <a:solidFill>
                            <a:schemeClr val="dk1"/>
                          </a:solidFill>
                          <a:latin typeface="+mn-lt"/>
                          <a:ea typeface="+mn-ea"/>
                          <a:cs typeface="+mn-cs"/>
                        </a:rPr>
                        <a:t>H</a:t>
                      </a:r>
                      <a:r>
                        <a:rPr lang="en-US" altLang="zh-CN" sz="1200" kern="1200" baseline="-25000" dirty="0">
                          <a:solidFill>
                            <a:schemeClr val="dk1"/>
                          </a:solidFill>
                          <a:latin typeface="+mn-lt"/>
                          <a:ea typeface="+mn-ea"/>
                          <a:cs typeface="+mn-cs"/>
                        </a:rPr>
                        <a:t>3</a:t>
                      </a:r>
                      <a:r>
                        <a:rPr lang="en-US" altLang="zh-CN" sz="1200" kern="1200" dirty="0">
                          <a:solidFill>
                            <a:schemeClr val="dk1"/>
                          </a:solidFill>
                          <a:latin typeface="+mn-lt"/>
                          <a:ea typeface="+mn-ea"/>
                          <a:cs typeface="+mn-cs"/>
                        </a:rPr>
                        <a:t>NaO</a:t>
                      </a:r>
                      <a:r>
                        <a:rPr lang="en-US" altLang="zh-CN" sz="1200" kern="1200" baseline="-25000" dirty="0">
                          <a:solidFill>
                            <a:schemeClr val="dk1"/>
                          </a:solidFill>
                          <a:latin typeface="+mn-lt"/>
                          <a:ea typeface="+mn-ea"/>
                          <a:cs typeface="+mn-cs"/>
                        </a:rPr>
                        <a:t>2</a:t>
                      </a:r>
                      <a:r>
                        <a:rPr lang="en-US" altLang="zh-CN" sz="1200" kern="1200" dirty="0">
                          <a:solidFill>
                            <a:schemeClr val="dk1"/>
                          </a:solidFill>
                          <a:latin typeface="+mn-lt"/>
                          <a:ea typeface="+mn-ea"/>
                          <a:cs typeface="+mn-cs"/>
                        </a:rPr>
                        <a:t>·3H</a:t>
                      </a:r>
                      <a:r>
                        <a:rPr lang="en-US" altLang="zh-CN" sz="1200" kern="1200" baseline="-25000" dirty="0">
                          <a:solidFill>
                            <a:schemeClr val="dk1"/>
                          </a:solidFill>
                          <a:latin typeface="+mn-lt"/>
                          <a:ea typeface="+mn-ea"/>
                          <a:cs typeface="+mn-cs"/>
                        </a:rPr>
                        <a:t>2</a:t>
                      </a:r>
                      <a:r>
                        <a:rPr lang="en-US" altLang="zh-CN" sz="1200" kern="1200" dirty="0">
                          <a:solidFill>
                            <a:schemeClr val="dk1"/>
                          </a:solidFill>
                          <a:latin typeface="+mn-lt"/>
                          <a:ea typeface="+mn-ea"/>
                          <a:cs typeface="+mn-cs"/>
                        </a:rPr>
                        <a:t>O</a:t>
                      </a:r>
                      <a:r>
                        <a:rPr lang="zh-CN" altLang="en-US" sz="1200" kern="1200" dirty="0">
                          <a:solidFill>
                            <a:schemeClr val="dk1"/>
                          </a:solidFill>
                          <a:latin typeface="+mn-lt"/>
                          <a:ea typeface="+mn-ea"/>
                          <a:cs typeface="+mn-cs"/>
                        </a:rPr>
                        <a:t>）</a:t>
                      </a:r>
                      <a:endParaRPr lang="zh-CN" altLang="en-US" sz="1200" dirty="0"/>
                    </a:p>
                  </a:txBody>
                  <a:tcPr anchor="ctr">
                    <a:solidFill>
                      <a:schemeClr val="bg1">
                        <a:lumMod val="95000"/>
                      </a:schemeClr>
                    </a:solidFill>
                  </a:tcPr>
                </a:tc>
                <a:extLst>
                  <a:ext uri="{0D108BD9-81ED-4DB2-BD59-A6C34878D82A}">
                    <a16:rowId xmlns:a16="http://schemas.microsoft.com/office/drawing/2014/main" val="1216033321"/>
                  </a:ext>
                </a:extLst>
              </a:tr>
              <a:tr h="370840">
                <a:tc>
                  <a:txBody>
                    <a:bodyPr/>
                    <a:lstStyle/>
                    <a:p>
                      <a:pPr algn="ctr"/>
                      <a:r>
                        <a:rPr lang="en-US" altLang="zh-CN" sz="1200" kern="1200" dirty="0">
                          <a:solidFill>
                            <a:schemeClr val="dk1"/>
                          </a:solidFill>
                          <a:latin typeface="+mn-lt"/>
                          <a:ea typeface="+mn-ea"/>
                          <a:cs typeface="+mn-cs"/>
                        </a:rPr>
                        <a:t>321mg</a:t>
                      </a:r>
                      <a:endParaRPr lang="zh-CN" altLang="en-US" sz="1200" kern="1200" dirty="0">
                        <a:solidFill>
                          <a:schemeClr val="dk1"/>
                        </a:solidFill>
                        <a:latin typeface="+mn-lt"/>
                        <a:ea typeface="+mn-ea"/>
                        <a:cs typeface="+mn-cs"/>
                      </a:endParaRPr>
                    </a:p>
                  </a:txBody>
                  <a:tcPr anchor="ctr">
                    <a:solidFill>
                      <a:schemeClr val="bg1">
                        <a:lumMod val="95000"/>
                      </a:schemeClr>
                    </a:solidFill>
                  </a:tcPr>
                </a:tc>
                <a:tc>
                  <a:txBody>
                    <a:bodyPr/>
                    <a:lstStyle/>
                    <a:p>
                      <a:pPr algn="ctr"/>
                      <a:r>
                        <a:rPr lang="en-US" altLang="zh-CN" sz="1200" dirty="0"/>
                        <a:t>331mg</a:t>
                      </a:r>
                      <a:endParaRPr lang="zh-CN" altLang="en-US" sz="1200" dirty="0"/>
                    </a:p>
                  </a:txBody>
                  <a:tcPr anchor="ctr">
                    <a:solidFill>
                      <a:schemeClr val="bg1">
                        <a:lumMod val="95000"/>
                      </a:schemeClr>
                    </a:solidFill>
                  </a:tcPr>
                </a:tc>
                <a:tc>
                  <a:txBody>
                    <a:bodyPr/>
                    <a:lstStyle/>
                    <a:p>
                      <a:pPr algn="ctr"/>
                      <a:r>
                        <a:rPr lang="en-US" altLang="zh-CN" sz="1200" dirty="0"/>
                        <a:t>1491mg</a:t>
                      </a:r>
                      <a:endParaRPr lang="zh-CN" altLang="en-US" sz="1200" dirty="0"/>
                    </a:p>
                  </a:txBody>
                  <a:tcPr anchor="ctr">
                    <a:solidFill>
                      <a:schemeClr val="bg1">
                        <a:lumMod val="95000"/>
                      </a:schemeClr>
                    </a:solidFill>
                  </a:tcPr>
                </a:tc>
                <a:tc>
                  <a:txBody>
                    <a:bodyPr/>
                    <a:lstStyle/>
                    <a:p>
                      <a:pPr algn="ctr"/>
                      <a:r>
                        <a:rPr lang="en-US" altLang="zh-CN" sz="1200" dirty="0"/>
                        <a:t>508mg</a:t>
                      </a:r>
                      <a:endParaRPr lang="zh-CN" altLang="en-US" sz="1200" dirty="0"/>
                    </a:p>
                  </a:txBody>
                  <a:tcPr anchor="ctr">
                    <a:solidFill>
                      <a:schemeClr val="bg1">
                        <a:lumMod val="95000"/>
                      </a:schemeClr>
                    </a:solidFill>
                  </a:tcPr>
                </a:tc>
                <a:tc>
                  <a:txBody>
                    <a:bodyPr/>
                    <a:lstStyle/>
                    <a:p>
                      <a:pPr algn="ctr"/>
                      <a:r>
                        <a:rPr lang="en-US" altLang="zh-CN" sz="1200" dirty="0"/>
                        <a:t>4020mg</a:t>
                      </a:r>
                      <a:endParaRPr lang="zh-CN" altLang="en-US" sz="1200" dirty="0"/>
                    </a:p>
                  </a:txBody>
                  <a:tcPr anchor="ctr">
                    <a:solidFill>
                      <a:schemeClr val="bg1">
                        <a:lumMod val="95000"/>
                      </a:schemeClr>
                    </a:solidFill>
                  </a:tcPr>
                </a:tc>
                <a:extLst>
                  <a:ext uri="{0D108BD9-81ED-4DB2-BD59-A6C34878D82A}">
                    <a16:rowId xmlns:a16="http://schemas.microsoft.com/office/drawing/2014/main" val="1254012336"/>
                  </a:ext>
                </a:extLst>
              </a:tr>
            </a:tbl>
          </a:graphicData>
        </a:graphic>
      </p:graphicFrame>
      <p:graphicFrame>
        <p:nvGraphicFramePr>
          <p:cNvPr id="18" name="表格 17">
            <a:extLst>
              <a:ext uri="{FF2B5EF4-FFF2-40B4-BE49-F238E27FC236}">
                <a16:creationId xmlns:a16="http://schemas.microsoft.com/office/drawing/2014/main" id="{95A4CF6E-9F17-8F9A-CAFB-59C1DF330E11}"/>
              </a:ext>
            </a:extLst>
          </p:cNvPr>
          <p:cNvGraphicFramePr>
            <a:graphicFrameLocks noGrp="1"/>
          </p:cNvGraphicFramePr>
          <p:nvPr>
            <p:extLst>
              <p:ext uri="{D42A27DB-BD31-4B8C-83A1-F6EECF244321}">
                <p14:modId xmlns:p14="http://schemas.microsoft.com/office/powerpoint/2010/main" val="702349841"/>
              </p:ext>
            </p:extLst>
          </p:nvPr>
        </p:nvGraphicFramePr>
        <p:xfrm>
          <a:off x="613209" y="4996286"/>
          <a:ext cx="4319848" cy="1198307"/>
        </p:xfrm>
        <a:graphic>
          <a:graphicData uri="http://schemas.openxmlformats.org/drawingml/2006/table">
            <a:tbl>
              <a:tblPr firstRow="1" bandRow="1">
                <a:tableStyleId>{5C22544A-7EE6-4342-B048-85BDC9FD1C3A}</a:tableStyleId>
              </a:tblPr>
              <a:tblGrid>
                <a:gridCol w="1005149">
                  <a:extLst>
                    <a:ext uri="{9D8B030D-6E8A-4147-A177-3AD203B41FA5}">
                      <a16:colId xmlns:a16="http://schemas.microsoft.com/office/drawing/2014/main" val="3366603961"/>
                    </a:ext>
                  </a:extLst>
                </a:gridCol>
                <a:gridCol w="935181">
                  <a:extLst>
                    <a:ext uri="{9D8B030D-6E8A-4147-A177-3AD203B41FA5}">
                      <a16:colId xmlns:a16="http://schemas.microsoft.com/office/drawing/2014/main" val="2182352408"/>
                    </a:ext>
                  </a:extLst>
                </a:gridCol>
                <a:gridCol w="1091046">
                  <a:extLst>
                    <a:ext uri="{9D8B030D-6E8A-4147-A177-3AD203B41FA5}">
                      <a16:colId xmlns:a16="http://schemas.microsoft.com/office/drawing/2014/main" val="2834949031"/>
                    </a:ext>
                  </a:extLst>
                </a:gridCol>
                <a:gridCol w="1288472">
                  <a:extLst>
                    <a:ext uri="{9D8B030D-6E8A-4147-A177-3AD203B41FA5}">
                      <a16:colId xmlns:a16="http://schemas.microsoft.com/office/drawing/2014/main" val="3145923770"/>
                    </a:ext>
                  </a:extLst>
                </a:gridCol>
              </a:tblGrid>
              <a:tr h="547264">
                <a:tc gridSpan="4">
                  <a:txBody>
                    <a:bodyPr/>
                    <a:lstStyle/>
                    <a:p>
                      <a:pPr algn="ctr"/>
                      <a:r>
                        <a:rPr lang="zh-CN" altLang="en-US" sz="1200" dirty="0"/>
                        <a:t>电解质含量折算表</a:t>
                      </a:r>
                      <a:endParaRPr lang="en-US" altLang="zh-CN" sz="1200" dirty="0"/>
                    </a:p>
                    <a:p>
                      <a:pPr algn="ctr"/>
                      <a:r>
                        <a:rPr lang="zh-CN" altLang="en-US" sz="1200" dirty="0"/>
                        <a:t>（本表按阳离子含量，将本品折算为临床常用电解质含量）</a:t>
                      </a:r>
                    </a:p>
                  </a:txBody>
                  <a:tcPr anchor="ctr">
                    <a:solidFill>
                      <a:srgbClr val="E46D1C"/>
                    </a:solidFill>
                  </a:tcPr>
                </a:tc>
                <a:tc hMerge="1">
                  <a:txBody>
                    <a:bodyPr/>
                    <a:lstStyle/>
                    <a:p>
                      <a:endParaRPr lang="zh-CN" altLang="en-US" dirty="0"/>
                    </a:p>
                  </a:txBody>
                  <a:tcPr/>
                </a:tc>
                <a:tc hMerge="1">
                  <a:txBody>
                    <a:bodyPr/>
                    <a:lstStyle/>
                    <a:p>
                      <a:endParaRPr lang="zh-CN" altLang="en-US" sz="1200" dirty="0"/>
                    </a:p>
                  </a:txBody>
                  <a:tcPr anchor="ctr">
                    <a:solidFill>
                      <a:srgbClr val="E46D1C"/>
                    </a:solidFill>
                  </a:tcPr>
                </a:tc>
                <a:tc hMerge="1">
                  <a:txBody>
                    <a:bodyPr/>
                    <a:lstStyle/>
                    <a:p>
                      <a:endParaRPr lang="zh-CN" altLang="en-US" sz="1200" dirty="0"/>
                    </a:p>
                  </a:txBody>
                  <a:tcPr anchor="ctr">
                    <a:solidFill>
                      <a:srgbClr val="E46D1C"/>
                    </a:solidFill>
                  </a:tcPr>
                </a:tc>
                <a:extLst>
                  <a:ext uri="{0D108BD9-81ED-4DB2-BD59-A6C34878D82A}">
                    <a16:rowId xmlns:a16="http://schemas.microsoft.com/office/drawing/2014/main" val="295719943"/>
                  </a:ext>
                </a:extLst>
              </a:tr>
              <a:tr h="365293">
                <a:tc>
                  <a:txBody>
                    <a:bodyPr/>
                    <a:lstStyle/>
                    <a:p>
                      <a:pPr algn="ctr"/>
                      <a:r>
                        <a:rPr lang="en-US" altLang="zh-CN" sz="1200" dirty="0"/>
                        <a:t>NaCl</a:t>
                      </a:r>
                      <a:endParaRPr lang="zh-CN" altLang="en-US" sz="1200" dirty="0"/>
                    </a:p>
                  </a:txBody>
                  <a:tcPr anchor="ctr">
                    <a:solidFill>
                      <a:schemeClr val="bg1">
                        <a:lumMod val="95000"/>
                      </a:schemeClr>
                    </a:solidFill>
                  </a:tcPr>
                </a:tc>
                <a:tc>
                  <a:txBody>
                    <a:bodyPr/>
                    <a:lstStyle/>
                    <a:p>
                      <a:pPr algn="ctr"/>
                      <a:r>
                        <a:rPr lang="en-US" altLang="zh-CN" sz="1200" kern="1200" dirty="0" err="1">
                          <a:solidFill>
                            <a:schemeClr val="dk1"/>
                          </a:solidFill>
                          <a:latin typeface="+mn-lt"/>
                          <a:ea typeface="+mn-ea"/>
                          <a:cs typeface="+mn-cs"/>
                        </a:rPr>
                        <a:t>KCl</a:t>
                      </a:r>
                      <a:endParaRPr lang="zh-CN" altLang="en-US" sz="1200" kern="1200" dirty="0">
                        <a:solidFill>
                          <a:schemeClr val="dk1"/>
                        </a:solidFill>
                        <a:latin typeface="+mn-lt"/>
                        <a:ea typeface="+mn-ea"/>
                        <a:cs typeface="+mn-cs"/>
                      </a:endParaRP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n-lt"/>
                          <a:ea typeface="+mn-ea"/>
                          <a:cs typeface="+mn-cs"/>
                        </a:rPr>
                        <a:t>CaCl</a:t>
                      </a:r>
                      <a:r>
                        <a:rPr lang="en-US" altLang="zh-CN" sz="1200" kern="1200" baseline="-25000" dirty="0">
                          <a:solidFill>
                            <a:schemeClr val="dk1"/>
                          </a:solidFill>
                          <a:latin typeface="+mn-lt"/>
                          <a:ea typeface="+mn-ea"/>
                          <a:cs typeface="+mn-cs"/>
                        </a:rPr>
                        <a:t>2</a:t>
                      </a:r>
                      <a:endParaRPr lang="zh-CN" altLang="en-US" sz="1200" kern="1200" baseline="-25000" dirty="0">
                        <a:solidFill>
                          <a:schemeClr val="dk1"/>
                        </a:solidFill>
                        <a:latin typeface="+mn-lt"/>
                        <a:ea typeface="+mn-ea"/>
                        <a:cs typeface="+mn-cs"/>
                      </a:endParaRP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200" kern="1200" dirty="0">
                          <a:solidFill>
                            <a:schemeClr val="dk1"/>
                          </a:solidFill>
                          <a:latin typeface="+mn-lt"/>
                          <a:ea typeface="+mn-ea"/>
                          <a:cs typeface="+mn-cs"/>
                        </a:rPr>
                        <a:t>Mg</a:t>
                      </a:r>
                      <a:r>
                        <a:rPr lang="en-US" altLang="zh-CN" sz="1200" kern="1200" dirty="0">
                          <a:solidFill>
                            <a:schemeClr val="dk1"/>
                          </a:solidFill>
                          <a:latin typeface="+mn-lt"/>
                          <a:ea typeface="+mn-ea"/>
                          <a:cs typeface="+mn-cs"/>
                        </a:rPr>
                        <a:t>SO</a:t>
                      </a:r>
                      <a:r>
                        <a:rPr lang="en-US" altLang="zh-CN" sz="1200" kern="1200" baseline="-25000" dirty="0">
                          <a:solidFill>
                            <a:schemeClr val="dk1"/>
                          </a:solidFill>
                          <a:latin typeface="+mn-lt"/>
                          <a:ea typeface="+mn-ea"/>
                          <a:cs typeface="+mn-cs"/>
                        </a:rPr>
                        <a:t>4</a:t>
                      </a:r>
                      <a:endParaRPr lang="zh-CN" altLang="en-US" sz="1200" kern="1200" baseline="-25000" dirty="0">
                        <a:solidFill>
                          <a:schemeClr val="dk1"/>
                        </a:solidFill>
                        <a:latin typeface="+mn-lt"/>
                        <a:ea typeface="+mn-ea"/>
                        <a:cs typeface="+mn-cs"/>
                      </a:endParaRPr>
                    </a:p>
                  </a:txBody>
                  <a:tcPr anchor="ctr">
                    <a:solidFill>
                      <a:schemeClr val="bg1">
                        <a:lumMod val="95000"/>
                      </a:schemeClr>
                    </a:solidFill>
                  </a:tcPr>
                </a:tc>
                <a:extLst>
                  <a:ext uri="{0D108BD9-81ED-4DB2-BD59-A6C34878D82A}">
                    <a16:rowId xmlns:a16="http://schemas.microsoft.com/office/drawing/2014/main" val="1216033321"/>
                  </a:ext>
                </a:extLst>
              </a:tr>
              <a:tr h="285750">
                <a:tc>
                  <a:txBody>
                    <a:bodyPr/>
                    <a:lstStyle/>
                    <a:p>
                      <a:pPr algn="ctr"/>
                      <a:r>
                        <a:rPr lang="en-US" altLang="zh-CN" sz="1200" kern="1200" dirty="0">
                          <a:solidFill>
                            <a:schemeClr val="dk1"/>
                          </a:solidFill>
                          <a:latin typeface="+mn-lt"/>
                          <a:ea typeface="+mn-ea"/>
                          <a:cs typeface="+mn-cs"/>
                        </a:rPr>
                        <a:t>2g</a:t>
                      </a:r>
                      <a:endParaRPr lang="zh-CN" altLang="en-US" sz="1200" kern="1200" dirty="0">
                        <a:solidFill>
                          <a:schemeClr val="dk1"/>
                        </a:solidFill>
                        <a:latin typeface="+mn-lt"/>
                        <a:ea typeface="+mn-ea"/>
                        <a:cs typeface="+mn-cs"/>
                      </a:endParaRPr>
                    </a:p>
                  </a:txBody>
                  <a:tcPr anchor="ctr">
                    <a:solidFill>
                      <a:schemeClr val="bg1">
                        <a:lumMod val="95000"/>
                      </a:schemeClr>
                    </a:solidFill>
                  </a:tcPr>
                </a:tc>
                <a:tc>
                  <a:txBody>
                    <a:bodyPr/>
                    <a:lstStyle/>
                    <a:p>
                      <a:pPr algn="ctr"/>
                      <a:r>
                        <a:rPr lang="en-US" altLang="zh-CN" sz="1200" dirty="0"/>
                        <a:t>1.5g</a:t>
                      </a:r>
                      <a:endParaRPr lang="zh-CN" altLang="en-US" sz="1200" dirty="0"/>
                    </a:p>
                  </a:txBody>
                  <a:tcPr anchor="ctr">
                    <a:solidFill>
                      <a:schemeClr val="bg1">
                        <a:lumMod val="95000"/>
                      </a:schemeClr>
                    </a:solidFill>
                  </a:tcPr>
                </a:tc>
                <a:tc>
                  <a:txBody>
                    <a:bodyPr/>
                    <a:lstStyle/>
                    <a:p>
                      <a:pPr algn="ctr"/>
                      <a:r>
                        <a:rPr lang="en-US" altLang="zh-CN" sz="1200" dirty="0"/>
                        <a:t>0.3g</a:t>
                      </a:r>
                      <a:endParaRPr lang="zh-CN" altLang="en-US" sz="1200" dirty="0"/>
                    </a:p>
                  </a:txBody>
                  <a:tcPr anchor="ctr">
                    <a:solidFill>
                      <a:schemeClr val="bg1">
                        <a:lumMod val="95000"/>
                      </a:schemeClr>
                    </a:solidFill>
                  </a:tcPr>
                </a:tc>
                <a:tc>
                  <a:txBody>
                    <a:bodyPr/>
                    <a:lstStyle/>
                    <a:p>
                      <a:pPr algn="ctr"/>
                      <a:r>
                        <a:rPr lang="en-US" altLang="zh-CN" sz="1200" dirty="0"/>
                        <a:t>0.6g</a:t>
                      </a:r>
                      <a:endParaRPr lang="zh-CN" altLang="en-US" sz="1200" dirty="0"/>
                    </a:p>
                  </a:txBody>
                  <a:tcPr anchor="ctr">
                    <a:solidFill>
                      <a:schemeClr val="bg1">
                        <a:lumMod val="95000"/>
                      </a:schemeClr>
                    </a:solidFill>
                  </a:tcPr>
                </a:tc>
                <a:extLst>
                  <a:ext uri="{0D108BD9-81ED-4DB2-BD59-A6C34878D82A}">
                    <a16:rowId xmlns:a16="http://schemas.microsoft.com/office/drawing/2014/main" val="1254012336"/>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组合 19">
            <a:extLst>
              <a:ext uri="{FF2B5EF4-FFF2-40B4-BE49-F238E27FC236}">
                <a16:creationId xmlns:a16="http://schemas.microsoft.com/office/drawing/2014/main" id="{ED765FF1-BED3-8E2B-96E3-711B008CD423}"/>
              </a:ext>
            </a:extLst>
          </p:cNvPr>
          <p:cNvGrpSpPr/>
          <p:nvPr/>
        </p:nvGrpSpPr>
        <p:grpSpPr>
          <a:xfrm>
            <a:off x="-344488" y="-5976"/>
            <a:ext cx="12880975" cy="6762376"/>
            <a:chOff x="-344488" y="-5976"/>
            <a:chExt cx="12880975" cy="6762376"/>
          </a:xfrm>
        </p:grpSpPr>
        <p:grpSp>
          <p:nvGrpSpPr>
            <p:cNvPr id="2" name="组合 1"/>
            <p:cNvGrpSpPr/>
            <p:nvPr/>
          </p:nvGrpSpPr>
          <p:grpSpPr>
            <a:xfrm>
              <a:off x="328714" y="641735"/>
              <a:ext cx="11498581" cy="2951480"/>
              <a:chOff x="2860970" y="1256977"/>
              <a:chExt cx="2879963" cy="4528350"/>
            </a:xfrm>
          </p:grpSpPr>
          <p:sp>
            <p:nvSpPr>
              <p:cNvPr id="3" name="圆角矩形 13"/>
              <p:cNvSpPr/>
              <p:nvPr/>
            </p:nvSpPr>
            <p:spPr>
              <a:xfrm>
                <a:off x="2860970" y="1498593"/>
                <a:ext cx="2879963" cy="4286734"/>
              </a:xfrm>
              <a:prstGeom prst="roundRect">
                <a:avLst>
                  <a:gd name="adj" fmla="val 3792"/>
                </a:avLst>
              </a:prstGeom>
              <a:solidFill>
                <a:schemeClr val="bg1"/>
              </a:solidFill>
              <a:ln>
                <a:solidFill>
                  <a:schemeClr val="bg1">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
                    <a:srgbClr val="001965"/>
                  </a:buClr>
                  <a:buSzTx/>
                  <a:buFontTx/>
                  <a:buNone/>
                  <a:defRPr/>
                </a:pPr>
                <a:endParaRPr kumimoji="0" lang="zh-CN" altLang="en-US" sz="1200" b="1" i="0" u="none" strike="noStrike" kern="0" cap="none" spc="0" normalizeH="0" baseline="0" noProof="0" dirty="0">
                  <a:ln>
                    <a:noFill/>
                  </a:ln>
                  <a:solidFill>
                    <a:srgbClr val="001965"/>
                  </a:solidFill>
                  <a:effectLst/>
                  <a:uLnTx/>
                  <a:uFillTx/>
                  <a:latin typeface="+mn-lt"/>
                  <a:ea typeface="+mn-ea"/>
                  <a:cs typeface="+mn-cs"/>
                  <a:sym typeface="+mn-lt"/>
                </a:endParaRPr>
              </a:p>
            </p:txBody>
          </p:sp>
          <p:grpSp>
            <p:nvGrpSpPr>
              <p:cNvPr id="4" name="组合 3"/>
              <p:cNvGrpSpPr/>
              <p:nvPr/>
            </p:nvGrpSpPr>
            <p:grpSpPr>
              <a:xfrm>
                <a:off x="3101390" y="1256977"/>
                <a:ext cx="2399161" cy="504311"/>
                <a:chOff x="1093417" y="1650805"/>
                <a:chExt cx="2329314" cy="504311"/>
              </a:xfrm>
            </p:grpSpPr>
            <p:grpSp>
              <p:nvGrpSpPr>
                <p:cNvPr id="5" name="组合 4"/>
                <p:cNvGrpSpPr/>
                <p:nvPr/>
              </p:nvGrpSpPr>
              <p:grpSpPr>
                <a:xfrm>
                  <a:off x="1093417" y="1650805"/>
                  <a:ext cx="2329314" cy="504311"/>
                  <a:chOff x="809154" y="1717820"/>
                  <a:chExt cx="2329314" cy="398500"/>
                </a:xfrm>
              </p:grpSpPr>
              <p:sp>
                <p:nvSpPr>
                  <p:cNvPr id="7" name="Trapezoid 10@|1FFC:3506772|FBC:16777215|LFC:16777215|LBC:16777215"/>
                  <p:cNvSpPr/>
                  <p:nvPr/>
                </p:nvSpPr>
                <p:spPr>
                  <a:xfrm>
                    <a:off x="809154" y="1717820"/>
                    <a:ext cx="2329314" cy="190853"/>
                  </a:xfrm>
                  <a:prstGeom prst="trapezoid">
                    <a:avLst>
                      <a:gd name="adj" fmla="val 67927"/>
                    </a:avLst>
                  </a:prstGeom>
                  <a:solidFill>
                    <a:srgbClr val="E46D1C"/>
                  </a:solidFill>
                  <a:ln w="12700" cap="flat" cmpd="sng" algn="ctr">
                    <a:noFill/>
                    <a:prstDash val="solid"/>
                    <a:miter lim="800000"/>
                  </a:ln>
                  <a:effectLst/>
                </p:spPr>
                <p:txBody>
                  <a:bodyPr lIns="68543" tIns="34289" rIns="68543" bIns="34289"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2400" b="1" i="0" u="none" strike="noStrike" kern="0" cap="none" spc="0" normalizeH="0" baseline="0" noProof="0" dirty="0">
                      <a:ln>
                        <a:noFill/>
                      </a:ln>
                      <a:solidFill>
                        <a:prstClr val="white"/>
                      </a:solidFill>
                      <a:effectLst/>
                      <a:uLnTx/>
                      <a:uFillTx/>
                      <a:latin typeface="Apis For Office (正文)"/>
                      <a:ea typeface="微软雅黑" panose="020B0503020204020204" charset="-122"/>
                      <a:cs typeface="+mn-cs"/>
                      <a:sym typeface="+mn-lt"/>
                    </a:endParaRPr>
                  </a:p>
                </p:txBody>
              </p:sp>
              <p:sp>
                <p:nvSpPr>
                  <p:cNvPr id="8" name="Pentagon 9@|1FFC:4308095|FBC:16777215|LFC:16777215|LBC:16777215"/>
                  <p:cNvSpPr/>
                  <p:nvPr/>
                </p:nvSpPr>
                <p:spPr>
                  <a:xfrm rot="5400000">
                    <a:off x="1777956" y="916575"/>
                    <a:ext cx="392560" cy="2006929"/>
                  </a:xfrm>
                  <a:prstGeom prst="homePlate">
                    <a:avLst>
                      <a:gd name="adj" fmla="val 24299"/>
                    </a:avLst>
                  </a:prstGeom>
                  <a:solidFill>
                    <a:srgbClr val="E46D1C"/>
                  </a:solidFill>
                  <a:ln w="12700" cap="flat" cmpd="sng" algn="ctr">
                    <a:noFill/>
                    <a:prstDash val="solid"/>
                    <a:miter lim="800000"/>
                  </a:ln>
                  <a:effectLst>
                    <a:outerShdw blurRad="38100" dist="38100" dir="5400000" algn="t" rotWithShape="0">
                      <a:srgbClr val="C91979">
                        <a:alpha val="44000"/>
                      </a:srgbClr>
                    </a:outerShdw>
                  </a:effectLst>
                </p:spPr>
                <p:txBody>
                  <a:bodyPr lIns="68543" tIns="34289" rIns="68543" bIns="34289"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2400" b="1" i="0" u="none" strike="noStrike" kern="0" cap="none" spc="0" normalizeH="0" baseline="0" noProof="0" dirty="0">
                      <a:ln>
                        <a:noFill/>
                      </a:ln>
                      <a:solidFill>
                        <a:prstClr val="white"/>
                      </a:solidFill>
                      <a:effectLst/>
                      <a:uLnTx/>
                      <a:uFillTx/>
                      <a:latin typeface="Apis For Office (正文)"/>
                      <a:ea typeface="微软雅黑" panose="020B0503020204020204" charset="-122"/>
                      <a:cs typeface="+mn-cs"/>
                      <a:sym typeface="+mn-lt"/>
                    </a:endParaRPr>
                  </a:p>
                </p:txBody>
              </p:sp>
            </p:grpSp>
            <p:sp>
              <p:nvSpPr>
                <p:cNvPr id="6" name="文本框 11"/>
                <p:cNvSpPr txBox="1"/>
                <p:nvPr/>
              </p:nvSpPr>
              <p:spPr>
                <a:xfrm>
                  <a:off x="1330784" y="1685495"/>
                  <a:ext cx="1855429" cy="39854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1200" cap="none" spc="0" normalizeH="0" baseline="0" noProof="0" dirty="0">
                      <a:ln>
                        <a:noFill/>
                      </a:ln>
                      <a:solidFill>
                        <a:srgbClr val="FFFFFF"/>
                      </a:solidFill>
                      <a:effectLst/>
                      <a:uLnTx/>
                      <a:uFillTx/>
                      <a:latin typeface="Apis For Office" panose="02010600030101010101" charset="0"/>
                      <a:ea typeface="微软雅黑" panose="020B0503020204020204" charset="-122"/>
                      <a:cs typeface="Apis For Office" panose="02010600030101010101" charset="0"/>
                      <a:sym typeface="Verdana" panose="020B0604030504040204"/>
                    </a:rPr>
                    <a:t>临床未满足需求</a:t>
                  </a:r>
                </a:p>
              </p:txBody>
            </p:sp>
          </p:grpSp>
        </p:grpSp>
        <p:sp>
          <p:nvSpPr>
            <p:cNvPr id="9" name="ïSliḍè"/>
            <p:cNvSpPr txBox="1"/>
            <p:nvPr/>
          </p:nvSpPr>
          <p:spPr bwMode="auto">
            <a:xfrm>
              <a:off x="774130" y="2577776"/>
              <a:ext cx="10271421" cy="646332"/>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nchor="ctr"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lnSpc>
                  <a:spcPct val="150000"/>
                </a:lnSpc>
                <a:spcBef>
                  <a:spcPct val="0"/>
                </a:spcBef>
                <a:defRPr/>
              </a:pPr>
              <a:r>
                <a:rPr kumimoji="0" lang="en-US" altLang="zh-CN" sz="1600" b="1" i="0" u="none" strike="noStrike" kern="1200" cap="none" spc="0" normalizeH="0" baseline="0" noProof="0" dirty="0">
                  <a:ln>
                    <a:noFill/>
                  </a:ln>
                  <a:solidFill>
                    <a:srgbClr val="E46D1C"/>
                  </a:solidFill>
                  <a:effectLst/>
                  <a:uLnTx/>
                  <a:uFillTx/>
                  <a:latin typeface="微软雅黑" panose="020B0503020204020204" charset="-122"/>
                  <a:ea typeface="微软雅黑" panose="020B0503020204020204" charset="-122"/>
                </a:rPr>
                <a:t>2.  </a:t>
              </a:r>
              <a:r>
                <a:rPr kumimoji="0" lang="zh-CN" altLang="en-US" sz="1600" b="1" i="0" u="none" strike="noStrike" kern="1200" cap="none" spc="0" normalizeH="0" baseline="0" noProof="0" dirty="0">
                  <a:ln>
                    <a:noFill/>
                  </a:ln>
                  <a:solidFill>
                    <a:srgbClr val="E46D1C"/>
                  </a:solidFill>
                  <a:effectLst/>
                  <a:uLnTx/>
                  <a:uFillTx/>
                  <a:latin typeface="微软雅黑" panose="020B0503020204020204" charset="-122"/>
                  <a:ea typeface="微软雅黑" panose="020B0503020204020204" charset="-122"/>
                </a:rPr>
                <a:t>国内已上市的多种电解质复方制剂，</a:t>
              </a:r>
              <a:r>
                <a:rPr lang="zh-CN" altLang="en-US" sz="1600" b="1" dirty="0">
                  <a:solidFill>
                    <a:srgbClr val="E46D1C"/>
                  </a:solidFill>
                  <a:latin typeface="微软雅黑" panose="020B0503020204020204" charset="-122"/>
                  <a:ea typeface="微软雅黑" panose="020B0503020204020204" charset="-122"/>
                </a:rPr>
                <a:t>均</a:t>
              </a:r>
              <a:r>
                <a:rPr kumimoji="0" lang="zh-CN" altLang="en-US" sz="1600" b="1" i="0" u="none" strike="noStrike" kern="1200" cap="none" spc="0" normalizeH="0" baseline="0" noProof="0" dirty="0">
                  <a:ln>
                    <a:noFill/>
                  </a:ln>
                  <a:solidFill>
                    <a:srgbClr val="E46D1C"/>
                  </a:solidFill>
                  <a:effectLst/>
                  <a:uLnTx/>
                  <a:uFillTx/>
                  <a:latin typeface="微软雅黑" panose="020B0503020204020204" charset="-122"/>
                  <a:ea typeface="微软雅黑" panose="020B0503020204020204" charset="-122"/>
                </a:rPr>
                <a:t>为等渗溶液，电解质浓度</a:t>
              </a:r>
              <a:r>
                <a:rPr lang="zh-CN" altLang="en-US" sz="1600" b="1" dirty="0">
                  <a:solidFill>
                    <a:srgbClr val="E46D1C"/>
                  </a:solidFill>
                  <a:latin typeface="微软雅黑" panose="020B0503020204020204" charset="-122"/>
                  <a:ea typeface="微软雅黑" panose="020B0503020204020204" charset="-122"/>
                </a:rPr>
                <a:t>低</a:t>
              </a:r>
              <a:r>
                <a:rPr lang="en-US" altLang="zh-CN" sz="1600" b="1" baseline="30000" dirty="0">
                  <a:solidFill>
                    <a:srgbClr val="E46D1C"/>
                  </a:solidFill>
                  <a:latin typeface="微软雅黑" panose="020B0503020204020204" charset="-122"/>
                  <a:ea typeface="微软雅黑" panose="020B0503020204020204" charset="-122"/>
                </a:rPr>
                <a:t>2</a:t>
              </a:r>
              <a:r>
                <a:rPr lang="zh-CN" altLang="en-US" sz="1600" b="1" dirty="0">
                  <a:solidFill>
                    <a:schemeClr val="tx1">
                      <a:lumMod val="65000"/>
                      <a:lumOff val="35000"/>
                    </a:schemeClr>
                  </a:solidFill>
                  <a:latin typeface="微软雅黑" panose="020B0503020204020204" charset="-122"/>
                  <a:ea typeface="微软雅黑" panose="020B0503020204020204" charset="-122"/>
                </a:rPr>
                <a:t>，难以满足肠外营养患者对电解质的需求。</a:t>
              </a:r>
            </a:p>
            <a:p>
              <a:pPr marR="0" lvl="0" algn="just" defTabSz="914400" rtl="0" eaLnBrk="1" fontAlgn="auto" latinLnBrk="0" hangingPunct="1">
                <a:lnSpc>
                  <a:spcPct val="150000"/>
                </a:lnSpc>
                <a:spcBef>
                  <a:spcPct val="0"/>
                </a:spcBef>
                <a:spcAft>
                  <a:spcPts val="0"/>
                </a:spcAft>
                <a:buClrTx/>
                <a:buSzTx/>
                <a:defRPr/>
              </a:pPr>
              <a:endParaRPr kumimoji="0" lang="en-US" altLang="zh-CN" sz="1600" b="1" i="0" u="none" strike="noStrike" kern="1200" cap="none" spc="0" normalizeH="0" baseline="0" noProof="0" dirty="0">
                <a:ln>
                  <a:noFill/>
                </a:ln>
                <a:solidFill>
                  <a:schemeClr val="tx1">
                    <a:lumMod val="65000"/>
                    <a:lumOff val="35000"/>
                  </a:schemeClr>
                </a:solidFill>
                <a:effectLst/>
                <a:uLnTx/>
                <a:uFillTx/>
                <a:latin typeface="微软雅黑" panose="020B0503020204020204" charset="-122"/>
                <a:ea typeface="微软雅黑" panose="020B0503020204020204" charset="-122"/>
              </a:endParaRPr>
            </a:p>
          </p:txBody>
        </p:sp>
        <p:sp>
          <p:nvSpPr>
            <p:cNvPr id="10" name="ïSliḍè"/>
            <p:cNvSpPr txBox="1"/>
            <p:nvPr/>
          </p:nvSpPr>
          <p:spPr bwMode="auto">
            <a:xfrm>
              <a:off x="774131" y="1105238"/>
              <a:ext cx="10209074" cy="1073801"/>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nchor="ctr"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lgn="just">
                <a:lnSpc>
                  <a:spcPct val="150000"/>
                </a:lnSpc>
                <a:spcBef>
                  <a:spcPct val="0"/>
                </a:spcBef>
                <a:buAutoNum type="arabicPeriod"/>
                <a:defRPr/>
              </a:pPr>
              <a:r>
                <a:rPr kumimoji="0" lang="zh-CN" altLang="en-US" sz="1600" b="1" i="0" u="none" strike="noStrike" kern="1200" cap="none" spc="0" normalizeH="0" baseline="0" noProof="0" dirty="0">
                  <a:ln>
                    <a:noFill/>
                  </a:ln>
                  <a:solidFill>
                    <a:srgbClr val="E46D1C"/>
                  </a:solidFill>
                  <a:effectLst/>
                  <a:uLnTx/>
                  <a:uFillTx/>
                  <a:latin typeface="微软雅黑" panose="020B0503020204020204" charset="-122"/>
                  <a:ea typeface="微软雅黑" panose="020B0503020204020204" charset="-122"/>
                </a:rPr>
                <a:t>单方电解质</a:t>
              </a:r>
              <a:r>
                <a:rPr lang="zh-CN" altLang="en-US" sz="1600" b="1" dirty="0">
                  <a:solidFill>
                    <a:srgbClr val="E46D1C"/>
                  </a:solidFill>
                  <a:latin typeface="微软雅黑" panose="020B0503020204020204" charset="-122"/>
                  <a:ea typeface="微软雅黑" panose="020B0503020204020204" charset="-122"/>
                </a:rPr>
                <a:t>计算复杂</a:t>
              </a:r>
              <a:r>
                <a:rPr kumimoji="0" lang="zh-CN" altLang="en-US" sz="1600" b="1" i="0" u="none" strike="noStrike" kern="1200" cap="none" spc="0" normalizeH="0" baseline="0" noProof="0" dirty="0">
                  <a:ln>
                    <a:noFill/>
                  </a:ln>
                  <a:solidFill>
                    <a:srgbClr val="E46D1C"/>
                  </a:solidFill>
                  <a:effectLst/>
                  <a:uLnTx/>
                  <a:uFillTx/>
                  <a:latin typeface="微软雅黑" panose="020B0503020204020204" charset="-122"/>
                  <a:ea typeface="微软雅黑" panose="020B0503020204020204" charset="-122"/>
                </a:rPr>
                <a:t>，易多加</a:t>
              </a:r>
              <a:r>
                <a:rPr kumimoji="0" lang="en-US" altLang="zh-CN" sz="1600" b="1" i="0" u="none" strike="noStrike" kern="1200" cap="none" spc="0" normalizeH="0" baseline="0" noProof="0" dirty="0">
                  <a:ln>
                    <a:noFill/>
                  </a:ln>
                  <a:solidFill>
                    <a:srgbClr val="E46D1C"/>
                  </a:solidFill>
                  <a:effectLst/>
                  <a:uLnTx/>
                  <a:uFillTx/>
                  <a:latin typeface="微软雅黑" panose="020B0503020204020204" charset="-122"/>
                  <a:ea typeface="微软雅黑" panose="020B0503020204020204" charset="-122"/>
                </a:rPr>
                <a:t>/</a:t>
              </a:r>
              <a:r>
                <a:rPr kumimoji="0" lang="zh-CN" altLang="en-US" sz="1600" b="1" i="0" u="none" strike="noStrike" kern="1200" cap="none" spc="0" normalizeH="0" baseline="0" noProof="0" dirty="0">
                  <a:ln>
                    <a:noFill/>
                  </a:ln>
                  <a:solidFill>
                    <a:srgbClr val="E46D1C"/>
                  </a:solidFill>
                  <a:effectLst/>
                  <a:uLnTx/>
                  <a:uFillTx/>
                  <a:latin typeface="微软雅黑" panose="020B0503020204020204" charset="-122"/>
                  <a:ea typeface="微软雅黑" panose="020B0503020204020204" charset="-122"/>
                </a:rPr>
                <a:t>漏加，</a:t>
              </a:r>
              <a:r>
                <a:rPr lang="zh-CN" altLang="en-US" sz="1600" b="1" dirty="0">
                  <a:solidFill>
                    <a:srgbClr val="E46D1C"/>
                  </a:solidFill>
                  <a:latin typeface="微软雅黑" panose="020B0503020204020204" charset="-122"/>
                  <a:ea typeface="微软雅黑" panose="020B0503020204020204" charset="-122"/>
                </a:rPr>
                <a:t>所以肠外营养中的电解质补充并不规范；配置中易</a:t>
              </a:r>
              <a:r>
                <a:rPr kumimoji="0" lang="zh-CN" altLang="en-US" sz="1600" b="1" i="0" u="none" strike="noStrike" kern="1200" cap="none" spc="0" normalizeH="0" baseline="0" noProof="0" dirty="0">
                  <a:ln>
                    <a:noFill/>
                  </a:ln>
                  <a:solidFill>
                    <a:srgbClr val="E46D1C"/>
                  </a:solidFill>
                  <a:effectLst/>
                  <a:uLnTx/>
                  <a:uFillTx/>
                  <a:latin typeface="微软雅黑" panose="020B0503020204020204" charset="-122"/>
                  <a:ea typeface="微软雅黑" panose="020B0503020204020204" charset="-122"/>
                </a:rPr>
                <a:t>引起污染</a:t>
              </a:r>
              <a:r>
                <a:rPr kumimoji="0" lang="zh-CN" altLang="en-US" sz="1600" i="0" u="none" strike="noStrike" kern="1200" cap="none" spc="0" normalizeH="0" baseline="0" noProof="0" dirty="0">
                  <a:ln>
                    <a:noFill/>
                  </a:ln>
                  <a:solidFill>
                    <a:schemeClr val="tx1">
                      <a:lumMod val="65000"/>
                      <a:lumOff val="35000"/>
                    </a:schemeClr>
                  </a:solidFill>
                  <a:effectLst/>
                  <a:uLnTx/>
                  <a:uFillTx/>
                  <a:latin typeface="微软雅黑" panose="020B0503020204020204" charset="-122"/>
                  <a:ea typeface="微软雅黑" panose="020B0503020204020204" charset="-122"/>
                </a:rPr>
                <a:t>。</a:t>
              </a:r>
              <a:r>
                <a:rPr lang="zh-CN" altLang="en-US" sz="1600" dirty="0">
                  <a:solidFill>
                    <a:schemeClr val="tx1">
                      <a:lumMod val="65000"/>
                      <a:lumOff val="35000"/>
                    </a:schemeClr>
                  </a:solidFill>
                  <a:latin typeface="微软雅黑" panose="020B0503020204020204" charset="-122"/>
                  <a:ea typeface="微软雅黑" panose="020B0503020204020204" charset="-122"/>
                  <a:sym typeface="+mn-ea"/>
                </a:rPr>
                <a:t>数据表明，</a:t>
              </a:r>
              <a:r>
                <a:rPr lang="en-US" altLang="zh-CN" sz="1600" dirty="0">
                  <a:solidFill>
                    <a:schemeClr val="tx1">
                      <a:lumMod val="65000"/>
                      <a:lumOff val="35000"/>
                    </a:schemeClr>
                  </a:solidFill>
                  <a:latin typeface="微软雅黑" panose="020B0503020204020204" charset="-122"/>
                  <a:ea typeface="微软雅黑" panose="020B0503020204020204" charset="-122"/>
                  <a:sym typeface="+mn-ea"/>
                </a:rPr>
                <a:t>176</a:t>
              </a:r>
              <a:r>
                <a:rPr lang="zh-CN" altLang="en-US" sz="1600" dirty="0">
                  <a:solidFill>
                    <a:schemeClr val="tx1">
                      <a:lumMod val="65000"/>
                      <a:lumOff val="35000"/>
                    </a:schemeClr>
                  </a:solidFill>
                  <a:latin typeface="微软雅黑" panose="020B0503020204020204" charset="-122"/>
                  <a:ea typeface="微软雅黑" panose="020B0503020204020204" charset="-122"/>
                  <a:sym typeface="+mn-ea"/>
                </a:rPr>
                <a:t>份三腔袋中，</a:t>
              </a:r>
              <a:r>
                <a:rPr lang="en-US" altLang="zh-CN" sz="1600" dirty="0">
                  <a:solidFill>
                    <a:schemeClr val="tx1">
                      <a:lumMod val="65000"/>
                      <a:lumOff val="35000"/>
                    </a:schemeClr>
                  </a:solidFill>
                  <a:latin typeface="微软雅黑" panose="020B0503020204020204" charset="-122"/>
                  <a:ea typeface="微软雅黑" panose="020B0503020204020204" charset="-122"/>
                  <a:sym typeface="+mn-ea"/>
                </a:rPr>
                <a:t>39.2%</a:t>
              </a:r>
              <a:r>
                <a:rPr lang="zh-CN" altLang="en-US" sz="1600" dirty="0">
                  <a:solidFill>
                    <a:schemeClr val="tx1">
                      <a:lumMod val="65000"/>
                      <a:lumOff val="35000"/>
                    </a:schemeClr>
                  </a:solidFill>
                  <a:latin typeface="微软雅黑" panose="020B0503020204020204" charset="-122"/>
                  <a:ea typeface="微软雅黑" panose="020B0503020204020204" charset="-122"/>
                  <a:sym typeface="+mn-ea"/>
                </a:rPr>
                <a:t>的阳离子电解质不符合指南推荐的离子浓度</a:t>
              </a:r>
              <a:r>
                <a:rPr lang="en-US" altLang="zh-CN" sz="1600" baseline="30000" dirty="0">
                  <a:solidFill>
                    <a:schemeClr val="tx1">
                      <a:lumMod val="65000"/>
                      <a:lumOff val="35000"/>
                    </a:schemeClr>
                  </a:solidFill>
                  <a:latin typeface="微软雅黑" panose="020B0503020204020204" charset="-122"/>
                  <a:ea typeface="微软雅黑" panose="020B0503020204020204" charset="-122"/>
                  <a:sym typeface="+mn-ea"/>
                </a:rPr>
                <a:t>1</a:t>
              </a:r>
              <a:r>
                <a:rPr lang="zh-CN" altLang="en-US" sz="1600" baseline="30000" dirty="0">
                  <a:solidFill>
                    <a:schemeClr val="tx1">
                      <a:lumMod val="65000"/>
                      <a:lumOff val="35000"/>
                    </a:schemeClr>
                  </a:solidFill>
                  <a:latin typeface="微软雅黑" panose="020B0503020204020204" charset="-122"/>
                  <a:ea typeface="微软雅黑" panose="020B0503020204020204" charset="-122"/>
                  <a:sym typeface="+mn-ea"/>
                </a:rPr>
                <a:t>。</a:t>
              </a:r>
              <a:endParaRPr kumimoji="0" lang="zh-CN" altLang="en-US" sz="1600" i="0" u="none" strike="noStrike" kern="1200" cap="none" spc="0" normalizeH="0" baseline="0" noProof="0" dirty="0">
                <a:ln>
                  <a:noFill/>
                </a:ln>
                <a:solidFill>
                  <a:schemeClr val="tx1">
                    <a:lumMod val="65000"/>
                    <a:lumOff val="35000"/>
                  </a:schemeClr>
                </a:solidFill>
                <a:effectLst/>
                <a:uLnTx/>
                <a:uFillTx/>
                <a:latin typeface="微软雅黑" panose="020B0503020204020204" charset="-122"/>
                <a:ea typeface="微软雅黑" panose="020B0503020204020204" charset="-122"/>
              </a:endParaRPr>
            </a:p>
            <a:p>
              <a:pPr marL="0" marR="0" lvl="0" indent="0" algn="just" defTabSz="914400" rtl="0" eaLnBrk="1" fontAlgn="auto" latinLnBrk="0" hangingPunct="1">
                <a:lnSpc>
                  <a:spcPct val="150000"/>
                </a:lnSpc>
                <a:spcBef>
                  <a:spcPct val="0"/>
                </a:spcBef>
                <a:spcAft>
                  <a:spcPts val="0"/>
                </a:spcAft>
                <a:buClrTx/>
                <a:buSzTx/>
                <a:buFontTx/>
                <a:buNone/>
                <a:defRPr/>
              </a:pPr>
              <a:endParaRPr kumimoji="0" lang="zh-CN" altLang="en-US" sz="1600" b="1" i="0" u="none" strike="noStrike" kern="1200" cap="none" spc="0" normalizeH="0" baseline="0" noProof="0" dirty="0">
                <a:ln>
                  <a:noFill/>
                </a:ln>
                <a:solidFill>
                  <a:schemeClr val="tx1">
                    <a:lumMod val="65000"/>
                    <a:lumOff val="35000"/>
                  </a:schemeClr>
                </a:solidFill>
                <a:effectLst/>
                <a:uLnTx/>
                <a:uFillTx/>
                <a:latin typeface="微软雅黑" panose="020B0503020204020204" charset="-122"/>
                <a:ea typeface="微软雅黑" panose="020B0503020204020204" charset="-122"/>
              </a:endParaRPr>
            </a:p>
          </p:txBody>
        </p:sp>
        <p:sp>
          <p:nvSpPr>
            <p:cNvPr id="18" name="iṥḷîďè"/>
            <p:cNvSpPr/>
            <p:nvPr/>
          </p:nvSpPr>
          <p:spPr bwMode="auto">
            <a:xfrm>
              <a:off x="1064514" y="1749463"/>
              <a:ext cx="10575377" cy="793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ctr" anchorCtr="0">
              <a:noAutofit/>
            </a:bodyPr>
            <a:lstStyle>
              <a:defPPr>
                <a:defRPr lang="zh-CN"/>
              </a:defPPr>
              <a:lvl1pPr marL="0" algn="l" defTabSz="913765" rtl="0" eaLnBrk="1" latinLnBrk="0" hangingPunct="1">
                <a:defRPr sz="1800" kern="1200">
                  <a:solidFill>
                    <a:schemeClr val="tx1"/>
                  </a:solidFill>
                </a:defRPr>
              </a:lvl1pPr>
              <a:lvl2pPr marL="457200" algn="l" defTabSz="913765" rtl="0" eaLnBrk="1" latinLnBrk="0" hangingPunct="1">
                <a:defRPr sz="1800" kern="1200">
                  <a:solidFill>
                    <a:schemeClr val="tx1"/>
                  </a:solidFill>
                </a:defRPr>
              </a:lvl2pPr>
              <a:lvl3pPr marL="914400" algn="l" defTabSz="913765" rtl="0" eaLnBrk="1" latinLnBrk="0" hangingPunct="1">
                <a:defRPr sz="1800" kern="1200">
                  <a:solidFill>
                    <a:schemeClr val="tx1"/>
                  </a:solidFill>
                </a:defRPr>
              </a:lvl3pPr>
              <a:lvl4pPr marL="1371600" algn="l" defTabSz="913765" rtl="0" eaLnBrk="1" latinLnBrk="0" hangingPunct="1">
                <a:defRPr sz="1800" kern="1200">
                  <a:solidFill>
                    <a:schemeClr val="tx1"/>
                  </a:solidFill>
                </a:defRPr>
              </a:lvl4pPr>
              <a:lvl5pPr marL="1828800" algn="l" defTabSz="913765" rtl="0" eaLnBrk="1" latinLnBrk="0" hangingPunct="1">
                <a:defRPr sz="1800" kern="1200">
                  <a:solidFill>
                    <a:schemeClr val="tx1"/>
                  </a:solidFill>
                </a:defRPr>
              </a:lvl5pPr>
              <a:lvl6pPr marL="2286000" algn="l" defTabSz="913765" rtl="0" eaLnBrk="1" latinLnBrk="0" hangingPunct="1">
                <a:defRPr sz="1800" kern="1200">
                  <a:solidFill>
                    <a:schemeClr val="tx1"/>
                  </a:solidFill>
                </a:defRPr>
              </a:lvl6pPr>
              <a:lvl7pPr marL="2743200" algn="l" defTabSz="913765" rtl="0" eaLnBrk="1" latinLnBrk="0" hangingPunct="1">
                <a:defRPr sz="1800" kern="1200">
                  <a:solidFill>
                    <a:schemeClr val="tx1"/>
                  </a:solidFill>
                </a:defRPr>
              </a:lvl7pPr>
              <a:lvl8pPr marL="3200400" algn="l" defTabSz="913765" rtl="0" eaLnBrk="1" latinLnBrk="0" hangingPunct="1">
                <a:defRPr sz="1800" kern="1200">
                  <a:solidFill>
                    <a:schemeClr val="tx1"/>
                  </a:solidFill>
                </a:defRPr>
              </a:lvl8pPr>
              <a:lvl9pPr marL="3657600" algn="l" defTabSz="913765" rtl="0" eaLnBrk="1" latinLnBrk="0" hangingPunct="1">
                <a:defRPr sz="1800" kern="1200">
                  <a:solidFill>
                    <a:schemeClr val="tx1"/>
                  </a:solidFill>
                </a:defRPr>
              </a:lvl9pPr>
            </a:lstStyle>
            <a:p>
              <a:pPr lvl="0" defTabSz="914400">
                <a:lnSpc>
                  <a:spcPct val="110000"/>
                </a:lnSpc>
                <a:buClr>
                  <a:srgbClr val="BD374A"/>
                </a:buClr>
                <a:buSzPct val="150000"/>
                <a:defRPr/>
              </a:pPr>
              <a:r>
                <a:rPr lang="zh-CN" altLang="en-US" sz="1600" dirty="0">
                  <a:solidFill>
                    <a:schemeClr val="tx1">
                      <a:lumMod val="65000"/>
                      <a:lumOff val="35000"/>
                    </a:schemeClr>
                  </a:solidFill>
                  <a:latin typeface="+mn-ea"/>
                </a:rPr>
                <a:t>本品</a:t>
              </a:r>
              <a:r>
                <a:rPr kumimoji="0" lang="zh-CN" altLang="en-US" sz="1600" i="0" u="none" strike="noStrike" kern="1200" cap="none" spc="0" normalizeH="0" baseline="0" noProof="0" dirty="0">
                  <a:ln>
                    <a:noFill/>
                  </a:ln>
                  <a:solidFill>
                    <a:schemeClr val="tx1">
                      <a:lumMod val="65000"/>
                      <a:lumOff val="35000"/>
                    </a:schemeClr>
                  </a:solidFill>
                  <a:effectLst/>
                  <a:uLnTx/>
                  <a:uFillTx/>
                  <a:latin typeface="微软雅黑" panose="020B0503020204020204" charset="-122"/>
                  <a:ea typeface="微软雅黑" panose="020B0503020204020204" charset="-122"/>
                  <a:cs typeface="+mn-cs"/>
                </a:rPr>
                <a:t>可</a:t>
              </a:r>
              <a:r>
                <a:rPr lang="zh-CN" altLang="en-US" sz="1600" dirty="0">
                  <a:solidFill>
                    <a:schemeClr val="tx1">
                      <a:lumMod val="65000"/>
                      <a:lumOff val="35000"/>
                    </a:schemeClr>
                  </a:solidFill>
                  <a:latin typeface="微软雅黑" panose="020B0503020204020204" charset="-122"/>
                  <a:ea typeface="微软雅黑" panose="020B0503020204020204" charset="-122"/>
                  <a:sym typeface="+mn-ea"/>
                </a:rPr>
                <a:t>促进电解质补充的规范性，减少术后电解质紊乱的发生率，</a:t>
              </a:r>
              <a:r>
                <a:rPr lang="zh-CN" altLang="en-US" sz="1600" dirty="0">
                  <a:solidFill>
                    <a:schemeClr val="tx1">
                      <a:lumMod val="65000"/>
                      <a:lumOff val="35000"/>
                    </a:schemeClr>
                  </a:solidFill>
                  <a:latin typeface="微软雅黑" panose="020B0503020204020204" charset="-122"/>
                  <a:ea typeface="微软雅黑" panose="020B0503020204020204" charset="-122"/>
                </a:rPr>
                <a:t>减少配制次数，减少污染风险。</a:t>
              </a:r>
            </a:p>
          </p:txBody>
        </p:sp>
        <p:sp>
          <p:nvSpPr>
            <p:cNvPr id="21" name="iṥḷîďè"/>
            <p:cNvSpPr/>
            <p:nvPr/>
          </p:nvSpPr>
          <p:spPr bwMode="auto">
            <a:xfrm>
              <a:off x="1095855" y="2994247"/>
              <a:ext cx="10575377" cy="432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ctr" anchorCtr="0">
              <a:noAutofit/>
            </a:bodyPr>
            <a:lstStyle>
              <a:defPPr>
                <a:defRPr lang="zh-CN"/>
              </a:defPPr>
              <a:lvl1pPr marL="0" algn="l" defTabSz="913765" rtl="0" eaLnBrk="1" latinLnBrk="0" hangingPunct="1">
                <a:defRPr sz="1800" kern="1200">
                  <a:solidFill>
                    <a:schemeClr val="tx1"/>
                  </a:solidFill>
                </a:defRPr>
              </a:lvl1pPr>
              <a:lvl2pPr marL="457200" algn="l" defTabSz="913765" rtl="0" eaLnBrk="1" latinLnBrk="0" hangingPunct="1">
                <a:defRPr sz="1800" kern="1200">
                  <a:solidFill>
                    <a:schemeClr val="tx1"/>
                  </a:solidFill>
                </a:defRPr>
              </a:lvl2pPr>
              <a:lvl3pPr marL="914400" algn="l" defTabSz="913765" rtl="0" eaLnBrk="1" latinLnBrk="0" hangingPunct="1">
                <a:defRPr sz="1800" kern="1200">
                  <a:solidFill>
                    <a:schemeClr val="tx1"/>
                  </a:solidFill>
                </a:defRPr>
              </a:lvl3pPr>
              <a:lvl4pPr marL="1371600" algn="l" defTabSz="913765" rtl="0" eaLnBrk="1" latinLnBrk="0" hangingPunct="1">
                <a:defRPr sz="1800" kern="1200">
                  <a:solidFill>
                    <a:schemeClr val="tx1"/>
                  </a:solidFill>
                </a:defRPr>
              </a:lvl4pPr>
              <a:lvl5pPr marL="1828800" algn="l" defTabSz="913765" rtl="0" eaLnBrk="1" latinLnBrk="0" hangingPunct="1">
                <a:defRPr sz="1800" kern="1200">
                  <a:solidFill>
                    <a:schemeClr val="tx1"/>
                  </a:solidFill>
                </a:defRPr>
              </a:lvl5pPr>
              <a:lvl6pPr marL="2286000" algn="l" defTabSz="913765" rtl="0" eaLnBrk="1" latinLnBrk="0" hangingPunct="1">
                <a:defRPr sz="1800" kern="1200">
                  <a:solidFill>
                    <a:schemeClr val="tx1"/>
                  </a:solidFill>
                </a:defRPr>
              </a:lvl6pPr>
              <a:lvl7pPr marL="2743200" algn="l" defTabSz="913765" rtl="0" eaLnBrk="1" latinLnBrk="0" hangingPunct="1">
                <a:defRPr sz="1800" kern="1200">
                  <a:solidFill>
                    <a:schemeClr val="tx1"/>
                  </a:solidFill>
                </a:defRPr>
              </a:lvl7pPr>
              <a:lvl8pPr marL="3200400" algn="l" defTabSz="913765" rtl="0" eaLnBrk="1" latinLnBrk="0" hangingPunct="1">
                <a:defRPr sz="1800" kern="1200">
                  <a:solidFill>
                    <a:schemeClr val="tx1"/>
                  </a:solidFill>
                </a:defRPr>
              </a:lvl8pPr>
              <a:lvl9pPr marL="3657600" algn="l" defTabSz="913765" rtl="0" eaLnBrk="1" latinLnBrk="0" hangingPunct="1">
                <a:defRPr sz="1800" kern="1200">
                  <a:solidFill>
                    <a:schemeClr val="tx1"/>
                  </a:solidFill>
                </a:defRPr>
              </a:lvl9pPr>
            </a:lstStyle>
            <a:p>
              <a:pPr lvl="0" defTabSz="914400">
                <a:lnSpc>
                  <a:spcPct val="120000"/>
                </a:lnSpc>
                <a:buClr>
                  <a:srgbClr val="BD374A"/>
                </a:buClr>
                <a:buSzPct val="150000"/>
                <a:defRPr/>
              </a:pPr>
              <a:r>
                <a:rPr lang="zh-CN" altLang="en-US" sz="1600" dirty="0">
                  <a:solidFill>
                    <a:schemeClr val="tx1">
                      <a:lumMod val="65000"/>
                      <a:lumOff val="35000"/>
                    </a:schemeClr>
                  </a:solidFill>
                  <a:latin typeface="微软雅黑" panose="020B0503020204020204" charset="-122"/>
                  <a:ea typeface="微软雅黑" panose="020B0503020204020204" charset="-122"/>
                </a:rPr>
                <a:t>本品是国内首款高离子浓度复方电解质补充剂，可有效改善患者治疗现状，减少患者补液量，满足不同需求的病人。</a:t>
              </a:r>
              <a:endParaRPr kumimoji="0" lang="zh-CN" altLang="en-US" sz="1600" i="0" u="none" strike="noStrike" kern="1200" cap="none" spc="0" normalizeH="0" dirty="0">
                <a:solidFill>
                  <a:schemeClr val="tx1">
                    <a:lumMod val="65000"/>
                    <a:lumOff val="35000"/>
                  </a:schemeClr>
                </a:solidFill>
                <a:latin typeface="微软雅黑" panose="020B0503020204020204" charset="-122"/>
                <a:ea typeface="微软雅黑" panose="020B0503020204020204" charset="-122"/>
              </a:endParaRPr>
            </a:p>
          </p:txBody>
        </p:sp>
        <p:grpSp>
          <p:nvGrpSpPr>
            <p:cNvPr id="14" name="组合 13"/>
            <p:cNvGrpSpPr/>
            <p:nvPr/>
          </p:nvGrpSpPr>
          <p:grpSpPr>
            <a:xfrm>
              <a:off x="323519" y="3690358"/>
              <a:ext cx="11498581" cy="2371725"/>
              <a:chOff x="2860970" y="1182678"/>
              <a:chExt cx="2879963" cy="4650488"/>
            </a:xfrm>
          </p:grpSpPr>
          <p:sp>
            <p:nvSpPr>
              <p:cNvPr id="23" name="圆角矩形 13"/>
              <p:cNvSpPr/>
              <p:nvPr/>
            </p:nvSpPr>
            <p:spPr>
              <a:xfrm>
                <a:off x="2860970" y="1498936"/>
                <a:ext cx="2879963" cy="4334230"/>
              </a:xfrm>
              <a:prstGeom prst="roundRect">
                <a:avLst>
                  <a:gd name="adj" fmla="val 3792"/>
                </a:avLst>
              </a:prstGeom>
              <a:solidFill>
                <a:schemeClr val="bg1"/>
              </a:solidFill>
              <a:ln>
                <a:solidFill>
                  <a:schemeClr val="bg1">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
                    <a:srgbClr val="001965"/>
                  </a:buClr>
                  <a:buSzTx/>
                  <a:buFontTx/>
                  <a:buNone/>
                  <a:defRPr/>
                </a:pPr>
                <a:endParaRPr kumimoji="0" lang="zh-CN" altLang="en-US" sz="1200" b="1" i="0" u="none" strike="noStrike" kern="0" cap="none" spc="0" normalizeH="0" baseline="0" noProof="0" dirty="0">
                  <a:ln>
                    <a:noFill/>
                  </a:ln>
                  <a:solidFill>
                    <a:srgbClr val="001965"/>
                  </a:solidFill>
                  <a:effectLst/>
                  <a:uLnTx/>
                  <a:uFillTx/>
                  <a:latin typeface="+mn-lt"/>
                  <a:ea typeface="+mn-ea"/>
                  <a:cs typeface="+mn-cs"/>
                  <a:sym typeface="+mn-lt"/>
                </a:endParaRPr>
              </a:p>
            </p:txBody>
          </p:sp>
          <p:grpSp>
            <p:nvGrpSpPr>
              <p:cNvPr id="24" name="组合 23"/>
              <p:cNvGrpSpPr/>
              <p:nvPr/>
            </p:nvGrpSpPr>
            <p:grpSpPr>
              <a:xfrm>
                <a:off x="3101390" y="1182678"/>
                <a:ext cx="2399161" cy="774823"/>
                <a:chOff x="1093417" y="1576506"/>
                <a:chExt cx="2329314" cy="774823"/>
              </a:xfrm>
            </p:grpSpPr>
            <p:grpSp>
              <p:nvGrpSpPr>
                <p:cNvPr id="25" name="组合 24"/>
                <p:cNvGrpSpPr/>
                <p:nvPr/>
              </p:nvGrpSpPr>
              <p:grpSpPr>
                <a:xfrm>
                  <a:off x="1093417" y="1650805"/>
                  <a:ext cx="2329314" cy="504311"/>
                  <a:chOff x="809154" y="1717820"/>
                  <a:chExt cx="2329314" cy="398500"/>
                </a:xfrm>
              </p:grpSpPr>
              <p:sp>
                <p:nvSpPr>
                  <p:cNvPr id="27" name="Trapezoid 10@|1FFC:3506772|FBC:16777215|LFC:16777215|LBC:16777215"/>
                  <p:cNvSpPr/>
                  <p:nvPr/>
                </p:nvSpPr>
                <p:spPr>
                  <a:xfrm>
                    <a:off x="809154" y="1717820"/>
                    <a:ext cx="2329314" cy="190853"/>
                  </a:xfrm>
                  <a:prstGeom prst="trapezoid">
                    <a:avLst>
                      <a:gd name="adj" fmla="val 67927"/>
                    </a:avLst>
                  </a:prstGeom>
                  <a:solidFill>
                    <a:srgbClr val="E46D1C"/>
                  </a:solidFill>
                  <a:ln w="12700" cap="flat" cmpd="sng" algn="ctr">
                    <a:noFill/>
                    <a:prstDash val="solid"/>
                    <a:miter lim="800000"/>
                  </a:ln>
                  <a:effectLst/>
                </p:spPr>
                <p:txBody>
                  <a:bodyPr lIns="68543" tIns="34289" rIns="68543" bIns="34289"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2400" b="1" i="0" u="none" strike="noStrike" kern="0" cap="none" spc="0" normalizeH="0" baseline="0" noProof="0" dirty="0">
                      <a:ln>
                        <a:noFill/>
                      </a:ln>
                      <a:solidFill>
                        <a:prstClr val="white"/>
                      </a:solidFill>
                      <a:effectLst/>
                      <a:uLnTx/>
                      <a:uFillTx/>
                      <a:latin typeface="Apis For Office (正文)"/>
                      <a:ea typeface="微软雅黑" panose="020B0503020204020204" charset="-122"/>
                      <a:cs typeface="+mn-cs"/>
                      <a:sym typeface="+mn-lt"/>
                    </a:endParaRPr>
                  </a:p>
                </p:txBody>
              </p:sp>
              <p:sp>
                <p:nvSpPr>
                  <p:cNvPr id="28" name="Pentagon 9@|1FFC:4308095|FBC:16777215|LFC:16777215|LBC:16777215"/>
                  <p:cNvSpPr/>
                  <p:nvPr/>
                </p:nvSpPr>
                <p:spPr>
                  <a:xfrm rot="5400000">
                    <a:off x="1777956" y="916575"/>
                    <a:ext cx="392560" cy="2006929"/>
                  </a:xfrm>
                  <a:prstGeom prst="homePlate">
                    <a:avLst>
                      <a:gd name="adj" fmla="val 24299"/>
                    </a:avLst>
                  </a:prstGeom>
                  <a:solidFill>
                    <a:srgbClr val="E46D1C"/>
                  </a:solidFill>
                  <a:ln w="12700" cap="flat" cmpd="sng" algn="ctr">
                    <a:noFill/>
                    <a:prstDash val="solid"/>
                    <a:miter lim="800000"/>
                  </a:ln>
                  <a:effectLst>
                    <a:outerShdw blurRad="38100" dist="38100" dir="5400000" algn="t" rotWithShape="0">
                      <a:srgbClr val="C91979">
                        <a:alpha val="44000"/>
                      </a:srgbClr>
                    </a:outerShdw>
                  </a:effectLst>
                </p:spPr>
                <p:txBody>
                  <a:bodyPr lIns="68543" tIns="34289" rIns="68543" bIns="34289"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2400" b="1" i="0" u="none" strike="noStrike" kern="0" cap="none" spc="0" normalizeH="0" baseline="0" noProof="0" dirty="0">
                      <a:ln>
                        <a:noFill/>
                      </a:ln>
                      <a:solidFill>
                        <a:prstClr val="white"/>
                      </a:solidFill>
                      <a:effectLst/>
                      <a:uLnTx/>
                      <a:uFillTx/>
                      <a:latin typeface="Apis For Office (正文)"/>
                      <a:ea typeface="微软雅黑" panose="020B0503020204020204" charset="-122"/>
                      <a:cs typeface="+mn-cs"/>
                      <a:sym typeface="+mn-lt"/>
                    </a:endParaRPr>
                  </a:p>
                </p:txBody>
              </p:sp>
            </p:grpSp>
            <p:sp>
              <p:nvSpPr>
                <p:cNvPr id="26" name="文本框 11"/>
                <p:cNvSpPr txBox="1"/>
                <p:nvPr/>
              </p:nvSpPr>
              <p:spPr>
                <a:xfrm>
                  <a:off x="1330784" y="1576506"/>
                  <a:ext cx="1855429" cy="77482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1200" cap="none" spc="0" normalizeH="0" baseline="0" noProof="0" dirty="0">
                      <a:ln>
                        <a:noFill/>
                      </a:ln>
                      <a:solidFill>
                        <a:srgbClr val="FFFFFF"/>
                      </a:solidFill>
                      <a:effectLst/>
                      <a:uLnTx/>
                      <a:uFillTx/>
                      <a:latin typeface="Apis For Office" panose="02010600030101010101" charset="0"/>
                      <a:ea typeface="微软雅黑" panose="020B0503020204020204" charset="-122"/>
                      <a:cs typeface="Apis For Office" panose="02010600030101010101" charset="0"/>
                      <a:sym typeface="Verdana" panose="020B0604030504040204"/>
                    </a:rPr>
                    <a:t>疾病基本情况</a:t>
                  </a:r>
                </a:p>
              </p:txBody>
            </p:sp>
          </p:grpSp>
        </p:grpSp>
        <p:sp>
          <p:nvSpPr>
            <p:cNvPr id="30" name="文本框 29"/>
            <p:cNvSpPr txBox="1"/>
            <p:nvPr/>
          </p:nvSpPr>
          <p:spPr>
            <a:xfrm>
              <a:off x="789721" y="4056657"/>
              <a:ext cx="10172705" cy="1033745"/>
            </a:xfrm>
            <a:prstGeom prst="rect">
              <a:avLst/>
            </a:prstGeom>
            <a:noFill/>
          </p:spPr>
          <p:txBody>
            <a:bodyPr wrap="square">
              <a:spAutoFit/>
            </a:bodyPr>
            <a:lstStyle/>
            <a:p>
              <a:r>
                <a:rPr lang="en-US" altLang="zh-CN" sz="1600" b="1" dirty="0">
                  <a:solidFill>
                    <a:srgbClr val="E46D1C"/>
                  </a:solidFill>
                  <a:latin typeface="微软雅黑" panose="020B0503020204020204" charset="-122"/>
                  <a:ea typeface="微软雅黑" panose="020B0503020204020204" charset="-122"/>
                </a:rPr>
                <a:t>1.   </a:t>
              </a:r>
              <a:r>
                <a:rPr lang="zh-CN" altLang="en-US" sz="1600" b="1" dirty="0">
                  <a:solidFill>
                    <a:srgbClr val="E46D1C"/>
                  </a:solidFill>
                  <a:latin typeface="微软雅黑" panose="020B0503020204020204" charset="-122"/>
                  <a:ea typeface="微软雅黑" panose="020B0503020204020204" charset="-122"/>
                </a:rPr>
                <a:t>疾病情况：</a:t>
              </a:r>
              <a:endParaRPr lang="en-US" altLang="zh-CN" sz="1600" b="1" dirty="0">
                <a:solidFill>
                  <a:srgbClr val="E46D1C"/>
                </a:solidFill>
                <a:latin typeface="微软雅黑" panose="020B0503020204020204" charset="-122"/>
                <a:ea typeface="微软雅黑" panose="020B0503020204020204" charset="-122"/>
                <a:sym typeface="+mn-ea"/>
              </a:endParaRPr>
            </a:p>
            <a:p>
              <a:pPr>
                <a:lnSpc>
                  <a:spcPct val="150000"/>
                </a:lnSpc>
              </a:pPr>
              <a:r>
                <a:rPr lang="zh-CN" altLang="en-US" sz="1600" b="1" dirty="0">
                  <a:solidFill>
                    <a:srgbClr val="E46D1C"/>
                  </a:solidFill>
                  <a:latin typeface="微软雅黑" panose="020B0503020204020204" charset="-122"/>
                  <a:ea typeface="微软雅黑" panose="020B0503020204020204" charset="-122"/>
                  <a:sym typeface="+mn-ea"/>
                </a:rPr>
                <a:t>      肠外营养作为一种复杂的营养治疗方式，如电解质补充不规范，易引起患者电解质紊乱</a:t>
              </a:r>
              <a:r>
                <a:rPr lang="en-US" altLang="zh-CN" sz="1600" b="1" baseline="30000" dirty="0">
                  <a:solidFill>
                    <a:srgbClr val="E46D1C"/>
                  </a:solidFill>
                  <a:latin typeface="微软雅黑" panose="020B0503020204020204" charset="-122"/>
                  <a:ea typeface="微软雅黑" panose="020B0503020204020204" charset="-122"/>
                  <a:sym typeface="+mn-ea"/>
                </a:rPr>
                <a:t>3</a:t>
              </a:r>
              <a:r>
                <a:rPr lang="zh-CN" altLang="en-US" sz="1600" b="1" dirty="0">
                  <a:solidFill>
                    <a:schemeClr val="tx1">
                      <a:lumMod val="65000"/>
                      <a:lumOff val="35000"/>
                    </a:schemeClr>
                  </a:solidFill>
                  <a:latin typeface="微软雅黑" panose="020B0503020204020204" charset="-122"/>
                  <a:ea typeface="微软雅黑" panose="020B0503020204020204" charset="-122"/>
                  <a:sym typeface="+mn-ea"/>
                </a:rPr>
                <a:t>。这一定程度上延</a:t>
              </a:r>
              <a:endParaRPr lang="en-US" altLang="zh-CN" sz="1600" b="1" dirty="0">
                <a:solidFill>
                  <a:schemeClr val="tx1">
                    <a:lumMod val="65000"/>
                    <a:lumOff val="35000"/>
                  </a:schemeClr>
                </a:solidFill>
                <a:latin typeface="微软雅黑" panose="020B0503020204020204" charset="-122"/>
                <a:ea typeface="微软雅黑" panose="020B0503020204020204" charset="-122"/>
                <a:sym typeface="+mn-ea"/>
              </a:endParaRPr>
            </a:p>
            <a:p>
              <a:pPr>
                <a:lnSpc>
                  <a:spcPct val="150000"/>
                </a:lnSpc>
              </a:pPr>
              <a:r>
                <a:rPr lang="en-US" altLang="zh-CN" sz="1600" b="1" dirty="0">
                  <a:solidFill>
                    <a:schemeClr val="tx1">
                      <a:lumMod val="65000"/>
                      <a:lumOff val="35000"/>
                    </a:schemeClr>
                  </a:solidFill>
                  <a:latin typeface="微软雅黑" panose="020B0503020204020204" charset="-122"/>
                  <a:ea typeface="微软雅黑" panose="020B0503020204020204" charset="-122"/>
                  <a:sym typeface="+mn-ea"/>
                </a:rPr>
                <a:t>      </a:t>
              </a:r>
              <a:r>
                <a:rPr lang="zh-CN" altLang="en-US" sz="1600" b="1" dirty="0">
                  <a:solidFill>
                    <a:schemeClr val="tx1">
                      <a:lumMod val="65000"/>
                      <a:lumOff val="35000"/>
                    </a:schemeClr>
                  </a:solidFill>
                  <a:latin typeface="微软雅黑" panose="020B0503020204020204" charset="-122"/>
                  <a:ea typeface="微软雅黑" panose="020B0503020204020204" charset="-122"/>
                  <a:sym typeface="+mn-ea"/>
                </a:rPr>
                <a:t>长了患者住院时间、增加了死亡率，进而给患者带来更大的经济与健康负担。</a:t>
              </a:r>
              <a:endParaRPr lang="en-US" altLang="zh-CN" sz="1600" b="1" dirty="0">
                <a:solidFill>
                  <a:schemeClr val="tx1">
                    <a:lumMod val="65000"/>
                    <a:lumOff val="35000"/>
                  </a:schemeClr>
                </a:solidFill>
                <a:latin typeface="微软雅黑" panose="020B0503020204020204" charset="-122"/>
                <a:ea typeface="微软雅黑" panose="020B0503020204020204" charset="-122"/>
                <a:sym typeface="+mn-ea"/>
              </a:endParaRPr>
            </a:p>
          </p:txBody>
        </p:sp>
        <p:sp>
          <p:nvSpPr>
            <p:cNvPr id="33" name="文本框 32"/>
            <p:cNvSpPr txBox="1"/>
            <p:nvPr/>
          </p:nvSpPr>
          <p:spPr>
            <a:xfrm>
              <a:off x="789721" y="5294489"/>
              <a:ext cx="8549243" cy="664413"/>
            </a:xfrm>
            <a:prstGeom prst="rect">
              <a:avLst/>
            </a:prstGeom>
            <a:noFill/>
          </p:spPr>
          <p:txBody>
            <a:bodyPr wrap="square">
              <a:spAutoFit/>
            </a:bodyPr>
            <a:lstStyle/>
            <a:p>
              <a:r>
                <a:rPr lang="en-US" altLang="zh-CN" sz="1600" b="1" kern="0" dirty="0">
                  <a:solidFill>
                    <a:srgbClr val="E46D1C"/>
                  </a:solidFill>
                  <a:latin typeface="微软雅黑" panose="020B0503020204020204" charset="-122"/>
                  <a:ea typeface="微软雅黑" panose="020B0503020204020204" charset="-122"/>
                </a:rPr>
                <a:t>2.   </a:t>
              </a:r>
              <a:r>
                <a:rPr lang="zh-CN" altLang="en-US" sz="1600" b="1" kern="0" dirty="0">
                  <a:solidFill>
                    <a:srgbClr val="E46D1C"/>
                  </a:solidFill>
                  <a:latin typeface="微软雅黑" panose="020B0503020204020204" charset="-122"/>
                  <a:ea typeface="微软雅黑" panose="020B0503020204020204" charset="-122"/>
                </a:rPr>
                <a:t>主要适宜人群：</a:t>
              </a:r>
              <a:endParaRPr lang="en-US" altLang="zh-CN" sz="1600" b="1" kern="0" dirty="0">
                <a:solidFill>
                  <a:schemeClr val="bg1">
                    <a:lumMod val="50000"/>
                  </a:schemeClr>
                </a:solidFill>
                <a:latin typeface="微软雅黑" panose="020B0503020204020204" charset="-122"/>
                <a:ea typeface="微软雅黑" panose="020B0503020204020204" charset="-122"/>
                <a:cs typeface="微软雅黑" panose="020B0503020204020204" charset="-122"/>
                <a:sym typeface="+mn-ea"/>
              </a:endParaRPr>
            </a:p>
            <a:p>
              <a:pPr algn="l">
                <a:lnSpc>
                  <a:spcPct val="150000"/>
                </a:lnSpc>
              </a:pPr>
              <a:r>
                <a:rPr lang="zh-CN" altLang="en-US" sz="1600" b="1" dirty="0">
                  <a:solidFill>
                    <a:srgbClr val="E46D1C"/>
                  </a:solidFill>
                  <a:latin typeface="微软雅黑" panose="020B0503020204020204" charset="-122"/>
                  <a:ea typeface="微软雅黑" panose="020B0503020204020204" charset="-122"/>
                  <a:sym typeface="+mn-ea"/>
                </a:rPr>
                <a:t>      需要通过肠外营养补充的患者</a:t>
              </a:r>
              <a:r>
                <a:rPr lang="zh-CN" altLang="en-US" sz="1600" b="1" dirty="0">
                  <a:solidFill>
                    <a:schemeClr val="tx1">
                      <a:lumMod val="65000"/>
                      <a:lumOff val="35000"/>
                    </a:schemeClr>
                  </a:solidFill>
                  <a:latin typeface="微软雅黑" panose="020B0503020204020204" charset="-122"/>
                  <a:ea typeface="微软雅黑" panose="020B0503020204020204" charset="-122"/>
                  <a:sym typeface="+mn-ea"/>
                </a:rPr>
                <a:t>（无法经口和经肠内营养补充，或肠内营养补充不足）。</a:t>
              </a:r>
              <a:endParaRPr lang="en-US" altLang="zh-CN" sz="1600" b="1" dirty="0">
                <a:solidFill>
                  <a:schemeClr val="tx1">
                    <a:lumMod val="65000"/>
                    <a:lumOff val="35000"/>
                  </a:schemeClr>
                </a:solidFill>
                <a:latin typeface="微软雅黑" panose="020B0503020204020204" charset="-122"/>
                <a:ea typeface="微软雅黑" panose="020B0503020204020204" charset="-122"/>
                <a:sym typeface="+mn-ea"/>
              </a:endParaRPr>
            </a:p>
          </p:txBody>
        </p:sp>
        <p:grpSp>
          <p:nvGrpSpPr>
            <p:cNvPr id="11" name="组合 10"/>
            <p:cNvGrpSpPr/>
            <p:nvPr/>
          </p:nvGrpSpPr>
          <p:grpSpPr>
            <a:xfrm>
              <a:off x="-344488" y="-5976"/>
              <a:ext cx="12880975" cy="375920"/>
              <a:chOff x="-523" y="-25"/>
              <a:chExt cx="20285" cy="592"/>
            </a:xfrm>
          </p:grpSpPr>
          <p:sp>
            <p:nvSpPr>
              <p:cNvPr id="12" name="平行四边形 11"/>
              <p:cNvSpPr/>
              <p:nvPr/>
            </p:nvSpPr>
            <p:spPr>
              <a:xfrm>
                <a:off x="15169" y="-21"/>
                <a:ext cx="4593"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公平性</a:t>
                </a:r>
              </a:p>
            </p:txBody>
          </p:sp>
          <p:sp>
            <p:nvSpPr>
              <p:cNvPr id="13" name="平行四边形 12"/>
              <p:cNvSpPr/>
              <p:nvPr/>
            </p:nvSpPr>
            <p:spPr>
              <a:xfrm>
                <a:off x="11186" y="-17"/>
                <a:ext cx="4461" cy="583"/>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创新性</a:t>
                </a:r>
              </a:p>
            </p:txBody>
          </p:sp>
          <p:sp>
            <p:nvSpPr>
              <p:cNvPr id="15" name="平行四边形 14"/>
              <p:cNvSpPr/>
              <p:nvPr/>
            </p:nvSpPr>
            <p:spPr>
              <a:xfrm>
                <a:off x="7268" y="-25"/>
                <a:ext cx="4416"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有效性</a:t>
                </a:r>
              </a:p>
            </p:txBody>
          </p:sp>
          <p:sp>
            <p:nvSpPr>
              <p:cNvPr id="16" name="平行四边形 15"/>
              <p:cNvSpPr/>
              <p:nvPr/>
            </p:nvSpPr>
            <p:spPr>
              <a:xfrm>
                <a:off x="3355" y="-17"/>
                <a:ext cx="4416"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安全性</a:t>
                </a:r>
              </a:p>
            </p:txBody>
          </p:sp>
          <p:sp>
            <p:nvSpPr>
              <p:cNvPr id="19" name="平行四边形 18"/>
              <p:cNvSpPr/>
              <p:nvPr/>
            </p:nvSpPr>
            <p:spPr>
              <a:xfrm>
                <a:off x="-523" y="-19"/>
                <a:ext cx="4416" cy="584"/>
              </a:xfrm>
              <a:prstGeom prst="parallelogram">
                <a:avLst>
                  <a:gd name="adj" fmla="val 94857"/>
                </a:avLst>
              </a:prstGeom>
              <a:solidFill>
                <a:srgbClr val="E46D1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基本信息</a:t>
                </a:r>
                <a:r>
                  <a:rPr lang="en-US" altLang="zh-CN" sz="1400" dirty="0"/>
                  <a:t>2</a:t>
                </a:r>
                <a:endParaRPr lang="zh-CN" altLang="en-US" sz="1400" dirty="0"/>
              </a:p>
            </p:txBody>
          </p:sp>
        </p:grpSp>
        <p:sp>
          <p:nvSpPr>
            <p:cNvPr id="17" name="文本框 16"/>
            <p:cNvSpPr txBox="1"/>
            <p:nvPr/>
          </p:nvSpPr>
          <p:spPr>
            <a:xfrm>
              <a:off x="585470" y="6296025"/>
              <a:ext cx="7329170" cy="460375"/>
            </a:xfrm>
            <a:prstGeom prst="rect">
              <a:avLst/>
            </a:prstGeom>
            <a:noFill/>
          </p:spPr>
          <p:txBody>
            <a:bodyPr wrap="square" rtlCol="0">
              <a:spAutoFit/>
            </a:bodyPr>
            <a:lstStyle/>
            <a:p>
              <a:pPr algn="l"/>
              <a:r>
                <a:rPr lang="en-US" altLang="zh-CN" sz="800" i="1">
                  <a:latin typeface="宋体" charset="0"/>
                  <a:ea typeface="宋体" charset="0"/>
                  <a:cs typeface="宋体" charset="0"/>
                </a:rPr>
                <a:t>[1]</a:t>
              </a:r>
              <a:r>
                <a:rPr sz="800" i="1">
                  <a:latin typeface="宋体" charset="0"/>
                  <a:ea typeface="宋体" charset="0"/>
                  <a:cs typeface="宋体" charset="0"/>
                </a:rPr>
                <a:t>刘金春,陈大宇,卞晓洁,等.江苏省12家医院肠外营养制剂使用现状调研[J].中华临床营养杂志,2019(3):144-148.</a:t>
              </a:r>
            </a:p>
            <a:p>
              <a:pPr algn="l"/>
              <a:r>
                <a:rPr lang="en-US" altLang="zh-CN" sz="800" i="1">
                  <a:latin typeface="宋体" charset="0"/>
                  <a:ea typeface="宋体" charset="0"/>
                  <a:cs typeface="宋体" charset="0"/>
                </a:rPr>
                <a:t>[2]复方氨基酸15aa-葡萄糖（10-100）电解质注射液说明书</a:t>
              </a:r>
            </a:p>
            <a:p>
              <a:pPr algn="l"/>
              <a:r>
                <a:rPr lang="en-US" altLang="zh-CN" sz="800" i="1">
                  <a:latin typeface="宋体" charset="0"/>
                  <a:ea typeface="宋体" charset="0"/>
                  <a:cs typeface="宋体" charset="0"/>
                </a:rPr>
                <a:t>[3]曹祥龙,朱明炜,崔红元,etal.腹部择期⼿术后患者电解质代谢变化与术后并发症的相关性:回顾性分析[J].中华临床营养杂志,2013,21(6):5.</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组合 16">
            <a:extLst>
              <a:ext uri="{FF2B5EF4-FFF2-40B4-BE49-F238E27FC236}">
                <a16:creationId xmlns:a16="http://schemas.microsoft.com/office/drawing/2014/main" id="{AB0BF54D-0577-09E8-2446-4B8B3FABBCE4}"/>
              </a:ext>
            </a:extLst>
          </p:cNvPr>
          <p:cNvGrpSpPr/>
          <p:nvPr/>
        </p:nvGrpSpPr>
        <p:grpSpPr>
          <a:xfrm>
            <a:off x="-344488" y="-5976"/>
            <a:ext cx="13731061" cy="6863976"/>
            <a:chOff x="-344488" y="-5976"/>
            <a:chExt cx="13731061" cy="6863976"/>
          </a:xfrm>
        </p:grpSpPr>
        <p:sp>
          <p:nvSpPr>
            <p:cNvPr id="7" name="矩形 6"/>
            <p:cNvSpPr/>
            <p:nvPr>
              <p:custDataLst>
                <p:tags r:id="rId2"/>
              </p:custDataLst>
            </p:nvPr>
          </p:nvSpPr>
          <p:spPr>
            <a:xfrm>
              <a:off x="1195207" y="682526"/>
              <a:ext cx="12191366" cy="568960"/>
            </a:xfrm>
            <a:prstGeom prst="rect">
              <a:avLst/>
            </a:prstGeom>
            <a:noFill/>
            <a:ln>
              <a:noFill/>
            </a:ln>
            <a:extLst>
              <a:ext uri="{909E8E84-426E-40DD-AFC4-6F175D3DCCD1}">
                <a14:hiddenFill xmlns:a14="http://schemas.microsoft.com/office/drawing/2010/main">
                  <a:solidFill>
                    <a:schemeClr val="accent6">
                      <a:lumMod val="50000"/>
                      <a:lumOff val="5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8" name="正文"/>
            <p:cNvSpPr txBox="1"/>
            <p:nvPr>
              <p:custDataLst>
                <p:tags r:id="rId3"/>
              </p:custDataLst>
            </p:nvPr>
          </p:nvSpPr>
          <p:spPr>
            <a:xfrm>
              <a:off x="6670745" y="2352235"/>
              <a:ext cx="4670921" cy="2317115"/>
            </a:xfrm>
            <a:prstGeom prst="rect">
              <a:avLst/>
            </a:prstGeom>
            <a:noFill/>
          </p:spPr>
          <p:txBody>
            <a:bodyPr wrap="square" lIns="90170" tIns="46990" rIns="90170" bIns="46990" rtlCol="0" anchor="ctr" anchorCtr="0"/>
            <a:lstStyle/>
            <a:p>
              <a:pPr marL="342900" lvl="1" indent="-342900">
                <a:lnSpc>
                  <a:spcPct val="150000"/>
                </a:lnSpc>
                <a:spcBef>
                  <a:spcPct val="0"/>
                </a:spcBef>
                <a:spcAft>
                  <a:spcPct val="15000"/>
                </a:spcAft>
                <a:buFont typeface="+mj-lt"/>
                <a:buAutoNum type="arabicPeriod"/>
              </a:pPr>
              <a:r>
                <a:rPr lang="zh-CN" altLang="en-US" sz="1400" dirty="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mn-ea"/>
                </a:rPr>
                <a:t>本品中一个或多个离子成份过量或不足，可能导致不同的症状。因此，推荐经常监测血中电解质的水平。</a:t>
              </a:r>
              <a:endParaRPr lang="en-US" altLang="zh-CN" sz="1400" kern="0" dirty="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endParaRPr>
            </a:p>
            <a:p>
              <a:pPr marL="342900" lvl="1" indent="-342900">
                <a:lnSpc>
                  <a:spcPct val="150000"/>
                </a:lnSpc>
                <a:spcBef>
                  <a:spcPct val="0"/>
                </a:spcBef>
                <a:spcAft>
                  <a:spcPct val="15000"/>
                </a:spcAft>
                <a:buFont typeface="+mj-lt"/>
                <a:buAutoNum type="arabicPeriod"/>
              </a:pPr>
              <a:r>
                <a:rPr lang="zh-CN" altLang="en-US" sz="1400" dirty="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mn-ea"/>
                </a:rPr>
                <a:t>当添加钾、钠、钙、镁或氯可能有禁忌时禁用本品。</a:t>
              </a:r>
              <a:endParaRPr lang="en-US" altLang="zh-CN" sz="1400" kern="0" dirty="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endParaRPr>
            </a:p>
            <a:p>
              <a:pPr marL="342900" lvl="1" indent="-342900">
                <a:lnSpc>
                  <a:spcPct val="150000"/>
                </a:lnSpc>
                <a:spcBef>
                  <a:spcPct val="0"/>
                </a:spcBef>
                <a:spcAft>
                  <a:spcPct val="15000"/>
                </a:spcAft>
                <a:buFont typeface="+mj-lt"/>
                <a:buAutoNum type="arabicPeriod"/>
              </a:pPr>
              <a:r>
                <a:rPr lang="zh-CN" altLang="en-US" sz="1400" dirty="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mn-ea"/>
                </a:rPr>
                <a:t>全肠外营养给药期间应经常性监测血中的钠、钾、钙、镁、磷酸盐和氯离子水平</a:t>
              </a:r>
              <a:r>
                <a:rPr lang="en-US" altLang="zh-CN" sz="1400" baseline="30000" dirty="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mn-ea"/>
                </a:rPr>
                <a:t>2</a:t>
              </a:r>
              <a:r>
                <a:rPr lang="zh-CN" altLang="en-US" sz="1400" dirty="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mn-ea"/>
                </a:rPr>
                <a:t>。</a:t>
              </a:r>
              <a:endParaRPr lang="zh-CN" altLang="en-US" sz="1400" spc="150" dirty="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10" name="标题"/>
            <p:cNvSpPr txBox="1"/>
            <p:nvPr>
              <p:custDataLst>
                <p:tags r:id="rId4"/>
              </p:custDataLst>
            </p:nvPr>
          </p:nvSpPr>
          <p:spPr>
            <a:xfrm>
              <a:off x="6976856" y="1797450"/>
              <a:ext cx="3319780" cy="461010"/>
            </a:xfrm>
            <a:prstGeom prst="rect">
              <a:avLst/>
            </a:prstGeom>
            <a:noFill/>
          </p:spPr>
          <p:txBody>
            <a:bodyPr wrap="square" lIns="90170" tIns="46990" rIns="90170" bIns="0" rtlCol="0" anchor="ctr" anchorCtr="0"/>
            <a:lstStyle/>
            <a:p>
              <a:r>
                <a:rPr lang="zh-CN" altLang="en-US" b="1" spc="300" dirty="0">
                  <a:solidFill>
                    <a:srgbClr val="E57122"/>
                  </a:solidFill>
                  <a:latin typeface="Arial" panose="020B0604020202020204" pitchFamily="34" charset="0"/>
                  <a:ea typeface="微软雅黑" panose="020B0503020204020204" charset="-122"/>
                </a:rPr>
                <a:t>说明书收载的安全信息</a:t>
              </a:r>
            </a:p>
          </p:txBody>
        </p:sp>
        <p:sp>
          <p:nvSpPr>
            <p:cNvPr id="11" name="正文"/>
            <p:cNvSpPr txBox="1"/>
            <p:nvPr>
              <p:custDataLst>
                <p:tags r:id="rId5"/>
              </p:custDataLst>
            </p:nvPr>
          </p:nvSpPr>
          <p:spPr>
            <a:xfrm>
              <a:off x="1685849" y="5148790"/>
              <a:ext cx="4702998" cy="834390"/>
            </a:xfrm>
            <a:prstGeom prst="rect">
              <a:avLst/>
            </a:prstGeom>
            <a:noFill/>
          </p:spPr>
          <p:txBody>
            <a:bodyPr wrap="square" lIns="90170" tIns="46990" rIns="90170" bIns="46990" rtlCol="0" anchor="ctr" anchorCtr="0"/>
            <a:lstStyle/>
            <a:p>
              <a:pPr marL="285750" lvl="1" indent="-285750">
                <a:lnSpc>
                  <a:spcPct val="150000"/>
                </a:lnSpc>
                <a:spcBef>
                  <a:spcPct val="0"/>
                </a:spcBef>
                <a:spcAft>
                  <a:spcPct val="15000"/>
                </a:spcAft>
                <a:buFont typeface="Wingdings" panose="05000000000000000000" pitchFamily="2" charset="2"/>
                <a:buChar char="Ø"/>
              </a:pPr>
              <a:r>
                <a:rPr lang="zh-CN" altLang="en-US" sz="1400" b="1" dirty="0">
                  <a:solidFill>
                    <a:srgbClr val="E46D1C"/>
                  </a:solidFill>
                  <a:sym typeface="+mn-ea"/>
                </a:rPr>
                <a:t>减少</a:t>
              </a:r>
              <a:r>
                <a:rPr lang="zh-CN" altLang="en-US" sz="1400" b="1" dirty="0">
                  <a:solidFill>
                    <a:schemeClr val="tx1">
                      <a:lumMod val="65000"/>
                      <a:lumOff val="35000"/>
                    </a:schemeClr>
                  </a:solidFill>
                  <a:sym typeface="+mn-ea"/>
                </a:rPr>
                <a:t>配制过程中</a:t>
              </a:r>
              <a:r>
                <a:rPr lang="zh-CN" altLang="en-US" sz="1400" b="1" dirty="0">
                  <a:solidFill>
                    <a:srgbClr val="E57122"/>
                  </a:solidFill>
                  <a:sym typeface="+mn-ea"/>
                </a:rPr>
                <a:t>感染及颗粒物混入</a:t>
              </a:r>
              <a:r>
                <a:rPr lang="zh-CN" altLang="en-US" sz="1400" b="1" dirty="0">
                  <a:solidFill>
                    <a:schemeClr val="tx1">
                      <a:lumMod val="65000"/>
                      <a:lumOff val="35000"/>
                    </a:schemeClr>
                  </a:solidFill>
                  <a:sym typeface="+mn-ea"/>
                </a:rPr>
                <a:t>造成的并发症。</a:t>
              </a:r>
              <a:endParaRPr lang="zh-CN" altLang="en-US" sz="1400" b="1" dirty="0">
                <a:solidFill>
                  <a:schemeClr val="tx1">
                    <a:lumMod val="65000"/>
                    <a:lumOff val="35000"/>
                  </a:schemeClr>
                </a:solidFill>
              </a:endParaRPr>
            </a:p>
            <a:p>
              <a:pPr marL="285750" lvl="1" indent="-285750">
                <a:lnSpc>
                  <a:spcPct val="150000"/>
                </a:lnSpc>
                <a:spcBef>
                  <a:spcPct val="0"/>
                </a:spcBef>
                <a:spcAft>
                  <a:spcPct val="15000"/>
                </a:spcAft>
                <a:buFont typeface="Wingdings" panose="05000000000000000000" pitchFamily="2" charset="2"/>
                <a:buChar char="Ø"/>
              </a:pPr>
              <a:r>
                <a:rPr lang="zh-CN" altLang="en-US" sz="1400" b="1" dirty="0">
                  <a:solidFill>
                    <a:srgbClr val="E46D1C"/>
                  </a:solidFill>
                  <a:sym typeface="+mn-ea"/>
                </a:rPr>
                <a:t>减少</a:t>
              </a:r>
              <a:r>
                <a:rPr lang="zh-CN" altLang="en-US" sz="1400" b="1" dirty="0">
                  <a:solidFill>
                    <a:schemeClr val="tx1">
                      <a:lumMod val="65000"/>
                      <a:lumOff val="35000"/>
                    </a:schemeClr>
                  </a:solidFill>
                  <a:sym typeface="+mn-ea"/>
                </a:rPr>
                <a:t>电解质补充</a:t>
              </a:r>
              <a:r>
                <a:rPr lang="zh-CN" altLang="en-US" sz="1400" b="1" dirty="0">
                  <a:solidFill>
                    <a:srgbClr val="E57122"/>
                  </a:solidFill>
                  <a:sym typeface="+mn-ea"/>
                </a:rPr>
                <a:t>不足/过量</a:t>
              </a:r>
              <a:r>
                <a:rPr lang="en-US" altLang="zh-CN" sz="1400" b="1" dirty="0">
                  <a:solidFill>
                    <a:srgbClr val="E57122"/>
                  </a:solidFill>
                  <a:sym typeface="+mn-ea"/>
                </a:rPr>
                <a:t>/</a:t>
              </a:r>
              <a:r>
                <a:rPr lang="zh-CN" altLang="en-US" sz="1400" b="1" dirty="0">
                  <a:solidFill>
                    <a:srgbClr val="E57122"/>
                  </a:solidFill>
                  <a:sym typeface="+mn-ea"/>
                </a:rPr>
                <a:t>比例不当</a:t>
              </a:r>
              <a:r>
                <a:rPr lang="zh-CN" altLang="en-US" sz="1400" b="1" dirty="0">
                  <a:solidFill>
                    <a:schemeClr val="tx1">
                      <a:lumMod val="65000"/>
                      <a:lumOff val="35000"/>
                    </a:schemeClr>
                  </a:solidFill>
                  <a:sym typeface="+mn-ea"/>
                </a:rPr>
                <a:t>带来的安全性风险。</a:t>
              </a:r>
              <a:endParaRPr lang="zh-CN" altLang="en-US" sz="1400" b="1" spc="150" dirty="0">
                <a:solidFill>
                  <a:schemeClr val="tx1">
                    <a:lumMod val="65000"/>
                    <a:lumOff val="35000"/>
                  </a:schemeClr>
                </a:solidFill>
                <a:latin typeface="Arial" panose="020B0604020202020204" pitchFamily="34" charset="0"/>
                <a:ea typeface="微软雅黑" panose="020B0503020204020204" charset="-122"/>
                <a:sym typeface="+mn-ea"/>
              </a:endParaRPr>
            </a:p>
          </p:txBody>
        </p:sp>
        <p:sp>
          <p:nvSpPr>
            <p:cNvPr id="13" name="标题"/>
            <p:cNvSpPr txBox="1"/>
            <p:nvPr>
              <p:custDataLst>
                <p:tags r:id="rId6"/>
              </p:custDataLst>
            </p:nvPr>
          </p:nvSpPr>
          <p:spPr>
            <a:xfrm>
              <a:off x="1685849" y="4645842"/>
              <a:ext cx="3667760" cy="457835"/>
            </a:xfrm>
            <a:prstGeom prst="rect">
              <a:avLst/>
            </a:prstGeom>
            <a:noFill/>
          </p:spPr>
          <p:txBody>
            <a:bodyPr wrap="square" lIns="90170" tIns="46990" rIns="90170" bIns="0" rtlCol="0" anchor="ctr" anchorCtr="0"/>
            <a:lstStyle/>
            <a:p>
              <a:r>
                <a:rPr lang="zh-CN" altLang="en-US" b="1" spc="300" dirty="0">
                  <a:solidFill>
                    <a:srgbClr val="E57122"/>
                  </a:solidFill>
                  <a:latin typeface="Arial" panose="020B0604020202020204" pitchFamily="34" charset="0"/>
                  <a:ea typeface="微软雅黑" panose="020B0503020204020204" charset="-122"/>
                </a:rPr>
                <a:t>本品安全性优势</a:t>
              </a:r>
            </a:p>
          </p:txBody>
        </p:sp>
        <p:sp>
          <p:nvSpPr>
            <p:cNvPr id="14" name="正文"/>
            <p:cNvSpPr txBox="1"/>
            <p:nvPr>
              <p:custDataLst>
                <p:tags r:id="rId7"/>
              </p:custDataLst>
            </p:nvPr>
          </p:nvSpPr>
          <p:spPr>
            <a:xfrm>
              <a:off x="1660246" y="2365847"/>
              <a:ext cx="4806945" cy="1011668"/>
            </a:xfrm>
            <a:prstGeom prst="rect">
              <a:avLst/>
            </a:prstGeom>
            <a:noFill/>
          </p:spPr>
          <p:txBody>
            <a:bodyPr wrap="square" lIns="90170" tIns="46990" rIns="90170" bIns="46990" rtlCol="0" anchor="ctr" anchorCtr="0"/>
            <a:lstStyle/>
            <a:p>
              <a:pPr marL="285750" lvl="1" indent="-285750">
                <a:lnSpc>
                  <a:spcPct val="150000"/>
                </a:lnSpc>
                <a:spcBef>
                  <a:spcPct val="0"/>
                </a:spcBef>
                <a:spcAft>
                  <a:spcPct val="15000"/>
                </a:spcAft>
                <a:buFont typeface="Wingdings" panose="05000000000000000000" pitchFamily="2" charset="2"/>
                <a:buChar char="Ø"/>
              </a:pPr>
              <a:r>
                <a:rPr lang="zh-CN" altLang="zh-CN" sz="1400" b="1" dirty="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mn-ea"/>
                </a:rPr>
                <a:t>本品本年度获批上市</a:t>
              </a:r>
              <a:r>
                <a:rPr lang="zh-CN" altLang="en-US" sz="1400" b="1" dirty="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mn-ea"/>
                </a:rPr>
                <a:t>，</a:t>
              </a:r>
              <a:r>
                <a:rPr lang="zh-CN" altLang="zh-CN" sz="1400" b="1" dirty="0">
                  <a:solidFill>
                    <a:srgbClr val="E57122"/>
                  </a:solidFill>
                  <a:latin typeface="微软雅黑" panose="020B0503020204020204" charset="-122"/>
                  <a:ea typeface="微软雅黑" panose="020B0503020204020204" charset="-122"/>
                  <a:cs typeface="微软雅黑" panose="020B0503020204020204" charset="-122"/>
                  <a:sym typeface="+mn-ea"/>
                </a:rPr>
                <a:t>截止</a:t>
              </a:r>
              <a:r>
                <a:rPr lang="en-US" altLang="zh-CN" sz="1400" b="1" dirty="0">
                  <a:solidFill>
                    <a:srgbClr val="E57122"/>
                  </a:solidFill>
                  <a:latin typeface="微软雅黑" panose="020B0503020204020204" charset="-122"/>
                  <a:ea typeface="微软雅黑" panose="020B0503020204020204" charset="-122"/>
                  <a:cs typeface="微软雅黑" panose="020B0503020204020204" charset="-122"/>
                  <a:sym typeface="+mn-ea"/>
                </a:rPr>
                <a:t>2023</a:t>
              </a:r>
              <a:r>
                <a:rPr lang="zh-CN" altLang="zh-CN" sz="1400" b="1" dirty="0">
                  <a:solidFill>
                    <a:srgbClr val="E57122"/>
                  </a:solidFill>
                  <a:latin typeface="微软雅黑" panose="020B0503020204020204" charset="-122"/>
                  <a:ea typeface="微软雅黑" panose="020B0503020204020204" charset="-122"/>
                  <a:cs typeface="微软雅黑" panose="020B0503020204020204" charset="-122"/>
                  <a:sym typeface="+mn-ea"/>
                </a:rPr>
                <a:t>年</a:t>
              </a:r>
              <a:r>
                <a:rPr lang="en-US" altLang="zh-CN" sz="1400" b="1" dirty="0">
                  <a:solidFill>
                    <a:srgbClr val="E57122"/>
                  </a:solidFill>
                  <a:latin typeface="微软雅黑" panose="020B0503020204020204" charset="-122"/>
                  <a:ea typeface="微软雅黑" panose="020B0503020204020204" charset="-122"/>
                  <a:cs typeface="微软雅黑" panose="020B0503020204020204" charset="-122"/>
                  <a:sym typeface="+mn-ea"/>
                </a:rPr>
                <a:t>6</a:t>
              </a:r>
              <a:r>
                <a:rPr lang="zh-CN" altLang="zh-CN" sz="1400" b="1" dirty="0">
                  <a:solidFill>
                    <a:srgbClr val="E57122"/>
                  </a:solidFill>
                  <a:latin typeface="微软雅黑" panose="020B0503020204020204" charset="-122"/>
                  <a:ea typeface="微软雅黑" panose="020B0503020204020204" charset="-122"/>
                  <a:cs typeface="微软雅黑" panose="020B0503020204020204" charset="-122"/>
                  <a:sym typeface="+mn-ea"/>
                </a:rPr>
                <a:t>月</a:t>
              </a:r>
              <a:r>
                <a:rPr lang="en-US" altLang="zh-CN" sz="1400" b="1" dirty="0">
                  <a:solidFill>
                    <a:srgbClr val="E57122"/>
                  </a:solidFill>
                  <a:latin typeface="微软雅黑" panose="020B0503020204020204" charset="-122"/>
                  <a:ea typeface="微软雅黑" panose="020B0503020204020204" charset="-122"/>
                  <a:cs typeface="微软雅黑" panose="020B0503020204020204" charset="-122"/>
                  <a:sym typeface="+mn-ea"/>
                </a:rPr>
                <a:t>30</a:t>
              </a:r>
              <a:r>
                <a:rPr lang="zh-CN" altLang="zh-CN" sz="1400" b="1" dirty="0">
                  <a:solidFill>
                    <a:srgbClr val="E57122"/>
                  </a:solidFill>
                  <a:latin typeface="微软雅黑" panose="020B0503020204020204" charset="-122"/>
                  <a:ea typeface="微软雅黑" panose="020B0503020204020204" charset="-122"/>
                  <a:cs typeface="微软雅黑" panose="020B0503020204020204" charset="-122"/>
                  <a:sym typeface="+mn-ea"/>
                </a:rPr>
                <a:t>日，暂未收到药品不良反应信息。</a:t>
              </a:r>
              <a:endParaRPr lang="en-US" altLang="zh-CN" sz="1400" b="1" kern="0" dirty="0">
                <a:solidFill>
                  <a:srgbClr val="E57122"/>
                </a:solidFill>
                <a:latin typeface="微软雅黑" panose="020B0503020204020204" charset="-122"/>
                <a:ea typeface="微软雅黑" panose="020B0503020204020204" charset="-122"/>
                <a:cs typeface="微软雅黑" panose="020B0503020204020204" charset="-122"/>
              </a:endParaRPr>
            </a:p>
            <a:p>
              <a:pPr marL="285750" lvl="1" indent="-285750">
                <a:lnSpc>
                  <a:spcPct val="150000"/>
                </a:lnSpc>
                <a:spcBef>
                  <a:spcPct val="0"/>
                </a:spcBef>
                <a:spcAft>
                  <a:spcPct val="15000"/>
                </a:spcAft>
                <a:buFont typeface="Wingdings" panose="05000000000000000000" pitchFamily="2" charset="2"/>
                <a:buChar char="Ø"/>
              </a:pPr>
              <a:r>
                <a:rPr lang="zh-CN" altLang="en-US" sz="1400" b="1" dirty="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mn-ea"/>
                </a:rPr>
                <a:t>本品为电解质补充经典配方，配比合理，安全性高。</a:t>
              </a:r>
              <a:endParaRPr lang="zh-CN" altLang="en-US" sz="1400" b="1" spc="150" dirty="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16" name="标题"/>
            <p:cNvSpPr txBox="1"/>
            <p:nvPr>
              <p:custDataLst>
                <p:tags r:id="rId8"/>
              </p:custDataLst>
            </p:nvPr>
          </p:nvSpPr>
          <p:spPr>
            <a:xfrm>
              <a:off x="1763831" y="1895370"/>
              <a:ext cx="3727764" cy="457835"/>
            </a:xfrm>
            <a:prstGeom prst="rect">
              <a:avLst/>
            </a:prstGeom>
            <a:noFill/>
          </p:spPr>
          <p:txBody>
            <a:bodyPr wrap="square" lIns="90170" tIns="46990" rIns="90170" bIns="0" rtlCol="0" anchor="ctr" anchorCtr="0"/>
            <a:lstStyle/>
            <a:p>
              <a:r>
                <a:rPr lang="zh-CN" altLang="en-US" b="1" spc="300" dirty="0">
                  <a:solidFill>
                    <a:srgbClr val="E57122"/>
                  </a:solidFill>
                  <a:latin typeface="Arial" panose="020B0604020202020204" pitchFamily="34" charset="0"/>
                  <a:ea typeface="微软雅黑" panose="020B0503020204020204" charset="-122"/>
                </a:rPr>
                <a:t>本品国内外不良反应发生情况</a:t>
              </a:r>
            </a:p>
          </p:txBody>
        </p:sp>
        <p:sp>
          <p:nvSpPr>
            <p:cNvPr id="29" name="文本框 28"/>
            <p:cNvSpPr txBox="1"/>
            <p:nvPr>
              <p:custDataLst>
                <p:tags r:id="rId9"/>
              </p:custDataLst>
            </p:nvPr>
          </p:nvSpPr>
          <p:spPr>
            <a:xfrm flipH="1">
              <a:off x="1195207" y="1055622"/>
              <a:ext cx="10499726" cy="461665"/>
            </a:xfrm>
            <a:prstGeom prst="rect">
              <a:avLst/>
            </a:prstGeom>
            <a:noFill/>
            <a:ln>
              <a:noFill/>
            </a:ln>
          </p:spPr>
          <p:txBody>
            <a:bodyPr wrap="square" rtlCol="0">
              <a:spAutoFit/>
            </a:bodyPr>
            <a:lstStyle>
              <a:defPPr>
                <a:defRPr lang="zh-CN"/>
              </a:defPPr>
              <a:lvl1pPr algn="ctr">
                <a:defRPr sz="2800" b="1">
                  <a:ln w="15875">
                    <a:noFill/>
                  </a:ln>
                  <a:gradFill flip="none" rotWithShape="1">
                    <a:gsLst>
                      <a:gs pos="14000">
                        <a:srgbClr val="435B98"/>
                      </a:gs>
                      <a:gs pos="100000">
                        <a:srgbClr val="172D72"/>
                      </a:gs>
                    </a:gsLst>
                    <a:lin ang="5400000" scaled="1"/>
                    <a:tileRect/>
                  </a:gradFill>
                  <a:effectLst>
                    <a:outerShdw blurRad="76200" dist="38100" dir="2700000" algn="tl" rotWithShape="0">
                      <a:srgbClr val="172D72">
                        <a:alpha val="21000"/>
                      </a:srgbClr>
                    </a:outerShdw>
                    <a:reflection blurRad="127000" stA="24000" endPos="28000" dist="29997" dir="5400000" sy="-100000" algn="bl" rotWithShape="0"/>
                  </a:effectLst>
                  <a:latin typeface="字魂45号-冰宇雅宋" panose="00000500000000000000" pitchFamily="2" charset="-122"/>
                  <a:ea typeface="字魂45号-冰宇雅宋" panose="00000500000000000000" pitchFamily="2" charset="-122"/>
                </a:defRPr>
              </a:lvl1pPr>
            </a:lstStyle>
            <a:p>
              <a:pPr algn="l"/>
              <a:r>
                <a:rPr lang="zh-CN" altLang="en-US" sz="2400" kern="0" dirty="0">
                  <a:solidFill>
                    <a:srgbClr val="E57122"/>
                  </a:solidFill>
                  <a:effectLst>
                    <a:reflection blurRad="127000" stA="24000" endPos="28000" dist="29997" dir="5400000" sy="-100000" algn="bl" rotWithShape="0"/>
                  </a:effectLst>
                  <a:latin typeface="微软雅黑" panose="020B0503020204020204" charset="-122"/>
                  <a:ea typeface="微软雅黑" panose="020B0503020204020204" charset="-122"/>
                  <a:cs typeface="微软雅黑" panose="020B0503020204020204" charset="-122"/>
                  <a:sym typeface="+mn-ea"/>
                </a:rPr>
                <a:t>安全性：本品暂无严重不良事件报道</a:t>
              </a:r>
              <a:endParaRPr lang="zh-CN" altLang="en-US" sz="2400" dirty="0">
                <a:solidFill>
                  <a:srgbClr val="E57122"/>
                </a:solidFill>
                <a:effectLst>
                  <a:reflection blurRad="127000" stA="24000" endPos="28000" dist="29997" dir="5400000" sy="-100000" algn="bl" rotWithShape="0"/>
                </a:effectLst>
                <a:latin typeface="微软雅黑" panose="020B0503020204020204" charset="-122"/>
                <a:ea typeface="微软雅黑" panose="020B0503020204020204" charset="-122"/>
                <a:cs typeface="思源黑体 CN Medium" panose="020B0600000000000000" pitchFamily="34" charset="-122"/>
                <a:sym typeface="思源黑体 CN Medium" panose="020B0600000000000000" pitchFamily="34" charset="-122"/>
              </a:endParaRPr>
            </a:p>
          </p:txBody>
        </p:sp>
        <p:grpSp>
          <p:nvGrpSpPr>
            <p:cNvPr id="30" name="#331941" descr="iSlide™ 版权声明  COPYRIGHT NOTICE&#10;&#10;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p:cNvGrpSpPr>
              <a:grpSpLocks noChangeAspect="1"/>
            </p:cNvGrpSpPr>
            <p:nvPr>
              <p:custDataLst>
                <p:tags r:id="rId10"/>
              </p:custDataLst>
            </p:nvPr>
          </p:nvGrpSpPr>
          <p:grpSpPr>
            <a:xfrm>
              <a:off x="1392198" y="1900782"/>
              <a:ext cx="7554291" cy="4957218"/>
              <a:chOff x="-80391" y="799628"/>
              <a:chExt cx="8304908" cy="5449780"/>
            </a:xfrm>
          </p:grpSpPr>
          <p:cxnSp>
            <p:nvCxnSpPr>
              <p:cNvPr id="31" name="直接连接符 30"/>
              <p:cNvCxnSpPr/>
              <p:nvPr/>
            </p:nvCxnSpPr>
            <p:spPr>
              <a:xfrm flipH="1" flipV="1">
                <a:off x="5586161" y="3795146"/>
                <a:ext cx="2638356" cy="2454262"/>
              </a:xfrm>
              <a:prstGeom prst="line">
                <a:avLst/>
              </a:prstGeom>
              <a:ln w="28575" cap="rnd">
                <a:solidFill>
                  <a:schemeClr val="bg1">
                    <a:lumMod val="85000"/>
                  </a:schemeClr>
                </a:solidFill>
                <a:round/>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 y="3768850"/>
                <a:ext cx="5571459" cy="0"/>
              </a:xfrm>
              <a:prstGeom prst="line">
                <a:avLst/>
              </a:prstGeom>
              <a:ln w="28575" cap="rnd">
                <a:solidFill>
                  <a:schemeClr val="bg1">
                    <a:lumMod val="85000"/>
                  </a:schemeClr>
                </a:solidFill>
                <a:round/>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V="1">
                <a:off x="5571460" y="938808"/>
                <a:ext cx="41860" cy="2878636"/>
              </a:xfrm>
              <a:prstGeom prst="line">
                <a:avLst/>
              </a:prstGeom>
              <a:ln w="28575" cap="rnd">
                <a:solidFill>
                  <a:schemeClr val="bg1">
                    <a:lumMod val="85000"/>
                  </a:schemeClr>
                </a:solidFill>
                <a:round/>
              </a:ln>
            </p:spPr>
            <p:style>
              <a:lnRef idx="1">
                <a:schemeClr val="accent1"/>
              </a:lnRef>
              <a:fillRef idx="0">
                <a:schemeClr val="accent1"/>
              </a:fillRef>
              <a:effectRef idx="0">
                <a:schemeClr val="accent1"/>
              </a:effectRef>
              <a:fontRef idx="minor">
                <a:schemeClr val="tx1"/>
              </a:fontRef>
            </p:style>
          </p:cxnSp>
          <p:sp>
            <p:nvSpPr>
              <p:cNvPr id="36" name="îṣ1ïḑe"/>
              <p:cNvSpPr/>
              <p:nvPr/>
            </p:nvSpPr>
            <p:spPr>
              <a:xfrm>
                <a:off x="-80391" y="3932559"/>
                <a:ext cx="297709" cy="297708"/>
              </a:xfrm>
              <a:prstGeom prst="ellipse">
                <a:avLst/>
              </a:prstGeom>
              <a:solidFill>
                <a:srgbClr val="F9812A"/>
              </a:solidFill>
              <a:ln w="12700" cap="rnd">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fontScale="40000" lnSpcReduction="20000"/>
              </a:bodyPr>
              <a:lstStyle/>
              <a:p>
                <a:pPr algn="ctr" defTabSz="913765"/>
                <a:endParaRPr lang="zh-CN" altLang="en-US" sz="2000" b="1" dirty="0">
                  <a:solidFill>
                    <a:schemeClr val="bg1"/>
                  </a:solidFill>
                </a:endParaRPr>
              </a:p>
            </p:txBody>
          </p:sp>
          <p:cxnSp>
            <p:nvCxnSpPr>
              <p:cNvPr id="37" name="直接连接符 36"/>
              <p:cNvCxnSpPr/>
              <p:nvPr/>
            </p:nvCxnSpPr>
            <p:spPr>
              <a:xfrm flipV="1">
                <a:off x="59928" y="3717365"/>
                <a:ext cx="0" cy="208454"/>
              </a:xfrm>
              <a:prstGeom prst="line">
                <a:avLst/>
              </a:prstGeom>
              <a:ln w="28575" cap="rnd">
                <a:solidFill>
                  <a:srgbClr val="F9812A"/>
                </a:solidFill>
                <a:round/>
              </a:ln>
            </p:spPr>
            <p:style>
              <a:lnRef idx="1">
                <a:schemeClr val="accent1"/>
              </a:lnRef>
              <a:fillRef idx="0">
                <a:schemeClr val="accent1"/>
              </a:fillRef>
              <a:effectRef idx="0">
                <a:schemeClr val="accent1"/>
              </a:effectRef>
              <a:fontRef idx="minor">
                <a:schemeClr val="tx1"/>
              </a:fontRef>
            </p:style>
          </p:cxnSp>
          <p:sp>
            <p:nvSpPr>
              <p:cNvPr id="43" name="iSļíďê"/>
              <p:cNvSpPr/>
              <p:nvPr/>
            </p:nvSpPr>
            <p:spPr>
              <a:xfrm rot="1800000">
                <a:off x="5770061" y="799628"/>
                <a:ext cx="297707" cy="297707"/>
              </a:xfrm>
              <a:prstGeom prst="ellipse">
                <a:avLst/>
              </a:prstGeom>
              <a:solidFill>
                <a:srgbClr val="F9812A"/>
              </a:solidFill>
              <a:ln w="12700" cap="rnd">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fontScale="40000" lnSpcReduction="20000"/>
              </a:bodyPr>
              <a:lstStyle/>
              <a:p>
                <a:pPr algn="ctr" defTabSz="913765"/>
                <a:endParaRPr lang="zh-CN" altLang="en-US" sz="2000" b="1" dirty="0">
                  <a:solidFill>
                    <a:schemeClr val="bg1"/>
                  </a:solidFill>
                </a:endParaRPr>
              </a:p>
            </p:txBody>
          </p:sp>
          <p:cxnSp>
            <p:nvCxnSpPr>
              <p:cNvPr id="44" name="直接连接符 43"/>
              <p:cNvCxnSpPr/>
              <p:nvPr/>
            </p:nvCxnSpPr>
            <p:spPr>
              <a:xfrm>
                <a:off x="5613320" y="938808"/>
                <a:ext cx="202353" cy="0"/>
              </a:xfrm>
              <a:prstGeom prst="line">
                <a:avLst/>
              </a:prstGeom>
              <a:ln w="28575" cap="rnd">
                <a:solidFill>
                  <a:srgbClr val="F9812A"/>
                </a:solidFill>
                <a:round/>
              </a:ln>
            </p:spPr>
            <p:style>
              <a:lnRef idx="1">
                <a:schemeClr val="accent1"/>
              </a:lnRef>
              <a:fillRef idx="0">
                <a:schemeClr val="accent1"/>
              </a:fillRef>
              <a:effectRef idx="0">
                <a:schemeClr val="accent1"/>
              </a:effectRef>
              <a:fontRef idx="minor">
                <a:schemeClr val="tx1"/>
              </a:fontRef>
            </p:style>
          </p:cxnSp>
        </p:grpSp>
        <p:sp>
          <p:nvSpPr>
            <p:cNvPr id="50" name="îṣ1ïḑe"/>
            <p:cNvSpPr/>
            <p:nvPr/>
          </p:nvSpPr>
          <p:spPr>
            <a:xfrm>
              <a:off x="1396703" y="2019018"/>
              <a:ext cx="268046" cy="268047"/>
            </a:xfrm>
            <a:prstGeom prst="ellipse">
              <a:avLst/>
            </a:prstGeom>
            <a:solidFill>
              <a:srgbClr val="F9812A"/>
            </a:solidFill>
            <a:ln w="12700" cap="rnd">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fontScale="37500" lnSpcReduction="20000"/>
            </a:bodyPr>
            <a:lstStyle/>
            <a:p>
              <a:pPr algn="ctr" defTabSz="913765"/>
              <a:endParaRPr lang="zh-CN" altLang="en-US" sz="2000" b="1" dirty="0">
                <a:solidFill>
                  <a:schemeClr val="bg1"/>
                </a:solidFill>
              </a:endParaRPr>
            </a:p>
          </p:txBody>
        </p:sp>
        <p:cxnSp>
          <p:nvCxnSpPr>
            <p:cNvPr id="68" name="直接连接符 67"/>
            <p:cNvCxnSpPr/>
            <p:nvPr/>
          </p:nvCxnSpPr>
          <p:spPr>
            <a:xfrm flipV="1">
              <a:off x="1519835" y="2277861"/>
              <a:ext cx="0" cy="189613"/>
            </a:xfrm>
            <a:prstGeom prst="line">
              <a:avLst/>
            </a:prstGeom>
            <a:ln w="28575" cap="rnd">
              <a:solidFill>
                <a:srgbClr val="F9812A"/>
              </a:solidFill>
              <a:round/>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1516480" y="3446495"/>
              <a:ext cx="4950709" cy="922020"/>
            </a:xfrm>
            <a:prstGeom prst="rect">
              <a:avLst/>
            </a:prstGeom>
            <a:noFill/>
          </p:spPr>
          <p:txBody>
            <a:bodyPr wrap="square">
              <a:spAutoFit/>
            </a:bodyPr>
            <a:lstStyle/>
            <a:p>
              <a:pPr>
                <a:lnSpc>
                  <a:spcPct val="150000"/>
                </a:lnSpc>
              </a:pPr>
              <a:r>
                <a:rPr lang="zh-CN" altLang="en-US" sz="1200" dirty="0">
                  <a:solidFill>
                    <a:schemeClr val="tx1">
                      <a:lumMod val="50000"/>
                      <a:lumOff val="50000"/>
                    </a:schemeClr>
                  </a:solidFill>
                </a:rPr>
                <a:t>日本大冢的BFLUID与本品电解质配方一致，为本品与葡萄糖配伍后的制剂；该品种在日本16家临床试验机构开展临床试验，入组110例患者，无严重不良反应发生</a:t>
              </a:r>
              <a:r>
                <a:rPr lang="en-US" altLang="zh-CN" sz="1200" baseline="30000" dirty="0">
                  <a:solidFill>
                    <a:schemeClr val="tx1">
                      <a:lumMod val="50000"/>
                      <a:lumOff val="50000"/>
                    </a:schemeClr>
                  </a:solidFill>
                </a:rPr>
                <a:t>1</a:t>
              </a:r>
              <a:r>
                <a:rPr lang="zh-CN" altLang="en-US" sz="1200" dirty="0">
                  <a:solidFill>
                    <a:schemeClr val="tx1">
                      <a:lumMod val="50000"/>
                      <a:lumOff val="50000"/>
                    </a:schemeClr>
                  </a:solidFill>
                </a:rPr>
                <a:t>。</a:t>
              </a:r>
            </a:p>
          </p:txBody>
        </p:sp>
        <p:grpSp>
          <p:nvGrpSpPr>
            <p:cNvPr id="2" name="组合 1"/>
            <p:cNvGrpSpPr/>
            <p:nvPr/>
          </p:nvGrpSpPr>
          <p:grpSpPr>
            <a:xfrm>
              <a:off x="-344488" y="-5976"/>
              <a:ext cx="12880975" cy="375920"/>
              <a:chOff x="-523" y="-25"/>
              <a:chExt cx="20285" cy="592"/>
            </a:xfrm>
          </p:grpSpPr>
          <p:sp>
            <p:nvSpPr>
              <p:cNvPr id="4" name="平行四边形 3"/>
              <p:cNvSpPr/>
              <p:nvPr/>
            </p:nvSpPr>
            <p:spPr>
              <a:xfrm>
                <a:off x="15169" y="-21"/>
                <a:ext cx="4593"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公平性</a:t>
                </a:r>
              </a:p>
            </p:txBody>
          </p:sp>
          <p:sp>
            <p:nvSpPr>
              <p:cNvPr id="5" name="平行四边形 4"/>
              <p:cNvSpPr/>
              <p:nvPr/>
            </p:nvSpPr>
            <p:spPr>
              <a:xfrm>
                <a:off x="11186" y="-17"/>
                <a:ext cx="4461" cy="583"/>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创新性</a:t>
                </a:r>
              </a:p>
            </p:txBody>
          </p:sp>
          <p:sp>
            <p:nvSpPr>
              <p:cNvPr id="6" name="平行四边形 5"/>
              <p:cNvSpPr/>
              <p:nvPr/>
            </p:nvSpPr>
            <p:spPr>
              <a:xfrm>
                <a:off x="7268" y="-25"/>
                <a:ext cx="4416"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有效性</a:t>
                </a:r>
              </a:p>
            </p:txBody>
          </p:sp>
          <p:sp>
            <p:nvSpPr>
              <p:cNvPr id="9" name="平行四边形 8"/>
              <p:cNvSpPr/>
              <p:nvPr/>
            </p:nvSpPr>
            <p:spPr>
              <a:xfrm>
                <a:off x="3355" y="-17"/>
                <a:ext cx="4416" cy="584"/>
              </a:xfrm>
              <a:prstGeom prst="parallelogram">
                <a:avLst>
                  <a:gd name="adj" fmla="val 94857"/>
                </a:avLst>
              </a:prstGeom>
              <a:solidFill>
                <a:srgbClr val="E46D1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安全性</a:t>
                </a:r>
              </a:p>
            </p:txBody>
          </p:sp>
          <p:sp>
            <p:nvSpPr>
              <p:cNvPr id="12" name="平行四边形 11"/>
              <p:cNvSpPr/>
              <p:nvPr/>
            </p:nvSpPr>
            <p:spPr>
              <a:xfrm>
                <a:off x="-523" y="-19"/>
                <a:ext cx="4416"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基本信息</a:t>
                </a:r>
              </a:p>
            </p:txBody>
          </p:sp>
        </p:grpSp>
        <p:sp>
          <p:nvSpPr>
            <p:cNvPr id="15" name="文本框 14"/>
            <p:cNvSpPr txBox="1"/>
            <p:nvPr/>
          </p:nvSpPr>
          <p:spPr>
            <a:xfrm>
              <a:off x="1344005" y="6393180"/>
              <a:ext cx="2544286" cy="338554"/>
            </a:xfrm>
            <a:prstGeom prst="rect">
              <a:avLst/>
            </a:prstGeom>
            <a:noFill/>
          </p:spPr>
          <p:txBody>
            <a:bodyPr wrap="none" rtlCol="0">
              <a:spAutoFit/>
            </a:bodyPr>
            <a:lstStyle/>
            <a:p>
              <a:pPr algn="l"/>
              <a:r>
                <a:rPr lang="en-US" altLang="zh-CN" sz="800" i="1" dirty="0">
                  <a:latin typeface="宋体" charset="0"/>
                  <a:ea typeface="宋体" charset="0"/>
                  <a:cs typeface="宋体" charset="0"/>
                </a:rPr>
                <a:t>[1] BFLUID Injection</a:t>
              </a:r>
              <a:r>
                <a:rPr lang="zh-CN" altLang="en-US" sz="800" i="1" dirty="0">
                  <a:latin typeface="宋体" charset="0"/>
                  <a:ea typeface="宋体" charset="0"/>
                  <a:cs typeface="宋体" charset="0"/>
                </a:rPr>
                <a:t>说明书</a:t>
              </a:r>
              <a:endParaRPr lang="en-US" altLang="zh-CN" sz="800" i="1" dirty="0">
                <a:latin typeface="宋体" charset="0"/>
                <a:ea typeface="宋体" charset="0"/>
                <a:cs typeface="宋体" charset="0"/>
              </a:endParaRPr>
            </a:p>
            <a:p>
              <a:pPr algn="l"/>
              <a:r>
                <a:rPr lang="en-US" altLang="zh-CN" sz="800" i="1" dirty="0">
                  <a:latin typeface="宋体" charset="0"/>
                  <a:ea typeface="宋体" charset="0"/>
                  <a:cs typeface="宋体" charset="0"/>
                </a:rPr>
                <a:t>[2]</a:t>
              </a:r>
              <a:r>
                <a:rPr lang="zh-CN" altLang="en-US" sz="800" i="1" dirty="0">
                  <a:latin typeface="宋体" charset="0"/>
                  <a:ea typeface="宋体" charset="0"/>
                  <a:cs typeface="宋体" charset="0"/>
                </a:rPr>
                <a:t>钠钾镁钙注射用浓溶液说明书（</a:t>
              </a:r>
              <a:r>
                <a:rPr lang="en-US" altLang="zh-CN" sz="800" i="1" dirty="0">
                  <a:latin typeface="宋体" charset="0"/>
                  <a:ea typeface="宋体" charset="0"/>
                  <a:cs typeface="宋体" charset="0"/>
                </a:rPr>
                <a:t>2021</a:t>
              </a:r>
              <a:r>
                <a:rPr lang="zh-CN" altLang="en-US" sz="800" i="1" dirty="0">
                  <a:latin typeface="宋体" charset="0"/>
                  <a:ea typeface="宋体" charset="0"/>
                  <a:cs typeface="宋体" charset="0"/>
                </a:rPr>
                <a:t>年</a:t>
              </a:r>
              <a:r>
                <a:rPr lang="en-US" altLang="zh-CN" sz="800" i="1" dirty="0">
                  <a:latin typeface="宋体" charset="0"/>
                  <a:ea typeface="宋体" charset="0"/>
                  <a:cs typeface="宋体" charset="0"/>
                </a:rPr>
                <a:t>1</a:t>
              </a:r>
              <a:r>
                <a:rPr lang="zh-CN" altLang="en-US" sz="800" i="1" dirty="0">
                  <a:latin typeface="宋体" charset="0"/>
                  <a:ea typeface="宋体" charset="0"/>
                  <a:cs typeface="宋体" charset="0"/>
                </a:rPr>
                <a:t>月</a:t>
              </a:r>
              <a:r>
                <a:rPr lang="en-US" altLang="zh-CN" sz="800" i="1" dirty="0">
                  <a:latin typeface="宋体" charset="0"/>
                  <a:ea typeface="宋体" charset="0"/>
                  <a:cs typeface="宋体" charset="0"/>
                </a:rPr>
                <a:t>19</a:t>
              </a:r>
              <a:r>
                <a:rPr lang="zh-CN" altLang="en-US" sz="800" i="1" dirty="0">
                  <a:latin typeface="宋体" charset="0"/>
                  <a:ea typeface="宋体" charset="0"/>
                  <a:cs typeface="宋体" charset="0"/>
                </a:rPr>
                <a:t>日）</a:t>
              </a:r>
            </a:p>
          </p:txBody>
        </p:sp>
      </p:gr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a:extLst>
              <a:ext uri="{FF2B5EF4-FFF2-40B4-BE49-F238E27FC236}">
                <a16:creationId xmlns:a16="http://schemas.microsoft.com/office/drawing/2014/main" id="{A5F9C065-953F-90DD-10C6-76BC5CF89C10}"/>
              </a:ext>
            </a:extLst>
          </p:cNvPr>
          <p:cNvGrpSpPr/>
          <p:nvPr/>
        </p:nvGrpSpPr>
        <p:grpSpPr>
          <a:xfrm>
            <a:off x="-344488" y="-5976"/>
            <a:ext cx="12880975" cy="6756661"/>
            <a:chOff x="-344488" y="-5976"/>
            <a:chExt cx="12880975" cy="6756661"/>
          </a:xfrm>
        </p:grpSpPr>
        <p:sp>
          <p:nvSpPr>
            <p:cNvPr id="4" name="文本占位符 7"/>
            <p:cNvSpPr txBox="1"/>
            <p:nvPr/>
          </p:nvSpPr>
          <p:spPr>
            <a:xfrm>
              <a:off x="617457" y="794100"/>
              <a:ext cx="10957085" cy="630542"/>
            </a:xfrm>
            <a:prstGeom prst="rect">
              <a:avLst/>
            </a:prstGeom>
          </p:spPr>
          <p:txBody>
            <a:bodyPr/>
            <a:lstStyle>
              <a:lvl1pPr marL="269875" indent="-269875" algn="l" defTabSz="914400" rtl="0" eaLnBrk="1" latinLnBrk="0" hangingPunct="1">
                <a:lnSpc>
                  <a:spcPct val="100000"/>
                </a:lnSpc>
                <a:spcBef>
                  <a:spcPts val="300"/>
                </a:spcBef>
                <a:spcAft>
                  <a:spcPts val="600"/>
                </a:spcAft>
                <a:buFont typeface="Arial" panose="020B0604020202020204" pitchFamily="34" charset="0"/>
                <a:buChar char="•"/>
                <a:defRPr sz="2000" kern="1200">
                  <a:solidFill>
                    <a:schemeClr val="tx2"/>
                  </a:solidFill>
                  <a:latin typeface="+mn-lt"/>
                  <a:ea typeface="+mn-ea"/>
                  <a:cs typeface="+mn-cs"/>
                </a:defRPr>
              </a:lvl1pPr>
              <a:lvl2pPr marL="539750" indent="-269875" algn="l" defTabSz="914400" rtl="0" eaLnBrk="1" latinLnBrk="0" hangingPunct="1">
                <a:lnSpc>
                  <a:spcPct val="100000"/>
                </a:lnSpc>
                <a:spcBef>
                  <a:spcPts val="300"/>
                </a:spcBef>
                <a:spcAft>
                  <a:spcPts val="600"/>
                </a:spcAft>
                <a:buFont typeface="Arial" panose="020B0604020202020204" pitchFamily="34" charset="0"/>
                <a:buChar char="•"/>
                <a:defRPr sz="2000" kern="1200">
                  <a:solidFill>
                    <a:schemeClr val="tx2"/>
                  </a:solidFill>
                  <a:latin typeface="+mn-lt"/>
                  <a:ea typeface="+mn-ea"/>
                  <a:cs typeface="+mn-cs"/>
                </a:defRPr>
              </a:lvl2pPr>
              <a:lvl3pPr marL="810260" indent="-269875" algn="l" defTabSz="914400" rtl="0" eaLnBrk="1" latinLnBrk="0" hangingPunct="1">
                <a:lnSpc>
                  <a:spcPct val="100000"/>
                </a:lnSpc>
                <a:spcBef>
                  <a:spcPts val="300"/>
                </a:spcBef>
                <a:spcAft>
                  <a:spcPts val="600"/>
                </a:spcAft>
                <a:buFont typeface="Arial" panose="020B0604020202020204" pitchFamily="34" charset="0"/>
                <a:buChar char="•"/>
                <a:defRPr sz="2000" kern="1200">
                  <a:solidFill>
                    <a:schemeClr val="tx2"/>
                  </a:solidFill>
                  <a:latin typeface="+mn-lt"/>
                  <a:ea typeface="+mn-ea"/>
                  <a:cs typeface="+mn-cs"/>
                </a:defRPr>
              </a:lvl3pPr>
              <a:lvl4pPr marL="0" indent="0" algn="l" defTabSz="914400" rtl="0" eaLnBrk="1" latinLnBrk="0" hangingPunct="1">
                <a:lnSpc>
                  <a:spcPct val="100000"/>
                </a:lnSpc>
                <a:spcBef>
                  <a:spcPts val="1200"/>
                </a:spcBef>
                <a:spcAft>
                  <a:spcPts val="1200"/>
                </a:spcAft>
                <a:buFont typeface="Arial" panose="020B0604020202020204" pitchFamily="34" charset="0"/>
                <a:buChar char="​"/>
                <a:defRPr sz="2000" b="1" kern="1200">
                  <a:solidFill>
                    <a:schemeClr val="tx2"/>
                  </a:solidFill>
                  <a:latin typeface="+mn-lt"/>
                  <a:ea typeface="+mn-ea"/>
                  <a:cs typeface="+mn-cs"/>
                </a:defRPr>
              </a:lvl4pPr>
              <a:lvl5pPr marL="0" indent="0" algn="l" defTabSz="914400" rtl="0" eaLnBrk="1" latinLnBrk="0" hangingPunct="1">
                <a:lnSpc>
                  <a:spcPct val="100000"/>
                </a:lnSpc>
                <a:spcBef>
                  <a:spcPts val="300"/>
                </a:spcBef>
                <a:spcAft>
                  <a:spcPts val="600"/>
                </a:spcAft>
                <a:buFont typeface="Arial" panose="020B0604020202020204" pitchFamily="34" charset="0"/>
                <a:buChar char="​"/>
                <a:defRPr sz="2000" kern="1200">
                  <a:solidFill>
                    <a:schemeClr val="tx2"/>
                  </a:solidFill>
                  <a:latin typeface="+mn-lt"/>
                  <a:ea typeface="+mn-ea"/>
                  <a:cs typeface="+mn-cs"/>
                </a:defRPr>
              </a:lvl5pPr>
              <a:lvl6pPr marL="0" indent="0" algn="l" defTabSz="914400" rtl="0" eaLnBrk="1" latinLnBrk="0" hangingPunct="1">
                <a:lnSpc>
                  <a:spcPct val="100000"/>
                </a:lnSpc>
                <a:spcBef>
                  <a:spcPts val="1200"/>
                </a:spcBef>
                <a:spcAft>
                  <a:spcPts val="1200"/>
                </a:spcAft>
                <a:buFont typeface="Arial" panose="020B0604020202020204" pitchFamily="34" charset="0"/>
                <a:buChar char="​"/>
                <a:defRPr sz="1000" b="1" kern="1200">
                  <a:solidFill>
                    <a:schemeClr val="tx2"/>
                  </a:solidFill>
                  <a:latin typeface="+mn-lt"/>
                  <a:ea typeface="+mn-ea"/>
                  <a:cs typeface="+mn-cs"/>
                </a:defRPr>
              </a:lvl6pPr>
              <a:lvl7pPr marL="0" indent="0" algn="l" defTabSz="914400" rtl="0" eaLnBrk="1" latinLnBrk="0" hangingPunct="1">
                <a:lnSpc>
                  <a:spcPct val="100000"/>
                </a:lnSpc>
                <a:spcBef>
                  <a:spcPts val="300"/>
                </a:spcBef>
                <a:spcAft>
                  <a:spcPts val="600"/>
                </a:spcAft>
                <a:buFont typeface="Arial" panose="020B0604020202020204" pitchFamily="34" charset="0"/>
                <a:buChar char="​"/>
                <a:defRPr sz="1000" b="0" kern="1200" baseline="0">
                  <a:solidFill>
                    <a:schemeClr val="tx2"/>
                  </a:solidFill>
                  <a:latin typeface="+mn-lt"/>
                  <a:ea typeface="+mn-ea"/>
                  <a:cs typeface="+mn-cs"/>
                </a:defRPr>
              </a:lvl7pPr>
              <a:lvl8pPr marL="179705" indent="-179705" algn="l" defTabSz="914400" rtl="0" eaLnBrk="1" latinLnBrk="0" hangingPunct="1">
                <a:lnSpc>
                  <a:spcPct val="100000"/>
                </a:lnSpc>
                <a:spcBef>
                  <a:spcPts val="300"/>
                </a:spcBef>
                <a:spcAft>
                  <a:spcPts val="600"/>
                </a:spcAft>
                <a:buFont typeface="Arial" panose="020B0604020202020204" pitchFamily="34" charset="0"/>
                <a:buChar char="•"/>
                <a:defRPr sz="1000" kern="1200">
                  <a:solidFill>
                    <a:schemeClr val="tx2"/>
                  </a:solidFill>
                  <a:latin typeface="+mn-lt"/>
                  <a:ea typeface="+mn-ea"/>
                  <a:cs typeface="+mn-cs"/>
                </a:defRPr>
              </a:lvl8pPr>
              <a:lvl9pPr marL="0" indent="0" algn="l" defTabSz="914400" rtl="0" eaLnBrk="1" latinLnBrk="0" hangingPunct="1">
                <a:lnSpc>
                  <a:spcPct val="100000"/>
                </a:lnSpc>
                <a:spcBef>
                  <a:spcPts val="0"/>
                </a:spcBef>
                <a:spcAft>
                  <a:spcPts val="1200"/>
                </a:spcAft>
                <a:buFont typeface="Arial" panose="020B0604020202020204" pitchFamily="34" charset="0"/>
                <a:buChar char="​"/>
                <a:defRPr sz="4400" kern="1200" baseline="0">
                  <a:solidFill>
                    <a:schemeClr val="tx2"/>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600"/>
                </a:spcAft>
                <a:buClrTx/>
                <a:buSzTx/>
                <a:buFont typeface="Arial" panose="020B0604020202020204" pitchFamily="34" charset="0"/>
                <a:buNone/>
                <a:defRPr/>
              </a:pPr>
              <a:r>
                <a:rPr lang="zh-CN" altLang="en-US" sz="2400" b="1" dirty="0">
                  <a:solidFill>
                    <a:srgbClr val="E57122"/>
                  </a:solidFill>
                  <a:latin typeface="微软雅黑" panose="020B0503020204020204" charset="-122"/>
                  <a:ea typeface="微软雅黑" panose="020B0503020204020204" charset="-122"/>
                </a:rPr>
                <a:t>本品优于参照药品方案，规范补充电解质，获益明确</a:t>
              </a:r>
            </a:p>
          </p:txBody>
        </p:sp>
        <p:graphicFrame>
          <p:nvGraphicFramePr>
            <p:cNvPr id="18" name="图表 17"/>
            <p:cNvGraphicFramePr/>
            <p:nvPr>
              <p:extLst>
                <p:ext uri="{D42A27DB-BD31-4B8C-83A1-F6EECF244321}">
                  <p14:modId xmlns:p14="http://schemas.microsoft.com/office/powerpoint/2010/main" val="1665826569"/>
                </p:ext>
              </p:extLst>
            </p:nvPr>
          </p:nvGraphicFramePr>
          <p:xfrm>
            <a:off x="1819830" y="1254759"/>
            <a:ext cx="3684498" cy="245633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 name="图表 18"/>
            <p:cNvGraphicFramePr/>
            <p:nvPr>
              <p:extLst>
                <p:ext uri="{D42A27DB-BD31-4B8C-83A1-F6EECF244321}">
                  <p14:modId xmlns:p14="http://schemas.microsoft.com/office/powerpoint/2010/main" val="834629478"/>
                </p:ext>
              </p:extLst>
            </p:nvPr>
          </p:nvGraphicFramePr>
          <p:xfrm>
            <a:off x="6329077" y="1254759"/>
            <a:ext cx="3684498" cy="2456333"/>
          </p:xfrm>
          <a:graphic>
            <a:graphicData uri="http://schemas.openxmlformats.org/drawingml/2006/chart">
              <c:chart xmlns:c="http://schemas.openxmlformats.org/drawingml/2006/chart" xmlns:r="http://schemas.openxmlformats.org/officeDocument/2006/relationships" r:id="rId3"/>
            </a:graphicData>
          </a:graphic>
        </p:graphicFrame>
        <p:sp>
          <p:nvSpPr>
            <p:cNvPr id="22" name="文本框 21"/>
            <p:cNvSpPr txBox="1"/>
            <p:nvPr/>
          </p:nvSpPr>
          <p:spPr>
            <a:xfrm>
              <a:off x="617457" y="3631778"/>
              <a:ext cx="11174119" cy="2536400"/>
            </a:xfrm>
            <a:prstGeom prst="rect">
              <a:avLst/>
            </a:prstGeom>
            <a:noFill/>
          </p:spPr>
          <p:txBody>
            <a:bodyPr wrap="square" rtlCol="0">
              <a:spAutoFit/>
            </a:bodyPr>
            <a:lstStyle/>
            <a:p>
              <a:pPr marL="285750" indent="-285750">
                <a:lnSpc>
                  <a:spcPct val="150000"/>
                </a:lnSpc>
                <a:buFont typeface="Wingdings" panose="05000000000000000000" pitchFamily="2" charset="2"/>
                <a:buChar char="u"/>
              </a:pPr>
              <a:r>
                <a:rPr lang="zh-CN" altLang="en-US" b="1" dirty="0">
                  <a:solidFill>
                    <a:srgbClr val="E46D1C"/>
                  </a:solidFill>
                </a:rPr>
                <a:t>组分全面，配比合理：</a:t>
              </a:r>
              <a:r>
                <a:rPr lang="zh-CN" altLang="en-US" dirty="0">
                  <a:solidFill>
                    <a:schemeClr val="tx1">
                      <a:lumMod val="65000"/>
                      <a:lumOff val="35000"/>
                    </a:schemeClr>
                  </a:solidFill>
                </a:rPr>
                <a:t>肠外营养治疗中，有</a:t>
              </a:r>
              <a:r>
                <a:rPr lang="en-US" altLang="zh-CN" dirty="0">
                  <a:solidFill>
                    <a:schemeClr val="tx1">
                      <a:lumMod val="65000"/>
                      <a:lumOff val="35000"/>
                    </a:schemeClr>
                  </a:solidFill>
                </a:rPr>
                <a:t>11.83%</a:t>
              </a:r>
              <a:r>
                <a:rPr lang="zh-CN" altLang="en-US" dirty="0">
                  <a:solidFill>
                    <a:schemeClr val="tx1">
                      <a:lumMod val="65000"/>
                      <a:lumOff val="35000"/>
                    </a:schemeClr>
                  </a:solidFill>
                </a:rPr>
                <a:t>的三腔袋存在配伍不合理的情况</a:t>
              </a:r>
              <a:r>
                <a:rPr lang="en-US" altLang="zh-CN" baseline="30000" dirty="0">
                  <a:solidFill>
                    <a:schemeClr val="tx1">
                      <a:lumMod val="65000"/>
                      <a:lumOff val="35000"/>
                    </a:schemeClr>
                  </a:solidFill>
                </a:rPr>
                <a:t>1</a:t>
              </a:r>
              <a:r>
                <a:rPr lang="zh-CN" altLang="en-US" dirty="0">
                  <a:solidFill>
                    <a:schemeClr val="tx1">
                      <a:lumMod val="65000"/>
                      <a:lumOff val="35000"/>
                    </a:schemeClr>
                  </a:solidFill>
                </a:rPr>
                <a:t>。</a:t>
              </a:r>
              <a:endParaRPr lang="en-US" altLang="zh-CN" dirty="0">
                <a:solidFill>
                  <a:schemeClr val="tx1">
                    <a:lumMod val="65000"/>
                    <a:lumOff val="35000"/>
                  </a:schemeClr>
                </a:solidFill>
              </a:endParaRPr>
            </a:p>
            <a:p>
              <a:pPr marL="285750" indent="-285750">
                <a:lnSpc>
                  <a:spcPct val="150000"/>
                </a:lnSpc>
                <a:buFont typeface="Wingdings" panose="05000000000000000000" pitchFamily="2" charset="2"/>
                <a:buChar char="u"/>
              </a:pPr>
              <a:r>
                <a:rPr lang="zh-CN" altLang="en-US" b="1" dirty="0">
                  <a:solidFill>
                    <a:srgbClr val="E46D1C"/>
                  </a:solidFill>
                </a:rPr>
                <a:t>减少感染风险：</a:t>
              </a:r>
              <a:r>
                <a:rPr lang="zh-CN" altLang="en-US" dirty="0">
                  <a:solidFill>
                    <a:schemeClr val="tx1">
                      <a:lumMod val="65000"/>
                      <a:lumOff val="35000"/>
                    </a:schemeClr>
                  </a:solidFill>
                </a:rPr>
                <a:t>较参照方案，本品配置次数至少减少</a:t>
              </a:r>
              <a:r>
                <a:rPr lang="en-US" altLang="zh-CN" dirty="0">
                  <a:solidFill>
                    <a:schemeClr val="tx1">
                      <a:lumMod val="65000"/>
                      <a:lumOff val="35000"/>
                    </a:schemeClr>
                  </a:solidFill>
                </a:rPr>
                <a:t>5</a:t>
              </a:r>
              <a:r>
                <a:rPr lang="zh-CN" altLang="en-US" dirty="0">
                  <a:solidFill>
                    <a:schemeClr val="tx1">
                      <a:lumMod val="65000"/>
                      <a:lumOff val="35000"/>
                    </a:schemeClr>
                  </a:solidFill>
                </a:rPr>
                <a:t>倍。</a:t>
              </a:r>
              <a:r>
                <a:rPr lang="en-US" altLang="zh-CN" dirty="0">
                  <a:solidFill>
                    <a:schemeClr val="tx1">
                      <a:lumMod val="65000"/>
                      <a:lumOff val="35000"/>
                    </a:schemeClr>
                  </a:solidFill>
                  <a:sym typeface="+mn-ea"/>
                </a:rPr>
                <a:t>2020</a:t>
              </a:r>
              <a:r>
                <a:rPr lang="zh-CN" altLang="en-US" dirty="0">
                  <a:solidFill>
                    <a:schemeClr val="tx1">
                      <a:lumMod val="65000"/>
                      <a:lumOff val="35000"/>
                    </a:schemeClr>
                  </a:solidFill>
                  <a:sym typeface="+mn-ea"/>
                </a:rPr>
                <a:t>年全国</a:t>
              </a:r>
              <a:r>
                <a:rPr lang="en-US" altLang="zh-CN" dirty="0">
                  <a:solidFill>
                    <a:schemeClr val="tx1">
                      <a:lumMod val="65000"/>
                      <a:lumOff val="35000"/>
                    </a:schemeClr>
                  </a:solidFill>
                  <a:sym typeface="+mn-ea"/>
                </a:rPr>
                <a:t>ADR</a:t>
              </a:r>
              <a:r>
                <a:rPr lang="zh-CN" altLang="en-US" dirty="0">
                  <a:solidFill>
                    <a:schemeClr val="tx1">
                      <a:lumMod val="65000"/>
                      <a:lumOff val="35000"/>
                    </a:schemeClr>
                  </a:solidFill>
                  <a:sym typeface="+mn-ea"/>
                </a:rPr>
                <a:t>中心收到药品不良反应</a:t>
              </a:r>
              <a:r>
                <a:rPr lang="en-US" altLang="zh-CN" dirty="0">
                  <a:solidFill>
                    <a:schemeClr val="tx1">
                      <a:lumMod val="65000"/>
                      <a:lumOff val="35000"/>
                    </a:schemeClr>
                  </a:solidFill>
                  <a:sym typeface="+mn-ea"/>
                </a:rPr>
                <a:t>/</a:t>
              </a:r>
              <a:r>
                <a:rPr lang="zh-CN" altLang="en-US" dirty="0">
                  <a:solidFill>
                    <a:schemeClr val="tx1">
                      <a:lumMod val="65000"/>
                      <a:lumOff val="35000"/>
                    </a:schemeClr>
                  </a:solidFill>
                  <a:sym typeface="+mn-ea"/>
                </a:rPr>
                <a:t>事件报告</a:t>
              </a:r>
              <a:r>
                <a:rPr lang="en-US" altLang="zh-CN" dirty="0">
                  <a:solidFill>
                    <a:schemeClr val="tx1">
                      <a:lumMod val="65000"/>
                      <a:lumOff val="35000"/>
                    </a:schemeClr>
                  </a:solidFill>
                  <a:sym typeface="+mn-ea"/>
                </a:rPr>
                <a:t>167.6</a:t>
              </a:r>
              <a:r>
                <a:rPr lang="zh-CN" altLang="en-US" dirty="0">
                  <a:solidFill>
                    <a:schemeClr val="tx1">
                      <a:lumMod val="65000"/>
                      <a:lumOff val="35000"/>
                    </a:schemeClr>
                  </a:solidFill>
                  <a:sym typeface="+mn-ea"/>
                </a:rPr>
                <a:t>万份，静脉给药占了</a:t>
              </a:r>
              <a:r>
                <a:rPr lang="en-US" altLang="zh-CN" dirty="0">
                  <a:solidFill>
                    <a:schemeClr val="tx1">
                      <a:lumMod val="65000"/>
                      <a:lumOff val="35000"/>
                    </a:schemeClr>
                  </a:solidFill>
                  <a:sym typeface="+mn-ea"/>
                </a:rPr>
                <a:t>51.6%</a:t>
              </a:r>
              <a:r>
                <a:rPr lang="zh-CN" altLang="en-US" dirty="0">
                  <a:solidFill>
                    <a:schemeClr val="tx1">
                      <a:lumMod val="65000"/>
                      <a:lumOff val="35000"/>
                    </a:schemeClr>
                  </a:solidFill>
                  <a:sym typeface="+mn-ea"/>
                </a:rPr>
                <a:t>，与药品配制相关的不良反应</a:t>
              </a:r>
              <a:r>
                <a:rPr lang="en-US" altLang="zh-CN" dirty="0">
                  <a:solidFill>
                    <a:schemeClr val="tx1">
                      <a:lumMod val="65000"/>
                      <a:lumOff val="35000"/>
                    </a:schemeClr>
                  </a:solidFill>
                  <a:sym typeface="+mn-ea"/>
                </a:rPr>
                <a:t>/</a:t>
              </a:r>
              <a:r>
                <a:rPr lang="zh-CN" altLang="en-US" dirty="0">
                  <a:solidFill>
                    <a:schemeClr val="tx1">
                      <a:lumMod val="65000"/>
                      <a:lumOff val="35000"/>
                    </a:schemeClr>
                  </a:solidFill>
                  <a:sym typeface="+mn-ea"/>
                </a:rPr>
                <a:t>事件比例高达</a:t>
              </a:r>
              <a:r>
                <a:rPr lang="en-US" altLang="zh-CN" dirty="0">
                  <a:solidFill>
                    <a:schemeClr val="tx1">
                      <a:lumMod val="65000"/>
                      <a:lumOff val="35000"/>
                    </a:schemeClr>
                  </a:solidFill>
                  <a:sym typeface="+mn-ea"/>
                </a:rPr>
                <a:t>70.9%</a:t>
              </a:r>
              <a:r>
                <a:rPr lang="en-US" altLang="zh-CN" baseline="30000" dirty="0">
                  <a:solidFill>
                    <a:schemeClr val="tx1">
                      <a:lumMod val="65000"/>
                      <a:lumOff val="35000"/>
                    </a:schemeClr>
                  </a:solidFill>
                  <a:sym typeface="+mn-ea"/>
                </a:rPr>
                <a:t>2</a:t>
              </a:r>
              <a:r>
                <a:rPr lang="zh-CN" altLang="en-US" dirty="0">
                  <a:solidFill>
                    <a:schemeClr val="tx1">
                      <a:lumMod val="65000"/>
                      <a:lumOff val="35000"/>
                    </a:schemeClr>
                  </a:solidFill>
                  <a:sym typeface="+mn-ea"/>
                </a:rPr>
                <a:t>。</a:t>
              </a:r>
              <a:endParaRPr lang="en-US" altLang="zh-CN" dirty="0">
                <a:solidFill>
                  <a:schemeClr val="tx1">
                    <a:lumMod val="65000"/>
                    <a:lumOff val="35000"/>
                  </a:schemeClr>
                </a:solidFill>
              </a:endParaRPr>
            </a:p>
            <a:p>
              <a:pPr marL="285750" indent="-285750">
                <a:lnSpc>
                  <a:spcPct val="150000"/>
                </a:lnSpc>
                <a:buFont typeface="Wingdings" panose="05000000000000000000" pitchFamily="2" charset="2"/>
                <a:buChar char="u"/>
              </a:pPr>
              <a:r>
                <a:rPr kumimoji="0" lang="zh-CN" altLang="en-US" sz="1800" b="1" i="0" u="none" strike="noStrike" kern="1200" cap="none" spc="0" normalizeH="0" noProof="0" dirty="0">
                  <a:ln>
                    <a:noFill/>
                  </a:ln>
                  <a:solidFill>
                    <a:srgbClr val="E46D1C"/>
                  </a:solidFill>
                  <a:effectLst/>
                  <a:uLnTx/>
                  <a:uFillTx/>
                  <a:ea typeface="微软雅黑" panose="020B0503020204020204" charset="-122"/>
                  <a:cs typeface="微软雅黑" panose="020B0503020204020204" charset="-122"/>
                  <a:sym typeface="+mn-ea"/>
                </a:rPr>
                <a:t>协同增效：</a:t>
              </a:r>
              <a:r>
                <a:rPr lang="zh-CN" altLang="en-US" dirty="0">
                  <a:solidFill>
                    <a:schemeClr val="tx1">
                      <a:lumMod val="65000"/>
                      <a:lumOff val="35000"/>
                    </a:schemeClr>
                  </a:solidFill>
                  <a:ea typeface="微软雅黑" panose="020B0503020204020204" charset="-122"/>
                  <a:cs typeface="微软雅黑" panose="020B0503020204020204" charset="-122"/>
                  <a:sym typeface="+mn-ea"/>
                </a:rPr>
                <a:t>四种离子</a:t>
              </a:r>
              <a:r>
                <a:rPr lang="zh-CN" altLang="zh-CN" dirty="0">
                  <a:solidFill>
                    <a:schemeClr val="tx1">
                      <a:lumMod val="65000"/>
                      <a:lumOff val="35000"/>
                    </a:schemeClr>
                  </a:solidFill>
                  <a:ea typeface="微软雅黑" panose="020B0503020204020204" charset="-122"/>
                </a:rPr>
                <a:t>的合理补充能</a:t>
              </a:r>
              <a:r>
                <a:rPr lang="zh-CN" altLang="zh-CN" b="1" dirty="0">
                  <a:solidFill>
                    <a:srgbClr val="E46D1C"/>
                  </a:solidFill>
                  <a:ea typeface="微软雅黑" panose="020B0503020204020204" charset="-122"/>
                </a:rPr>
                <a:t>减少并发症，提高总体生存期</a:t>
              </a:r>
              <a:r>
                <a:rPr lang="en-US" altLang="zh-CN" b="1" baseline="30000" dirty="0">
                  <a:solidFill>
                    <a:srgbClr val="E46D1C"/>
                  </a:solidFill>
                  <a:ea typeface="微软雅黑" panose="020B0503020204020204" charset="-122"/>
                </a:rPr>
                <a:t>3</a:t>
              </a:r>
              <a:r>
                <a:rPr lang="zh-CN" altLang="zh-CN" dirty="0">
                  <a:solidFill>
                    <a:schemeClr val="tx1">
                      <a:lumMod val="65000"/>
                      <a:lumOff val="35000"/>
                    </a:schemeClr>
                  </a:solidFill>
                  <a:ea typeface="微软雅黑" panose="020B0503020204020204" charset="-122"/>
                </a:rPr>
                <a:t>。</a:t>
              </a:r>
              <a:r>
                <a:rPr kumimoji="0" lang="zh-CN" altLang="en-US" sz="1800" i="0" u="none" strike="noStrike" kern="1200" cap="none" spc="0" normalizeH="0" noProof="0" dirty="0">
                  <a:ln>
                    <a:noFill/>
                  </a:ln>
                  <a:solidFill>
                    <a:schemeClr val="tx1">
                      <a:lumMod val="65000"/>
                      <a:lumOff val="35000"/>
                    </a:schemeClr>
                  </a:solidFill>
                  <a:effectLst/>
                  <a:uLnTx/>
                  <a:uFillTx/>
                  <a:ea typeface="微软雅黑" panose="020B0503020204020204" charset="-122"/>
                  <a:cs typeface="微软雅黑" panose="020B0503020204020204" charset="-122"/>
                  <a:sym typeface="+mn-ea"/>
                </a:rPr>
                <a:t>配比合理时，</a:t>
              </a:r>
              <a:r>
                <a:rPr lang="zh-CN" altLang="en-US" dirty="0">
                  <a:solidFill>
                    <a:schemeClr val="tx1">
                      <a:lumMod val="65000"/>
                      <a:lumOff val="35000"/>
                    </a:schemeClr>
                  </a:solidFill>
                  <a:ea typeface="微软雅黑" panose="020B0503020204020204" charset="-122"/>
                  <a:cs typeface="微软雅黑" panose="020B0503020204020204" charset="-122"/>
                  <a:sym typeface="+mn-ea"/>
                </a:rPr>
                <a:t>吸收</a:t>
              </a:r>
              <a:r>
                <a:rPr kumimoji="0" lang="zh-CN" altLang="en-US" sz="1800" i="0" u="none" strike="noStrike" kern="1200" cap="none" spc="0" normalizeH="0" noProof="0" dirty="0">
                  <a:ln>
                    <a:noFill/>
                  </a:ln>
                  <a:solidFill>
                    <a:schemeClr val="tx1">
                      <a:lumMod val="65000"/>
                      <a:lumOff val="35000"/>
                    </a:schemeClr>
                  </a:solidFill>
                  <a:effectLst/>
                  <a:uLnTx/>
                  <a:uFillTx/>
                  <a:ea typeface="微软雅黑" panose="020B0503020204020204" charset="-122"/>
                  <a:cs typeface="微软雅黑" panose="020B0503020204020204" charset="-122"/>
                  <a:sym typeface="+mn-ea"/>
                </a:rPr>
                <a:t>率最高</a:t>
              </a:r>
              <a:r>
                <a:rPr lang="zh-CN" altLang="en-US" dirty="0">
                  <a:solidFill>
                    <a:schemeClr val="tx1">
                      <a:lumMod val="65000"/>
                      <a:lumOff val="35000"/>
                    </a:schemeClr>
                  </a:solidFill>
                  <a:ea typeface="微软雅黑" panose="020B0503020204020204" charset="-122"/>
                  <a:cs typeface="微软雅黑" panose="020B0503020204020204" charset="-122"/>
                  <a:sym typeface="+mn-ea"/>
                </a:rPr>
                <a:t>。</a:t>
              </a:r>
              <a:endParaRPr lang="zh-CN" altLang="en-US" dirty="0">
                <a:solidFill>
                  <a:schemeClr val="tx1">
                    <a:lumMod val="65000"/>
                    <a:lumOff val="35000"/>
                  </a:schemeClr>
                </a:solidFill>
              </a:endParaRPr>
            </a:p>
            <a:p>
              <a:pPr marL="285750" indent="-285750">
                <a:lnSpc>
                  <a:spcPct val="150000"/>
                </a:lnSpc>
                <a:buFont typeface="Wingdings" panose="05000000000000000000" pitchFamily="2" charset="2"/>
                <a:buChar char="u"/>
              </a:pPr>
              <a:r>
                <a:rPr lang="zh-CN" altLang="en-US" b="1" kern="0" dirty="0">
                  <a:solidFill>
                    <a:srgbClr val="E46D1C"/>
                  </a:solidFill>
                  <a:latin typeface="+mn-ea"/>
                  <a:sym typeface="+mn-ea"/>
                </a:rPr>
                <a:t>使用规范，合理经济</a:t>
              </a:r>
              <a:r>
                <a:rPr lang="zh-CN" altLang="en-US" sz="1800" b="1" kern="0" dirty="0">
                  <a:solidFill>
                    <a:srgbClr val="E46D1C"/>
                  </a:solidFill>
                  <a:latin typeface="+mn-ea"/>
                  <a:ea typeface="+mn-ea"/>
                  <a:sym typeface="+mn-ea"/>
                </a:rPr>
                <a:t>：</a:t>
              </a:r>
              <a:r>
                <a:rPr lang="zh-CN" altLang="en-US" dirty="0">
                  <a:solidFill>
                    <a:schemeClr val="tx1">
                      <a:lumMod val="65000"/>
                      <a:lumOff val="35000"/>
                    </a:schemeClr>
                  </a:solidFill>
                </a:rPr>
                <a:t>参照药品中</a:t>
              </a:r>
              <a:r>
                <a:rPr lang="zh-CN" altLang="en-US" sz="1800" kern="0" dirty="0">
                  <a:solidFill>
                    <a:schemeClr val="tx1">
                      <a:lumMod val="65000"/>
                      <a:lumOff val="35000"/>
                    </a:schemeClr>
                  </a:solidFill>
                  <a:latin typeface="+mn-ea"/>
                  <a:ea typeface="+mn-ea"/>
                  <a:sym typeface="+mn-ea"/>
                </a:rPr>
                <a:t>以硫酸镁注射液为例，单支含</a:t>
              </a:r>
              <a:r>
                <a:rPr lang="zh-CN" altLang="en-US" kern="0" dirty="0">
                  <a:solidFill>
                    <a:schemeClr val="tx1">
                      <a:lumMod val="65000"/>
                      <a:lumOff val="35000"/>
                    </a:schemeClr>
                  </a:solidFill>
                  <a:latin typeface="+mn-ea"/>
                  <a:sym typeface="+mn-ea"/>
                </a:rPr>
                <a:t>量</a:t>
              </a:r>
              <a:r>
                <a:rPr lang="zh-CN" altLang="en-US" sz="1800" kern="0" dirty="0">
                  <a:solidFill>
                    <a:schemeClr val="tx1">
                      <a:lumMod val="65000"/>
                      <a:lumOff val="35000"/>
                    </a:schemeClr>
                  </a:solidFill>
                  <a:latin typeface="+mn-ea"/>
                  <a:ea typeface="+mn-ea"/>
                  <a:sym typeface="+mn-ea"/>
                </a:rPr>
                <a:t>远超每日人体所需基础量，配伍时无法整支添加</a:t>
              </a:r>
              <a:r>
                <a:rPr lang="zh-CN" altLang="en-US" kern="0" dirty="0">
                  <a:solidFill>
                    <a:schemeClr val="tx1">
                      <a:lumMod val="65000"/>
                      <a:lumOff val="35000"/>
                    </a:schemeClr>
                  </a:solidFill>
                  <a:latin typeface="+mn-ea"/>
                  <a:sym typeface="+mn-ea"/>
                </a:rPr>
                <a:t>。</a:t>
              </a:r>
              <a:endParaRPr lang="en-US" altLang="zh-CN" kern="0" dirty="0">
                <a:solidFill>
                  <a:schemeClr val="tx1">
                    <a:lumMod val="65000"/>
                    <a:lumOff val="35000"/>
                  </a:schemeClr>
                </a:solidFill>
                <a:latin typeface="+mn-ea"/>
                <a:sym typeface="+mn-ea"/>
              </a:endParaRPr>
            </a:p>
          </p:txBody>
        </p:sp>
        <p:grpSp>
          <p:nvGrpSpPr>
            <p:cNvPr id="2" name="组合 1"/>
            <p:cNvGrpSpPr/>
            <p:nvPr/>
          </p:nvGrpSpPr>
          <p:grpSpPr>
            <a:xfrm>
              <a:off x="-344488" y="-5976"/>
              <a:ext cx="12880975" cy="375920"/>
              <a:chOff x="-523" y="-25"/>
              <a:chExt cx="20285" cy="592"/>
            </a:xfrm>
          </p:grpSpPr>
          <p:sp>
            <p:nvSpPr>
              <p:cNvPr id="3" name="平行四边形 2"/>
              <p:cNvSpPr/>
              <p:nvPr/>
            </p:nvSpPr>
            <p:spPr>
              <a:xfrm>
                <a:off x="15169" y="-21"/>
                <a:ext cx="4593"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公平性</a:t>
                </a:r>
              </a:p>
            </p:txBody>
          </p:sp>
          <p:sp>
            <p:nvSpPr>
              <p:cNvPr id="13" name="平行四边形 12"/>
              <p:cNvSpPr/>
              <p:nvPr/>
            </p:nvSpPr>
            <p:spPr>
              <a:xfrm>
                <a:off x="11186" y="-17"/>
                <a:ext cx="4461" cy="583"/>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创新性</a:t>
                </a:r>
              </a:p>
            </p:txBody>
          </p:sp>
          <p:sp>
            <p:nvSpPr>
              <p:cNvPr id="15" name="平行四边形 14"/>
              <p:cNvSpPr/>
              <p:nvPr/>
            </p:nvSpPr>
            <p:spPr>
              <a:xfrm>
                <a:off x="7268" y="-25"/>
                <a:ext cx="4416" cy="584"/>
              </a:xfrm>
              <a:prstGeom prst="parallelogram">
                <a:avLst>
                  <a:gd name="adj" fmla="val 94857"/>
                </a:avLst>
              </a:prstGeom>
              <a:solidFill>
                <a:srgbClr val="E46D1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有效性</a:t>
                </a:r>
                <a:r>
                  <a:rPr lang="en-US" altLang="zh-CN" sz="1400" dirty="0"/>
                  <a:t>1</a:t>
                </a:r>
                <a:endParaRPr lang="zh-CN" altLang="en-US" sz="1400" dirty="0"/>
              </a:p>
            </p:txBody>
          </p:sp>
          <p:sp>
            <p:nvSpPr>
              <p:cNvPr id="16" name="平行四边形 15"/>
              <p:cNvSpPr/>
              <p:nvPr/>
            </p:nvSpPr>
            <p:spPr>
              <a:xfrm>
                <a:off x="3355" y="-17"/>
                <a:ext cx="4416"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安全性</a:t>
                </a:r>
              </a:p>
            </p:txBody>
          </p:sp>
          <p:sp>
            <p:nvSpPr>
              <p:cNvPr id="17" name="平行四边形 16"/>
              <p:cNvSpPr/>
              <p:nvPr/>
            </p:nvSpPr>
            <p:spPr>
              <a:xfrm>
                <a:off x="-523" y="-19"/>
                <a:ext cx="4416"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基本信息</a:t>
                </a:r>
              </a:p>
            </p:txBody>
          </p:sp>
        </p:grpSp>
        <p:sp>
          <p:nvSpPr>
            <p:cNvPr id="5" name="文本框 4"/>
            <p:cNvSpPr txBox="1"/>
            <p:nvPr/>
          </p:nvSpPr>
          <p:spPr>
            <a:xfrm>
              <a:off x="585470" y="6290310"/>
              <a:ext cx="5745480" cy="460375"/>
            </a:xfrm>
            <a:prstGeom prst="rect">
              <a:avLst/>
            </a:prstGeom>
            <a:noFill/>
          </p:spPr>
          <p:txBody>
            <a:bodyPr wrap="none" rtlCol="0">
              <a:spAutoFit/>
            </a:bodyPr>
            <a:lstStyle/>
            <a:p>
              <a:pPr algn="l"/>
              <a:r>
                <a:rPr lang="en-US" altLang="zh-CN" sz="800" i="1">
                  <a:latin typeface="宋体" charset="0"/>
                  <a:ea typeface="宋体" charset="0"/>
                  <a:cs typeface="宋体" charset="0"/>
                </a:rPr>
                <a:t>[1]</a:t>
              </a:r>
              <a:r>
                <a:rPr sz="800" i="1">
                  <a:latin typeface="宋体" charset="0"/>
                  <a:ea typeface="宋体" charset="0"/>
                  <a:cs typeface="宋体" charset="0"/>
                </a:rPr>
                <a:t>倪瑞雪, 张向⽉, 王宇菲,等. 186例胃癌患者术后全胃肠外营养处⽅⽤药合理性分析[J]. 中国医院⽤药评价与分析, 2019, 19(9):3.</a:t>
              </a:r>
            </a:p>
            <a:p>
              <a:pPr algn="l"/>
              <a:r>
                <a:rPr lang="en-US" sz="800" i="1">
                  <a:latin typeface="宋体" charset="0"/>
                  <a:ea typeface="宋体" charset="0"/>
                  <a:cs typeface="宋体" charset="0"/>
                </a:rPr>
                <a:t>[2]国家药品不良反应监测年度报告（2020年）</a:t>
              </a:r>
            </a:p>
            <a:p>
              <a:pPr algn="l"/>
              <a:r>
                <a:rPr lang="en-US" sz="800" i="1">
                  <a:latin typeface="宋体" charset="0"/>
                  <a:ea typeface="宋体" charset="0"/>
                  <a:cs typeface="宋体" charset="0"/>
                </a:rPr>
                <a:t>[3]葛可佑.矿物质:人体不可缺少的结构组分和功能活性物质[J].科学世界,2008,No.107(01):1.</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a:extLst>
              <a:ext uri="{FF2B5EF4-FFF2-40B4-BE49-F238E27FC236}">
                <a16:creationId xmlns:a16="http://schemas.microsoft.com/office/drawing/2014/main" id="{EB18997F-68C4-12D9-A892-37D63651BF48}"/>
              </a:ext>
            </a:extLst>
          </p:cNvPr>
          <p:cNvGrpSpPr/>
          <p:nvPr/>
        </p:nvGrpSpPr>
        <p:grpSpPr>
          <a:xfrm>
            <a:off x="-344488" y="-5976"/>
            <a:ext cx="12880975" cy="6809937"/>
            <a:chOff x="-344488" y="-5976"/>
            <a:chExt cx="12880975" cy="6809937"/>
          </a:xfrm>
        </p:grpSpPr>
        <p:sp>
          <p:nvSpPr>
            <p:cNvPr id="2" name="文本占位符 7"/>
            <p:cNvSpPr txBox="1"/>
            <p:nvPr/>
          </p:nvSpPr>
          <p:spPr>
            <a:xfrm>
              <a:off x="185271" y="575910"/>
              <a:ext cx="11869270" cy="630542"/>
            </a:xfrm>
            <a:prstGeom prst="rect">
              <a:avLst/>
            </a:prstGeom>
          </p:spPr>
          <p:txBody>
            <a:bodyPr/>
            <a:lstStyle>
              <a:lvl1pPr marL="269875" indent="-269875" algn="l" defTabSz="914400" rtl="0" eaLnBrk="1" latinLnBrk="0" hangingPunct="1">
                <a:lnSpc>
                  <a:spcPct val="100000"/>
                </a:lnSpc>
                <a:spcBef>
                  <a:spcPts val="300"/>
                </a:spcBef>
                <a:spcAft>
                  <a:spcPts val="600"/>
                </a:spcAft>
                <a:buFont typeface="Arial" panose="020B0604020202020204" pitchFamily="34" charset="0"/>
                <a:buChar char="•"/>
                <a:defRPr sz="2000" kern="1200">
                  <a:solidFill>
                    <a:schemeClr val="tx2"/>
                  </a:solidFill>
                  <a:latin typeface="+mn-lt"/>
                  <a:ea typeface="+mn-ea"/>
                  <a:cs typeface="+mn-cs"/>
                </a:defRPr>
              </a:lvl1pPr>
              <a:lvl2pPr marL="539750" indent="-269875" algn="l" defTabSz="914400" rtl="0" eaLnBrk="1" latinLnBrk="0" hangingPunct="1">
                <a:lnSpc>
                  <a:spcPct val="100000"/>
                </a:lnSpc>
                <a:spcBef>
                  <a:spcPts val="300"/>
                </a:spcBef>
                <a:spcAft>
                  <a:spcPts val="600"/>
                </a:spcAft>
                <a:buFont typeface="Arial" panose="020B0604020202020204" pitchFamily="34" charset="0"/>
                <a:buChar char="•"/>
                <a:defRPr sz="2000" kern="1200">
                  <a:solidFill>
                    <a:schemeClr val="tx2"/>
                  </a:solidFill>
                  <a:latin typeface="+mn-lt"/>
                  <a:ea typeface="+mn-ea"/>
                  <a:cs typeface="+mn-cs"/>
                </a:defRPr>
              </a:lvl2pPr>
              <a:lvl3pPr marL="810260" indent="-269875" algn="l" defTabSz="914400" rtl="0" eaLnBrk="1" latinLnBrk="0" hangingPunct="1">
                <a:lnSpc>
                  <a:spcPct val="100000"/>
                </a:lnSpc>
                <a:spcBef>
                  <a:spcPts val="300"/>
                </a:spcBef>
                <a:spcAft>
                  <a:spcPts val="600"/>
                </a:spcAft>
                <a:buFont typeface="Arial" panose="020B0604020202020204" pitchFamily="34" charset="0"/>
                <a:buChar char="•"/>
                <a:defRPr sz="2000" kern="1200">
                  <a:solidFill>
                    <a:schemeClr val="tx2"/>
                  </a:solidFill>
                  <a:latin typeface="+mn-lt"/>
                  <a:ea typeface="+mn-ea"/>
                  <a:cs typeface="+mn-cs"/>
                </a:defRPr>
              </a:lvl3pPr>
              <a:lvl4pPr marL="0" indent="0" algn="l" defTabSz="914400" rtl="0" eaLnBrk="1" latinLnBrk="0" hangingPunct="1">
                <a:lnSpc>
                  <a:spcPct val="100000"/>
                </a:lnSpc>
                <a:spcBef>
                  <a:spcPts val="1200"/>
                </a:spcBef>
                <a:spcAft>
                  <a:spcPts val="1200"/>
                </a:spcAft>
                <a:buFont typeface="Arial" panose="020B0604020202020204" pitchFamily="34" charset="0"/>
                <a:buChar char="​"/>
                <a:defRPr sz="2000" b="1" kern="1200">
                  <a:solidFill>
                    <a:schemeClr val="tx2"/>
                  </a:solidFill>
                  <a:latin typeface="+mn-lt"/>
                  <a:ea typeface="+mn-ea"/>
                  <a:cs typeface="+mn-cs"/>
                </a:defRPr>
              </a:lvl4pPr>
              <a:lvl5pPr marL="0" indent="0" algn="l" defTabSz="914400" rtl="0" eaLnBrk="1" latinLnBrk="0" hangingPunct="1">
                <a:lnSpc>
                  <a:spcPct val="100000"/>
                </a:lnSpc>
                <a:spcBef>
                  <a:spcPts val="300"/>
                </a:spcBef>
                <a:spcAft>
                  <a:spcPts val="600"/>
                </a:spcAft>
                <a:buFont typeface="Arial" panose="020B0604020202020204" pitchFamily="34" charset="0"/>
                <a:buChar char="​"/>
                <a:defRPr sz="2000" kern="1200">
                  <a:solidFill>
                    <a:schemeClr val="tx2"/>
                  </a:solidFill>
                  <a:latin typeface="+mn-lt"/>
                  <a:ea typeface="+mn-ea"/>
                  <a:cs typeface="+mn-cs"/>
                </a:defRPr>
              </a:lvl5pPr>
              <a:lvl6pPr marL="0" indent="0" algn="l" defTabSz="914400" rtl="0" eaLnBrk="1" latinLnBrk="0" hangingPunct="1">
                <a:lnSpc>
                  <a:spcPct val="100000"/>
                </a:lnSpc>
                <a:spcBef>
                  <a:spcPts val="1200"/>
                </a:spcBef>
                <a:spcAft>
                  <a:spcPts val="1200"/>
                </a:spcAft>
                <a:buFont typeface="Arial" panose="020B0604020202020204" pitchFamily="34" charset="0"/>
                <a:buChar char="​"/>
                <a:defRPr sz="1000" b="1" kern="1200">
                  <a:solidFill>
                    <a:schemeClr val="tx2"/>
                  </a:solidFill>
                  <a:latin typeface="+mn-lt"/>
                  <a:ea typeface="+mn-ea"/>
                  <a:cs typeface="+mn-cs"/>
                </a:defRPr>
              </a:lvl6pPr>
              <a:lvl7pPr marL="0" indent="0" algn="l" defTabSz="914400" rtl="0" eaLnBrk="1" latinLnBrk="0" hangingPunct="1">
                <a:lnSpc>
                  <a:spcPct val="100000"/>
                </a:lnSpc>
                <a:spcBef>
                  <a:spcPts val="300"/>
                </a:spcBef>
                <a:spcAft>
                  <a:spcPts val="600"/>
                </a:spcAft>
                <a:buFont typeface="Arial" panose="020B0604020202020204" pitchFamily="34" charset="0"/>
                <a:buChar char="​"/>
                <a:defRPr sz="1000" b="0" kern="1200" baseline="0">
                  <a:solidFill>
                    <a:schemeClr val="tx2"/>
                  </a:solidFill>
                  <a:latin typeface="+mn-lt"/>
                  <a:ea typeface="+mn-ea"/>
                  <a:cs typeface="+mn-cs"/>
                </a:defRPr>
              </a:lvl7pPr>
              <a:lvl8pPr marL="179705" indent="-179705" algn="l" defTabSz="914400" rtl="0" eaLnBrk="1" latinLnBrk="0" hangingPunct="1">
                <a:lnSpc>
                  <a:spcPct val="100000"/>
                </a:lnSpc>
                <a:spcBef>
                  <a:spcPts val="300"/>
                </a:spcBef>
                <a:spcAft>
                  <a:spcPts val="600"/>
                </a:spcAft>
                <a:buFont typeface="Arial" panose="020B0604020202020204" pitchFamily="34" charset="0"/>
                <a:buChar char="•"/>
                <a:defRPr sz="1000" kern="1200">
                  <a:solidFill>
                    <a:schemeClr val="tx2"/>
                  </a:solidFill>
                  <a:latin typeface="+mn-lt"/>
                  <a:ea typeface="+mn-ea"/>
                  <a:cs typeface="+mn-cs"/>
                </a:defRPr>
              </a:lvl8pPr>
              <a:lvl9pPr marL="0" indent="0" algn="l" defTabSz="914400" rtl="0" eaLnBrk="1" latinLnBrk="0" hangingPunct="1">
                <a:lnSpc>
                  <a:spcPct val="100000"/>
                </a:lnSpc>
                <a:spcBef>
                  <a:spcPts val="0"/>
                </a:spcBef>
                <a:spcAft>
                  <a:spcPts val="1200"/>
                </a:spcAft>
                <a:buFont typeface="Arial" panose="020B0604020202020204" pitchFamily="34" charset="0"/>
                <a:buChar char="​"/>
                <a:defRPr sz="4400" kern="1200" baseline="0">
                  <a:solidFill>
                    <a:schemeClr val="tx2"/>
                  </a:solidFill>
                  <a:latin typeface="+mn-lt"/>
                  <a:ea typeface="+mn-ea"/>
                  <a:cs typeface="+mn-cs"/>
                </a:defRPr>
              </a:lvl9pPr>
            </a:lstStyle>
            <a:p>
              <a:pPr marL="0" marR="0" lvl="0" indent="0" algn="ctr" defTabSz="914400" rtl="0" eaLnBrk="1" fontAlgn="auto" latinLnBrk="0" hangingPunct="1">
                <a:lnSpc>
                  <a:spcPct val="100000"/>
                </a:lnSpc>
                <a:spcBef>
                  <a:spcPts val="300"/>
                </a:spcBef>
                <a:spcAft>
                  <a:spcPts val="600"/>
                </a:spcAft>
                <a:buClrTx/>
                <a:buSzTx/>
                <a:buFont typeface="Arial" panose="020B0604020202020204" pitchFamily="34" charset="0"/>
                <a:buNone/>
                <a:defRPr/>
              </a:pPr>
              <a:r>
                <a:rPr lang="zh-CN" altLang="en-US" sz="2400" b="1" dirty="0">
                  <a:solidFill>
                    <a:srgbClr val="E57122"/>
                  </a:solidFill>
                  <a:latin typeface="微软雅黑" panose="020B0503020204020204" charset="-122"/>
                  <a:ea typeface="微软雅黑" panose="020B0503020204020204" charset="-122"/>
                </a:rPr>
                <a:t>本品区别于林格氏液（如钠钾镁钙葡萄糖注射液），专用于肠外营养电解质补充</a:t>
              </a:r>
            </a:p>
          </p:txBody>
        </p:sp>
        <p:grpSp>
          <p:nvGrpSpPr>
            <p:cNvPr id="22" name="组合 21"/>
            <p:cNvGrpSpPr/>
            <p:nvPr/>
          </p:nvGrpSpPr>
          <p:grpSpPr>
            <a:xfrm>
              <a:off x="4756121" y="1782762"/>
              <a:ext cx="6604633" cy="630542"/>
              <a:chOff x="4756121" y="2436782"/>
              <a:chExt cx="6604633" cy="1105646"/>
            </a:xfrm>
          </p:grpSpPr>
          <p:sp>
            <p:nvSpPr>
              <p:cNvPr id="21" name="燕尾形 30"/>
              <p:cNvSpPr/>
              <p:nvPr>
                <p:custDataLst>
                  <p:tags r:id="rId1"/>
                </p:custDataLst>
              </p:nvPr>
            </p:nvSpPr>
            <p:spPr>
              <a:xfrm>
                <a:off x="6446369" y="2436782"/>
                <a:ext cx="4914385" cy="1105646"/>
              </a:xfrm>
              <a:prstGeom prst="chevron">
                <a:avLst/>
              </a:prstGeom>
              <a:gradFill>
                <a:gsLst>
                  <a:gs pos="50000">
                    <a:srgbClr val="EBA874"/>
                  </a:gs>
                  <a:gs pos="0">
                    <a:srgbClr val="F2C5A2"/>
                  </a:gs>
                  <a:gs pos="100000">
                    <a:srgbClr val="E48B45"/>
                  </a:gs>
                </a:gsLst>
                <a:lin scaled="1"/>
              </a:gradFill>
              <a:ln>
                <a:noFill/>
              </a:ln>
            </p:spPr>
            <p:style>
              <a:lnRef idx="2">
                <a:srgbClr val="1D6DC2">
                  <a:shade val="50000"/>
                </a:srgbClr>
              </a:lnRef>
              <a:fillRef idx="1">
                <a:srgbClr val="1D6DC2"/>
              </a:fillRef>
              <a:effectRef idx="0">
                <a:srgbClr val="1D6DC2"/>
              </a:effectRef>
              <a:fontRef idx="minor">
                <a:srgbClr val="FFFFFF"/>
              </a:fontRef>
            </p:style>
            <p:txBody>
              <a:bodyPr rtlCol="0" anchor="ctr">
                <a:normAutofit/>
              </a:bodyPr>
              <a:lstStyle/>
              <a:p>
                <a:pPr algn="ctr">
                  <a:lnSpc>
                    <a:spcPct val="120000"/>
                  </a:lnSpc>
                </a:pPr>
                <a:endParaRPr lang="zh-CN" altLang="en-US" dirty="0">
                  <a:gradFill>
                    <a:gsLst>
                      <a:gs pos="50000">
                        <a:srgbClr val="EBA874"/>
                      </a:gs>
                      <a:gs pos="0">
                        <a:srgbClr val="F2C5A2"/>
                      </a:gs>
                      <a:gs pos="100000">
                        <a:srgbClr val="E48B45"/>
                      </a:gs>
                    </a:gsLst>
                    <a:lin scaled="1"/>
                  </a:gradFill>
                  <a:latin typeface="Arial" panose="020B0604020202020204" pitchFamily="34" charset="0"/>
                  <a:ea typeface="微软雅黑" panose="020B0503020204020204" charset="-122"/>
                  <a:sym typeface="Arial" panose="020B0604020202020204" pitchFamily="34" charset="0"/>
                </a:endParaRPr>
              </a:p>
            </p:txBody>
          </p:sp>
          <p:sp>
            <p:nvSpPr>
              <p:cNvPr id="20" name="矩形 19"/>
              <p:cNvSpPr/>
              <p:nvPr/>
            </p:nvSpPr>
            <p:spPr>
              <a:xfrm>
                <a:off x="4756121" y="2436782"/>
                <a:ext cx="6292215" cy="1105644"/>
              </a:xfrm>
              <a:prstGeom prst="rect">
                <a:avLst/>
              </a:prstGeom>
              <a:gradFill>
                <a:gsLst>
                  <a:gs pos="0">
                    <a:schemeClr val="bg1">
                      <a:alpha val="0"/>
                    </a:schemeClr>
                  </a:gs>
                  <a:gs pos="100000">
                    <a:srgbClr val="E46D1C"/>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3" name="文本框 22"/>
            <p:cNvSpPr txBox="1"/>
            <p:nvPr/>
          </p:nvSpPr>
          <p:spPr>
            <a:xfrm>
              <a:off x="7079864" y="1937792"/>
              <a:ext cx="1107996" cy="369332"/>
            </a:xfrm>
            <a:prstGeom prst="rect">
              <a:avLst/>
            </a:prstGeom>
            <a:noFill/>
          </p:spPr>
          <p:txBody>
            <a:bodyPr wrap="none" rtlCol="0">
              <a:spAutoFit/>
            </a:bodyPr>
            <a:lstStyle/>
            <a:p>
              <a:r>
                <a:rPr lang="zh-CN" altLang="en-US" dirty="0">
                  <a:solidFill>
                    <a:schemeClr val="tx1">
                      <a:lumMod val="65000"/>
                      <a:lumOff val="35000"/>
                    </a:schemeClr>
                  </a:solidFill>
                </a:rPr>
                <a:t>围手术期</a:t>
              </a:r>
              <a:endParaRPr lang="en-US" altLang="zh-CN" dirty="0">
                <a:solidFill>
                  <a:schemeClr val="tx1">
                    <a:lumMod val="65000"/>
                    <a:lumOff val="35000"/>
                  </a:schemeClr>
                </a:solidFill>
              </a:endParaRPr>
            </a:p>
          </p:txBody>
        </p:sp>
        <p:sp>
          <p:nvSpPr>
            <p:cNvPr id="24" name="文本框 23"/>
            <p:cNvSpPr txBox="1"/>
            <p:nvPr/>
          </p:nvSpPr>
          <p:spPr>
            <a:xfrm>
              <a:off x="9148591" y="1931816"/>
              <a:ext cx="1569660" cy="369332"/>
            </a:xfrm>
            <a:prstGeom prst="rect">
              <a:avLst/>
            </a:prstGeom>
            <a:noFill/>
          </p:spPr>
          <p:txBody>
            <a:bodyPr wrap="none" rtlCol="0">
              <a:spAutoFit/>
            </a:bodyPr>
            <a:lstStyle/>
            <a:p>
              <a:r>
                <a:rPr lang="zh-CN" altLang="en-US" dirty="0">
                  <a:solidFill>
                    <a:schemeClr val="bg1"/>
                  </a:solidFill>
                </a:rPr>
                <a:t>术后肠外营养</a:t>
              </a:r>
              <a:endParaRPr lang="en-US" altLang="zh-CN" dirty="0">
                <a:solidFill>
                  <a:schemeClr val="bg1"/>
                </a:solidFill>
              </a:endParaRPr>
            </a:p>
          </p:txBody>
        </p:sp>
        <p:sp>
          <p:nvSpPr>
            <p:cNvPr id="25" name="文本框 24"/>
            <p:cNvSpPr txBox="1"/>
            <p:nvPr/>
          </p:nvSpPr>
          <p:spPr>
            <a:xfrm>
              <a:off x="6786849" y="2602701"/>
              <a:ext cx="1620957" cy="307777"/>
            </a:xfrm>
            <a:prstGeom prst="rect">
              <a:avLst/>
            </a:prstGeom>
            <a:noFill/>
          </p:spPr>
          <p:txBody>
            <a:bodyPr wrap="none" rtlCol="0">
              <a:spAutoFit/>
            </a:bodyPr>
            <a:lstStyle/>
            <a:p>
              <a:r>
                <a:rPr lang="zh-CN" altLang="en-US" sz="1400" b="1" dirty="0">
                  <a:solidFill>
                    <a:schemeClr val="tx1">
                      <a:lumMod val="65000"/>
                      <a:lumOff val="35000"/>
                    </a:schemeClr>
                  </a:solidFill>
                </a:rPr>
                <a:t>林格氏液补充体液</a:t>
              </a:r>
              <a:endParaRPr lang="en-US" altLang="zh-CN" sz="1400" b="1" dirty="0">
                <a:solidFill>
                  <a:schemeClr val="tx1">
                    <a:lumMod val="65000"/>
                    <a:lumOff val="35000"/>
                  </a:schemeClr>
                </a:solidFill>
              </a:endParaRPr>
            </a:p>
          </p:txBody>
        </p:sp>
        <p:sp>
          <p:nvSpPr>
            <p:cNvPr id="26" name="文本框 25"/>
            <p:cNvSpPr txBox="1"/>
            <p:nvPr/>
          </p:nvSpPr>
          <p:spPr>
            <a:xfrm>
              <a:off x="9276831" y="2602701"/>
              <a:ext cx="1441420" cy="307777"/>
            </a:xfrm>
            <a:prstGeom prst="rect">
              <a:avLst/>
            </a:prstGeom>
            <a:noFill/>
          </p:spPr>
          <p:txBody>
            <a:bodyPr wrap="none" rtlCol="0">
              <a:spAutoFit/>
            </a:bodyPr>
            <a:lstStyle/>
            <a:p>
              <a:r>
                <a:rPr lang="zh-CN" altLang="en-US" sz="1400" b="1" dirty="0">
                  <a:solidFill>
                    <a:schemeClr val="tx1">
                      <a:lumMod val="65000"/>
                      <a:lumOff val="35000"/>
                    </a:schemeClr>
                  </a:solidFill>
                </a:rPr>
                <a:t>本品补充电解质</a:t>
              </a:r>
              <a:endParaRPr lang="en-US" altLang="zh-CN" sz="1400" b="1" dirty="0">
                <a:solidFill>
                  <a:schemeClr val="tx1">
                    <a:lumMod val="65000"/>
                    <a:lumOff val="35000"/>
                  </a:schemeClr>
                </a:solidFill>
              </a:endParaRPr>
            </a:p>
          </p:txBody>
        </p:sp>
        <p:sp>
          <p:nvSpPr>
            <p:cNvPr id="27" name="文本框 26"/>
            <p:cNvSpPr txBox="1"/>
            <p:nvPr/>
          </p:nvSpPr>
          <p:spPr>
            <a:xfrm>
              <a:off x="1163813" y="3705850"/>
              <a:ext cx="10040987" cy="2346220"/>
            </a:xfrm>
            <a:prstGeom prst="rect">
              <a:avLst/>
            </a:prstGeom>
            <a:noFill/>
          </p:spPr>
          <p:txBody>
            <a:bodyPr wrap="square" rtlCol="0">
              <a:spAutoFit/>
            </a:bodyPr>
            <a:lstStyle/>
            <a:p>
              <a:pPr marL="285750" indent="-285750">
                <a:lnSpc>
                  <a:spcPct val="150000"/>
                </a:lnSpc>
                <a:buFont typeface="Wingdings" panose="05000000000000000000" pitchFamily="2" charset="2"/>
                <a:buChar char="u"/>
              </a:pPr>
              <a:r>
                <a:rPr lang="zh-CN" altLang="en-US" b="1" kern="0" dirty="0">
                  <a:solidFill>
                    <a:srgbClr val="E46D1C"/>
                  </a:solidFill>
                  <a:latin typeface="+mn-ea"/>
                </a:rPr>
                <a:t>本品低钠高钾，镁钙协同，合理配比，更适合于肠外营养中的电解质补充。</a:t>
              </a:r>
              <a:endParaRPr lang="en-US" altLang="zh-CN" kern="0" dirty="0">
                <a:solidFill>
                  <a:schemeClr val="tx1">
                    <a:lumMod val="65000"/>
                    <a:lumOff val="35000"/>
                  </a:schemeClr>
                </a:solidFill>
                <a:latin typeface="+mn-ea"/>
                <a:ea typeface="+mn-ea"/>
                <a:sym typeface="+mn-ea"/>
              </a:endParaRPr>
            </a:p>
            <a:p>
              <a:pPr marL="285750" indent="-285750" algn="l">
                <a:lnSpc>
                  <a:spcPct val="150000"/>
                </a:lnSpc>
                <a:buFont typeface="Wingdings" panose="05000000000000000000" pitchFamily="2" charset="2"/>
                <a:buChar char="u"/>
              </a:pPr>
              <a:r>
                <a:rPr lang="zh-CN" altLang="en-US" b="1" kern="0" dirty="0">
                  <a:solidFill>
                    <a:srgbClr val="E46D1C"/>
                  </a:solidFill>
                  <a:latin typeface="+mn-ea"/>
                  <a:ea typeface="+mn-ea"/>
                  <a:sym typeface="+mn-ea"/>
                </a:rPr>
                <a:t>本品与林格氏液使用场景不同：电解质浓</a:t>
              </a:r>
              <a:r>
                <a:rPr lang="zh-CN" altLang="en-US" b="1" kern="0" dirty="0">
                  <a:solidFill>
                    <a:srgbClr val="E46D1C"/>
                  </a:solidFill>
                  <a:latin typeface="+mn-ea"/>
                  <a:sym typeface="+mn-ea"/>
                </a:rPr>
                <a:t>度</a:t>
              </a:r>
              <a:r>
                <a:rPr lang="zh-CN" altLang="en-US" b="1" kern="0" dirty="0">
                  <a:solidFill>
                    <a:srgbClr val="E46D1C"/>
                  </a:solidFill>
                  <a:latin typeface="+mn-ea"/>
                  <a:ea typeface="+mn-ea"/>
                  <a:sym typeface="+mn-ea"/>
                </a:rPr>
                <a:t>高于细胞外液</a:t>
              </a:r>
              <a:r>
                <a:rPr lang="zh-CN" altLang="en-US" kern="0" dirty="0">
                  <a:solidFill>
                    <a:schemeClr val="tx1">
                      <a:lumMod val="65000"/>
                      <a:lumOff val="35000"/>
                    </a:schemeClr>
                  </a:solidFill>
                  <a:latin typeface="+mn-ea"/>
                  <a:ea typeface="+mn-ea"/>
                  <a:sym typeface="+mn-ea"/>
                </a:rPr>
                <a:t>，离子浓度符合电解质补充需求。</a:t>
              </a:r>
              <a:endParaRPr lang="en-US" altLang="zh-CN" kern="0" dirty="0">
                <a:solidFill>
                  <a:schemeClr val="tx1">
                    <a:lumMod val="65000"/>
                    <a:lumOff val="35000"/>
                  </a:schemeClr>
                </a:solidFill>
                <a:latin typeface="+mn-ea"/>
                <a:ea typeface="+mn-ea"/>
                <a:sym typeface="+mn-ea"/>
              </a:endParaRPr>
            </a:p>
            <a:p>
              <a:pPr marL="285750" indent="-285750">
                <a:lnSpc>
                  <a:spcPct val="150000"/>
                </a:lnSpc>
                <a:buFont typeface="Wingdings" panose="05000000000000000000" pitchFamily="2" charset="2"/>
                <a:buChar char="u"/>
              </a:pPr>
              <a:r>
                <a:rPr lang="zh-CN" altLang="en-US" b="1" kern="0" dirty="0">
                  <a:solidFill>
                    <a:srgbClr val="E46D1C"/>
                  </a:solidFill>
                  <a:latin typeface="+mn-ea"/>
                  <a:ea typeface="+mn-ea"/>
                  <a:sym typeface="+mn-ea"/>
                </a:rPr>
                <a:t>本品可与不同氨基酸配伍：使用灵活，减少病人补液量</a:t>
              </a:r>
              <a:r>
                <a:rPr lang="zh-CN" altLang="en-US" kern="0" dirty="0">
                  <a:solidFill>
                    <a:schemeClr val="tx1">
                      <a:lumMod val="65000"/>
                      <a:lumOff val="35000"/>
                    </a:schemeClr>
                  </a:solidFill>
                  <a:latin typeface="+mn-ea"/>
                  <a:ea typeface="+mn-ea"/>
                  <a:sym typeface="+mn-ea"/>
                </a:rPr>
                <a:t>，满足不同需求的病人。</a:t>
              </a:r>
              <a:endParaRPr lang="en-US" altLang="zh-CN" kern="0" dirty="0">
                <a:solidFill>
                  <a:schemeClr val="tx1">
                    <a:lumMod val="65000"/>
                    <a:lumOff val="35000"/>
                  </a:schemeClr>
                </a:solidFill>
                <a:latin typeface="+mn-ea"/>
                <a:ea typeface="+mn-ea"/>
                <a:sym typeface="+mn-ea"/>
              </a:endParaRPr>
            </a:p>
            <a:p>
              <a:pPr marL="285750" indent="-285750">
                <a:lnSpc>
                  <a:spcPct val="150000"/>
                </a:lnSpc>
                <a:buFont typeface="Wingdings" panose="05000000000000000000" pitchFamily="2" charset="2"/>
                <a:buChar char="u"/>
              </a:pPr>
              <a:r>
                <a:rPr lang="zh-CN" altLang="en-US" b="1" kern="0" dirty="0">
                  <a:solidFill>
                    <a:srgbClr val="E46D1C"/>
                  </a:solidFill>
                  <a:latin typeface="+mn-ea"/>
                  <a:sym typeface="+mn-ea"/>
                </a:rPr>
                <a:t>电解质的合理补充，可有效改善患者预后</a:t>
              </a:r>
              <a:r>
                <a:rPr lang="zh-CN" altLang="en-US" kern="0" dirty="0">
                  <a:solidFill>
                    <a:schemeClr val="tx1">
                      <a:lumMod val="65000"/>
                      <a:lumOff val="35000"/>
                    </a:schemeClr>
                  </a:solidFill>
                  <a:latin typeface="+mn-ea"/>
                  <a:sym typeface="+mn-ea"/>
                </a:rPr>
                <a:t>：</a:t>
              </a:r>
              <a:endParaRPr lang="en-US" altLang="zh-CN" kern="0" dirty="0">
                <a:solidFill>
                  <a:schemeClr val="tx1">
                    <a:lumMod val="65000"/>
                    <a:lumOff val="35000"/>
                  </a:schemeClr>
                </a:solidFill>
                <a:latin typeface="+mn-ea"/>
                <a:ea typeface="+mn-ea"/>
                <a:sym typeface="+mn-ea"/>
              </a:endParaRPr>
            </a:p>
            <a:p>
              <a:pPr marL="342900" marR="0" lvl="0" indent="-342900" algn="l" defTabSz="914400" rtl="0" eaLnBrk="1" fontAlgn="auto" latinLnBrk="0" hangingPunct="1">
                <a:lnSpc>
                  <a:spcPct val="120000"/>
                </a:lnSpc>
                <a:spcBef>
                  <a:spcPts val="0"/>
                </a:spcBef>
                <a:spcAft>
                  <a:spcPts val="0"/>
                </a:spcAft>
                <a:buClrTx/>
                <a:buSzTx/>
                <a:buFont typeface="Wingdings" panose="05000000000000000000" pitchFamily="2" charset="2"/>
                <a:buChar char="ü"/>
                <a:defRPr/>
              </a:pPr>
              <a:r>
                <a:rPr lang="zh-CN" altLang="en-US" sz="1100" dirty="0">
                  <a:solidFill>
                    <a:schemeClr val="tx1">
                      <a:lumMod val="65000"/>
                      <a:lumOff val="35000"/>
                    </a:schemeClr>
                  </a:solidFill>
                  <a:ea typeface="微软雅黑" panose="020B0503020204020204" charset="-122"/>
                </a:rPr>
                <a:t>补充钾离子</a:t>
              </a:r>
              <a:r>
                <a:rPr kumimoji="0" lang="zh-CN" altLang="en-US" sz="1100" b="0" i="0" u="none" strike="noStrike" kern="1200" cap="none" spc="0" normalizeH="0" baseline="0" noProof="0" dirty="0">
                  <a:ln>
                    <a:noFill/>
                  </a:ln>
                  <a:solidFill>
                    <a:schemeClr val="tx1">
                      <a:lumMod val="65000"/>
                      <a:lumOff val="35000"/>
                    </a:schemeClr>
                  </a:solidFill>
                  <a:effectLst/>
                  <a:uLnTx/>
                  <a:uFillTx/>
                  <a:ea typeface="微软雅黑" panose="020B0503020204020204" charset="-122"/>
                  <a:cs typeface="+mn-cs"/>
                </a:rPr>
                <a:t>可降低术后心律失常的发生率</a:t>
              </a:r>
              <a:r>
                <a:rPr kumimoji="0" lang="en-US" altLang="zh-CN" sz="1100" b="0" i="0" u="none" strike="noStrike" kern="1200" cap="none" spc="0" normalizeH="0" baseline="30000" noProof="0" dirty="0">
                  <a:ln>
                    <a:noFill/>
                  </a:ln>
                  <a:solidFill>
                    <a:schemeClr val="tx1">
                      <a:lumMod val="65000"/>
                      <a:lumOff val="35000"/>
                    </a:schemeClr>
                  </a:solidFill>
                  <a:effectLst/>
                  <a:uLnTx/>
                  <a:uFillTx/>
                  <a:ea typeface="微软雅黑" panose="020B0503020204020204" charset="-122"/>
                  <a:cs typeface="+mn-cs"/>
                </a:rPr>
                <a:t>3</a:t>
              </a:r>
              <a:endParaRPr kumimoji="0" lang="zh-CN" altLang="en-US" sz="1100" b="0" i="0" u="none" strike="noStrike" kern="1200" cap="none" spc="0" normalizeH="0" baseline="0" noProof="0" dirty="0">
                <a:ln>
                  <a:noFill/>
                </a:ln>
                <a:solidFill>
                  <a:schemeClr val="tx1">
                    <a:lumMod val="65000"/>
                    <a:lumOff val="35000"/>
                  </a:schemeClr>
                </a:solidFill>
                <a:effectLst/>
                <a:uLnTx/>
                <a:uFillTx/>
                <a:ea typeface="微软雅黑" panose="020B0503020204020204" charset="-122"/>
                <a:cs typeface="+mn-cs"/>
              </a:endParaRPr>
            </a:p>
            <a:p>
              <a:pPr marL="342900" marR="0" lvl="0" indent="-342900" algn="l" defTabSz="914400" rtl="0" eaLnBrk="1" fontAlgn="auto" latinLnBrk="0" hangingPunct="1">
                <a:lnSpc>
                  <a:spcPct val="120000"/>
                </a:lnSpc>
                <a:spcBef>
                  <a:spcPts val="0"/>
                </a:spcBef>
                <a:spcAft>
                  <a:spcPts val="0"/>
                </a:spcAft>
                <a:buClrTx/>
                <a:buSzTx/>
                <a:buFont typeface="Wingdings" panose="05000000000000000000" pitchFamily="2" charset="2"/>
                <a:buChar char="ü"/>
                <a:defRPr/>
              </a:pPr>
              <a:r>
                <a:rPr kumimoji="0" lang="zh-CN" altLang="en-US" sz="1100" b="0" i="0" u="none" strike="noStrike" kern="1200" cap="none" spc="0" normalizeH="0" baseline="0" noProof="0" dirty="0">
                  <a:ln>
                    <a:noFill/>
                  </a:ln>
                  <a:solidFill>
                    <a:schemeClr val="tx1">
                      <a:lumMod val="65000"/>
                      <a:lumOff val="35000"/>
                    </a:schemeClr>
                  </a:solidFill>
                  <a:effectLst/>
                  <a:uLnTx/>
                  <a:uFillTx/>
                  <a:ea typeface="微软雅黑" panose="020B0503020204020204" charset="-122"/>
                  <a:cs typeface="+mn-cs"/>
                </a:rPr>
                <a:t>补充钙离子</a:t>
              </a:r>
              <a:r>
                <a:rPr lang="zh-CN" altLang="en-US" sz="1100" dirty="0">
                  <a:solidFill>
                    <a:schemeClr val="tx1">
                      <a:lumMod val="65000"/>
                      <a:lumOff val="35000"/>
                    </a:schemeClr>
                  </a:solidFill>
                  <a:ea typeface="微软雅黑" panose="020B0503020204020204" charset="-122"/>
                </a:rPr>
                <a:t>可减少</a:t>
              </a:r>
              <a:r>
                <a:rPr kumimoji="0" lang="zh-CN" altLang="en-US" sz="1100" b="0" i="0" u="none" strike="noStrike" kern="1200" cap="none" spc="0" normalizeH="0" baseline="0" noProof="0" dirty="0">
                  <a:ln>
                    <a:noFill/>
                  </a:ln>
                  <a:solidFill>
                    <a:schemeClr val="tx1">
                      <a:lumMod val="65000"/>
                      <a:lumOff val="35000"/>
                    </a:schemeClr>
                  </a:solidFill>
                  <a:effectLst/>
                  <a:uLnTx/>
                  <a:uFillTx/>
                  <a:ea typeface="微软雅黑" panose="020B0503020204020204" charset="-122"/>
                  <a:cs typeface="+mn-cs"/>
                </a:rPr>
                <a:t>老年患者发生术后并发症</a:t>
              </a:r>
              <a:r>
                <a:rPr kumimoji="0" lang="en-US" altLang="zh-CN" sz="1100" b="0" i="0" u="none" strike="noStrike" kern="1200" cap="none" spc="0" normalizeH="0" baseline="30000" noProof="0" dirty="0">
                  <a:ln>
                    <a:noFill/>
                  </a:ln>
                  <a:solidFill>
                    <a:schemeClr val="tx1">
                      <a:lumMod val="65000"/>
                      <a:lumOff val="35000"/>
                    </a:schemeClr>
                  </a:solidFill>
                  <a:effectLst/>
                  <a:uLnTx/>
                  <a:uFillTx/>
                  <a:ea typeface="微软雅黑" panose="020B0503020204020204" charset="-122"/>
                  <a:cs typeface="+mn-cs"/>
                </a:rPr>
                <a:t>4</a:t>
              </a:r>
              <a:endParaRPr kumimoji="0" lang="zh-CN" altLang="en-US" sz="1100" b="0" i="0" u="none" strike="noStrike" kern="1200" cap="none" spc="0" normalizeH="0" baseline="0" noProof="0" dirty="0">
                <a:ln>
                  <a:noFill/>
                </a:ln>
                <a:solidFill>
                  <a:schemeClr val="tx1">
                    <a:lumMod val="65000"/>
                    <a:lumOff val="35000"/>
                  </a:schemeClr>
                </a:solidFill>
                <a:effectLst/>
                <a:uLnTx/>
                <a:uFillTx/>
                <a:ea typeface="微软雅黑" panose="020B0503020204020204" charset="-122"/>
                <a:cs typeface="+mn-cs"/>
              </a:endParaRPr>
            </a:p>
            <a:p>
              <a:pPr marL="342900" marR="0" lvl="0" indent="-342900" algn="l" defTabSz="914400" rtl="0" eaLnBrk="1" fontAlgn="auto" latinLnBrk="0" hangingPunct="1">
                <a:lnSpc>
                  <a:spcPct val="120000"/>
                </a:lnSpc>
                <a:spcBef>
                  <a:spcPts val="0"/>
                </a:spcBef>
                <a:spcAft>
                  <a:spcPts val="0"/>
                </a:spcAft>
                <a:buClrTx/>
                <a:buSzTx/>
                <a:buFont typeface="Wingdings" panose="05000000000000000000" pitchFamily="2" charset="2"/>
                <a:buChar char="ü"/>
                <a:defRPr/>
              </a:pPr>
              <a:r>
                <a:rPr kumimoji="0" lang="zh-CN" altLang="en-US" sz="1100" b="0" i="0" u="none" strike="noStrike" kern="1200" cap="none" spc="0" normalizeH="0" baseline="0" noProof="0" dirty="0">
                  <a:ln>
                    <a:noFill/>
                  </a:ln>
                  <a:solidFill>
                    <a:schemeClr val="tx1">
                      <a:lumMod val="65000"/>
                      <a:lumOff val="35000"/>
                    </a:schemeClr>
                  </a:solidFill>
                  <a:effectLst/>
                  <a:uLnTx/>
                  <a:uFillTx/>
                  <a:ea typeface="微软雅黑" panose="020B0503020204020204" charset="-122"/>
                  <a:cs typeface="+mn-cs"/>
                </a:rPr>
                <a:t>补充镁离子的患者在手术后疼痛、麻醉恢复时间、术后不良反应等方面表现更优</a:t>
              </a:r>
              <a:r>
                <a:rPr kumimoji="0" lang="en-US" altLang="zh-CN" sz="1200" b="0" i="0" u="none" strike="noStrike" kern="1200" cap="none" spc="0" normalizeH="0" baseline="30000" noProof="0" dirty="0">
                  <a:ln>
                    <a:noFill/>
                  </a:ln>
                  <a:solidFill>
                    <a:schemeClr val="tx1">
                      <a:lumMod val="65000"/>
                      <a:lumOff val="35000"/>
                    </a:schemeClr>
                  </a:solidFill>
                  <a:effectLst/>
                  <a:uLnTx/>
                  <a:uFillTx/>
                  <a:ea typeface="微软雅黑" panose="020B0503020204020204" charset="-122"/>
                  <a:cs typeface="+mn-cs"/>
                </a:rPr>
                <a:t>5</a:t>
              </a:r>
              <a:endParaRPr kumimoji="0" lang="zh-CN" altLang="en-US" sz="1100" b="0" i="0" u="none" strike="noStrike" kern="1200" cap="none" spc="0" normalizeH="0" baseline="0" noProof="0" dirty="0">
                <a:ln>
                  <a:noFill/>
                </a:ln>
                <a:solidFill>
                  <a:schemeClr val="tx1">
                    <a:lumMod val="65000"/>
                    <a:lumOff val="35000"/>
                  </a:schemeClr>
                </a:solidFill>
                <a:effectLst/>
                <a:uLnTx/>
                <a:uFillTx/>
                <a:ea typeface="微软雅黑" panose="020B0503020204020204" charset="-122"/>
                <a:cs typeface="+mn-cs"/>
              </a:endParaRPr>
            </a:p>
          </p:txBody>
        </p:sp>
        <p:grpSp>
          <p:nvGrpSpPr>
            <p:cNvPr id="11" name="组合 10"/>
            <p:cNvGrpSpPr/>
            <p:nvPr/>
          </p:nvGrpSpPr>
          <p:grpSpPr>
            <a:xfrm>
              <a:off x="1414328" y="1115619"/>
              <a:ext cx="4021410" cy="2680940"/>
              <a:chOff x="1036916" y="1509850"/>
              <a:chExt cx="4864847" cy="3243232"/>
            </a:xfrm>
          </p:grpSpPr>
          <p:graphicFrame>
            <p:nvGraphicFramePr>
              <p:cNvPr id="16" name="图表 15"/>
              <p:cNvGraphicFramePr/>
              <p:nvPr>
                <p:extLst>
                  <p:ext uri="{D42A27DB-BD31-4B8C-83A1-F6EECF244321}">
                    <p14:modId xmlns:p14="http://schemas.microsoft.com/office/powerpoint/2010/main" val="1171347527"/>
                  </p:ext>
                </p:extLst>
              </p:nvPr>
            </p:nvGraphicFramePr>
            <p:xfrm>
              <a:off x="1036916" y="1509850"/>
              <a:ext cx="4864847" cy="3243232"/>
            </p:xfrm>
            <a:graphic>
              <a:graphicData uri="http://schemas.openxmlformats.org/drawingml/2006/chart">
                <c:chart xmlns:c="http://schemas.openxmlformats.org/drawingml/2006/chart" xmlns:r="http://schemas.openxmlformats.org/officeDocument/2006/relationships" r:id="rId3"/>
              </a:graphicData>
            </a:graphic>
          </p:graphicFrame>
          <p:sp>
            <p:nvSpPr>
              <p:cNvPr id="28" name="文本框 27"/>
              <p:cNvSpPr txBox="1"/>
              <p:nvPr/>
            </p:nvSpPr>
            <p:spPr>
              <a:xfrm>
                <a:off x="1399646" y="3280771"/>
                <a:ext cx="341760" cy="261610"/>
              </a:xfrm>
              <a:prstGeom prst="rect">
                <a:avLst/>
              </a:prstGeom>
              <a:noFill/>
            </p:spPr>
            <p:txBody>
              <a:bodyPr wrap="none" rtlCol="0">
                <a:spAutoFit/>
              </a:bodyPr>
              <a:lstStyle/>
              <a:p>
                <a:r>
                  <a:rPr lang="en-US" altLang="zh-CN" sz="1050" dirty="0">
                    <a:solidFill>
                      <a:schemeClr val="bg1"/>
                    </a:solidFill>
                  </a:rPr>
                  <a:t>35</a:t>
                </a:r>
                <a:endParaRPr lang="zh-CN" altLang="en-US" sz="1050" dirty="0">
                  <a:solidFill>
                    <a:schemeClr val="bg1"/>
                  </a:solidFill>
                </a:endParaRPr>
              </a:p>
            </p:txBody>
          </p:sp>
          <p:sp>
            <p:nvSpPr>
              <p:cNvPr id="29" name="文本框 28"/>
              <p:cNvSpPr txBox="1"/>
              <p:nvPr/>
            </p:nvSpPr>
            <p:spPr>
              <a:xfrm>
                <a:off x="1681858" y="2608467"/>
                <a:ext cx="410690" cy="253917"/>
              </a:xfrm>
              <a:prstGeom prst="rect">
                <a:avLst/>
              </a:prstGeom>
              <a:noFill/>
            </p:spPr>
            <p:txBody>
              <a:bodyPr wrap="none" rtlCol="0">
                <a:spAutoFit/>
              </a:bodyPr>
              <a:lstStyle/>
              <a:p>
                <a:r>
                  <a:rPr lang="en-US" altLang="zh-CN" sz="1050" dirty="0"/>
                  <a:t>140</a:t>
                </a:r>
                <a:endParaRPr lang="zh-CN" altLang="en-US" sz="1050" dirty="0"/>
              </a:p>
            </p:txBody>
          </p:sp>
          <p:sp>
            <p:nvSpPr>
              <p:cNvPr id="30" name="文本框 29"/>
              <p:cNvSpPr txBox="1"/>
              <p:nvPr/>
            </p:nvSpPr>
            <p:spPr>
              <a:xfrm>
                <a:off x="2533698" y="3433170"/>
                <a:ext cx="335347" cy="253917"/>
              </a:xfrm>
              <a:prstGeom prst="rect">
                <a:avLst/>
              </a:prstGeom>
              <a:noFill/>
            </p:spPr>
            <p:txBody>
              <a:bodyPr wrap="none" rtlCol="0">
                <a:spAutoFit/>
              </a:bodyPr>
              <a:lstStyle/>
              <a:p>
                <a:r>
                  <a:rPr lang="en-US" altLang="zh-CN" sz="1050" dirty="0">
                    <a:solidFill>
                      <a:schemeClr val="bg1"/>
                    </a:solidFill>
                  </a:rPr>
                  <a:t>20</a:t>
                </a:r>
                <a:endParaRPr lang="zh-CN" altLang="en-US" sz="1050" dirty="0">
                  <a:solidFill>
                    <a:schemeClr val="bg1"/>
                  </a:solidFill>
                </a:endParaRPr>
              </a:p>
            </p:txBody>
          </p:sp>
          <p:sp>
            <p:nvSpPr>
              <p:cNvPr id="31" name="文本框 30"/>
              <p:cNvSpPr txBox="1"/>
              <p:nvPr/>
            </p:nvSpPr>
            <p:spPr>
              <a:xfrm>
                <a:off x="2930324" y="3588149"/>
                <a:ext cx="260007" cy="253917"/>
              </a:xfrm>
              <a:prstGeom prst="rect">
                <a:avLst/>
              </a:prstGeom>
              <a:noFill/>
            </p:spPr>
            <p:txBody>
              <a:bodyPr wrap="none" rtlCol="0">
                <a:spAutoFit/>
              </a:bodyPr>
              <a:lstStyle/>
              <a:p>
                <a:r>
                  <a:rPr lang="en-US" altLang="zh-CN" sz="1050" dirty="0"/>
                  <a:t>4</a:t>
                </a:r>
                <a:endParaRPr lang="zh-CN" altLang="en-US" sz="1050" dirty="0"/>
              </a:p>
            </p:txBody>
          </p:sp>
          <p:sp>
            <p:nvSpPr>
              <p:cNvPr id="32" name="文本框 31"/>
              <p:cNvSpPr txBox="1"/>
              <p:nvPr/>
            </p:nvSpPr>
            <p:spPr>
              <a:xfrm>
                <a:off x="3665751" y="3617682"/>
                <a:ext cx="372218" cy="253917"/>
              </a:xfrm>
              <a:prstGeom prst="rect">
                <a:avLst/>
              </a:prstGeom>
              <a:noFill/>
            </p:spPr>
            <p:txBody>
              <a:bodyPr wrap="none" rtlCol="0">
                <a:spAutoFit/>
              </a:bodyPr>
              <a:lstStyle/>
              <a:p>
                <a:r>
                  <a:rPr lang="en-US" altLang="zh-CN" sz="1050" dirty="0">
                    <a:solidFill>
                      <a:schemeClr val="bg1"/>
                    </a:solidFill>
                  </a:rPr>
                  <a:t>2.5</a:t>
                </a:r>
                <a:endParaRPr lang="zh-CN" altLang="en-US" sz="1050" dirty="0">
                  <a:solidFill>
                    <a:schemeClr val="bg1"/>
                  </a:solidFill>
                </a:endParaRPr>
              </a:p>
            </p:txBody>
          </p:sp>
          <p:sp>
            <p:nvSpPr>
              <p:cNvPr id="33" name="文本框 32"/>
              <p:cNvSpPr txBox="1"/>
              <p:nvPr/>
            </p:nvSpPr>
            <p:spPr>
              <a:xfrm>
                <a:off x="4028950" y="3560399"/>
                <a:ext cx="260007" cy="253917"/>
              </a:xfrm>
              <a:prstGeom prst="rect">
                <a:avLst/>
              </a:prstGeom>
              <a:noFill/>
            </p:spPr>
            <p:txBody>
              <a:bodyPr wrap="none" rtlCol="0">
                <a:spAutoFit/>
              </a:bodyPr>
              <a:lstStyle/>
              <a:p>
                <a:r>
                  <a:rPr lang="en-US" altLang="zh-CN" sz="1050" dirty="0"/>
                  <a:t>1</a:t>
                </a:r>
                <a:endParaRPr lang="zh-CN" altLang="en-US" sz="1050" dirty="0"/>
              </a:p>
            </p:txBody>
          </p:sp>
          <p:sp>
            <p:nvSpPr>
              <p:cNvPr id="34" name="文本框 33"/>
              <p:cNvSpPr txBox="1"/>
              <p:nvPr/>
            </p:nvSpPr>
            <p:spPr>
              <a:xfrm>
                <a:off x="4751775" y="3631011"/>
                <a:ext cx="522035" cy="297863"/>
              </a:xfrm>
              <a:prstGeom prst="rect">
                <a:avLst/>
              </a:prstGeom>
              <a:noFill/>
            </p:spPr>
            <p:txBody>
              <a:bodyPr wrap="none" rtlCol="0">
                <a:spAutoFit/>
              </a:bodyPr>
              <a:lstStyle/>
              <a:p>
                <a:r>
                  <a:rPr lang="en-US" altLang="zh-CN" sz="1000" dirty="0">
                    <a:solidFill>
                      <a:schemeClr val="bg1"/>
                    </a:solidFill>
                  </a:rPr>
                  <a:t>2.25</a:t>
                </a:r>
                <a:endParaRPr lang="zh-CN" altLang="en-US" sz="1000" dirty="0">
                  <a:solidFill>
                    <a:schemeClr val="bg1"/>
                  </a:solidFill>
                </a:endParaRPr>
              </a:p>
            </p:txBody>
          </p:sp>
          <p:sp>
            <p:nvSpPr>
              <p:cNvPr id="35" name="文本框 34"/>
              <p:cNvSpPr txBox="1"/>
              <p:nvPr/>
            </p:nvSpPr>
            <p:spPr>
              <a:xfrm>
                <a:off x="5105119" y="3521543"/>
                <a:ext cx="372218" cy="253917"/>
              </a:xfrm>
              <a:prstGeom prst="rect">
                <a:avLst/>
              </a:prstGeom>
              <a:noFill/>
            </p:spPr>
            <p:txBody>
              <a:bodyPr wrap="none" rtlCol="0">
                <a:spAutoFit/>
              </a:bodyPr>
              <a:lstStyle/>
              <a:p>
                <a:r>
                  <a:rPr lang="en-US" altLang="zh-CN" sz="1050" dirty="0"/>
                  <a:t>1.5</a:t>
                </a:r>
                <a:endParaRPr lang="zh-CN" altLang="en-US" sz="1050" dirty="0"/>
              </a:p>
            </p:txBody>
          </p:sp>
        </p:grpSp>
        <p:grpSp>
          <p:nvGrpSpPr>
            <p:cNvPr id="14" name="组合 13"/>
            <p:cNvGrpSpPr/>
            <p:nvPr/>
          </p:nvGrpSpPr>
          <p:grpSpPr>
            <a:xfrm>
              <a:off x="-344488" y="-5976"/>
              <a:ext cx="12880975" cy="375920"/>
              <a:chOff x="-523" y="-25"/>
              <a:chExt cx="20285" cy="592"/>
            </a:xfrm>
          </p:grpSpPr>
          <p:sp>
            <p:nvSpPr>
              <p:cNvPr id="15" name="平行四边形 14"/>
              <p:cNvSpPr/>
              <p:nvPr/>
            </p:nvSpPr>
            <p:spPr>
              <a:xfrm>
                <a:off x="15169" y="-21"/>
                <a:ext cx="4593"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公平性</a:t>
                </a:r>
              </a:p>
            </p:txBody>
          </p:sp>
          <p:sp>
            <p:nvSpPr>
              <p:cNvPr id="17" name="平行四边形 16"/>
              <p:cNvSpPr/>
              <p:nvPr/>
            </p:nvSpPr>
            <p:spPr>
              <a:xfrm>
                <a:off x="11186" y="-17"/>
                <a:ext cx="4461" cy="583"/>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创新性</a:t>
                </a:r>
              </a:p>
            </p:txBody>
          </p:sp>
          <p:sp>
            <p:nvSpPr>
              <p:cNvPr id="18" name="平行四边形 17"/>
              <p:cNvSpPr/>
              <p:nvPr/>
            </p:nvSpPr>
            <p:spPr>
              <a:xfrm>
                <a:off x="7268" y="-25"/>
                <a:ext cx="4416" cy="584"/>
              </a:xfrm>
              <a:prstGeom prst="parallelogram">
                <a:avLst>
                  <a:gd name="adj" fmla="val 94857"/>
                </a:avLst>
              </a:prstGeom>
              <a:solidFill>
                <a:srgbClr val="E46D1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有效性</a:t>
                </a:r>
                <a:r>
                  <a:rPr lang="en-US" altLang="zh-CN" sz="1400" dirty="0"/>
                  <a:t>2</a:t>
                </a:r>
                <a:endParaRPr lang="zh-CN" altLang="en-US" sz="1400" dirty="0"/>
              </a:p>
            </p:txBody>
          </p:sp>
          <p:sp>
            <p:nvSpPr>
              <p:cNvPr id="19" name="平行四边形 18"/>
              <p:cNvSpPr/>
              <p:nvPr/>
            </p:nvSpPr>
            <p:spPr>
              <a:xfrm>
                <a:off x="3355" y="-17"/>
                <a:ext cx="4416"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安全性</a:t>
                </a:r>
              </a:p>
            </p:txBody>
          </p:sp>
          <p:sp>
            <p:nvSpPr>
              <p:cNvPr id="36" name="平行四边形 35"/>
              <p:cNvSpPr/>
              <p:nvPr/>
            </p:nvSpPr>
            <p:spPr>
              <a:xfrm>
                <a:off x="-523" y="-19"/>
                <a:ext cx="4416"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基本信息</a:t>
                </a:r>
              </a:p>
            </p:txBody>
          </p:sp>
        </p:grpSp>
        <p:sp>
          <p:nvSpPr>
            <p:cNvPr id="3" name="文本框 2"/>
            <p:cNvSpPr txBox="1"/>
            <p:nvPr/>
          </p:nvSpPr>
          <p:spPr>
            <a:xfrm>
              <a:off x="741760" y="6219186"/>
              <a:ext cx="5704609" cy="584775"/>
            </a:xfrm>
            <a:prstGeom prst="rect">
              <a:avLst/>
            </a:prstGeom>
            <a:noFill/>
          </p:spPr>
          <p:txBody>
            <a:bodyPr wrap="square" rtlCol="0">
              <a:spAutoFit/>
            </a:bodyPr>
            <a:lstStyle/>
            <a:p>
              <a:pPr algn="l"/>
              <a:r>
                <a:rPr lang="en-US" altLang="zh-CN" sz="800" i="1" dirty="0">
                  <a:latin typeface="宋体" charset="0"/>
                  <a:ea typeface="宋体" charset="0"/>
                  <a:cs typeface="宋体" charset="0"/>
                </a:rPr>
                <a:t>[1]</a:t>
              </a:r>
              <a:r>
                <a:rPr lang="zh-CN" altLang="en-US" sz="800" i="1" dirty="0">
                  <a:latin typeface="宋体" charset="0"/>
                  <a:ea typeface="宋体" charset="0"/>
                  <a:cs typeface="宋体" charset="0"/>
                </a:rPr>
                <a:t>钠钾镁钙注射用浓溶液说明书（</a:t>
              </a:r>
              <a:r>
                <a:rPr lang="en-US" altLang="zh-CN" sz="800" i="1" dirty="0">
                  <a:latin typeface="宋体" charset="0"/>
                  <a:ea typeface="宋体" charset="0"/>
                  <a:cs typeface="宋体" charset="0"/>
                </a:rPr>
                <a:t>2021</a:t>
              </a:r>
              <a:r>
                <a:rPr lang="zh-CN" altLang="en-US" sz="800" i="1" dirty="0">
                  <a:latin typeface="宋体" charset="0"/>
                  <a:ea typeface="宋体" charset="0"/>
                  <a:cs typeface="宋体" charset="0"/>
                </a:rPr>
                <a:t>年</a:t>
              </a:r>
              <a:r>
                <a:rPr lang="en-US" altLang="zh-CN" sz="800" i="1" dirty="0">
                  <a:latin typeface="宋体" charset="0"/>
                  <a:ea typeface="宋体" charset="0"/>
                  <a:cs typeface="宋体" charset="0"/>
                </a:rPr>
                <a:t>1</a:t>
              </a:r>
              <a:r>
                <a:rPr lang="zh-CN" altLang="en-US" sz="800" i="1" dirty="0">
                  <a:latin typeface="宋体" charset="0"/>
                  <a:ea typeface="宋体" charset="0"/>
                  <a:cs typeface="宋体" charset="0"/>
                </a:rPr>
                <a:t>月</a:t>
              </a:r>
              <a:r>
                <a:rPr lang="en-US" altLang="zh-CN" sz="800" i="1" dirty="0">
                  <a:latin typeface="宋体" charset="0"/>
                  <a:ea typeface="宋体" charset="0"/>
                  <a:cs typeface="宋体" charset="0"/>
                </a:rPr>
                <a:t>19</a:t>
              </a:r>
              <a:r>
                <a:rPr lang="zh-CN" altLang="en-US" sz="800" i="1" dirty="0">
                  <a:latin typeface="宋体" charset="0"/>
                  <a:ea typeface="宋体" charset="0"/>
                  <a:cs typeface="宋体" charset="0"/>
                </a:rPr>
                <a:t>日）</a:t>
              </a:r>
            </a:p>
            <a:p>
              <a:pPr algn="l"/>
              <a:r>
                <a:rPr lang="en-US" altLang="zh-CN" sz="800" i="1" dirty="0">
                  <a:latin typeface="宋体" charset="0"/>
                  <a:ea typeface="宋体" charset="0"/>
                  <a:cs typeface="宋体" charset="0"/>
                </a:rPr>
                <a:t>[2]</a:t>
              </a:r>
              <a:r>
                <a:rPr lang="zh-CN" altLang="en-US" sz="800" i="1" dirty="0">
                  <a:latin typeface="宋体" charset="0"/>
                  <a:ea typeface="宋体" charset="0"/>
                  <a:cs typeface="宋体" charset="0"/>
                </a:rPr>
                <a:t>钠钾镁钙葡萄糖注射液说明书</a:t>
              </a:r>
              <a:endParaRPr lang="en-US" altLang="zh-CN" sz="800" i="1" dirty="0">
                <a:latin typeface="宋体" charset="0"/>
                <a:ea typeface="宋体" charset="0"/>
                <a:cs typeface="宋体" charset="0"/>
              </a:endParaRPr>
            </a:p>
            <a:p>
              <a:r>
                <a:rPr lang="en-US" altLang="zh-CN" sz="800" i="1" dirty="0">
                  <a:latin typeface="宋体" charset="0"/>
                  <a:ea typeface="宋体" charset="0"/>
                  <a:cs typeface="宋体" charset="0"/>
                </a:rPr>
                <a:t>[3]</a:t>
              </a:r>
              <a:r>
                <a:rPr lang="en-US" altLang="zh-CN" sz="800" i="1" dirty="0" err="1">
                  <a:latin typeface="宋体" charset="0"/>
                  <a:ea typeface="宋体" charset="0"/>
                  <a:cs typeface="宋体" charset="0"/>
                </a:rPr>
                <a:t>李锐凯</a:t>
              </a:r>
              <a:r>
                <a:rPr lang="en-US" altLang="zh-CN" sz="800" i="1" dirty="0">
                  <a:latin typeface="宋体" charset="0"/>
                  <a:ea typeface="宋体" charset="0"/>
                  <a:cs typeface="宋体" charset="0"/>
                </a:rPr>
                <a:t> , </a:t>
              </a:r>
              <a:r>
                <a:rPr lang="en-US" altLang="zh-CN" sz="800" i="1" dirty="0" err="1">
                  <a:latin typeface="宋体" charset="0"/>
                  <a:ea typeface="宋体" charset="0"/>
                  <a:cs typeface="宋体" charset="0"/>
                </a:rPr>
                <a:t>洪瑞</a:t>
              </a:r>
              <a:r>
                <a:rPr lang="en-US" altLang="zh-CN" sz="800" i="1" dirty="0">
                  <a:latin typeface="宋体" charset="0"/>
                  <a:ea typeface="宋体" charset="0"/>
                  <a:cs typeface="宋体" charset="0"/>
                </a:rPr>
                <a:t> , ⽅</a:t>
              </a:r>
              <a:r>
                <a:rPr lang="en-US" altLang="zh-CN" sz="800" i="1" dirty="0" err="1">
                  <a:latin typeface="宋体" charset="0"/>
                  <a:ea typeface="宋体" charset="0"/>
                  <a:cs typeface="宋体" charset="0"/>
                </a:rPr>
                <a:t>伟群</a:t>
              </a:r>
              <a:r>
                <a:rPr lang="en-US" altLang="zh-CN" sz="800" i="1" dirty="0">
                  <a:latin typeface="宋体" charset="0"/>
                  <a:ea typeface="宋体" charset="0"/>
                  <a:cs typeface="宋体" charset="0"/>
                </a:rPr>
                <a:t> ,等. ⾼</a:t>
              </a:r>
              <a:r>
                <a:rPr lang="en-US" altLang="zh-CN" sz="800" i="1" dirty="0" err="1">
                  <a:latin typeface="宋体" charset="0"/>
                  <a:ea typeface="宋体" charset="0"/>
                  <a:cs typeface="宋体" charset="0"/>
                </a:rPr>
                <a:t>龄⾷管癌、贲门癌围⼿术期⼼律失常的临床分析</a:t>
              </a:r>
              <a:r>
                <a:rPr lang="en-US" altLang="zh-CN" sz="800" i="1" dirty="0">
                  <a:latin typeface="宋体" charset="0"/>
                  <a:ea typeface="宋体" charset="0"/>
                  <a:cs typeface="宋体" charset="0"/>
                </a:rPr>
                <a:t> [J]. 海南医学,2009,20(7):236-237.</a:t>
              </a:r>
            </a:p>
            <a:p>
              <a:pPr algn="l"/>
              <a:endParaRPr lang="zh-CN" altLang="en-US" sz="800" i="1" dirty="0">
                <a:latin typeface="宋体" charset="0"/>
                <a:ea typeface="宋体" charset="0"/>
                <a:cs typeface="宋体" charset="0"/>
              </a:endParaRPr>
            </a:p>
          </p:txBody>
        </p:sp>
        <p:sp>
          <p:nvSpPr>
            <p:cNvPr id="4" name="文本框 3">
              <a:extLst>
                <a:ext uri="{FF2B5EF4-FFF2-40B4-BE49-F238E27FC236}">
                  <a16:creationId xmlns:a16="http://schemas.microsoft.com/office/drawing/2014/main" id="{011F77CE-EFD2-90F0-E7E5-2EF0A1EA5A62}"/>
                </a:ext>
              </a:extLst>
            </p:cNvPr>
            <p:cNvSpPr txBox="1"/>
            <p:nvPr/>
          </p:nvSpPr>
          <p:spPr>
            <a:xfrm>
              <a:off x="3155315" y="3429000"/>
              <a:ext cx="255198" cy="246221"/>
            </a:xfrm>
            <a:prstGeom prst="rect">
              <a:avLst/>
            </a:prstGeom>
            <a:noFill/>
          </p:spPr>
          <p:txBody>
            <a:bodyPr wrap="none" rtlCol="0">
              <a:spAutoFit/>
            </a:bodyPr>
            <a:lstStyle/>
            <a:p>
              <a:r>
                <a:rPr lang="en-US" altLang="zh-CN" sz="1000" dirty="0">
                  <a:solidFill>
                    <a:schemeClr val="tx1">
                      <a:lumMod val="65000"/>
                      <a:lumOff val="35000"/>
                    </a:schemeClr>
                  </a:solidFill>
                </a:rPr>
                <a:t>1</a:t>
              </a:r>
              <a:endParaRPr lang="zh-CN" altLang="en-US" sz="1000" dirty="0">
                <a:solidFill>
                  <a:schemeClr val="tx1">
                    <a:lumMod val="65000"/>
                    <a:lumOff val="35000"/>
                  </a:schemeClr>
                </a:solidFill>
              </a:endParaRPr>
            </a:p>
          </p:txBody>
        </p:sp>
        <p:sp>
          <p:nvSpPr>
            <p:cNvPr id="5" name="文本框 4">
              <a:extLst>
                <a:ext uri="{FF2B5EF4-FFF2-40B4-BE49-F238E27FC236}">
                  <a16:creationId xmlns:a16="http://schemas.microsoft.com/office/drawing/2014/main" id="{4E554929-6FB9-8DBC-5E7A-5223593D8BB9}"/>
                </a:ext>
              </a:extLst>
            </p:cNvPr>
            <p:cNvSpPr txBox="1"/>
            <p:nvPr/>
          </p:nvSpPr>
          <p:spPr>
            <a:xfrm>
              <a:off x="4005657" y="3427525"/>
              <a:ext cx="255198" cy="246221"/>
            </a:xfrm>
            <a:prstGeom prst="rect">
              <a:avLst/>
            </a:prstGeom>
            <a:noFill/>
          </p:spPr>
          <p:txBody>
            <a:bodyPr wrap="none" rtlCol="0">
              <a:spAutoFit/>
            </a:bodyPr>
            <a:lstStyle/>
            <a:p>
              <a:r>
                <a:rPr lang="en-US" altLang="zh-CN" sz="1000" dirty="0">
                  <a:solidFill>
                    <a:schemeClr val="tx1">
                      <a:lumMod val="65000"/>
                      <a:lumOff val="35000"/>
                    </a:schemeClr>
                  </a:solidFill>
                </a:rPr>
                <a:t>2</a:t>
              </a:r>
              <a:endParaRPr lang="zh-CN" altLang="en-US" sz="1000" dirty="0">
                <a:solidFill>
                  <a:schemeClr val="tx1">
                    <a:lumMod val="65000"/>
                    <a:lumOff val="35000"/>
                  </a:schemeClr>
                </a:solidFill>
              </a:endParaRPr>
            </a:p>
          </p:txBody>
        </p:sp>
        <p:sp>
          <p:nvSpPr>
            <p:cNvPr id="6" name="文本框 5">
              <a:extLst>
                <a:ext uri="{FF2B5EF4-FFF2-40B4-BE49-F238E27FC236}">
                  <a16:creationId xmlns:a16="http://schemas.microsoft.com/office/drawing/2014/main" id="{5D111EE0-9F2F-3B04-D229-7BB971F8B5E8}"/>
                </a:ext>
              </a:extLst>
            </p:cNvPr>
            <p:cNvSpPr txBox="1"/>
            <p:nvPr/>
          </p:nvSpPr>
          <p:spPr>
            <a:xfrm>
              <a:off x="6402250" y="6219186"/>
              <a:ext cx="5492682" cy="461665"/>
            </a:xfrm>
            <a:prstGeom prst="rect">
              <a:avLst/>
            </a:prstGeom>
            <a:noFill/>
          </p:spPr>
          <p:txBody>
            <a:bodyPr wrap="square" rtlCol="0">
              <a:spAutoFit/>
            </a:bodyPr>
            <a:lstStyle/>
            <a:p>
              <a:pPr algn="l"/>
              <a:r>
                <a:rPr lang="en-US" altLang="zh-CN" sz="800" i="1" dirty="0">
                  <a:latin typeface="宋体" charset="0"/>
                  <a:ea typeface="宋体" charset="0"/>
                  <a:cs typeface="宋体" charset="0"/>
                </a:rPr>
                <a:t>[4]</a:t>
              </a:r>
              <a:r>
                <a:rPr lang="zh-CN" altLang="en-US" sz="800" i="1" dirty="0">
                  <a:latin typeface="宋体" charset="0"/>
                  <a:ea typeface="宋体" charset="0"/>
                  <a:cs typeface="宋体" charset="0"/>
                </a:rPr>
                <a:t>张洪彬 </a:t>
              </a:r>
              <a:r>
                <a:rPr lang="en-US" altLang="zh-CN" sz="800" i="1" dirty="0">
                  <a:latin typeface="宋体" charset="0"/>
                  <a:ea typeface="宋体" charset="0"/>
                  <a:cs typeface="宋体" charset="0"/>
                </a:rPr>
                <a:t>, </a:t>
              </a:r>
              <a:r>
                <a:rPr lang="zh-CN" altLang="en-US" sz="800" i="1" dirty="0">
                  <a:latin typeface="宋体" charset="0"/>
                  <a:ea typeface="宋体" charset="0"/>
                  <a:cs typeface="宋体" charset="0"/>
                </a:rPr>
                <a:t>赵寒辉 </a:t>
              </a:r>
              <a:r>
                <a:rPr lang="en-US" altLang="zh-CN" sz="800" i="1" dirty="0">
                  <a:latin typeface="宋体" charset="0"/>
                  <a:ea typeface="宋体" charset="0"/>
                  <a:cs typeface="宋体" charset="0"/>
                </a:rPr>
                <a:t>,</a:t>
              </a:r>
              <a:r>
                <a:rPr lang="zh-CN" altLang="en-US" sz="800" i="1" dirty="0">
                  <a:latin typeface="宋体" charset="0"/>
                  <a:ea typeface="宋体" charset="0"/>
                  <a:cs typeface="宋体" charset="0"/>
                </a:rPr>
                <a:t>王素霞 </a:t>
              </a:r>
              <a:r>
                <a:rPr lang="en-US" altLang="zh-CN" sz="800" i="1" dirty="0">
                  <a:latin typeface="宋体" charset="0"/>
                  <a:ea typeface="宋体" charset="0"/>
                  <a:cs typeface="宋体" charset="0"/>
                </a:rPr>
                <a:t>,</a:t>
              </a:r>
              <a:r>
                <a:rPr lang="zh-CN" altLang="en-US" sz="800" i="1" dirty="0">
                  <a:latin typeface="宋体" charset="0"/>
                  <a:ea typeface="宋体" charset="0"/>
                  <a:cs typeface="宋体" charset="0"/>
                </a:rPr>
                <a:t>周鹏 </a:t>
              </a:r>
              <a:r>
                <a:rPr lang="en-US" altLang="zh-CN" sz="800" i="1" dirty="0">
                  <a:latin typeface="宋体" charset="0"/>
                  <a:ea typeface="宋体" charset="0"/>
                  <a:cs typeface="宋体" charset="0"/>
                </a:rPr>
                <a:t>,</a:t>
              </a:r>
              <a:r>
                <a:rPr lang="zh-CN" altLang="en-US" sz="800" i="1" dirty="0">
                  <a:latin typeface="宋体" charset="0"/>
                  <a:ea typeface="宋体" charset="0"/>
                  <a:cs typeface="宋体" charset="0"/>
                </a:rPr>
                <a:t>贺青卿 </a:t>
              </a:r>
              <a:r>
                <a:rPr lang="en-US" altLang="zh-CN" sz="800" i="1" dirty="0">
                  <a:latin typeface="宋体" charset="0"/>
                  <a:ea typeface="宋体" charset="0"/>
                  <a:cs typeface="宋体" charset="0"/>
                </a:rPr>
                <a:t>,</a:t>
              </a:r>
              <a:r>
                <a:rPr lang="zh-CN" altLang="en-US" sz="800" i="1" dirty="0">
                  <a:latin typeface="宋体" charset="0"/>
                  <a:ea typeface="宋体" charset="0"/>
                  <a:cs typeface="宋体" charset="0"/>
                </a:rPr>
                <a:t>王延群 </a:t>
              </a:r>
              <a:r>
                <a:rPr lang="en-US" altLang="zh-CN" sz="800" i="1" dirty="0">
                  <a:latin typeface="宋体" charset="0"/>
                  <a:ea typeface="宋体" charset="0"/>
                  <a:cs typeface="宋体" charset="0"/>
                </a:rPr>
                <a:t>,</a:t>
              </a:r>
              <a:r>
                <a:rPr lang="zh-CN" altLang="en-US" sz="800" i="1" dirty="0">
                  <a:latin typeface="宋体" charset="0"/>
                  <a:ea typeface="宋体" charset="0"/>
                  <a:cs typeface="宋体" charset="0"/>
                </a:rPr>
                <a:t>丁伟平 </a:t>
              </a:r>
              <a:r>
                <a:rPr lang="en-US" altLang="zh-CN" sz="800" i="1" dirty="0">
                  <a:latin typeface="宋体" charset="0"/>
                  <a:ea typeface="宋体" charset="0"/>
                  <a:cs typeface="宋体" charset="0"/>
                </a:rPr>
                <a:t>,</a:t>
              </a:r>
              <a:r>
                <a:rPr lang="zh-CN" altLang="en-US" sz="800" i="1" dirty="0">
                  <a:latin typeface="宋体" charset="0"/>
                  <a:ea typeface="宋体" charset="0"/>
                  <a:cs typeface="宋体" charset="0"/>
                </a:rPr>
                <a:t>柳刚</a:t>
              </a:r>
              <a:r>
                <a:rPr lang="en-US" altLang="zh-CN" sz="800" i="1" dirty="0">
                  <a:latin typeface="宋体" charset="0"/>
                  <a:ea typeface="宋体" charset="0"/>
                  <a:cs typeface="宋体" charset="0"/>
                </a:rPr>
                <a:t>.303</a:t>
              </a:r>
              <a:r>
                <a:rPr lang="zh-CN" altLang="en-US" sz="800" i="1" dirty="0">
                  <a:latin typeface="宋体" charset="0"/>
                  <a:ea typeface="宋体" charset="0"/>
                  <a:cs typeface="宋体" charset="0"/>
                </a:rPr>
                <a:t>例甲状旁腺切除术围术期观察及术后严重低钙血症危险因素分析</a:t>
              </a:r>
              <a:r>
                <a:rPr lang="en-US" altLang="zh-CN" sz="800" i="1" dirty="0">
                  <a:latin typeface="宋体" charset="0"/>
                  <a:ea typeface="宋体" charset="0"/>
                  <a:cs typeface="宋体" charset="0"/>
                </a:rPr>
                <a:t>[J].</a:t>
              </a:r>
              <a:r>
                <a:rPr lang="zh-CN" altLang="en-US" sz="800" i="1" dirty="0">
                  <a:latin typeface="宋体" charset="0"/>
                  <a:ea typeface="宋体" charset="0"/>
                  <a:cs typeface="宋体" charset="0"/>
                </a:rPr>
                <a:t>山东大学学报：医学版</a:t>
              </a:r>
              <a:r>
                <a:rPr lang="en-US" altLang="zh-CN" sz="800" i="1" dirty="0">
                  <a:latin typeface="宋体" charset="0"/>
                  <a:ea typeface="宋体" charset="0"/>
                  <a:cs typeface="宋体" charset="0"/>
                </a:rPr>
                <a:t>, 2020, 58(9):7</a:t>
              </a:r>
            </a:p>
            <a:p>
              <a:pPr algn="l"/>
              <a:r>
                <a:rPr lang="en-US" altLang="zh-CN" sz="800" i="1" dirty="0">
                  <a:latin typeface="宋体" charset="0"/>
                  <a:ea typeface="宋体" charset="0"/>
                  <a:cs typeface="宋体" charset="0"/>
                </a:rPr>
                <a:t>[5]</a:t>
              </a:r>
              <a:r>
                <a:rPr lang="en-US" altLang="zh-CN" sz="800" i="1" dirty="0" err="1">
                  <a:latin typeface="宋体" charset="0"/>
                  <a:ea typeface="宋体" charset="0"/>
                  <a:cs typeface="宋体" charset="0"/>
                </a:rPr>
                <a:t>成子飞,张丽慧.硫酸镁对肿瘤患者麻醉期间血流动力学及术后并发症的影响</a:t>
              </a:r>
              <a:r>
                <a:rPr lang="en-US" altLang="zh-CN" sz="800" i="1" dirty="0">
                  <a:latin typeface="宋体" charset="0"/>
                  <a:ea typeface="宋体" charset="0"/>
                  <a:cs typeface="宋体" charset="0"/>
                </a:rPr>
                <a:t>[J].</a:t>
              </a:r>
              <a:r>
                <a:rPr lang="en-US" altLang="zh-CN" sz="800" i="1" dirty="0" err="1">
                  <a:latin typeface="宋体" charset="0"/>
                  <a:ea typeface="宋体" charset="0"/>
                  <a:cs typeface="宋体" charset="0"/>
                </a:rPr>
                <a:t>中国现代医药杂志</a:t>
              </a:r>
              <a:r>
                <a:rPr lang="en-US" altLang="zh-CN" sz="800" i="1" dirty="0">
                  <a:latin typeface="宋体" charset="0"/>
                  <a:ea typeface="宋体" charset="0"/>
                  <a:cs typeface="宋体" charset="0"/>
                </a:rPr>
                <a:t>, 2017, 19(3):3.</a:t>
              </a: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格 13"/>
          <p:cNvGraphicFramePr>
            <a:graphicFrameLocks noGrp="1"/>
          </p:cNvGraphicFramePr>
          <p:nvPr>
            <p:custDataLst>
              <p:tags r:id="rId1"/>
            </p:custDataLst>
            <p:extLst>
              <p:ext uri="{D42A27DB-BD31-4B8C-83A1-F6EECF244321}">
                <p14:modId xmlns:p14="http://schemas.microsoft.com/office/powerpoint/2010/main" val="2342568219"/>
              </p:ext>
            </p:extLst>
          </p:nvPr>
        </p:nvGraphicFramePr>
        <p:xfrm>
          <a:off x="572770" y="1866910"/>
          <a:ext cx="11062170" cy="3480238"/>
        </p:xfrm>
        <a:graphic>
          <a:graphicData uri="http://schemas.openxmlformats.org/drawingml/2006/table">
            <a:tbl>
              <a:tblPr/>
              <a:tblGrid>
                <a:gridCol w="714375">
                  <a:extLst>
                    <a:ext uri="{9D8B030D-6E8A-4147-A177-3AD203B41FA5}">
                      <a16:colId xmlns:a16="http://schemas.microsoft.com/office/drawing/2014/main" val="20000"/>
                    </a:ext>
                  </a:extLst>
                </a:gridCol>
                <a:gridCol w="2844000">
                  <a:extLst>
                    <a:ext uri="{9D8B030D-6E8A-4147-A177-3AD203B41FA5}">
                      <a16:colId xmlns:a16="http://schemas.microsoft.com/office/drawing/2014/main" val="20001"/>
                    </a:ext>
                  </a:extLst>
                </a:gridCol>
                <a:gridCol w="7503795">
                  <a:extLst>
                    <a:ext uri="{9D8B030D-6E8A-4147-A177-3AD203B41FA5}">
                      <a16:colId xmlns:a16="http://schemas.microsoft.com/office/drawing/2014/main" val="20002"/>
                    </a:ext>
                  </a:extLst>
                </a:gridCol>
              </a:tblGrid>
              <a:tr h="300355">
                <a:tc>
                  <a:txBody>
                    <a:bodyPr/>
                    <a:lstStyle/>
                    <a:p>
                      <a:pPr algn="ctr" fontAlgn="ctr"/>
                      <a:r>
                        <a:rPr lang="zh-CN" altLang="en-US" sz="1600" b="1" i="0" u="none" strike="noStrike" dirty="0">
                          <a:solidFill>
                            <a:srgbClr val="FFFFFF"/>
                          </a:solidFill>
                          <a:effectLst/>
                          <a:latin typeface="+mn-ea"/>
                        </a:rPr>
                        <a:t>时间</a:t>
                      </a:r>
                    </a:p>
                  </a:txBody>
                  <a:tcPr marL="3172" marR="3172" marT="3172" marB="0" anchor="ctr">
                    <a:lnL w="19050" cap="rnd">
                      <a:solidFill>
                        <a:srgbClr val="F4CDA6"/>
                      </a:solidFill>
                      <a:prstDash val="solid"/>
                    </a:lnL>
                    <a:lnR w="3175">
                      <a:solidFill>
                        <a:srgbClr val="FFFFFF"/>
                      </a:solidFill>
                      <a:prstDash val="dot"/>
                    </a:lnR>
                    <a:lnT w="19050" cap="rnd">
                      <a:solidFill>
                        <a:srgbClr val="F4CDA6"/>
                      </a:solidFill>
                      <a:prstDash val="solid"/>
                    </a:lnT>
                    <a:lnB w="19050">
                      <a:solidFill>
                        <a:srgbClr val="F4CDA6"/>
                      </a:solidFill>
                      <a:prstDash val="solid"/>
                    </a:lnB>
                    <a:solidFill>
                      <a:srgbClr val="E46D1C"/>
                    </a:solidFill>
                  </a:tcPr>
                </a:tc>
                <a:tc>
                  <a:txBody>
                    <a:bodyPr/>
                    <a:lstStyle/>
                    <a:p>
                      <a:pPr algn="ctr" fontAlgn="ctr"/>
                      <a:r>
                        <a:rPr lang="zh-CN" altLang="en-US" sz="1600" b="1" i="0" u="none" strike="noStrike" dirty="0">
                          <a:solidFill>
                            <a:srgbClr val="FFFFFF"/>
                          </a:solidFill>
                          <a:effectLst/>
                          <a:latin typeface="+mn-ea"/>
                        </a:rPr>
                        <a:t>指南名称</a:t>
                      </a:r>
                    </a:p>
                  </a:txBody>
                  <a:tcPr marL="3172" marR="3172" marT="3172" marB="0" anchor="ctr">
                    <a:lnL w="3175">
                      <a:solidFill>
                        <a:srgbClr val="FFFFFF"/>
                      </a:solidFill>
                      <a:prstDash val="dot"/>
                    </a:lnL>
                    <a:lnR w="3175">
                      <a:solidFill>
                        <a:srgbClr val="FFFFFF"/>
                      </a:solidFill>
                      <a:prstDash val="dot"/>
                    </a:lnR>
                    <a:lnT w="19050" cap="rnd">
                      <a:solidFill>
                        <a:srgbClr val="F4CDA6"/>
                      </a:solidFill>
                      <a:prstDash val="solid"/>
                    </a:lnT>
                    <a:lnB w="19050">
                      <a:solidFill>
                        <a:srgbClr val="F4CDA6"/>
                      </a:solidFill>
                      <a:prstDash val="solid"/>
                    </a:lnB>
                    <a:solidFill>
                      <a:srgbClr val="E46D1C"/>
                    </a:solidFill>
                  </a:tcPr>
                </a:tc>
                <a:tc>
                  <a:txBody>
                    <a:bodyPr/>
                    <a:lstStyle/>
                    <a:p>
                      <a:pPr algn="ctr" fontAlgn="ctr"/>
                      <a:r>
                        <a:rPr lang="zh-CN" altLang="en-US" sz="1600" b="1" i="0" u="none" strike="noStrike" dirty="0">
                          <a:solidFill>
                            <a:srgbClr val="FFFFFF"/>
                          </a:solidFill>
                          <a:effectLst/>
                          <a:latin typeface="+mn-ea"/>
                        </a:rPr>
                        <a:t>推荐内容</a:t>
                      </a:r>
                    </a:p>
                  </a:txBody>
                  <a:tcPr marL="3172" marR="3172" marT="3172" marB="0" anchor="ctr">
                    <a:lnL w="3175">
                      <a:solidFill>
                        <a:srgbClr val="FFFFFF"/>
                      </a:solidFill>
                      <a:prstDash val="dot"/>
                    </a:lnL>
                    <a:lnR w="19050" cap="rnd">
                      <a:solidFill>
                        <a:srgbClr val="F4CDA6"/>
                      </a:solidFill>
                      <a:prstDash val="solid"/>
                    </a:lnR>
                    <a:lnT w="19050" cap="rnd">
                      <a:solidFill>
                        <a:srgbClr val="F4CDA6"/>
                      </a:solidFill>
                      <a:prstDash val="solid"/>
                    </a:lnT>
                    <a:lnB w="19050">
                      <a:solidFill>
                        <a:srgbClr val="F4CDA6"/>
                      </a:solidFill>
                      <a:prstDash val="solid"/>
                    </a:lnB>
                    <a:solidFill>
                      <a:srgbClr val="E46D1C"/>
                    </a:solidFill>
                  </a:tcPr>
                </a:tc>
                <a:extLst>
                  <a:ext uri="{0D108BD9-81ED-4DB2-BD59-A6C34878D82A}">
                    <a16:rowId xmlns:a16="http://schemas.microsoft.com/office/drawing/2014/main" val="10000"/>
                  </a:ext>
                </a:extLst>
              </a:tr>
              <a:tr h="731809">
                <a:tc>
                  <a:txBody>
                    <a:bodyPr/>
                    <a:lstStyle/>
                    <a:p>
                      <a:pPr algn="ctr" fontAlgn="ctr"/>
                      <a:r>
                        <a:rPr lang="en-US" altLang="zh-CN" sz="1200" b="1" i="0" u="none" strike="noStrike" baseline="0" dirty="0">
                          <a:solidFill>
                            <a:srgbClr val="404040"/>
                          </a:solidFill>
                          <a:effectLst/>
                          <a:latin typeface="微软雅黑" panose="020B0503020204020204" charset="-122"/>
                          <a:ea typeface="微软雅黑" panose="020B0503020204020204" charset="-122"/>
                        </a:rPr>
                        <a:t>2002</a:t>
                      </a:r>
                    </a:p>
                  </a:txBody>
                  <a:tcPr marL="3172" marR="3172" marT="3172" marB="0" anchor="ctr">
                    <a:lnL w="19050" cap="rnd">
                      <a:solidFill>
                        <a:srgbClr val="F4CDA6"/>
                      </a:solidFill>
                      <a:prstDash val="solid"/>
                    </a:lnL>
                    <a:lnR w="3175">
                      <a:solidFill>
                        <a:srgbClr val="F4CDA6"/>
                      </a:solidFill>
                      <a:prstDash val="dot"/>
                    </a:lnR>
                    <a:lnT w="19050">
                      <a:solidFill>
                        <a:srgbClr val="F4CDA6"/>
                      </a:solidFill>
                      <a:prstDash val="solid"/>
                    </a:lnT>
                    <a:lnB w="3175">
                      <a:solidFill>
                        <a:srgbClr val="F4CDA6"/>
                      </a:solidFill>
                      <a:prstDash val="dot"/>
                    </a:lnB>
                    <a:solidFill>
                      <a:srgbClr val="F2F2F2"/>
                    </a:solidFill>
                  </a:tcPr>
                </a:tc>
                <a:tc>
                  <a:txBody>
                    <a:bodyPr/>
                    <a:lstStyle/>
                    <a:p>
                      <a:pPr algn="l" fontAlgn="ctr">
                        <a:lnSpc>
                          <a:spcPct val="150000"/>
                        </a:lnSpc>
                      </a:pPr>
                      <a:r>
                        <a:rPr lang="en-US" altLang="zh-CN" sz="1200" b="0" i="0" u="none" strike="noStrike" baseline="0" dirty="0">
                          <a:solidFill>
                            <a:srgbClr val="404040"/>
                          </a:solidFill>
                          <a:effectLst/>
                          <a:latin typeface="微软雅黑" panose="020B0503020204020204" charset="-122"/>
                          <a:ea typeface="微软雅黑" panose="020B0503020204020204" charset="-122"/>
                          <a:cs typeface="微软雅黑" panose="020B0503020204020204" charset="-122"/>
                        </a:rPr>
                        <a:t>ASPEN(</a:t>
                      </a:r>
                      <a:r>
                        <a:rPr lang="zh-CN" altLang="en-US" sz="1200" b="0" i="0" u="none" strike="noStrike" baseline="0" dirty="0">
                          <a:solidFill>
                            <a:srgbClr val="404040"/>
                          </a:solidFill>
                          <a:effectLst/>
                          <a:latin typeface="微软雅黑" panose="020B0503020204020204" charset="-122"/>
                          <a:ea typeface="微软雅黑" panose="020B0503020204020204" charset="-122"/>
                          <a:cs typeface="微软雅黑" panose="020B0503020204020204" charset="-122"/>
                        </a:rPr>
                        <a:t>美国肠外和肠内营养学会</a:t>
                      </a:r>
                      <a:r>
                        <a:rPr lang="en-US" altLang="zh-CN" sz="1200" b="0" i="0" u="none" strike="noStrike" baseline="0" dirty="0">
                          <a:solidFill>
                            <a:srgbClr val="404040"/>
                          </a:solidFill>
                          <a:effectLst/>
                          <a:latin typeface="微软雅黑" panose="020B0503020204020204" charset="-122"/>
                          <a:ea typeface="微软雅黑" panose="020B0503020204020204" charset="-122"/>
                          <a:cs typeface="微软雅黑" panose="020B0503020204020204" charset="-122"/>
                        </a:rPr>
                        <a:t>)</a:t>
                      </a:r>
                      <a:r>
                        <a:rPr lang="zh-CN" altLang="en-US" sz="1200" b="0" i="0" u="none" strike="noStrike" baseline="0" dirty="0">
                          <a:solidFill>
                            <a:srgbClr val="404040"/>
                          </a:solidFill>
                          <a:effectLst/>
                          <a:latin typeface="微软雅黑" panose="020B0503020204020204" charset="-122"/>
                          <a:ea typeface="微软雅黑" panose="020B0503020204020204" charset="-122"/>
                          <a:cs typeface="微软雅黑" panose="020B0503020204020204" charset="-122"/>
                        </a:rPr>
                        <a:t>成人和儿童患者肠外和肠内营养应用指南</a:t>
                      </a:r>
                      <a:r>
                        <a:rPr lang="en-US" altLang="zh-CN" sz="1400" b="0" i="0" u="none" strike="noStrike" baseline="30000" dirty="0">
                          <a:solidFill>
                            <a:srgbClr val="404040"/>
                          </a:solidFill>
                          <a:effectLst/>
                          <a:latin typeface="微软雅黑" panose="020B0503020204020204" charset="-122"/>
                          <a:ea typeface="微软雅黑" panose="020B0503020204020204" charset="-122"/>
                          <a:cs typeface="微软雅黑" panose="020B0503020204020204" charset="-122"/>
                        </a:rPr>
                        <a:t>2</a:t>
                      </a:r>
                    </a:p>
                  </a:txBody>
                  <a:tcPr marL="3172" marR="3172" marT="3172" marB="0" anchor="b">
                    <a:lnL w="3175">
                      <a:solidFill>
                        <a:srgbClr val="F4CDA6"/>
                      </a:solidFill>
                      <a:prstDash val="dot"/>
                    </a:lnL>
                    <a:lnR w="3175">
                      <a:solidFill>
                        <a:srgbClr val="F4CDA6"/>
                      </a:solidFill>
                      <a:prstDash val="dot"/>
                    </a:lnR>
                    <a:lnT w="19050">
                      <a:solidFill>
                        <a:srgbClr val="F4CDA6"/>
                      </a:solidFill>
                      <a:prstDash val="solid"/>
                    </a:lnT>
                    <a:lnB w="3175">
                      <a:solidFill>
                        <a:srgbClr val="F4CDA6"/>
                      </a:solidFill>
                      <a:prstDash val="dot"/>
                    </a:lnB>
                    <a:solidFill>
                      <a:srgbClr val="F2F2F2"/>
                    </a:solidFill>
                  </a:tcPr>
                </a:tc>
                <a:tc>
                  <a:txBody>
                    <a:bodyPr/>
                    <a:lstStyle/>
                    <a:p>
                      <a:pPr algn="l" fontAlgn="ctr">
                        <a:lnSpc>
                          <a:spcPct val="150000"/>
                        </a:lnSpc>
                      </a:pPr>
                      <a:r>
                        <a:rPr lang="zh-CN" altLang="en-US" sz="1000" b="0" i="0" u="none" strike="noStrike" baseline="0" dirty="0">
                          <a:solidFill>
                            <a:srgbClr val="404040"/>
                          </a:solidFill>
                          <a:effectLst/>
                          <a:latin typeface="微软雅黑" panose="020B0503020204020204" charset="-122"/>
                          <a:ea typeface="微软雅黑" panose="020B0503020204020204" charset="-122"/>
                          <a:cs typeface="微软雅黑" panose="020B0503020204020204" charset="-122"/>
                        </a:rPr>
                        <a:t>成人肠外营养患者电解质的推荐剂量</a:t>
                      </a:r>
                      <a:r>
                        <a:rPr lang="en-US" altLang="zh-CN" sz="1000" b="0" i="0" u="none" strike="noStrike" baseline="0" dirty="0">
                          <a:solidFill>
                            <a:srgbClr val="404040"/>
                          </a:solidFill>
                          <a:effectLst/>
                          <a:latin typeface="微软雅黑" panose="020B0503020204020204" charset="-122"/>
                          <a:ea typeface="微软雅黑" panose="020B0503020204020204" charset="-122"/>
                          <a:cs typeface="微软雅黑" panose="020B0503020204020204" charset="-122"/>
                        </a:rPr>
                        <a:t>(</a:t>
                      </a:r>
                      <a:r>
                        <a:rPr lang="zh-CN" altLang="en-US" sz="1000" b="0" i="0" u="none" strike="noStrike" baseline="0" dirty="0">
                          <a:solidFill>
                            <a:srgbClr val="404040"/>
                          </a:solidFill>
                          <a:effectLst/>
                          <a:latin typeface="微软雅黑" panose="020B0503020204020204" charset="-122"/>
                          <a:ea typeface="微软雅黑" panose="020B0503020204020204" charset="-122"/>
                          <a:cs typeface="微软雅黑" panose="020B0503020204020204" charset="-122"/>
                        </a:rPr>
                        <a:t>肠外电解质的标准给药范围假定器官功能正常，没有异常损失</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钠</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1-2 </a:t>
                      </a:r>
                      <a:r>
                        <a:rPr lang="en-US" altLang="zh-CN" sz="1000" b="0" i="0" u="none" strike="noStrike" kern="1200" baseline="0" dirty="0" err="1">
                          <a:solidFill>
                            <a:srgbClr val="404040"/>
                          </a:solidFill>
                          <a:effectLst/>
                          <a:latin typeface="微软雅黑" panose="020B0503020204020204" charset="-122"/>
                          <a:ea typeface="微软雅黑" panose="020B0503020204020204" charset="-122"/>
                          <a:cs typeface="微软雅黑" panose="020B0503020204020204" charset="-122"/>
                        </a:rPr>
                        <a:t>mEq</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/kg</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，钾</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1-2 </a:t>
                      </a:r>
                      <a:r>
                        <a:rPr lang="en-US" altLang="zh-CN" sz="1000" b="0" i="0" u="none" strike="noStrike" kern="1200" baseline="0" dirty="0" err="1">
                          <a:solidFill>
                            <a:srgbClr val="404040"/>
                          </a:solidFill>
                          <a:effectLst/>
                          <a:latin typeface="微软雅黑" panose="020B0503020204020204" charset="-122"/>
                          <a:ea typeface="微软雅黑" panose="020B0503020204020204" charset="-122"/>
                          <a:cs typeface="微软雅黑" panose="020B0503020204020204" charset="-122"/>
                        </a:rPr>
                        <a:t>mEq</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/kg</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，氯（根据需要与醋酸盐保持酸碱平衡），钙</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5-7.5 </a:t>
                      </a:r>
                      <a:r>
                        <a:rPr lang="en-US" altLang="zh-CN" sz="1000" b="0" i="0" u="none" strike="noStrike" kern="1200" baseline="0" dirty="0" err="1">
                          <a:solidFill>
                            <a:srgbClr val="404040"/>
                          </a:solidFill>
                          <a:effectLst/>
                          <a:latin typeface="微软雅黑" panose="020B0503020204020204" charset="-122"/>
                          <a:ea typeface="微软雅黑" panose="020B0503020204020204" charset="-122"/>
                          <a:cs typeface="微软雅黑" panose="020B0503020204020204" charset="-122"/>
                        </a:rPr>
                        <a:t>mEq</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/kg</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，镁</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4-10 </a:t>
                      </a:r>
                      <a:r>
                        <a:rPr lang="en-US" altLang="zh-CN" sz="1000" b="0" i="0" u="none" strike="noStrike" kern="1200" baseline="0" dirty="0" err="1">
                          <a:solidFill>
                            <a:srgbClr val="404040"/>
                          </a:solidFill>
                          <a:effectLst/>
                          <a:latin typeface="微软雅黑" panose="020B0503020204020204" charset="-122"/>
                          <a:ea typeface="微软雅黑" panose="020B0503020204020204" charset="-122"/>
                          <a:cs typeface="微软雅黑" panose="020B0503020204020204" charset="-122"/>
                        </a:rPr>
                        <a:t>mEg</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/kg</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，磷</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20-40mEq/kg</a:t>
                      </a:r>
                    </a:p>
                  </a:txBody>
                  <a:tcPr marL="3172" marR="3172" marT="3172" marB="0" anchor="ctr">
                    <a:lnL w="3175">
                      <a:solidFill>
                        <a:srgbClr val="F4CDA6"/>
                      </a:solidFill>
                      <a:prstDash val="dot"/>
                    </a:lnL>
                    <a:lnR w="19050" cap="rnd">
                      <a:solidFill>
                        <a:srgbClr val="F4CDA6"/>
                      </a:solidFill>
                      <a:prstDash val="solid"/>
                    </a:lnR>
                    <a:lnT w="19050">
                      <a:solidFill>
                        <a:srgbClr val="F4CDA6"/>
                      </a:solidFill>
                      <a:prstDash val="solid"/>
                    </a:lnT>
                    <a:lnB w="3175">
                      <a:solidFill>
                        <a:srgbClr val="F4CDA6"/>
                      </a:solidFill>
                      <a:prstDash val="dot"/>
                    </a:lnB>
                    <a:solidFill>
                      <a:srgbClr val="F2F2F2"/>
                    </a:solidFill>
                  </a:tcPr>
                </a:tc>
                <a:extLst>
                  <a:ext uri="{0D108BD9-81ED-4DB2-BD59-A6C34878D82A}">
                    <a16:rowId xmlns:a16="http://schemas.microsoft.com/office/drawing/2014/main" val="10001"/>
                  </a:ext>
                </a:extLst>
              </a:tr>
              <a:tr h="468000">
                <a:tc>
                  <a:txBody>
                    <a:bodyPr/>
                    <a:lstStyle/>
                    <a:p>
                      <a:pPr algn="ctr" fontAlgn="ctr"/>
                      <a:r>
                        <a:rPr lang="en-US" altLang="zh-CN" sz="1200" b="1" i="0" u="none" strike="noStrike" baseline="0" dirty="0">
                          <a:solidFill>
                            <a:srgbClr val="404040"/>
                          </a:solidFill>
                          <a:effectLst/>
                          <a:latin typeface="微软雅黑" panose="020B0503020204020204" charset="-122"/>
                          <a:ea typeface="微软雅黑" panose="020B0503020204020204" charset="-122"/>
                        </a:rPr>
                        <a:t>2009</a:t>
                      </a:r>
                    </a:p>
                  </a:txBody>
                  <a:tcPr marL="3172" marR="3172" marT="3172" marB="0" anchor="ctr">
                    <a:lnL w="19050" cap="rnd">
                      <a:solidFill>
                        <a:srgbClr val="F4CDA6"/>
                      </a:solidFill>
                      <a:prstDash val="solid"/>
                    </a:lnL>
                    <a:lnR w="3175">
                      <a:solidFill>
                        <a:srgbClr val="F4CDA6"/>
                      </a:solidFill>
                      <a:prstDash val="dot"/>
                    </a:lnR>
                    <a:lnT w="3175">
                      <a:solidFill>
                        <a:srgbClr val="F4CDA6"/>
                      </a:solidFill>
                      <a:prstDash val="dot"/>
                    </a:lnT>
                    <a:lnB w="3175">
                      <a:solidFill>
                        <a:srgbClr val="F4CDA6"/>
                      </a:solidFill>
                      <a:prstDash val="dot"/>
                    </a:lnB>
                    <a:solidFill>
                      <a:srgbClr val="FFFFFF"/>
                    </a:solidFill>
                  </a:tcPr>
                </a:tc>
                <a:tc>
                  <a:txBody>
                    <a:bodyPr/>
                    <a:lstStyle/>
                    <a:p>
                      <a:pPr algn="l" fontAlgn="ctr">
                        <a:lnSpc>
                          <a:spcPct val="150000"/>
                        </a:lnSpc>
                      </a:pPr>
                      <a:r>
                        <a:rPr lang="zh-CN" altLang="en-US" sz="1200" b="0" i="0" u="none" strike="noStrike" baseline="0" dirty="0">
                          <a:solidFill>
                            <a:srgbClr val="404040"/>
                          </a:solidFill>
                          <a:effectLst/>
                          <a:latin typeface="微软雅黑" panose="020B0503020204020204" charset="-122"/>
                          <a:ea typeface="微软雅黑" panose="020B0503020204020204" charset="-122"/>
                          <a:cs typeface="微软雅黑" panose="020B0503020204020204" charset="-122"/>
                        </a:rPr>
                        <a:t>德国营养医学学会</a:t>
                      </a:r>
                      <a:r>
                        <a:rPr lang="en-US" altLang="zh-CN" sz="1200" b="0" i="0" u="none" strike="noStrike" baseline="0" dirty="0">
                          <a:solidFill>
                            <a:srgbClr val="404040"/>
                          </a:solidFill>
                          <a:effectLst/>
                          <a:latin typeface="微软雅黑" panose="020B0503020204020204" charset="-122"/>
                          <a:ea typeface="微软雅黑" panose="020B0503020204020204" charset="-122"/>
                          <a:cs typeface="微软雅黑" panose="020B0503020204020204" charset="-122"/>
                        </a:rPr>
                        <a:t>(DGEM)</a:t>
                      </a:r>
                      <a:r>
                        <a:rPr lang="zh-CN" altLang="en-US" sz="1200" b="0" i="0" u="none" strike="noStrike" baseline="0" dirty="0">
                          <a:solidFill>
                            <a:srgbClr val="404040"/>
                          </a:solidFill>
                          <a:effectLst/>
                          <a:latin typeface="微软雅黑" panose="020B0503020204020204" charset="-122"/>
                          <a:ea typeface="微软雅黑" panose="020B0503020204020204" charset="-122"/>
                          <a:cs typeface="微软雅黑" panose="020B0503020204020204" charset="-122"/>
                        </a:rPr>
                        <a:t>肠外营养指南</a:t>
                      </a:r>
                      <a:r>
                        <a:rPr lang="en-US" altLang="zh-CN" sz="1200" b="0" i="0" u="none" strike="noStrike" baseline="30000" dirty="0">
                          <a:solidFill>
                            <a:srgbClr val="404040"/>
                          </a:solidFill>
                          <a:effectLst/>
                          <a:latin typeface="微软雅黑" panose="020B0503020204020204" charset="-122"/>
                          <a:ea typeface="微软雅黑" panose="020B0503020204020204" charset="-122"/>
                          <a:cs typeface="微软雅黑" panose="020B0503020204020204" charset="-122"/>
                        </a:rPr>
                        <a:t>3</a:t>
                      </a:r>
                    </a:p>
                  </a:txBody>
                  <a:tcPr marL="3172" marR="3172" marT="3172" marB="0" anchor="b">
                    <a:lnL w="3175">
                      <a:solidFill>
                        <a:srgbClr val="F4CDA6"/>
                      </a:solidFill>
                      <a:prstDash val="dot"/>
                    </a:lnL>
                    <a:lnR w="3175">
                      <a:solidFill>
                        <a:srgbClr val="F4CDA6"/>
                      </a:solidFill>
                      <a:prstDash val="dot"/>
                    </a:lnR>
                    <a:lnT w="3175">
                      <a:solidFill>
                        <a:srgbClr val="F4CDA6"/>
                      </a:solidFill>
                      <a:prstDash val="dot"/>
                    </a:lnT>
                    <a:lnB w="3175">
                      <a:solidFill>
                        <a:srgbClr val="F4CDA6"/>
                      </a:solidFill>
                      <a:prstDash val="dot"/>
                    </a:lnB>
                    <a:solidFill>
                      <a:srgbClr val="FFFFFF"/>
                    </a:solidFill>
                  </a:tcPr>
                </a:tc>
                <a:tc>
                  <a:txBody>
                    <a:bodyPr/>
                    <a:lstStyle/>
                    <a:p>
                      <a:pPr algn="l" fontAlgn="ctr">
                        <a:lnSpc>
                          <a:spcPct val="150000"/>
                        </a:lnSpc>
                      </a:pPr>
                      <a:r>
                        <a:rPr lang="en-US" altLang="zh-CN" sz="1000" b="0" i="0" u="none" strike="noStrike" baseline="0" dirty="0">
                          <a:solidFill>
                            <a:srgbClr val="404040"/>
                          </a:solidFill>
                          <a:effectLst/>
                          <a:latin typeface="微软雅黑" panose="020B0503020204020204" charset="-122"/>
                          <a:ea typeface="微软雅黑" panose="020B0503020204020204" charset="-122"/>
                          <a:cs typeface="微软雅黑" panose="020B0503020204020204" charset="-122"/>
                        </a:rPr>
                        <a:t>DGEM</a:t>
                      </a:r>
                      <a:r>
                        <a:rPr lang="zh-CN" altLang="en-US" sz="1000" b="0" i="0" u="none" strike="noStrike" baseline="0" dirty="0">
                          <a:solidFill>
                            <a:srgbClr val="404040"/>
                          </a:solidFill>
                          <a:effectLst/>
                          <a:latin typeface="微软雅黑" panose="020B0503020204020204" charset="-122"/>
                          <a:ea typeface="微软雅黑" panose="020B0503020204020204" charset="-122"/>
                          <a:cs typeface="微软雅黑" panose="020B0503020204020204" charset="-122"/>
                        </a:rPr>
                        <a:t>推荐的成人肠外营养治疗患者钠钾镁钙电解质补充的标准日剂量：</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钠</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60-150 mmol</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，钾</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40-100 mmol</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，镁</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4-12 mmol</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，钙</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2.5-7.5 mmol</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，磷</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10-30 mmol</a:t>
                      </a:r>
                    </a:p>
                  </a:txBody>
                  <a:tcPr marL="3172" marR="3172" marT="3172" marB="0" anchor="ctr">
                    <a:lnL w="3175">
                      <a:solidFill>
                        <a:srgbClr val="F4CDA6"/>
                      </a:solidFill>
                      <a:prstDash val="dot"/>
                    </a:lnL>
                    <a:lnR w="19050" cap="rnd">
                      <a:solidFill>
                        <a:srgbClr val="F4CDA6"/>
                      </a:solidFill>
                      <a:prstDash val="solid"/>
                    </a:lnR>
                    <a:lnT w="3175">
                      <a:solidFill>
                        <a:srgbClr val="F4CDA6"/>
                      </a:solidFill>
                      <a:prstDash val="dot"/>
                    </a:lnT>
                    <a:lnB w="3175">
                      <a:solidFill>
                        <a:srgbClr val="F4CDA6"/>
                      </a:solidFill>
                      <a:prstDash val="dot"/>
                    </a:lnB>
                    <a:solidFill>
                      <a:srgbClr val="FFFFFF"/>
                    </a:solidFill>
                  </a:tcPr>
                </a:tc>
                <a:extLst>
                  <a:ext uri="{0D108BD9-81ED-4DB2-BD59-A6C34878D82A}">
                    <a16:rowId xmlns:a16="http://schemas.microsoft.com/office/drawing/2014/main" val="10002"/>
                  </a:ext>
                </a:extLst>
              </a:tr>
              <a:tr h="468000">
                <a:tc>
                  <a:txBody>
                    <a:bodyPr/>
                    <a:lstStyle/>
                    <a:p>
                      <a:pPr algn="ctr" fontAlgn="ctr">
                        <a:buNone/>
                      </a:pPr>
                      <a:r>
                        <a:rPr lang="en-US" altLang="zh-CN" sz="1200" b="1" i="0" u="none" strike="noStrike" baseline="0" dirty="0">
                          <a:solidFill>
                            <a:srgbClr val="404040"/>
                          </a:solidFill>
                          <a:effectLst/>
                          <a:latin typeface="微软雅黑" panose="020B0503020204020204" charset="-122"/>
                          <a:ea typeface="微软雅黑" panose="020B0503020204020204" charset="-122"/>
                        </a:rPr>
                        <a:t>2019</a:t>
                      </a:r>
                    </a:p>
                  </a:txBody>
                  <a:tcPr marL="3172" marR="3172" marT="3172" marB="0" anchor="ctr">
                    <a:lnL w="19050" cap="rnd">
                      <a:solidFill>
                        <a:srgbClr val="F4CDA6"/>
                      </a:solidFill>
                      <a:prstDash val="solid"/>
                    </a:lnL>
                    <a:lnR w="3175">
                      <a:solidFill>
                        <a:srgbClr val="F4CDA6"/>
                      </a:solidFill>
                      <a:prstDash val="dot"/>
                    </a:lnR>
                    <a:lnT w="3175">
                      <a:solidFill>
                        <a:srgbClr val="F4CDA6"/>
                      </a:solidFill>
                      <a:prstDash val="dot"/>
                    </a:lnT>
                    <a:lnB w="3175">
                      <a:solidFill>
                        <a:srgbClr val="F4CDA6"/>
                      </a:solidFill>
                      <a:prstDash val="dot"/>
                    </a:lnB>
                    <a:solidFill>
                      <a:srgbClr val="F2F2F2"/>
                    </a:solidFill>
                  </a:tcPr>
                </a:tc>
                <a:tc>
                  <a:txBody>
                    <a:bodyPr/>
                    <a:lstStyle/>
                    <a:p>
                      <a:pPr algn="l" fontAlgn="ctr">
                        <a:lnSpc>
                          <a:spcPct val="150000"/>
                        </a:lnSpc>
                        <a:buNone/>
                      </a:pPr>
                      <a:r>
                        <a:rPr lang="zh-CN" altLang="en-US" sz="1200" dirty="0">
                          <a:solidFill>
                            <a:schemeClr val="tx1">
                              <a:lumMod val="75000"/>
                              <a:lumOff val="25000"/>
                            </a:schemeClr>
                          </a:solidFill>
                          <a:latin typeface="微软雅黑" panose="020B0503020204020204" charset="-122"/>
                          <a:ea typeface="微软雅黑" panose="020B0503020204020204" charset="-122"/>
                          <a:cs typeface="微软雅黑" panose="020B0503020204020204" charset="-122"/>
                          <a:sym typeface="+mn-ea"/>
                        </a:rPr>
                        <a:t>ESPEN 肝病临床营养指南（2019）</a:t>
                      </a:r>
                      <a:r>
                        <a:rPr lang="en-US" altLang="zh-CN" sz="1200" baseline="30000" dirty="0">
                          <a:solidFill>
                            <a:schemeClr val="tx1">
                              <a:lumMod val="75000"/>
                              <a:lumOff val="25000"/>
                            </a:schemeClr>
                          </a:solidFill>
                          <a:latin typeface="微软雅黑" panose="020B0503020204020204" charset="-122"/>
                          <a:ea typeface="微软雅黑" panose="020B0503020204020204" charset="-122"/>
                          <a:cs typeface="微软雅黑" panose="020B0503020204020204" charset="-122"/>
                          <a:sym typeface="+mn-ea"/>
                        </a:rPr>
                        <a:t>4</a:t>
                      </a:r>
                      <a:endParaRPr lang="en-US" altLang="zh-CN" sz="1200" b="0" i="0" u="none" strike="noStrike" baseline="30000" dirty="0">
                        <a:solidFill>
                          <a:schemeClr val="tx1">
                            <a:lumMod val="75000"/>
                            <a:lumOff val="25000"/>
                          </a:schemeClr>
                        </a:solidFill>
                        <a:effectLst/>
                        <a:latin typeface="微软雅黑" panose="020B0503020204020204" charset="-122"/>
                        <a:ea typeface="微软雅黑" panose="020B0503020204020204" charset="-122"/>
                        <a:cs typeface="微软雅黑" panose="020B0503020204020204" charset="-122"/>
                        <a:sym typeface="+mn-ea"/>
                      </a:endParaRPr>
                    </a:p>
                  </a:txBody>
                  <a:tcPr marL="3172" marR="3172" marT="3172" marB="0" anchor="b">
                    <a:lnL w="3175">
                      <a:solidFill>
                        <a:srgbClr val="F4CDA6"/>
                      </a:solidFill>
                      <a:prstDash val="dot"/>
                    </a:lnL>
                    <a:lnR w="3175">
                      <a:solidFill>
                        <a:srgbClr val="F4CDA6"/>
                      </a:solidFill>
                      <a:prstDash val="dot"/>
                    </a:lnR>
                    <a:lnT w="3175">
                      <a:solidFill>
                        <a:srgbClr val="F4CDA6"/>
                      </a:solidFill>
                      <a:prstDash val="dot"/>
                    </a:lnT>
                    <a:lnB w="3175">
                      <a:solidFill>
                        <a:srgbClr val="F4CDA6"/>
                      </a:solidFill>
                      <a:prstDash val="dot"/>
                    </a:lnB>
                    <a:solidFill>
                      <a:srgbClr val="F2F2F2"/>
                    </a:solidFill>
                  </a:tcPr>
                </a:tc>
                <a:tc>
                  <a:txBody>
                    <a:bodyPr/>
                    <a:lstStyle/>
                    <a:p>
                      <a:pPr algn="l" fontAlgn="ctr">
                        <a:lnSpc>
                          <a:spcPct val="150000"/>
                        </a:lnSpc>
                        <a:buNone/>
                      </a:pP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从 PN 开始，应每天给予水溶性和脂溶性维生素以及电解质和微量元素，以满足需求。</a:t>
                      </a:r>
                    </a:p>
                  </a:txBody>
                  <a:tcPr marL="3172" marR="3172" marT="3172" marB="0" anchor="ctr">
                    <a:lnL w="3175">
                      <a:solidFill>
                        <a:srgbClr val="F4CDA6"/>
                      </a:solidFill>
                      <a:prstDash val="dot"/>
                    </a:lnL>
                    <a:lnR w="19050" cap="rnd">
                      <a:solidFill>
                        <a:srgbClr val="F4CDA6"/>
                      </a:solidFill>
                      <a:prstDash val="solid"/>
                    </a:lnR>
                    <a:lnT w="3175">
                      <a:solidFill>
                        <a:srgbClr val="F4CDA6"/>
                      </a:solidFill>
                      <a:prstDash val="dot"/>
                    </a:lnT>
                    <a:lnB w="3175">
                      <a:solidFill>
                        <a:srgbClr val="F4CDA6"/>
                      </a:solidFill>
                      <a:prstDash val="dot"/>
                    </a:lnB>
                    <a:solidFill>
                      <a:srgbClr val="F2F2F2"/>
                    </a:solidFill>
                  </a:tcPr>
                </a:tc>
                <a:extLst>
                  <a:ext uri="{0D108BD9-81ED-4DB2-BD59-A6C34878D82A}">
                    <a16:rowId xmlns:a16="http://schemas.microsoft.com/office/drawing/2014/main" val="10003"/>
                  </a:ext>
                </a:extLst>
              </a:tr>
              <a:tr h="499363">
                <a:tc>
                  <a:txBody>
                    <a:bodyPr/>
                    <a:lstStyle/>
                    <a:p>
                      <a:pPr marL="0" marR="0" algn="ctr" fontAlgn="t">
                        <a:spcBef>
                          <a:spcPts val="0"/>
                        </a:spcBef>
                        <a:spcAft>
                          <a:spcPts val="0"/>
                        </a:spcAft>
                      </a:pPr>
                      <a:r>
                        <a:rPr lang="en-US" sz="1200" b="1" i="0" u="none" strike="noStrike" kern="1200" baseline="0" dirty="0">
                          <a:solidFill>
                            <a:srgbClr val="404040"/>
                          </a:solidFill>
                          <a:effectLst/>
                          <a:latin typeface="微软雅黑" panose="020B0503020204020204" charset="-122"/>
                          <a:ea typeface="微软雅黑" panose="020B0503020204020204" charset="-122"/>
                          <a:cs typeface="+mn-cs"/>
                        </a:rPr>
                        <a:t>2015</a:t>
                      </a:r>
                    </a:p>
                  </a:txBody>
                  <a:tcPr marL="34801" marR="34801" marT="34801" marB="34801" anchor="ctr">
                    <a:lnL w="19050" cap="rnd">
                      <a:solidFill>
                        <a:srgbClr val="F4CDA6"/>
                      </a:solidFill>
                      <a:prstDash val="solid"/>
                    </a:lnL>
                    <a:lnR w="3175">
                      <a:solidFill>
                        <a:srgbClr val="F4CDA6"/>
                      </a:solidFill>
                      <a:prstDash val="dot"/>
                    </a:lnR>
                    <a:lnT w="3175">
                      <a:solidFill>
                        <a:srgbClr val="F4CDA6"/>
                      </a:solidFill>
                      <a:prstDash val="dot"/>
                    </a:lnT>
                    <a:lnB w="3175">
                      <a:solidFill>
                        <a:srgbClr val="F4CDA6"/>
                      </a:solidFill>
                      <a:prstDash val="dot"/>
                    </a:lnB>
                    <a:solidFill>
                      <a:srgbClr val="FFFFFF"/>
                    </a:solidFill>
                  </a:tcPr>
                </a:tc>
                <a:tc>
                  <a:txBody>
                    <a:bodyPr/>
                    <a:lstStyle/>
                    <a:p>
                      <a:pPr marL="0" marR="0" algn="l" fontAlgn="t">
                        <a:lnSpc>
                          <a:spcPct val="150000"/>
                        </a:lnSpc>
                        <a:spcBef>
                          <a:spcPts val="0"/>
                        </a:spcBef>
                        <a:spcAft>
                          <a:spcPts val="0"/>
                        </a:spcAft>
                      </a:pPr>
                      <a:r>
                        <a:rPr lang="zh-CN" altLang="en-US" sz="1200" b="0" i="0" u="none" strike="noStrike" kern="1200" baseline="0" dirty="0">
                          <a:solidFill>
                            <a:srgbClr val="404040"/>
                          </a:solidFill>
                          <a:effectLst/>
                          <a:latin typeface="微软雅黑" panose="020B0503020204020204" charset="-122"/>
                          <a:ea typeface="微软雅黑" panose="020B0503020204020204" charset="-122"/>
                          <a:cs typeface="+mn-cs"/>
                        </a:rPr>
                        <a:t>外科病人围手术期液体治疗专家共识</a:t>
                      </a:r>
                      <a:r>
                        <a:rPr lang="en-US" altLang="zh-CN" sz="1200" b="0" i="0" u="none" strike="noStrike" kern="1200" baseline="30000" dirty="0">
                          <a:solidFill>
                            <a:srgbClr val="404040"/>
                          </a:solidFill>
                          <a:effectLst/>
                          <a:latin typeface="微软雅黑" panose="020B0503020204020204" charset="-122"/>
                          <a:ea typeface="微软雅黑" panose="020B0503020204020204" charset="-122"/>
                          <a:cs typeface="+mn-cs"/>
                        </a:rPr>
                        <a:t>5</a:t>
                      </a:r>
                    </a:p>
                  </a:txBody>
                  <a:tcPr marL="34801" marR="34801" marT="34801" marB="34801" anchor="b">
                    <a:lnL w="3175">
                      <a:solidFill>
                        <a:srgbClr val="F4CDA6"/>
                      </a:solidFill>
                      <a:prstDash val="dot"/>
                    </a:lnL>
                    <a:lnR w="3175">
                      <a:solidFill>
                        <a:srgbClr val="F4CDA6"/>
                      </a:solidFill>
                      <a:prstDash val="dot"/>
                    </a:lnR>
                    <a:lnT w="3175">
                      <a:solidFill>
                        <a:srgbClr val="F4CDA6"/>
                      </a:solidFill>
                      <a:prstDash val="dot"/>
                    </a:lnT>
                    <a:lnB w="3175">
                      <a:solidFill>
                        <a:srgbClr val="F4CDA6"/>
                      </a:solidFill>
                      <a:prstDash val="dot"/>
                    </a:lnB>
                    <a:solidFill>
                      <a:srgbClr val="FFFFFF"/>
                    </a:solidFill>
                  </a:tcPr>
                </a:tc>
                <a:tc>
                  <a:txBody>
                    <a:bodyPr/>
                    <a:lstStyle/>
                    <a:p>
                      <a:pPr marL="0" marR="0" algn="l" fontAlgn="t">
                        <a:lnSpc>
                          <a:spcPct val="150000"/>
                        </a:lnSpc>
                        <a:spcBef>
                          <a:spcPts val="0"/>
                        </a:spcBef>
                        <a:spcAft>
                          <a:spcPts val="0"/>
                        </a:spcAft>
                      </a:pP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2.2 </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常规维持 维持性液体治疗即补充病人生理需要量：</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25~30mL/</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kg·d</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）液体，</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1 mmol/</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kg·d</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）的 </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Na+</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K+</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Cl-</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50~100 g/d</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葡萄糖。 如果病人输注的液体含 </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Cl-&gt;120 mmol/L</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（如 </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0.9%NaCl</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溶液），应注意监测血中 </a:t>
                      </a:r>
                      <a:r>
                        <a:rPr lang="en-US" altLang="zh-CN"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Cl-</a:t>
                      </a: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微软雅黑" panose="020B0503020204020204" charset="-122"/>
                        </a:rPr>
                        <a:t>的浓度，防止发生高氯性酸血症。</a:t>
                      </a:r>
                    </a:p>
                  </a:txBody>
                  <a:tcPr marL="34801" marR="34801" marT="34801" marB="34801" anchor="ctr">
                    <a:lnL w="3175">
                      <a:solidFill>
                        <a:srgbClr val="F4CDA6"/>
                      </a:solidFill>
                      <a:prstDash val="dot"/>
                    </a:lnL>
                    <a:lnR w="19050" cap="rnd">
                      <a:solidFill>
                        <a:srgbClr val="F4CDA6"/>
                      </a:solidFill>
                      <a:prstDash val="solid"/>
                    </a:lnR>
                    <a:lnT w="3175">
                      <a:solidFill>
                        <a:srgbClr val="F4CDA6"/>
                      </a:solidFill>
                      <a:prstDash val="dot"/>
                    </a:lnT>
                    <a:lnB w="3175">
                      <a:solidFill>
                        <a:srgbClr val="F4CDA6"/>
                      </a:solidFill>
                      <a:prstDash val="dot"/>
                    </a:lnB>
                    <a:solidFill>
                      <a:srgbClr val="FFFFFF"/>
                    </a:solidFill>
                  </a:tcPr>
                </a:tc>
                <a:extLst>
                  <a:ext uri="{0D108BD9-81ED-4DB2-BD59-A6C34878D82A}">
                    <a16:rowId xmlns:a16="http://schemas.microsoft.com/office/drawing/2014/main" val="10004"/>
                  </a:ext>
                </a:extLst>
              </a:tr>
              <a:tr h="525600">
                <a:tc>
                  <a:txBody>
                    <a:bodyPr/>
                    <a:lstStyle/>
                    <a:p>
                      <a:pPr marL="0" marR="0" algn="ctr" fontAlgn="t">
                        <a:spcBef>
                          <a:spcPts val="0"/>
                        </a:spcBef>
                        <a:spcAft>
                          <a:spcPts val="0"/>
                        </a:spcAft>
                      </a:pPr>
                      <a:r>
                        <a:rPr lang="en-US" sz="1200" b="1" i="0" u="none" strike="noStrike" kern="1200" baseline="0" dirty="0">
                          <a:solidFill>
                            <a:srgbClr val="404040"/>
                          </a:solidFill>
                          <a:effectLst/>
                          <a:latin typeface="微软雅黑" panose="020B0503020204020204" charset="-122"/>
                          <a:ea typeface="微软雅黑" panose="020B0503020204020204" charset="-122"/>
                          <a:cs typeface="+mn-cs"/>
                        </a:rPr>
                        <a:t>2017</a:t>
                      </a:r>
                    </a:p>
                  </a:txBody>
                  <a:tcPr marL="34801" marR="34801" marT="34801" marB="34801" anchor="ctr">
                    <a:lnL w="19050" cap="rnd">
                      <a:solidFill>
                        <a:srgbClr val="F4CDA6"/>
                      </a:solidFill>
                      <a:prstDash val="solid"/>
                    </a:lnL>
                    <a:lnR w="3175">
                      <a:solidFill>
                        <a:srgbClr val="F4CDA6"/>
                      </a:solidFill>
                      <a:prstDash val="dot"/>
                    </a:lnR>
                    <a:lnT w="3175">
                      <a:solidFill>
                        <a:srgbClr val="F4CDA6"/>
                      </a:solidFill>
                      <a:prstDash val="dot"/>
                    </a:lnT>
                    <a:lnB w="3175">
                      <a:solidFill>
                        <a:srgbClr val="F4CDA6"/>
                      </a:solidFill>
                      <a:prstDash val="dot"/>
                    </a:lnB>
                    <a:solidFill>
                      <a:srgbClr val="F2F2F2"/>
                    </a:solidFill>
                  </a:tcPr>
                </a:tc>
                <a:tc>
                  <a:txBody>
                    <a:bodyPr/>
                    <a:lstStyle/>
                    <a:p>
                      <a:pPr marL="0" marR="0" algn="l" fontAlgn="t">
                        <a:lnSpc>
                          <a:spcPct val="150000"/>
                        </a:lnSpc>
                        <a:spcBef>
                          <a:spcPts val="0"/>
                        </a:spcBef>
                        <a:spcAft>
                          <a:spcPts val="0"/>
                        </a:spcAft>
                      </a:pPr>
                      <a:r>
                        <a:rPr lang="zh-CN" altLang="en-US" sz="1200" b="0" i="0" u="none" strike="noStrike" kern="1200" baseline="0" dirty="0">
                          <a:solidFill>
                            <a:srgbClr val="404040"/>
                          </a:solidFill>
                          <a:effectLst/>
                          <a:latin typeface="微软雅黑" panose="020B0503020204020204" charset="-122"/>
                          <a:ea typeface="微软雅黑" panose="020B0503020204020204" charset="-122"/>
                          <a:cs typeface="+mn-cs"/>
                        </a:rPr>
                        <a:t>成人补充性肠外营养中国专家共识</a:t>
                      </a:r>
                      <a:r>
                        <a:rPr lang="en-US" altLang="zh-CN" sz="1200" b="0" i="0" u="none" strike="noStrike" kern="1200" baseline="30000" dirty="0">
                          <a:solidFill>
                            <a:srgbClr val="404040"/>
                          </a:solidFill>
                          <a:effectLst/>
                          <a:latin typeface="微软雅黑" panose="020B0503020204020204" charset="-122"/>
                          <a:ea typeface="微软雅黑" panose="020B0503020204020204" charset="-122"/>
                          <a:cs typeface="+mn-cs"/>
                        </a:rPr>
                        <a:t>6</a:t>
                      </a:r>
                    </a:p>
                  </a:txBody>
                  <a:tcPr marL="34801" marR="34801" marT="34801" marB="34801" anchor="b">
                    <a:lnL w="3175">
                      <a:solidFill>
                        <a:srgbClr val="F4CDA6"/>
                      </a:solidFill>
                      <a:prstDash val="dot"/>
                    </a:lnL>
                    <a:lnR w="3175">
                      <a:solidFill>
                        <a:srgbClr val="F4CDA6"/>
                      </a:solidFill>
                      <a:prstDash val="dot"/>
                    </a:lnR>
                    <a:lnT w="3175">
                      <a:solidFill>
                        <a:srgbClr val="F4CDA6"/>
                      </a:solidFill>
                      <a:prstDash val="dot"/>
                    </a:lnT>
                    <a:lnB w="3175">
                      <a:solidFill>
                        <a:srgbClr val="F4CDA6"/>
                      </a:solidFill>
                      <a:prstDash val="dot"/>
                    </a:lnB>
                    <a:solidFill>
                      <a:srgbClr val="F2F2F2"/>
                    </a:solidFill>
                  </a:tcPr>
                </a:tc>
                <a:tc>
                  <a:txBody>
                    <a:bodyPr/>
                    <a:lstStyle/>
                    <a:p>
                      <a:pPr marL="0" marR="0" algn="l" fontAlgn="t">
                        <a:lnSpc>
                          <a:spcPct val="150000"/>
                        </a:lnSpc>
                        <a:spcBef>
                          <a:spcPts val="0"/>
                        </a:spcBef>
                        <a:spcAft>
                          <a:spcPts val="0"/>
                        </a:spcAft>
                      </a:pPr>
                      <a:r>
                        <a:rPr lang="zh-CN" altLang="en-US" sz="1000" b="0" i="0" u="none" strike="noStrike" kern="1200" baseline="0" dirty="0">
                          <a:solidFill>
                            <a:srgbClr val="404040"/>
                          </a:solidFill>
                          <a:effectLst/>
                          <a:latin typeface="微软雅黑" panose="020B0503020204020204" charset="-122"/>
                          <a:ea typeface="微软雅黑" panose="020B0503020204020204" charset="-122"/>
                          <a:cs typeface="+mn-cs"/>
                        </a:rPr>
                        <a:t>电解质是体液和组织的重要组成部分，对维持机体水、电解质和酸碱平衡，保持人体内环境稳定，维护各种酶的活性和神经、肌肉的激应性以及营养代谢的正常进行均有重要作用。</a:t>
                      </a:r>
                    </a:p>
                  </a:txBody>
                  <a:tcPr marL="34801" marR="34801" marT="34801" marB="34801" anchor="ctr">
                    <a:lnL w="3175">
                      <a:solidFill>
                        <a:srgbClr val="F4CDA6"/>
                      </a:solidFill>
                      <a:prstDash val="dot"/>
                    </a:lnL>
                    <a:lnR w="19050" cap="rnd">
                      <a:solidFill>
                        <a:srgbClr val="F4CDA6"/>
                      </a:solidFill>
                      <a:prstDash val="solid"/>
                    </a:lnR>
                    <a:lnT w="3175">
                      <a:solidFill>
                        <a:srgbClr val="F4CDA6"/>
                      </a:solidFill>
                      <a:prstDash val="dot"/>
                    </a:lnT>
                    <a:lnB w="3175">
                      <a:solidFill>
                        <a:srgbClr val="F4CDA6"/>
                      </a:solidFill>
                      <a:prstDash val="dot"/>
                    </a:lnB>
                    <a:solidFill>
                      <a:srgbClr val="F2F2F2"/>
                    </a:solidFill>
                  </a:tcPr>
                </a:tc>
                <a:extLst>
                  <a:ext uri="{0D108BD9-81ED-4DB2-BD59-A6C34878D82A}">
                    <a16:rowId xmlns:a16="http://schemas.microsoft.com/office/drawing/2014/main" val="10005"/>
                  </a:ext>
                </a:extLst>
              </a:tr>
              <a:tr h="458470">
                <a:tc>
                  <a:txBody>
                    <a:bodyPr/>
                    <a:lstStyle/>
                    <a:p>
                      <a:pPr algn="ctr" fontAlgn="ctr"/>
                      <a:r>
                        <a:rPr lang="en-US" altLang="zh-CN" sz="1200" b="1" i="0" dirty="0">
                          <a:solidFill>
                            <a:srgbClr val="404040"/>
                          </a:solidFill>
                          <a:effectLst/>
                          <a:uFillTx/>
                          <a:latin typeface="微软雅黑" panose="020B0503020204020204" charset="-122"/>
                          <a:ea typeface="微软雅黑" panose="020B0503020204020204" charset="-122"/>
                        </a:rPr>
                        <a:t>2023</a:t>
                      </a:r>
                    </a:p>
                  </a:txBody>
                  <a:tcPr marL="3172" marR="3172" marT="3172" marB="0" anchor="ctr">
                    <a:lnL w="19050" cap="rnd">
                      <a:solidFill>
                        <a:srgbClr val="F4CDA6"/>
                      </a:solidFill>
                      <a:prstDash val="solid"/>
                    </a:lnL>
                    <a:lnR w="3175">
                      <a:solidFill>
                        <a:srgbClr val="F4CDA6"/>
                      </a:solidFill>
                      <a:prstDash val="dot"/>
                    </a:lnR>
                    <a:lnT w="3175">
                      <a:solidFill>
                        <a:srgbClr val="F4CDA6"/>
                      </a:solidFill>
                      <a:prstDash val="dot"/>
                    </a:lnT>
                    <a:lnB w="19050" cap="rnd">
                      <a:solidFill>
                        <a:srgbClr val="F4CDA6"/>
                      </a:solidFill>
                      <a:prstDash val="solid"/>
                    </a:lnB>
                    <a:solidFill>
                      <a:srgbClr val="FFFFFF"/>
                    </a:solidFill>
                  </a:tcPr>
                </a:tc>
                <a:tc>
                  <a:txBody>
                    <a:bodyPr/>
                    <a:lstStyle/>
                    <a:p>
                      <a:pPr algn="l" fontAlgn="ctr">
                        <a:lnSpc>
                          <a:spcPct val="150000"/>
                        </a:lnSpc>
                      </a:pPr>
                      <a:r>
                        <a:rPr lang="zh-CN" altLang="en-US" sz="1200" b="0" i="0" dirty="0">
                          <a:solidFill>
                            <a:srgbClr val="404040"/>
                          </a:solidFill>
                          <a:effectLst/>
                          <a:uFillTx/>
                          <a:latin typeface="微软雅黑" panose="020B0503020204020204" charset="-122"/>
                          <a:ea typeface="微软雅黑" panose="020B0503020204020204" charset="-122"/>
                        </a:rPr>
                        <a:t>中国成人患者肠外肠内营养临床应用指南</a:t>
                      </a:r>
                      <a:r>
                        <a:rPr lang="en-US" altLang="zh-CN" sz="1200" b="0" i="0" baseline="30000" dirty="0">
                          <a:solidFill>
                            <a:srgbClr val="404040"/>
                          </a:solidFill>
                          <a:effectLst/>
                          <a:uFillTx/>
                          <a:latin typeface="微软雅黑" panose="020B0503020204020204" charset="-122"/>
                          <a:ea typeface="微软雅黑" panose="020B0503020204020204" charset="-122"/>
                        </a:rPr>
                        <a:t>7</a:t>
                      </a:r>
                    </a:p>
                  </a:txBody>
                  <a:tcPr marL="3172" marR="3172" marT="3172" marB="0" anchor="b">
                    <a:lnL w="3175">
                      <a:solidFill>
                        <a:srgbClr val="F4CDA6"/>
                      </a:solidFill>
                      <a:prstDash val="dot"/>
                    </a:lnL>
                    <a:lnR w="3175">
                      <a:solidFill>
                        <a:srgbClr val="F4CDA6"/>
                      </a:solidFill>
                      <a:prstDash val="dot"/>
                    </a:lnR>
                    <a:lnT w="3175">
                      <a:solidFill>
                        <a:srgbClr val="F4CDA6"/>
                      </a:solidFill>
                      <a:prstDash val="dot"/>
                    </a:lnT>
                    <a:lnB w="19050" cap="rnd">
                      <a:solidFill>
                        <a:srgbClr val="F4CDA6"/>
                      </a:solidFill>
                      <a:prstDash val="solid"/>
                    </a:lnB>
                    <a:solidFill>
                      <a:srgbClr val="FFFFFF"/>
                    </a:solidFill>
                  </a:tcPr>
                </a:tc>
                <a:tc>
                  <a:txBody>
                    <a:bodyPr/>
                    <a:lstStyle/>
                    <a:p>
                      <a:pPr marL="0" marR="0" algn="l" fontAlgn="t">
                        <a:lnSpc>
                          <a:spcPct val="150000"/>
                        </a:lnSpc>
                        <a:spcBef>
                          <a:spcPts val="0"/>
                        </a:spcBef>
                        <a:spcAft>
                          <a:spcPts val="0"/>
                        </a:spcAft>
                      </a:pPr>
                      <a:r>
                        <a:rPr lang="zh-CN" altLang="zh-CN" sz="1000" b="0" i="0" dirty="0">
                          <a:solidFill>
                            <a:srgbClr val="404040"/>
                          </a:solidFill>
                          <a:effectLst/>
                          <a:uFillTx/>
                          <a:latin typeface="微软雅黑" panose="020B0503020204020204" charset="-122"/>
                          <a:ea typeface="微软雅黑" panose="020B0503020204020204" charset="-122"/>
                          <a:cs typeface="微软雅黑" panose="020B0503020204020204" charset="-122"/>
                        </a:rPr>
                        <a:t> PN 处方中应添加常规剂量的多种维生素和微量元素及</a:t>
                      </a:r>
                      <a:r>
                        <a:rPr lang="zh-CN" altLang="zh-CN" sz="1000" b="0" i="0" kern="1200" dirty="0">
                          <a:solidFill>
                            <a:srgbClr val="404040"/>
                          </a:solidFill>
                          <a:effectLst/>
                          <a:uFillTx/>
                          <a:latin typeface="微软雅黑" panose="020B0503020204020204" charset="-122"/>
                          <a:ea typeface="微软雅黑" panose="020B0503020204020204" charset="-122"/>
                          <a:cs typeface="微软雅黑" panose="020B0503020204020204" charset="-122"/>
                        </a:rPr>
                        <a:t>电解质</a:t>
                      </a:r>
                      <a:r>
                        <a:rPr lang="zh-CN" altLang="zh-CN" sz="1000" b="0" i="0" dirty="0">
                          <a:solidFill>
                            <a:srgbClr val="404040"/>
                          </a:solidFill>
                          <a:effectLst/>
                          <a:uFillTx/>
                          <a:latin typeface="微软雅黑" panose="020B0503020204020204" charset="-122"/>
                          <a:ea typeface="微软雅黑" panose="020B0503020204020204" charset="-122"/>
                          <a:cs typeface="微软雅黑" panose="020B0503020204020204" charset="-122"/>
                        </a:rPr>
                        <a:t>。</a:t>
                      </a:r>
                    </a:p>
                  </a:txBody>
                  <a:tcPr marL="3172" marR="3172" marT="3172" marB="0" anchor="ctr">
                    <a:lnL w="3175">
                      <a:solidFill>
                        <a:srgbClr val="F4CDA6"/>
                      </a:solidFill>
                      <a:prstDash val="dot"/>
                    </a:lnL>
                    <a:lnR w="19050" cap="rnd">
                      <a:solidFill>
                        <a:srgbClr val="F4CDA6"/>
                      </a:solidFill>
                      <a:prstDash val="solid"/>
                    </a:lnR>
                    <a:lnT w="3175">
                      <a:solidFill>
                        <a:srgbClr val="F4CDA6"/>
                      </a:solidFill>
                      <a:prstDash val="dot"/>
                    </a:lnT>
                    <a:lnB w="19050" cap="rnd">
                      <a:solidFill>
                        <a:srgbClr val="F4CDA6"/>
                      </a:solidFill>
                      <a:prstDash val="solid"/>
                    </a:lnB>
                    <a:solidFill>
                      <a:srgbClr val="FFFFFF"/>
                    </a:solidFill>
                  </a:tcPr>
                </a:tc>
                <a:extLst>
                  <a:ext uri="{0D108BD9-81ED-4DB2-BD59-A6C34878D82A}">
                    <a16:rowId xmlns:a16="http://schemas.microsoft.com/office/drawing/2014/main" val="10006"/>
                  </a:ext>
                </a:extLst>
              </a:tr>
            </a:tbl>
          </a:graphicData>
        </a:graphic>
      </p:graphicFrame>
      <p:sp>
        <p:nvSpPr>
          <p:cNvPr id="15" name="文本框 14"/>
          <p:cNvSpPr txBox="1"/>
          <p:nvPr>
            <p:custDataLst>
              <p:tags r:id="rId2"/>
            </p:custDataLst>
          </p:nvPr>
        </p:nvSpPr>
        <p:spPr>
          <a:xfrm>
            <a:off x="597323" y="558694"/>
            <a:ext cx="10399470" cy="461665"/>
          </a:xfrm>
          <a:prstGeom prst="rect">
            <a:avLst/>
          </a:prstGeom>
          <a:noFill/>
        </p:spPr>
        <p:txBody>
          <a:bodyPr wrap="square">
            <a:spAutoFit/>
          </a:bodyPr>
          <a:lstStyle/>
          <a:p>
            <a:r>
              <a:rPr lang="zh-CN" altLang="en-US" sz="2400" b="1" dirty="0">
                <a:solidFill>
                  <a:srgbClr val="E57122"/>
                </a:solidFill>
                <a:latin typeface="+mn-ea"/>
              </a:rPr>
              <a:t>本品符合相关临床指南推荐</a:t>
            </a:r>
          </a:p>
        </p:txBody>
      </p:sp>
      <p:pic>
        <p:nvPicPr>
          <p:cNvPr id="16" name="图片 15"/>
          <p:cNvPicPr>
            <a:picLocks noChangeAspect="1"/>
          </p:cNvPicPr>
          <p:nvPr/>
        </p:nvPicPr>
        <p:blipFill>
          <a:blip r:embed="rId4"/>
          <a:stretch>
            <a:fillRect/>
          </a:stretch>
        </p:blipFill>
        <p:spPr>
          <a:xfrm>
            <a:off x="1313907" y="2189287"/>
            <a:ext cx="371771" cy="197921"/>
          </a:xfrm>
          <a:prstGeom prst="rect">
            <a:avLst/>
          </a:prstGeom>
        </p:spPr>
      </p:pic>
      <p:pic>
        <p:nvPicPr>
          <p:cNvPr id="18" name="图片 17"/>
          <p:cNvPicPr>
            <a:picLocks noChangeAspect="1"/>
          </p:cNvPicPr>
          <p:nvPr/>
        </p:nvPicPr>
        <p:blipFill>
          <a:blip r:embed="rId5"/>
          <a:stretch>
            <a:fillRect/>
          </a:stretch>
        </p:blipFill>
        <p:spPr>
          <a:xfrm>
            <a:off x="1322627" y="3945312"/>
            <a:ext cx="390572" cy="217928"/>
          </a:xfrm>
          <a:prstGeom prst="rect">
            <a:avLst/>
          </a:prstGeom>
        </p:spPr>
      </p:pic>
      <p:pic>
        <p:nvPicPr>
          <p:cNvPr id="19" name="图片 18"/>
          <p:cNvPicPr>
            <a:picLocks noChangeAspect="1"/>
          </p:cNvPicPr>
          <p:nvPr/>
        </p:nvPicPr>
        <p:blipFill>
          <a:blip r:embed="rId5"/>
          <a:stretch>
            <a:fillRect/>
          </a:stretch>
        </p:blipFill>
        <p:spPr>
          <a:xfrm>
            <a:off x="1343605" y="4955954"/>
            <a:ext cx="354716" cy="197921"/>
          </a:xfrm>
          <a:prstGeom prst="rect">
            <a:avLst/>
          </a:prstGeom>
        </p:spPr>
      </p:pic>
      <p:pic>
        <p:nvPicPr>
          <p:cNvPr id="20" name="图片 19"/>
          <p:cNvPicPr>
            <a:picLocks noChangeAspect="1"/>
          </p:cNvPicPr>
          <p:nvPr/>
        </p:nvPicPr>
        <p:blipFill>
          <a:blip r:embed="rId5"/>
          <a:stretch>
            <a:fillRect/>
          </a:stretch>
        </p:blipFill>
        <p:spPr>
          <a:xfrm>
            <a:off x="1322650" y="4457427"/>
            <a:ext cx="354716" cy="197921"/>
          </a:xfrm>
          <a:prstGeom prst="rect">
            <a:avLst/>
          </a:prstGeom>
        </p:spPr>
      </p:pic>
      <p:pic>
        <p:nvPicPr>
          <p:cNvPr id="21" name="图片 20" descr="形状, 背景图案, 矩形&#10;&#10;描述已自动生成"/>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13907" y="2927421"/>
            <a:ext cx="384414" cy="191957"/>
          </a:xfrm>
          <a:prstGeom prst="rect">
            <a:avLst/>
          </a:prstGeom>
        </p:spPr>
      </p:pic>
      <p:sp>
        <p:nvSpPr>
          <p:cNvPr id="24" name="文本框 23"/>
          <p:cNvSpPr txBox="1"/>
          <p:nvPr/>
        </p:nvSpPr>
        <p:spPr>
          <a:xfrm>
            <a:off x="519958" y="1068394"/>
            <a:ext cx="11181977" cy="646331"/>
          </a:xfrm>
          <a:prstGeom prst="rect">
            <a:avLst/>
          </a:prstGeom>
          <a:noFill/>
        </p:spPr>
        <p:txBody>
          <a:bodyPr wrap="square">
            <a:spAutoFit/>
          </a:bodyPr>
          <a:lstStyle/>
          <a:p>
            <a:pPr algn="just"/>
            <a:r>
              <a:rPr lang="zh-CN" altLang="en-US" dirty="0">
                <a:solidFill>
                  <a:schemeClr val="tx1">
                    <a:lumMod val="65000"/>
                    <a:lumOff val="35000"/>
                  </a:schemeClr>
                </a:solidFill>
                <a:latin typeface="+mn-ea"/>
                <a:sym typeface="+mn-ea"/>
              </a:rPr>
              <a:t>原研品在美国上市多年且配方经典， </a:t>
            </a:r>
            <a:r>
              <a:rPr lang="en-US" altLang="zh-CN" dirty="0">
                <a:solidFill>
                  <a:schemeClr val="tx1">
                    <a:lumMod val="65000"/>
                    <a:lumOff val="35000"/>
                  </a:schemeClr>
                </a:solidFill>
                <a:latin typeface="+mn-ea"/>
                <a:sym typeface="+mn-ea"/>
              </a:rPr>
              <a:t>FDA</a:t>
            </a:r>
            <a:r>
              <a:rPr lang="zh-CN" altLang="en-US" dirty="0">
                <a:solidFill>
                  <a:schemeClr val="tx1">
                    <a:lumMod val="65000"/>
                    <a:lumOff val="35000"/>
                  </a:schemeClr>
                </a:solidFill>
                <a:latin typeface="+mn-ea"/>
                <a:sym typeface="+mn-ea"/>
              </a:rPr>
              <a:t>和</a:t>
            </a:r>
            <a:r>
              <a:rPr lang="en-US" altLang="zh-CN" dirty="0">
                <a:solidFill>
                  <a:schemeClr val="tx1">
                    <a:lumMod val="65000"/>
                    <a:lumOff val="35000"/>
                  </a:schemeClr>
                </a:solidFill>
                <a:latin typeface="+mn-ea"/>
                <a:sym typeface="+mn-ea"/>
              </a:rPr>
              <a:t>CDE</a:t>
            </a:r>
            <a:r>
              <a:rPr lang="zh-CN" altLang="en-US" dirty="0">
                <a:solidFill>
                  <a:schemeClr val="tx1">
                    <a:lumMod val="65000"/>
                    <a:lumOff val="35000"/>
                  </a:schemeClr>
                </a:solidFill>
                <a:latin typeface="+mn-ea"/>
                <a:sym typeface="+mn-ea"/>
              </a:rPr>
              <a:t>均认为本品符合指南和人体正常生理指标，无需通过临床试验验证其有效及安全性，</a:t>
            </a:r>
            <a:r>
              <a:rPr lang="en-US" altLang="zh-CN" dirty="0">
                <a:solidFill>
                  <a:schemeClr val="tx1">
                    <a:lumMod val="65000"/>
                    <a:lumOff val="35000"/>
                  </a:schemeClr>
                </a:solidFill>
                <a:latin typeface="+mn-ea"/>
                <a:sym typeface="+mn-ea"/>
              </a:rPr>
              <a:t> </a:t>
            </a:r>
            <a:r>
              <a:rPr lang="zh-CN" altLang="en-US" dirty="0">
                <a:solidFill>
                  <a:schemeClr val="tx1">
                    <a:lumMod val="65000"/>
                    <a:lumOff val="35000"/>
                  </a:schemeClr>
                </a:solidFill>
                <a:latin typeface="+mn-ea"/>
                <a:sym typeface="+mn-ea"/>
              </a:rPr>
              <a:t>因此</a:t>
            </a:r>
            <a:r>
              <a:rPr lang="en-US" altLang="zh-CN" dirty="0">
                <a:solidFill>
                  <a:schemeClr val="tx1">
                    <a:lumMod val="65000"/>
                    <a:lumOff val="35000"/>
                  </a:schemeClr>
                </a:solidFill>
                <a:latin typeface="+mn-ea"/>
                <a:sym typeface="+mn-ea"/>
              </a:rPr>
              <a:t>CDE</a:t>
            </a:r>
            <a:r>
              <a:rPr lang="zh-CN" altLang="en-US" dirty="0">
                <a:solidFill>
                  <a:schemeClr val="tx1">
                    <a:lumMod val="65000"/>
                    <a:lumOff val="35000"/>
                  </a:schemeClr>
                </a:solidFill>
                <a:latin typeface="+mn-ea"/>
                <a:sym typeface="+mn-ea"/>
              </a:rPr>
              <a:t>按照豁免临床批准本品上市</a:t>
            </a:r>
            <a:r>
              <a:rPr lang="en-US" altLang="zh-CN" sz="1800" b="0" i="0" u="none" strike="noStrike" baseline="30000" dirty="0">
                <a:solidFill>
                  <a:srgbClr val="404040"/>
                </a:solidFill>
                <a:effectLst/>
                <a:latin typeface="微软雅黑" panose="020B0503020204020204" charset="-122"/>
                <a:ea typeface="微软雅黑" panose="020B0503020204020204" charset="-122"/>
                <a:cs typeface="微软雅黑" panose="020B0503020204020204" charset="-122"/>
              </a:rPr>
              <a:t>1</a:t>
            </a:r>
            <a:r>
              <a:rPr lang="zh-CN" altLang="en-US" dirty="0">
                <a:solidFill>
                  <a:schemeClr val="tx1">
                    <a:lumMod val="65000"/>
                    <a:lumOff val="35000"/>
                  </a:schemeClr>
                </a:solidFill>
                <a:latin typeface="+mn-ea"/>
                <a:sym typeface="+mn-ea"/>
              </a:rPr>
              <a:t>。</a:t>
            </a:r>
            <a:endParaRPr lang="zh-CN" altLang="en-US" dirty="0">
              <a:solidFill>
                <a:schemeClr val="tx1">
                  <a:lumMod val="65000"/>
                  <a:lumOff val="35000"/>
                </a:schemeClr>
              </a:solidFill>
              <a:latin typeface="+mn-ea"/>
            </a:endParaRPr>
          </a:p>
        </p:txBody>
      </p:sp>
      <p:grpSp>
        <p:nvGrpSpPr>
          <p:cNvPr id="2" name="组合 1"/>
          <p:cNvGrpSpPr/>
          <p:nvPr/>
        </p:nvGrpSpPr>
        <p:grpSpPr>
          <a:xfrm>
            <a:off x="-344488" y="-5976"/>
            <a:ext cx="12880975" cy="375920"/>
            <a:chOff x="-523" y="-25"/>
            <a:chExt cx="20285" cy="592"/>
          </a:xfrm>
        </p:grpSpPr>
        <p:sp>
          <p:nvSpPr>
            <p:cNvPr id="11" name="平行四边形 10"/>
            <p:cNvSpPr/>
            <p:nvPr/>
          </p:nvSpPr>
          <p:spPr>
            <a:xfrm>
              <a:off x="15169" y="-21"/>
              <a:ext cx="4593"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公平性</a:t>
              </a:r>
            </a:p>
          </p:txBody>
        </p:sp>
        <p:sp>
          <p:nvSpPr>
            <p:cNvPr id="13" name="平行四边形 12"/>
            <p:cNvSpPr/>
            <p:nvPr/>
          </p:nvSpPr>
          <p:spPr>
            <a:xfrm>
              <a:off x="11186" y="-17"/>
              <a:ext cx="4461" cy="583"/>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创新性</a:t>
              </a:r>
            </a:p>
          </p:txBody>
        </p:sp>
        <p:sp>
          <p:nvSpPr>
            <p:cNvPr id="22" name="平行四边形 21"/>
            <p:cNvSpPr/>
            <p:nvPr/>
          </p:nvSpPr>
          <p:spPr>
            <a:xfrm>
              <a:off x="7268" y="-25"/>
              <a:ext cx="4416" cy="584"/>
            </a:xfrm>
            <a:prstGeom prst="parallelogram">
              <a:avLst>
                <a:gd name="adj" fmla="val 94857"/>
              </a:avLst>
            </a:prstGeom>
            <a:solidFill>
              <a:srgbClr val="E46D1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有效性</a:t>
              </a:r>
              <a:r>
                <a:rPr lang="en-US" altLang="zh-CN" sz="1400" dirty="0"/>
                <a:t>3</a:t>
              </a:r>
              <a:endParaRPr lang="zh-CN" altLang="en-US" sz="1400" dirty="0"/>
            </a:p>
          </p:txBody>
        </p:sp>
        <p:sp>
          <p:nvSpPr>
            <p:cNvPr id="23" name="平行四边形 22"/>
            <p:cNvSpPr/>
            <p:nvPr/>
          </p:nvSpPr>
          <p:spPr>
            <a:xfrm>
              <a:off x="3355" y="-17"/>
              <a:ext cx="4416"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安全性</a:t>
              </a:r>
            </a:p>
          </p:txBody>
        </p:sp>
        <p:sp>
          <p:nvSpPr>
            <p:cNvPr id="25" name="平行四边形 24"/>
            <p:cNvSpPr/>
            <p:nvPr/>
          </p:nvSpPr>
          <p:spPr>
            <a:xfrm>
              <a:off x="-523" y="-19"/>
              <a:ext cx="4416"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基本信息</a:t>
              </a:r>
            </a:p>
          </p:txBody>
        </p:sp>
      </p:grpSp>
      <p:sp>
        <p:nvSpPr>
          <p:cNvPr id="3" name="文本框 2"/>
          <p:cNvSpPr txBox="1"/>
          <p:nvPr/>
        </p:nvSpPr>
        <p:spPr>
          <a:xfrm>
            <a:off x="572770" y="5495763"/>
            <a:ext cx="11062970" cy="1076325"/>
          </a:xfrm>
          <a:prstGeom prst="rect">
            <a:avLst/>
          </a:prstGeom>
          <a:noFill/>
        </p:spPr>
        <p:txBody>
          <a:bodyPr wrap="square" rtlCol="0">
            <a:spAutoFit/>
          </a:bodyPr>
          <a:lstStyle/>
          <a:p>
            <a:pPr algn="l"/>
            <a:r>
              <a:rPr lang="en-US" altLang="zh-CN" sz="800" i="1" dirty="0">
                <a:latin typeface="宋体" charset="0"/>
                <a:ea typeface="宋体" charset="0"/>
                <a:cs typeface="宋体" charset="0"/>
              </a:rPr>
              <a:t>[1]</a:t>
            </a:r>
            <a:r>
              <a:rPr lang="zh-CN" altLang="en-US" sz="800" i="1" dirty="0">
                <a:latin typeface="宋体" charset="0"/>
                <a:ea typeface="宋体" charset="0"/>
                <a:cs typeface="宋体" charset="0"/>
              </a:rPr>
              <a:t>钠钾镁钙注射用浓溶液药品批件</a:t>
            </a:r>
            <a:endParaRPr lang="en-US" altLang="zh-CN" sz="800" i="1" dirty="0">
              <a:latin typeface="宋体" charset="0"/>
              <a:ea typeface="宋体" charset="0"/>
              <a:cs typeface="宋体" charset="0"/>
            </a:endParaRPr>
          </a:p>
          <a:p>
            <a:pPr algn="l"/>
            <a:r>
              <a:rPr lang="en-US" altLang="zh-CN" sz="800" i="1" dirty="0">
                <a:latin typeface="宋体" pitchFamily="2" charset="-122"/>
                <a:ea typeface="宋体" pitchFamily="2" charset="-122"/>
                <a:sym typeface="+mn-ea"/>
              </a:rPr>
              <a:t>[2]</a:t>
            </a:r>
            <a:r>
              <a:rPr lang="zh-CN" altLang="en-US" sz="800" i="1" dirty="0">
                <a:latin typeface="宋体" pitchFamily="2" charset="-122"/>
                <a:ea typeface="宋体" pitchFamily="2" charset="-122"/>
                <a:sym typeface="+mn-ea"/>
              </a:rPr>
              <a:t>ASPEN Board of Directors and the Clinical Guidelines Task Force. Guidelines for the use of parenteral and enteral nutrition in adult and pediatric patients. JPEN J Parenter Enteral Nutr. 2002 Jan-Feb;26(1 Suppl):1SA-138SA.</a:t>
            </a:r>
          </a:p>
          <a:p>
            <a:pPr algn="l"/>
            <a:r>
              <a:rPr lang="en-US" altLang="zh-CN" sz="800" i="1" dirty="0">
                <a:latin typeface="宋体" pitchFamily="2" charset="-122"/>
                <a:ea typeface="宋体" pitchFamily="2" charset="-122"/>
                <a:sym typeface="+mn-ea"/>
              </a:rPr>
              <a:t>[3]</a:t>
            </a:r>
            <a:r>
              <a:rPr lang="en-US" altLang="zh-CN" sz="800" i="1" dirty="0" err="1">
                <a:latin typeface="宋体" pitchFamily="2" charset="-122"/>
                <a:ea typeface="宋体" pitchFamily="2" charset="-122"/>
                <a:sym typeface="+mn-ea"/>
              </a:rPr>
              <a:t>Biesalski</a:t>
            </a:r>
            <a:r>
              <a:rPr lang="en-US" altLang="zh-CN" sz="800" i="1" dirty="0">
                <a:latin typeface="宋体" pitchFamily="2" charset="-122"/>
                <a:ea typeface="宋体" pitchFamily="2" charset="-122"/>
                <a:sym typeface="+mn-ea"/>
              </a:rPr>
              <a:t> HK, Bischoff SC, </a:t>
            </a:r>
            <a:r>
              <a:rPr lang="en-US" altLang="zh-CN" sz="800" i="1" dirty="0" err="1">
                <a:latin typeface="宋体" pitchFamily="2" charset="-122"/>
                <a:ea typeface="宋体" pitchFamily="2" charset="-122"/>
                <a:sym typeface="+mn-ea"/>
              </a:rPr>
              <a:t>Boehles</a:t>
            </a:r>
            <a:r>
              <a:rPr lang="en-US" altLang="zh-CN" sz="800" i="1" dirty="0">
                <a:latin typeface="宋体" pitchFamily="2" charset="-122"/>
                <a:ea typeface="宋体" pitchFamily="2" charset="-122"/>
                <a:sym typeface="+mn-ea"/>
              </a:rPr>
              <a:t> HJ, </a:t>
            </a:r>
            <a:r>
              <a:rPr lang="en-US" altLang="zh-CN" sz="800" i="1" dirty="0" err="1">
                <a:latin typeface="宋体" pitchFamily="2" charset="-122"/>
                <a:ea typeface="宋体" pitchFamily="2" charset="-122"/>
                <a:sym typeface="+mn-ea"/>
              </a:rPr>
              <a:t>Muehlhoefer</a:t>
            </a:r>
            <a:r>
              <a:rPr lang="en-US" altLang="zh-CN" sz="800" i="1" dirty="0">
                <a:latin typeface="宋体" pitchFamily="2" charset="-122"/>
                <a:ea typeface="宋体" pitchFamily="2" charset="-122"/>
                <a:sym typeface="+mn-ea"/>
              </a:rPr>
              <a:t> A; Working group for developing the guidelines for parenteral nutrition of The German Association for Nutritional Medicine. Water, electrolytes, vitamins and trace elements - Guidelines on Parenteral Nutrition, Chapter 7. Ger Med Sci. 2009 Nov 18;7:Doc21. </a:t>
            </a:r>
          </a:p>
          <a:p>
            <a:pPr algn="l"/>
            <a:r>
              <a:rPr lang="en-US" altLang="zh-CN" sz="800" i="1" dirty="0">
                <a:latin typeface="宋体" pitchFamily="2" charset="-122"/>
                <a:ea typeface="宋体" pitchFamily="2" charset="-122"/>
                <a:sym typeface="+mn-ea"/>
              </a:rPr>
              <a:t>[4]</a:t>
            </a:r>
            <a:r>
              <a:rPr lang="en-US" altLang="zh-CN" sz="800" i="1" dirty="0" err="1">
                <a:latin typeface="宋体" pitchFamily="2" charset="-122"/>
                <a:ea typeface="宋体" pitchFamily="2" charset="-122"/>
                <a:sym typeface="+mn-ea"/>
              </a:rPr>
              <a:t>Plauth</a:t>
            </a:r>
            <a:r>
              <a:rPr lang="en-US" altLang="zh-CN" sz="800" i="1" dirty="0">
                <a:latin typeface="宋体" pitchFamily="2" charset="-122"/>
                <a:ea typeface="宋体" pitchFamily="2" charset="-122"/>
                <a:sym typeface="+mn-ea"/>
              </a:rPr>
              <a:t> M, Bernal W, </a:t>
            </a:r>
            <a:r>
              <a:rPr lang="en-US" altLang="zh-CN" sz="800" i="1" dirty="0" err="1">
                <a:latin typeface="宋体" pitchFamily="2" charset="-122"/>
                <a:ea typeface="宋体" pitchFamily="2" charset="-122"/>
                <a:sym typeface="+mn-ea"/>
              </a:rPr>
              <a:t>Dasarathy</a:t>
            </a:r>
            <a:r>
              <a:rPr lang="en-US" altLang="zh-CN" sz="800" i="1" dirty="0">
                <a:latin typeface="宋体" pitchFamily="2" charset="-122"/>
                <a:ea typeface="宋体" pitchFamily="2" charset="-122"/>
                <a:sym typeface="+mn-ea"/>
              </a:rPr>
              <a:t> S, </a:t>
            </a:r>
            <a:r>
              <a:rPr lang="en-US" altLang="zh-CN" sz="800" i="1" dirty="0" err="1">
                <a:latin typeface="宋体" pitchFamily="2" charset="-122"/>
                <a:ea typeface="宋体" pitchFamily="2" charset="-122"/>
                <a:sym typeface="+mn-ea"/>
              </a:rPr>
              <a:t>Merli</a:t>
            </a:r>
            <a:r>
              <a:rPr lang="en-US" altLang="zh-CN" sz="800" i="1" dirty="0">
                <a:latin typeface="宋体" pitchFamily="2" charset="-122"/>
                <a:ea typeface="宋体" pitchFamily="2" charset="-122"/>
                <a:sym typeface="+mn-ea"/>
              </a:rPr>
              <a:t> M, Plank LD, </a:t>
            </a:r>
            <a:r>
              <a:rPr lang="en-US" altLang="zh-CN" sz="800" i="1" dirty="0" err="1">
                <a:latin typeface="宋体" pitchFamily="2" charset="-122"/>
                <a:ea typeface="宋体" pitchFamily="2" charset="-122"/>
                <a:sym typeface="+mn-ea"/>
              </a:rPr>
              <a:t>Schütz</a:t>
            </a:r>
            <a:r>
              <a:rPr lang="en-US" altLang="zh-CN" sz="800" i="1" dirty="0">
                <a:latin typeface="宋体" pitchFamily="2" charset="-122"/>
                <a:ea typeface="宋体" pitchFamily="2" charset="-122"/>
                <a:sym typeface="+mn-ea"/>
              </a:rPr>
              <a:t> T, Bischoff SC. ESPEN guideline on clinical nutrition in liver disease. Clin </a:t>
            </a:r>
            <a:r>
              <a:rPr lang="en-US" altLang="zh-CN" sz="800" i="1" dirty="0" err="1">
                <a:latin typeface="宋体" pitchFamily="2" charset="-122"/>
                <a:ea typeface="宋体" pitchFamily="2" charset="-122"/>
                <a:sym typeface="+mn-ea"/>
              </a:rPr>
              <a:t>Nutr</a:t>
            </a:r>
            <a:r>
              <a:rPr lang="en-US" altLang="zh-CN" sz="800" i="1" dirty="0">
                <a:latin typeface="宋体" pitchFamily="2" charset="-122"/>
                <a:ea typeface="宋体" pitchFamily="2" charset="-122"/>
                <a:sym typeface="+mn-ea"/>
              </a:rPr>
              <a:t>. 2019 Apr;38(2):485-521.</a:t>
            </a:r>
          </a:p>
          <a:p>
            <a:pPr algn="l"/>
            <a:r>
              <a:rPr lang="en-US" altLang="zh-CN" sz="800" i="1" dirty="0">
                <a:latin typeface="宋体" pitchFamily="2" charset="-122"/>
                <a:ea typeface="宋体" pitchFamily="2" charset="-122"/>
                <a:sym typeface="+mn-ea"/>
              </a:rPr>
              <a:t>[5]</a:t>
            </a:r>
            <a:r>
              <a:rPr lang="en-US" altLang="zh-CN" sz="800" i="1" dirty="0" err="1">
                <a:latin typeface="宋体" pitchFamily="2" charset="-122"/>
                <a:ea typeface="宋体" pitchFamily="2" charset="-122"/>
                <a:sym typeface="+mn-ea"/>
              </a:rPr>
              <a:t>赵玉沛,杨尹默,楼文晖等.外科病人围手术期液体治疗专家共识</a:t>
            </a:r>
            <a:r>
              <a:rPr lang="en-US" altLang="zh-CN" sz="800" i="1" dirty="0">
                <a:latin typeface="宋体" pitchFamily="2" charset="-122"/>
                <a:ea typeface="宋体" pitchFamily="2" charset="-122"/>
                <a:sym typeface="+mn-ea"/>
              </a:rPr>
              <a:t>(2015)[J].中国实用外科杂志,2015,35(09):960-966.</a:t>
            </a:r>
          </a:p>
          <a:p>
            <a:pPr algn="l"/>
            <a:r>
              <a:rPr lang="en-US" altLang="zh-CN" sz="800" i="1" dirty="0">
                <a:latin typeface="宋体" pitchFamily="2" charset="-122"/>
                <a:ea typeface="宋体" pitchFamily="2" charset="-122"/>
                <a:cs typeface="宋体" charset="0"/>
                <a:sym typeface="+mn-ea"/>
              </a:rPr>
              <a:t>[6]</a:t>
            </a:r>
            <a:r>
              <a:rPr lang="en-US" altLang="zh-CN" sz="800" i="1" dirty="0" err="1">
                <a:latin typeface="宋体" pitchFamily="2" charset="-122"/>
                <a:ea typeface="宋体" pitchFamily="2" charset="-122"/>
                <a:sym typeface="+mn-ea"/>
              </a:rPr>
              <a:t>吴国豪</a:t>
            </a:r>
            <a:r>
              <a:rPr lang="en-US" altLang="zh-CN" sz="800" i="1" dirty="0">
                <a:latin typeface="宋体" pitchFamily="2" charset="-122"/>
                <a:ea typeface="宋体" pitchFamily="2" charset="-122"/>
                <a:sym typeface="+mn-ea"/>
              </a:rPr>
              <a:t>, </a:t>
            </a:r>
            <a:r>
              <a:rPr lang="en-US" altLang="zh-CN" sz="800" i="1" dirty="0" err="1">
                <a:latin typeface="宋体" pitchFamily="2" charset="-122"/>
                <a:ea typeface="宋体" pitchFamily="2" charset="-122"/>
                <a:sym typeface="+mn-ea"/>
              </a:rPr>
              <a:t>谈善军</a:t>
            </a:r>
            <a:r>
              <a:rPr lang="en-US" altLang="zh-CN" sz="800" i="1" dirty="0">
                <a:latin typeface="宋体" pitchFamily="2" charset="-122"/>
                <a:ea typeface="宋体" pitchFamily="2" charset="-122"/>
                <a:sym typeface="+mn-ea"/>
              </a:rPr>
              <a:t>. </a:t>
            </a:r>
            <a:r>
              <a:rPr lang="en-US" altLang="zh-CN" sz="800" i="1" dirty="0" err="1">
                <a:latin typeface="宋体" pitchFamily="2" charset="-122"/>
                <a:ea typeface="宋体" pitchFamily="2" charset="-122"/>
                <a:sym typeface="+mn-ea"/>
              </a:rPr>
              <a:t>成人补充性肠外营养中国专家共识</a:t>
            </a:r>
            <a:r>
              <a:rPr lang="en-US" altLang="zh-CN" sz="800" i="1" dirty="0">
                <a:latin typeface="宋体" pitchFamily="2" charset="-122"/>
                <a:ea typeface="宋体" pitchFamily="2" charset="-122"/>
                <a:sym typeface="+mn-ea"/>
              </a:rPr>
              <a:t>[J]. </a:t>
            </a:r>
            <a:r>
              <a:rPr lang="en-US" altLang="zh-CN" sz="800" i="1" dirty="0" err="1">
                <a:latin typeface="宋体" pitchFamily="2" charset="-122"/>
                <a:ea typeface="宋体" pitchFamily="2" charset="-122"/>
                <a:sym typeface="+mn-ea"/>
              </a:rPr>
              <a:t>中华胃肠外科杂志</a:t>
            </a:r>
            <a:r>
              <a:rPr lang="en-US" altLang="zh-CN" sz="800" i="1" dirty="0">
                <a:latin typeface="宋体" pitchFamily="2" charset="-122"/>
                <a:ea typeface="宋体" pitchFamily="2" charset="-122"/>
                <a:sym typeface="+mn-ea"/>
              </a:rPr>
              <a:t>, 2017.</a:t>
            </a:r>
            <a:endParaRPr lang="en-US" altLang="zh-CN" sz="800" i="1" dirty="0">
              <a:latin typeface="宋体" pitchFamily="2" charset="-122"/>
              <a:ea typeface="宋体" pitchFamily="2" charset="-122"/>
            </a:endParaRPr>
          </a:p>
          <a:p>
            <a:pPr algn="l"/>
            <a:r>
              <a:rPr lang="en-US" altLang="zh-CN" sz="800" i="1" dirty="0">
                <a:latin typeface="宋体" pitchFamily="2" charset="-122"/>
                <a:ea typeface="宋体" pitchFamily="2" charset="-122"/>
                <a:cs typeface="宋体" charset="0"/>
                <a:sym typeface="+mn-ea"/>
              </a:rPr>
              <a:t>[7]</a:t>
            </a:r>
            <a:r>
              <a:rPr lang="zh-CN" altLang="en-US" sz="800" i="1" dirty="0">
                <a:latin typeface="宋体" pitchFamily="2" charset="-122"/>
                <a:ea typeface="宋体" pitchFamily="2" charset="-122"/>
                <a:cs typeface="宋体" pitchFamily="2" charset="-122"/>
                <a:sym typeface="+mn-ea"/>
              </a:rPr>
              <a:t>中华医学会肠外肠内营养学分会；中国成人患者肠外肠内营养临床应用指南（</a:t>
            </a:r>
            <a:r>
              <a:rPr lang="en-US" altLang="zh-CN" sz="800" i="1" dirty="0">
                <a:latin typeface="宋体" pitchFamily="2" charset="-122"/>
                <a:ea typeface="宋体" pitchFamily="2" charset="-122"/>
                <a:cs typeface="宋体" pitchFamily="2" charset="-122"/>
                <a:sym typeface="+mn-ea"/>
              </a:rPr>
              <a:t>2023</a:t>
            </a:r>
            <a:r>
              <a:rPr lang="zh-CN" altLang="en-US" sz="800" i="1" dirty="0">
                <a:latin typeface="宋体" pitchFamily="2" charset="-122"/>
                <a:ea typeface="宋体" pitchFamily="2" charset="-122"/>
                <a:cs typeface="宋体" pitchFamily="2" charset="-122"/>
                <a:sym typeface="+mn-ea"/>
              </a:rPr>
              <a:t>版）</a:t>
            </a:r>
            <a:endParaRPr lang="en-US" altLang="zh-CN" sz="800" i="1" dirty="0">
              <a:latin typeface="宋体" pitchFamily="2" charset="-122"/>
              <a:ea typeface="宋体" pitchFamily="2" charset="-122"/>
              <a:cs typeface="宋体" charset="0"/>
              <a:sym typeface="+mn-ea"/>
            </a:endParaRPr>
          </a:p>
        </p:txBody>
      </p:sp>
      <p:pic>
        <p:nvPicPr>
          <p:cNvPr id="4" name="图片 3"/>
          <p:cNvPicPr>
            <a:picLocks noChangeAspect="1"/>
          </p:cNvPicPr>
          <p:nvPr/>
        </p:nvPicPr>
        <p:blipFill>
          <a:blip r:embed="rId7"/>
          <a:stretch>
            <a:fillRect/>
          </a:stretch>
        </p:blipFill>
        <p:spPr>
          <a:xfrm>
            <a:off x="1318260" y="3382020"/>
            <a:ext cx="384175" cy="21018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a:extLst>
              <a:ext uri="{FF2B5EF4-FFF2-40B4-BE49-F238E27FC236}">
                <a16:creationId xmlns:a16="http://schemas.microsoft.com/office/drawing/2014/main" id="{FC55AC9A-CD2D-2E6F-9C48-8C99A780B690}"/>
              </a:ext>
            </a:extLst>
          </p:cNvPr>
          <p:cNvGrpSpPr/>
          <p:nvPr/>
        </p:nvGrpSpPr>
        <p:grpSpPr>
          <a:xfrm>
            <a:off x="-344488" y="-5976"/>
            <a:ext cx="12880975" cy="6585787"/>
            <a:chOff x="-344488" y="-5976"/>
            <a:chExt cx="12880975" cy="6585787"/>
          </a:xfrm>
        </p:grpSpPr>
        <p:grpSp>
          <p:nvGrpSpPr>
            <p:cNvPr id="2" name="组合 1">
              <a:extLst>
                <a:ext uri="{FF2B5EF4-FFF2-40B4-BE49-F238E27FC236}">
                  <a16:creationId xmlns:a16="http://schemas.microsoft.com/office/drawing/2014/main" id="{ADA3ABEE-4553-9916-1A49-96B7EC518E82}"/>
                </a:ext>
              </a:extLst>
            </p:cNvPr>
            <p:cNvGrpSpPr/>
            <p:nvPr/>
          </p:nvGrpSpPr>
          <p:grpSpPr>
            <a:xfrm>
              <a:off x="-344488" y="-5976"/>
              <a:ext cx="12880975" cy="375920"/>
              <a:chOff x="-523" y="-25"/>
              <a:chExt cx="20285" cy="592"/>
            </a:xfrm>
          </p:grpSpPr>
          <p:sp>
            <p:nvSpPr>
              <p:cNvPr id="3" name="平行四边形 2">
                <a:extLst>
                  <a:ext uri="{FF2B5EF4-FFF2-40B4-BE49-F238E27FC236}">
                    <a16:creationId xmlns:a16="http://schemas.microsoft.com/office/drawing/2014/main" id="{69D62B93-C767-D9C8-4EB0-EE8977FB2B44}"/>
                  </a:ext>
                </a:extLst>
              </p:cNvPr>
              <p:cNvSpPr/>
              <p:nvPr/>
            </p:nvSpPr>
            <p:spPr>
              <a:xfrm>
                <a:off x="15169" y="-21"/>
                <a:ext cx="4593"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公平性</a:t>
                </a:r>
              </a:p>
            </p:txBody>
          </p:sp>
          <p:sp>
            <p:nvSpPr>
              <p:cNvPr id="4" name="平行四边形 3">
                <a:extLst>
                  <a:ext uri="{FF2B5EF4-FFF2-40B4-BE49-F238E27FC236}">
                    <a16:creationId xmlns:a16="http://schemas.microsoft.com/office/drawing/2014/main" id="{B5371533-6B38-8B7B-1BE4-B9D0054BC7E5}"/>
                  </a:ext>
                </a:extLst>
              </p:cNvPr>
              <p:cNvSpPr/>
              <p:nvPr/>
            </p:nvSpPr>
            <p:spPr>
              <a:xfrm>
                <a:off x="11186" y="-17"/>
                <a:ext cx="4461" cy="583"/>
              </a:xfrm>
              <a:prstGeom prst="parallelogram">
                <a:avLst>
                  <a:gd name="adj" fmla="val 94857"/>
                </a:avLst>
              </a:prstGeom>
              <a:solidFill>
                <a:srgbClr val="E46D1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创新性</a:t>
                </a:r>
              </a:p>
            </p:txBody>
          </p:sp>
          <p:sp>
            <p:nvSpPr>
              <p:cNvPr id="5" name="平行四边形 4">
                <a:extLst>
                  <a:ext uri="{FF2B5EF4-FFF2-40B4-BE49-F238E27FC236}">
                    <a16:creationId xmlns:a16="http://schemas.microsoft.com/office/drawing/2014/main" id="{6F434DAE-1E78-A68C-606C-ABB742880A04}"/>
                  </a:ext>
                </a:extLst>
              </p:cNvPr>
              <p:cNvSpPr/>
              <p:nvPr/>
            </p:nvSpPr>
            <p:spPr>
              <a:xfrm>
                <a:off x="7268" y="-25"/>
                <a:ext cx="4416"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有效性</a:t>
                </a:r>
              </a:p>
            </p:txBody>
          </p:sp>
          <p:sp>
            <p:nvSpPr>
              <p:cNvPr id="6" name="平行四边形 5">
                <a:extLst>
                  <a:ext uri="{FF2B5EF4-FFF2-40B4-BE49-F238E27FC236}">
                    <a16:creationId xmlns:a16="http://schemas.microsoft.com/office/drawing/2014/main" id="{D4DAAAD2-6966-1B3F-32E3-5414167199D8}"/>
                  </a:ext>
                </a:extLst>
              </p:cNvPr>
              <p:cNvSpPr/>
              <p:nvPr/>
            </p:nvSpPr>
            <p:spPr>
              <a:xfrm>
                <a:off x="3355" y="-17"/>
                <a:ext cx="4416"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安全性</a:t>
                </a:r>
              </a:p>
            </p:txBody>
          </p:sp>
          <p:sp>
            <p:nvSpPr>
              <p:cNvPr id="7" name="平行四边形 6">
                <a:extLst>
                  <a:ext uri="{FF2B5EF4-FFF2-40B4-BE49-F238E27FC236}">
                    <a16:creationId xmlns:a16="http://schemas.microsoft.com/office/drawing/2014/main" id="{51542920-98EF-03DE-69D9-E9B1468E3057}"/>
                  </a:ext>
                </a:extLst>
              </p:cNvPr>
              <p:cNvSpPr/>
              <p:nvPr/>
            </p:nvSpPr>
            <p:spPr>
              <a:xfrm>
                <a:off x="-523" y="-19"/>
                <a:ext cx="4416" cy="584"/>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基本信息</a:t>
                </a:r>
              </a:p>
            </p:txBody>
          </p:sp>
        </p:grpSp>
        <p:sp>
          <p:nvSpPr>
            <p:cNvPr id="9" name="Text Placeholder 33">
              <a:extLst>
                <a:ext uri="{FF2B5EF4-FFF2-40B4-BE49-F238E27FC236}">
                  <a16:creationId xmlns:a16="http://schemas.microsoft.com/office/drawing/2014/main" id="{B1A11392-C258-26DD-3DBB-A1D6FC472272}"/>
                </a:ext>
              </a:extLst>
            </p:cNvPr>
            <p:cNvSpPr txBox="1"/>
            <p:nvPr/>
          </p:nvSpPr>
          <p:spPr>
            <a:xfrm>
              <a:off x="3837121" y="828226"/>
              <a:ext cx="4029844" cy="317138"/>
            </a:xfrm>
            <a:prstGeom prst="rect">
              <a:avLst/>
            </a:prstGeom>
          </p:spPr>
          <p:txBody>
            <a:bodyPr wrap="square" lIns="0" tIns="0" rIns="0" bIns="0">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defTabSz="914400">
                <a:lnSpc>
                  <a:spcPct val="100000"/>
                </a:lnSpc>
                <a:spcBef>
                  <a:spcPts val="0"/>
                </a:spcBef>
                <a:buNone/>
                <a:defRPr/>
              </a:pPr>
              <a:r>
                <a:rPr lang="zh-CN" altLang="en-US" sz="2000" b="1" kern="0" dirty="0">
                  <a:solidFill>
                    <a:srgbClr val="E46D1C"/>
                  </a:solidFill>
                  <a:latin typeface="+mn-ea"/>
                  <a:cs typeface="+mn-ea"/>
                  <a:sym typeface="+mn-lt"/>
                </a:rPr>
                <a:t>配比合理，协同增效</a:t>
              </a:r>
            </a:p>
          </p:txBody>
        </p:sp>
        <p:sp>
          <p:nvSpPr>
            <p:cNvPr id="32" name="文本框 31">
              <a:extLst>
                <a:ext uri="{FF2B5EF4-FFF2-40B4-BE49-F238E27FC236}">
                  <a16:creationId xmlns:a16="http://schemas.microsoft.com/office/drawing/2014/main" id="{8654D03B-3B26-A69D-8B82-94FF084C9535}"/>
                </a:ext>
              </a:extLst>
            </p:cNvPr>
            <p:cNvSpPr txBox="1"/>
            <p:nvPr/>
          </p:nvSpPr>
          <p:spPr>
            <a:xfrm>
              <a:off x="3716802" y="3784266"/>
              <a:ext cx="4589863" cy="400110"/>
            </a:xfrm>
            <a:prstGeom prst="rect">
              <a:avLst/>
            </a:prstGeom>
            <a:noFill/>
          </p:spPr>
          <p:txBody>
            <a:bodyPr wrap="square">
              <a:spAutoFit/>
            </a:bodyPr>
            <a:lstStyle/>
            <a:p>
              <a:pPr lvl="0" algn="ctr" eaLnBrk="1" hangingPunct="1">
                <a:defRPr/>
              </a:pPr>
              <a:r>
                <a:rPr lang="zh-CN" altLang="en-US" sz="2000" b="1" kern="0" dirty="0">
                  <a:solidFill>
                    <a:srgbClr val="E46D1C"/>
                  </a:solidFill>
                  <a:latin typeface="+mn-ea"/>
                  <a:cs typeface="+mn-ea"/>
                  <a:sym typeface="+mn-lt"/>
                </a:rPr>
                <a:t>国内首款肠外营养复方电解质补充剂</a:t>
              </a:r>
            </a:p>
          </p:txBody>
        </p:sp>
        <p:sp>
          <p:nvSpPr>
            <p:cNvPr id="34" name="PA-矩形 4">
              <a:extLst>
                <a:ext uri="{FF2B5EF4-FFF2-40B4-BE49-F238E27FC236}">
                  <a16:creationId xmlns:a16="http://schemas.microsoft.com/office/drawing/2014/main" id="{3EEF7FBD-EE16-0753-E9E5-58CAAC5883D4}"/>
                </a:ext>
              </a:extLst>
            </p:cNvPr>
            <p:cNvSpPr>
              <a:spLocks noChangeArrowheads="1"/>
            </p:cNvSpPr>
            <p:nvPr>
              <p:custDataLst>
                <p:tags r:id="rId1"/>
              </p:custDataLst>
            </p:nvPr>
          </p:nvSpPr>
          <p:spPr bwMode="auto">
            <a:xfrm>
              <a:off x="3846525" y="2305597"/>
              <a:ext cx="401103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nchorCtr="0">
              <a:spAutoFit/>
            </a:bodyPr>
            <a:lstStyle>
              <a:lvl1pPr eaLnBrk="0" hangingPunct="0">
                <a:defRPr>
                  <a:solidFill>
                    <a:schemeClr val="tx1"/>
                  </a:solidFill>
                  <a:latin typeface="Arial" panose="020B0604020202020204" pitchFamily="34" charset="0"/>
                  <a:ea typeface="宋体" pitchFamily="2" charset="-122"/>
                </a:defRPr>
              </a:lvl1pPr>
              <a:lvl2pPr marL="742950" indent="-285750" eaLnBrk="0" hangingPunct="0">
                <a:defRPr>
                  <a:solidFill>
                    <a:schemeClr val="tx1"/>
                  </a:solidFill>
                  <a:latin typeface="Arial" panose="020B0604020202020204" pitchFamily="34" charset="0"/>
                  <a:ea typeface="宋体" pitchFamily="2" charset="-122"/>
                </a:defRPr>
              </a:lvl2pPr>
              <a:lvl3pPr marL="1143000" indent="-228600" eaLnBrk="0" hangingPunct="0">
                <a:defRPr>
                  <a:solidFill>
                    <a:schemeClr val="tx1"/>
                  </a:solidFill>
                  <a:latin typeface="Arial" panose="020B0604020202020204" pitchFamily="34" charset="0"/>
                  <a:ea typeface="宋体" pitchFamily="2" charset="-122"/>
                </a:defRPr>
              </a:lvl3pPr>
              <a:lvl4pPr marL="1600200" indent="-228600" eaLnBrk="0" hangingPunct="0">
                <a:defRPr>
                  <a:solidFill>
                    <a:schemeClr val="tx1"/>
                  </a:solidFill>
                  <a:latin typeface="Arial" panose="020B0604020202020204" pitchFamily="34" charset="0"/>
                  <a:ea typeface="宋体" pitchFamily="2" charset="-122"/>
                </a:defRPr>
              </a:lvl4pPr>
              <a:lvl5pPr marL="2057400" indent="-228600" eaLnBrk="0" hangingPunct="0">
                <a:defRPr>
                  <a:solidFill>
                    <a:schemeClr val="tx1"/>
                  </a:solidFill>
                  <a:latin typeface="Arial" panose="020B0604020202020204"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itchFamily="2" charset="-122"/>
                </a:defRPr>
              </a:lvl9pPr>
            </a:lstStyle>
            <a:p>
              <a:pPr lvl="0" algn="ctr" eaLnBrk="1" hangingPunct="1">
                <a:defRPr/>
              </a:pPr>
              <a:r>
                <a:rPr lang="zh-CN" altLang="en-US" sz="2000" b="1" kern="0" dirty="0">
                  <a:solidFill>
                    <a:srgbClr val="E46D1C"/>
                  </a:solidFill>
                  <a:latin typeface="+mn-ea"/>
                  <a:ea typeface="+mn-ea"/>
                  <a:cs typeface="+mn-ea"/>
                  <a:sym typeface="+mn-lt"/>
                </a:rPr>
                <a:t>工艺严格，安全性高</a:t>
              </a:r>
            </a:p>
          </p:txBody>
        </p:sp>
        <p:sp>
          <p:nvSpPr>
            <p:cNvPr id="35" name="文本框 34">
              <a:extLst>
                <a:ext uri="{FF2B5EF4-FFF2-40B4-BE49-F238E27FC236}">
                  <a16:creationId xmlns:a16="http://schemas.microsoft.com/office/drawing/2014/main" id="{BDB70B91-A13A-6A19-346D-AA4EB51AB0A2}"/>
                </a:ext>
              </a:extLst>
            </p:cNvPr>
            <p:cNvSpPr txBox="1"/>
            <p:nvPr/>
          </p:nvSpPr>
          <p:spPr>
            <a:xfrm>
              <a:off x="2459672" y="1154236"/>
              <a:ext cx="9033082" cy="787523"/>
            </a:xfrm>
            <a:prstGeom prst="rect">
              <a:avLst/>
            </a:prstGeom>
            <a:noFill/>
          </p:spPr>
          <p:txBody>
            <a:bodyPr wrap="square">
              <a:spAutoFit/>
            </a:bodyPr>
            <a:lstStyle/>
            <a:p>
              <a:pPr marL="285750" indent="-285750" algn="l">
                <a:lnSpc>
                  <a:spcPct val="150000"/>
                </a:lnSpc>
                <a:buFont typeface="Wingdings" panose="05000000000000000000" pitchFamily="2" charset="2"/>
                <a:buChar char="Ø"/>
              </a:pPr>
              <a:r>
                <a:rPr lang="en-US" altLang="zh-CN" sz="1600" dirty="0">
                  <a:latin typeface="微软雅黑" panose="020B0503020204020204" charset="-122"/>
                  <a:ea typeface="微软雅黑" panose="020B0503020204020204" charset="-122"/>
                  <a:cs typeface="微软雅黑" panose="020B0503020204020204" charset="-122"/>
                  <a:sym typeface="+mn-ea"/>
                </a:rPr>
                <a:t>3.1</a:t>
              </a:r>
              <a:r>
                <a:rPr lang="zh-CN" altLang="en-US" sz="1600" dirty="0">
                  <a:latin typeface="微软雅黑" panose="020B0503020204020204" charset="-122"/>
                  <a:ea typeface="微软雅黑" panose="020B0503020204020204" charset="-122"/>
                  <a:cs typeface="微软雅黑" panose="020B0503020204020204" charset="-122"/>
                  <a:sym typeface="+mn-ea"/>
                </a:rPr>
                <a:t>类首仿新药，成分配比合理，符合国内外指南的推荐</a:t>
              </a:r>
              <a:endParaRPr lang="zh-CN" altLang="en-US" sz="1600" dirty="0">
                <a:latin typeface="微软雅黑" panose="020B0503020204020204" charset="-122"/>
                <a:ea typeface="微软雅黑" panose="020B0503020204020204" charset="-122"/>
                <a:cs typeface="微软雅黑" panose="020B0503020204020204" charset="-122"/>
              </a:endParaRPr>
            </a:p>
            <a:p>
              <a:pPr marL="285750" indent="-285750" algn="l">
                <a:lnSpc>
                  <a:spcPct val="150000"/>
                </a:lnSpc>
                <a:buFont typeface="Wingdings" panose="05000000000000000000" pitchFamily="2" charset="2"/>
                <a:buChar char="Ø"/>
              </a:pPr>
              <a:r>
                <a:rPr lang="zh-CN" altLang="en-US" sz="1600" dirty="0">
                  <a:latin typeface="微软雅黑" panose="020B0503020204020204" charset="-122"/>
                  <a:ea typeface="微软雅黑" panose="020B0503020204020204" charset="-122"/>
                  <a:cs typeface="微软雅黑" panose="020B0503020204020204" charset="-122"/>
                  <a:sym typeface="+mn-ea"/>
                </a:rPr>
                <a:t>四种电解质同时补充，充分发挥协同作用，利用率更高</a:t>
              </a:r>
              <a:endParaRPr lang="zh-CN" altLang="en-US" sz="1600" dirty="0">
                <a:latin typeface="微软雅黑" panose="020B0503020204020204" charset="-122"/>
                <a:ea typeface="微软雅黑" panose="020B0503020204020204" charset="-122"/>
                <a:cs typeface="微软雅黑" panose="020B0503020204020204" charset="-122"/>
              </a:endParaRPr>
            </a:p>
          </p:txBody>
        </p:sp>
        <p:sp>
          <p:nvSpPr>
            <p:cNvPr id="36" name="文本框 35">
              <a:extLst>
                <a:ext uri="{FF2B5EF4-FFF2-40B4-BE49-F238E27FC236}">
                  <a16:creationId xmlns:a16="http://schemas.microsoft.com/office/drawing/2014/main" id="{AB944A0A-A129-921B-4636-9D84EA59DA40}"/>
                </a:ext>
              </a:extLst>
            </p:cNvPr>
            <p:cNvSpPr txBox="1"/>
            <p:nvPr/>
          </p:nvSpPr>
          <p:spPr>
            <a:xfrm>
              <a:off x="2459673" y="4107388"/>
              <a:ext cx="8973316" cy="2264851"/>
            </a:xfrm>
            <a:prstGeom prst="rect">
              <a:avLst/>
            </a:prstGeom>
            <a:noFill/>
          </p:spPr>
          <p:txBody>
            <a:bodyPr wrap="square">
              <a:spAutoFit/>
            </a:bodyPr>
            <a:lstStyle/>
            <a:p>
              <a:pPr marL="285750" indent="-285750" algn="l">
                <a:lnSpc>
                  <a:spcPct val="150000"/>
                </a:lnSpc>
                <a:buFont typeface="Wingdings" panose="05000000000000000000" pitchFamily="2" charset="2"/>
                <a:buChar char="Ø"/>
              </a:pPr>
              <a:r>
                <a:rPr lang="zh-CN" altLang="en-US" sz="1600" dirty="0">
                  <a:latin typeface="微软雅黑" panose="020B0503020204020204" charset="-122"/>
                  <a:ea typeface="微软雅黑" panose="020B0503020204020204" charset="-122"/>
                  <a:cs typeface="微软雅黑" panose="020B0503020204020204" charset="-122"/>
                  <a:sym typeface="+mn-ea"/>
                </a:rPr>
                <a:t>本品可</a:t>
              </a:r>
              <a:r>
                <a:rPr lang="zh-CN" altLang="en-US" sz="1600" dirty="0">
                  <a:latin typeface="微软雅黑" panose="020B0503020204020204" charset="-122"/>
                  <a:ea typeface="微软雅黑" panose="020B0503020204020204" charset="-122"/>
                  <a:sym typeface="+mn-ea"/>
                </a:rPr>
                <a:t>有效提高电解质补充的规范性，从而减少患者电解质紊乱的发生率，</a:t>
              </a:r>
              <a:r>
                <a:rPr lang="zh-CN" altLang="zh-CN" sz="1600" dirty="0">
                  <a:latin typeface="微软雅黑" panose="020B0503020204020204" charset="-122"/>
                  <a:ea typeface="微软雅黑" panose="020B0503020204020204" charset="-122"/>
                </a:rPr>
                <a:t>减少并发症，提高总体生存期</a:t>
              </a:r>
              <a:endParaRPr lang="en-US" altLang="zh-CN" sz="1600" dirty="0">
                <a:latin typeface="微软雅黑" panose="020B0503020204020204" charset="-122"/>
                <a:ea typeface="微软雅黑" panose="020B0503020204020204" charset="-122"/>
              </a:endParaRPr>
            </a:p>
            <a:p>
              <a:pPr marL="285750" indent="-285750" algn="l">
                <a:lnSpc>
                  <a:spcPct val="150000"/>
                </a:lnSpc>
                <a:buFont typeface="Wingdings" panose="05000000000000000000" pitchFamily="2" charset="2"/>
                <a:buChar char="Ø"/>
              </a:pPr>
              <a:r>
                <a:rPr lang="zh-CN" altLang="en-US" sz="1600" dirty="0">
                  <a:latin typeface="微软雅黑" panose="020B0503020204020204" charset="-122"/>
                  <a:ea typeface="微软雅黑" panose="020B0503020204020204" charset="-122"/>
                  <a:cs typeface="微软雅黑" panose="020B0503020204020204" charset="-122"/>
                  <a:sym typeface="+mn-ea"/>
                </a:rPr>
                <a:t>本品可与不同的氨基酸及葡萄糖溶液搭配使用，更加灵活便捷，可满足不同患者需求</a:t>
              </a:r>
            </a:p>
            <a:p>
              <a:pPr marL="285750" indent="-285750" algn="l">
                <a:lnSpc>
                  <a:spcPct val="150000"/>
                </a:lnSpc>
                <a:buFont typeface="Wingdings" panose="05000000000000000000" pitchFamily="2" charset="2"/>
                <a:buChar char="Ø"/>
              </a:pPr>
              <a:r>
                <a:rPr lang="zh-CN" altLang="en-US" sz="1600" dirty="0">
                  <a:latin typeface="微软雅黑" panose="020B0503020204020204" charset="-122"/>
                  <a:ea typeface="微软雅黑" panose="020B0503020204020204" charset="-122"/>
                  <a:cs typeface="微软雅黑" panose="020B0503020204020204" charset="-122"/>
                  <a:sym typeface="+mn-ea"/>
                </a:rPr>
                <a:t>本品减少处方和配制差错、减少杂质和微生物污染，</a:t>
              </a:r>
              <a:r>
                <a:rPr lang="zh-CN" altLang="en-US" sz="1600" dirty="0">
                  <a:latin typeface="微软雅黑" panose="020B0503020204020204" charset="-122"/>
                  <a:ea typeface="微软雅黑" panose="020B0503020204020204" charset="-122"/>
                  <a:sym typeface="+mn-ea"/>
                </a:rPr>
                <a:t>避</a:t>
              </a:r>
              <a:r>
                <a:rPr lang="zh-CN" altLang="en-US" sz="1600" dirty="0">
                  <a:latin typeface="微软雅黑" panose="020B0503020204020204" charset="-122"/>
                  <a:ea typeface="微软雅黑" panose="020B0503020204020204" charset="-122"/>
                  <a:cs typeface="微软雅黑" panose="020B0503020204020204" charset="-122"/>
                  <a:sym typeface="+mn-ea"/>
                </a:rPr>
                <a:t>免单方电解质单支剂量过大带来的浪费，降低患者风险，降低医院管理成本</a:t>
              </a:r>
            </a:p>
            <a:p>
              <a:pPr marL="171450" indent="-171450">
                <a:lnSpc>
                  <a:spcPct val="150000"/>
                </a:lnSpc>
                <a:buFont typeface="Wingdings" panose="05000000000000000000" pitchFamily="2" charset="2"/>
                <a:buChar char="Ø"/>
              </a:pPr>
              <a:endParaRPr lang="zh-CN" altLang="en-US" sz="1600" dirty="0">
                <a:latin typeface="微软雅黑" panose="020B0503020204020204" charset="-122"/>
                <a:ea typeface="微软雅黑" panose="020B0503020204020204" charset="-122"/>
              </a:endParaRPr>
            </a:p>
          </p:txBody>
        </p:sp>
        <p:sp>
          <p:nvSpPr>
            <p:cNvPr id="37" name="文本框 36">
              <a:extLst>
                <a:ext uri="{FF2B5EF4-FFF2-40B4-BE49-F238E27FC236}">
                  <a16:creationId xmlns:a16="http://schemas.microsoft.com/office/drawing/2014/main" id="{55AE6ECD-C615-FB38-2577-087B0D0BDEFD}"/>
                </a:ext>
              </a:extLst>
            </p:cNvPr>
            <p:cNvSpPr txBox="1"/>
            <p:nvPr/>
          </p:nvSpPr>
          <p:spPr>
            <a:xfrm>
              <a:off x="2459672" y="2659353"/>
              <a:ext cx="9309035" cy="787523"/>
            </a:xfrm>
            <a:prstGeom prst="rect">
              <a:avLst/>
            </a:prstGeom>
            <a:noFill/>
          </p:spPr>
          <p:txBody>
            <a:bodyPr wrap="square">
              <a:spAutoFit/>
            </a:bodyPr>
            <a:lstStyle/>
            <a:p>
              <a:pPr marL="285750" indent="-285750" algn="l">
                <a:lnSpc>
                  <a:spcPct val="150000"/>
                </a:lnSpc>
                <a:buFont typeface="Wingdings" panose="05000000000000000000" pitchFamily="2" charset="2"/>
                <a:buChar char="Ø"/>
              </a:pPr>
              <a:r>
                <a:rPr lang="zh-CN" altLang="en-US" sz="1600" dirty="0">
                  <a:latin typeface="微软雅黑" panose="020B0503020204020204" charset="-122"/>
                  <a:ea typeface="微软雅黑" panose="020B0503020204020204" charset="-122"/>
                  <a:cs typeface="微软雅黑" panose="020B0503020204020204" charset="-122"/>
                  <a:sym typeface="+mn-ea"/>
                </a:rPr>
                <a:t>该品种制备工艺在终端灭菌时采用过渡杀灭法，提高了产品稳定性，</a:t>
              </a:r>
              <a:r>
                <a:rPr lang="zh-CN" altLang="en-US" sz="1600" b="1" dirty="0">
                  <a:solidFill>
                    <a:srgbClr val="E46D1C"/>
                  </a:solidFill>
                  <a:latin typeface="微软雅黑" panose="020B0503020204020204" charset="-122"/>
                  <a:ea typeface="微软雅黑" panose="020B0503020204020204" charset="-122"/>
                  <a:cs typeface="微软雅黑" panose="020B0503020204020204" charset="-122"/>
                  <a:sym typeface="+mn-ea"/>
                </a:rPr>
                <a:t>本品的有效期为36个月</a:t>
              </a:r>
              <a:r>
                <a:rPr lang="en-US" altLang="zh-CN" sz="1600" b="1" baseline="30000" dirty="0">
                  <a:solidFill>
                    <a:srgbClr val="E46D1C"/>
                  </a:solidFill>
                  <a:latin typeface="微软雅黑" panose="020B0503020204020204" charset="-122"/>
                  <a:ea typeface="微软雅黑" panose="020B0503020204020204" charset="-122"/>
                  <a:cs typeface="微软雅黑" panose="020B0503020204020204" charset="-122"/>
                  <a:sym typeface="+mn-ea"/>
                </a:rPr>
                <a:t>1</a:t>
              </a:r>
              <a:endParaRPr lang="en-US" altLang="zh-CN" sz="1600" b="1" dirty="0">
                <a:solidFill>
                  <a:srgbClr val="E46D1C"/>
                </a:solidFill>
                <a:latin typeface="微软雅黑" panose="020B0503020204020204" charset="-122"/>
                <a:ea typeface="微软雅黑" panose="020B0503020204020204" charset="-122"/>
                <a:cs typeface="微软雅黑" panose="020B0503020204020204" charset="-122"/>
                <a:sym typeface="+mn-ea"/>
              </a:endParaRPr>
            </a:p>
            <a:p>
              <a:pPr marL="285750" indent="-285750" algn="l">
                <a:lnSpc>
                  <a:spcPct val="150000"/>
                </a:lnSpc>
                <a:buFont typeface="Wingdings" panose="05000000000000000000" pitchFamily="2" charset="2"/>
                <a:buChar char="Ø"/>
              </a:pPr>
              <a:r>
                <a:rPr lang="zh-CN" altLang="en-US" sz="1600" dirty="0">
                  <a:latin typeface="微软雅黑" panose="020B0503020204020204" charset="-122"/>
                  <a:ea typeface="微软雅黑" panose="020B0503020204020204" charset="-122"/>
                  <a:cs typeface="微软雅黑" panose="020B0503020204020204" charset="-122"/>
                  <a:sym typeface="+mn-ea"/>
                </a:rPr>
                <a:t>质量标准增加了铝元素的控制项目，</a:t>
              </a:r>
              <a:r>
                <a:rPr lang="zh-CN" altLang="en-US" sz="1600" b="1" dirty="0">
                  <a:solidFill>
                    <a:srgbClr val="E46D1C"/>
                  </a:solidFill>
                  <a:latin typeface="微软雅黑" panose="020B0503020204020204" charset="-122"/>
                  <a:ea typeface="微软雅黑" panose="020B0503020204020204" charset="-122"/>
                  <a:cs typeface="微软雅黑" panose="020B0503020204020204" charset="-122"/>
                  <a:sym typeface="+mn-ea"/>
                </a:rPr>
                <a:t>质量标准高于同类品种</a:t>
              </a:r>
              <a:r>
                <a:rPr lang="en-US" altLang="zh-CN" sz="1600" b="1" baseline="30000" dirty="0">
                  <a:solidFill>
                    <a:srgbClr val="E46D1C"/>
                  </a:solidFill>
                  <a:latin typeface="微软雅黑" panose="020B0503020204020204" charset="-122"/>
                  <a:ea typeface="微软雅黑" panose="020B0503020204020204" charset="-122"/>
                  <a:cs typeface="微软雅黑" panose="020B0503020204020204" charset="-122"/>
                  <a:sym typeface="+mn-ea"/>
                </a:rPr>
                <a:t>1</a:t>
              </a:r>
              <a:r>
                <a:rPr lang="zh-CN" altLang="en-US" sz="1600" dirty="0">
                  <a:latin typeface="微软雅黑" panose="020B0503020204020204" charset="-122"/>
                  <a:ea typeface="微软雅黑" panose="020B0503020204020204" charset="-122"/>
                  <a:cs typeface="微软雅黑" panose="020B0503020204020204" charset="-122"/>
                  <a:sym typeface="+mn-ea"/>
                </a:rPr>
                <a:t>，药品的安全性高</a:t>
              </a:r>
            </a:p>
          </p:txBody>
        </p:sp>
        <p:sp>
          <p:nvSpPr>
            <p:cNvPr id="39" name="矩形 38">
              <a:extLst>
                <a:ext uri="{FF2B5EF4-FFF2-40B4-BE49-F238E27FC236}">
                  <a16:creationId xmlns:a16="http://schemas.microsoft.com/office/drawing/2014/main" id="{2A7FD92B-7D98-D40D-23C1-B5DA11BCEF2B}"/>
                </a:ext>
              </a:extLst>
            </p:cNvPr>
            <p:cNvSpPr/>
            <p:nvPr/>
          </p:nvSpPr>
          <p:spPr>
            <a:xfrm>
              <a:off x="325617" y="740441"/>
              <a:ext cx="11443091" cy="1283216"/>
            </a:xfrm>
            <a:prstGeom prst="rect">
              <a:avLst/>
            </a:prstGeom>
            <a:noFill/>
            <a:ln w="190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p>
          </p:txBody>
        </p:sp>
        <p:sp>
          <p:nvSpPr>
            <p:cNvPr id="41" name="矩形 40">
              <a:extLst>
                <a:ext uri="{FF2B5EF4-FFF2-40B4-BE49-F238E27FC236}">
                  <a16:creationId xmlns:a16="http://schemas.microsoft.com/office/drawing/2014/main" id="{61E62BE2-6C2F-E82E-8DA8-1BC6CF5A492C}"/>
                </a:ext>
              </a:extLst>
            </p:cNvPr>
            <p:cNvSpPr/>
            <p:nvPr/>
          </p:nvSpPr>
          <p:spPr>
            <a:xfrm>
              <a:off x="325616" y="2213011"/>
              <a:ext cx="11443091" cy="1283216"/>
            </a:xfrm>
            <a:prstGeom prst="rect">
              <a:avLst/>
            </a:prstGeom>
            <a:noFill/>
            <a:ln w="190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p>
          </p:txBody>
        </p:sp>
        <p:sp>
          <p:nvSpPr>
            <p:cNvPr id="43" name="矩形 42">
              <a:extLst>
                <a:ext uri="{FF2B5EF4-FFF2-40B4-BE49-F238E27FC236}">
                  <a16:creationId xmlns:a16="http://schemas.microsoft.com/office/drawing/2014/main" id="{F996EC2D-28A9-913B-42A7-C0CE7C3CE118}"/>
                </a:ext>
              </a:extLst>
            </p:cNvPr>
            <p:cNvSpPr/>
            <p:nvPr/>
          </p:nvSpPr>
          <p:spPr>
            <a:xfrm>
              <a:off x="332474" y="3715463"/>
              <a:ext cx="11443090" cy="2345207"/>
            </a:xfrm>
            <a:prstGeom prst="rect">
              <a:avLst/>
            </a:prstGeom>
            <a:noFill/>
            <a:ln w="190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a:p>
          </p:txBody>
        </p:sp>
        <p:sp>
          <p:nvSpPr>
            <p:cNvPr id="47" name="文本框 46">
              <a:extLst>
                <a:ext uri="{FF2B5EF4-FFF2-40B4-BE49-F238E27FC236}">
                  <a16:creationId xmlns:a16="http://schemas.microsoft.com/office/drawing/2014/main" id="{8738A025-234A-4D25-8B50-B2CBA44D781F}"/>
                </a:ext>
              </a:extLst>
            </p:cNvPr>
            <p:cNvSpPr txBox="1"/>
            <p:nvPr/>
          </p:nvSpPr>
          <p:spPr>
            <a:xfrm>
              <a:off x="396330" y="6365816"/>
              <a:ext cx="1915160" cy="213995"/>
            </a:xfrm>
            <a:prstGeom prst="rect">
              <a:avLst/>
            </a:prstGeom>
            <a:noFill/>
          </p:spPr>
          <p:txBody>
            <a:bodyPr wrap="none" rtlCol="0">
              <a:spAutoFit/>
            </a:bodyPr>
            <a:lstStyle/>
            <a:p>
              <a:pPr algn="l"/>
              <a:r>
                <a:rPr lang="en-US" altLang="zh-CN" sz="800" i="1" dirty="0">
                  <a:latin typeface="宋体" charset="0"/>
                  <a:ea typeface="宋体" charset="0"/>
                  <a:cs typeface="宋体" charset="0"/>
                </a:rPr>
                <a:t>[1]</a:t>
              </a:r>
              <a:r>
                <a:rPr lang="zh-CN" altLang="en-US" sz="800" i="1" dirty="0">
                  <a:latin typeface="宋体" charset="0"/>
                  <a:ea typeface="宋体" charset="0"/>
                  <a:cs typeface="宋体" charset="0"/>
                </a:rPr>
                <a:t>钠钾镁钙注射用浓溶液药品注册标准</a:t>
              </a:r>
            </a:p>
          </p:txBody>
        </p:sp>
        <p:sp>
          <p:nvSpPr>
            <p:cNvPr id="51" name="箭头: 五边形 50">
              <a:extLst>
                <a:ext uri="{FF2B5EF4-FFF2-40B4-BE49-F238E27FC236}">
                  <a16:creationId xmlns:a16="http://schemas.microsoft.com/office/drawing/2014/main" id="{C2726440-0588-9ED4-BBB4-F402AF5B91BC}"/>
                </a:ext>
              </a:extLst>
            </p:cNvPr>
            <p:cNvSpPr/>
            <p:nvPr/>
          </p:nvSpPr>
          <p:spPr>
            <a:xfrm>
              <a:off x="332474" y="740440"/>
              <a:ext cx="1785568" cy="1283216"/>
            </a:xfrm>
            <a:prstGeom prst="homePlate">
              <a:avLst/>
            </a:prstGeom>
            <a:solidFill>
              <a:srgbClr val="E46D1C">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dirty="0"/>
                <a:t>产品创新</a:t>
              </a:r>
            </a:p>
          </p:txBody>
        </p:sp>
        <p:sp>
          <p:nvSpPr>
            <p:cNvPr id="53" name="箭头: 五边形 52">
              <a:extLst>
                <a:ext uri="{FF2B5EF4-FFF2-40B4-BE49-F238E27FC236}">
                  <a16:creationId xmlns:a16="http://schemas.microsoft.com/office/drawing/2014/main" id="{6779345D-14F9-A43F-8C9D-2FBCF4A4FC56}"/>
                </a:ext>
              </a:extLst>
            </p:cNvPr>
            <p:cNvSpPr/>
            <p:nvPr/>
          </p:nvSpPr>
          <p:spPr>
            <a:xfrm>
              <a:off x="332474" y="2214348"/>
              <a:ext cx="1785568" cy="1281879"/>
            </a:xfrm>
            <a:prstGeom prst="homePlate">
              <a:avLst/>
            </a:prstGeom>
            <a:solidFill>
              <a:srgbClr val="E46D1C">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dirty="0"/>
                <a:t>工艺创新</a:t>
              </a:r>
            </a:p>
          </p:txBody>
        </p:sp>
        <p:sp>
          <p:nvSpPr>
            <p:cNvPr id="55" name="文本框 54">
              <a:extLst>
                <a:ext uri="{FF2B5EF4-FFF2-40B4-BE49-F238E27FC236}">
                  <a16:creationId xmlns:a16="http://schemas.microsoft.com/office/drawing/2014/main" id="{AB4271E1-0D37-9ECA-98D3-ECF01E8238D1}"/>
                </a:ext>
              </a:extLst>
            </p:cNvPr>
            <p:cNvSpPr txBox="1"/>
            <p:nvPr/>
          </p:nvSpPr>
          <p:spPr>
            <a:xfrm>
              <a:off x="10384758" y="4703400"/>
              <a:ext cx="1107996" cy="369332"/>
            </a:xfrm>
            <a:prstGeom prst="rect">
              <a:avLst/>
            </a:prstGeom>
            <a:noFill/>
          </p:spPr>
          <p:txBody>
            <a:bodyPr wrap="none" rtlCol="0">
              <a:spAutoFit/>
            </a:bodyPr>
            <a:lstStyle/>
            <a:p>
              <a:r>
                <a:rPr lang="zh-CN" altLang="en-US" dirty="0">
                  <a:solidFill>
                    <a:schemeClr val="bg1"/>
                  </a:solidFill>
                </a:rPr>
                <a:t>应用创新</a:t>
              </a:r>
            </a:p>
          </p:txBody>
        </p:sp>
        <p:sp>
          <p:nvSpPr>
            <p:cNvPr id="61" name="箭头: 五边形 60">
              <a:extLst>
                <a:ext uri="{FF2B5EF4-FFF2-40B4-BE49-F238E27FC236}">
                  <a16:creationId xmlns:a16="http://schemas.microsoft.com/office/drawing/2014/main" id="{15340506-437A-648C-5332-73F5BB1A515D}"/>
                </a:ext>
              </a:extLst>
            </p:cNvPr>
            <p:cNvSpPr/>
            <p:nvPr/>
          </p:nvSpPr>
          <p:spPr>
            <a:xfrm>
              <a:off x="332474" y="3715462"/>
              <a:ext cx="1785568" cy="2345207"/>
            </a:xfrm>
            <a:prstGeom prst="homePlate">
              <a:avLst/>
            </a:prstGeom>
            <a:solidFill>
              <a:srgbClr val="E46D1C">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dirty="0"/>
                <a:t>应用创新</a:t>
              </a:r>
            </a:p>
          </p:txBody>
        </p:sp>
      </p:grpSp>
    </p:spTree>
    <p:extLst>
      <p:ext uri="{BB962C8B-B14F-4D97-AF65-F5344CB8AC3E}">
        <p14:creationId xmlns:p14="http://schemas.microsoft.com/office/powerpoint/2010/main" val="3827732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PP_MARK_KEY" val="7b3b2e67-211e-4b39-a4f8-e0a0dc4c72a0"/>
  <p:tag name="COMMONDATA" val="eyJjb3VudCI6MzQwLCJoZGlkIjoiMDI0MmJmYzgwMGNiYmI3NmUzNDJiZjQ2M2ZkYzZkMTUiLCJ1c2VyQ291bnQiOjV9"/>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SLIDE_BACKGROUND_TYPE" val="bottomTop"/>
  <p:tag name="KSO_WM_SLIDE_BK_DARK_LIGHT" val="2"/>
  <p:tag name="KSO_WM_UNIT_BK_DARK_LIGHT" val="2"/>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SLIDE_BACKGROUND_TYPE" val="navigation"/>
  <p:tag name="KSO_WM_SLIDE_BK_DARK_LIGHT" val="2"/>
  <p:tag name="KSO_WM_UNIT_BK_DARK_LIGHT" val="2"/>
</p:tagLst>
</file>

<file path=ppt/tags/tag1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SLIDE_BACKGROUND_TYPE" val="belt"/>
  <p:tag name="KSO_WM_SLIDE_BK_DARK_LIGHT" val="2"/>
  <p:tag name="KSO_WM_UNIT_BK_DARK_LIGHT" val="2"/>
</p:tagLst>
</file>

<file path=ppt/tags/tag1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6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5.xml><?xml version="1.0" encoding="utf-8"?>
<p:tagLst xmlns:a="http://schemas.openxmlformats.org/drawingml/2006/main" xmlns:r="http://schemas.openxmlformats.org/officeDocument/2006/relationships" xmlns:p="http://schemas.openxmlformats.org/presentationml/2006/main">
  <p:tag name="KSO_WM_UNIT_TABLE_BEAUTIFY" val="smartTable{7bc9d859-9924-48dc-affb-0946cf13819f}"/>
</p:tagLst>
</file>

<file path=ppt/tags/tag166.xml><?xml version="1.0" encoding="utf-8"?>
<p:tagLst xmlns:a="http://schemas.openxmlformats.org/drawingml/2006/main" xmlns:r="http://schemas.openxmlformats.org/officeDocument/2006/relationships" xmlns:p="http://schemas.openxmlformats.org/presentationml/2006/main">
  <p:tag name="KSO_WM_BEAUTIFY_FLAG" val=""/>
  <p:tag name="KSO_WM_UNIT_TEXT_FILL_FORE_SCHEMECOLOR_INDEX_BRIGHTNESS" val="0"/>
  <p:tag name="KSO_WM_UNIT_TEXT_FILL_FORE_SCHEMECOLOR_INDEX" val="13"/>
  <p:tag name="KSO_WM_UNIT_TEXT_FILL_TYPE" val="1"/>
</p:tagLst>
</file>

<file path=ppt/tags/tag16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9.xml><?xml version="1.0" encoding="utf-8"?>
<p:tagLst xmlns:a="http://schemas.openxmlformats.org/drawingml/2006/main" xmlns:r="http://schemas.openxmlformats.org/officeDocument/2006/relationships" xmlns:p="http://schemas.openxmlformats.org/presentationml/2006/main">
  <p:tag name="KSO_WM_SLIDE_BK_DARK_LIGHT" val="2"/>
  <p:tag name="KSO_WM_SLIDE_BACKGROUND_TYPE" val="general"/>
  <p:tag name="KSO_WM_SPECIAL_SOURCE" val="bdnull"/>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0.xml><?xml version="1.0" encoding="utf-8"?>
<p:tagLst xmlns:a="http://schemas.openxmlformats.org/drawingml/2006/main" xmlns:r="http://schemas.openxmlformats.org/officeDocument/2006/relationships" xmlns:p="http://schemas.openxmlformats.org/presentationml/2006/main">
  <p:tag name="KSO_WM_UNIT_TEXT_FILL_FORE_SCHEMECOLOR_INDEX_BRIGHTNESS" val="0"/>
  <p:tag name="KSO_WM_UNIT_TEXT_FILL_FORE_SCHEMECOLOR_INDEX" val="2"/>
  <p:tag name="KSO_WM_UNIT_TEXT_FILL_TYPE" val="1"/>
</p:tagLst>
</file>

<file path=ppt/tags/tag1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30139_3*l_h_f*1_1_1"/>
  <p:tag name="KSO_WM_TEMPLATE_CATEGORY" val="diagram"/>
  <p:tag name="KSO_WM_TEMPLATE_INDEX" val="20230139"/>
  <p:tag name="KSO_WM_UNIT_LAYERLEVEL" val="1_1_1"/>
  <p:tag name="KSO_WM_TAG_VERSION" val="1.0"/>
  <p:tag name="KSO_WM_BEAUTIFY_FLAG" val="#wm#"/>
  <p:tag name="KSO_WM_UNIT_SUBTYPE" val="a"/>
  <p:tag name="KSO_WM_UNIT_PRESET_TEXT" val="点击此处添加正文，文字是您思想的提炼，请言简意赅的阐述您的观点。"/>
  <p:tag name="KSO_WM_UNIT_NOCLEAR" val="0"/>
  <p:tag name="KSO_WM_DIAGRAM_GROUP_CODE" val="l1-1"/>
  <p:tag name="KSO_WM_UNIT_TYPE" val="l_h_f"/>
  <p:tag name="KSO_WM_UNIT_INDEX" val="1_1_1"/>
  <p:tag name="KSO_WM_UNIT_TEXT_FILL_FORE_SCHEMECOLOR_INDEX" val="13"/>
  <p:tag name="KSO_WM_UNIT_TEXT_FILL_TYPE" val="1"/>
  <p:tag name="KSO_WM_UNIT_USESOURCEFORMAT_APPLY" val="1"/>
</p:tagLst>
</file>

<file path=ppt/tags/tag1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30139_3*l_h_a*1_1_1"/>
  <p:tag name="KSO_WM_TEMPLATE_CATEGORY" val="diagram"/>
  <p:tag name="KSO_WM_TEMPLATE_INDEX" val="20230139"/>
  <p:tag name="KSO_WM_UNIT_LAYERLEVEL" val="1_1_1"/>
  <p:tag name="KSO_WM_TAG_VERSION" val="1.0"/>
  <p:tag name="KSO_WM_BEAUTIFY_FLAG" val="#wm#"/>
  <p:tag name="KSO_WM_UNIT_ISCONTENTSTITLE" val="0"/>
  <p:tag name="KSO_WM_UNIT_ISNUMDGMTITLE" val="0"/>
  <p:tag name="KSO_WM_UNIT_PRESET_TEXT" val="预设标题"/>
  <p:tag name="KSO_WM_UNIT_NOCLEAR" val="0"/>
  <p:tag name="KSO_WM_DIAGRAM_GROUP_CODE" val="l1-1"/>
  <p:tag name="KSO_WM_UNIT_TYPE" val="l_h_a"/>
  <p:tag name="KSO_WM_UNIT_INDEX" val="1_1_1"/>
  <p:tag name="KSO_WM_UNIT_TEXT_FILL_FORE_SCHEMECOLOR_INDEX" val="6"/>
  <p:tag name="KSO_WM_UNIT_TEXT_FILL_TYPE" val="1"/>
  <p:tag name="KSO_WM_UNIT_USESOURCEFORMAT_APPLY" val="1"/>
</p:tagLst>
</file>

<file path=ppt/tags/tag1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30139_3*l_h_f*1_3_1"/>
  <p:tag name="KSO_WM_TEMPLATE_CATEGORY" val="diagram"/>
  <p:tag name="KSO_WM_TEMPLATE_INDEX" val="20230139"/>
  <p:tag name="KSO_WM_UNIT_LAYERLEVEL" val="1_1_1"/>
  <p:tag name="KSO_WM_TAG_VERSION" val="1.0"/>
  <p:tag name="KSO_WM_BEAUTIFY_FLAG" val="#wm#"/>
  <p:tag name="KSO_WM_UNIT_SUBTYPE" val="a"/>
  <p:tag name="KSO_WM_UNIT_PRESET_TEXT" val="点击此处添加正文，文字是您思想的提炼，请言简意赅的阐述您的观点。"/>
  <p:tag name="KSO_WM_UNIT_NOCLEAR" val="0"/>
  <p:tag name="KSO_WM_DIAGRAM_GROUP_CODE" val="l1-1"/>
  <p:tag name="KSO_WM_UNIT_TYPE" val="l_h_f"/>
  <p:tag name="KSO_WM_UNIT_INDEX" val="1_3_1"/>
  <p:tag name="KSO_WM_UNIT_TEXT_FILL_FORE_SCHEMECOLOR_INDEX" val="13"/>
  <p:tag name="KSO_WM_UNIT_TEXT_FILL_TYPE" val="1"/>
  <p:tag name="KSO_WM_UNIT_USESOURCEFORMAT_APPLY" val="1"/>
</p:tagLst>
</file>

<file path=ppt/tags/tag1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30139_3*l_h_a*1_3_1"/>
  <p:tag name="KSO_WM_TEMPLATE_CATEGORY" val="diagram"/>
  <p:tag name="KSO_WM_TEMPLATE_INDEX" val="20230139"/>
  <p:tag name="KSO_WM_UNIT_LAYERLEVEL" val="1_1_1"/>
  <p:tag name="KSO_WM_TAG_VERSION" val="1.0"/>
  <p:tag name="KSO_WM_BEAUTIFY_FLAG" val="#wm#"/>
  <p:tag name="KSO_WM_UNIT_ISCONTENTSTITLE" val="0"/>
  <p:tag name="KSO_WM_UNIT_ISNUMDGMTITLE" val="0"/>
  <p:tag name="KSO_WM_UNIT_PRESET_TEXT" val="预设标题"/>
  <p:tag name="KSO_WM_UNIT_NOCLEAR" val="0"/>
  <p:tag name="KSO_WM_DIAGRAM_GROUP_CODE" val="l1-1"/>
  <p:tag name="KSO_WM_UNIT_TYPE" val="l_h_a"/>
  <p:tag name="KSO_WM_UNIT_INDEX" val="1_3_1"/>
  <p:tag name="KSO_WM_UNIT_TEXT_FILL_FORE_SCHEMECOLOR_INDEX" val="7"/>
  <p:tag name="KSO_WM_UNIT_TEXT_FILL_TYPE" val="1"/>
  <p:tag name="KSO_WM_UNIT_USESOURCEFORMAT_APPLY" val="1"/>
</p:tagLst>
</file>

<file path=ppt/tags/tag1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30139_3*l_h_f*1_2_1"/>
  <p:tag name="KSO_WM_TEMPLATE_CATEGORY" val="diagram"/>
  <p:tag name="KSO_WM_TEMPLATE_INDEX" val="20230139"/>
  <p:tag name="KSO_WM_UNIT_LAYERLEVEL" val="1_1_1"/>
  <p:tag name="KSO_WM_TAG_VERSION" val="1.0"/>
  <p:tag name="KSO_WM_BEAUTIFY_FLAG" val="#wm#"/>
  <p:tag name="KSO_WM_UNIT_SUBTYPE" val="a"/>
  <p:tag name="KSO_WM_UNIT_PRESET_TEXT" val="点击此处添加正文，文字是您思想的提炼，请言简意赅的阐述您的观点。"/>
  <p:tag name="KSO_WM_UNIT_NOCLEAR" val="0"/>
  <p:tag name="KSO_WM_DIAGRAM_GROUP_CODE" val="l1-1"/>
  <p:tag name="KSO_WM_UNIT_TYPE" val="l_h_f"/>
  <p:tag name="KSO_WM_UNIT_INDEX" val="1_2_1"/>
  <p:tag name="KSO_WM_UNIT_TEXT_FILL_FORE_SCHEMECOLOR_INDEX" val="13"/>
  <p:tag name="KSO_WM_UNIT_TEXT_FILL_TYPE" val="1"/>
  <p:tag name="KSO_WM_UNIT_USESOURCEFORMAT_APPLY" val="1"/>
</p:tagLst>
</file>

<file path=ppt/tags/tag1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30139_3*l_h_a*1_2_1"/>
  <p:tag name="KSO_WM_TEMPLATE_CATEGORY" val="diagram"/>
  <p:tag name="KSO_WM_TEMPLATE_INDEX" val="20230139"/>
  <p:tag name="KSO_WM_UNIT_LAYERLEVEL" val="1_1_1"/>
  <p:tag name="KSO_WM_TAG_VERSION" val="1.0"/>
  <p:tag name="KSO_WM_BEAUTIFY_FLAG" val="#wm#"/>
  <p:tag name="KSO_WM_UNIT_ISCONTENTSTITLE" val="0"/>
  <p:tag name="KSO_WM_UNIT_ISNUMDGMTITLE" val="0"/>
  <p:tag name="KSO_WM_UNIT_PRESET_TEXT" val="预设标题"/>
  <p:tag name="KSO_WM_UNIT_NOCLEAR" val="0"/>
  <p:tag name="KSO_WM_DIAGRAM_GROUP_CODE" val="l1-1"/>
  <p:tag name="KSO_WM_UNIT_TYPE" val="l_h_a"/>
  <p:tag name="KSO_WM_UNIT_INDEX" val="1_2_1"/>
  <p:tag name="KSO_WM_UNIT_TEXT_FILL_FORE_SCHEMECOLOR_INDEX" val="5"/>
  <p:tag name="KSO_WM_UNIT_TEXT_FILL_TYPE" val="1"/>
  <p:tag name="KSO_WM_UNIT_USESOURCEFORMAT_APPLY" val="1"/>
</p:tagLst>
</file>

<file path=ppt/tags/tag177.xml><?xml version="1.0" encoding="utf-8"?>
<p:tagLst xmlns:a="http://schemas.openxmlformats.org/drawingml/2006/main" xmlns:r="http://schemas.openxmlformats.org/officeDocument/2006/relationships" xmlns:p="http://schemas.openxmlformats.org/presentationml/2006/main">
  <p:tag name="KSO_WM_BEAUTIFY_FLAG" val=""/>
  <p:tag name="KSO_WM_UNIT_TEXT_FILL_FORE_SCHEMECOLOR_INDEX_BRIGHTNESS" val="0"/>
  <p:tag name="KSO_WM_UNIT_TEXT_FILL_FORE_SCHEMECOLOR_INDEX" val="13"/>
  <p:tag name="KSO_WM_UNIT_TEXT_FILL_TYPE" val="1"/>
</p:tagLst>
</file>

<file path=ppt/tags/tag178.xml><?xml version="1.0" encoding="utf-8"?>
<p:tagLst xmlns:a="http://schemas.openxmlformats.org/drawingml/2006/main" xmlns:r="http://schemas.openxmlformats.org/officeDocument/2006/relationships" xmlns:p="http://schemas.openxmlformats.org/presentationml/2006/main">
  <p:tag name="ISLIDE.DIAGRAM" val="#331941"/>
</p:tagLst>
</file>

<file path=ppt/tags/tag1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z"/>
  <p:tag name="KSO_WM_UNIT_INDEX" val="1_2_1"/>
  <p:tag name="KSO_WM_UNIT_ID" val="diagram160430_1*m_h_z*1_2_1"/>
  <p:tag name="KSO_WM_TEMPLATE_CATEGORY" val="diagram"/>
  <p:tag name="KSO_WM_TEMPLATE_INDEX" val="160430"/>
  <p:tag name="KSO_WM_UNIT_LAYERLEVEL" val="1_1_1"/>
  <p:tag name="KSO_WM_TAG_VERSION" val="1.0"/>
  <p:tag name="KSO_WM_BEAUTIFY_FLAG" val="#wm#"/>
  <p:tag name="KSO_WM_UNIT_FILL_FORE_SCHEMECOLOR_INDEX" val="6"/>
  <p:tag name="KSO_WM_UNIT_FILL_TYPE" val="1"/>
  <p:tag name="KSO_WM_UNIT_TEXT_FILL_FORE_SCHEMECOLOR_INDEX" val="13"/>
  <p:tag name="KSO_WM_UNIT_TEXT_FILL_TYPE" val="1"/>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0.xml><?xml version="1.0" encoding="utf-8"?>
<p:tagLst xmlns:a="http://schemas.openxmlformats.org/drawingml/2006/main" xmlns:r="http://schemas.openxmlformats.org/officeDocument/2006/relationships" xmlns:p="http://schemas.openxmlformats.org/presentationml/2006/main">
  <p:tag name="KSO_WM_UNIT_TABLE_BEAUTIFY" val="smartTable{6cc150f6-69af-4d05-9452-8b5cc6cd7659}"/>
  <p:tag name="TABLE_ENDDRAG_ORIGIN_RECT" val="867*316"/>
  <p:tag name="TABLE_ENDDRAG_RECT" val="45*156*867*316"/>
  <p:tag name="KSO_WM_BEAUTIFY_FLAG" val=""/>
  <p:tag name="TABLE_EMPHASIZE_COLOR" val="16043430"/>
  <p:tag name="TABLE_SKINIDX" val="0"/>
  <p:tag name="TABLE_COLORIDX" val="8"/>
  <p:tag name="TABLE_COLOR_RGB" val="0x000000*0xFFFFFF*0x212121*0xFFFFFF*0xf4cda6*0xb1dce3*0xc2ebc9*0xdccee7*0xf4e8d0*0xf4a9a6"/>
</p:tagLst>
</file>

<file path=ppt/tags/tag18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2.xml><?xml version="1.0" encoding="utf-8"?>
<p:tagLst xmlns:a="http://schemas.openxmlformats.org/drawingml/2006/main" xmlns:r="http://schemas.openxmlformats.org/officeDocument/2006/relationships" xmlns:p="http://schemas.openxmlformats.org/presentationml/2006/main">
  <p:tag name="PA" val="v5.2.11"/>
</p:tagLst>
</file>

<file path=ppt/tags/tag183.xml><?xml version="1.0" encoding="utf-8"?>
<p:tagLst xmlns:a="http://schemas.openxmlformats.org/drawingml/2006/main" xmlns:r="http://schemas.openxmlformats.org/officeDocument/2006/relationships" xmlns:p="http://schemas.openxmlformats.org/presentationml/2006/main">
  <p:tag name="KSO_WM_SLIDE_BK_DARK_LIGHT" val="2"/>
  <p:tag name="KSO_WM_SLIDE_BACKGROUND_TYPE" val="general"/>
  <p:tag name="KSO_WM_SPECIAL_SOURCE" val="bdnull"/>
</p:tagLst>
</file>

<file path=ppt/tags/tag184.xml><?xml version="1.0" encoding="utf-8"?>
<p:tagLst xmlns:a="http://schemas.openxmlformats.org/drawingml/2006/main" xmlns:r="http://schemas.openxmlformats.org/officeDocument/2006/relationships" xmlns:p="http://schemas.openxmlformats.org/presentationml/2006/main">
  <p:tag name="KSO_WM_UNIT_TEXT_FILL_FORE_SCHEMECOLOR_INDEX_BRIGHTNESS" val="0"/>
  <p:tag name="KSO_WM_UNIT_TEXT_FILL_FORE_SCHEMECOLOR_INDEX" val="2"/>
  <p:tag name="KSO_WM_UNIT_TEXT_FILL_TYPE" val="1"/>
</p:tagLst>
</file>

<file path=ppt/tags/tag18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3240"/>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3240"/>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3240"/>
  <p:tag name="KSO_WM_TEMPLATE_SUBCATEGORY" val="0"/>
  <p:tag name="KSO_WM_TEMPLATE_MASTER_TYPE" val="1"/>
  <p:tag name="KSO_WM_TEMPLATE_COLOR_TYPE" val="1"/>
  <p:tag name="KSO_WM_TAG_VERSION" val="1.0"/>
  <p:tag name="KSO_WM_TEMPLATE_MASTER_THUMB_INDEX" val="12"/>
  <p:tag name="KSO_WM_TEMPLATE_THUMBS_INDEX" val="1、4、6、7、8、9、10、11、13、17、18、19、20、22、25、30、34、35、36"/>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SLIDE_BACKGROUND_TYPE" val="leftRight"/>
  <p:tag name="KSO_WM_SLIDE_BK_DARK_LIGHT" val="2"/>
  <p:tag name="KSO_WM_UNIT_BK_DARK_LIGHT" val="2"/>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SLIDE_BACKGROUND_TYPE" val="topBottom"/>
  <p:tag name="KSO_WM_SLIDE_BK_DARK_LIGHT" val="2"/>
  <p:tag name="KSO_WM_UNIT_BK_DARK_LIGHT" val="2"/>
</p:tagLst>
</file>

<file path=ppt/theme/theme1.xml><?xml version="1.0" encoding="utf-8"?>
<a:theme xmlns:a="http://schemas.openxmlformats.org/drawingml/2006/main" name="Office 主题​​">
  <a:themeElements>
    <a:clrScheme name="11-医疗风01-旁门左道">
      <a:dk1>
        <a:sysClr val="windowText" lastClr="000000"/>
      </a:dk1>
      <a:lt1>
        <a:sysClr val="window" lastClr="FFFFFF"/>
      </a:lt1>
      <a:dk2>
        <a:srgbClr val="14317B"/>
      </a:dk2>
      <a:lt2>
        <a:srgbClr val="DBEFF9"/>
      </a:lt2>
      <a:accent1>
        <a:srgbClr val="FF7780"/>
      </a:accent1>
      <a:accent2>
        <a:srgbClr val="4FB9CA"/>
      </a:accent2>
      <a:accent3>
        <a:srgbClr val="000000"/>
      </a:accent3>
      <a:accent4>
        <a:srgbClr val="000000"/>
      </a:accent4>
      <a:accent5>
        <a:srgbClr val="000000"/>
      </a:accent5>
      <a:accent6>
        <a:srgbClr val="000000"/>
      </a:accent6>
      <a:hlink>
        <a:srgbClr val="000000"/>
      </a:hlink>
      <a:folHlink>
        <a:srgbClr val="000000"/>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主题​​">
  <a:themeElements>
    <a:clrScheme name="">
      <a:dk1>
        <a:srgbClr val="000000"/>
      </a:dk1>
      <a:lt1>
        <a:srgbClr val="FFFFFF"/>
      </a:lt1>
      <a:dk2>
        <a:srgbClr val="FAFAFA"/>
      </a:dk2>
      <a:lt2>
        <a:srgbClr val="FFFFFF"/>
      </a:lt2>
      <a:accent1>
        <a:srgbClr val="C30000"/>
      </a:accent1>
      <a:accent2>
        <a:srgbClr val="3B3E4D"/>
      </a:accent2>
      <a:accent3>
        <a:srgbClr val="C30000"/>
      </a:accent3>
      <a:accent4>
        <a:srgbClr val="3B3E4D"/>
      </a:accent4>
      <a:accent5>
        <a:srgbClr val="C30000"/>
      </a:accent5>
      <a:accent6>
        <a:srgbClr val="3B3E4D"/>
      </a:accent6>
      <a:hlink>
        <a:srgbClr val="5FCBFB"/>
      </a:hlink>
      <a:folHlink>
        <a:srgbClr val="B759BC"/>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256</TotalTime>
  <Words>2534</Words>
  <Application>Microsoft Office PowerPoint</Application>
  <PresentationFormat>宽屏</PresentationFormat>
  <Paragraphs>234</Paragraphs>
  <Slides>11</Slides>
  <Notes>0</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11</vt:i4>
      </vt:variant>
    </vt:vector>
  </HeadingPairs>
  <TitlesOfParts>
    <vt:vector size="26" baseType="lpstr">
      <vt:lpstr>Apis For Office</vt:lpstr>
      <vt:lpstr>Apis For Office (正文)</vt:lpstr>
      <vt:lpstr>MicrosoftYaHei-Bold</vt:lpstr>
      <vt:lpstr>等线</vt:lpstr>
      <vt:lpstr>汉仪旗黑-55简</vt:lpstr>
      <vt:lpstr>汉仪旗黑-85S</vt:lpstr>
      <vt:lpstr>楷体</vt:lpstr>
      <vt:lpstr>思源黑体 CN Regular</vt:lpstr>
      <vt:lpstr>宋体</vt:lpstr>
      <vt:lpstr>微软雅黑</vt:lpstr>
      <vt:lpstr>Arial</vt:lpstr>
      <vt:lpstr>Calibri</vt:lpstr>
      <vt:lpstr>Wingdings</vt:lpstr>
      <vt:lpstr>Office 主题​​</vt:lpstr>
      <vt:lpstr>3_Office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gujie</cp:lastModifiedBy>
  <cp:revision>516</cp:revision>
  <dcterms:created xsi:type="dcterms:W3CDTF">2023-07-11T05:32:57Z</dcterms:created>
  <dcterms:modified xsi:type="dcterms:W3CDTF">2023-07-12T07:58:38Z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2052-5.5.1.7991</vt:lpwstr>
  </property>
  <property fmtid="{D5CDD505-2E9C-101B-9397-08002B2CF9AE}" pid="3" name="KSOTemplateUUID">
    <vt:lpwstr>v1.0_mb_TUBvQKL1zhPsdfJcOV4lzQ==</vt:lpwstr>
  </property>
  <property fmtid="{D5CDD505-2E9C-101B-9397-08002B2CF9AE}" pid="4" name="ICV">
    <vt:lpwstr>07EABE4361F1348523C2AC64BD936E4F_43</vt:lpwstr>
  </property>
</Properties>
</file>