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85" r:id="rId5"/>
    <p:sldId id="261" r:id="rId6"/>
    <p:sldId id="262" r:id="rId7"/>
    <p:sldId id="263" r:id="rId8"/>
    <p:sldId id="264" r:id="rId9"/>
    <p:sldId id="265" r:id="rId10"/>
    <p:sldId id="266" r:id="rId11"/>
    <p:sldId id="268" r:id="rId12"/>
    <p:sldId id="269" r:id="rId13"/>
    <p:sldId id="270" r:id="rId14"/>
    <p:sldId id="286"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4.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849ce30bce03f3da10ec61d87fdecb"/>
          <p:cNvPicPr>
            <a:picLocks noChangeAspect="1"/>
          </p:cNvPicPr>
          <p:nvPr/>
        </p:nvPicPr>
        <p:blipFill>
          <a:blip r:embed="rId1"/>
          <a:stretch>
            <a:fillRect/>
          </a:stretch>
        </p:blipFill>
        <p:spPr>
          <a:xfrm>
            <a:off x="0" y="0"/>
            <a:ext cx="12190730" cy="68580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 39"/>
          <p:cNvSpPr/>
          <p:nvPr/>
        </p:nvSpPr>
        <p:spPr>
          <a:xfrm>
            <a:off x="6946900" y="2243455"/>
            <a:ext cx="4842510" cy="3070860"/>
          </a:xfrm>
          <a:prstGeom prst="roundRect">
            <a:avLst>
              <a:gd name="adj" fmla="val 13269"/>
            </a:avLst>
          </a:prstGeom>
          <a:solidFill>
            <a:schemeClr val="bg1">
              <a:alpha val="88000"/>
            </a:schemeClr>
          </a:solidFill>
          <a:ln w="69850">
            <a:solidFill>
              <a:srgbClr val="70AD47">
                <a:alpha val="38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7FC44C"/>
              </a:solidFill>
              <a:effectLst/>
              <a:uLnTx/>
              <a:uFillTx/>
              <a:latin typeface="Calibri Light" panose="020F0302020204030204"/>
              <a:ea typeface="宋体" panose="02010600030101010101" pitchFamily="2" charset="-122"/>
              <a:cs typeface="+mn-cs"/>
            </a:endParaRPr>
          </a:p>
        </p:txBody>
      </p:sp>
      <p:sp>
        <p:nvSpPr>
          <p:cNvPr id="16" name="TextBox 22"/>
          <p:cNvSpPr txBox="1"/>
          <p:nvPr/>
        </p:nvSpPr>
        <p:spPr>
          <a:xfrm>
            <a:off x="841375" y="1271588"/>
            <a:ext cx="1512570" cy="398780"/>
          </a:xfrm>
          <a:prstGeom prst="rect">
            <a:avLst/>
          </a:prstGeom>
          <a:noFill/>
        </p:spPr>
        <p:txBody>
          <a:bodyPr wrap="square" rtlCol="0" anchor="ctr">
            <a:spAutoFit/>
          </a:bodyPr>
          <a:lstStyle>
            <a:defPPr>
              <a:defRPr lang="zh-CN"/>
            </a:defPPr>
            <a:lvl1pPr algn="ctr">
              <a:defRPr sz="2400">
                <a:solidFill>
                  <a:schemeClr val="accent3"/>
                </a:solidFill>
                <a:latin typeface="+mj-ea"/>
                <a:ea typeface="+mj-ea"/>
              </a:defRPr>
            </a:lvl1pPr>
          </a:lstStyle>
          <a:p>
            <a:pPr fontAlgn="base">
              <a:spcBef>
                <a:spcPct val="0"/>
              </a:spcBef>
              <a:spcAft>
                <a:spcPct val="0"/>
              </a:spcAft>
              <a:buFont typeface="Arial" panose="020B0604020202020204" pitchFamily="34" charset="0"/>
              <a:buNone/>
            </a:pPr>
            <a:r>
              <a:rPr lang="zh-CN" altLang="en-US" sz="2000" b="1">
                <a:solidFill>
                  <a:schemeClr val="tx1"/>
                </a:solidFill>
                <a:latin typeface="思源黑体 CN Normal" panose="020B0400000000000000" charset="-122"/>
                <a:ea typeface="微软雅黑" panose="020B0503020204020204" charset="-122"/>
              </a:rPr>
              <a:t>创新与专利</a:t>
            </a:r>
            <a:endParaRPr lang="zh-CN" altLang="en-US" sz="2000" b="1">
              <a:solidFill>
                <a:schemeClr val="tx1"/>
              </a:solidFill>
              <a:latin typeface="思源黑体 CN Normal" panose="020B0400000000000000" charset="-122"/>
              <a:ea typeface="微软雅黑" panose="020B0503020204020204" charset="-122"/>
            </a:endParaRPr>
          </a:p>
        </p:txBody>
      </p:sp>
      <p:sp>
        <p:nvSpPr>
          <p:cNvPr id="17" name="TextBox 23"/>
          <p:cNvSpPr txBox="1"/>
          <p:nvPr/>
        </p:nvSpPr>
        <p:spPr>
          <a:xfrm>
            <a:off x="681355" y="1799590"/>
            <a:ext cx="5768340" cy="1087755"/>
          </a:xfrm>
          <a:prstGeom prst="rect">
            <a:avLst/>
          </a:prstGeom>
          <a:noFill/>
        </p:spPr>
        <p:txBody>
          <a:bodyPr wrap="square" rtlCol="0" anchor="ctr">
            <a:spAutoFit/>
          </a:bodyPr>
          <a:lstStyle/>
          <a:p>
            <a:pPr algn="just" fontAlgn="base">
              <a:lnSpc>
                <a:spcPct val="120000"/>
              </a:lnSpc>
              <a:spcBef>
                <a:spcPct val="0"/>
              </a:spcBef>
              <a:spcAft>
                <a:spcPct val="0"/>
              </a:spcAft>
              <a:buFont typeface="Arial" panose="020B0604020202020204" pitchFamily="34" charset="0"/>
              <a:buNone/>
            </a:pPr>
            <a:r>
              <a:rPr lang="en-US" altLang="zh-CN" dirty="0" err="1">
                <a:solidFill>
                  <a:srgbClr val="40474D"/>
                </a:solidFill>
                <a:latin typeface="思源黑体 CN Normal" panose="020B0400000000000000" charset="-122"/>
                <a:ea typeface="微软雅黑" panose="020B0503020204020204" charset="-122"/>
                <a:sym typeface="+mn-ea"/>
              </a:rPr>
              <a:t>国家“重大新药创制”科技重大专项支持上市药品</a:t>
            </a:r>
            <a:r>
              <a:rPr lang="zh-CN" altLang="en-US" dirty="0">
                <a:solidFill>
                  <a:srgbClr val="40474D"/>
                </a:solidFill>
                <a:latin typeface="思源黑体 CN Normal" panose="020B0400000000000000" charset="-122"/>
                <a:ea typeface="微软雅黑" panose="020B0503020204020204" charset="-122"/>
                <a:sym typeface="+mn-ea"/>
              </a:rPr>
              <a:t>：否</a:t>
            </a:r>
            <a:endParaRPr lang="zh-CN" altLang="en-US" dirty="0">
              <a:solidFill>
                <a:srgbClr val="40474D"/>
              </a:solidFill>
              <a:latin typeface="思源黑体 CN Normal" panose="020B0400000000000000" charset="-122"/>
              <a:ea typeface="微软雅黑" panose="020B0503020204020204" charset="-122"/>
              <a:sym typeface="+mn-ea"/>
            </a:endParaRPr>
          </a:p>
          <a:p>
            <a:pPr algn="just" fontAlgn="base">
              <a:lnSpc>
                <a:spcPct val="120000"/>
              </a:lnSpc>
              <a:spcBef>
                <a:spcPct val="0"/>
              </a:spcBef>
              <a:spcAft>
                <a:spcPct val="0"/>
              </a:spcAft>
              <a:buFont typeface="Arial" panose="020B0604020202020204" pitchFamily="34" charset="0"/>
              <a:buNone/>
            </a:pPr>
            <a:endParaRPr lang="zh-CN" altLang="en-US" dirty="0">
              <a:solidFill>
                <a:srgbClr val="40474D"/>
              </a:solidFill>
              <a:latin typeface="思源黑体 CN Normal" panose="020B0400000000000000" charset="-122"/>
              <a:ea typeface="微软雅黑" panose="020B0503020204020204" charset="-122"/>
              <a:sym typeface="+mn-ea"/>
            </a:endParaRPr>
          </a:p>
          <a:p>
            <a:pPr algn="just" fontAlgn="base">
              <a:lnSpc>
                <a:spcPct val="120000"/>
              </a:lnSpc>
              <a:spcBef>
                <a:spcPct val="0"/>
              </a:spcBef>
              <a:spcAft>
                <a:spcPct val="0"/>
              </a:spcAft>
              <a:buFont typeface="Arial" panose="020B0604020202020204" pitchFamily="34" charset="0"/>
              <a:buNone/>
            </a:pPr>
            <a:r>
              <a:rPr lang="en-US" altLang="zh-CN" dirty="0" err="1">
                <a:solidFill>
                  <a:srgbClr val="40474D"/>
                </a:solidFill>
                <a:latin typeface="思源黑体 CN Normal" panose="020B0400000000000000" charset="-122"/>
                <a:ea typeface="微软雅黑" panose="020B0503020204020204" charset="-122"/>
                <a:sym typeface="+mn-ea"/>
              </a:rPr>
              <a:t>自主知识产权的创新药</a:t>
            </a:r>
            <a:r>
              <a:rPr lang="zh-CN" altLang="en-US" dirty="0">
                <a:solidFill>
                  <a:srgbClr val="40474D"/>
                </a:solidFill>
                <a:latin typeface="思源黑体 CN Normal" panose="020B0400000000000000" charset="-122"/>
                <a:ea typeface="微软雅黑" panose="020B0503020204020204" charset="-122"/>
                <a:sym typeface="+mn-ea"/>
              </a:rPr>
              <a:t>：</a:t>
            </a:r>
            <a:r>
              <a:rPr lang="zh-CN" altLang="en-US" b="1" dirty="0">
                <a:solidFill>
                  <a:srgbClr val="40474D"/>
                </a:solidFill>
                <a:latin typeface="思源黑体 CN Normal" panose="020B0400000000000000" charset="-122"/>
                <a:ea typeface="微软雅黑" panose="020B0503020204020204" charset="-122"/>
                <a:sym typeface="+mn-ea"/>
              </a:rPr>
              <a:t>专利新药</a:t>
            </a:r>
            <a:endParaRPr lang="zh-CN" altLang="en-US" b="1" dirty="0">
              <a:solidFill>
                <a:srgbClr val="40474D"/>
              </a:solidFill>
              <a:latin typeface="思源黑体 CN Normal" panose="020B0400000000000000" charset="-122"/>
              <a:ea typeface="微软雅黑" panose="020B0503020204020204" charset="-122"/>
              <a:sym typeface="+mn-ea"/>
            </a:endParaRPr>
          </a:p>
        </p:txBody>
      </p:sp>
      <p:sp>
        <p:nvSpPr>
          <p:cNvPr id="19" name="TextBox 25"/>
          <p:cNvSpPr txBox="1"/>
          <p:nvPr/>
        </p:nvSpPr>
        <p:spPr>
          <a:xfrm>
            <a:off x="7244080" y="2243455"/>
            <a:ext cx="4230370" cy="2999740"/>
          </a:xfrm>
          <a:prstGeom prst="rect">
            <a:avLst/>
          </a:prstGeom>
          <a:noFill/>
        </p:spPr>
        <p:txBody>
          <a:bodyPr wrap="square" rtlCol="0" anchor="ctr">
            <a:spAutoFit/>
          </a:bodyPr>
          <a:lstStyle/>
          <a:p>
            <a:pPr algn="just" fontAlgn="base">
              <a:lnSpc>
                <a:spcPct val="150000"/>
              </a:lnSpc>
              <a:buClrTx/>
              <a:buSzTx/>
              <a:buFont typeface="Arial" panose="020B0604020202020204" pitchFamily="34" charset="0"/>
              <a:buNone/>
            </a:pPr>
            <a:r>
              <a:rPr lang="en-US" altLang="zh-CN">
                <a:solidFill>
                  <a:srgbClr val="40474D"/>
                </a:solidFill>
                <a:latin typeface="思源黑体 CN Normal" panose="020B0400000000000000" charset="-122"/>
                <a:ea typeface="微软雅黑" panose="020B0503020204020204" charset="-122"/>
              </a:rPr>
              <a:t>    石辛含片是在治疗齿病方“清胃汤”的基础上结合“黄连解毒汤”加减化裁而得，源自古代文献记载的经典方剂</a:t>
            </a:r>
            <a:r>
              <a:rPr lang="zh-CN" altLang="en-US">
                <a:solidFill>
                  <a:srgbClr val="40474D"/>
                </a:solidFill>
                <a:latin typeface="思源黑体 CN Normal" panose="020B0400000000000000" charset="-122"/>
                <a:ea typeface="微软雅黑" panose="020B0503020204020204" charset="-122"/>
              </a:rPr>
              <a:t>，</a:t>
            </a:r>
            <a:r>
              <a:rPr lang="en-US" altLang="zh-CN">
                <a:solidFill>
                  <a:srgbClr val="40474D"/>
                </a:solidFill>
                <a:latin typeface="思源黑体 CN Normal" panose="020B0400000000000000" charset="-122"/>
                <a:ea typeface="微软雅黑" panose="020B0503020204020204" charset="-122"/>
              </a:rPr>
              <a:t>在传承清胃泻火的基础上结合临床辨证施治</a:t>
            </a:r>
            <a:r>
              <a:rPr lang="zh-CN" altLang="en-US">
                <a:solidFill>
                  <a:srgbClr val="40474D"/>
                </a:solidFill>
                <a:latin typeface="思源黑体 CN Normal" panose="020B0400000000000000" charset="-122"/>
                <a:ea typeface="微软雅黑" panose="020B0503020204020204" charset="-122"/>
              </a:rPr>
              <a:t>，</a:t>
            </a:r>
            <a:r>
              <a:rPr lang="en-US" altLang="zh-CN">
                <a:solidFill>
                  <a:srgbClr val="40474D"/>
                </a:solidFill>
                <a:latin typeface="思源黑体 CN Normal" panose="020B0400000000000000" charset="-122"/>
                <a:ea typeface="微软雅黑" panose="020B0503020204020204" charset="-122"/>
              </a:rPr>
              <a:t>辅以行气活血止痛，按君臣佐使的配伍原则</a:t>
            </a:r>
            <a:r>
              <a:rPr lang="zh-CN" altLang="en-US">
                <a:solidFill>
                  <a:srgbClr val="40474D"/>
                </a:solidFill>
                <a:latin typeface="思源黑体 CN Normal" panose="020B0400000000000000" charset="-122"/>
                <a:ea typeface="微软雅黑" panose="020B0503020204020204" charset="-122"/>
              </a:rPr>
              <a:t>，</a:t>
            </a:r>
            <a:r>
              <a:rPr lang="en-US" altLang="zh-CN">
                <a:solidFill>
                  <a:srgbClr val="40474D"/>
                </a:solidFill>
                <a:latin typeface="思源黑体 CN Normal" panose="020B0400000000000000" charset="-122"/>
                <a:ea typeface="微软雅黑" panose="020B0503020204020204" charset="-122"/>
              </a:rPr>
              <a:t>共奏清胃泻火、消肿止痛之功。</a:t>
            </a:r>
            <a:endParaRPr lang="en-US" altLang="zh-CN">
              <a:solidFill>
                <a:srgbClr val="40474D"/>
              </a:solidFill>
              <a:latin typeface="思源黑体 CN Normal" panose="020B0400000000000000" charset="-122"/>
              <a:ea typeface="微软雅黑" panose="020B0503020204020204" charset="-122"/>
            </a:endParaRPr>
          </a:p>
        </p:txBody>
      </p:sp>
      <p:sp>
        <p:nvSpPr>
          <p:cNvPr id="5" name="燕尾形 16"/>
          <p:cNvSpPr/>
          <p:nvPr/>
        </p:nvSpPr>
        <p:spPr>
          <a:xfrm>
            <a:off x="496656" y="1271248"/>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6" name="TextBox 22"/>
          <p:cNvSpPr txBox="1"/>
          <p:nvPr/>
        </p:nvSpPr>
        <p:spPr>
          <a:xfrm>
            <a:off x="7588250" y="1271905"/>
            <a:ext cx="1151255" cy="398780"/>
          </a:xfrm>
          <a:prstGeom prst="rect">
            <a:avLst/>
          </a:prstGeom>
          <a:noFill/>
        </p:spPr>
        <p:txBody>
          <a:bodyPr wrap="square" rtlCol="0" anchor="ctr">
            <a:spAutoFit/>
          </a:bodyPr>
          <a:lstStyle>
            <a:defPPr>
              <a:defRPr lang="zh-CN"/>
            </a:defPPr>
            <a:lvl1pPr algn="ctr">
              <a:defRPr sz="2400">
                <a:solidFill>
                  <a:schemeClr val="accent3"/>
                </a:solidFill>
                <a:latin typeface="+mj-ea"/>
                <a:ea typeface="+mj-ea"/>
              </a:defRPr>
            </a:lvl1pPr>
          </a:lstStyle>
          <a:p>
            <a:pPr fontAlgn="base">
              <a:spcBef>
                <a:spcPct val="0"/>
              </a:spcBef>
              <a:spcAft>
                <a:spcPct val="0"/>
              </a:spcAft>
              <a:buFont typeface="Arial" panose="020B0604020202020204" pitchFamily="34" charset="0"/>
              <a:buNone/>
            </a:pPr>
            <a:r>
              <a:rPr lang="zh-CN" altLang="en-US" sz="2000" b="1">
                <a:solidFill>
                  <a:schemeClr val="tx1"/>
                </a:solidFill>
                <a:latin typeface="思源黑体 CN Normal" panose="020B0400000000000000" charset="-122"/>
                <a:ea typeface="微软雅黑" panose="020B0503020204020204" charset="-122"/>
              </a:rPr>
              <a:t>传承性</a:t>
            </a:r>
            <a:endParaRPr lang="zh-CN" altLang="en-US" sz="2000" b="1">
              <a:solidFill>
                <a:schemeClr val="tx1"/>
              </a:solidFill>
              <a:latin typeface="思源黑体 CN Normal" panose="020B0400000000000000" charset="-122"/>
              <a:ea typeface="微软雅黑" panose="020B0503020204020204" charset="-122"/>
            </a:endParaRPr>
          </a:p>
        </p:txBody>
      </p:sp>
      <p:sp>
        <p:nvSpPr>
          <p:cNvPr id="20" name="燕尾形 16"/>
          <p:cNvSpPr/>
          <p:nvPr/>
        </p:nvSpPr>
        <p:spPr>
          <a:xfrm>
            <a:off x="7244166" y="1271883"/>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0" name="文本框 9"/>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12"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14" name="矩形 4"/>
          <p:cNvSpPr/>
          <p:nvPr/>
        </p:nvSpPr>
        <p:spPr>
          <a:xfrm>
            <a:off x="496570" y="286385"/>
            <a:ext cx="303911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15" name="Text Box 7"/>
          <p:cNvSpPr txBox="1"/>
          <p:nvPr/>
        </p:nvSpPr>
        <p:spPr>
          <a:xfrm>
            <a:off x="700405" y="351790"/>
            <a:ext cx="283527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04</a:t>
            </a:r>
            <a:r>
              <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创新性</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pic>
        <p:nvPicPr>
          <p:cNvPr id="4" name="图片 3" descr="一种治疗复发性口疮的中药及其制备方法和用途-发明专利证书_00"/>
          <p:cNvPicPr>
            <a:picLocks noChangeAspect="1"/>
          </p:cNvPicPr>
          <p:nvPr/>
        </p:nvPicPr>
        <p:blipFill>
          <a:blip r:embed="rId1"/>
          <a:stretch>
            <a:fillRect/>
          </a:stretch>
        </p:blipFill>
        <p:spPr>
          <a:xfrm>
            <a:off x="2353945" y="2995295"/>
            <a:ext cx="2615565" cy="3698240"/>
          </a:xfrm>
          <a:prstGeom prst="rect">
            <a:avLst/>
          </a:prstGeom>
        </p:spPr>
      </p:pic>
      <p:pic>
        <p:nvPicPr>
          <p:cNvPr id="41" name="图片 40" descr="logo-03"/>
          <p:cNvPicPr>
            <a:picLocks noChangeAspect="1"/>
          </p:cNvPicPr>
          <p:nvPr/>
        </p:nvPicPr>
        <p:blipFill>
          <a:blip r:embed="rId2"/>
          <a:stretch>
            <a:fillRect/>
          </a:stretch>
        </p:blipFill>
        <p:spPr>
          <a:xfrm>
            <a:off x="10026015" y="247015"/>
            <a:ext cx="1680210" cy="471170"/>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0"/>
          <p:cNvSpPr txBox="1"/>
          <p:nvPr/>
        </p:nvSpPr>
        <p:spPr>
          <a:xfrm>
            <a:off x="1708785" y="2144395"/>
            <a:ext cx="9024620" cy="1153795"/>
          </a:xfrm>
          <a:prstGeom prst="rect">
            <a:avLst/>
          </a:prstGeom>
          <a:noFill/>
          <a:ln w="9525">
            <a:noFill/>
            <a:miter lim="800000"/>
          </a:ln>
        </p:spPr>
        <p:txBody>
          <a:bodyPr wrap="square" lIns="121896" tIns="60948" rIns="121896" bIns="60948">
            <a:spAutoFit/>
          </a:bodyPr>
          <a:lstStyle/>
          <a:p>
            <a:pPr algn="l" defTabSz="913765">
              <a:lnSpc>
                <a:spcPct val="120000"/>
              </a:lnSpc>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医保目录内治疗复发性口疮的药物，</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中成药</a:t>
            </a:r>
            <a:r>
              <a:rPr lang="zh-CN" sz="1400" kern="0" dirty="0" err="1">
                <a:latin typeface="微软雅黑" panose="020B0503020204020204" charset="-122"/>
                <a:ea typeface="微软雅黑" panose="020B0503020204020204" charset="-122"/>
                <a:cs typeface="微软雅黑" panose="020B0503020204020204" charset="-122"/>
                <a:sym typeface="+mn-ea"/>
              </a:rPr>
              <a:t>随机对照试验的文献质量不高，</a:t>
            </a:r>
            <a:r>
              <a:rPr sz="1400" kern="0" dirty="0" err="1">
                <a:latin typeface="微软雅黑" panose="020B0503020204020204" charset="-122"/>
                <a:ea typeface="微软雅黑" panose="020B0503020204020204" charset="-122"/>
                <a:cs typeface="微软雅黑" panose="020B0503020204020204" charset="-122"/>
                <a:sym typeface="+mn-ea"/>
              </a:rPr>
              <a:t>尚不能为临床提供最佳证据</a:t>
            </a:r>
            <a:r>
              <a:rPr lang="zh-CN" sz="1400" kern="0" dirty="0" err="1">
                <a:latin typeface="微软雅黑" panose="020B0503020204020204" charset="-122"/>
                <a:ea typeface="微软雅黑" panose="020B0503020204020204" charset="-122"/>
                <a:cs typeface="微软雅黑" panose="020B0503020204020204" charset="-122"/>
                <a:sym typeface="+mn-ea"/>
              </a:rPr>
              <a:t>，或</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缺乏随机对照的试验结果</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疗效尚难评估[2]。</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指南推荐的一线用药为糖皮质激素，使用局限且不良反应明显。</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defTabSz="913765">
              <a:lnSpc>
                <a:spcPct val="120000"/>
              </a:lnSpc>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石辛含片2020年在国家“四个最严”监管要求下获批新增复发性口疮功能主治，具有高质量的循证</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医</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学</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证</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据。产品功效全面、安全方便，能够更好的满足临床用药需求。</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sp>
        <p:nvSpPr>
          <p:cNvPr id="29" name="Text Box 40"/>
          <p:cNvSpPr txBox="1"/>
          <p:nvPr/>
        </p:nvSpPr>
        <p:spPr>
          <a:xfrm>
            <a:off x="1783715" y="4256405"/>
            <a:ext cx="9128760" cy="895350"/>
          </a:xfrm>
          <a:prstGeom prst="rect">
            <a:avLst/>
          </a:prstGeom>
          <a:noFill/>
          <a:ln w="9525">
            <a:noFill/>
            <a:miter lim="800000"/>
          </a:ln>
        </p:spPr>
        <p:txBody>
          <a:bodyPr wrap="square" lIns="121896" tIns="60948" rIns="121896" bIns="60948">
            <a:spAutoFit/>
          </a:bodyPr>
          <a:lstStyle/>
          <a:p>
            <a:pPr algn="l" defTabSz="913765">
              <a:lnSpc>
                <a:spcPct val="120000"/>
              </a:lnSpc>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石辛含片功能主治与用法用量明确；所治疾病症状明显、较易诊断；产品使用方便，患者依从</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性</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高。</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defTabSz="913765">
              <a:lnSpc>
                <a:spcPct val="120000"/>
              </a:lnSpc>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医保经办审核难度较小，临床滥用风险很低，潜在超说明书</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范围</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使用可能性很小。</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defTabSz="913765">
              <a:lnSpc>
                <a:spcPct val="120000"/>
              </a:lnSpc>
              <a:defRPr/>
            </a:pP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sp>
        <p:nvSpPr>
          <p:cNvPr id="3" name="文本占位符 3"/>
          <p:cNvSpPr txBox="1"/>
          <p:nvPr/>
        </p:nvSpPr>
        <p:spPr>
          <a:xfrm>
            <a:off x="1708785" y="1765935"/>
            <a:ext cx="2668905" cy="36830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000" b="1">
                <a:solidFill>
                  <a:schemeClr val="tx1">
                    <a:lumMod val="85000"/>
                    <a:lumOff val="15000"/>
                  </a:schemeClr>
                </a:solidFill>
                <a:latin typeface="微软雅黑" panose="020B0503020204020204" charset="-122"/>
                <a:ea typeface="微软雅黑" panose="020B0503020204020204" charset="-122"/>
              </a:rPr>
              <a:t>弥补药品目录短板</a:t>
            </a:r>
            <a:endParaRPr lang="en-US" altLang="zh-CN" sz="2000" b="1">
              <a:solidFill>
                <a:schemeClr val="tx1">
                  <a:lumMod val="85000"/>
                  <a:lumOff val="15000"/>
                </a:schemeClr>
              </a:solidFill>
              <a:latin typeface="微软雅黑" panose="020B0503020204020204" charset="-122"/>
              <a:ea typeface="微软雅黑" panose="020B0503020204020204" charset="-122"/>
            </a:endParaRPr>
          </a:p>
        </p:txBody>
      </p:sp>
      <p:sp>
        <p:nvSpPr>
          <p:cNvPr id="4" name="文本占位符 3"/>
          <p:cNvSpPr txBox="1"/>
          <p:nvPr/>
        </p:nvSpPr>
        <p:spPr>
          <a:xfrm>
            <a:off x="1783715" y="3792220"/>
            <a:ext cx="3963035" cy="36830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b="1">
                <a:solidFill>
                  <a:schemeClr val="tx1">
                    <a:lumMod val="85000"/>
                    <a:lumOff val="15000"/>
                  </a:schemeClr>
                </a:solidFill>
                <a:latin typeface="微软雅黑" panose="020B0503020204020204" charset="-122"/>
                <a:ea typeface="微软雅黑" panose="020B0503020204020204" charset="-122"/>
              </a:rPr>
              <a:t>临床管理难度及其他相关情况</a:t>
            </a:r>
            <a:endParaRPr lang="en-US" altLang="zh-CN" sz="2000" b="1">
              <a:solidFill>
                <a:schemeClr val="tx1">
                  <a:lumMod val="85000"/>
                  <a:lumOff val="15000"/>
                </a:schemeClr>
              </a:solidFill>
              <a:latin typeface="微软雅黑" panose="020B0503020204020204" charset="-122"/>
              <a:ea typeface="微软雅黑" panose="020B0503020204020204" charset="-122"/>
            </a:endParaRPr>
          </a:p>
        </p:txBody>
      </p:sp>
      <p:sp>
        <p:nvSpPr>
          <p:cNvPr id="5" name="燕尾形 16"/>
          <p:cNvSpPr/>
          <p:nvPr/>
        </p:nvSpPr>
        <p:spPr>
          <a:xfrm>
            <a:off x="1320886" y="1739790"/>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a:latin typeface="微软雅黑" panose="020B0503020204020204" charset="-122"/>
              <a:ea typeface="微软雅黑" panose="020B0503020204020204" charset="-122"/>
            </a:endParaRPr>
          </a:p>
        </p:txBody>
      </p:sp>
      <p:sp>
        <p:nvSpPr>
          <p:cNvPr id="6" name="燕尾形 16"/>
          <p:cNvSpPr/>
          <p:nvPr/>
        </p:nvSpPr>
        <p:spPr>
          <a:xfrm>
            <a:off x="1364066" y="3740040"/>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a:latin typeface="微软雅黑" panose="020B0503020204020204" charset="-122"/>
              <a:ea typeface="微软雅黑" panose="020B0503020204020204" charset="-122"/>
            </a:endParaRPr>
          </a:p>
        </p:txBody>
      </p:sp>
      <p:sp>
        <p:nvSpPr>
          <p:cNvPr id="10" name="文本框 9"/>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2"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7" name="矩形 4"/>
          <p:cNvSpPr/>
          <p:nvPr/>
        </p:nvSpPr>
        <p:spPr>
          <a:xfrm>
            <a:off x="496570" y="286385"/>
            <a:ext cx="303911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8" name="Text Box 7"/>
          <p:cNvSpPr txBox="1"/>
          <p:nvPr/>
        </p:nvSpPr>
        <p:spPr>
          <a:xfrm>
            <a:off x="700405" y="351790"/>
            <a:ext cx="283527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mj-ea"/>
                <a:ea typeface="+mj-ea"/>
                <a:cs typeface="+mj-ea"/>
                <a:sym typeface="+mn-lt"/>
              </a:rPr>
              <a:t>05</a:t>
            </a:r>
            <a:r>
              <a:rPr lang="zh-CN" altLang="en-US" sz="2400" b="1" spc="300">
                <a:solidFill>
                  <a:schemeClr val="bg1"/>
                </a:solidFill>
                <a:latin typeface="+mj-ea"/>
                <a:ea typeface="+mj-ea"/>
                <a:cs typeface="+mj-ea"/>
                <a:sym typeface="+mn-lt"/>
              </a:rPr>
              <a:t>公平性</a:t>
            </a:r>
            <a:endParaRPr lang="zh-CN" altLang="en-US" sz="2400" b="1" spc="300">
              <a:solidFill>
                <a:schemeClr val="bg1"/>
              </a:solidFill>
              <a:latin typeface="+mj-ea"/>
              <a:ea typeface="+mj-ea"/>
              <a:cs typeface="+mj-ea"/>
              <a:sym typeface="+mn-lt"/>
            </a:endParaRPr>
          </a:p>
        </p:txBody>
      </p:sp>
      <p:sp>
        <p:nvSpPr>
          <p:cNvPr id="13" name="文本框 12"/>
          <p:cNvSpPr txBox="1"/>
          <p:nvPr/>
        </p:nvSpPr>
        <p:spPr>
          <a:xfrm>
            <a:off x="2442210" y="6210935"/>
            <a:ext cx="6284595" cy="553085"/>
          </a:xfrm>
          <a:prstGeom prst="rect">
            <a:avLst/>
          </a:prstGeom>
          <a:noFill/>
        </p:spPr>
        <p:txBody>
          <a:bodyPr wrap="square" rtlCol="0" anchor="t">
            <a:spAutoFit/>
          </a:bodyPr>
          <a:lstStyle/>
          <a:p>
            <a:pPr algn="l"/>
            <a:r>
              <a:rPr lang="zh-CN" altLang="en-US" sz="1000" dirty="0">
                <a:solidFill>
                  <a:srgbClr val="231F20"/>
                </a:solidFill>
                <a:latin typeface="微软雅黑" panose="020B0503020204020204" charset="-122"/>
                <a:ea typeface="微软雅黑" panose="020B0503020204020204" charset="-122"/>
                <a:sym typeface="+mn-ea"/>
              </a:rPr>
              <a:t>【</a:t>
            </a:r>
            <a:r>
              <a:rPr lang="en-US" altLang="zh-CN" sz="1000" dirty="0">
                <a:solidFill>
                  <a:srgbClr val="231F20"/>
                </a:solidFill>
                <a:latin typeface="微软雅黑" panose="020B0503020204020204" charset="-122"/>
                <a:ea typeface="微软雅黑" panose="020B0503020204020204" charset="-122"/>
                <a:sym typeface="+mn-ea"/>
              </a:rPr>
              <a:t>1</a:t>
            </a:r>
            <a:r>
              <a:rPr lang="zh-CN" altLang="en-US" sz="1000" dirty="0">
                <a:solidFill>
                  <a:srgbClr val="231F20"/>
                </a:solidFill>
                <a:latin typeface="微软雅黑" panose="020B0503020204020204" charset="-122"/>
                <a:ea typeface="微软雅黑" panose="020B0503020204020204" charset="-122"/>
                <a:sym typeface="+mn-ea"/>
              </a:rPr>
              <a:t>】复发性阿弗他溃疡诊疗指南（试行）</a:t>
            </a:r>
            <a:r>
              <a:rPr lang="en-US" altLang="zh-CN" sz="1000" b="1" dirty="0">
                <a:latin typeface="微软雅黑" panose="020B0503020204020204" charset="-122"/>
                <a:ea typeface="微软雅黑" panose="020B0503020204020204" charset="-122"/>
                <a:sym typeface="+mn-ea"/>
              </a:rPr>
              <a:t>.</a:t>
            </a:r>
            <a:r>
              <a:rPr lang="zh-CN" altLang="en-US" sz="1000" dirty="0">
                <a:latin typeface="微软雅黑" panose="020B0503020204020204" charset="-122"/>
                <a:ea typeface="微软雅黑" panose="020B0503020204020204" charset="-122"/>
                <a:sym typeface="+mn-ea"/>
              </a:rPr>
              <a:t>中华口腔医学杂志</a:t>
            </a:r>
            <a:r>
              <a:rPr lang="en-US" altLang="zh-CN" sz="1000" dirty="0">
                <a:latin typeface="微软雅黑" panose="020B0503020204020204" charset="-122"/>
                <a:ea typeface="微软雅黑" panose="020B0503020204020204" charset="-122"/>
                <a:sym typeface="+mn-ea"/>
              </a:rPr>
              <a:t>[J].2012.47(7)</a:t>
            </a:r>
            <a:r>
              <a:rPr lang="zh-CN" altLang="en-US" sz="1000" dirty="0">
                <a:latin typeface="微软雅黑" panose="020B0503020204020204" charset="-122"/>
                <a:ea typeface="微软雅黑" panose="020B0503020204020204" charset="-122"/>
                <a:sym typeface="+mn-ea"/>
              </a:rPr>
              <a:t>：</a:t>
            </a:r>
            <a:r>
              <a:rPr lang="en-US" altLang="zh-CN" sz="1000" dirty="0">
                <a:latin typeface="微软雅黑" panose="020B0503020204020204" charset="-122"/>
                <a:ea typeface="微软雅黑" panose="020B0503020204020204" charset="-122"/>
                <a:sym typeface="+mn-ea"/>
              </a:rPr>
              <a:t>408-409</a:t>
            </a:r>
            <a:endParaRPr lang="en-US" altLang="zh-CN" sz="1000" dirty="0">
              <a:latin typeface="微软雅黑" panose="020B0503020204020204" charset="-122"/>
              <a:ea typeface="微软雅黑" panose="020B0503020204020204" charset="-122"/>
              <a:sym typeface="+mn-ea"/>
            </a:endParaRPr>
          </a:p>
          <a:p>
            <a:pPr algn="l"/>
            <a:r>
              <a:rPr lang="zh-CN" altLang="en-US" sz="1000" dirty="0">
                <a:solidFill>
                  <a:srgbClr val="231F20"/>
                </a:solidFill>
                <a:latin typeface="微软雅黑" panose="020B0503020204020204" charset="-122"/>
                <a:ea typeface="微软雅黑" panose="020B0503020204020204" charset="-122"/>
                <a:sym typeface="+mn-ea"/>
              </a:rPr>
              <a:t>【</a:t>
            </a:r>
            <a:r>
              <a:rPr lang="en-US" altLang="zh-CN" sz="1000" dirty="0">
                <a:solidFill>
                  <a:srgbClr val="231F20"/>
                </a:solidFill>
                <a:latin typeface="微软雅黑" panose="020B0503020204020204" charset="-122"/>
                <a:ea typeface="微软雅黑" panose="020B0503020204020204" charset="-122"/>
                <a:sym typeface="+mn-ea"/>
              </a:rPr>
              <a:t>2</a:t>
            </a:r>
            <a:r>
              <a:rPr lang="zh-CN" altLang="en-US" sz="1000" dirty="0">
                <a:solidFill>
                  <a:srgbClr val="231F20"/>
                </a:solidFill>
                <a:latin typeface="微软雅黑" panose="020B0503020204020204" charset="-122"/>
                <a:ea typeface="微软雅黑" panose="020B0503020204020204" charset="-122"/>
                <a:sym typeface="+mn-ea"/>
              </a:rPr>
              <a:t>】对《复发性阿弗他溃疡诊疗指南（试行）》的讨论与解读</a:t>
            </a:r>
            <a:r>
              <a:rPr lang="en-US" altLang="zh-CN" sz="1000" b="1" dirty="0">
                <a:latin typeface="微软雅黑" panose="020B0503020204020204" charset="-122"/>
                <a:ea typeface="微软雅黑" panose="020B0503020204020204" charset="-122"/>
                <a:sym typeface="+mn-ea"/>
              </a:rPr>
              <a:t>.</a:t>
            </a:r>
            <a:r>
              <a:rPr lang="zh-CN" altLang="en-US" sz="1000" dirty="0">
                <a:latin typeface="微软雅黑" panose="020B0503020204020204" charset="-122"/>
                <a:ea typeface="微软雅黑" panose="020B0503020204020204" charset="-122"/>
                <a:sym typeface="+mn-ea"/>
              </a:rPr>
              <a:t>中华口腔医学杂志</a:t>
            </a:r>
            <a:r>
              <a:rPr lang="en-US" altLang="zh-CN" sz="1000" dirty="0">
                <a:latin typeface="微软雅黑" panose="020B0503020204020204" charset="-122"/>
                <a:ea typeface="微软雅黑" panose="020B0503020204020204" charset="-122"/>
                <a:sym typeface="+mn-ea"/>
              </a:rPr>
              <a:t>[J].2012.47(7)</a:t>
            </a:r>
            <a:r>
              <a:rPr lang="zh-CN" altLang="en-US" sz="1000" dirty="0">
                <a:latin typeface="微软雅黑" panose="020B0503020204020204" charset="-122"/>
                <a:ea typeface="微软雅黑" panose="020B0503020204020204" charset="-122"/>
                <a:sym typeface="+mn-ea"/>
              </a:rPr>
              <a:t>：</a:t>
            </a:r>
            <a:r>
              <a:rPr lang="en-US" altLang="zh-CN" sz="1000" dirty="0">
                <a:latin typeface="微软雅黑" panose="020B0503020204020204" charset="-122"/>
                <a:ea typeface="微软雅黑" panose="020B0503020204020204" charset="-122"/>
                <a:sym typeface="+mn-ea"/>
              </a:rPr>
              <a:t>402-404</a:t>
            </a:r>
            <a:endParaRPr lang="en-US" altLang="zh-CN" sz="1000" b="1" dirty="0">
              <a:latin typeface="微软雅黑" panose="020B0503020204020204" charset="-122"/>
              <a:ea typeface="微软雅黑" panose="020B0503020204020204" charset="-122"/>
            </a:endParaRPr>
          </a:p>
          <a:p>
            <a:endParaRPr lang="en-US" altLang="zh-CN" sz="1000" dirty="0">
              <a:latin typeface="微软雅黑" panose="020B0503020204020204" charset="-122"/>
              <a:ea typeface="微软雅黑" panose="020B0503020204020204" charset="-122"/>
              <a:sym typeface="+mn-ea"/>
            </a:endParaRPr>
          </a:p>
        </p:txBody>
      </p:sp>
      <p:pic>
        <p:nvPicPr>
          <p:cNvPr id="41" name="图片 40" descr="logo-03"/>
          <p:cNvPicPr>
            <a:picLocks noChangeAspect="1"/>
          </p:cNvPicPr>
          <p:nvPr/>
        </p:nvPicPr>
        <p:blipFill>
          <a:blip r:embed="rId1"/>
          <a:stretch>
            <a:fillRect/>
          </a:stretch>
        </p:blipFill>
        <p:spPr>
          <a:xfrm>
            <a:off x="10026015" y="247015"/>
            <a:ext cx="1680210" cy="47117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PPT-21"/>
          <p:cNvPicPr>
            <a:picLocks noChangeAspect="1"/>
          </p:cNvPicPr>
          <p:nvPr/>
        </p:nvPicPr>
        <p:blipFill>
          <a:blip r:embed="rId1"/>
          <a:stretch>
            <a:fillRect/>
          </a:stretch>
        </p:blipFill>
        <p:spPr>
          <a:xfrm>
            <a:off x="0" y="5586095"/>
            <a:ext cx="12192000" cy="1279525"/>
          </a:xfrm>
          <a:prstGeom prst="rect">
            <a:avLst/>
          </a:prstGeom>
        </p:spPr>
      </p:pic>
      <p:sp>
        <p:nvSpPr>
          <p:cNvPr id="14" name="矩形 4"/>
          <p:cNvSpPr/>
          <p:nvPr/>
        </p:nvSpPr>
        <p:spPr>
          <a:xfrm>
            <a:off x="-635" y="3841115"/>
            <a:ext cx="12192635" cy="1847215"/>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p/>
        </p:txBody>
      </p:sp>
      <p:sp>
        <p:nvSpPr>
          <p:cNvPr id="15" name="文本框 14"/>
          <p:cNvSpPr txBox="1"/>
          <p:nvPr/>
        </p:nvSpPr>
        <p:spPr>
          <a:xfrm>
            <a:off x="3274378" y="4215448"/>
            <a:ext cx="5643880" cy="706755"/>
          </a:xfrm>
          <a:prstGeom prst="rect">
            <a:avLst/>
          </a:prstGeom>
          <a:noFill/>
        </p:spPr>
        <p:txBody>
          <a:bodyPr wrap="square" rtlCol="0">
            <a:spAutoFit/>
          </a:bodyPr>
          <a:p>
            <a:pPr algn="dist"/>
            <a:r>
              <a:rPr lang="zh-CN" altLang="en-US" sz="4000" b="1">
                <a:solidFill>
                  <a:schemeClr val="bg1"/>
                </a:solidFill>
                <a:latin typeface="微软雅黑" panose="020B0503020204020204" charset="-122"/>
                <a:ea typeface="微软雅黑" panose="020B0503020204020204" charset="-122"/>
                <a:cs typeface="微软雅黑" panose="020B0503020204020204" charset="-122"/>
              </a:rPr>
              <a:t>恒守正念</a:t>
            </a:r>
            <a:r>
              <a:rPr lang="en-US" altLang="zh-CN" sz="4000" b="1">
                <a:solidFill>
                  <a:schemeClr val="bg1"/>
                </a:solidFill>
                <a:latin typeface="微软雅黑" panose="020B0503020204020204" charset="-122"/>
                <a:ea typeface="微软雅黑" panose="020B0503020204020204" charset="-122"/>
                <a:cs typeface="微软雅黑" panose="020B0503020204020204" charset="-122"/>
              </a:rPr>
              <a:t> </a:t>
            </a: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安立善业</a:t>
            </a:r>
            <a:endParaRPr lang="zh-CN" altLang="en-US" sz="40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nvSpPr>
        <p:spPr>
          <a:xfrm>
            <a:off x="4676775" y="5104765"/>
            <a:ext cx="2837815" cy="368300"/>
          </a:xfrm>
          <a:prstGeom prst="rect">
            <a:avLst/>
          </a:prstGeom>
          <a:noFill/>
        </p:spPr>
        <p:txBody>
          <a:bodyPr wrap="square" rtlCol="0">
            <a:spAutoFit/>
          </a:bodyPr>
          <a:p>
            <a:pPr algn="dist"/>
            <a:r>
              <a:rPr lang="zh-CN" altLang="en-US">
                <a:solidFill>
                  <a:schemeClr val="bg1"/>
                </a:solidFill>
                <a:latin typeface="微软雅黑" panose="020B0503020204020204" charset="-122"/>
                <a:ea typeface="微软雅黑" panose="020B0503020204020204" charset="-122"/>
              </a:rPr>
              <a:t>与中国医药事业共发展</a:t>
            </a:r>
            <a:endParaRPr lang="zh-CN" altLang="en-US">
              <a:solidFill>
                <a:schemeClr val="bg1"/>
              </a:solidFill>
              <a:latin typeface="微软雅黑" panose="020B0503020204020204" charset="-122"/>
              <a:ea typeface="微软雅黑" panose="020B0503020204020204" charset="-122"/>
            </a:endParaRPr>
          </a:p>
        </p:txBody>
      </p:sp>
      <p:pic>
        <p:nvPicPr>
          <p:cNvPr id="24" name="图片 23" descr="logo-03"/>
          <p:cNvPicPr>
            <a:picLocks noChangeAspect="1"/>
          </p:cNvPicPr>
          <p:nvPr/>
        </p:nvPicPr>
        <p:blipFill>
          <a:blip r:embed="rId2"/>
          <a:stretch>
            <a:fillRect/>
          </a:stretch>
        </p:blipFill>
        <p:spPr>
          <a:xfrm>
            <a:off x="487045" y="353060"/>
            <a:ext cx="1680210" cy="471170"/>
          </a:xfrm>
          <a:prstGeom prst="rect">
            <a:avLst/>
          </a:prstGeom>
        </p:spPr>
      </p:pic>
      <p:sp>
        <p:nvSpPr>
          <p:cNvPr id="2" name="文本框 1"/>
          <p:cNvSpPr txBox="1"/>
          <p:nvPr/>
        </p:nvSpPr>
        <p:spPr>
          <a:xfrm>
            <a:off x="4496435" y="1976120"/>
            <a:ext cx="2948940" cy="1106805"/>
          </a:xfrm>
          <a:prstGeom prst="rect">
            <a:avLst/>
          </a:prstGeom>
          <a:noFill/>
        </p:spPr>
        <p:txBody>
          <a:bodyPr wrap="none" rtlCol="0">
            <a:spAutoFit/>
          </a:bodyPr>
          <a:p>
            <a:r>
              <a:rPr lang="zh-CN" altLang="en-US" sz="66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谢    谢</a:t>
            </a:r>
            <a:endParaRPr lang="zh-CN" altLang="en-US" sz="66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pic>
        <p:nvPicPr>
          <p:cNvPr id="4" name="图片 3" descr="PPT-20"/>
          <p:cNvPicPr>
            <a:picLocks noChangeAspect="1"/>
          </p:cNvPicPr>
          <p:nvPr/>
        </p:nvPicPr>
        <p:blipFill>
          <a:blip r:embed="rId3"/>
          <a:stretch>
            <a:fillRect/>
          </a:stretch>
        </p:blipFill>
        <p:spPr>
          <a:xfrm>
            <a:off x="0" y="0"/>
            <a:ext cx="2752090" cy="103060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PPT-22"/>
          <p:cNvPicPr>
            <a:picLocks noChangeAspect="1"/>
          </p:cNvPicPr>
          <p:nvPr/>
        </p:nvPicPr>
        <p:blipFill>
          <a:blip r:embed="rId1"/>
          <a:stretch>
            <a:fillRect/>
          </a:stretch>
        </p:blipFill>
        <p:spPr>
          <a:xfrm>
            <a:off x="-457835" y="19050"/>
            <a:ext cx="3849370" cy="6858000"/>
          </a:xfrm>
          <a:prstGeom prst="rect">
            <a:avLst/>
          </a:prstGeom>
        </p:spPr>
      </p:pic>
      <p:pic>
        <p:nvPicPr>
          <p:cNvPr id="24" name="图片 23" descr="logo-03"/>
          <p:cNvPicPr>
            <a:picLocks noChangeAspect="1"/>
          </p:cNvPicPr>
          <p:nvPr/>
        </p:nvPicPr>
        <p:blipFill>
          <a:blip r:embed="rId2"/>
          <a:stretch>
            <a:fillRect/>
          </a:stretch>
        </p:blipFill>
        <p:spPr>
          <a:xfrm>
            <a:off x="10026015" y="338455"/>
            <a:ext cx="1680210" cy="471170"/>
          </a:xfrm>
          <a:prstGeom prst="rect">
            <a:avLst/>
          </a:prstGeom>
        </p:spPr>
      </p:pic>
      <p:grpSp>
        <p:nvGrpSpPr>
          <p:cNvPr id="25" name="组合 24"/>
          <p:cNvGrpSpPr/>
          <p:nvPr/>
        </p:nvGrpSpPr>
        <p:grpSpPr>
          <a:xfrm>
            <a:off x="4059555" y="1336040"/>
            <a:ext cx="3325495" cy="1206500"/>
            <a:chOff x="1957" y="3910"/>
            <a:chExt cx="5237" cy="1900"/>
          </a:xfrm>
        </p:grpSpPr>
        <p:sp>
          <p:nvSpPr>
            <p:cNvPr id="26" name="文本框 9"/>
            <p:cNvSpPr txBox="1"/>
            <p:nvPr/>
          </p:nvSpPr>
          <p:spPr>
            <a:xfrm>
              <a:off x="4120" y="4463"/>
              <a:ext cx="3075" cy="687"/>
            </a:xfrm>
            <a:prstGeom prst="rect">
              <a:avLst/>
            </a:prstGeom>
            <a:noFill/>
          </p:spPr>
          <p:txBody>
            <a:bodyPr wrap="square" lIns="68562" tIns="34281" rIns="68562" bIns="34281" rtlCol="0">
              <a:spAutoFit/>
            </a:bodyPr>
            <a:p>
              <a:pPr marL="0" lvl="1" algn="ctr">
                <a:lnSpc>
                  <a:spcPct val="120000"/>
                </a:lnSpc>
              </a:pPr>
              <a:r>
                <a:rPr lang="zh-CN" sz="2000" b="1" spc="300">
                  <a:solidFill>
                    <a:srgbClr val="70AD47"/>
                  </a:solidFill>
                  <a:latin typeface="微软雅黑" panose="020B0503020204020204" charset="-122"/>
                  <a:ea typeface="微软雅黑" panose="020B0503020204020204" charset="-122"/>
                  <a:cs typeface="思源黑体 CN Medium" panose="020B0600000000000000" charset="-122"/>
                  <a:sym typeface="+mn-lt"/>
                </a:rPr>
                <a:t>药品基础信息</a:t>
              </a:r>
              <a:endParaRPr lang="zh-CN" altLang="en-US" sz="2000" b="1" spc="300" dirty="0" smtClean="0">
                <a:solidFill>
                  <a:srgbClr val="70AD47"/>
                </a:solidFill>
                <a:latin typeface="微软雅黑" panose="020B0503020204020204" charset="-122"/>
                <a:ea typeface="微软雅黑" panose="020B0503020204020204" charset="-122"/>
                <a:cs typeface="思源黑体 CN Medium" panose="020B0600000000000000" charset="-122"/>
                <a:sym typeface="+mn-lt"/>
              </a:endParaRPr>
            </a:p>
          </p:txBody>
        </p:sp>
        <p:grpSp>
          <p:nvGrpSpPr>
            <p:cNvPr id="27" name="组合 26"/>
            <p:cNvGrpSpPr/>
            <p:nvPr/>
          </p:nvGrpSpPr>
          <p:grpSpPr>
            <a:xfrm>
              <a:off x="1957" y="3910"/>
              <a:ext cx="1900" cy="1900"/>
              <a:chOff x="1432" y="4846"/>
              <a:chExt cx="1900" cy="1900"/>
            </a:xfrm>
          </p:grpSpPr>
          <p:grpSp>
            <p:nvGrpSpPr>
              <p:cNvPr id="28" name="组合 59"/>
              <p:cNvGrpSpPr/>
              <p:nvPr/>
            </p:nvGrpSpPr>
            <p:grpSpPr>
              <a:xfrm rot="0">
                <a:off x="1432" y="4846"/>
                <a:ext cx="1900" cy="1901"/>
                <a:chOff x="1463339" y="1072758"/>
                <a:chExt cx="1546058" cy="1546058"/>
              </a:xfrm>
              <a:effectLst>
                <a:outerShdw blurRad="330200" dist="215900" dir="6900000" sx="91000" sy="91000" algn="t" rotWithShape="0">
                  <a:prstClr val="black">
                    <a:alpha val="27000"/>
                  </a:prstClr>
                </a:outerShdw>
              </a:effectLst>
            </p:grpSpPr>
            <p:sp>
              <p:nvSpPr>
                <p:cNvPr id="29" name="同心圆 2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solidFill>
                      <a:schemeClr val="tx1"/>
                    </a:solidFill>
                  </a:endParaRPr>
                </a:p>
              </p:txBody>
            </p:sp>
            <p:sp>
              <p:nvSpPr>
                <p:cNvPr id="30" name="椭圆 2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grpSp>
          <p:sp>
            <p:nvSpPr>
              <p:cNvPr id="31" name="椭圆 30"/>
              <p:cNvSpPr/>
              <p:nvPr/>
            </p:nvSpPr>
            <p:spPr>
              <a:xfrm>
                <a:off x="1663" y="5077"/>
                <a:ext cx="1438" cy="143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sp>
            <p:nvSpPr>
              <p:cNvPr id="32" name="文本框 9"/>
              <p:cNvSpPr txBox="1"/>
              <p:nvPr/>
            </p:nvSpPr>
            <p:spPr>
              <a:xfrm>
                <a:off x="1817" y="5253"/>
                <a:ext cx="1130" cy="978"/>
              </a:xfrm>
              <a:prstGeom prst="rect">
                <a:avLst/>
              </a:prstGeom>
              <a:noFill/>
            </p:spPr>
            <p:txBody>
              <a:bodyPr wrap="square" lIns="68562" tIns="34281" rIns="68562" bIns="34281" rtlCol="0">
                <a:spAutoFit/>
              </a:bodyPr>
              <a:p>
                <a:pPr marL="0" lvl="1" algn="ctr">
                  <a:lnSpc>
                    <a:spcPct val="120000"/>
                  </a:lnSpc>
                </a:pPr>
                <a:r>
                  <a:rPr lang="en-US" altLang="zh-CN" sz="3000" b="1" spc="300">
                    <a:solidFill>
                      <a:schemeClr val="bg1"/>
                    </a:solidFill>
                    <a:latin typeface="微软雅黑" panose="020B0503020204020204" charset="-122"/>
                    <a:ea typeface="微软雅黑" panose="020B0503020204020204" charset="-122"/>
                    <a:cs typeface="思源黑体 CN Medium" panose="020B0600000000000000" charset="-122"/>
                    <a:sym typeface="+mn-lt"/>
                  </a:rPr>
                  <a:t>01</a:t>
                </a:r>
                <a:endParaRPr lang="en-US" altLang="zh-CN" sz="3000" b="1" spc="300" dirty="0" smtClean="0">
                  <a:solidFill>
                    <a:schemeClr val="bg1"/>
                  </a:solidFill>
                  <a:latin typeface="微软雅黑" panose="020B0503020204020204" charset="-122"/>
                  <a:ea typeface="微软雅黑" panose="020B0503020204020204" charset="-122"/>
                  <a:cs typeface="思源黑体 CN Medium" panose="020B0600000000000000" charset="-122"/>
                  <a:sym typeface="+mn-lt"/>
                </a:endParaRPr>
              </a:p>
            </p:txBody>
          </p:sp>
        </p:grpSp>
      </p:grpSp>
      <p:grpSp>
        <p:nvGrpSpPr>
          <p:cNvPr id="33" name="组合 32"/>
          <p:cNvGrpSpPr/>
          <p:nvPr/>
        </p:nvGrpSpPr>
        <p:grpSpPr>
          <a:xfrm>
            <a:off x="4059555" y="2909570"/>
            <a:ext cx="2482215" cy="1206500"/>
            <a:chOff x="7863" y="3856"/>
            <a:chExt cx="3909" cy="1900"/>
          </a:xfrm>
        </p:grpSpPr>
        <p:sp>
          <p:nvSpPr>
            <p:cNvPr id="34" name="文本框 9"/>
            <p:cNvSpPr txBox="1"/>
            <p:nvPr/>
          </p:nvSpPr>
          <p:spPr>
            <a:xfrm>
              <a:off x="10156" y="4463"/>
              <a:ext cx="1617" cy="687"/>
            </a:xfrm>
            <a:prstGeom prst="rect">
              <a:avLst/>
            </a:prstGeom>
            <a:noFill/>
          </p:spPr>
          <p:txBody>
            <a:bodyPr wrap="square" lIns="68562" tIns="34281" rIns="68562" bIns="34281" rtlCol="0">
              <a:spAutoFit/>
            </a:bodyPr>
            <a:p>
              <a:pPr marL="0" lvl="1" algn="ctr">
                <a:lnSpc>
                  <a:spcPct val="120000"/>
                </a:lnSpc>
              </a:pPr>
              <a:r>
                <a:rPr lang="zh-CN" sz="2000" b="1" spc="300">
                  <a:solidFill>
                    <a:srgbClr val="70AD47"/>
                  </a:solidFill>
                  <a:latin typeface="微软雅黑" panose="020B0503020204020204" charset="-122"/>
                  <a:ea typeface="微软雅黑" panose="020B0503020204020204" charset="-122"/>
                  <a:cs typeface="思源黑体 CN Medium" panose="020B0600000000000000" charset="-122"/>
                  <a:sym typeface="+mn-lt"/>
                </a:rPr>
                <a:t>安全性</a:t>
              </a:r>
              <a:endParaRPr lang="zh-CN" altLang="en-US" sz="2000" b="1" spc="300" dirty="0" smtClean="0">
                <a:solidFill>
                  <a:srgbClr val="70AD47"/>
                </a:solidFill>
                <a:latin typeface="微软雅黑" panose="020B0503020204020204" charset="-122"/>
                <a:ea typeface="微软雅黑" panose="020B0503020204020204" charset="-122"/>
                <a:cs typeface="思源黑体 CN Medium" panose="020B0600000000000000" charset="-122"/>
                <a:sym typeface="+mn-lt"/>
              </a:endParaRPr>
            </a:p>
          </p:txBody>
        </p:sp>
        <p:grpSp>
          <p:nvGrpSpPr>
            <p:cNvPr id="35" name="组合 34"/>
            <p:cNvGrpSpPr/>
            <p:nvPr/>
          </p:nvGrpSpPr>
          <p:grpSpPr>
            <a:xfrm>
              <a:off x="7863" y="3856"/>
              <a:ext cx="1900" cy="1900"/>
              <a:chOff x="4382" y="4846"/>
              <a:chExt cx="1900" cy="1900"/>
            </a:xfrm>
          </p:grpSpPr>
          <p:grpSp>
            <p:nvGrpSpPr>
              <p:cNvPr id="36" name="组合 59"/>
              <p:cNvGrpSpPr/>
              <p:nvPr/>
            </p:nvGrpSpPr>
            <p:grpSpPr>
              <a:xfrm rot="0">
                <a:off x="4382" y="4846"/>
                <a:ext cx="1900" cy="1901"/>
                <a:chOff x="1463339" y="1072758"/>
                <a:chExt cx="1546058" cy="1546058"/>
              </a:xfrm>
              <a:effectLst>
                <a:outerShdw blurRad="330200" dist="215900" dir="6900000" sx="91000" sy="91000" algn="t" rotWithShape="0">
                  <a:prstClr val="black">
                    <a:alpha val="27000"/>
                  </a:prstClr>
                </a:outerShdw>
              </a:effectLst>
            </p:grpSpPr>
            <p:sp>
              <p:nvSpPr>
                <p:cNvPr id="37" name="同心圆 3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solidFill>
                      <a:schemeClr val="tx1"/>
                    </a:solidFill>
                  </a:endParaRPr>
                </a:p>
              </p:txBody>
            </p:sp>
            <p:sp>
              <p:nvSpPr>
                <p:cNvPr id="38" name="椭圆 3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grpSp>
          <p:sp>
            <p:nvSpPr>
              <p:cNvPr id="39" name="椭圆 38"/>
              <p:cNvSpPr/>
              <p:nvPr/>
            </p:nvSpPr>
            <p:spPr>
              <a:xfrm>
                <a:off x="4613" y="5077"/>
                <a:ext cx="1438" cy="143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sp>
            <p:nvSpPr>
              <p:cNvPr id="40" name="文本框 9"/>
              <p:cNvSpPr txBox="1"/>
              <p:nvPr/>
            </p:nvSpPr>
            <p:spPr>
              <a:xfrm>
                <a:off x="4767" y="5253"/>
                <a:ext cx="1130" cy="978"/>
              </a:xfrm>
              <a:prstGeom prst="rect">
                <a:avLst/>
              </a:prstGeom>
              <a:noFill/>
            </p:spPr>
            <p:txBody>
              <a:bodyPr wrap="square" lIns="68562" tIns="34281" rIns="68562" bIns="34281" rtlCol="0">
                <a:spAutoFit/>
              </a:bodyPr>
              <a:p>
                <a:pPr marL="0" lvl="1" algn="ctr">
                  <a:lnSpc>
                    <a:spcPct val="120000"/>
                  </a:lnSpc>
                </a:pPr>
                <a:r>
                  <a:rPr lang="en-US" altLang="zh-CN" sz="3000" b="1" spc="300">
                    <a:solidFill>
                      <a:schemeClr val="bg1"/>
                    </a:solidFill>
                    <a:latin typeface="微软雅黑" panose="020B0503020204020204" charset="-122"/>
                    <a:ea typeface="微软雅黑" panose="020B0503020204020204" charset="-122"/>
                    <a:cs typeface="思源黑体 CN Medium" panose="020B0600000000000000" charset="-122"/>
                    <a:sym typeface="+mn-lt"/>
                  </a:rPr>
                  <a:t>02</a:t>
                </a:r>
                <a:endParaRPr lang="en-US" altLang="zh-CN" sz="3000" b="1" spc="300" dirty="0" smtClean="0">
                  <a:solidFill>
                    <a:schemeClr val="bg1"/>
                  </a:solidFill>
                  <a:latin typeface="微软雅黑" panose="020B0503020204020204" charset="-122"/>
                  <a:ea typeface="微软雅黑" panose="020B0503020204020204" charset="-122"/>
                  <a:cs typeface="思源黑体 CN Medium" panose="020B0600000000000000" charset="-122"/>
                  <a:sym typeface="+mn-lt"/>
                </a:endParaRPr>
              </a:p>
            </p:txBody>
          </p:sp>
        </p:grpSp>
      </p:grpSp>
      <p:grpSp>
        <p:nvGrpSpPr>
          <p:cNvPr id="42" name="组合 41"/>
          <p:cNvGrpSpPr/>
          <p:nvPr/>
        </p:nvGrpSpPr>
        <p:grpSpPr>
          <a:xfrm>
            <a:off x="4059555" y="4483100"/>
            <a:ext cx="2471420" cy="1206500"/>
            <a:chOff x="12946" y="3856"/>
            <a:chExt cx="3892" cy="1900"/>
          </a:xfrm>
        </p:grpSpPr>
        <p:sp>
          <p:nvSpPr>
            <p:cNvPr id="45" name="文本框 9"/>
            <p:cNvSpPr txBox="1"/>
            <p:nvPr/>
          </p:nvSpPr>
          <p:spPr>
            <a:xfrm>
              <a:off x="15208" y="4463"/>
              <a:ext cx="1630" cy="687"/>
            </a:xfrm>
            <a:prstGeom prst="rect">
              <a:avLst/>
            </a:prstGeom>
            <a:noFill/>
          </p:spPr>
          <p:txBody>
            <a:bodyPr wrap="square" lIns="68562" tIns="34281" rIns="68562" bIns="34281" rtlCol="0">
              <a:spAutoFit/>
            </a:bodyPr>
            <a:p>
              <a:pPr marL="0" lvl="1" algn="ctr">
                <a:lnSpc>
                  <a:spcPct val="120000"/>
                </a:lnSpc>
              </a:pPr>
              <a:r>
                <a:rPr lang="zh-CN" sz="2000" b="1" spc="300">
                  <a:solidFill>
                    <a:srgbClr val="70AD47"/>
                  </a:solidFill>
                  <a:latin typeface="微软雅黑" panose="020B0503020204020204" charset="-122"/>
                  <a:ea typeface="微软雅黑" panose="020B0503020204020204" charset="-122"/>
                  <a:cs typeface="思源黑体 CN Medium" panose="020B0600000000000000" charset="-122"/>
                  <a:sym typeface="+mn-lt"/>
                </a:rPr>
                <a:t>有效性</a:t>
              </a:r>
              <a:endParaRPr lang="zh-CN" altLang="en-US" sz="2000" b="1" spc="300" dirty="0" smtClean="0">
                <a:solidFill>
                  <a:srgbClr val="70AD47"/>
                </a:solidFill>
                <a:latin typeface="微软雅黑" panose="020B0503020204020204" charset="-122"/>
                <a:ea typeface="微软雅黑" panose="020B0503020204020204" charset="-122"/>
                <a:cs typeface="思源黑体 CN Medium" panose="020B0600000000000000" charset="-122"/>
                <a:sym typeface="+mn-lt"/>
              </a:endParaRPr>
            </a:p>
          </p:txBody>
        </p:sp>
        <p:grpSp>
          <p:nvGrpSpPr>
            <p:cNvPr id="46" name="组合 45"/>
            <p:cNvGrpSpPr/>
            <p:nvPr/>
          </p:nvGrpSpPr>
          <p:grpSpPr>
            <a:xfrm>
              <a:off x="12946" y="3856"/>
              <a:ext cx="1900" cy="1900"/>
              <a:chOff x="11161" y="2965"/>
              <a:chExt cx="1900" cy="1900"/>
            </a:xfrm>
          </p:grpSpPr>
          <p:grpSp>
            <p:nvGrpSpPr>
              <p:cNvPr id="53" name="组合 59"/>
              <p:cNvGrpSpPr/>
              <p:nvPr/>
            </p:nvGrpSpPr>
            <p:grpSpPr>
              <a:xfrm rot="0">
                <a:off x="11161" y="2965"/>
                <a:ext cx="1900" cy="1901"/>
                <a:chOff x="1463339" y="1072758"/>
                <a:chExt cx="1546058" cy="1546058"/>
              </a:xfrm>
              <a:effectLst>
                <a:outerShdw blurRad="330200" dist="215900" dir="6900000" sx="91000" sy="91000" algn="t" rotWithShape="0">
                  <a:prstClr val="black">
                    <a:alpha val="27000"/>
                  </a:prstClr>
                </a:outerShdw>
              </a:effectLst>
            </p:grpSpPr>
            <p:sp>
              <p:nvSpPr>
                <p:cNvPr id="59" name="同心圆 5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solidFill>
                      <a:schemeClr val="tx1"/>
                    </a:solidFill>
                  </a:endParaRPr>
                </a:p>
              </p:txBody>
            </p:sp>
            <p:sp>
              <p:nvSpPr>
                <p:cNvPr id="64" name="椭圆 6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grpSp>
          <p:sp>
            <p:nvSpPr>
              <p:cNvPr id="71" name="椭圆 70"/>
              <p:cNvSpPr/>
              <p:nvPr/>
            </p:nvSpPr>
            <p:spPr>
              <a:xfrm>
                <a:off x="11392" y="3196"/>
                <a:ext cx="1438" cy="143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sp>
            <p:nvSpPr>
              <p:cNvPr id="78" name="文本框 9"/>
              <p:cNvSpPr txBox="1"/>
              <p:nvPr/>
            </p:nvSpPr>
            <p:spPr>
              <a:xfrm>
                <a:off x="11546" y="3372"/>
                <a:ext cx="1130" cy="978"/>
              </a:xfrm>
              <a:prstGeom prst="rect">
                <a:avLst/>
              </a:prstGeom>
              <a:noFill/>
            </p:spPr>
            <p:txBody>
              <a:bodyPr wrap="square" lIns="68562" tIns="34281" rIns="68562" bIns="34281" rtlCol="0">
                <a:spAutoFit/>
              </a:bodyPr>
              <a:p>
                <a:pPr marL="0" lvl="1" algn="ctr">
                  <a:lnSpc>
                    <a:spcPct val="120000"/>
                  </a:lnSpc>
                </a:pPr>
                <a:r>
                  <a:rPr lang="en-US" altLang="zh-CN" sz="3000" b="1" spc="300">
                    <a:solidFill>
                      <a:schemeClr val="bg1"/>
                    </a:solidFill>
                    <a:latin typeface="微软雅黑" panose="020B0503020204020204" charset="-122"/>
                    <a:ea typeface="微软雅黑" panose="020B0503020204020204" charset="-122"/>
                    <a:cs typeface="思源黑体 CN Medium" panose="020B0600000000000000" charset="-122"/>
                    <a:sym typeface="+mn-lt"/>
                  </a:rPr>
                  <a:t>03</a:t>
                </a:r>
                <a:endParaRPr lang="en-US" altLang="zh-CN" sz="3000" b="1" spc="300" dirty="0" smtClean="0">
                  <a:solidFill>
                    <a:schemeClr val="bg1"/>
                  </a:solidFill>
                  <a:latin typeface="微软雅黑" panose="020B0503020204020204" charset="-122"/>
                  <a:ea typeface="微软雅黑" panose="020B0503020204020204" charset="-122"/>
                  <a:cs typeface="思源黑体 CN Medium" panose="020B0600000000000000" charset="-122"/>
                  <a:sym typeface="+mn-lt"/>
                </a:endParaRPr>
              </a:p>
            </p:txBody>
          </p:sp>
        </p:grpSp>
      </p:grpSp>
      <p:grpSp>
        <p:nvGrpSpPr>
          <p:cNvPr id="79" name="组合 78"/>
          <p:cNvGrpSpPr/>
          <p:nvPr/>
        </p:nvGrpSpPr>
        <p:grpSpPr>
          <a:xfrm>
            <a:off x="7972425" y="1336040"/>
            <a:ext cx="2550160" cy="1206500"/>
            <a:chOff x="1957" y="6199"/>
            <a:chExt cx="4016" cy="1900"/>
          </a:xfrm>
        </p:grpSpPr>
        <p:sp>
          <p:nvSpPr>
            <p:cNvPr id="80" name="文本框 9"/>
            <p:cNvSpPr txBox="1"/>
            <p:nvPr/>
          </p:nvSpPr>
          <p:spPr>
            <a:xfrm>
              <a:off x="4120" y="6865"/>
              <a:ext cx="1853" cy="687"/>
            </a:xfrm>
            <a:prstGeom prst="rect">
              <a:avLst/>
            </a:prstGeom>
            <a:noFill/>
          </p:spPr>
          <p:txBody>
            <a:bodyPr wrap="square" lIns="68562" tIns="34281" rIns="68562" bIns="34281" rtlCol="0">
              <a:spAutoFit/>
            </a:bodyPr>
            <a:p>
              <a:pPr marL="0" lvl="1" algn="ctr">
                <a:lnSpc>
                  <a:spcPct val="120000"/>
                </a:lnSpc>
              </a:pPr>
              <a:r>
                <a:rPr lang="zh-CN" sz="2000" b="1" spc="300">
                  <a:solidFill>
                    <a:srgbClr val="70AD47"/>
                  </a:solidFill>
                  <a:latin typeface="微软雅黑" panose="020B0503020204020204" charset="-122"/>
                  <a:ea typeface="微软雅黑" panose="020B0503020204020204" charset="-122"/>
                  <a:cs typeface="思源黑体 CN Medium" panose="020B0600000000000000" charset="-122"/>
                  <a:sym typeface="+mn-lt"/>
                </a:rPr>
                <a:t>创新性</a:t>
              </a:r>
              <a:endParaRPr lang="zh-CN" altLang="en-US" sz="2000" b="1" spc="300" dirty="0" smtClean="0">
                <a:solidFill>
                  <a:srgbClr val="70AD47"/>
                </a:solidFill>
                <a:latin typeface="微软雅黑" panose="020B0503020204020204" charset="-122"/>
                <a:ea typeface="微软雅黑" panose="020B0503020204020204" charset="-122"/>
                <a:cs typeface="思源黑体 CN Medium" panose="020B0600000000000000" charset="-122"/>
                <a:sym typeface="+mn-lt"/>
              </a:endParaRPr>
            </a:p>
          </p:txBody>
        </p:sp>
        <p:grpSp>
          <p:nvGrpSpPr>
            <p:cNvPr id="81" name="组合 80"/>
            <p:cNvGrpSpPr/>
            <p:nvPr/>
          </p:nvGrpSpPr>
          <p:grpSpPr>
            <a:xfrm>
              <a:off x="1957" y="6199"/>
              <a:ext cx="1900" cy="1900"/>
              <a:chOff x="1432" y="5308"/>
              <a:chExt cx="1900" cy="1900"/>
            </a:xfrm>
          </p:grpSpPr>
          <p:grpSp>
            <p:nvGrpSpPr>
              <p:cNvPr id="82" name="组合 59"/>
              <p:cNvGrpSpPr/>
              <p:nvPr/>
            </p:nvGrpSpPr>
            <p:grpSpPr>
              <a:xfrm rot="0">
                <a:off x="1432" y="5308"/>
                <a:ext cx="1900" cy="1901"/>
                <a:chOff x="1463339" y="1072758"/>
                <a:chExt cx="1546058" cy="1546058"/>
              </a:xfrm>
              <a:effectLst>
                <a:outerShdw blurRad="330200" dist="215900" dir="6900000" sx="91000" sy="91000" algn="t" rotWithShape="0">
                  <a:prstClr val="black">
                    <a:alpha val="27000"/>
                  </a:prstClr>
                </a:outerShdw>
              </a:effectLst>
            </p:grpSpPr>
            <p:sp>
              <p:nvSpPr>
                <p:cNvPr id="83" name="同心圆 8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solidFill>
                      <a:schemeClr val="tx1"/>
                    </a:solidFill>
                  </a:endParaRPr>
                </a:p>
              </p:txBody>
            </p:sp>
            <p:sp>
              <p:nvSpPr>
                <p:cNvPr id="84" name="椭圆 8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grpSp>
          <p:sp>
            <p:nvSpPr>
              <p:cNvPr id="85" name="椭圆 84"/>
              <p:cNvSpPr/>
              <p:nvPr/>
            </p:nvSpPr>
            <p:spPr>
              <a:xfrm>
                <a:off x="1663" y="5539"/>
                <a:ext cx="1438" cy="143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sp>
            <p:nvSpPr>
              <p:cNvPr id="92" name="文本框 9"/>
              <p:cNvSpPr txBox="1"/>
              <p:nvPr/>
            </p:nvSpPr>
            <p:spPr>
              <a:xfrm>
                <a:off x="1817" y="5715"/>
                <a:ext cx="1130" cy="978"/>
              </a:xfrm>
              <a:prstGeom prst="rect">
                <a:avLst/>
              </a:prstGeom>
              <a:noFill/>
            </p:spPr>
            <p:txBody>
              <a:bodyPr wrap="square" lIns="68562" tIns="34281" rIns="68562" bIns="34281" rtlCol="0">
                <a:spAutoFit/>
              </a:bodyPr>
              <a:p>
                <a:pPr marL="0" lvl="1" algn="ctr">
                  <a:lnSpc>
                    <a:spcPct val="120000"/>
                  </a:lnSpc>
                </a:pPr>
                <a:r>
                  <a:rPr lang="en-US" altLang="zh-CN" sz="3000" b="1" spc="300">
                    <a:solidFill>
                      <a:schemeClr val="bg1"/>
                    </a:solidFill>
                    <a:latin typeface="微软雅黑" panose="020B0503020204020204" charset="-122"/>
                    <a:ea typeface="微软雅黑" panose="020B0503020204020204" charset="-122"/>
                    <a:cs typeface="思源黑体 CN Medium" panose="020B0600000000000000" charset="-122"/>
                    <a:sym typeface="+mn-lt"/>
                  </a:rPr>
                  <a:t>04</a:t>
                </a:r>
                <a:endParaRPr lang="en-US" altLang="zh-CN" sz="3000" b="1" spc="300" dirty="0" smtClean="0">
                  <a:solidFill>
                    <a:schemeClr val="bg1"/>
                  </a:solidFill>
                  <a:latin typeface="微软雅黑" panose="020B0503020204020204" charset="-122"/>
                  <a:ea typeface="微软雅黑" panose="020B0503020204020204" charset="-122"/>
                  <a:cs typeface="思源黑体 CN Medium" panose="020B0600000000000000" charset="-122"/>
                  <a:sym typeface="+mn-lt"/>
                </a:endParaRPr>
              </a:p>
            </p:txBody>
          </p:sp>
        </p:grpSp>
      </p:grpSp>
      <p:grpSp>
        <p:nvGrpSpPr>
          <p:cNvPr id="93" name="组合 92"/>
          <p:cNvGrpSpPr/>
          <p:nvPr/>
        </p:nvGrpSpPr>
        <p:grpSpPr>
          <a:xfrm>
            <a:off x="7972425" y="2909570"/>
            <a:ext cx="2482850" cy="1206500"/>
            <a:chOff x="7863" y="6200"/>
            <a:chExt cx="3910" cy="1900"/>
          </a:xfrm>
        </p:grpSpPr>
        <p:sp>
          <p:nvSpPr>
            <p:cNvPr id="94" name="文本框 9"/>
            <p:cNvSpPr txBox="1"/>
            <p:nvPr/>
          </p:nvSpPr>
          <p:spPr>
            <a:xfrm>
              <a:off x="10156" y="6865"/>
              <a:ext cx="1617" cy="687"/>
            </a:xfrm>
            <a:prstGeom prst="rect">
              <a:avLst/>
            </a:prstGeom>
            <a:noFill/>
          </p:spPr>
          <p:txBody>
            <a:bodyPr wrap="square" lIns="68562" tIns="34281" rIns="68562" bIns="34281" rtlCol="0">
              <a:spAutoFit/>
            </a:bodyPr>
            <a:p>
              <a:pPr marL="0" lvl="1" algn="ctr">
                <a:lnSpc>
                  <a:spcPct val="120000"/>
                </a:lnSpc>
              </a:pPr>
              <a:r>
                <a:rPr lang="zh-CN" altLang="en-US" sz="2000" b="1" spc="300" dirty="0" smtClean="0">
                  <a:solidFill>
                    <a:srgbClr val="70AD47"/>
                  </a:solidFill>
                  <a:latin typeface="微软雅黑" panose="020B0503020204020204" charset="-122"/>
                  <a:ea typeface="微软雅黑" panose="020B0503020204020204" charset="-122"/>
                  <a:cs typeface="思源黑体 CN Medium" panose="020B0600000000000000" charset="-122"/>
                  <a:sym typeface="+mn-lt"/>
                </a:rPr>
                <a:t>公平性</a:t>
              </a:r>
              <a:endParaRPr lang="zh-CN" altLang="en-US" sz="2000" b="1" spc="300" dirty="0" smtClean="0">
                <a:solidFill>
                  <a:srgbClr val="70AD47"/>
                </a:solidFill>
                <a:latin typeface="微软雅黑" panose="020B0503020204020204" charset="-122"/>
                <a:ea typeface="微软雅黑" panose="020B0503020204020204" charset="-122"/>
                <a:cs typeface="思源黑体 CN Medium" panose="020B0600000000000000" charset="-122"/>
                <a:sym typeface="+mn-lt"/>
              </a:endParaRPr>
            </a:p>
          </p:txBody>
        </p:sp>
        <p:grpSp>
          <p:nvGrpSpPr>
            <p:cNvPr id="95" name="组合 94"/>
            <p:cNvGrpSpPr/>
            <p:nvPr/>
          </p:nvGrpSpPr>
          <p:grpSpPr>
            <a:xfrm>
              <a:off x="7863" y="6200"/>
              <a:ext cx="1900" cy="1900"/>
              <a:chOff x="8288" y="5715"/>
              <a:chExt cx="1900" cy="1900"/>
            </a:xfrm>
          </p:grpSpPr>
          <p:grpSp>
            <p:nvGrpSpPr>
              <p:cNvPr id="96" name="组合 59"/>
              <p:cNvGrpSpPr/>
              <p:nvPr/>
            </p:nvGrpSpPr>
            <p:grpSpPr>
              <a:xfrm rot="0">
                <a:off x="8288" y="5715"/>
                <a:ext cx="1900" cy="1901"/>
                <a:chOff x="1463339" y="1072758"/>
                <a:chExt cx="1546058" cy="1546058"/>
              </a:xfrm>
              <a:effectLst>
                <a:outerShdw blurRad="330200" dist="215900" dir="6900000" sx="91000" sy="91000" algn="t" rotWithShape="0">
                  <a:prstClr val="black">
                    <a:alpha val="27000"/>
                  </a:prstClr>
                </a:outerShdw>
              </a:effectLst>
            </p:grpSpPr>
            <p:sp>
              <p:nvSpPr>
                <p:cNvPr id="97" name="同心圆 9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solidFill>
                      <a:schemeClr val="tx1"/>
                    </a:solidFill>
                  </a:endParaRPr>
                </a:p>
              </p:txBody>
            </p:sp>
            <p:sp>
              <p:nvSpPr>
                <p:cNvPr id="99" name="椭圆 9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grpSp>
          <p:sp>
            <p:nvSpPr>
              <p:cNvPr id="100" name="椭圆 99"/>
              <p:cNvSpPr/>
              <p:nvPr/>
            </p:nvSpPr>
            <p:spPr>
              <a:xfrm>
                <a:off x="8519" y="5946"/>
                <a:ext cx="1438" cy="143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sp>
            <p:nvSpPr>
              <p:cNvPr id="101" name="文本框 9"/>
              <p:cNvSpPr txBox="1"/>
              <p:nvPr/>
            </p:nvSpPr>
            <p:spPr>
              <a:xfrm>
                <a:off x="8673" y="6122"/>
                <a:ext cx="1130" cy="978"/>
              </a:xfrm>
              <a:prstGeom prst="rect">
                <a:avLst/>
              </a:prstGeom>
              <a:noFill/>
            </p:spPr>
            <p:txBody>
              <a:bodyPr wrap="square" lIns="68562" tIns="34281" rIns="68562" bIns="34281" rtlCol="0">
                <a:spAutoFit/>
              </a:bodyPr>
              <a:p>
                <a:pPr marL="0" lvl="1" algn="ctr">
                  <a:lnSpc>
                    <a:spcPct val="120000"/>
                  </a:lnSpc>
                </a:pPr>
                <a:r>
                  <a:rPr lang="en-US" altLang="zh-CN" sz="3000" b="1" spc="300">
                    <a:solidFill>
                      <a:schemeClr val="bg1"/>
                    </a:solidFill>
                    <a:latin typeface="微软雅黑" panose="020B0503020204020204" charset="-122"/>
                    <a:ea typeface="微软雅黑" panose="020B0503020204020204" charset="-122"/>
                    <a:cs typeface="思源黑体 CN Medium" panose="020B0600000000000000" charset="-122"/>
                    <a:sym typeface="+mn-lt"/>
                  </a:rPr>
                  <a:t>05</a:t>
                </a:r>
                <a:endParaRPr lang="en-US" altLang="zh-CN" sz="3000" b="1" spc="300" dirty="0" smtClean="0">
                  <a:solidFill>
                    <a:schemeClr val="bg1"/>
                  </a:solidFill>
                  <a:latin typeface="微软雅黑" panose="020B0503020204020204" charset="-122"/>
                  <a:ea typeface="微软雅黑" panose="020B0503020204020204" charset="-122"/>
                  <a:cs typeface="思源黑体 CN Medium" panose="020B0600000000000000" charset="-122"/>
                  <a:sym typeface="+mn-lt"/>
                </a:endParaRPr>
              </a:p>
            </p:txBody>
          </p:sp>
        </p:grpSp>
      </p:grpSp>
      <p:pic>
        <p:nvPicPr>
          <p:cNvPr id="111" name="图片 110" descr="PPT-19"/>
          <p:cNvPicPr>
            <a:picLocks noChangeAspect="1"/>
          </p:cNvPicPr>
          <p:nvPr/>
        </p:nvPicPr>
        <p:blipFill>
          <a:blip r:embed="rId3"/>
          <a:stretch>
            <a:fillRect/>
          </a:stretch>
        </p:blipFill>
        <p:spPr>
          <a:xfrm>
            <a:off x="-396240" y="3185795"/>
            <a:ext cx="2480945" cy="1858645"/>
          </a:xfrm>
          <a:prstGeom prst="rect">
            <a:avLst/>
          </a:prstGeom>
        </p:spPr>
      </p:pic>
      <p:pic>
        <p:nvPicPr>
          <p:cNvPr id="114" name="图片 113" descr="PPT-16"/>
          <p:cNvPicPr>
            <a:picLocks noChangeAspect="1"/>
          </p:cNvPicPr>
          <p:nvPr/>
        </p:nvPicPr>
        <p:blipFill>
          <a:blip r:embed="rId4"/>
          <a:stretch>
            <a:fillRect/>
          </a:stretch>
        </p:blipFill>
        <p:spPr>
          <a:xfrm rot="1620000">
            <a:off x="598170" y="1811020"/>
            <a:ext cx="1200150" cy="1098550"/>
          </a:xfrm>
          <a:prstGeom prst="rect">
            <a:avLst/>
          </a:prstGeom>
        </p:spPr>
      </p:pic>
      <p:pic>
        <p:nvPicPr>
          <p:cNvPr id="115" name="图片 114" descr="PPT-17"/>
          <p:cNvPicPr>
            <a:picLocks noChangeAspect="1"/>
          </p:cNvPicPr>
          <p:nvPr/>
        </p:nvPicPr>
        <p:blipFill>
          <a:blip r:embed="rId5"/>
          <a:stretch>
            <a:fillRect/>
          </a:stretch>
        </p:blipFill>
        <p:spPr>
          <a:xfrm>
            <a:off x="1475740" y="352425"/>
            <a:ext cx="861060" cy="1453515"/>
          </a:xfrm>
          <a:prstGeom prst="rect">
            <a:avLst/>
          </a:prstGeom>
        </p:spPr>
      </p:pic>
      <p:pic>
        <p:nvPicPr>
          <p:cNvPr id="116" name="图片 115" descr="PPT-18"/>
          <p:cNvPicPr>
            <a:picLocks noChangeAspect="1"/>
          </p:cNvPicPr>
          <p:nvPr/>
        </p:nvPicPr>
        <p:blipFill>
          <a:blip r:embed="rId6"/>
          <a:stretch>
            <a:fillRect/>
          </a:stretch>
        </p:blipFill>
        <p:spPr>
          <a:xfrm>
            <a:off x="-109220" y="66040"/>
            <a:ext cx="1445895" cy="1993900"/>
          </a:xfrm>
          <a:prstGeom prst="rect">
            <a:avLst/>
          </a:prstGeom>
        </p:spPr>
      </p:pic>
      <p:sp>
        <p:nvSpPr>
          <p:cNvPr id="117" name="文本框 9"/>
          <p:cNvSpPr txBox="1"/>
          <p:nvPr/>
        </p:nvSpPr>
        <p:spPr>
          <a:xfrm>
            <a:off x="746760" y="2294890"/>
            <a:ext cx="902970" cy="2099945"/>
          </a:xfrm>
          <a:prstGeom prst="rect">
            <a:avLst/>
          </a:prstGeom>
          <a:noFill/>
        </p:spPr>
        <p:txBody>
          <a:bodyPr wrap="square" lIns="68562" tIns="34281" rIns="68562" bIns="34281" rtlCol="0">
            <a:spAutoFit/>
          </a:bodyPr>
          <a:p>
            <a:pPr marL="0" lvl="1" algn="dist">
              <a:lnSpc>
                <a:spcPct val="120000"/>
              </a:lnSpc>
            </a:pPr>
            <a:r>
              <a:rPr lang="zh-CN" altLang="en-US" sz="5500" b="1" spc="300">
                <a:solidFill>
                  <a:srgbClr val="70AD47"/>
                </a:solidFill>
                <a:latin typeface="微软雅黑" panose="020B0503020204020204" charset="-122"/>
                <a:ea typeface="微软雅黑" panose="020B0503020204020204" charset="-122"/>
                <a:cs typeface="思源黑体 CN Medium" panose="020B0600000000000000" charset="-122"/>
                <a:sym typeface="+mn-lt"/>
              </a:rPr>
              <a:t>目</a:t>
            </a:r>
            <a:endParaRPr lang="zh-CN" altLang="en-US" sz="5500" b="1" spc="300">
              <a:solidFill>
                <a:srgbClr val="70AD47"/>
              </a:solidFill>
              <a:latin typeface="微软雅黑" panose="020B0503020204020204" charset="-122"/>
              <a:ea typeface="微软雅黑" panose="020B0503020204020204" charset="-122"/>
              <a:cs typeface="思源黑体 CN Medium" panose="020B0600000000000000" charset="-122"/>
              <a:sym typeface="+mn-lt"/>
            </a:endParaRPr>
          </a:p>
          <a:p>
            <a:pPr marL="0" lvl="1" algn="dist">
              <a:lnSpc>
                <a:spcPct val="120000"/>
              </a:lnSpc>
            </a:pPr>
            <a:r>
              <a:rPr lang="zh-CN" altLang="en-US" sz="5500" b="1" spc="300">
                <a:solidFill>
                  <a:srgbClr val="70AD47"/>
                </a:solidFill>
                <a:latin typeface="微软雅黑" panose="020B0503020204020204" charset="-122"/>
                <a:ea typeface="微软雅黑" panose="020B0503020204020204" charset="-122"/>
                <a:cs typeface="思源黑体 CN Medium" panose="020B0600000000000000" charset="-122"/>
                <a:sym typeface="+mn-lt"/>
              </a:rPr>
              <a:t>录</a:t>
            </a:r>
            <a:endParaRPr lang="zh-CN" altLang="en-US" sz="5500" b="1" spc="300" dirty="0" smtClean="0">
              <a:solidFill>
                <a:srgbClr val="70AD47"/>
              </a:solidFill>
              <a:latin typeface="微软雅黑" panose="020B0503020204020204" charset="-122"/>
              <a:ea typeface="微软雅黑" panose="020B0503020204020204" charset="-122"/>
              <a:cs typeface="思源黑体 CN Medium" panose="020B0600000000000000" charset="-122"/>
              <a:sym typeface="+mn-lt"/>
            </a:endParaRPr>
          </a:p>
        </p:txBody>
      </p:sp>
      <p:pic>
        <p:nvPicPr>
          <p:cNvPr id="5" name="图片 4" descr="PPT-15"/>
          <p:cNvPicPr>
            <a:picLocks noChangeAspect="1"/>
          </p:cNvPicPr>
          <p:nvPr/>
        </p:nvPicPr>
        <p:blipFill>
          <a:blip r:embed="rId7"/>
          <a:stretch>
            <a:fillRect/>
          </a:stretch>
        </p:blipFill>
        <p:spPr>
          <a:xfrm>
            <a:off x="69850" y="5044440"/>
            <a:ext cx="2548255" cy="32308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2369185" y="1129665"/>
            <a:ext cx="8931275" cy="2676525"/>
          </a:xfrm>
          <a:prstGeom prst="rect">
            <a:avLst/>
          </a:prstGeom>
        </p:spPr>
        <p:txBody>
          <a:bodyPr wrap="square">
            <a:spAutoFit/>
          </a:bodyPr>
          <a:lstStyle/>
          <a:p>
            <a:pPr algn="l">
              <a:lnSpc>
                <a:spcPct val="150000"/>
              </a:lnSpc>
              <a:buClrTx/>
              <a:buSzTx/>
              <a:buFontTx/>
            </a:pPr>
            <a:r>
              <a:rPr lang="zh-CN" altLang="en-US"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通用名：石辛含片  </a:t>
            </a:r>
            <a:endPar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buClrTx/>
              <a:buSzTx/>
              <a:buFontTx/>
            </a:pPr>
            <a:r>
              <a:rPr lang="zh-CN" altLang="en-US"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注册规格：每片重0.6g（相当于饮片1.56g）</a:t>
            </a:r>
            <a:endPar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buClrTx/>
              <a:buSzTx/>
              <a:buFontTx/>
            </a:pPr>
            <a:r>
              <a:rPr lang="zh-CN" altLang="en-US"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中国大陆首次上市时间：2010年2月    </a:t>
            </a:r>
            <a:endPar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buClrTx/>
              <a:buSzTx/>
              <a:buFontTx/>
            </a:pPr>
            <a:r>
              <a:rPr lang="zh-CN" altLang="en-US"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目前大陆地区同通用名药品的上市情况：独家品种</a:t>
            </a:r>
            <a:r>
              <a:rPr lang="en-US" altLang="zh-CN" sz="14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a:t>
            </a:r>
            <a:endParaRPr lang="en-US" altLang="zh-CN" sz="14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buClrTx/>
              <a:buSzTx/>
              <a:buFontTx/>
            </a:pP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全球首个上市国家/地区及上市时间</a:t>
            </a:r>
            <a:r>
              <a:rPr lang="zh-CN" altLang="en-US"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：中国，</a:t>
            </a: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2010年2月</a:t>
            </a:r>
            <a:endPar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buClrTx/>
              <a:buSzTx/>
              <a:buFontTx/>
            </a:pPr>
            <a:r>
              <a:rPr lang="zh-CN" altLang="en-US"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是否为OTC药品</a:t>
            </a:r>
            <a:r>
              <a:rPr lang="zh-CN" altLang="en-US"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否 </a:t>
            </a:r>
            <a:endPar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buClrTx/>
              <a:buSzTx/>
              <a:buFontTx/>
            </a:pPr>
            <a:r>
              <a:rPr lang="zh-CN" altLang="en-US"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参照药品建议：</a:t>
            </a: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西帕依固龈液</a:t>
            </a:r>
            <a:endPar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buClrTx/>
              <a:buSzTx/>
              <a:buFontTx/>
            </a:pPr>
            <a:r>
              <a:rPr lang="zh-CN" altLang="en-US"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成份：石膏、黄芩、黄柏、栀子、细辛、麻黄、姜黄、大黄</a:t>
            </a:r>
            <a:endPar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39"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2" name="矩形 4"/>
          <p:cNvSpPr/>
          <p:nvPr/>
        </p:nvSpPr>
        <p:spPr>
          <a:xfrm>
            <a:off x="496570" y="286385"/>
            <a:ext cx="303911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36" name="Text Box 7"/>
          <p:cNvSpPr txBox="1"/>
          <p:nvPr/>
        </p:nvSpPr>
        <p:spPr>
          <a:xfrm>
            <a:off x="700405" y="351790"/>
            <a:ext cx="283527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a:t>
            </a:r>
            <a:r>
              <a:rPr 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1</a:t>
            </a:r>
            <a:r>
              <a:rPr 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药品基础信息</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8" name="燕尾形 16"/>
          <p:cNvSpPr/>
          <p:nvPr/>
        </p:nvSpPr>
        <p:spPr>
          <a:xfrm>
            <a:off x="771611" y="3938160"/>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0" name="燕尾形 16"/>
          <p:cNvSpPr/>
          <p:nvPr/>
        </p:nvSpPr>
        <p:spPr>
          <a:xfrm>
            <a:off x="807806" y="1242585"/>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1" name="文本框 10"/>
          <p:cNvSpPr txBox="1"/>
          <p:nvPr/>
        </p:nvSpPr>
        <p:spPr>
          <a:xfrm>
            <a:off x="1152525" y="1268730"/>
            <a:ext cx="1198880" cy="368300"/>
          </a:xfrm>
          <a:prstGeom prst="rect">
            <a:avLst/>
          </a:prstGeom>
          <a:noFill/>
        </p:spPr>
        <p:txBody>
          <a:bodyPr wrap="none" rtlCol="0">
            <a:spAutoFit/>
          </a:bodyPr>
          <a:lstStyle/>
          <a:p>
            <a:pPr algn="ctr">
              <a:lnSpc>
                <a:spcPct val="90000"/>
              </a:lnSpc>
              <a:spcBef>
                <a:spcPts val="1000"/>
              </a:spcBef>
              <a:buClrTx/>
              <a:buSzTx/>
              <a:buFont typeface="Arial" panose="020B0604020202020204" pitchFamily="34" charset="0"/>
            </a:pPr>
            <a:r>
              <a:rPr lang="en-US" altLang="zh-CN" sz="2000" b="1">
                <a:solidFill>
                  <a:schemeClr val="tx1">
                    <a:lumMod val="85000"/>
                    <a:lumOff val="15000"/>
                  </a:schemeClr>
                </a:solidFill>
                <a:latin typeface="微软雅黑" panose="020B0503020204020204" charset="-122"/>
                <a:ea typeface="微软雅黑" panose="020B0503020204020204" charset="-122"/>
              </a:rPr>
              <a:t>基础信息</a:t>
            </a:r>
            <a:endParaRPr lang="en-US" altLang="zh-CN" sz="2000" b="1">
              <a:solidFill>
                <a:schemeClr val="tx1">
                  <a:lumMod val="85000"/>
                  <a:lumOff val="15000"/>
                </a:schemeClr>
              </a:solidFill>
              <a:latin typeface="微软雅黑" panose="020B0503020204020204" charset="-122"/>
              <a:ea typeface="微软雅黑" panose="020B0503020204020204" charset="-122"/>
            </a:endParaRPr>
          </a:p>
        </p:txBody>
      </p:sp>
      <p:sp>
        <p:nvSpPr>
          <p:cNvPr id="5" name="文本框 4"/>
          <p:cNvSpPr txBox="1"/>
          <p:nvPr/>
        </p:nvSpPr>
        <p:spPr>
          <a:xfrm>
            <a:off x="1133475" y="3957320"/>
            <a:ext cx="10287635" cy="368300"/>
          </a:xfrm>
          <a:prstGeom prst="rect">
            <a:avLst/>
          </a:prstGeom>
          <a:noFill/>
        </p:spPr>
        <p:txBody>
          <a:bodyPr wrap="square" rtlCol="0">
            <a:spAutoFit/>
          </a:bodyPr>
          <a:lstStyle/>
          <a:p>
            <a:pPr algn="l">
              <a:lnSpc>
                <a:spcPct val="90000"/>
              </a:lnSpc>
              <a:spcBef>
                <a:spcPts val="1000"/>
              </a:spcBef>
              <a:buClrTx/>
              <a:buSzTx/>
              <a:buFont typeface="Arial" panose="020B0604020202020204" pitchFamily="34" charset="0"/>
            </a:pPr>
            <a:r>
              <a:rPr lang="en-US" altLang="zh-CN" sz="2000" b="1">
                <a:solidFill>
                  <a:schemeClr val="tx1">
                    <a:lumMod val="85000"/>
                    <a:lumOff val="15000"/>
                  </a:schemeClr>
                </a:solidFill>
                <a:latin typeface="微软雅黑" panose="020B0503020204020204" charset="-122"/>
                <a:ea typeface="微软雅黑" panose="020B0503020204020204" charset="-122"/>
                <a:sym typeface="+mn-ea"/>
              </a:rPr>
              <a:t>功能主治</a:t>
            </a:r>
            <a:r>
              <a:rPr lang="en-US" altLang="zh-CN" sz="2000" b="1">
                <a:solidFill>
                  <a:schemeClr val="tx1">
                    <a:lumMod val="85000"/>
                    <a:lumOff val="15000"/>
                  </a:schemeClr>
                </a:solidFill>
                <a:latin typeface="思源黑体 CN Normal" panose="020B0400000000000000" charset="-122"/>
                <a:ea typeface="微软雅黑" panose="020B0503020204020204" charset="-122"/>
                <a:sym typeface="+mn-ea"/>
              </a:rPr>
              <a:t>  </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本品</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于2020年3月获批</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新增功能主治为</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1133475" y="5148580"/>
            <a:ext cx="10287635" cy="553085"/>
          </a:xfrm>
          <a:prstGeom prst="rect">
            <a:avLst/>
          </a:prstGeom>
          <a:noFill/>
        </p:spPr>
        <p:txBody>
          <a:bodyPr wrap="square" rtlCol="0" anchor="t">
            <a:spAutoFit/>
          </a:bodyPr>
          <a:lstStyle/>
          <a:p>
            <a:pPr algn="l">
              <a:lnSpc>
                <a:spcPct val="150000"/>
              </a:lnSpc>
            </a:pPr>
            <a:r>
              <a:rPr lang="en-US" altLang="zh-CN" sz="2000"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用法用量</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13" name="燕尾形 16"/>
          <p:cNvSpPr/>
          <p:nvPr/>
        </p:nvSpPr>
        <p:spPr>
          <a:xfrm>
            <a:off x="771611" y="5267850"/>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3" name="文本框 2"/>
          <p:cNvSpPr txBox="1"/>
          <p:nvPr/>
        </p:nvSpPr>
        <p:spPr>
          <a:xfrm>
            <a:off x="1168400" y="4411980"/>
            <a:ext cx="10017125" cy="520700"/>
          </a:xfrm>
          <a:prstGeom prst="rect">
            <a:avLst/>
          </a:prstGeom>
          <a:noFill/>
        </p:spPr>
        <p:txBody>
          <a:bodyPr wrap="square" rtlCol="0" anchor="t">
            <a:spAutoFit/>
          </a:bodyPr>
          <a:p>
            <a:pPr algn="l">
              <a:lnSpc>
                <a:spcPct val="70000"/>
              </a:lnSpc>
              <a:spcBef>
                <a:spcPts val="1000"/>
              </a:spcBef>
              <a:buClrTx/>
              <a:buSzTx/>
              <a:buFont typeface="Arial" panose="020B0604020202020204" pitchFamily="34" charset="0"/>
            </a:pP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清胃泻火，消肿止痛。</a:t>
            </a:r>
            <a:r>
              <a:rPr lang="en-US" altLang="zh-CN" sz="1400" dirty="0" err="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用于轻型复发性阿弗他溃疡</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err="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复发性口疮</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err="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胃火上炎证出现的口腔黏膜溃烂、局部红肿、灼热疼痛等症状</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70000"/>
              </a:lnSpc>
              <a:spcBef>
                <a:spcPts val="1000"/>
              </a:spcBef>
              <a:buClrTx/>
              <a:buSzTx/>
              <a:buFont typeface="Arial" panose="020B0604020202020204" pitchFamily="34" charset="0"/>
            </a:pPr>
            <a:r>
              <a:rPr lang="zh-CN" altLang="en-US" sz="1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本次以新增功能主治进行医保药品目录申报，其他功能主治省略。</a:t>
            </a:r>
            <a:endParaRPr lang="zh-CN" altLang="en-US" sz="1400"/>
          </a:p>
        </p:txBody>
      </p:sp>
      <p:sp>
        <p:nvSpPr>
          <p:cNvPr id="6" name="文本框 5"/>
          <p:cNvSpPr txBox="1"/>
          <p:nvPr/>
        </p:nvSpPr>
        <p:spPr>
          <a:xfrm>
            <a:off x="1168400" y="5690235"/>
            <a:ext cx="9918700" cy="370840"/>
          </a:xfrm>
          <a:prstGeom prst="rect">
            <a:avLst/>
          </a:prstGeom>
          <a:noFill/>
        </p:spPr>
        <p:txBody>
          <a:bodyPr wrap="none" rtlCol="0" anchor="t">
            <a:spAutoFit/>
          </a:bodyPr>
          <a:p>
            <a:pPr algn="l">
              <a:lnSpc>
                <a:spcPct val="130000"/>
              </a:lnSpc>
            </a:pP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轻型复发性阿弗他溃疡（复发性口疮）胃火上炎证：含服，一次2片，一日4次，分别在三餐后及晚上睡前服用，疗程为5天。</a:t>
            </a:r>
            <a:endPar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41" name="图片 40" descr="logo-03"/>
          <p:cNvPicPr>
            <a:picLocks noChangeAspect="1"/>
          </p:cNvPicPr>
          <p:nvPr/>
        </p:nvPicPr>
        <p:blipFill>
          <a:blip r:embed="rId1"/>
          <a:stretch>
            <a:fillRect/>
          </a:stretch>
        </p:blipFill>
        <p:spPr>
          <a:xfrm>
            <a:off x="10026015" y="338455"/>
            <a:ext cx="1680210" cy="47117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39"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2" name="矩形 4"/>
          <p:cNvSpPr/>
          <p:nvPr/>
        </p:nvSpPr>
        <p:spPr>
          <a:xfrm>
            <a:off x="496570" y="286385"/>
            <a:ext cx="303911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36" name="Text Box 7"/>
          <p:cNvSpPr txBox="1"/>
          <p:nvPr/>
        </p:nvSpPr>
        <p:spPr>
          <a:xfrm>
            <a:off x="700405" y="351790"/>
            <a:ext cx="283527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a:t>
            </a:r>
            <a:r>
              <a:rPr 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1</a:t>
            </a:r>
            <a:r>
              <a:rPr 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药品基础信息</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3" name="燕尾形 16"/>
          <p:cNvSpPr/>
          <p:nvPr/>
        </p:nvSpPr>
        <p:spPr>
          <a:xfrm>
            <a:off x="974176" y="1153685"/>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5" name="燕尾形 16"/>
          <p:cNvSpPr/>
          <p:nvPr/>
        </p:nvSpPr>
        <p:spPr>
          <a:xfrm>
            <a:off x="974176" y="3262630"/>
            <a:ext cx="345440" cy="42037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9" name="文本框 8"/>
          <p:cNvSpPr txBox="1"/>
          <p:nvPr/>
        </p:nvSpPr>
        <p:spPr>
          <a:xfrm>
            <a:off x="1349375" y="1134745"/>
            <a:ext cx="2367280" cy="368300"/>
          </a:xfrm>
          <a:prstGeom prst="rect">
            <a:avLst/>
          </a:prstGeom>
          <a:noFill/>
        </p:spPr>
        <p:txBody>
          <a:bodyPr wrap="square" rtlCol="0">
            <a:spAutoFit/>
          </a:bodyPr>
          <a:lstStyle/>
          <a:p>
            <a:pPr algn="l">
              <a:lnSpc>
                <a:spcPct val="90000"/>
              </a:lnSpc>
              <a:spcBef>
                <a:spcPts val="1000"/>
              </a:spcBef>
              <a:buClrTx/>
              <a:buSzTx/>
              <a:buFont typeface="Arial" panose="020B0604020202020204" pitchFamily="34" charset="0"/>
            </a:pPr>
            <a:r>
              <a:rPr lang="en-US" altLang="zh-CN" sz="2000" b="1" dirty="0" err="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治疗疾病基本情况</a:t>
            </a:r>
            <a:endParaRPr sz="1400" kern="0" dirty="0" err="1">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1349375" y="3270250"/>
            <a:ext cx="3310255" cy="398780"/>
          </a:xfrm>
          <a:prstGeom prst="rect">
            <a:avLst/>
          </a:prstGeom>
          <a:noFill/>
        </p:spPr>
        <p:txBody>
          <a:bodyPr wrap="square" rtlCol="0" anchor="t">
            <a:spAutoFit/>
          </a:bodyPr>
          <a:lstStyle/>
          <a:p>
            <a:pPr algn="l"/>
            <a:r>
              <a:rPr lang="en-US" altLang="zh-CN" sz="2000" b="1" dirty="0" err="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弥补未满足的治疗需求情况</a:t>
            </a:r>
            <a:endParaRPr lang="zh-CN" altLang="en-US">
              <a:latin typeface="微软雅黑" panose="020B0503020204020204" charset="-122"/>
              <a:ea typeface="微软雅黑" panose="020B0503020204020204" charset="-122"/>
              <a:cs typeface="微软雅黑" panose="020B0503020204020204" charset="-122"/>
            </a:endParaRPr>
          </a:p>
        </p:txBody>
      </p:sp>
      <p:sp>
        <p:nvSpPr>
          <p:cNvPr id="8" name="矩形 7"/>
          <p:cNvSpPr/>
          <p:nvPr/>
        </p:nvSpPr>
        <p:spPr>
          <a:xfrm>
            <a:off x="2126615" y="6100445"/>
            <a:ext cx="7899400" cy="460375"/>
          </a:xfrm>
          <a:prstGeom prst="rect">
            <a:avLst/>
          </a:prstGeom>
        </p:spPr>
        <p:txBody>
          <a:bodyPr wrap="square">
            <a:spAutoFit/>
          </a:bodyPr>
          <a:lstStyle/>
          <a:p>
            <a:r>
              <a:rPr lang="zh-CN" altLang="en-US" sz="1200" dirty="0">
                <a:solidFill>
                  <a:srgbClr val="231F20"/>
                </a:solidFill>
                <a:latin typeface="微软雅黑" panose="020B0503020204020204" charset="-122"/>
                <a:ea typeface="微软雅黑" panose="020B0503020204020204" charset="-122"/>
                <a:sym typeface="+mn-ea"/>
              </a:rPr>
              <a:t>【</a:t>
            </a:r>
            <a:r>
              <a:rPr lang="en-US" altLang="zh-CN" sz="1200" dirty="0">
                <a:solidFill>
                  <a:srgbClr val="231F20"/>
                </a:solidFill>
                <a:latin typeface="微软雅黑" panose="020B0503020204020204" charset="-122"/>
                <a:ea typeface="微软雅黑" panose="020B0503020204020204" charset="-122"/>
                <a:sym typeface="+mn-ea"/>
              </a:rPr>
              <a:t>1</a:t>
            </a:r>
            <a:r>
              <a:rPr lang="zh-CN" altLang="en-US" sz="1200" dirty="0">
                <a:solidFill>
                  <a:srgbClr val="231F20"/>
                </a:solidFill>
                <a:latin typeface="微软雅黑" panose="020B0503020204020204" charset="-122"/>
                <a:ea typeface="微软雅黑" panose="020B0503020204020204" charset="-122"/>
                <a:sym typeface="+mn-ea"/>
              </a:rPr>
              <a:t>】复发性阿弗他溃疡诊疗指南（试行）</a:t>
            </a:r>
            <a:r>
              <a:rPr lang="en-US" altLang="zh-CN" sz="1200" b="1"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中华口腔医学杂志</a:t>
            </a:r>
            <a:r>
              <a:rPr lang="en-US" altLang="zh-CN" sz="1200" dirty="0">
                <a:latin typeface="微软雅黑" panose="020B0503020204020204" charset="-122"/>
                <a:ea typeface="微软雅黑" panose="020B0503020204020204" charset="-122"/>
                <a:sym typeface="+mn-ea"/>
              </a:rPr>
              <a:t>[J].2012.47(7)</a:t>
            </a:r>
            <a:r>
              <a:rPr lang="zh-CN" altLang="en-US" sz="1200" dirty="0">
                <a:latin typeface="微软雅黑" panose="020B0503020204020204" charset="-122"/>
                <a:ea typeface="微软雅黑" panose="020B0503020204020204" charset="-122"/>
                <a:sym typeface="+mn-ea"/>
              </a:rPr>
              <a:t>：</a:t>
            </a:r>
            <a:r>
              <a:rPr lang="en-US" altLang="zh-CN" sz="1200" dirty="0">
                <a:latin typeface="微软雅黑" panose="020B0503020204020204" charset="-122"/>
                <a:ea typeface="微软雅黑" panose="020B0503020204020204" charset="-122"/>
                <a:sym typeface="+mn-ea"/>
              </a:rPr>
              <a:t>408-409</a:t>
            </a:r>
            <a:endParaRPr lang="zh-CN" altLang="en-US" sz="1200" dirty="0">
              <a:solidFill>
                <a:srgbClr val="231F20"/>
              </a:solidFill>
              <a:latin typeface="微软雅黑" panose="020B0503020204020204" charset="-122"/>
              <a:ea typeface="微软雅黑" panose="020B0503020204020204" charset="-122"/>
              <a:sym typeface="+mn-ea"/>
            </a:endParaRPr>
          </a:p>
          <a:p>
            <a:r>
              <a:rPr lang="zh-CN" altLang="en-US" sz="1200" dirty="0">
                <a:solidFill>
                  <a:srgbClr val="231F20"/>
                </a:solidFill>
                <a:latin typeface="微软雅黑" panose="020B0503020204020204" charset="-122"/>
                <a:ea typeface="微软雅黑" panose="020B0503020204020204" charset="-122"/>
                <a:sym typeface="+mn-ea"/>
              </a:rPr>
              <a:t>【</a:t>
            </a:r>
            <a:r>
              <a:rPr lang="en-US" altLang="zh-CN" sz="1200" dirty="0">
                <a:solidFill>
                  <a:srgbClr val="231F20"/>
                </a:solidFill>
                <a:latin typeface="微软雅黑" panose="020B0503020204020204" charset="-122"/>
                <a:ea typeface="微软雅黑" panose="020B0503020204020204" charset="-122"/>
                <a:sym typeface="+mn-ea"/>
              </a:rPr>
              <a:t>2</a:t>
            </a:r>
            <a:r>
              <a:rPr lang="zh-CN" altLang="en-US" sz="1200" dirty="0">
                <a:solidFill>
                  <a:srgbClr val="231F20"/>
                </a:solidFill>
                <a:latin typeface="微软雅黑" panose="020B0503020204020204" charset="-122"/>
                <a:ea typeface="微软雅黑" panose="020B0503020204020204" charset="-122"/>
                <a:sym typeface="+mn-ea"/>
              </a:rPr>
              <a:t>】对《复发性阿弗他溃疡诊疗指南（试行）》的讨论与解读</a:t>
            </a:r>
            <a:r>
              <a:rPr lang="en-US" altLang="zh-CN" sz="1200" b="1"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中华口腔医学杂志</a:t>
            </a:r>
            <a:r>
              <a:rPr lang="en-US" altLang="zh-CN" sz="1200" dirty="0">
                <a:latin typeface="微软雅黑" panose="020B0503020204020204" charset="-122"/>
                <a:ea typeface="微软雅黑" panose="020B0503020204020204" charset="-122"/>
                <a:sym typeface="+mn-ea"/>
              </a:rPr>
              <a:t>[J].2012.47(7)</a:t>
            </a:r>
            <a:r>
              <a:rPr lang="zh-CN" altLang="en-US" sz="1200" dirty="0">
                <a:latin typeface="微软雅黑" panose="020B0503020204020204" charset="-122"/>
                <a:ea typeface="微软雅黑" panose="020B0503020204020204" charset="-122"/>
                <a:sym typeface="+mn-ea"/>
              </a:rPr>
              <a:t>：</a:t>
            </a:r>
            <a:r>
              <a:rPr lang="en-US" altLang="zh-CN" sz="1200" dirty="0">
                <a:latin typeface="微软雅黑" panose="020B0503020204020204" charset="-122"/>
                <a:ea typeface="微软雅黑" panose="020B0503020204020204" charset="-122"/>
                <a:sym typeface="+mn-ea"/>
              </a:rPr>
              <a:t>402-404</a:t>
            </a:r>
            <a:endParaRPr lang="en-US" altLang="zh-CN" sz="1200" b="1" dirty="0">
              <a:latin typeface="微软雅黑" panose="020B0503020204020204" charset="-122"/>
              <a:ea typeface="微软雅黑" panose="020B0503020204020204" charset="-122"/>
            </a:endParaRPr>
          </a:p>
        </p:txBody>
      </p:sp>
      <p:sp>
        <p:nvSpPr>
          <p:cNvPr id="7" name="文本框 6"/>
          <p:cNvSpPr txBox="1"/>
          <p:nvPr/>
        </p:nvSpPr>
        <p:spPr>
          <a:xfrm>
            <a:off x="1372870" y="1450340"/>
            <a:ext cx="9888855" cy="607695"/>
          </a:xfrm>
          <a:prstGeom prst="rect">
            <a:avLst/>
          </a:prstGeom>
          <a:noFill/>
        </p:spPr>
        <p:txBody>
          <a:bodyPr wrap="square" rtlCol="0" anchor="t">
            <a:spAutoFit/>
          </a:bodyPr>
          <a:p>
            <a:pPr algn="l" defTabSz="913765" fontAlgn="auto">
              <a:lnSpc>
                <a:spcPct val="120000"/>
              </a:lnSpc>
              <a:spcBef>
                <a:spcPts val="1000"/>
              </a:spcBef>
              <a:defRPr/>
            </a:pPr>
            <a:r>
              <a:rPr lang="en-US" sz="1400" kern="0" dirty="0" err="1">
                <a:ea typeface="微软雅黑" panose="020B0503020204020204" charset="-122"/>
                <a:sym typeface="+mn-ea"/>
              </a:rPr>
              <a:t>        </a:t>
            </a:r>
            <a:r>
              <a:rPr lang="en-US" sz="1400" kern="0" dirty="0" err="1">
                <a:latin typeface="微软雅黑" panose="020B0503020204020204" charset="-122"/>
                <a:ea typeface="微软雅黑" panose="020B0503020204020204" charset="-122"/>
                <a:cs typeface="微软雅黑" panose="020B0503020204020204" charset="-122"/>
                <a:sym typeface="+mn-ea"/>
              </a:rPr>
              <a:t> </a:t>
            </a:r>
            <a:r>
              <a:rPr sz="1400" kern="0" dirty="0" err="1">
                <a:latin typeface="微软雅黑" panose="020B0503020204020204" charset="-122"/>
                <a:ea typeface="微软雅黑" panose="020B0503020204020204" charset="-122"/>
                <a:cs typeface="微软雅黑" panose="020B0503020204020204" charset="-122"/>
                <a:sym typeface="+mn-ea"/>
              </a:rPr>
              <a:t>复发性阿弗他溃疡(recurrent aphthous ulcer RAU)又称复发性口疮</a:t>
            </a:r>
            <a:r>
              <a:rPr lang="zh-CN" sz="1400" kern="0" dirty="0" err="1">
                <a:latin typeface="微软雅黑" panose="020B0503020204020204" charset="-122"/>
                <a:ea typeface="微软雅黑" panose="020B0503020204020204" charset="-122"/>
                <a:cs typeface="微软雅黑" panose="020B0503020204020204" charset="-122"/>
                <a:sym typeface="+mn-ea"/>
              </a:rPr>
              <a:t>，</a:t>
            </a:r>
            <a:r>
              <a:rPr sz="1400" kern="0" dirty="0" err="1">
                <a:latin typeface="微软雅黑" panose="020B0503020204020204" charset="-122"/>
                <a:ea typeface="微软雅黑" panose="020B0503020204020204" charset="-122"/>
                <a:cs typeface="微软雅黑" panose="020B0503020204020204" charset="-122"/>
                <a:sym typeface="+mn-ea"/>
              </a:rPr>
              <a:t>是最常见的口腔黏膜溃疡类疾病</a:t>
            </a:r>
            <a:r>
              <a:rPr lang="zh-CN" sz="1400" kern="0" dirty="0" err="1">
                <a:latin typeface="微软雅黑" panose="020B0503020204020204" charset="-122"/>
                <a:ea typeface="微软雅黑" panose="020B0503020204020204" charset="-122"/>
                <a:cs typeface="微软雅黑" panose="020B0503020204020204" charset="-122"/>
                <a:sym typeface="+mn-ea"/>
              </a:rPr>
              <a:t>，</a:t>
            </a:r>
            <a:r>
              <a:rPr sz="1400" kern="0" dirty="0" err="1">
                <a:latin typeface="微软雅黑" panose="020B0503020204020204" charset="-122"/>
                <a:ea typeface="微软雅黑" panose="020B0503020204020204" charset="-122"/>
                <a:cs typeface="微软雅黑" panose="020B0503020204020204" charset="-122"/>
                <a:sym typeface="+mn-ea"/>
              </a:rPr>
              <a:t>溃疡疼痛明显</a:t>
            </a:r>
            <a:r>
              <a:rPr lang="zh-CN" sz="1400" kern="0" dirty="0" err="1">
                <a:latin typeface="微软雅黑" panose="020B0503020204020204" charset="-122"/>
                <a:ea typeface="微软雅黑" panose="020B0503020204020204" charset="-122"/>
                <a:cs typeface="微软雅黑" panose="020B0503020204020204" charset="-122"/>
                <a:sym typeface="+mn-ea"/>
              </a:rPr>
              <a:t>，</a:t>
            </a:r>
            <a:r>
              <a:rPr sz="1400" kern="0" dirty="0" err="1">
                <a:latin typeface="微软雅黑" panose="020B0503020204020204" charset="-122"/>
                <a:ea typeface="微软雅黑" panose="020B0503020204020204" charset="-122"/>
                <a:cs typeface="微软雅黑" panose="020B0503020204020204" charset="-122"/>
                <a:sym typeface="+mn-ea"/>
              </a:rPr>
              <a:t>且反复发作，严重影响患者进食、言语、情绪，给患者的生活和工作造成了较大困扰。</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1393190" y="3606165"/>
            <a:ext cx="9888855" cy="1124585"/>
          </a:xfrm>
          <a:prstGeom prst="rect">
            <a:avLst/>
          </a:prstGeom>
          <a:noFill/>
        </p:spPr>
        <p:txBody>
          <a:bodyPr wrap="square" rtlCol="0" anchor="t">
            <a:spAutoFit/>
          </a:bodyPr>
          <a:p>
            <a:pPr algn="l" defTabSz="913765">
              <a:lnSpc>
                <a:spcPct val="120000"/>
              </a:lnSpc>
              <a:spcBef>
                <a:spcPts val="1000"/>
              </a:spcBef>
              <a:buNone/>
              <a:defRPr/>
            </a:pPr>
            <a:r>
              <a:rPr lang="en-US" altLang="zh-CN" sz="1400" kern="0" dirty="0" err="1">
                <a:ea typeface="微软雅黑" panose="020B0503020204020204" charset="-122"/>
                <a:sym typeface="+mn-ea"/>
              </a:rPr>
              <a:t>      </a:t>
            </a:r>
            <a:r>
              <a:rPr lang="en-US" altLang="zh-CN" sz="1400" kern="0" dirty="0" err="1">
                <a:latin typeface="微软雅黑" panose="020B0503020204020204" charset="-122"/>
                <a:ea typeface="微软雅黑" panose="020B0503020204020204" charset="-122"/>
                <a:cs typeface="微软雅黑" panose="020B0503020204020204" charset="-122"/>
                <a:sym typeface="+mn-ea"/>
              </a:rPr>
              <a:t>  </a:t>
            </a:r>
            <a:r>
              <a:rPr lang="zh-CN" sz="1400" kern="0" dirty="0" err="1">
                <a:latin typeface="微软雅黑" panose="020B0503020204020204" charset="-122"/>
                <a:ea typeface="微软雅黑" panose="020B0503020204020204" charset="-122"/>
                <a:cs typeface="微软雅黑" panose="020B0503020204020204" charset="-122"/>
                <a:sym typeface="+mn-ea"/>
              </a:rPr>
              <a:t>《</a:t>
            </a:r>
            <a:r>
              <a:rPr sz="1400" kern="0" dirty="0" err="1">
                <a:latin typeface="微软雅黑" panose="020B0503020204020204" charset="-122"/>
                <a:ea typeface="微软雅黑" panose="020B0503020204020204" charset="-122"/>
                <a:cs typeface="微软雅黑" panose="020B0503020204020204" charset="-122"/>
                <a:sym typeface="+mn-ea"/>
              </a:rPr>
              <a:t>对&lt;复发性阿弗他溃疡诊疗指南（试行）&gt;的讨论与解读》</a:t>
            </a:r>
            <a:r>
              <a:rPr lang="zh-CN" sz="1400" kern="0" dirty="0" err="1">
                <a:latin typeface="微软雅黑" panose="020B0503020204020204" charset="-122"/>
                <a:ea typeface="微软雅黑" panose="020B0503020204020204" charset="-122"/>
                <a:cs typeface="微软雅黑" panose="020B0503020204020204" charset="-122"/>
                <a:sym typeface="+mn-ea"/>
              </a:rPr>
              <a:t>提出：</a:t>
            </a:r>
            <a:r>
              <a:rPr sz="1400" kern="0" dirty="0" err="1">
                <a:latin typeface="微软雅黑" panose="020B0503020204020204" charset="-122"/>
                <a:ea typeface="微软雅黑" panose="020B0503020204020204" charset="-122"/>
                <a:cs typeface="微软雅黑" panose="020B0503020204020204" charset="-122"/>
                <a:sym typeface="+mn-ea"/>
              </a:rPr>
              <a:t>国内外还没有根治RAU的特效方法，</a:t>
            </a:r>
            <a:r>
              <a:rPr lang="zh-CN" sz="1400" kern="0" dirty="0" err="1">
                <a:latin typeface="微软雅黑" panose="020B0503020204020204" charset="-122"/>
                <a:ea typeface="微软雅黑" panose="020B0503020204020204" charset="-122"/>
                <a:cs typeface="微软雅黑" panose="020B0503020204020204" charset="-122"/>
                <a:sym typeface="+mn-ea"/>
              </a:rPr>
              <a:t>大部分中成药在国内外</a:t>
            </a:r>
            <a:r>
              <a:rPr sz="1400" kern="0" dirty="0" err="1">
                <a:latin typeface="微软雅黑" panose="020B0503020204020204" charset="-122"/>
                <a:ea typeface="微软雅黑" panose="020B0503020204020204" charset="-122"/>
                <a:cs typeface="微软雅黑" panose="020B0503020204020204" charset="-122"/>
                <a:sym typeface="+mn-ea"/>
              </a:rPr>
              <a:t>缺乏随机对照的试验结果</a:t>
            </a:r>
            <a:r>
              <a:rPr lang="zh-CN" sz="1400" kern="0" dirty="0" err="1">
                <a:latin typeface="微软雅黑" panose="020B0503020204020204" charset="-122"/>
                <a:ea typeface="微软雅黑" panose="020B0503020204020204" charset="-122"/>
                <a:cs typeface="微软雅黑" panose="020B0503020204020204" charset="-122"/>
                <a:sym typeface="+mn-ea"/>
              </a:rPr>
              <a:t>，其疗效尚难以评估，部分药物虽然有一些随机对照实验的文献，但质量不高，</a:t>
            </a:r>
            <a:r>
              <a:rPr sz="1400" kern="0" dirty="0" err="1">
                <a:latin typeface="微软雅黑" panose="020B0503020204020204" charset="-122"/>
                <a:ea typeface="微软雅黑" panose="020B0503020204020204" charset="-122"/>
                <a:cs typeface="微软雅黑" panose="020B0503020204020204" charset="-122"/>
                <a:sym typeface="+mn-ea"/>
              </a:rPr>
              <a:t>尚不能为临床提供最佳证据。糖皮质激素作为一线药物，长期使用存在可能导致局部感染、组织萎缩等问题，且存在对糖皮质激素不敏感或抵抗现象。[2]</a:t>
            </a:r>
            <a:endParaRPr sz="1400" kern="0" dirty="0" err="1">
              <a:latin typeface="微软雅黑" panose="020B0503020204020204" charset="-122"/>
              <a:ea typeface="微软雅黑" panose="020B0503020204020204" charset="-122"/>
              <a:cs typeface="微软雅黑" panose="020B0503020204020204" charset="-122"/>
              <a:sym typeface="+mn-ea"/>
            </a:endParaRPr>
          </a:p>
        </p:txBody>
      </p:sp>
      <p:pic>
        <p:nvPicPr>
          <p:cNvPr id="41" name="图片 40" descr="logo-03"/>
          <p:cNvPicPr>
            <a:picLocks noChangeAspect="1"/>
          </p:cNvPicPr>
          <p:nvPr/>
        </p:nvPicPr>
        <p:blipFill>
          <a:blip r:embed="rId1"/>
          <a:stretch>
            <a:fillRect/>
          </a:stretch>
        </p:blipFill>
        <p:spPr>
          <a:xfrm>
            <a:off x="10026015" y="338455"/>
            <a:ext cx="1680210" cy="471170"/>
          </a:xfrm>
          <a:prstGeom prst="rect">
            <a:avLst/>
          </a:prstGeom>
        </p:spPr>
      </p:pic>
      <p:sp>
        <p:nvSpPr>
          <p:cNvPr id="10" name="文本框 9"/>
          <p:cNvSpPr txBox="1"/>
          <p:nvPr/>
        </p:nvSpPr>
        <p:spPr>
          <a:xfrm>
            <a:off x="1388745" y="4742815"/>
            <a:ext cx="9535795" cy="398780"/>
          </a:xfrm>
          <a:prstGeom prst="rect">
            <a:avLst/>
          </a:prstGeom>
          <a:noFill/>
        </p:spPr>
        <p:txBody>
          <a:bodyPr wrap="square" rtlCol="0" anchor="t">
            <a:spAutoFit/>
          </a:bodyPr>
          <a:p>
            <a:pPr algn="l" defTabSz="914400">
              <a:lnSpc>
                <a:spcPct val="100000"/>
              </a:lnSpc>
              <a:spcBef>
                <a:spcPts val="1000"/>
              </a:spcBef>
              <a:buClrTx/>
              <a:buSzTx/>
              <a:buFontTx/>
              <a:buNone/>
            </a:pPr>
            <a:r>
              <a:rPr lang="en-US" altLang="zh-CN" sz="2000" b="1" dirty="0" err="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与参照药品或已上市的同治疗领域药品相比的优势和不足</a:t>
            </a:r>
            <a:endParaRPr lang="en-US" altLang="zh-CN" sz="1400" b="1">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1" name="文本框 10"/>
          <p:cNvSpPr txBox="1"/>
          <p:nvPr/>
        </p:nvSpPr>
        <p:spPr>
          <a:xfrm>
            <a:off x="1405255" y="5062220"/>
            <a:ext cx="9652000" cy="866140"/>
          </a:xfrm>
          <a:prstGeom prst="rect">
            <a:avLst/>
          </a:prstGeom>
          <a:noFill/>
        </p:spPr>
        <p:txBody>
          <a:bodyPr wrap="square" rtlCol="0" anchor="t">
            <a:spAutoFit/>
          </a:bodyPr>
          <a:p>
            <a:pPr algn="l" defTabSz="913765">
              <a:lnSpc>
                <a:spcPct val="120000"/>
              </a:lnSpc>
              <a:spcBef>
                <a:spcPts val="1000"/>
              </a:spcBef>
              <a:buClrTx/>
              <a:buSzTx/>
              <a:buFontTx/>
              <a:defRPr/>
            </a:pPr>
            <a:r>
              <a:rPr lang="en-US" sz="1400" kern="0" dirty="0" err="1">
                <a:latin typeface="微软雅黑" panose="020B0503020204020204" charset="-122"/>
                <a:ea typeface="微软雅黑" panose="020B0503020204020204" charset="-122"/>
                <a:cs typeface="微软雅黑" panose="020B0503020204020204" charset="-122"/>
                <a:sym typeface="+mn-ea"/>
              </a:rPr>
              <a:t>        </a:t>
            </a:r>
            <a:r>
              <a:rPr sz="1400" kern="0" dirty="0" err="1">
                <a:latin typeface="微软雅黑" panose="020B0503020204020204" charset="-122"/>
                <a:ea typeface="微软雅黑" panose="020B0503020204020204" charset="-122"/>
                <a:cs typeface="微软雅黑" panose="020B0503020204020204" charset="-122"/>
                <a:sym typeface="+mn-ea"/>
              </a:rPr>
              <a:t>复发性口疮发病率高，尽管相关药物较多，但多数以缓解单一症状为主，且疗效缺少高质量的循证医学证据。石辛含片2020年在国家“四个最严”监管要求下获批新增复发性口疮功能主治，具有高质量的循证医学证据。产品功效全面、安全方便，能够更好的满足临床用药需求。</a:t>
            </a:r>
            <a:endParaRPr sz="1400" kern="0" dirty="0" err="1">
              <a:latin typeface="微软雅黑" panose="020B0503020204020204" charset="-122"/>
              <a:ea typeface="微软雅黑" panose="020B0503020204020204" charset="-122"/>
              <a:cs typeface="微软雅黑" panose="020B0503020204020204" charset="-122"/>
              <a:sym typeface="+mn-ea"/>
            </a:endParaRPr>
          </a:p>
        </p:txBody>
      </p:sp>
      <p:sp>
        <p:nvSpPr>
          <p:cNvPr id="13" name="燕尾形 16"/>
          <p:cNvSpPr/>
          <p:nvPr/>
        </p:nvSpPr>
        <p:spPr>
          <a:xfrm>
            <a:off x="1047836" y="4745990"/>
            <a:ext cx="345440" cy="42037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p:txBody>
      </p:sp>
      <p:sp>
        <p:nvSpPr>
          <p:cNvPr id="14" name="文本框 13"/>
          <p:cNvSpPr txBox="1"/>
          <p:nvPr/>
        </p:nvSpPr>
        <p:spPr>
          <a:xfrm>
            <a:off x="1358265" y="2524760"/>
            <a:ext cx="9923780" cy="607695"/>
          </a:xfrm>
          <a:prstGeom prst="rect">
            <a:avLst/>
          </a:prstGeom>
          <a:noFill/>
        </p:spPr>
        <p:txBody>
          <a:bodyPr wrap="square" rtlCol="0" anchor="t">
            <a:spAutoFit/>
          </a:bodyPr>
          <a:p>
            <a:pPr algn="l" defTabSz="913765" fontAlgn="auto">
              <a:lnSpc>
                <a:spcPct val="120000"/>
              </a:lnSpc>
              <a:spcBef>
                <a:spcPts val="1000"/>
              </a:spcBef>
              <a:defRPr/>
            </a:pPr>
            <a:r>
              <a:rPr lang="en-US" sz="1400" kern="0" dirty="0" err="1">
                <a:latin typeface="微软雅黑" panose="020B0503020204020204" charset="-122"/>
                <a:ea typeface="微软雅黑" panose="020B0503020204020204" charset="-122"/>
                <a:cs typeface="微软雅黑" panose="020B0503020204020204" charset="-122"/>
                <a:sym typeface="+mn-ea"/>
              </a:rPr>
              <a:t>        </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根据2012年</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《复发性阿弗他溃疡诊疗指南（试行）》</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公布的患病率情况</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sz="1400" kern="0" dirty="0" err="1">
                <a:latin typeface="微软雅黑" panose="020B0503020204020204" charset="-122"/>
                <a:ea typeface="微软雅黑" panose="020B0503020204020204" charset="-122"/>
                <a:cs typeface="微软雅黑" panose="020B0503020204020204" charset="-122"/>
                <a:sym typeface="+mn-ea"/>
              </a:rPr>
              <a:t>国内调查发现至少10%~25%的人群患有该病。在特定人群中</a:t>
            </a:r>
            <a:r>
              <a:rPr lang="zh-CN" sz="1400" kern="0" dirty="0" err="1">
                <a:latin typeface="微软雅黑" panose="020B0503020204020204" charset="-122"/>
                <a:ea typeface="微软雅黑" panose="020B0503020204020204" charset="-122"/>
                <a:cs typeface="微软雅黑" panose="020B0503020204020204" charset="-122"/>
                <a:sym typeface="+mn-ea"/>
              </a:rPr>
              <a:t>，</a:t>
            </a:r>
            <a:r>
              <a:rPr sz="1400" kern="0" dirty="0" err="1">
                <a:latin typeface="微软雅黑" panose="020B0503020204020204" charset="-122"/>
                <a:ea typeface="微软雅黑" panose="020B0503020204020204" charset="-122"/>
                <a:cs typeface="微软雅黑" panose="020B0503020204020204" charset="-122"/>
                <a:sym typeface="+mn-ea"/>
              </a:rPr>
              <a:t>RAU患病率可高达50%</a:t>
            </a:r>
            <a:r>
              <a:rPr lang="zh-CN" sz="1400" kern="0" dirty="0" err="1">
                <a:latin typeface="微软雅黑" panose="020B0503020204020204" charset="-122"/>
                <a:ea typeface="微软雅黑" panose="020B0503020204020204" charset="-122"/>
                <a:cs typeface="微软雅黑" panose="020B0503020204020204" charset="-122"/>
                <a:sym typeface="+mn-ea"/>
              </a:rPr>
              <a:t>，</a:t>
            </a:r>
            <a:r>
              <a:rPr sz="1400" kern="0" dirty="0" err="1">
                <a:latin typeface="微软雅黑" panose="020B0503020204020204" charset="-122"/>
                <a:ea typeface="微软雅黑" panose="020B0503020204020204" charset="-122"/>
                <a:cs typeface="微软雅黑" panose="020B0503020204020204" charset="-122"/>
                <a:sym typeface="+mn-ea"/>
              </a:rPr>
              <a:t>RAU的好发年龄为10~30岁[1]。</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预测年发病人数在1亿人以上。</a:t>
            </a:r>
            <a:endParaRPr lang="zh-CN" altLang="en-US" sz="1400" kern="0" dirty="0" err="1">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nvSpPr>
        <p:spPr>
          <a:xfrm>
            <a:off x="1349375" y="2199640"/>
            <a:ext cx="4465955" cy="368300"/>
          </a:xfrm>
          <a:prstGeom prst="rect">
            <a:avLst/>
          </a:prstGeom>
          <a:noFill/>
        </p:spPr>
        <p:txBody>
          <a:bodyPr wrap="square" rtlCol="0">
            <a:spAutoFit/>
          </a:bodyPr>
          <a:p>
            <a:pPr algn="l">
              <a:lnSpc>
                <a:spcPct val="90000"/>
              </a:lnSpc>
              <a:spcBef>
                <a:spcPts val="1000"/>
              </a:spcBef>
              <a:buClrTx/>
              <a:buSzTx/>
              <a:buFont typeface="Arial" panose="020B0604020202020204" pitchFamily="34" charset="0"/>
            </a:pPr>
            <a:r>
              <a:rPr lang="en-US" altLang="zh-CN" sz="2000" b="1" dirty="0" err="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大陆地区发病率、年发病患者总数况</a:t>
            </a:r>
            <a:endParaRPr sz="1400" kern="0" dirty="0" err="1">
              <a:latin typeface="微软雅黑" panose="020B0503020204020204" charset="-122"/>
              <a:ea typeface="微软雅黑" panose="020B0503020204020204" charset="-122"/>
              <a:cs typeface="微软雅黑" panose="020B0503020204020204" charset="-122"/>
              <a:sym typeface="+mn-ea"/>
            </a:endParaRPr>
          </a:p>
        </p:txBody>
      </p:sp>
      <p:sp>
        <p:nvSpPr>
          <p:cNvPr id="16" name="燕尾形 16"/>
          <p:cNvSpPr/>
          <p:nvPr/>
        </p:nvSpPr>
        <p:spPr>
          <a:xfrm>
            <a:off x="1015451" y="2185560"/>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3"/>
          <p:cNvSpPr txBox="1"/>
          <p:nvPr/>
        </p:nvSpPr>
        <p:spPr>
          <a:xfrm>
            <a:off x="951230" y="5056505"/>
            <a:ext cx="3975100" cy="36830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2000" b="1">
                <a:solidFill>
                  <a:schemeClr val="tx1">
                    <a:lumMod val="85000"/>
                    <a:lumOff val="15000"/>
                  </a:schemeClr>
                </a:solidFill>
                <a:latin typeface="思源黑体 CN Normal" panose="020B0400000000000000" charset="-122"/>
                <a:ea typeface="微软雅黑" panose="020B0503020204020204" charset="-122"/>
              </a:rPr>
              <a:t>石辛含片符合纳入目录条件</a:t>
            </a:r>
            <a:endParaRPr lang="zh-CN" altLang="en-US" sz="2000" b="1">
              <a:solidFill>
                <a:schemeClr val="tx1">
                  <a:lumMod val="85000"/>
                  <a:lumOff val="15000"/>
                </a:schemeClr>
              </a:solidFill>
              <a:latin typeface="思源黑体 CN Normal" panose="020B0400000000000000" charset="-122"/>
              <a:ea typeface="微软雅黑" panose="020B0503020204020204" charset="-122"/>
            </a:endParaRPr>
          </a:p>
        </p:txBody>
      </p:sp>
      <p:sp>
        <p:nvSpPr>
          <p:cNvPr id="11" name="燕尾形 16"/>
          <p:cNvSpPr/>
          <p:nvPr/>
        </p:nvSpPr>
        <p:spPr>
          <a:xfrm>
            <a:off x="803996" y="5030360"/>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2" name="文本占位符 3"/>
          <p:cNvSpPr txBox="1"/>
          <p:nvPr/>
        </p:nvSpPr>
        <p:spPr>
          <a:xfrm>
            <a:off x="951230" y="1060450"/>
            <a:ext cx="5364480" cy="36830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sz="2000" b="1">
                <a:solidFill>
                  <a:schemeClr val="tx1">
                    <a:lumMod val="85000"/>
                    <a:lumOff val="15000"/>
                  </a:schemeClr>
                </a:solidFill>
                <a:latin typeface="微软雅黑" panose="020B0503020204020204" charset="-122"/>
                <a:ea typeface="微软雅黑" panose="020B0503020204020204" charset="-122"/>
              </a:rPr>
              <a:t>石辛含片通过口腔含服给药的特别情形</a:t>
            </a:r>
            <a:endParaRPr sz="2000" b="1">
              <a:solidFill>
                <a:schemeClr val="tx1">
                  <a:lumMod val="85000"/>
                  <a:lumOff val="15000"/>
                </a:schemeClr>
              </a:solidFill>
              <a:latin typeface="微软雅黑" panose="020B0503020204020204" charset="-122"/>
              <a:ea typeface="微软雅黑" panose="020B0503020204020204" charset="-122"/>
            </a:endParaRPr>
          </a:p>
        </p:txBody>
      </p:sp>
      <p:sp>
        <p:nvSpPr>
          <p:cNvPr id="13" name="燕尾形 16"/>
          <p:cNvSpPr/>
          <p:nvPr/>
        </p:nvSpPr>
        <p:spPr>
          <a:xfrm>
            <a:off x="803996" y="1034305"/>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6" name="Text Box 40"/>
          <p:cNvSpPr txBox="1"/>
          <p:nvPr/>
        </p:nvSpPr>
        <p:spPr>
          <a:xfrm>
            <a:off x="1393190" y="1356995"/>
            <a:ext cx="10103485" cy="1153795"/>
          </a:xfrm>
          <a:prstGeom prst="rect">
            <a:avLst/>
          </a:prstGeom>
          <a:noFill/>
          <a:ln w="9525">
            <a:noFill/>
            <a:miter lim="800000"/>
          </a:ln>
        </p:spPr>
        <p:txBody>
          <a:bodyPr wrap="square" lIns="121896" tIns="60948" rIns="121896" bIns="60948">
            <a:spAutoFit/>
          </a:bodyPr>
          <a:lstStyle/>
          <a:p>
            <a:pPr defTabSz="913765">
              <a:lnSpc>
                <a:spcPct val="120000"/>
              </a:lnSpc>
              <a:defRPr/>
            </a:pPr>
            <a:r>
              <a:rPr lang="en-US" sz="1400" kern="0" dirty="0" err="1">
                <a:ea typeface="微软雅黑" panose="020B0503020204020204" charset="-122"/>
              </a:rPr>
              <a:t>         </a:t>
            </a:r>
            <a:r>
              <a:rPr sz="1400" kern="0" dirty="0" err="1">
                <a:ea typeface="微软雅黑" panose="020B0503020204020204" charset="-122"/>
              </a:rPr>
              <a:t>按照</a:t>
            </a:r>
            <a:r>
              <a:rPr lang="en-US" sz="1400" kern="0" dirty="0" err="1">
                <a:ea typeface="微软雅黑" panose="020B0503020204020204" charset="-122"/>
              </a:rPr>
              <a:t>2020</a:t>
            </a:r>
            <a:r>
              <a:rPr lang="zh-CN" altLang="en-US" sz="1400" kern="0" dirty="0" err="1">
                <a:ea typeface="微软雅黑" panose="020B0503020204020204" charset="-122"/>
              </a:rPr>
              <a:t>年版</a:t>
            </a:r>
            <a:r>
              <a:rPr sz="1400" kern="0" dirty="0" err="1">
                <a:ea typeface="微软雅黑" panose="020B0503020204020204" charset="-122"/>
              </a:rPr>
              <a:t>《中国药典》对含片的定义</a:t>
            </a:r>
            <a:r>
              <a:rPr lang="zh-CN" sz="1400" kern="0" dirty="0" err="1">
                <a:ea typeface="微软雅黑" panose="020B0503020204020204" charset="-122"/>
              </a:rPr>
              <a:t>，指</a:t>
            </a:r>
            <a:r>
              <a:rPr lang="zh-CN" sz="1400" kern="0" dirty="0">
                <a:ea typeface="微软雅黑" panose="020B0503020204020204" charset="-122"/>
              </a:rPr>
              <a:t>“含于口腔中缓慢溶化产生局部或全身作用的片剂，</a:t>
            </a:r>
            <a:r>
              <a:rPr sz="1400" kern="0" dirty="0" err="1">
                <a:ea typeface="微软雅黑" panose="020B0503020204020204" charset="-122"/>
              </a:rPr>
              <a:t>含片中的原料药物一般是易溶性的，主要起局部消炎、杀菌、收敛、止痛或局部麻醉等作用</a:t>
            </a:r>
            <a:r>
              <a:rPr lang="zh-CN" sz="1400" kern="0" dirty="0">
                <a:ea typeface="微软雅黑" panose="020B0503020204020204" charset="-122"/>
                <a:sym typeface="+mn-ea"/>
              </a:rPr>
              <a:t>”</a:t>
            </a:r>
            <a:r>
              <a:rPr lang="zh-CN" sz="1400" kern="0" dirty="0">
                <a:ea typeface="微软雅黑" panose="020B0503020204020204" charset="-122"/>
              </a:rPr>
              <a:t>。</a:t>
            </a:r>
            <a:r>
              <a:rPr sz="1400" kern="0" dirty="0">
                <a:ea typeface="微软雅黑" panose="020B0503020204020204" charset="-122"/>
              </a:rPr>
              <a:t>石辛含片通过口腔含服，不仅具有局部快速消肿止痛的功效，</a:t>
            </a:r>
            <a:r>
              <a:rPr lang="zh-CN" sz="1400" kern="0" dirty="0">
                <a:ea typeface="微软雅黑" panose="020B0503020204020204" charset="-122"/>
              </a:rPr>
              <a:t>同时</a:t>
            </a:r>
            <a:r>
              <a:rPr sz="1400" kern="0" dirty="0">
                <a:ea typeface="微软雅黑" panose="020B0503020204020204" charset="-122"/>
              </a:rPr>
              <a:t>药液含化后吞服，还原了传统汤剂用法</a:t>
            </a:r>
            <a:r>
              <a:rPr lang="zh-CN" sz="1400" kern="0" dirty="0">
                <a:ea typeface="微软雅黑" panose="020B0503020204020204" charset="-122"/>
              </a:rPr>
              <a:t>。</a:t>
            </a:r>
            <a:r>
              <a:rPr sz="1400" kern="0" dirty="0">
                <a:ea typeface="微软雅黑" panose="020B0503020204020204" charset="-122"/>
              </a:rPr>
              <a:t>通过含服</a:t>
            </a:r>
            <a:r>
              <a:rPr lang="zh-CN" sz="1400" kern="0" dirty="0">
                <a:ea typeface="微软雅黑" panose="020B0503020204020204" charset="-122"/>
              </a:rPr>
              <a:t>，</a:t>
            </a:r>
            <a:r>
              <a:rPr sz="1400" kern="0" dirty="0">
                <a:ea typeface="微软雅黑" panose="020B0503020204020204" charset="-122"/>
              </a:rPr>
              <a:t>在人体分局部治疗与药液吞服两个阶段发挥治疗作用，兼具传统口服片剂全身治疗和局部病所对症治疗的双重效果。</a:t>
            </a:r>
            <a:endParaRPr lang="zh-CN" sz="1400" b="1" kern="0">
              <a:ea typeface="微软雅黑" panose="020B0503020204020204" charset="-122"/>
            </a:endParaRPr>
          </a:p>
        </p:txBody>
      </p:sp>
      <p:sp>
        <p:nvSpPr>
          <p:cNvPr id="19" name="Text Box 40"/>
          <p:cNvSpPr txBox="1"/>
          <p:nvPr/>
        </p:nvSpPr>
        <p:spPr>
          <a:xfrm>
            <a:off x="1393190" y="5394960"/>
            <a:ext cx="10001250" cy="1412240"/>
          </a:xfrm>
          <a:prstGeom prst="rect">
            <a:avLst/>
          </a:prstGeom>
          <a:noFill/>
          <a:ln w="9525">
            <a:noFill/>
            <a:miter lim="800000"/>
          </a:ln>
        </p:spPr>
        <p:txBody>
          <a:bodyPr wrap="square" lIns="121896" tIns="60948" rIns="121896" bIns="60948">
            <a:spAutoFit/>
          </a:bodyPr>
          <a:lstStyle/>
          <a:p>
            <a:pPr defTabSz="913765">
              <a:lnSpc>
                <a:spcPct val="120000"/>
              </a:lnSpc>
              <a:defRPr/>
            </a:pPr>
            <a:r>
              <a:rPr lang="en-US" sz="1400" kern="0">
                <a:ea typeface="微软雅黑" panose="020B0503020204020204" charset="-122"/>
              </a:rPr>
              <a:t>         </a:t>
            </a:r>
            <a:r>
              <a:rPr sz="1400" kern="0">
                <a:latin typeface="微软雅黑" panose="020B0503020204020204" charset="-122"/>
                <a:ea typeface="微软雅黑" panose="020B0503020204020204" charset="-122"/>
                <a:cs typeface="微软雅黑" panose="020B0503020204020204" charset="-122"/>
              </a:rPr>
              <a:t>石辛含片的命名是历史原因造成的，不属于2020年版《中国药典》定义的含片，石辛含片起治疗作用的8味中药材都不是单纯起局部作用的药材，功能主治不仅仅是产生局部疗效作用的片剂，其功能主治和主要成分说明：石辛含片区别于《中国药典》中对含片描述的主要为局部作用，符合《基本医疗保险用药管理暂行办法》中</a:t>
            </a:r>
            <a:r>
              <a:rPr lang="en-US" sz="1400" kern="0">
                <a:latin typeface="微软雅黑" panose="020B0503020204020204" charset="-122"/>
                <a:ea typeface="微软雅黑" panose="020B0503020204020204" charset="-122"/>
                <a:cs typeface="微软雅黑" panose="020B0503020204020204" charset="-122"/>
              </a:rPr>
              <a:t>“</a:t>
            </a:r>
            <a:r>
              <a:rPr sz="1400" kern="0">
                <a:latin typeface="微软雅黑" panose="020B0503020204020204" charset="-122"/>
                <a:ea typeface="微软雅黑" panose="020B0503020204020204" charset="-122"/>
                <a:cs typeface="微软雅黑" panose="020B0503020204020204" charset="-122"/>
              </a:rPr>
              <a:t>口腔含服剂和口服泡腾剂特别规定情形</a:t>
            </a:r>
            <a:r>
              <a:rPr lang="en-US" sz="1400" kern="0">
                <a:latin typeface="微软雅黑" panose="020B0503020204020204" charset="-122"/>
                <a:ea typeface="微软雅黑" panose="020B0503020204020204" charset="-122"/>
                <a:cs typeface="微软雅黑" panose="020B0503020204020204" charset="-122"/>
              </a:rPr>
              <a:t>”</a:t>
            </a:r>
            <a:r>
              <a:rPr sz="1400" kern="0">
                <a:latin typeface="微软雅黑" panose="020B0503020204020204" charset="-122"/>
                <a:ea typeface="微软雅黑" panose="020B0503020204020204" charset="-122"/>
                <a:cs typeface="微软雅黑" panose="020B0503020204020204" charset="-122"/>
              </a:rPr>
              <a:t>。</a:t>
            </a:r>
            <a:endParaRPr sz="1400" kern="0">
              <a:latin typeface="微软雅黑" panose="020B0503020204020204" charset="-122"/>
              <a:ea typeface="微软雅黑" panose="020B0503020204020204" charset="-122"/>
              <a:cs typeface="微软雅黑" panose="020B0503020204020204" charset="-122"/>
            </a:endParaRPr>
          </a:p>
          <a:p>
            <a:pPr defTabSz="913765">
              <a:lnSpc>
                <a:spcPct val="120000"/>
              </a:lnSpc>
              <a:defRPr/>
            </a:pPr>
            <a:r>
              <a:rPr sz="1400" kern="0">
                <a:latin typeface="微软雅黑" panose="020B0503020204020204" charset="-122"/>
                <a:ea typeface="微软雅黑" panose="020B0503020204020204" charset="-122"/>
                <a:cs typeface="微软雅黑" panose="020B0503020204020204" charset="-122"/>
              </a:rPr>
              <a:t> </a:t>
            </a:r>
            <a:r>
              <a:rPr lang="en-US" sz="1400" kern="0">
                <a:latin typeface="微软雅黑" panose="020B0503020204020204" charset="-122"/>
                <a:ea typeface="微软雅黑" panose="020B0503020204020204" charset="-122"/>
                <a:cs typeface="微软雅黑" panose="020B0503020204020204" charset="-122"/>
              </a:rPr>
              <a:t>     </a:t>
            </a:r>
            <a:r>
              <a:rPr sz="1400" kern="0">
                <a:latin typeface="微软雅黑" panose="020B0503020204020204" charset="-122"/>
                <a:ea typeface="微软雅黑" panose="020B0503020204020204" charset="-122"/>
                <a:cs typeface="微软雅黑" panose="020B0503020204020204" charset="-122"/>
              </a:rPr>
              <a:t> 2021版医保目录中成药共有1374种，其中服用方式为含服的有5种，与石辛含片服用方式一致，只是剂型名称的不同。</a:t>
            </a:r>
            <a:endParaRPr sz="1400" kern="0">
              <a:latin typeface="微软雅黑" panose="020B0503020204020204" charset="-122"/>
              <a:ea typeface="微软雅黑" panose="020B0503020204020204" charset="-122"/>
              <a:cs typeface="微软雅黑" panose="020B0503020204020204" charset="-122"/>
            </a:endParaRPr>
          </a:p>
        </p:txBody>
      </p:sp>
      <p:sp>
        <p:nvSpPr>
          <p:cNvPr id="23" name="文本占位符 3"/>
          <p:cNvSpPr txBox="1"/>
          <p:nvPr/>
        </p:nvSpPr>
        <p:spPr>
          <a:xfrm>
            <a:off x="951230" y="2640965"/>
            <a:ext cx="10690860" cy="36830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2000"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现医保目录含服使用的药品有5种，与石辛含片服用方法一致，临床作用机理具有相似性</a:t>
            </a:r>
            <a:endParaRPr lang="zh-CN" altLang="en-US" sz="2000"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4" name="燕尾形 16"/>
          <p:cNvSpPr/>
          <p:nvPr/>
        </p:nvSpPr>
        <p:spPr>
          <a:xfrm>
            <a:off x="803996" y="2574815"/>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2" name="文本框 1"/>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39"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3" name="矩形 4"/>
          <p:cNvSpPr/>
          <p:nvPr/>
        </p:nvSpPr>
        <p:spPr>
          <a:xfrm>
            <a:off x="496570" y="286385"/>
            <a:ext cx="303911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36" name="Text Box 7"/>
          <p:cNvSpPr txBox="1"/>
          <p:nvPr/>
        </p:nvSpPr>
        <p:spPr>
          <a:xfrm>
            <a:off x="700405" y="351790"/>
            <a:ext cx="283527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a:t>
            </a:r>
            <a:r>
              <a:rPr 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1</a:t>
            </a:r>
            <a:r>
              <a:rPr 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药品基础信息</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100" name="文本框 99"/>
          <p:cNvSpPr txBox="1"/>
          <p:nvPr/>
        </p:nvSpPr>
        <p:spPr>
          <a:xfrm>
            <a:off x="3378200" y="2893060"/>
            <a:ext cx="6527165" cy="275590"/>
          </a:xfrm>
          <a:prstGeom prst="rect">
            <a:avLst/>
          </a:prstGeom>
          <a:noFill/>
          <a:ln w="9525">
            <a:noFill/>
          </a:ln>
        </p:spPr>
        <p:txBody>
          <a:bodyPr wrap="square">
            <a:spAutoFit/>
          </a:bodyPr>
          <a:p>
            <a:pPr indent="152400"/>
            <a:r>
              <a:rPr lang="en-US" altLang="zh-CN" sz="1200" b="0" u="sng">
                <a:uFill>
                  <a:solidFill>
                    <a:srgbClr val="000000"/>
                  </a:solidFill>
                </a:uFill>
                <a:latin typeface="仿宋" panose="02010609060101010101" charset="-122"/>
                <a:cs typeface="仿宋" panose="02010609060101010101" charset="-122"/>
              </a:rPr>
              <a:t>《</a:t>
            </a:r>
            <a:r>
              <a:rPr lang="zh-CN" altLang="en-US" sz="1200" b="0" u="sng">
                <a:uFill>
                  <a:solidFill>
                    <a:srgbClr val="000000"/>
                  </a:solidFill>
                </a:uFill>
                <a:latin typeface="仿宋" panose="02010609060101010101" charset="-122"/>
                <a:cs typeface="仿宋" panose="02010609060101010101" charset="-122"/>
              </a:rPr>
              <a:t>国家基本医疗保险、工伤保险和生育保险药品目录</a:t>
            </a:r>
            <a:r>
              <a:rPr lang="en-US" altLang="zh-CN" sz="1200" b="0" u="sng">
                <a:uFill>
                  <a:solidFill>
                    <a:srgbClr val="000000"/>
                  </a:solidFill>
                </a:uFill>
                <a:latin typeface="仿宋" panose="02010609060101010101" charset="-122"/>
                <a:cs typeface="仿宋" panose="02010609060101010101" charset="-122"/>
              </a:rPr>
              <a:t>(2021</a:t>
            </a:r>
            <a:r>
              <a:rPr lang="zh-CN" altLang="en-US" sz="1200" b="0" u="sng">
                <a:uFill>
                  <a:solidFill>
                    <a:srgbClr val="000000"/>
                  </a:solidFill>
                </a:uFill>
                <a:latin typeface="仿宋" panose="02010609060101010101" charset="-122"/>
                <a:cs typeface="仿宋" panose="02010609060101010101" charset="-122"/>
              </a:rPr>
              <a:t>年</a:t>
            </a:r>
            <a:r>
              <a:rPr lang="en-US" altLang="zh-CN" sz="1200" b="0" u="sng">
                <a:uFill>
                  <a:solidFill>
                    <a:srgbClr val="000000"/>
                  </a:solidFill>
                </a:uFill>
                <a:latin typeface="仿宋" panose="02010609060101010101" charset="-122"/>
                <a:cs typeface="仿宋" panose="02010609060101010101" charset="-122"/>
              </a:rPr>
              <a:t>)》</a:t>
            </a:r>
            <a:r>
              <a:rPr lang="zh-CN" altLang="en-US" sz="1200" b="0" u="sng">
                <a:uFill>
                  <a:solidFill>
                    <a:srgbClr val="000000"/>
                  </a:solidFill>
                </a:uFill>
                <a:latin typeface="仿宋" panose="02010609060101010101" charset="-122"/>
                <a:cs typeface="仿宋" panose="02010609060101010101" charset="-122"/>
              </a:rPr>
              <a:t>中的含服药品品种</a:t>
            </a:r>
            <a:endParaRPr lang="zh-CN" altLang="en-US"/>
          </a:p>
        </p:txBody>
      </p:sp>
      <p:graphicFrame>
        <p:nvGraphicFramePr>
          <p:cNvPr id="4" name="表格 3"/>
          <p:cNvGraphicFramePr/>
          <p:nvPr>
            <p:custDataLst>
              <p:tags r:id="rId1"/>
            </p:custDataLst>
          </p:nvPr>
        </p:nvGraphicFramePr>
        <p:xfrm>
          <a:off x="2943225" y="3168333"/>
          <a:ext cx="6305550" cy="1828800"/>
        </p:xfrm>
        <a:graphic>
          <a:graphicData uri="http://schemas.openxmlformats.org/drawingml/2006/table">
            <a:tbl>
              <a:tblPr firstRow="1" bandRow="1">
                <a:tableStyleId>{5940675A-B579-460E-94D1-54222C63F5DA}</a:tableStyleId>
              </a:tblPr>
              <a:tblGrid>
                <a:gridCol w="514350"/>
                <a:gridCol w="628650"/>
                <a:gridCol w="809625"/>
                <a:gridCol w="638175"/>
                <a:gridCol w="535305"/>
                <a:gridCol w="512445"/>
                <a:gridCol w="923925"/>
                <a:gridCol w="1743075"/>
              </a:tblGrid>
              <a:tr h="355600">
                <a:tc>
                  <a:txBody>
                    <a:bodyPr/>
                    <a:p>
                      <a:pPr indent="0" algn="ctr">
                        <a:buNone/>
                      </a:pPr>
                      <a:r>
                        <a:rPr lang="zh-CN" altLang="en-US" sz="1000" b="1">
                          <a:solidFill>
                            <a:srgbClr val="000000"/>
                          </a:solidFill>
                          <a:latin typeface="仿宋" panose="02010609060101010101" charset="-122"/>
                          <a:cs typeface="仿宋" panose="02010609060101010101" charset="-122"/>
                        </a:rPr>
                        <a:t>顺序号</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a:solidFill>
                            <a:srgbClr val="000000"/>
                          </a:solidFill>
                          <a:latin typeface="仿宋" panose="02010609060101010101" charset="-122"/>
                          <a:cs typeface="仿宋" panose="02010609060101010101" charset="-122"/>
                        </a:rPr>
                        <a:t>医保目录序号</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a:solidFill>
                            <a:srgbClr val="000000"/>
                          </a:solidFill>
                          <a:latin typeface="仿宋" panose="02010609060101010101" charset="-122"/>
                          <a:cs typeface="仿宋" panose="02010609060101010101" charset="-122"/>
                        </a:rPr>
                        <a:t>药品属性</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a:solidFill>
                            <a:srgbClr val="000000"/>
                          </a:solidFill>
                          <a:latin typeface="仿宋" panose="02010609060101010101" charset="-122"/>
                          <a:cs typeface="仿宋" panose="02010609060101010101" charset="-122"/>
                        </a:rPr>
                        <a:t>药品分类</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a:solidFill>
                            <a:srgbClr val="000000"/>
                          </a:solidFill>
                          <a:latin typeface="仿宋" panose="02010609060101010101" charset="-122"/>
                          <a:cs typeface="仿宋" panose="02010609060101010101" charset="-122"/>
                        </a:rPr>
                        <a:t>医保类型</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a:solidFill>
                            <a:srgbClr val="000000"/>
                          </a:solidFill>
                          <a:latin typeface="仿宋" panose="02010609060101010101" charset="-122"/>
                          <a:cs typeface="仿宋" panose="02010609060101010101" charset="-122"/>
                        </a:rPr>
                        <a:t>编号</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a:solidFill>
                            <a:srgbClr val="000000"/>
                          </a:solidFill>
                          <a:latin typeface="仿宋" panose="02010609060101010101" charset="-122"/>
                          <a:cs typeface="仿宋" panose="02010609060101010101" charset="-122"/>
                        </a:rPr>
                        <a:t>药品名称</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a:solidFill>
                            <a:srgbClr val="000000"/>
                          </a:solidFill>
                          <a:latin typeface="仿宋" panose="02010609060101010101" charset="-122"/>
                          <a:cs typeface="仿宋" panose="02010609060101010101" charset="-122"/>
                        </a:rPr>
                        <a:t>用法</a:t>
                      </a:r>
                      <a:r>
                        <a:rPr lang="en-US" altLang="zh-CN" sz="1000" b="1">
                          <a:solidFill>
                            <a:srgbClr val="000000"/>
                          </a:solidFill>
                          <a:latin typeface="仿宋" panose="02010609060101010101" charset="-122"/>
                          <a:cs typeface="仿宋" panose="02010609060101010101" charset="-122"/>
                        </a:rPr>
                        <a:t>/</a:t>
                      </a:r>
                      <a:r>
                        <a:rPr lang="zh-CN" altLang="en-US" sz="1000" b="1">
                          <a:solidFill>
                            <a:srgbClr val="000000"/>
                          </a:solidFill>
                          <a:latin typeface="仿宋" panose="02010609060101010101" charset="-122"/>
                          <a:cs typeface="仿宋" panose="02010609060101010101" charset="-122"/>
                        </a:rPr>
                        <a:t>服用方式</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6700">
                <a:tc>
                  <a:txBody>
                    <a:bodyPr/>
                    <a:p>
                      <a:pPr indent="0" algn="ctr">
                        <a:buNone/>
                      </a:pPr>
                      <a:r>
                        <a:rPr lang="en-US" altLang="zh-CN" sz="1000" b="0">
                          <a:solidFill>
                            <a:srgbClr val="000000"/>
                          </a:solidFill>
                          <a:latin typeface="仿宋" panose="02010609060101010101" charset="-122"/>
                          <a:cs typeface="仿宋" panose="02010609060101010101" charset="-122"/>
                        </a:rPr>
                        <a:t>1</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1</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中成药部分</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解表剂</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乙</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a:t>
                      </a:r>
                      <a:r>
                        <a:rPr lang="zh-CN" altLang="en-US" sz="1000" b="0">
                          <a:solidFill>
                            <a:srgbClr val="000000"/>
                          </a:solidFill>
                          <a:latin typeface="仿宋" panose="02010609060101010101" charset="-122"/>
                          <a:cs typeface="仿宋" panose="02010609060101010101" charset="-122"/>
                        </a:rPr>
                        <a:t>（</a:t>
                      </a:r>
                      <a:r>
                        <a:rPr lang="en-US" altLang="zh-CN" sz="1000" b="0">
                          <a:solidFill>
                            <a:srgbClr val="000000"/>
                          </a:solidFill>
                          <a:latin typeface="仿宋" panose="02010609060101010101" charset="-122"/>
                          <a:cs typeface="仿宋" panose="02010609060101010101" charset="-122"/>
                        </a:rPr>
                        <a:t>11</a:t>
                      </a:r>
                      <a:r>
                        <a:rPr lang="zh-CN" altLang="en-US" sz="1000" b="0">
                          <a:solidFill>
                            <a:srgbClr val="000000"/>
                          </a:solidFill>
                          <a:latin typeface="仿宋" panose="02010609060101010101" charset="-122"/>
                          <a:cs typeface="仿宋" panose="02010609060101010101" charset="-122"/>
                        </a:rPr>
                        <a:t>）</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柴胡滴丸</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含服，一次</a:t>
                      </a:r>
                      <a:r>
                        <a:rPr lang="en-US" altLang="zh-CN" sz="1000" b="0">
                          <a:solidFill>
                            <a:srgbClr val="000000"/>
                          </a:solidFill>
                          <a:latin typeface="仿宋" panose="02010609060101010101" charset="-122"/>
                          <a:cs typeface="仿宋" panose="02010609060101010101" charset="-122"/>
                        </a:rPr>
                        <a:t>1</a:t>
                      </a:r>
                      <a:r>
                        <a:rPr lang="zh-CN" altLang="en-US" sz="1000" b="0">
                          <a:solidFill>
                            <a:srgbClr val="000000"/>
                          </a:solidFill>
                          <a:latin typeface="仿宋" panose="02010609060101010101" charset="-122"/>
                          <a:cs typeface="仿宋" panose="02010609060101010101" charset="-122"/>
                        </a:rPr>
                        <a:t>袋，一日</a:t>
                      </a:r>
                      <a:r>
                        <a:rPr lang="en-US" altLang="zh-CN" sz="1000" b="0">
                          <a:solidFill>
                            <a:srgbClr val="000000"/>
                          </a:solidFill>
                          <a:latin typeface="仿宋" panose="02010609060101010101" charset="-122"/>
                          <a:cs typeface="仿宋" panose="02010609060101010101" charset="-122"/>
                        </a:rPr>
                        <a:t>3</a:t>
                      </a:r>
                      <a:r>
                        <a:rPr lang="zh-CN" altLang="en-US" sz="1000" b="0">
                          <a:solidFill>
                            <a:srgbClr val="000000"/>
                          </a:solidFill>
                          <a:latin typeface="仿宋" panose="02010609060101010101" charset="-122"/>
                          <a:cs typeface="仿宋" panose="02010609060101010101" charset="-122"/>
                        </a:rPr>
                        <a:t>次。</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5600">
                <a:tc>
                  <a:txBody>
                    <a:bodyPr/>
                    <a:p>
                      <a:pPr indent="0" algn="ctr">
                        <a:buNone/>
                      </a:pPr>
                      <a:r>
                        <a:rPr lang="en-US" altLang="zh-CN" sz="1000" b="0">
                          <a:solidFill>
                            <a:srgbClr val="000000"/>
                          </a:solidFill>
                          <a:latin typeface="仿宋" panose="02010609060101010101" charset="-122"/>
                          <a:cs typeface="仿宋" panose="02010609060101010101" charset="-122"/>
                        </a:rPr>
                        <a:t>2</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14</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中成药部分</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祛瘀剂</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乙</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a:t>
                      </a:r>
                      <a:r>
                        <a:rPr lang="zh-CN" altLang="en-US" sz="1000" b="0">
                          <a:solidFill>
                            <a:srgbClr val="000000"/>
                          </a:solidFill>
                          <a:latin typeface="仿宋" panose="02010609060101010101" charset="-122"/>
                          <a:cs typeface="仿宋" panose="02010609060101010101" charset="-122"/>
                        </a:rPr>
                        <a:t>（</a:t>
                      </a:r>
                      <a:r>
                        <a:rPr lang="en-US" altLang="zh-CN" sz="1000" b="0">
                          <a:solidFill>
                            <a:srgbClr val="000000"/>
                          </a:solidFill>
                          <a:latin typeface="仿宋" panose="02010609060101010101" charset="-122"/>
                          <a:cs typeface="仿宋" panose="02010609060101010101" charset="-122"/>
                        </a:rPr>
                        <a:t>533</a:t>
                      </a:r>
                      <a:r>
                        <a:rPr lang="zh-CN" altLang="en-US" sz="1000" b="0">
                          <a:solidFill>
                            <a:srgbClr val="000000"/>
                          </a:solidFill>
                          <a:latin typeface="仿宋" panose="02010609060101010101" charset="-122"/>
                          <a:cs typeface="仿宋" panose="02010609060101010101" charset="-122"/>
                        </a:rPr>
                        <a:t>）</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冠心苏合滴丸</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含服或口服，一次</a:t>
                      </a:r>
                      <a:r>
                        <a:rPr lang="en-US" altLang="zh-CN" sz="1000" b="0">
                          <a:solidFill>
                            <a:srgbClr val="000000"/>
                          </a:solidFill>
                          <a:latin typeface="仿宋" panose="02010609060101010101" charset="-122"/>
                          <a:cs typeface="仿宋" panose="02010609060101010101" charset="-122"/>
                        </a:rPr>
                        <a:t>10</a:t>
                      </a:r>
                      <a:r>
                        <a:rPr lang="zh-CN" altLang="en-US" sz="1000" b="0">
                          <a:solidFill>
                            <a:srgbClr val="000000"/>
                          </a:solidFill>
                          <a:latin typeface="仿宋" panose="02010609060101010101" charset="-122"/>
                          <a:cs typeface="仿宋" panose="02010609060101010101" charset="-122"/>
                        </a:rPr>
                        <a:t>～</a:t>
                      </a:r>
                      <a:r>
                        <a:rPr lang="en-US" altLang="zh-CN" sz="1000" b="0">
                          <a:solidFill>
                            <a:srgbClr val="000000"/>
                          </a:solidFill>
                          <a:latin typeface="仿宋" panose="02010609060101010101" charset="-122"/>
                          <a:cs typeface="仿宋" panose="02010609060101010101" charset="-122"/>
                        </a:rPr>
                        <a:t>15</a:t>
                      </a:r>
                      <a:r>
                        <a:rPr lang="zh-CN" altLang="en-US" sz="1000" b="0">
                          <a:solidFill>
                            <a:srgbClr val="000000"/>
                          </a:solidFill>
                          <a:latin typeface="仿宋" panose="02010609060101010101" charset="-122"/>
                          <a:cs typeface="仿宋" panose="02010609060101010101" charset="-122"/>
                        </a:rPr>
                        <a:t>丸，一日</a:t>
                      </a:r>
                      <a:r>
                        <a:rPr lang="en-US" altLang="zh-CN" sz="1000" b="0">
                          <a:solidFill>
                            <a:srgbClr val="000000"/>
                          </a:solidFill>
                          <a:latin typeface="仿宋" panose="02010609060101010101" charset="-122"/>
                          <a:cs typeface="仿宋" panose="02010609060101010101" charset="-122"/>
                        </a:rPr>
                        <a:t>3</a:t>
                      </a:r>
                      <a:r>
                        <a:rPr lang="zh-CN" altLang="en-US" sz="1000" b="0">
                          <a:solidFill>
                            <a:srgbClr val="000000"/>
                          </a:solidFill>
                          <a:latin typeface="仿宋" panose="02010609060101010101" charset="-122"/>
                          <a:cs typeface="仿宋" panose="02010609060101010101" charset="-122"/>
                        </a:rPr>
                        <a:t>次，或遵医嘱。</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altLang="zh-CN" sz="1000" b="0">
                          <a:solidFill>
                            <a:srgbClr val="000000"/>
                          </a:solidFill>
                          <a:latin typeface="仿宋" panose="02010609060101010101" charset="-122"/>
                          <a:cs typeface="仿宋" panose="02010609060101010101" charset="-122"/>
                        </a:rPr>
                        <a:t>3</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31</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中成药部分</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咽喉病</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甲</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1091</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清咽滴丸</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含服。一次</a:t>
                      </a:r>
                      <a:r>
                        <a:rPr lang="en-US" altLang="zh-CN" sz="1000" b="0">
                          <a:solidFill>
                            <a:srgbClr val="000000"/>
                          </a:solidFill>
                          <a:latin typeface="仿宋" panose="02010609060101010101" charset="-122"/>
                          <a:cs typeface="仿宋" panose="02010609060101010101" charset="-122"/>
                        </a:rPr>
                        <a:t>4</a:t>
                      </a:r>
                      <a:r>
                        <a:rPr lang="zh-CN" altLang="en-US" sz="1000" b="0">
                          <a:solidFill>
                            <a:srgbClr val="000000"/>
                          </a:solidFill>
                          <a:latin typeface="仿宋" panose="02010609060101010101" charset="-122"/>
                          <a:cs typeface="仿宋" panose="02010609060101010101" charset="-122"/>
                        </a:rPr>
                        <a:t>～</a:t>
                      </a:r>
                      <a:r>
                        <a:rPr lang="en-US" altLang="zh-CN" sz="1000" b="0">
                          <a:solidFill>
                            <a:srgbClr val="000000"/>
                          </a:solidFill>
                          <a:latin typeface="仿宋" panose="02010609060101010101" charset="-122"/>
                          <a:cs typeface="仿宋" panose="02010609060101010101" charset="-122"/>
                        </a:rPr>
                        <a:t>6</a:t>
                      </a:r>
                      <a:r>
                        <a:rPr lang="zh-CN" altLang="en-US" sz="1000" b="0">
                          <a:solidFill>
                            <a:srgbClr val="000000"/>
                          </a:solidFill>
                          <a:latin typeface="仿宋" panose="02010609060101010101" charset="-122"/>
                          <a:cs typeface="仿宋" panose="02010609060101010101" charset="-122"/>
                        </a:rPr>
                        <a:t>粒，日</a:t>
                      </a:r>
                      <a:r>
                        <a:rPr lang="en-US" altLang="zh-CN" sz="1000" b="0">
                          <a:solidFill>
                            <a:srgbClr val="000000"/>
                          </a:solidFill>
                          <a:latin typeface="仿宋" panose="02010609060101010101" charset="-122"/>
                          <a:cs typeface="仿宋" panose="02010609060101010101" charset="-122"/>
                        </a:rPr>
                        <a:t>3</a:t>
                      </a:r>
                      <a:r>
                        <a:rPr lang="zh-CN" altLang="en-US" sz="1000" b="0">
                          <a:solidFill>
                            <a:srgbClr val="000000"/>
                          </a:solidFill>
                          <a:latin typeface="仿宋" panose="02010609060101010101" charset="-122"/>
                          <a:cs typeface="仿宋" panose="02010609060101010101" charset="-122"/>
                        </a:rPr>
                        <a:t>次。</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p>
                      <a:pPr indent="0" algn="ctr">
                        <a:buNone/>
                      </a:pPr>
                      <a:r>
                        <a:rPr lang="en-US" altLang="zh-CN" sz="1000" b="0">
                          <a:solidFill>
                            <a:srgbClr val="000000"/>
                          </a:solidFill>
                          <a:latin typeface="仿宋" panose="02010609060101010101" charset="-122"/>
                          <a:cs typeface="仿宋" panose="02010609060101010101" charset="-122"/>
                        </a:rPr>
                        <a:t>4</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32</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中成药部分</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咽喉病</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乙</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1111</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咽立爽口含滴丸</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含服。一次</a:t>
                      </a:r>
                      <a:r>
                        <a:rPr lang="en-US" altLang="zh-CN" sz="1000" b="0">
                          <a:solidFill>
                            <a:srgbClr val="000000"/>
                          </a:solidFill>
                          <a:latin typeface="仿宋" panose="02010609060101010101" charset="-122"/>
                          <a:cs typeface="仿宋" panose="02010609060101010101" charset="-122"/>
                        </a:rPr>
                        <a:t>2-4</a:t>
                      </a:r>
                      <a:r>
                        <a:rPr lang="zh-CN" altLang="en-US" sz="1000" b="0">
                          <a:solidFill>
                            <a:srgbClr val="000000"/>
                          </a:solidFill>
                          <a:latin typeface="仿宋" panose="02010609060101010101" charset="-122"/>
                          <a:cs typeface="仿宋" panose="02010609060101010101" charset="-122"/>
                        </a:rPr>
                        <a:t>丸，一日</a:t>
                      </a:r>
                      <a:r>
                        <a:rPr lang="en-US" altLang="zh-CN" sz="1000" b="0">
                          <a:solidFill>
                            <a:srgbClr val="000000"/>
                          </a:solidFill>
                          <a:latin typeface="仿宋" panose="02010609060101010101" charset="-122"/>
                          <a:cs typeface="仿宋" panose="02010609060101010101" charset="-122"/>
                        </a:rPr>
                        <a:t>4</a:t>
                      </a:r>
                      <a:r>
                        <a:rPr lang="zh-CN" altLang="en-US" sz="1000" b="0">
                          <a:solidFill>
                            <a:srgbClr val="000000"/>
                          </a:solidFill>
                          <a:latin typeface="仿宋" panose="02010609060101010101" charset="-122"/>
                          <a:cs typeface="仿宋" panose="02010609060101010101" charset="-122"/>
                        </a:rPr>
                        <a:t>次。</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p>
                      <a:pPr indent="0" algn="ctr">
                        <a:buNone/>
                      </a:pPr>
                      <a:r>
                        <a:rPr lang="en-US" altLang="zh-CN" sz="1000" b="0">
                          <a:solidFill>
                            <a:srgbClr val="000000"/>
                          </a:solidFill>
                          <a:latin typeface="仿宋" panose="02010609060101010101" charset="-122"/>
                          <a:cs typeface="仿宋" panose="02010609060101010101" charset="-122"/>
                        </a:rPr>
                        <a:t>5</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33</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中成药部分</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口腔病</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乙</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1123</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连芩珍珠滴丸</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含服。一次</a:t>
                      </a:r>
                      <a:r>
                        <a:rPr lang="en-US" altLang="zh-CN" sz="1000" b="0">
                          <a:solidFill>
                            <a:srgbClr val="000000"/>
                          </a:solidFill>
                          <a:latin typeface="仿宋" panose="02010609060101010101" charset="-122"/>
                          <a:cs typeface="仿宋" panose="02010609060101010101" charset="-122"/>
                        </a:rPr>
                        <a:t>4</a:t>
                      </a:r>
                      <a:r>
                        <a:rPr lang="zh-CN" altLang="en-US" sz="1000" b="0">
                          <a:solidFill>
                            <a:srgbClr val="000000"/>
                          </a:solidFill>
                          <a:latin typeface="仿宋" panose="02010609060101010101" charset="-122"/>
                          <a:cs typeface="仿宋" panose="02010609060101010101" charset="-122"/>
                        </a:rPr>
                        <a:t>粒，一日</a:t>
                      </a:r>
                      <a:r>
                        <a:rPr lang="en-US" altLang="zh-CN" sz="1000" b="0">
                          <a:solidFill>
                            <a:srgbClr val="000000"/>
                          </a:solidFill>
                          <a:latin typeface="仿宋" panose="02010609060101010101" charset="-122"/>
                          <a:cs typeface="仿宋" panose="02010609060101010101" charset="-122"/>
                        </a:rPr>
                        <a:t>3</a:t>
                      </a:r>
                      <a:r>
                        <a:rPr lang="zh-CN" altLang="en-US" sz="1000" b="0">
                          <a:solidFill>
                            <a:srgbClr val="000000"/>
                          </a:solidFill>
                          <a:latin typeface="仿宋" panose="02010609060101010101" charset="-122"/>
                          <a:cs typeface="仿宋" panose="02010609060101010101" charset="-122"/>
                        </a:rPr>
                        <a:t>次。疗程</a:t>
                      </a:r>
                      <a:r>
                        <a:rPr lang="en-US" altLang="zh-CN" sz="1000" b="0">
                          <a:solidFill>
                            <a:srgbClr val="000000"/>
                          </a:solidFill>
                          <a:latin typeface="仿宋" panose="02010609060101010101" charset="-122"/>
                          <a:cs typeface="仿宋" panose="02010609060101010101" charset="-122"/>
                        </a:rPr>
                        <a:t>4</a:t>
                      </a:r>
                      <a:r>
                        <a:rPr lang="zh-CN" altLang="en-US" sz="1000" b="0">
                          <a:solidFill>
                            <a:srgbClr val="000000"/>
                          </a:solidFill>
                          <a:latin typeface="仿宋" panose="02010609060101010101" charset="-122"/>
                          <a:cs typeface="仿宋" panose="02010609060101010101" charset="-122"/>
                        </a:rPr>
                        <a:t>天</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41" name="图片 40" descr="logo-03"/>
          <p:cNvPicPr>
            <a:picLocks noChangeAspect="1"/>
          </p:cNvPicPr>
          <p:nvPr/>
        </p:nvPicPr>
        <p:blipFill>
          <a:blip r:embed="rId2"/>
          <a:stretch>
            <a:fillRect/>
          </a:stretch>
        </p:blipFill>
        <p:spPr>
          <a:xfrm>
            <a:off x="10026015" y="338455"/>
            <a:ext cx="1680210" cy="47117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custDataLst>
              <p:tags r:id="rId1"/>
            </p:custDataLst>
          </p:nvPr>
        </p:nvGraphicFramePr>
        <p:xfrm>
          <a:off x="496570" y="2072005"/>
          <a:ext cx="4358640" cy="4043045"/>
        </p:xfrm>
        <a:graphic>
          <a:graphicData uri="http://schemas.openxmlformats.org/drawingml/2006/table">
            <a:tbl>
              <a:tblPr firstRow="1" bandRow="1">
                <a:tableStyleId>{5C22544A-7EE6-4342-B048-85BDC9FD1C3A}</a:tableStyleId>
              </a:tblPr>
              <a:tblGrid>
                <a:gridCol w="685800"/>
                <a:gridCol w="781685"/>
                <a:gridCol w="1541780"/>
                <a:gridCol w="444500"/>
                <a:gridCol w="904875"/>
              </a:tblGrid>
              <a:tr h="278130">
                <a:tc gridSpan="5">
                  <a:txBody>
                    <a:bodyPr/>
                    <a:lstStyle/>
                    <a:p>
                      <a:pPr indent="0" algn="ctr">
                        <a:buNone/>
                      </a:pPr>
                      <a:r>
                        <a:rPr lang="zh-CN" altLang="en-US" sz="1100" b="0" dirty="0">
                          <a:solidFill>
                            <a:srgbClr val="000000"/>
                          </a:solidFill>
                          <a:latin typeface="宋体" panose="02010600030101010101" pitchFamily="2" charset="-122"/>
                          <a:cs typeface="宋体" panose="02010600030101010101" pitchFamily="2" charset="-122"/>
                        </a:rPr>
                        <a:t>石辛含片近</a:t>
                      </a:r>
                      <a:r>
                        <a:rPr lang="en-US" altLang="zh-CN" sz="1100" b="0" dirty="0">
                          <a:solidFill>
                            <a:srgbClr val="000000"/>
                          </a:solidFill>
                          <a:latin typeface="宋体" panose="02010600030101010101" pitchFamily="2" charset="-122"/>
                          <a:cs typeface="宋体" panose="02010600030101010101" pitchFamily="2" charset="-122"/>
                        </a:rPr>
                        <a:t>3</a:t>
                      </a:r>
                      <a:r>
                        <a:rPr lang="zh-CN" altLang="en-US" sz="1100" b="0" dirty="0">
                          <a:solidFill>
                            <a:srgbClr val="000000"/>
                          </a:solidFill>
                          <a:latin typeface="宋体" panose="02010600030101010101" pitchFamily="2" charset="-122"/>
                          <a:cs typeface="宋体" panose="02010600030101010101" pitchFamily="2" charset="-122"/>
                        </a:rPr>
                        <a:t>年来（截止</a:t>
                      </a:r>
                      <a:r>
                        <a:rPr lang="en-US" altLang="zh-CN" sz="1100" b="0" dirty="0">
                          <a:solidFill>
                            <a:srgbClr val="000000"/>
                          </a:solidFill>
                          <a:latin typeface="宋体" panose="02010600030101010101" pitchFamily="2" charset="-122"/>
                          <a:cs typeface="宋体" panose="02010600030101010101" pitchFamily="2" charset="-122"/>
                        </a:rPr>
                        <a:t>2022</a:t>
                      </a:r>
                      <a:r>
                        <a:rPr lang="zh-CN" altLang="en-US" sz="1100" b="0" dirty="0">
                          <a:solidFill>
                            <a:srgbClr val="000000"/>
                          </a:solidFill>
                          <a:latin typeface="宋体" panose="02010600030101010101" pitchFamily="2" charset="-122"/>
                          <a:cs typeface="宋体" panose="02010600030101010101" pitchFamily="2" charset="-122"/>
                        </a:rPr>
                        <a:t>年</a:t>
                      </a:r>
                      <a:r>
                        <a:rPr lang="en-US" altLang="zh-CN" sz="1100" b="0" dirty="0">
                          <a:solidFill>
                            <a:srgbClr val="000000"/>
                          </a:solidFill>
                          <a:latin typeface="宋体" panose="02010600030101010101" pitchFamily="2" charset="-122"/>
                          <a:cs typeface="宋体" panose="02010600030101010101" pitchFamily="2" charset="-122"/>
                        </a:rPr>
                        <a:t>6</a:t>
                      </a:r>
                      <a:r>
                        <a:rPr lang="zh-CN" altLang="en-US" sz="1100" b="0" dirty="0">
                          <a:solidFill>
                            <a:srgbClr val="000000"/>
                          </a:solidFill>
                          <a:latin typeface="宋体" panose="02010600030101010101" pitchFamily="2" charset="-122"/>
                          <a:cs typeface="宋体" panose="02010600030101010101" pitchFamily="2" charset="-122"/>
                        </a:rPr>
                        <a:t>月</a:t>
                      </a:r>
                      <a:r>
                        <a:rPr lang="en-US" altLang="zh-CN" sz="1100" b="0" dirty="0">
                          <a:solidFill>
                            <a:srgbClr val="000000"/>
                          </a:solidFill>
                          <a:latin typeface="宋体" panose="02010600030101010101" pitchFamily="2" charset="-122"/>
                          <a:cs typeface="宋体" panose="02010600030101010101" pitchFamily="2" charset="-122"/>
                        </a:rPr>
                        <a:t>30</a:t>
                      </a:r>
                      <a:r>
                        <a:rPr lang="zh-CN" altLang="en-US" sz="1100" b="0" dirty="0">
                          <a:solidFill>
                            <a:srgbClr val="000000"/>
                          </a:solidFill>
                          <a:latin typeface="宋体" panose="02010600030101010101" pitchFamily="2" charset="-122"/>
                          <a:cs typeface="宋体" panose="02010600030101010101" pitchFamily="2" charset="-122"/>
                        </a:rPr>
                        <a:t>日）不良反应统计</a:t>
                      </a:r>
                      <a:r>
                        <a:rPr lang="en-US" altLang="zh-CN" sz="1100" b="0" dirty="0">
                          <a:solidFill>
                            <a:srgbClr val="000000"/>
                          </a:solidFill>
                          <a:latin typeface="宋体" panose="02010600030101010101" pitchFamily="2" charset="-122"/>
                          <a:cs typeface="宋体" panose="02010600030101010101" pitchFamily="2" charset="-122"/>
                        </a:rPr>
                        <a:t>[1]</a:t>
                      </a:r>
                      <a:endParaRPr lang="en-US" altLang="zh-CN" sz="11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R w="12700">
                      <a:solidFill>
                        <a:schemeClr val="tx1"/>
                      </a:solidFill>
                      <a:prstDash val="solid"/>
                    </a:lnR>
                    <a:lnT w="12700">
                      <a:solidFill>
                        <a:schemeClr val="tx1"/>
                      </a:solidFill>
                      <a:prstDash val="solid"/>
                    </a:lnT>
                    <a:lnB w="12700">
                      <a:solidFill>
                        <a:schemeClr val="tx1"/>
                      </a:solidFill>
                      <a:prstDash val="solid"/>
                    </a:lnB>
                  </a:tcPr>
                </a:tc>
              </a:tr>
              <a:tr h="256540">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年度</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总例数</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不良反应名称</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zh-CN" altLang="en-US" sz="1000" b="0" dirty="0">
                          <a:solidFill>
                            <a:srgbClr val="000000"/>
                          </a:solidFill>
                          <a:latin typeface="宋体" panose="02010600030101010101" pitchFamily="2" charset="-122"/>
                          <a:cs typeface="宋体" panose="02010600030101010101" pitchFamily="2" charset="-122"/>
                        </a:rPr>
                        <a:t>例数</a:t>
                      </a:r>
                      <a:endParaRPr lang="zh-CN" altLang="en-US" sz="1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报告类型</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55270">
                <a:tc rowSpan="5">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2020</a:t>
                      </a:r>
                      <a:r>
                        <a:rPr lang="zh-CN" altLang="en-US" sz="1000" b="0">
                          <a:solidFill>
                            <a:srgbClr val="000000"/>
                          </a:solidFill>
                          <a:latin typeface="宋体" panose="02010600030101010101" pitchFamily="2" charset="-122"/>
                          <a:cs typeface="宋体" panose="02010600030101010101" pitchFamily="2" charset="-122"/>
                        </a:rPr>
                        <a:t>年</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noFill/>
                  </a:tcPr>
                </a:tc>
                <a:tc rowSpan="5">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5</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皮疹</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w="12700">
                      <a:solidFill>
                        <a:schemeClr val="tx1"/>
                      </a:solidFill>
                      <a:prstDash val="solid"/>
                    </a:lnT>
                    <a:lnB>
                      <a:noFill/>
                    </a:lnB>
                    <a:lnTlToBr>
                      <a:noFill/>
                    </a:lnTlToBr>
                    <a:lnBlToTr>
                      <a:noFill/>
                    </a:lnBlToTr>
                    <a:noFill/>
                  </a:tcPr>
                </a:tc>
              </a:tr>
              <a:tr h="268605">
                <a:tc vMerge="1">
                  <a:tcPr>
                    <a:lnL w="12700">
                      <a:solidFill>
                        <a:schemeClr val="tx1"/>
                      </a:solidFill>
                      <a:prstDash val="solid"/>
                    </a:lnL>
                    <a:lnR>
                      <a:noFill/>
                    </a:lnR>
                  </a:tcPr>
                </a:tc>
                <a:tc vMerge="1">
                  <a:tcPr>
                    <a:lnL>
                      <a:noFill/>
                    </a:lnL>
                    <a:lnR>
                      <a:noFill/>
                    </a:lnR>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恶心</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a:noFill/>
                    </a:lnB>
                    <a:lnTlToBr>
                      <a:noFill/>
                    </a:lnTlToBr>
                    <a:lnBlToTr>
                      <a:noFill/>
                    </a:lnBlToTr>
                    <a:noFill/>
                  </a:tcPr>
                </a:tc>
              </a:tr>
              <a:tr h="255270">
                <a:tc vMerge="1">
                  <a:tcPr>
                    <a:lnL w="12700">
                      <a:solidFill>
                        <a:schemeClr val="tx1"/>
                      </a:solidFill>
                      <a:prstDash val="solid"/>
                    </a:lnL>
                    <a:lnR>
                      <a:noFill/>
                    </a:lnR>
                  </a:tcPr>
                </a:tc>
                <a:tc vMerge="1">
                  <a:tcPr>
                    <a:lnL>
                      <a:noFill/>
                    </a:lnL>
                    <a:lnR>
                      <a:noFill/>
                    </a:lnR>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咽痛</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a:noFill/>
                    </a:lnB>
                    <a:lnTlToBr>
                      <a:noFill/>
                    </a:lnTlToBr>
                    <a:lnBlToTr>
                      <a:noFill/>
                    </a:lnBlToTr>
                    <a:noFill/>
                  </a:tcPr>
                </a:tc>
              </a:tr>
              <a:tr h="427990">
                <a:tc vMerge="1">
                  <a:tcPr>
                    <a:lnL w="12700">
                      <a:solidFill>
                        <a:schemeClr val="tx1"/>
                      </a:solidFill>
                      <a:prstDash val="solid"/>
                    </a:lnL>
                    <a:lnR>
                      <a:noFill/>
                    </a:lnR>
                  </a:tcPr>
                </a:tc>
                <a:tc vMerge="1">
                  <a:tcPr>
                    <a:lnL>
                      <a:noFill/>
                    </a:lnL>
                    <a:lnR>
                      <a:noFill/>
                    </a:lnR>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头晕</a:t>
                      </a:r>
                      <a:r>
                        <a:rPr lang="en-US" altLang="zh-CN" sz="1100" b="0">
                          <a:solidFill>
                            <a:srgbClr val="000000"/>
                          </a:solidFill>
                          <a:latin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cs typeface="宋体" panose="02010600030101010101" pitchFamily="2" charset="-122"/>
                        </a:rPr>
                        <a:t>头痛</a:t>
                      </a:r>
                      <a:r>
                        <a:rPr lang="en-US" altLang="zh-CN" sz="1100" b="0">
                          <a:solidFill>
                            <a:srgbClr val="000000"/>
                          </a:solidFill>
                          <a:latin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cs typeface="宋体" panose="02010600030101010101" pitchFamily="2" charset="-122"/>
                        </a:rPr>
                        <a:t>舌尖麻木</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a:noFill/>
                    </a:lnB>
                    <a:lnTlToBr>
                      <a:noFill/>
                    </a:lnTlToBr>
                    <a:lnBlToTr>
                      <a:noFill/>
                    </a:lnBlToTr>
                    <a:noFill/>
                  </a:tcPr>
                </a:tc>
              </a:tr>
              <a:tr h="255905">
                <a:tc vMerge="1">
                  <a:tcPr>
                    <a:lnL w="12700">
                      <a:solidFill>
                        <a:schemeClr val="tx1"/>
                      </a:solidFill>
                      <a:prstDash val="solid"/>
                    </a:lnL>
                    <a:lnR>
                      <a:noFill/>
                    </a:lnR>
                    <a:lnB w="12700">
                      <a:solidFill>
                        <a:schemeClr val="tx1"/>
                      </a:solidFill>
                      <a:prstDash val="solid"/>
                    </a:lnB>
                  </a:tcPr>
                </a:tc>
                <a:tc vMerge="1">
                  <a:tcPr>
                    <a:lnL>
                      <a:noFill/>
                    </a:lnL>
                    <a:lnR>
                      <a:noFill/>
                    </a:lnR>
                    <a:lnB w="12700">
                      <a:solidFill>
                        <a:schemeClr val="tx1"/>
                      </a:solidFill>
                      <a:prstDash val="solid"/>
                    </a:lnB>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头痛</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w="12700">
                      <a:solidFill>
                        <a:schemeClr val="tx1"/>
                      </a:solidFill>
                      <a:prstDash val="solid"/>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w="12700">
                      <a:solidFill>
                        <a:schemeClr val="tx1"/>
                      </a:solidFill>
                      <a:prstDash val="solid"/>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w="12700">
                      <a:solidFill>
                        <a:schemeClr val="tx1"/>
                      </a:solidFill>
                      <a:prstDash val="solid"/>
                    </a:lnB>
                    <a:lnTlToBr>
                      <a:noFill/>
                    </a:lnTlToBr>
                    <a:lnBlToTr>
                      <a:noFill/>
                    </a:lnBlToTr>
                    <a:noFill/>
                  </a:tcPr>
                </a:tc>
              </a:tr>
              <a:tr h="255270">
                <a:tc rowSpan="3">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2021</a:t>
                      </a:r>
                      <a:r>
                        <a:rPr lang="zh-CN" altLang="en-US" sz="1000" b="0">
                          <a:solidFill>
                            <a:srgbClr val="000000"/>
                          </a:solidFill>
                          <a:latin typeface="宋体" panose="02010600030101010101" pitchFamily="2" charset="-122"/>
                          <a:cs typeface="宋体" panose="02010600030101010101" pitchFamily="2" charset="-122"/>
                        </a:rPr>
                        <a:t>年</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noFill/>
                  </a:tcPr>
                </a:tc>
                <a:tc rowSpan="3">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3</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反胃</a:t>
                      </a:r>
                      <a:r>
                        <a:rPr lang="en-US" altLang="zh-CN" sz="1100" b="0">
                          <a:solidFill>
                            <a:srgbClr val="000000"/>
                          </a:solidFill>
                          <a:latin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cs typeface="宋体" panose="02010600030101010101" pitchFamily="2" charset="-122"/>
                        </a:rPr>
                        <a:t>恶心</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w="12700">
                      <a:solidFill>
                        <a:schemeClr val="tx1"/>
                      </a:solidFill>
                      <a:prstDash val="solid"/>
                    </a:lnT>
                    <a:lnB>
                      <a:noFill/>
                    </a:lnB>
                    <a:lnTlToBr>
                      <a:noFill/>
                    </a:lnTlToBr>
                    <a:lnBlToTr>
                      <a:noFill/>
                    </a:lnBlToTr>
                    <a:noFill/>
                  </a:tcPr>
                </a:tc>
              </a:tr>
              <a:tr h="256540">
                <a:tc vMerge="1">
                  <a:tcPr>
                    <a:lnL w="12700">
                      <a:solidFill>
                        <a:schemeClr val="tx1"/>
                      </a:solidFill>
                      <a:prstDash val="solid"/>
                    </a:lnL>
                    <a:lnR>
                      <a:noFill/>
                    </a:lnR>
                  </a:tcPr>
                </a:tc>
                <a:tc vMerge="1">
                  <a:tcPr>
                    <a:lnL>
                      <a:noFill/>
                    </a:lnL>
                    <a:lnR>
                      <a:noFill/>
                    </a:lnR>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呕吐</a:t>
                      </a:r>
                      <a:r>
                        <a:rPr lang="en-US" altLang="zh-CN" sz="1100" b="0">
                          <a:solidFill>
                            <a:srgbClr val="000000"/>
                          </a:solidFill>
                          <a:latin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cs typeface="宋体" panose="02010600030101010101" pitchFamily="2" charset="-122"/>
                        </a:rPr>
                        <a:t>头痛</a:t>
                      </a:r>
                      <a:r>
                        <a:rPr lang="en-US" altLang="zh-CN" sz="1100" b="0">
                          <a:solidFill>
                            <a:srgbClr val="000000"/>
                          </a:solidFill>
                          <a:latin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cs typeface="宋体" panose="02010600030101010101" pitchFamily="2" charset="-122"/>
                        </a:rPr>
                        <a:t>恶心</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a:noFill/>
                    </a:lnB>
                    <a:lnTlToBr>
                      <a:noFill/>
                    </a:lnTlToBr>
                    <a:lnBlToTr>
                      <a:noFill/>
                    </a:lnBlToTr>
                    <a:noFill/>
                  </a:tcPr>
                </a:tc>
              </a:tr>
              <a:tr h="255270">
                <a:tc vMerge="1">
                  <a:tcPr>
                    <a:lnL w="12700">
                      <a:solidFill>
                        <a:schemeClr val="tx1"/>
                      </a:solidFill>
                      <a:prstDash val="solid"/>
                    </a:lnL>
                    <a:lnR>
                      <a:noFill/>
                    </a:lnR>
                    <a:lnB w="12700">
                      <a:solidFill>
                        <a:schemeClr val="tx1"/>
                      </a:solidFill>
                      <a:prstDash val="solid"/>
                    </a:lnB>
                  </a:tcPr>
                </a:tc>
                <a:tc vMerge="1">
                  <a:tcPr>
                    <a:lnL>
                      <a:noFill/>
                    </a:lnL>
                    <a:lnR>
                      <a:noFill/>
                    </a:lnR>
                    <a:lnB w="12700">
                      <a:solidFill>
                        <a:schemeClr val="tx1"/>
                      </a:solidFill>
                      <a:prstDash val="solid"/>
                    </a:lnB>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肠胃不适</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w="12700">
                      <a:solidFill>
                        <a:schemeClr val="tx1"/>
                      </a:solidFill>
                      <a:prstDash val="solid"/>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w="12700">
                      <a:solidFill>
                        <a:schemeClr val="tx1"/>
                      </a:solidFill>
                      <a:prstDash val="solid"/>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w="12700">
                      <a:solidFill>
                        <a:schemeClr val="tx1"/>
                      </a:solidFill>
                      <a:prstDash val="solid"/>
                    </a:lnB>
                    <a:lnTlToBr>
                      <a:noFill/>
                    </a:lnTlToBr>
                    <a:lnBlToTr>
                      <a:noFill/>
                    </a:lnBlToTr>
                    <a:noFill/>
                  </a:tcPr>
                </a:tc>
              </a:tr>
              <a:tr h="254635">
                <a:tc rowSpan="5">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2022</a:t>
                      </a:r>
                      <a:r>
                        <a:rPr lang="zh-CN" altLang="en-US" sz="1000" b="0">
                          <a:solidFill>
                            <a:srgbClr val="000000"/>
                          </a:solidFill>
                          <a:latin typeface="宋体" panose="02010600030101010101" pitchFamily="2" charset="-122"/>
                          <a:cs typeface="宋体" panose="02010600030101010101" pitchFamily="2" charset="-122"/>
                        </a:rPr>
                        <a:t>年</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noFill/>
                  </a:tcPr>
                </a:tc>
                <a:tc rowSpan="5">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6</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胃肠道不适</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w="12700">
                      <a:solidFill>
                        <a:schemeClr val="tx1"/>
                      </a:solidFill>
                      <a:prstDash val="solid"/>
                    </a:lnT>
                    <a:lnB>
                      <a:noFill/>
                    </a:lnB>
                    <a:lnTlToBr>
                      <a:noFill/>
                    </a:lnTlToBr>
                    <a:lnBlToTr>
                      <a:noFill/>
                    </a:lnBlToTr>
                    <a:noFill/>
                  </a:tcPr>
                </a:tc>
              </a:tr>
              <a:tr h="256540">
                <a:tc vMerge="1">
                  <a:tcPr>
                    <a:lnL w="12700">
                      <a:solidFill>
                        <a:schemeClr val="tx1"/>
                      </a:solidFill>
                      <a:prstDash val="solid"/>
                    </a:lnL>
                    <a:lnR>
                      <a:noFill/>
                    </a:lnR>
                  </a:tcPr>
                </a:tc>
                <a:tc vMerge="1">
                  <a:tcPr>
                    <a:lnL>
                      <a:noFill/>
                    </a:lnL>
                    <a:lnR>
                      <a:noFill/>
                    </a:lnR>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胃不适</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2</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a:noFill/>
                    </a:lnB>
                    <a:lnTlToBr>
                      <a:noFill/>
                    </a:lnTlToBr>
                    <a:lnBlToTr>
                      <a:noFill/>
                    </a:lnBlToTr>
                    <a:noFill/>
                  </a:tcPr>
                </a:tc>
              </a:tr>
              <a:tr h="255905">
                <a:tc vMerge="1">
                  <a:tcPr>
                    <a:lnL w="12700">
                      <a:solidFill>
                        <a:schemeClr val="tx1"/>
                      </a:solidFill>
                      <a:prstDash val="solid"/>
                    </a:lnL>
                    <a:lnR>
                      <a:noFill/>
                    </a:lnR>
                  </a:tcPr>
                </a:tc>
                <a:tc vMerge="1">
                  <a:tcPr>
                    <a:lnL>
                      <a:noFill/>
                    </a:lnL>
                    <a:lnR>
                      <a:noFill/>
                    </a:lnR>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呕吐</a:t>
                      </a:r>
                      <a:r>
                        <a:rPr lang="en-US" altLang="zh-CN" sz="1100" b="0">
                          <a:solidFill>
                            <a:srgbClr val="000000"/>
                          </a:solidFill>
                          <a:latin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cs typeface="宋体" panose="02010600030101010101" pitchFamily="2" charset="-122"/>
                        </a:rPr>
                        <a:t>恶心</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a:noFill/>
                    </a:lnB>
                    <a:lnTlToBr>
                      <a:noFill/>
                    </a:lnTlToBr>
                    <a:lnBlToTr>
                      <a:noFill/>
                    </a:lnBlToTr>
                    <a:noFill/>
                  </a:tcPr>
                </a:tc>
              </a:tr>
              <a:tr h="255905">
                <a:tc vMerge="1">
                  <a:tcPr>
                    <a:lnL w="12700">
                      <a:solidFill>
                        <a:schemeClr val="tx1"/>
                      </a:solidFill>
                      <a:prstDash val="solid"/>
                    </a:lnL>
                    <a:lnR>
                      <a:noFill/>
                    </a:lnR>
                  </a:tcPr>
                </a:tc>
                <a:tc vMerge="1">
                  <a:tcPr>
                    <a:lnL>
                      <a:noFill/>
                    </a:lnL>
                    <a:lnR>
                      <a:noFill/>
                    </a:lnR>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口干</a:t>
                      </a:r>
                      <a:r>
                        <a:rPr lang="en-US" altLang="zh-CN" sz="1100" b="0">
                          <a:solidFill>
                            <a:srgbClr val="000000"/>
                          </a:solidFill>
                          <a:latin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cs typeface="宋体" panose="02010600030101010101" pitchFamily="2" charset="-122"/>
                        </a:rPr>
                        <a:t>恶心</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a:noFill/>
                    </a:lnB>
                    <a:lnTlToBr>
                      <a:noFill/>
                    </a:lnTlToBr>
                    <a:lnBlToTr>
                      <a:noFill/>
                    </a:lnBlToTr>
                    <a:noFill/>
                  </a:tcPr>
                </a:tc>
              </a:tr>
              <a:tr h="255270">
                <a:tc vMerge="1">
                  <a:tcPr>
                    <a:lnL w="12700">
                      <a:solidFill>
                        <a:schemeClr val="tx1"/>
                      </a:solidFill>
                      <a:prstDash val="solid"/>
                    </a:lnL>
                    <a:lnR>
                      <a:noFill/>
                    </a:lnR>
                    <a:lnB w="12700">
                      <a:solidFill>
                        <a:schemeClr val="tx1"/>
                      </a:solidFill>
                      <a:prstDash val="solid"/>
                    </a:lnB>
                  </a:tcPr>
                </a:tc>
                <a:tc vMerge="1">
                  <a:tcPr>
                    <a:lnL>
                      <a:noFill/>
                    </a:lnL>
                    <a:lnR>
                      <a:noFill/>
                    </a:lnR>
                    <a:lnB w="12700">
                      <a:solidFill>
                        <a:schemeClr val="tx1"/>
                      </a:solidFill>
                      <a:prstDash val="solid"/>
                    </a:lnB>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腹泻</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w="12700">
                      <a:solidFill>
                        <a:schemeClr val="tx1"/>
                      </a:solidFill>
                      <a:prstDash val="solid"/>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w="12700">
                      <a:solidFill>
                        <a:schemeClr val="tx1"/>
                      </a:solidFill>
                      <a:prstDash val="solid"/>
                    </a:lnB>
                    <a:lnTlToBr>
                      <a:noFill/>
                    </a:lnTlToBr>
                    <a:lnBlToTr>
                      <a:noFill/>
                    </a:lnBlToTr>
                    <a:noFill/>
                  </a:tcPr>
                </a:tc>
                <a:tc>
                  <a:txBody>
                    <a:bodyPr/>
                    <a:lstStyle/>
                    <a:p>
                      <a:pPr indent="0" algn="ctr">
                        <a:buNone/>
                      </a:pPr>
                      <a:r>
                        <a:rPr lang="zh-CN" altLang="en-US" sz="1000" b="0" dirty="0">
                          <a:solidFill>
                            <a:srgbClr val="000000"/>
                          </a:solidFill>
                          <a:latin typeface="宋体" panose="02010600030101010101" pitchFamily="2" charset="-122"/>
                          <a:cs typeface="宋体" panose="02010600030101010101" pitchFamily="2" charset="-122"/>
                        </a:rPr>
                        <a:t>一般</a:t>
                      </a:r>
                      <a:endParaRPr lang="zh-CN" altLang="en-US" sz="1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w="12700">
                      <a:solidFill>
                        <a:schemeClr val="tx1"/>
                      </a:solidFill>
                      <a:prstDash val="solid"/>
                    </a:lnB>
                    <a:lnTlToBr>
                      <a:noFill/>
                    </a:lnTlToBr>
                    <a:lnBlToTr>
                      <a:noFill/>
                    </a:lnBlToTr>
                    <a:noFill/>
                  </a:tcPr>
                </a:tc>
              </a:tr>
            </a:tbl>
          </a:graphicData>
        </a:graphic>
      </p:graphicFrame>
      <p:sp>
        <p:nvSpPr>
          <p:cNvPr id="11" name="文本框 10"/>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12"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13" name="矩形 4"/>
          <p:cNvSpPr/>
          <p:nvPr/>
        </p:nvSpPr>
        <p:spPr>
          <a:xfrm>
            <a:off x="496570" y="286385"/>
            <a:ext cx="2435225"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36" name="Text Box 7"/>
          <p:cNvSpPr txBox="1"/>
          <p:nvPr/>
        </p:nvSpPr>
        <p:spPr>
          <a:xfrm>
            <a:off x="700405" y="335915"/>
            <a:ext cx="245808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a:t>
            </a:r>
            <a:r>
              <a:rPr 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2</a:t>
            </a:r>
            <a:r>
              <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安全性</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8" name="文本占位符 3"/>
          <p:cNvSpPr txBox="1"/>
          <p:nvPr/>
        </p:nvSpPr>
        <p:spPr>
          <a:xfrm>
            <a:off x="7416165" y="938530"/>
            <a:ext cx="2148205" cy="64516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000" b="1">
                <a:solidFill>
                  <a:schemeClr val="tx1">
                    <a:lumMod val="85000"/>
                    <a:lumOff val="15000"/>
                  </a:schemeClr>
                </a:solidFill>
                <a:latin typeface="微软雅黑" panose="020B0503020204020204" charset="-122"/>
                <a:ea typeface="微软雅黑" panose="020B0503020204020204" charset="-122"/>
              </a:rPr>
              <a:t>药品说明书收载的安全性信息</a:t>
            </a:r>
            <a:endParaRPr lang="en-US" altLang="zh-CN" sz="1800">
              <a:solidFill>
                <a:schemeClr val="tx1">
                  <a:lumMod val="85000"/>
                  <a:lumOff val="15000"/>
                </a:schemeClr>
              </a:solidFill>
              <a:latin typeface="微软雅黑" panose="020B0503020204020204" charset="-122"/>
              <a:ea typeface="微软雅黑" panose="020B0503020204020204" charset="-122"/>
            </a:endParaRPr>
          </a:p>
        </p:txBody>
      </p:sp>
      <p:sp>
        <p:nvSpPr>
          <p:cNvPr id="9" name="燕尾形 16"/>
          <p:cNvSpPr/>
          <p:nvPr/>
        </p:nvSpPr>
        <p:spPr>
          <a:xfrm>
            <a:off x="6884121" y="980965"/>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35" name="文本占位符 3"/>
          <p:cNvSpPr txBox="1"/>
          <p:nvPr/>
        </p:nvSpPr>
        <p:spPr>
          <a:xfrm>
            <a:off x="5315585" y="1470343"/>
            <a:ext cx="6876415" cy="260985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50000"/>
              </a:lnSpc>
              <a:buClrTx/>
              <a:buSzTx/>
              <a:buFontTx/>
            </a:pPr>
            <a:r>
              <a:rPr lang="en-US" altLang="zh-CN" sz="1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【不良反应】</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临床试验期间个别患者用药后出现轻度口苦、口干、舌尖麻木、恶心、欲吐、腹痛、腹泻、胃肠不适、头晕、头痛、局部皮疹、全身皮疹；口腔局部出现刺痛、麻木等。</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fontAlgn="auto">
              <a:lnSpc>
                <a:spcPct val="150000"/>
              </a:lnSpc>
              <a:buClrTx/>
              <a:buSzTx/>
              <a:buFontTx/>
            </a:pPr>
            <a:r>
              <a:rPr lang="en-US" altLang="zh-CN" sz="1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b="1" dirty="0" err="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禁忌】</a:t>
            </a:r>
            <a:r>
              <a:rPr lang="en-US" altLang="zh-CN" sz="1400" dirty="0" err="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对本品及相关成份过敏者禁用</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fontAlgn="auto">
              <a:lnSpc>
                <a:spcPct val="150000"/>
              </a:lnSpc>
              <a:buClrTx/>
              <a:buSzTx/>
              <a:buFontTx/>
            </a:pPr>
            <a:r>
              <a:rPr lang="en-US" altLang="zh-CN" sz="1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【临床试验】</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安全性结果：临床试验总结报告记录本品共发生不良事件21例，与药物相关者8例（试验组6例，对照组2例）。</a:t>
            </a:r>
            <a:r>
              <a:rPr lang="en-US" altLang="zh-CN" sz="1400" dirty="0" err="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试验组相关的不良反应主要为：腹痛、腹泻、胃肠不适；口腔局部出现刺痛、麻木、舌尖麻木等</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a:t>
            </a:r>
            <a:endPar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8" name="文本占位符 3"/>
          <p:cNvSpPr txBox="1"/>
          <p:nvPr/>
        </p:nvSpPr>
        <p:spPr>
          <a:xfrm>
            <a:off x="588645" y="981075"/>
            <a:ext cx="3201670" cy="36830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b="1">
                <a:solidFill>
                  <a:schemeClr val="tx1">
                    <a:lumMod val="85000"/>
                    <a:lumOff val="15000"/>
                  </a:schemeClr>
                </a:solidFill>
                <a:latin typeface="思源黑体 CN Normal" panose="020B0400000000000000" charset="-122"/>
                <a:ea typeface="微软雅黑" panose="020B0503020204020204" charset="-122"/>
              </a:rPr>
              <a:t>国内外不良反应发生情况</a:t>
            </a:r>
            <a:endParaRPr lang="en-US" altLang="zh-CN" sz="1800">
              <a:solidFill>
                <a:schemeClr val="tx1">
                  <a:lumMod val="85000"/>
                  <a:lumOff val="15000"/>
                </a:schemeClr>
              </a:solidFill>
              <a:latin typeface="思源黑体 CN Normal" panose="020B0400000000000000" charset="-122"/>
              <a:ea typeface="微软雅黑" panose="020B0503020204020204" charset="-122"/>
            </a:endParaRPr>
          </a:p>
        </p:txBody>
      </p:sp>
      <p:sp>
        <p:nvSpPr>
          <p:cNvPr id="10" name="文本框 9"/>
          <p:cNvSpPr txBox="1"/>
          <p:nvPr/>
        </p:nvSpPr>
        <p:spPr>
          <a:xfrm>
            <a:off x="0" y="1242060"/>
            <a:ext cx="5314950" cy="829945"/>
          </a:xfrm>
          <a:prstGeom prst="rect">
            <a:avLst/>
          </a:prstGeom>
          <a:noFill/>
        </p:spPr>
        <p:txBody>
          <a:bodyPr wrap="square" rtlCol="0">
            <a:spAutoFit/>
          </a:bodyPr>
          <a:lstStyle/>
          <a:p>
            <a:pPr fontAlgn="auto">
              <a:lnSpc>
                <a:spcPct val="150000"/>
              </a:lnSpc>
            </a:pPr>
            <a:r>
              <a:rPr lang="en-US" altLang="zh-CN">
                <a:solidFill>
                  <a:schemeClr val="tx1">
                    <a:lumMod val="95000"/>
                    <a:lumOff val="5000"/>
                  </a:schemeClr>
                </a:solidFill>
                <a:latin typeface="思源黑体 CN Normal" panose="020B0400000000000000" charset="-122"/>
                <a:ea typeface="微软雅黑" panose="020B0503020204020204" charset="-122"/>
              </a:rPr>
              <a:t>   </a:t>
            </a:r>
            <a:r>
              <a:rPr lang="en-US" altLang="zh-CN" sz="1400">
                <a:solidFill>
                  <a:schemeClr val="tx1">
                    <a:lumMod val="95000"/>
                    <a:lumOff val="5000"/>
                  </a:schemeClr>
                </a:solidFill>
                <a:latin typeface="微软雅黑" panose="020B0503020204020204" charset="-122"/>
                <a:ea typeface="微软雅黑" panose="020B0503020204020204" charset="-122"/>
              </a:rPr>
              <a:t>药品上市以来，尚未收到任何药监部门发布的安全性警告、黑框警告、撤市信息等，企业未因药品安全性原因而采取措施。</a:t>
            </a:r>
            <a:r>
              <a:rPr lang="en-US" altLang="zh-CN" sz="1400">
                <a:solidFill>
                  <a:schemeClr val="tx1">
                    <a:lumMod val="95000"/>
                    <a:lumOff val="5000"/>
                  </a:schemeClr>
                </a:solidFill>
                <a:latin typeface="思源黑体 CN Normal" panose="020B0400000000000000" charset="-122"/>
                <a:ea typeface="微软雅黑" panose="020B0503020204020204" charset="-122"/>
              </a:rPr>
              <a:t>   </a:t>
            </a:r>
            <a:endParaRPr lang="en-US" altLang="zh-CN" sz="1400">
              <a:solidFill>
                <a:schemeClr val="tx1">
                  <a:lumMod val="95000"/>
                  <a:lumOff val="5000"/>
                </a:schemeClr>
              </a:solidFill>
              <a:latin typeface="思源黑体 CN Normal" panose="020B0400000000000000" charset="-122"/>
              <a:ea typeface="微软雅黑" panose="020B0503020204020204" charset="-122"/>
            </a:endParaRPr>
          </a:p>
        </p:txBody>
      </p:sp>
      <p:sp>
        <p:nvSpPr>
          <p:cNvPr id="14" name="燕尾形 16"/>
          <p:cNvSpPr/>
          <p:nvPr/>
        </p:nvSpPr>
        <p:spPr>
          <a:xfrm>
            <a:off x="384810" y="929005"/>
            <a:ext cx="296545" cy="42037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5" name="文本占位符 3"/>
          <p:cNvSpPr txBox="1"/>
          <p:nvPr/>
        </p:nvSpPr>
        <p:spPr>
          <a:xfrm>
            <a:off x="7416165" y="4231005"/>
            <a:ext cx="2457450" cy="36830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b="1">
                <a:solidFill>
                  <a:schemeClr val="tx1">
                    <a:lumMod val="85000"/>
                    <a:lumOff val="15000"/>
                  </a:schemeClr>
                </a:solidFill>
                <a:latin typeface="思源黑体 CN Normal" panose="020B0400000000000000" charset="-122"/>
                <a:ea typeface="微软雅黑" panose="020B0503020204020204" charset="-122"/>
              </a:rPr>
              <a:t>安全性优势与不足</a:t>
            </a:r>
            <a:endParaRPr lang="zh-CN" altLang="en-US" sz="2000" b="1">
              <a:solidFill>
                <a:schemeClr val="tx1">
                  <a:lumMod val="85000"/>
                  <a:lumOff val="15000"/>
                </a:schemeClr>
              </a:solidFill>
              <a:latin typeface="思源黑体 CN Normal" panose="020B0400000000000000" charset="-122"/>
              <a:ea typeface="微软雅黑" panose="020B0503020204020204" charset="-122"/>
            </a:endParaRPr>
          </a:p>
        </p:txBody>
      </p:sp>
      <p:sp>
        <p:nvSpPr>
          <p:cNvPr id="16" name="燕尾形 16"/>
          <p:cNvSpPr/>
          <p:nvPr/>
        </p:nvSpPr>
        <p:spPr>
          <a:xfrm>
            <a:off x="6884121" y="4178825"/>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7" name="文本框 16"/>
          <p:cNvSpPr txBox="1"/>
          <p:nvPr/>
        </p:nvSpPr>
        <p:spPr>
          <a:xfrm>
            <a:off x="5314950" y="4547235"/>
            <a:ext cx="6875780" cy="2223135"/>
          </a:xfrm>
          <a:prstGeom prst="rect">
            <a:avLst/>
          </a:prstGeom>
          <a:noFill/>
        </p:spPr>
        <p:txBody>
          <a:bodyPr wrap="square" rtlCol="0">
            <a:spAutoFit/>
          </a:bodyPr>
          <a:lstStyle/>
          <a:p>
            <a:pPr algn="l" defTabSz="913765" fontAlgn="auto">
              <a:lnSpc>
                <a:spcPct val="120000"/>
              </a:lnSpc>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复发性口疮是中成药治疗的优势病种，大部分中成药安全性较高，但也存在禁忌症、不良反应在说明书中显示为“尚不明确”</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的现象</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，具体安全性数据有待进一步评价。</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defTabSz="913765" fontAlgn="auto">
              <a:lnSpc>
                <a:spcPct val="120000"/>
              </a:lnSpc>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石辛含片安全性进行了严谨的临床试验研究，不良反应表现轻微、可耐受，安全性高。</a:t>
            </a:r>
            <a:endParaRPr lang="en-US" altLang="zh-CN" sz="1000" dirty="0">
              <a:solidFill>
                <a:schemeClr val="tx1">
                  <a:lumMod val="95000"/>
                  <a:lumOff val="5000"/>
                </a:schemeClr>
              </a:solidFill>
              <a:highlight>
                <a:srgbClr val="FFFF00"/>
              </a:highlight>
              <a:latin typeface="微软雅黑" panose="020B0503020204020204" charset="-122"/>
              <a:ea typeface="微软雅黑" panose="020B0503020204020204" charset="-122"/>
              <a:cs typeface="微软雅黑" panose="020B0503020204020204" charset="-122"/>
              <a:sym typeface="+mn-ea"/>
            </a:endParaRPr>
          </a:p>
          <a:p>
            <a:pPr algn="l" defTabSz="913765" fontAlgn="auto">
              <a:lnSpc>
                <a:spcPct val="120000"/>
              </a:lnSpc>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现阶段糖皮质激素已成为复发性口疮治疗的一线药物，长期应用局部可能引起口腔念珠菌感染，同时易导致全身免疫抑制进而诱发其他感染[3]。</a:t>
            </a:r>
            <a:endPar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pP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1002030" y="6358255"/>
            <a:ext cx="9659620" cy="506730"/>
          </a:xfrm>
          <a:prstGeom prst="rect">
            <a:avLst/>
          </a:prstGeom>
          <a:noFill/>
        </p:spPr>
        <p:txBody>
          <a:bodyPr wrap="none" rtlCol="0" anchor="t">
            <a:spAutoFit/>
          </a:bodyPr>
          <a:lstStyle/>
          <a:p>
            <a:pPr algn="l"/>
            <a:r>
              <a:rPr lang="zh-CN" altLang="en-US" sz="900" dirty="0">
                <a:solidFill>
                  <a:srgbClr val="231F20"/>
                </a:solidFill>
                <a:latin typeface="微软雅黑" panose="020B0503020204020204" charset="-122"/>
                <a:ea typeface="微软雅黑" panose="020B0503020204020204" charset="-122"/>
                <a:sym typeface="+mn-ea"/>
              </a:rPr>
              <a:t>【</a:t>
            </a:r>
            <a:r>
              <a:rPr lang="en-US" altLang="zh-CN" sz="900" dirty="0">
                <a:solidFill>
                  <a:srgbClr val="231F20"/>
                </a:solidFill>
                <a:latin typeface="微软雅黑" panose="020B0503020204020204" charset="-122"/>
                <a:ea typeface="微软雅黑" panose="020B0503020204020204" charset="-122"/>
                <a:sym typeface="+mn-ea"/>
              </a:rPr>
              <a:t>1</a:t>
            </a:r>
            <a:r>
              <a:rPr lang="zh-CN" altLang="en-US" sz="900" dirty="0">
                <a:solidFill>
                  <a:srgbClr val="231F20"/>
                </a:solidFill>
                <a:latin typeface="微软雅黑" panose="020B0503020204020204" charset="-122"/>
                <a:ea typeface="微软雅黑" panose="020B0503020204020204" charset="-122"/>
                <a:sym typeface="+mn-ea"/>
              </a:rPr>
              <a:t>】数据来源于国家药品不良反应监测中心药品不良反应监测报告</a:t>
            </a:r>
            <a:r>
              <a:rPr lang="en-US" altLang="zh-CN" sz="900" dirty="0">
                <a:solidFill>
                  <a:srgbClr val="231F20"/>
                </a:solidFill>
                <a:latin typeface="微软雅黑" panose="020B0503020204020204" charset="-122"/>
                <a:ea typeface="微软雅黑" panose="020B0503020204020204" charset="-122"/>
                <a:sym typeface="+mn-ea"/>
              </a:rPr>
              <a:t>.</a:t>
            </a:r>
            <a:endParaRPr lang="zh-CN" altLang="en-US" sz="900" dirty="0">
              <a:solidFill>
                <a:srgbClr val="231F20"/>
              </a:solidFill>
              <a:latin typeface="微软雅黑" panose="020B0503020204020204" charset="-122"/>
              <a:ea typeface="微软雅黑" panose="020B0503020204020204" charset="-122"/>
              <a:sym typeface="+mn-ea"/>
            </a:endParaRPr>
          </a:p>
          <a:p>
            <a:pPr algn="l"/>
            <a:r>
              <a:rPr lang="zh-CN" altLang="en-US" sz="900" dirty="0">
                <a:solidFill>
                  <a:srgbClr val="231F20"/>
                </a:solidFill>
                <a:latin typeface="微软雅黑" panose="020B0503020204020204" charset="-122"/>
                <a:ea typeface="微软雅黑" panose="020B0503020204020204" charset="-122"/>
                <a:sym typeface="+mn-ea"/>
              </a:rPr>
              <a:t>【</a:t>
            </a:r>
            <a:r>
              <a:rPr lang="en-US" altLang="zh-CN" sz="900" dirty="0">
                <a:solidFill>
                  <a:srgbClr val="231F20"/>
                </a:solidFill>
                <a:latin typeface="微软雅黑" panose="020B0503020204020204" charset="-122"/>
                <a:ea typeface="微软雅黑" panose="020B0503020204020204" charset="-122"/>
                <a:sym typeface="+mn-ea"/>
              </a:rPr>
              <a:t>2</a:t>
            </a:r>
            <a:r>
              <a:rPr lang="zh-CN" altLang="en-US" sz="900" dirty="0">
                <a:solidFill>
                  <a:srgbClr val="231F20"/>
                </a:solidFill>
                <a:latin typeface="微软雅黑" panose="020B0503020204020204" charset="-122"/>
                <a:ea typeface="微软雅黑" panose="020B0503020204020204" charset="-122"/>
                <a:sym typeface="+mn-ea"/>
              </a:rPr>
              <a:t>】药品说明书</a:t>
            </a:r>
            <a:r>
              <a:rPr lang="en-US" altLang="zh-CN" sz="900" dirty="0">
                <a:solidFill>
                  <a:srgbClr val="231F20"/>
                </a:solidFill>
                <a:latin typeface="微软雅黑" panose="020B0503020204020204" charset="-122"/>
                <a:ea typeface="微软雅黑" panose="020B0503020204020204" charset="-122"/>
                <a:sym typeface="+mn-ea"/>
              </a:rPr>
              <a:t>.</a:t>
            </a:r>
            <a:endParaRPr lang="zh-CN" altLang="en-US" sz="900" dirty="0">
              <a:solidFill>
                <a:srgbClr val="231F20"/>
              </a:solidFill>
              <a:latin typeface="微软雅黑" panose="020B0503020204020204" charset="-122"/>
              <a:ea typeface="微软雅黑" panose="020B0503020204020204" charset="-122"/>
              <a:sym typeface="+mn-ea"/>
            </a:endParaRPr>
          </a:p>
          <a:p>
            <a:pPr algn="l"/>
            <a:r>
              <a:rPr lang="zh-CN" altLang="en-US" sz="900" dirty="0">
                <a:solidFill>
                  <a:srgbClr val="231F20"/>
                </a:solidFill>
                <a:latin typeface="微软雅黑" panose="020B0503020204020204" charset="-122"/>
                <a:ea typeface="微软雅黑" panose="020B0503020204020204" charset="-122"/>
                <a:sym typeface="+mn-ea"/>
              </a:rPr>
              <a:t>【</a:t>
            </a:r>
            <a:r>
              <a:rPr lang="en-US" altLang="zh-CN" sz="900" dirty="0">
                <a:solidFill>
                  <a:srgbClr val="231F20"/>
                </a:solidFill>
                <a:latin typeface="微软雅黑" panose="020B0503020204020204" charset="-122"/>
                <a:ea typeface="微软雅黑" panose="020B0503020204020204" charset="-122"/>
                <a:sym typeface="+mn-ea"/>
              </a:rPr>
              <a:t>3</a:t>
            </a:r>
            <a:r>
              <a:rPr lang="zh-CN" altLang="en-US" sz="900" dirty="0">
                <a:solidFill>
                  <a:srgbClr val="231F20"/>
                </a:solidFill>
                <a:latin typeface="微软雅黑" panose="020B0503020204020204" charset="-122"/>
                <a:ea typeface="微软雅黑" panose="020B0503020204020204" charset="-122"/>
                <a:sym typeface="+mn-ea"/>
              </a:rPr>
              <a:t>】</a:t>
            </a:r>
            <a:r>
              <a:rPr sz="900" dirty="0">
                <a:latin typeface="微软雅黑" panose="020B0503020204020204" charset="-122"/>
                <a:ea typeface="微软雅黑" panose="020B0503020204020204" charset="-122"/>
                <a:sym typeface="+mn-ea"/>
              </a:rPr>
              <a:t>Andreas Altenburg</a:t>
            </a:r>
            <a:r>
              <a:rPr sz="300" dirty="0">
                <a:latin typeface="微软雅黑" panose="020B0503020204020204" charset="-122"/>
                <a:ea typeface="微软雅黑" panose="020B0503020204020204" charset="-122"/>
                <a:sym typeface="+mn-ea"/>
              </a:rPr>
              <a:t>,</a:t>
            </a:r>
            <a:r>
              <a:rPr sz="900" dirty="0">
                <a:latin typeface="微软雅黑" panose="020B0503020204020204" charset="-122"/>
                <a:ea typeface="微软雅黑" panose="020B0503020204020204" charset="-122"/>
                <a:sym typeface="+mn-ea"/>
              </a:rPr>
              <a:t>Nadine El-Haj,Christiana Micheli,et al.The treatment of chronic recurrent oral aphthous ulcers [J].Deutsches Arzteblatt International 2014,111:665-673</a:t>
            </a:r>
            <a:endParaRPr lang="zh-CN" altLang="en-US" sz="900" dirty="0">
              <a:latin typeface="微软雅黑" panose="020B0503020204020204" charset="-122"/>
              <a:ea typeface="微软雅黑" panose="020B0503020204020204" charset="-122"/>
              <a:sym typeface="+mn-ea"/>
            </a:endParaRPr>
          </a:p>
        </p:txBody>
      </p:sp>
      <p:pic>
        <p:nvPicPr>
          <p:cNvPr id="41" name="图片 40" descr="logo-03"/>
          <p:cNvPicPr>
            <a:picLocks noChangeAspect="1"/>
          </p:cNvPicPr>
          <p:nvPr/>
        </p:nvPicPr>
        <p:blipFill>
          <a:blip r:embed="rId2"/>
          <a:stretch>
            <a:fillRect/>
          </a:stretch>
        </p:blipFill>
        <p:spPr>
          <a:xfrm>
            <a:off x="10026015" y="338455"/>
            <a:ext cx="1680210" cy="47117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4"/>
          <p:cNvSpPr txBox="1"/>
          <p:nvPr/>
        </p:nvSpPr>
        <p:spPr>
          <a:xfrm>
            <a:off x="937260" y="799148"/>
            <a:ext cx="580072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2000" b="1">
                <a:solidFill>
                  <a:schemeClr val="tx1">
                    <a:lumMod val="95000"/>
                    <a:lumOff val="5000"/>
                  </a:schemeClr>
                </a:solidFill>
                <a:latin typeface="思源黑体 CN Normal" panose="020B0400000000000000" charset="-122"/>
                <a:ea typeface="微软雅黑" panose="020B0503020204020204" charset="-122"/>
                <a:cs typeface="+mn-ea"/>
                <a:sym typeface="+mn-lt"/>
              </a:rPr>
              <a:t>与对照药品疗效优势与不足</a:t>
            </a:r>
            <a:endParaRPr lang="zh-CN" altLang="en-US" sz="2000" b="1">
              <a:solidFill>
                <a:schemeClr val="tx1">
                  <a:lumMod val="95000"/>
                  <a:lumOff val="5000"/>
                </a:schemeClr>
              </a:solidFill>
              <a:latin typeface="思源黑体 CN Normal" panose="020B0400000000000000" charset="-122"/>
              <a:ea typeface="微软雅黑" panose="020B0503020204020204" charset="-122"/>
              <a:cs typeface="+mn-ea"/>
              <a:sym typeface="+mn-lt"/>
            </a:endParaRPr>
          </a:p>
        </p:txBody>
      </p:sp>
      <p:sp>
        <p:nvSpPr>
          <p:cNvPr id="25" name="燕尾形 16"/>
          <p:cNvSpPr/>
          <p:nvPr/>
        </p:nvSpPr>
        <p:spPr>
          <a:xfrm>
            <a:off x="592541" y="932070"/>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1" name="文本框 10"/>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12"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13" name="矩形 4"/>
          <p:cNvSpPr/>
          <p:nvPr/>
        </p:nvSpPr>
        <p:spPr>
          <a:xfrm>
            <a:off x="496570" y="286385"/>
            <a:ext cx="303911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7" name="Text Box 7"/>
          <p:cNvSpPr txBox="1"/>
          <p:nvPr/>
        </p:nvSpPr>
        <p:spPr>
          <a:xfrm>
            <a:off x="700405" y="351790"/>
            <a:ext cx="283527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a:t>
            </a:r>
            <a:r>
              <a:rPr 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3</a:t>
            </a:r>
            <a:r>
              <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有效性</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5" name="文本框 4"/>
          <p:cNvSpPr txBox="1"/>
          <p:nvPr/>
        </p:nvSpPr>
        <p:spPr>
          <a:xfrm>
            <a:off x="1045210" y="4509453"/>
            <a:ext cx="316738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2000" b="1">
                <a:solidFill>
                  <a:schemeClr val="tx1">
                    <a:lumMod val="95000"/>
                    <a:lumOff val="5000"/>
                  </a:schemeClr>
                </a:solidFill>
                <a:latin typeface="思源黑体 CN Normal" panose="020B0400000000000000" charset="-122"/>
                <a:ea typeface="微软雅黑" panose="020B0503020204020204" charset="-122"/>
                <a:cs typeface="+mn-ea"/>
                <a:sym typeface="+mn-ea"/>
              </a:rPr>
              <a:t>指南共识推荐情况</a:t>
            </a:r>
            <a:endParaRPr lang="en-US" altLang="zh-CN" sz="2000" b="1">
              <a:solidFill>
                <a:schemeClr val="tx1">
                  <a:lumMod val="95000"/>
                  <a:lumOff val="5000"/>
                </a:schemeClr>
              </a:solidFill>
              <a:latin typeface="思源黑体 CN Normal" panose="020B0400000000000000" charset="-122"/>
              <a:ea typeface="微软雅黑" panose="020B0503020204020204" charset="-122"/>
              <a:cs typeface="+mn-ea"/>
              <a:sym typeface="+mn-lt"/>
            </a:endParaRPr>
          </a:p>
        </p:txBody>
      </p:sp>
      <p:sp>
        <p:nvSpPr>
          <p:cNvPr id="8" name="文本框 7"/>
          <p:cNvSpPr txBox="1"/>
          <p:nvPr/>
        </p:nvSpPr>
        <p:spPr>
          <a:xfrm>
            <a:off x="1045210" y="5143500"/>
            <a:ext cx="10234930" cy="922020"/>
          </a:xfrm>
          <a:prstGeom prst="rect">
            <a:avLst/>
          </a:prstGeom>
          <a:noFill/>
        </p:spPr>
        <p:txBody>
          <a:bodyPr wrap="square" rtlCol="0" anchor="t">
            <a:spAutoFit/>
          </a:bodyPr>
          <a:lstStyle/>
          <a:p>
            <a:pPr fontAlgn="base">
              <a:lnSpc>
                <a:spcPct val="150000"/>
              </a:lnSpc>
              <a:buClrTx/>
              <a:buSzTx/>
              <a:buFontTx/>
              <a:defRPr/>
            </a:pPr>
            <a:r>
              <a:rPr lang="en-US" altLang="zh-CN" dirty="0">
                <a:solidFill>
                  <a:schemeClr val="tx1">
                    <a:lumMod val="95000"/>
                    <a:lumOff val="5000"/>
                  </a:schemeClr>
                </a:solidFill>
                <a:latin typeface="思源黑体 CN Normal" panose="020B0400000000000000" charset="-122"/>
                <a:ea typeface="微软雅黑" panose="020B0503020204020204" charset="-122"/>
                <a:cs typeface="+mn-ea"/>
                <a:sym typeface="+mn-ea"/>
              </a:rPr>
              <a:t>    </a:t>
            </a:r>
            <a:r>
              <a:rPr lang="zh-CN" altLang="en-US" dirty="0">
                <a:solidFill>
                  <a:schemeClr val="tx1">
                    <a:lumMod val="95000"/>
                    <a:lumOff val="5000"/>
                  </a:schemeClr>
                </a:solidFill>
                <a:latin typeface="思源黑体 CN Normal" panose="020B0400000000000000" charset="-122"/>
                <a:ea typeface="微软雅黑" panose="020B0503020204020204" charset="-122"/>
                <a:cs typeface="+mn-ea"/>
                <a:sym typeface="+mn-ea"/>
              </a:rPr>
              <a:t>复发性口疮的临床指南和诊疗规范最新版为《</a:t>
            </a:r>
            <a:r>
              <a:rPr lang="zh-CN" altLang="en-US" dirty="0">
                <a:solidFill>
                  <a:srgbClr val="231F20"/>
                </a:solidFill>
                <a:latin typeface="微软雅黑" panose="020B0503020204020204" charset="-122"/>
                <a:ea typeface="微软雅黑" panose="020B0503020204020204" charset="-122"/>
                <a:sym typeface="+mn-ea"/>
              </a:rPr>
              <a:t>复发性阿弗他溃疡诊疗指南（试行）》，于</a:t>
            </a:r>
            <a:r>
              <a:rPr lang="en-US" altLang="zh-CN" dirty="0">
                <a:solidFill>
                  <a:srgbClr val="231F20"/>
                </a:solidFill>
                <a:latin typeface="微软雅黑" panose="020B0503020204020204" charset="-122"/>
                <a:ea typeface="微软雅黑" panose="020B0503020204020204" charset="-122"/>
                <a:sym typeface="+mn-ea"/>
              </a:rPr>
              <a:t>2012</a:t>
            </a:r>
            <a:r>
              <a:rPr lang="zh-CN" altLang="en-US" dirty="0">
                <a:solidFill>
                  <a:srgbClr val="231F20"/>
                </a:solidFill>
                <a:latin typeface="微软雅黑" panose="020B0503020204020204" charset="-122"/>
                <a:ea typeface="微软雅黑" panose="020B0503020204020204" charset="-122"/>
                <a:sym typeface="+mn-ea"/>
              </a:rPr>
              <a:t>年制定，石辛含片新增复发性口疮的功能主治当时还未获批。</a:t>
            </a:r>
            <a:endParaRPr lang="zh-CN" altLang="en-US" dirty="0"/>
          </a:p>
        </p:txBody>
      </p:sp>
      <p:sp>
        <p:nvSpPr>
          <p:cNvPr id="14" name="矩形 13"/>
          <p:cNvSpPr/>
          <p:nvPr/>
        </p:nvSpPr>
        <p:spPr>
          <a:xfrm>
            <a:off x="1376227" y="6315414"/>
            <a:ext cx="8781144" cy="275590"/>
          </a:xfrm>
          <a:prstGeom prst="rect">
            <a:avLst/>
          </a:prstGeom>
        </p:spPr>
        <p:txBody>
          <a:bodyPr wrap="square">
            <a:spAutoFit/>
          </a:bodyPr>
          <a:lstStyle/>
          <a:p>
            <a:r>
              <a:rPr lang="zh-CN" altLang="en-US" sz="1200" dirty="0">
                <a:solidFill>
                  <a:srgbClr val="231F20"/>
                </a:solidFill>
                <a:latin typeface="微软雅黑" panose="020B0503020204020204" charset="-122"/>
                <a:ea typeface="微软雅黑" panose="020B0503020204020204" charset="-122"/>
                <a:sym typeface="+mn-ea"/>
              </a:rPr>
              <a:t>【</a:t>
            </a:r>
            <a:r>
              <a:rPr lang="en-US" altLang="zh-CN" sz="1200" dirty="0">
                <a:solidFill>
                  <a:srgbClr val="231F20"/>
                </a:solidFill>
                <a:latin typeface="微软雅黑" panose="020B0503020204020204" charset="-122"/>
                <a:ea typeface="微软雅黑" panose="020B0503020204020204" charset="-122"/>
                <a:sym typeface="+mn-ea"/>
              </a:rPr>
              <a:t>1</a:t>
            </a:r>
            <a:r>
              <a:rPr lang="zh-CN" altLang="en-US" sz="1200" dirty="0">
                <a:solidFill>
                  <a:srgbClr val="231F20"/>
                </a:solidFill>
                <a:latin typeface="微软雅黑" panose="020B0503020204020204" charset="-122"/>
                <a:ea typeface="微软雅黑" panose="020B0503020204020204" charset="-122"/>
                <a:sym typeface="+mn-ea"/>
              </a:rPr>
              <a:t>】</a:t>
            </a:r>
            <a:r>
              <a:rPr sz="1200" dirty="0">
                <a:latin typeface="微软雅黑" panose="020B0503020204020204" charset="-122"/>
                <a:ea typeface="微软雅黑" panose="020B0503020204020204" charset="-122"/>
                <a:sym typeface="+mn-ea"/>
              </a:rPr>
              <a:t>石辛含片治疗复发性口疮(胃火上炎证)的有效性与安全性评价临床研究总结报告</a:t>
            </a:r>
            <a:r>
              <a:rPr lang="en-US" sz="1200" dirty="0">
                <a:latin typeface="微软雅黑" panose="020B0503020204020204" charset="-122"/>
                <a:ea typeface="微软雅黑" panose="020B0503020204020204" charset="-122"/>
                <a:sym typeface="+mn-ea"/>
              </a:rPr>
              <a:t>[</a:t>
            </a:r>
            <a:r>
              <a:rPr sz="1200" dirty="0">
                <a:latin typeface="微软雅黑" panose="020B0503020204020204" charset="-122"/>
                <a:ea typeface="微软雅黑" panose="020B0503020204020204" charset="-122"/>
                <a:sym typeface="+mn-ea"/>
              </a:rPr>
              <a:t>R</a:t>
            </a:r>
            <a:r>
              <a:rPr lang="en-US" sz="1200" dirty="0">
                <a:latin typeface="微软雅黑" panose="020B0503020204020204" charset="-122"/>
                <a:ea typeface="微软雅黑" panose="020B0503020204020204" charset="-122"/>
                <a:sym typeface="+mn-ea"/>
              </a:rPr>
              <a:t>]</a:t>
            </a:r>
            <a:r>
              <a:rPr sz="1200" dirty="0">
                <a:latin typeface="微软雅黑" panose="020B0503020204020204" charset="-122"/>
                <a:ea typeface="微软雅黑" panose="020B0503020204020204" charset="-122"/>
                <a:sym typeface="+mn-ea"/>
              </a:rPr>
              <a:t>.四川大学华西口腔医院.2019</a:t>
            </a:r>
            <a:r>
              <a:rPr lang="en-US" sz="1200" dirty="0">
                <a:latin typeface="微软雅黑" panose="020B0503020204020204" charset="-122"/>
                <a:ea typeface="微软雅黑" panose="020B0503020204020204" charset="-122"/>
                <a:sym typeface="+mn-ea"/>
              </a:rPr>
              <a:t>.</a:t>
            </a:r>
            <a:endParaRPr lang="en-US" sz="1200" dirty="0">
              <a:latin typeface="微软雅黑" panose="020B0503020204020204" charset="-122"/>
              <a:ea typeface="微软雅黑" panose="020B0503020204020204" charset="-122"/>
              <a:sym typeface="+mn-ea"/>
            </a:endParaRPr>
          </a:p>
        </p:txBody>
      </p:sp>
      <p:sp>
        <p:nvSpPr>
          <p:cNvPr id="100" name="文本框 99"/>
          <p:cNvSpPr txBox="1"/>
          <p:nvPr/>
        </p:nvSpPr>
        <p:spPr>
          <a:xfrm>
            <a:off x="3787140" y="1542415"/>
            <a:ext cx="5080000" cy="337185"/>
          </a:xfrm>
          <a:prstGeom prst="rect">
            <a:avLst/>
          </a:prstGeom>
          <a:noFill/>
          <a:ln w="9525">
            <a:noFill/>
          </a:ln>
        </p:spPr>
        <p:txBody>
          <a:bodyPr>
            <a:spAutoFit/>
          </a:bodyPr>
          <a:lstStyle/>
          <a:p>
            <a:pPr indent="0" algn="ctr"/>
            <a:r>
              <a:rPr lang="zh-CN" altLang="en-US" sz="1600" b="0">
                <a:latin typeface="宋体" panose="02010600030101010101" pitchFamily="2" charset="-122"/>
                <a:cs typeface="宋体" panose="02010600030101010101" pitchFamily="2" charset="-122"/>
              </a:rPr>
              <a:t>临床试验中与对照药品疗效指标对比</a:t>
            </a:r>
            <a:r>
              <a:rPr lang="en-US" altLang="zh-CN" sz="1600" b="0">
                <a:latin typeface="宋体" panose="02010600030101010101" pitchFamily="2" charset="-122"/>
                <a:cs typeface="宋体" panose="02010600030101010101" pitchFamily="2" charset="-122"/>
              </a:rPr>
              <a:t>[1]</a:t>
            </a:r>
            <a:endParaRPr lang="zh-CN" altLang="en-US" sz="1600" b="0">
              <a:latin typeface="宋体" panose="02010600030101010101" pitchFamily="2" charset="-122"/>
              <a:cs typeface="宋体" panose="02010600030101010101" pitchFamily="2" charset="-122"/>
            </a:endParaRPr>
          </a:p>
        </p:txBody>
      </p:sp>
      <p:graphicFrame>
        <p:nvGraphicFramePr>
          <p:cNvPr id="2" name="表格 1"/>
          <p:cNvGraphicFramePr/>
          <p:nvPr>
            <p:custDataLst>
              <p:tags r:id="rId1"/>
            </p:custDataLst>
          </p:nvPr>
        </p:nvGraphicFramePr>
        <p:xfrm>
          <a:off x="592455" y="1966595"/>
          <a:ext cx="10541000" cy="1424305"/>
        </p:xfrm>
        <a:graphic>
          <a:graphicData uri="http://schemas.openxmlformats.org/drawingml/2006/table">
            <a:tbl>
              <a:tblPr firstRow="1" bandRow="1">
                <a:tableStyleId>{5940675A-B579-460E-94D1-54222C63F5DA}</a:tableStyleId>
              </a:tblPr>
              <a:tblGrid>
                <a:gridCol w="1046480"/>
                <a:gridCol w="1383665"/>
                <a:gridCol w="1431925"/>
                <a:gridCol w="995045"/>
                <a:gridCol w="1335405"/>
                <a:gridCol w="1362710"/>
                <a:gridCol w="1540510"/>
                <a:gridCol w="1445260"/>
              </a:tblGrid>
              <a:tr h="539115">
                <a:tc>
                  <a:txBody>
                    <a:bodyPr/>
                    <a:lstStyle/>
                    <a:p>
                      <a:pPr indent="0" algn="ctr">
                        <a:buNone/>
                      </a:pPr>
                      <a:r>
                        <a:rPr lang="zh-CN" altLang="en-US" sz="1000" b="0">
                          <a:latin typeface="宋体" panose="02010600030101010101" pitchFamily="2" charset="-122"/>
                          <a:cs typeface="宋体" panose="02010600030101010101" pitchFamily="2" charset="-122"/>
                        </a:rPr>
                        <a:t>品种</a:t>
                      </a:r>
                      <a:endParaRPr lang="zh-CN"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76200" marB="1" anchor="ctr">
                    <a:lnL>
                      <a:noFill/>
                    </a:lnL>
                    <a:lnR>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000" b="0">
                          <a:latin typeface="宋体" panose="02010600030101010101" pitchFamily="2" charset="-122"/>
                          <a:cs typeface="宋体" panose="02010600030101010101" pitchFamily="2" charset="-122"/>
                        </a:rPr>
                        <a:t>中位</a:t>
                      </a:r>
                      <a:r>
                        <a:rPr lang="zh-CN" altLang="en-US" sz="1000" b="0">
                          <a:latin typeface="Times New Roman" panose="02020603050405020304" charset="0"/>
                          <a:cs typeface="Times New Roman" panose="02020603050405020304" charset="0"/>
                        </a:rPr>
                        <a:t>疼痛初始缓解时间</a:t>
                      </a:r>
                      <a:r>
                        <a:rPr lang="zh-CN" altLang="en-US" sz="1000" b="0">
                          <a:latin typeface="宋体" panose="02010600030101010101" pitchFamily="2" charset="-122"/>
                          <a:cs typeface="宋体" panose="02010600030101010101" pitchFamily="2" charset="-122"/>
                        </a:rPr>
                        <a:t>（天）</a:t>
                      </a:r>
                      <a:endParaRPr lang="zh-CN"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a:noFill/>
                    </a:lnL>
                    <a:lnR>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000" b="0">
                          <a:latin typeface="Times New Roman" panose="02020603050405020304" charset="0"/>
                          <a:cs typeface="Times New Roman" panose="02020603050405020304" charset="0"/>
                        </a:rPr>
                        <a:t>目标溃疡存在时间（天）</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0" marB="1" anchor="ctr">
                    <a:lnL>
                      <a:noFill/>
                    </a:lnL>
                    <a:lnR>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000" b="0">
                          <a:latin typeface="Times New Roman" panose="02020603050405020304" charset="0"/>
                          <a:cs typeface="Times New Roman" panose="02020603050405020304" charset="0"/>
                        </a:rPr>
                        <a:t>疼痛指数</a:t>
                      </a:r>
                      <a:r>
                        <a:rPr lang="zh-CN" altLang="en-US" sz="1000" b="0">
                          <a:latin typeface="宋体" panose="02010600030101010101" pitchFamily="2" charset="-122"/>
                          <a:cs typeface="宋体" panose="02010600030101010101" pitchFamily="2" charset="-122"/>
                        </a:rPr>
                        <a:t>差值</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0" marB="1" anchor="ctr">
                    <a:lnL>
                      <a:noFill/>
                    </a:lnL>
                    <a:lnR>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000" b="0">
                          <a:latin typeface="Times New Roman" panose="02020603050405020304" charset="0"/>
                          <a:cs typeface="Times New Roman" panose="02020603050405020304" charset="0"/>
                        </a:rPr>
                        <a:t>目标溃疡愈合率</a:t>
                      </a:r>
                      <a:r>
                        <a:rPr lang="zh-CN" altLang="en-US" sz="1000" b="0">
                          <a:latin typeface="宋体" panose="02010600030101010101" pitchFamily="2" charset="-122"/>
                          <a:cs typeface="宋体" panose="02010600030101010101" pitchFamily="2" charset="-122"/>
                        </a:rPr>
                        <a:t>（</a:t>
                      </a:r>
                      <a:r>
                        <a:rPr lang="en-US" altLang="zh-CN" sz="1000" b="0">
                          <a:latin typeface="Times New Roman" panose="02020603050405020304" charset="0"/>
                          <a:cs typeface="Times New Roman" panose="02020603050405020304" charset="0"/>
                        </a:rPr>
                        <a:t>%</a:t>
                      </a:r>
                      <a:r>
                        <a:rPr lang="zh-CN" altLang="en-US" sz="1000" b="0">
                          <a:latin typeface="宋体" panose="02010600030101010101" pitchFamily="2" charset="-122"/>
                          <a:cs typeface="宋体" panose="02010600030101010101" pitchFamily="2" charset="-122"/>
                        </a:rPr>
                        <a:t>）</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0" marB="1" anchor="ctr">
                    <a:lnL>
                      <a:noFill/>
                    </a:lnL>
                    <a:lnR>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000" b="0">
                          <a:latin typeface="Times New Roman" panose="02020603050405020304" charset="0"/>
                          <a:cs typeface="Times New Roman" panose="02020603050405020304" charset="0"/>
                        </a:rPr>
                        <a:t>全部溃疡愈合率</a:t>
                      </a:r>
                      <a:r>
                        <a:rPr lang="zh-CN" altLang="en-US" sz="1000" b="0">
                          <a:latin typeface="宋体" panose="02010600030101010101" pitchFamily="2" charset="-122"/>
                          <a:cs typeface="宋体" panose="02010600030101010101" pitchFamily="2" charset="-122"/>
                        </a:rPr>
                        <a:t>（</a:t>
                      </a:r>
                      <a:r>
                        <a:rPr lang="en-US" altLang="zh-CN" sz="1000" b="0">
                          <a:latin typeface="Times New Roman" panose="02020603050405020304" charset="0"/>
                          <a:cs typeface="Times New Roman" panose="02020603050405020304" charset="0"/>
                        </a:rPr>
                        <a:t>%</a:t>
                      </a:r>
                      <a:r>
                        <a:rPr lang="zh-CN" altLang="en-US" sz="1000" b="0">
                          <a:latin typeface="宋体" panose="02010600030101010101" pitchFamily="2" charset="-122"/>
                          <a:cs typeface="宋体" panose="02010600030101010101" pitchFamily="2" charset="-122"/>
                        </a:rPr>
                        <a:t>）</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0" marB="1" anchor="ctr">
                    <a:lnL>
                      <a:noFill/>
                    </a:lnL>
                    <a:lnR>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000" b="0">
                          <a:latin typeface="宋体" panose="02010600030101010101" pitchFamily="2" charset="-122"/>
                          <a:cs typeface="宋体" panose="02010600030101010101" pitchFamily="2" charset="-122"/>
                        </a:rPr>
                        <a:t>中医观察指标</a:t>
                      </a:r>
                      <a:r>
                        <a:rPr lang="zh-CN" altLang="en-US" sz="1000" b="0">
                          <a:latin typeface="Times New Roman" panose="02020603050405020304" charset="0"/>
                          <a:cs typeface="Times New Roman" panose="02020603050405020304" charset="0"/>
                        </a:rPr>
                        <a:t>积分减少率</a:t>
                      </a:r>
                      <a:r>
                        <a:rPr lang="zh-CN" altLang="en-US" sz="1000" b="0">
                          <a:latin typeface="宋体" panose="02010600030101010101" pitchFamily="2" charset="-122"/>
                          <a:cs typeface="宋体" panose="02010600030101010101" pitchFamily="2" charset="-122"/>
                        </a:rPr>
                        <a:t>（</a:t>
                      </a:r>
                      <a:r>
                        <a:rPr lang="en-US" altLang="zh-CN" sz="1000" b="0">
                          <a:latin typeface="Times New Roman" panose="02020603050405020304" charset="0"/>
                          <a:cs typeface="Times New Roman" panose="02020603050405020304" charset="0"/>
                        </a:rPr>
                        <a:t>%</a:t>
                      </a:r>
                      <a:r>
                        <a:rPr lang="zh-CN" altLang="en-US" sz="1000" b="0">
                          <a:latin typeface="宋体" panose="02010600030101010101" pitchFamily="2" charset="-122"/>
                          <a:cs typeface="宋体" panose="02010600030101010101" pitchFamily="2" charset="-122"/>
                        </a:rPr>
                        <a:t>）</a:t>
                      </a:r>
                      <a:endParaRPr lang="zh-CN"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a:noFill/>
                    </a:lnL>
                    <a:lnR>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000" b="0">
                          <a:latin typeface="Times New Roman" panose="02020603050405020304" charset="0"/>
                          <a:cs typeface="Times New Roman" panose="02020603050405020304" charset="0"/>
                        </a:rPr>
                        <a:t>中医综合疗效</a:t>
                      </a:r>
                      <a:r>
                        <a:rPr lang="zh-CN" altLang="en-US" sz="1000" b="0">
                          <a:latin typeface="宋体" panose="02010600030101010101" pitchFamily="2" charset="-122"/>
                          <a:cs typeface="宋体" panose="02010600030101010101" pitchFamily="2" charset="-122"/>
                        </a:rPr>
                        <a:t>有效率（</a:t>
                      </a:r>
                      <a:r>
                        <a:rPr lang="en-US" altLang="zh-CN" sz="1000" b="0">
                          <a:latin typeface="宋体" panose="02010600030101010101" pitchFamily="2" charset="-122"/>
                          <a:cs typeface="宋体" panose="02010600030101010101" pitchFamily="2" charset="-122"/>
                        </a:rPr>
                        <a:t>%</a:t>
                      </a:r>
                      <a:r>
                        <a:rPr lang="zh-CN" altLang="en-US" sz="1000" b="0">
                          <a:latin typeface="宋体" panose="02010600030101010101" pitchFamily="2" charset="-122"/>
                          <a:cs typeface="宋体" panose="02010600030101010101" pitchFamily="2" charset="-122"/>
                        </a:rPr>
                        <a:t>）</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0" marB="1" anchor="ctr">
                    <a:lnL>
                      <a:noFill/>
                    </a:lnL>
                    <a:lnR cap="flat">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655">
                <a:tc>
                  <a:txBody>
                    <a:bodyPr/>
                    <a:lstStyle/>
                    <a:p>
                      <a:pPr indent="0" algn="ctr">
                        <a:buNone/>
                      </a:pPr>
                      <a:r>
                        <a:rPr lang="zh-CN" altLang="en-US" sz="1000" b="0">
                          <a:latin typeface="Times New Roman" panose="02020603050405020304" charset="0"/>
                          <a:cs typeface="Times New Roman" panose="02020603050405020304" charset="0"/>
                        </a:rPr>
                        <a:t>石辛含片</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76200" marB="1"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altLang="zh-CN" sz="1000" b="0">
                          <a:solidFill>
                            <a:srgbClr val="000000"/>
                          </a:solidFill>
                          <a:latin typeface="Times New Roman" panose="02020603050405020304" charset="0"/>
                          <a:cs typeface="Times New Roman" panose="02020603050405020304" charset="0"/>
                        </a:rPr>
                        <a:t>3</a:t>
                      </a:r>
                      <a:endParaRPr lang="zh-CN" altLang="en-US" sz="1000" b="0">
                        <a:solidFill>
                          <a:srgbClr val="000000"/>
                        </a:solidFill>
                        <a:latin typeface="Times New Roman" panose="02020603050405020304" charset="0"/>
                        <a:ea typeface="Times New Roman" panose="02020603050405020304" charset="0"/>
                        <a:cs typeface="Times New Roman" panose="02020603050405020304" charset="0"/>
                      </a:endParaRPr>
                    </a:p>
                  </a:txBody>
                  <a:tcPr marL="38100" marR="38100" marT="25400" marB="1"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6.288</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8100" marR="38100" marT="25400" marB="1"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5.063</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8100" marR="38100" marT="25400" marB="1"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67.57</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8100" marR="38100" marT="25400" marB="1"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altLang="zh-CN" sz="1000" b="0">
                          <a:solidFill>
                            <a:srgbClr val="000000"/>
                          </a:solidFill>
                          <a:latin typeface="Times New Roman" panose="02020603050405020304" charset="0"/>
                          <a:cs typeface="Times New Roman" panose="02020603050405020304" charset="0"/>
                        </a:rPr>
                        <a:t>64.86</a:t>
                      </a:r>
                      <a:endParaRPr lang="zh-CN" altLang="en-US" sz="1000" b="0">
                        <a:solidFill>
                          <a:srgbClr val="000000"/>
                        </a:solidFill>
                        <a:latin typeface="Times New Roman" panose="02020603050405020304" charset="0"/>
                        <a:ea typeface="Times New Roman" panose="02020603050405020304" charset="0"/>
                        <a:cs typeface="Times New Roman" panose="02020603050405020304" charset="0"/>
                      </a:endParaRPr>
                    </a:p>
                  </a:txBody>
                  <a:tcPr marL="38100" marR="38100" marT="25400" marB="1"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altLang="zh-CN" sz="1000" b="0">
                          <a:latin typeface="Times New Roman" panose="02020603050405020304" charset="0"/>
                          <a:cs typeface="Times New Roman" panose="02020603050405020304" charset="0"/>
                        </a:rPr>
                        <a:t>86.151</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76200" marB="1"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altLang="zh-CN" sz="1000" b="0">
                          <a:latin typeface="宋体" panose="02010600030101010101" pitchFamily="2" charset="-122"/>
                          <a:cs typeface="宋体" panose="02010600030101010101" pitchFamily="2" charset="-122"/>
                        </a:rPr>
                        <a:t>81.98</a:t>
                      </a:r>
                      <a:endParaRPr lang="zh-CN"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76200" marB="1"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470535">
                <a:tc>
                  <a:txBody>
                    <a:bodyPr/>
                    <a:lstStyle/>
                    <a:p>
                      <a:pPr indent="0" algn="ctr">
                        <a:buNone/>
                      </a:pPr>
                      <a:r>
                        <a:rPr lang="zh-CN" altLang="en-US" sz="1000" b="0">
                          <a:latin typeface="宋体" panose="02010600030101010101" pitchFamily="2" charset="-122"/>
                          <a:cs typeface="宋体" panose="02010600030101010101" pitchFamily="2" charset="-122"/>
                        </a:rPr>
                        <a:t>安慰剂</a:t>
                      </a:r>
                      <a:endParaRPr lang="zh-CN"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76200" marB="1" anchor="ctr">
                    <a:lnL>
                      <a:noFill/>
                    </a:lnL>
                    <a:lnR>
                      <a:noFill/>
                    </a:lnR>
                    <a:lnT cap="flat">
                      <a:noFill/>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4</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8100" marR="38100" marT="25400" marB="1" anchor="ctr">
                    <a:lnL>
                      <a:noFill/>
                    </a:lnL>
                    <a:lnR>
                      <a:noFill/>
                    </a:lnR>
                    <a:lnT cap="flat">
                      <a:noFill/>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7.209</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8100" marR="38100" marT="25400" marB="1" anchor="ctr">
                    <a:lnL>
                      <a:noFill/>
                    </a:lnL>
                    <a:lnR>
                      <a:noFill/>
                    </a:lnR>
                    <a:lnT cap="flat">
                      <a:noFill/>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4.113</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8100" marR="38100" marT="25400" marB="1" anchor="ctr">
                    <a:lnL>
                      <a:noFill/>
                    </a:lnL>
                    <a:lnR>
                      <a:noFill/>
                    </a:lnR>
                    <a:lnT cap="flat">
                      <a:noFill/>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46.96</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8100" marR="38100" marT="25400" marB="1" anchor="ctr">
                    <a:lnL>
                      <a:noFill/>
                    </a:lnL>
                    <a:lnR>
                      <a:noFill/>
                    </a:lnR>
                    <a:lnT cap="flat">
                      <a:noFill/>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000" b="0">
                          <a:solidFill>
                            <a:srgbClr val="000000"/>
                          </a:solidFill>
                          <a:latin typeface="Times New Roman" panose="02020603050405020304" charset="0"/>
                          <a:cs typeface="Times New Roman" panose="02020603050405020304" charset="0"/>
                        </a:rPr>
                        <a:t>3</a:t>
                      </a:r>
                      <a:r>
                        <a:rPr lang="en-US" altLang="zh-CN" sz="1000" b="0">
                          <a:solidFill>
                            <a:srgbClr val="000000"/>
                          </a:solidFill>
                          <a:latin typeface="宋体" panose="02010600030101010101" pitchFamily="2" charset="-122"/>
                          <a:cs typeface="宋体" panose="02010600030101010101" pitchFamily="2" charset="-122"/>
                        </a:rPr>
                        <a:t>8</a:t>
                      </a:r>
                      <a:r>
                        <a:rPr lang="en-US" altLang="zh-CN" sz="1000" b="0">
                          <a:solidFill>
                            <a:srgbClr val="000000"/>
                          </a:solidFill>
                          <a:latin typeface="Times New Roman" panose="02020603050405020304" charset="0"/>
                          <a:cs typeface="Times New Roman" panose="02020603050405020304" charset="0"/>
                        </a:rPr>
                        <a:t>.2</a:t>
                      </a:r>
                      <a:r>
                        <a:rPr lang="en-US" altLang="zh-CN" sz="1000" b="0">
                          <a:solidFill>
                            <a:srgbClr val="000000"/>
                          </a:solidFill>
                          <a:latin typeface="宋体" panose="02010600030101010101" pitchFamily="2" charset="-122"/>
                          <a:cs typeface="宋体" panose="02010600030101010101" pitchFamily="2" charset="-122"/>
                        </a:rPr>
                        <a:t>6</a:t>
                      </a:r>
                      <a:endParaRPr lang="zh-CN" altLang="en-US" sz="1000" b="0">
                        <a:solidFill>
                          <a:srgbClr val="000000"/>
                        </a:solidFill>
                        <a:latin typeface="Times New Roman" panose="02020603050405020304" charset="0"/>
                        <a:ea typeface="Times New Roman" panose="02020603050405020304" charset="0"/>
                        <a:cs typeface="Times New Roman" panose="02020603050405020304" charset="0"/>
                      </a:endParaRPr>
                    </a:p>
                  </a:txBody>
                  <a:tcPr marL="38100" marR="38100" marT="25400" marB="1" anchor="ctr">
                    <a:lnL>
                      <a:noFill/>
                    </a:lnL>
                    <a:lnR>
                      <a:noFill/>
                    </a:lnR>
                    <a:lnT cap="flat">
                      <a:noFill/>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000" b="0">
                          <a:latin typeface="Times New Roman" panose="02020603050405020304" charset="0"/>
                          <a:cs typeface="Times New Roman" panose="02020603050405020304" charset="0"/>
                        </a:rPr>
                        <a:t>60.743</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76200" marB="1" anchor="ctr">
                    <a:lnL>
                      <a:noFill/>
                    </a:lnL>
                    <a:lnR>
                      <a:noFill/>
                    </a:lnR>
                    <a:lnT cap="flat">
                      <a:noFill/>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000" b="0">
                          <a:latin typeface="宋体" panose="02010600030101010101" pitchFamily="2" charset="-122"/>
                          <a:cs typeface="宋体" panose="02010600030101010101" pitchFamily="2" charset="-122"/>
                        </a:rPr>
                        <a:t>46.09</a:t>
                      </a:r>
                      <a:endParaRPr lang="zh-CN"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76200" marB="1" anchor="ctr">
                    <a:lnL>
                      <a:noFill/>
                    </a:lnL>
                    <a:lnR cap="flat">
                      <a:noFill/>
                    </a:lnR>
                    <a:lnT cap="flat">
                      <a:noFill/>
                    </a:lnT>
                    <a:lnB w="190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5" name="文本框 14"/>
          <p:cNvSpPr txBox="1"/>
          <p:nvPr/>
        </p:nvSpPr>
        <p:spPr>
          <a:xfrm>
            <a:off x="3169285" y="3385820"/>
            <a:ext cx="6176010" cy="899160"/>
          </a:xfrm>
          <a:prstGeom prst="rect">
            <a:avLst/>
          </a:prstGeom>
          <a:noFill/>
          <a:ln w="9525">
            <a:noFill/>
          </a:ln>
        </p:spPr>
        <p:txBody>
          <a:bodyPr wrap="square">
            <a:spAutoFit/>
          </a:bodyPr>
          <a:lstStyle/>
          <a:p>
            <a:pPr marL="0" indent="0" algn="l"/>
            <a:endParaRPr lang="en-US" altLang="zh-CN" sz="1050" b="0" dirty="0">
              <a:latin typeface="宋体" panose="02010600030101010101" pitchFamily="2" charset="-122"/>
              <a:cs typeface="宋体" panose="02010600030101010101" pitchFamily="2" charset="-122"/>
            </a:endParaRPr>
          </a:p>
          <a:p>
            <a:pPr marL="0" indent="0" algn="l"/>
            <a:r>
              <a:rPr lang="zh-CN" altLang="en-US" sz="1050" b="0" dirty="0">
                <a:latin typeface="宋体" panose="02010600030101010101" pitchFamily="2" charset="-122"/>
                <a:cs typeface="宋体" panose="02010600030101010101" pitchFamily="2" charset="-122"/>
              </a:rPr>
              <a:t>研究数据表明：</a:t>
            </a:r>
            <a:endParaRPr lang="zh-CN" altLang="en-US" sz="1050" b="0" dirty="0">
              <a:latin typeface="宋体" panose="02010600030101010101" pitchFamily="2" charset="-122"/>
              <a:cs typeface="宋体" panose="02010600030101010101" pitchFamily="2" charset="-122"/>
            </a:endParaRPr>
          </a:p>
          <a:p>
            <a:pPr marL="0" indent="0" algn="l"/>
            <a:r>
              <a:rPr lang="en-US" altLang="zh-CN" sz="1050" b="0" dirty="0">
                <a:latin typeface="宋体" panose="02010600030101010101" pitchFamily="2" charset="-122"/>
                <a:cs typeface="宋体" panose="02010600030101010101" pitchFamily="2" charset="-122"/>
              </a:rPr>
              <a:t>1</a:t>
            </a:r>
            <a:r>
              <a:rPr lang="zh-CN" altLang="en-US" sz="1050" b="0" dirty="0">
                <a:latin typeface="宋体" panose="02010600030101010101" pitchFamily="2" charset="-122"/>
                <a:cs typeface="宋体" panose="02010600030101010101" pitchFamily="2" charset="-122"/>
              </a:rPr>
              <a:t>、疼痛初始缓解时间、目标溃疡存在时间，石辛含片均短于安慰剂，且差异有统计学意义（</a:t>
            </a:r>
            <a:r>
              <a:rPr lang="en-US" altLang="zh-CN" sz="1050" b="0" dirty="0">
                <a:latin typeface="宋体" panose="02010600030101010101" pitchFamily="2" charset="-122"/>
                <a:cs typeface="宋体" panose="02010600030101010101" pitchFamily="2" charset="-122"/>
              </a:rPr>
              <a:t>P</a:t>
            </a:r>
            <a:r>
              <a:rPr lang="zh-CN" altLang="en-US" sz="1050" b="0" dirty="0">
                <a:latin typeface="宋体" panose="02010600030101010101" pitchFamily="2" charset="-122"/>
                <a:cs typeface="宋体" panose="02010600030101010101" pitchFamily="2" charset="-122"/>
              </a:rPr>
              <a:t>＜</a:t>
            </a:r>
            <a:r>
              <a:rPr lang="en-US" altLang="zh-CN" sz="1050" b="0" dirty="0">
                <a:latin typeface="Times New Roman" panose="02020603050405020304" charset="0"/>
                <a:cs typeface="Times New Roman" panose="02020603050405020304" charset="0"/>
              </a:rPr>
              <a:t>0.05</a:t>
            </a:r>
            <a:r>
              <a:rPr lang="zh-CN" altLang="en-US" sz="1050" b="0" dirty="0">
                <a:latin typeface="宋体" panose="02010600030101010101" pitchFamily="2" charset="-122"/>
                <a:cs typeface="宋体" panose="02010600030101010101" pitchFamily="2" charset="-122"/>
              </a:rPr>
              <a:t>）；</a:t>
            </a:r>
            <a:endParaRPr lang="zh-CN" altLang="en-US" sz="1050" b="0" dirty="0">
              <a:latin typeface="宋体" panose="02010600030101010101" pitchFamily="2" charset="-122"/>
              <a:cs typeface="宋体" panose="02010600030101010101" pitchFamily="2" charset="-122"/>
            </a:endParaRPr>
          </a:p>
          <a:p>
            <a:pPr marL="0" indent="0" algn="l"/>
            <a:r>
              <a:rPr lang="en-US" altLang="zh-CN" sz="1050" b="0" dirty="0">
                <a:latin typeface="宋体" panose="02010600030101010101" pitchFamily="2" charset="-122"/>
                <a:cs typeface="宋体" panose="02010600030101010101" pitchFamily="2" charset="-122"/>
              </a:rPr>
              <a:t>2</a:t>
            </a:r>
            <a:r>
              <a:rPr lang="zh-CN" altLang="en-US" sz="1050" b="0" dirty="0">
                <a:latin typeface="宋体" panose="02010600030101010101" pitchFamily="2" charset="-122"/>
                <a:cs typeface="宋体" panose="02010600030101010101" pitchFamily="2" charset="-122"/>
              </a:rPr>
              <a:t>、疼痛指数、目标溃疡愈合率、全部溃疡愈合率、中医观察指标积分减少率和有效率，石辛含片均优于安慰剂，且差异有统计学意义（</a:t>
            </a:r>
            <a:r>
              <a:rPr lang="en-US" altLang="zh-CN" sz="1050" b="0" dirty="0">
                <a:latin typeface="宋体" panose="02010600030101010101" pitchFamily="2" charset="-122"/>
                <a:cs typeface="宋体" panose="02010600030101010101" pitchFamily="2" charset="-122"/>
              </a:rPr>
              <a:t>P</a:t>
            </a:r>
            <a:r>
              <a:rPr lang="zh-CN" altLang="en-US" sz="1050" b="0" dirty="0">
                <a:latin typeface="宋体" panose="02010600030101010101" pitchFamily="2" charset="-122"/>
                <a:cs typeface="宋体" panose="02010600030101010101" pitchFamily="2" charset="-122"/>
              </a:rPr>
              <a:t>＜</a:t>
            </a:r>
            <a:r>
              <a:rPr lang="en-US" altLang="zh-CN" sz="1050" b="0" dirty="0">
                <a:latin typeface="Times New Roman" panose="02020603050405020304" charset="0"/>
                <a:cs typeface="Times New Roman" panose="02020603050405020304" charset="0"/>
              </a:rPr>
              <a:t>0.05</a:t>
            </a:r>
            <a:r>
              <a:rPr lang="zh-CN" altLang="en-US" sz="1050" b="0" dirty="0">
                <a:latin typeface="宋体" panose="02010600030101010101" pitchFamily="2" charset="-122"/>
                <a:cs typeface="宋体" panose="02010600030101010101" pitchFamily="2" charset="-122"/>
              </a:rPr>
              <a:t>）</a:t>
            </a:r>
            <a:endParaRPr lang="zh-CN" altLang="en-US" dirty="0"/>
          </a:p>
        </p:txBody>
      </p:sp>
      <p:sp>
        <p:nvSpPr>
          <p:cNvPr id="3" name="燕尾形 16"/>
          <p:cNvSpPr/>
          <p:nvPr/>
        </p:nvSpPr>
        <p:spPr>
          <a:xfrm>
            <a:off x="592455" y="4575810"/>
            <a:ext cx="344805" cy="42037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p:txBody>
      </p:sp>
      <p:pic>
        <p:nvPicPr>
          <p:cNvPr id="41" name="图片 40" descr="logo-03"/>
          <p:cNvPicPr>
            <a:picLocks noChangeAspect="1"/>
          </p:cNvPicPr>
          <p:nvPr/>
        </p:nvPicPr>
        <p:blipFill>
          <a:blip r:embed="rId2"/>
          <a:stretch>
            <a:fillRect/>
          </a:stretch>
        </p:blipFill>
        <p:spPr>
          <a:xfrm>
            <a:off x="10026015" y="338455"/>
            <a:ext cx="1680210" cy="47117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组合 13"/>
          <p:cNvGrpSpPr/>
          <p:nvPr/>
        </p:nvGrpSpPr>
        <p:grpSpPr>
          <a:xfrm>
            <a:off x="9235497" y="5446825"/>
            <a:ext cx="1744463" cy="1785683"/>
            <a:chOff x="2160003" y="2746644"/>
            <a:chExt cx="3526233" cy="3609554"/>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60003" y="3048017"/>
              <a:ext cx="3368174" cy="3308181"/>
            </a:xfrm>
            <a:prstGeom prst="rect">
              <a:avLst/>
            </a:prstGeom>
          </p:spPr>
        </p:pic>
        <p:sp>
          <p:nvSpPr>
            <p:cNvPr id="16" name="椭圆 15"/>
            <p:cNvSpPr/>
            <p:nvPr/>
          </p:nvSpPr>
          <p:spPr>
            <a:xfrm>
              <a:off x="4073336" y="2746644"/>
              <a:ext cx="1612900" cy="1612900"/>
            </a:xfrm>
            <a:prstGeom prst="ellipse">
              <a:avLst/>
            </a:prstGeom>
            <a:gradFill flip="none" rotWithShape="1">
              <a:gsLst>
                <a:gs pos="0">
                  <a:srgbClr val="9EE256"/>
                </a:gs>
                <a:gs pos="100000">
                  <a:srgbClr val="52762D"/>
                </a:gs>
              </a:gsLst>
              <a:lin ang="18000000" scaled="0"/>
            </a:gradFill>
            <a:ln>
              <a:noFill/>
            </a:ln>
            <a:effectLst>
              <a:outerShdw blurRad="685800" dist="571500" dir="8100000" sx="79000" sy="79000" algn="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7" name="TextBox 12"/>
          <p:cNvSpPr txBox="1"/>
          <p:nvPr/>
        </p:nvSpPr>
        <p:spPr>
          <a:xfrm>
            <a:off x="781050" y="1405890"/>
            <a:ext cx="10369550" cy="2771140"/>
          </a:xfrm>
          <a:prstGeom prst="rect">
            <a:avLst/>
          </a:prstGeom>
          <a:noFill/>
        </p:spPr>
        <p:txBody>
          <a:bodyPr wrap="square" lIns="121963" tIns="60981" rIns="121963" bIns="60981" rtlCol="0">
            <a:noAutofit/>
          </a:bodyPr>
          <a:p>
            <a:pPr lvl="0" defTabSz="914400" fontAlgn="base">
              <a:lnSpc>
                <a:spcPct val="150000"/>
              </a:lnSpc>
              <a:spcBef>
                <a:spcPct val="0"/>
              </a:spcBef>
              <a:spcAft>
                <a:spcPct val="0"/>
              </a:spcAft>
              <a:defRPr/>
            </a:pPr>
            <a:r>
              <a:rPr lang="en-US"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      </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目前石辛含片的《技术审评报告》暂未公布，该新药获批上市的注册批件所附说明书中关于本品治疗复发性阿弗他溃疡的有效性描述为：</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endParaRPr>
          </a:p>
          <a:p>
            <a:pPr lvl="0" defTabSz="914400" fontAlgn="base">
              <a:lnSpc>
                <a:spcPct val="150000"/>
              </a:lnSpc>
              <a:spcBef>
                <a:spcPct val="0"/>
              </a:spcBef>
              <a:spcAft>
                <a:spcPct val="0"/>
              </a:spcAft>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       本品治疗轻型复发性阿弗他溃疡(复发性口疮)胃火上炎证的有效性和安全性临床研究</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采用区组分层随机、双盲单模拟、安慰剂平行对照、多中心临床试验</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共入组234例受试者，其中试验组117例、对照组117例。</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endParaRPr>
          </a:p>
          <a:p>
            <a:pPr lvl="0" defTabSz="914400" fontAlgn="base">
              <a:lnSpc>
                <a:spcPct val="150000"/>
              </a:lnSpc>
              <a:spcBef>
                <a:spcPct val="0"/>
              </a:spcBef>
              <a:spcAft>
                <a:spcPct val="0"/>
              </a:spcAft>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       根据FAS集数据：主要疗效指标疼痛初始缓解时间</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石辛含片组和安慰剂组中位疼痛初始缓解时间分别是3天和4天</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Log-rank检验P值&lt;0.001，差异有统计学意义，石辛含片组优于安慰剂组</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石辛含片组和安慰剂组以FAS集和PPS集两组全部溃疡愈合率比较，差异有统计学意义，石辛含片组优效于安慰剂组。其它次要疗效指标目标溃疡愈合率、目标溃疡存在时间、溃疡总数、疼痛指数、中医证候量化指标等比较</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石辛含片组和安慰剂组比较均存在统计学差异</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石辛含片组优于安慰剂组。</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nSpc>
                <a:spcPct val="150000"/>
              </a:lnSpc>
            </a:pP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sp>
        <p:nvSpPr>
          <p:cNvPr id="29" name="燕尾形 16"/>
          <p:cNvSpPr/>
          <p:nvPr/>
        </p:nvSpPr>
        <p:spPr>
          <a:xfrm>
            <a:off x="353781" y="1137141"/>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8" name="文本框 4"/>
          <p:cNvSpPr txBox="1"/>
          <p:nvPr/>
        </p:nvSpPr>
        <p:spPr>
          <a:xfrm>
            <a:off x="700405" y="968693"/>
            <a:ext cx="949579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fontAlgn="base">
              <a:lnSpc>
                <a:spcPct val="150000"/>
              </a:lnSpc>
              <a:spcBef>
                <a:spcPct val="0"/>
              </a:spcBef>
              <a:spcAft>
                <a:spcPct val="0"/>
              </a:spcAft>
              <a:defRPr/>
            </a:pPr>
            <a:r>
              <a:rPr lang="en-US" altLang="zh-CN" sz="2000" b="1">
                <a:solidFill>
                  <a:schemeClr val="tx1">
                    <a:lumMod val="95000"/>
                    <a:lumOff val="5000"/>
                  </a:schemeClr>
                </a:solidFill>
                <a:latin typeface="微软雅黑" panose="020B0503020204020204" charset="-122"/>
                <a:ea typeface="微软雅黑" panose="020B0503020204020204" charset="-122"/>
                <a:cs typeface="+mn-ea"/>
                <a:sym typeface="+mn-lt"/>
              </a:rPr>
              <a:t>国家药监局药品审评中心出具的《技术评审报告》中关于本药品有效性的描述</a:t>
            </a:r>
            <a:endParaRPr lang="en-US" altLang="zh-CN" sz="2000" b="1">
              <a:solidFill>
                <a:schemeClr val="tx1">
                  <a:lumMod val="95000"/>
                  <a:lumOff val="5000"/>
                </a:schemeClr>
              </a:solidFill>
              <a:latin typeface="微软雅黑" panose="020B0503020204020204" charset="-122"/>
              <a:ea typeface="微软雅黑" panose="020B0503020204020204" charset="-122"/>
              <a:cs typeface="+mn-ea"/>
              <a:sym typeface="+mn-lt"/>
            </a:endParaRPr>
          </a:p>
        </p:txBody>
      </p:sp>
      <p:sp>
        <p:nvSpPr>
          <p:cNvPr id="11" name="文本框 10"/>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12"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9" name="矩形 4"/>
          <p:cNvSpPr/>
          <p:nvPr/>
        </p:nvSpPr>
        <p:spPr>
          <a:xfrm>
            <a:off x="496570" y="286385"/>
            <a:ext cx="303911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10" name="Text Box 7"/>
          <p:cNvSpPr txBox="1"/>
          <p:nvPr/>
        </p:nvSpPr>
        <p:spPr>
          <a:xfrm>
            <a:off x="700405" y="351790"/>
            <a:ext cx="283527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a:t>
            </a:r>
            <a:r>
              <a:rPr 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3</a:t>
            </a:r>
            <a:r>
              <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有效性</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pic>
        <p:nvPicPr>
          <p:cNvPr id="41" name="图片 40" descr="logo-03"/>
          <p:cNvPicPr>
            <a:picLocks noChangeAspect="1"/>
          </p:cNvPicPr>
          <p:nvPr/>
        </p:nvPicPr>
        <p:blipFill>
          <a:blip r:embed="rId2"/>
          <a:stretch>
            <a:fillRect/>
          </a:stretch>
        </p:blipFill>
        <p:spPr>
          <a:xfrm>
            <a:off x="10026015" y="338455"/>
            <a:ext cx="1680210" cy="471170"/>
          </a:xfrm>
          <a:prstGeom prst="rect">
            <a:avLst/>
          </a:prstGeom>
        </p:spPr>
      </p:pic>
      <p:sp>
        <p:nvSpPr>
          <p:cNvPr id="2" name="文本框 4"/>
          <p:cNvSpPr txBox="1"/>
          <p:nvPr/>
        </p:nvSpPr>
        <p:spPr>
          <a:xfrm>
            <a:off x="779145" y="4244658"/>
            <a:ext cx="949579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fontAlgn="base">
              <a:lnSpc>
                <a:spcPct val="150000"/>
              </a:lnSpc>
              <a:spcBef>
                <a:spcPct val="0"/>
              </a:spcBef>
              <a:spcAft>
                <a:spcPct val="0"/>
              </a:spcAft>
              <a:defRPr/>
            </a:pPr>
            <a:r>
              <a:rPr lang="en-US" altLang="zh-CN" sz="2000" b="1">
                <a:solidFill>
                  <a:schemeClr val="tx1">
                    <a:lumMod val="95000"/>
                    <a:lumOff val="5000"/>
                  </a:schemeClr>
                </a:solidFill>
                <a:latin typeface="微软雅黑" panose="020B0503020204020204" charset="-122"/>
                <a:ea typeface="微软雅黑" panose="020B0503020204020204" charset="-122"/>
                <a:cs typeface="+mn-ea"/>
                <a:sym typeface="+mn-lt"/>
              </a:rPr>
              <a:t>组方合理性和治疗优势</a:t>
            </a:r>
            <a:endParaRPr lang="en-US" altLang="zh-CN" sz="2000" b="1">
              <a:solidFill>
                <a:schemeClr val="tx1">
                  <a:lumMod val="95000"/>
                  <a:lumOff val="5000"/>
                </a:schemeClr>
              </a:solidFill>
              <a:latin typeface="微软雅黑" panose="020B0503020204020204" charset="-122"/>
              <a:ea typeface="微软雅黑" panose="020B0503020204020204" charset="-122"/>
              <a:cs typeface="+mn-ea"/>
              <a:sym typeface="+mn-lt"/>
            </a:endParaRPr>
          </a:p>
        </p:txBody>
      </p:sp>
      <p:sp>
        <p:nvSpPr>
          <p:cNvPr id="3" name="燕尾形 16"/>
          <p:cNvSpPr/>
          <p:nvPr/>
        </p:nvSpPr>
        <p:spPr>
          <a:xfrm>
            <a:off x="436331" y="4387071"/>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p:txBody>
      </p:sp>
      <p:sp>
        <p:nvSpPr>
          <p:cNvPr id="5" name="TextBox 12"/>
          <p:cNvSpPr txBox="1"/>
          <p:nvPr/>
        </p:nvSpPr>
        <p:spPr>
          <a:xfrm>
            <a:off x="604520" y="4660900"/>
            <a:ext cx="9421495" cy="1880870"/>
          </a:xfrm>
          <a:prstGeom prst="rect">
            <a:avLst/>
          </a:prstGeom>
          <a:noFill/>
        </p:spPr>
        <p:txBody>
          <a:bodyPr wrap="square" lIns="121963" tIns="60981" rIns="121963" bIns="60981" rtlCol="0">
            <a:noAutofit/>
          </a:bodyPr>
          <a:p>
            <a:pPr lvl="0" defTabSz="914400" fontAlgn="base">
              <a:lnSpc>
                <a:spcPct val="150000"/>
              </a:lnSpc>
              <a:spcBef>
                <a:spcPct val="0"/>
              </a:spcBef>
              <a:spcAft>
                <a:spcPct val="0"/>
              </a:spcAft>
              <a:defRPr/>
            </a:pPr>
            <a:r>
              <a:rPr lang="en-US"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      </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本品以甘寒之王石膏为主，配伍苦寒泻下、散发郁热和行气活血止痛之药，以达清热泻火之功效。所含细辛挥发油、黄芩苷、栀子苷有镇痛与抗炎活性；大黄素、姜黄素、黄柏苷能促进溃疡愈合；也能抑制口腔致病菌、改善口腔微生态，能够全面、有效地治疗复发性口疮。</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endParaRPr>
          </a:p>
          <a:p>
            <a:pPr lvl="0" defTabSz="914400" fontAlgn="base">
              <a:lnSpc>
                <a:spcPct val="150000"/>
              </a:lnSpc>
              <a:spcBef>
                <a:spcPct val="0"/>
              </a:spcBef>
              <a:spcAft>
                <a:spcPct val="0"/>
              </a:spcAft>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        本品标本兼治，快速止痛，促进溃疡愈合、缩短病程、改善（胃火上炎）中医症候。无多种药物同时使用的不便及增加不良反应的风险，优于临床目前止痛剂、抗炎激素、消毒剂、促进愈合剂等多种药物联合使用。</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p:transition/>
  <p:timing>
    <p:tnLst>
      <p:par>
        <p:cTn id="1" dur="indefinite" restart="never" nodeType="tmRoot"/>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9"/>
          <p:cNvSpPr txBox="1"/>
          <p:nvPr/>
        </p:nvSpPr>
        <p:spPr>
          <a:xfrm>
            <a:off x="2969895" y="1382078"/>
            <a:ext cx="8914130" cy="4523105"/>
          </a:xfrm>
          <a:prstGeom prst="rect">
            <a:avLst/>
          </a:prstGeom>
          <a:noFill/>
        </p:spPr>
        <p:txBody>
          <a:bodyPr wrap="square" rtlCol="0" anchor="ctr">
            <a:spAutoFit/>
          </a:bodyPr>
          <a:lstStyle/>
          <a:p>
            <a:pPr algn="just" fontAlgn="base">
              <a:lnSpc>
                <a:spcPct val="150000"/>
              </a:lnSpc>
              <a:spcBef>
                <a:spcPct val="0"/>
              </a:spcBef>
              <a:spcAft>
                <a:spcPct val="0"/>
              </a:spcAft>
              <a:buFont typeface="Arial" panose="020B0604020202020204" pitchFamily="34" charset="0"/>
              <a:buNone/>
            </a:pPr>
            <a:r>
              <a:rPr lang="zh-CN" altLang="en-US" sz="1800" b="1">
                <a:solidFill>
                  <a:srgbClr val="40474D"/>
                </a:solidFill>
                <a:latin typeface="微软雅黑" panose="020B0503020204020204" charset="-122"/>
                <a:ea typeface="微软雅黑" panose="020B0503020204020204" charset="-122"/>
                <a:cs typeface="微软雅黑" panose="020B0503020204020204" charset="-122"/>
              </a:rPr>
              <a:t>组方创新</a:t>
            </a:r>
            <a:r>
              <a:rPr lang="en-US" altLang="zh-CN" sz="1800">
                <a:solidFill>
                  <a:srgbClr val="40474D"/>
                </a:solidFill>
                <a:latin typeface="微软雅黑" panose="020B0503020204020204" charset="-122"/>
                <a:ea typeface="微软雅黑" panose="020B0503020204020204" charset="-122"/>
                <a:cs typeface="微软雅黑" panose="020B0503020204020204" charset="-122"/>
              </a:rPr>
              <a:t>    </a:t>
            </a:r>
            <a:r>
              <a:rPr lang="en-US" altLang="zh-CN" sz="1800">
                <a:solidFill>
                  <a:srgbClr val="40474D"/>
                </a:solidFill>
                <a:latin typeface="微软雅黑" panose="020B0503020204020204" charset="-122"/>
                <a:ea typeface="微软雅黑" panose="020B0503020204020204" charset="-122"/>
                <a:cs typeface="微软雅黑" panose="020B0503020204020204" charset="-122"/>
              </a:rPr>
              <a:t>本组方对古代经典方剂进行加减化裁创新。</a:t>
            </a:r>
            <a:endParaRPr lang="en-US" altLang="zh-CN">
              <a:solidFill>
                <a:srgbClr val="40474D"/>
              </a:solidFill>
              <a:latin typeface="微软雅黑" panose="020B0503020204020204" charset="-122"/>
              <a:ea typeface="微软雅黑" panose="020B0503020204020204" charset="-122"/>
              <a:cs typeface="微软雅黑" panose="020B0503020204020204" charset="-122"/>
            </a:endParaRPr>
          </a:p>
          <a:p>
            <a:pPr algn="just" fontAlgn="base">
              <a:lnSpc>
                <a:spcPct val="150000"/>
              </a:lnSpc>
              <a:spcBef>
                <a:spcPct val="0"/>
              </a:spcBef>
              <a:spcAft>
                <a:spcPct val="0"/>
              </a:spcAft>
              <a:buFont typeface="Arial" panose="020B0604020202020204" pitchFamily="34" charset="0"/>
              <a:buNone/>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复发性口疮属中医“口糜”范畴，为“火”所致。本品以甘寒之王石膏为主，配伍苦寒泻下、散发郁热和行气活血止痛之药，以达清热泻火之功效。所含细辛挥发油、黄芩苷、栀子苷有镇痛与抗炎活性；大黄素、姜黄素、黄柏苷能促进溃疡愈合；也能抑制口腔致病菌、改善口腔微生态，能够全面、有效地治疗复发性口疮。</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just" fontAlgn="base">
              <a:lnSpc>
                <a:spcPct val="150000"/>
              </a:lnSpc>
              <a:spcBef>
                <a:spcPct val="0"/>
              </a:spcBef>
              <a:spcAft>
                <a:spcPct val="0"/>
              </a:spcAft>
              <a:buFont typeface="Arial" panose="020B0604020202020204" pitchFamily="34" charset="0"/>
              <a:buNone/>
            </a:pPr>
            <a:endParaRPr lang="en-US" altLang="zh-CN" sz="1800">
              <a:solidFill>
                <a:srgbClr val="40474D"/>
              </a:solidFill>
              <a:latin typeface="微软雅黑" panose="020B0503020204020204" charset="-122"/>
              <a:ea typeface="微软雅黑" panose="020B0503020204020204" charset="-122"/>
              <a:cs typeface="微软雅黑" panose="020B0503020204020204" charset="-122"/>
            </a:endParaRPr>
          </a:p>
          <a:p>
            <a:pPr algn="just" fontAlgn="base">
              <a:lnSpc>
                <a:spcPct val="150000"/>
              </a:lnSpc>
              <a:spcBef>
                <a:spcPct val="0"/>
              </a:spcBef>
              <a:spcAft>
                <a:spcPct val="0"/>
              </a:spcAft>
              <a:buFont typeface="Arial" panose="020B0604020202020204" pitchFamily="34" charset="0"/>
              <a:buNone/>
            </a:pPr>
            <a:r>
              <a:rPr lang="en-US" altLang="zh-CN" b="1">
                <a:solidFill>
                  <a:srgbClr val="40474D"/>
                </a:solidFill>
                <a:latin typeface="微软雅黑" panose="020B0503020204020204" charset="-122"/>
                <a:ea typeface="微软雅黑" panose="020B0503020204020204" charset="-122"/>
                <a:cs typeface="微软雅黑" panose="020B0503020204020204" charset="-122"/>
              </a:rPr>
              <a:t>剂型创新    </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含片于口腔中缓慢溶解，可直接作用于患处，局部药物浓度高，效果明显；</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含</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化药液吞服，又还原了传统汤剂用法；不仅应用方便，更实现了局部治疗与全身作用两个维度的疗效发挥。</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just" fontAlgn="base">
              <a:lnSpc>
                <a:spcPct val="150000"/>
              </a:lnSpc>
              <a:spcBef>
                <a:spcPct val="0"/>
              </a:spcBef>
              <a:spcAft>
                <a:spcPct val="0"/>
              </a:spcAft>
              <a:buFont typeface="Arial" panose="020B0604020202020204" pitchFamily="34" charset="0"/>
              <a:buNone/>
            </a:pPr>
            <a:endParaRPr lang="en-US" altLang="zh-CN">
              <a:solidFill>
                <a:srgbClr val="40474D"/>
              </a:solidFill>
              <a:latin typeface="微软雅黑" panose="020B0503020204020204" charset="-122"/>
              <a:ea typeface="微软雅黑" panose="020B0503020204020204" charset="-122"/>
              <a:cs typeface="微软雅黑" panose="020B0503020204020204" charset="-122"/>
            </a:endParaRPr>
          </a:p>
          <a:p>
            <a:pPr algn="just" fontAlgn="base">
              <a:lnSpc>
                <a:spcPct val="150000"/>
              </a:lnSpc>
              <a:spcBef>
                <a:spcPct val="0"/>
              </a:spcBef>
              <a:spcAft>
                <a:spcPct val="0"/>
              </a:spcAft>
              <a:buFont typeface="Arial" panose="020B0604020202020204" pitchFamily="34" charset="0"/>
              <a:buNone/>
            </a:pPr>
            <a:r>
              <a:rPr lang="en-US" altLang="zh-CN" b="1">
                <a:solidFill>
                  <a:srgbClr val="40474D"/>
                </a:solidFill>
                <a:latin typeface="微软雅黑" panose="020B0503020204020204" charset="-122"/>
                <a:ea typeface="微软雅黑" panose="020B0503020204020204" charset="-122"/>
                <a:cs typeface="微软雅黑" panose="020B0503020204020204" charset="-122"/>
              </a:rPr>
              <a:t>功效全面    </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本品标本兼治，快速止痛，促进溃疡愈合、缩短病程、改善</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胃火上炎</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）中医症候。</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无多种药物同时使用的不便及增加不良反应的风险，优于临床目前止痛剂、抗炎激素、消毒剂、促进愈合剂等多种药物联合使用。</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just" fontAlgn="base">
              <a:lnSpc>
                <a:spcPct val="150000"/>
              </a:lnSpc>
              <a:spcBef>
                <a:spcPct val="0"/>
              </a:spcBef>
              <a:spcAft>
                <a:spcPct val="0"/>
              </a:spcAft>
              <a:buFont typeface="Arial" panose="020B0604020202020204" pitchFamily="34" charset="0"/>
              <a:buNone/>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en-US" altLang="zh-CN" b="1">
                <a:solidFill>
                  <a:srgbClr val="40474D"/>
                </a:solidFill>
                <a:latin typeface="微软雅黑" panose="020B0503020204020204" charset="-122"/>
                <a:ea typeface="微软雅黑" panose="020B0503020204020204" charset="-122"/>
                <a:cs typeface="微软雅黑" panose="020B0503020204020204" charset="-122"/>
                <a:sym typeface="+mn-ea"/>
              </a:rPr>
              <a:t>本品获</a:t>
            </a:r>
            <a:r>
              <a:rPr lang="zh-CN" altLang="en-US" b="1">
                <a:solidFill>
                  <a:srgbClr val="40474D"/>
                </a:solidFill>
                <a:latin typeface="微软雅黑" panose="020B0503020204020204" charset="-122"/>
                <a:ea typeface="微软雅黑" panose="020B0503020204020204" charset="-122"/>
                <a:cs typeface="微软雅黑" panose="020B0503020204020204" charset="-122"/>
                <a:sym typeface="+mn-ea"/>
              </a:rPr>
              <a:t>国家</a:t>
            </a:r>
            <a:r>
              <a:rPr lang="en-US" altLang="zh-CN" b="1">
                <a:solidFill>
                  <a:srgbClr val="40474D"/>
                </a:solidFill>
                <a:latin typeface="微软雅黑" panose="020B0503020204020204" charset="-122"/>
                <a:ea typeface="微软雅黑" panose="020B0503020204020204" charset="-122"/>
                <a:cs typeface="微软雅黑" panose="020B0503020204020204" charset="-122"/>
                <a:sym typeface="+mn-ea"/>
              </a:rPr>
              <a:t>发明专利</a:t>
            </a:r>
            <a:r>
              <a:rPr lang="zh-CN" altLang="en-US" b="1">
                <a:solidFill>
                  <a:srgbClr val="40474D"/>
                </a:solidFill>
                <a:latin typeface="微软雅黑" panose="020B0503020204020204" charset="-122"/>
                <a:ea typeface="微软雅黑" panose="020B0503020204020204" charset="-122"/>
                <a:cs typeface="微软雅黑" panose="020B0503020204020204" charset="-122"/>
                <a:sym typeface="+mn-ea"/>
              </a:rPr>
              <a:t>和湖北</a:t>
            </a:r>
            <a:r>
              <a:rPr lang="en-US" altLang="zh-CN" b="1">
                <a:solidFill>
                  <a:srgbClr val="40474D"/>
                </a:solidFill>
                <a:latin typeface="微软雅黑" panose="020B0503020204020204" charset="-122"/>
                <a:ea typeface="微软雅黑" panose="020B0503020204020204" charset="-122"/>
                <a:cs typeface="微软雅黑" panose="020B0503020204020204" charset="-122"/>
                <a:sym typeface="+mn-ea"/>
              </a:rPr>
              <a:t>省技术发明二等奖。</a:t>
            </a:r>
            <a:endParaRPr lang="en-US" altLang="zh-CN">
              <a:solidFill>
                <a:srgbClr val="40474D"/>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2"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13" name="矩形 4"/>
          <p:cNvSpPr/>
          <p:nvPr/>
        </p:nvSpPr>
        <p:spPr>
          <a:xfrm>
            <a:off x="496570" y="286385"/>
            <a:ext cx="231902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7" name="Text Box 7"/>
          <p:cNvSpPr txBox="1"/>
          <p:nvPr/>
        </p:nvSpPr>
        <p:spPr>
          <a:xfrm>
            <a:off x="700405" y="351790"/>
            <a:ext cx="211518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04</a:t>
            </a:r>
            <a:r>
              <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创新性</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29" name="燕尾形 16"/>
          <p:cNvSpPr/>
          <p:nvPr/>
        </p:nvSpPr>
        <p:spPr>
          <a:xfrm>
            <a:off x="496656" y="2522076"/>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6" name="文本框 4"/>
          <p:cNvSpPr txBox="1"/>
          <p:nvPr/>
        </p:nvSpPr>
        <p:spPr>
          <a:xfrm>
            <a:off x="916940" y="2315845"/>
            <a:ext cx="164338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fontAlgn="base">
              <a:lnSpc>
                <a:spcPct val="150000"/>
              </a:lnSpc>
              <a:spcBef>
                <a:spcPct val="0"/>
              </a:spcBef>
              <a:spcAft>
                <a:spcPct val="0"/>
              </a:spcAft>
              <a:defRPr/>
            </a:pPr>
            <a:r>
              <a:rPr lang="zh-CN" altLang="en-US" sz="2000" b="1">
                <a:solidFill>
                  <a:schemeClr val="tx1">
                    <a:lumMod val="95000"/>
                    <a:lumOff val="5000"/>
                  </a:schemeClr>
                </a:solidFill>
                <a:latin typeface="思源黑体 CN Normal" panose="020B0400000000000000" charset="-122"/>
                <a:ea typeface="微软雅黑" panose="020B0503020204020204" charset="-122"/>
                <a:cs typeface="+mn-ea"/>
                <a:sym typeface="+mn-lt"/>
              </a:rPr>
              <a:t>主要创新点及优势</a:t>
            </a:r>
            <a:endParaRPr lang="zh-CN" altLang="en-US" sz="2000" b="1">
              <a:solidFill>
                <a:schemeClr val="tx1">
                  <a:lumMod val="95000"/>
                  <a:lumOff val="5000"/>
                </a:schemeClr>
              </a:solidFill>
              <a:latin typeface="思源黑体 CN Normal" panose="020B0400000000000000" charset="-122"/>
              <a:ea typeface="微软雅黑" panose="020B0503020204020204" charset="-122"/>
              <a:cs typeface="+mn-ea"/>
              <a:sym typeface="+mn-lt"/>
            </a:endParaRPr>
          </a:p>
        </p:txBody>
      </p:sp>
      <p:pic>
        <p:nvPicPr>
          <p:cNvPr id="41" name="图片 40" descr="logo-03"/>
          <p:cNvPicPr>
            <a:picLocks noChangeAspect="1"/>
          </p:cNvPicPr>
          <p:nvPr/>
        </p:nvPicPr>
        <p:blipFill>
          <a:blip r:embed="rId1"/>
          <a:stretch>
            <a:fillRect/>
          </a:stretch>
        </p:blipFill>
        <p:spPr>
          <a:xfrm>
            <a:off x="10026015" y="247015"/>
            <a:ext cx="1680210" cy="471170"/>
          </a:xfrm>
          <a:prstGeom prst="rect">
            <a:avLst/>
          </a:prstGeom>
        </p:spPr>
      </p:pic>
      <p:grpSp>
        <p:nvGrpSpPr>
          <p:cNvPr id="59" name="Group 18"/>
          <p:cNvGrpSpPr/>
          <p:nvPr/>
        </p:nvGrpSpPr>
        <p:grpSpPr>
          <a:xfrm>
            <a:off x="2479055" y="3278385"/>
            <a:ext cx="416357" cy="416357"/>
            <a:chOff x="6350" y="4763"/>
            <a:chExt cx="492125" cy="492125"/>
          </a:xfrm>
          <a:solidFill>
            <a:schemeClr val="tx1">
              <a:lumMod val="50000"/>
              <a:lumOff val="50000"/>
            </a:schemeClr>
          </a:solidFill>
        </p:grpSpPr>
        <p:sp>
          <p:nvSpPr>
            <p:cNvPr id="60"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ts val="0"/>
                </a:spcBef>
                <a:spcAft>
                  <a:spcPts val="0"/>
                </a:spcAft>
                <a:defRPr/>
              </a:pPr>
              <a:endParaRPr lang="id-ID">
                <a:latin typeface="Roboto condensed"/>
                <a:ea typeface="+mn-ea"/>
                <a:cs typeface="Roboto condensed"/>
              </a:endParaRPr>
            </a:p>
          </p:txBody>
        </p:sp>
        <p:sp>
          <p:nvSpPr>
            <p:cNvPr id="61"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ts val="0"/>
                </a:spcBef>
                <a:spcAft>
                  <a:spcPts val="0"/>
                </a:spcAft>
                <a:defRPr/>
              </a:pPr>
              <a:endParaRPr lang="id-ID">
                <a:latin typeface="Roboto condensed"/>
                <a:ea typeface="+mn-ea"/>
                <a:cs typeface="Roboto condensed"/>
              </a:endParaRPr>
            </a:p>
          </p:txBody>
        </p:sp>
        <p:sp>
          <p:nvSpPr>
            <p:cNvPr id="62"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ts val="0"/>
                </a:spcBef>
                <a:spcAft>
                  <a:spcPts val="0"/>
                </a:spcAft>
                <a:defRPr/>
              </a:pPr>
              <a:endParaRPr lang="id-ID">
                <a:latin typeface="Roboto condensed"/>
                <a:ea typeface="+mn-ea"/>
                <a:cs typeface="Roboto condensed"/>
              </a:endParaRPr>
            </a:p>
          </p:txBody>
        </p:sp>
      </p:grpSp>
      <p:sp>
        <p:nvSpPr>
          <p:cNvPr id="58" name="Freeform 48"/>
          <p:cNvSpPr>
            <a:spLocks noEditPoints="1"/>
          </p:cNvSpPr>
          <p:nvPr/>
        </p:nvSpPr>
        <p:spPr bwMode="auto">
          <a:xfrm>
            <a:off x="2572906" y="4411221"/>
            <a:ext cx="322833" cy="472373"/>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tx1">
              <a:lumMod val="50000"/>
              <a:lumOff val="50000"/>
            </a:schemeClr>
          </a:solidFill>
          <a:ln w="9525">
            <a:noFill/>
            <a:round/>
          </a:ln>
        </p:spPr>
        <p:txBody>
          <a:bodyPr vert="horz" wrap="square" lIns="121920" tIns="60960" rIns="121920" bIns="60960" numCol="1" anchor="t" anchorCtr="0" compatLnSpc="1"/>
          <a:p>
            <a:endParaRPr lang="ko-KR" altLang="en-US">
              <a:solidFill>
                <a:schemeClr val="tx1">
                  <a:lumMod val="50000"/>
                  <a:lumOff val="50000"/>
                </a:schemeClr>
              </a:solidFill>
            </a:endParaRPr>
          </a:p>
        </p:txBody>
      </p:sp>
      <p:sp>
        <p:nvSpPr>
          <p:cNvPr id="57" name="Freeform 50"/>
          <p:cNvSpPr>
            <a:spLocks noEditPoints="1"/>
          </p:cNvSpPr>
          <p:nvPr/>
        </p:nvSpPr>
        <p:spPr bwMode="auto">
          <a:xfrm>
            <a:off x="2513586" y="1535661"/>
            <a:ext cx="349097" cy="439700"/>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tx1">
              <a:lumMod val="50000"/>
              <a:lumOff val="50000"/>
            </a:schemeClr>
          </a:solidFill>
          <a:ln w="9525">
            <a:noFill/>
            <a:round/>
          </a:ln>
        </p:spPr>
        <p:txBody>
          <a:bodyPr vert="horz" wrap="square" lIns="121920" tIns="60960" rIns="121920" bIns="60960" numCol="1" anchor="t" anchorCtr="0" compatLnSpc="1"/>
          <a:p>
            <a:endParaRPr lang="ko-KR" altLang="en-US"/>
          </a:p>
        </p:txBody>
      </p:sp>
    </p:spTree>
  </p:cSld>
  <p:clrMapOvr>
    <a:masterClrMapping/>
  </p:clrMapOvr>
  <p:transition spd="med"/>
</p:sld>
</file>

<file path=ppt/tags/tag1.xml><?xml version="1.0" encoding="utf-8"?>
<p:tagLst xmlns:p="http://schemas.openxmlformats.org/presentationml/2006/main">
  <p:tag name="KSO_WM_UNIT_TABLE_BEAUTIFY" val="smartTable{ef8796c7-9be2-4275-ad2f-2a15dc26ed5a}"/>
</p:tagLst>
</file>

<file path=ppt/tags/tag2.xml><?xml version="1.0" encoding="utf-8"?>
<p:tagLst xmlns:p="http://schemas.openxmlformats.org/presentationml/2006/main">
  <p:tag name="KSO_WM_UNIT_TABLE_BEAUTIFY" val="smartTable{db7dfbb7-5dac-4532-ae26-eaedfd4ede53}"/>
  <p:tag name="TABLE_ENDDRAG_ORIGIN_RECT" val="357*318"/>
  <p:tag name="TABLE_ENDDRAG_RECT" val="39*163*343*318"/>
</p:tagLst>
</file>

<file path=ppt/tags/tag3.xml><?xml version="1.0" encoding="utf-8"?>
<p:tagLst xmlns:p="http://schemas.openxmlformats.org/presentationml/2006/main">
  <p:tag name="KSO_WM_UNIT_TABLE_BEAUTIFY" val="smartTable{471b6c93-2ea8-4c35-86ba-b6fd923a8b64}"/>
  <p:tag name="TABLE_ENDDRAG_ORIGIN_RECT" val="731*110"/>
  <p:tag name="TABLE_ENDDRAG_RECT" val="106*155*830*112"/>
</p:tagLst>
</file>

<file path=ppt/tags/tag4.xml><?xml version="1.0" encoding="utf-8"?>
<p:tagLst xmlns:p="http://schemas.openxmlformats.org/presentationml/2006/main">
  <p:tag name="KSO_WPP_MARK_KEY" val="879260e4-5c4e-4e33-b942-5fdb524e0a72"/>
  <p:tag name="COMMONDATA" val="eyJoZGlkIjoiY2Q5OTY4YTEyYjEzNTY4MjFjNTZiNmM4OWM5ZWIwMD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5106</Words>
  <Application>WPS 演示</Application>
  <PresentationFormat>宽屏</PresentationFormat>
  <Paragraphs>493</Paragraphs>
  <Slides>12</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12</vt:i4>
      </vt:variant>
    </vt:vector>
  </HeadingPairs>
  <TitlesOfParts>
    <vt:vector size="29" baseType="lpstr">
      <vt:lpstr>Arial</vt:lpstr>
      <vt:lpstr>宋体</vt:lpstr>
      <vt:lpstr>Wingdings</vt:lpstr>
      <vt:lpstr>微软雅黑</vt:lpstr>
      <vt:lpstr>思源黑体 CN Medium</vt:lpstr>
      <vt:lpstr>黑体</vt:lpstr>
      <vt:lpstr>思源黑体 CN Normal</vt:lpstr>
      <vt:lpstr>仿宋</vt:lpstr>
      <vt:lpstr>等线</vt:lpstr>
      <vt:lpstr>Times New Roman</vt:lpstr>
      <vt:lpstr>Roboto condensed</vt:lpstr>
      <vt:lpstr>Calibri Light</vt:lpstr>
      <vt:lpstr>Arial Unicode MS</vt:lpstr>
      <vt:lpstr>Calibri</vt:lpstr>
      <vt:lpstr>Segoe Print</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游启俊</cp:lastModifiedBy>
  <cp:revision>41</cp:revision>
  <dcterms:created xsi:type="dcterms:W3CDTF">2022-07-13T04:00:00Z</dcterms:created>
  <dcterms:modified xsi:type="dcterms:W3CDTF">2023-07-10T03:36:37Z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53EF35D5CA5246B8A211FC3DAFFF609D</vt:lpwstr>
  </property>
  <property fmtid="{D5CDD505-2E9C-101B-9397-08002B2CF9AE}" pid="3" name="KSOProductBuildVer">
    <vt:lpwstr>2052-11.1.0.12763</vt:lpwstr>
  </property>
</Properties>
</file>