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6" r:id="rId3"/>
    <p:sldId id="260" r:id="rId5"/>
    <p:sldId id="257" r:id="rId6"/>
    <p:sldId id="276" r:id="rId7"/>
    <p:sldId id="277" r:id="rId8"/>
    <p:sldId id="264" r:id="rId9"/>
    <p:sldId id="270" r:id="rId10"/>
    <p:sldId id="275" r:id="rId11"/>
    <p:sldId id="287" r:id="rId12"/>
    <p:sldId id="288" r:id="rId13"/>
    <p:sldId id="258" r:id="rId14"/>
  </p:sldIdLst>
  <p:sldSz cx="12192000" cy="6858000"/>
  <p:notesSz cx="6858000" cy="9144000"/>
  <p:custDataLst>
    <p:tags r:id="rId1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59" userDrawn="1">
          <p15:clr>
            <a:srgbClr val="A4A3A4"/>
          </p15:clr>
        </p15:guide>
        <p15:guide id="3" orient="horz" pos="786" userDrawn="1">
          <p15:clr>
            <a:srgbClr val="A4A3A4"/>
          </p15:clr>
        </p15:guide>
        <p15:guide id="4" orient="horz" pos="3800" userDrawn="1">
          <p15:clr>
            <a:srgbClr val="A4A3A4"/>
          </p15:clr>
        </p15:guide>
        <p15:guide id="5" pos="457" userDrawn="1">
          <p15:clr>
            <a:srgbClr val="A4A3A4"/>
          </p15:clr>
        </p15:guide>
        <p15:guide id="6" pos="7261"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2DDF5"/>
    <a:srgbClr val="E8F0F2"/>
    <a:srgbClr val="004097"/>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83" autoAdjust="0"/>
    <p:restoredTop sz="85120" autoAdjust="0"/>
  </p:normalViewPr>
  <p:slideViewPr>
    <p:cSldViewPr snapToGrid="0" showGuides="1">
      <p:cViewPr varScale="1">
        <p:scale>
          <a:sx n="75" d="100"/>
          <a:sy n="75" d="100"/>
        </p:scale>
        <p:origin x="783" y="36"/>
      </p:cViewPr>
      <p:guideLst>
        <p:guide orient="horz" pos="2160"/>
        <p:guide pos="3859"/>
        <p:guide orient="horz" pos="786"/>
        <p:guide orient="horz" pos="3800"/>
        <p:guide pos="457"/>
        <p:guide pos="7261"/>
      </p:guideLst>
    </p:cSldViewPr>
  </p:slideViewPr>
  <p:notesTextViewPr>
    <p:cViewPr>
      <p:scale>
        <a:sx n="100" d="100"/>
        <a:sy n="100" d="100"/>
      </p:scale>
      <p:origin x="0" y="0"/>
    </p:cViewPr>
  </p:notesTextViewPr>
  <p:notesViewPr>
    <p:cSldViewPr snapToGrid="0">
      <p:cViewPr varScale="1">
        <p:scale>
          <a:sx n="92" d="100"/>
          <a:sy n="92" d="100"/>
        </p:scale>
        <p:origin x="2550" y="102"/>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 Type="http://schemas.openxmlformats.org/officeDocument/2006/relationships/theme" Target="theme/theme1.xml"/><Relationship Id="rId18" Type="http://schemas.openxmlformats.org/officeDocument/2006/relationships/tags" Target="tags/tag93.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AB6E681-1355-4256-8827-789FAB27C09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ED3B98-B3BA-46A5-9BE6-A2C82C0231BC}"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ED3B98-B3BA-46A5-9BE6-A2C82C0231BC}"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CDED3B98-B3BA-46A5-9BE6-A2C82C0231BC}"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5"/>
          </p:nvPr>
        </p:nvSpPr>
        <p:spPr/>
        <p:txBody>
          <a:bodyPr/>
          <a:lstStyle/>
          <a:p>
            <a:fld id="{CDED3B98-B3BA-46A5-9BE6-A2C82C0231BC}"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ED3B98-B3BA-46A5-9BE6-A2C82C0231BC}"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5"/>
          </p:nvPr>
        </p:nvSpPr>
        <p:spPr/>
        <p:txBody>
          <a:bodyPr/>
          <a:lstStyle/>
          <a:p>
            <a:fld id="{CDED3B98-B3BA-46A5-9BE6-A2C82C0231BC}"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CDED3B98-B3BA-46A5-9BE6-A2C82C0231BC}"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日均费用，其他厂家的价格信息</a:t>
            </a:r>
            <a:endParaRPr lang="zh-CN" altLang="en-US" dirty="0"/>
          </a:p>
        </p:txBody>
      </p:sp>
      <p:sp>
        <p:nvSpPr>
          <p:cNvPr id="4" name="灯片编号占位符 3"/>
          <p:cNvSpPr>
            <a:spLocks noGrp="1"/>
          </p:cNvSpPr>
          <p:nvPr>
            <p:ph type="sldNum" sz="quarter" idx="5"/>
          </p:nvPr>
        </p:nvSpPr>
        <p:spPr/>
        <p:txBody>
          <a:bodyPr/>
          <a:lstStyle/>
          <a:p>
            <a:fld id="{CDED3B98-B3BA-46A5-9BE6-A2C82C0231BC}"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tags" Target="../tags/tag2.xml"/><Relationship Id="rId3" Type="http://schemas.openxmlformats.org/officeDocument/2006/relationships/tags" Target="../tags/tag1.xml"/><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5" Type="http://schemas.openxmlformats.org/officeDocument/2006/relationships/tags" Target="../tags/tag44.xml"/><Relationship Id="rId4" Type="http://schemas.openxmlformats.org/officeDocument/2006/relationships/tags" Target="../tags/tag43.xml"/><Relationship Id="rId3" Type="http://schemas.openxmlformats.org/officeDocument/2006/relationships/tags" Target="../tags/tag42.xml"/><Relationship Id="rId2" Type="http://schemas.openxmlformats.org/officeDocument/2006/relationships/tags" Target="../tags/tag41.xm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7" Type="http://schemas.openxmlformats.org/officeDocument/2006/relationships/image" Target="../media/image5.png"/><Relationship Id="rId6" Type="http://schemas.openxmlformats.org/officeDocument/2006/relationships/tags" Target="../tags/tag49.xml"/><Relationship Id="rId5" Type="http://schemas.openxmlformats.org/officeDocument/2006/relationships/tags" Target="../tags/tag48.xml"/><Relationship Id="rId4" Type="http://schemas.openxmlformats.org/officeDocument/2006/relationships/tags" Target="../tags/tag47.xml"/><Relationship Id="rId3" Type="http://schemas.openxmlformats.org/officeDocument/2006/relationships/tags" Target="../tags/tag46.xml"/><Relationship Id="rId2" Type="http://schemas.openxmlformats.org/officeDocument/2006/relationships/tags" Target="../tags/tag45.xm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6" Type="http://schemas.openxmlformats.org/officeDocument/2006/relationships/tags" Target="../tags/tag7.xml"/><Relationship Id="rId5" Type="http://schemas.openxmlformats.org/officeDocument/2006/relationships/tags" Target="../tags/tag6.xml"/><Relationship Id="rId4" Type="http://schemas.openxmlformats.org/officeDocument/2006/relationships/tags" Target="../tags/tag5.xml"/><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tags" Target="../tags/tag12.xml"/><Relationship Id="rId5" Type="http://schemas.openxmlformats.org/officeDocument/2006/relationships/tags" Target="../tags/tag11.xml"/><Relationship Id="rId4" Type="http://schemas.openxmlformats.org/officeDocument/2006/relationships/tags" Target="../tags/tag10.xml"/><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7" Type="http://schemas.openxmlformats.org/officeDocument/2006/relationships/tags" Target="../tags/tag18.xml"/><Relationship Id="rId6" Type="http://schemas.openxmlformats.org/officeDocument/2006/relationships/tags" Target="../tags/tag17.xml"/><Relationship Id="rId5" Type="http://schemas.openxmlformats.org/officeDocument/2006/relationships/tags" Target="../tags/tag16.xml"/><Relationship Id="rId4" Type="http://schemas.openxmlformats.org/officeDocument/2006/relationships/tags" Target="../tags/tag15.xml"/><Relationship Id="rId3" Type="http://schemas.openxmlformats.org/officeDocument/2006/relationships/tags" Target="../tags/tag14.xml"/><Relationship Id="rId2" Type="http://schemas.openxmlformats.org/officeDocument/2006/relationships/tags" Target="../tags/tag13.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7" Type="http://schemas.openxmlformats.org/officeDocument/2006/relationships/image" Target="../media/image4.png"/><Relationship Id="rId6" Type="http://schemas.openxmlformats.org/officeDocument/2006/relationships/tags" Target="../tags/tag31.xml"/><Relationship Id="rId5" Type="http://schemas.openxmlformats.org/officeDocument/2006/relationships/tags" Target="../tags/tag30.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4" Type="http://schemas.openxmlformats.org/officeDocument/2006/relationships/tags" Target="../tags/tag34.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ags" Target="../tags/tag35.xm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6" Type="http://schemas.openxmlformats.org/officeDocument/2006/relationships/tags" Target="../tags/tag40.xml"/><Relationship Id="rId5" Type="http://schemas.openxmlformats.org/officeDocument/2006/relationships/tags" Target="../tags/tag39.xml"/><Relationship Id="rId4" Type="http://schemas.openxmlformats.org/officeDocument/2006/relationships/tags" Target="../tags/tag38.xml"/><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pic>
        <p:nvPicPr>
          <p:cNvPr id="4" name="图片 3" descr="H:\我的工作\南京恩泰医药\泰丕来 注射液\PPT模板\重症PPT模板_封面.jpg重症PPT模板_封面"/>
          <p:cNvPicPr>
            <a:picLocks noChangeAspect="1"/>
          </p:cNvPicPr>
          <p:nvPr userDrawn="1"/>
        </p:nvPicPr>
        <p:blipFill>
          <a:blip r:embed="rId2"/>
          <a:srcRect/>
          <a:stretch>
            <a:fillRect/>
          </a:stretch>
        </p:blipFill>
        <p:spPr>
          <a:xfrm>
            <a:off x="0" y="0"/>
            <a:ext cx="12192000" cy="6858000"/>
          </a:xfrm>
          <a:prstGeom prst="rect">
            <a:avLst/>
          </a:prstGeom>
        </p:spPr>
      </p:pic>
      <p:sp>
        <p:nvSpPr>
          <p:cNvPr id="2" name="标题 1"/>
          <p:cNvSpPr>
            <a:spLocks noGrp="1"/>
          </p:cNvSpPr>
          <p:nvPr>
            <p:ph type="ctrTitle"/>
            <p:custDataLst>
              <p:tags r:id="rId3"/>
            </p:custDataLst>
          </p:nvPr>
        </p:nvSpPr>
        <p:spPr>
          <a:xfrm>
            <a:off x="248920" y="2030730"/>
            <a:ext cx="8191500" cy="706120"/>
          </a:xfrm>
        </p:spPr>
        <p:txBody>
          <a:bodyPr lIns="90000" tIns="46800" rIns="90000" bIns="46800" anchor="ctr" anchorCtr="0">
            <a:normAutofit/>
          </a:bodyPr>
          <a:lstStyle>
            <a:lvl1pPr algn="l">
              <a:defRPr sz="4800">
                <a:solidFill>
                  <a:srgbClr val="004097"/>
                </a:solidFill>
                <a:effectLst/>
              </a:defRPr>
            </a:lvl1pPr>
          </a:lstStyle>
          <a:p>
            <a:r>
              <a:rPr lang="zh-CN" altLang="en-US" dirty="0"/>
              <a:t>单击此处编辑母版标题样式</a:t>
            </a:r>
            <a:endParaRPr lang="zh-CN" altLang="en-US" dirty="0"/>
          </a:p>
        </p:txBody>
      </p:sp>
      <p:sp>
        <p:nvSpPr>
          <p:cNvPr id="3" name="副标题 2"/>
          <p:cNvSpPr>
            <a:spLocks noGrp="1"/>
          </p:cNvSpPr>
          <p:nvPr>
            <p:ph type="subTitle" idx="1"/>
            <p:custDataLst>
              <p:tags r:id="rId4"/>
            </p:custDataLst>
          </p:nvPr>
        </p:nvSpPr>
        <p:spPr>
          <a:xfrm>
            <a:off x="248920" y="2922905"/>
            <a:ext cx="6266180" cy="447675"/>
          </a:xfrm>
        </p:spPr>
        <p:txBody>
          <a:bodyPr lIns="90000" tIns="46800" rIns="90000" bIns="46800" anchor="ctr" anchorCtr="0">
            <a:normAutofit/>
          </a:bodyPr>
          <a:lstStyle>
            <a:lvl1pPr marL="0" indent="0" algn="l">
              <a:lnSpc>
                <a:spcPct val="110000"/>
              </a:lnSpc>
              <a:buNone/>
              <a:defRPr sz="2400" spc="2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单击此处编辑母版副标题样式</a:t>
            </a:r>
            <a:endParaRPr lang="zh-CN" altLang="en-US" dirty="0"/>
          </a:p>
        </p:txBody>
      </p:sp>
      <p:pic>
        <p:nvPicPr>
          <p:cNvPr id="6" name="图片 5"/>
          <p:cNvPicPr>
            <a:picLocks noChangeAspect="1"/>
          </p:cNvPicPr>
          <p:nvPr userDrawn="1"/>
        </p:nvPicPr>
        <p:blipFill>
          <a:blip r:embed="rId5"/>
          <a:stretch>
            <a:fillRect/>
          </a:stretch>
        </p:blipFill>
        <p:spPr>
          <a:xfrm>
            <a:off x="9213924" y="462466"/>
            <a:ext cx="2896833" cy="704850"/>
          </a:xfrm>
          <a:prstGeom prst="rect">
            <a:avLst/>
          </a:prstGeom>
        </p:spPr>
      </p:pic>
      <p:pic>
        <p:nvPicPr>
          <p:cNvPr id="8" name="图片 7"/>
          <p:cNvPicPr>
            <a:picLocks noChangeAspect="1"/>
          </p:cNvPicPr>
          <p:nvPr userDrawn="1"/>
        </p:nvPicPr>
        <p:blipFill>
          <a:blip r:embed="rId6"/>
          <a:stretch>
            <a:fillRect/>
          </a:stretch>
        </p:blipFill>
        <p:spPr>
          <a:xfrm>
            <a:off x="159123" y="683128"/>
            <a:ext cx="504055" cy="162225"/>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08400" y="774000"/>
            <a:ext cx="10972800" cy="5482800"/>
          </a:xfrm>
        </p:spPr>
        <p:txBody>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
        <p:nvSpPr>
          <p:cNvPr id="2" name="标题 1"/>
          <p:cNvSpPr>
            <a:spLocks noGrp="1"/>
          </p:cNvSpPr>
          <p:nvPr>
            <p:ph type="title" hasCustomPrompt="1"/>
            <p:custDataLst>
              <p:tags r:id="rId5"/>
            </p:custDataLst>
          </p:nvPr>
        </p:nvSpPr>
        <p:spPr>
          <a:xfrm>
            <a:off x="1198800" y="2484000"/>
            <a:ext cx="9799200" cy="1018800"/>
          </a:xfrm>
        </p:spPr>
        <p:txBody>
          <a:bodyPr vert="horz" lIns="90000" tIns="46800" rIns="90000" bIns="46800" rtlCol="0" anchor="t" anchorCtr="0">
            <a:normAutofit/>
          </a:bodyPr>
          <a:lstStyle>
            <a:lvl1pPr algn="ctr">
              <a:defRPr sz="6000">
                <a:solidFill>
                  <a:srgbClr val="004097"/>
                </a:solidFill>
              </a:defRPr>
            </a:lvl1pPr>
          </a:lstStyle>
          <a:p>
            <a:pPr lvl="0"/>
            <a:r>
              <a:rPr lang="zh-CN" altLang="en-US"/>
              <a:t>单击此处编辑标题</a:t>
            </a:r>
            <a:endParaRPr lang="zh-CN" altLang="en-US"/>
          </a:p>
        </p:txBody>
      </p:sp>
      <p:sp>
        <p:nvSpPr>
          <p:cNvPr id="7" name="文本占位符 6"/>
          <p:cNvSpPr>
            <a:spLocks noGrp="1"/>
          </p:cNvSpPr>
          <p:nvPr>
            <p:ph type="body" sz="quarter" idx="13"/>
            <p:custDataLst>
              <p:tags r:id="rId6"/>
            </p:custDataLst>
          </p:nvPr>
        </p:nvSpPr>
        <p:spPr>
          <a:xfrm>
            <a:off x="1198800" y="3560400"/>
            <a:ext cx="9799200" cy="471600"/>
          </a:xfrm>
        </p:spPr>
        <p:txBody>
          <a:bodyPr lIns="90000" tIns="46800" rIns="90000" bIns="46800">
            <a:normAutofit/>
          </a:bodyPr>
          <a:lstStyle>
            <a:lvl1pPr algn="ctr">
              <a:lnSpc>
                <a:spcPct val="110000"/>
              </a:lnSpc>
              <a:buNone/>
              <a:defRPr sz="2400" spc="200">
                <a:solidFill>
                  <a:schemeClr val="tx1">
                    <a:lumMod val="50000"/>
                    <a:lumOff val="50000"/>
                  </a:schemeClr>
                </a:solidFill>
              </a:defRPr>
            </a:lvl1pPr>
          </a:lstStyle>
          <a:p>
            <a:pPr lvl="0"/>
            <a:r>
              <a:rPr lang="zh-CN" altLang="en-US" dirty="0"/>
              <a:t>单击此处编辑母版文本样式</a:t>
            </a:r>
            <a:endParaRPr lang="zh-CN" altLang="en-US" dirty="0"/>
          </a:p>
        </p:txBody>
      </p:sp>
      <p:pic>
        <p:nvPicPr>
          <p:cNvPr id="8" name="图片 7"/>
          <p:cNvPicPr>
            <a:picLocks noChangeAspect="1"/>
          </p:cNvPicPr>
          <p:nvPr userDrawn="1"/>
        </p:nvPicPr>
        <p:blipFill>
          <a:blip r:embed="rId7"/>
          <a:stretch>
            <a:fillRect/>
          </a:stretch>
        </p:blipFill>
        <p:spPr>
          <a:xfrm>
            <a:off x="141288" y="6631200"/>
            <a:ext cx="324247" cy="80353"/>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lvl1pPr>
              <a:defRPr>
                <a:solidFill>
                  <a:srgbClr val="004097"/>
                </a:solidFill>
              </a:defRPr>
            </a:lvl1pPr>
          </a:lstStyle>
          <a:p>
            <a:pPr lvl="0"/>
            <a:r>
              <a:rPr lang="zh-CN" altLang="en-US"/>
              <a:t>单击此处编辑母版标题样式</a:t>
            </a:r>
            <a:endParaRPr lang="zh-CN" altLang="en-US"/>
          </a:p>
        </p:txBody>
      </p:sp>
      <p:sp>
        <p:nvSpPr>
          <p:cNvPr id="3" name="内容占位符 2"/>
          <p:cNvSpPr>
            <a:spLocks noGrp="1"/>
          </p:cNvSpPr>
          <p:nvPr>
            <p:ph idx="1"/>
            <p:custDataLst>
              <p:tags r:id="rId3"/>
            </p:custDataLst>
          </p:nvPr>
        </p:nvSpPr>
        <p:spPr>
          <a:xfrm>
            <a:off x="608400" y="1490400"/>
            <a:ext cx="10969200" cy="4759200"/>
          </a:xfrm>
        </p:spPr>
        <p:txBody>
          <a:bodyPr vert="horz" lIns="90000" tIns="46800" rIns="90000" bIns="46800" rtlCol="0">
            <a:normAutofit/>
          </a:bodyPr>
          <a:lstStyle>
            <a:lvl1pPr>
              <a:defRPr>
                <a:solidFill>
                  <a:schemeClr val="tx1">
                    <a:lumMod val="50000"/>
                    <a:lumOff val="50000"/>
                  </a:schemeClr>
                </a:solidFill>
              </a:defRPr>
            </a:lvl1pPr>
            <a:lvl2pPr>
              <a:defRPr>
                <a:solidFill>
                  <a:schemeClr val="tx1">
                    <a:lumMod val="50000"/>
                    <a:lumOff val="50000"/>
                  </a:schemeClr>
                </a:solidFill>
              </a:defRPr>
            </a:lvl2pPr>
            <a:lvl3pPr>
              <a:defRPr>
                <a:solidFill>
                  <a:schemeClr val="tx1">
                    <a:lumMod val="50000"/>
                    <a:lumOff val="50000"/>
                  </a:schemeClr>
                </a:solidFill>
              </a:defRPr>
            </a:lvl3pPr>
            <a:lvl4pPr>
              <a:defRPr>
                <a:solidFill>
                  <a:schemeClr val="tx1">
                    <a:lumMod val="50000"/>
                    <a:lumOff val="50000"/>
                  </a:schemeClr>
                </a:solidFill>
              </a:defRPr>
            </a:lvl4pPr>
            <a:lvl5pPr>
              <a:defRPr>
                <a:solidFill>
                  <a:schemeClr val="tx1">
                    <a:lumMod val="50000"/>
                    <a:lumOff val="50000"/>
                  </a:schemeClr>
                </a:solidFill>
              </a:defRPr>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custDataLst>
              <p:tags r:id="rId2"/>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dirty="0"/>
              <a:t>单击此处编辑标题</a:t>
            </a:r>
            <a:endParaRPr lang="zh-CN" altLang="en-US" dirty="0"/>
          </a:p>
        </p:txBody>
      </p:sp>
      <p:sp>
        <p:nvSpPr>
          <p:cNvPr id="3" name="文本占位符 2"/>
          <p:cNvSpPr>
            <a:spLocks noGrp="1"/>
          </p:cNvSpPr>
          <p:nvPr>
            <p:ph type="body" idx="1" hasCustomPrompt="1"/>
            <p:custDataLst>
              <p:tags r:id="rId3"/>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单击此处编辑文本</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内容占位符 2"/>
          <p:cNvSpPr>
            <a:spLocks noGrp="1"/>
          </p:cNvSpPr>
          <p:nvPr>
            <p:ph sz="half" idx="1"/>
            <p:custDataLst>
              <p:tags r:id="rId3"/>
            </p:custDataLst>
          </p:nvPr>
        </p:nvSpPr>
        <p:spPr>
          <a:xfrm>
            <a:off x="608400" y="1501200"/>
            <a:ext cx="5176800" cy="4748400"/>
          </a:xfrm>
        </p:spPr>
        <p:txBody>
          <a:bodyPr vert="horz" lIns="90000" tIns="46800" rIns="90000" bIns="4680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custDataLst>
              <p:tags r:id="rId4"/>
            </p:custDataLst>
          </p:nvPr>
        </p:nvSpPr>
        <p:spPr>
          <a:xfrm>
            <a:off x="6411600" y="1501200"/>
            <a:ext cx="5176800" cy="4748400"/>
          </a:xfrm>
        </p:spPr>
        <p:txBody>
          <a:bodyPr lIns="90000" tIns="46800" rIns="90000" bIns="4680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a:xfrm>
            <a:off x="4116000" y="6314400"/>
            <a:ext cx="3960000" cy="316800"/>
          </a:xfrm>
        </p:spPr>
        <p:txBody>
          <a:bodyPr/>
          <a:lstStyle/>
          <a:p>
            <a:endParaRPr lang="zh-CN" altLang="en-US"/>
          </a:p>
        </p:txBody>
      </p:sp>
      <p:sp>
        <p:nvSpPr>
          <p:cNvPr id="7" name="灯片编号占位符 6"/>
          <p:cNvSpPr>
            <a:spLocks noGrp="1"/>
          </p:cNvSpPr>
          <p:nvPr>
            <p:ph type="sldNum" sz="quarter" idx="12"/>
            <p:custDataLst>
              <p:tags r:id="rId7"/>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文本占位符 2"/>
          <p:cNvSpPr>
            <a:spLocks noGrp="1"/>
          </p:cNvSpPr>
          <p:nvPr>
            <p:ph type="body" idx="1" hasCustomPrompt="1"/>
            <p:custDataLst>
              <p:tags r:id="rId3"/>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0840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custDataLst>
              <p:tags r:id="rId5"/>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6" name="内容占位符 5"/>
          <p:cNvSpPr>
            <a:spLocks noGrp="1"/>
          </p:cNvSpPr>
          <p:nvPr>
            <p:ph sz="quarter" idx="4"/>
            <p:custDataLst>
              <p:tags r:id="rId6"/>
            </p:custDataLst>
          </p:nvPr>
        </p:nvSpPr>
        <p:spPr>
          <a:xfrm>
            <a:off x="6235750" y="1854000"/>
            <a:ext cx="5342400" cy="4395600"/>
          </a:xfrm>
        </p:spPr>
        <p:txBody>
          <a:bodyPr vert="horz" lIns="101600" tIns="0" rIns="82550" bIns="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custDataLst>
              <p:tags r:id="rId7"/>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a:xfrm>
            <a:off x="4116000" y="6314400"/>
            <a:ext cx="3960000" cy="316800"/>
          </a:xfrm>
        </p:spPr>
        <p:txBody>
          <a:bodyPr/>
          <a:lstStyle/>
          <a:p>
            <a:endParaRPr lang="zh-CN" altLang="en-US"/>
          </a:p>
        </p:txBody>
      </p:sp>
      <p:sp>
        <p:nvSpPr>
          <p:cNvPr id="9" name="灯片编号占位符 8"/>
          <p:cNvSpPr>
            <a:spLocks noGrp="1"/>
          </p:cNvSpPr>
          <p:nvPr>
            <p:ph type="sldNum" sz="quarter" idx="12"/>
            <p:custDataLst>
              <p:tags r:id="rId9"/>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08400" y="608400"/>
            <a:ext cx="10969200" cy="705600"/>
          </a:xfrm>
        </p:spPr>
        <p:txBody>
          <a:bodyPr vert="horz" lIns="90000" tIns="46800" rIns="90000" bIns="46800" rtlCol="0" anchor="ctr" anchorCtr="0">
            <a:normAutofit/>
          </a:bodyPr>
          <a:lstStyle/>
          <a:p>
            <a:pPr lvl="0"/>
            <a:r>
              <a:rPr lang="zh-CN" altLang="en-US"/>
              <a:t>单击此处编辑母版标题样式</a:t>
            </a:r>
            <a:endParaRPr lang="zh-CN" altLang="en-US"/>
          </a:p>
        </p:txBody>
      </p:sp>
      <p:sp>
        <p:nvSpPr>
          <p:cNvPr id="3" name="日期占位符 2"/>
          <p:cNvSpPr>
            <a:spLocks noGrp="1"/>
          </p:cNvSpPr>
          <p:nvPr>
            <p:ph type="dt" sz="half" idx="10"/>
            <p:custDataLst>
              <p:tags r:id="rId3"/>
            </p:custDataLst>
          </p:nvPr>
        </p:nvSpPr>
        <p:spPr>
          <a:xfrm>
            <a:off x="612000" y="6314400"/>
            <a:ext cx="2700000" cy="316800"/>
          </a:xfrm>
        </p:spPr>
        <p:txBody>
          <a:bodyPr/>
          <a:lstStyle/>
          <a:p>
            <a:fld id="{760FBDFE-C587-4B4C-A407-44438C67B59E}" type="datetimeFigureOut">
              <a:rPr lang="zh-CN" altLang="en-US" smtClean="0"/>
            </a:fld>
            <a:endParaRPr lang="zh-CN" altLang="en-US" dirty="0"/>
          </a:p>
        </p:txBody>
      </p:sp>
      <p:sp>
        <p:nvSpPr>
          <p:cNvPr id="4" name="页脚占位符 3"/>
          <p:cNvSpPr>
            <a:spLocks noGrp="1"/>
          </p:cNvSpPr>
          <p:nvPr>
            <p:ph type="ftr" sz="quarter" idx="11"/>
            <p:custDataLst>
              <p:tags r:id="rId4"/>
            </p:custDataLst>
          </p:nvPr>
        </p:nvSpPr>
        <p:spPr>
          <a:xfrm>
            <a:off x="4116000" y="6314400"/>
            <a:ext cx="3960000" cy="316800"/>
          </a:xfrm>
        </p:spPr>
        <p:txBody>
          <a:bodyPr/>
          <a:lstStyle/>
          <a:p>
            <a:endParaRPr lang="zh-CN" altLang="en-US"/>
          </a:p>
        </p:txBody>
      </p:sp>
      <p:sp>
        <p:nvSpPr>
          <p:cNvPr id="5" name="灯片编号占位符 4"/>
          <p:cNvSpPr>
            <a:spLocks noGrp="1"/>
          </p:cNvSpPr>
          <p:nvPr>
            <p:ph type="sldNum" sz="quarter" idx="12"/>
            <p:custDataLst>
              <p:tags r:id="rId5"/>
            </p:custDataLst>
          </p:nvPr>
        </p:nvSpPr>
        <p:spPr>
          <a:xfrm>
            <a:off x="8877600" y="6314400"/>
            <a:ext cx="2700000" cy="316800"/>
          </a:xfrm>
        </p:spPr>
        <p:txBody>
          <a:bodyPr/>
          <a:lstStyle/>
          <a:p>
            <a:fld id="{49AE70B2-8BF9-45C0-BB95-33D1B9D3A854}" type="slidenum">
              <a:rPr lang="zh-CN" altLang="en-US" smtClean="0"/>
            </a:fld>
            <a:endParaRPr lang="zh-CN" altLang="en-US"/>
          </a:p>
        </p:txBody>
      </p:sp>
      <p:pic>
        <p:nvPicPr>
          <p:cNvPr id="7" name="图片 6" descr="资源 1@3x"/>
          <p:cNvPicPr>
            <a:picLocks noChangeAspect="1"/>
          </p:cNvPicPr>
          <p:nvPr userDrawn="1">
            <p:custDataLst>
              <p:tags r:id="rId6"/>
            </p:custDataLst>
          </p:nvPr>
        </p:nvPicPr>
        <p:blipFill>
          <a:blip r:embed="rId7"/>
          <a:stretch>
            <a:fillRect/>
          </a:stretch>
        </p:blipFill>
        <p:spPr>
          <a:xfrm>
            <a:off x="0" y="598805"/>
            <a:ext cx="751840" cy="648970"/>
          </a:xfrm>
          <a:prstGeom prst="rect">
            <a:avLst/>
          </a:prstGeom>
        </p:spPr>
      </p:pic>
      <p:pic>
        <p:nvPicPr>
          <p:cNvPr id="8" name="图片 7"/>
          <p:cNvPicPr>
            <a:picLocks noChangeAspect="1"/>
          </p:cNvPicPr>
          <p:nvPr userDrawn="1"/>
        </p:nvPicPr>
        <p:blipFill>
          <a:blip r:embed="rId8"/>
          <a:stretch>
            <a:fillRect/>
          </a:stretch>
        </p:blipFill>
        <p:spPr>
          <a:xfrm>
            <a:off x="139009" y="6631200"/>
            <a:ext cx="338319" cy="98213"/>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a:xfrm>
            <a:off x="4116000" y="6314400"/>
            <a:ext cx="3960000" cy="316800"/>
          </a:xfrm>
        </p:spPr>
        <p:txBody>
          <a:bodyPr/>
          <a:lstStyle/>
          <a:p>
            <a:endParaRPr lang="zh-CN" altLang="en-US"/>
          </a:p>
        </p:txBody>
      </p:sp>
      <p:sp>
        <p:nvSpPr>
          <p:cNvPr id="4" name="灯片编号占位符 3"/>
          <p:cNvSpPr>
            <a:spLocks noGrp="1"/>
          </p:cNvSpPr>
          <p:nvPr>
            <p:ph type="sldNum" sz="quarter" idx="12"/>
            <p:custDataLst>
              <p:tags r:id="rId4"/>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9" name="标题 8"/>
          <p:cNvSpPr>
            <a:spLocks noGrp="1"/>
          </p:cNvSpPr>
          <p:nvPr>
            <p:ph type="title"/>
            <p:custDataLst>
              <p:tags r:id="rId2"/>
            </p:custDataLst>
          </p:nvPr>
        </p:nvSpPr>
        <p:spPr>
          <a:xfrm>
            <a:off x="732113" y="438145"/>
            <a:ext cx="10969200" cy="642999"/>
          </a:xfrm>
        </p:spPr>
        <p:txBody>
          <a:bodyPr>
            <a:normAutofit/>
          </a:bodyPr>
          <a:lstStyle>
            <a:lvl1pPr>
              <a:defRPr sz="2800"/>
            </a:lvl1pPr>
          </a:lstStyle>
          <a:p>
            <a:r>
              <a:rPr lang="zh-CN" altLang="en-US"/>
              <a:t>单击此处编辑母版标题样式</a:t>
            </a:r>
            <a:endParaRPr lang="zh-CN" altLang="en-US"/>
          </a:p>
        </p:txBody>
      </p:sp>
      <p:pic>
        <p:nvPicPr>
          <p:cNvPr id="3" name="图片 2"/>
          <p:cNvPicPr>
            <a:picLocks noChangeAspect="1"/>
          </p:cNvPicPr>
          <p:nvPr userDrawn="1"/>
        </p:nvPicPr>
        <p:blipFill>
          <a:blip r:embed="rId3"/>
          <a:stretch>
            <a:fillRect/>
          </a:stretch>
        </p:blipFill>
        <p:spPr>
          <a:xfrm>
            <a:off x="135968" y="6633836"/>
            <a:ext cx="329565" cy="90813"/>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custDataLst>
              <p:tags r:id="rId2"/>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a:t>单击此处编辑标题</a:t>
            </a:r>
            <a:endParaRPr lang="zh-CN" altLang="en-US"/>
          </a:p>
        </p:txBody>
      </p:sp>
      <p:sp>
        <p:nvSpPr>
          <p:cNvPr id="3" name="竖排文字占位符 2"/>
          <p:cNvSpPr>
            <a:spLocks noGrp="1"/>
          </p:cNvSpPr>
          <p:nvPr>
            <p:ph type="body" orient="vert" idx="1"/>
            <p:custDataLst>
              <p:tags r:id="rId3"/>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a:xfrm>
            <a:off x="612000" y="6314400"/>
            <a:ext cx="2700000" cy="316800"/>
          </a:xfrm>
        </p:spPr>
        <p:txBody>
          <a:body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a:xfrm>
            <a:off x="4116000" y="6314400"/>
            <a:ext cx="3960000" cy="316800"/>
          </a:xfrm>
        </p:spPr>
        <p:txBody>
          <a:bodyPr/>
          <a:lstStyle/>
          <a:p>
            <a:endParaRPr lang="zh-CN" altLang="en-US"/>
          </a:p>
        </p:txBody>
      </p:sp>
      <p:sp>
        <p:nvSpPr>
          <p:cNvPr id="6" name="灯片编号占位符 5"/>
          <p:cNvSpPr>
            <a:spLocks noGrp="1"/>
          </p:cNvSpPr>
          <p:nvPr>
            <p:ph type="sldNum" sz="quarter" idx="12"/>
            <p:custDataLst>
              <p:tags r:id="rId6"/>
            </p:custDataLst>
          </p:nvPr>
        </p:nvSpPr>
        <p:spPr>
          <a:xfrm>
            <a:off x="8877600" y="6314400"/>
            <a:ext cx="2700000" cy="316800"/>
          </a:xfrm>
        </p:spPr>
        <p:txBody>
          <a:bodyPr/>
          <a:lstStyle/>
          <a:p>
            <a:fld id="{49AE70B2-8BF9-45C0-BB95-33D1B9D3A854}"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53.xml"/><Relationship Id="rId17" Type="http://schemas.openxmlformats.org/officeDocument/2006/relationships/image" Target="../media/image7.png"/><Relationship Id="rId16" Type="http://schemas.openxmlformats.org/officeDocument/2006/relationships/image" Target="../media/image4.png"/><Relationship Id="rId15" Type="http://schemas.openxmlformats.org/officeDocument/2006/relationships/tags" Target="../tags/tag52.xml"/><Relationship Id="rId14" Type="http://schemas.openxmlformats.org/officeDocument/2006/relationships/tags" Target="../tags/tag51.xml"/><Relationship Id="rId13" Type="http://schemas.openxmlformats.org/officeDocument/2006/relationships/tags" Target="../tags/tag50.xml"/><Relationship Id="rId12" Type="http://schemas.openxmlformats.org/officeDocument/2006/relationships/image" Target="../media/image6.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7" name="图片 6" descr="H:\我的工作\南京恩泰医药\泰丕来 注射液\PPT模板\重症PPT模板_内页.jpg重症PPT模板_内页"/>
          <p:cNvPicPr>
            <a:picLocks noChangeAspect="1"/>
          </p:cNvPicPr>
          <p:nvPr userDrawn="1"/>
        </p:nvPicPr>
        <p:blipFill>
          <a:blip r:embed="rId12"/>
          <a:srcRect/>
          <a:stretch>
            <a:fillRect/>
          </a:stretch>
        </p:blipFill>
        <p:spPr>
          <a:xfrm>
            <a:off x="0" y="953"/>
            <a:ext cx="12192000" cy="6856095"/>
          </a:xfrm>
          <a:prstGeom prst="rect">
            <a:avLst/>
          </a:prstGeom>
        </p:spPr>
      </p:pic>
      <p:sp>
        <p:nvSpPr>
          <p:cNvPr id="2" name="标题占位符 1"/>
          <p:cNvSpPr>
            <a:spLocks noGrp="1"/>
          </p:cNvSpPr>
          <p:nvPr>
            <p:ph type="title"/>
            <p:custDataLst>
              <p:tags r:id="rId13"/>
            </p:custDataLst>
          </p:nvPr>
        </p:nvSpPr>
        <p:spPr>
          <a:xfrm>
            <a:off x="608400" y="416630"/>
            <a:ext cx="10969200" cy="705600"/>
          </a:xfrm>
          <a:prstGeom prst="rect">
            <a:avLst/>
          </a:prstGeom>
        </p:spPr>
        <p:txBody>
          <a:bodyPr vert="horz" lIns="90170" tIns="46990" rIns="90170" bIns="46990" rtlCol="0" anchor="ctr" anchorCtr="0">
            <a:norm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14"/>
            </p:custDataLst>
          </p:nvPr>
        </p:nvSpPr>
        <p:spPr>
          <a:xfrm>
            <a:off x="608330" y="1240155"/>
            <a:ext cx="10968990" cy="4893945"/>
          </a:xfrm>
          <a:prstGeom prst="rect">
            <a:avLst/>
          </a:prstGeom>
        </p:spPr>
        <p:txBody>
          <a:bodyPr vert="horz" lIns="90000" tIns="46800" rIns="90000" bIns="4680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pic>
        <p:nvPicPr>
          <p:cNvPr id="4" name="图片 3" descr="资源 1@3x"/>
          <p:cNvPicPr>
            <a:picLocks noChangeAspect="1"/>
          </p:cNvPicPr>
          <p:nvPr userDrawn="1">
            <p:custDataLst>
              <p:tags r:id="rId15"/>
            </p:custDataLst>
          </p:nvPr>
        </p:nvPicPr>
        <p:blipFill>
          <a:blip r:embed="rId16"/>
          <a:stretch>
            <a:fillRect/>
          </a:stretch>
        </p:blipFill>
        <p:spPr>
          <a:xfrm>
            <a:off x="0" y="367665"/>
            <a:ext cx="751840" cy="648970"/>
          </a:xfrm>
          <a:prstGeom prst="rect">
            <a:avLst/>
          </a:prstGeom>
        </p:spPr>
      </p:pic>
      <p:pic>
        <p:nvPicPr>
          <p:cNvPr id="6" name="图片 5"/>
          <p:cNvPicPr>
            <a:picLocks noChangeAspect="1"/>
          </p:cNvPicPr>
          <p:nvPr userDrawn="1"/>
        </p:nvPicPr>
        <p:blipFill>
          <a:blip r:embed="rId17"/>
          <a:stretch>
            <a:fillRect/>
          </a:stretch>
        </p:blipFill>
        <p:spPr>
          <a:xfrm>
            <a:off x="8939604" y="6357620"/>
            <a:ext cx="2018515" cy="431822"/>
          </a:xfrm>
          <a:prstGeom prst="rect">
            <a:avLst/>
          </a:prstGeom>
        </p:spPr>
      </p:pic>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fontAlgn="auto" latinLnBrk="0" hangingPunct="1">
        <a:lnSpc>
          <a:spcPct val="100000"/>
        </a:lnSpc>
        <a:spcBef>
          <a:spcPct val="0"/>
        </a:spcBef>
        <a:buNone/>
        <a:defRPr sz="3600" b="1" u="none" strike="noStrike" kern="1200" cap="none" spc="300" normalizeH="0" baseline="0">
          <a:solidFill>
            <a:srgbClr val="004097"/>
          </a:solidFill>
          <a:uFillTx/>
          <a:latin typeface="+mj-lt"/>
          <a:ea typeface="+mj-ea"/>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50000"/>
              <a:lumOff val="50000"/>
            </a:schemeClr>
          </a:solidFill>
          <a:uFillTx/>
          <a:latin typeface="+mn-lt"/>
          <a:ea typeface="+mn-ea"/>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50000"/>
              <a:lumOff val="50000"/>
            </a:schemeClr>
          </a:solidFill>
          <a:uFillTx/>
          <a:latin typeface="+mn-lt"/>
          <a:ea typeface="+mn-ea"/>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50000"/>
              <a:lumOff val="50000"/>
            </a:schemeClr>
          </a:solidFill>
          <a:uFillTx/>
          <a:latin typeface="+mn-lt"/>
          <a:ea typeface="+mn-ea"/>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50000"/>
              <a:lumOff val="50000"/>
            </a:schemeClr>
          </a:solidFill>
          <a:uFillTx/>
          <a:latin typeface="+mn-lt"/>
          <a:ea typeface="+mn-ea"/>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50000"/>
              <a:lumOff val="50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1.xml"/><Relationship Id="rId5" Type="http://schemas.openxmlformats.org/officeDocument/2006/relationships/tags" Target="../tags/tag57.xml"/><Relationship Id="rId4" Type="http://schemas.openxmlformats.org/officeDocument/2006/relationships/tags" Target="../tags/tag56.xml"/><Relationship Id="rId3" Type="http://schemas.openxmlformats.org/officeDocument/2006/relationships/image" Target="../media/image8.png"/><Relationship Id="rId2" Type="http://schemas.openxmlformats.org/officeDocument/2006/relationships/tags" Target="../tags/tag55.xml"/><Relationship Id="rId1" Type="http://schemas.openxmlformats.org/officeDocument/2006/relationships/tags" Target="../tags/tag54.xml"/></Relationships>
</file>

<file path=ppt/slides/_rels/slide10.xml.rels><?xml version="1.0" encoding="UTF-8" standalone="yes"?>
<Relationships xmlns="http://schemas.openxmlformats.org/package/2006/relationships"><Relationship Id="rId6" Type="http://schemas.openxmlformats.org/officeDocument/2006/relationships/notesSlide" Target="../notesSlides/notesSlide7.xml"/><Relationship Id="rId5" Type="http://schemas.openxmlformats.org/officeDocument/2006/relationships/slideLayout" Target="../slideLayouts/slideLayout8.xml"/><Relationship Id="rId4" Type="http://schemas.openxmlformats.org/officeDocument/2006/relationships/tags" Target="../tags/tag91.xml"/><Relationship Id="rId3" Type="http://schemas.openxmlformats.org/officeDocument/2006/relationships/tags" Target="../tags/tag90.xml"/><Relationship Id="rId2" Type="http://schemas.openxmlformats.org/officeDocument/2006/relationships/tags" Target="../tags/tag89.xml"/><Relationship Id="rId1" Type="http://schemas.openxmlformats.org/officeDocument/2006/relationships/tags" Target="../tags/tag88.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11.xml"/><Relationship Id="rId1" Type="http://schemas.openxmlformats.org/officeDocument/2006/relationships/tags" Target="../tags/tag92.xml"/></Relationships>
</file>

<file path=ppt/slides/_rels/slide2.xml.rels><?xml version="1.0" encoding="UTF-8" standalone="yes"?>
<Relationships xmlns="http://schemas.openxmlformats.org/package/2006/relationships"><Relationship Id="rId9" Type="http://schemas.openxmlformats.org/officeDocument/2006/relationships/tags" Target="../tags/tag66.xml"/><Relationship Id="rId8" Type="http://schemas.openxmlformats.org/officeDocument/2006/relationships/tags" Target="../tags/tag65.xml"/><Relationship Id="rId7" Type="http://schemas.openxmlformats.org/officeDocument/2006/relationships/tags" Target="../tags/tag64.xml"/><Relationship Id="rId6" Type="http://schemas.openxmlformats.org/officeDocument/2006/relationships/tags" Target="../tags/tag63.xml"/><Relationship Id="rId5" Type="http://schemas.openxmlformats.org/officeDocument/2006/relationships/tags" Target="../tags/tag62.xml"/><Relationship Id="rId4" Type="http://schemas.openxmlformats.org/officeDocument/2006/relationships/tags" Target="../tags/tag61.xml"/><Relationship Id="rId3" Type="http://schemas.openxmlformats.org/officeDocument/2006/relationships/tags" Target="../tags/tag60.xml"/><Relationship Id="rId21" Type="http://schemas.openxmlformats.org/officeDocument/2006/relationships/slideLayout" Target="../slideLayouts/slideLayout6.xml"/><Relationship Id="rId20" Type="http://schemas.openxmlformats.org/officeDocument/2006/relationships/tags" Target="../tags/tag77.xml"/><Relationship Id="rId2" Type="http://schemas.openxmlformats.org/officeDocument/2006/relationships/tags" Target="../tags/tag59.xml"/><Relationship Id="rId19" Type="http://schemas.openxmlformats.org/officeDocument/2006/relationships/tags" Target="../tags/tag76.xml"/><Relationship Id="rId18" Type="http://schemas.openxmlformats.org/officeDocument/2006/relationships/tags" Target="../tags/tag75.xml"/><Relationship Id="rId17" Type="http://schemas.openxmlformats.org/officeDocument/2006/relationships/tags" Target="../tags/tag74.xml"/><Relationship Id="rId16" Type="http://schemas.openxmlformats.org/officeDocument/2006/relationships/tags" Target="../tags/tag73.xml"/><Relationship Id="rId15" Type="http://schemas.openxmlformats.org/officeDocument/2006/relationships/tags" Target="../tags/tag72.xml"/><Relationship Id="rId14" Type="http://schemas.openxmlformats.org/officeDocument/2006/relationships/tags" Target="../tags/tag71.xml"/><Relationship Id="rId13" Type="http://schemas.openxmlformats.org/officeDocument/2006/relationships/tags" Target="../tags/tag70.xml"/><Relationship Id="rId12" Type="http://schemas.openxmlformats.org/officeDocument/2006/relationships/tags" Target="../tags/tag69.xml"/><Relationship Id="rId11" Type="http://schemas.openxmlformats.org/officeDocument/2006/relationships/tags" Target="../tags/tag68.xml"/><Relationship Id="rId10" Type="http://schemas.openxmlformats.org/officeDocument/2006/relationships/tags" Target="../tags/tag67.xml"/><Relationship Id="rId1" Type="http://schemas.openxmlformats.org/officeDocument/2006/relationships/tags" Target="../tags/tag5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8.xml"/><Relationship Id="rId1" Type="http://schemas.openxmlformats.org/officeDocument/2006/relationships/tags" Target="../tags/tag78.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8.xml"/><Relationship Id="rId2" Type="http://schemas.openxmlformats.org/officeDocument/2006/relationships/tags" Target="../tags/tag80.xml"/><Relationship Id="rId1" Type="http://schemas.openxmlformats.org/officeDocument/2006/relationships/tags" Target="../tags/tag79.xml"/></Relationships>
</file>

<file path=ppt/slides/_rels/slide5.xml.rels><?xml version="1.0" encoding="UTF-8" standalone="yes"?>
<Relationships xmlns="http://schemas.openxmlformats.org/package/2006/relationships"><Relationship Id="rId5" Type="http://schemas.openxmlformats.org/officeDocument/2006/relationships/notesSlide" Target="../notesSlides/notesSlide3.xml"/><Relationship Id="rId4" Type="http://schemas.openxmlformats.org/officeDocument/2006/relationships/slideLayout" Target="../slideLayouts/slideLayout8.xml"/><Relationship Id="rId3" Type="http://schemas.openxmlformats.org/officeDocument/2006/relationships/tags" Target="../tags/tag83.xml"/><Relationship Id="rId2" Type="http://schemas.openxmlformats.org/officeDocument/2006/relationships/tags" Target="../tags/tag82.xml"/><Relationship Id="rId1" Type="http://schemas.openxmlformats.org/officeDocument/2006/relationships/tags" Target="../tags/tag8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8.xml"/><Relationship Id="rId1" Type="http://schemas.openxmlformats.org/officeDocument/2006/relationships/tags" Target="../tags/tag84.xml"/></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8.xml"/><Relationship Id="rId2" Type="http://schemas.openxmlformats.org/officeDocument/2006/relationships/tags" Target="../tags/tag86.xml"/><Relationship Id="rId1" Type="http://schemas.openxmlformats.org/officeDocument/2006/relationships/tags" Target="../tags/tag85.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tags" Target="../tags/tag8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custDataLst>
              <p:tags r:id="rId1"/>
            </p:custDataLst>
          </p:nvPr>
        </p:nvSpPr>
        <p:spPr>
          <a:xfrm>
            <a:off x="734007" y="2851330"/>
            <a:ext cx="7719424" cy="706120"/>
          </a:xfrm>
        </p:spPr>
        <p:txBody>
          <a:bodyPr>
            <a:noAutofit/>
          </a:bodyPr>
          <a:lstStyle/>
          <a:p>
            <a:r>
              <a:rPr lang="zh-CN" altLang="en-US" sz="3600" dirty="0"/>
              <a:t>复方电解质醋酸钠葡萄糖注射液</a:t>
            </a:r>
            <a:endParaRPr lang="zh-CN" altLang="zh-CN" sz="3600" dirty="0">
              <a:solidFill>
                <a:srgbClr val="004097"/>
              </a:solidFill>
            </a:endParaRPr>
          </a:p>
        </p:txBody>
      </p:sp>
      <p:sp>
        <p:nvSpPr>
          <p:cNvPr id="3" name="副标题 2"/>
          <p:cNvSpPr>
            <a:spLocks noGrp="1"/>
          </p:cNvSpPr>
          <p:nvPr>
            <p:ph type="subTitle" idx="1"/>
            <p:custDataLst>
              <p:tags r:id="rId2"/>
            </p:custDataLst>
          </p:nvPr>
        </p:nvSpPr>
        <p:spPr>
          <a:xfrm>
            <a:off x="734007" y="4059678"/>
            <a:ext cx="5361993" cy="447675"/>
          </a:xfrm>
        </p:spPr>
        <p:txBody>
          <a:bodyPr>
            <a:normAutofit/>
          </a:bodyPr>
          <a:lstStyle/>
          <a:p>
            <a:pPr algn="dist"/>
            <a:r>
              <a:rPr lang="en-US" altLang="zh-CN" sz="1400" dirty="0"/>
              <a:t>· </a:t>
            </a:r>
            <a:r>
              <a:rPr lang="zh-CN" altLang="en-US" sz="1400" dirty="0"/>
              <a:t>醋酸缓冲体系  </a:t>
            </a:r>
            <a:r>
              <a:rPr lang="en-US" altLang="zh-CN" sz="1400" dirty="0"/>
              <a:t>· </a:t>
            </a:r>
            <a:r>
              <a:rPr lang="zh-CN" altLang="en-US" sz="1400" dirty="0"/>
              <a:t>全面补充电解质 </a:t>
            </a:r>
            <a:r>
              <a:rPr lang="en-US" altLang="zh-CN" sz="1400" dirty="0"/>
              <a:t>· </a:t>
            </a:r>
            <a:r>
              <a:rPr lang="zh-CN" altLang="en-US" sz="1400" dirty="0"/>
              <a:t>含葡萄糖</a:t>
            </a:r>
            <a:endParaRPr lang="zh-CN" altLang="en-US" sz="1400" dirty="0"/>
          </a:p>
        </p:txBody>
      </p:sp>
      <p:sp>
        <p:nvSpPr>
          <p:cNvPr id="4" name="文本框 3"/>
          <p:cNvSpPr txBox="1"/>
          <p:nvPr/>
        </p:nvSpPr>
        <p:spPr>
          <a:xfrm>
            <a:off x="734007" y="2389665"/>
            <a:ext cx="1324947" cy="461665"/>
          </a:xfrm>
          <a:prstGeom prst="rect">
            <a:avLst/>
          </a:prstGeom>
          <a:noFill/>
        </p:spPr>
        <p:txBody>
          <a:bodyPr wrap="square" rtlCol="0">
            <a:spAutoFit/>
          </a:bodyPr>
          <a:lstStyle/>
          <a:p>
            <a:r>
              <a:rPr lang="zh-CN" altLang="en-US" sz="2400" b="1" dirty="0">
                <a:solidFill>
                  <a:srgbClr val="004097"/>
                </a:solidFill>
              </a:rPr>
              <a:t>泰丕来</a:t>
            </a:r>
            <a:endParaRPr lang="zh-CN" altLang="en-US" sz="2400" b="1" dirty="0">
              <a:solidFill>
                <a:srgbClr val="004097"/>
              </a:solidFill>
            </a:endParaRPr>
          </a:p>
        </p:txBody>
      </p:sp>
      <p:pic>
        <p:nvPicPr>
          <p:cNvPr id="6" name="图片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28412" y="2377557"/>
            <a:ext cx="276031" cy="276031"/>
          </a:xfrm>
          <a:prstGeom prst="rect">
            <a:avLst/>
          </a:prstGeom>
        </p:spPr>
      </p:pic>
      <p:sp>
        <p:nvSpPr>
          <p:cNvPr id="5" name="标题 1"/>
          <p:cNvSpPr>
            <a:spLocks noGrp="1"/>
          </p:cNvSpPr>
          <p:nvPr>
            <p:custDataLst>
              <p:tags r:id="rId4"/>
            </p:custDataLst>
          </p:nvPr>
        </p:nvSpPr>
        <p:spPr>
          <a:xfrm>
            <a:off x="734007" y="4928415"/>
            <a:ext cx="5361993" cy="692998"/>
          </a:xfrm>
          <a:prstGeom prst="rect">
            <a:avLst/>
          </a:prstGeom>
        </p:spPr>
        <p:txBody>
          <a:bodyPr vert="horz" lIns="90000" tIns="46800" rIns="90000" bIns="46800" rtlCol="0" anchor="ctr" anchorCtr="0">
            <a:noAutofit/>
          </a:bodyPr>
          <a:lstStyle>
            <a:lvl1pPr algn="l" defTabSz="914400" rtl="0" eaLnBrk="1" fontAlgn="auto" latinLnBrk="0" hangingPunct="1">
              <a:lnSpc>
                <a:spcPct val="100000"/>
              </a:lnSpc>
              <a:spcBef>
                <a:spcPct val="0"/>
              </a:spcBef>
              <a:buNone/>
              <a:defRPr sz="4800" b="1" u="none" strike="noStrike" kern="1200" cap="none" spc="300" normalizeH="0" baseline="0">
                <a:solidFill>
                  <a:srgbClr val="004097"/>
                </a:solidFill>
                <a:effectLst/>
                <a:uFillTx/>
                <a:latin typeface="+mj-lt"/>
                <a:ea typeface="+mj-ea"/>
                <a:cs typeface="+mj-cs"/>
              </a:defRPr>
            </a:lvl1pPr>
          </a:lstStyle>
          <a:p>
            <a:pPr algn="ctr"/>
            <a:r>
              <a:rPr lang="zh-CN" altLang="en-US" sz="2400" dirty="0"/>
              <a:t>南京恩泰医药科技有限公司</a:t>
            </a:r>
            <a:endParaRPr lang="zh-CN" altLang="en-US" sz="2400" dirty="0"/>
          </a:p>
        </p:txBody>
      </p:sp>
      <p:sp>
        <p:nvSpPr>
          <p:cNvPr id="7" name="文本框 6"/>
          <p:cNvSpPr txBox="1"/>
          <p:nvPr/>
        </p:nvSpPr>
        <p:spPr>
          <a:xfrm>
            <a:off x="1078865" y="6362700"/>
            <a:ext cx="4064000" cy="368300"/>
          </a:xfrm>
          <a:prstGeom prst="rect">
            <a:avLst/>
          </a:prstGeom>
          <a:noFill/>
        </p:spPr>
        <p:txBody>
          <a:bodyPr wrap="square" rtlCol="0">
            <a:spAutoFit/>
          </a:bodyPr>
          <a:lstStyle/>
          <a:p>
            <a:endParaRPr lang="zh-CN" altLang="en-US"/>
          </a:p>
        </p:txBody>
      </p:sp>
    </p:spTree>
    <p:custDataLst>
      <p:tags r:id="rId5"/>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 </a:t>
            </a:r>
            <a:r>
              <a:rPr lang="zh-CN" altLang="en-US" dirty="0"/>
              <a:t>公平性</a:t>
            </a:r>
            <a:endParaRPr lang="zh-CN" altLang="en-US" dirty="0"/>
          </a:p>
        </p:txBody>
      </p:sp>
      <p:sp>
        <p:nvSpPr>
          <p:cNvPr id="5" name="文本框 4"/>
          <p:cNvSpPr txBox="1"/>
          <p:nvPr>
            <p:custDataLst>
              <p:tags r:id="rId1"/>
            </p:custDataLst>
          </p:nvPr>
        </p:nvSpPr>
        <p:spPr>
          <a:xfrm>
            <a:off x="732113" y="1310277"/>
            <a:ext cx="10776836" cy="338554"/>
          </a:xfrm>
          <a:prstGeom prst="rect">
            <a:avLst/>
          </a:prstGeom>
          <a:noFill/>
        </p:spPr>
        <p:txBody>
          <a:bodyPr wrap="square" rtlCol="0">
            <a:spAutoFit/>
          </a:bodyPr>
          <a:lstStyle/>
          <a:p>
            <a:pPr marL="285750" indent="-285750" algn="ctr">
              <a:buFont typeface="Arial" panose="020B0604020202020204" pitchFamily="34" charset="0"/>
              <a:buChar char="•"/>
            </a:pPr>
            <a:r>
              <a:rPr lang="zh-CN" altLang="en-US" sz="1600" b="1" dirty="0"/>
              <a:t>本品（复方电解质醋酸钠葡萄糖注射液）价格信息</a:t>
            </a:r>
            <a:endParaRPr lang="zh-CN" altLang="en-US" sz="1600" b="1" dirty="0"/>
          </a:p>
        </p:txBody>
      </p:sp>
      <p:graphicFrame>
        <p:nvGraphicFramePr>
          <p:cNvPr id="3" name="表格 6"/>
          <p:cNvGraphicFramePr>
            <a:graphicFrameLocks noGrp="1"/>
          </p:cNvGraphicFramePr>
          <p:nvPr>
            <p:custDataLst>
              <p:tags r:id="rId2"/>
            </p:custDataLst>
          </p:nvPr>
        </p:nvGraphicFramePr>
        <p:xfrm>
          <a:off x="1120098" y="1847189"/>
          <a:ext cx="10758440" cy="2090103"/>
        </p:xfrm>
        <a:graphic>
          <a:graphicData uri="http://schemas.openxmlformats.org/drawingml/2006/table">
            <a:tbl>
              <a:tblPr firstRow="1" bandRow="1">
                <a:tableStyleId>{5C22544A-7EE6-4342-B048-85BDC9FD1C3A}</a:tableStyleId>
              </a:tblPr>
              <a:tblGrid>
                <a:gridCol w="2612064"/>
                <a:gridCol w="859523"/>
                <a:gridCol w="1060450"/>
                <a:gridCol w="1162050"/>
                <a:gridCol w="1079500"/>
                <a:gridCol w="1651000"/>
                <a:gridCol w="1324203"/>
              </a:tblGrid>
              <a:tr h="574848">
                <a:tc>
                  <a:txBody>
                    <a:bodyPr/>
                    <a:lstStyle/>
                    <a:p>
                      <a:pPr algn="ctr"/>
                      <a:r>
                        <a:rPr lang="zh-CN" altLang="en-US" sz="1600" dirty="0"/>
                        <a:t>适应症</a:t>
                      </a:r>
                      <a:endParaRPr lang="zh-CN" altLang="en-US" sz="1600" dirty="0"/>
                    </a:p>
                  </a:txBody>
                  <a:tcPr anchor="ctr">
                    <a:solidFill>
                      <a:srgbClr val="004097"/>
                    </a:solidFill>
                  </a:tcPr>
                </a:tc>
                <a:tc>
                  <a:txBody>
                    <a:bodyPr/>
                    <a:lstStyle/>
                    <a:p>
                      <a:pPr algn="ctr"/>
                      <a:r>
                        <a:rPr lang="zh-CN" altLang="en-US" sz="1600" dirty="0"/>
                        <a:t>常用</a:t>
                      </a:r>
                      <a:endParaRPr lang="en-US" altLang="zh-CN" sz="1600" dirty="0"/>
                    </a:p>
                    <a:p>
                      <a:pPr algn="ctr"/>
                      <a:r>
                        <a:rPr lang="zh-CN" altLang="en-US" sz="1600" dirty="0"/>
                        <a:t>规格</a:t>
                      </a:r>
                      <a:endParaRPr lang="zh-CN" altLang="en-US" sz="1600" dirty="0"/>
                    </a:p>
                  </a:txBody>
                  <a:tcPr anchor="ctr">
                    <a:solidFill>
                      <a:srgbClr val="004097"/>
                    </a:solidFill>
                  </a:tcPr>
                </a:tc>
                <a:tc>
                  <a:txBody>
                    <a:bodyPr/>
                    <a:lstStyle/>
                    <a:p>
                      <a:pPr algn="ctr"/>
                      <a:r>
                        <a:rPr lang="zh-CN" altLang="en-US" sz="1600" dirty="0"/>
                        <a:t>规格单位</a:t>
                      </a:r>
                      <a:endParaRPr lang="zh-CN" altLang="en-US" sz="1600" dirty="0"/>
                    </a:p>
                  </a:txBody>
                  <a:tcPr anchor="ctr">
                    <a:solidFill>
                      <a:srgbClr val="004097"/>
                    </a:solidFill>
                  </a:tcPr>
                </a:tc>
                <a:tc>
                  <a:txBody>
                    <a:bodyPr/>
                    <a:lstStyle/>
                    <a:p>
                      <a:pPr algn="ctr"/>
                      <a:r>
                        <a:rPr lang="zh-CN" altLang="en-US" sz="1600" dirty="0"/>
                        <a:t>价格类型</a:t>
                      </a:r>
                      <a:endParaRPr lang="zh-CN" altLang="en-US" sz="1600" dirty="0"/>
                    </a:p>
                  </a:txBody>
                  <a:tcPr anchor="ctr">
                    <a:solidFill>
                      <a:srgbClr val="004097"/>
                    </a:solidFill>
                  </a:tcPr>
                </a:tc>
                <a:tc>
                  <a:txBody>
                    <a:bodyPr/>
                    <a:lstStyle/>
                    <a:p>
                      <a:pPr algn="ctr"/>
                      <a:r>
                        <a:rPr lang="zh-CN" altLang="en-US" sz="1600" dirty="0"/>
                        <a:t>单价</a:t>
                      </a:r>
                      <a:endParaRPr lang="zh-CN" altLang="en-US" sz="1600" dirty="0"/>
                    </a:p>
                  </a:txBody>
                  <a:tcPr anchor="ctr">
                    <a:solidFill>
                      <a:srgbClr val="004097"/>
                    </a:solidFill>
                  </a:tcPr>
                </a:tc>
                <a:tc>
                  <a:txBody>
                    <a:bodyPr/>
                    <a:lstStyle/>
                    <a:p>
                      <a:pPr algn="ctr"/>
                      <a:r>
                        <a:rPr lang="zh-CN" altLang="en-US" sz="1600" dirty="0"/>
                        <a:t>用法用量</a:t>
                      </a:r>
                      <a:endParaRPr lang="zh-CN" altLang="en-US" sz="1600" dirty="0"/>
                    </a:p>
                  </a:txBody>
                  <a:tcPr anchor="ctr">
                    <a:solidFill>
                      <a:srgbClr val="004097"/>
                    </a:solidFill>
                  </a:tcPr>
                </a:tc>
                <a:tc>
                  <a:txBody>
                    <a:bodyPr/>
                    <a:lstStyle/>
                    <a:p>
                      <a:pPr algn="ctr"/>
                      <a:r>
                        <a:rPr lang="zh-CN" altLang="en-US" sz="1600" dirty="0"/>
                        <a:t>日治疗费用（元）</a:t>
                      </a:r>
                      <a:endParaRPr lang="zh-CN" altLang="en-US" sz="1600" dirty="0"/>
                    </a:p>
                  </a:txBody>
                  <a:tcPr anchor="ctr">
                    <a:solidFill>
                      <a:srgbClr val="004097"/>
                    </a:solidFill>
                  </a:tcPr>
                </a:tc>
              </a:tr>
              <a:tr h="1435772">
                <a:tc>
                  <a:txBody>
                    <a:bodyPr/>
                    <a:lstStyle/>
                    <a:p>
                      <a:pPr algn="l">
                        <a:lnSpc>
                          <a:spcPct val="150000"/>
                        </a:lnSpc>
                      </a:pPr>
                      <a:r>
                        <a:rPr lang="zh-CN" altLang="en-US" sz="1600" dirty="0"/>
                        <a:t>不能口服给药或口服给药不能充分摄取时，补充和维持水分及电解质，并补给能量</a:t>
                      </a:r>
                      <a:endParaRPr lang="zh-CN" altLang="en-US" sz="1600" dirty="0"/>
                    </a:p>
                  </a:txBody>
                  <a:tcPr anchor="ctr"/>
                </a:tc>
                <a:tc>
                  <a:txBody>
                    <a:bodyPr/>
                    <a:lstStyle/>
                    <a:p>
                      <a:pPr algn="ctr"/>
                      <a:r>
                        <a:rPr lang="en-US" altLang="zh-CN" sz="1600" dirty="0"/>
                        <a:t>500ml</a:t>
                      </a:r>
                      <a:endParaRPr lang="zh-CN" altLang="en-US" sz="1600" dirty="0"/>
                    </a:p>
                  </a:txBody>
                  <a:tcPr anchor="ctr"/>
                </a:tc>
                <a:tc>
                  <a:txBody>
                    <a:bodyPr/>
                    <a:lstStyle/>
                    <a:p>
                      <a:pPr algn="ctr"/>
                      <a:r>
                        <a:rPr lang="zh-CN" altLang="en-US" sz="1600" dirty="0"/>
                        <a:t>袋</a:t>
                      </a:r>
                      <a:endParaRPr lang="zh-CN" altLang="en-US" sz="1600" dirty="0"/>
                    </a:p>
                  </a:txBody>
                  <a:tcPr anchor="ctr"/>
                </a:tc>
                <a:tc>
                  <a:txBody>
                    <a:bodyPr/>
                    <a:lstStyle/>
                    <a:p>
                      <a:pPr algn="ctr"/>
                      <a:r>
                        <a:rPr lang="zh-CN" sz="1600" dirty="0"/>
                        <a:t>最低挂网价</a:t>
                      </a:r>
                      <a:endParaRPr lang="zh-CN" sz="1600" dirty="0"/>
                    </a:p>
                  </a:txBody>
                  <a:tcPr anchor="ctr"/>
                </a:tc>
                <a:tc>
                  <a:txBody>
                    <a:bodyPr/>
                    <a:lstStyle/>
                    <a:p>
                      <a:pPr algn="ctr"/>
                      <a:r>
                        <a:rPr lang="en-US" altLang="zh-CN" sz="1600" dirty="0"/>
                        <a:t>319.05</a:t>
                      </a:r>
                      <a:r>
                        <a:rPr lang="zh-CN" altLang="en-US" sz="1600" dirty="0"/>
                        <a:t>元</a:t>
                      </a:r>
                      <a:endParaRPr lang="zh-CN" altLang="en-US" sz="1600" dirty="0"/>
                    </a:p>
                  </a:txBody>
                  <a:tcPr anchor="ctr"/>
                </a:tc>
                <a:tc>
                  <a:txBody>
                    <a:bodyPr/>
                    <a:lstStyle/>
                    <a:p>
                      <a:pPr algn="ctr"/>
                      <a:r>
                        <a:rPr lang="zh-CN" altLang="en-US" sz="1600" dirty="0"/>
                        <a:t>静脉滴注。</a:t>
                      </a:r>
                      <a:endParaRPr lang="en-US" altLang="zh-CN" sz="1600" dirty="0"/>
                    </a:p>
                    <a:p>
                      <a:pPr algn="ctr"/>
                      <a:r>
                        <a:rPr lang="zh-CN" altLang="en-US" sz="1600" dirty="0"/>
                        <a:t>通常，成人每次</a:t>
                      </a:r>
                      <a:r>
                        <a:rPr lang="en-US" altLang="zh-CN" sz="1600" dirty="0"/>
                        <a:t>500~1000ml</a:t>
                      </a:r>
                      <a:endParaRPr lang="zh-CN" altLang="en-US" sz="1600" dirty="0"/>
                    </a:p>
                  </a:txBody>
                  <a:tcPr anchor="ctr"/>
                </a:tc>
                <a:tc>
                  <a:txBody>
                    <a:bodyPr/>
                    <a:lstStyle/>
                    <a:p>
                      <a:pPr algn="ctr"/>
                      <a:r>
                        <a:rPr lang="en-US" altLang="zh-CN" sz="1600" dirty="0"/>
                        <a:t>319.05-638.1</a:t>
                      </a:r>
                      <a:endParaRPr lang="zh-CN" altLang="en-US" sz="1600" dirty="0"/>
                    </a:p>
                  </a:txBody>
                  <a:tcPr anchor="ctr"/>
                </a:tc>
              </a:tr>
            </a:tbl>
          </a:graphicData>
        </a:graphic>
      </p:graphicFrame>
      <p:graphicFrame>
        <p:nvGraphicFramePr>
          <p:cNvPr id="7" name="表格 6"/>
          <p:cNvGraphicFramePr>
            <a:graphicFrameLocks noGrp="1"/>
          </p:cNvGraphicFramePr>
          <p:nvPr>
            <p:custDataLst>
              <p:tags r:id="rId3"/>
            </p:custDataLst>
          </p:nvPr>
        </p:nvGraphicFramePr>
        <p:xfrm>
          <a:off x="1101725" y="4757420"/>
          <a:ext cx="9801860" cy="1113790"/>
        </p:xfrm>
        <a:graphic>
          <a:graphicData uri="http://schemas.openxmlformats.org/drawingml/2006/table">
            <a:tbl>
              <a:tblPr firstRow="1" bandRow="1">
                <a:tableStyleId>{5C22544A-7EE6-4342-B048-85BDC9FD1C3A}</a:tableStyleId>
              </a:tblPr>
              <a:tblGrid>
                <a:gridCol w="3496945"/>
                <a:gridCol w="1887220"/>
                <a:gridCol w="2545080"/>
                <a:gridCol w="1872615"/>
              </a:tblGrid>
              <a:tr h="423216">
                <a:tc>
                  <a:txBody>
                    <a:bodyPr/>
                    <a:lstStyle/>
                    <a:p>
                      <a:pPr algn="ctr"/>
                      <a:r>
                        <a:rPr lang="zh-CN" altLang="en-US" sz="1600" dirty="0"/>
                        <a:t>企业名称</a:t>
                      </a:r>
                      <a:endParaRPr lang="zh-CN" altLang="en-US" sz="1600" dirty="0"/>
                    </a:p>
                  </a:txBody>
                  <a:tcPr anchor="ctr">
                    <a:solidFill>
                      <a:srgbClr val="004097"/>
                    </a:solidFill>
                  </a:tcPr>
                </a:tc>
                <a:tc>
                  <a:txBody>
                    <a:bodyPr/>
                    <a:lstStyle/>
                    <a:p>
                      <a:pPr algn="ctr"/>
                      <a:r>
                        <a:rPr lang="zh-CN" altLang="en-US" sz="1600" dirty="0"/>
                        <a:t>规格</a:t>
                      </a:r>
                      <a:endParaRPr lang="zh-CN" altLang="en-US" sz="1600" dirty="0"/>
                    </a:p>
                  </a:txBody>
                  <a:tcPr anchor="ctr">
                    <a:solidFill>
                      <a:srgbClr val="004097"/>
                    </a:solidFill>
                  </a:tcPr>
                </a:tc>
                <a:tc>
                  <a:txBody>
                    <a:bodyPr/>
                    <a:lstStyle/>
                    <a:p>
                      <a:pPr algn="ctr"/>
                      <a:r>
                        <a:rPr lang="zh-CN" altLang="en-US" sz="1600" dirty="0"/>
                        <a:t>单价</a:t>
                      </a:r>
                      <a:endParaRPr lang="zh-CN" altLang="en-US" sz="1600" dirty="0"/>
                    </a:p>
                  </a:txBody>
                  <a:tcPr anchor="ctr">
                    <a:solidFill>
                      <a:srgbClr val="004097"/>
                    </a:solidFill>
                  </a:tcPr>
                </a:tc>
                <a:tc>
                  <a:txBody>
                    <a:bodyPr/>
                    <a:lstStyle/>
                    <a:p>
                      <a:pPr algn="ctr"/>
                      <a:r>
                        <a:rPr lang="zh-CN" altLang="en-US" sz="1600" dirty="0"/>
                        <a:t>销售金额（万元）</a:t>
                      </a:r>
                      <a:endParaRPr lang="zh-CN" altLang="en-US" sz="1600" dirty="0"/>
                    </a:p>
                  </a:txBody>
                  <a:tcPr anchor="ctr">
                    <a:solidFill>
                      <a:srgbClr val="004097"/>
                    </a:solidFill>
                  </a:tcPr>
                </a:tc>
              </a:tr>
              <a:tr h="690509">
                <a:tc>
                  <a:txBody>
                    <a:bodyPr/>
                    <a:lstStyle/>
                    <a:p>
                      <a:pPr algn="ctr"/>
                      <a:r>
                        <a:rPr lang="zh-CN" altLang="en-US" sz="1600" dirty="0"/>
                        <a:t>西安万隆制药股份有限公司</a:t>
                      </a:r>
                      <a:endParaRPr lang="zh-CN" altLang="en-US" sz="1600" dirty="0"/>
                    </a:p>
                  </a:txBody>
                  <a:tcPr anchor="ctr"/>
                </a:tc>
                <a:tc>
                  <a:txBody>
                    <a:bodyPr/>
                    <a:lstStyle/>
                    <a:p>
                      <a:pPr algn="ctr"/>
                      <a:r>
                        <a:rPr lang="en-US" altLang="zh-CN" sz="1800" dirty="0"/>
                        <a:t>500ml</a:t>
                      </a:r>
                      <a:endParaRPr lang="zh-CN" altLang="en-US" sz="1800" dirty="0"/>
                    </a:p>
                  </a:txBody>
                  <a:tcPr anchor="ctr"/>
                </a:tc>
                <a:tc>
                  <a:txBody>
                    <a:bodyPr/>
                    <a:lstStyle/>
                    <a:p>
                      <a:pPr algn="ctr"/>
                      <a:r>
                        <a:rPr lang="en-US" altLang="zh-CN" sz="1800" dirty="0"/>
                        <a:t>319</a:t>
                      </a:r>
                      <a:r>
                        <a:rPr lang="zh-CN" altLang="en-US" sz="1800" dirty="0"/>
                        <a:t>元</a:t>
                      </a:r>
                      <a:endParaRPr lang="zh-CN" altLang="en-US" sz="1800" dirty="0"/>
                    </a:p>
                  </a:txBody>
                  <a:tcPr anchor="ctr"/>
                </a:tc>
                <a:tc>
                  <a:txBody>
                    <a:bodyPr/>
                    <a:lstStyle/>
                    <a:p>
                      <a:pPr algn="ctr"/>
                      <a:r>
                        <a:rPr lang="en-US" altLang="zh-CN" sz="1800" dirty="0"/>
                        <a:t>-</a:t>
                      </a:r>
                      <a:endParaRPr lang="zh-CN" altLang="en-US" sz="1800" dirty="0"/>
                    </a:p>
                  </a:txBody>
                  <a:tcPr anchor="ctr"/>
                </a:tc>
              </a:tr>
            </a:tbl>
          </a:graphicData>
        </a:graphic>
      </p:graphicFrame>
      <p:sp>
        <p:nvSpPr>
          <p:cNvPr id="8" name="文本框 7"/>
          <p:cNvSpPr txBox="1"/>
          <p:nvPr>
            <p:custDataLst>
              <p:tags r:id="rId4"/>
            </p:custDataLst>
          </p:nvPr>
        </p:nvSpPr>
        <p:spPr>
          <a:xfrm>
            <a:off x="732113" y="4258326"/>
            <a:ext cx="10776836" cy="338554"/>
          </a:xfrm>
          <a:prstGeom prst="rect">
            <a:avLst/>
          </a:prstGeom>
          <a:noFill/>
        </p:spPr>
        <p:txBody>
          <a:bodyPr wrap="square" rtlCol="0">
            <a:spAutoFit/>
          </a:bodyPr>
          <a:lstStyle/>
          <a:p>
            <a:pPr marL="285750" indent="-285750" algn="ctr">
              <a:buFont typeface="Arial" panose="020B0604020202020204" pitchFamily="34" charset="0"/>
              <a:buChar char="•"/>
            </a:pPr>
            <a:r>
              <a:rPr lang="zh-CN" altLang="en-US" sz="1600" b="1" dirty="0"/>
              <a:t>其他厂家价格信息</a:t>
            </a:r>
            <a:endParaRPr lang="zh-CN" altLang="en-US" sz="1600"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1198880" y="2676525"/>
            <a:ext cx="9799320" cy="1321435"/>
          </a:xfrm>
        </p:spPr>
        <p:txBody>
          <a:bodyPr>
            <a:noAutofit/>
          </a:bodyPr>
          <a:lstStyle/>
          <a:p>
            <a:r>
              <a:rPr lang="en-US" altLang="zh-CN" sz="8800" i="1" dirty="0">
                <a:solidFill>
                  <a:srgbClr val="004097"/>
                </a:solidFill>
                <a:effectLst>
                  <a:outerShdw blurRad="38100" dist="38100" dir="2700000" algn="tl">
                    <a:srgbClr val="000000">
                      <a:alpha val="43137"/>
                    </a:srgbClr>
                  </a:outerShdw>
                </a:effectLst>
              </a:rPr>
              <a:t>THANKS</a:t>
            </a:r>
            <a:endParaRPr lang="en-US" altLang="zh-CN" sz="8800" i="1" dirty="0">
              <a:solidFill>
                <a:srgbClr val="004097"/>
              </a:solidFill>
              <a:effectLst>
                <a:outerShdw blurRad="38100" dist="38100" dir="2700000" algn="tl">
                  <a:srgbClr val="000000">
                    <a:alpha val="43137"/>
                  </a:srgbClr>
                </a:outerShdw>
              </a:effectLst>
            </a:endParaRPr>
          </a:p>
        </p:txBody>
      </p:sp>
    </p:spTree>
    <p:custDataLst>
      <p:tags r:id="rId1"/>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框 18"/>
          <p:cNvSpPr txBox="1"/>
          <p:nvPr>
            <p:custDataLst>
              <p:tags r:id="rId1"/>
            </p:custDataLst>
          </p:nvPr>
        </p:nvSpPr>
        <p:spPr>
          <a:xfrm>
            <a:off x="887096" y="1393190"/>
            <a:ext cx="1851660" cy="768350"/>
          </a:xfrm>
          <a:prstGeom prst="rect">
            <a:avLst/>
          </a:prstGeom>
          <a:noFill/>
        </p:spPr>
        <p:txBody>
          <a:bodyPr wrap="square" rtlCol="0">
            <a:normAutofit fontScale="95000"/>
          </a:bodyPr>
          <a:lstStyle/>
          <a:p>
            <a:pPr algn="r"/>
            <a:r>
              <a:rPr lang="zh-CN" altLang="en-US" sz="4400" b="1" spc="300" dirty="0">
                <a:solidFill>
                  <a:srgbClr val="004097"/>
                </a:solidFill>
                <a:latin typeface="Arial" panose="020B0604020202020204" pitchFamily="34" charset="0"/>
                <a:ea typeface="微软雅黑" panose="020B0503020204020204" charset="-122"/>
                <a:sym typeface="Arial" panose="020B0604020202020204" pitchFamily="34" charset="0"/>
              </a:rPr>
              <a:t>目录</a:t>
            </a:r>
            <a:endParaRPr lang="zh-CN" altLang="en-US" sz="4400" b="1" spc="300" dirty="0">
              <a:solidFill>
                <a:srgbClr val="004097"/>
              </a:solidFill>
              <a:latin typeface="Arial" panose="020B0604020202020204" pitchFamily="34" charset="0"/>
              <a:ea typeface="微软雅黑" panose="020B0503020204020204" charset="-122"/>
              <a:sym typeface="Arial" panose="020B0604020202020204" pitchFamily="34" charset="0"/>
            </a:endParaRPr>
          </a:p>
        </p:txBody>
      </p:sp>
      <p:sp>
        <p:nvSpPr>
          <p:cNvPr id="22" name="文本框 21"/>
          <p:cNvSpPr txBox="1"/>
          <p:nvPr>
            <p:custDataLst>
              <p:tags r:id="rId2"/>
            </p:custDataLst>
          </p:nvPr>
        </p:nvSpPr>
        <p:spPr>
          <a:xfrm>
            <a:off x="887095" y="2161540"/>
            <a:ext cx="1851660" cy="368300"/>
          </a:xfrm>
          <a:prstGeom prst="rect">
            <a:avLst/>
          </a:prstGeom>
          <a:noFill/>
        </p:spPr>
        <p:txBody>
          <a:bodyPr wrap="square" rtlCol="0">
            <a:normAutofit/>
          </a:bodyPr>
          <a:lstStyle/>
          <a:p>
            <a:pPr algn="r"/>
            <a:r>
              <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CONTENTS</a:t>
            </a:r>
            <a:endParaRPr lang="en-US" altLang="zh-CN" spc="300" dirty="0">
              <a:solidFill>
                <a:schemeClr val="tx1">
                  <a:lumMod val="65000"/>
                  <a:lumOff val="35000"/>
                </a:schemeClr>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5" name="矩形 24"/>
          <p:cNvSpPr/>
          <p:nvPr>
            <p:custDataLst>
              <p:tags r:id="rId3"/>
            </p:custDataLst>
          </p:nvPr>
        </p:nvSpPr>
        <p:spPr>
          <a:xfrm>
            <a:off x="2897505" y="1515110"/>
            <a:ext cx="76200" cy="922655"/>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20204" pitchFamily="34" charset="0"/>
              <a:ea typeface="微软雅黑" panose="020B0503020204020204" charset="-122"/>
              <a:sym typeface="Arial" panose="020B0604020202020204" pitchFamily="34" charset="0"/>
            </a:endParaRPr>
          </a:p>
        </p:txBody>
      </p:sp>
      <p:cxnSp>
        <p:nvCxnSpPr>
          <p:cNvPr id="2" name="直接连接符 1"/>
          <p:cNvCxnSpPr/>
          <p:nvPr>
            <p:custDataLst>
              <p:tags r:id="rId4"/>
            </p:custDataLst>
          </p:nvPr>
        </p:nvCxnSpPr>
        <p:spPr>
          <a:xfrm>
            <a:off x="4713715" y="1470660"/>
            <a:ext cx="5248275" cy="0"/>
          </a:xfrm>
          <a:prstGeom prst="line">
            <a:avLst/>
          </a:prstGeom>
        </p:spPr>
        <p:style>
          <a:lnRef idx="1">
            <a:schemeClr val="accent1"/>
          </a:lnRef>
          <a:fillRef idx="0">
            <a:schemeClr val="accent1"/>
          </a:fillRef>
          <a:effectRef idx="0">
            <a:schemeClr val="accent1"/>
          </a:effectRef>
          <a:fontRef idx="minor">
            <a:schemeClr val="tx1"/>
          </a:fontRef>
        </p:style>
      </p:cxnSp>
      <p:sp>
        <p:nvSpPr>
          <p:cNvPr id="3" name="文本框 2"/>
          <p:cNvSpPr txBox="1"/>
          <p:nvPr>
            <p:custDataLst>
              <p:tags r:id="rId5"/>
            </p:custDataLst>
          </p:nvPr>
        </p:nvSpPr>
        <p:spPr>
          <a:xfrm>
            <a:off x="4605765" y="1618587"/>
            <a:ext cx="817880" cy="645160"/>
          </a:xfrm>
          <a:prstGeom prst="rect">
            <a:avLst/>
          </a:prstGeom>
          <a:noFill/>
        </p:spPr>
        <p:txBody>
          <a:bodyPr wrap="square" rtlCol="0">
            <a:normAutofit/>
          </a:bodyPr>
          <a:lstStyle/>
          <a:p>
            <a:r>
              <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01</a:t>
            </a:r>
            <a:endPar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4" name="文本框 3"/>
          <p:cNvSpPr txBox="1"/>
          <p:nvPr>
            <p:custDataLst>
              <p:tags r:id="rId6"/>
            </p:custDataLst>
          </p:nvPr>
        </p:nvSpPr>
        <p:spPr>
          <a:xfrm>
            <a:off x="5766959" y="1618587"/>
            <a:ext cx="4195031" cy="645160"/>
          </a:xfrm>
          <a:prstGeom prst="rect">
            <a:avLst/>
          </a:prstGeom>
          <a:gradFill flip="none" rotWithShape="1">
            <a:gsLst>
              <a:gs pos="0">
                <a:schemeClr val="accent1">
                  <a:lumMod val="5000"/>
                  <a:lumOff val="95000"/>
                  <a:alpha val="50000"/>
                </a:schemeClr>
              </a:gs>
              <a:gs pos="82000">
                <a:srgbClr val="004097"/>
              </a:gs>
            </a:gsLst>
            <a:lin ang="10800000" scaled="1"/>
            <a:tileRect/>
          </a:gradFill>
        </p:spPr>
        <p:txBody>
          <a:bodyPr wrap="square" lIns="90170" tIns="46990" rIns="90170" bIns="46990" rtlCol="0" anchor="ctr" anchorCtr="0">
            <a:normAutofit/>
          </a:bodyPr>
          <a:lstStyle/>
          <a:p>
            <a:pPr marL="342900" indent="-342900" fontAlgn="auto">
              <a:lnSpc>
                <a:spcPct val="110000"/>
              </a:lnSpc>
              <a:buFont typeface="Arial" panose="020B0604020202020204" pitchFamily="34" charset="0"/>
              <a:buChar char="•"/>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药品基本信息</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5" name="文本框 4"/>
          <p:cNvSpPr txBox="1"/>
          <p:nvPr>
            <p:custDataLst>
              <p:tags r:id="rId7"/>
            </p:custDataLst>
          </p:nvPr>
        </p:nvSpPr>
        <p:spPr>
          <a:xfrm>
            <a:off x="4605765" y="2405223"/>
            <a:ext cx="817880" cy="645160"/>
          </a:xfrm>
          <a:prstGeom prst="rect">
            <a:avLst/>
          </a:prstGeom>
          <a:noFill/>
        </p:spPr>
        <p:txBody>
          <a:bodyPr wrap="square" rtlCol="0">
            <a:normAutofit/>
          </a:bodyPr>
          <a:lstStyle/>
          <a:p>
            <a:r>
              <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02</a:t>
            </a:r>
            <a:endPar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6" name="文本框 5"/>
          <p:cNvSpPr txBox="1"/>
          <p:nvPr>
            <p:custDataLst>
              <p:tags r:id="rId8"/>
            </p:custDataLst>
          </p:nvPr>
        </p:nvSpPr>
        <p:spPr>
          <a:xfrm>
            <a:off x="5766959" y="2405223"/>
            <a:ext cx="4195031" cy="645160"/>
          </a:xfrm>
          <a:prstGeom prst="rect">
            <a:avLst/>
          </a:prstGeom>
          <a:gradFill flip="none" rotWithShape="1">
            <a:gsLst>
              <a:gs pos="0">
                <a:schemeClr val="accent1">
                  <a:lumMod val="5000"/>
                  <a:lumOff val="95000"/>
                  <a:alpha val="50000"/>
                </a:schemeClr>
              </a:gs>
              <a:gs pos="82000">
                <a:srgbClr val="004097"/>
              </a:gs>
            </a:gsLst>
            <a:lin ang="10800000" scaled="1"/>
            <a:tileRect/>
          </a:gradFill>
        </p:spPr>
        <p:txBody>
          <a:bodyPr wrap="square" lIns="90170" tIns="46990" rIns="90170" bIns="46990" rtlCol="0" anchor="ctr" anchorCtr="0">
            <a:normAutofit/>
          </a:bodyPr>
          <a:lstStyle/>
          <a:p>
            <a:pPr marL="342900" indent="-342900" fontAlgn="auto">
              <a:lnSpc>
                <a:spcPct val="110000"/>
              </a:lnSpc>
              <a:buFont typeface="Arial" panose="020B0604020202020204" pitchFamily="34" charset="0"/>
              <a:buChar char="•"/>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安全性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7" name="文本框 6"/>
          <p:cNvSpPr txBox="1"/>
          <p:nvPr>
            <p:custDataLst>
              <p:tags r:id="rId9"/>
            </p:custDataLst>
          </p:nvPr>
        </p:nvSpPr>
        <p:spPr>
          <a:xfrm>
            <a:off x="4605765" y="3211523"/>
            <a:ext cx="817880" cy="645160"/>
          </a:xfrm>
          <a:prstGeom prst="rect">
            <a:avLst/>
          </a:prstGeom>
          <a:noFill/>
        </p:spPr>
        <p:txBody>
          <a:bodyPr wrap="square" rtlCol="0">
            <a:normAutofit/>
          </a:bodyPr>
          <a:lstStyle/>
          <a:p>
            <a:r>
              <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03</a:t>
            </a:r>
            <a:endPar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10" name="文本框 9"/>
          <p:cNvSpPr txBox="1"/>
          <p:nvPr>
            <p:custDataLst>
              <p:tags r:id="rId10"/>
            </p:custDataLst>
          </p:nvPr>
        </p:nvSpPr>
        <p:spPr>
          <a:xfrm>
            <a:off x="5766959" y="3211523"/>
            <a:ext cx="4195031" cy="645160"/>
          </a:xfrm>
          <a:prstGeom prst="rect">
            <a:avLst/>
          </a:prstGeom>
          <a:gradFill flip="none" rotWithShape="1">
            <a:gsLst>
              <a:gs pos="30000">
                <a:schemeClr val="accent1">
                  <a:lumMod val="5000"/>
                  <a:lumOff val="95000"/>
                  <a:alpha val="80000"/>
                </a:schemeClr>
              </a:gs>
              <a:gs pos="100000">
                <a:srgbClr val="004097"/>
              </a:gs>
            </a:gsLst>
            <a:lin ang="10800000" scaled="1"/>
            <a:tileRect/>
          </a:gradFill>
        </p:spPr>
        <p:txBody>
          <a:bodyPr wrap="square" lIns="90170" tIns="46990" rIns="90170" bIns="46990" rtlCol="0" anchor="ctr" anchorCtr="0">
            <a:normAutofit/>
          </a:bodyPr>
          <a:lstStyle/>
          <a:p>
            <a:pPr fontAlgn="auto">
              <a:lnSpc>
                <a:spcPct val="110000"/>
              </a:lnSpc>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有效性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14" name="文本框 13"/>
          <p:cNvSpPr txBox="1"/>
          <p:nvPr>
            <p:custDataLst>
              <p:tags r:id="rId11"/>
            </p:custDataLst>
          </p:nvPr>
        </p:nvSpPr>
        <p:spPr>
          <a:xfrm>
            <a:off x="4605765" y="4017823"/>
            <a:ext cx="817880" cy="645160"/>
          </a:xfrm>
          <a:prstGeom prst="rect">
            <a:avLst/>
          </a:prstGeom>
          <a:noFill/>
        </p:spPr>
        <p:txBody>
          <a:bodyPr wrap="square" rtlCol="0">
            <a:normAutofit/>
          </a:bodyPr>
          <a:lstStyle/>
          <a:p>
            <a:r>
              <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04</a:t>
            </a:r>
            <a:endPar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4" name="文本框 23"/>
          <p:cNvSpPr txBox="1"/>
          <p:nvPr>
            <p:custDataLst>
              <p:tags r:id="rId12"/>
            </p:custDataLst>
          </p:nvPr>
        </p:nvSpPr>
        <p:spPr>
          <a:xfrm>
            <a:off x="4605765" y="4827933"/>
            <a:ext cx="817880" cy="645160"/>
          </a:xfrm>
          <a:prstGeom prst="rect">
            <a:avLst/>
          </a:prstGeom>
          <a:noFill/>
        </p:spPr>
        <p:txBody>
          <a:bodyPr wrap="square" rtlCol="0">
            <a:normAutofit/>
          </a:bodyPr>
          <a:lstStyle/>
          <a:p>
            <a:r>
              <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rPr>
              <a:t>05</a:t>
            </a:r>
            <a:endParaRPr lang="en-US" altLang="zh-CN" sz="3600" b="1" dirty="0">
              <a:solidFill>
                <a:srgbClr val="004097"/>
              </a:solidFill>
              <a:latin typeface="Arial" panose="020B0604020202020204" pitchFamily="34" charset="0"/>
              <a:ea typeface="微软雅黑" panose="020B0503020204020204" charset="-122"/>
              <a:cs typeface="Arial" panose="020B0604020202020204" pitchFamily="34" charset="0"/>
              <a:sym typeface="Arial" panose="020B0604020202020204" pitchFamily="34" charset="0"/>
            </a:endParaRPr>
          </a:p>
        </p:txBody>
      </p:sp>
      <p:sp>
        <p:nvSpPr>
          <p:cNvPr id="29" name="文本框 28"/>
          <p:cNvSpPr txBox="1"/>
          <p:nvPr>
            <p:custDataLst>
              <p:tags r:id="rId13"/>
            </p:custDataLst>
          </p:nvPr>
        </p:nvSpPr>
        <p:spPr>
          <a:xfrm>
            <a:off x="5824109" y="4072283"/>
            <a:ext cx="4195031" cy="645160"/>
          </a:xfrm>
          <a:prstGeom prst="rect">
            <a:avLst/>
          </a:prstGeom>
          <a:gradFill flip="none" rotWithShape="1">
            <a:gsLst>
              <a:gs pos="30000">
                <a:schemeClr val="accent1">
                  <a:lumMod val="5000"/>
                  <a:lumOff val="95000"/>
                  <a:alpha val="80000"/>
                </a:schemeClr>
              </a:gs>
              <a:gs pos="100000">
                <a:srgbClr val="004097"/>
              </a:gs>
            </a:gsLst>
            <a:lin ang="10800000" scaled="1"/>
            <a:tileRect/>
          </a:gradFill>
        </p:spPr>
        <p:txBody>
          <a:bodyPr wrap="square" lIns="90170" tIns="46990" rIns="90170" bIns="46990" rtlCol="0" anchor="ctr" anchorCtr="0">
            <a:normAutofit/>
          </a:bodyPr>
          <a:lstStyle/>
          <a:p>
            <a:pPr fontAlgn="auto">
              <a:lnSpc>
                <a:spcPct val="110000"/>
              </a:lnSpc>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创新性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2" name="文本框 31"/>
          <p:cNvSpPr txBox="1"/>
          <p:nvPr>
            <p:custDataLst>
              <p:tags r:id="rId14"/>
            </p:custDataLst>
          </p:nvPr>
        </p:nvSpPr>
        <p:spPr>
          <a:xfrm>
            <a:off x="5766959" y="4878582"/>
            <a:ext cx="4195031" cy="645160"/>
          </a:xfrm>
          <a:prstGeom prst="rect">
            <a:avLst/>
          </a:prstGeom>
          <a:gradFill flip="none" rotWithShape="1">
            <a:gsLst>
              <a:gs pos="30000">
                <a:schemeClr val="accent1">
                  <a:lumMod val="5000"/>
                  <a:lumOff val="95000"/>
                  <a:alpha val="80000"/>
                </a:schemeClr>
              </a:gs>
              <a:gs pos="100000">
                <a:srgbClr val="004097"/>
              </a:gs>
            </a:gsLst>
            <a:lin ang="10800000" scaled="1"/>
            <a:tileRect/>
          </a:gradFill>
        </p:spPr>
        <p:txBody>
          <a:bodyPr wrap="square" lIns="90170" tIns="46990" rIns="90170" bIns="46990" rtlCol="0" anchor="ctr" anchorCtr="0">
            <a:normAutofit/>
          </a:bodyPr>
          <a:lstStyle/>
          <a:p>
            <a:pPr fontAlgn="auto">
              <a:lnSpc>
                <a:spcPct val="110000"/>
              </a:lnSpc>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公平性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4" name="文本框 33"/>
          <p:cNvSpPr txBox="1"/>
          <p:nvPr>
            <p:custDataLst>
              <p:tags r:id="rId15"/>
            </p:custDataLst>
          </p:nvPr>
        </p:nvSpPr>
        <p:spPr>
          <a:xfrm>
            <a:off x="5824109" y="4076093"/>
            <a:ext cx="4195031" cy="645160"/>
          </a:xfrm>
          <a:prstGeom prst="rect">
            <a:avLst/>
          </a:prstGeom>
          <a:gradFill flip="none" rotWithShape="1">
            <a:gsLst>
              <a:gs pos="30000">
                <a:schemeClr val="accent1">
                  <a:lumMod val="5000"/>
                  <a:lumOff val="95000"/>
                  <a:alpha val="80000"/>
                </a:schemeClr>
              </a:gs>
              <a:gs pos="100000">
                <a:srgbClr val="004097"/>
              </a:gs>
            </a:gsLst>
            <a:lin ang="10800000" scaled="1"/>
            <a:tileRect/>
          </a:gradFill>
        </p:spPr>
        <p:txBody>
          <a:bodyPr wrap="square" lIns="90170" tIns="46990" rIns="90170" bIns="46990" rtlCol="0" anchor="ctr" anchorCtr="0">
            <a:normAutofit/>
          </a:bodyPr>
          <a:lstStyle/>
          <a:p>
            <a:pPr fontAlgn="auto">
              <a:lnSpc>
                <a:spcPct val="110000"/>
              </a:lnSpc>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创新性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5" name="文本框 34"/>
          <p:cNvSpPr txBox="1"/>
          <p:nvPr>
            <p:custDataLst>
              <p:tags r:id="rId16"/>
            </p:custDataLst>
          </p:nvPr>
        </p:nvSpPr>
        <p:spPr>
          <a:xfrm>
            <a:off x="5766959" y="4882392"/>
            <a:ext cx="4195031" cy="645160"/>
          </a:xfrm>
          <a:prstGeom prst="rect">
            <a:avLst/>
          </a:prstGeom>
          <a:gradFill flip="none" rotWithShape="1">
            <a:gsLst>
              <a:gs pos="30000">
                <a:schemeClr val="accent1">
                  <a:lumMod val="5000"/>
                  <a:lumOff val="95000"/>
                  <a:alpha val="80000"/>
                </a:schemeClr>
              </a:gs>
              <a:gs pos="100000">
                <a:srgbClr val="004097"/>
              </a:gs>
            </a:gsLst>
            <a:lin ang="10800000" scaled="1"/>
            <a:tileRect/>
          </a:gradFill>
        </p:spPr>
        <p:txBody>
          <a:bodyPr wrap="square" lIns="90170" tIns="46990" rIns="90170" bIns="46990" rtlCol="0" anchor="ctr" anchorCtr="0">
            <a:normAutofit/>
          </a:bodyPr>
          <a:lstStyle/>
          <a:p>
            <a:pPr fontAlgn="auto">
              <a:lnSpc>
                <a:spcPct val="110000"/>
              </a:lnSpc>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公平性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6" name="文本框 35"/>
          <p:cNvSpPr txBox="1"/>
          <p:nvPr>
            <p:custDataLst>
              <p:tags r:id="rId17"/>
            </p:custDataLst>
          </p:nvPr>
        </p:nvSpPr>
        <p:spPr>
          <a:xfrm>
            <a:off x="5766959" y="3207713"/>
            <a:ext cx="4195031" cy="645160"/>
          </a:xfrm>
          <a:prstGeom prst="rect">
            <a:avLst/>
          </a:prstGeom>
          <a:gradFill flip="none" rotWithShape="1">
            <a:gsLst>
              <a:gs pos="0">
                <a:schemeClr val="accent1">
                  <a:lumMod val="5000"/>
                  <a:lumOff val="95000"/>
                  <a:alpha val="50000"/>
                </a:schemeClr>
              </a:gs>
              <a:gs pos="82000">
                <a:srgbClr val="004097"/>
              </a:gs>
            </a:gsLst>
            <a:lin ang="10800000" scaled="1"/>
            <a:tileRect/>
          </a:gradFill>
        </p:spPr>
        <p:txBody>
          <a:bodyPr wrap="square" lIns="90170" tIns="46990" rIns="90170" bIns="46990" rtlCol="0" anchor="ctr" anchorCtr="0">
            <a:normAutofit/>
          </a:bodyPr>
          <a:lstStyle/>
          <a:p>
            <a:pPr marL="342900" indent="-342900" fontAlgn="auto">
              <a:lnSpc>
                <a:spcPct val="110000"/>
              </a:lnSpc>
              <a:buFont typeface="Arial" panose="020B0604020202020204" pitchFamily="34" charset="0"/>
              <a:buChar char="•"/>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有效性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39" name="文本框 38"/>
          <p:cNvSpPr txBox="1"/>
          <p:nvPr>
            <p:custDataLst>
              <p:tags r:id="rId18"/>
            </p:custDataLst>
          </p:nvPr>
        </p:nvSpPr>
        <p:spPr>
          <a:xfrm>
            <a:off x="5766959" y="4072283"/>
            <a:ext cx="4195031" cy="645160"/>
          </a:xfrm>
          <a:prstGeom prst="rect">
            <a:avLst/>
          </a:prstGeom>
          <a:gradFill flip="none" rotWithShape="1">
            <a:gsLst>
              <a:gs pos="0">
                <a:schemeClr val="accent1">
                  <a:lumMod val="5000"/>
                  <a:lumOff val="95000"/>
                  <a:alpha val="50000"/>
                </a:schemeClr>
              </a:gs>
              <a:gs pos="82000">
                <a:srgbClr val="004097"/>
              </a:gs>
            </a:gsLst>
            <a:lin ang="10800000" scaled="1"/>
            <a:tileRect/>
          </a:gradFill>
        </p:spPr>
        <p:txBody>
          <a:bodyPr wrap="square" lIns="90170" tIns="46990" rIns="90170" bIns="46990" rtlCol="0" anchor="ctr" anchorCtr="0">
            <a:normAutofit/>
          </a:bodyPr>
          <a:lstStyle/>
          <a:p>
            <a:pPr marL="342900" indent="-342900" fontAlgn="auto">
              <a:lnSpc>
                <a:spcPct val="110000"/>
              </a:lnSpc>
              <a:buFont typeface="Arial" panose="020B0604020202020204" pitchFamily="34" charset="0"/>
              <a:buChar char="•"/>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创新性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
        <p:nvSpPr>
          <p:cNvPr id="40" name="文本框 39"/>
          <p:cNvSpPr txBox="1"/>
          <p:nvPr>
            <p:custDataLst>
              <p:tags r:id="rId19"/>
            </p:custDataLst>
          </p:nvPr>
        </p:nvSpPr>
        <p:spPr>
          <a:xfrm>
            <a:off x="5766959" y="4878582"/>
            <a:ext cx="4195031" cy="645160"/>
          </a:xfrm>
          <a:prstGeom prst="rect">
            <a:avLst/>
          </a:prstGeom>
          <a:gradFill flip="none" rotWithShape="1">
            <a:gsLst>
              <a:gs pos="0">
                <a:schemeClr val="accent1">
                  <a:lumMod val="5000"/>
                  <a:lumOff val="95000"/>
                  <a:alpha val="50000"/>
                </a:schemeClr>
              </a:gs>
              <a:gs pos="82000">
                <a:srgbClr val="004097"/>
              </a:gs>
            </a:gsLst>
            <a:lin ang="10800000" scaled="1"/>
            <a:tileRect/>
          </a:gradFill>
        </p:spPr>
        <p:txBody>
          <a:bodyPr wrap="square" lIns="90170" tIns="46990" rIns="90170" bIns="46990" rtlCol="0" anchor="ctr" anchorCtr="0">
            <a:normAutofit/>
          </a:bodyPr>
          <a:lstStyle/>
          <a:p>
            <a:pPr marL="342900" indent="-342900" fontAlgn="auto">
              <a:lnSpc>
                <a:spcPct val="110000"/>
              </a:lnSpc>
              <a:buFont typeface="Arial" panose="020B0604020202020204" pitchFamily="34" charset="0"/>
              <a:buChar char="•"/>
            </a:pPr>
            <a:r>
              <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rPr>
              <a:t>公平性</a:t>
            </a:r>
            <a:endParaRPr lang="zh-CN" altLang="en-US" sz="2400" b="1" dirty="0">
              <a:solidFill>
                <a:schemeClr val="bg1"/>
              </a:solidFill>
              <a:latin typeface="Arial" panose="020B0604020202020204" pitchFamily="34" charset="0"/>
              <a:ea typeface="微软雅黑" panose="020B0503020204020204" charset="-122"/>
              <a:cs typeface="微软雅黑" panose="020B0503020204020204" charset="-122"/>
              <a:sym typeface="Arial" panose="020B0604020202020204" pitchFamily="34" charset="0"/>
            </a:endParaRPr>
          </a:p>
        </p:txBody>
      </p:sp>
    </p:spTree>
    <p:custDataLst>
      <p:tags r:id="rId20"/>
    </p:custData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1. </a:t>
            </a:r>
            <a:r>
              <a:rPr lang="zh-CN" altLang="en-US" dirty="0"/>
              <a:t>药品基础信息</a:t>
            </a:r>
            <a:endParaRPr lang="zh-CN" altLang="en-US" dirty="0"/>
          </a:p>
        </p:txBody>
      </p:sp>
      <p:sp>
        <p:nvSpPr>
          <p:cNvPr id="8" name="文本框 7"/>
          <p:cNvSpPr txBox="1"/>
          <p:nvPr/>
        </p:nvSpPr>
        <p:spPr>
          <a:xfrm>
            <a:off x="732025" y="1228326"/>
            <a:ext cx="10795130" cy="1895071"/>
          </a:xfrm>
          <a:prstGeom prst="rect">
            <a:avLst/>
          </a:prstGeom>
          <a:noFill/>
          <a:ln>
            <a:solidFill>
              <a:srgbClr val="004097"/>
            </a:solidFill>
          </a:ln>
        </p:spPr>
        <p:txBody>
          <a:bodyPr wrap="square" rtlCol="0">
            <a:spAutoFit/>
          </a:bodyPr>
          <a:lstStyle/>
          <a:p>
            <a:pPr>
              <a:lnSpc>
                <a:spcPct val="150000"/>
              </a:lnSpc>
            </a:pPr>
            <a:r>
              <a:rPr lang="en-US" altLang="zh-CN" sz="1600" b="1" dirty="0"/>
              <a:t>【</a:t>
            </a:r>
            <a:r>
              <a:rPr lang="zh-CN" altLang="en-US" sz="1600" b="1" dirty="0"/>
              <a:t>通用名称</a:t>
            </a:r>
            <a:r>
              <a:rPr lang="en-US" altLang="zh-CN" sz="1600" b="1" dirty="0"/>
              <a:t>】</a:t>
            </a:r>
            <a:r>
              <a:rPr lang="zh-CN" altLang="en-US" sz="1600" dirty="0"/>
              <a:t>复方电解质醋酸钠葡萄糖注射液</a:t>
            </a:r>
            <a:endParaRPr lang="en-US" altLang="zh-CN" sz="1600" dirty="0"/>
          </a:p>
          <a:p>
            <a:pPr>
              <a:lnSpc>
                <a:spcPct val="150000"/>
              </a:lnSpc>
            </a:pPr>
            <a:r>
              <a:rPr lang="en-US" altLang="zh-CN" sz="1600" b="1" dirty="0"/>
              <a:t>【</a:t>
            </a:r>
            <a:r>
              <a:rPr lang="zh-CN" altLang="en-US" sz="1600" b="1" dirty="0"/>
              <a:t>规       格</a:t>
            </a:r>
            <a:r>
              <a:rPr lang="en-US" altLang="zh-CN" sz="1600" b="1" dirty="0"/>
              <a:t>】</a:t>
            </a:r>
            <a:r>
              <a:rPr lang="zh-CN" altLang="en-US" sz="1600" dirty="0"/>
              <a:t>（</a:t>
            </a:r>
            <a:r>
              <a:rPr lang="en-US" altLang="zh-CN" sz="1600" dirty="0"/>
              <a:t>1</a:t>
            </a:r>
            <a:r>
              <a:rPr lang="zh-CN" altLang="en-US" sz="1600" dirty="0"/>
              <a:t>）</a:t>
            </a:r>
            <a:r>
              <a:rPr lang="en-US" altLang="zh-CN" sz="1600" dirty="0"/>
              <a:t>250ml  </a:t>
            </a:r>
            <a:r>
              <a:rPr lang="zh-CN" altLang="en-US" sz="1600" dirty="0"/>
              <a:t>（</a:t>
            </a:r>
            <a:r>
              <a:rPr lang="en-US" altLang="zh-CN" sz="1600" dirty="0"/>
              <a:t>2</a:t>
            </a:r>
            <a:r>
              <a:rPr lang="zh-CN" altLang="en-US" sz="1600" dirty="0"/>
              <a:t>）</a:t>
            </a:r>
            <a:r>
              <a:rPr lang="en-US" altLang="zh-CN" sz="1600" dirty="0"/>
              <a:t>500ml</a:t>
            </a:r>
            <a:endParaRPr lang="en-US" altLang="zh-CN" sz="1600" dirty="0"/>
          </a:p>
          <a:p>
            <a:pPr>
              <a:lnSpc>
                <a:spcPct val="150000"/>
              </a:lnSpc>
            </a:pPr>
            <a:r>
              <a:rPr lang="en-US" altLang="zh-CN" sz="1600" b="1" dirty="0"/>
              <a:t>【</a:t>
            </a:r>
            <a:r>
              <a:rPr lang="zh-CN" altLang="en-US" sz="1600" b="1" dirty="0"/>
              <a:t>适  应 症</a:t>
            </a:r>
            <a:r>
              <a:rPr lang="en-US" altLang="zh-CN" sz="1600" b="1" dirty="0"/>
              <a:t>】</a:t>
            </a:r>
            <a:r>
              <a:rPr lang="zh-CN" altLang="en-US" sz="1600" dirty="0"/>
              <a:t>不能口服给药或口服给药不能充分摄取时，补充和维持水分及电解质，并补给能量。</a:t>
            </a:r>
            <a:endParaRPr lang="en-US" altLang="zh-CN" sz="1600" dirty="0"/>
          </a:p>
          <a:p>
            <a:pPr>
              <a:lnSpc>
                <a:spcPct val="150000"/>
              </a:lnSpc>
            </a:pPr>
            <a:r>
              <a:rPr lang="en-US" altLang="zh-CN" sz="1600" b="1" dirty="0"/>
              <a:t>【</a:t>
            </a:r>
            <a:r>
              <a:rPr lang="zh-CN" altLang="en-US" sz="1600" b="1" dirty="0"/>
              <a:t>用法用量</a:t>
            </a:r>
            <a:r>
              <a:rPr lang="en-US" altLang="zh-CN" sz="1600" b="1" dirty="0"/>
              <a:t>】</a:t>
            </a:r>
            <a:r>
              <a:rPr lang="zh-CN" altLang="en-US" sz="1600" dirty="0"/>
              <a:t>静脉滴注。通常，成人每次</a:t>
            </a:r>
            <a:r>
              <a:rPr lang="en-US" altLang="zh-CN" sz="1600" dirty="0"/>
              <a:t>500~1000ml</a:t>
            </a:r>
            <a:r>
              <a:rPr lang="zh-CN" altLang="en-US" sz="1600" dirty="0"/>
              <a:t>。给药速度（以葡萄糖计）成人每小时不得超过</a:t>
            </a:r>
            <a:r>
              <a:rPr lang="en-US" altLang="zh-CN" sz="1600" dirty="0"/>
              <a:t>0.5g/kg</a:t>
            </a:r>
            <a:r>
              <a:rPr lang="zh-CN" altLang="en-US" sz="1600" dirty="0"/>
              <a:t>体重。给药剂量可根据年龄、症状、体重等适当增减。</a:t>
            </a:r>
            <a:endParaRPr lang="zh-CN" altLang="en-US" sz="1600" dirty="0"/>
          </a:p>
        </p:txBody>
      </p:sp>
      <p:grpSp>
        <p:nvGrpSpPr>
          <p:cNvPr id="14" name="组合 13"/>
          <p:cNvGrpSpPr/>
          <p:nvPr/>
        </p:nvGrpSpPr>
        <p:grpSpPr>
          <a:xfrm>
            <a:off x="765990" y="3267441"/>
            <a:ext cx="1922106" cy="1411707"/>
            <a:chOff x="701545" y="3308059"/>
            <a:chExt cx="1922106" cy="1411707"/>
          </a:xfrm>
        </p:grpSpPr>
        <p:sp>
          <p:nvSpPr>
            <p:cNvPr id="13" name="矩形 12"/>
            <p:cNvSpPr/>
            <p:nvPr/>
          </p:nvSpPr>
          <p:spPr>
            <a:xfrm>
              <a:off x="766252" y="3850433"/>
              <a:ext cx="1792692" cy="869333"/>
            </a:xfrm>
            <a:prstGeom prst="rect">
              <a:avLst/>
            </a:prstGeom>
            <a:noFill/>
            <a:ln>
              <a:solidFill>
                <a:srgbClr val="0040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9" name="矩形: 圆角 8"/>
            <p:cNvSpPr/>
            <p:nvPr/>
          </p:nvSpPr>
          <p:spPr>
            <a:xfrm>
              <a:off x="701545" y="3308059"/>
              <a:ext cx="1922106" cy="610798"/>
            </a:xfrm>
            <a:prstGeom prst="roundRect">
              <a:avLst>
                <a:gd name="adj" fmla="val 7501"/>
              </a:avLst>
            </a:prstGeom>
            <a:solidFill>
              <a:srgbClr val="0040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0" name="文本框 9"/>
            <p:cNvSpPr txBox="1"/>
            <p:nvPr/>
          </p:nvSpPr>
          <p:spPr>
            <a:xfrm>
              <a:off x="817322" y="3355441"/>
              <a:ext cx="1724414" cy="523220"/>
            </a:xfrm>
            <a:prstGeom prst="rect">
              <a:avLst/>
            </a:prstGeom>
            <a:noFill/>
          </p:spPr>
          <p:txBody>
            <a:bodyPr wrap="square" rtlCol="0">
              <a:spAutoFit/>
            </a:bodyPr>
            <a:lstStyle/>
            <a:p>
              <a:pPr algn="ctr"/>
              <a:r>
                <a:rPr lang="zh-CN" altLang="en-US" sz="1400" b="1" dirty="0">
                  <a:solidFill>
                    <a:schemeClr val="bg1"/>
                  </a:solidFill>
                </a:rPr>
                <a:t>中国大陆首次上市时间</a:t>
              </a:r>
              <a:endParaRPr lang="zh-CN" altLang="en-US" sz="1400" b="1" dirty="0">
                <a:solidFill>
                  <a:schemeClr val="bg1"/>
                </a:solidFill>
              </a:endParaRPr>
            </a:p>
          </p:txBody>
        </p:sp>
      </p:grpSp>
      <p:grpSp>
        <p:nvGrpSpPr>
          <p:cNvPr id="15" name="组合 14"/>
          <p:cNvGrpSpPr/>
          <p:nvPr/>
        </p:nvGrpSpPr>
        <p:grpSpPr>
          <a:xfrm>
            <a:off x="3704607" y="3251573"/>
            <a:ext cx="1956449" cy="1411707"/>
            <a:chOff x="701545" y="3308059"/>
            <a:chExt cx="1956449" cy="1411707"/>
          </a:xfrm>
        </p:grpSpPr>
        <p:sp>
          <p:nvSpPr>
            <p:cNvPr id="16" name="矩形 15"/>
            <p:cNvSpPr/>
            <p:nvPr/>
          </p:nvSpPr>
          <p:spPr>
            <a:xfrm>
              <a:off x="766252" y="3850433"/>
              <a:ext cx="1792692" cy="869333"/>
            </a:xfrm>
            <a:prstGeom prst="rect">
              <a:avLst/>
            </a:prstGeom>
            <a:noFill/>
            <a:ln>
              <a:solidFill>
                <a:srgbClr val="0040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7" name="矩形: 圆角 16"/>
            <p:cNvSpPr/>
            <p:nvPr/>
          </p:nvSpPr>
          <p:spPr>
            <a:xfrm>
              <a:off x="701545" y="3308059"/>
              <a:ext cx="1922106" cy="610798"/>
            </a:xfrm>
            <a:prstGeom prst="roundRect">
              <a:avLst>
                <a:gd name="adj" fmla="val 7501"/>
              </a:avLst>
            </a:prstGeom>
            <a:solidFill>
              <a:srgbClr val="0040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18" name="文本框 17"/>
            <p:cNvSpPr txBox="1"/>
            <p:nvPr/>
          </p:nvSpPr>
          <p:spPr>
            <a:xfrm>
              <a:off x="810639" y="3347377"/>
              <a:ext cx="1847355" cy="523220"/>
            </a:xfrm>
            <a:prstGeom prst="rect">
              <a:avLst/>
            </a:prstGeom>
            <a:noFill/>
          </p:spPr>
          <p:txBody>
            <a:bodyPr wrap="square" rtlCol="0">
              <a:spAutoFit/>
            </a:bodyPr>
            <a:lstStyle/>
            <a:p>
              <a:pPr algn="ctr"/>
              <a:r>
                <a:rPr lang="zh-CN" altLang="en-US" sz="1400" b="1" dirty="0">
                  <a:solidFill>
                    <a:schemeClr val="bg1"/>
                  </a:solidFill>
                </a:rPr>
                <a:t>目前大陆地区同通用名药品的上市情况</a:t>
              </a:r>
              <a:endParaRPr lang="zh-CN" altLang="en-US" sz="1400" b="1" dirty="0">
                <a:solidFill>
                  <a:schemeClr val="bg1"/>
                </a:solidFill>
              </a:endParaRPr>
            </a:p>
          </p:txBody>
        </p:sp>
      </p:grpSp>
      <p:grpSp>
        <p:nvGrpSpPr>
          <p:cNvPr id="19" name="组合 18"/>
          <p:cNvGrpSpPr/>
          <p:nvPr/>
        </p:nvGrpSpPr>
        <p:grpSpPr>
          <a:xfrm>
            <a:off x="6575020" y="3233369"/>
            <a:ext cx="1927768" cy="1411707"/>
            <a:chOff x="695883" y="3308059"/>
            <a:chExt cx="1927768" cy="1597785"/>
          </a:xfrm>
        </p:grpSpPr>
        <p:sp>
          <p:nvSpPr>
            <p:cNvPr id="20" name="矩形 19"/>
            <p:cNvSpPr/>
            <p:nvPr/>
          </p:nvSpPr>
          <p:spPr>
            <a:xfrm>
              <a:off x="766252" y="3850433"/>
              <a:ext cx="1792692" cy="1055411"/>
            </a:xfrm>
            <a:prstGeom prst="rect">
              <a:avLst/>
            </a:prstGeom>
            <a:noFill/>
            <a:ln>
              <a:solidFill>
                <a:srgbClr val="0040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1" name="矩形: 圆角 20"/>
            <p:cNvSpPr/>
            <p:nvPr/>
          </p:nvSpPr>
          <p:spPr>
            <a:xfrm>
              <a:off x="701545" y="3308059"/>
              <a:ext cx="1922106" cy="610798"/>
            </a:xfrm>
            <a:prstGeom prst="roundRect">
              <a:avLst>
                <a:gd name="adj" fmla="val 7501"/>
              </a:avLst>
            </a:prstGeom>
            <a:solidFill>
              <a:srgbClr val="0040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2" name="文本框 21"/>
            <p:cNvSpPr txBox="1"/>
            <p:nvPr/>
          </p:nvSpPr>
          <p:spPr>
            <a:xfrm>
              <a:off x="695883" y="3325647"/>
              <a:ext cx="1847355" cy="592186"/>
            </a:xfrm>
            <a:prstGeom prst="rect">
              <a:avLst/>
            </a:prstGeom>
            <a:noFill/>
          </p:spPr>
          <p:txBody>
            <a:bodyPr wrap="square" rtlCol="0">
              <a:spAutoFit/>
            </a:bodyPr>
            <a:lstStyle/>
            <a:p>
              <a:pPr algn="ctr"/>
              <a:r>
                <a:rPr lang="zh-CN" altLang="en-US" sz="1400" b="1" dirty="0">
                  <a:solidFill>
                    <a:schemeClr val="bg1"/>
                  </a:solidFill>
                </a:rPr>
                <a:t>全球首个上市国家</a:t>
              </a:r>
              <a:r>
                <a:rPr lang="en-US" altLang="zh-CN" sz="1400" b="1" dirty="0">
                  <a:solidFill>
                    <a:schemeClr val="bg1"/>
                  </a:solidFill>
                </a:rPr>
                <a:t>/</a:t>
              </a:r>
              <a:r>
                <a:rPr lang="zh-CN" altLang="en-US" sz="1400" b="1" dirty="0">
                  <a:solidFill>
                    <a:schemeClr val="bg1"/>
                  </a:solidFill>
                </a:rPr>
                <a:t>地区及上市时间</a:t>
              </a:r>
              <a:endParaRPr lang="zh-CN" altLang="en-US" sz="1400" b="1" dirty="0">
                <a:solidFill>
                  <a:schemeClr val="bg1"/>
                </a:solidFill>
              </a:endParaRPr>
            </a:p>
          </p:txBody>
        </p:sp>
      </p:grpSp>
      <p:grpSp>
        <p:nvGrpSpPr>
          <p:cNvPr id="27" name="组合 26"/>
          <p:cNvGrpSpPr/>
          <p:nvPr/>
        </p:nvGrpSpPr>
        <p:grpSpPr>
          <a:xfrm>
            <a:off x="9464343" y="3211377"/>
            <a:ext cx="1922106" cy="1411707"/>
            <a:chOff x="701545" y="3308059"/>
            <a:chExt cx="1922106" cy="1597785"/>
          </a:xfrm>
        </p:grpSpPr>
        <p:sp>
          <p:nvSpPr>
            <p:cNvPr id="28" name="矩形 27"/>
            <p:cNvSpPr/>
            <p:nvPr/>
          </p:nvSpPr>
          <p:spPr>
            <a:xfrm>
              <a:off x="766252" y="3850433"/>
              <a:ext cx="1792692" cy="1055411"/>
            </a:xfrm>
            <a:prstGeom prst="rect">
              <a:avLst/>
            </a:prstGeom>
            <a:noFill/>
            <a:ln>
              <a:solidFill>
                <a:srgbClr val="00409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29" name="矩形: 圆角 28"/>
            <p:cNvSpPr/>
            <p:nvPr/>
          </p:nvSpPr>
          <p:spPr>
            <a:xfrm>
              <a:off x="701545" y="3308059"/>
              <a:ext cx="1922106" cy="610798"/>
            </a:xfrm>
            <a:prstGeom prst="roundRect">
              <a:avLst>
                <a:gd name="adj" fmla="val 7501"/>
              </a:avLst>
            </a:prstGeom>
            <a:solidFill>
              <a:srgbClr val="00409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000"/>
            </a:p>
          </p:txBody>
        </p:sp>
        <p:sp>
          <p:nvSpPr>
            <p:cNvPr id="30" name="文本框 29"/>
            <p:cNvSpPr txBox="1"/>
            <p:nvPr/>
          </p:nvSpPr>
          <p:spPr>
            <a:xfrm>
              <a:off x="800391" y="3471166"/>
              <a:ext cx="1724414" cy="348345"/>
            </a:xfrm>
            <a:prstGeom prst="rect">
              <a:avLst/>
            </a:prstGeom>
            <a:noFill/>
          </p:spPr>
          <p:txBody>
            <a:bodyPr wrap="square" rtlCol="0">
              <a:spAutoFit/>
            </a:bodyPr>
            <a:lstStyle/>
            <a:p>
              <a:pPr algn="ctr"/>
              <a:r>
                <a:rPr lang="zh-CN" altLang="en-US" sz="1400" b="1" dirty="0">
                  <a:solidFill>
                    <a:schemeClr val="bg1"/>
                  </a:solidFill>
                </a:rPr>
                <a:t>是否为</a:t>
              </a:r>
              <a:r>
                <a:rPr lang="en-US" altLang="zh-CN" sz="1400" b="1" dirty="0">
                  <a:solidFill>
                    <a:schemeClr val="bg1"/>
                  </a:solidFill>
                </a:rPr>
                <a:t>OTC</a:t>
              </a:r>
              <a:r>
                <a:rPr lang="zh-CN" altLang="en-US" sz="1400" b="1" dirty="0">
                  <a:solidFill>
                    <a:schemeClr val="bg1"/>
                  </a:solidFill>
                </a:rPr>
                <a:t>药品</a:t>
              </a:r>
              <a:endParaRPr lang="zh-CN" altLang="en-US" sz="1400" b="1" dirty="0">
                <a:solidFill>
                  <a:schemeClr val="bg1"/>
                </a:solidFill>
              </a:endParaRPr>
            </a:p>
          </p:txBody>
        </p:sp>
      </p:grpSp>
      <p:sp>
        <p:nvSpPr>
          <p:cNvPr id="35" name="文本框 34"/>
          <p:cNvSpPr txBox="1"/>
          <p:nvPr/>
        </p:nvSpPr>
        <p:spPr>
          <a:xfrm>
            <a:off x="904402" y="4047126"/>
            <a:ext cx="1467336"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t>2023</a:t>
            </a:r>
            <a:r>
              <a:rPr lang="zh-CN" altLang="en-US" b="1" dirty="0"/>
              <a:t>年</a:t>
            </a:r>
            <a:endParaRPr lang="zh-CN" altLang="en-US" b="1" dirty="0"/>
          </a:p>
        </p:txBody>
      </p:sp>
      <p:sp>
        <p:nvSpPr>
          <p:cNvPr id="36" name="文本框 35"/>
          <p:cNvSpPr txBox="1"/>
          <p:nvPr/>
        </p:nvSpPr>
        <p:spPr>
          <a:xfrm>
            <a:off x="3837743" y="3946286"/>
            <a:ext cx="1716677" cy="417743"/>
          </a:xfrm>
          <a:prstGeom prst="rect">
            <a:avLst/>
          </a:prstGeom>
          <a:noFill/>
        </p:spPr>
        <p:txBody>
          <a:bodyPr wrap="square" rtlCol="0">
            <a:spAutoFit/>
          </a:bodyPr>
          <a:lstStyle/>
          <a:p>
            <a:pPr indent="0" algn="ctr">
              <a:lnSpc>
                <a:spcPct val="150000"/>
              </a:lnSpc>
              <a:buFont typeface="Arial" panose="020B0604020202020204" pitchFamily="34" charset="0"/>
              <a:buNone/>
            </a:pPr>
            <a:r>
              <a:rPr lang="en-US" altLang="zh-CN" sz="1600" b="1" dirty="0"/>
              <a:t>2家</a:t>
            </a:r>
            <a:endParaRPr lang="zh-CN" altLang="en-US" sz="1200" dirty="0"/>
          </a:p>
        </p:txBody>
      </p:sp>
      <p:sp>
        <p:nvSpPr>
          <p:cNvPr id="37" name="文本框 36"/>
          <p:cNvSpPr txBox="1"/>
          <p:nvPr/>
        </p:nvSpPr>
        <p:spPr>
          <a:xfrm>
            <a:off x="6629996" y="3838043"/>
            <a:ext cx="1857462" cy="738664"/>
          </a:xfrm>
          <a:prstGeom prst="rect">
            <a:avLst/>
          </a:prstGeom>
          <a:noFill/>
        </p:spPr>
        <p:txBody>
          <a:bodyPr wrap="square" rtlCol="0">
            <a:spAutoFit/>
          </a:bodyPr>
          <a:lstStyle/>
          <a:p>
            <a:pPr marL="285750" indent="-285750">
              <a:buFont typeface="Arial" panose="020B0604020202020204" pitchFamily="34" charset="0"/>
              <a:buChar char="•"/>
            </a:pPr>
            <a:r>
              <a:rPr lang="zh-CN" altLang="en-US" sz="1400" dirty="0"/>
              <a:t>本品全球首个上市国家为日本，于</a:t>
            </a:r>
            <a:r>
              <a:rPr lang="en-US" altLang="zh-CN" sz="1400" dirty="0"/>
              <a:t>1999</a:t>
            </a:r>
            <a:r>
              <a:rPr lang="zh-CN" altLang="en-US" sz="1400" dirty="0"/>
              <a:t>年上市</a:t>
            </a:r>
            <a:endParaRPr lang="zh-CN" altLang="en-US" sz="1400" dirty="0"/>
          </a:p>
        </p:txBody>
      </p:sp>
      <p:sp>
        <p:nvSpPr>
          <p:cNvPr id="38" name="文本框 37"/>
          <p:cNvSpPr txBox="1"/>
          <p:nvPr/>
        </p:nvSpPr>
        <p:spPr>
          <a:xfrm>
            <a:off x="9627949" y="3877455"/>
            <a:ext cx="1758553" cy="336374"/>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200" dirty="0"/>
              <a:t>否</a:t>
            </a:r>
            <a:endParaRPr lang="zh-CN" altLang="en-US" sz="1200" dirty="0"/>
          </a:p>
        </p:txBody>
      </p:sp>
      <p:sp>
        <p:nvSpPr>
          <p:cNvPr id="39" name="文本框 38"/>
          <p:cNvSpPr txBox="1"/>
          <p:nvPr/>
        </p:nvSpPr>
        <p:spPr>
          <a:xfrm>
            <a:off x="664734" y="4728290"/>
            <a:ext cx="10862421" cy="11564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t>参照药品建议：</a:t>
            </a:r>
            <a:r>
              <a:rPr lang="zh-CN" altLang="en-US" sz="1600" b="1" dirty="0"/>
              <a:t>复方乳酸钠葡萄糖注射液</a:t>
            </a:r>
            <a:endParaRPr lang="en-US" altLang="zh-CN" sz="1600" b="1" dirty="0"/>
          </a:p>
          <a:p>
            <a:pPr marL="285750" indent="-285750">
              <a:lnSpc>
                <a:spcPct val="150000"/>
              </a:lnSpc>
              <a:buFont typeface="Arial" panose="020B0604020202020204" pitchFamily="34" charset="0"/>
              <a:buChar char="•"/>
            </a:pPr>
            <a:r>
              <a:rPr lang="zh-CN" altLang="en-US" sz="1600" dirty="0"/>
              <a:t>选择参照药的理由：复方乳酸钠葡萄糖注射液是临床上应用广泛的晶体液，为医保乙类。复方电解质醋酸钠葡萄糖注射液是复方乳酸钠葡萄糖注射液的升级换代产品，配方结构相似，主要用于调节水、电解质及酸碱平衡，并补充能量。</a:t>
            </a:r>
            <a:endParaRPr lang="zh-CN" altLang="en-US" sz="1600" dirty="0"/>
          </a:p>
        </p:txBody>
      </p:sp>
      <p:sp>
        <p:nvSpPr>
          <p:cNvPr id="42" name="文本框 41"/>
          <p:cNvSpPr txBox="1"/>
          <p:nvPr/>
        </p:nvSpPr>
        <p:spPr>
          <a:xfrm>
            <a:off x="2267727" y="6425682"/>
            <a:ext cx="7134891" cy="215444"/>
          </a:xfrm>
          <a:prstGeom prst="rect">
            <a:avLst/>
          </a:prstGeom>
          <a:noFill/>
        </p:spPr>
        <p:txBody>
          <a:bodyPr wrap="square" rtlCol="0">
            <a:spAutoFit/>
          </a:bodyPr>
          <a:lstStyle/>
          <a:p>
            <a:pPr marL="171450" indent="-171450">
              <a:buFont typeface="Arial" panose="020B0604020202020204" pitchFamily="34" charset="0"/>
              <a:buChar char="•"/>
            </a:pPr>
            <a:r>
              <a:rPr lang="zh-CN" altLang="en-US" sz="800" dirty="0"/>
              <a:t>复方电解质醋酸钠葡萄糖注射液说明书</a:t>
            </a:r>
            <a:endParaRPr lang="en-US" altLang="zh-CN" sz="800" dirty="0"/>
          </a:p>
        </p:txBody>
      </p:sp>
    </p:spTree>
    <p:custDataLst>
      <p:tags r:id="rId1"/>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1. </a:t>
            </a:r>
            <a:r>
              <a:rPr lang="zh-CN" altLang="en-US" dirty="0"/>
              <a:t>药品基础信息</a:t>
            </a:r>
            <a:endParaRPr lang="zh-CN" altLang="en-US" dirty="0"/>
          </a:p>
        </p:txBody>
      </p:sp>
      <p:sp>
        <p:nvSpPr>
          <p:cNvPr id="6" name="文本框 5"/>
          <p:cNvSpPr txBox="1"/>
          <p:nvPr/>
        </p:nvSpPr>
        <p:spPr>
          <a:xfrm>
            <a:off x="732113" y="1537798"/>
            <a:ext cx="10798240" cy="1493229"/>
          </a:xfrm>
          <a:prstGeom prst="rect">
            <a:avLst/>
          </a:prstGeom>
          <a:noFill/>
          <a:ln>
            <a:noFill/>
          </a:ln>
        </p:spPr>
        <p:txBody>
          <a:bodyPr wrap="square" rtlCol="0">
            <a:spAutoFit/>
          </a:bodyPr>
          <a:lstStyle/>
          <a:p>
            <a:pPr marL="285750" indent="-285750">
              <a:lnSpc>
                <a:spcPct val="130000"/>
              </a:lnSpc>
              <a:buFont typeface="Arial" panose="020B0604020202020204" pitchFamily="34" charset="0"/>
              <a:buChar char="•"/>
            </a:pPr>
            <a:r>
              <a:rPr lang="zh-CN" altLang="en-US" sz="1600" dirty="0"/>
              <a:t>容量不足是各类重症患者</a:t>
            </a:r>
            <a:r>
              <a:rPr lang="en-US" altLang="zh-CN" sz="1600" dirty="0"/>
              <a:t>( </a:t>
            </a:r>
            <a:r>
              <a:rPr lang="zh-CN" altLang="en-US" sz="1600" dirty="0"/>
              <a:t>如感染、创伤或大手术以及急性失血等</a:t>
            </a:r>
            <a:r>
              <a:rPr lang="en-US" altLang="zh-CN" sz="1600" dirty="0"/>
              <a:t>) </a:t>
            </a:r>
            <a:r>
              <a:rPr lang="zh-CN" altLang="en-US" sz="1600" dirty="0"/>
              <a:t>的共同临床特征，持续低容量血症所致组织灌注障碍可显著增加重症患者发生多器官功能不全的风险，或将进一步加剧原发疾病所致的器官损伤，导致不良预后。 </a:t>
            </a:r>
            <a:endParaRPr lang="en-US" altLang="zh-CN" sz="1600" dirty="0"/>
          </a:p>
          <a:p>
            <a:pPr marL="285750" indent="-285750">
              <a:lnSpc>
                <a:spcPct val="130000"/>
              </a:lnSpc>
              <a:buFont typeface="Arial" panose="020B0604020202020204" pitchFamily="34" charset="0"/>
              <a:buChar char="•"/>
            </a:pPr>
            <a:r>
              <a:rPr lang="en-US" altLang="zh-CN" sz="1600" dirty="0">
                <a:solidFill>
                  <a:schemeClr val="tx1"/>
                </a:solidFill>
              </a:rPr>
              <a:t>2020</a:t>
            </a:r>
            <a:r>
              <a:rPr lang="zh-CN" altLang="en-US" sz="1600" dirty="0">
                <a:solidFill>
                  <a:schemeClr val="tx1"/>
                </a:solidFill>
              </a:rPr>
              <a:t>年的一项针对全国</a:t>
            </a:r>
            <a:r>
              <a:rPr lang="en-US" altLang="zh-CN" sz="1600" dirty="0">
                <a:solidFill>
                  <a:schemeClr val="tx1"/>
                </a:solidFill>
              </a:rPr>
              <a:t>44</a:t>
            </a:r>
            <a:r>
              <a:rPr lang="zh-CN" altLang="en-US" sz="1600" dirty="0">
                <a:solidFill>
                  <a:schemeClr val="tx1"/>
                </a:solidFill>
              </a:rPr>
              <a:t>所医院</a:t>
            </a:r>
            <a:r>
              <a:rPr lang="en-US" altLang="zh-CN" sz="1600" dirty="0">
                <a:solidFill>
                  <a:schemeClr val="tx1"/>
                </a:solidFill>
              </a:rPr>
              <a:t>ICU</a:t>
            </a:r>
            <a:r>
              <a:rPr lang="zh-CN" altLang="en-US" sz="1600" dirty="0">
                <a:solidFill>
                  <a:schemeClr val="tx1"/>
                </a:solidFill>
              </a:rPr>
              <a:t>的研究报告显示，</a:t>
            </a:r>
            <a:r>
              <a:rPr lang="en-US" altLang="zh-CN" sz="1600" b="1" dirty="0">
                <a:solidFill>
                  <a:srgbClr val="C00000"/>
                </a:solidFill>
              </a:rPr>
              <a:t>ICU</a:t>
            </a:r>
            <a:r>
              <a:rPr lang="zh-CN" altLang="en-US" sz="1600" b="1" dirty="0">
                <a:solidFill>
                  <a:srgbClr val="C00000"/>
                </a:solidFill>
              </a:rPr>
              <a:t>脓毒症的发病率为</a:t>
            </a:r>
            <a:r>
              <a:rPr lang="en-US" altLang="zh-CN" sz="2000" b="1" dirty="0">
                <a:solidFill>
                  <a:srgbClr val="C00000"/>
                </a:solidFill>
              </a:rPr>
              <a:t>20.6%</a:t>
            </a:r>
            <a:r>
              <a:rPr lang="zh-CN" altLang="en-US" sz="1600" b="1" dirty="0">
                <a:solidFill>
                  <a:srgbClr val="C00000"/>
                </a:solidFill>
              </a:rPr>
              <a:t>。</a:t>
            </a:r>
            <a:endParaRPr lang="en-US" altLang="zh-CN" sz="1600" b="1" dirty="0">
              <a:solidFill>
                <a:srgbClr val="C00000"/>
              </a:solidFill>
            </a:endParaRPr>
          </a:p>
          <a:p>
            <a:pPr marL="285750" indent="-285750">
              <a:lnSpc>
                <a:spcPct val="130000"/>
              </a:lnSpc>
              <a:buFont typeface="Arial" panose="020B0604020202020204" pitchFamily="34" charset="0"/>
              <a:buChar char="•"/>
            </a:pPr>
            <a:r>
              <a:rPr lang="zh-CN" altLang="en-US" sz="1600" dirty="0"/>
              <a:t>根据</a:t>
            </a:r>
            <a:r>
              <a:rPr lang="en-US" altLang="zh-CN" sz="1600" dirty="0"/>
              <a:t>《2021</a:t>
            </a:r>
            <a:r>
              <a:rPr lang="zh-CN" altLang="en-US" sz="1600" dirty="0"/>
              <a:t>中国卫生健康统计年鉴</a:t>
            </a:r>
            <a:r>
              <a:rPr lang="en-US" altLang="zh-CN" sz="1600" dirty="0"/>
              <a:t>》</a:t>
            </a:r>
            <a:r>
              <a:rPr lang="zh-CN" altLang="en-US" sz="1600" dirty="0"/>
              <a:t>资料显示，</a:t>
            </a:r>
            <a:r>
              <a:rPr lang="en-US" altLang="zh-CN" sz="1600" b="1" dirty="0">
                <a:solidFill>
                  <a:srgbClr val="C00000"/>
                </a:solidFill>
              </a:rPr>
              <a:t>2020</a:t>
            </a:r>
            <a:r>
              <a:rPr lang="zh-CN" altLang="en-US" sz="1600" b="1" dirty="0">
                <a:solidFill>
                  <a:srgbClr val="C00000"/>
                </a:solidFill>
              </a:rPr>
              <a:t>年全国住院病人手术人次达</a:t>
            </a:r>
            <a:r>
              <a:rPr lang="en-US" altLang="zh-CN" sz="2000" b="1" dirty="0">
                <a:solidFill>
                  <a:srgbClr val="C00000"/>
                </a:solidFill>
              </a:rPr>
              <a:t>6663</a:t>
            </a:r>
            <a:r>
              <a:rPr lang="zh-CN" altLang="en-US" sz="2000" b="1" dirty="0">
                <a:solidFill>
                  <a:srgbClr val="C00000"/>
                </a:solidFill>
              </a:rPr>
              <a:t>万</a:t>
            </a:r>
            <a:r>
              <a:rPr lang="zh-CN" altLang="en-US" sz="1600" b="1" dirty="0">
                <a:solidFill>
                  <a:srgbClr val="C00000"/>
                </a:solidFill>
              </a:rPr>
              <a:t>。</a:t>
            </a:r>
            <a:endParaRPr lang="zh-CN" altLang="en-US" sz="1600" b="1" dirty="0">
              <a:solidFill>
                <a:srgbClr val="C00000"/>
              </a:solidFill>
            </a:endParaRPr>
          </a:p>
        </p:txBody>
      </p:sp>
      <p:sp>
        <p:nvSpPr>
          <p:cNvPr id="9" name="文本框 8"/>
          <p:cNvSpPr txBox="1"/>
          <p:nvPr/>
        </p:nvSpPr>
        <p:spPr>
          <a:xfrm>
            <a:off x="2203716" y="6198090"/>
            <a:ext cx="6443194" cy="646331"/>
          </a:xfrm>
          <a:prstGeom prst="rect">
            <a:avLst/>
          </a:prstGeom>
          <a:noFill/>
        </p:spPr>
        <p:txBody>
          <a:bodyPr wrap="square" rtlCol="0">
            <a:spAutoFit/>
          </a:bodyPr>
          <a:lstStyle/>
          <a:p>
            <a:pPr marL="171450" indent="-171450">
              <a:buFont typeface="Arial" panose="020B0604020202020204" pitchFamily="34" charset="0"/>
              <a:buChar char="•"/>
            </a:pPr>
            <a:r>
              <a:rPr lang="zh-CN" altLang="en-US" sz="600" dirty="0"/>
              <a:t>耿倩宁等，重症患者液体复苏：种类选择的辛路历程</a:t>
            </a:r>
            <a:r>
              <a:rPr lang="en-US" altLang="zh-CN" sz="600" dirty="0"/>
              <a:t>[J]</a:t>
            </a:r>
            <a:r>
              <a:rPr lang="zh-CN" altLang="en-US" sz="600" dirty="0"/>
              <a:t>，中国实用内科杂志，</a:t>
            </a:r>
            <a:r>
              <a:rPr lang="en-US" altLang="zh-CN" sz="600" dirty="0"/>
              <a:t>2018,38</a:t>
            </a:r>
            <a:r>
              <a:rPr lang="zh-CN" altLang="en-US" sz="600" dirty="0"/>
              <a:t>（</a:t>
            </a:r>
            <a:r>
              <a:rPr lang="en-US" altLang="zh-CN" sz="600" dirty="0"/>
              <a:t>11</a:t>
            </a:r>
            <a:r>
              <a:rPr lang="zh-CN" altLang="en-US" sz="600" dirty="0"/>
              <a:t>）：</a:t>
            </a:r>
            <a:r>
              <a:rPr lang="en-US" altLang="zh-CN" sz="600" dirty="0"/>
              <a:t>1073-1076</a:t>
            </a:r>
            <a:endParaRPr lang="en-US" altLang="zh-CN" sz="600" dirty="0"/>
          </a:p>
          <a:p>
            <a:pPr marL="171450" indent="-171450">
              <a:buFont typeface="Arial" panose="020B0604020202020204" pitchFamily="34" charset="0"/>
              <a:buChar char="•"/>
            </a:pPr>
            <a:r>
              <a:rPr lang="en-US" altLang="zh-CN" sz="600" dirty="0"/>
              <a:t>《</a:t>
            </a:r>
            <a:r>
              <a:rPr lang="zh-CN" altLang="en-US" sz="600" dirty="0"/>
              <a:t>中国脓毒症早期预防与阻断急诊专家共识</a:t>
            </a:r>
            <a:r>
              <a:rPr lang="en-US" altLang="zh-CN" sz="600" dirty="0"/>
              <a:t>》</a:t>
            </a:r>
            <a:endParaRPr lang="en-US" altLang="zh-CN" sz="600" dirty="0"/>
          </a:p>
          <a:p>
            <a:pPr marL="171450" indent="-171450">
              <a:buFont typeface="Arial" panose="020B0604020202020204" pitchFamily="34" charset="0"/>
              <a:buChar char="•"/>
            </a:pPr>
            <a:r>
              <a:rPr lang="en-US" altLang="zh-CN" sz="600" dirty="0"/>
              <a:t>《2021</a:t>
            </a:r>
            <a:r>
              <a:rPr lang="zh-CN" altLang="en-US" sz="600" dirty="0"/>
              <a:t>中国卫生健康统计年鉴</a:t>
            </a:r>
            <a:r>
              <a:rPr lang="en-US" altLang="zh-CN" sz="600" dirty="0"/>
              <a:t>》</a:t>
            </a:r>
            <a:endParaRPr lang="en-US" altLang="zh-CN" sz="600" dirty="0"/>
          </a:p>
          <a:p>
            <a:pPr marL="171450" indent="-171450">
              <a:buFont typeface="Arial" panose="020B0604020202020204" pitchFamily="34" charset="0"/>
              <a:buChar char="•"/>
            </a:pPr>
            <a:r>
              <a:rPr lang="en-US" altLang="zh-CN" sz="600" dirty="0"/>
              <a:t>《</a:t>
            </a:r>
            <a:r>
              <a:rPr lang="zh-CN" altLang="en-US" sz="600" dirty="0"/>
              <a:t>脓毒症患者围术期管理的专家共识</a:t>
            </a:r>
            <a:r>
              <a:rPr lang="en-US" altLang="zh-CN" sz="600" dirty="0"/>
              <a:t>》</a:t>
            </a:r>
            <a:endParaRPr lang="en-US" altLang="zh-CN" sz="600" dirty="0"/>
          </a:p>
          <a:p>
            <a:pPr marL="171450" indent="-171450">
              <a:buFont typeface="Arial" panose="020B0604020202020204" pitchFamily="34" charset="0"/>
              <a:buChar char="•"/>
            </a:pPr>
            <a:r>
              <a:rPr lang="en-US" altLang="zh-CN" sz="600" dirty="0"/>
              <a:t>《</a:t>
            </a:r>
            <a:r>
              <a:rPr lang="zh-CN" altLang="en-US" sz="600" dirty="0"/>
              <a:t>脓毒症液体治疗急诊专家共识</a:t>
            </a:r>
            <a:r>
              <a:rPr lang="en-US" altLang="zh-CN" sz="600" dirty="0"/>
              <a:t>》</a:t>
            </a:r>
            <a:endParaRPr lang="en-US" altLang="zh-CN" sz="600" dirty="0"/>
          </a:p>
          <a:p>
            <a:pPr marL="171450" indent="-171450">
              <a:buFont typeface="Arial" panose="020B0604020202020204" pitchFamily="34" charset="0"/>
              <a:buChar char="•"/>
            </a:pPr>
            <a:r>
              <a:rPr lang="en-US" altLang="zh-CN" sz="600" dirty="0"/>
              <a:t>《</a:t>
            </a:r>
            <a:r>
              <a:rPr lang="zh-CN" altLang="en-US" sz="600" dirty="0"/>
              <a:t>儿童晶体液临床应用专家共识</a:t>
            </a:r>
            <a:r>
              <a:rPr lang="en-US" altLang="zh-CN" sz="600" dirty="0"/>
              <a:t>》</a:t>
            </a:r>
            <a:endParaRPr lang="zh-CN" altLang="en-US" sz="600" dirty="0"/>
          </a:p>
        </p:txBody>
      </p:sp>
      <p:graphicFrame>
        <p:nvGraphicFramePr>
          <p:cNvPr id="47" name="表格 46"/>
          <p:cNvGraphicFramePr/>
          <p:nvPr>
            <p:custDataLst>
              <p:tags r:id="rId1"/>
            </p:custDataLst>
          </p:nvPr>
        </p:nvGraphicFramePr>
        <p:xfrm>
          <a:off x="732113" y="3227950"/>
          <a:ext cx="10764562" cy="2758051"/>
        </p:xfrm>
        <a:graphic>
          <a:graphicData uri="http://schemas.openxmlformats.org/drawingml/2006/table">
            <a:tbl>
              <a:tblPr firstRow="1" bandRow="1">
                <a:tableStyleId>{5C22544A-7EE6-4342-B048-85BDC9FD1C3A}</a:tableStyleId>
              </a:tblPr>
              <a:tblGrid>
                <a:gridCol w="1800630"/>
                <a:gridCol w="4557486"/>
                <a:gridCol w="4406446"/>
              </a:tblGrid>
              <a:tr h="452035">
                <a:tc>
                  <a:txBody>
                    <a:bodyPr/>
                    <a:lstStyle/>
                    <a:p>
                      <a:pPr algn="ctr">
                        <a:buNone/>
                      </a:pPr>
                      <a:r>
                        <a:rPr lang="zh-CN" altLang="en-US" sz="1400" b="1" dirty="0">
                          <a:latin typeface="微软雅黑" panose="020B0503020204020204" charset="-122"/>
                          <a:ea typeface="微软雅黑" panose="020B0503020204020204" charset="-122"/>
                        </a:rPr>
                        <a:t>危重症患者</a:t>
                      </a:r>
                      <a:endParaRPr lang="en-US" altLang="zh-CN" sz="1400" b="1" dirty="0">
                        <a:latin typeface="微软雅黑" panose="020B0503020204020204" charset="-122"/>
                        <a:ea typeface="微软雅黑" panose="020B0503020204020204" charset="-122"/>
                      </a:endParaRPr>
                    </a:p>
                    <a:p>
                      <a:pPr algn="ctr">
                        <a:buNone/>
                      </a:pPr>
                      <a:r>
                        <a:rPr lang="zh-CN" altLang="en-US" sz="1400" b="1" dirty="0">
                          <a:latin typeface="微软雅黑" panose="020B0503020204020204" charset="-122"/>
                          <a:ea typeface="微软雅黑" panose="020B0503020204020204" charset="-122"/>
                        </a:rPr>
                        <a:t>液体治疗需求</a:t>
                      </a:r>
                      <a:endParaRPr lang="zh-CN" altLang="en-US" sz="1400" b="1" dirty="0">
                        <a:latin typeface="微软雅黑" panose="020B0503020204020204" charset="-122"/>
                        <a:ea typeface="微软雅黑" panose="020B0503020204020204" charset="-122"/>
                      </a:endParaRPr>
                    </a:p>
                  </a:txBody>
                  <a:tcPr anchor="ctr">
                    <a:lnT w="12700" cap="flat" cmpd="sng" algn="ctr">
                      <a:solidFill>
                        <a:srgbClr val="004097"/>
                      </a:solidFill>
                      <a:prstDash val="solid"/>
                      <a:round/>
                      <a:headEnd type="none" w="med" len="med"/>
                      <a:tailEnd type="none" w="med" len="med"/>
                    </a:lnT>
                    <a:solidFill>
                      <a:srgbClr val="004097"/>
                    </a:solidFill>
                  </a:tcPr>
                </a:tc>
                <a:tc>
                  <a:txBody>
                    <a:bodyPr/>
                    <a:lstStyle/>
                    <a:p>
                      <a:pPr algn="ctr">
                        <a:buNone/>
                      </a:pPr>
                      <a:r>
                        <a:rPr lang="zh-CN" altLang="en-US" sz="1400" b="1" dirty="0">
                          <a:latin typeface="微软雅黑" panose="020B0503020204020204" charset="-122"/>
                          <a:ea typeface="微软雅黑" panose="020B0503020204020204" charset="-122"/>
                        </a:rPr>
                        <a:t>目录内产品（复方乳酸钠葡萄糖注射液）不足</a:t>
                      </a:r>
                      <a:endParaRPr lang="zh-CN" altLang="en-US" sz="1400" b="1" dirty="0">
                        <a:latin typeface="微软雅黑" panose="020B0503020204020204" charset="-122"/>
                        <a:ea typeface="微软雅黑" panose="020B0503020204020204" charset="-122"/>
                      </a:endParaRPr>
                    </a:p>
                  </a:txBody>
                  <a:tcPr anchor="ctr">
                    <a:lnT w="12700" cap="flat" cmpd="sng" algn="ctr">
                      <a:solidFill>
                        <a:srgbClr val="004097"/>
                      </a:solidFill>
                      <a:prstDash val="solid"/>
                      <a:round/>
                      <a:headEnd type="none" w="med" len="med"/>
                      <a:tailEnd type="none" w="med" len="med"/>
                    </a:lnT>
                    <a:solidFill>
                      <a:srgbClr val="004097"/>
                    </a:solidFill>
                  </a:tcPr>
                </a:tc>
                <a:tc>
                  <a:txBody>
                    <a:bodyPr/>
                    <a:lstStyle/>
                    <a:p>
                      <a:pPr algn="ctr">
                        <a:buNone/>
                      </a:pPr>
                      <a:r>
                        <a:rPr lang="zh-CN" altLang="en-US" sz="1400" b="1" dirty="0">
                          <a:latin typeface="微软雅黑" panose="020B0503020204020204" charset="-122"/>
                          <a:ea typeface="微软雅黑" panose="020B0503020204020204" charset="-122"/>
                        </a:rPr>
                        <a:t>复方电解质醋酸钠葡萄糖注射液优势</a:t>
                      </a:r>
                      <a:endParaRPr lang="zh-CN" altLang="en-US" sz="1400" b="1" dirty="0">
                        <a:latin typeface="微软雅黑" panose="020B0503020204020204" charset="-122"/>
                        <a:ea typeface="微软雅黑" panose="020B0503020204020204" charset="-122"/>
                      </a:endParaRPr>
                    </a:p>
                  </a:txBody>
                  <a:tcPr anchor="ctr">
                    <a:lnT w="12700" cap="flat" cmpd="sng" algn="ctr">
                      <a:solidFill>
                        <a:srgbClr val="004097"/>
                      </a:solidFill>
                      <a:prstDash val="solid"/>
                      <a:round/>
                      <a:headEnd type="none" w="med" len="med"/>
                      <a:tailEnd type="none" w="med" len="med"/>
                    </a:lnT>
                    <a:solidFill>
                      <a:srgbClr val="004097"/>
                    </a:solidFill>
                  </a:tcPr>
                </a:tc>
              </a:tr>
              <a:tr h="605262">
                <a:tc>
                  <a:txBody>
                    <a:bodyPr/>
                    <a:lstStyle/>
                    <a:p>
                      <a:pPr algn="ctr">
                        <a:buNone/>
                      </a:pPr>
                      <a:r>
                        <a:rPr lang="zh-CN" altLang="en-US" sz="1400" b="1" dirty="0">
                          <a:latin typeface="微软雅黑" panose="020B0503020204020204" charset="-122"/>
                          <a:ea typeface="微软雅黑" panose="020B0503020204020204" charset="-122"/>
                        </a:rPr>
                        <a:t>不增加肝脏负担</a:t>
                      </a:r>
                      <a:endParaRPr lang="zh-CN" altLang="en-US" sz="1400" b="1" dirty="0">
                        <a:latin typeface="微软雅黑" panose="020B0503020204020204" charset="-122"/>
                        <a:ea typeface="微软雅黑" panose="020B0503020204020204" charset="-122"/>
                      </a:endParaRPr>
                    </a:p>
                  </a:txBody>
                  <a:tcPr anchor="ctr">
                    <a:solidFill>
                      <a:srgbClr val="004097">
                        <a:alpha val="5000"/>
                      </a:srgbClr>
                    </a:solidFill>
                  </a:tcPr>
                </a:tc>
                <a:tc>
                  <a:txBody>
                    <a:bodyPr/>
                    <a:lstStyle/>
                    <a:p>
                      <a:pPr marL="171450" indent="-171450" algn="l">
                        <a:lnSpc>
                          <a:spcPct val="130000"/>
                        </a:lnSpc>
                        <a:buFont typeface="Arial" panose="020B0604020202020204" pitchFamily="34" charset="0"/>
                        <a:buChar char="•"/>
                      </a:pPr>
                      <a:r>
                        <a:rPr lang="zh-CN" altLang="en-US" sz="1400" b="0" dirty="0">
                          <a:solidFill>
                            <a:schemeClr val="tx1"/>
                          </a:solidFill>
                          <a:latin typeface="微软雅黑" panose="020B0503020204020204" charset="-122"/>
                          <a:ea typeface="微软雅黑" panose="020B0503020204020204" charset="-122"/>
                        </a:rPr>
                        <a:t>乳酸高度依赖肝脏代谢，</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危重患者尤其是肝功能障碍患者大量输注时，肝代谢乳酸的负荷加重</a:t>
                      </a:r>
                      <a:endParaRPr lang="en-US" altLang="zh-CN" sz="1400" b="0" baseline="3000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solidFill>
                      <a:srgbClr val="004097">
                        <a:alpha val="5000"/>
                      </a:srgbClr>
                    </a:solidFill>
                  </a:tcPr>
                </a:tc>
                <a:tc>
                  <a:txBody>
                    <a:bodyPr/>
                    <a:lstStyle/>
                    <a:p>
                      <a:pPr marL="171450" indent="-171450" algn="l">
                        <a:lnSpc>
                          <a:spcPct val="130000"/>
                        </a:lnSpc>
                        <a:buClr>
                          <a:srgbClr val="FF0000"/>
                        </a:buClr>
                        <a:buSzPct val="200000"/>
                        <a:buFont typeface="Wingdings" panose="05000000000000000000" pitchFamily="2" charset="2"/>
                        <a:buChar char="ü"/>
                      </a:pPr>
                      <a:r>
                        <a:rPr lang="zh-CN" altLang="en-US" sz="1400" b="0" dirty="0">
                          <a:solidFill>
                            <a:schemeClr val="tx1"/>
                          </a:solidFill>
                          <a:latin typeface="微软雅黑" panose="020B0503020204020204" charset="-122"/>
                          <a:ea typeface="微软雅黑" panose="020B0503020204020204" charset="-122"/>
                        </a:rPr>
                        <a:t>醋酸在全身各部位细胞内进行，不依赖肝脏，不增加肝脏负担</a:t>
                      </a:r>
                      <a:endParaRPr lang="zh-CN" altLang="en-US" sz="1400" b="0" dirty="0">
                        <a:solidFill>
                          <a:schemeClr val="tx1"/>
                        </a:solidFill>
                        <a:latin typeface="微软雅黑" panose="020B0503020204020204" charset="-122"/>
                        <a:ea typeface="微软雅黑" panose="020B0503020204020204" charset="-122"/>
                      </a:endParaRPr>
                    </a:p>
                  </a:txBody>
                  <a:tcPr anchor="ctr">
                    <a:solidFill>
                      <a:srgbClr val="004097">
                        <a:alpha val="5000"/>
                      </a:srgbClr>
                    </a:solidFill>
                  </a:tcPr>
                </a:tc>
              </a:tr>
              <a:tr h="605262">
                <a:tc>
                  <a:txBody>
                    <a:bodyPr/>
                    <a:lstStyle/>
                    <a:p>
                      <a:pPr algn="ctr">
                        <a:buNone/>
                      </a:pPr>
                      <a:r>
                        <a:rPr lang="zh-CN" altLang="en-US" sz="1400" b="1" dirty="0">
                          <a:latin typeface="微软雅黑" panose="020B0503020204020204" charset="-122"/>
                          <a:ea typeface="微软雅黑" panose="020B0503020204020204" charset="-122"/>
                        </a:rPr>
                        <a:t>快速调节酸碱平衡</a:t>
                      </a:r>
                      <a:endParaRPr lang="zh-CN" altLang="en-US" sz="1400" b="1" dirty="0">
                        <a:latin typeface="微软雅黑" panose="020B0503020204020204" charset="-122"/>
                        <a:ea typeface="微软雅黑" panose="020B0503020204020204" charset="-122"/>
                      </a:endParaRPr>
                    </a:p>
                  </a:txBody>
                  <a:tcPr anchor="ctr">
                    <a:solidFill>
                      <a:srgbClr val="004097">
                        <a:alpha val="5000"/>
                      </a:srgbClr>
                    </a:solidFill>
                  </a:tcPr>
                </a:tc>
                <a:tc>
                  <a:txBody>
                    <a:bodyPr/>
                    <a:lstStyle/>
                    <a:p>
                      <a:pPr marL="171450" indent="-171450" algn="l">
                        <a:lnSpc>
                          <a:spcPct val="130000"/>
                        </a:lnSpc>
                        <a:buFont typeface="Arial" panose="020B0604020202020204" pitchFamily="34" charset="0"/>
                        <a:buChar char="•"/>
                      </a:pPr>
                      <a:r>
                        <a:rPr lang="zh-CN" altLang="en-US" sz="1400" b="0" dirty="0">
                          <a:solidFill>
                            <a:schemeClr val="tx1"/>
                          </a:solidFill>
                          <a:latin typeface="微软雅黑" panose="020B0503020204020204" charset="-122"/>
                          <a:ea typeface="微软雅黑" panose="020B0503020204020204" charset="-122"/>
                        </a:rPr>
                        <a:t>乳酸代谢缓慢，</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乳酸生成碳酸氢根约</a:t>
                      </a:r>
                      <a:r>
                        <a:rPr lang="en-US" altLang="zh-CN" sz="1400" b="0" dirty="0">
                          <a:solidFill>
                            <a:schemeClr val="tx1"/>
                          </a:solidFill>
                          <a:latin typeface="微软雅黑" panose="020B0503020204020204" charset="-122"/>
                          <a:ea typeface="微软雅黑" panose="020B0503020204020204" charset="-122"/>
                          <a:cs typeface="微软雅黑" panose="020B0503020204020204" charset="-122"/>
                          <a:sym typeface="+mn-ea"/>
                        </a:rPr>
                        <a:t>1h</a:t>
                      </a: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solidFill>
                      <a:srgbClr val="004097">
                        <a:alpha val="5000"/>
                      </a:srgbClr>
                    </a:solidFill>
                  </a:tcPr>
                </a:tc>
                <a:tc>
                  <a:txBody>
                    <a:bodyPr/>
                    <a:lstStyle/>
                    <a:p>
                      <a:pPr marL="171450" indent="-171450" algn="l">
                        <a:lnSpc>
                          <a:spcPct val="130000"/>
                        </a:lnSpc>
                        <a:buClr>
                          <a:srgbClr val="FF0000"/>
                        </a:buClr>
                        <a:buSzPct val="200000"/>
                        <a:buFont typeface="Wingdings" panose="05000000000000000000" pitchFamily="2" charset="2"/>
                        <a:buChar char="ü"/>
                      </a:pPr>
                      <a:r>
                        <a:rPr lang="zh-CN" altLang="en-US" sz="1400" b="0" dirty="0">
                          <a:solidFill>
                            <a:schemeClr val="tx1"/>
                          </a:solidFill>
                          <a:latin typeface="微软雅黑" panose="020B0503020204020204" charset="-122"/>
                          <a:ea typeface="微软雅黑" panose="020B0503020204020204" charset="-122"/>
                        </a:rPr>
                        <a:t>醋酸生成碳酸氢根</a:t>
                      </a:r>
                      <a:r>
                        <a:rPr lang="en-US" altLang="zh-CN" sz="1400" b="0" dirty="0">
                          <a:solidFill>
                            <a:schemeClr val="tx1"/>
                          </a:solidFill>
                          <a:latin typeface="微软雅黑" panose="020B0503020204020204" charset="-122"/>
                          <a:ea typeface="微软雅黑" panose="020B0503020204020204" charset="-122"/>
                        </a:rPr>
                        <a:t>10min</a:t>
                      </a:r>
                      <a:r>
                        <a:rPr lang="zh-CN" altLang="en-US" sz="1400" b="0" dirty="0">
                          <a:solidFill>
                            <a:schemeClr val="tx1"/>
                          </a:solidFill>
                          <a:latin typeface="微软雅黑" panose="020B0503020204020204" charset="-122"/>
                          <a:ea typeface="微软雅黑" panose="020B0503020204020204" charset="-122"/>
                        </a:rPr>
                        <a:t>，起效快速，更有效维持酸碱平衡</a:t>
                      </a:r>
                      <a:endParaRPr lang="zh-CN" altLang="en-US" sz="1400" b="0" dirty="0">
                        <a:solidFill>
                          <a:schemeClr val="tx1"/>
                        </a:solidFill>
                        <a:latin typeface="微软雅黑" panose="020B0503020204020204" charset="-122"/>
                        <a:ea typeface="微软雅黑" panose="020B0503020204020204" charset="-122"/>
                      </a:endParaRPr>
                    </a:p>
                  </a:txBody>
                  <a:tcPr anchor="ctr">
                    <a:solidFill>
                      <a:srgbClr val="004097">
                        <a:alpha val="5000"/>
                      </a:srgbClr>
                    </a:solidFill>
                  </a:tcPr>
                </a:tc>
              </a:tr>
              <a:tr h="382516">
                <a:tc>
                  <a:txBody>
                    <a:bodyPr/>
                    <a:lstStyle/>
                    <a:p>
                      <a:pPr algn="ctr">
                        <a:buNone/>
                      </a:pPr>
                      <a:r>
                        <a:rPr lang="zh-CN" altLang="en-US" sz="1400" b="1" dirty="0">
                          <a:latin typeface="微软雅黑" panose="020B0503020204020204" charset="-122"/>
                          <a:ea typeface="微软雅黑" panose="020B0503020204020204" charset="-122"/>
                        </a:rPr>
                        <a:t>不增加血乳酸水平</a:t>
                      </a:r>
                      <a:endParaRPr lang="zh-CN" altLang="en-US" sz="1400" b="1" dirty="0">
                        <a:latin typeface="微软雅黑" panose="020B0503020204020204" charset="-122"/>
                        <a:ea typeface="微软雅黑" panose="020B0503020204020204" charset="-122"/>
                      </a:endParaRPr>
                    </a:p>
                  </a:txBody>
                  <a:tcPr anchor="ctr">
                    <a:solidFill>
                      <a:srgbClr val="004097">
                        <a:alpha val="5000"/>
                      </a:srgbClr>
                    </a:solidFill>
                  </a:tcPr>
                </a:tc>
                <a:tc>
                  <a:txBody>
                    <a:bodyPr/>
                    <a:lstStyle/>
                    <a:p>
                      <a:pPr marL="171450" indent="-171450" algn="l">
                        <a:lnSpc>
                          <a:spcPct val="130000"/>
                        </a:lnSpc>
                        <a:buFont typeface="Arial" panose="020B0604020202020204" pitchFamily="34" charset="0"/>
                        <a:buChar char="•"/>
                      </a:pPr>
                      <a:r>
                        <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rPr>
                        <a:t>大量输注会影响血乳酸水平</a:t>
                      </a:r>
                      <a:endParaRPr lang="zh-CN" altLang="en-US" sz="1400" b="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solidFill>
                      <a:srgbClr val="004097">
                        <a:alpha val="5000"/>
                      </a:srgbClr>
                    </a:solidFill>
                  </a:tcPr>
                </a:tc>
                <a:tc>
                  <a:txBody>
                    <a:bodyPr/>
                    <a:lstStyle/>
                    <a:p>
                      <a:pPr marL="171450" indent="-171450" algn="l">
                        <a:lnSpc>
                          <a:spcPct val="130000"/>
                        </a:lnSpc>
                        <a:buClr>
                          <a:srgbClr val="FF0000"/>
                        </a:buClr>
                        <a:buSzPct val="200000"/>
                        <a:buFont typeface="Wingdings" panose="05000000000000000000" pitchFamily="2" charset="2"/>
                        <a:buChar char="ü"/>
                      </a:pPr>
                      <a:r>
                        <a:rPr lang="zh-CN" altLang="en-US" sz="1400" b="0" dirty="0">
                          <a:solidFill>
                            <a:schemeClr val="tx1"/>
                          </a:solidFill>
                          <a:latin typeface="微软雅黑" panose="020B0503020204020204" charset="-122"/>
                          <a:ea typeface="微软雅黑" panose="020B0503020204020204" charset="-122"/>
                        </a:rPr>
                        <a:t>不含乳酸，不影响血乳酸水平</a:t>
                      </a:r>
                      <a:endParaRPr lang="zh-CN" altLang="en-US" sz="1400" b="0" dirty="0">
                        <a:solidFill>
                          <a:schemeClr val="tx1"/>
                        </a:solidFill>
                        <a:latin typeface="微软雅黑" panose="020B0503020204020204" charset="-122"/>
                        <a:ea typeface="微软雅黑" panose="020B0503020204020204" charset="-122"/>
                      </a:endParaRPr>
                    </a:p>
                  </a:txBody>
                  <a:tcPr anchor="ctr">
                    <a:solidFill>
                      <a:srgbClr val="004097">
                        <a:alpha val="5000"/>
                      </a:srgbClr>
                    </a:solidFill>
                  </a:tcPr>
                </a:tc>
              </a:tr>
              <a:tr h="605262">
                <a:tc>
                  <a:txBody>
                    <a:bodyPr/>
                    <a:lstStyle/>
                    <a:p>
                      <a:pPr algn="ctr">
                        <a:buNone/>
                      </a:pPr>
                      <a:r>
                        <a:rPr lang="zh-CN" altLang="en-US" sz="1400" b="1" dirty="0">
                          <a:latin typeface="微软雅黑" panose="020B0503020204020204" charset="-122"/>
                          <a:ea typeface="微软雅黑" panose="020B0503020204020204" charset="-122"/>
                        </a:rPr>
                        <a:t>电解质紊乱</a:t>
                      </a:r>
                      <a:endParaRPr lang="zh-CN" altLang="en-US" sz="1400" b="1" dirty="0">
                        <a:latin typeface="微软雅黑" panose="020B0503020204020204" charset="-122"/>
                        <a:ea typeface="微软雅黑" panose="020B0503020204020204" charset="-122"/>
                      </a:endParaRPr>
                    </a:p>
                  </a:txBody>
                  <a:tcPr anchor="ctr">
                    <a:lnB w="12700" cap="flat" cmpd="sng" algn="ctr">
                      <a:solidFill>
                        <a:srgbClr val="004097"/>
                      </a:solidFill>
                      <a:prstDash val="solid"/>
                      <a:round/>
                      <a:headEnd type="none" w="med" len="med"/>
                      <a:tailEnd type="none" w="med" len="med"/>
                    </a:lnB>
                    <a:solidFill>
                      <a:srgbClr val="004097">
                        <a:alpha val="5000"/>
                      </a:srgbClr>
                    </a:solidFill>
                  </a:tcPr>
                </a:tc>
                <a:tc>
                  <a:txBody>
                    <a:bodyPr/>
                    <a:lstStyle/>
                    <a:p>
                      <a:pPr marL="171450" indent="-171450" algn="l">
                        <a:lnSpc>
                          <a:spcPct val="130000"/>
                        </a:lnSpc>
                        <a:buFont typeface="Arial" panose="020B0604020202020204" pitchFamily="34" charset="0"/>
                        <a:buChar char="•"/>
                      </a:pPr>
                      <a:r>
                        <a:rPr lang="zh-CN" altLang="en-US" sz="1400" b="0" baseline="0" dirty="0">
                          <a:solidFill>
                            <a:schemeClr val="tx1"/>
                          </a:solidFill>
                          <a:latin typeface="微软雅黑" panose="020B0503020204020204" charset="-122"/>
                          <a:ea typeface="微软雅黑" panose="020B0503020204020204" charset="-122"/>
                          <a:cs typeface="微软雅黑" panose="020B0503020204020204" charset="-122"/>
                          <a:sym typeface="+mn-ea"/>
                        </a:rPr>
                        <a:t>不含镁离子及磷，高氯血症及低钾血症风险相对较高；</a:t>
                      </a:r>
                      <a:endParaRPr lang="zh-CN" altLang="en-US" sz="1400" b="0" baseline="0" dirty="0">
                        <a:solidFill>
                          <a:schemeClr val="tx1"/>
                        </a:solidFill>
                        <a:latin typeface="微软雅黑" panose="020B0503020204020204" charset="-122"/>
                        <a:ea typeface="微软雅黑" panose="020B0503020204020204" charset="-122"/>
                        <a:cs typeface="微软雅黑" panose="020B0503020204020204" charset="-122"/>
                        <a:sym typeface="+mn-ea"/>
                      </a:endParaRPr>
                    </a:p>
                  </a:txBody>
                  <a:tcPr anchor="ctr">
                    <a:lnB w="12700" cap="flat" cmpd="sng" algn="ctr">
                      <a:solidFill>
                        <a:srgbClr val="004097"/>
                      </a:solidFill>
                      <a:prstDash val="solid"/>
                      <a:round/>
                      <a:headEnd type="none" w="med" len="med"/>
                      <a:tailEnd type="none" w="med" len="med"/>
                    </a:lnB>
                    <a:solidFill>
                      <a:srgbClr val="004097">
                        <a:alpha val="5000"/>
                      </a:srgbClr>
                    </a:solidFill>
                  </a:tcPr>
                </a:tc>
                <a:tc>
                  <a:txBody>
                    <a:bodyPr/>
                    <a:lstStyle/>
                    <a:p>
                      <a:pPr marL="171450" indent="-171450" algn="l">
                        <a:lnSpc>
                          <a:spcPct val="130000"/>
                        </a:lnSpc>
                        <a:buClr>
                          <a:srgbClr val="FF0000"/>
                        </a:buClr>
                        <a:buSzPct val="200000"/>
                        <a:buFont typeface="Wingdings" panose="05000000000000000000" pitchFamily="2" charset="2"/>
                        <a:buChar char="ü"/>
                      </a:pPr>
                      <a:r>
                        <a:rPr lang="zh-CN" altLang="en-US" sz="1400" b="0" dirty="0">
                          <a:solidFill>
                            <a:schemeClr val="tx1"/>
                          </a:solidFill>
                          <a:latin typeface="微软雅黑" panose="020B0503020204020204" charset="-122"/>
                          <a:ea typeface="微软雅黑" panose="020B0503020204020204" charset="-122"/>
                        </a:rPr>
                        <a:t>含有钠钾钙镁磷，低氯高钾配方；全面调节，降低风险</a:t>
                      </a:r>
                      <a:endParaRPr lang="zh-CN" altLang="en-US" sz="1400" b="0" dirty="0">
                        <a:solidFill>
                          <a:schemeClr val="tx1"/>
                        </a:solidFill>
                        <a:latin typeface="微软雅黑" panose="020B0503020204020204" charset="-122"/>
                        <a:ea typeface="微软雅黑" panose="020B0503020204020204" charset="-122"/>
                      </a:endParaRPr>
                    </a:p>
                  </a:txBody>
                  <a:tcPr anchor="ctr">
                    <a:lnB w="12700" cap="flat" cmpd="sng" algn="ctr">
                      <a:solidFill>
                        <a:srgbClr val="004097"/>
                      </a:solidFill>
                      <a:prstDash val="solid"/>
                      <a:round/>
                      <a:headEnd type="none" w="med" len="med"/>
                      <a:tailEnd type="none" w="med" len="med"/>
                    </a:lnB>
                    <a:solidFill>
                      <a:srgbClr val="004097">
                        <a:alpha val="5000"/>
                      </a:srgbClr>
                    </a:solidFill>
                  </a:tcPr>
                </a:tc>
              </a:tr>
            </a:tbl>
          </a:graphicData>
        </a:graphic>
      </p:graphicFrame>
      <p:sp>
        <p:nvSpPr>
          <p:cNvPr id="49" name="文本框 48"/>
          <p:cNvSpPr txBox="1"/>
          <p:nvPr/>
        </p:nvSpPr>
        <p:spPr>
          <a:xfrm>
            <a:off x="714375" y="1171671"/>
            <a:ext cx="3203575" cy="368300"/>
          </a:xfrm>
          <a:prstGeom prst="rect">
            <a:avLst/>
          </a:prstGeom>
          <a:noFill/>
        </p:spPr>
        <p:txBody>
          <a:bodyPr wrap="square">
            <a:spAutoFit/>
          </a:bodyPr>
          <a:lstStyle/>
          <a:p>
            <a:pPr>
              <a:lnSpc>
                <a:spcPct val="100000"/>
              </a:lnSpc>
            </a:pPr>
            <a:r>
              <a:rPr lang="zh-CN" altLang="en-US" b="1" dirty="0">
                <a:sym typeface="+mn-ea"/>
              </a:rPr>
              <a:t>疾病基本情况</a:t>
            </a:r>
            <a:endParaRPr lang="zh-CN" altLang="en-US" sz="1800" b="1" dirty="0">
              <a:solidFill>
                <a:schemeClr val="tx1"/>
              </a:solidFill>
              <a:latin typeface="微软雅黑" panose="020B0503020204020204" charset="-122"/>
              <a:ea typeface="微软雅黑" panose="020B0503020204020204" charset="-122"/>
              <a:cs typeface="微软雅黑" panose="020B0503020204020204" charset="-122"/>
              <a:sym typeface="+mn-ea"/>
            </a:endParaRPr>
          </a:p>
        </p:txBody>
      </p:sp>
    </p:spTree>
    <p:custDataLst>
      <p:tags r:id="rId2"/>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2. </a:t>
            </a:r>
            <a:r>
              <a:rPr lang="zh-CN" altLang="en-US" dirty="0"/>
              <a:t>安全性</a:t>
            </a:r>
            <a:endParaRPr lang="zh-CN" altLang="en-US" dirty="0"/>
          </a:p>
        </p:txBody>
      </p:sp>
      <p:sp>
        <p:nvSpPr>
          <p:cNvPr id="2" name="文本框 1"/>
          <p:cNvSpPr txBox="1"/>
          <p:nvPr/>
        </p:nvSpPr>
        <p:spPr>
          <a:xfrm>
            <a:off x="606146" y="1206696"/>
            <a:ext cx="10764838" cy="553998"/>
          </a:xfrm>
          <a:prstGeom prst="rect">
            <a:avLst/>
          </a:prstGeom>
          <a:noFill/>
        </p:spPr>
        <p:txBody>
          <a:bodyPr wrap="square" rtlCol="0">
            <a:spAutoFit/>
          </a:bodyPr>
          <a:lstStyle/>
          <a:p>
            <a:pPr algn="l"/>
            <a:r>
              <a:rPr lang="en-US" altLang="zh-CN" sz="1600" b="1" dirty="0">
                <a:cs typeface="+mn-ea"/>
                <a:sym typeface="+mn-lt"/>
              </a:rPr>
              <a:t>【</a:t>
            </a:r>
            <a:r>
              <a:rPr lang="zh-CN" altLang="en-US" sz="1600" b="1" dirty="0">
                <a:cs typeface="+mn-ea"/>
                <a:sym typeface="+mn-lt"/>
              </a:rPr>
              <a:t>不良反应</a:t>
            </a:r>
            <a:r>
              <a:rPr lang="en-US" altLang="zh-CN" sz="1600" b="1" dirty="0">
                <a:cs typeface="+mn-ea"/>
                <a:sym typeface="+mn-lt"/>
              </a:rPr>
              <a:t>】</a:t>
            </a:r>
            <a:endParaRPr lang="en-US" altLang="zh-CN" sz="1600" b="1" dirty="0">
              <a:cs typeface="+mn-ea"/>
              <a:sym typeface="+mn-lt"/>
            </a:endParaRPr>
          </a:p>
          <a:p>
            <a:pPr algn="l"/>
            <a:r>
              <a:rPr lang="zh-CN" altLang="en-US" sz="1400" dirty="0">
                <a:cs typeface="+mn-ea"/>
                <a:sym typeface="+mn-lt"/>
              </a:rPr>
              <a:t>根据同品种在日本批准上市信息，</a:t>
            </a:r>
            <a:r>
              <a:rPr lang="en-US" altLang="zh-CN" sz="1400" dirty="0">
                <a:cs typeface="+mn-ea"/>
                <a:sym typeface="+mn-lt"/>
              </a:rPr>
              <a:t>310</a:t>
            </a:r>
            <a:r>
              <a:rPr lang="zh-CN" altLang="en-US" sz="1400" dirty="0">
                <a:cs typeface="+mn-ea"/>
                <a:sym typeface="+mn-lt"/>
              </a:rPr>
              <a:t>例患者中有</a:t>
            </a:r>
            <a:r>
              <a:rPr lang="en-US" altLang="zh-CN" sz="1400" dirty="0">
                <a:cs typeface="+mn-ea"/>
                <a:sym typeface="+mn-lt"/>
              </a:rPr>
              <a:t>23</a:t>
            </a:r>
            <a:r>
              <a:rPr lang="zh-CN" altLang="en-US" sz="1400" dirty="0">
                <a:cs typeface="+mn-ea"/>
                <a:sym typeface="+mn-lt"/>
              </a:rPr>
              <a:t>例（</a:t>
            </a:r>
            <a:r>
              <a:rPr lang="en-US" altLang="zh-CN" sz="1400" dirty="0">
                <a:cs typeface="+mn-ea"/>
                <a:sym typeface="+mn-lt"/>
              </a:rPr>
              <a:t>7.4%</a:t>
            </a:r>
            <a:r>
              <a:rPr lang="zh-CN" altLang="en-US" sz="1400" dirty="0">
                <a:cs typeface="+mn-ea"/>
                <a:sym typeface="+mn-lt"/>
              </a:rPr>
              <a:t>）患者报告</a:t>
            </a:r>
            <a:r>
              <a:rPr lang="en-US" altLang="zh-CN" sz="1400" dirty="0">
                <a:cs typeface="+mn-ea"/>
                <a:sym typeface="+mn-lt"/>
              </a:rPr>
              <a:t>25</a:t>
            </a:r>
            <a:r>
              <a:rPr lang="zh-CN" altLang="en-US" sz="1400" dirty="0">
                <a:cs typeface="+mn-ea"/>
                <a:sym typeface="+mn-lt"/>
              </a:rPr>
              <a:t>件不良反应。</a:t>
            </a:r>
            <a:endParaRPr lang="zh-CN" altLang="en-US" sz="1400" dirty="0">
              <a:cs typeface="+mn-ea"/>
              <a:sym typeface="+mn-lt"/>
            </a:endParaRPr>
          </a:p>
        </p:txBody>
      </p:sp>
      <p:graphicFrame>
        <p:nvGraphicFramePr>
          <p:cNvPr id="3" name="表格 2"/>
          <p:cNvGraphicFramePr>
            <a:graphicFrameLocks noGrp="1"/>
          </p:cNvGraphicFramePr>
          <p:nvPr>
            <p:custDataLst>
              <p:tags r:id="rId1"/>
            </p:custDataLst>
          </p:nvPr>
        </p:nvGraphicFramePr>
        <p:xfrm>
          <a:off x="713578" y="1841489"/>
          <a:ext cx="8481221" cy="2168526"/>
        </p:xfrm>
        <a:graphic>
          <a:graphicData uri="http://schemas.openxmlformats.org/drawingml/2006/table">
            <a:tbl>
              <a:tblPr firstRow="1" bandRow="1">
                <a:tableStyleId>{21E4AEA4-8DFA-4A89-87EB-49C32662AFE0}</a:tableStyleId>
              </a:tblPr>
              <a:tblGrid>
                <a:gridCol w="1645418"/>
                <a:gridCol w="1031904"/>
                <a:gridCol w="1723676"/>
                <a:gridCol w="4080223"/>
              </a:tblGrid>
              <a:tr h="258588">
                <a:tc>
                  <a:txBody>
                    <a:bodyPr/>
                    <a:lstStyle/>
                    <a:p>
                      <a:pPr algn="ctr">
                        <a:lnSpc>
                          <a:spcPct val="150000"/>
                        </a:lnSpc>
                      </a:pPr>
                      <a:r>
                        <a:rPr lang="zh-CN" altLang="en-US" sz="1400" dirty="0">
                          <a:latin typeface="+mn-lt"/>
                          <a:ea typeface="+mn-ea"/>
                          <a:cs typeface="+mn-ea"/>
                          <a:sym typeface="+mn-lt"/>
                        </a:rPr>
                        <a:t>种类</a:t>
                      </a:r>
                      <a:r>
                        <a:rPr lang="en-US" altLang="zh-CN" sz="1400" dirty="0">
                          <a:latin typeface="+mn-lt"/>
                          <a:ea typeface="+mn-ea"/>
                          <a:cs typeface="+mn-ea"/>
                          <a:sym typeface="+mn-lt"/>
                        </a:rPr>
                        <a:t>/</a:t>
                      </a:r>
                      <a:r>
                        <a:rPr lang="zh-CN" altLang="en-US" sz="1400" dirty="0">
                          <a:latin typeface="+mn-lt"/>
                          <a:ea typeface="+mn-ea"/>
                          <a:cs typeface="+mn-ea"/>
                          <a:sym typeface="+mn-lt"/>
                        </a:rPr>
                        <a:t>频率</a:t>
                      </a:r>
                      <a:endParaRPr lang="zh-CN" altLang="en-US" sz="1400" dirty="0">
                        <a:latin typeface="+mn-lt"/>
                        <a:ea typeface="+mn-ea"/>
                        <a:cs typeface="+mn-ea"/>
                        <a:sym typeface="+mn-lt"/>
                      </a:endParaRPr>
                    </a:p>
                  </a:txBody>
                  <a:tcPr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c>
                  <a:txBody>
                    <a:bodyPr/>
                    <a:lstStyle/>
                    <a:p>
                      <a:pPr algn="ctr">
                        <a:lnSpc>
                          <a:spcPct val="150000"/>
                        </a:lnSpc>
                      </a:pPr>
                      <a:r>
                        <a:rPr lang="en-US" altLang="zh-CN" sz="1400" dirty="0">
                          <a:latin typeface="+mn-lt"/>
                          <a:ea typeface="+mn-ea"/>
                          <a:cs typeface="+mn-ea"/>
                          <a:sym typeface="+mn-lt"/>
                        </a:rPr>
                        <a:t>5%</a:t>
                      </a:r>
                      <a:r>
                        <a:rPr lang="zh-CN" altLang="en-US" sz="1400" dirty="0">
                          <a:latin typeface="+mn-lt"/>
                          <a:ea typeface="+mn-ea"/>
                          <a:cs typeface="+mn-ea"/>
                          <a:sym typeface="+mn-lt"/>
                        </a:rPr>
                        <a:t>及以上</a:t>
                      </a:r>
                      <a:endParaRPr lang="zh-CN" altLang="en-US" sz="1400" dirty="0">
                        <a:latin typeface="+mn-lt"/>
                        <a:ea typeface="+mn-ea"/>
                        <a:cs typeface="+mn-ea"/>
                        <a:sym typeface="+mn-lt"/>
                      </a:endParaRPr>
                    </a:p>
                  </a:txBody>
                  <a:tcPr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c>
                  <a:txBody>
                    <a:bodyPr/>
                    <a:lstStyle/>
                    <a:p>
                      <a:pPr algn="ctr">
                        <a:lnSpc>
                          <a:spcPct val="150000"/>
                        </a:lnSpc>
                      </a:pPr>
                      <a:r>
                        <a:rPr lang="en-US" altLang="zh-CN" sz="1400" dirty="0">
                          <a:latin typeface="+mn-lt"/>
                          <a:ea typeface="+mn-ea"/>
                          <a:cs typeface="+mn-ea"/>
                          <a:sym typeface="+mn-lt"/>
                        </a:rPr>
                        <a:t>0.1~</a:t>
                      </a:r>
                      <a:r>
                        <a:rPr lang="zh-CN" altLang="en-US" sz="1400" dirty="0">
                          <a:latin typeface="+mn-lt"/>
                          <a:ea typeface="+mn-ea"/>
                          <a:cs typeface="+mn-ea"/>
                          <a:sym typeface="+mn-lt"/>
                        </a:rPr>
                        <a:t>＜</a:t>
                      </a:r>
                      <a:r>
                        <a:rPr lang="en-US" altLang="zh-CN" sz="1400" dirty="0">
                          <a:latin typeface="+mn-lt"/>
                          <a:ea typeface="+mn-ea"/>
                          <a:cs typeface="+mn-ea"/>
                          <a:sym typeface="+mn-lt"/>
                        </a:rPr>
                        <a:t>5%</a:t>
                      </a:r>
                      <a:endParaRPr lang="zh-CN" altLang="en-US" sz="1400" dirty="0">
                        <a:latin typeface="+mn-lt"/>
                        <a:ea typeface="+mn-ea"/>
                        <a:cs typeface="+mn-ea"/>
                        <a:sym typeface="+mn-lt"/>
                      </a:endParaRPr>
                    </a:p>
                  </a:txBody>
                  <a:tcPr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c>
                  <a:txBody>
                    <a:bodyPr/>
                    <a:lstStyle/>
                    <a:p>
                      <a:pPr algn="ctr">
                        <a:lnSpc>
                          <a:spcPct val="150000"/>
                        </a:lnSpc>
                      </a:pPr>
                      <a:r>
                        <a:rPr lang="zh-CN" altLang="en-US" sz="1400" dirty="0">
                          <a:latin typeface="+mn-lt"/>
                          <a:ea typeface="+mn-ea"/>
                          <a:cs typeface="+mn-ea"/>
                          <a:sym typeface="+mn-lt"/>
                        </a:rPr>
                        <a:t>频率不明</a:t>
                      </a:r>
                      <a:endParaRPr lang="zh-CN" altLang="en-US" sz="1400" dirty="0">
                        <a:latin typeface="+mn-lt"/>
                        <a:ea typeface="+mn-ea"/>
                        <a:cs typeface="+mn-ea"/>
                        <a:sym typeface="+mn-lt"/>
                      </a:endParaRPr>
                    </a:p>
                  </a:txBody>
                  <a:tcPr anchor="ctr">
                    <a:lnL w="12700" cmpd="sng">
                      <a:noFill/>
                    </a:lnL>
                    <a:lnR w="12700" cmpd="sng">
                      <a:noFill/>
                    </a:lnR>
                    <a:lnT w="12700" cap="flat" cmpd="sng" algn="ctr">
                      <a:solidFill>
                        <a:srgbClr val="005A8C"/>
                      </a:solidFill>
                      <a:prstDash val="solid"/>
                      <a:round/>
                      <a:headEnd type="none" w="med" len="med"/>
                      <a:tailEnd type="none" w="med" len="med"/>
                    </a:lnT>
                    <a:lnB w="38100" cmpd="sng">
                      <a:noFill/>
                    </a:lnB>
                    <a:lnTlToBr w="12700" cmpd="sng">
                      <a:noFill/>
                      <a:prstDash val="solid"/>
                    </a:lnTlToBr>
                    <a:lnBlToTr w="12700" cmpd="sng">
                      <a:noFill/>
                      <a:prstDash val="solid"/>
                    </a:lnBlToTr>
                    <a:solidFill>
                      <a:srgbClr val="014197"/>
                    </a:solidFill>
                  </a:tcPr>
                </a:tc>
              </a:tr>
              <a:tr h="242963">
                <a:tc>
                  <a:txBody>
                    <a:bodyPr/>
                    <a:lstStyle/>
                    <a:p>
                      <a:pPr algn="ctr">
                        <a:lnSpc>
                          <a:spcPct val="150000"/>
                        </a:lnSpc>
                      </a:pPr>
                      <a:r>
                        <a:rPr lang="zh-CN" altLang="en-US" sz="1200" dirty="0">
                          <a:latin typeface="+mn-lt"/>
                          <a:ea typeface="+mn-ea"/>
                          <a:cs typeface="+mn-ea"/>
                          <a:sym typeface="+mn-lt"/>
                        </a:rPr>
                        <a:t>注射部位</a:t>
                      </a:r>
                      <a:endParaRPr lang="zh-CN" altLang="en-US" sz="120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100" dirty="0">
                          <a:latin typeface="+mn-lt"/>
                          <a:ea typeface="+mn-ea"/>
                          <a:cs typeface="+mn-ea"/>
                          <a:sym typeface="+mn-lt"/>
                        </a:rPr>
                        <a:t>血管性疼痛</a:t>
                      </a:r>
                      <a:endParaRPr lang="zh-CN" altLang="en-US" sz="110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100" dirty="0">
                          <a:latin typeface="+mn-lt"/>
                          <a:ea typeface="+mn-ea"/>
                          <a:cs typeface="+mn-ea"/>
                          <a:sym typeface="+mn-lt"/>
                        </a:rPr>
                        <a:t>静脉炎</a:t>
                      </a:r>
                      <a:endParaRPr lang="zh-CN" altLang="en-US" sz="110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anchor="ct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014197">
                        <a:alpha val="5000"/>
                      </a:srgbClr>
                    </a:solidFill>
                  </a:tcPr>
                </a:tc>
              </a:tr>
              <a:tr h="421500">
                <a:tc>
                  <a:txBody>
                    <a:bodyPr/>
                    <a:lstStyle/>
                    <a:p>
                      <a:pPr algn="ctr">
                        <a:lnSpc>
                          <a:spcPct val="150000"/>
                        </a:lnSpc>
                      </a:pPr>
                      <a:r>
                        <a:rPr lang="zh-CN" altLang="en-US" sz="1200" dirty="0">
                          <a:latin typeface="+mn-lt"/>
                          <a:ea typeface="+mn-ea"/>
                          <a:cs typeface="+mn-ea"/>
                          <a:sym typeface="+mn-lt"/>
                        </a:rPr>
                        <a:t>肝脏</a:t>
                      </a:r>
                      <a:endParaRPr lang="zh-CN" altLang="en-US" sz="120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10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en-US" altLang="zh-CN" sz="1100" dirty="0">
                          <a:latin typeface="+mn-lt"/>
                          <a:ea typeface="+mn-ea"/>
                          <a:cs typeface="+mn-ea"/>
                          <a:sym typeface="+mn-lt"/>
                        </a:rPr>
                        <a:t>AST</a:t>
                      </a:r>
                      <a:r>
                        <a:rPr lang="zh-CN" altLang="en-US" sz="1100" dirty="0">
                          <a:latin typeface="+mn-lt"/>
                          <a:ea typeface="+mn-ea"/>
                          <a:cs typeface="+mn-ea"/>
                          <a:sym typeface="+mn-lt"/>
                        </a:rPr>
                        <a:t>（</a:t>
                      </a:r>
                      <a:r>
                        <a:rPr lang="en-US" altLang="zh-CN" sz="1100" dirty="0">
                          <a:latin typeface="+mn-lt"/>
                          <a:ea typeface="+mn-ea"/>
                          <a:cs typeface="+mn-ea"/>
                          <a:sym typeface="+mn-lt"/>
                        </a:rPr>
                        <a:t>GOT</a:t>
                      </a:r>
                      <a:r>
                        <a:rPr lang="zh-CN" altLang="en-US" sz="1100" dirty="0">
                          <a:latin typeface="+mn-lt"/>
                          <a:ea typeface="+mn-ea"/>
                          <a:cs typeface="+mn-ea"/>
                          <a:sym typeface="+mn-lt"/>
                        </a:rPr>
                        <a:t>）、</a:t>
                      </a:r>
                      <a:r>
                        <a:rPr lang="en-US" altLang="zh-CN" sz="1100" dirty="0">
                          <a:latin typeface="+mn-lt"/>
                          <a:ea typeface="+mn-ea"/>
                          <a:cs typeface="+mn-ea"/>
                          <a:sym typeface="+mn-lt"/>
                        </a:rPr>
                        <a:t>ALT</a:t>
                      </a:r>
                      <a:r>
                        <a:rPr lang="zh-CN" altLang="en-US" sz="1100" dirty="0">
                          <a:latin typeface="+mn-lt"/>
                          <a:ea typeface="+mn-ea"/>
                          <a:cs typeface="+mn-ea"/>
                          <a:sym typeface="+mn-lt"/>
                        </a:rPr>
                        <a:t>（</a:t>
                      </a:r>
                      <a:r>
                        <a:rPr lang="en-US" altLang="zh-CN" sz="1100" dirty="0">
                          <a:latin typeface="+mn-lt"/>
                          <a:ea typeface="+mn-ea"/>
                          <a:cs typeface="+mn-ea"/>
                          <a:sym typeface="+mn-lt"/>
                        </a:rPr>
                        <a:t>GPT</a:t>
                      </a:r>
                      <a:r>
                        <a:rPr lang="zh-CN" altLang="en-US" sz="1100" dirty="0">
                          <a:latin typeface="+mn-lt"/>
                          <a:ea typeface="+mn-ea"/>
                          <a:cs typeface="+mn-ea"/>
                          <a:sym typeface="+mn-lt"/>
                        </a:rPr>
                        <a:t>）升高</a:t>
                      </a:r>
                      <a:endParaRPr lang="zh-CN" altLang="en-US" sz="110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r>
              <a:tr h="129117">
                <a:tc>
                  <a:txBody>
                    <a:bodyPr/>
                    <a:lstStyle/>
                    <a:p>
                      <a:pPr algn="ctr">
                        <a:lnSpc>
                          <a:spcPct val="150000"/>
                        </a:lnSpc>
                      </a:pPr>
                      <a:r>
                        <a:rPr lang="zh-CN" altLang="en-US" sz="1200" dirty="0">
                          <a:latin typeface="+mn-lt"/>
                          <a:ea typeface="+mn-ea"/>
                          <a:cs typeface="+mn-ea"/>
                          <a:sym typeface="+mn-lt"/>
                        </a:rPr>
                        <a:t>代谢</a:t>
                      </a:r>
                      <a:endParaRPr lang="zh-CN" altLang="en-US" sz="120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10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100" dirty="0">
                          <a:latin typeface="+mn-lt"/>
                          <a:ea typeface="+mn-ea"/>
                          <a:cs typeface="+mn-ea"/>
                          <a:sym typeface="+mn-lt"/>
                        </a:rPr>
                        <a:t>低钠血症</a:t>
                      </a:r>
                      <a:endParaRPr lang="zh-CN" altLang="en-US" sz="110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solidFill>
                      <a:srgbClr val="014197">
                        <a:alpha val="5000"/>
                      </a:srgbClr>
                    </a:solidFill>
                  </a:tcPr>
                </a:tc>
              </a:tr>
              <a:tr h="421500">
                <a:tc>
                  <a:txBody>
                    <a:bodyPr/>
                    <a:lstStyle/>
                    <a:p>
                      <a:pPr algn="ctr">
                        <a:lnSpc>
                          <a:spcPct val="150000"/>
                        </a:lnSpc>
                      </a:pPr>
                      <a:r>
                        <a:rPr lang="zh-CN" altLang="en-US" sz="1200" dirty="0">
                          <a:latin typeface="+mn-lt"/>
                          <a:ea typeface="+mn-ea"/>
                          <a:cs typeface="+mn-ea"/>
                          <a:sym typeface="+mn-lt"/>
                        </a:rPr>
                        <a:t>大剂量、快速给药</a:t>
                      </a:r>
                      <a:endParaRPr lang="zh-CN" altLang="en-US" sz="1200" dirty="0">
                        <a:latin typeface="+mn-lt"/>
                        <a:ea typeface="+mn-ea"/>
                        <a:cs typeface="+mn-ea"/>
                        <a:sym typeface="+mn-lt"/>
                      </a:endParaRPr>
                    </a:p>
                  </a:txBody>
                  <a:tcPr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endParaRPr lang="zh-CN" altLang="en-US" sz="1050" dirty="0">
                        <a:latin typeface="+mn-lt"/>
                        <a:ea typeface="+mn-ea"/>
                        <a:cs typeface="+mn-ea"/>
                        <a:sym typeface="+mn-lt"/>
                      </a:endParaRPr>
                    </a:p>
                  </a:txBody>
                  <a:tcPr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c>
                  <a:txBody>
                    <a:bodyPr/>
                    <a:lstStyle/>
                    <a:p>
                      <a:pPr algn="ctr">
                        <a:lnSpc>
                          <a:spcPct val="150000"/>
                        </a:lnSpc>
                      </a:pPr>
                      <a:r>
                        <a:rPr lang="zh-CN" altLang="en-US" sz="1100" dirty="0">
                          <a:latin typeface="+mn-lt"/>
                          <a:ea typeface="+mn-ea"/>
                          <a:cs typeface="+mn-ea"/>
                          <a:sym typeface="+mn-lt"/>
                        </a:rPr>
                        <a:t>脑水肿、肺水肿、外周水肿、水中毒、高钾血症、血栓性静脉炎</a:t>
                      </a:r>
                      <a:endParaRPr lang="zh-CN" altLang="en-US" sz="1100" dirty="0">
                        <a:latin typeface="+mn-lt"/>
                        <a:ea typeface="+mn-ea"/>
                        <a:cs typeface="+mn-ea"/>
                        <a:sym typeface="+mn-lt"/>
                      </a:endParaRPr>
                    </a:p>
                  </a:txBody>
                  <a:tcPr anchor="ctr">
                    <a:lnL w="12700" cmpd="sng">
                      <a:noFill/>
                    </a:lnL>
                    <a:lnR w="12700" cmpd="sng">
                      <a:noFill/>
                    </a:lnR>
                    <a:lnT w="12700" cmpd="sng">
                      <a:noFill/>
                    </a:lnT>
                    <a:lnB w="12700" cap="flat" cmpd="sng" algn="ctr">
                      <a:solidFill>
                        <a:srgbClr val="005A8C"/>
                      </a:solidFill>
                      <a:prstDash val="solid"/>
                      <a:round/>
                      <a:headEnd type="none" w="med" len="med"/>
                      <a:tailEnd type="none" w="med" len="med"/>
                    </a:lnB>
                    <a:lnTlToBr w="12700" cmpd="sng">
                      <a:noFill/>
                      <a:prstDash val="solid"/>
                    </a:lnTlToBr>
                    <a:lnBlToTr w="12700" cmpd="sng">
                      <a:noFill/>
                      <a:prstDash val="solid"/>
                    </a:lnBlToTr>
                    <a:solidFill>
                      <a:srgbClr val="014197">
                        <a:alpha val="5000"/>
                      </a:srgbClr>
                    </a:solidFill>
                  </a:tcPr>
                </a:tc>
              </a:tr>
            </a:tbl>
          </a:graphicData>
        </a:graphic>
      </p:graphicFrame>
      <p:sp>
        <p:nvSpPr>
          <p:cNvPr id="5" name="文本框 4"/>
          <p:cNvSpPr txBox="1"/>
          <p:nvPr/>
        </p:nvSpPr>
        <p:spPr>
          <a:xfrm>
            <a:off x="9302238" y="2219257"/>
            <a:ext cx="2176184" cy="1703800"/>
          </a:xfrm>
          <a:prstGeom prst="rect">
            <a:avLst/>
          </a:prstGeom>
          <a:noFill/>
        </p:spPr>
        <p:txBody>
          <a:bodyPr wrap="square" rtlCol="0">
            <a:spAutoFit/>
          </a:bodyPr>
          <a:lstStyle/>
          <a:p>
            <a:pPr algn="l">
              <a:lnSpc>
                <a:spcPct val="150000"/>
              </a:lnSpc>
            </a:pPr>
            <a:r>
              <a:rPr lang="zh-CN" altLang="en-US" sz="1000" b="1" dirty="0">
                <a:cs typeface="+mn-ea"/>
                <a:sym typeface="+mn-lt"/>
              </a:rPr>
              <a:t>备注</a:t>
            </a:r>
            <a:r>
              <a:rPr lang="zh-CN" altLang="en-US" sz="1050" dirty="0">
                <a:cs typeface="+mn-ea"/>
                <a:sym typeface="+mn-lt"/>
              </a:rPr>
              <a:t>：</a:t>
            </a:r>
            <a:endParaRPr lang="en-US" altLang="zh-CN" sz="1050" dirty="0">
              <a:cs typeface="+mn-ea"/>
              <a:sym typeface="+mn-lt"/>
            </a:endParaRPr>
          </a:p>
          <a:p>
            <a:pPr algn="l">
              <a:lnSpc>
                <a:spcPct val="150000"/>
              </a:lnSpc>
            </a:pPr>
            <a:r>
              <a:rPr lang="zh-CN" altLang="en-US" sz="1050" dirty="0">
                <a:cs typeface="+mn-ea"/>
                <a:sym typeface="+mn-lt"/>
              </a:rPr>
              <a:t>① </a:t>
            </a:r>
            <a:r>
              <a:rPr lang="zh-CN" altLang="en-US" sz="1000" dirty="0">
                <a:cs typeface="+mn-ea"/>
                <a:sym typeface="+mn-lt"/>
              </a:rPr>
              <a:t>发生注射部位疼痛的不良反应，应采取适当处理措施，如改变注射部位，降低给药速度、局部保湿等；</a:t>
            </a:r>
            <a:endParaRPr lang="en-US" altLang="zh-CN" sz="1000" dirty="0">
              <a:cs typeface="+mn-ea"/>
              <a:sym typeface="+mn-lt"/>
            </a:endParaRPr>
          </a:p>
          <a:p>
            <a:pPr algn="l">
              <a:lnSpc>
                <a:spcPct val="150000"/>
              </a:lnSpc>
            </a:pPr>
            <a:r>
              <a:rPr lang="zh-CN" altLang="en-US" sz="1000" dirty="0">
                <a:cs typeface="+mn-ea"/>
                <a:sym typeface="+mn-lt"/>
              </a:rPr>
              <a:t>② 鉴于大剂量、快速给药可能会出现上述不良反应，输注期间密切观察</a:t>
            </a:r>
            <a:endParaRPr lang="zh-CN" altLang="en-US" sz="1000" dirty="0">
              <a:cs typeface="+mn-ea"/>
              <a:sym typeface="+mn-lt"/>
            </a:endParaRPr>
          </a:p>
        </p:txBody>
      </p:sp>
      <p:sp>
        <p:nvSpPr>
          <p:cNvPr id="18" name="文本框 17"/>
          <p:cNvSpPr txBox="1"/>
          <p:nvPr/>
        </p:nvSpPr>
        <p:spPr>
          <a:xfrm>
            <a:off x="695551" y="4236620"/>
            <a:ext cx="10801124" cy="369332"/>
          </a:xfrm>
          <a:prstGeom prst="rect">
            <a:avLst/>
          </a:prstGeom>
          <a:noFill/>
        </p:spPr>
        <p:txBody>
          <a:bodyPr wrap="square" rtlCol="0">
            <a:spAutoFit/>
          </a:bodyPr>
          <a:lstStyle/>
          <a:p>
            <a:pPr algn="ctr"/>
            <a:r>
              <a:rPr lang="zh-CN" altLang="en-US" b="1" dirty="0">
                <a:cs typeface="+mn-ea"/>
                <a:sym typeface="+mn-lt"/>
              </a:rPr>
              <a:t>与目录内产品相比的</a:t>
            </a:r>
            <a:r>
              <a:rPr lang="zh-CN" altLang="en-US" b="1" dirty="0">
                <a:solidFill>
                  <a:srgbClr val="004097"/>
                </a:solidFill>
                <a:cs typeface="+mn-ea"/>
                <a:sym typeface="+mn-lt"/>
              </a:rPr>
              <a:t>区别</a:t>
            </a:r>
            <a:r>
              <a:rPr lang="zh-CN" altLang="en-US" b="1" dirty="0">
                <a:cs typeface="+mn-ea"/>
                <a:sym typeface="+mn-lt"/>
              </a:rPr>
              <a:t>：</a:t>
            </a:r>
            <a:r>
              <a:rPr lang="zh-CN" altLang="en-US" b="1" dirty="0">
                <a:solidFill>
                  <a:srgbClr val="004097"/>
                </a:solidFill>
                <a:cs typeface="+mn-ea"/>
                <a:sym typeface="+mn-lt"/>
              </a:rPr>
              <a:t>缓冲系统升级（醋酸代替乳酸），电解质配方升级（低氯高钾配方）</a:t>
            </a:r>
            <a:endParaRPr lang="zh-CN" altLang="en-US" sz="1600" dirty="0">
              <a:solidFill>
                <a:srgbClr val="004097"/>
              </a:solidFill>
              <a:cs typeface="+mn-ea"/>
              <a:sym typeface="+mn-lt"/>
            </a:endParaRPr>
          </a:p>
        </p:txBody>
      </p:sp>
      <p:sp>
        <p:nvSpPr>
          <p:cNvPr id="19" name="文本框 18"/>
          <p:cNvSpPr txBox="1"/>
          <p:nvPr/>
        </p:nvSpPr>
        <p:spPr>
          <a:xfrm>
            <a:off x="2267727" y="6425682"/>
            <a:ext cx="5067373" cy="338554"/>
          </a:xfrm>
          <a:prstGeom prst="rect">
            <a:avLst/>
          </a:prstGeom>
          <a:noFill/>
        </p:spPr>
        <p:txBody>
          <a:bodyPr wrap="square" rtlCol="0">
            <a:spAutoFit/>
          </a:bodyPr>
          <a:lstStyle/>
          <a:p>
            <a:pPr marL="171450" indent="-171450">
              <a:buFont typeface="Arial" panose="020B0604020202020204" pitchFamily="34" charset="0"/>
              <a:buChar char="•"/>
            </a:pPr>
            <a:r>
              <a:rPr lang="zh-CN" altLang="en-US" sz="800" dirty="0"/>
              <a:t>复方电解质醋酸钠葡萄糖注射液说明书</a:t>
            </a:r>
            <a:endParaRPr lang="en-US" altLang="zh-CN" sz="800" dirty="0"/>
          </a:p>
          <a:p>
            <a:pPr marL="171450" indent="-171450">
              <a:buFont typeface="Arial" panose="020B0604020202020204" pitchFamily="34" charset="0"/>
              <a:buChar char="•"/>
            </a:pPr>
            <a:r>
              <a:rPr lang="en-US" altLang="zh-CN" sz="800" dirty="0"/>
              <a:t>《</a:t>
            </a:r>
            <a:r>
              <a:rPr lang="zh-CN" altLang="en-US" sz="800" dirty="0"/>
              <a:t>外科病人围手术期液体治疗专家共识（</a:t>
            </a:r>
            <a:r>
              <a:rPr lang="en-US" altLang="zh-CN" sz="800" dirty="0"/>
              <a:t>2015</a:t>
            </a:r>
            <a:r>
              <a:rPr lang="zh-CN" altLang="en-US" sz="800" dirty="0"/>
              <a:t>）</a:t>
            </a:r>
            <a:r>
              <a:rPr lang="en-US" altLang="zh-CN" sz="800" dirty="0"/>
              <a:t>》</a:t>
            </a:r>
            <a:endParaRPr lang="zh-CN" altLang="en-US" sz="800" dirty="0"/>
          </a:p>
        </p:txBody>
      </p:sp>
      <p:graphicFrame>
        <p:nvGraphicFramePr>
          <p:cNvPr id="9" name="表格 8"/>
          <p:cNvGraphicFramePr>
            <a:graphicFrameLocks noGrp="1"/>
          </p:cNvGraphicFramePr>
          <p:nvPr>
            <p:custDataLst>
              <p:tags r:id="rId2"/>
            </p:custDataLst>
          </p:nvPr>
        </p:nvGraphicFramePr>
        <p:xfrm>
          <a:off x="714375" y="4707178"/>
          <a:ext cx="10801124" cy="1364916"/>
        </p:xfrm>
        <a:graphic>
          <a:graphicData uri="http://schemas.openxmlformats.org/drawingml/2006/table">
            <a:tbl>
              <a:tblPr firstRow="1" firstCol="1" bandRow="1">
                <a:tableStyleId>{5C22544A-7EE6-4342-B048-85BDC9FD1C3A}</a:tableStyleId>
              </a:tblPr>
              <a:tblGrid>
                <a:gridCol w="2411806"/>
                <a:gridCol w="8389318"/>
              </a:tblGrid>
              <a:tr h="1364916">
                <a:tc>
                  <a:txBody>
                    <a:bodyPr/>
                    <a:lstStyle/>
                    <a:p>
                      <a:pPr algn="ctr">
                        <a:lnSpc>
                          <a:spcPct val="150000"/>
                        </a:lnSpc>
                      </a:pPr>
                      <a:r>
                        <a:rPr lang="zh-CN" altLang="en-US" sz="1400" kern="100" dirty="0">
                          <a:effectLst/>
                          <a:latin typeface="微软雅黑" panose="020B0503020204020204" charset="-122"/>
                          <a:ea typeface="微软雅黑" panose="020B0503020204020204" charset="-122"/>
                          <a:cs typeface="Times New Roman" panose="02020603050405020304" pitchFamily="18" charset="0"/>
                        </a:rPr>
                        <a:t>安全性优势</a:t>
                      </a:r>
                      <a:endParaRPr lang="zh-CN" sz="1400" kern="100" dirty="0">
                        <a:effectLst/>
                        <a:latin typeface="微软雅黑" panose="020B0503020204020204" charset="-122"/>
                        <a:ea typeface="微软雅黑" panose="020B0503020204020204" charset="-122"/>
                        <a:cs typeface="Times New Roman" panose="02020603050405020304" pitchFamily="18" charset="0"/>
                      </a:endParaRPr>
                    </a:p>
                  </a:txBody>
                  <a:tcPr marL="68580" marR="68580" marT="0" marB="0" anchor="ctr">
                    <a:lnB w="12700" cap="flat" cmpd="sng" algn="ctr">
                      <a:solidFill>
                        <a:srgbClr val="004097"/>
                      </a:solidFill>
                      <a:prstDash val="solid"/>
                      <a:round/>
                      <a:headEnd type="none" w="med" len="med"/>
                      <a:tailEnd type="none" w="med" len="med"/>
                    </a:lnB>
                    <a:solidFill>
                      <a:srgbClr val="004097"/>
                    </a:solidFill>
                  </a:tcPr>
                </a:tc>
                <a:tc>
                  <a:txBody>
                    <a:bodyPr/>
                    <a:lstStyle/>
                    <a:p>
                      <a:pPr marL="228600" indent="-228600" algn="l">
                        <a:lnSpc>
                          <a:spcPct val="150000"/>
                        </a:lnSpc>
                        <a:buFont typeface="+mj-lt"/>
                        <a:buAutoNum type="arabicPeriod"/>
                      </a:pPr>
                      <a:r>
                        <a:rPr lang="zh-CN" altLang="en-US" sz="1400" dirty="0">
                          <a:solidFill>
                            <a:schemeClr val="tx1"/>
                          </a:solidFill>
                          <a:latin typeface="微软雅黑" panose="020B0503020204020204" charset="-122"/>
                          <a:sym typeface="Arial" panose="020B0604020202020204" pitchFamily="34" charset="0"/>
                        </a:rPr>
                        <a:t>醋酸代替乳酸：① </a:t>
                      </a:r>
                      <a:r>
                        <a:rPr lang="zh-CN" altLang="en-US" sz="1400" dirty="0">
                          <a:solidFill>
                            <a:srgbClr val="C00000"/>
                          </a:solidFill>
                          <a:latin typeface="微软雅黑" panose="020B0503020204020204" charset="-122"/>
                          <a:sym typeface="Arial" panose="020B0604020202020204" pitchFamily="34" charset="0"/>
                        </a:rPr>
                        <a:t>代谢不依赖肝脏</a:t>
                      </a:r>
                      <a:r>
                        <a:rPr lang="zh-CN" altLang="en-US" sz="1400" dirty="0">
                          <a:solidFill>
                            <a:schemeClr val="tx1"/>
                          </a:solidFill>
                          <a:latin typeface="微软雅黑" panose="020B0503020204020204" charset="-122"/>
                          <a:sym typeface="Arial" panose="020B0604020202020204" pitchFamily="34" charset="0"/>
                        </a:rPr>
                        <a:t>，具有较强的抗酸缓冲</a:t>
                      </a:r>
                      <a:r>
                        <a:rPr lang="zh-CN" altLang="en-US" sz="1400" dirty="0">
                          <a:solidFill>
                            <a:schemeClr val="tx1"/>
                          </a:solidFill>
                          <a:latin typeface="微软雅黑" panose="020B0503020204020204" charset="-122"/>
                          <a:sym typeface="微软雅黑" panose="020B0503020204020204" charset="-122"/>
                        </a:rPr>
                        <a:t>能力，可有效防止高氯性酸中毒和乳酸血症，</a:t>
                      </a:r>
                      <a:r>
                        <a:rPr lang="zh-CN" altLang="en-US" sz="1400" dirty="0">
                          <a:solidFill>
                            <a:srgbClr val="C00000"/>
                          </a:solidFill>
                          <a:latin typeface="微软雅黑" panose="020B0503020204020204" charset="-122"/>
                          <a:sym typeface="微软雅黑" panose="020B0503020204020204" charset="-122"/>
                        </a:rPr>
                        <a:t>适用于肝功能不良、肝移植及肝脏手术的病人</a:t>
                      </a:r>
                      <a:r>
                        <a:rPr lang="zh-CN" altLang="en-US" sz="1400" dirty="0">
                          <a:solidFill>
                            <a:schemeClr val="tx1"/>
                          </a:solidFill>
                          <a:latin typeface="微软雅黑" panose="020B0503020204020204" charset="-122"/>
                          <a:sym typeface="微软雅黑" panose="020B0503020204020204" charset="-122"/>
                        </a:rPr>
                        <a:t>；② </a:t>
                      </a:r>
                      <a:r>
                        <a:rPr lang="zh-CN" altLang="en-US" sz="1400" dirty="0">
                          <a:solidFill>
                            <a:srgbClr val="C00000"/>
                          </a:solidFill>
                          <a:latin typeface="微软雅黑" panose="020B0503020204020204" charset="-122"/>
                          <a:sym typeface="微软雅黑" panose="020B0503020204020204" charset="-122"/>
                        </a:rPr>
                        <a:t>不影响血乳酸水平</a:t>
                      </a:r>
                      <a:r>
                        <a:rPr lang="zh-CN" altLang="en-US" sz="1400" dirty="0">
                          <a:solidFill>
                            <a:schemeClr val="tx1"/>
                          </a:solidFill>
                          <a:latin typeface="微软雅黑" panose="020B0503020204020204" charset="-122"/>
                          <a:sym typeface="微软雅黑" panose="020B0503020204020204" charset="-122"/>
                        </a:rPr>
                        <a:t>，不影响医生对患者病情判断。</a:t>
                      </a:r>
                      <a:endParaRPr lang="zh-CN" altLang="en-US" sz="1400" dirty="0">
                        <a:solidFill>
                          <a:schemeClr val="tx1"/>
                        </a:solidFill>
                        <a:latin typeface="微软雅黑" panose="020B0503020204020204" charset="-122"/>
                        <a:sym typeface="微软雅黑" panose="020B0503020204020204" charset="-122"/>
                      </a:endParaRPr>
                    </a:p>
                    <a:p>
                      <a:pPr marL="228600" indent="-228600" algn="l">
                        <a:lnSpc>
                          <a:spcPct val="150000"/>
                        </a:lnSpc>
                        <a:buFont typeface="+mj-lt"/>
                        <a:buAutoNum type="arabicPeriod"/>
                      </a:pPr>
                      <a:r>
                        <a:rPr lang="zh-CN" altLang="en-US"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sym typeface="+mn-ea"/>
                        </a:rPr>
                        <a:t>电解质配方升级，低氯高钾配方：</a:t>
                      </a:r>
                      <a:r>
                        <a:rPr lang="zh-CN" altLang="en-US" sz="1400" kern="100" dirty="0">
                          <a:solidFill>
                            <a:srgbClr val="C00000"/>
                          </a:solidFill>
                          <a:effectLst/>
                          <a:latin typeface="微软雅黑" panose="020B0503020204020204" charset="-122"/>
                          <a:ea typeface="微软雅黑" panose="020B0503020204020204" charset="-122"/>
                          <a:cs typeface="Times New Roman" panose="02020603050405020304" pitchFamily="18" charset="0"/>
                          <a:sym typeface="+mn-ea"/>
                        </a:rPr>
                        <a:t>降低医源性高氯血症及低钾血症发生率</a:t>
                      </a:r>
                      <a:r>
                        <a:rPr lang="zh-CN" altLang="en-US"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sym typeface="+mn-ea"/>
                        </a:rPr>
                        <a:t>，改善患者预后。</a:t>
                      </a:r>
                      <a:endParaRPr lang="zh-CN" altLang="en-US" sz="1400" kern="100" dirty="0">
                        <a:solidFill>
                          <a:schemeClr val="tx1"/>
                        </a:solidFill>
                        <a:effectLst/>
                        <a:latin typeface="微软雅黑" panose="020B0503020204020204" charset="-122"/>
                        <a:ea typeface="微软雅黑" panose="020B0503020204020204" charset="-122"/>
                        <a:cs typeface="Times New Roman" panose="02020603050405020304" pitchFamily="18" charset="0"/>
                        <a:sym typeface="+mn-ea"/>
                      </a:endParaRPr>
                    </a:p>
                  </a:txBody>
                  <a:tcPr marL="68580" marR="68580" marT="0" marB="0" anchor="ctr">
                    <a:lnT w="12700" cap="flat" cmpd="sng" algn="ctr">
                      <a:solidFill>
                        <a:srgbClr val="004097"/>
                      </a:solidFill>
                      <a:prstDash val="solid"/>
                      <a:round/>
                      <a:headEnd type="none" w="med" len="med"/>
                      <a:tailEnd type="none" w="med" len="med"/>
                    </a:lnT>
                    <a:lnB w="12700" cap="flat" cmpd="sng" algn="ctr">
                      <a:solidFill>
                        <a:srgbClr val="004097"/>
                      </a:solidFill>
                      <a:prstDash val="solid"/>
                      <a:round/>
                      <a:headEnd type="none" w="med" len="med"/>
                      <a:tailEnd type="none" w="med" len="med"/>
                    </a:lnB>
                    <a:solidFill>
                      <a:schemeClr val="accent1">
                        <a:tint val="40000"/>
                        <a:alpha val="5000"/>
                      </a:schemeClr>
                    </a:solidFill>
                  </a:tcPr>
                </a:tc>
              </a:tr>
            </a:tbl>
          </a:graphicData>
        </a:graphic>
      </p:graphicFrame>
    </p:spTree>
    <p:custDataLst>
      <p:tags r:id="rId3"/>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 </a:t>
            </a:r>
            <a:r>
              <a:rPr lang="zh-CN" altLang="en-US" dirty="0"/>
              <a:t>有效性</a:t>
            </a:r>
            <a:endParaRPr lang="zh-CN" altLang="en-US" dirty="0"/>
          </a:p>
        </p:txBody>
      </p:sp>
      <p:graphicFrame>
        <p:nvGraphicFramePr>
          <p:cNvPr id="11" name="表格 11"/>
          <p:cNvGraphicFramePr>
            <a:graphicFrameLocks noGrp="1"/>
          </p:cNvGraphicFramePr>
          <p:nvPr/>
        </p:nvGraphicFramePr>
        <p:xfrm>
          <a:off x="714375" y="2113824"/>
          <a:ext cx="10782299" cy="3832021"/>
        </p:xfrm>
        <a:graphic>
          <a:graphicData uri="http://schemas.openxmlformats.org/drawingml/2006/table">
            <a:tbl>
              <a:tblPr firstRow="1" bandRow="1">
                <a:tableStyleId>{5C22544A-7EE6-4342-B048-85BDC9FD1C3A}</a:tableStyleId>
              </a:tblPr>
              <a:tblGrid>
                <a:gridCol w="1163321"/>
                <a:gridCol w="1999568"/>
                <a:gridCol w="1364570"/>
                <a:gridCol w="1634782"/>
                <a:gridCol w="1959036"/>
                <a:gridCol w="2661022"/>
              </a:tblGrid>
              <a:tr h="939777">
                <a:tc>
                  <a:txBody>
                    <a:bodyPr/>
                    <a:lstStyle/>
                    <a:p>
                      <a:pPr algn="ctr">
                        <a:lnSpc>
                          <a:spcPct val="150000"/>
                        </a:lnSpc>
                      </a:pPr>
                      <a:r>
                        <a:rPr lang="zh-CN" altLang="en-US" sz="1600" dirty="0"/>
                        <a:t>试验方法</a:t>
                      </a:r>
                      <a:endParaRPr lang="zh-CN" altLang="en-US" sz="1600" dirty="0"/>
                    </a:p>
                  </a:txBody>
                  <a:tcPr anchor="ctr">
                    <a:lnT w="12700" cap="flat" cmpd="sng" algn="ctr">
                      <a:solidFill>
                        <a:srgbClr val="004097"/>
                      </a:solidFill>
                      <a:prstDash val="solid"/>
                      <a:round/>
                      <a:headEnd type="none" w="med" len="med"/>
                      <a:tailEnd type="none" w="med" len="med"/>
                    </a:lnT>
                    <a:solidFill>
                      <a:srgbClr val="004097"/>
                    </a:solidFill>
                  </a:tcPr>
                </a:tc>
                <a:tc>
                  <a:txBody>
                    <a:bodyPr/>
                    <a:lstStyle/>
                    <a:p>
                      <a:pPr algn="ctr">
                        <a:lnSpc>
                          <a:spcPct val="150000"/>
                        </a:lnSpc>
                      </a:pPr>
                      <a:r>
                        <a:rPr lang="zh-CN" altLang="en-US" sz="1600" dirty="0"/>
                        <a:t>试验药品</a:t>
                      </a:r>
                      <a:endParaRPr lang="zh-CN" altLang="en-US" sz="1600" dirty="0"/>
                    </a:p>
                  </a:txBody>
                  <a:tcPr anchor="ctr">
                    <a:lnT w="12700" cap="flat" cmpd="sng" algn="ctr">
                      <a:solidFill>
                        <a:srgbClr val="004097"/>
                      </a:solidFill>
                      <a:prstDash val="solid"/>
                      <a:round/>
                      <a:headEnd type="none" w="med" len="med"/>
                      <a:tailEnd type="none" w="med" len="med"/>
                    </a:lnT>
                    <a:solidFill>
                      <a:srgbClr val="004097"/>
                    </a:solidFill>
                  </a:tcPr>
                </a:tc>
                <a:tc>
                  <a:txBody>
                    <a:bodyPr/>
                    <a:lstStyle/>
                    <a:p>
                      <a:pPr algn="ctr">
                        <a:lnSpc>
                          <a:spcPct val="150000"/>
                        </a:lnSpc>
                      </a:pPr>
                      <a:r>
                        <a:rPr lang="zh-CN" altLang="en-US" sz="1600" dirty="0"/>
                        <a:t>对象领域</a:t>
                      </a:r>
                      <a:endParaRPr lang="zh-CN" altLang="en-US" sz="1600" dirty="0"/>
                    </a:p>
                  </a:txBody>
                  <a:tcPr anchor="ctr">
                    <a:lnT w="12700" cap="flat" cmpd="sng" algn="ctr">
                      <a:solidFill>
                        <a:srgbClr val="004097"/>
                      </a:solidFill>
                      <a:prstDash val="solid"/>
                      <a:round/>
                      <a:headEnd type="none" w="med" len="med"/>
                      <a:tailEnd type="none" w="med" len="med"/>
                    </a:lnT>
                    <a:solidFill>
                      <a:srgbClr val="004097"/>
                    </a:solidFill>
                  </a:tcPr>
                </a:tc>
                <a:tc>
                  <a:txBody>
                    <a:bodyPr/>
                    <a:lstStyle/>
                    <a:p>
                      <a:pPr algn="ctr">
                        <a:lnSpc>
                          <a:spcPct val="150000"/>
                        </a:lnSpc>
                      </a:pPr>
                      <a:r>
                        <a:rPr lang="zh-CN" altLang="en-US" sz="1600" dirty="0"/>
                        <a:t>有效率</a:t>
                      </a:r>
                      <a:endParaRPr lang="en-US" altLang="zh-CN" sz="1600" dirty="0"/>
                    </a:p>
                    <a:p>
                      <a:pPr algn="ctr">
                        <a:lnSpc>
                          <a:spcPct val="150000"/>
                        </a:lnSpc>
                      </a:pPr>
                      <a:r>
                        <a:rPr lang="zh-CN" altLang="en-US" sz="1600" dirty="0"/>
                        <a:t>（“有效”以上）</a:t>
                      </a:r>
                      <a:endParaRPr lang="zh-CN" altLang="en-US" sz="1600" dirty="0"/>
                    </a:p>
                  </a:txBody>
                  <a:tcPr anchor="ctr">
                    <a:lnT w="12700" cap="flat" cmpd="sng" algn="ctr">
                      <a:solidFill>
                        <a:srgbClr val="004097"/>
                      </a:solidFill>
                      <a:prstDash val="solid"/>
                      <a:round/>
                      <a:headEnd type="none" w="med" len="med"/>
                      <a:tailEnd type="none" w="med" len="med"/>
                    </a:lnT>
                    <a:solidFill>
                      <a:srgbClr val="004097"/>
                    </a:solidFill>
                  </a:tcPr>
                </a:tc>
                <a:tc>
                  <a:txBody>
                    <a:bodyPr/>
                    <a:lstStyle/>
                    <a:p>
                      <a:pPr algn="ctr">
                        <a:lnSpc>
                          <a:spcPct val="150000"/>
                        </a:lnSpc>
                      </a:pPr>
                      <a:r>
                        <a:rPr lang="zh-CN" altLang="en-US" sz="1600" dirty="0"/>
                        <a:t>安全率</a:t>
                      </a:r>
                      <a:endParaRPr lang="en-US" altLang="zh-CN" sz="1600" dirty="0"/>
                    </a:p>
                    <a:p>
                      <a:pPr algn="ctr">
                        <a:lnSpc>
                          <a:spcPct val="150000"/>
                        </a:lnSpc>
                      </a:pPr>
                      <a:r>
                        <a:rPr lang="zh-CN" altLang="en-US" sz="1600" dirty="0"/>
                        <a:t>（“安全”以上）</a:t>
                      </a:r>
                      <a:endParaRPr lang="zh-CN" altLang="en-US" sz="1600" dirty="0"/>
                    </a:p>
                  </a:txBody>
                  <a:tcPr anchor="ctr">
                    <a:lnT w="12700" cap="flat" cmpd="sng" algn="ctr">
                      <a:solidFill>
                        <a:srgbClr val="004097"/>
                      </a:solidFill>
                      <a:prstDash val="solid"/>
                      <a:round/>
                      <a:headEnd type="none" w="med" len="med"/>
                      <a:tailEnd type="none" w="med" len="med"/>
                    </a:lnT>
                    <a:solidFill>
                      <a:srgbClr val="004097"/>
                    </a:solidFill>
                  </a:tcPr>
                </a:tc>
                <a:tc>
                  <a:txBody>
                    <a:bodyPr/>
                    <a:lstStyle/>
                    <a:p>
                      <a:pPr algn="ctr">
                        <a:lnSpc>
                          <a:spcPct val="150000"/>
                        </a:lnSpc>
                      </a:pPr>
                      <a:r>
                        <a:rPr lang="en-US" altLang="zh-CN" sz="1600" dirty="0"/>
                        <a:t>-</a:t>
                      </a:r>
                      <a:endParaRPr lang="zh-CN" altLang="en-US" sz="1600" dirty="0"/>
                    </a:p>
                  </a:txBody>
                  <a:tcPr anchor="ctr">
                    <a:lnT w="12700" cap="flat" cmpd="sng" algn="ctr">
                      <a:solidFill>
                        <a:srgbClr val="004097"/>
                      </a:solidFill>
                      <a:prstDash val="solid"/>
                      <a:round/>
                      <a:headEnd type="none" w="med" len="med"/>
                      <a:tailEnd type="none" w="med" len="med"/>
                    </a:lnT>
                    <a:solidFill>
                      <a:srgbClr val="004097"/>
                    </a:solidFill>
                  </a:tcPr>
                </a:tc>
              </a:tr>
              <a:tr h="939777">
                <a:tc rowSpan="2">
                  <a:txBody>
                    <a:bodyPr/>
                    <a:lstStyle/>
                    <a:p>
                      <a:pPr algn="ctr">
                        <a:lnSpc>
                          <a:spcPct val="150000"/>
                        </a:lnSpc>
                      </a:pPr>
                      <a:r>
                        <a:rPr lang="zh-CN" altLang="en-US" sz="1600" dirty="0"/>
                        <a:t>组间对照试验（双盲对照试验）</a:t>
                      </a:r>
                      <a:endParaRPr lang="zh-CN" altLang="en-US" sz="1600" dirty="0"/>
                    </a:p>
                  </a:txBody>
                  <a:tcPr anchor="ctr">
                    <a:lnR w="12700" cap="flat" cmpd="sng" algn="ctr">
                      <a:solidFill>
                        <a:schemeClr val="bg1">
                          <a:lumMod val="75000"/>
                        </a:schemeClr>
                      </a:solidFill>
                      <a:prstDash val="solid"/>
                      <a:round/>
                      <a:headEnd type="none" w="med" len="med"/>
                      <a:tailEnd type="none" w="med" len="med"/>
                    </a:lnR>
                    <a:lnB w="12700" cap="flat" cmpd="sng" algn="ctr">
                      <a:solidFill>
                        <a:srgbClr val="004097"/>
                      </a:solidFill>
                      <a:prstDash val="solid"/>
                      <a:round/>
                      <a:headEnd type="none" w="med" len="med"/>
                      <a:tailEnd type="none" w="med" len="med"/>
                    </a:lnB>
                    <a:solidFill>
                      <a:schemeClr val="accent1">
                        <a:lumMod val="20000"/>
                        <a:lumOff val="80000"/>
                        <a:alpha val="50000"/>
                      </a:schemeClr>
                    </a:solidFill>
                  </a:tcPr>
                </a:tc>
                <a:tc>
                  <a:txBody>
                    <a:bodyPr/>
                    <a:lstStyle/>
                    <a:p>
                      <a:pPr algn="l">
                        <a:lnSpc>
                          <a:spcPct val="150000"/>
                        </a:lnSpc>
                      </a:pPr>
                      <a:r>
                        <a:rPr lang="zh-CN" altLang="en-US" sz="1600" dirty="0"/>
                        <a:t>实验组：复方电解质醋酸钠葡萄糖注射液</a:t>
                      </a:r>
                      <a:endParaRPr lang="en-US" altLang="zh-CN" sz="16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lumMod val="20000"/>
                        <a:lumOff val="80000"/>
                        <a:alpha val="50000"/>
                      </a:schemeClr>
                    </a:solidFill>
                  </a:tcPr>
                </a:tc>
                <a:tc rowSpan="2">
                  <a:txBody>
                    <a:bodyPr/>
                    <a:lstStyle/>
                    <a:p>
                      <a:pPr algn="ctr">
                        <a:lnSpc>
                          <a:spcPct val="150000"/>
                        </a:lnSpc>
                      </a:pPr>
                      <a:r>
                        <a:rPr lang="zh-CN" altLang="en-US" sz="1600" dirty="0"/>
                        <a:t>外科领域</a:t>
                      </a:r>
                      <a:endParaRPr lang="zh-CN" altLang="en-US" sz="16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rgbClr val="004097"/>
                      </a:solidFill>
                      <a:prstDash val="solid"/>
                      <a:round/>
                      <a:headEnd type="none" w="med" len="med"/>
                      <a:tailEnd type="none" w="med" len="med"/>
                    </a:lnB>
                    <a:solidFill>
                      <a:schemeClr val="accent1">
                        <a:lumMod val="20000"/>
                        <a:lumOff val="80000"/>
                        <a:alpha val="50000"/>
                      </a:schemeClr>
                    </a:solidFill>
                  </a:tcPr>
                </a:tc>
                <a:tc>
                  <a:txBody>
                    <a:bodyPr/>
                    <a:lstStyle/>
                    <a:p>
                      <a:pPr algn="ctr">
                        <a:lnSpc>
                          <a:spcPct val="150000"/>
                        </a:lnSpc>
                      </a:pPr>
                      <a:r>
                        <a:rPr lang="en-US" altLang="zh-CN" sz="1600" dirty="0"/>
                        <a:t>88.6%</a:t>
                      </a:r>
                      <a:endParaRPr lang="en-US" altLang="zh-CN" sz="16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lumMod val="20000"/>
                        <a:lumOff val="80000"/>
                        <a:alpha val="50000"/>
                      </a:schemeClr>
                    </a:solidFill>
                  </a:tcPr>
                </a:tc>
                <a:tc>
                  <a:txBody>
                    <a:bodyPr/>
                    <a:lstStyle/>
                    <a:p>
                      <a:pPr algn="ctr">
                        <a:lnSpc>
                          <a:spcPct val="150000"/>
                        </a:lnSpc>
                      </a:pPr>
                      <a:r>
                        <a:rPr lang="en-US" altLang="zh-CN" sz="1600" dirty="0"/>
                        <a:t>94.4%</a:t>
                      </a:r>
                      <a:endParaRPr lang="zh-CN" altLang="en-US" sz="16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B w="12700" cap="flat" cmpd="sng" algn="ctr">
                      <a:solidFill>
                        <a:schemeClr val="bg1">
                          <a:lumMod val="75000"/>
                        </a:schemeClr>
                      </a:solidFill>
                      <a:prstDash val="solid"/>
                      <a:round/>
                      <a:headEnd type="none" w="med" len="med"/>
                      <a:tailEnd type="none" w="med" len="med"/>
                    </a:lnB>
                    <a:solidFill>
                      <a:schemeClr val="accent1">
                        <a:lumMod val="20000"/>
                        <a:lumOff val="80000"/>
                        <a:alpha val="50000"/>
                      </a:schemeClr>
                    </a:solidFill>
                  </a:tcPr>
                </a:tc>
                <a:tc rowSpan="2">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1" dirty="0">
                          <a:solidFill>
                            <a:srgbClr val="C00000"/>
                          </a:solidFill>
                          <a:latin typeface="CIDFont+F3"/>
                          <a:sym typeface="+mn-ea"/>
                        </a:rPr>
                        <a:t>所有血清电解质浓度均保持在正常范围内。 复方电解质醋酸钠葡萄糖注射液组的平衡变化与对照药相比，钙磷平衡呈正平衡，具有显著的补给效果。</a:t>
                      </a:r>
                      <a:endParaRPr lang="en-US" altLang="zh-CN" sz="1400" b="1" dirty="0">
                        <a:solidFill>
                          <a:srgbClr val="C00000"/>
                        </a:solidFill>
                        <a:latin typeface="CIDFont+F3"/>
                        <a:sym typeface="+mn-ea"/>
                      </a:endParaRPr>
                    </a:p>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dirty="0">
                          <a:latin typeface="CIDFont+F3"/>
                          <a:sym typeface="+mn-ea"/>
                        </a:rPr>
                        <a:t>对于其他电解质，两药物都具有相同的变化</a:t>
                      </a:r>
                      <a:endParaRPr lang="zh-CN" altLang="en-US" sz="1400" b="0" dirty="0">
                        <a:solidFill>
                          <a:schemeClr val="tx1"/>
                        </a:solidFill>
                        <a:latin typeface="CIDFont+F3"/>
                      </a:endParaRPr>
                    </a:p>
                  </a:txBody>
                  <a:tcPr anchor="ctr">
                    <a:lnL w="12700" cap="flat" cmpd="sng" algn="ctr">
                      <a:solidFill>
                        <a:schemeClr val="bg1">
                          <a:lumMod val="75000"/>
                        </a:schemeClr>
                      </a:solidFill>
                      <a:prstDash val="solid"/>
                      <a:round/>
                      <a:headEnd type="none" w="med" len="med"/>
                      <a:tailEnd type="none" w="med" len="med"/>
                    </a:lnL>
                    <a:lnB w="12700" cap="flat" cmpd="sng" algn="ctr">
                      <a:solidFill>
                        <a:srgbClr val="004097"/>
                      </a:solidFill>
                      <a:prstDash val="solid"/>
                      <a:round/>
                      <a:headEnd type="none" w="med" len="med"/>
                      <a:tailEnd type="none" w="med" len="med"/>
                    </a:lnB>
                    <a:solidFill>
                      <a:schemeClr val="accent1">
                        <a:lumMod val="20000"/>
                        <a:lumOff val="80000"/>
                        <a:alpha val="50000"/>
                      </a:schemeClr>
                    </a:solidFill>
                  </a:tcPr>
                </a:tc>
              </a:tr>
              <a:tr h="1747021">
                <a:tc vMerge="1">
                  <a:tcPr/>
                </a:tc>
                <a:tc>
                  <a:txBody>
                    <a:bodyPr/>
                    <a:lstStyle/>
                    <a:p>
                      <a:pPr marL="0" marR="0" lvl="0" indent="0" algn="l" defTabSz="914400" rtl="0" eaLnBrk="1" fontAlgn="auto" latinLnBrk="0" hangingPunct="1">
                        <a:lnSpc>
                          <a:spcPct val="150000"/>
                        </a:lnSpc>
                        <a:spcBef>
                          <a:spcPts val="0"/>
                        </a:spcBef>
                        <a:spcAft>
                          <a:spcPts val="0"/>
                        </a:spcAft>
                        <a:buClrTx/>
                        <a:buSzTx/>
                        <a:buFontTx/>
                        <a:buNone/>
                        <a:defRPr/>
                      </a:pPr>
                      <a:r>
                        <a:rPr lang="zh-CN" altLang="en-US" sz="1600" dirty="0"/>
                        <a:t>对照组：</a:t>
                      </a:r>
                      <a:r>
                        <a:rPr lang="en-US" altLang="zh-CN" sz="1600" dirty="0"/>
                        <a:t>10%</a:t>
                      </a:r>
                      <a:r>
                        <a:rPr lang="zh-CN" altLang="en-US" sz="1600" dirty="0"/>
                        <a:t>葡萄糖</a:t>
                      </a:r>
                      <a:r>
                        <a:rPr lang="en-US" altLang="zh-CN" sz="1600" dirty="0"/>
                        <a:t>+</a:t>
                      </a:r>
                      <a:r>
                        <a:rPr lang="zh-CN" altLang="en-US" sz="1600" dirty="0"/>
                        <a:t>乳酸钠维持液</a:t>
                      </a:r>
                      <a:endParaRPr lang="zh-CN" altLang="en-US" sz="16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4097"/>
                      </a:solidFill>
                      <a:prstDash val="solid"/>
                      <a:round/>
                      <a:headEnd type="none" w="med" len="med"/>
                      <a:tailEnd type="none" w="med" len="med"/>
                    </a:lnB>
                    <a:solidFill>
                      <a:schemeClr val="accent1">
                        <a:lumMod val="20000"/>
                        <a:lumOff val="80000"/>
                        <a:alpha val="50000"/>
                      </a:schemeClr>
                    </a:solidFill>
                  </a:tcPr>
                </a:tc>
                <a:tc vMerge="1">
                  <a:tcPr/>
                </a:tc>
                <a:tc>
                  <a:txBody>
                    <a:bodyPr/>
                    <a:lstStyle/>
                    <a:p>
                      <a:pPr algn="ctr">
                        <a:lnSpc>
                          <a:spcPct val="150000"/>
                        </a:lnSpc>
                      </a:pPr>
                      <a:r>
                        <a:rPr lang="en-US" altLang="zh-CN" sz="1600" dirty="0"/>
                        <a:t>84.1%</a:t>
                      </a:r>
                      <a:endParaRPr lang="en-US" altLang="zh-CN" sz="16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4097"/>
                      </a:solidFill>
                      <a:prstDash val="solid"/>
                      <a:round/>
                      <a:headEnd type="none" w="med" len="med"/>
                      <a:tailEnd type="none" w="med" len="med"/>
                    </a:lnB>
                    <a:solidFill>
                      <a:schemeClr val="accent1">
                        <a:lumMod val="20000"/>
                        <a:lumOff val="80000"/>
                        <a:alpha val="50000"/>
                      </a:schemeClr>
                    </a:solidFill>
                  </a:tcPr>
                </a:tc>
                <a:tc>
                  <a:txBody>
                    <a:bodyPr/>
                    <a:lstStyle/>
                    <a:p>
                      <a:pPr algn="ctr">
                        <a:lnSpc>
                          <a:spcPct val="150000"/>
                        </a:lnSpc>
                      </a:pPr>
                      <a:r>
                        <a:rPr lang="en-US" altLang="zh-CN" sz="1600" dirty="0"/>
                        <a:t>88.9%</a:t>
                      </a:r>
                      <a:endParaRPr lang="zh-CN" altLang="en-US" sz="1600" dirty="0"/>
                    </a:p>
                  </a:txBody>
                  <a:tcPr anchor="ctr">
                    <a:lnL w="12700" cap="flat" cmpd="sng" algn="ctr">
                      <a:solidFill>
                        <a:schemeClr val="bg1">
                          <a:lumMod val="75000"/>
                        </a:schemeClr>
                      </a:solidFill>
                      <a:prstDash val="solid"/>
                      <a:round/>
                      <a:headEnd type="none" w="med" len="med"/>
                      <a:tailEnd type="none" w="med" len="med"/>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4097"/>
                      </a:solidFill>
                      <a:prstDash val="solid"/>
                      <a:round/>
                      <a:headEnd type="none" w="med" len="med"/>
                      <a:tailEnd type="none" w="med" len="med"/>
                    </a:lnB>
                    <a:solidFill>
                      <a:schemeClr val="accent1">
                        <a:lumMod val="20000"/>
                        <a:lumOff val="80000"/>
                        <a:alpha val="50000"/>
                      </a:schemeClr>
                    </a:solidFill>
                  </a:tcPr>
                </a:tc>
                <a:tc vMerge="1">
                  <a:tcPr anchor="ctr">
                    <a:lnL w="12700" cap="flat" cmpd="sng" algn="ctr">
                      <a:solidFill>
                        <a:schemeClr val="bg1">
                          <a:lumMod val="75000"/>
                        </a:schemeClr>
                      </a:solidFill>
                      <a:prstDash val="solid"/>
                      <a:round/>
                      <a:headEnd type="none" w="med" len="med"/>
                      <a:tailEnd type="none" w="med" len="med"/>
                    </a:lnL>
                    <a:lnT w="12700" cap="flat" cmpd="sng" algn="ctr">
                      <a:solidFill>
                        <a:schemeClr val="bg1">
                          <a:lumMod val="75000"/>
                        </a:schemeClr>
                      </a:solidFill>
                      <a:prstDash val="solid"/>
                      <a:round/>
                      <a:headEnd type="none" w="med" len="med"/>
                      <a:tailEnd type="none" w="med" len="med"/>
                    </a:lnT>
                    <a:lnB w="12700" cap="flat" cmpd="sng" algn="ctr">
                      <a:solidFill>
                        <a:srgbClr val="004097"/>
                      </a:solidFill>
                      <a:prstDash val="solid"/>
                      <a:round/>
                      <a:headEnd type="none" w="med" len="med"/>
                      <a:tailEnd type="none" w="med" len="med"/>
                    </a:lnB>
                    <a:solidFill>
                      <a:schemeClr val="accent1">
                        <a:lumMod val="20000"/>
                        <a:lumOff val="80000"/>
                        <a:alpha val="50000"/>
                      </a:schemeClr>
                    </a:solidFill>
                  </a:tcPr>
                </a:tc>
              </a:tr>
            </a:tbl>
          </a:graphicData>
        </a:graphic>
      </p:graphicFrame>
      <p:sp>
        <p:nvSpPr>
          <p:cNvPr id="15" name="文本框 14"/>
          <p:cNvSpPr txBox="1"/>
          <p:nvPr/>
        </p:nvSpPr>
        <p:spPr>
          <a:xfrm>
            <a:off x="2272922" y="6419855"/>
            <a:ext cx="5067373" cy="215444"/>
          </a:xfrm>
          <a:prstGeom prst="rect">
            <a:avLst/>
          </a:prstGeom>
          <a:noFill/>
        </p:spPr>
        <p:txBody>
          <a:bodyPr wrap="square" rtlCol="0">
            <a:spAutoFit/>
          </a:bodyPr>
          <a:lstStyle/>
          <a:p>
            <a:pPr marL="171450" indent="-171450">
              <a:buFont typeface="Arial" panose="020B0604020202020204" pitchFamily="34" charset="0"/>
              <a:buChar char="•"/>
            </a:pPr>
            <a:r>
              <a:rPr lang="zh-CN" altLang="en-US" sz="800" dirty="0"/>
              <a:t>复方电解质醋酸钠葡萄糖注射液原研</a:t>
            </a:r>
            <a:r>
              <a:rPr lang="en-US" altLang="zh-CN" sz="800" dirty="0"/>
              <a:t>III</a:t>
            </a:r>
            <a:r>
              <a:rPr lang="zh-CN" altLang="en-US" sz="800" dirty="0"/>
              <a:t>期临床研究</a:t>
            </a:r>
            <a:endParaRPr lang="en-US" altLang="zh-CN" sz="800" dirty="0"/>
          </a:p>
        </p:txBody>
      </p:sp>
      <p:sp>
        <p:nvSpPr>
          <p:cNvPr id="19" name="文本框 18"/>
          <p:cNvSpPr txBox="1"/>
          <p:nvPr/>
        </p:nvSpPr>
        <p:spPr>
          <a:xfrm>
            <a:off x="4114512" y="1712550"/>
            <a:ext cx="3962975" cy="338554"/>
          </a:xfrm>
          <a:prstGeom prst="rect">
            <a:avLst/>
          </a:prstGeom>
          <a:noFill/>
        </p:spPr>
        <p:txBody>
          <a:bodyPr wrap="square">
            <a:spAutoFit/>
          </a:bodyPr>
          <a:lstStyle/>
          <a:p>
            <a:pPr algn="ctr"/>
            <a:r>
              <a:rPr lang="zh-CN" altLang="en-US" sz="1600" b="1" i="0" u="none" strike="noStrike" baseline="0" dirty="0">
                <a:latin typeface="CIDFont+F3"/>
              </a:rPr>
              <a:t>第</a:t>
            </a:r>
            <a:r>
              <a:rPr lang="en-US" altLang="zh-CN" sz="1600" b="1" i="0" u="none" strike="noStrike" baseline="0" dirty="0">
                <a:latin typeface="CIDFont+F3"/>
              </a:rPr>
              <a:t>Ⅲ</a:t>
            </a:r>
            <a:r>
              <a:rPr lang="zh-CN" altLang="en-US" sz="1600" b="1" i="0" u="none" strike="noStrike" baseline="0" dirty="0">
                <a:latin typeface="CIDFont+F3"/>
              </a:rPr>
              <a:t>期临床试验评价</a:t>
            </a:r>
            <a:endParaRPr lang="zh-CN" altLang="en-US" sz="1600" b="1" dirty="0"/>
          </a:p>
        </p:txBody>
      </p:sp>
      <p:sp>
        <p:nvSpPr>
          <p:cNvPr id="2" name="文本框 1"/>
          <p:cNvSpPr txBox="1"/>
          <p:nvPr/>
        </p:nvSpPr>
        <p:spPr>
          <a:xfrm>
            <a:off x="707123" y="1362089"/>
            <a:ext cx="10764563" cy="369332"/>
          </a:xfrm>
          <a:prstGeom prst="rect">
            <a:avLst/>
          </a:prstGeom>
          <a:noFill/>
        </p:spPr>
        <p:txBody>
          <a:bodyPr wrap="square" rtlCol="0">
            <a:spAutoFit/>
          </a:bodyPr>
          <a:lstStyle/>
          <a:p>
            <a:pPr marL="285750" indent="-285750">
              <a:buFont typeface="Arial" panose="020B0604020202020204" pitchFamily="34" charset="0"/>
              <a:buChar char="•"/>
            </a:pPr>
            <a:r>
              <a:rPr lang="en-US" altLang="zh-CN" b="1" dirty="0">
                <a:solidFill>
                  <a:srgbClr val="004097"/>
                </a:solidFill>
              </a:rPr>
              <a:t>III</a:t>
            </a:r>
            <a:r>
              <a:rPr lang="zh-CN" altLang="en-US" b="1" dirty="0">
                <a:solidFill>
                  <a:srgbClr val="004097"/>
                </a:solidFill>
              </a:rPr>
              <a:t>期临床研究表明，复方电解质醋酸钠葡萄糖注射液临床应用安全有效，且有效调节钙磷平衡</a:t>
            </a:r>
            <a:endParaRPr lang="zh-CN" altLang="en-US" b="1" dirty="0">
              <a:solidFill>
                <a:srgbClr val="004097"/>
              </a:solidFill>
            </a:endParaRPr>
          </a:p>
        </p:txBody>
      </p:sp>
    </p:spTree>
    <p:custDataLst>
      <p:tags r:id="rId1"/>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3. </a:t>
            </a:r>
            <a:r>
              <a:rPr lang="zh-CN" altLang="en-US" dirty="0"/>
              <a:t>有效性</a:t>
            </a:r>
            <a:endParaRPr lang="zh-CN" altLang="en-US" dirty="0"/>
          </a:p>
        </p:txBody>
      </p:sp>
      <p:sp>
        <p:nvSpPr>
          <p:cNvPr id="15" name="文本框 14"/>
          <p:cNvSpPr txBox="1"/>
          <p:nvPr/>
        </p:nvSpPr>
        <p:spPr>
          <a:xfrm>
            <a:off x="2267727" y="6207408"/>
            <a:ext cx="3828273" cy="584775"/>
          </a:xfrm>
          <a:prstGeom prst="rect">
            <a:avLst/>
          </a:prstGeom>
          <a:noFill/>
        </p:spPr>
        <p:txBody>
          <a:bodyPr wrap="square" rtlCol="0">
            <a:spAutoFit/>
          </a:bodyPr>
          <a:lstStyle/>
          <a:p>
            <a:pPr marL="171450" indent="-171450">
              <a:buFont typeface="Arial" panose="020B0604020202020204" pitchFamily="34" charset="0"/>
              <a:buChar char="•"/>
            </a:pPr>
            <a:r>
              <a:rPr lang="en-US" altLang="zh-CN" sz="800" dirty="0"/>
              <a:t>《</a:t>
            </a:r>
            <a:r>
              <a:rPr lang="zh-CN" altLang="en-US" sz="800" dirty="0"/>
              <a:t>临床诊疗指南肠外肠内营养学分册</a:t>
            </a:r>
            <a:r>
              <a:rPr lang="en-US" altLang="zh-CN" sz="800" dirty="0"/>
              <a:t>》</a:t>
            </a:r>
            <a:endParaRPr lang="en-US" altLang="zh-CN" sz="800" dirty="0"/>
          </a:p>
          <a:p>
            <a:pPr marL="171450" indent="-171450">
              <a:buFont typeface="Arial" panose="020B0604020202020204" pitchFamily="34" charset="0"/>
              <a:buChar char="•"/>
            </a:pPr>
            <a:r>
              <a:rPr lang="en-US" altLang="zh-CN" sz="800" dirty="0"/>
              <a:t>《</a:t>
            </a:r>
            <a:r>
              <a:rPr lang="zh-CN" altLang="en-US" sz="800" dirty="0"/>
              <a:t>中国加速康复外科临床实践指南（</a:t>
            </a:r>
            <a:r>
              <a:rPr lang="en-US" altLang="zh-CN" sz="800" dirty="0"/>
              <a:t>2021</a:t>
            </a:r>
            <a:r>
              <a:rPr lang="zh-CN" altLang="en-US" sz="800" dirty="0"/>
              <a:t>）</a:t>
            </a:r>
            <a:r>
              <a:rPr lang="en-US" altLang="zh-CN" sz="800" dirty="0"/>
              <a:t>》</a:t>
            </a:r>
            <a:endParaRPr lang="en-US" altLang="zh-CN" sz="800" dirty="0"/>
          </a:p>
          <a:p>
            <a:pPr marL="171450" indent="-171450">
              <a:buFont typeface="Arial" panose="020B0604020202020204" pitchFamily="34" charset="0"/>
              <a:buChar char="•"/>
            </a:pPr>
            <a:r>
              <a:rPr lang="en-US" altLang="zh-CN" sz="800" dirty="0"/>
              <a:t>《</a:t>
            </a:r>
            <a:r>
              <a:rPr lang="zh-CN" altLang="en-US" sz="800" dirty="0"/>
              <a:t>外科病人围手术期液体治疗专家共识</a:t>
            </a:r>
            <a:r>
              <a:rPr lang="en-US" altLang="zh-CN" sz="800" dirty="0"/>
              <a:t>》</a:t>
            </a:r>
            <a:endParaRPr lang="en-US" altLang="zh-CN" sz="800" dirty="0"/>
          </a:p>
          <a:p>
            <a:pPr marL="171450" indent="-171450">
              <a:buFont typeface="Arial" panose="020B0604020202020204" pitchFamily="34" charset="0"/>
              <a:buChar char="•"/>
            </a:pPr>
            <a:r>
              <a:rPr lang="en-US" altLang="zh-CN" sz="800" dirty="0"/>
              <a:t>《</a:t>
            </a:r>
            <a:r>
              <a:rPr lang="zh-CN" altLang="en-US" sz="800" dirty="0"/>
              <a:t>脓毒症液体治疗急诊专家共识</a:t>
            </a:r>
            <a:r>
              <a:rPr lang="en-US" altLang="zh-CN" sz="800" dirty="0"/>
              <a:t>》</a:t>
            </a:r>
            <a:endParaRPr lang="en-US" altLang="zh-CN" sz="800" dirty="0"/>
          </a:p>
        </p:txBody>
      </p:sp>
      <p:graphicFrame>
        <p:nvGraphicFramePr>
          <p:cNvPr id="2" name="表格 5"/>
          <p:cNvGraphicFramePr>
            <a:graphicFrameLocks noGrp="1"/>
          </p:cNvGraphicFramePr>
          <p:nvPr>
            <p:custDataLst>
              <p:tags r:id="rId1"/>
            </p:custDataLst>
          </p:nvPr>
        </p:nvGraphicFramePr>
        <p:xfrm>
          <a:off x="704851" y="1830471"/>
          <a:ext cx="10725150" cy="4215049"/>
        </p:xfrm>
        <a:graphic>
          <a:graphicData uri="http://schemas.openxmlformats.org/drawingml/2006/table">
            <a:tbl>
              <a:tblPr firstRow="1" bandRow="1">
                <a:tableStyleId>{5C22544A-7EE6-4342-B048-85BDC9FD1C3A}</a:tableStyleId>
              </a:tblPr>
              <a:tblGrid>
                <a:gridCol w="3215210"/>
                <a:gridCol w="7509940"/>
              </a:tblGrid>
              <a:tr h="526675">
                <a:tc>
                  <a:txBody>
                    <a:bodyPr/>
                    <a:lstStyle/>
                    <a:p>
                      <a:pPr algn="ctr"/>
                      <a:r>
                        <a:rPr lang="zh-CN" altLang="en-US" sz="1600" dirty="0"/>
                        <a:t>指南共识名称</a:t>
                      </a:r>
                      <a:endParaRPr lang="zh-CN" altLang="en-US" sz="1600" dirty="0"/>
                    </a:p>
                  </a:txBody>
                  <a:tcPr anchor="ctr">
                    <a:lnT w="12700" cap="flat" cmpd="sng" algn="ctr">
                      <a:solidFill>
                        <a:srgbClr val="004097"/>
                      </a:solidFill>
                      <a:prstDash val="solid"/>
                      <a:round/>
                      <a:headEnd type="none" w="med" len="med"/>
                      <a:tailEnd type="none" w="med" len="med"/>
                    </a:lnT>
                    <a:lnB w="12700" cap="flat" cmpd="sng" algn="ctr">
                      <a:noFill/>
                      <a:prstDash val="solid"/>
                      <a:round/>
                      <a:headEnd type="none" w="med" len="med"/>
                      <a:tailEnd type="none" w="med" len="med"/>
                    </a:lnB>
                    <a:solidFill>
                      <a:srgbClr val="004097"/>
                    </a:solidFill>
                  </a:tcPr>
                </a:tc>
                <a:tc>
                  <a:txBody>
                    <a:bodyPr/>
                    <a:lstStyle/>
                    <a:p>
                      <a:pPr algn="ctr"/>
                      <a:r>
                        <a:rPr lang="zh-CN" altLang="en-US" sz="1600" dirty="0"/>
                        <a:t>液体治疗需求描述</a:t>
                      </a:r>
                      <a:endParaRPr lang="zh-CN" altLang="en-US" sz="1600" dirty="0"/>
                    </a:p>
                  </a:txBody>
                  <a:tcPr anchor="ctr">
                    <a:lnT w="12700" cap="flat" cmpd="sng" algn="ctr">
                      <a:solidFill>
                        <a:srgbClr val="004097"/>
                      </a:solidFill>
                      <a:prstDash val="solid"/>
                      <a:round/>
                      <a:headEnd type="none" w="med" len="med"/>
                      <a:tailEnd type="none" w="med" len="med"/>
                    </a:lnT>
                    <a:lnB w="12700" cap="flat" cmpd="sng" algn="ctr">
                      <a:noFill/>
                      <a:prstDash val="solid"/>
                      <a:round/>
                      <a:headEnd type="none" w="med" len="med"/>
                      <a:tailEnd type="none" w="med" len="med"/>
                    </a:lnB>
                    <a:solidFill>
                      <a:srgbClr val="004097"/>
                    </a:solidFill>
                  </a:tcPr>
                </a:tc>
              </a:tr>
              <a:tr h="975956">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1" dirty="0">
                          <a:cs typeface="+mn-ea"/>
                          <a:sym typeface="+mn-lt"/>
                        </a:rPr>
                        <a:t>《</a:t>
                      </a:r>
                      <a:r>
                        <a:rPr lang="zh-CN" altLang="en-US" sz="1400" b="1" dirty="0">
                          <a:cs typeface="+mn-ea"/>
                          <a:sym typeface="+mn-lt"/>
                        </a:rPr>
                        <a:t>脓毒症液体治疗急诊专家共识</a:t>
                      </a:r>
                      <a:r>
                        <a:rPr lang="en-US" altLang="zh-CN" sz="1400" b="1" dirty="0">
                          <a:cs typeface="+mn-ea"/>
                          <a:sym typeface="+mn-lt"/>
                        </a:rPr>
                        <a:t>》</a:t>
                      </a:r>
                      <a:endParaRPr lang="en-US" altLang="zh-CN" sz="1400" b="1" dirty="0">
                        <a:cs typeface="+mn-ea"/>
                        <a:sym typeface="+mn-lt"/>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c>
                  <a:txBody>
                    <a:bodyPr/>
                    <a:lstStyle/>
                    <a:p>
                      <a:pPr marL="0" indent="0">
                        <a:lnSpc>
                          <a:spcPct val="150000"/>
                        </a:lnSpc>
                        <a:buFont typeface="Arial" panose="020B0604020202020204" pitchFamily="34" charset="0"/>
                        <a:buNone/>
                      </a:pPr>
                      <a:r>
                        <a:rPr lang="zh-CN" altLang="en-US" sz="1400" b="0" kern="1400" spc="100" dirty="0">
                          <a:solidFill>
                            <a:schemeClr val="tx1"/>
                          </a:solidFill>
                          <a:latin typeface="+mn-ea"/>
                          <a:ea typeface="+mn-ea"/>
                          <a:cs typeface="+mn-ea"/>
                          <a:sym typeface="+mn-lt"/>
                        </a:rPr>
                        <a:t>维持性液体治疗：</a:t>
                      </a:r>
                      <a:endParaRPr lang="en-US" altLang="zh-CN" sz="1400" b="0" kern="1400" spc="100" dirty="0">
                        <a:solidFill>
                          <a:schemeClr val="tx1"/>
                        </a:solidFill>
                        <a:latin typeface="+mn-ea"/>
                        <a:ea typeface="+mn-ea"/>
                        <a:cs typeface="+mn-ea"/>
                        <a:sym typeface="+mn-lt"/>
                      </a:endParaRPr>
                    </a:p>
                    <a:p>
                      <a:pPr marL="171450" indent="-171450">
                        <a:lnSpc>
                          <a:spcPct val="150000"/>
                        </a:lnSpc>
                        <a:buFont typeface="Arial" panose="020B0604020202020204" pitchFamily="34" charset="0"/>
                        <a:buChar char="•"/>
                      </a:pPr>
                      <a:r>
                        <a:rPr lang="zh-CN" altLang="en-US" sz="1400" b="1" kern="1400" spc="100" dirty="0">
                          <a:solidFill>
                            <a:srgbClr val="004097"/>
                          </a:solidFill>
                          <a:latin typeface="+mn-ea"/>
                          <a:ea typeface="+mn-ea"/>
                          <a:cs typeface="+mn-ea"/>
                          <a:sym typeface="+mn-lt"/>
                        </a:rPr>
                        <a:t>① 液体量：</a:t>
                      </a:r>
                      <a:r>
                        <a:rPr lang="en-US" altLang="zh-CN" sz="1400" b="1" kern="1400" spc="100" dirty="0">
                          <a:solidFill>
                            <a:srgbClr val="004097"/>
                          </a:solidFill>
                          <a:latin typeface="+mn-ea"/>
                          <a:ea typeface="+mn-ea"/>
                          <a:cs typeface="+mn-ea"/>
                          <a:sym typeface="+mn-lt"/>
                        </a:rPr>
                        <a:t>25-30ml</a:t>
                      </a:r>
                      <a:r>
                        <a:rPr lang="zh-CN" altLang="en-US" sz="1400" b="1" kern="1400" spc="100" dirty="0">
                          <a:solidFill>
                            <a:srgbClr val="004097"/>
                          </a:solidFill>
                          <a:latin typeface="+mn-ea"/>
                          <a:ea typeface="+mn-ea"/>
                          <a:cs typeface="+mn-ea"/>
                          <a:sym typeface="+mn-lt"/>
                        </a:rPr>
                        <a:t>（</a:t>
                      </a:r>
                      <a:r>
                        <a:rPr lang="en-US" altLang="zh-CN" sz="1400" b="1" kern="1400" spc="100" dirty="0" err="1">
                          <a:solidFill>
                            <a:srgbClr val="004097"/>
                          </a:solidFill>
                          <a:latin typeface="+mn-ea"/>
                          <a:ea typeface="+mn-ea"/>
                          <a:cs typeface="+mn-ea"/>
                          <a:sym typeface="+mn-lt"/>
                        </a:rPr>
                        <a:t>kg·d</a:t>
                      </a:r>
                      <a:r>
                        <a:rPr lang="zh-CN" altLang="en-US" sz="1400" b="1" kern="1400" spc="100" dirty="0">
                          <a:solidFill>
                            <a:srgbClr val="004097"/>
                          </a:solidFill>
                          <a:latin typeface="+mn-ea"/>
                          <a:ea typeface="+mn-ea"/>
                          <a:cs typeface="+mn-ea"/>
                          <a:sym typeface="+mn-lt"/>
                        </a:rPr>
                        <a:t>）② </a:t>
                      </a:r>
                      <a:r>
                        <a:rPr lang="en-US" altLang="zh-CN" sz="1400" b="1" kern="1400" spc="100" dirty="0">
                          <a:solidFill>
                            <a:srgbClr val="004097"/>
                          </a:solidFill>
                          <a:latin typeface="+mn-ea"/>
                          <a:ea typeface="+mn-ea"/>
                          <a:cs typeface="+mn-ea"/>
                          <a:sym typeface="+mn-lt"/>
                        </a:rPr>
                        <a:t>1mmol/</a:t>
                      </a:r>
                      <a:r>
                        <a:rPr lang="zh-CN" altLang="en-US" sz="1400" b="1" kern="1400" spc="100" dirty="0">
                          <a:solidFill>
                            <a:srgbClr val="004097"/>
                          </a:solidFill>
                          <a:latin typeface="+mn-ea"/>
                          <a:ea typeface="+mn-ea"/>
                          <a:cs typeface="+mn-ea"/>
                          <a:sym typeface="+mn-lt"/>
                        </a:rPr>
                        <a:t>（</a:t>
                      </a:r>
                      <a:r>
                        <a:rPr lang="en-US" altLang="zh-CN" sz="1400" b="1" kern="1400" spc="100" dirty="0" err="1">
                          <a:solidFill>
                            <a:srgbClr val="004097"/>
                          </a:solidFill>
                          <a:latin typeface="+mn-ea"/>
                          <a:ea typeface="+mn-ea"/>
                          <a:cs typeface="+mn-ea"/>
                          <a:sym typeface="+mn-lt"/>
                        </a:rPr>
                        <a:t>kg·d</a:t>
                      </a:r>
                      <a:r>
                        <a:rPr lang="zh-CN" altLang="en-US" sz="1400" b="1" kern="1400" spc="100" dirty="0">
                          <a:solidFill>
                            <a:srgbClr val="004097"/>
                          </a:solidFill>
                          <a:latin typeface="+mn-ea"/>
                          <a:ea typeface="+mn-ea"/>
                          <a:cs typeface="+mn-ea"/>
                          <a:sym typeface="+mn-lt"/>
                        </a:rPr>
                        <a:t>）的电解质；</a:t>
                      </a:r>
                      <a:endParaRPr lang="en-US" altLang="zh-CN" sz="1400" b="1" kern="1400" spc="100" dirty="0">
                        <a:solidFill>
                          <a:srgbClr val="004097"/>
                        </a:solidFill>
                        <a:latin typeface="+mn-ea"/>
                        <a:ea typeface="+mn-ea"/>
                        <a:cs typeface="+mn-ea"/>
                        <a:sym typeface="+mn-lt"/>
                      </a:endParaRPr>
                    </a:p>
                    <a:p>
                      <a:pPr marL="171450" indent="-171450">
                        <a:lnSpc>
                          <a:spcPct val="150000"/>
                        </a:lnSpc>
                        <a:buFont typeface="Arial" panose="020B0604020202020204" pitchFamily="34" charset="0"/>
                        <a:buChar char="•"/>
                      </a:pPr>
                      <a:r>
                        <a:rPr lang="zh-CN" altLang="en-US" sz="1400" b="1" kern="1400" spc="100" dirty="0">
                          <a:solidFill>
                            <a:srgbClr val="004097"/>
                          </a:solidFill>
                          <a:latin typeface="+mn-ea"/>
                          <a:ea typeface="+mn-ea"/>
                          <a:cs typeface="+mn-ea"/>
                          <a:sym typeface="+mn-lt"/>
                        </a:rPr>
                        <a:t>③ </a:t>
                      </a:r>
                      <a:r>
                        <a:rPr lang="en-US" altLang="zh-CN" sz="1400" b="1" kern="1400" spc="100" dirty="0">
                          <a:solidFill>
                            <a:srgbClr val="004097"/>
                          </a:solidFill>
                          <a:latin typeface="+mn-ea"/>
                          <a:ea typeface="+mn-ea"/>
                          <a:cs typeface="+mn-ea"/>
                          <a:sym typeface="+mn-lt"/>
                        </a:rPr>
                        <a:t>50~100g/d</a:t>
                      </a:r>
                      <a:r>
                        <a:rPr lang="zh-CN" altLang="en-US" sz="1400" b="1" kern="1400" spc="100" dirty="0">
                          <a:solidFill>
                            <a:srgbClr val="004097"/>
                          </a:solidFill>
                          <a:latin typeface="+mn-ea"/>
                          <a:ea typeface="+mn-ea"/>
                          <a:cs typeface="+mn-ea"/>
                          <a:sym typeface="+mn-lt"/>
                        </a:rPr>
                        <a:t>的葡萄糖</a:t>
                      </a:r>
                      <a:endParaRPr lang="zh-CN" altLang="en-US" sz="1400" b="1" kern="1400" spc="100" dirty="0">
                        <a:solidFill>
                          <a:srgbClr val="004097"/>
                        </a:solidFill>
                        <a:latin typeface="+mn-ea"/>
                        <a:ea typeface="+mn-ea"/>
                        <a:cs typeface="+mn-ea"/>
                        <a:sym typeface="+mn-lt"/>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r>
              <a:tr h="750336">
                <a:tc>
                  <a:txBody>
                    <a:bodyPr/>
                    <a:lstStyle/>
                    <a:p>
                      <a:pPr algn="ctr">
                        <a:lnSpc>
                          <a:spcPct val="150000"/>
                        </a:lnSpc>
                      </a:pPr>
                      <a:r>
                        <a:rPr lang="en-US" altLang="zh-CN" sz="1400" b="1" dirty="0"/>
                        <a:t>《</a:t>
                      </a:r>
                      <a:r>
                        <a:rPr lang="zh-CN" altLang="en-US" sz="1400" b="1" dirty="0"/>
                        <a:t>临床诊疗指南肠外肠内营养学分册</a:t>
                      </a:r>
                      <a:r>
                        <a:rPr lang="en-US" altLang="zh-CN" sz="1400" b="1" dirty="0"/>
                        <a:t>》</a:t>
                      </a:r>
                      <a:endParaRPr lang="zh-CN" altLang="en-US" sz="1400" b="1" dirty="0"/>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0" kern="1400" spc="100" dirty="0">
                          <a:solidFill>
                            <a:schemeClr val="tx1"/>
                          </a:solidFill>
                          <a:latin typeface="+mn-ea"/>
                          <a:ea typeface="+mn-ea"/>
                          <a:cs typeface="+mn-ea"/>
                          <a:sym typeface="+mn-lt"/>
                        </a:rPr>
                        <a:t>推荐对所有外科住院患者在入院后，采用</a:t>
                      </a:r>
                      <a:r>
                        <a:rPr lang="en-US" altLang="zh-CN" sz="1400" b="0" kern="1400" spc="100" dirty="0">
                          <a:solidFill>
                            <a:schemeClr val="tx1"/>
                          </a:solidFill>
                          <a:latin typeface="+mn-ea"/>
                          <a:ea typeface="+mn-ea"/>
                          <a:cs typeface="+mn-ea"/>
                          <a:sym typeface="+mn-lt"/>
                        </a:rPr>
                        <a:t>NRS</a:t>
                      </a:r>
                      <a:r>
                        <a:rPr lang="zh-CN" altLang="en-US" sz="1400" b="0" kern="1400" spc="100" dirty="0">
                          <a:solidFill>
                            <a:schemeClr val="tx1"/>
                          </a:solidFill>
                          <a:latin typeface="+mn-ea"/>
                          <a:ea typeface="+mn-ea"/>
                          <a:cs typeface="+mn-ea"/>
                          <a:sym typeface="+mn-lt"/>
                        </a:rPr>
                        <a:t>工具进行营养风险筛查，</a:t>
                      </a:r>
                      <a:r>
                        <a:rPr lang="zh-CN" altLang="en-US" sz="1400" b="1" kern="1400" spc="100" dirty="0">
                          <a:solidFill>
                            <a:srgbClr val="004097"/>
                          </a:solidFill>
                          <a:latin typeface="+mn-ea"/>
                          <a:ea typeface="+mn-ea"/>
                          <a:cs typeface="+mn-ea"/>
                          <a:sym typeface="+mn-lt"/>
                        </a:rPr>
                        <a:t>无营养风险的患者</a:t>
                      </a:r>
                      <a:r>
                        <a:rPr lang="zh-CN" altLang="en-US" sz="1400" b="0" kern="1400" spc="100" dirty="0">
                          <a:solidFill>
                            <a:schemeClr val="tx1"/>
                          </a:solidFill>
                          <a:latin typeface="+mn-ea"/>
                          <a:ea typeface="+mn-ea"/>
                          <a:cs typeface="+mn-ea"/>
                          <a:sym typeface="+mn-lt"/>
                        </a:rPr>
                        <a:t>结合临床分析，用</a:t>
                      </a:r>
                      <a:r>
                        <a:rPr lang="zh-CN" altLang="en-US" sz="1400" b="1" kern="1400" spc="100" dirty="0">
                          <a:solidFill>
                            <a:srgbClr val="004097"/>
                          </a:solidFill>
                          <a:latin typeface="+mn-ea"/>
                          <a:ea typeface="+mn-ea"/>
                          <a:cs typeface="+mn-ea"/>
                          <a:sym typeface="+mn-lt"/>
                        </a:rPr>
                        <a:t>糖电解质输液</a:t>
                      </a:r>
                      <a:r>
                        <a:rPr lang="zh-CN" altLang="en-US" sz="1400" b="0" kern="1400" spc="100" dirty="0">
                          <a:solidFill>
                            <a:schemeClr val="tx1"/>
                          </a:solidFill>
                          <a:latin typeface="+mn-ea"/>
                          <a:ea typeface="+mn-ea"/>
                          <a:cs typeface="+mn-ea"/>
                          <a:sym typeface="+mn-lt"/>
                        </a:rPr>
                        <a:t>。</a:t>
                      </a:r>
                      <a:endParaRPr lang="zh-CN" altLang="en-US" sz="1400" b="0" kern="1400" spc="100" dirty="0">
                        <a:solidFill>
                          <a:schemeClr val="tx1"/>
                        </a:solidFill>
                        <a:latin typeface="+mn-ea"/>
                        <a:ea typeface="+mn-ea"/>
                        <a:cs typeface="+mn-ea"/>
                        <a:sym typeface="+mn-lt"/>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r>
              <a:tr h="750336">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1" dirty="0">
                          <a:cs typeface="+mn-ea"/>
                          <a:sym typeface="+mn-lt"/>
                        </a:rPr>
                        <a:t>《</a:t>
                      </a:r>
                      <a:r>
                        <a:rPr lang="zh-CN" altLang="en-US" sz="1400" b="1" dirty="0">
                          <a:cs typeface="+mn-ea"/>
                          <a:sym typeface="+mn-lt"/>
                        </a:rPr>
                        <a:t>中国加速康复外科临床实践指南（</a:t>
                      </a:r>
                      <a:r>
                        <a:rPr lang="en-US" altLang="zh-CN" sz="1400" b="1" dirty="0">
                          <a:cs typeface="+mn-ea"/>
                          <a:sym typeface="+mn-lt"/>
                        </a:rPr>
                        <a:t>2021</a:t>
                      </a:r>
                      <a:r>
                        <a:rPr lang="zh-CN" altLang="en-US" sz="1400" b="1" dirty="0">
                          <a:cs typeface="+mn-ea"/>
                          <a:sym typeface="+mn-lt"/>
                        </a:rPr>
                        <a:t>）</a:t>
                      </a:r>
                      <a:r>
                        <a:rPr lang="en-US" altLang="zh-CN" sz="1400" b="1" dirty="0">
                          <a:cs typeface="+mn-ea"/>
                          <a:sym typeface="+mn-lt"/>
                        </a:rPr>
                        <a:t>》</a:t>
                      </a:r>
                      <a:endParaRPr lang="en-US" altLang="zh-CN" sz="1400" b="1" dirty="0">
                        <a:cs typeface="+mn-ea"/>
                        <a:sym typeface="+mn-lt"/>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c>
                  <a:txBody>
                    <a:bodyPr/>
                    <a:lstStyle/>
                    <a:p>
                      <a:pPr marL="171450" marR="0" lvl="0" indent="-171450" algn="l" defTabSz="914400" rtl="0" eaLnBrk="1" fontAlgn="auto" latinLnBrk="0" hangingPunct="1">
                        <a:lnSpc>
                          <a:spcPct val="150000"/>
                        </a:lnSpc>
                        <a:spcBef>
                          <a:spcPts val="0"/>
                        </a:spcBef>
                        <a:spcAft>
                          <a:spcPts val="0"/>
                        </a:spcAft>
                        <a:buClrTx/>
                        <a:buSzTx/>
                        <a:buFont typeface="Arial" panose="020B0604020202020204" pitchFamily="34" charset="0"/>
                        <a:buChar char="•"/>
                        <a:defRPr/>
                      </a:pPr>
                      <a:r>
                        <a:rPr lang="zh-CN" altLang="en-US" sz="1400" b="1" kern="1400" spc="100" dirty="0">
                          <a:solidFill>
                            <a:srgbClr val="004097"/>
                          </a:solidFill>
                          <a:latin typeface="+mn-ea"/>
                          <a:ea typeface="+mn-ea"/>
                          <a:cs typeface="+mn-ea"/>
                          <a:sym typeface="+mn-lt"/>
                        </a:rPr>
                        <a:t>合并肠梗阻、恶心呕吐及长时间禁饮禁食的病人</a:t>
                      </a:r>
                      <a:r>
                        <a:rPr lang="zh-CN" altLang="en-US" sz="1400" b="0" kern="1400" spc="100" dirty="0">
                          <a:solidFill>
                            <a:schemeClr val="tx1"/>
                          </a:solidFill>
                          <a:latin typeface="+mn-ea"/>
                          <a:ea typeface="+mn-ea"/>
                          <a:cs typeface="+mn-ea"/>
                          <a:sym typeface="+mn-lt"/>
                        </a:rPr>
                        <a:t>，可能存在低血容量、电解质紊乱风险，建议使用</a:t>
                      </a:r>
                      <a:r>
                        <a:rPr lang="zh-CN" altLang="en-US" sz="1400" b="1" kern="1400" spc="100" dirty="0">
                          <a:solidFill>
                            <a:srgbClr val="004097"/>
                          </a:solidFill>
                          <a:latin typeface="+mn-ea"/>
                          <a:ea typeface="+mn-ea"/>
                          <a:cs typeface="+mn-ea"/>
                          <a:sym typeface="+mn-lt"/>
                        </a:rPr>
                        <a:t>复方电解质溶液</a:t>
                      </a:r>
                      <a:r>
                        <a:rPr lang="zh-CN" altLang="en-US" sz="1400" b="0" kern="1400" spc="100" dirty="0">
                          <a:solidFill>
                            <a:schemeClr val="tx1"/>
                          </a:solidFill>
                          <a:latin typeface="+mn-ea"/>
                          <a:ea typeface="+mn-ea"/>
                          <a:cs typeface="+mn-ea"/>
                          <a:sym typeface="+mn-lt"/>
                        </a:rPr>
                        <a:t>扩容。</a:t>
                      </a:r>
                      <a:endParaRPr lang="zh-CN" altLang="en-US" sz="1400" b="0" kern="1400" spc="100" dirty="0">
                        <a:solidFill>
                          <a:schemeClr val="tx1"/>
                        </a:solidFill>
                        <a:latin typeface="+mn-ea"/>
                        <a:ea typeface="+mn-ea"/>
                        <a:cs typeface="+mn-ea"/>
                        <a:sym typeface="+mn-lt"/>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chemeClr val="bg1">
                          <a:lumMod val="75000"/>
                        </a:schemeClr>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r>
              <a:tr h="1129996">
                <a:tc>
                  <a:txBody>
                    <a:bodyPr/>
                    <a:lstStyle/>
                    <a:p>
                      <a:pPr marL="0" marR="0" lvl="0" indent="0" algn="ctr" defTabSz="914400" rtl="0" eaLnBrk="1" fontAlgn="auto" latinLnBrk="0" hangingPunct="1">
                        <a:lnSpc>
                          <a:spcPct val="150000"/>
                        </a:lnSpc>
                        <a:spcBef>
                          <a:spcPts val="0"/>
                        </a:spcBef>
                        <a:spcAft>
                          <a:spcPts val="0"/>
                        </a:spcAft>
                        <a:buClrTx/>
                        <a:buSzTx/>
                        <a:buFontTx/>
                        <a:buNone/>
                        <a:defRPr/>
                      </a:pPr>
                      <a:r>
                        <a:rPr lang="en-US" altLang="zh-CN" sz="1400" b="1" dirty="0">
                          <a:cs typeface="+mn-ea"/>
                          <a:sym typeface="+mn-lt"/>
                        </a:rPr>
                        <a:t>《</a:t>
                      </a:r>
                      <a:r>
                        <a:rPr lang="zh-CN" altLang="en-US" sz="1400" b="1" dirty="0">
                          <a:cs typeface="+mn-ea"/>
                          <a:sym typeface="+mn-lt"/>
                        </a:rPr>
                        <a:t>外科病人围手术期液体治疗专家共识</a:t>
                      </a:r>
                      <a:r>
                        <a:rPr lang="en-US" altLang="zh-CN" sz="1400" b="1" dirty="0">
                          <a:cs typeface="+mn-ea"/>
                          <a:sym typeface="+mn-lt"/>
                        </a:rPr>
                        <a:t>》</a:t>
                      </a:r>
                      <a:endParaRPr lang="en-US" altLang="zh-CN" sz="1400" b="1" dirty="0">
                        <a:cs typeface="+mn-ea"/>
                        <a:sym typeface="+mn-lt"/>
                      </a:endParaRPr>
                    </a:p>
                  </a:txBody>
                  <a:tcPr anchor="ctr">
                    <a:lnL w="12700" cmpd="sng">
                      <a:noFill/>
                    </a:lnL>
                    <a:lnR w="12700" cap="flat" cmpd="sng" algn="ctr">
                      <a:solidFill>
                        <a:schemeClr val="bg1">
                          <a:lumMod val="75000"/>
                        </a:schemeClr>
                      </a:solidFill>
                      <a:prstDash val="solid"/>
                      <a:round/>
                      <a:headEnd type="none" w="med" len="med"/>
                      <a:tailEnd type="none" w="med" len="med"/>
                    </a:lnR>
                    <a:lnT w="12700" cap="flat" cmpd="sng" algn="ctr">
                      <a:solidFill>
                        <a:schemeClr val="bg1">
                          <a:lumMod val="75000"/>
                        </a:schemeClr>
                      </a:solidFill>
                      <a:prstDash val="solid"/>
                      <a:round/>
                      <a:headEnd type="none" w="med" len="med"/>
                      <a:tailEnd type="none" w="med" len="med"/>
                    </a:lnT>
                    <a:lnB w="12700" cap="flat" cmpd="sng" algn="ctr">
                      <a:solidFill>
                        <a:srgbClr val="004097"/>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c>
                  <a:txBody>
                    <a:bodyPr/>
                    <a:lstStyle/>
                    <a:p>
                      <a:pPr marL="171450" indent="-171450">
                        <a:lnSpc>
                          <a:spcPct val="130000"/>
                        </a:lnSpc>
                        <a:buFont typeface="Arial" panose="020B0604020202020204" pitchFamily="34" charset="0"/>
                        <a:buChar char="•"/>
                      </a:pPr>
                      <a:r>
                        <a:rPr lang="zh-CN" altLang="en-US" sz="1400" b="0" kern="1400" spc="100" dirty="0">
                          <a:solidFill>
                            <a:schemeClr val="tx1"/>
                          </a:solidFill>
                          <a:latin typeface="+mn-ea"/>
                          <a:ea typeface="+mn-ea"/>
                          <a:cs typeface="+mn-ea"/>
                          <a:sym typeface="+mn-lt"/>
                        </a:rPr>
                        <a:t>对</a:t>
                      </a:r>
                      <a:r>
                        <a:rPr lang="zh-CN" altLang="en-US" sz="1400" b="1" kern="1400" spc="100" dirty="0">
                          <a:solidFill>
                            <a:srgbClr val="004097"/>
                          </a:solidFill>
                          <a:latin typeface="+mn-ea"/>
                          <a:ea typeface="+mn-ea"/>
                          <a:cs typeface="+mn-ea"/>
                          <a:sym typeface="+mn-lt"/>
                        </a:rPr>
                        <a:t>禁食水但不存在低血容量的病人</a:t>
                      </a:r>
                      <a:r>
                        <a:rPr lang="zh-CN" altLang="en-US" sz="1400" b="0" kern="1400" spc="100" dirty="0">
                          <a:solidFill>
                            <a:schemeClr val="tx1"/>
                          </a:solidFill>
                          <a:latin typeface="+mn-ea"/>
                          <a:ea typeface="+mn-ea"/>
                          <a:cs typeface="+mn-ea"/>
                          <a:sym typeface="+mn-lt"/>
                        </a:rPr>
                        <a:t>，如病人不存在体液异常丢失、异常分布等情况，则给予</a:t>
                      </a:r>
                      <a:r>
                        <a:rPr lang="zh-CN" altLang="en-US" sz="1400" b="1" kern="1400" spc="100" dirty="0">
                          <a:solidFill>
                            <a:srgbClr val="004097"/>
                          </a:solidFill>
                          <a:latin typeface="+mn-ea"/>
                          <a:ea typeface="+mn-ea"/>
                          <a:cs typeface="+mn-ea"/>
                          <a:sym typeface="+mn-lt"/>
                        </a:rPr>
                        <a:t>维持性液体治疗</a:t>
                      </a:r>
                      <a:endParaRPr lang="en-US" altLang="zh-CN" sz="1400" b="1" kern="1400" spc="100" dirty="0">
                        <a:solidFill>
                          <a:srgbClr val="004097"/>
                        </a:solidFill>
                        <a:latin typeface="+mn-ea"/>
                        <a:ea typeface="+mn-ea"/>
                        <a:cs typeface="+mn-ea"/>
                        <a:sym typeface="+mn-lt"/>
                      </a:endParaRPr>
                    </a:p>
                    <a:p>
                      <a:pPr marL="171450" indent="-171450">
                        <a:lnSpc>
                          <a:spcPct val="130000"/>
                        </a:lnSpc>
                        <a:buFont typeface="Arial" panose="020B0604020202020204" pitchFamily="34" charset="0"/>
                        <a:buChar char="•"/>
                      </a:pPr>
                      <a:r>
                        <a:rPr lang="zh-CN" altLang="en-US" sz="1400" b="0" kern="1400" spc="100" dirty="0">
                          <a:solidFill>
                            <a:schemeClr val="tx1"/>
                          </a:solidFill>
                          <a:latin typeface="+mn-ea"/>
                          <a:ea typeface="+mn-ea"/>
                          <a:cs typeface="+mn-ea"/>
                          <a:sym typeface="+mn-lt"/>
                        </a:rPr>
                        <a:t>维持性液体治疗即补充病人生理需要量：</a:t>
                      </a:r>
                      <a:r>
                        <a:rPr lang="en-US" altLang="zh-CN" sz="1400" b="1" kern="1400" spc="100" dirty="0">
                          <a:solidFill>
                            <a:srgbClr val="004097"/>
                          </a:solidFill>
                          <a:latin typeface="+mn-ea"/>
                          <a:ea typeface="+mn-ea"/>
                          <a:cs typeface="+mn-ea"/>
                          <a:sym typeface="+mn-lt"/>
                        </a:rPr>
                        <a:t>25~30mL/</a:t>
                      </a:r>
                      <a:r>
                        <a:rPr lang="zh-CN" altLang="en-US" sz="1400" b="1" kern="1400" spc="100" dirty="0">
                          <a:solidFill>
                            <a:srgbClr val="004097"/>
                          </a:solidFill>
                          <a:latin typeface="+mn-ea"/>
                          <a:ea typeface="+mn-ea"/>
                          <a:cs typeface="+mn-ea"/>
                          <a:sym typeface="+mn-lt"/>
                        </a:rPr>
                        <a:t>（</a:t>
                      </a:r>
                      <a:r>
                        <a:rPr lang="en-US" altLang="zh-CN" sz="1400" b="1" kern="1400" spc="100" dirty="0" err="1">
                          <a:solidFill>
                            <a:srgbClr val="004097"/>
                          </a:solidFill>
                          <a:latin typeface="+mn-ea"/>
                          <a:ea typeface="+mn-ea"/>
                          <a:cs typeface="+mn-ea"/>
                          <a:sym typeface="+mn-lt"/>
                        </a:rPr>
                        <a:t>kg·d</a:t>
                      </a:r>
                      <a:r>
                        <a:rPr lang="zh-CN" altLang="en-US" sz="1400" b="1" kern="1400" spc="100" dirty="0">
                          <a:solidFill>
                            <a:srgbClr val="004097"/>
                          </a:solidFill>
                          <a:latin typeface="+mn-ea"/>
                          <a:ea typeface="+mn-ea"/>
                          <a:cs typeface="+mn-ea"/>
                          <a:sym typeface="+mn-lt"/>
                        </a:rPr>
                        <a:t>）液体，</a:t>
                      </a:r>
                      <a:r>
                        <a:rPr lang="en-US" altLang="zh-CN" sz="1400" b="1" kern="1400" spc="100" dirty="0">
                          <a:solidFill>
                            <a:srgbClr val="004097"/>
                          </a:solidFill>
                          <a:latin typeface="+mn-ea"/>
                          <a:ea typeface="+mn-ea"/>
                          <a:cs typeface="+mn-ea"/>
                          <a:sym typeface="+mn-lt"/>
                        </a:rPr>
                        <a:t>1 mmol/</a:t>
                      </a:r>
                      <a:r>
                        <a:rPr lang="zh-CN" altLang="en-US" sz="1400" b="1" kern="1400" spc="100" dirty="0">
                          <a:solidFill>
                            <a:srgbClr val="004097"/>
                          </a:solidFill>
                          <a:latin typeface="+mn-ea"/>
                          <a:ea typeface="+mn-ea"/>
                          <a:cs typeface="+mn-ea"/>
                          <a:sym typeface="+mn-lt"/>
                        </a:rPr>
                        <a:t>（</a:t>
                      </a:r>
                      <a:r>
                        <a:rPr lang="en-US" altLang="zh-CN" sz="1400" b="1" kern="1400" spc="100" dirty="0" err="1">
                          <a:solidFill>
                            <a:srgbClr val="004097"/>
                          </a:solidFill>
                          <a:latin typeface="+mn-ea"/>
                          <a:ea typeface="+mn-ea"/>
                          <a:cs typeface="+mn-ea"/>
                          <a:sym typeface="+mn-lt"/>
                        </a:rPr>
                        <a:t>kg·d</a:t>
                      </a:r>
                      <a:r>
                        <a:rPr lang="zh-CN" altLang="en-US" sz="1400" b="1" kern="1400" spc="100" dirty="0">
                          <a:solidFill>
                            <a:srgbClr val="004097"/>
                          </a:solidFill>
                          <a:latin typeface="+mn-ea"/>
                          <a:ea typeface="+mn-ea"/>
                          <a:cs typeface="+mn-ea"/>
                          <a:sym typeface="+mn-lt"/>
                        </a:rPr>
                        <a:t>）的</a:t>
                      </a:r>
                      <a:r>
                        <a:rPr lang="en-US" altLang="zh-CN" sz="1400" b="1" kern="1400" spc="100" dirty="0">
                          <a:solidFill>
                            <a:srgbClr val="004097"/>
                          </a:solidFill>
                          <a:latin typeface="+mn-ea"/>
                          <a:ea typeface="+mn-ea"/>
                          <a:cs typeface="+mn-ea"/>
                          <a:sym typeface="+mn-lt"/>
                        </a:rPr>
                        <a:t>Na+</a:t>
                      </a:r>
                      <a:r>
                        <a:rPr lang="zh-CN" altLang="en-US" sz="1400" b="1" kern="1400" spc="100" dirty="0">
                          <a:solidFill>
                            <a:srgbClr val="004097"/>
                          </a:solidFill>
                          <a:latin typeface="+mn-ea"/>
                          <a:ea typeface="+mn-ea"/>
                          <a:cs typeface="+mn-ea"/>
                          <a:sym typeface="+mn-lt"/>
                        </a:rPr>
                        <a:t>、</a:t>
                      </a:r>
                      <a:r>
                        <a:rPr lang="en-US" altLang="zh-CN" sz="1400" b="1" kern="1400" spc="100" dirty="0">
                          <a:solidFill>
                            <a:srgbClr val="004097"/>
                          </a:solidFill>
                          <a:latin typeface="+mn-ea"/>
                          <a:ea typeface="+mn-ea"/>
                          <a:cs typeface="+mn-ea"/>
                          <a:sym typeface="+mn-lt"/>
                        </a:rPr>
                        <a:t>K+</a:t>
                      </a:r>
                      <a:r>
                        <a:rPr lang="zh-CN" altLang="en-US" sz="1400" b="1" kern="1400" spc="100" dirty="0">
                          <a:solidFill>
                            <a:srgbClr val="004097"/>
                          </a:solidFill>
                          <a:latin typeface="+mn-ea"/>
                          <a:ea typeface="+mn-ea"/>
                          <a:cs typeface="+mn-ea"/>
                          <a:sym typeface="+mn-lt"/>
                        </a:rPr>
                        <a:t>、</a:t>
                      </a:r>
                      <a:r>
                        <a:rPr lang="en-US" altLang="zh-CN" sz="1400" b="1" kern="1400" spc="100" dirty="0">
                          <a:solidFill>
                            <a:srgbClr val="004097"/>
                          </a:solidFill>
                          <a:latin typeface="+mn-ea"/>
                          <a:ea typeface="+mn-ea"/>
                          <a:cs typeface="+mn-ea"/>
                          <a:sym typeface="+mn-lt"/>
                        </a:rPr>
                        <a:t>Cl-</a:t>
                      </a:r>
                      <a:r>
                        <a:rPr lang="zh-CN" altLang="en-US" sz="1400" b="1" kern="1400" spc="100" dirty="0">
                          <a:solidFill>
                            <a:srgbClr val="004097"/>
                          </a:solidFill>
                          <a:latin typeface="+mn-ea"/>
                          <a:ea typeface="+mn-ea"/>
                          <a:cs typeface="+mn-ea"/>
                          <a:sym typeface="+mn-lt"/>
                        </a:rPr>
                        <a:t>，</a:t>
                      </a:r>
                      <a:r>
                        <a:rPr lang="en-US" altLang="zh-CN" sz="1400" b="1" kern="1400" spc="100" dirty="0">
                          <a:solidFill>
                            <a:srgbClr val="004097"/>
                          </a:solidFill>
                          <a:latin typeface="+mn-ea"/>
                          <a:ea typeface="+mn-ea"/>
                          <a:cs typeface="+mn-ea"/>
                          <a:sym typeface="+mn-lt"/>
                        </a:rPr>
                        <a:t>50~100 g/d</a:t>
                      </a:r>
                      <a:r>
                        <a:rPr lang="zh-CN" altLang="en-US" sz="1400" b="1" kern="1400" spc="100" dirty="0">
                          <a:solidFill>
                            <a:srgbClr val="004097"/>
                          </a:solidFill>
                          <a:latin typeface="+mn-ea"/>
                          <a:ea typeface="+mn-ea"/>
                          <a:cs typeface="+mn-ea"/>
                          <a:sym typeface="+mn-lt"/>
                        </a:rPr>
                        <a:t>葡萄糖</a:t>
                      </a:r>
                      <a:endParaRPr lang="zh-CN" altLang="en-US" sz="1400" b="1" kern="1400" spc="100" dirty="0">
                        <a:solidFill>
                          <a:srgbClr val="004097"/>
                        </a:solidFill>
                        <a:latin typeface="+mn-ea"/>
                        <a:ea typeface="+mn-ea"/>
                        <a:cs typeface="+mn-ea"/>
                        <a:sym typeface="+mn-lt"/>
                      </a:endParaRPr>
                    </a:p>
                  </a:txBody>
                  <a:tcPr anchor="ctr">
                    <a:lnL w="12700" cap="flat" cmpd="sng" algn="ctr">
                      <a:solidFill>
                        <a:schemeClr val="bg1">
                          <a:lumMod val="75000"/>
                        </a:schemeClr>
                      </a:solidFill>
                      <a:prstDash val="solid"/>
                      <a:round/>
                      <a:headEnd type="none" w="med" len="med"/>
                      <a:tailEnd type="none" w="med" len="med"/>
                    </a:lnL>
                    <a:lnR w="12700" cmpd="sng">
                      <a:noFill/>
                    </a:lnR>
                    <a:lnT w="12700" cap="flat" cmpd="sng" algn="ctr">
                      <a:solidFill>
                        <a:schemeClr val="bg1">
                          <a:lumMod val="75000"/>
                        </a:schemeClr>
                      </a:solidFill>
                      <a:prstDash val="solid"/>
                      <a:round/>
                      <a:headEnd type="none" w="med" len="med"/>
                      <a:tailEnd type="none" w="med" len="med"/>
                    </a:lnT>
                    <a:lnB w="12700" cap="flat" cmpd="sng" algn="ctr">
                      <a:solidFill>
                        <a:srgbClr val="004097"/>
                      </a:solidFill>
                      <a:prstDash val="solid"/>
                      <a:round/>
                      <a:headEnd type="none" w="med" len="med"/>
                      <a:tailEnd type="none" w="med" len="med"/>
                    </a:lnB>
                    <a:lnTlToBr w="12700" cmpd="sng">
                      <a:noFill/>
                      <a:prstDash val="solid"/>
                    </a:lnTlToBr>
                    <a:lnBlToTr w="12700" cmpd="sng">
                      <a:noFill/>
                      <a:prstDash val="solid"/>
                    </a:lnBlToTr>
                    <a:solidFill>
                      <a:srgbClr val="004097">
                        <a:alpha val="5000"/>
                      </a:srgbClr>
                    </a:solidFill>
                  </a:tcPr>
                </a:tc>
              </a:tr>
            </a:tbl>
          </a:graphicData>
        </a:graphic>
      </p:graphicFrame>
      <p:sp>
        <p:nvSpPr>
          <p:cNvPr id="8" name="文本框 7"/>
          <p:cNvSpPr txBox="1"/>
          <p:nvPr/>
        </p:nvSpPr>
        <p:spPr>
          <a:xfrm>
            <a:off x="1708150" y="1377950"/>
            <a:ext cx="8775700" cy="369332"/>
          </a:xfrm>
          <a:prstGeom prst="rect">
            <a:avLst/>
          </a:prstGeom>
          <a:noFill/>
        </p:spPr>
        <p:txBody>
          <a:bodyPr wrap="square" rtlCol="0">
            <a:spAutoFit/>
          </a:bodyPr>
          <a:lstStyle/>
          <a:p>
            <a:pPr algn="ctr"/>
            <a:r>
              <a:rPr lang="zh-CN" altLang="en-US" b="1" dirty="0"/>
              <a:t>复方电解质醋酸钠葡萄糖注射液</a:t>
            </a:r>
            <a:r>
              <a:rPr lang="zh-CN" altLang="en-US" b="1" dirty="0">
                <a:solidFill>
                  <a:srgbClr val="004097"/>
                </a:solidFill>
              </a:rPr>
              <a:t>符合指南共识液体治疗推荐</a:t>
            </a:r>
            <a:endParaRPr lang="zh-CN" altLang="en-US" b="1" dirty="0">
              <a:solidFill>
                <a:srgbClr val="004097"/>
              </a:solidFill>
            </a:endParaRPr>
          </a:p>
        </p:txBody>
      </p:sp>
    </p:spTree>
    <p:custDataLst>
      <p:tags r:id="rId2"/>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a:t>4. </a:t>
            </a:r>
            <a:r>
              <a:rPr lang="zh-CN" altLang="en-US" dirty="0"/>
              <a:t>创新性</a:t>
            </a:r>
            <a:endParaRPr lang="zh-CN" altLang="en-US" dirty="0"/>
          </a:p>
        </p:txBody>
      </p:sp>
      <p:cxnSp>
        <p:nvCxnSpPr>
          <p:cNvPr id="10" name="直接连接符 9"/>
          <p:cNvCxnSpPr/>
          <p:nvPr/>
        </p:nvCxnSpPr>
        <p:spPr>
          <a:xfrm>
            <a:off x="6090771" y="2124614"/>
            <a:ext cx="0" cy="3671068"/>
          </a:xfrm>
          <a:prstGeom prst="line">
            <a:avLst/>
          </a:prstGeom>
          <a:ln w="1905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12" name="矩形 11"/>
          <p:cNvSpPr/>
          <p:nvPr/>
        </p:nvSpPr>
        <p:spPr>
          <a:xfrm>
            <a:off x="1824324" y="1915064"/>
            <a:ext cx="3098800" cy="459836"/>
          </a:xfrm>
          <a:prstGeom prst="rect">
            <a:avLst/>
          </a:prstGeom>
          <a:solidFill>
            <a:srgbClr val="004097"/>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目录内同类产品情况</a:t>
            </a:r>
            <a:endParaRPr lang="en-US" altLang="zh-CN" b="1" dirty="0"/>
          </a:p>
          <a:p>
            <a:pPr algn="ctr"/>
            <a:r>
              <a:rPr lang="zh-CN" altLang="en-US" sz="1050" b="1" dirty="0"/>
              <a:t>（复方乳酸钠葡萄糖注射液）</a:t>
            </a:r>
            <a:endParaRPr lang="zh-CN" altLang="en-US" sz="1050" b="1" dirty="0"/>
          </a:p>
        </p:txBody>
      </p:sp>
      <p:sp>
        <p:nvSpPr>
          <p:cNvPr id="13" name="矩形 12"/>
          <p:cNvSpPr/>
          <p:nvPr/>
        </p:nvSpPr>
        <p:spPr>
          <a:xfrm>
            <a:off x="7500844" y="1915064"/>
            <a:ext cx="3035293" cy="459836"/>
          </a:xfrm>
          <a:prstGeom prst="rect">
            <a:avLst/>
          </a:prstGeom>
          <a:solidFill>
            <a:srgbClr val="004097"/>
          </a:solidFill>
          <a:ln>
            <a:no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zh-CN" altLang="en-US" b="1" dirty="0"/>
              <a:t>本品优势及创新点</a:t>
            </a:r>
            <a:endParaRPr lang="zh-CN" altLang="en-US" b="1" dirty="0"/>
          </a:p>
        </p:txBody>
      </p:sp>
      <p:sp>
        <p:nvSpPr>
          <p:cNvPr id="17" name="文本框 16"/>
          <p:cNvSpPr txBox="1"/>
          <p:nvPr/>
        </p:nvSpPr>
        <p:spPr>
          <a:xfrm>
            <a:off x="933828" y="5463614"/>
            <a:ext cx="3253057" cy="417743"/>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b="1" dirty="0"/>
              <a:t>能量供给不积极：</a:t>
            </a:r>
            <a:r>
              <a:rPr lang="en-US" altLang="zh-CN" sz="1600" b="1" dirty="0"/>
              <a:t>5%</a:t>
            </a:r>
            <a:r>
              <a:rPr lang="zh-CN" altLang="en-US" sz="1600" b="1" dirty="0"/>
              <a:t>葡萄糖</a:t>
            </a:r>
            <a:endParaRPr lang="zh-CN" altLang="en-US" sz="1600" dirty="0"/>
          </a:p>
        </p:txBody>
      </p:sp>
      <p:sp>
        <p:nvSpPr>
          <p:cNvPr id="20" name="文本框 19"/>
          <p:cNvSpPr txBox="1"/>
          <p:nvPr/>
        </p:nvSpPr>
        <p:spPr>
          <a:xfrm>
            <a:off x="6399676" y="5480347"/>
            <a:ext cx="3168645" cy="417743"/>
          </a:xfrm>
          <a:prstGeom prst="rect">
            <a:avLst/>
          </a:prstGeom>
          <a:noFill/>
        </p:spPr>
        <p:txBody>
          <a:bodyPr wrap="square" rtlCol="0">
            <a:spAutoFit/>
          </a:bodyPr>
          <a:lstStyle/>
          <a:p>
            <a:pPr marL="285750" indent="-285750">
              <a:lnSpc>
                <a:spcPct val="150000"/>
              </a:lnSpc>
              <a:buClr>
                <a:srgbClr val="FF0000"/>
              </a:buClr>
              <a:buSzPct val="200000"/>
              <a:buFont typeface="Wingdings" panose="05000000000000000000" pitchFamily="2" charset="2"/>
              <a:buChar char="ü"/>
            </a:pPr>
            <a:r>
              <a:rPr lang="zh-CN" altLang="en-US" sz="1600" b="1" dirty="0">
                <a:solidFill>
                  <a:srgbClr val="FF0000"/>
                </a:solidFill>
              </a:rPr>
              <a:t>高效的能量供给</a:t>
            </a:r>
            <a:r>
              <a:rPr lang="zh-CN" altLang="en-US" sz="1600" b="1" dirty="0"/>
              <a:t>：</a:t>
            </a:r>
            <a:r>
              <a:rPr lang="en-US" altLang="zh-CN" sz="1600" b="1" dirty="0">
                <a:solidFill>
                  <a:srgbClr val="004097"/>
                </a:solidFill>
              </a:rPr>
              <a:t>10%</a:t>
            </a:r>
            <a:r>
              <a:rPr lang="zh-CN" altLang="en-US" sz="1600" b="1" dirty="0">
                <a:solidFill>
                  <a:srgbClr val="004097"/>
                </a:solidFill>
              </a:rPr>
              <a:t>葡萄糖</a:t>
            </a:r>
            <a:endParaRPr lang="zh-CN" altLang="en-US" sz="1600" dirty="0">
              <a:solidFill>
                <a:srgbClr val="004097"/>
              </a:solidFill>
            </a:endParaRPr>
          </a:p>
        </p:txBody>
      </p:sp>
      <p:sp>
        <p:nvSpPr>
          <p:cNvPr id="18" name="文本框 17"/>
          <p:cNvSpPr txBox="1"/>
          <p:nvPr/>
        </p:nvSpPr>
        <p:spPr>
          <a:xfrm>
            <a:off x="906187" y="2696995"/>
            <a:ext cx="5195043" cy="11564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b="1" dirty="0"/>
              <a:t>乳酸高度依赖肝脏代谢</a:t>
            </a:r>
            <a:r>
              <a:rPr lang="zh-CN" altLang="en-US" sz="1600" dirty="0"/>
              <a:t>，危重患者尤其是肝功能障碍患者大量输注时，</a:t>
            </a:r>
            <a:r>
              <a:rPr lang="zh-CN" altLang="en-US" sz="1600" b="1" dirty="0"/>
              <a:t>肝代谢乳酸的负荷加重；</a:t>
            </a:r>
            <a:r>
              <a:rPr lang="zh-CN" altLang="en-US" sz="1600" dirty="0"/>
              <a:t>且会增加血乳酸水平</a:t>
            </a:r>
            <a:endParaRPr lang="zh-CN" altLang="en-US" sz="1600" dirty="0"/>
          </a:p>
        </p:txBody>
      </p:sp>
      <p:sp>
        <p:nvSpPr>
          <p:cNvPr id="21" name="文本框 20"/>
          <p:cNvSpPr txBox="1"/>
          <p:nvPr/>
        </p:nvSpPr>
        <p:spPr>
          <a:xfrm>
            <a:off x="6290791" y="2621160"/>
            <a:ext cx="5237628" cy="1156855"/>
          </a:xfrm>
          <a:prstGeom prst="rect">
            <a:avLst/>
          </a:prstGeom>
          <a:noFill/>
        </p:spPr>
        <p:txBody>
          <a:bodyPr wrap="square" rtlCol="0">
            <a:spAutoFit/>
          </a:bodyPr>
          <a:lstStyle/>
          <a:p>
            <a:pPr marL="285750" indent="-285750">
              <a:lnSpc>
                <a:spcPct val="150000"/>
              </a:lnSpc>
              <a:buClr>
                <a:srgbClr val="FF0000"/>
              </a:buClr>
              <a:buSzPct val="200000"/>
              <a:buFont typeface="Wingdings" panose="05000000000000000000" pitchFamily="2" charset="2"/>
              <a:buChar char="ü"/>
            </a:pPr>
            <a:r>
              <a:rPr lang="zh-CN" altLang="en-US" sz="1600" b="1" dirty="0">
                <a:solidFill>
                  <a:srgbClr val="FF0000"/>
                </a:solidFill>
              </a:rPr>
              <a:t>缓冲系统升级（醋酸代替乳酸）</a:t>
            </a:r>
            <a:r>
              <a:rPr lang="zh-CN" altLang="en-US" sz="1600" b="1" dirty="0"/>
              <a:t>：</a:t>
            </a:r>
            <a:r>
              <a:rPr lang="zh-CN" altLang="en-US" sz="1600" b="0" dirty="0">
                <a:solidFill>
                  <a:schemeClr val="tx1"/>
                </a:solidFill>
                <a:latin typeface="微软雅黑" panose="020B0503020204020204" charset="-122"/>
                <a:ea typeface="微软雅黑" panose="020B0503020204020204" charset="-122"/>
              </a:rPr>
              <a:t>醋酸在全身各部位细胞内进行，</a:t>
            </a:r>
            <a:r>
              <a:rPr lang="zh-CN" altLang="en-US" sz="1600" b="1" dirty="0">
                <a:solidFill>
                  <a:srgbClr val="004097"/>
                </a:solidFill>
                <a:latin typeface="微软雅黑" panose="020B0503020204020204" charset="-122"/>
                <a:ea typeface="微软雅黑" panose="020B0503020204020204" charset="-122"/>
              </a:rPr>
              <a:t>不依赖肝脏，不增加肝脏负担；</a:t>
            </a:r>
            <a:r>
              <a:rPr lang="zh-CN" altLang="en-US" sz="1600" dirty="0">
                <a:latin typeface="微软雅黑" panose="020B0503020204020204" charset="-122"/>
                <a:ea typeface="微软雅黑" panose="020B0503020204020204" charset="-122"/>
              </a:rPr>
              <a:t>不含乳酸，不影响血乳酸水平</a:t>
            </a:r>
            <a:endParaRPr lang="zh-CN" altLang="en-US" sz="1600" dirty="0">
              <a:latin typeface="微软雅黑" panose="020B0503020204020204" charset="-122"/>
              <a:ea typeface="微软雅黑" panose="020B0503020204020204" charset="-122"/>
            </a:endParaRPr>
          </a:p>
        </p:txBody>
      </p:sp>
      <p:sp>
        <p:nvSpPr>
          <p:cNvPr id="23" name="文本框 22"/>
          <p:cNvSpPr txBox="1"/>
          <p:nvPr/>
        </p:nvSpPr>
        <p:spPr>
          <a:xfrm>
            <a:off x="725765" y="1247647"/>
            <a:ext cx="10801348" cy="398780"/>
          </a:xfrm>
          <a:prstGeom prst="rect">
            <a:avLst/>
          </a:prstGeom>
          <a:noFill/>
        </p:spPr>
        <p:txBody>
          <a:bodyPr wrap="square" rtlCol="0">
            <a:spAutoFit/>
          </a:bodyPr>
          <a:lstStyle/>
          <a:p>
            <a:pPr algn="ctr"/>
            <a:r>
              <a:rPr lang="zh-CN" altLang="en-US" sz="2000" b="1" dirty="0">
                <a:solidFill>
                  <a:srgbClr val="004097"/>
                </a:solidFill>
              </a:rPr>
              <a:t>创新性：</a:t>
            </a:r>
            <a:r>
              <a:rPr lang="zh-CN" altLang="en-US" sz="2000" b="1" dirty="0">
                <a:solidFill>
                  <a:srgbClr val="FF0000"/>
                </a:solidFill>
              </a:rPr>
              <a:t>醋酸缓冲系统填补目录内空白，电解质配方升级</a:t>
            </a:r>
            <a:endParaRPr lang="zh-CN" altLang="en-US" sz="2000" b="1" dirty="0">
              <a:solidFill>
                <a:srgbClr val="FF0000"/>
              </a:solidFill>
            </a:endParaRPr>
          </a:p>
        </p:txBody>
      </p:sp>
      <p:sp>
        <p:nvSpPr>
          <p:cNvPr id="35" name="文本框 34"/>
          <p:cNvSpPr txBox="1"/>
          <p:nvPr/>
        </p:nvSpPr>
        <p:spPr>
          <a:xfrm>
            <a:off x="895729" y="4053717"/>
            <a:ext cx="5000803" cy="115640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zh-CN" altLang="en-US" sz="1600" dirty="0"/>
              <a:t>补充电解质为钠（</a:t>
            </a:r>
            <a:r>
              <a:rPr lang="en-US" altLang="zh-CN" sz="1600" dirty="0"/>
              <a:t>130mmol/l</a:t>
            </a:r>
            <a:r>
              <a:rPr lang="zh-CN" altLang="en-US" sz="1600" dirty="0"/>
              <a:t>）、钾（</a:t>
            </a:r>
            <a:r>
              <a:rPr lang="en-US" altLang="zh-CN" sz="1600" dirty="0"/>
              <a:t>4mmol/l</a:t>
            </a:r>
            <a:r>
              <a:rPr lang="zh-CN" altLang="en-US" sz="1600" dirty="0"/>
              <a:t>）、钙、氯（</a:t>
            </a:r>
            <a:r>
              <a:rPr lang="en-US" altLang="zh-CN" sz="1600" dirty="0"/>
              <a:t>109mmol/l</a:t>
            </a:r>
            <a:r>
              <a:rPr lang="zh-CN" altLang="en-US" sz="1600" dirty="0"/>
              <a:t>）；</a:t>
            </a:r>
            <a:r>
              <a:rPr lang="zh-CN" altLang="en-US" sz="1600" b="1" dirty="0"/>
              <a:t>补充不全面，存在高钠血症、高氯血症、低钾血症的风险</a:t>
            </a:r>
            <a:endParaRPr lang="zh-CN" altLang="en-US" sz="1600" b="1" dirty="0"/>
          </a:p>
        </p:txBody>
      </p:sp>
      <p:sp>
        <p:nvSpPr>
          <p:cNvPr id="37" name="文本框 36"/>
          <p:cNvSpPr txBox="1"/>
          <p:nvPr/>
        </p:nvSpPr>
        <p:spPr>
          <a:xfrm>
            <a:off x="6364006" y="4024276"/>
            <a:ext cx="5337301" cy="1249188"/>
          </a:xfrm>
          <a:prstGeom prst="rect">
            <a:avLst/>
          </a:prstGeom>
          <a:noFill/>
        </p:spPr>
        <p:txBody>
          <a:bodyPr wrap="square" rtlCol="0">
            <a:spAutoFit/>
          </a:bodyPr>
          <a:lstStyle/>
          <a:p>
            <a:pPr marL="285750" indent="-285750">
              <a:lnSpc>
                <a:spcPct val="120000"/>
              </a:lnSpc>
              <a:buClr>
                <a:srgbClr val="FF0000"/>
              </a:buClr>
              <a:buSzPct val="200000"/>
              <a:buFont typeface="Wingdings" panose="05000000000000000000" pitchFamily="2" charset="2"/>
              <a:buChar char="ü"/>
            </a:pPr>
            <a:r>
              <a:rPr lang="zh-CN" altLang="en-US" sz="1600" b="1" dirty="0">
                <a:solidFill>
                  <a:srgbClr val="FF0000"/>
                </a:solidFill>
              </a:rPr>
              <a:t>电解质配方升级（低氯高钾配方）</a:t>
            </a:r>
            <a:r>
              <a:rPr lang="zh-CN" altLang="en-US" sz="1600" b="1" dirty="0"/>
              <a:t>：</a:t>
            </a:r>
            <a:r>
              <a:rPr lang="zh-CN" altLang="en-US" sz="1600" dirty="0">
                <a:latin typeface="微软雅黑" panose="020B0503020204020204" charset="-122"/>
                <a:ea typeface="微软雅黑" panose="020B0503020204020204" charset="-122"/>
              </a:rPr>
              <a:t>有效补充</a:t>
            </a:r>
            <a:r>
              <a:rPr lang="zh-CN" altLang="en-US" sz="1600" b="1" dirty="0">
                <a:solidFill>
                  <a:srgbClr val="004097"/>
                </a:solidFill>
                <a:latin typeface="微软雅黑" panose="020B0503020204020204" charset="-122"/>
                <a:ea typeface="微软雅黑" panose="020B0503020204020204" charset="-122"/>
              </a:rPr>
              <a:t>钠、钾、钙、镁、磷、氯</a:t>
            </a:r>
            <a:r>
              <a:rPr lang="zh-CN" altLang="en-US" sz="1600" b="0" dirty="0">
                <a:solidFill>
                  <a:schemeClr val="tx1"/>
                </a:solidFill>
                <a:latin typeface="微软雅黑" panose="020B0503020204020204" charset="-122"/>
                <a:ea typeface="微软雅黑" panose="020B0503020204020204" charset="-122"/>
              </a:rPr>
              <a:t>等电解质，全面调节电解质紊乱</a:t>
            </a:r>
            <a:r>
              <a:rPr lang="zh-CN" altLang="en-US" sz="1600" dirty="0">
                <a:latin typeface="微软雅黑" panose="020B0503020204020204" charset="-122"/>
                <a:ea typeface="微软雅黑" panose="020B0503020204020204" charset="-122"/>
              </a:rPr>
              <a:t>；</a:t>
            </a:r>
            <a:r>
              <a:rPr lang="zh-CN" altLang="en-US" sz="1600" b="1" dirty="0">
                <a:solidFill>
                  <a:srgbClr val="004097"/>
                </a:solidFill>
                <a:latin typeface="微软雅黑" panose="020B0503020204020204" charset="-122"/>
                <a:ea typeface="微软雅黑" panose="020B0503020204020204" charset="-122"/>
              </a:rPr>
              <a:t>低氯</a:t>
            </a:r>
            <a:r>
              <a:rPr lang="zh-CN" altLang="en-US" sz="1600" dirty="0">
                <a:latin typeface="微软雅黑" panose="020B0503020204020204" charset="-122"/>
                <a:ea typeface="微软雅黑" panose="020B0503020204020204" charset="-122"/>
              </a:rPr>
              <a:t>（</a:t>
            </a:r>
            <a:r>
              <a:rPr lang="en-US" altLang="zh-CN" sz="1600" dirty="0">
                <a:latin typeface="微软雅黑" panose="020B0503020204020204" charset="-122"/>
                <a:ea typeface="微软雅黑" panose="020B0503020204020204" charset="-122"/>
              </a:rPr>
              <a:t>28mmol/l</a:t>
            </a:r>
            <a:r>
              <a:rPr lang="zh-CN" altLang="en-US" sz="1600" dirty="0">
                <a:latin typeface="微软雅黑" panose="020B0503020204020204" charset="-122"/>
                <a:ea typeface="微软雅黑" panose="020B0503020204020204" charset="-122"/>
              </a:rPr>
              <a:t>）</a:t>
            </a:r>
            <a:r>
              <a:rPr lang="zh-CN" altLang="en-US" sz="1600" b="1" dirty="0">
                <a:solidFill>
                  <a:srgbClr val="004097"/>
                </a:solidFill>
                <a:latin typeface="微软雅黑" panose="020B0503020204020204" charset="-122"/>
                <a:ea typeface="微软雅黑" panose="020B0503020204020204" charset="-122"/>
              </a:rPr>
              <a:t>高钾</a:t>
            </a:r>
            <a:r>
              <a:rPr lang="zh-CN" altLang="en-US" sz="1600" dirty="0">
                <a:latin typeface="微软雅黑" panose="020B0503020204020204" charset="-122"/>
                <a:ea typeface="微软雅黑" panose="020B0503020204020204" charset="-122"/>
              </a:rPr>
              <a:t>（</a:t>
            </a:r>
            <a:r>
              <a:rPr lang="en-US" altLang="zh-CN" sz="1600" dirty="0">
                <a:latin typeface="微软雅黑" panose="020B0503020204020204" charset="-122"/>
                <a:ea typeface="微软雅黑" panose="020B0503020204020204" charset="-122"/>
              </a:rPr>
              <a:t>20mmol/l</a:t>
            </a:r>
            <a:r>
              <a:rPr lang="zh-CN" altLang="en-US" sz="1600" dirty="0">
                <a:latin typeface="微软雅黑" panose="020B0503020204020204" charset="-122"/>
                <a:ea typeface="微软雅黑" panose="020B0503020204020204" charset="-122"/>
              </a:rPr>
              <a:t>）配方，</a:t>
            </a:r>
            <a:r>
              <a:rPr lang="zh-CN" altLang="en-US" sz="1600" b="1" dirty="0">
                <a:solidFill>
                  <a:srgbClr val="004097"/>
                </a:solidFill>
                <a:latin typeface="微软雅黑" panose="020B0503020204020204" charset="-122"/>
                <a:ea typeface="微软雅黑" panose="020B0503020204020204" charset="-122"/>
              </a:rPr>
              <a:t>有利于降低</a:t>
            </a:r>
            <a:r>
              <a:rPr lang="zh-CN" altLang="en-US" sz="1600" b="1" dirty="0">
                <a:solidFill>
                  <a:srgbClr val="FF0000"/>
                </a:solidFill>
                <a:latin typeface="微软雅黑" panose="020B0503020204020204" charset="-122"/>
                <a:ea typeface="微软雅黑" panose="020B0503020204020204" charset="-122"/>
              </a:rPr>
              <a:t>医源性高氯血症及低钾血症</a:t>
            </a:r>
            <a:r>
              <a:rPr lang="zh-CN" altLang="en-US" sz="1600" dirty="0">
                <a:latin typeface="微软雅黑" panose="020B0503020204020204" charset="-122"/>
                <a:ea typeface="微软雅黑" panose="020B0503020204020204" charset="-122"/>
              </a:rPr>
              <a:t>风险。</a:t>
            </a:r>
            <a:endParaRPr lang="zh-CN" altLang="en-US" sz="1600" b="1" dirty="0">
              <a:solidFill>
                <a:srgbClr val="004097"/>
              </a:solidFill>
              <a:latin typeface="微软雅黑" panose="020B0503020204020204" charset="-122"/>
              <a:ea typeface="微软雅黑" panose="020B0503020204020204" charset="-122"/>
            </a:endParaRPr>
          </a:p>
        </p:txBody>
      </p:sp>
    </p:spTree>
    <p:custDataLst>
      <p:tags r:id="rId1"/>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dirty="0"/>
              <a:t>5. </a:t>
            </a:r>
            <a:r>
              <a:rPr lang="zh-CN" altLang="en-US" dirty="0"/>
              <a:t>公平性</a:t>
            </a:r>
            <a:endParaRPr lang="zh-CN" altLang="en-US" dirty="0"/>
          </a:p>
        </p:txBody>
      </p:sp>
      <p:sp>
        <p:nvSpPr>
          <p:cNvPr id="8" name="文本框 7"/>
          <p:cNvSpPr txBox="1"/>
          <p:nvPr/>
        </p:nvSpPr>
        <p:spPr>
          <a:xfrm>
            <a:off x="695325" y="1435250"/>
            <a:ext cx="10801350" cy="4514215"/>
          </a:xfrm>
          <a:prstGeom prst="rect">
            <a:avLst/>
          </a:prstGeom>
          <a:noFill/>
        </p:spPr>
        <p:txBody>
          <a:bodyPr wrap="square" rtlCol="0">
            <a:spAutoFit/>
          </a:bodyPr>
          <a:lstStyle/>
          <a:p>
            <a:pPr>
              <a:lnSpc>
                <a:spcPct val="120000"/>
              </a:lnSpc>
              <a:spcBef>
                <a:spcPts val="1200"/>
              </a:spcBef>
              <a:spcAft>
                <a:spcPts val="0"/>
              </a:spcAft>
            </a:pPr>
            <a:r>
              <a:rPr lang="en-US" altLang="zh-CN" b="1" dirty="0">
                <a:latin typeface="微软雅黑" panose="020B0503020204020204" charset="-122"/>
                <a:ea typeface="微软雅黑" panose="020B0503020204020204" charset="-122"/>
                <a:cs typeface="微软雅黑" panose="020B0503020204020204" charset="-122"/>
              </a:rPr>
              <a:t>1</a:t>
            </a:r>
            <a:r>
              <a:rPr lang="zh-CN" altLang="en-US" b="1" dirty="0">
                <a:latin typeface="微软雅黑" panose="020B0503020204020204" charset="-122"/>
                <a:ea typeface="微软雅黑" panose="020B0503020204020204" charset="-122"/>
                <a:cs typeface="微软雅黑" panose="020B0503020204020204" charset="-122"/>
              </a:rPr>
              <a:t>、所治疗疾病对公共健康的影响</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20000"/>
              </a:lnSpc>
              <a:spcBef>
                <a:spcPts val="1200"/>
              </a:spcBef>
              <a:spcAft>
                <a:spcPts val="0"/>
              </a:spcAft>
            </a:pPr>
            <a:r>
              <a:rPr lang="zh-CN" altLang="en-US" dirty="0">
                <a:latin typeface="微软雅黑" panose="020B0503020204020204" charset="-122"/>
                <a:ea typeface="微软雅黑" panose="020B0503020204020204" charset="-122"/>
                <a:cs typeface="微软雅黑" panose="020B0503020204020204" charset="-122"/>
              </a:rPr>
              <a:t>复方电解质醋酸钠葡萄糖注射液主要用于危重患者液体治疗，</a:t>
            </a:r>
            <a:r>
              <a:rPr lang="en-US" altLang="zh-CN" dirty="0">
                <a:latin typeface="微软雅黑" panose="020B0503020204020204" charset="-122"/>
                <a:ea typeface="微软雅黑" panose="020B0503020204020204" charset="-122"/>
                <a:cs typeface="微软雅黑" panose="020B0503020204020204" charset="-122"/>
              </a:rPr>
              <a:t>2020</a:t>
            </a:r>
            <a:r>
              <a:rPr lang="zh-CN" altLang="en-US" dirty="0">
                <a:latin typeface="微软雅黑" panose="020B0503020204020204" charset="-122"/>
                <a:ea typeface="微软雅黑" panose="020B0503020204020204" charset="-122"/>
                <a:cs typeface="微软雅黑" panose="020B0503020204020204" charset="-122"/>
              </a:rPr>
              <a:t>年的一项针对全国</a:t>
            </a:r>
            <a:r>
              <a:rPr lang="en-US" altLang="zh-CN" dirty="0">
                <a:latin typeface="微软雅黑" panose="020B0503020204020204" charset="-122"/>
                <a:ea typeface="微软雅黑" panose="020B0503020204020204" charset="-122"/>
                <a:cs typeface="微软雅黑" panose="020B0503020204020204" charset="-122"/>
              </a:rPr>
              <a:t>44</a:t>
            </a:r>
            <a:r>
              <a:rPr lang="zh-CN" altLang="en-US" dirty="0">
                <a:latin typeface="微软雅黑" panose="020B0503020204020204" charset="-122"/>
                <a:ea typeface="微软雅黑" panose="020B0503020204020204" charset="-122"/>
                <a:cs typeface="微软雅黑" panose="020B0503020204020204" charset="-122"/>
              </a:rPr>
              <a:t>所医院</a:t>
            </a:r>
            <a:r>
              <a:rPr lang="en-US" altLang="zh-CN" dirty="0">
                <a:latin typeface="微软雅黑" panose="020B0503020204020204" charset="-122"/>
                <a:ea typeface="微软雅黑" panose="020B0503020204020204" charset="-122"/>
                <a:cs typeface="微软雅黑" panose="020B0503020204020204" charset="-122"/>
              </a:rPr>
              <a:t>ICU</a:t>
            </a:r>
            <a:r>
              <a:rPr lang="zh-CN" altLang="en-US" dirty="0">
                <a:latin typeface="微软雅黑" panose="020B0503020204020204" charset="-122"/>
                <a:ea typeface="微软雅黑" panose="020B0503020204020204" charset="-122"/>
                <a:cs typeface="微软雅黑" panose="020B0503020204020204" charset="-122"/>
              </a:rPr>
              <a:t>的研究报告显示，</a:t>
            </a:r>
            <a:r>
              <a:rPr lang="en-US" altLang="zh-CN" dirty="0">
                <a:latin typeface="微软雅黑" panose="020B0503020204020204" charset="-122"/>
                <a:ea typeface="微软雅黑" panose="020B0503020204020204" charset="-122"/>
                <a:cs typeface="微软雅黑" panose="020B0503020204020204" charset="-122"/>
              </a:rPr>
              <a:t>ICU</a:t>
            </a:r>
            <a:r>
              <a:rPr lang="zh-CN" altLang="en-US" dirty="0">
                <a:latin typeface="微软雅黑" panose="020B0503020204020204" charset="-122"/>
                <a:ea typeface="微软雅黑" panose="020B0503020204020204" charset="-122"/>
                <a:cs typeface="微软雅黑" panose="020B0503020204020204" charset="-122"/>
              </a:rPr>
              <a:t>脓毒症的发病率为</a:t>
            </a:r>
            <a:r>
              <a:rPr lang="en-US" altLang="zh-CN" b="1" dirty="0">
                <a:solidFill>
                  <a:srgbClr val="004097"/>
                </a:solidFill>
                <a:latin typeface="微软雅黑" panose="020B0503020204020204" charset="-122"/>
                <a:ea typeface="微软雅黑" panose="020B0503020204020204" charset="-122"/>
                <a:cs typeface="微软雅黑" panose="020B0503020204020204" charset="-122"/>
              </a:rPr>
              <a:t>20.6%</a:t>
            </a:r>
            <a:r>
              <a:rPr lang="zh-CN" altLang="en-US" dirty="0">
                <a:latin typeface="微软雅黑" panose="020B0503020204020204" charset="-122"/>
                <a:ea typeface="微软雅黑" panose="020B0503020204020204" charset="-122"/>
                <a:cs typeface="微软雅黑" panose="020B0503020204020204" charset="-122"/>
              </a:rPr>
              <a:t>，</a:t>
            </a:r>
            <a:r>
              <a:rPr lang="zh-CN" altLang="en-US" b="1" dirty="0">
                <a:solidFill>
                  <a:srgbClr val="004097"/>
                </a:solidFill>
                <a:latin typeface="微软雅黑" panose="020B0503020204020204" charset="-122"/>
                <a:ea typeface="微软雅黑" panose="020B0503020204020204" charset="-122"/>
                <a:cs typeface="微软雅黑" panose="020B0503020204020204" charset="-122"/>
              </a:rPr>
              <a:t>急需优化目录内晶体平衡液结构，改善患者预后，提升人群健康水平</a:t>
            </a:r>
            <a:r>
              <a:rPr lang="zh-CN" altLang="en-US" dirty="0">
                <a:latin typeface="微软雅黑" panose="020B0503020204020204" charset="-122"/>
                <a:ea typeface="微软雅黑" panose="020B0503020204020204" charset="-122"/>
                <a:cs typeface="微软雅黑" panose="020B0503020204020204" charset="-122"/>
              </a:rPr>
              <a:t>。</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20000"/>
              </a:lnSpc>
              <a:spcBef>
                <a:spcPts val="1200"/>
              </a:spcBef>
              <a:spcAft>
                <a:spcPts val="0"/>
              </a:spcAft>
            </a:pPr>
            <a:r>
              <a:rPr lang="en-US" altLang="zh-CN" b="1" dirty="0">
                <a:latin typeface="微软雅黑" panose="020B0503020204020204" charset="-122"/>
                <a:ea typeface="微软雅黑" panose="020B0503020204020204" charset="-122"/>
                <a:cs typeface="微软雅黑" panose="020B0503020204020204" charset="-122"/>
              </a:rPr>
              <a:t>2</a:t>
            </a:r>
            <a:r>
              <a:rPr lang="zh-CN" altLang="en-US" b="1" dirty="0">
                <a:latin typeface="微软雅黑" panose="020B0503020204020204" charset="-122"/>
                <a:ea typeface="微软雅黑" panose="020B0503020204020204" charset="-122"/>
                <a:cs typeface="微软雅黑" panose="020B0503020204020204" charset="-122"/>
              </a:rPr>
              <a:t>、弥补目录短板</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20000"/>
              </a:lnSpc>
              <a:spcBef>
                <a:spcPts val="1200"/>
              </a:spcBef>
            </a:pPr>
            <a:r>
              <a:rPr lang="zh-CN" altLang="en-US" dirty="0">
                <a:latin typeface="微软雅黑" panose="020B0503020204020204" charset="-122"/>
                <a:ea typeface="微软雅黑" panose="020B0503020204020204" charset="-122"/>
                <a:cs typeface="微软雅黑" panose="020B0503020204020204" charset="-122"/>
              </a:rPr>
              <a:t>相较于目录内的产品，复方电解质醋酸钠葡萄糖注射液：① </a:t>
            </a:r>
            <a:r>
              <a:rPr lang="zh-CN" altLang="en-US" dirty="0">
                <a:latin typeface="微软雅黑" panose="020B0503020204020204" charset="-122"/>
                <a:ea typeface="微软雅黑" panose="020B0503020204020204" charset="-122"/>
                <a:cs typeface="微软雅黑" panose="020B0503020204020204" charset="-122"/>
                <a:sym typeface="+mn-ea"/>
              </a:rPr>
              <a:t>醋酸缓冲系统调节更快，安全性高，</a:t>
            </a:r>
            <a:r>
              <a:rPr lang="zh-CN" altLang="en-US" b="1" dirty="0">
                <a:solidFill>
                  <a:srgbClr val="004097"/>
                </a:solidFill>
                <a:latin typeface="微软雅黑" panose="020B0503020204020204" charset="-122"/>
                <a:ea typeface="微软雅黑" panose="020B0503020204020204" charset="-122"/>
                <a:cs typeface="微软雅黑" panose="020B0503020204020204" charset="-122"/>
                <a:sym typeface="+mn-ea"/>
              </a:rPr>
              <a:t>不增加肝脏负担，不增加血乳酸水平</a:t>
            </a:r>
            <a:r>
              <a:rPr lang="zh-CN" altLang="en-US" dirty="0">
                <a:latin typeface="微软雅黑" panose="020B0503020204020204" charset="-122"/>
                <a:ea typeface="微软雅黑" panose="020B0503020204020204" charset="-122"/>
                <a:cs typeface="微软雅黑" panose="020B0503020204020204" charset="-122"/>
                <a:sym typeface="+mn-ea"/>
              </a:rPr>
              <a:t>。</a:t>
            </a:r>
            <a:r>
              <a:rPr lang="zh-CN" altLang="en-US" dirty="0">
                <a:latin typeface="微软雅黑" panose="020B0503020204020204" charset="-122"/>
                <a:ea typeface="微软雅黑" panose="020B0503020204020204" charset="-122"/>
                <a:cs typeface="微软雅黑" panose="020B0503020204020204" charset="-122"/>
              </a:rPr>
              <a:t>② </a:t>
            </a:r>
            <a:r>
              <a:rPr lang="zh-CN" altLang="en-US" b="1" dirty="0">
                <a:solidFill>
                  <a:srgbClr val="004097"/>
                </a:solidFill>
                <a:latin typeface="微软雅黑" panose="020B0503020204020204" charset="-122"/>
                <a:ea typeface="微软雅黑" panose="020B0503020204020204" charset="-122"/>
                <a:cs typeface="微软雅黑" panose="020B0503020204020204" charset="-122"/>
                <a:sym typeface="+mn-ea"/>
              </a:rPr>
              <a:t>电解质配方全面合理</a:t>
            </a:r>
            <a:r>
              <a:rPr lang="zh-CN" altLang="en-US" dirty="0">
                <a:latin typeface="微软雅黑" panose="020B0503020204020204" charset="-122"/>
                <a:ea typeface="微软雅黑" panose="020B0503020204020204" charset="-122"/>
                <a:cs typeface="微软雅黑" panose="020B0503020204020204" charset="-122"/>
                <a:sym typeface="+mn-ea"/>
              </a:rPr>
              <a:t>（全面补充，低氯高钾），</a:t>
            </a:r>
            <a:r>
              <a:rPr lang="zh-CN" altLang="en-US" dirty="0">
                <a:latin typeface="微软雅黑" panose="020B0503020204020204" charset="-122"/>
                <a:ea typeface="微软雅黑" panose="020B0503020204020204" charset="-122"/>
                <a:cs typeface="微软雅黑" panose="020B0503020204020204" charset="-122"/>
              </a:rPr>
              <a:t>更适合存在多种电解质紊乱及肝功能不全的脓毒症患者液体治疗使用，弥补目录内产品空白</a:t>
            </a:r>
            <a:r>
              <a:rPr lang="zh-CN" altLang="en-US" b="1" dirty="0">
                <a:latin typeface="微软雅黑" panose="020B0503020204020204" charset="-122"/>
                <a:ea typeface="微软雅黑" panose="020B0503020204020204" charset="-122"/>
                <a:cs typeface="微软雅黑" panose="020B0503020204020204" charset="-122"/>
              </a:rPr>
              <a:t>。</a:t>
            </a:r>
            <a:endParaRPr lang="zh-CN" altLang="en-US" b="1" dirty="0">
              <a:latin typeface="微软雅黑" panose="020B0503020204020204" charset="-122"/>
              <a:ea typeface="微软雅黑" panose="020B0503020204020204" charset="-122"/>
              <a:cs typeface="微软雅黑" panose="020B0503020204020204" charset="-122"/>
            </a:endParaRPr>
          </a:p>
          <a:p>
            <a:pPr>
              <a:lnSpc>
                <a:spcPct val="120000"/>
              </a:lnSpc>
              <a:spcBef>
                <a:spcPts val="1200"/>
              </a:spcBef>
            </a:pPr>
            <a:r>
              <a:rPr lang="en-US" altLang="zh-CN" b="1" dirty="0">
                <a:latin typeface="微软雅黑" panose="020B0503020204020204" charset="-122"/>
                <a:ea typeface="微软雅黑" panose="020B0503020204020204" charset="-122"/>
                <a:cs typeface="微软雅黑" panose="020B0503020204020204" charset="-122"/>
              </a:rPr>
              <a:t>3</a:t>
            </a:r>
            <a:r>
              <a:rPr lang="zh-CN" altLang="en-US" b="1" dirty="0">
                <a:latin typeface="微软雅黑" panose="020B0503020204020204" charset="-122"/>
                <a:ea typeface="微软雅黑" panose="020B0503020204020204" charset="-122"/>
                <a:cs typeface="微软雅黑" panose="020B0503020204020204" charset="-122"/>
              </a:rPr>
              <a:t>、临床管理难度</a:t>
            </a:r>
            <a:endParaRPr lang="zh-CN" altLang="en-US" dirty="0">
              <a:latin typeface="微软雅黑" panose="020B0503020204020204" charset="-122"/>
              <a:ea typeface="微软雅黑" panose="020B0503020204020204" charset="-122"/>
              <a:cs typeface="微软雅黑" panose="020B0503020204020204" charset="-122"/>
            </a:endParaRPr>
          </a:p>
          <a:p>
            <a:pPr>
              <a:lnSpc>
                <a:spcPct val="120000"/>
              </a:lnSpc>
              <a:spcBef>
                <a:spcPts val="1200"/>
              </a:spcBef>
              <a:spcAft>
                <a:spcPts val="0"/>
              </a:spcAft>
            </a:pPr>
            <a:r>
              <a:rPr lang="zh-CN" altLang="en-US" dirty="0">
                <a:latin typeface="微软雅黑" panose="020B0503020204020204" charset="-122"/>
                <a:ea typeface="微软雅黑" panose="020B0503020204020204" charset="-122"/>
                <a:cs typeface="微软雅黑" panose="020B0503020204020204" charset="-122"/>
              </a:rPr>
              <a:t>临床严格按照患者缺失的液体量评估药品用量，且本品属性（含钙离子、</a:t>
            </a:r>
            <a:r>
              <a:rPr lang="en-US" altLang="zh-CN" dirty="0">
                <a:latin typeface="微软雅黑" panose="020B0503020204020204" charset="-122"/>
                <a:ea typeface="微软雅黑" panose="020B0503020204020204" charset="-122"/>
                <a:cs typeface="微软雅黑" panose="020B0503020204020204" charset="-122"/>
              </a:rPr>
              <a:t>PH4.7-5.3</a:t>
            </a:r>
            <a:r>
              <a:rPr lang="zh-CN" altLang="en-US" dirty="0">
                <a:latin typeface="微软雅黑" panose="020B0503020204020204" charset="-122"/>
                <a:ea typeface="微软雅黑" panose="020B0503020204020204" charset="-122"/>
                <a:cs typeface="微软雅黑" panose="020B0503020204020204" charset="-122"/>
              </a:rPr>
              <a:t>，配伍实验结果表明跟临床常用药物无法配伍）决定产品</a:t>
            </a:r>
            <a:r>
              <a:rPr lang="zh-CN" altLang="en-US" b="1" dirty="0">
                <a:solidFill>
                  <a:srgbClr val="004097"/>
                </a:solidFill>
                <a:latin typeface="微软雅黑" panose="020B0503020204020204" charset="-122"/>
                <a:ea typeface="微软雅黑" panose="020B0503020204020204" charset="-122"/>
                <a:cs typeface="微软雅黑" panose="020B0503020204020204" charset="-122"/>
              </a:rPr>
              <a:t>无法当溶媒</a:t>
            </a:r>
            <a:r>
              <a:rPr lang="zh-CN" altLang="en-US" dirty="0">
                <a:latin typeface="微软雅黑" panose="020B0503020204020204" charset="-122"/>
                <a:ea typeface="微软雅黑" panose="020B0503020204020204" charset="-122"/>
                <a:cs typeface="微软雅黑" panose="020B0503020204020204" charset="-122"/>
              </a:rPr>
              <a:t>进行使用，不会产生滥用等现象。</a:t>
            </a:r>
            <a:endParaRPr lang="zh-CN" altLang="en-US" dirty="0">
              <a:latin typeface="微软雅黑" panose="020B0503020204020204" charset="-122"/>
              <a:ea typeface="微软雅黑" panose="020B0503020204020204" charset="-122"/>
              <a:cs typeface="微软雅黑" panose="020B0503020204020204" charset="-122"/>
            </a:endParaRPr>
          </a:p>
        </p:txBody>
      </p:sp>
    </p:spTree>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1.xml><?xml version="1.0" encoding="utf-8"?>
<p:tagLst xmlns:p="http://schemas.openxmlformats.org/presentationml/2006/main">
  <p:tag name="KSO_WM_BEAUTIFY_FLAG" val=""/>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081"/>
</p:tagLst>
</file>

<file path=ppt/tags/tag52.xml><?xml version="1.0" encoding="utf-8"?>
<p:tagLst xmlns:p="http://schemas.openxmlformats.org/presentationml/2006/main">
  <p:tag name="KSO_WM_BEAUTIFY_FLAG" val=""/>
  <p:tag name="KSO_WM_UNIT_PLACING_PICTURE_USER_VIEWPORT" val="{&quot;height&quot;:1022,&quot;width&quot;:1184}"/>
</p:tagLst>
</file>

<file path=ppt/tags/tag53.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081"/>
  <p:tag name="KSO_WM_TEMPLATE_MASTER_TYPE" val="0"/>
  <p:tag name="KSO_WM_TEMPLATE_COLOR_TYPE" val="1"/>
  <p:tag name="KSO_WM_UNIT_SHOW_EDIT_AREA_INDICATION" val="1"/>
</p:tagLst>
</file>

<file path=ppt/tags/tag54.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wm#"/>
</p:tagLst>
</file>

<file path=ppt/tags/tag55.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111"/>
  <p:tag name="KSO_WM_UNIT_HIGHLIGHT" val="0"/>
  <p:tag name="KSO_WM_UNIT_COMPATIBLE" val="0"/>
  <p:tag name="KSO_WM_UNIT_DIAGRAM_ISNUMVISUAL" val="0"/>
  <p:tag name="KSO_WM_UNIT_DIAGRAM_ISREFERUNIT" val="0"/>
  <p:tag name="KSO_WM_UNIT_TYPE" val="b"/>
  <p:tag name="KSO_WM_UNIT_INDEX" val="1"/>
  <p:tag name="KSO_WM_UNIT_ID" val="custom20205081_1*b*1"/>
  <p:tag name="KSO_WM_TEMPLATE_CATEGORY" val="custom"/>
  <p:tag name="KSO_WM_TEMPLATE_INDEX" val="20205081"/>
  <p:tag name="KSO_WM_UNIT_LAYERLEVEL" val="1"/>
  <p:tag name="KSO_WM_TAG_VERSION" val="1.0"/>
  <p:tag name="KSO_WM_BEAUTIFY_FLAG" val="#wm#"/>
</p:tagLst>
</file>

<file path=ppt/tags/tag56.xml><?xml version="1.0" encoding="utf-8"?>
<p:tagLst xmlns:p="http://schemas.openxmlformats.org/presentationml/2006/main">
  <p:tag name="KSO_WM_UNIT_ISCONTENTSTITLE" val="0"/>
  <p:tag name="KSO_WM_UNIT_ISNUMDGMTITLE" val="0"/>
  <p:tag name="KSO_WM_UNIT_NOCLEAR" val="0"/>
  <p:tag name="KSO_WM_UNIT_SHOW_EDIT_AREA_INDICATION" val="1"/>
  <p:tag name="KSO_WM_UNIT_VALUE" val="28"/>
  <p:tag name="KSO_WM_UNIT_HIGHLIGHT" val="0"/>
  <p:tag name="KSO_WM_UNIT_COMPATIBLE" val="0"/>
  <p:tag name="KSO_WM_UNIT_DIAGRAM_ISNUMVISUAL" val="0"/>
  <p:tag name="KSO_WM_UNIT_DIAGRAM_ISREFERUNIT" val="0"/>
  <p:tag name="KSO_WM_UNIT_TYPE" val="a"/>
  <p:tag name="KSO_WM_UNIT_INDEX" val="1"/>
  <p:tag name="KSO_WM_UNIT_ID" val="custom20205081_1*a*1"/>
  <p:tag name="KSO_WM_TEMPLATE_CATEGORY" val="custom"/>
  <p:tag name="KSO_WM_TEMPLATE_INDEX" val="20205081"/>
  <p:tag name="KSO_WM_UNIT_LAYERLEVEL" val="1"/>
  <p:tag name="KSO_WM_TAG_VERSION" val="1.0"/>
  <p:tag name="KSO_WM_BEAUTIFY_FLAG" val=""/>
</p:tagLst>
</file>

<file path=ppt/tags/tag57.xml><?xml version="1.0" encoding="utf-8"?>
<p:tagLst xmlns:p="http://schemas.openxmlformats.org/presentationml/2006/main">
  <p:tag name="KSO_WM_SLIDE_ID" val="custom20205081_1"/>
  <p:tag name="KSO_WM_TEMPLATE_SUBCATEGORY" val="19"/>
  <p:tag name="KSO_WM_TEMPLATE_MASTER_TYPE" val="0"/>
  <p:tag name="KSO_WM_TEMPLATE_COLOR_TYPE" val="1"/>
  <p:tag name="KSO_WM_SLIDE_TYPE" val="title"/>
  <p:tag name="KSO_WM_SLIDE_SUBTYPE" val="defaultBlank"/>
  <p:tag name="KSO_WM_SLIDE_ITEM_CNT" val="0"/>
  <p:tag name="KSO_WM_SLIDE_INDEX" val="1"/>
  <p:tag name="KSO_WM_TAG_VERSION" val="1.0"/>
  <p:tag name="KSO_WM_BEAUTIFY_FLAG" val="#wm#"/>
  <p:tag name="KSO_WM_TEMPLATE_CATEGORY" val="custom"/>
  <p:tag name="KSO_WM_TEMPLATE_INDEX" val="20205081"/>
  <p:tag name="KSO_WM_SLIDE_LAYOUT" val="a_b"/>
  <p:tag name="KSO_WM_SLIDE_LAYOUT_CNT" val="1_1"/>
  <p:tag name="KSO_WM_UNIT_SHOW_EDIT_AREA_INDICATION" val="1"/>
  <p:tag name="KSO_WM_TEMPLATE_THUMBS_INDEX" val="1、4、7、12、13、14、15、16、17、18、20、24、25、28、33、36、40、43、44"/>
  <p:tag name="ISLIDE.ICON" val="#117349;#96787;#21814;#169966;"/>
</p:tagLst>
</file>

<file path=ppt/tags/tag58.xml><?xml version="1.0" encoding="utf-8"?>
<p:tagLst xmlns:p="http://schemas.openxmlformats.org/presentationml/2006/main">
  <p:tag name="KSO_WM_UNIT_ISCONTENTSTITLE" val="1"/>
  <p:tag name="KSO_WM_UNIT_PRESET_TEXT" val="目录"/>
  <p:tag name="KSO_WM_UNIT_NOCLEAR" val="1"/>
  <p:tag name="KSO_WM_UNIT_VALUE" val="2"/>
  <p:tag name="KSO_WM_UNIT_HIGHLIGHT" val="0"/>
  <p:tag name="KSO_WM_UNIT_COMPATIBLE" val="0"/>
  <p:tag name="KSO_WM_UNIT_DIAGRAM_ISNUMVISUAL" val="0"/>
  <p:tag name="KSO_WM_UNIT_DIAGRAM_ISREFERUNIT" val="0"/>
  <p:tag name="KSO_WM_DIAGRAM_GROUP_CODE" val="l1-1"/>
  <p:tag name="KSO_WM_UNIT_TYPE" val="a"/>
  <p:tag name="KSO_WM_UNIT_INDEX" val="1"/>
  <p:tag name="KSO_WM_UNIT_ID" val="custom20205081_5*a*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59.xml><?xml version="1.0" encoding="utf-8"?>
<p:tagLst xmlns:p="http://schemas.openxmlformats.org/presentationml/2006/main">
  <p:tag name="KSO_WM_UNIT_ISCONTENTSTITLE" val="0"/>
  <p:tag name="KSO_WM_UNIT_PRESET_TEXT" val="CONTENTS"/>
  <p:tag name="KSO_WM_UNIT_NOCLEAR" val="1"/>
  <p:tag name="KSO_WM_UNIT_VALUE" val="7"/>
  <p:tag name="KSO_WM_UNIT_HIGHLIGHT" val="0"/>
  <p:tag name="KSO_WM_UNIT_COMPATIBLE" val="0"/>
  <p:tag name="KSO_WM_UNIT_DIAGRAM_ISNUMVISUAL" val="0"/>
  <p:tag name="KSO_WM_UNIT_DIAGRAM_ISREFERUNIT" val="0"/>
  <p:tag name="KSO_WM_DIAGRAM_GROUP_CODE" val="l1-1"/>
  <p:tag name="KSO_WM_UNIT_TYPE" val="b"/>
  <p:tag name="KSO_WM_UNIT_INDEX" val="1"/>
  <p:tag name="KSO_WM_UNIT_ID" val="custom20205081_5*b*1"/>
  <p:tag name="KSO_WM_TEMPLATE_CATEGORY" val="custom"/>
  <p:tag name="KSO_WM_TEMPLATE_INDEX" val="20205081"/>
  <p:tag name="KSO_WM_UNIT_LAYERLEVEL" val="1"/>
  <p:tag name="KSO_WM_TAG_VERSION" val="1.0"/>
  <p:tag name="KSO_WM_BEAUTIFY_FLAG" val="#wm#"/>
  <p:tag name="KSO_WM_UNIT_ISNUMDGMTITLE" val="0"/>
  <p:tag name="KSO_WM_UNIT_TEXT_FILL_FORE_SCHEMECOLOR_INDEX" val="13"/>
  <p:tag name="KSO_WM_UNIT_TEXT_FILL_TYPE" val="1"/>
  <p:tag name="KSO_WM_UNIT_USESOURCEFORMAT_APPLY" val="1"/>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DIAGRAM_GROUP_CODE" val="l1-1"/>
  <p:tag name="KSO_WM_UNIT_TYPE" val="i"/>
  <p:tag name="KSO_WM_UNIT_INDEX" val="1"/>
  <p:tag name="KSO_WM_UNIT_ID" val="custom20205081_5*i*1"/>
  <p:tag name="KSO_WM_TEMPLATE_CATEGORY" val="custom"/>
  <p:tag name="KSO_WM_TEMPLATE_INDEX" val="20205081"/>
  <p:tag name="KSO_WM_UNIT_LAYERLEVEL" val="1"/>
  <p:tag name="KSO_WM_TAG_VERSION" val="1.0"/>
  <p:tag name="KSO_WM_BEAUTIFY_FLAG" val="#wm#"/>
  <p:tag name="KSO_WM_UNIT_FILL_FORE_SCHEMECOLOR_INDEX" val="13"/>
  <p:tag name="KSO_WM_UNIT_FILL_TYPE" val="1"/>
  <p:tag name="KSO_WM_UNIT_TEXT_FILL_FORE_SCHEMECOLOR_INDEX" val="2"/>
  <p:tag name="KSO_WM_UNIT_TEXT_FILL_TYPE" val="1"/>
  <p:tag name="KSO_WM_UNIT_USESOURCEFORMAT_APPLY" val="1"/>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i*2"/>
  <p:tag name="KSO_WM_TEMPLATE_CATEGORY" val="custom"/>
  <p:tag name="KSO_WM_TEMPLATE_INDEX" val="20205081"/>
  <p:tag name="KSO_WM_UNIT_LAYERLEVEL" val="1"/>
  <p:tag name="KSO_WM_TAG_VERSION" val="1.0"/>
  <p:tag name="KSO_WM_BEAUTIFY_FLAG" val="#wm#"/>
  <p:tag name="KSO_WM_DIAGRAM_GROUP_CODE" val="l1-1"/>
  <p:tag name="KSO_WM_UNIT_TYPE" val="i"/>
  <p:tag name="KSO_WM_UNIT_INDEX" val="2"/>
  <p:tag name="KSO_WM_UNIT_LINE_FORE_SCHEMECOLOR_INDEX" val="14"/>
  <p:tag name="KSO_WM_UNIT_LINE_FILL_TYPE" val="2"/>
  <p:tag name="KSO_WM_UNIT_USESOURCEFORMAT_APPLY" val="1"/>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1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1_1"/>
  <p:tag name="KSO_WM_UNIT_TEXT_FILL_FORE_SCHEMECOLOR_INDEX" val="13"/>
  <p:tag name="KSO_WM_UNIT_TEXT_FILL_TYPE" val="1"/>
  <p:tag name="KSO_WM_UNIT_USESOURCEFORMAT_APPLY" val="1"/>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1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1_1"/>
  <p:tag name="KSO_WM_UNIT_SHOW_EDIT_AREA_INDICATION" val="1"/>
  <p:tag name="KSO_WM_UNIT_TEXT_FILL_FORE_SCHEMECOLOR_INDEX" val="13"/>
  <p:tag name="KSO_WM_UNIT_TEXT_FILL_TYPE" val="1"/>
  <p:tag name="KSO_WM_UNIT_USESOURCEFORMAT_APPLY" val="1"/>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2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2_1"/>
  <p:tag name="KSO_WM_UNIT_TEXT_FILL_FORE_SCHEMECOLOR_INDEX" val="13"/>
  <p:tag name="KSO_WM_UNIT_TEXT_FILL_TYPE" val="1"/>
  <p:tag name="KSO_WM_UNIT_USESOURCEFORMAT_APPLY" val="1"/>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2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2_1"/>
  <p:tag name="KSO_WM_UNIT_SHOW_EDIT_AREA_INDICATION" val="1"/>
  <p:tag name="KSO_WM_UNIT_TEXT_FILL_FORE_SCHEMECOLOR_INDEX" val="13"/>
  <p:tag name="KSO_WM_UNIT_TEXT_FILL_TYPE" val="1"/>
  <p:tag name="KSO_WM_UNIT_USESOURCEFORMAT_APPLY" val="1"/>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3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3_1"/>
  <p:tag name="KSO_WM_UNIT_TEXT_FILL_FORE_SCHEMECOLOR_INDEX" val="13"/>
  <p:tag name="KSO_WM_UNIT_TEXT_FILL_TYPE" val="1"/>
  <p:tag name="KSO_WM_UNIT_USESOURCEFORMAT_APPLY" val="1"/>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3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3_1"/>
  <p:tag name="KSO_WM_UNIT_SHOW_EDIT_AREA_INDICATION" val="1"/>
  <p:tag name="KSO_WM_UNIT_TEXT_FILL_FORE_SCHEMECOLOR_INDEX" val="13"/>
  <p:tag name="KSO_WM_UNIT_TEXT_FILL_TYPE" val="1"/>
  <p:tag name="KSO_WM_UNIT_USESOURCEFORMAT_APPLY" val="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4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4_1"/>
  <p:tag name="KSO_WM_UNIT_TEXT_FILL_FORE_SCHEMECOLOR_INDEX" val="13"/>
  <p:tag name="KSO_WM_UNIT_TEXT_FILL_TYPE" val="1"/>
  <p:tag name="KSO_WM_UNIT_USESOURCEFORMAT_APPLY" val="1"/>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i*1_5_1"/>
  <p:tag name="KSO_WM_TEMPLATE_CATEGORY" val="custom"/>
  <p:tag name="KSO_WM_TEMPLATE_INDEX" val="20205081"/>
  <p:tag name="KSO_WM_UNIT_LAYERLEVEL" val="1_1_1"/>
  <p:tag name="KSO_WM_TAG_VERSION" val="1.0"/>
  <p:tag name="KSO_WM_BEAUTIFY_FLAG" val="#wm#"/>
  <p:tag name="KSO_WM_DIAGRAM_GROUP_CODE" val="l1-1"/>
  <p:tag name="KSO_WM_UNIT_TYPE" val="l_h_i"/>
  <p:tag name="KSO_WM_UNIT_INDEX" val="1_5_1"/>
  <p:tag name="KSO_WM_UNIT_TEXT_FILL_FORE_SCHEMECOLOR_INDEX" val="13"/>
  <p:tag name="KSO_WM_UNIT_TEXT_FILL_TYPE" val="1"/>
  <p:tag name="KSO_WM_UNIT_USESOURCEFORMAT_APPLY" val="1"/>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 val="13"/>
  <p:tag name="KSO_WM_UNIT_TEXT_FILL_TYPE" val="1"/>
  <p:tag name="KSO_WM_UNIT_USESOURCEFORMAT_APPLY" val="1"/>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 val="13"/>
  <p:tag name="KSO_WM_UNIT_TEXT_FILL_TYPE" val="1"/>
  <p:tag name="KSO_WM_UNIT_USESOURCEFORMAT_APPLY" val="1"/>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 val="13"/>
  <p:tag name="KSO_WM_UNIT_TEXT_FILL_TYPE" val="1"/>
  <p:tag name="KSO_WM_UNIT_USESOURCEFORMAT_APPLY" val="1"/>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 val="13"/>
  <p:tag name="KSO_WM_UNIT_TEXT_FILL_TYPE" val="1"/>
  <p:tag name="KSO_WM_UNIT_USESOURCEFORMAT_APPLY" val="1"/>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3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3_1"/>
  <p:tag name="KSO_WM_UNIT_SHOW_EDIT_AREA_INDICATION" val="1"/>
  <p:tag name="KSO_WM_UNIT_TEXT_FILL_FORE_SCHEMECOLOR_INDEX" val="13"/>
  <p:tag name="KSO_WM_UNIT_TEXT_FILL_TYPE" val="1"/>
  <p:tag name="KSO_WM_UNIT_USESOURCEFORMAT_APPLY" val="1"/>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 val="13"/>
  <p:tag name="KSO_WM_UNIT_TEXT_FILL_TYPE" val="1"/>
  <p:tag name="KSO_WM_UNIT_USESOURCEFORMAT_APPLY" val="1"/>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5081_5*l_h_f*1_5_1"/>
  <p:tag name="KSO_WM_TEMPLATE_CATEGORY" val="custom"/>
  <p:tag name="KSO_WM_TEMPLATE_INDEX" val="20205081"/>
  <p:tag name="KSO_WM_UNIT_LAYERLEVEL" val="1_1_1"/>
  <p:tag name="KSO_WM_TAG_VERSION" val="1.0"/>
  <p:tag name="KSO_WM_BEAUTIFY_FLAG" val="#wm#"/>
  <p:tag name="KSO_WM_UNIT_ISCONTENTSTITLE" val="0"/>
  <p:tag name="KSO_WM_UNIT_PRESET_TEXT" val="单击输入章节标题......"/>
  <p:tag name="KSO_WM_UNIT_NOCLEAR" val="0"/>
  <p:tag name="KSO_WM_UNIT_VALUE" val="16"/>
  <p:tag name="KSO_WM_DIAGRAM_GROUP_CODE" val="l1-1"/>
  <p:tag name="KSO_WM_UNIT_TYPE" val="l_h_f"/>
  <p:tag name="KSO_WM_UNIT_INDEX" val="1_5_1"/>
  <p:tag name="KSO_WM_UNIT_SHOW_EDIT_AREA_INDICATION" val="1"/>
  <p:tag name="KSO_WM_UNIT_TEXT_FILL_FORE_SCHEMECOLOR_INDEX" val="13"/>
  <p:tag name="KSO_WM_UNIT_TEXT_FILL_TYPE" val="1"/>
  <p:tag name="KSO_WM_UNIT_USESOURCEFORMAT_APPLY" val="1"/>
</p:tagLst>
</file>

<file path=ppt/tags/tag77.xml><?xml version="1.0" encoding="utf-8"?>
<p:tagLst xmlns:p="http://schemas.openxmlformats.org/presentationml/2006/main">
  <p:tag name="KSO_WM_SLIDE_ID" val="custom20205081_5"/>
  <p:tag name="KSO_WM_TEMPLATE_SUBCATEGORY" val="19"/>
  <p:tag name="KSO_WM_TEMPLATE_MASTER_TYPE" val="0"/>
  <p:tag name="KSO_WM_TEMPLATE_COLOR_TYPE" val="1"/>
  <p:tag name="KSO_WM_SLIDE_ITEM_CNT" val="5"/>
  <p:tag name="KSO_WM_SLIDE_INDEX" val="5"/>
  <p:tag name="KSO_WM_TAG_VERSION" val="1.0"/>
  <p:tag name="KSO_WM_BEAUTIFY_FLAG" val="#wm#"/>
  <p:tag name="KSO_WM_TEMPLATE_CATEGORY" val="custom"/>
  <p:tag name="KSO_WM_TEMPLATE_INDEX" val="20205081"/>
  <p:tag name="KSO_WM_SLIDE_TYPE" val="contents"/>
  <p:tag name="KSO_WM_SLIDE_SUBTYPE" val="diag"/>
  <p:tag name="KSO_WM_DIAGRAM_GROUP_CODE" val="l1-1"/>
  <p:tag name="KSO_WM_SLIDE_DIAGTYPE" val="l"/>
  <p:tag name="KSO_WM_SLIDE_LAYOUT" val="a_b_l"/>
  <p:tag name="KSO_WM_SLIDE_LAYOUT_CNT" val="1_1_1"/>
  <p:tag name="KSO_WM_UNIT_SHOW_EDIT_AREA_INDICATION" val="1"/>
</p:tagLst>
</file>

<file path=ppt/tags/tag78.xml><?xml version="1.0" encoding="utf-8"?>
<p:tagLst xmlns:p="http://schemas.openxmlformats.org/presentationml/2006/main">
  <p:tag name="KSO_WM_BEAUTIFY_FLAG" val="#wm#"/>
  <p:tag name="KSO_WM_TEMPLATE_CATEGORY" val="custom"/>
  <p:tag name="KSO_WM_TEMPLATE_INDEX" val="20205081"/>
</p:tagLst>
</file>

<file path=ppt/tags/tag79.xml><?xml version="1.0" encoding="utf-8"?>
<p:tagLst xmlns:p="http://schemas.openxmlformats.org/presentationml/2006/main">
  <p:tag name="KSO_WM_UNIT_TABLE_BEAUTIFY" val="smartTable{2c45717d-d87e-4c84-b13f-bf423574b430}"/>
  <p:tag name="TABLE_ENDDRAG_ORIGIN_RECT" val="809*164"/>
  <p:tag name="TABLE_ENDDRAG_RECT" val="98*285*809*164"/>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80.xml><?xml version="1.0" encoding="utf-8"?>
<p:tagLst xmlns:p="http://schemas.openxmlformats.org/presentationml/2006/main">
  <p:tag name="KSO_WM_BEAUTIFY_FLAG" val="#wm#"/>
  <p:tag name="KSO_WM_TEMPLATE_CATEGORY" val="custom"/>
  <p:tag name="KSO_WM_TEMPLATE_INDEX" val="20205081"/>
</p:tagLst>
</file>

<file path=ppt/tags/tag81.xml><?xml version="1.0" encoding="utf-8"?>
<p:tagLst xmlns:p="http://schemas.openxmlformats.org/presentationml/2006/main">
  <p:tag name="KSO_WM_UNIT_TABLE_BEAUTIFY" val="smartTable{ec23d900-bb42-484c-ae29-f8ce22e19275}"/>
</p:tagLst>
</file>

<file path=ppt/tags/tag82.xml><?xml version="1.0" encoding="utf-8"?>
<p:tagLst xmlns:p="http://schemas.openxmlformats.org/presentationml/2006/main">
  <p:tag name="KSO_WM_UNIT_TABLE_BEAUTIFY" val="smartTable{b3358f10-6f02-4597-8566-5bbd300f4dcd}"/>
  <p:tag name="TABLE_ENDDRAG_ORIGIN_RECT" val="830*156"/>
  <p:tag name="TABLE_ENDDRAG_RECT" val="56*318*830*156"/>
</p:tagLst>
</file>

<file path=ppt/tags/tag83.xml><?xml version="1.0" encoding="utf-8"?>
<p:tagLst xmlns:p="http://schemas.openxmlformats.org/presentationml/2006/main">
  <p:tag name="KSO_WM_BEAUTIFY_FLAG" val="#wm#"/>
  <p:tag name="KSO_WM_TEMPLATE_CATEGORY" val="custom"/>
  <p:tag name="KSO_WM_TEMPLATE_INDEX" val="20205081"/>
</p:tagLst>
</file>

<file path=ppt/tags/tag84.xml><?xml version="1.0" encoding="utf-8"?>
<p:tagLst xmlns:p="http://schemas.openxmlformats.org/presentationml/2006/main">
  <p:tag name="KSO_WM_BEAUTIFY_FLAG" val="#wm#"/>
  <p:tag name="KSO_WM_TEMPLATE_CATEGORY" val="custom"/>
  <p:tag name="KSO_WM_TEMPLATE_INDEX" val="20205081"/>
</p:tagLst>
</file>

<file path=ppt/tags/tag85.xml><?xml version="1.0" encoding="utf-8"?>
<p:tagLst xmlns:p="http://schemas.openxmlformats.org/presentationml/2006/main">
  <p:tag name="KSO_WM_UNIT_TABLE_BEAUTIFY" val="smartTable{27741ed0-6017-428f-9ffb-99094cfd6efe}"/>
</p:tagLst>
</file>

<file path=ppt/tags/tag86.xml><?xml version="1.0" encoding="utf-8"?>
<p:tagLst xmlns:p="http://schemas.openxmlformats.org/presentationml/2006/main">
  <p:tag name="KSO_WM_BEAUTIFY_FLAG" val="#wm#"/>
  <p:tag name="KSO_WM_TEMPLATE_CATEGORY" val="custom"/>
  <p:tag name="KSO_WM_TEMPLATE_INDEX" val="20205081"/>
</p:tagLst>
</file>

<file path=ppt/tags/tag87.xml><?xml version="1.0" encoding="utf-8"?>
<p:tagLst xmlns:p="http://schemas.openxmlformats.org/presentationml/2006/main">
  <p:tag name="KSO_WM_BEAUTIFY_FLAG" val="#wm#"/>
  <p:tag name="KSO_WM_TEMPLATE_CATEGORY" val="custom"/>
  <p:tag name="KSO_WM_TEMPLATE_INDEX" val="20205081"/>
</p:tagLst>
</file>

<file path=ppt/tags/tag88.xml><?xml version="1.0" encoding="utf-8"?>
<p:tagLst xmlns:p="http://schemas.openxmlformats.org/presentationml/2006/main">
  <p:tag name="KSO_WM_BEAUTIFY_FLAG" val=""/>
</p:tagLst>
</file>

<file path=ppt/tags/tag89.xml><?xml version="1.0" encoding="utf-8"?>
<p:tagLst xmlns:p="http://schemas.openxmlformats.org/presentationml/2006/main">
  <p:tag name="KSO_WM_UNIT_TABLE_BEAUTIFY" val="smartTable{af71f4e5-59c0-4642-bf4f-69559291ac0a}"/>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90.xml><?xml version="1.0" encoding="utf-8"?>
<p:tagLst xmlns:p="http://schemas.openxmlformats.org/presentationml/2006/main">
  <p:tag name="KSO_WM_UNIT_TABLE_BEAUTIFY" val="smartTable{90284c19-5c99-4df9-bab3-542165fa531a}"/>
  <p:tag name="TABLE_ENDDRAG_ORIGIN_RECT" val="769*87"/>
  <p:tag name="TABLE_ENDDRAG_RECT" val="56*374*769*87"/>
</p:tagLst>
</file>

<file path=ppt/tags/tag91.xml><?xml version="1.0" encoding="utf-8"?>
<p:tagLst xmlns:p="http://schemas.openxmlformats.org/presentationml/2006/main">
  <p:tag name="KSO_WM_BEAUTIFY_FLAG" val=""/>
</p:tagLst>
</file>

<file path=ppt/tags/tag92.xml><?xml version="1.0" encoding="utf-8"?>
<p:tagLst xmlns:p="http://schemas.openxmlformats.org/presentationml/2006/main">
  <p:tag name="KSO_WM_BEAUTIFY_FLAG" val="#wm#"/>
  <p:tag name="KSO_WM_TEMPLATE_CATEGORY" val="custom"/>
  <p:tag name="KSO_WM_TEMPLATE_INDEX" val="20205081"/>
</p:tagLst>
</file>

<file path=ppt/tags/tag93.xml><?xml version="1.0" encoding="utf-8"?>
<p:tagLst xmlns:p="http://schemas.openxmlformats.org/presentationml/2006/main">
  <p:tag name="COMMONDATA" val="eyJoZGlkIjoiM2NkZGVhNDgzOTNkZGM1NjhlODg4NDAyNGM4ZjExOTkifQ=="/>
  <p:tag name="KSO_WPP_MARK_KEY" val="0e05779b-8efa-4b28-8fcf-6d1c70f02118"/>
</p:tagLst>
</file>

<file path=ppt/theme/theme1.xml><?xml version="1.0" encoding="utf-8"?>
<a:theme xmlns:a="http://schemas.openxmlformats.org/drawingml/2006/main" name="Office 主题​​">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3337</Words>
  <Application>WPS 演示</Application>
  <PresentationFormat>宽屏</PresentationFormat>
  <Paragraphs>325</Paragraphs>
  <Slides>11</Slides>
  <Notes>7</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11</vt:i4>
      </vt:variant>
    </vt:vector>
  </HeadingPairs>
  <TitlesOfParts>
    <vt:vector size="22" baseType="lpstr">
      <vt:lpstr>Arial</vt:lpstr>
      <vt:lpstr>宋体</vt:lpstr>
      <vt:lpstr>Wingdings</vt:lpstr>
      <vt:lpstr>Wingdings</vt:lpstr>
      <vt:lpstr>微软雅黑</vt:lpstr>
      <vt:lpstr>Times New Roman</vt:lpstr>
      <vt:lpstr>CIDFont+F3</vt:lpstr>
      <vt:lpstr>Segoe Print</vt:lpstr>
      <vt:lpstr>Arial Unicode MS</vt:lpstr>
      <vt:lpstr>等线</vt:lpstr>
      <vt:lpstr>Office 主题​​</vt:lpstr>
      <vt:lpstr>复方电解质醋酸钠葡萄糖注射液</vt:lpstr>
      <vt:lpstr>PowerPoint 演示文稿</vt:lpstr>
      <vt:lpstr>1. 药品基础信息</vt:lpstr>
      <vt:lpstr>1. 药品基础信息</vt:lpstr>
      <vt:lpstr>2. 安全性</vt:lpstr>
      <vt:lpstr>3. 有效性</vt:lpstr>
      <vt:lpstr>3. 有效性</vt:lpstr>
      <vt:lpstr>4. 创新性</vt:lpstr>
      <vt:lpstr>5. 公平性</vt:lpstr>
      <vt:lpstr>5. 公平性</vt:lpstr>
      <vt:lpstr>THANKS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空白演示</dc:title>
  <dc:creator/>
  <cp:lastModifiedBy>妤涵</cp:lastModifiedBy>
  <cp:revision>307</cp:revision>
  <dcterms:created xsi:type="dcterms:W3CDTF">2019-06-19T02:08:00Z</dcterms:created>
  <dcterms:modified xsi:type="dcterms:W3CDTF">2023-07-12T08:29:26Z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A9F7A79866B34683863F2FEC5030B9E5_13</vt:lpwstr>
  </property>
</Properties>
</file>