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 id="2147483697" r:id="rId4"/>
    <p:sldMasterId id="2147483721" r:id="rId5"/>
  </p:sldMasterIdLst>
  <p:notesMasterIdLst>
    <p:notesMasterId r:id="rId17"/>
  </p:notesMasterIdLst>
  <p:handoutMasterIdLst>
    <p:handoutMasterId r:id="rId18"/>
  </p:handoutMasterIdLst>
  <p:sldIdLst>
    <p:sldId id="472" r:id="rId6"/>
    <p:sldId id="400" r:id="rId7"/>
    <p:sldId id="418" r:id="rId8"/>
    <p:sldId id="419" r:id="rId9"/>
    <p:sldId id="471" r:id="rId10"/>
    <p:sldId id="421" r:id="rId11"/>
    <p:sldId id="487" r:id="rId12"/>
    <p:sldId id="489" r:id="rId13"/>
    <p:sldId id="440" r:id="rId14"/>
    <p:sldId id="474" r:id="rId15"/>
    <p:sldId id="439" r:id="rId16"/>
  </p:sldIdLst>
  <p:sldSz cx="12192000" cy="6858000"/>
  <p:notesSz cx="6858000" cy="9144000"/>
  <p:embeddedFontLst>
    <p:embeddedFont>
      <p:font typeface="等线" panose="02010600030101010101" pitchFamily="2" charset="-122"/>
      <p:regular r:id="rId19"/>
      <p:bold r:id="rId20"/>
    </p:embeddedFont>
    <p:embeddedFont>
      <p:font typeface="等线 Light" panose="02010600030101010101" pitchFamily="2" charset="-122"/>
      <p:regular r:id="rId21"/>
    </p:embeddedFont>
    <p:embeddedFont>
      <p:font typeface="微软雅黑" panose="020B0503020204020204" pitchFamily="34" charset="-122"/>
      <p:regular r:id="rId22"/>
      <p:bold r:id="rId23"/>
    </p:embeddedFont>
    <p:embeddedFont>
      <p:font typeface="宋体" panose="02010600030101010101" pitchFamily="2" charset="-122"/>
      <p:regular r:id="rId24"/>
    </p:embeddedFont>
    <p:embeddedFont>
      <p:font typeface="STKaiti" panose="02010600040101010101" pitchFamily="2" charset="-122"/>
      <p:regular r:id="rId25"/>
    </p:embeddedFont>
    <p:embeddedFont>
      <p:font typeface="STKaiti" panose="02010600040101010101" pitchFamily="2" charset="-122"/>
      <p:regular r:id="rId25"/>
    </p:embeddedFont>
    <p:embeddedFont>
      <p:font typeface="华文新魏" panose="02010800040101010101" pitchFamily="2" charset="-122"/>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nstantia" panose="02030602050306030303" pitchFamily="18" charset="0"/>
      <p:regular r:id="rId33"/>
      <p:bold r:id="rId34"/>
      <p:italic r:id="rId35"/>
      <p:boldItalic r:id="rId36"/>
    </p:embeddedFont>
    <p:embeddedFont>
      <p:font typeface="Franklin Gothic Book" panose="020B0503020102020204" pitchFamily="34" charset="0"/>
      <p:regular r:id="rId37"/>
      <p:italic r:id="rId38"/>
    </p:embeddedFont>
    <p:embeddedFont>
      <p:font typeface="KaiTi" panose="02010609060101010101" pitchFamily="49" charset="-122"/>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霞" initials="lx" lastIdx="1" clrIdx="0"/>
  <p:cmAuthor id="2" name="杨 春阳" initials="杨" lastIdx="14" clrIdx="1">
    <p:extLst>
      <p:ext uri="{19B8F6BF-5375-455C-9EA6-DF929625EA0E}">
        <p15:presenceInfo xmlns:p15="http://schemas.microsoft.com/office/powerpoint/2012/main" userId="6b21b055797155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AF3"/>
    <a:srgbClr val="BFD3E7"/>
    <a:srgbClr val="B9C1CC"/>
    <a:srgbClr val="A4C0DD"/>
    <a:srgbClr val="A0BCD8"/>
    <a:srgbClr val="D5DEEB"/>
    <a:srgbClr val="95AECB"/>
    <a:srgbClr val="E5F4FF"/>
    <a:srgbClr val="5B9BD5"/>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0" autoAdjust="0"/>
    <p:restoredTop sz="94424" autoAdjust="0"/>
  </p:normalViewPr>
  <p:slideViewPr>
    <p:cSldViewPr snapToGrid="0">
      <p:cViewPr varScale="1">
        <p:scale>
          <a:sx n="60" d="100"/>
          <a:sy n="60" d="100"/>
        </p:scale>
        <p:origin x="946" y="34"/>
      </p:cViewPr>
      <p:guideLst>
        <p:guide orient="horz" pos="2137"/>
        <p:guide pos="3840"/>
      </p:guideLst>
    </p:cSldViewPr>
  </p:slideViewPr>
  <p:notesTextViewPr>
    <p:cViewPr>
      <p:scale>
        <a:sx n="1" d="1"/>
        <a:sy n="1" d="1"/>
      </p:scale>
      <p:origin x="0" y="0"/>
    </p:cViewPr>
  </p:notesTextViewPr>
  <p:sorterViewPr>
    <p:cViewPr>
      <p:scale>
        <a:sx n="100" d="100"/>
        <a:sy n="100" d="100"/>
      </p:scale>
      <p:origin x="0" y="-5178"/>
    </p:cViewPr>
  </p:sorterViewPr>
  <p:notesViewPr>
    <p:cSldViewPr snapToGrid="0">
      <p:cViewPr varScale="1">
        <p:scale>
          <a:sx n="49" d="100"/>
          <a:sy n="49" d="100"/>
        </p:scale>
        <p:origin x="2674" y="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80" b="1" i="0" u="none" strike="noStrike" kern="1200" spc="0" baseline="0">
                <a:solidFill>
                  <a:schemeClr val="tx1"/>
                </a:solidFill>
                <a:latin typeface="STKaiti" panose="02010600040101010101" pitchFamily="2" charset="-122"/>
                <a:ea typeface="STKaiti" panose="02010600040101010101" pitchFamily="2" charset="-122"/>
                <a:cs typeface="Times New Roman" panose="02020603050405020304" pitchFamily="18" charset="0"/>
              </a:defRPr>
            </a:pPr>
            <a:r>
              <a:rPr lang="zh-CN" sz="1400" dirty="0"/>
              <a:t>重度/3级不良反应分析</a:t>
            </a:r>
          </a:p>
        </c:rich>
      </c:tx>
      <c:layout>
        <c:manualLayout>
          <c:xMode val="edge"/>
          <c:yMode val="edge"/>
          <c:x val="0.31116541396816783"/>
          <c:y val="3.4539289393555349E-2"/>
        </c:manualLayout>
      </c:layout>
      <c:overlay val="0"/>
      <c:spPr>
        <a:noFill/>
        <a:ln>
          <a:noFill/>
        </a:ln>
        <a:effectLst/>
      </c:spPr>
      <c:txPr>
        <a:bodyPr rot="0" spcFirstLastPara="1" vertOverflow="ellipsis" vert="horz" wrap="square" anchor="ctr" anchorCtr="1"/>
        <a:lstStyle/>
        <a:p>
          <a:pPr>
            <a:defRPr lang="en-US" sz="1680" b="1" i="0" u="none" strike="noStrike" kern="1200" spc="0" baseline="0">
              <a:solidFill>
                <a:schemeClr val="tx1"/>
              </a:solidFill>
              <a:latin typeface="STKaiti" panose="02010600040101010101" pitchFamily="2" charset="-122"/>
              <a:ea typeface="STKaiti" panose="02010600040101010101" pitchFamily="2" charset="-122"/>
              <a:cs typeface="Times New Roman" panose="02020603050405020304" pitchFamily="18" charset="0"/>
            </a:defRPr>
          </a:pPr>
          <a:endParaRPr lang="en-US"/>
        </a:p>
      </c:txPr>
    </c:title>
    <c:autoTitleDeleted val="0"/>
    <c:plotArea>
      <c:layout>
        <c:manualLayout>
          <c:layoutTarget val="inner"/>
          <c:xMode val="edge"/>
          <c:yMode val="edge"/>
          <c:x val="9.1668352461536123E-2"/>
          <c:y val="0.26957616212470481"/>
          <c:w val="0.87820520215631515"/>
          <c:h val="0.45373970696343285"/>
        </c:manualLayout>
      </c:layout>
      <c:barChart>
        <c:barDir val="col"/>
        <c:grouping val="clustered"/>
        <c:varyColors val="0"/>
        <c:ser>
          <c:idx val="0"/>
          <c:order val="0"/>
          <c:tx>
            <c:strRef>
              <c:f>Sheet1!$B$1</c:f>
              <c:strCache>
                <c:ptCount val="1"/>
                <c:pt idx="0">
                  <c:v>研究组</c:v>
                </c:pt>
              </c:strCache>
            </c:strRef>
          </c:tx>
          <c:spPr>
            <a:solidFill>
              <a:schemeClr val="accent1"/>
            </a:solidFill>
            <a:ln>
              <a:noFill/>
            </a:ln>
            <a:effectLst/>
          </c:spPr>
          <c:invertIfNegative val="0"/>
          <c:cat>
            <c:strRef>
              <c:f>Sheet1!$A$2:$A$4</c:f>
              <c:strCache>
                <c:ptCount val="3"/>
                <c:pt idx="0">
                  <c:v>1级</c:v>
                </c:pt>
                <c:pt idx="1">
                  <c:v>2级</c:v>
                </c:pt>
                <c:pt idx="2">
                  <c:v>3级</c:v>
                </c:pt>
              </c:strCache>
            </c:strRef>
          </c:cat>
          <c:val>
            <c:numRef>
              <c:f>Sheet1!$B$2:$B$4</c:f>
              <c:numCache>
                <c:formatCode>General</c:formatCode>
                <c:ptCount val="3"/>
                <c:pt idx="0">
                  <c:v>12</c:v>
                </c:pt>
                <c:pt idx="1">
                  <c:v>7</c:v>
                </c:pt>
                <c:pt idx="2">
                  <c:v>1</c:v>
                </c:pt>
              </c:numCache>
            </c:numRef>
          </c:val>
          <c:extLst>
            <c:ext xmlns:c16="http://schemas.microsoft.com/office/drawing/2014/chart" uri="{C3380CC4-5D6E-409C-BE32-E72D297353CC}">
              <c16:uniqueId val="{00000000-36C3-4A49-9074-9988F08ADE54}"/>
            </c:ext>
          </c:extLst>
        </c:ser>
        <c:ser>
          <c:idx val="1"/>
          <c:order val="1"/>
          <c:tx>
            <c:strRef>
              <c:f>Sheet1!$C$1</c:f>
              <c:strCache>
                <c:ptCount val="1"/>
                <c:pt idx="0">
                  <c:v>对照组</c:v>
                </c:pt>
              </c:strCache>
            </c:strRef>
          </c:tx>
          <c:spPr>
            <a:solidFill>
              <a:schemeClr val="accent2"/>
            </a:solidFill>
            <a:ln>
              <a:noFill/>
            </a:ln>
            <a:effectLst/>
          </c:spPr>
          <c:invertIfNegative val="0"/>
          <c:cat>
            <c:strRef>
              <c:f>Sheet1!$A$2:$A$4</c:f>
              <c:strCache>
                <c:ptCount val="3"/>
                <c:pt idx="0">
                  <c:v>1级</c:v>
                </c:pt>
                <c:pt idx="1">
                  <c:v>2级</c:v>
                </c:pt>
                <c:pt idx="2">
                  <c:v>3级</c:v>
                </c:pt>
              </c:strCache>
            </c:strRef>
          </c:cat>
          <c:val>
            <c:numRef>
              <c:f>Sheet1!$C$2:$C$4</c:f>
              <c:numCache>
                <c:formatCode>General</c:formatCode>
                <c:ptCount val="3"/>
                <c:pt idx="0">
                  <c:v>17</c:v>
                </c:pt>
                <c:pt idx="1">
                  <c:v>2</c:v>
                </c:pt>
                <c:pt idx="2">
                  <c:v>5</c:v>
                </c:pt>
              </c:numCache>
            </c:numRef>
          </c:val>
          <c:extLst>
            <c:ext xmlns:c16="http://schemas.microsoft.com/office/drawing/2014/chart" uri="{C3380CC4-5D6E-409C-BE32-E72D297353CC}">
              <c16:uniqueId val="{00000001-36C3-4A49-9074-9988F08ADE54}"/>
            </c:ext>
          </c:extLst>
        </c:ser>
        <c:dLbls>
          <c:showLegendKey val="0"/>
          <c:showVal val="0"/>
          <c:showCatName val="0"/>
          <c:showSerName val="0"/>
          <c:showPercent val="0"/>
          <c:showBubbleSize val="0"/>
        </c:dLbls>
        <c:gapWidth val="219"/>
        <c:overlap val="-27"/>
        <c:axId val="872800191"/>
        <c:axId val="872804031"/>
      </c:barChart>
      <c:catAx>
        <c:axId val="87280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1" i="0" u="none" strike="noStrike" kern="1200" spc="0" baseline="0">
                <a:solidFill>
                  <a:schemeClr val="tx1"/>
                </a:solidFill>
                <a:latin typeface="STKaiti" panose="02010600040101010101" pitchFamily="2" charset="-122"/>
                <a:ea typeface="STKaiti" panose="02010600040101010101" pitchFamily="2" charset="-122"/>
                <a:cs typeface="Times New Roman" panose="02020603050405020304" pitchFamily="18" charset="0"/>
              </a:defRPr>
            </a:pPr>
            <a:endParaRPr lang="en-US"/>
          </a:p>
        </c:txPr>
        <c:crossAx val="872804031"/>
        <c:crosses val="autoZero"/>
        <c:auto val="1"/>
        <c:lblAlgn val="ctr"/>
        <c:lblOffset val="100"/>
        <c:noMultiLvlLbl val="0"/>
      </c:catAx>
      <c:valAx>
        <c:axId val="87280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spc="0" baseline="0">
                <a:solidFill>
                  <a:schemeClr val="tx1"/>
                </a:solidFill>
                <a:latin typeface="STKaiti" panose="02010600040101010101" pitchFamily="2" charset="-122"/>
                <a:ea typeface="STKaiti" panose="02010600040101010101" pitchFamily="2" charset="-122"/>
                <a:cs typeface="Times New Roman" panose="02020603050405020304" pitchFamily="18" charset="0"/>
              </a:defRPr>
            </a:pPr>
            <a:endParaRPr lang="en-US"/>
          </a:p>
        </c:txPr>
        <c:crossAx val="872800191"/>
        <c:crosses val="autoZero"/>
        <c:crossBetween val="between"/>
      </c:valAx>
      <c:spPr>
        <a:noFill/>
        <a:ln>
          <a:noFill/>
        </a:ln>
        <a:effectLst/>
      </c:spPr>
    </c:plotArea>
    <c:legend>
      <c:legendPos val="b"/>
      <c:layout>
        <c:manualLayout>
          <c:xMode val="edge"/>
          <c:yMode val="edge"/>
          <c:x val="0.60204744938764165"/>
          <c:y val="0.27504103344167696"/>
          <c:w val="0.35205280556647067"/>
          <c:h val="0.12016071238678237"/>
        </c:manualLayout>
      </c:layout>
      <c:overlay val="0"/>
      <c:spPr>
        <a:noFill/>
        <a:ln>
          <a:noFill/>
        </a:ln>
        <a:effectLst/>
      </c:spPr>
      <c:txPr>
        <a:bodyPr rot="0" spcFirstLastPara="1" vertOverflow="ellipsis" vert="horz" wrap="square" anchor="ctr" anchorCtr="1"/>
        <a:lstStyle/>
        <a:p>
          <a:pPr>
            <a:defRPr lang="en-US" sz="1400" b="1" i="0" u="none" strike="noStrike" kern="1200" spc="0" baseline="0">
              <a:solidFill>
                <a:schemeClr val="tx1"/>
              </a:solidFill>
              <a:latin typeface="STKaiti" panose="02010600040101010101" pitchFamily="2" charset="-122"/>
              <a:ea typeface="STKaiti" panose="02010600040101010101" pitchFamily="2" charset="-122"/>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400" b="1" i="0" u="none" strike="noStrike" kern="1200" spc="0" baseline="0">
          <a:solidFill>
            <a:schemeClr val="tx1"/>
          </a:solidFill>
          <a:latin typeface="STKaiti" panose="02010600040101010101" pitchFamily="2" charset="-122"/>
          <a:ea typeface="STKaiti" panose="02010600040101010101" pitchFamily="2" charset="-122"/>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6402597021639"/>
          <c:y val="0.11632031467267946"/>
          <c:w val="0.57538891767949862"/>
          <c:h val="0.67747549113484329"/>
        </c:manualLayout>
      </c:layout>
      <c:barChart>
        <c:barDir val="col"/>
        <c:grouping val="clustered"/>
        <c:varyColors val="0"/>
        <c:ser>
          <c:idx val="0"/>
          <c:order val="0"/>
          <c:tx>
            <c:strRef>
              <c:f>Sheet1!$B$1</c:f>
              <c:strCache>
                <c:ptCount val="1"/>
                <c:pt idx="0">
                  <c:v>起始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A组：中期开始含牛磺酸
的肠外营养（n=27）</c:v>
                </c:pt>
                <c:pt idx="1">
                  <c:v>B组：中期继续不含牛磺酸
的肠外营养（n=27）</c:v>
                </c:pt>
              </c:strCache>
            </c:strRef>
          </c:cat>
          <c:val>
            <c:numRef>
              <c:f>Sheet1!$B$2:$B$3</c:f>
              <c:numCache>
                <c:formatCode>General</c:formatCode>
                <c:ptCount val="2"/>
                <c:pt idx="0">
                  <c:v>48.6</c:v>
                </c:pt>
                <c:pt idx="1">
                  <c:v>49.8</c:v>
                </c:pt>
              </c:numCache>
            </c:numRef>
          </c:val>
          <c:extLst>
            <c:ext xmlns:c16="http://schemas.microsoft.com/office/drawing/2014/chart" uri="{C3380CC4-5D6E-409C-BE32-E72D297353CC}">
              <c16:uniqueId val="{00000000-5C8B-4082-8918-F4CA9BBC6DEB}"/>
            </c:ext>
          </c:extLst>
        </c:ser>
        <c:ser>
          <c:idx val="1"/>
          <c:order val="1"/>
          <c:tx>
            <c:strRef>
              <c:f>Sheet1!$C$1</c:f>
              <c:strCache>
                <c:ptCount val="1"/>
                <c:pt idx="0">
                  <c:v>中期（18~19天）</c:v>
                </c:pt>
              </c:strCache>
            </c:strRef>
          </c:tx>
          <c:spPr>
            <a:solidFill>
              <a:schemeClr val="accent2"/>
            </a:solidFill>
            <a:ln>
              <a:noFill/>
            </a:ln>
            <a:effectLst/>
          </c:spPr>
          <c:invertIfNegative val="0"/>
          <c:dLbls>
            <c:dLbl>
              <c:idx val="0"/>
              <c:layout>
                <c:manualLayout>
                  <c:x val="4.9671950015155808E-3"/>
                  <c:y val="4.2298296244610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B-4082-8918-F4CA9BBC6DEB}"/>
                </c:ext>
              </c:extLst>
            </c:dLbl>
            <c:dLbl>
              <c:idx val="1"/>
              <c:layout>
                <c:manualLayout>
                  <c:x val="0"/>
                  <c:y val="3.1723722183457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B-4082-8918-F4CA9BBC6DE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A组：中期开始含牛磺酸
的肠外营养（n=27）</c:v>
                </c:pt>
                <c:pt idx="1">
                  <c:v>B组：中期继续不含牛磺酸
的肠外营养（n=27）</c:v>
                </c:pt>
              </c:strCache>
            </c:strRef>
          </c:cat>
          <c:val>
            <c:numRef>
              <c:f>Sheet1!$C$2:$C$3</c:f>
              <c:numCache>
                <c:formatCode>General</c:formatCode>
                <c:ptCount val="2"/>
                <c:pt idx="0">
                  <c:v>473.7</c:v>
                </c:pt>
                <c:pt idx="1">
                  <c:v>270.5</c:v>
                </c:pt>
              </c:numCache>
            </c:numRef>
          </c:val>
          <c:extLst>
            <c:ext xmlns:c16="http://schemas.microsoft.com/office/drawing/2014/chart" uri="{C3380CC4-5D6E-409C-BE32-E72D297353CC}">
              <c16:uniqueId val="{00000003-5C8B-4082-8918-F4CA9BBC6DEB}"/>
            </c:ext>
          </c:extLst>
        </c:ser>
        <c:ser>
          <c:idx val="2"/>
          <c:order val="2"/>
          <c:tx>
            <c:strRef>
              <c:f>Sheet1!$D$1</c:f>
              <c:strCache>
                <c:ptCount val="1"/>
                <c:pt idx="0">
                  <c:v>结束（36~39天）</c:v>
                </c:pt>
              </c:strCache>
            </c:strRef>
          </c:tx>
          <c:spPr>
            <a:solidFill>
              <a:schemeClr val="accent3"/>
            </a:solidFill>
            <a:ln>
              <a:noFill/>
            </a:ln>
            <a:effectLst/>
          </c:spPr>
          <c:invertIfNegative val="0"/>
          <c:dLbls>
            <c:dLbl>
              <c:idx val="0"/>
              <c:layout>
                <c:manualLayout>
                  <c:x val="0"/>
                  <c:y val="3.17237221834580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8B-4082-8918-F4CA9BBC6DEB}"/>
                </c:ext>
              </c:extLst>
            </c:dLbl>
            <c:dLbl>
              <c:idx val="1"/>
              <c:layout>
                <c:manualLayout>
                  <c:x val="-9.1064189713161946E-17"/>
                  <c:y val="4.22982962446106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8B-4082-8918-F4CA9BBC6DE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A组：中期开始含牛磺酸
的肠外营养（n=27）</c:v>
                </c:pt>
                <c:pt idx="1">
                  <c:v>B组：中期继续不含牛磺酸
的肠外营养（n=27）</c:v>
                </c:pt>
              </c:strCache>
            </c:strRef>
          </c:cat>
          <c:val>
            <c:numRef>
              <c:f>Sheet1!$D$2:$D$3</c:f>
              <c:numCache>
                <c:formatCode>General</c:formatCode>
                <c:ptCount val="2"/>
                <c:pt idx="0">
                  <c:v>328.9</c:v>
                </c:pt>
                <c:pt idx="1">
                  <c:v>393.2</c:v>
                </c:pt>
              </c:numCache>
            </c:numRef>
          </c:val>
          <c:extLst>
            <c:ext xmlns:c16="http://schemas.microsoft.com/office/drawing/2014/chart" uri="{C3380CC4-5D6E-409C-BE32-E72D297353CC}">
              <c16:uniqueId val="{00000006-5C8B-4082-8918-F4CA9BBC6DEB}"/>
            </c:ext>
          </c:extLst>
        </c:ser>
        <c:dLbls>
          <c:dLblPos val="outEnd"/>
          <c:showLegendKey val="0"/>
          <c:showVal val="1"/>
          <c:showCatName val="0"/>
          <c:showSerName val="0"/>
          <c:showPercent val="0"/>
          <c:showBubbleSize val="0"/>
        </c:dLbls>
        <c:gapWidth val="219"/>
        <c:overlap val="-27"/>
        <c:axId val="1955565695"/>
        <c:axId val="1955566655"/>
      </c:barChart>
      <c:catAx>
        <c:axId val="1955565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5566655"/>
        <c:crosses val="autoZero"/>
        <c:auto val="1"/>
        <c:lblAlgn val="ctr"/>
        <c:lblOffset val="100"/>
        <c:noMultiLvlLbl val="0"/>
      </c:catAx>
      <c:valAx>
        <c:axId val="1955566655"/>
        <c:scaling>
          <c:orientation val="minMax"/>
        </c:scaling>
        <c:delete val="0"/>
        <c:axPos val="l"/>
        <c:title>
          <c:tx>
            <c:rich>
              <a:bodyPr rot="-54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r>
                  <a:rPr lang="zh-CN" altLang="en-US" sz="500" b="0" i="0" u="none" strike="noStrike" kern="1200" baseline="0" dirty="0">
                    <a:solidFill>
                      <a:schemeClr val="tx2"/>
                    </a:solidFill>
                    <a:latin typeface="华文楷体" panose="02010600040101010101" pitchFamily="2" charset="-122"/>
                    <a:ea typeface="华文楷体" panose="02010600040101010101" pitchFamily="2" charset="-122"/>
                  </a:rPr>
                  <a:t>谷氨酰转肽酶水平（</a:t>
                </a:r>
                <a:r>
                  <a:rPr lang="en-US" altLang="zh-CN" sz="500" b="0" i="0" u="none" strike="noStrike" kern="1200" baseline="0" dirty="0">
                    <a:solidFill>
                      <a:schemeClr val="tx2"/>
                    </a:solidFill>
                    <a:latin typeface="华文楷体" panose="02010600040101010101" pitchFamily="2" charset="-122"/>
                    <a:ea typeface="华文楷体" panose="02010600040101010101" pitchFamily="2" charset="-122"/>
                  </a:rPr>
                  <a:t>IU/L)</a:t>
                </a:r>
                <a:endParaRPr lang="zh-CN" altLang="en-US" sz="500" dirty="0"/>
              </a:p>
            </c:rich>
          </c:tx>
          <c:overlay val="0"/>
          <c:spPr>
            <a:noFill/>
            <a:ln>
              <a:noFill/>
            </a:ln>
            <a:effectLst/>
          </c:spPr>
          <c:txPr>
            <a:bodyPr rot="-54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55565695"/>
        <c:crosses val="autoZero"/>
        <c:crossBetween val="between"/>
      </c:valAx>
      <c:spPr>
        <a:noFill/>
        <a:ln>
          <a:noFill/>
        </a:ln>
        <a:effectLst/>
      </c:spPr>
    </c:plotArea>
    <c:legend>
      <c:legendPos val="r"/>
      <c:layout>
        <c:manualLayout>
          <c:xMode val="edge"/>
          <c:yMode val="edge"/>
          <c:x val="0.75048410595378945"/>
          <c:y val="0.33204245816382094"/>
          <c:w val="0.21824602401367454"/>
          <c:h val="0.35396929543361577"/>
        </c:manualLayout>
      </c:layout>
      <c:overlay val="0"/>
      <c:spPr>
        <a:noFill/>
        <a:ln>
          <a:noFill/>
        </a:ln>
        <a:effectLst/>
      </c:spPr>
      <c:txPr>
        <a:bodyPr rot="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6402597021636"/>
          <c:y val="0.10574574061152678"/>
          <c:w val="0.57538891767949862"/>
          <c:h val="0.67747549113484329"/>
        </c:manualLayout>
      </c:layout>
      <c:barChart>
        <c:barDir val="col"/>
        <c:grouping val="clustered"/>
        <c:varyColors val="0"/>
        <c:ser>
          <c:idx val="0"/>
          <c:order val="0"/>
          <c:tx>
            <c:strRef>
              <c:f>Sheet1!$B$1</c:f>
              <c:strCache>
                <c:ptCount val="1"/>
                <c:pt idx="0">
                  <c:v>起始</c:v>
                </c:pt>
              </c:strCache>
            </c:strRef>
          </c:tx>
          <c:spPr>
            <a:solidFill>
              <a:schemeClr val="accent1"/>
            </a:solidFill>
            <a:ln>
              <a:noFill/>
            </a:ln>
            <a:effectLst/>
          </c:spPr>
          <c:invertIfNegative val="0"/>
          <c:dLbls>
            <c:dLbl>
              <c:idx val="0"/>
              <c:layout>
                <c:manualLayout>
                  <c:x val="0"/>
                  <c:y val="3.17237221834580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6A-40CA-9C9A-E1ED8EB2F37C}"/>
                </c:ext>
              </c:extLst>
            </c:dLbl>
            <c:dLbl>
              <c:idx val="1"/>
              <c:layout>
                <c:manualLayout>
                  <c:x val="-9.1064189713161946E-17"/>
                  <c:y val="4.22982962446106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6A-40CA-9C9A-E1ED8EB2F37C}"/>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A组：中期开始含牛磺酸
的肠外营养（n=27）</c:v>
                </c:pt>
                <c:pt idx="1">
                  <c:v>B组：中期继续不含牛磺酸
的肠外营养（n=27）</c:v>
                </c:pt>
              </c:strCache>
            </c:strRef>
          </c:cat>
          <c:val>
            <c:numRef>
              <c:f>Sheet1!$B$2:$B$3</c:f>
              <c:numCache>
                <c:formatCode>General</c:formatCode>
                <c:ptCount val="2"/>
                <c:pt idx="0">
                  <c:v>23.4</c:v>
                </c:pt>
                <c:pt idx="1">
                  <c:v>24.6</c:v>
                </c:pt>
              </c:numCache>
            </c:numRef>
          </c:val>
          <c:extLst>
            <c:ext xmlns:c16="http://schemas.microsoft.com/office/drawing/2014/chart" uri="{C3380CC4-5D6E-409C-BE32-E72D297353CC}">
              <c16:uniqueId val="{00000002-406A-40CA-9C9A-E1ED8EB2F37C}"/>
            </c:ext>
          </c:extLst>
        </c:ser>
        <c:ser>
          <c:idx val="1"/>
          <c:order val="1"/>
          <c:tx>
            <c:strRef>
              <c:f>Sheet1!$C$1</c:f>
              <c:strCache>
                <c:ptCount val="1"/>
                <c:pt idx="0">
                  <c:v>中期（18~19天）</c:v>
                </c:pt>
              </c:strCache>
            </c:strRef>
          </c:tx>
          <c:spPr>
            <a:solidFill>
              <a:schemeClr val="accent2"/>
            </a:solidFill>
            <a:ln>
              <a:noFill/>
            </a:ln>
            <a:effectLst/>
          </c:spPr>
          <c:invertIfNegative val="0"/>
          <c:dLbls>
            <c:dLbl>
              <c:idx val="0"/>
              <c:layout>
                <c:manualLayout>
                  <c:x val="4.9671950015155808E-3"/>
                  <c:y val="3.1723722183458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6A-40CA-9C9A-E1ED8EB2F37C}"/>
                </c:ext>
              </c:extLst>
            </c:dLbl>
            <c:dLbl>
              <c:idx val="1"/>
              <c:layout>
                <c:manualLayout>
                  <c:x val="0"/>
                  <c:y val="4.2298296244610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6A-40CA-9C9A-E1ED8EB2F37C}"/>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A组：中期开始含牛磺酸
的肠外营养（n=27）</c:v>
                </c:pt>
                <c:pt idx="1">
                  <c:v>B组：中期继续不含牛磺酸
的肠外营养（n=27）</c:v>
                </c:pt>
              </c:strCache>
            </c:strRef>
          </c:cat>
          <c:val>
            <c:numRef>
              <c:f>Sheet1!$C$2:$C$3</c:f>
              <c:numCache>
                <c:formatCode>General</c:formatCode>
                <c:ptCount val="2"/>
                <c:pt idx="0">
                  <c:v>100.5</c:v>
                </c:pt>
                <c:pt idx="1">
                  <c:v>42.9</c:v>
                </c:pt>
              </c:numCache>
            </c:numRef>
          </c:val>
          <c:extLst>
            <c:ext xmlns:c16="http://schemas.microsoft.com/office/drawing/2014/chart" uri="{C3380CC4-5D6E-409C-BE32-E72D297353CC}">
              <c16:uniqueId val="{00000005-406A-40CA-9C9A-E1ED8EB2F37C}"/>
            </c:ext>
          </c:extLst>
        </c:ser>
        <c:ser>
          <c:idx val="2"/>
          <c:order val="2"/>
          <c:tx>
            <c:strRef>
              <c:f>Sheet1!$D$1</c:f>
              <c:strCache>
                <c:ptCount val="1"/>
                <c:pt idx="0">
                  <c:v>结束（36~39天）</c:v>
                </c:pt>
              </c:strCache>
            </c:strRef>
          </c:tx>
          <c:spPr>
            <a:solidFill>
              <a:schemeClr val="accent3"/>
            </a:solidFill>
            <a:ln>
              <a:noFill/>
            </a:ln>
            <a:effectLst/>
          </c:spPr>
          <c:invertIfNegative val="0"/>
          <c:dLbls>
            <c:dLbl>
              <c:idx val="0"/>
              <c:layout>
                <c:manualLayout>
                  <c:x val="0"/>
                  <c:y val="6.34474443669160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6A-40CA-9C9A-E1ED8EB2F37C}"/>
                </c:ext>
              </c:extLst>
            </c:dLbl>
            <c:dLbl>
              <c:idx val="1"/>
              <c:layout>
                <c:manualLayout>
                  <c:x val="0"/>
                  <c:y val="3.1723722183457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6A-40CA-9C9A-E1ED8EB2F37C}"/>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A组：中期开始含牛磺酸
的肠外营养（n=27）</c:v>
                </c:pt>
                <c:pt idx="1">
                  <c:v>B组：中期继续不含牛磺酸
的肠外营养（n=27）</c:v>
                </c:pt>
              </c:strCache>
            </c:strRef>
          </c:cat>
          <c:val>
            <c:numRef>
              <c:f>Sheet1!$D$2:$D$3</c:f>
              <c:numCache>
                <c:formatCode>General</c:formatCode>
                <c:ptCount val="2"/>
                <c:pt idx="0">
                  <c:v>36.200000000000003</c:v>
                </c:pt>
                <c:pt idx="1">
                  <c:v>77.099999999999994</c:v>
                </c:pt>
              </c:numCache>
            </c:numRef>
          </c:val>
          <c:extLst>
            <c:ext xmlns:c16="http://schemas.microsoft.com/office/drawing/2014/chart" uri="{C3380CC4-5D6E-409C-BE32-E72D297353CC}">
              <c16:uniqueId val="{00000008-406A-40CA-9C9A-E1ED8EB2F37C}"/>
            </c:ext>
          </c:extLst>
        </c:ser>
        <c:dLbls>
          <c:dLblPos val="outEnd"/>
          <c:showLegendKey val="0"/>
          <c:showVal val="1"/>
          <c:showCatName val="0"/>
          <c:showSerName val="0"/>
          <c:showPercent val="0"/>
          <c:showBubbleSize val="0"/>
        </c:dLbls>
        <c:gapWidth val="219"/>
        <c:overlap val="-27"/>
        <c:axId val="1955565695"/>
        <c:axId val="1955566655"/>
      </c:barChart>
      <c:catAx>
        <c:axId val="1955565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5566655"/>
        <c:crosses val="autoZero"/>
        <c:auto val="1"/>
        <c:lblAlgn val="ctr"/>
        <c:lblOffset val="100"/>
        <c:noMultiLvlLbl val="0"/>
      </c:catAx>
      <c:valAx>
        <c:axId val="1955566655"/>
        <c:scaling>
          <c:orientation val="minMax"/>
        </c:scaling>
        <c:delete val="0"/>
        <c:axPos val="l"/>
        <c:title>
          <c:tx>
            <c:rich>
              <a:bodyPr rot="-54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r>
                  <a:rPr lang="zh-CN" altLang="en-US" sz="500" b="0" i="0" u="none" strike="noStrike" kern="1200" baseline="0" dirty="0">
                    <a:solidFill>
                      <a:schemeClr val="tx2"/>
                    </a:solidFill>
                    <a:latin typeface="华文楷体" panose="02010600040101010101" pitchFamily="2" charset="-122"/>
                    <a:ea typeface="华文楷体" panose="02010600040101010101" pitchFamily="2" charset="-122"/>
                  </a:rPr>
                  <a:t>天门冬氨酸氨基转移酶水平（</a:t>
                </a:r>
                <a:r>
                  <a:rPr lang="en-US" altLang="zh-CN" sz="500" b="0" i="0" u="none" strike="noStrike" kern="1200" baseline="0" dirty="0">
                    <a:solidFill>
                      <a:schemeClr val="tx2"/>
                    </a:solidFill>
                    <a:latin typeface="华文楷体" panose="02010600040101010101" pitchFamily="2" charset="-122"/>
                    <a:ea typeface="华文楷体" panose="02010600040101010101" pitchFamily="2" charset="-122"/>
                  </a:rPr>
                  <a:t>IU/L)</a:t>
                </a:r>
                <a:endParaRPr lang="zh-CN" altLang="en-US" sz="500" dirty="0"/>
              </a:p>
            </c:rich>
          </c:tx>
          <c:layout>
            <c:manualLayout>
              <c:xMode val="edge"/>
              <c:yMode val="edge"/>
              <c:x val="3.8346745411700293E-2"/>
              <c:y val="0.11632031467267946"/>
            </c:manualLayout>
          </c:layout>
          <c:overlay val="0"/>
          <c:spPr>
            <a:noFill/>
            <a:ln>
              <a:noFill/>
            </a:ln>
            <a:effectLst/>
          </c:spPr>
          <c:txPr>
            <a:bodyPr rot="-54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55565695"/>
        <c:crosses val="autoZero"/>
        <c:crossBetween val="between"/>
      </c:valAx>
      <c:spPr>
        <a:noFill/>
        <a:ln>
          <a:noFill/>
        </a:ln>
        <a:effectLst/>
      </c:spPr>
    </c:plotArea>
    <c:legend>
      <c:legendPos val="r"/>
      <c:layout>
        <c:manualLayout>
          <c:xMode val="edge"/>
          <c:yMode val="edge"/>
          <c:x val="0.70577935094014921"/>
          <c:y val="0.34261703222497369"/>
          <c:w val="0.21824602401367454"/>
          <c:h val="0.35396929543361577"/>
        </c:manualLayout>
      </c:layout>
      <c:overlay val="0"/>
      <c:spPr>
        <a:noFill/>
        <a:ln>
          <a:noFill/>
        </a:ln>
        <a:effectLst/>
      </c:spPr>
      <c:txPr>
        <a:bodyPr rot="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1">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2A0A2B0-AF7B-4C1A-89F2-39AF7D2714FD}" type="doc">
      <dgm:prSet loTypeId="urn:microsoft.com/office/officeart/2008/layout/VerticalCurvedList#1" loCatId="list" qsTypeId="urn:microsoft.com/office/officeart/2005/8/quickstyle/3d3#1" qsCatId="3D" csTypeId="urn:microsoft.com/office/officeart/2005/8/colors/accent3_5#1" csCatId="accent3" phldr="1"/>
      <dgm:spPr/>
      <dgm:t>
        <a:bodyPr/>
        <a:lstStyle/>
        <a:p>
          <a:endParaRPr lang="zh-CN" altLang="en-US"/>
        </a:p>
      </dgm:t>
    </dgm:pt>
    <dgm:pt modelId="{4CF13FF4-BBC4-464E-831F-4F097C5FA212}">
      <dgm:prSet phldrT="[文本]" custT="1"/>
      <dgm:spPr>
        <a:solidFill>
          <a:schemeClr val="accent1">
            <a:lumMod val="75000"/>
            <a:alpha val="82000"/>
          </a:schemeClr>
        </a:solidFill>
        <a:ln>
          <a:noFill/>
        </a:ln>
        <a:effectLst/>
        <a:scene3d>
          <a:camera prst="orthographicFront">
            <a:rot lat="0" lon="0" rev="0"/>
          </a:camera>
          <a:lightRig rig="contrasting" dir="t">
            <a:rot lat="0" lon="0" rev="7800000"/>
          </a:lightRig>
        </a:scene3d>
        <a:sp3d>
          <a:bevelT w="139700" h="139700"/>
        </a:sp3d>
      </dgm:spPr>
      <dgm:t>
        <a:bodyPr/>
        <a:lstStyle/>
        <a:p>
          <a:pPr marL="0" marR="0" indent="0" algn="ctr" defTabSz="914400" eaLnBrk="1" fontAlgn="auto" latinLnBrk="0" hangingPunct="1">
            <a:lnSpc>
              <a:spcPct val="100000"/>
            </a:lnSpc>
            <a:spcBef>
              <a:spcPts val="0"/>
            </a:spcBef>
            <a:spcAft>
              <a:spcPts val="0"/>
            </a:spcAft>
            <a:buClrTx/>
            <a:buSzTx/>
            <a:buFontTx/>
            <a:buNone/>
          </a:pPr>
          <a:r>
            <a:rPr lang="zh-CN" altLang="en-US" sz="2800" b="1" dirty="0">
              <a:latin typeface="STKaiti" panose="02010600040101010101" pitchFamily="2" charset="-122"/>
              <a:ea typeface="STKaiti" panose="02010600040101010101" pitchFamily="2" charset="-122"/>
            </a:rPr>
            <a:t>安全</a:t>
          </a:r>
          <a:r>
            <a:rPr lang="zh-CN" altLang="en-US" sz="2800" b="1" dirty="0">
              <a:latin typeface="华文楷体" panose="02010600040101010101" pitchFamily="2" charset="-122"/>
              <a:ea typeface="华文楷体" panose="02010600040101010101" pitchFamily="2" charset="-122"/>
            </a:rPr>
            <a:t>性</a:t>
          </a:r>
          <a:endParaRPr lang="zh-CN" altLang="en-US" sz="2500" b="1" kern="1200" dirty="0">
            <a:solidFill>
              <a:srgbClr val="002060"/>
            </a:solidFill>
            <a:latin typeface="华文楷体" panose="02010600040101010101" pitchFamily="2" charset="-122"/>
            <a:ea typeface="华文楷体" panose="02010600040101010101" pitchFamily="2" charset="-122"/>
          </a:endParaRPr>
        </a:p>
      </dgm:t>
    </dgm:pt>
    <dgm:pt modelId="{5B3C3603-34C3-4AB5-B219-F9329BE4E8BD}" type="parTrans" cxnId="{0A44D94F-5058-4038-90F5-AC676C98870A}">
      <dgm:prSet/>
      <dgm:spPr/>
      <dgm:t>
        <a:bodyPr/>
        <a:lstStyle/>
        <a:p>
          <a:endParaRPr lang="zh-CN" altLang="en-US"/>
        </a:p>
      </dgm:t>
    </dgm:pt>
    <dgm:pt modelId="{3E303638-4DDD-49FB-A301-F8B69902D6BD}" type="sibTrans" cxnId="{0A44D94F-5058-4038-90F5-AC676C98870A}">
      <dgm:prSet/>
      <dgm:spPr/>
      <dgm:t>
        <a:bodyPr/>
        <a:lstStyle/>
        <a:p>
          <a:endParaRPr lang="zh-CN" altLang="en-US"/>
        </a:p>
      </dgm:t>
    </dgm:pt>
    <dgm:pt modelId="{11FD8659-5240-4BD2-9A43-456A8EE0879C}">
      <dgm:prSet/>
      <dgm:spPr>
        <a:solidFill>
          <a:schemeClr val="accent1">
            <a:lumMod val="75000"/>
            <a:alpha val="90000"/>
          </a:schemeClr>
        </a:solidFill>
        <a:ln>
          <a:noFill/>
        </a:ln>
        <a:effectLst/>
        <a:scene3d>
          <a:camera prst="orthographicFront">
            <a:rot lat="0" lon="0" rev="0"/>
          </a:camera>
          <a:lightRig rig="contrasting" dir="t">
            <a:rot lat="0" lon="0" rev="7800000"/>
          </a:lightRig>
        </a:scene3d>
        <a:sp3d>
          <a:bevelT w="139700" h="139700"/>
        </a:sp3d>
      </dgm:spPr>
      <dgm:t>
        <a:bodyPr/>
        <a:lstStyle/>
        <a:p>
          <a:pPr algn="ctr"/>
          <a:r>
            <a:rPr lang="en-US" altLang="zh-CN" b="1" dirty="0">
              <a:latin typeface="微软雅黑" panose="020B0503020204020204" pitchFamily="34" charset="-122"/>
              <a:ea typeface="微软雅黑" panose="020B0503020204020204" pitchFamily="34" charset="-122"/>
            </a:rPr>
            <a:t>        </a:t>
          </a:r>
          <a:r>
            <a:rPr lang="zh-CN" altLang="en-US" b="1" dirty="0">
              <a:latin typeface="华文楷体" panose="02010600040101010101" pitchFamily="2" charset="-122"/>
              <a:ea typeface="华文楷体" panose="02010600040101010101" pitchFamily="2" charset="-122"/>
            </a:rPr>
            <a:t>基本信息</a:t>
          </a:r>
          <a:endParaRPr lang="zh-CN" altLang="en-US" b="1" dirty="0">
            <a:solidFill>
              <a:srgbClr val="002060"/>
            </a:solidFill>
            <a:latin typeface="华文楷体" panose="02010600040101010101" pitchFamily="2" charset="-122"/>
            <a:ea typeface="华文楷体" panose="02010600040101010101" pitchFamily="2" charset="-122"/>
          </a:endParaRPr>
        </a:p>
      </dgm:t>
    </dgm:pt>
    <dgm:pt modelId="{8EABE217-28AD-4336-8940-06DAEDAA3EF6}" type="parTrans" cxnId="{93552321-4121-47B0-9464-ECF6DC9DB84B}">
      <dgm:prSet/>
      <dgm:spPr/>
      <dgm:t>
        <a:bodyPr/>
        <a:lstStyle/>
        <a:p>
          <a:endParaRPr lang="zh-CN" altLang="en-US"/>
        </a:p>
      </dgm:t>
    </dgm:pt>
    <dgm:pt modelId="{F8851783-94B5-4A8F-A3BE-4A26860BC022}" type="sibTrans" cxnId="{93552321-4121-47B0-9464-ECF6DC9DB84B}">
      <dgm:prSet/>
      <dgm:spPr/>
      <dgm:t>
        <a:bodyPr/>
        <a:lstStyle/>
        <a:p>
          <a:endParaRPr lang="zh-CN" altLang="en-US"/>
        </a:p>
      </dgm:t>
    </dgm:pt>
    <dgm:pt modelId="{8DFA4825-B0CF-4C9C-9F8F-D67724F4E892}">
      <dgm:prSet custT="1"/>
      <dgm:spPr>
        <a:solidFill>
          <a:schemeClr val="accent1">
            <a:lumMod val="75000"/>
            <a:alpha val="74000"/>
          </a:schemeClr>
        </a:solidFill>
        <a:ln>
          <a:noFill/>
        </a:ln>
        <a:effectLst/>
        <a:scene3d>
          <a:camera prst="orthographicFront">
            <a:rot lat="0" lon="0" rev="0"/>
          </a:camera>
          <a:lightRig rig="contrasting" dir="t">
            <a:rot lat="0" lon="0" rev="7800000"/>
          </a:lightRig>
        </a:scene3d>
        <a:sp3d>
          <a:bevelT w="139700" h="139700"/>
        </a:sp3d>
      </dgm:spPr>
      <dgm:t>
        <a:bodyPr/>
        <a:lstStyle/>
        <a:p>
          <a:pPr marL="0" marR="0" indent="0" algn="ctr" defTabSz="914400" eaLnBrk="1" fontAlgn="auto" latinLnBrk="0" hangingPunct="1">
            <a:lnSpc>
              <a:spcPct val="100000"/>
            </a:lnSpc>
            <a:spcBef>
              <a:spcPts val="0"/>
            </a:spcBef>
            <a:spcAft>
              <a:spcPts val="0"/>
            </a:spcAft>
            <a:buClrTx/>
            <a:buSzTx/>
            <a:buFontTx/>
            <a:buNone/>
          </a:pPr>
          <a:r>
            <a:rPr lang="zh-CN" altLang="en-US" sz="2800" b="1" kern="1200" dirty="0">
              <a:solidFill>
                <a:prstClr val="white"/>
              </a:solidFill>
              <a:latin typeface="华文楷体" panose="02010600040101010101" pitchFamily="2" charset="-122"/>
              <a:ea typeface="华文楷体" panose="02010600040101010101" pitchFamily="2" charset="-122"/>
              <a:cs typeface="+mn-cs"/>
            </a:rPr>
            <a:t>有效</a:t>
          </a:r>
          <a:r>
            <a:rPr lang="zh-CN" altLang="en-US" sz="2800" b="1" kern="1200" dirty="0">
              <a:latin typeface="华文楷体" panose="02010600040101010101" pitchFamily="2" charset="-122"/>
              <a:ea typeface="华文楷体" panose="02010600040101010101" pitchFamily="2" charset="-122"/>
            </a:rPr>
            <a:t>性</a:t>
          </a:r>
          <a:endParaRPr lang="zh-CN" altLang="en-US" sz="2800" b="1" dirty="0">
            <a:solidFill>
              <a:srgbClr val="002060"/>
            </a:solidFill>
            <a:latin typeface="华文楷体" panose="02010600040101010101" pitchFamily="2" charset="-122"/>
            <a:ea typeface="华文楷体" panose="02010600040101010101" pitchFamily="2" charset="-122"/>
          </a:endParaRPr>
        </a:p>
      </dgm:t>
    </dgm:pt>
    <dgm:pt modelId="{B50B1630-FFF2-4892-916C-5939B145A2B1}" type="parTrans" cxnId="{9880C453-3D32-413A-82B3-2ADCA4487AF6}">
      <dgm:prSet/>
      <dgm:spPr/>
      <dgm:t>
        <a:bodyPr/>
        <a:lstStyle/>
        <a:p>
          <a:endParaRPr lang="zh-CN" altLang="en-US"/>
        </a:p>
      </dgm:t>
    </dgm:pt>
    <dgm:pt modelId="{4CE3C909-C25D-4ED4-BC1E-C7F923063180}" type="sibTrans" cxnId="{9880C453-3D32-413A-82B3-2ADCA4487AF6}">
      <dgm:prSet/>
      <dgm:spPr/>
      <dgm:t>
        <a:bodyPr/>
        <a:lstStyle/>
        <a:p>
          <a:endParaRPr lang="zh-CN" altLang="en-US"/>
        </a:p>
      </dgm:t>
    </dgm:pt>
    <dgm:pt modelId="{6320E08C-ECE0-4AD0-BDFF-079FE3F6B0D0}">
      <dgm:prSet custT="1"/>
      <dgm:spPr>
        <a:solidFill>
          <a:schemeClr val="accent1">
            <a:lumMod val="75000"/>
            <a:alpha val="66000"/>
          </a:schemeClr>
        </a:solidFill>
        <a:ln>
          <a:noFill/>
        </a:ln>
        <a:effectLst/>
        <a:scene3d>
          <a:camera prst="orthographicFront">
            <a:rot lat="0" lon="0" rev="0"/>
          </a:camera>
          <a:lightRig rig="contrasting" dir="t">
            <a:rot lat="0" lon="0" rev="7800000"/>
          </a:lightRig>
        </a:scene3d>
        <a:sp3d>
          <a:bevelT w="139700" h="139700"/>
        </a:sp3d>
      </dgm:spPr>
      <dgm:t>
        <a:bodyPr/>
        <a:lstStyle/>
        <a:p>
          <a:pPr marL="0" marR="0" indent="0" algn="ctr" defTabSz="914400" eaLnBrk="1" fontAlgn="auto" latinLnBrk="0" hangingPunct="1">
            <a:lnSpc>
              <a:spcPct val="100000"/>
            </a:lnSpc>
            <a:spcBef>
              <a:spcPts val="0"/>
            </a:spcBef>
            <a:spcAft>
              <a:spcPts val="0"/>
            </a:spcAft>
            <a:buClrTx/>
            <a:buSzTx/>
            <a:buFontTx/>
            <a:buNone/>
          </a:pPr>
          <a:r>
            <a:rPr lang="zh-CN" altLang="en-US" sz="2500" b="1" dirty="0">
              <a:latin typeface="微软雅黑" panose="020B0503020204020204" pitchFamily="34" charset="-122"/>
              <a:ea typeface="微软雅黑" panose="020B0503020204020204" pitchFamily="34" charset="-122"/>
            </a:rPr>
            <a:t>         </a:t>
          </a:r>
          <a:endParaRPr lang="zh-CN" altLang="en-US" sz="2800" b="1" dirty="0">
            <a:solidFill>
              <a:srgbClr val="002060"/>
            </a:solidFill>
            <a:latin typeface="STKaiti" panose="02010600040101010101" pitchFamily="2" charset="-122"/>
            <a:ea typeface="STKaiti" panose="02010600040101010101" pitchFamily="2" charset="-122"/>
          </a:endParaRPr>
        </a:p>
      </dgm:t>
    </dgm:pt>
    <dgm:pt modelId="{F2231DC5-5C7B-47E2-9061-30D3E3B1CB29}" type="parTrans" cxnId="{7046C6AA-213B-49BF-A57B-E87B3965FE08}">
      <dgm:prSet/>
      <dgm:spPr/>
      <dgm:t>
        <a:bodyPr/>
        <a:lstStyle/>
        <a:p>
          <a:endParaRPr lang="zh-CN" altLang="en-US"/>
        </a:p>
      </dgm:t>
    </dgm:pt>
    <dgm:pt modelId="{B4E6F6D0-D68B-4872-8ED2-F02BF38C07D1}" type="sibTrans" cxnId="{7046C6AA-213B-49BF-A57B-E87B3965FE08}">
      <dgm:prSet/>
      <dgm:spPr/>
      <dgm:t>
        <a:bodyPr/>
        <a:lstStyle/>
        <a:p>
          <a:endParaRPr lang="zh-CN" altLang="en-US"/>
        </a:p>
      </dgm:t>
    </dgm:pt>
    <dgm:pt modelId="{71F587B2-ECAA-41E7-BD71-5A14D41DA3F1}">
      <dgm:prSet custT="1"/>
      <dgm:spPr>
        <a:solidFill>
          <a:schemeClr val="accent1">
            <a:lumMod val="75000"/>
            <a:alpha val="58000"/>
          </a:schemeClr>
        </a:solidFill>
        <a:ln>
          <a:noFill/>
        </a:ln>
        <a:effectLst/>
        <a:scene3d>
          <a:camera prst="orthographicFront">
            <a:rot lat="0" lon="0" rev="0"/>
          </a:camera>
          <a:lightRig rig="contrasting" dir="t">
            <a:rot lat="0" lon="0" rev="7800000"/>
          </a:lightRig>
        </a:scene3d>
        <a:sp3d>
          <a:bevelT w="139700" h="139700"/>
        </a:sp3d>
      </dgm:spPr>
      <dgm:t>
        <a:bodyPr/>
        <a:lstStyle/>
        <a:p>
          <a:pPr marL="0" marR="0" indent="0" algn="ctr" defTabSz="914400" eaLnBrk="1" fontAlgn="auto" latinLnBrk="0" hangingPunct="1">
            <a:lnSpc>
              <a:spcPct val="100000"/>
            </a:lnSpc>
            <a:spcBef>
              <a:spcPts val="0"/>
            </a:spcBef>
            <a:spcAft>
              <a:spcPts val="0"/>
            </a:spcAft>
            <a:buClrTx/>
            <a:buSzTx/>
            <a:buFontTx/>
            <a:buNone/>
          </a:pPr>
          <a:r>
            <a:rPr lang="zh-CN" altLang="en-US" sz="2500" b="1" dirty="0">
              <a:latin typeface="微软雅黑" panose="020B0503020204020204" pitchFamily="34" charset="-122"/>
              <a:ea typeface="微软雅黑" panose="020B0503020204020204" pitchFamily="34" charset="-122"/>
            </a:rPr>
            <a:t>         </a:t>
          </a:r>
          <a:r>
            <a:rPr lang="zh-CN" altLang="en-US" sz="2800" b="1" dirty="0">
              <a:latin typeface="STKaiti" panose="02010600040101010101" pitchFamily="2" charset="-122"/>
              <a:ea typeface="STKaiti" panose="02010600040101010101" pitchFamily="2" charset="-122"/>
            </a:rPr>
            <a:t>公平性</a:t>
          </a:r>
          <a:endParaRPr lang="zh-CN" altLang="en-US" sz="2800" b="1" dirty="0">
            <a:solidFill>
              <a:srgbClr val="002060"/>
            </a:solidFill>
            <a:latin typeface="STKaiti" panose="02010600040101010101" pitchFamily="2" charset="-122"/>
            <a:ea typeface="STKaiti" panose="02010600040101010101" pitchFamily="2" charset="-122"/>
          </a:endParaRPr>
        </a:p>
      </dgm:t>
    </dgm:pt>
    <dgm:pt modelId="{312B7EF2-2953-4B20-B582-27F21A93CF16}" type="parTrans" cxnId="{4DCC741E-8E09-4D7E-8977-2709861B5F4C}">
      <dgm:prSet/>
      <dgm:spPr/>
      <dgm:t>
        <a:bodyPr/>
        <a:lstStyle/>
        <a:p>
          <a:endParaRPr lang="zh-CN" altLang="en-US"/>
        </a:p>
      </dgm:t>
    </dgm:pt>
    <dgm:pt modelId="{66800614-D5B6-4040-AEB4-A54093198655}" type="sibTrans" cxnId="{4DCC741E-8E09-4D7E-8977-2709861B5F4C}">
      <dgm:prSet/>
      <dgm:spPr/>
      <dgm:t>
        <a:bodyPr/>
        <a:lstStyle/>
        <a:p>
          <a:endParaRPr lang="zh-CN" altLang="en-US"/>
        </a:p>
      </dgm:t>
    </dgm:pt>
    <dgm:pt modelId="{18D4809F-9B0E-4067-B3BF-279B18C055A1}" type="pres">
      <dgm:prSet presAssocID="{62A0A2B0-AF7B-4C1A-89F2-39AF7D2714FD}" presName="Name0" presStyleCnt="0">
        <dgm:presLayoutVars>
          <dgm:chMax val="7"/>
          <dgm:chPref val="7"/>
          <dgm:dir/>
        </dgm:presLayoutVars>
      </dgm:prSet>
      <dgm:spPr/>
    </dgm:pt>
    <dgm:pt modelId="{5784AF0E-33C7-4E0F-8EAC-4F45350F7998}" type="pres">
      <dgm:prSet presAssocID="{62A0A2B0-AF7B-4C1A-89F2-39AF7D2714FD}" presName="Name1" presStyleCnt="0"/>
      <dgm:spPr/>
    </dgm:pt>
    <dgm:pt modelId="{B48869C9-73AE-4895-BE49-AFBB508E1541}" type="pres">
      <dgm:prSet presAssocID="{62A0A2B0-AF7B-4C1A-89F2-39AF7D2714FD}" presName="cycle" presStyleCnt="0"/>
      <dgm:spPr/>
    </dgm:pt>
    <dgm:pt modelId="{35683970-D452-428E-85AB-9D2C6E7D2A9F}" type="pres">
      <dgm:prSet presAssocID="{62A0A2B0-AF7B-4C1A-89F2-39AF7D2714FD}" presName="srcNode" presStyleLbl="node1" presStyleIdx="0" presStyleCnt="5"/>
      <dgm:spPr/>
    </dgm:pt>
    <dgm:pt modelId="{95035FDD-90C0-47FA-A497-ED1516776B44}" type="pres">
      <dgm:prSet presAssocID="{62A0A2B0-AF7B-4C1A-89F2-39AF7D2714FD}" presName="conn" presStyleLbl="parChTrans1D2" presStyleIdx="0" presStyleCnt="1"/>
      <dgm:spPr/>
    </dgm:pt>
    <dgm:pt modelId="{957E753A-5CBA-41C4-A59C-9528A5AE32C9}" type="pres">
      <dgm:prSet presAssocID="{62A0A2B0-AF7B-4C1A-89F2-39AF7D2714FD}" presName="extraNode" presStyleLbl="node1" presStyleIdx="0" presStyleCnt="5"/>
      <dgm:spPr/>
    </dgm:pt>
    <dgm:pt modelId="{CD9D53C9-8E3A-4DE0-8DE2-DA430E697FDD}" type="pres">
      <dgm:prSet presAssocID="{62A0A2B0-AF7B-4C1A-89F2-39AF7D2714FD}" presName="dstNode" presStyleLbl="node1" presStyleIdx="0" presStyleCnt="5"/>
      <dgm:spPr/>
    </dgm:pt>
    <dgm:pt modelId="{31A8AB37-EBF6-4D83-AFA5-3907066C66A5}" type="pres">
      <dgm:prSet presAssocID="{11FD8659-5240-4BD2-9A43-456A8EE0879C}" presName="text_1" presStyleLbl="node1" presStyleIdx="0" presStyleCnt="5" custLinFactNeighborX="-231" custLinFactNeighborY="-2061">
        <dgm:presLayoutVars>
          <dgm:bulletEnabled val="1"/>
        </dgm:presLayoutVars>
      </dgm:prSet>
      <dgm:spPr/>
    </dgm:pt>
    <dgm:pt modelId="{DCF19842-F905-4B34-92AE-DCF59F868126}" type="pres">
      <dgm:prSet presAssocID="{11FD8659-5240-4BD2-9A43-456A8EE0879C}" presName="accent_1" presStyleCnt="0"/>
      <dgm:spPr/>
    </dgm:pt>
    <dgm:pt modelId="{160D4624-1B3D-4BFD-A641-ED201C580C73}" type="pres">
      <dgm:prSet presAssocID="{11FD8659-5240-4BD2-9A43-456A8EE0879C}" presName="accentRepeatNode" presStyleLbl="solidFgAcc1" presStyleIdx="0" presStyleCnt="5" custScaleX="215149"/>
      <dgm:spPr>
        <a:solidFill>
          <a:schemeClr val="accent2"/>
        </a:solidFill>
        <a:ln>
          <a:noFill/>
        </a:ln>
        <a:effectLst/>
        <a:scene3d>
          <a:camera prst="orthographicFront">
            <a:rot lat="0" lon="0" rev="0"/>
          </a:camera>
          <a:lightRig rig="contrasting" dir="t">
            <a:rot lat="0" lon="0" rev="7800000"/>
          </a:lightRig>
        </a:scene3d>
        <a:sp3d z="300000">
          <a:bevelT w="139700" h="139700"/>
        </a:sp3d>
      </dgm:spPr>
    </dgm:pt>
    <dgm:pt modelId="{C17AB352-AE6A-4A5F-B593-35C38274034A}" type="pres">
      <dgm:prSet presAssocID="{4CF13FF4-BBC4-464E-831F-4F097C5FA212}" presName="text_2" presStyleLbl="node1" presStyleIdx="1" presStyleCnt="5" custScaleX="100210">
        <dgm:presLayoutVars>
          <dgm:bulletEnabled val="1"/>
        </dgm:presLayoutVars>
      </dgm:prSet>
      <dgm:spPr/>
    </dgm:pt>
    <dgm:pt modelId="{48BA51D8-DA6F-43C6-8825-876660819EF6}" type="pres">
      <dgm:prSet presAssocID="{4CF13FF4-BBC4-464E-831F-4F097C5FA212}" presName="accent_2" presStyleCnt="0"/>
      <dgm:spPr/>
    </dgm:pt>
    <dgm:pt modelId="{6E29EEDA-8017-48CF-9F5C-BC174C85A8E2}" type="pres">
      <dgm:prSet presAssocID="{4CF13FF4-BBC4-464E-831F-4F097C5FA212}" presName="accentRepeatNode" presStyleLbl="solidFgAcc1" presStyleIdx="1" presStyleCnt="5" custScaleX="209351" custLinFactNeighborX="-6244" custLinFactNeighborY="360"/>
      <dgm:spPr>
        <a:solidFill>
          <a:schemeClr val="accent2"/>
        </a:solidFill>
        <a:ln>
          <a:noFill/>
        </a:ln>
        <a:effectLst/>
        <a:scene3d>
          <a:camera prst="orthographicFront">
            <a:rot lat="0" lon="0" rev="0"/>
          </a:camera>
          <a:lightRig rig="contrasting" dir="t">
            <a:rot lat="0" lon="0" rev="7800000"/>
          </a:lightRig>
        </a:scene3d>
        <a:sp3d z="300000">
          <a:bevelT w="139700" h="139700"/>
        </a:sp3d>
      </dgm:spPr>
    </dgm:pt>
    <dgm:pt modelId="{A5A2E8FD-F271-4706-AE09-5ADF2745AF3D}" type="pres">
      <dgm:prSet presAssocID="{8DFA4825-B0CF-4C9C-9F8F-D67724F4E892}" presName="text_3" presStyleLbl="node1" presStyleIdx="2" presStyleCnt="5">
        <dgm:presLayoutVars>
          <dgm:bulletEnabled val="1"/>
        </dgm:presLayoutVars>
      </dgm:prSet>
      <dgm:spPr/>
    </dgm:pt>
    <dgm:pt modelId="{559FC160-7AFF-4A17-9802-9148A4C043AB}" type="pres">
      <dgm:prSet presAssocID="{8DFA4825-B0CF-4C9C-9F8F-D67724F4E892}" presName="accent_3" presStyleCnt="0"/>
      <dgm:spPr/>
    </dgm:pt>
    <dgm:pt modelId="{2E60731A-E107-41C3-A798-734C31BD0A76}" type="pres">
      <dgm:prSet presAssocID="{8DFA4825-B0CF-4C9C-9F8F-D67724F4E892}" presName="accentRepeatNode" presStyleLbl="solidFgAcc1" presStyleIdx="2" presStyleCnt="5" custScaleX="215715"/>
      <dgm:spPr>
        <a:solidFill>
          <a:schemeClr val="accent2"/>
        </a:solidFill>
        <a:ln>
          <a:noFill/>
        </a:ln>
        <a:effectLst/>
        <a:scene3d>
          <a:camera prst="orthographicFront">
            <a:rot lat="0" lon="0" rev="0"/>
          </a:camera>
          <a:lightRig rig="contrasting" dir="t">
            <a:rot lat="0" lon="0" rev="7800000"/>
          </a:lightRig>
        </a:scene3d>
        <a:sp3d z="300000">
          <a:bevelT w="139700" h="139700"/>
        </a:sp3d>
      </dgm:spPr>
    </dgm:pt>
    <dgm:pt modelId="{4EF7A154-C87C-4EE9-8EE4-2F1955557634}" type="pres">
      <dgm:prSet presAssocID="{6320E08C-ECE0-4AD0-BDFF-079FE3F6B0D0}" presName="text_4" presStyleLbl="node1" presStyleIdx="3" presStyleCnt="5">
        <dgm:presLayoutVars>
          <dgm:bulletEnabled val="1"/>
        </dgm:presLayoutVars>
      </dgm:prSet>
      <dgm:spPr/>
    </dgm:pt>
    <dgm:pt modelId="{5357CB32-A623-4DA3-A4E0-3258F6A8FABA}" type="pres">
      <dgm:prSet presAssocID="{6320E08C-ECE0-4AD0-BDFF-079FE3F6B0D0}" presName="accent_4" presStyleCnt="0"/>
      <dgm:spPr/>
    </dgm:pt>
    <dgm:pt modelId="{40A8087F-A913-4F15-809D-AC6FDCE49D43}" type="pres">
      <dgm:prSet presAssocID="{6320E08C-ECE0-4AD0-BDFF-079FE3F6B0D0}" presName="accentRepeatNode" presStyleLbl="solidFgAcc1" presStyleIdx="3" presStyleCnt="5" custScaleX="205186" custLinFactNeighborX="4263" custLinFactNeighborY="1562"/>
      <dgm:spPr>
        <a:solidFill>
          <a:schemeClr val="accent2"/>
        </a:solidFill>
        <a:ln>
          <a:noFill/>
        </a:ln>
        <a:effectLst/>
        <a:scene3d>
          <a:camera prst="orthographicFront">
            <a:rot lat="0" lon="0" rev="0"/>
          </a:camera>
          <a:lightRig rig="contrasting" dir="t">
            <a:rot lat="0" lon="0" rev="7800000"/>
          </a:lightRig>
        </a:scene3d>
        <a:sp3d z="300000">
          <a:bevelT w="139700" h="139700"/>
        </a:sp3d>
      </dgm:spPr>
    </dgm:pt>
    <dgm:pt modelId="{0CF12754-B5A3-4215-8678-B9ED37CE246C}" type="pres">
      <dgm:prSet presAssocID="{71F587B2-ECAA-41E7-BD71-5A14D41DA3F1}" presName="text_5" presStyleLbl="node1" presStyleIdx="4" presStyleCnt="5">
        <dgm:presLayoutVars>
          <dgm:bulletEnabled val="1"/>
        </dgm:presLayoutVars>
      </dgm:prSet>
      <dgm:spPr/>
    </dgm:pt>
    <dgm:pt modelId="{3DF019F9-06AC-40B3-B41B-5F764C9AD7AA}" type="pres">
      <dgm:prSet presAssocID="{71F587B2-ECAA-41E7-BD71-5A14D41DA3F1}" presName="accent_5" presStyleCnt="0"/>
      <dgm:spPr/>
    </dgm:pt>
    <dgm:pt modelId="{E6F8A3A5-E6D6-4418-B07A-34ED1C35D7AC}" type="pres">
      <dgm:prSet presAssocID="{71F587B2-ECAA-41E7-BD71-5A14D41DA3F1}" presName="accentRepeatNode" presStyleLbl="solidFgAcc1" presStyleIdx="4" presStyleCnt="5" custScaleX="205186"/>
      <dgm:spPr>
        <a:solidFill>
          <a:schemeClr val="accent2"/>
        </a:solidFill>
        <a:ln>
          <a:noFill/>
        </a:ln>
        <a:effectLst/>
        <a:scene3d>
          <a:camera prst="orthographicFront">
            <a:rot lat="0" lon="0" rev="0"/>
          </a:camera>
          <a:lightRig rig="contrasting" dir="t">
            <a:rot lat="0" lon="0" rev="7800000"/>
          </a:lightRig>
        </a:scene3d>
        <a:sp3d z="300000">
          <a:bevelT w="139700" h="139700"/>
        </a:sp3d>
      </dgm:spPr>
    </dgm:pt>
  </dgm:ptLst>
  <dgm:cxnLst>
    <dgm:cxn modelId="{4DCC741E-8E09-4D7E-8977-2709861B5F4C}" srcId="{62A0A2B0-AF7B-4C1A-89F2-39AF7D2714FD}" destId="{71F587B2-ECAA-41E7-BD71-5A14D41DA3F1}" srcOrd="4" destOrd="0" parTransId="{312B7EF2-2953-4B20-B582-27F21A93CF16}" sibTransId="{66800614-D5B6-4040-AEB4-A54093198655}"/>
    <dgm:cxn modelId="{93552321-4121-47B0-9464-ECF6DC9DB84B}" srcId="{62A0A2B0-AF7B-4C1A-89F2-39AF7D2714FD}" destId="{11FD8659-5240-4BD2-9A43-456A8EE0879C}" srcOrd="0" destOrd="0" parTransId="{8EABE217-28AD-4336-8940-06DAEDAA3EF6}" sibTransId="{F8851783-94B5-4A8F-A3BE-4A26860BC022}"/>
    <dgm:cxn modelId="{3E59726B-4BBD-4A77-8CEC-AD8EC41AFF43}" type="presOf" srcId="{F8851783-94B5-4A8F-A3BE-4A26860BC022}" destId="{95035FDD-90C0-47FA-A497-ED1516776B44}" srcOrd="0" destOrd="0" presId="urn:microsoft.com/office/officeart/2008/layout/VerticalCurvedList#1"/>
    <dgm:cxn modelId="{6259644F-E5CA-4777-AA98-63C65F5EC26B}" type="presOf" srcId="{62A0A2B0-AF7B-4C1A-89F2-39AF7D2714FD}" destId="{18D4809F-9B0E-4067-B3BF-279B18C055A1}" srcOrd="0" destOrd="0" presId="urn:microsoft.com/office/officeart/2008/layout/VerticalCurvedList#1"/>
    <dgm:cxn modelId="{0A44D94F-5058-4038-90F5-AC676C98870A}" srcId="{62A0A2B0-AF7B-4C1A-89F2-39AF7D2714FD}" destId="{4CF13FF4-BBC4-464E-831F-4F097C5FA212}" srcOrd="1" destOrd="0" parTransId="{5B3C3603-34C3-4AB5-B219-F9329BE4E8BD}" sibTransId="{3E303638-4DDD-49FB-A301-F8B69902D6BD}"/>
    <dgm:cxn modelId="{9880C453-3D32-413A-82B3-2ADCA4487AF6}" srcId="{62A0A2B0-AF7B-4C1A-89F2-39AF7D2714FD}" destId="{8DFA4825-B0CF-4C9C-9F8F-D67724F4E892}" srcOrd="2" destOrd="0" parTransId="{B50B1630-FFF2-4892-916C-5939B145A2B1}" sibTransId="{4CE3C909-C25D-4ED4-BC1E-C7F923063180}"/>
    <dgm:cxn modelId="{58A26B7D-74FB-4A8C-AB2F-0001C9C2AB7D}" type="presOf" srcId="{71F587B2-ECAA-41E7-BD71-5A14D41DA3F1}" destId="{0CF12754-B5A3-4215-8678-B9ED37CE246C}" srcOrd="0" destOrd="0" presId="urn:microsoft.com/office/officeart/2008/layout/VerticalCurvedList#1"/>
    <dgm:cxn modelId="{7046C6AA-213B-49BF-A57B-E87B3965FE08}" srcId="{62A0A2B0-AF7B-4C1A-89F2-39AF7D2714FD}" destId="{6320E08C-ECE0-4AD0-BDFF-079FE3F6B0D0}" srcOrd="3" destOrd="0" parTransId="{F2231DC5-5C7B-47E2-9061-30D3E3B1CB29}" sibTransId="{B4E6F6D0-D68B-4872-8ED2-F02BF38C07D1}"/>
    <dgm:cxn modelId="{A9886DC5-C7E0-4656-A486-67010AA5F34D}" type="presOf" srcId="{11FD8659-5240-4BD2-9A43-456A8EE0879C}" destId="{31A8AB37-EBF6-4D83-AFA5-3907066C66A5}" srcOrd="0" destOrd="0" presId="urn:microsoft.com/office/officeart/2008/layout/VerticalCurvedList#1"/>
    <dgm:cxn modelId="{D99216DD-560A-4F5F-BCD8-979F51E5DF3F}" type="presOf" srcId="{8DFA4825-B0CF-4C9C-9F8F-D67724F4E892}" destId="{A5A2E8FD-F271-4706-AE09-5ADF2745AF3D}" srcOrd="0" destOrd="0" presId="urn:microsoft.com/office/officeart/2008/layout/VerticalCurvedList#1"/>
    <dgm:cxn modelId="{14A9ECDF-770C-4B12-BD8B-DF3F3899A7A7}" type="presOf" srcId="{6320E08C-ECE0-4AD0-BDFF-079FE3F6B0D0}" destId="{4EF7A154-C87C-4EE9-8EE4-2F1955557634}" srcOrd="0" destOrd="0" presId="urn:microsoft.com/office/officeart/2008/layout/VerticalCurvedList#1"/>
    <dgm:cxn modelId="{72DCBCEE-3A57-43F9-8467-7DBAB7AA5BCA}" type="presOf" srcId="{4CF13FF4-BBC4-464E-831F-4F097C5FA212}" destId="{C17AB352-AE6A-4A5F-B593-35C38274034A}" srcOrd="0" destOrd="0" presId="urn:microsoft.com/office/officeart/2008/layout/VerticalCurvedList#1"/>
    <dgm:cxn modelId="{D50A4A32-6874-4C55-AB47-5D0327881E62}" type="presParOf" srcId="{18D4809F-9B0E-4067-B3BF-279B18C055A1}" destId="{5784AF0E-33C7-4E0F-8EAC-4F45350F7998}" srcOrd="0" destOrd="0" presId="urn:microsoft.com/office/officeart/2008/layout/VerticalCurvedList#1"/>
    <dgm:cxn modelId="{CD1BBD0E-20AF-44C5-A0A4-559BC13A3E87}" type="presParOf" srcId="{5784AF0E-33C7-4E0F-8EAC-4F45350F7998}" destId="{B48869C9-73AE-4895-BE49-AFBB508E1541}" srcOrd="0" destOrd="0" presId="urn:microsoft.com/office/officeart/2008/layout/VerticalCurvedList#1"/>
    <dgm:cxn modelId="{1C0791D5-9815-475B-9854-BE89EC7A21AE}" type="presParOf" srcId="{B48869C9-73AE-4895-BE49-AFBB508E1541}" destId="{35683970-D452-428E-85AB-9D2C6E7D2A9F}" srcOrd="0" destOrd="0" presId="urn:microsoft.com/office/officeart/2008/layout/VerticalCurvedList#1"/>
    <dgm:cxn modelId="{80B43A49-160C-4C37-9BFE-A86727A986AD}" type="presParOf" srcId="{B48869C9-73AE-4895-BE49-AFBB508E1541}" destId="{95035FDD-90C0-47FA-A497-ED1516776B44}" srcOrd="1" destOrd="0" presId="urn:microsoft.com/office/officeart/2008/layout/VerticalCurvedList#1"/>
    <dgm:cxn modelId="{129379A7-232C-4AFB-91CA-F3E4143198E7}" type="presParOf" srcId="{B48869C9-73AE-4895-BE49-AFBB508E1541}" destId="{957E753A-5CBA-41C4-A59C-9528A5AE32C9}" srcOrd="2" destOrd="0" presId="urn:microsoft.com/office/officeart/2008/layout/VerticalCurvedList#1"/>
    <dgm:cxn modelId="{FD94954E-415C-4F59-822D-64CA5B343346}" type="presParOf" srcId="{B48869C9-73AE-4895-BE49-AFBB508E1541}" destId="{CD9D53C9-8E3A-4DE0-8DE2-DA430E697FDD}" srcOrd="3" destOrd="0" presId="urn:microsoft.com/office/officeart/2008/layout/VerticalCurvedList#1"/>
    <dgm:cxn modelId="{95C5C915-0B71-4F34-85E3-4F39AB165A74}" type="presParOf" srcId="{5784AF0E-33C7-4E0F-8EAC-4F45350F7998}" destId="{31A8AB37-EBF6-4D83-AFA5-3907066C66A5}" srcOrd="1" destOrd="0" presId="urn:microsoft.com/office/officeart/2008/layout/VerticalCurvedList#1"/>
    <dgm:cxn modelId="{C7E0CEF6-315C-479D-A47F-1EC96D35F304}" type="presParOf" srcId="{5784AF0E-33C7-4E0F-8EAC-4F45350F7998}" destId="{DCF19842-F905-4B34-92AE-DCF59F868126}" srcOrd="2" destOrd="0" presId="urn:microsoft.com/office/officeart/2008/layout/VerticalCurvedList#1"/>
    <dgm:cxn modelId="{E675DCBB-1004-403F-A9E7-8F47FD357269}" type="presParOf" srcId="{DCF19842-F905-4B34-92AE-DCF59F868126}" destId="{160D4624-1B3D-4BFD-A641-ED201C580C73}" srcOrd="0" destOrd="0" presId="urn:microsoft.com/office/officeart/2008/layout/VerticalCurvedList#1"/>
    <dgm:cxn modelId="{81E840B8-CE29-4157-94A5-7DE6FC56E271}" type="presParOf" srcId="{5784AF0E-33C7-4E0F-8EAC-4F45350F7998}" destId="{C17AB352-AE6A-4A5F-B593-35C38274034A}" srcOrd="3" destOrd="0" presId="urn:microsoft.com/office/officeart/2008/layout/VerticalCurvedList#1"/>
    <dgm:cxn modelId="{DA2FF3B9-1262-4C49-9B31-84F05AE54795}" type="presParOf" srcId="{5784AF0E-33C7-4E0F-8EAC-4F45350F7998}" destId="{48BA51D8-DA6F-43C6-8825-876660819EF6}" srcOrd="4" destOrd="0" presId="urn:microsoft.com/office/officeart/2008/layout/VerticalCurvedList#1"/>
    <dgm:cxn modelId="{19F10336-D6F6-42F0-8E7C-3B91456E0E15}" type="presParOf" srcId="{48BA51D8-DA6F-43C6-8825-876660819EF6}" destId="{6E29EEDA-8017-48CF-9F5C-BC174C85A8E2}" srcOrd="0" destOrd="0" presId="urn:microsoft.com/office/officeart/2008/layout/VerticalCurvedList#1"/>
    <dgm:cxn modelId="{F38340FE-25EF-4AC7-8B56-98681628D1C0}" type="presParOf" srcId="{5784AF0E-33C7-4E0F-8EAC-4F45350F7998}" destId="{A5A2E8FD-F271-4706-AE09-5ADF2745AF3D}" srcOrd="5" destOrd="0" presId="urn:microsoft.com/office/officeart/2008/layout/VerticalCurvedList#1"/>
    <dgm:cxn modelId="{73B9418E-F49C-486E-9C18-683EBF2B4BD1}" type="presParOf" srcId="{5784AF0E-33C7-4E0F-8EAC-4F45350F7998}" destId="{559FC160-7AFF-4A17-9802-9148A4C043AB}" srcOrd="6" destOrd="0" presId="urn:microsoft.com/office/officeart/2008/layout/VerticalCurvedList#1"/>
    <dgm:cxn modelId="{434BB625-F498-4F21-B6C3-7E59D17162A9}" type="presParOf" srcId="{559FC160-7AFF-4A17-9802-9148A4C043AB}" destId="{2E60731A-E107-41C3-A798-734C31BD0A76}" srcOrd="0" destOrd="0" presId="urn:microsoft.com/office/officeart/2008/layout/VerticalCurvedList#1"/>
    <dgm:cxn modelId="{8D53CAFA-886D-4089-8E88-C88CA3D3D252}" type="presParOf" srcId="{5784AF0E-33C7-4E0F-8EAC-4F45350F7998}" destId="{4EF7A154-C87C-4EE9-8EE4-2F1955557634}" srcOrd="7" destOrd="0" presId="urn:microsoft.com/office/officeart/2008/layout/VerticalCurvedList#1"/>
    <dgm:cxn modelId="{BB736C34-749F-4946-8C74-11E953E92C17}" type="presParOf" srcId="{5784AF0E-33C7-4E0F-8EAC-4F45350F7998}" destId="{5357CB32-A623-4DA3-A4E0-3258F6A8FABA}" srcOrd="8" destOrd="0" presId="urn:microsoft.com/office/officeart/2008/layout/VerticalCurvedList#1"/>
    <dgm:cxn modelId="{31ECA7EC-B83C-4014-8857-20557ED95632}" type="presParOf" srcId="{5357CB32-A623-4DA3-A4E0-3258F6A8FABA}" destId="{40A8087F-A913-4F15-809D-AC6FDCE49D43}" srcOrd="0" destOrd="0" presId="urn:microsoft.com/office/officeart/2008/layout/VerticalCurvedList#1"/>
    <dgm:cxn modelId="{FEBBEF79-7FAB-4E64-AAA7-A8BB86A3B043}" type="presParOf" srcId="{5784AF0E-33C7-4E0F-8EAC-4F45350F7998}" destId="{0CF12754-B5A3-4215-8678-B9ED37CE246C}" srcOrd="9" destOrd="0" presId="urn:microsoft.com/office/officeart/2008/layout/VerticalCurvedList#1"/>
    <dgm:cxn modelId="{16170225-0006-4CA2-828F-4B0EF7EC0235}" type="presParOf" srcId="{5784AF0E-33C7-4E0F-8EAC-4F45350F7998}" destId="{3DF019F9-06AC-40B3-B41B-5F764C9AD7AA}" srcOrd="10" destOrd="0" presId="urn:microsoft.com/office/officeart/2008/layout/VerticalCurvedList#1"/>
    <dgm:cxn modelId="{F34224A0-DC78-445E-A7CC-64D4511DD120}" type="presParOf" srcId="{3DF019F9-06AC-40B3-B41B-5F764C9AD7AA}" destId="{E6F8A3A5-E6D6-4418-B07A-34ED1C35D7AC}" srcOrd="0" destOrd="0" presId="urn:microsoft.com/office/officeart/2008/layout/VerticalCurved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35FDD-90C0-47FA-A497-ED1516776B44}">
      <dsp:nvSpPr>
        <dsp:cNvPr id="0" name=""/>
        <dsp:cNvSpPr/>
      </dsp:nvSpPr>
      <dsp:spPr>
        <a:xfrm>
          <a:off x="-5891653" y="-937410"/>
          <a:ext cx="7293488" cy="7293488"/>
        </a:xfrm>
        <a:prstGeom prst="blockArc">
          <a:avLst>
            <a:gd name="adj1" fmla="val 18900000"/>
            <a:gd name="adj2" fmla="val 2700000"/>
            <a:gd name="adj3" fmla="val 296"/>
          </a:avLst>
        </a:pr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A8AB37-EBF6-4D83-AFA5-3907066C66A5}">
      <dsp:nvSpPr>
        <dsp:cNvPr id="0" name=""/>
        <dsp:cNvSpPr/>
      </dsp:nvSpPr>
      <dsp:spPr>
        <a:xfrm>
          <a:off x="727870" y="324594"/>
          <a:ext cx="7435103" cy="677550"/>
        </a:xfrm>
        <a:prstGeom prst="rect">
          <a:avLst/>
        </a:prstGeom>
        <a:solidFill>
          <a:schemeClr val="accent1">
            <a:lumMod val="75000"/>
            <a:alpha val="90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2">
          <a:scrgbClr r="0" g="0" b="0"/>
        </a:effectRef>
        <a:fontRef idx="minor">
          <a:schemeClr val="lt1"/>
        </a:fontRef>
      </dsp:style>
      <dsp:txBody>
        <a:bodyPr spcFirstLastPara="0" vert="horz" wrap="square" lIns="537805" tIns="66040" rIns="66040" bIns="6604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latin typeface="微软雅黑" panose="020B0503020204020204" pitchFamily="34" charset="-122"/>
              <a:ea typeface="微软雅黑" panose="020B0503020204020204" pitchFamily="34" charset="-122"/>
            </a:rPr>
            <a:t>        </a:t>
          </a:r>
          <a:r>
            <a:rPr lang="zh-CN" altLang="en-US" sz="2600" b="1" kern="1200" dirty="0">
              <a:latin typeface="华文楷体" panose="02010600040101010101" pitchFamily="2" charset="-122"/>
              <a:ea typeface="华文楷体" panose="02010600040101010101" pitchFamily="2" charset="-122"/>
            </a:rPr>
            <a:t>基本信息</a:t>
          </a:r>
          <a:endParaRPr lang="zh-CN" altLang="en-US" sz="2600" b="1" kern="1200" dirty="0">
            <a:solidFill>
              <a:srgbClr val="002060"/>
            </a:solidFill>
            <a:latin typeface="华文楷体" panose="02010600040101010101" pitchFamily="2" charset="-122"/>
            <a:ea typeface="华文楷体" panose="02010600040101010101" pitchFamily="2" charset="-122"/>
          </a:endParaRPr>
        </a:p>
      </dsp:txBody>
      <dsp:txXfrm>
        <a:off x="727870" y="324594"/>
        <a:ext cx="7435103" cy="677550"/>
      </dsp:txXfrm>
    </dsp:sp>
    <dsp:sp modelId="{160D4624-1B3D-4BFD-A641-ED201C580C73}">
      <dsp:nvSpPr>
        <dsp:cNvPr id="0" name=""/>
        <dsp:cNvSpPr/>
      </dsp:nvSpPr>
      <dsp:spPr>
        <a:xfrm>
          <a:off x="-166043" y="253864"/>
          <a:ext cx="1822177" cy="846937"/>
        </a:xfrm>
        <a:prstGeom prst="ellipse">
          <a:avLst/>
        </a:prstGeom>
        <a:solidFill>
          <a:schemeClr val="accent2"/>
        </a:solidFill>
        <a:ln>
          <a:noFill/>
        </a:ln>
        <a:effectLst/>
        <a:scene3d>
          <a:camera prst="orthographicFront">
            <a:rot lat="0" lon="0" rev="0"/>
          </a:camera>
          <a:lightRig rig="contrasting" dir="t">
            <a:rot lat="0" lon="0" rev="7800000"/>
          </a:lightRig>
        </a:scene3d>
        <a:sp3d z="300000">
          <a:bevelT w="139700" h="139700"/>
        </a:sp3d>
      </dsp:spPr>
      <dsp:style>
        <a:lnRef idx="0">
          <a:scrgbClr r="0" g="0" b="0"/>
        </a:lnRef>
        <a:fillRef idx="1">
          <a:scrgbClr r="0" g="0" b="0"/>
        </a:fillRef>
        <a:effectRef idx="0">
          <a:scrgbClr r="0" g="0" b="0"/>
        </a:effectRef>
        <a:fontRef idx="minor"/>
      </dsp:style>
    </dsp:sp>
    <dsp:sp modelId="{C17AB352-AE6A-4A5F-B593-35C38274034A}">
      <dsp:nvSpPr>
        <dsp:cNvPr id="0" name=""/>
        <dsp:cNvSpPr/>
      </dsp:nvSpPr>
      <dsp:spPr>
        <a:xfrm>
          <a:off x="1223261" y="1354558"/>
          <a:ext cx="6964184" cy="677550"/>
        </a:xfrm>
        <a:prstGeom prst="rect">
          <a:avLst/>
        </a:prstGeom>
        <a:solidFill>
          <a:schemeClr val="accent1">
            <a:lumMod val="75000"/>
            <a:alpha val="82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2800" b="1" dirty="0">
              <a:latin typeface="STKaiti" panose="02010600040101010101" pitchFamily="2" charset="-122"/>
              <a:ea typeface="STKaiti" panose="02010600040101010101" pitchFamily="2" charset="-122"/>
            </a:rPr>
            <a:t>安全</a:t>
          </a:r>
          <a:r>
            <a:rPr lang="zh-CN" altLang="en-US" sz="2800" b="1" dirty="0">
              <a:latin typeface="华文楷体" panose="02010600040101010101" pitchFamily="2" charset="-122"/>
              <a:ea typeface="华文楷体" panose="02010600040101010101" pitchFamily="2" charset="-122"/>
            </a:rPr>
            <a:t>性</a:t>
          </a:r>
          <a:endParaRPr lang="zh-CN" altLang="en-US" sz="2500" b="1" kern="1200" dirty="0">
            <a:solidFill>
              <a:srgbClr val="002060"/>
            </a:solidFill>
            <a:latin typeface="华文楷体" panose="02010600040101010101" pitchFamily="2" charset="-122"/>
            <a:ea typeface="华文楷体" panose="02010600040101010101" pitchFamily="2" charset="-122"/>
          </a:endParaRPr>
        </a:p>
      </dsp:txBody>
      <dsp:txXfrm>
        <a:off x="1223261" y="1354558"/>
        <a:ext cx="6964184" cy="677550"/>
      </dsp:txXfrm>
    </dsp:sp>
    <dsp:sp modelId="{6E29EEDA-8017-48CF-9F5C-BC174C85A8E2}">
      <dsp:nvSpPr>
        <dsp:cNvPr id="0" name=""/>
        <dsp:cNvSpPr/>
      </dsp:nvSpPr>
      <dsp:spPr>
        <a:xfrm>
          <a:off x="291139" y="1272913"/>
          <a:ext cx="1773072" cy="846937"/>
        </a:xfrm>
        <a:prstGeom prst="ellipse">
          <a:avLst/>
        </a:prstGeom>
        <a:solidFill>
          <a:schemeClr val="accent2"/>
        </a:solidFill>
        <a:ln>
          <a:noFill/>
        </a:ln>
        <a:effectLst/>
        <a:scene3d>
          <a:camera prst="orthographicFront">
            <a:rot lat="0" lon="0" rev="0"/>
          </a:camera>
          <a:lightRig rig="contrasting" dir="t">
            <a:rot lat="0" lon="0" rev="7800000"/>
          </a:lightRig>
        </a:scene3d>
        <a:sp3d z="300000">
          <a:bevelT w="139700" h="139700"/>
        </a:sp3d>
      </dsp:spPr>
      <dsp:style>
        <a:lnRef idx="0">
          <a:scrgbClr r="0" g="0" b="0"/>
        </a:lnRef>
        <a:fillRef idx="1">
          <a:scrgbClr r="0" g="0" b="0"/>
        </a:fillRef>
        <a:effectRef idx="0">
          <a:scrgbClr r="0" g="0" b="0"/>
        </a:effectRef>
        <a:fontRef idx="minor"/>
      </dsp:style>
    </dsp:sp>
    <dsp:sp modelId="{A5A2E8FD-F271-4706-AE09-5ADF2745AF3D}">
      <dsp:nvSpPr>
        <dsp:cNvPr id="0" name=""/>
        <dsp:cNvSpPr/>
      </dsp:nvSpPr>
      <dsp:spPr>
        <a:xfrm>
          <a:off x="1379571" y="2370558"/>
          <a:ext cx="6800577" cy="677550"/>
        </a:xfrm>
        <a:prstGeom prst="rect">
          <a:avLst/>
        </a:prstGeom>
        <a:solidFill>
          <a:schemeClr val="accent1">
            <a:lumMod val="75000"/>
            <a:alpha val="74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2800" b="1" kern="1200" dirty="0">
              <a:solidFill>
                <a:prstClr val="white"/>
              </a:solidFill>
              <a:latin typeface="华文楷体" panose="02010600040101010101" pitchFamily="2" charset="-122"/>
              <a:ea typeface="华文楷体" panose="02010600040101010101" pitchFamily="2" charset="-122"/>
              <a:cs typeface="+mn-cs"/>
            </a:rPr>
            <a:t>有效</a:t>
          </a:r>
          <a:r>
            <a:rPr lang="zh-CN" altLang="en-US" sz="2800" b="1" kern="1200" dirty="0">
              <a:latin typeface="华文楷体" panose="02010600040101010101" pitchFamily="2" charset="-122"/>
              <a:ea typeface="华文楷体" panose="02010600040101010101" pitchFamily="2" charset="-122"/>
            </a:rPr>
            <a:t>性</a:t>
          </a:r>
          <a:endParaRPr lang="zh-CN" altLang="en-US" sz="2800" b="1" dirty="0">
            <a:solidFill>
              <a:srgbClr val="002060"/>
            </a:solidFill>
            <a:latin typeface="华文楷体" panose="02010600040101010101" pitchFamily="2" charset="-122"/>
            <a:ea typeface="华文楷体" panose="02010600040101010101" pitchFamily="2" charset="-122"/>
          </a:endParaRPr>
        </a:p>
      </dsp:txBody>
      <dsp:txXfrm>
        <a:off x="1379571" y="2370558"/>
        <a:ext cx="6800577" cy="677550"/>
      </dsp:txXfrm>
    </dsp:sp>
    <dsp:sp modelId="{2E60731A-E107-41C3-A798-734C31BD0A76}">
      <dsp:nvSpPr>
        <dsp:cNvPr id="0" name=""/>
        <dsp:cNvSpPr/>
      </dsp:nvSpPr>
      <dsp:spPr>
        <a:xfrm>
          <a:off x="466085" y="2285864"/>
          <a:ext cx="1826971" cy="846937"/>
        </a:xfrm>
        <a:prstGeom prst="ellipse">
          <a:avLst/>
        </a:prstGeom>
        <a:solidFill>
          <a:schemeClr val="accent2"/>
        </a:solidFill>
        <a:ln>
          <a:noFill/>
        </a:ln>
        <a:effectLst/>
        <a:scene3d>
          <a:camera prst="orthographicFront">
            <a:rot lat="0" lon="0" rev="0"/>
          </a:camera>
          <a:lightRig rig="contrasting" dir="t">
            <a:rot lat="0" lon="0" rev="7800000"/>
          </a:lightRig>
        </a:scene3d>
        <a:sp3d z="300000">
          <a:bevelT w="139700" h="139700"/>
        </a:sp3d>
      </dsp:spPr>
      <dsp:style>
        <a:lnRef idx="0">
          <a:scrgbClr r="0" g="0" b="0"/>
        </a:lnRef>
        <a:fillRef idx="1">
          <a:scrgbClr r="0" g="0" b="0"/>
        </a:fillRef>
        <a:effectRef idx="0">
          <a:scrgbClr r="0" g="0" b="0"/>
        </a:effectRef>
        <a:fontRef idx="minor"/>
      </dsp:style>
    </dsp:sp>
    <dsp:sp modelId="{4EF7A154-C87C-4EE9-8EE4-2F1955557634}">
      <dsp:nvSpPr>
        <dsp:cNvPr id="0" name=""/>
        <dsp:cNvSpPr/>
      </dsp:nvSpPr>
      <dsp:spPr>
        <a:xfrm>
          <a:off x="1230558" y="3386558"/>
          <a:ext cx="6949590" cy="677550"/>
        </a:xfrm>
        <a:prstGeom prst="rect">
          <a:avLst/>
        </a:prstGeom>
        <a:solidFill>
          <a:schemeClr val="accent1">
            <a:lumMod val="75000"/>
            <a:alpha val="66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2">
          <a:scrgbClr r="0" g="0" b="0"/>
        </a:effectRef>
        <a:fontRef idx="minor">
          <a:schemeClr val="lt1"/>
        </a:fontRef>
      </dsp:style>
      <dsp:txBody>
        <a:bodyPr spcFirstLastPara="0" vert="horz" wrap="square" lIns="537805" tIns="63500" rIns="63500" bIns="635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2500" b="1" kern="1200" dirty="0">
              <a:latin typeface="微软雅黑" panose="020B0503020204020204" pitchFamily="34" charset="-122"/>
              <a:ea typeface="微软雅黑" panose="020B0503020204020204" pitchFamily="34" charset="-122"/>
            </a:rPr>
            <a:t>         </a:t>
          </a:r>
          <a:endParaRPr lang="zh-CN" altLang="en-US" sz="2800" b="1" kern="1200" dirty="0">
            <a:solidFill>
              <a:srgbClr val="002060"/>
            </a:solidFill>
            <a:latin typeface="STKaiti" panose="02010600040101010101" pitchFamily="2" charset="-122"/>
            <a:ea typeface="STKaiti" panose="02010600040101010101" pitchFamily="2" charset="-122"/>
          </a:endParaRPr>
        </a:p>
      </dsp:txBody>
      <dsp:txXfrm>
        <a:off x="1230558" y="3386558"/>
        <a:ext cx="6949590" cy="677550"/>
      </dsp:txXfrm>
    </dsp:sp>
    <dsp:sp modelId="{40A8087F-A913-4F15-809D-AC6FDCE49D43}">
      <dsp:nvSpPr>
        <dsp:cNvPr id="0" name=""/>
        <dsp:cNvSpPr/>
      </dsp:nvSpPr>
      <dsp:spPr>
        <a:xfrm>
          <a:off x="397764" y="3315093"/>
          <a:ext cx="1737797" cy="846937"/>
        </a:xfrm>
        <a:prstGeom prst="ellipse">
          <a:avLst/>
        </a:prstGeom>
        <a:solidFill>
          <a:schemeClr val="accent2"/>
        </a:solidFill>
        <a:ln>
          <a:noFill/>
        </a:ln>
        <a:effectLst/>
        <a:scene3d>
          <a:camera prst="orthographicFront">
            <a:rot lat="0" lon="0" rev="0"/>
          </a:camera>
          <a:lightRig rig="contrasting" dir="t">
            <a:rot lat="0" lon="0" rev="7800000"/>
          </a:lightRig>
        </a:scene3d>
        <a:sp3d z="300000">
          <a:bevelT w="139700" h="139700"/>
        </a:sp3d>
      </dsp:spPr>
      <dsp:style>
        <a:lnRef idx="0">
          <a:scrgbClr r="0" g="0" b="0"/>
        </a:lnRef>
        <a:fillRef idx="1">
          <a:scrgbClr r="0" g="0" b="0"/>
        </a:fillRef>
        <a:effectRef idx="0">
          <a:scrgbClr r="0" g="0" b="0"/>
        </a:effectRef>
        <a:fontRef idx="minor"/>
      </dsp:style>
    </dsp:sp>
    <dsp:sp modelId="{0CF12754-B5A3-4215-8678-B9ED37CE246C}">
      <dsp:nvSpPr>
        <dsp:cNvPr id="0" name=""/>
        <dsp:cNvSpPr/>
      </dsp:nvSpPr>
      <dsp:spPr>
        <a:xfrm>
          <a:off x="745045" y="4402558"/>
          <a:ext cx="7435103" cy="677550"/>
        </a:xfrm>
        <a:prstGeom prst="rect">
          <a:avLst/>
        </a:prstGeom>
        <a:solidFill>
          <a:schemeClr val="accent1">
            <a:lumMod val="75000"/>
            <a:alpha val="58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2">
          <a:scrgbClr r="0" g="0" b="0"/>
        </a:effectRef>
        <a:fontRef idx="minor">
          <a:schemeClr val="lt1"/>
        </a:fontRef>
      </dsp:style>
      <dsp:txBody>
        <a:bodyPr spcFirstLastPara="0" vert="horz" wrap="square" lIns="537805" tIns="63500" rIns="63500" bIns="635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2500" b="1" kern="1200" dirty="0">
              <a:latin typeface="微软雅黑" panose="020B0503020204020204" pitchFamily="34" charset="-122"/>
              <a:ea typeface="微软雅黑" panose="020B0503020204020204" pitchFamily="34" charset="-122"/>
            </a:rPr>
            <a:t>         </a:t>
          </a:r>
          <a:r>
            <a:rPr lang="zh-CN" altLang="en-US" sz="2800" b="1" kern="1200" dirty="0">
              <a:latin typeface="STKaiti" panose="02010600040101010101" pitchFamily="2" charset="-122"/>
              <a:ea typeface="STKaiti" panose="02010600040101010101" pitchFamily="2" charset="-122"/>
            </a:rPr>
            <a:t>公平性</a:t>
          </a:r>
          <a:endParaRPr lang="zh-CN" altLang="en-US" sz="2800" b="1" kern="1200" dirty="0">
            <a:solidFill>
              <a:srgbClr val="002060"/>
            </a:solidFill>
            <a:latin typeface="STKaiti" panose="02010600040101010101" pitchFamily="2" charset="-122"/>
            <a:ea typeface="STKaiti" panose="02010600040101010101" pitchFamily="2" charset="-122"/>
          </a:endParaRPr>
        </a:p>
      </dsp:txBody>
      <dsp:txXfrm>
        <a:off x="745045" y="4402558"/>
        <a:ext cx="7435103" cy="677550"/>
      </dsp:txXfrm>
    </dsp:sp>
    <dsp:sp modelId="{E6F8A3A5-E6D6-4418-B07A-34ED1C35D7AC}">
      <dsp:nvSpPr>
        <dsp:cNvPr id="0" name=""/>
        <dsp:cNvSpPr/>
      </dsp:nvSpPr>
      <dsp:spPr>
        <a:xfrm>
          <a:off x="-123852" y="4317864"/>
          <a:ext cx="1737797" cy="846937"/>
        </a:xfrm>
        <a:prstGeom prst="ellipse">
          <a:avLst/>
        </a:prstGeom>
        <a:solidFill>
          <a:schemeClr val="accent2"/>
        </a:solidFill>
        <a:ln>
          <a:noFill/>
        </a:ln>
        <a:effectLst/>
        <a:scene3d>
          <a:camera prst="orthographicFront">
            <a:rot lat="0" lon="0" rev="0"/>
          </a:camera>
          <a:lightRig rig="contrasting" dir="t">
            <a:rot lat="0" lon="0" rev="7800000"/>
          </a:lightRig>
        </a:scene3d>
        <a:sp3d z="300000">
          <a:bevelT w="139700" h="1397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02EA26-BD03-45F0-8854-E11B76539923}" type="datetimeFigureOut">
              <a:rPr lang="en-US" smtClean="0"/>
              <a:t>7/12/2023</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188DA7-A4AF-4E93-96C8-CA11E9E81807}"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C4C96-24DD-47AE-8087-49A3DFE48870}" type="datetimeFigureOut">
              <a:rPr lang="zh-CN" altLang="en-US" smtClean="0"/>
              <a:t>2023/7/12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6CC9A-E26A-410E-8EEB-608F75DBA49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C456CC9A-E26A-410E-8EEB-608F75DBA49D}" type="slidenum">
              <a:rPr lang="zh-CN" altLang="en-US" smtClean="0"/>
              <a:t>1</a:t>
            </a:fld>
            <a:endParaRPr lang="zh-CN" altLang="en-US"/>
          </a:p>
        </p:txBody>
      </p:sp>
    </p:spTree>
    <p:extLst>
      <p:ext uri="{BB962C8B-B14F-4D97-AF65-F5344CB8AC3E}">
        <p14:creationId xmlns:p14="http://schemas.microsoft.com/office/powerpoint/2010/main" val="172046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包括但不限于：主要创新点；该创新带来的疗效或安全</a:t>
            </a:r>
          </a:p>
          <a:p>
            <a:r>
              <a:rPr lang="zh-CN" altLang="en-US" dirty="0"/>
              <a:t>性方面的优势；是否为国家“重大新药创制”等科技重大专项</a:t>
            </a:r>
          </a:p>
          <a:p>
            <a:r>
              <a:rPr lang="zh-CN" altLang="en-US" dirty="0"/>
              <a:t>支持上市药品；是否为自主知识产权的创新药；药品注册分</a:t>
            </a:r>
          </a:p>
          <a:p>
            <a:r>
              <a:rPr lang="zh-CN" altLang="en-US" dirty="0"/>
              <a:t>类；(中成药)传承性情况</a:t>
            </a:r>
          </a:p>
        </p:txBody>
      </p:sp>
    </p:spTree>
    <p:extLst>
      <p:ext uri="{BB962C8B-B14F-4D97-AF65-F5344CB8AC3E}">
        <p14:creationId xmlns:p14="http://schemas.microsoft.com/office/powerpoint/2010/main" val="77582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296400" y="6356349"/>
            <a:ext cx="2743200" cy="365125"/>
          </a:xfrm>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0120E5-73C6-456D-B885-CE60FB58CFC0}" type="datetimeFigureOut">
              <a:rPr lang="zh-CN" altLang="en-US" smtClean="0"/>
              <a:t>2023/7/12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0D7398-5BA8-4CF7-AFF0-31DD0E1DE1EF}"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2077CEF3-8CE4-4FB5-801F-ABA30A758E33}"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FCF2531-1318-47CA-ACC5-164C2B0BC38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165" y="94510"/>
            <a:ext cx="10515600" cy="1325563"/>
          </a:xfrm>
        </p:spPr>
        <p:txBody>
          <a:bodyPr>
            <a:normAutofit/>
          </a:bodyPr>
          <a:lstStyle>
            <a:lvl1pPr>
              <a:defRPr lang="en-US" sz="4000" b="1" kern="1200" dirty="0">
                <a:solidFill>
                  <a:schemeClr val="bg1"/>
                </a:solidFill>
                <a:latin typeface="华文新魏" panose="02010800040101010101" pitchFamily="2" charset="-122"/>
                <a:ea typeface="华文新魏" panose="02010800040101010101" pitchFamily="2" charset="-122"/>
                <a:cs typeface="+mj-cs"/>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normAutofit/>
          </a:bodyPr>
          <a:lstStyle>
            <a:lvl1pPr marL="3429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1pPr>
            <a:lvl2pPr marL="8001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2pPr>
            <a:lvl3pPr marL="12573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3pPr>
            <a:lvl4pPr marL="17145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4pPr>
            <a:lvl5pPr marL="21717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a:defRPr/>
            </a:pPr>
            <a:fld id="{450F1B3E-FC85-4F62-BE9D-6665BA5A1214}"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5BC0E9-19DD-4309-BBEC-591374EF52F2}"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tabLst>
                <a:tab pos="1612900" algn="l"/>
              </a:tabLst>
              <a:defRPr sz="6000" baseline="0">
                <a:solidFill>
                  <a:schemeClr val="tx2">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pPr>
              <a:defRPr/>
            </a:pPr>
            <a:fld id="{45FEA398-ACB1-473F-BB74-120238C4DF99}"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79BF92-6606-4689-B57D-E9F3F902D7F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15600" cy="1325563"/>
          </a:xfrm>
        </p:spPr>
        <p:txBody>
          <a:bodyPr>
            <a:normAutofit/>
          </a:bodyPr>
          <a:lstStyle>
            <a:lvl1pPr>
              <a:defRPr sz="4000" b="1">
                <a:solidFill>
                  <a:schemeClr val="bg1"/>
                </a:solidFill>
                <a:latin typeface="华文新魏" panose="02010800040101010101" pitchFamily="2" charset="-122"/>
                <a:ea typeface="华文新魏" panose="02010800040101010101" pitchFamily="2" charset="-122"/>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lvl1pPr marL="228600" indent="-228600">
              <a:buClr>
                <a:schemeClr val="tx2"/>
              </a:buClr>
              <a:buFont typeface="Wingdings" panose="05000000000000000000" pitchFamily="2" charset="2"/>
              <a:buChar char="Ø"/>
              <a:defRPr>
                <a:solidFill>
                  <a:schemeClr val="tx2"/>
                </a:solidFill>
              </a:defRPr>
            </a:lvl1pPr>
            <a:lvl2pPr marL="685800" indent="-228600">
              <a:buClr>
                <a:schemeClr val="tx2"/>
              </a:buClr>
              <a:buFont typeface="Wingdings" panose="05000000000000000000" pitchFamily="2" charset="2"/>
              <a:buChar char="Ø"/>
              <a:defRPr>
                <a:solidFill>
                  <a:schemeClr val="tx2"/>
                </a:solidFill>
              </a:defRPr>
            </a:lvl2pPr>
            <a:lvl3pPr marL="1143000" indent="-228600">
              <a:buClr>
                <a:schemeClr val="tx2"/>
              </a:buClr>
              <a:buFont typeface="Wingdings" panose="05000000000000000000" pitchFamily="2" charset="2"/>
              <a:buChar char="Ø"/>
              <a:defRPr>
                <a:solidFill>
                  <a:schemeClr val="tx2"/>
                </a:solidFill>
              </a:defRPr>
            </a:lvl3pPr>
            <a:lvl4pPr marL="1600200" indent="-228600">
              <a:buClr>
                <a:schemeClr val="tx2"/>
              </a:buClr>
              <a:buFont typeface="Wingdings" panose="05000000000000000000" pitchFamily="2" charset="2"/>
              <a:buChar char="Ø"/>
              <a:defRPr>
                <a:solidFill>
                  <a:schemeClr val="tx2"/>
                </a:solidFill>
              </a:defRPr>
            </a:lvl4pPr>
            <a:lvl5pPr marL="2057400" indent="-228600">
              <a:buClr>
                <a:schemeClr val="tx2"/>
              </a:buClr>
              <a:buFont typeface="Wingdings" panose="05000000000000000000" pitchFamily="2" charset="2"/>
              <a:buChar char="Ø"/>
              <a:defRPr>
                <a:solidFill>
                  <a:schemeClr val="tx2"/>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29FEE17A-7E67-427C-AC41-738E96714FA2}"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075C07D-2B59-48EA-9380-5068BCEEFC0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3392" y="204414"/>
            <a:ext cx="10515600" cy="1325563"/>
          </a:xfrm>
        </p:spPr>
        <p:txBody>
          <a:bodyPr>
            <a:normAutofit/>
          </a:bodyPr>
          <a:lstStyle>
            <a:lvl1pPr>
              <a:defRPr sz="4000" b="1">
                <a:solidFill>
                  <a:schemeClr val="bg1"/>
                </a:solidFill>
                <a:latin typeface="华文新魏" panose="02010800040101010101" pitchFamily="2" charset="-122"/>
                <a:ea typeface="华文新魏" panose="02010800040101010101" pitchFamily="2"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839788" y="2505075"/>
            <a:ext cx="5157787" cy="3684588"/>
          </a:xfrm>
        </p:spPr>
        <p:txBody>
          <a:bodyPr/>
          <a:lstStyle>
            <a:lvl1pPr marL="228600" indent="-228600">
              <a:buClr>
                <a:srgbClr val="336699"/>
              </a:buClr>
              <a:buFont typeface="Wingdings" panose="05000000000000000000" pitchFamily="2" charset="2"/>
              <a:buChar char="Ø"/>
              <a:defRPr/>
            </a:lvl1pPr>
            <a:lvl2pPr marL="685800" indent="-228600">
              <a:buClr>
                <a:srgbClr val="336699"/>
              </a:buClr>
              <a:buFont typeface="Wingdings" panose="05000000000000000000" pitchFamily="2" charset="2"/>
              <a:buChar char="Ø"/>
              <a:defRPr/>
            </a:lvl2pPr>
            <a:lvl3pPr marL="1143000" indent="-228600">
              <a:buClr>
                <a:srgbClr val="336699"/>
              </a:buClr>
              <a:buFont typeface="Wingdings" panose="05000000000000000000" pitchFamily="2" charset="2"/>
              <a:buChar char="Ø"/>
              <a:defRPr/>
            </a:lvl3pPr>
            <a:lvl4pPr marL="1600200" indent="-228600">
              <a:buClr>
                <a:srgbClr val="336699"/>
              </a:buClr>
              <a:buFont typeface="Wingdings" panose="05000000000000000000" pitchFamily="2" charset="2"/>
              <a:buChar char="Ø"/>
              <a:defRPr/>
            </a:lvl4pPr>
            <a:lvl5pPr marL="2057400" indent="-228600">
              <a:buClr>
                <a:srgbClr val="336699"/>
              </a:buClr>
              <a:buFont typeface="Wingdings" panose="05000000000000000000" pitchFamily="2" charset="2"/>
              <a:buChar char="Ø"/>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EDD4916D-2121-49FC-8AFB-EA20292446CB}"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82D1B47-7F0E-4CEC-8C44-BFDA1F01D29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335360" y="23374"/>
            <a:ext cx="10515600" cy="1325563"/>
          </a:xfrm>
        </p:spPr>
        <p:txBody>
          <a:bodyPr>
            <a:normAutofit/>
          </a:bodyPr>
          <a:lstStyle>
            <a:lvl1pPr>
              <a:defRPr sz="4000" b="1" i="0" baseline="0">
                <a:solidFill>
                  <a:schemeClr val="bg1"/>
                </a:solidFill>
                <a:latin typeface="华文新魏" panose="02010800040101010101" pitchFamily="2" charset="-122"/>
                <a:ea typeface="华文新魏" panose="02010800040101010101" pitchFamily="2"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pPr>
              <a:defRPr/>
            </a:pPr>
            <a:fld id="{F16DDDBB-EAC0-483B-B58F-56059BB4FB15}"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553F792-1A51-4131-AB5D-2527FC59824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E5F9F85-1353-433C-998D-0FA89442EB57}" type="datetime1">
              <a:rPr lang="zh-CN" altLang="en-US" smtClean="0">
                <a:solidFill>
                  <a:prstClr val="black">
                    <a:tint val="75000"/>
                  </a:prstClr>
                </a:solidFill>
              </a:rPr>
              <a:t>2023/7/12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2F07F4B-738E-4952-A507-C2AE9FAC8DC0}" type="slidenum">
              <a:rPr lang="en-US" altLang="zh-CN" smtClean="0">
                <a:solidFill>
                  <a:prstClr val="black">
                    <a:tint val="75000"/>
                  </a:prstClr>
                </a:solidFill>
              </a:rPr>
              <a:t>‹#›</a:t>
            </a:fld>
            <a:endParaRPr lang="en-US" altLang="zh-CN">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4CB43652-4D9D-4A16-AB3E-46F61898F872}"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F8C0CDC-95A9-49F7-B876-DAFB13EC217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5C15C6CF-4013-45AA-A36C-F697C43B134B}"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C163585-070E-47A6-BCBE-CF2F40E7418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5E426C60-09AF-42E9-9D36-3B81E944FDBB}"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0D70998-77FE-4A61-B849-9192C0E70E6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3AB0F117-BA40-44C3-8737-C6CD1B506AB3}"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011D9AE-96D6-4AE6-9F6B-B7955A13E1C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垂直排列标题与文本">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2077CEF3-8CE4-4FB5-801F-ABA30A758E33}"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FCF2531-1318-47CA-ACC5-164C2B0BC38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165" y="94510"/>
            <a:ext cx="10515600" cy="1325563"/>
          </a:xfrm>
        </p:spPr>
        <p:txBody>
          <a:bodyPr>
            <a:normAutofit/>
          </a:bodyPr>
          <a:lstStyle>
            <a:lvl1pPr>
              <a:defRPr lang="en-US" sz="4000" b="1" kern="1200" dirty="0">
                <a:solidFill>
                  <a:schemeClr val="bg1"/>
                </a:solidFill>
                <a:latin typeface="华文新魏" panose="02010800040101010101" pitchFamily="2" charset="-122"/>
                <a:ea typeface="华文新魏" panose="02010800040101010101" pitchFamily="2" charset="-122"/>
                <a:cs typeface="+mj-cs"/>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normAutofit/>
          </a:bodyPr>
          <a:lstStyle>
            <a:lvl1pPr marL="3429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1pPr>
            <a:lvl2pPr marL="8001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2pPr>
            <a:lvl3pPr marL="12573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3pPr>
            <a:lvl4pPr marL="17145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4pPr>
            <a:lvl5pPr marL="2171700" indent="-342900">
              <a:buClr>
                <a:schemeClr val="accent1">
                  <a:lumMod val="50000"/>
                </a:schemeClr>
              </a:buClr>
              <a:buFont typeface="Wingdings" panose="05000000000000000000" pitchFamily="2" charset="2"/>
              <a:buChar char="Ø"/>
              <a:defRPr sz="2400" baseline="0">
                <a:solidFill>
                  <a:schemeClr val="accent1">
                    <a:lumMod val="50000"/>
                  </a:schemeClr>
                </a:solidFill>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a:defRPr/>
            </a:pPr>
            <a:fld id="{450F1B3E-FC85-4F62-BE9D-6665BA5A1214}"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5BC0E9-19DD-4309-BBEC-591374EF52F2}"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tabLst>
                <a:tab pos="1612900" algn="l"/>
              </a:tabLst>
              <a:defRPr sz="6000" baseline="0">
                <a:solidFill>
                  <a:schemeClr val="tx2">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pPr>
              <a:defRPr/>
            </a:pPr>
            <a:fld id="{45FEA398-ACB1-473F-BB74-120238C4DF99}"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79BF92-6606-4689-B57D-E9F3F902D7F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15600" cy="1325563"/>
          </a:xfrm>
        </p:spPr>
        <p:txBody>
          <a:bodyPr>
            <a:normAutofit/>
          </a:bodyPr>
          <a:lstStyle>
            <a:lvl1pPr>
              <a:defRPr sz="4000" b="1">
                <a:solidFill>
                  <a:schemeClr val="bg1"/>
                </a:solidFill>
                <a:latin typeface="华文新魏" panose="02010800040101010101" pitchFamily="2" charset="-122"/>
                <a:ea typeface="华文新魏" panose="02010800040101010101" pitchFamily="2" charset="-122"/>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lvl1pPr marL="228600" indent="-228600">
              <a:buClr>
                <a:schemeClr val="tx2"/>
              </a:buClr>
              <a:buFont typeface="Wingdings" panose="05000000000000000000" pitchFamily="2" charset="2"/>
              <a:buChar char="Ø"/>
              <a:defRPr>
                <a:solidFill>
                  <a:schemeClr val="tx2"/>
                </a:solidFill>
              </a:defRPr>
            </a:lvl1pPr>
            <a:lvl2pPr marL="685800" indent="-228600">
              <a:buClr>
                <a:schemeClr val="tx2"/>
              </a:buClr>
              <a:buFont typeface="Wingdings" panose="05000000000000000000" pitchFamily="2" charset="2"/>
              <a:buChar char="Ø"/>
              <a:defRPr>
                <a:solidFill>
                  <a:schemeClr val="tx2"/>
                </a:solidFill>
              </a:defRPr>
            </a:lvl2pPr>
            <a:lvl3pPr marL="1143000" indent="-228600">
              <a:buClr>
                <a:schemeClr val="tx2"/>
              </a:buClr>
              <a:buFont typeface="Wingdings" panose="05000000000000000000" pitchFamily="2" charset="2"/>
              <a:buChar char="Ø"/>
              <a:defRPr>
                <a:solidFill>
                  <a:schemeClr val="tx2"/>
                </a:solidFill>
              </a:defRPr>
            </a:lvl3pPr>
            <a:lvl4pPr marL="1600200" indent="-228600">
              <a:buClr>
                <a:schemeClr val="tx2"/>
              </a:buClr>
              <a:buFont typeface="Wingdings" panose="05000000000000000000" pitchFamily="2" charset="2"/>
              <a:buChar char="Ø"/>
              <a:defRPr>
                <a:solidFill>
                  <a:schemeClr val="tx2"/>
                </a:solidFill>
              </a:defRPr>
            </a:lvl4pPr>
            <a:lvl5pPr marL="2057400" indent="-228600">
              <a:buClr>
                <a:schemeClr val="tx2"/>
              </a:buClr>
              <a:buFont typeface="Wingdings" panose="05000000000000000000" pitchFamily="2" charset="2"/>
              <a:buChar char="Ø"/>
              <a:defRPr>
                <a:solidFill>
                  <a:schemeClr val="tx2"/>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29FEE17A-7E67-427C-AC41-738E96714FA2}"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075C07D-2B59-48EA-9380-5068BCEEFC0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3392" y="204414"/>
            <a:ext cx="10515600" cy="1325563"/>
          </a:xfrm>
        </p:spPr>
        <p:txBody>
          <a:bodyPr>
            <a:normAutofit/>
          </a:bodyPr>
          <a:lstStyle>
            <a:lvl1pPr>
              <a:defRPr sz="4000" b="1">
                <a:solidFill>
                  <a:schemeClr val="bg1"/>
                </a:solidFill>
                <a:latin typeface="华文新魏" panose="02010800040101010101" pitchFamily="2" charset="-122"/>
                <a:ea typeface="华文新魏" panose="02010800040101010101" pitchFamily="2"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839788" y="2505075"/>
            <a:ext cx="5157787" cy="3684588"/>
          </a:xfrm>
        </p:spPr>
        <p:txBody>
          <a:bodyPr/>
          <a:lstStyle>
            <a:lvl1pPr marL="228600" indent="-228600">
              <a:buClr>
                <a:srgbClr val="336699"/>
              </a:buClr>
              <a:buFont typeface="Wingdings" panose="05000000000000000000" pitchFamily="2" charset="2"/>
              <a:buChar char="Ø"/>
              <a:defRPr/>
            </a:lvl1pPr>
            <a:lvl2pPr marL="685800" indent="-228600">
              <a:buClr>
                <a:srgbClr val="336699"/>
              </a:buClr>
              <a:buFont typeface="Wingdings" panose="05000000000000000000" pitchFamily="2" charset="2"/>
              <a:buChar char="Ø"/>
              <a:defRPr/>
            </a:lvl2pPr>
            <a:lvl3pPr marL="1143000" indent="-228600">
              <a:buClr>
                <a:srgbClr val="336699"/>
              </a:buClr>
              <a:buFont typeface="Wingdings" panose="05000000000000000000" pitchFamily="2" charset="2"/>
              <a:buChar char="Ø"/>
              <a:defRPr/>
            </a:lvl3pPr>
            <a:lvl4pPr marL="1600200" indent="-228600">
              <a:buClr>
                <a:srgbClr val="336699"/>
              </a:buClr>
              <a:buFont typeface="Wingdings" panose="05000000000000000000" pitchFamily="2" charset="2"/>
              <a:buChar char="Ø"/>
              <a:defRPr/>
            </a:lvl4pPr>
            <a:lvl5pPr marL="2057400" indent="-228600">
              <a:buClr>
                <a:srgbClr val="336699"/>
              </a:buClr>
              <a:buFont typeface="Wingdings" panose="05000000000000000000" pitchFamily="2" charset="2"/>
              <a:buChar char="Ø"/>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EDD4916D-2121-49FC-8AFB-EA20292446CB}"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82D1B47-7F0E-4CEC-8C44-BFDA1F01D29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335360" y="23374"/>
            <a:ext cx="10515600" cy="1325563"/>
          </a:xfrm>
        </p:spPr>
        <p:txBody>
          <a:bodyPr>
            <a:normAutofit/>
          </a:bodyPr>
          <a:lstStyle>
            <a:lvl1pPr>
              <a:defRPr sz="4000" b="1" i="0" baseline="0">
                <a:solidFill>
                  <a:schemeClr val="bg1"/>
                </a:solidFill>
                <a:latin typeface="华文新魏" panose="02010800040101010101" pitchFamily="2" charset="-122"/>
                <a:ea typeface="华文新魏" panose="02010800040101010101" pitchFamily="2"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pPr>
              <a:defRPr/>
            </a:pPr>
            <a:fld id="{F16DDDBB-EAC0-483B-B58F-56059BB4FB15}"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553F792-1A51-4131-AB5D-2527FC59824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E5F9F85-1353-433C-998D-0FA89442EB57}" type="datetime1">
              <a:rPr lang="zh-CN" altLang="en-US" smtClean="0">
                <a:solidFill>
                  <a:prstClr val="black">
                    <a:tint val="75000"/>
                  </a:prstClr>
                </a:solidFill>
              </a:rPr>
              <a:t>2023/7/12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2F07F4B-738E-4952-A507-C2AE9FAC8DC0}" type="slidenum">
              <a:rPr lang="en-US" altLang="zh-CN" smtClean="0">
                <a:solidFill>
                  <a:prstClr val="black">
                    <a:tint val="75000"/>
                  </a:prstClr>
                </a:solidFill>
              </a:rPr>
              <a:t>‹#›</a:t>
            </a:fld>
            <a:endParaRPr lang="en-US" altLang="zh-CN">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4CB43652-4D9D-4A16-AB3E-46F61898F872}"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F8C0CDC-95A9-49F7-B876-DAFB13EC217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5C15C6CF-4013-45AA-A36C-F697C43B134B}"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C163585-070E-47A6-BCBE-CF2F40E7418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5E426C60-09AF-42E9-9D36-3B81E944FDBB}"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0D70998-77FE-4A61-B849-9192C0E70E6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3AB0F117-BA40-44C3-8737-C6CD1B506AB3}"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011D9AE-96D6-4AE6-9F6B-B7955A13E1C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9148483" y="6356350"/>
            <a:ext cx="2743200" cy="365125"/>
          </a:xfrm>
        </p:spPr>
        <p:txBody>
          <a:bodyPr/>
          <a:lstStyle/>
          <a:p>
            <a:fld id="{CCDAE748-CD9B-4B13-8D66-071384AD930E}" type="slidenum">
              <a:rPr lang="zh-CN" altLang="en-US" smtClean="0"/>
              <a:t>‹#›</a:t>
            </a:fld>
            <a:endParaRPr lang="zh-CN" altLang="en-US"/>
          </a:p>
        </p:txBody>
      </p:sp>
      <p:sp>
        <p:nvSpPr>
          <p:cNvPr id="6" name="标题 5"/>
          <p:cNvSpPr>
            <a:spLocks noGrp="1"/>
          </p:cNvSpPr>
          <p:nvPr>
            <p:ph type="title"/>
          </p:nvPr>
        </p:nvSpPr>
        <p:spPr/>
        <p:txBody>
          <a:bodyPr/>
          <a:lstStyle/>
          <a:p>
            <a:r>
              <a:rPr lang="zh-CN" altLang="en-US"/>
              <a:t>单击此处编辑母版标题样式</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垂直排列标题与文本">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9148482" y="6379135"/>
            <a:ext cx="2743200" cy="365125"/>
          </a:xfrm>
        </p:spPr>
        <p:txBody>
          <a:bodyPr/>
          <a:lstStyle/>
          <a:p>
            <a:fld id="{CCDAE748-CD9B-4B13-8D66-071384AD930E}" type="slidenum">
              <a:rPr lang="zh-CN" altLang="en-US" smtClean="0"/>
              <a:t>‹#›</a:t>
            </a:fld>
            <a:endParaRPr lang="zh-CN" alt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97E7BF-83DC-F1CA-6DF4-80F32B1F8F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85E3C3-74F7-C594-0F98-8C80A591E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9F642E2-9361-1B6C-5D23-5B3F91995CA1}"/>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C5F68506-C2B3-B8B8-9AE9-00BDD916CB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574FD8-A5A3-30C4-1FC6-FA8DD58FB840}"/>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1478723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D39635-DDE1-7871-3FDF-515C960B66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5E5A5D-ED2C-E47D-044C-A5AC2793DEA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2A5A9B-C136-53B2-A85B-57CF5A2871A9}"/>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4D11A17C-8686-A972-6EDA-1A369E2705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59B840-7211-1311-B0A1-FE2132A930D1}"/>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2152690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6FF41-CBB9-7E1A-19B3-1A05D3DE7D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37E5D04-A0D4-8659-CFC6-055D9162A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B88DD5E-54DD-403D-03C0-5CCEA317027D}"/>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45BDFBA6-C2E2-1F74-40FA-94CC738459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DBA1E8-40F9-43C3-9413-1EDF722D3758}"/>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40181159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D6773-5CBB-8B66-287C-FCF1707E59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382DCC4-CDA8-87B9-FB85-A7157270858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169B5E4-144C-C482-0FB9-ABF6880C85D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B01DE6A-5D43-4CCD-966A-4AE4D88135EA}"/>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6" name="页脚占位符 5">
            <a:extLst>
              <a:ext uri="{FF2B5EF4-FFF2-40B4-BE49-F238E27FC236}">
                <a16:creationId xmlns:a16="http://schemas.microsoft.com/office/drawing/2014/main" id="{FCA35FCF-2CF4-3809-26D8-BDA42658D75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E5071C8-7325-F72C-1F72-A15252834F3C}"/>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2084321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B96820-46FC-F5B4-E9D9-C3DACE66EE4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9848AF0-0DF3-E88B-13F5-1487B48FF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AF0CC06-71F0-4749-4332-B663136B47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03A2D66-497A-E025-FB9C-91AC2B84FE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6270F67-08FC-62D5-1C1B-B5B6EC68D3E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CA47289-056C-65AB-BAEA-D10CBF883886}"/>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8" name="页脚占位符 7">
            <a:extLst>
              <a:ext uri="{FF2B5EF4-FFF2-40B4-BE49-F238E27FC236}">
                <a16:creationId xmlns:a16="http://schemas.microsoft.com/office/drawing/2014/main" id="{35E7166B-E80E-32EB-E17F-2BD5D393ACE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B8E7D7C-AD47-5423-407E-383B8C3F804A}"/>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2824858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37F63C-F830-CBCA-387A-6C0979D72D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F76A908-B8BA-479B-E663-FB793303ECEF}"/>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4" name="页脚占位符 3">
            <a:extLst>
              <a:ext uri="{FF2B5EF4-FFF2-40B4-BE49-F238E27FC236}">
                <a16:creationId xmlns:a16="http://schemas.microsoft.com/office/drawing/2014/main" id="{13B295A0-34E8-84F7-F5B7-DEF42F5E67F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CFBB305-680C-34E9-244C-BB7D935009CF}"/>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3355379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E1DA67-07B3-9DFF-46E1-12F44CD89A6E}"/>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3" name="页脚占位符 2">
            <a:extLst>
              <a:ext uri="{FF2B5EF4-FFF2-40B4-BE49-F238E27FC236}">
                <a16:creationId xmlns:a16="http://schemas.microsoft.com/office/drawing/2014/main" id="{5E82E2A4-AA3E-6840-805D-654FBED1230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B6BF2B6-07F6-F30D-88CD-AA50758FDECC}"/>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3195439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D3BD12-FE0B-4BAA-FC36-F5023D1EC6D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A51A98-CCB4-4B02-FD66-A2FBEADB2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E3040F0-41CB-09A2-ACC4-785A66BCF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9B67169-8BAD-51CC-67CE-5958AEB0443E}"/>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6" name="页脚占位符 5">
            <a:extLst>
              <a:ext uri="{FF2B5EF4-FFF2-40B4-BE49-F238E27FC236}">
                <a16:creationId xmlns:a16="http://schemas.microsoft.com/office/drawing/2014/main" id="{CBE40336-6B12-BA43-2633-9053896A09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215C83E-586C-721A-4574-C9EE7288F430}"/>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34896510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6754F7-844A-3E1D-A95A-7453F71FFD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B5537D7-8C40-D8D4-786C-351D2BD26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D3B7DCA-31AE-C640-3DCA-3543EE06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364C96-902F-AE3C-68D3-A9D6385AD115}"/>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6" name="页脚占位符 5">
            <a:extLst>
              <a:ext uri="{FF2B5EF4-FFF2-40B4-BE49-F238E27FC236}">
                <a16:creationId xmlns:a16="http://schemas.microsoft.com/office/drawing/2014/main" id="{4C13E48C-376F-6A66-1E14-AE9FAF0133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B242FC-80B9-A430-3F87-8B82A651357B}"/>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21502382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B8A700-C44E-BC9D-1BA6-BB6D8D2E67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CFD64AE-C3A4-08C6-6ABC-93FE7A85D42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F5B2DF-10F1-DF5A-359B-52E598E0B3D1}"/>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4B60A2C4-C7A1-8F5B-A4C8-4BE2FEAC44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99B35B-97FB-627E-75B5-5621D93BADF4}"/>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113724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9309847" y="6356349"/>
            <a:ext cx="2743200" cy="365125"/>
          </a:xfrm>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6A1C7F-1BE4-E649-D893-8547C360646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0DA9BD2-4D25-1E72-94EF-A7FA8CABE3F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E57B50-812D-F4DB-B0A3-6FE821686E01}"/>
              </a:ext>
            </a:extLst>
          </p:cNvPr>
          <p:cNvSpPr>
            <a:spLocks noGrp="1"/>
          </p:cNvSpPr>
          <p:nvPr>
            <p:ph type="dt" sz="half" idx="10"/>
          </p:nvPr>
        </p:nvSpPr>
        <p:spPr/>
        <p:txBody>
          <a:bodyPr/>
          <a:lstStyle/>
          <a:p>
            <a:fld id="{34FF45C7-9E19-4025-95AA-748BEB846F56}"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6A5B58BD-C965-4317-8D26-99720F531E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B70F1B-C024-FDBF-D1F3-DC133D2339DB}"/>
              </a:ext>
            </a:extLst>
          </p:cNvPr>
          <p:cNvSpPr>
            <a:spLocks noGrp="1"/>
          </p:cNvSpPr>
          <p:nvPr>
            <p:ph type="sldNum" sz="quarter" idx="12"/>
          </p:nvPr>
        </p:nvSpPr>
        <p:spPr/>
        <p:txBody>
          <a:body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372202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68C264-015E-44C1-8E76-368E61BE45EC}" type="datetimeFigureOut">
              <a:rPr lang="zh-CN" altLang="en-US" smtClean="0"/>
              <a:t>2023/7/12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9269506" y="6356350"/>
            <a:ext cx="2743200" cy="365125"/>
          </a:xfrm>
        </p:spPr>
        <p:txBody>
          <a:bodyPr/>
          <a:lstStyle/>
          <a:p>
            <a:fld id="{CCDAE748-CD9B-4B13-8D66-071384AD930E}"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4.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8C264-015E-44C1-8E76-368E61BE45EC}" type="datetimeFigureOut">
              <a:rPr lang="zh-CN" altLang="en-US" smtClean="0"/>
              <a:t>2023/7/12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32777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AE748-CD9B-4B13-8D66-071384AD930E}" type="slidenum">
              <a:rPr lang="zh-CN" altLang="en-US" smtClean="0"/>
              <a:t>‹#›</a:t>
            </a:fld>
            <a:endParaRPr lang="zh-CN" altLang="en-US" dirty="0"/>
          </a:p>
        </p:txBody>
      </p:sp>
      <p:sp>
        <p:nvSpPr>
          <p:cNvPr id="7" name="文本框 6"/>
          <p:cNvSpPr txBox="1"/>
          <p:nvPr userDrawn="1"/>
        </p:nvSpPr>
        <p:spPr>
          <a:xfrm>
            <a:off x="9681657" y="365125"/>
            <a:ext cx="2402989" cy="706755"/>
          </a:xfrm>
          <a:prstGeom prst="rect">
            <a:avLst/>
          </a:prstGeom>
          <a:noFill/>
        </p:spPr>
        <p:txBody>
          <a:bodyPr wrap="square" rtlCol="0">
            <a:spAutoFit/>
          </a:bodyPr>
          <a:lstStyle/>
          <a:p>
            <a:pPr algn="l"/>
            <a:r>
              <a:rPr lang="zh-CN" altLang="en-US" sz="4000" b="1" dirty="0">
                <a:solidFill>
                  <a:srgbClr val="F08200"/>
                </a:solidFill>
                <a:latin typeface="宋体" panose="02010600030101010101" pitchFamily="2" charset="-122"/>
                <a:ea typeface="宋体" panose="02010600030101010101" pitchFamily="2" charset="-122"/>
                <a:sym typeface="+mn-ea"/>
              </a:rPr>
              <a:t>优悉通</a:t>
            </a:r>
            <a:r>
              <a:rPr lang="en-US" altLang="zh-CN" sz="4000" baseline="30000" dirty="0">
                <a:solidFill>
                  <a:srgbClr val="F08200"/>
                </a:solidFill>
                <a:sym typeface="+mn-ea"/>
              </a:rPr>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120E5-73C6-456D-B885-CE60FB58CFC0}" type="datetimeFigureOut">
              <a:rPr lang="zh-CN" altLang="en-US" smtClean="0"/>
              <a:t>2023/7/12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D7398-5BA8-4CF7-AFF0-31DD0E1DE1E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AB0F117-BA40-44C3-8737-C6CD1B506AB3}"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011D9AE-96D6-4AE6-9F6B-B7955A13E1C0}" type="slidenum">
              <a:rPr lang="zh-CN" altLang="en-US" smtClean="0">
                <a:solidFill>
                  <a:prstClr val="black">
                    <a:tint val="75000"/>
                  </a:prstClr>
                </a:solidFill>
              </a:rPr>
              <a:t>‹#›</a:t>
            </a:fld>
            <a:endParaRPr lang="zh-CN" altLang="en-US">
              <a:solidFill>
                <a:prstClr val="black">
                  <a:tint val="75000"/>
                </a:prstClr>
              </a:solidFill>
            </a:endParaRPr>
          </a:p>
        </p:txBody>
      </p:sp>
      <p:pic>
        <p:nvPicPr>
          <p:cNvPr id="7" name="Picture 2"/>
          <p:cNvPicPr>
            <a:picLocks noChangeAspect="1" noChangeArrowheads="1"/>
          </p:cNvPicPr>
          <p:nvPr userDrawn="1"/>
        </p:nvPicPr>
        <p:blipFill>
          <a:blip r:embed="rId25"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AB0F117-BA40-44C3-8737-C6CD1B506AB3}" type="datetime1">
              <a:rPr lang="zh-CN" altLang="en-US" smtClean="0">
                <a:solidFill>
                  <a:prstClr val="black">
                    <a:tint val="75000"/>
                  </a:prstClr>
                </a:solidFill>
              </a:rPr>
              <a:t>2023/7/12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011D9AE-96D6-4AE6-9F6B-B7955A13E1C0}" type="slidenum">
              <a:rPr lang="zh-CN" altLang="en-US" smtClean="0">
                <a:solidFill>
                  <a:prstClr val="black">
                    <a:tint val="75000"/>
                  </a:prstClr>
                </a:solidFill>
              </a:rPr>
              <a:t>‹#›</a:t>
            </a:fld>
            <a:endParaRPr lang="zh-CN" altLang="en-US">
              <a:solidFill>
                <a:prstClr val="black">
                  <a:tint val="75000"/>
                </a:prstClr>
              </a:solidFill>
            </a:endParaRPr>
          </a:p>
        </p:txBody>
      </p:sp>
      <p:pic>
        <p:nvPicPr>
          <p:cNvPr id="7" name="Picture 2"/>
          <p:cNvPicPr>
            <a:picLocks noChangeAspect="1" noChangeArrowheads="1"/>
          </p:cNvPicPr>
          <p:nvPr userDrawn="1"/>
        </p:nvPicPr>
        <p:blipFill>
          <a:blip r:embed="rId25"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4C5454C-742A-48FA-CAB0-D4F216499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9565A40-1B69-4CD5-1D25-EA03E7B24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C26B4D-9FC6-DE6B-45AB-043A225F65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F45C7-9E19-4025-95AA-748BEB846F56}" type="datetimeFigureOut">
              <a:rPr lang="zh-CN" altLang="en-US" smtClean="0"/>
              <a:t>2023/7/12</a:t>
            </a:fld>
            <a:endParaRPr lang="zh-CN" altLang="en-US"/>
          </a:p>
        </p:txBody>
      </p:sp>
      <p:sp>
        <p:nvSpPr>
          <p:cNvPr id="5" name="页脚占位符 4">
            <a:extLst>
              <a:ext uri="{FF2B5EF4-FFF2-40B4-BE49-F238E27FC236}">
                <a16:creationId xmlns:a16="http://schemas.microsoft.com/office/drawing/2014/main" id="{E17D2D39-1ABC-A7C2-AB5F-FF0760590F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D4BFFDE-8C50-F900-CD99-D50FAB5C0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9C35A-8F6E-4724-B874-7AFA06761946}" type="slidenum">
              <a:rPr lang="zh-CN" altLang="en-US" smtClean="0"/>
              <a:t>‹#›</a:t>
            </a:fld>
            <a:endParaRPr lang="zh-CN" altLang="en-US"/>
          </a:p>
        </p:txBody>
      </p:sp>
    </p:spTree>
    <p:extLst>
      <p:ext uri="{BB962C8B-B14F-4D97-AF65-F5344CB8AC3E}">
        <p14:creationId xmlns:p14="http://schemas.microsoft.com/office/powerpoint/2010/main" val="86120454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1.png"/><Relationship Id="rId2" Type="http://schemas.openxmlformats.org/officeDocument/2006/relationships/package" Target="../embeddings/Microsoft_Excel_Worksheet1.xlsx"/><Relationship Id="rId1" Type="http://schemas.openxmlformats.org/officeDocument/2006/relationships/slideLayout" Target="../slideLayouts/slideLayout76.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2.emf"/><Relationship Id="rId7" Type="http://schemas.openxmlformats.org/officeDocument/2006/relationships/image" Target="../media/image14.svg"/><Relationship Id="rId2" Type="http://schemas.openxmlformats.org/officeDocument/2006/relationships/package" Target="../embeddings/Microsoft_Excel_Worksheet2.xlsx"/><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chart" Target="../charts/char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A4C0DD">
                <a:alpha val="0"/>
              </a:srgbClr>
            </a:gs>
            <a:gs pos="100000">
              <a:schemeClr val="accent1">
                <a:lumMod val="30000"/>
                <a:lumOff val="70000"/>
              </a:schemeClr>
            </a:gs>
          </a:gsLst>
          <a:lin ang="0" scaled="0"/>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232D4B-725F-CF9A-9636-5225AC75CCA6}"/>
              </a:ext>
            </a:extLst>
          </p:cNvPr>
          <p:cNvSpPr>
            <a:spLocks noGrp="1" noRot="1" noMove="1" noResize="1" noEditPoints="1" noAdjustHandles="1" noChangeArrowheads="1" noChangeShapeType="1"/>
          </p:cNvSpPr>
          <p:nvPr/>
        </p:nvSpPr>
        <p:spPr>
          <a:xfrm>
            <a:off x="640412" y="846138"/>
            <a:ext cx="10725150" cy="5092700"/>
          </a:xfrm>
          <a:prstGeom prst="rect">
            <a:avLst/>
          </a:prstGeom>
          <a:solidFill>
            <a:schemeClr val="bg1"/>
          </a:solidFill>
          <a:ln w="38100" cmpd="sng">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a:extLst>
              <a:ext uri="{FF2B5EF4-FFF2-40B4-BE49-F238E27FC236}">
                <a16:creationId xmlns:a16="http://schemas.microsoft.com/office/drawing/2014/main" id="{7F5074A5-A102-0257-5E67-94C44ACCBE9B}"/>
              </a:ext>
            </a:extLst>
          </p:cNvPr>
          <p:cNvSpPr>
            <a:spLocks noGrp="1" noRot="1" noMove="1" noResize="1" noEditPoints="1" noAdjustHandles="1" noChangeArrowheads="1" noChangeShapeType="1"/>
          </p:cNvSpPr>
          <p:nvPr/>
        </p:nvSpPr>
        <p:spPr>
          <a:xfrm>
            <a:off x="1641661" y="545742"/>
            <a:ext cx="9080500" cy="19113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1FF7FFD7-9A85-9F66-16A1-CD1725444F20}"/>
              </a:ext>
            </a:extLst>
          </p:cNvPr>
          <p:cNvSpPr txBox="1">
            <a:spLocks noGrp="1" noRot="1" noMove="1" noResize="1" noEditPoints="1" noAdjustHandles="1" noChangeArrowheads="1" noChangeShapeType="1"/>
          </p:cNvSpPr>
          <p:nvPr/>
        </p:nvSpPr>
        <p:spPr>
          <a:xfrm>
            <a:off x="7203515" y="365594"/>
            <a:ext cx="3346824" cy="1895006"/>
          </a:xfrm>
          <a:prstGeom prst="rect">
            <a:avLst/>
          </a:prstGeom>
          <a:noFill/>
        </p:spPr>
        <p:txBody>
          <a:bodyPr wrap="square">
            <a:spAutoFit/>
          </a:bodyPr>
          <a:lstStyle/>
          <a:p>
            <a:pPr algn="r">
              <a:lnSpc>
                <a:spcPct val="150000"/>
              </a:lnSpc>
              <a:defRPr/>
            </a:pPr>
            <a:r>
              <a:rPr kumimoji="0" lang="zh-CN" altLang="en-US" sz="2000" b="1" i="0" u="none" strike="noStrike" kern="1200" cap="none" spc="0" normalizeH="0" baseline="0" noProof="0" dirty="0">
                <a:ln>
                  <a:noFill/>
                </a:ln>
                <a:solidFill>
                  <a:schemeClr val="accent5">
                    <a:lumMod val="75000"/>
                  </a:schemeClr>
                </a:solidFill>
                <a:effectLst/>
                <a:uLnTx/>
                <a:uFillTx/>
                <a:latin typeface="STKaiti" panose="02010600040101010101" pitchFamily="2" charset="-122"/>
                <a:ea typeface="STKaiti" panose="02010600040101010101" pitchFamily="2" charset="-122"/>
                <a:cs typeface="+mn-cs"/>
              </a:rPr>
              <a:t>同时含有谷氨酰胺、牛磺酸</a:t>
            </a:r>
            <a:endParaRPr lang="en-US" altLang="zh-CN" sz="2000" b="1" dirty="0">
              <a:solidFill>
                <a:schemeClr val="accent5">
                  <a:lumMod val="75000"/>
                </a:schemeClr>
              </a:solidFill>
              <a:latin typeface="STKaiti" panose="02010600040101010101" pitchFamily="2" charset="-122"/>
              <a:ea typeface="STKaiti" panose="02010600040101010101" pitchFamily="2" charset="-122"/>
            </a:endParaRPr>
          </a:p>
          <a:p>
            <a:pPr algn="r">
              <a:lnSpc>
                <a:spcPct val="150000"/>
              </a:lnSpc>
              <a:defRPr/>
            </a:pPr>
            <a:r>
              <a:rPr kumimoji="0" lang="zh-CN" altLang="en-US" sz="2000" b="1" i="0" u="none" strike="noStrike" kern="1200" cap="none" spc="0" normalizeH="0" baseline="0" noProof="0" dirty="0">
                <a:ln>
                  <a:noFill/>
                </a:ln>
                <a:solidFill>
                  <a:schemeClr val="accent5">
                    <a:lumMod val="75000"/>
                  </a:schemeClr>
                </a:solidFill>
                <a:effectLst/>
                <a:uLnTx/>
                <a:uFillTx/>
                <a:latin typeface="STKaiti" panose="02010600040101010101" pitchFamily="2" charset="-122"/>
                <a:ea typeface="STKaiti" panose="02010600040101010101" pitchFamily="2" charset="-122"/>
                <a:cs typeface="+mn-cs"/>
              </a:rPr>
              <a:t>不含亚硫酸盐抗氧剂</a:t>
            </a:r>
            <a:endParaRPr kumimoji="0" lang="en-US" altLang="zh-CN" sz="2000" b="1" i="0" u="none" strike="noStrike" kern="1200" cap="none" spc="0" normalizeH="0" baseline="0" noProof="0" dirty="0">
              <a:ln>
                <a:noFill/>
              </a:ln>
              <a:solidFill>
                <a:schemeClr val="accent5">
                  <a:lumMod val="75000"/>
                </a:schemeClr>
              </a:solidFill>
              <a:effectLst/>
              <a:uLnTx/>
              <a:uFillTx/>
              <a:latin typeface="STKaiti" panose="02010600040101010101" pitchFamily="2" charset="-122"/>
              <a:ea typeface="STKaiti" panose="02010600040101010101" pitchFamily="2" charset="-122"/>
              <a:cs typeface="+mn-cs"/>
            </a:endParaRPr>
          </a:p>
          <a:p>
            <a:pPr algn="r">
              <a:lnSpc>
                <a:spcPct val="150000"/>
              </a:lnSpc>
              <a:defRPr/>
            </a:pPr>
            <a:r>
              <a:rPr lang="zh-CN" altLang="en-US" sz="2000" b="1" dirty="0">
                <a:solidFill>
                  <a:schemeClr val="accent5">
                    <a:lumMod val="75000"/>
                  </a:schemeClr>
                </a:solidFill>
                <a:latin typeface="STKaiti" panose="02010600040101010101" pitchFamily="2" charset="-122"/>
                <a:ea typeface="STKaiti" panose="02010600040101010101" pitchFamily="2" charset="-122"/>
              </a:rPr>
              <a:t>严格</a:t>
            </a:r>
            <a:r>
              <a:rPr lang="en-US" altLang="zh-CN" sz="2000" b="1" dirty="0">
                <a:solidFill>
                  <a:schemeClr val="accent5">
                    <a:lumMod val="75000"/>
                  </a:schemeClr>
                </a:solidFill>
                <a:latin typeface="STKaiti" panose="02010600040101010101" pitchFamily="2" charset="-122"/>
                <a:ea typeface="STKaiti" panose="02010600040101010101" pitchFamily="2" charset="-122"/>
              </a:rPr>
              <a:t>RCT</a:t>
            </a:r>
            <a:r>
              <a:rPr lang="zh-CN" altLang="en-US" sz="2000" b="1" dirty="0">
                <a:solidFill>
                  <a:schemeClr val="accent5">
                    <a:lumMod val="75000"/>
                  </a:schemeClr>
                </a:solidFill>
                <a:latin typeface="STKaiti" panose="02010600040101010101" pitchFamily="2" charset="-122"/>
                <a:ea typeface="STKaiti" panose="02010600040101010101" pitchFamily="2" charset="-122"/>
              </a:rPr>
              <a:t>研究</a:t>
            </a:r>
            <a:endParaRPr kumimoji="0" lang="en-US" altLang="zh-CN" sz="2000" b="1" i="0" u="none" strike="noStrike" kern="1200" cap="none" spc="0" normalizeH="0" baseline="0" noProof="0" dirty="0">
              <a:ln>
                <a:noFill/>
              </a:ln>
              <a:solidFill>
                <a:schemeClr val="accent5">
                  <a:lumMod val="75000"/>
                </a:schemeClr>
              </a:solidFill>
              <a:effectLst/>
              <a:uLnTx/>
              <a:uFillTx/>
              <a:latin typeface="STKaiti" panose="02010600040101010101" pitchFamily="2" charset="-122"/>
              <a:ea typeface="STKaiti" panose="02010600040101010101" pitchFamily="2" charset="-122"/>
              <a:cs typeface="+mn-cs"/>
            </a:endParaRPr>
          </a:p>
          <a:p>
            <a:pPr algn="r">
              <a:lnSpc>
                <a:spcPct val="150000"/>
              </a:lnSpc>
              <a:defRPr/>
            </a:pPr>
            <a:r>
              <a:rPr lang="zh-CN" altLang="en-US" sz="2000" b="1" dirty="0">
                <a:solidFill>
                  <a:schemeClr val="accent5">
                    <a:lumMod val="75000"/>
                  </a:schemeClr>
                </a:solidFill>
                <a:latin typeface="STKaiti" panose="02010600040101010101" pitchFamily="2" charset="-122"/>
                <a:ea typeface="STKaiti" panose="02010600040101010101" pitchFamily="2" charset="-122"/>
              </a:rPr>
              <a:t>原</a:t>
            </a:r>
            <a:r>
              <a:rPr lang="en-US" altLang="zh-CN" sz="2000" b="1" dirty="0">
                <a:solidFill>
                  <a:schemeClr val="accent5">
                    <a:lumMod val="75000"/>
                  </a:schemeClr>
                </a:solidFill>
                <a:latin typeface="STKaiti" panose="02010600040101010101" pitchFamily="2" charset="-122"/>
                <a:ea typeface="STKaiti" panose="02010600040101010101" pitchFamily="2" charset="-122"/>
              </a:rPr>
              <a:t>1.5</a:t>
            </a:r>
            <a:r>
              <a:rPr lang="zh-CN" altLang="en-US" sz="2000" b="1" dirty="0">
                <a:solidFill>
                  <a:schemeClr val="accent5">
                    <a:lumMod val="75000"/>
                  </a:schemeClr>
                </a:solidFill>
                <a:latin typeface="STKaiti" panose="02010600040101010101" pitchFamily="2" charset="-122"/>
                <a:ea typeface="STKaiti" panose="02010600040101010101" pitchFamily="2" charset="-122"/>
              </a:rPr>
              <a:t>类新药</a:t>
            </a:r>
            <a:endParaRPr kumimoji="0" lang="en-US" altLang="zh-CN" sz="2000" b="1" i="0" u="none" strike="noStrike" kern="1200" cap="none" spc="0" normalizeH="0" baseline="0" noProof="0" dirty="0">
              <a:ln>
                <a:noFill/>
              </a:ln>
              <a:solidFill>
                <a:schemeClr val="accent5">
                  <a:lumMod val="75000"/>
                </a:schemeClr>
              </a:solidFill>
              <a:effectLst/>
              <a:uLnTx/>
              <a:uFillTx/>
              <a:latin typeface="STKaiti" panose="02010600040101010101" pitchFamily="2" charset="-122"/>
              <a:ea typeface="STKaiti" panose="02010600040101010101" pitchFamily="2" charset="-122"/>
              <a:cs typeface="+mn-cs"/>
            </a:endParaRPr>
          </a:p>
        </p:txBody>
      </p:sp>
      <p:sp>
        <p:nvSpPr>
          <p:cNvPr id="5" name="文本框 4">
            <a:extLst>
              <a:ext uri="{FF2B5EF4-FFF2-40B4-BE49-F238E27FC236}">
                <a16:creationId xmlns:a16="http://schemas.microsoft.com/office/drawing/2014/main" id="{76FAA326-6520-BCE4-7E8C-E5F0518C830B}"/>
              </a:ext>
            </a:extLst>
          </p:cNvPr>
          <p:cNvSpPr txBox="1">
            <a:spLocks noGrp="1" noRot="1" noMove="1" noResize="1" noEditPoints="1" noAdjustHandles="1" noChangeArrowheads="1" noChangeShapeType="1"/>
          </p:cNvSpPr>
          <p:nvPr/>
        </p:nvSpPr>
        <p:spPr>
          <a:xfrm>
            <a:off x="2917640" y="1942279"/>
            <a:ext cx="562983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accent5">
                    <a:lumMod val="50000"/>
                  </a:schemeClr>
                </a:solidFill>
                <a:latin typeface="STKaiti" panose="02010600040101010101" pitchFamily="2" charset="-122"/>
                <a:ea typeface="STKaiti" panose="02010600040101010101" pitchFamily="2" charset="-122"/>
                <a:sym typeface="思源黑体" panose="020B0500000000000000" pitchFamily="34" charset="-122"/>
              </a:rPr>
              <a:t>复方氨基酸（</a:t>
            </a:r>
            <a:r>
              <a:rPr lang="en-US" altLang="zh-CN" sz="2400" b="1" dirty="0">
                <a:solidFill>
                  <a:schemeClr val="accent5">
                    <a:lumMod val="50000"/>
                  </a:schemeClr>
                </a:solidFill>
                <a:latin typeface="STKaiti" panose="02010600040101010101" pitchFamily="2" charset="-122"/>
                <a:ea typeface="STKaiti" panose="02010600040101010101" pitchFamily="2" charset="-122"/>
                <a:sym typeface="思源黑体" panose="020B0500000000000000" pitchFamily="34" charset="-122"/>
              </a:rPr>
              <a:t>19</a:t>
            </a:r>
            <a:r>
              <a:rPr lang="zh-CN" altLang="en-US" sz="2400" b="1" dirty="0">
                <a:solidFill>
                  <a:schemeClr val="accent5">
                    <a:lumMod val="50000"/>
                  </a:schemeClr>
                </a:solidFill>
                <a:latin typeface="STKaiti" panose="02010600040101010101" pitchFamily="2" charset="-122"/>
                <a:ea typeface="STKaiti" panose="02010600040101010101" pitchFamily="2" charset="-122"/>
                <a:sym typeface="思源黑体" panose="020B0500000000000000" pitchFamily="34" charset="-122"/>
              </a:rPr>
              <a:t>）丙谷二肽注射液</a:t>
            </a:r>
          </a:p>
        </p:txBody>
      </p:sp>
      <p:sp>
        <p:nvSpPr>
          <p:cNvPr id="6" name="文本框 5">
            <a:extLst>
              <a:ext uri="{FF2B5EF4-FFF2-40B4-BE49-F238E27FC236}">
                <a16:creationId xmlns:a16="http://schemas.microsoft.com/office/drawing/2014/main" id="{546CC7F5-1253-3D52-BE07-98375C563B35}"/>
              </a:ext>
            </a:extLst>
          </p:cNvPr>
          <p:cNvSpPr txBox="1">
            <a:spLocks noGrp="1" noRot="1" noMove="1" noResize="1" noEditPoints="1" noAdjustHandles="1" noChangeArrowheads="1" noChangeShapeType="1"/>
          </p:cNvSpPr>
          <p:nvPr/>
        </p:nvSpPr>
        <p:spPr>
          <a:xfrm>
            <a:off x="2825750" y="2480745"/>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zh-CN" b="0" i="0" u="none" strike="noStrike" kern="1200" cap="none" spc="0" normalizeH="0" baseline="0" noProof="0" dirty="0">
                <a:ln>
                  <a:noFill/>
                </a:ln>
                <a:solidFill>
                  <a:schemeClr val="accent5">
                    <a:lumMod val="50000"/>
                  </a:schemeClr>
                </a:solidFill>
                <a:effectLst/>
                <a:uLnTx/>
                <a:uFillTx/>
                <a:latin typeface="STKaiti" panose="02010600040101010101" pitchFamily="2" charset="-122"/>
                <a:ea typeface="STKaiti" panose="02010600040101010101" pitchFamily="2" charset="-122"/>
                <a:sym typeface="+mn-ea"/>
              </a:rPr>
              <a:t>规格：</a:t>
            </a:r>
            <a:r>
              <a:rPr kumimoji="0" lang="en-US" altLang="zh-CN" b="0" i="0" u="none" strike="noStrike" kern="1200" cap="none" spc="0" normalizeH="0" baseline="0" noProof="0" dirty="0">
                <a:ln>
                  <a:noFill/>
                </a:ln>
                <a:solidFill>
                  <a:schemeClr val="accent5">
                    <a:lumMod val="50000"/>
                  </a:schemeClr>
                </a:solidFill>
                <a:effectLst/>
                <a:uLnTx/>
                <a:uFillTx/>
                <a:latin typeface="STKaiti" panose="02010600040101010101" pitchFamily="2" charset="-122"/>
                <a:ea typeface="STKaiti" panose="02010600040101010101" pitchFamily="2" charset="-122"/>
                <a:sym typeface="+mn-ea"/>
              </a:rPr>
              <a:t>250ml</a:t>
            </a:r>
            <a:r>
              <a:rPr kumimoji="0" lang="zh-CN" altLang="zh-CN" b="0" i="0" u="none" strike="noStrike" kern="1200" cap="none" spc="0" normalizeH="0" baseline="0" noProof="0" dirty="0">
                <a:ln>
                  <a:noFill/>
                </a:ln>
                <a:solidFill>
                  <a:schemeClr val="accent5">
                    <a:lumMod val="50000"/>
                  </a:schemeClr>
                </a:solidFill>
                <a:effectLst/>
                <a:uLnTx/>
                <a:uFillTx/>
                <a:latin typeface="STKaiti" panose="02010600040101010101" pitchFamily="2" charset="-122"/>
                <a:ea typeface="STKaiti" panose="02010600040101010101" pitchFamily="2" charset="-122"/>
                <a:sym typeface="+mn-ea"/>
              </a:rPr>
              <a:t>：</a:t>
            </a:r>
            <a:r>
              <a:rPr kumimoji="0" lang="en-US" altLang="zh-CN" b="0" i="0" u="none" strike="noStrike" kern="1200" cap="none" spc="0" normalizeH="0" baseline="0" noProof="0" dirty="0">
                <a:ln>
                  <a:noFill/>
                </a:ln>
                <a:solidFill>
                  <a:schemeClr val="accent5">
                    <a:lumMod val="50000"/>
                  </a:schemeClr>
                </a:solidFill>
                <a:effectLst/>
                <a:uLnTx/>
                <a:uFillTx/>
                <a:latin typeface="STKaiti" panose="02010600040101010101" pitchFamily="2" charset="-122"/>
                <a:ea typeface="STKaiti" panose="02010600040101010101" pitchFamily="2" charset="-122"/>
                <a:sym typeface="+mn-ea"/>
              </a:rPr>
              <a:t>25g</a:t>
            </a:r>
            <a:r>
              <a:rPr kumimoji="0" lang="zh-CN" altLang="zh-CN" b="0" i="0" u="none" strike="noStrike" kern="1200" cap="none" spc="0" normalizeH="0" baseline="0" noProof="0" dirty="0">
                <a:ln>
                  <a:noFill/>
                </a:ln>
                <a:solidFill>
                  <a:schemeClr val="accent5">
                    <a:lumMod val="50000"/>
                  </a:schemeClr>
                </a:solidFill>
                <a:effectLst/>
                <a:uLnTx/>
                <a:uFillTx/>
                <a:latin typeface="STKaiti" panose="02010600040101010101" pitchFamily="2" charset="-122"/>
                <a:ea typeface="STKaiti" panose="02010600040101010101" pitchFamily="2" charset="-122"/>
                <a:sym typeface="+mn-ea"/>
              </a:rPr>
              <a:t>（氨基酸</a:t>
            </a:r>
            <a:r>
              <a:rPr kumimoji="0" lang="en-US" altLang="zh-CN" b="0" i="0" u="none" strike="noStrike" kern="1200" cap="none" spc="0" normalizeH="0" baseline="0" noProof="0" dirty="0">
                <a:ln>
                  <a:noFill/>
                </a:ln>
                <a:solidFill>
                  <a:schemeClr val="accent5">
                    <a:lumMod val="50000"/>
                  </a:schemeClr>
                </a:solidFill>
                <a:effectLst/>
                <a:uLnTx/>
                <a:uFillTx/>
                <a:latin typeface="STKaiti" panose="02010600040101010101" pitchFamily="2" charset="-122"/>
                <a:ea typeface="STKaiti" panose="02010600040101010101" pitchFamily="2" charset="-122"/>
                <a:sym typeface="+mn-ea"/>
              </a:rPr>
              <a:t>/</a:t>
            </a:r>
            <a:r>
              <a:rPr kumimoji="0" lang="zh-CN" altLang="en-US" b="0" i="0" u="none" strike="noStrike" kern="1200" cap="none" spc="0" normalizeH="0" baseline="0" noProof="0" dirty="0">
                <a:ln>
                  <a:noFill/>
                </a:ln>
                <a:solidFill>
                  <a:schemeClr val="accent5">
                    <a:lumMod val="50000"/>
                  </a:schemeClr>
                </a:solidFill>
                <a:effectLst/>
                <a:uLnTx/>
                <a:uFillTx/>
                <a:latin typeface="STKaiti" panose="02010600040101010101" pitchFamily="2" charset="-122"/>
                <a:ea typeface="STKaiti" panose="02010600040101010101" pitchFamily="2" charset="-122"/>
                <a:sym typeface="+mn-ea"/>
              </a:rPr>
              <a:t>丙谷</a:t>
            </a:r>
            <a:r>
              <a:rPr kumimoji="0" lang="zh-CN" altLang="zh-CN" b="0" i="0" u="none" strike="noStrike" kern="1200" cap="none" spc="0" normalizeH="0" baseline="0" noProof="0" dirty="0">
                <a:ln>
                  <a:noFill/>
                </a:ln>
                <a:solidFill>
                  <a:schemeClr val="accent5">
                    <a:lumMod val="50000"/>
                  </a:schemeClr>
                </a:solidFill>
                <a:effectLst/>
                <a:uLnTx/>
                <a:uFillTx/>
                <a:latin typeface="STKaiti" panose="02010600040101010101" pitchFamily="2" charset="-122"/>
                <a:ea typeface="STKaiti" panose="02010600040101010101" pitchFamily="2" charset="-122"/>
                <a:sym typeface="+mn-ea"/>
              </a:rPr>
              <a:t>二肽）</a:t>
            </a:r>
          </a:p>
        </p:txBody>
      </p:sp>
      <p:sp>
        <p:nvSpPr>
          <p:cNvPr id="7" name="文本框 6">
            <a:extLst>
              <a:ext uri="{FF2B5EF4-FFF2-40B4-BE49-F238E27FC236}">
                <a16:creationId xmlns:a16="http://schemas.microsoft.com/office/drawing/2014/main" id="{06C478CF-48A2-C615-8932-EC22A5D218C2}"/>
              </a:ext>
            </a:extLst>
          </p:cNvPr>
          <p:cNvSpPr txBox="1">
            <a:spLocks noGrp="1" noRot="1" noMove="1" noResize="1" noEditPoints="1" noAdjustHandles="1" noChangeArrowheads="1" noChangeShapeType="1"/>
          </p:cNvSpPr>
          <p:nvPr/>
        </p:nvSpPr>
        <p:spPr>
          <a:xfrm>
            <a:off x="5364258" y="1287461"/>
            <a:ext cx="1751105" cy="584775"/>
          </a:xfrm>
          <a:prstGeom prst="rect">
            <a:avLst/>
          </a:prstGeom>
          <a:noFill/>
        </p:spPr>
        <p:txBody>
          <a:bodyPr wrap="square" rtlCol="0">
            <a:spAutoFit/>
          </a:bodyPr>
          <a:lstStyle/>
          <a:p>
            <a:r>
              <a:rPr lang="zh-CN" altLang="en-US" sz="3200" b="1" dirty="0">
                <a:solidFill>
                  <a:srgbClr val="F08200"/>
                </a:solidFill>
                <a:latin typeface="宋体" panose="02010600030101010101" pitchFamily="2" charset="-122"/>
                <a:sym typeface="+mn-ea"/>
              </a:rPr>
              <a:t>优悉通</a:t>
            </a:r>
            <a:r>
              <a:rPr lang="en-US" altLang="zh-CN" sz="3200" baseline="30000" dirty="0">
                <a:solidFill>
                  <a:srgbClr val="F08200"/>
                </a:solidFill>
                <a:latin typeface="Franklin Gothic Book" panose="020B0503020102020204"/>
                <a:ea typeface="华文楷体" panose="02010600040101010101" pitchFamily="2" charset="-122"/>
                <a:sym typeface="+mn-ea"/>
              </a:rPr>
              <a:t>®</a:t>
            </a:r>
          </a:p>
        </p:txBody>
      </p:sp>
      <p:sp>
        <p:nvSpPr>
          <p:cNvPr id="8" name="文本框 7">
            <a:extLst>
              <a:ext uri="{FF2B5EF4-FFF2-40B4-BE49-F238E27FC236}">
                <a16:creationId xmlns:a16="http://schemas.microsoft.com/office/drawing/2014/main" id="{16FB2A0E-C269-9414-741F-FA04765F9294}"/>
              </a:ext>
            </a:extLst>
          </p:cNvPr>
          <p:cNvSpPr txBox="1">
            <a:spLocks noGrp="1" noRot="1" noMove="1" noResize="1" noEditPoints="1" noAdjustHandles="1" noChangeArrowheads="1" noChangeShapeType="1"/>
          </p:cNvSpPr>
          <p:nvPr/>
        </p:nvSpPr>
        <p:spPr>
          <a:xfrm>
            <a:off x="3767418" y="3794809"/>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3600" b="1" i="0" u="none" strike="noStrike" kern="1200" cap="none" spc="0" normalizeH="0" baseline="0" noProof="0" dirty="0">
                <a:ln>
                  <a:noFill/>
                </a:ln>
                <a:solidFill>
                  <a:schemeClr val="accent1">
                    <a:lumMod val="75000"/>
                  </a:schemeClr>
                </a:solidFill>
                <a:effectLst/>
                <a:uLnTx/>
                <a:uFillTx/>
                <a:latin typeface="STKaiti" panose="02010600040101010101" pitchFamily="2" charset="-122"/>
                <a:ea typeface="STKaiti" panose="02010600040101010101" pitchFamily="2" charset="-122"/>
              </a:rPr>
              <a:t>北京世桥生物制药有限公司</a:t>
            </a:r>
          </a:p>
        </p:txBody>
      </p:sp>
      <p:pic>
        <p:nvPicPr>
          <p:cNvPr id="9" name="图片 8" descr="世桥生物标志-01">
            <a:extLst>
              <a:ext uri="{FF2B5EF4-FFF2-40B4-BE49-F238E27FC236}">
                <a16:creationId xmlns:a16="http://schemas.microsoft.com/office/drawing/2014/main" id="{B1DFCCCC-D3FF-98E9-8509-35A275796932}"/>
              </a:ext>
            </a:extLst>
          </p:cNvPr>
          <p:cNvPicPr>
            <a:picLocks noGrp="1" noRot="1" noChangeAspect="1" noMove="1" noResize="1" noEditPoints="1" noAdjustHandles="1" noChangeArrowheads="1" noChangeShapeType="1" noCrop="1"/>
          </p:cNvPicPr>
          <p:nvPr/>
        </p:nvPicPr>
        <p:blipFill>
          <a:blip r:embed="rId3"/>
          <a:stretch>
            <a:fillRect/>
          </a:stretch>
        </p:blipFill>
        <p:spPr>
          <a:xfrm>
            <a:off x="2983007" y="3829405"/>
            <a:ext cx="960599" cy="554881"/>
          </a:xfrm>
          <a:prstGeom prst="rect">
            <a:avLst/>
          </a:prstGeom>
        </p:spPr>
      </p:pic>
      <p:sp>
        <p:nvSpPr>
          <p:cNvPr id="22" name="矩形 21">
            <a:extLst>
              <a:ext uri="{FF2B5EF4-FFF2-40B4-BE49-F238E27FC236}">
                <a16:creationId xmlns:a16="http://schemas.microsoft.com/office/drawing/2014/main" id="{725B8F62-331F-98E7-4E94-948B9B4992F1}"/>
              </a:ext>
            </a:extLst>
          </p:cNvPr>
          <p:cNvSpPr>
            <a:spLocks noGrp="1" noRot="1" noMove="1" noResize="1" noEditPoints="1" noAdjustHandles="1" noChangeArrowheads="1" noChangeShapeType="1"/>
          </p:cNvSpPr>
          <p:nvPr/>
        </p:nvSpPr>
        <p:spPr>
          <a:xfrm>
            <a:off x="0" y="0"/>
            <a:ext cx="12192000" cy="6858000"/>
          </a:xfrm>
          <a:prstGeom prst="rect">
            <a:avLst/>
          </a:prstGeom>
          <a:gradFill>
            <a:gsLst>
              <a:gs pos="86000">
                <a:srgbClr val="A4C0DD">
                  <a:alpha val="0"/>
                </a:srgbClr>
              </a:gs>
              <a:gs pos="3000">
                <a:schemeClr val="accent1">
                  <a:lumMod val="30000"/>
                  <a:lumOff val="70000"/>
                  <a:alpha val="45000"/>
                </a:schemeClr>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14000"/>
              </a:lnSpc>
            </a:pPr>
            <a:endPar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4" name="图片 23" descr="饮料瓶装和上面的商标图案&#10;&#10;中度可信度描述已自动生成">
            <a:extLst>
              <a:ext uri="{FF2B5EF4-FFF2-40B4-BE49-F238E27FC236}">
                <a16:creationId xmlns:a16="http://schemas.microsoft.com/office/drawing/2014/main" id="{C07D1F0C-6EB7-B00C-A250-036636F51912}"/>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132606" y="-578923"/>
            <a:ext cx="5143500" cy="6858000"/>
          </a:xfrm>
          <a:prstGeom prst="rect">
            <a:avLst/>
          </a:prstGeom>
        </p:spPr>
      </p:pic>
      <p:sp>
        <p:nvSpPr>
          <p:cNvPr id="10" name="文本框 9">
            <a:extLst>
              <a:ext uri="{FF2B5EF4-FFF2-40B4-BE49-F238E27FC236}">
                <a16:creationId xmlns:a16="http://schemas.microsoft.com/office/drawing/2014/main" id="{83B11ADC-B29B-0DF9-2FB6-D4BCA4F49681}"/>
              </a:ext>
            </a:extLst>
          </p:cNvPr>
          <p:cNvSpPr txBox="1"/>
          <p:nvPr/>
        </p:nvSpPr>
        <p:spPr>
          <a:xfrm>
            <a:off x="2450162" y="5214741"/>
            <a:ext cx="8915400" cy="1071062"/>
          </a:xfrm>
          <a:prstGeom prst="rect">
            <a:avLst/>
          </a:prstGeom>
          <a:noFill/>
        </p:spPr>
        <p:txBody>
          <a:bodyPr wrap="square" rtlCol="0">
            <a:spAutoFit/>
          </a:bodyPr>
          <a:lstStyle/>
          <a:p>
            <a:pPr algn="r">
              <a:lnSpc>
                <a:spcPct val="114000"/>
              </a:lnSpc>
            </a:pPr>
            <a:r>
              <a:rPr lang="zh-CN" altLang="en-US"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目录外药品符合申报条件为：</a:t>
            </a:r>
            <a:endParaRPr lang="en-US" altLang="zh-CN"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endParaRPr>
          </a:p>
          <a:p>
            <a:pPr algn="r">
              <a:lnSpc>
                <a:spcPct val="114000"/>
              </a:lnSpc>
            </a:pPr>
            <a:r>
              <a:rPr lang="en-US" altLang="zh-CN"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2018</a:t>
            </a:r>
            <a:r>
              <a:rPr lang="zh-CN" altLang="en-US"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年</a:t>
            </a:r>
            <a:r>
              <a:rPr lang="en-US" altLang="zh-CN"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1</a:t>
            </a:r>
            <a:r>
              <a:rPr lang="zh-CN" altLang="en-US"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月</a:t>
            </a:r>
            <a:r>
              <a:rPr lang="en-US" altLang="zh-CN"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1</a:t>
            </a:r>
            <a:r>
              <a:rPr lang="zh-CN" altLang="en-US"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日至</a:t>
            </a:r>
            <a:r>
              <a:rPr lang="en-US" altLang="zh-CN"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2023</a:t>
            </a:r>
            <a:r>
              <a:rPr lang="zh-CN" altLang="en-US"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年</a:t>
            </a:r>
            <a:r>
              <a:rPr lang="en-US" altLang="zh-CN"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6</a:t>
            </a:r>
            <a:r>
              <a:rPr lang="zh-CN" altLang="en-US"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月</a:t>
            </a:r>
            <a:r>
              <a:rPr lang="en-US" altLang="zh-CN"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30</a:t>
            </a:r>
            <a:r>
              <a:rPr lang="zh-CN" altLang="en-US" sz="2000" dirty="0">
                <a:solidFill>
                  <a:schemeClr val="tx1">
                    <a:lumMod val="50000"/>
                    <a:lumOff val="50000"/>
                  </a:schemeClr>
                </a:solidFill>
                <a:latin typeface="STKaiti" panose="02010600040101010101" pitchFamily="2" charset="-122"/>
                <a:ea typeface="STKaiti" panose="02010600040101010101" pitchFamily="2" charset="-122"/>
                <a:sym typeface="Arial" panose="020B0604020202020204" pitchFamily="34" charset="0"/>
              </a:rPr>
              <a:t>日期间，经国家药监部门批准上市的新通用名药品</a:t>
            </a:r>
          </a:p>
          <a:p>
            <a:endParaRPr lang="en-US" dirty="0"/>
          </a:p>
        </p:txBody>
      </p:sp>
    </p:spTree>
    <p:extLst>
      <p:ext uri="{BB962C8B-B14F-4D97-AF65-F5344CB8AC3E}">
        <p14:creationId xmlns:p14="http://schemas.microsoft.com/office/powerpoint/2010/main" val="20859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3D9831C8-CE0F-E44F-8B87-4DFF6123089E}"/>
              </a:ext>
            </a:extLst>
          </p:cNvPr>
          <p:cNvSpPr>
            <a:spLocks noGrp="1" noRot="1" noMove="1" noResize="1" noEditPoints="1" noAdjustHandles="1" noChangeArrowheads="1" noChangeShapeType="1"/>
          </p:cNvSpPr>
          <p:nvPr/>
        </p:nvSpPr>
        <p:spPr>
          <a:xfrm>
            <a:off x="297535" y="509109"/>
            <a:ext cx="10951118" cy="899677"/>
          </a:xfrm>
          <a:prstGeom prst="roundRect">
            <a:avLst>
              <a:gd name="adj" fmla="val 22466"/>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a:extLst>
              <a:ext uri="{FF2B5EF4-FFF2-40B4-BE49-F238E27FC236}">
                <a16:creationId xmlns:a16="http://schemas.microsoft.com/office/drawing/2014/main" id="{045E8756-BFF8-E099-63C3-6D7CBA144C8D}"/>
              </a:ext>
            </a:extLst>
          </p:cNvPr>
          <p:cNvSpPr>
            <a:spLocks noGrp="1" noRot="1" noMove="1" noResize="1" noEditPoints="1" noAdjustHandles="1" noChangeArrowheads="1" noChangeShapeType="1"/>
          </p:cNvSpPr>
          <p:nvPr/>
        </p:nvSpPr>
        <p:spPr>
          <a:xfrm>
            <a:off x="1264468" y="4394933"/>
            <a:ext cx="8788401" cy="248244"/>
          </a:xfrm>
          <a:prstGeom prst="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圆角 16">
            <a:extLst>
              <a:ext uri="{FF2B5EF4-FFF2-40B4-BE49-F238E27FC236}">
                <a16:creationId xmlns:a16="http://schemas.microsoft.com/office/drawing/2014/main" id="{8B61045C-965B-05F5-F9C1-3BCCAF23D726}"/>
              </a:ext>
            </a:extLst>
          </p:cNvPr>
          <p:cNvSpPr>
            <a:spLocks noGrp="1" noRot="1" noMove="1" noResize="1" noEditPoints="1" noAdjustHandles="1" noChangeArrowheads="1" noChangeShapeType="1"/>
          </p:cNvSpPr>
          <p:nvPr/>
        </p:nvSpPr>
        <p:spPr>
          <a:xfrm>
            <a:off x="7771785" y="4488038"/>
            <a:ext cx="3490687" cy="2057279"/>
          </a:xfrm>
          <a:prstGeom prst="roundRect">
            <a:avLst>
              <a:gd name="adj" fmla="val 9264"/>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圆角 14">
            <a:extLst>
              <a:ext uri="{FF2B5EF4-FFF2-40B4-BE49-F238E27FC236}">
                <a16:creationId xmlns:a16="http://schemas.microsoft.com/office/drawing/2014/main" id="{52974B36-B532-0E3D-F3DF-BF4599384399}"/>
              </a:ext>
            </a:extLst>
          </p:cNvPr>
          <p:cNvSpPr>
            <a:spLocks noGrp="1" noRot="1" noMove="1" noResize="1" noEditPoints="1" noAdjustHandles="1" noChangeArrowheads="1" noChangeShapeType="1"/>
          </p:cNvSpPr>
          <p:nvPr/>
        </p:nvSpPr>
        <p:spPr>
          <a:xfrm>
            <a:off x="4091785" y="4488039"/>
            <a:ext cx="3490687" cy="2077492"/>
          </a:xfrm>
          <a:prstGeom prst="roundRect">
            <a:avLst>
              <a:gd name="adj" fmla="val 7677"/>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对角圆角 28">
            <a:extLst>
              <a:ext uri="{FF2B5EF4-FFF2-40B4-BE49-F238E27FC236}">
                <a16:creationId xmlns:a16="http://schemas.microsoft.com/office/drawing/2014/main" id="{CDC91969-B16C-B2FC-225C-7246CC3272E6}"/>
              </a:ext>
            </a:extLst>
          </p:cNvPr>
          <p:cNvSpPr>
            <a:spLocks noGrp="1" noRot="1" noMove="1" noResize="1" noEditPoints="1" noAdjustHandles="1" noChangeArrowheads="1" noChangeShapeType="1"/>
          </p:cNvSpPr>
          <p:nvPr/>
        </p:nvSpPr>
        <p:spPr>
          <a:xfrm>
            <a:off x="297535" y="4211080"/>
            <a:ext cx="979668" cy="472777"/>
          </a:xfrm>
          <a:prstGeom prst="round2DiagRect">
            <a:avLst>
              <a:gd name="adj1" fmla="val 50000"/>
              <a:gd name="adj2" fmla="val 0"/>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矩形: 圆角 31">
            <a:extLst>
              <a:ext uri="{FF2B5EF4-FFF2-40B4-BE49-F238E27FC236}">
                <a16:creationId xmlns:a16="http://schemas.microsoft.com/office/drawing/2014/main" id="{05589B46-73E6-B341-D0F7-9AE52AC31309}"/>
              </a:ext>
            </a:extLst>
          </p:cNvPr>
          <p:cNvSpPr>
            <a:spLocks noGrp="1" noRot="1" noMove="1" noResize="1" noEditPoints="1" noAdjustHandles="1" noChangeArrowheads="1" noChangeShapeType="1"/>
          </p:cNvSpPr>
          <p:nvPr/>
        </p:nvSpPr>
        <p:spPr>
          <a:xfrm>
            <a:off x="411785" y="4525274"/>
            <a:ext cx="3490687" cy="2020044"/>
          </a:xfrm>
          <a:prstGeom prst="roundRect">
            <a:avLst>
              <a:gd name="adj" fmla="val 7148"/>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a:extLst>
              <a:ext uri="{FF2B5EF4-FFF2-40B4-BE49-F238E27FC236}">
                <a16:creationId xmlns:a16="http://schemas.microsoft.com/office/drawing/2014/main" id="{C545B534-74DA-4565-DC18-354EB0CAA8C9}"/>
              </a:ext>
            </a:extLst>
          </p:cNvPr>
          <p:cNvSpPr>
            <a:spLocks noGrp="1" noRot="1" noMove="1" noResize="1" noEditPoints="1" noAdjustHandles="1" noChangeArrowheads="1" noChangeShapeType="1"/>
          </p:cNvSpPr>
          <p:nvPr/>
        </p:nvSpPr>
        <p:spPr>
          <a:xfrm>
            <a:off x="1426507" y="1677594"/>
            <a:ext cx="8699500" cy="224424"/>
          </a:xfrm>
          <a:prstGeom prst="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圆角 8">
            <a:extLst>
              <a:ext uri="{FF2B5EF4-FFF2-40B4-BE49-F238E27FC236}">
                <a16:creationId xmlns:a16="http://schemas.microsoft.com/office/drawing/2014/main" id="{DF0311A4-5426-C15F-6A78-D991D9B67EF9}"/>
              </a:ext>
            </a:extLst>
          </p:cNvPr>
          <p:cNvSpPr>
            <a:spLocks noGrp="1" noRot="1" noMove="1" noResize="1" noEditPoints="1" noAdjustHandles="1" noChangeArrowheads="1" noChangeShapeType="1"/>
          </p:cNvSpPr>
          <p:nvPr/>
        </p:nvSpPr>
        <p:spPr>
          <a:xfrm>
            <a:off x="8655038" y="1803412"/>
            <a:ext cx="2545423" cy="2366576"/>
          </a:xfrm>
          <a:prstGeom prst="roundRect">
            <a:avLst>
              <a:gd name="adj" fmla="val 6673"/>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圆角 10">
            <a:extLst>
              <a:ext uri="{FF2B5EF4-FFF2-40B4-BE49-F238E27FC236}">
                <a16:creationId xmlns:a16="http://schemas.microsoft.com/office/drawing/2014/main" id="{B2675F34-CB86-62C0-9869-2F37322FFBF1}"/>
              </a:ext>
            </a:extLst>
          </p:cNvPr>
          <p:cNvSpPr>
            <a:spLocks noGrp="1" noRot="1" noMove="1" noResize="1" noEditPoints="1" noAdjustHandles="1" noChangeArrowheads="1" noChangeShapeType="1"/>
          </p:cNvSpPr>
          <p:nvPr/>
        </p:nvSpPr>
        <p:spPr>
          <a:xfrm>
            <a:off x="5908350" y="1768467"/>
            <a:ext cx="2545423" cy="2415222"/>
          </a:xfrm>
          <a:prstGeom prst="roundRect">
            <a:avLst>
              <a:gd name="adj" fmla="val 7922"/>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圆角 6">
            <a:extLst>
              <a:ext uri="{FF2B5EF4-FFF2-40B4-BE49-F238E27FC236}">
                <a16:creationId xmlns:a16="http://schemas.microsoft.com/office/drawing/2014/main" id="{32E18CA1-6510-8249-96E5-DF00D69D6D08}"/>
              </a:ext>
            </a:extLst>
          </p:cNvPr>
          <p:cNvSpPr>
            <a:spLocks noGrp="1" noRot="1" noMove="1" noResize="1" noEditPoints="1" noAdjustHandles="1" noChangeArrowheads="1" noChangeShapeType="1"/>
          </p:cNvSpPr>
          <p:nvPr/>
        </p:nvSpPr>
        <p:spPr>
          <a:xfrm>
            <a:off x="3161662" y="1777777"/>
            <a:ext cx="2545423" cy="2377384"/>
          </a:xfrm>
          <a:prstGeom prst="roundRect">
            <a:avLst>
              <a:gd name="adj" fmla="val 8172"/>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对角圆角 25">
            <a:extLst>
              <a:ext uri="{FF2B5EF4-FFF2-40B4-BE49-F238E27FC236}">
                <a16:creationId xmlns:a16="http://schemas.microsoft.com/office/drawing/2014/main" id="{AD548CF0-8840-29AD-A7DC-E70E5EF04C34}"/>
              </a:ext>
            </a:extLst>
          </p:cNvPr>
          <p:cNvSpPr>
            <a:spLocks noGrp="1" noRot="1" noMove="1" noResize="1" noEditPoints="1" noAdjustHandles="1" noChangeArrowheads="1" noChangeShapeType="1"/>
          </p:cNvSpPr>
          <p:nvPr/>
        </p:nvSpPr>
        <p:spPr>
          <a:xfrm>
            <a:off x="324428" y="1465925"/>
            <a:ext cx="1114334" cy="486151"/>
          </a:xfrm>
          <a:prstGeom prst="round2DiagRect">
            <a:avLst>
              <a:gd name="adj1" fmla="val 50000"/>
              <a:gd name="adj2" fmla="val 0"/>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圆角 17">
            <a:extLst>
              <a:ext uri="{FF2B5EF4-FFF2-40B4-BE49-F238E27FC236}">
                <a16:creationId xmlns:a16="http://schemas.microsoft.com/office/drawing/2014/main" id="{5350308B-0998-0F17-92CB-9DD73933AE56}"/>
              </a:ext>
            </a:extLst>
          </p:cNvPr>
          <p:cNvSpPr>
            <a:spLocks noGrp="1" noRot="1" noMove="1" noResize="1" noEditPoints="1" noAdjustHandles="1" noChangeArrowheads="1" noChangeShapeType="1"/>
          </p:cNvSpPr>
          <p:nvPr/>
        </p:nvSpPr>
        <p:spPr>
          <a:xfrm>
            <a:off x="411785" y="1756763"/>
            <a:ext cx="2545423" cy="2377384"/>
          </a:xfrm>
          <a:prstGeom prst="roundRect">
            <a:avLst>
              <a:gd name="adj" fmla="val 10420"/>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993E94D9-F589-540D-C0D1-E6E28C11F238}"/>
              </a:ext>
            </a:extLst>
          </p:cNvPr>
          <p:cNvSpPr txBox="1">
            <a:spLocks noGrp="1" noRot="1" noMove="1" noResize="1" noEditPoints="1" noAdjustHandles="1" noChangeArrowheads="1" noChangeShapeType="1"/>
          </p:cNvSpPr>
          <p:nvPr/>
        </p:nvSpPr>
        <p:spPr>
          <a:xfrm>
            <a:off x="548461" y="6634466"/>
            <a:ext cx="77406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a:t>
            </a:r>
            <a:r>
              <a:rPr kumimoji="0" lang="en-US" altLang="zh-CN"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3</a:t>
            </a:r>
            <a:r>
              <a:rPr kumimoji="0" lang="zh-CN" alt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类或</a:t>
            </a:r>
            <a:r>
              <a:rPr kumimoji="0" lang="en-US" altLang="zh-CN"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4</a:t>
            </a:r>
            <a:r>
              <a:rPr kumimoji="0" lang="zh-CN" alt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类药，是指按</a:t>
            </a:r>
            <a:r>
              <a:rPr kumimoji="0" lang="en-US" altLang="zh-CN"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a:t>
            </a:r>
            <a:r>
              <a:rPr kumimoji="0" lang="zh-CN" alt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药品注册管理办法</a:t>
            </a:r>
            <a:r>
              <a:rPr kumimoji="0" lang="en-US" altLang="zh-CN"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a:t>
            </a:r>
            <a:r>
              <a:rPr kumimoji="0" lang="zh-CN" alt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a:t>
            </a:r>
            <a:r>
              <a:rPr kumimoji="0" lang="en-US" altLang="zh-CN"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2018</a:t>
            </a:r>
            <a:r>
              <a:rPr kumimoji="0" lang="zh-CN" alt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）规定的，</a:t>
            </a:r>
            <a:r>
              <a:rPr kumimoji="0" lang="en-US" altLang="zh-CN"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3</a:t>
            </a:r>
            <a:r>
              <a:rPr kumimoji="0" lang="zh-CN" alt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类药指国外上市但国内尚未上市的药品，</a:t>
            </a:r>
            <a:r>
              <a:rPr kumimoji="0" lang="en-US" altLang="zh-CN"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4</a:t>
            </a:r>
            <a:r>
              <a:rPr kumimoji="0" lang="zh-CN" alt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类药指国内已经上市的药品。</a:t>
            </a:r>
            <a:endParaRPr kumimoji="0" lang="en-US" sz="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endParaRPr>
          </a:p>
        </p:txBody>
      </p:sp>
      <p:sp>
        <p:nvSpPr>
          <p:cNvPr id="10" name="文本框 9">
            <a:extLst>
              <a:ext uri="{FF2B5EF4-FFF2-40B4-BE49-F238E27FC236}">
                <a16:creationId xmlns:a16="http://schemas.microsoft.com/office/drawing/2014/main" id="{4391963C-4E01-C630-C0EC-B650BC3002D4}"/>
              </a:ext>
            </a:extLst>
          </p:cNvPr>
          <p:cNvSpPr txBox="1">
            <a:spLocks noGrp="1" noRot="1" noMove="1" noResize="1" noEditPoints="1" noAdjustHandles="1" noChangeArrowheads="1" noChangeShapeType="1"/>
          </p:cNvSpPr>
          <p:nvPr/>
        </p:nvSpPr>
        <p:spPr>
          <a:xfrm>
            <a:off x="445291" y="4556291"/>
            <a:ext cx="3261428" cy="1785104"/>
          </a:xfrm>
          <a:prstGeom prst="rect">
            <a:avLst/>
          </a:prstGeom>
          <a:noFill/>
        </p:spPr>
        <p:txBody>
          <a:bodyPr wrap="square" rtlCol="0">
            <a:spAutoFit/>
          </a:bodyPr>
          <a:lstStyle/>
          <a:p>
            <a:pPr algn="ct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原</a:t>
            </a:r>
            <a:r>
              <a:rPr kumimoji="0" lang="en-US" altLang="zh-CN"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1</a:t>
            </a:r>
            <a:r>
              <a:rPr lang="en-US" altLang="zh-CN" b="1" dirty="0">
                <a:solidFill>
                  <a:schemeClr val="accent5">
                    <a:lumMod val="75000"/>
                  </a:schemeClr>
                </a:solidFill>
                <a:latin typeface="华文楷体" panose="02010600040101010101" pitchFamily="2" charset="-122"/>
                <a:ea typeface="华文楷体" panose="02010600040101010101" pitchFamily="2" charset="-122"/>
                <a:cs typeface="Times New Roman" panose="02020603050405020304" pitchFamily="18" charset="0"/>
              </a:rPr>
              <a:t>.5</a:t>
            </a: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类新药，严格进行</a:t>
            </a:r>
            <a:r>
              <a:rPr kumimoji="0" lang="en-US" altLang="zh-CN"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RCT</a:t>
            </a: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临床研究</a:t>
            </a:r>
            <a:endParaRPr kumimoji="0" lang="en-US" b="0"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mn-cs"/>
            </a:endParaRPr>
          </a:p>
          <a:p>
            <a:r>
              <a:rPr lang="zh-CN" altLang="en-US" sz="1400" dirty="0">
                <a:solidFill>
                  <a:prstClr val="black"/>
                </a:solidFill>
                <a:latin typeface="华文楷体" panose="02010600040101010101" pitchFamily="2" charset="-122"/>
                <a:ea typeface="华文楷体" panose="02010600040101010101" pitchFamily="2" charset="-122"/>
                <a:cs typeface="Times New Roman" panose="02020603050405020304" pitchFamily="18" charset="0"/>
              </a:rPr>
              <a:t>本品是近</a:t>
            </a:r>
            <a:r>
              <a:rPr lang="en-US" sz="1400" dirty="0">
                <a:solidFill>
                  <a:prstClr val="black"/>
                </a:solidFill>
                <a:latin typeface="华文楷体" panose="02010600040101010101" pitchFamily="2" charset="-122"/>
                <a:ea typeface="华文楷体" panose="02010600040101010101" pitchFamily="2" charset="-122"/>
              </a:rPr>
              <a:t>40</a:t>
            </a:r>
            <a:r>
              <a:rPr lang="zh-CN" altLang="en-US" sz="1400" dirty="0">
                <a:solidFill>
                  <a:prstClr val="black"/>
                </a:solidFill>
                <a:latin typeface="华文楷体" panose="02010600040101010101" pitchFamily="2" charset="-122"/>
                <a:ea typeface="华文楷体" panose="02010600040101010101" pitchFamily="2" charset="-122"/>
                <a:cs typeface="Times New Roman" panose="02020603050405020304" pitchFamily="18" charset="0"/>
              </a:rPr>
              <a:t>年来唯一按照</a:t>
            </a:r>
            <a:r>
              <a:rPr lang="en-US" altLang="zh-CN" sz="1400" dirty="0">
                <a:solidFill>
                  <a:prstClr val="black"/>
                </a:solidFill>
                <a:latin typeface="华文楷体" panose="02010600040101010101" pitchFamily="2" charset="-122"/>
                <a:ea typeface="华文楷体" panose="02010600040101010101" pitchFamily="2" charset="-122"/>
                <a:cs typeface="Times New Roman" panose="02020603050405020304" pitchFamily="18" charset="0"/>
              </a:rPr>
              <a:t>1</a:t>
            </a:r>
            <a:r>
              <a:rPr lang="zh-CN" altLang="en-US" sz="1400" dirty="0">
                <a:solidFill>
                  <a:prstClr val="black"/>
                </a:solidFill>
                <a:latin typeface="华文楷体" panose="02010600040101010101" pitchFamily="2" charset="-122"/>
                <a:ea typeface="华文楷体" panose="02010600040101010101" pitchFamily="2" charset="-122"/>
                <a:cs typeface="Times New Roman" panose="02020603050405020304" pitchFamily="18" charset="0"/>
              </a:rPr>
              <a:t>类新药要求进行了严格的</a:t>
            </a:r>
            <a:r>
              <a:rPr lang="en-US" altLang="zh-CN" sz="1400" dirty="0">
                <a:solidFill>
                  <a:prstClr val="black"/>
                </a:solidFill>
                <a:latin typeface="华文楷体" panose="02010600040101010101" pitchFamily="2" charset="-122"/>
                <a:ea typeface="华文楷体" panose="02010600040101010101" pitchFamily="2" charset="-122"/>
                <a:cs typeface="Times New Roman" panose="02020603050405020304" pitchFamily="18" charset="0"/>
              </a:rPr>
              <a:t>RCT</a:t>
            </a:r>
            <a:r>
              <a:rPr lang="zh-CN" altLang="en-US" sz="1400" dirty="0">
                <a:solidFill>
                  <a:prstClr val="black"/>
                </a:solidFill>
                <a:latin typeface="华文楷体" panose="02010600040101010101" pitchFamily="2" charset="-122"/>
                <a:ea typeface="华文楷体" panose="02010600040101010101" pitchFamily="2" charset="-122"/>
                <a:cs typeface="Times New Roman" panose="02020603050405020304" pitchFamily="18" charset="0"/>
              </a:rPr>
              <a:t>临床研究的复方氨基酸注射液，</a:t>
            </a:r>
            <a:r>
              <a:rPr lang="zh-CN" altLang="en-US" sz="14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目前市售的</a:t>
            </a:r>
            <a:r>
              <a:rPr lang="zh-CN" altLang="en-US" sz="1400" dirty="0">
                <a:latin typeface="华文楷体" panose="02010600040101010101" pitchFamily="2" charset="-122"/>
                <a:ea typeface="华文楷体" panose="02010600040101010101" pitchFamily="2" charset="-122"/>
                <a:cs typeface="Times New Roman" panose="02020603050405020304" pitchFamily="18" charset="0"/>
              </a:rPr>
              <a:t>其他氨基酸注射液都是按照</a:t>
            </a:r>
            <a:r>
              <a:rPr lang="en-US" altLang="zh-CN" sz="1400" dirty="0">
                <a:latin typeface="华文楷体" panose="02010600040101010101" pitchFamily="2" charset="-122"/>
                <a:ea typeface="华文楷体" panose="02010600040101010101" pitchFamily="2" charset="-122"/>
                <a:cs typeface="Times New Roman" panose="02020603050405020304" pitchFamily="18" charset="0"/>
              </a:rPr>
              <a:t>3</a:t>
            </a:r>
            <a:r>
              <a:rPr lang="zh-CN" altLang="en-US" sz="1400" dirty="0">
                <a:latin typeface="华文楷体" panose="02010600040101010101" pitchFamily="2" charset="-122"/>
                <a:ea typeface="华文楷体" panose="02010600040101010101" pitchFamily="2" charset="-122"/>
                <a:cs typeface="Times New Roman" panose="02020603050405020304" pitchFamily="18" charset="0"/>
              </a:rPr>
              <a:t>类或</a:t>
            </a:r>
            <a:r>
              <a:rPr lang="en-US" altLang="zh-CN" sz="1400" dirty="0">
                <a:latin typeface="华文楷体" panose="02010600040101010101" pitchFamily="2" charset="-122"/>
                <a:ea typeface="华文楷体" panose="02010600040101010101" pitchFamily="2" charset="-122"/>
                <a:cs typeface="Times New Roman" panose="02020603050405020304" pitchFamily="18" charset="0"/>
              </a:rPr>
              <a:t>4</a:t>
            </a:r>
            <a:r>
              <a:rPr lang="zh-CN" altLang="en-US" sz="1400" dirty="0">
                <a:latin typeface="华文楷体" panose="02010600040101010101" pitchFamily="2" charset="-122"/>
                <a:ea typeface="华文楷体" panose="02010600040101010101" pitchFamily="2" charset="-122"/>
                <a:cs typeface="Times New Roman" panose="02020603050405020304" pitchFamily="18" charset="0"/>
              </a:rPr>
              <a:t>类药*标准进行仿制的。</a:t>
            </a:r>
            <a:endParaRPr lang="en-US" sz="1400" dirty="0"/>
          </a:p>
        </p:txBody>
      </p:sp>
      <p:sp>
        <p:nvSpPr>
          <p:cNvPr id="12" name="文本框 11">
            <a:extLst>
              <a:ext uri="{FF2B5EF4-FFF2-40B4-BE49-F238E27FC236}">
                <a16:creationId xmlns:a16="http://schemas.microsoft.com/office/drawing/2014/main" id="{5C756995-02AF-AB23-FA75-3A9CEC7CE25B}"/>
              </a:ext>
            </a:extLst>
          </p:cNvPr>
          <p:cNvSpPr txBox="1">
            <a:spLocks noGrp="1" noRot="1" noMove="1" noResize="1" noEditPoints="1" noAdjustHandles="1" noChangeArrowheads="1" noChangeShapeType="1"/>
          </p:cNvSpPr>
          <p:nvPr/>
        </p:nvSpPr>
        <p:spPr>
          <a:xfrm>
            <a:off x="4234228" y="4467431"/>
            <a:ext cx="3348244" cy="2077492"/>
          </a:xfrm>
          <a:prstGeom prst="rect">
            <a:avLst/>
          </a:prstGeom>
          <a:noFill/>
        </p:spPr>
        <p:txBody>
          <a:bodyPr wrap="square" rtlCol="0">
            <a:spAutoFit/>
          </a:bodyPr>
          <a:lstStyle/>
          <a:p>
            <a:pPr algn="ctr">
              <a:lnSpc>
                <a:spcPct val="150000"/>
              </a:lnSpc>
              <a:spcBef>
                <a:spcPts val="1800"/>
              </a:spcBef>
              <a:spcAft>
                <a:spcPts val="1800"/>
              </a:spcAft>
            </a:pP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优秀的配方</a:t>
            </a:r>
            <a:endParaRPr kumimoji="0" lang="en-US" altLang="zh-CN"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endParaRPr>
          </a:p>
          <a:p>
            <a:r>
              <a:rPr kumimoji="0" lang="zh-CN" altLang="en-US" sz="1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Times New Roman" panose="02020603050405020304" pitchFamily="18" charset="0"/>
              </a:rPr>
              <a:t>根据创伤情况下氨基酸代谢特征，设计了必需氨基酸与非必需氨基酸适宜比例（</a:t>
            </a:r>
            <a:r>
              <a:rPr kumimoji="0" lang="en-US" sz="1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宋体" panose="02010600030101010101" pitchFamily="2" charset="-122"/>
              </a:rPr>
              <a:t>E/N</a:t>
            </a:r>
            <a:r>
              <a:rPr kumimoji="0" lang="zh-CN" altLang="en-US" sz="1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Times New Roman" panose="02020603050405020304" pitchFamily="18" charset="0"/>
              </a:rPr>
              <a:t>比）、支链氨基酸适宜比例、谷氨酰胺含量、牛磺酸及门冬氨酸含量，氨基酸组成更为合理，可为临床提供更优选的治疗手段。</a:t>
            </a:r>
            <a:endParaRPr lang="en-US" dirty="0"/>
          </a:p>
        </p:txBody>
      </p:sp>
      <p:sp>
        <p:nvSpPr>
          <p:cNvPr id="14" name="文本框 13">
            <a:extLst>
              <a:ext uri="{FF2B5EF4-FFF2-40B4-BE49-F238E27FC236}">
                <a16:creationId xmlns:a16="http://schemas.microsoft.com/office/drawing/2014/main" id="{3634039C-C59D-471D-92E9-54F18B36FAC6}"/>
              </a:ext>
            </a:extLst>
          </p:cNvPr>
          <p:cNvSpPr txBox="1">
            <a:spLocks noGrp="1" noRot="1" noMove="1" noResize="1" noEditPoints="1" noAdjustHandles="1" noChangeArrowheads="1" noChangeShapeType="1"/>
          </p:cNvSpPr>
          <p:nvPr/>
        </p:nvSpPr>
        <p:spPr>
          <a:xfrm>
            <a:off x="7878894" y="4532757"/>
            <a:ext cx="3309171" cy="1918474"/>
          </a:xfrm>
          <a:prstGeom prst="rect">
            <a:avLst/>
          </a:prstGeom>
          <a:noFill/>
        </p:spPr>
        <p:txBody>
          <a:bodyPr wrap="square" rtlCol="0">
            <a:spAutoFit/>
          </a:bodyPr>
          <a:lstStyle/>
          <a:p>
            <a:pPr algn="ctr">
              <a:spcBef>
                <a:spcPts val="1000"/>
              </a:spcBef>
              <a:spcAft>
                <a:spcPts val="1000"/>
              </a:spcAft>
            </a:pP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独特的生产工艺</a:t>
            </a:r>
            <a:endParaRPr kumimoji="0" lang="en-US" altLang="zh-CN"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endParaRPr>
          </a:p>
          <a:p>
            <a:pPr>
              <a:spcBef>
                <a:spcPts val="1000"/>
              </a:spcBef>
              <a:spcAft>
                <a:spcPts val="1000"/>
              </a:spcAft>
            </a:pPr>
            <a:r>
              <a:rPr kumimoji="0" lang="zh-CN" altLang="en-US" sz="1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Times New Roman" panose="02020603050405020304" pitchFamily="18" charset="0"/>
              </a:rPr>
              <a:t>本品在生产工艺创新性使用了全系统除氧工艺和物料低温快速溶解工艺，基本杜绝了温度、溶解时间和氧气对本品的影响，保证了</a:t>
            </a:r>
            <a:r>
              <a:rPr kumimoji="0" lang="zh-CN" altLang="en-US" sz="1400" b="0" i="0" u="none" strike="noStrike" kern="1200" cap="none" spc="0" normalizeH="0" baseline="0" noProof="0" dirty="0">
                <a:ln>
                  <a:noFill/>
                </a:ln>
                <a:effectLst/>
                <a:uLnTx/>
                <a:uFillTx/>
                <a:latin typeface="华文楷体" panose="02010600040101010101" pitchFamily="2" charset="-122"/>
                <a:ea typeface="华文楷体" panose="02010600040101010101" pitchFamily="2" charset="-122"/>
                <a:cs typeface="Times New Roman" panose="02020603050405020304" pitchFamily="18" charset="0"/>
              </a:rPr>
              <a:t>本品在不添加亚硫酸盐类抗氧化剂</a:t>
            </a:r>
            <a:r>
              <a:rPr kumimoji="0" lang="zh-CN" altLang="en-US" sz="1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Times New Roman" panose="02020603050405020304" pitchFamily="18" charset="0"/>
              </a:rPr>
              <a:t>的情况下也能获得更好的稳定性。</a:t>
            </a:r>
            <a:endParaRPr lang="en-US" dirty="0"/>
          </a:p>
        </p:txBody>
      </p:sp>
      <p:sp>
        <p:nvSpPr>
          <p:cNvPr id="19" name="文本框 18">
            <a:extLst>
              <a:ext uri="{FF2B5EF4-FFF2-40B4-BE49-F238E27FC236}">
                <a16:creationId xmlns:a16="http://schemas.microsoft.com/office/drawing/2014/main" id="{0BA117CE-8742-4099-2B1D-6FFADAF7572C}"/>
              </a:ext>
            </a:extLst>
          </p:cNvPr>
          <p:cNvSpPr txBox="1">
            <a:spLocks noGrp="1" noRot="1" noMove="1" noResize="1" noEditPoints="1" noAdjustHandles="1" noChangeArrowheads="1" noChangeShapeType="1"/>
          </p:cNvSpPr>
          <p:nvPr/>
        </p:nvSpPr>
        <p:spPr>
          <a:xfrm>
            <a:off x="401648" y="1940260"/>
            <a:ext cx="2539215" cy="2092881"/>
          </a:xfrm>
          <a:prstGeom prst="rect">
            <a:avLst/>
          </a:prstGeom>
          <a:noFill/>
        </p:spPr>
        <p:txBody>
          <a:bodyPr wrap="square" rtlCol="0">
            <a:spAutoFit/>
          </a:bodyPr>
          <a:lstStyle/>
          <a:p>
            <a:pPr algn="ctr">
              <a:spcBef>
                <a:spcPts val="600"/>
              </a:spcBef>
              <a:spcAft>
                <a:spcPts val="600"/>
              </a:spcAft>
            </a:pP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本品可以减少医护配液工作量，降低配液污染</a:t>
            </a:r>
            <a:endParaRPr kumimoji="0" lang="en-US" altLang="zh-CN"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endParaRPr>
          </a:p>
          <a:p>
            <a:pPr>
              <a:spcBef>
                <a:spcPts val="600"/>
              </a:spcBef>
              <a:spcAft>
                <a:spcPts val="600"/>
              </a:spcAft>
            </a:pPr>
            <a:r>
              <a:rPr lang="zh-CN" altLang="en-US" sz="14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既往</a:t>
            </a:r>
            <a:r>
              <a:rPr kumimoji="0" lang="zh-CN" altLang="en-US" sz="1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Times New Roman" panose="02020603050405020304" pitchFamily="18" charset="0"/>
              </a:rPr>
              <a:t>，丙氨酰谷氨酰胺</a:t>
            </a:r>
            <a:r>
              <a:rPr lang="zh-CN" altLang="en-US" sz="14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注射液需要加入</a:t>
            </a:r>
            <a:r>
              <a:rPr kumimoji="0" lang="zh-CN" altLang="en-US" sz="1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Times New Roman" panose="02020603050405020304" pitchFamily="18" charset="0"/>
              </a:rPr>
              <a:t>到复方氨基酸注射液中，这样会破坏原有氨基酸溶液的平衡。</a:t>
            </a:r>
            <a:r>
              <a:rPr kumimoji="0" lang="zh-CN" altLang="en-US" sz="14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Times New Roman" panose="02020603050405020304" pitchFamily="18" charset="0"/>
              </a:rPr>
              <a:t>本品配方含有丙氨酰谷氨酰胺，是一种平衡型氨基酸，提高了氨基酸的利用率。</a:t>
            </a:r>
            <a:endParaRPr lang="en-US" sz="1400" dirty="0"/>
          </a:p>
        </p:txBody>
      </p:sp>
      <p:sp>
        <p:nvSpPr>
          <p:cNvPr id="21" name="文本框 20">
            <a:extLst>
              <a:ext uri="{FF2B5EF4-FFF2-40B4-BE49-F238E27FC236}">
                <a16:creationId xmlns:a16="http://schemas.microsoft.com/office/drawing/2014/main" id="{F798089B-F37F-0B49-2F9F-6A4FFA96F4A6}"/>
              </a:ext>
            </a:extLst>
          </p:cNvPr>
          <p:cNvSpPr txBox="1">
            <a:spLocks noGrp="1" noRot="1" noMove="1" noResize="1" noEditPoints="1" noAdjustHandles="1" noChangeArrowheads="1" noChangeShapeType="1"/>
          </p:cNvSpPr>
          <p:nvPr/>
        </p:nvSpPr>
        <p:spPr>
          <a:xfrm>
            <a:off x="3096489" y="1922626"/>
            <a:ext cx="2709296" cy="1877437"/>
          </a:xfrm>
          <a:prstGeom prst="rect">
            <a:avLst/>
          </a:prstGeom>
          <a:noFill/>
        </p:spPr>
        <p:txBody>
          <a:bodyPr wrap="square" rtlCol="0">
            <a:spAutoFit/>
          </a:bodyPr>
          <a:lstStyle/>
          <a:p>
            <a:pPr algn="ctr">
              <a:spcBef>
                <a:spcPts val="800"/>
              </a:spcBef>
              <a:spcAft>
                <a:spcPts val="800"/>
              </a:spcAft>
            </a:pP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本品输液量明显少于同类药品</a:t>
            </a: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sym typeface="+mn-ea"/>
              </a:rPr>
              <a:t>，提高患者依从性</a:t>
            </a:r>
            <a:endParaRPr kumimoji="0" lang="en-US" altLang="zh-CN"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sym typeface="+mn-ea"/>
            </a:endParaRPr>
          </a:p>
          <a:p>
            <a:pPr>
              <a:spcBef>
                <a:spcPts val="800"/>
              </a:spcBef>
              <a:spcAft>
                <a:spcPts val="800"/>
              </a:spcAft>
            </a:pPr>
            <a:r>
              <a:rPr kumimoji="0" lang="zh-CN" altLang="en-US" sz="140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Times New Roman" panose="02020603050405020304" pitchFamily="18" charset="0"/>
                <a:sym typeface="+mn-ea"/>
              </a:rPr>
              <a:t>本品的总</a:t>
            </a:r>
            <a:r>
              <a:rPr kumimoji="0" lang="zh-CN" altLang="en-US" sz="140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Times New Roman" panose="02020603050405020304" pitchFamily="18" charset="0"/>
              </a:rPr>
              <a:t>氨基酸含量比同类药物高，可以以更少的体积提供氨基酸。</a:t>
            </a:r>
            <a:endParaRPr kumimoji="0" lang="en-US" altLang="zh-CN" sz="1400" i="0" u="none" strike="noStrike" kern="1200" cap="none" spc="0" normalizeH="0" baseline="0" noProof="0" dirty="0">
              <a:ln>
                <a:noFill/>
              </a:ln>
              <a:solidFill>
                <a:srgbClr val="FF0000"/>
              </a:solidFill>
              <a:effectLst/>
              <a:uLnTx/>
              <a:uFillTx/>
              <a:latin typeface="华文楷体" panose="02010600040101010101" pitchFamily="2" charset="-122"/>
              <a:ea typeface="华文楷体" panose="02010600040101010101" pitchFamily="2" charset="-122"/>
              <a:cs typeface="Times New Roman" panose="02020603050405020304" pitchFamily="18" charset="0"/>
            </a:endParaRPr>
          </a:p>
          <a:p>
            <a:endParaRPr lang="en-US" dirty="0"/>
          </a:p>
        </p:txBody>
      </p:sp>
      <p:sp>
        <p:nvSpPr>
          <p:cNvPr id="23" name="文本框 22">
            <a:extLst>
              <a:ext uri="{FF2B5EF4-FFF2-40B4-BE49-F238E27FC236}">
                <a16:creationId xmlns:a16="http://schemas.microsoft.com/office/drawing/2014/main" id="{58F0B545-2F58-C54D-7A22-154478336836}"/>
              </a:ext>
            </a:extLst>
          </p:cNvPr>
          <p:cNvSpPr txBox="1">
            <a:spLocks noGrp="1" noRot="1" noMove="1" noResize="1" noEditPoints="1" noAdjustHandles="1" noChangeArrowheads="1" noChangeShapeType="1"/>
          </p:cNvSpPr>
          <p:nvPr/>
        </p:nvSpPr>
        <p:spPr>
          <a:xfrm>
            <a:off x="5906417" y="1943549"/>
            <a:ext cx="2521402" cy="2092881"/>
          </a:xfrm>
          <a:prstGeom prst="rect">
            <a:avLst/>
          </a:prstGeom>
          <a:noFill/>
        </p:spPr>
        <p:txBody>
          <a:bodyPr wrap="square" rtlCol="0">
            <a:spAutoFit/>
          </a:bodyPr>
          <a:lstStyle/>
          <a:p>
            <a:pPr algn="ctr">
              <a:spcBef>
                <a:spcPts val="800"/>
              </a:spcBef>
              <a:spcAft>
                <a:spcPts val="800"/>
              </a:spcAft>
            </a:pP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rPr>
              <a:t>能够及时提供谷氨酰胺、牛磺酸和支链氨基酸</a:t>
            </a:r>
            <a:endParaRPr kumimoji="0" lang="en-US" altLang="zh-CN"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Times New Roman" panose="02020603050405020304" pitchFamily="18" charset="0"/>
            </a:endParaRPr>
          </a:p>
          <a:p>
            <a:pPr>
              <a:spcBef>
                <a:spcPts val="800"/>
              </a:spcBef>
              <a:spcAft>
                <a:spcPts val="800"/>
              </a:spcAft>
            </a:pPr>
            <a:r>
              <a:rPr kumimoji="0" lang="zh-CN" altLang="en-US" sz="14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Times New Roman" panose="02020603050405020304" pitchFamily="18" charset="0"/>
              </a:rPr>
              <a:t>迅速减轻骨骼肌的分解和消耗，促进蛋白质合成，改善氮平衡，减少胆汁淤积及并发症等的发生，减低重症患者死亡的风险。</a:t>
            </a:r>
            <a:endParaRPr kumimoji="0" lang="en-US" altLang="zh-CN" sz="14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Times New Roman" panose="02020603050405020304" pitchFamily="18" charset="0"/>
            </a:endParaRPr>
          </a:p>
          <a:p>
            <a:endParaRPr lang="en-US" dirty="0"/>
          </a:p>
        </p:txBody>
      </p:sp>
      <p:sp>
        <p:nvSpPr>
          <p:cNvPr id="25" name="文本框 24">
            <a:extLst>
              <a:ext uri="{FF2B5EF4-FFF2-40B4-BE49-F238E27FC236}">
                <a16:creationId xmlns:a16="http://schemas.microsoft.com/office/drawing/2014/main" id="{657818A0-6CD7-56F5-B16C-B012C1BF0B05}"/>
              </a:ext>
            </a:extLst>
          </p:cNvPr>
          <p:cNvSpPr txBox="1">
            <a:spLocks noGrp="1" noRot="1" noMove="1" noResize="1" noEditPoints="1" noAdjustHandles="1" noChangeArrowheads="1" noChangeShapeType="1"/>
          </p:cNvSpPr>
          <p:nvPr/>
        </p:nvSpPr>
        <p:spPr>
          <a:xfrm>
            <a:off x="8667048" y="1985022"/>
            <a:ext cx="2521402" cy="2010807"/>
          </a:xfrm>
          <a:prstGeom prst="rect">
            <a:avLst/>
          </a:prstGeom>
          <a:noFill/>
        </p:spPr>
        <p:txBody>
          <a:bodyPr wrap="square" rtlCol="0">
            <a:spAutoFit/>
          </a:bodyPr>
          <a:lstStyle/>
          <a:p>
            <a:pPr algn="ctr">
              <a:spcBef>
                <a:spcPts val="800"/>
              </a:spcBef>
              <a:spcAft>
                <a:spcPts val="800"/>
              </a:spcAft>
            </a:pPr>
            <a:r>
              <a:rPr kumimoji="0" lang="zh-CN" altLang="en-US" b="1"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mn-cs"/>
              </a:rPr>
              <a:t>具有完全自主知识产权</a:t>
            </a:r>
            <a:endParaRPr kumimoji="0" lang="en-US" altLang="zh-CN" b="0" i="0" u="none" strike="noStrike" kern="1200" cap="none" spc="0" normalizeH="0" baseline="0" noProof="0" dirty="0">
              <a:ln>
                <a:noFill/>
              </a:ln>
              <a:solidFill>
                <a:schemeClr val="accent5">
                  <a:lumMod val="75000"/>
                </a:schemeClr>
              </a:solidFill>
              <a:effectLst/>
              <a:uLnTx/>
              <a:uFillTx/>
              <a:latin typeface="华文楷体" panose="02010600040101010101" pitchFamily="2" charset="-122"/>
              <a:ea typeface="华文楷体" panose="02010600040101010101" pitchFamily="2" charset="-122"/>
              <a:cs typeface="+mn-cs"/>
            </a:endParaRPr>
          </a:p>
          <a:p>
            <a:pPr>
              <a:spcBef>
                <a:spcPts val="2400"/>
              </a:spcBef>
              <a:spcAft>
                <a:spcPts val="2400"/>
              </a:spcAft>
            </a:pPr>
            <a:r>
              <a:rPr kumimoji="0" lang="zh-CN" altLang="en-US" sz="14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发明</a:t>
            </a:r>
            <a:r>
              <a:rPr lang="zh-CN" altLang="en-US" sz="1400" dirty="0">
                <a:solidFill>
                  <a:prstClr val="black"/>
                </a:solidFill>
                <a:latin typeface="华文楷体" panose="02010600040101010101" pitchFamily="2" charset="-122"/>
                <a:ea typeface="华文楷体" panose="02010600040101010101" pitchFamily="2" charset="-122"/>
                <a:cs typeface="黑体" panose="02010609060101010101" charset="-122"/>
                <a:sym typeface="+mn-ea"/>
              </a:rPr>
              <a:t>专利号</a:t>
            </a:r>
            <a:r>
              <a:rPr lang="en-US" altLang="zh-CN" sz="1400" dirty="0">
                <a:solidFill>
                  <a:prstClr val="black"/>
                </a:solidFill>
                <a:latin typeface="华文楷体" panose="02010600040101010101" pitchFamily="2" charset="-122"/>
                <a:ea typeface="华文楷体" panose="02010600040101010101" pitchFamily="2" charset="-122"/>
                <a:cs typeface="黑体" panose="02010609060101010101" charset="-122"/>
                <a:sym typeface="+mn-ea"/>
              </a:rPr>
              <a:t>:</a:t>
            </a:r>
            <a:r>
              <a:rPr lang="zh-CN" altLang="en-US" sz="1400" dirty="0">
                <a:solidFill>
                  <a:prstClr val="black"/>
                </a:solidFill>
                <a:latin typeface="华文楷体" panose="02010600040101010101" pitchFamily="2" charset="-122"/>
                <a:ea typeface="华文楷体" panose="02010600040101010101" pitchFamily="2" charset="-122"/>
                <a:cs typeface="黑体" panose="02010609060101010101" charset="-122"/>
                <a:sym typeface="+mn-ea"/>
              </a:rPr>
              <a:t>（配方专利）</a:t>
            </a:r>
            <a:r>
              <a:rPr kumimoji="0" lang="en-US" altLang="zh-CN" sz="14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黑体" panose="02010609060101010101" charset="-122"/>
                <a:sym typeface="+mn-ea"/>
              </a:rPr>
              <a:t>ZL2007100802483</a:t>
            </a:r>
            <a:r>
              <a:rPr kumimoji="0" lang="zh-CN" altLang="en-US" sz="14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黑体" panose="02010609060101010101" charset="-122"/>
                <a:sym typeface="+mn-ea"/>
              </a:rPr>
              <a:t>，从概念到配方、工艺全面保护。</a:t>
            </a:r>
            <a:endParaRPr kumimoji="0" lang="en-US" sz="14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a:p>
            <a:endParaRPr lang="en-US" dirty="0"/>
          </a:p>
        </p:txBody>
      </p:sp>
      <p:sp>
        <p:nvSpPr>
          <p:cNvPr id="28" name="文本框 27">
            <a:extLst>
              <a:ext uri="{FF2B5EF4-FFF2-40B4-BE49-F238E27FC236}">
                <a16:creationId xmlns:a16="http://schemas.microsoft.com/office/drawing/2014/main" id="{98C2432F-4627-DFD1-E76B-BD29DD54EE3E}"/>
              </a:ext>
            </a:extLst>
          </p:cNvPr>
          <p:cNvSpPr txBox="1">
            <a:spLocks noGrp="1" noRot="1" noMove="1" noResize="1" noEditPoints="1" noAdjustHandles="1" noChangeArrowheads="1" noChangeShapeType="1"/>
          </p:cNvSpPr>
          <p:nvPr/>
        </p:nvSpPr>
        <p:spPr>
          <a:xfrm>
            <a:off x="325751" y="1406042"/>
            <a:ext cx="1179491" cy="369332"/>
          </a:xfrm>
          <a:prstGeom prst="rect">
            <a:avLst/>
          </a:prstGeom>
          <a:noFill/>
        </p:spPr>
        <p:txBody>
          <a:bodyPr wrap="square" rtlCol="0">
            <a:spAutoFit/>
          </a:bodyPr>
          <a:lstStyle/>
          <a:p>
            <a:r>
              <a:rPr lang="zh-CN" altLang="en-US" b="1" dirty="0">
                <a:solidFill>
                  <a:schemeClr val="bg1"/>
                </a:solidFill>
              </a:rPr>
              <a:t>创新程度</a:t>
            </a:r>
          </a:p>
        </p:txBody>
      </p:sp>
      <p:sp>
        <p:nvSpPr>
          <p:cNvPr id="31" name="文本框 30">
            <a:extLst>
              <a:ext uri="{FF2B5EF4-FFF2-40B4-BE49-F238E27FC236}">
                <a16:creationId xmlns:a16="http://schemas.microsoft.com/office/drawing/2014/main" id="{43D330AF-10B0-4276-EFA0-AB7D9338FAF9}"/>
              </a:ext>
            </a:extLst>
          </p:cNvPr>
          <p:cNvSpPr txBox="1">
            <a:spLocks noGrp="1" noRot="1" noMove="1" noResize="1" noEditPoints="1" noAdjustHandles="1" noChangeArrowheads="1" noChangeShapeType="1"/>
          </p:cNvSpPr>
          <p:nvPr/>
        </p:nvSpPr>
        <p:spPr>
          <a:xfrm>
            <a:off x="237492" y="4186959"/>
            <a:ext cx="1201270" cy="369332"/>
          </a:xfrm>
          <a:prstGeom prst="rect">
            <a:avLst/>
          </a:prstGeom>
          <a:noFill/>
        </p:spPr>
        <p:txBody>
          <a:bodyPr wrap="square" rtlCol="0">
            <a:spAutoFit/>
          </a:bodyPr>
          <a:lstStyle/>
          <a:p>
            <a:r>
              <a:rPr kumimoji="0" lang="zh-CN" altLang="en-US" sz="1800" b="1" i="0" u="none" strike="noStrike" kern="1200" cap="none" spc="0" normalizeH="0" baseline="0" noProof="0" dirty="0">
                <a:ln>
                  <a:noFill/>
                </a:ln>
                <a:solidFill>
                  <a:prstClr val="white"/>
                </a:solidFill>
                <a:effectLst/>
                <a:uLnTx/>
                <a:uFillTx/>
                <a:latin typeface="华文楷体" panose="02010600040101010101" pitchFamily="2" charset="-122"/>
                <a:ea typeface="华文楷体" panose="02010600040101010101" pitchFamily="2" charset="-122"/>
                <a:cs typeface="+mn-cs"/>
              </a:rPr>
              <a:t>应用创新</a:t>
            </a:r>
            <a:endParaRPr lang="en-US" dirty="0"/>
          </a:p>
        </p:txBody>
      </p:sp>
      <p:sp>
        <p:nvSpPr>
          <p:cNvPr id="2" name="标题 1"/>
          <p:cNvSpPr>
            <a:spLocks noGrp="1"/>
          </p:cNvSpPr>
          <p:nvPr>
            <p:ph type="title" idx="4294967295"/>
          </p:nvPr>
        </p:nvSpPr>
        <p:spPr>
          <a:xfrm>
            <a:off x="5322883" y="-137761"/>
            <a:ext cx="1864659" cy="885451"/>
          </a:xfrm>
        </p:spPr>
        <p:txBody>
          <a:bodyPr>
            <a:normAutofit/>
          </a:bodyPr>
          <a:lstStyle/>
          <a:p>
            <a:r>
              <a:rPr lang="zh-CN" altLang="en-US" sz="3600" dirty="0">
                <a:solidFill>
                  <a:srgbClr val="002060"/>
                </a:solidFill>
                <a:latin typeface="华文楷体" panose="02010600040101010101" pitchFamily="2" charset="-122"/>
                <a:ea typeface="华文楷体" panose="02010600040101010101" pitchFamily="2" charset="-122"/>
              </a:rPr>
              <a:t>创新性</a:t>
            </a:r>
          </a:p>
        </p:txBody>
      </p:sp>
      <p:pic>
        <p:nvPicPr>
          <p:cNvPr id="8" name="图片 7"/>
          <p:cNvPicPr>
            <a:picLocks noChangeAspect="1"/>
          </p:cNvPicPr>
          <p:nvPr/>
        </p:nvPicPr>
        <p:blipFill>
          <a:blip r:embed="rId3"/>
          <a:stretch>
            <a:fillRect/>
          </a:stretch>
        </p:blipFill>
        <p:spPr>
          <a:xfrm>
            <a:off x="11003339" y="12492"/>
            <a:ext cx="1106541" cy="621280"/>
          </a:xfrm>
          <a:prstGeom prst="rect">
            <a:avLst/>
          </a:prstGeom>
        </p:spPr>
      </p:pic>
      <p:sp>
        <p:nvSpPr>
          <p:cNvPr id="5" name="文本框 4">
            <a:extLst>
              <a:ext uri="{FF2B5EF4-FFF2-40B4-BE49-F238E27FC236}">
                <a16:creationId xmlns:a16="http://schemas.microsoft.com/office/drawing/2014/main" id="{5D2BEFB5-AEB2-19C5-E7DE-46233AE031AC}"/>
              </a:ext>
            </a:extLst>
          </p:cNvPr>
          <p:cNvSpPr txBox="1">
            <a:spLocks noGrp="1" noRot="1" noMove="1" noResize="1" noEditPoints="1" noAdjustHandles="1" noChangeArrowheads="1" noChangeShapeType="1"/>
          </p:cNvSpPr>
          <p:nvPr/>
        </p:nvSpPr>
        <p:spPr>
          <a:xfrm>
            <a:off x="458336" y="600460"/>
            <a:ext cx="10629516" cy="830997"/>
          </a:xfrm>
          <a:prstGeom prst="rect">
            <a:avLst/>
          </a:prstGeom>
          <a:noFill/>
        </p:spPr>
        <p:txBody>
          <a:bodyPr wrap="square" rtlCol="0">
            <a:spAutoFit/>
          </a:bodyPr>
          <a:lstStyle/>
          <a:p>
            <a:pPr algn="ctr"/>
            <a:r>
              <a:rPr lang="zh-CN" altLang="en-US" sz="2400" b="1" dirty="0">
                <a:solidFill>
                  <a:srgbClr val="FF0000"/>
                </a:solidFill>
                <a:latin typeface="STKaiti" panose="02010600040101010101" pitchFamily="2" charset="-122"/>
                <a:ea typeface="STKaiti" panose="02010600040101010101" pitchFamily="2" charset="-122"/>
              </a:rPr>
              <a:t>复方氨基酸（</a:t>
            </a:r>
            <a:r>
              <a:rPr lang="en-US" altLang="zh-CN" sz="2400" b="1" dirty="0">
                <a:solidFill>
                  <a:srgbClr val="FF0000"/>
                </a:solidFill>
                <a:latin typeface="STKaiti" panose="02010600040101010101" pitchFamily="2" charset="-122"/>
                <a:ea typeface="STKaiti" panose="02010600040101010101" pitchFamily="2" charset="-122"/>
              </a:rPr>
              <a:t>19</a:t>
            </a:r>
            <a:r>
              <a:rPr lang="zh-CN" altLang="en-US" sz="2400" b="1" dirty="0">
                <a:solidFill>
                  <a:srgbClr val="FF0000"/>
                </a:solidFill>
                <a:latin typeface="STKaiti" panose="02010600040101010101" pitchFamily="2" charset="-122"/>
                <a:ea typeface="STKaiti" panose="02010600040101010101" pitchFamily="2" charset="-122"/>
              </a:rPr>
              <a:t>）丙谷二肽注射液的优秀配方</a:t>
            </a:r>
            <a:endParaRPr lang="en-US" altLang="zh-CN" sz="2400" b="1" dirty="0">
              <a:solidFill>
                <a:srgbClr val="FF0000"/>
              </a:solidFill>
              <a:latin typeface="STKaiti" panose="02010600040101010101" pitchFamily="2" charset="-122"/>
              <a:ea typeface="STKaiti" panose="02010600040101010101" pitchFamily="2" charset="-122"/>
            </a:endParaRPr>
          </a:p>
          <a:p>
            <a:pPr algn="ctr"/>
            <a:r>
              <a:rPr lang="zh-CN" altLang="en-US" sz="2400" b="1" dirty="0">
                <a:solidFill>
                  <a:srgbClr val="FF0000"/>
                </a:solidFill>
                <a:latin typeface="STKaiti" panose="02010600040101010101" pitchFamily="2" charset="-122"/>
                <a:ea typeface="STKaiti" panose="02010600040101010101" pitchFamily="2" charset="-122"/>
              </a:rPr>
              <a:t>可以节省医护配液工作量，减少输液量，提高患者依从性。</a:t>
            </a:r>
            <a:endParaRPr lang="en-US" sz="2400" b="1" dirty="0">
              <a:solidFill>
                <a:srgbClr val="FF0000"/>
              </a:solidFill>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62296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a:spLocks noGrp="1" noRot="1" noMove="1" noResize="1" noEditPoints="1" noAdjustHandles="1" noChangeArrowheads="1" noChangeShapeType="1"/>
          </p:cNvSpPr>
          <p:nvPr/>
        </p:nvSpPr>
        <p:spPr>
          <a:xfrm>
            <a:off x="534162" y="2079498"/>
            <a:ext cx="1667510" cy="76200"/>
          </a:xfrm>
          <a:custGeom>
            <a:avLst/>
            <a:gdLst/>
            <a:ahLst/>
            <a:cxnLst/>
            <a:rect l="l" t="t" r="r" b="b"/>
            <a:pathLst>
              <a:path w="1667510" h="76200">
                <a:moveTo>
                  <a:pt x="38100" y="0"/>
                </a:moveTo>
                <a:lnTo>
                  <a:pt x="23268" y="2988"/>
                </a:lnTo>
                <a:lnTo>
                  <a:pt x="11158" y="11144"/>
                </a:lnTo>
                <a:lnTo>
                  <a:pt x="2993" y="23252"/>
                </a:lnTo>
                <a:lnTo>
                  <a:pt x="0" y="38100"/>
                </a:lnTo>
                <a:lnTo>
                  <a:pt x="2993" y="52947"/>
                </a:lnTo>
                <a:lnTo>
                  <a:pt x="11158" y="65055"/>
                </a:lnTo>
                <a:lnTo>
                  <a:pt x="23268" y="73211"/>
                </a:lnTo>
                <a:lnTo>
                  <a:pt x="38100" y="76200"/>
                </a:lnTo>
                <a:lnTo>
                  <a:pt x="52931" y="73211"/>
                </a:lnTo>
                <a:lnTo>
                  <a:pt x="65041" y="65055"/>
                </a:lnTo>
                <a:lnTo>
                  <a:pt x="73206" y="52947"/>
                </a:lnTo>
                <a:lnTo>
                  <a:pt x="73639" y="50800"/>
                </a:lnTo>
                <a:lnTo>
                  <a:pt x="38100" y="50800"/>
                </a:lnTo>
                <a:lnTo>
                  <a:pt x="38100" y="25400"/>
                </a:lnTo>
                <a:lnTo>
                  <a:pt x="73639" y="25400"/>
                </a:lnTo>
                <a:lnTo>
                  <a:pt x="73206" y="23252"/>
                </a:lnTo>
                <a:lnTo>
                  <a:pt x="65041" y="11144"/>
                </a:lnTo>
                <a:lnTo>
                  <a:pt x="52931" y="2988"/>
                </a:lnTo>
                <a:lnTo>
                  <a:pt x="38100" y="0"/>
                </a:lnTo>
                <a:close/>
              </a:path>
              <a:path w="1667510" h="76200">
                <a:moveTo>
                  <a:pt x="73639" y="25400"/>
                </a:moveTo>
                <a:lnTo>
                  <a:pt x="38100" y="25400"/>
                </a:lnTo>
                <a:lnTo>
                  <a:pt x="38100" y="50800"/>
                </a:lnTo>
                <a:lnTo>
                  <a:pt x="73639" y="50800"/>
                </a:lnTo>
                <a:lnTo>
                  <a:pt x="76200" y="38100"/>
                </a:lnTo>
                <a:lnTo>
                  <a:pt x="73639" y="25400"/>
                </a:lnTo>
                <a:close/>
              </a:path>
              <a:path w="1667510" h="76200">
                <a:moveTo>
                  <a:pt x="1667510" y="25400"/>
                </a:moveTo>
                <a:lnTo>
                  <a:pt x="73639" y="25400"/>
                </a:lnTo>
                <a:lnTo>
                  <a:pt x="76200" y="38100"/>
                </a:lnTo>
                <a:lnTo>
                  <a:pt x="73639" y="50800"/>
                </a:lnTo>
                <a:lnTo>
                  <a:pt x="1667510" y="50800"/>
                </a:lnTo>
                <a:lnTo>
                  <a:pt x="1667510" y="25400"/>
                </a:lnTo>
                <a:close/>
              </a:path>
            </a:pathLst>
          </a:custGeom>
          <a:solidFill>
            <a:srgbClr val="0062B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txBox="1">
            <a:spLocks noGrp="1" noRot="1" noMove="1" noResize="1" noEditPoints="1" noAdjustHandles="1" noChangeArrowheads="1" noChangeShapeType="1"/>
          </p:cNvSpPr>
          <p:nvPr/>
        </p:nvSpPr>
        <p:spPr>
          <a:xfrm>
            <a:off x="419201" y="1474088"/>
            <a:ext cx="294195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0" normalizeH="0" baseline="0" noProof="0" dirty="0">
                <a:ln>
                  <a:noFill/>
                </a:ln>
                <a:solidFill>
                  <a:srgbClr val="0062BD"/>
                </a:solidFill>
                <a:effectLst/>
                <a:uLnTx/>
                <a:uFillTx/>
                <a:latin typeface="Times New Roman"/>
                <a:ea typeface="+mn-ea"/>
                <a:cs typeface="Times New Roman"/>
              </a:rPr>
              <a:t>01</a:t>
            </a:r>
            <a:r>
              <a:rPr kumimoji="0" sz="1600" b="1" i="0" u="none" strike="noStrike" kern="1200" cap="none" spc="-30" normalizeH="0" baseline="0" noProof="0" dirty="0">
                <a:ln>
                  <a:noFill/>
                </a:ln>
                <a:solidFill>
                  <a:srgbClr val="0062BD"/>
                </a:solidFill>
                <a:effectLst/>
                <a:uLnTx/>
                <a:uFillTx/>
                <a:latin typeface="Times New Roman"/>
                <a:ea typeface="+mn-ea"/>
                <a:cs typeface="Times New Roman"/>
              </a:rPr>
              <a:t> </a:t>
            </a:r>
            <a:r>
              <a:rPr kumimoji="0" sz="1600" b="1" i="0" u="none" strike="noStrike" kern="1200" cap="none" spc="5" normalizeH="0" baseline="0" noProof="0" dirty="0">
                <a:ln>
                  <a:noFill/>
                </a:ln>
                <a:solidFill>
                  <a:srgbClr val="002967"/>
                </a:solidFill>
                <a:effectLst/>
                <a:uLnTx/>
                <a:uFillTx/>
                <a:latin typeface="KaiTi"/>
                <a:ea typeface="+mn-ea"/>
                <a:cs typeface="KaiTi"/>
              </a:rPr>
              <a:t>所治疗疾病</a:t>
            </a:r>
            <a:r>
              <a:rPr kumimoji="0" sz="1600" b="1" i="0" u="none" strike="noStrike" kern="1200" cap="none" spc="-5" normalizeH="0" baseline="0" noProof="0" dirty="0">
                <a:ln>
                  <a:noFill/>
                </a:ln>
                <a:solidFill>
                  <a:srgbClr val="002967"/>
                </a:solidFill>
                <a:effectLst/>
                <a:uLnTx/>
                <a:uFillTx/>
                <a:latin typeface="KaiTi"/>
                <a:ea typeface="+mn-ea"/>
                <a:cs typeface="KaiTi"/>
              </a:rPr>
              <a:t>对公</a:t>
            </a:r>
            <a:r>
              <a:rPr kumimoji="0" sz="1600" b="1" i="0" u="none" strike="noStrike" kern="1200" cap="none" spc="5" normalizeH="0" baseline="0" noProof="0" dirty="0">
                <a:ln>
                  <a:noFill/>
                </a:ln>
                <a:solidFill>
                  <a:srgbClr val="002967"/>
                </a:solidFill>
                <a:effectLst/>
                <a:uLnTx/>
                <a:uFillTx/>
                <a:latin typeface="KaiTi"/>
                <a:ea typeface="+mn-ea"/>
                <a:cs typeface="KaiTi"/>
              </a:rPr>
              <a:t>共</a:t>
            </a:r>
            <a:r>
              <a:rPr kumimoji="0" sz="1600" b="1" i="0" u="none" strike="noStrike" kern="1200" cap="none" spc="-5" normalizeH="0" baseline="0" noProof="0" dirty="0">
                <a:ln>
                  <a:noFill/>
                </a:ln>
                <a:solidFill>
                  <a:srgbClr val="002967"/>
                </a:solidFill>
                <a:effectLst/>
                <a:uLnTx/>
                <a:uFillTx/>
                <a:latin typeface="KaiTi"/>
                <a:ea typeface="+mn-ea"/>
                <a:cs typeface="KaiTi"/>
              </a:rPr>
              <a:t>健康</a:t>
            </a:r>
            <a:r>
              <a:rPr kumimoji="0" sz="1600" b="1" i="0" u="none" strike="noStrike" kern="1200" cap="none" spc="5" normalizeH="0" baseline="0" noProof="0" dirty="0">
                <a:ln>
                  <a:noFill/>
                </a:ln>
                <a:solidFill>
                  <a:srgbClr val="002967"/>
                </a:solidFill>
                <a:effectLst/>
                <a:uLnTx/>
                <a:uFillTx/>
                <a:latin typeface="KaiTi"/>
                <a:ea typeface="+mn-ea"/>
                <a:cs typeface="KaiTi"/>
              </a:rPr>
              <a:t>的</a:t>
            </a:r>
            <a:r>
              <a:rPr kumimoji="0" sz="1600" b="1" i="0" u="none" strike="noStrike" kern="1200" cap="none" spc="-5" normalizeH="0" baseline="0" noProof="0" dirty="0">
                <a:ln>
                  <a:noFill/>
                </a:ln>
                <a:solidFill>
                  <a:srgbClr val="002967"/>
                </a:solidFill>
                <a:effectLst/>
                <a:uLnTx/>
                <a:uFillTx/>
                <a:latin typeface="KaiTi"/>
                <a:ea typeface="+mn-ea"/>
                <a:cs typeface="KaiTi"/>
              </a:rPr>
              <a:t>影</a:t>
            </a:r>
            <a:r>
              <a:rPr kumimoji="0" sz="1600" b="1" i="0" u="none" strike="noStrike" kern="1200" cap="none" spc="-15" normalizeH="0" baseline="0" noProof="0" dirty="0">
                <a:ln>
                  <a:noFill/>
                </a:ln>
                <a:solidFill>
                  <a:srgbClr val="002967"/>
                </a:solidFill>
                <a:effectLst/>
                <a:uLnTx/>
                <a:uFillTx/>
                <a:latin typeface="KaiTi"/>
                <a:ea typeface="+mn-ea"/>
                <a:cs typeface="KaiTi"/>
              </a:rPr>
              <a:t>响</a:t>
            </a:r>
            <a:endParaRPr kumimoji="0" sz="1600" b="0" i="0" u="none" strike="noStrike" kern="1200" cap="none" spc="0" normalizeH="0" baseline="0" noProof="0" dirty="0">
              <a:ln>
                <a:noFill/>
              </a:ln>
              <a:solidFill>
                <a:prstClr val="black"/>
              </a:solidFill>
              <a:effectLst/>
              <a:uLnTx/>
              <a:uFillTx/>
              <a:latin typeface="KaiTi"/>
              <a:ea typeface="+mn-ea"/>
              <a:cs typeface="KaiTi"/>
            </a:endParaRPr>
          </a:p>
        </p:txBody>
      </p:sp>
      <p:sp>
        <p:nvSpPr>
          <p:cNvPr id="13" name="object 13"/>
          <p:cNvSpPr>
            <a:spLocks/>
          </p:cNvSpPr>
          <p:nvPr/>
        </p:nvSpPr>
        <p:spPr>
          <a:xfrm>
            <a:off x="205915" y="2102356"/>
            <a:ext cx="2776855" cy="4363757"/>
          </a:xfrm>
          <a:custGeom>
            <a:avLst/>
            <a:gdLst/>
            <a:ahLst/>
            <a:cxnLst/>
            <a:rect l="l" t="t" r="r" b="b"/>
            <a:pathLst>
              <a:path w="2776855" h="4015740">
                <a:moveTo>
                  <a:pt x="2776728" y="0"/>
                </a:moveTo>
                <a:lnTo>
                  <a:pt x="921893" y="0"/>
                </a:lnTo>
                <a:lnTo>
                  <a:pt x="874451" y="1199"/>
                </a:lnTo>
                <a:lnTo>
                  <a:pt x="827633" y="4759"/>
                </a:lnTo>
                <a:lnTo>
                  <a:pt x="781495" y="10622"/>
                </a:lnTo>
                <a:lnTo>
                  <a:pt x="736097" y="18729"/>
                </a:lnTo>
                <a:lnTo>
                  <a:pt x="691494" y="29023"/>
                </a:lnTo>
                <a:lnTo>
                  <a:pt x="647747" y="41446"/>
                </a:lnTo>
                <a:lnTo>
                  <a:pt x="604911" y="55940"/>
                </a:lnTo>
                <a:lnTo>
                  <a:pt x="563047" y="72447"/>
                </a:lnTo>
                <a:lnTo>
                  <a:pt x="522210" y="90909"/>
                </a:lnTo>
                <a:lnTo>
                  <a:pt x="482460" y="111268"/>
                </a:lnTo>
                <a:lnTo>
                  <a:pt x="443854" y="133466"/>
                </a:lnTo>
                <a:lnTo>
                  <a:pt x="406450" y="157446"/>
                </a:lnTo>
                <a:lnTo>
                  <a:pt x="370306" y="183148"/>
                </a:lnTo>
                <a:lnTo>
                  <a:pt x="335480" y="210516"/>
                </a:lnTo>
                <a:lnTo>
                  <a:pt x="302029" y="239492"/>
                </a:lnTo>
                <a:lnTo>
                  <a:pt x="270013" y="270017"/>
                </a:lnTo>
                <a:lnTo>
                  <a:pt x="239488" y="302034"/>
                </a:lnTo>
                <a:lnTo>
                  <a:pt x="210512" y="335485"/>
                </a:lnTo>
                <a:lnTo>
                  <a:pt x="183145" y="370311"/>
                </a:lnTo>
                <a:lnTo>
                  <a:pt x="157442" y="406455"/>
                </a:lnTo>
                <a:lnTo>
                  <a:pt x="133463" y="443859"/>
                </a:lnTo>
                <a:lnTo>
                  <a:pt x="111265" y="482466"/>
                </a:lnTo>
                <a:lnTo>
                  <a:pt x="90907" y="522216"/>
                </a:lnTo>
                <a:lnTo>
                  <a:pt x="72445" y="563052"/>
                </a:lnTo>
                <a:lnTo>
                  <a:pt x="55939" y="604917"/>
                </a:lnTo>
                <a:lnTo>
                  <a:pt x="41445" y="647751"/>
                </a:lnTo>
                <a:lnTo>
                  <a:pt x="29023" y="691499"/>
                </a:lnTo>
                <a:lnTo>
                  <a:pt x="18729" y="736100"/>
                </a:lnTo>
                <a:lnTo>
                  <a:pt x="10622" y="781498"/>
                </a:lnTo>
                <a:lnTo>
                  <a:pt x="4759" y="827635"/>
                </a:lnTo>
                <a:lnTo>
                  <a:pt x="1199" y="874452"/>
                </a:lnTo>
                <a:lnTo>
                  <a:pt x="0" y="921892"/>
                </a:lnTo>
                <a:lnTo>
                  <a:pt x="0" y="4015740"/>
                </a:lnTo>
                <a:lnTo>
                  <a:pt x="1854834" y="4015740"/>
                </a:lnTo>
                <a:lnTo>
                  <a:pt x="1902275" y="4014540"/>
                </a:lnTo>
                <a:lnTo>
                  <a:pt x="1949092" y="4010980"/>
                </a:lnTo>
                <a:lnTo>
                  <a:pt x="1995229" y="4005117"/>
                </a:lnTo>
                <a:lnTo>
                  <a:pt x="2040627" y="3997010"/>
                </a:lnTo>
                <a:lnTo>
                  <a:pt x="2085228" y="3986716"/>
                </a:lnTo>
                <a:lnTo>
                  <a:pt x="2128976" y="3974294"/>
                </a:lnTo>
                <a:lnTo>
                  <a:pt x="2171810" y="3959800"/>
                </a:lnTo>
                <a:lnTo>
                  <a:pt x="2213675" y="3943294"/>
                </a:lnTo>
                <a:lnTo>
                  <a:pt x="2254511" y="3924832"/>
                </a:lnTo>
                <a:lnTo>
                  <a:pt x="2294261" y="3904474"/>
                </a:lnTo>
                <a:lnTo>
                  <a:pt x="2332868" y="3882276"/>
                </a:lnTo>
                <a:lnTo>
                  <a:pt x="2370272" y="3858297"/>
                </a:lnTo>
                <a:lnTo>
                  <a:pt x="2406416" y="3832594"/>
                </a:lnTo>
                <a:lnTo>
                  <a:pt x="2441242" y="3805227"/>
                </a:lnTo>
                <a:lnTo>
                  <a:pt x="2474693" y="3776251"/>
                </a:lnTo>
                <a:lnTo>
                  <a:pt x="2506710" y="3745726"/>
                </a:lnTo>
                <a:lnTo>
                  <a:pt x="2537235" y="3713710"/>
                </a:lnTo>
                <a:lnTo>
                  <a:pt x="2566211" y="3680259"/>
                </a:lnTo>
                <a:lnTo>
                  <a:pt x="2593579" y="3645433"/>
                </a:lnTo>
                <a:lnTo>
                  <a:pt x="2619281" y="3609289"/>
                </a:lnTo>
                <a:lnTo>
                  <a:pt x="2643261" y="3571885"/>
                </a:lnTo>
                <a:lnTo>
                  <a:pt x="2665459" y="3533279"/>
                </a:lnTo>
                <a:lnTo>
                  <a:pt x="2685818" y="3493529"/>
                </a:lnTo>
                <a:lnTo>
                  <a:pt x="2704280" y="3452692"/>
                </a:lnTo>
                <a:lnTo>
                  <a:pt x="2720787" y="3410828"/>
                </a:lnTo>
                <a:lnTo>
                  <a:pt x="2735281" y="3367992"/>
                </a:lnTo>
                <a:lnTo>
                  <a:pt x="2747704" y="3324245"/>
                </a:lnTo>
                <a:lnTo>
                  <a:pt x="2757998" y="3279642"/>
                </a:lnTo>
                <a:lnTo>
                  <a:pt x="2766105" y="3234244"/>
                </a:lnTo>
                <a:lnTo>
                  <a:pt x="2771968" y="3188106"/>
                </a:lnTo>
                <a:lnTo>
                  <a:pt x="2775528" y="3141288"/>
                </a:lnTo>
                <a:lnTo>
                  <a:pt x="2776728" y="3093847"/>
                </a:lnTo>
                <a:lnTo>
                  <a:pt x="2776728" y="0"/>
                </a:lnTo>
                <a:close/>
              </a:path>
            </a:pathLst>
          </a:custGeom>
          <a:solidFill>
            <a:srgbClr val="99C2FF">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txBox="1">
            <a:spLocks noGrp="1" noRot="1" noMove="1" noResize="1" noEditPoints="1" noAdjustHandles="1" noChangeArrowheads="1" noChangeShapeType="1"/>
          </p:cNvSpPr>
          <p:nvPr/>
        </p:nvSpPr>
        <p:spPr>
          <a:xfrm>
            <a:off x="258286" y="2274408"/>
            <a:ext cx="2563569" cy="4151073"/>
          </a:xfrm>
          <a:prstGeom prst="rect">
            <a:avLst/>
          </a:prstGeom>
        </p:spPr>
        <p:txBody>
          <a:bodyPr vert="horz" wrap="square" lIns="0" tIns="12700" rIns="0" bIns="0" rtlCol="0">
            <a:spAutoFit/>
          </a:bodyPr>
          <a:lstStyle/>
          <a:p>
            <a:pPr marL="299085" marR="5080" lvl="0" indent="-287020" algn="just" defTabSz="914400" rtl="0" eaLnBrk="1" fontAlgn="auto" latinLnBrk="0" hangingPunct="1">
              <a:lnSpc>
                <a:spcPct val="130000"/>
              </a:lnSpc>
              <a:spcBef>
                <a:spcPts val="100"/>
              </a:spcBef>
              <a:spcAft>
                <a:spcPts val="0"/>
              </a:spcAft>
              <a:buClrTx/>
              <a:buSzTx/>
              <a:buFont typeface="Wingdings"/>
              <a:buChar char=""/>
              <a:tabLst>
                <a:tab pos="299720" algn="l"/>
              </a:tabLst>
              <a:defRPr/>
            </a:pPr>
            <a:r>
              <a:rPr lang="zh-CN" altLang="en-US" sz="1600" dirty="0">
                <a:solidFill>
                  <a:srgbClr val="002967"/>
                </a:solidFill>
                <a:latin typeface="STKaiti" panose="02010600040101010101" pitchFamily="2" charset="-122"/>
                <a:ea typeface="STKaiti" panose="02010600040101010101" pitchFamily="2" charset="-122"/>
              </a:rPr>
              <a:t>我国有</a:t>
            </a:r>
            <a:r>
              <a:rPr lang="en-US" altLang="zh-CN" sz="1600" dirty="0">
                <a:solidFill>
                  <a:srgbClr val="002967"/>
                </a:solidFill>
                <a:latin typeface="STKaiti" panose="02010600040101010101" pitchFamily="2" charset="-122"/>
                <a:ea typeface="STKaiti" panose="02010600040101010101" pitchFamily="2" charset="-122"/>
              </a:rPr>
              <a:t>30%~70%</a:t>
            </a:r>
            <a:r>
              <a:rPr lang="zh-CN" altLang="en-US" sz="1600" dirty="0">
                <a:solidFill>
                  <a:srgbClr val="002967"/>
                </a:solidFill>
                <a:latin typeface="STKaiti" panose="02010600040101010101" pitchFamily="2" charset="-122"/>
                <a:ea typeface="STKaiti" panose="02010600040101010101" pitchFamily="2" charset="-122"/>
              </a:rPr>
              <a:t>的住院病人在入院时或住院期间存在营养不良，营养不良导致众多并发症，康复期延长，住院时间延长，增加患者的经济负担。临床研究表明，</a:t>
            </a:r>
            <a:r>
              <a:rPr kumimoji="0" lang="zh-CN" altLang="en-US"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rPr>
              <a:t>本品</a:t>
            </a:r>
            <a:r>
              <a:rPr lang="zh-CN" altLang="en-US" sz="1600" dirty="0">
                <a:solidFill>
                  <a:srgbClr val="FF0000"/>
                </a:solidFill>
                <a:latin typeface="STKaiti" panose="02010600040101010101" pitchFamily="2" charset="-122"/>
                <a:ea typeface="STKaiti" panose="02010600040101010101" pitchFamily="2" charset="-122"/>
                <a:cs typeface="KaiTi"/>
              </a:rPr>
              <a:t>可</a:t>
            </a:r>
            <a:r>
              <a:rPr kumimoji="0" lang="zh-CN" altLang="en-US"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rPr>
              <a:t>以更少的液体量提供更多的氨基酸量，提高患者的依从性。本品所含有的谷氨酰胺和牛磺酸能够降低并发症发生的风险，</a:t>
            </a:r>
            <a:r>
              <a:rPr lang="zh-CN" altLang="en-US" sz="1600" dirty="0">
                <a:solidFill>
                  <a:srgbClr val="FF0000"/>
                </a:solidFill>
                <a:latin typeface="STKaiti" panose="02010600040101010101" pitchFamily="2" charset="-122"/>
                <a:ea typeface="STKaiti" panose="02010600040101010101" pitchFamily="2" charset="-122"/>
                <a:cs typeface="KaiTi"/>
              </a:rPr>
              <a:t>减少</a:t>
            </a:r>
            <a:r>
              <a:rPr kumimoji="0" lang="zh-CN" altLang="en-US"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rPr>
              <a:t>患者的</a:t>
            </a:r>
            <a:r>
              <a:rPr lang="zh-CN" altLang="en-US" sz="1600" dirty="0">
                <a:solidFill>
                  <a:srgbClr val="FF0000"/>
                </a:solidFill>
                <a:latin typeface="STKaiti" panose="02010600040101010101" pitchFamily="2" charset="-122"/>
                <a:ea typeface="STKaiti" panose="02010600040101010101" pitchFamily="2" charset="-122"/>
                <a:cs typeface="KaiTi"/>
              </a:rPr>
              <a:t>住院时间</a:t>
            </a:r>
            <a:r>
              <a:rPr kumimoji="0" lang="zh-CN" altLang="en-US"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rPr>
              <a:t>等。</a:t>
            </a:r>
            <a:endParaRPr kumimoji="0"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endParaRPr>
          </a:p>
        </p:txBody>
      </p:sp>
      <p:sp>
        <p:nvSpPr>
          <p:cNvPr id="15" name="object 15"/>
          <p:cNvSpPr>
            <a:spLocks noGrp="1" noRot="1" noMove="1" noResize="1" noEditPoints="1" noAdjustHandles="1" noChangeArrowheads="1" noChangeShapeType="1"/>
          </p:cNvSpPr>
          <p:nvPr/>
        </p:nvSpPr>
        <p:spPr>
          <a:xfrm>
            <a:off x="6400038" y="2026157"/>
            <a:ext cx="1667510" cy="76200"/>
          </a:xfrm>
          <a:custGeom>
            <a:avLst/>
            <a:gdLst/>
            <a:ahLst/>
            <a:cxnLst/>
            <a:rect l="l" t="t" r="r" b="b"/>
            <a:pathLst>
              <a:path w="1667509"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3643" y="50800"/>
                </a:lnTo>
                <a:lnTo>
                  <a:pt x="38100" y="50800"/>
                </a:lnTo>
                <a:lnTo>
                  <a:pt x="38100" y="25400"/>
                </a:lnTo>
                <a:lnTo>
                  <a:pt x="73643" y="25400"/>
                </a:lnTo>
                <a:lnTo>
                  <a:pt x="73211" y="23252"/>
                </a:lnTo>
                <a:lnTo>
                  <a:pt x="65055" y="11144"/>
                </a:lnTo>
                <a:lnTo>
                  <a:pt x="52947" y="2988"/>
                </a:lnTo>
                <a:lnTo>
                  <a:pt x="38100" y="0"/>
                </a:lnTo>
                <a:close/>
              </a:path>
              <a:path w="1667509" h="76200">
                <a:moveTo>
                  <a:pt x="73643" y="25400"/>
                </a:moveTo>
                <a:lnTo>
                  <a:pt x="38100" y="25400"/>
                </a:lnTo>
                <a:lnTo>
                  <a:pt x="38100" y="50800"/>
                </a:lnTo>
                <a:lnTo>
                  <a:pt x="73643" y="50800"/>
                </a:lnTo>
                <a:lnTo>
                  <a:pt x="76200" y="38100"/>
                </a:lnTo>
                <a:lnTo>
                  <a:pt x="73643" y="25400"/>
                </a:lnTo>
                <a:close/>
              </a:path>
              <a:path w="1667509" h="76200">
                <a:moveTo>
                  <a:pt x="1667510" y="25400"/>
                </a:moveTo>
                <a:lnTo>
                  <a:pt x="73643" y="25400"/>
                </a:lnTo>
                <a:lnTo>
                  <a:pt x="76200" y="38100"/>
                </a:lnTo>
                <a:lnTo>
                  <a:pt x="73643" y="50800"/>
                </a:lnTo>
                <a:lnTo>
                  <a:pt x="1667510" y="50800"/>
                </a:lnTo>
                <a:lnTo>
                  <a:pt x="1667510" y="25400"/>
                </a:lnTo>
                <a:close/>
              </a:path>
            </a:pathLst>
          </a:custGeom>
          <a:solidFill>
            <a:srgbClr val="0062B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txBox="1">
            <a:spLocks noGrp="1" noRot="1" noMove="1" noResize="1" noEditPoints="1" noAdjustHandles="1" noChangeArrowheads="1" noChangeShapeType="1"/>
          </p:cNvSpPr>
          <p:nvPr/>
        </p:nvSpPr>
        <p:spPr>
          <a:xfrm>
            <a:off x="6350253" y="1492758"/>
            <a:ext cx="145859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0" normalizeH="0" baseline="0" noProof="0" dirty="0">
                <a:ln>
                  <a:noFill/>
                </a:ln>
                <a:solidFill>
                  <a:srgbClr val="0062BD"/>
                </a:solidFill>
                <a:effectLst/>
                <a:uLnTx/>
                <a:uFillTx/>
                <a:latin typeface="Times New Roman"/>
                <a:ea typeface="+mn-ea"/>
                <a:cs typeface="Times New Roman"/>
              </a:rPr>
              <a:t>03</a:t>
            </a:r>
            <a:r>
              <a:rPr kumimoji="0" sz="1600" b="1" i="0" u="none" strike="noStrike" kern="1200" cap="none" spc="5" normalizeH="0" baseline="0" noProof="0" dirty="0">
                <a:ln>
                  <a:noFill/>
                </a:ln>
                <a:solidFill>
                  <a:srgbClr val="002967"/>
                </a:solidFill>
                <a:effectLst/>
                <a:uLnTx/>
                <a:uFillTx/>
                <a:latin typeface="KaiTi"/>
                <a:ea typeface="+mn-ea"/>
                <a:cs typeface="KaiTi"/>
              </a:rPr>
              <a:t>弥补目录</a:t>
            </a:r>
            <a:r>
              <a:rPr kumimoji="0" sz="1600" b="1" i="0" u="none" strike="noStrike" kern="1200" cap="none" spc="-5" normalizeH="0" baseline="0" noProof="0" dirty="0">
                <a:ln>
                  <a:noFill/>
                </a:ln>
                <a:solidFill>
                  <a:srgbClr val="002967"/>
                </a:solidFill>
                <a:effectLst/>
                <a:uLnTx/>
                <a:uFillTx/>
                <a:latin typeface="KaiTi"/>
                <a:ea typeface="+mn-ea"/>
                <a:cs typeface="KaiTi"/>
              </a:rPr>
              <a:t>短</a:t>
            </a:r>
            <a:r>
              <a:rPr kumimoji="0" sz="1600" b="1" i="0" u="none" strike="noStrike" kern="1200" cap="none" spc="-15" normalizeH="0" baseline="0" noProof="0" dirty="0">
                <a:ln>
                  <a:noFill/>
                </a:ln>
                <a:solidFill>
                  <a:srgbClr val="002967"/>
                </a:solidFill>
                <a:effectLst/>
                <a:uLnTx/>
                <a:uFillTx/>
                <a:latin typeface="KaiTi"/>
                <a:ea typeface="+mn-ea"/>
                <a:cs typeface="KaiTi"/>
              </a:rPr>
              <a:t>板</a:t>
            </a:r>
            <a:endParaRPr kumimoji="0" sz="1600" b="0" i="0" u="none" strike="noStrike" kern="1200" cap="none" spc="0" normalizeH="0" baseline="0" noProof="0">
              <a:ln>
                <a:noFill/>
              </a:ln>
              <a:solidFill>
                <a:prstClr val="black"/>
              </a:solidFill>
              <a:effectLst/>
              <a:uLnTx/>
              <a:uFillTx/>
              <a:latin typeface="KaiTi"/>
              <a:ea typeface="+mn-ea"/>
              <a:cs typeface="KaiTi"/>
            </a:endParaRPr>
          </a:p>
        </p:txBody>
      </p:sp>
      <p:sp>
        <p:nvSpPr>
          <p:cNvPr id="17" name="object 17"/>
          <p:cNvSpPr>
            <a:spLocks noGrp="1" noRot="1" noMove="1" noResize="1" noEditPoints="1" noAdjustHandles="1" noChangeArrowheads="1" noChangeShapeType="1"/>
          </p:cNvSpPr>
          <p:nvPr/>
        </p:nvSpPr>
        <p:spPr>
          <a:xfrm>
            <a:off x="6129250" y="2026157"/>
            <a:ext cx="2809550" cy="4493438"/>
          </a:xfrm>
          <a:custGeom>
            <a:avLst/>
            <a:gdLst/>
            <a:ahLst/>
            <a:cxnLst/>
            <a:rect l="l" t="t" r="r" b="b"/>
            <a:pathLst>
              <a:path w="2778759" h="4040504">
                <a:moveTo>
                  <a:pt x="2778252" y="0"/>
                </a:moveTo>
                <a:lnTo>
                  <a:pt x="922401" y="0"/>
                </a:lnTo>
                <a:lnTo>
                  <a:pt x="874937" y="1200"/>
                </a:lnTo>
                <a:lnTo>
                  <a:pt x="828095" y="4762"/>
                </a:lnTo>
                <a:lnTo>
                  <a:pt x="781935" y="10628"/>
                </a:lnTo>
                <a:lnTo>
                  <a:pt x="736513" y="18741"/>
                </a:lnTo>
                <a:lnTo>
                  <a:pt x="691888" y="29041"/>
                </a:lnTo>
                <a:lnTo>
                  <a:pt x="648118" y="41471"/>
                </a:lnTo>
                <a:lnTo>
                  <a:pt x="605261" y="55974"/>
                </a:lnTo>
                <a:lnTo>
                  <a:pt x="563373" y="72491"/>
                </a:lnTo>
                <a:lnTo>
                  <a:pt x="522515" y="90964"/>
                </a:lnTo>
                <a:lnTo>
                  <a:pt x="482743" y="111335"/>
                </a:lnTo>
                <a:lnTo>
                  <a:pt x="444116" y="133546"/>
                </a:lnTo>
                <a:lnTo>
                  <a:pt x="406691" y="157539"/>
                </a:lnTo>
                <a:lnTo>
                  <a:pt x="370527" y="183257"/>
                </a:lnTo>
                <a:lnTo>
                  <a:pt x="335681" y="210641"/>
                </a:lnTo>
                <a:lnTo>
                  <a:pt x="302211" y="239633"/>
                </a:lnTo>
                <a:lnTo>
                  <a:pt x="270176" y="270176"/>
                </a:lnTo>
                <a:lnTo>
                  <a:pt x="239633" y="302211"/>
                </a:lnTo>
                <a:lnTo>
                  <a:pt x="210641" y="335681"/>
                </a:lnTo>
                <a:lnTo>
                  <a:pt x="183257" y="370527"/>
                </a:lnTo>
                <a:lnTo>
                  <a:pt x="157539" y="406691"/>
                </a:lnTo>
                <a:lnTo>
                  <a:pt x="133546" y="444116"/>
                </a:lnTo>
                <a:lnTo>
                  <a:pt x="111335" y="482743"/>
                </a:lnTo>
                <a:lnTo>
                  <a:pt x="90964" y="522515"/>
                </a:lnTo>
                <a:lnTo>
                  <a:pt x="72491" y="563373"/>
                </a:lnTo>
                <a:lnTo>
                  <a:pt x="55974" y="605261"/>
                </a:lnTo>
                <a:lnTo>
                  <a:pt x="41471" y="648118"/>
                </a:lnTo>
                <a:lnTo>
                  <a:pt x="29041" y="691888"/>
                </a:lnTo>
                <a:lnTo>
                  <a:pt x="18741" y="736513"/>
                </a:lnTo>
                <a:lnTo>
                  <a:pt x="10628" y="781935"/>
                </a:lnTo>
                <a:lnTo>
                  <a:pt x="4762" y="828095"/>
                </a:lnTo>
                <a:lnTo>
                  <a:pt x="1200" y="874937"/>
                </a:lnTo>
                <a:lnTo>
                  <a:pt x="0" y="922401"/>
                </a:lnTo>
                <a:lnTo>
                  <a:pt x="0" y="4040124"/>
                </a:lnTo>
                <a:lnTo>
                  <a:pt x="1855851" y="4040124"/>
                </a:lnTo>
                <a:lnTo>
                  <a:pt x="1903314" y="4038923"/>
                </a:lnTo>
                <a:lnTo>
                  <a:pt x="1950156" y="4035361"/>
                </a:lnTo>
                <a:lnTo>
                  <a:pt x="1996316" y="4029496"/>
                </a:lnTo>
                <a:lnTo>
                  <a:pt x="2041738" y="4021384"/>
                </a:lnTo>
                <a:lnTo>
                  <a:pt x="2086363" y="4011084"/>
                </a:lnTo>
                <a:lnTo>
                  <a:pt x="2130133" y="3998655"/>
                </a:lnTo>
                <a:lnTo>
                  <a:pt x="2172990" y="3984153"/>
                </a:lnTo>
                <a:lnTo>
                  <a:pt x="2214878" y="3967638"/>
                </a:lnTo>
                <a:lnTo>
                  <a:pt x="2255736" y="3949166"/>
                </a:lnTo>
                <a:lnTo>
                  <a:pt x="2295508" y="3928796"/>
                </a:lnTo>
                <a:lnTo>
                  <a:pt x="2334135" y="3906586"/>
                </a:lnTo>
                <a:lnTo>
                  <a:pt x="2371560" y="3882594"/>
                </a:lnTo>
                <a:lnTo>
                  <a:pt x="2407724" y="3856877"/>
                </a:lnTo>
                <a:lnTo>
                  <a:pt x="2442570" y="3829494"/>
                </a:lnTo>
                <a:lnTo>
                  <a:pt x="2476040" y="3800503"/>
                </a:lnTo>
                <a:lnTo>
                  <a:pt x="2508075" y="3769961"/>
                </a:lnTo>
                <a:lnTo>
                  <a:pt x="2538618" y="3737927"/>
                </a:lnTo>
                <a:lnTo>
                  <a:pt x="2567610" y="3704458"/>
                </a:lnTo>
                <a:lnTo>
                  <a:pt x="2594994" y="3669613"/>
                </a:lnTo>
                <a:lnTo>
                  <a:pt x="2620712" y="3633449"/>
                </a:lnTo>
                <a:lnTo>
                  <a:pt x="2644705" y="3596024"/>
                </a:lnTo>
                <a:lnTo>
                  <a:pt x="2666916" y="3557397"/>
                </a:lnTo>
                <a:lnTo>
                  <a:pt x="2687287" y="3517625"/>
                </a:lnTo>
                <a:lnTo>
                  <a:pt x="2705760" y="3476766"/>
                </a:lnTo>
                <a:lnTo>
                  <a:pt x="2722277" y="3434878"/>
                </a:lnTo>
                <a:lnTo>
                  <a:pt x="2736780" y="3392019"/>
                </a:lnTo>
                <a:lnTo>
                  <a:pt x="2749210" y="3348247"/>
                </a:lnTo>
                <a:lnTo>
                  <a:pt x="2759510" y="3303621"/>
                </a:lnTo>
                <a:lnTo>
                  <a:pt x="2767623" y="3258197"/>
                </a:lnTo>
                <a:lnTo>
                  <a:pt x="2773489" y="3212034"/>
                </a:lnTo>
                <a:lnTo>
                  <a:pt x="2777051" y="3165190"/>
                </a:lnTo>
                <a:lnTo>
                  <a:pt x="2778252" y="3117722"/>
                </a:lnTo>
                <a:lnTo>
                  <a:pt x="2778252" y="0"/>
                </a:lnTo>
                <a:close/>
              </a:path>
            </a:pathLst>
          </a:custGeom>
          <a:solidFill>
            <a:srgbClr val="99C2FF">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txBox="1">
            <a:spLocks noGrp="1" noRot="1" noMove="1" noResize="1" noEditPoints="1" noAdjustHandles="1" noChangeArrowheads="1" noChangeShapeType="1"/>
          </p:cNvSpPr>
          <p:nvPr/>
        </p:nvSpPr>
        <p:spPr>
          <a:xfrm>
            <a:off x="6077994" y="2155698"/>
            <a:ext cx="2809550" cy="4039632"/>
          </a:xfrm>
          <a:prstGeom prst="rect">
            <a:avLst/>
          </a:prstGeom>
        </p:spPr>
        <p:txBody>
          <a:bodyPr vert="horz" wrap="square" lIns="0" tIns="12065" rIns="0" bIns="0" rtlCol="0">
            <a:spAutoFit/>
          </a:bodyPr>
          <a:lstStyle/>
          <a:p>
            <a:pPr marL="296545" marR="5080" lvl="0" indent="-283845" algn="l" defTabSz="914400" rtl="0" eaLnBrk="1" fontAlgn="auto" latinLnBrk="0" hangingPunct="1">
              <a:lnSpc>
                <a:spcPct val="150000"/>
              </a:lnSpc>
              <a:spcBef>
                <a:spcPts val="95"/>
              </a:spcBef>
              <a:spcAft>
                <a:spcPts val="0"/>
              </a:spcAft>
              <a:buClrTx/>
              <a:buSzPct val="114285"/>
              <a:buFont typeface="Wingdings"/>
              <a:buChar char=""/>
              <a:tabLst>
                <a:tab pos="296545" algn="l"/>
              </a:tabLst>
              <a:defRPr/>
            </a:pPr>
            <a:r>
              <a:rPr lang="zh-CN" altLang="en-US" sz="1600" dirty="0">
                <a:solidFill>
                  <a:srgbClr val="002967"/>
                </a:solidFill>
                <a:latin typeface="STKaiti" panose="02010600040101010101" pitchFamily="2" charset="-122"/>
                <a:ea typeface="STKaiti" panose="02010600040101010101" pitchFamily="2" charset="-122"/>
              </a:rPr>
              <a:t>弥补了目前复方氨基酸注射液中不含有丙氨酰谷氨酰胺和牛磺酸以及支链氨基酸的不足，为创伤患者的营养支持治疗带来进一步的改善</a:t>
            </a:r>
            <a:r>
              <a:rPr lang="zh-CN" altLang="en-US" sz="1600" dirty="0">
                <a:solidFill>
                  <a:schemeClr val="accent5">
                    <a:lumMod val="50000"/>
                  </a:schemeClr>
                </a:solidFill>
                <a:latin typeface="STKaiti" panose="02010600040101010101" pitchFamily="2" charset="-122"/>
                <a:ea typeface="STKaiti" panose="02010600040101010101" pitchFamily="2" charset="-122"/>
              </a:rPr>
              <a:t>。</a:t>
            </a:r>
            <a:r>
              <a:rPr kumimoji="0" lang="zh-CN" altLang="en-US"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rPr>
              <a:t>复方氨基酸（</a:t>
            </a:r>
            <a:r>
              <a:rPr kumimoji="0" lang="en-US" altLang="zh-CN"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rPr>
              <a:t>19</a:t>
            </a:r>
            <a:r>
              <a:rPr kumimoji="0" lang="zh-CN" altLang="en-US"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rPr>
              <a:t>）丙谷二肽注射液是唯一一种同时添加谷氨酰胺、牛磺酸和高含量支链氨基酸，且不添加亚硫酸盐类抗氧剂的氨基酸注射液。</a:t>
            </a:r>
            <a:endParaRPr kumimoji="0" sz="1600" b="0"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cs typeface="KaiTi"/>
            </a:endParaRPr>
          </a:p>
        </p:txBody>
      </p:sp>
      <p:sp>
        <p:nvSpPr>
          <p:cNvPr id="19" name="object 19"/>
          <p:cNvSpPr>
            <a:spLocks noGrp="1" noRot="1" noMove="1" noResize="1" noEditPoints="1" noAdjustHandles="1" noChangeArrowheads="1" noChangeShapeType="1"/>
          </p:cNvSpPr>
          <p:nvPr/>
        </p:nvSpPr>
        <p:spPr>
          <a:xfrm>
            <a:off x="3425190" y="2038350"/>
            <a:ext cx="1667510" cy="76200"/>
          </a:xfrm>
          <a:custGeom>
            <a:avLst/>
            <a:gdLst/>
            <a:ahLst/>
            <a:cxnLst/>
            <a:rect l="l" t="t" r="r" b="b"/>
            <a:pathLst>
              <a:path w="166751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3643" y="50800"/>
                </a:lnTo>
                <a:lnTo>
                  <a:pt x="38100" y="50800"/>
                </a:lnTo>
                <a:lnTo>
                  <a:pt x="38100" y="25400"/>
                </a:lnTo>
                <a:lnTo>
                  <a:pt x="73643" y="25400"/>
                </a:lnTo>
                <a:lnTo>
                  <a:pt x="73211" y="23252"/>
                </a:lnTo>
                <a:lnTo>
                  <a:pt x="65055" y="11144"/>
                </a:lnTo>
                <a:lnTo>
                  <a:pt x="52947" y="2988"/>
                </a:lnTo>
                <a:lnTo>
                  <a:pt x="38100" y="0"/>
                </a:lnTo>
                <a:close/>
              </a:path>
              <a:path w="1667510" h="76200">
                <a:moveTo>
                  <a:pt x="73643" y="25400"/>
                </a:moveTo>
                <a:lnTo>
                  <a:pt x="38100" y="25400"/>
                </a:lnTo>
                <a:lnTo>
                  <a:pt x="38100" y="50800"/>
                </a:lnTo>
                <a:lnTo>
                  <a:pt x="73643" y="50800"/>
                </a:lnTo>
                <a:lnTo>
                  <a:pt x="76200" y="38100"/>
                </a:lnTo>
                <a:lnTo>
                  <a:pt x="73643" y="25400"/>
                </a:lnTo>
                <a:close/>
              </a:path>
              <a:path w="1667510" h="76200">
                <a:moveTo>
                  <a:pt x="1667510" y="25400"/>
                </a:moveTo>
                <a:lnTo>
                  <a:pt x="73643" y="25400"/>
                </a:lnTo>
                <a:lnTo>
                  <a:pt x="76200" y="38100"/>
                </a:lnTo>
                <a:lnTo>
                  <a:pt x="73643" y="50800"/>
                </a:lnTo>
                <a:lnTo>
                  <a:pt x="1667510" y="50800"/>
                </a:lnTo>
                <a:lnTo>
                  <a:pt x="1667510" y="25400"/>
                </a:lnTo>
                <a:close/>
              </a:path>
            </a:pathLst>
          </a:custGeom>
          <a:solidFill>
            <a:srgbClr val="0062B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
          <p:cNvSpPr txBox="1">
            <a:spLocks noGrp="1" noRot="1" noMove="1" noResize="1" noEditPoints="1" noAdjustHandles="1" noChangeArrowheads="1" noChangeShapeType="1"/>
          </p:cNvSpPr>
          <p:nvPr/>
        </p:nvSpPr>
        <p:spPr>
          <a:xfrm>
            <a:off x="3577209" y="1489963"/>
            <a:ext cx="1717039"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0" normalizeH="0" baseline="0" noProof="0" dirty="0">
                <a:ln>
                  <a:noFill/>
                </a:ln>
                <a:solidFill>
                  <a:srgbClr val="0062BD"/>
                </a:solidFill>
                <a:effectLst/>
                <a:uLnTx/>
                <a:uFillTx/>
                <a:latin typeface="Times New Roman"/>
                <a:ea typeface="+mn-ea"/>
                <a:cs typeface="Times New Roman"/>
              </a:rPr>
              <a:t>02</a:t>
            </a:r>
            <a:r>
              <a:rPr kumimoji="0" sz="1600" b="1" i="0" u="none" strike="noStrike" kern="1200" cap="none" spc="-55" normalizeH="0" baseline="0" noProof="0" dirty="0">
                <a:ln>
                  <a:noFill/>
                </a:ln>
                <a:solidFill>
                  <a:srgbClr val="0062BD"/>
                </a:solidFill>
                <a:effectLst/>
                <a:uLnTx/>
                <a:uFillTx/>
                <a:latin typeface="Times New Roman"/>
                <a:ea typeface="+mn-ea"/>
                <a:cs typeface="Times New Roman"/>
              </a:rPr>
              <a:t> </a:t>
            </a:r>
            <a:r>
              <a:rPr kumimoji="0" sz="1600" b="1" i="0" u="none" strike="noStrike" kern="1200" cap="none" spc="10" normalizeH="0" baseline="0" noProof="0" dirty="0">
                <a:ln>
                  <a:noFill/>
                </a:ln>
                <a:solidFill>
                  <a:srgbClr val="002967"/>
                </a:solidFill>
                <a:effectLst/>
                <a:uLnTx/>
                <a:uFillTx/>
                <a:latin typeface="KaiTi"/>
                <a:ea typeface="+mn-ea"/>
                <a:cs typeface="KaiTi"/>
              </a:rPr>
              <a:t>符合保基本</a:t>
            </a:r>
            <a:r>
              <a:rPr kumimoji="0" sz="1600" b="1" i="0" u="none" strike="noStrike" kern="1200" cap="none" spc="-5" normalizeH="0" baseline="0" noProof="0" dirty="0">
                <a:ln>
                  <a:noFill/>
                </a:ln>
                <a:solidFill>
                  <a:srgbClr val="002967"/>
                </a:solidFill>
                <a:effectLst/>
                <a:uLnTx/>
                <a:uFillTx/>
                <a:latin typeface="KaiTi"/>
                <a:ea typeface="+mn-ea"/>
                <a:cs typeface="KaiTi"/>
              </a:rPr>
              <a:t>原</a:t>
            </a:r>
            <a:r>
              <a:rPr kumimoji="0" sz="1600" b="1" i="0" u="none" strike="noStrike" kern="1200" cap="none" spc="-15" normalizeH="0" baseline="0" noProof="0" dirty="0">
                <a:ln>
                  <a:noFill/>
                </a:ln>
                <a:solidFill>
                  <a:srgbClr val="002967"/>
                </a:solidFill>
                <a:effectLst/>
                <a:uLnTx/>
                <a:uFillTx/>
                <a:latin typeface="KaiTi"/>
                <a:ea typeface="+mn-ea"/>
                <a:cs typeface="KaiTi"/>
              </a:rPr>
              <a:t>则</a:t>
            </a:r>
            <a:endParaRPr kumimoji="0" sz="1600" b="0" i="0" u="none" strike="noStrike" kern="1200" cap="none" spc="0" normalizeH="0" baseline="0" noProof="0">
              <a:ln>
                <a:noFill/>
              </a:ln>
              <a:solidFill>
                <a:prstClr val="black"/>
              </a:solidFill>
              <a:effectLst/>
              <a:uLnTx/>
              <a:uFillTx/>
              <a:latin typeface="KaiTi"/>
              <a:ea typeface="+mn-ea"/>
              <a:cs typeface="KaiTi"/>
            </a:endParaRPr>
          </a:p>
        </p:txBody>
      </p:sp>
      <p:sp>
        <p:nvSpPr>
          <p:cNvPr id="21" name="object 21"/>
          <p:cNvSpPr>
            <a:spLocks noGrp="1" noRot="1" noMove="1" noResize="1" noEditPoints="1" noAdjustHandles="1" noChangeArrowheads="1" noChangeShapeType="1"/>
          </p:cNvSpPr>
          <p:nvPr/>
        </p:nvSpPr>
        <p:spPr>
          <a:xfrm>
            <a:off x="3268530" y="2026157"/>
            <a:ext cx="2645585" cy="4439956"/>
          </a:xfrm>
          <a:custGeom>
            <a:avLst/>
            <a:gdLst/>
            <a:ahLst/>
            <a:cxnLst/>
            <a:rect l="l" t="t" r="r" b="b"/>
            <a:pathLst>
              <a:path w="2776854" h="4015740">
                <a:moveTo>
                  <a:pt x="2776728" y="0"/>
                </a:moveTo>
                <a:lnTo>
                  <a:pt x="921893" y="0"/>
                </a:lnTo>
                <a:lnTo>
                  <a:pt x="874452" y="1199"/>
                </a:lnTo>
                <a:lnTo>
                  <a:pt x="827635" y="4759"/>
                </a:lnTo>
                <a:lnTo>
                  <a:pt x="781498" y="10622"/>
                </a:lnTo>
                <a:lnTo>
                  <a:pt x="736100" y="18729"/>
                </a:lnTo>
                <a:lnTo>
                  <a:pt x="691499" y="29023"/>
                </a:lnTo>
                <a:lnTo>
                  <a:pt x="647751" y="41446"/>
                </a:lnTo>
                <a:lnTo>
                  <a:pt x="604917" y="55940"/>
                </a:lnTo>
                <a:lnTo>
                  <a:pt x="563052" y="72447"/>
                </a:lnTo>
                <a:lnTo>
                  <a:pt x="522216" y="90909"/>
                </a:lnTo>
                <a:lnTo>
                  <a:pt x="482466" y="111268"/>
                </a:lnTo>
                <a:lnTo>
                  <a:pt x="443859" y="133466"/>
                </a:lnTo>
                <a:lnTo>
                  <a:pt x="406455" y="157446"/>
                </a:lnTo>
                <a:lnTo>
                  <a:pt x="370311" y="183148"/>
                </a:lnTo>
                <a:lnTo>
                  <a:pt x="335485" y="210516"/>
                </a:lnTo>
                <a:lnTo>
                  <a:pt x="302034" y="239492"/>
                </a:lnTo>
                <a:lnTo>
                  <a:pt x="270017" y="270017"/>
                </a:lnTo>
                <a:lnTo>
                  <a:pt x="239492" y="302034"/>
                </a:lnTo>
                <a:lnTo>
                  <a:pt x="210516" y="335485"/>
                </a:lnTo>
                <a:lnTo>
                  <a:pt x="183148" y="370311"/>
                </a:lnTo>
                <a:lnTo>
                  <a:pt x="157446" y="406455"/>
                </a:lnTo>
                <a:lnTo>
                  <a:pt x="133466" y="443859"/>
                </a:lnTo>
                <a:lnTo>
                  <a:pt x="111268" y="482466"/>
                </a:lnTo>
                <a:lnTo>
                  <a:pt x="90909" y="522216"/>
                </a:lnTo>
                <a:lnTo>
                  <a:pt x="72447" y="563052"/>
                </a:lnTo>
                <a:lnTo>
                  <a:pt x="55940" y="604917"/>
                </a:lnTo>
                <a:lnTo>
                  <a:pt x="41446" y="647751"/>
                </a:lnTo>
                <a:lnTo>
                  <a:pt x="29023" y="691499"/>
                </a:lnTo>
                <a:lnTo>
                  <a:pt x="18729" y="736100"/>
                </a:lnTo>
                <a:lnTo>
                  <a:pt x="10622" y="781498"/>
                </a:lnTo>
                <a:lnTo>
                  <a:pt x="4759" y="827635"/>
                </a:lnTo>
                <a:lnTo>
                  <a:pt x="1199" y="874452"/>
                </a:lnTo>
                <a:lnTo>
                  <a:pt x="0" y="921892"/>
                </a:lnTo>
                <a:lnTo>
                  <a:pt x="0" y="4015740"/>
                </a:lnTo>
                <a:lnTo>
                  <a:pt x="1854835" y="4015740"/>
                </a:lnTo>
                <a:lnTo>
                  <a:pt x="1902275" y="4014540"/>
                </a:lnTo>
                <a:lnTo>
                  <a:pt x="1949092" y="4010980"/>
                </a:lnTo>
                <a:lnTo>
                  <a:pt x="1995229" y="4005117"/>
                </a:lnTo>
                <a:lnTo>
                  <a:pt x="2040627" y="3997010"/>
                </a:lnTo>
                <a:lnTo>
                  <a:pt x="2085228" y="3986716"/>
                </a:lnTo>
                <a:lnTo>
                  <a:pt x="2128976" y="3974294"/>
                </a:lnTo>
                <a:lnTo>
                  <a:pt x="2171810" y="3959800"/>
                </a:lnTo>
                <a:lnTo>
                  <a:pt x="2213675" y="3943294"/>
                </a:lnTo>
                <a:lnTo>
                  <a:pt x="2254511" y="3924832"/>
                </a:lnTo>
                <a:lnTo>
                  <a:pt x="2294261" y="3904474"/>
                </a:lnTo>
                <a:lnTo>
                  <a:pt x="2332868" y="3882276"/>
                </a:lnTo>
                <a:lnTo>
                  <a:pt x="2370272" y="3858297"/>
                </a:lnTo>
                <a:lnTo>
                  <a:pt x="2406416" y="3832594"/>
                </a:lnTo>
                <a:lnTo>
                  <a:pt x="2441242" y="3805227"/>
                </a:lnTo>
                <a:lnTo>
                  <a:pt x="2474693" y="3776251"/>
                </a:lnTo>
                <a:lnTo>
                  <a:pt x="2506710" y="3745726"/>
                </a:lnTo>
                <a:lnTo>
                  <a:pt x="2537235" y="3713710"/>
                </a:lnTo>
                <a:lnTo>
                  <a:pt x="2566211" y="3680259"/>
                </a:lnTo>
                <a:lnTo>
                  <a:pt x="2593579" y="3645433"/>
                </a:lnTo>
                <a:lnTo>
                  <a:pt x="2619281" y="3609289"/>
                </a:lnTo>
                <a:lnTo>
                  <a:pt x="2643261" y="3571885"/>
                </a:lnTo>
                <a:lnTo>
                  <a:pt x="2665459" y="3533279"/>
                </a:lnTo>
                <a:lnTo>
                  <a:pt x="2685818" y="3493529"/>
                </a:lnTo>
                <a:lnTo>
                  <a:pt x="2704280" y="3452692"/>
                </a:lnTo>
                <a:lnTo>
                  <a:pt x="2720787" y="3410828"/>
                </a:lnTo>
                <a:lnTo>
                  <a:pt x="2735281" y="3367992"/>
                </a:lnTo>
                <a:lnTo>
                  <a:pt x="2747704" y="3324245"/>
                </a:lnTo>
                <a:lnTo>
                  <a:pt x="2757998" y="3279642"/>
                </a:lnTo>
                <a:lnTo>
                  <a:pt x="2766105" y="3234244"/>
                </a:lnTo>
                <a:lnTo>
                  <a:pt x="2771968" y="3188106"/>
                </a:lnTo>
                <a:lnTo>
                  <a:pt x="2775528" y="3141288"/>
                </a:lnTo>
                <a:lnTo>
                  <a:pt x="2776728" y="3093847"/>
                </a:lnTo>
                <a:lnTo>
                  <a:pt x="2776728" y="0"/>
                </a:lnTo>
                <a:close/>
              </a:path>
            </a:pathLst>
          </a:custGeom>
          <a:solidFill>
            <a:srgbClr val="99C2FF">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txBox="1">
            <a:spLocks noGrp="1" noRot="1" noMove="1" noResize="1" noEditPoints="1" noAdjustHandles="1" noChangeArrowheads="1" noChangeShapeType="1"/>
          </p:cNvSpPr>
          <p:nvPr/>
        </p:nvSpPr>
        <p:spPr>
          <a:xfrm>
            <a:off x="3268530" y="2299254"/>
            <a:ext cx="2447312" cy="2550635"/>
          </a:xfrm>
          <a:prstGeom prst="rect">
            <a:avLst/>
          </a:prstGeom>
        </p:spPr>
        <p:txBody>
          <a:bodyPr vert="horz" wrap="square" lIns="0" tIns="12700" rIns="0" bIns="0" rtlCol="0">
            <a:spAutoFit/>
          </a:bodyPr>
          <a:lstStyle/>
          <a:p>
            <a:pPr marL="299085" marR="5080" lvl="0" indent="-287020" algn="l" defTabSz="914400" rtl="0" eaLnBrk="1" fontAlgn="auto" latinLnBrk="0" hangingPunct="1">
              <a:lnSpc>
                <a:spcPct val="130000"/>
              </a:lnSpc>
              <a:spcBef>
                <a:spcPts val="100"/>
              </a:spcBef>
              <a:spcAft>
                <a:spcPts val="0"/>
              </a:spcAft>
              <a:buClrTx/>
              <a:buSzTx/>
              <a:buFont typeface="Wingdings"/>
              <a:buChar char=""/>
              <a:tabLst>
                <a:tab pos="299085" algn="l"/>
                <a:tab pos="299720" algn="l"/>
              </a:tabLst>
              <a:defRPr/>
            </a:pPr>
            <a:r>
              <a:rPr kumimoji="0" lang="zh-CN" altLang="en-US" sz="1600" b="0" i="0" u="none" strike="noStrike" kern="1200" cap="none" spc="0" normalizeH="0" baseline="0" noProof="0" dirty="0">
                <a:ln>
                  <a:noFill/>
                </a:ln>
                <a:solidFill>
                  <a:srgbClr val="002967"/>
                </a:solidFill>
                <a:effectLst/>
                <a:uLnTx/>
                <a:uFillTx/>
                <a:latin typeface="STKaiti" panose="02010600040101010101" pitchFamily="2" charset="-122"/>
                <a:ea typeface="STKaiti" panose="02010600040101010101" pitchFamily="2" charset="-122"/>
                <a:cs typeface="KaiTi"/>
              </a:rPr>
              <a:t>复方氨基酸（</a:t>
            </a:r>
            <a:r>
              <a:rPr kumimoji="0" lang="en-US" altLang="zh-CN" sz="1600" b="0" i="0" u="none" strike="noStrike" kern="1200" cap="none" spc="0" normalizeH="0" baseline="0" noProof="0" dirty="0">
                <a:ln>
                  <a:noFill/>
                </a:ln>
                <a:solidFill>
                  <a:srgbClr val="002967"/>
                </a:solidFill>
                <a:effectLst/>
                <a:uLnTx/>
                <a:uFillTx/>
                <a:latin typeface="STKaiti" panose="02010600040101010101" pitchFamily="2" charset="-122"/>
                <a:ea typeface="STKaiti" panose="02010600040101010101" pitchFamily="2" charset="-122"/>
                <a:cs typeface="KaiTi"/>
              </a:rPr>
              <a:t>19</a:t>
            </a:r>
            <a:r>
              <a:rPr kumimoji="0" lang="zh-CN" altLang="en-US" sz="1600" b="0" i="0" u="none" strike="noStrike" kern="1200" cap="none" spc="0" normalizeH="0" baseline="0" noProof="0" dirty="0">
                <a:ln>
                  <a:noFill/>
                </a:ln>
                <a:solidFill>
                  <a:srgbClr val="002967"/>
                </a:solidFill>
                <a:effectLst/>
                <a:uLnTx/>
                <a:uFillTx/>
                <a:latin typeface="STKaiti" panose="02010600040101010101" pitchFamily="2" charset="-122"/>
                <a:ea typeface="STKaiti" panose="02010600040101010101" pitchFamily="2" charset="-122"/>
                <a:cs typeface="KaiTi"/>
              </a:rPr>
              <a:t>）丙谷二肽注射液纳入医保后将帮助更多患者缓解支付障碍，拥有更多的治疗选择；且对整个医保基金影响也极为有限，保障其他参保人员合理需求</a:t>
            </a:r>
            <a:r>
              <a:rPr kumimoji="0" lang="zh-CN" altLang="en-US" sz="1400" b="0" i="0" u="none" strike="noStrike" kern="1200" cap="none" spc="0" normalizeH="0" baseline="0" noProof="0" dirty="0">
                <a:ln>
                  <a:noFill/>
                </a:ln>
                <a:solidFill>
                  <a:srgbClr val="002967"/>
                </a:solidFill>
                <a:effectLst/>
                <a:uLnTx/>
                <a:uFillTx/>
                <a:latin typeface="KaiTi"/>
                <a:ea typeface="宋体" panose="02010600030101010101" pitchFamily="2" charset="-122"/>
                <a:cs typeface="KaiTi"/>
              </a:rPr>
              <a:t>。</a:t>
            </a:r>
            <a:endParaRPr kumimoji="0" sz="1400" b="0" i="0" u="none" strike="noStrike" kern="1200" cap="none" spc="0" normalizeH="0" baseline="0" noProof="0" dirty="0">
              <a:ln>
                <a:noFill/>
              </a:ln>
              <a:solidFill>
                <a:prstClr val="black"/>
              </a:solidFill>
              <a:effectLst/>
              <a:uLnTx/>
              <a:uFillTx/>
              <a:latin typeface="KaiTi"/>
              <a:ea typeface="+mn-ea"/>
              <a:cs typeface="KaiTi"/>
            </a:endParaRPr>
          </a:p>
        </p:txBody>
      </p:sp>
      <p:sp>
        <p:nvSpPr>
          <p:cNvPr id="23" name="object 23"/>
          <p:cNvSpPr>
            <a:spLocks noGrp="1" noRot="1" noMove="1" noResize="1" noEditPoints="1" noAdjustHandles="1" noChangeArrowheads="1" noChangeShapeType="1"/>
          </p:cNvSpPr>
          <p:nvPr/>
        </p:nvSpPr>
        <p:spPr>
          <a:xfrm>
            <a:off x="9341357" y="2017014"/>
            <a:ext cx="1667510" cy="76200"/>
          </a:xfrm>
          <a:custGeom>
            <a:avLst/>
            <a:gdLst/>
            <a:ahLst/>
            <a:cxnLst/>
            <a:rect l="l" t="t" r="r" b="b"/>
            <a:pathLst>
              <a:path w="1667509"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3643" y="50800"/>
                </a:lnTo>
                <a:lnTo>
                  <a:pt x="38100" y="50800"/>
                </a:lnTo>
                <a:lnTo>
                  <a:pt x="38100" y="25400"/>
                </a:lnTo>
                <a:lnTo>
                  <a:pt x="73643" y="25400"/>
                </a:lnTo>
                <a:lnTo>
                  <a:pt x="73211" y="23252"/>
                </a:lnTo>
                <a:lnTo>
                  <a:pt x="65055" y="11144"/>
                </a:lnTo>
                <a:lnTo>
                  <a:pt x="52947" y="2988"/>
                </a:lnTo>
                <a:lnTo>
                  <a:pt x="38100" y="0"/>
                </a:lnTo>
                <a:close/>
              </a:path>
              <a:path w="1667509" h="76200">
                <a:moveTo>
                  <a:pt x="73643" y="25400"/>
                </a:moveTo>
                <a:lnTo>
                  <a:pt x="38100" y="25400"/>
                </a:lnTo>
                <a:lnTo>
                  <a:pt x="38100" y="50800"/>
                </a:lnTo>
                <a:lnTo>
                  <a:pt x="73643" y="50800"/>
                </a:lnTo>
                <a:lnTo>
                  <a:pt x="76200" y="38100"/>
                </a:lnTo>
                <a:lnTo>
                  <a:pt x="73643" y="25400"/>
                </a:lnTo>
                <a:close/>
              </a:path>
              <a:path w="1667509" h="76200">
                <a:moveTo>
                  <a:pt x="1667510" y="25400"/>
                </a:moveTo>
                <a:lnTo>
                  <a:pt x="73643" y="25400"/>
                </a:lnTo>
                <a:lnTo>
                  <a:pt x="76200" y="38100"/>
                </a:lnTo>
                <a:lnTo>
                  <a:pt x="73643" y="50800"/>
                </a:lnTo>
                <a:lnTo>
                  <a:pt x="1667510" y="50800"/>
                </a:lnTo>
                <a:lnTo>
                  <a:pt x="1667510" y="25400"/>
                </a:lnTo>
                <a:close/>
              </a:path>
            </a:pathLst>
          </a:custGeom>
          <a:solidFill>
            <a:srgbClr val="0062B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4"/>
          <p:cNvSpPr txBox="1">
            <a:spLocks noGrp="1" noRot="1" noMove="1" noResize="1" noEditPoints="1" noAdjustHandles="1" noChangeArrowheads="1" noChangeShapeType="1"/>
          </p:cNvSpPr>
          <p:nvPr/>
        </p:nvSpPr>
        <p:spPr>
          <a:xfrm>
            <a:off x="9419335" y="1489963"/>
            <a:ext cx="145859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0" normalizeH="0" baseline="0" noProof="0" dirty="0">
                <a:ln>
                  <a:noFill/>
                </a:ln>
                <a:solidFill>
                  <a:srgbClr val="0062BD"/>
                </a:solidFill>
                <a:effectLst/>
                <a:uLnTx/>
                <a:uFillTx/>
                <a:latin typeface="Times New Roman"/>
                <a:ea typeface="+mn-ea"/>
                <a:cs typeface="Times New Roman"/>
              </a:rPr>
              <a:t>04</a:t>
            </a:r>
            <a:r>
              <a:rPr kumimoji="0" sz="1600" b="1" i="0" u="none" strike="noStrike" kern="1200" cap="none" spc="5" normalizeH="0" baseline="0" noProof="0" dirty="0">
                <a:ln>
                  <a:noFill/>
                </a:ln>
                <a:solidFill>
                  <a:srgbClr val="002967"/>
                </a:solidFill>
                <a:effectLst/>
                <a:uLnTx/>
                <a:uFillTx/>
                <a:latin typeface="KaiTi"/>
                <a:ea typeface="+mn-ea"/>
                <a:cs typeface="KaiTi"/>
              </a:rPr>
              <a:t>临床管理</a:t>
            </a:r>
            <a:r>
              <a:rPr kumimoji="0" sz="1600" b="1" i="0" u="none" strike="noStrike" kern="1200" cap="none" spc="-5" normalizeH="0" baseline="0" noProof="0" dirty="0">
                <a:ln>
                  <a:noFill/>
                </a:ln>
                <a:solidFill>
                  <a:srgbClr val="002967"/>
                </a:solidFill>
                <a:effectLst/>
                <a:uLnTx/>
                <a:uFillTx/>
                <a:latin typeface="KaiTi"/>
                <a:ea typeface="+mn-ea"/>
                <a:cs typeface="KaiTi"/>
              </a:rPr>
              <a:t>难</a:t>
            </a:r>
            <a:r>
              <a:rPr kumimoji="0" sz="1600" b="1" i="0" u="none" strike="noStrike" kern="1200" cap="none" spc="-15" normalizeH="0" baseline="0" noProof="0" dirty="0">
                <a:ln>
                  <a:noFill/>
                </a:ln>
                <a:solidFill>
                  <a:srgbClr val="002967"/>
                </a:solidFill>
                <a:effectLst/>
                <a:uLnTx/>
                <a:uFillTx/>
                <a:latin typeface="KaiTi"/>
                <a:ea typeface="+mn-ea"/>
                <a:cs typeface="KaiTi"/>
              </a:rPr>
              <a:t>度</a:t>
            </a:r>
            <a:endParaRPr kumimoji="0" sz="1600" b="0" i="0" u="none" strike="noStrike" kern="1200" cap="none" spc="0" normalizeH="0" baseline="0" noProof="0">
              <a:ln>
                <a:noFill/>
              </a:ln>
              <a:solidFill>
                <a:prstClr val="black"/>
              </a:solidFill>
              <a:effectLst/>
              <a:uLnTx/>
              <a:uFillTx/>
              <a:latin typeface="KaiTi"/>
              <a:ea typeface="+mn-ea"/>
              <a:cs typeface="KaiTi"/>
            </a:endParaRPr>
          </a:p>
        </p:txBody>
      </p:sp>
      <p:sp>
        <p:nvSpPr>
          <p:cNvPr id="25" name="object 25"/>
          <p:cNvSpPr>
            <a:spLocks noGrp="1" noRot="1" noMove="1" noResize="1" noEditPoints="1" noAdjustHandles="1" noChangeArrowheads="1" noChangeShapeType="1"/>
          </p:cNvSpPr>
          <p:nvPr/>
        </p:nvSpPr>
        <p:spPr>
          <a:xfrm>
            <a:off x="9161651" y="2038349"/>
            <a:ext cx="2687694" cy="4387131"/>
          </a:xfrm>
          <a:custGeom>
            <a:avLst/>
            <a:gdLst/>
            <a:ahLst/>
            <a:cxnLst/>
            <a:rect l="l" t="t" r="r" b="b"/>
            <a:pathLst>
              <a:path w="2778759" h="4015740">
                <a:moveTo>
                  <a:pt x="2778252" y="0"/>
                </a:moveTo>
                <a:lnTo>
                  <a:pt x="922401" y="0"/>
                </a:lnTo>
                <a:lnTo>
                  <a:pt x="874937" y="1200"/>
                </a:lnTo>
                <a:lnTo>
                  <a:pt x="828095" y="4762"/>
                </a:lnTo>
                <a:lnTo>
                  <a:pt x="781935" y="10628"/>
                </a:lnTo>
                <a:lnTo>
                  <a:pt x="736513" y="18741"/>
                </a:lnTo>
                <a:lnTo>
                  <a:pt x="691888" y="29041"/>
                </a:lnTo>
                <a:lnTo>
                  <a:pt x="648118" y="41471"/>
                </a:lnTo>
                <a:lnTo>
                  <a:pt x="605261" y="55974"/>
                </a:lnTo>
                <a:lnTo>
                  <a:pt x="563373" y="72491"/>
                </a:lnTo>
                <a:lnTo>
                  <a:pt x="522515" y="90964"/>
                </a:lnTo>
                <a:lnTo>
                  <a:pt x="482743" y="111335"/>
                </a:lnTo>
                <a:lnTo>
                  <a:pt x="444116" y="133546"/>
                </a:lnTo>
                <a:lnTo>
                  <a:pt x="406691" y="157539"/>
                </a:lnTo>
                <a:lnTo>
                  <a:pt x="370527" y="183257"/>
                </a:lnTo>
                <a:lnTo>
                  <a:pt x="335681" y="210641"/>
                </a:lnTo>
                <a:lnTo>
                  <a:pt x="302211" y="239633"/>
                </a:lnTo>
                <a:lnTo>
                  <a:pt x="270176" y="270176"/>
                </a:lnTo>
                <a:lnTo>
                  <a:pt x="239633" y="302211"/>
                </a:lnTo>
                <a:lnTo>
                  <a:pt x="210641" y="335681"/>
                </a:lnTo>
                <a:lnTo>
                  <a:pt x="183257" y="370527"/>
                </a:lnTo>
                <a:lnTo>
                  <a:pt x="157539" y="406691"/>
                </a:lnTo>
                <a:lnTo>
                  <a:pt x="133546" y="444116"/>
                </a:lnTo>
                <a:lnTo>
                  <a:pt x="111335" y="482743"/>
                </a:lnTo>
                <a:lnTo>
                  <a:pt x="90964" y="522515"/>
                </a:lnTo>
                <a:lnTo>
                  <a:pt x="72491" y="563373"/>
                </a:lnTo>
                <a:lnTo>
                  <a:pt x="55974" y="605261"/>
                </a:lnTo>
                <a:lnTo>
                  <a:pt x="41471" y="648118"/>
                </a:lnTo>
                <a:lnTo>
                  <a:pt x="29041" y="691888"/>
                </a:lnTo>
                <a:lnTo>
                  <a:pt x="18741" y="736513"/>
                </a:lnTo>
                <a:lnTo>
                  <a:pt x="10628" y="781935"/>
                </a:lnTo>
                <a:lnTo>
                  <a:pt x="4762" y="828095"/>
                </a:lnTo>
                <a:lnTo>
                  <a:pt x="1200" y="874937"/>
                </a:lnTo>
                <a:lnTo>
                  <a:pt x="0" y="922401"/>
                </a:lnTo>
                <a:lnTo>
                  <a:pt x="0" y="4015740"/>
                </a:lnTo>
                <a:lnTo>
                  <a:pt x="1855851" y="4015740"/>
                </a:lnTo>
                <a:lnTo>
                  <a:pt x="1903314" y="4014539"/>
                </a:lnTo>
                <a:lnTo>
                  <a:pt x="1950156" y="4010977"/>
                </a:lnTo>
                <a:lnTo>
                  <a:pt x="1996316" y="4005112"/>
                </a:lnTo>
                <a:lnTo>
                  <a:pt x="2041738" y="3997000"/>
                </a:lnTo>
                <a:lnTo>
                  <a:pt x="2086363" y="3986700"/>
                </a:lnTo>
                <a:lnTo>
                  <a:pt x="2130133" y="3974271"/>
                </a:lnTo>
                <a:lnTo>
                  <a:pt x="2172990" y="3959769"/>
                </a:lnTo>
                <a:lnTo>
                  <a:pt x="2214878" y="3943254"/>
                </a:lnTo>
                <a:lnTo>
                  <a:pt x="2255736" y="3924782"/>
                </a:lnTo>
                <a:lnTo>
                  <a:pt x="2295508" y="3904412"/>
                </a:lnTo>
                <a:lnTo>
                  <a:pt x="2334135" y="3882202"/>
                </a:lnTo>
                <a:lnTo>
                  <a:pt x="2371560" y="3858210"/>
                </a:lnTo>
                <a:lnTo>
                  <a:pt x="2407724" y="3832493"/>
                </a:lnTo>
                <a:lnTo>
                  <a:pt x="2442570" y="3805110"/>
                </a:lnTo>
                <a:lnTo>
                  <a:pt x="2476040" y="3776119"/>
                </a:lnTo>
                <a:lnTo>
                  <a:pt x="2508075" y="3745577"/>
                </a:lnTo>
                <a:lnTo>
                  <a:pt x="2538618" y="3713543"/>
                </a:lnTo>
                <a:lnTo>
                  <a:pt x="2567610" y="3680074"/>
                </a:lnTo>
                <a:lnTo>
                  <a:pt x="2594994" y="3645229"/>
                </a:lnTo>
                <a:lnTo>
                  <a:pt x="2620712" y="3609065"/>
                </a:lnTo>
                <a:lnTo>
                  <a:pt x="2644705" y="3571640"/>
                </a:lnTo>
                <a:lnTo>
                  <a:pt x="2666916" y="3533013"/>
                </a:lnTo>
                <a:lnTo>
                  <a:pt x="2687287" y="3493241"/>
                </a:lnTo>
                <a:lnTo>
                  <a:pt x="2705760" y="3452382"/>
                </a:lnTo>
                <a:lnTo>
                  <a:pt x="2722277" y="3410494"/>
                </a:lnTo>
                <a:lnTo>
                  <a:pt x="2736780" y="3367635"/>
                </a:lnTo>
                <a:lnTo>
                  <a:pt x="2749210" y="3323863"/>
                </a:lnTo>
                <a:lnTo>
                  <a:pt x="2759510" y="3279237"/>
                </a:lnTo>
                <a:lnTo>
                  <a:pt x="2767623" y="3233813"/>
                </a:lnTo>
                <a:lnTo>
                  <a:pt x="2773489" y="3187650"/>
                </a:lnTo>
                <a:lnTo>
                  <a:pt x="2777051" y="3140806"/>
                </a:lnTo>
                <a:lnTo>
                  <a:pt x="2778252" y="3093339"/>
                </a:lnTo>
                <a:lnTo>
                  <a:pt x="2778252" y="0"/>
                </a:lnTo>
                <a:close/>
              </a:path>
            </a:pathLst>
          </a:custGeom>
          <a:solidFill>
            <a:srgbClr val="99C2FF">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26"/>
          <p:cNvSpPr txBox="1">
            <a:spLocks noGrp="1" noRot="1" noMove="1" noResize="1" noEditPoints="1" noAdjustHandles="1" noChangeArrowheads="1" noChangeShapeType="1"/>
          </p:cNvSpPr>
          <p:nvPr/>
        </p:nvSpPr>
        <p:spPr>
          <a:xfrm>
            <a:off x="9102679" y="2114549"/>
            <a:ext cx="2676017" cy="3670941"/>
          </a:xfrm>
          <a:prstGeom prst="rect">
            <a:avLst/>
          </a:prstGeom>
        </p:spPr>
        <p:txBody>
          <a:bodyPr vert="horz" wrap="square" lIns="0" tIns="12700" rIns="0" bIns="0" rtlCol="0">
            <a:spAutoFit/>
          </a:bodyPr>
          <a:lstStyle/>
          <a:p>
            <a:pPr marL="296545" marR="5080" lvl="0" indent="-283845" algn="l" defTabSz="914400" rtl="0" eaLnBrk="1" fontAlgn="auto" latinLnBrk="0" hangingPunct="1">
              <a:lnSpc>
                <a:spcPct val="150000"/>
              </a:lnSpc>
              <a:spcBef>
                <a:spcPts val="100"/>
              </a:spcBef>
              <a:spcAft>
                <a:spcPts val="0"/>
              </a:spcAft>
              <a:buClrTx/>
              <a:buSzPct val="114285"/>
              <a:buFont typeface="Wingdings"/>
              <a:buChar char=""/>
              <a:tabLst>
                <a:tab pos="296545" algn="l"/>
              </a:tabLst>
              <a:defRPr/>
            </a:pPr>
            <a:r>
              <a:rPr kumimoji="0" lang="zh-CN" altLang="en-US" sz="1600" b="0" i="0" u="none" strike="noStrike" kern="1200" cap="none" spc="0" normalizeH="0" baseline="0" noProof="0" dirty="0">
                <a:ln>
                  <a:noFill/>
                </a:ln>
                <a:solidFill>
                  <a:srgbClr val="002967"/>
                </a:solidFill>
                <a:effectLst/>
                <a:uLnTx/>
                <a:uFillTx/>
                <a:latin typeface="STKaiti" panose="02010600040101010101" pitchFamily="2" charset="-122"/>
                <a:ea typeface="STKaiti" panose="02010600040101010101" pitchFamily="2" charset="-122"/>
                <a:cs typeface="KaiTi"/>
              </a:rPr>
              <a:t>临床使用明确。本品适用于肠内营养不可行、不足或禁忌时的成人患者提供肠外营养，补充氨基酸。本品含有丙氨酰谷氨酰胺，适用于成人创伤患者。按体重一日</a:t>
            </a:r>
            <a:r>
              <a:rPr kumimoji="0" lang="en-US" altLang="zh-CN" sz="1600" b="0" i="0" u="none" strike="noStrike" kern="1200" cap="none" spc="0" normalizeH="0" baseline="0" noProof="0" dirty="0">
                <a:ln>
                  <a:noFill/>
                </a:ln>
                <a:solidFill>
                  <a:srgbClr val="002967"/>
                </a:solidFill>
                <a:effectLst/>
                <a:uLnTx/>
                <a:uFillTx/>
                <a:latin typeface="STKaiti" panose="02010600040101010101" pitchFamily="2" charset="-122"/>
                <a:ea typeface="STKaiti" panose="02010600040101010101" pitchFamily="2" charset="-122"/>
                <a:cs typeface="KaiTi"/>
              </a:rPr>
              <a:t>1.25g/kg</a:t>
            </a:r>
            <a:r>
              <a:rPr kumimoji="0" lang="zh-CN" altLang="en-US" sz="1600" b="0" i="0" u="none" strike="noStrike" kern="1200" cap="none" spc="0" normalizeH="0" baseline="0" noProof="0" dirty="0">
                <a:ln>
                  <a:noFill/>
                </a:ln>
                <a:solidFill>
                  <a:srgbClr val="002967"/>
                </a:solidFill>
                <a:effectLst/>
                <a:uLnTx/>
                <a:uFillTx/>
                <a:latin typeface="STKaiti" panose="02010600040101010101" pitchFamily="2" charset="-122"/>
                <a:ea typeface="STKaiti" panose="02010600040101010101" pitchFamily="2" charset="-122"/>
                <a:cs typeface="KaiTi"/>
              </a:rPr>
              <a:t>氨基酸。禁忌条件明确，无临床滥用，整体而言临床管理难度小。</a:t>
            </a:r>
            <a:endParaRPr kumimoji="0" sz="16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KaiTi"/>
            </a:endParaRPr>
          </a:p>
        </p:txBody>
      </p:sp>
      <p:sp>
        <p:nvSpPr>
          <p:cNvPr id="28" name="object 28"/>
          <p:cNvSpPr txBox="1">
            <a:spLocks noGrp="1" noRot="1" noMove="1" noResize="1" noEditPoints="1" noAdjustHandles="1" noChangeArrowheads="1" noChangeShapeType="1"/>
          </p:cNvSpPr>
          <p:nvPr>
            <p:ph type="title"/>
          </p:nvPr>
        </p:nvSpPr>
        <p:spPr>
          <a:xfrm>
            <a:off x="5360961" y="338405"/>
            <a:ext cx="1470078" cy="566822"/>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2967"/>
                </a:solidFill>
                <a:latin typeface="STKaiti" panose="02010600040101010101" pitchFamily="2" charset="-122"/>
                <a:ea typeface="STKaiti" panose="02010600040101010101" pitchFamily="2" charset="-122"/>
                <a:cs typeface="KaiTi"/>
              </a:rPr>
              <a:t>公平性</a:t>
            </a:r>
          </a:p>
        </p:txBody>
      </p:sp>
      <p:sp>
        <p:nvSpPr>
          <p:cNvPr id="29" name="object 29"/>
          <p:cNvSpPr txBox="1">
            <a:spLocks noGrp="1" noRot="1" noMove="1" noResize="1" noEditPoints="1" noAdjustHandles="1" noChangeArrowheads="1" noChangeShapeType="1"/>
          </p:cNvSpPr>
          <p:nvPr>
            <p:ph type="sldNum" sz="quarter" idx="7"/>
          </p:nvPr>
        </p:nvSpPr>
        <p:spPr>
          <a:xfrm>
            <a:off x="11782297" y="6633795"/>
            <a:ext cx="191134" cy="180975"/>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rgbClr val="002579"/>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1305"/>
              </a:lnSpc>
              <a:spcBef>
                <a:spcPts val="0"/>
              </a:spcBef>
              <a:spcAft>
                <a:spcPts val="0"/>
              </a:spcAft>
              <a:buClrTx/>
              <a:buSzTx/>
              <a:buFontTx/>
              <a:buNone/>
              <a:tabLst/>
              <a:defRPr/>
            </a:pPr>
            <a:fld id="{81D60167-4931-47E6-BA6A-407CBD079E47}" type="slidenum">
              <a:rPr kumimoji="0" lang="en-US" sz="1100" b="0" i="0" u="none" strike="noStrike" kern="1200" cap="none" spc="0" normalizeH="0" baseline="0" noProof="0" smtClean="0">
                <a:ln>
                  <a:noFill/>
                </a:ln>
                <a:solidFill>
                  <a:srgbClr val="002579"/>
                </a:solidFill>
                <a:effectLst/>
                <a:uLnTx/>
                <a:uFillTx/>
                <a:latin typeface="Times New Roman"/>
                <a:ea typeface="+mn-ea"/>
                <a:cs typeface="Times New Roman"/>
              </a:rPr>
              <a:pPr marL="25400" marR="0" lvl="0" indent="0" algn="l" defTabSz="914400" rtl="0" eaLnBrk="1" fontAlgn="auto" latinLnBrk="0" hangingPunct="1">
                <a:lnSpc>
                  <a:spcPts val="1305"/>
                </a:lnSpc>
                <a:spcBef>
                  <a:spcPts val="0"/>
                </a:spcBef>
                <a:spcAft>
                  <a:spcPts val="0"/>
                </a:spcAft>
                <a:buClrTx/>
                <a:buSzTx/>
                <a:buFontTx/>
                <a:buNone/>
                <a:tabLst/>
                <a:defRPr/>
              </a:pPr>
              <a:t>11</a:t>
            </a:fld>
            <a:endParaRPr kumimoji="0" sz="1100" b="0" i="0" u="none" strike="noStrike" kern="1200" cap="none" spc="0" normalizeH="0" baseline="0" noProof="0" dirty="0">
              <a:ln>
                <a:noFill/>
              </a:ln>
              <a:solidFill>
                <a:srgbClr val="002579"/>
              </a:solidFill>
              <a:effectLst/>
              <a:uLnTx/>
              <a:uFillTx/>
              <a:latin typeface="Times New Roman"/>
              <a:ea typeface="+mn-ea"/>
              <a:cs typeface="Times New Roman"/>
            </a:endParaRPr>
          </a:p>
        </p:txBody>
      </p:sp>
      <p:pic>
        <p:nvPicPr>
          <p:cNvPr id="30" name="图片 29">
            <a:extLst>
              <a:ext uri="{FF2B5EF4-FFF2-40B4-BE49-F238E27FC236}">
                <a16:creationId xmlns:a16="http://schemas.microsoft.com/office/drawing/2014/main" id="{89892690-C544-8899-0D53-BF578CB1E4A9}"/>
              </a:ext>
            </a:extLst>
          </p:cNvPr>
          <p:cNvPicPr>
            <a:picLocks noChangeAspect="1"/>
          </p:cNvPicPr>
          <p:nvPr/>
        </p:nvPicPr>
        <p:blipFill>
          <a:blip r:embed="rId2"/>
          <a:stretch>
            <a:fillRect/>
          </a:stretch>
        </p:blipFill>
        <p:spPr>
          <a:xfrm>
            <a:off x="10877930" y="0"/>
            <a:ext cx="1202105" cy="6749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2F07F4B-738E-4952-A507-C2AE9FAC8DC0}" type="slidenum">
              <a:rPr lang="en-US" altLang="zh-CN" smtClean="0">
                <a:solidFill>
                  <a:prstClr val="black">
                    <a:tint val="75000"/>
                  </a:prstClr>
                </a:solidFill>
              </a:rPr>
              <a:t>2</a:t>
            </a:fld>
            <a:endParaRPr lang="en-US" altLang="zh-CN">
              <a:solidFill>
                <a:prstClr val="black">
                  <a:tint val="75000"/>
                </a:prstClr>
              </a:solidFill>
            </a:endParaRPr>
          </a:p>
        </p:txBody>
      </p:sp>
      <p:sp>
        <p:nvSpPr>
          <p:cNvPr id="3" name="文本框 2"/>
          <p:cNvSpPr txBox="1"/>
          <p:nvPr/>
        </p:nvSpPr>
        <p:spPr>
          <a:xfrm>
            <a:off x="982584" y="2438400"/>
            <a:ext cx="800219" cy="3917950"/>
          </a:xfrm>
          <a:prstGeom prst="rect">
            <a:avLst/>
          </a:prstGeom>
          <a:noFill/>
        </p:spPr>
        <p:txBody>
          <a:bodyPr vert="eaVert" wrap="square" rtlCol="0">
            <a:spAutoFit/>
          </a:bodyPr>
          <a:lstStyle/>
          <a:p>
            <a:r>
              <a:rPr lang="zh-CN" altLang="en-US" sz="4000" b="1" dirty="0">
                <a:solidFill>
                  <a:schemeClr val="tx2"/>
                </a:solidFill>
                <a:latin typeface="华文楷体" panose="02010600040101010101" pitchFamily="2" charset="-122"/>
                <a:ea typeface="华文楷体" panose="02010600040101010101" pitchFamily="2" charset="-122"/>
              </a:rPr>
              <a:t>目   录</a:t>
            </a:r>
          </a:p>
        </p:txBody>
      </p:sp>
      <p:graphicFrame>
        <p:nvGraphicFramePr>
          <p:cNvPr id="4" name="图示 3"/>
          <p:cNvGraphicFramePr/>
          <p:nvPr>
            <p:extLst>
              <p:ext uri="{D42A27DB-BD31-4B8C-83A1-F6EECF244321}">
                <p14:modId xmlns:p14="http://schemas.microsoft.com/office/powerpoint/2010/main" val="4013891232"/>
              </p:ext>
            </p:extLst>
          </p:nvPr>
        </p:nvGraphicFramePr>
        <p:xfrm>
          <a:off x="1960797" y="723144"/>
          <a:ext cx="802140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文本框 17"/>
          <p:cNvSpPr txBox="1"/>
          <p:nvPr/>
        </p:nvSpPr>
        <p:spPr>
          <a:xfrm>
            <a:off x="1652730" y="1149308"/>
            <a:ext cx="2032518" cy="523220"/>
          </a:xfrm>
          <a:prstGeom prst="rect">
            <a:avLst/>
          </a:prstGeom>
          <a:noFill/>
        </p:spPr>
        <p:txBody>
          <a:bodyPr wrap="square" rtlCol="0">
            <a:spAutoFit/>
          </a:bodyPr>
          <a:lstStyle/>
          <a:p>
            <a:pPr algn="ctr"/>
            <a:r>
              <a:rPr lang="en-US" altLang="zh-CN" sz="1400" b="1" i="1" dirty="0">
                <a:solidFill>
                  <a:schemeClr val="tx2"/>
                </a:solidFill>
              </a:rPr>
              <a:t>BASIC</a:t>
            </a:r>
          </a:p>
          <a:p>
            <a:pPr algn="ctr"/>
            <a:r>
              <a:rPr lang="en-US" altLang="zh-CN" sz="1400" b="1" i="1" dirty="0">
                <a:solidFill>
                  <a:schemeClr val="tx2"/>
                </a:solidFill>
              </a:rPr>
              <a:t>KNOWLEDGE</a:t>
            </a:r>
            <a:endParaRPr lang="zh-CN" altLang="en-US" sz="1400" b="1" i="1" dirty="0">
              <a:solidFill>
                <a:schemeClr val="tx2"/>
              </a:solidFill>
            </a:endParaRPr>
          </a:p>
        </p:txBody>
      </p:sp>
      <p:sp>
        <p:nvSpPr>
          <p:cNvPr id="19" name="文本框 18"/>
          <p:cNvSpPr txBox="1"/>
          <p:nvPr/>
        </p:nvSpPr>
        <p:spPr>
          <a:xfrm>
            <a:off x="2668989" y="2259567"/>
            <a:ext cx="2053652" cy="307777"/>
          </a:xfrm>
          <a:prstGeom prst="rect">
            <a:avLst/>
          </a:prstGeom>
          <a:noFill/>
        </p:spPr>
        <p:txBody>
          <a:bodyPr wrap="square" rtlCol="0">
            <a:spAutoFit/>
          </a:bodyPr>
          <a:lstStyle/>
          <a:p>
            <a:r>
              <a:rPr lang="en-US" altLang="zh-CN" sz="1400" b="1" i="1" dirty="0">
                <a:solidFill>
                  <a:schemeClr val="tx2"/>
                </a:solidFill>
              </a:rPr>
              <a:t>SAFETY</a:t>
            </a:r>
            <a:endParaRPr lang="zh-CN" altLang="en-US" sz="1400" b="1" i="1" dirty="0">
              <a:solidFill>
                <a:schemeClr val="tx2"/>
              </a:solidFill>
            </a:endParaRPr>
          </a:p>
        </p:txBody>
      </p:sp>
      <p:sp>
        <p:nvSpPr>
          <p:cNvPr id="20" name="文本框 19"/>
          <p:cNvSpPr txBox="1"/>
          <p:nvPr/>
        </p:nvSpPr>
        <p:spPr>
          <a:xfrm>
            <a:off x="2405524" y="3305873"/>
            <a:ext cx="1786167" cy="307777"/>
          </a:xfrm>
          <a:prstGeom prst="rect">
            <a:avLst/>
          </a:prstGeom>
          <a:noFill/>
        </p:spPr>
        <p:txBody>
          <a:bodyPr wrap="square" rtlCol="0">
            <a:spAutoFit/>
          </a:bodyPr>
          <a:lstStyle/>
          <a:p>
            <a:pPr algn="ctr"/>
            <a:r>
              <a:rPr lang="en-US" altLang="zh-CN" sz="1400" b="1" i="1" dirty="0">
                <a:solidFill>
                  <a:schemeClr val="tx2"/>
                </a:solidFill>
              </a:rPr>
              <a:t>EFFECTIVENESS</a:t>
            </a:r>
            <a:endParaRPr lang="zh-CN" altLang="en-US" dirty="0"/>
          </a:p>
        </p:txBody>
      </p:sp>
      <p:sp>
        <p:nvSpPr>
          <p:cNvPr id="21" name="文本框 20"/>
          <p:cNvSpPr txBox="1"/>
          <p:nvPr/>
        </p:nvSpPr>
        <p:spPr>
          <a:xfrm>
            <a:off x="2289246" y="4284152"/>
            <a:ext cx="1902445" cy="307777"/>
          </a:xfrm>
          <a:prstGeom prst="rect">
            <a:avLst/>
          </a:prstGeom>
          <a:noFill/>
        </p:spPr>
        <p:txBody>
          <a:bodyPr wrap="square" rtlCol="0">
            <a:spAutoFit/>
          </a:bodyPr>
          <a:lstStyle/>
          <a:p>
            <a:pPr algn="ctr"/>
            <a:r>
              <a:rPr lang="en-US" altLang="zh-CN" sz="1400" b="1" i="1" dirty="0">
                <a:solidFill>
                  <a:schemeClr val="tx2"/>
                </a:solidFill>
              </a:rPr>
              <a:t>INNOVATION</a:t>
            </a:r>
            <a:endParaRPr lang="zh-CN" altLang="en-US" sz="1400" dirty="0">
              <a:solidFill>
                <a:schemeClr val="tx2"/>
              </a:solidFill>
            </a:endParaRPr>
          </a:p>
        </p:txBody>
      </p:sp>
      <p:sp>
        <p:nvSpPr>
          <p:cNvPr id="14" name="文本框 13"/>
          <p:cNvSpPr txBox="1"/>
          <p:nvPr/>
        </p:nvSpPr>
        <p:spPr>
          <a:xfrm>
            <a:off x="1782803" y="5332857"/>
            <a:ext cx="1902445" cy="307777"/>
          </a:xfrm>
          <a:prstGeom prst="rect">
            <a:avLst/>
          </a:prstGeom>
          <a:noFill/>
        </p:spPr>
        <p:txBody>
          <a:bodyPr wrap="square" rtlCol="0">
            <a:spAutoFit/>
          </a:bodyPr>
          <a:lstStyle/>
          <a:p>
            <a:pPr algn="ctr"/>
            <a:r>
              <a:rPr lang="en-US" altLang="zh-CN" sz="1400" b="1" i="1" dirty="0">
                <a:solidFill>
                  <a:schemeClr val="tx2"/>
                </a:solidFill>
              </a:rPr>
              <a:t>FAIRNESS</a:t>
            </a:r>
            <a:endParaRPr lang="zh-CN" altLang="en-US" sz="1400" b="1" i="1" dirty="0">
              <a:solidFill>
                <a:schemeClr val="tx2"/>
              </a:solidFill>
            </a:endParaRPr>
          </a:p>
        </p:txBody>
      </p:sp>
      <p:pic>
        <p:nvPicPr>
          <p:cNvPr id="5" name="图片 4"/>
          <p:cNvPicPr>
            <a:picLocks noChangeAspect="1"/>
          </p:cNvPicPr>
          <p:nvPr/>
        </p:nvPicPr>
        <p:blipFill>
          <a:blip r:embed="rId7"/>
          <a:stretch>
            <a:fillRect/>
          </a:stretch>
        </p:blipFill>
        <p:spPr>
          <a:xfrm>
            <a:off x="10840510" y="23991"/>
            <a:ext cx="1189851" cy="668056"/>
          </a:xfrm>
          <a:prstGeom prst="rect">
            <a:avLst/>
          </a:prstGeom>
        </p:spPr>
      </p:pic>
      <p:sp>
        <p:nvSpPr>
          <p:cNvPr id="6" name="文本框 5">
            <a:extLst>
              <a:ext uri="{FF2B5EF4-FFF2-40B4-BE49-F238E27FC236}">
                <a16:creationId xmlns:a16="http://schemas.microsoft.com/office/drawing/2014/main" id="{0DAE6103-6853-011B-02AD-8CD2B3CEDCEB}"/>
              </a:ext>
            </a:extLst>
          </p:cNvPr>
          <p:cNvSpPr txBox="1"/>
          <p:nvPr/>
        </p:nvSpPr>
        <p:spPr>
          <a:xfrm>
            <a:off x="6394795" y="4239702"/>
            <a:ext cx="1384300" cy="523220"/>
          </a:xfrm>
          <a:prstGeom prst="rect">
            <a:avLst/>
          </a:prstGeom>
          <a:noFill/>
        </p:spPr>
        <p:txBody>
          <a:bodyPr wrap="square" rtlCol="0">
            <a:spAutoFit/>
          </a:bodyPr>
          <a:lstStyle/>
          <a:p>
            <a:r>
              <a:rPr lang="zh-CN" altLang="en-US" sz="2800" b="1" dirty="0">
                <a:solidFill>
                  <a:schemeClr val="bg1"/>
                </a:solidFill>
                <a:latin typeface="STKaiti" panose="02010600040101010101" pitchFamily="2" charset="-122"/>
                <a:ea typeface="STKaiti" panose="02010600040101010101" pitchFamily="2" charset="-122"/>
              </a:rPr>
              <a:t>创新性</a:t>
            </a:r>
            <a:endParaRPr lang="en-US" sz="28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62F1D7F3-866F-5A40-8F63-01660619D9C5}"/>
              </a:ext>
            </a:extLst>
          </p:cNvPr>
          <p:cNvSpPr>
            <a:spLocks noGrp="1" noRot="1" noMove="1" noResize="1" noEditPoints="1" noAdjustHandles="1" noChangeArrowheads="1" noChangeShapeType="1"/>
          </p:cNvSpPr>
          <p:nvPr/>
        </p:nvSpPr>
        <p:spPr>
          <a:xfrm>
            <a:off x="308988" y="1108529"/>
            <a:ext cx="5157447" cy="5033617"/>
          </a:xfrm>
          <a:prstGeom prst="roundRect">
            <a:avLst>
              <a:gd name="adj" fmla="val 4329"/>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矩形: 圆角 27">
            <a:extLst>
              <a:ext uri="{FF2B5EF4-FFF2-40B4-BE49-F238E27FC236}">
                <a16:creationId xmlns:a16="http://schemas.microsoft.com/office/drawing/2014/main" id="{A7A69FA9-984F-8A18-6C32-9D4AC22CD80E}"/>
              </a:ext>
            </a:extLst>
          </p:cNvPr>
          <p:cNvSpPr>
            <a:spLocks noGrp="1" noRot="1" noMove="1" noResize="1" noEditPoints="1" noAdjustHandles="1" noChangeArrowheads="1" noChangeShapeType="1"/>
          </p:cNvSpPr>
          <p:nvPr/>
        </p:nvSpPr>
        <p:spPr>
          <a:xfrm>
            <a:off x="5600619" y="1108530"/>
            <a:ext cx="6309835" cy="2342227"/>
          </a:xfrm>
          <a:prstGeom prst="roundRect">
            <a:avLst>
              <a:gd name="adj" fmla="val 7507"/>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7" name="矩形: 圆角 26">
            <a:extLst>
              <a:ext uri="{FF2B5EF4-FFF2-40B4-BE49-F238E27FC236}">
                <a16:creationId xmlns:a16="http://schemas.microsoft.com/office/drawing/2014/main" id="{6B2801CB-BC07-5B94-9B4B-E70970106271}"/>
              </a:ext>
            </a:extLst>
          </p:cNvPr>
          <p:cNvSpPr>
            <a:spLocks noGrp="1" noRot="1" noMove="1" noResize="1" noEditPoints="1" noAdjustHandles="1" noChangeArrowheads="1" noChangeShapeType="1"/>
          </p:cNvSpPr>
          <p:nvPr/>
        </p:nvSpPr>
        <p:spPr>
          <a:xfrm>
            <a:off x="5575912" y="3579409"/>
            <a:ext cx="6309835" cy="2562737"/>
          </a:xfrm>
          <a:prstGeom prst="roundRect">
            <a:avLst>
              <a:gd name="adj" fmla="val 9365"/>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idx="4294967295"/>
          </p:nvPr>
        </p:nvSpPr>
        <p:spPr>
          <a:xfrm>
            <a:off x="4518212" y="85445"/>
            <a:ext cx="3155576" cy="776287"/>
          </a:xfrm>
        </p:spPr>
        <p:txBody>
          <a:bodyPr>
            <a:normAutofit/>
          </a:bodyPr>
          <a:lstStyle/>
          <a:p>
            <a:r>
              <a:rPr lang="zh-CN" altLang="en-US" sz="3600" dirty="0">
                <a:solidFill>
                  <a:srgbClr val="002060"/>
                </a:solidFill>
                <a:latin typeface="华文楷体" panose="02010600040101010101" pitchFamily="2" charset="-122"/>
                <a:ea typeface="华文楷体" panose="02010600040101010101" pitchFamily="2" charset="-122"/>
              </a:rPr>
              <a:t>药物基本信息</a:t>
            </a:r>
          </a:p>
        </p:txBody>
      </p:sp>
      <p:sp>
        <p:nvSpPr>
          <p:cNvPr id="3" name="内容占位符 2"/>
          <p:cNvSpPr>
            <a:spLocks noGrp="1" noRot="1" noMove="1" noResize="1" noEditPoints="1" noAdjustHandles="1" noChangeArrowheads="1" noChangeShapeType="1"/>
          </p:cNvSpPr>
          <p:nvPr>
            <p:ph sz="half" idx="4294967295"/>
          </p:nvPr>
        </p:nvSpPr>
        <p:spPr>
          <a:xfrm>
            <a:off x="315695" y="1274243"/>
            <a:ext cx="5118544" cy="4553772"/>
          </a:xfrm>
          <a:ln>
            <a:solidFill>
              <a:schemeClr val="accent1">
                <a:lumMod val="20000"/>
                <a:lumOff val="80000"/>
              </a:schemeClr>
            </a:solidFill>
          </a:ln>
        </p:spPr>
        <p:txBody>
          <a:bodyPr>
            <a:noAutofit/>
          </a:bodyPr>
          <a:lstStyle/>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通用名：</a:t>
            </a:r>
            <a:r>
              <a:rPr lang="zh-CN" altLang="en-US" sz="1400" dirty="0">
                <a:solidFill>
                  <a:srgbClr val="002060"/>
                </a:solidFill>
                <a:latin typeface="STKaiti" panose="02010600040101010101" pitchFamily="2" charset="-122"/>
                <a:ea typeface="STKaiti" panose="02010600040101010101" pitchFamily="2" charset="-122"/>
              </a:rPr>
              <a:t>复方氨基酸</a:t>
            </a:r>
            <a:r>
              <a:rPr lang="en-US" altLang="zh-CN" sz="1400" dirty="0">
                <a:solidFill>
                  <a:srgbClr val="002060"/>
                </a:solidFill>
                <a:latin typeface="STKaiti" panose="02010600040101010101" pitchFamily="2" charset="-122"/>
                <a:ea typeface="STKaiti" panose="02010600040101010101" pitchFamily="2" charset="-122"/>
              </a:rPr>
              <a:t>( 19 ) </a:t>
            </a:r>
            <a:r>
              <a:rPr lang="zh-CN" altLang="en-US" sz="1400" dirty="0">
                <a:solidFill>
                  <a:srgbClr val="002060"/>
                </a:solidFill>
                <a:latin typeface="STKaiti" panose="02010600040101010101" pitchFamily="2" charset="-122"/>
                <a:ea typeface="STKaiti" panose="02010600040101010101" pitchFamily="2" charset="-122"/>
              </a:rPr>
              <a:t>丙谷二肽注射液</a:t>
            </a:r>
            <a:endParaRPr lang="en-US" altLang="zh-CN" sz="1400" dirty="0">
              <a:solidFill>
                <a:srgbClr val="002060"/>
              </a:solidFill>
              <a:latin typeface="STKaiti" panose="02010600040101010101" pitchFamily="2" charset="-122"/>
              <a:ea typeface="STKaiti" panose="02010600040101010101" pitchFamily="2" charset="-122"/>
            </a:endParaRP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商标名：</a:t>
            </a:r>
            <a:r>
              <a:rPr lang="zh-CN" altLang="en-US" sz="1400" dirty="0">
                <a:solidFill>
                  <a:srgbClr val="002060"/>
                </a:solidFill>
                <a:latin typeface="STKaiti" panose="02010600040101010101" pitchFamily="2" charset="-122"/>
                <a:ea typeface="STKaiti" panose="02010600040101010101" pitchFamily="2" charset="-122"/>
              </a:rPr>
              <a:t>优悉通</a:t>
            </a:r>
            <a:r>
              <a:rPr lang="en-US" altLang="zh-CN" sz="1400" baseline="30000" dirty="0">
                <a:solidFill>
                  <a:srgbClr val="002060"/>
                </a:solidFill>
                <a:latin typeface="STKaiti" panose="02010600040101010101" pitchFamily="2" charset="-122"/>
                <a:ea typeface="STKaiti" panose="02010600040101010101" pitchFamily="2" charset="-122"/>
              </a:rPr>
              <a:t>®</a:t>
            </a: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注册规格：</a:t>
            </a:r>
            <a:r>
              <a:rPr lang="en-US" altLang="zh-CN" sz="1400" dirty="0">
                <a:solidFill>
                  <a:srgbClr val="002060"/>
                </a:solidFill>
                <a:latin typeface="STKaiti" panose="02010600040101010101" pitchFamily="2" charset="-122"/>
                <a:ea typeface="STKaiti" panose="02010600040101010101" pitchFamily="2" charset="-122"/>
              </a:rPr>
              <a:t>250ml : 25g (</a:t>
            </a:r>
            <a:r>
              <a:rPr lang="zh-CN" altLang="en-US" sz="1400" dirty="0">
                <a:solidFill>
                  <a:srgbClr val="002060"/>
                </a:solidFill>
                <a:latin typeface="STKaiti" panose="02010600040101010101" pitchFamily="2" charset="-122"/>
                <a:ea typeface="STKaiti" panose="02010600040101010101" pitchFamily="2" charset="-122"/>
              </a:rPr>
              <a:t>氨基酸</a:t>
            </a:r>
            <a:r>
              <a:rPr lang="en-US" altLang="zh-CN" sz="1400" dirty="0">
                <a:solidFill>
                  <a:srgbClr val="002060"/>
                </a:solidFill>
                <a:latin typeface="STKaiti" panose="02010600040101010101" pitchFamily="2" charset="-122"/>
                <a:ea typeface="STKaiti" panose="02010600040101010101" pitchFamily="2" charset="-122"/>
              </a:rPr>
              <a:t>/</a:t>
            </a:r>
            <a:r>
              <a:rPr lang="zh-CN" altLang="en-US" sz="1400" dirty="0">
                <a:solidFill>
                  <a:srgbClr val="002060"/>
                </a:solidFill>
                <a:latin typeface="STKaiti" panose="02010600040101010101" pitchFamily="2" charset="-122"/>
                <a:ea typeface="STKaiti" panose="02010600040101010101" pitchFamily="2" charset="-122"/>
              </a:rPr>
              <a:t>二肽</a:t>
            </a:r>
            <a:r>
              <a:rPr lang="en-US" altLang="zh-CN" sz="1400" dirty="0">
                <a:solidFill>
                  <a:srgbClr val="002060"/>
                </a:solidFill>
                <a:latin typeface="STKaiti" panose="02010600040101010101" pitchFamily="2" charset="-122"/>
                <a:ea typeface="STKaiti" panose="02010600040101010101" pitchFamily="2" charset="-122"/>
              </a:rPr>
              <a:t>)</a:t>
            </a: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批准文号：</a:t>
            </a:r>
            <a:r>
              <a:rPr lang="zh-CN" altLang="en-US" sz="1400" dirty="0">
                <a:solidFill>
                  <a:srgbClr val="002060"/>
                </a:solidFill>
                <a:latin typeface="STKaiti" panose="02010600040101010101" pitchFamily="2" charset="-122"/>
                <a:ea typeface="STKaiti" panose="02010600040101010101" pitchFamily="2" charset="-122"/>
              </a:rPr>
              <a:t>国药准字</a:t>
            </a:r>
            <a:r>
              <a:rPr lang="en-US" altLang="zh-CN" sz="1400" dirty="0">
                <a:solidFill>
                  <a:srgbClr val="002060"/>
                </a:solidFill>
                <a:latin typeface="STKaiti" panose="02010600040101010101" pitchFamily="2" charset="-122"/>
                <a:ea typeface="STKaiti" panose="02010600040101010101" pitchFamily="2" charset="-122"/>
              </a:rPr>
              <a:t>H20220018</a:t>
            </a: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中国大陆首次上市时间：</a:t>
            </a:r>
            <a:r>
              <a:rPr lang="en-US" altLang="zh-CN" sz="1400" dirty="0">
                <a:solidFill>
                  <a:srgbClr val="002060"/>
                </a:solidFill>
                <a:latin typeface="STKaiti" panose="02010600040101010101" pitchFamily="2" charset="-122"/>
                <a:ea typeface="STKaiti" panose="02010600040101010101" pitchFamily="2" charset="-122"/>
              </a:rPr>
              <a:t>2022</a:t>
            </a:r>
            <a:r>
              <a:rPr lang="zh-CN" altLang="en-US" sz="1400" dirty="0">
                <a:solidFill>
                  <a:srgbClr val="002060"/>
                </a:solidFill>
                <a:latin typeface="STKaiti" panose="02010600040101010101" pitchFamily="2" charset="-122"/>
                <a:ea typeface="STKaiti" panose="02010600040101010101" pitchFamily="2" charset="-122"/>
              </a:rPr>
              <a:t>年</a:t>
            </a:r>
            <a:r>
              <a:rPr lang="en-US" altLang="zh-CN" sz="1400" dirty="0">
                <a:solidFill>
                  <a:srgbClr val="002060"/>
                </a:solidFill>
                <a:latin typeface="STKaiti" panose="02010600040101010101" pitchFamily="2" charset="-122"/>
                <a:ea typeface="STKaiti" panose="02010600040101010101" pitchFamily="2" charset="-122"/>
              </a:rPr>
              <a:t>8</a:t>
            </a:r>
            <a:r>
              <a:rPr lang="zh-CN" altLang="en-US" sz="1400" dirty="0">
                <a:solidFill>
                  <a:srgbClr val="002060"/>
                </a:solidFill>
                <a:latin typeface="STKaiti" panose="02010600040101010101" pitchFamily="2" charset="-122"/>
                <a:ea typeface="STKaiti" panose="02010600040101010101" pitchFamily="2" charset="-122"/>
              </a:rPr>
              <a:t>月</a:t>
            </a:r>
            <a:r>
              <a:rPr lang="en-US" altLang="zh-CN" sz="1400" dirty="0">
                <a:solidFill>
                  <a:srgbClr val="002060"/>
                </a:solidFill>
                <a:latin typeface="STKaiti" panose="02010600040101010101" pitchFamily="2" charset="-122"/>
                <a:ea typeface="STKaiti" panose="02010600040101010101" pitchFamily="2" charset="-122"/>
              </a:rPr>
              <a:t>10</a:t>
            </a:r>
            <a:r>
              <a:rPr lang="zh-CN" altLang="en-US" sz="1400" dirty="0">
                <a:solidFill>
                  <a:srgbClr val="002060"/>
                </a:solidFill>
                <a:latin typeface="STKaiti" panose="02010600040101010101" pitchFamily="2" charset="-122"/>
                <a:ea typeface="STKaiti" panose="02010600040101010101" pitchFamily="2" charset="-122"/>
              </a:rPr>
              <a:t>日</a:t>
            </a:r>
            <a:endParaRPr lang="en-US" altLang="zh-CN" sz="1400" dirty="0">
              <a:solidFill>
                <a:srgbClr val="002060"/>
              </a:solidFill>
              <a:latin typeface="STKaiti" panose="02010600040101010101" pitchFamily="2" charset="-122"/>
              <a:ea typeface="STKaiti" panose="02010600040101010101" pitchFamily="2" charset="-122"/>
            </a:endParaRP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目前大陆地区同通用名药品的上市情况：</a:t>
            </a:r>
            <a:r>
              <a:rPr lang="zh-CN" altLang="en-US" sz="1400" dirty="0">
                <a:solidFill>
                  <a:srgbClr val="002060"/>
                </a:solidFill>
                <a:latin typeface="STKaiti" panose="02010600040101010101" pitchFamily="2" charset="-122"/>
                <a:ea typeface="STKaiti" panose="02010600040101010101" pitchFamily="2" charset="-122"/>
              </a:rPr>
              <a:t>无</a:t>
            </a:r>
            <a:endParaRPr lang="en-US" altLang="zh-CN" sz="1400" dirty="0">
              <a:solidFill>
                <a:srgbClr val="002060"/>
              </a:solidFill>
              <a:latin typeface="STKaiti" panose="02010600040101010101" pitchFamily="2" charset="-122"/>
              <a:ea typeface="STKaiti" panose="02010600040101010101" pitchFamily="2" charset="-122"/>
            </a:endParaRP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全球首个上市国家及上市时间：</a:t>
            </a:r>
            <a:r>
              <a:rPr lang="zh-CN" altLang="en-US" sz="1400" dirty="0">
                <a:solidFill>
                  <a:srgbClr val="002060"/>
                </a:solidFill>
                <a:latin typeface="STKaiti" panose="02010600040101010101" pitchFamily="2" charset="-122"/>
                <a:ea typeface="STKaiti" panose="02010600040101010101" pitchFamily="2" charset="-122"/>
              </a:rPr>
              <a:t>中国</a:t>
            </a:r>
            <a:r>
              <a:rPr lang="en-US" altLang="zh-CN" sz="1400" dirty="0">
                <a:solidFill>
                  <a:srgbClr val="002060"/>
                </a:solidFill>
                <a:latin typeface="STKaiti" panose="02010600040101010101" pitchFamily="2" charset="-122"/>
                <a:ea typeface="STKaiti" panose="02010600040101010101" pitchFamily="2" charset="-122"/>
              </a:rPr>
              <a:t>, 2022</a:t>
            </a:r>
            <a:r>
              <a:rPr lang="zh-CN" altLang="en-US" sz="1400" dirty="0">
                <a:solidFill>
                  <a:srgbClr val="002060"/>
                </a:solidFill>
                <a:latin typeface="STKaiti" panose="02010600040101010101" pitchFamily="2" charset="-122"/>
                <a:ea typeface="STKaiti" panose="02010600040101010101" pitchFamily="2" charset="-122"/>
              </a:rPr>
              <a:t>年</a:t>
            </a:r>
            <a:r>
              <a:rPr lang="en-US" altLang="zh-CN" sz="1400" dirty="0">
                <a:solidFill>
                  <a:srgbClr val="002060"/>
                </a:solidFill>
                <a:latin typeface="STKaiti" panose="02010600040101010101" pitchFamily="2" charset="-122"/>
                <a:ea typeface="STKaiti" panose="02010600040101010101" pitchFamily="2" charset="-122"/>
              </a:rPr>
              <a:t>8</a:t>
            </a:r>
            <a:r>
              <a:rPr lang="zh-CN" altLang="en-US" sz="1400" dirty="0">
                <a:solidFill>
                  <a:srgbClr val="002060"/>
                </a:solidFill>
                <a:latin typeface="STKaiti" panose="02010600040101010101" pitchFamily="2" charset="-122"/>
                <a:ea typeface="STKaiti" panose="02010600040101010101" pitchFamily="2" charset="-122"/>
              </a:rPr>
              <a:t>月</a:t>
            </a:r>
            <a:endParaRPr lang="en-US" altLang="zh-CN" sz="1400" dirty="0">
              <a:solidFill>
                <a:srgbClr val="002060"/>
              </a:solidFill>
              <a:latin typeface="STKaiti" panose="02010600040101010101" pitchFamily="2" charset="-122"/>
              <a:ea typeface="STKaiti" panose="02010600040101010101" pitchFamily="2" charset="-122"/>
            </a:endParaRP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是否为独家：</a:t>
            </a:r>
            <a:r>
              <a:rPr lang="zh-CN" altLang="en-US" sz="1400" dirty="0">
                <a:solidFill>
                  <a:srgbClr val="002060"/>
                </a:solidFill>
                <a:latin typeface="STKaiti" panose="02010600040101010101" pitchFamily="2" charset="-122"/>
                <a:ea typeface="STKaiti" panose="02010600040101010101" pitchFamily="2" charset="-122"/>
              </a:rPr>
              <a:t>是           </a:t>
            </a:r>
            <a:endParaRPr lang="en-US" altLang="zh-CN" sz="1400" dirty="0">
              <a:solidFill>
                <a:srgbClr val="002060"/>
              </a:solidFill>
              <a:latin typeface="STKaiti" panose="02010600040101010101" pitchFamily="2" charset="-122"/>
              <a:ea typeface="STKaiti" panose="02010600040101010101" pitchFamily="2" charset="-122"/>
            </a:endParaRP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是否为</a:t>
            </a:r>
            <a:r>
              <a:rPr lang="en-US" altLang="zh-CN" sz="1400" b="1" dirty="0">
                <a:solidFill>
                  <a:srgbClr val="002060"/>
                </a:solidFill>
                <a:latin typeface="STKaiti" panose="02010600040101010101" pitchFamily="2" charset="-122"/>
                <a:ea typeface="STKaiti" panose="02010600040101010101" pitchFamily="2" charset="-122"/>
              </a:rPr>
              <a:t>OTC </a:t>
            </a:r>
            <a:r>
              <a:rPr lang="zh-CN" altLang="en-US" sz="1400" b="1" dirty="0">
                <a:solidFill>
                  <a:srgbClr val="002060"/>
                </a:solidFill>
                <a:latin typeface="STKaiti" panose="02010600040101010101" pitchFamily="2" charset="-122"/>
                <a:ea typeface="STKaiti" panose="02010600040101010101" pitchFamily="2" charset="-122"/>
              </a:rPr>
              <a:t>药品：</a:t>
            </a:r>
            <a:r>
              <a:rPr lang="zh-CN" altLang="en-US" sz="1400" dirty="0">
                <a:solidFill>
                  <a:srgbClr val="002060"/>
                </a:solidFill>
                <a:latin typeface="STKaiti" panose="02010600040101010101" pitchFamily="2" charset="-122"/>
                <a:ea typeface="STKaiti" panose="02010600040101010101" pitchFamily="2" charset="-122"/>
              </a:rPr>
              <a:t>否</a:t>
            </a:r>
            <a:endParaRPr lang="en-US" altLang="zh-CN" sz="1400" dirty="0">
              <a:solidFill>
                <a:srgbClr val="002060"/>
              </a:solidFill>
              <a:latin typeface="STKaiti" panose="02010600040101010101" pitchFamily="2" charset="-122"/>
              <a:ea typeface="STKaiti" panose="02010600040101010101" pitchFamily="2" charset="-122"/>
            </a:endParaRP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注册分类：</a:t>
            </a:r>
            <a:r>
              <a:rPr lang="zh-CN" altLang="en-US" sz="1400" dirty="0">
                <a:solidFill>
                  <a:srgbClr val="002060"/>
                </a:solidFill>
                <a:latin typeface="STKaiti" panose="02010600040101010101" pitchFamily="2" charset="-122"/>
                <a:ea typeface="STKaiti" panose="02010600040101010101" pitchFamily="2" charset="-122"/>
              </a:rPr>
              <a:t>原</a:t>
            </a:r>
            <a:r>
              <a:rPr lang="en-US" altLang="zh-CN" sz="1400" dirty="0">
                <a:solidFill>
                  <a:srgbClr val="002060"/>
                </a:solidFill>
                <a:latin typeface="STKaiti" panose="02010600040101010101" pitchFamily="2" charset="-122"/>
                <a:ea typeface="STKaiti" panose="02010600040101010101" pitchFamily="2" charset="-122"/>
              </a:rPr>
              <a:t>1.5</a:t>
            </a:r>
            <a:r>
              <a:rPr lang="zh-CN" altLang="en-US" sz="1400" dirty="0">
                <a:solidFill>
                  <a:srgbClr val="002060"/>
                </a:solidFill>
                <a:latin typeface="STKaiti" panose="02010600040101010101" pitchFamily="2" charset="-122"/>
                <a:ea typeface="STKaiti" panose="02010600040101010101" pitchFamily="2" charset="-122"/>
              </a:rPr>
              <a:t>类</a:t>
            </a:r>
            <a:r>
              <a:rPr lang="en-US" altLang="zh-CN" sz="1400" dirty="0">
                <a:solidFill>
                  <a:srgbClr val="002060"/>
                </a:solidFill>
                <a:latin typeface="STKaiti" panose="02010600040101010101" pitchFamily="2" charset="-122"/>
                <a:ea typeface="STKaiti" panose="02010600040101010101" pitchFamily="2" charset="-122"/>
              </a:rPr>
              <a:t>*</a:t>
            </a: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rPr>
              <a:t>适应症：</a:t>
            </a:r>
            <a:r>
              <a:rPr lang="zh-CN" altLang="en-US" sz="1400" dirty="0">
                <a:solidFill>
                  <a:srgbClr val="002060"/>
                </a:solidFill>
                <a:latin typeface="STKaiti" panose="02010600040101010101" pitchFamily="2" charset="-122"/>
                <a:ea typeface="STKaiti" panose="02010600040101010101" pitchFamily="2" charset="-122"/>
              </a:rPr>
              <a:t>为肠内营养不可行、不足或禁忌时的成人患者提供肠外营养，补充氨基酸。本品含有丙氨酰谷氨酰胺，适用于成人创伤患者。</a:t>
            </a:r>
          </a:p>
          <a:p>
            <a:pPr>
              <a:lnSpc>
                <a:spcPct val="100000"/>
              </a:lnSpc>
              <a:spcBef>
                <a:spcPts val="600"/>
              </a:spcBef>
            </a:pPr>
            <a:r>
              <a:rPr lang="zh-CN" altLang="en-US" sz="1400" b="1" dirty="0">
                <a:solidFill>
                  <a:srgbClr val="002060"/>
                </a:solidFill>
                <a:latin typeface="STKaiti" panose="02010600040101010101" pitchFamily="2" charset="-122"/>
                <a:ea typeface="STKaiti" panose="02010600040101010101" pitchFamily="2" charset="-122"/>
                <a:sym typeface="+mn-ea"/>
              </a:rPr>
              <a:t>用法用量：</a:t>
            </a:r>
            <a:r>
              <a:rPr lang="zh-CN" altLang="en-US" sz="1400" dirty="0">
                <a:solidFill>
                  <a:srgbClr val="002060"/>
                </a:solidFill>
                <a:latin typeface="STKaiti" panose="02010600040101010101" pitchFamily="2" charset="-122"/>
                <a:ea typeface="STKaiti" panose="02010600040101010101" pitchFamily="2" charset="-122"/>
                <a:sym typeface="+mn-ea"/>
              </a:rPr>
              <a:t>剂量根据患者氨基酸的需要量而定，本品推荐剂量</a:t>
            </a:r>
            <a:r>
              <a:rPr lang="en-US" altLang="zh-CN" sz="1400" dirty="0">
                <a:solidFill>
                  <a:srgbClr val="002060"/>
                </a:solidFill>
                <a:latin typeface="STKaiti" panose="02010600040101010101" pitchFamily="2" charset="-122"/>
                <a:ea typeface="STKaiti" panose="02010600040101010101" pitchFamily="2" charset="-122"/>
                <a:sym typeface="+mn-ea"/>
              </a:rPr>
              <a:t>12.5ml•kg</a:t>
            </a:r>
            <a:r>
              <a:rPr lang="en-US" altLang="zh-CN" sz="1400" baseline="30000" dirty="0">
                <a:solidFill>
                  <a:srgbClr val="002060"/>
                </a:solidFill>
                <a:latin typeface="STKaiti" panose="02010600040101010101" pitchFamily="2" charset="-122"/>
                <a:ea typeface="STKaiti" panose="02010600040101010101" pitchFamily="2" charset="-122"/>
                <a:sym typeface="+mn-ea"/>
              </a:rPr>
              <a:t>-1</a:t>
            </a:r>
            <a:r>
              <a:rPr lang="en-US" altLang="zh-CN" sz="1400" dirty="0">
                <a:solidFill>
                  <a:srgbClr val="002060"/>
                </a:solidFill>
                <a:latin typeface="STKaiti" panose="02010600040101010101" pitchFamily="2" charset="-122"/>
                <a:ea typeface="STKaiti" panose="02010600040101010101" pitchFamily="2" charset="-122"/>
                <a:sym typeface="+mn-ea"/>
              </a:rPr>
              <a:t>•d</a:t>
            </a:r>
            <a:r>
              <a:rPr lang="en-US" altLang="zh-CN" sz="1400" baseline="30000" dirty="0">
                <a:solidFill>
                  <a:srgbClr val="002060"/>
                </a:solidFill>
                <a:latin typeface="STKaiti" panose="02010600040101010101" pitchFamily="2" charset="-122"/>
                <a:ea typeface="STKaiti" panose="02010600040101010101" pitchFamily="2" charset="-122"/>
                <a:sym typeface="+mn-ea"/>
              </a:rPr>
              <a:t>-1</a:t>
            </a:r>
            <a:r>
              <a:rPr lang="zh-CN" altLang="en-US" sz="1400" dirty="0">
                <a:solidFill>
                  <a:srgbClr val="002060"/>
                </a:solidFill>
                <a:latin typeface="STKaiti" panose="02010600040101010101" pitchFamily="2" charset="-122"/>
                <a:ea typeface="STKaiti" panose="02010600040101010101" pitchFamily="2" charset="-122"/>
                <a:sym typeface="+mn-ea"/>
              </a:rPr>
              <a:t>，同时给予足够的能量</a:t>
            </a:r>
            <a:r>
              <a:rPr lang="en-US" altLang="zh-CN" sz="1400" dirty="0">
                <a:solidFill>
                  <a:srgbClr val="002060"/>
                </a:solidFill>
                <a:latin typeface="STKaiti" panose="02010600040101010101" pitchFamily="2" charset="-122"/>
                <a:ea typeface="STKaiti" panose="02010600040101010101" pitchFamily="2" charset="-122"/>
                <a:sym typeface="+mn-ea"/>
              </a:rPr>
              <a:t>(</a:t>
            </a:r>
            <a:r>
              <a:rPr lang="zh-CN" altLang="en-US" sz="1400" dirty="0">
                <a:solidFill>
                  <a:srgbClr val="002060"/>
                </a:solidFill>
                <a:latin typeface="STKaiti" panose="02010600040101010101" pitchFamily="2" charset="-122"/>
                <a:ea typeface="STKaiti" panose="02010600040101010101" pitchFamily="2" charset="-122"/>
                <a:sym typeface="+mn-ea"/>
              </a:rPr>
              <a:t>如脂肪乳注射液和葡萄糖注射液）、适量的电解质和微量元素以及维生素。</a:t>
            </a:r>
            <a:endParaRPr lang="en-US" altLang="zh-CN" sz="1400" dirty="0">
              <a:solidFill>
                <a:srgbClr val="002060"/>
              </a:solidFill>
              <a:latin typeface="STKaiti" panose="02010600040101010101" pitchFamily="2" charset="-122"/>
              <a:ea typeface="STKaiti" panose="02010600040101010101" pitchFamily="2" charset="-122"/>
              <a:sym typeface="+mn-ea"/>
            </a:endParaRPr>
          </a:p>
          <a:p>
            <a:pPr marL="0" indent="0">
              <a:lnSpc>
                <a:spcPct val="100000"/>
              </a:lnSpc>
              <a:spcBef>
                <a:spcPts val="600"/>
              </a:spcBef>
              <a:buNone/>
            </a:pPr>
            <a:endParaRPr lang="en-US" altLang="zh-CN" sz="1400" dirty="0">
              <a:solidFill>
                <a:srgbClr val="002060"/>
              </a:solidFill>
              <a:latin typeface="STKaiti" panose="02010600040101010101" pitchFamily="2" charset="-122"/>
              <a:ea typeface="STKaiti" panose="02010600040101010101" pitchFamily="2" charset="-122"/>
              <a:sym typeface="+mn-ea"/>
            </a:endParaRPr>
          </a:p>
        </p:txBody>
      </p:sp>
      <p:sp>
        <p:nvSpPr>
          <p:cNvPr id="6" name="矩形 5"/>
          <p:cNvSpPr>
            <a:spLocks noGrp="1" noRot="1" noMove="1" noResize="1" noEditPoints="1" noAdjustHandles="1" noChangeArrowheads="1" noChangeShapeType="1"/>
          </p:cNvSpPr>
          <p:nvPr/>
        </p:nvSpPr>
        <p:spPr>
          <a:xfrm>
            <a:off x="310037" y="778593"/>
            <a:ext cx="5155351" cy="3657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楷体" panose="02010600040101010101" pitchFamily="2" charset="-122"/>
                <a:ea typeface="华文楷体" panose="02010600040101010101" pitchFamily="2" charset="-122"/>
              </a:rPr>
              <a:t>基本信息</a:t>
            </a:r>
          </a:p>
        </p:txBody>
      </p:sp>
      <p:sp>
        <p:nvSpPr>
          <p:cNvPr id="7" name="矩形 6"/>
          <p:cNvSpPr>
            <a:spLocks noGrp="1" noRot="1" noMove="1" noResize="1" noEditPoints="1" noAdjustHandles="1" noChangeArrowheads="1" noChangeShapeType="1"/>
          </p:cNvSpPr>
          <p:nvPr/>
        </p:nvSpPr>
        <p:spPr>
          <a:xfrm>
            <a:off x="5626544" y="778593"/>
            <a:ext cx="6299391" cy="3657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楷体" panose="02010600040101010101" pitchFamily="2" charset="-122"/>
                <a:ea typeface="华文楷体" panose="02010600040101010101" pitchFamily="2" charset="-122"/>
              </a:rPr>
              <a:t>疾病基本信息</a:t>
            </a:r>
          </a:p>
        </p:txBody>
      </p:sp>
      <p:pic>
        <p:nvPicPr>
          <p:cNvPr id="9" name="图片 8"/>
          <p:cNvPicPr>
            <a:picLocks noChangeAspect="1"/>
          </p:cNvPicPr>
          <p:nvPr/>
        </p:nvPicPr>
        <p:blipFill>
          <a:blip r:embed="rId2"/>
          <a:stretch>
            <a:fillRect/>
          </a:stretch>
        </p:blipFill>
        <p:spPr>
          <a:xfrm>
            <a:off x="10892567" y="33825"/>
            <a:ext cx="1171473" cy="657737"/>
          </a:xfrm>
          <a:prstGeom prst="rect">
            <a:avLst/>
          </a:prstGeom>
        </p:spPr>
      </p:pic>
      <p:pic>
        <p:nvPicPr>
          <p:cNvPr id="10" name="图片 9" descr="卡通人物&#10;&#10;中度可信度描述已自动生成">
            <a:extLst>
              <a:ext uri="{FF2B5EF4-FFF2-40B4-BE49-F238E27FC236}">
                <a16:creationId xmlns:a16="http://schemas.microsoft.com/office/drawing/2014/main" id="{2E91E6B1-54CE-8452-0679-86261C35D2E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126633" y="1415835"/>
            <a:ext cx="1034056" cy="1223633"/>
          </a:xfrm>
          <a:prstGeom prst="rect">
            <a:avLst/>
          </a:prstGeom>
        </p:spPr>
      </p:pic>
      <p:sp>
        <p:nvSpPr>
          <p:cNvPr id="11" name="文本框 10">
            <a:extLst>
              <a:ext uri="{FF2B5EF4-FFF2-40B4-BE49-F238E27FC236}">
                <a16:creationId xmlns:a16="http://schemas.microsoft.com/office/drawing/2014/main" id="{AD8AE598-E423-D8A0-F9F1-FF5C034E7669}"/>
              </a:ext>
            </a:extLst>
          </p:cNvPr>
          <p:cNvSpPr txBox="1">
            <a:spLocks noGrp="1" noRot="1" noMove="1" noResize="1" noEditPoints="1" noAdjustHandles="1" noChangeArrowheads="1" noChangeShapeType="1"/>
          </p:cNvSpPr>
          <p:nvPr/>
        </p:nvSpPr>
        <p:spPr>
          <a:xfrm>
            <a:off x="5633590" y="1540324"/>
            <a:ext cx="1633576"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1200" b="1" dirty="0">
                <a:latin typeface="华文楷体" panose="02010600040101010101" pitchFamily="2" charset="-122"/>
                <a:ea typeface="华文楷体" panose="02010600040101010101" pitchFamily="2" charset="-122"/>
              </a:rPr>
              <a:t>30%~70%</a:t>
            </a:r>
            <a:r>
              <a:rPr lang="zh-CN" altLang="en-US" sz="1200" dirty="0">
                <a:latin typeface="华文楷体" panose="02010600040101010101" pitchFamily="2" charset="-122"/>
                <a:ea typeface="华文楷体" panose="02010600040101010101" pitchFamily="2" charset="-122"/>
              </a:rPr>
              <a:t>住院病人存在营养不良</a:t>
            </a:r>
            <a:endParaRPr lang="en-US" sz="1200" dirty="0"/>
          </a:p>
        </p:txBody>
      </p:sp>
      <p:sp>
        <p:nvSpPr>
          <p:cNvPr id="12" name="矩形 11">
            <a:extLst>
              <a:ext uri="{FF2B5EF4-FFF2-40B4-BE49-F238E27FC236}">
                <a16:creationId xmlns:a16="http://schemas.microsoft.com/office/drawing/2014/main" id="{22786DB7-EA6E-6B54-0627-4BFE462DD88B}"/>
              </a:ext>
            </a:extLst>
          </p:cNvPr>
          <p:cNvSpPr>
            <a:spLocks noGrp="1" noRot="1" noMove="1" noResize="1" noEditPoints="1" noAdjustHandles="1" noChangeArrowheads="1" noChangeShapeType="1"/>
          </p:cNvSpPr>
          <p:nvPr/>
        </p:nvSpPr>
        <p:spPr>
          <a:xfrm>
            <a:off x="7570599" y="1509129"/>
            <a:ext cx="606922" cy="252580"/>
          </a:xfrm>
          <a:prstGeom prst="rect">
            <a:avLst/>
          </a:prstGeom>
          <a:solidFill>
            <a:schemeClr val="accent1">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atin typeface="STKaiti" panose="02010600040101010101" pitchFamily="2" charset="-122"/>
              <a:ea typeface="STKaiti" panose="02010600040101010101" pitchFamily="2" charset="-122"/>
            </a:endParaRPr>
          </a:p>
        </p:txBody>
      </p:sp>
      <p:sp>
        <p:nvSpPr>
          <p:cNvPr id="13" name="文本框 12">
            <a:extLst>
              <a:ext uri="{FF2B5EF4-FFF2-40B4-BE49-F238E27FC236}">
                <a16:creationId xmlns:a16="http://schemas.microsoft.com/office/drawing/2014/main" id="{E86F708C-DE64-3F8B-DD8C-DE6FE26B9B26}"/>
              </a:ext>
            </a:extLst>
          </p:cNvPr>
          <p:cNvSpPr txBox="1">
            <a:spLocks noGrp="1" noRot="1" noMove="1" noResize="1" noEditPoints="1" noAdjustHandles="1" noChangeArrowheads="1" noChangeShapeType="1"/>
          </p:cNvSpPr>
          <p:nvPr/>
        </p:nvSpPr>
        <p:spPr>
          <a:xfrm>
            <a:off x="5626556" y="2111735"/>
            <a:ext cx="1694994"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sz="1200" dirty="0">
                <a:latin typeface="STKaiti" panose="02010600040101010101" pitchFamily="2" charset="-122"/>
                <a:ea typeface="STKaiti" panose="02010600040101010101" pitchFamily="2" charset="-122"/>
              </a:rPr>
              <a:t>肠外营养占比为</a:t>
            </a:r>
            <a:r>
              <a:rPr lang="en-US" altLang="zh-CN" sz="1200" dirty="0">
                <a:latin typeface="STKaiti" panose="02010600040101010101" pitchFamily="2" charset="-122"/>
                <a:ea typeface="STKaiti" panose="02010600040101010101" pitchFamily="2" charset="-122"/>
              </a:rPr>
              <a:t>3.14%</a:t>
            </a:r>
            <a:r>
              <a:rPr lang="en-US" altLang="zh-CN" sz="1200" baseline="30000" dirty="0">
                <a:latin typeface="STKaiti" panose="02010600040101010101" pitchFamily="2" charset="-122"/>
                <a:ea typeface="STKaiti" panose="02010600040101010101" pitchFamily="2" charset="-122"/>
              </a:rPr>
              <a:t>1</a:t>
            </a:r>
            <a:r>
              <a:rPr lang="zh-CN" altLang="en-US" sz="1200" dirty="0">
                <a:latin typeface="STKaiti" panose="02010600040101010101" pitchFamily="2" charset="-122"/>
                <a:ea typeface="STKaiti" panose="02010600040101010101" pitchFamily="2" charset="-122"/>
              </a:rPr>
              <a:t>，约</a:t>
            </a:r>
            <a:r>
              <a:rPr lang="en-US" sz="1200" b="1" dirty="0">
                <a:latin typeface="STKaiti" panose="02010600040101010101" pitchFamily="2" charset="-122"/>
                <a:ea typeface="STKaiti" panose="02010600040101010101" pitchFamily="2" charset="-122"/>
              </a:rPr>
              <a:t>752</a:t>
            </a:r>
            <a:r>
              <a:rPr lang="zh-CN" altLang="en-US" sz="1200" b="1" dirty="0">
                <a:latin typeface="STKaiti" panose="02010600040101010101" pitchFamily="2" charset="-122"/>
                <a:ea typeface="STKaiti" panose="02010600040101010101" pitchFamily="2" charset="-122"/>
              </a:rPr>
              <a:t>万</a:t>
            </a:r>
            <a:r>
              <a:rPr lang="zh-CN" altLang="en-US" sz="1200" dirty="0">
                <a:latin typeface="STKaiti" panose="02010600040101010101" pitchFamily="2" charset="-122"/>
                <a:ea typeface="STKaiti" panose="02010600040101010101" pitchFamily="2" charset="-122"/>
              </a:rPr>
              <a:t>人次</a:t>
            </a:r>
            <a:r>
              <a:rPr lang="en-US" altLang="zh-CN" sz="1200" dirty="0">
                <a:latin typeface="STKaiti" panose="02010600040101010101" pitchFamily="2" charset="-122"/>
                <a:ea typeface="STKaiti" panose="02010600040101010101" pitchFamily="2" charset="-122"/>
              </a:rPr>
              <a:t>/</a:t>
            </a:r>
            <a:r>
              <a:rPr lang="zh-CN" altLang="en-US" sz="1200" dirty="0">
                <a:latin typeface="STKaiti" panose="02010600040101010101" pitchFamily="2" charset="-122"/>
                <a:ea typeface="STKaiti" panose="02010600040101010101" pitchFamily="2" charset="-122"/>
              </a:rPr>
              <a:t>年。</a:t>
            </a:r>
            <a:endParaRPr lang="en-US" sz="1200" dirty="0">
              <a:latin typeface="STKaiti" panose="02010600040101010101" pitchFamily="2" charset="-122"/>
              <a:ea typeface="STKaiti" panose="02010600040101010101" pitchFamily="2" charset="-122"/>
            </a:endParaRPr>
          </a:p>
        </p:txBody>
      </p:sp>
      <p:sp>
        <p:nvSpPr>
          <p:cNvPr id="14" name="文本框 13">
            <a:extLst>
              <a:ext uri="{FF2B5EF4-FFF2-40B4-BE49-F238E27FC236}">
                <a16:creationId xmlns:a16="http://schemas.microsoft.com/office/drawing/2014/main" id="{D30F1F90-B092-8D5D-6655-837344812CAA}"/>
              </a:ext>
            </a:extLst>
          </p:cNvPr>
          <p:cNvSpPr txBox="1">
            <a:spLocks noGrp="1" noRot="1" noMove="1" noResize="1" noEditPoints="1" noAdjustHandles="1" noChangeArrowheads="1" noChangeShapeType="1"/>
          </p:cNvSpPr>
          <p:nvPr/>
        </p:nvSpPr>
        <p:spPr>
          <a:xfrm>
            <a:off x="5590385" y="3617809"/>
            <a:ext cx="2560508" cy="33855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600" b="1" dirty="0">
                <a:latin typeface="STKaiti" panose="02010600040101010101" pitchFamily="2" charset="-122"/>
                <a:ea typeface="STKaiti" panose="02010600040101010101" pitchFamily="2" charset="-122"/>
              </a:rPr>
              <a:t>弥补未满足的治疗需求：</a:t>
            </a:r>
            <a:endParaRPr lang="en-US" sz="1600" b="1" dirty="0">
              <a:latin typeface="STKaiti" panose="02010600040101010101" pitchFamily="2" charset="-122"/>
              <a:ea typeface="STKaiti" panose="02010600040101010101" pitchFamily="2" charset="-122"/>
            </a:endParaRPr>
          </a:p>
        </p:txBody>
      </p:sp>
      <p:pic>
        <p:nvPicPr>
          <p:cNvPr id="16" name="图片 15" descr="卡通人物&#10;&#10;描述已自动生成">
            <a:extLst>
              <a:ext uri="{FF2B5EF4-FFF2-40B4-BE49-F238E27FC236}">
                <a16:creationId xmlns:a16="http://schemas.microsoft.com/office/drawing/2014/main" id="{8073CD81-5879-C669-5422-5DEB2959A380}"/>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0513164" y="1315589"/>
            <a:ext cx="644299" cy="534631"/>
          </a:xfrm>
          <a:prstGeom prst="rect">
            <a:avLst/>
          </a:prstGeom>
        </p:spPr>
      </p:pic>
      <p:sp>
        <p:nvSpPr>
          <p:cNvPr id="17" name="文本框 16">
            <a:extLst>
              <a:ext uri="{FF2B5EF4-FFF2-40B4-BE49-F238E27FC236}">
                <a16:creationId xmlns:a16="http://schemas.microsoft.com/office/drawing/2014/main" id="{A17A6659-FFE1-75B0-A9D4-33D46A480990}"/>
              </a:ext>
            </a:extLst>
          </p:cNvPr>
          <p:cNvSpPr txBox="1">
            <a:spLocks noGrp="1" noRot="1" noMove="1" noResize="1" noEditPoints="1" noAdjustHandles="1" noChangeArrowheads="1" noChangeShapeType="1"/>
          </p:cNvSpPr>
          <p:nvPr/>
        </p:nvSpPr>
        <p:spPr>
          <a:xfrm>
            <a:off x="8150893" y="1951170"/>
            <a:ext cx="1908730" cy="461665"/>
          </a:xfrm>
          <a:prstGeom prst="rect">
            <a:avLst/>
          </a:prstGeom>
          <a:noFill/>
        </p:spPr>
        <p:txBody>
          <a:bodyPr wrap="square" rtlCol="0">
            <a:spAutoFit/>
          </a:bodyPr>
          <a:lstStyle/>
          <a:p>
            <a:r>
              <a:rPr lang="zh-CN" altLang="en-US" sz="1200" dirty="0">
                <a:latin typeface="STKaiti" panose="02010600040101010101" pitchFamily="2" charset="-122"/>
                <a:ea typeface="STKaiti" panose="02010600040101010101" pitchFamily="2" charset="-122"/>
              </a:rPr>
              <a:t>治疗≥</a:t>
            </a:r>
            <a:r>
              <a:rPr lang="en-US" altLang="zh-CN" sz="1200" dirty="0">
                <a:latin typeface="STKaiti" panose="02010600040101010101" pitchFamily="2" charset="-122"/>
                <a:ea typeface="STKaiti" panose="02010600040101010101" pitchFamily="2" charset="-122"/>
              </a:rPr>
              <a:t>2</a:t>
            </a:r>
            <a:r>
              <a:rPr lang="zh-CN" altLang="en-US" sz="1200" dirty="0">
                <a:latin typeface="STKaiti" panose="02010600040101010101" pitchFamily="2" charset="-122"/>
                <a:ea typeface="STKaiti" panose="02010600040101010101" pitchFamily="2" charset="-122"/>
              </a:rPr>
              <a:t>周，肝病发生率约为</a:t>
            </a:r>
            <a:r>
              <a:rPr lang="en-US" altLang="zh-CN" sz="1200" b="1" dirty="0">
                <a:latin typeface="STKaiti" panose="02010600040101010101" pitchFamily="2" charset="-122"/>
                <a:ea typeface="STKaiti" panose="02010600040101010101" pitchFamily="2" charset="-122"/>
              </a:rPr>
              <a:t>59%</a:t>
            </a:r>
            <a:r>
              <a:rPr lang="en-US" altLang="zh-CN" sz="1200" baseline="30000" dirty="0">
                <a:latin typeface="STKaiti" panose="02010600040101010101" pitchFamily="2" charset="-122"/>
                <a:ea typeface="STKaiti" panose="02010600040101010101" pitchFamily="2" charset="-122"/>
              </a:rPr>
              <a:t>3</a:t>
            </a:r>
            <a:endParaRPr lang="en-US" sz="1200" baseline="30000" dirty="0">
              <a:latin typeface="STKaiti" panose="02010600040101010101" pitchFamily="2" charset="-122"/>
              <a:ea typeface="STKaiti" panose="02010600040101010101" pitchFamily="2" charset="-122"/>
            </a:endParaRPr>
          </a:p>
        </p:txBody>
      </p:sp>
      <p:sp>
        <p:nvSpPr>
          <p:cNvPr id="18" name="文本框 17">
            <a:extLst>
              <a:ext uri="{FF2B5EF4-FFF2-40B4-BE49-F238E27FC236}">
                <a16:creationId xmlns:a16="http://schemas.microsoft.com/office/drawing/2014/main" id="{310F1220-38CF-A5EF-4593-80156590B360}"/>
              </a:ext>
            </a:extLst>
          </p:cNvPr>
          <p:cNvSpPr txBox="1">
            <a:spLocks noGrp="1" noRot="1" noMove="1" noResize="1" noEditPoints="1" noAdjustHandles="1" noChangeArrowheads="1" noChangeShapeType="1"/>
          </p:cNvSpPr>
          <p:nvPr/>
        </p:nvSpPr>
        <p:spPr>
          <a:xfrm>
            <a:off x="8130320" y="1341758"/>
            <a:ext cx="2105187" cy="461665"/>
          </a:xfrm>
          <a:prstGeom prst="rect">
            <a:avLst/>
          </a:prstGeom>
          <a:noFill/>
        </p:spPr>
        <p:txBody>
          <a:bodyPr wrap="square" rtlCol="0">
            <a:spAutoFit/>
          </a:bodyPr>
          <a:lstStyle/>
          <a:p>
            <a:r>
              <a:rPr lang="zh-CN" altLang="en-US" sz="1200" dirty="0">
                <a:latin typeface="STKaiti" panose="02010600040101010101" pitchFamily="2" charset="-122"/>
                <a:ea typeface="STKaiti" panose="02010600040101010101" pitchFamily="2" charset="-122"/>
              </a:rPr>
              <a:t>肠外营养</a:t>
            </a:r>
            <a:r>
              <a:rPr lang="en-US" altLang="zh-CN" sz="1200" dirty="0">
                <a:latin typeface="STKaiti" panose="02010600040101010101" pitchFamily="2" charset="-122"/>
                <a:ea typeface="STKaiti" panose="02010600040101010101" pitchFamily="2" charset="-122"/>
              </a:rPr>
              <a:t>5-8</a:t>
            </a:r>
            <a:r>
              <a:rPr lang="zh-CN" altLang="en-US" sz="1200" dirty="0">
                <a:latin typeface="STKaiti" panose="02010600040101010101" pitchFamily="2" charset="-122"/>
                <a:ea typeface="STKaiti" panose="02010600040101010101" pitchFamily="2" charset="-122"/>
              </a:rPr>
              <a:t>天，肝功能异常发生率约</a:t>
            </a:r>
            <a:r>
              <a:rPr lang="en-US" altLang="zh-CN" sz="1200" b="1" dirty="0">
                <a:latin typeface="STKaiti" panose="02010600040101010101" pitchFamily="2" charset="-122"/>
                <a:ea typeface="STKaiti" panose="02010600040101010101" pitchFamily="2" charset="-122"/>
              </a:rPr>
              <a:t>30%</a:t>
            </a:r>
            <a:r>
              <a:rPr lang="en-US" altLang="zh-CN" sz="1200" baseline="30000" dirty="0">
                <a:latin typeface="STKaiti" panose="02010600040101010101" pitchFamily="2" charset="-122"/>
                <a:ea typeface="STKaiti" panose="02010600040101010101" pitchFamily="2" charset="-122"/>
              </a:rPr>
              <a:t>2</a:t>
            </a:r>
            <a:endParaRPr lang="en-US" sz="1200" baseline="30000" dirty="0">
              <a:latin typeface="STKaiti" panose="02010600040101010101" pitchFamily="2" charset="-122"/>
              <a:ea typeface="STKaiti" panose="02010600040101010101" pitchFamily="2" charset="-122"/>
            </a:endParaRPr>
          </a:p>
        </p:txBody>
      </p:sp>
      <p:sp>
        <p:nvSpPr>
          <p:cNvPr id="19" name="箭头: 右 18">
            <a:extLst>
              <a:ext uri="{FF2B5EF4-FFF2-40B4-BE49-F238E27FC236}">
                <a16:creationId xmlns:a16="http://schemas.microsoft.com/office/drawing/2014/main" id="{30497A6B-404C-C1DC-0487-7B6E05237FBB}"/>
              </a:ext>
            </a:extLst>
          </p:cNvPr>
          <p:cNvSpPr>
            <a:spLocks noGrp="1" noRot="1" noMove="1" noResize="1" noEditPoints="1" noAdjustHandles="1" noChangeArrowheads="1" noChangeShapeType="1"/>
          </p:cNvSpPr>
          <p:nvPr/>
        </p:nvSpPr>
        <p:spPr>
          <a:xfrm>
            <a:off x="8150893" y="1758173"/>
            <a:ext cx="2011805" cy="192997"/>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文本框 19">
            <a:extLst>
              <a:ext uri="{FF2B5EF4-FFF2-40B4-BE49-F238E27FC236}">
                <a16:creationId xmlns:a16="http://schemas.microsoft.com/office/drawing/2014/main" id="{D0A8C03E-9D73-C350-412A-F8B2094EF84C}"/>
              </a:ext>
            </a:extLst>
          </p:cNvPr>
          <p:cNvSpPr txBox="1">
            <a:spLocks noGrp="1" noRot="1" noMove="1" noResize="1" noEditPoints="1" noAdjustHandles="1" noChangeArrowheads="1" noChangeShapeType="1"/>
          </p:cNvSpPr>
          <p:nvPr/>
        </p:nvSpPr>
        <p:spPr>
          <a:xfrm>
            <a:off x="10235507" y="1835795"/>
            <a:ext cx="1602138" cy="461665"/>
          </a:xfrm>
          <a:prstGeom prst="rect">
            <a:avLst/>
          </a:prstGeom>
          <a:noFill/>
        </p:spPr>
        <p:txBody>
          <a:bodyPr wrap="square" rtlCol="0">
            <a:spAutoFit/>
          </a:bodyPr>
          <a:lstStyle/>
          <a:p>
            <a:r>
              <a:rPr lang="zh-CN" altLang="en-US" sz="1200" dirty="0">
                <a:latin typeface="STKaiti" panose="02010600040101010101" pitchFamily="2" charset="-122"/>
                <a:ea typeface="STKaiti" panose="02010600040101010101" pitchFamily="2" charset="-122"/>
              </a:rPr>
              <a:t>相关肝脏疾病是肠外营养的常见并发症</a:t>
            </a:r>
            <a:endParaRPr lang="en-US" sz="1200" dirty="0">
              <a:latin typeface="STKaiti" panose="02010600040101010101" pitchFamily="2" charset="-122"/>
              <a:ea typeface="STKaiti" panose="02010600040101010101" pitchFamily="2" charset="-122"/>
            </a:endParaRPr>
          </a:p>
        </p:txBody>
      </p:sp>
      <p:sp>
        <p:nvSpPr>
          <p:cNvPr id="21" name="文本框 20">
            <a:extLst>
              <a:ext uri="{FF2B5EF4-FFF2-40B4-BE49-F238E27FC236}">
                <a16:creationId xmlns:a16="http://schemas.microsoft.com/office/drawing/2014/main" id="{2424E262-1CDF-8FAC-8FD9-1E069455BF1C}"/>
              </a:ext>
            </a:extLst>
          </p:cNvPr>
          <p:cNvSpPr txBox="1">
            <a:spLocks noGrp="1" noRot="1" noMove="1" noResize="1" noEditPoints="1" noAdjustHandles="1" noChangeArrowheads="1" noChangeShapeType="1"/>
          </p:cNvSpPr>
          <p:nvPr/>
        </p:nvSpPr>
        <p:spPr>
          <a:xfrm>
            <a:off x="5626544" y="1177406"/>
            <a:ext cx="2560508" cy="33855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600" b="1" dirty="0">
                <a:latin typeface="STKaiti" panose="02010600040101010101" pitchFamily="2" charset="-122"/>
                <a:ea typeface="STKaiti" panose="02010600040101010101" pitchFamily="2" charset="-122"/>
              </a:rPr>
              <a:t>所治疾病基本情况：</a:t>
            </a:r>
            <a:endParaRPr lang="en-US" sz="1600" b="1" dirty="0">
              <a:latin typeface="STKaiti" panose="02010600040101010101" pitchFamily="2" charset="-122"/>
              <a:ea typeface="STKaiti" panose="02010600040101010101" pitchFamily="2" charset="-122"/>
            </a:endParaRPr>
          </a:p>
        </p:txBody>
      </p:sp>
      <p:sp>
        <p:nvSpPr>
          <p:cNvPr id="26" name="文本框 25">
            <a:extLst>
              <a:ext uri="{FF2B5EF4-FFF2-40B4-BE49-F238E27FC236}">
                <a16:creationId xmlns:a16="http://schemas.microsoft.com/office/drawing/2014/main" id="{6FCC8B87-8544-93D7-885A-0F8F65399BE5}"/>
              </a:ext>
            </a:extLst>
          </p:cNvPr>
          <p:cNvSpPr txBox="1">
            <a:spLocks noGrp="1" noRot="1" noMove="1" noResize="1" noEditPoints="1" noAdjustHandles="1" noChangeArrowheads="1" noChangeShapeType="1"/>
          </p:cNvSpPr>
          <p:nvPr/>
        </p:nvSpPr>
        <p:spPr>
          <a:xfrm>
            <a:off x="5501079" y="5064929"/>
            <a:ext cx="6459499" cy="1077218"/>
          </a:xfrm>
          <a:prstGeom prst="rect">
            <a:avLst/>
          </a:prstGeom>
          <a:noFill/>
        </p:spPr>
        <p:txBody>
          <a:bodyPr wrap="square">
            <a:spAutoFit/>
          </a:bodyPr>
          <a:lstStyle/>
          <a:p>
            <a:pPr marL="285750" indent="-285750">
              <a:buFont typeface="Wingdings" panose="05000000000000000000" pitchFamily="2" charset="2"/>
              <a:buChar char="v"/>
            </a:pPr>
            <a:r>
              <a:rPr lang="zh-CN" altLang="en-US" sz="1600" b="1" dirty="0">
                <a:solidFill>
                  <a:srgbClr val="FF0000"/>
                </a:solidFill>
                <a:latin typeface="STKaiti" panose="02010600040101010101" pitchFamily="2" charset="-122"/>
                <a:ea typeface="STKaiti" panose="02010600040101010101" pitchFamily="2" charset="-122"/>
              </a:rPr>
              <a:t>复方氨基酸</a:t>
            </a:r>
            <a:r>
              <a:rPr lang="en-US" altLang="zh-CN" sz="1600" b="1" dirty="0">
                <a:solidFill>
                  <a:srgbClr val="FF0000"/>
                </a:solidFill>
                <a:latin typeface="STKaiti" panose="02010600040101010101" pitchFamily="2" charset="-122"/>
                <a:ea typeface="STKaiti" panose="02010600040101010101" pitchFamily="2" charset="-122"/>
              </a:rPr>
              <a:t>( 19 ) </a:t>
            </a:r>
            <a:r>
              <a:rPr lang="zh-CN" altLang="en-US" sz="1600" b="1" dirty="0">
                <a:solidFill>
                  <a:srgbClr val="FF0000"/>
                </a:solidFill>
                <a:latin typeface="STKaiti" panose="02010600040101010101" pitchFamily="2" charset="-122"/>
                <a:ea typeface="STKaiti" panose="02010600040101010101" pitchFamily="2" charset="-122"/>
              </a:rPr>
              <a:t>丙谷二肽注射液同时含有丙氨酰谷氨酰胺，牛磺酸，以及不含亚硫酸盐类抗氧剂，并使用铝元素达标的中性硼硅玻璃瓶，符合指南的推荐</a:t>
            </a:r>
            <a:r>
              <a:rPr lang="en-US" altLang="zh-CN" sz="1600" b="1" baseline="30000" dirty="0">
                <a:solidFill>
                  <a:srgbClr val="FF0000"/>
                </a:solidFill>
                <a:latin typeface="STKaiti" panose="02010600040101010101" pitchFamily="2" charset="-122"/>
                <a:ea typeface="STKaiti" panose="02010600040101010101" pitchFamily="2" charset="-122"/>
              </a:rPr>
              <a:t>1</a:t>
            </a:r>
            <a:r>
              <a:rPr lang="zh-CN" altLang="en-US" sz="1600" b="1" dirty="0">
                <a:solidFill>
                  <a:srgbClr val="FF0000"/>
                </a:solidFill>
                <a:latin typeface="STKaiti" panose="02010600040101010101" pitchFamily="2" charset="-122"/>
                <a:ea typeface="STKaiti" panose="02010600040101010101" pitchFamily="2" charset="-122"/>
              </a:rPr>
              <a:t>，能明显改善营养不良患者的临床结局，满足了未被满足的治疗需求。</a:t>
            </a:r>
            <a:endParaRPr lang="en-US" sz="1600" b="1" dirty="0">
              <a:solidFill>
                <a:srgbClr val="FF0000"/>
              </a:solidFill>
              <a:latin typeface="STKaiti" panose="02010600040101010101" pitchFamily="2" charset="-122"/>
              <a:ea typeface="STKaiti" panose="02010600040101010101" pitchFamily="2" charset="-122"/>
            </a:endParaRPr>
          </a:p>
        </p:txBody>
      </p:sp>
      <p:sp>
        <p:nvSpPr>
          <p:cNvPr id="4" name="文本框 3">
            <a:extLst>
              <a:ext uri="{FF2B5EF4-FFF2-40B4-BE49-F238E27FC236}">
                <a16:creationId xmlns:a16="http://schemas.microsoft.com/office/drawing/2014/main" id="{F70DB1B7-AD6E-0459-6838-3ED05E23FB37}"/>
              </a:ext>
            </a:extLst>
          </p:cNvPr>
          <p:cNvSpPr txBox="1">
            <a:spLocks noGrp="1" noRot="1" noMove="1" noResize="1" noEditPoints="1" noAdjustHandles="1" noChangeArrowheads="1" noChangeShapeType="1"/>
          </p:cNvSpPr>
          <p:nvPr/>
        </p:nvSpPr>
        <p:spPr>
          <a:xfrm>
            <a:off x="5575912" y="3919271"/>
            <a:ext cx="6208728" cy="1200329"/>
          </a:xfrm>
          <a:prstGeom prst="rect">
            <a:avLst/>
          </a:prstGeom>
          <a:noFill/>
        </p:spPr>
        <p:txBody>
          <a:bodyPr wrap="square" rtlCol="0">
            <a:spAutoFit/>
          </a:bodyPr>
          <a:lstStyle/>
          <a:p>
            <a:pPr marL="285750" indent="-285750">
              <a:buFont typeface="Wingdings" panose="05000000000000000000" pitchFamily="2" charset="2"/>
              <a:buChar char="q"/>
            </a:pPr>
            <a:r>
              <a:rPr lang="zh-CN" altLang="en-US" sz="1600" dirty="0">
                <a:latin typeface="STKaiti" panose="02010600040101010101" pitchFamily="2" charset="-122"/>
                <a:ea typeface="STKaiti" panose="02010600040101010101" pitchFamily="2" charset="-122"/>
              </a:rPr>
              <a:t>营养治疗重要，但仍存在未被满足的治疗需求</a:t>
            </a:r>
            <a:endParaRPr lang="en-US" altLang="zh-CN" sz="1600"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zh-CN" altLang="en-US" sz="1400" dirty="0">
                <a:latin typeface="STKaiti" panose="02010600040101010101" pitchFamily="2" charset="-122"/>
                <a:ea typeface="STKaiti" panose="02010600040101010101" pitchFamily="2" charset="-122"/>
              </a:rPr>
              <a:t>丙氨酰谷氨酰胺要加到复方氨基酸注射液中，配液时可能增加污染的风险；</a:t>
            </a:r>
            <a:endParaRPr lang="en-US" altLang="zh-CN" sz="1400"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zh-CN" altLang="en-US" sz="1400" dirty="0">
                <a:latin typeface="STKaiti" panose="02010600040101010101" pitchFamily="2" charset="-122"/>
                <a:ea typeface="STKaiti" panose="02010600040101010101" pitchFamily="2" charset="-122"/>
              </a:rPr>
              <a:t>没有牛磺酸注射液上市，无法通过肠外补充。</a:t>
            </a:r>
            <a:endParaRPr lang="en-US" altLang="zh-CN" sz="1400"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zh-CN" altLang="en-US" sz="1400" dirty="0">
                <a:latin typeface="STKaiti" panose="02010600040101010101" pitchFamily="2" charset="-122"/>
                <a:ea typeface="STKaiti" panose="02010600040101010101" pitchFamily="2" charset="-122"/>
              </a:rPr>
              <a:t>目前市售的氨基酸注射液很多都含有亚硫酸盐抗氧剂。</a:t>
            </a:r>
            <a:endParaRPr lang="en-US" altLang="zh-CN" sz="1400"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zh-CN" altLang="en-US" sz="1400" dirty="0">
                <a:latin typeface="STKaiti" panose="02010600040101010101" pitchFamily="2" charset="-122"/>
                <a:ea typeface="STKaiti" panose="02010600040101010101" pitchFamily="2" charset="-122"/>
              </a:rPr>
              <a:t>目前市售的氨基酸注射液使用钠钙玻璃瓶，有铝元素超标可能。</a:t>
            </a:r>
            <a:endParaRPr lang="en-US" sz="1400" dirty="0">
              <a:latin typeface="STKaiti" panose="02010600040101010101" pitchFamily="2" charset="-122"/>
              <a:ea typeface="STKaiti" panose="02010600040101010101" pitchFamily="2" charset="-122"/>
            </a:endParaRPr>
          </a:p>
        </p:txBody>
      </p:sp>
      <p:sp>
        <p:nvSpPr>
          <p:cNvPr id="8" name="文本框 7">
            <a:extLst>
              <a:ext uri="{FF2B5EF4-FFF2-40B4-BE49-F238E27FC236}">
                <a16:creationId xmlns:a16="http://schemas.microsoft.com/office/drawing/2014/main" id="{5AFF4F7C-2863-2965-BBAC-C25E882C18F0}"/>
              </a:ext>
            </a:extLst>
          </p:cNvPr>
          <p:cNvSpPr txBox="1">
            <a:spLocks noGrp="1" noRot="1" noMove="1" noResize="1" noEditPoints="1" noAdjustHandles="1" noChangeArrowheads="1" noChangeShapeType="1"/>
          </p:cNvSpPr>
          <p:nvPr/>
        </p:nvSpPr>
        <p:spPr>
          <a:xfrm>
            <a:off x="343589" y="5718743"/>
            <a:ext cx="5062755" cy="246221"/>
          </a:xfrm>
          <a:prstGeom prst="rect">
            <a:avLst/>
          </a:prstGeom>
          <a:noFill/>
        </p:spPr>
        <p:txBody>
          <a:bodyPr wrap="square" rtlCol="0">
            <a:spAutoFit/>
          </a:bodyPr>
          <a:lstStyle/>
          <a:p>
            <a:r>
              <a:rPr lang="en-US" sz="1000" dirty="0">
                <a:latin typeface="STKaiti" panose="02010600040101010101" pitchFamily="2" charset="-122"/>
                <a:ea typeface="STKaiti" panose="02010600040101010101" pitchFamily="2" charset="-122"/>
              </a:rPr>
              <a:t>*</a:t>
            </a:r>
            <a:r>
              <a:rPr lang="zh-CN" altLang="en-US" sz="1000" dirty="0">
                <a:latin typeface="STKaiti" panose="02010600040101010101" pitchFamily="2" charset="-122"/>
                <a:ea typeface="STKaiti" panose="02010600040101010101" pitchFamily="2" charset="-122"/>
              </a:rPr>
              <a:t>原</a:t>
            </a:r>
            <a:r>
              <a:rPr lang="en-US" altLang="zh-CN" sz="1000" dirty="0">
                <a:latin typeface="STKaiti" panose="02010600040101010101" pitchFamily="2" charset="-122"/>
                <a:ea typeface="STKaiti" panose="02010600040101010101" pitchFamily="2" charset="-122"/>
              </a:rPr>
              <a:t>1.5</a:t>
            </a:r>
            <a:r>
              <a:rPr lang="zh-CN" altLang="en-US" sz="1000" dirty="0">
                <a:latin typeface="STKaiti" panose="02010600040101010101" pitchFamily="2" charset="-122"/>
                <a:ea typeface="STKaiti" panose="02010600040101010101" pitchFamily="2" charset="-122"/>
              </a:rPr>
              <a:t>类新药，是指根据</a:t>
            </a:r>
            <a:r>
              <a:rPr lang="en-US" altLang="zh-CN" sz="1000" dirty="0">
                <a:latin typeface="STKaiti" panose="02010600040101010101" pitchFamily="2" charset="-122"/>
                <a:ea typeface="STKaiti" panose="02010600040101010101" pitchFamily="2" charset="-122"/>
              </a:rPr>
              <a:t>《</a:t>
            </a:r>
            <a:r>
              <a:rPr lang="zh-CN" altLang="en-US" sz="1000" dirty="0">
                <a:latin typeface="STKaiti" panose="02010600040101010101" pitchFamily="2" charset="-122"/>
                <a:ea typeface="STKaiti" panose="02010600040101010101" pitchFamily="2" charset="-122"/>
              </a:rPr>
              <a:t>药品注册管理办法</a:t>
            </a:r>
            <a:r>
              <a:rPr lang="en-US" altLang="zh-CN" sz="1000" dirty="0">
                <a:latin typeface="STKaiti" panose="02010600040101010101" pitchFamily="2" charset="-122"/>
                <a:ea typeface="STKaiti" panose="02010600040101010101" pitchFamily="2" charset="-122"/>
              </a:rPr>
              <a:t>》</a:t>
            </a:r>
            <a:r>
              <a:rPr lang="zh-CN" altLang="en-US" sz="1000" dirty="0">
                <a:latin typeface="STKaiti" panose="02010600040101010101" pitchFamily="2" charset="-122"/>
                <a:ea typeface="STKaiti" panose="02010600040101010101" pitchFamily="2" charset="-122"/>
              </a:rPr>
              <a:t>（</a:t>
            </a:r>
            <a:r>
              <a:rPr lang="en-US" altLang="zh-CN" sz="1000" dirty="0">
                <a:latin typeface="STKaiti" panose="02010600040101010101" pitchFamily="2" charset="-122"/>
                <a:ea typeface="STKaiti" panose="02010600040101010101" pitchFamily="2" charset="-122"/>
              </a:rPr>
              <a:t>2005</a:t>
            </a:r>
            <a:r>
              <a:rPr lang="zh-CN" altLang="en-US" sz="1000" dirty="0">
                <a:latin typeface="STKaiti" panose="02010600040101010101" pitchFamily="2" charset="-122"/>
                <a:ea typeface="STKaiti" panose="02010600040101010101" pitchFamily="2" charset="-122"/>
              </a:rPr>
              <a:t>年）的规定的“新的复方制剂”。</a:t>
            </a:r>
            <a:endParaRPr lang="en-US" altLang="zh-CN" sz="1000" dirty="0">
              <a:latin typeface="STKaiti" panose="02010600040101010101" pitchFamily="2" charset="-122"/>
              <a:ea typeface="STKaiti" panose="02010600040101010101" pitchFamily="2" charset="-122"/>
            </a:endParaRPr>
          </a:p>
        </p:txBody>
      </p:sp>
      <p:sp>
        <p:nvSpPr>
          <p:cNvPr id="22" name="矩形: 圆角 21">
            <a:extLst>
              <a:ext uri="{FF2B5EF4-FFF2-40B4-BE49-F238E27FC236}">
                <a16:creationId xmlns:a16="http://schemas.microsoft.com/office/drawing/2014/main" id="{945CC1AD-BDAD-DDC6-1312-603BD46E596B}"/>
              </a:ext>
            </a:extLst>
          </p:cNvPr>
          <p:cNvSpPr>
            <a:spLocks noGrp="1" noRot="1" noMove="1" noResize="1" noEditPoints="1" noAdjustHandles="1" noChangeArrowheads="1" noChangeShapeType="1"/>
          </p:cNvSpPr>
          <p:nvPr/>
        </p:nvSpPr>
        <p:spPr>
          <a:xfrm>
            <a:off x="7567864" y="2541488"/>
            <a:ext cx="4315148" cy="90981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latin typeface="STKaiti" panose="02010600040101010101" pitchFamily="2" charset="-122"/>
                <a:ea typeface="STKaiti" panose="02010600040101010101" pitchFamily="2" charset="-122"/>
              </a:rPr>
              <a:t>指南推荐：需要肠外营养支持的手术患者添加谷氨酰胺，以利于改善临床结局</a:t>
            </a:r>
            <a:r>
              <a:rPr lang="en-US" altLang="zh-CN" sz="1400" baseline="30000" dirty="0">
                <a:solidFill>
                  <a:schemeClr val="tx1"/>
                </a:solidFill>
                <a:latin typeface="STKaiti" panose="02010600040101010101" pitchFamily="2" charset="-122"/>
                <a:ea typeface="STKaiti" panose="02010600040101010101" pitchFamily="2" charset="-122"/>
              </a:rPr>
              <a:t>4</a:t>
            </a:r>
            <a:r>
              <a:rPr lang="zh-CN" altLang="en-US" sz="1400" dirty="0">
                <a:solidFill>
                  <a:schemeClr val="tx1"/>
                </a:solidFill>
                <a:latin typeface="STKaiti" panose="02010600040101010101" pitchFamily="2" charset="-122"/>
                <a:ea typeface="STKaiti" panose="02010600040101010101" pitchFamily="2" charset="-122"/>
              </a:rPr>
              <a:t>。牛磺酸可与胆汁酸结合预防胆汁淤积</a:t>
            </a:r>
            <a:r>
              <a:rPr lang="en-US" altLang="zh-CN" sz="1400" baseline="30000" dirty="0">
                <a:solidFill>
                  <a:schemeClr val="tx1"/>
                </a:solidFill>
                <a:latin typeface="STKaiti" panose="02010600040101010101" pitchFamily="2" charset="-122"/>
                <a:ea typeface="STKaiti" panose="02010600040101010101" pitchFamily="2" charset="-122"/>
              </a:rPr>
              <a:t>1</a:t>
            </a:r>
            <a:r>
              <a:rPr lang="zh-CN" altLang="en-US" sz="1400" dirty="0">
                <a:solidFill>
                  <a:schemeClr val="tx1"/>
                </a:solidFill>
                <a:latin typeface="STKaiti" panose="02010600040101010101" pitchFamily="2" charset="-122"/>
                <a:ea typeface="STKaiti" panose="02010600040101010101" pitchFamily="2" charset="-122"/>
              </a:rPr>
              <a:t>。使用不含亚硫酸盐类抗氧化剂的复方氨基酸制剂以减少肝损害</a:t>
            </a:r>
            <a:r>
              <a:rPr lang="en-US" altLang="zh-CN" sz="1400" baseline="30000" dirty="0">
                <a:solidFill>
                  <a:schemeClr val="tx1"/>
                </a:solidFill>
                <a:latin typeface="STKaiti" panose="02010600040101010101" pitchFamily="2" charset="-122"/>
                <a:ea typeface="STKaiti" panose="02010600040101010101" pitchFamily="2" charset="-122"/>
              </a:rPr>
              <a:t>5</a:t>
            </a:r>
            <a:r>
              <a:rPr lang="zh-CN" altLang="en-US" sz="1400" dirty="0">
                <a:solidFill>
                  <a:schemeClr val="tx1"/>
                </a:solidFill>
                <a:latin typeface="STKaiti" panose="02010600040101010101" pitchFamily="2" charset="-122"/>
                <a:ea typeface="STKaiti" panose="02010600040101010101" pitchFamily="2" charset="-122"/>
              </a:rPr>
              <a:t>。控制铝元素的摄入</a:t>
            </a:r>
            <a:r>
              <a:rPr lang="en-US" altLang="zh-CN" sz="1400" baseline="30000" dirty="0">
                <a:solidFill>
                  <a:schemeClr val="tx1"/>
                </a:solidFill>
                <a:latin typeface="STKaiti" panose="02010600040101010101" pitchFamily="2" charset="-122"/>
                <a:ea typeface="STKaiti" panose="02010600040101010101" pitchFamily="2" charset="-122"/>
              </a:rPr>
              <a:t>6</a:t>
            </a:r>
            <a:r>
              <a:rPr lang="zh-CN" altLang="en-US" sz="1400" dirty="0">
                <a:solidFill>
                  <a:schemeClr val="tx1"/>
                </a:solidFill>
                <a:latin typeface="STKaiti" panose="02010600040101010101" pitchFamily="2" charset="-122"/>
                <a:ea typeface="STKaiti" panose="02010600040101010101" pitchFamily="2" charset="-122"/>
              </a:rPr>
              <a:t>。</a:t>
            </a:r>
          </a:p>
        </p:txBody>
      </p:sp>
      <p:sp>
        <p:nvSpPr>
          <p:cNvPr id="23" name="箭头: 上 22">
            <a:extLst>
              <a:ext uri="{FF2B5EF4-FFF2-40B4-BE49-F238E27FC236}">
                <a16:creationId xmlns:a16="http://schemas.microsoft.com/office/drawing/2014/main" id="{E9CE5ED5-5363-A466-8F49-99C3C88488F7}"/>
              </a:ext>
            </a:extLst>
          </p:cNvPr>
          <p:cNvSpPr>
            <a:spLocks noGrp="1" noRot="1" noMove="1" noResize="1" noEditPoints="1" noAdjustHandles="1" noChangeArrowheads="1" noChangeShapeType="1"/>
          </p:cNvSpPr>
          <p:nvPr/>
        </p:nvSpPr>
        <p:spPr>
          <a:xfrm>
            <a:off x="11157463" y="2255057"/>
            <a:ext cx="164587" cy="286605"/>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a:extLst>
              <a:ext uri="{FF2B5EF4-FFF2-40B4-BE49-F238E27FC236}">
                <a16:creationId xmlns:a16="http://schemas.microsoft.com/office/drawing/2014/main" id="{EC2FE56F-6C7A-7DB6-8F13-287A776FEB4B}"/>
              </a:ext>
            </a:extLst>
          </p:cNvPr>
          <p:cNvSpPr>
            <a:spLocks noGrp="1" noRot="1" noMove="1" noResize="1" noEditPoints="1" noAdjustHandles="1" noChangeArrowheads="1" noChangeShapeType="1"/>
          </p:cNvSpPr>
          <p:nvPr/>
        </p:nvSpPr>
        <p:spPr>
          <a:xfrm>
            <a:off x="308987" y="6174216"/>
            <a:ext cx="11616948" cy="720710"/>
          </a:xfrm>
          <a:prstGeom prst="rect">
            <a:avLst/>
          </a:prstGeom>
        </p:spPr>
        <p:txBody>
          <a:bodyPr wrap="square">
            <a:spAutoFit/>
          </a:bodyPr>
          <a:lstStyle/>
          <a:p>
            <a:pPr marL="12700">
              <a:lnSpc>
                <a:spcPct val="100000"/>
              </a:lnSpc>
              <a:spcBef>
                <a:spcPts val="95"/>
              </a:spcBef>
            </a:pP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1</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：齐玉梅,马旭东,刘先夺等.全国医疗机构临床营养医疗服务与质量安全调研[J].中国卫生质量管理,2021,28(11):34-36+40。 </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2</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Grau T, Bonet A, et al. Liver dysfunction associated with artificial nutrition in critically ill patients[J]. Critical Care. 2007;11(1)</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 </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3</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a:t>
            </a:r>
            <a:r>
              <a:rPr lang="en-US" altLang="zh-CN" sz="1000" spc="-5" dirty="0" err="1">
                <a:solidFill>
                  <a:srgbClr val="303539"/>
                </a:solidFill>
                <a:latin typeface="华文楷体" panose="02010600040101010101" pitchFamily="2" charset="-122"/>
                <a:ea typeface="华文楷体" panose="02010600040101010101" pitchFamily="2" charset="-122"/>
                <a:cs typeface="Times New Roman" panose="02020603050405020304"/>
              </a:rPr>
              <a:t>Narisorn</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 </a:t>
            </a:r>
            <a:r>
              <a:rPr lang="en-US" altLang="zh-CN" sz="1000" spc="-5" dirty="0" err="1">
                <a:solidFill>
                  <a:srgbClr val="303539"/>
                </a:solidFill>
                <a:latin typeface="华文楷体" panose="02010600040101010101" pitchFamily="2" charset="-122"/>
                <a:ea typeface="华文楷体" panose="02010600040101010101" pitchFamily="2" charset="-122"/>
                <a:cs typeface="Times New Roman" panose="02020603050405020304"/>
              </a:rPr>
              <a:t>Lakananurak</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 </a:t>
            </a:r>
            <a:r>
              <a:rPr lang="en-US" altLang="zh-CN" sz="1000" spc="-5" dirty="0" err="1">
                <a:solidFill>
                  <a:srgbClr val="303539"/>
                </a:solidFill>
                <a:latin typeface="华文楷体" panose="02010600040101010101" pitchFamily="2" charset="-122"/>
                <a:ea typeface="华文楷体" panose="02010600040101010101" pitchFamily="2" charset="-122"/>
                <a:cs typeface="Times New Roman" panose="02020603050405020304"/>
              </a:rPr>
              <a:t>Kakanan</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 et al. Incidence and risk factors of parenteral nutrition-associated liver disease in hospitalized adults: A prospective cohort study[J]. Clinical nutrition ESPEN, 2019, 34:81-86</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 4.</a:t>
            </a:r>
            <a:r>
              <a:rPr lang="zh-CN" altLang="en-US" sz="1000" dirty="0">
                <a:latin typeface="华文楷体" panose="02010600040101010101" pitchFamily="2" charset="-122"/>
                <a:ea typeface="华文楷体" panose="02010600040101010101" pitchFamily="2" charset="-122"/>
                <a:sym typeface="+mn-ea"/>
              </a:rPr>
              <a:t>中华医学会肠外肠内营养学分会：</a:t>
            </a:r>
            <a:r>
              <a:rPr lang="en-US" altLang="zh-CN" sz="1000" dirty="0">
                <a:latin typeface="华文楷体" panose="02010600040101010101" pitchFamily="2" charset="-122"/>
                <a:ea typeface="华文楷体" panose="02010600040101010101" pitchFamily="2" charset="-122"/>
              </a:rPr>
              <a:t>《</a:t>
            </a:r>
            <a:r>
              <a:rPr lang="zh-CN" altLang="en-US" sz="1000" dirty="0">
                <a:latin typeface="华文楷体" panose="02010600040101010101" pitchFamily="2" charset="-122"/>
                <a:ea typeface="华文楷体" panose="02010600040101010101" pitchFamily="2" charset="-122"/>
              </a:rPr>
              <a:t>中国成人患者肠外肠内营养临床应用指南</a:t>
            </a:r>
            <a:r>
              <a:rPr lang="en-US" altLang="zh-CN" sz="1000" dirty="0">
                <a:latin typeface="华文楷体" panose="02010600040101010101" pitchFamily="2" charset="-122"/>
                <a:ea typeface="华文楷体" panose="02010600040101010101" pitchFamily="2" charset="-122"/>
              </a:rPr>
              <a:t>》</a:t>
            </a:r>
            <a:r>
              <a:rPr lang="zh-CN" altLang="en-US" sz="1000" dirty="0">
                <a:latin typeface="华文楷体" panose="02010600040101010101" pitchFamily="2" charset="-122"/>
                <a:ea typeface="华文楷体" panose="02010600040101010101" pitchFamily="2" charset="-122"/>
              </a:rPr>
              <a:t>（</a:t>
            </a:r>
            <a:r>
              <a:rPr lang="en-US" altLang="zh-CN" sz="1000" dirty="0">
                <a:latin typeface="华文楷体" panose="02010600040101010101" pitchFamily="2" charset="-122"/>
                <a:ea typeface="华文楷体" panose="02010600040101010101" pitchFamily="2" charset="-122"/>
              </a:rPr>
              <a:t>2023</a:t>
            </a:r>
            <a:r>
              <a:rPr lang="zh-CN" altLang="en-US" sz="1000" dirty="0">
                <a:latin typeface="华文楷体" panose="02010600040101010101" pitchFamily="2" charset="-122"/>
                <a:ea typeface="华文楷体" panose="02010600040101010101" pitchFamily="2" charset="-122"/>
              </a:rPr>
              <a:t>年）。</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5.</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 中华医学会肠外肠内营养学分会：</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复方氨基酸注射液临床应用专家共识</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2019</a:t>
            </a:r>
            <a:r>
              <a:rPr lang="zh-CN" altLang="en-US" sz="1000" spc="-5" dirty="0">
                <a:solidFill>
                  <a:srgbClr val="303539"/>
                </a:solidFill>
                <a:latin typeface="华文楷体" panose="02010600040101010101" pitchFamily="2" charset="-122"/>
                <a:ea typeface="华文楷体" panose="02010600040101010101" pitchFamily="2" charset="-122"/>
                <a:cs typeface="Times New Roman" panose="02020603050405020304"/>
              </a:rPr>
              <a:t>年）。</a:t>
            </a:r>
            <a:r>
              <a:rPr lang="en-US" altLang="zh-CN" sz="1000" spc="-5" dirty="0">
                <a:solidFill>
                  <a:srgbClr val="303539"/>
                </a:solidFill>
                <a:latin typeface="华文楷体" panose="02010600040101010101" pitchFamily="2" charset="-122"/>
                <a:ea typeface="华文楷体" panose="02010600040101010101" pitchFamily="2" charset="-122"/>
                <a:cs typeface="Times New Roman" panose="02020603050405020304"/>
              </a:rPr>
              <a:t>6.FDA</a:t>
            </a:r>
            <a:r>
              <a:rPr lang="en-US" altLang="zh-CN" sz="1000" spc="-5" dirty="0">
                <a:solidFill>
                  <a:srgbClr val="303539"/>
                </a:solidFill>
                <a:latin typeface="STKaiti" panose="02010600040101010101" pitchFamily="2" charset="-122"/>
                <a:ea typeface="STKaiti" panose="02010600040101010101" pitchFamily="2" charset="-122"/>
                <a:cs typeface="Times New Roman" panose="02020603050405020304"/>
              </a:rPr>
              <a:t>.</a:t>
            </a:r>
            <a:r>
              <a:rPr lang="en-US" sz="1000" b="0" i="0" dirty="0">
                <a:solidFill>
                  <a:srgbClr val="333333"/>
                </a:solidFill>
                <a:effectLst/>
                <a:latin typeface="STKaiti" panose="02010600040101010101" pitchFamily="2" charset="-122"/>
                <a:ea typeface="STKaiti" panose="02010600040101010101" pitchFamily="2" charset="-122"/>
              </a:rPr>
              <a:t> 21 CFR 201.323</a:t>
            </a:r>
            <a:r>
              <a:rPr lang="zh-CN" altLang="en-US" sz="1000" b="0" i="0" dirty="0">
                <a:solidFill>
                  <a:srgbClr val="333333"/>
                </a:solidFill>
                <a:effectLst/>
                <a:latin typeface="STKaiti" panose="02010600040101010101" pitchFamily="2" charset="-122"/>
                <a:ea typeface="STKaiti" panose="02010600040101010101" pitchFamily="2" charset="-122"/>
              </a:rPr>
              <a:t>。</a:t>
            </a:r>
            <a:endParaRPr lang="zh-CN" altLang="en-US" sz="1000" spc="-5" dirty="0">
              <a:solidFill>
                <a:srgbClr val="303539"/>
              </a:solidFill>
              <a:latin typeface="STKaiti" panose="02010600040101010101" pitchFamily="2" charset="-122"/>
              <a:ea typeface="STKaiti" panose="02010600040101010101" pitchFamily="2" charset="-122"/>
              <a:cs typeface="Times New Roman" panose="020206030504050203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对角圆角 21">
            <a:extLst>
              <a:ext uri="{FF2B5EF4-FFF2-40B4-BE49-F238E27FC236}">
                <a16:creationId xmlns:a16="http://schemas.microsoft.com/office/drawing/2014/main" id="{C390239B-F9EB-952F-B574-469236D54CA3}"/>
              </a:ext>
            </a:extLst>
          </p:cNvPr>
          <p:cNvSpPr>
            <a:spLocks noGrp="1" noRot="1" noMove="1" noResize="1" noEditPoints="1" noAdjustHandles="1" noChangeArrowheads="1" noChangeShapeType="1"/>
          </p:cNvSpPr>
          <p:nvPr/>
        </p:nvSpPr>
        <p:spPr>
          <a:xfrm>
            <a:off x="2914062" y="3184467"/>
            <a:ext cx="2007929" cy="1197213"/>
          </a:xfrm>
          <a:prstGeom prst="round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对角圆角 20">
            <a:extLst>
              <a:ext uri="{FF2B5EF4-FFF2-40B4-BE49-F238E27FC236}">
                <a16:creationId xmlns:a16="http://schemas.microsoft.com/office/drawing/2014/main" id="{2AE97368-DA90-2F85-18BB-D8E93AB87D03}"/>
              </a:ext>
            </a:extLst>
          </p:cNvPr>
          <p:cNvSpPr>
            <a:spLocks noGrp="1" noRot="1" noMove="1" noResize="1" noEditPoints="1" noAdjustHandles="1" noChangeArrowheads="1" noChangeShapeType="1"/>
          </p:cNvSpPr>
          <p:nvPr/>
        </p:nvSpPr>
        <p:spPr>
          <a:xfrm>
            <a:off x="9466903" y="3185039"/>
            <a:ext cx="2007930" cy="1196642"/>
          </a:xfrm>
          <a:prstGeom prst="round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对角圆角 19">
            <a:extLst>
              <a:ext uri="{FF2B5EF4-FFF2-40B4-BE49-F238E27FC236}">
                <a16:creationId xmlns:a16="http://schemas.microsoft.com/office/drawing/2014/main" id="{F260E92A-3542-8D20-78A5-A881C2544D98}"/>
              </a:ext>
            </a:extLst>
          </p:cNvPr>
          <p:cNvSpPr>
            <a:spLocks noGrp="1" noRot="1" noMove="1" noResize="1" noEditPoints="1" noAdjustHandles="1" noChangeArrowheads="1" noChangeShapeType="1"/>
          </p:cNvSpPr>
          <p:nvPr/>
        </p:nvSpPr>
        <p:spPr>
          <a:xfrm>
            <a:off x="7293685" y="3185037"/>
            <a:ext cx="2007930" cy="1196643"/>
          </a:xfrm>
          <a:prstGeom prst="round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对角圆角 18">
            <a:extLst>
              <a:ext uri="{FF2B5EF4-FFF2-40B4-BE49-F238E27FC236}">
                <a16:creationId xmlns:a16="http://schemas.microsoft.com/office/drawing/2014/main" id="{A19C418D-C0A7-DF65-EC59-4DEC7CE94DCD}"/>
              </a:ext>
            </a:extLst>
          </p:cNvPr>
          <p:cNvSpPr>
            <a:spLocks noGrp="1" noRot="1" noMove="1" noResize="1" noEditPoints="1" noAdjustHandles="1" noChangeArrowheads="1" noChangeShapeType="1"/>
          </p:cNvSpPr>
          <p:nvPr/>
        </p:nvSpPr>
        <p:spPr>
          <a:xfrm>
            <a:off x="5098172" y="3184467"/>
            <a:ext cx="2007929" cy="1197213"/>
          </a:xfrm>
          <a:prstGeom prst="round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5">
            <a:extLst>
              <a:ext uri="{FF2B5EF4-FFF2-40B4-BE49-F238E27FC236}">
                <a16:creationId xmlns:a16="http://schemas.microsoft.com/office/drawing/2014/main" id="{DF76A4AA-0387-507C-6373-3333F52F403B}"/>
              </a:ext>
            </a:extLst>
          </p:cNvPr>
          <p:cNvSpPr>
            <a:spLocks noGrp="1" noRot="1" noMove="1" noResize="1" noEditPoints="1" noAdjustHandles="1" noChangeArrowheads="1" noChangeShapeType="1"/>
          </p:cNvSpPr>
          <p:nvPr/>
        </p:nvSpPr>
        <p:spPr>
          <a:xfrm>
            <a:off x="667669" y="2634039"/>
            <a:ext cx="10800980" cy="505665"/>
          </a:xfrm>
          <a:prstGeom prst="roundRect">
            <a:avLst/>
          </a:prstGeom>
          <a:solidFill>
            <a:schemeClr val="accent1">
              <a:lumMod val="75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idx="4294967295"/>
          </p:nvPr>
        </p:nvSpPr>
        <p:spPr>
          <a:xfrm>
            <a:off x="4307681" y="19404"/>
            <a:ext cx="3576638" cy="710183"/>
          </a:xfrm>
        </p:spPr>
        <p:txBody>
          <a:bodyPr>
            <a:normAutofit/>
          </a:bodyPr>
          <a:lstStyle/>
          <a:p>
            <a:r>
              <a:rPr lang="zh-CN" altLang="en-US" sz="3600" dirty="0">
                <a:solidFill>
                  <a:srgbClr val="002060"/>
                </a:solidFill>
                <a:latin typeface="华文楷体" panose="02010600040101010101" pitchFamily="2" charset="-122"/>
                <a:ea typeface="华文楷体" panose="02010600040101010101" pitchFamily="2" charset="-122"/>
              </a:rPr>
              <a:t>药物基本信息</a:t>
            </a:r>
            <a:endParaRPr lang="zh-CN" altLang="en-US" sz="3600" dirty="0">
              <a:latin typeface="华文楷体" panose="02010600040101010101" pitchFamily="2" charset="-122"/>
              <a:ea typeface="华文楷体" panose="02010600040101010101" pitchFamily="2" charset="-122"/>
            </a:endParaRPr>
          </a:p>
        </p:txBody>
      </p:sp>
      <p:sp>
        <p:nvSpPr>
          <p:cNvPr id="3" name="矩形 2"/>
          <p:cNvSpPr>
            <a:spLocks noGrp="1" noRot="1" noMove="1" noResize="1" noEditPoints="1" noAdjustHandles="1" noChangeArrowheads="1" noChangeShapeType="1"/>
          </p:cNvSpPr>
          <p:nvPr/>
        </p:nvSpPr>
        <p:spPr>
          <a:xfrm>
            <a:off x="3992650" y="2662311"/>
            <a:ext cx="4812553" cy="369332"/>
          </a:xfrm>
          <a:prstGeom prst="rect">
            <a:avLst/>
          </a:prstGeom>
        </p:spPr>
        <p:txBody>
          <a:bodyPr wrap="square">
            <a:spAutoFit/>
          </a:bodyPr>
          <a:lstStyle/>
          <a:p>
            <a:r>
              <a:rPr lang="zh-CN" altLang="en-US" b="1" dirty="0">
                <a:solidFill>
                  <a:schemeClr val="bg1"/>
                </a:solidFill>
                <a:latin typeface="华文楷体" panose="02010600040101010101" pitchFamily="2" charset="-122"/>
                <a:ea typeface="华文楷体" panose="02010600040101010101" pitchFamily="2" charset="-122"/>
              </a:rPr>
              <a:t>同已上市的同治疗领域药品相比的优势</a:t>
            </a:r>
            <a:endParaRPr lang="en-US" altLang="zh-CN" b="1" dirty="0">
              <a:solidFill>
                <a:schemeClr val="bg1"/>
              </a:solidFill>
              <a:latin typeface="华文楷体" panose="02010600040101010101" pitchFamily="2" charset="-122"/>
              <a:ea typeface="华文楷体" panose="02010600040101010101" pitchFamily="2" charset="-122"/>
            </a:endParaRPr>
          </a:p>
        </p:txBody>
      </p:sp>
      <p:sp>
        <p:nvSpPr>
          <p:cNvPr id="8" name="圆角矩形 7"/>
          <p:cNvSpPr>
            <a:spLocks noGrp="1" noRot="1" noMove="1" noResize="1" noEditPoints="1" noAdjustHandles="1" noChangeArrowheads="1" noChangeShapeType="1"/>
          </p:cNvSpPr>
          <p:nvPr/>
        </p:nvSpPr>
        <p:spPr>
          <a:xfrm>
            <a:off x="648793" y="539430"/>
            <a:ext cx="10838733" cy="20240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zh-CN" altLang="en-US" b="1" dirty="0">
                <a:solidFill>
                  <a:schemeClr val="tx1"/>
                </a:solidFill>
                <a:latin typeface="华文楷体" panose="02010600040101010101" pitchFamily="2" charset="-122"/>
                <a:ea typeface="华文楷体" panose="02010600040101010101" pitchFamily="2" charset="-122"/>
              </a:rPr>
              <a:t>参照药品建议：</a:t>
            </a:r>
            <a:r>
              <a:rPr lang="zh-CN" altLang="en-US" dirty="0">
                <a:solidFill>
                  <a:srgbClr val="002060"/>
                </a:solidFill>
                <a:latin typeface="华文楷体" panose="02010600040101010101" pitchFamily="2" charset="-122"/>
                <a:ea typeface="华文楷体" panose="02010600040101010101" pitchFamily="2" charset="-122"/>
              </a:rPr>
              <a:t>复方氨基酸注射液（</a:t>
            </a:r>
            <a:r>
              <a:rPr lang="en-US" altLang="zh-CN" dirty="0">
                <a:solidFill>
                  <a:srgbClr val="002060"/>
                </a:solidFill>
                <a:latin typeface="华文楷体" panose="02010600040101010101" pitchFamily="2" charset="-122"/>
                <a:ea typeface="华文楷体" panose="02010600040101010101" pitchFamily="2" charset="-122"/>
              </a:rPr>
              <a:t>18AA-V-SF</a:t>
            </a:r>
            <a:r>
              <a:rPr lang="zh-CN" altLang="en-US" dirty="0">
                <a:solidFill>
                  <a:srgbClr val="002060"/>
                </a:solidFill>
                <a:latin typeface="华文楷体" panose="02010600040101010101" pitchFamily="2" charset="-122"/>
                <a:ea typeface="华文楷体" panose="02010600040101010101" pitchFamily="2" charset="-122"/>
              </a:rPr>
              <a:t>）</a:t>
            </a:r>
            <a:endParaRPr lang="en-US" altLang="zh-CN" dirty="0">
              <a:solidFill>
                <a:srgbClr val="002060"/>
              </a:solidFill>
              <a:latin typeface="华文楷体" panose="02010600040101010101" pitchFamily="2" charset="-122"/>
              <a:ea typeface="华文楷体" panose="02010600040101010101" pitchFamily="2" charset="-122"/>
            </a:endParaRPr>
          </a:p>
          <a:p>
            <a:pPr marL="12700">
              <a:spcBef>
                <a:spcPts val="600"/>
              </a:spcBef>
            </a:pPr>
            <a:r>
              <a:rPr lang="zh-CN" altLang="en-US" b="1" dirty="0">
                <a:solidFill>
                  <a:schemeClr val="tx1"/>
                </a:solidFill>
                <a:latin typeface="华文楷体" panose="02010600040101010101" pitchFamily="2" charset="-122"/>
                <a:ea typeface="华文楷体" panose="02010600040101010101" pitchFamily="2" charset="-122"/>
              </a:rPr>
              <a:t>参照药品选择理由：</a:t>
            </a:r>
            <a:r>
              <a:rPr lang="zh-CN" altLang="en-US" dirty="0">
                <a:solidFill>
                  <a:srgbClr val="002060"/>
                </a:solidFill>
                <a:latin typeface="华文楷体" panose="02010600040101010101" pitchFamily="2" charset="-122"/>
                <a:ea typeface="华文楷体" panose="02010600040101010101" pitchFamily="2" charset="-122"/>
              </a:rPr>
              <a:t>①适应症相似，都是用于补充氨基酸和创伤；</a:t>
            </a:r>
            <a:endParaRPr lang="en-US" altLang="zh-CN" dirty="0">
              <a:solidFill>
                <a:srgbClr val="002060"/>
              </a:solidFill>
              <a:latin typeface="华文楷体" panose="02010600040101010101" pitchFamily="2" charset="-122"/>
              <a:ea typeface="华文楷体" panose="02010600040101010101" pitchFamily="2" charset="-122"/>
            </a:endParaRPr>
          </a:p>
          <a:p>
            <a:pPr marL="12700">
              <a:spcBef>
                <a:spcPts val="600"/>
              </a:spcBef>
            </a:pPr>
            <a:r>
              <a:rPr lang="en-US" altLang="zh-CN" dirty="0">
                <a:solidFill>
                  <a:srgbClr val="002060"/>
                </a:solidFill>
                <a:latin typeface="华文楷体" panose="02010600040101010101" pitchFamily="2" charset="-122"/>
                <a:ea typeface="华文楷体" panose="02010600040101010101" pitchFamily="2" charset="-122"/>
              </a:rPr>
              <a:t>                                    ②</a:t>
            </a:r>
            <a:r>
              <a:rPr lang="zh-CN" altLang="en-US" dirty="0">
                <a:solidFill>
                  <a:srgbClr val="002060"/>
                </a:solidFill>
                <a:latin typeface="华文楷体" panose="02010600040101010101" pitchFamily="2" charset="-122"/>
                <a:ea typeface="华文楷体" panose="02010600040101010101" pitchFamily="2" charset="-122"/>
              </a:rPr>
              <a:t>都是不含亚硫酸盐类抗氧化剂；</a:t>
            </a:r>
            <a:endParaRPr lang="en-US" altLang="zh-CN" dirty="0">
              <a:solidFill>
                <a:srgbClr val="002060"/>
              </a:solidFill>
              <a:latin typeface="华文楷体" panose="02010600040101010101" pitchFamily="2" charset="-122"/>
              <a:ea typeface="华文楷体" panose="02010600040101010101" pitchFamily="2" charset="-122"/>
            </a:endParaRPr>
          </a:p>
          <a:p>
            <a:pPr marL="12700">
              <a:spcBef>
                <a:spcPts val="600"/>
              </a:spcBef>
            </a:pPr>
            <a:r>
              <a:rPr lang="en-US" altLang="zh-CN" dirty="0">
                <a:solidFill>
                  <a:srgbClr val="002060"/>
                </a:solidFill>
                <a:latin typeface="华文楷体" panose="02010600040101010101" pitchFamily="2" charset="-122"/>
                <a:ea typeface="华文楷体" panose="02010600040101010101" pitchFamily="2" charset="-122"/>
              </a:rPr>
              <a:t>                                    </a:t>
            </a:r>
            <a:r>
              <a:rPr lang="zh-CN" altLang="en-US" dirty="0">
                <a:solidFill>
                  <a:srgbClr val="002060"/>
                </a:solidFill>
                <a:latin typeface="华文楷体" panose="02010600040101010101" pitchFamily="2" charset="-122"/>
                <a:ea typeface="华文楷体" panose="02010600040101010101" pitchFamily="2" charset="-122"/>
              </a:rPr>
              <a:t>③</a:t>
            </a:r>
            <a:r>
              <a:rPr lang="en-US" dirty="0">
                <a:solidFill>
                  <a:srgbClr val="002060"/>
                </a:solidFill>
                <a:latin typeface="华文楷体" panose="02010600040101010101" pitchFamily="2" charset="-122"/>
                <a:ea typeface="华文楷体" panose="02010600040101010101" pitchFamily="2" charset="-122"/>
              </a:rPr>
              <a:t>2021</a:t>
            </a:r>
            <a:r>
              <a:rPr lang="zh-CN" altLang="en-US" dirty="0">
                <a:solidFill>
                  <a:srgbClr val="002060"/>
                </a:solidFill>
                <a:latin typeface="华文楷体" panose="02010600040101010101" pitchFamily="2" charset="-122"/>
                <a:ea typeface="华文楷体" panose="02010600040101010101" pitchFamily="2" charset="-122"/>
              </a:rPr>
              <a:t>年续约期内谈判药品目录的品种；</a:t>
            </a:r>
            <a:endParaRPr lang="en-US" altLang="zh-CN" dirty="0">
              <a:solidFill>
                <a:srgbClr val="002060"/>
              </a:solidFill>
              <a:latin typeface="华文楷体" panose="02010600040101010101" pitchFamily="2" charset="-122"/>
              <a:ea typeface="华文楷体" panose="02010600040101010101" pitchFamily="2" charset="-122"/>
            </a:endParaRPr>
          </a:p>
          <a:p>
            <a:pPr marL="2058988" indent="-2046288">
              <a:spcBef>
                <a:spcPts val="600"/>
              </a:spcBef>
            </a:pPr>
            <a:r>
              <a:rPr lang="en-US" altLang="zh-CN" dirty="0">
                <a:solidFill>
                  <a:srgbClr val="002060"/>
                </a:solidFill>
                <a:latin typeface="华文楷体" panose="02010600040101010101" pitchFamily="2" charset="-122"/>
                <a:ea typeface="华文楷体" panose="02010600040101010101" pitchFamily="2" charset="-122"/>
              </a:rPr>
              <a:t>                                    </a:t>
            </a:r>
            <a:r>
              <a:rPr lang="zh-CN" altLang="en-US" dirty="0">
                <a:solidFill>
                  <a:srgbClr val="002060"/>
                </a:solidFill>
                <a:latin typeface="华文楷体" panose="02010600040101010101" pitchFamily="2" charset="-122"/>
                <a:ea typeface="华文楷体" panose="02010600040101010101" pitchFamily="2" charset="-122"/>
              </a:rPr>
              <a:t>④临床使用量大，占</a:t>
            </a:r>
            <a:r>
              <a:rPr lang="en-US" altLang="zh-CN" dirty="0">
                <a:solidFill>
                  <a:srgbClr val="002060"/>
                </a:solidFill>
                <a:latin typeface="华文楷体" panose="02010600040101010101" pitchFamily="2" charset="-122"/>
                <a:ea typeface="华文楷体" panose="02010600040101010101" pitchFamily="2" charset="-122"/>
              </a:rPr>
              <a:t>26.2%</a:t>
            </a:r>
            <a:r>
              <a:rPr lang="zh-CN" altLang="en-US" dirty="0">
                <a:solidFill>
                  <a:srgbClr val="002060"/>
                </a:solidFill>
                <a:latin typeface="华文楷体" panose="02010600040101010101" pitchFamily="2" charset="-122"/>
                <a:ea typeface="华文楷体" panose="02010600040101010101" pitchFamily="2" charset="-122"/>
              </a:rPr>
              <a:t>市场份额，达到</a:t>
            </a:r>
            <a:r>
              <a:rPr lang="en-US" altLang="zh-CN" dirty="0">
                <a:solidFill>
                  <a:srgbClr val="002060"/>
                </a:solidFill>
                <a:latin typeface="华文楷体" panose="02010600040101010101" pitchFamily="2" charset="-122"/>
                <a:ea typeface="华文楷体" panose="02010600040101010101" pitchFamily="2" charset="-122"/>
              </a:rPr>
              <a:t>15</a:t>
            </a:r>
            <a:r>
              <a:rPr lang="zh-CN" altLang="en-US" dirty="0">
                <a:solidFill>
                  <a:srgbClr val="002060"/>
                </a:solidFill>
                <a:latin typeface="华文楷体" panose="02010600040101010101" pitchFamily="2" charset="-122"/>
                <a:ea typeface="华文楷体" panose="02010600040101010101" pitchFamily="2" charset="-122"/>
              </a:rPr>
              <a:t>亿元</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年的销售额，在所有复方氨基酸注射液的销售中排名第一，具有临床可替代性。</a:t>
            </a:r>
            <a:endParaRPr lang="en-US" dirty="0">
              <a:solidFill>
                <a:srgbClr val="002060"/>
              </a:solidFill>
              <a:latin typeface="华文楷体" panose="02010600040101010101" pitchFamily="2" charset="-122"/>
              <a:ea typeface="华文楷体" panose="02010600040101010101" pitchFamily="2" charset="-122"/>
            </a:endParaRPr>
          </a:p>
        </p:txBody>
      </p:sp>
      <p:pic>
        <p:nvPicPr>
          <p:cNvPr id="4" name="图片 3"/>
          <p:cNvPicPr>
            <a:picLocks noChangeAspect="1"/>
          </p:cNvPicPr>
          <p:nvPr/>
        </p:nvPicPr>
        <p:blipFill>
          <a:blip r:embed="rId3"/>
          <a:stretch>
            <a:fillRect/>
          </a:stretch>
        </p:blipFill>
        <p:spPr>
          <a:xfrm>
            <a:off x="10954096" y="-51346"/>
            <a:ext cx="1178222" cy="661526"/>
          </a:xfrm>
          <a:prstGeom prst="rect">
            <a:avLst/>
          </a:prstGeom>
        </p:spPr>
      </p:pic>
      <p:graphicFrame>
        <p:nvGraphicFramePr>
          <p:cNvPr id="7" name="表格 6">
            <a:extLst>
              <a:ext uri="{FF2B5EF4-FFF2-40B4-BE49-F238E27FC236}">
                <a16:creationId xmlns:a16="http://schemas.microsoft.com/office/drawing/2014/main" id="{11918DFE-D1FA-57D1-69DB-F09A2C8BA372}"/>
              </a:ext>
            </a:extLst>
          </p:cNvPr>
          <p:cNvGraphicFramePr>
            <a:graphicFrameLocks/>
          </p:cNvGraphicFramePr>
          <p:nvPr>
            <p:custDataLst>
              <p:tags r:id="rId1"/>
            </p:custDataLst>
            <p:extLst>
              <p:ext uri="{D42A27DB-BD31-4B8C-83A1-F6EECF244321}">
                <p14:modId xmlns:p14="http://schemas.microsoft.com/office/powerpoint/2010/main" val="1205775633"/>
              </p:ext>
            </p:extLst>
          </p:nvPr>
        </p:nvGraphicFramePr>
        <p:xfrm>
          <a:off x="648793" y="4427014"/>
          <a:ext cx="10800981" cy="2278135"/>
        </p:xfrm>
        <a:graphic>
          <a:graphicData uri="http://schemas.openxmlformats.org/drawingml/2006/table">
            <a:tbl>
              <a:tblPr firstRow="1" bandRow="1">
                <a:tableStyleId>{F5AB1C69-6EDB-4FF4-983F-18BD219EF322}</a:tableStyleId>
              </a:tblPr>
              <a:tblGrid>
                <a:gridCol w="3594422">
                  <a:extLst>
                    <a:ext uri="{9D8B030D-6E8A-4147-A177-3AD203B41FA5}">
                      <a16:colId xmlns:a16="http://schemas.microsoft.com/office/drawing/2014/main" val="20000"/>
                    </a:ext>
                  </a:extLst>
                </a:gridCol>
                <a:gridCol w="3491085">
                  <a:extLst>
                    <a:ext uri="{9D8B030D-6E8A-4147-A177-3AD203B41FA5}">
                      <a16:colId xmlns:a16="http://schemas.microsoft.com/office/drawing/2014/main" val="20001"/>
                    </a:ext>
                  </a:extLst>
                </a:gridCol>
                <a:gridCol w="3715474">
                  <a:extLst>
                    <a:ext uri="{9D8B030D-6E8A-4147-A177-3AD203B41FA5}">
                      <a16:colId xmlns:a16="http://schemas.microsoft.com/office/drawing/2014/main" val="20002"/>
                    </a:ext>
                  </a:extLst>
                </a:gridCol>
              </a:tblGrid>
              <a:tr h="436245">
                <a:tc>
                  <a:txBody>
                    <a:bodyPr/>
                    <a:lstStyle/>
                    <a:p>
                      <a:pPr algn="ctr" fontAlgn="b"/>
                      <a:endParaRPr lang="zh-CN" altLang="en-US" sz="1600" b="1" i="0" u="none" strike="noStrike" dirty="0">
                        <a:solidFill>
                          <a:schemeClr val="bg1"/>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75000"/>
                      </a:schemeClr>
                    </a:solidFill>
                  </a:tcPr>
                </a:tc>
                <a:tc>
                  <a:txBody>
                    <a:bodyPr/>
                    <a:lstStyle/>
                    <a:p>
                      <a:pPr algn="ctr" fontAlgn="b"/>
                      <a:r>
                        <a:rPr lang="zh-CN" altLang="en-US" sz="1600" b="1" i="0" u="none" strike="noStrike" dirty="0">
                          <a:solidFill>
                            <a:schemeClr val="bg1"/>
                          </a:solidFill>
                          <a:effectLst/>
                          <a:latin typeface="华文楷体" panose="02010600040101010101" pitchFamily="2" charset="-122"/>
                          <a:ea typeface="华文楷体" panose="02010600040101010101" pitchFamily="2" charset="-122"/>
                        </a:rPr>
                        <a:t>复方氨基酸（</a:t>
                      </a:r>
                      <a:r>
                        <a:rPr lang="en-US" altLang="zh-CN" sz="1600" b="1" i="0" u="none" strike="noStrike" dirty="0">
                          <a:solidFill>
                            <a:schemeClr val="bg1"/>
                          </a:solidFill>
                          <a:effectLst/>
                          <a:latin typeface="华文楷体" panose="02010600040101010101" pitchFamily="2" charset="-122"/>
                          <a:ea typeface="华文楷体" panose="02010600040101010101" pitchFamily="2" charset="-122"/>
                        </a:rPr>
                        <a:t>19</a:t>
                      </a:r>
                      <a:r>
                        <a:rPr lang="zh-CN" altLang="en-US" sz="1600" b="1" i="0" u="none" strike="noStrike" dirty="0">
                          <a:solidFill>
                            <a:schemeClr val="bg1"/>
                          </a:solidFill>
                          <a:effectLst/>
                          <a:latin typeface="华文楷体" panose="02010600040101010101" pitchFamily="2" charset="-122"/>
                          <a:ea typeface="华文楷体" panose="02010600040101010101" pitchFamily="2" charset="-122"/>
                        </a:rPr>
                        <a:t>）丙谷二肽注射液</a:t>
                      </a:r>
                    </a:p>
                  </a:txBody>
                  <a:tcPr marL="9525" marR="9525" marT="9525" marB="0" anchor="ctr">
                    <a:solidFill>
                      <a:schemeClr val="accent1">
                        <a:lumMod val="75000"/>
                      </a:schemeClr>
                    </a:solidFill>
                  </a:tcPr>
                </a:tc>
                <a:tc>
                  <a:txBody>
                    <a:bodyPr/>
                    <a:lstStyle/>
                    <a:p>
                      <a:pPr algn="ctr" fontAlgn="b"/>
                      <a:r>
                        <a:rPr lang="zh-CN" altLang="en-US" sz="1600" u="none" strike="noStrike" dirty="0">
                          <a:effectLst/>
                          <a:latin typeface="华文楷体" panose="02010600040101010101" pitchFamily="2" charset="-122"/>
                          <a:ea typeface="华文楷体" panose="02010600040101010101" pitchFamily="2" charset="-122"/>
                        </a:rPr>
                        <a:t>复方氨基酸注射液（</a:t>
                      </a:r>
                      <a:r>
                        <a:rPr lang="en-US" sz="1600" u="none" strike="noStrike" dirty="0">
                          <a:effectLst/>
                          <a:latin typeface="华文楷体" panose="02010600040101010101" pitchFamily="2" charset="-122"/>
                          <a:ea typeface="华文楷体" panose="02010600040101010101" pitchFamily="2" charset="-122"/>
                        </a:rPr>
                        <a:t>18AA-V-SF</a:t>
                      </a:r>
                      <a:r>
                        <a:rPr lang="zh-CN" altLang="en-US" sz="1600" u="none" strike="noStrike" dirty="0">
                          <a:effectLst/>
                          <a:latin typeface="华文楷体" panose="02010600040101010101" pitchFamily="2" charset="-122"/>
                          <a:ea typeface="华文楷体" panose="02010600040101010101" pitchFamily="2" charset="-122"/>
                        </a:rPr>
                        <a:t>）</a:t>
                      </a:r>
                      <a:endParaRPr lang="zh-CN" altLang="en-US" sz="1600" b="1" i="0" u="none" strike="noStrike" dirty="0">
                        <a:solidFill>
                          <a:schemeClr val="bg1"/>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75000"/>
                      </a:schemeClr>
                    </a:solidFill>
                  </a:tcPr>
                </a:tc>
                <a:extLst>
                  <a:ext uri="{0D108BD9-81ED-4DB2-BD59-A6C34878D82A}">
                    <a16:rowId xmlns:a16="http://schemas.microsoft.com/office/drawing/2014/main" val="10000"/>
                  </a:ext>
                </a:extLst>
              </a:tr>
              <a:tr h="247650">
                <a:tc>
                  <a:txBody>
                    <a:bodyPr/>
                    <a:lstStyle/>
                    <a:p>
                      <a:pPr algn="l" fontAlgn="b"/>
                      <a:r>
                        <a:rPr lang="zh-CN" altLang="en-US" sz="1600" u="none" strike="noStrike" dirty="0">
                          <a:effectLst/>
                          <a:latin typeface="华文楷体" panose="02010600040101010101" pitchFamily="2" charset="-122"/>
                          <a:ea typeface="华文楷体" panose="02010600040101010101" pitchFamily="2" charset="-122"/>
                        </a:rPr>
                        <a:t>规格</a:t>
                      </a:r>
                      <a:endParaRPr lang="zh-CN" altLang="en-US"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en-US" sz="1600" u="none" strike="noStrike" kern="1200" dirty="0">
                          <a:solidFill>
                            <a:schemeClr val="dk1"/>
                          </a:solidFill>
                          <a:effectLst/>
                          <a:latin typeface="华文楷体" panose="02010600040101010101" pitchFamily="2" charset="-122"/>
                          <a:ea typeface="华文楷体" panose="02010600040101010101" pitchFamily="2" charset="-122"/>
                          <a:cs typeface="+mn-cs"/>
                        </a:rPr>
                        <a:t>250ml:25g</a:t>
                      </a:r>
                    </a:p>
                  </a:txBody>
                  <a:tcPr marL="9525" marR="9525" marT="9525" marB="0" anchor="ctr">
                    <a:solidFill>
                      <a:schemeClr val="accent1">
                        <a:lumMod val="60000"/>
                        <a:lumOff val="40000"/>
                      </a:schemeClr>
                    </a:solidFill>
                  </a:tcPr>
                </a:tc>
                <a:tc>
                  <a:txBody>
                    <a:bodyPr/>
                    <a:lstStyle/>
                    <a:p>
                      <a:pPr algn="ctr" fontAlgn="b"/>
                      <a:r>
                        <a:rPr lang="en-US" sz="1600" u="none" strike="noStrike" dirty="0">
                          <a:effectLst/>
                          <a:latin typeface="华文楷体" panose="02010600040101010101" pitchFamily="2" charset="-122"/>
                          <a:ea typeface="华文楷体" panose="02010600040101010101" pitchFamily="2" charset="-122"/>
                        </a:rPr>
                        <a:t>250ml:8.06g</a:t>
                      </a:r>
                      <a:endParaRPr lang="en-US" sz="1600" b="0" i="0" u="none" strike="noStrike" dirty="0">
                        <a:solidFill>
                          <a:srgbClr val="FF000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altLang="en-US" sz="1600" u="none" strike="noStrike" dirty="0">
                          <a:effectLst/>
                          <a:latin typeface="华文楷体" panose="02010600040101010101" pitchFamily="2" charset="-122"/>
                          <a:ea typeface="华文楷体" panose="02010600040101010101" pitchFamily="2" charset="-122"/>
                        </a:rPr>
                        <a:t>丙氨酰谷氨酰胺（</a:t>
                      </a:r>
                      <a:r>
                        <a:rPr lang="en-US" altLang="zh-CN" sz="1600" u="none" strike="noStrike" dirty="0">
                          <a:effectLst/>
                          <a:latin typeface="华文楷体" panose="02010600040101010101" pitchFamily="2" charset="-122"/>
                          <a:ea typeface="华文楷体" panose="02010600040101010101" pitchFamily="2" charset="-122"/>
                        </a:rPr>
                        <a:t>g</a:t>
                      </a:r>
                      <a:r>
                        <a:rPr lang="zh-CN" altLang="en-US" sz="1600" u="none" strike="noStrike" dirty="0">
                          <a:effectLst/>
                          <a:latin typeface="华文楷体" panose="02010600040101010101" pitchFamily="2" charset="-122"/>
                          <a:ea typeface="华文楷体" panose="02010600040101010101" pitchFamily="2" charset="-122"/>
                        </a:rPr>
                        <a:t>）</a:t>
                      </a:r>
                      <a:endParaRPr lang="zh-CN" altLang="en-US" sz="1600" b="1"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solidFill>
                            <a:srgbClr val="FF0000"/>
                          </a:solidFill>
                          <a:effectLst/>
                          <a:latin typeface="华文楷体" panose="02010600040101010101" pitchFamily="2" charset="-122"/>
                          <a:ea typeface="华文楷体" panose="02010600040101010101" pitchFamily="2" charset="-122"/>
                        </a:rPr>
                        <a:t>4.5g</a:t>
                      </a:r>
                      <a:endParaRPr lang="en-US" altLang="zh-CN" sz="1600" b="1" i="0" u="none" strike="noStrike" dirty="0">
                        <a:solidFill>
                          <a:srgbClr val="FF000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effectLst/>
                          <a:latin typeface="华文楷体" panose="02010600040101010101" pitchFamily="2" charset="-122"/>
                          <a:ea typeface="华文楷体" panose="02010600040101010101" pitchFamily="2" charset="-122"/>
                        </a:rPr>
                        <a:t>0</a:t>
                      </a:r>
                      <a:endParaRPr lang="en-US" altLang="zh-CN"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2478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altLang="en-US" sz="1600" u="none" strike="noStrike" dirty="0">
                          <a:effectLst/>
                          <a:latin typeface="华文楷体" panose="02010600040101010101" pitchFamily="2" charset="-122"/>
                          <a:ea typeface="华文楷体" panose="02010600040101010101" pitchFamily="2" charset="-122"/>
                        </a:rPr>
                        <a:t>牛磺酸（</a:t>
                      </a:r>
                      <a:r>
                        <a:rPr lang="en-US" altLang="zh-CN" sz="1600" u="none" strike="noStrike" dirty="0">
                          <a:effectLst/>
                          <a:latin typeface="华文楷体" panose="02010600040101010101" pitchFamily="2" charset="-122"/>
                          <a:ea typeface="华文楷体" panose="02010600040101010101" pitchFamily="2" charset="-122"/>
                        </a:rPr>
                        <a:t>g</a:t>
                      </a:r>
                      <a:r>
                        <a:rPr lang="zh-CN" altLang="en-US" sz="1600" u="none" strike="noStrike" dirty="0">
                          <a:effectLst/>
                          <a:latin typeface="华文楷体" panose="02010600040101010101" pitchFamily="2" charset="-122"/>
                          <a:ea typeface="华文楷体" panose="02010600040101010101" pitchFamily="2" charset="-122"/>
                        </a:rPr>
                        <a:t>）</a:t>
                      </a:r>
                      <a:endParaRPr lang="zh-CN" altLang="en-US" sz="1600" b="1"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tc>
                  <a:txBody>
                    <a:bodyPr/>
                    <a:lstStyle/>
                    <a:p>
                      <a:pPr algn="ctr" fontAlgn="b"/>
                      <a:r>
                        <a:rPr lang="en-US" altLang="zh-CN" sz="1600" u="none" strike="noStrike" dirty="0">
                          <a:solidFill>
                            <a:srgbClr val="FF0000"/>
                          </a:solidFill>
                          <a:effectLst/>
                          <a:latin typeface="华文楷体" panose="02010600040101010101" pitchFamily="2" charset="-122"/>
                          <a:ea typeface="华文楷体" panose="02010600040101010101" pitchFamily="2" charset="-122"/>
                        </a:rPr>
                        <a:t>0.25g</a:t>
                      </a:r>
                      <a:endParaRPr lang="en-US" altLang="zh-CN" sz="1600" b="1" i="0" u="none" strike="noStrike" dirty="0">
                        <a:solidFill>
                          <a:srgbClr val="FF000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tc>
                  <a:txBody>
                    <a:bodyPr/>
                    <a:lstStyle/>
                    <a:p>
                      <a:pPr algn="ctr" fontAlgn="b"/>
                      <a:r>
                        <a:rPr lang="en-US" altLang="zh-CN" sz="1600" u="none" strike="noStrike" dirty="0">
                          <a:effectLst/>
                          <a:latin typeface="华文楷体" panose="02010600040101010101" pitchFamily="2" charset="-122"/>
                          <a:ea typeface="华文楷体" panose="02010600040101010101" pitchFamily="2" charset="-122"/>
                        </a:rPr>
                        <a:t>0</a:t>
                      </a:r>
                      <a:endParaRPr lang="en-US" altLang="zh-CN"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3"/>
                  </a:ext>
                </a:extLst>
              </a:tr>
              <a:tr h="2478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altLang="en-US" sz="1600" u="none" strike="noStrike" dirty="0">
                          <a:effectLst/>
                          <a:latin typeface="华文楷体" panose="02010600040101010101" pitchFamily="2" charset="-122"/>
                          <a:ea typeface="华文楷体" panose="02010600040101010101" pitchFamily="2" charset="-122"/>
                        </a:rPr>
                        <a:t>支链氨基酸占比（</a:t>
                      </a:r>
                      <a:r>
                        <a:rPr lang="en-US" altLang="zh-CN" sz="1600" u="none" strike="noStrike" dirty="0">
                          <a:effectLst/>
                          <a:latin typeface="华文楷体" panose="02010600040101010101" pitchFamily="2" charset="-122"/>
                          <a:ea typeface="华文楷体" panose="02010600040101010101" pitchFamily="2" charset="-122"/>
                        </a:rPr>
                        <a:t>BCAA</a:t>
                      </a:r>
                      <a:r>
                        <a:rPr lang="zh-CN" altLang="en-US" sz="1600" u="none" strike="noStrike" dirty="0">
                          <a:effectLst/>
                          <a:latin typeface="华文楷体" panose="02010600040101010101" pitchFamily="2" charset="-122"/>
                          <a:ea typeface="华文楷体" panose="02010600040101010101" pitchFamily="2" charset="-122"/>
                        </a:rPr>
                        <a:t>）</a:t>
                      </a:r>
                      <a:r>
                        <a:rPr lang="en-US" altLang="zh-CN" sz="1600" u="none" strike="noStrike" dirty="0">
                          <a:effectLst/>
                          <a:latin typeface="华文楷体" panose="02010600040101010101" pitchFamily="2" charset="-122"/>
                          <a:ea typeface="华文楷体" panose="02010600040101010101" pitchFamily="2" charset="-122"/>
                        </a:rPr>
                        <a:t>%</a:t>
                      </a:r>
                      <a:endParaRPr lang="zh-CN" altLang="en-US" sz="1600" b="1"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solidFill>
                            <a:srgbClr val="FF0000"/>
                          </a:solidFill>
                          <a:effectLst/>
                          <a:latin typeface="华文楷体" panose="02010600040101010101" pitchFamily="2" charset="-122"/>
                          <a:ea typeface="华文楷体" panose="02010600040101010101" pitchFamily="2" charset="-122"/>
                        </a:rPr>
                        <a:t>30 %</a:t>
                      </a:r>
                      <a:endParaRPr lang="en-US" altLang="zh-CN" sz="1600" b="1" i="0" u="none" strike="noStrike" dirty="0">
                        <a:solidFill>
                          <a:srgbClr val="FF000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effectLst/>
                          <a:latin typeface="华文楷体" panose="02010600040101010101" pitchFamily="2" charset="-122"/>
                          <a:ea typeface="华文楷体" panose="02010600040101010101" pitchFamily="2" charset="-122"/>
                        </a:rPr>
                        <a:t>21% </a:t>
                      </a:r>
                      <a:endParaRPr lang="en-US" altLang="zh-CN"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2452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altLang="en-US" sz="1600" u="none" strike="noStrike" dirty="0">
                          <a:effectLst/>
                          <a:latin typeface="华文楷体" panose="02010600040101010101" pitchFamily="2" charset="-122"/>
                          <a:ea typeface="华文楷体" panose="02010600040101010101" pitchFamily="2" charset="-122"/>
                        </a:rPr>
                        <a:t>必需氨基酸</a:t>
                      </a:r>
                      <a:r>
                        <a:rPr lang="en-US" altLang="zh-CN" sz="1600" u="none" strike="noStrike" dirty="0">
                          <a:effectLst/>
                          <a:latin typeface="华文楷体" panose="02010600040101010101" pitchFamily="2" charset="-122"/>
                          <a:ea typeface="华文楷体" panose="02010600040101010101" pitchFamily="2" charset="-122"/>
                        </a:rPr>
                        <a:t>/</a:t>
                      </a:r>
                      <a:r>
                        <a:rPr lang="zh-CN" altLang="en-US" sz="1600" u="none" strike="noStrike" dirty="0">
                          <a:effectLst/>
                          <a:latin typeface="华文楷体" panose="02010600040101010101" pitchFamily="2" charset="-122"/>
                          <a:ea typeface="华文楷体" panose="02010600040101010101" pitchFamily="2" charset="-122"/>
                        </a:rPr>
                        <a:t>非必需氨基酸（</a:t>
                      </a:r>
                      <a:r>
                        <a:rPr lang="en-US" sz="1600" u="none" strike="noStrike" dirty="0">
                          <a:effectLst/>
                          <a:latin typeface="华文楷体" panose="02010600040101010101" pitchFamily="2" charset="-122"/>
                          <a:ea typeface="华文楷体" panose="02010600040101010101" pitchFamily="2" charset="-122"/>
                        </a:rPr>
                        <a:t>E/N）</a:t>
                      </a:r>
                      <a:endParaRPr lang="en-US"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tc>
                  <a:txBody>
                    <a:bodyPr/>
                    <a:lstStyle/>
                    <a:p>
                      <a:pPr algn="ctr" fontAlgn="b"/>
                      <a:r>
                        <a:rPr lang="en-US" altLang="zh-CN" sz="1600" u="none" strike="noStrike" dirty="0">
                          <a:effectLst/>
                          <a:latin typeface="华文楷体" panose="02010600040101010101" pitchFamily="2" charset="-122"/>
                          <a:ea typeface="华文楷体" panose="02010600040101010101" pitchFamily="2" charset="-122"/>
                        </a:rPr>
                        <a:t>0.98 </a:t>
                      </a:r>
                      <a:endParaRPr lang="en-US" altLang="zh-CN"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tc>
                  <a:txBody>
                    <a:bodyPr/>
                    <a:lstStyle/>
                    <a:p>
                      <a:pPr algn="ctr" fontAlgn="b"/>
                      <a:r>
                        <a:rPr lang="en-US" altLang="zh-CN" sz="1600" u="none" strike="noStrike" dirty="0">
                          <a:effectLst/>
                          <a:latin typeface="华文楷体" panose="02010600040101010101" pitchFamily="2" charset="-122"/>
                          <a:ea typeface="华文楷体" panose="02010600040101010101" pitchFamily="2" charset="-122"/>
                        </a:rPr>
                        <a:t>1.04 </a:t>
                      </a:r>
                      <a:endParaRPr lang="en-US" altLang="zh-CN"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5"/>
                  </a:ext>
                </a:extLst>
              </a:tr>
              <a:tr h="247807">
                <a:tc>
                  <a:txBody>
                    <a:bodyPr/>
                    <a:lstStyle/>
                    <a:p>
                      <a:pPr algn="l" fontAlgn="b"/>
                      <a:r>
                        <a:rPr lang="zh-CN" altLang="en-US" sz="1600" u="none" strike="noStrike" dirty="0">
                          <a:effectLst/>
                          <a:latin typeface="华文楷体" panose="02010600040101010101" pitchFamily="2" charset="-122"/>
                          <a:ea typeface="华文楷体" panose="02010600040101010101" pitchFamily="2" charset="-122"/>
                        </a:rPr>
                        <a:t>支链氨基酸</a:t>
                      </a:r>
                      <a:r>
                        <a:rPr lang="en-US" altLang="zh-CN" sz="1600" u="none" strike="noStrike" dirty="0">
                          <a:effectLst/>
                          <a:latin typeface="华文楷体" panose="02010600040101010101" pitchFamily="2" charset="-122"/>
                          <a:ea typeface="华文楷体" panose="02010600040101010101" pitchFamily="2" charset="-122"/>
                        </a:rPr>
                        <a:t>/</a:t>
                      </a:r>
                      <a:r>
                        <a:rPr lang="zh-CN" altLang="en-US" sz="1600" u="none" strike="noStrike" dirty="0">
                          <a:effectLst/>
                          <a:latin typeface="华文楷体" panose="02010600040101010101" pitchFamily="2" charset="-122"/>
                          <a:ea typeface="华文楷体" panose="02010600040101010101" pitchFamily="2" charset="-122"/>
                        </a:rPr>
                        <a:t>芳香族氨基酸（</a:t>
                      </a:r>
                      <a:r>
                        <a:rPr lang="en-US" altLang="zh-CN" sz="1600" u="none" strike="noStrike" dirty="0">
                          <a:effectLst/>
                          <a:latin typeface="华文楷体" panose="02010600040101010101" pitchFamily="2" charset="-122"/>
                          <a:ea typeface="华文楷体" panose="02010600040101010101" pitchFamily="2" charset="-122"/>
                        </a:rPr>
                        <a:t>F</a:t>
                      </a:r>
                      <a:r>
                        <a:rPr lang="zh-CN" altLang="en-US" sz="1600" u="none" strike="noStrike" dirty="0">
                          <a:effectLst/>
                          <a:latin typeface="华文楷体" panose="02010600040101010101" pitchFamily="2" charset="-122"/>
                          <a:ea typeface="华文楷体" panose="02010600040101010101" pitchFamily="2" charset="-122"/>
                        </a:rPr>
                        <a:t>值）</a:t>
                      </a:r>
                      <a:endParaRPr lang="zh-CN" altLang="en-US" sz="1600" b="1"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effectLst/>
                          <a:latin typeface="华文楷体" panose="02010600040101010101" pitchFamily="2" charset="-122"/>
                          <a:ea typeface="华文楷体" panose="02010600040101010101" pitchFamily="2" charset="-122"/>
                        </a:rPr>
                        <a:t>5.22 </a:t>
                      </a:r>
                      <a:endParaRPr lang="en-US" altLang="zh-CN" sz="1600" b="1"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effectLst/>
                          <a:latin typeface="华文楷体" panose="02010600040101010101" pitchFamily="2" charset="-122"/>
                          <a:ea typeface="华文楷体" panose="02010600040101010101" pitchFamily="2" charset="-122"/>
                        </a:rPr>
                        <a:t>2.06 </a:t>
                      </a:r>
                      <a:endParaRPr lang="en-US" altLang="zh-CN"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6"/>
                  </a:ext>
                </a:extLst>
              </a:tr>
              <a:tr h="321700">
                <a:tc>
                  <a:txBody>
                    <a:bodyPr/>
                    <a:lstStyle/>
                    <a:p>
                      <a:pPr algn="l" fontAlgn="b"/>
                      <a:r>
                        <a:rPr lang="zh-CN" altLang="en-US" sz="1600" u="none" strike="noStrike" dirty="0">
                          <a:effectLst/>
                          <a:latin typeface="华文楷体" panose="02010600040101010101" pitchFamily="2" charset="-122"/>
                          <a:ea typeface="华文楷体" panose="02010600040101010101" pitchFamily="2" charset="-122"/>
                        </a:rPr>
                        <a:t>亚硫酸盐类抗氧剂</a:t>
                      </a:r>
                      <a:endParaRPr lang="zh-CN" altLang="en-US" sz="1600" b="1"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tc>
                  <a:txBody>
                    <a:bodyPr/>
                    <a:lstStyle/>
                    <a:p>
                      <a:pPr algn="ctr" fontAlgn="b"/>
                      <a:r>
                        <a:rPr lang="zh-CN" altLang="en-US" sz="1600" u="none" strike="noStrike" dirty="0">
                          <a:solidFill>
                            <a:srgbClr val="FF0000"/>
                          </a:solidFill>
                          <a:effectLst/>
                          <a:latin typeface="华文楷体" panose="02010600040101010101" pitchFamily="2" charset="-122"/>
                          <a:ea typeface="华文楷体" panose="02010600040101010101" pitchFamily="2" charset="-122"/>
                        </a:rPr>
                        <a:t>无</a:t>
                      </a:r>
                      <a:endParaRPr lang="zh-CN" altLang="en-US" sz="1600" b="0" i="0" u="none" strike="noStrike" dirty="0">
                        <a:solidFill>
                          <a:srgbClr val="FF000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tc>
                  <a:txBody>
                    <a:bodyPr/>
                    <a:lstStyle/>
                    <a:p>
                      <a:pPr algn="ctr" fontAlgn="b"/>
                      <a:r>
                        <a:rPr lang="zh-CN" altLang="en-US" sz="1600" u="none" strike="noStrike" dirty="0">
                          <a:effectLst/>
                          <a:latin typeface="华文楷体" panose="02010600040101010101" pitchFamily="2" charset="-122"/>
                          <a:ea typeface="华文楷体" panose="02010600040101010101" pitchFamily="2" charset="-122"/>
                        </a:rPr>
                        <a:t>无</a:t>
                      </a:r>
                      <a:endParaRPr lang="zh-CN" altLang="en-US" sz="1600" b="0" i="0" u="none" strike="noStrike" dirty="0">
                        <a:solidFill>
                          <a:srgbClr val="002060"/>
                        </a:solidFill>
                        <a:effectLst/>
                        <a:latin typeface="华文楷体" panose="02010600040101010101" pitchFamily="2" charset="-122"/>
                        <a:ea typeface="华文楷体" panose="02010600040101010101" pitchFamily="2" charset="-122"/>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
        <p:nvSpPr>
          <p:cNvPr id="5" name="矩形: 对角圆角 4">
            <a:extLst>
              <a:ext uri="{FF2B5EF4-FFF2-40B4-BE49-F238E27FC236}">
                <a16:creationId xmlns:a16="http://schemas.microsoft.com/office/drawing/2014/main" id="{04A98379-1654-3E59-0999-1B639CB73EFB}"/>
              </a:ext>
            </a:extLst>
          </p:cNvPr>
          <p:cNvSpPr>
            <a:spLocks noGrp="1" noRot="1" noMove="1" noResize="1" noEditPoints="1" noAdjustHandles="1" noChangeArrowheads="1" noChangeShapeType="1"/>
          </p:cNvSpPr>
          <p:nvPr/>
        </p:nvSpPr>
        <p:spPr>
          <a:xfrm>
            <a:off x="695510" y="3184467"/>
            <a:ext cx="2047041" cy="1197213"/>
          </a:xfrm>
          <a:prstGeom prst="round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E8CF6025-A52B-B63C-4CCB-21416D27A084}"/>
              </a:ext>
            </a:extLst>
          </p:cNvPr>
          <p:cNvSpPr txBox="1">
            <a:spLocks noGrp="1" noRot="1" noMove="1" noResize="1" noEditPoints="1" noAdjustHandles="1" noChangeArrowheads="1" noChangeShapeType="1"/>
          </p:cNvSpPr>
          <p:nvPr/>
        </p:nvSpPr>
        <p:spPr>
          <a:xfrm>
            <a:off x="622886" y="3279189"/>
            <a:ext cx="2114995" cy="1077218"/>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b="1" i="0" u="none" strike="noStrike" dirty="0">
                <a:solidFill>
                  <a:srgbClr val="FFFF00"/>
                </a:solidFill>
                <a:effectLst/>
                <a:latin typeface="华文楷体" panose="02010600040101010101" pitchFamily="2" charset="-122"/>
                <a:ea typeface="华文楷体" panose="02010600040101010101" pitchFamily="2" charset="-122"/>
              </a:rPr>
              <a:t>含有丙氨酰谷氨酰胺</a:t>
            </a:r>
            <a:r>
              <a:rPr lang="en-US" altLang="zh-CN" sz="1600" b="1" i="0" u="none" strike="noStrike" dirty="0">
                <a:solidFill>
                  <a:srgbClr val="FFFF00"/>
                </a:solidFill>
                <a:effectLst/>
                <a:latin typeface="华文楷体" panose="02010600040101010101" pitchFamily="2" charset="-122"/>
                <a:ea typeface="华文楷体" panose="02010600040101010101" pitchFamily="2" charset="-122"/>
              </a:rPr>
              <a:t>4.5g/250ml</a:t>
            </a:r>
            <a:r>
              <a:rPr lang="zh-CN" altLang="en-US" sz="1600" b="0" i="0" u="none" strike="noStrike" dirty="0">
                <a:solidFill>
                  <a:srgbClr val="FFFF00"/>
                </a:solidFill>
                <a:effectLst/>
                <a:latin typeface="华文楷体" panose="02010600040101010101" pitchFamily="2" charset="-122"/>
                <a:ea typeface="华文楷体" panose="02010600040101010101" pitchFamily="2" charset="-122"/>
              </a:rPr>
              <a:t>，</a:t>
            </a:r>
            <a:r>
              <a:rPr lang="zh-CN" altLang="en-US" sz="1600" b="1" i="0" u="none" strike="noStrike" dirty="0">
                <a:solidFill>
                  <a:srgbClr val="FFFF00"/>
                </a:solidFill>
                <a:effectLst/>
                <a:latin typeface="华文楷体" panose="02010600040101010101" pitchFamily="2" charset="-122"/>
                <a:ea typeface="华文楷体" panose="02010600040101010101" pitchFamily="2" charset="-122"/>
              </a:rPr>
              <a:t>占比</a:t>
            </a:r>
            <a:r>
              <a:rPr lang="en-US" altLang="zh-CN" sz="1600" b="1" i="0" u="none" strike="noStrike" dirty="0">
                <a:solidFill>
                  <a:srgbClr val="FFFF00"/>
                </a:solidFill>
                <a:effectLst/>
                <a:latin typeface="华文楷体" panose="02010600040101010101" pitchFamily="2" charset="-122"/>
                <a:ea typeface="华文楷体" panose="02010600040101010101" pitchFamily="2" charset="-122"/>
              </a:rPr>
              <a:t>18.05%</a:t>
            </a:r>
            <a:endParaRPr lang="en-US" altLang="zh-CN" sz="1600" b="1" dirty="0">
              <a:solidFill>
                <a:srgbClr val="FFFF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600" b="0" i="0" u="none" strike="noStrike" kern="1200" baseline="0" dirty="0">
                <a:solidFill>
                  <a:schemeClr val="bg1"/>
                </a:solidFill>
                <a:latin typeface="华文楷体" panose="02010600040101010101" pitchFamily="2" charset="-122"/>
                <a:ea typeface="华文楷体" panose="02010600040101010101" pitchFamily="2" charset="-122"/>
                <a:cs typeface="+mn-cs"/>
              </a:rPr>
              <a:t>减少感染性并发症</a:t>
            </a:r>
            <a:endParaRPr lang="en-US" sz="1600" dirty="0"/>
          </a:p>
        </p:txBody>
      </p:sp>
      <p:sp>
        <p:nvSpPr>
          <p:cNvPr id="15" name="文本框 14">
            <a:extLst>
              <a:ext uri="{FF2B5EF4-FFF2-40B4-BE49-F238E27FC236}">
                <a16:creationId xmlns:a16="http://schemas.microsoft.com/office/drawing/2014/main" id="{3D497F97-B808-66A9-A5A3-47ECE4DBE47C}"/>
              </a:ext>
            </a:extLst>
          </p:cNvPr>
          <p:cNvSpPr txBox="1">
            <a:spLocks noGrp="1" noRot="1" noMove="1" noResize="1" noEditPoints="1" noAdjustHandles="1" noChangeArrowheads="1" noChangeShapeType="1"/>
          </p:cNvSpPr>
          <p:nvPr/>
        </p:nvSpPr>
        <p:spPr>
          <a:xfrm>
            <a:off x="9461722" y="3317660"/>
            <a:ext cx="1922319" cy="1036181"/>
          </a:xfrm>
          <a:prstGeom prst="rect">
            <a:avLst/>
          </a:prstGeom>
          <a:noFill/>
        </p:spPr>
        <p:txBody>
          <a:bodyPr wrap="square" rtlCol="0">
            <a:spAutoFit/>
          </a:bodyPr>
          <a:lstStyle/>
          <a:p>
            <a:pPr marL="285750" indent="-285750" algn="ctr">
              <a:spcBef>
                <a:spcPts val="800"/>
              </a:spcBef>
              <a:spcAft>
                <a:spcPts val="800"/>
              </a:spcAft>
              <a:buFont typeface="Wingdings" panose="05000000000000000000" pitchFamily="2" charset="2"/>
              <a:buChar char="ü"/>
            </a:pPr>
            <a:r>
              <a:rPr lang="zh-CN" altLang="en-US" sz="1600" b="1" dirty="0">
                <a:solidFill>
                  <a:srgbClr val="FFFF00"/>
                </a:solidFill>
                <a:latin typeface="STKaiti" panose="02010600040101010101" pitchFamily="2" charset="-122"/>
                <a:ea typeface="STKaiti" panose="02010600040101010101" pitchFamily="2" charset="-122"/>
              </a:rPr>
              <a:t>不添加亚硫酸盐类抗氧化剂</a:t>
            </a:r>
            <a:endParaRPr lang="en-US" altLang="zh-CN" sz="1600" b="1" dirty="0">
              <a:solidFill>
                <a:srgbClr val="FFFF00"/>
              </a:solidFill>
              <a:latin typeface="STKaiti" panose="02010600040101010101" pitchFamily="2" charset="-122"/>
              <a:ea typeface="STKaiti" panose="02010600040101010101" pitchFamily="2" charset="-122"/>
            </a:endParaRPr>
          </a:p>
          <a:p>
            <a:pPr marL="285750" indent="-285750">
              <a:spcBef>
                <a:spcPts val="800"/>
              </a:spcBef>
              <a:spcAft>
                <a:spcPts val="800"/>
              </a:spcAft>
              <a:buFont typeface="Arial" panose="020B0604020202020204" pitchFamily="34" charset="0"/>
              <a:buChar char="•"/>
            </a:pPr>
            <a:r>
              <a:rPr lang="zh-CN" altLang="en-US" sz="1600" dirty="0">
                <a:solidFill>
                  <a:schemeClr val="bg1"/>
                </a:solidFill>
                <a:latin typeface="STKaiti" panose="02010600040101010101" pitchFamily="2" charset="-122"/>
                <a:ea typeface="STKaiti" panose="02010600040101010101" pitchFamily="2" charset="-122"/>
              </a:rPr>
              <a:t>减少过敏的发生</a:t>
            </a:r>
            <a:endParaRPr lang="en-US" sz="1600" dirty="0">
              <a:solidFill>
                <a:schemeClr val="bg1"/>
              </a:solidFill>
              <a:latin typeface="STKaiti" panose="02010600040101010101" pitchFamily="2" charset="-122"/>
              <a:ea typeface="STKaiti" panose="02010600040101010101" pitchFamily="2" charset="-122"/>
            </a:endParaRPr>
          </a:p>
        </p:txBody>
      </p:sp>
      <p:sp>
        <p:nvSpPr>
          <p:cNvPr id="16" name="文本框 15">
            <a:extLst>
              <a:ext uri="{FF2B5EF4-FFF2-40B4-BE49-F238E27FC236}">
                <a16:creationId xmlns:a16="http://schemas.microsoft.com/office/drawing/2014/main" id="{26AA230E-41F9-7E62-3096-DEC5BF5E71CD}"/>
              </a:ext>
            </a:extLst>
          </p:cNvPr>
          <p:cNvSpPr txBox="1">
            <a:spLocks noGrp="1" noRot="1" noMove="1" noResize="1" noEditPoints="1" noAdjustHandles="1" noChangeArrowheads="1" noChangeShapeType="1"/>
          </p:cNvSpPr>
          <p:nvPr/>
        </p:nvSpPr>
        <p:spPr>
          <a:xfrm>
            <a:off x="2827624" y="3279189"/>
            <a:ext cx="2125274" cy="1077218"/>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b="1" dirty="0">
                <a:solidFill>
                  <a:srgbClr val="FFFF00"/>
                </a:solidFill>
                <a:latin typeface="华文楷体" panose="02010600040101010101" pitchFamily="2" charset="-122"/>
                <a:ea typeface="华文楷体" panose="02010600040101010101" pitchFamily="2" charset="-122"/>
              </a:rPr>
              <a:t>含有牛磺酸</a:t>
            </a:r>
            <a:r>
              <a:rPr lang="en-US" altLang="zh-CN" sz="1600" b="1" dirty="0">
                <a:solidFill>
                  <a:srgbClr val="FFFF00"/>
                </a:solidFill>
                <a:latin typeface="华文楷体" panose="02010600040101010101" pitchFamily="2" charset="-122"/>
                <a:ea typeface="华文楷体" panose="02010600040101010101" pitchFamily="2" charset="-122"/>
              </a:rPr>
              <a:t>0.25g/250ml</a:t>
            </a:r>
            <a:r>
              <a:rPr lang="zh-CN" altLang="en-US" sz="1600" b="1" dirty="0">
                <a:solidFill>
                  <a:srgbClr val="FFFF00"/>
                </a:solidFill>
                <a:latin typeface="华文楷体" panose="02010600040101010101" pitchFamily="2" charset="-122"/>
                <a:ea typeface="华文楷体" panose="02010600040101010101" pitchFamily="2" charset="-122"/>
              </a:rPr>
              <a:t>，占比</a:t>
            </a:r>
            <a:r>
              <a:rPr lang="en-US" altLang="zh-CN" sz="1600" b="1" dirty="0">
                <a:solidFill>
                  <a:srgbClr val="FFFF00"/>
                </a:solidFill>
                <a:latin typeface="华文楷体" panose="02010600040101010101" pitchFamily="2" charset="-122"/>
                <a:ea typeface="华文楷体" panose="02010600040101010101" pitchFamily="2" charset="-122"/>
              </a:rPr>
              <a:t>1%</a:t>
            </a:r>
          </a:p>
          <a:p>
            <a:pPr marL="285750" indent="-285750">
              <a:buFont typeface="Arial" panose="020B0604020202020204" pitchFamily="34" charset="0"/>
              <a:buChar char="•"/>
            </a:pPr>
            <a:r>
              <a:rPr lang="zh-CN" altLang="en-US" sz="1600" dirty="0">
                <a:solidFill>
                  <a:schemeClr val="bg1"/>
                </a:solidFill>
                <a:latin typeface="STKaiti" panose="02010600040101010101" pitchFamily="2" charset="-122"/>
                <a:ea typeface="STKaiti" panose="02010600040101010101" pitchFamily="2" charset="-122"/>
              </a:rPr>
              <a:t>减少胆汁淤积发生</a:t>
            </a:r>
          </a:p>
        </p:txBody>
      </p:sp>
      <p:sp>
        <p:nvSpPr>
          <p:cNvPr id="17" name="文本框 16">
            <a:extLst>
              <a:ext uri="{FF2B5EF4-FFF2-40B4-BE49-F238E27FC236}">
                <a16:creationId xmlns:a16="http://schemas.microsoft.com/office/drawing/2014/main" id="{8C81204D-767C-40D1-6A9B-1C2AA9D6B608}"/>
              </a:ext>
            </a:extLst>
          </p:cNvPr>
          <p:cNvSpPr txBox="1">
            <a:spLocks noGrp="1" noRot="1" noMove="1" noResize="1" noEditPoints="1" noAdjustHandles="1" noChangeArrowheads="1" noChangeShapeType="1"/>
          </p:cNvSpPr>
          <p:nvPr/>
        </p:nvSpPr>
        <p:spPr>
          <a:xfrm>
            <a:off x="5036173" y="3279189"/>
            <a:ext cx="1986652" cy="1061829"/>
          </a:xfrm>
          <a:prstGeom prst="rect">
            <a:avLst/>
          </a:prstGeom>
          <a:noFill/>
        </p:spPr>
        <p:txBody>
          <a:bodyPr wrap="square" rtlCol="0">
            <a:spAutoFit/>
          </a:bodyPr>
          <a:lstStyle/>
          <a:p>
            <a:pPr marL="285750" marR="0" lvl="0" indent="-285750" algn="ctr" defTabSz="914400" rtl="0" eaLnBrk="1" fontAlgn="auto" latinLnBrk="0" hangingPunct="1">
              <a:lnSpc>
                <a:spcPct val="100000"/>
              </a:lnSpc>
              <a:spcBef>
                <a:spcPts val="600"/>
              </a:spcBef>
              <a:spcAft>
                <a:spcPts val="0"/>
              </a:spcAft>
              <a:buClrTx/>
              <a:buSzTx/>
              <a:buFont typeface="Wingdings" panose="05000000000000000000" pitchFamily="2" charset="2"/>
              <a:buChar char="ü"/>
              <a:defRPr/>
            </a:pPr>
            <a:r>
              <a:rPr lang="zh-CN" altLang="en-US" sz="1600" b="1" i="0" u="none" strike="noStrike" dirty="0">
                <a:solidFill>
                  <a:srgbClr val="FFFF00"/>
                </a:solidFill>
                <a:effectLst/>
                <a:latin typeface="华文楷体" panose="02010600040101010101" pitchFamily="2" charset="-122"/>
                <a:ea typeface="华文楷体" panose="02010600040101010101" pitchFamily="2" charset="-122"/>
              </a:rPr>
              <a:t>支链氨基酸占比</a:t>
            </a:r>
            <a:r>
              <a:rPr lang="en-US" altLang="zh-CN" sz="1600" b="1" i="0" u="none" strike="noStrike" dirty="0">
                <a:solidFill>
                  <a:srgbClr val="FFFF00"/>
                </a:solidFill>
                <a:effectLst/>
                <a:latin typeface="华文楷体" panose="02010600040101010101" pitchFamily="2" charset="-122"/>
                <a:ea typeface="华文楷体" panose="02010600040101010101" pitchFamily="2" charset="-122"/>
              </a:rPr>
              <a:t>30%</a:t>
            </a:r>
            <a:endParaRPr lang="en-US" altLang="zh-CN" sz="1600" dirty="0">
              <a:solidFill>
                <a:schemeClr val="bg1"/>
              </a:solidFill>
              <a:latin typeface="华文楷体" panose="02010600040101010101" pitchFamily="2" charset="-122"/>
              <a:ea typeface="华文楷体" panose="02010600040101010101" pitchFamily="2" charset="-122"/>
            </a:endParaRPr>
          </a:p>
          <a:p>
            <a:pPr marL="285750" marR="0" lvl="0" indent="-285750" algn="l" defTabSz="914400" rtl="0" eaLnBrk="1" fontAlgn="auto" latinLnBrk="0" hangingPunct="1">
              <a:lnSpc>
                <a:spcPct val="100000"/>
              </a:lnSpc>
              <a:spcBef>
                <a:spcPts val="1800"/>
              </a:spcBef>
              <a:spcAft>
                <a:spcPts val="1800"/>
              </a:spcAft>
              <a:buClrTx/>
              <a:buSzTx/>
              <a:buFont typeface="Arial" panose="020B0604020202020204" pitchFamily="34" charset="0"/>
              <a:buChar char="•"/>
              <a:defRPr/>
            </a:pPr>
            <a:r>
              <a:rPr lang="zh-CN" altLang="en-US" sz="1600" b="0" i="0" u="none" strike="noStrike" dirty="0">
                <a:solidFill>
                  <a:schemeClr val="bg1"/>
                </a:solidFill>
                <a:effectLst/>
                <a:latin typeface="华文楷体" panose="02010600040101010101" pitchFamily="2" charset="-122"/>
                <a:ea typeface="华文楷体" panose="02010600040101010101" pitchFamily="2" charset="-122"/>
              </a:rPr>
              <a:t>促进蛋白质合成</a:t>
            </a:r>
            <a:endParaRPr lang="en-US" altLang="zh-CN" sz="1600" b="1" i="0" u="none" strike="noStrike" dirty="0">
              <a:solidFill>
                <a:schemeClr val="bg1"/>
              </a:solidFill>
              <a:effectLst/>
              <a:latin typeface="华文楷体" panose="02010600040101010101" pitchFamily="2" charset="-122"/>
              <a:ea typeface="华文楷体" panose="02010600040101010101" pitchFamily="2" charset="-122"/>
            </a:endParaRPr>
          </a:p>
        </p:txBody>
      </p:sp>
      <p:sp>
        <p:nvSpPr>
          <p:cNvPr id="18" name="文本框 17">
            <a:extLst>
              <a:ext uri="{FF2B5EF4-FFF2-40B4-BE49-F238E27FC236}">
                <a16:creationId xmlns:a16="http://schemas.microsoft.com/office/drawing/2014/main" id="{B3C8F872-572E-E2D8-13C5-FB789A55567D}"/>
              </a:ext>
            </a:extLst>
          </p:cNvPr>
          <p:cNvSpPr txBox="1">
            <a:spLocks noGrp="1" noRot="1" noMove="1" noResize="1" noEditPoints="1" noAdjustHandles="1" noChangeArrowheads="1" noChangeShapeType="1"/>
          </p:cNvSpPr>
          <p:nvPr/>
        </p:nvSpPr>
        <p:spPr>
          <a:xfrm>
            <a:off x="7261909" y="3305033"/>
            <a:ext cx="2102467" cy="1036181"/>
          </a:xfrm>
          <a:prstGeom prst="rect">
            <a:avLst/>
          </a:prstGeom>
          <a:noFill/>
        </p:spPr>
        <p:txBody>
          <a:bodyPr wrap="square" rtlCol="0">
            <a:spAutoFit/>
          </a:bodyPr>
          <a:lstStyle/>
          <a:p>
            <a:pPr marL="285750" indent="-285750" algn="ctr">
              <a:spcBef>
                <a:spcPts val="600"/>
              </a:spcBef>
              <a:spcAft>
                <a:spcPts val="600"/>
              </a:spcAft>
              <a:buFont typeface="Wingdings" panose="05000000000000000000" pitchFamily="2" charset="2"/>
              <a:buChar char="ü"/>
            </a:pPr>
            <a:r>
              <a:rPr lang="zh-CN" altLang="en-US" sz="1600" b="1" dirty="0">
                <a:solidFill>
                  <a:srgbClr val="FFFF00"/>
                </a:solidFill>
                <a:latin typeface="STKaiti" panose="02010600040101010101" pitchFamily="2" charset="-122"/>
                <a:ea typeface="STKaiti" panose="02010600040101010101" pitchFamily="2" charset="-122"/>
              </a:rPr>
              <a:t>适宜比例的</a:t>
            </a:r>
            <a:r>
              <a:rPr lang="en-US" sz="1600" b="1" dirty="0">
                <a:solidFill>
                  <a:srgbClr val="FFFF00"/>
                </a:solidFill>
                <a:latin typeface="STKaiti" panose="02010600040101010101" pitchFamily="2" charset="-122"/>
                <a:ea typeface="STKaiti" panose="02010600040101010101" pitchFamily="2" charset="-122"/>
              </a:rPr>
              <a:t>E/N</a:t>
            </a:r>
            <a:r>
              <a:rPr lang="zh-CN" altLang="en-US" sz="1600" b="1" dirty="0">
                <a:solidFill>
                  <a:srgbClr val="FFFF00"/>
                </a:solidFill>
                <a:latin typeface="STKaiti" panose="02010600040101010101" pitchFamily="2" charset="-122"/>
                <a:ea typeface="STKaiti" panose="02010600040101010101" pitchFamily="2" charset="-122"/>
              </a:rPr>
              <a:t>比值和</a:t>
            </a:r>
            <a:r>
              <a:rPr lang="en-US" sz="1600" b="1" dirty="0">
                <a:solidFill>
                  <a:srgbClr val="FFFF00"/>
                </a:solidFill>
                <a:latin typeface="STKaiti" panose="02010600040101010101" pitchFamily="2" charset="-122"/>
                <a:ea typeface="STKaiti" panose="02010600040101010101" pitchFamily="2" charset="-122"/>
              </a:rPr>
              <a:t>F</a:t>
            </a:r>
            <a:r>
              <a:rPr lang="zh-CN" altLang="en-US" sz="1600" b="1" dirty="0">
                <a:solidFill>
                  <a:srgbClr val="FFFF00"/>
                </a:solidFill>
                <a:latin typeface="STKaiti" panose="02010600040101010101" pitchFamily="2" charset="-122"/>
                <a:ea typeface="STKaiti" panose="02010600040101010101" pitchFamily="2" charset="-122"/>
              </a:rPr>
              <a:t>值</a:t>
            </a:r>
            <a:endParaRPr lang="en-US" altLang="zh-CN" sz="1600" b="1" dirty="0">
              <a:solidFill>
                <a:srgbClr val="FFFF00"/>
              </a:solidFill>
              <a:latin typeface="STKaiti" panose="02010600040101010101" pitchFamily="2" charset="-122"/>
              <a:ea typeface="STKaiti" panose="02010600040101010101" pitchFamily="2" charset="-122"/>
            </a:endParaRPr>
          </a:p>
          <a:p>
            <a:pPr marL="285750" indent="-285750">
              <a:spcBef>
                <a:spcPts val="1000"/>
              </a:spcBef>
              <a:spcAft>
                <a:spcPts val="1000"/>
              </a:spcAft>
              <a:buFont typeface="Arial" panose="020B0604020202020204" pitchFamily="34" charset="0"/>
              <a:buChar char="•"/>
            </a:pPr>
            <a:r>
              <a:rPr lang="zh-CN" altLang="en-US" sz="1600" dirty="0">
                <a:solidFill>
                  <a:schemeClr val="bg1"/>
                </a:solidFill>
                <a:latin typeface="STKaiti" panose="02010600040101010101" pitchFamily="2" charset="-122"/>
                <a:ea typeface="STKaiti" panose="02010600040101010101" pitchFamily="2" charset="-122"/>
              </a:rPr>
              <a:t>氨基酸利用率更高</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Rot="1" noMove="1" noResize="1" noEditPoints="1" noAdjustHandles="1" noChangeArrowheads="1" noChangeShapeType="1"/>
          </p:cNvSpPr>
          <p:nvPr>
            <p:ph type="title" idx="4294967295"/>
          </p:nvPr>
        </p:nvSpPr>
        <p:spPr>
          <a:xfrm>
            <a:off x="5290510" y="-41027"/>
            <a:ext cx="1858963" cy="820271"/>
          </a:xfrm>
        </p:spPr>
        <p:txBody>
          <a:bodyPr>
            <a:normAutofit/>
          </a:bodyPr>
          <a:lstStyle/>
          <a:p>
            <a:r>
              <a:rPr lang="zh-CN" altLang="en-US" sz="3600" dirty="0">
                <a:solidFill>
                  <a:srgbClr val="002060"/>
                </a:solidFill>
                <a:latin typeface="华文楷体" panose="02010600040101010101" pitchFamily="2" charset="-122"/>
                <a:ea typeface="华文楷体" panose="02010600040101010101" pitchFamily="2" charset="-122"/>
              </a:rPr>
              <a:t>安全性</a:t>
            </a:r>
          </a:p>
        </p:txBody>
      </p:sp>
      <p:sp>
        <p:nvSpPr>
          <p:cNvPr id="4" name="圆角矩形 3"/>
          <p:cNvSpPr>
            <a:spLocks/>
          </p:cNvSpPr>
          <p:nvPr/>
        </p:nvSpPr>
        <p:spPr>
          <a:xfrm>
            <a:off x="514351" y="1879828"/>
            <a:ext cx="11192808" cy="4465626"/>
          </a:xfrm>
          <a:prstGeom prst="roundRect">
            <a:avLst>
              <a:gd name="adj" fmla="val 9412"/>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zh-CN" altLang="en-US" sz="16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药品说明书收载的安全性信息：</a:t>
            </a:r>
            <a:endParaRPr kumimoji="0" lang="en-US" altLang="zh-CN" sz="16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a:p>
            <a:pPr marL="266700" marR="0" lvl="0" indent="0" algn="l" defTabSz="914400" rtl="0" eaLnBrk="1" fontAlgn="auto" latinLnBrk="0" hangingPunct="1">
              <a:lnSpc>
                <a:spcPct val="100000"/>
              </a:lnSpc>
              <a:spcBef>
                <a:spcPts val="600"/>
              </a:spcBef>
              <a:spcAft>
                <a:spcPts val="0"/>
              </a:spcAft>
              <a:buClrTx/>
              <a:buSzTx/>
              <a:buFontTx/>
              <a:buNone/>
              <a:tabLst/>
              <a:defRPr/>
            </a:pPr>
            <a:r>
              <a:rPr kumimoji="0" lang="en-US"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RCT</a:t>
            </a:r>
            <a:r>
              <a:rPr kumimoji="0" lang="zh-CN"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临床试验中，</a:t>
            </a:r>
            <a:r>
              <a:rPr kumimoji="0" lang="zh-CN" altLang="en-US"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研究组</a:t>
            </a:r>
            <a:r>
              <a:rPr kumimoji="0" lang="en-US"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134</a:t>
            </a:r>
            <a:r>
              <a:rPr kumimoji="0" lang="zh-CN"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例受试者连用本品</a:t>
            </a:r>
            <a:r>
              <a:rPr kumimoji="0" lang="en-US"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6</a:t>
            </a:r>
            <a:r>
              <a:rPr kumimoji="0" lang="zh-CN"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天，报告了以下不良反应：γ</a:t>
            </a:r>
            <a:r>
              <a:rPr kumimoji="0" lang="en-US"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a:t>
            </a:r>
            <a:r>
              <a:rPr kumimoji="0" lang="zh-CN"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谷氨酰转移酶升高</a:t>
            </a:r>
            <a:r>
              <a:rPr kumimoji="0" lang="zh-CN" altLang="en-US"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a:t>
            </a:r>
            <a:r>
              <a:rPr kumimoji="0" lang="zh-CN"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丙氨酸氨基转移酶升高、血糖升高、碱性磷酸酶升高、总胆红素升高、心悸</a:t>
            </a:r>
            <a:r>
              <a:rPr lang="zh-CN" altLang="en-US" sz="1600" dirty="0">
                <a:solidFill>
                  <a:srgbClr val="002060"/>
                </a:solidFill>
                <a:latin typeface="STKaiti" panose="02010600040101010101" pitchFamily="2" charset="-122"/>
                <a:ea typeface="STKaiti" panose="02010600040101010101" pitchFamily="2" charset="-122"/>
              </a:rPr>
              <a:t>。</a:t>
            </a:r>
            <a:endPar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a:p>
            <a:pPr marL="5524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两组临床不良</a:t>
            </a:r>
            <a:r>
              <a:rPr kumimoji="0" lang="zh-CN" altLang="en-US"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反应</a:t>
            </a:r>
            <a:r>
              <a:rPr kumimoji="0" lang="zh-CN"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发生的人数和例次没有差别</a:t>
            </a:r>
            <a:r>
              <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a:t>
            </a:r>
            <a:r>
              <a:rPr kumimoji="0" lang="en-US" altLang="zh-CN" sz="1600" b="0" i="1"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P</a:t>
            </a:r>
            <a:r>
              <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=1.000)</a:t>
            </a:r>
            <a:r>
              <a:rPr kumimoji="0" lang="zh-CN" altLang="en-US"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，停药后自行恢复</a:t>
            </a:r>
            <a:r>
              <a:rPr lang="zh-CN" altLang="en-US" sz="1600" dirty="0">
                <a:solidFill>
                  <a:srgbClr val="002060"/>
                </a:solidFill>
                <a:latin typeface="STKaiti" panose="02010600040101010101" pitchFamily="2" charset="-122"/>
                <a:ea typeface="STKaiti" panose="02010600040101010101" pitchFamily="2" charset="-122"/>
              </a:rPr>
              <a:t>。</a:t>
            </a:r>
            <a:endPar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a:p>
            <a:pPr marL="5524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无</a:t>
            </a:r>
            <a:r>
              <a:rPr kumimoji="0" lang="zh-CN"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非预期</a:t>
            </a:r>
            <a:r>
              <a:rPr kumimoji="0" lang="zh-CN" altLang="en-US"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或严重</a:t>
            </a:r>
            <a:r>
              <a:rPr kumimoji="0" lang="zh-CN"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不良反应</a:t>
            </a:r>
            <a:r>
              <a:rPr kumimoji="0" lang="zh-CN" altLang="en-US"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a:t>
            </a:r>
            <a:r>
              <a:rPr kumimoji="0" lang="zh-CN"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两组共计肝功能异常主要是肝酶升高，均无黄疸等临床症状。</a:t>
            </a:r>
            <a:endPar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altLang="zh-CN" sz="16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altLang="zh-CN" sz="16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zh-CN" altLang="en-US" sz="16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该药品在国内外不良反应发生情况：</a:t>
            </a:r>
            <a:r>
              <a:rPr lang="zh-CN" altLang="en-US" sz="1600" dirty="0">
                <a:solidFill>
                  <a:srgbClr val="002060"/>
                </a:solidFill>
                <a:latin typeface="华文楷体" panose="02010600040101010101" pitchFamily="2" charset="-122"/>
                <a:ea typeface="华文楷体" panose="02010600040101010101" pitchFamily="2" charset="-122"/>
              </a:rPr>
              <a:t>截止</a:t>
            </a:r>
            <a:r>
              <a:rPr lang="en-US" altLang="zh-CN" sz="1600" dirty="0">
                <a:solidFill>
                  <a:srgbClr val="002060"/>
                </a:solidFill>
                <a:latin typeface="华文楷体" panose="02010600040101010101" pitchFamily="2" charset="-122"/>
                <a:ea typeface="华文楷体" panose="02010600040101010101" pitchFamily="2" charset="-122"/>
              </a:rPr>
              <a:t>2023</a:t>
            </a:r>
            <a:r>
              <a:rPr lang="zh-CN" altLang="en-US" sz="1600" dirty="0">
                <a:solidFill>
                  <a:srgbClr val="002060"/>
                </a:solidFill>
                <a:latin typeface="华文楷体" panose="02010600040101010101" pitchFamily="2" charset="-122"/>
                <a:ea typeface="华文楷体" panose="02010600040101010101" pitchFamily="2" charset="-122"/>
              </a:rPr>
              <a:t>年</a:t>
            </a:r>
            <a:r>
              <a:rPr lang="en-US" altLang="zh-CN" sz="1600" dirty="0">
                <a:solidFill>
                  <a:srgbClr val="002060"/>
                </a:solidFill>
                <a:latin typeface="华文楷体" panose="02010600040101010101" pitchFamily="2" charset="-122"/>
                <a:ea typeface="华文楷体" panose="02010600040101010101" pitchFamily="2" charset="-122"/>
              </a:rPr>
              <a:t>6</a:t>
            </a:r>
            <a:r>
              <a:rPr lang="zh-CN" altLang="en-US" sz="1600" dirty="0">
                <a:solidFill>
                  <a:srgbClr val="002060"/>
                </a:solidFill>
                <a:latin typeface="华文楷体" panose="02010600040101010101" pitchFamily="2" charset="-122"/>
                <a:ea typeface="华文楷体" panose="02010600040101010101" pitchFamily="2" charset="-122"/>
              </a:rPr>
              <a:t>月底</a:t>
            </a:r>
            <a:r>
              <a:rPr kumimoji="0" lang="zh-CN" altLang="en-US"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rPr>
              <a:t>未观测到不良反应发生。</a:t>
            </a:r>
            <a:endParaRPr kumimoji="0" lang="en-US" altLang="zh-CN" sz="1600" b="0" i="0" u="none" strike="noStrike" kern="1200" cap="none" spc="0" normalizeH="0" baseline="0" noProof="0" dirty="0">
              <a:ln>
                <a:noFill/>
              </a:ln>
              <a:solidFill>
                <a:srgbClr val="002060"/>
              </a:solidFill>
              <a:effectLst/>
              <a:uLnTx/>
              <a:uFillTx/>
              <a:latin typeface="华文楷体" panose="02010600040101010101" pitchFamily="2" charset="-122"/>
              <a:ea typeface="华文楷体" panose="02010600040101010101" pitchFamily="2" charset="-122"/>
              <a:cs typeface="+mn-cs"/>
            </a:endParaRPr>
          </a:p>
        </p:txBody>
      </p:sp>
      <p:pic>
        <p:nvPicPr>
          <p:cNvPr id="5" name="图片 4"/>
          <p:cNvPicPr>
            <a:picLocks noChangeAspect="1"/>
          </p:cNvPicPr>
          <p:nvPr/>
        </p:nvPicPr>
        <p:blipFill>
          <a:blip r:embed="rId2"/>
          <a:stretch>
            <a:fillRect/>
          </a:stretch>
        </p:blipFill>
        <p:spPr>
          <a:xfrm>
            <a:off x="11035511" y="12507"/>
            <a:ext cx="1132641" cy="635934"/>
          </a:xfrm>
          <a:prstGeom prst="rect">
            <a:avLst/>
          </a:prstGeom>
        </p:spPr>
      </p:pic>
      <p:sp>
        <p:nvSpPr>
          <p:cNvPr id="8" name="文本框 7"/>
          <p:cNvSpPr txBox="1">
            <a:spLocks noGrp="1" noRot="1" noMove="1" noResize="1" noEditPoints="1" noAdjustHandles="1" noChangeArrowheads="1" noChangeShapeType="1"/>
          </p:cNvSpPr>
          <p:nvPr/>
        </p:nvSpPr>
        <p:spPr>
          <a:xfrm>
            <a:off x="499551" y="6468845"/>
            <a:ext cx="93412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1.</a:t>
            </a:r>
            <a:r>
              <a:rPr kumimoji="0" lang="zh-CN" altLang="en-US" sz="14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复方氨基酸（</a:t>
            </a:r>
            <a:r>
              <a:rPr kumimoji="0" lang="en-US" altLang="zh-CN" sz="14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19</a:t>
            </a:r>
            <a:r>
              <a:rPr kumimoji="0" lang="zh-CN" altLang="en-US" sz="14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）丙谷二肽注射液（</a:t>
            </a:r>
            <a:r>
              <a:rPr kumimoji="0" lang="en-US" altLang="zh-CN" sz="14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CXHS1500163</a:t>
            </a:r>
            <a:r>
              <a:rPr kumimoji="0" lang="zh-CN" altLang="en-US" sz="14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）申请上市技术审评报告</a:t>
            </a:r>
            <a:endParaRPr kumimoji="0" lang="en-US" sz="14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endParaRPr>
          </a:p>
        </p:txBody>
      </p:sp>
      <p:sp>
        <p:nvSpPr>
          <p:cNvPr id="15" name="矩形 14">
            <a:extLst>
              <a:ext uri="{FF2B5EF4-FFF2-40B4-BE49-F238E27FC236}">
                <a16:creationId xmlns:a16="http://schemas.microsoft.com/office/drawing/2014/main" id="{2E1B932F-0E8A-658B-CA5A-5CF606661002}"/>
              </a:ext>
            </a:extLst>
          </p:cNvPr>
          <p:cNvSpPr>
            <a:spLocks/>
          </p:cNvSpPr>
          <p:nvPr/>
        </p:nvSpPr>
        <p:spPr>
          <a:xfrm>
            <a:off x="2048187" y="3743309"/>
            <a:ext cx="37070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          </a:t>
            </a:r>
            <a:r>
              <a:rPr kumimoji="0" lang="zh-CN" altLang="zh-CN" sz="1400" b="1"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不良事件总结表</a:t>
            </a:r>
            <a:r>
              <a:rPr kumimoji="0" lang="en-US" altLang="zh-CN" sz="1400" b="1"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(SAS)  </a:t>
            </a:r>
            <a:endParaRPr kumimoji="0" lang="zh-CN" altLang="zh-CN" sz="14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endParaRPr>
          </a:p>
        </p:txBody>
      </p:sp>
      <p:graphicFrame>
        <p:nvGraphicFramePr>
          <p:cNvPr id="9" name="图表 8">
            <a:extLst>
              <a:ext uri="{FF2B5EF4-FFF2-40B4-BE49-F238E27FC236}">
                <a16:creationId xmlns:a16="http://schemas.microsoft.com/office/drawing/2014/main" id="{DC343277-DB72-4848-DD85-ED0D70F67D4F}"/>
              </a:ext>
            </a:extLst>
          </p:cNvPr>
          <p:cNvGraphicFramePr>
            <a:graphicFrameLocks/>
          </p:cNvGraphicFramePr>
          <p:nvPr>
            <p:extLst>
              <p:ext uri="{D42A27DB-BD31-4B8C-83A1-F6EECF244321}">
                <p14:modId xmlns:p14="http://schemas.microsoft.com/office/powerpoint/2010/main" val="3711421270"/>
              </p:ext>
            </p:extLst>
          </p:nvPr>
        </p:nvGraphicFramePr>
        <p:xfrm>
          <a:off x="6944541" y="3707990"/>
          <a:ext cx="4414337" cy="1838486"/>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a:extLst>
              <a:ext uri="{FF2B5EF4-FFF2-40B4-BE49-F238E27FC236}">
                <a16:creationId xmlns:a16="http://schemas.microsoft.com/office/drawing/2014/main" id="{F5B69D88-EE9C-906E-9630-081D26D3170E}"/>
              </a:ext>
            </a:extLst>
          </p:cNvPr>
          <p:cNvSpPr txBox="1">
            <a:spLocks/>
          </p:cNvSpPr>
          <p:nvPr/>
        </p:nvSpPr>
        <p:spPr>
          <a:xfrm>
            <a:off x="6810007" y="5400634"/>
            <a:ext cx="468340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谷丙转氨酶</a:t>
            </a:r>
            <a:r>
              <a:rPr kumimoji="0" lang="en-US" altLang="zh-CN"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3</a:t>
            </a:r>
            <a:r>
              <a:rPr kumimoji="0" lang="zh-CN" altLang="en-US"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级重度升高</a:t>
            </a:r>
            <a:r>
              <a:rPr kumimoji="0" lang="zh-CN" altLang="zh-CN"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研究组</a:t>
            </a:r>
            <a:r>
              <a:rPr kumimoji="0" lang="en-US" altLang="zh-CN"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1</a:t>
            </a:r>
            <a:r>
              <a:rPr kumimoji="0" lang="zh-CN" altLang="zh-CN"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例</a:t>
            </a:r>
            <a:r>
              <a:rPr kumimoji="0" lang="zh-CN" altLang="en-US"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a:t>
            </a:r>
            <a:r>
              <a:rPr kumimoji="0" lang="zh-CN" altLang="zh-CN"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对照</a:t>
            </a:r>
            <a:r>
              <a:rPr kumimoji="0" lang="zh-CN" altLang="en-US"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组</a:t>
            </a:r>
            <a:r>
              <a:rPr lang="en-US" altLang="zh-CN" sz="1400" dirty="0">
                <a:solidFill>
                  <a:srgbClr val="002060"/>
                </a:solidFill>
                <a:latin typeface="STKaiti" panose="02010600040101010101" pitchFamily="2" charset="-122"/>
                <a:ea typeface="STKaiti" panose="02010600040101010101" pitchFamily="2" charset="-122"/>
              </a:rPr>
              <a:t>7</a:t>
            </a:r>
            <a:r>
              <a:rPr kumimoji="0" lang="zh-CN" altLang="zh-CN"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例</a:t>
            </a:r>
            <a:r>
              <a:rPr kumimoji="0" lang="zh-CN" altLang="en-US"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a:t>
            </a:r>
            <a:r>
              <a:rPr kumimoji="0" lang="en-US" altLang="zh-CN"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P=0.0663</a:t>
            </a:r>
            <a:r>
              <a:rPr kumimoji="0" lang="zh-CN" altLang="en-US"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rPr>
              <a:t>。</a:t>
            </a:r>
            <a:endParaRPr kumimoji="0" lang="en-US" altLang="zh-CN" sz="1400" b="0" i="0" u="none" strike="noStrike" kern="1200" cap="none" spc="0" normalizeH="0" baseline="0" noProof="0" dirty="0">
              <a:ln>
                <a:noFill/>
              </a:ln>
              <a:solidFill>
                <a:srgbClr val="002060"/>
              </a:solidFill>
              <a:effectLst/>
              <a:uLnTx/>
              <a:uFillTx/>
              <a:latin typeface="STKaiti" panose="02010600040101010101" pitchFamily="2" charset="-122"/>
              <a:ea typeface="STKaiti" panose="02010600040101010101" pitchFamily="2" charset="-122"/>
              <a:cs typeface="+mn-cs"/>
            </a:endParaRPr>
          </a:p>
        </p:txBody>
      </p:sp>
      <p:sp>
        <p:nvSpPr>
          <p:cNvPr id="6" name="文本框 5">
            <a:extLst>
              <a:ext uri="{FF2B5EF4-FFF2-40B4-BE49-F238E27FC236}">
                <a16:creationId xmlns:a16="http://schemas.microsoft.com/office/drawing/2014/main" id="{57846B2A-0430-7D49-4A75-BFED1A08F1E0}"/>
              </a:ext>
            </a:extLst>
          </p:cNvPr>
          <p:cNvSpPr txBox="1">
            <a:spLocks/>
          </p:cNvSpPr>
          <p:nvPr/>
        </p:nvSpPr>
        <p:spPr>
          <a:xfrm>
            <a:off x="817470" y="4304046"/>
            <a:ext cx="5642230" cy="887422"/>
          </a:xfrm>
          <a:prstGeom prst="rect">
            <a:avLst/>
          </a:prstGeom>
          <a:noFill/>
          <a:ln w="9525">
            <a:solidFill>
              <a:schemeClr val="tx1"/>
            </a:solidFill>
          </a:ln>
        </p:spPr>
        <p:txBody>
          <a:bodyPr wrap="square">
            <a:spAutoFit/>
          </a:bodyPr>
          <a:lstStyle/>
          <a:p>
            <a:pPr marL="0" marR="0" lvl="0" indent="0" algn="just" defTabSz="914400" rtl="0" eaLnBrk="1" fontAlgn="auto" latinLnBrk="0" hangingPunct="1">
              <a:lnSpc>
                <a:spcPts val="1000"/>
              </a:lnSpc>
              <a:spcBef>
                <a:spcPts val="0"/>
              </a:spcBef>
              <a:spcAft>
                <a:spcPts val="0"/>
              </a:spcAft>
              <a:buClrTx/>
              <a:buSzTx/>
              <a:buFontTx/>
              <a:buNone/>
              <a:tabLst/>
              <a:defRPr/>
            </a:pPr>
            <a:r>
              <a:rPr kumimoji="0" lang="zh-CN" altLang="en-US" sz="24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a:t>
            </a: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组                      </a:t>
            </a:r>
            <a:r>
              <a:rPr kumimoji="0" lang="en-US" altLang="zh-CN"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B</a:t>
            </a: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组 </a:t>
            </a:r>
            <a:endParaRPr kumimoji="0" lang="zh-CN" altLang="en-US" sz="11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(134</a:t>
            </a: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例</a:t>
            </a:r>
            <a:r>
              <a:rPr kumimoji="0" lang="en-US" altLang="zh-CN"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(136</a:t>
            </a: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例</a:t>
            </a:r>
            <a:r>
              <a:rPr kumimoji="0" lang="en-US" altLang="zh-CN"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endParaRPr kumimoji="0" lang="zh-CN" altLang="en-US" sz="11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 ──────────── </a:t>
            </a:r>
            <a:r>
              <a:rPr kumimoji="0" lang="en-US" altLang="zh-CN"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Fisher P</a:t>
            </a:r>
            <a:endParaRPr kumimoji="0" lang="zh-CN" altLang="en-US" sz="11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例次  例数  发生率       例次  例数  发生率  </a:t>
            </a:r>
            <a:endParaRPr kumimoji="0" lang="zh-CN" altLang="en-US" sz="11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endParaRPr kumimoji="0" lang="zh-CN" altLang="en-US" sz="1100" b="0"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与研究药物有关的不良事件      </a:t>
            </a:r>
            <a:r>
              <a:rPr kumimoji="0" lang="en-US" altLang="zh-CN" sz="10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63    38   28.36         67    38   27.94      1.0000</a:t>
            </a:r>
            <a:endParaRPr kumimoji="0" lang="zh-CN" altLang="en-US" sz="1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 name="文本框 2">
            <a:extLst>
              <a:ext uri="{FF2B5EF4-FFF2-40B4-BE49-F238E27FC236}">
                <a16:creationId xmlns:a16="http://schemas.microsoft.com/office/drawing/2014/main" id="{D1FEA9A4-67D9-C3DD-80B3-C360F236B2BD}"/>
              </a:ext>
            </a:extLst>
          </p:cNvPr>
          <p:cNvSpPr txBox="1">
            <a:spLocks/>
          </p:cNvSpPr>
          <p:nvPr/>
        </p:nvSpPr>
        <p:spPr>
          <a:xfrm>
            <a:off x="2452363" y="5314859"/>
            <a:ext cx="2717800" cy="276999"/>
          </a:xfrm>
          <a:prstGeom prst="rect">
            <a:avLst/>
          </a:prstGeom>
          <a:noFill/>
        </p:spPr>
        <p:txBody>
          <a:bodyPr wrap="square" rtlCol="0">
            <a:spAutoFit/>
          </a:bodyPr>
          <a:lstStyle/>
          <a:p>
            <a:r>
              <a:rPr lang="en-US" sz="1200" dirty="0">
                <a:latin typeface="STKaiti" panose="02010600040101010101" pitchFamily="2" charset="-122"/>
                <a:ea typeface="STKaiti" panose="02010600040101010101" pitchFamily="2" charset="-122"/>
              </a:rPr>
              <a:t>A</a:t>
            </a:r>
            <a:r>
              <a:rPr lang="zh-CN" altLang="en-US" sz="1200" dirty="0">
                <a:latin typeface="STKaiti" panose="02010600040101010101" pitchFamily="2" charset="-122"/>
                <a:ea typeface="STKaiti" panose="02010600040101010101" pitchFamily="2" charset="-122"/>
              </a:rPr>
              <a:t>组 研究组；</a:t>
            </a:r>
            <a:r>
              <a:rPr lang="en-US" altLang="zh-CN" sz="1200" dirty="0">
                <a:latin typeface="STKaiti" panose="02010600040101010101" pitchFamily="2" charset="-122"/>
                <a:ea typeface="STKaiti" panose="02010600040101010101" pitchFamily="2" charset="-122"/>
              </a:rPr>
              <a:t>B</a:t>
            </a:r>
            <a:r>
              <a:rPr lang="zh-CN" altLang="en-US" sz="1200" dirty="0">
                <a:latin typeface="STKaiti" panose="02010600040101010101" pitchFamily="2" charset="-122"/>
                <a:ea typeface="STKaiti" panose="02010600040101010101" pitchFamily="2" charset="-122"/>
              </a:rPr>
              <a:t>组 对照组</a:t>
            </a:r>
            <a:endParaRPr lang="en-US" sz="1200" dirty="0">
              <a:latin typeface="STKaiti" panose="02010600040101010101" pitchFamily="2" charset="-122"/>
              <a:ea typeface="STKaiti" panose="02010600040101010101" pitchFamily="2" charset="-122"/>
            </a:endParaRPr>
          </a:p>
        </p:txBody>
      </p:sp>
      <p:sp>
        <p:nvSpPr>
          <p:cNvPr id="10" name="矩形: 圆角 9">
            <a:extLst>
              <a:ext uri="{FF2B5EF4-FFF2-40B4-BE49-F238E27FC236}">
                <a16:creationId xmlns:a16="http://schemas.microsoft.com/office/drawing/2014/main" id="{A98449F5-DBF2-0279-087F-F040915DC595}"/>
              </a:ext>
            </a:extLst>
          </p:cNvPr>
          <p:cNvSpPr>
            <a:spLocks/>
          </p:cNvSpPr>
          <p:nvPr/>
        </p:nvSpPr>
        <p:spPr>
          <a:xfrm>
            <a:off x="514350" y="640162"/>
            <a:ext cx="11192808" cy="1116275"/>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latin typeface="STKaiti" panose="02010600040101010101" pitchFamily="2" charset="-122"/>
              <a:ea typeface="STKaiti" panose="02010600040101010101" pitchFamily="2" charset="-122"/>
            </a:endParaRPr>
          </a:p>
        </p:txBody>
      </p:sp>
      <p:sp>
        <p:nvSpPr>
          <p:cNvPr id="11" name="文本框 10">
            <a:extLst>
              <a:ext uri="{FF2B5EF4-FFF2-40B4-BE49-F238E27FC236}">
                <a16:creationId xmlns:a16="http://schemas.microsoft.com/office/drawing/2014/main" id="{6BEBE14A-EF49-ED93-13E3-8BF243337925}"/>
              </a:ext>
            </a:extLst>
          </p:cNvPr>
          <p:cNvSpPr txBox="1">
            <a:spLocks noGrp="1" noRot="1" noMove="1" noResize="1" noEditPoints="1" noAdjustHandles="1" noChangeArrowheads="1" noChangeShapeType="1"/>
          </p:cNvSpPr>
          <p:nvPr/>
        </p:nvSpPr>
        <p:spPr>
          <a:xfrm>
            <a:off x="782832" y="771832"/>
            <a:ext cx="10743970" cy="1107996"/>
          </a:xfrm>
          <a:prstGeom prst="rect">
            <a:avLst/>
          </a:prstGeom>
          <a:noFill/>
        </p:spPr>
        <p:txBody>
          <a:bodyPr wrap="square" rtlCol="0">
            <a:spAutoFit/>
          </a:bodyPr>
          <a:lstStyle/>
          <a:p>
            <a:pPr algn="ctr"/>
            <a:r>
              <a:rPr lang="zh-CN" altLang="en-US" sz="2400" b="1" dirty="0">
                <a:solidFill>
                  <a:srgbClr val="FF0000"/>
                </a:solidFill>
                <a:latin typeface="STKaiti" panose="02010600040101010101" pitchFamily="2" charset="-122"/>
                <a:ea typeface="STKaiti" panose="02010600040101010101" pitchFamily="2" charset="-122"/>
              </a:rPr>
              <a:t>在</a:t>
            </a:r>
            <a:r>
              <a:rPr lang="en-US" altLang="zh-CN" sz="2400" b="1" dirty="0">
                <a:solidFill>
                  <a:srgbClr val="FF0000"/>
                </a:solidFill>
                <a:latin typeface="STKaiti" panose="02010600040101010101" pitchFamily="2" charset="-122"/>
                <a:ea typeface="STKaiti" panose="02010600040101010101" pitchFamily="2" charset="-122"/>
              </a:rPr>
              <a:t>RCT</a:t>
            </a:r>
            <a:r>
              <a:rPr lang="zh-CN" altLang="en-US" sz="2400" b="1" dirty="0">
                <a:solidFill>
                  <a:srgbClr val="FF0000"/>
                </a:solidFill>
                <a:latin typeface="STKaiti" panose="02010600040101010101" pitchFamily="2" charset="-122"/>
                <a:ea typeface="STKaiti" panose="02010600040101010101" pitchFamily="2" charset="-122"/>
              </a:rPr>
              <a:t>研究中，复方氨基酸（</a:t>
            </a:r>
            <a:r>
              <a:rPr lang="en-US" altLang="zh-CN" sz="2400" b="1" dirty="0">
                <a:solidFill>
                  <a:srgbClr val="FF0000"/>
                </a:solidFill>
                <a:latin typeface="STKaiti" panose="02010600040101010101" pitchFamily="2" charset="-122"/>
                <a:ea typeface="STKaiti" panose="02010600040101010101" pitchFamily="2" charset="-122"/>
              </a:rPr>
              <a:t>19</a:t>
            </a:r>
            <a:r>
              <a:rPr lang="zh-CN" altLang="en-US" sz="2400" b="1" dirty="0">
                <a:solidFill>
                  <a:srgbClr val="FF0000"/>
                </a:solidFill>
                <a:latin typeface="STKaiti" panose="02010600040101010101" pitchFamily="2" charset="-122"/>
                <a:ea typeface="STKaiti" panose="02010600040101010101" pitchFamily="2" charset="-122"/>
              </a:rPr>
              <a:t>）丙谷二肽注射液与对照组相比，</a:t>
            </a:r>
            <a:endParaRPr lang="en-US" altLang="zh-CN" sz="2400" b="1" dirty="0">
              <a:solidFill>
                <a:srgbClr val="FF0000"/>
              </a:solidFill>
              <a:latin typeface="STKaiti" panose="02010600040101010101" pitchFamily="2" charset="-122"/>
              <a:ea typeface="STKaiti" panose="02010600040101010101" pitchFamily="2" charset="-122"/>
            </a:endParaRPr>
          </a:p>
          <a:p>
            <a:pPr algn="ctr"/>
            <a:r>
              <a:rPr kumimoji="0" lang="zh-CN" altLang="en-US" sz="2400" b="1"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rPr>
              <a:t>在不良反应发生频率和严重程度未见差异，未报告严重或非预期不良反应</a:t>
            </a:r>
            <a:r>
              <a:rPr kumimoji="0" lang="en-US" altLang="zh-CN" sz="2400" b="1" i="0" u="none" strike="noStrike" kern="1200" cap="none" spc="0" normalizeH="0" baseline="30000" noProof="0" dirty="0">
                <a:ln>
                  <a:noFill/>
                </a:ln>
                <a:solidFill>
                  <a:srgbClr val="FF0000"/>
                </a:solidFill>
                <a:effectLst/>
                <a:uLnTx/>
                <a:uFillTx/>
                <a:latin typeface="STKaiti" panose="02010600040101010101" pitchFamily="2" charset="-122"/>
                <a:ea typeface="STKaiti" panose="02010600040101010101" pitchFamily="2" charset="-122"/>
              </a:rPr>
              <a:t>1</a:t>
            </a:r>
            <a:r>
              <a:rPr kumimoji="0" lang="zh-CN" altLang="en-US" sz="2400" b="1" i="0" u="none" strike="noStrike" kern="1200" cap="none" spc="0" normalizeH="0" baseline="0" noProof="0" dirty="0">
                <a:ln>
                  <a:noFill/>
                </a:ln>
                <a:solidFill>
                  <a:srgbClr val="FF0000"/>
                </a:solidFill>
                <a:effectLst/>
                <a:uLnTx/>
                <a:uFillTx/>
                <a:latin typeface="STKaiti" panose="02010600040101010101" pitchFamily="2" charset="-122"/>
                <a:ea typeface="STKaiti" panose="02010600040101010101" pitchFamily="2" charset="-122"/>
              </a:rPr>
              <a:t>。</a:t>
            </a:r>
            <a:endParaRPr lang="en-US" sz="2400" dirty="0">
              <a:solidFill>
                <a:srgbClr val="FF0000"/>
              </a:solidFill>
              <a:latin typeface="STKaiti" panose="02010600040101010101" pitchFamily="2" charset="-122"/>
              <a:ea typeface="STKaiti" panose="02010600040101010101" pitchFamily="2" charset="-122"/>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E859389-1F58-6F3B-CF50-4BFE21F0991B}"/>
              </a:ext>
            </a:extLst>
          </p:cNvPr>
          <p:cNvSpPr>
            <a:spLocks noGrp="1" noRot="1" noMove="1" noResize="1" noEditPoints="1" noAdjustHandles="1" noChangeArrowheads="1" noChangeShapeType="1"/>
          </p:cNvSpPr>
          <p:nvPr/>
        </p:nvSpPr>
        <p:spPr>
          <a:xfrm>
            <a:off x="10353007" y="1752600"/>
            <a:ext cx="1513191" cy="454087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5">
            <a:extLst>
              <a:ext uri="{FF2B5EF4-FFF2-40B4-BE49-F238E27FC236}">
                <a16:creationId xmlns:a16="http://schemas.microsoft.com/office/drawing/2014/main" id="{DF908AE3-4ADA-01CC-A3A6-B2788317405C}"/>
              </a:ext>
            </a:extLst>
          </p:cNvPr>
          <p:cNvSpPr>
            <a:spLocks noGrp="1" noRot="1" noMove="1" noResize="1" noEditPoints="1" noAdjustHandles="1" noChangeArrowheads="1" noChangeShapeType="1"/>
          </p:cNvSpPr>
          <p:nvPr/>
        </p:nvSpPr>
        <p:spPr>
          <a:xfrm>
            <a:off x="10334685" y="5001338"/>
            <a:ext cx="1501179" cy="110212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圆角 4">
            <a:extLst>
              <a:ext uri="{FF2B5EF4-FFF2-40B4-BE49-F238E27FC236}">
                <a16:creationId xmlns:a16="http://schemas.microsoft.com/office/drawing/2014/main" id="{11EEA8DF-1ADD-2169-6C01-342B6E1ED489}"/>
              </a:ext>
            </a:extLst>
          </p:cNvPr>
          <p:cNvSpPr>
            <a:spLocks noGrp="1" noRot="1" noMove="1" noResize="1" noEditPoints="1" noAdjustHandles="1" noChangeArrowheads="1" noChangeShapeType="1"/>
          </p:cNvSpPr>
          <p:nvPr/>
        </p:nvSpPr>
        <p:spPr>
          <a:xfrm>
            <a:off x="10370362" y="3945302"/>
            <a:ext cx="1471576" cy="64516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圆角 3">
            <a:extLst>
              <a:ext uri="{FF2B5EF4-FFF2-40B4-BE49-F238E27FC236}">
                <a16:creationId xmlns:a16="http://schemas.microsoft.com/office/drawing/2014/main" id="{6D3FE735-42E1-5F78-82F5-8DB410A56681}"/>
              </a:ext>
            </a:extLst>
          </p:cNvPr>
          <p:cNvSpPr>
            <a:spLocks noGrp="1" noRot="1" noMove="1" noResize="1" noEditPoints="1" noAdjustHandles="1" noChangeArrowheads="1" noChangeShapeType="1"/>
          </p:cNvSpPr>
          <p:nvPr/>
        </p:nvSpPr>
        <p:spPr>
          <a:xfrm>
            <a:off x="10353007" y="1969481"/>
            <a:ext cx="1506554" cy="606304"/>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40000"/>
                    <a:lumOff val="60000"/>
                  </a:schemeClr>
                </a:solidFill>
              </a:ln>
            </a:endParaRPr>
          </a:p>
        </p:txBody>
      </p:sp>
      <p:sp>
        <p:nvSpPr>
          <p:cNvPr id="2" name="标题 1"/>
          <p:cNvSpPr>
            <a:spLocks noGrp="1"/>
          </p:cNvSpPr>
          <p:nvPr>
            <p:ph type="title" idx="4294967295"/>
          </p:nvPr>
        </p:nvSpPr>
        <p:spPr>
          <a:xfrm>
            <a:off x="5297487" y="-70252"/>
            <a:ext cx="1597025" cy="942975"/>
          </a:xfrm>
        </p:spPr>
        <p:txBody>
          <a:bodyPr>
            <a:normAutofit/>
          </a:bodyPr>
          <a:lstStyle/>
          <a:p>
            <a:r>
              <a:rPr lang="zh-CN" altLang="en-US" sz="3600" dirty="0">
                <a:solidFill>
                  <a:srgbClr val="002060"/>
                </a:solidFill>
                <a:latin typeface="华文楷体" panose="02010600040101010101" pitchFamily="2" charset="-122"/>
                <a:ea typeface="华文楷体" panose="02010600040101010101" pitchFamily="2" charset="-122"/>
              </a:rPr>
              <a:t>有效性</a:t>
            </a:r>
          </a:p>
        </p:txBody>
      </p:sp>
      <p:pic>
        <p:nvPicPr>
          <p:cNvPr id="7" name="图片 6"/>
          <p:cNvPicPr>
            <a:picLocks noChangeAspect="1"/>
          </p:cNvPicPr>
          <p:nvPr/>
        </p:nvPicPr>
        <p:blipFill>
          <a:blip r:embed="rId3"/>
          <a:stretch>
            <a:fillRect/>
          </a:stretch>
        </p:blipFill>
        <p:spPr>
          <a:xfrm>
            <a:off x="10990776" y="37877"/>
            <a:ext cx="1136729" cy="638230"/>
          </a:xfrm>
          <a:prstGeom prst="rect">
            <a:avLst/>
          </a:prstGeom>
        </p:spPr>
      </p:pic>
      <p:graphicFrame>
        <p:nvGraphicFramePr>
          <p:cNvPr id="12" name="表格 4"/>
          <p:cNvGraphicFramePr>
            <a:graphicFrameLocks/>
          </p:cNvGraphicFramePr>
          <p:nvPr>
            <p:custDataLst>
              <p:tags r:id="rId1"/>
            </p:custDataLst>
            <p:extLst>
              <p:ext uri="{D42A27DB-BD31-4B8C-83A1-F6EECF244321}">
                <p14:modId xmlns:p14="http://schemas.microsoft.com/office/powerpoint/2010/main" val="3210272139"/>
              </p:ext>
            </p:extLst>
          </p:nvPr>
        </p:nvGraphicFramePr>
        <p:xfrm>
          <a:off x="577520" y="1631333"/>
          <a:ext cx="9518970" cy="4662142"/>
        </p:xfrm>
        <a:graphic>
          <a:graphicData uri="http://schemas.openxmlformats.org/drawingml/2006/table">
            <a:tbl>
              <a:tblPr firstRow="1" bandRow="1">
                <a:tableStyleId>{5C22544A-7EE6-4342-B048-85BDC9FD1C3A}</a:tableStyleId>
              </a:tblPr>
              <a:tblGrid>
                <a:gridCol w="3965243">
                  <a:extLst>
                    <a:ext uri="{9D8B030D-6E8A-4147-A177-3AD203B41FA5}">
                      <a16:colId xmlns:a16="http://schemas.microsoft.com/office/drawing/2014/main" val="20000"/>
                    </a:ext>
                  </a:extLst>
                </a:gridCol>
                <a:gridCol w="5553727">
                  <a:extLst>
                    <a:ext uri="{9D8B030D-6E8A-4147-A177-3AD203B41FA5}">
                      <a16:colId xmlns:a16="http://schemas.microsoft.com/office/drawing/2014/main" val="20001"/>
                    </a:ext>
                  </a:extLst>
                </a:gridCol>
              </a:tblGrid>
              <a:tr h="469501">
                <a:tc>
                  <a:txBody>
                    <a:bodyPr/>
                    <a:lstStyle/>
                    <a:p>
                      <a:pPr algn="ctr"/>
                      <a:r>
                        <a:rPr lang="zh-CN" altLang="en-US" sz="1600" dirty="0">
                          <a:latin typeface="华文楷体" panose="02010600040101010101" pitchFamily="2" charset="-122"/>
                          <a:ea typeface="华文楷体" panose="02010600040101010101" pitchFamily="2" charset="-122"/>
                        </a:rPr>
                        <a:t>指南和共识名称</a:t>
                      </a:r>
                      <a:endParaRPr 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a:latin typeface="华文楷体" panose="02010600040101010101" pitchFamily="2" charset="-122"/>
                          <a:ea typeface="华文楷体" panose="02010600040101010101" pitchFamily="2" charset="-122"/>
                        </a:rPr>
                        <a:t>推荐具体内容</a:t>
                      </a:r>
                      <a:endParaRPr lang="en-US" sz="1600" dirty="0">
                        <a:latin typeface="华文楷体" panose="02010600040101010101" pitchFamily="2" charset="-122"/>
                        <a:ea typeface="华文楷体" panose="02010600040101010101" pitchFamily="2" charset="-122"/>
                      </a:endParaRPr>
                    </a:p>
                  </a:txBody>
                  <a:tcPr/>
                </a:tc>
                <a:extLst>
                  <a:ext uri="{0D108BD9-81ED-4DB2-BD59-A6C34878D82A}">
                    <a16:rowId xmlns:a16="http://schemas.microsoft.com/office/drawing/2014/main" val="10000"/>
                  </a:ext>
                </a:extLst>
              </a:tr>
              <a:tr h="388736">
                <a:tc>
                  <a:txBody>
                    <a:bodyPr/>
                    <a:lstStyle/>
                    <a:p>
                      <a:pPr marL="27940" marR="0" lvl="0" indent="0" algn="l" defTabSz="914400" rtl="0" eaLnBrk="1" fontAlgn="auto" latinLnBrk="0" hangingPunct="1">
                        <a:lnSpc>
                          <a:spcPct val="100000"/>
                        </a:lnSpc>
                        <a:spcBef>
                          <a:spcPts val="90"/>
                        </a:spcBef>
                        <a:spcAft>
                          <a:spcPts val="0"/>
                        </a:spcAft>
                        <a:buClrTx/>
                        <a:buSzTx/>
                        <a:buFontTx/>
                        <a:buNone/>
                        <a:tabLst/>
                        <a:defRPr/>
                      </a:pPr>
                      <a:r>
                        <a:rPr lang="zh-CN" altLang="en-US" sz="1400" dirty="0">
                          <a:latin typeface="华文楷体" panose="02010600040101010101" pitchFamily="2" charset="-122"/>
                          <a:ea typeface="华文楷体" panose="02010600040101010101" pitchFamily="2" charset="-122"/>
                          <a:sym typeface="+mn-ea"/>
                        </a:rPr>
                        <a:t>中华医学会肠外肠内营养学分会：</a:t>
                      </a:r>
                      <a:r>
                        <a:rPr lang="en-US" altLang="zh-CN" sz="1400" dirty="0">
                          <a:latin typeface="华文楷体" panose="02010600040101010101" pitchFamily="2" charset="-122"/>
                          <a:ea typeface="华文楷体" panose="02010600040101010101" pitchFamily="2" charset="-122"/>
                        </a:rPr>
                        <a:t>《</a:t>
                      </a:r>
                      <a:r>
                        <a:rPr lang="zh-CN" altLang="en-US" sz="1400" dirty="0">
                          <a:latin typeface="华文楷体" panose="02010600040101010101" pitchFamily="2" charset="-122"/>
                          <a:ea typeface="华文楷体" panose="02010600040101010101" pitchFamily="2" charset="-122"/>
                        </a:rPr>
                        <a:t>中国成人患者肠外肠内营养临床应用指南</a:t>
                      </a:r>
                      <a:r>
                        <a:rPr lang="en-US" altLang="zh-CN" sz="1400" dirty="0">
                          <a:latin typeface="华文楷体" panose="02010600040101010101" pitchFamily="2" charset="-122"/>
                          <a:ea typeface="华文楷体" panose="02010600040101010101" pitchFamily="2" charset="-122"/>
                        </a:rPr>
                        <a:t>》</a:t>
                      </a:r>
                      <a:r>
                        <a:rPr lang="zh-CN" altLang="en-US" sz="1400" dirty="0">
                          <a:latin typeface="华文楷体" panose="02010600040101010101" pitchFamily="2" charset="-122"/>
                          <a:ea typeface="华文楷体" panose="02010600040101010101" pitchFamily="2" charset="-122"/>
                        </a:rPr>
                        <a:t>（</a:t>
                      </a:r>
                      <a:r>
                        <a:rPr lang="en-US" altLang="zh-CN" sz="1400" dirty="0">
                          <a:latin typeface="华文楷体" panose="02010600040101010101" pitchFamily="2" charset="-122"/>
                          <a:ea typeface="华文楷体" panose="02010600040101010101" pitchFamily="2" charset="-122"/>
                        </a:rPr>
                        <a:t>2023</a:t>
                      </a:r>
                      <a:r>
                        <a:rPr lang="zh-CN" altLang="en-US" sz="1400" dirty="0">
                          <a:latin typeface="华文楷体" panose="02010600040101010101" pitchFamily="2" charset="-122"/>
                          <a:ea typeface="华文楷体" panose="02010600040101010101" pitchFamily="2" charset="-122"/>
                        </a:rPr>
                        <a:t>年）</a:t>
                      </a:r>
                      <a:endParaRPr lang="en-US" sz="1400" dirty="0">
                        <a:latin typeface="华文楷体" panose="02010600040101010101" pitchFamily="2" charset="-122"/>
                        <a:ea typeface="华文楷体" panose="02010600040101010101" pitchFamily="2" charset="-122"/>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i="0" u="none" strike="noStrike" kern="1200" baseline="0" dirty="0">
                          <a:solidFill>
                            <a:schemeClr val="dk1"/>
                          </a:solidFill>
                          <a:latin typeface="华文楷体" panose="02010600040101010101" pitchFamily="2" charset="-122"/>
                          <a:ea typeface="华文楷体" panose="02010600040101010101" pitchFamily="2" charset="-122"/>
                          <a:cs typeface="+mn-cs"/>
                        </a:rPr>
                        <a:t>外科和重症患者肠道无法进行喂养时，肠外营养添加</a:t>
                      </a:r>
                      <a:r>
                        <a:rPr lang="zh-CN" altLang="en-US" sz="1400" b="1" i="0" u="none" strike="noStrike" kern="1200" baseline="0" dirty="0">
                          <a:solidFill>
                            <a:srgbClr val="FF0000"/>
                          </a:solidFill>
                          <a:latin typeface="华文楷体" panose="02010600040101010101" pitchFamily="2" charset="-122"/>
                          <a:ea typeface="华文楷体" panose="02010600040101010101" pitchFamily="2" charset="-122"/>
                          <a:cs typeface="+mn-cs"/>
                        </a:rPr>
                        <a:t>丙氨酰谷氨酰胺</a:t>
                      </a:r>
                      <a:r>
                        <a:rPr lang="zh-CN" altLang="en-US" sz="1400" b="0" i="0" u="none" strike="noStrike" kern="1200" baseline="0" dirty="0">
                          <a:solidFill>
                            <a:schemeClr val="dk1"/>
                          </a:solidFill>
                          <a:latin typeface="华文楷体" panose="02010600040101010101" pitchFamily="2" charset="-122"/>
                          <a:ea typeface="华文楷体" panose="02010600040101010101" pitchFamily="2" charset="-122"/>
                          <a:cs typeface="+mn-cs"/>
                        </a:rPr>
                        <a:t>可维护肠黏膜屏障功能和免疫功能，减少感染性并发症（</a:t>
                      </a:r>
                      <a:r>
                        <a:rPr lang="zh-CN" altLang="en-US" sz="1400" b="1" i="0" u="none" strike="noStrike" kern="1200" baseline="0" dirty="0">
                          <a:solidFill>
                            <a:schemeClr val="dk1"/>
                          </a:solidFill>
                          <a:latin typeface="华文楷体" panose="02010600040101010101" pitchFamily="2" charset="-122"/>
                          <a:ea typeface="华文楷体" panose="02010600040101010101" pitchFamily="2" charset="-122"/>
                          <a:cs typeface="+mn-cs"/>
                        </a:rPr>
                        <a:t>证据 </a:t>
                      </a:r>
                      <a:r>
                        <a:rPr lang="en-US" altLang="zh-CN" sz="1400" b="1" i="0" u="none" strike="noStrike" kern="1200" baseline="0" dirty="0">
                          <a:solidFill>
                            <a:schemeClr val="dk1"/>
                          </a:solidFill>
                          <a:latin typeface="华文楷体" panose="02010600040101010101" pitchFamily="2" charset="-122"/>
                          <a:ea typeface="华文楷体" panose="02010600040101010101" pitchFamily="2" charset="-122"/>
                          <a:cs typeface="+mn-cs"/>
                        </a:rPr>
                        <a:t>A</a:t>
                      </a:r>
                      <a:r>
                        <a:rPr lang="zh-CN" altLang="en-US" sz="1400" b="1" i="0" u="none" strike="noStrike" kern="1200" baseline="0" dirty="0">
                          <a:solidFill>
                            <a:schemeClr val="dk1"/>
                          </a:solidFill>
                          <a:latin typeface="华文楷体" panose="02010600040101010101" pitchFamily="2" charset="-122"/>
                          <a:ea typeface="华文楷体" panose="02010600040101010101" pitchFamily="2" charset="-122"/>
                          <a:cs typeface="+mn-cs"/>
                        </a:rPr>
                        <a:t>，强推荐，</a:t>
                      </a:r>
                      <a:r>
                        <a:rPr lang="en-US" altLang="zh-CN" sz="1400" b="1" i="0" u="none" strike="noStrike" kern="1200" baseline="0" dirty="0">
                          <a:solidFill>
                            <a:schemeClr val="dk1"/>
                          </a:solidFill>
                          <a:latin typeface="华文楷体" panose="02010600040101010101" pitchFamily="2" charset="-122"/>
                          <a:ea typeface="华文楷体" panose="02010600040101010101" pitchFamily="2" charset="-122"/>
                          <a:cs typeface="+mn-cs"/>
                        </a:rPr>
                        <a:t>97.8%</a:t>
                      </a:r>
                      <a:r>
                        <a:rPr lang="zh-CN" altLang="en-US" sz="1400" b="0" i="0" u="none" strike="noStrike" kern="1200" baseline="0" dirty="0">
                          <a:solidFill>
                            <a:schemeClr val="dk1"/>
                          </a:solidFill>
                          <a:latin typeface="华文楷体" panose="02010600040101010101" pitchFamily="2" charset="-122"/>
                          <a:ea typeface="华文楷体" panose="02010600040101010101" pitchFamily="2" charset="-122"/>
                          <a:cs typeface="+mn-cs"/>
                        </a:rPr>
                        <a:t>）。</a:t>
                      </a:r>
                      <a:endParaRPr lang="zh-CN" altLang="en-US" sz="1400" dirty="0">
                        <a:latin typeface="华文楷体" panose="02010600040101010101" pitchFamily="2" charset="-122"/>
                        <a:ea typeface="华文楷体" panose="02010600040101010101" pitchFamily="2" charset="-122"/>
                      </a:endParaRPr>
                    </a:p>
                  </a:txBody>
                  <a:tcPr>
                    <a:solidFill>
                      <a:schemeClr val="accent5">
                        <a:lumMod val="20000"/>
                        <a:lumOff val="80000"/>
                      </a:schemeClr>
                    </a:solidFill>
                  </a:tcPr>
                </a:tc>
                <a:extLst>
                  <a:ext uri="{0D108BD9-81ED-4DB2-BD59-A6C34878D82A}">
                    <a16:rowId xmlns:a16="http://schemas.microsoft.com/office/drawing/2014/main" val="10001"/>
                  </a:ext>
                </a:extLst>
              </a:tr>
              <a:tr h="220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华文楷体" panose="02010600040101010101" pitchFamily="2" charset="-122"/>
                          <a:ea typeface="华文楷体" panose="02010600040101010101" pitchFamily="2" charset="-122"/>
                          <a:sym typeface="+mn-ea"/>
                        </a:rPr>
                        <a:t>中华医学会肠外肠内营养学分会：</a:t>
                      </a:r>
                      <a:r>
                        <a:rPr lang="en-US" altLang="zh-CN" sz="1400" dirty="0">
                          <a:latin typeface="华文楷体" panose="02010600040101010101" pitchFamily="2" charset="-122"/>
                          <a:ea typeface="华文楷体" panose="02010600040101010101" pitchFamily="2" charset="-122"/>
                        </a:rPr>
                        <a:t>《</a:t>
                      </a:r>
                      <a:r>
                        <a:rPr lang="zh-TW" altLang="en-US" sz="1400" kern="1200" dirty="0">
                          <a:solidFill>
                            <a:schemeClr val="dk1"/>
                          </a:solidFill>
                          <a:effectLst/>
                          <a:latin typeface="华文楷体" panose="02010600040101010101" pitchFamily="2" charset="-122"/>
                          <a:ea typeface="华文楷体" panose="02010600040101010101" pitchFamily="2" charset="-122"/>
                          <a:cs typeface="+mn-cs"/>
                        </a:rPr>
                        <a:t>成人围手术期营养支持指南</a:t>
                      </a:r>
                      <a:r>
                        <a:rPr lang="en-US" altLang="zh-CN" sz="1400" dirty="0">
                          <a:latin typeface="华文楷体" panose="02010600040101010101" pitchFamily="2" charset="-122"/>
                          <a:ea typeface="华文楷体" panose="02010600040101010101" pitchFamily="2" charset="-122"/>
                        </a:rPr>
                        <a:t>》</a:t>
                      </a:r>
                      <a:r>
                        <a:rPr lang="zh-CN" altLang="en-US" sz="1400" dirty="0">
                          <a:latin typeface="华文楷体" panose="02010600040101010101" pitchFamily="2" charset="-122"/>
                          <a:ea typeface="华文楷体" panose="02010600040101010101" pitchFamily="2" charset="-122"/>
                        </a:rPr>
                        <a:t>（</a:t>
                      </a:r>
                      <a:r>
                        <a:rPr lang="en-US" altLang="zh-CN" sz="1400" dirty="0">
                          <a:latin typeface="华文楷体" panose="02010600040101010101" pitchFamily="2" charset="-122"/>
                          <a:ea typeface="华文楷体" panose="02010600040101010101" pitchFamily="2" charset="-122"/>
                        </a:rPr>
                        <a:t>2016</a:t>
                      </a:r>
                      <a:r>
                        <a:rPr lang="zh-CN" altLang="en-US" sz="1400" dirty="0">
                          <a:latin typeface="华文楷体" panose="02010600040101010101" pitchFamily="2" charset="-122"/>
                          <a:ea typeface="华文楷体" panose="02010600040101010101" pitchFamily="2" charset="-122"/>
                        </a:rPr>
                        <a:t>年）</a:t>
                      </a:r>
                      <a:endParaRPr lang="en-US" sz="1400" dirty="0">
                        <a:latin typeface="华文楷体" panose="02010600040101010101" pitchFamily="2" charset="-122"/>
                        <a:ea typeface="华文楷体" panose="02010600040101010101" pitchFamily="2" charset="-122"/>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solidFill>
                            <a:schemeClr val="dk1"/>
                          </a:solidFill>
                          <a:effectLst/>
                          <a:latin typeface="华文楷体" panose="02010600040101010101" pitchFamily="2" charset="-122"/>
                          <a:ea typeface="华文楷体" panose="02010600040101010101" pitchFamily="2" charset="-122"/>
                          <a:cs typeface="+mn-cs"/>
                        </a:rPr>
                        <a:t>目前国际上绝大多数营养学会和机构均推荐对需要</a:t>
                      </a:r>
                      <a:r>
                        <a:rPr lang="zh-CN" altLang="en-US" sz="1400" kern="1200" dirty="0">
                          <a:solidFill>
                            <a:schemeClr val="dk1"/>
                          </a:solidFill>
                          <a:effectLst/>
                          <a:latin typeface="华文楷体" panose="02010600040101010101" pitchFamily="2" charset="-122"/>
                          <a:ea typeface="华文楷体" panose="02010600040101010101" pitchFamily="2" charset="-122"/>
                          <a:cs typeface="+mn-cs"/>
                        </a:rPr>
                        <a:t>肠外营养</a:t>
                      </a:r>
                      <a:r>
                        <a:rPr lang="zh-TW" altLang="en-US" sz="1400" kern="1200" dirty="0">
                          <a:solidFill>
                            <a:schemeClr val="dk1"/>
                          </a:solidFill>
                          <a:effectLst/>
                          <a:latin typeface="华文楷体" panose="02010600040101010101" pitchFamily="2" charset="-122"/>
                          <a:ea typeface="华文楷体" panose="02010600040101010101" pitchFamily="2" charset="-122"/>
                          <a:cs typeface="+mn-cs"/>
                        </a:rPr>
                        <a:t>支持的手术患者添加</a:t>
                      </a:r>
                      <a:r>
                        <a:rPr lang="zh-TW" altLang="en-US" sz="1400" b="1" kern="1200" dirty="0">
                          <a:solidFill>
                            <a:srgbClr val="FF0000"/>
                          </a:solidFill>
                          <a:effectLst/>
                          <a:latin typeface="华文楷体" panose="02010600040101010101" pitchFamily="2" charset="-122"/>
                          <a:ea typeface="华文楷体" panose="02010600040101010101" pitchFamily="2" charset="-122"/>
                          <a:cs typeface="+mn-cs"/>
                        </a:rPr>
                        <a:t>谷氨酰胺</a:t>
                      </a:r>
                      <a:r>
                        <a:rPr lang="zh-TW" altLang="en-US" sz="1400" kern="1200" dirty="0">
                          <a:solidFill>
                            <a:schemeClr val="dk1"/>
                          </a:solidFill>
                          <a:effectLst/>
                          <a:latin typeface="华文楷体" panose="02010600040101010101" pitchFamily="2" charset="-122"/>
                          <a:ea typeface="华文楷体" panose="02010600040101010101" pitchFamily="2" charset="-122"/>
                          <a:cs typeface="+mn-cs"/>
                        </a:rPr>
                        <a:t>，以利于改善临床结局</a:t>
                      </a:r>
                      <a:r>
                        <a:rPr lang="zh-CN" altLang="en-US" sz="1400" kern="1200" dirty="0">
                          <a:solidFill>
                            <a:schemeClr val="dk1"/>
                          </a:solidFill>
                          <a:effectLst/>
                          <a:latin typeface="华文楷体" panose="02010600040101010101" pitchFamily="2" charset="-122"/>
                          <a:ea typeface="华文楷体" panose="02010600040101010101" pitchFamily="2" charset="-122"/>
                          <a:cs typeface="+mn-cs"/>
                        </a:rPr>
                        <a:t>。</a:t>
                      </a:r>
                      <a:endParaRPr lang="en-US" sz="1400" dirty="0">
                        <a:latin typeface="华文楷体" panose="02010600040101010101" pitchFamily="2" charset="-122"/>
                        <a:ea typeface="华文楷体" panose="02010600040101010101" pitchFamily="2" charset="-122"/>
                      </a:endParaRPr>
                    </a:p>
                  </a:txBody>
                  <a:tcPr>
                    <a:solidFill>
                      <a:schemeClr val="accent5">
                        <a:lumMod val="20000"/>
                        <a:lumOff val="80000"/>
                      </a:schemeClr>
                    </a:solidFill>
                  </a:tcPr>
                </a:tc>
                <a:extLst>
                  <a:ext uri="{0D108BD9-81ED-4DB2-BD59-A6C34878D82A}">
                    <a16:rowId xmlns:a16="http://schemas.microsoft.com/office/drawing/2014/main" val="10002"/>
                  </a:ext>
                </a:extLst>
              </a:tr>
              <a:tr h="81881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华文楷体" panose="02010600040101010101" pitchFamily="2" charset="-122"/>
                          <a:ea typeface="华文楷体" panose="02010600040101010101" pitchFamily="2" charset="-122"/>
                          <a:sym typeface="+mn-ea"/>
                        </a:rPr>
                        <a:t>中华医学会肠外肠内营养学分会：</a:t>
                      </a:r>
                      <a:r>
                        <a:rPr lang="en-US" altLang="zh-CN" sz="1400" dirty="0">
                          <a:latin typeface="华文楷体" panose="02010600040101010101" pitchFamily="2" charset="-122"/>
                          <a:ea typeface="华文楷体" panose="02010600040101010101" pitchFamily="2" charset="-122"/>
                          <a:sym typeface="+mn-ea"/>
                        </a:rPr>
                        <a:t>《</a:t>
                      </a:r>
                      <a:r>
                        <a:rPr lang="zh-CN" altLang="en-US" sz="1400" dirty="0">
                          <a:latin typeface="华文楷体" panose="02010600040101010101" pitchFamily="2" charset="-122"/>
                          <a:ea typeface="华文楷体" panose="02010600040101010101" pitchFamily="2" charset="-122"/>
                          <a:sym typeface="+mn-ea"/>
                        </a:rPr>
                        <a:t>中国成人患者肠外肠内营养临床应用指南</a:t>
                      </a:r>
                      <a:r>
                        <a:rPr lang="en-US" altLang="zh-CN" sz="1400" dirty="0">
                          <a:latin typeface="华文楷体" panose="02010600040101010101" pitchFamily="2" charset="-122"/>
                          <a:ea typeface="华文楷体" panose="02010600040101010101" pitchFamily="2" charset="-122"/>
                          <a:sym typeface="+mn-ea"/>
                        </a:rPr>
                        <a:t>》</a:t>
                      </a:r>
                      <a:r>
                        <a:rPr lang="zh-CN" altLang="en-US" sz="1400" dirty="0">
                          <a:latin typeface="华文楷体" panose="02010600040101010101" pitchFamily="2" charset="-122"/>
                          <a:ea typeface="华文楷体" panose="02010600040101010101" pitchFamily="2" charset="-122"/>
                          <a:sym typeface="+mn-ea"/>
                        </a:rPr>
                        <a:t>（</a:t>
                      </a:r>
                      <a:r>
                        <a:rPr lang="en-US" altLang="zh-CN" sz="1400" dirty="0">
                          <a:latin typeface="华文楷体" panose="02010600040101010101" pitchFamily="2" charset="-122"/>
                          <a:ea typeface="华文楷体" panose="02010600040101010101" pitchFamily="2" charset="-122"/>
                          <a:sym typeface="+mn-ea"/>
                        </a:rPr>
                        <a:t>2023</a:t>
                      </a:r>
                      <a:r>
                        <a:rPr lang="zh-CN" altLang="en-US" sz="1400" dirty="0">
                          <a:latin typeface="华文楷体" panose="02010600040101010101" pitchFamily="2" charset="-122"/>
                          <a:ea typeface="华文楷体" panose="02010600040101010101" pitchFamily="2" charset="-122"/>
                          <a:sym typeface="+mn-ea"/>
                        </a:rPr>
                        <a:t>年）</a:t>
                      </a:r>
                      <a:endParaRPr lang="en-US" sz="1400"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华文楷体" panose="02010600040101010101" pitchFamily="2" charset="-122"/>
                          <a:ea typeface="华文楷体" panose="02010600040101010101" pitchFamily="2" charset="-122"/>
                          <a:cs typeface="楷体" panose="02010609060101010101" charset="-122"/>
                          <a:sym typeface="+mn-ea"/>
                        </a:rPr>
                        <a:t>较长时间肠外营养治疗易发生肠外营养相关性肝损害，尽早启动肠内喂养、优化肠外营养处方、控制感染及合理使用保肝药物是防治的重要方法（</a:t>
                      </a:r>
                      <a:r>
                        <a:rPr lang="zh-CN" altLang="en-US" sz="1400" b="1" dirty="0">
                          <a:latin typeface="华文楷体" panose="02010600040101010101" pitchFamily="2" charset="-122"/>
                          <a:ea typeface="华文楷体" panose="02010600040101010101" pitchFamily="2" charset="-122"/>
                          <a:cs typeface="楷体" panose="02010609060101010101" charset="-122"/>
                          <a:sym typeface="+mn-ea"/>
                        </a:rPr>
                        <a:t>证据</a:t>
                      </a:r>
                      <a:r>
                        <a:rPr lang="en-US" altLang="zh-CN" sz="1400" b="1" dirty="0">
                          <a:latin typeface="华文楷体" panose="02010600040101010101" pitchFamily="2" charset="-122"/>
                          <a:ea typeface="华文楷体" panose="02010600040101010101" pitchFamily="2" charset="-122"/>
                          <a:cs typeface="楷体" panose="02010609060101010101" charset="-122"/>
                          <a:sym typeface="+mn-ea"/>
                        </a:rPr>
                        <a:t>B</a:t>
                      </a:r>
                      <a:r>
                        <a:rPr lang="zh-CN" altLang="en-US" sz="1400" b="1" dirty="0">
                          <a:latin typeface="华文楷体" panose="02010600040101010101" pitchFamily="2" charset="-122"/>
                          <a:ea typeface="华文楷体" panose="02010600040101010101" pitchFamily="2" charset="-122"/>
                          <a:cs typeface="楷体" panose="02010609060101010101" charset="-122"/>
                          <a:sym typeface="+mn-ea"/>
                        </a:rPr>
                        <a:t>，强推荐，</a:t>
                      </a:r>
                      <a:r>
                        <a:rPr lang="en-US" altLang="zh-CN" sz="1400" b="1" dirty="0">
                          <a:latin typeface="华文楷体" panose="02010600040101010101" pitchFamily="2" charset="-122"/>
                          <a:ea typeface="华文楷体" panose="02010600040101010101" pitchFamily="2" charset="-122"/>
                          <a:cs typeface="楷体" panose="02010609060101010101" charset="-122"/>
                          <a:sym typeface="+mn-ea"/>
                        </a:rPr>
                        <a:t>99.3%</a:t>
                      </a:r>
                      <a:r>
                        <a:rPr lang="zh-CN" altLang="en-US" sz="1400" dirty="0">
                          <a:latin typeface="华文楷体" panose="02010600040101010101" pitchFamily="2" charset="-122"/>
                          <a:ea typeface="华文楷体" panose="02010600040101010101" pitchFamily="2" charset="-122"/>
                          <a:cs typeface="楷体" panose="02010609060101010101" charset="-122"/>
                          <a:sym typeface="+mn-ea"/>
                        </a:rPr>
                        <a:t>）。</a:t>
                      </a:r>
                      <a:r>
                        <a:rPr lang="zh-CN" altLang="en-US" sz="1400" b="1" dirty="0">
                          <a:solidFill>
                            <a:srgbClr val="FF0000"/>
                          </a:solidFill>
                          <a:latin typeface="华文楷体" panose="02010600040101010101" pitchFamily="2" charset="-122"/>
                          <a:ea typeface="华文楷体" panose="02010600040101010101" pitchFamily="2" charset="-122"/>
                          <a:cs typeface="楷体" panose="02010609060101010101" charset="-122"/>
                          <a:sym typeface="+mn-ea"/>
                        </a:rPr>
                        <a:t>牛磺酸</a:t>
                      </a:r>
                      <a:r>
                        <a:rPr lang="zh-CN" altLang="en-US" sz="1400" dirty="0">
                          <a:latin typeface="华文楷体" panose="02010600040101010101" pitchFamily="2" charset="-122"/>
                          <a:ea typeface="华文楷体" panose="02010600040101010101" pitchFamily="2" charset="-122"/>
                          <a:cs typeface="楷体" panose="02010609060101010101" charset="-122"/>
                          <a:sym typeface="+mn-ea"/>
                        </a:rPr>
                        <a:t>可与胆汁酸结合预防胆汁淤积，对于重症、大手术和短肠综合征等牛磺酸水平较低的患者，外源性补充效果更佳。</a:t>
                      </a:r>
                      <a:endParaRPr lang="zh-CN" altLang="en-US" sz="1400" dirty="0">
                        <a:latin typeface="华文楷体" panose="02010600040101010101" pitchFamily="2" charset="-122"/>
                        <a:ea typeface="华文楷体" panose="02010600040101010101" pitchFamily="2" charset="-122"/>
                      </a:endParaRPr>
                    </a:p>
                  </a:txBody>
                  <a:tcPr>
                    <a:solidFill>
                      <a:schemeClr val="accent1">
                        <a:lumMod val="40000"/>
                        <a:lumOff val="60000"/>
                      </a:schemeClr>
                    </a:solidFill>
                  </a:tcPr>
                </a:tc>
                <a:extLst>
                  <a:ext uri="{0D108BD9-81ED-4DB2-BD59-A6C34878D82A}">
                    <a16:rowId xmlns:a16="http://schemas.microsoft.com/office/drawing/2014/main" val="10003"/>
                  </a:ext>
                </a:extLst>
              </a:tr>
              <a:tr h="33242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华文楷体" panose="02010600040101010101" pitchFamily="2" charset="-122"/>
                          <a:ea typeface="华文楷体" panose="02010600040101010101" pitchFamily="2" charset="-122"/>
                          <a:sym typeface="+mn-ea"/>
                        </a:rPr>
                        <a:t>中华医学会肠外肠内营养学分会：</a:t>
                      </a:r>
                      <a:r>
                        <a:rPr lang="en-US" altLang="zh-CN" sz="1400" dirty="0">
                          <a:latin typeface="华文楷体" panose="02010600040101010101" pitchFamily="2" charset="-122"/>
                          <a:ea typeface="华文楷体" panose="02010600040101010101" pitchFamily="2" charset="-122"/>
                          <a:sym typeface="+mn-ea"/>
                        </a:rPr>
                        <a:t>《</a:t>
                      </a:r>
                      <a:r>
                        <a:rPr lang="zh-CN" altLang="en-US" sz="1400" spc="-310" dirty="0">
                          <a:latin typeface="华文楷体" panose="02010600040101010101" pitchFamily="2" charset="-122"/>
                          <a:ea typeface="华文楷体" panose="02010600040101010101" pitchFamily="2" charset="-122"/>
                          <a:sym typeface="+mn-ea"/>
                        </a:rPr>
                        <a:t> </a:t>
                      </a:r>
                      <a:r>
                        <a:rPr lang="zh-CN" altLang="en-US" sz="1400" dirty="0">
                          <a:latin typeface="华文楷体" panose="02010600040101010101" pitchFamily="2" charset="-122"/>
                          <a:ea typeface="华文楷体" panose="02010600040101010101" pitchFamily="2" charset="-122"/>
                          <a:sym typeface="+mn-ea"/>
                        </a:rPr>
                        <a:t>肠外营养多腔袋临床应用专家共识</a:t>
                      </a:r>
                      <a:r>
                        <a:rPr lang="en-US" altLang="zh-CN" sz="1400" dirty="0">
                          <a:latin typeface="华文楷体" panose="02010600040101010101" pitchFamily="2" charset="-122"/>
                          <a:ea typeface="华文楷体" panose="02010600040101010101" pitchFamily="2" charset="-122"/>
                          <a:sym typeface="+mn-ea"/>
                        </a:rPr>
                        <a:t>》</a:t>
                      </a:r>
                      <a:r>
                        <a:rPr lang="zh-CN" altLang="en-US" sz="1400" dirty="0">
                          <a:latin typeface="华文楷体" panose="02010600040101010101" pitchFamily="2" charset="-122"/>
                          <a:ea typeface="华文楷体" panose="02010600040101010101" pitchFamily="2" charset="-122"/>
                          <a:sym typeface="+mn-ea"/>
                        </a:rPr>
                        <a:t>（</a:t>
                      </a:r>
                      <a:r>
                        <a:rPr lang="en-US" altLang="zh-CN" sz="1400" dirty="0">
                          <a:latin typeface="华文楷体" panose="02010600040101010101" pitchFamily="2" charset="-122"/>
                          <a:ea typeface="华文楷体" panose="02010600040101010101" pitchFamily="2" charset="-122"/>
                          <a:sym typeface="+mn-ea"/>
                        </a:rPr>
                        <a:t>2022</a:t>
                      </a:r>
                      <a:r>
                        <a:rPr lang="zh-CN" altLang="en-US" sz="1400" dirty="0">
                          <a:latin typeface="华文楷体" panose="02010600040101010101" pitchFamily="2" charset="-122"/>
                          <a:ea typeface="华文楷体" panose="02010600040101010101" pitchFamily="2" charset="-122"/>
                          <a:sym typeface="+mn-ea"/>
                        </a:rPr>
                        <a:t>年）</a:t>
                      </a:r>
                      <a:endParaRPr lang="en-US" sz="1400" dirty="0">
                        <a:latin typeface="华文楷体" panose="02010600040101010101" pitchFamily="2" charset="-122"/>
                        <a:ea typeface="华文楷体" panose="02010600040101010101" pitchFamily="2" charset="-122"/>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001334"/>
                          </a:solidFill>
                          <a:latin typeface="华文楷体" panose="02010600040101010101" pitchFamily="2" charset="-122"/>
                          <a:ea typeface="华文楷体" panose="02010600040101010101" pitchFamily="2" charset="-122"/>
                          <a:cs typeface="楷体" panose="02010609060101010101" charset="-122"/>
                          <a:sym typeface="+mn-ea"/>
                        </a:rPr>
                        <a:t>适度增加</a:t>
                      </a:r>
                      <a:r>
                        <a:rPr lang="zh-CN" altLang="en-US" sz="1400" b="1" dirty="0">
                          <a:solidFill>
                            <a:srgbClr val="FF0000"/>
                          </a:solidFill>
                          <a:latin typeface="华文楷体" panose="02010600040101010101" pitchFamily="2" charset="-122"/>
                          <a:ea typeface="华文楷体" panose="02010600040101010101" pitchFamily="2" charset="-122"/>
                          <a:cs typeface="楷体" panose="02010609060101010101" charset="-122"/>
                          <a:sym typeface="+mn-ea"/>
                        </a:rPr>
                        <a:t>支链氨基酸</a:t>
                      </a:r>
                      <a:r>
                        <a:rPr lang="zh-CN" altLang="en-US" sz="1400" dirty="0">
                          <a:solidFill>
                            <a:srgbClr val="001334"/>
                          </a:solidFill>
                          <a:latin typeface="华文楷体" panose="02010600040101010101" pitchFamily="2" charset="-122"/>
                          <a:ea typeface="华文楷体" panose="02010600040101010101" pitchFamily="2" charset="-122"/>
                          <a:cs typeface="楷体" panose="02010609060101010101" charset="-122"/>
                          <a:sym typeface="+mn-ea"/>
                        </a:rPr>
                        <a:t>和</a:t>
                      </a:r>
                      <a:r>
                        <a:rPr lang="zh-CN" altLang="en-US" sz="1400" b="1" spc="5" dirty="0">
                          <a:solidFill>
                            <a:srgbClr val="FF0000"/>
                          </a:solidFill>
                          <a:latin typeface="华文楷体" panose="02010600040101010101" pitchFamily="2" charset="-122"/>
                          <a:ea typeface="华文楷体" panose="02010600040101010101" pitchFamily="2" charset="-122"/>
                          <a:cs typeface="楷体" panose="02010609060101010101" charset="-122"/>
                          <a:sym typeface="+mn-ea"/>
                        </a:rPr>
                        <a:t>牛磺酸</a:t>
                      </a:r>
                      <a:r>
                        <a:rPr lang="zh-CN" altLang="en-US" sz="1400" dirty="0">
                          <a:solidFill>
                            <a:srgbClr val="001334"/>
                          </a:solidFill>
                          <a:latin typeface="华文楷体" panose="02010600040101010101" pitchFamily="2" charset="-122"/>
                          <a:ea typeface="华文楷体" panose="02010600040101010101" pitchFamily="2" charset="-122"/>
                          <a:cs typeface="楷体" panose="02010609060101010101" charset="-122"/>
                          <a:sym typeface="+mn-ea"/>
                        </a:rPr>
                        <a:t>等、避免过度喂养、控制感染，以保护肝功能。</a:t>
                      </a:r>
                      <a:endParaRPr lang="en-US" sz="1400" kern="1200" dirty="0">
                        <a:solidFill>
                          <a:schemeClr val="dk1"/>
                        </a:solidFill>
                        <a:effectLst/>
                        <a:latin typeface="华文楷体" panose="02010600040101010101" pitchFamily="2" charset="-122"/>
                        <a:ea typeface="华文楷体" panose="02010600040101010101" pitchFamily="2" charset="-122"/>
                        <a:cs typeface="+mn-cs"/>
                      </a:endParaRPr>
                    </a:p>
                  </a:txBody>
                  <a:tcPr>
                    <a:solidFill>
                      <a:schemeClr val="accent1">
                        <a:lumMod val="40000"/>
                        <a:lumOff val="60000"/>
                      </a:schemeClr>
                    </a:solidFill>
                  </a:tcPr>
                </a:tc>
                <a:extLst>
                  <a:ext uri="{0D108BD9-81ED-4DB2-BD59-A6C34878D82A}">
                    <a16:rowId xmlns:a16="http://schemas.microsoft.com/office/drawing/2014/main" val="10004"/>
                  </a:ext>
                </a:extLst>
              </a:tr>
              <a:tr h="535041">
                <a:tc>
                  <a:txBody>
                    <a:bodyPr/>
                    <a:lstStyle/>
                    <a:p>
                      <a:r>
                        <a:rPr lang="zh-CN" altLang="en-US" sz="1400" dirty="0">
                          <a:latin typeface="华文楷体" panose="02010600040101010101" pitchFamily="2" charset="-122"/>
                          <a:ea typeface="华文楷体" panose="02010600040101010101" pitchFamily="2" charset="-122"/>
                          <a:sym typeface="+mn-ea"/>
                        </a:rPr>
                        <a:t>中华医学会肠外肠内营养学分会：</a:t>
                      </a:r>
                      <a:r>
                        <a:rPr lang="en-US" altLang="zh-CN" sz="1400" dirty="0">
                          <a:latin typeface="华文楷体" panose="02010600040101010101" pitchFamily="2" charset="-122"/>
                          <a:ea typeface="华文楷体" panose="02010600040101010101" pitchFamily="2" charset="-122"/>
                          <a:sym typeface="+mn-ea"/>
                        </a:rPr>
                        <a:t>《</a:t>
                      </a:r>
                      <a:r>
                        <a:rPr lang="zh-CN" altLang="en-US" sz="1400" dirty="0">
                          <a:latin typeface="华文楷体" panose="02010600040101010101" pitchFamily="2" charset="-122"/>
                          <a:ea typeface="华文楷体" panose="02010600040101010101" pitchFamily="2" charset="-122"/>
                          <a:sym typeface="+mn-ea"/>
                        </a:rPr>
                        <a:t>中国成人患者肠外肠内营养临床应用指南</a:t>
                      </a:r>
                      <a:r>
                        <a:rPr lang="en-US" altLang="zh-CN" sz="1400" dirty="0">
                          <a:latin typeface="华文楷体" panose="02010600040101010101" pitchFamily="2" charset="-122"/>
                          <a:ea typeface="华文楷体" panose="02010600040101010101" pitchFamily="2" charset="-122"/>
                          <a:sym typeface="+mn-ea"/>
                        </a:rPr>
                        <a:t>》</a:t>
                      </a:r>
                      <a:r>
                        <a:rPr lang="zh-CN" altLang="en-US" sz="1400" dirty="0">
                          <a:latin typeface="华文楷体" panose="02010600040101010101" pitchFamily="2" charset="-122"/>
                          <a:ea typeface="华文楷体" panose="02010600040101010101" pitchFamily="2" charset="-122"/>
                          <a:sym typeface="+mn-ea"/>
                        </a:rPr>
                        <a:t>（</a:t>
                      </a:r>
                      <a:r>
                        <a:rPr lang="en-US" altLang="zh-CN" sz="1400" dirty="0">
                          <a:latin typeface="华文楷体" panose="02010600040101010101" pitchFamily="2" charset="-122"/>
                          <a:ea typeface="华文楷体" panose="02010600040101010101" pitchFamily="2" charset="-122"/>
                          <a:sym typeface="+mn-ea"/>
                        </a:rPr>
                        <a:t>2023</a:t>
                      </a:r>
                      <a:r>
                        <a:rPr lang="zh-CN" altLang="en-US" sz="1400" dirty="0">
                          <a:latin typeface="华文楷体" panose="02010600040101010101" pitchFamily="2" charset="-122"/>
                          <a:ea typeface="华文楷体" panose="02010600040101010101" pitchFamily="2" charset="-122"/>
                          <a:sym typeface="+mn-ea"/>
                        </a:rPr>
                        <a:t>年）</a:t>
                      </a:r>
                      <a:endParaRPr lang="en-US" sz="1400" dirty="0">
                        <a:latin typeface="华文楷体" panose="02010600040101010101" pitchFamily="2" charset="-122"/>
                        <a:ea typeface="华文楷体" panose="02010600040101010101" pitchFamily="2" charset="-122"/>
                      </a:endParaRPr>
                    </a:p>
                  </a:txBody>
                  <a:tcPr>
                    <a:solidFill>
                      <a:schemeClr val="accent1">
                        <a:lumMod val="20000"/>
                        <a:lumOff val="80000"/>
                      </a:schemeClr>
                    </a:solidFill>
                  </a:tcPr>
                </a:tc>
                <a:tc>
                  <a:txBody>
                    <a:bodyPr/>
                    <a:lstStyle/>
                    <a:p>
                      <a:r>
                        <a:rPr lang="zh-CN" altLang="en-US" sz="1400" dirty="0">
                          <a:latin typeface="华文楷体" panose="02010600040101010101" pitchFamily="2" charset="-122"/>
                          <a:ea typeface="华文楷体" panose="02010600040101010101" pitchFamily="2" charset="-122"/>
                          <a:sym typeface="+mn-ea"/>
                        </a:rPr>
                        <a:t>推荐使用</a:t>
                      </a:r>
                      <a:r>
                        <a:rPr lang="zh-CN" altLang="en-US" sz="1400" b="1" dirty="0">
                          <a:solidFill>
                            <a:srgbClr val="FF0000"/>
                          </a:solidFill>
                          <a:latin typeface="华文楷体" panose="02010600040101010101" pitchFamily="2" charset="-122"/>
                          <a:ea typeface="华文楷体" panose="02010600040101010101" pitchFamily="2" charset="-122"/>
                          <a:sym typeface="+mn-ea"/>
                        </a:rPr>
                        <a:t>不含亚硫酸盐类抗氧化剂</a:t>
                      </a:r>
                      <a:r>
                        <a:rPr lang="zh-CN" altLang="en-US" sz="1400" dirty="0">
                          <a:latin typeface="华文楷体" panose="02010600040101010101" pitchFamily="2" charset="-122"/>
                          <a:ea typeface="华文楷体" panose="02010600040101010101" pitchFamily="2" charset="-122"/>
                          <a:sym typeface="+mn-ea"/>
                        </a:rPr>
                        <a:t>的复方氨基酸制剂以减少肝损害。</a:t>
                      </a:r>
                      <a:endParaRPr lang="zh-CN" altLang="en-US" sz="1400" dirty="0">
                        <a:latin typeface="华文楷体" panose="02010600040101010101" pitchFamily="2" charset="-122"/>
                        <a:ea typeface="华文楷体" panose="02010600040101010101" pitchFamily="2" charset="-122"/>
                      </a:endParaRPr>
                    </a:p>
                    <a:p>
                      <a:endParaRPr lang="en-US" sz="1400" dirty="0">
                        <a:latin typeface="华文楷体" panose="02010600040101010101" pitchFamily="2" charset="-122"/>
                        <a:ea typeface="华文楷体" panose="02010600040101010101" pitchFamily="2" charset="-122"/>
                      </a:endParaRPr>
                    </a:p>
                  </a:txBody>
                  <a:tcPr>
                    <a:solidFill>
                      <a:schemeClr val="accent1">
                        <a:lumMod val="20000"/>
                        <a:lumOff val="80000"/>
                      </a:schemeClr>
                    </a:solidFill>
                  </a:tcPr>
                </a:tc>
                <a:extLst>
                  <a:ext uri="{0D108BD9-81ED-4DB2-BD59-A6C34878D82A}">
                    <a16:rowId xmlns:a16="http://schemas.microsoft.com/office/drawing/2014/main" val="10005"/>
                  </a:ext>
                </a:extLst>
              </a:tr>
              <a:tr h="500831">
                <a:tc>
                  <a:txBody>
                    <a:bodyPr/>
                    <a:lstStyle/>
                    <a:p>
                      <a:r>
                        <a:rPr lang="zh-CN" altLang="en-US" sz="1400" dirty="0">
                          <a:latin typeface="华文楷体" panose="02010600040101010101" pitchFamily="2" charset="-122"/>
                          <a:ea typeface="华文楷体" panose="02010600040101010101" pitchFamily="2" charset="-122"/>
                          <a:sym typeface="+mn-ea"/>
                        </a:rPr>
                        <a:t>中华医学会肠外肠内营养学分会：</a:t>
                      </a:r>
                      <a:r>
                        <a:rPr lang="en-US" altLang="zh-CN" sz="1400" dirty="0">
                          <a:latin typeface="华文楷体" panose="02010600040101010101" pitchFamily="2" charset="-122"/>
                          <a:ea typeface="华文楷体" panose="02010600040101010101" pitchFamily="2" charset="-122"/>
                          <a:sym typeface="+mn-ea"/>
                        </a:rPr>
                        <a:t>《</a:t>
                      </a:r>
                      <a:r>
                        <a:rPr lang="zh-CN" altLang="en-US" sz="1400" dirty="0">
                          <a:effectLst/>
                          <a:latin typeface="华文楷体" panose="02010600040101010101" pitchFamily="2" charset="-122"/>
                          <a:ea typeface="华文楷体" panose="02010600040101010101" pitchFamily="2" charset="-122"/>
                          <a:sym typeface="+mn-ea"/>
                        </a:rPr>
                        <a:t>复方氨基酸注射液临床应用专家共识</a:t>
                      </a:r>
                      <a:r>
                        <a:rPr lang="en-US" altLang="zh-CN" sz="1400" dirty="0">
                          <a:latin typeface="华文楷体" panose="02010600040101010101" pitchFamily="2" charset="-122"/>
                          <a:ea typeface="华文楷体" panose="02010600040101010101" pitchFamily="2" charset="-122"/>
                          <a:sym typeface="+mn-ea"/>
                        </a:rPr>
                        <a:t>》</a:t>
                      </a:r>
                      <a:r>
                        <a:rPr lang="zh-CN" altLang="en-US" sz="1400" dirty="0">
                          <a:latin typeface="华文楷体" panose="02010600040101010101" pitchFamily="2" charset="-122"/>
                          <a:ea typeface="华文楷体" panose="02010600040101010101" pitchFamily="2" charset="-122"/>
                          <a:sym typeface="+mn-ea"/>
                        </a:rPr>
                        <a:t>（</a:t>
                      </a:r>
                      <a:r>
                        <a:rPr lang="en-US" altLang="zh-CN" sz="1400" dirty="0">
                          <a:latin typeface="华文楷体" panose="02010600040101010101" pitchFamily="2" charset="-122"/>
                          <a:ea typeface="华文楷体" panose="02010600040101010101" pitchFamily="2" charset="-122"/>
                          <a:sym typeface="+mn-ea"/>
                        </a:rPr>
                        <a:t>2019</a:t>
                      </a:r>
                      <a:r>
                        <a:rPr lang="zh-CN" altLang="en-US" sz="1400" dirty="0">
                          <a:latin typeface="华文楷体" panose="02010600040101010101" pitchFamily="2" charset="-122"/>
                          <a:ea typeface="华文楷体" panose="02010600040101010101" pitchFamily="2" charset="-122"/>
                          <a:sym typeface="+mn-ea"/>
                        </a:rPr>
                        <a:t>年）</a:t>
                      </a:r>
                      <a:endParaRPr lang="en-US" sz="1400" dirty="0">
                        <a:latin typeface="华文楷体" panose="02010600040101010101" pitchFamily="2" charset="-122"/>
                        <a:ea typeface="华文楷体" panose="02010600040101010101" pitchFamily="2" charset="-122"/>
                      </a:endParaRPr>
                    </a:p>
                  </a:txBody>
                  <a:tcPr>
                    <a:solidFill>
                      <a:schemeClr val="accent1">
                        <a:lumMod val="20000"/>
                        <a:lumOff val="80000"/>
                      </a:schemeClr>
                    </a:solidFill>
                  </a:tcPr>
                </a:tc>
                <a:tc>
                  <a:txBody>
                    <a:bodyPr/>
                    <a:lstStyle/>
                    <a:p>
                      <a:r>
                        <a:rPr lang="zh-CN" altLang="en-US" sz="1400" dirty="0">
                          <a:latin typeface="华文楷体" panose="02010600040101010101" pitchFamily="2" charset="-122"/>
                          <a:ea typeface="华文楷体" panose="02010600040101010101" pitchFamily="2" charset="-122"/>
                          <a:sym typeface="+mn-ea"/>
                        </a:rPr>
                        <a:t>长期使用肠外营养、重要脏器功能障碍、危重症、儿童、老年人、有高危过敏史的患者优先推荐</a:t>
                      </a:r>
                      <a:r>
                        <a:rPr lang="zh-CN" altLang="en-US" sz="1400" b="1" dirty="0">
                          <a:solidFill>
                            <a:srgbClr val="FF0000"/>
                          </a:solidFill>
                          <a:latin typeface="华文楷体" panose="02010600040101010101" pitchFamily="2" charset="-122"/>
                          <a:ea typeface="华文楷体" panose="02010600040101010101" pitchFamily="2" charset="-122"/>
                          <a:sym typeface="+mn-ea"/>
                        </a:rPr>
                        <a:t>不含亚硫酸盐或亚硫酸盐含量更低</a:t>
                      </a:r>
                      <a:r>
                        <a:rPr lang="zh-CN" altLang="en-US" sz="1400" dirty="0">
                          <a:latin typeface="华文楷体" panose="02010600040101010101" pitchFamily="2" charset="-122"/>
                          <a:ea typeface="华文楷体" panose="02010600040101010101" pitchFamily="2" charset="-122"/>
                          <a:sym typeface="+mn-ea"/>
                        </a:rPr>
                        <a:t>的复方氨基酸注射液。</a:t>
                      </a:r>
                      <a:endParaRPr lang="en-US" sz="1400" dirty="0">
                        <a:latin typeface="华文楷体" panose="02010600040101010101" pitchFamily="2" charset="-122"/>
                        <a:ea typeface="华文楷体" panose="02010600040101010101" pitchFamily="2" charset="-122"/>
                      </a:endParaRPr>
                    </a:p>
                  </a:txBody>
                  <a:tcP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13" name="object 33"/>
          <p:cNvSpPr>
            <a:spLocks noGrp="1" noRot="1" noMove="1" noResize="1" noEditPoints="1" noAdjustHandles="1" noChangeArrowheads="1" noChangeShapeType="1"/>
          </p:cNvSpPr>
          <p:nvPr/>
        </p:nvSpPr>
        <p:spPr>
          <a:xfrm>
            <a:off x="10072591" y="2178216"/>
            <a:ext cx="280416" cy="338327"/>
          </a:xfrm>
          <a:prstGeom prst="rect">
            <a:avLst/>
          </a:prstGeom>
          <a:blipFill>
            <a:blip r:embed="rId4" cstate="print"/>
            <a:stretch>
              <a:fillRect/>
            </a:stretch>
          </a:blipFill>
        </p:spPr>
        <p:txBody>
          <a:bodyPr wrap="square" lIns="0" tIns="0" rIns="0" bIns="0" rtlCol="0"/>
          <a:lstStyle/>
          <a:p>
            <a:endParaRPr/>
          </a:p>
        </p:txBody>
      </p:sp>
      <p:sp>
        <p:nvSpPr>
          <p:cNvPr id="14" name="文本框 13"/>
          <p:cNvSpPr txBox="1">
            <a:spLocks noGrp="1" noRot="1" noMove="1" noResize="1" noEditPoints="1" noAdjustHandles="1" noChangeArrowheads="1" noChangeShapeType="1"/>
          </p:cNvSpPr>
          <p:nvPr/>
        </p:nvSpPr>
        <p:spPr>
          <a:xfrm>
            <a:off x="10449802" y="3953028"/>
            <a:ext cx="1585398" cy="645160"/>
          </a:xfrm>
          <a:prstGeom prst="rect">
            <a:avLst/>
          </a:prstGeom>
          <a:noFill/>
        </p:spPr>
        <p:txBody>
          <a:bodyPr wrap="square" rtlCol="0">
            <a:spAutoFit/>
          </a:bodyPr>
          <a:lstStyle/>
          <a:p>
            <a:r>
              <a:rPr lang="zh-CN" altLang="en-US" b="1" dirty="0">
                <a:solidFill>
                  <a:schemeClr val="tx1"/>
                </a:solidFill>
                <a:latin typeface="华文楷体" panose="02010600040101010101" pitchFamily="2" charset="-122"/>
                <a:ea typeface="华文楷体" panose="02010600040101010101" pitchFamily="2" charset="-122"/>
              </a:rPr>
              <a:t>推荐牛磺酸、支链氨基酸</a:t>
            </a:r>
          </a:p>
        </p:txBody>
      </p:sp>
      <p:sp>
        <p:nvSpPr>
          <p:cNvPr id="17" name="箭头: 右 16"/>
          <p:cNvSpPr>
            <a:spLocks noGrp="1" noRot="1" noMove="1" noResize="1" noEditPoints="1" noAdjustHandles="1" noChangeArrowheads="1" noChangeShapeType="1"/>
          </p:cNvSpPr>
          <p:nvPr/>
        </p:nvSpPr>
        <p:spPr>
          <a:xfrm>
            <a:off x="10096490" y="4195381"/>
            <a:ext cx="230057" cy="338327"/>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p:cNvSpPr txBox="1">
            <a:spLocks noGrp="1" noRot="1" noMove="1" noResize="1" noEditPoints="1" noAdjustHandles="1" noChangeArrowheads="1" noChangeShapeType="1"/>
          </p:cNvSpPr>
          <p:nvPr/>
        </p:nvSpPr>
        <p:spPr>
          <a:xfrm>
            <a:off x="10370362" y="2101420"/>
            <a:ext cx="1572123" cy="369332"/>
          </a:xfrm>
          <a:prstGeom prst="rect">
            <a:avLst/>
          </a:prstGeom>
          <a:noFill/>
        </p:spPr>
        <p:txBody>
          <a:bodyPr wrap="square" rtlCol="0">
            <a:spAutoFit/>
          </a:bodyPr>
          <a:lstStyle/>
          <a:p>
            <a:r>
              <a:rPr lang="zh-CN" altLang="en-US" b="1" dirty="0">
                <a:solidFill>
                  <a:schemeClr val="tx1"/>
                </a:solidFill>
                <a:latin typeface="华文楷体" panose="02010600040101010101" pitchFamily="2" charset="-122"/>
                <a:ea typeface="华文楷体" panose="02010600040101010101" pitchFamily="2" charset="-122"/>
              </a:rPr>
              <a:t>推荐谷氨酰胺</a:t>
            </a:r>
          </a:p>
        </p:txBody>
      </p:sp>
      <p:sp>
        <p:nvSpPr>
          <p:cNvPr id="19" name="箭头: 右 18"/>
          <p:cNvSpPr>
            <a:spLocks noGrp="1" noRot="1" noMove="1" noResize="1" noEditPoints="1" noAdjustHandles="1" noChangeArrowheads="1" noChangeShapeType="1"/>
          </p:cNvSpPr>
          <p:nvPr/>
        </p:nvSpPr>
        <p:spPr>
          <a:xfrm>
            <a:off x="10095095" y="5387099"/>
            <a:ext cx="230057" cy="338327"/>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文本框 19"/>
          <p:cNvSpPr txBox="1">
            <a:spLocks noGrp="1" noRot="1" noMove="1" noResize="1" noEditPoints="1" noAdjustHandles="1" noChangeArrowheads="1" noChangeShapeType="1"/>
          </p:cNvSpPr>
          <p:nvPr/>
        </p:nvSpPr>
        <p:spPr>
          <a:xfrm>
            <a:off x="10274163" y="5001338"/>
            <a:ext cx="1585398" cy="1200329"/>
          </a:xfrm>
          <a:prstGeom prst="rect">
            <a:avLst/>
          </a:prstGeom>
          <a:noFill/>
        </p:spPr>
        <p:txBody>
          <a:bodyPr wrap="square" rtlCol="0">
            <a:spAutoFit/>
          </a:bodyPr>
          <a:lstStyle/>
          <a:p>
            <a:r>
              <a:rPr lang="zh-CN" altLang="en-US" b="1" dirty="0">
                <a:solidFill>
                  <a:schemeClr val="tx1"/>
                </a:solidFill>
                <a:latin typeface="华文楷体" panose="02010600040101010101" pitchFamily="2" charset="-122"/>
                <a:ea typeface="华文楷体" panose="02010600040101010101" pitchFamily="2" charset="-122"/>
              </a:rPr>
              <a:t>推荐使用不含亚硫酸盐类抗氧剂的复方氨基酸</a:t>
            </a:r>
          </a:p>
        </p:txBody>
      </p:sp>
      <p:sp>
        <p:nvSpPr>
          <p:cNvPr id="24" name="箭头: 上 23"/>
          <p:cNvSpPr>
            <a:spLocks noGrp="1" noRot="1" noMove="1" noResize="1" noEditPoints="1" noAdjustHandles="1" noChangeArrowheads="1" noChangeShapeType="1"/>
          </p:cNvSpPr>
          <p:nvPr/>
        </p:nvSpPr>
        <p:spPr>
          <a:xfrm>
            <a:off x="10923703" y="1549259"/>
            <a:ext cx="364894" cy="30251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圆角 9">
            <a:extLst>
              <a:ext uri="{FF2B5EF4-FFF2-40B4-BE49-F238E27FC236}">
                <a16:creationId xmlns:a16="http://schemas.microsoft.com/office/drawing/2014/main" id="{54EE2654-2166-ED17-2C02-5961AD836EB5}"/>
              </a:ext>
            </a:extLst>
          </p:cNvPr>
          <p:cNvSpPr>
            <a:spLocks noGrp="1" noRot="1" noMove="1" noResize="1" noEditPoints="1" noAdjustHandles="1" noChangeArrowheads="1" noChangeShapeType="1"/>
          </p:cNvSpPr>
          <p:nvPr/>
        </p:nvSpPr>
        <p:spPr>
          <a:xfrm>
            <a:off x="559794" y="671590"/>
            <a:ext cx="11344822" cy="85374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45B47087-9FFB-9E17-D98A-C6EA9B727BD3}"/>
              </a:ext>
            </a:extLst>
          </p:cNvPr>
          <p:cNvSpPr txBox="1">
            <a:spLocks noGrp="1" noRot="1" noMove="1" noResize="1" noEditPoints="1" noAdjustHandles="1" noChangeArrowheads="1" noChangeShapeType="1"/>
          </p:cNvSpPr>
          <p:nvPr/>
        </p:nvSpPr>
        <p:spPr>
          <a:xfrm>
            <a:off x="2187792" y="718262"/>
            <a:ext cx="8088826" cy="830997"/>
          </a:xfrm>
          <a:prstGeom prst="rect">
            <a:avLst/>
          </a:prstGeom>
          <a:noFill/>
        </p:spPr>
        <p:txBody>
          <a:bodyPr wrap="square" rtlCol="0">
            <a:spAutoFit/>
          </a:bodyPr>
          <a:lstStyle/>
          <a:p>
            <a:pPr algn="ctr"/>
            <a:r>
              <a:rPr lang="zh-CN" altLang="en-US" sz="2400" b="1" dirty="0">
                <a:solidFill>
                  <a:srgbClr val="FF0000"/>
                </a:solidFill>
                <a:latin typeface="STKaiti" panose="02010600040101010101" pitchFamily="2" charset="-122"/>
                <a:ea typeface="STKaiti" panose="02010600040101010101" pitchFamily="2" charset="-122"/>
              </a:rPr>
              <a:t>本品是近</a:t>
            </a:r>
            <a:r>
              <a:rPr lang="en-US" altLang="zh-CN" sz="2400" b="1" dirty="0">
                <a:solidFill>
                  <a:srgbClr val="FF0000"/>
                </a:solidFill>
                <a:latin typeface="STKaiti" panose="02010600040101010101" pitchFamily="2" charset="-122"/>
                <a:ea typeface="STKaiti" panose="02010600040101010101" pitchFamily="2" charset="-122"/>
              </a:rPr>
              <a:t>40</a:t>
            </a:r>
            <a:r>
              <a:rPr lang="zh-CN" altLang="en-US" sz="2400" b="1" dirty="0">
                <a:solidFill>
                  <a:srgbClr val="FF0000"/>
                </a:solidFill>
                <a:latin typeface="STKaiti" panose="02010600040101010101" pitchFamily="2" charset="-122"/>
                <a:ea typeface="STKaiti" panose="02010600040101010101" pitchFamily="2" charset="-122"/>
              </a:rPr>
              <a:t>年来唯一经过严格</a:t>
            </a:r>
            <a:r>
              <a:rPr lang="en-US" altLang="zh-CN" sz="2400" b="1" dirty="0">
                <a:solidFill>
                  <a:srgbClr val="FF0000"/>
                </a:solidFill>
                <a:latin typeface="STKaiti" panose="02010600040101010101" pitchFamily="2" charset="-122"/>
                <a:ea typeface="STKaiti" panose="02010600040101010101" pitchFamily="2" charset="-122"/>
              </a:rPr>
              <a:t>RCT</a:t>
            </a:r>
            <a:r>
              <a:rPr lang="zh-CN" altLang="en-US" sz="2400" b="1" dirty="0">
                <a:solidFill>
                  <a:srgbClr val="FF0000"/>
                </a:solidFill>
                <a:latin typeface="STKaiti" panose="02010600040101010101" pitchFamily="2" charset="-122"/>
                <a:ea typeface="STKaiti" panose="02010600040101010101" pitchFamily="2" charset="-122"/>
              </a:rPr>
              <a:t>研究的氨基酸注射液，</a:t>
            </a:r>
            <a:endParaRPr lang="en-US" altLang="zh-CN" sz="2400" b="1" dirty="0">
              <a:solidFill>
                <a:srgbClr val="FF0000"/>
              </a:solidFill>
              <a:latin typeface="STKaiti" panose="02010600040101010101" pitchFamily="2" charset="-122"/>
              <a:ea typeface="STKaiti" panose="02010600040101010101" pitchFamily="2" charset="-122"/>
            </a:endParaRPr>
          </a:p>
          <a:p>
            <a:pPr algn="ctr"/>
            <a:r>
              <a:rPr lang="zh-CN" altLang="en-US" sz="2400" b="1" dirty="0">
                <a:solidFill>
                  <a:srgbClr val="FF0000"/>
                </a:solidFill>
                <a:latin typeface="STKaiti" panose="02010600040101010101" pitchFamily="2" charset="-122"/>
                <a:ea typeface="STKaiti" panose="02010600040101010101" pitchFamily="2" charset="-122"/>
              </a:rPr>
              <a:t>符合国内多个指南</a:t>
            </a:r>
            <a:r>
              <a:rPr lang="en-US" altLang="zh-CN" sz="2400" b="1" dirty="0">
                <a:solidFill>
                  <a:srgbClr val="FF0000"/>
                </a:solidFill>
                <a:latin typeface="STKaiti" panose="02010600040101010101" pitchFamily="2" charset="-122"/>
                <a:ea typeface="STKaiti" panose="02010600040101010101" pitchFamily="2" charset="-122"/>
              </a:rPr>
              <a:t>/</a:t>
            </a:r>
            <a:r>
              <a:rPr lang="zh-CN" altLang="en-US" sz="2400" b="1" dirty="0">
                <a:solidFill>
                  <a:srgbClr val="FF0000"/>
                </a:solidFill>
                <a:latin typeface="STKaiti" panose="02010600040101010101" pitchFamily="2" charset="-122"/>
                <a:ea typeface="STKaiti" panose="02010600040101010101" pitchFamily="2" charset="-122"/>
              </a:rPr>
              <a:t>共识的推荐，证据</a:t>
            </a:r>
            <a:r>
              <a:rPr lang="en-US" altLang="zh-CN" sz="2400" b="1" dirty="0">
                <a:solidFill>
                  <a:srgbClr val="FF0000"/>
                </a:solidFill>
                <a:latin typeface="STKaiti" panose="02010600040101010101" pitchFamily="2" charset="-122"/>
                <a:ea typeface="STKaiti" panose="02010600040101010101" pitchFamily="2" charset="-122"/>
              </a:rPr>
              <a:t>A</a:t>
            </a:r>
            <a:r>
              <a:rPr lang="zh-CN" altLang="en-US" sz="2400" b="1" dirty="0">
                <a:solidFill>
                  <a:srgbClr val="FF0000"/>
                </a:solidFill>
                <a:latin typeface="STKaiti" panose="02010600040101010101" pitchFamily="2" charset="-122"/>
                <a:ea typeface="STKaiti" panose="02010600040101010101" pitchFamily="2" charset="-122"/>
              </a:rPr>
              <a:t>，强推荐。</a:t>
            </a:r>
            <a:endParaRPr lang="en-US" sz="2400" b="1" dirty="0">
              <a:solidFill>
                <a:srgbClr val="FF0000"/>
              </a:solidFill>
              <a:latin typeface="STKaiti" panose="02010600040101010101" pitchFamily="2" charset="-122"/>
              <a:ea typeface="STKaiti"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a:extLst>
              <a:ext uri="{FF2B5EF4-FFF2-40B4-BE49-F238E27FC236}">
                <a16:creationId xmlns:a16="http://schemas.microsoft.com/office/drawing/2014/main" id="{839DE04E-C722-F801-FDA1-E67E479F00FD}"/>
              </a:ext>
            </a:extLst>
          </p:cNvPr>
          <p:cNvSpPr>
            <a:spLocks noGrp="1" noRot="1" noMove="1" noResize="1" noEditPoints="1" noAdjustHandles="1" noChangeArrowheads="1" noChangeShapeType="1"/>
          </p:cNvSpPr>
          <p:nvPr/>
        </p:nvSpPr>
        <p:spPr>
          <a:xfrm>
            <a:off x="4422905" y="1784611"/>
            <a:ext cx="3600162" cy="4716662"/>
          </a:xfrm>
          <a:prstGeom prst="roundRect">
            <a:avLst>
              <a:gd name="adj" fmla="val 5134"/>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圆角 3">
            <a:extLst>
              <a:ext uri="{FF2B5EF4-FFF2-40B4-BE49-F238E27FC236}">
                <a16:creationId xmlns:a16="http://schemas.microsoft.com/office/drawing/2014/main" id="{C304478B-B2DA-F243-05EB-5E35BF3731A8}"/>
              </a:ext>
            </a:extLst>
          </p:cNvPr>
          <p:cNvSpPr>
            <a:spLocks noGrp="1" noRot="1" noMove="1" noResize="1" noEditPoints="1" noAdjustHandles="1" noChangeArrowheads="1" noChangeShapeType="1"/>
          </p:cNvSpPr>
          <p:nvPr/>
        </p:nvSpPr>
        <p:spPr>
          <a:xfrm>
            <a:off x="511349" y="1796133"/>
            <a:ext cx="3600162" cy="4642932"/>
          </a:xfrm>
          <a:prstGeom prst="roundRect">
            <a:avLst>
              <a:gd name="adj" fmla="val 5134"/>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idx="4294967295"/>
          </p:nvPr>
        </p:nvSpPr>
        <p:spPr>
          <a:xfrm>
            <a:off x="5268766" y="-286667"/>
            <a:ext cx="1654468" cy="1116092"/>
          </a:xfrm>
        </p:spPr>
        <p:txBody>
          <a:bodyPr>
            <a:normAutofit/>
          </a:bodyPr>
          <a:lstStyle/>
          <a:p>
            <a:r>
              <a:rPr lang="zh-CN" altLang="en-US" sz="3600" dirty="0">
                <a:solidFill>
                  <a:srgbClr val="002060"/>
                </a:solidFill>
                <a:latin typeface="华文楷体" panose="02010600040101010101" pitchFamily="2" charset="-122"/>
                <a:ea typeface="华文楷体" panose="02010600040101010101" pitchFamily="2" charset="-122"/>
              </a:rPr>
              <a:t>有效性</a:t>
            </a:r>
          </a:p>
        </p:txBody>
      </p:sp>
      <p:graphicFrame>
        <p:nvGraphicFramePr>
          <p:cNvPr id="3" name="对象 2"/>
          <p:cNvGraphicFramePr>
            <a:graphicFrameLocks noGrp="1" noDrilldown="1" noMove="1" noResize="1"/>
          </p:cNvGraphicFramePr>
          <p:nvPr>
            <p:extLst>
              <p:ext uri="{D42A27DB-BD31-4B8C-83A1-F6EECF244321}">
                <p14:modId xmlns:p14="http://schemas.microsoft.com/office/powerpoint/2010/main" val="4036395076"/>
              </p:ext>
            </p:extLst>
          </p:nvPr>
        </p:nvGraphicFramePr>
        <p:xfrm>
          <a:off x="847026" y="1924494"/>
          <a:ext cx="2955497" cy="1570366"/>
        </p:xfrm>
        <a:graphic>
          <a:graphicData uri="http://schemas.openxmlformats.org/presentationml/2006/ole">
            <mc:AlternateContent xmlns:mc="http://schemas.openxmlformats.org/markup-compatibility/2006">
              <mc:Choice xmlns:v="urn:schemas-microsoft-com:vml" Requires="v">
                <p:oleObj name="工作表" r:id="rId2" imgW="6527800" imgH="4343400" progId="Excel.Sheet.12">
                  <p:embed/>
                </p:oleObj>
              </mc:Choice>
              <mc:Fallback>
                <p:oleObj name="工作表" r:id="rId2" imgW="6527800" imgH="4343400" progId="Excel.Sheet.12">
                  <p:embed/>
                  <p:pic>
                    <p:nvPicPr>
                      <p:cNvPr id="3" name="对象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26" y="1924494"/>
                        <a:ext cx="2955497" cy="1570366"/>
                      </a:xfrm>
                      <a:prstGeom prst="rect">
                        <a:avLst/>
                      </a:prstGeom>
                      <a:noFill/>
                      <a:ln w="12700">
                        <a:solidFill>
                          <a:schemeClr val="accent1">
                            <a:lumMod val="75000"/>
                          </a:schemeClr>
                        </a:solidFill>
                      </a:ln>
                    </p:spPr>
                  </p:pic>
                </p:oleObj>
              </mc:Fallback>
            </mc:AlternateContent>
          </a:graphicData>
        </a:graphic>
      </p:graphicFrame>
      <p:sp>
        <p:nvSpPr>
          <p:cNvPr id="11" name="圆角矩形 10"/>
          <p:cNvSpPr>
            <a:spLocks/>
          </p:cNvSpPr>
          <p:nvPr/>
        </p:nvSpPr>
        <p:spPr>
          <a:xfrm>
            <a:off x="492167" y="465727"/>
            <a:ext cx="11384437" cy="1243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2400" b="1" dirty="0">
                <a:solidFill>
                  <a:srgbClr val="FF0000"/>
                </a:solidFill>
                <a:latin typeface="华文楷体" panose="02010600040101010101" pitchFamily="2" charset="-122"/>
                <a:ea typeface="华文楷体" panose="02010600040101010101" pitchFamily="2" charset="-122"/>
              </a:rPr>
              <a:t>主要疗效指标</a:t>
            </a:r>
            <a:endParaRPr lang="en-US" altLang="zh-CN" sz="2400" b="1" dirty="0">
              <a:solidFill>
                <a:srgbClr val="FF0000"/>
              </a:solidFill>
              <a:latin typeface="华文楷体" panose="02010600040101010101" pitchFamily="2" charset="-122"/>
              <a:ea typeface="华文楷体" panose="02010600040101010101" pitchFamily="2" charset="-122"/>
            </a:endParaRPr>
          </a:p>
          <a:p>
            <a:pPr algn="ctr">
              <a:spcBef>
                <a:spcPts val="600"/>
              </a:spcBef>
            </a:pPr>
            <a:r>
              <a:rPr lang="zh-CN" altLang="en-US" sz="2400" b="1" dirty="0">
                <a:solidFill>
                  <a:srgbClr val="FF0000"/>
                </a:solidFill>
                <a:latin typeface="华文楷体" panose="02010600040101010101" pitchFamily="2" charset="-122"/>
                <a:ea typeface="华文楷体" panose="02010600040101010101" pitchFamily="2" charset="-122"/>
              </a:rPr>
              <a:t> 在</a:t>
            </a:r>
            <a:r>
              <a:rPr lang="en-US" altLang="zh-CN" sz="2400" b="1" dirty="0">
                <a:solidFill>
                  <a:srgbClr val="FF0000"/>
                </a:solidFill>
                <a:latin typeface="华文楷体" panose="02010600040101010101" pitchFamily="2" charset="-122"/>
                <a:ea typeface="华文楷体" panose="02010600040101010101" pitchFamily="2" charset="-122"/>
              </a:rPr>
              <a:t>RCT</a:t>
            </a:r>
            <a:r>
              <a:rPr lang="zh-CN" altLang="en-US" sz="2400" b="1" dirty="0">
                <a:solidFill>
                  <a:srgbClr val="FF0000"/>
                </a:solidFill>
                <a:latin typeface="华文楷体" panose="02010600040101010101" pitchFamily="2" charset="-122"/>
                <a:ea typeface="华文楷体" panose="02010600040101010101" pitchFamily="2" charset="-122"/>
              </a:rPr>
              <a:t>研究中，研究组血中谷氨酰胺浓度显著高于对照组，预测的死亡率显著降低。</a:t>
            </a:r>
            <a:endParaRPr lang="en-US" altLang="zh-CN" sz="2400" b="1" dirty="0">
              <a:solidFill>
                <a:srgbClr val="FF0000"/>
              </a:solidFill>
              <a:latin typeface="华文楷体" panose="02010600040101010101" pitchFamily="2" charset="-122"/>
              <a:ea typeface="华文楷体" panose="02010600040101010101" pitchFamily="2" charset="-122"/>
            </a:endParaRPr>
          </a:p>
          <a:p>
            <a:pPr algn="ctr">
              <a:spcBef>
                <a:spcPts val="600"/>
              </a:spcBef>
            </a:pPr>
            <a:r>
              <a:rPr lang="zh-CN" altLang="en-US" sz="2400" b="1" dirty="0">
                <a:solidFill>
                  <a:srgbClr val="FF0000"/>
                </a:solidFill>
                <a:latin typeface="华文楷体" panose="02010600040101010101" pitchFamily="2" charset="-122"/>
                <a:ea typeface="华文楷体" panose="02010600040101010101" pitchFamily="2" charset="-122"/>
              </a:rPr>
              <a:t>网状</a:t>
            </a:r>
            <a:r>
              <a:rPr lang="en-US" altLang="zh-CN" sz="2400" b="1" dirty="0">
                <a:solidFill>
                  <a:srgbClr val="FF0000"/>
                </a:solidFill>
                <a:latin typeface="华文楷体" panose="02010600040101010101" pitchFamily="2" charset="-122"/>
                <a:ea typeface="华文楷体" panose="02010600040101010101" pitchFamily="2" charset="-122"/>
              </a:rPr>
              <a:t>Meta</a:t>
            </a:r>
            <a:r>
              <a:rPr lang="zh-CN" altLang="en-US" sz="2400" b="1" dirty="0">
                <a:solidFill>
                  <a:srgbClr val="FF0000"/>
                </a:solidFill>
                <a:latin typeface="华文楷体" panose="02010600040101010101" pitchFamily="2" charset="-122"/>
                <a:ea typeface="华文楷体" panose="02010600040101010101" pitchFamily="2" charset="-122"/>
              </a:rPr>
              <a:t>分析，复方氨基酸（</a:t>
            </a:r>
            <a:r>
              <a:rPr lang="en-US" altLang="zh-CN" sz="2400" b="1" dirty="0">
                <a:solidFill>
                  <a:srgbClr val="FF0000"/>
                </a:solidFill>
                <a:latin typeface="华文楷体" panose="02010600040101010101" pitchFamily="2" charset="-122"/>
                <a:ea typeface="华文楷体" panose="02010600040101010101" pitchFamily="2" charset="-122"/>
              </a:rPr>
              <a:t>19</a:t>
            </a:r>
            <a:r>
              <a:rPr lang="zh-CN" altLang="en-US" sz="2400" b="1" dirty="0">
                <a:solidFill>
                  <a:srgbClr val="FF0000"/>
                </a:solidFill>
                <a:latin typeface="华文楷体" panose="02010600040101010101" pitchFamily="2" charset="-122"/>
                <a:ea typeface="华文楷体" panose="02010600040101010101" pitchFamily="2" charset="-122"/>
              </a:rPr>
              <a:t>）丙谷二肽注射液的谷氨酰胺利用率更高。</a:t>
            </a:r>
            <a:endParaRPr lang="en-US" altLang="zh-CN" sz="2400" b="1" dirty="0">
              <a:solidFill>
                <a:srgbClr val="FF0000"/>
              </a:solidFill>
              <a:latin typeface="华文楷体" panose="02010600040101010101" pitchFamily="2" charset="-122"/>
              <a:ea typeface="华文楷体" panose="02010600040101010101" pitchFamily="2" charset="-122"/>
            </a:endParaRPr>
          </a:p>
        </p:txBody>
      </p:sp>
      <p:sp>
        <p:nvSpPr>
          <p:cNvPr id="6" name="文本框 5"/>
          <p:cNvSpPr txBox="1">
            <a:spLocks noGrp="1" noRot="1" noMove="1" noResize="1" noEditPoints="1" noAdjustHandles="1" noChangeArrowheads="1" noChangeShapeType="1"/>
          </p:cNvSpPr>
          <p:nvPr/>
        </p:nvSpPr>
        <p:spPr>
          <a:xfrm>
            <a:off x="4396963" y="5032618"/>
            <a:ext cx="3550749" cy="1400383"/>
          </a:xfrm>
          <a:prstGeom prst="rect">
            <a:avLst/>
          </a:prstGeom>
          <a:noFill/>
          <a:ln w="9525">
            <a:solidFill>
              <a:schemeClr val="accent1">
                <a:lumMod val="20000"/>
                <a:lumOff val="80000"/>
              </a:schemeClr>
            </a:solidFill>
          </a:ln>
        </p:spPr>
        <p:txBody>
          <a:bodyPr wrap="square" rtlCol="0">
            <a:spAutoFit/>
          </a:bodyPr>
          <a:lstStyle/>
          <a:p>
            <a:pPr marL="285750" indent="-285750">
              <a:spcBef>
                <a:spcPts val="600"/>
              </a:spcBef>
              <a:buFont typeface="Wingdings" panose="05000000000000000000" pitchFamily="2" charset="2"/>
              <a:buChar char="ü"/>
            </a:pPr>
            <a:r>
              <a:rPr lang="zh-CN" altLang="en-US" sz="1600" dirty="0">
                <a:solidFill>
                  <a:schemeClr val="tx2"/>
                </a:solidFill>
                <a:latin typeface="华文楷体" panose="02010600040101010101" pitchFamily="2" charset="-122"/>
                <a:ea typeface="华文楷体" panose="02010600040101010101" pitchFamily="2" charset="-122"/>
              </a:rPr>
              <a:t>在本</a:t>
            </a:r>
            <a:r>
              <a:rPr lang="en-US" altLang="zh-CN" sz="1600" dirty="0">
                <a:solidFill>
                  <a:schemeClr val="tx2"/>
                </a:solidFill>
                <a:latin typeface="华文楷体" panose="02010600040101010101" pitchFamily="2" charset="-122"/>
                <a:ea typeface="华文楷体" panose="02010600040101010101" pitchFamily="2" charset="-122"/>
              </a:rPr>
              <a:t>RCT</a:t>
            </a:r>
            <a:r>
              <a:rPr lang="zh-CN" altLang="en-US" sz="1600" dirty="0">
                <a:solidFill>
                  <a:schemeClr val="tx2"/>
                </a:solidFill>
                <a:latin typeface="华文楷体" panose="02010600040101010101" pitchFamily="2" charset="-122"/>
                <a:ea typeface="华文楷体" panose="02010600040101010101" pitchFamily="2" charset="-122"/>
              </a:rPr>
              <a:t>研究中，</a:t>
            </a:r>
            <a:r>
              <a:rPr lang="en-US" altLang="zh-CN" sz="1600" dirty="0">
                <a:solidFill>
                  <a:schemeClr val="tx2"/>
                </a:solidFill>
                <a:latin typeface="华文楷体" panose="02010600040101010101" pitchFamily="2" charset="-122"/>
                <a:ea typeface="华文楷体" panose="02010600040101010101" pitchFamily="2" charset="-122"/>
              </a:rPr>
              <a:t>D3</a:t>
            </a:r>
            <a:r>
              <a:rPr lang="zh-CN" altLang="en-US" sz="1600" dirty="0">
                <a:solidFill>
                  <a:schemeClr val="tx2"/>
                </a:solidFill>
                <a:latin typeface="华文楷体" panose="02010600040101010101" pitchFamily="2" charset="-122"/>
                <a:ea typeface="华文楷体" panose="02010600040101010101" pitchFamily="2" charset="-122"/>
              </a:rPr>
              <a:t>时，谷氨酰胺浓度＜</a:t>
            </a:r>
            <a:r>
              <a:rPr lang="en-US" altLang="zh-CN" sz="1600" dirty="0">
                <a:solidFill>
                  <a:schemeClr val="tx2"/>
                </a:solidFill>
                <a:latin typeface="华文楷体" panose="02010600040101010101" pitchFamily="2" charset="-122"/>
                <a:ea typeface="华文楷体" panose="02010600040101010101" pitchFamily="2" charset="-122"/>
              </a:rPr>
              <a:t>400µmol/L</a:t>
            </a:r>
            <a:r>
              <a:rPr lang="zh-CN" altLang="en-US" sz="1600" dirty="0">
                <a:solidFill>
                  <a:schemeClr val="tx2"/>
                </a:solidFill>
                <a:latin typeface="华文楷体" panose="02010600040101010101" pitchFamily="2" charset="-122"/>
                <a:ea typeface="华文楷体" panose="02010600040101010101" pitchFamily="2" charset="-122"/>
              </a:rPr>
              <a:t>的比率，研究组</a:t>
            </a:r>
            <a:r>
              <a:rPr lang="en-US" altLang="zh-CN" sz="1600" dirty="0">
                <a:solidFill>
                  <a:schemeClr val="tx2"/>
                </a:solidFill>
                <a:latin typeface="华文楷体" panose="02010600040101010101" pitchFamily="2" charset="-122"/>
                <a:ea typeface="华文楷体" panose="02010600040101010101" pitchFamily="2" charset="-122"/>
              </a:rPr>
              <a:t>19.70%</a:t>
            </a:r>
            <a:r>
              <a:rPr lang="zh-CN" altLang="en-US" sz="1600" dirty="0">
                <a:solidFill>
                  <a:schemeClr val="tx2"/>
                </a:solidFill>
                <a:latin typeface="华文楷体" panose="02010600040101010101" pitchFamily="2" charset="-122"/>
                <a:ea typeface="华文楷体" panose="02010600040101010101" pitchFamily="2" charset="-122"/>
              </a:rPr>
              <a:t>：对照组</a:t>
            </a:r>
            <a:r>
              <a:rPr lang="en-US" altLang="zh-CN" sz="1600" dirty="0">
                <a:solidFill>
                  <a:schemeClr val="tx2"/>
                </a:solidFill>
                <a:latin typeface="华文楷体" panose="02010600040101010101" pitchFamily="2" charset="-122"/>
                <a:ea typeface="华文楷体" panose="02010600040101010101" pitchFamily="2" charset="-122"/>
              </a:rPr>
              <a:t>42.70%</a:t>
            </a:r>
            <a:r>
              <a:rPr lang="zh-CN" altLang="en-US" sz="1600" dirty="0">
                <a:solidFill>
                  <a:schemeClr val="tx2"/>
                </a:solidFill>
                <a:latin typeface="华文楷体" panose="02010600040101010101" pitchFamily="2" charset="-122"/>
                <a:ea typeface="华文楷体" panose="02010600040101010101" pitchFamily="2" charset="-122"/>
              </a:rPr>
              <a:t>。</a:t>
            </a:r>
            <a:endParaRPr lang="en-US" altLang="zh-CN" sz="1600" dirty="0">
              <a:solidFill>
                <a:schemeClr val="tx2"/>
              </a:solidFill>
              <a:latin typeface="华文楷体" panose="02010600040101010101" pitchFamily="2" charset="-122"/>
              <a:ea typeface="华文楷体" panose="02010600040101010101" pitchFamily="2" charset="-122"/>
            </a:endParaRPr>
          </a:p>
          <a:p>
            <a:pPr marL="285750" indent="-285750">
              <a:spcBef>
                <a:spcPts val="600"/>
              </a:spcBef>
              <a:buFont typeface="Wingdings" panose="05000000000000000000" pitchFamily="2" charset="2"/>
              <a:buChar char="ü"/>
            </a:pPr>
            <a:r>
              <a:rPr lang="zh-CN" altLang="en-US" sz="1600" b="1" dirty="0">
                <a:solidFill>
                  <a:schemeClr val="tx2"/>
                </a:solidFill>
                <a:highlight>
                  <a:srgbClr val="FFFF00"/>
                </a:highlight>
                <a:latin typeface="华文楷体" panose="02010600040101010101" pitchFamily="2" charset="-122"/>
                <a:ea typeface="华文楷体" panose="02010600040101010101" pitchFamily="2" charset="-122"/>
              </a:rPr>
              <a:t>研究组第</a:t>
            </a:r>
            <a:r>
              <a:rPr lang="en-US" altLang="zh-CN" sz="1600" b="1" dirty="0">
                <a:solidFill>
                  <a:schemeClr val="tx2"/>
                </a:solidFill>
                <a:highlight>
                  <a:srgbClr val="FFFF00"/>
                </a:highlight>
                <a:latin typeface="华文楷体" panose="02010600040101010101" pitchFamily="2" charset="-122"/>
                <a:ea typeface="华文楷体" panose="02010600040101010101" pitchFamily="2" charset="-122"/>
              </a:rPr>
              <a:t>3</a:t>
            </a:r>
            <a:r>
              <a:rPr lang="zh-CN" altLang="en-US" sz="1600" b="1" dirty="0">
                <a:solidFill>
                  <a:schemeClr val="tx2"/>
                </a:solidFill>
                <a:highlight>
                  <a:srgbClr val="FFFF00"/>
                </a:highlight>
                <a:latin typeface="华文楷体" panose="02010600040101010101" pitchFamily="2" charset="-122"/>
                <a:ea typeface="华文楷体" panose="02010600040101010101" pitchFamily="2" charset="-122"/>
              </a:rPr>
              <a:t>天谷氨酰胺浓度预测的死亡率显著降低。</a:t>
            </a:r>
            <a:endParaRPr lang="en-US" altLang="zh-CN" sz="1600" b="1" dirty="0">
              <a:solidFill>
                <a:schemeClr val="tx2"/>
              </a:solidFill>
              <a:highlight>
                <a:srgbClr val="FFFF00"/>
              </a:highlight>
              <a:latin typeface="华文楷体" panose="02010600040101010101" pitchFamily="2" charset="-122"/>
              <a:ea typeface="华文楷体" panose="02010600040101010101" pitchFamily="2" charset="-122"/>
            </a:endParaRPr>
          </a:p>
        </p:txBody>
      </p:sp>
      <p:pic>
        <p:nvPicPr>
          <p:cNvPr id="16" name="图片 15"/>
          <p:cNvPicPr>
            <a:picLocks noGrp="1" noRot="1" noChangeAspect="1" noMove="1" noResize="1" noEditPoints="1" noAdjustHandles="1" noChangeArrowheads="1" noChangeShapeType="1" noCrop="1"/>
          </p:cNvPicPr>
          <p:nvPr/>
        </p:nvPicPr>
        <p:blipFill>
          <a:blip r:embed="rId4"/>
          <a:stretch>
            <a:fillRect/>
          </a:stretch>
        </p:blipFill>
        <p:spPr>
          <a:xfrm>
            <a:off x="4792212" y="1919380"/>
            <a:ext cx="2955497" cy="1555973"/>
          </a:xfrm>
          <a:prstGeom prst="rect">
            <a:avLst/>
          </a:prstGeom>
          <a:ln w="12700">
            <a:solidFill>
              <a:schemeClr val="accent1">
                <a:lumMod val="75000"/>
              </a:schemeClr>
            </a:solidFill>
          </a:ln>
        </p:spPr>
      </p:pic>
      <p:sp>
        <p:nvSpPr>
          <p:cNvPr id="30" name="文本框 29"/>
          <p:cNvSpPr txBox="1">
            <a:spLocks noGrp="1" noRot="1" noMove="1" noResize="1" noEditPoints="1" noAdjustHandles="1" noChangeArrowheads="1" noChangeShapeType="1"/>
          </p:cNvSpPr>
          <p:nvPr/>
        </p:nvSpPr>
        <p:spPr>
          <a:xfrm>
            <a:off x="492167" y="6526071"/>
            <a:ext cx="11266133" cy="400110"/>
          </a:xfrm>
          <a:prstGeom prst="rect">
            <a:avLst/>
          </a:prstGeom>
          <a:noFill/>
        </p:spPr>
        <p:txBody>
          <a:bodyPr wrap="square" rtlCol="0">
            <a:spAutoFit/>
          </a:bodyPr>
          <a:lstStyle/>
          <a:p>
            <a:r>
              <a:rPr lang="en-US" altLang="zh-CN"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1.</a:t>
            </a:r>
            <a:r>
              <a:rPr lang="zh-CN" altLang="en-US"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复方氨基酸（</a:t>
            </a:r>
            <a:r>
              <a:rPr lang="en-US" altLang="zh-CN"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19</a:t>
            </a:r>
            <a:r>
              <a:rPr lang="zh-CN" altLang="en-US"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）丙谷二肽注射液（</a:t>
            </a:r>
            <a:r>
              <a:rPr lang="en-US" altLang="zh-CN"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CXHS1500163</a:t>
            </a:r>
            <a:r>
              <a:rPr lang="zh-CN" altLang="en-US"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）申请上市技术审评报告</a:t>
            </a:r>
            <a:r>
              <a:rPr lang="en-US" altLang="zh-CN"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  </a:t>
            </a:r>
          </a:p>
          <a:p>
            <a:r>
              <a:rPr lang="en-US"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2.Rodas </a:t>
            </a:r>
            <a:r>
              <a:rPr lang="en-US" sz="1000" kern="0" dirty="0" err="1">
                <a:solidFill>
                  <a:srgbClr val="231F20"/>
                </a:solidFill>
                <a:latin typeface="STKaiti" panose="02010600040101010101" pitchFamily="2" charset="-122"/>
                <a:ea typeface="STKaiti" panose="02010600040101010101" pitchFamily="2" charset="-122"/>
                <a:cs typeface="Times New Roman" panose="02020603050405020304" pitchFamily="18" charset="0"/>
              </a:rPr>
              <a:t>PC.Clin</a:t>
            </a:r>
            <a:r>
              <a:rPr lang="en-US" sz="1000" kern="0" dirty="0">
                <a:solidFill>
                  <a:srgbClr val="231F20"/>
                </a:solidFill>
                <a:latin typeface="STKaiti" panose="02010600040101010101" pitchFamily="2" charset="-122"/>
                <a:ea typeface="STKaiti" panose="02010600040101010101" pitchFamily="2" charset="-122"/>
                <a:cs typeface="Times New Roman" panose="02020603050405020304" pitchFamily="18" charset="0"/>
              </a:rPr>
              <a:t> Sci (Lond). 2012.   </a:t>
            </a:r>
          </a:p>
        </p:txBody>
      </p:sp>
      <p:pic>
        <p:nvPicPr>
          <p:cNvPr id="7" name="图片 6"/>
          <p:cNvPicPr>
            <a:picLocks noChangeAspect="1"/>
          </p:cNvPicPr>
          <p:nvPr/>
        </p:nvPicPr>
        <p:blipFill>
          <a:blip r:embed="rId5"/>
          <a:stretch>
            <a:fillRect/>
          </a:stretch>
        </p:blipFill>
        <p:spPr>
          <a:xfrm>
            <a:off x="11012372" y="-5465"/>
            <a:ext cx="1201811" cy="674771"/>
          </a:xfrm>
          <a:prstGeom prst="rect">
            <a:avLst/>
          </a:prstGeom>
        </p:spPr>
      </p:pic>
      <p:sp>
        <p:nvSpPr>
          <p:cNvPr id="20" name="文本框 19">
            <a:extLst>
              <a:ext uri="{FF2B5EF4-FFF2-40B4-BE49-F238E27FC236}">
                <a16:creationId xmlns:a16="http://schemas.microsoft.com/office/drawing/2014/main" id="{5BBAD759-A93C-E9E7-677A-FBFAA8870E0D}"/>
              </a:ext>
            </a:extLst>
          </p:cNvPr>
          <p:cNvSpPr txBox="1">
            <a:spLocks noGrp="1" noRot="1" noMove="1" noResize="1" noEditPoints="1" noAdjustHandles="1" noChangeArrowheads="1" noChangeShapeType="1"/>
          </p:cNvSpPr>
          <p:nvPr/>
        </p:nvSpPr>
        <p:spPr>
          <a:xfrm>
            <a:off x="710012" y="3544457"/>
            <a:ext cx="3401500" cy="2539157"/>
          </a:xfrm>
          <a:prstGeom prst="rect">
            <a:avLst/>
          </a:prstGeom>
          <a:noFill/>
          <a:ln w="6350">
            <a:solidFill>
              <a:schemeClr val="accent1">
                <a:lumMod val="20000"/>
                <a:lumOff val="80000"/>
              </a:schemeClr>
            </a:solidFill>
          </a:ln>
        </p:spPr>
        <p:txBody>
          <a:bodyPr wrap="square">
            <a:spAutoFit/>
          </a:bodyPr>
          <a:lstStyle/>
          <a:p>
            <a:pPr>
              <a:spcBef>
                <a:spcPts val="600"/>
              </a:spcBef>
            </a:pPr>
            <a:r>
              <a:rPr lang="zh-CN" altLang="en-US" sz="1600" b="1" dirty="0">
                <a:solidFill>
                  <a:srgbClr val="FF0000"/>
                </a:solidFill>
                <a:latin typeface="华文楷体" panose="02010600040101010101" pitchFamily="2" charset="-122"/>
                <a:ea typeface="华文楷体" panose="02010600040101010101" pitchFamily="2" charset="-122"/>
              </a:rPr>
              <a:t>谷氨酰胺</a:t>
            </a:r>
            <a:r>
              <a:rPr lang="zh-CN" altLang="en-US" sz="1600" b="1" dirty="0">
                <a:solidFill>
                  <a:srgbClr val="FF0000"/>
                </a:solidFill>
                <a:latin typeface="华文楷体" panose="02010600040101010101" pitchFamily="2" charset="-122"/>
                <a:ea typeface="华文楷体" panose="02010600040101010101" pitchFamily="2" charset="-122"/>
                <a:sym typeface="Wingdings" panose="05000000000000000000" pitchFamily="2" charset="2"/>
              </a:rPr>
              <a:t>：</a:t>
            </a:r>
            <a:endParaRPr lang="en-US" altLang="zh-CN" sz="1600" b="1" dirty="0">
              <a:solidFill>
                <a:srgbClr val="FF0000"/>
              </a:solidFill>
              <a:latin typeface="华文楷体" panose="02010600040101010101" pitchFamily="2" charset="-122"/>
              <a:ea typeface="华文楷体" panose="02010600040101010101" pitchFamily="2" charset="-122"/>
            </a:endParaRPr>
          </a:p>
          <a:p>
            <a:pPr marL="285750" indent="-285750">
              <a:spcBef>
                <a:spcPts val="600"/>
              </a:spcBef>
              <a:buFont typeface="Wingdings" panose="05000000000000000000" pitchFamily="2" charset="2"/>
              <a:buChar char="ü"/>
            </a:pPr>
            <a:r>
              <a:rPr lang="en-US" altLang="zh-CN" sz="1600" dirty="0">
                <a:solidFill>
                  <a:schemeClr val="tx2"/>
                </a:solidFill>
                <a:latin typeface="华文楷体" panose="02010600040101010101" pitchFamily="2" charset="-122"/>
                <a:ea typeface="华文楷体" panose="02010600040101010101" pitchFamily="2" charset="-122"/>
              </a:rPr>
              <a:t>D1</a:t>
            </a:r>
            <a:r>
              <a:rPr lang="zh-CN" altLang="zh-CN" sz="1600" dirty="0">
                <a:solidFill>
                  <a:schemeClr val="tx2"/>
                </a:solidFill>
                <a:latin typeface="华文楷体" panose="02010600040101010101" pitchFamily="2" charset="-122"/>
                <a:ea typeface="华文楷体" panose="02010600040101010101" pitchFamily="2" charset="-122"/>
              </a:rPr>
              <a:t>时两组均明显下降，</a:t>
            </a:r>
            <a:r>
              <a:rPr lang="en-US" altLang="zh-CN" sz="1600" dirty="0">
                <a:solidFill>
                  <a:schemeClr val="tx2"/>
                </a:solidFill>
                <a:latin typeface="华文楷体" panose="02010600040101010101" pitchFamily="2" charset="-122"/>
                <a:ea typeface="华文楷体" panose="02010600040101010101" pitchFamily="2" charset="-122"/>
              </a:rPr>
              <a:t>D3</a:t>
            </a:r>
            <a:r>
              <a:rPr lang="zh-CN" altLang="zh-CN" sz="1600" dirty="0">
                <a:solidFill>
                  <a:schemeClr val="tx2"/>
                </a:solidFill>
                <a:latin typeface="华文楷体" panose="02010600040101010101" pitchFamily="2" charset="-122"/>
                <a:ea typeface="华文楷体" panose="02010600040101010101" pitchFamily="2" charset="-122"/>
              </a:rPr>
              <a:t>达到最低值，对照组下降更显著</a:t>
            </a:r>
            <a:r>
              <a:rPr lang="zh-CN" altLang="en-US" sz="1600" dirty="0">
                <a:solidFill>
                  <a:schemeClr val="tx2"/>
                </a:solidFill>
                <a:latin typeface="华文楷体" panose="02010600040101010101" pitchFamily="2" charset="-122"/>
                <a:ea typeface="华文楷体" panose="02010600040101010101" pitchFamily="2" charset="-122"/>
              </a:rPr>
              <a:t>。</a:t>
            </a:r>
            <a:endParaRPr lang="en-US" altLang="zh-CN" sz="1600" dirty="0">
              <a:solidFill>
                <a:schemeClr val="tx2"/>
              </a:solidFill>
              <a:latin typeface="华文楷体" panose="02010600040101010101" pitchFamily="2" charset="-122"/>
              <a:ea typeface="华文楷体" panose="02010600040101010101" pitchFamily="2" charset="-122"/>
            </a:endParaRPr>
          </a:p>
          <a:p>
            <a:pPr marL="285750" indent="-285750">
              <a:spcBef>
                <a:spcPts val="600"/>
              </a:spcBef>
              <a:buFont typeface="Wingdings" panose="05000000000000000000" pitchFamily="2" charset="2"/>
              <a:buChar char="ü"/>
            </a:pPr>
            <a:r>
              <a:rPr lang="en-US" altLang="zh-CN" sz="1600" dirty="0">
                <a:solidFill>
                  <a:schemeClr val="tx2"/>
                </a:solidFill>
                <a:latin typeface="华文楷体" panose="02010600040101010101" pitchFamily="2" charset="-122"/>
                <a:ea typeface="华文楷体" panose="02010600040101010101" pitchFamily="2" charset="-122"/>
              </a:rPr>
              <a:t>D7</a:t>
            </a:r>
            <a:r>
              <a:rPr lang="zh-CN" altLang="zh-CN" sz="1600" dirty="0">
                <a:solidFill>
                  <a:schemeClr val="tx2"/>
                </a:solidFill>
                <a:latin typeface="华文楷体" panose="02010600040101010101" pitchFamily="2" charset="-122"/>
                <a:ea typeface="华文楷体" panose="02010600040101010101" pitchFamily="2" charset="-122"/>
              </a:rPr>
              <a:t>研究组恢复并超过</a:t>
            </a:r>
            <a:r>
              <a:rPr lang="en-US" altLang="zh-CN" sz="1600" dirty="0">
                <a:solidFill>
                  <a:schemeClr val="tx2"/>
                </a:solidFill>
                <a:latin typeface="华文楷体" panose="02010600040101010101" pitchFamily="2" charset="-122"/>
                <a:ea typeface="华文楷体" panose="02010600040101010101" pitchFamily="2" charset="-122"/>
              </a:rPr>
              <a:t>D1</a:t>
            </a:r>
            <a:r>
              <a:rPr lang="zh-CN" altLang="zh-CN" sz="1600" dirty="0">
                <a:solidFill>
                  <a:schemeClr val="tx2"/>
                </a:solidFill>
                <a:latin typeface="华文楷体" panose="02010600040101010101" pitchFamily="2" charset="-122"/>
                <a:ea typeface="华文楷体" panose="02010600040101010101" pitchFamily="2" charset="-122"/>
              </a:rPr>
              <a:t>水平，对照组没有恢复，</a:t>
            </a:r>
            <a:r>
              <a:rPr lang="zh-CN" altLang="en-US" sz="1600" dirty="0">
                <a:solidFill>
                  <a:schemeClr val="tx2"/>
                </a:solidFill>
                <a:latin typeface="华文楷体" panose="02010600040101010101" pitchFamily="2" charset="-122"/>
                <a:ea typeface="华文楷体" panose="02010600040101010101" pitchFamily="2" charset="-122"/>
              </a:rPr>
              <a:t>两组有显著性差异。</a:t>
            </a:r>
            <a:endParaRPr lang="en-US" altLang="zh-CN" sz="1600" dirty="0">
              <a:solidFill>
                <a:schemeClr val="tx2"/>
              </a:solidFill>
              <a:latin typeface="华文楷体" panose="02010600040101010101" pitchFamily="2" charset="-122"/>
              <a:ea typeface="华文楷体" panose="02010600040101010101" pitchFamily="2" charset="-122"/>
            </a:endParaRPr>
          </a:p>
          <a:p>
            <a:pPr marL="285750" indent="-285750">
              <a:spcBef>
                <a:spcPts val="600"/>
              </a:spcBef>
              <a:buFont typeface="Wingdings" panose="05000000000000000000" pitchFamily="2" charset="2"/>
              <a:buChar char="ü"/>
            </a:pPr>
            <a:r>
              <a:rPr lang="zh-CN" altLang="zh-CN" sz="1600" b="1" dirty="0">
                <a:solidFill>
                  <a:schemeClr val="accent5">
                    <a:lumMod val="50000"/>
                  </a:schemeClr>
                </a:solidFill>
                <a:highlight>
                  <a:srgbClr val="FFFF00"/>
                </a:highlight>
                <a:latin typeface="华文楷体" panose="02010600040101010101" pitchFamily="2" charset="-122"/>
                <a:ea typeface="华文楷体" panose="02010600040101010101" pitchFamily="2" charset="-122"/>
              </a:rPr>
              <a:t>研究组较对照组谷氨酰胺的浓度下降少而平缓，恢复明显优于对照组</a:t>
            </a:r>
            <a:r>
              <a:rPr lang="zh-CN" altLang="en-US" sz="1600" b="1" dirty="0">
                <a:solidFill>
                  <a:schemeClr val="accent5">
                    <a:lumMod val="50000"/>
                  </a:schemeClr>
                </a:solidFill>
                <a:highlight>
                  <a:srgbClr val="FFFF00"/>
                </a:highlight>
                <a:latin typeface="华文楷体" panose="02010600040101010101" pitchFamily="2" charset="-122"/>
                <a:ea typeface="华文楷体" panose="02010600040101010101" pitchFamily="2" charset="-122"/>
              </a:rPr>
              <a:t>，</a:t>
            </a:r>
            <a:r>
              <a:rPr lang="en-US" sz="1600" b="1" dirty="0">
                <a:solidFill>
                  <a:schemeClr val="accent5">
                    <a:lumMod val="50000"/>
                  </a:schemeClr>
                </a:solidFill>
                <a:highlight>
                  <a:srgbClr val="FFFF00"/>
                </a:highlight>
                <a:latin typeface="华文楷体" panose="02010600040101010101" pitchFamily="2" charset="-122"/>
                <a:ea typeface="华文楷体" panose="02010600040101010101" pitchFamily="2" charset="-122"/>
              </a:rPr>
              <a:t>P=0.0014</a:t>
            </a:r>
            <a:r>
              <a:rPr lang="en-US" altLang="zh-CN" sz="1600" b="1" baseline="30000" dirty="0">
                <a:solidFill>
                  <a:schemeClr val="accent5">
                    <a:lumMod val="50000"/>
                  </a:schemeClr>
                </a:solidFill>
                <a:highlight>
                  <a:srgbClr val="FFFF00"/>
                </a:highlight>
                <a:latin typeface="华文楷体" panose="02010600040101010101" pitchFamily="2" charset="-122"/>
                <a:ea typeface="华文楷体" panose="02010600040101010101" pitchFamily="2" charset="-122"/>
              </a:rPr>
              <a:t>1</a:t>
            </a:r>
            <a:r>
              <a:rPr lang="zh-CN" altLang="en-US" sz="1600" b="1" dirty="0">
                <a:solidFill>
                  <a:schemeClr val="accent5">
                    <a:lumMod val="50000"/>
                  </a:schemeClr>
                </a:solidFill>
                <a:highlight>
                  <a:srgbClr val="FFFF00"/>
                </a:highlight>
                <a:latin typeface="华文楷体" panose="02010600040101010101" pitchFamily="2" charset="-122"/>
                <a:ea typeface="华文楷体" panose="02010600040101010101" pitchFamily="2" charset="-122"/>
              </a:rPr>
              <a:t>。</a:t>
            </a:r>
            <a:endParaRPr lang="en-US" altLang="zh-CN" sz="1600" b="1" dirty="0">
              <a:solidFill>
                <a:schemeClr val="accent5">
                  <a:lumMod val="50000"/>
                </a:schemeClr>
              </a:solidFill>
              <a:highlight>
                <a:srgbClr val="FFFF00"/>
              </a:highlight>
              <a:latin typeface="华文楷体" panose="02010600040101010101" pitchFamily="2" charset="-122"/>
              <a:ea typeface="华文楷体" panose="02010600040101010101" pitchFamily="2" charset="-122"/>
            </a:endParaRPr>
          </a:p>
        </p:txBody>
      </p:sp>
      <p:sp>
        <p:nvSpPr>
          <p:cNvPr id="8" name="文本框 7">
            <a:extLst>
              <a:ext uri="{FF2B5EF4-FFF2-40B4-BE49-F238E27FC236}">
                <a16:creationId xmlns:a16="http://schemas.microsoft.com/office/drawing/2014/main" id="{D45D3CCF-A279-6F87-A2B5-BB16A546957B}"/>
              </a:ext>
            </a:extLst>
          </p:cNvPr>
          <p:cNvSpPr txBox="1">
            <a:spLocks noGrp="1" noRot="1" noMove="1" noResize="1" noEditPoints="1" noAdjustHandles="1" noChangeArrowheads="1" noChangeShapeType="1"/>
          </p:cNvSpPr>
          <p:nvPr/>
        </p:nvSpPr>
        <p:spPr>
          <a:xfrm>
            <a:off x="1816775" y="1977599"/>
            <a:ext cx="1016000" cy="338554"/>
          </a:xfrm>
          <a:prstGeom prst="rect">
            <a:avLst/>
          </a:prstGeom>
          <a:noFill/>
        </p:spPr>
        <p:txBody>
          <a:bodyPr wrap="square" rtlCol="0">
            <a:spAutoFit/>
          </a:bodyPr>
          <a:lstStyle/>
          <a:p>
            <a:r>
              <a:rPr lang="zh-CN" altLang="en-US" sz="1600" b="1" dirty="0">
                <a:solidFill>
                  <a:schemeClr val="tx2"/>
                </a:solidFill>
                <a:latin typeface="STKaiti" panose="02010600040101010101" pitchFamily="2" charset="-122"/>
                <a:ea typeface="STKaiti" panose="02010600040101010101" pitchFamily="2" charset="-122"/>
              </a:rPr>
              <a:t>谷氨酰胺</a:t>
            </a:r>
            <a:endParaRPr lang="en-US" sz="1600" b="1" dirty="0">
              <a:solidFill>
                <a:schemeClr val="tx2"/>
              </a:solidFill>
              <a:latin typeface="STKaiti" panose="02010600040101010101" pitchFamily="2" charset="-122"/>
              <a:ea typeface="STKaiti" panose="02010600040101010101" pitchFamily="2" charset="-122"/>
            </a:endParaRPr>
          </a:p>
        </p:txBody>
      </p:sp>
      <p:sp>
        <p:nvSpPr>
          <p:cNvPr id="15" name="文本框 14">
            <a:extLst>
              <a:ext uri="{FF2B5EF4-FFF2-40B4-BE49-F238E27FC236}">
                <a16:creationId xmlns:a16="http://schemas.microsoft.com/office/drawing/2014/main" id="{BBC483C3-3B58-09B4-2396-1665022139E2}"/>
              </a:ext>
            </a:extLst>
          </p:cNvPr>
          <p:cNvSpPr txBox="1">
            <a:spLocks noGrp="1" noRot="1" noMove="1" noResize="1" noEditPoints="1" noAdjustHandles="1" noChangeArrowheads="1" noChangeShapeType="1"/>
          </p:cNvSpPr>
          <p:nvPr/>
        </p:nvSpPr>
        <p:spPr>
          <a:xfrm>
            <a:off x="4396964" y="3544457"/>
            <a:ext cx="3646451" cy="1569660"/>
          </a:xfrm>
          <a:prstGeom prst="rect">
            <a:avLst/>
          </a:prstGeom>
          <a:noFill/>
        </p:spPr>
        <p:txBody>
          <a:bodyPr wrap="square" rtlCol="0">
            <a:spAutoFit/>
          </a:bodyPr>
          <a:lstStyle/>
          <a:p>
            <a:r>
              <a:rPr lang="zh-CN" altLang="en-US" sz="1600" dirty="0">
                <a:solidFill>
                  <a:schemeClr val="tx2"/>
                </a:solidFill>
                <a:latin typeface="华文楷体" panose="02010600040101010101" pitchFamily="2" charset="-122"/>
                <a:ea typeface="华文楷体" panose="02010600040101010101" pitchFamily="2" charset="-122"/>
              </a:rPr>
              <a:t>文献研究</a:t>
            </a:r>
            <a:r>
              <a:rPr lang="en-US" altLang="zh-CN" sz="1600" baseline="30000" dirty="0">
                <a:solidFill>
                  <a:schemeClr val="tx2"/>
                </a:solidFill>
                <a:latin typeface="华文楷体" panose="02010600040101010101" pitchFamily="2" charset="-122"/>
                <a:ea typeface="华文楷体" panose="02010600040101010101" pitchFamily="2" charset="-122"/>
              </a:rPr>
              <a:t>2</a:t>
            </a:r>
            <a:r>
              <a:rPr lang="zh-CN" altLang="en-US" sz="1600" dirty="0">
                <a:solidFill>
                  <a:schemeClr val="tx2"/>
                </a:solidFill>
                <a:latin typeface="华文楷体" panose="02010600040101010101" pitchFamily="2" charset="-122"/>
                <a:ea typeface="华文楷体" panose="02010600040101010101" pitchFamily="2" charset="-122"/>
              </a:rPr>
              <a:t>表明，</a:t>
            </a:r>
            <a:endParaRPr lang="en-US" altLang="zh-CN" sz="1600" dirty="0">
              <a:solidFill>
                <a:schemeClr val="tx2"/>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600" dirty="0">
                <a:solidFill>
                  <a:schemeClr val="tx2"/>
                </a:solidFill>
                <a:latin typeface="华文楷体" panose="02010600040101010101" pitchFamily="2" charset="-122"/>
                <a:ea typeface="华文楷体" panose="02010600040101010101" pitchFamily="2" charset="-122"/>
              </a:rPr>
              <a:t>血浆谷氨酰胺浓度</a:t>
            </a:r>
            <a:r>
              <a:rPr lang="en-US" altLang="zh-CN" sz="1600" dirty="0">
                <a:solidFill>
                  <a:schemeClr val="tx2"/>
                </a:solidFill>
                <a:latin typeface="华文楷体" panose="02010600040101010101" pitchFamily="2" charset="-122"/>
                <a:ea typeface="华文楷体" panose="02010600040101010101" pitchFamily="2" charset="-122"/>
              </a:rPr>
              <a:t>&lt;420µmol/L</a:t>
            </a:r>
            <a:r>
              <a:rPr lang="zh-CN" altLang="en-US" sz="1600" dirty="0">
                <a:solidFill>
                  <a:schemeClr val="tx2"/>
                </a:solidFill>
                <a:latin typeface="华文楷体" panose="02010600040101010101" pitchFamily="2" charset="-122"/>
                <a:ea typeface="华文楷体" panose="02010600040101010101" pitchFamily="2" charset="-122"/>
              </a:rPr>
              <a:t>是危重成年患者死亡的独立危险因素</a:t>
            </a:r>
            <a:endParaRPr lang="en-US" altLang="zh-CN" sz="1600" dirty="0">
              <a:solidFill>
                <a:schemeClr val="tx2"/>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600" dirty="0">
                <a:solidFill>
                  <a:schemeClr val="tx2"/>
                </a:solidFill>
                <a:latin typeface="华文楷体" panose="02010600040101010101" pitchFamily="2" charset="-122"/>
                <a:ea typeface="华文楷体" panose="02010600040101010101" pitchFamily="2" charset="-122"/>
              </a:rPr>
              <a:t>谷氨酰胺浓度</a:t>
            </a:r>
            <a:r>
              <a:rPr lang="en-US" altLang="zh-CN" sz="1600" dirty="0">
                <a:solidFill>
                  <a:schemeClr val="tx2"/>
                </a:solidFill>
                <a:latin typeface="华文楷体" panose="02010600040101010101" pitchFamily="2" charset="-122"/>
                <a:ea typeface="华文楷体" panose="02010600040101010101" pitchFamily="2" charset="-122"/>
              </a:rPr>
              <a:t>&lt;400µmol/L </a:t>
            </a:r>
            <a:r>
              <a:rPr lang="zh-CN" altLang="en-US" sz="1600" dirty="0">
                <a:solidFill>
                  <a:schemeClr val="tx2"/>
                </a:solidFill>
                <a:latin typeface="华文楷体" panose="02010600040101010101" pitchFamily="2" charset="-122"/>
                <a:ea typeface="华文楷体" panose="02010600040101010101" pitchFamily="2" charset="-122"/>
              </a:rPr>
              <a:t>的死亡风险是正常谷氨酰胺浓度的 </a:t>
            </a:r>
            <a:r>
              <a:rPr lang="en-US" altLang="zh-CN" sz="1600" dirty="0">
                <a:solidFill>
                  <a:schemeClr val="tx2"/>
                </a:solidFill>
                <a:latin typeface="华文楷体" panose="02010600040101010101" pitchFamily="2" charset="-122"/>
                <a:ea typeface="华文楷体" panose="02010600040101010101" pitchFamily="2" charset="-122"/>
              </a:rPr>
              <a:t>2.41</a:t>
            </a:r>
            <a:r>
              <a:rPr lang="zh-CN" altLang="en-US" sz="1600" dirty="0">
                <a:solidFill>
                  <a:schemeClr val="tx2"/>
                </a:solidFill>
                <a:latin typeface="华文楷体" panose="02010600040101010101" pitchFamily="2" charset="-122"/>
                <a:ea typeface="华文楷体" panose="02010600040101010101" pitchFamily="2" charset="-122"/>
              </a:rPr>
              <a:t>（</a:t>
            </a:r>
            <a:r>
              <a:rPr lang="en-US" altLang="zh-CN" sz="1600" dirty="0">
                <a:solidFill>
                  <a:schemeClr val="tx2"/>
                </a:solidFill>
                <a:latin typeface="华文楷体" panose="02010600040101010101" pitchFamily="2" charset="-122"/>
                <a:ea typeface="华文楷体" panose="02010600040101010101" pitchFamily="2" charset="-122"/>
              </a:rPr>
              <a:t>1.26-4.59</a:t>
            </a:r>
            <a:r>
              <a:rPr lang="zh-CN" altLang="en-US" sz="1600" dirty="0">
                <a:solidFill>
                  <a:schemeClr val="tx2"/>
                </a:solidFill>
                <a:latin typeface="华文楷体" panose="02010600040101010101" pitchFamily="2" charset="-122"/>
                <a:ea typeface="华文楷体" panose="02010600040101010101" pitchFamily="2" charset="-122"/>
              </a:rPr>
              <a:t>）倍，</a:t>
            </a:r>
            <a:r>
              <a:rPr lang="en-US" altLang="zh-CN" sz="1600" dirty="0">
                <a:solidFill>
                  <a:schemeClr val="tx2"/>
                </a:solidFill>
                <a:latin typeface="华文楷体" panose="02010600040101010101" pitchFamily="2" charset="-122"/>
                <a:ea typeface="华文楷体" panose="02010600040101010101" pitchFamily="2" charset="-122"/>
              </a:rPr>
              <a:t>P&lt;0.05</a:t>
            </a:r>
            <a:r>
              <a:rPr lang="zh-CN" altLang="en-US" sz="1600" dirty="0">
                <a:solidFill>
                  <a:schemeClr val="tx2"/>
                </a:solidFill>
                <a:latin typeface="华文楷体" panose="02010600040101010101" pitchFamily="2" charset="-122"/>
                <a:ea typeface="华文楷体" panose="02010600040101010101" pitchFamily="2" charset="-122"/>
              </a:rPr>
              <a:t>。</a:t>
            </a:r>
          </a:p>
        </p:txBody>
      </p:sp>
      <p:sp>
        <p:nvSpPr>
          <p:cNvPr id="19" name="矩形: 圆角 18">
            <a:extLst>
              <a:ext uri="{FF2B5EF4-FFF2-40B4-BE49-F238E27FC236}">
                <a16:creationId xmlns:a16="http://schemas.microsoft.com/office/drawing/2014/main" id="{99CCF6D4-1E49-1C61-D008-BD1FBEB915A6}"/>
              </a:ext>
            </a:extLst>
          </p:cNvPr>
          <p:cNvSpPr>
            <a:spLocks noGrp="1" noRot="1" noMove="1" noResize="1" noEditPoints="1" noAdjustHandles="1" noChangeArrowheads="1" noChangeShapeType="1"/>
          </p:cNvSpPr>
          <p:nvPr/>
        </p:nvSpPr>
        <p:spPr>
          <a:xfrm>
            <a:off x="8298425" y="1796133"/>
            <a:ext cx="3600162" cy="4680341"/>
          </a:xfrm>
          <a:prstGeom prst="roundRect">
            <a:avLst>
              <a:gd name="adj" fmla="val 5134"/>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pic>
        <p:nvPicPr>
          <p:cNvPr id="21" name="图片 20">
            <a:extLst>
              <a:ext uri="{FF2B5EF4-FFF2-40B4-BE49-F238E27FC236}">
                <a16:creationId xmlns:a16="http://schemas.microsoft.com/office/drawing/2014/main" id="{D8E1844A-195A-B8FC-3774-3CEF1FD8638C}"/>
              </a:ext>
            </a:extLst>
          </p:cNvPr>
          <p:cNvPicPr>
            <a:picLocks noGrp="1" noRot="1" noChangeAspect="1" noMove="1" noResize="1" noEditPoints="1" noAdjustHandles="1" noChangeArrowheads="1" noChangeShapeType="1" noCrop="1"/>
          </p:cNvPicPr>
          <p:nvPr/>
        </p:nvPicPr>
        <p:blipFill rotWithShape="1">
          <a:blip r:embed="rId6" cstate="print">
            <a:extLst>
              <a:ext uri="{28A0092B-C50C-407E-A947-70E740481C1C}">
                <a14:useLocalDpi xmlns:a14="http://schemas.microsoft.com/office/drawing/2010/main" val="0"/>
              </a:ext>
            </a:extLst>
          </a:blip>
          <a:srcRect l="11569" t="36306" r="8014" b="37215"/>
          <a:stretch>
            <a:fillRect/>
          </a:stretch>
        </p:blipFill>
        <p:spPr>
          <a:xfrm>
            <a:off x="8407335" y="2828089"/>
            <a:ext cx="1567591" cy="377777"/>
          </a:xfrm>
          <a:prstGeom prst="rect">
            <a:avLst/>
          </a:prstGeom>
        </p:spPr>
      </p:pic>
      <p:sp>
        <p:nvSpPr>
          <p:cNvPr id="22" name="文本框 21">
            <a:extLst>
              <a:ext uri="{FF2B5EF4-FFF2-40B4-BE49-F238E27FC236}">
                <a16:creationId xmlns:a16="http://schemas.microsoft.com/office/drawing/2014/main" id="{B7249225-614D-8BD0-439A-8F52FE4C23BD}"/>
              </a:ext>
            </a:extLst>
          </p:cNvPr>
          <p:cNvSpPr txBox="1">
            <a:spLocks noGrp="1" noRot="1" noMove="1" noResize="1" noEditPoints="1" noAdjustHandles="1" noChangeArrowheads="1" noChangeShapeType="1"/>
          </p:cNvSpPr>
          <p:nvPr/>
        </p:nvSpPr>
        <p:spPr>
          <a:xfrm>
            <a:off x="8275377" y="3321101"/>
            <a:ext cx="3542144" cy="702508"/>
          </a:xfrm>
          <a:prstGeom prst="rect">
            <a:avLst/>
          </a:prstGeom>
          <a:noFill/>
        </p:spPr>
        <p:txBody>
          <a:bodyPr wrap="square" rtlCol="0" anchor="t">
            <a:noAutofit/>
          </a:bodyPr>
          <a:lstStyle/>
          <a:p>
            <a:pPr marL="171450" indent="-171450">
              <a:buFont typeface="Arial" panose="020B0604020202020204" pitchFamily="34" charset="0"/>
              <a:buChar char="•"/>
            </a:pPr>
            <a:r>
              <a:rPr lang="zh-CN" altLang="en-US"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谷氨酰胺</a:t>
            </a:r>
            <a:r>
              <a:rPr lang="en-US" altLang="zh-CN" sz="800" dirty="0">
                <a:solidFill>
                  <a:srgbClr val="000000"/>
                </a:solidFill>
                <a:effectLst/>
                <a:latin typeface="STKaiti" panose="02010600040101010101" pitchFamily="2" charset="-122"/>
                <a:ea typeface="STKaiti" panose="02010600040101010101" pitchFamily="2" charset="-122"/>
                <a:cs typeface="Times New Roman" panose="02020603050405020304" pitchFamily="18" charset="0"/>
                <a:sym typeface="+mn-ea"/>
              </a:rPr>
              <a:t>MD=</a:t>
            </a:r>
            <a:r>
              <a:rPr lang="zh-CN" altLang="en-US"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治疗组术后与术前</a:t>
            </a:r>
            <a:r>
              <a:rPr lang="en-US" altLang="zh-CN"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D3</a:t>
            </a:r>
            <a:r>
              <a:rPr lang="zh-CN" altLang="en-US"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谷氨酰胺差值</a:t>
            </a:r>
            <a:r>
              <a:rPr lang="en-US" altLang="zh-CN"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a:t>
            </a:r>
            <a:r>
              <a:rPr lang="zh-CN" altLang="en-US"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对照组术后与术前</a:t>
            </a:r>
            <a:r>
              <a:rPr lang="en-US" altLang="zh-CN"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D3</a:t>
            </a:r>
            <a:r>
              <a:rPr lang="zh-CN" altLang="en-US"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谷氨酰胺差值</a:t>
            </a:r>
            <a:endParaRPr lang="zh-CN"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endParaRPr>
          </a:p>
          <a:p>
            <a:pPr marL="171450" indent="-171450">
              <a:buFont typeface="Arial" panose="020B0604020202020204" pitchFamily="34" charset="0"/>
              <a:buChar char="•"/>
            </a:pPr>
            <a:r>
              <a:rPr lang="en-US" altLang="zh-CN"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LL:</a:t>
            </a:r>
            <a:r>
              <a:rPr lang="zh-CN" altLang="zh-CN" sz="800" dirty="0">
                <a:solidFill>
                  <a:srgbClr val="000000"/>
                </a:solidFill>
                <a:effectLst/>
                <a:latin typeface="STKaiti" panose="02010600040101010101" pitchFamily="2" charset="-122"/>
                <a:ea typeface="STKaiti" panose="02010600040101010101" pitchFamily="2" charset="-122"/>
                <a:cs typeface="Times New Roman" panose="02020603050405020304" pitchFamily="18" charset="0"/>
                <a:sym typeface="+mn-ea"/>
              </a:rPr>
              <a:t>复方氨基酸注射液（</a:t>
            </a:r>
            <a:r>
              <a:rPr lang="en-US" altLang="zh-CN" sz="800" dirty="0">
                <a:solidFill>
                  <a:srgbClr val="000000"/>
                </a:solidFill>
                <a:effectLst/>
                <a:latin typeface="STKaiti" panose="02010600040101010101" pitchFamily="2" charset="-122"/>
                <a:ea typeface="STKaiti" panose="02010600040101010101" pitchFamily="2" charset="-122"/>
                <a:sym typeface="+mn-ea"/>
              </a:rPr>
              <a:t>18</a:t>
            </a:r>
            <a:r>
              <a:rPr lang="de-DE" altLang="zh-CN" sz="800" dirty="0">
                <a:solidFill>
                  <a:srgbClr val="000000"/>
                </a:solidFill>
                <a:effectLst/>
                <a:latin typeface="STKaiti" panose="02010600040101010101" pitchFamily="2" charset="-122"/>
                <a:ea typeface="STKaiti" panose="02010600040101010101" pitchFamily="2" charset="-122"/>
                <a:sym typeface="+mn-ea"/>
              </a:rPr>
              <a:t>AA-Ⅱ</a:t>
            </a:r>
            <a:r>
              <a:rPr lang="zh-CN" altLang="zh-CN" sz="800" dirty="0">
                <a:solidFill>
                  <a:srgbClr val="000000"/>
                </a:solidFill>
                <a:effectLst/>
                <a:latin typeface="STKaiti" panose="02010600040101010101" pitchFamily="2" charset="-122"/>
                <a:ea typeface="STKaiti" panose="02010600040101010101" pitchFamily="2" charset="-122"/>
                <a:cs typeface="Times New Roman" panose="02020603050405020304" pitchFamily="18" charset="0"/>
                <a:sym typeface="+mn-ea"/>
              </a:rPr>
              <a:t>）联合丙氨酰谷氨酰胺注射液</a:t>
            </a:r>
          </a:p>
          <a:p>
            <a:pPr marL="171450" indent="-171450">
              <a:buFont typeface="Arial" panose="020B0604020202020204" pitchFamily="34" charset="0"/>
              <a:buChar char="•"/>
            </a:pPr>
            <a:r>
              <a:rPr lang="en-US" altLang="zh-CN"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YXT:</a:t>
            </a:r>
            <a:r>
              <a:rPr lang="zh-CN" altLang="en-US"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复方氨基酸（</a:t>
            </a:r>
            <a:r>
              <a:rPr lang="en-US" altLang="zh-CN"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19</a:t>
            </a:r>
            <a:r>
              <a:rPr lang="zh-CN" altLang="en-US" sz="800"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）丙谷二肽注射液</a:t>
            </a:r>
            <a:endParaRPr lang="en-US" altLang="zh-CN" sz="800" dirty="0">
              <a:solidFill>
                <a:srgbClr val="000000"/>
              </a:solidFill>
              <a:effectLst/>
              <a:latin typeface="STKaiti" panose="02010600040101010101" pitchFamily="2" charset="-122"/>
              <a:ea typeface="STKaiti" panose="02010600040101010101" pitchFamily="2" charset="-122"/>
              <a:cs typeface="Times New Roman" panose="02020603050405020304" pitchFamily="18" charset="0"/>
              <a:sym typeface="+mn-ea"/>
            </a:endParaRPr>
          </a:p>
        </p:txBody>
      </p:sp>
      <p:pic>
        <p:nvPicPr>
          <p:cNvPr id="27" name="图片 26">
            <a:extLst>
              <a:ext uri="{FF2B5EF4-FFF2-40B4-BE49-F238E27FC236}">
                <a16:creationId xmlns:a16="http://schemas.microsoft.com/office/drawing/2014/main" id="{42AFE920-45C9-EBAA-6C54-1B7E14347606}"/>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0278741" y="2711949"/>
            <a:ext cx="1479559" cy="672758"/>
          </a:xfrm>
          <a:prstGeom prst="rect">
            <a:avLst/>
          </a:prstGeom>
          <a:ln>
            <a:noFill/>
          </a:ln>
        </p:spPr>
      </p:pic>
      <p:sp>
        <p:nvSpPr>
          <p:cNvPr id="29" name="文本框 28">
            <a:extLst>
              <a:ext uri="{FF2B5EF4-FFF2-40B4-BE49-F238E27FC236}">
                <a16:creationId xmlns:a16="http://schemas.microsoft.com/office/drawing/2014/main" id="{0BA6E891-CCAC-B77D-5DC9-3CA47189614F}"/>
              </a:ext>
            </a:extLst>
          </p:cNvPr>
          <p:cNvSpPr txBox="1">
            <a:spLocks/>
          </p:cNvSpPr>
          <p:nvPr/>
        </p:nvSpPr>
        <p:spPr>
          <a:xfrm>
            <a:off x="8298424" y="3803014"/>
            <a:ext cx="3677675" cy="2554545"/>
          </a:xfrm>
          <a:prstGeom prst="rect">
            <a:avLst/>
          </a:prstGeom>
          <a:noFill/>
        </p:spPr>
        <p:txBody>
          <a:bodyPr wrap="square">
            <a:spAutoFit/>
          </a:bodyPr>
          <a:lstStyle/>
          <a:p>
            <a:pPr indent="0">
              <a:buFont typeface="Wingdings" panose="05000000000000000000" charset="0"/>
              <a:buNone/>
            </a:pPr>
            <a:r>
              <a:rPr lang="zh-CN" altLang="zh-CN" sz="1600" dirty="0">
                <a:solidFill>
                  <a:schemeClr val="tx2"/>
                </a:solidFill>
                <a:latin typeface="华文楷体" panose="02010600040101010101" pitchFamily="2" charset="-122"/>
                <a:ea typeface="华文楷体" panose="02010600040101010101" pitchFamily="2" charset="-122"/>
                <a:sym typeface="+mn-ea"/>
              </a:rPr>
              <a:t>以复方氨基酸注射液（</a:t>
            </a:r>
            <a:r>
              <a:rPr lang="en-US" altLang="zh-CN" sz="1600" dirty="0">
                <a:solidFill>
                  <a:schemeClr val="tx2"/>
                </a:solidFill>
                <a:latin typeface="华文楷体" panose="02010600040101010101" pitchFamily="2" charset="-122"/>
                <a:ea typeface="华文楷体" panose="02010600040101010101" pitchFamily="2" charset="-122"/>
                <a:sym typeface="+mn-ea"/>
              </a:rPr>
              <a:t>18AA-Ⅱ</a:t>
            </a:r>
            <a:r>
              <a:rPr lang="zh-CN" altLang="zh-CN" sz="1600" dirty="0">
                <a:solidFill>
                  <a:schemeClr val="tx2"/>
                </a:solidFill>
                <a:latin typeface="华文楷体" panose="02010600040101010101" pitchFamily="2" charset="-122"/>
                <a:ea typeface="华文楷体" panose="02010600040101010101" pitchFamily="2" charset="-122"/>
                <a:sym typeface="+mn-ea"/>
              </a:rPr>
              <a:t>）为共同对照</a:t>
            </a:r>
            <a:r>
              <a:rPr lang="en-US" altLang="zh-CN" sz="1600" dirty="0">
                <a:solidFill>
                  <a:schemeClr val="tx2"/>
                </a:solidFill>
                <a:latin typeface="华文楷体" panose="02010600040101010101" pitchFamily="2" charset="-122"/>
                <a:ea typeface="华文楷体" panose="02010600040101010101" pitchFamily="2" charset="-122"/>
                <a:sym typeface="+mn-ea"/>
              </a:rPr>
              <a:t>,</a:t>
            </a:r>
            <a:endParaRPr lang="zh-CN" altLang="zh-CN" sz="1600" dirty="0">
              <a:solidFill>
                <a:schemeClr val="tx2"/>
              </a:solidFill>
              <a:latin typeface="华文楷体" panose="02010600040101010101" pitchFamily="2" charset="-122"/>
              <a:ea typeface="华文楷体" panose="02010600040101010101" pitchFamily="2" charset="-122"/>
              <a:sym typeface="+mn-ea"/>
            </a:endParaRPr>
          </a:p>
          <a:p>
            <a:pPr marL="285750" indent="-285750">
              <a:buFont typeface="Wingdings" panose="05000000000000000000" pitchFamily="2" charset="2"/>
              <a:buChar char="ü"/>
            </a:pPr>
            <a:r>
              <a:rPr lang="zh-CN" altLang="en-US" sz="1600" dirty="0">
                <a:solidFill>
                  <a:schemeClr val="tx2"/>
                </a:solidFill>
                <a:latin typeface="华文楷体" panose="02010600040101010101" pitchFamily="2" charset="-122"/>
                <a:ea typeface="华文楷体" panose="02010600040101010101" pitchFamily="2" charset="-122"/>
                <a:sym typeface="+mn-ea"/>
              </a:rPr>
              <a:t>复方氨基酸（</a:t>
            </a:r>
            <a:r>
              <a:rPr lang="en-US" altLang="zh-CN" sz="1600" dirty="0">
                <a:solidFill>
                  <a:schemeClr val="tx2"/>
                </a:solidFill>
                <a:latin typeface="华文楷体" panose="02010600040101010101" pitchFamily="2" charset="-122"/>
                <a:ea typeface="华文楷体" panose="02010600040101010101" pitchFamily="2" charset="-122"/>
                <a:sym typeface="+mn-ea"/>
              </a:rPr>
              <a:t>19</a:t>
            </a:r>
            <a:r>
              <a:rPr lang="zh-CN" altLang="en-US" sz="1600" dirty="0">
                <a:solidFill>
                  <a:schemeClr val="tx2"/>
                </a:solidFill>
                <a:latin typeface="华文楷体" panose="02010600040101010101" pitchFamily="2" charset="-122"/>
                <a:ea typeface="华文楷体" panose="02010600040101010101" pitchFamily="2" charset="-122"/>
                <a:sym typeface="+mn-ea"/>
              </a:rPr>
              <a:t>）丙谷二肽注射液</a:t>
            </a:r>
            <a:r>
              <a:rPr lang="zh-CN" altLang="zh-CN" sz="1600" dirty="0">
                <a:solidFill>
                  <a:schemeClr val="tx2"/>
                </a:solidFill>
                <a:latin typeface="华文楷体" panose="02010600040101010101" pitchFamily="2" charset="-122"/>
                <a:ea typeface="华文楷体" panose="02010600040101010101" pitchFamily="2" charset="-122"/>
                <a:sym typeface="+mn-ea"/>
              </a:rPr>
              <a:t>比对照</a:t>
            </a:r>
            <a:r>
              <a:rPr lang="zh-CN" altLang="en-US" sz="1600" dirty="0">
                <a:solidFill>
                  <a:schemeClr val="tx2"/>
                </a:solidFill>
                <a:latin typeface="华文楷体" panose="02010600040101010101" pitchFamily="2" charset="-122"/>
                <a:ea typeface="华文楷体" panose="02010600040101010101" pitchFamily="2" charset="-122"/>
                <a:sym typeface="+mn-ea"/>
              </a:rPr>
              <a:t>下降少</a:t>
            </a:r>
            <a:r>
              <a:rPr lang="en-US" altLang="zh-CN" sz="1600" dirty="0">
                <a:solidFill>
                  <a:schemeClr val="tx2"/>
                </a:solidFill>
                <a:latin typeface="华文楷体" panose="02010600040101010101" pitchFamily="2" charset="-122"/>
                <a:ea typeface="华文楷体" panose="02010600040101010101" pitchFamily="2" charset="-122"/>
                <a:sym typeface="+mn-ea"/>
              </a:rPr>
              <a:t>68</a:t>
            </a:r>
            <a:r>
              <a:rPr lang="en-US" altLang="zh-CN" sz="1600" dirty="0">
                <a:solidFill>
                  <a:schemeClr val="tx2"/>
                </a:solidFill>
                <a:latin typeface="华文楷体" panose="02010600040101010101" pitchFamily="2" charset="-122"/>
                <a:ea typeface="华文楷体" panose="02010600040101010101" pitchFamily="2" charset="-122"/>
              </a:rPr>
              <a:t>µmol/L</a:t>
            </a:r>
            <a:r>
              <a:rPr lang="zh-CN" altLang="en-US" sz="1600" dirty="0">
                <a:solidFill>
                  <a:schemeClr val="tx2"/>
                </a:solidFill>
                <a:latin typeface="华文楷体" panose="02010600040101010101" pitchFamily="2" charset="-122"/>
                <a:ea typeface="华文楷体" panose="02010600040101010101" pitchFamily="2" charset="-122"/>
              </a:rPr>
              <a:t>，</a:t>
            </a:r>
            <a:r>
              <a:rPr lang="en-US" altLang="zh-CN" sz="1600" dirty="0">
                <a:solidFill>
                  <a:schemeClr val="tx2"/>
                </a:solidFill>
                <a:latin typeface="华文楷体" panose="02010600040101010101" pitchFamily="2" charset="-122"/>
                <a:ea typeface="华文楷体" panose="02010600040101010101" pitchFamily="2" charset="-122"/>
                <a:sym typeface="+mn-ea"/>
              </a:rPr>
              <a:t>[MD=68</a:t>
            </a:r>
            <a:r>
              <a:rPr lang="zh-CN" altLang="zh-CN" sz="1600" dirty="0">
                <a:solidFill>
                  <a:schemeClr val="tx2"/>
                </a:solidFill>
                <a:latin typeface="华文楷体" panose="02010600040101010101" pitchFamily="2" charset="-122"/>
                <a:ea typeface="华文楷体" panose="02010600040101010101" pitchFamily="2" charset="-122"/>
                <a:sym typeface="+mn-ea"/>
              </a:rPr>
              <a:t>，</a:t>
            </a:r>
            <a:r>
              <a:rPr lang="en-US" altLang="zh-CN" sz="1600" dirty="0">
                <a:solidFill>
                  <a:schemeClr val="tx2"/>
                </a:solidFill>
                <a:latin typeface="华文楷体" panose="02010600040101010101" pitchFamily="2" charset="-122"/>
                <a:ea typeface="华文楷体" panose="02010600040101010101" pitchFamily="2" charset="-122"/>
                <a:sym typeface="+mn-ea"/>
              </a:rPr>
              <a:t>95%CI (-18</a:t>
            </a:r>
            <a:r>
              <a:rPr lang="zh-CN" altLang="zh-CN" sz="1600" dirty="0">
                <a:solidFill>
                  <a:schemeClr val="tx2"/>
                </a:solidFill>
                <a:latin typeface="华文楷体" panose="02010600040101010101" pitchFamily="2" charset="-122"/>
                <a:ea typeface="华文楷体" panose="02010600040101010101" pitchFamily="2" charset="-122"/>
                <a:sym typeface="+mn-ea"/>
              </a:rPr>
              <a:t>，</a:t>
            </a:r>
            <a:r>
              <a:rPr lang="en-US" altLang="zh-CN" sz="1600" dirty="0">
                <a:solidFill>
                  <a:schemeClr val="tx2"/>
                </a:solidFill>
                <a:latin typeface="华文楷体" panose="02010600040101010101" pitchFamily="2" charset="-122"/>
                <a:ea typeface="华文楷体" panose="02010600040101010101" pitchFamily="2" charset="-122"/>
                <a:sym typeface="+mn-ea"/>
              </a:rPr>
              <a:t>155)]</a:t>
            </a:r>
            <a:r>
              <a:rPr lang="zh-CN" altLang="en-US" sz="1600" dirty="0">
                <a:solidFill>
                  <a:schemeClr val="tx2"/>
                </a:solidFill>
                <a:latin typeface="华文楷体" panose="02010600040101010101" pitchFamily="2" charset="-122"/>
                <a:ea typeface="华文楷体" panose="02010600040101010101" pitchFamily="2" charset="-122"/>
                <a:sym typeface="+mn-ea"/>
              </a:rPr>
              <a:t>。</a:t>
            </a:r>
            <a:endParaRPr lang="zh-CN" altLang="zh-CN" sz="1600" dirty="0">
              <a:solidFill>
                <a:schemeClr val="tx2"/>
              </a:solidFill>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ü"/>
            </a:pPr>
            <a:r>
              <a:rPr lang="en-US" altLang="zh-CN" sz="1600" dirty="0">
                <a:solidFill>
                  <a:schemeClr val="tx2"/>
                </a:solidFill>
                <a:latin typeface="华文楷体" panose="02010600040101010101" pitchFamily="2" charset="-122"/>
                <a:ea typeface="华文楷体" panose="02010600040101010101" pitchFamily="2" charset="-122"/>
                <a:sym typeface="+mn-ea"/>
              </a:rPr>
              <a:t>LL</a:t>
            </a:r>
            <a:r>
              <a:rPr lang="zh-CN" altLang="zh-CN" sz="1600" dirty="0">
                <a:solidFill>
                  <a:schemeClr val="tx2"/>
                </a:solidFill>
                <a:latin typeface="华文楷体" panose="02010600040101010101" pitchFamily="2" charset="-122"/>
                <a:ea typeface="华文楷体" panose="02010600040101010101" pitchFamily="2" charset="-122"/>
                <a:sym typeface="+mn-ea"/>
              </a:rPr>
              <a:t>比对照</a:t>
            </a:r>
            <a:r>
              <a:rPr lang="zh-CN" altLang="en-US" sz="1600" dirty="0">
                <a:solidFill>
                  <a:schemeClr val="tx2"/>
                </a:solidFill>
                <a:latin typeface="华文楷体" panose="02010600040101010101" pitchFamily="2" charset="-122"/>
                <a:ea typeface="华文楷体" panose="02010600040101010101" pitchFamily="2" charset="-122"/>
                <a:sym typeface="+mn-ea"/>
              </a:rPr>
              <a:t>下降少</a:t>
            </a:r>
            <a:r>
              <a:rPr lang="en-US" altLang="zh-CN" sz="1600" dirty="0">
                <a:solidFill>
                  <a:schemeClr val="tx2"/>
                </a:solidFill>
                <a:latin typeface="华文楷体" panose="02010600040101010101" pitchFamily="2" charset="-122"/>
                <a:ea typeface="华文楷体" panose="02010600040101010101" pitchFamily="2" charset="-122"/>
                <a:sym typeface="+mn-ea"/>
              </a:rPr>
              <a:t>14µmol/L</a:t>
            </a:r>
            <a:r>
              <a:rPr lang="zh-CN" altLang="en-US" sz="1600" dirty="0">
                <a:solidFill>
                  <a:schemeClr val="tx2"/>
                </a:solidFill>
                <a:latin typeface="华文楷体" panose="02010600040101010101" pitchFamily="2" charset="-122"/>
                <a:ea typeface="华文楷体" panose="02010600040101010101" pitchFamily="2" charset="-122"/>
                <a:sym typeface="+mn-ea"/>
              </a:rPr>
              <a:t>，</a:t>
            </a:r>
            <a:r>
              <a:rPr lang="en-US" altLang="zh-CN" sz="1600" dirty="0">
                <a:solidFill>
                  <a:schemeClr val="tx2"/>
                </a:solidFill>
                <a:latin typeface="华文楷体" panose="02010600040101010101" pitchFamily="2" charset="-122"/>
                <a:ea typeface="华文楷体" panose="02010600040101010101" pitchFamily="2" charset="-122"/>
                <a:sym typeface="+mn-ea"/>
              </a:rPr>
              <a:t>[MD=14</a:t>
            </a:r>
            <a:r>
              <a:rPr lang="zh-CN" altLang="zh-CN" sz="1600" dirty="0">
                <a:solidFill>
                  <a:schemeClr val="tx2"/>
                </a:solidFill>
                <a:latin typeface="华文楷体" panose="02010600040101010101" pitchFamily="2" charset="-122"/>
                <a:ea typeface="华文楷体" panose="02010600040101010101" pitchFamily="2" charset="-122"/>
                <a:sym typeface="+mn-ea"/>
              </a:rPr>
              <a:t>，</a:t>
            </a:r>
            <a:r>
              <a:rPr lang="en-US" altLang="zh-CN" sz="1600" dirty="0">
                <a:solidFill>
                  <a:schemeClr val="tx2"/>
                </a:solidFill>
                <a:latin typeface="华文楷体" panose="02010600040101010101" pitchFamily="2" charset="-122"/>
                <a:ea typeface="华文楷体" panose="02010600040101010101" pitchFamily="2" charset="-122"/>
                <a:sym typeface="+mn-ea"/>
              </a:rPr>
              <a:t>95%CI (-75</a:t>
            </a:r>
            <a:r>
              <a:rPr lang="zh-CN" altLang="zh-CN" sz="1600" dirty="0">
                <a:solidFill>
                  <a:schemeClr val="tx2"/>
                </a:solidFill>
                <a:latin typeface="华文楷体" panose="02010600040101010101" pitchFamily="2" charset="-122"/>
                <a:ea typeface="华文楷体" panose="02010600040101010101" pitchFamily="2" charset="-122"/>
                <a:sym typeface="+mn-ea"/>
              </a:rPr>
              <a:t>，</a:t>
            </a:r>
            <a:r>
              <a:rPr lang="en-US" altLang="zh-CN" sz="1600" dirty="0">
                <a:solidFill>
                  <a:schemeClr val="tx2"/>
                </a:solidFill>
                <a:latin typeface="华文楷体" panose="02010600040101010101" pitchFamily="2" charset="-122"/>
                <a:ea typeface="华文楷体" panose="02010600040101010101" pitchFamily="2" charset="-122"/>
                <a:sym typeface="+mn-ea"/>
              </a:rPr>
              <a:t>103)]</a:t>
            </a:r>
            <a:r>
              <a:rPr lang="zh-CN" altLang="en-US" sz="1600" dirty="0">
                <a:solidFill>
                  <a:schemeClr val="tx2"/>
                </a:solidFill>
                <a:latin typeface="华文楷体" panose="02010600040101010101" pitchFamily="2" charset="-122"/>
                <a:ea typeface="华文楷体" panose="02010600040101010101" pitchFamily="2" charset="-122"/>
                <a:sym typeface="+mn-ea"/>
              </a:rPr>
              <a:t>。</a:t>
            </a:r>
            <a:endParaRPr lang="zh-CN" altLang="en-US" sz="1600" dirty="0">
              <a:solidFill>
                <a:schemeClr val="tx2"/>
              </a:solidFill>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ü"/>
            </a:pPr>
            <a:r>
              <a:rPr lang="zh-CN" altLang="en-US" sz="1600" b="1" dirty="0">
                <a:solidFill>
                  <a:schemeClr val="tx2"/>
                </a:solidFill>
                <a:highlight>
                  <a:srgbClr val="FFFF00"/>
                </a:highlight>
                <a:latin typeface="华文楷体" panose="02010600040101010101" pitchFamily="2" charset="-122"/>
                <a:ea typeface="华文楷体" panose="02010600040101010101" pitchFamily="2" charset="-122"/>
                <a:sym typeface="+mn-ea"/>
              </a:rPr>
              <a:t>复方氨基酸（</a:t>
            </a:r>
            <a:r>
              <a:rPr lang="en-US" altLang="zh-CN" sz="1600" b="1" dirty="0">
                <a:solidFill>
                  <a:schemeClr val="tx2"/>
                </a:solidFill>
                <a:highlight>
                  <a:srgbClr val="FFFF00"/>
                </a:highlight>
                <a:latin typeface="华文楷体" panose="02010600040101010101" pitchFamily="2" charset="-122"/>
                <a:ea typeface="华文楷体" panose="02010600040101010101" pitchFamily="2" charset="-122"/>
                <a:sym typeface="+mn-ea"/>
              </a:rPr>
              <a:t>19</a:t>
            </a:r>
            <a:r>
              <a:rPr lang="zh-CN" altLang="en-US" sz="1600" b="1" dirty="0">
                <a:solidFill>
                  <a:schemeClr val="tx2"/>
                </a:solidFill>
                <a:highlight>
                  <a:srgbClr val="FFFF00"/>
                </a:highlight>
                <a:latin typeface="华文楷体" panose="02010600040101010101" pitchFamily="2" charset="-122"/>
                <a:ea typeface="华文楷体" panose="02010600040101010101" pitchFamily="2" charset="-122"/>
                <a:sym typeface="+mn-ea"/>
              </a:rPr>
              <a:t>）丙谷二肽注射液</a:t>
            </a:r>
            <a:r>
              <a:rPr lang="zh-CN" altLang="zh-CN" sz="1600" b="1" dirty="0">
                <a:solidFill>
                  <a:schemeClr val="tx2"/>
                </a:solidFill>
                <a:highlight>
                  <a:srgbClr val="FFFF00"/>
                </a:highlight>
                <a:latin typeface="华文楷体" panose="02010600040101010101" pitchFamily="2" charset="-122"/>
                <a:ea typeface="华文楷体" panose="02010600040101010101" pitchFamily="2" charset="-122"/>
                <a:sym typeface="+mn-ea"/>
              </a:rPr>
              <a:t>与联合用药组比较，谷氨酰胺利用效率更高。</a:t>
            </a:r>
            <a:endParaRPr lang="en-US" altLang="zh-CN" sz="1600" b="1" dirty="0">
              <a:solidFill>
                <a:schemeClr val="tx2"/>
              </a:solidFill>
              <a:highlight>
                <a:srgbClr val="FFFF00"/>
              </a:highlight>
              <a:latin typeface="华文楷体" panose="02010600040101010101" pitchFamily="2" charset="-122"/>
              <a:ea typeface="华文楷体" panose="02010600040101010101" pitchFamily="2" charset="-122"/>
              <a:sym typeface="+mn-ea"/>
            </a:endParaRPr>
          </a:p>
        </p:txBody>
      </p:sp>
      <p:sp>
        <p:nvSpPr>
          <p:cNvPr id="31" name="文本框 30">
            <a:extLst>
              <a:ext uri="{FF2B5EF4-FFF2-40B4-BE49-F238E27FC236}">
                <a16:creationId xmlns:a16="http://schemas.microsoft.com/office/drawing/2014/main" id="{CDACA46C-2486-4F5D-C554-C037C3AD8E4E}"/>
              </a:ext>
            </a:extLst>
          </p:cNvPr>
          <p:cNvSpPr txBox="1">
            <a:spLocks noGrp="1" noRot="1" noMove="1" noResize="1" noEditPoints="1" noAdjustHandles="1" noChangeArrowheads="1" noChangeShapeType="1"/>
          </p:cNvSpPr>
          <p:nvPr/>
        </p:nvSpPr>
        <p:spPr>
          <a:xfrm>
            <a:off x="8334460" y="1853377"/>
            <a:ext cx="3542144" cy="830997"/>
          </a:xfrm>
          <a:prstGeom prst="rect">
            <a:avLst/>
          </a:prstGeom>
          <a:noFill/>
        </p:spPr>
        <p:txBody>
          <a:bodyPr wrap="square" rtlCol="0">
            <a:spAutoFit/>
          </a:bodyPr>
          <a:lstStyle/>
          <a:p>
            <a:r>
              <a:rPr lang="zh-CN" altLang="zh-CN" sz="1600" b="1" dirty="0">
                <a:solidFill>
                  <a:srgbClr val="000000"/>
                </a:solidFill>
                <a:effectLst/>
                <a:latin typeface="STKaiti" panose="02010600040101010101" pitchFamily="2" charset="-122"/>
                <a:ea typeface="STKaiti" panose="02010600040101010101" pitchFamily="2" charset="-122"/>
                <a:cs typeface="Times New Roman" panose="02020603050405020304" pitchFamily="18" charset="0"/>
                <a:sym typeface="+mn-ea"/>
              </a:rPr>
              <a:t>优悉通与复方氨基酸注射液（</a:t>
            </a:r>
            <a:r>
              <a:rPr lang="en-US" altLang="zh-CN" sz="1600" b="1" dirty="0">
                <a:solidFill>
                  <a:srgbClr val="000000"/>
                </a:solidFill>
                <a:effectLst/>
                <a:latin typeface="STKaiti" panose="02010600040101010101" pitchFamily="2" charset="-122"/>
                <a:ea typeface="STKaiti" panose="02010600040101010101" pitchFamily="2" charset="-122"/>
                <a:sym typeface="+mn-ea"/>
              </a:rPr>
              <a:t>18</a:t>
            </a:r>
            <a:r>
              <a:rPr lang="de-DE" altLang="zh-CN" sz="1600" b="1" dirty="0">
                <a:solidFill>
                  <a:srgbClr val="000000"/>
                </a:solidFill>
                <a:effectLst/>
                <a:latin typeface="STKaiti" panose="02010600040101010101" pitchFamily="2" charset="-122"/>
                <a:ea typeface="STKaiti" panose="02010600040101010101" pitchFamily="2" charset="-122"/>
                <a:sym typeface="+mn-ea"/>
              </a:rPr>
              <a:t>AA-Ⅱ</a:t>
            </a:r>
            <a:r>
              <a:rPr lang="zh-CN" altLang="zh-CN" sz="1600" b="1" dirty="0">
                <a:solidFill>
                  <a:srgbClr val="000000"/>
                </a:solidFill>
                <a:effectLst/>
                <a:latin typeface="STKaiti" panose="02010600040101010101" pitchFamily="2" charset="-122"/>
                <a:ea typeface="STKaiti" panose="02010600040101010101" pitchFamily="2" charset="-122"/>
                <a:cs typeface="Times New Roman" panose="02020603050405020304" pitchFamily="18" charset="0"/>
                <a:sym typeface="+mn-ea"/>
              </a:rPr>
              <a:t>）联合丙氨酰谷氨酰胺注射液比较</a:t>
            </a:r>
            <a:r>
              <a:rPr lang="en-US" altLang="zh-CN" sz="1600" b="1" dirty="0">
                <a:solidFill>
                  <a:srgbClr val="000000"/>
                </a:solidFill>
                <a:effectLst/>
                <a:latin typeface="STKaiti" panose="02010600040101010101" pitchFamily="2" charset="-122"/>
                <a:ea typeface="STKaiti" panose="02010600040101010101" pitchFamily="2" charset="-122"/>
                <a:cs typeface="Times New Roman" panose="02020603050405020304" pitchFamily="18" charset="0"/>
                <a:sym typeface="+mn-ea"/>
              </a:rPr>
              <a:t>3</a:t>
            </a:r>
            <a:r>
              <a:rPr lang="zh-CN" altLang="en-US" sz="1600" b="1" dirty="0">
                <a:solidFill>
                  <a:srgbClr val="000000"/>
                </a:solidFill>
                <a:effectLst/>
                <a:latin typeface="STKaiti" panose="02010600040101010101" pitchFamily="2" charset="-122"/>
                <a:ea typeface="STKaiti" panose="02010600040101010101" pitchFamily="2" charset="-122"/>
                <a:cs typeface="Times New Roman" panose="02020603050405020304" pitchFamily="18" charset="0"/>
                <a:sym typeface="+mn-ea"/>
              </a:rPr>
              <a:t>天</a:t>
            </a:r>
            <a:r>
              <a:rPr lang="zh-CN" altLang="en-US" sz="1600" b="1"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谷氨酰胺浓度下降的网状</a:t>
            </a:r>
            <a:r>
              <a:rPr lang="en-US" altLang="zh-CN" sz="1600" b="1"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Meta</a:t>
            </a:r>
            <a:r>
              <a:rPr lang="zh-CN" altLang="en-US" sz="1600" b="1" dirty="0">
                <a:solidFill>
                  <a:srgbClr val="000000"/>
                </a:solidFill>
                <a:latin typeface="STKaiti" panose="02010600040101010101" pitchFamily="2" charset="-122"/>
                <a:ea typeface="STKaiti" panose="02010600040101010101" pitchFamily="2" charset="-122"/>
                <a:cs typeface="Times New Roman" panose="02020603050405020304" pitchFamily="18" charset="0"/>
                <a:sym typeface="+mn-ea"/>
              </a:rPr>
              <a:t>分析</a:t>
            </a:r>
          </a:p>
        </p:txBody>
      </p:sp>
    </p:spTree>
    <p:extLst>
      <p:ext uri="{BB962C8B-B14F-4D97-AF65-F5344CB8AC3E}">
        <p14:creationId xmlns:p14="http://schemas.microsoft.com/office/powerpoint/2010/main" val="134934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a:extLst>
              <a:ext uri="{FF2B5EF4-FFF2-40B4-BE49-F238E27FC236}">
                <a16:creationId xmlns:a16="http://schemas.microsoft.com/office/drawing/2014/main" id="{08CD59D1-5491-825D-E2CA-B3CA94BFA80F}"/>
              </a:ext>
            </a:extLst>
          </p:cNvPr>
          <p:cNvSpPr>
            <a:spLocks noGrp="1" noRot="1" noMove="1" noResize="1" noEditPoints="1" noAdjustHandles="1" noChangeArrowheads="1" noChangeShapeType="1"/>
          </p:cNvSpPr>
          <p:nvPr/>
        </p:nvSpPr>
        <p:spPr>
          <a:xfrm>
            <a:off x="6408937" y="3786326"/>
            <a:ext cx="5475491" cy="74589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圆角 9">
            <a:extLst>
              <a:ext uri="{FF2B5EF4-FFF2-40B4-BE49-F238E27FC236}">
                <a16:creationId xmlns:a16="http://schemas.microsoft.com/office/drawing/2014/main" id="{FC9550FA-9F6B-138A-475A-AF374C2F6A13}"/>
              </a:ext>
            </a:extLst>
          </p:cNvPr>
          <p:cNvSpPr>
            <a:spLocks noGrp="1" noRot="1" noMove="1" noResize="1" noEditPoints="1" noAdjustHandles="1" noChangeArrowheads="1" noChangeShapeType="1"/>
          </p:cNvSpPr>
          <p:nvPr/>
        </p:nvSpPr>
        <p:spPr>
          <a:xfrm>
            <a:off x="3437316" y="1793581"/>
            <a:ext cx="2790653" cy="4646689"/>
          </a:xfrm>
          <a:prstGeom prst="roundRect">
            <a:avLst>
              <a:gd name="adj" fmla="val 7609"/>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圆角 18">
            <a:extLst>
              <a:ext uri="{FF2B5EF4-FFF2-40B4-BE49-F238E27FC236}">
                <a16:creationId xmlns:a16="http://schemas.microsoft.com/office/drawing/2014/main" id="{A9F50A47-D029-2757-5CB5-7C9FF8CF09CB}"/>
              </a:ext>
            </a:extLst>
          </p:cNvPr>
          <p:cNvSpPr>
            <a:spLocks noGrp="1" noRot="1" noMove="1" noResize="1" noEditPoints="1" noAdjustHandles="1" noChangeArrowheads="1" noChangeShapeType="1"/>
          </p:cNvSpPr>
          <p:nvPr/>
        </p:nvSpPr>
        <p:spPr>
          <a:xfrm>
            <a:off x="6437892" y="4748030"/>
            <a:ext cx="5460099" cy="16922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矩形: 圆角 59">
            <a:extLst>
              <a:ext uri="{FF2B5EF4-FFF2-40B4-BE49-F238E27FC236}">
                <a16:creationId xmlns:a16="http://schemas.microsoft.com/office/drawing/2014/main" id="{DB7321FA-71D9-4C40-7925-0B8246EFA6AD}"/>
              </a:ext>
            </a:extLst>
          </p:cNvPr>
          <p:cNvSpPr>
            <a:spLocks noGrp="1" noRot="1" noMove="1" noResize="1" noEditPoints="1" noAdjustHandles="1" noChangeArrowheads="1" noChangeShapeType="1"/>
          </p:cNvSpPr>
          <p:nvPr/>
        </p:nvSpPr>
        <p:spPr>
          <a:xfrm>
            <a:off x="6408937" y="1793581"/>
            <a:ext cx="5475491" cy="85206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圆角 10">
            <a:extLst>
              <a:ext uri="{FF2B5EF4-FFF2-40B4-BE49-F238E27FC236}">
                <a16:creationId xmlns:a16="http://schemas.microsoft.com/office/drawing/2014/main" id="{4756229B-25D3-4EF6-9485-C19AF9220B8E}"/>
              </a:ext>
            </a:extLst>
          </p:cNvPr>
          <p:cNvSpPr>
            <a:spLocks noGrp="1" noRot="1" noMove="1" noResize="1" noEditPoints="1" noAdjustHandles="1" noChangeArrowheads="1" noChangeShapeType="1"/>
          </p:cNvSpPr>
          <p:nvPr/>
        </p:nvSpPr>
        <p:spPr>
          <a:xfrm>
            <a:off x="524278" y="1793581"/>
            <a:ext cx="2790652" cy="4646689"/>
          </a:xfrm>
          <a:prstGeom prst="roundRect">
            <a:avLst>
              <a:gd name="adj" fmla="val 6191"/>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noRot="1" noMove="1" noResize="1" noEditPoints="1" noAdjustHandles="1" noChangeArrowheads="1" noChangeShapeType="1"/>
          </p:cNvSpPr>
          <p:nvPr>
            <p:ph type="title" idx="4294967295"/>
          </p:nvPr>
        </p:nvSpPr>
        <p:spPr>
          <a:xfrm>
            <a:off x="5308297" y="-31947"/>
            <a:ext cx="1747464" cy="817563"/>
          </a:xfrm>
        </p:spPr>
        <p:txBody>
          <a:bodyPr>
            <a:normAutofit/>
          </a:bodyPr>
          <a:lstStyle/>
          <a:p>
            <a:r>
              <a:rPr lang="zh-CN" altLang="en-US" sz="3600" dirty="0">
                <a:solidFill>
                  <a:srgbClr val="002060"/>
                </a:solidFill>
                <a:latin typeface="华文楷体" panose="02010600040101010101" pitchFamily="2" charset="-122"/>
                <a:ea typeface="华文楷体" panose="02010600040101010101" pitchFamily="2" charset="-122"/>
              </a:rPr>
              <a:t>有效性</a:t>
            </a:r>
            <a:endParaRPr lang="en-US" sz="3600" dirty="0">
              <a:latin typeface="华文楷体" panose="02010600040101010101" pitchFamily="2" charset="-122"/>
              <a:ea typeface="华文楷体" panose="02010600040101010101" pitchFamily="2" charset="-122"/>
            </a:endParaRPr>
          </a:p>
        </p:txBody>
      </p:sp>
      <p:sp>
        <p:nvSpPr>
          <p:cNvPr id="3" name="圆角矩形 10"/>
          <p:cNvSpPr>
            <a:spLocks/>
          </p:cNvSpPr>
          <p:nvPr/>
        </p:nvSpPr>
        <p:spPr>
          <a:xfrm>
            <a:off x="524278" y="652902"/>
            <a:ext cx="11360150" cy="104929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2400" b="1" dirty="0">
                <a:solidFill>
                  <a:srgbClr val="FF0000"/>
                </a:solidFill>
                <a:latin typeface="华文楷体" panose="02010600040101010101" pitchFamily="2" charset="-122"/>
                <a:ea typeface="华文楷体" panose="02010600040101010101" pitchFamily="2" charset="-122"/>
              </a:rPr>
              <a:t>次要疗效指标</a:t>
            </a:r>
            <a:endParaRPr lang="en-US" altLang="zh-CN" sz="2400" b="1" dirty="0">
              <a:solidFill>
                <a:srgbClr val="FF0000"/>
              </a:solidFill>
              <a:latin typeface="华文楷体" panose="02010600040101010101" pitchFamily="2" charset="-122"/>
              <a:ea typeface="华文楷体" panose="02010600040101010101" pitchFamily="2" charset="-122"/>
            </a:endParaRPr>
          </a:p>
          <a:p>
            <a:pPr algn="ctr">
              <a:spcBef>
                <a:spcPts val="600"/>
              </a:spcBef>
            </a:pPr>
            <a:r>
              <a:rPr lang="zh-CN" altLang="en-US" sz="2400" b="1" dirty="0">
                <a:solidFill>
                  <a:srgbClr val="FF0000"/>
                </a:solidFill>
                <a:latin typeface="华文楷体" panose="02010600040101010101" pitchFamily="2" charset="-122"/>
                <a:ea typeface="华文楷体" panose="02010600040101010101" pitchFamily="2" charset="-122"/>
              </a:rPr>
              <a:t>在</a:t>
            </a:r>
            <a:r>
              <a:rPr lang="en-US" altLang="zh-CN" sz="2400" b="1" dirty="0">
                <a:solidFill>
                  <a:srgbClr val="FF0000"/>
                </a:solidFill>
                <a:latin typeface="华文楷体" panose="02010600040101010101" pitchFamily="2" charset="-122"/>
                <a:ea typeface="华文楷体" panose="02010600040101010101" pitchFamily="2" charset="-122"/>
              </a:rPr>
              <a:t>RCT</a:t>
            </a:r>
            <a:r>
              <a:rPr lang="zh-CN" altLang="en-US" sz="2400" b="1" dirty="0">
                <a:solidFill>
                  <a:srgbClr val="FF0000"/>
                </a:solidFill>
                <a:latin typeface="华文楷体" panose="02010600040101010101" pitchFamily="2" charset="-122"/>
                <a:ea typeface="华文楷体" panose="02010600040101010101" pitchFamily="2" charset="-122"/>
              </a:rPr>
              <a:t>研究中，研究组在血中牛磺酸浓度、</a:t>
            </a:r>
            <a:r>
              <a:rPr lang="en-US" altLang="zh-CN" sz="2400" b="1" dirty="0">
                <a:solidFill>
                  <a:srgbClr val="FF0000"/>
                </a:solidFill>
                <a:latin typeface="华文楷体" panose="02010600040101010101" pitchFamily="2" charset="-122"/>
                <a:ea typeface="华文楷体" panose="02010600040101010101" pitchFamily="2" charset="-122"/>
              </a:rPr>
              <a:t>E/N</a:t>
            </a:r>
            <a:r>
              <a:rPr lang="zh-CN" altLang="en-US" sz="2400" b="1" dirty="0">
                <a:solidFill>
                  <a:srgbClr val="FF0000"/>
                </a:solidFill>
                <a:latin typeface="华文楷体" panose="02010600040101010101" pitchFamily="2" charset="-122"/>
                <a:ea typeface="华文楷体" panose="02010600040101010101" pitchFamily="2" charset="-122"/>
              </a:rPr>
              <a:t>值、</a:t>
            </a:r>
            <a:r>
              <a:rPr lang="en-US" altLang="zh-CN" sz="2400" b="1" dirty="0">
                <a:solidFill>
                  <a:srgbClr val="FF0000"/>
                </a:solidFill>
                <a:latin typeface="华文楷体" panose="02010600040101010101" pitchFamily="2" charset="-122"/>
                <a:ea typeface="华文楷体" panose="02010600040101010101" pitchFamily="2" charset="-122"/>
              </a:rPr>
              <a:t>F</a:t>
            </a:r>
            <a:r>
              <a:rPr lang="zh-CN" altLang="en-US" sz="2400" b="1" dirty="0">
                <a:solidFill>
                  <a:srgbClr val="FF0000"/>
                </a:solidFill>
                <a:latin typeface="华文楷体" panose="02010600040101010101" pitchFamily="2" charset="-122"/>
                <a:ea typeface="华文楷体" panose="02010600040101010101" pitchFamily="2" charset="-122"/>
              </a:rPr>
              <a:t>值方面显著优于对照组</a:t>
            </a:r>
            <a:endParaRPr lang="en-US" altLang="zh-CN" sz="2400" b="1" dirty="0">
              <a:solidFill>
                <a:srgbClr val="FF0000"/>
              </a:solidFill>
              <a:latin typeface="华文楷体" panose="02010600040101010101" pitchFamily="2" charset="-122"/>
              <a:ea typeface="华文楷体" panose="02010600040101010101" pitchFamily="2" charset="-122"/>
            </a:endParaRPr>
          </a:p>
        </p:txBody>
      </p:sp>
      <p:graphicFrame>
        <p:nvGraphicFramePr>
          <p:cNvPr id="4" name="对象 3"/>
          <p:cNvGraphicFramePr>
            <a:graphicFrameLocks noGrp="1" noDrilldown="1" noMove="1" noResize="1"/>
          </p:cNvGraphicFramePr>
          <p:nvPr>
            <p:extLst>
              <p:ext uri="{D42A27DB-BD31-4B8C-83A1-F6EECF244321}">
                <p14:modId xmlns:p14="http://schemas.microsoft.com/office/powerpoint/2010/main" val="213202398"/>
              </p:ext>
            </p:extLst>
          </p:nvPr>
        </p:nvGraphicFramePr>
        <p:xfrm>
          <a:off x="772453" y="1963972"/>
          <a:ext cx="2308538" cy="1331772"/>
        </p:xfrm>
        <a:graphic>
          <a:graphicData uri="http://schemas.openxmlformats.org/presentationml/2006/ole">
            <mc:AlternateContent xmlns:mc="http://schemas.openxmlformats.org/markup-compatibility/2006">
              <mc:Choice xmlns:v="urn:schemas-microsoft-com:vml" Requires="v">
                <p:oleObj name="工作表" r:id="rId2" imgW="6921500" imgH="4470400" progId="Excel.Sheet.12">
                  <p:embed/>
                </p:oleObj>
              </mc:Choice>
              <mc:Fallback>
                <p:oleObj name="工作表" r:id="rId2" imgW="6921500" imgH="4470400" progId="Excel.Sheet.12">
                  <p:embed/>
                  <p:pic>
                    <p:nvPicPr>
                      <p:cNvPr id="4" name="对象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53" y="1963972"/>
                        <a:ext cx="2308538" cy="1331772"/>
                      </a:xfrm>
                      <a:prstGeom prst="rect">
                        <a:avLst/>
                      </a:prstGeom>
                      <a:noFill/>
                      <a:ln w="12700">
                        <a:solidFill>
                          <a:schemeClr val="accent1">
                            <a:lumMod val="75000"/>
                          </a:schemeClr>
                        </a:solidFill>
                      </a:ln>
                    </p:spPr>
                  </p:pic>
                </p:oleObj>
              </mc:Fallback>
            </mc:AlternateContent>
          </a:graphicData>
        </a:graphic>
      </p:graphicFrame>
      <p:sp>
        <p:nvSpPr>
          <p:cNvPr id="6" name="矩形 5"/>
          <p:cNvSpPr>
            <a:spLocks noGrp="1" noRot="1" noMove="1" noResize="1" noEditPoints="1" noAdjustHandles="1" noChangeArrowheads="1" noChangeShapeType="1"/>
          </p:cNvSpPr>
          <p:nvPr/>
        </p:nvSpPr>
        <p:spPr>
          <a:xfrm>
            <a:off x="1594170" y="2031264"/>
            <a:ext cx="829858" cy="307777"/>
          </a:xfrm>
          <a:prstGeom prst="rect">
            <a:avLst/>
          </a:prstGeom>
        </p:spPr>
        <p:txBody>
          <a:bodyPr wrap="square">
            <a:spAutoFit/>
          </a:bodyPr>
          <a:lstStyle/>
          <a:p>
            <a:r>
              <a:rPr lang="zh-CN" altLang="en-US" sz="1400" b="1" dirty="0">
                <a:solidFill>
                  <a:schemeClr val="accent1">
                    <a:lumMod val="50000"/>
                  </a:schemeClr>
                </a:solidFill>
                <a:latin typeface="华文楷体" panose="02010600040101010101" pitchFamily="2" charset="-122"/>
                <a:ea typeface="华文楷体" panose="02010600040101010101" pitchFamily="2" charset="-122"/>
              </a:rPr>
              <a:t>牛磺酸</a:t>
            </a:r>
          </a:p>
        </p:txBody>
      </p:sp>
      <p:sp>
        <p:nvSpPr>
          <p:cNvPr id="15" name="文本框 14"/>
          <p:cNvSpPr txBox="1">
            <a:spLocks noGrp="1" noRot="1" noMove="1" noResize="1" noEditPoints="1" noAdjustHandles="1" noChangeArrowheads="1" noChangeShapeType="1"/>
          </p:cNvSpPr>
          <p:nvPr/>
        </p:nvSpPr>
        <p:spPr>
          <a:xfrm>
            <a:off x="510514" y="6515710"/>
            <a:ext cx="11343031" cy="246221"/>
          </a:xfrm>
          <a:prstGeom prst="rect">
            <a:avLst/>
          </a:prstGeom>
          <a:noFill/>
        </p:spPr>
        <p:txBody>
          <a:bodyPr wrap="square" rtlCol="0">
            <a:spAutoFit/>
          </a:bodyPr>
          <a:lstStyle/>
          <a:p>
            <a:r>
              <a:rPr lang="en-US" sz="1000" kern="100" dirty="0">
                <a:effectLst/>
                <a:latin typeface="STKaiti" panose="02010600040101010101" pitchFamily="2" charset="-122"/>
                <a:ea typeface="STKaiti" panose="02010600040101010101" pitchFamily="2" charset="-122"/>
                <a:cs typeface="Times New Roman" panose="02020603050405020304" pitchFamily="18" charset="0"/>
              </a:rPr>
              <a:t>1</a:t>
            </a:r>
            <a:r>
              <a:rPr lang="en-US" sz="1000" kern="100" dirty="0">
                <a:latin typeface="STKaiti" panose="02010600040101010101" pitchFamily="2" charset="-122"/>
                <a:ea typeface="STKaiti" panose="02010600040101010101" pitchFamily="2" charset="-122"/>
                <a:cs typeface="Times New Roman" panose="02020603050405020304" pitchFamily="18" charset="0"/>
              </a:rPr>
              <a:t>.</a:t>
            </a:r>
            <a:r>
              <a:rPr lang="zh-CN" altLang="en-US" sz="1000" kern="100" dirty="0">
                <a:latin typeface="STKaiti" panose="02010600040101010101" pitchFamily="2" charset="-122"/>
                <a:ea typeface="STKaiti" panose="02010600040101010101" pitchFamily="2" charset="-122"/>
                <a:cs typeface="Times New Roman" panose="02020603050405020304" pitchFamily="18" charset="0"/>
              </a:rPr>
              <a:t>复方氨基酸（</a:t>
            </a:r>
            <a:r>
              <a:rPr lang="en-US" altLang="zh-CN" sz="1000" kern="100" dirty="0">
                <a:latin typeface="STKaiti" panose="02010600040101010101" pitchFamily="2" charset="-122"/>
                <a:ea typeface="STKaiti" panose="02010600040101010101" pitchFamily="2" charset="-122"/>
                <a:cs typeface="Times New Roman" panose="02020603050405020304" pitchFamily="18" charset="0"/>
              </a:rPr>
              <a:t>19</a:t>
            </a:r>
            <a:r>
              <a:rPr lang="zh-CN" altLang="en-US" sz="1000" kern="100" dirty="0">
                <a:latin typeface="STKaiti" panose="02010600040101010101" pitchFamily="2" charset="-122"/>
                <a:ea typeface="STKaiti" panose="02010600040101010101" pitchFamily="2" charset="-122"/>
                <a:cs typeface="Times New Roman" panose="02020603050405020304" pitchFamily="18" charset="0"/>
              </a:rPr>
              <a:t>）丙谷二肽注射液（</a:t>
            </a:r>
            <a:r>
              <a:rPr lang="en-US" altLang="zh-CN" sz="1000" kern="100" dirty="0">
                <a:latin typeface="STKaiti" panose="02010600040101010101" pitchFamily="2" charset="-122"/>
                <a:ea typeface="STKaiti" panose="02010600040101010101" pitchFamily="2" charset="-122"/>
                <a:cs typeface="Times New Roman" panose="02020603050405020304" pitchFamily="18" charset="0"/>
              </a:rPr>
              <a:t>CXHS1500163</a:t>
            </a:r>
            <a:r>
              <a:rPr lang="zh-CN" altLang="en-US" sz="1000" kern="100" dirty="0">
                <a:latin typeface="STKaiti" panose="02010600040101010101" pitchFamily="2" charset="-122"/>
                <a:ea typeface="STKaiti" panose="02010600040101010101" pitchFamily="2" charset="-122"/>
                <a:cs typeface="Times New Roman" panose="02020603050405020304" pitchFamily="18" charset="0"/>
              </a:rPr>
              <a:t>）申请上市技术审评报告。 </a:t>
            </a:r>
            <a:r>
              <a:rPr lang="en-US" altLang="zh-CN" sz="1000" kern="100" dirty="0">
                <a:latin typeface="STKaiti" panose="02010600040101010101" pitchFamily="2" charset="-122"/>
                <a:ea typeface="STKaiti" panose="02010600040101010101" pitchFamily="2" charset="-122"/>
                <a:cs typeface="Times New Roman" panose="02020603050405020304" pitchFamily="18" charset="0"/>
              </a:rPr>
              <a:t>2.</a:t>
            </a:r>
            <a:r>
              <a:rPr lang="es-ES" sz="1000" spc="0" dirty="0">
                <a:solidFill>
                  <a:srgbClr val="31353A">
                    <a:alpha val="100000"/>
                  </a:srgbClr>
                </a:solidFill>
                <a:latin typeface="STKaiti" panose="02010600040101010101" pitchFamily="2" charset="-122"/>
                <a:ea typeface="STKaiti" panose="02010600040101010101" pitchFamily="2" charset="-122"/>
                <a:cs typeface="Times New Roman"/>
              </a:rPr>
              <a:t> Gonz</a:t>
            </a:r>
            <a:r>
              <a:rPr lang="es-ES" sz="1000" spc="80" dirty="0">
                <a:solidFill>
                  <a:srgbClr val="31353A">
                    <a:alpha val="100000"/>
                  </a:srgbClr>
                </a:solidFill>
                <a:latin typeface="STKaiti" panose="02010600040101010101" pitchFamily="2" charset="-122"/>
                <a:ea typeface="STKaiti" panose="02010600040101010101" pitchFamily="2" charset="-122"/>
                <a:cs typeface="Times New Roman"/>
              </a:rPr>
              <a:t>á</a:t>
            </a:r>
            <a:r>
              <a:rPr lang="es-ES" sz="1000" spc="0" dirty="0">
                <a:solidFill>
                  <a:srgbClr val="31353A">
                    <a:alpha val="100000"/>
                  </a:srgbClr>
                </a:solidFill>
                <a:latin typeface="STKaiti" panose="02010600040101010101" pitchFamily="2" charset="-122"/>
                <a:ea typeface="STKaiti" panose="02010600040101010101" pitchFamily="2" charset="-122"/>
                <a:cs typeface="Times New Roman"/>
              </a:rPr>
              <a:t>lez</a:t>
            </a:r>
            <a:r>
              <a:rPr lang="es-ES" sz="1000" spc="80" dirty="0">
                <a:solidFill>
                  <a:srgbClr val="31353A">
                    <a:alpha val="100000"/>
                  </a:srgbClr>
                </a:solidFill>
                <a:latin typeface="STKaiti" panose="02010600040101010101" pitchFamily="2" charset="-122"/>
                <a:ea typeface="STKaiti" panose="02010600040101010101" pitchFamily="2" charset="-122"/>
                <a:cs typeface="Times New Roman"/>
              </a:rPr>
              <a:t>. </a:t>
            </a:r>
            <a:r>
              <a:rPr lang="es-ES" sz="1000" spc="0" dirty="0">
                <a:solidFill>
                  <a:srgbClr val="31353A">
                    <a:alpha val="100000"/>
                  </a:srgbClr>
                </a:solidFill>
                <a:latin typeface="STKaiti" panose="02010600040101010101" pitchFamily="2" charset="-122"/>
                <a:ea typeface="STKaiti" panose="02010600040101010101" pitchFamily="2" charset="-122"/>
                <a:cs typeface="Times New Roman"/>
              </a:rPr>
              <a:t>Nutricion</a:t>
            </a:r>
            <a:r>
              <a:rPr lang="es-ES" sz="1000" spc="80" dirty="0">
                <a:solidFill>
                  <a:srgbClr val="31353A">
                    <a:alpha val="100000"/>
                  </a:srgbClr>
                </a:solidFill>
                <a:latin typeface="STKaiti" panose="02010600040101010101" pitchFamily="2" charset="-122"/>
                <a:ea typeface="STKaiti" panose="02010600040101010101" pitchFamily="2" charset="-122"/>
                <a:cs typeface="Times New Roman"/>
              </a:rPr>
              <a:t> </a:t>
            </a:r>
            <a:r>
              <a:rPr lang="es-ES" sz="1000" spc="0" dirty="0">
                <a:solidFill>
                  <a:srgbClr val="31353A">
                    <a:alpha val="100000"/>
                  </a:srgbClr>
                </a:solidFill>
                <a:latin typeface="STKaiti" panose="02010600040101010101" pitchFamily="2" charset="-122"/>
                <a:ea typeface="STKaiti" panose="02010600040101010101" pitchFamily="2" charset="-122"/>
                <a:cs typeface="Times New Roman"/>
              </a:rPr>
              <a:t>Hospitalaria</a:t>
            </a:r>
            <a:r>
              <a:rPr lang="es-ES" sz="1000" spc="80" dirty="0">
                <a:solidFill>
                  <a:srgbClr val="31353A">
                    <a:alpha val="100000"/>
                  </a:srgbClr>
                </a:solidFill>
                <a:latin typeface="STKaiti" panose="02010600040101010101" pitchFamily="2" charset="-122"/>
                <a:ea typeface="STKaiti" panose="02010600040101010101" pitchFamily="2" charset="-122"/>
                <a:cs typeface="Times New Roman"/>
              </a:rPr>
              <a:t>. 2012</a:t>
            </a:r>
            <a:r>
              <a:rPr lang="zh-CN" altLang="en-US" sz="1000" spc="80" dirty="0">
                <a:solidFill>
                  <a:srgbClr val="31353A">
                    <a:alpha val="100000"/>
                  </a:srgbClr>
                </a:solidFill>
                <a:latin typeface="STKaiti" panose="02010600040101010101" pitchFamily="2" charset="-122"/>
                <a:ea typeface="STKaiti" panose="02010600040101010101" pitchFamily="2" charset="-122"/>
                <a:cs typeface="Times New Roman"/>
              </a:rPr>
              <a:t>。 </a:t>
            </a:r>
            <a:r>
              <a:rPr lang="en-US" sz="1000" kern="100" dirty="0">
                <a:latin typeface="STKaiti" panose="02010600040101010101" pitchFamily="2" charset="-122"/>
                <a:ea typeface="STKaiti" panose="02010600040101010101" pitchFamily="2" charset="-122"/>
                <a:cs typeface="Times New Roman" panose="02020603050405020304" pitchFamily="18" charset="0"/>
              </a:rPr>
              <a:t>3.</a:t>
            </a:r>
            <a:r>
              <a:rPr lang="zh-CN" altLang="en-US" sz="1000" kern="100" dirty="0">
                <a:latin typeface="STKaiti" panose="02010600040101010101" pitchFamily="2" charset="-122"/>
                <a:ea typeface="STKaiti" panose="02010600040101010101" pitchFamily="2" charset="-122"/>
                <a:cs typeface="Times New Roman" panose="02020603050405020304" pitchFamily="18" charset="0"/>
              </a:rPr>
              <a:t>复方氨基酸（</a:t>
            </a:r>
            <a:r>
              <a:rPr lang="en-US" altLang="zh-CN" sz="1000" kern="100" dirty="0">
                <a:latin typeface="STKaiti" panose="02010600040101010101" pitchFamily="2" charset="-122"/>
                <a:ea typeface="STKaiti" panose="02010600040101010101" pitchFamily="2" charset="-122"/>
                <a:cs typeface="Times New Roman" panose="02020603050405020304" pitchFamily="18" charset="0"/>
              </a:rPr>
              <a:t>19</a:t>
            </a:r>
            <a:r>
              <a:rPr lang="zh-CN" altLang="en-US" sz="1000" kern="100" dirty="0">
                <a:latin typeface="STKaiti" panose="02010600040101010101" pitchFamily="2" charset="-122"/>
                <a:ea typeface="STKaiti" panose="02010600040101010101" pitchFamily="2" charset="-122"/>
                <a:cs typeface="Times New Roman" panose="02020603050405020304" pitchFamily="18" charset="0"/>
              </a:rPr>
              <a:t>）丙谷二肽注射液</a:t>
            </a:r>
            <a:r>
              <a:rPr lang="en-US" altLang="zh-CN" sz="1000" kern="100" dirty="0">
                <a:latin typeface="STKaiti" panose="02010600040101010101" pitchFamily="2" charset="-122"/>
                <a:ea typeface="STKaiti" panose="02010600040101010101" pitchFamily="2" charset="-122"/>
                <a:cs typeface="Times New Roman" panose="02020603050405020304" pitchFamily="18" charset="0"/>
              </a:rPr>
              <a:t>IIb</a:t>
            </a:r>
            <a:r>
              <a:rPr lang="zh-CN" altLang="en-US" sz="1000" kern="100" dirty="0">
                <a:latin typeface="STKaiti" panose="02010600040101010101" pitchFamily="2" charset="-122"/>
                <a:ea typeface="STKaiti" panose="02010600040101010101" pitchFamily="2" charset="-122"/>
                <a:cs typeface="Times New Roman" panose="02020603050405020304" pitchFamily="18" charset="0"/>
              </a:rPr>
              <a:t>期临床总结报告。</a:t>
            </a:r>
            <a:endParaRPr lang="en-US" sz="1000" kern="100" dirty="0">
              <a:latin typeface="STKaiti" panose="02010600040101010101" pitchFamily="2" charset="-122"/>
              <a:ea typeface="STKaiti" panose="02010600040101010101" pitchFamily="2" charset="-122"/>
              <a:cs typeface="Times New Roman" panose="02020603050405020304" pitchFamily="18" charset="0"/>
            </a:endParaRPr>
          </a:p>
        </p:txBody>
      </p:sp>
      <p:pic>
        <p:nvPicPr>
          <p:cNvPr id="16" name="图片 15"/>
          <p:cNvPicPr>
            <a:picLocks noGrp="1" noRot="1" noChangeAspect="1" noMove="1" noResize="1" noEditPoints="1" noAdjustHandles="1" noChangeArrowheads="1" noChangeShapeType="1" noCrop="1"/>
          </p:cNvPicPr>
          <p:nvPr/>
        </p:nvPicPr>
        <p:blipFill>
          <a:blip r:embed="rId4"/>
          <a:stretch>
            <a:fillRect/>
          </a:stretch>
        </p:blipFill>
        <p:spPr>
          <a:xfrm>
            <a:off x="10545401" y="-15362"/>
            <a:ext cx="1324680" cy="743757"/>
          </a:xfrm>
          <a:prstGeom prst="rect">
            <a:avLst/>
          </a:prstGeom>
        </p:spPr>
      </p:pic>
      <p:sp>
        <p:nvSpPr>
          <p:cNvPr id="5" name="文本框 4">
            <a:extLst>
              <a:ext uri="{FF2B5EF4-FFF2-40B4-BE49-F238E27FC236}">
                <a16:creationId xmlns:a16="http://schemas.microsoft.com/office/drawing/2014/main" id="{E2861593-4D49-FC79-EA53-74E64BF63BE2}"/>
              </a:ext>
            </a:extLst>
          </p:cNvPr>
          <p:cNvSpPr txBox="1">
            <a:spLocks noGrp="1" noRot="1" noMove="1" noResize="1" noEditPoints="1" noAdjustHandles="1" noChangeArrowheads="1" noChangeShapeType="1"/>
          </p:cNvSpPr>
          <p:nvPr/>
        </p:nvSpPr>
        <p:spPr>
          <a:xfrm>
            <a:off x="576138" y="3352207"/>
            <a:ext cx="2533420" cy="3031599"/>
          </a:xfrm>
          <a:prstGeom prst="rect">
            <a:avLst/>
          </a:prstGeom>
          <a:noFill/>
        </p:spPr>
        <p:txBody>
          <a:bodyPr wrap="square" rtlCol="0">
            <a:spAutoFit/>
          </a:bodyPr>
          <a:lstStyle/>
          <a:p>
            <a:pPr>
              <a:spcBef>
                <a:spcPts val="600"/>
              </a:spcBef>
            </a:pPr>
            <a:r>
              <a:rPr lang="zh-CN" altLang="en-US" sz="1600" b="1" dirty="0">
                <a:solidFill>
                  <a:srgbClr val="FF0000"/>
                </a:solidFill>
                <a:latin typeface="华文楷体" panose="02010600040101010101" pitchFamily="2" charset="-122"/>
                <a:ea typeface="华文楷体" panose="02010600040101010101" pitchFamily="2" charset="-122"/>
              </a:rPr>
              <a:t>牛磺酸</a:t>
            </a:r>
            <a:r>
              <a:rPr lang="zh-CN" altLang="en-US" sz="1600" b="1" dirty="0">
                <a:solidFill>
                  <a:srgbClr val="FF0000"/>
                </a:solidFill>
                <a:latin typeface="华文楷体" panose="02010600040101010101" pitchFamily="2" charset="-122"/>
                <a:ea typeface="华文楷体" panose="02010600040101010101" pitchFamily="2" charset="-122"/>
                <a:sym typeface="Wingdings" panose="05000000000000000000" pitchFamily="2" charset="2"/>
              </a:rPr>
              <a:t>：</a:t>
            </a:r>
            <a:endParaRPr lang="en-US" altLang="zh-CN" sz="1600" b="1" dirty="0">
              <a:solidFill>
                <a:srgbClr val="FF0000"/>
              </a:solidFill>
              <a:latin typeface="华文楷体" panose="02010600040101010101" pitchFamily="2" charset="-122"/>
              <a:ea typeface="华文楷体" panose="02010600040101010101" pitchFamily="2" charset="-122"/>
            </a:endParaRPr>
          </a:p>
          <a:p>
            <a:pPr marL="285750" indent="-285750">
              <a:spcBef>
                <a:spcPts val="600"/>
              </a:spcBef>
              <a:buFont typeface="Wingdings" panose="05000000000000000000" pitchFamily="2" charset="2"/>
              <a:buChar char="ü"/>
            </a:pPr>
            <a:r>
              <a:rPr lang="en-US" altLang="zh-CN" sz="1600" dirty="0">
                <a:solidFill>
                  <a:schemeClr val="tx2"/>
                </a:solidFill>
                <a:latin typeface="华文楷体" panose="02010600040101010101" pitchFamily="2" charset="-122"/>
                <a:ea typeface="华文楷体" panose="02010600040101010101" pitchFamily="2" charset="-122"/>
              </a:rPr>
              <a:t>D1</a:t>
            </a:r>
            <a:r>
              <a:rPr lang="zh-CN" altLang="zh-CN" sz="1600" dirty="0">
                <a:solidFill>
                  <a:schemeClr val="tx2"/>
                </a:solidFill>
                <a:latin typeface="华文楷体" panose="02010600040101010101" pitchFamily="2" charset="-122"/>
                <a:ea typeface="华文楷体" panose="02010600040101010101" pitchFamily="2" charset="-122"/>
              </a:rPr>
              <a:t>时两组均明显下降，</a:t>
            </a:r>
            <a:r>
              <a:rPr lang="en-US" altLang="zh-CN" sz="1600" dirty="0">
                <a:solidFill>
                  <a:schemeClr val="tx2"/>
                </a:solidFill>
                <a:latin typeface="华文楷体" panose="02010600040101010101" pitchFamily="2" charset="-122"/>
                <a:ea typeface="华文楷体" panose="02010600040101010101" pitchFamily="2" charset="-122"/>
              </a:rPr>
              <a:t>D3</a:t>
            </a:r>
            <a:r>
              <a:rPr lang="zh-CN" altLang="zh-CN" sz="1600" dirty="0">
                <a:solidFill>
                  <a:schemeClr val="tx2"/>
                </a:solidFill>
                <a:latin typeface="华文楷体" panose="02010600040101010101" pitchFamily="2" charset="-122"/>
                <a:ea typeface="华文楷体" panose="02010600040101010101" pitchFamily="2" charset="-122"/>
              </a:rPr>
              <a:t>达到最低值，对照组下降更显著。</a:t>
            </a:r>
            <a:endParaRPr lang="en-US" altLang="zh-CN" sz="1600" dirty="0">
              <a:solidFill>
                <a:schemeClr val="tx2"/>
              </a:solidFill>
              <a:latin typeface="华文楷体" panose="02010600040101010101" pitchFamily="2" charset="-122"/>
              <a:ea typeface="华文楷体" panose="02010600040101010101" pitchFamily="2" charset="-122"/>
            </a:endParaRPr>
          </a:p>
          <a:p>
            <a:pPr marL="285750" indent="-285750">
              <a:spcBef>
                <a:spcPts val="600"/>
              </a:spcBef>
              <a:buFont typeface="Wingdings" panose="05000000000000000000" pitchFamily="2" charset="2"/>
              <a:buChar char="ü"/>
            </a:pPr>
            <a:r>
              <a:rPr lang="en-US" altLang="zh-CN" sz="1600" dirty="0">
                <a:solidFill>
                  <a:schemeClr val="tx2"/>
                </a:solidFill>
                <a:latin typeface="华文楷体" panose="02010600040101010101" pitchFamily="2" charset="-122"/>
                <a:ea typeface="华文楷体" panose="02010600040101010101" pitchFamily="2" charset="-122"/>
              </a:rPr>
              <a:t>D7</a:t>
            </a:r>
            <a:r>
              <a:rPr lang="zh-CN" altLang="zh-CN" sz="1600" dirty="0">
                <a:solidFill>
                  <a:schemeClr val="tx2"/>
                </a:solidFill>
                <a:latin typeface="华文楷体" panose="02010600040101010101" pitchFamily="2" charset="-122"/>
                <a:ea typeface="华文楷体" panose="02010600040101010101" pitchFamily="2" charset="-122"/>
              </a:rPr>
              <a:t>研究组恢复并超过</a:t>
            </a:r>
            <a:r>
              <a:rPr lang="en-US" altLang="zh-CN" sz="1600" dirty="0">
                <a:solidFill>
                  <a:schemeClr val="tx2"/>
                </a:solidFill>
                <a:latin typeface="华文楷体" panose="02010600040101010101" pitchFamily="2" charset="-122"/>
                <a:ea typeface="华文楷体" panose="02010600040101010101" pitchFamily="2" charset="-122"/>
              </a:rPr>
              <a:t>D1</a:t>
            </a:r>
            <a:r>
              <a:rPr lang="zh-CN" altLang="zh-CN" sz="1600" dirty="0">
                <a:solidFill>
                  <a:schemeClr val="tx2"/>
                </a:solidFill>
                <a:latin typeface="华文楷体" panose="02010600040101010101" pitchFamily="2" charset="-122"/>
                <a:ea typeface="华文楷体" panose="02010600040101010101" pitchFamily="2" charset="-122"/>
              </a:rPr>
              <a:t>水平，对照组没有恢复，</a:t>
            </a:r>
            <a:r>
              <a:rPr lang="zh-CN" altLang="en-US" sz="1600" dirty="0">
                <a:solidFill>
                  <a:schemeClr val="tx2"/>
                </a:solidFill>
                <a:latin typeface="华文楷体" panose="02010600040101010101" pitchFamily="2" charset="-122"/>
                <a:ea typeface="华文楷体" panose="02010600040101010101" pitchFamily="2" charset="-122"/>
              </a:rPr>
              <a:t>两组有显著性差异，</a:t>
            </a:r>
            <a:r>
              <a:rPr lang="en-US" sz="1600" dirty="0">
                <a:solidFill>
                  <a:schemeClr val="tx2"/>
                </a:solidFill>
                <a:latin typeface="华文楷体" panose="02010600040101010101" pitchFamily="2" charset="-122"/>
                <a:ea typeface="华文楷体" panose="02010600040101010101" pitchFamily="2" charset="-122"/>
              </a:rPr>
              <a:t>P=0.0244</a:t>
            </a:r>
            <a:r>
              <a:rPr lang="zh-CN" altLang="en-US" sz="1600" dirty="0">
                <a:solidFill>
                  <a:schemeClr val="tx2"/>
                </a:solidFill>
                <a:latin typeface="华文楷体" panose="02010600040101010101" pitchFamily="2" charset="-122"/>
                <a:ea typeface="华文楷体" panose="02010600040101010101" pitchFamily="2" charset="-122"/>
              </a:rPr>
              <a:t>。</a:t>
            </a:r>
            <a:endParaRPr lang="en-US" altLang="zh-CN" sz="1600" dirty="0">
              <a:solidFill>
                <a:schemeClr val="tx2"/>
              </a:solidFill>
              <a:latin typeface="华文楷体" panose="02010600040101010101" pitchFamily="2" charset="-122"/>
              <a:ea typeface="华文楷体" panose="02010600040101010101" pitchFamily="2" charset="-122"/>
            </a:endParaRPr>
          </a:p>
          <a:p>
            <a:pPr marL="285750" indent="-285750">
              <a:spcBef>
                <a:spcPts val="600"/>
              </a:spcBef>
              <a:buFont typeface="Wingdings" panose="05000000000000000000" pitchFamily="2" charset="2"/>
              <a:buChar char="ü"/>
            </a:pPr>
            <a:r>
              <a:rPr lang="zh-CN" altLang="zh-CN" sz="1600" b="1" dirty="0">
                <a:highlight>
                  <a:srgbClr val="FFFF00"/>
                </a:highlight>
                <a:latin typeface="华文楷体" panose="02010600040101010101" pitchFamily="2" charset="-122"/>
                <a:ea typeface="华文楷体" panose="02010600040101010101" pitchFamily="2" charset="-122"/>
              </a:rPr>
              <a:t>研究组较对照组</a:t>
            </a:r>
            <a:r>
              <a:rPr lang="zh-CN" altLang="en-US" sz="1600" b="1" dirty="0">
                <a:highlight>
                  <a:srgbClr val="FFFF00"/>
                </a:highlight>
                <a:latin typeface="华文楷体" panose="02010600040101010101" pitchFamily="2" charset="-122"/>
                <a:ea typeface="华文楷体" panose="02010600040101010101" pitchFamily="2" charset="-122"/>
              </a:rPr>
              <a:t>牛磺酸</a:t>
            </a:r>
            <a:r>
              <a:rPr lang="zh-CN" altLang="zh-CN" sz="1600" b="1" dirty="0">
                <a:highlight>
                  <a:srgbClr val="FFFF00"/>
                </a:highlight>
                <a:latin typeface="华文楷体" panose="02010600040101010101" pitchFamily="2" charset="-122"/>
                <a:ea typeface="华文楷体" panose="02010600040101010101" pitchFamily="2" charset="-122"/>
              </a:rPr>
              <a:t>的浓度下降少而平缓，恢复明显优于对照组</a:t>
            </a:r>
            <a:r>
              <a:rPr lang="en-US" altLang="zh-CN" sz="1600" b="1" baseline="30000" dirty="0">
                <a:highlight>
                  <a:srgbClr val="FFFF00"/>
                </a:highlight>
                <a:latin typeface="华文楷体" panose="02010600040101010101" pitchFamily="2" charset="-122"/>
                <a:ea typeface="华文楷体" panose="02010600040101010101" pitchFamily="2" charset="-122"/>
              </a:rPr>
              <a:t>1</a:t>
            </a:r>
            <a:r>
              <a:rPr lang="zh-CN" altLang="en-US" sz="1600" dirty="0">
                <a:solidFill>
                  <a:schemeClr val="tx2"/>
                </a:solidFill>
                <a:highlight>
                  <a:srgbClr val="FFFF00"/>
                </a:highlight>
                <a:latin typeface="华文楷体" panose="02010600040101010101" pitchFamily="2" charset="-122"/>
                <a:ea typeface="华文楷体" panose="02010600040101010101" pitchFamily="2" charset="-122"/>
              </a:rPr>
              <a:t>。</a:t>
            </a:r>
            <a:endParaRPr lang="en-US" altLang="zh-CN" sz="1600" dirty="0">
              <a:solidFill>
                <a:schemeClr val="tx2"/>
              </a:solidFill>
              <a:highlight>
                <a:srgbClr val="FFFF00"/>
              </a:highlight>
              <a:latin typeface="华文楷体" panose="02010600040101010101" pitchFamily="2" charset="-122"/>
              <a:ea typeface="华文楷体" panose="02010600040101010101" pitchFamily="2" charset="-122"/>
            </a:endParaRPr>
          </a:p>
        </p:txBody>
      </p:sp>
      <p:sp>
        <p:nvSpPr>
          <p:cNvPr id="13" name="矩形: 圆角 12">
            <a:extLst>
              <a:ext uri="{FF2B5EF4-FFF2-40B4-BE49-F238E27FC236}">
                <a16:creationId xmlns:a16="http://schemas.microsoft.com/office/drawing/2014/main" id="{EF0AD8CA-73A8-7234-1F8B-56F19E1FEE03}"/>
              </a:ext>
            </a:extLst>
          </p:cNvPr>
          <p:cNvSpPr>
            <a:spLocks noGrp="1" noRot="1" noMove="1" noResize="1" noEditPoints="1" noAdjustHandles="1" noChangeArrowheads="1" noChangeShapeType="1"/>
          </p:cNvSpPr>
          <p:nvPr/>
        </p:nvSpPr>
        <p:spPr>
          <a:xfrm>
            <a:off x="6394590" y="2836382"/>
            <a:ext cx="5475491" cy="74589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lang="en-US" sz="1600" dirty="0">
              <a:solidFill>
                <a:schemeClr val="tx2"/>
              </a:solidFill>
              <a:latin typeface="华文楷体" panose="02010600040101010101" pitchFamily="2" charset="-122"/>
              <a:ea typeface="华文楷体" panose="02010600040101010101" pitchFamily="2" charset="-122"/>
            </a:endParaRPr>
          </a:p>
        </p:txBody>
      </p:sp>
      <p:sp>
        <p:nvSpPr>
          <p:cNvPr id="7" name="文本框 6">
            <a:extLst>
              <a:ext uri="{FF2B5EF4-FFF2-40B4-BE49-F238E27FC236}">
                <a16:creationId xmlns:a16="http://schemas.microsoft.com/office/drawing/2014/main" id="{0C0EB62D-3EF0-18B9-D76C-0678E1353E47}"/>
              </a:ext>
            </a:extLst>
          </p:cNvPr>
          <p:cNvSpPr txBox="1">
            <a:spLocks noGrp="1" noRot="1" noMove="1" noResize="1" noEditPoints="1" noAdjustHandles="1" noChangeArrowheads="1" noChangeShapeType="1"/>
          </p:cNvSpPr>
          <p:nvPr/>
        </p:nvSpPr>
        <p:spPr>
          <a:xfrm>
            <a:off x="6456238" y="4868006"/>
            <a:ext cx="1975546" cy="338554"/>
          </a:xfrm>
          <a:prstGeom prst="rect">
            <a:avLst/>
          </a:prstGeom>
          <a:noFill/>
        </p:spPr>
        <p:txBody>
          <a:bodyPr wrap="square" rtlCol="0">
            <a:spAutoFit/>
          </a:bodyPr>
          <a:lstStyle/>
          <a:p>
            <a:r>
              <a:rPr lang="zh-CN" altLang="en-US" sz="1600" b="1" dirty="0">
                <a:solidFill>
                  <a:srgbClr val="FF0000"/>
                </a:solidFill>
                <a:latin typeface="STKaiti" panose="02010600040101010101" pitchFamily="2" charset="-122"/>
                <a:ea typeface="STKaiti" panose="02010600040101010101" pitchFamily="2" charset="-122"/>
              </a:rPr>
              <a:t>临床获益：</a:t>
            </a:r>
            <a:endParaRPr lang="en-US" sz="1600" b="1" dirty="0">
              <a:solidFill>
                <a:srgbClr val="FF0000"/>
              </a:solidFill>
              <a:latin typeface="STKaiti" panose="02010600040101010101" pitchFamily="2" charset="-122"/>
              <a:ea typeface="STKaiti" panose="02010600040101010101" pitchFamily="2" charset="-122"/>
            </a:endParaRPr>
          </a:p>
        </p:txBody>
      </p:sp>
      <p:sp>
        <p:nvSpPr>
          <p:cNvPr id="56" name="文本框 55">
            <a:extLst>
              <a:ext uri="{FF2B5EF4-FFF2-40B4-BE49-F238E27FC236}">
                <a16:creationId xmlns:a16="http://schemas.microsoft.com/office/drawing/2014/main" id="{10E122FD-EF6A-D0C7-14F7-530AF094D220}"/>
              </a:ext>
            </a:extLst>
          </p:cNvPr>
          <p:cNvSpPr txBox="1">
            <a:spLocks noGrp="1" noRot="1" noMove="1" noResize="1" noEditPoints="1" noAdjustHandles="1" noChangeArrowheads="1" noChangeShapeType="1"/>
          </p:cNvSpPr>
          <p:nvPr/>
        </p:nvSpPr>
        <p:spPr>
          <a:xfrm>
            <a:off x="3580263" y="4703196"/>
            <a:ext cx="2515737" cy="1190519"/>
          </a:xfrm>
          <a:prstGeom prst="rect">
            <a:avLst/>
          </a:prstGeom>
          <a:noFill/>
        </p:spPr>
        <p:txBody>
          <a:bodyPr wrap="square">
            <a:spAutoFit/>
          </a:bodyPr>
          <a:lstStyle/>
          <a:p>
            <a:pPr>
              <a:lnSpc>
                <a:spcPct val="89000"/>
              </a:lnSpc>
              <a:spcBef>
                <a:spcPts val="600"/>
              </a:spcBef>
              <a:tabLst/>
            </a:pPr>
            <a:r>
              <a:rPr lang="zh-CN" altLang="en-US" sz="1600" dirty="0">
                <a:solidFill>
                  <a:schemeClr val="tx2"/>
                </a:solidFill>
                <a:latin typeface="华文楷体" panose="02010600040101010101" pitchFamily="2" charset="-122"/>
                <a:ea typeface="华文楷体" panose="02010600040101010101" pitchFamily="2" charset="-122"/>
              </a:rPr>
              <a:t>文献</a:t>
            </a:r>
            <a:r>
              <a:rPr lang="en-US" altLang="zh-CN" sz="1600" baseline="30000" dirty="0">
                <a:solidFill>
                  <a:schemeClr val="tx2"/>
                </a:solidFill>
                <a:latin typeface="华文楷体" panose="02010600040101010101" pitchFamily="2" charset="-122"/>
                <a:ea typeface="华文楷体" panose="02010600040101010101" pitchFamily="2" charset="-122"/>
              </a:rPr>
              <a:t>2</a:t>
            </a:r>
            <a:r>
              <a:rPr lang="zh-CN" altLang="en-US" sz="1600" dirty="0">
                <a:solidFill>
                  <a:schemeClr val="tx2"/>
                </a:solidFill>
                <a:latin typeface="华文楷体" panose="02010600040101010101" pitchFamily="2" charset="-122"/>
                <a:ea typeface="华文楷体" panose="02010600040101010101" pitchFamily="2" charset="-122"/>
              </a:rPr>
              <a:t>显示，长期肠外营养时含牛磺酸组有效降低谷氨酰转肽酶</a:t>
            </a:r>
            <a:r>
              <a:rPr lang="en-US" altLang="zh-CN" sz="1600" dirty="0">
                <a:solidFill>
                  <a:schemeClr val="tx2"/>
                </a:solidFill>
                <a:latin typeface="华文楷体" panose="02010600040101010101" pitchFamily="2" charset="-122"/>
                <a:ea typeface="华文楷体" panose="02010600040101010101" pitchFamily="2" charset="-122"/>
              </a:rPr>
              <a:t>(GGT)</a:t>
            </a:r>
            <a:r>
              <a:rPr lang="zh-CN" altLang="en-US" sz="1600" dirty="0">
                <a:solidFill>
                  <a:schemeClr val="tx2"/>
                </a:solidFill>
                <a:latin typeface="华文楷体" panose="02010600040101010101" pitchFamily="2" charset="-122"/>
                <a:ea typeface="华文楷体" panose="02010600040101010101" pitchFamily="2" charset="-122"/>
              </a:rPr>
              <a:t>和天门冬氨酸氨基转移酶</a:t>
            </a:r>
            <a:r>
              <a:rPr lang="en-US" altLang="zh-CN" sz="1600" dirty="0">
                <a:solidFill>
                  <a:schemeClr val="tx2"/>
                </a:solidFill>
                <a:latin typeface="华文楷体" panose="02010600040101010101" pitchFamily="2" charset="-122"/>
                <a:ea typeface="华文楷体" panose="02010600040101010101" pitchFamily="2" charset="-122"/>
              </a:rPr>
              <a:t>(AST)</a:t>
            </a:r>
            <a:r>
              <a:rPr lang="zh-CN" altLang="en-US" sz="1600" dirty="0">
                <a:solidFill>
                  <a:schemeClr val="tx2"/>
                </a:solidFill>
                <a:latin typeface="华文楷体" panose="02010600040101010101" pitchFamily="2" charset="-122"/>
                <a:ea typeface="华文楷体" panose="02010600040101010101" pitchFamily="2" charset="-122"/>
              </a:rPr>
              <a:t>水平，具有保护肝脏功能。</a:t>
            </a:r>
          </a:p>
        </p:txBody>
      </p:sp>
      <p:sp>
        <p:nvSpPr>
          <p:cNvPr id="58" name="文本框 57">
            <a:extLst>
              <a:ext uri="{FF2B5EF4-FFF2-40B4-BE49-F238E27FC236}">
                <a16:creationId xmlns:a16="http://schemas.microsoft.com/office/drawing/2014/main" id="{13B8486C-2D01-6AAD-12C7-6C28FF559D2A}"/>
              </a:ext>
            </a:extLst>
          </p:cNvPr>
          <p:cNvSpPr txBox="1">
            <a:spLocks noGrp="1" noRot="1" noMove="1" noResize="1" noEditPoints="1" noAdjustHandles="1" noChangeArrowheads="1" noChangeShapeType="1"/>
          </p:cNvSpPr>
          <p:nvPr/>
        </p:nvSpPr>
        <p:spPr>
          <a:xfrm>
            <a:off x="6452131" y="5194721"/>
            <a:ext cx="5460098" cy="1154162"/>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zh-CN" altLang="en-US" sz="1600" dirty="0">
                <a:solidFill>
                  <a:schemeClr val="tx2"/>
                </a:solidFill>
                <a:latin typeface="华文楷体" panose="02010600040101010101" pitchFamily="2" charset="-122"/>
                <a:ea typeface="华文楷体" panose="02010600040101010101" pitchFamily="2" charset="-122"/>
              </a:rPr>
              <a:t>组间住院天数中位数比较</a:t>
            </a:r>
            <a:r>
              <a:rPr lang="en-US" altLang="zh-CN" sz="1600" baseline="30000" dirty="0">
                <a:solidFill>
                  <a:schemeClr val="tx2"/>
                </a:solidFill>
                <a:latin typeface="华文楷体" panose="02010600040101010101" pitchFamily="2" charset="-122"/>
                <a:ea typeface="华文楷体" panose="02010600040101010101" pitchFamily="2" charset="-122"/>
              </a:rPr>
              <a:t>3</a:t>
            </a:r>
            <a:r>
              <a:rPr lang="zh-CN" altLang="en-US" sz="1600" dirty="0">
                <a:solidFill>
                  <a:schemeClr val="tx2"/>
                </a:solidFill>
                <a:latin typeface="华文楷体" panose="02010600040101010101" pitchFamily="2" charset="-122"/>
                <a:ea typeface="华文楷体" panose="02010600040101010101" pitchFamily="2" charset="-122"/>
              </a:rPr>
              <a:t>：</a:t>
            </a:r>
            <a:r>
              <a:rPr lang="zh-CN" altLang="en-US" sz="1600" dirty="0">
                <a:solidFill>
                  <a:srgbClr val="FF0000"/>
                </a:solidFill>
                <a:latin typeface="华文楷体" panose="02010600040101010101" pitchFamily="2" charset="-122"/>
                <a:ea typeface="华文楷体" panose="02010600040101010101" pitchFamily="2" charset="-122"/>
              </a:rPr>
              <a:t>研究组</a:t>
            </a:r>
            <a:r>
              <a:rPr lang="en-US" altLang="zh-CN" sz="1600" dirty="0">
                <a:solidFill>
                  <a:srgbClr val="FF0000"/>
                </a:solidFill>
                <a:latin typeface="华文楷体" panose="02010600040101010101" pitchFamily="2" charset="-122"/>
                <a:ea typeface="华文楷体" panose="02010600040101010101" pitchFamily="2" charset="-122"/>
              </a:rPr>
              <a:t>9.00</a:t>
            </a:r>
            <a:r>
              <a:rPr lang="zh-CN" altLang="en-US" sz="1600" dirty="0">
                <a:solidFill>
                  <a:srgbClr val="FF0000"/>
                </a:solidFill>
                <a:latin typeface="华文楷体" panose="02010600040101010101" pitchFamily="2" charset="-122"/>
                <a:ea typeface="华文楷体" panose="02010600040101010101" pitchFamily="2" charset="-122"/>
              </a:rPr>
              <a:t>天 </a:t>
            </a:r>
            <a:r>
              <a:rPr lang="en-US" altLang="zh-CN" sz="1600" dirty="0">
                <a:solidFill>
                  <a:srgbClr val="FF0000"/>
                </a:solidFill>
                <a:latin typeface="华文楷体" panose="02010600040101010101" pitchFamily="2" charset="-122"/>
                <a:ea typeface="华文楷体" panose="02010600040101010101" pitchFamily="2" charset="-122"/>
              </a:rPr>
              <a:t>vs </a:t>
            </a:r>
            <a:r>
              <a:rPr lang="zh-CN" altLang="en-US" sz="1600" dirty="0">
                <a:solidFill>
                  <a:srgbClr val="FF0000"/>
                </a:solidFill>
                <a:latin typeface="华文楷体" panose="02010600040101010101" pitchFamily="2" charset="-122"/>
                <a:ea typeface="华文楷体" panose="02010600040101010101" pitchFamily="2" charset="-122"/>
              </a:rPr>
              <a:t>对照组</a:t>
            </a:r>
            <a:r>
              <a:rPr lang="en-US" altLang="zh-CN" sz="1600" dirty="0">
                <a:solidFill>
                  <a:srgbClr val="FF0000"/>
                </a:solidFill>
                <a:latin typeface="华文楷体" panose="02010600040101010101" pitchFamily="2" charset="-122"/>
                <a:ea typeface="华文楷体" panose="02010600040101010101" pitchFamily="2" charset="-122"/>
              </a:rPr>
              <a:t>10.00</a:t>
            </a:r>
            <a:r>
              <a:rPr lang="zh-CN" altLang="en-US" sz="1600" dirty="0">
                <a:solidFill>
                  <a:srgbClr val="FF0000"/>
                </a:solidFill>
                <a:latin typeface="华文楷体" panose="02010600040101010101" pitchFamily="2" charset="-122"/>
                <a:ea typeface="华文楷体" panose="02010600040101010101" pitchFamily="2" charset="-122"/>
              </a:rPr>
              <a:t>天，</a:t>
            </a:r>
            <a:r>
              <a:rPr lang="en-US" altLang="zh-CN" sz="1600" dirty="0">
                <a:solidFill>
                  <a:srgbClr val="FF0000"/>
                </a:solidFill>
                <a:latin typeface="华文楷体" panose="02010600040101010101" pitchFamily="2" charset="-122"/>
                <a:ea typeface="华文楷体" panose="02010600040101010101" pitchFamily="2" charset="-122"/>
              </a:rPr>
              <a:t>P=0.4580</a:t>
            </a:r>
            <a:r>
              <a:rPr lang="zh-CN" altLang="en-US" sz="1600" dirty="0">
                <a:solidFill>
                  <a:schemeClr val="tx2"/>
                </a:solidFill>
                <a:latin typeface="华文楷体" panose="02010600040101010101" pitchFamily="2" charset="-122"/>
                <a:ea typeface="华文楷体" panose="02010600040101010101" pitchFamily="2" charset="-122"/>
              </a:rPr>
              <a:t>。</a:t>
            </a:r>
            <a:endParaRPr lang="en-US" altLang="zh-CN" sz="1600" dirty="0">
              <a:solidFill>
                <a:schemeClr val="tx2"/>
              </a:solidFill>
              <a:latin typeface="华文楷体" panose="02010600040101010101" pitchFamily="2" charset="-122"/>
              <a:ea typeface="华文楷体" panose="02010600040101010101" pitchFamily="2" charset="-122"/>
            </a:endParaRPr>
          </a:p>
          <a:p>
            <a:pPr marL="285750" indent="-285750">
              <a:spcBef>
                <a:spcPts val="600"/>
              </a:spcBef>
              <a:buFont typeface="Wingdings" panose="05000000000000000000" pitchFamily="2" charset="2"/>
              <a:buChar char="ü"/>
            </a:pPr>
            <a:r>
              <a:rPr lang="zh-CN" altLang="en-US" sz="1600" dirty="0">
                <a:solidFill>
                  <a:schemeClr val="tx2"/>
                </a:solidFill>
                <a:latin typeface="华文楷体" panose="02010600040101010101" pitchFamily="2" charset="-122"/>
                <a:ea typeface="华文楷体" panose="02010600040101010101" pitchFamily="2" charset="-122"/>
              </a:rPr>
              <a:t>组间并发症比较：研究组和对照组在并发症发生率和术后感染率上都无统计学上差异。</a:t>
            </a:r>
            <a:endParaRPr lang="en-US" sz="1600" dirty="0"/>
          </a:p>
        </p:txBody>
      </p:sp>
      <p:sp>
        <p:nvSpPr>
          <p:cNvPr id="9" name="文本框 8">
            <a:extLst>
              <a:ext uri="{FF2B5EF4-FFF2-40B4-BE49-F238E27FC236}">
                <a16:creationId xmlns:a16="http://schemas.microsoft.com/office/drawing/2014/main" id="{95B89D7E-6106-2822-428A-FFBDB6B329C4}"/>
              </a:ext>
            </a:extLst>
          </p:cNvPr>
          <p:cNvSpPr txBox="1">
            <a:spLocks noGrp="1" noRot="1" noMove="1" noResize="1" noEditPoints="1" noAdjustHandles="1" noChangeArrowheads="1" noChangeShapeType="1"/>
          </p:cNvSpPr>
          <p:nvPr/>
        </p:nvSpPr>
        <p:spPr>
          <a:xfrm>
            <a:off x="6437892" y="2920552"/>
            <a:ext cx="3413437" cy="661720"/>
          </a:xfrm>
          <a:prstGeom prst="rect">
            <a:avLst/>
          </a:prstGeom>
          <a:noFill/>
        </p:spPr>
        <p:txBody>
          <a:bodyPr wrap="square" rtlCol="0">
            <a:spAutoFit/>
          </a:bodyPr>
          <a:lstStyle/>
          <a:p>
            <a:pPr>
              <a:spcBef>
                <a:spcPts val="600"/>
              </a:spcBef>
            </a:pPr>
            <a:r>
              <a:rPr lang="zh-CN" altLang="en-US" sz="1600" b="1" dirty="0">
                <a:solidFill>
                  <a:srgbClr val="FF0000"/>
                </a:solidFill>
                <a:latin typeface="STKaiti" panose="02010600040101010101" pitchFamily="2" charset="-122"/>
                <a:ea typeface="STKaiti" panose="02010600040101010101" pitchFamily="2" charset="-122"/>
              </a:rPr>
              <a:t>必需氨基酸</a:t>
            </a:r>
            <a:r>
              <a:rPr lang="en-US" altLang="zh-CN" sz="1600" b="1" dirty="0">
                <a:solidFill>
                  <a:srgbClr val="FF0000"/>
                </a:solidFill>
                <a:latin typeface="STKaiti" panose="02010600040101010101" pitchFamily="2" charset="-122"/>
                <a:ea typeface="STKaiti" panose="02010600040101010101" pitchFamily="2" charset="-122"/>
              </a:rPr>
              <a:t>/</a:t>
            </a:r>
            <a:r>
              <a:rPr lang="zh-CN" altLang="en-US" sz="1600" b="1" dirty="0">
                <a:solidFill>
                  <a:srgbClr val="FF0000"/>
                </a:solidFill>
                <a:latin typeface="STKaiti" panose="02010600040101010101" pitchFamily="2" charset="-122"/>
                <a:ea typeface="STKaiti" panose="02010600040101010101" pitchFamily="2" charset="-122"/>
              </a:rPr>
              <a:t>非必需氨基酸（</a:t>
            </a:r>
            <a:r>
              <a:rPr lang="en-US" altLang="zh-CN" sz="1600" b="1" dirty="0">
                <a:solidFill>
                  <a:srgbClr val="FF0000"/>
                </a:solidFill>
                <a:latin typeface="STKaiti" panose="02010600040101010101" pitchFamily="2" charset="-122"/>
                <a:ea typeface="STKaiti" panose="02010600040101010101" pitchFamily="2" charset="-122"/>
              </a:rPr>
              <a:t>E/N</a:t>
            </a:r>
            <a:r>
              <a:rPr lang="zh-CN" altLang="en-US" sz="1600" b="1" dirty="0">
                <a:solidFill>
                  <a:srgbClr val="FF0000"/>
                </a:solidFill>
                <a:latin typeface="STKaiti" panose="02010600040101010101" pitchFamily="2" charset="-122"/>
                <a:ea typeface="STKaiti" panose="02010600040101010101" pitchFamily="2" charset="-122"/>
              </a:rPr>
              <a:t>）</a:t>
            </a:r>
            <a:r>
              <a:rPr lang="zh-CN" altLang="en-US" sz="1600" dirty="0">
                <a:solidFill>
                  <a:srgbClr val="FF0000"/>
                </a:solidFill>
                <a:latin typeface="STKaiti" panose="02010600040101010101" pitchFamily="2" charset="-122"/>
                <a:ea typeface="STKaiti" panose="02010600040101010101" pitchFamily="2" charset="-122"/>
              </a:rPr>
              <a:t>：</a:t>
            </a:r>
          </a:p>
          <a:p>
            <a:pPr marL="285750" indent="-285750">
              <a:spcBef>
                <a:spcPts val="600"/>
              </a:spcBef>
              <a:buFont typeface="Wingdings" panose="05000000000000000000" pitchFamily="2" charset="2"/>
              <a:buChar char="ü"/>
            </a:pPr>
            <a:r>
              <a:rPr lang="zh-CN" altLang="en-US" sz="1600" dirty="0">
                <a:latin typeface="STKaiti" panose="02010600040101010101" pitchFamily="2" charset="-122"/>
                <a:ea typeface="STKaiti" panose="02010600040101010101" pitchFamily="2" charset="-122"/>
              </a:rPr>
              <a:t>组间比较 </a:t>
            </a:r>
            <a:r>
              <a:rPr lang="en-US" altLang="zh-CN" sz="1600" dirty="0">
                <a:latin typeface="STKaiti" panose="02010600040101010101" pitchFamily="2" charset="-122"/>
                <a:ea typeface="STKaiti" panose="02010600040101010101" pitchFamily="2" charset="-122"/>
              </a:rPr>
              <a:t>P&lt;0.05 </a:t>
            </a:r>
            <a:r>
              <a:rPr lang="zh-CN" altLang="en-US" sz="1600" dirty="0">
                <a:latin typeface="STKaiti" panose="02010600040101010101" pitchFamily="2" charset="-122"/>
                <a:ea typeface="STKaiti" panose="02010600040101010101" pitchFamily="2" charset="-122"/>
              </a:rPr>
              <a:t>。</a:t>
            </a:r>
          </a:p>
        </p:txBody>
      </p:sp>
      <p:sp>
        <p:nvSpPr>
          <p:cNvPr id="12" name="文本框 11">
            <a:extLst>
              <a:ext uri="{FF2B5EF4-FFF2-40B4-BE49-F238E27FC236}">
                <a16:creationId xmlns:a16="http://schemas.microsoft.com/office/drawing/2014/main" id="{511D943F-4072-DC14-75EC-AB8D1FEFB69E}"/>
              </a:ext>
            </a:extLst>
          </p:cNvPr>
          <p:cNvSpPr txBox="1">
            <a:spLocks noGrp="1" noRot="1" noMove="1" noResize="1" noEditPoints="1" noAdjustHandles="1" noChangeArrowheads="1" noChangeShapeType="1"/>
          </p:cNvSpPr>
          <p:nvPr/>
        </p:nvSpPr>
        <p:spPr>
          <a:xfrm>
            <a:off x="6456238" y="3859743"/>
            <a:ext cx="3346450" cy="661720"/>
          </a:xfrm>
          <a:prstGeom prst="rect">
            <a:avLst/>
          </a:prstGeom>
          <a:noFill/>
        </p:spPr>
        <p:txBody>
          <a:bodyPr wrap="square" rtlCol="0">
            <a:spAutoFit/>
          </a:bodyPr>
          <a:lstStyle/>
          <a:p>
            <a:pPr>
              <a:spcBef>
                <a:spcPts val="600"/>
              </a:spcBef>
            </a:pPr>
            <a:r>
              <a:rPr lang="zh-CN" altLang="en-US" sz="1600" b="1" dirty="0">
                <a:solidFill>
                  <a:srgbClr val="FF0000"/>
                </a:solidFill>
                <a:latin typeface="STKaiti" panose="02010600040101010101" pitchFamily="2" charset="-122"/>
                <a:ea typeface="STKaiti" panose="02010600040101010101" pitchFamily="2" charset="-122"/>
              </a:rPr>
              <a:t>支链氨基酸</a:t>
            </a:r>
            <a:r>
              <a:rPr lang="en-US" altLang="zh-CN" sz="1600" b="1" dirty="0">
                <a:solidFill>
                  <a:srgbClr val="FF0000"/>
                </a:solidFill>
                <a:latin typeface="STKaiti" panose="02010600040101010101" pitchFamily="2" charset="-122"/>
                <a:ea typeface="STKaiti" panose="02010600040101010101" pitchFamily="2" charset="-122"/>
              </a:rPr>
              <a:t>/</a:t>
            </a:r>
            <a:r>
              <a:rPr lang="zh-CN" altLang="en-US" sz="1600" b="1" dirty="0">
                <a:solidFill>
                  <a:srgbClr val="FF0000"/>
                </a:solidFill>
                <a:latin typeface="STKaiti" panose="02010600040101010101" pitchFamily="2" charset="-122"/>
                <a:ea typeface="STKaiti" panose="02010600040101010101" pitchFamily="2" charset="-122"/>
              </a:rPr>
              <a:t>芳香族氨基酸（</a:t>
            </a:r>
            <a:r>
              <a:rPr lang="en-US" altLang="zh-CN" sz="1600" b="1" dirty="0">
                <a:solidFill>
                  <a:srgbClr val="FF0000"/>
                </a:solidFill>
                <a:latin typeface="STKaiti" panose="02010600040101010101" pitchFamily="2" charset="-122"/>
                <a:ea typeface="STKaiti" panose="02010600040101010101" pitchFamily="2" charset="-122"/>
              </a:rPr>
              <a:t>F </a:t>
            </a:r>
            <a:r>
              <a:rPr lang="zh-CN" altLang="en-US" sz="1600" b="1" dirty="0">
                <a:solidFill>
                  <a:srgbClr val="FF0000"/>
                </a:solidFill>
                <a:latin typeface="STKaiti" panose="02010600040101010101" pitchFamily="2" charset="-122"/>
                <a:ea typeface="STKaiti" panose="02010600040101010101" pitchFamily="2" charset="-122"/>
              </a:rPr>
              <a:t>商）：</a:t>
            </a:r>
            <a:endParaRPr lang="en-US" altLang="zh-CN" sz="1600" b="1" dirty="0">
              <a:solidFill>
                <a:srgbClr val="FF0000"/>
              </a:solidFill>
              <a:latin typeface="STKaiti" panose="02010600040101010101" pitchFamily="2" charset="-122"/>
              <a:ea typeface="STKaiti" panose="02010600040101010101" pitchFamily="2" charset="-122"/>
            </a:endParaRPr>
          </a:p>
          <a:p>
            <a:pPr marL="285750" indent="-285750">
              <a:spcBef>
                <a:spcPts val="600"/>
              </a:spcBef>
              <a:buFont typeface="Wingdings" panose="05000000000000000000" pitchFamily="2" charset="2"/>
              <a:buChar char="ü"/>
            </a:pPr>
            <a:r>
              <a:rPr lang="zh-CN" altLang="en-US" sz="1600" dirty="0">
                <a:latin typeface="STKaiti" panose="02010600040101010101" pitchFamily="2" charset="-122"/>
                <a:ea typeface="STKaiti" panose="02010600040101010101" pitchFamily="2" charset="-122"/>
              </a:rPr>
              <a:t>组间比较 </a:t>
            </a:r>
            <a:r>
              <a:rPr lang="en-US" altLang="zh-CN" sz="1600" dirty="0">
                <a:latin typeface="STKaiti" panose="02010600040101010101" pitchFamily="2" charset="-122"/>
                <a:ea typeface="STKaiti" panose="02010600040101010101" pitchFamily="2" charset="-122"/>
              </a:rPr>
              <a:t>P&lt;0.05</a:t>
            </a:r>
            <a:r>
              <a:rPr lang="zh-CN" altLang="en-US" sz="1600" dirty="0">
                <a:latin typeface="STKaiti" panose="02010600040101010101" pitchFamily="2" charset="-122"/>
                <a:ea typeface="STKaiti" panose="02010600040101010101" pitchFamily="2" charset="-122"/>
              </a:rPr>
              <a:t>。</a:t>
            </a:r>
            <a:endParaRPr lang="en-US" sz="1600" dirty="0">
              <a:latin typeface="STKaiti" panose="02010600040101010101" pitchFamily="2" charset="-122"/>
              <a:ea typeface="STKaiti" panose="02010600040101010101" pitchFamily="2" charset="-122"/>
            </a:endParaRPr>
          </a:p>
        </p:txBody>
      </p:sp>
      <p:sp>
        <p:nvSpPr>
          <p:cNvPr id="18" name="文本框 17">
            <a:extLst>
              <a:ext uri="{FF2B5EF4-FFF2-40B4-BE49-F238E27FC236}">
                <a16:creationId xmlns:a16="http://schemas.microsoft.com/office/drawing/2014/main" id="{E19A6D6B-9268-F03C-6D96-E9BB1520EF3A}"/>
              </a:ext>
            </a:extLst>
          </p:cNvPr>
          <p:cNvSpPr txBox="1">
            <a:spLocks noGrp="1" noRot="1" noMove="1" noResize="1" noEditPoints="1" noAdjustHandles="1" noChangeArrowheads="1" noChangeShapeType="1"/>
          </p:cNvSpPr>
          <p:nvPr/>
        </p:nvSpPr>
        <p:spPr>
          <a:xfrm>
            <a:off x="6437893" y="1948819"/>
            <a:ext cx="3803650" cy="661720"/>
          </a:xfrm>
          <a:prstGeom prst="rect">
            <a:avLst/>
          </a:prstGeom>
          <a:noFill/>
        </p:spPr>
        <p:txBody>
          <a:bodyPr wrap="square" rtlCol="0">
            <a:spAutoFit/>
          </a:bodyPr>
          <a:lstStyle/>
          <a:p>
            <a:pPr>
              <a:spcBef>
                <a:spcPts val="600"/>
              </a:spcBef>
            </a:pPr>
            <a:r>
              <a:rPr lang="zh-CN" altLang="en-US" sz="1600" b="1" dirty="0">
                <a:solidFill>
                  <a:srgbClr val="FF0000"/>
                </a:solidFill>
                <a:latin typeface="STKaiti" panose="02010600040101010101" pitchFamily="2" charset="-122"/>
                <a:ea typeface="STKaiti" panose="02010600040101010101" pitchFamily="2" charset="-122"/>
              </a:rPr>
              <a:t>血总氨基酸浓度、尿乳果糖</a:t>
            </a:r>
            <a:r>
              <a:rPr lang="en-US" altLang="zh-CN" sz="1600" b="1" dirty="0">
                <a:solidFill>
                  <a:srgbClr val="FF0000"/>
                </a:solidFill>
                <a:latin typeface="STKaiti" panose="02010600040101010101" pitchFamily="2" charset="-122"/>
                <a:ea typeface="STKaiti" panose="02010600040101010101" pitchFamily="2" charset="-122"/>
              </a:rPr>
              <a:t>/</a:t>
            </a:r>
            <a:r>
              <a:rPr lang="zh-CN" altLang="en-US" sz="1600" b="1" dirty="0">
                <a:solidFill>
                  <a:srgbClr val="FF0000"/>
                </a:solidFill>
                <a:latin typeface="STKaiti" panose="02010600040101010101" pitchFamily="2" charset="-122"/>
                <a:ea typeface="STKaiti" panose="02010600040101010101" pitchFamily="2" charset="-122"/>
              </a:rPr>
              <a:t>甘露醇比值：</a:t>
            </a:r>
            <a:endParaRPr lang="en-US" altLang="zh-CN" sz="1600" b="1" dirty="0">
              <a:solidFill>
                <a:srgbClr val="FF0000"/>
              </a:solidFill>
              <a:latin typeface="STKaiti" panose="02010600040101010101" pitchFamily="2" charset="-122"/>
              <a:ea typeface="STKaiti" panose="02010600040101010101" pitchFamily="2" charset="-122"/>
            </a:endParaRPr>
          </a:p>
          <a:p>
            <a:pPr marL="285750" indent="-285750">
              <a:spcBef>
                <a:spcPts val="600"/>
              </a:spcBef>
              <a:buFont typeface="Wingdings" panose="05000000000000000000" pitchFamily="2" charset="2"/>
              <a:buChar char="ü"/>
            </a:pPr>
            <a:r>
              <a:rPr lang="zh-CN" altLang="en-US" sz="1600" dirty="0">
                <a:latin typeface="STKaiti" panose="02010600040101010101" pitchFamily="2" charset="-122"/>
                <a:ea typeface="STKaiti" panose="02010600040101010101" pitchFamily="2" charset="-122"/>
              </a:rPr>
              <a:t>组间比较 </a:t>
            </a:r>
            <a:r>
              <a:rPr lang="en-US" altLang="zh-CN" sz="1600" dirty="0">
                <a:latin typeface="STKaiti" panose="02010600040101010101" pitchFamily="2" charset="-122"/>
                <a:ea typeface="STKaiti" panose="02010600040101010101" pitchFamily="2" charset="-122"/>
              </a:rPr>
              <a:t>P&gt;0.05</a:t>
            </a:r>
            <a:r>
              <a:rPr lang="zh-CN" altLang="en-US" sz="1600" dirty="0">
                <a:latin typeface="STKaiti" panose="02010600040101010101" pitchFamily="2" charset="-122"/>
                <a:ea typeface="STKaiti" panose="02010600040101010101" pitchFamily="2" charset="-122"/>
              </a:rPr>
              <a:t>。</a:t>
            </a:r>
            <a:endParaRPr lang="en-US" dirty="0"/>
          </a:p>
        </p:txBody>
      </p:sp>
      <p:grpSp>
        <p:nvGrpSpPr>
          <p:cNvPr id="24" name="组合 23">
            <a:extLst>
              <a:ext uri="{FF2B5EF4-FFF2-40B4-BE49-F238E27FC236}">
                <a16:creationId xmlns:a16="http://schemas.microsoft.com/office/drawing/2014/main" id="{7880C32C-F8CA-40BD-B77B-4B8CDD4DC504}"/>
              </a:ext>
            </a:extLst>
          </p:cNvPr>
          <p:cNvGrpSpPr>
            <a:grpSpLocks noGrp="1" noUngrp="1" noRot="1" noMove="1" noResize="1"/>
          </p:cNvGrpSpPr>
          <p:nvPr/>
        </p:nvGrpSpPr>
        <p:grpSpPr>
          <a:xfrm>
            <a:off x="3582422" y="1852531"/>
            <a:ext cx="2556775" cy="1398881"/>
            <a:chOff x="6584368" y="1835355"/>
            <a:chExt cx="2556775" cy="1398881"/>
          </a:xfrm>
        </p:grpSpPr>
        <p:grpSp>
          <p:nvGrpSpPr>
            <p:cNvPr id="25" name="组合 24">
              <a:extLst>
                <a:ext uri="{FF2B5EF4-FFF2-40B4-BE49-F238E27FC236}">
                  <a16:creationId xmlns:a16="http://schemas.microsoft.com/office/drawing/2014/main" id="{C0019D88-F5E2-5288-2207-D2E70D098496}"/>
                </a:ext>
              </a:extLst>
            </p:cNvPr>
            <p:cNvGrpSpPr>
              <a:grpSpLocks noGrp="1" noUngrp="1" noRot="1" noMove="1" noResize="1"/>
            </p:cNvGrpSpPr>
            <p:nvPr/>
          </p:nvGrpSpPr>
          <p:grpSpPr>
            <a:xfrm>
              <a:off x="6584368" y="1835355"/>
              <a:ext cx="2556775" cy="1398881"/>
              <a:chOff x="6429110" y="1911457"/>
              <a:chExt cx="2556775" cy="1398881"/>
            </a:xfrm>
          </p:grpSpPr>
          <p:graphicFrame>
            <p:nvGraphicFramePr>
              <p:cNvPr id="27" name="图表 26">
                <a:extLst>
                  <a:ext uri="{FF2B5EF4-FFF2-40B4-BE49-F238E27FC236}">
                    <a16:creationId xmlns:a16="http://schemas.microsoft.com/office/drawing/2014/main" id="{5F8729AB-373A-AEDB-5F47-81396AAE8974}"/>
                  </a:ext>
                </a:extLst>
              </p:cNvPr>
              <p:cNvGraphicFramePr>
                <a:graphicFrameLocks noGrp="1" noDrilldown="1" noMove="1" noResize="1"/>
              </p:cNvGraphicFramePr>
              <p:nvPr>
                <p:extLst>
                  <p:ext uri="{D42A27DB-BD31-4B8C-83A1-F6EECF244321}">
                    <p14:modId xmlns:p14="http://schemas.microsoft.com/office/powerpoint/2010/main" val="737687602"/>
                  </p:ext>
                </p:extLst>
              </p:nvPr>
            </p:nvGraphicFramePr>
            <p:xfrm>
              <a:off x="6429110" y="1945641"/>
              <a:ext cx="2556775" cy="1364697"/>
            </p:xfrm>
            <a:graphic>
              <a:graphicData uri="http://schemas.openxmlformats.org/drawingml/2006/chart">
                <c:chart xmlns:c="http://schemas.openxmlformats.org/drawingml/2006/chart" xmlns:r="http://schemas.openxmlformats.org/officeDocument/2006/relationships" r:id="rId5"/>
              </a:graphicData>
            </a:graphic>
          </p:graphicFrame>
          <p:pic>
            <p:nvPicPr>
              <p:cNvPr id="28" name="图形 27" descr="箭头右旋">
                <a:extLst>
                  <a:ext uri="{FF2B5EF4-FFF2-40B4-BE49-F238E27FC236}">
                    <a16:creationId xmlns:a16="http://schemas.microsoft.com/office/drawing/2014/main" id="{F23DE3EA-1A33-5DE7-82EF-019B6B5E6AC4}"/>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24576" y="1911457"/>
                <a:ext cx="261938" cy="319362"/>
              </a:xfrm>
              <a:prstGeom prst="rect">
                <a:avLst/>
              </a:prstGeom>
            </p:spPr>
          </p:pic>
          <p:sp>
            <p:nvSpPr>
              <p:cNvPr id="29" name="文本框 28">
                <a:extLst>
                  <a:ext uri="{FF2B5EF4-FFF2-40B4-BE49-F238E27FC236}">
                    <a16:creationId xmlns:a16="http://schemas.microsoft.com/office/drawing/2014/main" id="{1F1862A6-C8ED-BB8B-42CE-DACB75C7869C}"/>
                  </a:ext>
                </a:extLst>
              </p:cNvPr>
              <p:cNvSpPr txBox="1">
                <a:spLocks noGrp="1" noRot="1" noMove="1" noResize="1" noEditPoints="1" noAdjustHandles="1" noChangeArrowheads="1" noChangeShapeType="1"/>
              </p:cNvSpPr>
              <p:nvPr/>
            </p:nvSpPr>
            <p:spPr>
              <a:xfrm>
                <a:off x="7441266" y="1974268"/>
                <a:ext cx="509854" cy="200055"/>
              </a:xfrm>
              <a:prstGeom prst="rect">
                <a:avLst/>
              </a:prstGeom>
              <a:noFill/>
            </p:spPr>
            <p:txBody>
              <a:bodyPr wrap="square" rtlCol="0">
                <a:spAutoFit/>
              </a:bodyPr>
              <a:lstStyle/>
              <a:p>
                <a:r>
                  <a:rPr lang="en-US" altLang="zh-CN" sz="700" b="1" dirty="0">
                    <a:solidFill>
                      <a:srgbClr val="0070C0"/>
                    </a:solidFill>
                    <a:latin typeface="Times New Roman" panose="02020603050405020304" pitchFamily="18" charset="0"/>
                    <a:cs typeface="Times New Roman" panose="02020603050405020304" pitchFamily="18" charset="0"/>
                  </a:rPr>
                  <a:t>-30.56%</a:t>
                </a:r>
                <a:endParaRPr lang="zh-CN" altLang="en-US" sz="700" b="1" dirty="0">
                  <a:solidFill>
                    <a:srgbClr val="0070C0"/>
                  </a:solidFill>
                  <a:latin typeface="Times New Roman" panose="02020603050405020304" pitchFamily="18" charset="0"/>
                  <a:cs typeface="Times New Roman" panose="02020603050405020304" pitchFamily="18" charset="0"/>
                </a:endParaRPr>
              </a:p>
            </p:txBody>
          </p:sp>
          <p:pic>
            <p:nvPicPr>
              <p:cNvPr id="30" name="图形 29" descr="箭头右旋">
                <a:extLst>
                  <a:ext uri="{FF2B5EF4-FFF2-40B4-BE49-F238E27FC236}">
                    <a16:creationId xmlns:a16="http://schemas.microsoft.com/office/drawing/2014/main" id="{7845FCA4-F7CE-4FEB-C7E6-0AA349C91A02}"/>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H="1">
                <a:off x="7823434" y="2033827"/>
                <a:ext cx="261938" cy="319362"/>
              </a:xfrm>
              <a:prstGeom prst="rect">
                <a:avLst/>
              </a:prstGeom>
            </p:spPr>
          </p:pic>
          <p:sp>
            <p:nvSpPr>
              <p:cNvPr id="31" name="文本框 30">
                <a:extLst>
                  <a:ext uri="{FF2B5EF4-FFF2-40B4-BE49-F238E27FC236}">
                    <a16:creationId xmlns:a16="http://schemas.microsoft.com/office/drawing/2014/main" id="{7DAA0B5A-8CC9-DC0F-C30B-CAFCD7658B1C}"/>
                  </a:ext>
                </a:extLst>
              </p:cNvPr>
              <p:cNvSpPr txBox="1">
                <a:spLocks noGrp="1" noRot="1" noMove="1" noResize="1" noEditPoints="1" noAdjustHandles="1" noChangeArrowheads="1" noChangeShapeType="1"/>
              </p:cNvSpPr>
              <p:nvPr/>
            </p:nvSpPr>
            <p:spPr>
              <a:xfrm>
                <a:off x="7936637" y="1979167"/>
                <a:ext cx="602008" cy="200055"/>
              </a:xfrm>
              <a:prstGeom prst="rect">
                <a:avLst/>
              </a:prstGeom>
              <a:noFill/>
            </p:spPr>
            <p:txBody>
              <a:bodyPr wrap="square" rtlCol="0">
                <a:spAutoFit/>
              </a:bodyPr>
              <a:lstStyle/>
              <a:p>
                <a:r>
                  <a:rPr lang="en-US" altLang="zh-CN" sz="700" b="1" dirty="0">
                    <a:solidFill>
                      <a:srgbClr val="0070C0"/>
                    </a:solidFill>
                    <a:latin typeface="Times New Roman" panose="02020603050405020304" pitchFamily="18" charset="0"/>
                    <a:cs typeface="Times New Roman" panose="02020603050405020304" pitchFamily="18" charset="0"/>
                  </a:rPr>
                  <a:t>+45.36%</a:t>
                </a:r>
                <a:endParaRPr lang="zh-CN" altLang="en-US" sz="700" b="1" dirty="0">
                  <a:solidFill>
                    <a:srgbClr val="0070C0"/>
                  </a:solidFill>
                  <a:latin typeface="Times New Roman" panose="02020603050405020304" pitchFamily="18" charset="0"/>
                  <a:cs typeface="Times New Roman" panose="02020603050405020304" pitchFamily="18" charset="0"/>
                </a:endParaRPr>
              </a:p>
            </p:txBody>
          </p:sp>
        </p:grpSp>
        <p:sp>
          <p:nvSpPr>
            <p:cNvPr id="26" name="文本框 25">
              <a:extLst>
                <a:ext uri="{FF2B5EF4-FFF2-40B4-BE49-F238E27FC236}">
                  <a16:creationId xmlns:a16="http://schemas.microsoft.com/office/drawing/2014/main" id="{B27AACF8-670C-A671-AB18-DCADFC2EBB8B}"/>
                </a:ext>
              </a:extLst>
            </p:cNvPr>
            <p:cNvSpPr txBox="1">
              <a:spLocks noGrp="1" noRot="1" noMove="1" noResize="1" noEditPoints="1" noAdjustHandles="1" noChangeArrowheads="1" noChangeShapeType="1"/>
            </p:cNvSpPr>
            <p:nvPr/>
          </p:nvSpPr>
          <p:spPr>
            <a:xfrm>
              <a:off x="8512094" y="1869539"/>
              <a:ext cx="509854" cy="200055"/>
            </a:xfrm>
            <a:prstGeom prst="rect">
              <a:avLst/>
            </a:prstGeom>
            <a:noFill/>
          </p:spPr>
          <p:txBody>
            <a:bodyPr wrap="square" rtlCol="0">
              <a:spAutoFit/>
            </a:bodyPr>
            <a:lstStyle/>
            <a:p>
              <a:r>
                <a:rPr lang="en-US" altLang="zh-CN" sz="700" b="1" dirty="0">
                  <a:latin typeface="Times New Roman" panose="02020603050405020304" pitchFamily="18" charset="0"/>
                  <a:cs typeface="Times New Roman" panose="02020603050405020304" pitchFamily="18" charset="0"/>
                </a:rPr>
                <a:t>P&lt;0.05</a:t>
              </a:r>
              <a:endParaRPr lang="zh-CN" altLang="en-US" sz="700" b="1" dirty="0">
                <a:latin typeface="Times New Roman" panose="02020603050405020304" pitchFamily="18" charset="0"/>
                <a:cs typeface="Times New Roman" panose="02020603050405020304" pitchFamily="18" charset="0"/>
              </a:endParaRPr>
            </a:p>
          </p:txBody>
        </p:sp>
      </p:grpSp>
      <p:grpSp>
        <p:nvGrpSpPr>
          <p:cNvPr id="32" name="组合 31">
            <a:extLst>
              <a:ext uri="{FF2B5EF4-FFF2-40B4-BE49-F238E27FC236}">
                <a16:creationId xmlns:a16="http://schemas.microsoft.com/office/drawing/2014/main" id="{8EF4FA9D-9B6A-7E96-849B-AA11945C5B75}"/>
              </a:ext>
            </a:extLst>
          </p:cNvPr>
          <p:cNvGrpSpPr>
            <a:grpSpLocks noGrp="1" noUngrp="1" noRot="1" noMove="1" noResize="1"/>
          </p:cNvGrpSpPr>
          <p:nvPr/>
        </p:nvGrpSpPr>
        <p:grpSpPr>
          <a:xfrm>
            <a:off x="3582422" y="3470177"/>
            <a:ext cx="2556775" cy="1242012"/>
            <a:chOff x="6429111" y="3387982"/>
            <a:chExt cx="2556775" cy="1242012"/>
          </a:xfrm>
        </p:grpSpPr>
        <p:graphicFrame>
          <p:nvGraphicFramePr>
            <p:cNvPr id="33" name="图表 32">
              <a:extLst>
                <a:ext uri="{FF2B5EF4-FFF2-40B4-BE49-F238E27FC236}">
                  <a16:creationId xmlns:a16="http://schemas.microsoft.com/office/drawing/2014/main" id="{E2F1AE09-4940-1176-1711-861253B9B1D3}"/>
                </a:ext>
              </a:extLst>
            </p:cNvPr>
            <p:cNvGraphicFramePr>
              <a:graphicFrameLocks noGrp="1" noDrilldown="1" noMove="1" noResize="1"/>
            </p:cNvGraphicFramePr>
            <p:nvPr>
              <p:extLst>
                <p:ext uri="{D42A27DB-BD31-4B8C-83A1-F6EECF244321}">
                  <p14:modId xmlns:p14="http://schemas.microsoft.com/office/powerpoint/2010/main" val="2637786377"/>
                </p:ext>
              </p:extLst>
            </p:nvPr>
          </p:nvGraphicFramePr>
          <p:xfrm>
            <a:off x="6429111" y="3387982"/>
            <a:ext cx="2556775" cy="1242012"/>
          </p:xfrm>
          <a:graphic>
            <a:graphicData uri="http://schemas.openxmlformats.org/drawingml/2006/chart">
              <c:chart xmlns:c="http://schemas.openxmlformats.org/drawingml/2006/chart" xmlns:r="http://schemas.openxmlformats.org/officeDocument/2006/relationships" r:id="rId8"/>
            </a:graphicData>
          </a:graphic>
        </p:graphicFrame>
        <p:pic>
          <p:nvPicPr>
            <p:cNvPr id="34" name="图形 33" descr="箭头右旋">
              <a:extLst>
                <a:ext uri="{FF2B5EF4-FFF2-40B4-BE49-F238E27FC236}">
                  <a16:creationId xmlns:a16="http://schemas.microsoft.com/office/drawing/2014/main" id="{A922C754-3626-4D46-6A16-C440021F9B97}"/>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53287" y="3387982"/>
              <a:ext cx="261938" cy="319362"/>
            </a:xfrm>
            <a:prstGeom prst="rect">
              <a:avLst/>
            </a:prstGeom>
          </p:spPr>
        </p:pic>
        <p:sp>
          <p:nvSpPr>
            <p:cNvPr id="35" name="文本框 34">
              <a:extLst>
                <a:ext uri="{FF2B5EF4-FFF2-40B4-BE49-F238E27FC236}">
                  <a16:creationId xmlns:a16="http://schemas.microsoft.com/office/drawing/2014/main" id="{1804C35F-A0E7-52F0-3D0C-ED7F200F8E66}"/>
                </a:ext>
              </a:extLst>
            </p:cNvPr>
            <p:cNvSpPr txBox="1">
              <a:spLocks noGrp="1" noRot="1" noMove="1" noResize="1" noEditPoints="1" noAdjustHandles="1" noChangeArrowheads="1" noChangeShapeType="1"/>
            </p:cNvSpPr>
            <p:nvPr/>
          </p:nvSpPr>
          <p:spPr>
            <a:xfrm>
              <a:off x="7407804" y="3411794"/>
              <a:ext cx="509854" cy="200055"/>
            </a:xfrm>
            <a:prstGeom prst="rect">
              <a:avLst/>
            </a:prstGeom>
            <a:noFill/>
          </p:spPr>
          <p:txBody>
            <a:bodyPr wrap="square" rtlCol="0">
              <a:spAutoFit/>
            </a:bodyPr>
            <a:lstStyle/>
            <a:p>
              <a:r>
                <a:rPr lang="en-US" altLang="zh-CN" sz="700" b="1" dirty="0">
                  <a:solidFill>
                    <a:srgbClr val="0070C0"/>
                  </a:solidFill>
                  <a:latin typeface="Times New Roman" panose="02020603050405020304" pitchFamily="18" charset="0"/>
                  <a:cs typeface="Times New Roman" panose="02020603050405020304" pitchFamily="18" charset="0"/>
                </a:rPr>
                <a:t>-63.98%</a:t>
              </a:r>
              <a:endParaRPr lang="zh-CN" altLang="en-US" sz="700" b="1" dirty="0">
                <a:solidFill>
                  <a:srgbClr val="0070C0"/>
                </a:solidFill>
                <a:latin typeface="Times New Roman" panose="02020603050405020304" pitchFamily="18" charset="0"/>
                <a:cs typeface="Times New Roman" panose="02020603050405020304" pitchFamily="18" charset="0"/>
              </a:endParaRPr>
            </a:p>
          </p:txBody>
        </p:sp>
        <p:pic>
          <p:nvPicPr>
            <p:cNvPr id="36" name="图形 35" descr="箭头右旋">
              <a:extLst>
                <a:ext uri="{FF2B5EF4-FFF2-40B4-BE49-F238E27FC236}">
                  <a16:creationId xmlns:a16="http://schemas.microsoft.com/office/drawing/2014/main" id="{93BB2D26-1D86-CF53-ADC1-510B85E6A8DE}"/>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H="1">
              <a:off x="7810237" y="3547663"/>
              <a:ext cx="261938" cy="319362"/>
            </a:xfrm>
            <a:prstGeom prst="rect">
              <a:avLst/>
            </a:prstGeom>
          </p:spPr>
        </p:pic>
        <p:sp>
          <p:nvSpPr>
            <p:cNvPr id="37" name="文本框 36">
              <a:extLst>
                <a:ext uri="{FF2B5EF4-FFF2-40B4-BE49-F238E27FC236}">
                  <a16:creationId xmlns:a16="http://schemas.microsoft.com/office/drawing/2014/main" id="{7A9BE0E5-433D-F2A2-C031-42CFDD3D8163}"/>
                </a:ext>
              </a:extLst>
            </p:cNvPr>
            <p:cNvSpPr txBox="1">
              <a:spLocks noGrp="1" noRot="1" noMove="1" noResize="1" noEditPoints="1" noAdjustHandles="1" noChangeArrowheads="1" noChangeShapeType="1"/>
            </p:cNvSpPr>
            <p:nvPr/>
          </p:nvSpPr>
          <p:spPr>
            <a:xfrm>
              <a:off x="7971316" y="3491767"/>
              <a:ext cx="676670" cy="200055"/>
            </a:xfrm>
            <a:prstGeom prst="rect">
              <a:avLst/>
            </a:prstGeom>
            <a:noFill/>
          </p:spPr>
          <p:txBody>
            <a:bodyPr wrap="square" rtlCol="0">
              <a:spAutoFit/>
            </a:bodyPr>
            <a:lstStyle/>
            <a:p>
              <a:r>
                <a:rPr lang="en-US" altLang="zh-CN" sz="700" b="1" dirty="0">
                  <a:solidFill>
                    <a:srgbClr val="0070C0"/>
                  </a:solidFill>
                  <a:latin typeface="Times New Roman" panose="02020603050405020304" pitchFamily="18" charset="0"/>
                  <a:cs typeface="Times New Roman" panose="02020603050405020304" pitchFamily="18" charset="0"/>
                </a:rPr>
                <a:t>+79.72%</a:t>
              </a:r>
              <a:endParaRPr lang="zh-CN" altLang="en-US" sz="7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a:extLst>
              <a:ext uri="{FF2B5EF4-FFF2-40B4-BE49-F238E27FC236}">
                <a16:creationId xmlns:a16="http://schemas.microsoft.com/office/drawing/2014/main" id="{1CE15621-C4E6-D74F-62B1-661BB51DD8B8}"/>
              </a:ext>
            </a:extLst>
          </p:cNvPr>
          <p:cNvSpPr>
            <a:spLocks/>
          </p:cNvSpPr>
          <p:nvPr/>
        </p:nvSpPr>
        <p:spPr>
          <a:xfrm>
            <a:off x="6363523" y="2002958"/>
            <a:ext cx="5368978" cy="4508500"/>
          </a:xfrm>
          <a:prstGeom prst="roundRect">
            <a:avLst>
              <a:gd name="adj" fmla="val 4821"/>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endParaRPr lang="zh-CN" altLang="en-US" sz="1600" dirty="0">
              <a:solidFill>
                <a:schemeClr val="tx1"/>
              </a:solidFill>
              <a:latin typeface="STKaiti" panose="02010600040101010101" pitchFamily="2" charset="-122"/>
              <a:ea typeface="STKaiti" panose="02010600040101010101" pitchFamily="2" charset="-122"/>
              <a:sym typeface="+mn-ea"/>
            </a:endParaRPr>
          </a:p>
        </p:txBody>
      </p:sp>
      <p:sp>
        <p:nvSpPr>
          <p:cNvPr id="2" name="矩形: 圆角 1">
            <a:extLst>
              <a:ext uri="{FF2B5EF4-FFF2-40B4-BE49-F238E27FC236}">
                <a16:creationId xmlns:a16="http://schemas.microsoft.com/office/drawing/2014/main" id="{C270A1B5-A76F-24C9-D735-E1599509F6FE}"/>
              </a:ext>
            </a:extLst>
          </p:cNvPr>
          <p:cNvSpPr>
            <a:spLocks noGrp="1" noRot="1" noMove="1" noResize="1" noEditPoints="1" noAdjustHandles="1" noChangeArrowheads="1" noChangeShapeType="1"/>
          </p:cNvSpPr>
          <p:nvPr/>
        </p:nvSpPr>
        <p:spPr>
          <a:xfrm>
            <a:off x="459499" y="630520"/>
            <a:ext cx="11253517" cy="129517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0000"/>
              </a:solidFill>
              <a:latin typeface="STKaiti" panose="02010600040101010101" pitchFamily="2" charset="-122"/>
              <a:ea typeface="STKaiti" panose="02010600040101010101" pitchFamily="2" charset="-122"/>
            </a:endParaRPr>
          </a:p>
        </p:txBody>
      </p:sp>
      <p:sp>
        <p:nvSpPr>
          <p:cNvPr id="3" name="标题 1">
            <a:extLst>
              <a:ext uri="{FF2B5EF4-FFF2-40B4-BE49-F238E27FC236}">
                <a16:creationId xmlns:a16="http://schemas.microsoft.com/office/drawing/2014/main" id="{A69D5EB0-16B8-DBD7-123D-E21D85FC975A}"/>
              </a:ext>
            </a:extLst>
          </p:cNvPr>
          <p:cNvSpPr txBox="1">
            <a:spLocks/>
          </p:cNvSpPr>
          <p:nvPr/>
        </p:nvSpPr>
        <p:spPr>
          <a:xfrm>
            <a:off x="5222268" y="-10838"/>
            <a:ext cx="1747464" cy="817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rgbClr val="002060"/>
                </a:solidFill>
                <a:latin typeface="华文楷体" panose="02010600040101010101" pitchFamily="2" charset="-122"/>
                <a:ea typeface="华文楷体" panose="02010600040101010101" pitchFamily="2" charset="-122"/>
              </a:rPr>
              <a:t>有效性</a:t>
            </a:r>
            <a:endParaRPr lang="en-US" sz="3600" dirty="0">
              <a:latin typeface="华文楷体" panose="02010600040101010101" pitchFamily="2" charset="-122"/>
              <a:ea typeface="华文楷体" panose="02010600040101010101" pitchFamily="2" charset="-122"/>
            </a:endParaRPr>
          </a:p>
        </p:txBody>
      </p:sp>
      <p:pic>
        <p:nvPicPr>
          <p:cNvPr id="4" name="图片 3">
            <a:extLst>
              <a:ext uri="{FF2B5EF4-FFF2-40B4-BE49-F238E27FC236}">
                <a16:creationId xmlns:a16="http://schemas.microsoft.com/office/drawing/2014/main" id="{5305260A-0B3A-69FB-3973-90EE88EA110C}"/>
              </a:ext>
            </a:extLst>
          </p:cNvPr>
          <p:cNvPicPr>
            <a:picLocks noChangeAspect="1"/>
          </p:cNvPicPr>
          <p:nvPr/>
        </p:nvPicPr>
        <p:blipFill>
          <a:blip r:embed="rId2"/>
          <a:stretch>
            <a:fillRect/>
          </a:stretch>
        </p:blipFill>
        <p:spPr>
          <a:xfrm>
            <a:off x="11006068" y="57289"/>
            <a:ext cx="1151913" cy="646755"/>
          </a:xfrm>
          <a:prstGeom prst="rect">
            <a:avLst/>
          </a:prstGeom>
        </p:spPr>
      </p:pic>
      <p:sp>
        <p:nvSpPr>
          <p:cNvPr id="7" name="文本框 6">
            <a:extLst>
              <a:ext uri="{FF2B5EF4-FFF2-40B4-BE49-F238E27FC236}">
                <a16:creationId xmlns:a16="http://schemas.microsoft.com/office/drawing/2014/main" id="{5C5B4163-8F0A-F750-C421-791F140E0ACA}"/>
              </a:ext>
            </a:extLst>
          </p:cNvPr>
          <p:cNvSpPr txBox="1">
            <a:spLocks/>
          </p:cNvSpPr>
          <p:nvPr/>
        </p:nvSpPr>
        <p:spPr>
          <a:xfrm>
            <a:off x="459499" y="6563457"/>
            <a:ext cx="8151906" cy="307777"/>
          </a:xfrm>
          <a:prstGeom prst="rect">
            <a:avLst/>
          </a:prstGeom>
          <a:noFill/>
        </p:spPr>
        <p:txBody>
          <a:bodyPr wrap="square" rtlCol="0">
            <a:spAutoFit/>
          </a:bodyPr>
          <a:lstStyle/>
          <a:p>
            <a:r>
              <a:rPr lang="en-US" sz="1400" kern="100" dirty="0">
                <a:effectLst/>
                <a:latin typeface="华文楷体" panose="02010600040101010101" pitchFamily="2" charset="-122"/>
                <a:ea typeface="华文楷体" panose="02010600040101010101" pitchFamily="2" charset="-122"/>
                <a:cs typeface="Times New Roman" panose="02020603050405020304" pitchFamily="18" charset="0"/>
              </a:rPr>
              <a:t>1</a:t>
            </a:r>
            <a:r>
              <a:rPr lang="en-US" sz="14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1400" kern="100" dirty="0">
                <a:latin typeface="华文楷体" panose="02010600040101010101" pitchFamily="2" charset="-122"/>
                <a:ea typeface="华文楷体" panose="02010600040101010101" pitchFamily="2" charset="-122"/>
                <a:cs typeface="Times New Roman" panose="02020603050405020304" pitchFamily="18" charset="0"/>
              </a:rPr>
              <a:t>复方氨基酸（</a:t>
            </a:r>
            <a:r>
              <a:rPr lang="en-US" altLang="zh-CN" sz="1400" kern="100" dirty="0">
                <a:latin typeface="华文楷体" panose="02010600040101010101" pitchFamily="2" charset="-122"/>
                <a:ea typeface="华文楷体" panose="02010600040101010101" pitchFamily="2" charset="-122"/>
                <a:cs typeface="Times New Roman" panose="02020603050405020304" pitchFamily="18" charset="0"/>
              </a:rPr>
              <a:t>19</a:t>
            </a:r>
            <a:r>
              <a:rPr lang="zh-CN" altLang="en-US" sz="1400" kern="100" dirty="0">
                <a:latin typeface="华文楷体" panose="02010600040101010101" pitchFamily="2" charset="-122"/>
                <a:ea typeface="华文楷体" panose="02010600040101010101" pitchFamily="2" charset="-122"/>
                <a:cs typeface="Times New Roman" panose="02020603050405020304" pitchFamily="18" charset="0"/>
              </a:rPr>
              <a:t>）丙谷二肽注射液（</a:t>
            </a:r>
            <a:r>
              <a:rPr lang="en-US" altLang="zh-CN" sz="1400" kern="100" dirty="0">
                <a:latin typeface="华文楷体" panose="02010600040101010101" pitchFamily="2" charset="-122"/>
                <a:ea typeface="华文楷体" panose="02010600040101010101" pitchFamily="2" charset="-122"/>
                <a:cs typeface="Times New Roman" panose="02020603050405020304" pitchFamily="18" charset="0"/>
              </a:rPr>
              <a:t>CXHS1500163</a:t>
            </a:r>
            <a:r>
              <a:rPr lang="zh-CN" altLang="en-US" sz="1400" kern="100" dirty="0">
                <a:latin typeface="华文楷体" panose="02010600040101010101" pitchFamily="2" charset="-122"/>
                <a:ea typeface="华文楷体" panose="02010600040101010101" pitchFamily="2" charset="-122"/>
                <a:cs typeface="Times New Roman" panose="02020603050405020304" pitchFamily="18" charset="0"/>
              </a:rPr>
              <a:t>）申请上市技术审评报告</a:t>
            </a:r>
            <a:endParaRPr lang="en-US" dirty="0"/>
          </a:p>
        </p:txBody>
      </p:sp>
      <p:sp>
        <p:nvSpPr>
          <p:cNvPr id="6" name="圆角矩形 10">
            <a:extLst>
              <a:ext uri="{FF2B5EF4-FFF2-40B4-BE49-F238E27FC236}">
                <a16:creationId xmlns:a16="http://schemas.microsoft.com/office/drawing/2014/main" id="{25D5BB84-3AED-32AE-0BA5-19E06D7318CF}"/>
              </a:ext>
            </a:extLst>
          </p:cNvPr>
          <p:cNvSpPr>
            <a:spLocks/>
          </p:cNvSpPr>
          <p:nvPr/>
        </p:nvSpPr>
        <p:spPr>
          <a:xfrm>
            <a:off x="459500" y="2002958"/>
            <a:ext cx="5368979" cy="4508500"/>
          </a:xfrm>
          <a:prstGeom prst="roundRect">
            <a:avLst>
              <a:gd name="adj" fmla="val 4821"/>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endParaRPr lang="zh-CN" altLang="en-US" sz="1600" dirty="0">
              <a:solidFill>
                <a:schemeClr val="tx1"/>
              </a:solidFill>
              <a:latin typeface="STKaiti" panose="02010600040101010101" pitchFamily="2" charset="-122"/>
              <a:ea typeface="STKaiti" panose="02010600040101010101" pitchFamily="2" charset="-122"/>
              <a:sym typeface="+mn-ea"/>
            </a:endParaRPr>
          </a:p>
        </p:txBody>
      </p:sp>
      <p:sp>
        <p:nvSpPr>
          <p:cNvPr id="5" name="文本框 4">
            <a:extLst>
              <a:ext uri="{FF2B5EF4-FFF2-40B4-BE49-F238E27FC236}">
                <a16:creationId xmlns:a16="http://schemas.microsoft.com/office/drawing/2014/main" id="{74CF1BF0-3AB6-F913-BD24-9D83C255EBBF}"/>
              </a:ext>
            </a:extLst>
          </p:cNvPr>
          <p:cNvSpPr txBox="1">
            <a:spLocks noGrp="1" noRot="1" noMove="1" noResize="1" noEditPoints="1" noAdjustHandles="1" noChangeArrowheads="1" noChangeShapeType="1"/>
          </p:cNvSpPr>
          <p:nvPr/>
        </p:nvSpPr>
        <p:spPr>
          <a:xfrm>
            <a:off x="459499" y="637787"/>
            <a:ext cx="11349643" cy="1477328"/>
          </a:xfrm>
          <a:prstGeom prst="rect">
            <a:avLst/>
          </a:prstGeom>
          <a:noFill/>
        </p:spPr>
        <p:txBody>
          <a:bodyPr wrap="square" rtlCol="0">
            <a:spAutoFit/>
          </a:bodyPr>
          <a:lstStyle/>
          <a:p>
            <a:pPr algn="ctr"/>
            <a:r>
              <a:rPr lang="zh-CN" altLang="en-US" sz="2400" b="1" dirty="0">
                <a:solidFill>
                  <a:srgbClr val="FF0000"/>
                </a:solidFill>
                <a:latin typeface="STKaiti" panose="02010600040101010101" pitchFamily="2" charset="-122"/>
                <a:ea typeface="STKaiti" panose="02010600040101010101" pitchFamily="2" charset="-122"/>
              </a:rPr>
              <a:t>上市技术审评报告</a:t>
            </a:r>
            <a:endParaRPr lang="en-US" altLang="zh-CN" sz="2400" b="1" dirty="0">
              <a:solidFill>
                <a:srgbClr val="FF0000"/>
              </a:solidFill>
              <a:latin typeface="STKaiti" panose="02010600040101010101" pitchFamily="2" charset="-122"/>
              <a:ea typeface="STKaiti" panose="02010600040101010101" pitchFamily="2" charset="-122"/>
            </a:endParaRPr>
          </a:p>
          <a:p>
            <a:pPr algn="ctr"/>
            <a:r>
              <a:rPr lang="zh-CN" altLang="en-US" sz="2400" b="1" dirty="0">
                <a:solidFill>
                  <a:srgbClr val="FF0000"/>
                </a:solidFill>
                <a:latin typeface="STKaiti" panose="02010600040101010101" pitchFamily="2" charset="-122"/>
                <a:ea typeface="STKaiti" panose="02010600040101010101" pitchFamily="2" charset="-122"/>
              </a:rPr>
              <a:t>现有研究和数据支持本品上市用于“为肠内营养不可行、不足或禁忌时的成人患者提供肠外营养，补充氨基酸。本品含有丙氨酰谷氨酰胺，适用于成人创伤患者。” </a:t>
            </a:r>
            <a:endParaRPr lang="en-US" altLang="zh-CN" sz="2400" b="1" dirty="0">
              <a:solidFill>
                <a:srgbClr val="FF0000"/>
              </a:solidFill>
              <a:latin typeface="STKaiti" panose="02010600040101010101" pitchFamily="2" charset="-122"/>
              <a:ea typeface="STKaiti" panose="02010600040101010101" pitchFamily="2" charset="-122"/>
            </a:endParaRPr>
          </a:p>
          <a:p>
            <a:endParaRPr lang="en-US" dirty="0"/>
          </a:p>
        </p:txBody>
      </p:sp>
      <p:sp>
        <p:nvSpPr>
          <p:cNvPr id="9" name="文本框 8">
            <a:extLst>
              <a:ext uri="{FF2B5EF4-FFF2-40B4-BE49-F238E27FC236}">
                <a16:creationId xmlns:a16="http://schemas.microsoft.com/office/drawing/2014/main" id="{C6AF8032-8679-9A82-97AB-C40B28A8FE60}"/>
              </a:ext>
            </a:extLst>
          </p:cNvPr>
          <p:cNvSpPr txBox="1"/>
          <p:nvPr/>
        </p:nvSpPr>
        <p:spPr>
          <a:xfrm>
            <a:off x="6456905" y="2153748"/>
            <a:ext cx="5288024" cy="42934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zh-CN" altLang="en-US" sz="1600" b="1" dirty="0">
                <a:solidFill>
                  <a:srgbClr val="FF0000"/>
                </a:solidFill>
                <a:latin typeface="STKaiti" panose="02010600040101010101" pitchFamily="2" charset="-122"/>
                <a:ea typeface="STKaiti" panose="02010600040101010101" pitchFamily="2" charset="-122"/>
              </a:rPr>
              <a:t>临床与统计评价：</a:t>
            </a:r>
            <a:endParaRPr lang="en-US" altLang="zh-CN" sz="1600" b="1" dirty="0">
              <a:solidFill>
                <a:srgbClr val="FF0000"/>
              </a:solidFill>
              <a:latin typeface="STKaiti" panose="02010600040101010101" pitchFamily="2" charset="-122"/>
              <a:ea typeface="STKaiti" panose="02010600040101010101" pitchFamily="2" charset="-122"/>
            </a:endParaRPr>
          </a:p>
          <a:p>
            <a:pPr marL="285750" indent="-285750">
              <a:spcBef>
                <a:spcPts val="600"/>
              </a:spcBef>
              <a:buFont typeface="Wingdings" panose="05000000000000000000" pitchFamily="2" charset="2"/>
              <a:buChar char="ü"/>
            </a:pPr>
            <a:r>
              <a:rPr lang="zh-CN" altLang="en-US" sz="1600" dirty="0">
                <a:solidFill>
                  <a:schemeClr val="tx1"/>
                </a:solidFill>
                <a:latin typeface="STKaiti" panose="02010600040101010101" pitchFamily="2" charset="-122"/>
                <a:ea typeface="STKaiti" panose="02010600040101010101" pitchFamily="2" charset="-122"/>
              </a:rPr>
              <a:t>本品改善了必需氨基酸与非必需氨基酸的比例、支链氨基酸的比例，添加了谷氨酰胺、牛磺酸，提高了门冬氨酸含量。</a:t>
            </a:r>
            <a:endParaRPr lang="en-US" altLang="zh-CN" sz="1600" dirty="0">
              <a:solidFill>
                <a:schemeClr val="tx1"/>
              </a:solidFill>
              <a:latin typeface="STKaiti" panose="02010600040101010101" pitchFamily="2" charset="-122"/>
              <a:ea typeface="STKaiti" panose="02010600040101010101" pitchFamily="2" charset="-122"/>
            </a:endParaRPr>
          </a:p>
          <a:p>
            <a:pPr marL="285750" indent="-285750">
              <a:spcBef>
                <a:spcPts val="600"/>
              </a:spcBef>
              <a:buFont typeface="Wingdings" panose="05000000000000000000" pitchFamily="2" charset="2"/>
              <a:buChar char="ü"/>
            </a:pP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从</a:t>
            </a:r>
            <a:r>
              <a:rPr lang="en-US" altLang="zh-CN" sz="1600" dirty="0">
                <a:solidFill>
                  <a:schemeClr val="tx1"/>
                </a:solidFill>
                <a:latin typeface="STKaiti" panose="02010600040101010101" pitchFamily="2" charset="-122"/>
                <a:ea typeface="STKaiti" panose="02010600040101010101" pitchFamily="2" charset="-122"/>
                <a:cs typeface="Microsoft JhengHei" panose="020B0604030504040204" pitchFamily="34" charset="-120"/>
              </a:rPr>
              <a:t>II</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b </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期临床试验结果来看，治疗前后使用本品的患者血谷氨酰胺浓度两组差异有统计学意义，且试验组高于对照组</a:t>
            </a:r>
            <a:r>
              <a:rPr lang="zh-CN" altLang="en-US" sz="1600" dirty="0">
                <a:solidFill>
                  <a:schemeClr val="tx1"/>
                </a:solidFill>
                <a:latin typeface="STKaiti" panose="02010600040101010101" pitchFamily="2" charset="-122"/>
                <a:ea typeface="STKaiti" panose="02010600040101010101" pitchFamily="2" charset="-122"/>
                <a:cs typeface="Microsoft JhengHei" panose="020B0604030504040204" pitchFamily="34" charset="-120"/>
              </a:rPr>
              <a:t>。</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手术前</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E/N</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比值低于正常，手术后未有较大改变。经</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PN</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后，</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D3</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时两组比值均明显升高，至</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 D7</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时接近或达到正常值水平。牛磺酸水平</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 D3</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组间比较</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P&lt;0. 05</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，至</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D7</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组间比较</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P&gt;0. 05</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。无论以</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D0</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还是</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D1</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为基线</a:t>
            </a:r>
            <a:r>
              <a:rPr lang="zh-CN" alt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D3</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和</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D7</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与基线的差值组间比较</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P&gt;0. 05</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。治疗前后天门冬氨酸浓度组间比较</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P&gt;0. 05</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。只有</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F</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商组间比较</a:t>
            </a:r>
            <a:r>
              <a:rPr lang="en-US"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P&lt;0. 05</a:t>
            </a:r>
            <a:r>
              <a:rPr 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rPr>
              <a:t>。</a:t>
            </a:r>
            <a:endParaRPr lang="en-US" altLang="zh-CN" sz="1600" dirty="0">
              <a:solidFill>
                <a:schemeClr val="tx1"/>
              </a:solidFill>
              <a:effectLst/>
              <a:latin typeface="STKaiti" panose="02010600040101010101" pitchFamily="2" charset="-122"/>
              <a:ea typeface="STKaiti" panose="02010600040101010101" pitchFamily="2" charset="-122"/>
              <a:cs typeface="Microsoft JhengHei" panose="020B0604030504040204" pitchFamily="34" charset="-120"/>
            </a:endParaRPr>
          </a:p>
          <a:p>
            <a:pPr marL="285750" indent="-285750">
              <a:spcBef>
                <a:spcPts val="600"/>
              </a:spcBef>
              <a:buFont typeface="Wingdings" panose="05000000000000000000" pitchFamily="2" charset="2"/>
              <a:buChar char="ü"/>
            </a:pPr>
            <a:r>
              <a:rPr lang="zh-CN" altLang="en-US" sz="1600" spc="-25" dirty="0">
                <a:latin typeface="STKaiti" panose="02010600040101010101" pitchFamily="2" charset="-122"/>
                <a:ea typeface="STKaiti" panose="02010600040101010101" pitchFamily="2" charset="-122"/>
              </a:rPr>
              <a:t>已完成的临床试验提示可有效补充氨基酸，包括谷氨酰胺、牛磺酸、支链氨基酸等。</a:t>
            </a:r>
          </a:p>
          <a:p>
            <a:endParaRPr lang="en-US" dirty="0"/>
          </a:p>
        </p:txBody>
      </p:sp>
      <p:sp>
        <p:nvSpPr>
          <p:cNvPr id="11" name="文本框 10">
            <a:extLst>
              <a:ext uri="{FF2B5EF4-FFF2-40B4-BE49-F238E27FC236}">
                <a16:creationId xmlns:a16="http://schemas.microsoft.com/office/drawing/2014/main" id="{5084C5BA-F3AC-AF2B-AA3D-56376056DCB3}"/>
              </a:ext>
            </a:extLst>
          </p:cNvPr>
          <p:cNvSpPr txBox="1"/>
          <p:nvPr/>
        </p:nvSpPr>
        <p:spPr>
          <a:xfrm>
            <a:off x="540454" y="2134149"/>
            <a:ext cx="5207069" cy="415498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zh-CN" altLang="en-US" sz="1600" b="1" dirty="0">
                <a:solidFill>
                  <a:srgbClr val="FF0000"/>
                </a:solidFill>
                <a:latin typeface="STKaiti" panose="02010600040101010101" pitchFamily="2" charset="-122"/>
                <a:ea typeface="STKaiti" panose="02010600040101010101" pitchFamily="2" charset="-122"/>
              </a:rPr>
              <a:t>关键临床试验设计和结果：</a:t>
            </a:r>
          </a:p>
          <a:p>
            <a:pPr marL="285750" indent="-285750">
              <a:spcBef>
                <a:spcPts val="600"/>
              </a:spcBef>
              <a:spcAft>
                <a:spcPts val="600"/>
              </a:spcAft>
              <a:buFont typeface="Wingdings" panose="05000000000000000000" pitchFamily="2" charset="2"/>
              <a:buChar char="§"/>
            </a:pPr>
            <a:r>
              <a:rPr lang="zh-CN" altLang="en-US" sz="1600" spc="45" dirty="0">
                <a:latin typeface="STKaiti" panose="02010600040101010101" pitchFamily="2" charset="-122"/>
                <a:ea typeface="STKaiti" panose="02010600040101010101" pitchFamily="2" charset="-122"/>
              </a:rPr>
              <a:t>试验目的：比较复方氨基酸（</a:t>
            </a:r>
            <a:r>
              <a:rPr lang="en-US" sz="1600" spc="45" dirty="0">
                <a:latin typeface="STKaiti" panose="02010600040101010101" pitchFamily="2" charset="-122"/>
                <a:ea typeface="STKaiti" panose="02010600040101010101" pitchFamily="2" charset="-122"/>
              </a:rPr>
              <a:t>19</a:t>
            </a:r>
            <a:r>
              <a:rPr lang="zh-CN" altLang="en-US" sz="1600" spc="45" dirty="0">
                <a:latin typeface="STKaiti" panose="02010600040101010101" pitchFamily="2" charset="-122"/>
                <a:ea typeface="STKaiti" panose="02010600040101010101" pitchFamily="2" charset="-122"/>
              </a:rPr>
              <a:t>）丙谷二肽注射液和对照药</a:t>
            </a:r>
            <a:r>
              <a:rPr lang="en-US" sz="1600" spc="45" dirty="0">
                <a:latin typeface="STKaiti" panose="02010600040101010101" pitchFamily="2" charset="-122"/>
                <a:ea typeface="STKaiti" panose="02010600040101010101" pitchFamily="2" charset="-122"/>
              </a:rPr>
              <a:t> 8.5% </a:t>
            </a:r>
            <a:r>
              <a:rPr lang="zh-CN" altLang="en-US" sz="1600" spc="45" dirty="0">
                <a:latin typeface="STKaiti" panose="02010600040101010101" pitchFamily="2" charset="-122"/>
                <a:ea typeface="STKaiti" panose="02010600040101010101" pitchFamily="2" charset="-122"/>
              </a:rPr>
              <a:t>复方氨基酸注射液</a:t>
            </a:r>
            <a:r>
              <a:rPr lang="en-US" sz="1600" spc="45" dirty="0">
                <a:latin typeface="STKaiti" panose="02010600040101010101" pitchFamily="2" charset="-122"/>
                <a:ea typeface="STKaiti" panose="02010600040101010101" pitchFamily="2" charset="-122"/>
              </a:rPr>
              <a:t>(18AA-II)</a:t>
            </a:r>
            <a:r>
              <a:rPr lang="zh-CN" altLang="en-US" sz="1600" spc="45" dirty="0">
                <a:latin typeface="STKaiti" panose="02010600040101010101" pitchFamily="2" charset="-122"/>
                <a:ea typeface="STKaiti" panose="02010600040101010101" pitchFamily="2" charset="-122"/>
              </a:rPr>
              <a:t>对术后患者肠外营养</a:t>
            </a:r>
            <a:r>
              <a:rPr lang="en-US" sz="1600" spc="45" dirty="0">
                <a:latin typeface="STKaiti" panose="02010600040101010101" pitchFamily="2" charset="-122"/>
                <a:ea typeface="STKaiti" panose="02010600040101010101" pitchFamily="2" charset="-122"/>
              </a:rPr>
              <a:t>(PN)</a:t>
            </a:r>
            <a:r>
              <a:rPr lang="zh-CN" altLang="en-US" sz="1600" spc="45" dirty="0">
                <a:latin typeface="STKaiti" panose="02010600040101010101" pitchFamily="2" charset="-122"/>
                <a:ea typeface="STKaiti" panose="02010600040101010101" pitchFamily="2" charset="-122"/>
              </a:rPr>
              <a:t>支持的有效性与安全性。</a:t>
            </a:r>
            <a:endParaRPr lang="en-US" altLang="zh-CN" sz="1600" spc="45" dirty="0">
              <a:latin typeface="STKaiti" panose="02010600040101010101" pitchFamily="2" charset="-122"/>
              <a:ea typeface="STKaiti" panose="02010600040101010101" pitchFamily="2" charset="-122"/>
            </a:endParaRPr>
          </a:p>
          <a:p>
            <a:pPr marL="285750" indent="-285750">
              <a:spcBef>
                <a:spcPts val="600"/>
              </a:spcBef>
              <a:spcAft>
                <a:spcPts val="600"/>
              </a:spcAft>
              <a:buFont typeface="Wingdings" panose="05000000000000000000" pitchFamily="2" charset="2"/>
              <a:buChar char="§"/>
            </a:pPr>
            <a:r>
              <a:rPr lang="zh-CN" altLang="en-US" sz="1600" spc="45" dirty="0">
                <a:latin typeface="STKaiti" panose="02010600040101010101" pitchFamily="2" charset="-122"/>
                <a:ea typeface="STKaiti" panose="02010600040101010101" pitchFamily="2" charset="-122"/>
              </a:rPr>
              <a:t>主要疗效指标：以术后</a:t>
            </a:r>
            <a:r>
              <a:rPr lang="en-US" altLang="zh-CN" sz="1600" spc="45" dirty="0">
                <a:latin typeface="STKaiti" panose="02010600040101010101" pitchFamily="2" charset="-122"/>
                <a:ea typeface="STKaiti" panose="02010600040101010101" pitchFamily="2" charset="-122"/>
              </a:rPr>
              <a:t>1</a:t>
            </a:r>
            <a:r>
              <a:rPr lang="zh-CN" altLang="en-US" sz="1600" spc="45" dirty="0">
                <a:latin typeface="STKaiti" panose="02010600040101010101" pitchFamily="2" charset="-122"/>
                <a:ea typeface="STKaiti" panose="02010600040101010101" pitchFamily="2" charset="-122"/>
              </a:rPr>
              <a:t>天为基线，谷氨酰胺和前白蛋白术后</a:t>
            </a:r>
            <a:r>
              <a:rPr lang="en-US" altLang="zh-CN" sz="1600" spc="45" dirty="0">
                <a:latin typeface="STKaiti" panose="02010600040101010101" pitchFamily="2" charset="-122"/>
                <a:ea typeface="STKaiti" panose="02010600040101010101" pitchFamily="2" charset="-122"/>
              </a:rPr>
              <a:t>D3</a:t>
            </a:r>
            <a:r>
              <a:rPr lang="zh-CN" altLang="en-US" sz="1600" spc="45" dirty="0">
                <a:latin typeface="STKaiti" panose="02010600040101010101" pitchFamily="2" charset="-122"/>
                <a:ea typeface="STKaiti" panose="02010600040101010101" pitchFamily="2" charset="-122"/>
              </a:rPr>
              <a:t>、</a:t>
            </a:r>
            <a:r>
              <a:rPr lang="en-US" altLang="zh-CN" sz="1600" spc="45" dirty="0">
                <a:latin typeface="STKaiti" panose="02010600040101010101" pitchFamily="2" charset="-122"/>
                <a:ea typeface="STKaiti" panose="02010600040101010101" pitchFamily="2" charset="-122"/>
              </a:rPr>
              <a:t>D7 </a:t>
            </a:r>
            <a:r>
              <a:rPr lang="zh-CN" altLang="en-US" sz="1600" spc="45" dirty="0">
                <a:latin typeface="STKaiti" panose="02010600040101010101" pitchFamily="2" charset="-122"/>
                <a:ea typeface="STKaiti" panose="02010600040101010101" pitchFamily="2" charset="-122"/>
              </a:rPr>
              <a:t>相对于基线的变化情况。</a:t>
            </a:r>
          </a:p>
          <a:p>
            <a:pPr marL="285750" indent="-285750">
              <a:spcBef>
                <a:spcPts val="600"/>
              </a:spcBef>
              <a:spcAft>
                <a:spcPts val="600"/>
              </a:spcAft>
              <a:buFont typeface="Wingdings" panose="05000000000000000000" pitchFamily="2" charset="2"/>
              <a:buChar char="§"/>
            </a:pPr>
            <a:r>
              <a:rPr lang="zh-CN" altLang="en-US" sz="1600" spc="45" dirty="0">
                <a:latin typeface="STKaiti" panose="02010600040101010101" pitchFamily="2" charset="-122"/>
                <a:ea typeface="STKaiti" panose="02010600040101010101" pitchFamily="2" charset="-122"/>
              </a:rPr>
              <a:t>次要疗效指标：血总氨基酸浓度、尿乳果糖</a:t>
            </a:r>
            <a:r>
              <a:rPr lang="en-US" altLang="zh-CN" sz="1600" spc="45" dirty="0">
                <a:latin typeface="STKaiti" panose="02010600040101010101" pitchFamily="2" charset="-122"/>
                <a:ea typeface="STKaiti" panose="02010600040101010101" pitchFamily="2" charset="-122"/>
              </a:rPr>
              <a:t>/</a:t>
            </a:r>
            <a:r>
              <a:rPr lang="zh-CN" altLang="en-US" sz="1600" spc="45" dirty="0">
                <a:latin typeface="STKaiti" panose="02010600040101010101" pitchFamily="2" charset="-122"/>
                <a:ea typeface="STKaiti" panose="02010600040101010101" pitchFamily="2" charset="-122"/>
              </a:rPr>
              <a:t>甘露醇比值、必需氨基酸与非必需氨基酸比值</a:t>
            </a:r>
            <a:r>
              <a:rPr lang="en-US" altLang="zh-CN" sz="1600" spc="45" dirty="0">
                <a:latin typeface="STKaiti" panose="02010600040101010101" pitchFamily="2" charset="-122"/>
                <a:ea typeface="STKaiti" panose="02010600040101010101" pitchFamily="2" charset="-122"/>
              </a:rPr>
              <a:t>( E/N)</a:t>
            </a:r>
            <a:r>
              <a:rPr lang="zh-CN" altLang="en-US" sz="1600" spc="45" dirty="0">
                <a:latin typeface="STKaiti" panose="02010600040101010101" pitchFamily="2" charset="-122"/>
                <a:ea typeface="STKaiti" panose="02010600040101010101" pitchFamily="2" charset="-122"/>
              </a:rPr>
              <a:t>、</a:t>
            </a:r>
            <a:r>
              <a:rPr lang="en-US" altLang="zh-CN" sz="1600" spc="45" dirty="0">
                <a:latin typeface="STKaiti" panose="02010600040101010101" pitchFamily="2" charset="-122"/>
                <a:ea typeface="STKaiti" panose="02010600040101010101" pitchFamily="2" charset="-122"/>
              </a:rPr>
              <a:t>F</a:t>
            </a:r>
            <a:r>
              <a:rPr lang="zh-CN" altLang="en-US" sz="1600" spc="45" dirty="0">
                <a:latin typeface="STKaiti" panose="02010600040101010101" pitchFamily="2" charset="-122"/>
                <a:ea typeface="STKaiti" panose="02010600040101010101" pitchFamily="2" charset="-122"/>
              </a:rPr>
              <a:t>商、血牛磺酸浓度、临床获益。</a:t>
            </a:r>
            <a:endParaRPr lang="en-US" altLang="zh-CN" sz="1600" spc="45" dirty="0">
              <a:latin typeface="STKaiti" panose="02010600040101010101" pitchFamily="2" charset="-122"/>
              <a:ea typeface="STKaiti" panose="02010600040101010101" pitchFamily="2" charset="-122"/>
            </a:endParaRPr>
          </a:p>
          <a:p>
            <a:pPr marL="285750" indent="-285750">
              <a:spcBef>
                <a:spcPts val="600"/>
              </a:spcBef>
              <a:spcAft>
                <a:spcPts val="600"/>
              </a:spcAft>
              <a:buFont typeface="Wingdings" panose="05000000000000000000" pitchFamily="2" charset="2"/>
              <a:buChar char="§"/>
            </a:pPr>
            <a:r>
              <a:rPr lang="zh-CN" altLang="en-US" sz="1600" spc="45" dirty="0">
                <a:latin typeface="STKaiti" panose="02010600040101010101" pitchFamily="2" charset="-122"/>
                <a:ea typeface="STKaiti" panose="02010600040101010101" pitchFamily="2" charset="-122"/>
              </a:rPr>
              <a:t>结果：</a:t>
            </a:r>
            <a:r>
              <a:rPr lang="zh-CN" altLang="en-US" sz="1600" dirty="0">
                <a:solidFill>
                  <a:srgbClr val="000000"/>
                </a:solidFill>
                <a:effectLst/>
                <a:latin typeface="STKaiti" panose="02010600040101010101" pitchFamily="2" charset="-122"/>
                <a:ea typeface="STKaiti" panose="02010600040101010101" pitchFamily="2" charset="-122"/>
              </a:rPr>
              <a:t>治疗前后患者血谷氨酰胺浓度与对照组差异有统计学意义，另一主要疗效指标前白蛋白两组间差异无统计学意义。另外次要疗效指标：</a:t>
            </a:r>
            <a:r>
              <a:rPr lang="en-US" altLang="zh-CN" sz="1600" dirty="0">
                <a:solidFill>
                  <a:srgbClr val="000000"/>
                </a:solidFill>
                <a:effectLst/>
                <a:latin typeface="STKaiti" panose="02010600040101010101" pitchFamily="2" charset="-122"/>
                <a:ea typeface="STKaiti" panose="02010600040101010101" pitchFamily="2" charset="-122"/>
              </a:rPr>
              <a:t>E/N</a:t>
            </a:r>
            <a:r>
              <a:rPr lang="zh-CN" altLang="en-US" sz="1600" dirty="0">
                <a:solidFill>
                  <a:srgbClr val="000000"/>
                </a:solidFill>
                <a:effectLst/>
                <a:latin typeface="STKaiti" panose="02010600040101010101" pitchFamily="2" charset="-122"/>
                <a:ea typeface="STKaiti" panose="02010600040101010101" pitchFamily="2" charset="-122"/>
              </a:rPr>
              <a:t>、</a:t>
            </a:r>
            <a:r>
              <a:rPr lang="en-US" altLang="zh-CN" sz="1600" dirty="0">
                <a:solidFill>
                  <a:srgbClr val="000000"/>
                </a:solidFill>
                <a:effectLst/>
                <a:latin typeface="STKaiti" panose="02010600040101010101" pitchFamily="2" charset="-122"/>
                <a:ea typeface="STKaiti" panose="02010600040101010101" pitchFamily="2" charset="-122"/>
              </a:rPr>
              <a:t>F </a:t>
            </a:r>
            <a:r>
              <a:rPr lang="zh-CN" altLang="en-US" sz="1600" dirty="0">
                <a:solidFill>
                  <a:srgbClr val="000000"/>
                </a:solidFill>
                <a:effectLst/>
                <a:latin typeface="STKaiti" panose="02010600040101010101" pitchFamily="2" charset="-122"/>
                <a:ea typeface="STKaiti" panose="02010600040101010101" pitchFamily="2" charset="-122"/>
              </a:rPr>
              <a:t>商组间比较 </a:t>
            </a:r>
            <a:r>
              <a:rPr lang="en-US" altLang="zh-CN" sz="1600" dirty="0">
                <a:solidFill>
                  <a:srgbClr val="000000"/>
                </a:solidFill>
                <a:effectLst/>
                <a:latin typeface="STKaiti" panose="02010600040101010101" pitchFamily="2" charset="-122"/>
                <a:ea typeface="STKaiti" panose="02010600040101010101" pitchFamily="2" charset="-122"/>
              </a:rPr>
              <a:t>P&lt;0.05</a:t>
            </a:r>
            <a:r>
              <a:rPr lang="zh-CN" altLang="en-US" sz="1600" dirty="0">
                <a:solidFill>
                  <a:srgbClr val="000000"/>
                </a:solidFill>
                <a:effectLst/>
                <a:latin typeface="STKaiti" panose="02010600040101010101" pitchFamily="2" charset="-122"/>
                <a:ea typeface="STKaiti" panose="02010600040101010101" pitchFamily="2" charset="-122"/>
              </a:rPr>
              <a:t>；血总氨基酸浓度、尿乳果糖</a:t>
            </a:r>
            <a:r>
              <a:rPr lang="en-US" altLang="zh-CN" sz="1600" dirty="0">
                <a:solidFill>
                  <a:srgbClr val="000000"/>
                </a:solidFill>
                <a:effectLst/>
                <a:latin typeface="STKaiti" panose="02010600040101010101" pitchFamily="2" charset="-122"/>
                <a:ea typeface="STKaiti" panose="02010600040101010101" pitchFamily="2" charset="-122"/>
              </a:rPr>
              <a:t>/</a:t>
            </a:r>
            <a:r>
              <a:rPr lang="zh-CN" altLang="en-US" sz="1600" dirty="0">
                <a:solidFill>
                  <a:srgbClr val="000000"/>
                </a:solidFill>
                <a:effectLst/>
                <a:latin typeface="STKaiti" panose="02010600040101010101" pitchFamily="2" charset="-122"/>
                <a:ea typeface="STKaiti" panose="02010600040101010101" pitchFamily="2" charset="-122"/>
              </a:rPr>
              <a:t>甘露醇比值、临床获益组间比较 </a:t>
            </a:r>
            <a:r>
              <a:rPr lang="en-US" altLang="zh-CN" sz="1600" dirty="0">
                <a:solidFill>
                  <a:srgbClr val="000000"/>
                </a:solidFill>
                <a:effectLst/>
                <a:latin typeface="STKaiti" panose="02010600040101010101" pitchFamily="2" charset="-122"/>
                <a:ea typeface="STKaiti" panose="02010600040101010101" pitchFamily="2" charset="-122"/>
              </a:rPr>
              <a:t>P&gt;0.05</a:t>
            </a:r>
            <a:r>
              <a:rPr lang="zh-CN" altLang="en-US" sz="1600" dirty="0">
                <a:solidFill>
                  <a:srgbClr val="000000"/>
                </a:solidFill>
                <a:effectLst/>
                <a:latin typeface="STKaiti" panose="02010600040101010101" pitchFamily="2" charset="-122"/>
                <a:ea typeface="STKaiti" panose="02010600040101010101" pitchFamily="2" charset="-122"/>
              </a:rPr>
              <a:t>。</a:t>
            </a:r>
            <a:endParaRPr lang="en-US" dirty="0"/>
          </a:p>
        </p:txBody>
      </p:sp>
    </p:spTree>
    <p:extLst>
      <p:ext uri="{BB962C8B-B14F-4D97-AF65-F5344CB8AC3E}">
        <p14:creationId xmlns:p14="http://schemas.microsoft.com/office/powerpoint/2010/main" val="3441254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15767d8e-ec0b-482e-850f-92da73067335"/>
  <p:tag name="COMMONDATA" val="eyJjb3VudCI6NTcsImhkaWQiOiJiOTZjNDc3NjUyMzEyYWZmMTZkNTU3OWZjOTZhODNmNCIsInVzZXJDb3VudCI6NTd9"/>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c89e506-6c19-421b-bebe-59c8b054bad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ddd4868-4277-475c-92aa-2d5fb449b11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242852"/>
      </a:dk2>
      <a:lt2>
        <a:srgbClr val="ACCBF9"/>
      </a:lt2>
      <a:accent1>
        <a:srgbClr val="4A66AC"/>
      </a:accent1>
      <a:accent2>
        <a:srgbClr val="242852"/>
      </a:accent2>
      <a:accent3>
        <a:srgbClr val="297FD5"/>
      </a:accent3>
      <a:accent4>
        <a:srgbClr val="7F8FA9"/>
      </a:accent4>
      <a:accent5>
        <a:srgbClr val="5AA2AE"/>
      </a:accent5>
      <a:accent6>
        <a:srgbClr val="9D90A0"/>
      </a:accent6>
      <a:hlink>
        <a:srgbClr val="9454C3"/>
      </a:hlink>
      <a:folHlink>
        <a:srgbClr val="3EBBF0"/>
      </a:folHlink>
    </a:clrScheme>
    <a:fontScheme name="Constantia-Franklin Gothic Book">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行云流水">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行云流水">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3528</Words>
  <Application>Microsoft Office PowerPoint</Application>
  <PresentationFormat>宽屏</PresentationFormat>
  <Paragraphs>249</Paragraphs>
  <Slides>11</Slides>
  <Notes>2</Notes>
  <HiddenSlides>0</HiddenSlides>
  <MMClips>0</MMClips>
  <ScaleCrop>false</ScaleCrop>
  <HeadingPairs>
    <vt:vector size="8" baseType="variant">
      <vt:variant>
        <vt:lpstr>已用的字体</vt:lpstr>
      </vt:variant>
      <vt:variant>
        <vt:i4>15</vt:i4>
      </vt:variant>
      <vt:variant>
        <vt:lpstr>主题</vt:lpstr>
      </vt:variant>
      <vt:variant>
        <vt:i4>5</vt:i4>
      </vt:variant>
      <vt:variant>
        <vt:lpstr>嵌入 OLE 服务器</vt:lpstr>
      </vt:variant>
      <vt:variant>
        <vt:i4>1</vt:i4>
      </vt:variant>
      <vt:variant>
        <vt:lpstr>幻灯片标题</vt:lpstr>
      </vt:variant>
      <vt:variant>
        <vt:i4>11</vt:i4>
      </vt:variant>
    </vt:vector>
  </HeadingPairs>
  <TitlesOfParts>
    <vt:vector size="32" baseType="lpstr">
      <vt:lpstr>Times New Roman</vt:lpstr>
      <vt:lpstr>微软雅黑</vt:lpstr>
      <vt:lpstr>Calibri</vt:lpstr>
      <vt:lpstr>Franklin Gothic Book</vt:lpstr>
      <vt:lpstr>Arial</vt:lpstr>
      <vt:lpstr>宋体</vt:lpstr>
      <vt:lpstr>KaiTi</vt:lpstr>
      <vt:lpstr>等线</vt:lpstr>
      <vt:lpstr>等线 Light</vt:lpstr>
      <vt:lpstr>STKaiti</vt:lpstr>
      <vt:lpstr>STKaiti</vt:lpstr>
      <vt:lpstr>Wingdings</vt:lpstr>
      <vt:lpstr>Constantia</vt:lpstr>
      <vt:lpstr>Calibri Light</vt:lpstr>
      <vt:lpstr>华文新魏</vt:lpstr>
      <vt:lpstr>Office 主题</vt:lpstr>
      <vt:lpstr>自定义设计方案</vt:lpstr>
      <vt:lpstr>行云流水</vt:lpstr>
      <vt:lpstr>1_行云流水</vt:lpstr>
      <vt:lpstr>Office 主题​​</vt:lpstr>
      <vt:lpstr>工作表</vt:lpstr>
      <vt:lpstr>PowerPoint 演示文稿</vt:lpstr>
      <vt:lpstr>PowerPoint 演示文稿</vt:lpstr>
      <vt:lpstr>药物基本信息</vt:lpstr>
      <vt:lpstr>药物基本信息</vt:lpstr>
      <vt:lpstr>安全性</vt:lpstr>
      <vt:lpstr>有效性</vt:lpstr>
      <vt:lpstr>有效性</vt:lpstr>
      <vt:lpstr>有效性</vt:lpstr>
      <vt:lpstr>PowerPoint 演示文稿</vt:lpstr>
      <vt:lpstr>创新性</vt:lpstr>
      <vt:lpstr>公平性</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adminHL</dc:creator>
  <cp:lastModifiedBy>林 韶辉</cp:lastModifiedBy>
  <cp:revision>485</cp:revision>
  <dcterms:created xsi:type="dcterms:W3CDTF">2020-05-13T07:28:00Z</dcterms:created>
  <dcterms:modified xsi:type="dcterms:W3CDTF">2023-07-12T08:00:54Z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TemplateUUID">
    <vt:lpwstr>v1.0_mb_KfWOElozTq17h7PZ9H7iQQ==</vt:lpwstr>
  </property>
  <property fmtid="{D5CDD505-2E9C-101B-9397-08002B2CF9AE}" pid="4" name="ICV">
    <vt:lpwstr>26B926BB171645E3B0CA6336A52011A2_13</vt:lpwstr>
  </property>
</Properties>
</file>