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451" r:id="rId2"/>
    <p:sldId id="444" r:id="rId3"/>
    <p:sldId id="441" r:id="rId4"/>
    <p:sldId id="449" r:id="rId5"/>
    <p:sldId id="424" r:id="rId6"/>
    <p:sldId id="438" r:id="rId7"/>
    <p:sldId id="450" r:id="rId8"/>
    <p:sldId id="448" r:id="rId9"/>
    <p:sldId id="435" r:id="rId10"/>
  </p:sldIdLst>
  <p:sldSz cx="12192000" cy="6858000"/>
  <p:notesSz cx="6797675" cy="9928225"/>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38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5196" autoAdjust="0"/>
  </p:normalViewPr>
  <p:slideViewPr>
    <p:cSldViewPr snapToGrid="0">
      <p:cViewPr varScale="1">
        <p:scale>
          <a:sx n="74" d="100"/>
          <a:sy n="74" d="100"/>
        </p:scale>
        <p:origin x="546" y="66"/>
      </p:cViewPr>
      <p:guideLst>
        <p:guide orient="horz" pos="2115"/>
        <p:guide pos="38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560" y="184"/>
      </p:cViewPr>
      <p:guideLst/>
    </p:cSldViewPr>
  </p:notes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a:defRPr/>
            </a:pPr>
            <a:fld id="{E6C528F1-4729-DA44-8BEC-E5B1523118B6}" type="datetimeFigureOut">
              <a:rPr lang="zh-CN" altLang="en-US"/>
              <a:t>2023/7/12</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273CA988-EDE3-2B44-AF48-CCD1770E1572}"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77958"/>
            <a:ext cx="5438140" cy="3909239"/>
          </a:xfrm>
          <a:prstGeom prst="rect">
            <a:avLst/>
          </a:prstGeom>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lstStyle>
            <a:lvl1pPr algn="r">
              <a:defRPr sz="1200"/>
            </a:lvl1pPr>
          </a:lstStyle>
          <a:p>
            <a:fld id="{C82DC78E-61C8-AB48-8598-D99EBC52D772}" type="slidenum">
              <a:rPr lang="zh-CN" altLang="en-US"/>
              <a:t>‹#›</a:t>
            </a:fld>
            <a:endParaRPr lang="zh-CN" altLang="en-US"/>
          </a:p>
        </p:txBody>
      </p:sp>
    </p:spTree>
    <p:extLst>
      <p:ext uri="{BB962C8B-B14F-4D97-AF65-F5344CB8AC3E}">
        <p14:creationId xmlns:p14="http://schemas.microsoft.com/office/powerpoint/2010/main" val="3331363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3" name="슬라이드 노트 개체 틀 2"/>
          <p:cNvSpPr>
            <a:spLocks noGrp="1"/>
          </p:cNvSpPr>
          <p:nvPr>
            <p:ph type="body" idx="1"/>
          </p:nvPr>
        </p:nvSpPr>
        <p:spPr/>
        <p:txBody>
          <a:bodyPr>
            <a:normAutofit/>
          </a:bodyPr>
          <a:lstStyle/>
          <a:p>
            <a:pPr>
              <a:defRPr/>
            </a:pPr>
            <a:endParaRPr lang="en-US" altLang="ko-KR" sz="1100" dirty="0">
              <a:solidFill>
                <a:srgbClr val="000000"/>
              </a:solidFill>
            </a:endParaRPr>
          </a:p>
        </p:txBody>
      </p:sp>
      <p:sp>
        <p:nvSpPr>
          <p:cNvPr id="5222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50" charset="-127"/>
                <a:ea typeface="굴림" pitchFamily="50" charset="-127"/>
              </a:defRPr>
            </a:lvl1pPr>
            <a:lvl2pPr marL="743321" indent="-285893" eaLnBrk="0" hangingPunct="0">
              <a:defRPr kumimoji="1">
                <a:solidFill>
                  <a:schemeClr val="tx1"/>
                </a:solidFill>
                <a:latin typeface="굴림" pitchFamily="50" charset="-127"/>
                <a:ea typeface="굴림" pitchFamily="50" charset="-127"/>
              </a:defRPr>
            </a:lvl2pPr>
            <a:lvl3pPr marL="1143572" indent="-228714" eaLnBrk="0" hangingPunct="0">
              <a:defRPr kumimoji="1">
                <a:solidFill>
                  <a:schemeClr val="tx1"/>
                </a:solidFill>
                <a:latin typeface="굴림" pitchFamily="50" charset="-127"/>
                <a:ea typeface="굴림" pitchFamily="50" charset="-127"/>
              </a:defRPr>
            </a:lvl3pPr>
            <a:lvl4pPr marL="1601000" indent="-228714" eaLnBrk="0" hangingPunct="0">
              <a:defRPr kumimoji="1">
                <a:solidFill>
                  <a:schemeClr val="tx1"/>
                </a:solidFill>
                <a:latin typeface="굴림" pitchFamily="50" charset="-127"/>
                <a:ea typeface="굴림" pitchFamily="50" charset="-127"/>
              </a:defRPr>
            </a:lvl4pPr>
            <a:lvl5pPr marL="2058429" indent="-228714" eaLnBrk="0" hangingPunct="0">
              <a:defRPr kumimoji="1">
                <a:solidFill>
                  <a:schemeClr val="tx1"/>
                </a:solidFill>
                <a:latin typeface="굴림" pitchFamily="50" charset="-127"/>
                <a:ea typeface="굴림" pitchFamily="50" charset="-127"/>
              </a:defRPr>
            </a:lvl5pPr>
            <a:lvl6pPr marL="2515857" indent="-228714" eaLnBrk="0" fontAlgn="base" hangingPunct="0">
              <a:spcBef>
                <a:spcPct val="0"/>
              </a:spcBef>
              <a:spcAft>
                <a:spcPct val="0"/>
              </a:spcAft>
              <a:defRPr kumimoji="1">
                <a:solidFill>
                  <a:schemeClr val="tx1"/>
                </a:solidFill>
                <a:latin typeface="굴림" pitchFamily="50" charset="-127"/>
                <a:ea typeface="굴림" pitchFamily="50" charset="-127"/>
              </a:defRPr>
            </a:lvl6pPr>
            <a:lvl7pPr marL="2973286" indent="-228714" eaLnBrk="0" fontAlgn="base" hangingPunct="0">
              <a:spcBef>
                <a:spcPct val="0"/>
              </a:spcBef>
              <a:spcAft>
                <a:spcPct val="0"/>
              </a:spcAft>
              <a:defRPr kumimoji="1">
                <a:solidFill>
                  <a:schemeClr val="tx1"/>
                </a:solidFill>
                <a:latin typeface="굴림" pitchFamily="50" charset="-127"/>
                <a:ea typeface="굴림" pitchFamily="50" charset="-127"/>
              </a:defRPr>
            </a:lvl7pPr>
            <a:lvl8pPr marL="3430715" indent="-228714" eaLnBrk="0" fontAlgn="base" hangingPunct="0">
              <a:spcBef>
                <a:spcPct val="0"/>
              </a:spcBef>
              <a:spcAft>
                <a:spcPct val="0"/>
              </a:spcAft>
              <a:defRPr kumimoji="1">
                <a:solidFill>
                  <a:schemeClr val="tx1"/>
                </a:solidFill>
                <a:latin typeface="굴림" pitchFamily="50" charset="-127"/>
                <a:ea typeface="굴림" pitchFamily="50" charset="-127"/>
              </a:defRPr>
            </a:lvl8pPr>
            <a:lvl9pPr marL="3888143" indent="-228714"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159EBCC9-86B3-4082-8F7A-0A70EB04ECF8}" type="slidenum">
              <a:rPr lang="en-US" altLang="ko-KR" smtClean="0"/>
              <a:pPr eaLnBrk="1" hangingPunct="1"/>
              <a:t>5</a:t>
            </a:fld>
            <a:endParaRPr lang="en-US" altLang="ko-KR" dirty="0" smtClean="0"/>
          </a:p>
        </p:txBody>
      </p:sp>
    </p:spTree>
    <p:extLst>
      <p:ext uri="{BB962C8B-B14F-4D97-AF65-F5344CB8AC3E}">
        <p14:creationId xmlns:p14="http://schemas.microsoft.com/office/powerpoint/2010/main" val="65810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383930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395540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韩美药品株式会社成立于</a:t>
            </a:r>
            <a:r>
              <a:rPr lang="en-US" altLang="zh-CN">
                <a:sym typeface="+mn-ea"/>
              </a:rPr>
              <a:t>1973</a:t>
            </a:r>
            <a:r>
              <a:rPr lang="zh-CN" altLang="en-US">
                <a:sym typeface="+mn-ea"/>
              </a:rPr>
              <a:t>年，</a:t>
            </a:r>
            <a:r>
              <a:rPr lang="en-US" altLang="zh-CN">
                <a:sym typeface="+mn-ea"/>
              </a:rPr>
              <a:t>2014</a:t>
            </a:r>
            <a:r>
              <a:rPr lang="zh-CN" altLang="en-US">
                <a:sym typeface="+mn-ea"/>
              </a:rPr>
              <a:t>年实现</a:t>
            </a:r>
            <a:r>
              <a:rPr lang="en-US" altLang="zh-CN">
                <a:sym typeface="+mn-ea"/>
              </a:rPr>
              <a:t>7,613</a:t>
            </a:r>
            <a:r>
              <a:rPr lang="zh-CN" altLang="en-US">
                <a:sym typeface="+mn-ea"/>
              </a:rPr>
              <a:t>亿韩元销售额，并成为韩国处方药领域第一的制药企业。在研发方面，韩美只研发一类新药，并且</a:t>
            </a:r>
            <a:r>
              <a:rPr lang="en-US" altLang="zh-CN">
                <a:sym typeface="+mn-ea"/>
              </a:rPr>
              <a:t>16%</a:t>
            </a:r>
            <a:r>
              <a:rPr lang="zh-CN" altLang="en-US">
                <a:sym typeface="+mn-ea"/>
              </a:rPr>
              <a:t>的研发投入占比在业内排名第一。高比例的研发赢来了很多回报，</a:t>
            </a:r>
            <a:r>
              <a:rPr lang="en-US" altLang="zh-CN">
                <a:sym typeface="+mn-ea"/>
              </a:rPr>
              <a:t>2015</a:t>
            </a:r>
            <a:r>
              <a:rPr lang="zh-CN" altLang="en-US">
                <a:sym typeface="+mn-ea"/>
              </a:rPr>
              <a:t>年，韩美以</a:t>
            </a:r>
            <a:r>
              <a:rPr lang="en-US" altLang="zh-CN">
                <a:sym typeface="+mn-ea"/>
              </a:rPr>
              <a:t>46</a:t>
            </a:r>
            <a:r>
              <a:rPr lang="zh-CN" altLang="en-US">
                <a:sym typeface="+mn-ea"/>
              </a:rPr>
              <a:t>亿人民币将抗风湿领域产品</a:t>
            </a:r>
            <a:r>
              <a:rPr lang="en-US" altLang="zh-CN">
                <a:sym typeface="+mn-ea"/>
              </a:rPr>
              <a:t>BTK</a:t>
            </a:r>
            <a:r>
              <a:rPr lang="zh-CN" altLang="en-US">
                <a:sym typeface="+mn-ea"/>
              </a:rPr>
              <a:t>酶抑制剂技术转让给美国礼来制药公司，</a:t>
            </a:r>
            <a:r>
              <a:rPr lang="en-US" altLang="zh-CN">
                <a:sym typeface="+mn-ea"/>
              </a:rPr>
              <a:t>7</a:t>
            </a:r>
            <a:r>
              <a:rPr lang="zh-CN" altLang="en-US">
                <a:sym typeface="+mn-ea"/>
              </a:rPr>
              <a:t>月，韩美又以</a:t>
            </a:r>
            <a:r>
              <a:rPr lang="en-US" altLang="zh-CN">
                <a:sym typeface="+mn-ea"/>
              </a:rPr>
              <a:t>47</a:t>
            </a:r>
            <a:r>
              <a:rPr lang="zh-CN" altLang="en-US">
                <a:sym typeface="+mn-ea"/>
              </a:rPr>
              <a:t>亿人民币将抗肺癌新药制剂技术转让给勃林格英格翰公司。</a:t>
            </a:r>
            <a:endParaRPr lang="zh-CN" altLang="en-US"/>
          </a:p>
          <a:p>
            <a:endParaRPr lang="zh-CN" altLang="en-US"/>
          </a:p>
        </p:txBody>
      </p:sp>
    </p:spTree>
    <p:extLst>
      <p:ext uri="{BB962C8B-B14F-4D97-AF65-F5344CB8AC3E}">
        <p14:creationId xmlns:p14="http://schemas.microsoft.com/office/powerpoint/2010/main" val="1874511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8850" y="5946775"/>
            <a:ext cx="10795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7988"/>
            <a:ext cx="2209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05700" y="0"/>
            <a:ext cx="46863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a16="http://schemas.microsoft.com/office/drawing/2014/main" xmlns=""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a16="http://schemas.microsoft.com/office/drawing/2014/main" xmlns=""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spTree>
    <p:extLst>
      <p:ext uri="{BB962C8B-B14F-4D97-AF65-F5344CB8AC3E}">
        <p14:creationId xmlns:p14="http://schemas.microsoft.com/office/powerpoint/2010/main" val="261163468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8938"/>
            <a:ext cx="12192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descr="logo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29663" y="788988"/>
            <a:ext cx="106838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39363" y="711200"/>
            <a:ext cx="109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13" y="0"/>
            <a:ext cx="1765301"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userDrawn="1"/>
        </p:nvSpPr>
        <p:spPr bwMode="auto">
          <a:xfrm>
            <a:off x="4633042" y="6521450"/>
            <a:ext cx="2878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700" dirty="0">
                <a:solidFill>
                  <a:srgbClr val="7F7F7F"/>
                </a:solidFill>
                <a:latin typeface="微软雅黑 Light" panose="020B0502040204020203" pitchFamily="34" charset="-122"/>
                <a:ea typeface="微软雅黑 Light" panose="020B0502040204020203" pitchFamily="34" charset="-122"/>
              </a:rPr>
              <a:t>仅供内部学习使用，未经公司书面许可，违规外传需承担法律责任。</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838207"/>
            <a:ext cx="11040000" cy="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558800" y="1292686"/>
            <a:ext cx="10299700" cy="4981120"/>
          </a:xfrm>
        </p:spPr>
        <p:txBody>
          <a:bodyPr/>
          <a:lstStyle>
            <a:lvl1pPr>
              <a:defRPr sz="2800">
                <a:solidFill>
                  <a:srgbClr val="002060"/>
                </a:solidFill>
                <a:latin typeface="微软雅黑" panose="020B0503020204020204" pitchFamily="34" charset="-122"/>
                <a:ea typeface="微软雅黑" panose="020B0503020204020204" pitchFamily="34" charset="-122"/>
              </a:defRPr>
            </a:lvl1pPr>
            <a:lvl2pPr>
              <a:defRPr sz="2400">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标题 7"/>
          <p:cNvSpPr>
            <a:spLocks noGrp="1"/>
          </p:cNvSpPr>
          <p:nvPr>
            <p:ph type="title"/>
          </p:nvPr>
        </p:nvSpPr>
        <p:spPr>
          <a:xfrm>
            <a:off x="482600" y="298451"/>
            <a:ext cx="11116200" cy="534189"/>
          </a:xfrm>
        </p:spPr>
        <p:txBody>
          <a:bodyPr/>
          <a:lstStyle>
            <a:lvl1pPr>
              <a:defRPr sz="3200" b="1">
                <a:solidFill>
                  <a:srgbClr val="002060"/>
                </a:solidFill>
                <a:latin typeface="微软雅黑" panose="020B0503020204020204" pitchFamily="34" charset="-122"/>
                <a:ea typeface="微软雅黑" panose="020B0503020204020204" pitchFamily="34" charset="-122"/>
              </a:defRPr>
            </a:lvl1pPr>
          </a:lstStyle>
          <a:p>
            <a:r>
              <a:rPr kumimoji="1" lang="zh-CN" altLang="en-US"/>
              <a:t>单击此处编辑母版标题样式</a:t>
            </a:r>
          </a:p>
        </p:txBody>
      </p:sp>
      <p:pic>
        <p:nvPicPr>
          <p:cNvPr id="10" name="图片 6" descr="bjhm.png"/>
          <p:cNvPicPr>
            <a:picLocks noChangeAspect="1"/>
          </p:cNvPicPr>
          <p:nvPr userDrawn="1"/>
        </p:nvPicPr>
        <p:blipFill>
          <a:blip r:embed="rId3" cstate="print"/>
          <a:srcRect/>
          <a:stretch>
            <a:fillRect/>
          </a:stretch>
        </p:blipFill>
        <p:spPr bwMode="auto">
          <a:xfrm>
            <a:off x="9106173" y="173703"/>
            <a:ext cx="2540988" cy="684811"/>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5360" y="154308"/>
            <a:ext cx="11856640" cy="657690"/>
          </a:xfrm>
        </p:spPr>
        <p:txBody>
          <a:bodyPr/>
          <a:lstStyle>
            <a:lvl1pPr algn="l">
              <a:defRPr/>
            </a:lvl1p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fld id="{E8AA5CF7-BF1B-420B-AC8B-9041F177C0BC}" type="datetime1">
              <a:rPr lang="zh-CN" altLang="en-US" smtClean="0"/>
              <a:t>2023/7/12</a:t>
            </a:fld>
            <a:endParaRPr lang="zh-CN" altLang="en-US"/>
          </a:p>
        </p:txBody>
      </p:sp>
      <p:sp>
        <p:nvSpPr>
          <p:cNvPr id="4" name="页脚占位符 3"/>
          <p:cNvSpPr>
            <a:spLocks noGrp="1"/>
          </p:cNvSpPr>
          <p:nvPr>
            <p:ph type="ftr" sz="quarter" idx="11"/>
          </p:nvPr>
        </p:nvSpPr>
        <p:spPr>
          <a:xfrm>
            <a:off x="4165600" y="6356353"/>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矩形 1"/>
          <p:cNvSpPr/>
          <p:nvPr userDrawn="1"/>
        </p:nvSpPr>
        <p:spPr>
          <a:xfrm>
            <a:off x="0" y="0"/>
            <a:ext cx="12192000" cy="146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6">
            <a:extLst>
              <a:ext uri="{FF2B5EF4-FFF2-40B4-BE49-F238E27FC236}">
                <a16:creationId xmlns:a16="http://schemas.microsoft.com/office/drawing/2014/main" xmlns="" id="{B4E24B90-0A68-7E43-AAD2-EB0353CD4C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592" y="838207"/>
            <a:ext cx="11522600" cy="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7">
            <a:extLst>
              <a:ext uri="{FF2B5EF4-FFF2-40B4-BE49-F238E27FC236}">
                <a16:creationId xmlns:a16="http://schemas.microsoft.com/office/drawing/2014/main" xmlns="" id="{F3AB50C9-0988-9B4B-B012-6637775F1E8A}"/>
              </a:ext>
            </a:extLst>
          </p:cNvPr>
          <p:cNvSpPr>
            <a:spLocks noGrp="1"/>
          </p:cNvSpPr>
          <p:nvPr>
            <p:ph type="title"/>
          </p:nvPr>
        </p:nvSpPr>
        <p:spPr>
          <a:xfrm>
            <a:off x="482600" y="298451"/>
            <a:ext cx="11116200" cy="534189"/>
          </a:xfrm>
          <a:prstGeom prst="rect">
            <a:avLst/>
          </a:prstGeom>
        </p:spPr>
        <p:txBody>
          <a:bodyPr/>
          <a:lstStyle>
            <a:lvl1pPr>
              <a:defRPr sz="3200" b="1">
                <a:solidFill>
                  <a:srgbClr val="002060"/>
                </a:solidFill>
                <a:latin typeface="Microsoft YaHei" panose="020B0503020204020204" pitchFamily="34" charset="-122"/>
                <a:ea typeface="Microsoft YaHei" panose="020B0503020204020204" pitchFamily="34" charset="-122"/>
              </a:defRPr>
            </a:lvl1pPr>
          </a:lstStyle>
          <a:p>
            <a:r>
              <a:rPr kumimoji="1" lang="zh-CN" altLang="en-US"/>
              <a:t>单击此处编辑母版标题样式</a:t>
            </a:r>
          </a:p>
        </p:txBody>
      </p:sp>
      <p:pic>
        <p:nvPicPr>
          <p:cNvPr id="9" name="图片 6" descr="bjhm.png"/>
          <p:cNvPicPr>
            <a:picLocks noChangeAspect="1"/>
          </p:cNvPicPr>
          <p:nvPr userDrawn="1"/>
        </p:nvPicPr>
        <p:blipFill>
          <a:blip r:embed="rId4" cstate="print"/>
          <a:srcRect/>
          <a:stretch>
            <a:fillRect/>
          </a:stretch>
        </p:blipFill>
        <p:spPr bwMode="auto">
          <a:xfrm>
            <a:off x="9223666" y="219169"/>
            <a:ext cx="2723727" cy="550545"/>
          </a:xfrm>
          <a:prstGeom prst="rect">
            <a:avLst/>
          </a:prstGeom>
          <a:noFill/>
          <a:ln w="9525">
            <a:noFill/>
            <a:miter lim="800000"/>
            <a:headEnd/>
            <a:tailEnd/>
          </a:ln>
        </p:spPr>
      </p:pic>
    </p:spTree>
    <p:extLst>
      <p:ext uri="{BB962C8B-B14F-4D97-AF65-F5344CB8AC3E}">
        <p14:creationId xmlns:p14="http://schemas.microsoft.com/office/powerpoint/2010/main" val="28095612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E1731D29-82D2-46C2-A6F7-25C43D3CA978}" type="datetime1">
              <a:rPr lang="zh-CN" altLang="en-US" smtClean="0"/>
              <a:pPr/>
              <a:t>2023/7/12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5868554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6211" y="256232"/>
            <a:ext cx="9429816" cy="529562"/>
          </a:xfrm>
          <a:prstGeom prst="rect">
            <a:avLst/>
          </a:prstGeom>
        </p:spPr>
        <p:txBody>
          <a:bodyPr anchor="b"/>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71612"/>
            <a:ext cx="1024893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5A63513-18DE-4FF1-B604-BE816500DD9F}" type="datetime1">
              <a:rPr lang="zh-CN" altLang="en-US" smtClean="0"/>
              <a:pPr/>
              <a:t>2023/7/12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14"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12112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anmi">
    <p:spTree>
      <p:nvGrpSpPr>
        <p:cNvPr id="1" name=""/>
        <p:cNvGrpSpPr/>
        <p:nvPr/>
      </p:nvGrpSpPr>
      <p:grpSpPr>
        <a:xfrm>
          <a:off x="0" y="0"/>
          <a:ext cx="0" cy="0"/>
          <a:chOff x="0" y="0"/>
          <a:chExt cx="0" cy="0"/>
        </a:xfrm>
      </p:grpSpPr>
      <p:sp>
        <p:nvSpPr>
          <p:cNvPr id="2" name="灯片编号占位符 3"/>
          <p:cNvSpPr>
            <a:spLocks noGrp="1"/>
          </p:cNvSpPr>
          <p:nvPr>
            <p:ph type="sldNum" sz="quarter" idx="12"/>
          </p:nvPr>
        </p:nvSpPr>
        <p:spPr>
          <a:xfrm>
            <a:off x="0" y="6533619"/>
            <a:ext cx="2844800" cy="308611"/>
          </a:xfrm>
          <a:prstGeom prst="rect">
            <a:avLst/>
          </a:prstGeom>
        </p:spPr>
        <p:txBody>
          <a:bodyPr/>
          <a:lstStyle/>
          <a:p>
            <a:r>
              <a:rPr lang="zh-CN" altLang="en-US" dirty="0" smtClean="0"/>
              <a:t> </a:t>
            </a:r>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882683419"/>
      </p:ext>
    </p:extLst>
  </p:cSld>
  <p:clrMapOvr>
    <a:masterClrMapping/>
  </p:clrMapOvr>
  <p:timing>
    <p:tnLst>
      <p:par>
        <p:cTn id="1" dur="indefinite" restart="never" nodeType="tmRoot"/>
      </p:par>
    </p:tnLst>
  </p:timing>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7309"/>
          </a:xfrm>
          <a:prstGeom prst="rect">
            <a:avLst/>
          </a:prstGeom>
        </p:spPr>
      </p:pic>
    </p:spTree>
    <p:extLst>
      <p:ext uri="{BB962C8B-B14F-4D97-AF65-F5344CB8AC3E}">
        <p14:creationId xmlns:p14="http://schemas.microsoft.com/office/powerpoint/2010/main" val="27939677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61" r:id="rId9"/>
    <p:sldLayoutId id="2147483662" r:id="rId10"/>
  </p:sldLayoutIdLst>
  <p:txStyles>
    <p:titleStyle>
      <a:lvl1pPr algn="l" rtl="0" eaLnBrk="0" fontAlgn="base" hangingPunct="0">
        <a:lnSpc>
          <a:spcPct val="90000"/>
        </a:lnSpc>
        <a:spcBef>
          <a:spcPct val="0"/>
        </a:spcBef>
        <a:spcAft>
          <a:spcPct val="0"/>
        </a:spcAft>
        <a:defRPr sz="2800" kern="1200">
          <a:solidFill>
            <a:schemeClr val="tx1"/>
          </a:solidFill>
          <a:latin typeface="方正兰亭中黑_GBK" pitchFamily="2" charset="-122"/>
          <a:ea typeface="方正兰亭中黑_GBK" pitchFamily="2" charset="-122"/>
          <a:cs typeface="+mj-cs"/>
        </a:defRPr>
      </a:lvl1pPr>
      <a:lvl2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2pPr>
      <a:lvl3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3pPr>
      <a:lvl4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4pPr>
      <a:lvl5pPr algn="l" rtl="0" eaLnBrk="0" fontAlgn="base" hangingPunct="0">
        <a:lnSpc>
          <a:spcPct val="90000"/>
        </a:lnSpc>
        <a:spcBef>
          <a:spcPct val="0"/>
        </a:spcBef>
        <a:spcAft>
          <a:spcPct val="0"/>
        </a:spcAft>
        <a:defRPr sz="2800">
          <a:solidFill>
            <a:schemeClr val="tx1"/>
          </a:solidFill>
          <a:latin typeface="方正兰亭中黑_GBK" pitchFamily="2" charset="-122"/>
          <a:ea typeface="方正兰亭中黑_GBK"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兰亭黑_GBK" pitchFamily="2" charset="-122"/>
          <a:ea typeface="方正兰亭黑_GBK"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方正兰亭黑_GBK" pitchFamily="2" charset="-122"/>
          <a:ea typeface="方正兰亭黑_GBK"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兰亭黑_GBK" pitchFamily="2" charset="-122"/>
          <a:ea typeface="方正兰亭黑_GBK"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106173" y="173703"/>
            <a:ext cx="2540988" cy="684811"/>
          </a:xfrm>
          <a:prstGeom prst="rect">
            <a:avLst/>
          </a:prstGeom>
          <a:noFill/>
          <a:ln w="9525">
            <a:noFill/>
            <a:miter lim="800000"/>
            <a:headEnd/>
            <a:tailEnd/>
          </a:ln>
        </p:spPr>
      </p:pic>
      <p:pic>
        <p:nvPicPr>
          <p:cNvPr id="16" name="그림 11" descr="ddd.png"/>
          <p:cNvPicPr>
            <a:picLocks noChangeAspect="1" noChangeArrowheads="1"/>
          </p:cNvPicPr>
          <p:nvPr/>
        </p:nvPicPr>
        <p:blipFill>
          <a:blip r:embed="rId3">
            <a:lum bright="-6000" contrast="12000"/>
          </a:blip>
          <a:srcRect/>
          <a:stretch>
            <a:fillRect/>
          </a:stretch>
        </p:blipFill>
        <p:spPr bwMode="auto">
          <a:xfrm>
            <a:off x="-9526" y="2852739"/>
            <a:ext cx="12201525" cy="4008437"/>
          </a:xfrm>
          <a:prstGeom prst="rect">
            <a:avLst/>
          </a:prstGeom>
          <a:noFill/>
          <a:ln w="9525">
            <a:noFill/>
            <a:miter lim="800000"/>
            <a:headEnd/>
            <a:tailEnd/>
          </a:ln>
        </p:spPr>
      </p:pic>
      <p:sp>
        <p:nvSpPr>
          <p:cNvPr id="17" name="灯片编号占位符 7"/>
          <p:cNvSpPr>
            <a:spLocks noGrp="1"/>
          </p:cNvSpPr>
          <p:nvPr>
            <p:ph type="sldNum" sz="quarter" idx="12"/>
          </p:nvPr>
        </p:nvSpPr>
        <p:spPr>
          <a:xfrm>
            <a:off x="6553200" y="6356350"/>
            <a:ext cx="2846528" cy="365125"/>
          </a:xfrm>
        </p:spPr>
        <p:txBody>
          <a:bodyPr/>
          <a:lstStyle/>
          <a:p>
            <a:fld id="{0C913308-F349-4B6D-A68A-DD1791B4A57B}" type="slidenum">
              <a:rPr lang="zh-CN" altLang="en-US" smtClean="0"/>
              <a:pPr/>
              <a:t>1</a:t>
            </a:fld>
            <a:endParaRPr lang="zh-CN" altLang="en-US"/>
          </a:p>
        </p:txBody>
      </p:sp>
      <p:grpSp>
        <p:nvGrpSpPr>
          <p:cNvPr id="22" name="组合 1">
            <a:extLst>
              <a:ext uri="{FF2B5EF4-FFF2-40B4-BE49-F238E27FC236}">
                <a16:creationId xmlns:a16="http://schemas.microsoft.com/office/drawing/2014/main" xmlns="" id="{D9ED5C4D-5142-9745-9168-4BC5DA1443D5}"/>
              </a:ext>
            </a:extLst>
          </p:cNvPr>
          <p:cNvGrpSpPr>
            <a:grpSpLocks/>
          </p:cNvGrpSpPr>
          <p:nvPr/>
        </p:nvGrpSpPr>
        <p:grpSpPr bwMode="auto">
          <a:xfrm>
            <a:off x="3518609" y="1473170"/>
            <a:ext cx="6316153" cy="1807646"/>
            <a:chOff x="4040929" y="1252477"/>
            <a:chExt cx="6090826" cy="1809018"/>
          </a:xfrm>
        </p:grpSpPr>
        <p:sp>
          <p:nvSpPr>
            <p:cNvPr id="23" name="文本框 5">
              <a:extLst>
                <a:ext uri="{FF2B5EF4-FFF2-40B4-BE49-F238E27FC236}">
                  <a16:creationId xmlns:a16="http://schemas.microsoft.com/office/drawing/2014/main" xmlns="" id="{059CC8B4-C599-0645-8C76-4221548FB0E3}"/>
                </a:ext>
              </a:extLst>
            </p:cNvPr>
            <p:cNvSpPr txBox="1">
              <a:spLocks noChangeArrowheads="1"/>
            </p:cNvSpPr>
            <p:nvPr/>
          </p:nvSpPr>
          <p:spPr bwMode="auto">
            <a:xfrm>
              <a:off x="4040929" y="1252477"/>
              <a:ext cx="6090826" cy="117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250000"/>
                </a:lnSpc>
                <a:buNone/>
              </a:pPr>
              <a:r>
                <a:rPr lang="zh-CN" altLang="en-US" b="1" dirty="0" smtClean="0">
                  <a:latin typeface="+mj-ea"/>
                  <a:ea typeface="+mj-ea"/>
                </a:rPr>
                <a:t>通用</a:t>
              </a:r>
              <a:r>
                <a:rPr lang="zh-CN" altLang="en-US" b="1" dirty="0">
                  <a:latin typeface="+mj-ea"/>
                  <a:ea typeface="+mj-ea"/>
                </a:rPr>
                <a:t>名称：</a:t>
              </a:r>
              <a:r>
                <a:rPr lang="zh-CN" altLang="zh-CN" b="1" dirty="0">
                  <a:latin typeface="+mj-ea"/>
                  <a:ea typeface="+mj-ea"/>
                </a:rPr>
                <a:t>氨氯地平氯沙坦钾片（</a:t>
              </a:r>
              <a:r>
                <a:rPr lang="en-US" altLang="zh-CN" b="1" dirty="0">
                  <a:latin typeface="+mj-ea"/>
                  <a:ea typeface="+mj-ea"/>
                </a:rPr>
                <a:t>Ⅱ</a:t>
              </a:r>
              <a:r>
                <a:rPr lang="zh-CN" altLang="zh-CN" b="1" dirty="0">
                  <a:latin typeface="+mj-ea"/>
                  <a:ea typeface="+mj-ea"/>
                </a:rPr>
                <a:t>）</a:t>
              </a:r>
              <a:endParaRPr lang="en-US" altLang="zh-CN" b="1" dirty="0">
                <a:latin typeface="+mj-ea"/>
                <a:ea typeface="+mj-ea"/>
              </a:endParaRPr>
            </a:p>
          </p:txBody>
        </p:sp>
        <p:sp>
          <p:nvSpPr>
            <p:cNvPr id="24" name="文本框 8">
              <a:extLst>
                <a:ext uri="{FF2B5EF4-FFF2-40B4-BE49-F238E27FC236}">
                  <a16:creationId xmlns:a16="http://schemas.microsoft.com/office/drawing/2014/main" xmlns="" id="{C3E2D03F-49D4-D340-BC74-264729235B2C}"/>
                </a:ext>
              </a:extLst>
            </p:cNvPr>
            <p:cNvSpPr txBox="1">
              <a:spLocks noChangeArrowheads="1"/>
            </p:cNvSpPr>
            <p:nvPr/>
          </p:nvSpPr>
          <p:spPr bwMode="auto">
            <a:xfrm>
              <a:off x="4658008" y="2537878"/>
              <a:ext cx="5395208" cy="52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b="1" dirty="0" smtClean="0">
                  <a:latin typeface="+mj-ea"/>
                  <a:ea typeface="+mj-ea"/>
                </a:rPr>
                <a:t>申报企业：北京韩美药品有限公司</a:t>
              </a:r>
              <a:endParaRPr lang="en-US" altLang="zh-CN" b="1" dirty="0">
                <a:latin typeface="+mj-ea"/>
                <a:ea typeface="+mj-ea"/>
              </a:endParaRPr>
            </a:p>
          </p:txBody>
        </p:sp>
      </p:grpSp>
    </p:spTree>
    <p:extLst>
      <p:ext uri="{BB962C8B-B14F-4D97-AF65-F5344CB8AC3E}">
        <p14:creationId xmlns:p14="http://schemas.microsoft.com/office/powerpoint/2010/main" val="66689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descr="bjhm.png"/>
          <p:cNvPicPr>
            <a:picLocks noChangeAspect="1"/>
          </p:cNvPicPr>
          <p:nvPr/>
        </p:nvPicPr>
        <p:blipFill>
          <a:blip r:embed="rId2" cstate="print"/>
          <a:srcRect/>
          <a:stretch>
            <a:fillRect/>
          </a:stretch>
        </p:blipFill>
        <p:spPr bwMode="auto">
          <a:xfrm>
            <a:off x="9670534" y="116817"/>
            <a:ext cx="2540988" cy="684811"/>
          </a:xfrm>
          <a:prstGeom prst="rect">
            <a:avLst/>
          </a:prstGeom>
          <a:noFill/>
          <a:ln w="9525">
            <a:noFill/>
            <a:miter lim="800000"/>
            <a:headEnd/>
            <a:tailEnd/>
          </a:ln>
        </p:spPr>
      </p:pic>
      <p:sp>
        <p:nvSpPr>
          <p:cNvPr id="43" name="任意多边形 42"/>
          <p:cNvSpPr/>
          <p:nvPr/>
        </p:nvSpPr>
        <p:spPr>
          <a:xfrm>
            <a:off x="2103956" y="-797"/>
            <a:ext cx="7810882" cy="2150181"/>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 xmlns:a16="http://schemas.microsoft.com/office/drawing/2014/main" id="{E1A9D17F-ABE9-4309-AF1D-DA6FAA76E65E}"/>
              </a:ext>
            </a:extLst>
          </p:cNvPr>
          <p:cNvSpPr txBox="1"/>
          <p:nvPr/>
        </p:nvSpPr>
        <p:spPr>
          <a:xfrm>
            <a:off x="5213517" y="459222"/>
            <a:ext cx="1968458" cy="830997"/>
          </a:xfrm>
          <a:prstGeom prst="rect">
            <a:avLst/>
          </a:prstGeom>
          <a:noFill/>
        </p:spPr>
        <p:txBody>
          <a:bodyPr vert="horz" wrap="square" rtlCol="0">
            <a:spAutoFit/>
          </a:bodyPr>
          <a:lstStyle/>
          <a:p>
            <a:pPr algn="ctr"/>
            <a:r>
              <a:rPr lang="zh-CN" altLang="en-US" sz="4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目录</a:t>
            </a:r>
          </a:p>
        </p:txBody>
      </p:sp>
      <p:grpSp>
        <p:nvGrpSpPr>
          <p:cNvPr id="4" name="组合 3"/>
          <p:cNvGrpSpPr/>
          <p:nvPr/>
        </p:nvGrpSpPr>
        <p:grpSpPr>
          <a:xfrm>
            <a:off x="2846379" y="2149384"/>
            <a:ext cx="6429987" cy="3337000"/>
            <a:chOff x="2737737" y="2167507"/>
            <a:chExt cx="6560800" cy="3566758"/>
          </a:xfrm>
        </p:grpSpPr>
        <p:sp>
          <p:nvSpPr>
            <p:cNvPr id="46" name="文本框 45"/>
            <p:cNvSpPr txBox="1"/>
            <p:nvPr/>
          </p:nvSpPr>
          <p:spPr>
            <a:xfrm>
              <a:off x="3977560" y="2337958"/>
              <a:ext cx="2072651" cy="493451"/>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药品</a:t>
              </a:r>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基本信息</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2737737" y="2167507"/>
              <a:ext cx="1008284" cy="700477"/>
              <a:chOff x="5871092" y="1184851"/>
              <a:chExt cx="1008284" cy="700477"/>
            </a:xfrm>
            <a:solidFill>
              <a:schemeClr val="accent1">
                <a:lumMod val="20000"/>
                <a:lumOff val="80000"/>
              </a:schemeClr>
            </a:solidFill>
          </p:grpSpPr>
          <p:grpSp>
            <p:nvGrpSpPr>
              <p:cNvPr id="49" name="组合 48"/>
              <p:cNvGrpSpPr/>
              <p:nvPr/>
            </p:nvGrpSpPr>
            <p:grpSpPr>
              <a:xfrm>
                <a:off x="5871092" y="1184851"/>
                <a:ext cx="700479" cy="700477"/>
                <a:chOff x="5953785" y="1232361"/>
                <a:chExt cx="605464" cy="605462"/>
              </a:xfrm>
              <a:grpFill/>
            </p:grpSpPr>
            <p:sp>
              <p:nvSpPr>
                <p:cNvPr id="51" name="椭圆 50">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52" name="TextBox 11">
                  <a:extLst>
                    <a:ext uri="{FF2B5EF4-FFF2-40B4-BE49-F238E27FC236}">
                      <a16:creationId xmlns="" xmlns:a16="http://schemas.microsoft.com/office/drawing/2014/main" id="{91278FD8-3CF4-41D6-952E-9BA296858D03}"/>
                    </a:ext>
                  </a:extLst>
                </p:cNvPr>
                <p:cNvSpPr txBox="1"/>
                <p:nvPr/>
              </p:nvSpPr>
              <p:spPr>
                <a:xfrm>
                  <a:off x="6019149" y="1313819"/>
                  <a:ext cx="482732" cy="432297"/>
                </a:xfrm>
                <a:prstGeom prst="rect">
                  <a:avLst/>
                </a:prstGeom>
                <a:grpFill/>
                <a:effectLst/>
              </p:spPr>
              <p:txBody>
                <a:bodyPr wrap="none" lIns="68580" tIns="34290" rIns="68580" bIns="34290" rtlCol="0">
                  <a:spAutoFit/>
                </a:bodyPr>
                <a:lstStyle/>
                <a:p>
                  <a:pPr algn="ctr"/>
                  <a:r>
                    <a:rPr lang="en-US" altLang="zh-CN"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01</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0" name="等腰三角形 49"/>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54" name="文本框 53"/>
            <p:cNvSpPr txBox="1"/>
            <p:nvPr/>
          </p:nvSpPr>
          <p:spPr>
            <a:xfrm>
              <a:off x="3987413" y="3685463"/>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安全性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56" name="组合 55"/>
            <p:cNvGrpSpPr/>
            <p:nvPr/>
          </p:nvGrpSpPr>
          <p:grpSpPr>
            <a:xfrm>
              <a:off x="6985646" y="2167507"/>
              <a:ext cx="1008284" cy="700477"/>
              <a:chOff x="5871092" y="1184851"/>
              <a:chExt cx="1008284" cy="700477"/>
            </a:xfrm>
            <a:solidFill>
              <a:schemeClr val="accent1">
                <a:lumMod val="20000"/>
                <a:lumOff val="80000"/>
              </a:schemeClr>
            </a:solidFill>
          </p:grpSpPr>
          <p:grpSp>
            <p:nvGrpSpPr>
              <p:cNvPr id="57" name="组合 56"/>
              <p:cNvGrpSpPr/>
              <p:nvPr/>
            </p:nvGrpSpPr>
            <p:grpSpPr>
              <a:xfrm>
                <a:off x="5871092" y="1184851"/>
                <a:ext cx="700479" cy="700477"/>
                <a:chOff x="5953785" y="1232361"/>
                <a:chExt cx="605464" cy="605462"/>
              </a:xfrm>
              <a:grpFill/>
            </p:grpSpPr>
            <p:sp>
              <p:nvSpPr>
                <p:cNvPr id="59" name="椭圆 58">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0" name="TextBox 11">
                  <a:extLst>
                    <a:ext uri="{FF2B5EF4-FFF2-40B4-BE49-F238E27FC236}">
                      <a16:creationId xmlns="" xmlns:a16="http://schemas.microsoft.com/office/drawing/2014/main"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02</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58" name="等腰三角形 57"/>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62" name="文本框 61"/>
            <p:cNvSpPr txBox="1"/>
            <p:nvPr/>
          </p:nvSpPr>
          <p:spPr>
            <a:xfrm>
              <a:off x="8067562" y="2298317"/>
              <a:ext cx="1107996" cy="493451"/>
            </a:xfrm>
            <a:prstGeom prst="rect">
              <a:avLst/>
            </a:prstGeom>
            <a:noFill/>
          </p:spPr>
          <p:txBody>
            <a:bodyPr wrap="none" rtlCol="0">
              <a:spAutoFit/>
            </a:bodyPr>
            <a:lstStyle/>
            <a:p>
              <a:r>
                <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有效性</a:t>
              </a:r>
            </a:p>
          </p:txBody>
        </p:sp>
        <p:grpSp>
          <p:nvGrpSpPr>
            <p:cNvPr id="64" name="组合 63"/>
            <p:cNvGrpSpPr/>
            <p:nvPr/>
          </p:nvGrpSpPr>
          <p:grpSpPr>
            <a:xfrm>
              <a:off x="2782518" y="3584536"/>
              <a:ext cx="1008284" cy="700477"/>
              <a:chOff x="5871092" y="1184851"/>
              <a:chExt cx="1008284" cy="700477"/>
            </a:xfrm>
            <a:solidFill>
              <a:schemeClr val="accent1">
                <a:lumMod val="20000"/>
                <a:lumOff val="80000"/>
              </a:schemeClr>
            </a:solidFill>
          </p:grpSpPr>
          <p:grpSp>
            <p:nvGrpSpPr>
              <p:cNvPr id="65" name="组合 64"/>
              <p:cNvGrpSpPr/>
              <p:nvPr/>
            </p:nvGrpSpPr>
            <p:grpSpPr>
              <a:xfrm>
                <a:off x="5871092" y="1184851"/>
                <a:ext cx="700479" cy="700477"/>
                <a:chOff x="5953785" y="1232361"/>
                <a:chExt cx="605464" cy="605462"/>
              </a:xfrm>
              <a:grpFill/>
            </p:grpSpPr>
            <p:sp>
              <p:nvSpPr>
                <p:cNvPr id="67" name="椭圆 66">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8" name="TextBox 11">
                  <a:extLst>
                    <a:ext uri="{FF2B5EF4-FFF2-40B4-BE49-F238E27FC236}">
                      <a16:creationId xmlns="" xmlns:a16="http://schemas.microsoft.com/office/drawing/2014/main" id="{91278FD8-3CF4-41D6-952E-9BA296858D03}"/>
                    </a:ext>
                  </a:extLst>
                </p:cNvPr>
                <p:cNvSpPr txBox="1"/>
                <p:nvPr/>
              </p:nvSpPr>
              <p:spPr>
                <a:xfrm>
                  <a:off x="6019147"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03</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66" name="等腰三角形 65"/>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grpSp>
          <p:nvGrpSpPr>
            <p:cNvPr id="72" name="组合 71"/>
            <p:cNvGrpSpPr/>
            <p:nvPr/>
          </p:nvGrpSpPr>
          <p:grpSpPr>
            <a:xfrm>
              <a:off x="6985646" y="3584536"/>
              <a:ext cx="1008284" cy="700477"/>
              <a:chOff x="5871092" y="1184851"/>
              <a:chExt cx="1008284" cy="700477"/>
            </a:xfrm>
            <a:solidFill>
              <a:schemeClr val="accent1">
                <a:lumMod val="20000"/>
                <a:lumOff val="80000"/>
              </a:schemeClr>
            </a:solidFill>
          </p:grpSpPr>
          <p:grpSp>
            <p:nvGrpSpPr>
              <p:cNvPr id="73" name="组合 72"/>
              <p:cNvGrpSpPr/>
              <p:nvPr/>
            </p:nvGrpSpPr>
            <p:grpSpPr>
              <a:xfrm>
                <a:off x="5871092" y="1184851"/>
                <a:ext cx="700479" cy="700477"/>
                <a:chOff x="5953785" y="1232361"/>
                <a:chExt cx="605464" cy="605462"/>
              </a:xfrm>
              <a:grpFill/>
            </p:grpSpPr>
            <p:sp>
              <p:nvSpPr>
                <p:cNvPr id="75" name="椭圆 74">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76" name="TextBox 11">
                  <a:extLst>
                    <a:ext uri="{FF2B5EF4-FFF2-40B4-BE49-F238E27FC236}">
                      <a16:creationId xmlns="" xmlns:a16="http://schemas.microsoft.com/office/drawing/2014/main" id="{91278FD8-3CF4-41D6-952E-9BA296858D03}"/>
                    </a:ext>
                  </a:extLst>
                </p:cNvPr>
                <p:cNvSpPr txBox="1"/>
                <p:nvPr/>
              </p:nvSpPr>
              <p:spPr>
                <a:xfrm>
                  <a:off x="6019148" y="1313819"/>
                  <a:ext cx="482732" cy="432297"/>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04</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74" name="等腰三角形 7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80" name="文本框 79"/>
            <p:cNvSpPr txBox="1"/>
            <p:nvPr/>
          </p:nvSpPr>
          <p:spPr>
            <a:xfrm>
              <a:off x="8190541" y="3678778"/>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创新性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nvGrpSpPr>
            <p:cNvPr id="82" name="组合 81"/>
            <p:cNvGrpSpPr/>
            <p:nvPr/>
          </p:nvGrpSpPr>
          <p:grpSpPr>
            <a:xfrm>
              <a:off x="2782518" y="5033788"/>
              <a:ext cx="1008284" cy="700477"/>
              <a:chOff x="5871092" y="1184851"/>
              <a:chExt cx="1008284" cy="700477"/>
            </a:xfrm>
            <a:solidFill>
              <a:schemeClr val="accent1">
                <a:lumMod val="20000"/>
                <a:lumOff val="80000"/>
              </a:schemeClr>
            </a:solidFill>
          </p:grpSpPr>
          <p:grpSp>
            <p:nvGrpSpPr>
              <p:cNvPr id="83" name="组合 82"/>
              <p:cNvGrpSpPr/>
              <p:nvPr/>
            </p:nvGrpSpPr>
            <p:grpSpPr>
              <a:xfrm>
                <a:off x="5871092" y="1184851"/>
                <a:ext cx="700479" cy="700477"/>
                <a:chOff x="5953785" y="1232361"/>
                <a:chExt cx="605464" cy="605462"/>
              </a:xfrm>
              <a:grpFill/>
            </p:grpSpPr>
            <p:sp>
              <p:nvSpPr>
                <p:cNvPr id="85" name="椭圆 84">
                  <a:extLst>
                    <a:ext uri="{FF2B5EF4-FFF2-40B4-BE49-F238E27FC236}">
                      <a16:creationId xmlns="" xmlns:a16="http://schemas.microsoft.com/office/drawing/2014/main" id="{2A9B3F6B-DCD1-4908-8676-EA97D5386614}"/>
                    </a:ext>
                  </a:extLst>
                </p:cNvPr>
                <p:cNvSpPr/>
                <p:nvPr/>
              </p:nvSpPr>
              <p:spPr>
                <a:xfrm>
                  <a:off x="5953785" y="1232361"/>
                  <a:ext cx="605464" cy="605462"/>
                </a:xfrm>
                <a:prstGeom prst="ellipse">
                  <a:avLst/>
                </a:prstGeom>
                <a:grpFill/>
                <a:ln>
                  <a:noFill/>
                </a:ln>
                <a:effectLst>
                  <a:outerShdw blurRad="101600" dist="38100" dir="2700000" algn="tl" rotWithShape="0">
                    <a:prstClr val="black">
                      <a:alpha val="25000"/>
                    </a:prstClr>
                  </a:outerShdw>
                </a:effectLs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86" name="TextBox 11">
                  <a:extLst>
                    <a:ext uri="{FF2B5EF4-FFF2-40B4-BE49-F238E27FC236}">
                      <a16:creationId xmlns="" xmlns:a16="http://schemas.microsoft.com/office/drawing/2014/main" id="{91278FD8-3CF4-41D6-952E-9BA296858D03}"/>
                    </a:ext>
                  </a:extLst>
                </p:cNvPr>
                <p:cNvSpPr txBox="1"/>
                <p:nvPr/>
              </p:nvSpPr>
              <p:spPr>
                <a:xfrm>
                  <a:off x="6014236" y="1313819"/>
                  <a:ext cx="492552" cy="462061"/>
                </a:xfrm>
                <a:prstGeom prst="rect">
                  <a:avLst/>
                </a:prstGeom>
                <a:grpFill/>
                <a:effectLst/>
              </p:spPr>
              <p:txBody>
                <a:bodyPr wrap="none" lIns="68580" tIns="34290" rIns="68580" bIns="34290" rtlCol="0">
                  <a:spAutoFit/>
                </a:bodyPr>
                <a:lstStyle/>
                <a:p>
                  <a:pPr algn="ctr"/>
                  <a:r>
                    <a:rPr lang="en-US" altLang="zh-CN" sz="2800" dirty="0" smtClean="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05</a:t>
                  </a:r>
                  <a:endParaRPr lang="zh-CN" altLang="en-US" sz="2800" dirty="0">
                    <a:solidFill>
                      <a:srgbClr val="002060"/>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
            <p:nvSpPr>
              <p:cNvPr id="84" name="等腰三角形 83"/>
              <p:cNvSpPr/>
              <p:nvPr/>
            </p:nvSpPr>
            <p:spPr>
              <a:xfrm rot="5400000">
                <a:off x="6724526" y="1479984"/>
                <a:ext cx="198506" cy="111195"/>
              </a:xfrm>
              <a:prstGeom prst="triangle">
                <a:avLst/>
              </a:prstGeom>
              <a:grp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88" name="文本框 87"/>
            <p:cNvSpPr txBox="1"/>
            <p:nvPr/>
          </p:nvSpPr>
          <p:spPr>
            <a:xfrm>
              <a:off x="3988982" y="5137300"/>
              <a:ext cx="1107996" cy="493451"/>
            </a:xfrm>
            <a:prstGeom prst="rect">
              <a:avLst/>
            </a:prstGeom>
            <a:noFill/>
          </p:spPr>
          <p:txBody>
            <a:bodyPr wrap="none" rtlCol="0">
              <a:spAutoFit/>
            </a:bodyPr>
            <a:lstStyle/>
            <a:p>
              <a:r>
                <a:rPr lang="zh-CN" altLang="en-US" sz="2400" b="1"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rPr>
                <a:t>公平性</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209398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08525" y="1114660"/>
            <a:ext cx="11117417" cy="5598367"/>
            <a:chOff x="508525" y="1341753"/>
            <a:chExt cx="11117417" cy="4732469"/>
          </a:xfrm>
        </p:grpSpPr>
        <p:sp>
          <p:nvSpPr>
            <p:cNvPr id="37" name="矩形 36"/>
            <p:cNvSpPr/>
            <p:nvPr/>
          </p:nvSpPr>
          <p:spPr>
            <a:xfrm>
              <a:off x="6110118" y="1341753"/>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08525" y="1341753"/>
              <a:ext cx="5515824" cy="47324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직사각형 1"/>
          <p:cNvSpPr/>
          <p:nvPr/>
        </p:nvSpPr>
        <p:spPr>
          <a:xfrm>
            <a:off x="508525" y="255645"/>
            <a:ext cx="2339102"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cs typeface="+mj-cs"/>
              </a:rPr>
              <a:t>药品</a:t>
            </a:r>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基本信息</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508526" y="1177507"/>
            <a:ext cx="5414982" cy="5078313"/>
          </a:xfrm>
          <a:prstGeom prst="rect">
            <a:avLst/>
          </a:prstGeom>
        </p:spPr>
        <p:txBody>
          <a:bodyPr wrap="square">
            <a:spAutoFit/>
          </a:bodyPr>
          <a:lstStyle/>
          <a:p>
            <a:pPr fontAlgn="t">
              <a:lnSpc>
                <a:spcPct val="150000"/>
              </a:lnSpc>
              <a:spcAft>
                <a:spcPts val="0"/>
              </a:spcAft>
            </a:pPr>
            <a:r>
              <a:rPr lang="zh-CN" altLang="zh-CN" sz="1200" b="1" kern="0" dirty="0">
                <a:solidFill>
                  <a:schemeClr val="accent5"/>
                </a:solidFill>
                <a:latin typeface="微软雅黑" panose="020B0503020204020204" pitchFamily="34" charset="-122"/>
                <a:ea typeface="微软雅黑" panose="020B0503020204020204" pitchFamily="34" charset="-122"/>
              </a:rPr>
              <a:t>通用名称：</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氨氯地平氯沙坦钾片（</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Ⅱ</a:t>
            </a:r>
            <a:r>
              <a:rPr lang="zh-CN" altLang="zh-CN" sz="12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en-US" altLang="zh-CN" sz="1200" kern="0" dirty="0" smtClean="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15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批准文号：</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国药准字</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H20223046</a:t>
            </a:r>
            <a:endParaRPr lang="zh-CN"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150000"/>
              </a:lnSpc>
              <a:spcAft>
                <a:spcPts val="0"/>
              </a:spcAft>
            </a:pPr>
            <a:r>
              <a:rPr lang="zh-CN" altLang="zh-CN" sz="1200" b="1" kern="0" dirty="0">
                <a:solidFill>
                  <a:schemeClr val="accent5"/>
                </a:solidFill>
                <a:latin typeface="微软雅黑" panose="020B0503020204020204" pitchFamily="34" charset="-122"/>
                <a:ea typeface="微软雅黑" panose="020B0503020204020204" pitchFamily="34" charset="-122"/>
              </a:rPr>
              <a:t>规</a:t>
            </a:r>
            <a:r>
              <a:rPr lang="en-US" altLang="zh-CN" sz="1200" b="1" kern="0" dirty="0">
                <a:solidFill>
                  <a:schemeClr val="accent5"/>
                </a:solidFill>
                <a:latin typeface="微软雅黑" panose="020B0503020204020204" pitchFamily="34" charset="-122"/>
                <a:ea typeface="微软雅黑" panose="020B0503020204020204" pitchFamily="34" charset="-122"/>
              </a:rPr>
              <a:t>       </a:t>
            </a:r>
            <a:r>
              <a:rPr lang="zh-CN" altLang="zh-CN" sz="1200" b="1" kern="0" dirty="0">
                <a:solidFill>
                  <a:schemeClr val="accent5"/>
                </a:solidFill>
                <a:latin typeface="微软雅黑" panose="020B0503020204020204" pitchFamily="34" charset="-122"/>
                <a:ea typeface="微软雅黑" panose="020B0503020204020204" pitchFamily="34" charset="-122"/>
              </a:rPr>
              <a:t>格</a:t>
            </a:r>
            <a:r>
              <a:rPr lang="zh-CN" altLang="en-US" sz="1200" b="1" kern="0" dirty="0">
                <a:solidFill>
                  <a:schemeClr val="accent5"/>
                </a:solidFill>
                <a:latin typeface="微软雅黑" panose="020B0503020204020204" pitchFamily="34" charset="-122"/>
                <a:ea typeface="微软雅黑" panose="020B0503020204020204" pitchFamily="34"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每片含苯磺酸氨氯地平（以氨氯地平计）</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5mg</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和氯沙坦钾</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100mg</a:t>
            </a:r>
            <a:endParaRPr lang="zh-CN"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150000"/>
              </a:lnSpc>
              <a:spcAft>
                <a:spcPts val="0"/>
              </a:spcAft>
            </a:pPr>
            <a:r>
              <a:rPr lang="zh-CN" altLang="zh-CN" sz="1200" b="1" kern="0" dirty="0">
                <a:solidFill>
                  <a:schemeClr val="accent5"/>
                </a:solidFill>
                <a:latin typeface="微软雅黑" panose="020B0503020204020204" pitchFamily="34" charset="-122"/>
                <a:ea typeface="微软雅黑" panose="020B0503020204020204" pitchFamily="34" charset="-122"/>
              </a:rPr>
              <a:t>适</a:t>
            </a:r>
            <a:r>
              <a:rPr lang="en-US" altLang="zh-CN" sz="1200" b="1" kern="0" dirty="0">
                <a:solidFill>
                  <a:schemeClr val="accent5"/>
                </a:solidFill>
                <a:latin typeface="微软雅黑" panose="020B0503020204020204" pitchFamily="34" charset="-122"/>
                <a:ea typeface="微软雅黑" panose="020B0503020204020204" pitchFamily="34" charset="-122"/>
              </a:rPr>
              <a:t>  </a:t>
            </a:r>
            <a:r>
              <a:rPr lang="zh-CN" altLang="zh-CN" sz="1200" b="1" kern="0" dirty="0">
                <a:solidFill>
                  <a:schemeClr val="accent5"/>
                </a:solidFill>
                <a:latin typeface="微软雅黑" panose="020B0503020204020204" pitchFamily="34" charset="-122"/>
                <a:ea typeface="微软雅黑" panose="020B0503020204020204" pitchFamily="34" charset="-122"/>
              </a:rPr>
              <a:t>应</a:t>
            </a:r>
            <a:r>
              <a:rPr lang="en-US" altLang="zh-CN" sz="1200" b="1" kern="0" dirty="0">
                <a:solidFill>
                  <a:schemeClr val="accent5"/>
                </a:solidFill>
                <a:latin typeface="微软雅黑" panose="020B0503020204020204" pitchFamily="34" charset="-122"/>
                <a:ea typeface="微软雅黑" panose="020B0503020204020204" pitchFamily="34" charset="-122"/>
              </a:rPr>
              <a:t>  </a:t>
            </a:r>
            <a:r>
              <a:rPr lang="zh-CN" altLang="zh-CN" sz="1200" b="1" kern="0" dirty="0">
                <a:solidFill>
                  <a:schemeClr val="accent5"/>
                </a:solidFill>
                <a:latin typeface="微软雅黑" panose="020B0503020204020204" pitchFamily="34" charset="-122"/>
                <a:ea typeface="微软雅黑" panose="020B0503020204020204" pitchFamily="34" charset="-122"/>
              </a:rPr>
              <a:t>症</a:t>
            </a:r>
            <a:r>
              <a:rPr lang="zh-CN" altLang="en-US" sz="1200" b="1" kern="0" dirty="0">
                <a:solidFill>
                  <a:schemeClr val="accent5"/>
                </a:solidFill>
                <a:latin typeface="微软雅黑" panose="020B0503020204020204" pitchFamily="34" charset="-122"/>
                <a:ea typeface="微软雅黑" panose="020B0503020204020204" pitchFamily="34" charset="-122"/>
              </a:rPr>
              <a:t>：</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治疗原发性高血压</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lvl="2" fontAlgn="t">
              <a:lnSpc>
                <a:spcPct val="150000"/>
              </a:lnSpc>
              <a:spcAft>
                <a:spcPts val="0"/>
              </a:spcAft>
            </a:pPr>
            <a:r>
              <a:rPr lang="zh-CN" altLang="zh-CN" sz="1200" kern="0" dirty="0" smtClean="0">
                <a:latin typeface="微软雅黑" panose="020B0503020204020204" pitchFamily="34" charset="-122"/>
                <a:ea typeface="微软雅黑" panose="020B0503020204020204" pitchFamily="34" charset="-122"/>
                <a:cs typeface="宋体" panose="02010600030101010101" pitchFamily="2" charset="-122"/>
              </a:rPr>
              <a:t>本</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品用于单独服用氨氯地平或氯沙坦钾不能充分控制血压的患者；或者作为替代疗法用于氨氯地平和氯沙坦钾联合治疗下血压得以控制的患者。</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fontAlgn="t">
              <a:lnSpc>
                <a:spcPct val="150000"/>
              </a:lnSpc>
              <a:spcAft>
                <a:spcPts val="0"/>
              </a:spcAft>
            </a:pPr>
            <a:r>
              <a:rPr lang="zh-CN" altLang="zh-CN" sz="1200" b="1" kern="0" dirty="0">
                <a:solidFill>
                  <a:schemeClr val="accent5"/>
                </a:solidFill>
                <a:latin typeface="微软雅黑" panose="020B0503020204020204" pitchFamily="34" charset="-122"/>
                <a:ea typeface="微软雅黑" panose="020B0503020204020204" pitchFamily="34" charset="-122"/>
              </a:rPr>
              <a:t>用法用量</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口服。成人的推荐剂量为</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每日</a:t>
            </a:r>
            <a:r>
              <a:rPr lang="en-US" altLang="zh-CN" sz="1200" kern="0" dirty="0" smtClean="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次</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，一次</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片。空腹或餐后服用均可</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。添加</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治疗</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：本</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品可用于单独使用氨氯地平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5mg</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活氯沙坦钾</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100mg</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不能有效控制血压的患者</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。可</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根据患者个体反应以及血压目标进行剂量调整。对反应不足的患者，剂量可逐步增加</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。替代</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治疗</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：在</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使用复方制剂之前，可对两种单药成份分别进行剂量滴定。本品可用于两个单药相应剂量联合使用的替代治疗</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。肝</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肾功能损伤</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：在</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肾功能不全患者中，不需要改变本品的初始剂量。肾功能损伤不会显著影响氨氯地平的药代动力学，且肾功能受损患者（包括血液透析）不需要调整氯沙坦的起始剂量。</a:t>
            </a:r>
          </a:p>
          <a:p>
            <a:pPr fontAlgn="t">
              <a:lnSpc>
                <a:spcPct val="150000"/>
              </a:lnSpc>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肝功能不全的患者中，氨氯地平的药物清除率减慢，从而导致曲线下面积（</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AUC</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）增加约</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40~60%</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，因此可能需要选用较低的起始剂量；同时，有肝功能损害病史的患者应考虑使用较低剂量的氯沙坦钾</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en-US" altLang="zh-CN" sz="1200" kern="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矩形 29"/>
          <p:cNvSpPr/>
          <p:nvPr/>
        </p:nvSpPr>
        <p:spPr>
          <a:xfrm>
            <a:off x="6208094" y="1110343"/>
            <a:ext cx="5417848" cy="5262979"/>
          </a:xfrm>
          <a:prstGeom prst="rect">
            <a:avLst/>
          </a:prstGeom>
        </p:spPr>
        <p:txBody>
          <a:bodyPr wrap="square">
            <a:spAutoFit/>
          </a:bodyPr>
          <a:lstStyle/>
          <a:p>
            <a:pPr fontAlgn="t">
              <a:lnSpc>
                <a:spcPct val="20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核心专利类型：</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化学药品含活性成分的药物组合</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专利</a:t>
            </a:r>
            <a:endParaRPr lang="en-US" altLang="zh-CN" sz="1200" b="1" kern="0" dirty="0" smtClean="0">
              <a:solidFill>
                <a:schemeClr val="accent5"/>
              </a:solidFill>
              <a:latin typeface="微软雅黑" panose="020B0503020204020204" pitchFamily="34" charset="-122"/>
              <a:ea typeface="微软雅黑" panose="020B0503020204020204" pitchFamily="34" charset="-122"/>
            </a:endParaRPr>
          </a:p>
          <a:p>
            <a:pPr fontAlgn="t">
              <a:lnSpc>
                <a:spcPct val="200000"/>
              </a:lnSpc>
              <a:spcAft>
                <a:spcPts val="0"/>
              </a:spcAft>
            </a:pPr>
            <a:r>
              <a:rPr lang="zh-CN" altLang="en-US" sz="1200" b="1" kern="0" dirty="0" smtClean="0">
                <a:solidFill>
                  <a:schemeClr val="accent5"/>
                </a:solidFill>
                <a:latin typeface="微软雅黑" panose="020B0503020204020204" pitchFamily="34" charset="-122"/>
                <a:ea typeface="微软雅黑" panose="020B0503020204020204" pitchFamily="34" charset="-122"/>
              </a:rPr>
              <a:t>所</a:t>
            </a:r>
            <a:r>
              <a:rPr lang="zh-CN" altLang="en-US" sz="1200" b="1" kern="0" dirty="0">
                <a:solidFill>
                  <a:schemeClr val="accent5"/>
                </a:solidFill>
                <a:latin typeface="微软雅黑" panose="020B0503020204020204" pitchFamily="34" charset="-122"/>
                <a:ea typeface="微软雅黑" panose="020B0503020204020204" pitchFamily="34" charset="-122"/>
              </a:rPr>
              <a:t>治疗疾病的基本情况</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中国心血管病健康和疾病报告</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：我国成人高血压患病人数约</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2.45</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亿。高血压知晓率、治疗率、达标率仍然很低，其中达标率仅为</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16.8%</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2018</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版中国高血压防治指南）。高血压是最常见的慢性病之一，也是心脑血管疾病的主要危险因素。高血压是心脏病、脑卒中、肾脏病发病和死亡的最重要的危险因素，我国因心脑血管病导致的死亡占国民总死亡的</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40%</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以上，约</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70%</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的脑卒中死亡和约</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50%</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心肌梗死与高血压密切相关</a:t>
            </a:r>
            <a:r>
              <a:rPr lang="zh-CN" altLang="en-US" sz="1200" kern="0" dirty="0" smtClean="0">
                <a:latin typeface="微软雅黑" panose="020B0503020204020204" pitchFamily="34" charset="-122"/>
                <a:ea typeface="微软雅黑" panose="020B0503020204020204" pitchFamily="34" charset="-122"/>
                <a:cs typeface="宋体" panose="02010600030101010101" pitchFamily="2" charset="-122"/>
              </a:rPr>
              <a:t>。</a:t>
            </a:r>
            <a:endParaRPr lang="en-US" altLang="zh-CN" sz="1200" kern="0" dirty="0" smtClean="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200" b="1" kern="0" dirty="0" smtClean="0">
                <a:solidFill>
                  <a:schemeClr val="accent5"/>
                </a:solidFill>
                <a:latin typeface="微软雅黑" panose="020B0503020204020204" pitchFamily="34" charset="-122"/>
                <a:ea typeface="微软雅黑" panose="020B0503020204020204" pitchFamily="34" charset="-122"/>
              </a:rPr>
              <a:t>中国</a:t>
            </a:r>
            <a:r>
              <a:rPr lang="zh-CN" altLang="en-US" sz="1200" b="1" kern="0" dirty="0">
                <a:solidFill>
                  <a:schemeClr val="accent5"/>
                </a:solidFill>
                <a:latin typeface="微软雅黑" panose="020B0503020204020204" pitchFamily="34" charset="-122"/>
                <a:ea typeface="微软雅黑" panose="020B0503020204020204" pitchFamily="34" charset="-122"/>
              </a:rPr>
              <a:t>大陆首次上市时间：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月（获批时间）</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目前大陆地区同通用名药品的上市情况：</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无</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是否为</a:t>
            </a:r>
            <a:r>
              <a:rPr lang="en-US" altLang="zh-CN" sz="1200" b="1" kern="0" dirty="0">
                <a:solidFill>
                  <a:schemeClr val="accent5"/>
                </a:solidFill>
                <a:latin typeface="微软雅黑" panose="020B0503020204020204" pitchFamily="34" charset="-122"/>
                <a:ea typeface="微软雅黑" panose="020B0503020204020204" pitchFamily="34" charset="-122"/>
              </a:rPr>
              <a:t>OTC</a:t>
            </a:r>
            <a:r>
              <a:rPr lang="zh-CN" altLang="en-US" sz="1200" b="1" kern="0" dirty="0">
                <a:solidFill>
                  <a:schemeClr val="accent5"/>
                </a:solidFill>
                <a:latin typeface="微软雅黑" panose="020B0503020204020204" pitchFamily="34" charset="-122"/>
                <a:ea typeface="微软雅黑" panose="020B0503020204020204" pitchFamily="34" charset="-122"/>
              </a:rPr>
              <a:t>药品：</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否</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参照药品：</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缬沙坦氨氯地平片（商品名倍博特）</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a:p>
            <a:pPr fontAlgn="t">
              <a:lnSpc>
                <a:spcPct val="200000"/>
              </a:lnSpc>
              <a:spcAft>
                <a:spcPts val="0"/>
              </a:spcAft>
            </a:pPr>
            <a:r>
              <a:rPr lang="zh-CN" altLang="en-US" sz="1200" b="1" kern="0" dirty="0">
                <a:solidFill>
                  <a:schemeClr val="accent5"/>
                </a:solidFill>
                <a:latin typeface="微软雅黑" panose="020B0503020204020204" pitchFamily="34" charset="-122"/>
                <a:ea typeface="微软雅黑" panose="020B0503020204020204" pitchFamily="34" charset="-122"/>
              </a:rPr>
              <a:t>同疾病治疗领域内或同药理作用药品上市情况：</a:t>
            </a:r>
            <a:endParaRPr lang="en-US" altLang="zh-CN" sz="1200" b="1" kern="0" dirty="0">
              <a:solidFill>
                <a:schemeClr val="accent5"/>
              </a:solidFill>
              <a:latin typeface="微软雅黑" panose="020B0503020204020204" pitchFamily="34" charset="-122"/>
              <a:ea typeface="微软雅黑" panose="020B0503020204020204" pitchFamily="34" charset="-122"/>
            </a:endParaRPr>
          </a:p>
          <a:p>
            <a:pPr fontAlgn="t">
              <a:lnSpc>
                <a:spcPct val="200000"/>
              </a:lnSpc>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目前国内已上市的</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ARB+CCB</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的单片复方制剂仅有</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个通用名药品：缬沙坦氨氯地平、奥美沙坦酯氨氯地平、替米沙坦氨氯地平</a:t>
            </a:r>
            <a:endParaRPr lang="en-US" altLang="zh-CN" sz="1200" kern="0" dirty="0">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429095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67158"/>
            <a:ext cx="12192000" cy="2137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4" name="직사각형 1"/>
          <p:cNvSpPr>
            <a:spLocks noGrp="1"/>
          </p:cNvSpPr>
          <p:nvPr>
            <p:ph type="title"/>
          </p:nvPr>
        </p:nvSpPr>
        <p:spPr>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有效性：药品</a:t>
            </a:r>
            <a:r>
              <a:rPr lang="zh-CN" altLang="en-US" sz="2800" b="1" dirty="0">
                <a:solidFill>
                  <a:srgbClr val="002060"/>
                </a:solidFill>
                <a:latin typeface="微软雅黑" panose="020B0503020204020204" pitchFamily="34" charset="-122"/>
                <a:ea typeface="微软雅黑" panose="020B0503020204020204" pitchFamily="34" charset="-122"/>
                <a:cs typeface="+mj-cs"/>
              </a:rPr>
              <a:t>有效性研究信息</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5" name="矩形 4"/>
          <p:cNvSpPr/>
          <p:nvPr/>
        </p:nvSpPr>
        <p:spPr>
          <a:xfrm>
            <a:off x="0" y="909946"/>
            <a:ext cx="12192000" cy="14034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Aft>
                <a:spcPts val="0"/>
              </a:spcAft>
              <a:buFont typeface="Arial" panose="020B0604020202020204" pitchFamily="34" charset="0"/>
              <a:buChar char="•"/>
            </a:pPr>
            <a:endParaRPr lang="zh-CN"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10777" y="1032555"/>
            <a:ext cx="11170445" cy="1144609"/>
          </a:xfrm>
          <a:prstGeom prst="rect">
            <a:avLst/>
          </a:prstGeom>
        </p:spPr>
        <p:txBody>
          <a:bodyPr wrap="square">
            <a:spAutoFit/>
          </a:bodyPr>
          <a:lstStyle/>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a:t>
            </a:r>
            <a:r>
              <a:rPr lang="zh-CN" altLang="en-US" sz="1200" b="1" kern="0" dirty="0" smtClean="0">
                <a:solidFill>
                  <a:schemeClr val="accent5"/>
                </a:solidFill>
                <a:latin typeface="微软雅黑" panose="020B0503020204020204" pitchFamily="34" charset="-122"/>
                <a:ea typeface="微软雅黑" panose="020B0503020204020204" pitchFamily="34" charset="-122"/>
              </a:rPr>
              <a:t>类型 </a:t>
            </a:r>
            <a:r>
              <a:rPr lang="en-US" altLang="zh-CN" sz="1200" b="1" kern="0" dirty="0" smtClean="0">
                <a:solidFill>
                  <a:schemeClr val="accent5"/>
                </a:solidFill>
                <a:latin typeface="微软雅黑" panose="020B0503020204020204" pitchFamily="34" charset="-122"/>
                <a:ea typeface="微软雅黑" panose="020B0503020204020204" pitchFamily="34" charset="-122"/>
              </a:rPr>
              <a:t>1</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单个样本量足够的</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RCT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           </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试验对照药品：</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氯沙坦钾片</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试验阶段：</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上市前</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456499" y="1075040"/>
            <a:ext cx="8140990" cy="1200329"/>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主要临床结局：</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对于氯沙坦钾</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单药治疗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周后，血压不达标的轻中度高血压患者，与继续采用氯沙坦钾片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单药治疗相比，换用氨氯地平氯沙坦钾片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周后，受试者的舒张压进一步降低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8.84mmHg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，收缩压进一步降低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13.93mmHg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，降压达标率提高到</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58.4%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。与氯沙坦钾单药治疗组相比，存在统计学显著差异</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(P&lt;0.0001)</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。优效性检验结果表明：氨氯地平氯沙坦钾片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组的降压作用优于单药组。</a:t>
            </a:r>
          </a:p>
        </p:txBody>
      </p:sp>
      <p:sp>
        <p:nvSpPr>
          <p:cNvPr id="10" name="矩形 9"/>
          <p:cNvSpPr/>
          <p:nvPr/>
        </p:nvSpPr>
        <p:spPr>
          <a:xfrm>
            <a:off x="482600" y="2568171"/>
            <a:ext cx="11170445" cy="1569660"/>
          </a:xfrm>
          <a:prstGeom prst="rect">
            <a:avLst/>
          </a:prstGeom>
        </p:spPr>
        <p:txBody>
          <a:bodyPr wrap="square">
            <a:spAutoFit/>
          </a:bodyPr>
          <a:lstStyle/>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a:t>
            </a:r>
            <a:r>
              <a:rPr lang="zh-CN" altLang="en-US" sz="1200" b="1" kern="0" dirty="0" smtClean="0">
                <a:solidFill>
                  <a:schemeClr val="accent5"/>
                </a:solidFill>
                <a:latin typeface="微软雅黑" panose="020B0503020204020204" pitchFamily="34" charset="-122"/>
                <a:ea typeface="微软雅黑" panose="020B0503020204020204" pitchFamily="34" charset="-122"/>
              </a:rPr>
              <a:t>类型 </a:t>
            </a:r>
            <a:r>
              <a:rPr lang="en-US" altLang="zh-CN" sz="1200" b="1" kern="0" dirty="0">
                <a:solidFill>
                  <a:schemeClr val="accent5"/>
                </a:solidFill>
                <a:latin typeface="微软雅黑" panose="020B0503020204020204" pitchFamily="34" charset="-122"/>
                <a:ea typeface="微软雅黑" panose="020B0503020204020204" pitchFamily="34" charset="-122"/>
              </a:rPr>
              <a:t>2</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单个样本量足够的</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RCT</a:t>
            </a: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试验对照药品</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苯磺酸氨氯地平</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试验阶段：</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上市</a:t>
            </a:r>
            <a:r>
              <a:rPr lang="zh-CN" altLang="en-US" sz="1200" kern="0" dirty="0" smtClean="0">
                <a:solidFill>
                  <a:schemeClr val="accent3">
                    <a:lumMod val="50000"/>
                  </a:schemeClr>
                </a:solidFill>
                <a:latin typeface="微软雅黑" panose="020B0503020204020204" pitchFamily="34" charset="-122"/>
                <a:ea typeface="微软雅黑" panose="020B0503020204020204" pitchFamily="34" charset="-122"/>
              </a:rPr>
              <a:t>前</a:t>
            </a:r>
            <a:endPar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456499" y="2628389"/>
            <a:ext cx="8140990" cy="1200329"/>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主要临床结局：</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对于氨氯地平</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单药治疗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周后，血压不达标的轻中度高血压患者，与继续采用氨氯地平</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单药治疗相比，换用氨氯地平氯沙坦钾片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周后，受试者的舒张压进一步降低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6.59 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，收缩压进一步降低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9.57 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，降压达标率提高到</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49.0%</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。与氨氯地平单药治疗组相比，存在统计学显著差异</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(P&lt;0.05)</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。优效性检验结果表明：氨氯地平氯沙坦钾片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组的降压作用优于单药组。</a:t>
            </a:r>
          </a:p>
        </p:txBody>
      </p:sp>
      <p:sp>
        <p:nvSpPr>
          <p:cNvPr id="12" name="矩形 11"/>
          <p:cNvSpPr/>
          <p:nvPr/>
        </p:nvSpPr>
        <p:spPr>
          <a:xfrm>
            <a:off x="510777" y="4083096"/>
            <a:ext cx="11170445" cy="1569660"/>
          </a:xfrm>
          <a:prstGeom prst="rect">
            <a:avLst/>
          </a:prstGeom>
        </p:spPr>
        <p:txBody>
          <a:bodyPr wrap="square">
            <a:spAutoFit/>
          </a:bodyPr>
          <a:lstStyle/>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a:t>
            </a:r>
            <a:r>
              <a:rPr lang="zh-CN" altLang="en-US" sz="1200" b="1" kern="0" dirty="0" smtClean="0">
                <a:solidFill>
                  <a:schemeClr val="accent5"/>
                </a:solidFill>
                <a:latin typeface="微软雅黑" panose="020B0503020204020204" pitchFamily="34" charset="-122"/>
                <a:ea typeface="微软雅黑" panose="020B0503020204020204" pitchFamily="34" charset="-122"/>
              </a:rPr>
              <a:t>类型 </a:t>
            </a:r>
            <a:r>
              <a:rPr lang="en-US" altLang="zh-CN" sz="1200" b="1" kern="0" dirty="0" smtClean="0">
                <a:solidFill>
                  <a:schemeClr val="accent5"/>
                </a:solidFill>
                <a:latin typeface="微软雅黑" panose="020B0503020204020204" pitchFamily="34" charset="-122"/>
                <a:ea typeface="微软雅黑" panose="020B0503020204020204" pitchFamily="34" charset="-122"/>
              </a:rPr>
              <a:t>3</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单臂临床实验</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试验对照药品</a:t>
            </a:r>
            <a:r>
              <a:rPr lang="zh-CN" altLang="en-US" sz="1200" b="1" kern="0" dirty="0" smtClean="0">
                <a:solidFill>
                  <a:schemeClr val="accent5"/>
                </a:solidFill>
                <a:latin typeface="微软雅黑" panose="020B0503020204020204" pitchFamily="34" charset="-122"/>
                <a:ea typeface="微软雅黑" panose="020B0503020204020204" pitchFamily="34" charset="-122"/>
              </a:rPr>
              <a:t>：</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无</a:t>
            </a: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试验阶段：</a:t>
            </a:r>
            <a:r>
              <a:rPr lang="zh-CN" altLang="en-US" sz="1200" kern="0" dirty="0">
                <a:solidFill>
                  <a:schemeClr val="accent3">
                    <a:lumMod val="50000"/>
                  </a:schemeClr>
                </a:solidFill>
                <a:latin typeface="微软雅黑" panose="020B0503020204020204" pitchFamily="34" charset="-122"/>
                <a:ea typeface="微软雅黑" panose="020B0503020204020204" pitchFamily="34" charset="-122"/>
              </a:rPr>
              <a:t>上市</a:t>
            </a:r>
            <a:r>
              <a:rPr lang="zh-CN" altLang="en-US" sz="1200" kern="0" dirty="0" smtClean="0">
                <a:solidFill>
                  <a:schemeClr val="accent3">
                    <a:lumMod val="50000"/>
                  </a:schemeClr>
                </a:solidFill>
                <a:latin typeface="微软雅黑" panose="020B0503020204020204" pitchFamily="34" charset="-122"/>
                <a:ea typeface="微软雅黑" panose="020B0503020204020204" pitchFamily="34" charset="-122"/>
              </a:rPr>
              <a:t>前</a:t>
            </a:r>
            <a:endParaRPr lang="en-US" altLang="zh-CN" sz="1200" kern="0" dirty="0" smtClean="0">
              <a:solidFill>
                <a:schemeClr val="accent3">
                  <a:lumMod val="50000"/>
                </a:schemeClr>
              </a:solidFill>
              <a:latin typeface="微软雅黑" panose="020B0503020204020204" pitchFamily="34" charset="-122"/>
              <a:ea typeface="微软雅黑" panose="020B0503020204020204" pitchFamily="34" charset="-122"/>
            </a:endParaRPr>
          </a:p>
          <a:p>
            <a:pPr marL="285750" indent="-285750">
              <a:lnSpc>
                <a:spcPct val="200000"/>
              </a:lnSpc>
              <a:spcAft>
                <a:spcPts val="0"/>
              </a:spcAft>
              <a:buFont typeface="Arial" panose="020B0604020202020204" pitchFamily="34" charset="0"/>
              <a:buChar char="•"/>
            </a:pPr>
            <a:endParaRPr lang="en-US" altLang="zh-CN" sz="1200" kern="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456121" y="4083096"/>
            <a:ext cx="8196924" cy="1569660"/>
          </a:xfrm>
          <a:prstGeom prst="rect">
            <a:avLst/>
          </a:prstGeom>
        </p:spPr>
        <p:txBody>
          <a:bodyPr wrap="square">
            <a:spAutoFit/>
          </a:bodyPr>
          <a:lstStyle/>
          <a:p>
            <a:pPr marL="285750" indent="-285750">
              <a:lnSpc>
                <a:spcPct val="200000"/>
              </a:lnSpc>
              <a:spcAft>
                <a:spcPts val="0"/>
              </a:spcAft>
              <a:buFont typeface="Arial" panose="020B0604020202020204" pitchFamily="34" charset="0"/>
              <a:buChar char="•"/>
            </a:pPr>
            <a:r>
              <a:rPr lang="zh-CN" altLang="en-US" sz="1200" b="1" kern="0" dirty="0">
                <a:solidFill>
                  <a:schemeClr val="accent5"/>
                </a:solidFill>
                <a:latin typeface="微软雅黑" panose="020B0503020204020204" pitchFamily="34" charset="-122"/>
                <a:ea typeface="微软雅黑" panose="020B0503020204020204" pitchFamily="34" charset="-122"/>
              </a:rPr>
              <a:t>主要临床结局：</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氨氯地平氯沙坦钾片</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(5mg/100mg)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小时动态血压监测</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(ABPM)</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的平均血压</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(SBP</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DBP)</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较基线下降</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15.95mmHg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9.84mmHg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，昼平均血压较基线下降</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17.40</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1.84mmHg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，夜平均血压较基线下降</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13.01mmHg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7.82mmHg</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周的达标率分别为</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71.7%</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和</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72.7%</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。治疗</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8</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周后，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小时</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ABPM</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分析得到血压谷峰比值大于</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50%</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，提示本品能够在</a:t>
            </a:r>
            <a:r>
              <a:rPr lang="en-US" altLang="zh-CN" sz="1200" kern="0" dirty="0">
                <a:solidFill>
                  <a:schemeClr val="accent3">
                    <a:lumMod val="50000"/>
                  </a:schemeClr>
                </a:solidFill>
                <a:latin typeface="微软雅黑" panose="020B0503020204020204" pitchFamily="34" charset="-122"/>
                <a:ea typeface="微软雅黑" panose="020B0503020204020204" pitchFamily="34" charset="-122"/>
              </a:rPr>
              <a:t>24</a:t>
            </a:r>
            <a:r>
              <a:rPr lang="zh-CN" altLang="zh-CN" sz="1200" kern="0" dirty="0">
                <a:solidFill>
                  <a:schemeClr val="accent3">
                    <a:lumMod val="50000"/>
                  </a:schemeClr>
                </a:solidFill>
                <a:latin typeface="微软雅黑" panose="020B0503020204020204" pitchFamily="34" charset="-122"/>
                <a:ea typeface="微软雅黑" panose="020B0503020204020204" pitchFamily="34" charset="-122"/>
              </a:rPr>
              <a:t>小时内有效平稳降压。</a:t>
            </a:r>
          </a:p>
        </p:txBody>
      </p:sp>
      <p:sp>
        <p:nvSpPr>
          <p:cNvPr id="17" name="矩形 16"/>
          <p:cNvSpPr/>
          <p:nvPr/>
        </p:nvSpPr>
        <p:spPr>
          <a:xfrm>
            <a:off x="931336" y="6243025"/>
            <a:ext cx="10749886" cy="369332"/>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国内外高血压治疗指南推荐联合治疗，优选单片复方制剂，推荐应用优化联合治疗方案包括</a:t>
            </a:r>
            <a:r>
              <a:rPr lang="en-US" altLang="zh-CN" dirty="0">
                <a:latin typeface="微软雅黑" panose="020B0503020204020204" pitchFamily="34" charset="-122"/>
                <a:ea typeface="微软雅黑" panose="020B0503020204020204" pitchFamily="34" charset="-122"/>
              </a:rPr>
              <a:t>CCB+ARB</a:t>
            </a:r>
            <a:r>
              <a:rPr lang="zh-CN" altLang="en-US"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0351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
          <p:cNvSpPr/>
          <p:nvPr/>
        </p:nvSpPr>
        <p:spPr>
          <a:xfrm>
            <a:off x="508525" y="255645"/>
            <a:ext cx="4852610"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有效性：药品</a:t>
            </a:r>
            <a:r>
              <a:rPr lang="zh-CN" altLang="en-US" sz="2800" b="1" dirty="0">
                <a:solidFill>
                  <a:srgbClr val="002060"/>
                </a:solidFill>
                <a:latin typeface="微软雅黑" panose="020B0503020204020204" pitchFamily="34" charset="-122"/>
                <a:ea typeface="微软雅黑" panose="020B0503020204020204" pitchFamily="34" charset="-122"/>
                <a:cs typeface="+mj-cs"/>
              </a:rPr>
              <a:t>有效性研究信息</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3" name="矩形 2"/>
          <p:cNvSpPr/>
          <p:nvPr/>
        </p:nvSpPr>
        <p:spPr>
          <a:xfrm>
            <a:off x="658652" y="947230"/>
            <a:ext cx="10901002" cy="5801588"/>
          </a:xfrm>
          <a:prstGeom prst="rect">
            <a:avLst/>
          </a:prstGeom>
        </p:spPr>
        <p:txBody>
          <a:bodyPr wrap="square">
            <a:spAutoFit/>
          </a:bodyPr>
          <a:lstStyle/>
          <a:p>
            <a:pPr marL="342900" indent="-342900">
              <a:lnSpc>
                <a:spcPct val="150000"/>
              </a:lnSpc>
              <a:buFont typeface="+mj-lt"/>
              <a:buAutoNum type="arabicPeriod"/>
            </a:pP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zh-CN" altLang="en-US" sz="1400" b="1" kern="0" dirty="0">
                <a:solidFill>
                  <a:schemeClr val="accent5"/>
                </a:solidFill>
                <a:latin typeface="微软雅黑" panose="020B0503020204020204" pitchFamily="34" charset="-122"/>
                <a:ea typeface="微软雅黑" panose="020B0503020204020204" pitchFamily="34" charset="-122"/>
              </a:rPr>
              <a:t>中国高血压防治指南</a:t>
            </a: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年，推荐：对血压≥</a:t>
            </a:r>
            <a:r>
              <a:rPr lang="en-US" altLang="zh-CN" sz="1400" dirty="0">
                <a:latin typeface="微软雅黑" panose="020B0503020204020204" pitchFamily="34" charset="-122"/>
                <a:ea typeface="微软雅黑" panose="020B0503020204020204" pitchFamily="34" charset="-122"/>
              </a:rPr>
              <a:t>160/100mmHg</a:t>
            </a:r>
            <a:r>
              <a:rPr lang="zh-CN" altLang="en-US" sz="1400" dirty="0">
                <a:latin typeface="微软雅黑" panose="020B0503020204020204" pitchFamily="34" charset="-122"/>
                <a:ea typeface="微软雅黑" panose="020B0503020204020204" pitchFamily="34" charset="-122"/>
              </a:rPr>
              <a:t>、高于目标血压</a:t>
            </a:r>
            <a:r>
              <a:rPr lang="en-US" altLang="zh-CN" sz="1400" dirty="0">
                <a:latin typeface="微软雅黑" panose="020B0503020204020204" pitchFamily="34" charset="-122"/>
                <a:ea typeface="微软雅黑" panose="020B0503020204020204" pitchFamily="34" charset="-122"/>
              </a:rPr>
              <a:t>20/10mmHg</a:t>
            </a:r>
            <a:r>
              <a:rPr lang="zh-CN" altLang="en-US" sz="1400" dirty="0">
                <a:latin typeface="微软雅黑" panose="020B0503020204020204" pitchFamily="34" charset="-122"/>
                <a:ea typeface="微软雅黑" panose="020B0503020204020204" pitchFamily="34" charset="-122"/>
              </a:rPr>
              <a:t>高危患者，或单药治疗未达标的高血压患者应联合降压治疗</a:t>
            </a:r>
            <a:r>
              <a:rPr lang="en-US" altLang="zh-CN" sz="1400" dirty="0">
                <a:latin typeface="微软雅黑" panose="020B0503020204020204" pitchFamily="34" charset="-122"/>
                <a:ea typeface="微软雅黑" panose="020B0503020204020204" pitchFamily="34" charset="-122"/>
              </a:rPr>
              <a:t>(Ⅰ</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C)</a:t>
            </a:r>
            <a:r>
              <a:rPr lang="zh-CN" altLang="en-US" sz="1400" dirty="0">
                <a:latin typeface="微软雅黑" panose="020B0503020204020204" pitchFamily="34" charset="-122"/>
                <a:ea typeface="微软雅黑" panose="020B0503020204020204" pitchFamily="34" charset="-122"/>
              </a:rPr>
              <a:t>，包括自由联合或单片复方制剂。对血压≥</a:t>
            </a:r>
            <a:r>
              <a:rPr lang="en-US" altLang="zh-CN" sz="1400" dirty="0">
                <a:latin typeface="微软雅黑" panose="020B0503020204020204" pitchFamily="34" charset="-122"/>
                <a:ea typeface="微软雅黑" panose="020B0503020204020204" pitchFamily="34" charset="-122"/>
              </a:rPr>
              <a:t>140/90 mmHg</a:t>
            </a:r>
            <a:r>
              <a:rPr lang="zh-CN" altLang="en-US" sz="1400" dirty="0">
                <a:latin typeface="微软雅黑" panose="020B0503020204020204" pitchFamily="34" charset="-122"/>
                <a:ea typeface="微软雅黑" panose="020B0503020204020204" pitchFamily="34" charset="-122"/>
              </a:rPr>
              <a:t>患者，也可起始小剂量联合治疗</a:t>
            </a:r>
            <a:r>
              <a:rPr lang="en-US" altLang="zh-CN" sz="1400" dirty="0">
                <a:latin typeface="微软雅黑" panose="020B0503020204020204" pitchFamily="34" charset="-122"/>
                <a:ea typeface="微软雅黑" panose="020B0503020204020204" pitchFamily="34" charset="-122"/>
              </a:rPr>
              <a:t>(Ⅰ</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C)</a:t>
            </a:r>
            <a:r>
              <a:rPr lang="zh-CN" altLang="en-US" sz="1400" dirty="0">
                <a:latin typeface="微软雅黑" panose="020B0503020204020204" pitchFamily="34" charset="-122"/>
                <a:ea typeface="微软雅黑" panose="020B0503020204020204" pitchFamily="34" charset="-122"/>
              </a:rPr>
              <a:t>。我国临床主要推荐应用优化联合治疗方案包括</a:t>
            </a:r>
            <a:r>
              <a:rPr lang="en-US" altLang="zh-CN" sz="1400" dirty="0">
                <a:latin typeface="微软雅黑" panose="020B0503020204020204" pitchFamily="34" charset="-122"/>
                <a:ea typeface="微软雅黑" panose="020B0503020204020204" pitchFamily="34" charset="-122"/>
              </a:rPr>
              <a:t>CCB+ARB</a:t>
            </a:r>
            <a:r>
              <a:rPr lang="zh-CN" altLang="en-US" sz="1400" dirty="0">
                <a:latin typeface="微软雅黑" panose="020B0503020204020204" pitchFamily="34" charset="-122"/>
                <a:ea typeface="微软雅黑" panose="020B0503020204020204" pitchFamily="34" charset="-122"/>
              </a:rPr>
              <a:t>：两药合用有协同降压作用，不良反应减轻或抵消</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zh-CN" altLang="en-US" sz="1400" b="1" kern="0" dirty="0">
                <a:solidFill>
                  <a:schemeClr val="accent5"/>
                </a:solidFill>
                <a:latin typeface="微软雅黑" panose="020B0503020204020204" pitchFamily="34" charset="-122"/>
                <a:ea typeface="微软雅黑" panose="020B0503020204020204" pitchFamily="34" charset="-122"/>
              </a:rPr>
              <a:t>血管紧张素转换酶抑制药</a:t>
            </a: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zh-CN" altLang="en-US" sz="1400" b="1" kern="0" dirty="0">
                <a:solidFill>
                  <a:schemeClr val="accent5"/>
                </a:solidFill>
                <a:latin typeface="微软雅黑" panose="020B0503020204020204" pitchFamily="34" charset="-122"/>
                <a:ea typeface="微软雅黑" panose="020B0503020204020204" pitchFamily="34" charset="-122"/>
              </a:rPr>
              <a:t>血管紧张素受体阻滞药联合钙通道阻滞剂单片复方制剂治疗原发性高血压中国专家共识</a:t>
            </a:r>
            <a:r>
              <a:rPr lang="en-US" altLang="zh-CN" sz="1400" b="1" kern="0" dirty="0" smtClean="0">
                <a:solidFill>
                  <a:schemeClr val="accent5"/>
                </a:solidFill>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2022</a:t>
            </a:r>
            <a:r>
              <a:rPr lang="zh-CN" altLang="en-US" sz="1400" dirty="0">
                <a:latin typeface="微软雅黑" panose="020B0503020204020204" pitchFamily="34" charset="-122"/>
                <a:ea typeface="微软雅黑" panose="020B0503020204020204" pitchFamily="34" charset="-122"/>
              </a:rPr>
              <a:t>年，推荐：</a:t>
            </a:r>
            <a:r>
              <a:rPr lang="en-US" altLang="zh-CN" sz="1400" dirty="0">
                <a:latin typeface="微软雅黑" panose="020B0503020204020204" pitchFamily="34" charset="-122"/>
                <a:ea typeface="微软雅黑" panose="020B0503020204020204" pitchFamily="34" charset="-122"/>
              </a:rPr>
              <a:t>A+C</a:t>
            </a:r>
            <a:r>
              <a:rPr lang="zh-CN" altLang="en-US" sz="1400" dirty="0">
                <a:latin typeface="微软雅黑" panose="020B0503020204020204" pitchFamily="34" charset="-122"/>
                <a:ea typeface="微软雅黑" panose="020B0503020204020204" pitchFamily="34" charset="-122"/>
              </a:rPr>
              <a:t>方案（</a:t>
            </a:r>
            <a:r>
              <a:rPr lang="en-US" altLang="zh-CN" sz="1400" dirty="0">
                <a:latin typeface="微软雅黑" panose="020B0503020204020204" pitchFamily="34" charset="-122"/>
                <a:ea typeface="微软雅黑" panose="020B0503020204020204" pitchFamily="34" charset="-122"/>
              </a:rPr>
              <a:t>ACEI/ARB +CCB</a:t>
            </a:r>
            <a:r>
              <a:rPr lang="zh-CN" altLang="en-US" sz="1400" dirty="0">
                <a:latin typeface="微软雅黑" panose="020B0503020204020204" pitchFamily="34" charset="-122"/>
                <a:ea typeface="微软雅黑" panose="020B0503020204020204" pitchFamily="34" charset="-122"/>
              </a:rPr>
              <a:t>）具有降压疗效好、不良反应少、改善预后、保护靶器官等多种优势，</a:t>
            </a:r>
            <a:r>
              <a:rPr lang="en-US" altLang="zh-CN" sz="1400" dirty="0">
                <a:latin typeface="微软雅黑" panose="020B0503020204020204" pitchFamily="34" charset="-122"/>
                <a:ea typeface="微软雅黑" panose="020B0503020204020204" pitchFamily="34" charset="-122"/>
              </a:rPr>
              <a:t>SPC</a:t>
            </a:r>
            <a:r>
              <a:rPr lang="zh-CN" altLang="en-US" sz="1400" dirty="0">
                <a:latin typeface="微软雅黑" panose="020B0503020204020204" pitchFamily="34" charset="-122"/>
                <a:ea typeface="微软雅黑" panose="020B0503020204020204" pitchFamily="34" charset="-122"/>
              </a:rPr>
              <a:t>可提高用药依从性及血压达标率。</a:t>
            </a:r>
            <a:r>
              <a:rPr lang="en-US" altLang="zh-CN" sz="1400" dirty="0">
                <a:latin typeface="微软雅黑" panose="020B0503020204020204" pitchFamily="34" charset="-122"/>
                <a:ea typeface="微软雅黑" panose="020B0503020204020204" pitchFamily="34" charset="-122"/>
              </a:rPr>
              <a:t>A+C SPC</a:t>
            </a:r>
            <a:r>
              <a:rPr lang="zh-CN" altLang="en-US" sz="1400" dirty="0">
                <a:latin typeface="微软雅黑" panose="020B0503020204020204" pitchFamily="34" charset="-122"/>
                <a:ea typeface="微软雅黑" panose="020B0503020204020204" pitchFamily="34" charset="-122"/>
              </a:rPr>
              <a:t>推荐优先在下列高血压人群中使用：</a:t>
            </a:r>
            <a:r>
              <a:rPr lang="en-US" altLang="zh-CN" sz="1400" dirty="0">
                <a:latin typeface="微软雅黑" panose="020B0503020204020204" pitchFamily="34" charset="-122"/>
                <a:ea typeface="微软雅黑" panose="020B0503020204020204" pitchFamily="34" charset="-122"/>
              </a:rPr>
              <a:t>CKD</a:t>
            </a:r>
            <a:r>
              <a:rPr lang="zh-CN" altLang="en-US" sz="1400" dirty="0">
                <a:latin typeface="微软雅黑" panose="020B0503020204020204" pitchFamily="34" charset="-122"/>
                <a:ea typeface="微软雅黑" panose="020B0503020204020204" pitchFamily="34" charset="-122"/>
              </a:rPr>
              <a:t>、糖尿病、左心室肥厚、心房颤动、脑卒中、老年及肥胖等</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zh-CN" altLang="en-US" sz="1400" b="1" kern="0" dirty="0">
                <a:solidFill>
                  <a:schemeClr val="accent5"/>
                </a:solidFill>
                <a:latin typeface="微软雅黑" panose="020B0503020204020204" pitchFamily="34" charset="-122"/>
                <a:ea typeface="微软雅黑" panose="020B0503020204020204" pitchFamily="34" charset="-122"/>
              </a:rPr>
              <a:t>中国老年高血压管理指南</a:t>
            </a:r>
            <a:r>
              <a:rPr lang="en-US" altLang="zh-CN" sz="1400" b="1" kern="0" dirty="0" smtClean="0">
                <a:solidFill>
                  <a:schemeClr val="accent5"/>
                </a:solidFill>
                <a:latin typeface="微软雅黑" panose="020B0503020204020204" pitchFamily="34" charset="-122"/>
                <a:ea typeface="微软雅黑" panose="020B0503020204020204" pitchFamily="34" charset="-122"/>
              </a:rPr>
              <a:t>2023》</a:t>
            </a:r>
            <a:r>
              <a:rPr lang="en-US" altLang="zh-CN" sz="1400" dirty="0" smtClean="0">
                <a:latin typeface="微软雅黑" panose="020B0503020204020204" pitchFamily="34" charset="-122"/>
                <a:ea typeface="微软雅黑" panose="020B0503020204020204" pitchFamily="34" charset="-122"/>
              </a:rPr>
              <a:t>2023</a:t>
            </a:r>
            <a:r>
              <a:rPr lang="zh-CN" altLang="en-US" sz="1400" dirty="0">
                <a:latin typeface="微软雅黑" panose="020B0503020204020204" pitchFamily="34" charset="-122"/>
                <a:ea typeface="微软雅黑" panose="020B0503020204020204" pitchFamily="34" charset="-122"/>
              </a:rPr>
              <a:t>年，推荐：单药治疗血压未达标的老年高血压患者，可选择联合应用两种降压</a:t>
            </a:r>
            <a:r>
              <a:rPr lang="zh-CN" altLang="en-US" sz="1400" dirty="0" smtClean="0">
                <a:latin typeface="微软雅黑" panose="020B0503020204020204" pitchFamily="34" charset="-122"/>
                <a:ea typeface="微软雅黑" panose="020B0503020204020204" pitchFamily="34" charset="-122"/>
              </a:rPr>
              <a:t>药。初始</a:t>
            </a:r>
            <a:r>
              <a:rPr lang="zh-CN" altLang="en-US" sz="1400" dirty="0">
                <a:latin typeface="微软雅黑" panose="020B0503020204020204" pitchFamily="34" charset="-122"/>
                <a:ea typeface="微软雅黑" panose="020B0503020204020204" pitchFamily="34" charset="-122"/>
              </a:rPr>
              <a:t>联合治疗可采用低剂量联用方案。联合用药时，药物的降压作用机制应具有互补性，并可互相抵消或减轻药物不良反应。目前的证据均倾向于优先推荐单片复方制剂作为起始和长期维持治疗。指南中明确推荐常见种类的单片复方制剂包括氨氯地平氯沙坦</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1400" b="1" kern="0" dirty="0">
                <a:solidFill>
                  <a:schemeClr val="accent5"/>
                </a:solidFill>
                <a:latin typeface="微软雅黑" panose="020B0503020204020204" pitchFamily="34" charset="-122"/>
                <a:ea typeface="微软雅黑" panose="020B0503020204020204" pitchFamily="34" charset="-122"/>
              </a:rPr>
              <a:t>《</a:t>
            </a:r>
            <a:r>
              <a:rPr lang="zh-CN" altLang="en-US" sz="1400" b="1" kern="0" dirty="0">
                <a:solidFill>
                  <a:schemeClr val="accent5"/>
                </a:solidFill>
                <a:latin typeface="微软雅黑" panose="020B0503020204020204" pitchFamily="34" charset="-122"/>
                <a:ea typeface="微软雅黑" panose="020B0503020204020204" pitchFamily="34" charset="-122"/>
              </a:rPr>
              <a:t>欧洲</a:t>
            </a:r>
            <a:r>
              <a:rPr lang="en-US" altLang="zh-CN" sz="1400" b="1" kern="0" dirty="0">
                <a:solidFill>
                  <a:schemeClr val="accent5"/>
                </a:solidFill>
                <a:latin typeface="微软雅黑" panose="020B0503020204020204" pitchFamily="34" charset="-122"/>
                <a:ea typeface="微软雅黑" panose="020B0503020204020204" pitchFamily="34" charset="-122"/>
              </a:rPr>
              <a:t>ESH</a:t>
            </a:r>
            <a:r>
              <a:rPr lang="zh-CN" altLang="en-US" sz="1400" b="1" kern="0" dirty="0">
                <a:solidFill>
                  <a:schemeClr val="accent5"/>
                </a:solidFill>
                <a:latin typeface="微软雅黑" panose="020B0503020204020204" pitchFamily="34" charset="-122"/>
                <a:ea typeface="微软雅黑" panose="020B0503020204020204" pitchFamily="34" charset="-122"/>
              </a:rPr>
              <a:t>高血压指南</a:t>
            </a:r>
            <a:r>
              <a:rPr lang="en-US" altLang="zh-CN" sz="1400" b="1" kern="0" dirty="0" smtClean="0">
                <a:solidFill>
                  <a:schemeClr val="accent5"/>
                </a:solidFill>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2023</a:t>
            </a:r>
            <a:r>
              <a:rPr lang="zh-CN" altLang="en-US" sz="1400" dirty="0">
                <a:latin typeface="微软雅黑" panose="020B0503020204020204" pitchFamily="34" charset="-122"/>
                <a:ea typeface="微软雅黑" panose="020B0503020204020204" pitchFamily="34" charset="-122"/>
              </a:rPr>
              <a:t>年，推荐： 建议大多数高血压患者使用两药联合治疗方案起始降压治疗，最常用的两药联合方式为</a:t>
            </a:r>
            <a:r>
              <a:rPr lang="en-US" altLang="zh-CN" sz="1400" dirty="0">
                <a:latin typeface="微软雅黑" panose="020B0503020204020204" pitchFamily="34" charset="-122"/>
                <a:ea typeface="微软雅黑" panose="020B0503020204020204" pitchFamily="34" charset="-122"/>
              </a:rPr>
              <a:t>RAAS</a:t>
            </a:r>
            <a:r>
              <a:rPr lang="zh-CN" altLang="en-US" sz="1400" dirty="0">
                <a:latin typeface="微软雅黑" panose="020B0503020204020204" pitchFamily="34" charset="-122"/>
                <a:ea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rPr>
              <a:t>ACEI/ARB</a:t>
            </a:r>
            <a:r>
              <a:rPr lang="zh-CN" altLang="en-US" sz="1400" dirty="0">
                <a:latin typeface="微软雅黑" panose="020B0503020204020204" pitchFamily="34" charset="-122"/>
                <a:ea typeface="微软雅黑" panose="020B0503020204020204" pitchFamily="34" charset="-122"/>
              </a:rPr>
              <a:t>）联合</a:t>
            </a:r>
            <a:r>
              <a:rPr lang="en-US" altLang="zh-CN" sz="1400" dirty="0">
                <a:latin typeface="微软雅黑" panose="020B0503020204020204" pitchFamily="34" charset="-122"/>
                <a:ea typeface="微软雅黑" panose="020B0503020204020204" pitchFamily="34" charset="-122"/>
              </a:rPr>
              <a:t>CCB</a:t>
            </a:r>
            <a:r>
              <a:rPr lang="zh-CN" altLang="en-US" sz="1400" dirty="0">
                <a:latin typeface="微软雅黑" panose="020B0503020204020204" pitchFamily="34" charset="-122"/>
                <a:ea typeface="微软雅黑" panose="020B0503020204020204" pitchFamily="34" charset="-122"/>
              </a:rPr>
              <a:t>或噻嗪类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噻嗪样利尿剂，还可应用五类主要降压药物外的其他药物进行联合治疗（</a:t>
            </a:r>
            <a:r>
              <a:rPr lang="en-US" altLang="zh-CN" sz="1400" dirty="0">
                <a:latin typeface="微软雅黑" panose="020B0503020204020204" pitchFamily="34" charset="-122"/>
                <a:ea typeface="微软雅黑" panose="020B0503020204020204" pitchFamily="34" charset="-122"/>
              </a:rPr>
              <a:t>Ⅰ</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）。对于大多数患者而言，应以包含两种药物的 </a:t>
            </a:r>
            <a:r>
              <a:rPr lang="en-US" altLang="zh-CN" sz="1400" dirty="0">
                <a:latin typeface="微软雅黑" panose="020B0503020204020204" pitchFamily="34" charset="-122"/>
                <a:ea typeface="微软雅黑" panose="020B0503020204020204" pitchFamily="34" charset="-122"/>
              </a:rPr>
              <a:t>SPC </a:t>
            </a:r>
            <a:r>
              <a:rPr lang="zh-CN" altLang="en-US" sz="1400" dirty="0">
                <a:latin typeface="微软雅黑" panose="020B0503020204020204" pitchFamily="34" charset="-122"/>
                <a:ea typeface="微软雅黑" panose="020B0503020204020204" pitchFamily="34" charset="-122"/>
              </a:rPr>
              <a:t>起始治疗，以提高降压治疗的速度、效率和可预测性</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400" b="1" kern="0" dirty="0" smtClean="0">
                <a:solidFill>
                  <a:schemeClr val="accent5"/>
                </a:solidFill>
                <a:latin typeface="微软雅黑" panose="020B0503020204020204" pitchFamily="34" charset="-122"/>
                <a:ea typeface="微软雅黑" panose="020B0503020204020204" pitchFamily="34" charset="-122"/>
              </a:rPr>
              <a:t>《WHO-成人高血压药物治疗指南》</a:t>
            </a:r>
            <a:r>
              <a:rPr lang="zh-CN" altLang="en-US" sz="1400" dirty="0" smtClean="0">
                <a:latin typeface="微软雅黑" panose="020B0503020204020204" pitchFamily="34" charset="-122"/>
                <a:ea typeface="微软雅黑" panose="020B0503020204020204" pitchFamily="34" charset="-122"/>
              </a:rPr>
              <a:t>2021年</a:t>
            </a:r>
            <a:r>
              <a:rPr lang="zh-CN" altLang="en-US" sz="1400" dirty="0">
                <a:latin typeface="微软雅黑" panose="020B0503020204020204" pitchFamily="34" charset="-122"/>
                <a:ea typeface="微软雅黑" panose="020B0503020204020204" pitchFamily="34" charset="-122"/>
              </a:rPr>
              <a:t>，推荐：对于需要药物治疗的高血压成人，世卫组织建议联合治疗，最好是单片复方制剂(以提高依从性和持久性)作为初始治疗。 联合治疗中使用的抗高血压药物应从以下三类药物中选择：利尿剂(噻嗪类或噻嗪样)、血管紧张素转换酶抑制剂(ACEis)/血管紧张素受体阻滞剂(ARBs)和长效二氢吡啶类钙通道阻滞剂 (CCB)。(有条件推荐，中等质量证据)</a:t>
            </a:r>
          </a:p>
          <a:p>
            <a:endParaRPr lang="zh-CN" altLang="en-US" sz="1400" dirty="0"/>
          </a:p>
          <a:p>
            <a:pPr marL="342900" indent="-342900">
              <a:buFont typeface="+mj-lt"/>
              <a:buAutoNum type="arabicPeriod"/>
            </a:pPr>
            <a:endParaRPr lang="zh-CN" altLang="en-US" sz="1400" dirty="0"/>
          </a:p>
          <a:p>
            <a:pPr marL="342900" indent="-342900">
              <a:buFont typeface="+mj-lt"/>
              <a:buAutoNum type="arabicPeriod"/>
            </a:pPr>
            <a:endParaRPr lang="zh-CN" altLang="en-US" sz="1400" dirty="0"/>
          </a:p>
          <a:p>
            <a:pPr marL="342900" indent="-342900">
              <a:buFont typeface="+mj-lt"/>
              <a:buAutoNum type="arabicPeriod"/>
            </a:pPr>
            <a:endParaRPr lang="zh-CN" altLang="en-US" sz="1400" dirty="0"/>
          </a:p>
        </p:txBody>
      </p:sp>
    </p:spTree>
    <p:extLst>
      <p:ext uri="{BB962C8B-B14F-4D97-AF65-F5344CB8AC3E}">
        <p14:creationId xmlns:p14="http://schemas.microsoft.com/office/powerpoint/2010/main" val="372181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p:cNvSpPr/>
          <p:nvPr/>
        </p:nvSpPr>
        <p:spPr>
          <a:xfrm>
            <a:off x="508525" y="255645"/>
            <a:ext cx="1261884" cy="523220"/>
          </a:xfrm>
          <a:prstGeom prst="rect">
            <a:avLst/>
          </a:prstGeom>
        </p:spPr>
        <p:txBody>
          <a:bodyPr wrap="none">
            <a:spAutoFit/>
          </a:bodyPr>
          <a:lstStyle/>
          <a:p>
            <a:r>
              <a:rPr lang="zh-CN" altLang="en-US" sz="2800" b="1" dirty="0">
                <a:solidFill>
                  <a:srgbClr val="002060"/>
                </a:solidFill>
                <a:latin typeface="微软雅黑" panose="020B0503020204020204" pitchFamily="34" charset="-122"/>
                <a:ea typeface="微软雅黑" panose="020B0503020204020204" pitchFamily="34" charset="-122"/>
                <a:cs typeface="+mj-cs"/>
              </a:rPr>
              <a:t>安全性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1770409" y="2426395"/>
            <a:ext cx="9825134" cy="1754326"/>
          </a:xfrm>
          <a:prstGeom prst="rect">
            <a:avLst/>
          </a:prstGeom>
          <a:ln>
            <a:solidFill>
              <a:schemeClr val="tx1">
                <a:lumMod val="75000"/>
                <a:lumOff val="25000"/>
              </a:schemeClr>
            </a:solidFill>
            <a:prstDash val="dashDot"/>
          </a:ln>
        </p:spPr>
        <p:txBody>
          <a:bodyPr wrap="square">
            <a:spAutoFit/>
          </a:bodyPr>
          <a:lstStyle/>
          <a:p>
            <a:pPr fontAlgn="t">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不良反应：少见</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：头晕、头痛；偶见</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(0.1%~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：头部不适，外周肿胀、胸部不适、口渴，肝功能异常，恶心，皮疹、皮炎、湿疹，心悸，呼吸困难、咽喉刺激，眩晕、耳鸣，高钾血症等。</a:t>
            </a:r>
          </a:p>
          <a:p>
            <a:pPr fontAlgn="t">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禁忌：</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对本品活性成分或任何一种赋形剂过敏者。</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孕妇及哺乳期妇女。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 </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严重肝功能障碍者。</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(4)</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在糖尿病或肾功能损害</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(GFR</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60mL/min/1.73m2)</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患者中禁止本品与含阿利吉仑的药物联合使用。</a:t>
            </a:r>
          </a:p>
          <a:p>
            <a:pPr fontAlgn="t">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注意事项：</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胚胎毒性：发现怀孕时，应尽早停用氯沙坦。</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过敏反应：应密切监测有血管性水肿病史的患者，一旦发生应立即停用，且不得再次使用。</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低血压及电解质</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体液平衡失调：血管容量不足的病人，可发生症状性低血压。</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(4)</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肝功能损害：对有肝功能损害病史的病人应考虑使用较低剂量。</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a:t>
            </a: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肾功能损害：在双侧肾动脉狭窄或孤肾动脉狭窄的患者中使用氯沙坦应谨慎。</a:t>
            </a:r>
          </a:p>
          <a:p>
            <a:pPr fontAlgn="t">
              <a:spcAft>
                <a:spcPts val="0"/>
              </a:spcAft>
            </a:pPr>
            <a:r>
              <a:rPr lang="zh-CN" altLang="en-US" sz="1200" kern="0" dirty="0">
                <a:latin typeface="微软雅黑" panose="020B0503020204020204" pitchFamily="34" charset="-122"/>
                <a:ea typeface="微软雅黑" panose="020B0503020204020204" pitchFamily="34" charset="-122"/>
                <a:cs typeface="宋体" panose="02010600030101010101" pitchFamily="2" charset="-122"/>
              </a:rPr>
              <a:t>药物相互作用：体外数据显示氨氯地平不影响地高辛、苯妥英、华法林或吲哚美辛与人血浆蛋白的结合。临床药动学的研究中，已确认氯沙坦钾和氢氯噻嗪、地高辛、华法林、西米替丁、苯巴比妥、酮康唑和红霉素不具有临床意义上的药物相互作用。其他详见说明书。</a:t>
            </a:r>
            <a:endParaRPr lang="zh-CN" altLang="zh-CN" sz="1200" kern="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矩形 4"/>
          <p:cNvSpPr/>
          <p:nvPr/>
        </p:nvSpPr>
        <p:spPr>
          <a:xfrm>
            <a:off x="1770409" y="4930569"/>
            <a:ext cx="9825134" cy="1569660"/>
          </a:xfrm>
          <a:prstGeom prst="rect">
            <a:avLst/>
          </a:prstGeom>
          <a:ln>
            <a:solidFill>
              <a:schemeClr val="tx1">
                <a:lumMod val="75000"/>
                <a:lumOff val="25000"/>
              </a:schemeClr>
            </a:solidFill>
            <a:prstDash val="dashDot"/>
          </a:ln>
        </p:spPr>
        <p:txBody>
          <a:bodyPr wrap="square">
            <a:spAutoFit/>
          </a:bodyPr>
          <a:lstStyle/>
          <a:p>
            <a:pPr fontAlgn="t">
              <a:spcAft>
                <a:spcPts val="0"/>
              </a:spcAft>
            </a:pP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查阅近</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5</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年内监管机构发布的警示信息，未发现本品或本品活性成份“苯磺酸氨氯地平”和“氯沙坦钾”相关的警示信息。氨氯地平氯沙坦钾片（Ⅰ）</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01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18</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日获得首次注册批件，氨氯地平氯沙坦钾片（Ⅱ）</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年</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01</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月</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30</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日获得首次注册批件；本品自</a:t>
            </a:r>
            <a:r>
              <a:rPr lang="en-US" altLang="zh-CN" sz="1200" kern="0" dirty="0">
                <a:latin typeface="微软雅黑" panose="020B0503020204020204" pitchFamily="34" charset="-122"/>
                <a:ea typeface="微软雅黑" panose="020B0503020204020204" pitchFamily="34" charset="-122"/>
                <a:cs typeface="宋体" panose="02010600030101010101" pitchFamily="2" charset="-122"/>
              </a:rPr>
              <a:t>2022.10.10</a:t>
            </a:r>
            <a:r>
              <a:rPr lang="zh-CN" altLang="zh-CN" sz="1200" kern="0" dirty="0">
                <a:latin typeface="微软雅黑" panose="020B0503020204020204" pitchFamily="34" charset="-122"/>
                <a:ea typeface="微软雅黑" panose="020B0503020204020204" pitchFamily="34" charset="-122"/>
                <a:cs typeface="宋体" panose="02010600030101010101" pitchFamily="2" charset="-122"/>
              </a:rPr>
              <a:t>上市销售至今，未收集到上市后不良反应数据；上市前不良反应数据已经纳入说明书不良反应项。以本品通用名称进行文献检索未发现安全性相关文献；以“苯磺酸氨氯地平” 和“氯沙坦钾”为检索词检索到《观察苯磺酸氨氯地平、氯沙坦钾治疗原发性高血压合并高尿酸血症的临床疗效及安全性观察》（结论：在原发性高血压并高尿酸血症患者治疗中，联合应用苯磺酸氨氯地平和氯沙坦钾可显著提升临床疗效，且安全性良好。）、《氯沙坦钾联合苯磺酸氨氯地平治疗老年高血压的临床效果》（结论：氯沙坦钾联合苯磺酸氨氯地平用于老年高血压患者，能够明显降低血压、提高临床疗效，并且不会对患者肝肾功能造成负面影响。）和《氯沙坦联合氨氯地平治疗肾性高血压的临床应用效果分析》（结论：肾性高血压患者采用氯沙坦联合氨氯地平治疗，其临床疗效确切，可改善血压、肾功能指标，用药安全性较高，可进行后期推广。）</a:t>
            </a:r>
          </a:p>
        </p:txBody>
      </p:sp>
      <p:sp>
        <p:nvSpPr>
          <p:cNvPr id="9" name="矩形 8"/>
          <p:cNvSpPr/>
          <p:nvPr/>
        </p:nvSpPr>
        <p:spPr>
          <a:xfrm>
            <a:off x="508525" y="1989872"/>
            <a:ext cx="3185487" cy="369332"/>
          </a:xfrm>
          <a:prstGeom prst="rect">
            <a:avLst/>
          </a:prstGeom>
        </p:spPr>
        <p:txBody>
          <a:bodyPr wrap="none">
            <a:spAutoFit/>
          </a:bodyPr>
          <a:lstStyle/>
          <a:p>
            <a:pPr fontAlgn="t">
              <a:spcAft>
                <a:spcPts val="0"/>
              </a:spcAft>
            </a:pPr>
            <a:r>
              <a:rPr lang="zh-CN"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药品说明书收载的安全性信息</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矩形 9"/>
          <p:cNvSpPr/>
          <p:nvPr/>
        </p:nvSpPr>
        <p:spPr>
          <a:xfrm>
            <a:off x="508525" y="4374437"/>
            <a:ext cx="4801314" cy="369332"/>
          </a:xfrm>
          <a:prstGeom prst="rect">
            <a:avLst/>
          </a:prstGeom>
        </p:spPr>
        <p:txBody>
          <a:bodyPr wrap="none">
            <a:spAutoFit/>
          </a:bodyPr>
          <a:lstStyle/>
          <a:p>
            <a:pPr fontAlgn="t">
              <a:spcAft>
                <a:spcPts val="0"/>
              </a:spcAft>
            </a:pPr>
            <a:r>
              <a:rPr lang="zh-CN" altLang="zh-CN" b="1" kern="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药品不良反应监测情况和药品安全性研究结果</a:t>
            </a:r>
          </a:p>
        </p:txBody>
      </p:sp>
      <p:sp>
        <p:nvSpPr>
          <p:cNvPr id="12" name="矩形 11"/>
          <p:cNvSpPr/>
          <p:nvPr/>
        </p:nvSpPr>
        <p:spPr>
          <a:xfrm>
            <a:off x="0" y="1030722"/>
            <a:ext cx="12192000" cy="8919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微软雅黑" panose="020B0503020204020204" pitchFamily="34" charset="-122"/>
                <a:ea typeface="微软雅黑" panose="020B0503020204020204" pitchFamily="34" charset="-122"/>
              </a:rPr>
              <a:t>CCB</a:t>
            </a:r>
            <a:r>
              <a:rPr lang="zh-CN" altLang="en-US" dirty="0">
                <a:solidFill>
                  <a:schemeClr val="tx1"/>
                </a:solidFill>
                <a:latin typeface="微软雅黑" panose="020B0503020204020204" pitchFamily="34" charset="-122"/>
                <a:ea typeface="微软雅黑" panose="020B0503020204020204" pitchFamily="34" charset="-122"/>
              </a:rPr>
              <a:t>具有直接扩张动脉作用，</a:t>
            </a:r>
            <a:r>
              <a:rPr lang="en-US" altLang="zh-CN" dirty="0">
                <a:solidFill>
                  <a:schemeClr val="tx1"/>
                </a:solidFill>
                <a:latin typeface="微软雅黑" panose="020B0503020204020204" pitchFamily="34" charset="-122"/>
                <a:ea typeface="微软雅黑" panose="020B0503020204020204" pitchFamily="34" charset="-122"/>
              </a:rPr>
              <a:t>ARB</a:t>
            </a:r>
            <a:r>
              <a:rPr lang="zh-CN" altLang="en-US" dirty="0">
                <a:solidFill>
                  <a:schemeClr val="tx1"/>
                </a:solidFill>
                <a:latin typeface="微软雅黑" panose="020B0503020204020204" pitchFamily="34" charset="-122"/>
                <a:ea typeface="微软雅黑" panose="020B0503020204020204" pitchFamily="34" charset="-122"/>
              </a:rPr>
              <a:t>既扩张动脉、又扩张静脉，故两药合用有协同降压作用。二氢吡啶类</a:t>
            </a:r>
            <a:r>
              <a:rPr lang="en-US" altLang="zh-CN" dirty="0">
                <a:solidFill>
                  <a:schemeClr val="tx1"/>
                </a:solidFill>
                <a:latin typeface="微软雅黑" panose="020B0503020204020204" pitchFamily="34" charset="-122"/>
                <a:ea typeface="微软雅黑" panose="020B0503020204020204" pitchFamily="34" charset="-122"/>
              </a:rPr>
              <a:t>CCB</a:t>
            </a:r>
            <a:r>
              <a:rPr lang="zh-CN" altLang="en-US" dirty="0">
                <a:solidFill>
                  <a:schemeClr val="tx1"/>
                </a:solidFill>
                <a:latin typeface="微软雅黑" panose="020B0503020204020204" pitchFamily="34" charset="-122"/>
                <a:ea typeface="微软雅黑" panose="020B0503020204020204" pitchFamily="34" charset="-122"/>
              </a:rPr>
              <a:t>常见的不良反应为踝部水肿，可被</a:t>
            </a:r>
            <a:r>
              <a:rPr lang="en-US" altLang="zh-CN" dirty="0">
                <a:solidFill>
                  <a:schemeClr val="tx1"/>
                </a:solidFill>
                <a:latin typeface="微软雅黑" panose="020B0503020204020204" pitchFamily="34" charset="-122"/>
                <a:ea typeface="微软雅黑" panose="020B0503020204020204" pitchFamily="34" charset="-122"/>
              </a:rPr>
              <a:t>ARB</a:t>
            </a:r>
            <a:r>
              <a:rPr lang="zh-CN" altLang="en-US" dirty="0">
                <a:solidFill>
                  <a:schemeClr val="tx1"/>
                </a:solidFill>
                <a:latin typeface="微软雅黑" panose="020B0503020204020204" pitchFamily="34" charset="-122"/>
                <a:ea typeface="微软雅黑" panose="020B0503020204020204" pitchFamily="34" charset="-122"/>
              </a:rPr>
              <a:t>减轻或抵消。</a:t>
            </a:r>
          </a:p>
        </p:txBody>
      </p:sp>
    </p:spTree>
    <p:extLst>
      <p:ext uri="{BB962C8B-B14F-4D97-AF65-F5344CB8AC3E}">
        <p14:creationId xmlns:p14="http://schemas.microsoft.com/office/powerpoint/2010/main" val="407791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083917"/>
            <a:ext cx="12192000" cy="49637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직사각형 1"/>
          <p:cNvSpPr/>
          <p:nvPr/>
        </p:nvSpPr>
        <p:spPr>
          <a:xfrm>
            <a:off x="508525" y="255645"/>
            <a:ext cx="1261884"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创新性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697113" y="1308999"/>
            <a:ext cx="10646877" cy="461857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l"/>
            </a:pP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氨氯地平氯沙坦钾片（</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Ⅱ</a:t>
            </a: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100" dirty="0" smtClean="0">
                <a:latin typeface="微软雅黑" panose="020B0503020204020204" pitchFamily="34" charset="-122"/>
                <a:ea typeface="微软雅黑" panose="020B0503020204020204" pitchFamily="34" charset="-122"/>
                <a:cs typeface="Arial" panose="020B0604020202020204" pitchFamily="34" charset="0"/>
              </a:rPr>
              <a:t>本品为</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国</a:t>
            </a:r>
            <a:r>
              <a:rPr lang="zh-CN" altLang="zh-CN" kern="100" dirty="0" smtClean="0">
                <a:latin typeface="微软雅黑" panose="020B0503020204020204" pitchFamily="34" charset="-122"/>
                <a:ea typeface="微软雅黑" panose="020B0503020204020204" pitchFamily="34" charset="-122"/>
                <a:cs typeface="Arial" panose="020B0604020202020204" pitchFamily="34" charset="0"/>
              </a:rPr>
              <a:t>内首</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个氨氯地平和氯沙坦钾的单片复方制剂，氨氯地平和氯沙坦在临床上已应用了几十年，是非常经典的降压成分，有着大量的高质量循证证据证实其降压疗效、安全性以及心、脑、肾等靶器官保护作用，以及氯沙坦独特的降尿酸优势。</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由氨氯地平和氯沙坦钾组成的单片复方制剂能够双效降压，达到</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1+1</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2</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的降压效果，同时还能减轻</a:t>
            </a:r>
            <a:r>
              <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CCB</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引起的水肿等不良反应，安全性良好。而单片复方制剂显著提高了治疗依从性和降压达标率。</a:t>
            </a:r>
            <a:endPar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50000"/>
              </a:lnSpc>
              <a:spcAft>
                <a:spcPts val="0"/>
              </a:spcAft>
              <a:buFont typeface="Wingdings" panose="05000000000000000000" pitchFamily="2" charset="2"/>
              <a:buChar char="l"/>
            </a:pPr>
            <a:endParaRPr lang="en-US"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50000"/>
              </a:lnSpc>
              <a:spcAft>
                <a:spcPts val="0"/>
              </a:spcAft>
              <a:buFont typeface="Wingdings" panose="05000000000000000000" pitchFamily="2" charset="2"/>
              <a:buChar char="l"/>
            </a:pPr>
            <a:r>
              <a:rPr lang="zh-CN" altLang="en-US" b="1" kern="1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氨</a:t>
            </a:r>
            <a:r>
              <a:rPr lang="zh-CN" altLang="en-US"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氯地平氯沙坦钾片</a:t>
            </a:r>
            <a:r>
              <a:rPr lang="zh-CN" altLang="en-US" b="1" kern="1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Ⅱ</a:t>
            </a:r>
            <a:r>
              <a:rPr lang="zh-CN" altLang="en-US" b="1" kern="1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本品推荐优先在下列高血压人群中使用：高尿酸血症</a:t>
            </a:r>
            <a:r>
              <a:rPr lang="en-US" altLang="zh-CN" kern="100" dirty="0">
                <a:latin typeface="微软雅黑" panose="020B0503020204020204" pitchFamily="34" charset="-122"/>
                <a:ea typeface="微软雅黑" panose="020B0503020204020204" pitchFamily="34" charset="-122"/>
                <a:cs typeface="Arial" panose="020B0604020202020204" pitchFamily="34" charset="0"/>
              </a:rPr>
              <a:t>/</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痛风、</a:t>
            </a:r>
            <a:r>
              <a:rPr lang="en-US" altLang="zh-CN" kern="100" dirty="0">
                <a:latin typeface="微软雅黑" panose="020B0503020204020204" pitchFamily="34" charset="-122"/>
                <a:ea typeface="微软雅黑" panose="020B0503020204020204" pitchFamily="34" charset="-122"/>
                <a:cs typeface="Arial" panose="020B0604020202020204" pitchFamily="34" charset="0"/>
              </a:rPr>
              <a:t>CKD</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、糖尿病、左心室肥厚、心房颤动、脑卒中、老年及肥胖等。本品是</a:t>
            </a:r>
            <a:r>
              <a:rPr lang="en-US" altLang="zh-CN" kern="100" dirty="0">
                <a:latin typeface="微软雅黑" panose="020B0503020204020204" pitchFamily="34" charset="-122"/>
                <a:ea typeface="微软雅黑" panose="020B0503020204020204" pitchFamily="34" charset="-122"/>
                <a:cs typeface="Arial" panose="020B0604020202020204" pitchFamily="34" charset="0"/>
              </a:rPr>
              <a:t>ARB+CCB</a:t>
            </a:r>
            <a:r>
              <a:rPr lang="zh-CN" altLang="zh-CN" kern="100" dirty="0">
                <a:latin typeface="微软雅黑" panose="020B0503020204020204" pitchFamily="34" charset="-122"/>
                <a:ea typeface="微软雅黑" panose="020B0503020204020204" pitchFamily="34" charset="-122"/>
                <a:cs typeface="Arial" panose="020B0604020202020204" pitchFamily="34" charset="0"/>
              </a:rPr>
              <a:t>组合，是中国慢性肾脏病人群最常使用的联合方案，良好肾保护作用，</a:t>
            </a:r>
            <a:r>
              <a:rPr lang="zh-CN" altLang="zh-CN"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可带来靶器官更早更多获益，预防心脑血管并发症。提高治疗依从性、减少药物不良反应，节省医疗费用，与单药加剂量、单药序贯、先单药后联合和起始自由联合等比较，均表现出明显的优势。</a:t>
            </a:r>
          </a:p>
        </p:txBody>
      </p:sp>
    </p:spTree>
    <p:extLst>
      <p:ext uri="{BB962C8B-B14F-4D97-AF65-F5344CB8AC3E}">
        <p14:creationId xmlns:p14="http://schemas.microsoft.com/office/powerpoint/2010/main" val="326109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p:cNvSpPr/>
          <p:nvPr/>
        </p:nvSpPr>
        <p:spPr>
          <a:xfrm>
            <a:off x="508525" y="255645"/>
            <a:ext cx="1261884" cy="523220"/>
          </a:xfrm>
          <a:prstGeom prst="rect">
            <a:avLst/>
          </a:prstGeom>
        </p:spPr>
        <p:txBody>
          <a:bodyPr wrap="none">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cs typeface="+mj-cs"/>
              </a:rPr>
              <a:t>公平性</a:t>
            </a:r>
            <a:endParaRPr lang="ko-KR" altLang="en-US" sz="2800" b="1" dirty="0">
              <a:solidFill>
                <a:srgbClr val="002060"/>
              </a:solidFill>
              <a:latin typeface="微软雅黑" panose="020B0503020204020204" pitchFamily="34" charset="-122"/>
              <a:ea typeface="微软雅黑" panose="020B0503020204020204" pitchFamily="34" charset="-122"/>
              <a:cs typeface="+mj-cs"/>
            </a:endParaRPr>
          </a:p>
        </p:txBody>
      </p:sp>
      <p:sp>
        <p:nvSpPr>
          <p:cNvPr id="2" name="矩形 1"/>
          <p:cNvSpPr/>
          <p:nvPr/>
        </p:nvSpPr>
        <p:spPr>
          <a:xfrm>
            <a:off x="754184" y="942062"/>
            <a:ext cx="10614400" cy="5262979"/>
          </a:xfrm>
          <a:prstGeom prst="rect">
            <a:avLst/>
          </a:prstGeom>
        </p:spPr>
        <p:txBody>
          <a:bodyPr wrap="square">
            <a:spAutoFit/>
          </a:bodyPr>
          <a:lstStyle/>
          <a:p>
            <a:pPr>
              <a:lnSpc>
                <a:spcPct val="150000"/>
              </a:lnSpc>
              <a:spcAft>
                <a:spcPts val="0"/>
              </a:spcAft>
            </a:pPr>
            <a:r>
              <a:rPr lang="en-US" altLang="zh-CN" sz="1400" b="1" kern="0" dirty="0">
                <a:solidFill>
                  <a:schemeClr val="accent5"/>
                </a:solidFill>
                <a:latin typeface="微软雅黑" panose="020B0503020204020204" pitchFamily="34" charset="-122"/>
                <a:ea typeface="微软雅黑" panose="020B0503020204020204" pitchFamily="34" charset="-122"/>
              </a:rPr>
              <a:t>1</a:t>
            </a:r>
            <a:r>
              <a:rPr lang="zh-CN" altLang="en-US" sz="1400" b="1" kern="0" dirty="0">
                <a:solidFill>
                  <a:schemeClr val="accent5"/>
                </a:solidFill>
                <a:latin typeface="微软雅黑" panose="020B0503020204020204" pitchFamily="34" charset="-122"/>
                <a:ea typeface="微软雅黑" panose="020B0503020204020204" pitchFamily="34" charset="-122"/>
              </a:rPr>
              <a:t>、所治疗疾病对公共健康的影响</a:t>
            </a:r>
            <a:endParaRPr lang="en-US" altLang="zh-CN" sz="1400" b="1" kern="0" dirty="0">
              <a:solidFill>
                <a:schemeClr val="accent5"/>
              </a:solidFill>
              <a:latin typeface="微软雅黑" panose="020B0503020204020204" pitchFamily="34" charset="-122"/>
              <a:ea typeface="微软雅黑" panose="020B0503020204020204" pitchFamily="34" charset="-122"/>
            </a:endParaRPr>
          </a:p>
          <a:p>
            <a:pPr>
              <a:lnSpc>
                <a:spcPct val="150000"/>
              </a:lnSpc>
              <a:spcAft>
                <a:spcPts val="0"/>
              </a:spcAft>
            </a:pP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氨氯地平氯沙坦钾片</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(Ⅱ)</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优先适用于老年高血压、高血压合并糖尿病、高血压合并冠心病、高血压合并</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CKD </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或外周血管病患者等，</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CCB</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无绝对禁忌证，适用人群更广泛，血压达标率更高，更早达标。具有良好肾保护作用，可带来靶器官更早更多获益，预防心脑血管并发症，减少患者的入院风险、预防脑卒总发生及死亡风险。提高治疗依从性、减少药物不良反应，节省医疗费用，进一步推进我国高血压的防控工作</a:t>
            </a:r>
            <a:r>
              <a:rPr lang="zh-CN" altLang="en-US" sz="1400" kern="100" dirty="0" smtClean="0">
                <a:latin typeface="微软雅黑" panose="020B0503020204020204" pitchFamily="34" charset="-122"/>
                <a:ea typeface="微软雅黑" panose="020B0503020204020204" pitchFamily="34" charset="-122"/>
                <a:cs typeface="Arial" panose="020B0604020202020204" pitchFamily="34" charset="0"/>
              </a:rPr>
              <a:t>。</a:t>
            </a:r>
            <a:endParaRPr lang="en-US" altLang="zh-CN" sz="1400" kern="100" dirty="0" smtClean="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Aft>
                <a:spcPts val="0"/>
              </a:spcAft>
            </a:pPr>
            <a:endParaRPr lang="zh-CN" altLang="en-US" sz="14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Aft>
                <a:spcPts val="0"/>
              </a:spcAft>
            </a:pPr>
            <a:r>
              <a:rPr lang="en-US" altLang="zh-CN" sz="1400" b="1" kern="0" dirty="0">
                <a:solidFill>
                  <a:schemeClr val="accent5"/>
                </a:solidFill>
                <a:latin typeface="微软雅黑" panose="020B0503020204020204" pitchFamily="34" charset="-122"/>
                <a:ea typeface="微软雅黑" panose="020B0503020204020204" pitchFamily="34" charset="-122"/>
              </a:rPr>
              <a:t>2</a:t>
            </a:r>
            <a:r>
              <a:rPr lang="zh-CN" altLang="en-US" sz="1400" b="1" kern="0" dirty="0">
                <a:solidFill>
                  <a:schemeClr val="accent5"/>
                </a:solidFill>
                <a:latin typeface="微软雅黑" panose="020B0503020204020204" pitchFamily="34" charset="-122"/>
                <a:ea typeface="微软雅黑" panose="020B0503020204020204" pitchFamily="34" charset="-122"/>
              </a:rPr>
              <a:t>、符合“保基本”原则</a:t>
            </a:r>
            <a:endParaRPr lang="en-US" altLang="zh-CN" sz="1400" b="1" kern="0" dirty="0">
              <a:solidFill>
                <a:schemeClr val="accent5"/>
              </a:solidFill>
              <a:latin typeface="微软雅黑" panose="020B0503020204020204" pitchFamily="34" charset="-122"/>
              <a:ea typeface="微软雅黑" panose="020B0503020204020204" pitchFamily="34" charset="-122"/>
            </a:endParaRPr>
          </a:p>
          <a:p>
            <a:pPr>
              <a:lnSpc>
                <a:spcPct val="150000"/>
              </a:lnSpc>
              <a:spcAft>
                <a:spcPts val="0"/>
              </a:spcAft>
            </a:pP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本品比进口氨氯地平、氯沙坦钾同规格同剂型单方相比，药学特征相同，但价格更低；比同类参照药品倍博特（缬沙坦氨氯地平）、思卫卡（奥美沙坦酯氨氯地平片）、双加（替米沙坦氨氯地平）价格相当；可提高患者用药可及性</a:t>
            </a:r>
            <a:r>
              <a:rPr lang="zh-CN" altLang="en-US" sz="1400" kern="100" dirty="0" smtClean="0">
                <a:latin typeface="微软雅黑" panose="020B0503020204020204" pitchFamily="34" charset="-122"/>
                <a:ea typeface="微软雅黑" panose="020B0503020204020204" pitchFamily="34" charset="-122"/>
                <a:cs typeface="Arial" panose="020B0604020202020204" pitchFamily="34" charset="0"/>
              </a:rPr>
              <a:t>，对</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医保基金支出影响不大。</a:t>
            </a:r>
          </a:p>
          <a:p>
            <a:pPr>
              <a:lnSpc>
                <a:spcPct val="150000"/>
              </a:lnSpc>
              <a:spcAft>
                <a:spcPts val="0"/>
              </a:spcAft>
            </a:pPr>
            <a:r>
              <a:rPr lang="en-US" altLang="zh-CN" sz="1400" b="1" kern="0" dirty="0">
                <a:solidFill>
                  <a:schemeClr val="accent5"/>
                </a:solidFill>
                <a:latin typeface="微软雅黑" panose="020B0503020204020204" pitchFamily="34" charset="-122"/>
                <a:ea typeface="微软雅黑" panose="020B0503020204020204" pitchFamily="34" charset="-122"/>
              </a:rPr>
              <a:t>3</a:t>
            </a:r>
            <a:r>
              <a:rPr lang="zh-CN" altLang="en-US" sz="1400" b="1" kern="0" dirty="0">
                <a:solidFill>
                  <a:schemeClr val="accent5"/>
                </a:solidFill>
                <a:latin typeface="微软雅黑" panose="020B0503020204020204" pitchFamily="34" charset="-122"/>
                <a:ea typeface="微软雅黑" panose="020B0503020204020204" pitchFamily="34" charset="-122"/>
              </a:rPr>
              <a:t>、弥补目录短板</a:t>
            </a:r>
            <a:endParaRPr lang="en-US" altLang="zh-CN" sz="1400" b="1" kern="0" dirty="0">
              <a:solidFill>
                <a:schemeClr val="accent5"/>
              </a:solidFill>
              <a:latin typeface="微软雅黑" panose="020B0503020204020204" pitchFamily="34" charset="-122"/>
              <a:ea typeface="微软雅黑" panose="020B0503020204020204" pitchFamily="34" charset="-122"/>
            </a:endParaRPr>
          </a:p>
          <a:p>
            <a:pPr>
              <a:lnSpc>
                <a:spcPct val="150000"/>
              </a:lnSpc>
              <a:spcAft>
                <a:spcPts val="0"/>
              </a:spcAft>
            </a:pP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医保目录内仅有缬沙坦氨氯地平、奥美沙坦酯氨氯地平、替米沙坦氨氯地平等</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3</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种</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ARB+CCB</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的单片复方制剂，无氯沙坦钾氨氯地平的单片复方制剂，本品可为临床治疗高血压时提供安全有效且更为经济的选择，弥补目录内</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ARB+CCB</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品类的不足</a:t>
            </a:r>
            <a:r>
              <a:rPr lang="zh-CN" altLang="en-US" sz="1400" kern="100" dirty="0" smtClean="0">
                <a:latin typeface="微软雅黑" panose="020B0503020204020204" pitchFamily="34" charset="-122"/>
                <a:ea typeface="微软雅黑" panose="020B0503020204020204" pitchFamily="34" charset="-122"/>
                <a:cs typeface="Arial" panose="020B0604020202020204" pitchFamily="34" charset="0"/>
              </a:rPr>
              <a:t>。</a:t>
            </a:r>
            <a:endParaRPr lang="en-US" altLang="zh-CN" sz="1400" kern="100" dirty="0" smtClean="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Aft>
                <a:spcPts val="0"/>
              </a:spcAft>
            </a:pPr>
            <a:endParaRPr lang="zh-CN" altLang="en-US" sz="14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spcAft>
                <a:spcPts val="0"/>
              </a:spcAft>
            </a:pPr>
            <a:r>
              <a:rPr lang="en-US" altLang="zh-CN" sz="1400" b="1" kern="0" dirty="0">
                <a:solidFill>
                  <a:schemeClr val="accent5"/>
                </a:solidFill>
                <a:latin typeface="微软雅黑" panose="020B0503020204020204" pitchFamily="34" charset="-122"/>
                <a:ea typeface="微软雅黑" panose="020B0503020204020204" pitchFamily="34" charset="-122"/>
              </a:rPr>
              <a:t>4</a:t>
            </a:r>
            <a:r>
              <a:rPr lang="zh-CN" altLang="en-US" sz="1400" b="1" kern="0" dirty="0">
                <a:solidFill>
                  <a:schemeClr val="accent5"/>
                </a:solidFill>
                <a:latin typeface="微软雅黑" panose="020B0503020204020204" pitchFamily="34" charset="-122"/>
                <a:ea typeface="微软雅黑" panose="020B0503020204020204" pitchFamily="34" charset="-122"/>
              </a:rPr>
              <a:t>、临床管理难度</a:t>
            </a:r>
            <a:endParaRPr lang="en-US" altLang="zh-CN" sz="1400" b="1" kern="0" dirty="0">
              <a:solidFill>
                <a:schemeClr val="accent5"/>
              </a:solidFill>
              <a:latin typeface="微软雅黑" panose="020B0503020204020204" pitchFamily="34" charset="-122"/>
              <a:ea typeface="微软雅黑" panose="020B0503020204020204" pitchFamily="34" charset="-122"/>
            </a:endParaRPr>
          </a:p>
          <a:p>
            <a:pPr>
              <a:lnSpc>
                <a:spcPct val="150000"/>
              </a:lnSpc>
              <a:spcAft>
                <a:spcPts val="0"/>
              </a:spcAft>
            </a:pP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氨氯地平氯沙坦钾片为薄膜衣片，临床贮藏方便，运输和保管要求低，运输成本低，将在很大程度上改善降压药物的可及性。经办审核难度小，临床滥用风险小。</a:t>
            </a:r>
          </a:p>
        </p:txBody>
      </p:sp>
    </p:spTree>
    <p:extLst>
      <p:ext uri="{BB962C8B-B14F-4D97-AF65-F5344CB8AC3E}">
        <p14:creationId xmlns:p14="http://schemas.microsoft.com/office/powerpoint/2010/main" val="251823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p:nvPr/>
        </p:nvSpPr>
        <p:spPr bwMode="auto">
          <a:xfrm>
            <a:off x="9901856" y="5711159"/>
            <a:ext cx="1856014" cy="584775"/>
          </a:xfrm>
          <a:prstGeom prst="rect">
            <a:avLst/>
          </a:prstGeom>
          <a:noFill/>
        </p:spPr>
        <p:txBody>
          <a:bodyPr wrap="square">
            <a:spAutoFit/>
          </a:bodyPr>
          <a:lstStyle/>
          <a:p>
            <a:pPr algn="ctr"/>
            <a:r>
              <a:rPr lang="zh-CN" altLang="en-US"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谢 谢</a:t>
            </a:r>
            <a:r>
              <a:rPr lang="en-US" altLang="zh-CN" sz="3200" b="1" cap="all" dirty="0" smtClean="0">
                <a:ln w="9000" cmpd="sng">
                  <a:noFill/>
                  <a:prstDash val="solid"/>
                </a:ln>
                <a:solidFill>
                  <a:srgbClr val="002060"/>
                </a:solidFill>
                <a:latin typeface="微软雅黑" panose="020B0503020204020204" pitchFamily="34" charset="-122"/>
                <a:ea typeface="微软雅黑" panose="020B0503020204020204" pitchFamily="34" charset="-122"/>
                <a:sym typeface="+mn-ea"/>
              </a:rPr>
              <a:t>!</a:t>
            </a:r>
            <a:endParaRPr lang="zh-CN" altLang="en-US" sz="3200" b="1" cap="all" dirty="0">
              <a:ln w="9000" cmpd="sng">
                <a:noFill/>
                <a:prstDash val="solid"/>
              </a:ln>
              <a:solidFill>
                <a:srgbClr val="002060"/>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3933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2599</Words>
  <Application>Microsoft Office PowerPoint</Application>
  <PresentationFormat>宽屏</PresentationFormat>
  <Paragraphs>81</Paragraphs>
  <Slides>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굴림</vt:lpstr>
      <vt:lpstr>맑은 고딕</vt:lpstr>
      <vt:lpstr>方正兰亭黑_GBK</vt:lpstr>
      <vt:lpstr>方正兰亭中黑_GBK</vt:lpstr>
      <vt:lpstr>宋体</vt:lpstr>
      <vt:lpstr>Microsoft YaHei</vt:lpstr>
      <vt:lpstr>Microsoft YaHei</vt:lpstr>
      <vt:lpstr>微软雅黑 Light</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有效性：药品有效性研究信息</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马灏锵</dc:creator>
  <cp:lastModifiedBy>荆瑞涵</cp:lastModifiedBy>
  <cp:revision>221</cp:revision>
  <cp:lastPrinted>2023-07-12T05:30:33Z</cp:lastPrinted>
  <dcterms:created xsi:type="dcterms:W3CDTF">2015-05-12T15:24:00Z</dcterms:created>
  <dcterms:modified xsi:type="dcterms:W3CDTF">2023-07-12T08:15:26Z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900C198DE68244D283CF4A182BFAA6A2</vt:lpwstr>
  </property>
</Properties>
</file>