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4999832" r:id="rId3"/>
    <p:sldId id="261" r:id="rId5"/>
    <p:sldId id="320" r:id="rId6"/>
    <p:sldId id="272" r:id="rId7"/>
    <p:sldId id="275" r:id="rId8"/>
    <p:sldId id="282" r:id="rId9"/>
    <p:sldId id="278" r:id="rId10"/>
    <p:sldId id="309" r:id="rId11"/>
    <p:sldId id="352" r:id="rId12"/>
    <p:sldId id="280" r:id="rId13"/>
    <p:sldId id="32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Administrator" initials="A" lastIdx="2" clrIdx="0"/>
  <p:cmAuthor id="8" name="姜伟光" initials="姜" lastIdx="1" clrIdx="0"/>
  <p:cmAuthor id="2" name="作者" initials="A" lastIdx="0" clrIdx="1"/>
  <p:cmAuthor id="3" name="ZHANG Yu" initials="ZY" lastIdx="1" clrIdx="2"/>
  <p:cmAuthor id="10" name="yang'q'f" initials="y" lastIdx="8" clrIdx="9"/>
  <p:cmAuthor id="4" name="Zhao Mengrui" initials="ZM" lastIdx="20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450"/>
    <a:srgbClr val="5B9BD5"/>
    <a:srgbClr val="EDE6DF"/>
    <a:srgbClr val="DBCDBF"/>
    <a:srgbClr val="EDDDAE"/>
    <a:srgbClr val="FCEDCF"/>
    <a:srgbClr val="B0A691"/>
    <a:srgbClr val="FFFFFF"/>
    <a:srgbClr val="D6C6A6"/>
    <a:srgbClr val="F2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55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yang'q'f\Desktop\&#26032;&#24314;%20XLSX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yang'q'f\Desktop\&#26032;&#24314;%20XLSX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65818759936"/>
          <c:y val="0.0531024531024531"/>
          <c:w val="0.480922098569157"/>
          <c:h val="0.873015873015873"/>
        </c:manualLayout>
      </c:layout>
      <c:doughnutChart>
        <c:varyColors val="1"/>
        <c:ser>
          <c:idx val="0"/>
          <c:order val="0"/>
          <c:tx>
            <c:strRef>
              <c:f>'[新建 XLSX 工作表.xlsx]Sheet1'!$D$4</c:f>
              <c:strCache>
                <c:ptCount val="1"/>
                <c:pt idx="0">
                  <c:v>有效率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numRef>
              <c:f>'[新建 XLSX 工作表.xlsx]Sheet1'!$C$5:$C$6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'[新建 XLSX 工作表.xlsx]Sheet1'!$D$5:$D$6</c:f>
              <c:numCache>
                <c:formatCode>0.00%</c:formatCode>
                <c:ptCount val="2"/>
                <c:pt idx="0">
                  <c:v>0.578</c:v>
                </c:pt>
                <c:pt idx="1">
                  <c:v>0.422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1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'[新建 XLSX 工作表.xlsx]Sheet1'!$E$6</c:f>
              <c:strCache>
                <c:ptCount val="1"/>
                <c:pt idx="0">
                  <c:v>有效率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numRef>
              <c:f>'[新建 XLSX 工作表.xlsx]Sheet1'!$D$7:$D$8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'[新建 XLSX 工作表.xlsx]Sheet1'!$E$7:$E$8</c:f>
              <c:numCache>
                <c:formatCode>0.00%</c:formatCode>
                <c:ptCount val="2"/>
                <c:pt idx="0">
                  <c:v>0.857</c:v>
                </c:pt>
                <c:pt idx="1">
                  <c:v>0.143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3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VAS-14天下降值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224C9D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224C9D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酮洛芬凝胶贴膏</c:v>
                </c:pt>
                <c:pt idx="1">
                  <c:v>对照组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26.44</c:v>
                </c:pt>
                <c:pt idx="1">
                  <c:v>9.39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WOMAC-14天下降值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224C9D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酮洛芬凝胶贴膏</c:v>
                </c:pt>
                <c:pt idx="1">
                  <c:v>对照组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4.56</c:v>
                </c:pt>
                <c:pt idx="1">
                  <c:v>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6030624"/>
        <c:axId val="1896031104"/>
      </c:barChart>
      <c:catAx>
        <c:axId val="18960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</a:defRPr>
            </a:pPr>
          </a:p>
        </c:txPr>
        <c:crossAx val="1896031104"/>
        <c:crosses val="autoZero"/>
        <c:auto val="1"/>
        <c:lblAlgn val="ctr"/>
        <c:lblOffset val="100"/>
        <c:noMultiLvlLbl val="0"/>
      </c:catAx>
      <c:valAx>
        <c:axId val="189603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</a:defRPr>
            </a:pPr>
          </a:p>
        </c:txPr>
        <c:crossAx val="1896030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</a:defRPr>
            </a:pPr>
          </a:p>
        </c:txPr>
      </c:legendEntry>
      <c:layout>
        <c:manualLayout>
          <c:xMode val="edge"/>
          <c:yMode val="edge"/>
          <c:x val="0.455924559245592"/>
          <c:y val="0.0402010050251256"/>
          <c:w val="0.537925379253793"/>
          <c:h val="0.198949291914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aseline="0">
          <a:latin typeface="Times New Roman" panose="02020603050405020304" pitchFamily="18" charset="0"/>
          <a:ea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1BF9F4-6CA5-4701-A950-609C4806C7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2" Type="http://schemas.openxmlformats.org/officeDocument/2006/relationships/notesSlide" Target="../notesSlides/notesSlide9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6.png"/><Relationship Id="rId2" Type="http://schemas.openxmlformats.org/officeDocument/2006/relationships/tags" Target="../tags/tag134.xml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image" Target="../media/image15.pn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6.png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3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.png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9" Type="http://schemas.openxmlformats.org/officeDocument/2006/relationships/image" Target="../media/image6.png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chart" Target="../charts/chart3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6.png"/><Relationship Id="rId2" Type="http://schemas.openxmlformats.org/officeDocument/2006/relationships/chart" Target="../charts/chart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5" Type="http://schemas.openxmlformats.org/officeDocument/2006/relationships/notesSlide" Target="../notesSlides/notesSlide6.x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6.png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image" Target="../media/image11.png"/><Relationship Id="rId2" Type="http://schemas.openxmlformats.org/officeDocument/2006/relationships/tags" Target="../tags/tag71.xml"/><Relationship Id="rId19" Type="http://schemas.openxmlformats.org/officeDocument/2006/relationships/tags" Target="../tags/tag84.xml"/><Relationship Id="rId18" Type="http://schemas.openxmlformats.org/officeDocument/2006/relationships/image" Target="../media/image10.png"/><Relationship Id="rId17" Type="http://schemas.openxmlformats.org/officeDocument/2006/relationships/tags" Target="../tags/tag83.xml"/><Relationship Id="rId16" Type="http://schemas.openxmlformats.org/officeDocument/2006/relationships/image" Target="../media/image9.png"/><Relationship Id="rId15" Type="http://schemas.openxmlformats.org/officeDocument/2006/relationships/tags" Target="../tags/tag82.xml"/><Relationship Id="rId14" Type="http://schemas.openxmlformats.org/officeDocument/2006/relationships/image" Target="../media/image8.png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image" Target="../media/image7.png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12.png"/><Relationship Id="rId44" Type="http://schemas.openxmlformats.org/officeDocument/2006/relationships/notesSlide" Target="../notesSlides/notesSlide7.xml"/><Relationship Id="rId43" Type="http://schemas.openxmlformats.org/officeDocument/2006/relationships/slideLayout" Target="../slideLayouts/slideLayout7.xml"/><Relationship Id="rId42" Type="http://schemas.openxmlformats.org/officeDocument/2006/relationships/image" Target="../media/image6.png"/><Relationship Id="rId41" Type="http://schemas.openxmlformats.org/officeDocument/2006/relationships/tags" Target="../tags/tag125.xml"/><Relationship Id="rId40" Type="http://schemas.openxmlformats.org/officeDocument/2006/relationships/tags" Target="../tags/tag124.xml"/><Relationship Id="rId4" Type="http://schemas.openxmlformats.org/officeDocument/2006/relationships/tags" Target="../tags/tag90.xml"/><Relationship Id="rId39" Type="http://schemas.openxmlformats.org/officeDocument/2006/relationships/tags" Target="../tags/tag123.xml"/><Relationship Id="rId38" Type="http://schemas.openxmlformats.org/officeDocument/2006/relationships/image" Target="../media/image13.png"/><Relationship Id="rId37" Type="http://schemas.openxmlformats.org/officeDocument/2006/relationships/tags" Target="../tags/tag122.xml"/><Relationship Id="rId36" Type="http://schemas.openxmlformats.org/officeDocument/2006/relationships/tags" Target="../tags/tag121.xml"/><Relationship Id="rId35" Type="http://schemas.openxmlformats.org/officeDocument/2006/relationships/tags" Target="../tags/tag120.xml"/><Relationship Id="rId34" Type="http://schemas.openxmlformats.org/officeDocument/2006/relationships/tags" Target="../tags/tag119.xml"/><Relationship Id="rId33" Type="http://schemas.openxmlformats.org/officeDocument/2006/relationships/tags" Target="../tags/tag118.xml"/><Relationship Id="rId32" Type="http://schemas.openxmlformats.org/officeDocument/2006/relationships/tags" Target="../tags/tag117.xml"/><Relationship Id="rId31" Type="http://schemas.openxmlformats.org/officeDocument/2006/relationships/tags" Target="../tags/tag116.xml"/><Relationship Id="rId30" Type="http://schemas.openxmlformats.org/officeDocument/2006/relationships/tags" Target="../tags/tag115.xml"/><Relationship Id="rId3" Type="http://schemas.openxmlformats.org/officeDocument/2006/relationships/tags" Target="../tags/tag89.xml"/><Relationship Id="rId29" Type="http://schemas.openxmlformats.org/officeDocument/2006/relationships/tags" Target="../tags/tag114.xml"/><Relationship Id="rId28" Type="http://schemas.openxmlformats.org/officeDocument/2006/relationships/tags" Target="../tags/tag113.xml"/><Relationship Id="rId27" Type="http://schemas.openxmlformats.org/officeDocument/2006/relationships/tags" Target="../tags/tag112.xml"/><Relationship Id="rId26" Type="http://schemas.openxmlformats.org/officeDocument/2006/relationships/tags" Target="../tags/tag111.xml"/><Relationship Id="rId25" Type="http://schemas.openxmlformats.org/officeDocument/2006/relationships/tags" Target="../tags/tag110.xml"/><Relationship Id="rId24" Type="http://schemas.openxmlformats.org/officeDocument/2006/relationships/tags" Target="../tags/tag109.xml"/><Relationship Id="rId23" Type="http://schemas.openxmlformats.org/officeDocument/2006/relationships/tags" Target="../tags/tag108.xml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tags" Target="../tags/tag88.xml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image" Target="../media/image14.png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00380" y="3161030"/>
            <a:ext cx="6369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rgbClr val="FFD100"/>
                </a:solidFill>
                <a:latin typeface="黑体" panose="02010609060101010101" charset="-122"/>
                <a:ea typeface="黑体" panose="02010609060101010101" charset="-122"/>
              </a:rPr>
              <a:t>替代传统贴膏剂，促进外用贴膏的整体升级</a:t>
            </a:r>
            <a:endParaRPr lang="zh-CN" altLang="en-US" sz="2400" b="1" dirty="0">
              <a:solidFill>
                <a:srgbClr val="FFD1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320" y="3631565"/>
            <a:ext cx="1106614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FFD1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安全性更优、有效率更高、依从性更好的国内外指南推荐治疗骨关节炎一线用药</a:t>
            </a:r>
            <a:endParaRPr lang="zh-CN" altLang="en-US" sz="2400" b="1" dirty="0">
              <a:solidFill>
                <a:srgbClr val="FFD1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24915" y="297815"/>
            <a:ext cx="9610090" cy="430530"/>
            <a:chOff x="607784" y="3233427"/>
            <a:chExt cx="10976432" cy="430252"/>
          </a:xfrm>
        </p:grpSpPr>
        <p:grpSp>
          <p:nvGrpSpPr>
            <p:cNvPr id="9" name="组合 1"/>
            <p:cNvGrpSpPr/>
            <p:nvPr/>
          </p:nvGrpSpPr>
          <p:grpSpPr>
            <a:xfrm>
              <a:off x="6023479" y="3233427"/>
              <a:ext cx="145057" cy="430252"/>
              <a:chOff x="5829185" y="3843028"/>
              <a:chExt cx="145057" cy="430252"/>
            </a:xfrm>
          </p:grpSpPr>
          <p:sp>
            <p:nvSpPr>
              <p:cNvPr id="10" name="文本框 1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829186" y="3843028"/>
                <a:ext cx="145056" cy="43025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11" name="文本框 1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829185" y="3843028"/>
                <a:ext cx="145057" cy="43025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endParaRPr lang="zh-CN" altLang="en-US" sz="2800" b="1" spc="300" dirty="0">
                  <a:solidFill>
                    <a:schemeClr val="accent5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cxnSp>
          <p:nvCxnSpPr>
            <p:cNvPr id="12" name="直接连接符 18"/>
            <p:cNvCxnSpPr/>
            <p:nvPr>
              <p:custDataLst>
                <p:tags r:id="rId3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437512" y="271145"/>
            <a:ext cx="1181100" cy="4305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rPr>
              <a:t>公平性</a:t>
            </a:r>
            <a:endParaRPr lang="zh-CN" altLang="en-US" sz="2800" b="1" spc="300" dirty="0">
              <a:solidFill>
                <a:schemeClr val="accent5"/>
              </a:solidFill>
              <a:latin typeface="Times New Roman" panose="02020603050405020304" pitchFamily="18" charset="0"/>
              <a:ea typeface="黑体" panose="02010609060101010101" charset="-122"/>
              <a:cs typeface="Helvetica"/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678101" y="1656757"/>
            <a:ext cx="10747132" cy="87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矩形: 圆角 5"/>
          <p:cNvSpPr/>
          <p:nvPr>
            <p:custDataLst>
              <p:tags r:id="rId7"/>
            </p:custDataLst>
          </p:nvPr>
        </p:nvSpPr>
        <p:spPr>
          <a:xfrm>
            <a:off x="678101" y="1282432"/>
            <a:ext cx="1654186" cy="37432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弥补目录短板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>
            <p:custDataLst>
              <p:tags r:id="rId8"/>
            </p:custDataLst>
          </p:nvPr>
        </p:nvSpPr>
        <p:spPr>
          <a:xfrm>
            <a:off x="730250" y="1794510"/>
            <a:ext cx="10600055" cy="6800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目录内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尚无双重抑制机制、效果更优、安全性更有保障的酮洛芬凝胶贴膏类药物；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将酮洛芬凝胶贴膏纳入医保，有利于进一步满足临床实际诊疗需求，提高患者用药可及性和可支付性，进一步提高医疗保障水平，弥补目录短板。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>
            <p:custDataLst>
              <p:tags r:id="rId9"/>
            </p:custDataLst>
          </p:nvPr>
        </p:nvSpPr>
        <p:spPr>
          <a:xfrm>
            <a:off x="678101" y="2994120"/>
            <a:ext cx="10747132" cy="87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矩形: 圆角 13"/>
          <p:cNvSpPr/>
          <p:nvPr>
            <p:custDataLst>
              <p:tags r:id="rId10"/>
            </p:custDataLst>
          </p:nvPr>
        </p:nvSpPr>
        <p:spPr>
          <a:xfrm>
            <a:off x="678101" y="2619796"/>
            <a:ext cx="1654186" cy="37432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公共健康影响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11"/>
            </p:custDataLst>
          </p:nvPr>
        </p:nvSpPr>
        <p:spPr>
          <a:xfrm>
            <a:off x="730134" y="3094405"/>
            <a:ext cx="10596197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骨关节炎作为首位致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残性疾病，致残率高达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53%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。中国现阶段至少有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1.3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亿患者，因其导致的损失健康生命年达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472.49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万人年，占全球的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1/4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；患者和其家属由于疼痛反复就医，导致患者和家属承担较大的经济负担和心理压力。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酮洛芬凝胶贴膏可以有效缓解患者疼痛，降低患者就医频次，减少劳动力损失，带来社会价值的显著获益。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3" name="矩形 42"/>
          <p:cNvSpPr/>
          <p:nvPr>
            <p:custDataLst>
              <p:tags r:id="rId12"/>
            </p:custDataLst>
          </p:nvPr>
        </p:nvSpPr>
        <p:spPr>
          <a:xfrm>
            <a:off x="678180" y="4347210"/>
            <a:ext cx="10747375" cy="739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5" name="矩形: 圆角 16"/>
          <p:cNvSpPr/>
          <p:nvPr>
            <p:custDataLst>
              <p:tags r:id="rId13"/>
            </p:custDataLst>
          </p:nvPr>
        </p:nvSpPr>
        <p:spPr>
          <a:xfrm>
            <a:off x="678101" y="3972998"/>
            <a:ext cx="1654186" cy="37432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保基本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>
            <p:custDataLst>
              <p:tags r:id="rId14"/>
            </p:custDataLst>
          </p:nvPr>
        </p:nvSpPr>
        <p:spPr>
          <a:xfrm>
            <a:off x="730134" y="4520048"/>
            <a:ext cx="980287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外用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NSAIDs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（包括酮洛芬凝胶贴膏）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被中国、欧美、英国等各国指南一致推荐为骨关节炎患者的首选治疗药物；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将酮洛芬凝胶贴膏纳入医保，可以满足骨关节炎疼痛患者的基本用药需求，有效缓解患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者症状。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7" name="矩形 46"/>
          <p:cNvSpPr/>
          <p:nvPr>
            <p:custDataLst>
              <p:tags r:id="rId15"/>
            </p:custDataLst>
          </p:nvPr>
        </p:nvSpPr>
        <p:spPr>
          <a:xfrm>
            <a:off x="674370" y="5497195"/>
            <a:ext cx="10747375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矩形: 圆角 19"/>
          <p:cNvSpPr/>
          <p:nvPr>
            <p:custDataLst>
              <p:tags r:id="rId16"/>
            </p:custDataLst>
          </p:nvPr>
        </p:nvSpPr>
        <p:spPr>
          <a:xfrm>
            <a:off x="674371" y="5123105"/>
            <a:ext cx="1654186" cy="37432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临床管理难度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>
            <p:custDataLst>
              <p:tags r:id="rId17"/>
            </p:custDataLst>
          </p:nvPr>
        </p:nvSpPr>
        <p:spPr>
          <a:xfrm>
            <a:off x="730250" y="5562600"/>
            <a:ext cx="10600055" cy="6572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酮洛芬凝胶贴膏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配有固定贴，有效提高活动关节药贴稳定度，不易脱落，患者使用更方便，依从性更好；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凝胶贴膏剂型自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2016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年在中国获批上市已累积近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年的临床合理用药经验和基础，不良反应发生情况低于口服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NSAIDs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，与同类药品安全性更优，患者无需因肾脏、胃肠道、心血管等不良事件的发生而反复就医，临床管理难度低。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37"/>
          <p:cNvSpPr txBox="1"/>
          <p:nvPr>
            <p:custDataLst>
              <p:tags r:id="rId18"/>
            </p:custDataLst>
          </p:nvPr>
        </p:nvSpPr>
        <p:spPr>
          <a:xfrm>
            <a:off x="614680" y="701675"/>
            <a:ext cx="10707370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酮洛芬凝胶贴膏弥补目录内酮洛芬类药物的短板，临床决策简便可靠，让更多患者获益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8161" y="629920"/>
            <a:ext cx="11145520" cy="3840422"/>
          </a:xfrm>
          <a:prstGeom prst="rect">
            <a:avLst/>
          </a:prstGeom>
          <a:solidFill>
            <a:srgbClr val="208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518161" y="467360"/>
            <a:ext cx="11145520" cy="0"/>
          </a:xfrm>
          <a:prstGeom prst="line">
            <a:avLst/>
          </a:prstGeom>
          <a:ln w="57150">
            <a:solidFill>
              <a:srgbClr val="208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18161" y="4673600"/>
            <a:ext cx="11145520" cy="0"/>
          </a:xfrm>
          <a:prstGeom prst="line">
            <a:avLst/>
          </a:prstGeom>
          <a:ln w="12700">
            <a:solidFill>
              <a:srgbClr val="208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酮洛芬凝胶贴膏-效果图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71030" y="3111500"/>
            <a:ext cx="5220970" cy="338645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58499" y="1542787"/>
            <a:ext cx="784098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感谢您对骨关节炎治疗领域的关注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和对酮洛芬凝胶贴膏的支持！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91039" y="-941832"/>
            <a:ext cx="436880" cy="121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1906" y="-15241"/>
            <a:ext cx="1934464" cy="87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522" y="208847"/>
            <a:ext cx="686883" cy="310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>
            <p:custDataLst>
              <p:tags r:id="rId4"/>
            </p:custDataLst>
          </p:nvPr>
        </p:nvSpPr>
        <p:spPr>
          <a:xfrm>
            <a:off x="211581" y="596899"/>
            <a:ext cx="852424" cy="114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8182864" y="8922503"/>
            <a:ext cx="13144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</a:fld>
            <a:endParaRPr sz="16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7550" y="1400175"/>
            <a:ext cx="10738556" cy="4579620"/>
            <a:chOff x="1694" y="2261"/>
            <a:chExt cx="16859" cy="7212"/>
          </a:xfrm>
        </p:grpSpPr>
        <p:grpSp>
          <p:nvGrpSpPr>
            <p:cNvPr id="4" name="组合 8"/>
            <p:cNvGrpSpPr/>
            <p:nvPr/>
          </p:nvGrpSpPr>
          <p:grpSpPr>
            <a:xfrm>
              <a:off x="1694" y="2261"/>
              <a:ext cx="16839" cy="1208"/>
              <a:chOff x="2277162" y="1957773"/>
              <a:chExt cx="10692564" cy="767224"/>
            </a:xfrm>
          </p:grpSpPr>
          <p:sp>
            <p:nvSpPr>
              <p:cNvPr id="8" name="矩形: 圆角 32"/>
              <p:cNvSpPr/>
              <p:nvPr>
                <p:custDataLst>
                  <p:tags r:id="rId6"/>
                </p:custDataLst>
              </p:nvPr>
            </p:nvSpPr>
            <p:spPr>
              <a:xfrm>
                <a:off x="2363888" y="2044784"/>
                <a:ext cx="10605838" cy="614160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solidFill>
                  <a:srgbClr val="EBF6FF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9" name="文本框 3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198856" y="2110837"/>
                <a:ext cx="9236561" cy="53159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药品基本信息：</a:t>
                </a:r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国内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首个上市</a:t>
                </a:r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的仅用于骨关节炎的酮洛芬凝胶贴膏</a:t>
                </a:r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  <p:sp>
            <p:nvSpPr>
              <p:cNvPr id="10" name="矩形: 圆角 34"/>
              <p:cNvSpPr/>
              <p:nvPr>
                <p:custDataLst>
                  <p:tags r:id="rId8"/>
                </p:custDataLst>
              </p:nvPr>
            </p:nvSpPr>
            <p:spPr>
              <a:xfrm>
                <a:off x="2277162" y="1957773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01</a:t>
                </a:r>
                <a:endParaRPr kumimoji="0" lang="en-US" altLang="zh-CN" sz="20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38" name="Group 26"/>
            <p:cNvGrpSpPr/>
            <p:nvPr/>
          </p:nvGrpSpPr>
          <p:grpSpPr>
            <a:xfrm>
              <a:off x="1746" y="3734"/>
              <a:ext cx="16751" cy="1208"/>
              <a:chOff x="2290098" y="2394242"/>
              <a:chExt cx="10636855" cy="767224"/>
            </a:xfrm>
          </p:grpSpPr>
          <p:sp>
            <p:nvSpPr>
              <p:cNvPr id="39" name="矩形: 圆角 74"/>
              <p:cNvSpPr/>
              <p:nvPr>
                <p:custDataLst>
                  <p:tags r:id="rId9"/>
                </p:custDataLst>
              </p:nvPr>
            </p:nvSpPr>
            <p:spPr>
              <a:xfrm>
                <a:off x="2735120" y="2492685"/>
                <a:ext cx="10191833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41" name="文本框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11806" y="2547306"/>
                <a:ext cx="9675406" cy="149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安全性：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新型凝胶贴膏，药物入血量低，胃肠道和心血管不良反应极低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42" name="矩形: 圆角 77"/>
              <p:cNvSpPr/>
              <p:nvPr>
                <p:custDataLst>
                  <p:tags r:id="rId11"/>
                </p:custDataLst>
              </p:nvPr>
            </p:nvSpPr>
            <p:spPr>
              <a:xfrm>
                <a:off x="2290098" y="2394242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1784" y="5308"/>
              <a:ext cx="16769" cy="1208"/>
              <a:chOff x="2290098" y="3596865"/>
              <a:chExt cx="10647607" cy="767224"/>
            </a:xfrm>
          </p:grpSpPr>
          <p:sp>
            <p:nvSpPr>
              <p:cNvPr id="44" name="矩形: 圆角 8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77451" y="3683876"/>
                <a:ext cx="10560254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45" name="文本框 8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211739" y="3749929"/>
                <a:ext cx="9698115" cy="49221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有效性：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治疗骨关节炎</a:t>
                </a:r>
                <a:r>
                  <a:rPr kumimoji="0" lang="zh-CN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有效率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85.7%</a:t>
                </a:r>
                <a:r>
                  <a:rPr lang="zh-CN" alt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，获得国内外指南一致推荐</a:t>
                </a:r>
                <a:endParaRPr lang="zh-CN" altLang="en-US" b="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46" name="矩形: 圆角 83"/>
              <p:cNvSpPr/>
              <p:nvPr>
                <p:custDataLst>
                  <p:tags r:id="rId14"/>
                </p:custDataLst>
              </p:nvPr>
            </p:nvSpPr>
            <p:spPr>
              <a:xfrm>
                <a:off x="2290098" y="3596865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7" name="组合 2"/>
            <p:cNvGrpSpPr/>
            <p:nvPr/>
          </p:nvGrpSpPr>
          <p:grpSpPr>
            <a:xfrm>
              <a:off x="1783" y="6767"/>
              <a:ext cx="16706" cy="1208"/>
              <a:chOff x="2277162" y="4307172"/>
              <a:chExt cx="10608228" cy="767224"/>
            </a:xfrm>
          </p:grpSpPr>
          <p:sp>
            <p:nvSpPr>
              <p:cNvPr id="48" name="矩形: 圆角 80"/>
              <p:cNvSpPr/>
              <p:nvPr>
                <p:custDataLst>
                  <p:tags r:id="rId15"/>
                </p:custDataLst>
              </p:nvPr>
            </p:nvSpPr>
            <p:spPr>
              <a:xfrm>
                <a:off x="2364519" y="4394183"/>
                <a:ext cx="10471495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49" name="文本框 8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198846" y="4460236"/>
                <a:ext cx="9686544" cy="48078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创新性：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 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凝胶贴膏剂型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+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新型安全促渗剂</a:t>
                </a:r>
                <a:r>
                  <a:rPr lang="zh-CN" alt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，亲肤性好，透皮速率高</a:t>
                </a:r>
                <a:endParaRPr lang="zh-CN" altLang="en-US" b="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50" name="矩形: 圆角 83"/>
              <p:cNvSpPr/>
              <p:nvPr>
                <p:custDataLst>
                  <p:tags r:id="rId17"/>
                </p:custDataLst>
              </p:nvPr>
            </p:nvSpPr>
            <p:spPr>
              <a:xfrm>
                <a:off x="2277162" y="4307172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1" name="组合 2"/>
            <p:cNvGrpSpPr/>
            <p:nvPr/>
          </p:nvGrpSpPr>
          <p:grpSpPr>
            <a:xfrm>
              <a:off x="1838" y="8265"/>
              <a:ext cx="16555" cy="1208"/>
              <a:chOff x="2277162" y="4307172"/>
              <a:chExt cx="10512491" cy="767224"/>
            </a:xfrm>
          </p:grpSpPr>
          <p:sp>
            <p:nvSpPr>
              <p:cNvPr id="52" name="矩形: 圆角 80"/>
              <p:cNvSpPr/>
              <p:nvPr>
                <p:custDataLst>
                  <p:tags r:id="rId18"/>
                </p:custDataLst>
              </p:nvPr>
            </p:nvSpPr>
            <p:spPr>
              <a:xfrm>
                <a:off x="2790568" y="4336387"/>
                <a:ext cx="9999085" cy="592566"/>
              </a:xfrm>
              <a:prstGeom prst="roundRect">
                <a:avLst>
                  <a:gd name="adj" fmla="val 50000"/>
                </a:avLst>
              </a:prstGeom>
              <a:solidFill>
                <a:srgbClr val="75C1FF"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53" name="文本框 8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198888" y="4460236"/>
                <a:ext cx="9091919" cy="460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公平性：</a:t>
                </a:r>
                <a:r>
                  <a:rPr lang="zh-CN" altLang="en-US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临床使用易于管理，对不同层级医疗机构具有普遍适用性</a:t>
                </a:r>
                <a:endParaRPr lang="zh-CN" altLang="en-US" b="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  <p:sp>
            <p:nvSpPr>
              <p:cNvPr id="54" name="矩形: 圆角 83"/>
              <p:cNvSpPr/>
              <p:nvPr>
                <p:custDataLst>
                  <p:tags r:id="rId20"/>
                </p:custDataLst>
              </p:nvPr>
            </p:nvSpPr>
            <p:spPr>
              <a:xfrm>
                <a:off x="2277162" y="4307172"/>
                <a:ext cx="767224" cy="7672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12" name="直接连接符 18"/>
            <p:cNvCxnSpPr/>
            <p:nvPr>
              <p:custDataLst>
                <p:tags r:id="rId1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9"/>
            <p:cNvCxnSpPr/>
            <p:nvPr>
              <p:custDataLst>
                <p:tags r:id="rId2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974725" y="804545"/>
          <a:ext cx="10700385" cy="538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0"/>
                <a:gridCol w="3127375"/>
                <a:gridCol w="4093210"/>
              </a:tblGrid>
              <a:tr h="57531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酮洛芬凝胶贴膏基本信息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通用名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注册规格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是否为OTC药物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5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noProof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酮洛芬凝胶贴膏</a:t>
                      </a:r>
                      <a:endParaRPr lang="zh-CN" altLang="en-US" sz="160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sz="16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每贴(14×10cm)含膏体13g，含酮洛芬30mg</a:t>
                      </a:r>
                      <a:endParaRPr lang="zh-CN" altLang="en-US" sz="16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否</a:t>
                      </a:r>
                      <a:endParaRPr 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适应症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用法用量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主要用于骨关节炎的症状缓解</a:t>
                      </a:r>
                      <a:endParaRPr lang="zh-CN" altLang="en-US" sz="160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外用，贴敷患处，</a:t>
                      </a:r>
                      <a:r>
                        <a:rPr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一次一贴</a:t>
                      </a:r>
                      <a:r>
                        <a:rPr lang="zh-CN"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，一</a:t>
                      </a:r>
                      <a:r>
                        <a:rPr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日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2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次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724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全球首个上市国家地区及上市时间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中国大陆首次上市时间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829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中国，2023年</a:t>
                      </a:r>
                      <a:endParaRPr lang="zh-CN" sz="160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4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（酮洛芬凝胶贴膏属于原化学药品5类，与国外同通用名品种适应症不同）</a:t>
                      </a:r>
                      <a:endParaRPr lang="zh-CN" sz="140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6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2023年2月28日</a:t>
                      </a:r>
                      <a:endParaRPr lang="zh-CN" sz="160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180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大陆地区同通用名药品的情况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参照药品建议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029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微软雅黑" panose="020B0503020204020204" charset="-122"/>
                        </a:rPr>
                        <a:t>无</a:t>
                      </a:r>
                      <a:endParaRPr lang="zh-CN" sz="1400" dirty="0">
                        <a:latin typeface="Times New Roman" panose="02020603050405020304" pitchFamily="18" charset="0"/>
                        <a:ea typeface="黑体" panose="02010609060101010101" charset="-122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氟比洛芬凝胶贴膏</a:t>
                      </a:r>
                      <a:endParaRPr lang="zh-CN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4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（该参照品为该疾病领域</a:t>
                      </a:r>
                      <a:r>
                        <a:rPr lang="zh-CN" sz="14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外用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NSAIDs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（</a:t>
                      </a:r>
                      <a:r>
                        <a:rPr lang="zh-CN" sz="140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非甾体抗炎药）中销量最大的目录内药品）</a:t>
                      </a:r>
                      <a:endParaRPr lang="zh-CN" sz="140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469130" y="282575"/>
            <a:ext cx="266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</a:rPr>
              <a:t>药品基本信息</a:t>
            </a:r>
            <a:endParaRPr lang="zh-CN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41960" y="5686425"/>
            <a:ext cx="11275695" cy="5607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24915" y="295275"/>
            <a:ext cx="9567545" cy="476885"/>
            <a:chOff x="607784" y="3230818"/>
            <a:chExt cx="10976432" cy="476234"/>
          </a:xfrm>
        </p:grpSpPr>
        <p:sp>
          <p:nvSpPr>
            <p:cNvPr id="11" name="文本框 14"/>
            <p:cNvSpPr txBox="1"/>
            <p:nvPr>
              <p:custDataLst>
                <p:tags r:id="rId1"/>
              </p:custDataLst>
            </p:nvPr>
          </p:nvSpPr>
          <p:spPr>
            <a:xfrm>
              <a:off x="4659746" y="3230818"/>
              <a:ext cx="2724620" cy="47623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zh-CN" altLang="en-US" sz="2800" b="1" spc="300" dirty="0">
                  <a:solidFill>
                    <a:schemeClr val="accent5"/>
                  </a:solidFill>
                  <a:latin typeface="Times New Roman" panose="02020603050405020304" pitchFamily="18" charset="0"/>
                  <a:ea typeface="黑体" panose="02010609060101010101" charset="-122"/>
                  <a:cs typeface="Helvetica"/>
                  <a:sym typeface="微软雅黑" panose="020B0503020204020204" charset="-122"/>
                </a:rPr>
                <a:t>药品基本信息</a:t>
              </a:r>
              <a:endPara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endParaRPr>
            </a:p>
          </p:txBody>
        </p:sp>
        <p:cxnSp>
          <p:nvCxnSpPr>
            <p:cNvPr id="12" name="直接连接符 18"/>
            <p:cNvCxnSpPr/>
            <p:nvPr>
              <p:custDataLst>
                <p:tags r:id="rId2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9"/>
            <p:cNvCxnSpPr/>
            <p:nvPr>
              <p:custDataLst>
                <p:tags r:id="rId3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37"/>
          <p:cNvSpPr txBox="1"/>
          <p:nvPr>
            <p:custDataLst>
              <p:tags r:id="rId4"/>
            </p:custDataLst>
          </p:nvPr>
        </p:nvSpPr>
        <p:spPr>
          <a:xfrm>
            <a:off x="614680" y="644525"/>
            <a:ext cx="10707370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sym typeface="微软雅黑" panose="020B0503020204020204" charset="-122"/>
              </a:rPr>
              <a:t>疾病基本情况：骨关节炎作为首位致残性疾病，疾病负担沉重，临床需求未被满足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22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23970" y="6346190"/>
            <a:ext cx="7950835" cy="3397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中国医学会骨科学分会关节外科学组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中国骨科杂志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2021, 41(18); 2.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贾笛等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现代预防医学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,2022,49(13):2312-2316.;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王斌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邢丹等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2018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中国医师协会循证医学专业年会暨第四届循证医学复旦论坛论文集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.2018:15-15.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王锴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中华医学杂志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,2017,97(1):29-32.;</a:t>
            </a:r>
            <a:endParaRPr lang="en-US" altLang="zh-CN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7530" y="1830070"/>
            <a:ext cx="5953125" cy="4060825"/>
            <a:chOff x="824" y="2727"/>
            <a:chExt cx="9590" cy="6304"/>
          </a:xfrm>
        </p:grpSpPr>
        <p:sp>
          <p:nvSpPr>
            <p:cNvPr id="25" name="文本框 24"/>
            <p:cNvSpPr txBox="1"/>
            <p:nvPr>
              <p:custDataLst>
                <p:tags r:id="rId6"/>
              </p:custDataLst>
            </p:nvPr>
          </p:nvSpPr>
          <p:spPr>
            <a:xfrm>
              <a:off x="824" y="2727"/>
              <a:ext cx="8599" cy="6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中国至少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1.3</a:t>
              </a: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亿骨关节炎患病人群，且逐年上升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2019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年，中国骨关节炎的患病率已达到</a:t>
              </a:r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9.3%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，约有</a:t>
              </a:r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1.3</a:t>
              </a:r>
              <a:r>
                <a: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亿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，其中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亿人患有膝骨关节炎；</a:t>
              </a:r>
              <a:endPara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相比于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1990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年患病率，增幅高达</a:t>
              </a:r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113.53%;</a:t>
              </a:r>
              <a:endPara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未来我国骨关节炎患病率会随着老龄化情况而愈发严重；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74295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lvl="1"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7" y="7210"/>
              <a:ext cx="9527" cy="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患者经济负担重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膝骨关节炎患者年平均花费为</a:t>
              </a:r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8,858元</a:t>
              </a:r>
              <a:r>
                <a: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。</a:t>
              </a:r>
              <a:endPara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1" y="4959"/>
              <a:ext cx="8520" cy="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严重影响患者的生命质量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骨关节炎致残风险高达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53%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，居致残性疾病首位；</a:t>
              </a:r>
              <a:endPara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2019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年，中国骨关节炎导致伤残损失健康生命年（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YLD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）为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472.49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万人年，占全球的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1/4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；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fontAlgn="auto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骨关节炎患者生命质量的各项指标均低于正常人；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" name="对角圆角矩形 4"/>
          <p:cNvSpPr/>
          <p:nvPr>
            <p:custDataLst>
              <p:tags r:id="rId7"/>
            </p:custDataLst>
          </p:nvPr>
        </p:nvSpPr>
        <p:spPr>
          <a:xfrm>
            <a:off x="520065" y="1230630"/>
            <a:ext cx="2553970" cy="46609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 dirty="0"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疾病负担重</a:t>
            </a:r>
            <a:endParaRPr lang="zh-CN" altLang="en-US" sz="1600" b="1" dirty="0">
              <a:latin typeface="Times New Roman" panose="02020603050405020304" pitchFamily="18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8000" y="1690370"/>
            <a:ext cx="5524500" cy="38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458585" y="1830218"/>
            <a:ext cx="5315955" cy="3586565"/>
            <a:chOff x="778" y="2727"/>
            <a:chExt cx="9937" cy="5553"/>
          </a:xfrm>
        </p:grpSpPr>
        <p:sp>
          <p:nvSpPr>
            <p:cNvPr id="26" name="文本框 25"/>
            <p:cNvSpPr txBox="1"/>
            <p:nvPr>
              <p:custDataLst>
                <p:tags r:id="rId8"/>
              </p:custDataLst>
            </p:nvPr>
          </p:nvSpPr>
          <p:spPr>
            <a:xfrm>
              <a:off x="824" y="2727"/>
              <a:ext cx="9757" cy="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NSAIDs被广泛应用：</a:t>
              </a:r>
              <a:endParaRPr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英国NICE</a:t>
              </a:r>
              <a:r>
                <a: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：</a:t>
              </a:r>
              <a:r>
                <a: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NSAIDs是最具有成本效果的药物，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可以很好的缓解疼痛，并且改善患者行动功能；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美国：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65.4%的骨关节炎患者和56.1%的慢性腰痛患者使用NSAIDs治疗疼痛;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lvl="1"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endParaRPr sz="1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887" y="7066"/>
              <a:ext cx="9828" cy="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与目录内外用NSAIDs氟比洛芬凝胶贴膏比：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酮洛芬凝胶贴膏治疗骨关节炎疗效更好，安全性更高。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778" y="4975"/>
              <a:ext cx="9853" cy="1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fontAlgn="auto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外用NSAIDs推荐级别优于口服NSAIDs：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国内外权威指南强推荐：外用NSAIDs作为骨关节炎药物治疗中的首选治疗药物；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marL="525780" lvl="1" indent="-285750" algn="l" fontAlgn="auto">
                <a:lnSpc>
                  <a:spcPts val="2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与口服NSAIDs比，外用NSAIDs降低胃肠道和心血管事件；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0" name="对角圆角矩形 4"/>
          <p:cNvSpPr/>
          <p:nvPr>
            <p:custDataLst>
              <p:tags r:id="rId11"/>
            </p:custDataLst>
          </p:nvPr>
        </p:nvSpPr>
        <p:spPr>
          <a:xfrm>
            <a:off x="6443980" y="1230630"/>
            <a:ext cx="2739390" cy="46609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外用</a:t>
            </a: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NSAIDs</a:t>
            </a:r>
            <a:r>
              <a:rPr lang="zh-CN" altLang="en-US" sz="1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需求未被满足</a:t>
            </a:r>
            <a:endParaRPr lang="zh-CN" altLang="en-US" sz="16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2"/>
            </p:custDataLst>
          </p:nvPr>
        </p:nvSpPr>
        <p:spPr>
          <a:xfrm>
            <a:off x="6431915" y="1690370"/>
            <a:ext cx="540956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005" y="5707216"/>
            <a:ext cx="11095990" cy="517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酮洛芬凝胶贴膏进入医保目录后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，可进一步满足骨关节炎患者的临床需求，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提高患者用药可及性和可负担性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>
            <p:custDataLst>
              <p:tags r:id="rId1"/>
            </p:custDataLst>
          </p:nvPr>
        </p:nvSpPr>
        <p:spPr>
          <a:xfrm>
            <a:off x="5374012" y="319405"/>
            <a:ext cx="1181100" cy="4305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rPr>
              <a:t>安全性</a:t>
            </a:r>
            <a:endParaRPr lang="zh-CN" altLang="en-US" sz="2800" b="1" spc="300" dirty="0">
              <a:solidFill>
                <a:schemeClr val="accent5"/>
              </a:solidFill>
              <a:latin typeface="Times New Roman" panose="02020603050405020304" pitchFamily="18" charset="0"/>
              <a:ea typeface="黑体" panose="02010609060101010101" charset="-122"/>
              <a:cs typeface="Helvetica"/>
              <a:sym typeface="微软雅黑" panose="020B0503020204020204" charset="-122"/>
            </a:endParaRPr>
          </a:p>
        </p:txBody>
      </p:sp>
      <p:sp>
        <p:nvSpPr>
          <p:cNvPr id="4" name="五边形 3"/>
          <p:cNvSpPr/>
          <p:nvPr>
            <p:custDataLst>
              <p:tags r:id="rId2"/>
            </p:custDataLst>
          </p:nvPr>
        </p:nvSpPr>
        <p:spPr>
          <a:xfrm rot="5400000">
            <a:off x="1633855" y="-319405"/>
            <a:ext cx="692150" cy="3849370"/>
          </a:xfrm>
          <a:prstGeom prst="homePlate">
            <a:avLst>
              <a:gd name="adj" fmla="val 29845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五边形 16"/>
          <p:cNvSpPr/>
          <p:nvPr>
            <p:custDataLst>
              <p:tags r:id="rId3"/>
            </p:custDataLst>
          </p:nvPr>
        </p:nvSpPr>
        <p:spPr>
          <a:xfrm rot="5400000">
            <a:off x="5724525" y="-370205"/>
            <a:ext cx="688975" cy="3974465"/>
          </a:xfrm>
          <a:prstGeom prst="homePlate">
            <a:avLst>
              <a:gd name="adj" fmla="val 26744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09905" y="1329690"/>
            <a:ext cx="340233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药品说明书收载的安全性信息</a:t>
            </a:r>
            <a:r>
              <a:rPr lang="en-US" altLang="zh-CN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b="1" baseline="30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265930" y="1335405"/>
            <a:ext cx="3655060" cy="358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与口服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NSAIDs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药物的相对安全性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Freeform 4"/>
          <p:cNvSpPr/>
          <p:nvPr>
            <p:custDataLst>
              <p:tags r:id="rId6"/>
            </p:custDataLst>
          </p:nvPr>
        </p:nvSpPr>
        <p:spPr bwMode="auto">
          <a:xfrm>
            <a:off x="69850" y="1891665"/>
            <a:ext cx="3848735" cy="4201795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Freeform 4"/>
          <p:cNvSpPr/>
          <p:nvPr>
            <p:custDataLst>
              <p:tags r:id="rId7"/>
            </p:custDataLst>
          </p:nvPr>
        </p:nvSpPr>
        <p:spPr bwMode="auto">
          <a:xfrm>
            <a:off x="4104005" y="1895475"/>
            <a:ext cx="3997325" cy="418719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349885" y="2350770"/>
            <a:ext cx="3339465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400" b="1" dirty="0">
                <a:latin typeface="Times New Roman" panose="02020603050405020304" pitchFamily="18" charset="0"/>
                <a:ea typeface="黑体" panose="02010609060101010101" charset="-122"/>
              </a:rPr>
              <a:t>不良反应主要为接触性皮肤炎症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171450" marR="0" lvl="1" indent="-17145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</a:rPr>
              <a:t>如皮疹、皮肤变红、皮肤瘙痒、皮肤疼痛等</a:t>
            </a:r>
            <a:r>
              <a: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一过性症状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75285" y="3527425"/>
            <a:ext cx="3138170" cy="1024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400" b="1" i="0" kern="1200" cap="none" spc="0" normalizeH="0" baseline="0" noProof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严重的不良反应发生率较低</a:t>
            </a:r>
            <a:endParaRPr kumimoji="0" lang="en-US" altLang="zh-CN" sz="1400" b="1" i="0" kern="1200" cap="none" spc="0" normalizeH="0" baseline="30000" noProof="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lvl="1" indent="-171450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休克、过敏样症状（小于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0.1%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lvl="1" indent="-171450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诱发哮喘（小于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0.1%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4046855" y="2019300"/>
            <a:ext cx="4064000" cy="3495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上市后酮洛芬凝胶贴膏的不良反应发生率低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381635" lvl="1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临床上市和安全性评价6908例，不良反应发生率仅为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2.04%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，主要为皮疹、发红、瘙痒等一过性症状，停药即可缓解</a:t>
            </a:r>
            <a:r>
              <a:rPr lang="en-US" altLang="zh-CN" sz="1400" baseline="30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1400" baseline="300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381635" lvl="1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4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肠胃、肾脏、肝和心血管毒性较小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381635" lvl="2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在贴敷24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及48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后，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酮洛芬入血量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极低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仅为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0.07μg/g及0.01μg/g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对肠胃、肾脏、肝脏和心血管的影响较小，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安全性高</a:t>
            </a:r>
            <a:r>
              <a:rPr lang="en-US" altLang="zh-CN" sz="1400" baseline="30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381635" lvl="2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相比口服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NSAIDs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外用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NSAIDs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的胃肠道不良反应风险、心血管事件风险显著降低</a:t>
            </a:r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（降低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36%</a:t>
            </a:r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14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全身不良事件的发生率非常低</a:t>
            </a:r>
            <a:r>
              <a:rPr lang="en-US" altLang="zh-CN" sz="14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3,</a:t>
            </a:r>
            <a:r>
              <a:rPr lang="en-US" altLang="zh-CN" sz="1400" baseline="30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4,5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五边形 17"/>
          <p:cNvSpPr/>
          <p:nvPr>
            <p:custDataLst>
              <p:tags r:id="rId11"/>
            </p:custDataLst>
          </p:nvPr>
        </p:nvSpPr>
        <p:spPr>
          <a:xfrm rot="5400000">
            <a:off x="9806305" y="-345440"/>
            <a:ext cx="688975" cy="3905250"/>
          </a:xfrm>
          <a:prstGeom prst="homePlate">
            <a:avLst>
              <a:gd name="adj" fmla="val 26744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8617585" y="1325245"/>
            <a:ext cx="3055620" cy="358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与参照品的相对安全性对比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0" name="Freeform 4"/>
          <p:cNvSpPr/>
          <p:nvPr>
            <p:custDataLst>
              <p:tags r:id="rId13"/>
            </p:custDataLst>
          </p:nvPr>
        </p:nvSpPr>
        <p:spPr bwMode="auto">
          <a:xfrm>
            <a:off x="8231505" y="1885315"/>
            <a:ext cx="3848100" cy="4220845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322850" y="6360765"/>
            <a:ext cx="8687961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1.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酮洛芬凝胶贴膏上市说明书；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酮洛芬凝胶贴膏注册申报资料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.;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3..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中国医学会骨科学分会关节外科学组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中国骨科杂志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2021, 41(18)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4. NICE guideline, 2022. 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5.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中华医学会骨科学会分会关节炎外科学组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中国骨科杂志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2020, 40(8). 6.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氟比洛芬凝胶贴膏说明书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7.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陈晓瑾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中国处方药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.2021</a:t>
            </a:r>
            <a:endParaRPr lang="en-US" altLang="zh-CN" sz="10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46745" y="2130425"/>
            <a:ext cx="3764280" cy="3783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酮洛芬凝胶贴膏不良反应发生率低于氟比洛芬凝胶贴膏</a:t>
            </a:r>
            <a:r>
              <a:rPr lang="en-US" altLang="zh-CN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据既往所发表的荟萃分析结果</a:t>
            </a:r>
            <a:r>
              <a:rPr lang="en-US" altLang="zh-CN" sz="14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，氟比洛芬凝胶贴膏的不良反应发生率为</a:t>
            </a:r>
            <a:endParaRPr lang="zh-CN" altLang="en-US" sz="1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3.8%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酮洛芬凝胶贴膏的不良反应发生率</a:t>
            </a:r>
            <a:r>
              <a:rPr lang="en-US" altLang="zh-CN" sz="1400" b="1" baseline="30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2.04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%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14"/>
            </p:custDataLst>
          </p:nvPr>
        </p:nvGraphicFramePr>
        <p:xfrm>
          <a:off x="8466773" y="2825115"/>
          <a:ext cx="3446145" cy="918845"/>
        </p:xfrm>
        <a:graphic>
          <a:graphicData uri="http://schemas.openxmlformats.org/drawingml/2006/table">
            <a:tbl>
              <a:tblPr/>
              <a:tblGrid>
                <a:gridCol w="1108710"/>
                <a:gridCol w="1089025"/>
                <a:gridCol w="1248410"/>
              </a:tblGrid>
              <a:tr h="255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不良反应发生率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酮洛芬凝胶贴膏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氟比洛芬凝胶贴膏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皮疹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0.46%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0.1%—5%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皮肤变红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0.52%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1.12%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皮肤瘙痒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0.42%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1.16%</a:t>
                      </a:r>
                      <a:endParaRPr lang="zh-CN" altLang="en-US" sz="1000" b="0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文本框 37"/>
          <p:cNvSpPr txBox="1"/>
          <p:nvPr>
            <p:custDataLst>
              <p:tags r:id="rId15"/>
            </p:custDataLst>
          </p:nvPr>
        </p:nvSpPr>
        <p:spPr>
          <a:xfrm>
            <a:off x="614680" y="644525"/>
            <a:ext cx="10707370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外用NSAIDs的整体安全性良好，酮洛芬凝胶贴膏的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安全性优于氟比洛芬凝胶贴膏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23" name="直接连接符 18"/>
            <p:cNvCxnSpPr/>
            <p:nvPr>
              <p:custDataLst>
                <p:tags r:id="rId16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9"/>
            <p:cNvCxnSpPr/>
            <p:nvPr>
              <p:custDataLst>
                <p:tags r:id="rId17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371155" y="239395"/>
            <a:ext cx="1186815" cy="4305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rPr>
              <a:t>有效性</a:t>
            </a:r>
            <a:endParaRPr lang="zh-CN" altLang="en-US" sz="2800" b="1" spc="300" dirty="0">
              <a:solidFill>
                <a:schemeClr val="accent5"/>
              </a:solidFill>
              <a:latin typeface="Times New Roman" panose="02020603050405020304" pitchFamily="18" charset="0"/>
              <a:ea typeface="黑体" panose="02010609060101010101" charset="-122"/>
              <a:cs typeface="Helvetica"/>
              <a:sym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>
            <p:custDataLst>
              <p:tags r:id="rId5"/>
            </p:custDataLst>
          </p:nvPr>
        </p:nvSpPr>
        <p:spPr>
          <a:xfrm>
            <a:off x="3424555" y="6598285"/>
            <a:ext cx="87331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 III期临床研究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资料</a:t>
            </a:r>
            <a:r>
              <a: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; 2. </a:t>
            </a:r>
            <a:r>
              <a:rPr lang="ja-JP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モーラスパップ（医薬品インタビューフォーム）</a:t>
            </a:r>
            <a:r>
              <a:rPr lang="en-US" altLang="ja-JP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2014 </a:t>
            </a:r>
            <a:r>
              <a:rPr lang="ja-JP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年 </a:t>
            </a:r>
            <a:r>
              <a:rPr lang="en-US" altLang="ja-JP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6 </a:t>
            </a:r>
            <a:r>
              <a:rPr lang="ja-JP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月改定（第 </a:t>
            </a:r>
            <a:r>
              <a:rPr lang="en-US" altLang="ja-JP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14</a:t>
            </a:r>
            <a:r>
              <a:rPr lang="ja-JP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版）</a:t>
            </a:r>
            <a:r>
              <a:rPr lang="en-US" altLang="ja-JP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;3.</a:t>
            </a:r>
            <a:r>
              <a:rPr lang="zh-CN" altLang="en-US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氟比洛芬凝胶贴膏说明书</a:t>
            </a:r>
            <a:endParaRPr lang="zh-CN" altLang="en-US" sz="10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838200" y="1447800"/>
            <a:ext cx="4699635" cy="760095"/>
          </a:xfrm>
          <a:prstGeom prst="rect">
            <a:avLst/>
          </a:prstGeom>
          <a:ln>
            <a:solidFill>
              <a:srgbClr val="224C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酮洛芬凝胶贴膏有效性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0040" y="2315210"/>
            <a:ext cx="5807075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治疗骨关节炎有效率</a:t>
            </a:r>
            <a:r>
              <a:rPr lang="en-US" altLang="zh-CN" sz="1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：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85.7%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algn="l"/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 III期临床研究纳入288例受试者的结果</a:t>
            </a:r>
            <a:r>
              <a:rPr lang="zh-CN" altLang="en-US" sz="1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1</a:t>
            </a:r>
            <a:endParaRPr lang="zh-CN" altLang="en-US" sz="1600" baseline="30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000" baseline="30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矩形 33"/>
          <p:cNvSpPr/>
          <p:nvPr>
            <p:custDataLst>
              <p:tags r:id="rId7"/>
            </p:custDataLst>
          </p:nvPr>
        </p:nvSpPr>
        <p:spPr>
          <a:xfrm>
            <a:off x="7165340" y="1436370"/>
            <a:ext cx="4699635" cy="760095"/>
          </a:xfrm>
          <a:prstGeom prst="rect">
            <a:avLst/>
          </a:prstGeom>
          <a:ln>
            <a:solidFill>
              <a:srgbClr val="224C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酮洛芬凝胶贴膏VS氟比洛芬凝胶贴膏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939280" y="2493645"/>
            <a:ext cx="5252720" cy="2107565"/>
            <a:chOff x="11186" y="6769"/>
            <a:chExt cx="8912" cy="3319"/>
          </a:xfrm>
        </p:grpSpPr>
        <p:graphicFrame>
          <p:nvGraphicFramePr>
            <p:cNvPr id="36" name="图表 35"/>
            <p:cNvGraphicFramePr/>
            <p:nvPr>
              <p:custDataLst>
                <p:tags r:id="rId8"/>
              </p:custDataLst>
            </p:nvPr>
          </p:nvGraphicFramePr>
          <p:xfrm>
            <a:off x="14209" y="6859"/>
            <a:ext cx="5889" cy="32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aphicFrame>
          <p:nvGraphicFramePr>
            <p:cNvPr id="37" name="图表 36"/>
            <p:cNvGraphicFramePr/>
            <p:nvPr>
              <p:custDataLst>
                <p:tags r:id="rId9"/>
              </p:custDataLst>
            </p:nvPr>
          </p:nvGraphicFramePr>
          <p:xfrm>
            <a:off x="11186" y="6769"/>
            <a:ext cx="4323" cy="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8" name="文本框 37"/>
            <p:cNvSpPr txBox="1"/>
            <p:nvPr>
              <p:custDataLst>
                <p:tags r:id="rId10"/>
              </p:custDataLst>
            </p:nvPr>
          </p:nvSpPr>
          <p:spPr>
            <a:xfrm>
              <a:off x="16199" y="7675"/>
              <a:ext cx="203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57.8%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16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氟比洛芬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16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凝胶贴膏</a:t>
              </a:r>
              <a:endParaRPr lang="zh-CN" altLang="en-US" sz="16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1"/>
              </p:custDataLst>
            </p:nvPr>
          </p:nvSpPr>
          <p:spPr>
            <a:xfrm>
              <a:off x="12614" y="7616"/>
              <a:ext cx="2038" cy="7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85.7%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酮洛芬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凝胶贴膏</a:t>
              </a:r>
              <a:endPara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endParaRPr lang="zh-CN" altLang="en-US" sz="16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7020560" y="4331970"/>
            <a:ext cx="4487545" cy="1773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国外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285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家医疗机构实施的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1836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例（包括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697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例骨关节炎患者）临床试验结果显示，酮洛芬凝胶贴膏治疗骨关节炎的疼痛改善率高达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85.7%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597/697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）</a:t>
            </a:r>
            <a:r>
              <a:rPr lang="en-US" altLang="zh-CN" sz="1400" baseline="30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氟比洛芬凝胶贴膏说明书指出治疗骨关节炎患者的有效率为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57.8%</a:t>
            </a:r>
            <a:r>
              <a:rPr lang="en-US" altLang="zh-CN" sz="1400" baseline="30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3</a:t>
            </a:r>
            <a:endParaRPr lang="en-US" altLang="zh-CN" sz="1400" baseline="300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400306" y="2622550"/>
            <a:ext cx="0" cy="342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4965" y="3185795"/>
            <a:ext cx="597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主要指标：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VAS疼痛评分，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14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天下降值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26.44，有效缓解疼痛</a:t>
            </a:r>
            <a:endParaRPr lang="zh-CN" altLang="en-US" sz="16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次要指标：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WOMAC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评分，14天下降值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4.56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en-US" sz="1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改善运动功能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501140" y="4218305"/>
            <a:ext cx="3097530" cy="2142738"/>
            <a:chOff x="4802595" y="3018358"/>
            <a:chExt cx="3397641" cy="2833138"/>
          </a:xfrm>
        </p:grpSpPr>
        <p:graphicFrame>
          <p:nvGraphicFramePr>
            <p:cNvPr id="16" name="图表 15"/>
            <p:cNvGraphicFramePr/>
            <p:nvPr>
              <p:custDataLst>
                <p:tags r:id="rId13"/>
              </p:custDataLst>
            </p:nvPr>
          </p:nvGraphicFramePr>
          <p:xfrm>
            <a:off x="4802595" y="3018358"/>
            <a:ext cx="3397641" cy="2833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文本框 42"/>
            <p:cNvSpPr txBox="1"/>
            <p:nvPr>
              <p:custDataLst>
                <p:tags r:id="rId14"/>
              </p:custDataLst>
            </p:nvPr>
          </p:nvSpPr>
          <p:spPr>
            <a:xfrm>
              <a:off x="6617735" y="3682760"/>
              <a:ext cx="798912" cy="3240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l"/>
              <a:r>
                <a:rPr lang="en-US" altLang="zh-CN" sz="10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lt"/>
                </a:rPr>
                <a:t>P&lt;0.05</a:t>
              </a:r>
              <a:endParaRPr lang="en-US" altLang="zh-CN" sz="1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8" name="矩形 17"/>
          <p:cNvSpPr/>
          <p:nvPr>
            <p:custDataLst>
              <p:tags r:id="rId15"/>
            </p:custDataLst>
          </p:nvPr>
        </p:nvSpPr>
        <p:spPr>
          <a:xfrm>
            <a:off x="1326515" y="4084955"/>
            <a:ext cx="3478530" cy="20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37"/>
          <p:cNvSpPr txBox="1"/>
          <p:nvPr>
            <p:custDataLst>
              <p:tags r:id="rId16"/>
            </p:custDataLst>
          </p:nvPr>
        </p:nvSpPr>
        <p:spPr>
          <a:xfrm>
            <a:off x="614680" y="644525"/>
            <a:ext cx="10972165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微软雅黑" panose="020B0503020204020204" charset="-122"/>
                <a:sym typeface="+mn-lt"/>
              </a:rPr>
              <a:t>酮洛芬凝胶贴膏显著减轻骨关节炎患者疼痛，改善运动功能，治疗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微软雅黑" panose="020B0503020204020204" charset="-122"/>
                <a:sym typeface="+mn-lt"/>
              </a:rPr>
              <a:t>有效率优于氟比洛芬凝胶贴膏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4915" y="636587"/>
            <a:ext cx="9610090" cy="0"/>
            <a:chOff x="607784" y="3571981"/>
            <a:chExt cx="10976432" cy="0"/>
          </a:xfrm>
        </p:grpSpPr>
        <p:cxnSp>
          <p:nvCxnSpPr>
            <p:cNvPr id="5" name="直接连接符 18"/>
            <p:cNvCxnSpPr/>
            <p:nvPr>
              <p:custDataLst>
                <p:tags r:id="rId17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9"/>
            <p:cNvCxnSpPr/>
            <p:nvPr>
              <p:custDataLst>
                <p:tags r:id="rId18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1750" y="3587750"/>
            <a:ext cx="12150090" cy="2577465"/>
          </a:xfrm>
          <a:prstGeom prst="rect">
            <a:avLst/>
          </a:prstGeom>
          <a:solidFill>
            <a:schemeClr val="lt1">
              <a:lumMod val="95000"/>
              <a:alpha val="80000"/>
            </a:schemeClr>
          </a:solidFill>
          <a:ln w="22225" cmpd="dbl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4915" y="297815"/>
            <a:ext cx="9610090" cy="430530"/>
            <a:chOff x="607784" y="3233427"/>
            <a:chExt cx="10976432" cy="430252"/>
          </a:xfrm>
        </p:grpSpPr>
        <p:grpSp>
          <p:nvGrpSpPr>
            <p:cNvPr id="9" name="组合 1"/>
            <p:cNvGrpSpPr/>
            <p:nvPr/>
          </p:nvGrpSpPr>
          <p:grpSpPr>
            <a:xfrm>
              <a:off x="6023479" y="3233427"/>
              <a:ext cx="145057" cy="430252"/>
              <a:chOff x="5829185" y="3843028"/>
              <a:chExt cx="145057" cy="430252"/>
            </a:xfrm>
          </p:grpSpPr>
          <p:sp>
            <p:nvSpPr>
              <p:cNvPr id="10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865446" y="3843028"/>
                <a:ext cx="72528" cy="43025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  <p:sp>
            <p:nvSpPr>
              <p:cNvPr id="11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829185" y="3843028"/>
                <a:ext cx="145057" cy="43025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endParaRPr lang="zh-CN" altLang="en-US" sz="2800" b="1" spc="300" dirty="0">
                  <a:solidFill>
                    <a:schemeClr val="accent5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charset="-122"/>
                </a:endParaRPr>
              </a:p>
            </p:txBody>
          </p:sp>
        </p:grpSp>
        <p:cxnSp>
          <p:nvCxnSpPr>
            <p:cNvPr id="12" name="直接连接符 18"/>
            <p:cNvCxnSpPr/>
            <p:nvPr>
              <p:custDataLst>
                <p:tags r:id="rId4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374647" y="297815"/>
            <a:ext cx="1181100" cy="4305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rPr>
              <a:t>有效性</a:t>
            </a:r>
            <a:endParaRPr lang="zh-CN" altLang="en-US" sz="2800" b="1" spc="300" dirty="0">
              <a:solidFill>
                <a:schemeClr val="accent5"/>
              </a:solidFill>
              <a:latin typeface="Times New Roman" panose="02020603050405020304" pitchFamily="18" charset="0"/>
              <a:ea typeface="黑体" panose="02010609060101010101" charset="-122"/>
              <a:cs typeface="Helvetica"/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469092" y="1146175"/>
            <a:ext cx="10376666" cy="32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34446" y="1232899"/>
          <a:ext cx="11820571" cy="48831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63575"/>
                <a:gridCol w="3876721"/>
                <a:gridCol w="7280275"/>
              </a:tblGrid>
              <a:tr h="78994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sz="1300" b="1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中国膝骨关节炎基层诊疗与康复指南（2022年）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》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针对存在疼痛症状的膝OA患者，推荐将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外用NSAIDs</a:t>
                      </a:r>
                      <a:r>
                        <a:rPr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作为首选药物</a:t>
                      </a:r>
                      <a:r>
                        <a:rPr lang="zh-CN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，例如</a:t>
                      </a:r>
                      <a:r>
                        <a:rPr lang="zh-CN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酮洛芬</a:t>
                      </a:r>
                      <a:r>
                        <a:rPr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。若疼痛缓解不理想，需在权衡风险和获益后，联合或改用口服NSAIDs（推荐强度1，证据等级A）</a:t>
                      </a:r>
                      <a:endParaRPr lang="en-US" altLang="zh-CN" sz="1300" u="none" strike="noStrike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1300" b="1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中国骨关节炎诊疗指南（</a:t>
                      </a:r>
                      <a:r>
                        <a:rPr lang="en-US" altLang="zh-CN" sz="1300" b="1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2021</a:t>
                      </a:r>
                      <a:r>
                        <a:rPr lang="zh-CN" altLang="en-US" sz="1300" b="1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年版）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》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推荐使用</a:t>
                      </a:r>
                      <a:r>
                        <a:rPr lang="zh-CN" alt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外用</a:t>
                      </a:r>
                      <a:r>
                        <a:rPr lang="en-US" altLang="zh-CN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NSAIDs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作为膝关节</a:t>
                      </a:r>
                      <a:r>
                        <a:rPr lang="en-US" altLang="zh-CN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OA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疼痛的</a:t>
                      </a:r>
                      <a:r>
                        <a:rPr lang="zh-CN" alt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一线治疗药物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，尤其适用于合并肠胃肠疾病、心血管疾病或身体虚弱的患者（推荐强度：强推荐，证据等级：</a:t>
                      </a:r>
                      <a:r>
                        <a:rPr lang="en-US" altLang="zh-CN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A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1056005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《中国骨关节炎疼痛管理临床实践指南（2020年版）》</a:t>
                      </a:r>
                      <a:endParaRPr lang="zh-CN" sz="1300" b="1" u="none" strike="noStrike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外用</a:t>
                      </a:r>
                      <a:r>
                        <a:rPr lang="en-US" altLang="zh-CN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NSAIDs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可作为膝关节</a:t>
                      </a:r>
                      <a:r>
                        <a:rPr lang="en-US" altLang="zh-CN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OA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疼痛的首选治疗药物，尤其适用于合并胃肠疾病、心血管疾病活身体虚弱的患者（推荐等级：强推荐；证据等级：</a:t>
                      </a:r>
                      <a:r>
                        <a:rPr lang="en-US" altLang="zh-CN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B</a:t>
                      </a:r>
                      <a:r>
                        <a:rPr lang="zh-CN" altLang="en-US" sz="13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sz="1300" u="none" strike="noStrike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《国际骨关节炎学会（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OARSI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）指南（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外用</a:t>
                      </a:r>
                      <a:r>
                        <a:rPr lang="en-US" altLang="zh-CN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作为膝关节和骨关节炎的</a:t>
                      </a:r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主要治疗方法被推荐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，主要用于无合并症、胃肠道疾病、心血管、年老虚弱的患者（推荐强度：强推荐；推荐等级：</a:t>
                      </a:r>
                      <a:r>
                        <a:rPr lang="en-US" altLang="zh-CN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1A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，≥</a:t>
                      </a:r>
                      <a:r>
                        <a:rPr lang="en-US" altLang="zh-CN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赞成）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年美国风湿病学会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关节炎基金会手、髋关节和膝关节骨关节炎管理指南》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根据全身暴露最少的药物（即局部治疗）更可取的原则，</a:t>
                      </a:r>
                      <a:r>
                        <a:rPr lang="zh-CN" alt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在使用口服</a:t>
                      </a:r>
                      <a:r>
                        <a:rPr lang="en-US" altLang="zh-CN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lang="zh-CN" alt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之前应考虑外用</a:t>
                      </a:r>
                      <a:r>
                        <a:rPr lang="en-US" altLang="zh-CN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lang="zh-CN" altLang="en-US" sz="13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NICE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骨关节炎的诊断和管理（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当药物治疗被需要的时候，</a:t>
                      </a:r>
                      <a:r>
                        <a:rPr lang="zh-CN" alt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先考虑外用</a:t>
                      </a:r>
                      <a:r>
                        <a:rPr lang="en-US" altLang="zh-CN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治疗膝骨关节炎，以支持基础治疗工作；</a:t>
                      </a:r>
                      <a:endParaRPr lang="en-US" altLang="zh-CN" sz="1300" u="none" strike="noStrike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</a:pP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《欧洲骨质疏松和骨关节炎临床经济学会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(ESCEO)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altLang="en-US" sz="1300" b="1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）》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l" font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强烈建议将外用</a:t>
                      </a:r>
                      <a:r>
                        <a:rPr lang="en-US" altLang="zh-CN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lang="zh-CN" alt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列为第一阶梯治疗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，而口服</a:t>
                      </a:r>
                      <a:r>
                        <a:rPr lang="en-US" altLang="zh-CN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NSAIDs</a:t>
                      </a:r>
                      <a:r>
                        <a:rPr lang="zh-CN" altLang="en-US" sz="13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在症状未控制或更严重的情况再做考虑，位列第二阶梯治疗（推荐强度：强推荐）。</a:t>
                      </a:r>
                      <a:endParaRPr lang="zh-CN" altLang="en-US" sz="1300" u="none" strike="noStrike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1967" marR="1967" marT="1967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3" y="1472565"/>
            <a:ext cx="416261" cy="412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0" y="2191689"/>
            <a:ext cx="416261" cy="412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2" y="2868806"/>
            <a:ext cx="416261" cy="4124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" y="4412748"/>
            <a:ext cx="416262" cy="412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0" y="5651205"/>
            <a:ext cx="416262" cy="4124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" y="5058645"/>
            <a:ext cx="416261" cy="4124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" y="3692341"/>
            <a:ext cx="436568" cy="432529"/>
          </a:xfrm>
          <a:prstGeom prst="rect">
            <a:avLst/>
          </a:prstGeom>
        </p:spPr>
      </p:pic>
      <p:sp>
        <p:nvSpPr>
          <p:cNvPr id="4" name="文本框 37"/>
          <p:cNvSpPr txBox="1"/>
          <p:nvPr>
            <p:custDataLst>
              <p:tags r:id="rId21"/>
            </p:custDataLst>
          </p:nvPr>
        </p:nvSpPr>
        <p:spPr>
          <a:xfrm>
            <a:off x="614680" y="644525"/>
            <a:ext cx="10707370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酮洛芬凝胶贴膏：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获得国内外权威指南一致推荐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24915" y="636588"/>
            <a:ext cx="9610090" cy="0"/>
            <a:chOff x="607784" y="3571981"/>
            <a:chExt cx="10976432" cy="0"/>
          </a:xfrm>
        </p:grpSpPr>
        <p:cxnSp>
          <p:nvCxnSpPr>
            <p:cNvPr id="12" name="直接连接符 18"/>
            <p:cNvCxnSpPr/>
            <p:nvPr>
              <p:custDataLst>
                <p:tags r:id="rId1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9"/>
            <p:cNvCxnSpPr/>
            <p:nvPr>
              <p:custDataLst>
                <p:tags r:id="rId2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5283525" y="295910"/>
            <a:ext cx="1186815" cy="4305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rPr>
              <a:t>创新性</a:t>
            </a:r>
            <a:endParaRPr lang="zh-CN" altLang="en-US" sz="2800" b="1" spc="300" dirty="0">
              <a:solidFill>
                <a:schemeClr val="accent5"/>
              </a:solidFill>
              <a:latin typeface="Times New Roman" panose="02020603050405020304" pitchFamily="18" charset="0"/>
              <a:ea typeface="黑体" panose="02010609060101010101" charset="-122"/>
              <a:cs typeface="Helvetica"/>
              <a:sym typeface="微软雅黑" panose="020B0503020204020204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1700" y="4206875"/>
            <a:ext cx="2068195" cy="1785620"/>
          </a:xfrm>
          <a:prstGeom prst="rect">
            <a:avLst/>
          </a:prstGeom>
        </p:spPr>
      </p:pic>
      <p:cxnSp>
        <p:nvCxnSpPr>
          <p:cNvPr id="79" name="连接符: 肘形 9"/>
          <p:cNvCxnSpPr/>
          <p:nvPr>
            <p:custDataLst>
              <p:tags r:id="rId6"/>
            </p:custDataLst>
          </p:nvPr>
        </p:nvCxnSpPr>
        <p:spPr>
          <a:xfrm rot="16200000" flipH="1">
            <a:off x="39186" y="2189899"/>
            <a:ext cx="3900706" cy="3621658"/>
          </a:xfrm>
          <a:prstGeom prst="bentConnector3">
            <a:avLst>
              <a:gd name="adj1" fmla="val 9990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>
            <p:custDataLst>
              <p:tags r:id="rId7"/>
            </p:custDataLst>
          </p:nvPr>
        </p:nvSpPr>
        <p:spPr>
          <a:xfrm>
            <a:off x="527685" y="1617345"/>
            <a:ext cx="33083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外用凝胶贴膏剂型</a:t>
            </a:r>
            <a:endParaRPr lang="zh-CN" altLang="en-US" sz="1600" b="1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无异味，亲肤性好，安全性高</a:t>
            </a:r>
            <a:r>
              <a:rPr lang="en-US" altLang="zh-CN" sz="1600" b="1" baseline="30000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1</a:t>
            </a:r>
            <a:endParaRPr lang="en-US" altLang="zh-CN" sz="1600" b="1" baseline="30000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193040" y="2334895"/>
            <a:ext cx="372237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外用剂型降低口服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NSAIDs</a:t>
            </a: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胃肠道和心血管不良反应事件（降低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36%</a:t>
            </a: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），提高安全性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含水量高达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48.57%</a:t>
            </a: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，亲肤性好，无异味，可反复揭贴，使用舒适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含固定贴：提高活动关节药贴稳定度。与氟比洛芬凝胶贴膏比，能更好地满足临床上有行动、运动等关节活动需求多的骨关节炎患者使用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730105" y="6588760"/>
            <a:ext cx="2425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sz="1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专利号ZL 2019 1 1153740.8</a:t>
            </a:r>
            <a:endParaRPr sz="10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6" name="连接符: 肘形 30"/>
          <p:cNvCxnSpPr>
            <a:stCxn id="5" idx="4"/>
          </p:cNvCxnSpPr>
          <p:nvPr>
            <p:custDataLst>
              <p:tags r:id="rId9"/>
            </p:custDataLst>
          </p:nvPr>
        </p:nvCxnSpPr>
        <p:spPr>
          <a:xfrm rot="16200000" flipH="1">
            <a:off x="7921241" y="2213791"/>
            <a:ext cx="3900706" cy="3621658"/>
          </a:xfrm>
          <a:prstGeom prst="bentConnector3">
            <a:avLst>
              <a:gd name="adj1" fmla="val 9990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8629530" y="1607032"/>
            <a:ext cx="2928028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COX&amp;LOX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双重作用机制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镇痛消炎更强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8177530" y="2286635"/>
            <a:ext cx="359346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相比于氟比洛芬凝胶贴膏的单通道作用机制，酮洛芬可通过可逆地抑制双通道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（环氧化酶（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COX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）和脂氧化酶（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LOX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）），从而抑制前列腺素和白三烯的生物合成，</a:t>
            </a: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更好地对抗疼痛和炎症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29775" y="3591431"/>
            <a:ext cx="2732680" cy="2207591"/>
            <a:chOff x="5136525" y="4654882"/>
            <a:chExt cx="2305143" cy="1925685"/>
          </a:xfrm>
        </p:grpSpPr>
        <p:sp>
          <p:nvSpPr>
            <p:cNvPr id="19" name="椭圆 18"/>
            <p:cNvSpPr/>
            <p:nvPr>
              <p:custDataLst>
                <p:tags r:id="rId12"/>
              </p:custDataLst>
            </p:nvPr>
          </p:nvSpPr>
          <p:spPr>
            <a:xfrm>
              <a:off x="5213439" y="6270505"/>
              <a:ext cx="814428" cy="310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3"/>
              </p:custDataLst>
            </p:nvPr>
          </p:nvSpPr>
          <p:spPr>
            <a:xfrm>
              <a:off x="5764095" y="4654882"/>
              <a:ext cx="974039" cy="228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zh-CN" altLang="en-US" sz="1100" dirty="0"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+mn-lt"/>
                </a:rPr>
                <a:t>花生四烯酸</a:t>
              </a:r>
              <a:endParaRPr lang="zh-CN" altLang="en-US" sz="1100" dirty="0"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endParaRPr>
            </a:p>
          </p:txBody>
        </p:sp>
        <p:cxnSp>
          <p:nvCxnSpPr>
            <p:cNvPr id="21" name="直接箭头连接符 20"/>
            <p:cNvCxnSpPr/>
            <p:nvPr>
              <p:custDataLst>
                <p:tags r:id="rId14"/>
              </p:custDataLst>
            </p:nvPr>
          </p:nvCxnSpPr>
          <p:spPr>
            <a:xfrm>
              <a:off x="5618126" y="5026542"/>
              <a:ext cx="0" cy="217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15"/>
              </p:custDataLst>
            </p:nvPr>
          </p:nvSpPr>
          <p:spPr>
            <a:xfrm>
              <a:off x="5374613" y="5252105"/>
              <a:ext cx="486047" cy="228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altLang="zh-CN" sz="1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lt"/>
                </a:rPr>
                <a:t>COX</a:t>
              </a:r>
              <a:endParaRPr lang="en-US" altLang="zh-CN" sz="1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6"/>
              </p:custDataLst>
            </p:nvPr>
          </p:nvSpPr>
          <p:spPr>
            <a:xfrm>
              <a:off x="5136525" y="5762867"/>
              <a:ext cx="974039" cy="228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zh-CN" altLang="en-US" sz="1100" dirty="0"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+mn-lt"/>
                </a:rPr>
                <a:t>前列腺素</a:t>
              </a:r>
              <a:endParaRPr lang="zh-CN" altLang="en-US" sz="1100" dirty="0"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7"/>
              </p:custDataLst>
            </p:nvPr>
          </p:nvSpPr>
          <p:spPr>
            <a:xfrm>
              <a:off x="5227471" y="6307013"/>
              <a:ext cx="814428" cy="214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224C9D"/>
                  </a:solidFill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+mn-lt"/>
                </a:rPr>
                <a:t>炎症、疼痛</a:t>
              </a:r>
              <a:endParaRPr lang="zh-CN" altLang="en-US" sz="10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endParaRPr>
            </a:p>
          </p:txBody>
        </p:sp>
        <p:cxnSp>
          <p:nvCxnSpPr>
            <p:cNvPr id="25" name="直接箭头连接符 24"/>
            <p:cNvCxnSpPr>
              <a:stCxn id="22" idx="2"/>
              <a:endCxn id="23" idx="0"/>
            </p:cNvCxnSpPr>
            <p:nvPr>
              <p:custDataLst>
                <p:tags r:id="rId18"/>
              </p:custDataLst>
            </p:nvPr>
          </p:nvCxnSpPr>
          <p:spPr>
            <a:xfrm>
              <a:off x="5617637" y="5480308"/>
              <a:ext cx="5908" cy="2825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23" idx="2"/>
              <a:endCxn id="19" idx="0"/>
            </p:cNvCxnSpPr>
            <p:nvPr>
              <p:custDataLst>
                <p:tags r:id="rId19"/>
              </p:custDataLst>
            </p:nvPr>
          </p:nvCxnSpPr>
          <p:spPr>
            <a:xfrm flipH="1">
              <a:off x="5620653" y="5991070"/>
              <a:ext cx="2892" cy="279435"/>
            </a:xfrm>
            <a:prstGeom prst="straightConnector1">
              <a:avLst/>
            </a:prstGeom>
            <a:ln w="19050">
              <a:solidFill>
                <a:srgbClr val="224C9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>
              <p:custDataLst>
                <p:tags r:id="rId20"/>
              </p:custDataLst>
            </p:nvPr>
          </p:nvCxnSpPr>
          <p:spPr>
            <a:xfrm flipH="1">
              <a:off x="5707687" y="5579877"/>
              <a:ext cx="2507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>
              <p:custDataLst>
                <p:tags r:id="rId21"/>
              </p:custDataLst>
            </p:nvPr>
          </p:nvSpPr>
          <p:spPr>
            <a:xfrm>
              <a:off x="5921081" y="5450055"/>
              <a:ext cx="730531" cy="228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rgbClr val="224C9D"/>
                  </a:solidFill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+mn-lt"/>
                </a:rPr>
                <a:t>酮洛芬</a:t>
              </a:r>
              <a:endParaRPr lang="zh-CN" altLang="en-US" sz="11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9" name="乘号 28"/>
            <p:cNvSpPr/>
            <p:nvPr>
              <p:custDataLst>
                <p:tags r:id="rId22"/>
              </p:custDataLst>
            </p:nvPr>
          </p:nvSpPr>
          <p:spPr>
            <a:xfrm>
              <a:off x="5504347" y="5484833"/>
              <a:ext cx="238395" cy="207457"/>
            </a:xfrm>
            <a:prstGeom prst="mathMultiply">
              <a:avLst/>
            </a:prstGeom>
            <a:ln w="19050">
              <a:solidFill>
                <a:srgbClr val="224C9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23"/>
              </p:custDataLst>
            </p:nvPr>
          </p:nvCxnSpPr>
          <p:spPr>
            <a:xfrm>
              <a:off x="5618126" y="5026542"/>
              <a:ext cx="135635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>
              <p:custDataLst>
                <p:tags r:id="rId24"/>
              </p:custDataLst>
            </p:nvPr>
          </p:nvCxnSpPr>
          <p:spPr>
            <a:xfrm>
              <a:off x="6974482" y="5026542"/>
              <a:ext cx="0" cy="217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>
              <p:custDataLst>
                <p:tags r:id="rId25"/>
              </p:custDataLst>
            </p:nvPr>
          </p:nvSpPr>
          <p:spPr>
            <a:xfrm>
              <a:off x="6738133" y="5224494"/>
              <a:ext cx="486047" cy="228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altLang="zh-CN" sz="1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lt"/>
                </a:rPr>
                <a:t>LOX</a:t>
              </a:r>
              <a:endParaRPr lang="en-US" altLang="zh-CN" sz="1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  <p:cxnSp>
          <p:nvCxnSpPr>
            <p:cNvPr id="35" name="直接箭头连接符 34"/>
            <p:cNvCxnSpPr/>
            <p:nvPr>
              <p:custDataLst>
                <p:tags r:id="rId26"/>
              </p:custDataLst>
            </p:nvPr>
          </p:nvCxnSpPr>
          <p:spPr>
            <a:xfrm>
              <a:off x="6620290" y="5579877"/>
              <a:ext cx="23568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>
              <p:custDataLst>
                <p:tags r:id="rId27"/>
              </p:custDataLst>
            </p:nvPr>
          </p:nvSpPr>
          <p:spPr>
            <a:xfrm>
              <a:off x="6558344" y="6237803"/>
              <a:ext cx="814428" cy="3100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8"/>
              </p:custDataLst>
            </p:nvPr>
          </p:nvSpPr>
          <p:spPr>
            <a:xfrm>
              <a:off x="6572376" y="6291146"/>
              <a:ext cx="814428" cy="214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224C9D"/>
                  </a:solidFill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+mn-lt"/>
                </a:rPr>
                <a:t>炎症</a:t>
              </a:r>
              <a:endParaRPr lang="zh-CN" altLang="en-US" sz="10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endParaRPr>
            </a:p>
          </p:txBody>
        </p:sp>
        <p:cxnSp>
          <p:nvCxnSpPr>
            <p:cNvPr id="44" name="直接箭头连接符 43"/>
            <p:cNvCxnSpPr/>
            <p:nvPr>
              <p:custDataLst>
                <p:tags r:id="rId29"/>
              </p:custDataLst>
            </p:nvPr>
          </p:nvCxnSpPr>
          <p:spPr>
            <a:xfrm>
              <a:off x="6960139" y="5480674"/>
              <a:ext cx="5419" cy="260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endCxn id="36" idx="0"/>
            </p:cNvCxnSpPr>
            <p:nvPr>
              <p:custDataLst>
                <p:tags r:id="rId30"/>
              </p:custDataLst>
            </p:nvPr>
          </p:nvCxnSpPr>
          <p:spPr>
            <a:xfrm flipH="1">
              <a:off x="6965558" y="5991437"/>
              <a:ext cx="1" cy="246366"/>
            </a:xfrm>
            <a:prstGeom prst="straightConnector1">
              <a:avLst/>
            </a:prstGeom>
            <a:ln w="19050">
              <a:solidFill>
                <a:srgbClr val="224C9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乘号 67"/>
            <p:cNvSpPr/>
            <p:nvPr>
              <p:custDataLst>
                <p:tags r:id="rId31"/>
              </p:custDataLst>
            </p:nvPr>
          </p:nvSpPr>
          <p:spPr>
            <a:xfrm>
              <a:off x="6846360" y="5463474"/>
              <a:ext cx="238395" cy="207457"/>
            </a:xfrm>
            <a:prstGeom prst="mathMultiply">
              <a:avLst/>
            </a:prstGeom>
            <a:ln w="19050">
              <a:solidFill>
                <a:srgbClr val="224C9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32"/>
              </p:custDataLst>
            </p:nvPr>
          </p:nvSpPr>
          <p:spPr>
            <a:xfrm>
              <a:off x="6467629" y="5742859"/>
              <a:ext cx="974039" cy="228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zh-CN" altLang="en-US" sz="1100" dirty="0"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+mn-lt"/>
                </a:rPr>
                <a:t>白三烯</a:t>
              </a:r>
              <a:endParaRPr lang="zh-CN" altLang="en-US" sz="1100" dirty="0"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endParaRPr>
            </a:p>
          </p:txBody>
        </p:sp>
        <p:cxnSp>
          <p:nvCxnSpPr>
            <p:cNvPr id="71" name="直接连接符 70"/>
            <p:cNvCxnSpPr>
              <a:stCxn id="20" idx="2"/>
            </p:cNvCxnSpPr>
            <p:nvPr>
              <p:custDataLst>
                <p:tags r:id="rId33"/>
              </p:custDataLst>
            </p:nvPr>
          </p:nvCxnSpPr>
          <p:spPr>
            <a:xfrm flipH="1">
              <a:off x="6251114" y="4883085"/>
              <a:ext cx="1" cy="1434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连接符: 肘形 25"/>
          <p:cNvCxnSpPr/>
          <p:nvPr>
            <p:custDataLst>
              <p:tags r:id="rId34"/>
            </p:custDataLst>
          </p:nvPr>
        </p:nvCxnSpPr>
        <p:spPr>
          <a:xfrm rot="16200000" flipH="1">
            <a:off x="4045054" y="2173588"/>
            <a:ext cx="3900706" cy="3621658"/>
          </a:xfrm>
          <a:prstGeom prst="bentConnector3">
            <a:avLst>
              <a:gd name="adj1" fmla="val 9990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>
            <p:custDataLst>
              <p:tags r:id="rId35"/>
            </p:custDataLst>
          </p:nvPr>
        </p:nvSpPr>
        <p:spPr>
          <a:xfrm>
            <a:off x="4412912" y="1628413"/>
            <a:ext cx="2928028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小分子药物＋凝胶贴膏剂型</a:t>
            </a:r>
            <a:endParaRPr lang="zh-CN" altLang="en-US" sz="1600" b="1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透皮吸收性更优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>
            <p:custDataLst>
              <p:tags r:id="rId36"/>
            </p:custDataLst>
          </p:nvPr>
        </p:nvSpPr>
        <p:spPr>
          <a:xfrm>
            <a:off x="4285615" y="2255520"/>
            <a:ext cx="3535680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凝胶贴膏剂型：高分子架桥技术，透皮吸收性能更优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小分子药物：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酮洛芬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分子量小，仅为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254.29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en-US" sz="1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更易透过皮肤屏障，起效快，渗透性更强，镇痛消炎作用更深入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4874895" y="3975735"/>
            <a:ext cx="2185035" cy="994410"/>
          </a:xfrm>
          <a:prstGeom prst="rect">
            <a:avLst/>
          </a:prstGeom>
        </p:spPr>
      </p:pic>
      <p:sp>
        <p:nvSpPr>
          <p:cNvPr id="87" name="文本框 86"/>
          <p:cNvSpPr txBox="1"/>
          <p:nvPr>
            <p:custDataLst>
              <p:tags r:id="rId39"/>
            </p:custDataLst>
          </p:nvPr>
        </p:nvSpPr>
        <p:spPr>
          <a:xfrm>
            <a:off x="4899069" y="5103454"/>
            <a:ext cx="20888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酮洛芬分子量：</a:t>
            </a:r>
            <a:r>
              <a:rPr lang="en-US" altLang="zh-CN" sz="1200" b="1" dirty="0">
                <a:solidFill>
                  <a:srgbClr val="224C9D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254.29</a:t>
            </a:r>
            <a:endParaRPr lang="zh-CN" altLang="en-US" sz="1200" b="1" dirty="0">
              <a:solidFill>
                <a:srgbClr val="224C9D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7"/>
          <p:cNvSpPr txBox="1"/>
          <p:nvPr>
            <p:custDataLst>
              <p:tags r:id="rId40"/>
            </p:custDataLst>
          </p:nvPr>
        </p:nvSpPr>
        <p:spPr>
          <a:xfrm>
            <a:off x="614680" y="913765"/>
            <a:ext cx="10707370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lt"/>
              </a:rPr>
              <a:t>新型双重作用机制的小分子凝胶贴膏，亲肤性好，可反复揭贴使用，透皮吸收性优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24915" y="636588"/>
            <a:ext cx="9610090" cy="0"/>
            <a:chOff x="607784" y="3571981"/>
            <a:chExt cx="10976432" cy="0"/>
          </a:xfrm>
        </p:grpSpPr>
        <p:cxnSp>
          <p:nvCxnSpPr>
            <p:cNvPr id="12" name="直接连接符 18"/>
            <p:cNvCxnSpPr/>
            <p:nvPr>
              <p:custDataLst>
                <p:tags r:id="rId1"/>
              </p:custDataLst>
            </p:nvPr>
          </p:nvCxnSpPr>
          <p:spPr>
            <a:xfrm>
              <a:off x="8506916" y="3571981"/>
              <a:ext cx="307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9"/>
            <p:cNvCxnSpPr/>
            <p:nvPr>
              <p:custDataLst>
                <p:tags r:id="rId2"/>
              </p:custDataLst>
            </p:nvPr>
          </p:nvCxnSpPr>
          <p:spPr>
            <a:xfrm>
              <a:off x="607784" y="3571981"/>
              <a:ext cx="2929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5371155" y="340360"/>
            <a:ext cx="1186815" cy="4305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charset="-122"/>
                <a:cs typeface="Helvetica"/>
                <a:sym typeface="微软雅黑" panose="020B0503020204020204" charset="-122"/>
              </a:rPr>
              <a:t>创新性</a:t>
            </a:r>
            <a:endParaRPr lang="zh-CN" altLang="en-US" sz="2800" b="1" spc="300" dirty="0">
              <a:solidFill>
                <a:schemeClr val="accent5"/>
              </a:solidFill>
              <a:latin typeface="Times New Roman" panose="02020603050405020304" pitchFamily="18" charset="0"/>
              <a:ea typeface="黑体" panose="02010609060101010101" charset="-122"/>
              <a:cs typeface="Helvetica"/>
              <a:sym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477520" y="344170"/>
            <a:ext cx="1093343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24C9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23555" y="1762125"/>
            <a:ext cx="3325495" cy="432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7635" y="1761490"/>
            <a:ext cx="6534785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ctr">
              <a:buFont typeface="Wingdings" panose="05000000000000000000" charset="0"/>
              <a:buChar char="Ø"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专利名称：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一种含酮洛芬的凝胶贴膏及其制备方法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 </a:t>
            </a:r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algn="ctr"/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8" name="表格 37"/>
          <p:cNvGraphicFramePr/>
          <p:nvPr>
            <p:custDataLst>
              <p:tags r:id="rId7"/>
            </p:custDataLst>
          </p:nvPr>
        </p:nvGraphicFramePr>
        <p:xfrm>
          <a:off x="742950" y="3591560"/>
          <a:ext cx="6943090" cy="23882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1545"/>
                <a:gridCol w="3471545"/>
              </a:tblGrid>
              <a:tr h="4718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/>
                        <a:t>克罗米通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/>
                        <a:t>月桂氮卓酮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678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美国FDA和中国</a:t>
                      </a:r>
                      <a:endParaRPr lang="zh-CN" altLang="en-US" sz="1400" dirty="0"/>
                    </a:p>
                    <a:p>
                      <a:pPr algn="ctr">
                        <a:buNone/>
                      </a:pPr>
                      <a:r>
                        <a:rPr lang="zh-CN" altLang="en-US" sz="1400"/>
                        <a:t>不承认克罗米通作为药用辅料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符合中国药典要求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614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/>
                        <a:t>可引起接触性皮炎等不良反应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无色无味、无毒、无刺激、高渗透性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622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透皮速率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1.65-3.77ug/cm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altLang="zh-CN" sz="1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透皮速率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4.06ug/cm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586739" y="2193925"/>
            <a:ext cx="70402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专利创新点：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采用了安全性高的促渗剂月桂氮卓酮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，替代传统工艺中促渗剂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克罗米通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提高了酮洛芬凝胶贴膏的安全性以及透皮效果。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82940" y="6164580"/>
            <a:ext cx="2963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专利号ZL 2019 1 1153740.8</a:t>
            </a:r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4" name="文本框 37"/>
          <p:cNvSpPr txBox="1"/>
          <p:nvPr>
            <p:custDataLst>
              <p:tags r:id="rId8"/>
            </p:custDataLst>
          </p:nvPr>
        </p:nvSpPr>
        <p:spPr>
          <a:xfrm>
            <a:off x="703580" y="993775"/>
            <a:ext cx="10707370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授权发明专利 1 项，替换了传统工艺中安全性存疑的克罗米通，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提高了药物安全性和渗透性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35" y="6308725"/>
            <a:ext cx="2567940" cy="48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UNIT_PLACING_PICTURE_USER_VIEWPORT" val="{&quot;height&quot;:7318,&quot;width&quot;:5237}"/>
</p:tagLst>
</file>

<file path=ppt/tags/tag131.xml><?xml version="1.0" encoding="utf-8"?>
<p:tagLst xmlns:p="http://schemas.openxmlformats.org/presentationml/2006/main">
  <p:tag name="KSO_WM_UNIT_TABLE_BEAUTIFY" val="smartTable{6ee2fd12-f83b-410d-ba20-7ebb2391ced7}"/>
  <p:tag name="TABLE_ENDDRAG_ORIGIN_RECT" val="546*226"/>
  <p:tag name="TABLE_ENDDRAG_RECT" val="74*287*546*226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UNIT_PLACING_PICTURE_USER_VIEWPORT" val="{&quot;height&quot;:10800,&quot;width&quot;:16653}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COMMONDATA" val="eyJoZGlkIjoiODBjN2I2YjQ1ZTZiNGFhNTIwNWZkNjEyNGYxMTg1MTEifQ=="/>
  <p:tag name="KSO_WPP_MARK_KEY" val="1500d06c-f59b-45ad-8a66-f41698fcba20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80.7984251968504,&quot;width&quot;:1342.4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TABLE_BEAUTIFY" val="smartTable{468d246f-5540-4e7f-ab85-f7f64e7f35b8}"/>
  <p:tag name="TABLE_ENDDRAG_ORIGIN_RECT" val="606*424"/>
  <p:tag name="TABLE_ENDDRAG_RECT" val="304*85*606*424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TABLE_BEAUTIFY" val="smartTable{a99e8e37-a95d-4816-8c3f-3f5c5c76601b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TEXTBOXSTYLE_SHAPETYPE" val="1"/>
  <p:tag name="KSO_WM_UNIT_TEXTBOXSTYLE_ADJUSTLEFT" val="0_-28.25"/>
  <p:tag name="KSO_WM_UNIT_TEXTBOXSTYLE_ADJUSTTOP" val="0_-20.84999"/>
  <p:tag name="KSO_WM_UNIT_TEXTBOXSTYLE_ADJUSTWIDTH" val="100_53.80002"/>
  <p:tag name="KSO_WM_UNIT_TEXTBOXSTYLE_ADJUSTHEIGTH" val="100_4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04*i*3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4af028c4-535b-4c56-b0ec-67b0fdf3e159}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  <p:tag name="KSO_WM_UNIT_TABLE_BEAUTIFY" val="smartTable{2cd670cb-dd74-4bd8-987d-8645ad2ddeeb}"/>
  <p:tag name="TABLE_ENDDRAG_ORIGIN_RECT" val="863*399"/>
  <p:tag name="TABLE_ENDDRAG_RECT" val="40*102*863*399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  <p:tag name="KSO_WM_UNIT_PLACING_PICTURE_USER_VIEWPORT" val="{&quot;height&quot;:3628,&quot;width&quot;:4203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4410</Words>
  <Application>WPS 演示</Application>
  <PresentationFormat>宽屏</PresentationFormat>
  <Paragraphs>361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黑体</vt:lpstr>
      <vt:lpstr>Times New Roman</vt:lpstr>
      <vt:lpstr>微软雅黑</vt:lpstr>
      <vt:lpstr>Helvetica</vt:lpstr>
      <vt:lpstr>Wingdings</vt:lpstr>
      <vt:lpstr>等线</vt:lpstr>
      <vt:lpstr>Arial Unicode MS</vt:lpstr>
      <vt:lpstr>Calibri</vt:lpstr>
      <vt:lpstr>MS PGothic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Zhaomr</dc:creator>
  <cp:lastModifiedBy>yyyy</cp:lastModifiedBy>
  <cp:revision>141</cp:revision>
  <dcterms:created xsi:type="dcterms:W3CDTF">2023-06-14T01:46:00Z</dcterms:created>
  <dcterms:modified xsi:type="dcterms:W3CDTF">2023-07-12T09:39:04Z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F3D820E0503044AE8B10C5FF35C1CF33_12</vt:lpwstr>
  </property>
  <property fmtid="{D5CDD505-2E9C-101B-9397-08002B2CF9AE}" pid="3" name="KSOProductBuildVer">
    <vt:lpwstr>2052-12.1.0.15066</vt:lpwstr>
  </property>
</Properties>
</file>