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396" r:id="rId2"/>
    <p:sldId id="15121708" r:id="rId3"/>
    <p:sldId id="2147375059" r:id="rId4"/>
    <p:sldId id="2147375062" r:id="rId5"/>
    <p:sldId id="2147375035" r:id="rId6"/>
    <p:sldId id="2147375054" r:id="rId7"/>
    <p:sldId id="2147375040" r:id="rId8"/>
    <p:sldId id="2147375039" r:id="rId9"/>
    <p:sldId id="15121710" r:id="rId10"/>
    <p:sldId id="2147375055" r:id="rId11"/>
    <p:sldId id="2147375051" r:id="rId12"/>
  </p:sldIdLst>
  <p:sldSz cx="12192000" cy="6858000"/>
  <p:notesSz cx="7010400" cy="92964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A12576C-E818-47FB-BEB3-8833D598ED47}">
          <p14:sldIdLst>
            <p14:sldId id="396"/>
            <p14:sldId id="15121708"/>
          </p14:sldIdLst>
        </p14:section>
        <p14:section name="基本信息" id="{2B20C726-FD83-4DEB-84BE-9974F72F9340}">
          <p14:sldIdLst>
            <p14:sldId id="2147375059"/>
          </p14:sldIdLst>
        </p14:section>
        <p14:section name="创新性" id="{A268E22D-5B36-482E-81D0-A7D9830CD61D}">
          <p14:sldIdLst>
            <p14:sldId id="2147375062"/>
            <p14:sldId id="2147375035"/>
          </p14:sldIdLst>
        </p14:section>
        <p14:section name="有效性" id="{CF21C981-357D-47FB-9FD8-B08270A36A87}">
          <p14:sldIdLst>
            <p14:sldId id="2147375054"/>
            <p14:sldId id="2147375040"/>
            <p14:sldId id="2147375039"/>
          </p14:sldIdLst>
        </p14:section>
        <p14:section name="安全性" id="{95116E20-53EC-4804-AEA9-07C9CB315F88}">
          <p14:sldIdLst>
            <p14:sldId id="15121710"/>
            <p14:sldId id="2147375055"/>
          </p14:sldIdLst>
        </p14:section>
        <p14:section name="公平性（一）" id="{20D0704D-A531-44A4-A464-FA7555C23CB2}">
          <p14:sldIdLst>
            <p14:sldId id="2147375051"/>
          </p14:sldIdLst>
        </p14:section>
      </p14:sectionLst>
    </p:ext>
    <p:ext uri="{EFAFB233-063F-42B5-8137-9DF3F51BA10A}">
      <p15:sldGuideLst xmlns:p15="http://schemas.microsoft.com/office/powerpoint/2012/main">
        <p15:guide id="1" orient="horz" pos="1676">
          <p15:clr>
            <a:srgbClr val="A4A3A4"/>
          </p15:clr>
        </p15:guide>
        <p15:guide id="2" pos="3816">
          <p15:clr>
            <a:srgbClr val="A4A3A4"/>
          </p15:clr>
        </p15:guide>
        <p15:guide id="3" orient="horz" pos="4192">
          <p15:clr>
            <a:srgbClr val="A4A3A4"/>
          </p15:clr>
        </p15:guide>
        <p15:guide id="4" pos="4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juan Wang" initials="LW" lastIdx="26" clrIdx="0"/>
  <p:cmAuthor id="1" name="AE0933" initials="A" lastIdx="14" clrIdx="0"/>
  <p:cmAuthor id="2" name="田 凯" initials="田" lastIdx="50" clrIdx="1"/>
  <p:cmAuthor id="3" name="nj" initials="n" lastIdx="0" clrIdx="2"/>
  <p:cmAuthor id="4" name="lisa" initials="lisa" lastIdx="12" clrIdx="3"/>
  <p:cmAuthor id="5" name="Hui Yang" initials="HY" lastIdx="30" clrIdx="4"/>
  <p:cmAuthor id="6" name="Y XS" initials="YX" lastIdx="3" clrIdx="5"/>
  <p:cmAuthor id="7" name="1206988966@qq.com" initials="1" lastIdx="1" clrIdx="2"/>
  <p:cmAuthor id="8" name="姜伟光" initials="姜" lastIdx="1" clrIdx="0"/>
  <p:cmAuthor id="75" name="作者" initials="A" lastIdx="0" clrIdx="24"/>
  <p:cmAuthor id="76" name="Jingyu Liu" initials="JL" lastIdx="9" clrIdx="25">
    <p:extLst>
      <p:ext uri="{19B8F6BF-5375-455C-9EA6-DF929625EA0E}">
        <p15:presenceInfo xmlns:p15="http://schemas.microsoft.com/office/powerpoint/2012/main" userId="S::liujy@huamedicine.com::50ac3b0b-2324-4fa9-93c7-77ada1b4864b" providerId="AD"/>
      </p:ext>
    </p:extLst>
  </p:cmAuthor>
  <p:cmAuthor id="77" name="Yu Zhao" initials="YZ" lastIdx="4" clrIdx="26">
    <p:extLst>
      <p:ext uri="{19B8F6BF-5375-455C-9EA6-DF929625EA0E}">
        <p15:presenceInfo xmlns:p15="http://schemas.microsoft.com/office/powerpoint/2012/main" userId="S::Yzhao@huamedicine.com::3e0d3ef5-2379-4db2-97b3-7d59e909f7b1" providerId="AD"/>
      </p:ext>
    </p:extLst>
  </p:cmAuthor>
  <p:cmAuthor id="78" name="Lingling Hou" initials="LH" lastIdx="1" clrIdx="27">
    <p:extLst>
      <p:ext uri="{19B8F6BF-5375-455C-9EA6-DF929625EA0E}">
        <p15:presenceInfo xmlns:p15="http://schemas.microsoft.com/office/powerpoint/2012/main" userId="S::llhou@huamedicine.com::a18fd0c9-263d-4062-b1a5-c134f0b6c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B9C"/>
    <a:srgbClr val="EDF7F7"/>
    <a:srgbClr val="007373"/>
    <a:srgbClr val="D5ECED"/>
    <a:srgbClr val="045FB1"/>
    <a:srgbClr val="9ACBCC"/>
    <a:srgbClr val="FFCF00"/>
    <a:srgbClr val="53C4C3"/>
    <a:srgbClr val="001965"/>
    <a:srgbClr val="46C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5214" autoAdjust="0"/>
  </p:normalViewPr>
  <p:slideViewPr>
    <p:cSldViewPr snapToGrid="0">
      <p:cViewPr varScale="1">
        <p:scale>
          <a:sx n="85" d="100"/>
          <a:sy n="85" d="100"/>
        </p:scale>
        <p:origin x="614" y="72"/>
      </p:cViewPr>
      <p:guideLst>
        <p:guide orient="horz" pos="1676"/>
        <p:guide pos="3816"/>
        <p:guide orient="horz" pos="4192"/>
        <p:guide pos="402"/>
      </p:guideLst>
    </p:cSldViewPr>
  </p:slideViewPr>
  <p:outlineViewPr>
    <p:cViewPr>
      <p:scale>
        <a:sx n="33" d="100"/>
        <a:sy n="33" d="100"/>
      </p:scale>
      <p:origin x="0" y="-8778"/>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6405653046416"/>
          <c:y val="3.7808618406704846E-2"/>
          <c:w val="0.77177432715890504"/>
          <c:h val="0.70832133683508536"/>
        </c:manualLayout>
      </c:layout>
      <c:lineChart>
        <c:grouping val="standard"/>
        <c:varyColors val="0"/>
        <c:ser>
          <c:idx val="0"/>
          <c:order val="0"/>
          <c:tx>
            <c:strRef>
              <c:f>Sheet1!$B$1</c:f>
              <c:strCache>
                <c:ptCount val="1"/>
                <c:pt idx="0">
                  <c:v>基线</c:v>
                </c:pt>
              </c:strCache>
            </c:strRef>
          </c:tx>
          <c:spPr>
            <a:ln w="6350" cap="rnd">
              <a:solidFill>
                <a:srgbClr val="A0A0A4"/>
              </a:solidFill>
              <a:round/>
            </a:ln>
            <a:effectLst/>
          </c:spPr>
          <c:marker>
            <c:symbol val="circle"/>
            <c:size val="2"/>
            <c:spPr>
              <a:solidFill>
                <a:srgbClr val="A0A0A4"/>
              </a:solidFill>
              <a:ln w="2540">
                <a:solidFill>
                  <a:srgbClr val="A0A0A4"/>
                </a:solidFill>
              </a:ln>
              <a:effectLst/>
            </c:spPr>
          </c:marker>
          <c:dPt>
            <c:idx val="0"/>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0-4F5C-4154-9F4C-7E67F6C9E895}"/>
              </c:ext>
            </c:extLst>
          </c:dPt>
          <c:dPt>
            <c:idx val="1"/>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1-4F5C-4154-9F4C-7E67F6C9E895}"/>
              </c:ext>
            </c:extLst>
          </c:dPt>
          <c:dPt>
            <c:idx val="2"/>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2-4F5C-4154-9F4C-7E67F6C9E895}"/>
              </c:ext>
            </c:extLst>
          </c:dPt>
          <c:dPt>
            <c:idx val="3"/>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3-4F5C-4154-9F4C-7E67F6C9E895}"/>
              </c:ext>
            </c:extLst>
          </c:dPt>
          <c:dPt>
            <c:idx val="4"/>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4-4F5C-4154-9F4C-7E67F6C9E895}"/>
              </c:ext>
            </c:extLst>
          </c:dPt>
          <c:dPt>
            <c:idx val="5"/>
            <c:marker>
              <c:symbol val="circle"/>
              <c:size val="2"/>
              <c:spPr>
                <a:solidFill>
                  <a:srgbClr val="A0A0A4"/>
                </a:solidFill>
                <a:ln w="2540">
                  <a:solidFill>
                    <a:srgbClr val="A0A0A4"/>
                  </a:solidFill>
                </a:ln>
                <a:effectLst/>
              </c:spPr>
            </c:marker>
            <c:bubble3D val="0"/>
            <c:extLst>
              <c:ext xmlns:c16="http://schemas.microsoft.com/office/drawing/2014/chart" uri="{C3380CC4-5D6E-409C-BE32-E72D297353CC}">
                <c16:uniqueId val="{00000005-4F5C-4154-9F4C-7E67F6C9E895}"/>
              </c:ext>
            </c:extLst>
          </c:dPt>
          <c:dLbls>
            <c:delete val="1"/>
          </c:dLbls>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9.7568000000000001</c:v>
                </c:pt>
                <c:pt idx="1">
                  <c:v>9.3331999999999997</c:v>
                </c:pt>
                <c:pt idx="2">
                  <c:v>9.0212000000000003</c:v>
                </c:pt>
                <c:pt idx="3">
                  <c:v>8.7478999999999996</c:v>
                </c:pt>
                <c:pt idx="4">
                  <c:v>8.6791999999999998</c:v>
                </c:pt>
                <c:pt idx="5">
                  <c:v>8.6937999999999995</c:v>
                </c:pt>
                <c:pt idx="6">
                  <c:v>8.9013000000000009</c:v>
                </c:pt>
                <c:pt idx="7">
                  <c:v>9.3057999999999996</c:v>
                </c:pt>
                <c:pt idx="8">
                  <c:v>9.9298999999999999</c:v>
                </c:pt>
                <c:pt idx="9">
                  <c:v>10.9694</c:v>
                </c:pt>
                <c:pt idx="10">
                  <c:v>10.481199999999999</c:v>
                </c:pt>
                <c:pt idx="11">
                  <c:v>9.7354000000000003</c:v>
                </c:pt>
                <c:pt idx="12">
                  <c:v>10.0321</c:v>
                </c:pt>
                <c:pt idx="13">
                  <c:v>10.9224</c:v>
                </c:pt>
                <c:pt idx="14">
                  <c:v>10.856400000000001</c:v>
                </c:pt>
                <c:pt idx="15">
                  <c:v>10.415800000000001</c:v>
                </c:pt>
                <c:pt idx="16">
                  <c:v>9.7385999999999999</c:v>
                </c:pt>
                <c:pt idx="17">
                  <c:v>9.1720000000000006</c:v>
                </c:pt>
                <c:pt idx="18">
                  <c:v>9.1722000000000001</c:v>
                </c:pt>
                <c:pt idx="19">
                  <c:v>9.9414999999999996</c:v>
                </c:pt>
                <c:pt idx="20">
                  <c:v>10.003</c:v>
                </c:pt>
                <c:pt idx="21">
                  <c:v>10.107200000000001</c:v>
                </c:pt>
                <c:pt idx="22">
                  <c:v>10.315300000000001</c:v>
                </c:pt>
                <c:pt idx="23">
                  <c:v>10.3652</c:v>
                </c:pt>
              </c:numCache>
            </c:numRef>
          </c:val>
          <c:smooth val="0"/>
          <c:extLst>
            <c:ext xmlns:c16="http://schemas.microsoft.com/office/drawing/2014/chart" uri="{C3380CC4-5D6E-409C-BE32-E72D297353CC}">
              <c16:uniqueId val="{00000006-4F5C-4154-9F4C-7E67F6C9E895}"/>
            </c:ext>
          </c:extLst>
        </c:ser>
        <c:ser>
          <c:idx val="1"/>
          <c:order val="1"/>
          <c:tx>
            <c:strRef>
              <c:f>Sheet1!$C$1</c:f>
              <c:strCache>
                <c:ptCount val="1"/>
                <c:pt idx="0">
                  <c:v>20 周</c:v>
                </c:pt>
              </c:strCache>
            </c:strRef>
          </c:tx>
          <c:spPr>
            <a:ln w="6350" cap="rnd">
              <a:solidFill>
                <a:schemeClr val="accent2"/>
              </a:solidFill>
              <a:round/>
            </a:ln>
            <a:effectLst/>
          </c:spPr>
          <c:marker>
            <c:symbol val="circle"/>
            <c:size val="3"/>
            <c:spPr>
              <a:solidFill>
                <a:srgbClr val="5B9BEB"/>
              </a:solidFill>
              <a:ln w="9525">
                <a:solidFill>
                  <a:schemeClr val="accent2"/>
                </a:solidFill>
              </a:ln>
              <a:effectLst/>
            </c:spPr>
          </c:marker>
          <c:dPt>
            <c:idx val="12"/>
            <c:marker>
              <c:symbol val="circle"/>
              <c:size val="3"/>
              <c:spPr>
                <a:solidFill>
                  <a:srgbClr val="5B9BEB"/>
                </a:solidFill>
                <a:ln w="9525">
                  <a:solidFill>
                    <a:srgbClr val="5B9BEB"/>
                  </a:solidFill>
                </a:ln>
                <a:effectLst/>
              </c:spPr>
            </c:marker>
            <c:bubble3D val="0"/>
            <c:spPr>
              <a:ln w="6350" cap="rnd">
                <a:solidFill>
                  <a:srgbClr val="5B9BEB"/>
                </a:solidFill>
                <a:round/>
              </a:ln>
              <a:effectLst/>
            </c:spPr>
            <c:extLst>
              <c:ext xmlns:c16="http://schemas.microsoft.com/office/drawing/2014/chart" uri="{C3380CC4-5D6E-409C-BE32-E72D297353CC}">
                <c16:uniqueId val="{00000008-4F5C-4154-9F4C-7E67F6C9E895}"/>
              </c:ext>
            </c:extLst>
          </c:dPt>
          <c:dLbls>
            <c:delete val="1"/>
          </c:dLbls>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8.1693999999999996</c:v>
                </c:pt>
                <c:pt idx="1">
                  <c:v>8.1738</c:v>
                </c:pt>
                <c:pt idx="2">
                  <c:v>8.1737000000000002</c:v>
                </c:pt>
                <c:pt idx="3">
                  <c:v>8.1526999999999994</c:v>
                </c:pt>
                <c:pt idx="4">
                  <c:v>8.2725000000000009</c:v>
                </c:pt>
                <c:pt idx="5">
                  <c:v>8.4459</c:v>
                </c:pt>
                <c:pt idx="6">
                  <c:v>8.4415999999999993</c:v>
                </c:pt>
                <c:pt idx="7">
                  <c:v>8.7972999999999999</c:v>
                </c:pt>
                <c:pt idx="8">
                  <c:v>9.1176999999999992</c:v>
                </c:pt>
                <c:pt idx="9">
                  <c:v>8.8777000000000008</c:v>
                </c:pt>
                <c:pt idx="10">
                  <c:v>8.8063000000000002</c:v>
                </c:pt>
                <c:pt idx="11">
                  <c:v>8.5122</c:v>
                </c:pt>
                <c:pt idx="12">
                  <c:v>8.7003000000000004</c:v>
                </c:pt>
                <c:pt idx="13">
                  <c:v>9.5324000000000009</c:v>
                </c:pt>
                <c:pt idx="14">
                  <c:v>10.0091</c:v>
                </c:pt>
                <c:pt idx="15">
                  <c:v>9.8431999999999995</c:v>
                </c:pt>
                <c:pt idx="16">
                  <c:v>9.3772000000000002</c:v>
                </c:pt>
                <c:pt idx="17">
                  <c:v>8.9720999999999993</c:v>
                </c:pt>
                <c:pt idx="18">
                  <c:v>8.7596000000000007</c:v>
                </c:pt>
                <c:pt idx="19">
                  <c:v>9.1539999999999999</c:v>
                </c:pt>
                <c:pt idx="20">
                  <c:v>9.3024000000000004</c:v>
                </c:pt>
                <c:pt idx="21">
                  <c:v>9.2346000000000004</c:v>
                </c:pt>
                <c:pt idx="22">
                  <c:v>8.9069000000000003</c:v>
                </c:pt>
                <c:pt idx="23">
                  <c:v>8.5925999999999991</c:v>
                </c:pt>
              </c:numCache>
            </c:numRef>
          </c:val>
          <c:smooth val="0"/>
          <c:extLst>
            <c:ext xmlns:c16="http://schemas.microsoft.com/office/drawing/2014/chart" uri="{C3380CC4-5D6E-409C-BE32-E72D297353CC}">
              <c16:uniqueId val="{00000009-4F5C-4154-9F4C-7E67F6C9E895}"/>
            </c:ext>
          </c:extLst>
        </c:ser>
        <c:ser>
          <c:idx val="2"/>
          <c:order val="2"/>
          <c:tx>
            <c:strRef>
              <c:f>Sheet1!$D$1</c:f>
              <c:strCache>
                <c:ptCount val="1"/>
                <c:pt idx="0">
                  <c:v>46 周</c:v>
                </c:pt>
              </c:strCache>
            </c:strRef>
          </c:tx>
          <c:spPr>
            <a:ln w="28575" cap="rnd">
              <a:solidFill>
                <a:srgbClr val="ED7D31"/>
              </a:solidFill>
              <a:round/>
            </a:ln>
            <a:effectLst/>
          </c:spPr>
          <c:marker>
            <c:symbol val="circle"/>
            <c:size val="4"/>
            <c:spPr>
              <a:solidFill>
                <a:srgbClr val="ED7D31"/>
              </a:solidFill>
              <a:ln w="9525">
                <a:solidFill>
                  <a:srgbClr val="ED7D31"/>
                </a:solidFill>
              </a:ln>
              <a:effectLst/>
            </c:spPr>
          </c:marker>
          <c:dLbls>
            <c:delete val="1"/>
          </c:dLbls>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General</c:formatCode>
                <c:ptCount val="24"/>
                <c:pt idx="0">
                  <c:v>6.8430999999999997</c:v>
                </c:pt>
                <c:pt idx="1">
                  <c:v>6.6863000000000001</c:v>
                </c:pt>
                <c:pt idx="2">
                  <c:v>6.6871</c:v>
                </c:pt>
                <c:pt idx="3">
                  <c:v>6.6047000000000002</c:v>
                </c:pt>
                <c:pt idx="4">
                  <c:v>6.7123999999999997</c:v>
                </c:pt>
                <c:pt idx="5">
                  <c:v>6.7553999999999998</c:v>
                </c:pt>
                <c:pt idx="6">
                  <c:v>7.0186999999999999</c:v>
                </c:pt>
                <c:pt idx="7">
                  <c:v>7.8090999999999999</c:v>
                </c:pt>
                <c:pt idx="8">
                  <c:v>8.0728000000000009</c:v>
                </c:pt>
                <c:pt idx="9">
                  <c:v>7.8634000000000004</c:v>
                </c:pt>
                <c:pt idx="10">
                  <c:v>7.7343999999999999</c:v>
                </c:pt>
                <c:pt idx="11">
                  <c:v>7.2843999999999998</c:v>
                </c:pt>
                <c:pt idx="12">
                  <c:v>7.9410999999999996</c:v>
                </c:pt>
                <c:pt idx="13">
                  <c:v>8.5672999999999995</c:v>
                </c:pt>
                <c:pt idx="14">
                  <c:v>8.6654999999999998</c:v>
                </c:pt>
                <c:pt idx="15">
                  <c:v>8.5216999999999992</c:v>
                </c:pt>
                <c:pt idx="16">
                  <c:v>7.9806999999999997</c:v>
                </c:pt>
                <c:pt idx="17">
                  <c:v>7.1721000000000004</c:v>
                </c:pt>
                <c:pt idx="18">
                  <c:v>7.6623000000000001</c:v>
                </c:pt>
                <c:pt idx="19">
                  <c:v>8.0113000000000003</c:v>
                </c:pt>
                <c:pt idx="20">
                  <c:v>7.6547000000000001</c:v>
                </c:pt>
                <c:pt idx="21">
                  <c:v>7.3240999999999996</c:v>
                </c:pt>
                <c:pt idx="22">
                  <c:v>7.0858999999999996</c:v>
                </c:pt>
                <c:pt idx="23">
                  <c:v>6.9165000000000001</c:v>
                </c:pt>
              </c:numCache>
            </c:numRef>
          </c:val>
          <c:smooth val="0"/>
          <c:extLst>
            <c:ext xmlns:c16="http://schemas.microsoft.com/office/drawing/2014/chart" uri="{C3380CC4-5D6E-409C-BE32-E72D297353CC}">
              <c16:uniqueId val="{0000000A-4F5C-4154-9F4C-7E67F6C9E895}"/>
            </c:ext>
          </c:extLst>
        </c:ser>
        <c:dLbls>
          <c:showLegendKey val="0"/>
          <c:showVal val="1"/>
          <c:showCatName val="0"/>
          <c:showSerName val="0"/>
          <c:showPercent val="0"/>
          <c:showBubbleSize val="0"/>
        </c:dLbls>
        <c:marker val="1"/>
        <c:smooth val="0"/>
        <c:axId val="802431495"/>
        <c:axId val="802435975"/>
      </c:lineChart>
      <c:valAx>
        <c:axId val="802435975"/>
        <c:scaling>
          <c:orientation val="minMax"/>
          <c:max val="12"/>
          <c:min val="2"/>
        </c:scaling>
        <c:delete val="0"/>
        <c:axPos val="l"/>
        <c:title>
          <c:tx>
            <c:rich>
              <a:bodyPr rot="-5400000" spcFirstLastPara="1" vertOverflow="ellipsis" vert="horz" wrap="square" anchor="ctr" anchorCtr="1"/>
              <a:lstStyle/>
              <a:p>
                <a:pPr>
                  <a:defRPr kumimoji="0" lang="zh-CN" sz="1100" b="1" i="0" u="none" strike="noStrike" kern="0" cap="none" spc="-15" normalizeH="0" baseline="0" dirty="0">
                    <a:ln>
                      <a:noFill/>
                    </a:ln>
                    <a:solidFill>
                      <a:srgbClr val="404040"/>
                    </a:solidFill>
                    <a:effectLst/>
                    <a:uLnTx/>
                    <a:uFillTx/>
                    <a:latin typeface="Arial"/>
                    <a:ea typeface="微软雅黑" panose="020B0503020204020204" pitchFamily="34" charset="-122"/>
                    <a:cs typeface="Arial" panose="020B0604020202020204" pitchFamily="34" charset="0"/>
                  </a:defRPr>
                </a:pPr>
                <a:r>
                  <a:rPr kumimoji="0" lang="zh-CN" sz="1100" b="1" i="0" u="none" strike="noStrike" kern="0" cap="none" spc="-15" normalizeH="0" baseline="0" dirty="0">
                    <a:ln>
                      <a:noFill/>
                    </a:ln>
                    <a:solidFill>
                      <a:srgbClr val="404040"/>
                    </a:solidFill>
                    <a:effectLst/>
                    <a:uLnTx/>
                    <a:uFillTx/>
                    <a:latin typeface="Arial"/>
                    <a:ea typeface="微软雅黑" panose="020B0503020204020204" pitchFamily="34" charset="-122"/>
                    <a:cs typeface="Arial" panose="020B0604020202020204" pitchFamily="34" charset="0"/>
                  </a:rPr>
                  <a:t>平均血糖 (mmol/L)</a:t>
                </a:r>
              </a:p>
            </c:rich>
          </c:tx>
          <c:layout>
            <c:manualLayout>
              <c:xMode val="edge"/>
              <c:yMode val="edge"/>
              <c:x val="4.2484327247660552E-3"/>
              <c:y val="0.13159737474483862"/>
            </c:manualLayout>
          </c:layout>
          <c:overlay val="0"/>
          <c:spPr>
            <a:noFill/>
            <a:ln>
              <a:noFill/>
            </a:ln>
            <a:effectLst/>
          </c:spPr>
          <c:txPr>
            <a:bodyPr rot="-5400000" spcFirstLastPara="1" vertOverflow="ellipsis" vert="horz" wrap="square" anchor="ctr" anchorCtr="1"/>
            <a:lstStyle/>
            <a:p>
              <a:pPr>
                <a:defRPr kumimoji="0" lang="zh-CN" sz="1100" b="1" i="0" u="none" strike="noStrike" kern="0" cap="none" spc="-15" normalizeH="0" baseline="0" dirty="0">
                  <a:ln>
                    <a:noFill/>
                  </a:ln>
                  <a:solidFill>
                    <a:srgbClr val="404040"/>
                  </a:solidFill>
                  <a:effectLst/>
                  <a:uLnTx/>
                  <a:uFillTx/>
                  <a:latin typeface="Arial"/>
                  <a:ea typeface="微软雅黑" panose="020B0503020204020204" pitchFamily="34" charset="-122"/>
                  <a:cs typeface="Arial" panose="020B0604020202020204" pitchFamily="34" charset="0"/>
                </a:defRPr>
              </a:pPr>
              <a:endParaRPr lang="zh-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802431495"/>
        <c:crossesAt val="1"/>
        <c:crossBetween val="midCat"/>
        <c:majorUnit val="2"/>
      </c:valAx>
      <c:dateAx>
        <c:axId val="802431495"/>
        <c:scaling>
          <c:orientation val="minMax"/>
          <c:max val="25"/>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zh-CN" sz="1100" dirty="0"/>
                  <a:t>小时</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802435975"/>
        <c:crosses val="autoZero"/>
        <c:auto val="0"/>
        <c:lblOffset val="100"/>
        <c:baseTimeUnit val="days"/>
        <c:majorUnit val="4"/>
        <c:majorTimeUnit val="days"/>
      </c:dateAx>
      <c:spPr>
        <a:noFill/>
        <a:ln>
          <a:noFill/>
        </a:ln>
        <a:effectLst/>
      </c:spPr>
    </c:plotArea>
    <c:legend>
      <c:legendPos val="b"/>
      <c:layout>
        <c:manualLayout>
          <c:xMode val="edge"/>
          <c:yMode val="edge"/>
          <c:x val="0.25357588838150302"/>
          <c:y val="0.47712086304646767"/>
          <c:w val="0.59774529779751573"/>
          <c:h val="0.123282332424710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397745370380348"/>
          <c:y val="8.3907695108954683E-2"/>
          <c:w val="0.74581001372776778"/>
          <c:h val="0.72163759601704436"/>
        </c:manualLayout>
      </c:layout>
      <c:barChart>
        <c:barDir val="col"/>
        <c:grouping val="clustered"/>
        <c:varyColors val="0"/>
        <c:ser>
          <c:idx val="0"/>
          <c:order val="0"/>
          <c:tx>
            <c:strRef>
              <c:f>Sheet1!$A$2</c:f>
              <c:strCache>
                <c:ptCount val="1"/>
                <c:pt idx="0">
                  <c:v>基线</c:v>
                </c:pt>
              </c:strCache>
            </c:strRef>
          </c:tx>
          <c:spPr>
            <a:solidFill>
              <a:srgbClr val="D9D9D9"/>
            </a:solidFill>
            <a:ln w="12700">
              <a:noFill/>
            </a:ln>
            <a:effectLst/>
          </c:spPr>
          <c:invertIfNegative val="0"/>
          <c:dPt>
            <c:idx val="0"/>
            <c:invertIfNegative val="0"/>
            <c:bubble3D val="0"/>
            <c:spPr>
              <a:solidFill>
                <a:srgbClr val="D9D9D9"/>
              </a:solidFill>
              <a:ln w="12700">
                <a:noFill/>
              </a:ln>
              <a:effectLst/>
            </c:spPr>
            <c:extLst>
              <c:ext xmlns:c16="http://schemas.microsoft.com/office/drawing/2014/chart" uri="{C3380CC4-5D6E-409C-BE32-E72D297353CC}">
                <c16:uniqueId val="{00000001-0596-4220-8850-3B19C122915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TIR</c:v>
                </c:pt>
              </c:strCache>
            </c:strRef>
          </c:cat>
          <c:val>
            <c:numRef>
              <c:f>Sheet1!$B$2</c:f>
              <c:numCache>
                <c:formatCode>General</c:formatCode>
                <c:ptCount val="1"/>
                <c:pt idx="0">
                  <c:v>59.9</c:v>
                </c:pt>
              </c:numCache>
            </c:numRef>
          </c:val>
          <c:extLst>
            <c:ext xmlns:c16="http://schemas.microsoft.com/office/drawing/2014/chart" uri="{C3380CC4-5D6E-409C-BE32-E72D297353CC}">
              <c16:uniqueId val="{00000002-0596-4220-8850-3B19C1229152}"/>
            </c:ext>
          </c:extLst>
        </c:ser>
        <c:ser>
          <c:idx val="1"/>
          <c:order val="1"/>
          <c:tx>
            <c:strRef>
              <c:f>Sheet1!$A$3</c:f>
              <c:strCache>
                <c:ptCount val="1"/>
                <c:pt idx="0">
                  <c:v>20 周</c:v>
                </c:pt>
              </c:strCache>
            </c:strRef>
          </c:tx>
          <c:spPr>
            <a:gradFill>
              <a:gsLst>
                <a:gs pos="0">
                  <a:srgbClr val="71CBC9"/>
                </a:gs>
                <a:gs pos="100000">
                  <a:srgbClr val="008E8F"/>
                </a:gs>
              </a:gsLst>
              <a:lin ang="5400000" scaled="0"/>
            </a:gradFill>
            <a:ln w="19050">
              <a:noFill/>
            </a:ln>
            <a:effectLst/>
          </c:spPr>
          <c:invertIfNegative val="0"/>
          <c:dPt>
            <c:idx val="0"/>
            <c:invertIfNegative val="0"/>
            <c:bubble3D val="0"/>
            <c:spPr>
              <a:gradFill>
                <a:gsLst>
                  <a:gs pos="0">
                    <a:srgbClr val="71CBC9"/>
                  </a:gs>
                  <a:gs pos="100000">
                    <a:srgbClr val="008E8F"/>
                  </a:gs>
                </a:gsLst>
                <a:lin ang="5400000" scaled="0"/>
              </a:gradFill>
              <a:ln w="12700">
                <a:noFill/>
              </a:ln>
              <a:effectLst/>
            </c:spPr>
            <c:extLst>
              <c:ext xmlns:c16="http://schemas.microsoft.com/office/drawing/2014/chart" uri="{C3380CC4-5D6E-409C-BE32-E72D297353CC}">
                <c16:uniqueId val="{00000004-0596-4220-8850-3B19C122915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TIR</c:v>
                </c:pt>
              </c:strCache>
            </c:strRef>
          </c:cat>
          <c:val>
            <c:numRef>
              <c:f>Sheet1!$B$3</c:f>
              <c:numCache>
                <c:formatCode>General</c:formatCode>
                <c:ptCount val="1"/>
                <c:pt idx="0">
                  <c:v>71.599999999999994</c:v>
                </c:pt>
              </c:numCache>
            </c:numRef>
          </c:val>
          <c:extLst>
            <c:ext xmlns:c16="http://schemas.microsoft.com/office/drawing/2014/chart" uri="{C3380CC4-5D6E-409C-BE32-E72D297353CC}">
              <c16:uniqueId val="{00000005-0596-4220-8850-3B19C1229152}"/>
            </c:ext>
          </c:extLst>
        </c:ser>
        <c:ser>
          <c:idx val="2"/>
          <c:order val="2"/>
          <c:tx>
            <c:strRef>
              <c:f>Sheet1!$A$4</c:f>
              <c:strCache>
                <c:ptCount val="1"/>
                <c:pt idx="0">
                  <c:v>46 周</c:v>
                </c:pt>
              </c:strCache>
            </c:strRef>
          </c:tx>
          <c:spPr>
            <a:gradFill>
              <a:gsLst>
                <a:gs pos="0">
                  <a:srgbClr val="008E8F"/>
                </a:gs>
                <a:gs pos="100000">
                  <a:srgbClr val="008E8F"/>
                </a:gs>
              </a:gsLst>
              <a:lin ang="5400000" scaled="0"/>
            </a:gradFill>
            <a:ln w="12700">
              <a:noFill/>
            </a:ln>
            <a:effectLst/>
          </c:spPr>
          <c:invertIfNegative val="0"/>
          <c:dPt>
            <c:idx val="0"/>
            <c:invertIfNegative val="0"/>
            <c:bubble3D val="0"/>
            <c:spPr>
              <a:gradFill>
                <a:gsLst>
                  <a:gs pos="0">
                    <a:srgbClr val="008E8F"/>
                  </a:gs>
                  <a:gs pos="100000">
                    <a:srgbClr val="008E8F"/>
                  </a:gs>
                </a:gsLst>
                <a:lin ang="5400000" scaled="0"/>
              </a:gradFill>
              <a:ln w="12700">
                <a:noFill/>
              </a:ln>
              <a:effectLst/>
            </c:spPr>
            <c:extLst>
              <c:ext xmlns:c16="http://schemas.microsoft.com/office/drawing/2014/chart" uri="{C3380CC4-5D6E-409C-BE32-E72D297353CC}">
                <c16:uniqueId val="{00000007-0596-4220-8850-3B19C122915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TIR</c:v>
                </c:pt>
              </c:strCache>
            </c:strRef>
          </c:cat>
          <c:val>
            <c:numRef>
              <c:f>Sheet1!$B$4</c:f>
              <c:numCache>
                <c:formatCode>General</c:formatCode>
                <c:ptCount val="1"/>
                <c:pt idx="0">
                  <c:v>83.7</c:v>
                </c:pt>
              </c:numCache>
            </c:numRef>
          </c:val>
          <c:extLst>
            <c:ext xmlns:c16="http://schemas.microsoft.com/office/drawing/2014/chart" uri="{C3380CC4-5D6E-409C-BE32-E72D297353CC}">
              <c16:uniqueId val="{00000008-0596-4220-8850-3B19C1229152}"/>
            </c:ext>
          </c:extLst>
        </c:ser>
        <c:dLbls>
          <c:showLegendKey val="0"/>
          <c:showVal val="0"/>
          <c:showCatName val="0"/>
          <c:showSerName val="0"/>
          <c:showPercent val="0"/>
          <c:showBubbleSize val="0"/>
        </c:dLbls>
        <c:gapWidth val="100"/>
        <c:overlap val="-50"/>
        <c:axId val="1033254776"/>
        <c:axId val="1246364408"/>
      </c:barChart>
      <c:catAx>
        <c:axId val="1033254776"/>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800" b="0" i="0" u="none" strike="noStrike" kern="1200" baseline="0">
                <a:noFill/>
                <a:latin typeface="+mn-lt"/>
                <a:ea typeface="+mn-ea"/>
                <a:cs typeface="+mn-cs"/>
              </a:defRPr>
            </a:pPr>
            <a:endParaRPr lang="zh-CN"/>
          </a:p>
        </c:txPr>
        <c:crossAx val="1246364408"/>
        <c:crosses val="autoZero"/>
        <c:auto val="1"/>
        <c:lblAlgn val="ctr"/>
        <c:lblOffset val="100"/>
        <c:noMultiLvlLbl val="0"/>
      </c:catAx>
      <c:valAx>
        <c:axId val="1246364408"/>
        <c:scaling>
          <c:orientation val="minMax"/>
          <c:min val="30"/>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sz="1100" b="1" dirty="0">
                    <a:latin typeface="微软雅黑" panose="020B0503020204020204" pitchFamily="34" charset="-122"/>
                    <a:ea typeface="微软雅黑" panose="020B0503020204020204" pitchFamily="34" charset="-122"/>
                  </a:rPr>
                  <a:t>TIR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3254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51591920575142E-2"/>
          <c:y val="0.15129905814726019"/>
          <c:w val="0.68002297014531066"/>
          <c:h val="0.68428030842167176"/>
        </c:manualLayout>
      </c:layout>
      <c:barChart>
        <c:barDir val="col"/>
        <c:grouping val="clustered"/>
        <c:varyColors val="0"/>
        <c:ser>
          <c:idx val="0"/>
          <c:order val="0"/>
          <c:tx>
            <c:strRef>
              <c:f>Sheet1!$B$1</c:f>
              <c:strCache>
                <c:ptCount val="1"/>
                <c:pt idx="0">
                  <c:v>安慰剂+二甲双胍</c:v>
                </c:pt>
              </c:strCache>
            </c:strRef>
          </c:tx>
          <c:spPr>
            <a:solidFill>
              <a:srgbClr val="D9D9D9"/>
            </a:solidFill>
            <a:ln w="15875">
              <a:noFill/>
            </a:ln>
            <a:effectLst/>
          </c:spPr>
          <c:invertIfNegative val="0"/>
          <c:dPt>
            <c:idx val="0"/>
            <c:invertIfNegative val="0"/>
            <c:bubble3D val="0"/>
            <c:extLst>
              <c:ext xmlns:c16="http://schemas.microsoft.com/office/drawing/2014/chart" uri="{C3380CC4-5D6E-409C-BE32-E72D297353CC}">
                <c16:uniqueId val="{00000000-0972-4A7B-A784-458BC118781E}"/>
              </c:ext>
            </c:extLst>
          </c:dPt>
          <c:dPt>
            <c:idx val="1"/>
            <c:invertIfNegative val="0"/>
            <c:bubble3D val="0"/>
            <c:extLst>
              <c:ext xmlns:c16="http://schemas.microsoft.com/office/drawing/2014/chart" uri="{C3380CC4-5D6E-409C-BE32-E72D297353CC}">
                <c16:uniqueId val="{00000001-0972-4A7B-A784-458BC118781E}"/>
              </c:ext>
            </c:extLst>
          </c:dPt>
          <c:dLbls>
            <c:dLbl>
              <c:idx val="0"/>
              <c:tx>
                <c:rich>
                  <a:bodyPr/>
                  <a:lstStyle/>
                  <a:p>
                    <a:fld id="{64E1A352-184E-4D52-842A-DC2A18C7BA61}" type="VALUE">
                      <a:rPr lang="en-US" altLang="zh-CN" smtClean="0"/>
                      <a:pPr/>
                      <a:t>[值]</a:t>
                    </a:fld>
                    <a:r>
                      <a:rPr lang="en-US" altLang="zh-CN" dirty="0"/>
                      <a:t>.00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72-4A7B-A784-458BC118781E}"/>
                </c:ext>
              </c:extLst>
            </c:dLbl>
            <c:spPr>
              <a:noFill/>
              <a:ln>
                <a:noFill/>
              </a:ln>
              <a:effectLst/>
            </c:spPr>
            <c:txPr>
              <a:bodyPr rot="0" spcFirstLastPara="1" vertOverflow="ellipsis" vert="horz" wrap="square" anchor="ctr" anchorCtr="1"/>
              <a:lstStyle/>
              <a:p>
                <a:pPr>
                  <a:defRPr sz="1000" b="1"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Sheet1!$B$2:$B$3</c:f>
              <c:numCache>
                <c:formatCode>General</c:formatCode>
                <c:ptCount val="2"/>
                <c:pt idx="0">
                  <c:v>-45</c:v>
                </c:pt>
                <c:pt idx="1">
                  <c:v>-53.46</c:v>
                </c:pt>
              </c:numCache>
            </c:numRef>
          </c:val>
          <c:extLst>
            <c:ext xmlns:c16="http://schemas.microsoft.com/office/drawing/2014/chart" uri="{C3380CC4-5D6E-409C-BE32-E72D297353CC}">
              <c16:uniqueId val="{00000002-0972-4A7B-A784-458BC118781E}"/>
            </c:ext>
          </c:extLst>
        </c:ser>
        <c:ser>
          <c:idx val="1"/>
          <c:order val="1"/>
          <c:tx>
            <c:strRef>
              <c:f>Sheet1!$C$1</c:f>
              <c:strCache>
                <c:ptCount val="1"/>
                <c:pt idx="0">
                  <c:v>多格列艾汀+二甲双胍</c:v>
                </c:pt>
              </c:strCache>
            </c:strRef>
          </c:tx>
          <c:spPr>
            <a:gradFill>
              <a:gsLst>
                <a:gs pos="100000">
                  <a:srgbClr val="53C5C6"/>
                </a:gs>
                <a:gs pos="0">
                  <a:srgbClr val="008E8F"/>
                </a:gs>
              </a:gsLst>
              <a:lin ang="5400000" scaled="0"/>
            </a:gradFill>
            <a:ln>
              <a:noFill/>
            </a:ln>
            <a:effectLst/>
          </c:spPr>
          <c:invertIfNegative val="0"/>
          <c:dLbls>
            <c:dLbl>
              <c:idx val="0"/>
              <c:layout>
                <c:manualLayout>
                  <c:x val="-2.7173913043478759E-3"/>
                  <c:y val="1.4921612688179054E-2"/>
                </c:manualLayout>
              </c:layout>
              <c:numFmt formatCode="#,##0.00_ "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72-4A7B-A784-458BC118781E}"/>
                </c:ext>
              </c:extLst>
            </c:dLbl>
            <c:dLbl>
              <c:idx val="1"/>
              <c:layout>
                <c:manualLayout>
                  <c:x val="5.434782608695652E-3"/>
                  <c:y val="5.9266969412673904E-4"/>
                </c:manualLayout>
              </c:layout>
              <c:numFmt formatCode="#,##0.00_ "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72-4A7B-A784-458BC118781E}"/>
                </c:ext>
              </c:extLst>
            </c:dLbl>
            <c:numFmt formatCode="#,##0.00_ " sourceLinked="0"/>
            <c:spPr>
              <a:noFill/>
              <a:ln>
                <a:noFill/>
              </a:ln>
              <a:effectLst/>
            </c:spPr>
            <c:txPr>
              <a:bodyPr rot="0" spcFirstLastPara="1" vertOverflow="ellipsis" vert="horz" wrap="square" anchor="ctr" anchorCtr="1"/>
              <a:lstStyle/>
              <a:p>
                <a:pPr>
                  <a:defRPr sz="11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12周</c:v>
                </c:pt>
                <c:pt idx="1">
                  <c:v>24周</c:v>
                </c:pt>
              </c:strCache>
            </c:strRef>
          </c:cat>
          <c:val>
            <c:numRef>
              <c:f>Sheet1!$C$2:$C$3</c:f>
              <c:numCache>
                <c:formatCode>General</c:formatCode>
                <c:ptCount val="2"/>
                <c:pt idx="0">
                  <c:v>-99.54</c:v>
                </c:pt>
                <c:pt idx="1">
                  <c:v>-98.1</c:v>
                </c:pt>
              </c:numCache>
            </c:numRef>
          </c:val>
          <c:extLst>
            <c:ext xmlns:c16="http://schemas.microsoft.com/office/drawing/2014/chart" uri="{C3380CC4-5D6E-409C-BE32-E72D297353CC}">
              <c16:uniqueId val="{00000005-0972-4A7B-A784-458BC118781E}"/>
            </c:ext>
          </c:extLst>
        </c:ser>
        <c:dLbls>
          <c:dLblPos val="outEnd"/>
          <c:showLegendKey val="0"/>
          <c:showVal val="1"/>
          <c:showCatName val="0"/>
          <c:showSerName val="0"/>
          <c:showPercent val="0"/>
          <c:showBubbleSize val="0"/>
        </c:dLbls>
        <c:gapWidth val="150"/>
        <c:axId val="1114991280"/>
        <c:axId val="1114987536"/>
      </c:barChart>
      <c:catAx>
        <c:axId val="1114991280"/>
        <c:scaling>
          <c:orientation val="minMax"/>
        </c:scaling>
        <c:delete val="0"/>
        <c:axPos val="b"/>
        <c:numFmt formatCode="General" sourceLinked="1"/>
        <c:majorTickMark val="out"/>
        <c:minorTickMark val="none"/>
        <c:tickLblPos val="high"/>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0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114987536"/>
        <c:crosses val="autoZero"/>
        <c:auto val="1"/>
        <c:lblAlgn val="ctr"/>
        <c:lblOffset val="100"/>
        <c:noMultiLvlLbl val="0"/>
      </c:catAx>
      <c:valAx>
        <c:axId val="1114987536"/>
        <c:scaling>
          <c:orientation val="minMax"/>
        </c:scaling>
        <c:delete val="0"/>
        <c:axPos val="l"/>
        <c:numFmt formatCode="#,##0_ " sourceLinked="0"/>
        <c:majorTickMark val="out"/>
        <c:minorTickMark val="none"/>
        <c:tickLblPos val="nextTo"/>
        <c:spPr>
          <a:noFill/>
          <a:ln w="9525">
            <a:solidFill>
              <a:sysClr val="window" lastClr="FFFFFF">
                <a:lumMod val="75000"/>
              </a:sysClr>
            </a:solidFill>
          </a:ln>
          <a:effectLst/>
        </c:spPr>
        <c:txPr>
          <a:bodyPr rot="-60000000" spcFirstLastPara="1" vertOverflow="ellipsis" vert="horz" wrap="square" anchor="ctr" anchorCtr="1"/>
          <a:lstStyle/>
          <a:p>
            <a:pPr>
              <a:defRPr sz="6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114991280"/>
        <c:crosses val="autoZero"/>
        <c:crossBetween val="between"/>
      </c:valAx>
      <c:spPr>
        <a:noFill/>
        <a:ln>
          <a:noFill/>
        </a:ln>
        <a:effectLst/>
      </c:spPr>
    </c:plotArea>
    <c:legend>
      <c:legendPos val="r"/>
      <c:layout>
        <c:manualLayout>
          <c:xMode val="edge"/>
          <c:yMode val="edge"/>
          <c:x val="5.6933427267683391E-2"/>
          <c:y val="0.83546212348928917"/>
          <c:w val="0.869369965810871"/>
          <c:h val="0.11900655065552393"/>
        </c:manualLayout>
      </c:layout>
      <c:overlay val="0"/>
      <c:spPr>
        <a:noFill/>
        <a:ln>
          <a:noFill/>
        </a:ln>
        <a:effectLst/>
      </c:spPr>
      <c:txPr>
        <a:bodyPr rot="0" spcFirstLastPara="1" vertOverflow="ellipsis" vert="horz" wrap="square" anchor="ctr" anchorCtr="1"/>
        <a:lstStyle/>
        <a:p>
          <a:pPr algn="just">
            <a:defRPr sz="8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51591920575142E-2"/>
          <c:y val="0.13703411792533457"/>
          <c:w val="0.68002297014531066"/>
          <c:h val="0.62300510706798595"/>
        </c:manualLayout>
      </c:layout>
      <c:barChart>
        <c:barDir val="col"/>
        <c:grouping val="clustered"/>
        <c:varyColors val="0"/>
        <c:ser>
          <c:idx val="0"/>
          <c:order val="0"/>
          <c:tx>
            <c:strRef>
              <c:f>Sheet1!$B$1</c:f>
              <c:strCache>
                <c:ptCount val="1"/>
                <c:pt idx="0">
                  <c:v>2h-PPG</c:v>
                </c:pt>
              </c:strCache>
            </c:strRef>
          </c:tx>
          <c:spPr>
            <a:solidFill>
              <a:srgbClr val="D9D9D9"/>
            </a:solidFill>
            <a:ln w="15875">
              <a:noFill/>
            </a:ln>
            <a:effectLst/>
          </c:spPr>
          <c:invertIfNegative val="0"/>
          <c:dPt>
            <c:idx val="0"/>
            <c:invertIfNegative val="0"/>
            <c:bubble3D val="0"/>
            <c:extLst>
              <c:ext xmlns:c16="http://schemas.microsoft.com/office/drawing/2014/chart" uri="{C3380CC4-5D6E-409C-BE32-E72D297353CC}">
                <c16:uniqueId val="{00000000-94B7-48B2-8514-8FCCDB06F3E0}"/>
              </c:ext>
            </c:extLst>
          </c:dPt>
          <c:dPt>
            <c:idx val="1"/>
            <c:invertIfNegative val="0"/>
            <c:bubble3D val="0"/>
            <c:spPr>
              <a:gradFill>
                <a:gsLst>
                  <a:gs pos="100000">
                    <a:srgbClr val="53C5C6"/>
                  </a:gs>
                  <a:gs pos="0">
                    <a:srgbClr val="008E8F"/>
                  </a:gs>
                </a:gsLst>
                <a:lin ang="5400000" scaled="0"/>
              </a:gradFill>
              <a:ln w="15875">
                <a:noFill/>
              </a:ln>
              <a:effectLst/>
            </c:spPr>
            <c:extLst>
              <c:ext xmlns:c16="http://schemas.microsoft.com/office/drawing/2014/chart" uri="{C3380CC4-5D6E-409C-BE32-E72D297353CC}">
                <c16:uniqueId val="{00000001-94B7-48B2-8514-8FCCDB06F3E0}"/>
              </c:ext>
            </c:extLst>
          </c:dPt>
          <c:dLbls>
            <c:dLbl>
              <c:idx val="0"/>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fld id="{EA3D0DAF-DFFF-49A1-8FA9-761772E6DB1F}" type="VALUE">
                      <a:rPr lang="en-US" altLang="zh-CN" sz="1000" b="1" smtClean="0">
                        <a:solidFill>
                          <a:schemeClr val="tx1">
                            <a:lumMod val="65000"/>
                            <a:lumOff val="35000"/>
                          </a:schemeClr>
                        </a:solidFill>
                      </a:rPr>
                      <a:pPr>
                        <a:defRPr sz="1000">
                          <a:solidFill>
                            <a:schemeClr val="tx1">
                              <a:lumMod val="65000"/>
                              <a:lumOff val="35000"/>
                            </a:schemeClr>
                          </a:solidFill>
                        </a:defRPr>
                      </a:pPr>
                      <a:t>[值]</a:t>
                    </a:fld>
                    <a:r>
                      <a:rPr lang="en-US" altLang="zh-CN" sz="1000" b="1" dirty="0">
                        <a:solidFill>
                          <a:schemeClr val="tx1">
                            <a:lumMod val="65000"/>
                            <a:lumOff val="35000"/>
                          </a:schemeClr>
                        </a:solidFill>
                      </a:rPr>
                      <a:t>.00</a:t>
                    </a:r>
                  </a:p>
                </c:rich>
              </c:tx>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B7-48B2-8514-8FCCDB06F3E0}"/>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安慰剂</c:v>
                </c:pt>
                <c:pt idx="1">
                  <c:v>多格列艾汀</c:v>
                </c:pt>
              </c:strCache>
            </c:strRef>
          </c:cat>
          <c:val>
            <c:numRef>
              <c:f>Sheet1!$B$2:$B$3</c:f>
              <c:numCache>
                <c:formatCode>General</c:formatCode>
                <c:ptCount val="2"/>
                <c:pt idx="0">
                  <c:v>-9</c:v>
                </c:pt>
                <c:pt idx="1">
                  <c:v>-50.94</c:v>
                </c:pt>
              </c:numCache>
            </c:numRef>
          </c:val>
          <c:extLst>
            <c:ext xmlns:c16="http://schemas.microsoft.com/office/drawing/2014/chart" uri="{C3380CC4-5D6E-409C-BE32-E72D297353CC}">
              <c16:uniqueId val="{00000002-94B7-48B2-8514-8FCCDB06F3E0}"/>
            </c:ext>
          </c:extLst>
        </c:ser>
        <c:dLbls>
          <c:dLblPos val="outEnd"/>
          <c:showLegendKey val="0"/>
          <c:showVal val="1"/>
          <c:showCatName val="0"/>
          <c:showSerName val="0"/>
          <c:showPercent val="0"/>
          <c:showBubbleSize val="0"/>
        </c:dLbls>
        <c:gapWidth val="150"/>
        <c:axId val="1114991280"/>
        <c:axId val="1114987536"/>
      </c:barChart>
      <c:catAx>
        <c:axId val="1114991280"/>
        <c:scaling>
          <c:orientation val="minMax"/>
        </c:scaling>
        <c:delete val="0"/>
        <c:axPos val="b"/>
        <c:numFmt formatCode="General" sourceLinked="1"/>
        <c:majorTickMark val="out"/>
        <c:minorTickMark val="none"/>
        <c:tickLblPos val="high"/>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0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114987536"/>
        <c:crosses val="autoZero"/>
        <c:auto val="1"/>
        <c:lblAlgn val="ctr"/>
        <c:lblOffset val="100"/>
        <c:noMultiLvlLbl val="0"/>
      </c:catAx>
      <c:valAx>
        <c:axId val="1114987536"/>
        <c:scaling>
          <c:orientation val="minMax"/>
        </c:scaling>
        <c:delete val="0"/>
        <c:axPos val="l"/>
        <c:numFmt formatCode="#,##0_ " sourceLinked="0"/>
        <c:majorTickMark val="out"/>
        <c:minorTickMark val="none"/>
        <c:tickLblPos val="nextTo"/>
        <c:spPr>
          <a:noFill/>
          <a:ln w="9525">
            <a:solidFill>
              <a:sysClr val="window" lastClr="FFFFFF">
                <a:lumMod val="75000"/>
              </a:sysClr>
            </a:solidFill>
          </a:ln>
          <a:effectLst/>
        </c:spPr>
        <c:txPr>
          <a:bodyPr rot="-60000000" spcFirstLastPara="1" vertOverflow="ellipsis" vert="horz" wrap="square" anchor="ctr" anchorCtr="1"/>
          <a:lstStyle/>
          <a:p>
            <a:pPr>
              <a:defRPr sz="8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114991280"/>
        <c:crosses val="autoZero"/>
        <c:crossBetween val="between"/>
      </c:valAx>
      <c:spPr>
        <a:noFill/>
        <a:ln>
          <a:noFill/>
        </a:ln>
        <a:effectLst/>
      </c:spPr>
    </c:plotArea>
    <c:legend>
      <c:legendPos val="r"/>
      <c:layout>
        <c:manualLayout>
          <c:xMode val="edge"/>
          <c:yMode val="edge"/>
          <c:x val="0.24131185220739726"/>
          <c:y val="0.80272544293325154"/>
          <c:w val="0.49365223517457613"/>
          <c:h val="0.14417923856498033"/>
        </c:manualLayout>
      </c:layout>
      <c:overlay val="0"/>
      <c:spPr>
        <a:noFill/>
        <a:ln>
          <a:noFill/>
        </a:ln>
        <a:effectLst/>
      </c:spPr>
      <c:txPr>
        <a:bodyPr rot="0" spcFirstLastPara="1" vertOverflow="ellipsis" vert="horz" wrap="square" anchor="ctr" anchorCtr="1"/>
        <a:lstStyle/>
        <a:p>
          <a:pPr algn="just">
            <a:defRPr sz="800" b="0" i="0" u="none" strike="noStrike" kern="1200" baseline="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95757"/>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3FAA19-6FCD-4BC7-A92D-1E34AB41B7DE}" type="datetimeFigureOut">
              <a:rPr lang="en-US" smtClean="0"/>
              <a:t>7/10/2023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B42AA8-C20C-420F-96B3-4A401D04E389}" type="slidenum">
              <a:rPr lang="en-US" smtClean="0"/>
              <a:t>‹#›</a:t>
            </a:fld>
            <a:endParaRPr lang="en-US"/>
          </a:p>
        </p:txBody>
      </p:sp>
    </p:spTree>
    <p:extLst>
      <p:ext uri="{BB962C8B-B14F-4D97-AF65-F5344CB8AC3E}">
        <p14:creationId xmlns:p14="http://schemas.microsoft.com/office/powerpoint/2010/main" val="3679028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6591F4-7C0C-44D6-A8A9-54C790AEE596}" type="datetimeFigureOut">
              <a:rPr lang="zh-CN" altLang="en-US" smtClean="0"/>
              <a:t>2023/7/10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BD3910-CAB4-48BA-A26C-A7B9297D500D}" type="slidenum">
              <a:rPr lang="zh-CN" altLang="en-US" smtClean="0"/>
              <a:t>‹#›</a:t>
            </a:fld>
            <a:endParaRPr lang="zh-CN" altLang="en-US"/>
          </a:p>
        </p:txBody>
      </p:sp>
    </p:spTree>
    <p:extLst>
      <p:ext uri="{BB962C8B-B14F-4D97-AF65-F5344CB8AC3E}">
        <p14:creationId xmlns:p14="http://schemas.microsoft.com/office/powerpoint/2010/main" val="396004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BD3910-CAB4-48BA-A26C-A7B9297D500D}" type="slidenum">
              <a:rPr lang="zh-CN" altLang="en-US" smtClean="0"/>
              <a:t>1</a:t>
            </a:fld>
            <a:endParaRPr lang="zh-CN" altLang="en-US"/>
          </a:p>
        </p:txBody>
      </p:sp>
    </p:spTree>
    <p:extLst>
      <p:ext uri="{BB962C8B-B14F-4D97-AF65-F5344CB8AC3E}">
        <p14:creationId xmlns:p14="http://schemas.microsoft.com/office/powerpoint/2010/main" val="326050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BD3910-CAB4-48BA-A26C-A7B9297D500D}" type="slidenum">
              <a:rPr lang="zh-CN" altLang="en-US" smtClean="0"/>
              <a:t>8</a:t>
            </a:fld>
            <a:endParaRPr lang="zh-CN" altLang="en-US"/>
          </a:p>
        </p:txBody>
      </p:sp>
    </p:spTree>
    <p:extLst>
      <p:ext uri="{BB962C8B-B14F-4D97-AF65-F5344CB8AC3E}">
        <p14:creationId xmlns:p14="http://schemas.microsoft.com/office/powerpoint/2010/main" val="346605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修改：以文字描述突出安全性优势</a:t>
            </a:r>
          </a:p>
        </p:txBody>
      </p:sp>
      <p:sp>
        <p:nvSpPr>
          <p:cNvPr id="4" name="灯片编号占位符 3"/>
          <p:cNvSpPr>
            <a:spLocks noGrp="1"/>
          </p:cNvSpPr>
          <p:nvPr>
            <p:ph type="sldNum" sz="quarter" idx="5"/>
          </p:nvPr>
        </p:nvSpPr>
        <p:spPr/>
        <p:txBody>
          <a:bodyPr/>
          <a:lstStyle/>
          <a:p>
            <a:fld id="{CDBD3910-CAB4-48BA-A26C-A7B9297D500D}" type="slidenum">
              <a:rPr lang="zh-CN" altLang="en-US" smtClean="0"/>
              <a:t>10</a:t>
            </a:fld>
            <a:endParaRPr lang="zh-CN" altLang="en-US"/>
          </a:p>
        </p:txBody>
      </p:sp>
    </p:spTree>
    <p:extLst>
      <p:ext uri="{BB962C8B-B14F-4D97-AF65-F5344CB8AC3E}">
        <p14:creationId xmlns:p14="http://schemas.microsoft.com/office/powerpoint/2010/main" val="3974890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310" cy="6858000"/>
          </a:xfrm>
          <a:prstGeom prst="rect">
            <a:avLst/>
          </a:prstGeom>
        </p:spPr>
      </p:pic>
      <p:sp>
        <p:nvSpPr>
          <p:cNvPr id="2" name="Title 1"/>
          <p:cNvSpPr>
            <a:spLocks noGrp="1"/>
          </p:cNvSpPr>
          <p:nvPr>
            <p:ph type="ctrTitle"/>
          </p:nvPr>
        </p:nvSpPr>
        <p:spPr>
          <a:xfrm>
            <a:off x="272194" y="4907155"/>
            <a:ext cx="6825836" cy="842136"/>
          </a:xfrm>
        </p:spPr>
        <p:txBody>
          <a:bodyPr vert="horz" lIns="91440" tIns="45720" rIns="91440" bIns="45720" rtlCol="0" anchor="ctr">
            <a:normAutofit/>
          </a:bodyPr>
          <a:lstStyle>
            <a:lvl1pPr eaLnBrk="1" fontAlgn="auto" latinLnBrk="0" hangingPunct="1">
              <a:lnSpc>
                <a:spcPct val="100000"/>
              </a:lnSpc>
              <a:defRPr lang="en-US" sz="3600" b="1" dirty="0">
                <a:solidFill>
                  <a:srgbClr val="007373"/>
                </a:solidFill>
              </a:defRPr>
            </a:lvl1pPr>
          </a:lstStyle>
          <a:p>
            <a:pPr marL="0" lvl="0"/>
            <a:r>
              <a:rPr lang="en-US" dirty="0"/>
              <a:t>Click to edit Master title style</a:t>
            </a:r>
          </a:p>
        </p:txBody>
      </p:sp>
      <p:sp>
        <p:nvSpPr>
          <p:cNvPr id="3" name="Subtitle 2"/>
          <p:cNvSpPr>
            <a:spLocks noGrp="1"/>
          </p:cNvSpPr>
          <p:nvPr>
            <p:ph type="subTitle" idx="1"/>
          </p:nvPr>
        </p:nvSpPr>
        <p:spPr>
          <a:xfrm>
            <a:off x="272194" y="5886576"/>
            <a:ext cx="6825836" cy="690562"/>
          </a:xfrm>
        </p:spPr>
        <p:txBody>
          <a:bodyPr vert="horz" lIns="91440" tIns="45720" rIns="91440" bIns="45720" rtlCol="0" anchor="ctr">
            <a:normAutofit/>
          </a:bodyPr>
          <a:lstStyle>
            <a:lvl1pPr>
              <a:defRPr lang="en-US" sz="2400">
                <a:solidFill>
                  <a:schemeClr val="tx1">
                    <a:lumMod val="50000"/>
                    <a:lumOff val="50000"/>
                  </a:schemeClr>
                </a:solidFill>
              </a:defRPr>
            </a:lvl1pPr>
          </a:lstStyle>
          <a:p>
            <a:pPr marL="0" lvl="0" indent="0">
              <a:buNone/>
            </a:pPr>
            <a:r>
              <a:rPr lang="en-US" dirty="0"/>
              <a:t>Click to edit Master subtitle style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9960" y="102870"/>
            <a:ext cx="1641471" cy="9258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310" cy="6858000"/>
          </a:xfrm>
          <a:prstGeom prst="rect">
            <a:avLst/>
          </a:prstGeom>
        </p:spPr>
      </p:pic>
      <p:sp>
        <p:nvSpPr>
          <p:cNvPr id="2" name="Title 1"/>
          <p:cNvSpPr>
            <a:spLocks noGrp="1"/>
          </p:cNvSpPr>
          <p:nvPr>
            <p:ph type="title"/>
          </p:nvPr>
        </p:nvSpPr>
        <p:spPr>
          <a:xfrm>
            <a:off x="5283200" y="2628109"/>
            <a:ext cx="5562600" cy="881061"/>
          </a:xfrm>
        </p:spPr>
        <p:txBody>
          <a:bodyPr anchor="ctr">
            <a:normAutofit/>
          </a:bodyPr>
          <a:lstStyle>
            <a:lvl1pPr algn="ctr">
              <a:defRPr sz="2800" b="1">
                <a:solidFill>
                  <a:srgbClr val="007373"/>
                </a:solidFill>
              </a:defRPr>
            </a:lvl1pPr>
          </a:lstStyle>
          <a:p>
            <a:r>
              <a:rPr lang="en-US" dirty="0"/>
              <a:t>Click to edit Master title style</a:t>
            </a:r>
          </a:p>
        </p:txBody>
      </p:sp>
      <p:sp>
        <p:nvSpPr>
          <p:cNvPr id="3" name="Text Placeholder 2"/>
          <p:cNvSpPr>
            <a:spLocks noGrp="1"/>
          </p:cNvSpPr>
          <p:nvPr>
            <p:ph type="body" idx="1"/>
          </p:nvPr>
        </p:nvSpPr>
        <p:spPr>
          <a:xfrm>
            <a:off x="5283200" y="3704431"/>
            <a:ext cx="5562600" cy="568324"/>
          </a:xfrm>
        </p:spPr>
        <p:txBody>
          <a:bodyPr anchor="ctr"/>
          <a:lstStyle>
            <a:lvl1pPr marL="0" indent="0" algn="ctr">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4"/>
          <p:cNvSpPr>
            <a:spLocks noGrp="1"/>
          </p:cNvSpPr>
          <p:nvPr>
            <p:ph type="body" sz="quarter" idx="11" hasCustomPrompt="1"/>
          </p:nvPr>
        </p:nvSpPr>
        <p:spPr>
          <a:xfrm>
            <a:off x="1867127" y="2624476"/>
            <a:ext cx="964746" cy="1386003"/>
          </a:xfrm>
        </p:spPr>
        <p:txBody>
          <a:bodyPr anchor="ctr">
            <a:noAutofit/>
          </a:bodyPr>
          <a:lstStyle>
            <a:lvl1pPr marL="0" indent="0" algn="ctr">
              <a:buNone/>
              <a:defRPr sz="8000" b="1">
                <a:solidFill>
                  <a:schemeClr val="bg1"/>
                </a:solidFill>
              </a:defRPr>
            </a:lvl1pPr>
            <a:lvl2pPr marL="457200" indent="0">
              <a:buNone/>
              <a:defRPr/>
            </a:lvl2pPr>
          </a:lstStyle>
          <a:p>
            <a:pPr lvl="0"/>
            <a:r>
              <a:rPr lang="en-US"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0370"/>
          <a:stretch>
            <a:fillRect/>
          </a:stretch>
        </p:blipFill>
        <p:spPr>
          <a:xfrm>
            <a:off x="0" y="0"/>
            <a:ext cx="12210754" cy="6146800"/>
          </a:xfrm>
          <a:prstGeom prst="rect">
            <a:avLst/>
          </a:prstGeom>
        </p:spPr>
      </p:pic>
      <p:sp>
        <p:nvSpPr>
          <p:cNvPr id="2" name="Title 1"/>
          <p:cNvSpPr>
            <a:spLocks noGrp="1"/>
          </p:cNvSpPr>
          <p:nvPr>
            <p:ph type="title"/>
          </p:nvPr>
        </p:nvSpPr>
        <p:spPr>
          <a:xfrm>
            <a:off x="1746250" y="137318"/>
            <a:ext cx="9937750" cy="715962"/>
          </a:xfrm>
        </p:spPr>
        <p:txBody>
          <a:bodyPr anchor="ctr">
            <a:normAutofit/>
          </a:bodyPr>
          <a:lstStyle>
            <a:lvl1pPr>
              <a:defRPr sz="2800" b="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00" y="50799"/>
            <a:ext cx="1576173" cy="889000"/>
          </a:xfrm>
          <a:prstGeom prst="rect">
            <a:avLst/>
          </a:prstGeom>
        </p:spPr>
      </p:pic>
      <p:cxnSp>
        <p:nvCxnSpPr>
          <p:cNvPr id="8" name="Straight Connector 7"/>
          <p:cNvCxnSpPr/>
          <p:nvPr userDrawn="1"/>
        </p:nvCxnSpPr>
        <p:spPr>
          <a:xfrm>
            <a:off x="1611483" y="223837"/>
            <a:ext cx="0" cy="542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10"/>
          <p:cNvSpPr>
            <a:spLocks noGrp="1"/>
          </p:cNvSpPr>
          <p:nvPr>
            <p:ph sz="quarter" idx="13"/>
          </p:nvPr>
        </p:nvSpPr>
        <p:spPr>
          <a:xfrm>
            <a:off x="480547" y="1174749"/>
            <a:ext cx="11249660" cy="4737101"/>
          </a:xfrm>
        </p:spPr>
        <p:txBody>
          <a:bodyPr/>
          <a:lstStyle>
            <a:lvl1pPr eaLnBrk="1" fontAlgn="auto" latinLnBrk="0" hangingPunct="1">
              <a:lnSpc>
                <a:spcPct val="120000"/>
              </a:lnSpc>
              <a:spcBef>
                <a:spcPts val="0"/>
              </a:spcBef>
              <a:spcAft>
                <a:spcPts val="0"/>
              </a:spcAft>
              <a:defRPr>
                <a:solidFill>
                  <a:srgbClr val="007373"/>
                </a:solidFill>
              </a:defRPr>
            </a:lvl1pPr>
            <a:lvl2pPr eaLnBrk="1" fontAlgn="auto" latinLnBrk="0" hangingPunct="1">
              <a:lnSpc>
                <a:spcPct val="120000"/>
              </a:lnSpc>
              <a:spcBef>
                <a:spcPts val="0"/>
              </a:spcBef>
              <a:spcAft>
                <a:spcPts val="0"/>
              </a:spcAft>
              <a:defRPr>
                <a:solidFill>
                  <a:srgbClr val="00234B"/>
                </a:solidFill>
              </a:defRPr>
            </a:lvl2pPr>
            <a:lvl3pPr eaLnBrk="1" fontAlgn="auto" latinLnBrk="0" hangingPunct="1">
              <a:lnSpc>
                <a:spcPct val="120000"/>
              </a:lnSpc>
              <a:spcBef>
                <a:spcPts val="0"/>
              </a:spcBef>
              <a:spcAft>
                <a:spcPts val="0"/>
              </a:spcAft>
              <a:defRPr/>
            </a:lvl3pPr>
            <a:lvl4pPr eaLnBrk="1" fontAlgn="auto" latinLnBrk="0" hangingPunct="1">
              <a:lnSpc>
                <a:spcPct val="120000"/>
              </a:lnSpc>
              <a:spcBef>
                <a:spcPts val="0"/>
              </a:spcBef>
              <a:spcAft>
                <a:spcPts val="0"/>
              </a:spcAft>
              <a:defRPr>
                <a:solidFill>
                  <a:schemeClr val="tx1">
                    <a:lumMod val="50000"/>
                    <a:lumOff val="50000"/>
                  </a:schemeClr>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370"/>
          <a:stretch>
            <a:fillRect/>
          </a:stretch>
        </p:blipFill>
        <p:spPr>
          <a:xfrm>
            <a:off x="0" y="0"/>
            <a:ext cx="12210754" cy="6146800"/>
          </a:xfrm>
          <a:prstGeom prst="rect">
            <a:avLst/>
          </a:prstGeom>
        </p:spPr>
      </p:pic>
      <p:sp>
        <p:nvSpPr>
          <p:cNvPr id="3" name="Title 1"/>
          <p:cNvSpPr>
            <a:spLocks noGrp="1"/>
          </p:cNvSpPr>
          <p:nvPr>
            <p:ph type="title"/>
          </p:nvPr>
        </p:nvSpPr>
        <p:spPr>
          <a:xfrm>
            <a:off x="1746250" y="137318"/>
            <a:ext cx="9937750" cy="715962"/>
          </a:xfrm>
        </p:spPr>
        <p:txBody>
          <a:bodyPr anchor="ctr">
            <a:normAutofit/>
          </a:bodyPr>
          <a:lstStyle>
            <a:lvl1pPr>
              <a:defRPr sz="2800" b="1">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00" y="50799"/>
            <a:ext cx="1576173" cy="889000"/>
          </a:xfrm>
          <a:prstGeom prst="rect">
            <a:avLst/>
          </a:prstGeom>
        </p:spPr>
      </p:pic>
      <p:cxnSp>
        <p:nvCxnSpPr>
          <p:cNvPr id="5" name="Straight Connector 4"/>
          <p:cNvCxnSpPr/>
          <p:nvPr userDrawn="1"/>
        </p:nvCxnSpPr>
        <p:spPr>
          <a:xfrm>
            <a:off x="1611483" y="223837"/>
            <a:ext cx="0" cy="542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0370"/>
          <a:stretch>
            <a:fillRect/>
          </a:stretch>
        </p:blipFill>
        <p:spPr>
          <a:xfrm>
            <a:off x="0" y="0"/>
            <a:ext cx="12210754" cy="6146800"/>
          </a:xfrm>
          <a:prstGeom prst="rect">
            <a:avLst/>
          </a:prstGeom>
        </p:spPr>
      </p:pic>
      <p:sp>
        <p:nvSpPr>
          <p:cNvPr id="3" name="Title 1"/>
          <p:cNvSpPr>
            <a:spLocks noGrp="1"/>
          </p:cNvSpPr>
          <p:nvPr>
            <p:ph type="title"/>
          </p:nvPr>
        </p:nvSpPr>
        <p:spPr>
          <a:xfrm>
            <a:off x="1746250" y="137318"/>
            <a:ext cx="9937750" cy="715962"/>
          </a:xfrm>
        </p:spPr>
        <p:txBody>
          <a:bodyPr anchor="ctr">
            <a:normAutofit/>
          </a:bodyPr>
          <a:lstStyle>
            <a:lvl1pPr>
              <a:defRPr sz="280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00" y="50799"/>
            <a:ext cx="1576173" cy="889000"/>
          </a:xfrm>
          <a:prstGeom prst="rect">
            <a:avLst/>
          </a:prstGeom>
        </p:spPr>
      </p:pic>
      <p:cxnSp>
        <p:nvCxnSpPr>
          <p:cNvPr id="5" name="Straight Connector 4"/>
          <p:cNvCxnSpPr/>
          <p:nvPr userDrawn="1"/>
        </p:nvCxnSpPr>
        <p:spPr>
          <a:xfrm>
            <a:off x="1611483" y="223837"/>
            <a:ext cx="0" cy="542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48" name="标题文本"/>
          <p:cNvSpPr txBox="1">
            <a:spLocks noGrp="1"/>
          </p:cNvSpPr>
          <p:nvPr>
            <p:ph type="title" hasCustomPrompt="1"/>
          </p:nvPr>
        </p:nvSpPr>
        <p:spPr>
          <a:xfrm>
            <a:off x="1981200" y="0"/>
            <a:ext cx="8229600" cy="1073150"/>
          </a:xfrm>
          <a:prstGeom prst="rect">
            <a:avLst/>
          </a:prstGeom>
        </p:spPr>
        <p:txBody>
          <a:bodyPr lIns="45710" tIns="45710" rIns="45710" bIns="45710"/>
          <a:lstStyle>
            <a:lvl1pPr>
              <a:defRPr sz="3200"/>
            </a:lvl1pPr>
          </a:lstStyle>
          <a:p>
            <a:r>
              <a:t>标题文本</a:t>
            </a:r>
          </a:p>
        </p:txBody>
      </p:sp>
      <p:sp>
        <p:nvSpPr>
          <p:cNvPr id="149" name="线条"/>
          <p:cNvSpPr/>
          <p:nvPr/>
        </p:nvSpPr>
        <p:spPr>
          <a:xfrm>
            <a:off x="1081793" y="1076325"/>
            <a:ext cx="10028417" cy="0"/>
          </a:xfrm>
          <a:prstGeom prst="line">
            <a:avLst/>
          </a:prstGeom>
          <a:ln w="12700">
            <a:solidFill>
              <a:srgbClr val="D5D5D5"/>
            </a:solidFill>
            <a:miter lim="400000"/>
          </a:ln>
        </p:spPr>
        <p:txBody>
          <a:bodyPr lIns="0" tIns="0" rIns="0" bIns="0" anchor="ctr"/>
          <a:lstStyle/>
          <a:p>
            <a:pPr algn="ctr">
              <a:lnSpc>
                <a:spcPct val="100000"/>
              </a:lnSpc>
              <a:defRPr sz="3200">
                <a:solidFill>
                  <a:srgbClr val="FFFFFF"/>
                </a:solidFill>
              </a:defRPr>
            </a:pPr>
            <a:endParaRPr sz="3200"/>
          </a:p>
        </p:txBody>
      </p:sp>
      <p:sp>
        <p:nvSpPr>
          <p:cNvPr id="150" name="幻灯片编号"/>
          <p:cNvSpPr txBox="1">
            <a:spLocks noGrp="1"/>
          </p:cNvSpPr>
          <p:nvPr>
            <p:ph type="sldNum" sz="quarter" idx="2"/>
          </p:nvPr>
        </p:nvSpPr>
        <p:spPr>
          <a:xfrm>
            <a:off x="9993849" y="6426519"/>
            <a:ext cx="216952" cy="224791"/>
          </a:xfrm>
          <a:prstGeom prst="rect">
            <a:avLst/>
          </a:prstGeom>
        </p:spPr>
        <p:txBody>
          <a:bodyPr lIns="45710" tIns="45710" rIns="45710" bIns="45710" anchor="ctr"/>
          <a:lstStyle>
            <a:lvl1pPr algn="r" defTabSz="914400">
              <a:defRPr sz="800">
                <a:solidFill>
                  <a:srgbClr val="888888"/>
                </a:solidFill>
                <a:latin typeface="DIN-Regular"/>
                <a:ea typeface="DIN-Regular"/>
                <a:cs typeface="DIN-Regular"/>
                <a:sym typeface="DIN-Regular"/>
              </a:defRPr>
            </a:lvl1pPr>
          </a:lstStyle>
          <a:p>
            <a:fld id="{86CB4B4D-7CA3-9044-876B-883B54F8677D}" type="slidenum">
              <a:rPr/>
              <a:t>‹#›</a:t>
            </a:fld>
            <a:endParaRPr/>
          </a:p>
        </p:txBody>
      </p:sp>
    </p:spTree>
    <p:extLst>
      <p:ext uri="{BB962C8B-B14F-4D97-AF65-F5344CB8AC3E}">
        <p14:creationId xmlns:p14="http://schemas.microsoft.com/office/powerpoint/2010/main" val="112294333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30" y="449580"/>
            <a:ext cx="10968990" cy="864235"/>
          </a:xfrm>
        </p:spPr>
        <p:txBody>
          <a:bodyPr vert="horz" lIns="90000" tIns="46800" rIns="90000" bIns="46800" rtlCol="0" anchor="ctr" anchorCtr="0">
            <a:normAutofit/>
          </a:bodyPr>
          <a:lstStyle/>
          <a:p>
            <a:pPr lvl="0"/>
            <a:r>
              <a:rPr>
                <a:sym typeface="+mn-ea"/>
              </a:rPr>
              <a:t>单击此处编辑母版标题样式</a:t>
            </a:r>
          </a:p>
        </p:txBody>
      </p:sp>
    </p:spTree>
    <p:extLst>
      <p:ext uri="{BB962C8B-B14F-4D97-AF65-F5344CB8AC3E}">
        <p14:creationId xmlns:p14="http://schemas.microsoft.com/office/powerpoint/2010/main" val="32237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bwMode="gray">
          <a:xfrm>
            <a:off x="406453" y="273687"/>
            <a:ext cx="10829067" cy="583500"/>
          </a:xfrm>
          <a:prstGeom prst="rect">
            <a:avLst/>
          </a:prstGeom>
        </p:spPr>
        <p:txBody>
          <a:bodyPr vert="horz" lIns="0" tIns="0" rIns="0" bIns="0" rtlCol="0" anchor="t">
            <a:noAutofit/>
          </a:bodyPr>
          <a:lstStyle>
            <a:lvl1pPr>
              <a:defRPr b="1">
                <a:solidFill>
                  <a:srgbClr val="007473"/>
                </a:solidFill>
              </a:defRPr>
            </a:lvl1pPr>
          </a:lstStyle>
          <a:p>
            <a:r>
              <a:rPr lang="zh-CN" altLang="en-US" noProof="0" dirty="0"/>
              <a:t>输入标题</a:t>
            </a:r>
            <a:endParaRPr lang="en-US" noProof="0" dirty="0"/>
          </a:p>
        </p:txBody>
      </p:sp>
      <p:pic>
        <p:nvPicPr>
          <p:cNvPr id="5" name="图片 4">
            <a:extLst>
              <a:ext uri="{FF2B5EF4-FFF2-40B4-BE49-F238E27FC236}">
                <a16:creationId xmlns:a16="http://schemas.microsoft.com/office/drawing/2014/main" id="{743D9F42-7736-4AAF-9284-F85B83E45A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375" t="1905" b="93570"/>
          <a:stretch/>
        </p:blipFill>
        <p:spPr>
          <a:xfrm>
            <a:off x="1" y="6346208"/>
            <a:ext cx="12192000" cy="511792"/>
          </a:xfrm>
          <a:prstGeom prst="rect">
            <a:avLst/>
          </a:prstGeom>
        </p:spPr>
      </p:pic>
      <p:pic>
        <p:nvPicPr>
          <p:cNvPr id="9" name="图形 8">
            <a:extLst>
              <a:ext uri="{FF2B5EF4-FFF2-40B4-BE49-F238E27FC236}">
                <a16:creationId xmlns:a16="http://schemas.microsoft.com/office/drawing/2014/main" id="{5F93B803-321F-4261-998F-71CD4020CC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4331" y="260351"/>
            <a:ext cx="411217" cy="411163"/>
          </a:xfrm>
          <a:prstGeom prst="rect">
            <a:avLst/>
          </a:prstGeom>
        </p:spPr>
      </p:pic>
      <p:sp>
        <p:nvSpPr>
          <p:cNvPr id="6" name="矩形 5">
            <a:extLst>
              <a:ext uri="{FF2B5EF4-FFF2-40B4-BE49-F238E27FC236}">
                <a16:creationId xmlns:a16="http://schemas.microsoft.com/office/drawing/2014/main" id="{702554D3-60DC-4B55-BCCE-CBF2DB3BF398}"/>
              </a:ext>
            </a:extLst>
          </p:cNvPr>
          <p:cNvSpPr/>
          <p:nvPr userDrawn="1"/>
        </p:nvSpPr>
        <p:spPr>
          <a:xfrm>
            <a:off x="9742983" y="6535873"/>
            <a:ext cx="1928984" cy="892552"/>
          </a:xfrm>
          <a:prstGeom prst="rect">
            <a:avLst/>
          </a:prstGeom>
        </p:spPr>
        <p:txBody>
          <a:bodyPr wrap="none">
            <a:spAutoFit/>
          </a:bodyPr>
          <a:lstStyle/>
          <a:p>
            <a:r>
              <a:rPr lang="zh-CN" altLang="en-US" sz="800" dirty="0">
                <a:latin typeface="+mj-ea"/>
              </a:rPr>
              <a:t>仅供与医疗卫生专业人士学术沟通使用</a:t>
            </a:r>
            <a:endParaRPr lang="en-US" altLang="zh-CN" sz="800" dirty="0">
              <a:latin typeface="+mj-ea"/>
            </a:endParaRPr>
          </a:p>
          <a:p>
            <a:r>
              <a:rPr lang="en-US" altLang="zh-CN" sz="800" dirty="0">
                <a:latin typeface="Abadi" panose="020B0604020104020204" pitchFamily="34" charset="0"/>
                <a:ea typeface="DengXian" panose="02010600030101010101" pitchFamily="2" charset="-122"/>
                <a:cs typeface="Arial" panose="020B0604020202020204" pitchFamily="34" charset="0"/>
              </a:rPr>
              <a:t>PP-GLU-CN-1259</a:t>
            </a:r>
            <a:r>
              <a:rPr lang="en-US" altLang="zh-CN" sz="800" dirty="0">
                <a:latin typeface="Abadi" panose="020B0604020104020204" pitchFamily="34" charset="0"/>
                <a:ea typeface="Microsoft YaHei" panose="020B0503020204020204" pitchFamily="34" charset="-122"/>
                <a:cs typeface="Arial" panose="020B0604020202020204" pitchFamily="34" charset="0"/>
              </a:rPr>
              <a:t>-1</a:t>
            </a:r>
            <a:endParaRPr lang="en-US" altLang="zh-CN" sz="800" dirty="0">
              <a:latin typeface="Abadi" panose="020B0604020104020204" pitchFamily="34" charset="0"/>
            </a:endParaRPr>
          </a:p>
          <a:p>
            <a:endParaRPr lang="en-US" altLang="zh-CN" sz="800" dirty="0">
              <a:latin typeface="+mj-ea"/>
            </a:endParaRPr>
          </a:p>
          <a:p>
            <a:endParaRPr lang="en-US" altLang="zh-CN" sz="800" dirty="0">
              <a:latin typeface="+mj-ea"/>
            </a:endParaRPr>
          </a:p>
          <a:p>
            <a:endParaRPr lang="en-US" altLang="zh-CN" sz="800" dirty="0">
              <a:latin typeface="+mj-ea"/>
            </a:endParaRPr>
          </a:p>
          <a:p>
            <a:endParaRPr lang="en-US" altLang="zh-CN" sz="1200" dirty="0">
              <a:latin typeface="+mj-ea"/>
            </a:endParaRPr>
          </a:p>
        </p:txBody>
      </p:sp>
    </p:spTree>
    <p:extLst>
      <p:ext uri="{BB962C8B-B14F-4D97-AF65-F5344CB8AC3E}">
        <p14:creationId xmlns:p14="http://schemas.microsoft.com/office/powerpoint/2010/main" val="338393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7310" cy="6858000"/>
          </a:xfrm>
          <a:prstGeom prst="rect">
            <a:avLst/>
          </a:prstGeom>
        </p:spPr>
      </p:pic>
      <p:sp>
        <p:nvSpPr>
          <p:cNvPr id="2" name="Title 1"/>
          <p:cNvSpPr>
            <a:spLocks noGrp="1"/>
          </p:cNvSpPr>
          <p:nvPr>
            <p:ph type="title"/>
          </p:nvPr>
        </p:nvSpPr>
        <p:spPr>
          <a:xfrm>
            <a:off x="5283200" y="2628109"/>
            <a:ext cx="5562600" cy="881061"/>
          </a:xfrm>
        </p:spPr>
        <p:txBody>
          <a:bodyPr anchor="ctr">
            <a:normAutofit/>
          </a:bodyPr>
          <a:lstStyle>
            <a:lvl1pPr algn="ctr">
              <a:defRPr sz="2800" b="1">
                <a:solidFill>
                  <a:srgbClr val="007373"/>
                </a:solidFill>
              </a:defRPr>
            </a:lvl1pPr>
          </a:lstStyle>
          <a:p>
            <a:r>
              <a:rPr lang="en-US" dirty="0"/>
              <a:t>Click to edit Master title style</a:t>
            </a:r>
          </a:p>
        </p:txBody>
      </p:sp>
      <p:sp>
        <p:nvSpPr>
          <p:cNvPr id="3" name="Text Placeholder 2"/>
          <p:cNvSpPr>
            <a:spLocks noGrp="1"/>
          </p:cNvSpPr>
          <p:nvPr>
            <p:ph type="body" idx="1"/>
          </p:nvPr>
        </p:nvSpPr>
        <p:spPr>
          <a:xfrm>
            <a:off x="5283200" y="3704431"/>
            <a:ext cx="5562600" cy="568324"/>
          </a:xfrm>
        </p:spPr>
        <p:txBody>
          <a:bodyPr anchor="ctr"/>
          <a:lstStyle>
            <a:lvl1pPr marL="0" indent="0" algn="ctr">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9" name="Straight Connector 8"/>
          <p:cNvCxnSpPr/>
          <p:nvPr userDrawn="1"/>
        </p:nvCxnSpPr>
        <p:spPr>
          <a:xfrm>
            <a:off x="6083300" y="3606800"/>
            <a:ext cx="3962400" cy="0"/>
          </a:xfrm>
          <a:prstGeom prst="line">
            <a:avLst/>
          </a:prstGeom>
          <a:ln w="28575">
            <a:solidFill>
              <a:srgbClr val="007373"/>
            </a:solidFill>
          </a:ln>
        </p:spPr>
        <p:style>
          <a:lnRef idx="1">
            <a:schemeClr val="accent1"/>
          </a:lnRef>
          <a:fillRef idx="0">
            <a:schemeClr val="accent1"/>
          </a:fillRef>
          <a:effectRef idx="0">
            <a:schemeClr val="accent1"/>
          </a:effectRef>
          <a:fontRef idx="minor">
            <a:schemeClr val="tx1"/>
          </a:fontRef>
        </p:style>
      </p:cxnSp>
      <p:sp>
        <p:nvSpPr>
          <p:cNvPr id="10" name="Text Placeholder 34"/>
          <p:cNvSpPr>
            <a:spLocks noGrp="1"/>
          </p:cNvSpPr>
          <p:nvPr>
            <p:ph type="body" sz="quarter" idx="11" hasCustomPrompt="1"/>
          </p:nvPr>
        </p:nvSpPr>
        <p:spPr>
          <a:xfrm>
            <a:off x="1867127" y="2624476"/>
            <a:ext cx="964746" cy="1386003"/>
          </a:xfrm>
        </p:spPr>
        <p:txBody>
          <a:bodyPr anchor="ctr">
            <a:noAutofit/>
          </a:bodyPr>
          <a:lstStyle>
            <a:lvl1pPr marL="0" indent="0" algn="ctr">
              <a:buNone/>
              <a:defRPr sz="8000" b="1">
                <a:solidFill>
                  <a:schemeClr val="bg1"/>
                </a:solidFill>
              </a:defRPr>
            </a:lvl1pPr>
            <a:lvl2pPr marL="457200" indent="0">
              <a:buNone/>
              <a:defRPr/>
            </a:lvl2pPr>
          </a:lstStyle>
          <a:p>
            <a:pPr lvl="0"/>
            <a:r>
              <a:rPr lang="en-US" dirty="0"/>
              <a:t>#</a:t>
            </a:r>
          </a:p>
        </p:txBody>
      </p:sp>
    </p:spTree>
    <p:extLst>
      <p:ext uri="{BB962C8B-B14F-4D97-AF65-F5344CB8AC3E}">
        <p14:creationId xmlns:p14="http://schemas.microsoft.com/office/powerpoint/2010/main" val="340376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7620" imgH="7620" progId="TCLayout.ActiveDocument.1">
                  <p:embed/>
                </p:oleObj>
              </mc:Choice>
              <mc:Fallback>
                <p:oleObj name="think-cell 幻灯片" r:id="rId12" imgW="7620" imgH="7620" progId="TCLayout.ActiveDocument.1">
                  <p:embed/>
                  <p:pic>
                    <p:nvPicPr>
                      <p:cNvPr id="7" name="Object 6"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62" r:id="rId7"/>
    <p:sldLayoutId id="2147483663"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75738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7620" imgH="7620" progId="TCLayout.ActiveDocument.1">
                  <p:embed/>
                </p:oleObj>
              </mc:Choice>
              <mc:Fallback>
                <p:oleObj name="think-cell 幻灯片" r:id="rId5" imgW="7620" imgH="762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zh-CN" altLang="en-US" sz="3200" b="1" dirty="0">
              <a:latin typeface="Arial" panose="020B0604020202020204" pitchFamily="34" charset="0"/>
              <a:ea typeface="黑体" panose="02010609060101010101" pitchFamily="49" charset="-122"/>
              <a:cs typeface="Arial" panose="020B0604020202020204" pitchFamily="34" charset="0"/>
              <a:sym typeface="Arial" panose="020B0604020202020204" pitchFamily="34" charset="0"/>
            </a:endParaRPr>
          </a:p>
        </p:txBody>
      </p:sp>
      <p:sp>
        <p:nvSpPr>
          <p:cNvPr id="5" name="标题 4"/>
          <p:cNvSpPr>
            <a:spLocks noGrp="1"/>
          </p:cNvSpPr>
          <p:nvPr>
            <p:ph type="ctrTitle"/>
          </p:nvPr>
        </p:nvSpPr>
        <p:spPr>
          <a:xfrm>
            <a:off x="213526" y="4293296"/>
            <a:ext cx="5443844" cy="1818500"/>
          </a:xfrm>
        </p:spPr>
        <p:txBody>
          <a:bodyPr vert="horz">
            <a:noAutofit/>
          </a:bodyPr>
          <a:lstStyle/>
          <a:p>
            <a:pPr algn="ctr">
              <a:lnSpc>
                <a:spcPct val="120000"/>
              </a:lnSpc>
            </a:pPr>
            <a:r>
              <a:rPr lang="zh-CN" altLang="en-US" sz="6600" dirty="0">
                <a:effectLst>
                  <a:outerShdw blurRad="50800" dist="38100" algn="l" rotWithShape="0">
                    <a:prstClr val="black">
                      <a:alpha val="40000"/>
                    </a:prstClr>
                  </a:outerShdw>
                </a:effectLst>
                <a:latin typeface="Arial" panose="020B0604020202020204" pitchFamily="34" charset="0"/>
                <a:ea typeface="黑体" panose="02010609060101010101" pitchFamily="49" charset="-122"/>
                <a:cs typeface="Arial" panose="020B0604020202020204" pitchFamily="34" charset="0"/>
              </a:rPr>
              <a:t>多格列艾汀片</a:t>
            </a:r>
            <a:br>
              <a:rPr lang="en-US" altLang="zh-CN" sz="40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br>
            <a:r>
              <a:rPr lang="zh-CN" altLang="en-US" sz="32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t>（华堂宁</a:t>
            </a:r>
            <a:r>
              <a:rPr lang="en-US" altLang="zh-CN" sz="3200" baseline="300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t>® </a:t>
            </a:r>
            <a:r>
              <a:rPr lang="zh-CN" altLang="en-US" sz="32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t>）</a:t>
            </a:r>
            <a:endParaRPr sz="40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endParaRPr>
          </a:p>
        </p:txBody>
      </p:sp>
      <p:sp>
        <p:nvSpPr>
          <p:cNvPr id="2" name="标题 4">
            <a:extLst>
              <a:ext uri="{FF2B5EF4-FFF2-40B4-BE49-F238E27FC236}">
                <a16:creationId xmlns:a16="http://schemas.microsoft.com/office/drawing/2014/main" id="{17222A26-C086-CE38-D9B0-720C0036C0B0}"/>
              </a:ext>
            </a:extLst>
          </p:cNvPr>
          <p:cNvSpPr txBox="1">
            <a:spLocks/>
          </p:cNvSpPr>
          <p:nvPr/>
        </p:nvSpPr>
        <p:spPr>
          <a:xfrm>
            <a:off x="1595524" y="6250471"/>
            <a:ext cx="8615276" cy="426203"/>
          </a:xfrm>
          <a:prstGeom prst="rect">
            <a:avLst/>
          </a:prstGeom>
        </p:spPr>
        <p:txBody>
          <a:bodyPr vert="horz" lIns="91440" tIns="45720" rIns="91440" bIns="45720" rtlCol="0" anchor="ctr">
            <a:noAutofit/>
          </a:bodyPr>
          <a:lstStyle>
            <a:lvl1pPr algn="l" defTabSz="914400" rtl="0" eaLnBrk="1" fontAlgn="auto" latinLnBrk="0" hangingPunct="1">
              <a:lnSpc>
                <a:spcPct val="100000"/>
              </a:lnSpc>
              <a:spcBef>
                <a:spcPct val="0"/>
              </a:spcBef>
              <a:buNone/>
              <a:defRPr lang="en-US" sz="3600" b="1" kern="1200" dirty="0">
                <a:solidFill>
                  <a:srgbClr val="007373"/>
                </a:solidFill>
                <a:latin typeface="+mj-lt"/>
                <a:ea typeface="+mj-ea"/>
                <a:cs typeface="+mj-cs"/>
              </a:defRPr>
            </a:lvl1pPr>
          </a:lstStyle>
          <a:p>
            <a:pPr algn="ctr">
              <a:lnSpc>
                <a:spcPct val="120000"/>
              </a:lnSpc>
            </a:pPr>
            <a:r>
              <a:rPr lang="zh-CN" altLang="en-US" sz="2400" dirty="0">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t>华领医药技术（上海）有限公司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3">
            <a:extLst>
              <a:ext uri="{FF2B5EF4-FFF2-40B4-BE49-F238E27FC236}">
                <a16:creationId xmlns:a16="http://schemas.microsoft.com/office/drawing/2014/main" id="{64CB9C3F-899E-BF21-0E8D-EF3FA5C8BDFD}"/>
              </a:ext>
            </a:extLst>
          </p:cNvPr>
          <p:cNvSpPr>
            <a:spLocks/>
          </p:cNvSpPr>
          <p:nvPr/>
        </p:nvSpPr>
        <p:spPr bwMode="auto">
          <a:xfrm>
            <a:off x="1746249" y="3805829"/>
            <a:ext cx="10140950" cy="2209489"/>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4" name="Rectangle 43">
            <a:extLst>
              <a:ext uri="{FF2B5EF4-FFF2-40B4-BE49-F238E27FC236}">
                <a16:creationId xmlns:a16="http://schemas.microsoft.com/office/drawing/2014/main" id="{0FFBA51C-26CA-3F91-120B-6339FAF23278}"/>
              </a:ext>
            </a:extLst>
          </p:cNvPr>
          <p:cNvSpPr>
            <a:spLocks/>
          </p:cNvSpPr>
          <p:nvPr/>
        </p:nvSpPr>
        <p:spPr bwMode="auto">
          <a:xfrm>
            <a:off x="1764180" y="1578396"/>
            <a:ext cx="10140950" cy="1975800"/>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标题 1">
            <a:extLst>
              <a:ext uri="{FF2B5EF4-FFF2-40B4-BE49-F238E27FC236}">
                <a16:creationId xmlns:a16="http://schemas.microsoft.com/office/drawing/2014/main" id="{4DC912C7-6B18-76A6-52E8-69785CABEBD5}"/>
              </a:ext>
            </a:extLst>
          </p:cNvPr>
          <p:cNvSpPr>
            <a:spLocks noGrp="1"/>
          </p:cNvSpPr>
          <p:nvPr>
            <p:ph type="title"/>
          </p:nvPr>
        </p:nvSpPr>
        <p:spPr>
          <a:xfrm>
            <a:off x="1746249" y="159905"/>
            <a:ext cx="10445751" cy="715962"/>
          </a:xfrm>
        </p:spPr>
        <p:txBody>
          <a:bodyPr>
            <a:noAutofit/>
          </a:bodyPr>
          <a:lstStyle/>
          <a:p>
            <a:r>
              <a:rPr lang="zh-CN" altLang="en-US" dirty="0">
                <a:latin typeface="+mj-ea"/>
                <a:ea typeface="+mj-ea"/>
              </a:rPr>
              <a:t>安全性</a:t>
            </a:r>
            <a:r>
              <a:rPr lang="en-US" altLang="zh-CN" dirty="0">
                <a:latin typeface="+mj-ea"/>
                <a:ea typeface="+mj-ea"/>
              </a:rPr>
              <a:t>2</a:t>
            </a:r>
            <a:r>
              <a:rPr lang="zh-CN" altLang="en-US" dirty="0">
                <a:latin typeface="+mj-ea"/>
                <a:ea typeface="+mj-ea"/>
              </a:rPr>
              <a:t> </a:t>
            </a:r>
            <a:r>
              <a:rPr lang="en-US" altLang="zh-CN" dirty="0">
                <a:latin typeface="+mj-ea"/>
                <a:ea typeface="+mj-ea"/>
              </a:rPr>
              <a:t>– </a:t>
            </a:r>
            <a:r>
              <a:rPr lang="zh-CN" altLang="en-US" dirty="0">
                <a:latin typeface="+mj-ea"/>
                <a:ea typeface="+mj-ea"/>
              </a:rPr>
              <a:t>无严重低血糖事件发生，</a:t>
            </a:r>
            <a:r>
              <a:rPr lang="zh-CN" altLang="en-US" dirty="0">
                <a:solidFill>
                  <a:srgbClr val="FFFF00"/>
                </a:solidFill>
                <a:latin typeface="+mj-ea"/>
                <a:ea typeface="+mj-ea"/>
              </a:rPr>
              <a:t>肾功能不全患者无需调节剂量</a:t>
            </a:r>
          </a:p>
        </p:txBody>
      </p:sp>
      <p:sp>
        <p:nvSpPr>
          <p:cNvPr id="6" name="文本框 5">
            <a:extLst>
              <a:ext uri="{FF2B5EF4-FFF2-40B4-BE49-F238E27FC236}">
                <a16:creationId xmlns:a16="http://schemas.microsoft.com/office/drawing/2014/main" id="{7F5B9DB0-41A2-469C-AC77-127B4B2EA9F6}"/>
              </a:ext>
            </a:extLst>
          </p:cNvPr>
          <p:cNvSpPr txBox="1"/>
          <p:nvPr/>
        </p:nvSpPr>
        <p:spPr>
          <a:xfrm>
            <a:off x="2542427" y="3952640"/>
            <a:ext cx="9195039" cy="1853328"/>
          </a:xfrm>
          <a:prstGeom prst="rect">
            <a:avLst/>
          </a:prstGeom>
          <a:noFill/>
        </p:spPr>
        <p:txBody>
          <a:bodyPr wrap="square" rtlCol="0">
            <a:spAutoFit/>
          </a:bodyPr>
          <a:lstStyle/>
          <a:p>
            <a:pPr>
              <a:lnSpc>
                <a:spcPct val="150000"/>
              </a:lnSpc>
              <a:spcBef>
                <a:spcPts val="600"/>
              </a:spcBef>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低血糖风险低，长期使用不增加</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低血糖发生的风险</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68000" lvl="1" indent="-252000">
              <a:lnSpc>
                <a:spcPct val="150000"/>
              </a:lnSpc>
              <a:spcBef>
                <a:spcPts val="600"/>
              </a:spcBef>
              <a:buFont typeface="Wingdings" panose="05000000000000000000" pitchFamily="2" charset="2"/>
              <a:buChar char="§"/>
            </a:pP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无严重低血糖事件发生。具有重要临床意义的低血糖事件（血糖水平&lt;3.0 mmol/L）的发生率低（&lt;1% ）</a:t>
            </a:r>
            <a:endPar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a:lnSpc>
                <a:spcPct val="150000"/>
              </a:lnSpc>
              <a:spcBef>
                <a:spcPts val="600"/>
              </a:spcBef>
            </a:pP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肾功能不全患者、轻度肝功能损害（</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Child-Pugh A</a:t>
            </a: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级）患者使用本品无需调节剂量</a:t>
            </a:r>
            <a:endParaRPr lang="zh-CN" altLang="en-US" sz="2000" dirty="0">
              <a:solidFill>
                <a:schemeClr val="accent2"/>
              </a:solidFill>
            </a:endParaRPr>
          </a:p>
        </p:txBody>
      </p:sp>
      <p:grpSp>
        <p:nvGrpSpPr>
          <p:cNvPr id="9" name="组合 8">
            <a:extLst>
              <a:ext uri="{FF2B5EF4-FFF2-40B4-BE49-F238E27FC236}">
                <a16:creationId xmlns:a16="http://schemas.microsoft.com/office/drawing/2014/main" id="{469D64E9-FF40-BCEB-A321-EB0320611E99}"/>
              </a:ext>
            </a:extLst>
          </p:cNvPr>
          <p:cNvGrpSpPr/>
          <p:nvPr/>
        </p:nvGrpSpPr>
        <p:grpSpPr>
          <a:xfrm>
            <a:off x="268795" y="1529913"/>
            <a:ext cx="2106852" cy="2024283"/>
            <a:chOff x="3015534" y="1084394"/>
            <a:chExt cx="3132289" cy="1950824"/>
          </a:xfrm>
        </p:grpSpPr>
        <p:sp>
          <p:nvSpPr>
            <p:cNvPr id="7" name="矩形: 圆角 6">
              <a:extLst>
                <a:ext uri="{FF2B5EF4-FFF2-40B4-BE49-F238E27FC236}">
                  <a16:creationId xmlns:a16="http://schemas.microsoft.com/office/drawing/2014/main" id="{2ED98E30-F067-A2E5-AA78-9559F2CAEE1B}"/>
                </a:ext>
              </a:extLst>
            </p:cNvPr>
            <p:cNvSpPr/>
            <p:nvPr/>
          </p:nvSpPr>
          <p:spPr>
            <a:xfrm>
              <a:off x="3015534" y="1084394"/>
              <a:ext cx="3132289" cy="1950824"/>
            </a:xfrm>
            <a:prstGeom prst="roundRect">
              <a:avLst/>
            </a:prstGeom>
            <a:solidFill>
              <a:srgbClr val="0073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2F06C11C-FDF7-17C7-335C-32DA38377A5E}"/>
                </a:ext>
              </a:extLst>
            </p:cNvPr>
            <p:cNvSpPr txBox="1"/>
            <p:nvPr/>
          </p:nvSpPr>
          <p:spPr>
            <a:xfrm>
              <a:off x="3064886" y="1723779"/>
              <a:ext cx="3029628" cy="631538"/>
            </a:xfrm>
            <a:prstGeom prst="rect">
              <a:avLst/>
            </a:prstGeom>
            <a:solidFill>
              <a:srgbClr val="00737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说明书收载的</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安全性信息</a:t>
              </a:r>
            </a:p>
          </p:txBody>
        </p:sp>
      </p:grpSp>
      <p:sp>
        <p:nvSpPr>
          <p:cNvPr id="3" name="文本框 2">
            <a:extLst>
              <a:ext uri="{FF2B5EF4-FFF2-40B4-BE49-F238E27FC236}">
                <a16:creationId xmlns:a16="http://schemas.microsoft.com/office/drawing/2014/main" id="{826414F2-DA58-CE23-C57A-D3C0ED402DE3}"/>
              </a:ext>
            </a:extLst>
          </p:cNvPr>
          <p:cNvSpPr txBox="1"/>
          <p:nvPr/>
        </p:nvSpPr>
        <p:spPr>
          <a:xfrm>
            <a:off x="2542427" y="1686189"/>
            <a:ext cx="9195039" cy="1669688"/>
          </a:xfrm>
          <a:prstGeom prst="rect">
            <a:avLst/>
          </a:prstGeom>
          <a:noFill/>
        </p:spPr>
        <p:txBody>
          <a:bodyPr wrap="square" rtlCol="0">
            <a:spAutoFit/>
          </a:bodyPr>
          <a:lstStyle/>
          <a:p>
            <a:pPr>
              <a:lnSpc>
                <a:spcPct val="150000"/>
              </a:lnSpc>
              <a:spcBef>
                <a:spcPts val="600"/>
              </a:spcBef>
            </a:pPr>
            <a:r>
              <a:rPr lang="en-US" altLang="zh-CN" sz="1800" b="1" dirty="0">
                <a:latin typeface="Arial" panose="020B0604020202020204" pitchFamily="34" charset="0"/>
                <a:ea typeface="微软雅黑" panose="020B0503020204020204" charset="-122"/>
                <a:cs typeface="Times New Roman" panose="02020603050405020304" pitchFamily="18" charset="0"/>
              </a:rPr>
              <a:t>II</a:t>
            </a:r>
            <a:r>
              <a:rPr lang="zh-CN" altLang="zh-CN" sz="1800" b="1" dirty="0">
                <a:latin typeface="Arial" panose="020B0604020202020204" pitchFamily="34" charset="0"/>
                <a:ea typeface="微软雅黑" panose="020B0503020204020204" charset="-122"/>
                <a:cs typeface="Times New Roman" panose="02020603050405020304" pitchFamily="18" charset="0"/>
              </a:rPr>
              <a:t>期和</a:t>
            </a:r>
            <a:r>
              <a:rPr lang="en-US" altLang="zh-CN" sz="1800" b="1" dirty="0">
                <a:latin typeface="Arial" panose="020B0604020202020204" pitchFamily="34" charset="0"/>
                <a:ea typeface="微软雅黑" panose="020B0503020204020204" charset="-122"/>
                <a:cs typeface="Times New Roman" panose="02020603050405020304" pitchFamily="18" charset="0"/>
              </a:rPr>
              <a:t>III</a:t>
            </a:r>
            <a:r>
              <a:rPr lang="zh-CN" altLang="zh-CN" sz="1800" b="1" dirty="0">
                <a:latin typeface="Arial" panose="020B0604020202020204" pitchFamily="34" charset="0"/>
                <a:ea typeface="微软雅黑" panose="020B0503020204020204" charset="-122"/>
                <a:cs typeface="Times New Roman" panose="02020603050405020304" pitchFamily="18" charset="0"/>
              </a:rPr>
              <a:t>期临床试验</a:t>
            </a:r>
            <a:r>
              <a:rPr lang="zh-CN" altLang="en-US" sz="1800" b="1" dirty="0">
                <a:latin typeface="Arial" panose="020B0604020202020204" pitchFamily="34" charset="0"/>
                <a:ea typeface="微软雅黑" panose="020B0503020204020204" charset="-122"/>
                <a:cs typeface="Times New Roman" panose="02020603050405020304" pitchFamily="18" charset="0"/>
              </a:rPr>
              <a:t>，本品</a:t>
            </a:r>
            <a:r>
              <a:rPr lang="zh-CN" altLang="zh-CN" sz="1800" b="1" dirty="0">
                <a:latin typeface="Arial" panose="020B0604020202020204" pitchFamily="34" charset="0"/>
                <a:ea typeface="微软雅黑" panose="020B0503020204020204" charset="-122"/>
                <a:cs typeface="Times New Roman" panose="02020603050405020304" pitchFamily="18" charset="0"/>
              </a:rPr>
              <a:t>总暴露量为</a:t>
            </a:r>
            <a:r>
              <a:rPr lang="en-US" altLang="zh-CN" sz="1800" b="1" dirty="0">
                <a:solidFill>
                  <a:schemeClr val="accent2"/>
                </a:solidFill>
                <a:latin typeface="Arial" panose="020B0604020202020204" pitchFamily="34" charset="0"/>
                <a:ea typeface="微软雅黑" panose="020B0503020204020204" charset="-122"/>
                <a:cs typeface="Times New Roman" panose="02020603050405020304" pitchFamily="18" charset="0"/>
              </a:rPr>
              <a:t>880</a:t>
            </a:r>
            <a:r>
              <a:rPr lang="zh-CN" altLang="zh-CN" sz="1800" b="1" dirty="0">
                <a:solidFill>
                  <a:schemeClr val="accent2"/>
                </a:solidFill>
                <a:latin typeface="Arial" panose="020B0604020202020204" pitchFamily="34" charset="0"/>
                <a:ea typeface="微软雅黑" panose="020B0503020204020204" charset="-122"/>
                <a:cs typeface="Times New Roman" panose="02020603050405020304" pitchFamily="18" charset="0"/>
              </a:rPr>
              <a:t>人年</a:t>
            </a:r>
            <a:endParaRPr lang="en-US" altLang="zh-CN" sz="1800" b="1" dirty="0">
              <a:solidFill>
                <a:schemeClr val="accent2"/>
              </a:solidFill>
              <a:latin typeface="Arial" panose="020B0604020202020204" pitchFamily="34" charset="0"/>
              <a:ea typeface="微软雅黑" panose="020B0503020204020204" charset="-122"/>
              <a:cs typeface="Times New Roman" panose="02020603050405020304" pitchFamily="18" charset="0"/>
            </a:endParaRPr>
          </a:p>
          <a:p>
            <a:pPr marL="468000" indent="-252000">
              <a:lnSpc>
                <a:spcPct val="150000"/>
              </a:lnSpc>
              <a:spcBef>
                <a:spcPts val="600"/>
              </a:spcBef>
              <a:buFont typeface="Wingdings" panose="05000000000000000000" pitchFamily="2" charset="2"/>
              <a:buChar char="§"/>
            </a:pPr>
            <a:r>
              <a:rPr lang="zh-CN" altLang="en-US" sz="1400" b="1" dirty="0">
                <a:solidFill>
                  <a:schemeClr val="accent2"/>
                </a:solidFill>
                <a:latin typeface="Arial" panose="020B0604020202020204" pitchFamily="34" charset="0"/>
                <a:ea typeface="微软雅黑" panose="020B0503020204020204" charset="-122"/>
                <a:cs typeface="Times New Roman" panose="02020603050405020304" pitchFamily="18" charset="0"/>
              </a:rPr>
              <a:t>未发生</a:t>
            </a: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与试验药物相关的严重不良事件及死亡事件</a:t>
            </a:r>
            <a:endPar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468000" indent="-252000">
              <a:lnSpc>
                <a:spcPct val="150000"/>
              </a:lnSpc>
              <a:spcBef>
                <a:spcPts val="600"/>
              </a:spcBef>
              <a:buFont typeface="Wingdings" panose="05000000000000000000" pitchFamily="2" charset="2"/>
              <a:buChar char="§"/>
            </a:pP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未发生与本品有关的发生率≥</a:t>
            </a:r>
            <a:r>
              <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2%</a:t>
            </a: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的不良反应，与本品有关的发生率≥</a:t>
            </a:r>
            <a:r>
              <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1%</a:t>
            </a: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的不良反应有高甘油三酯血症（</a:t>
            </a:r>
            <a:r>
              <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1.1%</a:t>
            </a: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a:t>
            </a:r>
            <a:endPar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a:p>
            <a:pPr marL="468000" indent="-252000">
              <a:lnSpc>
                <a:spcPct val="150000"/>
              </a:lnSpc>
              <a:spcBef>
                <a:spcPts val="600"/>
              </a:spcBef>
              <a:buFont typeface="Wingdings" panose="05000000000000000000" pitchFamily="2" charset="2"/>
              <a:buChar char="§"/>
            </a:pPr>
            <a:r>
              <a:rPr lang="zh-CN" altLang="en-US"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rPr>
              <a:t>用药组不良事件发生率与安慰剂组相当，均以轻度为主</a:t>
            </a:r>
            <a:endParaRPr lang="en-US" altLang="zh-CN" sz="1400" b="1" dirty="0">
              <a:solidFill>
                <a:schemeClr val="tx1">
                  <a:lumMod val="75000"/>
                  <a:lumOff val="25000"/>
                </a:schemeClr>
              </a:solidFill>
              <a:latin typeface="Arial" panose="020B0604020202020204" pitchFamily="34" charset="0"/>
              <a:ea typeface="微软雅黑" panose="020B0503020204020204" charset="-122"/>
              <a:cs typeface="Times New Roman" panose="02020603050405020304" pitchFamily="18" charset="0"/>
            </a:endParaRPr>
          </a:p>
        </p:txBody>
      </p:sp>
      <p:grpSp>
        <p:nvGrpSpPr>
          <p:cNvPr id="10" name="组合 9">
            <a:extLst>
              <a:ext uri="{FF2B5EF4-FFF2-40B4-BE49-F238E27FC236}">
                <a16:creationId xmlns:a16="http://schemas.microsoft.com/office/drawing/2014/main" id="{985CB6CE-CEAE-37F1-9F9A-A66DF87E3F81}"/>
              </a:ext>
            </a:extLst>
          </p:cNvPr>
          <p:cNvGrpSpPr/>
          <p:nvPr/>
        </p:nvGrpSpPr>
        <p:grpSpPr>
          <a:xfrm>
            <a:off x="304801" y="3805829"/>
            <a:ext cx="2070846" cy="2209489"/>
            <a:chOff x="3015534" y="1098021"/>
            <a:chExt cx="3459988" cy="1825239"/>
          </a:xfrm>
        </p:grpSpPr>
        <p:sp>
          <p:nvSpPr>
            <p:cNvPr id="11" name="矩形: 圆角 10">
              <a:extLst>
                <a:ext uri="{FF2B5EF4-FFF2-40B4-BE49-F238E27FC236}">
                  <a16:creationId xmlns:a16="http://schemas.microsoft.com/office/drawing/2014/main" id="{2853DF7F-626E-1ABF-3840-01AF1531CDCB}"/>
                </a:ext>
              </a:extLst>
            </p:cNvPr>
            <p:cNvSpPr/>
            <p:nvPr/>
          </p:nvSpPr>
          <p:spPr>
            <a:xfrm>
              <a:off x="3015534" y="1098021"/>
              <a:ext cx="3459988" cy="1825239"/>
            </a:xfrm>
            <a:prstGeom prst="roundRect">
              <a:avLst/>
            </a:prstGeom>
            <a:solidFill>
              <a:srgbClr val="0073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A2ED7079-3F20-83BC-65E9-302085D84111}"/>
                </a:ext>
              </a:extLst>
            </p:cNvPr>
            <p:cNvSpPr txBox="1"/>
            <p:nvPr/>
          </p:nvSpPr>
          <p:spPr>
            <a:xfrm>
              <a:off x="3265709" y="1658912"/>
              <a:ext cx="2998571" cy="684774"/>
            </a:xfrm>
            <a:prstGeom prst="rect">
              <a:avLst/>
            </a:prstGeom>
            <a:solidFill>
              <a:srgbClr val="007373"/>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主要安全性</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优势</a:t>
              </a:r>
            </a:p>
          </p:txBody>
        </p:sp>
      </p:grpSp>
      <p:sp>
        <p:nvSpPr>
          <p:cNvPr id="13" name="Slide Number Placeholder 3">
            <a:extLst>
              <a:ext uri="{FF2B5EF4-FFF2-40B4-BE49-F238E27FC236}">
                <a16:creationId xmlns:a16="http://schemas.microsoft.com/office/drawing/2014/main" id="{B0EC6C26-9B67-A118-DC3A-E5EB0F9AAB08}"/>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10</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253146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A385684A-1364-775A-A05F-B3AA1A063D78}"/>
              </a:ext>
            </a:extLst>
          </p:cNvPr>
          <p:cNvSpPr txBox="1">
            <a:spLocks noGrp="1"/>
          </p:cNvSpPr>
          <p:nvPr>
            <p:ph type="title"/>
          </p:nvPr>
        </p:nvSpPr>
        <p:spPr>
          <a:xfrm>
            <a:off x="1723543" y="142718"/>
            <a:ext cx="9937750" cy="715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latin typeface="+mj-ea"/>
                <a:ea typeface="+mj-ea"/>
              </a:rPr>
              <a:t>公平性 </a:t>
            </a:r>
            <a:r>
              <a:rPr lang="en-US" altLang="zh-CN" dirty="0">
                <a:latin typeface="+mj-ea"/>
                <a:ea typeface="+mj-ea"/>
              </a:rPr>
              <a:t>– </a:t>
            </a:r>
            <a:r>
              <a:rPr lang="zh-CN" altLang="en-US" b="1" kern="1200" dirty="0">
                <a:effectLst/>
                <a:latin typeface="+mj-ea"/>
                <a:ea typeface="+mj-ea"/>
                <a:cs typeface="+mn-cs"/>
              </a:rPr>
              <a:t>目录内仍没有通过</a:t>
            </a:r>
            <a:r>
              <a:rPr lang="zh-CN" altLang="en-US" b="1" kern="1200" dirty="0">
                <a:solidFill>
                  <a:srgbClr val="FFFF00"/>
                </a:solidFill>
                <a:effectLst/>
                <a:latin typeface="+mj-ea"/>
                <a:ea typeface="+mj-ea"/>
                <a:cs typeface="+mn-cs"/>
              </a:rPr>
              <a:t>修复血糖稳态失调</a:t>
            </a:r>
            <a:r>
              <a:rPr lang="zh-CN" altLang="en-US" b="1" kern="1200" dirty="0">
                <a:latin typeface="+mj-ea"/>
                <a:ea typeface="+mn-ea"/>
                <a:cs typeface="+mn-cs"/>
              </a:rPr>
              <a:t>治疗</a:t>
            </a:r>
            <a:r>
              <a:rPr lang="en-US" altLang="zh-CN" b="1" kern="1200" dirty="0">
                <a:latin typeface="+mj-ea"/>
                <a:ea typeface="+mn-ea"/>
                <a:cs typeface="+mn-cs"/>
              </a:rPr>
              <a:t>2</a:t>
            </a:r>
            <a:r>
              <a:rPr lang="zh-CN" altLang="en-US" b="1" kern="1200" dirty="0">
                <a:latin typeface="+mj-ea"/>
                <a:ea typeface="+mn-ea"/>
                <a:cs typeface="+mn-cs"/>
              </a:rPr>
              <a:t>型糖尿病的</a:t>
            </a:r>
            <a:r>
              <a:rPr lang="zh-CN" altLang="en-US" b="1" kern="1200" dirty="0">
                <a:effectLst/>
                <a:latin typeface="+mj-ea"/>
                <a:ea typeface="+mj-ea"/>
                <a:cs typeface="+mn-cs"/>
              </a:rPr>
              <a:t>药物</a:t>
            </a:r>
            <a:endParaRPr lang="zh-CN" altLang="en-US" dirty="0">
              <a:latin typeface="+mn-ea"/>
              <a:ea typeface="+mn-ea"/>
            </a:endParaRPr>
          </a:p>
        </p:txBody>
      </p:sp>
      <p:grpSp>
        <p:nvGrpSpPr>
          <p:cNvPr id="13" name="组合 12">
            <a:extLst>
              <a:ext uri="{FF2B5EF4-FFF2-40B4-BE49-F238E27FC236}">
                <a16:creationId xmlns:a16="http://schemas.microsoft.com/office/drawing/2014/main" id="{C86AE0DE-D48C-3337-E48A-0FFC5E093B8A}"/>
              </a:ext>
            </a:extLst>
          </p:cNvPr>
          <p:cNvGrpSpPr/>
          <p:nvPr/>
        </p:nvGrpSpPr>
        <p:grpSpPr>
          <a:xfrm>
            <a:off x="471103" y="1370781"/>
            <a:ext cx="11196000" cy="952947"/>
            <a:chOff x="3199062" y="1970970"/>
            <a:chExt cx="3758368" cy="394809"/>
          </a:xfrm>
          <a:effectLst>
            <a:outerShdw blurRad="63500" dist="63500" dir="5400000" algn="t" rotWithShape="0">
              <a:srgbClr val="0076C0">
                <a:alpha val="10000"/>
              </a:srgbClr>
            </a:outerShdw>
          </a:effectLst>
        </p:grpSpPr>
        <p:sp>
          <p:nvSpPr>
            <p:cNvPr id="17" name="矩形 16">
              <a:extLst>
                <a:ext uri="{FF2B5EF4-FFF2-40B4-BE49-F238E27FC236}">
                  <a16:creationId xmlns:a16="http://schemas.microsoft.com/office/drawing/2014/main" id="{F1E018ED-B07D-6DE5-8F65-9F7C8EB9D41D}"/>
                </a:ext>
              </a:extLst>
            </p:cNvPr>
            <p:cNvSpPr/>
            <p:nvPr/>
          </p:nvSpPr>
          <p:spPr>
            <a:xfrm>
              <a:off x="3199062" y="1970970"/>
              <a:ext cx="750634" cy="394809"/>
            </a:xfrm>
            <a:prstGeom prst="rect">
              <a:avLst/>
            </a:prstGeom>
            <a:gradFill>
              <a:gsLst>
                <a:gs pos="95000">
                  <a:srgbClr val="007373"/>
                </a:gs>
                <a:gs pos="0">
                  <a:srgbClr val="149B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2</a:t>
              </a: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型糖尿病对公共健康的影响</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B5EEE5F3-247E-15E1-9016-A85F76538719}"/>
                </a:ext>
              </a:extLst>
            </p:cNvPr>
            <p:cNvSpPr/>
            <p:nvPr/>
          </p:nvSpPr>
          <p:spPr>
            <a:xfrm>
              <a:off x="3949696" y="1970970"/>
              <a:ext cx="3007734" cy="394809"/>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defRPr/>
              </a:pPr>
              <a:r>
                <a:rPr lang="zh-CN" altLang="en-US" b="1" dirty="0">
                  <a:solidFill>
                    <a:srgbClr val="007373"/>
                  </a:solidFill>
                  <a:latin typeface="微软雅黑" panose="020B0503020204020204" pitchFamily="34" charset="-122"/>
                  <a:ea typeface="微软雅黑" panose="020B0503020204020204" pitchFamily="34" charset="-122"/>
                </a:rPr>
                <a:t>恢复血糖稳态自主调控，具有降低糖尿病并发症和相关死亡风险的潜力，更好实现“健康中国</a:t>
              </a:r>
              <a:r>
                <a:rPr lang="en-US" altLang="zh-CN" b="1" dirty="0">
                  <a:solidFill>
                    <a:srgbClr val="007373"/>
                  </a:solidFill>
                  <a:latin typeface="微软雅黑" panose="020B0503020204020204" pitchFamily="34" charset="-122"/>
                  <a:ea typeface="微软雅黑" panose="020B0503020204020204" pitchFamily="34" charset="-122"/>
                </a:rPr>
                <a:t>2030”</a:t>
              </a:r>
              <a:r>
                <a:rPr lang="zh-CN" altLang="en-US" b="1" dirty="0">
                  <a:solidFill>
                    <a:srgbClr val="007373"/>
                  </a:solidFill>
                  <a:latin typeface="微软雅黑" panose="020B0503020204020204" pitchFamily="34" charset="-122"/>
                  <a:ea typeface="微软雅黑" panose="020B0503020204020204" pitchFamily="34" charset="-122"/>
                </a:rPr>
                <a:t>中糖尿病管理目标</a:t>
              </a:r>
              <a:endParaRPr lang="en-US" altLang="zh-CN" spc="5" dirty="0">
                <a:solidFill>
                  <a:srgbClr val="007373"/>
                </a:solidFill>
                <a:latin typeface="微软雅黑" pitchFamily="34" charset="-122"/>
                <a:ea typeface="微软雅黑" pitchFamily="34" charset="-122"/>
                <a:cs typeface="微软雅黑" panose="020B0503020204020204" charset="-122"/>
              </a:endParaRPr>
            </a:p>
          </p:txBody>
        </p:sp>
      </p:grpSp>
      <p:grpSp>
        <p:nvGrpSpPr>
          <p:cNvPr id="20" name="组合 19">
            <a:extLst>
              <a:ext uri="{FF2B5EF4-FFF2-40B4-BE49-F238E27FC236}">
                <a16:creationId xmlns:a16="http://schemas.microsoft.com/office/drawing/2014/main" id="{3BEB968C-4E81-B595-3887-9DD1EC36715E}"/>
              </a:ext>
            </a:extLst>
          </p:cNvPr>
          <p:cNvGrpSpPr/>
          <p:nvPr/>
        </p:nvGrpSpPr>
        <p:grpSpPr>
          <a:xfrm>
            <a:off x="471103" y="3947972"/>
            <a:ext cx="11196000" cy="952947"/>
            <a:chOff x="3199062" y="1970970"/>
            <a:chExt cx="3758368" cy="394809"/>
          </a:xfrm>
          <a:effectLst>
            <a:outerShdw blurRad="63500" dist="63500" dir="5400000" algn="t" rotWithShape="0">
              <a:srgbClr val="0076C0">
                <a:alpha val="10000"/>
              </a:srgbClr>
            </a:outerShdw>
          </a:effectLst>
        </p:grpSpPr>
        <p:sp>
          <p:nvSpPr>
            <p:cNvPr id="21" name="矩形 20">
              <a:extLst>
                <a:ext uri="{FF2B5EF4-FFF2-40B4-BE49-F238E27FC236}">
                  <a16:creationId xmlns:a16="http://schemas.microsoft.com/office/drawing/2014/main" id="{20ED0C86-60E6-8CA4-369D-5EA150E71DF2}"/>
                </a:ext>
              </a:extLst>
            </p:cNvPr>
            <p:cNvSpPr/>
            <p:nvPr/>
          </p:nvSpPr>
          <p:spPr>
            <a:xfrm>
              <a:off x="3199062" y="1970970"/>
              <a:ext cx="750634" cy="394809"/>
            </a:xfrm>
            <a:prstGeom prst="rect">
              <a:avLst/>
            </a:prstGeom>
            <a:gradFill>
              <a:gsLst>
                <a:gs pos="95000">
                  <a:srgbClr val="007373"/>
                </a:gs>
                <a:gs pos="0">
                  <a:srgbClr val="149B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符合“保基本”原则</a:t>
              </a:r>
              <a:endParaRPr lang="en-US" altLang="zh-CN" sz="2100" b="1" dirty="0">
                <a:solidFill>
                  <a:schemeClr val="accent2"/>
                </a:solidFill>
                <a:latin typeface="黑体" panose="02010609060101010101" pitchFamily="49" charset="-122"/>
                <a:ea typeface="黑体" panose="02010609060101010101" pitchFamily="49" charset="-122"/>
              </a:endParaRPr>
            </a:p>
          </p:txBody>
        </p:sp>
        <p:sp>
          <p:nvSpPr>
            <p:cNvPr id="22" name="矩形 21">
              <a:extLst>
                <a:ext uri="{FF2B5EF4-FFF2-40B4-BE49-F238E27FC236}">
                  <a16:creationId xmlns:a16="http://schemas.microsoft.com/office/drawing/2014/main" id="{5F67B0A0-5C1E-15ED-1301-B010AC99917D}"/>
                </a:ext>
              </a:extLst>
            </p:cNvPr>
            <p:cNvSpPr/>
            <p:nvPr/>
          </p:nvSpPr>
          <p:spPr>
            <a:xfrm>
              <a:off x="3949696" y="1970970"/>
              <a:ext cx="3007734" cy="394809"/>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spcBef>
                  <a:spcPts val="600"/>
                </a:spcBef>
                <a:spcAft>
                  <a:spcPts val="600"/>
                </a:spcAft>
              </a:pPr>
              <a:r>
                <a:rPr lang="zh-CN" altLang="en-US" b="1" dirty="0">
                  <a:solidFill>
                    <a:schemeClr val="accent2"/>
                  </a:solidFill>
                  <a:latin typeface="微软雅黑" panose="020B0503020204020204" pitchFamily="34" charset="-122"/>
                  <a:ea typeface="微软雅黑" panose="020B0503020204020204" pitchFamily="34" charset="-122"/>
                </a:rPr>
                <a:t>有望实现部分患者糖尿病缓解</a:t>
              </a:r>
              <a:r>
                <a:rPr lang="zh-CN" altLang="en-US" b="1" dirty="0">
                  <a:solidFill>
                    <a:srgbClr val="007373"/>
                  </a:solidFill>
                  <a:latin typeface="微软雅黑" panose="020B0503020204020204" pitchFamily="34" charset="-122"/>
                  <a:ea typeface="微软雅黑" panose="020B0503020204020204" pitchFamily="34" charset="-122"/>
                </a:rPr>
                <a:t>，进而延缓疾病进展，从而</a:t>
              </a:r>
              <a:r>
                <a:rPr lang="zh-CN" altLang="en-US" b="1" dirty="0">
                  <a:solidFill>
                    <a:schemeClr val="accent2"/>
                  </a:solidFill>
                  <a:latin typeface="微软雅黑" panose="020B0503020204020204" pitchFamily="34" charset="-122"/>
                  <a:ea typeface="微软雅黑" panose="020B0503020204020204" pitchFamily="34" charset="-122"/>
                </a:rPr>
                <a:t>节省目录中糖尿病及其并发症相关医疗卫生费用支出</a:t>
              </a:r>
              <a:r>
                <a:rPr lang="zh-CN" altLang="en-US" b="1" dirty="0">
                  <a:solidFill>
                    <a:srgbClr val="007373"/>
                  </a:solidFill>
                  <a:latin typeface="微软雅黑" panose="020B0503020204020204" pitchFamily="34" charset="-122"/>
                  <a:ea typeface="微软雅黑" panose="020B0503020204020204" pitchFamily="34" charset="-122"/>
                </a:rPr>
                <a:t>，符合“保基本”原则</a:t>
              </a:r>
            </a:p>
          </p:txBody>
        </p:sp>
      </p:grpSp>
      <p:grpSp>
        <p:nvGrpSpPr>
          <p:cNvPr id="23" name="组合 22">
            <a:extLst>
              <a:ext uri="{FF2B5EF4-FFF2-40B4-BE49-F238E27FC236}">
                <a16:creationId xmlns:a16="http://schemas.microsoft.com/office/drawing/2014/main" id="{4215287A-4C31-08DA-ABF2-47FE1D307CC6}"/>
              </a:ext>
            </a:extLst>
          </p:cNvPr>
          <p:cNvGrpSpPr/>
          <p:nvPr/>
        </p:nvGrpSpPr>
        <p:grpSpPr>
          <a:xfrm>
            <a:off x="471103" y="2632482"/>
            <a:ext cx="11196000" cy="952947"/>
            <a:chOff x="3199062" y="1970970"/>
            <a:chExt cx="3758368" cy="394809"/>
          </a:xfrm>
          <a:effectLst>
            <a:outerShdw blurRad="63500" dist="63500" dir="5400000" algn="t" rotWithShape="0">
              <a:srgbClr val="0076C0">
                <a:alpha val="10000"/>
              </a:srgbClr>
            </a:outerShdw>
          </a:effectLst>
        </p:grpSpPr>
        <p:sp>
          <p:nvSpPr>
            <p:cNvPr id="24" name="矩形 23">
              <a:extLst>
                <a:ext uri="{FF2B5EF4-FFF2-40B4-BE49-F238E27FC236}">
                  <a16:creationId xmlns:a16="http://schemas.microsoft.com/office/drawing/2014/main" id="{D67A5EAD-3528-FF22-2C00-3B025D7F3979}"/>
                </a:ext>
              </a:extLst>
            </p:cNvPr>
            <p:cNvSpPr/>
            <p:nvPr/>
          </p:nvSpPr>
          <p:spPr>
            <a:xfrm>
              <a:off x="3199062" y="1970970"/>
              <a:ext cx="750634" cy="394809"/>
            </a:xfrm>
            <a:prstGeom prst="rect">
              <a:avLst/>
            </a:prstGeom>
            <a:gradFill>
              <a:gsLst>
                <a:gs pos="95000">
                  <a:srgbClr val="007373"/>
                </a:gs>
                <a:gs pos="0">
                  <a:srgbClr val="149B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弥补目录不足</a:t>
              </a:r>
            </a:p>
          </p:txBody>
        </p:sp>
        <p:sp>
          <p:nvSpPr>
            <p:cNvPr id="25" name="矩形 24">
              <a:extLst>
                <a:ext uri="{FF2B5EF4-FFF2-40B4-BE49-F238E27FC236}">
                  <a16:creationId xmlns:a16="http://schemas.microsoft.com/office/drawing/2014/main" id="{C993D00A-C0DD-6BEA-A63F-C0BE8A9C3060}"/>
                </a:ext>
              </a:extLst>
            </p:cNvPr>
            <p:cNvSpPr/>
            <p:nvPr/>
          </p:nvSpPr>
          <p:spPr>
            <a:xfrm>
              <a:off x="3949696" y="1970970"/>
              <a:ext cx="3007734" cy="394809"/>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20000"/>
                </a:lnSpc>
              </a:pPr>
              <a:r>
                <a:rPr lang="zh-CN" altLang="en-US" b="1" dirty="0">
                  <a:solidFill>
                    <a:schemeClr val="accent2"/>
                  </a:solidFill>
                  <a:latin typeface="微软雅黑" panose="020B0503020204020204" pitchFamily="34" charset="-122"/>
                  <a:ea typeface="微软雅黑" panose="020B0503020204020204" pitchFamily="34" charset="-122"/>
                </a:rPr>
                <a:t>全球首个获批的葡萄糖激酶激活剂（</a:t>
              </a:r>
              <a:r>
                <a:rPr lang="en-US" altLang="zh-CN" b="1" dirty="0">
                  <a:solidFill>
                    <a:schemeClr val="accent2"/>
                  </a:solidFill>
                  <a:latin typeface="微软雅黑" panose="020B0503020204020204" pitchFamily="34" charset="-122"/>
                  <a:ea typeface="微软雅黑" panose="020B0503020204020204" pitchFamily="34" charset="-122"/>
                </a:rPr>
                <a:t>GKA</a:t>
              </a:r>
              <a:r>
                <a:rPr lang="zh-CN" altLang="en-US" b="1" dirty="0">
                  <a:solidFill>
                    <a:schemeClr val="accent2"/>
                  </a:solidFill>
                  <a:latin typeface="微软雅黑" panose="020B0503020204020204" pitchFamily="34" charset="-122"/>
                  <a:ea typeface="微软雅黑" panose="020B0503020204020204" pitchFamily="34" charset="-122"/>
                </a:rPr>
                <a:t>）</a:t>
              </a:r>
              <a:r>
                <a:rPr lang="zh-CN" altLang="en-US" b="1" dirty="0">
                  <a:solidFill>
                    <a:srgbClr val="007373"/>
                  </a:solidFill>
                  <a:latin typeface="微软雅黑" panose="020B0503020204020204" pitchFamily="34" charset="-122"/>
                  <a:ea typeface="微软雅黑" panose="020B0503020204020204" pitchFamily="34" charset="-122"/>
                </a:rPr>
                <a:t>，药监局首个批准“改善</a:t>
              </a:r>
              <a:r>
                <a:rPr lang="en-US" altLang="zh-CN" b="1" dirty="0">
                  <a:solidFill>
                    <a:srgbClr val="007373"/>
                  </a:solidFill>
                  <a:latin typeface="微软雅黑" panose="020B0503020204020204" pitchFamily="34" charset="-122"/>
                  <a:ea typeface="微软雅黑" panose="020B0503020204020204" pitchFamily="34" charset="-122"/>
                </a:rPr>
                <a:t>2</a:t>
              </a:r>
              <a:r>
                <a:rPr lang="zh-CN" altLang="en-US" b="1" dirty="0">
                  <a:solidFill>
                    <a:srgbClr val="007373"/>
                  </a:solidFill>
                  <a:latin typeface="微软雅黑" panose="020B0503020204020204" pitchFamily="34" charset="-122"/>
                  <a:ea typeface="微软雅黑" panose="020B0503020204020204" pitchFamily="34" charset="-122"/>
                </a:rPr>
                <a:t>型糖尿病患者血糖稳态失调”的药物，</a:t>
              </a:r>
              <a:r>
                <a:rPr lang="zh-CN" altLang="en-US" b="1" dirty="0">
                  <a:solidFill>
                    <a:schemeClr val="accent2"/>
                  </a:solidFill>
                  <a:latin typeface="微软雅黑" panose="020B0503020204020204" pitchFamily="34" charset="-122"/>
                  <a:ea typeface="微软雅黑" panose="020B0503020204020204" pitchFamily="34" charset="-122"/>
                </a:rPr>
                <a:t>填补目录内尚无此类药物的空白，完善目录结构</a:t>
              </a:r>
              <a:endParaRPr lang="en-US" altLang="zh-CN" b="1" dirty="0">
                <a:solidFill>
                  <a:schemeClr val="accent2"/>
                </a:solidFill>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0039042C-7AE0-8D47-D0FA-2D7D30E6036F}"/>
              </a:ext>
            </a:extLst>
          </p:cNvPr>
          <p:cNvGrpSpPr/>
          <p:nvPr/>
        </p:nvGrpSpPr>
        <p:grpSpPr>
          <a:xfrm>
            <a:off x="471103" y="5218639"/>
            <a:ext cx="11196000" cy="952947"/>
            <a:chOff x="3199062" y="1970970"/>
            <a:chExt cx="3758368" cy="394809"/>
          </a:xfrm>
          <a:effectLst>
            <a:outerShdw blurRad="63500" dist="63500" dir="5400000" algn="t" rotWithShape="0">
              <a:srgbClr val="0076C0">
                <a:alpha val="10000"/>
              </a:srgbClr>
            </a:outerShdw>
          </a:effectLst>
        </p:grpSpPr>
        <p:sp>
          <p:nvSpPr>
            <p:cNvPr id="27" name="矩形 26">
              <a:extLst>
                <a:ext uri="{FF2B5EF4-FFF2-40B4-BE49-F238E27FC236}">
                  <a16:creationId xmlns:a16="http://schemas.microsoft.com/office/drawing/2014/main" id="{BF06F4A9-94A1-999D-DBAD-B94227BB38DE}"/>
                </a:ext>
              </a:extLst>
            </p:cNvPr>
            <p:cNvSpPr/>
            <p:nvPr/>
          </p:nvSpPr>
          <p:spPr>
            <a:xfrm>
              <a:off x="3199062" y="1970970"/>
              <a:ext cx="750634" cy="394809"/>
            </a:xfrm>
            <a:prstGeom prst="rect">
              <a:avLst/>
            </a:prstGeom>
            <a:gradFill>
              <a:gsLst>
                <a:gs pos="95000">
                  <a:srgbClr val="007373"/>
                </a:gs>
                <a:gs pos="0">
                  <a:srgbClr val="149B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降低临床管理难度</a:t>
              </a:r>
              <a:endParaRPr lang="en-US" altLang="zh-CN" sz="2100" b="1" dirty="0">
                <a:solidFill>
                  <a:schemeClr val="accent2"/>
                </a:solidFill>
                <a:latin typeface="黑体" panose="02010609060101010101" pitchFamily="49" charset="-122"/>
                <a:ea typeface="黑体" panose="02010609060101010101" pitchFamily="49" charset="-122"/>
              </a:endParaRPr>
            </a:p>
          </p:txBody>
        </p:sp>
        <p:sp>
          <p:nvSpPr>
            <p:cNvPr id="28" name="矩形 27">
              <a:extLst>
                <a:ext uri="{FF2B5EF4-FFF2-40B4-BE49-F238E27FC236}">
                  <a16:creationId xmlns:a16="http://schemas.microsoft.com/office/drawing/2014/main" id="{35969884-D631-FF38-8865-04002E93C104}"/>
                </a:ext>
              </a:extLst>
            </p:cNvPr>
            <p:cNvSpPr/>
            <p:nvPr/>
          </p:nvSpPr>
          <p:spPr>
            <a:xfrm>
              <a:off x="3949696" y="1970970"/>
              <a:ext cx="3007734" cy="394809"/>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spcBef>
                  <a:spcPts val="600"/>
                </a:spcBef>
                <a:spcAft>
                  <a:spcPts val="600"/>
                </a:spcAft>
              </a:pPr>
              <a:r>
                <a:rPr lang="zh-CN" altLang="en-US" b="1" dirty="0">
                  <a:solidFill>
                    <a:srgbClr val="007373"/>
                  </a:solidFill>
                  <a:latin typeface="微软雅黑" panose="020B0503020204020204" pitchFamily="34" charset="-122"/>
                  <a:ea typeface="微软雅黑" panose="020B0503020204020204" pitchFamily="34" charset="-122"/>
                </a:rPr>
                <a:t>安全耐受性好，</a:t>
              </a:r>
              <a:r>
                <a:rPr lang="zh-CN" altLang="zh-CN" b="1" dirty="0">
                  <a:solidFill>
                    <a:srgbClr val="007373"/>
                  </a:solidFill>
                  <a:latin typeface="微软雅黑" panose="020B0503020204020204" pitchFamily="34" charset="-122"/>
                  <a:ea typeface="微软雅黑" panose="020B0503020204020204" pitchFamily="34" charset="-122"/>
                </a:rPr>
                <a:t>肾功能不全患者、轻度肝功能损害患者、老年患者无需调整剂量</a:t>
              </a:r>
              <a:r>
                <a:rPr lang="zh-CN" altLang="en-US" b="1" dirty="0">
                  <a:solidFill>
                    <a:srgbClr val="007373"/>
                  </a:solidFill>
                  <a:latin typeface="微软雅黑" panose="020B0503020204020204" pitchFamily="34" charset="-122"/>
                  <a:ea typeface="微软雅黑" panose="020B0503020204020204" pitchFamily="34" charset="-122"/>
                </a:rPr>
                <a:t>，</a:t>
              </a:r>
              <a:r>
                <a:rPr lang="zh-CN" altLang="zh-CN" b="1" dirty="0">
                  <a:solidFill>
                    <a:srgbClr val="007373"/>
                  </a:solidFill>
                  <a:latin typeface="微软雅黑" panose="020B0503020204020204" pitchFamily="34" charset="-122"/>
                  <a:ea typeface="微软雅黑" panose="020B0503020204020204" pitchFamily="34" charset="-122"/>
                </a:rPr>
                <a:t>漏药无需补服，临床管理</a:t>
              </a:r>
              <a:r>
                <a:rPr lang="zh-CN" altLang="en-US" b="1" dirty="0">
                  <a:solidFill>
                    <a:srgbClr val="007373"/>
                  </a:solidFill>
                  <a:latin typeface="微软雅黑" panose="020B0503020204020204" pitchFamily="34" charset="-122"/>
                  <a:ea typeface="微软雅黑" panose="020B0503020204020204" pitchFamily="34" charset="-122"/>
                </a:rPr>
                <a:t>方便；</a:t>
              </a:r>
              <a:r>
                <a:rPr lang="zh-CN" altLang="zh-CN" b="1" dirty="0">
                  <a:solidFill>
                    <a:srgbClr val="007373"/>
                  </a:solidFill>
                  <a:latin typeface="微软雅黑" panose="020B0503020204020204" pitchFamily="34" charset="-122"/>
                  <a:ea typeface="微软雅黑" panose="020B0503020204020204" pitchFamily="34" charset="-122"/>
                </a:rPr>
                <a:t>无滥用及超</a:t>
              </a:r>
              <a:r>
                <a:rPr lang="zh-CN" altLang="en-US" b="1" dirty="0">
                  <a:solidFill>
                    <a:srgbClr val="007373"/>
                  </a:solidFill>
                  <a:latin typeface="微软雅黑" panose="020B0503020204020204" pitchFamily="34" charset="-122"/>
                  <a:ea typeface="微软雅黑" panose="020B0503020204020204" pitchFamily="34" charset="-122"/>
                </a:rPr>
                <a:t>适应症</a:t>
              </a:r>
              <a:r>
                <a:rPr lang="zh-CN" altLang="zh-CN" b="1" dirty="0">
                  <a:solidFill>
                    <a:srgbClr val="007373"/>
                  </a:solidFill>
                  <a:latin typeface="微软雅黑" panose="020B0503020204020204" pitchFamily="34" charset="-122"/>
                  <a:ea typeface="微软雅黑" panose="020B0503020204020204" pitchFamily="34" charset="-122"/>
                </a:rPr>
                <a:t>用药风险，医保管理风险低</a:t>
              </a:r>
              <a:endParaRPr lang="zh-CN" altLang="en-US" b="1" dirty="0">
                <a:solidFill>
                  <a:srgbClr val="007373"/>
                </a:solidFill>
                <a:latin typeface="微软雅黑" panose="020B0503020204020204" pitchFamily="34" charset="-122"/>
                <a:ea typeface="微软雅黑" panose="020B0503020204020204" pitchFamily="34" charset="-122"/>
              </a:endParaRPr>
            </a:p>
          </p:txBody>
        </p:sp>
      </p:grpSp>
      <p:sp>
        <p:nvSpPr>
          <p:cNvPr id="2" name="Slide Number Placeholder 3">
            <a:extLst>
              <a:ext uri="{FF2B5EF4-FFF2-40B4-BE49-F238E27FC236}">
                <a16:creationId xmlns:a16="http://schemas.microsoft.com/office/drawing/2014/main" id="{36838930-ADCC-D8F3-2BC9-EEB27CE64CE3}"/>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11</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224611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3AC8869-9938-7ECC-38A9-09F48A20002F}"/>
              </a:ext>
            </a:extLst>
          </p:cNvPr>
          <p:cNvSpPr txBox="1"/>
          <p:nvPr/>
        </p:nvSpPr>
        <p:spPr>
          <a:xfrm>
            <a:off x="5257155" y="798873"/>
            <a:ext cx="3313864" cy="4251805"/>
          </a:xfrm>
          <a:prstGeom prst="rect">
            <a:avLst/>
          </a:prstGeom>
          <a:noFill/>
        </p:spPr>
        <p:txBody>
          <a:bodyPr wrap="square" rtlCol="0">
            <a:spAutoFit/>
          </a:bodyPr>
          <a:lstStyle/>
          <a:p>
            <a:pPr>
              <a:lnSpc>
                <a:spcPct val="300000"/>
              </a:lnSpc>
            </a:pPr>
            <a:r>
              <a:rPr lang="en-US" altLang="zh-CN" sz="3200" b="1" dirty="0">
                <a:solidFill>
                  <a:srgbClr val="007373"/>
                </a:solidFill>
                <a:latin typeface="Arial" panose="020B0604020202020204" pitchFamily="34" charset="0"/>
                <a:ea typeface="微软雅黑" panose="020B0503020204020204" charset="-122"/>
              </a:rPr>
              <a:t>01 </a:t>
            </a:r>
            <a:r>
              <a:rPr lang="zh-CN" altLang="en-US" sz="3200" b="1" dirty="0">
                <a:solidFill>
                  <a:srgbClr val="007373"/>
                </a:solidFill>
                <a:latin typeface="Arial" panose="020B0604020202020204" pitchFamily="34" charset="0"/>
                <a:ea typeface="微软雅黑" panose="020B0503020204020204" charset="-122"/>
              </a:rPr>
              <a:t>药品基本信息</a:t>
            </a:r>
            <a:endParaRPr lang="en-US" altLang="zh-CN" sz="3200" b="1" dirty="0">
              <a:solidFill>
                <a:srgbClr val="007373"/>
              </a:solidFill>
              <a:latin typeface="Arial" panose="020B0604020202020204" pitchFamily="34" charset="0"/>
              <a:ea typeface="微软雅黑" panose="020B0503020204020204" charset="-122"/>
            </a:endParaRPr>
          </a:p>
          <a:p>
            <a:pPr>
              <a:lnSpc>
                <a:spcPct val="300000"/>
              </a:lnSpc>
            </a:pPr>
            <a:r>
              <a:rPr lang="en-US" altLang="zh-CN" sz="3200" b="1" dirty="0">
                <a:solidFill>
                  <a:srgbClr val="007373"/>
                </a:solidFill>
                <a:latin typeface="Arial" panose="020B0604020202020204" pitchFamily="34" charset="0"/>
                <a:ea typeface="微软雅黑" panose="020B0503020204020204" charset="-122"/>
              </a:rPr>
              <a:t>02 </a:t>
            </a:r>
            <a:r>
              <a:rPr lang="zh-CN" altLang="en-US" sz="3200" b="1" dirty="0">
                <a:solidFill>
                  <a:srgbClr val="007373"/>
                </a:solidFill>
                <a:latin typeface="Arial" panose="020B0604020202020204" pitchFamily="34" charset="0"/>
                <a:ea typeface="微软雅黑" panose="020B0503020204020204" charset="-122"/>
              </a:rPr>
              <a:t>创新性</a:t>
            </a:r>
            <a:endParaRPr lang="en-US" altLang="zh-CN" sz="3200" b="1" dirty="0">
              <a:solidFill>
                <a:srgbClr val="007373"/>
              </a:solidFill>
              <a:latin typeface="Arial" panose="020B0604020202020204" pitchFamily="34" charset="0"/>
              <a:ea typeface="微软雅黑" panose="020B0503020204020204" charset="-122"/>
            </a:endParaRPr>
          </a:p>
          <a:p>
            <a:pPr>
              <a:lnSpc>
                <a:spcPct val="300000"/>
              </a:lnSpc>
            </a:pPr>
            <a:r>
              <a:rPr lang="en-US" altLang="zh-CN" sz="3200" b="1" dirty="0">
                <a:solidFill>
                  <a:srgbClr val="007373"/>
                </a:solidFill>
                <a:latin typeface="Arial" panose="020B0604020202020204" pitchFamily="34" charset="0"/>
                <a:ea typeface="微软雅黑" panose="020B0503020204020204" charset="-122"/>
              </a:rPr>
              <a:t>03 </a:t>
            </a:r>
            <a:r>
              <a:rPr lang="zh-CN" altLang="en-US" sz="3200" b="1" dirty="0">
                <a:solidFill>
                  <a:srgbClr val="007373"/>
                </a:solidFill>
                <a:latin typeface="Arial" panose="020B0604020202020204" pitchFamily="34" charset="0"/>
                <a:ea typeface="微软雅黑" panose="020B0503020204020204" charset="-122"/>
              </a:rPr>
              <a:t>有效性</a:t>
            </a:r>
            <a:endParaRPr lang="en-US" altLang="zh-CN" sz="3200" b="1" dirty="0">
              <a:solidFill>
                <a:srgbClr val="007373"/>
              </a:solidFill>
              <a:latin typeface="Arial" panose="020B0604020202020204" pitchFamily="34" charset="0"/>
              <a:ea typeface="微软雅黑" panose="020B0503020204020204" charset="-122"/>
            </a:endParaRPr>
          </a:p>
        </p:txBody>
      </p:sp>
      <p:sp>
        <p:nvSpPr>
          <p:cNvPr id="6" name="矩形 5">
            <a:extLst>
              <a:ext uri="{FF2B5EF4-FFF2-40B4-BE49-F238E27FC236}">
                <a16:creationId xmlns:a16="http://schemas.microsoft.com/office/drawing/2014/main" id="{D6A30029-4A87-839A-2802-1E82CD57AC3F}"/>
              </a:ext>
            </a:extLst>
          </p:cNvPr>
          <p:cNvSpPr/>
          <p:nvPr/>
        </p:nvSpPr>
        <p:spPr>
          <a:xfrm>
            <a:off x="8878136" y="798873"/>
            <a:ext cx="3313864" cy="2774477"/>
          </a:xfrm>
          <a:prstGeom prst="rect">
            <a:avLst/>
          </a:prstGeom>
        </p:spPr>
        <p:txBody>
          <a:bodyPr wrap="square">
            <a:spAutoFit/>
          </a:bodyPr>
          <a:lstStyle/>
          <a:p>
            <a:pPr>
              <a:lnSpc>
                <a:spcPct val="300000"/>
              </a:lnSpc>
            </a:pPr>
            <a:r>
              <a:rPr lang="en-US" altLang="zh-CN" sz="3200" b="1" dirty="0">
                <a:solidFill>
                  <a:srgbClr val="007373"/>
                </a:solidFill>
                <a:latin typeface="Arial" panose="020B0604020202020204" pitchFamily="34" charset="0"/>
                <a:ea typeface="微软雅黑" panose="020B0503020204020204" charset="-122"/>
              </a:rPr>
              <a:t>04 </a:t>
            </a:r>
            <a:r>
              <a:rPr lang="zh-CN" altLang="en-US" sz="3200" b="1" dirty="0">
                <a:solidFill>
                  <a:srgbClr val="007373"/>
                </a:solidFill>
                <a:latin typeface="Arial" panose="020B0604020202020204" pitchFamily="34" charset="0"/>
                <a:ea typeface="微软雅黑" panose="020B0503020204020204" charset="-122"/>
              </a:rPr>
              <a:t>安全性</a:t>
            </a:r>
            <a:endParaRPr lang="en-US" altLang="zh-CN" sz="3200" b="1" dirty="0">
              <a:solidFill>
                <a:srgbClr val="007373"/>
              </a:solidFill>
              <a:latin typeface="Arial" panose="020B0604020202020204" pitchFamily="34" charset="0"/>
              <a:ea typeface="微软雅黑" panose="020B0503020204020204" charset="-122"/>
            </a:endParaRPr>
          </a:p>
          <a:p>
            <a:pPr>
              <a:lnSpc>
                <a:spcPct val="300000"/>
              </a:lnSpc>
            </a:pPr>
            <a:r>
              <a:rPr lang="en-US" altLang="zh-CN" sz="3200" b="1" dirty="0">
                <a:solidFill>
                  <a:srgbClr val="007373"/>
                </a:solidFill>
                <a:latin typeface="Arial" panose="020B0604020202020204" pitchFamily="34" charset="0"/>
                <a:ea typeface="微软雅黑" panose="020B0503020204020204" charset="-122"/>
              </a:rPr>
              <a:t>05 </a:t>
            </a:r>
            <a:r>
              <a:rPr lang="zh-CN" altLang="en-US" sz="3200" b="1" dirty="0">
                <a:solidFill>
                  <a:srgbClr val="007373"/>
                </a:solidFill>
                <a:latin typeface="Arial" panose="020B0604020202020204" pitchFamily="34" charset="0"/>
                <a:ea typeface="微软雅黑" panose="020B0503020204020204" charset="-122"/>
              </a:rPr>
              <a:t>公平性</a:t>
            </a:r>
          </a:p>
        </p:txBody>
      </p:sp>
    </p:spTree>
    <p:extLst>
      <p:ext uri="{BB962C8B-B14F-4D97-AF65-F5344CB8AC3E}">
        <p14:creationId xmlns:p14="http://schemas.microsoft.com/office/powerpoint/2010/main" val="206439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257A2691-246C-F1DE-62EC-E83F66AC8E3E}"/>
              </a:ext>
            </a:extLst>
          </p:cNvPr>
          <p:cNvGraphicFramePr>
            <a:graphicFrameLocks noGrp="1"/>
          </p:cNvGraphicFramePr>
          <p:nvPr>
            <p:custDataLst>
              <p:tags r:id="rId1"/>
            </p:custDataLst>
            <p:extLst>
              <p:ext uri="{D42A27DB-BD31-4B8C-83A1-F6EECF244321}">
                <p14:modId xmlns:p14="http://schemas.microsoft.com/office/powerpoint/2010/main" val="2351906112"/>
              </p:ext>
            </p:extLst>
          </p:nvPr>
        </p:nvGraphicFramePr>
        <p:xfrm>
          <a:off x="176965" y="1097383"/>
          <a:ext cx="5984411" cy="5585611"/>
        </p:xfrm>
        <a:graphic>
          <a:graphicData uri="http://schemas.openxmlformats.org/drawingml/2006/table">
            <a:tbl>
              <a:tblPr firstCol="1">
                <a:tableStyleId>{93296810-A885-4BE3-A3E7-6D5BEEA58F35}</a:tableStyleId>
              </a:tblPr>
              <a:tblGrid>
                <a:gridCol w="1618830">
                  <a:extLst>
                    <a:ext uri="{9D8B030D-6E8A-4147-A177-3AD203B41FA5}">
                      <a16:colId xmlns:a16="http://schemas.microsoft.com/office/drawing/2014/main" val="20000"/>
                    </a:ext>
                  </a:extLst>
                </a:gridCol>
                <a:gridCol w="4365581">
                  <a:extLst>
                    <a:ext uri="{9D8B030D-6E8A-4147-A177-3AD203B41FA5}">
                      <a16:colId xmlns:a16="http://schemas.microsoft.com/office/drawing/2014/main" val="20001"/>
                    </a:ext>
                  </a:extLst>
                </a:gridCol>
              </a:tblGrid>
              <a:tr h="520934">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l"/>
                      <a:r>
                        <a:rPr lang="zh-CN" altLang="en-US" sz="1200" b="0" baseline="0" dirty="0"/>
                        <a:t>药品通用名</a:t>
                      </a:r>
                      <a:endParaRPr lang="zh-CN" altLang="en-US" sz="1200" b="0" baseline="0" dirty="0">
                        <a:latin typeface="Microsoft YaHei Light" panose="020B0502040204020203" pitchFamily="34" charset="-122"/>
                        <a:ea typeface="Microsoft YaHei Light" panose="020B0502040204020203" pitchFamily="34" charset="-122"/>
                      </a:endParaRPr>
                    </a:p>
                  </a:txBody>
                  <a:tcPr anchor="ctr">
                    <a:solidFill>
                      <a:srgbClr val="007373"/>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zh-CN" sz="2000" b="1" u="none" strike="noStrike" kern="1200" dirty="0">
                          <a:solidFill>
                            <a:schemeClr val="accent2"/>
                          </a:solidFill>
                          <a:effectLst/>
                          <a:latin typeface="微软雅黑" panose="020B0503020204020204" pitchFamily="34" charset="-122"/>
                          <a:ea typeface="微软雅黑" panose="020B0503020204020204" pitchFamily="34" charset="-122"/>
                          <a:cs typeface="+mn-cs"/>
                        </a:rPr>
                        <a:t>多格列艾汀片</a:t>
                      </a:r>
                      <a:r>
                        <a:rPr lang="zh-CN" altLang="en-US" sz="1800" b="1" u="none" strike="noStrike" kern="1200" dirty="0">
                          <a:solidFill>
                            <a:schemeClr val="accent2"/>
                          </a:solidFill>
                          <a:effectLst/>
                          <a:latin typeface="微软雅黑" panose="020B0503020204020204" pitchFamily="34" charset="-122"/>
                          <a:ea typeface="微软雅黑" panose="020B0503020204020204" pitchFamily="34" charset="-122"/>
                          <a:cs typeface="+mn-cs"/>
                        </a:rPr>
                        <a:t>（华堂宁</a:t>
                      </a:r>
                      <a:r>
                        <a:rPr lang="en-US" altLang="zh-CN" sz="1800" b="1" u="none" strike="noStrike" kern="1200" baseline="30000" dirty="0">
                          <a:solidFill>
                            <a:schemeClr val="accent2"/>
                          </a:solidFill>
                          <a:effectLst/>
                          <a:latin typeface="微软雅黑" panose="020B0503020204020204" pitchFamily="34" charset="-122"/>
                          <a:ea typeface="微软雅黑" panose="020B0503020204020204" pitchFamily="34" charset="-122"/>
                          <a:cs typeface="+mn-cs"/>
                        </a:rPr>
                        <a:t>®</a:t>
                      </a:r>
                      <a:r>
                        <a:rPr lang="en-US" altLang="zh-CN" sz="1800" b="1" u="none" strike="noStrike" kern="1200" dirty="0">
                          <a:solidFill>
                            <a:schemeClr val="accent2"/>
                          </a:solidFill>
                          <a:effectLst/>
                          <a:latin typeface="微软雅黑" panose="020B0503020204020204" pitchFamily="34" charset="-122"/>
                          <a:ea typeface="微软雅黑" panose="020B0503020204020204" pitchFamily="34" charset="-122"/>
                          <a:cs typeface="+mn-cs"/>
                        </a:rPr>
                        <a:t> </a:t>
                      </a:r>
                      <a:r>
                        <a:rPr lang="zh-CN" altLang="en-US" sz="1800" b="1" u="none" strike="noStrike" kern="1200" dirty="0">
                          <a:solidFill>
                            <a:schemeClr val="accent2"/>
                          </a:solidFill>
                          <a:effectLst/>
                          <a:latin typeface="微软雅黑" panose="020B0503020204020204" pitchFamily="34" charset="-122"/>
                          <a:ea typeface="微软雅黑" panose="020B0503020204020204" pitchFamily="34" charset="-122"/>
                          <a:cs typeface="+mn-cs"/>
                        </a:rPr>
                        <a:t>）</a:t>
                      </a:r>
                      <a:endParaRPr lang="zh-CN" altLang="en-US" sz="2000" b="1" u="none" strike="noStrike" kern="1200" dirty="0">
                        <a:solidFill>
                          <a:schemeClr val="accent2"/>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10000"/>
                  </a:ext>
                </a:extLst>
              </a:tr>
              <a:tr h="520934">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200" b="0" baseline="0" dirty="0"/>
                        <a:t>注册规格</a:t>
                      </a:r>
                      <a:endParaRPr lang="zh-CN" altLang="en-US" sz="1200" b="0" baseline="0" dirty="0">
                        <a:latin typeface="Microsoft YaHei Light" panose="020B0502040204020203" pitchFamily="34" charset="-122"/>
                        <a:ea typeface="Microsoft YaHei Light" panose="020B0502040204020203" pitchFamily="34" charset="-122"/>
                      </a:endParaRPr>
                    </a:p>
                  </a:txBody>
                  <a:tcPr anchor="ctr">
                    <a:solidFill>
                      <a:srgbClr val="007373"/>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75mg</a:t>
                      </a:r>
                      <a:endPar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10001"/>
                  </a:ext>
                </a:extLst>
              </a:tr>
              <a:tr h="1418139">
                <a:tc>
                  <a:txBody>
                    <a:bodyPr/>
                    <a:lstStyle/>
                    <a:p>
                      <a:pPr algn="l"/>
                      <a:r>
                        <a:rPr lang="zh-CN" altLang="en-US" sz="1200" b="0" kern="1200" baseline="0" dirty="0">
                          <a:solidFill>
                            <a:schemeClr val="lt1"/>
                          </a:solidFill>
                          <a:latin typeface="Calibri"/>
                          <a:ea typeface="微软雅黑"/>
                          <a:cs typeface="+mn-cs"/>
                        </a:rPr>
                        <a:t>说明书适应症</a:t>
                      </a:r>
                    </a:p>
                  </a:txBody>
                  <a:tcPr anchor="ctr">
                    <a:solidFill>
                      <a:srgbClr val="007373"/>
                    </a:solidFill>
                  </a:tcPr>
                </a:tc>
                <a:tc>
                  <a:txBody>
                    <a:bodyPr/>
                    <a:lstStyle/>
                    <a:p>
                      <a:pPr>
                        <a:spcAft>
                          <a:spcPts val="1200"/>
                        </a:spcAft>
                      </a:pP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单药：</a:t>
                      </a:r>
                      <a:r>
                        <a:rPr lang="zh-CN" altLang="zh-CN" sz="1400" kern="1200" dirty="0">
                          <a:solidFill>
                            <a:schemeClr val="tx1"/>
                          </a:solidFill>
                          <a:effectLst/>
                          <a:latin typeface="+mj-ea"/>
                          <a:ea typeface="+mn-ea"/>
                          <a:cs typeface="+mn-cs"/>
                        </a:rPr>
                        <a:t>本品单药可配合饮食控制和运动</a:t>
                      </a:r>
                      <a:r>
                        <a:rPr lang="zh-CN" altLang="zh-CN" sz="1400" b="0" kern="1200" dirty="0">
                          <a:solidFill>
                            <a:schemeClr val="tx1"/>
                          </a:solidFill>
                          <a:effectLst/>
                          <a:latin typeface="+mj-ea"/>
                          <a:ea typeface="+mn-ea"/>
                          <a:cs typeface="+mn-cs"/>
                        </a:rPr>
                        <a:t>，改善成人</a:t>
                      </a:r>
                      <a:r>
                        <a:rPr lang="en-US" altLang="zh-CN" sz="1400" b="0" kern="1200" dirty="0">
                          <a:solidFill>
                            <a:schemeClr val="tx1"/>
                          </a:solidFill>
                          <a:effectLst/>
                          <a:latin typeface="+mj-ea"/>
                          <a:ea typeface="+mn-ea"/>
                          <a:cs typeface="+mn-cs"/>
                        </a:rPr>
                        <a:t>2</a:t>
                      </a:r>
                      <a:r>
                        <a:rPr lang="zh-CN" altLang="zh-CN" sz="1400" b="0" kern="1200" dirty="0">
                          <a:solidFill>
                            <a:schemeClr val="tx1"/>
                          </a:solidFill>
                          <a:effectLst/>
                          <a:latin typeface="+mj-ea"/>
                          <a:ea typeface="+mn-ea"/>
                          <a:cs typeface="+mn-cs"/>
                        </a:rPr>
                        <a:t>型糖尿病患者的血糖控制。</a:t>
                      </a:r>
                    </a:p>
                    <a:p>
                      <a:pPr>
                        <a:spcAft>
                          <a:spcPts val="300"/>
                        </a:spcAft>
                      </a:pP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与盐酸二甲双胍联合使用：</a:t>
                      </a:r>
                      <a:r>
                        <a:rPr lang="zh-CN" altLang="zh-CN" sz="1400" kern="1200" dirty="0">
                          <a:solidFill>
                            <a:schemeClr val="tx1"/>
                          </a:solidFill>
                          <a:effectLst/>
                          <a:latin typeface="+mj-ea"/>
                          <a:ea typeface="+mn-ea"/>
                          <a:cs typeface="+mn-cs"/>
                        </a:rPr>
                        <a:t>在单独使用盐酸二甲双胍血糖控制不佳时，本品可与盐酸二甲双胍联合使用，配合饮食和运动</a:t>
                      </a:r>
                      <a:r>
                        <a:rPr lang="zh-CN" altLang="zh-CN" sz="1400" b="1" kern="1200" dirty="0">
                          <a:solidFill>
                            <a:srgbClr val="007373"/>
                          </a:solidFill>
                          <a:effectLst/>
                          <a:latin typeface="+mj-ea"/>
                          <a:ea typeface="+mn-ea"/>
                          <a:cs typeface="+mn-cs"/>
                        </a:rPr>
                        <a:t>改善成人</a:t>
                      </a:r>
                      <a:r>
                        <a:rPr lang="en-US" altLang="zh-CN" sz="1400" b="1" kern="1200" dirty="0">
                          <a:solidFill>
                            <a:srgbClr val="007373"/>
                          </a:solidFill>
                          <a:effectLst/>
                          <a:latin typeface="+mj-ea"/>
                          <a:ea typeface="+mn-ea"/>
                          <a:cs typeface="+mn-cs"/>
                        </a:rPr>
                        <a:t>2</a:t>
                      </a:r>
                      <a:r>
                        <a:rPr lang="zh-CN" altLang="zh-CN" sz="1400" b="1" kern="1200" dirty="0">
                          <a:solidFill>
                            <a:srgbClr val="007373"/>
                          </a:solidFill>
                          <a:effectLst/>
                          <a:latin typeface="+mj-ea"/>
                          <a:ea typeface="+mn-ea"/>
                          <a:cs typeface="+mn-cs"/>
                        </a:rPr>
                        <a:t>型糖尿病患者的血糖控制</a:t>
                      </a:r>
                      <a:r>
                        <a:rPr lang="zh-CN" altLang="zh-CN" sz="1400" kern="1200" dirty="0">
                          <a:solidFill>
                            <a:schemeClr val="tx1"/>
                          </a:solidFill>
                          <a:effectLst/>
                          <a:latin typeface="+mj-ea"/>
                          <a:ea typeface="+mn-ea"/>
                          <a:cs typeface="+mn-cs"/>
                        </a:rPr>
                        <a:t>。</a:t>
                      </a:r>
                      <a:endPar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796573811"/>
                  </a:ext>
                </a:extLst>
              </a:tr>
              <a:tr h="520934">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l"/>
                      <a:r>
                        <a:rPr lang="zh-CN" altLang="en-US" sz="1200" b="0" baseline="0" dirty="0"/>
                        <a:t>中国大陆首次上市时间</a:t>
                      </a:r>
                      <a:endParaRPr lang="zh-CN" altLang="en-US" sz="1200" b="0" baseline="0" dirty="0">
                        <a:latin typeface="Microsoft YaHei Light" panose="020B0502040204020203" pitchFamily="34" charset="-122"/>
                        <a:ea typeface="Microsoft YaHei Light" panose="020B0502040204020203" pitchFamily="34" charset="-122"/>
                      </a:endParaRPr>
                    </a:p>
                  </a:txBody>
                  <a:tcPr anchor="ctr">
                    <a:solidFill>
                      <a:srgbClr val="007373"/>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2022</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年</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9</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月</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30</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日</a:t>
                      </a:r>
                      <a:endPar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10004"/>
                  </a:ext>
                </a:extLst>
              </a:tr>
              <a:tr h="520934">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l"/>
                      <a:r>
                        <a:rPr lang="zh-CN" altLang="en-US" sz="1200" b="0" baseline="0" dirty="0"/>
                        <a:t>目前大陆地区同通用名药品的上市情况</a:t>
                      </a:r>
                      <a:endParaRPr lang="zh-CN" altLang="en-US" sz="1200" b="0" baseline="0" dirty="0">
                        <a:latin typeface="Microsoft YaHei Light" panose="020B0502040204020203" pitchFamily="34" charset="-122"/>
                        <a:ea typeface="Microsoft YaHei Light" panose="020B0502040204020203" pitchFamily="34" charset="-122"/>
                      </a:endParaRPr>
                    </a:p>
                  </a:txBody>
                  <a:tcPr anchor="ctr">
                    <a:solidFill>
                      <a:srgbClr val="007373"/>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algn="l"/>
                      <a:r>
                        <a:rPr lang="zh-CN" altLang="en-US" sz="1800" b="1" u="none" strike="noStrike" kern="1200" dirty="0">
                          <a:solidFill>
                            <a:schemeClr val="accent2"/>
                          </a:solidFill>
                          <a:effectLst/>
                          <a:latin typeface="微软雅黑" panose="020B0503020204020204" pitchFamily="34" charset="-122"/>
                          <a:ea typeface="微软雅黑" panose="020B0503020204020204" pitchFamily="34" charset="-122"/>
                          <a:cs typeface="+mn-cs"/>
                        </a:rPr>
                        <a:t>无</a:t>
                      </a:r>
                      <a:r>
                        <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，独家产品</a:t>
                      </a:r>
                    </a:p>
                  </a:txBody>
                  <a:tcPr anchor="ctr">
                    <a:solidFill>
                      <a:schemeClr val="bg1">
                        <a:lumMod val="95000"/>
                      </a:schemeClr>
                    </a:solidFill>
                  </a:tcPr>
                </a:tc>
                <a:extLst>
                  <a:ext uri="{0D108BD9-81ED-4DB2-BD59-A6C34878D82A}">
                    <a16:rowId xmlns:a16="http://schemas.microsoft.com/office/drawing/2014/main" val="10005"/>
                  </a:ext>
                </a:extLst>
              </a:tr>
              <a:tr h="520934">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pPr algn="l"/>
                      <a:r>
                        <a:rPr lang="zh-CN" altLang="en-US" sz="1200" b="0" baseline="0" dirty="0"/>
                        <a:t>全球首个上市国际</a:t>
                      </a:r>
                      <a:r>
                        <a:rPr lang="en-US" altLang="zh-CN" sz="1200" b="0" baseline="0" dirty="0"/>
                        <a:t>/</a:t>
                      </a:r>
                      <a:r>
                        <a:rPr lang="zh-CN" altLang="en-US" sz="1200" b="0" baseline="0" dirty="0"/>
                        <a:t>地区及上市时间</a:t>
                      </a:r>
                      <a:endParaRPr lang="zh-CN" altLang="en-US" sz="1200" b="0" baseline="0" dirty="0">
                        <a:latin typeface="Microsoft YaHei Light" panose="020B0502040204020203" pitchFamily="34" charset="-122"/>
                        <a:ea typeface="Microsoft YaHei Light" panose="020B0502040204020203" pitchFamily="34" charset="-122"/>
                      </a:endParaRPr>
                    </a:p>
                  </a:txBody>
                  <a:tcPr anchor="ctr">
                    <a:solidFill>
                      <a:srgbClr val="007373"/>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中国大陆，</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2022</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年</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9</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月</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30</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日</a:t>
                      </a:r>
                      <a:endPar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10006"/>
                  </a:ext>
                </a:extLst>
              </a:tr>
              <a:tr h="520934">
                <a:tc>
                  <a:txBody>
                    <a:bodyPr/>
                    <a:lstStyle/>
                    <a:p>
                      <a:pPr algn="l"/>
                      <a:r>
                        <a:rPr lang="zh-CN" altLang="en-US" sz="1200" b="0" kern="1200" baseline="0" dirty="0">
                          <a:solidFill>
                            <a:schemeClr val="lt1"/>
                          </a:solidFill>
                          <a:latin typeface="Calibri"/>
                          <a:ea typeface="微软雅黑"/>
                          <a:cs typeface="+mn-cs"/>
                        </a:rPr>
                        <a:t>用法用量</a:t>
                      </a:r>
                    </a:p>
                  </a:txBody>
                  <a:tcPr anchor="ctr">
                    <a:solidFill>
                      <a:srgbClr val="007373"/>
                    </a:solidFill>
                  </a:tcPr>
                </a:tc>
                <a:tc>
                  <a:txBody>
                    <a:bodyPr/>
                    <a:lstStyle/>
                    <a:p>
                      <a:pPr algn="l"/>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本品推荐剂量为</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75mg</a:t>
                      </a:r>
                      <a:r>
                        <a:rPr lang="zh-CN"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，每日两次</a:t>
                      </a:r>
                      <a:endPar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2188576313"/>
                  </a:ext>
                </a:extLst>
              </a:tr>
              <a:tr h="520934">
                <a:tc>
                  <a:txBody>
                    <a:bodyPr/>
                    <a:lstStyle/>
                    <a:p>
                      <a:pPr algn="l"/>
                      <a:r>
                        <a:rPr lang="zh-CN" altLang="en-US" sz="1200" b="0" kern="1200" baseline="0" dirty="0">
                          <a:solidFill>
                            <a:schemeClr val="lt1"/>
                          </a:solidFill>
                          <a:latin typeface="Calibri"/>
                          <a:ea typeface="微软雅黑"/>
                          <a:cs typeface="+mn-cs"/>
                        </a:rPr>
                        <a:t>是否为</a:t>
                      </a:r>
                      <a:r>
                        <a:rPr lang="en-US" altLang="zh-CN" sz="1200" b="0" kern="1200" baseline="0" dirty="0">
                          <a:solidFill>
                            <a:schemeClr val="lt1"/>
                          </a:solidFill>
                          <a:latin typeface="Calibri"/>
                          <a:ea typeface="微软雅黑"/>
                          <a:cs typeface="+mn-cs"/>
                        </a:rPr>
                        <a:t>OTC</a:t>
                      </a:r>
                      <a:r>
                        <a:rPr lang="zh-CN" altLang="en-US" sz="1200" b="0" kern="1200" baseline="0" dirty="0">
                          <a:solidFill>
                            <a:schemeClr val="lt1"/>
                          </a:solidFill>
                          <a:latin typeface="Calibri"/>
                          <a:ea typeface="微软雅黑"/>
                          <a:cs typeface="+mn-cs"/>
                        </a:rPr>
                        <a:t>药品</a:t>
                      </a:r>
                    </a:p>
                  </a:txBody>
                  <a:tcPr anchor="ctr">
                    <a:solidFill>
                      <a:srgbClr val="007373"/>
                    </a:solidFill>
                  </a:tcPr>
                </a:tc>
                <a:tc>
                  <a:txBody>
                    <a:bodyPr/>
                    <a:lstStyle/>
                    <a:p>
                      <a:pPr algn="l"/>
                      <a:r>
                        <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否</a:t>
                      </a:r>
                    </a:p>
                  </a:txBody>
                  <a:tcPr anchor="ctr">
                    <a:solidFill>
                      <a:schemeClr val="bg1">
                        <a:lumMod val="95000"/>
                      </a:schemeClr>
                    </a:solidFill>
                  </a:tcPr>
                </a:tc>
                <a:extLst>
                  <a:ext uri="{0D108BD9-81ED-4DB2-BD59-A6C34878D82A}">
                    <a16:rowId xmlns:a16="http://schemas.microsoft.com/office/drawing/2014/main" val="247404190"/>
                  </a:ext>
                </a:extLst>
              </a:tr>
              <a:tr h="520934">
                <a:tc>
                  <a:txBody>
                    <a:bodyPr/>
                    <a:lstStyle/>
                    <a:p>
                      <a:pPr algn="l"/>
                      <a:r>
                        <a:rPr lang="zh-CN" altLang="en-US" sz="1200" b="0" kern="1200" baseline="0" dirty="0">
                          <a:solidFill>
                            <a:schemeClr val="lt1"/>
                          </a:solidFill>
                          <a:latin typeface="Calibri"/>
                          <a:ea typeface="微软雅黑"/>
                          <a:cs typeface="+mn-cs"/>
                        </a:rPr>
                        <a:t>参照药品建议</a:t>
                      </a:r>
                    </a:p>
                  </a:txBody>
                  <a:tcPr anchor="ctr">
                    <a:solidFill>
                      <a:srgbClr val="007373"/>
                    </a:solidFill>
                  </a:tcPr>
                </a:tc>
                <a:tc>
                  <a:txBody>
                    <a:bodyPr/>
                    <a:lstStyle/>
                    <a:p>
                      <a:pPr algn="l"/>
                      <a:r>
                        <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全球首个上市</a:t>
                      </a:r>
                      <a:r>
                        <a:rPr lang="en-US" altLang="zh-CN"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GKA</a:t>
                      </a:r>
                      <a:r>
                        <a:rPr lang="zh-CN" altLang="en-US" sz="1400" b="1" u="none" strike="noStrike" kern="1200" dirty="0">
                          <a:solidFill>
                            <a:srgbClr val="007373"/>
                          </a:solidFill>
                          <a:effectLst/>
                          <a:latin typeface="微软雅黑" panose="020B0503020204020204" pitchFamily="34" charset="-122"/>
                          <a:ea typeface="微软雅黑" panose="020B0503020204020204" pitchFamily="34" charset="-122"/>
                          <a:cs typeface="+mn-cs"/>
                        </a:rPr>
                        <a:t>类药品，</a:t>
                      </a:r>
                      <a:r>
                        <a:rPr lang="zh-CN" altLang="en-US" sz="1800" b="1" u="none" strike="noStrike" kern="1200" dirty="0">
                          <a:solidFill>
                            <a:schemeClr val="accent2"/>
                          </a:solidFill>
                          <a:effectLst/>
                          <a:latin typeface="微软雅黑" panose="020B0503020204020204" pitchFamily="34" charset="-122"/>
                          <a:ea typeface="微软雅黑" panose="020B0503020204020204" pitchFamily="34" charset="-122"/>
                          <a:cs typeface="+mn-cs"/>
                        </a:rPr>
                        <a:t>无参照</a:t>
                      </a:r>
                      <a:endParaRPr lang="zh-CN" altLang="en-US" sz="1400" b="1" u="none" strike="noStrike" kern="1200" dirty="0">
                        <a:solidFill>
                          <a:schemeClr val="accent2"/>
                        </a:solidFill>
                        <a:effectLst/>
                        <a:latin typeface="微软雅黑" panose="020B0503020204020204" pitchFamily="34" charset="-122"/>
                        <a:ea typeface="微软雅黑" panose="020B0503020204020204" pitchFamily="34" charset="-122"/>
                        <a:cs typeface="+mn-cs"/>
                      </a:endParaRPr>
                    </a:p>
                  </a:txBody>
                  <a:tcPr anchor="ctr">
                    <a:solidFill>
                      <a:schemeClr val="bg1">
                        <a:lumMod val="95000"/>
                      </a:schemeClr>
                    </a:solidFill>
                  </a:tcPr>
                </a:tc>
                <a:extLst>
                  <a:ext uri="{0D108BD9-81ED-4DB2-BD59-A6C34878D82A}">
                    <a16:rowId xmlns:a16="http://schemas.microsoft.com/office/drawing/2014/main" val="2659370718"/>
                  </a:ext>
                </a:extLst>
              </a:tr>
            </a:tbl>
          </a:graphicData>
        </a:graphic>
      </p:graphicFrame>
      <p:sp>
        <p:nvSpPr>
          <p:cNvPr id="6" name="标题 1">
            <a:extLst>
              <a:ext uri="{FF2B5EF4-FFF2-40B4-BE49-F238E27FC236}">
                <a16:creationId xmlns:a16="http://schemas.microsoft.com/office/drawing/2014/main" id="{E862DFE6-0F2E-035E-42EA-B6B832351E72}"/>
              </a:ext>
            </a:extLst>
          </p:cNvPr>
          <p:cNvSpPr>
            <a:spLocks noGrp="1"/>
          </p:cNvSpPr>
          <p:nvPr>
            <p:ph type="title"/>
          </p:nvPr>
        </p:nvSpPr>
        <p:spPr>
          <a:xfrm>
            <a:off x="1734303" y="175006"/>
            <a:ext cx="9937750" cy="715962"/>
          </a:xfrm>
        </p:spPr>
        <p:txBody>
          <a:bodyPr>
            <a:normAutofit fontScale="90000"/>
          </a:bodyPr>
          <a:lstStyle/>
          <a:p>
            <a:r>
              <a:rPr lang="zh-CN" altLang="en-US" sz="3100" dirty="0">
                <a:latin typeface="+mj-ea"/>
                <a:ea typeface="+mj-ea"/>
              </a:rPr>
              <a:t>药品基本信息 </a:t>
            </a:r>
            <a:r>
              <a:rPr lang="en-US" altLang="zh-CN" sz="3100" dirty="0">
                <a:latin typeface="+mj-ea"/>
                <a:ea typeface="+mj-ea"/>
              </a:rPr>
              <a:t>– </a:t>
            </a:r>
            <a:r>
              <a:rPr lang="zh-CN" altLang="en-US" sz="3200" dirty="0">
                <a:solidFill>
                  <a:srgbClr val="FFFF00"/>
                </a:solidFill>
                <a:latin typeface="微软雅黑" panose="020B0503020204020204" pitchFamily="34" charset="-122"/>
                <a:ea typeface="微软雅黑" panose="020B0503020204020204" pitchFamily="34" charset="-122"/>
                <a:cs typeface="+mn-cs"/>
              </a:rPr>
              <a:t>全球首个获批的葡萄糖激酶激活剂（</a:t>
            </a:r>
            <a:r>
              <a:rPr lang="en-US" altLang="zh-CN" sz="3200" dirty="0">
                <a:solidFill>
                  <a:srgbClr val="FFFF00"/>
                </a:solidFill>
                <a:latin typeface="微软雅黑" panose="020B0503020204020204" pitchFamily="34" charset="-122"/>
                <a:ea typeface="微软雅黑" panose="020B0503020204020204" pitchFamily="34" charset="-122"/>
                <a:cs typeface="+mn-cs"/>
              </a:rPr>
              <a:t>GKA</a:t>
            </a:r>
            <a:r>
              <a:rPr lang="zh-CN" altLang="en-US" sz="3200" dirty="0">
                <a:solidFill>
                  <a:srgbClr val="FFFF00"/>
                </a:solidFill>
                <a:latin typeface="微软雅黑" panose="020B0503020204020204" pitchFamily="34" charset="-122"/>
                <a:ea typeface="微软雅黑" panose="020B0503020204020204" pitchFamily="34" charset="-122"/>
                <a:cs typeface="+mn-cs"/>
              </a:rPr>
              <a:t>）</a:t>
            </a:r>
            <a:r>
              <a:rPr lang="en-US" altLang="zh-CN" sz="3200" dirty="0">
                <a:solidFill>
                  <a:srgbClr val="FFFF00"/>
                </a:solidFill>
                <a:latin typeface="微软雅黑" panose="020B0503020204020204" pitchFamily="34" charset="-122"/>
                <a:ea typeface="微软雅黑" panose="020B0503020204020204" pitchFamily="34" charset="-122"/>
                <a:cs typeface="+mn-cs"/>
              </a:rPr>
              <a:t> </a:t>
            </a:r>
            <a:endParaRPr lang="zh-CN" altLang="en-US" sz="2400" dirty="0">
              <a:solidFill>
                <a:srgbClr val="FFFF00"/>
              </a:solidFill>
              <a:latin typeface="微软雅黑" panose="020B0503020204020204" pitchFamily="34" charset="-122"/>
              <a:ea typeface="微软雅黑" panose="020B0503020204020204" pitchFamily="34" charset="-122"/>
              <a:cs typeface="+mn-cs"/>
            </a:endParaRPr>
          </a:p>
        </p:txBody>
      </p:sp>
      <p:sp>
        <p:nvSpPr>
          <p:cNvPr id="13" name="圆角矩形 13">
            <a:extLst>
              <a:ext uri="{FF2B5EF4-FFF2-40B4-BE49-F238E27FC236}">
                <a16:creationId xmlns:a16="http://schemas.microsoft.com/office/drawing/2014/main" id="{381F8DB7-F8BE-9E4B-ADDE-29D9C0F3510B}"/>
              </a:ext>
            </a:extLst>
          </p:cNvPr>
          <p:cNvSpPr/>
          <p:nvPr/>
        </p:nvSpPr>
        <p:spPr>
          <a:xfrm>
            <a:off x="6327234" y="1198930"/>
            <a:ext cx="5616083" cy="1905801"/>
          </a:xfrm>
          <a:prstGeom prst="roundRect">
            <a:avLst>
              <a:gd name="adj" fmla="val 3792"/>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tabLst/>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sp>
        <p:nvSpPr>
          <p:cNvPr id="18" name="Pentagon 9@|1FFC:4308095|FBC:16777215|LFC:16777215|LBC:16777215">
            <a:extLst>
              <a:ext uri="{FF2B5EF4-FFF2-40B4-BE49-F238E27FC236}">
                <a16:creationId xmlns:a16="http://schemas.microsoft.com/office/drawing/2014/main" id="{D9E5E66C-06BC-1178-D1D1-3081B86839DE}"/>
              </a:ext>
            </a:extLst>
          </p:cNvPr>
          <p:cNvSpPr/>
          <p:nvPr/>
        </p:nvSpPr>
        <p:spPr>
          <a:xfrm rot="5400000">
            <a:off x="7374693" y="450329"/>
            <a:ext cx="461359"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19" name="文本框 11">
            <a:extLst>
              <a:ext uri="{FF2B5EF4-FFF2-40B4-BE49-F238E27FC236}">
                <a16:creationId xmlns:a16="http://schemas.microsoft.com/office/drawing/2014/main" id="{02A4F46B-96F2-1488-F808-17BFAA613BB4}"/>
              </a:ext>
            </a:extLst>
          </p:cNvPr>
          <p:cNvSpPr txBox="1"/>
          <p:nvPr/>
        </p:nvSpPr>
        <p:spPr>
          <a:xfrm>
            <a:off x="6811058" y="1194190"/>
            <a:ext cx="158496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疾病情况</a:t>
            </a:r>
          </a:p>
        </p:txBody>
      </p:sp>
      <p:sp>
        <p:nvSpPr>
          <p:cNvPr id="7" name="文本框 6">
            <a:extLst>
              <a:ext uri="{FF2B5EF4-FFF2-40B4-BE49-F238E27FC236}">
                <a16:creationId xmlns:a16="http://schemas.microsoft.com/office/drawing/2014/main" id="{B7AF136E-CE5A-0FA5-BC91-1780D600894A}"/>
              </a:ext>
            </a:extLst>
          </p:cNvPr>
          <p:cNvSpPr txBox="1"/>
          <p:nvPr/>
        </p:nvSpPr>
        <p:spPr>
          <a:xfrm>
            <a:off x="6524462" y="1573997"/>
            <a:ext cx="5273101" cy="1520416"/>
          </a:xfrm>
          <a:prstGeom prst="rect">
            <a:avLst/>
          </a:prstGeom>
          <a:noFill/>
        </p:spPr>
        <p:txBody>
          <a:bodyPr wrap="square" rtlCol="0">
            <a:spAutoFit/>
          </a:bodyPr>
          <a:lstStyle/>
          <a:p>
            <a:pPr>
              <a:lnSpc>
                <a:spcPct val="120000"/>
              </a:lnSpc>
              <a:defRPr/>
            </a:pPr>
            <a:r>
              <a:rPr kumimoji="0" lang="zh-CN" altLang="en-US" sz="1600" b="1" i="0" u="none" strike="noStrike" kern="1200" cap="none" spc="0" normalizeH="0" baseline="0" noProof="0" dirty="0">
                <a:ln>
                  <a:noFill/>
                </a:ln>
                <a:solidFill>
                  <a:srgbClr val="149B9C"/>
                </a:solidFill>
                <a:effectLst/>
                <a:uLnTx/>
                <a:uFillTx/>
                <a:latin typeface="微软雅黑" panose="020B0503020204020204" pitchFamily="34" charset="-122"/>
                <a:ea typeface="微软雅黑" panose="020B0503020204020204" pitchFamily="34" charset="-122"/>
                <a:cs typeface="+mn-cs"/>
              </a:rPr>
              <a:t>患病率高，治疗控制率低</a:t>
            </a:r>
            <a:r>
              <a:rPr lang="zh-CN" altLang="en-US" sz="1400" dirty="0">
                <a:latin typeface="微软雅黑" panose="020B0503020204020204" pitchFamily="34" charset="-122"/>
                <a:ea typeface="微软雅黑" panose="020B0503020204020204" pitchFamily="34" charset="-122"/>
              </a:rPr>
              <a:t>，中国</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成人</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型糖尿病患者约</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1.4</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亿</a:t>
            </a:r>
            <a:r>
              <a:rPr kumimoji="0" lang="en-US" altLang="zh-CN"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患病率</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12.4%</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；知晓率</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36.7%</a:t>
            </a:r>
            <a:r>
              <a:rPr lang="zh-CN" altLang="en-US" sz="1400" dirty="0">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治疗率</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32.9%</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，治疗控制率仅为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50.1%</a:t>
            </a:r>
            <a:endParaRPr kumimoji="0" lang="en-US" altLang="zh-CN" sz="14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zh-CN" altLang="en-US" sz="1600" b="1" dirty="0">
                <a:solidFill>
                  <a:srgbClr val="149B9C"/>
                </a:solidFill>
                <a:latin typeface="微软雅黑" panose="020B0503020204020204" pitchFamily="34" charset="-122"/>
                <a:ea typeface="微软雅黑" panose="020B0503020204020204" pitchFamily="34" charset="-122"/>
              </a:rPr>
              <a:t>糖尿病慢病高发，不可逆转，引发</a:t>
            </a:r>
            <a:r>
              <a:rPr kumimoji="0" lang="zh-CN" altLang="en-US" sz="1600" b="1" i="0" u="none" strike="noStrike" kern="1200" cap="none" spc="0" normalizeH="0" baseline="0" noProof="0" dirty="0">
                <a:ln>
                  <a:noFill/>
                </a:ln>
                <a:solidFill>
                  <a:srgbClr val="149B9C"/>
                </a:solidFill>
                <a:effectLst/>
                <a:uLnTx/>
                <a:uFillTx/>
                <a:latin typeface="微软雅黑" panose="020B0503020204020204" pitchFamily="34" charset="-122"/>
                <a:ea typeface="微软雅黑" panose="020B0503020204020204" pitchFamily="34" charset="-122"/>
                <a:cs typeface="+mn-cs"/>
              </a:rPr>
              <a:t>多种并发症</a:t>
            </a:r>
            <a:r>
              <a:rPr lang="zh-CN" altLang="en-US" sz="1400" dirty="0">
                <a:latin typeface="微软雅黑" panose="020B0503020204020204" pitchFamily="34" charset="-122"/>
                <a:ea typeface="微软雅黑" panose="020B0503020204020204" pitchFamily="34" charset="-122"/>
              </a:rPr>
              <a:t>，医疗卫生支出逐年增高，造成严重经济负担</a:t>
            </a:r>
            <a:endParaRPr lang="en-US" altLang="zh-CN" sz="1400" dirty="0">
              <a:latin typeface="微软雅黑" panose="020B0503020204020204" pitchFamily="34" charset="-122"/>
              <a:ea typeface="微软雅黑" panose="020B0503020204020204" pitchFamily="34" charset="-122"/>
            </a:endParaRPr>
          </a:p>
        </p:txBody>
      </p:sp>
      <p:sp>
        <p:nvSpPr>
          <p:cNvPr id="8" name="圆角矩形 13">
            <a:extLst>
              <a:ext uri="{FF2B5EF4-FFF2-40B4-BE49-F238E27FC236}">
                <a16:creationId xmlns:a16="http://schemas.microsoft.com/office/drawing/2014/main" id="{9BB07048-E6D4-4DD7-0585-CC115B6F3393}"/>
              </a:ext>
            </a:extLst>
          </p:cNvPr>
          <p:cNvSpPr/>
          <p:nvPr/>
        </p:nvSpPr>
        <p:spPr>
          <a:xfrm>
            <a:off x="6327234" y="3243643"/>
            <a:ext cx="5616083" cy="3417135"/>
          </a:xfrm>
          <a:prstGeom prst="roundRect">
            <a:avLst>
              <a:gd name="adj" fmla="val 3792"/>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tabLst/>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sp>
        <p:nvSpPr>
          <p:cNvPr id="9" name="Pentagon 9@|1FFC:4308095|FBC:16777215|LFC:16777215|LBC:16777215">
            <a:extLst>
              <a:ext uri="{FF2B5EF4-FFF2-40B4-BE49-F238E27FC236}">
                <a16:creationId xmlns:a16="http://schemas.microsoft.com/office/drawing/2014/main" id="{F9C49066-3E7A-2EAA-71DB-4BE632D47C0A}"/>
              </a:ext>
            </a:extLst>
          </p:cNvPr>
          <p:cNvSpPr/>
          <p:nvPr/>
        </p:nvSpPr>
        <p:spPr>
          <a:xfrm rot="5400000">
            <a:off x="7383658" y="2481852"/>
            <a:ext cx="443429"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12" name="文本框 11">
            <a:extLst>
              <a:ext uri="{FF2B5EF4-FFF2-40B4-BE49-F238E27FC236}">
                <a16:creationId xmlns:a16="http://schemas.microsoft.com/office/drawing/2014/main" id="{2AD61705-5602-2D1C-726E-C45660275BFB}"/>
              </a:ext>
            </a:extLst>
          </p:cNvPr>
          <p:cNvSpPr txBox="1"/>
          <p:nvPr/>
        </p:nvSpPr>
        <p:spPr>
          <a:xfrm>
            <a:off x="6811058" y="3207783"/>
            <a:ext cx="158496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未满足需求</a:t>
            </a:r>
          </a:p>
        </p:txBody>
      </p:sp>
      <p:sp>
        <p:nvSpPr>
          <p:cNvPr id="23" name="文本框 22">
            <a:extLst>
              <a:ext uri="{FF2B5EF4-FFF2-40B4-BE49-F238E27FC236}">
                <a16:creationId xmlns:a16="http://schemas.microsoft.com/office/drawing/2014/main" id="{F5442C5D-E088-F678-6537-9099788EEACA}"/>
              </a:ext>
            </a:extLst>
          </p:cNvPr>
          <p:cNvSpPr txBox="1"/>
          <p:nvPr/>
        </p:nvSpPr>
        <p:spPr>
          <a:xfrm>
            <a:off x="6524462" y="3612822"/>
            <a:ext cx="5273101" cy="1717008"/>
          </a:xfrm>
          <a:prstGeom prst="rect">
            <a:avLst/>
          </a:prstGeom>
          <a:noFill/>
        </p:spPr>
        <p:txBody>
          <a:bodyPr wrap="square" rtlCol="0">
            <a:spAutoFit/>
          </a:bodyPr>
          <a:lstStyle/>
          <a:p>
            <a:pPr marR="0" lvl="0" algn="l" defTabSz="914400" rtl="0" eaLnBrk="1" fontAlgn="auto" latinLnBrk="0" hangingPunct="1">
              <a:lnSpc>
                <a:spcPct val="120000"/>
              </a:lnSpc>
              <a:spcBef>
                <a:spcPct val="0"/>
              </a:spcBef>
              <a:spcAft>
                <a:spcPts val="0"/>
              </a:spcAft>
              <a:buClrTx/>
              <a:buSzTx/>
              <a:tabLst/>
              <a:defRPr/>
            </a:pPr>
            <a:r>
              <a:rPr lang="zh-CN" altLang="en-US" sz="1400" dirty="0">
                <a:latin typeface="微软雅黑" panose="020B0503020204020204" pitchFamily="34" charset="-122"/>
                <a:ea typeface="微软雅黑" panose="020B0503020204020204" pitchFamily="34" charset="-122"/>
              </a:rPr>
              <a:t>即使在用药情况下，</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型糖尿病不断进展，</a:t>
            </a:r>
            <a:r>
              <a:rPr lang="zh-CN" altLang="en-US" sz="1600" b="1" dirty="0">
                <a:solidFill>
                  <a:srgbClr val="149B9C"/>
                </a:solidFill>
                <a:latin typeface="微软雅黑" panose="020B0503020204020204" pitchFamily="34" charset="-122"/>
                <a:ea typeface="微软雅黑" panose="020B0503020204020204" pitchFamily="34" charset="-122"/>
              </a:rPr>
              <a:t>缺乏早期有效控制疾病进展，实现糖尿病缓解的口服药品</a:t>
            </a:r>
            <a:endParaRPr lang="en-US" altLang="zh-CN" sz="1600" b="1" dirty="0">
              <a:solidFill>
                <a:srgbClr val="149B9C"/>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4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ct val="0"/>
              </a:spcBef>
              <a:spcAft>
                <a:spcPts val="0"/>
              </a:spcAft>
              <a:buClrTx/>
              <a:buSzTx/>
              <a:buFontTx/>
              <a:buNone/>
              <a:tabLst/>
              <a:defRPr/>
            </a:pPr>
            <a:r>
              <a:rPr lang="zh-CN" altLang="en-US" sz="1600" b="1" dirty="0">
                <a:solidFill>
                  <a:srgbClr val="149B9C"/>
                </a:solidFill>
                <a:latin typeface="微软雅黑" panose="020B0503020204020204" pitchFamily="34" charset="-122"/>
                <a:ea typeface="微软雅黑" panose="020B0503020204020204" pitchFamily="34" charset="-122"/>
              </a:rPr>
              <a:t>传统降糖药</a:t>
            </a:r>
            <a:r>
              <a:rPr lang="zh-CN" altLang="en-US" sz="1400" dirty="0">
                <a:latin typeface="微软雅黑" panose="020B0503020204020204" pitchFamily="34" charset="-122"/>
                <a:ea typeface="微软雅黑" panose="020B0503020204020204" pitchFamily="34" charset="-122"/>
              </a:rPr>
              <a:t>以降低血糖为主，</a:t>
            </a:r>
            <a:r>
              <a:rPr lang="zh-CN" altLang="zh-CN" sz="1600" b="1" dirty="0">
                <a:solidFill>
                  <a:srgbClr val="149B9C"/>
                </a:solidFill>
                <a:latin typeface="微软雅黑" panose="020B0503020204020204" pitchFamily="34" charset="-122"/>
                <a:ea typeface="微软雅黑" panose="020B0503020204020204" pitchFamily="34" charset="-122"/>
              </a:rPr>
              <a:t>不能解决胰岛功能持续衰退，血糖波动逐渐提升，重要器官损伤性并发症不断发生等核心问题</a:t>
            </a:r>
            <a:endParaRPr lang="en-US" altLang="zh-CN" sz="1600" b="1" dirty="0">
              <a:solidFill>
                <a:srgbClr val="149B9C"/>
              </a:solidFill>
              <a:latin typeface="微软雅黑" panose="020B0503020204020204" pitchFamily="34" charset="-122"/>
              <a:ea typeface="微软雅黑" panose="020B0503020204020204" pitchFamily="34" charset="-122"/>
            </a:endParaRPr>
          </a:p>
        </p:txBody>
      </p:sp>
      <p:pic>
        <p:nvPicPr>
          <p:cNvPr id="27" name="图片 26">
            <a:extLst>
              <a:ext uri="{FF2B5EF4-FFF2-40B4-BE49-F238E27FC236}">
                <a16:creationId xmlns:a16="http://schemas.microsoft.com/office/drawing/2014/main" id="{32AFD499-44F0-0235-E947-BB6ED6DE43BB}"/>
              </a:ext>
            </a:extLst>
          </p:cNvPr>
          <p:cNvPicPr>
            <a:picLocks noChangeAspect="1"/>
          </p:cNvPicPr>
          <p:nvPr/>
        </p:nvPicPr>
        <p:blipFill>
          <a:blip r:embed="rId3"/>
          <a:stretch>
            <a:fillRect/>
          </a:stretch>
        </p:blipFill>
        <p:spPr>
          <a:xfrm>
            <a:off x="7584141" y="5107457"/>
            <a:ext cx="3142812" cy="1427504"/>
          </a:xfrm>
          <a:prstGeom prst="rect">
            <a:avLst/>
          </a:prstGeom>
        </p:spPr>
      </p:pic>
      <p:sp>
        <p:nvSpPr>
          <p:cNvPr id="3" name="Slide Number Placeholder 3">
            <a:extLst>
              <a:ext uri="{FF2B5EF4-FFF2-40B4-BE49-F238E27FC236}">
                <a16:creationId xmlns:a16="http://schemas.microsoft.com/office/drawing/2014/main" id="{3802584A-E47A-56F6-EA8F-9495BF5AB223}"/>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3</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62740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A113E5E-6F47-2278-C5B7-225F222A5951}"/>
              </a:ext>
            </a:extLst>
          </p:cNvPr>
          <p:cNvGrpSpPr/>
          <p:nvPr/>
        </p:nvGrpSpPr>
        <p:grpSpPr>
          <a:xfrm>
            <a:off x="526595" y="4235271"/>
            <a:ext cx="3557733" cy="2190569"/>
            <a:chOff x="341552" y="341377"/>
            <a:chExt cx="5732252" cy="1791328"/>
          </a:xfrm>
        </p:grpSpPr>
        <p:sp>
          <p:nvSpPr>
            <p:cNvPr id="5" name="矩形 4">
              <a:extLst>
                <a:ext uri="{FF2B5EF4-FFF2-40B4-BE49-F238E27FC236}">
                  <a16:creationId xmlns:a16="http://schemas.microsoft.com/office/drawing/2014/main" id="{B92C20E8-D033-9D35-D442-258BFD33F3B3}"/>
                </a:ext>
              </a:extLst>
            </p:cNvPr>
            <p:cNvSpPr/>
            <p:nvPr/>
          </p:nvSpPr>
          <p:spPr>
            <a:xfrm>
              <a:off x="341552" y="341377"/>
              <a:ext cx="5732252" cy="1791328"/>
            </a:xfrm>
            <a:prstGeom prst="rect">
              <a:avLst/>
            </a:prstGeom>
          </p:spPr>
          <p:style>
            <a:lnRef idx="1">
              <a:schemeClr val="dk2">
                <a:hueOff val="0"/>
                <a:satOff val="0"/>
                <a:lumOff val="0"/>
                <a:alphaOff val="0"/>
              </a:schemeClr>
            </a:lnRef>
            <a:fillRef idx="1">
              <a:schemeClr val="dk2">
                <a:alpha val="40000"/>
                <a:tint val="40000"/>
                <a:hueOff val="0"/>
                <a:satOff val="0"/>
                <a:lumOff val="0"/>
                <a:alphaOff val="0"/>
              </a:schemeClr>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6" name="文本框 5">
              <a:extLst>
                <a:ext uri="{FF2B5EF4-FFF2-40B4-BE49-F238E27FC236}">
                  <a16:creationId xmlns:a16="http://schemas.microsoft.com/office/drawing/2014/main" id="{C0DFA732-3757-B663-582B-AEFF841A4D33}"/>
                </a:ext>
              </a:extLst>
            </p:cNvPr>
            <p:cNvSpPr txBox="1"/>
            <p:nvPr/>
          </p:nvSpPr>
          <p:spPr>
            <a:xfrm>
              <a:off x="341552" y="341377"/>
              <a:ext cx="5732252" cy="17913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3327" tIns="76200" rIns="76200" bIns="76200" numCol="1" spcCol="1270" anchor="ctr" anchorCtr="0">
              <a:noAutofit/>
            </a:bodyPr>
            <a:lstStyle/>
            <a:p>
              <a:pPr lvl="0" indent="0" defTabSz="889000">
                <a:lnSpc>
                  <a:spcPct val="120000"/>
                </a:lnSpc>
                <a:spcBef>
                  <a:spcPct val="0"/>
                </a:spcBef>
                <a:spcAft>
                  <a:spcPct val="35000"/>
                </a:spcAft>
                <a:buNone/>
              </a:pPr>
              <a:r>
                <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rPr>
                <a:t>修复传感，重塑稳态，从</a:t>
              </a:r>
              <a:r>
                <a:rPr lang="zh-CN" altLang="zh-CN" sz="1600" b="1" dirty="0">
                  <a:solidFill>
                    <a:srgbClr val="000000">
                      <a:lumMod val="75000"/>
                      <a:lumOff val="25000"/>
                    </a:srgbClr>
                  </a:solidFill>
                  <a:latin typeface="微软雅黑" panose="020B0503020204020204" pitchFamily="34" charset="-122"/>
                  <a:ea typeface="微软雅黑" panose="020B0503020204020204" pitchFamily="34" charset="-122"/>
                </a:rPr>
                <a:t>人体血糖代谢调控第一步</a:t>
              </a:r>
              <a:r>
                <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rPr>
                <a:t>治疗糖尿病，延缓并发症发生发展</a:t>
              </a:r>
            </a:p>
          </p:txBody>
        </p:sp>
      </p:grpSp>
      <p:grpSp>
        <p:nvGrpSpPr>
          <p:cNvPr id="7" name="组合 6">
            <a:extLst>
              <a:ext uri="{FF2B5EF4-FFF2-40B4-BE49-F238E27FC236}">
                <a16:creationId xmlns:a16="http://schemas.microsoft.com/office/drawing/2014/main" id="{F7D63798-C6A6-5933-C494-50142B50931E}"/>
              </a:ext>
            </a:extLst>
          </p:cNvPr>
          <p:cNvGrpSpPr/>
          <p:nvPr/>
        </p:nvGrpSpPr>
        <p:grpSpPr>
          <a:xfrm>
            <a:off x="525117" y="1457358"/>
            <a:ext cx="5435099" cy="2415396"/>
            <a:chOff x="6333004" y="212003"/>
            <a:chExt cx="5732252" cy="1791328"/>
          </a:xfrm>
        </p:grpSpPr>
        <p:sp>
          <p:nvSpPr>
            <p:cNvPr id="8" name="矩形 7">
              <a:extLst>
                <a:ext uri="{FF2B5EF4-FFF2-40B4-BE49-F238E27FC236}">
                  <a16:creationId xmlns:a16="http://schemas.microsoft.com/office/drawing/2014/main" id="{B66EEE33-539D-F1F0-110F-9460493B1F39}"/>
                </a:ext>
              </a:extLst>
            </p:cNvPr>
            <p:cNvSpPr/>
            <p:nvPr/>
          </p:nvSpPr>
          <p:spPr>
            <a:xfrm>
              <a:off x="6333004" y="212003"/>
              <a:ext cx="5732252" cy="1791328"/>
            </a:xfrm>
            <a:prstGeom prst="rect">
              <a:avLst/>
            </a:prstGeom>
            <a:solidFill>
              <a:srgbClr val="D5ECED"/>
            </a:solidFill>
          </p:spPr>
          <p:style>
            <a:lnRef idx="1">
              <a:schemeClr val="dk2">
                <a:hueOff val="0"/>
                <a:satOff val="0"/>
                <a:lumOff val="0"/>
                <a:alphaOff val="0"/>
              </a:schemeClr>
            </a:lnRef>
            <a:fillRef idx="1">
              <a:scrgbClr r="0" g="0" b="0"/>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9" name="文本框 8">
              <a:extLst>
                <a:ext uri="{FF2B5EF4-FFF2-40B4-BE49-F238E27FC236}">
                  <a16:creationId xmlns:a16="http://schemas.microsoft.com/office/drawing/2014/main" id="{0433F13D-3869-FDF7-95B2-5E669C62BDF3}"/>
                </a:ext>
              </a:extLst>
            </p:cNvPr>
            <p:cNvSpPr txBox="1"/>
            <p:nvPr/>
          </p:nvSpPr>
          <p:spPr>
            <a:xfrm>
              <a:off x="6333004" y="212003"/>
              <a:ext cx="5732252" cy="17913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3327" tIns="76200" rIns="76200" bIns="76200" numCol="1" spcCol="1270" anchor="ctr" anchorCtr="0">
              <a:noAutofit/>
            </a:bodyPr>
            <a:lstStyle/>
            <a:p>
              <a:pPr defTabSz="889000">
                <a:lnSpc>
                  <a:spcPct val="120000"/>
                </a:lnSpc>
                <a:spcBef>
                  <a:spcPct val="0"/>
                </a:spcBef>
                <a:spcAft>
                  <a:spcPct val="35000"/>
                </a:spcAft>
              </a:pPr>
              <a:r>
                <a:rPr lang="zh-CN" altLang="en-US" b="1" dirty="0">
                  <a:solidFill>
                    <a:schemeClr val="accent2"/>
                  </a:solidFill>
                  <a:latin typeface="微软雅黑" panose="020B0503020204020204" pitchFamily="34" charset="-122"/>
                  <a:ea typeface="微软雅黑" panose="020B0503020204020204" pitchFamily="34" charset="-122"/>
                </a:rPr>
                <a:t>直击胰岛、肝脏、肠道三大调糖靶器官中的</a:t>
              </a:r>
              <a:r>
                <a:rPr lang="en-US" altLang="zh-CN" b="1" dirty="0">
                  <a:solidFill>
                    <a:schemeClr val="accent2"/>
                  </a:solidFill>
                  <a:latin typeface="微软雅黑" panose="020B0503020204020204" pitchFamily="34" charset="-122"/>
                  <a:ea typeface="微软雅黑" panose="020B0503020204020204" pitchFamily="34" charset="-122"/>
                </a:rPr>
                <a:t>GK</a:t>
              </a:r>
              <a:r>
                <a:rPr lang="zh-CN" altLang="en-US" b="1" dirty="0">
                  <a:solidFill>
                    <a:schemeClr val="accent2"/>
                  </a:solidFill>
                  <a:latin typeface="微软雅黑" panose="020B0503020204020204" pitchFamily="34" charset="-122"/>
                  <a:ea typeface="微软雅黑" panose="020B0503020204020204" pitchFamily="34" charset="-122"/>
                </a:rPr>
                <a:t>靶点</a:t>
              </a:r>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，恢复糖尿病患者胰岛素早相分泌并改善糖尿病患者的葡萄糖刺激的</a:t>
              </a:r>
              <a:r>
                <a:rPr lang="en-US" altLang="zh-CN" b="1" dirty="0">
                  <a:solidFill>
                    <a:srgbClr val="000000">
                      <a:lumMod val="75000"/>
                      <a:lumOff val="25000"/>
                    </a:srgbClr>
                  </a:solidFill>
                  <a:latin typeface="微软雅黑" panose="020B0503020204020204" pitchFamily="34" charset="-122"/>
                  <a:ea typeface="微软雅黑" panose="020B0503020204020204" pitchFamily="34" charset="-122"/>
                </a:rPr>
                <a:t>GLP-1</a:t>
              </a:r>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分泌，</a:t>
              </a:r>
              <a:r>
                <a:rPr lang="zh-CN" altLang="en-US" sz="1800" b="1" dirty="0">
                  <a:solidFill>
                    <a:schemeClr val="accent2"/>
                  </a:solidFill>
                </a:rPr>
                <a:t>重塑血糖稳态生理调节</a:t>
              </a:r>
              <a:endParaRPr lang="en-US" altLang="zh-CN"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7F210B4B-7395-9BCC-C2BC-9465C0736CC5}"/>
              </a:ext>
            </a:extLst>
          </p:cNvPr>
          <p:cNvGrpSpPr/>
          <p:nvPr/>
        </p:nvGrpSpPr>
        <p:grpSpPr>
          <a:xfrm>
            <a:off x="6222070" y="1457358"/>
            <a:ext cx="5435099" cy="2415396"/>
            <a:chOff x="242043" y="2596461"/>
            <a:chExt cx="5732252" cy="1791328"/>
          </a:xfrm>
        </p:grpSpPr>
        <p:sp>
          <p:nvSpPr>
            <p:cNvPr id="11" name="矩形 10">
              <a:extLst>
                <a:ext uri="{FF2B5EF4-FFF2-40B4-BE49-F238E27FC236}">
                  <a16:creationId xmlns:a16="http://schemas.microsoft.com/office/drawing/2014/main" id="{6C9246AB-9163-D438-2612-7D42FB29C12E}"/>
                </a:ext>
              </a:extLst>
            </p:cNvPr>
            <p:cNvSpPr/>
            <p:nvPr/>
          </p:nvSpPr>
          <p:spPr>
            <a:xfrm>
              <a:off x="242043" y="2596461"/>
              <a:ext cx="5732252" cy="1791328"/>
            </a:xfrm>
            <a:prstGeom prst="rect">
              <a:avLst/>
            </a:prstGeom>
            <a:solidFill>
              <a:srgbClr val="D5ECED"/>
            </a:solidFill>
          </p:spPr>
          <p:style>
            <a:lnRef idx="1">
              <a:schemeClr val="dk2">
                <a:hueOff val="0"/>
                <a:satOff val="0"/>
                <a:lumOff val="0"/>
                <a:alphaOff val="0"/>
              </a:schemeClr>
            </a:lnRef>
            <a:fillRef idx="1">
              <a:scrgbClr r="0" g="0" b="0"/>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12" name="文本框 11">
              <a:extLst>
                <a:ext uri="{FF2B5EF4-FFF2-40B4-BE49-F238E27FC236}">
                  <a16:creationId xmlns:a16="http://schemas.microsoft.com/office/drawing/2014/main" id="{E3BFB4AE-1F3C-9B7D-AB02-CFDAB07EED22}"/>
                </a:ext>
              </a:extLst>
            </p:cNvPr>
            <p:cNvSpPr txBox="1"/>
            <p:nvPr/>
          </p:nvSpPr>
          <p:spPr>
            <a:xfrm>
              <a:off x="242043" y="2596461"/>
              <a:ext cx="5732252" cy="17913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3327" tIns="76200" rIns="76200" bIns="76200" numCol="1" spcCol="1270" anchor="ctr" anchorCtr="0">
              <a:noAutofit/>
            </a:bodyPr>
            <a:lstStyle/>
            <a:p>
              <a:pPr marL="342900" lvl="0" indent="-342900" defTabSz="889000">
                <a:lnSpc>
                  <a:spcPct val="120000"/>
                </a:lnSpc>
                <a:spcBef>
                  <a:spcPct val="0"/>
                </a:spcBef>
                <a:buFont typeface="+mj-ea"/>
                <a:buAutoNum type="circleNumDbPlain"/>
              </a:pPr>
              <a:r>
                <a:rPr lang="zh-CN" altLang="en-US" b="1" kern="1200" dirty="0">
                  <a:solidFill>
                    <a:srgbClr val="000000">
                      <a:lumMod val="75000"/>
                      <a:lumOff val="25000"/>
                    </a:srgbClr>
                  </a:solidFill>
                  <a:latin typeface="微软雅黑" panose="020B0503020204020204" pitchFamily="34" charset="-122"/>
                  <a:ea typeface="微软雅黑" panose="020B0503020204020204" pitchFamily="34" charset="-122"/>
                </a:rPr>
                <a:t>改善胰岛功能，提高葡萄糖敏感性，实现糖尿病缓解</a:t>
              </a:r>
              <a:endParaRPr lang="en-US" altLang="zh-CN" b="1" kern="1200" dirty="0">
                <a:solidFill>
                  <a:srgbClr val="000000">
                    <a:lumMod val="75000"/>
                    <a:lumOff val="25000"/>
                  </a:srgbClr>
                </a:solidFill>
                <a:latin typeface="微软雅黑" panose="020B0503020204020204" pitchFamily="34" charset="-122"/>
                <a:ea typeface="微软雅黑" panose="020B0503020204020204" pitchFamily="34" charset="-122"/>
              </a:endParaRPr>
            </a:p>
            <a:p>
              <a:pPr marL="342900" lvl="0" indent="-342900" defTabSz="889000">
                <a:lnSpc>
                  <a:spcPct val="120000"/>
                </a:lnSpc>
                <a:spcBef>
                  <a:spcPct val="0"/>
                </a:spcBef>
                <a:buFont typeface="+mj-ea"/>
                <a:buAutoNum type="circleNumDbPlain"/>
              </a:pPr>
              <a:r>
                <a:rPr lang="zh-CN" altLang="en-US" b="1" kern="1200" dirty="0">
                  <a:solidFill>
                    <a:srgbClr val="000000">
                      <a:lumMod val="75000"/>
                      <a:lumOff val="25000"/>
                    </a:srgbClr>
                  </a:solidFill>
                  <a:latin typeface="微软雅黑" panose="020B0503020204020204" pitchFamily="34" charset="-122"/>
                  <a:ea typeface="微软雅黑" panose="020B0503020204020204" pitchFamily="34" charset="-122"/>
                </a:rPr>
                <a:t>改善血糖稳态，降低血糖波动，提升</a:t>
              </a:r>
              <a:r>
                <a:rPr lang="en-US" altLang="zh-CN" b="1" kern="1200" dirty="0">
                  <a:solidFill>
                    <a:srgbClr val="000000">
                      <a:lumMod val="75000"/>
                      <a:lumOff val="25000"/>
                    </a:srgbClr>
                  </a:solidFill>
                  <a:latin typeface="微软雅黑" panose="020B0503020204020204" pitchFamily="34" charset="-122"/>
                  <a:ea typeface="微软雅黑" panose="020B0503020204020204" pitchFamily="34" charset="-122"/>
                </a:rPr>
                <a:t>TIR</a:t>
              </a:r>
              <a:r>
                <a:rPr lang="zh-CN" altLang="en-US" b="1" kern="1200" dirty="0">
                  <a:solidFill>
                    <a:srgbClr val="000000">
                      <a:lumMod val="75000"/>
                      <a:lumOff val="25000"/>
                    </a:srgbClr>
                  </a:solidFill>
                  <a:latin typeface="微软雅黑" panose="020B0503020204020204" pitchFamily="34" charset="-122"/>
                  <a:ea typeface="微软雅黑" panose="020B0503020204020204" pitchFamily="34" charset="-122"/>
                </a:rPr>
                <a:t>，延缓并发症发生发展</a:t>
              </a:r>
              <a:endParaRPr lang="en-US" altLang="zh-CN" b="1" kern="1200" dirty="0">
                <a:solidFill>
                  <a:srgbClr val="000000">
                    <a:lumMod val="75000"/>
                    <a:lumOff val="25000"/>
                  </a:srgbClr>
                </a:solidFill>
                <a:latin typeface="微软雅黑" panose="020B0503020204020204" pitchFamily="34" charset="-122"/>
                <a:ea typeface="微软雅黑" panose="020B0503020204020204" pitchFamily="34" charset="-122"/>
              </a:endParaRPr>
            </a:p>
            <a:p>
              <a:pPr marL="342900" lvl="0" indent="-342900" defTabSz="889000">
                <a:lnSpc>
                  <a:spcPct val="120000"/>
                </a:lnSpc>
                <a:spcBef>
                  <a:spcPct val="0"/>
                </a:spcBef>
                <a:buFont typeface="+mj-ea"/>
                <a:buAutoNum type="circleNumDbPlain"/>
              </a:pPr>
              <a:r>
                <a:rPr lang="zh-CN" altLang="en-US" b="1" dirty="0">
                  <a:solidFill>
                    <a:srgbClr val="000000">
                      <a:lumMod val="75000"/>
                      <a:lumOff val="25000"/>
                    </a:srgbClr>
                  </a:solidFill>
                  <a:latin typeface="微软雅黑" panose="020B0503020204020204" pitchFamily="34" charset="-122"/>
                  <a:ea typeface="微软雅黑" panose="020B0503020204020204" pitchFamily="34" charset="-122"/>
                </a:rPr>
                <a:t>快速有效降低餐后血糖，维持良好平均血糖</a:t>
              </a:r>
              <a:endParaRPr lang="zh-CN" altLang="en-US" kern="1200" dirty="0"/>
            </a:p>
          </p:txBody>
        </p:sp>
      </p:grpSp>
      <p:grpSp>
        <p:nvGrpSpPr>
          <p:cNvPr id="13" name="组合 12">
            <a:extLst>
              <a:ext uri="{FF2B5EF4-FFF2-40B4-BE49-F238E27FC236}">
                <a16:creationId xmlns:a16="http://schemas.microsoft.com/office/drawing/2014/main" id="{DFF72357-DE11-397E-49CE-B5D87BACB631}"/>
              </a:ext>
            </a:extLst>
          </p:cNvPr>
          <p:cNvGrpSpPr/>
          <p:nvPr/>
        </p:nvGrpSpPr>
        <p:grpSpPr>
          <a:xfrm>
            <a:off x="4309698" y="4235271"/>
            <a:ext cx="3557733" cy="2190569"/>
            <a:chOff x="6432513" y="2596461"/>
            <a:chExt cx="5732252" cy="1791328"/>
          </a:xfrm>
        </p:grpSpPr>
        <p:sp>
          <p:nvSpPr>
            <p:cNvPr id="14" name="矩形 13">
              <a:extLst>
                <a:ext uri="{FF2B5EF4-FFF2-40B4-BE49-F238E27FC236}">
                  <a16:creationId xmlns:a16="http://schemas.microsoft.com/office/drawing/2014/main" id="{6575E5BE-6D28-E731-5229-ACA1A2895160}"/>
                </a:ext>
              </a:extLst>
            </p:cNvPr>
            <p:cNvSpPr/>
            <p:nvPr/>
          </p:nvSpPr>
          <p:spPr>
            <a:xfrm>
              <a:off x="6432513" y="2596461"/>
              <a:ext cx="5732252" cy="1791328"/>
            </a:xfrm>
            <a:prstGeom prst="rect">
              <a:avLst/>
            </a:prstGeom>
          </p:spPr>
          <p:style>
            <a:lnRef idx="1">
              <a:schemeClr val="dk2">
                <a:hueOff val="0"/>
                <a:satOff val="0"/>
                <a:lumOff val="0"/>
                <a:alphaOff val="0"/>
              </a:schemeClr>
            </a:lnRef>
            <a:fillRef idx="1">
              <a:schemeClr val="dk2">
                <a:alpha val="40000"/>
                <a:tint val="40000"/>
                <a:hueOff val="0"/>
                <a:satOff val="0"/>
                <a:lumOff val="0"/>
                <a:alphaOff val="0"/>
              </a:schemeClr>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15" name="文本框 14">
              <a:extLst>
                <a:ext uri="{FF2B5EF4-FFF2-40B4-BE49-F238E27FC236}">
                  <a16:creationId xmlns:a16="http://schemas.microsoft.com/office/drawing/2014/main" id="{E56D3FE7-47B3-35AC-E2DD-C788A6BD2240}"/>
                </a:ext>
              </a:extLst>
            </p:cNvPr>
            <p:cNvSpPr txBox="1"/>
            <p:nvPr/>
          </p:nvSpPr>
          <p:spPr>
            <a:xfrm>
              <a:off x="6432513" y="2596461"/>
              <a:ext cx="5732252" cy="17913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3327" tIns="76200" rIns="76200" bIns="76200" numCol="1" spcCol="1270" anchor="ctr" anchorCtr="0">
              <a:noAutofit/>
            </a:bodyPr>
            <a:lstStyle/>
            <a:p>
              <a:pPr defTabSz="889000">
                <a:lnSpc>
                  <a:spcPct val="120000"/>
                </a:lnSpc>
                <a:spcBef>
                  <a:spcPct val="0"/>
                </a:spcBef>
                <a:spcAft>
                  <a:spcPct val="35000"/>
                </a:spcAft>
              </a:pPr>
              <a:r>
                <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rPr>
                <a:t>氨基酸类化学结构，人体</a:t>
              </a:r>
              <a:r>
                <a:rPr lang="en-US" altLang="zh-CN" sz="1600" b="1" dirty="0">
                  <a:solidFill>
                    <a:srgbClr val="000000">
                      <a:lumMod val="75000"/>
                      <a:lumOff val="25000"/>
                    </a:srgbClr>
                  </a:solidFill>
                  <a:latin typeface="微软雅黑" panose="020B0503020204020204" pitchFamily="34" charset="-122"/>
                  <a:ea typeface="微软雅黑" panose="020B0503020204020204" pitchFamily="34" charset="-122"/>
                </a:rPr>
                <a:t>PK</a:t>
              </a:r>
              <a:r>
                <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rPr>
                <a:t>呈良好线性关系，无主要代谢产物，体内无明显蓄积。靶器官分布高，肾脏非主要清除途径</a:t>
              </a:r>
            </a:p>
          </p:txBody>
        </p:sp>
      </p:grpSp>
      <p:sp>
        <p:nvSpPr>
          <p:cNvPr id="16" name="Pentagon 9@|1FFC:4308095|FBC:16777215|LFC:16777215|LBC:16777215">
            <a:extLst>
              <a:ext uri="{FF2B5EF4-FFF2-40B4-BE49-F238E27FC236}">
                <a16:creationId xmlns:a16="http://schemas.microsoft.com/office/drawing/2014/main" id="{235A16C5-CD09-FB3A-479B-6D2D35F3DC68}"/>
              </a:ext>
            </a:extLst>
          </p:cNvPr>
          <p:cNvSpPr/>
          <p:nvPr/>
        </p:nvSpPr>
        <p:spPr>
          <a:xfrm rot="5400000">
            <a:off x="1391660" y="473854"/>
            <a:ext cx="522306"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17" name="文本框 11">
            <a:extLst>
              <a:ext uri="{FF2B5EF4-FFF2-40B4-BE49-F238E27FC236}">
                <a16:creationId xmlns:a16="http://schemas.microsoft.com/office/drawing/2014/main" id="{7F8242D9-02E8-5295-1ACF-F6278C3C6AFA}"/>
              </a:ext>
            </a:extLst>
          </p:cNvPr>
          <p:cNvSpPr txBox="1"/>
          <p:nvPr/>
        </p:nvSpPr>
        <p:spPr>
          <a:xfrm>
            <a:off x="860331" y="1149371"/>
            <a:ext cx="158496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dirty="0">
                <a:solidFill>
                  <a:srgbClr val="FFFF00"/>
                </a:solidFill>
                <a:latin typeface="微软雅黑" panose="020B0503020204020204" pitchFamily="34" charset="-122"/>
                <a:ea typeface="微软雅黑" panose="020B0503020204020204" pitchFamily="34" charset="-122"/>
                <a:cs typeface="+mn-ea"/>
              </a:rPr>
              <a:t>新</a:t>
            </a:r>
            <a:r>
              <a:rPr lang="zh-CN" altLang="en-US" sz="2400" b="1" dirty="0">
                <a:solidFill>
                  <a:srgbClr val="FFFF00"/>
                </a:solidFill>
                <a:latin typeface="微软雅黑" panose="020B0503020204020204" pitchFamily="34" charset="-122"/>
                <a:ea typeface="微软雅黑" panose="020B0503020204020204" pitchFamily="34" charset="-122"/>
                <a:cs typeface="+mn-ea"/>
              </a:rPr>
              <a:t>机制</a:t>
            </a:r>
            <a:endParaRPr kumimoji="0" lang="zh-CN" altLang="en-US" sz="2400" b="1" i="0" u="none" strike="noStrike" kern="1200" cap="none" spc="0" normalizeH="0" baseline="0" noProof="0" dirty="0">
              <a:ln>
                <a:noFill/>
              </a:ln>
              <a:solidFill>
                <a:srgbClr val="FFFF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nvGrpSpPr>
          <p:cNvPr id="18" name="组合 17">
            <a:extLst>
              <a:ext uri="{FF2B5EF4-FFF2-40B4-BE49-F238E27FC236}">
                <a16:creationId xmlns:a16="http://schemas.microsoft.com/office/drawing/2014/main" id="{BD3FE7B1-628D-E199-8094-E075BF6E35EA}"/>
              </a:ext>
            </a:extLst>
          </p:cNvPr>
          <p:cNvGrpSpPr/>
          <p:nvPr/>
        </p:nvGrpSpPr>
        <p:grpSpPr>
          <a:xfrm>
            <a:off x="732063" y="2207973"/>
            <a:ext cx="828000" cy="828000"/>
            <a:chOff x="2815179" y="2184368"/>
            <a:chExt cx="828000" cy="828000"/>
          </a:xfrm>
        </p:grpSpPr>
        <p:sp>
          <p:nvSpPr>
            <p:cNvPr id="19" name="矩形: 圆角 44">
              <a:extLst>
                <a:ext uri="{FF2B5EF4-FFF2-40B4-BE49-F238E27FC236}">
                  <a16:creationId xmlns:a16="http://schemas.microsoft.com/office/drawing/2014/main" id="{DE76D26E-4595-5DB6-87D3-B0ADFE6069B5}"/>
                </a:ext>
              </a:extLst>
            </p:cNvPr>
            <p:cNvSpPr/>
            <p:nvPr/>
          </p:nvSpPr>
          <p:spPr>
            <a:xfrm>
              <a:off x="2815179" y="2184368"/>
              <a:ext cx="828000" cy="828000"/>
            </a:xfrm>
            <a:prstGeom prst="roundRect">
              <a:avLst>
                <a:gd name="adj" fmla="val 17548"/>
              </a:avLst>
            </a:prstGeom>
            <a:solidFill>
              <a:srgbClr val="FFFFFF"/>
            </a:solidFill>
            <a:ln w="12700" cap="flat" cmpd="sng" algn="ctr">
              <a:noFill/>
              <a:prstDash val="solid"/>
              <a:miter lim="800000"/>
            </a:ln>
            <a:effectLst>
              <a:outerShdw blurRad="177800" dist="76200" dir="5400000" algn="t" rotWithShape="0">
                <a:srgbClr val="0E2B7E">
                  <a:alpha val="20000"/>
                </a:srgbClr>
              </a:outerShdw>
            </a:effectLst>
          </p:spPr>
          <p:txBody>
            <a:bodyPr rtlCol="0" anchor="ctr"/>
            <a:lstStyle/>
            <a:p>
              <a:pPr algn="ct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20" name="矩形: 圆角 45">
              <a:extLst>
                <a:ext uri="{FF2B5EF4-FFF2-40B4-BE49-F238E27FC236}">
                  <a16:creationId xmlns:a16="http://schemas.microsoft.com/office/drawing/2014/main" id="{B247D5DE-87CA-FEAB-0D2C-C221CBB85AAD}"/>
                </a:ext>
              </a:extLst>
            </p:cNvPr>
            <p:cNvSpPr/>
            <p:nvPr/>
          </p:nvSpPr>
          <p:spPr>
            <a:xfrm>
              <a:off x="2851179" y="2220508"/>
              <a:ext cx="756000" cy="756000"/>
            </a:xfrm>
            <a:prstGeom prst="roundRect">
              <a:avLst>
                <a:gd name="adj" fmla="val 18914"/>
              </a:avLst>
            </a:prstGeom>
            <a:gradFill>
              <a:gsLst>
                <a:gs pos="0">
                  <a:srgbClr val="53C4C3"/>
                </a:gs>
                <a:gs pos="100000">
                  <a:srgbClr val="149B9C"/>
                </a:gs>
              </a:gsLst>
              <a:lin ang="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1" name="test-tube_106244">
              <a:extLst>
                <a:ext uri="{FF2B5EF4-FFF2-40B4-BE49-F238E27FC236}">
                  <a16:creationId xmlns:a16="http://schemas.microsoft.com/office/drawing/2014/main" id="{E97B6B10-7636-63CC-3FC2-21D8945B3B66}"/>
                </a:ext>
              </a:extLst>
            </p:cNvPr>
            <p:cNvSpPr>
              <a:spLocks/>
            </p:cNvSpPr>
            <p:nvPr/>
          </p:nvSpPr>
          <p:spPr>
            <a:xfrm>
              <a:off x="3072818" y="2370226"/>
              <a:ext cx="312721" cy="468000"/>
            </a:xfrm>
            <a:custGeom>
              <a:avLst/>
              <a:gdLst>
                <a:gd name="connsiteX0" fmla="*/ 116760 w 288824"/>
                <a:gd name="connsiteY0" fmla="*/ 173308 h 607992"/>
                <a:gd name="connsiteX1" fmla="*/ 95615 w 288824"/>
                <a:gd name="connsiteY1" fmla="*/ 177555 h 607992"/>
                <a:gd name="connsiteX2" fmla="*/ 95615 w 288824"/>
                <a:gd name="connsiteY2" fmla="*/ 494182 h 607992"/>
                <a:gd name="connsiteX3" fmla="*/ 144407 w 288824"/>
                <a:gd name="connsiteY3" fmla="*/ 542901 h 607992"/>
                <a:gd name="connsiteX4" fmla="*/ 193200 w 288824"/>
                <a:gd name="connsiteY4" fmla="*/ 494182 h 607992"/>
                <a:gd name="connsiteX5" fmla="*/ 193493 w 288824"/>
                <a:gd name="connsiteY5" fmla="*/ 191321 h 607992"/>
                <a:gd name="connsiteX6" fmla="*/ 137171 w 288824"/>
                <a:gd name="connsiteY6" fmla="*/ 180875 h 607992"/>
                <a:gd name="connsiteX7" fmla="*/ 137171 w 288824"/>
                <a:gd name="connsiteY7" fmla="*/ 180777 h 607992"/>
                <a:gd name="connsiteX8" fmla="*/ 116760 w 288824"/>
                <a:gd name="connsiteY8" fmla="*/ 173308 h 607992"/>
                <a:gd name="connsiteX9" fmla="*/ 114340 w 288824"/>
                <a:gd name="connsiteY9" fmla="*/ 147191 h 607992"/>
                <a:gd name="connsiteX10" fmla="*/ 153012 w 288824"/>
                <a:gd name="connsiteY10" fmla="*/ 160079 h 607992"/>
                <a:gd name="connsiteX11" fmla="*/ 153012 w 288824"/>
                <a:gd name="connsiteY11" fmla="*/ 160176 h 607992"/>
                <a:gd name="connsiteX12" fmla="*/ 198675 w 288824"/>
                <a:gd name="connsiteY12" fmla="*/ 160079 h 607992"/>
                <a:gd name="connsiteX13" fmla="*/ 212364 w 288824"/>
                <a:gd name="connsiteY13" fmla="*/ 158809 h 607992"/>
                <a:gd name="connsiteX14" fmla="*/ 219600 w 288824"/>
                <a:gd name="connsiteY14" fmla="*/ 170525 h 607992"/>
                <a:gd name="connsiteX15" fmla="*/ 219307 w 288824"/>
                <a:gd name="connsiteY15" fmla="*/ 494182 h 607992"/>
                <a:gd name="connsiteX16" fmla="*/ 144407 w 288824"/>
                <a:gd name="connsiteY16" fmla="*/ 568969 h 607992"/>
                <a:gd name="connsiteX17" fmla="*/ 69507 w 288824"/>
                <a:gd name="connsiteY17" fmla="*/ 494182 h 607992"/>
                <a:gd name="connsiteX18" fmla="*/ 69507 w 288824"/>
                <a:gd name="connsiteY18" fmla="*/ 170428 h 607992"/>
                <a:gd name="connsiteX19" fmla="*/ 75667 w 288824"/>
                <a:gd name="connsiteY19" fmla="*/ 160079 h 607992"/>
                <a:gd name="connsiteX20" fmla="*/ 114340 w 288824"/>
                <a:gd name="connsiteY20" fmla="*/ 147191 h 607992"/>
                <a:gd name="connsiteX21" fmla="*/ 56514 w 288824"/>
                <a:gd name="connsiteY21" fmla="*/ 68336 h 607992"/>
                <a:gd name="connsiteX22" fmla="*/ 56514 w 288824"/>
                <a:gd name="connsiteY22" fmla="*/ 494164 h 607992"/>
                <a:gd name="connsiteX23" fmla="*/ 144412 w 288824"/>
                <a:gd name="connsiteY23" fmla="*/ 581927 h 607992"/>
                <a:gd name="connsiteX24" fmla="*/ 232311 w 288824"/>
                <a:gd name="connsiteY24" fmla="*/ 494164 h 607992"/>
                <a:gd name="connsiteX25" fmla="*/ 232311 w 288824"/>
                <a:gd name="connsiteY25" fmla="*/ 68336 h 607992"/>
                <a:gd name="connsiteX26" fmla="*/ 34221 w 288824"/>
                <a:gd name="connsiteY26" fmla="*/ 26065 h 607992"/>
                <a:gd name="connsiteX27" fmla="*/ 26106 w 288824"/>
                <a:gd name="connsiteY27" fmla="*/ 34168 h 607992"/>
                <a:gd name="connsiteX28" fmla="*/ 34221 w 288824"/>
                <a:gd name="connsiteY28" fmla="*/ 42270 h 607992"/>
                <a:gd name="connsiteX29" fmla="*/ 254603 w 288824"/>
                <a:gd name="connsiteY29" fmla="*/ 42270 h 607992"/>
                <a:gd name="connsiteX30" fmla="*/ 262719 w 288824"/>
                <a:gd name="connsiteY30" fmla="*/ 34168 h 607992"/>
                <a:gd name="connsiteX31" fmla="*/ 254603 w 288824"/>
                <a:gd name="connsiteY31" fmla="*/ 26065 h 607992"/>
                <a:gd name="connsiteX32" fmla="*/ 34221 w 288824"/>
                <a:gd name="connsiteY32" fmla="*/ 0 h 607992"/>
                <a:gd name="connsiteX33" fmla="*/ 254603 w 288824"/>
                <a:gd name="connsiteY33" fmla="*/ 0 h 607992"/>
                <a:gd name="connsiteX34" fmla="*/ 288824 w 288824"/>
                <a:gd name="connsiteY34" fmla="*/ 34168 h 607992"/>
                <a:gd name="connsiteX35" fmla="*/ 258417 w 288824"/>
                <a:gd name="connsiteY35" fmla="*/ 68140 h 607992"/>
                <a:gd name="connsiteX36" fmla="*/ 258417 w 288824"/>
                <a:gd name="connsiteY36" fmla="*/ 494164 h 607992"/>
                <a:gd name="connsiteX37" fmla="*/ 144412 w 288824"/>
                <a:gd name="connsiteY37" fmla="*/ 607992 h 607992"/>
                <a:gd name="connsiteX38" fmla="*/ 30408 w 288824"/>
                <a:gd name="connsiteY38" fmla="*/ 494164 h 607992"/>
                <a:gd name="connsiteX39" fmla="*/ 30408 w 288824"/>
                <a:gd name="connsiteY39" fmla="*/ 68140 h 607992"/>
                <a:gd name="connsiteX40" fmla="*/ 0 w 288824"/>
                <a:gd name="connsiteY40" fmla="*/ 34168 h 607992"/>
                <a:gd name="connsiteX41" fmla="*/ 34221 w 288824"/>
                <a:gd name="connsiteY41" fmla="*/ 0 h 60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824" h="607992">
                  <a:moveTo>
                    <a:pt x="116760" y="173308"/>
                  </a:moveTo>
                  <a:cubicBezTo>
                    <a:pt x="109451" y="172771"/>
                    <a:pt x="102019" y="174187"/>
                    <a:pt x="95615" y="177555"/>
                  </a:cubicBezTo>
                  <a:lnTo>
                    <a:pt x="95615" y="494182"/>
                  </a:lnTo>
                  <a:cubicBezTo>
                    <a:pt x="95615" y="521031"/>
                    <a:pt x="117517" y="542901"/>
                    <a:pt x="144407" y="542901"/>
                  </a:cubicBezTo>
                  <a:cubicBezTo>
                    <a:pt x="171297" y="542901"/>
                    <a:pt x="193200" y="521031"/>
                    <a:pt x="193200" y="494182"/>
                  </a:cubicBezTo>
                  <a:lnTo>
                    <a:pt x="193493" y="191321"/>
                  </a:lnTo>
                  <a:cubicBezTo>
                    <a:pt x="174523" y="196691"/>
                    <a:pt x="153598" y="193176"/>
                    <a:pt x="137171" y="180875"/>
                  </a:cubicBezTo>
                  <a:cubicBezTo>
                    <a:pt x="137171" y="180875"/>
                    <a:pt x="137171" y="180777"/>
                    <a:pt x="137171" y="180777"/>
                  </a:cubicBezTo>
                  <a:cubicBezTo>
                    <a:pt x="131256" y="176335"/>
                    <a:pt x="124069" y="173845"/>
                    <a:pt x="116760" y="173308"/>
                  </a:cubicBezTo>
                  <a:close/>
                  <a:moveTo>
                    <a:pt x="114340" y="147191"/>
                  </a:moveTo>
                  <a:cubicBezTo>
                    <a:pt x="127980" y="147191"/>
                    <a:pt x="141620" y="151487"/>
                    <a:pt x="153012" y="160079"/>
                  </a:cubicBezTo>
                  <a:cubicBezTo>
                    <a:pt x="153012" y="160079"/>
                    <a:pt x="153012" y="160079"/>
                    <a:pt x="153012" y="160176"/>
                  </a:cubicBezTo>
                  <a:cubicBezTo>
                    <a:pt x="166505" y="170330"/>
                    <a:pt x="185279" y="170330"/>
                    <a:pt x="198675" y="160079"/>
                  </a:cubicBezTo>
                  <a:cubicBezTo>
                    <a:pt x="202684" y="157150"/>
                    <a:pt x="207964" y="156564"/>
                    <a:pt x="212364" y="158809"/>
                  </a:cubicBezTo>
                  <a:cubicBezTo>
                    <a:pt x="216862" y="161055"/>
                    <a:pt x="219600" y="165546"/>
                    <a:pt x="219600" y="170525"/>
                  </a:cubicBezTo>
                  <a:lnTo>
                    <a:pt x="219307" y="494182"/>
                  </a:lnTo>
                  <a:cubicBezTo>
                    <a:pt x="219307" y="535383"/>
                    <a:pt x="185670" y="568969"/>
                    <a:pt x="144407" y="568969"/>
                  </a:cubicBezTo>
                  <a:cubicBezTo>
                    <a:pt x="103144" y="568969"/>
                    <a:pt x="69507" y="535383"/>
                    <a:pt x="69507" y="494182"/>
                  </a:cubicBezTo>
                  <a:lnTo>
                    <a:pt x="69507" y="170428"/>
                  </a:lnTo>
                  <a:cubicBezTo>
                    <a:pt x="69507" y="166327"/>
                    <a:pt x="72441" y="162519"/>
                    <a:pt x="75667" y="160079"/>
                  </a:cubicBezTo>
                  <a:cubicBezTo>
                    <a:pt x="87059" y="151487"/>
                    <a:pt x="100699" y="147191"/>
                    <a:pt x="114340" y="147191"/>
                  </a:cubicBezTo>
                  <a:close/>
                  <a:moveTo>
                    <a:pt x="56514" y="68336"/>
                  </a:moveTo>
                  <a:lnTo>
                    <a:pt x="56514" y="494164"/>
                  </a:lnTo>
                  <a:cubicBezTo>
                    <a:pt x="56514" y="542585"/>
                    <a:pt x="95916" y="581927"/>
                    <a:pt x="144412" y="581927"/>
                  </a:cubicBezTo>
                  <a:cubicBezTo>
                    <a:pt x="192908" y="581927"/>
                    <a:pt x="232311" y="542585"/>
                    <a:pt x="232311" y="494164"/>
                  </a:cubicBezTo>
                  <a:lnTo>
                    <a:pt x="232311" y="68336"/>
                  </a:lnTo>
                  <a:close/>
                  <a:moveTo>
                    <a:pt x="34221" y="26065"/>
                  </a:moveTo>
                  <a:cubicBezTo>
                    <a:pt x="29724" y="26065"/>
                    <a:pt x="26106" y="29677"/>
                    <a:pt x="26106" y="34168"/>
                  </a:cubicBezTo>
                  <a:cubicBezTo>
                    <a:pt x="26106" y="38658"/>
                    <a:pt x="29724" y="42270"/>
                    <a:pt x="34221" y="42270"/>
                  </a:cubicBezTo>
                  <a:lnTo>
                    <a:pt x="254603" y="42270"/>
                  </a:lnTo>
                  <a:cubicBezTo>
                    <a:pt x="259101" y="42270"/>
                    <a:pt x="262719" y="38658"/>
                    <a:pt x="262719" y="34168"/>
                  </a:cubicBezTo>
                  <a:cubicBezTo>
                    <a:pt x="262719" y="29677"/>
                    <a:pt x="259101" y="26065"/>
                    <a:pt x="254603" y="26065"/>
                  </a:cubicBezTo>
                  <a:close/>
                  <a:moveTo>
                    <a:pt x="34221" y="0"/>
                  </a:moveTo>
                  <a:lnTo>
                    <a:pt x="254603" y="0"/>
                  </a:lnTo>
                  <a:cubicBezTo>
                    <a:pt x="273474" y="0"/>
                    <a:pt x="288824" y="15327"/>
                    <a:pt x="288824" y="34168"/>
                  </a:cubicBezTo>
                  <a:cubicBezTo>
                    <a:pt x="288824" y="51740"/>
                    <a:pt x="275527" y="66188"/>
                    <a:pt x="258417" y="68140"/>
                  </a:cubicBezTo>
                  <a:lnTo>
                    <a:pt x="258417" y="494164"/>
                  </a:lnTo>
                  <a:cubicBezTo>
                    <a:pt x="258417" y="556936"/>
                    <a:pt x="207281" y="607992"/>
                    <a:pt x="144412" y="607992"/>
                  </a:cubicBezTo>
                  <a:cubicBezTo>
                    <a:pt x="81544" y="607992"/>
                    <a:pt x="30408" y="556936"/>
                    <a:pt x="30408" y="494164"/>
                  </a:cubicBezTo>
                  <a:lnTo>
                    <a:pt x="30408" y="68140"/>
                  </a:lnTo>
                  <a:cubicBezTo>
                    <a:pt x="13297" y="66188"/>
                    <a:pt x="0" y="51740"/>
                    <a:pt x="0" y="34168"/>
                  </a:cubicBezTo>
                  <a:cubicBezTo>
                    <a:pt x="0" y="15327"/>
                    <a:pt x="15351" y="0"/>
                    <a:pt x="34221" y="0"/>
                  </a:cubicBezTo>
                  <a:close/>
                </a:path>
              </a:pathLst>
            </a:custGeom>
            <a:solidFill>
              <a:srgbClr val="F7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a typeface="微软雅黑" panose="020B0503020204020204" pitchFamily="34" charset="-122"/>
              </a:endParaRPr>
            </a:p>
          </p:txBody>
        </p:sp>
      </p:grpSp>
      <p:sp>
        <p:nvSpPr>
          <p:cNvPr id="22" name="Pentagon 9@|1FFC:4308095|FBC:16777215|LFC:16777215|LBC:16777215">
            <a:extLst>
              <a:ext uri="{FF2B5EF4-FFF2-40B4-BE49-F238E27FC236}">
                <a16:creationId xmlns:a16="http://schemas.microsoft.com/office/drawing/2014/main" id="{18C1DF10-C2DC-0D8D-6528-C86404682891}"/>
              </a:ext>
            </a:extLst>
          </p:cNvPr>
          <p:cNvSpPr/>
          <p:nvPr/>
        </p:nvSpPr>
        <p:spPr>
          <a:xfrm rot="5400000">
            <a:off x="7093212" y="473854"/>
            <a:ext cx="522306"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23" name="文本框 11">
            <a:extLst>
              <a:ext uri="{FF2B5EF4-FFF2-40B4-BE49-F238E27FC236}">
                <a16:creationId xmlns:a16="http://schemas.microsoft.com/office/drawing/2014/main" id="{292E378A-731F-C85F-D5E8-5E29393F04DD}"/>
              </a:ext>
            </a:extLst>
          </p:cNvPr>
          <p:cNvSpPr txBox="1"/>
          <p:nvPr/>
        </p:nvSpPr>
        <p:spPr>
          <a:xfrm>
            <a:off x="6561883" y="1149371"/>
            <a:ext cx="158496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kern="1200" dirty="0">
                <a:solidFill>
                  <a:srgbClr val="FFFF00"/>
                </a:solidFill>
                <a:latin typeface="微软雅黑" panose="020B0503020204020204" pitchFamily="34" charset="-122"/>
                <a:ea typeface="微软雅黑" panose="020B0503020204020204" pitchFamily="34" charset="-122"/>
                <a:cs typeface="+mn-ea"/>
              </a:rPr>
              <a:t>新</a:t>
            </a:r>
            <a:r>
              <a:rPr lang="zh-CN" altLang="en-US" sz="2400" b="1" dirty="0">
                <a:solidFill>
                  <a:srgbClr val="FFFF00"/>
                </a:solidFill>
                <a:latin typeface="微软雅黑" panose="020B0503020204020204" pitchFamily="34" charset="-122"/>
                <a:ea typeface="微软雅黑" panose="020B0503020204020204" pitchFamily="34" charset="-122"/>
                <a:cs typeface="+mn-ea"/>
              </a:rPr>
              <a:t>疗效</a:t>
            </a:r>
            <a:endParaRPr kumimoji="0" lang="zh-CN" altLang="en-US" sz="2400" b="1" i="0" u="none" strike="noStrike" kern="1200" cap="none" spc="0" normalizeH="0" baseline="0" noProof="0" dirty="0">
              <a:ln>
                <a:noFill/>
              </a:ln>
              <a:solidFill>
                <a:srgbClr val="FFFF00"/>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sp>
        <p:nvSpPr>
          <p:cNvPr id="24" name="Pentagon 9@|1FFC:4308095|FBC:16777215|LFC:16777215|LBC:16777215">
            <a:extLst>
              <a:ext uri="{FF2B5EF4-FFF2-40B4-BE49-F238E27FC236}">
                <a16:creationId xmlns:a16="http://schemas.microsoft.com/office/drawing/2014/main" id="{AD582633-9AF2-BFA6-657B-7F96154B6570}"/>
              </a:ext>
            </a:extLst>
          </p:cNvPr>
          <p:cNvSpPr/>
          <p:nvPr/>
        </p:nvSpPr>
        <p:spPr>
          <a:xfrm rot="5400000">
            <a:off x="1429138" y="3450958"/>
            <a:ext cx="522306"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25" name="文本框 11">
            <a:extLst>
              <a:ext uri="{FF2B5EF4-FFF2-40B4-BE49-F238E27FC236}">
                <a16:creationId xmlns:a16="http://schemas.microsoft.com/office/drawing/2014/main" id="{035218D4-BE29-2397-1AFC-641AC416C1C7}"/>
              </a:ext>
            </a:extLst>
          </p:cNvPr>
          <p:cNvSpPr txBox="1"/>
          <p:nvPr/>
        </p:nvSpPr>
        <p:spPr>
          <a:xfrm>
            <a:off x="897809" y="4126475"/>
            <a:ext cx="1584963"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kern="1200" dirty="0">
                <a:solidFill>
                  <a:schemeClr val="bg1"/>
                </a:solidFill>
                <a:latin typeface="微软雅黑" panose="020B0503020204020204" pitchFamily="34" charset="-122"/>
                <a:ea typeface="微软雅黑" panose="020B0503020204020204" pitchFamily="34" charset="-122"/>
                <a:cs typeface="+mn-ea"/>
              </a:rPr>
              <a:t>新概念</a:t>
            </a:r>
            <a:endParaRPr kumimoji="0" lang="zh-CN" altLang="en-US" b="1" i="0" u="none" strike="noStrike" kern="1200" cap="none" spc="0" normalizeH="0" baseline="0" noProof="0" dirty="0">
              <a:ln>
                <a:noFill/>
              </a:ln>
              <a:solidFill>
                <a:schemeClr val="bg1"/>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nvGrpSpPr>
          <p:cNvPr id="26" name="组合 25">
            <a:extLst>
              <a:ext uri="{FF2B5EF4-FFF2-40B4-BE49-F238E27FC236}">
                <a16:creationId xmlns:a16="http://schemas.microsoft.com/office/drawing/2014/main" id="{1C53461E-F494-1C28-F03D-B11E996F15C8}"/>
              </a:ext>
            </a:extLst>
          </p:cNvPr>
          <p:cNvGrpSpPr/>
          <p:nvPr/>
        </p:nvGrpSpPr>
        <p:grpSpPr>
          <a:xfrm>
            <a:off x="6433615" y="2207973"/>
            <a:ext cx="828000" cy="828000"/>
            <a:chOff x="2815179" y="3337961"/>
            <a:chExt cx="828000" cy="828000"/>
          </a:xfrm>
        </p:grpSpPr>
        <p:grpSp>
          <p:nvGrpSpPr>
            <p:cNvPr id="27" name="组合 43">
              <a:extLst>
                <a:ext uri="{FF2B5EF4-FFF2-40B4-BE49-F238E27FC236}">
                  <a16:creationId xmlns:a16="http://schemas.microsoft.com/office/drawing/2014/main" id="{3788AEEE-5675-3A5E-3818-F0EBAD177550}"/>
                </a:ext>
              </a:extLst>
            </p:cNvPr>
            <p:cNvGrpSpPr/>
            <p:nvPr/>
          </p:nvGrpSpPr>
          <p:grpSpPr>
            <a:xfrm>
              <a:off x="2815179" y="3337961"/>
              <a:ext cx="828000" cy="828000"/>
              <a:chOff x="10154308" y="2310418"/>
              <a:chExt cx="1236668" cy="1236668"/>
            </a:xfrm>
          </p:grpSpPr>
          <p:sp>
            <p:nvSpPr>
              <p:cNvPr id="29" name="矩形: 圆角 44">
                <a:extLst>
                  <a:ext uri="{FF2B5EF4-FFF2-40B4-BE49-F238E27FC236}">
                    <a16:creationId xmlns:a16="http://schemas.microsoft.com/office/drawing/2014/main" id="{462AF53B-1A88-89CE-688E-2F657E4FDACF}"/>
                  </a:ext>
                </a:extLst>
              </p:cNvPr>
              <p:cNvSpPr/>
              <p:nvPr/>
            </p:nvSpPr>
            <p:spPr>
              <a:xfrm>
                <a:off x="10154308" y="2310418"/>
                <a:ext cx="1236668" cy="1236668"/>
              </a:xfrm>
              <a:prstGeom prst="roundRect">
                <a:avLst>
                  <a:gd name="adj" fmla="val 17548"/>
                </a:avLst>
              </a:prstGeom>
              <a:solidFill>
                <a:srgbClr val="FFFFFF"/>
              </a:solidFill>
              <a:ln w="12700" cap="flat" cmpd="sng" algn="ctr">
                <a:noFill/>
                <a:prstDash val="solid"/>
                <a:miter lim="800000"/>
              </a:ln>
              <a:effectLst>
                <a:outerShdw blurRad="177800" dist="76200" dir="5400000" algn="t" rotWithShape="0">
                  <a:srgbClr val="0E2B7E">
                    <a:alpha val="20000"/>
                  </a:srgbClr>
                </a:outerShdw>
              </a:effectLst>
            </p:spPr>
            <p:txBody>
              <a:bodyPr rtlCol="0" anchor="ctr"/>
              <a:lstStyle/>
              <a:p>
                <a:pPr algn="ct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30" name="矩形: 圆角 45">
                <a:extLst>
                  <a:ext uri="{FF2B5EF4-FFF2-40B4-BE49-F238E27FC236}">
                    <a16:creationId xmlns:a16="http://schemas.microsoft.com/office/drawing/2014/main" id="{DC3FF277-E4F6-FCFE-DB61-CB931D947E24}"/>
                  </a:ext>
                </a:extLst>
              </p:cNvPr>
              <p:cNvSpPr/>
              <p:nvPr/>
            </p:nvSpPr>
            <p:spPr>
              <a:xfrm>
                <a:off x="10208075" y="2364186"/>
                <a:ext cx="1129132" cy="1129132"/>
              </a:xfrm>
              <a:prstGeom prst="roundRect">
                <a:avLst>
                  <a:gd name="adj" fmla="val 18914"/>
                </a:avLst>
              </a:prstGeom>
              <a:gradFill>
                <a:gsLst>
                  <a:gs pos="0">
                    <a:srgbClr val="53C4C3"/>
                  </a:gs>
                  <a:gs pos="100000">
                    <a:srgbClr val="149B9C"/>
                  </a:gs>
                </a:gsLst>
                <a:lin ang="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latin typeface="微软雅黑" panose="020B0503020204020204" pitchFamily="34" charset="-122"/>
                  <a:ea typeface="微软雅黑" panose="020B0503020204020204" pitchFamily="34" charset="-122"/>
                </a:endParaRPr>
              </a:p>
            </p:txBody>
          </p:sp>
        </p:grpSp>
        <p:pic>
          <p:nvPicPr>
            <p:cNvPr id="28" name="图形 27">
              <a:extLst>
                <a:ext uri="{FF2B5EF4-FFF2-40B4-BE49-F238E27FC236}">
                  <a16:creationId xmlns:a16="http://schemas.microsoft.com/office/drawing/2014/main" id="{5825B7A9-59AC-3C9B-D33C-B50F0337F8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013178" y="3510452"/>
              <a:ext cx="432000" cy="432000"/>
            </a:xfrm>
            <a:prstGeom prst="rect">
              <a:avLst/>
            </a:prstGeom>
          </p:spPr>
        </p:pic>
      </p:grpSp>
      <p:grpSp>
        <p:nvGrpSpPr>
          <p:cNvPr id="35" name="组合 34">
            <a:extLst>
              <a:ext uri="{FF2B5EF4-FFF2-40B4-BE49-F238E27FC236}">
                <a16:creationId xmlns:a16="http://schemas.microsoft.com/office/drawing/2014/main" id="{DC82D5E2-CFE3-4A2B-8752-60D2475E826C}"/>
              </a:ext>
            </a:extLst>
          </p:cNvPr>
          <p:cNvGrpSpPr/>
          <p:nvPr/>
        </p:nvGrpSpPr>
        <p:grpSpPr>
          <a:xfrm>
            <a:off x="733541" y="5040689"/>
            <a:ext cx="828000" cy="828000"/>
            <a:chOff x="2815179" y="1194318"/>
            <a:chExt cx="828000" cy="828000"/>
          </a:xfrm>
        </p:grpSpPr>
        <p:sp>
          <p:nvSpPr>
            <p:cNvPr id="36" name="矩形: 圆角 44">
              <a:extLst>
                <a:ext uri="{FF2B5EF4-FFF2-40B4-BE49-F238E27FC236}">
                  <a16:creationId xmlns:a16="http://schemas.microsoft.com/office/drawing/2014/main" id="{8CD4D574-1134-3C31-8CB2-6FC83016DF7E}"/>
                </a:ext>
              </a:extLst>
            </p:cNvPr>
            <p:cNvSpPr/>
            <p:nvPr/>
          </p:nvSpPr>
          <p:spPr>
            <a:xfrm>
              <a:off x="2815179" y="1194318"/>
              <a:ext cx="828000" cy="828000"/>
            </a:xfrm>
            <a:prstGeom prst="roundRect">
              <a:avLst>
                <a:gd name="adj" fmla="val 17548"/>
              </a:avLst>
            </a:prstGeom>
            <a:solidFill>
              <a:srgbClr val="FFFFFF"/>
            </a:solidFill>
            <a:ln w="12700" cap="flat" cmpd="sng" algn="ctr">
              <a:noFill/>
              <a:prstDash val="solid"/>
              <a:miter lim="800000"/>
            </a:ln>
            <a:effectLst>
              <a:outerShdw blurRad="177800" dist="76200" dir="5400000" algn="t" rotWithShape="0">
                <a:srgbClr val="0E2B7E">
                  <a:alpha val="20000"/>
                </a:srgbClr>
              </a:outerShdw>
            </a:effectLst>
          </p:spPr>
          <p:txBody>
            <a:bodyPr rtlCol="0" anchor="ctr"/>
            <a:lstStyle/>
            <a:p>
              <a:pPr algn="ct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37" name="矩形: 圆角 45">
              <a:extLst>
                <a:ext uri="{FF2B5EF4-FFF2-40B4-BE49-F238E27FC236}">
                  <a16:creationId xmlns:a16="http://schemas.microsoft.com/office/drawing/2014/main" id="{267480D3-AD4B-F664-596F-717867051A3C}"/>
                </a:ext>
              </a:extLst>
            </p:cNvPr>
            <p:cNvSpPr/>
            <p:nvPr/>
          </p:nvSpPr>
          <p:spPr>
            <a:xfrm>
              <a:off x="2851179" y="1230458"/>
              <a:ext cx="756000" cy="756000"/>
            </a:xfrm>
            <a:prstGeom prst="roundRect">
              <a:avLst>
                <a:gd name="adj" fmla="val 18914"/>
              </a:avLst>
            </a:prstGeom>
            <a:gradFill>
              <a:gsLst>
                <a:gs pos="0">
                  <a:srgbClr val="53C4C3"/>
                </a:gs>
                <a:gs pos="100000">
                  <a:srgbClr val="149B9C"/>
                </a:gs>
              </a:gsLst>
              <a:lin ang="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38" name="dna-code_82990">
              <a:extLst>
                <a:ext uri="{FF2B5EF4-FFF2-40B4-BE49-F238E27FC236}">
                  <a16:creationId xmlns:a16="http://schemas.microsoft.com/office/drawing/2014/main" id="{235385E8-E449-DFFB-80CA-D1CF235790D5}"/>
                </a:ext>
              </a:extLst>
            </p:cNvPr>
            <p:cNvSpPr/>
            <p:nvPr/>
          </p:nvSpPr>
          <p:spPr>
            <a:xfrm>
              <a:off x="2995179" y="1378877"/>
              <a:ext cx="468000" cy="468000"/>
            </a:xfrm>
            <a:custGeom>
              <a:avLst/>
              <a:gdLst>
                <a:gd name="T0" fmla="*/ 2711 w 2800"/>
                <a:gd name="T1" fmla="*/ 736 h 2789"/>
                <a:gd name="T2" fmla="*/ 2592 w 2800"/>
                <a:gd name="T3" fmla="*/ 813 h 2789"/>
                <a:gd name="T4" fmla="*/ 2492 w 2800"/>
                <a:gd name="T5" fmla="*/ 1029 h 2789"/>
                <a:gd name="T6" fmla="*/ 1771 w 2800"/>
                <a:gd name="T7" fmla="*/ 307 h 2789"/>
                <a:gd name="T8" fmla="*/ 1986 w 2800"/>
                <a:gd name="T9" fmla="*/ 207 h 2789"/>
                <a:gd name="T10" fmla="*/ 2064 w 2800"/>
                <a:gd name="T11" fmla="*/ 89 h 2789"/>
                <a:gd name="T12" fmla="*/ 1945 w 2800"/>
                <a:gd name="T13" fmla="*/ 11 h 2789"/>
                <a:gd name="T14" fmla="*/ 1470 w 2800"/>
                <a:gd name="T15" fmla="*/ 295 h 2789"/>
                <a:gd name="T16" fmla="*/ 1284 w 2800"/>
                <a:gd name="T17" fmla="*/ 1289 h 2789"/>
                <a:gd name="T18" fmla="*/ 310 w 2800"/>
                <a:gd name="T19" fmla="*/ 1455 h 2789"/>
                <a:gd name="T20" fmla="*/ 13 w 2800"/>
                <a:gd name="T21" fmla="*/ 1942 h 2789"/>
                <a:gd name="T22" fmla="*/ 87 w 2800"/>
                <a:gd name="T23" fmla="*/ 2062 h 2789"/>
                <a:gd name="T24" fmla="*/ 110 w 2800"/>
                <a:gd name="T25" fmla="*/ 2065 h 2789"/>
                <a:gd name="T26" fmla="*/ 207 w 2800"/>
                <a:gd name="T27" fmla="*/ 1987 h 2789"/>
                <a:gd name="T28" fmla="*/ 316 w 2800"/>
                <a:gd name="T29" fmla="*/ 1763 h 2789"/>
                <a:gd name="T30" fmla="*/ 1037 w 2800"/>
                <a:gd name="T31" fmla="*/ 2484 h 2789"/>
                <a:gd name="T32" fmla="*/ 812 w 2800"/>
                <a:gd name="T33" fmla="*/ 2592 h 2789"/>
                <a:gd name="T34" fmla="*/ 737 w 2800"/>
                <a:gd name="T35" fmla="*/ 2712 h 2789"/>
                <a:gd name="T36" fmla="*/ 835 w 2800"/>
                <a:gd name="T37" fmla="*/ 2789 h 2789"/>
                <a:gd name="T38" fmla="*/ 857 w 2800"/>
                <a:gd name="T39" fmla="*/ 2787 h 2789"/>
                <a:gd name="T40" fmla="*/ 1345 w 2800"/>
                <a:gd name="T41" fmla="*/ 2489 h 2789"/>
                <a:gd name="T42" fmla="*/ 1510 w 2800"/>
                <a:gd name="T43" fmla="*/ 1516 h 2789"/>
                <a:gd name="T44" fmla="*/ 2505 w 2800"/>
                <a:gd name="T45" fmla="*/ 1329 h 2789"/>
                <a:gd name="T46" fmla="*/ 2788 w 2800"/>
                <a:gd name="T47" fmla="*/ 854 h 2789"/>
                <a:gd name="T48" fmla="*/ 2711 w 2800"/>
                <a:gd name="T49" fmla="*/ 736 h 2789"/>
                <a:gd name="T50" fmla="*/ 2429 w 2800"/>
                <a:gd name="T51" fmla="*/ 1116 h 2789"/>
                <a:gd name="T52" fmla="*/ 2363 w 2800"/>
                <a:gd name="T53" fmla="*/ 1188 h 2789"/>
                <a:gd name="T54" fmla="*/ 2313 w 2800"/>
                <a:gd name="T55" fmla="*/ 1230 h 2789"/>
                <a:gd name="T56" fmla="*/ 1569 w 2800"/>
                <a:gd name="T57" fmla="*/ 486 h 2789"/>
                <a:gd name="T58" fmla="*/ 1612 w 2800"/>
                <a:gd name="T59" fmla="*/ 436 h 2789"/>
                <a:gd name="T60" fmla="*/ 1684 w 2800"/>
                <a:gd name="T61" fmla="*/ 371 h 2789"/>
                <a:gd name="T62" fmla="*/ 2429 w 2800"/>
                <a:gd name="T63" fmla="*/ 1116 h 2789"/>
                <a:gd name="T64" fmla="*/ 2031 w 2800"/>
                <a:gd name="T65" fmla="*/ 1328 h 2789"/>
                <a:gd name="T66" fmla="*/ 1471 w 2800"/>
                <a:gd name="T67" fmla="*/ 769 h 2789"/>
                <a:gd name="T68" fmla="*/ 1516 w 2800"/>
                <a:gd name="T69" fmla="*/ 583 h 2789"/>
                <a:gd name="T70" fmla="*/ 2216 w 2800"/>
                <a:gd name="T71" fmla="*/ 1284 h 2789"/>
                <a:gd name="T72" fmla="*/ 2031 w 2800"/>
                <a:gd name="T73" fmla="*/ 1328 h 2789"/>
                <a:gd name="T74" fmla="*/ 780 w 2800"/>
                <a:gd name="T75" fmla="*/ 1466 h 2789"/>
                <a:gd name="T76" fmla="*/ 1334 w 2800"/>
                <a:gd name="T77" fmla="*/ 2019 h 2789"/>
                <a:gd name="T78" fmla="*/ 1293 w 2800"/>
                <a:gd name="T79" fmla="*/ 2208 h 2789"/>
                <a:gd name="T80" fmla="*/ 591 w 2800"/>
                <a:gd name="T81" fmla="*/ 1507 h 2789"/>
                <a:gd name="T82" fmla="*/ 780 w 2800"/>
                <a:gd name="T83" fmla="*/ 1466 h 2789"/>
                <a:gd name="T84" fmla="*/ 927 w 2800"/>
                <a:gd name="T85" fmla="*/ 1462 h 2789"/>
                <a:gd name="T86" fmla="*/ 1307 w 2800"/>
                <a:gd name="T87" fmla="*/ 1493 h 2789"/>
                <a:gd name="T88" fmla="*/ 1338 w 2800"/>
                <a:gd name="T89" fmla="*/ 1872 h 2789"/>
                <a:gd name="T90" fmla="*/ 927 w 2800"/>
                <a:gd name="T91" fmla="*/ 1462 h 2789"/>
                <a:gd name="T92" fmla="*/ 380 w 2800"/>
                <a:gd name="T93" fmla="*/ 1676 h 2789"/>
                <a:gd name="T94" fmla="*/ 452 w 2800"/>
                <a:gd name="T95" fmla="*/ 1596 h 2789"/>
                <a:gd name="T96" fmla="*/ 494 w 2800"/>
                <a:gd name="T97" fmla="*/ 1560 h 2789"/>
                <a:gd name="T98" fmla="*/ 1239 w 2800"/>
                <a:gd name="T99" fmla="*/ 2306 h 2789"/>
                <a:gd name="T100" fmla="*/ 1203 w 2800"/>
                <a:gd name="T101" fmla="*/ 2348 h 2789"/>
                <a:gd name="T102" fmla="*/ 1124 w 2800"/>
                <a:gd name="T103" fmla="*/ 2420 h 2789"/>
                <a:gd name="T104" fmla="*/ 380 w 2800"/>
                <a:gd name="T105" fmla="*/ 1676 h 2789"/>
                <a:gd name="T106" fmla="*/ 1487 w 2800"/>
                <a:gd name="T107" fmla="*/ 1312 h 2789"/>
                <a:gd name="T108" fmla="*/ 1463 w 2800"/>
                <a:gd name="T109" fmla="*/ 911 h 2789"/>
                <a:gd name="T110" fmla="*/ 1888 w 2800"/>
                <a:gd name="T111" fmla="*/ 1337 h 2789"/>
                <a:gd name="T112" fmla="*/ 1487 w 2800"/>
                <a:gd name="T113" fmla="*/ 1312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0" h="2789">
                  <a:moveTo>
                    <a:pt x="2711" y="736"/>
                  </a:moveTo>
                  <a:cubicBezTo>
                    <a:pt x="2657" y="725"/>
                    <a:pt x="2604" y="759"/>
                    <a:pt x="2592" y="813"/>
                  </a:cubicBezTo>
                  <a:cubicBezTo>
                    <a:pt x="2592" y="815"/>
                    <a:pt x="2571" y="908"/>
                    <a:pt x="2492" y="1029"/>
                  </a:cubicBezTo>
                  <a:lnTo>
                    <a:pt x="1771" y="307"/>
                  </a:lnTo>
                  <a:cubicBezTo>
                    <a:pt x="1891" y="229"/>
                    <a:pt x="1984" y="207"/>
                    <a:pt x="1986" y="207"/>
                  </a:cubicBezTo>
                  <a:cubicBezTo>
                    <a:pt x="2040" y="195"/>
                    <a:pt x="2075" y="143"/>
                    <a:pt x="2064" y="89"/>
                  </a:cubicBezTo>
                  <a:cubicBezTo>
                    <a:pt x="2052" y="35"/>
                    <a:pt x="1999" y="0"/>
                    <a:pt x="1945" y="11"/>
                  </a:cubicBezTo>
                  <a:cubicBezTo>
                    <a:pt x="1936" y="13"/>
                    <a:pt x="1701" y="64"/>
                    <a:pt x="1470" y="295"/>
                  </a:cubicBezTo>
                  <a:cubicBezTo>
                    <a:pt x="1240" y="525"/>
                    <a:pt x="1241" y="879"/>
                    <a:pt x="1284" y="1289"/>
                  </a:cubicBezTo>
                  <a:cubicBezTo>
                    <a:pt x="882" y="1245"/>
                    <a:pt x="538" y="1227"/>
                    <a:pt x="310" y="1455"/>
                  </a:cubicBezTo>
                  <a:cubicBezTo>
                    <a:pt x="73" y="1692"/>
                    <a:pt x="15" y="1932"/>
                    <a:pt x="13" y="1942"/>
                  </a:cubicBezTo>
                  <a:cubicBezTo>
                    <a:pt x="0" y="1996"/>
                    <a:pt x="34" y="2050"/>
                    <a:pt x="87" y="2062"/>
                  </a:cubicBezTo>
                  <a:cubicBezTo>
                    <a:pt x="95" y="2064"/>
                    <a:pt x="103" y="2065"/>
                    <a:pt x="110" y="2065"/>
                  </a:cubicBezTo>
                  <a:cubicBezTo>
                    <a:pt x="156" y="2065"/>
                    <a:pt x="197" y="2034"/>
                    <a:pt x="207" y="1987"/>
                  </a:cubicBezTo>
                  <a:cubicBezTo>
                    <a:pt x="208" y="1986"/>
                    <a:pt x="233" y="1888"/>
                    <a:pt x="316" y="1763"/>
                  </a:cubicBezTo>
                  <a:lnTo>
                    <a:pt x="1037" y="2484"/>
                  </a:lnTo>
                  <a:cubicBezTo>
                    <a:pt x="911" y="2567"/>
                    <a:pt x="813" y="2592"/>
                    <a:pt x="812" y="2592"/>
                  </a:cubicBezTo>
                  <a:cubicBezTo>
                    <a:pt x="758" y="2605"/>
                    <a:pt x="725" y="2658"/>
                    <a:pt x="737" y="2712"/>
                  </a:cubicBezTo>
                  <a:cubicBezTo>
                    <a:pt x="748" y="2758"/>
                    <a:pt x="789" y="2789"/>
                    <a:pt x="835" y="2789"/>
                  </a:cubicBezTo>
                  <a:cubicBezTo>
                    <a:pt x="842" y="2789"/>
                    <a:pt x="850" y="2789"/>
                    <a:pt x="857" y="2787"/>
                  </a:cubicBezTo>
                  <a:cubicBezTo>
                    <a:pt x="868" y="2784"/>
                    <a:pt x="1108" y="2726"/>
                    <a:pt x="1345" y="2489"/>
                  </a:cubicBezTo>
                  <a:cubicBezTo>
                    <a:pt x="1572" y="2262"/>
                    <a:pt x="1555" y="1917"/>
                    <a:pt x="1510" y="1516"/>
                  </a:cubicBezTo>
                  <a:cubicBezTo>
                    <a:pt x="1920" y="1558"/>
                    <a:pt x="2275" y="1559"/>
                    <a:pt x="2505" y="1329"/>
                  </a:cubicBezTo>
                  <a:cubicBezTo>
                    <a:pt x="2736" y="1098"/>
                    <a:pt x="2786" y="864"/>
                    <a:pt x="2788" y="854"/>
                  </a:cubicBezTo>
                  <a:cubicBezTo>
                    <a:pt x="2800" y="800"/>
                    <a:pt x="2765" y="747"/>
                    <a:pt x="2711" y="736"/>
                  </a:cubicBezTo>
                  <a:close/>
                  <a:moveTo>
                    <a:pt x="2429" y="1116"/>
                  </a:moveTo>
                  <a:cubicBezTo>
                    <a:pt x="2409" y="1139"/>
                    <a:pt x="2388" y="1164"/>
                    <a:pt x="2363" y="1188"/>
                  </a:cubicBezTo>
                  <a:cubicBezTo>
                    <a:pt x="2348" y="1203"/>
                    <a:pt x="2331" y="1217"/>
                    <a:pt x="2313" y="1230"/>
                  </a:cubicBezTo>
                  <a:lnTo>
                    <a:pt x="1569" y="486"/>
                  </a:lnTo>
                  <a:cubicBezTo>
                    <a:pt x="1582" y="468"/>
                    <a:pt x="1596" y="452"/>
                    <a:pt x="1612" y="436"/>
                  </a:cubicBezTo>
                  <a:cubicBezTo>
                    <a:pt x="1636" y="412"/>
                    <a:pt x="1660" y="390"/>
                    <a:pt x="1684" y="371"/>
                  </a:cubicBezTo>
                  <a:lnTo>
                    <a:pt x="2429" y="1116"/>
                  </a:lnTo>
                  <a:close/>
                  <a:moveTo>
                    <a:pt x="2031" y="1328"/>
                  </a:moveTo>
                  <a:lnTo>
                    <a:pt x="1471" y="769"/>
                  </a:lnTo>
                  <a:cubicBezTo>
                    <a:pt x="1479" y="699"/>
                    <a:pt x="1494" y="638"/>
                    <a:pt x="1516" y="583"/>
                  </a:cubicBezTo>
                  <a:lnTo>
                    <a:pt x="2216" y="1284"/>
                  </a:lnTo>
                  <a:cubicBezTo>
                    <a:pt x="2162" y="1306"/>
                    <a:pt x="2100" y="1320"/>
                    <a:pt x="2031" y="1328"/>
                  </a:cubicBezTo>
                  <a:close/>
                  <a:moveTo>
                    <a:pt x="780" y="1466"/>
                  </a:moveTo>
                  <a:lnTo>
                    <a:pt x="1334" y="2019"/>
                  </a:lnTo>
                  <a:cubicBezTo>
                    <a:pt x="1327" y="2089"/>
                    <a:pt x="1315" y="2152"/>
                    <a:pt x="1293" y="2208"/>
                  </a:cubicBezTo>
                  <a:lnTo>
                    <a:pt x="591" y="1507"/>
                  </a:lnTo>
                  <a:cubicBezTo>
                    <a:pt x="647" y="1485"/>
                    <a:pt x="711" y="1472"/>
                    <a:pt x="780" y="1466"/>
                  </a:cubicBezTo>
                  <a:close/>
                  <a:moveTo>
                    <a:pt x="927" y="1462"/>
                  </a:moveTo>
                  <a:cubicBezTo>
                    <a:pt x="1041" y="1464"/>
                    <a:pt x="1169" y="1477"/>
                    <a:pt x="1307" y="1493"/>
                  </a:cubicBezTo>
                  <a:cubicBezTo>
                    <a:pt x="1322" y="1631"/>
                    <a:pt x="1335" y="1758"/>
                    <a:pt x="1338" y="1872"/>
                  </a:cubicBezTo>
                  <a:lnTo>
                    <a:pt x="927" y="1462"/>
                  </a:lnTo>
                  <a:close/>
                  <a:moveTo>
                    <a:pt x="380" y="1676"/>
                  </a:moveTo>
                  <a:cubicBezTo>
                    <a:pt x="401" y="1650"/>
                    <a:pt x="425" y="1623"/>
                    <a:pt x="452" y="1596"/>
                  </a:cubicBezTo>
                  <a:cubicBezTo>
                    <a:pt x="465" y="1583"/>
                    <a:pt x="479" y="1571"/>
                    <a:pt x="494" y="1560"/>
                  </a:cubicBezTo>
                  <a:lnTo>
                    <a:pt x="1239" y="2306"/>
                  </a:lnTo>
                  <a:cubicBezTo>
                    <a:pt x="1228" y="2320"/>
                    <a:pt x="1216" y="2335"/>
                    <a:pt x="1203" y="2348"/>
                  </a:cubicBezTo>
                  <a:cubicBezTo>
                    <a:pt x="1177" y="2374"/>
                    <a:pt x="1150" y="2398"/>
                    <a:pt x="1124" y="2420"/>
                  </a:cubicBezTo>
                  <a:lnTo>
                    <a:pt x="380" y="1676"/>
                  </a:lnTo>
                  <a:close/>
                  <a:moveTo>
                    <a:pt x="1487" y="1312"/>
                  </a:moveTo>
                  <a:cubicBezTo>
                    <a:pt x="1471" y="1159"/>
                    <a:pt x="1461" y="1026"/>
                    <a:pt x="1463" y="911"/>
                  </a:cubicBezTo>
                  <a:lnTo>
                    <a:pt x="1888" y="1337"/>
                  </a:lnTo>
                  <a:cubicBezTo>
                    <a:pt x="1773" y="1338"/>
                    <a:pt x="1640" y="1328"/>
                    <a:pt x="1487" y="1312"/>
                  </a:cubicBezTo>
                  <a:close/>
                </a:path>
              </a:pathLst>
            </a:custGeom>
            <a:solidFill>
              <a:srgbClr val="F7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微软雅黑" panose="020B0503020204020204" pitchFamily="34" charset="-122"/>
                <a:ea typeface="微软雅黑" panose="020B0503020204020204" pitchFamily="34" charset="-122"/>
              </a:endParaRPr>
            </a:p>
          </p:txBody>
        </p:sp>
      </p:grpSp>
      <p:grpSp>
        <p:nvGrpSpPr>
          <p:cNvPr id="39" name="组合 38">
            <a:extLst>
              <a:ext uri="{FF2B5EF4-FFF2-40B4-BE49-F238E27FC236}">
                <a16:creationId xmlns:a16="http://schemas.microsoft.com/office/drawing/2014/main" id="{AFD37BC0-F070-91ED-CFA2-F1147D8F8B8D}"/>
              </a:ext>
            </a:extLst>
          </p:cNvPr>
          <p:cNvGrpSpPr/>
          <p:nvPr/>
        </p:nvGrpSpPr>
        <p:grpSpPr>
          <a:xfrm>
            <a:off x="4521242" y="5045526"/>
            <a:ext cx="828000" cy="828000"/>
            <a:chOff x="2815179" y="4630648"/>
            <a:chExt cx="828000" cy="828000"/>
          </a:xfrm>
        </p:grpSpPr>
        <p:sp>
          <p:nvSpPr>
            <p:cNvPr id="40" name="矩形: 圆角 44">
              <a:extLst>
                <a:ext uri="{FF2B5EF4-FFF2-40B4-BE49-F238E27FC236}">
                  <a16:creationId xmlns:a16="http://schemas.microsoft.com/office/drawing/2014/main" id="{D0E855A3-C98D-E262-AAFB-3B79CC6BCC94}"/>
                </a:ext>
              </a:extLst>
            </p:cNvPr>
            <p:cNvSpPr/>
            <p:nvPr/>
          </p:nvSpPr>
          <p:spPr>
            <a:xfrm>
              <a:off x="2815179" y="4630648"/>
              <a:ext cx="828000" cy="828000"/>
            </a:xfrm>
            <a:prstGeom prst="roundRect">
              <a:avLst>
                <a:gd name="adj" fmla="val 17548"/>
              </a:avLst>
            </a:prstGeom>
            <a:solidFill>
              <a:srgbClr val="FFFFFF"/>
            </a:solidFill>
            <a:ln w="12700" cap="flat" cmpd="sng" algn="ctr">
              <a:noFill/>
              <a:prstDash val="solid"/>
              <a:miter lim="800000"/>
            </a:ln>
            <a:effectLst>
              <a:outerShdw blurRad="177800" dist="76200" dir="5400000" algn="t" rotWithShape="0">
                <a:srgbClr val="0E2B7E">
                  <a:alpha val="20000"/>
                </a:srgbClr>
              </a:outerShdw>
            </a:effectLst>
          </p:spPr>
          <p:txBody>
            <a:bodyPr rtlCol="0" anchor="ctr"/>
            <a:lstStyle/>
            <a:p>
              <a:pPr algn="ct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41" name="矩形: 圆角 45">
              <a:extLst>
                <a:ext uri="{FF2B5EF4-FFF2-40B4-BE49-F238E27FC236}">
                  <a16:creationId xmlns:a16="http://schemas.microsoft.com/office/drawing/2014/main" id="{3413716B-4CB1-C9AC-4ADB-C83DCFCD4677}"/>
                </a:ext>
              </a:extLst>
            </p:cNvPr>
            <p:cNvSpPr/>
            <p:nvPr/>
          </p:nvSpPr>
          <p:spPr>
            <a:xfrm>
              <a:off x="2851179" y="4666788"/>
              <a:ext cx="756000" cy="756000"/>
            </a:xfrm>
            <a:prstGeom prst="roundRect">
              <a:avLst>
                <a:gd name="adj" fmla="val 18914"/>
              </a:avLst>
            </a:prstGeom>
            <a:gradFill>
              <a:gsLst>
                <a:gs pos="0">
                  <a:srgbClr val="53C4C3"/>
                </a:gs>
                <a:gs pos="100000">
                  <a:srgbClr val="149B9C"/>
                </a:gs>
              </a:gsLst>
              <a:lin ang="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42" name="iconfont-10950-5213359">
              <a:extLst>
                <a:ext uri="{FF2B5EF4-FFF2-40B4-BE49-F238E27FC236}">
                  <a16:creationId xmlns:a16="http://schemas.microsoft.com/office/drawing/2014/main" id="{F8572E16-5783-9FE2-4895-7226C1412769}"/>
                </a:ext>
              </a:extLst>
            </p:cNvPr>
            <p:cNvSpPr>
              <a:spLocks/>
            </p:cNvSpPr>
            <p:nvPr/>
          </p:nvSpPr>
          <p:spPr>
            <a:xfrm>
              <a:off x="2977177" y="4810648"/>
              <a:ext cx="504000" cy="468000"/>
            </a:xfrm>
            <a:custGeom>
              <a:avLst/>
              <a:gdLst>
                <a:gd name="T0" fmla="*/ 6912 w 11488"/>
                <a:gd name="T1" fmla="*/ 1728 h 10880"/>
                <a:gd name="T2" fmla="*/ 6912 w 11488"/>
                <a:gd name="T3" fmla="*/ 2176 h 10880"/>
                <a:gd name="T4" fmla="*/ 7360 w 11488"/>
                <a:gd name="T5" fmla="*/ 2176 h 10880"/>
                <a:gd name="T6" fmla="*/ 9024 w 11488"/>
                <a:gd name="T7" fmla="*/ 2176 h 10880"/>
                <a:gd name="T8" fmla="*/ 9248 w 11488"/>
                <a:gd name="T9" fmla="*/ 2272 h 10880"/>
                <a:gd name="T10" fmla="*/ 9472 w 11488"/>
                <a:gd name="T11" fmla="*/ 2176 h 10880"/>
                <a:gd name="T12" fmla="*/ 9472 w 11488"/>
                <a:gd name="T13" fmla="*/ 1728 h 10880"/>
                <a:gd name="T14" fmla="*/ 6912 w 11488"/>
                <a:gd name="T15" fmla="*/ 1728 h 10880"/>
                <a:gd name="T16" fmla="*/ 10304 w 11488"/>
                <a:gd name="T17" fmla="*/ 896 h 10880"/>
                <a:gd name="T18" fmla="*/ 8160 w 11488"/>
                <a:gd name="T19" fmla="*/ 0 h 10880"/>
                <a:gd name="T20" fmla="*/ 6016 w 11488"/>
                <a:gd name="T21" fmla="*/ 896 h 10880"/>
                <a:gd name="T22" fmla="*/ 1184 w 11488"/>
                <a:gd name="T23" fmla="*/ 5728 h 10880"/>
                <a:gd name="T24" fmla="*/ 1184 w 11488"/>
                <a:gd name="T25" fmla="*/ 9984 h 10880"/>
                <a:gd name="T26" fmla="*/ 3328 w 11488"/>
                <a:gd name="T27" fmla="*/ 10880 h 10880"/>
                <a:gd name="T28" fmla="*/ 5472 w 11488"/>
                <a:gd name="T29" fmla="*/ 9984 h 10880"/>
                <a:gd name="T30" fmla="*/ 10304 w 11488"/>
                <a:gd name="T31" fmla="*/ 5152 h 10880"/>
                <a:gd name="T32" fmla="*/ 10304 w 11488"/>
                <a:gd name="T33" fmla="*/ 896 h 10880"/>
                <a:gd name="T34" fmla="*/ 5024 w 11488"/>
                <a:gd name="T35" fmla="*/ 9536 h 10880"/>
                <a:gd name="T36" fmla="*/ 3328 w 11488"/>
                <a:gd name="T37" fmla="*/ 10240 h 10880"/>
                <a:gd name="T38" fmla="*/ 1632 w 11488"/>
                <a:gd name="T39" fmla="*/ 9536 h 10880"/>
                <a:gd name="T40" fmla="*/ 1632 w 11488"/>
                <a:gd name="T41" fmla="*/ 6176 h 10880"/>
                <a:gd name="T42" fmla="*/ 3840 w 11488"/>
                <a:gd name="T43" fmla="*/ 3968 h 10880"/>
                <a:gd name="T44" fmla="*/ 6848 w 11488"/>
                <a:gd name="T45" fmla="*/ 6976 h 10880"/>
                <a:gd name="T46" fmla="*/ 7200 w 11488"/>
                <a:gd name="T47" fmla="*/ 7328 h 10880"/>
                <a:gd name="T48" fmla="*/ 5024 w 11488"/>
                <a:gd name="T49" fmla="*/ 9536 h 10880"/>
                <a:gd name="T50" fmla="*/ 9856 w 11488"/>
                <a:gd name="T51" fmla="*/ 4704 h 10880"/>
                <a:gd name="T52" fmla="*/ 7648 w 11488"/>
                <a:gd name="T53" fmla="*/ 6912 h 10880"/>
                <a:gd name="T54" fmla="*/ 7328 w 11488"/>
                <a:gd name="T55" fmla="*/ 6592 h 10880"/>
                <a:gd name="T56" fmla="*/ 7264 w 11488"/>
                <a:gd name="T57" fmla="*/ 6528 h 10880"/>
                <a:gd name="T58" fmla="*/ 4256 w 11488"/>
                <a:gd name="T59" fmla="*/ 3520 h 10880"/>
                <a:gd name="T60" fmla="*/ 6464 w 11488"/>
                <a:gd name="T61" fmla="*/ 1312 h 10880"/>
                <a:gd name="T62" fmla="*/ 8160 w 11488"/>
                <a:gd name="T63" fmla="*/ 608 h 10880"/>
                <a:gd name="T64" fmla="*/ 9856 w 11488"/>
                <a:gd name="T65" fmla="*/ 1312 h 10880"/>
                <a:gd name="T66" fmla="*/ 9856 w 11488"/>
                <a:gd name="T67" fmla="*/ 4704 h 1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8" h="10880">
                  <a:moveTo>
                    <a:pt x="6912" y="1728"/>
                  </a:moveTo>
                  <a:cubicBezTo>
                    <a:pt x="6784" y="1856"/>
                    <a:pt x="6784" y="2048"/>
                    <a:pt x="6912" y="2176"/>
                  </a:cubicBezTo>
                  <a:cubicBezTo>
                    <a:pt x="7040" y="2304"/>
                    <a:pt x="7232" y="2304"/>
                    <a:pt x="7360" y="2176"/>
                  </a:cubicBezTo>
                  <a:cubicBezTo>
                    <a:pt x="7808" y="1728"/>
                    <a:pt x="8576" y="1728"/>
                    <a:pt x="9024" y="2176"/>
                  </a:cubicBezTo>
                  <a:cubicBezTo>
                    <a:pt x="9088" y="2240"/>
                    <a:pt x="9184" y="2272"/>
                    <a:pt x="9248" y="2272"/>
                  </a:cubicBezTo>
                  <a:cubicBezTo>
                    <a:pt x="9312" y="2272"/>
                    <a:pt x="9408" y="2240"/>
                    <a:pt x="9472" y="2176"/>
                  </a:cubicBezTo>
                  <a:cubicBezTo>
                    <a:pt x="9600" y="2048"/>
                    <a:pt x="9600" y="1856"/>
                    <a:pt x="9472" y="1728"/>
                  </a:cubicBezTo>
                  <a:cubicBezTo>
                    <a:pt x="8768" y="1024"/>
                    <a:pt x="7616" y="1024"/>
                    <a:pt x="6912" y="1728"/>
                  </a:cubicBezTo>
                  <a:close/>
                  <a:moveTo>
                    <a:pt x="10304" y="896"/>
                  </a:moveTo>
                  <a:cubicBezTo>
                    <a:pt x="9728" y="320"/>
                    <a:pt x="8928" y="0"/>
                    <a:pt x="8160" y="0"/>
                  </a:cubicBezTo>
                  <a:cubicBezTo>
                    <a:pt x="7392" y="0"/>
                    <a:pt x="6624" y="288"/>
                    <a:pt x="6016" y="896"/>
                  </a:cubicBezTo>
                  <a:lnTo>
                    <a:pt x="1184" y="5728"/>
                  </a:lnTo>
                  <a:cubicBezTo>
                    <a:pt x="0" y="6912"/>
                    <a:pt x="0" y="8832"/>
                    <a:pt x="1184" y="9984"/>
                  </a:cubicBezTo>
                  <a:cubicBezTo>
                    <a:pt x="1760" y="10560"/>
                    <a:pt x="2560" y="10880"/>
                    <a:pt x="3328" y="10880"/>
                  </a:cubicBezTo>
                  <a:cubicBezTo>
                    <a:pt x="4096" y="10880"/>
                    <a:pt x="4864" y="10592"/>
                    <a:pt x="5472" y="9984"/>
                  </a:cubicBezTo>
                  <a:lnTo>
                    <a:pt x="10304" y="5152"/>
                  </a:lnTo>
                  <a:cubicBezTo>
                    <a:pt x="11488" y="3968"/>
                    <a:pt x="11488" y="2048"/>
                    <a:pt x="10304" y="896"/>
                  </a:cubicBezTo>
                  <a:close/>
                  <a:moveTo>
                    <a:pt x="5024" y="9536"/>
                  </a:moveTo>
                  <a:cubicBezTo>
                    <a:pt x="4576" y="9984"/>
                    <a:pt x="3968" y="10240"/>
                    <a:pt x="3328" y="10240"/>
                  </a:cubicBezTo>
                  <a:cubicBezTo>
                    <a:pt x="2688" y="10240"/>
                    <a:pt x="2080" y="9984"/>
                    <a:pt x="1632" y="9536"/>
                  </a:cubicBezTo>
                  <a:cubicBezTo>
                    <a:pt x="704" y="8608"/>
                    <a:pt x="704" y="7104"/>
                    <a:pt x="1632" y="6176"/>
                  </a:cubicBezTo>
                  <a:lnTo>
                    <a:pt x="3840" y="3968"/>
                  </a:lnTo>
                  <a:lnTo>
                    <a:pt x="6848" y="6976"/>
                  </a:lnTo>
                  <a:lnTo>
                    <a:pt x="7200" y="7328"/>
                  </a:lnTo>
                  <a:lnTo>
                    <a:pt x="5024" y="9536"/>
                  </a:lnTo>
                  <a:close/>
                  <a:moveTo>
                    <a:pt x="9856" y="4704"/>
                  </a:moveTo>
                  <a:lnTo>
                    <a:pt x="7648" y="6912"/>
                  </a:lnTo>
                  <a:lnTo>
                    <a:pt x="7328" y="6592"/>
                  </a:lnTo>
                  <a:lnTo>
                    <a:pt x="7264" y="6528"/>
                  </a:lnTo>
                  <a:lnTo>
                    <a:pt x="4256" y="3520"/>
                  </a:lnTo>
                  <a:lnTo>
                    <a:pt x="6464" y="1312"/>
                  </a:lnTo>
                  <a:cubicBezTo>
                    <a:pt x="6912" y="864"/>
                    <a:pt x="7520" y="608"/>
                    <a:pt x="8160" y="608"/>
                  </a:cubicBezTo>
                  <a:cubicBezTo>
                    <a:pt x="8800" y="608"/>
                    <a:pt x="9408" y="864"/>
                    <a:pt x="9856" y="1312"/>
                  </a:cubicBezTo>
                  <a:cubicBezTo>
                    <a:pt x="10784" y="2272"/>
                    <a:pt x="10784" y="3776"/>
                    <a:pt x="9856" y="4704"/>
                  </a:cubicBezTo>
                  <a:close/>
                </a:path>
              </a:pathLst>
            </a:custGeom>
            <a:solidFill>
              <a:srgbClr val="F7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微软雅黑" panose="020B0503020204020204" pitchFamily="34" charset="-122"/>
                <a:ea typeface="微软雅黑" panose="020B0503020204020204" pitchFamily="34" charset="-122"/>
              </a:endParaRPr>
            </a:p>
          </p:txBody>
        </p:sp>
      </p:grpSp>
      <p:sp>
        <p:nvSpPr>
          <p:cNvPr id="43" name="Pentagon 9@|1FFC:4308095|FBC:16777215|LFC:16777215|LBC:16777215">
            <a:extLst>
              <a:ext uri="{FF2B5EF4-FFF2-40B4-BE49-F238E27FC236}">
                <a16:creationId xmlns:a16="http://schemas.microsoft.com/office/drawing/2014/main" id="{7B1B8DA6-90F7-5257-0DFD-369E49D30C2C}"/>
              </a:ext>
            </a:extLst>
          </p:cNvPr>
          <p:cNvSpPr/>
          <p:nvPr/>
        </p:nvSpPr>
        <p:spPr>
          <a:xfrm rot="5400000">
            <a:off x="5214569" y="3468254"/>
            <a:ext cx="522306"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44" name="文本框 11">
            <a:extLst>
              <a:ext uri="{FF2B5EF4-FFF2-40B4-BE49-F238E27FC236}">
                <a16:creationId xmlns:a16="http://schemas.microsoft.com/office/drawing/2014/main" id="{7AC9BEE5-93CB-364F-8F5D-C8DA088F1A21}"/>
              </a:ext>
            </a:extLst>
          </p:cNvPr>
          <p:cNvSpPr txBox="1"/>
          <p:nvPr/>
        </p:nvSpPr>
        <p:spPr>
          <a:xfrm>
            <a:off x="4683240" y="4143771"/>
            <a:ext cx="1584963"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kern="1200" dirty="0">
                <a:solidFill>
                  <a:schemeClr val="bg1"/>
                </a:solidFill>
                <a:latin typeface="微软雅黑" panose="020B0503020204020204" pitchFamily="34" charset="-122"/>
                <a:ea typeface="微软雅黑" panose="020B0503020204020204" pitchFamily="34" charset="-122"/>
                <a:cs typeface="+mn-ea"/>
              </a:rPr>
              <a:t>新结构</a:t>
            </a:r>
            <a:endParaRPr kumimoji="0" lang="zh-CN" altLang="en-US" b="1" i="0" u="none" strike="noStrike" kern="1200" cap="none" spc="0" normalizeH="0" baseline="0" noProof="0" dirty="0">
              <a:ln>
                <a:noFill/>
              </a:ln>
              <a:solidFill>
                <a:schemeClr val="bg1"/>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sp>
        <p:nvSpPr>
          <p:cNvPr id="45" name="Title 1">
            <a:extLst>
              <a:ext uri="{FF2B5EF4-FFF2-40B4-BE49-F238E27FC236}">
                <a16:creationId xmlns:a16="http://schemas.microsoft.com/office/drawing/2014/main" id="{36EB4553-6F90-6E9E-6132-601ECB360367}"/>
              </a:ext>
            </a:extLst>
          </p:cNvPr>
          <p:cNvSpPr>
            <a:spLocks noGrp="1"/>
          </p:cNvSpPr>
          <p:nvPr>
            <p:ph type="title"/>
          </p:nvPr>
        </p:nvSpPr>
        <p:spPr>
          <a:xfrm>
            <a:off x="1746250" y="136525"/>
            <a:ext cx="9937750" cy="715963"/>
          </a:xfrm>
        </p:spPr>
        <p:txBody>
          <a:bodyPr>
            <a:normAutofit/>
          </a:bodyPr>
          <a:lstStyle/>
          <a:p>
            <a:r>
              <a:rPr lang="zh-CN" altLang="en-US" dirty="0">
                <a:latin typeface="+mj-ea"/>
                <a:ea typeface="+mj-ea"/>
              </a:rPr>
              <a:t>创新性</a:t>
            </a:r>
            <a:r>
              <a:rPr lang="en-US" altLang="zh-CN" dirty="0">
                <a:latin typeface="+mj-ea"/>
                <a:ea typeface="+mj-ea"/>
              </a:rPr>
              <a:t>1</a:t>
            </a:r>
            <a:r>
              <a:rPr lang="en-US" altLang="zh-CN" sz="3200" dirty="0">
                <a:latin typeface="+mj-ea"/>
                <a:ea typeface="+mj-ea"/>
              </a:rPr>
              <a:t> </a:t>
            </a:r>
            <a:r>
              <a:rPr lang="en-US" altLang="zh-CN" dirty="0">
                <a:latin typeface="+mj-ea"/>
                <a:ea typeface="+mj-ea"/>
              </a:rPr>
              <a:t>– </a:t>
            </a:r>
            <a:r>
              <a:rPr lang="zh-CN" altLang="en-US" dirty="0">
                <a:latin typeface="+mj-ea"/>
                <a:ea typeface="+mj-ea"/>
              </a:rPr>
              <a:t>直击葡萄糖代谢第一步，重塑血糖稳态</a:t>
            </a:r>
            <a:endParaRPr lang="en-US" dirty="0">
              <a:solidFill>
                <a:srgbClr val="FFFF00"/>
              </a:solidFill>
              <a:latin typeface="+mj-ea"/>
              <a:ea typeface="+mj-ea"/>
            </a:endParaRPr>
          </a:p>
        </p:txBody>
      </p:sp>
      <p:grpSp>
        <p:nvGrpSpPr>
          <p:cNvPr id="2" name="组合 1">
            <a:extLst>
              <a:ext uri="{FF2B5EF4-FFF2-40B4-BE49-F238E27FC236}">
                <a16:creationId xmlns:a16="http://schemas.microsoft.com/office/drawing/2014/main" id="{3604BE41-78DC-A683-A847-49698E665A60}"/>
              </a:ext>
            </a:extLst>
          </p:cNvPr>
          <p:cNvGrpSpPr/>
          <p:nvPr/>
        </p:nvGrpSpPr>
        <p:grpSpPr>
          <a:xfrm>
            <a:off x="8084091" y="4235271"/>
            <a:ext cx="3557733" cy="2190569"/>
            <a:chOff x="6432513" y="2596461"/>
            <a:chExt cx="5732252" cy="1791328"/>
          </a:xfrm>
        </p:grpSpPr>
        <p:sp>
          <p:nvSpPr>
            <p:cNvPr id="3" name="矩形 2">
              <a:extLst>
                <a:ext uri="{FF2B5EF4-FFF2-40B4-BE49-F238E27FC236}">
                  <a16:creationId xmlns:a16="http://schemas.microsoft.com/office/drawing/2014/main" id="{B5BEA102-5964-9416-A62D-31DB89BB8967}"/>
                </a:ext>
              </a:extLst>
            </p:cNvPr>
            <p:cNvSpPr/>
            <p:nvPr/>
          </p:nvSpPr>
          <p:spPr>
            <a:xfrm>
              <a:off x="6432513" y="2596461"/>
              <a:ext cx="5732252" cy="1791328"/>
            </a:xfrm>
            <a:prstGeom prst="rect">
              <a:avLst/>
            </a:prstGeom>
          </p:spPr>
          <p:style>
            <a:lnRef idx="1">
              <a:schemeClr val="dk2">
                <a:hueOff val="0"/>
                <a:satOff val="0"/>
                <a:lumOff val="0"/>
                <a:alphaOff val="0"/>
              </a:schemeClr>
            </a:lnRef>
            <a:fillRef idx="1">
              <a:schemeClr val="dk2">
                <a:alpha val="40000"/>
                <a:tint val="40000"/>
                <a:hueOff val="0"/>
                <a:satOff val="0"/>
                <a:lumOff val="0"/>
                <a:alphaOff val="0"/>
              </a:schemeClr>
            </a:fillRef>
            <a:effectRef idx="0">
              <a:schemeClr val="dk2">
                <a:alpha val="40000"/>
                <a:tint val="40000"/>
                <a:hueOff val="0"/>
                <a:satOff val="0"/>
                <a:lumOff val="0"/>
                <a:alphaOff val="0"/>
              </a:schemeClr>
            </a:effectRef>
            <a:fontRef idx="minor">
              <a:schemeClr val="dk2">
                <a:hueOff val="0"/>
                <a:satOff val="0"/>
                <a:lumOff val="0"/>
                <a:alphaOff val="0"/>
              </a:schemeClr>
            </a:fontRef>
          </p:style>
        </p:sp>
        <p:sp>
          <p:nvSpPr>
            <p:cNvPr id="31" name="文本框 30">
              <a:extLst>
                <a:ext uri="{FF2B5EF4-FFF2-40B4-BE49-F238E27FC236}">
                  <a16:creationId xmlns:a16="http://schemas.microsoft.com/office/drawing/2014/main" id="{EE736580-16AA-7336-6599-FF3E6659118C}"/>
                </a:ext>
              </a:extLst>
            </p:cNvPr>
            <p:cNvSpPr txBox="1"/>
            <p:nvPr/>
          </p:nvSpPr>
          <p:spPr>
            <a:xfrm>
              <a:off x="6432515" y="2596461"/>
              <a:ext cx="5699095" cy="17913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3327" tIns="76200" rIns="76200" bIns="76200" numCol="1" spcCol="1270" anchor="ctr" anchorCtr="0">
              <a:noAutofit/>
            </a:bodyPr>
            <a:lstStyle/>
            <a:p>
              <a:pPr defTabSz="889000">
                <a:lnSpc>
                  <a:spcPct val="120000"/>
                </a:lnSpc>
                <a:spcBef>
                  <a:spcPct val="0"/>
                </a:spcBef>
                <a:spcAft>
                  <a:spcPct val="35000"/>
                </a:spcAft>
              </a:pPr>
              <a:r>
                <a:rPr kumimoji="0" lang="zh-CN" altLang="en-US" sz="16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固体分散体，有效提升靶器官暴露，发挥药物在胰岛、肠道和肝脏的协同作用</a:t>
              </a:r>
              <a:endParaRPr lang="zh-CN" altLang="en-US" sz="16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grpSp>
      <p:sp>
        <p:nvSpPr>
          <p:cNvPr id="47" name="Pentagon 9@|1FFC:4308095|FBC:16777215|LFC:16777215|LBC:16777215">
            <a:extLst>
              <a:ext uri="{FF2B5EF4-FFF2-40B4-BE49-F238E27FC236}">
                <a16:creationId xmlns:a16="http://schemas.microsoft.com/office/drawing/2014/main" id="{FBB4EF6B-1294-7448-D768-EA931049A979}"/>
              </a:ext>
            </a:extLst>
          </p:cNvPr>
          <p:cNvSpPr/>
          <p:nvPr/>
        </p:nvSpPr>
        <p:spPr>
          <a:xfrm rot="5400000">
            <a:off x="8988962" y="3468254"/>
            <a:ext cx="522306" cy="1841500"/>
          </a:xfrm>
          <a:prstGeom prst="homePlate">
            <a:avLst>
              <a:gd name="adj" fmla="val 24299"/>
            </a:avLst>
          </a:prstGeom>
          <a:solidFill>
            <a:srgbClr val="007373"/>
          </a:solidFill>
          <a:ln w="12700" cap="flat" cmpd="sng" algn="ctr">
            <a:noFill/>
            <a:prstDash val="solid"/>
            <a:miter lim="800000"/>
          </a:ln>
          <a:effectLst>
            <a:outerShdw blurRad="50800" dist="38100" dir="2700000" algn="tl" rotWithShape="0">
              <a:prstClr val="black">
                <a:alpha val="40000"/>
              </a:prst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48" name="文本框 11">
            <a:extLst>
              <a:ext uri="{FF2B5EF4-FFF2-40B4-BE49-F238E27FC236}">
                <a16:creationId xmlns:a16="http://schemas.microsoft.com/office/drawing/2014/main" id="{B990DEAF-9030-CEA5-6EA2-89E64469B72D}"/>
              </a:ext>
            </a:extLst>
          </p:cNvPr>
          <p:cNvSpPr txBox="1"/>
          <p:nvPr/>
        </p:nvSpPr>
        <p:spPr>
          <a:xfrm>
            <a:off x="8457633" y="4143771"/>
            <a:ext cx="1584963"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kern="1200" dirty="0">
                <a:solidFill>
                  <a:schemeClr val="bg1"/>
                </a:solidFill>
                <a:latin typeface="微软雅黑" panose="020B0503020204020204" pitchFamily="34" charset="-122"/>
                <a:ea typeface="微软雅黑" panose="020B0503020204020204" pitchFamily="34" charset="-122"/>
                <a:cs typeface="+mn-ea"/>
              </a:rPr>
              <a:t>新</a:t>
            </a:r>
            <a:r>
              <a:rPr lang="zh-CN" altLang="en-US" b="1" dirty="0">
                <a:solidFill>
                  <a:schemeClr val="bg1"/>
                </a:solidFill>
                <a:latin typeface="微软雅黑" panose="020B0503020204020204" pitchFamily="34" charset="-122"/>
                <a:ea typeface="微软雅黑" panose="020B0503020204020204" pitchFamily="34" charset="-122"/>
                <a:cs typeface="+mn-ea"/>
              </a:rPr>
              <a:t>技术</a:t>
            </a:r>
            <a:endParaRPr kumimoji="0" lang="zh-CN" altLang="en-US" b="1" i="0" u="none" strike="noStrike" kern="1200" cap="none" spc="0" normalizeH="0" baseline="0" noProof="0" dirty="0">
              <a:ln>
                <a:noFill/>
              </a:ln>
              <a:solidFill>
                <a:schemeClr val="bg1"/>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nvGrpSpPr>
          <p:cNvPr id="49" name="组合 48">
            <a:extLst>
              <a:ext uri="{FF2B5EF4-FFF2-40B4-BE49-F238E27FC236}">
                <a16:creationId xmlns:a16="http://schemas.microsoft.com/office/drawing/2014/main" id="{D3D918BF-580C-60DC-5D91-8B1529CEACE5}"/>
              </a:ext>
            </a:extLst>
          </p:cNvPr>
          <p:cNvGrpSpPr/>
          <p:nvPr/>
        </p:nvGrpSpPr>
        <p:grpSpPr>
          <a:xfrm>
            <a:off x="8329365" y="5040689"/>
            <a:ext cx="828000" cy="828000"/>
            <a:chOff x="2815179" y="5835856"/>
            <a:chExt cx="828000" cy="828000"/>
          </a:xfrm>
        </p:grpSpPr>
        <p:sp>
          <p:nvSpPr>
            <p:cNvPr id="50" name="矩形: 圆角 44">
              <a:extLst>
                <a:ext uri="{FF2B5EF4-FFF2-40B4-BE49-F238E27FC236}">
                  <a16:creationId xmlns:a16="http://schemas.microsoft.com/office/drawing/2014/main" id="{2E7AA895-5B70-D396-5545-95C6E671B84D}"/>
                </a:ext>
              </a:extLst>
            </p:cNvPr>
            <p:cNvSpPr/>
            <p:nvPr/>
          </p:nvSpPr>
          <p:spPr>
            <a:xfrm>
              <a:off x="2815179" y="5835856"/>
              <a:ext cx="828000" cy="828000"/>
            </a:xfrm>
            <a:prstGeom prst="roundRect">
              <a:avLst>
                <a:gd name="adj" fmla="val 17548"/>
              </a:avLst>
            </a:prstGeom>
            <a:solidFill>
              <a:srgbClr val="FFFFFF"/>
            </a:solidFill>
            <a:ln w="12700" cap="flat" cmpd="sng" algn="ctr">
              <a:noFill/>
              <a:prstDash val="solid"/>
              <a:miter lim="800000"/>
            </a:ln>
            <a:effectLst>
              <a:outerShdw blurRad="177800" dist="76200" dir="5400000" algn="t" rotWithShape="0">
                <a:srgbClr val="0E2B7E">
                  <a:alpha val="20000"/>
                </a:srgbClr>
              </a:outerShdw>
            </a:effectLst>
          </p:spPr>
          <p:txBody>
            <a:bodyPr rtlCol="0" anchor="ctr"/>
            <a:lstStyle/>
            <a:p>
              <a:pPr algn="ct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51" name="矩形: 圆角 45">
              <a:extLst>
                <a:ext uri="{FF2B5EF4-FFF2-40B4-BE49-F238E27FC236}">
                  <a16:creationId xmlns:a16="http://schemas.microsoft.com/office/drawing/2014/main" id="{012763BC-76D4-FD43-305B-ED4E66C9D8C7}"/>
                </a:ext>
              </a:extLst>
            </p:cNvPr>
            <p:cNvSpPr/>
            <p:nvPr/>
          </p:nvSpPr>
          <p:spPr>
            <a:xfrm>
              <a:off x="2851179" y="5871996"/>
              <a:ext cx="756000" cy="756000"/>
            </a:xfrm>
            <a:prstGeom prst="roundRect">
              <a:avLst>
                <a:gd name="adj" fmla="val 18914"/>
              </a:avLst>
            </a:prstGeom>
            <a:gradFill>
              <a:gsLst>
                <a:gs pos="0">
                  <a:srgbClr val="53C4C3"/>
                </a:gs>
                <a:gs pos="100000">
                  <a:srgbClr val="149B9C"/>
                </a:gs>
              </a:gsLst>
              <a:lin ang="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latin typeface="微软雅黑" panose="020B0503020204020204" pitchFamily="34" charset="-122"/>
                <a:ea typeface="微软雅黑" panose="020B0503020204020204" pitchFamily="34" charset="-122"/>
              </a:endParaRPr>
            </a:p>
          </p:txBody>
        </p:sp>
        <p:pic>
          <p:nvPicPr>
            <p:cNvPr id="52" name="图形 58">
              <a:extLst>
                <a:ext uri="{FF2B5EF4-FFF2-40B4-BE49-F238E27FC236}">
                  <a16:creationId xmlns:a16="http://schemas.microsoft.com/office/drawing/2014/main" id="{845976CA-665D-C397-E94F-B20A1EB0773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9059" y="6011893"/>
              <a:ext cx="468002" cy="468000"/>
            </a:xfrm>
            <a:prstGeom prst="rect">
              <a:avLst/>
            </a:prstGeom>
          </p:spPr>
        </p:pic>
      </p:grpSp>
      <p:sp>
        <p:nvSpPr>
          <p:cNvPr id="33" name="Slide Number Placeholder 3">
            <a:extLst>
              <a:ext uri="{FF2B5EF4-FFF2-40B4-BE49-F238E27FC236}">
                <a16:creationId xmlns:a16="http://schemas.microsoft.com/office/drawing/2014/main" id="{DC6F7837-48B8-CD9D-8F23-482FF45F29FE}"/>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4</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32806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3">
            <a:extLst>
              <a:ext uri="{FF2B5EF4-FFF2-40B4-BE49-F238E27FC236}">
                <a16:creationId xmlns:a16="http://schemas.microsoft.com/office/drawing/2014/main" id="{8095F05E-74D4-01B3-8BBA-DE15C94B40C9}"/>
              </a:ext>
            </a:extLst>
          </p:cNvPr>
          <p:cNvSpPr>
            <a:spLocks/>
          </p:cNvSpPr>
          <p:nvPr/>
        </p:nvSpPr>
        <p:spPr bwMode="auto">
          <a:xfrm>
            <a:off x="1192306" y="1489090"/>
            <a:ext cx="10237693" cy="2186439"/>
          </a:xfrm>
          <a:prstGeom prst="rect">
            <a:avLst/>
          </a:prstGeom>
          <a:solidFill>
            <a:sysClr val="window" lastClr="FFFFFF"/>
          </a:solidFill>
          <a:ln w="9525" cap="flat" cmpd="sng" algn="ctr">
            <a:noFill/>
            <a:prstDash val="solid"/>
            <a:round/>
            <a:headEnd type="none" w="med" len="med"/>
            <a:tailEnd type="none" w="med" len="med"/>
          </a:ln>
          <a:effectLst>
            <a:glow rad="101600">
              <a:srgbClr val="3DA09F">
                <a:alpha val="6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4" name="Rectangle 43">
            <a:extLst>
              <a:ext uri="{FF2B5EF4-FFF2-40B4-BE49-F238E27FC236}">
                <a16:creationId xmlns:a16="http://schemas.microsoft.com/office/drawing/2014/main" id="{70A3C641-5017-D055-383C-5646D6126DAB}"/>
              </a:ext>
            </a:extLst>
          </p:cNvPr>
          <p:cNvSpPr>
            <a:spLocks/>
          </p:cNvSpPr>
          <p:nvPr/>
        </p:nvSpPr>
        <p:spPr bwMode="auto">
          <a:xfrm>
            <a:off x="1192305" y="3994616"/>
            <a:ext cx="10237693" cy="2520000"/>
          </a:xfrm>
          <a:prstGeom prst="rect">
            <a:avLst/>
          </a:prstGeom>
          <a:solidFill>
            <a:sysClr val="window" lastClr="FFFFFF"/>
          </a:solidFill>
          <a:ln w="9525" cap="flat" cmpd="sng" algn="ctr">
            <a:noFill/>
            <a:prstDash val="solid"/>
            <a:round/>
            <a:headEnd type="none" w="med" len="med"/>
            <a:tailEnd type="none" w="med" len="med"/>
          </a:ln>
          <a:effectLst>
            <a:glow rad="101600">
              <a:srgbClr val="3DA09F">
                <a:alpha val="6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Title 1">
            <a:extLst>
              <a:ext uri="{FF2B5EF4-FFF2-40B4-BE49-F238E27FC236}">
                <a16:creationId xmlns:a16="http://schemas.microsoft.com/office/drawing/2014/main" id="{6F51BCE4-6569-D730-91FF-D3C89CA91EF5}"/>
              </a:ext>
            </a:extLst>
          </p:cNvPr>
          <p:cNvSpPr>
            <a:spLocks noGrp="1"/>
          </p:cNvSpPr>
          <p:nvPr>
            <p:ph type="title"/>
          </p:nvPr>
        </p:nvSpPr>
        <p:spPr>
          <a:xfrm>
            <a:off x="1710392" y="145515"/>
            <a:ext cx="9937750" cy="715962"/>
          </a:xfrm>
        </p:spPr>
        <p:txBody>
          <a:bodyPr>
            <a:normAutofit/>
          </a:bodyPr>
          <a:lstStyle/>
          <a:p>
            <a:r>
              <a:rPr lang="zh-CN" altLang="en-US" dirty="0">
                <a:latin typeface="+mj-ea"/>
                <a:ea typeface="+mj-ea"/>
              </a:rPr>
              <a:t>创新性</a:t>
            </a:r>
            <a:r>
              <a:rPr lang="en-US" altLang="zh-CN" dirty="0">
                <a:latin typeface="+mj-ea"/>
                <a:ea typeface="+mj-ea"/>
              </a:rPr>
              <a:t>2 – </a:t>
            </a:r>
            <a:r>
              <a:rPr lang="zh-CN" altLang="en-US" dirty="0">
                <a:latin typeface="+mj-ea"/>
                <a:ea typeface="+mj-ea"/>
              </a:rPr>
              <a:t>全球首创，中国首发</a:t>
            </a:r>
            <a:endParaRPr lang="en-US" dirty="0">
              <a:latin typeface="+mj-ea"/>
              <a:ea typeface="+mj-ea"/>
            </a:endParaRPr>
          </a:p>
        </p:txBody>
      </p:sp>
      <p:sp>
        <p:nvSpPr>
          <p:cNvPr id="3" name="Content Placeholder 2">
            <a:extLst>
              <a:ext uri="{FF2B5EF4-FFF2-40B4-BE49-F238E27FC236}">
                <a16:creationId xmlns:a16="http://schemas.microsoft.com/office/drawing/2014/main" id="{8C4C4F57-AD9C-64B1-9E1A-DF23B262C7BC}"/>
              </a:ext>
            </a:extLst>
          </p:cNvPr>
          <p:cNvSpPr>
            <a:spLocks noGrp="1"/>
          </p:cNvSpPr>
          <p:nvPr>
            <p:ph sz="quarter" idx="13"/>
          </p:nvPr>
        </p:nvSpPr>
        <p:spPr>
          <a:xfrm>
            <a:off x="1710392" y="4483999"/>
            <a:ext cx="7894106" cy="2046040"/>
          </a:xfrm>
        </p:spPr>
        <p:txBody>
          <a:bodyPr>
            <a:noAutofit/>
          </a:bodyPr>
          <a:lstStyle/>
          <a:p>
            <a:pPr marL="216000" indent="-360000">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药品注册分类：</a:t>
            </a:r>
            <a:r>
              <a:rPr lang="zh-CN" altLang="en-US" sz="1800" b="1" dirty="0">
                <a:solidFill>
                  <a:schemeClr val="accent2"/>
                </a:solidFill>
                <a:latin typeface="微软雅黑" panose="020B0503020204020204" pitchFamily="34" charset="-122"/>
                <a:ea typeface="微软雅黑" panose="020B0503020204020204" pitchFamily="34" charset="-122"/>
              </a:rPr>
              <a:t>化学药品</a:t>
            </a:r>
            <a:r>
              <a:rPr lang="en-US" altLang="zh-CN" sz="1800" b="1" dirty="0">
                <a:solidFill>
                  <a:schemeClr val="accent2"/>
                </a:solidFill>
                <a:latin typeface="微软雅黑" panose="020B0503020204020204" pitchFamily="34" charset="-122"/>
                <a:ea typeface="微软雅黑" panose="020B0503020204020204" pitchFamily="34" charset="-122"/>
              </a:rPr>
              <a:t>1</a:t>
            </a:r>
            <a:r>
              <a:rPr lang="zh-CN" altLang="en-US" sz="1800" b="1" dirty="0">
                <a:solidFill>
                  <a:schemeClr val="accent2"/>
                </a:solidFill>
                <a:latin typeface="微软雅黑" panose="020B0503020204020204" pitchFamily="34" charset="-122"/>
                <a:ea typeface="微软雅黑" panose="020B0503020204020204" pitchFamily="34" charset="-122"/>
              </a:rPr>
              <a:t>类</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marL="216000" indent="-360000">
              <a:lnSpc>
                <a:spcPct val="150000"/>
              </a:lnSpc>
              <a:buFont typeface="Wingdings" panose="05000000000000000000" pitchFamily="2" charset="2"/>
              <a:buChar char="ü"/>
              <a:defRPr/>
            </a:pPr>
            <a:r>
              <a:rPr lang="en-US" altLang="zh-CN" sz="1600" b="1" dirty="0">
                <a:solidFill>
                  <a:prstClr val="black"/>
                </a:solidFill>
                <a:latin typeface="微软雅黑" panose="020B0503020204020204" pitchFamily="34" charset="-122"/>
                <a:ea typeface="微软雅黑" panose="020B0503020204020204" pitchFamily="34" charset="-122"/>
              </a:rPr>
              <a:t>WHO</a:t>
            </a:r>
            <a:r>
              <a:rPr lang="zh-CN" altLang="en-US" sz="1600" b="1" dirty="0">
                <a:solidFill>
                  <a:prstClr val="black"/>
                </a:solidFill>
                <a:latin typeface="微软雅黑" panose="020B0503020204020204" pitchFamily="34" charset="-122"/>
                <a:ea typeface="微软雅黑" panose="020B0503020204020204" pitchFamily="34" charset="-122"/>
              </a:rPr>
              <a:t>全新药品分类：</a:t>
            </a:r>
            <a:r>
              <a:rPr lang="en-US" altLang="zh-CN" sz="1600" b="1" u="sng" dirty="0">
                <a:solidFill>
                  <a:prstClr val="black"/>
                </a:solidFill>
                <a:latin typeface="微软雅黑" panose="020B0503020204020204" pitchFamily="34" charset="-122"/>
                <a:ea typeface="微软雅黑" panose="020B0503020204020204" pitchFamily="34" charset="-122"/>
              </a:rPr>
              <a:t>A10BX18</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err="1">
                <a:solidFill>
                  <a:prstClr val="black"/>
                </a:solidFill>
                <a:latin typeface="微软雅黑" panose="020B0503020204020204" pitchFamily="34" charset="-122"/>
                <a:ea typeface="微软雅黑" panose="020B0503020204020204" pitchFamily="34" charset="-122"/>
              </a:rPr>
              <a:t>医保药品分类与代码</a:t>
            </a:r>
            <a:r>
              <a:rPr lang="zh-CN" altLang="en-US" sz="1600" dirty="0">
                <a:solidFill>
                  <a:prstClr val="black"/>
                </a:solidFill>
                <a:latin typeface="微软雅黑" panose="020B0503020204020204" pitchFamily="34" charset="-122"/>
                <a:ea typeface="微软雅黑" panose="020B0503020204020204" pitchFamily="34" charset="-122"/>
              </a:rPr>
              <a:t>药品分类与</a:t>
            </a:r>
            <a:r>
              <a:rPr lang="en-US" altLang="zh-CN" sz="1600" dirty="0">
                <a:solidFill>
                  <a:prstClr val="black"/>
                </a:solidFill>
                <a:latin typeface="微软雅黑" panose="020B0503020204020204" pitchFamily="34" charset="-122"/>
                <a:ea typeface="微软雅黑" panose="020B0503020204020204" pitchFamily="34" charset="-122"/>
              </a:rPr>
              <a:t>WHO</a:t>
            </a:r>
            <a:r>
              <a:rPr lang="zh-CN" altLang="en-US" sz="1600" dirty="0">
                <a:solidFill>
                  <a:prstClr val="black"/>
                </a:solidFill>
                <a:latin typeface="微软雅黑" panose="020B0503020204020204" pitchFamily="34" charset="-122"/>
                <a:ea typeface="微软雅黑" panose="020B0503020204020204" pitchFamily="34" charset="-122"/>
              </a:rPr>
              <a:t>保持一致</a:t>
            </a:r>
            <a:endParaRPr lang="en-US" altLang="zh-CN" sz="1600" dirty="0">
              <a:solidFill>
                <a:prstClr val="black"/>
              </a:solidFill>
              <a:latin typeface="微软雅黑" panose="020B0503020204020204" pitchFamily="34" charset="-122"/>
              <a:ea typeface="微软雅黑" panose="020B0503020204020204" pitchFamily="34" charset="-122"/>
            </a:endParaRPr>
          </a:p>
          <a:p>
            <a:pPr marL="216000" indent="-360000">
              <a:lnSpc>
                <a:spcPct val="150000"/>
              </a:lnSpc>
              <a:buFont typeface="Wingdings" panose="05000000000000000000" pitchFamily="2" charset="2"/>
              <a:buChar char="ü"/>
              <a:defRPr/>
            </a:pPr>
            <a:r>
              <a:rPr lang="zh-CN" altLang="en-US" sz="1600" dirty="0">
                <a:solidFill>
                  <a:prstClr val="black"/>
                </a:solidFill>
                <a:latin typeface="微软雅黑" panose="020B0503020204020204" pitchFamily="34" charset="-122"/>
                <a:ea typeface="微软雅黑" panose="020B0503020204020204" pitchFamily="34" charset="-122"/>
              </a:rPr>
              <a:t>全球首创新药，首次在中国实现首发</a:t>
            </a:r>
            <a:endParaRPr lang="en-US" altLang="zh-CN" sz="1600" dirty="0">
              <a:solidFill>
                <a:prstClr val="black"/>
              </a:solidFill>
              <a:latin typeface="微软雅黑" panose="020B0503020204020204" pitchFamily="34" charset="-122"/>
              <a:ea typeface="微软雅黑" panose="020B0503020204020204" pitchFamily="34" charset="-122"/>
            </a:endParaRPr>
          </a:p>
          <a:p>
            <a:pPr marL="216000" indent="-360000">
              <a:lnSpc>
                <a:spcPct val="150000"/>
              </a:lnSpc>
              <a:buFont typeface="Wingdings" panose="05000000000000000000" pitchFamily="2" charset="2"/>
              <a:buChar char="ü"/>
              <a:defRPr/>
            </a:pPr>
            <a:r>
              <a:rPr lang="zh-CN" altLang="en-US" sz="1600" dirty="0">
                <a:solidFill>
                  <a:prstClr val="black"/>
                </a:solidFill>
                <a:latin typeface="微软雅黑" panose="020B0503020204020204" pitchFamily="34" charset="-122"/>
                <a:ea typeface="微软雅黑" panose="020B0503020204020204" pitchFamily="34" charset="-122"/>
              </a:rPr>
              <a:t>纳入上海市</a:t>
            </a:r>
            <a:r>
              <a:rPr lang="en-US" altLang="zh-CN" sz="1600" dirty="0">
                <a:solidFill>
                  <a:prstClr val="black"/>
                </a:solidFill>
                <a:latin typeface="微软雅黑" panose="020B0503020204020204" pitchFamily="34" charset="-122"/>
                <a:ea typeface="微软雅黑" panose="020B0503020204020204" pitchFamily="34" charset="-122"/>
              </a:rPr>
              <a:t>《2022</a:t>
            </a:r>
            <a:r>
              <a:rPr lang="zh-CN" altLang="en-US" sz="1600" dirty="0">
                <a:solidFill>
                  <a:prstClr val="black"/>
                </a:solidFill>
                <a:latin typeface="微软雅黑" panose="020B0503020204020204" pitchFamily="34" charset="-122"/>
                <a:ea typeface="微软雅黑" panose="020B0503020204020204" pitchFamily="34" charset="-122"/>
              </a:rPr>
              <a:t>年度上海市生物医药“新优药械”产品目录</a:t>
            </a:r>
            <a:r>
              <a:rPr lang="en-US" altLang="zh-CN" sz="1600" dirty="0">
                <a:solidFill>
                  <a:prstClr val="black"/>
                </a:solidFill>
                <a:latin typeface="微软雅黑" panose="020B0503020204020204" pitchFamily="34" charset="-122"/>
                <a:ea typeface="微软雅黑" panose="020B0503020204020204" pitchFamily="34" charset="-122"/>
              </a:rPr>
              <a:t>》</a:t>
            </a:r>
          </a:p>
          <a:p>
            <a:pPr marL="216000" indent="-360000">
              <a:lnSpc>
                <a:spcPct val="150000"/>
              </a:lnSpc>
              <a:buFont typeface="Wingdings" panose="05000000000000000000" pitchFamily="2" charset="2"/>
              <a:buChar char="ü"/>
              <a:defRPr/>
            </a:pPr>
            <a:r>
              <a:rPr lang="zh-CN" altLang="en-US" sz="1800" b="1" dirty="0">
                <a:solidFill>
                  <a:schemeClr val="accent2"/>
                </a:solidFill>
                <a:latin typeface="微软雅黑" panose="020B0503020204020204" pitchFamily="34" charset="-122"/>
                <a:ea typeface="微软雅黑" panose="020B0503020204020204" pitchFamily="34" charset="-122"/>
              </a:rPr>
              <a:t>国家十二五、十三五“重大新药创制”科技重大专项标志性成果</a:t>
            </a:r>
            <a:endParaRPr lang="en-US" altLang="zh-CN" sz="1800" b="1" dirty="0">
              <a:solidFill>
                <a:schemeClr val="accent2"/>
              </a:solidFill>
              <a:latin typeface="微软雅黑" panose="020B0503020204020204" pitchFamily="34" charset="-122"/>
              <a:ea typeface="微软雅黑" panose="020B0503020204020204" pitchFamily="34" charset="-122"/>
            </a:endParaRPr>
          </a:p>
        </p:txBody>
      </p:sp>
      <p:pic>
        <p:nvPicPr>
          <p:cNvPr id="53" name="图形 27">
            <a:extLst>
              <a:ext uri="{FF2B5EF4-FFF2-40B4-BE49-F238E27FC236}">
                <a16:creationId xmlns:a16="http://schemas.microsoft.com/office/drawing/2014/main" id="{12D4531F-BF83-FD28-C3AE-88FE846DEC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077920" y="2051994"/>
            <a:ext cx="552450" cy="552450"/>
          </a:xfrm>
          <a:prstGeom prst="rect">
            <a:avLst/>
          </a:prstGeom>
        </p:spPr>
      </p:pic>
      <p:grpSp>
        <p:nvGrpSpPr>
          <p:cNvPr id="61" name="Group 60">
            <a:extLst>
              <a:ext uri="{FF2B5EF4-FFF2-40B4-BE49-F238E27FC236}">
                <a16:creationId xmlns:a16="http://schemas.microsoft.com/office/drawing/2014/main" id="{81433890-ED23-A5FA-1A17-B0449D4FC8F3}"/>
              </a:ext>
            </a:extLst>
          </p:cNvPr>
          <p:cNvGrpSpPr/>
          <p:nvPr/>
        </p:nvGrpSpPr>
        <p:grpSpPr>
          <a:xfrm>
            <a:off x="1569591" y="1775045"/>
            <a:ext cx="9672149" cy="1795774"/>
            <a:chOff x="45319" y="3822350"/>
            <a:chExt cx="9672149" cy="1795774"/>
          </a:xfrm>
        </p:grpSpPr>
        <p:pic>
          <p:nvPicPr>
            <p:cNvPr id="59" name="Picture 58">
              <a:extLst>
                <a:ext uri="{FF2B5EF4-FFF2-40B4-BE49-F238E27FC236}">
                  <a16:creationId xmlns:a16="http://schemas.microsoft.com/office/drawing/2014/main" id="{086D5CA3-617B-8A99-6632-E55B3508F2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709" r="57644" b="81693"/>
            <a:stretch/>
          </p:blipFill>
          <p:spPr>
            <a:xfrm>
              <a:off x="45319" y="3822350"/>
              <a:ext cx="3424241" cy="667769"/>
            </a:xfrm>
            <a:prstGeom prst="rect">
              <a:avLst/>
            </a:prstGeom>
          </p:spPr>
        </p:pic>
        <p:sp>
          <p:nvSpPr>
            <p:cNvPr id="60" name="TextBox 59">
              <a:extLst>
                <a:ext uri="{FF2B5EF4-FFF2-40B4-BE49-F238E27FC236}">
                  <a16:creationId xmlns:a16="http://schemas.microsoft.com/office/drawing/2014/main" id="{7B1159B9-D9CF-B05C-8542-9EEA94E132BD}"/>
                </a:ext>
              </a:extLst>
            </p:cNvPr>
            <p:cNvSpPr txBox="1"/>
            <p:nvPr/>
          </p:nvSpPr>
          <p:spPr>
            <a:xfrm>
              <a:off x="134199" y="4377143"/>
              <a:ext cx="9583269" cy="1240981"/>
            </a:xfrm>
            <a:prstGeom prst="rect">
              <a:avLst/>
            </a:prstGeom>
            <a:noFill/>
          </p:spPr>
          <p:txBody>
            <a:bodyPr wrap="square">
              <a:spAutoFit/>
            </a:bodyPr>
            <a:lstStyle/>
            <a:p>
              <a:pPr marL="0" marR="0" lvl="0" indent="0" defTabSz="914400" rtl="0" eaLnBrk="1" fontAlgn="auto" latinLnBrk="0" hangingPunct="1">
                <a:lnSpc>
                  <a:spcPct val="120000"/>
                </a:lnSpc>
                <a:spcBef>
                  <a:spcPts val="1200"/>
                </a:spcBef>
                <a:spcAft>
                  <a:spcPts val="0"/>
                </a:spcAft>
                <a:buClrTx/>
                <a:buSzTx/>
                <a:buFontTx/>
                <a:buNone/>
                <a:tabLst/>
                <a:defRPr/>
              </a:pPr>
              <a:r>
                <a:rPr kumimoji="0" lang="zh-CN" altLang="en-US" sz="1400" b="0" i="0" u="none" strike="noStrike" kern="1200" cap="none" spc="0" normalizeH="0" baseline="0" noProof="0" dirty="0">
                  <a:ln>
                    <a:noFill/>
                  </a:ln>
                  <a:solidFill>
                    <a:srgbClr val="333333"/>
                  </a:solidFill>
                  <a:effectLst/>
                  <a:uLnTx/>
                  <a:uFillTx/>
                  <a:latin typeface="+mn-ea"/>
                  <a:cs typeface="+mn-cs"/>
                </a:rPr>
                <a:t>近日，国家药品监督管理局批准华领医药技术（上海）有限公司申报的</a:t>
              </a:r>
              <a:r>
                <a:rPr kumimoji="0" lang="en-US" altLang="zh-CN" sz="1400" b="0" i="0" u="none" strike="noStrike" kern="1200" cap="none" spc="0" normalizeH="0" baseline="0" noProof="0" dirty="0">
                  <a:ln>
                    <a:noFill/>
                  </a:ln>
                  <a:solidFill>
                    <a:srgbClr val="333333"/>
                  </a:solidFill>
                  <a:effectLst/>
                  <a:uLnTx/>
                  <a:uFillTx/>
                  <a:latin typeface="+mn-ea"/>
                  <a:cs typeface="+mn-cs"/>
                </a:rPr>
                <a:t>1</a:t>
              </a:r>
              <a:r>
                <a:rPr kumimoji="0" lang="zh-CN" altLang="en-US" sz="1400" b="0" i="0" u="none" strike="noStrike" kern="1200" cap="none" spc="0" normalizeH="0" baseline="0" noProof="0" dirty="0">
                  <a:ln>
                    <a:noFill/>
                  </a:ln>
                  <a:solidFill>
                    <a:srgbClr val="333333"/>
                  </a:solidFill>
                  <a:effectLst/>
                  <a:uLnTx/>
                  <a:uFillTx/>
                  <a:latin typeface="+mn-ea"/>
                  <a:cs typeface="+mn-cs"/>
                </a:rPr>
                <a:t>类创新药多格列艾汀片（商品名：华堂宁）上市。该药品适用于改善成人</a:t>
              </a:r>
              <a:r>
                <a:rPr kumimoji="0" lang="en-US" altLang="zh-CN" sz="1400" b="0" i="0" u="none" strike="noStrike" kern="1200" cap="none" spc="0" normalizeH="0" baseline="0" noProof="0" dirty="0">
                  <a:ln>
                    <a:noFill/>
                  </a:ln>
                  <a:solidFill>
                    <a:srgbClr val="333333"/>
                  </a:solidFill>
                  <a:effectLst/>
                  <a:uLnTx/>
                  <a:uFillTx/>
                  <a:latin typeface="+mn-ea"/>
                  <a:cs typeface="+mn-cs"/>
                </a:rPr>
                <a:t>2</a:t>
              </a:r>
              <a:r>
                <a:rPr kumimoji="0" lang="zh-CN" altLang="en-US" sz="1400" b="0" i="0" u="none" strike="noStrike" kern="1200" cap="none" spc="0" normalizeH="0" baseline="0" noProof="0" dirty="0">
                  <a:ln>
                    <a:noFill/>
                  </a:ln>
                  <a:solidFill>
                    <a:srgbClr val="333333"/>
                  </a:solidFill>
                  <a:effectLst/>
                  <a:uLnTx/>
                  <a:uFillTx/>
                  <a:latin typeface="+mn-ea"/>
                  <a:cs typeface="+mn-cs"/>
                </a:rPr>
                <a:t>型糖尿病患者的血糖控制。</a:t>
              </a:r>
              <a:endParaRPr kumimoji="0" lang="en-US" altLang="zh-CN" sz="1400" b="0" i="0" u="none" strike="noStrike" kern="1200" cap="none" spc="0" normalizeH="0" baseline="0" noProof="0" dirty="0">
                <a:ln>
                  <a:noFill/>
                </a:ln>
                <a:solidFill>
                  <a:srgbClr val="333333"/>
                </a:solidFill>
                <a:effectLst/>
                <a:uLnTx/>
                <a:uFillTx/>
                <a:latin typeface="+mn-ea"/>
                <a:cs typeface="+mn-cs"/>
              </a:endParaRPr>
            </a:p>
            <a:p>
              <a:pPr marL="0" marR="0" lvl="0" indent="0" defTabSz="914400" rtl="0" eaLnBrk="1" fontAlgn="auto" latinLnBrk="0" hangingPunct="1">
                <a:lnSpc>
                  <a:spcPct val="120000"/>
                </a:lnSpc>
                <a:spcBef>
                  <a:spcPts val="800"/>
                </a:spcBef>
                <a:spcAft>
                  <a:spcPts val="0"/>
                </a:spcAft>
                <a:buClrTx/>
                <a:buSzTx/>
                <a:buFontTx/>
                <a:buNone/>
                <a:tabLst/>
                <a:defRPr/>
              </a:pPr>
              <a:r>
                <a:rPr kumimoji="0" lang="zh-CN" altLang="en-US" sz="1400" b="0" i="0" u="none" strike="noStrike" kern="1200" cap="none" spc="0" normalizeH="0" baseline="0" noProof="0" dirty="0">
                  <a:ln>
                    <a:noFill/>
                  </a:ln>
                  <a:solidFill>
                    <a:srgbClr val="333333"/>
                  </a:solidFill>
                  <a:effectLst/>
                  <a:uLnTx/>
                  <a:uFillTx/>
                  <a:latin typeface="+mn-ea"/>
                  <a:cs typeface="+mn-cs"/>
                </a:rPr>
                <a:t>多格列艾汀是葡萄糖激酶（</a:t>
              </a:r>
              <a:r>
                <a:rPr kumimoji="0" lang="en-US" altLang="zh-CN" sz="1400" b="0" i="0" u="none" strike="noStrike" kern="1200" cap="none" spc="0" normalizeH="0" baseline="0" noProof="0" dirty="0">
                  <a:ln>
                    <a:noFill/>
                  </a:ln>
                  <a:solidFill>
                    <a:srgbClr val="333333"/>
                  </a:solidFill>
                  <a:effectLst/>
                  <a:uLnTx/>
                  <a:uFillTx/>
                  <a:latin typeface="+mn-ea"/>
                  <a:cs typeface="+mn-cs"/>
                </a:rPr>
                <a:t>GK</a:t>
              </a:r>
              <a:r>
                <a:rPr kumimoji="0" lang="zh-CN" altLang="en-US" sz="1400" b="0" i="0" u="none" strike="noStrike" kern="1200" cap="none" spc="0" normalizeH="0" baseline="0" noProof="0" dirty="0">
                  <a:ln>
                    <a:noFill/>
                  </a:ln>
                  <a:solidFill>
                    <a:srgbClr val="333333"/>
                  </a:solidFill>
                  <a:effectLst/>
                  <a:uLnTx/>
                  <a:uFillTx/>
                  <a:latin typeface="+mn-ea"/>
                  <a:cs typeface="+mn-cs"/>
                </a:rPr>
                <a:t>）激活剂，作用于胰岛、肠道内分泌细胞以及肝脏等葡萄糖储存与输出器官中的葡萄糖激酶靶点，</a:t>
              </a:r>
              <a:r>
                <a:rPr kumimoji="0" lang="zh-CN" altLang="en-US" sz="1600" b="1" i="0" u="none" strike="noStrike" kern="1200" cap="none" spc="0" normalizeH="0" baseline="0" noProof="0" dirty="0">
                  <a:ln>
                    <a:noFill/>
                  </a:ln>
                  <a:solidFill>
                    <a:schemeClr val="accent2"/>
                  </a:solidFill>
                  <a:effectLst/>
                  <a:uLnTx/>
                  <a:uFillTx/>
                  <a:latin typeface="+mn-ea"/>
                  <a:cs typeface="+mn-cs"/>
                </a:rPr>
                <a:t>改善</a:t>
              </a:r>
              <a:r>
                <a:rPr kumimoji="0" lang="en-US" altLang="zh-CN" sz="1600" b="1" i="0" u="none" strike="noStrike" kern="1200" cap="none" spc="0" normalizeH="0" baseline="0" noProof="0" dirty="0">
                  <a:ln>
                    <a:noFill/>
                  </a:ln>
                  <a:solidFill>
                    <a:schemeClr val="accent2"/>
                  </a:solidFill>
                  <a:effectLst/>
                  <a:uLnTx/>
                  <a:uFillTx/>
                  <a:latin typeface="+mn-ea"/>
                  <a:cs typeface="+mn-cs"/>
                </a:rPr>
                <a:t>2</a:t>
              </a:r>
              <a:r>
                <a:rPr kumimoji="0" lang="zh-CN" altLang="en-US" sz="1600" b="1" i="0" u="none" strike="noStrike" kern="1200" cap="none" spc="0" normalizeH="0" baseline="0" noProof="0" dirty="0">
                  <a:ln>
                    <a:noFill/>
                  </a:ln>
                  <a:solidFill>
                    <a:schemeClr val="accent2"/>
                  </a:solidFill>
                  <a:effectLst/>
                  <a:uLnTx/>
                  <a:uFillTx/>
                  <a:latin typeface="+mn-ea"/>
                  <a:cs typeface="+mn-cs"/>
                </a:rPr>
                <a:t>型糖尿病患者血糖稳态失调</a:t>
              </a:r>
              <a:r>
                <a:rPr lang="zh-CN" altLang="en-US" sz="1400" b="1" dirty="0">
                  <a:latin typeface="+mn-ea"/>
                </a:rPr>
                <a:t>。</a:t>
              </a:r>
              <a:r>
                <a:rPr kumimoji="0" lang="zh-CN" altLang="en-US" sz="1400" b="0" i="0" u="none" strike="noStrike" kern="1200" cap="none" spc="0" normalizeH="0" baseline="0" noProof="0" dirty="0">
                  <a:ln>
                    <a:noFill/>
                  </a:ln>
                  <a:solidFill>
                    <a:srgbClr val="333333"/>
                  </a:solidFill>
                  <a:effectLst/>
                  <a:uLnTx/>
                  <a:uFillTx/>
                  <a:latin typeface="+mn-ea"/>
                  <a:cs typeface="+mn-cs"/>
                </a:rPr>
                <a:t>该药品的上市为</a:t>
              </a:r>
              <a:r>
                <a:rPr kumimoji="0" lang="en-US" altLang="zh-CN" sz="1400" b="0" i="0" u="none" strike="noStrike" kern="1200" cap="none" spc="0" normalizeH="0" baseline="0" noProof="0" dirty="0">
                  <a:ln>
                    <a:noFill/>
                  </a:ln>
                  <a:solidFill>
                    <a:srgbClr val="333333"/>
                  </a:solidFill>
                  <a:effectLst/>
                  <a:uLnTx/>
                  <a:uFillTx/>
                  <a:latin typeface="+mn-ea"/>
                  <a:cs typeface="+mn-cs"/>
                </a:rPr>
                <a:t>2</a:t>
              </a:r>
              <a:r>
                <a:rPr kumimoji="0" lang="zh-CN" altLang="en-US" sz="1400" b="0" i="0" u="none" strike="noStrike" kern="1200" cap="none" spc="0" normalizeH="0" baseline="0" noProof="0" dirty="0">
                  <a:ln>
                    <a:noFill/>
                  </a:ln>
                  <a:solidFill>
                    <a:srgbClr val="333333"/>
                  </a:solidFill>
                  <a:effectLst/>
                  <a:uLnTx/>
                  <a:uFillTx/>
                  <a:latin typeface="+mn-ea"/>
                  <a:cs typeface="+mn-cs"/>
                </a:rPr>
                <a:t>型糖尿病患者提供了新的治疗选择。</a:t>
              </a:r>
              <a:endParaRPr kumimoji="0" lang="zh-CN" altLang="en-US" sz="1600" b="0" i="0" u="none" strike="noStrike" kern="1200" cap="none" spc="0" normalizeH="0" baseline="0" noProof="0" dirty="0">
                <a:ln>
                  <a:noFill/>
                </a:ln>
                <a:solidFill>
                  <a:srgbClr val="333333"/>
                </a:solidFill>
                <a:effectLst/>
                <a:uLnTx/>
                <a:uFillTx/>
                <a:latin typeface="+mn-ea"/>
                <a:cs typeface="+mn-cs"/>
              </a:endParaRPr>
            </a:p>
          </p:txBody>
        </p:sp>
      </p:grpSp>
      <p:sp>
        <p:nvSpPr>
          <p:cNvPr id="16" name="Rectangle: Rounded Corners 11">
            <a:extLst>
              <a:ext uri="{FF2B5EF4-FFF2-40B4-BE49-F238E27FC236}">
                <a16:creationId xmlns:a16="http://schemas.microsoft.com/office/drawing/2014/main" id="{E07C8808-CCAD-66FE-4D97-7BD7A9B5BA9C}"/>
              </a:ext>
            </a:extLst>
          </p:cNvPr>
          <p:cNvSpPr/>
          <p:nvPr/>
        </p:nvSpPr>
        <p:spPr>
          <a:xfrm>
            <a:off x="3243184" y="1101876"/>
            <a:ext cx="5540802" cy="678569"/>
          </a:xfrm>
          <a:prstGeom prst="roundRect">
            <a:avLst>
              <a:gd name="adj" fmla="val 4521"/>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
                <a:srgbClr val="045FB1"/>
              </a:buClr>
              <a:buSzTx/>
              <a:buFontTx/>
              <a:buNone/>
              <a:tabLst/>
              <a:defRPr/>
            </a:pPr>
            <a:r>
              <a:rPr lang="zh-CN" altLang="en-US" b="1" kern="0" dirty="0">
                <a:solidFill>
                  <a:prstClr val="white"/>
                </a:solidFill>
                <a:latin typeface="Arial"/>
                <a:ea typeface="微软雅黑"/>
              </a:rPr>
              <a:t>首个“改善血糖稳态失调”的创新药物，</a:t>
            </a:r>
            <a:endParaRPr lang="en-US" altLang="zh-CN" b="1" kern="0" dirty="0">
              <a:solidFill>
                <a:prstClr val="white"/>
              </a:solidFill>
              <a:latin typeface="Arial"/>
              <a:ea typeface="微软雅黑"/>
            </a:endParaRPr>
          </a:p>
          <a:p>
            <a:pPr marL="0" marR="0" lvl="0" indent="0" algn="ctr" defTabSz="914400" rtl="0" eaLnBrk="1" fontAlgn="auto" latinLnBrk="0" hangingPunct="1">
              <a:spcBef>
                <a:spcPts val="0"/>
              </a:spcBef>
              <a:spcAft>
                <a:spcPts val="0"/>
              </a:spcAft>
              <a:buClr>
                <a:srgbClr val="045FB1"/>
              </a:buClr>
              <a:buSzTx/>
              <a:buFontTx/>
              <a:buNone/>
              <a:tabLst/>
              <a:defRPr/>
            </a:pPr>
            <a:r>
              <a:rPr lang="zh-CN" altLang="en-US" b="1" kern="0" dirty="0">
                <a:solidFill>
                  <a:prstClr val="white"/>
                </a:solidFill>
                <a:latin typeface="Arial"/>
                <a:ea typeface="微软雅黑"/>
              </a:rPr>
              <a:t>具有重塑血糖平衡生理调节的作用机制</a:t>
            </a:r>
            <a:endParaRPr lang="en-US" altLang="zh-CN" b="1" kern="0" dirty="0">
              <a:solidFill>
                <a:prstClr val="white"/>
              </a:solidFill>
              <a:latin typeface="Arial"/>
              <a:ea typeface="微软雅黑"/>
            </a:endParaRPr>
          </a:p>
        </p:txBody>
      </p:sp>
      <p:sp>
        <p:nvSpPr>
          <p:cNvPr id="13" name="Rectangle: Rounded Corners 11">
            <a:extLst>
              <a:ext uri="{FF2B5EF4-FFF2-40B4-BE49-F238E27FC236}">
                <a16:creationId xmlns:a16="http://schemas.microsoft.com/office/drawing/2014/main" id="{366B0240-6F0F-4535-D8CA-1AE91F390FE3}"/>
              </a:ext>
            </a:extLst>
          </p:cNvPr>
          <p:cNvSpPr/>
          <p:nvPr/>
        </p:nvSpPr>
        <p:spPr>
          <a:xfrm>
            <a:off x="3243184" y="3820853"/>
            <a:ext cx="5540802" cy="678569"/>
          </a:xfrm>
          <a:prstGeom prst="roundRect">
            <a:avLst>
              <a:gd name="adj" fmla="val 4521"/>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45FB1"/>
              </a:buClr>
              <a:defRPr/>
            </a:pPr>
            <a:r>
              <a:rPr lang="zh-CN" altLang="en-US" sz="2000" b="1" kern="0" dirty="0">
                <a:solidFill>
                  <a:prstClr val="white"/>
                </a:solidFill>
                <a:latin typeface="Arial"/>
                <a:ea typeface="微软雅黑"/>
              </a:rPr>
              <a:t>全球</a:t>
            </a:r>
            <a:r>
              <a:rPr lang="zh-CN" altLang="en-US" sz="2000" b="1" kern="0" dirty="0">
                <a:solidFill>
                  <a:srgbClr val="FFFF00"/>
                </a:solidFill>
                <a:latin typeface="Arial"/>
                <a:ea typeface="微软雅黑"/>
              </a:rPr>
              <a:t>首个获批</a:t>
            </a:r>
            <a:r>
              <a:rPr lang="zh-CN" altLang="en-US" sz="2000" b="1" kern="0" dirty="0">
                <a:solidFill>
                  <a:prstClr val="white"/>
                </a:solidFill>
                <a:latin typeface="Arial"/>
                <a:ea typeface="微软雅黑"/>
              </a:rPr>
              <a:t>治疗</a:t>
            </a:r>
            <a:r>
              <a:rPr lang="en-US" altLang="zh-CN" sz="2000" b="1" kern="0" dirty="0">
                <a:solidFill>
                  <a:prstClr val="white"/>
                </a:solidFill>
                <a:latin typeface="Arial"/>
                <a:ea typeface="微软雅黑"/>
              </a:rPr>
              <a:t>2</a:t>
            </a:r>
            <a:r>
              <a:rPr lang="zh-CN" altLang="en-US" sz="2000" b="1" kern="0" dirty="0">
                <a:solidFill>
                  <a:prstClr val="white"/>
                </a:solidFill>
                <a:latin typeface="Arial"/>
                <a:ea typeface="微软雅黑"/>
              </a:rPr>
              <a:t>型糖尿病的</a:t>
            </a:r>
            <a:endParaRPr lang="en-US" altLang="zh-CN" sz="2000" b="1" kern="0" dirty="0">
              <a:solidFill>
                <a:prstClr val="white"/>
              </a:solidFill>
              <a:latin typeface="Arial"/>
              <a:ea typeface="微软雅黑"/>
            </a:endParaRPr>
          </a:p>
          <a:p>
            <a:pPr algn="ctr">
              <a:buClr>
                <a:srgbClr val="045FB1"/>
              </a:buClr>
              <a:defRPr/>
            </a:pPr>
            <a:r>
              <a:rPr lang="zh-CN" altLang="en-US" sz="2000" b="1" kern="0" dirty="0">
                <a:solidFill>
                  <a:srgbClr val="FFFF00"/>
                </a:solidFill>
                <a:latin typeface="Arial"/>
                <a:ea typeface="微软雅黑"/>
              </a:rPr>
              <a:t>葡萄糖激酶激活剂（</a:t>
            </a:r>
            <a:r>
              <a:rPr lang="en-US" altLang="zh-CN" sz="2000" b="1" kern="0" dirty="0">
                <a:solidFill>
                  <a:srgbClr val="FFFF00"/>
                </a:solidFill>
                <a:latin typeface="Arial"/>
                <a:ea typeface="微软雅黑"/>
              </a:rPr>
              <a:t>GKA</a:t>
            </a:r>
            <a:r>
              <a:rPr lang="zh-CN" altLang="en-US" sz="2000" b="1" kern="0" dirty="0">
                <a:solidFill>
                  <a:srgbClr val="FFFF00"/>
                </a:solidFill>
                <a:latin typeface="Arial"/>
                <a:ea typeface="微软雅黑"/>
              </a:rPr>
              <a:t>）</a:t>
            </a:r>
          </a:p>
        </p:txBody>
      </p:sp>
      <p:sp>
        <p:nvSpPr>
          <p:cNvPr id="6" name="Slide Number Placeholder 3">
            <a:extLst>
              <a:ext uri="{FF2B5EF4-FFF2-40B4-BE49-F238E27FC236}">
                <a16:creationId xmlns:a16="http://schemas.microsoft.com/office/drawing/2014/main" id="{3936907E-1EF4-9F7F-6D9B-79EF8BFE37C7}"/>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5</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316963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Rectangle 43">
            <a:extLst>
              <a:ext uri="{FF2B5EF4-FFF2-40B4-BE49-F238E27FC236}">
                <a16:creationId xmlns:a16="http://schemas.microsoft.com/office/drawing/2014/main" id="{F6ABC776-0BA8-B6D9-52E6-71BF4E99633A}"/>
              </a:ext>
            </a:extLst>
          </p:cNvPr>
          <p:cNvSpPr>
            <a:spLocks/>
          </p:cNvSpPr>
          <p:nvPr/>
        </p:nvSpPr>
        <p:spPr bwMode="auto">
          <a:xfrm>
            <a:off x="238056" y="1041015"/>
            <a:ext cx="11733955" cy="5509703"/>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标题 1">
            <a:extLst>
              <a:ext uri="{FF2B5EF4-FFF2-40B4-BE49-F238E27FC236}">
                <a16:creationId xmlns:a16="http://schemas.microsoft.com/office/drawing/2014/main" id="{3EC751C3-CE5D-4700-8B43-41859743B7A7}"/>
              </a:ext>
            </a:extLst>
          </p:cNvPr>
          <p:cNvSpPr>
            <a:spLocks noGrp="1"/>
          </p:cNvSpPr>
          <p:nvPr>
            <p:ph type="title"/>
          </p:nvPr>
        </p:nvSpPr>
        <p:spPr>
          <a:xfrm>
            <a:off x="1689100" y="150814"/>
            <a:ext cx="10168904" cy="715962"/>
          </a:xfrm>
        </p:spPr>
        <p:txBody>
          <a:bodyPr>
            <a:noAutofit/>
          </a:bodyPr>
          <a:lstStyle/>
          <a:p>
            <a:r>
              <a:rPr lang="zh-CN" altLang="en-US" dirty="0">
                <a:latin typeface="+mj-ea"/>
                <a:ea typeface="+mj-ea"/>
              </a:rPr>
              <a:t>有效性</a:t>
            </a:r>
            <a:r>
              <a:rPr lang="en-US" altLang="zh-CN" dirty="0">
                <a:latin typeface="+mj-ea"/>
                <a:ea typeface="+mj-ea"/>
              </a:rPr>
              <a:t>1 </a:t>
            </a:r>
            <a:r>
              <a:rPr lang="en-US" altLang="zh-CN" sz="3200" dirty="0">
                <a:latin typeface="+mj-ea"/>
                <a:ea typeface="+mj-ea"/>
              </a:rPr>
              <a:t>– </a:t>
            </a:r>
            <a:r>
              <a:rPr lang="zh-CN" altLang="en-US" sz="3200" dirty="0">
                <a:solidFill>
                  <a:srgbClr val="FFFF00"/>
                </a:solidFill>
                <a:latin typeface="+mj-ea"/>
                <a:ea typeface="+mj-ea"/>
              </a:rPr>
              <a:t>改善胰岛功能</a:t>
            </a:r>
            <a:endParaRPr lang="zh-CN" altLang="en-US" dirty="0">
              <a:latin typeface="+mj-ea"/>
              <a:ea typeface="+mj-ea"/>
            </a:endParaRPr>
          </a:p>
        </p:txBody>
      </p:sp>
      <p:sp>
        <p:nvSpPr>
          <p:cNvPr id="8" name="Rectangle 43">
            <a:extLst>
              <a:ext uri="{FF2B5EF4-FFF2-40B4-BE49-F238E27FC236}">
                <a16:creationId xmlns:a16="http://schemas.microsoft.com/office/drawing/2014/main" id="{96D91B84-468A-E3D3-9E87-8F29ECCEF4A1}"/>
              </a:ext>
            </a:extLst>
          </p:cNvPr>
          <p:cNvSpPr>
            <a:spLocks/>
          </p:cNvSpPr>
          <p:nvPr/>
        </p:nvSpPr>
        <p:spPr bwMode="auto">
          <a:xfrm>
            <a:off x="219989" y="892654"/>
            <a:ext cx="11334086" cy="2372617"/>
          </a:xfrm>
          <a:prstGeom prst="rect">
            <a:avLst/>
          </a:prstGeom>
          <a:solidFill>
            <a:sysClr val="window" lastClr="FFFFFF"/>
          </a:solidFill>
          <a:ln w="9525" cap="flat" cmpd="sng" algn="ctr">
            <a:noFill/>
            <a:prstDash val="solid"/>
            <a:round/>
            <a:headEnd type="none" w="med" len="med"/>
            <a:tailEnd type="none" w="med" len="med"/>
          </a:ln>
          <a:effectLst>
            <a:glow rad="101600">
              <a:srgbClr val="007373">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Aft>
                <a:spcPts val="600"/>
              </a:spcAft>
              <a:buClrTx/>
              <a:buSzTx/>
              <a:buFontTx/>
              <a:buNone/>
              <a:tabLst/>
              <a:defRPr/>
            </a:pPr>
            <a:r>
              <a:rPr kumimoji="0" lang="zh-CN" altLang="en-US" sz="2000" b="1" i="0" u="none" strike="noStrike" kern="1200" cap="none" spc="0" normalizeH="0" baseline="0" noProof="0" dirty="0">
                <a:ln>
                  <a:noFill/>
                </a:ln>
                <a:solidFill>
                  <a:srgbClr val="007373"/>
                </a:solidFill>
                <a:effectLst/>
                <a:uLnTx/>
                <a:uFillTx/>
                <a:latin typeface="微软雅黑"/>
                <a:ea typeface="微软雅黑"/>
                <a:cs typeface="+mn-cs"/>
              </a:rPr>
              <a:t>针对初发患者单药治疗、针对二甲双胍疗效不佳患者联合治疗，均改善早相胰岛素分泌功能</a:t>
            </a:r>
            <a:r>
              <a:rPr kumimoji="0" lang="en-US" altLang="zh-CN" sz="2000" b="1" i="0" u="none" strike="noStrike" kern="1200" cap="none" spc="0" normalizeH="0" baseline="30000" noProof="0" dirty="0">
                <a:ln>
                  <a:noFill/>
                </a:ln>
                <a:solidFill>
                  <a:srgbClr val="007373"/>
                </a:solidFill>
                <a:effectLst/>
                <a:uLnTx/>
                <a:uFillTx/>
                <a:latin typeface="微软雅黑"/>
                <a:ea typeface="微软雅黑"/>
                <a:cs typeface="+mn-cs"/>
              </a:rPr>
              <a:t>1</a:t>
            </a:r>
            <a:r>
              <a:rPr kumimoji="0" lang="zh-CN" altLang="en-US" sz="2000" b="1" i="0" u="none" strike="noStrike" kern="1200" cap="none" spc="0" normalizeH="0" baseline="0" noProof="0" dirty="0">
                <a:ln>
                  <a:noFill/>
                </a:ln>
                <a:solidFill>
                  <a:srgbClr val="007373"/>
                </a:solidFill>
                <a:effectLst/>
                <a:uLnTx/>
                <a:uFillTx/>
                <a:latin typeface="微软雅黑"/>
                <a:ea typeface="微软雅黑"/>
                <a:cs typeface="+mn-cs"/>
              </a:rPr>
              <a:t>：</a:t>
            </a:r>
            <a:endParaRPr kumimoji="0" lang="en-US" altLang="zh-CN" sz="2000" b="1" i="0" u="none" strike="noStrike" kern="1200" cap="none" spc="0" normalizeH="0" baseline="0" noProof="0" dirty="0">
              <a:ln>
                <a:noFill/>
              </a:ln>
              <a:solidFill>
                <a:srgbClr val="007373"/>
              </a:solidFill>
              <a:effectLst/>
              <a:uLnTx/>
              <a:uFillTx/>
              <a:latin typeface="微软雅黑"/>
              <a:ea typeface="微软雅黑"/>
              <a:cs typeface="+mn-cs"/>
            </a:endParaRPr>
          </a:p>
          <a:p>
            <a:pPr marL="457200" marR="0" lvl="0" indent="-228600" algn="l" defTabSz="914400" rtl="0" eaLnBrk="1" fontAlgn="auto" latinLnBrk="0" hangingPunct="1">
              <a:lnSpc>
                <a:spcPct val="150000"/>
              </a:lnSpc>
              <a:spcBef>
                <a:spcPts val="600"/>
              </a:spcBef>
              <a:spcAft>
                <a:spcPts val="0"/>
              </a:spcAft>
              <a:buClrTx/>
              <a:buSzTx/>
              <a:buFont typeface="Wingdings" panose="05000000000000000000" pitchFamily="2" charset="2"/>
              <a:buChar char="§"/>
              <a:tabLst/>
              <a:defRPr/>
            </a:pP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24</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周治疗改善胰岛素早相分泌能力（早期胰岛素生成指数</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IGI</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a:t>
            </a:r>
            <a:endPar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endParaRPr>
          </a:p>
          <a:p>
            <a:pPr marL="457200" marR="0" lvl="0" indent="-228600" algn="l" defTabSz="914400" rtl="0" eaLnBrk="1" fontAlgn="auto" latinLnBrk="0" hangingPunct="1">
              <a:lnSpc>
                <a:spcPct val="150000"/>
              </a:lnSpc>
              <a:spcBef>
                <a:spcPts val="600"/>
              </a:spcBef>
              <a:spcAft>
                <a:spcPts val="0"/>
              </a:spcAft>
              <a:buClrTx/>
              <a:buSzTx/>
              <a:buFont typeface="Wingdings" panose="05000000000000000000" pitchFamily="2" charset="2"/>
              <a:buChar char="§"/>
              <a:tabLst/>
              <a:defRPr/>
            </a:pP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IGI</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DI</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（处置指数）及其在</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24</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周后的改善，与多格列艾汀治疗的血糖控制率显著相关</a:t>
            </a:r>
            <a:endPar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endParaRPr>
          </a:p>
          <a:p>
            <a:pPr marL="457200" indent="-228600">
              <a:lnSpc>
                <a:spcPct val="150000"/>
              </a:lnSpc>
              <a:spcBef>
                <a:spcPts val="600"/>
              </a:spcBef>
              <a:buFont typeface="Wingdings" panose="05000000000000000000" pitchFamily="2" charset="2"/>
              <a:buChar char="§"/>
              <a:defRPr/>
            </a:pPr>
            <a:r>
              <a:rPr kumimoji="0" lang="zh-CN" altLang="en-US" sz="1600" b="1" i="0" u="none" strike="noStrike" kern="0" cap="none" spc="0" normalizeH="0" baseline="0" noProof="0" dirty="0">
                <a:ln>
                  <a:noFill/>
                </a:ln>
                <a:effectLst/>
                <a:uLnTx/>
                <a:uFillTx/>
                <a:latin typeface="Arial" panose="020B0604020202020204" pitchFamily="34" charset="0"/>
                <a:ea typeface="微软雅黑" panose="020B0503020204020204" charset="-122"/>
                <a:cs typeface="+mn-cs"/>
              </a:rPr>
              <a:t>中华医学会糖尿病分会发布</a:t>
            </a:r>
            <a:r>
              <a:rPr kumimoji="0" lang="en-US" altLang="zh-CN"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《2</a:t>
            </a:r>
            <a:r>
              <a:rPr kumimoji="0" lang="zh-CN" altLang="en-US"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型糖尿病胰岛</a:t>
            </a:r>
            <a:r>
              <a:rPr kumimoji="0" lang="en-US" altLang="zh-CN"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β</a:t>
            </a:r>
            <a:r>
              <a:rPr kumimoji="0" lang="zh-CN" altLang="en-US"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细胞功能评估与保护临床专家共识</a:t>
            </a:r>
            <a:r>
              <a:rPr kumimoji="0" lang="en-US" altLang="zh-CN"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a:t>
            </a:r>
            <a:r>
              <a:rPr kumimoji="0" lang="zh-CN" altLang="en-US"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推荐</a:t>
            </a:r>
            <a:r>
              <a:rPr lang="zh-CN" altLang="en-US" b="1" kern="0" dirty="0">
                <a:solidFill>
                  <a:schemeClr val="accent2"/>
                </a:solidFill>
                <a:latin typeface="Arial" panose="020B0604020202020204" pitchFamily="34" charset="0"/>
                <a:ea typeface="微软雅黑" panose="020B0503020204020204" charset="-122"/>
              </a:rPr>
              <a:t>多格列艾汀</a:t>
            </a:r>
            <a:r>
              <a:rPr kumimoji="0" lang="zh-CN" altLang="en-US"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为保护胰岛</a:t>
            </a:r>
            <a:r>
              <a:rPr kumimoji="0" lang="en-US" altLang="zh-CN"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β</a:t>
            </a:r>
            <a:r>
              <a:rPr kumimoji="0" lang="zh-CN" altLang="en-US" b="1" i="0" u="none" strike="noStrike" kern="0" cap="none" spc="0" normalizeH="0" baseline="0" noProof="0" dirty="0">
                <a:ln>
                  <a:noFill/>
                </a:ln>
                <a:solidFill>
                  <a:schemeClr val="accent2"/>
                </a:solidFill>
                <a:effectLst/>
                <a:uLnTx/>
                <a:uFillTx/>
                <a:latin typeface="Arial" panose="020B0604020202020204" pitchFamily="34" charset="0"/>
                <a:ea typeface="微软雅黑" panose="020B0503020204020204" charset="-122"/>
                <a:cs typeface="+mn-cs"/>
              </a:rPr>
              <a:t>细胞功能的治疗策略</a:t>
            </a:r>
            <a:r>
              <a:rPr kumimoji="0" lang="en-US" altLang="zh-CN" b="1" i="0" u="none" strike="noStrike" kern="0" cap="none" spc="0" normalizeH="0" baseline="30000" noProof="0" dirty="0">
                <a:ln>
                  <a:noFill/>
                </a:ln>
                <a:solidFill>
                  <a:schemeClr val="accent2"/>
                </a:solidFill>
                <a:effectLst/>
                <a:uLnTx/>
                <a:uFillTx/>
                <a:latin typeface="Arial" panose="020B0604020202020204" pitchFamily="34" charset="0"/>
                <a:ea typeface="微软雅黑" panose="020B0503020204020204" charset="-122"/>
                <a:cs typeface="+mn-cs"/>
              </a:rPr>
              <a:t>2</a:t>
            </a:r>
            <a:endParaRPr kumimoji="0" lang="en-US" altLang="zh-CN" sz="1600" b="1" i="0" u="none" strike="noStrike" kern="0" cap="none" spc="0" normalizeH="0" baseline="30000" noProof="0" dirty="0">
              <a:ln>
                <a:noFill/>
              </a:ln>
              <a:solidFill>
                <a:schemeClr val="accent2"/>
              </a:solidFill>
              <a:effectLst/>
              <a:uLnTx/>
              <a:uFillTx/>
              <a:latin typeface="Arial" panose="020B0604020202020204" pitchFamily="34" charset="0"/>
              <a:ea typeface="微软雅黑" panose="020B0503020204020204" charset="-122"/>
              <a:cs typeface="+mn-cs"/>
            </a:endParaRPr>
          </a:p>
        </p:txBody>
      </p:sp>
      <p:sp>
        <p:nvSpPr>
          <p:cNvPr id="215" name="文本框 9">
            <a:extLst>
              <a:ext uri="{FF2B5EF4-FFF2-40B4-BE49-F238E27FC236}">
                <a16:creationId xmlns:a16="http://schemas.microsoft.com/office/drawing/2014/main" id="{1496F309-95C4-2A4F-E672-3BB193DF0281}"/>
              </a:ext>
            </a:extLst>
          </p:cNvPr>
          <p:cNvSpPr txBox="1"/>
          <p:nvPr/>
        </p:nvSpPr>
        <p:spPr>
          <a:xfrm>
            <a:off x="373053" y="6130684"/>
            <a:ext cx="11517000" cy="41062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采用多变量逻辑回归分析确定年龄、性别、BMI、</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Hb</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A1c基线水平等多变量的独立影响，以及HOMA2</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IR、IGI和IGI较基线的变化(IGI变化)对24周</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HbA</a:t>
            </a:r>
            <a:r>
              <a:rPr kumimoji="0" lang="en-US" altLang="zh-CN" sz="900" b="0" i="0" u="none" strike="noStrike" kern="1200" cap="none" spc="0" normalizeH="0" baseline="-2500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1c</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&lt;7%的影响，调整混杂因素（</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OR 95%CI</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）。结果显示，在新诊断</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2</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型糖尿病人群和二甲双胍耐受的糖尿病人群中，接受多格列艾汀治疗</a:t>
            </a:r>
            <a:r>
              <a:rPr kumimoji="0" lang="en-US"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24</a:t>
            </a: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周后</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血糖达标的可能性受到基线</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IGI</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rPr>
              <a:t>和较基线变化量的显著影响，提示早相胰岛素分泌功能的提高是患者服用多格列艾汀后血糖达标的独立重要因素。</a:t>
            </a:r>
          </a:p>
        </p:txBody>
      </p:sp>
      <p:sp>
        <p:nvSpPr>
          <p:cNvPr id="216" name="文本框 32">
            <a:extLst>
              <a:ext uri="{FF2B5EF4-FFF2-40B4-BE49-F238E27FC236}">
                <a16:creationId xmlns:a16="http://schemas.microsoft.com/office/drawing/2014/main" id="{833C7EC8-63C9-B36B-66BE-08B22AF78D9D}"/>
              </a:ext>
            </a:extLst>
          </p:cNvPr>
          <p:cNvSpPr txBox="1"/>
          <p:nvPr/>
        </p:nvSpPr>
        <p:spPr>
          <a:xfrm>
            <a:off x="231781" y="6579583"/>
            <a:ext cx="3717684" cy="230832"/>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sz="900" dirty="0">
                <a:solidFill>
                  <a:schemeClr val="bg1">
                    <a:lumMod val="50000"/>
                  </a:schemeClr>
                </a:solidFill>
                <a:sym typeface="Arial" panose="020B0604020202020204" pitchFamily="34" charset="0"/>
              </a:rPr>
              <a:t>1. </a:t>
            </a:r>
            <a:r>
              <a:rPr lang="en-US" altLang="zh-CN" sz="900" dirty="0">
                <a:solidFill>
                  <a:schemeClr val="bg1">
                    <a:lumMod val="50000"/>
                  </a:schemeClr>
                </a:solidFill>
              </a:rPr>
              <a:t>Feng, L., Yang, W. Diabetes 71(Supplement_1), 117-LB (2022).</a:t>
            </a:r>
            <a:endParaRPr lang="en-US" altLang="zh-CN" sz="900" dirty="0">
              <a:solidFill>
                <a:schemeClr val="bg1">
                  <a:lumMod val="50000"/>
                </a:schemeClr>
              </a:solidFill>
              <a:sym typeface="Arial" panose="020B0604020202020204" pitchFamily="34" charset="0"/>
            </a:endParaRPr>
          </a:p>
        </p:txBody>
      </p:sp>
      <p:sp>
        <p:nvSpPr>
          <p:cNvPr id="4" name="文本框 3">
            <a:extLst>
              <a:ext uri="{FF2B5EF4-FFF2-40B4-BE49-F238E27FC236}">
                <a16:creationId xmlns:a16="http://schemas.microsoft.com/office/drawing/2014/main" id="{22362DE8-AB27-231C-AF17-EC9B30A79513}"/>
              </a:ext>
            </a:extLst>
          </p:cNvPr>
          <p:cNvSpPr txBox="1"/>
          <p:nvPr/>
        </p:nvSpPr>
        <p:spPr>
          <a:xfrm>
            <a:off x="4074227" y="6576596"/>
            <a:ext cx="4998650" cy="230832"/>
          </a:xfrm>
          <a:prstGeom prst="rect">
            <a:avLst/>
          </a:prstGeom>
          <a:noFill/>
        </p:spPr>
        <p:txBody>
          <a:bodyPr wrap="square">
            <a:spAutoFit/>
          </a:bodyPr>
          <a:lstStyle/>
          <a:p>
            <a:r>
              <a:rPr lang="en-US" altLang="zh-CN" sz="900" dirty="0">
                <a:solidFill>
                  <a:schemeClr val="bg1">
                    <a:lumMod val="50000"/>
                  </a:schemeClr>
                </a:solidFill>
                <a:sym typeface="Verdana" panose="020B0604030504040204" pitchFamily="34" charset="0"/>
              </a:rPr>
              <a:t>2. 2</a:t>
            </a:r>
            <a:r>
              <a:rPr lang="zh-CN" altLang="en-US" sz="900" dirty="0">
                <a:solidFill>
                  <a:schemeClr val="bg1">
                    <a:lumMod val="50000"/>
                  </a:schemeClr>
                </a:solidFill>
                <a:sym typeface="Verdana" panose="020B0604030504040204" pitchFamily="34" charset="0"/>
              </a:rPr>
              <a:t>型糖尿病胰岛</a:t>
            </a:r>
            <a:r>
              <a:rPr lang="en-US" altLang="zh-CN" sz="900" dirty="0">
                <a:solidFill>
                  <a:schemeClr val="bg1">
                    <a:lumMod val="50000"/>
                  </a:schemeClr>
                </a:solidFill>
                <a:sym typeface="Verdana" panose="020B0604030504040204" pitchFamily="34" charset="0"/>
              </a:rPr>
              <a:t>β</a:t>
            </a:r>
            <a:r>
              <a:rPr lang="zh-CN" altLang="en-US" sz="900" dirty="0">
                <a:solidFill>
                  <a:schemeClr val="bg1">
                    <a:lumMod val="50000"/>
                  </a:schemeClr>
                </a:solidFill>
                <a:sym typeface="Verdana" panose="020B0604030504040204" pitchFamily="34" charset="0"/>
              </a:rPr>
              <a:t>细胞功能评估与保护临床专家共识</a:t>
            </a:r>
            <a:r>
              <a:rPr lang="en-US" altLang="zh-CN" sz="900" dirty="0">
                <a:solidFill>
                  <a:schemeClr val="bg1">
                    <a:lumMod val="50000"/>
                  </a:schemeClr>
                </a:solidFill>
                <a:sym typeface="Verdana" panose="020B0604030504040204" pitchFamily="34" charset="0"/>
              </a:rPr>
              <a:t>. </a:t>
            </a:r>
            <a:r>
              <a:rPr lang="zh-CN" altLang="en-US" sz="900" dirty="0">
                <a:solidFill>
                  <a:schemeClr val="bg1">
                    <a:lumMod val="50000"/>
                  </a:schemeClr>
                </a:solidFill>
                <a:sym typeface="Verdana" panose="020B0604030504040204" pitchFamily="34" charset="0"/>
              </a:rPr>
              <a:t>中华糖尿病杂志</a:t>
            </a:r>
            <a:r>
              <a:rPr lang="en-US" altLang="zh-CN" sz="900" dirty="0">
                <a:solidFill>
                  <a:schemeClr val="bg1">
                    <a:lumMod val="50000"/>
                  </a:schemeClr>
                </a:solidFill>
                <a:sym typeface="Verdana" panose="020B0604030504040204" pitchFamily="34" charset="0"/>
              </a:rPr>
              <a:t>, 2022, 14(6): 533-543.</a:t>
            </a:r>
            <a:endParaRPr lang="zh-CN" altLang="en-US" sz="900" dirty="0">
              <a:solidFill>
                <a:schemeClr val="bg1">
                  <a:lumMod val="50000"/>
                </a:schemeClr>
              </a:solidFill>
            </a:endParaRPr>
          </a:p>
        </p:txBody>
      </p:sp>
      <p:pic>
        <p:nvPicPr>
          <p:cNvPr id="5" name="图片 4">
            <a:extLst>
              <a:ext uri="{FF2B5EF4-FFF2-40B4-BE49-F238E27FC236}">
                <a16:creationId xmlns:a16="http://schemas.microsoft.com/office/drawing/2014/main" id="{B5D06B50-A26E-9F73-E516-267497F123FA}"/>
              </a:ext>
            </a:extLst>
          </p:cNvPr>
          <p:cNvPicPr>
            <a:picLocks noChangeAspect="1"/>
          </p:cNvPicPr>
          <p:nvPr/>
        </p:nvPicPr>
        <p:blipFill>
          <a:blip r:embed="rId2"/>
          <a:stretch>
            <a:fillRect/>
          </a:stretch>
        </p:blipFill>
        <p:spPr>
          <a:xfrm>
            <a:off x="792334" y="3446591"/>
            <a:ext cx="4887068" cy="2704277"/>
          </a:xfrm>
          <a:prstGeom prst="rect">
            <a:avLst/>
          </a:prstGeom>
        </p:spPr>
      </p:pic>
      <p:pic>
        <p:nvPicPr>
          <p:cNvPr id="7" name="图片 6">
            <a:extLst>
              <a:ext uri="{FF2B5EF4-FFF2-40B4-BE49-F238E27FC236}">
                <a16:creationId xmlns:a16="http://schemas.microsoft.com/office/drawing/2014/main" id="{E2843DD5-2FDD-D2DE-C276-CB456563DFEF}"/>
              </a:ext>
            </a:extLst>
          </p:cNvPr>
          <p:cNvPicPr>
            <a:picLocks noChangeAspect="1"/>
          </p:cNvPicPr>
          <p:nvPr/>
        </p:nvPicPr>
        <p:blipFill>
          <a:blip r:embed="rId3"/>
          <a:stretch>
            <a:fillRect/>
          </a:stretch>
        </p:blipFill>
        <p:spPr>
          <a:xfrm>
            <a:off x="6233680" y="3413632"/>
            <a:ext cx="4730158" cy="2664878"/>
          </a:xfrm>
          <a:prstGeom prst="rect">
            <a:avLst/>
          </a:prstGeom>
        </p:spPr>
      </p:pic>
      <p:sp>
        <p:nvSpPr>
          <p:cNvPr id="3" name="Slide Number Placeholder 3">
            <a:extLst>
              <a:ext uri="{FF2B5EF4-FFF2-40B4-BE49-F238E27FC236}">
                <a16:creationId xmlns:a16="http://schemas.microsoft.com/office/drawing/2014/main" id="{8CD6AD4F-D07E-132A-2FF1-E145A82CD24D}"/>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6</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361210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43">
            <a:extLst>
              <a:ext uri="{FF2B5EF4-FFF2-40B4-BE49-F238E27FC236}">
                <a16:creationId xmlns:a16="http://schemas.microsoft.com/office/drawing/2014/main" id="{E8B89A14-3B6B-04FE-5837-9F2569948A5C}"/>
              </a:ext>
            </a:extLst>
          </p:cNvPr>
          <p:cNvSpPr>
            <a:spLocks/>
          </p:cNvSpPr>
          <p:nvPr/>
        </p:nvSpPr>
        <p:spPr bwMode="auto">
          <a:xfrm>
            <a:off x="401523" y="1324048"/>
            <a:ext cx="11476374" cy="5120296"/>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Title 1">
            <a:extLst>
              <a:ext uri="{FF2B5EF4-FFF2-40B4-BE49-F238E27FC236}">
                <a16:creationId xmlns:a16="http://schemas.microsoft.com/office/drawing/2014/main" id="{13DBAEF6-AB55-E44F-AC13-223E03B99138}"/>
              </a:ext>
            </a:extLst>
          </p:cNvPr>
          <p:cNvSpPr>
            <a:spLocks noGrp="1"/>
          </p:cNvSpPr>
          <p:nvPr>
            <p:ph type="title"/>
          </p:nvPr>
        </p:nvSpPr>
        <p:spPr>
          <a:xfrm>
            <a:off x="1668251" y="191477"/>
            <a:ext cx="10287254" cy="715962"/>
          </a:xfrm>
        </p:spPr>
        <p:txBody>
          <a:bodyPr>
            <a:noAutofit/>
          </a:bodyPr>
          <a:lstStyle/>
          <a:p>
            <a:r>
              <a:rPr lang="zh-CN" altLang="en-US" dirty="0">
                <a:latin typeface="+mj-ea"/>
                <a:ea typeface="+mj-ea"/>
              </a:rPr>
              <a:t>有效性</a:t>
            </a:r>
            <a:r>
              <a:rPr lang="en-US" altLang="zh-CN" dirty="0">
                <a:latin typeface="+mj-ea"/>
                <a:ea typeface="+mj-ea"/>
              </a:rPr>
              <a:t>2 </a:t>
            </a:r>
            <a:r>
              <a:rPr lang="en-US" altLang="zh-CN" sz="3200" dirty="0">
                <a:latin typeface="+mj-ea"/>
                <a:ea typeface="+mj-ea"/>
              </a:rPr>
              <a:t>– </a:t>
            </a:r>
            <a:r>
              <a:rPr lang="zh-CN" altLang="en-US" sz="3200" dirty="0">
                <a:solidFill>
                  <a:srgbClr val="FFFF00"/>
                </a:solidFill>
                <a:latin typeface="+mj-ea"/>
                <a:ea typeface="+mj-ea"/>
              </a:rPr>
              <a:t>改善血糖稳态</a:t>
            </a:r>
            <a:endParaRPr lang="en-US" dirty="0">
              <a:latin typeface="+mj-ea"/>
              <a:ea typeface="+mj-ea"/>
            </a:endParaRPr>
          </a:p>
        </p:txBody>
      </p:sp>
      <p:grpSp>
        <p:nvGrpSpPr>
          <p:cNvPr id="25" name="组合 24">
            <a:extLst>
              <a:ext uri="{FF2B5EF4-FFF2-40B4-BE49-F238E27FC236}">
                <a16:creationId xmlns:a16="http://schemas.microsoft.com/office/drawing/2014/main" id="{3471082C-FCFA-85B8-3FDA-A1B71030D73C}"/>
              </a:ext>
            </a:extLst>
          </p:cNvPr>
          <p:cNvGrpSpPr/>
          <p:nvPr/>
        </p:nvGrpSpPr>
        <p:grpSpPr>
          <a:xfrm>
            <a:off x="490400" y="3551234"/>
            <a:ext cx="3580832" cy="2853856"/>
            <a:chOff x="490400" y="3601181"/>
            <a:chExt cx="3580832" cy="2853856"/>
          </a:xfrm>
        </p:grpSpPr>
        <p:sp>
          <p:nvSpPr>
            <p:cNvPr id="5" name="Rectangle 82">
              <a:extLst>
                <a:ext uri="{FF2B5EF4-FFF2-40B4-BE49-F238E27FC236}">
                  <a16:creationId xmlns:a16="http://schemas.microsoft.com/office/drawing/2014/main" id="{664B73B3-29B2-367F-205F-FCFD6E899BFF}"/>
                </a:ext>
              </a:extLst>
            </p:cNvPr>
            <p:cNvSpPr/>
            <p:nvPr/>
          </p:nvSpPr>
          <p:spPr>
            <a:xfrm>
              <a:off x="1074779" y="3601181"/>
              <a:ext cx="248978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rgbClr val="149B9C"/>
                  </a:solidFill>
                  <a:latin typeface="微软雅黑"/>
                  <a:ea typeface="微软雅黑"/>
                </a:rPr>
                <a:t>显著改善</a:t>
              </a:r>
              <a:r>
                <a:rPr lang="en-US" altLang="zh-CN" sz="1600" b="1" dirty="0">
                  <a:solidFill>
                    <a:srgbClr val="149B9C"/>
                  </a:solidFill>
                  <a:latin typeface="微软雅黑"/>
                  <a:ea typeface="微软雅黑"/>
                </a:rPr>
                <a:t>24</a:t>
              </a:r>
              <a:r>
                <a:rPr lang="zh-CN" altLang="en-US" sz="1600" b="1" dirty="0">
                  <a:solidFill>
                    <a:srgbClr val="149B9C"/>
                  </a:solidFill>
                  <a:latin typeface="微软雅黑"/>
                  <a:ea typeface="微软雅黑"/>
                </a:rPr>
                <a:t>小时血糖波动</a:t>
              </a:r>
              <a:endParaRPr lang="en-US" altLang="zh-CN" sz="1600" b="1" dirty="0">
                <a:solidFill>
                  <a:srgbClr val="149B9C"/>
                </a:solidFill>
                <a:latin typeface="微软雅黑"/>
                <a:ea typeface="微软雅黑"/>
              </a:endParaRPr>
            </a:p>
          </p:txBody>
        </p:sp>
        <p:graphicFrame>
          <p:nvGraphicFramePr>
            <p:cNvPr id="6" name="图表 32">
              <a:extLst>
                <a:ext uri="{FF2B5EF4-FFF2-40B4-BE49-F238E27FC236}">
                  <a16:creationId xmlns:a16="http://schemas.microsoft.com/office/drawing/2014/main" id="{2EEFF7FF-9086-BDD3-0AAC-3EFECB26E1E9}"/>
                </a:ext>
              </a:extLst>
            </p:cNvPr>
            <p:cNvGraphicFramePr>
              <a:graphicFrameLocks/>
            </p:cNvGraphicFramePr>
            <p:nvPr>
              <p:extLst>
                <p:ext uri="{D42A27DB-BD31-4B8C-83A1-F6EECF244321}">
                  <p14:modId xmlns:p14="http://schemas.microsoft.com/office/powerpoint/2010/main" val="405320066"/>
                </p:ext>
              </p:extLst>
            </p:nvPr>
          </p:nvGraphicFramePr>
          <p:xfrm>
            <a:off x="490400" y="3951833"/>
            <a:ext cx="3580832" cy="2503204"/>
          </p:xfrm>
          <a:graphic>
            <a:graphicData uri="http://schemas.openxmlformats.org/drawingml/2006/chart">
              <c:chart xmlns:c="http://schemas.openxmlformats.org/drawingml/2006/chart" xmlns:r="http://schemas.openxmlformats.org/officeDocument/2006/relationships" r:id="rId2"/>
            </a:graphicData>
          </a:graphic>
        </p:graphicFrame>
        <p:sp>
          <p:nvSpPr>
            <p:cNvPr id="7" name="箭头: 下 61">
              <a:extLst>
                <a:ext uri="{FF2B5EF4-FFF2-40B4-BE49-F238E27FC236}">
                  <a16:creationId xmlns:a16="http://schemas.microsoft.com/office/drawing/2014/main" id="{FB02CB24-2CD8-80FE-17F2-ADBA36DBD53F}"/>
                </a:ext>
              </a:extLst>
            </p:cNvPr>
            <p:cNvSpPr/>
            <p:nvPr/>
          </p:nvSpPr>
          <p:spPr bwMode="gray">
            <a:xfrm rot="10800000" flipV="1">
              <a:off x="3780639" y="4350321"/>
              <a:ext cx="229022" cy="616976"/>
            </a:xfrm>
            <a:prstGeom prst="downArrow">
              <a:avLst>
                <a:gd name="adj1" fmla="val 67050"/>
                <a:gd name="adj2" fmla="val 50000"/>
              </a:avLst>
            </a:prstGeom>
            <a:gradFill>
              <a:gsLst>
                <a:gs pos="0">
                  <a:srgbClr val="C00000">
                    <a:alpha val="0"/>
                  </a:srgbClr>
                </a:gs>
                <a:gs pos="70000">
                  <a:srgbClr val="C00000"/>
                </a:gs>
              </a:gsLst>
              <a:lin ang="5400000" scaled="0"/>
            </a:gra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rgbClr val="FFFFFF"/>
                </a:solidFill>
                <a:effectLst/>
                <a:uLnTx/>
                <a:uFillTx/>
                <a:latin typeface="Arial"/>
                <a:ea typeface="微软雅黑"/>
                <a:cs typeface="Arial" panose="020B0604020202020204" pitchFamily="34" charset="0"/>
                <a:sym typeface="Arial" panose="020B0604020202020204" pitchFamily="34" charset="0"/>
              </a:endParaRPr>
            </a:p>
          </p:txBody>
        </p:sp>
      </p:grpSp>
      <p:grpSp>
        <p:nvGrpSpPr>
          <p:cNvPr id="105" name="Group 104">
            <a:extLst>
              <a:ext uri="{FF2B5EF4-FFF2-40B4-BE49-F238E27FC236}">
                <a16:creationId xmlns:a16="http://schemas.microsoft.com/office/drawing/2014/main" id="{5FD7F5CD-F5AC-D3A1-F355-31E975ED982B}"/>
              </a:ext>
            </a:extLst>
          </p:cNvPr>
          <p:cNvGrpSpPr/>
          <p:nvPr/>
        </p:nvGrpSpPr>
        <p:grpSpPr>
          <a:xfrm>
            <a:off x="277907" y="1048692"/>
            <a:ext cx="11286564" cy="2292774"/>
            <a:chOff x="136232" y="934758"/>
            <a:chExt cx="11195156" cy="1876085"/>
          </a:xfrm>
          <a:scene3d>
            <a:camera prst="orthographicFront">
              <a:rot lat="0" lon="0" rev="0"/>
            </a:camera>
            <a:lightRig rig="balanced" dir="t">
              <a:rot lat="0" lon="0" rev="8700000"/>
            </a:lightRig>
          </a:scene3d>
        </p:grpSpPr>
        <p:sp>
          <p:nvSpPr>
            <p:cNvPr id="110" name="Rectangle 43">
              <a:extLst>
                <a:ext uri="{FF2B5EF4-FFF2-40B4-BE49-F238E27FC236}">
                  <a16:creationId xmlns:a16="http://schemas.microsoft.com/office/drawing/2014/main" id="{FDA1F83F-0D59-EFB1-C0C5-C93DCA242769}"/>
                </a:ext>
              </a:extLst>
            </p:cNvPr>
            <p:cNvSpPr>
              <a:spLocks/>
            </p:cNvSpPr>
            <p:nvPr/>
          </p:nvSpPr>
          <p:spPr bwMode="auto">
            <a:xfrm>
              <a:off x="136232" y="934758"/>
              <a:ext cx="11195156" cy="1876085"/>
            </a:xfrm>
            <a:prstGeom prst="rect">
              <a:avLst/>
            </a:prstGeom>
            <a:solidFill>
              <a:sysClr val="window" lastClr="FFFFFF"/>
            </a:solidFill>
            <a:ln w="9525" cap="flat" cmpd="sng" algn="ctr">
              <a:noFill/>
              <a:prstDash val="solid"/>
              <a:round/>
              <a:headEnd type="none" w="med" len="med"/>
              <a:tailEnd type="none" w="med" len="med"/>
            </a:ln>
            <a:effectLst>
              <a:glow rad="101600">
                <a:srgbClr val="007373">
                  <a:alpha val="40000"/>
                </a:srgbClr>
              </a:glow>
              <a:outerShdw blurRad="44450" dist="27940" dir="5400000" algn="ctr">
                <a:srgbClr val="000000">
                  <a:alpha val="32000"/>
                </a:srgbClr>
              </a:outerShdw>
            </a:effectLst>
            <a:sp3d>
              <a:bevelT w="190500" h="38100"/>
            </a:sp3d>
          </p:spPr>
          <p:txBody>
            <a:bodyPr vert="horz" wrap="square" lIns="91440" tIns="45720" rIns="91440" bIns="45720" numCol="1" rtlCol="0" anchor="ctr" anchorCtr="0" compatLnSpc="1">
              <a:prstTxWarp prst="textNoShape">
                <a:avLst/>
              </a:prstTxWarp>
              <a:noAutofit/>
            </a:bodyPr>
            <a:lstStyle/>
            <a:p>
              <a:pPr marL="166688" indent="-166688" algn="ctr" fontAlgn="base">
                <a:spcBef>
                  <a:spcPct val="50000"/>
                </a:spcBef>
                <a:spcAft>
                  <a:spcPct val="0"/>
                </a:spcAft>
                <a:buClr>
                  <a:prstClr val="black"/>
                </a:buClr>
              </a:pPr>
              <a:endParaRPr lang="en-US" altLang="zh-CN" kern="0" dirty="0">
                <a:solidFill>
                  <a:prstClr val="black"/>
                </a:solidFill>
                <a:latin typeface="微软雅黑" panose="020B0503020204020204" pitchFamily="34" charset="-122"/>
                <a:ea typeface="微软雅黑"/>
              </a:endParaRPr>
            </a:p>
          </p:txBody>
        </p:sp>
        <p:sp>
          <p:nvSpPr>
            <p:cNvPr id="10" name="文本框 119">
              <a:extLst>
                <a:ext uri="{FF2B5EF4-FFF2-40B4-BE49-F238E27FC236}">
                  <a16:creationId xmlns:a16="http://schemas.microsoft.com/office/drawing/2014/main" id="{AA146C74-A079-4A94-C2E9-278477B7E2BF}"/>
                </a:ext>
              </a:extLst>
            </p:cNvPr>
            <p:cNvSpPr txBox="1"/>
            <p:nvPr/>
          </p:nvSpPr>
          <p:spPr>
            <a:xfrm>
              <a:off x="284982" y="1032191"/>
              <a:ext cx="10919620" cy="1611784"/>
            </a:xfrm>
            <a:prstGeom prst="rect">
              <a:avLst/>
            </a:prstGeom>
            <a:noFill/>
            <a:ln>
              <a:noFill/>
            </a:ln>
            <a:effectLst>
              <a:outerShdw blurRad="44450" dist="27940" dir="5400000" algn="ctr">
                <a:srgbClr val="000000">
                  <a:alpha val="32000"/>
                </a:srgbClr>
              </a:outerShdw>
            </a:effectLst>
            <a:sp3d>
              <a:bevelT w="190500" h="38100"/>
            </a:sp3d>
          </p:spPr>
          <p:txBody>
            <a:bodyPr wrap="square">
              <a:spAutoFit/>
            </a:bodyPr>
            <a:lstStyle/>
            <a:p>
              <a:pPr marL="0" marR="0" lvl="0" indent="0" defTabSz="914400" rtl="0" eaLnBrk="1" fontAlgn="auto" latinLnBrk="0" hangingPunct="1">
                <a:lnSpc>
                  <a:spcPct val="100000"/>
                </a:lnSpc>
                <a:spcAft>
                  <a:spcPts val="600"/>
                </a:spcAft>
                <a:buClrTx/>
                <a:buSzTx/>
                <a:buFontTx/>
                <a:buNone/>
                <a:tabLst/>
                <a:defRPr/>
              </a:pPr>
              <a:r>
                <a:rPr kumimoji="0" lang="zh-CN" altLang="en-US" sz="2000" b="1" i="0" u="none" strike="noStrike" kern="1200" cap="none" spc="0" normalizeH="0" baseline="0" noProof="0" dirty="0">
                  <a:ln>
                    <a:noFill/>
                  </a:ln>
                  <a:solidFill>
                    <a:srgbClr val="007373"/>
                  </a:solidFill>
                  <a:effectLst/>
                  <a:uLnTx/>
                  <a:uFillTx/>
                  <a:latin typeface="微软雅黑"/>
                  <a:ea typeface="微软雅黑"/>
                  <a:cs typeface="+mn-cs"/>
                </a:rPr>
                <a:t>显著改善血糖波动，提升葡萄糖目标范围内时间（</a:t>
              </a:r>
              <a:r>
                <a:rPr kumimoji="0" lang="en-US" altLang="zh-CN" sz="2000" b="1" i="0" u="none" strike="noStrike" kern="1200" cap="none" spc="0" normalizeH="0" baseline="0" noProof="0" dirty="0">
                  <a:ln>
                    <a:noFill/>
                  </a:ln>
                  <a:solidFill>
                    <a:srgbClr val="007373"/>
                  </a:solidFill>
                  <a:effectLst/>
                  <a:uLnTx/>
                  <a:uFillTx/>
                  <a:latin typeface="微软雅黑"/>
                  <a:ea typeface="微软雅黑"/>
                  <a:cs typeface="+mn-cs"/>
                </a:rPr>
                <a:t>TIR</a:t>
              </a:r>
              <a:r>
                <a:rPr kumimoji="0" lang="zh-CN" altLang="en-US" sz="2000" b="1" i="0" u="none" strike="noStrike" kern="1200" cap="none" spc="0" normalizeH="0" baseline="0" noProof="0" dirty="0">
                  <a:ln>
                    <a:noFill/>
                  </a:ln>
                  <a:solidFill>
                    <a:srgbClr val="007373"/>
                  </a:solidFill>
                  <a:effectLst/>
                  <a:uLnTx/>
                  <a:uFillTx/>
                  <a:latin typeface="微软雅黑"/>
                  <a:ea typeface="微软雅黑"/>
                  <a:cs typeface="+mn-cs"/>
                </a:rPr>
                <a:t>），</a:t>
              </a:r>
              <a:r>
                <a:rPr lang="zh-CN" altLang="en-US" sz="2000" b="1" dirty="0">
                  <a:solidFill>
                    <a:srgbClr val="007373"/>
                  </a:solidFill>
                  <a:latin typeface="微软雅黑"/>
                  <a:ea typeface="微软雅黑"/>
                </a:rPr>
                <a:t>治疗有效停药后，可实现糖尿病缓解：</a:t>
              </a:r>
              <a:endParaRPr kumimoji="0" lang="en-US" altLang="zh-CN" sz="2000" b="1" i="0" u="none" strike="noStrike" kern="1200" cap="none" spc="0" normalizeH="0" baseline="0" noProof="0" dirty="0">
                <a:ln>
                  <a:noFill/>
                </a:ln>
                <a:solidFill>
                  <a:srgbClr val="007373"/>
                </a:solidFill>
                <a:effectLst/>
                <a:uLnTx/>
                <a:uFillTx/>
                <a:latin typeface="微软雅黑"/>
                <a:ea typeface="微软雅黑"/>
                <a:cs typeface="+mn-cs"/>
              </a:endParaRPr>
            </a:p>
            <a:p>
              <a:pPr marL="457200" indent="-228600">
                <a:spcBef>
                  <a:spcPts val="600"/>
                </a:spcBef>
                <a:spcAft>
                  <a:spcPts val="600"/>
                </a:spcAft>
                <a:buFont typeface="Wingdings" panose="05000000000000000000" pitchFamily="2" charset="2"/>
                <a:buChar char="§"/>
                <a:defRPr/>
              </a:pPr>
              <a:r>
                <a:rPr kumimoji="0" lang="zh-CN" altLang="en-US" sz="1600" b="0" i="0" u="none" strike="noStrike" kern="1200" cap="none" spc="0" normalizeH="0" baseline="0" noProof="0" dirty="0">
                  <a:ln>
                    <a:noFill/>
                  </a:ln>
                  <a:solidFill>
                    <a:prstClr val="black"/>
                  </a:solidFill>
                  <a:effectLst/>
                  <a:uLnTx/>
                  <a:uFillTx/>
                  <a:latin typeface="+mn-ea"/>
                  <a:cs typeface="+mn-cs"/>
                </a:rPr>
                <a:t>研究表明，餐后血糖升高是心血管事件发生的独立风险</a:t>
              </a:r>
              <a:r>
                <a:rPr lang="zh-CN" altLang="en-US" sz="1600" dirty="0">
                  <a:solidFill>
                    <a:prstClr val="black"/>
                  </a:solidFill>
                  <a:latin typeface="+mn-ea"/>
                </a:rPr>
                <a:t>因素，</a:t>
              </a:r>
              <a:r>
                <a:rPr lang="en-US" altLang="zh-CN" sz="1600" dirty="0">
                  <a:solidFill>
                    <a:prstClr val="black"/>
                  </a:solidFill>
                  <a:latin typeface="+mn-ea"/>
                </a:rPr>
                <a:t>TIR </a:t>
              </a:r>
              <a:r>
                <a:rPr lang="zh-CN" altLang="en-US" sz="1600" dirty="0">
                  <a:solidFill>
                    <a:prstClr val="black"/>
                  </a:solidFill>
                  <a:latin typeface="+mn-ea"/>
                </a:rPr>
                <a:t>与糖尿病并发症</a:t>
              </a:r>
              <a:r>
                <a:rPr lang="zh-CN" altLang="en-US" sz="1600" i="0" u="none" strike="noStrike" baseline="0" dirty="0">
                  <a:latin typeface="+mn-ea"/>
                </a:rPr>
                <a:t>的风险显著相关</a:t>
              </a:r>
              <a:endParaRPr kumimoji="0" lang="en-US" altLang="zh-CN" sz="1600" i="0" u="none" strike="noStrike" kern="1200" cap="none" spc="0" normalizeH="0" baseline="0" noProof="0" dirty="0">
                <a:ln>
                  <a:noFill/>
                </a:ln>
                <a:solidFill>
                  <a:prstClr val="black"/>
                </a:solidFill>
                <a:effectLst/>
                <a:highlight>
                  <a:srgbClr val="FFFF00"/>
                </a:highlight>
                <a:uLnTx/>
                <a:uFillTx/>
                <a:latin typeface="+mn-ea"/>
                <a:cs typeface="+mn-cs"/>
              </a:endParaRPr>
            </a:p>
            <a:p>
              <a:pPr marL="457200" marR="0" lvl="0" indent="-228600" defTabSz="914400" rtl="0" eaLnBrk="1" fontAlgn="auto" latinLnBrk="0" hangingPunct="1">
                <a:spcBef>
                  <a:spcPts val="600"/>
                </a:spcBef>
                <a:spcAft>
                  <a:spcPts val="600"/>
                </a:spcAft>
                <a:buClrTx/>
                <a:buSzTx/>
                <a:buFont typeface="Wingdings" panose="05000000000000000000" pitchFamily="2" charset="2"/>
                <a:buChar char="§"/>
                <a:tabLst/>
                <a:defRPr/>
              </a:pPr>
              <a:r>
                <a:rPr lang="zh-CN" altLang="en-US" sz="1600" i="0" u="none" strike="noStrike" baseline="0" dirty="0">
                  <a:latin typeface="+mn-ea"/>
                </a:rPr>
                <a:t>研究显示，糖尿病缓解显著降低心血管和微血管病变的风险</a:t>
              </a:r>
              <a:endParaRPr lang="en-US" altLang="zh-CN" sz="1600" i="0" u="none" strike="noStrike" baseline="0" dirty="0">
                <a:latin typeface="+mn-ea"/>
              </a:endParaRPr>
            </a:p>
            <a:p>
              <a:pPr marL="457200" indent="-228600">
                <a:spcBef>
                  <a:spcPts val="600"/>
                </a:spcBef>
                <a:spcAft>
                  <a:spcPts val="600"/>
                </a:spcAft>
                <a:buFont typeface="Wingdings" panose="05000000000000000000" pitchFamily="2" charset="2"/>
                <a:buChar char="§"/>
                <a:defRPr/>
              </a:pP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多格列艾汀治疗</a:t>
              </a:r>
              <a:r>
                <a:rPr lang="en-US" altLang="zh-CN" sz="1600" dirty="0">
                  <a:solidFill>
                    <a:prstClr val="black"/>
                  </a:solidFill>
                  <a:latin typeface="微软雅黑"/>
                  <a:ea typeface="微软雅黑"/>
                </a:rPr>
                <a:t>52</a:t>
              </a:r>
              <a:r>
                <a:rPr kumimoji="0" lang="zh-CN" altLang="en-US" sz="1600" i="0" u="none" strike="noStrike" kern="1200" cap="none" spc="0" normalizeH="0" baseline="0" noProof="0" dirty="0">
                  <a:ln>
                    <a:noFill/>
                  </a:ln>
                  <a:solidFill>
                    <a:prstClr val="black"/>
                  </a:solidFill>
                  <a:effectLst/>
                  <a:uLnTx/>
                  <a:uFillTx/>
                  <a:latin typeface="微软雅黑"/>
                  <a:ea typeface="微软雅黑"/>
                  <a:cs typeface="+mn-cs"/>
                </a:rPr>
                <a:t>周</a:t>
              </a:r>
              <a:r>
                <a:rPr lang="zh-CN" altLang="en-US" sz="1600" dirty="0">
                  <a:solidFill>
                    <a:prstClr val="black"/>
                  </a:solidFill>
                  <a:latin typeface="微软雅黑"/>
                  <a:ea typeface="微软雅黑"/>
                </a:rPr>
                <a:t>期间内</a:t>
              </a:r>
              <a:r>
                <a:rPr kumimoji="0" lang="zh-CN" altLang="en-US" sz="1600" i="0" u="none" strike="noStrike" kern="1200" cap="none" spc="0" normalizeH="0" baseline="0" noProof="0" dirty="0">
                  <a:ln>
                    <a:noFill/>
                  </a:ln>
                  <a:solidFill>
                    <a:prstClr val="black"/>
                  </a:solidFill>
                  <a:effectLst/>
                  <a:uLnTx/>
                  <a:uFillTx/>
                  <a:latin typeface="微软雅黑"/>
                  <a:ea typeface="微软雅黑"/>
                  <a:cs typeface="+mn-cs"/>
                </a:rPr>
                <a:t>单药治疗</a:t>
              </a: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显著改善</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24</a:t>
              </a: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小时血糖</a:t>
              </a:r>
              <a:r>
                <a:rPr lang="zh-CN" altLang="en-US" sz="2000" b="1" dirty="0">
                  <a:solidFill>
                    <a:schemeClr val="accent2"/>
                  </a:solidFill>
                  <a:latin typeface="微软雅黑"/>
                  <a:ea typeface="微软雅黑"/>
                </a:rPr>
                <a:t>波动，</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 TIR</a:t>
              </a:r>
              <a:r>
                <a:rPr lang="zh-CN" altLang="en-US" sz="2000" b="1" dirty="0">
                  <a:solidFill>
                    <a:schemeClr val="accent2"/>
                  </a:solidFill>
                  <a:latin typeface="微软雅黑"/>
                  <a:ea typeface="微软雅黑"/>
                </a:rPr>
                <a:t>较基线提升</a:t>
              </a: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近</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24%</a:t>
              </a:r>
              <a:r>
                <a:rPr kumimoji="0" lang="zh-CN" altLang="en-US" sz="160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治疗有效停药后，</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52</a:t>
              </a:r>
              <a:r>
                <a:rPr kumimoji="0" lang="zh-CN" altLang="en-US" sz="2000" b="1" i="0" u="none" strike="noStrike" kern="1200" cap="none" spc="0" normalizeH="0" baseline="0" noProof="0" dirty="0">
                  <a:ln>
                    <a:noFill/>
                  </a:ln>
                  <a:solidFill>
                    <a:schemeClr val="accent2"/>
                  </a:solidFill>
                  <a:effectLst/>
                  <a:uLnTx/>
                  <a:uFillTx/>
                  <a:latin typeface="微软雅黑"/>
                  <a:ea typeface="微软雅黑"/>
                  <a:cs typeface="+mn-cs"/>
                </a:rPr>
                <a:t>周糖尿病停药缓解率为</a:t>
              </a:r>
              <a:r>
                <a:rPr kumimoji="0" lang="en-US" altLang="zh-CN" sz="2000" b="1" i="0" u="none" strike="noStrike" kern="1200" cap="none" spc="0" normalizeH="0" baseline="0" noProof="0" dirty="0">
                  <a:ln>
                    <a:noFill/>
                  </a:ln>
                  <a:solidFill>
                    <a:schemeClr val="accent2"/>
                  </a:solidFill>
                  <a:effectLst/>
                  <a:uLnTx/>
                  <a:uFillTx/>
                  <a:latin typeface="微软雅黑"/>
                  <a:ea typeface="微软雅黑"/>
                  <a:cs typeface="+mn-cs"/>
                </a:rPr>
                <a:t>65.2%</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，基于</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2021ADA</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专家共识</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12</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n-cs"/>
                </a:rPr>
                <a:t>周糖尿病缓解率为</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n-cs"/>
                </a:rPr>
                <a:t>52.0%</a:t>
              </a:r>
              <a:r>
                <a:rPr kumimoji="0" lang="en-US" altLang="zh-CN" sz="1600" b="0" i="0" u="none" strike="noStrike" kern="1200" cap="none" spc="0" normalizeH="0" baseline="30000" noProof="0" dirty="0">
                  <a:ln>
                    <a:noFill/>
                  </a:ln>
                  <a:solidFill>
                    <a:prstClr val="black"/>
                  </a:solidFill>
                  <a:effectLst/>
                  <a:uLnTx/>
                  <a:uFillTx/>
                  <a:latin typeface="微软雅黑"/>
                  <a:ea typeface="微软雅黑"/>
                  <a:cs typeface="+mn-cs"/>
                </a:rPr>
                <a:t>1</a:t>
              </a:r>
            </a:p>
          </p:txBody>
        </p:sp>
      </p:grpSp>
      <p:sp>
        <p:nvSpPr>
          <p:cNvPr id="106" name="文本框 32">
            <a:extLst>
              <a:ext uri="{FF2B5EF4-FFF2-40B4-BE49-F238E27FC236}">
                <a16:creationId xmlns:a16="http://schemas.microsoft.com/office/drawing/2014/main" id="{BDA96254-5B58-182C-0C32-CB2F3CCBC7D1}"/>
              </a:ext>
            </a:extLst>
          </p:cNvPr>
          <p:cNvSpPr txBox="1"/>
          <p:nvPr/>
        </p:nvSpPr>
        <p:spPr>
          <a:xfrm>
            <a:off x="395563" y="6489125"/>
            <a:ext cx="3256020" cy="230832"/>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altLang="zh-CN" sz="900" dirty="0">
                <a:solidFill>
                  <a:schemeClr val="bg1">
                    <a:lumMod val="50000"/>
                  </a:schemeClr>
                </a:solidFill>
              </a:rPr>
              <a:t>1. Ma, J. Diabetes, Obesity and Metabolism (2023). in-press</a:t>
            </a:r>
            <a:endParaRPr lang="en-US" altLang="zh-CN" sz="900" dirty="0">
              <a:solidFill>
                <a:schemeClr val="bg1">
                  <a:lumMod val="50000"/>
                </a:schemeClr>
              </a:solidFill>
              <a:sym typeface="Arial" panose="020B0604020202020204" pitchFamily="34" charset="0"/>
            </a:endParaRPr>
          </a:p>
        </p:txBody>
      </p:sp>
      <p:grpSp>
        <p:nvGrpSpPr>
          <p:cNvPr id="27" name="组合 26">
            <a:extLst>
              <a:ext uri="{FF2B5EF4-FFF2-40B4-BE49-F238E27FC236}">
                <a16:creationId xmlns:a16="http://schemas.microsoft.com/office/drawing/2014/main" id="{A7FEEEA4-373A-7B1C-405F-A17B3AEF2900}"/>
              </a:ext>
            </a:extLst>
          </p:cNvPr>
          <p:cNvGrpSpPr/>
          <p:nvPr/>
        </p:nvGrpSpPr>
        <p:grpSpPr>
          <a:xfrm>
            <a:off x="7823685" y="3557514"/>
            <a:ext cx="4054212" cy="2588515"/>
            <a:chOff x="7823685" y="3553671"/>
            <a:chExt cx="4054212" cy="2588515"/>
          </a:xfrm>
        </p:grpSpPr>
        <p:grpSp>
          <p:nvGrpSpPr>
            <p:cNvPr id="221" name="Group 220">
              <a:extLst>
                <a:ext uri="{FF2B5EF4-FFF2-40B4-BE49-F238E27FC236}">
                  <a16:creationId xmlns:a16="http://schemas.microsoft.com/office/drawing/2014/main" id="{A7148556-B97D-C856-BFC6-26F412BAAE6A}"/>
                </a:ext>
              </a:extLst>
            </p:cNvPr>
            <p:cNvGrpSpPr/>
            <p:nvPr/>
          </p:nvGrpSpPr>
          <p:grpSpPr>
            <a:xfrm>
              <a:off x="7823685" y="3958304"/>
              <a:ext cx="3851443" cy="2183882"/>
              <a:chOff x="656444" y="2414016"/>
              <a:chExt cx="6402997" cy="2953213"/>
            </a:xfrm>
          </p:grpSpPr>
          <p:sp>
            <p:nvSpPr>
              <p:cNvPr id="222" name="矩形: 圆角 100">
                <a:extLst>
                  <a:ext uri="{FF2B5EF4-FFF2-40B4-BE49-F238E27FC236}">
                    <a16:creationId xmlns:a16="http://schemas.microsoft.com/office/drawing/2014/main" id="{88F07E77-BF91-8378-C1EB-743BA20571F1}"/>
                  </a:ext>
                </a:extLst>
              </p:cNvPr>
              <p:cNvSpPr/>
              <p:nvPr/>
            </p:nvSpPr>
            <p:spPr>
              <a:xfrm>
                <a:off x="656444" y="2414016"/>
                <a:ext cx="6402997" cy="2953213"/>
              </a:xfrm>
              <a:prstGeom prst="roundRect">
                <a:avLst>
                  <a:gd name="adj" fmla="val 4566"/>
                </a:avLst>
              </a:prstGeom>
              <a:solidFill>
                <a:srgbClr val="008E8F">
                  <a:alpha val="7000"/>
                </a:srgbClr>
              </a:solidFill>
              <a:ln w="9525">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075" rtl="0" eaLnBrk="1" fontAlgn="auto" latinLnBrk="0" hangingPunct="0">
                  <a:lnSpc>
                    <a:spcPct val="114000"/>
                  </a:lnSpc>
                  <a:spcBef>
                    <a:spcPts val="0"/>
                  </a:spcBef>
                  <a:spcAft>
                    <a:spcPts val="0"/>
                  </a:spcAft>
                  <a:buClr>
                    <a:srgbClr val="00B7FF"/>
                  </a:buClr>
                  <a:buSzPct val="120000"/>
                  <a:buFontTx/>
                  <a:buNone/>
                  <a:tabLst/>
                  <a:defRPr/>
                </a:pPr>
                <a:endParaRPr kumimoji="0" lang="zh-CN" altLang="en-US" sz="11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23" name="组合 3">
                <a:extLst>
                  <a:ext uri="{FF2B5EF4-FFF2-40B4-BE49-F238E27FC236}">
                    <a16:creationId xmlns:a16="http://schemas.microsoft.com/office/drawing/2014/main" id="{0DBB57AB-799F-5C77-A4A7-4AEFEF62A58D}"/>
                  </a:ext>
                </a:extLst>
              </p:cNvPr>
              <p:cNvGrpSpPr/>
              <p:nvPr/>
            </p:nvGrpSpPr>
            <p:grpSpPr>
              <a:xfrm>
                <a:off x="817251" y="2565823"/>
                <a:ext cx="4954189" cy="2796868"/>
                <a:chOff x="620208" y="3058408"/>
                <a:chExt cx="4564713" cy="3202019"/>
              </a:xfrm>
            </p:grpSpPr>
            <p:grpSp>
              <p:nvGrpSpPr>
                <p:cNvPr id="224" name="组合 9">
                  <a:extLst>
                    <a:ext uri="{FF2B5EF4-FFF2-40B4-BE49-F238E27FC236}">
                      <a16:creationId xmlns:a16="http://schemas.microsoft.com/office/drawing/2014/main" id="{D621406A-1723-13C4-7CEF-FA18A0AC751E}"/>
                    </a:ext>
                  </a:extLst>
                </p:cNvPr>
                <p:cNvGrpSpPr/>
                <p:nvPr/>
              </p:nvGrpSpPr>
              <p:grpSpPr>
                <a:xfrm>
                  <a:off x="1290764" y="3133094"/>
                  <a:ext cx="65154" cy="2539216"/>
                  <a:chOff x="1584385" y="1228874"/>
                  <a:chExt cx="65154" cy="2539216"/>
                </a:xfrm>
              </p:grpSpPr>
              <p:cxnSp>
                <p:nvCxnSpPr>
                  <p:cNvPr id="308" name="直接连接符 91">
                    <a:extLst>
                      <a:ext uri="{FF2B5EF4-FFF2-40B4-BE49-F238E27FC236}">
                        <a16:creationId xmlns:a16="http://schemas.microsoft.com/office/drawing/2014/main" id="{11C5D443-7327-005E-19CF-9CAB10EE10E2}"/>
                      </a:ext>
                    </a:extLst>
                  </p:cNvPr>
                  <p:cNvCxnSpPr>
                    <a:cxnSpLocks/>
                  </p:cNvCxnSpPr>
                  <p:nvPr/>
                </p:nvCxnSpPr>
                <p:spPr bwMode="gray">
                  <a:xfrm flipV="1">
                    <a:off x="1646241" y="1228874"/>
                    <a:ext cx="0" cy="2539216"/>
                  </a:xfrm>
                  <a:prstGeom prst="line">
                    <a:avLst/>
                  </a:prstGeom>
                  <a:noFill/>
                  <a:ln w="9525" cap="flat" cmpd="sng" algn="ctr">
                    <a:solidFill>
                      <a:sysClr val="window" lastClr="FFFFFF">
                        <a:lumMod val="75000"/>
                      </a:sysClr>
                    </a:solidFill>
                    <a:prstDash val="solid"/>
                  </a:ln>
                  <a:effectLst/>
                </p:spPr>
              </p:cxnSp>
              <p:cxnSp>
                <p:nvCxnSpPr>
                  <p:cNvPr id="309" name="直接连接符 92">
                    <a:extLst>
                      <a:ext uri="{FF2B5EF4-FFF2-40B4-BE49-F238E27FC236}">
                        <a16:creationId xmlns:a16="http://schemas.microsoft.com/office/drawing/2014/main" id="{2353CD7F-5A25-8660-0857-CBECB82927A3}"/>
                      </a:ext>
                    </a:extLst>
                  </p:cNvPr>
                  <p:cNvCxnSpPr/>
                  <p:nvPr/>
                </p:nvCxnSpPr>
                <p:spPr bwMode="gray">
                  <a:xfrm rot="16200000">
                    <a:off x="1616962" y="1244561"/>
                    <a:ext cx="0" cy="65154"/>
                  </a:xfrm>
                  <a:prstGeom prst="line">
                    <a:avLst/>
                  </a:prstGeom>
                  <a:noFill/>
                  <a:ln w="9525" cap="flat" cmpd="sng" algn="ctr">
                    <a:solidFill>
                      <a:sysClr val="window" lastClr="FFFFFF">
                        <a:lumMod val="75000"/>
                      </a:sysClr>
                    </a:solidFill>
                    <a:prstDash val="solid"/>
                  </a:ln>
                  <a:effectLst/>
                </p:spPr>
              </p:cxnSp>
              <p:cxnSp>
                <p:nvCxnSpPr>
                  <p:cNvPr id="310" name="直接连接符 93">
                    <a:extLst>
                      <a:ext uri="{FF2B5EF4-FFF2-40B4-BE49-F238E27FC236}">
                        <a16:creationId xmlns:a16="http://schemas.microsoft.com/office/drawing/2014/main" id="{195C9B1B-1B9A-C688-8A3B-D87FCFDB0563}"/>
                      </a:ext>
                    </a:extLst>
                  </p:cNvPr>
                  <p:cNvCxnSpPr/>
                  <p:nvPr/>
                </p:nvCxnSpPr>
                <p:spPr bwMode="gray">
                  <a:xfrm rot="16200000">
                    <a:off x="1616962" y="1710118"/>
                    <a:ext cx="0" cy="65154"/>
                  </a:xfrm>
                  <a:prstGeom prst="line">
                    <a:avLst/>
                  </a:prstGeom>
                  <a:noFill/>
                  <a:ln w="9525" cap="flat" cmpd="sng" algn="ctr">
                    <a:solidFill>
                      <a:sysClr val="window" lastClr="FFFFFF">
                        <a:lumMod val="75000"/>
                      </a:sysClr>
                    </a:solidFill>
                    <a:prstDash val="solid"/>
                  </a:ln>
                  <a:effectLst/>
                </p:spPr>
              </p:cxnSp>
              <p:cxnSp>
                <p:nvCxnSpPr>
                  <p:cNvPr id="311" name="直接连接符 94">
                    <a:extLst>
                      <a:ext uri="{FF2B5EF4-FFF2-40B4-BE49-F238E27FC236}">
                        <a16:creationId xmlns:a16="http://schemas.microsoft.com/office/drawing/2014/main" id="{92763C56-2C3E-D16D-4E63-87D02EA98E59}"/>
                      </a:ext>
                    </a:extLst>
                  </p:cNvPr>
                  <p:cNvCxnSpPr/>
                  <p:nvPr/>
                </p:nvCxnSpPr>
                <p:spPr bwMode="gray">
                  <a:xfrm rot="16200000">
                    <a:off x="1616962" y="2175675"/>
                    <a:ext cx="0" cy="65154"/>
                  </a:xfrm>
                  <a:prstGeom prst="line">
                    <a:avLst/>
                  </a:prstGeom>
                  <a:noFill/>
                  <a:ln w="9525" cap="flat" cmpd="sng" algn="ctr">
                    <a:solidFill>
                      <a:sysClr val="window" lastClr="FFFFFF">
                        <a:lumMod val="75000"/>
                      </a:sysClr>
                    </a:solidFill>
                    <a:prstDash val="solid"/>
                  </a:ln>
                  <a:effectLst/>
                </p:spPr>
              </p:cxnSp>
              <p:cxnSp>
                <p:nvCxnSpPr>
                  <p:cNvPr id="312" name="直接连接符 95">
                    <a:extLst>
                      <a:ext uri="{FF2B5EF4-FFF2-40B4-BE49-F238E27FC236}">
                        <a16:creationId xmlns:a16="http://schemas.microsoft.com/office/drawing/2014/main" id="{E43FCA94-8C29-43B1-86DA-069132BBC9FD}"/>
                      </a:ext>
                    </a:extLst>
                  </p:cNvPr>
                  <p:cNvCxnSpPr/>
                  <p:nvPr/>
                </p:nvCxnSpPr>
                <p:spPr bwMode="gray">
                  <a:xfrm rot="16200000">
                    <a:off x="1616962" y="2641232"/>
                    <a:ext cx="0" cy="65154"/>
                  </a:xfrm>
                  <a:prstGeom prst="line">
                    <a:avLst/>
                  </a:prstGeom>
                  <a:noFill/>
                  <a:ln w="9525" cap="flat" cmpd="sng" algn="ctr">
                    <a:solidFill>
                      <a:sysClr val="window" lastClr="FFFFFF">
                        <a:lumMod val="75000"/>
                      </a:sysClr>
                    </a:solidFill>
                    <a:prstDash val="solid"/>
                  </a:ln>
                  <a:effectLst/>
                </p:spPr>
              </p:cxnSp>
              <p:cxnSp>
                <p:nvCxnSpPr>
                  <p:cNvPr id="313" name="直接连接符 96">
                    <a:extLst>
                      <a:ext uri="{FF2B5EF4-FFF2-40B4-BE49-F238E27FC236}">
                        <a16:creationId xmlns:a16="http://schemas.microsoft.com/office/drawing/2014/main" id="{46C2AE84-47AA-01F4-9075-311DC7056320}"/>
                      </a:ext>
                    </a:extLst>
                  </p:cNvPr>
                  <p:cNvCxnSpPr>
                    <a:cxnSpLocks/>
                  </p:cNvCxnSpPr>
                  <p:nvPr/>
                </p:nvCxnSpPr>
                <p:spPr bwMode="gray">
                  <a:xfrm>
                    <a:off x="1584385" y="3139366"/>
                    <a:ext cx="61856" cy="0"/>
                  </a:xfrm>
                  <a:prstGeom prst="line">
                    <a:avLst/>
                  </a:prstGeom>
                  <a:noFill/>
                  <a:ln w="9525" cap="flat" cmpd="sng" algn="ctr">
                    <a:solidFill>
                      <a:sysClr val="window" lastClr="FFFFFF">
                        <a:lumMod val="75000"/>
                      </a:sysClr>
                    </a:solidFill>
                    <a:prstDash val="solid"/>
                  </a:ln>
                  <a:effectLst/>
                </p:spPr>
              </p:cxnSp>
              <p:cxnSp>
                <p:nvCxnSpPr>
                  <p:cNvPr id="314" name="直接连接符 97">
                    <a:extLst>
                      <a:ext uri="{FF2B5EF4-FFF2-40B4-BE49-F238E27FC236}">
                        <a16:creationId xmlns:a16="http://schemas.microsoft.com/office/drawing/2014/main" id="{1E5EBFD9-0E51-37AD-3017-FBA66B301EB2}"/>
                      </a:ext>
                    </a:extLst>
                  </p:cNvPr>
                  <p:cNvCxnSpPr>
                    <a:cxnSpLocks/>
                  </p:cNvCxnSpPr>
                  <p:nvPr/>
                </p:nvCxnSpPr>
                <p:spPr bwMode="gray">
                  <a:xfrm>
                    <a:off x="1584385" y="3604922"/>
                    <a:ext cx="61856" cy="0"/>
                  </a:xfrm>
                  <a:prstGeom prst="line">
                    <a:avLst/>
                  </a:prstGeom>
                  <a:noFill/>
                  <a:ln w="9525" cap="flat" cmpd="sng" algn="ctr">
                    <a:solidFill>
                      <a:sysClr val="window" lastClr="FFFFFF">
                        <a:lumMod val="75000"/>
                      </a:sysClr>
                    </a:solidFill>
                    <a:prstDash val="solid"/>
                  </a:ln>
                  <a:effectLst/>
                </p:spPr>
              </p:cxnSp>
            </p:grpSp>
            <p:sp>
              <p:nvSpPr>
                <p:cNvPr id="225" name="文本框 10">
                  <a:extLst>
                    <a:ext uri="{FF2B5EF4-FFF2-40B4-BE49-F238E27FC236}">
                      <a16:creationId xmlns:a16="http://schemas.microsoft.com/office/drawing/2014/main" id="{D900F2FC-5E95-067E-9FD3-803B098691D2}"/>
                    </a:ext>
                  </a:extLst>
                </p:cNvPr>
                <p:cNvSpPr txBox="1"/>
                <p:nvPr/>
              </p:nvSpPr>
              <p:spPr bwMode="gray">
                <a:xfrm>
                  <a:off x="1052387" y="3058408"/>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6" name="文本框 11">
                  <a:extLst>
                    <a:ext uri="{FF2B5EF4-FFF2-40B4-BE49-F238E27FC236}">
                      <a16:creationId xmlns:a16="http://schemas.microsoft.com/office/drawing/2014/main" id="{28D67471-94BD-56AE-C44F-EEC68FE3C6AB}"/>
                    </a:ext>
                  </a:extLst>
                </p:cNvPr>
                <p:cNvSpPr txBox="1"/>
                <p:nvPr/>
              </p:nvSpPr>
              <p:spPr bwMode="gray">
                <a:xfrm>
                  <a:off x="1052387" y="3525532"/>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7" name="文本框 12">
                  <a:extLst>
                    <a:ext uri="{FF2B5EF4-FFF2-40B4-BE49-F238E27FC236}">
                      <a16:creationId xmlns:a16="http://schemas.microsoft.com/office/drawing/2014/main" id="{CE2F2EB0-B96C-BFE5-5787-5F52BEAFB1E8}"/>
                    </a:ext>
                  </a:extLst>
                </p:cNvPr>
                <p:cNvSpPr txBox="1"/>
                <p:nvPr/>
              </p:nvSpPr>
              <p:spPr bwMode="gray">
                <a:xfrm>
                  <a:off x="1052387" y="3982401"/>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8" name="文本框 13">
                  <a:extLst>
                    <a:ext uri="{FF2B5EF4-FFF2-40B4-BE49-F238E27FC236}">
                      <a16:creationId xmlns:a16="http://schemas.microsoft.com/office/drawing/2014/main" id="{20CC2285-A09C-4767-5021-58B184F726B6}"/>
                    </a:ext>
                  </a:extLst>
                </p:cNvPr>
                <p:cNvSpPr txBox="1"/>
                <p:nvPr/>
              </p:nvSpPr>
              <p:spPr bwMode="gray">
                <a:xfrm>
                  <a:off x="1052387" y="4451247"/>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9" name="文本框 14">
                  <a:extLst>
                    <a:ext uri="{FF2B5EF4-FFF2-40B4-BE49-F238E27FC236}">
                      <a16:creationId xmlns:a16="http://schemas.microsoft.com/office/drawing/2014/main" id="{7C0541B1-E121-A597-383E-B02FFEDF66CB}"/>
                    </a:ext>
                  </a:extLst>
                </p:cNvPr>
                <p:cNvSpPr txBox="1"/>
                <p:nvPr/>
              </p:nvSpPr>
              <p:spPr bwMode="gray">
                <a:xfrm>
                  <a:off x="1052387" y="491211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0" name="文本框 15">
                  <a:extLst>
                    <a:ext uri="{FF2B5EF4-FFF2-40B4-BE49-F238E27FC236}">
                      <a16:creationId xmlns:a16="http://schemas.microsoft.com/office/drawing/2014/main" id="{5CFD9D17-4B46-414D-63BE-93FE27C1EEE2}"/>
                    </a:ext>
                  </a:extLst>
                </p:cNvPr>
                <p:cNvSpPr txBox="1"/>
                <p:nvPr/>
              </p:nvSpPr>
              <p:spPr bwMode="gray">
                <a:xfrm>
                  <a:off x="1052387" y="5384365"/>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31" name="直接连接符 16">
                  <a:extLst>
                    <a:ext uri="{FF2B5EF4-FFF2-40B4-BE49-F238E27FC236}">
                      <a16:creationId xmlns:a16="http://schemas.microsoft.com/office/drawing/2014/main" id="{21EFFDA1-F9AC-4F35-A02A-0733A7466F00}"/>
                    </a:ext>
                  </a:extLst>
                </p:cNvPr>
                <p:cNvCxnSpPr>
                  <a:cxnSpLocks/>
                </p:cNvCxnSpPr>
                <p:nvPr/>
              </p:nvCxnSpPr>
              <p:spPr bwMode="gray">
                <a:xfrm>
                  <a:off x="1352620" y="5672309"/>
                  <a:ext cx="3770904" cy="0"/>
                </a:xfrm>
                <a:prstGeom prst="line">
                  <a:avLst/>
                </a:prstGeom>
                <a:noFill/>
                <a:ln w="9525" cap="flat" cmpd="sng" algn="ctr">
                  <a:solidFill>
                    <a:sysClr val="window" lastClr="FFFFFF">
                      <a:lumMod val="75000"/>
                    </a:sysClr>
                  </a:solidFill>
                  <a:prstDash val="solid"/>
                </a:ln>
                <a:effectLst/>
              </p:spPr>
            </p:cxnSp>
            <p:cxnSp>
              <p:nvCxnSpPr>
                <p:cNvPr id="232" name="直接连接符 17">
                  <a:extLst>
                    <a:ext uri="{FF2B5EF4-FFF2-40B4-BE49-F238E27FC236}">
                      <a16:creationId xmlns:a16="http://schemas.microsoft.com/office/drawing/2014/main" id="{47CA1F59-E1A2-90FD-A248-23476718A359}"/>
                    </a:ext>
                  </a:extLst>
                </p:cNvPr>
                <p:cNvCxnSpPr>
                  <a:cxnSpLocks/>
                </p:cNvCxnSpPr>
                <p:nvPr/>
              </p:nvCxnSpPr>
              <p:spPr bwMode="gray">
                <a:xfrm rot="5400000">
                  <a:off x="1515554" y="5701332"/>
                  <a:ext cx="61856" cy="0"/>
                </a:xfrm>
                <a:prstGeom prst="line">
                  <a:avLst/>
                </a:prstGeom>
                <a:noFill/>
                <a:ln w="9525" cap="flat" cmpd="sng" algn="ctr">
                  <a:solidFill>
                    <a:sysClr val="window" lastClr="FFFFFF">
                      <a:lumMod val="75000"/>
                    </a:sysClr>
                  </a:solidFill>
                  <a:prstDash val="solid"/>
                </a:ln>
                <a:effectLst/>
              </p:spPr>
            </p:cxnSp>
            <p:cxnSp>
              <p:nvCxnSpPr>
                <p:cNvPr id="233" name="直接连接符 18">
                  <a:extLst>
                    <a:ext uri="{FF2B5EF4-FFF2-40B4-BE49-F238E27FC236}">
                      <a16:creationId xmlns:a16="http://schemas.microsoft.com/office/drawing/2014/main" id="{01C6FBD0-78E5-3BDC-1348-D74E48FCF1DA}"/>
                    </a:ext>
                  </a:extLst>
                </p:cNvPr>
                <p:cNvCxnSpPr>
                  <a:cxnSpLocks/>
                </p:cNvCxnSpPr>
                <p:nvPr/>
              </p:nvCxnSpPr>
              <p:spPr bwMode="gray">
                <a:xfrm rot="5400000">
                  <a:off x="1747964" y="5701332"/>
                  <a:ext cx="61856" cy="0"/>
                </a:xfrm>
                <a:prstGeom prst="line">
                  <a:avLst/>
                </a:prstGeom>
                <a:noFill/>
                <a:ln w="9525" cap="flat" cmpd="sng" algn="ctr">
                  <a:solidFill>
                    <a:sysClr val="window" lastClr="FFFFFF">
                      <a:lumMod val="75000"/>
                    </a:sysClr>
                  </a:solidFill>
                  <a:prstDash val="solid"/>
                </a:ln>
                <a:effectLst/>
              </p:spPr>
            </p:cxnSp>
            <p:cxnSp>
              <p:nvCxnSpPr>
                <p:cNvPr id="234" name="直接连接符 19">
                  <a:extLst>
                    <a:ext uri="{FF2B5EF4-FFF2-40B4-BE49-F238E27FC236}">
                      <a16:creationId xmlns:a16="http://schemas.microsoft.com/office/drawing/2014/main" id="{4818B36E-1099-4CDE-7A5E-F095E285F513}"/>
                    </a:ext>
                  </a:extLst>
                </p:cNvPr>
                <p:cNvCxnSpPr>
                  <a:cxnSpLocks/>
                </p:cNvCxnSpPr>
                <p:nvPr/>
              </p:nvCxnSpPr>
              <p:spPr bwMode="gray">
                <a:xfrm rot="5400000">
                  <a:off x="1978469" y="5701332"/>
                  <a:ext cx="61856" cy="0"/>
                </a:xfrm>
                <a:prstGeom prst="line">
                  <a:avLst/>
                </a:prstGeom>
                <a:noFill/>
                <a:ln w="9525" cap="flat" cmpd="sng" algn="ctr">
                  <a:solidFill>
                    <a:sysClr val="window" lastClr="FFFFFF">
                      <a:lumMod val="75000"/>
                    </a:sysClr>
                  </a:solidFill>
                  <a:prstDash val="solid"/>
                </a:ln>
                <a:effectLst/>
              </p:spPr>
            </p:cxnSp>
            <p:cxnSp>
              <p:nvCxnSpPr>
                <p:cNvPr id="235" name="直接连接符 20">
                  <a:extLst>
                    <a:ext uri="{FF2B5EF4-FFF2-40B4-BE49-F238E27FC236}">
                      <a16:creationId xmlns:a16="http://schemas.microsoft.com/office/drawing/2014/main" id="{51A7760A-0A24-C666-F2E6-1D6742271D39}"/>
                    </a:ext>
                  </a:extLst>
                </p:cNvPr>
                <p:cNvCxnSpPr>
                  <a:cxnSpLocks/>
                </p:cNvCxnSpPr>
                <p:nvPr/>
              </p:nvCxnSpPr>
              <p:spPr bwMode="gray">
                <a:xfrm rot="5400000">
                  <a:off x="2210879" y="5701332"/>
                  <a:ext cx="61856" cy="0"/>
                </a:xfrm>
                <a:prstGeom prst="line">
                  <a:avLst/>
                </a:prstGeom>
                <a:noFill/>
                <a:ln w="9525" cap="flat" cmpd="sng" algn="ctr">
                  <a:solidFill>
                    <a:sysClr val="window" lastClr="FFFFFF">
                      <a:lumMod val="75000"/>
                    </a:sysClr>
                  </a:solidFill>
                  <a:prstDash val="solid"/>
                </a:ln>
                <a:effectLst/>
              </p:spPr>
            </p:cxnSp>
            <p:cxnSp>
              <p:nvCxnSpPr>
                <p:cNvPr id="236" name="直接连接符 21">
                  <a:extLst>
                    <a:ext uri="{FF2B5EF4-FFF2-40B4-BE49-F238E27FC236}">
                      <a16:creationId xmlns:a16="http://schemas.microsoft.com/office/drawing/2014/main" id="{F3770D0E-34BF-F2D7-5BBB-9D975B60CAAF}"/>
                    </a:ext>
                  </a:extLst>
                </p:cNvPr>
                <p:cNvCxnSpPr>
                  <a:cxnSpLocks/>
                </p:cNvCxnSpPr>
                <p:nvPr/>
              </p:nvCxnSpPr>
              <p:spPr bwMode="gray">
                <a:xfrm rot="5400000">
                  <a:off x="3033839" y="5701332"/>
                  <a:ext cx="61856" cy="0"/>
                </a:xfrm>
                <a:prstGeom prst="line">
                  <a:avLst/>
                </a:prstGeom>
                <a:noFill/>
                <a:ln w="9525" cap="flat" cmpd="sng" algn="ctr">
                  <a:solidFill>
                    <a:sysClr val="window" lastClr="FFFFFF">
                      <a:lumMod val="75000"/>
                    </a:sysClr>
                  </a:solidFill>
                  <a:prstDash val="solid"/>
                </a:ln>
                <a:effectLst/>
              </p:spPr>
            </p:cxnSp>
            <p:cxnSp>
              <p:nvCxnSpPr>
                <p:cNvPr id="237" name="直接连接符 22">
                  <a:extLst>
                    <a:ext uri="{FF2B5EF4-FFF2-40B4-BE49-F238E27FC236}">
                      <a16:creationId xmlns:a16="http://schemas.microsoft.com/office/drawing/2014/main" id="{203438D0-032A-FE29-5699-6412D8299D38}"/>
                    </a:ext>
                  </a:extLst>
                </p:cNvPr>
                <p:cNvCxnSpPr>
                  <a:cxnSpLocks/>
                </p:cNvCxnSpPr>
                <p:nvPr/>
              </p:nvCxnSpPr>
              <p:spPr bwMode="gray">
                <a:xfrm rot="5400000">
                  <a:off x="3788219" y="5701332"/>
                  <a:ext cx="61856" cy="0"/>
                </a:xfrm>
                <a:prstGeom prst="line">
                  <a:avLst/>
                </a:prstGeom>
                <a:noFill/>
                <a:ln w="9525" cap="flat" cmpd="sng" algn="ctr">
                  <a:solidFill>
                    <a:sysClr val="window" lastClr="FFFFFF">
                      <a:lumMod val="75000"/>
                    </a:sysClr>
                  </a:solidFill>
                  <a:prstDash val="solid"/>
                </a:ln>
                <a:effectLst/>
              </p:spPr>
            </p:cxnSp>
            <p:cxnSp>
              <p:nvCxnSpPr>
                <p:cNvPr id="238" name="直接连接符 23">
                  <a:extLst>
                    <a:ext uri="{FF2B5EF4-FFF2-40B4-BE49-F238E27FC236}">
                      <a16:creationId xmlns:a16="http://schemas.microsoft.com/office/drawing/2014/main" id="{C919D1BC-D7F6-835F-6803-95D5A9C1A116}"/>
                    </a:ext>
                  </a:extLst>
                </p:cNvPr>
                <p:cNvCxnSpPr>
                  <a:cxnSpLocks/>
                </p:cNvCxnSpPr>
                <p:nvPr/>
              </p:nvCxnSpPr>
              <p:spPr bwMode="gray">
                <a:xfrm rot="5400000">
                  <a:off x="4555934" y="5701332"/>
                  <a:ext cx="61856" cy="0"/>
                </a:xfrm>
                <a:prstGeom prst="line">
                  <a:avLst/>
                </a:prstGeom>
                <a:noFill/>
                <a:ln w="9525" cap="flat" cmpd="sng" algn="ctr">
                  <a:solidFill>
                    <a:sysClr val="window" lastClr="FFFFFF">
                      <a:lumMod val="75000"/>
                    </a:sysClr>
                  </a:solidFill>
                  <a:prstDash val="solid"/>
                </a:ln>
                <a:effectLst/>
              </p:spPr>
            </p:cxnSp>
            <p:cxnSp>
              <p:nvCxnSpPr>
                <p:cNvPr id="239" name="直接连接符 24">
                  <a:extLst>
                    <a:ext uri="{FF2B5EF4-FFF2-40B4-BE49-F238E27FC236}">
                      <a16:creationId xmlns:a16="http://schemas.microsoft.com/office/drawing/2014/main" id="{F4C558A5-AC53-6F8D-939D-0307C142E1F5}"/>
                    </a:ext>
                  </a:extLst>
                </p:cNvPr>
                <p:cNvCxnSpPr>
                  <a:cxnSpLocks/>
                </p:cNvCxnSpPr>
                <p:nvPr/>
              </p:nvCxnSpPr>
              <p:spPr bwMode="gray">
                <a:xfrm rot="5400000">
                  <a:off x="5026469" y="5701332"/>
                  <a:ext cx="61856" cy="0"/>
                </a:xfrm>
                <a:prstGeom prst="line">
                  <a:avLst/>
                </a:prstGeom>
                <a:noFill/>
                <a:ln w="9525" cap="flat" cmpd="sng" algn="ctr">
                  <a:solidFill>
                    <a:sysClr val="window" lastClr="FFFFFF">
                      <a:lumMod val="75000"/>
                    </a:sysClr>
                  </a:solidFill>
                  <a:prstDash val="solid"/>
                </a:ln>
                <a:effectLst/>
              </p:spPr>
            </p:cxnSp>
            <p:sp>
              <p:nvSpPr>
                <p:cNvPr id="240" name="文本框 25">
                  <a:extLst>
                    <a:ext uri="{FF2B5EF4-FFF2-40B4-BE49-F238E27FC236}">
                      <a16:creationId xmlns:a16="http://schemas.microsoft.com/office/drawing/2014/main" id="{9A79766E-F6F8-88E1-F8E5-4ADDACEE9343}"/>
                    </a:ext>
                  </a:extLst>
                </p:cNvPr>
                <p:cNvSpPr txBox="1"/>
                <p:nvPr/>
              </p:nvSpPr>
              <p:spPr bwMode="gray">
                <a:xfrm>
                  <a:off x="1418848"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1" name="文本框 26">
                  <a:extLst>
                    <a:ext uri="{FF2B5EF4-FFF2-40B4-BE49-F238E27FC236}">
                      <a16:creationId xmlns:a16="http://schemas.microsoft.com/office/drawing/2014/main" id="{A8D7CD8E-3E23-C802-9D45-1A41725E09F2}"/>
                    </a:ext>
                  </a:extLst>
                </p:cNvPr>
                <p:cNvSpPr txBox="1"/>
                <p:nvPr/>
              </p:nvSpPr>
              <p:spPr bwMode="gray">
                <a:xfrm>
                  <a:off x="1650304"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2" name="文本框 27">
                  <a:extLst>
                    <a:ext uri="{FF2B5EF4-FFF2-40B4-BE49-F238E27FC236}">
                      <a16:creationId xmlns:a16="http://schemas.microsoft.com/office/drawing/2014/main" id="{4AE5B9D8-28D8-851E-8B1A-729E5B01CA73}"/>
                    </a:ext>
                  </a:extLst>
                </p:cNvPr>
                <p:cNvSpPr txBox="1"/>
                <p:nvPr/>
              </p:nvSpPr>
              <p:spPr bwMode="gray">
                <a:xfrm>
                  <a:off x="1873442"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3" name="文本框 28">
                  <a:extLst>
                    <a:ext uri="{FF2B5EF4-FFF2-40B4-BE49-F238E27FC236}">
                      <a16:creationId xmlns:a16="http://schemas.microsoft.com/office/drawing/2014/main" id="{BCEDF86A-6404-F76F-8EB3-012AD7C3296E}"/>
                    </a:ext>
                  </a:extLst>
                </p:cNvPr>
                <p:cNvSpPr txBox="1"/>
                <p:nvPr/>
              </p:nvSpPr>
              <p:spPr bwMode="gray">
                <a:xfrm>
                  <a:off x="2103947"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4" name="文本框 29">
                  <a:extLst>
                    <a:ext uri="{FF2B5EF4-FFF2-40B4-BE49-F238E27FC236}">
                      <a16:creationId xmlns:a16="http://schemas.microsoft.com/office/drawing/2014/main" id="{91FF106E-4A12-B8AE-7D29-B99A7D5CA294}"/>
                    </a:ext>
                  </a:extLst>
                </p:cNvPr>
                <p:cNvSpPr txBox="1"/>
                <p:nvPr/>
              </p:nvSpPr>
              <p:spPr bwMode="gray">
                <a:xfrm>
                  <a:off x="2928636"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5" name="文本框 30">
                  <a:extLst>
                    <a:ext uri="{FF2B5EF4-FFF2-40B4-BE49-F238E27FC236}">
                      <a16:creationId xmlns:a16="http://schemas.microsoft.com/office/drawing/2014/main" id="{E48BDC1D-96F7-27AC-D759-5E1ABDEBC5AD}"/>
                    </a:ext>
                  </a:extLst>
                </p:cNvPr>
                <p:cNvSpPr txBox="1"/>
                <p:nvPr/>
              </p:nvSpPr>
              <p:spPr bwMode="gray">
                <a:xfrm>
                  <a:off x="3686399"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39</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46" name="直接连接符 31">
                  <a:extLst>
                    <a:ext uri="{FF2B5EF4-FFF2-40B4-BE49-F238E27FC236}">
                      <a16:creationId xmlns:a16="http://schemas.microsoft.com/office/drawing/2014/main" id="{D2A819B2-4217-A8C4-5742-B5804AAF03DF}"/>
                    </a:ext>
                  </a:extLst>
                </p:cNvPr>
                <p:cNvCxnSpPr>
                  <a:cxnSpLocks/>
                </p:cNvCxnSpPr>
                <p:nvPr/>
              </p:nvCxnSpPr>
              <p:spPr bwMode="gray">
                <a:xfrm rot="5400000">
                  <a:off x="4545982" y="5701332"/>
                  <a:ext cx="61856" cy="0"/>
                </a:xfrm>
                <a:prstGeom prst="line">
                  <a:avLst/>
                </a:prstGeom>
                <a:noFill/>
                <a:ln w="9525" cap="flat" cmpd="sng" algn="ctr">
                  <a:solidFill>
                    <a:sysClr val="window" lastClr="FFFFFF">
                      <a:lumMod val="75000"/>
                    </a:sysClr>
                  </a:solidFill>
                  <a:prstDash val="solid"/>
                </a:ln>
                <a:effectLst/>
              </p:spPr>
            </p:cxnSp>
            <p:sp>
              <p:nvSpPr>
                <p:cNvPr id="247" name="文本框 32">
                  <a:extLst>
                    <a:ext uri="{FF2B5EF4-FFF2-40B4-BE49-F238E27FC236}">
                      <a16:creationId xmlns:a16="http://schemas.microsoft.com/office/drawing/2014/main" id="{3912CDD1-AEF0-F8B6-A87E-A5119F18B470}"/>
                    </a:ext>
                  </a:extLst>
                </p:cNvPr>
                <p:cNvSpPr txBox="1"/>
                <p:nvPr/>
              </p:nvSpPr>
              <p:spPr bwMode="gray">
                <a:xfrm>
                  <a:off x="4444162"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52</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8" name="文本框 33">
                  <a:extLst>
                    <a:ext uri="{FF2B5EF4-FFF2-40B4-BE49-F238E27FC236}">
                      <a16:creationId xmlns:a16="http://schemas.microsoft.com/office/drawing/2014/main" id="{19B28372-8D16-FDAD-953A-05CD8C99D078}"/>
                    </a:ext>
                  </a:extLst>
                </p:cNvPr>
                <p:cNvSpPr txBox="1"/>
                <p:nvPr/>
              </p:nvSpPr>
              <p:spPr bwMode="gray">
                <a:xfrm>
                  <a:off x="4919426" y="5670404"/>
                  <a:ext cx="265495"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a:t>
                  </a:r>
                  <a:endParaRPr kumimoji="0" lang="zh-CN" altLang="en-US" sz="600" b="0"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9" name="文本框 34">
                  <a:extLst>
                    <a:ext uri="{FF2B5EF4-FFF2-40B4-BE49-F238E27FC236}">
                      <a16:creationId xmlns:a16="http://schemas.microsoft.com/office/drawing/2014/main" id="{16530A23-7099-F82A-7417-A1606C4A6030}"/>
                    </a:ext>
                  </a:extLst>
                </p:cNvPr>
                <p:cNvSpPr txBox="1"/>
                <p:nvPr/>
              </p:nvSpPr>
              <p:spPr bwMode="gray">
                <a:xfrm>
                  <a:off x="1362571" y="5417384"/>
                  <a:ext cx="360171"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N=69</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0" name="文本框 35">
                  <a:extLst>
                    <a:ext uri="{FF2B5EF4-FFF2-40B4-BE49-F238E27FC236}">
                      <a16:creationId xmlns:a16="http://schemas.microsoft.com/office/drawing/2014/main" id="{6CEB14C9-4651-C1C5-8FAB-5E4305C1F0B3}"/>
                    </a:ext>
                  </a:extLst>
                </p:cNvPr>
                <p:cNvSpPr txBox="1"/>
                <p:nvPr/>
              </p:nvSpPr>
              <p:spPr bwMode="gray">
                <a:xfrm>
                  <a:off x="1637169"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66</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1" name="文本框 36">
                  <a:extLst>
                    <a:ext uri="{FF2B5EF4-FFF2-40B4-BE49-F238E27FC236}">
                      <a16:creationId xmlns:a16="http://schemas.microsoft.com/office/drawing/2014/main" id="{9EA0A349-F4EC-30B7-5103-EA198C1948F9}"/>
                    </a:ext>
                  </a:extLst>
                </p:cNvPr>
                <p:cNvSpPr txBox="1"/>
                <p:nvPr/>
              </p:nvSpPr>
              <p:spPr bwMode="gray">
                <a:xfrm>
                  <a:off x="1870128"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65</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2" name="文本框 37">
                  <a:extLst>
                    <a:ext uri="{FF2B5EF4-FFF2-40B4-BE49-F238E27FC236}">
                      <a16:creationId xmlns:a16="http://schemas.microsoft.com/office/drawing/2014/main" id="{EA9F024F-F5B5-4659-7367-86797C0602AF}"/>
                    </a:ext>
                  </a:extLst>
                </p:cNvPr>
                <p:cNvSpPr txBox="1"/>
                <p:nvPr/>
              </p:nvSpPr>
              <p:spPr bwMode="gray">
                <a:xfrm>
                  <a:off x="2071611"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58</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3" name="文本框 38">
                  <a:extLst>
                    <a:ext uri="{FF2B5EF4-FFF2-40B4-BE49-F238E27FC236}">
                      <a16:creationId xmlns:a16="http://schemas.microsoft.com/office/drawing/2014/main" id="{6BCAA373-8D3F-FF4C-7BAD-13192EA3096C}"/>
                    </a:ext>
                  </a:extLst>
                </p:cNvPr>
                <p:cNvSpPr txBox="1"/>
                <p:nvPr/>
              </p:nvSpPr>
              <p:spPr bwMode="gray">
                <a:xfrm>
                  <a:off x="2903843"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48</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4" name="文本框 39">
                  <a:extLst>
                    <a:ext uri="{FF2B5EF4-FFF2-40B4-BE49-F238E27FC236}">
                      <a16:creationId xmlns:a16="http://schemas.microsoft.com/office/drawing/2014/main" id="{99F9F3AB-9EBB-BDA9-9CEA-0508C9F910E4}"/>
                    </a:ext>
                  </a:extLst>
                </p:cNvPr>
                <p:cNvSpPr txBox="1"/>
                <p:nvPr/>
              </p:nvSpPr>
              <p:spPr bwMode="gray">
                <a:xfrm>
                  <a:off x="3650602"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42</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5" name="文本框 40">
                  <a:extLst>
                    <a:ext uri="{FF2B5EF4-FFF2-40B4-BE49-F238E27FC236}">
                      <a16:creationId xmlns:a16="http://schemas.microsoft.com/office/drawing/2014/main" id="{BFDAE892-13B2-3ABF-3133-5C199DAF56CE}"/>
                    </a:ext>
                  </a:extLst>
                </p:cNvPr>
                <p:cNvSpPr txBox="1"/>
                <p:nvPr/>
              </p:nvSpPr>
              <p:spPr bwMode="gray">
                <a:xfrm>
                  <a:off x="4419795" y="5417384"/>
                  <a:ext cx="321847" cy="25302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36</a:t>
                  </a:r>
                  <a:endParaRPr kumimoji="0" lang="zh-CN" altLang="en-US" sz="600" b="1" i="0" u="none" strike="noStrike" kern="0" cap="none" spc="0" normalizeH="0" baseline="0" noProof="0" dirty="0" err="1">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56" name="组合 41">
                  <a:extLst>
                    <a:ext uri="{FF2B5EF4-FFF2-40B4-BE49-F238E27FC236}">
                      <a16:creationId xmlns:a16="http://schemas.microsoft.com/office/drawing/2014/main" id="{92CF91F0-B82A-F33F-4FFF-DD2BBFA23348}"/>
                    </a:ext>
                  </a:extLst>
                </p:cNvPr>
                <p:cNvGrpSpPr/>
                <p:nvPr/>
              </p:nvGrpSpPr>
              <p:grpSpPr>
                <a:xfrm>
                  <a:off x="1546482" y="3179452"/>
                  <a:ext cx="3131947" cy="833987"/>
                  <a:chOff x="1840103" y="1275232"/>
                  <a:chExt cx="3131947" cy="833987"/>
                </a:xfrm>
              </p:grpSpPr>
              <p:cxnSp>
                <p:nvCxnSpPr>
                  <p:cNvPr id="261" name="直接连接符 44">
                    <a:extLst>
                      <a:ext uri="{FF2B5EF4-FFF2-40B4-BE49-F238E27FC236}">
                        <a16:creationId xmlns:a16="http://schemas.microsoft.com/office/drawing/2014/main" id="{E8B8ACA5-3726-DBA7-7BF1-651D5ADE2FFF}"/>
                      </a:ext>
                    </a:extLst>
                  </p:cNvPr>
                  <p:cNvCxnSpPr/>
                  <p:nvPr/>
                </p:nvCxnSpPr>
                <p:spPr>
                  <a:xfrm>
                    <a:off x="1840103" y="1277137"/>
                    <a:ext cx="137861" cy="0"/>
                  </a:xfrm>
                  <a:prstGeom prst="line">
                    <a:avLst/>
                  </a:prstGeom>
                  <a:noFill/>
                  <a:ln w="19050" cap="flat" cmpd="sng" algn="ctr">
                    <a:solidFill>
                      <a:srgbClr val="3AACAB"/>
                    </a:solidFill>
                    <a:prstDash val="solid"/>
                    <a:miter lim="800000"/>
                  </a:ln>
                  <a:effectLst/>
                </p:spPr>
              </p:cxnSp>
              <p:cxnSp>
                <p:nvCxnSpPr>
                  <p:cNvPr id="262" name="直接连接符 45">
                    <a:extLst>
                      <a:ext uri="{FF2B5EF4-FFF2-40B4-BE49-F238E27FC236}">
                        <a16:creationId xmlns:a16="http://schemas.microsoft.com/office/drawing/2014/main" id="{BD9ABFD7-6846-177A-6291-95736CC5CD6D}"/>
                      </a:ext>
                    </a:extLst>
                  </p:cNvPr>
                  <p:cNvCxnSpPr>
                    <a:cxnSpLocks/>
                  </p:cNvCxnSpPr>
                  <p:nvPr/>
                </p:nvCxnSpPr>
                <p:spPr>
                  <a:xfrm flipH="1" flipV="1">
                    <a:off x="1978187" y="1275232"/>
                    <a:ext cx="1" cy="39218"/>
                  </a:xfrm>
                  <a:prstGeom prst="line">
                    <a:avLst/>
                  </a:prstGeom>
                  <a:noFill/>
                  <a:ln w="19050" cap="flat" cmpd="sng" algn="ctr">
                    <a:solidFill>
                      <a:srgbClr val="3AACAB"/>
                    </a:solidFill>
                    <a:prstDash val="solid"/>
                    <a:miter lim="800000"/>
                  </a:ln>
                  <a:effectLst/>
                </p:spPr>
              </p:cxnSp>
              <p:cxnSp>
                <p:nvCxnSpPr>
                  <p:cNvPr id="263" name="直接连接符 46">
                    <a:extLst>
                      <a:ext uri="{FF2B5EF4-FFF2-40B4-BE49-F238E27FC236}">
                        <a16:creationId xmlns:a16="http://schemas.microsoft.com/office/drawing/2014/main" id="{1001A8C5-4A76-079A-05FB-A3355795CE73}"/>
                      </a:ext>
                    </a:extLst>
                  </p:cNvPr>
                  <p:cNvCxnSpPr>
                    <a:cxnSpLocks/>
                  </p:cNvCxnSpPr>
                  <p:nvPr/>
                </p:nvCxnSpPr>
                <p:spPr>
                  <a:xfrm>
                    <a:off x="1974377" y="1314450"/>
                    <a:ext cx="58258" cy="0"/>
                  </a:xfrm>
                  <a:prstGeom prst="line">
                    <a:avLst/>
                  </a:prstGeom>
                  <a:noFill/>
                  <a:ln w="19050" cap="flat" cmpd="sng" algn="ctr">
                    <a:solidFill>
                      <a:srgbClr val="3AACAB"/>
                    </a:solidFill>
                    <a:prstDash val="solid"/>
                    <a:miter lim="800000"/>
                  </a:ln>
                  <a:effectLst/>
                </p:spPr>
              </p:cxnSp>
              <p:cxnSp>
                <p:nvCxnSpPr>
                  <p:cNvPr id="264" name="直接连接符 47">
                    <a:extLst>
                      <a:ext uri="{FF2B5EF4-FFF2-40B4-BE49-F238E27FC236}">
                        <a16:creationId xmlns:a16="http://schemas.microsoft.com/office/drawing/2014/main" id="{1DB427C2-7688-E1CA-3C2A-20DC3BE16CEC}"/>
                      </a:ext>
                    </a:extLst>
                  </p:cNvPr>
                  <p:cNvCxnSpPr>
                    <a:cxnSpLocks/>
                  </p:cNvCxnSpPr>
                  <p:nvPr/>
                </p:nvCxnSpPr>
                <p:spPr>
                  <a:xfrm flipV="1">
                    <a:off x="2032635" y="1311986"/>
                    <a:ext cx="0" cy="44374"/>
                  </a:xfrm>
                  <a:prstGeom prst="line">
                    <a:avLst/>
                  </a:prstGeom>
                  <a:noFill/>
                  <a:ln w="19050" cap="flat" cmpd="sng" algn="ctr">
                    <a:solidFill>
                      <a:srgbClr val="3AACAB"/>
                    </a:solidFill>
                    <a:prstDash val="solid"/>
                    <a:miter lim="800000"/>
                  </a:ln>
                  <a:effectLst/>
                </p:spPr>
              </p:cxnSp>
              <p:cxnSp>
                <p:nvCxnSpPr>
                  <p:cNvPr id="265" name="直接连接符 48">
                    <a:extLst>
                      <a:ext uri="{FF2B5EF4-FFF2-40B4-BE49-F238E27FC236}">
                        <a16:creationId xmlns:a16="http://schemas.microsoft.com/office/drawing/2014/main" id="{AFB3E5E3-31EF-16C9-0523-D80280641694}"/>
                      </a:ext>
                    </a:extLst>
                  </p:cNvPr>
                  <p:cNvCxnSpPr>
                    <a:cxnSpLocks/>
                  </p:cNvCxnSpPr>
                  <p:nvPr/>
                </p:nvCxnSpPr>
                <p:spPr>
                  <a:xfrm>
                    <a:off x="2003582" y="1344485"/>
                    <a:ext cx="227173" cy="0"/>
                  </a:xfrm>
                  <a:prstGeom prst="line">
                    <a:avLst/>
                  </a:prstGeom>
                  <a:noFill/>
                  <a:ln w="19050" cap="flat" cmpd="sng" algn="ctr">
                    <a:solidFill>
                      <a:srgbClr val="3AACAB"/>
                    </a:solidFill>
                    <a:prstDash val="solid"/>
                    <a:miter lim="800000"/>
                  </a:ln>
                  <a:effectLst/>
                </p:spPr>
              </p:cxnSp>
              <p:cxnSp>
                <p:nvCxnSpPr>
                  <p:cNvPr id="266" name="直接连接符 49">
                    <a:extLst>
                      <a:ext uri="{FF2B5EF4-FFF2-40B4-BE49-F238E27FC236}">
                        <a16:creationId xmlns:a16="http://schemas.microsoft.com/office/drawing/2014/main" id="{6751F64C-FE4E-6C6A-FB68-A8C1E936F5ED}"/>
                      </a:ext>
                    </a:extLst>
                  </p:cNvPr>
                  <p:cNvCxnSpPr>
                    <a:cxnSpLocks/>
                  </p:cNvCxnSpPr>
                  <p:nvPr/>
                </p:nvCxnSpPr>
                <p:spPr>
                  <a:xfrm flipH="1" flipV="1">
                    <a:off x="2230755" y="1342021"/>
                    <a:ext cx="1" cy="39218"/>
                  </a:xfrm>
                  <a:prstGeom prst="line">
                    <a:avLst/>
                  </a:prstGeom>
                  <a:noFill/>
                  <a:ln w="19050" cap="flat" cmpd="sng" algn="ctr">
                    <a:solidFill>
                      <a:srgbClr val="3AACAB"/>
                    </a:solidFill>
                    <a:prstDash val="solid"/>
                    <a:miter lim="800000"/>
                  </a:ln>
                  <a:effectLst/>
                </p:spPr>
              </p:cxnSp>
              <p:cxnSp>
                <p:nvCxnSpPr>
                  <p:cNvPr id="267" name="直接连接符 50">
                    <a:extLst>
                      <a:ext uri="{FF2B5EF4-FFF2-40B4-BE49-F238E27FC236}">
                        <a16:creationId xmlns:a16="http://schemas.microsoft.com/office/drawing/2014/main" id="{13539F7B-B7E5-483A-DCE3-A89E1824628E}"/>
                      </a:ext>
                    </a:extLst>
                  </p:cNvPr>
                  <p:cNvCxnSpPr>
                    <a:cxnSpLocks/>
                  </p:cNvCxnSpPr>
                  <p:nvPr/>
                </p:nvCxnSpPr>
                <p:spPr>
                  <a:xfrm>
                    <a:off x="2228850" y="1381239"/>
                    <a:ext cx="113586" cy="0"/>
                  </a:xfrm>
                  <a:prstGeom prst="line">
                    <a:avLst/>
                  </a:prstGeom>
                  <a:noFill/>
                  <a:ln w="19050" cap="flat" cmpd="sng" algn="ctr">
                    <a:solidFill>
                      <a:srgbClr val="3AACAB"/>
                    </a:solidFill>
                    <a:prstDash val="solid"/>
                    <a:miter lim="800000"/>
                  </a:ln>
                  <a:effectLst/>
                </p:spPr>
              </p:cxnSp>
              <p:cxnSp>
                <p:nvCxnSpPr>
                  <p:cNvPr id="268" name="直接连接符 51">
                    <a:extLst>
                      <a:ext uri="{FF2B5EF4-FFF2-40B4-BE49-F238E27FC236}">
                        <a16:creationId xmlns:a16="http://schemas.microsoft.com/office/drawing/2014/main" id="{65317562-BA4D-6C08-ADA3-D8B5A689FF0A}"/>
                      </a:ext>
                    </a:extLst>
                  </p:cNvPr>
                  <p:cNvCxnSpPr>
                    <a:cxnSpLocks/>
                  </p:cNvCxnSpPr>
                  <p:nvPr/>
                </p:nvCxnSpPr>
                <p:spPr>
                  <a:xfrm flipV="1">
                    <a:off x="2304572" y="1354455"/>
                    <a:ext cx="0" cy="49584"/>
                  </a:xfrm>
                  <a:prstGeom prst="line">
                    <a:avLst/>
                  </a:prstGeom>
                  <a:noFill/>
                  <a:ln w="19050" cap="flat" cmpd="sng" algn="ctr">
                    <a:solidFill>
                      <a:srgbClr val="3AACAB"/>
                    </a:solidFill>
                    <a:prstDash val="solid"/>
                    <a:miter lim="800000"/>
                  </a:ln>
                  <a:effectLst/>
                </p:spPr>
              </p:cxnSp>
              <p:cxnSp>
                <p:nvCxnSpPr>
                  <p:cNvPr id="269" name="直接连接符 52">
                    <a:extLst>
                      <a:ext uri="{FF2B5EF4-FFF2-40B4-BE49-F238E27FC236}">
                        <a16:creationId xmlns:a16="http://schemas.microsoft.com/office/drawing/2014/main" id="{D4A38436-65CA-C24E-1FB3-15DA1DABF6D7}"/>
                      </a:ext>
                    </a:extLst>
                  </p:cNvPr>
                  <p:cNvCxnSpPr>
                    <a:cxnSpLocks/>
                  </p:cNvCxnSpPr>
                  <p:nvPr/>
                </p:nvCxnSpPr>
                <p:spPr>
                  <a:xfrm flipV="1">
                    <a:off x="2343863" y="1375437"/>
                    <a:ext cx="0" cy="31771"/>
                  </a:xfrm>
                  <a:prstGeom prst="line">
                    <a:avLst/>
                  </a:prstGeom>
                  <a:noFill/>
                  <a:ln w="19050" cap="flat" cmpd="sng" algn="ctr">
                    <a:solidFill>
                      <a:srgbClr val="3AACAB"/>
                    </a:solidFill>
                    <a:prstDash val="solid"/>
                    <a:miter lim="800000"/>
                  </a:ln>
                  <a:effectLst/>
                </p:spPr>
              </p:cxnSp>
              <p:cxnSp>
                <p:nvCxnSpPr>
                  <p:cNvPr id="270" name="直接连接符 53">
                    <a:extLst>
                      <a:ext uri="{FF2B5EF4-FFF2-40B4-BE49-F238E27FC236}">
                        <a16:creationId xmlns:a16="http://schemas.microsoft.com/office/drawing/2014/main" id="{700C8EF6-63B2-9BC8-A38C-0F4DFAFD55A0}"/>
                      </a:ext>
                    </a:extLst>
                  </p:cNvPr>
                  <p:cNvCxnSpPr>
                    <a:cxnSpLocks/>
                  </p:cNvCxnSpPr>
                  <p:nvPr/>
                </p:nvCxnSpPr>
                <p:spPr>
                  <a:xfrm flipV="1">
                    <a:off x="2351961" y="1404039"/>
                    <a:ext cx="0" cy="49584"/>
                  </a:xfrm>
                  <a:prstGeom prst="line">
                    <a:avLst/>
                  </a:prstGeom>
                  <a:noFill/>
                  <a:ln w="19050" cap="flat" cmpd="sng" algn="ctr">
                    <a:solidFill>
                      <a:srgbClr val="3AACAB"/>
                    </a:solidFill>
                    <a:prstDash val="solid"/>
                    <a:miter lim="800000"/>
                  </a:ln>
                  <a:effectLst/>
                </p:spPr>
              </p:cxnSp>
              <p:cxnSp>
                <p:nvCxnSpPr>
                  <p:cNvPr id="271" name="直接连接符 54">
                    <a:extLst>
                      <a:ext uri="{FF2B5EF4-FFF2-40B4-BE49-F238E27FC236}">
                        <a16:creationId xmlns:a16="http://schemas.microsoft.com/office/drawing/2014/main" id="{660F4D16-87EF-08C1-CA6C-85388298A142}"/>
                      </a:ext>
                    </a:extLst>
                  </p:cNvPr>
                  <p:cNvCxnSpPr>
                    <a:cxnSpLocks/>
                  </p:cNvCxnSpPr>
                  <p:nvPr/>
                </p:nvCxnSpPr>
                <p:spPr>
                  <a:xfrm flipV="1">
                    <a:off x="2361422" y="1453623"/>
                    <a:ext cx="0" cy="76092"/>
                  </a:xfrm>
                  <a:prstGeom prst="line">
                    <a:avLst/>
                  </a:prstGeom>
                  <a:noFill/>
                  <a:ln w="19050" cap="flat" cmpd="sng" algn="ctr">
                    <a:solidFill>
                      <a:srgbClr val="3AACAB"/>
                    </a:solidFill>
                    <a:prstDash val="solid"/>
                    <a:miter lim="800000"/>
                  </a:ln>
                  <a:effectLst/>
                </p:spPr>
              </p:cxnSp>
              <p:cxnSp>
                <p:nvCxnSpPr>
                  <p:cNvPr id="272" name="直接连接符 55">
                    <a:extLst>
                      <a:ext uri="{FF2B5EF4-FFF2-40B4-BE49-F238E27FC236}">
                        <a16:creationId xmlns:a16="http://schemas.microsoft.com/office/drawing/2014/main" id="{38609E61-8462-3226-2C55-A1CA41E5B232}"/>
                      </a:ext>
                    </a:extLst>
                  </p:cNvPr>
                  <p:cNvCxnSpPr>
                    <a:cxnSpLocks/>
                  </p:cNvCxnSpPr>
                  <p:nvPr/>
                </p:nvCxnSpPr>
                <p:spPr>
                  <a:xfrm>
                    <a:off x="2361422" y="1525905"/>
                    <a:ext cx="54118" cy="0"/>
                  </a:xfrm>
                  <a:prstGeom prst="line">
                    <a:avLst/>
                  </a:prstGeom>
                  <a:noFill/>
                  <a:ln w="19050" cap="flat" cmpd="sng" algn="ctr">
                    <a:solidFill>
                      <a:srgbClr val="3AACAB"/>
                    </a:solidFill>
                    <a:prstDash val="solid"/>
                    <a:miter lim="800000"/>
                  </a:ln>
                  <a:effectLst/>
                </p:spPr>
              </p:cxnSp>
              <p:cxnSp>
                <p:nvCxnSpPr>
                  <p:cNvPr id="273" name="直接连接符 56">
                    <a:extLst>
                      <a:ext uri="{FF2B5EF4-FFF2-40B4-BE49-F238E27FC236}">
                        <a16:creationId xmlns:a16="http://schemas.microsoft.com/office/drawing/2014/main" id="{6E178D8B-D3E1-E8F3-4082-0C2E79B17970}"/>
                      </a:ext>
                    </a:extLst>
                  </p:cNvPr>
                  <p:cNvCxnSpPr>
                    <a:cxnSpLocks/>
                  </p:cNvCxnSpPr>
                  <p:nvPr/>
                </p:nvCxnSpPr>
                <p:spPr>
                  <a:xfrm flipV="1">
                    <a:off x="2412094" y="1522095"/>
                    <a:ext cx="0" cy="39600"/>
                  </a:xfrm>
                  <a:prstGeom prst="line">
                    <a:avLst/>
                  </a:prstGeom>
                  <a:noFill/>
                  <a:ln w="19050" cap="flat" cmpd="sng" algn="ctr">
                    <a:solidFill>
                      <a:srgbClr val="3AACAB"/>
                    </a:solidFill>
                    <a:prstDash val="solid"/>
                    <a:miter lim="800000"/>
                  </a:ln>
                  <a:effectLst/>
                </p:spPr>
              </p:cxnSp>
              <p:cxnSp>
                <p:nvCxnSpPr>
                  <p:cNvPr id="274" name="直接连接符 57">
                    <a:extLst>
                      <a:ext uri="{FF2B5EF4-FFF2-40B4-BE49-F238E27FC236}">
                        <a16:creationId xmlns:a16="http://schemas.microsoft.com/office/drawing/2014/main" id="{2C936398-D6DB-015F-D28D-79873AD88328}"/>
                      </a:ext>
                    </a:extLst>
                  </p:cNvPr>
                  <p:cNvCxnSpPr>
                    <a:cxnSpLocks/>
                  </p:cNvCxnSpPr>
                  <p:nvPr/>
                </p:nvCxnSpPr>
                <p:spPr>
                  <a:xfrm>
                    <a:off x="2412094" y="1552170"/>
                    <a:ext cx="123334" cy="0"/>
                  </a:xfrm>
                  <a:prstGeom prst="line">
                    <a:avLst/>
                  </a:prstGeom>
                  <a:noFill/>
                  <a:ln w="19050" cap="flat" cmpd="sng" algn="ctr">
                    <a:solidFill>
                      <a:srgbClr val="3AACAB"/>
                    </a:solidFill>
                    <a:prstDash val="solid"/>
                    <a:miter lim="800000"/>
                  </a:ln>
                  <a:effectLst/>
                </p:spPr>
              </p:cxnSp>
              <p:cxnSp>
                <p:nvCxnSpPr>
                  <p:cNvPr id="275" name="直接连接符 58">
                    <a:extLst>
                      <a:ext uri="{FF2B5EF4-FFF2-40B4-BE49-F238E27FC236}">
                        <a16:creationId xmlns:a16="http://schemas.microsoft.com/office/drawing/2014/main" id="{EAFECE8A-D704-5ED7-FEC2-DD58C4173572}"/>
                      </a:ext>
                    </a:extLst>
                  </p:cNvPr>
                  <p:cNvCxnSpPr>
                    <a:cxnSpLocks/>
                  </p:cNvCxnSpPr>
                  <p:nvPr/>
                </p:nvCxnSpPr>
                <p:spPr>
                  <a:xfrm flipV="1">
                    <a:off x="2535428" y="1545220"/>
                    <a:ext cx="0" cy="54980"/>
                  </a:xfrm>
                  <a:prstGeom prst="line">
                    <a:avLst/>
                  </a:prstGeom>
                  <a:noFill/>
                  <a:ln w="19050" cap="flat" cmpd="sng" algn="ctr">
                    <a:solidFill>
                      <a:srgbClr val="3AACAB"/>
                    </a:solidFill>
                    <a:prstDash val="solid"/>
                    <a:miter lim="800000"/>
                  </a:ln>
                  <a:effectLst/>
                </p:spPr>
              </p:cxnSp>
              <p:cxnSp>
                <p:nvCxnSpPr>
                  <p:cNvPr id="276" name="直接连接符 59">
                    <a:extLst>
                      <a:ext uri="{FF2B5EF4-FFF2-40B4-BE49-F238E27FC236}">
                        <a16:creationId xmlns:a16="http://schemas.microsoft.com/office/drawing/2014/main" id="{AC81252D-9D72-CD8C-50AC-D947F16CAF78}"/>
                      </a:ext>
                    </a:extLst>
                  </p:cNvPr>
                  <p:cNvCxnSpPr>
                    <a:cxnSpLocks/>
                  </p:cNvCxnSpPr>
                  <p:nvPr/>
                </p:nvCxnSpPr>
                <p:spPr>
                  <a:xfrm flipV="1">
                    <a:off x="2569718" y="1552840"/>
                    <a:ext cx="0" cy="54980"/>
                  </a:xfrm>
                  <a:prstGeom prst="line">
                    <a:avLst/>
                  </a:prstGeom>
                  <a:noFill/>
                  <a:ln w="19050" cap="flat" cmpd="sng" algn="ctr">
                    <a:solidFill>
                      <a:srgbClr val="3AACAB"/>
                    </a:solidFill>
                    <a:prstDash val="solid"/>
                    <a:miter lim="800000"/>
                  </a:ln>
                  <a:effectLst/>
                </p:spPr>
              </p:cxnSp>
              <p:cxnSp>
                <p:nvCxnSpPr>
                  <p:cNvPr id="277" name="直接连接符 60">
                    <a:extLst>
                      <a:ext uri="{FF2B5EF4-FFF2-40B4-BE49-F238E27FC236}">
                        <a16:creationId xmlns:a16="http://schemas.microsoft.com/office/drawing/2014/main" id="{A73256A0-C856-EB40-9D66-22D2F5431A51}"/>
                      </a:ext>
                    </a:extLst>
                  </p:cNvPr>
                  <p:cNvCxnSpPr>
                    <a:cxnSpLocks/>
                  </p:cNvCxnSpPr>
                  <p:nvPr/>
                </p:nvCxnSpPr>
                <p:spPr>
                  <a:xfrm>
                    <a:off x="2508051" y="1585640"/>
                    <a:ext cx="101799" cy="0"/>
                  </a:xfrm>
                  <a:prstGeom prst="line">
                    <a:avLst/>
                  </a:prstGeom>
                  <a:noFill/>
                  <a:ln w="19050" cap="flat" cmpd="sng" algn="ctr">
                    <a:solidFill>
                      <a:srgbClr val="3AACAB"/>
                    </a:solidFill>
                    <a:prstDash val="solid"/>
                    <a:miter lim="800000"/>
                  </a:ln>
                  <a:effectLst/>
                </p:spPr>
              </p:cxnSp>
              <p:cxnSp>
                <p:nvCxnSpPr>
                  <p:cNvPr id="278" name="直接连接符 61">
                    <a:extLst>
                      <a:ext uri="{FF2B5EF4-FFF2-40B4-BE49-F238E27FC236}">
                        <a16:creationId xmlns:a16="http://schemas.microsoft.com/office/drawing/2014/main" id="{0040FF44-8C7C-151D-67E6-B6929D1343EA}"/>
                      </a:ext>
                    </a:extLst>
                  </p:cNvPr>
                  <p:cNvCxnSpPr>
                    <a:cxnSpLocks/>
                  </p:cNvCxnSpPr>
                  <p:nvPr/>
                </p:nvCxnSpPr>
                <p:spPr>
                  <a:xfrm>
                    <a:off x="2601396" y="1580038"/>
                    <a:ext cx="0" cy="102077"/>
                  </a:xfrm>
                  <a:prstGeom prst="line">
                    <a:avLst/>
                  </a:prstGeom>
                  <a:noFill/>
                  <a:ln w="19050" cap="flat" cmpd="sng" algn="ctr">
                    <a:solidFill>
                      <a:srgbClr val="3AACAB"/>
                    </a:solidFill>
                    <a:prstDash val="solid"/>
                    <a:miter lim="800000"/>
                  </a:ln>
                  <a:effectLst/>
                </p:spPr>
              </p:cxnSp>
              <p:cxnSp>
                <p:nvCxnSpPr>
                  <p:cNvPr id="279" name="直接连接符 62">
                    <a:extLst>
                      <a:ext uri="{FF2B5EF4-FFF2-40B4-BE49-F238E27FC236}">
                        <a16:creationId xmlns:a16="http://schemas.microsoft.com/office/drawing/2014/main" id="{B4458F85-8D9E-BCC3-90FD-067E97FAB3E1}"/>
                      </a:ext>
                    </a:extLst>
                  </p:cNvPr>
                  <p:cNvCxnSpPr>
                    <a:cxnSpLocks/>
                  </p:cNvCxnSpPr>
                  <p:nvPr/>
                </p:nvCxnSpPr>
                <p:spPr>
                  <a:xfrm>
                    <a:off x="2585280" y="1659935"/>
                    <a:ext cx="192210" cy="0"/>
                  </a:xfrm>
                  <a:prstGeom prst="line">
                    <a:avLst/>
                  </a:prstGeom>
                  <a:noFill/>
                  <a:ln w="19050" cap="flat" cmpd="sng" algn="ctr">
                    <a:solidFill>
                      <a:srgbClr val="3AACAB"/>
                    </a:solidFill>
                    <a:prstDash val="solid"/>
                    <a:miter lim="800000"/>
                  </a:ln>
                  <a:effectLst/>
                </p:spPr>
              </p:cxnSp>
              <p:cxnSp>
                <p:nvCxnSpPr>
                  <p:cNvPr id="280" name="直接连接符 63">
                    <a:extLst>
                      <a:ext uri="{FF2B5EF4-FFF2-40B4-BE49-F238E27FC236}">
                        <a16:creationId xmlns:a16="http://schemas.microsoft.com/office/drawing/2014/main" id="{F085280F-557E-593C-29CC-137671507C12}"/>
                      </a:ext>
                    </a:extLst>
                  </p:cNvPr>
                  <p:cNvCxnSpPr>
                    <a:cxnSpLocks/>
                  </p:cNvCxnSpPr>
                  <p:nvPr/>
                </p:nvCxnSpPr>
                <p:spPr>
                  <a:xfrm flipV="1">
                    <a:off x="2777490" y="1655553"/>
                    <a:ext cx="0" cy="38046"/>
                  </a:xfrm>
                  <a:prstGeom prst="line">
                    <a:avLst/>
                  </a:prstGeom>
                  <a:noFill/>
                  <a:ln w="19050" cap="flat" cmpd="sng" algn="ctr">
                    <a:solidFill>
                      <a:srgbClr val="3AACAB"/>
                    </a:solidFill>
                    <a:prstDash val="solid"/>
                    <a:miter lim="800000"/>
                  </a:ln>
                  <a:effectLst/>
                </p:spPr>
              </p:cxnSp>
              <p:cxnSp>
                <p:nvCxnSpPr>
                  <p:cNvPr id="281" name="直接连接符 64">
                    <a:extLst>
                      <a:ext uri="{FF2B5EF4-FFF2-40B4-BE49-F238E27FC236}">
                        <a16:creationId xmlns:a16="http://schemas.microsoft.com/office/drawing/2014/main" id="{F0F175CA-A923-A89C-EC90-61797F269ED8}"/>
                      </a:ext>
                    </a:extLst>
                  </p:cNvPr>
                  <p:cNvCxnSpPr>
                    <a:cxnSpLocks/>
                  </p:cNvCxnSpPr>
                  <p:nvPr/>
                </p:nvCxnSpPr>
                <p:spPr>
                  <a:xfrm flipV="1">
                    <a:off x="2787015" y="1693599"/>
                    <a:ext cx="0" cy="49095"/>
                  </a:xfrm>
                  <a:prstGeom prst="line">
                    <a:avLst/>
                  </a:prstGeom>
                  <a:noFill/>
                  <a:ln w="19050" cap="flat" cmpd="sng" algn="ctr">
                    <a:solidFill>
                      <a:srgbClr val="3AACAB"/>
                    </a:solidFill>
                    <a:prstDash val="solid"/>
                    <a:miter lim="800000"/>
                  </a:ln>
                  <a:effectLst/>
                </p:spPr>
              </p:cxnSp>
              <p:cxnSp>
                <p:nvCxnSpPr>
                  <p:cNvPr id="282" name="直接连接符 65">
                    <a:extLst>
                      <a:ext uri="{FF2B5EF4-FFF2-40B4-BE49-F238E27FC236}">
                        <a16:creationId xmlns:a16="http://schemas.microsoft.com/office/drawing/2014/main" id="{573D22F8-EF34-8576-0E66-48950476B9F8}"/>
                      </a:ext>
                    </a:extLst>
                  </p:cNvPr>
                  <p:cNvCxnSpPr>
                    <a:cxnSpLocks/>
                  </p:cNvCxnSpPr>
                  <p:nvPr/>
                </p:nvCxnSpPr>
                <p:spPr>
                  <a:xfrm flipV="1">
                    <a:off x="2819400" y="1740789"/>
                    <a:ext cx="0" cy="39600"/>
                  </a:xfrm>
                  <a:prstGeom prst="line">
                    <a:avLst/>
                  </a:prstGeom>
                  <a:noFill/>
                  <a:ln w="19050" cap="flat" cmpd="sng" algn="ctr">
                    <a:solidFill>
                      <a:srgbClr val="3AACAB"/>
                    </a:solidFill>
                    <a:prstDash val="solid"/>
                    <a:miter lim="800000"/>
                  </a:ln>
                  <a:effectLst/>
                </p:spPr>
              </p:cxnSp>
              <p:cxnSp>
                <p:nvCxnSpPr>
                  <p:cNvPr id="283" name="直接连接符 66">
                    <a:extLst>
                      <a:ext uri="{FF2B5EF4-FFF2-40B4-BE49-F238E27FC236}">
                        <a16:creationId xmlns:a16="http://schemas.microsoft.com/office/drawing/2014/main" id="{D928F515-52D6-36D9-98AA-1F174B3A86DF}"/>
                      </a:ext>
                    </a:extLst>
                  </p:cNvPr>
                  <p:cNvCxnSpPr>
                    <a:cxnSpLocks/>
                  </p:cNvCxnSpPr>
                  <p:nvPr/>
                </p:nvCxnSpPr>
                <p:spPr>
                  <a:xfrm rot="5400000" flipV="1">
                    <a:off x="2806898" y="1721836"/>
                    <a:ext cx="0" cy="36000"/>
                  </a:xfrm>
                  <a:prstGeom prst="line">
                    <a:avLst/>
                  </a:prstGeom>
                  <a:noFill/>
                  <a:ln w="19050" cap="flat" cmpd="sng" algn="ctr">
                    <a:solidFill>
                      <a:srgbClr val="3AACAB"/>
                    </a:solidFill>
                    <a:prstDash val="solid"/>
                    <a:miter lim="800000"/>
                  </a:ln>
                  <a:effectLst/>
                </p:spPr>
              </p:cxnSp>
              <p:cxnSp>
                <p:nvCxnSpPr>
                  <p:cNvPr id="284" name="直接连接符 67">
                    <a:extLst>
                      <a:ext uri="{FF2B5EF4-FFF2-40B4-BE49-F238E27FC236}">
                        <a16:creationId xmlns:a16="http://schemas.microsoft.com/office/drawing/2014/main" id="{60B5A704-6F38-8995-2886-86B1A29CF3A0}"/>
                      </a:ext>
                    </a:extLst>
                  </p:cNvPr>
                  <p:cNvCxnSpPr>
                    <a:cxnSpLocks/>
                  </p:cNvCxnSpPr>
                  <p:nvPr/>
                </p:nvCxnSpPr>
                <p:spPr>
                  <a:xfrm>
                    <a:off x="2819400" y="1776579"/>
                    <a:ext cx="68580" cy="0"/>
                  </a:xfrm>
                  <a:prstGeom prst="line">
                    <a:avLst/>
                  </a:prstGeom>
                  <a:noFill/>
                  <a:ln w="19050" cap="flat" cmpd="sng" algn="ctr">
                    <a:solidFill>
                      <a:srgbClr val="3AACAB"/>
                    </a:solidFill>
                    <a:prstDash val="solid"/>
                    <a:miter lim="800000"/>
                  </a:ln>
                  <a:effectLst/>
                </p:spPr>
              </p:cxnSp>
              <p:cxnSp>
                <p:nvCxnSpPr>
                  <p:cNvPr id="285" name="直接连接符 68">
                    <a:extLst>
                      <a:ext uri="{FF2B5EF4-FFF2-40B4-BE49-F238E27FC236}">
                        <a16:creationId xmlns:a16="http://schemas.microsoft.com/office/drawing/2014/main" id="{CBA2E9B8-EAEB-BEC5-498A-64F141DF2EC3}"/>
                      </a:ext>
                    </a:extLst>
                  </p:cNvPr>
                  <p:cNvCxnSpPr>
                    <a:cxnSpLocks/>
                  </p:cNvCxnSpPr>
                  <p:nvPr/>
                </p:nvCxnSpPr>
                <p:spPr>
                  <a:xfrm flipV="1">
                    <a:off x="2886075" y="1774674"/>
                    <a:ext cx="0" cy="49095"/>
                  </a:xfrm>
                  <a:prstGeom prst="line">
                    <a:avLst/>
                  </a:prstGeom>
                  <a:noFill/>
                  <a:ln w="19050" cap="flat" cmpd="sng" algn="ctr">
                    <a:solidFill>
                      <a:srgbClr val="3AACAB"/>
                    </a:solidFill>
                    <a:prstDash val="solid"/>
                    <a:miter lim="800000"/>
                  </a:ln>
                  <a:effectLst/>
                </p:spPr>
              </p:cxnSp>
              <p:cxnSp>
                <p:nvCxnSpPr>
                  <p:cNvPr id="286" name="直接连接符 69">
                    <a:extLst>
                      <a:ext uri="{FF2B5EF4-FFF2-40B4-BE49-F238E27FC236}">
                        <a16:creationId xmlns:a16="http://schemas.microsoft.com/office/drawing/2014/main" id="{058F9F68-9AD4-AB4C-525F-EEA0BA2DBE3A}"/>
                      </a:ext>
                    </a:extLst>
                  </p:cNvPr>
                  <p:cNvCxnSpPr>
                    <a:cxnSpLocks/>
                  </p:cNvCxnSpPr>
                  <p:nvPr/>
                </p:nvCxnSpPr>
                <p:spPr>
                  <a:xfrm>
                    <a:off x="2886075" y="1818054"/>
                    <a:ext cx="483870" cy="0"/>
                  </a:xfrm>
                  <a:prstGeom prst="line">
                    <a:avLst/>
                  </a:prstGeom>
                  <a:noFill/>
                  <a:ln w="19050" cap="flat" cmpd="sng" algn="ctr">
                    <a:solidFill>
                      <a:srgbClr val="3AACAB"/>
                    </a:solidFill>
                    <a:prstDash val="solid"/>
                    <a:miter lim="800000"/>
                  </a:ln>
                  <a:effectLst/>
                </p:spPr>
              </p:cxnSp>
              <p:cxnSp>
                <p:nvCxnSpPr>
                  <p:cNvPr id="287" name="直接连接符 70">
                    <a:extLst>
                      <a:ext uri="{FF2B5EF4-FFF2-40B4-BE49-F238E27FC236}">
                        <a16:creationId xmlns:a16="http://schemas.microsoft.com/office/drawing/2014/main" id="{F1E6768E-0059-B312-5F09-214FC9948379}"/>
                      </a:ext>
                    </a:extLst>
                  </p:cNvPr>
                  <p:cNvCxnSpPr>
                    <a:cxnSpLocks/>
                  </p:cNvCxnSpPr>
                  <p:nvPr/>
                </p:nvCxnSpPr>
                <p:spPr>
                  <a:xfrm flipV="1">
                    <a:off x="3369467" y="1814461"/>
                    <a:ext cx="0" cy="36000"/>
                  </a:xfrm>
                  <a:prstGeom prst="line">
                    <a:avLst/>
                  </a:prstGeom>
                  <a:noFill/>
                  <a:ln w="19050" cap="flat" cmpd="sng" algn="ctr">
                    <a:solidFill>
                      <a:srgbClr val="3AACAB"/>
                    </a:solidFill>
                    <a:prstDash val="solid"/>
                    <a:miter lim="800000"/>
                  </a:ln>
                  <a:effectLst/>
                </p:spPr>
              </p:cxnSp>
              <p:cxnSp>
                <p:nvCxnSpPr>
                  <p:cNvPr id="288" name="直接连接符 71">
                    <a:extLst>
                      <a:ext uri="{FF2B5EF4-FFF2-40B4-BE49-F238E27FC236}">
                        <a16:creationId xmlns:a16="http://schemas.microsoft.com/office/drawing/2014/main" id="{9DAD3829-59BD-10EB-F5DB-BECBE2E20042}"/>
                      </a:ext>
                    </a:extLst>
                  </p:cNvPr>
                  <p:cNvCxnSpPr>
                    <a:cxnSpLocks/>
                  </p:cNvCxnSpPr>
                  <p:nvPr/>
                </p:nvCxnSpPr>
                <p:spPr>
                  <a:xfrm>
                    <a:off x="3367562" y="1846651"/>
                    <a:ext cx="50400" cy="0"/>
                  </a:xfrm>
                  <a:prstGeom prst="line">
                    <a:avLst/>
                  </a:prstGeom>
                  <a:noFill/>
                  <a:ln w="19050" cap="flat" cmpd="sng" algn="ctr">
                    <a:solidFill>
                      <a:srgbClr val="3AACAB"/>
                    </a:solidFill>
                    <a:prstDash val="solid"/>
                    <a:miter lim="800000"/>
                  </a:ln>
                  <a:effectLst/>
                </p:spPr>
              </p:cxnSp>
              <p:cxnSp>
                <p:nvCxnSpPr>
                  <p:cNvPr id="289" name="直接连接符 72">
                    <a:extLst>
                      <a:ext uri="{FF2B5EF4-FFF2-40B4-BE49-F238E27FC236}">
                        <a16:creationId xmlns:a16="http://schemas.microsoft.com/office/drawing/2014/main" id="{306684FC-63D1-0319-9FBE-DB52A870BD3D}"/>
                      </a:ext>
                    </a:extLst>
                  </p:cNvPr>
                  <p:cNvCxnSpPr>
                    <a:cxnSpLocks/>
                  </p:cNvCxnSpPr>
                  <p:nvPr/>
                </p:nvCxnSpPr>
                <p:spPr>
                  <a:xfrm flipV="1">
                    <a:off x="3416057" y="1842164"/>
                    <a:ext cx="0" cy="49095"/>
                  </a:xfrm>
                  <a:prstGeom prst="line">
                    <a:avLst/>
                  </a:prstGeom>
                  <a:noFill/>
                  <a:ln w="19050" cap="flat" cmpd="sng" algn="ctr">
                    <a:solidFill>
                      <a:srgbClr val="3AACAB"/>
                    </a:solidFill>
                    <a:prstDash val="solid"/>
                    <a:miter lim="800000"/>
                  </a:ln>
                  <a:effectLst/>
                </p:spPr>
              </p:cxnSp>
              <p:cxnSp>
                <p:nvCxnSpPr>
                  <p:cNvPr id="290" name="直接连接符 73">
                    <a:extLst>
                      <a:ext uri="{FF2B5EF4-FFF2-40B4-BE49-F238E27FC236}">
                        <a16:creationId xmlns:a16="http://schemas.microsoft.com/office/drawing/2014/main" id="{A55B5E8E-F686-0831-0097-B866637828A8}"/>
                      </a:ext>
                    </a:extLst>
                  </p:cNvPr>
                  <p:cNvCxnSpPr>
                    <a:cxnSpLocks/>
                  </p:cNvCxnSpPr>
                  <p:nvPr/>
                </p:nvCxnSpPr>
                <p:spPr>
                  <a:xfrm flipV="1">
                    <a:off x="3424069" y="1866711"/>
                    <a:ext cx="0" cy="49095"/>
                  </a:xfrm>
                  <a:prstGeom prst="line">
                    <a:avLst/>
                  </a:prstGeom>
                  <a:noFill/>
                  <a:ln w="19050" cap="flat" cmpd="sng" algn="ctr">
                    <a:solidFill>
                      <a:srgbClr val="3AACAB"/>
                    </a:solidFill>
                    <a:prstDash val="solid"/>
                    <a:miter lim="800000"/>
                  </a:ln>
                  <a:effectLst/>
                </p:spPr>
              </p:cxnSp>
              <p:cxnSp>
                <p:nvCxnSpPr>
                  <p:cNvPr id="291" name="直接连接符 74">
                    <a:extLst>
                      <a:ext uri="{FF2B5EF4-FFF2-40B4-BE49-F238E27FC236}">
                        <a16:creationId xmlns:a16="http://schemas.microsoft.com/office/drawing/2014/main" id="{853ED3C8-A4A5-4126-3AC0-1B1F9392E3F9}"/>
                      </a:ext>
                    </a:extLst>
                  </p:cNvPr>
                  <p:cNvCxnSpPr>
                    <a:cxnSpLocks/>
                  </p:cNvCxnSpPr>
                  <p:nvPr/>
                </p:nvCxnSpPr>
                <p:spPr>
                  <a:xfrm>
                    <a:off x="3416057" y="1887448"/>
                    <a:ext cx="359653" cy="0"/>
                  </a:xfrm>
                  <a:prstGeom prst="line">
                    <a:avLst/>
                  </a:prstGeom>
                  <a:noFill/>
                  <a:ln w="19050" cap="flat" cmpd="sng" algn="ctr">
                    <a:solidFill>
                      <a:srgbClr val="3AACAB"/>
                    </a:solidFill>
                    <a:prstDash val="solid"/>
                    <a:miter lim="800000"/>
                  </a:ln>
                  <a:effectLst/>
                </p:spPr>
              </p:cxnSp>
              <p:cxnSp>
                <p:nvCxnSpPr>
                  <p:cNvPr id="292" name="直接连接符 75">
                    <a:extLst>
                      <a:ext uri="{FF2B5EF4-FFF2-40B4-BE49-F238E27FC236}">
                        <a16:creationId xmlns:a16="http://schemas.microsoft.com/office/drawing/2014/main" id="{D42A52DB-9B86-4F94-C3FC-48C48918C0A1}"/>
                      </a:ext>
                    </a:extLst>
                  </p:cNvPr>
                  <p:cNvCxnSpPr>
                    <a:cxnSpLocks/>
                  </p:cNvCxnSpPr>
                  <p:nvPr/>
                </p:nvCxnSpPr>
                <p:spPr>
                  <a:xfrm flipV="1">
                    <a:off x="3775710" y="1887448"/>
                    <a:ext cx="0" cy="49095"/>
                  </a:xfrm>
                  <a:prstGeom prst="line">
                    <a:avLst/>
                  </a:prstGeom>
                  <a:noFill/>
                  <a:ln w="19050" cap="flat" cmpd="sng" algn="ctr">
                    <a:solidFill>
                      <a:srgbClr val="3AACAB"/>
                    </a:solidFill>
                    <a:prstDash val="solid"/>
                    <a:miter lim="800000"/>
                  </a:ln>
                  <a:effectLst/>
                </p:spPr>
              </p:cxnSp>
              <p:cxnSp>
                <p:nvCxnSpPr>
                  <p:cNvPr id="293" name="直接连接符 76">
                    <a:extLst>
                      <a:ext uri="{FF2B5EF4-FFF2-40B4-BE49-F238E27FC236}">
                        <a16:creationId xmlns:a16="http://schemas.microsoft.com/office/drawing/2014/main" id="{CBDE0DD8-D428-9C1C-7B8A-B3754A651E93}"/>
                      </a:ext>
                    </a:extLst>
                  </p:cNvPr>
                  <p:cNvCxnSpPr>
                    <a:cxnSpLocks/>
                  </p:cNvCxnSpPr>
                  <p:nvPr/>
                </p:nvCxnSpPr>
                <p:spPr>
                  <a:xfrm>
                    <a:off x="3771900" y="1928923"/>
                    <a:ext cx="382905" cy="0"/>
                  </a:xfrm>
                  <a:prstGeom prst="line">
                    <a:avLst/>
                  </a:prstGeom>
                  <a:noFill/>
                  <a:ln w="19050" cap="flat" cmpd="sng" algn="ctr">
                    <a:solidFill>
                      <a:srgbClr val="3AACAB"/>
                    </a:solidFill>
                    <a:prstDash val="solid"/>
                    <a:miter lim="800000"/>
                  </a:ln>
                  <a:effectLst/>
                </p:spPr>
              </p:cxnSp>
              <p:cxnSp>
                <p:nvCxnSpPr>
                  <p:cNvPr id="294" name="直接连接符 77">
                    <a:extLst>
                      <a:ext uri="{FF2B5EF4-FFF2-40B4-BE49-F238E27FC236}">
                        <a16:creationId xmlns:a16="http://schemas.microsoft.com/office/drawing/2014/main" id="{3810C1B2-18B8-0A1A-BA62-98192A80C503}"/>
                      </a:ext>
                    </a:extLst>
                  </p:cNvPr>
                  <p:cNvCxnSpPr>
                    <a:cxnSpLocks/>
                  </p:cNvCxnSpPr>
                  <p:nvPr/>
                </p:nvCxnSpPr>
                <p:spPr>
                  <a:xfrm flipV="1">
                    <a:off x="3920490" y="1904375"/>
                    <a:ext cx="0" cy="49095"/>
                  </a:xfrm>
                  <a:prstGeom prst="line">
                    <a:avLst/>
                  </a:prstGeom>
                  <a:noFill/>
                  <a:ln w="19050" cap="flat" cmpd="sng" algn="ctr">
                    <a:solidFill>
                      <a:srgbClr val="3AACAB"/>
                    </a:solidFill>
                    <a:prstDash val="solid"/>
                    <a:miter lim="800000"/>
                  </a:ln>
                  <a:effectLst/>
                </p:spPr>
              </p:cxnSp>
              <p:cxnSp>
                <p:nvCxnSpPr>
                  <p:cNvPr id="295" name="直接连接符 78">
                    <a:extLst>
                      <a:ext uri="{FF2B5EF4-FFF2-40B4-BE49-F238E27FC236}">
                        <a16:creationId xmlns:a16="http://schemas.microsoft.com/office/drawing/2014/main" id="{B7B520E2-EE3E-4F75-FE0B-3DFCFADD5BE2}"/>
                      </a:ext>
                    </a:extLst>
                  </p:cNvPr>
                  <p:cNvCxnSpPr>
                    <a:cxnSpLocks/>
                  </p:cNvCxnSpPr>
                  <p:nvPr/>
                </p:nvCxnSpPr>
                <p:spPr>
                  <a:xfrm flipV="1">
                    <a:off x="4147185" y="1927017"/>
                    <a:ext cx="0" cy="49095"/>
                  </a:xfrm>
                  <a:prstGeom prst="line">
                    <a:avLst/>
                  </a:prstGeom>
                  <a:noFill/>
                  <a:ln w="19050" cap="flat" cmpd="sng" algn="ctr">
                    <a:solidFill>
                      <a:srgbClr val="3AACAB"/>
                    </a:solidFill>
                    <a:prstDash val="solid"/>
                    <a:miter lim="800000"/>
                  </a:ln>
                  <a:effectLst/>
                </p:spPr>
              </p:cxnSp>
              <p:cxnSp>
                <p:nvCxnSpPr>
                  <p:cNvPr id="296" name="直接连接符 79">
                    <a:extLst>
                      <a:ext uri="{FF2B5EF4-FFF2-40B4-BE49-F238E27FC236}">
                        <a16:creationId xmlns:a16="http://schemas.microsoft.com/office/drawing/2014/main" id="{19CAB632-A57B-E3E0-E8D4-8F0FBF6EAC98}"/>
                      </a:ext>
                    </a:extLst>
                  </p:cNvPr>
                  <p:cNvCxnSpPr>
                    <a:cxnSpLocks/>
                  </p:cNvCxnSpPr>
                  <p:nvPr/>
                </p:nvCxnSpPr>
                <p:spPr>
                  <a:xfrm>
                    <a:off x="4145280" y="1970397"/>
                    <a:ext cx="100235" cy="0"/>
                  </a:xfrm>
                  <a:prstGeom prst="line">
                    <a:avLst/>
                  </a:prstGeom>
                  <a:noFill/>
                  <a:ln w="19050" cap="flat" cmpd="sng" algn="ctr">
                    <a:solidFill>
                      <a:srgbClr val="3AACAB"/>
                    </a:solidFill>
                    <a:prstDash val="solid"/>
                    <a:miter lim="800000"/>
                  </a:ln>
                  <a:effectLst/>
                </p:spPr>
              </p:cxnSp>
              <p:cxnSp>
                <p:nvCxnSpPr>
                  <p:cNvPr id="297" name="直接连接符 80">
                    <a:extLst>
                      <a:ext uri="{FF2B5EF4-FFF2-40B4-BE49-F238E27FC236}">
                        <a16:creationId xmlns:a16="http://schemas.microsoft.com/office/drawing/2014/main" id="{F69248C3-8DC0-431A-228B-B91962A28583}"/>
                      </a:ext>
                    </a:extLst>
                  </p:cNvPr>
                  <p:cNvCxnSpPr>
                    <a:cxnSpLocks/>
                  </p:cNvCxnSpPr>
                  <p:nvPr/>
                </p:nvCxnSpPr>
                <p:spPr>
                  <a:xfrm flipV="1">
                    <a:off x="4245515" y="1968492"/>
                    <a:ext cx="0" cy="49095"/>
                  </a:xfrm>
                  <a:prstGeom prst="line">
                    <a:avLst/>
                  </a:prstGeom>
                  <a:noFill/>
                  <a:ln w="19050" cap="flat" cmpd="sng" algn="ctr">
                    <a:solidFill>
                      <a:srgbClr val="3AACAB"/>
                    </a:solidFill>
                    <a:prstDash val="solid"/>
                    <a:miter lim="800000"/>
                  </a:ln>
                  <a:effectLst/>
                </p:spPr>
              </p:cxnSp>
              <p:cxnSp>
                <p:nvCxnSpPr>
                  <p:cNvPr id="298" name="直接连接符 81">
                    <a:extLst>
                      <a:ext uri="{FF2B5EF4-FFF2-40B4-BE49-F238E27FC236}">
                        <a16:creationId xmlns:a16="http://schemas.microsoft.com/office/drawing/2014/main" id="{D5756B9B-BDD9-D2BE-F73A-D427D751BB48}"/>
                      </a:ext>
                    </a:extLst>
                  </p:cNvPr>
                  <p:cNvCxnSpPr>
                    <a:cxnSpLocks/>
                  </p:cNvCxnSpPr>
                  <p:nvPr/>
                </p:nvCxnSpPr>
                <p:spPr>
                  <a:xfrm>
                    <a:off x="4245515" y="2011872"/>
                    <a:ext cx="18000" cy="0"/>
                  </a:xfrm>
                  <a:prstGeom prst="line">
                    <a:avLst/>
                  </a:prstGeom>
                  <a:noFill/>
                  <a:ln w="19050" cap="flat" cmpd="sng" algn="ctr">
                    <a:solidFill>
                      <a:srgbClr val="3AACAB"/>
                    </a:solidFill>
                    <a:prstDash val="solid"/>
                    <a:miter lim="800000"/>
                  </a:ln>
                  <a:effectLst/>
                </p:spPr>
              </p:cxnSp>
              <p:cxnSp>
                <p:nvCxnSpPr>
                  <p:cNvPr id="299" name="直接连接符 82">
                    <a:extLst>
                      <a:ext uri="{FF2B5EF4-FFF2-40B4-BE49-F238E27FC236}">
                        <a16:creationId xmlns:a16="http://schemas.microsoft.com/office/drawing/2014/main" id="{7D337ACD-9684-08D8-8790-ACB7AEA9A9F4}"/>
                      </a:ext>
                    </a:extLst>
                  </p:cNvPr>
                  <p:cNvCxnSpPr>
                    <a:cxnSpLocks/>
                  </p:cNvCxnSpPr>
                  <p:nvPr/>
                </p:nvCxnSpPr>
                <p:spPr>
                  <a:xfrm flipV="1">
                    <a:off x="4265420" y="2011872"/>
                    <a:ext cx="0" cy="24547"/>
                  </a:xfrm>
                  <a:prstGeom prst="line">
                    <a:avLst/>
                  </a:prstGeom>
                  <a:noFill/>
                  <a:ln w="19050" cap="flat" cmpd="sng" algn="ctr">
                    <a:solidFill>
                      <a:srgbClr val="3AACAB"/>
                    </a:solidFill>
                    <a:prstDash val="solid"/>
                    <a:miter lim="800000"/>
                  </a:ln>
                  <a:effectLst/>
                </p:spPr>
              </p:cxnSp>
              <p:cxnSp>
                <p:nvCxnSpPr>
                  <p:cNvPr id="300" name="直接连接符 83">
                    <a:extLst>
                      <a:ext uri="{FF2B5EF4-FFF2-40B4-BE49-F238E27FC236}">
                        <a16:creationId xmlns:a16="http://schemas.microsoft.com/office/drawing/2014/main" id="{9874051E-6661-F400-98B9-6EE1450C9269}"/>
                      </a:ext>
                    </a:extLst>
                  </p:cNvPr>
                  <p:cNvCxnSpPr>
                    <a:cxnSpLocks/>
                  </p:cNvCxnSpPr>
                  <p:nvPr/>
                </p:nvCxnSpPr>
                <p:spPr>
                  <a:xfrm>
                    <a:off x="4259705" y="2042818"/>
                    <a:ext cx="148465" cy="0"/>
                  </a:xfrm>
                  <a:prstGeom prst="line">
                    <a:avLst/>
                  </a:prstGeom>
                  <a:noFill/>
                  <a:ln w="19050" cap="flat" cmpd="sng" algn="ctr">
                    <a:solidFill>
                      <a:srgbClr val="3AACAB"/>
                    </a:solidFill>
                    <a:prstDash val="solid"/>
                    <a:miter lim="800000"/>
                  </a:ln>
                  <a:effectLst/>
                </p:spPr>
              </p:cxnSp>
              <p:cxnSp>
                <p:nvCxnSpPr>
                  <p:cNvPr id="301" name="直接连接符 84">
                    <a:extLst>
                      <a:ext uri="{FF2B5EF4-FFF2-40B4-BE49-F238E27FC236}">
                        <a16:creationId xmlns:a16="http://schemas.microsoft.com/office/drawing/2014/main" id="{11731C9E-9E17-F830-C7F3-3A857627D82C}"/>
                      </a:ext>
                    </a:extLst>
                  </p:cNvPr>
                  <p:cNvCxnSpPr>
                    <a:cxnSpLocks/>
                  </p:cNvCxnSpPr>
                  <p:nvPr/>
                </p:nvCxnSpPr>
                <p:spPr>
                  <a:xfrm flipV="1">
                    <a:off x="4408170" y="2036419"/>
                    <a:ext cx="0" cy="49095"/>
                  </a:xfrm>
                  <a:prstGeom prst="line">
                    <a:avLst/>
                  </a:prstGeom>
                  <a:noFill/>
                  <a:ln w="19050" cap="flat" cmpd="sng" algn="ctr">
                    <a:solidFill>
                      <a:srgbClr val="3AACAB"/>
                    </a:solidFill>
                    <a:prstDash val="solid"/>
                    <a:miter lim="800000"/>
                  </a:ln>
                  <a:effectLst/>
                </p:spPr>
              </p:cxnSp>
              <p:cxnSp>
                <p:nvCxnSpPr>
                  <p:cNvPr id="302" name="直接连接符 85">
                    <a:extLst>
                      <a:ext uri="{FF2B5EF4-FFF2-40B4-BE49-F238E27FC236}">
                        <a16:creationId xmlns:a16="http://schemas.microsoft.com/office/drawing/2014/main" id="{7AD098E5-4579-3743-768A-5F43DBDF5F48}"/>
                      </a:ext>
                    </a:extLst>
                  </p:cNvPr>
                  <p:cNvCxnSpPr>
                    <a:cxnSpLocks/>
                  </p:cNvCxnSpPr>
                  <p:nvPr/>
                </p:nvCxnSpPr>
                <p:spPr>
                  <a:xfrm>
                    <a:off x="4408170" y="2082767"/>
                    <a:ext cx="563880" cy="0"/>
                  </a:xfrm>
                  <a:prstGeom prst="line">
                    <a:avLst/>
                  </a:prstGeom>
                  <a:noFill/>
                  <a:ln w="19050" cap="flat" cmpd="sng" algn="ctr">
                    <a:solidFill>
                      <a:srgbClr val="3AACAB"/>
                    </a:solidFill>
                    <a:prstDash val="solid"/>
                    <a:miter lim="800000"/>
                  </a:ln>
                  <a:effectLst/>
                </p:spPr>
              </p:cxnSp>
              <p:cxnSp>
                <p:nvCxnSpPr>
                  <p:cNvPr id="303" name="直接连接符 86">
                    <a:extLst>
                      <a:ext uri="{FF2B5EF4-FFF2-40B4-BE49-F238E27FC236}">
                        <a16:creationId xmlns:a16="http://schemas.microsoft.com/office/drawing/2014/main" id="{C4C8E99F-2C9D-77EF-A40A-D507BA6FAD71}"/>
                      </a:ext>
                    </a:extLst>
                  </p:cNvPr>
                  <p:cNvCxnSpPr>
                    <a:cxnSpLocks/>
                  </p:cNvCxnSpPr>
                  <p:nvPr/>
                </p:nvCxnSpPr>
                <p:spPr>
                  <a:xfrm flipV="1">
                    <a:off x="4728656" y="2060124"/>
                    <a:ext cx="0" cy="49095"/>
                  </a:xfrm>
                  <a:prstGeom prst="line">
                    <a:avLst/>
                  </a:prstGeom>
                  <a:noFill/>
                  <a:ln w="19050" cap="flat" cmpd="sng" algn="ctr">
                    <a:solidFill>
                      <a:srgbClr val="3AACAB"/>
                    </a:solidFill>
                    <a:prstDash val="solid"/>
                    <a:miter lim="800000"/>
                  </a:ln>
                  <a:effectLst/>
                </p:spPr>
              </p:cxnSp>
              <p:cxnSp>
                <p:nvCxnSpPr>
                  <p:cNvPr id="304" name="直接连接符 87">
                    <a:extLst>
                      <a:ext uri="{FF2B5EF4-FFF2-40B4-BE49-F238E27FC236}">
                        <a16:creationId xmlns:a16="http://schemas.microsoft.com/office/drawing/2014/main" id="{875D8F4A-0F54-7253-4671-8AA5B9AB8DA0}"/>
                      </a:ext>
                    </a:extLst>
                  </p:cNvPr>
                  <p:cNvCxnSpPr>
                    <a:cxnSpLocks/>
                  </p:cNvCxnSpPr>
                  <p:nvPr/>
                </p:nvCxnSpPr>
                <p:spPr>
                  <a:xfrm flipV="1">
                    <a:off x="4785806" y="2060124"/>
                    <a:ext cx="0" cy="49095"/>
                  </a:xfrm>
                  <a:prstGeom prst="line">
                    <a:avLst/>
                  </a:prstGeom>
                  <a:noFill/>
                  <a:ln w="19050" cap="flat" cmpd="sng" algn="ctr">
                    <a:solidFill>
                      <a:srgbClr val="3AACAB"/>
                    </a:solidFill>
                    <a:prstDash val="solid"/>
                    <a:miter lim="800000"/>
                  </a:ln>
                  <a:effectLst/>
                </p:spPr>
              </p:cxnSp>
              <p:cxnSp>
                <p:nvCxnSpPr>
                  <p:cNvPr id="305" name="直接连接符 88">
                    <a:extLst>
                      <a:ext uri="{FF2B5EF4-FFF2-40B4-BE49-F238E27FC236}">
                        <a16:creationId xmlns:a16="http://schemas.microsoft.com/office/drawing/2014/main" id="{6DA9ECC3-34DC-2D63-DE76-9D3801C032FB}"/>
                      </a:ext>
                    </a:extLst>
                  </p:cNvPr>
                  <p:cNvCxnSpPr>
                    <a:cxnSpLocks/>
                  </p:cNvCxnSpPr>
                  <p:nvPr/>
                </p:nvCxnSpPr>
                <p:spPr>
                  <a:xfrm flipV="1">
                    <a:off x="4886198" y="2060124"/>
                    <a:ext cx="0" cy="49095"/>
                  </a:xfrm>
                  <a:prstGeom prst="line">
                    <a:avLst/>
                  </a:prstGeom>
                  <a:noFill/>
                  <a:ln w="19050" cap="flat" cmpd="sng" algn="ctr">
                    <a:solidFill>
                      <a:srgbClr val="3AACAB"/>
                    </a:solidFill>
                    <a:prstDash val="solid"/>
                    <a:miter lim="800000"/>
                  </a:ln>
                  <a:effectLst/>
                </p:spPr>
              </p:cxnSp>
              <p:cxnSp>
                <p:nvCxnSpPr>
                  <p:cNvPr id="306" name="直接连接符 89">
                    <a:extLst>
                      <a:ext uri="{FF2B5EF4-FFF2-40B4-BE49-F238E27FC236}">
                        <a16:creationId xmlns:a16="http://schemas.microsoft.com/office/drawing/2014/main" id="{460CA4A2-B1AD-D7D0-A953-C9507B595B86}"/>
                      </a:ext>
                    </a:extLst>
                  </p:cNvPr>
                  <p:cNvCxnSpPr>
                    <a:cxnSpLocks/>
                  </p:cNvCxnSpPr>
                  <p:nvPr/>
                </p:nvCxnSpPr>
                <p:spPr>
                  <a:xfrm flipV="1">
                    <a:off x="4922393" y="2060124"/>
                    <a:ext cx="0" cy="49095"/>
                  </a:xfrm>
                  <a:prstGeom prst="line">
                    <a:avLst/>
                  </a:prstGeom>
                  <a:noFill/>
                  <a:ln w="19050" cap="flat" cmpd="sng" algn="ctr">
                    <a:solidFill>
                      <a:srgbClr val="3AACAB"/>
                    </a:solidFill>
                    <a:prstDash val="solid"/>
                    <a:miter lim="800000"/>
                  </a:ln>
                  <a:effectLst/>
                </p:spPr>
              </p:cxnSp>
              <p:cxnSp>
                <p:nvCxnSpPr>
                  <p:cNvPr id="307" name="直接连接符 90">
                    <a:extLst>
                      <a:ext uri="{FF2B5EF4-FFF2-40B4-BE49-F238E27FC236}">
                        <a16:creationId xmlns:a16="http://schemas.microsoft.com/office/drawing/2014/main" id="{3F1BF4DF-BB12-441E-83BA-C2C5325B706F}"/>
                      </a:ext>
                    </a:extLst>
                  </p:cNvPr>
                  <p:cNvCxnSpPr>
                    <a:cxnSpLocks/>
                  </p:cNvCxnSpPr>
                  <p:nvPr/>
                </p:nvCxnSpPr>
                <p:spPr>
                  <a:xfrm flipV="1">
                    <a:off x="4949063" y="2060124"/>
                    <a:ext cx="0" cy="49095"/>
                  </a:xfrm>
                  <a:prstGeom prst="line">
                    <a:avLst/>
                  </a:prstGeom>
                  <a:noFill/>
                  <a:ln w="19050" cap="flat" cmpd="sng" algn="ctr">
                    <a:solidFill>
                      <a:srgbClr val="3AACAB"/>
                    </a:solidFill>
                    <a:prstDash val="solid"/>
                    <a:miter lim="800000"/>
                  </a:ln>
                  <a:effectLst/>
                </p:spPr>
              </p:cxnSp>
            </p:grpSp>
            <p:cxnSp>
              <p:nvCxnSpPr>
                <p:cNvPr id="257" name="直接连接符 42">
                  <a:extLst>
                    <a:ext uri="{FF2B5EF4-FFF2-40B4-BE49-F238E27FC236}">
                      <a16:creationId xmlns:a16="http://schemas.microsoft.com/office/drawing/2014/main" id="{0711EA2F-CD65-CB65-113F-C00AFBA5878D}"/>
                    </a:ext>
                  </a:extLst>
                </p:cNvPr>
                <p:cNvCxnSpPr/>
                <p:nvPr/>
              </p:nvCxnSpPr>
              <p:spPr>
                <a:xfrm>
                  <a:off x="1352620" y="4108911"/>
                  <a:ext cx="3770904" cy="0"/>
                </a:xfrm>
                <a:prstGeom prst="line">
                  <a:avLst/>
                </a:prstGeom>
                <a:noFill/>
                <a:ln w="12700" cap="flat" cmpd="sng" algn="ctr">
                  <a:solidFill>
                    <a:srgbClr val="3AACAB"/>
                  </a:solidFill>
                  <a:prstDash val="dash"/>
                  <a:miter lim="800000"/>
                </a:ln>
                <a:effectLst/>
              </p:spPr>
            </p:cxnSp>
            <p:sp>
              <p:nvSpPr>
                <p:cNvPr id="258" name="文本框 43">
                  <a:extLst>
                    <a:ext uri="{FF2B5EF4-FFF2-40B4-BE49-F238E27FC236}">
                      <a16:creationId xmlns:a16="http://schemas.microsoft.com/office/drawing/2014/main" id="{E65851C3-E518-24BF-0EEE-1474A93164AB}"/>
                    </a:ext>
                  </a:extLst>
                </p:cNvPr>
                <p:cNvSpPr txBox="1"/>
                <p:nvPr/>
              </p:nvSpPr>
              <p:spPr bwMode="gray">
                <a:xfrm>
                  <a:off x="4492183" y="3592410"/>
                  <a:ext cx="587990" cy="41589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00646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65.2%</a:t>
                  </a:r>
                  <a:endParaRPr kumimoji="0" lang="zh-CN" altLang="en-US" sz="1000" b="1" i="0" u="none" strike="noStrike" kern="0" cap="none" spc="0" normalizeH="0" baseline="0" noProof="0" dirty="0" err="1">
                    <a:ln>
                      <a:noFill/>
                    </a:ln>
                    <a:solidFill>
                      <a:srgbClr val="00646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9" name="文本框 98">
                  <a:extLst>
                    <a:ext uri="{FF2B5EF4-FFF2-40B4-BE49-F238E27FC236}">
                      <a16:creationId xmlns:a16="http://schemas.microsoft.com/office/drawing/2014/main" id="{0DACA48E-87CA-88D8-3D11-EC9A4BA05810}"/>
                    </a:ext>
                  </a:extLst>
                </p:cNvPr>
                <p:cNvSpPr txBox="1"/>
                <p:nvPr/>
              </p:nvSpPr>
              <p:spPr>
                <a:xfrm>
                  <a:off x="2718546" y="5855411"/>
                  <a:ext cx="1147197" cy="405016"/>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随访周数</a:t>
                  </a:r>
                </a:p>
              </p:txBody>
            </p:sp>
            <p:sp>
              <p:nvSpPr>
                <p:cNvPr id="260" name="文本框 99">
                  <a:extLst>
                    <a:ext uri="{FF2B5EF4-FFF2-40B4-BE49-F238E27FC236}">
                      <a16:creationId xmlns:a16="http://schemas.microsoft.com/office/drawing/2014/main" id="{E058FE7E-5ED4-9EBB-63B4-ABC51204C934}"/>
                    </a:ext>
                  </a:extLst>
                </p:cNvPr>
                <p:cNvSpPr txBox="1"/>
                <p:nvPr/>
              </p:nvSpPr>
              <p:spPr>
                <a:xfrm rot="16200000">
                  <a:off x="-222217" y="4080819"/>
                  <a:ext cx="2085584" cy="40073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糖尿病缓解率（</a:t>
                  </a:r>
                  <a:r>
                    <a:rPr kumimoji="0" lang="en-US" altLang="zh-CN"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grpSp>
        </p:grpSp>
        <p:sp>
          <p:nvSpPr>
            <p:cNvPr id="26" name="TextBox 25">
              <a:extLst>
                <a:ext uri="{FF2B5EF4-FFF2-40B4-BE49-F238E27FC236}">
                  <a16:creationId xmlns:a16="http://schemas.microsoft.com/office/drawing/2014/main" id="{050D8CBF-0719-FDDE-F98F-6496833C0F08}"/>
                </a:ext>
              </a:extLst>
            </p:cNvPr>
            <p:cNvSpPr txBox="1"/>
            <p:nvPr/>
          </p:nvSpPr>
          <p:spPr>
            <a:xfrm>
              <a:off x="9411235" y="4741189"/>
              <a:ext cx="2466662" cy="253916"/>
            </a:xfrm>
            <a:prstGeom prst="rect">
              <a:avLst/>
            </a:prstGeom>
            <a:noFill/>
          </p:spPr>
          <p:txBody>
            <a:bodyPr wrap="square">
              <a:spAutoFit/>
            </a:bodyPr>
            <a:lstStyle/>
            <a:p>
              <a:pPr algn="ctr">
                <a:defRPr/>
              </a:pPr>
              <a:r>
                <a:rPr lang="en-US" sz="1050" b="1" kern="0" dirty="0">
                  <a:solidFill>
                    <a:srgbClr val="006464"/>
                  </a:solidFill>
                  <a:latin typeface="Arial" panose="020B0604020202020204" pitchFamily="34" charset="0"/>
                  <a:ea typeface="微软雅黑" panose="020B0503020204020204" pitchFamily="34" charset="-122"/>
                  <a:cs typeface="Arial" panose="020B0604020202020204" pitchFamily="34" charset="0"/>
                </a:rPr>
                <a:t>（95%CI 52.0, 75.6）</a:t>
              </a:r>
            </a:p>
          </p:txBody>
        </p:sp>
        <p:sp>
          <p:nvSpPr>
            <p:cNvPr id="8" name="椭圆 7">
              <a:extLst>
                <a:ext uri="{FF2B5EF4-FFF2-40B4-BE49-F238E27FC236}">
                  <a16:creationId xmlns:a16="http://schemas.microsoft.com/office/drawing/2014/main" id="{B66CE946-DEB2-9978-3476-A53FB08D7DA9}"/>
                </a:ext>
              </a:extLst>
            </p:cNvPr>
            <p:cNvSpPr/>
            <p:nvPr/>
          </p:nvSpPr>
          <p:spPr>
            <a:xfrm>
              <a:off x="10037458" y="4217223"/>
              <a:ext cx="1099923" cy="49316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BA604C95-80D7-F459-5200-40A3C64D1272}"/>
                </a:ext>
              </a:extLst>
            </p:cNvPr>
            <p:cNvSpPr txBox="1"/>
            <p:nvPr/>
          </p:nvSpPr>
          <p:spPr>
            <a:xfrm>
              <a:off x="10224547" y="4304870"/>
              <a:ext cx="746011" cy="307777"/>
            </a:xfrm>
            <a:prstGeom prst="rect">
              <a:avLst/>
            </a:prstGeom>
            <a:solidFill>
              <a:srgbClr val="EDF7F7"/>
            </a:solidFill>
          </p:spPr>
          <p:txBody>
            <a:bodyPr wrap="square" rtlCol="0">
              <a:spAutoFit/>
            </a:bodyPr>
            <a:lstStyle/>
            <a:p>
              <a:r>
                <a:rPr lang="en-US" altLang="zh-CN" sz="1400" b="1" dirty="0">
                  <a:solidFill>
                    <a:srgbClr val="C00000"/>
                  </a:solidFill>
                  <a:latin typeface="微软雅黑"/>
                  <a:ea typeface="微软雅黑"/>
                </a:rPr>
                <a:t>65.2%</a:t>
              </a:r>
              <a:endParaRPr lang="zh-CN" altLang="en-US" sz="1400" b="1" dirty="0">
                <a:solidFill>
                  <a:srgbClr val="C00000"/>
                </a:solidFill>
                <a:latin typeface="微软雅黑"/>
                <a:ea typeface="微软雅黑"/>
              </a:endParaRPr>
            </a:p>
          </p:txBody>
        </p:sp>
        <p:sp>
          <p:nvSpPr>
            <p:cNvPr id="315" name="Rectangle 13">
              <a:extLst>
                <a:ext uri="{FF2B5EF4-FFF2-40B4-BE49-F238E27FC236}">
                  <a16:creationId xmlns:a16="http://schemas.microsoft.com/office/drawing/2014/main" id="{86400076-5C1B-E731-A85A-C001B5D8E49A}"/>
                </a:ext>
              </a:extLst>
            </p:cNvPr>
            <p:cNvSpPr/>
            <p:nvPr/>
          </p:nvSpPr>
          <p:spPr>
            <a:xfrm>
              <a:off x="8099621" y="3553671"/>
              <a:ext cx="3373242" cy="338554"/>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zh-CN" altLang="en-US" sz="1600" b="1" dirty="0">
                  <a:solidFill>
                    <a:srgbClr val="149B9C"/>
                  </a:solidFill>
                  <a:latin typeface="微软雅黑"/>
                  <a:ea typeface="微软雅黑"/>
                </a:rPr>
                <a:t>实现</a:t>
              </a:r>
              <a:r>
                <a:rPr lang="en-US" altLang="zh-CN" sz="1600" b="1" dirty="0">
                  <a:solidFill>
                    <a:srgbClr val="149B9C"/>
                  </a:solidFill>
                  <a:latin typeface="微软雅黑"/>
                  <a:ea typeface="微软雅黑"/>
                </a:rPr>
                <a:t>52</a:t>
              </a:r>
              <a:r>
                <a:rPr lang="zh-CN" altLang="en-US" sz="1600" b="1" dirty="0">
                  <a:solidFill>
                    <a:srgbClr val="149B9C"/>
                  </a:solidFill>
                  <a:latin typeface="微软雅黑"/>
                  <a:ea typeface="微软雅黑"/>
                </a:rPr>
                <a:t>周停药缓解</a:t>
              </a:r>
            </a:p>
          </p:txBody>
        </p:sp>
      </p:grpSp>
      <p:grpSp>
        <p:nvGrpSpPr>
          <p:cNvPr id="24" name="组合 23">
            <a:extLst>
              <a:ext uri="{FF2B5EF4-FFF2-40B4-BE49-F238E27FC236}">
                <a16:creationId xmlns:a16="http://schemas.microsoft.com/office/drawing/2014/main" id="{D9664ABF-6ED5-2D02-D160-A2B5359B824C}"/>
              </a:ext>
            </a:extLst>
          </p:cNvPr>
          <p:cNvGrpSpPr/>
          <p:nvPr/>
        </p:nvGrpSpPr>
        <p:grpSpPr>
          <a:xfrm>
            <a:off x="3983932" y="3551234"/>
            <a:ext cx="3768199" cy="2781996"/>
            <a:chOff x="3957037" y="3601181"/>
            <a:chExt cx="3768199" cy="2781996"/>
          </a:xfrm>
        </p:grpSpPr>
        <p:grpSp>
          <p:nvGrpSpPr>
            <p:cNvPr id="23" name="组合 22">
              <a:extLst>
                <a:ext uri="{FF2B5EF4-FFF2-40B4-BE49-F238E27FC236}">
                  <a16:creationId xmlns:a16="http://schemas.microsoft.com/office/drawing/2014/main" id="{1C101053-0F6D-F590-F41B-214F824B9B2D}"/>
                </a:ext>
              </a:extLst>
            </p:cNvPr>
            <p:cNvGrpSpPr/>
            <p:nvPr/>
          </p:nvGrpSpPr>
          <p:grpSpPr>
            <a:xfrm>
              <a:off x="3957037" y="3835710"/>
              <a:ext cx="3474174" cy="2547467"/>
              <a:chOff x="10868" y="7030037"/>
              <a:chExt cx="2320115" cy="1680561"/>
            </a:xfrm>
          </p:grpSpPr>
          <p:graphicFrame>
            <p:nvGraphicFramePr>
              <p:cNvPr id="17" name="图表 44">
                <a:extLst>
                  <a:ext uri="{FF2B5EF4-FFF2-40B4-BE49-F238E27FC236}">
                    <a16:creationId xmlns:a16="http://schemas.microsoft.com/office/drawing/2014/main" id="{2BFD93BD-A88A-9FA6-34C4-E40F51A7C3CB}"/>
                  </a:ext>
                </a:extLst>
              </p:cNvPr>
              <p:cNvGraphicFramePr/>
              <p:nvPr>
                <p:extLst>
                  <p:ext uri="{D42A27DB-BD31-4B8C-83A1-F6EECF244321}">
                    <p14:modId xmlns:p14="http://schemas.microsoft.com/office/powerpoint/2010/main" val="925209312"/>
                  </p:ext>
                </p:extLst>
              </p:nvPr>
            </p:nvGraphicFramePr>
            <p:xfrm>
              <a:off x="10868" y="7030037"/>
              <a:ext cx="2320115" cy="168056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1">
                <a:extLst>
                  <a:ext uri="{FF2B5EF4-FFF2-40B4-BE49-F238E27FC236}">
                    <a16:creationId xmlns:a16="http://schemas.microsoft.com/office/drawing/2014/main" id="{E92A43EC-821A-898E-72BE-F16A685B669A}"/>
                  </a:ext>
                </a:extLst>
              </p:cNvPr>
              <p:cNvSpPr txBox="1">
                <a:spLocks/>
              </p:cNvSpPr>
              <p:nvPr/>
            </p:nvSpPr>
            <p:spPr>
              <a:xfrm>
                <a:off x="1137863" y="8446619"/>
                <a:ext cx="372903" cy="191788"/>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0" lang="zh-CN" altLang="en-US" sz="2400" b="1" i="0" u="none" strike="noStrike" kern="1200" cap="none" spc="0" normalizeH="0" baseline="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a:ln>
                      <a:noFill/>
                    </a:ln>
                    <a:solidFill>
                      <a:prstClr val="black">
                        <a:lumMod val="75000"/>
                        <a:lumOff val="25000"/>
                      </a:prstClr>
                    </a:solidFill>
                    <a:effectLst/>
                    <a:uLnTx/>
                    <a:uFillTx/>
                    <a:latin typeface="Tahoma"/>
                    <a:ea typeface="阿里巴巴普惠体"/>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20 </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周</a:t>
                </a:r>
              </a:p>
            </p:txBody>
          </p:sp>
          <p:sp>
            <p:nvSpPr>
              <p:cNvPr id="22" name="Text Placeholder 1">
                <a:extLst>
                  <a:ext uri="{FF2B5EF4-FFF2-40B4-BE49-F238E27FC236}">
                    <a16:creationId xmlns:a16="http://schemas.microsoft.com/office/drawing/2014/main" id="{FC0D84B6-7E12-C4FE-BDC4-5A70E200F20E}"/>
                  </a:ext>
                </a:extLst>
              </p:cNvPr>
              <p:cNvSpPr txBox="1">
                <a:spLocks/>
              </p:cNvSpPr>
              <p:nvPr/>
            </p:nvSpPr>
            <p:spPr>
              <a:xfrm>
                <a:off x="1651943" y="8446619"/>
                <a:ext cx="372903" cy="191788"/>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0" lang="zh-CN" altLang="en-US" sz="2400" b="1" i="0" u="none" strike="noStrike" kern="1200" cap="none" spc="0" normalizeH="0" baseline="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a:ln>
                      <a:noFill/>
                    </a:ln>
                    <a:solidFill>
                      <a:prstClr val="black">
                        <a:lumMod val="75000"/>
                        <a:lumOff val="25000"/>
                      </a:prstClr>
                    </a:solidFill>
                    <a:effectLst/>
                    <a:uLnTx/>
                    <a:uFillTx/>
                    <a:latin typeface="Tahoma"/>
                    <a:ea typeface="阿里巴巴普惠体"/>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46</a:t>
                </a: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周</a:t>
                </a:r>
              </a:p>
            </p:txBody>
          </p:sp>
        </p:grpSp>
        <p:sp>
          <p:nvSpPr>
            <p:cNvPr id="9" name="Rectangle 82">
              <a:extLst>
                <a:ext uri="{FF2B5EF4-FFF2-40B4-BE49-F238E27FC236}">
                  <a16:creationId xmlns:a16="http://schemas.microsoft.com/office/drawing/2014/main" id="{4E221E53-4088-157C-7FE4-C989E0EBB357}"/>
                </a:ext>
              </a:extLst>
            </p:cNvPr>
            <p:cNvSpPr/>
            <p:nvPr/>
          </p:nvSpPr>
          <p:spPr>
            <a:xfrm>
              <a:off x="5348362" y="3601181"/>
              <a:ext cx="1345240" cy="338554"/>
            </a:xfrm>
            <a:prstGeom prst="rect">
              <a:avLst/>
            </a:prstGeom>
          </p:spPr>
          <p:txBody>
            <a:bodyPr wrap="none">
              <a:spAutoFit/>
            </a:bodyPr>
            <a:lstStyle/>
            <a:p>
              <a:pPr algn="ctr">
                <a:defRPr/>
              </a:pPr>
              <a:r>
                <a:rPr lang="zh-CN" altLang="en-US" sz="1600" b="1" dirty="0">
                  <a:solidFill>
                    <a:srgbClr val="149B9C"/>
                  </a:solidFill>
                  <a:latin typeface="微软雅黑"/>
                  <a:ea typeface="微软雅黑"/>
                </a:rPr>
                <a:t>显著改善</a:t>
              </a:r>
              <a:r>
                <a:rPr lang="en-US" altLang="zh-CN" sz="1600" b="1" dirty="0">
                  <a:solidFill>
                    <a:srgbClr val="149B9C"/>
                  </a:solidFill>
                  <a:latin typeface="微软雅黑"/>
                  <a:ea typeface="微软雅黑"/>
                </a:rPr>
                <a:t>TIR</a:t>
              </a:r>
            </a:p>
          </p:txBody>
        </p:sp>
        <p:sp>
          <p:nvSpPr>
            <p:cNvPr id="12" name="箭头: 下 72">
              <a:extLst>
                <a:ext uri="{FF2B5EF4-FFF2-40B4-BE49-F238E27FC236}">
                  <a16:creationId xmlns:a16="http://schemas.microsoft.com/office/drawing/2014/main" id="{141C42BA-79CA-1D56-BCD6-2BBC4A9D087C}"/>
                </a:ext>
              </a:extLst>
            </p:cNvPr>
            <p:cNvSpPr/>
            <p:nvPr/>
          </p:nvSpPr>
          <p:spPr bwMode="gray">
            <a:xfrm flipV="1">
              <a:off x="7106273" y="4258306"/>
              <a:ext cx="229022" cy="507992"/>
            </a:xfrm>
            <a:prstGeom prst="downArrow">
              <a:avLst/>
            </a:prstGeom>
            <a:gradFill>
              <a:gsLst>
                <a:gs pos="0">
                  <a:srgbClr val="C00000"/>
                </a:gs>
                <a:gs pos="73427">
                  <a:srgbClr val="C00000"/>
                </a:gs>
                <a:gs pos="0">
                  <a:srgbClr val="C00000">
                    <a:alpha val="0"/>
                  </a:srgbClr>
                </a:gs>
              </a:gsLst>
              <a:lin ang="54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dirty="0">
                <a:ln>
                  <a:noFill/>
                </a:ln>
                <a:solidFill>
                  <a:srgbClr val="FFFFFF"/>
                </a:solidFill>
                <a:effectLst/>
                <a:uLnTx/>
                <a:uFillTx/>
                <a:latin typeface="Arial"/>
                <a:ea typeface="微软雅黑"/>
                <a:cs typeface="Arial" panose="020B0604020202020204" pitchFamily="34" charset="0"/>
                <a:sym typeface="Arial" panose="020B0604020202020204" pitchFamily="34" charset="0"/>
              </a:endParaRPr>
            </a:p>
          </p:txBody>
        </p:sp>
        <p:sp>
          <p:nvSpPr>
            <p:cNvPr id="11" name="文本框 10">
              <a:extLst>
                <a:ext uri="{FF2B5EF4-FFF2-40B4-BE49-F238E27FC236}">
                  <a16:creationId xmlns:a16="http://schemas.microsoft.com/office/drawing/2014/main" id="{D0D9AEF6-5E05-E8B2-76BC-20BCD1B7A3BE}"/>
                </a:ext>
              </a:extLst>
            </p:cNvPr>
            <p:cNvSpPr txBox="1"/>
            <p:nvPr/>
          </p:nvSpPr>
          <p:spPr>
            <a:xfrm>
              <a:off x="6909851" y="3956315"/>
              <a:ext cx="815385" cy="307777"/>
            </a:xfrm>
            <a:prstGeom prst="rect">
              <a:avLst/>
            </a:prstGeom>
            <a:noFill/>
          </p:spPr>
          <p:txBody>
            <a:bodyPr wrap="square" rtlCol="0">
              <a:spAutoFit/>
            </a:bodyPr>
            <a:lstStyle/>
            <a:p>
              <a:r>
                <a:rPr lang="en-US" altLang="zh-CN" sz="1400" b="1" dirty="0">
                  <a:solidFill>
                    <a:srgbClr val="C00000"/>
                  </a:solidFill>
                  <a:latin typeface="微软雅黑"/>
                  <a:ea typeface="微软雅黑"/>
                </a:rPr>
                <a:t>23.8%</a:t>
              </a:r>
              <a:endParaRPr lang="zh-CN" altLang="en-US" sz="1400" dirty="0">
                <a:solidFill>
                  <a:srgbClr val="C00000"/>
                </a:solidFill>
              </a:endParaRPr>
            </a:p>
          </p:txBody>
        </p:sp>
        <p:sp>
          <p:nvSpPr>
            <p:cNvPr id="19" name="Text Placeholder 1">
              <a:extLst>
                <a:ext uri="{FF2B5EF4-FFF2-40B4-BE49-F238E27FC236}">
                  <a16:creationId xmlns:a16="http://schemas.microsoft.com/office/drawing/2014/main" id="{52B4D3E1-DF29-747E-EF98-F6BA73EFADA5}"/>
                </a:ext>
              </a:extLst>
            </p:cNvPr>
            <p:cNvSpPr txBox="1">
              <a:spLocks/>
            </p:cNvSpPr>
            <p:nvPr/>
          </p:nvSpPr>
          <p:spPr>
            <a:xfrm>
              <a:off x="4872319" y="5983026"/>
              <a:ext cx="558390" cy="290721"/>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0"/>
                </a:spcBef>
                <a:buFont typeface="Arial" panose="020B0604020202020204" pitchFamily="34" charset="0"/>
                <a:buNone/>
                <a:defRPr kumimoji="0" lang="zh-CN" altLang="en-US" sz="2400" b="1" i="0" u="none" strike="noStrike" kern="1200" cap="none" spc="0" normalizeH="0" baseline="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smtClean="0">
                  <a:ln>
                    <a:noFill/>
                  </a:ln>
                  <a:solidFill>
                    <a:prstClr val="black">
                      <a:lumMod val="75000"/>
                      <a:lumOff val="25000"/>
                    </a:prstClr>
                  </a:solidFill>
                  <a:effectLst/>
                  <a:uLnTx/>
                  <a:uFillTx/>
                  <a:latin typeface="Tahoma"/>
                  <a:ea typeface="阿里巴巴普惠体"/>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0" lang="zh-CN" altLang="en-US" sz="1600" b="0" i="0" u="none" strike="noStrike" kern="1200" cap="none" spc="0" normalizeH="0" baseline="0" dirty="0">
                  <a:ln>
                    <a:noFill/>
                  </a:ln>
                  <a:solidFill>
                    <a:prstClr val="black">
                      <a:lumMod val="75000"/>
                      <a:lumOff val="25000"/>
                    </a:prstClr>
                  </a:solidFill>
                  <a:effectLst/>
                  <a:uLnTx/>
                  <a:uFillTx/>
                  <a:latin typeface="Tahoma"/>
                  <a:ea typeface="阿里巴巴普惠体"/>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基线</a:t>
              </a:r>
            </a:p>
          </p:txBody>
        </p:sp>
      </p:grpSp>
      <p:sp>
        <p:nvSpPr>
          <p:cNvPr id="3" name="Slide Number Placeholder 3">
            <a:extLst>
              <a:ext uri="{FF2B5EF4-FFF2-40B4-BE49-F238E27FC236}">
                <a16:creationId xmlns:a16="http://schemas.microsoft.com/office/drawing/2014/main" id="{32F383C3-5820-8DA0-1FB8-F8FDC31073D0}"/>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7</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55730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43">
            <a:extLst>
              <a:ext uri="{FF2B5EF4-FFF2-40B4-BE49-F238E27FC236}">
                <a16:creationId xmlns:a16="http://schemas.microsoft.com/office/drawing/2014/main" id="{D48E58B7-EE18-0DF2-5A39-31068B8AC395}"/>
              </a:ext>
            </a:extLst>
          </p:cNvPr>
          <p:cNvSpPr>
            <a:spLocks/>
          </p:cNvSpPr>
          <p:nvPr/>
        </p:nvSpPr>
        <p:spPr bwMode="auto">
          <a:xfrm>
            <a:off x="359229" y="1126827"/>
            <a:ext cx="11610460" cy="5494449"/>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Title 1">
            <a:extLst>
              <a:ext uri="{FF2B5EF4-FFF2-40B4-BE49-F238E27FC236}">
                <a16:creationId xmlns:a16="http://schemas.microsoft.com/office/drawing/2014/main" id="{B4979DDD-21F7-C506-731A-6E0EC19CA35F}"/>
              </a:ext>
            </a:extLst>
          </p:cNvPr>
          <p:cNvSpPr>
            <a:spLocks noGrp="1"/>
          </p:cNvSpPr>
          <p:nvPr>
            <p:ph type="title"/>
          </p:nvPr>
        </p:nvSpPr>
        <p:spPr>
          <a:xfrm>
            <a:off x="1746249" y="137318"/>
            <a:ext cx="10223439" cy="715962"/>
          </a:xfrm>
        </p:spPr>
        <p:txBody>
          <a:bodyPr>
            <a:noAutofit/>
          </a:bodyPr>
          <a:lstStyle/>
          <a:p>
            <a:r>
              <a:rPr lang="zh-CN" altLang="en-US" dirty="0">
                <a:latin typeface="+mj-ea"/>
                <a:ea typeface="+mj-ea"/>
              </a:rPr>
              <a:t>有效性</a:t>
            </a:r>
            <a:r>
              <a:rPr lang="en-US" altLang="zh-CN" dirty="0">
                <a:latin typeface="+mj-ea"/>
                <a:ea typeface="+mj-ea"/>
              </a:rPr>
              <a:t>3 </a:t>
            </a:r>
            <a:r>
              <a:rPr lang="en-US" altLang="zh-CN" sz="3200" dirty="0">
                <a:latin typeface="+mj-ea"/>
                <a:ea typeface="+mj-ea"/>
              </a:rPr>
              <a:t>– </a:t>
            </a:r>
            <a:r>
              <a:rPr lang="zh-CN" altLang="en-US" sz="3200" dirty="0">
                <a:solidFill>
                  <a:srgbClr val="FFFF00"/>
                </a:solidFill>
                <a:latin typeface="+mj-ea"/>
                <a:ea typeface="+mj-ea"/>
              </a:rPr>
              <a:t>安全有效</a:t>
            </a:r>
            <a:endParaRPr lang="en-US" dirty="0">
              <a:latin typeface="+mj-ea"/>
              <a:ea typeface="+mj-ea"/>
            </a:endParaRPr>
          </a:p>
        </p:txBody>
      </p:sp>
      <p:grpSp>
        <p:nvGrpSpPr>
          <p:cNvPr id="38" name="Group 37">
            <a:extLst>
              <a:ext uri="{FF2B5EF4-FFF2-40B4-BE49-F238E27FC236}">
                <a16:creationId xmlns:a16="http://schemas.microsoft.com/office/drawing/2014/main" id="{CB3411AC-B758-3622-2E77-087D20D4E595}"/>
              </a:ext>
            </a:extLst>
          </p:cNvPr>
          <p:cNvGrpSpPr/>
          <p:nvPr/>
        </p:nvGrpSpPr>
        <p:grpSpPr>
          <a:xfrm>
            <a:off x="8722584" y="4249364"/>
            <a:ext cx="3103324" cy="2404674"/>
            <a:chOff x="6054874" y="4136667"/>
            <a:chExt cx="3103325" cy="2231458"/>
          </a:xfrm>
        </p:grpSpPr>
        <p:sp>
          <p:nvSpPr>
            <p:cNvPr id="40" name="文本框 52">
              <a:extLst>
                <a:ext uri="{FF2B5EF4-FFF2-40B4-BE49-F238E27FC236}">
                  <a16:creationId xmlns:a16="http://schemas.microsoft.com/office/drawing/2014/main" id="{A79CCC61-14C8-0751-868A-1BD05C7B904F}"/>
                </a:ext>
              </a:extLst>
            </p:cNvPr>
            <p:cNvSpPr txBox="1"/>
            <p:nvPr/>
          </p:nvSpPr>
          <p:spPr bwMode="gray">
            <a:xfrm rot="16200000">
              <a:off x="5501345" y="5065294"/>
              <a:ext cx="173957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2h-PPG</a:t>
              </a:r>
              <a:r>
                <a:rPr kumimoji="0" lang="zh-CN" altLang="en-US"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较基线变化</a:t>
              </a:r>
              <a:r>
                <a:rPr kumimoji="0" lang="en-US" altLang="zh-CN"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(mg/dL)</a:t>
              </a:r>
              <a:endParaRPr kumimoji="0" lang="zh-CN" altLang="en-US"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endParaRPr>
            </a:p>
          </p:txBody>
        </p:sp>
        <p:graphicFrame>
          <p:nvGraphicFramePr>
            <p:cNvPr id="41" name="图表 55">
              <a:extLst>
                <a:ext uri="{FF2B5EF4-FFF2-40B4-BE49-F238E27FC236}">
                  <a16:creationId xmlns:a16="http://schemas.microsoft.com/office/drawing/2014/main" id="{F7786202-5C13-BCD3-2827-37668BAEDA62}"/>
                </a:ext>
              </a:extLst>
            </p:cNvPr>
            <p:cNvGraphicFramePr/>
            <p:nvPr>
              <p:extLst>
                <p:ext uri="{D42A27DB-BD31-4B8C-83A1-F6EECF244321}">
                  <p14:modId xmlns:p14="http://schemas.microsoft.com/office/powerpoint/2010/main" val="184677370"/>
                </p:ext>
              </p:extLst>
            </p:nvPr>
          </p:nvGraphicFramePr>
          <p:xfrm>
            <a:off x="6378952" y="4444805"/>
            <a:ext cx="2779247" cy="1923320"/>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164">
              <a:extLst>
                <a:ext uri="{FF2B5EF4-FFF2-40B4-BE49-F238E27FC236}">
                  <a16:creationId xmlns:a16="http://schemas.microsoft.com/office/drawing/2014/main" id="{14CC3D6F-C705-12E3-D692-6490161F6833}"/>
                </a:ext>
              </a:extLst>
            </p:cNvPr>
            <p:cNvSpPr/>
            <p:nvPr/>
          </p:nvSpPr>
          <p:spPr>
            <a:xfrm>
              <a:off x="6054874" y="4136667"/>
              <a:ext cx="3103325" cy="3081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rPr>
                <a:t>联合二甲双胍</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rPr>
                <a:t>24</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rPr>
                <a:t>周显著降低餐后</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rPr>
                <a:t>2</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rPr>
                <a:t>小时血糖</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a:cs typeface="Times New Roman" panose="02020603050405020304" pitchFamily="18" charset="0"/>
              </a:endParaRPr>
            </a:p>
          </p:txBody>
        </p:sp>
      </p:grpSp>
      <p:sp>
        <p:nvSpPr>
          <p:cNvPr id="24" name="文本框 86">
            <a:extLst>
              <a:ext uri="{FF2B5EF4-FFF2-40B4-BE49-F238E27FC236}">
                <a16:creationId xmlns:a16="http://schemas.microsoft.com/office/drawing/2014/main" id="{0266C057-74AD-EEF5-6B36-9E18F8BB2D43}"/>
              </a:ext>
            </a:extLst>
          </p:cNvPr>
          <p:cNvSpPr txBox="1"/>
          <p:nvPr/>
        </p:nvSpPr>
        <p:spPr>
          <a:xfrm>
            <a:off x="336584" y="6621275"/>
            <a:ext cx="4118875" cy="230832"/>
          </a:xfrm>
          <a:prstGeom prst="rect">
            <a:avLst/>
          </a:prstGeom>
          <a:noFill/>
        </p:spPr>
        <p:txBody>
          <a:bodyPr wrap="square">
            <a:spAutoFit/>
          </a:bodyPr>
          <a:lstStyle/>
          <a:p>
            <a:pPr defTabSz="2400117">
              <a:defRPr/>
            </a:pPr>
            <a:r>
              <a:rPr lang="en-US" altLang="zh-CN" sz="900" dirty="0">
                <a:solidFill>
                  <a:srgbClr val="7F7F7F"/>
                </a:solidFill>
                <a:latin typeface="Arial"/>
                <a:ea typeface="微软雅黑" panose="020B0503020204020204" pitchFamily="34" charset="-122"/>
              </a:rPr>
              <a:t>Zhu, D., Chen, L. Nature Medicine 28, 965-973 (2022).</a:t>
            </a:r>
          </a:p>
        </p:txBody>
      </p:sp>
      <p:grpSp>
        <p:nvGrpSpPr>
          <p:cNvPr id="111" name="Group 37">
            <a:extLst>
              <a:ext uri="{FF2B5EF4-FFF2-40B4-BE49-F238E27FC236}">
                <a16:creationId xmlns:a16="http://schemas.microsoft.com/office/drawing/2014/main" id="{10AD84DA-979A-6CF7-F6CA-30FEA6D652E0}"/>
              </a:ext>
            </a:extLst>
          </p:cNvPr>
          <p:cNvGrpSpPr/>
          <p:nvPr/>
        </p:nvGrpSpPr>
        <p:grpSpPr>
          <a:xfrm>
            <a:off x="5879641" y="4249678"/>
            <a:ext cx="3048007" cy="2492783"/>
            <a:chOff x="6158371" y="4173730"/>
            <a:chExt cx="3048008" cy="2599194"/>
          </a:xfrm>
        </p:grpSpPr>
        <p:sp>
          <p:nvSpPr>
            <p:cNvPr id="113" name="文本框 52">
              <a:extLst>
                <a:ext uri="{FF2B5EF4-FFF2-40B4-BE49-F238E27FC236}">
                  <a16:creationId xmlns:a16="http://schemas.microsoft.com/office/drawing/2014/main" id="{9047E041-862C-6F2F-4C0A-AEBE707DA0DD}"/>
                </a:ext>
              </a:extLst>
            </p:cNvPr>
            <p:cNvSpPr txBox="1"/>
            <p:nvPr/>
          </p:nvSpPr>
          <p:spPr bwMode="gray">
            <a:xfrm rot="16200000">
              <a:off x="5158754" y="5395179"/>
              <a:ext cx="224545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2h-PPG</a:t>
              </a:r>
              <a:r>
                <a:rPr kumimoji="0" lang="zh-CN" altLang="en-US"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较基线变化</a:t>
              </a:r>
              <a:r>
                <a:rPr kumimoji="0" lang="en-US" altLang="zh-CN"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rPr>
                <a:t>(mg/dL)</a:t>
              </a:r>
              <a:endParaRPr kumimoji="0" lang="zh-CN" altLang="en-US" sz="1000" b="1" i="0" u="none" strike="noStrike" kern="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sym typeface="Arial" panose="020B0604020202020204" pitchFamily="34" charset="0"/>
              </a:endParaRPr>
            </a:p>
          </p:txBody>
        </p:sp>
        <p:graphicFrame>
          <p:nvGraphicFramePr>
            <p:cNvPr id="114" name="图表 55">
              <a:extLst>
                <a:ext uri="{FF2B5EF4-FFF2-40B4-BE49-F238E27FC236}">
                  <a16:creationId xmlns:a16="http://schemas.microsoft.com/office/drawing/2014/main" id="{EFF0F147-808F-383A-D2A2-7FA43FC23DFB}"/>
                </a:ext>
              </a:extLst>
            </p:cNvPr>
            <p:cNvGraphicFramePr/>
            <p:nvPr>
              <p:extLst>
                <p:ext uri="{D42A27DB-BD31-4B8C-83A1-F6EECF244321}">
                  <p14:modId xmlns:p14="http://schemas.microsoft.com/office/powerpoint/2010/main" val="4087904716"/>
                </p:ext>
              </p:extLst>
            </p:nvPr>
          </p:nvGraphicFramePr>
          <p:xfrm>
            <a:off x="6427132" y="4528277"/>
            <a:ext cx="2779247" cy="2244647"/>
          </p:xfrm>
          <a:graphic>
            <a:graphicData uri="http://schemas.openxmlformats.org/drawingml/2006/chart">
              <c:chart xmlns:c="http://schemas.openxmlformats.org/drawingml/2006/chart" xmlns:r="http://schemas.openxmlformats.org/officeDocument/2006/relationships" r:id="rId4"/>
            </a:graphicData>
          </a:graphic>
        </p:graphicFrame>
        <p:sp>
          <p:nvSpPr>
            <p:cNvPr id="115" name="Rectangle 164">
              <a:extLst>
                <a:ext uri="{FF2B5EF4-FFF2-40B4-BE49-F238E27FC236}">
                  <a16:creationId xmlns:a16="http://schemas.microsoft.com/office/drawing/2014/main" id="{06D86DEC-F45A-BAFE-82FC-9D20EAB50894}"/>
                </a:ext>
              </a:extLst>
            </p:cNvPr>
            <p:cNvSpPr/>
            <p:nvPr/>
          </p:nvSpPr>
          <p:spPr>
            <a:xfrm>
              <a:off x="6296171" y="4173730"/>
              <a:ext cx="2660272" cy="3081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rPr>
                <a:t>单药</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rPr>
                <a:t>24</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rPr>
                <a:t>周显著降低餐后</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rPr>
                <a:t>2</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rPr>
                <a:t>小时血糖</a:t>
              </a:r>
              <a:endParaRPr kumimoji="0" lang="en-US" altLang="zh-CN" sz="1200" b="1" i="0" u="none" strike="noStrike" kern="1200" cap="none" spc="0" normalizeH="0" baseline="0" noProof="0" dirty="0">
                <a:ln>
                  <a:noFill/>
                </a:ln>
                <a:effectLst/>
                <a:uLnTx/>
                <a:uFillTx/>
                <a:latin typeface="微软雅黑" panose="020B0503020204020204" pitchFamily="34" charset="-122"/>
                <a:ea typeface="微软雅黑"/>
                <a:cs typeface="Times New Roman" panose="02020603050405020304" pitchFamily="18" charset="0"/>
              </a:endParaRPr>
            </a:p>
          </p:txBody>
        </p:sp>
      </p:grpSp>
      <p:sp>
        <p:nvSpPr>
          <p:cNvPr id="120" name="文本框 119">
            <a:extLst>
              <a:ext uri="{FF2B5EF4-FFF2-40B4-BE49-F238E27FC236}">
                <a16:creationId xmlns:a16="http://schemas.microsoft.com/office/drawing/2014/main" id="{3B5ED9C7-B445-32A1-731A-9F902164E411}"/>
              </a:ext>
            </a:extLst>
          </p:cNvPr>
          <p:cNvSpPr txBox="1"/>
          <p:nvPr/>
        </p:nvSpPr>
        <p:spPr>
          <a:xfrm>
            <a:off x="7538025" y="3884879"/>
            <a:ext cx="3125156" cy="338554"/>
          </a:xfrm>
          <a:prstGeom prst="rect">
            <a:avLst/>
          </a:prstGeom>
          <a:noFill/>
        </p:spPr>
        <p:txBody>
          <a:bodyPr wrap="square">
            <a:spAutoFit/>
          </a:bodyPr>
          <a:lstStyle/>
          <a:p>
            <a:pPr algn="ctr"/>
            <a:r>
              <a:rPr lang="zh-CN" altLang="en-US" sz="1600" b="1" dirty="0">
                <a:solidFill>
                  <a:srgbClr val="149B9C"/>
                </a:solidFill>
                <a:latin typeface="微软雅黑"/>
                <a:ea typeface="微软雅黑"/>
              </a:rPr>
              <a:t>显著降低餐后血糖</a:t>
            </a:r>
            <a:endParaRPr lang="zh-CN" altLang="en-US" sz="1600" dirty="0">
              <a:solidFill>
                <a:srgbClr val="149B9C"/>
              </a:solidFill>
            </a:endParaRPr>
          </a:p>
        </p:txBody>
      </p:sp>
      <p:sp>
        <p:nvSpPr>
          <p:cNvPr id="121" name="文本框 120">
            <a:extLst>
              <a:ext uri="{FF2B5EF4-FFF2-40B4-BE49-F238E27FC236}">
                <a16:creationId xmlns:a16="http://schemas.microsoft.com/office/drawing/2014/main" id="{9455B230-04BA-A640-7648-6E96EF523F40}"/>
              </a:ext>
            </a:extLst>
          </p:cNvPr>
          <p:cNvSpPr txBox="1"/>
          <p:nvPr/>
        </p:nvSpPr>
        <p:spPr>
          <a:xfrm>
            <a:off x="670657" y="3884879"/>
            <a:ext cx="4718109" cy="338554"/>
          </a:xfrm>
          <a:prstGeom prst="rect">
            <a:avLst/>
          </a:prstGeom>
          <a:noFill/>
        </p:spPr>
        <p:txBody>
          <a:bodyPr wrap="square">
            <a:spAutoFit/>
          </a:bodyPr>
          <a:lstStyle/>
          <a:p>
            <a:pPr algn="ctr"/>
            <a:r>
              <a:rPr kumimoji="0" lang="zh-CN" altLang="en-US" sz="1600" b="1" i="0" u="none" strike="noStrike" kern="1200" cap="none" spc="0" normalizeH="0" baseline="0" noProof="0" dirty="0">
                <a:ln>
                  <a:noFill/>
                </a:ln>
                <a:solidFill>
                  <a:srgbClr val="149B9C"/>
                </a:solidFill>
                <a:effectLst/>
                <a:uLnTx/>
                <a:uFillTx/>
                <a:latin typeface="微软雅黑"/>
                <a:ea typeface="微软雅黑"/>
                <a:cs typeface="+mn-cs"/>
              </a:rPr>
              <a:t>迅速起效、疗效持续</a:t>
            </a:r>
            <a:endParaRPr lang="zh-CN" altLang="en-US" sz="1600" dirty="0">
              <a:solidFill>
                <a:srgbClr val="149B9C"/>
              </a:solidFill>
            </a:endParaRPr>
          </a:p>
        </p:txBody>
      </p:sp>
      <p:sp>
        <p:nvSpPr>
          <p:cNvPr id="36" name="Rectangle 43">
            <a:extLst>
              <a:ext uri="{FF2B5EF4-FFF2-40B4-BE49-F238E27FC236}">
                <a16:creationId xmlns:a16="http://schemas.microsoft.com/office/drawing/2014/main" id="{2D157882-20CA-345A-FA61-01685D692D3F}"/>
              </a:ext>
            </a:extLst>
          </p:cNvPr>
          <p:cNvSpPr>
            <a:spLocks/>
          </p:cNvSpPr>
          <p:nvPr/>
        </p:nvSpPr>
        <p:spPr bwMode="auto">
          <a:xfrm>
            <a:off x="222311" y="917633"/>
            <a:ext cx="11442813" cy="2908136"/>
          </a:xfrm>
          <a:prstGeom prst="rect">
            <a:avLst/>
          </a:prstGeom>
          <a:solidFill>
            <a:sysClr val="window" lastClr="FFFFFF"/>
          </a:solidFill>
          <a:ln w="9525" cap="flat" cmpd="sng" algn="ctr">
            <a:noFill/>
            <a:prstDash val="solid"/>
            <a:round/>
            <a:headEnd type="none" w="med" len="med"/>
            <a:tailEnd type="none" w="med" len="med"/>
          </a:ln>
          <a:effectLst>
            <a:glow rad="101600">
              <a:srgbClr val="007373">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4" name="文本框 119">
            <a:extLst>
              <a:ext uri="{FF2B5EF4-FFF2-40B4-BE49-F238E27FC236}">
                <a16:creationId xmlns:a16="http://schemas.microsoft.com/office/drawing/2014/main" id="{E19C7F09-BAED-7073-26A4-D29F593CB4FF}"/>
              </a:ext>
            </a:extLst>
          </p:cNvPr>
          <p:cNvSpPr txBox="1"/>
          <p:nvPr/>
        </p:nvSpPr>
        <p:spPr>
          <a:xfrm>
            <a:off x="670659" y="940798"/>
            <a:ext cx="1102589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1400" b="1" i="0" u="none" strike="noStrike" kern="1200" cap="none" spc="0" normalizeH="0" baseline="0" noProof="0" dirty="0">
                <a:ln>
                  <a:noFill/>
                </a:ln>
                <a:effectLst/>
                <a:uLnTx/>
                <a:uFillTx/>
                <a:latin typeface="微软雅黑"/>
                <a:ea typeface="微软雅黑"/>
                <a:cs typeface="+mn-cs"/>
              </a:rPr>
              <a:t>多格列艾汀</a:t>
            </a:r>
            <a:r>
              <a:rPr kumimoji="0" lang="en-US" altLang="zh-CN" sz="1400" b="1" i="0" u="none" strike="noStrike" kern="1200" cap="none" spc="0" normalizeH="0" baseline="0" noProof="0" dirty="0">
                <a:ln>
                  <a:noFill/>
                </a:ln>
                <a:effectLst/>
                <a:uLnTx/>
                <a:uFillTx/>
                <a:latin typeface="微软雅黑"/>
                <a:ea typeface="微软雅黑"/>
                <a:cs typeface="+mn-cs"/>
              </a:rPr>
              <a:t>2</a:t>
            </a:r>
            <a:r>
              <a:rPr kumimoji="0" lang="zh-CN" altLang="en-US" sz="1400" b="1" i="0" u="none" strike="noStrike" kern="1200" cap="none" spc="0" normalizeH="0" baseline="0" noProof="0" dirty="0">
                <a:ln>
                  <a:noFill/>
                </a:ln>
                <a:effectLst/>
                <a:uLnTx/>
                <a:uFillTx/>
                <a:latin typeface="微软雅黑"/>
                <a:ea typeface="微软雅黑"/>
                <a:cs typeface="+mn-cs"/>
              </a:rPr>
              <a:t>项</a:t>
            </a:r>
            <a:r>
              <a:rPr kumimoji="0" lang="en-US" altLang="zh-CN" sz="1400" b="1" i="0" u="none" strike="noStrike" kern="1200" cap="none" spc="0" normalizeH="0" baseline="0" noProof="0" dirty="0">
                <a:ln>
                  <a:noFill/>
                </a:ln>
                <a:effectLst/>
                <a:uLnTx/>
                <a:uFillTx/>
                <a:latin typeface="微软雅黑"/>
                <a:ea typeface="微软雅黑"/>
                <a:cs typeface="+mn-cs"/>
              </a:rPr>
              <a:t>III</a:t>
            </a:r>
            <a:r>
              <a:rPr kumimoji="0" lang="zh-CN" altLang="en-US" sz="1400" b="1" i="0" u="none" strike="noStrike" kern="1200" cap="none" spc="0" normalizeH="0" baseline="0" noProof="0" dirty="0">
                <a:ln>
                  <a:noFill/>
                </a:ln>
                <a:effectLst/>
                <a:uLnTx/>
                <a:uFillTx/>
                <a:latin typeface="微软雅黑"/>
                <a:ea typeface="微软雅黑"/>
                <a:cs typeface="+mn-cs"/>
              </a:rPr>
              <a:t>期临床试验显示：</a:t>
            </a:r>
            <a:endParaRPr kumimoji="0" lang="en-US" altLang="zh-CN" sz="1400" b="1" i="0" u="none" strike="noStrike" kern="1200" cap="none" spc="0" normalizeH="0" baseline="0" noProof="0" dirty="0">
              <a:ln>
                <a:noFill/>
              </a:ln>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7373"/>
                </a:solidFill>
                <a:effectLst/>
                <a:uLnTx/>
                <a:uFillTx/>
                <a:latin typeface="微软雅黑"/>
                <a:ea typeface="微软雅黑"/>
                <a:cs typeface="+mn-cs"/>
              </a:rPr>
              <a:t>针对初发患者单药治疗、针对二甲双胍疗效不佳者联合治疗，均迅速起效、迅速达标、降幅和达标相当</a:t>
            </a:r>
          </a:p>
          <a:p>
            <a:pPr marL="5400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altLang="zh-CN" sz="1600" i="0" u="none" strike="noStrike" kern="1200" cap="none" spc="0" normalizeH="0" baseline="0" noProof="0" dirty="0">
                <a:ln>
                  <a:noFill/>
                </a:ln>
                <a:effectLst/>
                <a:uLnTx/>
                <a:uFillTx/>
                <a:latin typeface="微软雅黑"/>
                <a:ea typeface="微软雅黑"/>
                <a:cs typeface="+mn-cs"/>
              </a:rPr>
              <a:t>8</a:t>
            </a:r>
            <a:r>
              <a:rPr kumimoji="0" lang="zh-CN" altLang="en-US" sz="1600" i="0" u="none" strike="noStrike" kern="1200" cap="none" spc="0" normalizeH="0" baseline="0" noProof="0" dirty="0">
                <a:ln>
                  <a:noFill/>
                </a:ln>
                <a:effectLst/>
                <a:uLnTx/>
                <a:uFillTx/>
                <a:latin typeface="微软雅黑"/>
                <a:ea typeface="微软雅黑"/>
                <a:cs typeface="+mn-cs"/>
              </a:rPr>
              <a:t>周治疗</a:t>
            </a:r>
            <a:r>
              <a:rPr kumimoji="0" lang="en-US" altLang="zh-CN" sz="1600" i="0" u="none" strike="noStrike" kern="1200" cap="none" spc="0" normalizeH="0" baseline="0" noProof="0" dirty="0">
                <a:ln>
                  <a:noFill/>
                </a:ln>
                <a:effectLst/>
                <a:uLnTx/>
                <a:uFillTx/>
                <a:latin typeface="微软雅黑"/>
                <a:ea typeface="微软雅黑"/>
                <a:cs typeface="+mn-cs"/>
              </a:rPr>
              <a:t>HbA1c&lt;7%</a:t>
            </a:r>
            <a:r>
              <a:rPr kumimoji="0" lang="zh-CN" altLang="en-US" sz="1600" i="0" u="none" strike="noStrike" kern="1200" cap="none" spc="0" normalizeH="0" baseline="0" noProof="0" dirty="0">
                <a:ln>
                  <a:noFill/>
                </a:ln>
                <a:effectLst/>
                <a:uLnTx/>
                <a:uFillTx/>
                <a:latin typeface="微软雅黑"/>
                <a:ea typeface="微软雅黑"/>
                <a:cs typeface="+mn-cs"/>
              </a:rPr>
              <a:t>达标率超过</a:t>
            </a:r>
            <a:r>
              <a:rPr kumimoji="0" lang="en-US" altLang="zh-CN" sz="1600" i="0" u="none" strike="noStrike" kern="1200" cap="none" spc="0" normalizeH="0" baseline="0" noProof="0" dirty="0">
                <a:ln>
                  <a:noFill/>
                </a:ln>
                <a:effectLst/>
                <a:uLnTx/>
                <a:uFillTx/>
                <a:latin typeface="微软雅黑"/>
                <a:ea typeface="微软雅黑"/>
                <a:cs typeface="+mn-cs"/>
              </a:rPr>
              <a:t>40%</a:t>
            </a:r>
            <a:r>
              <a:rPr kumimoji="0" lang="zh-CN" altLang="en-US" sz="1600" i="0" u="none" strike="noStrike" kern="1200" cap="none" spc="0" normalizeH="0" baseline="0" noProof="0" dirty="0">
                <a:ln>
                  <a:noFill/>
                </a:ln>
                <a:effectLst/>
                <a:uLnTx/>
                <a:uFillTx/>
                <a:latin typeface="微软雅黑"/>
                <a:ea typeface="微软雅黑"/>
                <a:cs typeface="+mn-cs"/>
              </a:rPr>
              <a:t>，</a:t>
            </a:r>
            <a:r>
              <a:rPr kumimoji="0" lang="en-US" altLang="zh-CN" b="1" i="0" u="none" strike="noStrike" kern="1200" cap="none" spc="0" normalizeH="0" baseline="0" noProof="0" dirty="0">
                <a:ln>
                  <a:noFill/>
                </a:ln>
                <a:solidFill>
                  <a:schemeClr val="accent2"/>
                </a:solidFill>
                <a:effectLst/>
                <a:uLnTx/>
                <a:uFillTx/>
                <a:latin typeface="微软雅黑"/>
                <a:ea typeface="微软雅黑"/>
                <a:cs typeface="+mn-cs"/>
              </a:rPr>
              <a:t>24</a:t>
            </a:r>
            <a:r>
              <a:rPr kumimoji="0" lang="zh-CN" altLang="en-US" b="1" i="0" u="none" strike="noStrike" kern="1200" cap="none" spc="0" normalizeH="0" baseline="0" noProof="0" dirty="0">
                <a:ln>
                  <a:noFill/>
                </a:ln>
                <a:solidFill>
                  <a:schemeClr val="accent2"/>
                </a:solidFill>
                <a:effectLst/>
                <a:uLnTx/>
                <a:uFillTx/>
                <a:latin typeface="微软雅黑"/>
                <a:ea typeface="微软雅黑"/>
                <a:cs typeface="+mn-cs"/>
              </a:rPr>
              <a:t>周治疗有效降低</a:t>
            </a:r>
            <a:r>
              <a:rPr kumimoji="0" lang="en-US" altLang="zh-CN" b="1" i="0" u="none" strike="noStrike" kern="1200" cap="none" spc="0" normalizeH="0" baseline="0" noProof="0" dirty="0">
                <a:ln>
                  <a:noFill/>
                </a:ln>
                <a:solidFill>
                  <a:schemeClr val="accent2"/>
                </a:solidFill>
                <a:effectLst/>
                <a:uLnTx/>
                <a:uFillTx/>
                <a:latin typeface="微软雅黑"/>
                <a:ea typeface="微软雅黑"/>
                <a:cs typeface="+mn-cs"/>
              </a:rPr>
              <a:t>HbA1c</a:t>
            </a:r>
            <a:r>
              <a:rPr kumimoji="0" lang="zh-CN" altLang="en-US" b="1" i="0" u="none" strike="noStrike" kern="1200" cap="none" spc="0" normalizeH="0" baseline="0" noProof="0" dirty="0">
                <a:ln>
                  <a:noFill/>
                </a:ln>
                <a:solidFill>
                  <a:schemeClr val="accent2"/>
                </a:solidFill>
                <a:effectLst/>
                <a:uLnTx/>
                <a:uFillTx/>
                <a:latin typeface="微软雅黑"/>
                <a:ea typeface="微软雅黑"/>
                <a:cs typeface="+mn-cs"/>
              </a:rPr>
              <a:t>幅度达到</a:t>
            </a:r>
            <a:r>
              <a:rPr kumimoji="0" lang="en-US" altLang="zh-CN" b="1" i="0" u="none" strike="noStrike" kern="1200" cap="none" spc="0" normalizeH="0" baseline="0" noProof="0" dirty="0">
                <a:ln>
                  <a:noFill/>
                </a:ln>
                <a:solidFill>
                  <a:schemeClr val="accent2"/>
                </a:solidFill>
                <a:effectLst/>
                <a:uLnTx/>
                <a:uFillTx/>
                <a:latin typeface="微软雅黑"/>
                <a:ea typeface="微软雅黑"/>
                <a:cs typeface="+mn-cs"/>
              </a:rPr>
              <a:t>1%</a:t>
            </a:r>
            <a:r>
              <a:rPr kumimoji="0" lang="zh-CN" altLang="en-US" b="1" i="0" u="none" strike="noStrike" kern="1200" cap="none" spc="0" normalizeH="0" baseline="0" noProof="0" dirty="0">
                <a:ln>
                  <a:noFill/>
                </a:ln>
                <a:solidFill>
                  <a:schemeClr val="accent2"/>
                </a:solidFill>
                <a:effectLst/>
                <a:uLnTx/>
                <a:uFillTx/>
                <a:latin typeface="微软雅黑"/>
                <a:ea typeface="微软雅黑"/>
                <a:cs typeface="+mn-cs"/>
              </a:rPr>
              <a:t>，持续至</a:t>
            </a:r>
            <a:r>
              <a:rPr kumimoji="0" lang="en-US" altLang="zh-CN" b="1" i="0" u="none" strike="noStrike" kern="1200" cap="none" spc="0" normalizeH="0" baseline="0" noProof="0" dirty="0">
                <a:ln>
                  <a:noFill/>
                </a:ln>
                <a:solidFill>
                  <a:schemeClr val="accent2"/>
                </a:solidFill>
                <a:effectLst/>
                <a:uLnTx/>
                <a:uFillTx/>
                <a:latin typeface="微软雅黑"/>
                <a:ea typeface="微软雅黑"/>
                <a:cs typeface="+mn-cs"/>
              </a:rPr>
              <a:t>52</a:t>
            </a:r>
            <a:r>
              <a:rPr kumimoji="0" lang="zh-CN" altLang="en-US" b="1" i="0" u="none" strike="noStrike" kern="1200" cap="none" spc="0" normalizeH="0" baseline="0" noProof="0" dirty="0">
                <a:ln>
                  <a:noFill/>
                </a:ln>
                <a:solidFill>
                  <a:schemeClr val="accent2"/>
                </a:solidFill>
                <a:effectLst/>
                <a:uLnTx/>
                <a:uFillTx/>
                <a:latin typeface="微软雅黑"/>
                <a:ea typeface="微软雅黑"/>
                <a:cs typeface="+mn-cs"/>
              </a:rPr>
              <a:t>周疗效稳定</a:t>
            </a:r>
            <a:endParaRPr kumimoji="0" lang="en-US" altLang="zh-CN" sz="1600" b="1" i="0" u="none" strike="noStrike" kern="1200" cap="none" spc="0" normalizeH="0" baseline="0" noProof="0" dirty="0">
              <a:ln>
                <a:noFill/>
              </a:ln>
              <a:solidFill>
                <a:schemeClr val="accent2"/>
              </a:solidFill>
              <a:effectLst/>
              <a:uLnTx/>
              <a:uFillTx/>
              <a:latin typeface="微软雅黑"/>
              <a:ea typeface="微软雅黑"/>
              <a:cs typeface="+mn-cs"/>
            </a:endParaRPr>
          </a:p>
        </p:txBody>
      </p:sp>
      <p:grpSp>
        <p:nvGrpSpPr>
          <p:cNvPr id="95" name="Group 5">
            <a:extLst>
              <a:ext uri="{FF2B5EF4-FFF2-40B4-BE49-F238E27FC236}">
                <a16:creationId xmlns:a16="http://schemas.microsoft.com/office/drawing/2014/main" id="{177C8C9D-C474-4078-CAE6-99799B418060}"/>
              </a:ext>
            </a:extLst>
          </p:cNvPr>
          <p:cNvGrpSpPr>
            <a:grpSpLocks noChangeAspect="1"/>
          </p:cNvGrpSpPr>
          <p:nvPr/>
        </p:nvGrpSpPr>
        <p:grpSpPr bwMode="auto">
          <a:xfrm>
            <a:off x="390654" y="1348840"/>
            <a:ext cx="252000" cy="218804"/>
            <a:chOff x="264" y="864"/>
            <a:chExt cx="166" cy="140"/>
          </a:xfrm>
        </p:grpSpPr>
        <p:sp>
          <p:nvSpPr>
            <p:cNvPr id="102" name="Freeform 6">
              <a:extLst>
                <a:ext uri="{FF2B5EF4-FFF2-40B4-BE49-F238E27FC236}">
                  <a16:creationId xmlns:a16="http://schemas.microsoft.com/office/drawing/2014/main" id="{14173A8D-B355-29F6-F6E6-2CC55B8EDABC}"/>
                </a:ext>
              </a:extLst>
            </p:cNvPr>
            <p:cNvSpPr>
              <a:spLocks/>
            </p:cNvSpPr>
            <p:nvPr/>
          </p:nvSpPr>
          <p:spPr bwMode="auto">
            <a:xfrm>
              <a:off x="278" y="864"/>
              <a:ext cx="152" cy="116"/>
            </a:xfrm>
            <a:custGeom>
              <a:avLst/>
              <a:gdLst>
                <a:gd name="T0" fmla="*/ 0 w 152"/>
                <a:gd name="T1" fmla="*/ 59 h 116"/>
                <a:gd name="T2" fmla="*/ 45 w 152"/>
                <a:gd name="T3" fmla="*/ 116 h 116"/>
                <a:gd name="T4" fmla="*/ 152 w 152"/>
                <a:gd name="T5" fmla="*/ 0 h 116"/>
                <a:gd name="T6" fmla="*/ 45 w 152"/>
                <a:gd name="T7" fmla="*/ 85 h 116"/>
                <a:gd name="T8" fmla="*/ 0 w 152"/>
                <a:gd name="T9" fmla="*/ 59 h 116"/>
                <a:gd name="T10" fmla="*/ 0 w 152"/>
                <a:gd name="T11" fmla="*/ 59 h 116"/>
                <a:gd name="T12" fmla="*/ 0 w 152"/>
                <a:gd name="T13" fmla="*/ 59 h 116"/>
              </a:gdLst>
              <a:ahLst/>
              <a:cxnLst>
                <a:cxn ang="0">
                  <a:pos x="T0" y="T1"/>
                </a:cxn>
                <a:cxn ang="0">
                  <a:pos x="T2" y="T3"/>
                </a:cxn>
                <a:cxn ang="0">
                  <a:pos x="T4" y="T5"/>
                </a:cxn>
                <a:cxn ang="0">
                  <a:pos x="T6" y="T7"/>
                </a:cxn>
                <a:cxn ang="0">
                  <a:pos x="T8" y="T9"/>
                </a:cxn>
                <a:cxn ang="0">
                  <a:pos x="T10" y="T11"/>
                </a:cxn>
                <a:cxn ang="0">
                  <a:pos x="T12" y="T13"/>
                </a:cxn>
              </a:cxnLst>
              <a:rect l="0" t="0" r="r" b="b"/>
              <a:pathLst>
                <a:path w="152" h="116">
                  <a:moveTo>
                    <a:pt x="0" y="59"/>
                  </a:moveTo>
                  <a:lnTo>
                    <a:pt x="45" y="116"/>
                  </a:lnTo>
                  <a:lnTo>
                    <a:pt x="152" y="0"/>
                  </a:lnTo>
                  <a:lnTo>
                    <a:pt x="45" y="85"/>
                  </a:lnTo>
                  <a:lnTo>
                    <a:pt x="0" y="59"/>
                  </a:lnTo>
                  <a:lnTo>
                    <a:pt x="0" y="59"/>
                  </a:lnTo>
                  <a:lnTo>
                    <a:pt x="0" y="5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7">
              <a:extLst>
                <a:ext uri="{FF2B5EF4-FFF2-40B4-BE49-F238E27FC236}">
                  <a16:creationId xmlns:a16="http://schemas.microsoft.com/office/drawing/2014/main" id="{257A164B-1FFD-C88C-DAD7-4A41EC715F32}"/>
                </a:ext>
              </a:extLst>
            </p:cNvPr>
            <p:cNvSpPr>
              <a:spLocks/>
            </p:cNvSpPr>
            <p:nvPr/>
          </p:nvSpPr>
          <p:spPr bwMode="auto">
            <a:xfrm>
              <a:off x="264" y="923"/>
              <a:ext cx="116" cy="81"/>
            </a:xfrm>
            <a:custGeom>
              <a:avLst/>
              <a:gdLst>
                <a:gd name="T0" fmla="*/ 45 w 49"/>
                <a:gd name="T1" fmla="*/ 7 h 34"/>
                <a:gd name="T2" fmla="*/ 45 w 49"/>
                <a:gd name="T3" fmla="*/ 9 h 34"/>
                <a:gd name="T4" fmla="*/ 25 w 49"/>
                <a:gd name="T5" fmla="*/ 30 h 34"/>
                <a:gd name="T6" fmla="*/ 4 w 49"/>
                <a:gd name="T7" fmla="*/ 9 h 34"/>
                <a:gd name="T8" fmla="*/ 5 w 49"/>
                <a:gd name="T9" fmla="*/ 4 h 34"/>
                <a:gd name="T10" fmla="*/ 2 w 49"/>
                <a:gd name="T11" fmla="*/ 0 h 34"/>
                <a:gd name="T12" fmla="*/ 0 w 49"/>
                <a:gd name="T13" fmla="*/ 9 h 34"/>
                <a:gd name="T14" fmla="*/ 25 w 49"/>
                <a:gd name="T15" fmla="*/ 34 h 34"/>
                <a:gd name="T16" fmla="*/ 49 w 49"/>
                <a:gd name="T17" fmla="*/ 9 h 34"/>
                <a:gd name="T18" fmla="*/ 48 w 49"/>
                <a:gd name="T19" fmla="*/ 3 h 34"/>
                <a:gd name="T20" fmla="*/ 45 w 49"/>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45" y="7"/>
                  </a:moveTo>
                  <a:cubicBezTo>
                    <a:pt x="45" y="8"/>
                    <a:pt x="45" y="8"/>
                    <a:pt x="45" y="9"/>
                  </a:cubicBezTo>
                  <a:cubicBezTo>
                    <a:pt x="45" y="20"/>
                    <a:pt x="36" y="30"/>
                    <a:pt x="25" y="30"/>
                  </a:cubicBezTo>
                  <a:cubicBezTo>
                    <a:pt x="13" y="30"/>
                    <a:pt x="4" y="20"/>
                    <a:pt x="4" y="9"/>
                  </a:cubicBezTo>
                  <a:cubicBezTo>
                    <a:pt x="4" y="7"/>
                    <a:pt x="5" y="5"/>
                    <a:pt x="5" y="4"/>
                  </a:cubicBezTo>
                  <a:cubicBezTo>
                    <a:pt x="2" y="0"/>
                    <a:pt x="2" y="0"/>
                    <a:pt x="2" y="0"/>
                  </a:cubicBezTo>
                  <a:cubicBezTo>
                    <a:pt x="1" y="3"/>
                    <a:pt x="0" y="6"/>
                    <a:pt x="0" y="9"/>
                  </a:cubicBezTo>
                  <a:cubicBezTo>
                    <a:pt x="0" y="23"/>
                    <a:pt x="11" y="34"/>
                    <a:pt x="25" y="34"/>
                  </a:cubicBezTo>
                  <a:cubicBezTo>
                    <a:pt x="38" y="34"/>
                    <a:pt x="49" y="23"/>
                    <a:pt x="49" y="9"/>
                  </a:cubicBezTo>
                  <a:cubicBezTo>
                    <a:pt x="49" y="7"/>
                    <a:pt x="49" y="5"/>
                    <a:pt x="48" y="3"/>
                  </a:cubicBezTo>
                  <a:lnTo>
                    <a:pt x="45" y="7"/>
                  </a:lnTo>
                  <a:close/>
                </a:path>
              </a:pathLst>
            </a:custGeom>
            <a:solidFill>
              <a:srgbClr val="008E8F"/>
            </a:solidFill>
            <a:ln w="9525">
              <a:noFill/>
              <a:round/>
              <a:headEnd/>
              <a:tailEnd/>
            </a:ln>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8">
              <a:extLst>
                <a:ext uri="{FF2B5EF4-FFF2-40B4-BE49-F238E27FC236}">
                  <a16:creationId xmlns:a16="http://schemas.microsoft.com/office/drawing/2014/main" id="{6751C074-E9CF-61E4-F1B4-AFB58818158B}"/>
                </a:ext>
              </a:extLst>
            </p:cNvPr>
            <p:cNvSpPr>
              <a:spLocks/>
            </p:cNvSpPr>
            <p:nvPr/>
          </p:nvSpPr>
          <p:spPr bwMode="auto">
            <a:xfrm>
              <a:off x="274" y="888"/>
              <a:ext cx="92" cy="31"/>
            </a:xfrm>
            <a:custGeom>
              <a:avLst/>
              <a:gdLst>
                <a:gd name="T0" fmla="*/ 21 w 39"/>
                <a:gd name="T1" fmla="*/ 4 h 13"/>
                <a:gd name="T2" fmla="*/ 36 w 39"/>
                <a:gd name="T3" fmla="*/ 11 h 13"/>
                <a:gd name="T4" fmla="*/ 39 w 39"/>
                <a:gd name="T5" fmla="*/ 8 h 13"/>
                <a:gd name="T6" fmla="*/ 21 w 39"/>
                <a:gd name="T7" fmla="*/ 0 h 13"/>
                <a:gd name="T8" fmla="*/ 0 w 39"/>
                <a:gd name="T9" fmla="*/ 11 h 13"/>
                <a:gd name="T10" fmla="*/ 4 w 39"/>
                <a:gd name="T11" fmla="*/ 13 h 13"/>
                <a:gd name="T12" fmla="*/ 21 w 3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21" y="4"/>
                  </a:moveTo>
                  <a:cubicBezTo>
                    <a:pt x="27" y="4"/>
                    <a:pt x="32" y="7"/>
                    <a:pt x="36" y="11"/>
                  </a:cubicBezTo>
                  <a:cubicBezTo>
                    <a:pt x="39" y="8"/>
                    <a:pt x="39" y="8"/>
                    <a:pt x="39" y="8"/>
                  </a:cubicBezTo>
                  <a:cubicBezTo>
                    <a:pt x="34" y="3"/>
                    <a:pt x="28" y="0"/>
                    <a:pt x="21" y="0"/>
                  </a:cubicBezTo>
                  <a:cubicBezTo>
                    <a:pt x="12" y="0"/>
                    <a:pt x="5" y="4"/>
                    <a:pt x="0" y="11"/>
                  </a:cubicBezTo>
                  <a:cubicBezTo>
                    <a:pt x="4" y="13"/>
                    <a:pt x="4" y="13"/>
                    <a:pt x="4" y="13"/>
                  </a:cubicBezTo>
                  <a:cubicBezTo>
                    <a:pt x="7" y="8"/>
                    <a:pt x="14" y="4"/>
                    <a:pt x="21" y="4"/>
                  </a:cubicBezTo>
                  <a:close/>
                </a:path>
              </a:pathLst>
            </a:custGeom>
            <a:solidFill>
              <a:srgbClr val="008E8F"/>
            </a:solidFill>
            <a:ln w="9525">
              <a:noFill/>
              <a:round/>
              <a:headEnd/>
              <a:tailEnd/>
            </a:ln>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a:extLst>
              <a:ext uri="{FF2B5EF4-FFF2-40B4-BE49-F238E27FC236}">
                <a16:creationId xmlns:a16="http://schemas.microsoft.com/office/drawing/2014/main" id="{212FF045-657D-8167-E344-1CE72B61019A}"/>
              </a:ext>
            </a:extLst>
          </p:cNvPr>
          <p:cNvGrpSpPr/>
          <p:nvPr/>
        </p:nvGrpSpPr>
        <p:grpSpPr>
          <a:xfrm>
            <a:off x="399121" y="2029974"/>
            <a:ext cx="11048808" cy="1015214"/>
            <a:chOff x="399121" y="2038941"/>
            <a:chExt cx="11048808" cy="1015214"/>
          </a:xfrm>
        </p:grpSpPr>
        <p:sp>
          <p:nvSpPr>
            <p:cNvPr id="19" name="TextBox 18">
              <a:extLst>
                <a:ext uri="{FF2B5EF4-FFF2-40B4-BE49-F238E27FC236}">
                  <a16:creationId xmlns:a16="http://schemas.microsoft.com/office/drawing/2014/main" id="{77A47DA1-71EF-BCB6-3C81-571C0CFEF160}"/>
                </a:ext>
              </a:extLst>
            </p:cNvPr>
            <p:cNvSpPr txBox="1"/>
            <p:nvPr/>
          </p:nvSpPr>
          <p:spPr>
            <a:xfrm>
              <a:off x="670657" y="2038941"/>
              <a:ext cx="10777272" cy="1015214"/>
            </a:xfrm>
            <a:prstGeom prst="rect">
              <a:avLst/>
            </a:prstGeom>
            <a:noFill/>
          </p:spPr>
          <p:txBody>
            <a:bodyPr wrap="square">
              <a:spAutoFit/>
            </a:bodyPr>
            <a:lstStyle/>
            <a:p>
              <a:r>
                <a:rPr lang="zh-CN" altLang="en-US" sz="1600" b="1" dirty="0">
                  <a:solidFill>
                    <a:srgbClr val="007373"/>
                  </a:solidFill>
                  <a:latin typeface="微软雅黑"/>
                  <a:ea typeface="微软雅黑"/>
                  <a:sym typeface="Arial" panose="020B0604020202020204" pitchFamily="34" charset="0"/>
                </a:rPr>
                <a:t>治疗</a:t>
              </a:r>
              <a:r>
                <a:rPr lang="en-US" altLang="zh-CN" sz="1600" b="1" dirty="0">
                  <a:solidFill>
                    <a:srgbClr val="007373"/>
                  </a:solidFill>
                  <a:latin typeface="微软雅黑"/>
                  <a:ea typeface="微软雅黑"/>
                  <a:sym typeface="Arial" panose="020B0604020202020204" pitchFamily="34" charset="0"/>
                </a:rPr>
                <a:t>24</a:t>
              </a:r>
              <a:r>
                <a:rPr lang="zh-CN" altLang="en-US" sz="1600" b="1" dirty="0">
                  <a:solidFill>
                    <a:srgbClr val="007373"/>
                  </a:solidFill>
                  <a:latin typeface="微软雅黑"/>
                  <a:ea typeface="微软雅黑"/>
                  <a:sym typeface="Arial" panose="020B0604020202020204" pitchFamily="34" charset="0"/>
                </a:rPr>
                <a:t>周，</a:t>
              </a:r>
              <a:r>
                <a:rPr lang="en-US" altLang="zh-CN" sz="1600" b="1" dirty="0">
                  <a:solidFill>
                    <a:srgbClr val="007373"/>
                  </a:solidFill>
                  <a:latin typeface="微软雅黑"/>
                  <a:ea typeface="微软雅黑"/>
                  <a:sym typeface="Arial" panose="020B0604020202020204" pitchFamily="34" charset="0"/>
                </a:rPr>
                <a:t>2h-PPG</a:t>
              </a:r>
              <a:r>
                <a:rPr lang="zh-CN" altLang="en-US" sz="1600" b="1" dirty="0">
                  <a:solidFill>
                    <a:srgbClr val="007373"/>
                  </a:solidFill>
                  <a:latin typeface="微软雅黑"/>
                  <a:ea typeface="微软雅黑"/>
                  <a:sym typeface="Arial" panose="020B0604020202020204" pitchFamily="34" charset="0"/>
                </a:rPr>
                <a:t>水平较基线显著下降</a:t>
              </a:r>
              <a:endParaRPr lang="en-US" altLang="zh-CN" sz="1600" b="1" dirty="0">
                <a:solidFill>
                  <a:srgbClr val="007373"/>
                </a:solidFill>
                <a:latin typeface="微软雅黑"/>
                <a:ea typeface="微软雅黑"/>
                <a:sym typeface="Arial" panose="020B0604020202020204" pitchFamily="34" charset="0"/>
              </a:endParaRPr>
            </a:p>
            <a:p>
              <a:pPr marL="540000" marR="0" lvl="0" indent="-228600" algn="l" defTabSz="9144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lang="zh-CN" altLang="en-US" sz="1600" dirty="0">
                  <a:solidFill>
                    <a:prstClr val="black"/>
                  </a:solidFill>
                  <a:latin typeface="微软雅黑"/>
                  <a:ea typeface="微软雅黑"/>
                </a:rPr>
                <a:t>针对初发未治疗患者，单药治疗降低餐后血糖超过 </a:t>
              </a:r>
              <a:r>
                <a:rPr lang="en-US" altLang="zh-CN" sz="1600" dirty="0">
                  <a:solidFill>
                    <a:prstClr val="black"/>
                  </a:solidFill>
                  <a:latin typeface="微软雅黑"/>
                  <a:ea typeface="微软雅黑"/>
                </a:rPr>
                <a:t>2.5mmol/L</a:t>
              </a:r>
              <a:r>
                <a:rPr lang="zh-CN" altLang="en-US" sz="1600" dirty="0">
                  <a:solidFill>
                    <a:prstClr val="black"/>
                  </a:solidFill>
                  <a:latin typeface="微软雅黑"/>
                  <a:ea typeface="微软雅黑"/>
                </a:rPr>
                <a:t>；针对二甲双胍单药治疗疗效不佳的患者，联合治疗</a:t>
              </a:r>
              <a:r>
                <a:rPr lang="zh-CN" altLang="en-US" b="1" dirty="0">
                  <a:solidFill>
                    <a:schemeClr val="accent2"/>
                  </a:solidFill>
                  <a:latin typeface="微软雅黑"/>
                  <a:ea typeface="微软雅黑"/>
                </a:rPr>
                <a:t>降低餐后血糖接近 </a:t>
              </a:r>
              <a:r>
                <a:rPr lang="en-US" altLang="zh-CN" b="1" dirty="0">
                  <a:solidFill>
                    <a:schemeClr val="accent2"/>
                  </a:solidFill>
                  <a:latin typeface="微软雅黑"/>
                  <a:ea typeface="微软雅黑"/>
                </a:rPr>
                <a:t>5.5mmol/L </a:t>
              </a:r>
              <a:endParaRPr lang="en-US" altLang="zh-CN" sz="1400" b="1" dirty="0">
                <a:solidFill>
                  <a:schemeClr val="accent2"/>
                </a:solidFill>
                <a:latin typeface="微软雅黑"/>
                <a:ea typeface="微软雅黑"/>
              </a:endParaRPr>
            </a:p>
          </p:txBody>
        </p:sp>
        <p:grpSp>
          <p:nvGrpSpPr>
            <p:cNvPr id="123" name="Group 5">
              <a:extLst>
                <a:ext uri="{FF2B5EF4-FFF2-40B4-BE49-F238E27FC236}">
                  <a16:creationId xmlns:a16="http://schemas.microsoft.com/office/drawing/2014/main" id="{A8D8BC79-12AA-9DCF-1585-45F02BEF410F}"/>
                </a:ext>
              </a:extLst>
            </p:cNvPr>
            <p:cNvGrpSpPr>
              <a:grpSpLocks noChangeAspect="1"/>
            </p:cNvGrpSpPr>
            <p:nvPr/>
          </p:nvGrpSpPr>
          <p:grpSpPr bwMode="auto">
            <a:xfrm>
              <a:off x="399121" y="2084196"/>
              <a:ext cx="252000" cy="218804"/>
              <a:chOff x="264" y="864"/>
              <a:chExt cx="166" cy="140"/>
            </a:xfrm>
          </p:grpSpPr>
          <p:sp>
            <p:nvSpPr>
              <p:cNvPr id="124" name="Freeform 6">
                <a:extLst>
                  <a:ext uri="{FF2B5EF4-FFF2-40B4-BE49-F238E27FC236}">
                    <a16:creationId xmlns:a16="http://schemas.microsoft.com/office/drawing/2014/main" id="{F0BF6143-4F6A-333E-599E-6CB642578C62}"/>
                  </a:ext>
                </a:extLst>
              </p:cNvPr>
              <p:cNvSpPr>
                <a:spLocks/>
              </p:cNvSpPr>
              <p:nvPr/>
            </p:nvSpPr>
            <p:spPr bwMode="auto">
              <a:xfrm>
                <a:off x="278" y="864"/>
                <a:ext cx="152" cy="116"/>
              </a:xfrm>
              <a:custGeom>
                <a:avLst/>
                <a:gdLst>
                  <a:gd name="T0" fmla="*/ 0 w 152"/>
                  <a:gd name="T1" fmla="*/ 59 h 116"/>
                  <a:gd name="T2" fmla="*/ 45 w 152"/>
                  <a:gd name="T3" fmla="*/ 116 h 116"/>
                  <a:gd name="T4" fmla="*/ 152 w 152"/>
                  <a:gd name="T5" fmla="*/ 0 h 116"/>
                  <a:gd name="T6" fmla="*/ 45 w 152"/>
                  <a:gd name="T7" fmla="*/ 85 h 116"/>
                  <a:gd name="T8" fmla="*/ 0 w 152"/>
                  <a:gd name="T9" fmla="*/ 59 h 116"/>
                  <a:gd name="T10" fmla="*/ 0 w 152"/>
                  <a:gd name="T11" fmla="*/ 59 h 116"/>
                  <a:gd name="T12" fmla="*/ 0 w 152"/>
                  <a:gd name="T13" fmla="*/ 59 h 116"/>
                </a:gdLst>
                <a:ahLst/>
                <a:cxnLst>
                  <a:cxn ang="0">
                    <a:pos x="T0" y="T1"/>
                  </a:cxn>
                  <a:cxn ang="0">
                    <a:pos x="T2" y="T3"/>
                  </a:cxn>
                  <a:cxn ang="0">
                    <a:pos x="T4" y="T5"/>
                  </a:cxn>
                  <a:cxn ang="0">
                    <a:pos x="T6" y="T7"/>
                  </a:cxn>
                  <a:cxn ang="0">
                    <a:pos x="T8" y="T9"/>
                  </a:cxn>
                  <a:cxn ang="0">
                    <a:pos x="T10" y="T11"/>
                  </a:cxn>
                  <a:cxn ang="0">
                    <a:pos x="T12" y="T13"/>
                  </a:cxn>
                </a:cxnLst>
                <a:rect l="0" t="0" r="r" b="b"/>
                <a:pathLst>
                  <a:path w="152" h="116">
                    <a:moveTo>
                      <a:pt x="0" y="59"/>
                    </a:moveTo>
                    <a:lnTo>
                      <a:pt x="45" y="116"/>
                    </a:lnTo>
                    <a:lnTo>
                      <a:pt x="152" y="0"/>
                    </a:lnTo>
                    <a:lnTo>
                      <a:pt x="45" y="85"/>
                    </a:lnTo>
                    <a:lnTo>
                      <a:pt x="0" y="59"/>
                    </a:lnTo>
                    <a:lnTo>
                      <a:pt x="0" y="59"/>
                    </a:lnTo>
                    <a:lnTo>
                      <a:pt x="0" y="5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7">
                <a:extLst>
                  <a:ext uri="{FF2B5EF4-FFF2-40B4-BE49-F238E27FC236}">
                    <a16:creationId xmlns:a16="http://schemas.microsoft.com/office/drawing/2014/main" id="{540E68BB-B789-0986-2A82-E5142B818CE5}"/>
                  </a:ext>
                </a:extLst>
              </p:cNvPr>
              <p:cNvSpPr>
                <a:spLocks/>
              </p:cNvSpPr>
              <p:nvPr/>
            </p:nvSpPr>
            <p:spPr bwMode="auto">
              <a:xfrm>
                <a:off x="264" y="923"/>
                <a:ext cx="116" cy="81"/>
              </a:xfrm>
              <a:custGeom>
                <a:avLst/>
                <a:gdLst>
                  <a:gd name="T0" fmla="*/ 45 w 49"/>
                  <a:gd name="T1" fmla="*/ 7 h 34"/>
                  <a:gd name="T2" fmla="*/ 45 w 49"/>
                  <a:gd name="T3" fmla="*/ 9 h 34"/>
                  <a:gd name="T4" fmla="*/ 25 w 49"/>
                  <a:gd name="T5" fmla="*/ 30 h 34"/>
                  <a:gd name="T6" fmla="*/ 4 w 49"/>
                  <a:gd name="T7" fmla="*/ 9 h 34"/>
                  <a:gd name="T8" fmla="*/ 5 w 49"/>
                  <a:gd name="T9" fmla="*/ 4 h 34"/>
                  <a:gd name="T10" fmla="*/ 2 w 49"/>
                  <a:gd name="T11" fmla="*/ 0 h 34"/>
                  <a:gd name="T12" fmla="*/ 0 w 49"/>
                  <a:gd name="T13" fmla="*/ 9 h 34"/>
                  <a:gd name="T14" fmla="*/ 25 w 49"/>
                  <a:gd name="T15" fmla="*/ 34 h 34"/>
                  <a:gd name="T16" fmla="*/ 49 w 49"/>
                  <a:gd name="T17" fmla="*/ 9 h 34"/>
                  <a:gd name="T18" fmla="*/ 48 w 49"/>
                  <a:gd name="T19" fmla="*/ 3 h 34"/>
                  <a:gd name="T20" fmla="*/ 45 w 49"/>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
                    <a:moveTo>
                      <a:pt x="45" y="7"/>
                    </a:moveTo>
                    <a:cubicBezTo>
                      <a:pt x="45" y="8"/>
                      <a:pt x="45" y="8"/>
                      <a:pt x="45" y="9"/>
                    </a:cubicBezTo>
                    <a:cubicBezTo>
                      <a:pt x="45" y="20"/>
                      <a:pt x="36" y="30"/>
                      <a:pt x="25" y="30"/>
                    </a:cubicBezTo>
                    <a:cubicBezTo>
                      <a:pt x="13" y="30"/>
                      <a:pt x="4" y="20"/>
                      <a:pt x="4" y="9"/>
                    </a:cubicBezTo>
                    <a:cubicBezTo>
                      <a:pt x="4" y="7"/>
                      <a:pt x="5" y="5"/>
                      <a:pt x="5" y="4"/>
                    </a:cubicBezTo>
                    <a:cubicBezTo>
                      <a:pt x="2" y="0"/>
                      <a:pt x="2" y="0"/>
                      <a:pt x="2" y="0"/>
                    </a:cubicBezTo>
                    <a:cubicBezTo>
                      <a:pt x="1" y="3"/>
                      <a:pt x="0" y="6"/>
                      <a:pt x="0" y="9"/>
                    </a:cubicBezTo>
                    <a:cubicBezTo>
                      <a:pt x="0" y="23"/>
                      <a:pt x="11" y="34"/>
                      <a:pt x="25" y="34"/>
                    </a:cubicBezTo>
                    <a:cubicBezTo>
                      <a:pt x="38" y="34"/>
                      <a:pt x="49" y="23"/>
                      <a:pt x="49" y="9"/>
                    </a:cubicBezTo>
                    <a:cubicBezTo>
                      <a:pt x="49" y="7"/>
                      <a:pt x="49" y="5"/>
                      <a:pt x="48" y="3"/>
                    </a:cubicBezTo>
                    <a:lnTo>
                      <a:pt x="45" y="7"/>
                    </a:lnTo>
                    <a:close/>
                  </a:path>
                </a:pathLst>
              </a:custGeom>
              <a:solidFill>
                <a:srgbClr val="008E8F"/>
              </a:solidFill>
              <a:ln w="9525">
                <a:noFill/>
                <a:round/>
                <a:headEnd/>
                <a:tailEnd/>
              </a:ln>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8">
                <a:extLst>
                  <a:ext uri="{FF2B5EF4-FFF2-40B4-BE49-F238E27FC236}">
                    <a16:creationId xmlns:a16="http://schemas.microsoft.com/office/drawing/2014/main" id="{B4B3A3DA-0D15-BDA7-435A-78D2C81DC3BB}"/>
                  </a:ext>
                </a:extLst>
              </p:cNvPr>
              <p:cNvSpPr>
                <a:spLocks/>
              </p:cNvSpPr>
              <p:nvPr/>
            </p:nvSpPr>
            <p:spPr bwMode="auto">
              <a:xfrm>
                <a:off x="274" y="888"/>
                <a:ext cx="92" cy="31"/>
              </a:xfrm>
              <a:custGeom>
                <a:avLst/>
                <a:gdLst>
                  <a:gd name="T0" fmla="*/ 21 w 39"/>
                  <a:gd name="T1" fmla="*/ 4 h 13"/>
                  <a:gd name="T2" fmla="*/ 36 w 39"/>
                  <a:gd name="T3" fmla="*/ 11 h 13"/>
                  <a:gd name="T4" fmla="*/ 39 w 39"/>
                  <a:gd name="T5" fmla="*/ 8 h 13"/>
                  <a:gd name="T6" fmla="*/ 21 w 39"/>
                  <a:gd name="T7" fmla="*/ 0 h 13"/>
                  <a:gd name="T8" fmla="*/ 0 w 39"/>
                  <a:gd name="T9" fmla="*/ 11 h 13"/>
                  <a:gd name="T10" fmla="*/ 4 w 39"/>
                  <a:gd name="T11" fmla="*/ 13 h 13"/>
                  <a:gd name="T12" fmla="*/ 21 w 39"/>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21" y="4"/>
                    </a:moveTo>
                    <a:cubicBezTo>
                      <a:pt x="27" y="4"/>
                      <a:pt x="32" y="7"/>
                      <a:pt x="36" y="11"/>
                    </a:cubicBezTo>
                    <a:cubicBezTo>
                      <a:pt x="39" y="8"/>
                      <a:pt x="39" y="8"/>
                      <a:pt x="39" y="8"/>
                    </a:cubicBezTo>
                    <a:cubicBezTo>
                      <a:pt x="34" y="3"/>
                      <a:pt x="28" y="0"/>
                      <a:pt x="21" y="0"/>
                    </a:cubicBezTo>
                    <a:cubicBezTo>
                      <a:pt x="12" y="0"/>
                      <a:pt x="5" y="4"/>
                      <a:pt x="0" y="11"/>
                    </a:cubicBezTo>
                    <a:cubicBezTo>
                      <a:pt x="4" y="13"/>
                      <a:pt x="4" y="13"/>
                      <a:pt x="4" y="13"/>
                    </a:cubicBezTo>
                    <a:cubicBezTo>
                      <a:pt x="7" y="8"/>
                      <a:pt x="14" y="4"/>
                      <a:pt x="21" y="4"/>
                    </a:cubicBezTo>
                    <a:close/>
                  </a:path>
                </a:pathLst>
              </a:custGeom>
              <a:solidFill>
                <a:srgbClr val="008E8F"/>
              </a:solidFill>
              <a:ln w="9525">
                <a:noFill/>
                <a:round/>
                <a:headEnd/>
                <a:tailEnd/>
              </a:ln>
            </p:spPr>
            <p:txBody>
              <a:bodyPr vert="horz" wrap="square" lIns="68580" tIns="34290" rIns="68580" bIns="34290" numCol="1" anchor="t" anchorCtr="0" compatLnSpc="1">
                <a:prstTxWarp prst="textNoShape">
                  <a:avLst/>
                </a:prstTxWarp>
              </a:bodyPr>
              <a:lstStyle/>
              <a:p>
                <a:pPr defTabSz="914175">
                  <a:defRPr/>
                </a:pPr>
                <a:endParaRPr lang="zh-CN" alt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TextBox 18">
            <a:extLst>
              <a:ext uri="{FF2B5EF4-FFF2-40B4-BE49-F238E27FC236}">
                <a16:creationId xmlns:a16="http://schemas.microsoft.com/office/drawing/2014/main" id="{E0920B79-19A8-2AE4-4B6B-70841D422A1F}"/>
              </a:ext>
            </a:extLst>
          </p:cNvPr>
          <p:cNvSpPr txBox="1"/>
          <p:nvPr/>
        </p:nvSpPr>
        <p:spPr>
          <a:xfrm>
            <a:off x="390654" y="3092098"/>
            <a:ext cx="11185918" cy="646331"/>
          </a:xfrm>
          <a:prstGeom prst="rect">
            <a:avLst/>
          </a:prstGeom>
          <a:noFill/>
        </p:spPr>
        <p:txBody>
          <a:bodyPr wrap="square">
            <a:spAutoFit/>
          </a:bodyPr>
          <a:lstStyle/>
          <a:p>
            <a:r>
              <a:rPr lang="zh-CN" altLang="en-US" sz="1600" b="1" dirty="0">
                <a:solidFill>
                  <a:prstClr val="black"/>
                </a:solidFill>
                <a:latin typeface="微软雅黑"/>
                <a:ea typeface="微软雅黑"/>
              </a:rPr>
              <a:t>药监局</a:t>
            </a:r>
            <a:r>
              <a:rPr lang="zh-CN" altLang="zh-CN" sz="1600" b="1" dirty="0">
                <a:solidFill>
                  <a:prstClr val="black"/>
                </a:solidFill>
                <a:latin typeface="微软雅黑"/>
                <a:ea typeface="微软雅黑"/>
              </a:rPr>
              <a:t>《技术审评报告》</a:t>
            </a:r>
            <a:r>
              <a:rPr lang="zh-CN" altLang="en-US" sz="1600" b="1" dirty="0">
                <a:solidFill>
                  <a:prstClr val="black"/>
                </a:solidFill>
                <a:latin typeface="微软雅黑"/>
                <a:ea typeface="微软雅黑"/>
              </a:rPr>
              <a:t>：</a:t>
            </a:r>
            <a:r>
              <a:rPr lang="zh-CN" altLang="zh-CN" sz="1600" b="1" dirty="0">
                <a:solidFill>
                  <a:prstClr val="black"/>
                </a:solidFill>
                <a:latin typeface="微软雅黑"/>
                <a:ea typeface="微软雅黑"/>
              </a:rPr>
              <a:t>在经饮食运动血糖控制不佳以及口服二甲双胍后血糖控制不佳的</a:t>
            </a:r>
            <a:r>
              <a:rPr lang="en-US" altLang="zh-CN" sz="1600" b="1" dirty="0">
                <a:solidFill>
                  <a:prstClr val="black"/>
                </a:solidFill>
                <a:latin typeface="微软雅黑"/>
                <a:ea typeface="微软雅黑"/>
              </a:rPr>
              <a:t>2</a:t>
            </a:r>
            <a:r>
              <a:rPr lang="zh-CN" altLang="zh-CN" sz="1600" b="1" dirty="0">
                <a:solidFill>
                  <a:prstClr val="black"/>
                </a:solidFill>
                <a:latin typeface="微软雅黑"/>
                <a:ea typeface="微软雅黑"/>
              </a:rPr>
              <a:t>型糖尿病患者人群中，</a:t>
            </a:r>
            <a:r>
              <a:rPr lang="zh-CN" altLang="zh-CN" b="1" dirty="0">
                <a:solidFill>
                  <a:schemeClr val="accent2"/>
                </a:solidFill>
                <a:latin typeface="微软雅黑"/>
                <a:ea typeface="微软雅黑"/>
              </a:rPr>
              <a:t>本品均可以显著改善患者的血糖控制</a:t>
            </a:r>
            <a:endParaRPr lang="zh-CN" altLang="en-US" sz="1600" b="1" dirty="0">
              <a:solidFill>
                <a:schemeClr val="accent2"/>
              </a:solidFill>
              <a:latin typeface="微软雅黑"/>
              <a:ea typeface="微软雅黑"/>
            </a:endParaRPr>
          </a:p>
        </p:txBody>
      </p:sp>
      <p:sp>
        <p:nvSpPr>
          <p:cNvPr id="8" name="文本框 7">
            <a:extLst>
              <a:ext uri="{FF2B5EF4-FFF2-40B4-BE49-F238E27FC236}">
                <a16:creationId xmlns:a16="http://schemas.microsoft.com/office/drawing/2014/main" id="{C986BB11-2B24-A159-8C60-863458D324B5}"/>
              </a:ext>
            </a:extLst>
          </p:cNvPr>
          <p:cNvSpPr txBox="1"/>
          <p:nvPr/>
        </p:nvSpPr>
        <p:spPr>
          <a:xfrm>
            <a:off x="3670851" y="6621275"/>
            <a:ext cx="3082473" cy="230832"/>
          </a:xfrm>
          <a:prstGeom prst="rect">
            <a:avLst/>
          </a:prstGeom>
          <a:noFill/>
        </p:spPr>
        <p:txBody>
          <a:bodyPr wrap="square">
            <a:spAutoFit/>
          </a:bodyPr>
          <a:lstStyle/>
          <a:p>
            <a:r>
              <a:rPr lang="en-US" altLang="zh-CN" sz="900" dirty="0">
                <a:solidFill>
                  <a:srgbClr val="7F7F7F"/>
                </a:solidFill>
                <a:latin typeface="Arial"/>
                <a:ea typeface="微软雅黑" panose="020B0503020204020204" pitchFamily="34" charset="-122"/>
              </a:rPr>
              <a:t>Yang, W., Chen, L. Nature Medicine 28, 974-981 (2022).</a:t>
            </a:r>
            <a:endParaRPr lang="zh-CN" altLang="en-US" sz="900" dirty="0">
              <a:solidFill>
                <a:srgbClr val="7F7F7F"/>
              </a:solidFill>
              <a:latin typeface="Arial"/>
              <a:ea typeface="微软雅黑" panose="020B0503020204020204" pitchFamily="34" charset="-122"/>
            </a:endParaRPr>
          </a:p>
        </p:txBody>
      </p:sp>
      <p:sp>
        <p:nvSpPr>
          <p:cNvPr id="5" name="箭头: 下 61">
            <a:extLst>
              <a:ext uri="{FF2B5EF4-FFF2-40B4-BE49-F238E27FC236}">
                <a16:creationId xmlns:a16="http://schemas.microsoft.com/office/drawing/2014/main" id="{9D63C280-9044-682D-E6F4-D6ACB0BB6183}"/>
              </a:ext>
            </a:extLst>
          </p:cNvPr>
          <p:cNvSpPr/>
          <p:nvPr/>
        </p:nvSpPr>
        <p:spPr bwMode="gray">
          <a:xfrm rot="10800000">
            <a:off x="10169652" y="5450996"/>
            <a:ext cx="180160" cy="382593"/>
          </a:xfrm>
          <a:prstGeom prst="downArrow">
            <a:avLst>
              <a:gd name="adj1" fmla="val 67050"/>
              <a:gd name="adj2" fmla="val 50000"/>
            </a:avLst>
          </a:prstGeom>
          <a:gradFill>
            <a:gsLst>
              <a:gs pos="0">
                <a:srgbClr val="C00000">
                  <a:alpha val="0"/>
                </a:srgbClr>
              </a:gs>
              <a:gs pos="70000">
                <a:srgbClr val="C00000"/>
              </a:gs>
            </a:gsLst>
            <a:lin ang="5400000" scaled="0"/>
          </a:gra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rgbClr val="FFFFFF"/>
              </a:solidFill>
              <a:effectLst/>
              <a:uLnTx/>
              <a:uFillTx/>
              <a:latin typeface="Arial"/>
              <a:ea typeface="微软雅黑"/>
              <a:cs typeface="Arial" panose="020B0604020202020204" pitchFamily="34" charset="0"/>
              <a:sym typeface="Arial" panose="020B0604020202020204" pitchFamily="34" charset="0"/>
            </a:endParaRPr>
          </a:p>
        </p:txBody>
      </p:sp>
      <p:sp>
        <p:nvSpPr>
          <p:cNvPr id="16" name="箭头: 下 61">
            <a:extLst>
              <a:ext uri="{FF2B5EF4-FFF2-40B4-BE49-F238E27FC236}">
                <a16:creationId xmlns:a16="http://schemas.microsoft.com/office/drawing/2014/main" id="{3F8FBA6F-7A02-0C27-A11F-7A90B2A719C2}"/>
              </a:ext>
            </a:extLst>
          </p:cNvPr>
          <p:cNvSpPr/>
          <p:nvPr/>
        </p:nvSpPr>
        <p:spPr bwMode="gray">
          <a:xfrm rot="10800000">
            <a:off x="7212084" y="5450995"/>
            <a:ext cx="180160" cy="382593"/>
          </a:xfrm>
          <a:prstGeom prst="downArrow">
            <a:avLst>
              <a:gd name="adj1" fmla="val 67050"/>
              <a:gd name="adj2" fmla="val 50000"/>
            </a:avLst>
          </a:prstGeom>
          <a:gradFill>
            <a:gsLst>
              <a:gs pos="0">
                <a:srgbClr val="C00000">
                  <a:alpha val="0"/>
                </a:srgbClr>
              </a:gs>
              <a:gs pos="70000">
                <a:srgbClr val="C00000"/>
              </a:gs>
            </a:gsLst>
            <a:lin ang="5400000" scaled="0"/>
          </a:gra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rgbClr val="FFFFFF"/>
              </a:solidFill>
              <a:effectLst/>
              <a:uLnTx/>
              <a:uFillTx/>
              <a:latin typeface="Arial"/>
              <a:ea typeface="微软雅黑"/>
              <a:cs typeface="Arial" panose="020B0604020202020204" pitchFamily="34" charset="0"/>
              <a:sym typeface="Arial" panose="020B0604020202020204" pitchFamily="34" charset="0"/>
            </a:endParaRPr>
          </a:p>
        </p:txBody>
      </p:sp>
      <p:pic>
        <p:nvPicPr>
          <p:cNvPr id="18" name="图片 17">
            <a:extLst>
              <a:ext uri="{FF2B5EF4-FFF2-40B4-BE49-F238E27FC236}">
                <a16:creationId xmlns:a16="http://schemas.microsoft.com/office/drawing/2014/main" id="{1AF62406-E800-0551-C778-CA2CAB4932F4}"/>
              </a:ext>
            </a:extLst>
          </p:cNvPr>
          <p:cNvPicPr>
            <a:picLocks noChangeAspect="1"/>
          </p:cNvPicPr>
          <p:nvPr/>
        </p:nvPicPr>
        <p:blipFill>
          <a:blip r:embed="rId5"/>
          <a:stretch>
            <a:fillRect/>
          </a:stretch>
        </p:blipFill>
        <p:spPr>
          <a:xfrm>
            <a:off x="758048" y="4220379"/>
            <a:ext cx="4375456" cy="2253787"/>
          </a:xfrm>
          <a:prstGeom prst="rect">
            <a:avLst/>
          </a:prstGeom>
        </p:spPr>
      </p:pic>
      <p:sp>
        <p:nvSpPr>
          <p:cNvPr id="6" name="Slide Number Placeholder 3">
            <a:extLst>
              <a:ext uri="{FF2B5EF4-FFF2-40B4-BE49-F238E27FC236}">
                <a16:creationId xmlns:a16="http://schemas.microsoft.com/office/drawing/2014/main" id="{5E5C3F3D-73C4-23D6-58EE-4C971C49BBAB}"/>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8</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286097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3">
            <a:extLst>
              <a:ext uri="{FF2B5EF4-FFF2-40B4-BE49-F238E27FC236}">
                <a16:creationId xmlns:a16="http://schemas.microsoft.com/office/drawing/2014/main" id="{21EAFE4C-D05E-CA0B-3C1F-559F46BF2805}"/>
              </a:ext>
            </a:extLst>
          </p:cNvPr>
          <p:cNvSpPr>
            <a:spLocks/>
          </p:cNvSpPr>
          <p:nvPr/>
        </p:nvSpPr>
        <p:spPr bwMode="auto">
          <a:xfrm>
            <a:off x="276549" y="1106038"/>
            <a:ext cx="11662993" cy="5531917"/>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 name="标题 1">
            <a:extLst>
              <a:ext uri="{FF2B5EF4-FFF2-40B4-BE49-F238E27FC236}">
                <a16:creationId xmlns:a16="http://schemas.microsoft.com/office/drawing/2014/main" id="{63050316-B83B-0D93-3634-E81C33853255}"/>
              </a:ext>
            </a:extLst>
          </p:cNvPr>
          <p:cNvSpPr>
            <a:spLocks noGrp="1"/>
          </p:cNvSpPr>
          <p:nvPr>
            <p:ph type="title"/>
          </p:nvPr>
        </p:nvSpPr>
        <p:spPr>
          <a:xfrm>
            <a:off x="1746249" y="137318"/>
            <a:ext cx="10382997" cy="715962"/>
          </a:xfrm>
        </p:spPr>
        <p:txBody>
          <a:bodyPr>
            <a:normAutofit/>
          </a:bodyPr>
          <a:lstStyle/>
          <a:p>
            <a:r>
              <a:rPr lang="zh-CN" altLang="en-US" dirty="0">
                <a:latin typeface="+mj-ea"/>
                <a:ea typeface="+mj-ea"/>
              </a:rPr>
              <a:t>安全性</a:t>
            </a:r>
            <a:r>
              <a:rPr lang="en-US" altLang="zh-CN" dirty="0">
                <a:latin typeface="+mj-ea"/>
                <a:ea typeface="+mj-ea"/>
              </a:rPr>
              <a:t>1</a:t>
            </a:r>
            <a:r>
              <a:rPr lang="zh-CN" altLang="en-US" dirty="0">
                <a:latin typeface="+mj-ea"/>
                <a:ea typeface="+mj-ea"/>
              </a:rPr>
              <a:t> </a:t>
            </a:r>
            <a:r>
              <a:rPr lang="en-US" altLang="zh-CN" dirty="0">
                <a:latin typeface="+mj-ea"/>
                <a:ea typeface="+mj-ea"/>
              </a:rPr>
              <a:t>– </a:t>
            </a:r>
            <a:r>
              <a:rPr lang="zh-CN" altLang="en-US" dirty="0">
                <a:latin typeface="+mj-ea"/>
                <a:ea typeface="+mj-ea"/>
              </a:rPr>
              <a:t>未见体重增加、胃肠道反应等其他药物常见副作用</a:t>
            </a:r>
          </a:p>
        </p:txBody>
      </p:sp>
      <p:sp>
        <p:nvSpPr>
          <p:cNvPr id="4" name="文本框 3">
            <a:extLst>
              <a:ext uri="{FF2B5EF4-FFF2-40B4-BE49-F238E27FC236}">
                <a16:creationId xmlns:a16="http://schemas.microsoft.com/office/drawing/2014/main" id="{787E5542-1A08-399B-58AC-9B6CE3116151}"/>
              </a:ext>
            </a:extLst>
          </p:cNvPr>
          <p:cNvSpPr txBox="1"/>
          <p:nvPr/>
        </p:nvSpPr>
        <p:spPr>
          <a:xfrm>
            <a:off x="288318" y="6621479"/>
            <a:ext cx="2488964" cy="230828"/>
          </a:xfrm>
          <a:prstGeom prst="rect">
            <a:avLst/>
          </a:prstGeom>
        </p:spPr>
        <p:txBody>
          <a:bodyPr wrap="square" lIns="91432" tIns="45718" rIns="91432" bIns="45718" anchor="b">
            <a:spAutoFit/>
          </a:bodyPr>
          <a:lstStyle>
            <a:defPPr>
              <a:defRPr lang="zh-CN"/>
            </a:defPPr>
            <a:lvl1pPr defTabSz="685800" fontAlgn="auto">
              <a:spcBef>
                <a:spcPts val="0"/>
              </a:spcBef>
              <a:spcAft>
                <a:spcPts val="0"/>
              </a:spcAft>
              <a:defRPr sz="1000" b="0">
                <a:latin typeface="Arial" panose="020B0604020202020204" pitchFamily="34" charset="0"/>
                <a:ea typeface="黑体" pitchFamily="49" charset="-122"/>
                <a:cs typeface="Arial" panose="020B0604020202020204" pitchFamily="34" charset="0"/>
              </a:defRPr>
            </a:lvl1pPr>
          </a:lstStyle>
          <a:p>
            <a:r>
              <a:rPr lang="zh-CN" altLang="en-US" sz="900" dirty="0">
                <a:solidFill>
                  <a:srgbClr val="7F7F7F"/>
                </a:solidFill>
                <a:latin typeface="Arial"/>
                <a:ea typeface="微软雅黑" panose="020B0503020204020204" pitchFamily="34" charset="-122"/>
                <a:cs typeface="+mn-cs"/>
              </a:rPr>
              <a:t>数据来源</a:t>
            </a:r>
            <a:r>
              <a:rPr lang="en-US" altLang="zh-CN" sz="900" dirty="0">
                <a:solidFill>
                  <a:srgbClr val="7F7F7F"/>
                </a:solidFill>
                <a:latin typeface="Arial"/>
                <a:ea typeface="微软雅黑" panose="020B0503020204020204" pitchFamily="34" charset="-122"/>
                <a:cs typeface="+mn-cs"/>
              </a:rPr>
              <a:t>:</a:t>
            </a:r>
            <a:r>
              <a:rPr lang="zh-CN" altLang="en-US" sz="900" dirty="0">
                <a:solidFill>
                  <a:srgbClr val="7F7F7F"/>
                </a:solidFill>
                <a:latin typeface="Arial"/>
                <a:ea typeface="微软雅黑" panose="020B0503020204020204" pitchFamily="34" charset="-122"/>
                <a:cs typeface="+mn-cs"/>
              </a:rPr>
              <a:t>各药品产品说明书</a:t>
            </a:r>
          </a:p>
        </p:txBody>
      </p:sp>
      <p:graphicFrame>
        <p:nvGraphicFramePr>
          <p:cNvPr id="7" name="表格 8">
            <a:extLst>
              <a:ext uri="{FF2B5EF4-FFF2-40B4-BE49-F238E27FC236}">
                <a16:creationId xmlns:a16="http://schemas.microsoft.com/office/drawing/2014/main" id="{A757802E-5432-9F26-2EC6-4ECD5F9BEFB7}"/>
              </a:ext>
            </a:extLst>
          </p:cNvPr>
          <p:cNvGraphicFramePr>
            <a:graphicFrameLocks noGrp="1"/>
          </p:cNvGraphicFramePr>
          <p:nvPr>
            <p:extLst>
              <p:ext uri="{D42A27DB-BD31-4B8C-83A1-F6EECF244321}">
                <p14:modId xmlns:p14="http://schemas.microsoft.com/office/powerpoint/2010/main" val="945339465"/>
              </p:ext>
            </p:extLst>
          </p:nvPr>
        </p:nvGraphicFramePr>
        <p:xfrm>
          <a:off x="337509" y="2097474"/>
          <a:ext cx="7895129" cy="4450872"/>
        </p:xfrm>
        <a:graphic>
          <a:graphicData uri="http://schemas.openxmlformats.org/drawingml/2006/table">
            <a:tbl>
              <a:tblPr firstRow="1" bandRow="1">
                <a:tableStyleId>{F5AB1C69-6EDB-4FF4-983F-18BD219EF322}</a:tableStyleId>
              </a:tblPr>
              <a:tblGrid>
                <a:gridCol w="1311410">
                  <a:extLst>
                    <a:ext uri="{9D8B030D-6E8A-4147-A177-3AD203B41FA5}">
                      <a16:colId xmlns:a16="http://schemas.microsoft.com/office/drawing/2014/main" val="1147530002"/>
                    </a:ext>
                  </a:extLst>
                </a:gridCol>
                <a:gridCol w="3299599">
                  <a:extLst>
                    <a:ext uri="{9D8B030D-6E8A-4147-A177-3AD203B41FA5}">
                      <a16:colId xmlns:a16="http://schemas.microsoft.com/office/drawing/2014/main" val="3811394953"/>
                    </a:ext>
                  </a:extLst>
                </a:gridCol>
                <a:gridCol w="3284120">
                  <a:extLst>
                    <a:ext uri="{9D8B030D-6E8A-4147-A177-3AD203B41FA5}">
                      <a16:colId xmlns:a16="http://schemas.microsoft.com/office/drawing/2014/main" val="309760839"/>
                    </a:ext>
                  </a:extLst>
                </a:gridCol>
              </a:tblGrid>
              <a:tr h="327468">
                <a:tc>
                  <a:txBody>
                    <a:bodyPr/>
                    <a:lstStyle/>
                    <a:p>
                      <a:pPr algn="ctr" fontAlgn="ctr"/>
                      <a:r>
                        <a:rPr lang="zh-CN" altLang="en-US" sz="1400" b="1" u="none" strike="noStrike" dirty="0">
                          <a:solidFill>
                            <a:schemeClr val="bg1">
                              <a:lumMod val="95000"/>
                            </a:schemeClr>
                          </a:solidFill>
                          <a:effectLst/>
                        </a:rPr>
                        <a:t>药物类别</a:t>
                      </a:r>
                      <a:endParaRPr lang="zh-CN" altLang="en-US" sz="1400" b="1" i="0" u="none" strike="noStrike" dirty="0">
                        <a:solidFill>
                          <a:schemeClr val="bg1">
                            <a:lumMod val="95000"/>
                          </a:schemeClr>
                        </a:solidFill>
                        <a:effectLst/>
                        <a:latin typeface="Microsoft YaHei Light" panose="020B0502040204020203" pitchFamily="34" charset="-122"/>
                        <a:ea typeface="Microsoft YaHei Light" panose="020B0502040204020203" pitchFamily="34" charset="-122"/>
                      </a:endParaRPr>
                    </a:p>
                  </a:txBody>
                  <a:tcPr marL="8583" marR="8583" marT="8583" marB="0" anchor="ctr"/>
                </a:tc>
                <a:tc>
                  <a:txBody>
                    <a:bodyPr/>
                    <a:lstStyle/>
                    <a:p>
                      <a:pPr algn="ctr" fontAlgn="ctr"/>
                      <a:r>
                        <a:rPr lang="zh-CN" altLang="en-US" sz="1400" b="1" u="none" strike="noStrike" dirty="0">
                          <a:solidFill>
                            <a:schemeClr val="bg1">
                              <a:lumMod val="95000"/>
                            </a:schemeClr>
                          </a:solidFill>
                          <a:effectLst/>
                        </a:rPr>
                        <a:t>常见特征性不良反应</a:t>
                      </a:r>
                      <a:endParaRPr lang="zh-CN" altLang="en-US" sz="1400" b="1" i="0" u="none" strike="noStrike" dirty="0">
                        <a:solidFill>
                          <a:schemeClr val="bg1">
                            <a:lumMod val="95000"/>
                          </a:schemeClr>
                        </a:solidFill>
                        <a:effectLst/>
                        <a:latin typeface="Microsoft YaHei Light" panose="020B0502040204020203" pitchFamily="34" charset="-122"/>
                        <a:ea typeface="Microsoft YaHei Light" panose="020B0502040204020203" pitchFamily="34" charset="-122"/>
                      </a:endParaRPr>
                    </a:p>
                  </a:txBody>
                  <a:tcPr marL="8583" marR="8583" marT="8583" marB="0" anchor="ctr"/>
                </a:tc>
                <a:tc>
                  <a:txBody>
                    <a:bodyPr/>
                    <a:lstStyle/>
                    <a:p>
                      <a:pPr algn="ctr" fontAlgn="ctr"/>
                      <a:r>
                        <a:rPr lang="zh-CN" altLang="en-US" sz="1400" b="1" u="none" strike="noStrike" dirty="0">
                          <a:solidFill>
                            <a:schemeClr val="bg1">
                              <a:lumMod val="95000"/>
                            </a:schemeClr>
                          </a:solidFill>
                          <a:effectLst/>
                        </a:rPr>
                        <a:t>特别说明（包括黑框警告）</a:t>
                      </a:r>
                      <a:endParaRPr lang="zh-CN" altLang="en-US" sz="1400" b="1" i="0" u="none" strike="noStrike" dirty="0">
                        <a:solidFill>
                          <a:schemeClr val="bg1">
                            <a:lumMod val="95000"/>
                          </a:schemeClr>
                        </a:solidFill>
                        <a:effectLst/>
                        <a:latin typeface="Microsoft YaHei Light" panose="020B0502040204020203" pitchFamily="34" charset="-122"/>
                        <a:ea typeface="Microsoft YaHei Light" panose="020B0502040204020203" pitchFamily="34" charset="-122"/>
                      </a:endParaRPr>
                    </a:p>
                  </a:txBody>
                  <a:tcPr marL="8583" marR="8583" marT="8583" marB="0" anchor="ctr"/>
                </a:tc>
                <a:extLst>
                  <a:ext uri="{0D108BD9-81ED-4DB2-BD59-A6C34878D82A}">
                    <a16:rowId xmlns:a16="http://schemas.microsoft.com/office/drawing/2014/main" val="635407814"/>
                  </a:ext>
                </a:extLst>
              </a:tr>
              <a:tr h="439548">
                <a:tc>
                  <a:txBody>
                    <a:bodyPr/>
                    <a:lstStyle/>
                    <a:p>
                      <a:pPr algn="ctr" fontAlgn="ctr"/>
                      <a:r>
                        <a:rPr lang="zh-CN" altLang="en-US" sz="1400" b="0" u="none" strike="noStrike" dirty="0">
                          <a:solidFill>
                            <a:srgbClr val="000000"/>
                          </a:solidFill>
                          <a:effectLst/>
                        </a:rPr>
                        <a:t>双胍类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胃肠道不良反应</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肾功能损害中重度以上禁用</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维生素</a:t>
                      </a:r>
                      <a:r>
                        <a:rPr lang="en-US" altLang="zh-CN" sz="1400" b="0" u="none" strike="noStrike" dirty="0">
                          <a:solidFill>
                            <a:srgbClr val="000000"/>
                          </a:solidFill>
                          <a:effectLst/>
                        </a:rPr>
                        <a:t>B12</a:t>
                      </a:r>
                      <a:r>
                        <a:rPr lang="zh-CN" altLang="en-US" sz="1400" b="0" u="none" strike="noStrike" dirty="0">
                          <a:solidFill>
                            <a:srgbClr val="000000"/>
                          </a:solidFill>
                          <a:effectLst/>
                        </a:rPr>
                        <a:t>缺乏</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4169817893"/>
                  </a:ext>
                </a:extLst>
              </a:tr>
              <a:tr h="439548">
                <a:tc>
                  <a:txBody>
                    <a:bodyPr/>
                    <a:lstStyle/>
                    <a:p>
                      <a:pPr algn="ctr" fontAlgn="ctr"/>
                      <a:r>
                        <a:rPr lang="zh-CN" altLang="en-US" sz="1400" b="0" u="none" strike="noStrike" dirty="0">
                          <a:solidFill>
                            <a:srgbClr val="000000"/>
                          </a:solidFill>
                          <a:effectLst/>
                        </a:rPr>
                        <a:t>磺脲类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低血糖（</a:t>
                      </a:r>
                      <a:r>
                        <a:rPr lang="en-US" altLang="zh-CN" sz="1400" b="0" u="none" strike="noStrike" dirty="0">
                          <a:solidFill>
                            <a:srgbClr val="000000"/>
                          </a:solidFill>
                          <a:effectLst/>
                        </a:rPr>
                        <a:t>15%-20%</a:t>
                      </a:r>
                      <a:r>
                        <a:rPr lang="zh-CN" altLang="en-US" sz="1400" b="0" u="none" strike="noStrike" dirty="0">
                          <a:solidFill>
                            <a:srgbClr val="000000"/>
                          </a:solidFill>
                          <a:effectLst/>
                        </a:rPr>
                        <a:t>）</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体重增加</a:t>
                      </a:r>
                      <a:endParaRPr lang="zh-CN" altLang="en-US" sz="1400" dirty="0"/>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老年患者不宜使用格列本脲</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可能增加患者心血管疾病的死亡率</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3896607230"/>
                  </a:ext>
                </a:extLst>
              </a:tr>
              <a:tr h="439548">
                <a:tc>
                  <a:txBody>
                    <a:bodyPr/>
                    <a:lstStyle/>
                    <a:p>
                      <a:pPr algn="ctr" fontAlgn="ctr"/>
                      <a:r>
                        <a:rPr lang="zh-CN" altLang="en-US" sz="1400" b="0" u="none" strike="noStrike" dirty="0">
                          <a:solidFill>
                            <a:srgbClr val="000000"/>
                          </a:solidFill>
                          <a:effectLst/>
                        </a:rPr>
                        <a:t>格列奈类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低血糖（</a:t>
                      </a:r>
                      <a:r>
                        <a:rPr lang="en-US" altLang="zh-CN" sz="1400" b="0" u="none" strike="noStrike" dirty="0">
                          <a:solidFill>
                            <a:srgbClr val="000000"/>
                          </a:solidFill>
                          <a:effectLst/>
                        </a:rPr>
                        <a:t>15%-20%</a:t>
                      </a:r>
                      <a:r>
                        <a:rPr lang="zh-CN" altLang="en-US" sz="1400" b="0" u="none" strike="noStrike" dirty="0">
                          <a:solidFill>
                            <a:srgbClr val="000000"/>
                          </a:solidFill>
                          <a:effectLst/>
                        </a:rPr>
                        <a:t>）</a:t>
                      </a:r>
                      <a:endParaRPr lang="en-US" altLang="zh-CN" sz="1400" b="0" u="none" strike="noStrike" dirty="0">
                        <a:solidFill>
                          <a:srgbClr val="000000"/>
                        </a:solidFill>
                        <a:effectLst/>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zh-CN" altLang="en-US" sz="1400" b="0" u="none" strike="noStrike" dirty="0">
                          <a:solidFill>
                            <a:srgbClr val="000000"/>
                          </a:solidFill>
                          <a:effectLst/>
                        </a:rPr>
                        <a:t>体重增加</a:t>
                      </a:r>
                      <a:endParaRPr lang="zh-CN" altLang="en-US" sz="1400" dirty="0"/>
                    </a:p>
                  </a:txBody>
                  <a:tcPr marL="8583" marR="8583" marT="8583" marB="0" anchor="ctr"/>
                </a:tc>
                <a:tc>
                  <a:txBody>
                    <a:bodyPr/>
                    <a:lstStyle/>
                    <a:p>
                      <a:pPr algn="l" fontAlgn="ctr"/>
                      <a:r>
                        <a:rPr lang="en-US" sz="1400" b="0" u="none" strike="noStrike" dirty="0">
                          <a:solidFill>
                            <a:srgbClr val="000000"/>
                          </a:solidFill>
                          <a:effectLst/>
                        </a:rPr>
                        <a:t> </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2442706232"/>
                  </a:ext>
                </a:extLst>
              </a:tr>
              <a:tr h="870429">
                <a:tc>
                  <a:txBody>
                    <a:bodyPr/>
                    <a:lstStyle/>
                    <a:p>
                      <a:pPr algn="ctr" fontAlgn="ctr"/>
                      <a:r>
                        <a:rPr lang="zh-CN" altLang="en-US" sz="1400" b="0" u="none" strike="noStrike" dirty="0">
                          <a:solidFill>
                            <a:srgbClr val="000000"/>
                          </a:solidFill>
                          <a:effectLst/>
                        </a:rPr>
                        <a:t>噻唑烷二酮类</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诱发或加重心力衰竭</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周围水肿和体重增加</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降低骨密度、增加骨折的风险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有可能导致肝酶升高，有引起充血性心脏衰竭的风险</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有引起膀胱癌的风险</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有引起低密度脂蛋白胆固醇升高的风险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664966311"/>
                  </a:ext>
                </a:extLst>
              </a:tr>
              <a:tr h="400247">
                <a:tc>
                  <a:txBody>
                    <a:bodyPr/>
                    <a:lstStyle/>
                    <a:p>
                      <a:pPr algn="ctr" fontAlgn="ctr"/>
                      <a:r>
                        <a:rPr lang="en-US" altLang="zh-CN" sz="1400" b="0" u="none" strike="noStrike" dirty="0">
                          <a:solidFill>
                            <a:srgbClr val="000000"/>
                          </a:solidFill>
                          <a:effectLst/>
                        </a:rPr>
                        <a:t>α-</a:t>
                      </a:r>
                      <a:r>
                        <a:rPr lang="zh-CN" altLang="en-US" sz="1400" b="0" u="none" strike="noStrike" dirty="0">
                          <a:solidFill>
                            <a:srgbClr val="000000"/>
                          </a:solidFill>
                          <a:effectLst/>
                        </a:rPr>
                        <a:t>糖苷酶抑制剂</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胃肠道不良反应</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较大剂量时有肝功能损伤的风险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3294311649"/>
                  </a:ext>
                </a:extLst>
              </a:tr>
              <a:tr h="439548">
                <a:tc>
                  <a:txBody>
                    <a:bodyPr/>
                    <a:lstStyle/>
                    <a:p>
                      <a:pPr algn="ctr" fontAlgn="ctr"/>
                      <a:r>
                        <a:rPr lang="en-US" sz="1400" b="0" u="none" strike="noStrike" dirty="0">
                          <a:solidFill>
                            <a:srgbClr val="000000"/>
                          </a:solidFill>
                          <a:effectLst/>
                        </a:rPr>
                        <a:t>DPP-4</a:t>
                      </a:r>
                      <a:r>
                        <a:rPr lang="zh-CN" altLang="en-US" sz="1400" b="0" u="none" strike="noStrike" dirty="0">
                          <a:solidFill>
                            <a:srgbClr val="000000"/>
                          </a:solidFill>
                          <a:effectLst/>
                        </a:rPr>
                        <a:t>抑制剂</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各种感染：上呼吸道感染、尿路感染</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急性胰腺炎潜在风险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增加各种感染、鼻咽炎风险</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253931363"/>
                  </a:ext>
                </a:extLst>
              </a:tr>
              <a:tr h="654988">
                <a:tc>
                  <a:txBody>
                    <a:bodyPr/>
                    <a:lstStyle/>
                    <a:p>
                      <a:pPr algn="ctr" fontAlgn="ctr"/>
                      <a:r>
                        <a:rPr lang="en-US" sz="1400" b="0" u="none" strike="noStrike" dirty="0">
                          <a:solidFill>
                            <a:srgbClr val="000000"/>
                          </a:solidFill>
                          <a:effectLst/>
                        </a:rPr>
                        <a:t>GLP-1</a:t>
                      </a:r>
                      <a:r>
                        <a:rPr lang="zh-CN" altLang="en-US" sz="1400" b="0" u="none" strike="noStrike" dirty="0">
                          <a:solidFill>
                            <a:srgbClr val="000000"/>
                          </a:solidFill>
                          <a:effectLst/>
                        </a:rPr>
                        <a:t>受体</a:t>
                      </a:r>
                      <a:endParaRPr lang="en-US" altLang="zh-CN" sz="1400" b="0" u="none" strike="noStrike" dirty="0">
                        <a:solidFill>
                          <a:srgbClr val="000000"/>
                        </a:solidFill>
                        <a:effectLst/>
                      </a:endParaRPr>
                    </a:p>
                    <a:p>
                      <a:pPr algn="ctr" fontAlgn="ctr"/>
                      <a:r>
                        <a:rPr lang="zh-CN" altLang="en-US" sz="1400" b="0" u="none" strike="noStrike" dirty="0">
                          <a:solidFill>
                            <a:srgbClr val="000000"/>
                          </a:solidFill>
                          <a:effectLst/>
                        </a:rPr>
                        <a:t>激动剂</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胃肠道不良反应</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免疫原性相关事件（包括荨麻疹）</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注射部位反应</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有引起甲状腺</a:t>
                      </a:r>
                      <a:r>
                        <a:rPr lang="en-US" altLang="zh-CN" sz="1400" b="0" u="none" strike="noStrike" dirty="0">
                          <a:solidFill>
                            <a:srgbClr val="000000"/>
                          </a:solidFill>
                          <a:effectLst/>
                        </a:rPr>
                        <a:t>C</a:t>
                      </a:r>
                      <a:r>
                        <a:rPr lang="zh-CN" altLang="en-US" sz="1400" b="0" u="none" strike="noStrike" dirty="0">
                          <a:solidFill>
                            <a:srgbClr val="000000"/>
                          </a:solidFill>
                          <a:effectLst/>
                        </a:rPr>
                        <a:t>细胞肿瘤的风险</a:t>
                      </a:r>
                      <a:endParaRPr lang="en-US" altLang="zh-CN" sz="1400" b="0" u="none" strike="noStrike" dirty="0">
                        <a:solidFill>
                          <a:srgbClr val="000000"/>
                        </a:solidFill>
                        <a:effectLst/>
                      </a:endParaRPr>
                    </a:p>
                    <a:p>
                      <a:pPr marL="171450" indent="-171450" algn="l" fontAlgn="ctr">
                        <a:buFont typeface="Arial" panose="020B0604020202020204" pitchFamily="34" charset="0"/>
                        <a:buChar char="•"/>
                      </a:pPr>
                      <a:r>
                        <a:rPr lang="zh-CN" altLang="en-US" sz="1400" b="0" u="none" strike="noStrike" dirty="0">
                          <a:solidFill>
                            <a:srgbClr val="000000"/>
                          </a:solidFill>
                          <a:effectLst/>
                        </a:rPr>
                        <a:t>急性胰腺炎潜在风险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4013600347"/>
                  </a:ext>
                </a:extLst>
              </a:tr>
              <a:tr h="439548">
                <a:tc>
                  <a:txBody>
                    <a:bodyPr/>
                    <a:lstStyle/>
                    <a:p>
                      <a:pPr algn="ctr" fontAlgn="ctr"/>
                      <a:r>
                        <a:rPr lang="en-US" sz="1400" b="0" u="none" strike="noStrike" dirty="0">
                          <a:solidFill>
                            <a:srgbClr val="000000"/>
                          </a:solidFill>
                          <a:effectLst/>
                        </a:rPr>
                        <a:t>SGLT2</a:t>
                      </a:r>
                      <a:r>
                        <a:rPr lang="zh-CN" altLang="en-US" sz="1400" b="0" u="none" strike="noStrike" dirty="0">
                          <a:solidFill>
                            <a:srgbClr val="000000"/>
                          </a:solidFill>
                          <a:effectLst/>
                        </a:rPr>
                        <a:t>抑制剂</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泌尿系感染、女性生殖器感染、鼻咽炎、糖尿病酮症酸中毒、骨折、下肢截肢</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tc>
                  <a:txBody>
                    <a:bodyPr/>
                    <a:lstStyle/>
                    <a:p>
                      <a:pPr marL="171450" indent="-171450" algn="l" fontAlgn="ctr">
                        <a:buFont typeface="Arial" panose="020B0604020202020204" pitchFamily="34" charset="0"/>
                        <a:buChar char="•"/>
                      </a:pPr>
                      <a:r>
                        <a:rPr lang="zh-CN" altLang="en-US" sz="1400" b="0" u="none" strike="noStrike" dirty="0">
                          <a:solidFill>
                            <a:srgbClr val="000000"/>
                          </a:solidFill>
                          <a:effectLst/>
                        </a:rPr>
                        <a:t>有引起截肢和骨折的风险</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8583" marR="8583" marT="8583" marB="0" anchor="ctr"/>
                </a:tc>
                <a:extLst>
                  <a:ext uri="{0D108BD9-81ED-4DB2-BD59-A6C34878D82A}">
                    <a16:rowId xmlns:a16="http://schemas.microsoft.com/office/drawing/2014/main" val="2128287302"/>
                  </a:ext>
                </a:extLst>
              </a:tr>
            </a:tbl>
          </a:graphicData>
        </a:graphic>
      </p:graphicFrame>
      <p:grpSp>
        <p:nvGrpSpPr>
          <p:cNvPr id="9" name="Group 8">
            <a:extLst>
              <a:ext uri="{FF2B5EF4-FFF2-40B4-BE49-F238E27FC236}">
                <a16:creationId xmlns:a16="http://schemas.microsoft.com/office/drawing/2014/main" id="{19A6AF6F-5DB6-8831-68F9-E8772F875A32}"/>
              </a:ext>
            </a:extLst>
          </p:cNvPr>
          <p:cNvGrpSpPr/>
          <p:nvPr/>
        </p:nvGrpSpPr>
        <p:grpSpPr>
          <a:xfrm>
            <a:off x="222759" y="927294"/>
            <a:ext cx="10244925" cy="1037588"/>
            <a:chOff x="318922" y="1048346"/>
            <a:chExt cx="9666934" cy="1037588"/>
          </a:xfrm>
        </p:grpSpPr>
        <p:sp>
          <p:nvSpPr>
            <p:cNvPr id="6" name="Rectangle 43">
              <a:extLst>
                <a:ext uri="{FF2B5EF4-FFF2-40B4-BE49-F238E27FC236}">
                  <a16:creationId xmlns:a16="http://schemas.microsoft.com/office/drawing/2014/main" id="{49612B6F-A090-0E08-5A3A-91612B174F11}"/>
                </a:ext>
              </a:extLst>
            </p:cNvPr>
            <p:cNvSpPr>
              <a:spLocks/>
            </p:cNvSpPr>
            <p:nvPr/>
          </p:nvSpPr>
          <p:spPr bwMode="auto">
            <a:xfrm>
              <a:off x="318922" y="1048346"/>
              <a:ext cx="9666934" cy="1037588"/>
            </a:xfrm>
            <a:prstGeom prst="rect">
              <a:avLst/>
            </a:prstGeom>
            <a:solidFill>
              <a:sysClr val="window" lastClr="FFFFFF"/>
            </a:solidFill>
            <a:ln w="9525" cap="flat" cmpd="sng" algn="ctr">
              <a:noFill/>
              <a:prstDash val="solid"/>
              <a:round/>
              <a:headEnd type="none" w="med" len="med"/>
              <a:tailEnd type="none" w="med" len="med"/>
            </a:ln>
            <a:effectLst>
              <a:glow rad="101600">
                <a:srgbClr val="007373">
                  <a:alpha val="40000"/>
                </a:srgbClr>
              </a:glow>
              <a:outerShdw blurRad="190500" dist="63500" algn="ctr" rotWithShape="0">
                <a:prstClr val="black">
                  <a:alpha val="18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altLang="zh-CN" sz="1200" i="0" u="none" strike="noStrike" kern="1200" cap="none" spc="0" normalizeH="0" baseline="0" noProof="0" dirty="0">
                <a:ln>
                  <a:noFill/>
                </a:ln>
                <a:solidFill>
                  <a:prstClr val="black"/>
                </a:solidFill>
                <a:effectLst/>
                <a:uLnTx/>
                <a:uFillTx/>
                <a:latin typeface="微软雅黑"/>
                <a:ea typeface="微软雅黑"/>
                <a:cs typeface="+mn-cs"/>
              </a:endParaRPr>
            </a:p>
          </p:txBody>
        </p:sp>
        <p:sp>
          <p:nvSpPr>
            <p:cNvPr id="5" name="文本框 2">
              <a:extLst>
                <a:ext uri="{FF2B5EF4-FFF2-40B4-BE49-F238E27FC236}">
                  <a16:creationId xmlns:a16="http://schemas.microsoft.com/office/drawing/2014/main" id="{748569B4-9B4C-5A5E-7A2F-C89A3500393B}"/>
                </a:ext>
              </a:extLst>
            </p:cNvPr>
            <p:cNvSpPr txBox="1"/>
            <p:nvPr/>
          </p:nvSpPr>
          <p:spPr>
            <a:xfrm>
              <a:off x="318922" y="1135637"/>
              <a:ext cx="9320614" cy="877163"/>
            </a:xfrm>
            <a:prstGeom prst="rect">
              <a:avLst/>
            </a:prstGeom>
            <a:noFill/>
          </p:spPr>
          <p:txBody>
            <a:bodyPr wrap="square" rtlCol="0">
              <a:spAutoFit/>
            </a:bodyPr>
            <a:lstStyle/>
            <a:p>
              <a:pPr marL="252000" indent="-252000">
                <a:spcAft>
                  <a:spcPts val="600"/>
                </a:spcAf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已上市的九类</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抗糖尿病</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药物常</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见</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不良反应</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低血糖、体重增加、外周性水肿、</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心力衰竭、</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泌尿系统感染及胃肠道反应等</a:t>
              </a:r>
              <a:endPar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52000" indent="-252000">
                <a:spcAft>
                  <a:spcPts val="600"/>
                </a:spcAf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药物安全性风险产生的根本原因：</a:t>
              </a:r>
              <a:r>
                <a:rPr lang="zh-CN" altLang="en-US" sz="1600" b="1" dirty="0">
                  <a:solidFill>
                    <a:srgbClr val="007373"/>
                  </a:solidFill>
                  <a:latin typeface="微软雅黑"/>
                  <a:ea typeface="微软雅黑"/>
                </a:rPr>
                <a:t>单纯以降低血糖为目标，未能解决胰岛功能持续衰退，血糖波动逐渐提升，重要器官损伤性并发症不断发生等核心问题</a:t>
              </a:r>
              <a:r>
                <a:rPr lang="zh-CN" alt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与药物作用机制相关</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 name="文本框 7">
            <a:extLst>
              <a:ext uri="{FF2B5EF4-FFF2-40B4-BE49-F238E27FC236}">
                <a16:creationId xmlns:a16="http://schemas.microsoft.com/office/drawing/2014/main" id="{47C34342-E2A8-FAD4-4717-974FD6077E0A}"/>
              </a:ext>
            </a:extLst>
          </p:cNvPr>
          <p:cNvSpPr txBox="1"/>
          <p:nvPr/>
        </p:nvSpPr>
        <p:spPr>
          <a:xfrm>
            <a:off x="8200384" y="1883122"/>
            <a:ext cx="3786787" cy="4558408"/>
          </a:xfrm>
          <a:prstGeom prst="rect">
            <a:avLst/>
          </a:prstGeom>
          <a:solidFill>
            <a:srgbClr val="EDF7F7"/>
          </a:solidFill>
          <a:ln w="38100">
            <a:gradFill>
              <a:gsLst>
                <a:gs pos="0">
                  <a:srgbClr val="149B9C"/>
                </a:gs>
                <a:gs pos="48000">
                  <a:srgbClr val="53C4C3"/>
                </a:gs>
                <a:gs pos="71000">
                  <a:srgbClr val="46C2BF"/>
                </a:gs>
                <a:gs pos="100000">
                  <a:srgbClr val="149B9C"/>
                </a:gs>
              </a:gsLst>
              <a:lin ang="5400000" scaled="1"/>
            </a:gradFill>
          </a:ln>
          <a:effectLst>
            <a:outerShdw blurRad="63500" sx="102000" sy="102000" algn="ctr" rotWithShape="0">
              <a:prstClr val="black">
                <a:alpha val="40000"/>
              </a:prstClr>
            </a:outerShdw>
          </a:effectLst>
        </p:spPr>
        <p:txBody>
          <a:bodyPr wrap="square" rtlCol="0">
            <a:spAutoFit/>
          </a:bodyPr>
          <a:lstStyle/>
          <a:p>
            <a:pPr algn="ctr">
              <a:lnSpc>
                <a:spcPct val="150000"/>
              </a:lnSpc>
              <a:spcAft>
                <a:spcPts val="600"/>
              </a:spcAft>
            </a:pPr>
            <a:r>
              <a:rPr lang="zh-CN" altLang="en-US" sz="2800" b="1" u="none" strike="noStrike" dirty="0">
                <a:solidFill>
                  <a:srgbClr val="149B9C"/>
                </a:solidFill>
                <a:effectLst/>
                <a:latin typeface="微软雅黑" panose="020B0503020204020204" pitchFamily="34" charset="-122"/>
                <a:ea typeface="微软雅黑" panose="020B0503020204020204" pitchFamily="34" charset="-122"/>
              </a:rPr>
              <a:t>多格列艾汀</a:t>
            </a:r>
            <a:endParaRPr lang="en-US" altLang="zh-CN" sz="2800" b="1" u="none" strike="noStrike" dirty="0">
              <a:solidFill>
                <a:srgbClr val="149B9C"/>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低血糖发生率低</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未见胃肠道不良反应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未见体重增加不良反应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未见心力衰竭不良反应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未见急性胰腺炎不良反应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未见泌尿系统感染不良反应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未见糖尿病酮症酸中毒不良反应</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可用于肾功能不全糖尿病患者</a:t>
            </a:r>
            <a:endParaRPr lang="en-US" altLang="zh-CN" b="1" u="none" strike="noStrike" dirty="0">
              <a:solidFill>
                <a:schemeClr val="accent2"/>
              </a:solidFill>
              <a:effectLst/>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可用于老年</a:t>
            </a:r>
            <a:r>
              <a:rPr lang="en-US" altLang="zh-CN" b="1" u="none" strike="noStrike" dirty="0">
                <a:solidFill>
                  <a:schemeClr val="accent2"/>
                </a:solidFill>
                <a:effectLst/>
                <a:latin typeface="微软雅黑" panose="020B0503020204020204" pitchFamily="34" charset="-122"/>
                <a:ea typeface="微软雅黑" panose="020B0503020204020204" pitchFamily="34" charset="-122"/>
              </a:rPr>
              <a:t>2</a:t>
            </a:r>
            <a:r>
              <a:rPr lang="zh-CN" altLang="en-US" b="1" u="none" strike="noStrike" dirty="0">
                <a:solidFill>
                  <a:schemeClr val="accent2"/>
                </a:solidFill>
                <a:effectLst/>
                <a:latin typeface="微软雅黑" panose="020B0503020204020204" pitchFamily="34" charset="-122"/>
                <a:ea typeface="微软雅黑" panose="020B0503020204020204" pitchFamily="34" charset="-122"/>
              </a:rPr>
              <a:t>型糖尿病患者</a:t>
            </a:r>
            <a:endParaRPr lang="zh-CN" altLang="en-US" sz="1400" b="1" i="0" u="none" strike="noStrike" dirty="0">
              <a:solidFill>
                <a:schemeClr val="accent2"/>
              </a:solidFill>
              <a:effectLst/>
              <a:latin typeface="微软雅黑" panose="020B0503020204020204" pitchFamily="34" charset="-122"/>
              <a:ea typeface="微软雅黑" panose="020B0503020204020204" pitchFamily="34" charset="-122"/>
            </a:endParaRPr>
          </a:p>
        </p:txBody>
      </p:sp>
      <p:sp>
        <p:nvSpPr>
          <p:cNvPr id="3" name="Slide Number Placeholder 3">
            <a:extLst>
              <a:ext uri="{FF2B5EF4-FFF2-40B4-BE49-F238E27FC236}">
                <a16:creationId xmlns:a16="http://schemas.microsoft.com/office/drawing/2014/main" id="{0C2CE0AF-F1D0-47C3-83E8-223E3926B958}"/>
              </a:ext>
            </a:extLst>
          </p:cNvPr>
          <p:cNvSpPr txBox="1">
            <a:spLocks/>
          </p:cNvSpPr>
          <p:nvPr/>
        </p:nvSpPr>
        <p:spPr>
          <a:xfrm>
            <a:off x="9448800" y="649013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298CB4-C03B-41E2-8ABA-02EC2891F276}" type="slidenum">
              <a:rPr lang="en-US" altLang="en-US" smtClean="0">
                <a:solidFill>
                  <a:prstClr val="black">
                    <a:tint val="75000"/>
                  </a:prstClr>
                </a:solidFill>
                <a:latin typeface="Arial"/>
                <a:ea typeface="STKaiti"/>
              </a:rPr>
              <a:pPr>
                <a:defRPr/>
              </a:pPr>
              <a:t>9</a:t>
            </a:fld>
            <a:endParaRPr lang="en-US" altLang="en-US" dirty="0">
              <a:solidFill>
                <a:prstClr val="black">
                  <a:tint val="75000"/>
                </a:prstClr>
              </a:solidFill>
              <a:latin typeface="Arial"/>
              <a:ea typeface="STKaiti"/>
            </a:endParaRPr>
          </a:p>
        </p:txBody>
      </p:sp>
    </p:spTree>
    <p:extLst>
      <p:ext uri="{BB962C8B-B14F-4D97-AF65-F5344CB8AC3E}">
        <p14:creationId xmlns:p14="http://schemas.microsoft.com/office/powerpoint/2010/main" val="980533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IpkdkE5y9asEFCW7AyQkg"/>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74e9af60-0161-4799-aed2-0a054b6f1336}"/>
  <p:tag name="TABLE_ENDDRAG_ORIGIN_RECT" val="337*325"/>
  <p:tag name="TABLE_ENDDRAG_RECT" val="16*55*337*3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华领医药">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UA配色">
    <a:dk1>
      <a:sysClr val="windowText" lastClr="000000"/>
    </a:dk1>
    <a:lt1>
      <a:sysClr val="window" lastClr="FFFFFF"/>
    </a:lt1>
    <a:dk2>
      <a:srgbClr val="44546A"/>
    </a:dk2>
    <a:lt2>
      <a:srgbClr val="E7E6E6"/>
    </a:lt2>
    <a:accent1>
      <a:srgbClr val="045FB1"/>
    </a:accent1>
    <a:accent2>
      <a:srgbClr val="2AA8F1"/>
    </a:accent2>
    <a:accent3>
      <a:srgbClr val="72B5CC"/>
    </a:accent3>
    <a:accent4>
      <a:srgbClr val="58F0EC"/>
    </a:accent4>
    <a:accent5>
      <a:srgbClr val="C2DEEA"/>
    </a:accent5>
    <a:accent6>
      <a:srgbClr val="BEBEBE"/>
    </a:accent6>
    <a:hlink>
      <a:srgbClr val="0563C1"/>
    </a:hlink>
    <a:folHlink>
      <a:srgbClr val="954F72"/>
    </a:folHlink>
  </a:clrScheme>
  <a:fontScheme name="P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UA配色">
    <a:dk1>
      <a:sysClr val="windowText" lastClr="000000"/>
    </a:dk1>
    <a:lt1>
      <a:sysClr val="window" lastClr="FFFFFF"/>
    </a:lt1>
    <a:dk2>
      <a:srgbClr val="44546A"/>
    </a:dk2>
    <a:lt2>
      <a:srgbClr val="E7E6E6"/>
    </a:lt2>
    <a:accent1>
      <a:srgbClr val="045FB1"/>
    </a:accent1>
    <a:accent2>
      <a:srgbClr val="2AA8F1"/>
    </a:accent2>
    <a:accent3>
      <a:srgbClr val="72B5CC"/>
    </a:accent3>
    <a:accent4>
      <a:srgbClr val="58F0EC"/>
    </a:accent4>
    <a:accent5>
      <a:srgbClr val="C2DEEA"/>
    </a:accent5>
    <a:accent6>
      <a:srgbClr val="BEBEBE"/>
    </a:accent6>
    <a:hlink>
      <a:srgbClr val="0563C1"/>
    </a:hlink>
    <a:folHlink>
      <a:srgbClr val="954F72"/>
    </a:folHlink>
  </a:clrScheme>
  <a:fontScheme name="P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UA配色">
    <a:dk1>
      <a:sysClr val="windowText" lastClr="000000"/>
    </a:dk1>
    <a:lt1>
      <a:sysClr val="window" lastClr="FFFFFF"/>
    </a:lt1>
    <a:dk2>
      <a:srgbClr val="44546A"/>
    </a:dk2>
    <a:lt2>
      <a:srgbClr val="E7E6E6"/>
    </a:lt2>
    <a:accent1>
      <a:srgbClr val="045FB1"/>
    </a:accent1>
    <a:accent2>
      <a:srgbClr val="2AA8F1"/>
    </a:accent2>
    <a:accent3>
      <a:srgbClr val="72B5CC"/>
    </a:accent3>
    <a:accent4>
      <a:srgbClr val="58F0EC"/>
    </a:accent4>
    <a:accent5>
      <a:srgbClr val="C2DEEA"/>
    </a:accent5>
    <a:accent6>
      <a:srgbClr val="BEBEBE"/>
    </a:accent6>
    <a:hlink>
      <a:srgbClr val="0563C1"/>
    </a:hlink>
    <a:folHlink>
      <a:srgbClr val="954F72"/>
    </a:folHlink>
  </a:clrScheme>
  <a:fontScheme name="P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12702</TotalTime>
  <Words>2139</Words>
  <Application>Microsoft Office PowerPoint</Application>
  <PresentationFormat>宽屏</PresentationFormat>
  <Paragraphs>217</Paragraphs>
  <Slides>11</Slides>
  <Notes>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3" baseType="lpstr">
      <vt:lpstr>Apis For Office</vt:lpstr>
      <vt:lpstr>Apis For Office (正文)</vt:lpstr>
      <vt:lpstr>DIN-Regular</vt:lpstr>
      <vt:lpstr>Microsoft YaHei Light</vt:lpstr>
      <vt:lpstr>黑体</vt:lpstr>
      <vt:lpstr>微软雅黑</vt:lpstr>
      <vt:lpstr>Abadi</vt:lpstr>
      <vt:lpstr>Arial</vt:lpstr>
      <vt:lpstr>Calibri</vt:lpstr>
      <vt:lpstr>Wingdings</vt:lpstr>
      <vt:lpstr>Office 主题</vt:lpstr>
      <vt:lpstr>think-cell 幻灯片</vt:lpstr>
      <vt:lpstr>多格列艾汀片 （华堂宁® ）</vt:lpstr>
      <vt:lpstr>PowerPoint 演示文稿</vt:lpstr>
      <vt:lpstr>药品基本信息 – 全球首个获批的葡萄糖激酶激活剂（GKA） </vt:lpstr>
      <vt:lpstr>创新性1 – 直击葡萄糖代谢第一步，重塑血糖稳态</vt:lpstr>
      <vt:lpstr>创新性2 – 全球首创，中国首发</vt:lpstr>
      <vt:lpstr>有效性1 – 改善胰岛功能</vt:lpstr>
      <vt:lpstr>有效性2 – 改善血糖稳态</vt:lpstr>
      <vt:lpstr>有效性3 – 安全有效</vt:lpstr>
      <vt:lpstr>安全性1 – 未见体重增加、胃肠道反应等其他药物常见副作用</vt:lpstr>
      <vt:lpstr>安全性2 – 无严重低血糖事件发生，肾功能不全患者无需调节剂量</vt:lpstr>
      <vt:lpstr>公平性 – 目录内仍没有通过修复血糖稳态失调治疗2型糖尿病的药物</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田 凯</dc:creator>
  <cp:lastModifiedBy>Jingyu Liu</cp:lastModifiedBy>
  <cp:revision>1706</cp:revision>
  <cp:lastPrinted>2023-07-03T08:30:45Z</cp:lastPrinted>
  <dcterms:created xsi:type="dcterms:W3CDTF">2019-06-19T03:24:00Z</dcterms:created>
  <dcterms:modified xsi:type="dcterms:W3CDTF">2023-07-10T11:36:50Z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