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2"/>
  </p:notesMasterIdLst>
  <p:sldIdLst>
    <p:sldId id="256" r:id="rId3"/>
    <p:sldId id="264" r:id="rId4"/>
    <p:sldId id="257" r:id="rId5"/>
    <p:sldId id="258" r:id="rId6"/>
    <p:sldId id="259" r:id="rId7"/>
    <p:sldId id="260" r:id="rId8"/>
    <p:sldId id="261" r:id="rId9"/>
    <p:sldId id="278" r:id="rId10"/>
    <p:sldId id="274" r:id="rId11"/>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4">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1E151C5-0DC8-4F56-A25D-E954710F21CE}" styleName="{d923e241-fa96-4d25-a68f-8da020d10c2a}">
    <a:wholeTbl>
      <a:tcTxStyle>
        <a:fontRef idx="none">
          <a:prstClr val="black"/>
        </a:fontRef>
      </a:tcTxStyle>
      <a:tcStyle>
        <a:tcBdr>
          <a:top>
            <a:ln w="12700" cmpd="sng">
              <a:solidFill>
                <a:srgbClr val="8F99AA"/>
              </a:solidFill>
            </a:ln>
          </a:top>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D1D7E1"/>
          </a:solidFill>
        </a:fill>
      </a:tcStyle>
    </a:band2H>
    <a:lastRow>
      <a:tcTxStyle>
        <a:fontRef idx="none">
          <a:prstClr val="black"/>
        </a:fontRef>
      </a:tcTxStyle>
      <a:tcStyle>
        <a:tcBdr/>
        <a:fill>
          <a:solidFill>
            <a:srgbClr val="8F99AA"/>
          </a:solidFill>
        </a:fill>
      </a:tcStyle>
    </a:lastRow>
    <a:firstRow>
      <a:tcTxStyle>
        <a:fontRef idx="none">
          <a:prstClr val="black"/>
        </a:fontRef>
      </a:tcTxStyle>
      <a:tcStyle>
        <a:tcBdr>
          <a:top>
            <a:ln w="12700" cmpd="sng">
              <a:solidFill>
                <a:srgbClr val="8F99AA"/>
              </a:solidFill>
            </a:ln>
          </a:top>
          <a:bottom>
            <a:ln w="12700" cmpd="sng">
              <a:solidFill>
                <a:srgbClr val="8F99AA"/>
              </a:solidFill>
            </a:ln>
          </a:bottom>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94660"/>
  </p:normalViewPr>
  <p:slideViewPr>
    <p:cSldViewPr showGuides="1">
      <p:cViewPr varScale="1">
        <p:scale>
          <a:sx n="64" d="100"/>
          <a:sy n="64" d="100"/>
        </p:scale>
        <p:origin x="488" y="52"/>
      </p:cViewPr>
      <p:guideLst>
        <p:guide orient="horz" pos="2184"/>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t>8</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lstStyle/>
          <a:p>
            <a:pPr lvl="0"/>
            <a:r>
              <a:rPr lang="zh-CN" altLang="en-US"/>
              <a:t>单击此处编辑母版标题样式</a:t>
            </a:r>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nchorCtr="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nchorCtr="0"/>
          <a:lstStyle/>
          <a:p>
            <a:pPr lvl="0"/>
            <a:r>
              <a:rPr lang="zh-CN" altLang="en-US"/>
              <a:t>单击此处编辑母版标题样式</a:t>
            </a:r>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nchorCtr="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772410" y="1628775"/>
            <a:ext cx="6278880" cy="3415030"/>
          </a:xfrm>
          <a:prstGeom prst="rect">
            <a:avLst/>
          </a:prstGeom>
          <a:noFill/>
        </p:spPr>
        <p:txBody>
          <a:bodyPr wrap="square" rtlCol="0">
            <a:spAutoFit/>
          </a:bodyPr>
          <a:lstStyle/>
          <a:p>
            <a:pPr algn="ctr">
              <a:lnSpc>
                <a:spcPct val="150000"/>
              </a:lnSpc>
            </a:pPr>
            <a:r>
              <a:rPr lang="zh-CN" altLang="en-US" sz="3600" b="1">
                <a:latin typeface="微软雅黑" panose="020B0503020204020204" charset="-122"/>
                <a:ea typeface="微软雅黑" panose="020B0503020204020204" charset="-122"/>
              </a:rPr>
              <a:t>对乙酰氨基酚甘露醇注射液（</a:t>
            </a:r>
            <a:r>
              <a:rPr lang="en-US" altLang="zh-CN" sz="3600" b="1">
                <a:latin typeface="微软雅黑" panose="020B0503020204020204" charset="-122"/>
                <a:ea typeface="微软雅黑" panose="020B0503020204020204" charset="-122"/>
              </a:rPr>
              <a:t>100ml</a:t>
            </a:r>
            <a:r>
              <a:rPr lang="zh-CN" altLang="en-US" sz="3600" b="1">
                <a:latin typeface="微软雅黑" panose="020B0503020204020204" charset="-122"/>
                <a:ea typeface="微软雅黑" panose="020B0503020204020204" charset="-122"/>
              </a:rPr>
              <a:t>：</a:t>
            </a:r>
            <a:r>
              <a:rPr lang="en-US" altLang="zh-CN" sz="3600" b="1">
                <a:latin typeface="微软雅黑" panose="020B0503020204020204" charset="-122"/>
                <a:ea typeface="微软雅黑" panose="020B0503020204020204" charset="-122"/>
              </a:rPr>
              <a:t>1000mg</a:t>
            </a:r>
            <a:r>
              <a:rPr lang="zh-CN" altLang="en-US" sz="3600" b="1">
                <a:latin typeface="微软雅黑" panose="020B0503020204020204" charset="-122"/>
                <a:ea typeface="微软雅黑" panose="020B0503020204020204" charset="-122"/>
              </a:rPr>
              <a:t>）</a:t>
            </a:r>
          </a:p>
          <a:p>
            <a:pPr algn="ctr">
              <a:lnSpc>
                <a:spcPct val="150000"/>
              </a:lnSpc>
            </a:pPr>
            <a:r>
              <a:rPr lang="zh-CN" altLang="en-US" sz="3600" b="1" dirty="0">
                <a:latin typeface="微软雅黑" panose="020B0503020204020204" charset="-122"/>
                <a:ea typeface="微软雅黑" panose="020B0503020204020204" charset="-122"/>
                <a:cs typeface="+mn-ea"/>
                <a:sym typeface="+mn-lt"/>
              </a:rPr>
              <a:t>佳利克</a:t>
            </a:r>
            <a:r>
              <a:rPr lang="en-US" altLang="zh-CN" sz="3600" b="1" baseline="30000" dirty="0">
                <a:latin typeface="微软雅黑" panose="020B0503020204020204" charset="-122"/>
                <a:ea typeface="微软雅黑" panose="020B0503020204020204" charset="-122"/>
                <a:cs typeface="+mn-ea"/>
                <a:sym typeface="+mn-lt"/>
              </a:rPr>
              <a:t>®</a:t>
            </a:r>
            <a:endParaRPr lang="zh-CN" altLang="en-US" sz="3600" b="1" kern="1200" baseline="30000" dirty="0">
              <a:solidFill>
                <a:schemeClr val="tx1"/>
              </a:solidFill>
              <a:latin typeface="微软雅黑" panose="020B0503020204020204" charset="-122"/>
              <a:ea typeface="微软雅黑" panose="020B0503020204020204" charset="-122"/>
              <a:cs typeface="+mn-ea"/>
              <a:sym typeface="+mn-lt"/>
            </a:endParaRPr>
          </a:p>
          <a:p>
            <a:pPr algn="ctr">
              <a:lnSpc>
                <a:spcPct val="150000"/>
              </a:lnSpc>
            </a:pPr>
            <a:r>
              <a:rPr lang="zh-CN" altLang="en-US" sz="3600" b="1">
                <a:latin typeface="微软雅黑" panose="020B0503020204020204" charset="-122"/>
                <a:ea typeface="微软雅黑" panose="020B0503020204020204" charset="-122"/>
              </a:rPr>
              <a:t>石家庄四药有限公司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H="1">
            <a:off x="5120648" y="520717"/>
            <a:ext cx="1927479" cy="2894602"/>
          </a:xfrm>
          <a:prstGeom prst="line">
            <a:avLst/>
          </a:prstGeom>
          <a:ln w="127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2771335" y="3429174"/>
            <a:ext cx="1862749" cy="2788746"/>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6972298" y="905810"/>
            <a:ext cx="433120" cy="925156"/>
            <a:chOff x="2091611" y="828408"/>
            <a:chExt cx="2954830" cy="6311590"/>
          </a:xfrm>
        </p:grpSpPr>
        <p:sp>
          <p:nvSpPr>
            <p:cNvPr id="10" name="任意多边形 9"/>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6929481" y="1860724"/>
            <a:ext cx="433120" cy="925156"/>
            <a:chOff x="2091611" y="828408"/>
            <a:chExt cx="2954830" cy="6311590"/>
          </a:xfrm>
        </p:grpSpPr>
        <p:sp>
          <p:nvSpPr>
            <p:cNvPr id="14" name="任意多边形 13"/>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a:off x="6940705" y="2811405"/>
            <a:ext cx="433120" cy="925156"/>
            <a:chOff x="2091611" y="828408"/>
            <a:chExt cx="2954830" cy="6311590"/>
          </a:xfrm>
        </p:grpSpPr>
        <p:sp>
          <p:nvSpPr>
            <p:cNvPr id="18" name="任意多边形 17"/>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1" y="1997420"/>
            <a:ext cx="6091461" cy="2207632"/>
            <a:chOff x="1" y="1997420"/>
            <a:chExt cx="6091461" cy="2207632"/>
          </a:xfrm>
        </p:grpSpPr>
        <p:grpSp>
          <p:nvGrpSpPr>
            <p:cNvPr id="32" name="组合 31"/>
            <p:cNvGrpSpPr/>
            <p:nvPr/>
          </p:nvGrpSpPr>
          <p:grpSpPr>
            <a:xfrm>
              <a:off x="2" y="2713297"/>
              <a:ext cx="5124068" cy="1491755"/>
              <a:chOff x="2" y="2713297"/>
              <a:chExt cx="5124068" cy="1491755"/>
            </a:xfrm>
          </p:grpSpPr>
          <p:sp>
            <p:nvSpPr>
              <p:cNvPr id="6" name="任意多边形 5"/>
              <p:cNvSpPr/>
              <p:nvPr/>
            </p:nvSpPr>
            <p:spPr>
              <a:xfrm rot="16200000" flipV="1">
                <a:off x="1846157" y="867142"/>
                <a:ext cx="1431757" cy="5124068"/>
              </a:xfrm>
              <a:custGeom>
                <a:avLst/>
                <a:gdLst>
                  <a:gd name="connsiteX0" fmla="*/ 1431757 w 1431757"/>
                  <a:gd name="connsiteY0" fmla="*/ 4560214 h 5124068"/>
                  <a:gd name="connsiteX1" fmla="*/ 1431757 w 1431757"/>
                  <a:gd name="connsiteY1" fmla="*/ 3629437 h 5124068"/>
                  <a:gd name="connsiteX2" fmla="*/ 1431757 w 1431757"/>
                  <a:gd name="connsiteY2" fmla="*/ 930777 h 5124068"/>
                  <a:gd name="connsiteX3" fmla="*/ 1431757 w 1431757"/>
                  <a:gd name="connsiteY3" fmla="*/ 0 h 5124068"/>
                  <a:gd name="connsiteX4" fmla="*/ 2 w 1431757"/>
                  <a:gd name="connsiteY4" fmla="*/ 956959 h 5124068"/>
                  <a:gd name="connsiteX5" fmla="*/ 2 w 1431757"/>
                  <a:gd name="connsiteY5" fmla="*/ 1847839 h 5124068"/>
                  <a:gd name="connsiteX6" fmla="*/ 0 w 1431757"/>
                  <a:gd name="connsiteY6" fmla="*/ 1847840 h 5124068"/>
                  <a:gd name="connsiteX7" fmla="*/ 0 w 1431757"/>
                  <a:gd name="connsiteY7" fmla="*/ 2778617 h 5124068"/>
                  <a:gd name="connsiteX8" fmla="*/ 0 w 1431757"/>
                  <a:gd name="connsiteY8" fmla="*/ 5124068 h 5124068"/>
                  <a:gd name="connsiteX9" fmla="*/ 1431755 w 1431757"/>
                  <a:gd name="connsiteY9" fmla="*/ 5124068 h 5124068"/>
                  <a:gd name="connsiteX10" fmla="*/ 1431755 w 1431757"/>
                  <a:gd name="connsiteY10" fmla="*/ 4560215 h 5124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1757" h="5124068">
                    <a:moveTo>
                      <a:pt x="1431757" y="4560214"/>
                    </a:moveTo>
                    <a:lnTo>
                      <a:pt x="1431757" y="3629437"/>
                    </a:lnTo>
                    <a:lnTo>
                      <a:pt x="1431757" y="930777"/>
                    </a:lnTo>
                    <a:lnTo>
                      <a:pt x="1431757" y="0"/>
                    </a:lnTo>
                    <a:lnTo>
                      <a:pt x="2" y="956959"/>
                    </a:lnTo>
                    <a:lnTo>
                      <a:pt x="2" y="1847839"/>
                    </a:lnTo>
                    <a:lnTo>
                      <a:pt x="0" y="1847840"/>
                    </a:lnTo>
                    <a:lnTo>
                      <a:pt x="0" y="2778617"/>
                    </a:lnTo>
                    <a:lnTo>
                      <a:pt x="0" y="5124068"/>
                    </a:lnTo>
                    <a:lnTo>
                      <a:pt x="1431755" y="5124068"/>
                    </a:lnTo>
                    <a:lnTo>
                      <a:pt x="1431755" y="4560215"/>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文本框 7"/>
              <p:cNvSpPr txBox="1"/>
              <p:nvPr/>
            </p:nvSpPr>
            <p:spPr>
              <a:xfrm>
                <a:off x="1198490" y="3374055"/>
                <a:ext cx="2159566" cy="830997"/>
              </a:xfrm>
              <a:prstGeom prst="rect">
                <a:avLst/>
              </a:prstGeom>
              <a:noFill/>
            </p:spPr>
            <p:txBody>
              <a:bodyPr wrap="none" rtlCol="0">
                <a:spAutoFit/>
              </a:bodyPr>
              <a:lstStyle/>
              <a:p>
                <a:r>
                  <a:rPr lang="en-US" altLang="zh-CN" sz="4800" dirty="0" smtClean="0">
                    <a:solidFill>
                      <a:schemeClr val="bg1"/>
                    </a:solidFill>
                    <a:latin typeface="Agency FB" panose="020B0503020202020204" pitchFamily="34" charset="0"/>
                    <a:ea typeface="微软雅黑" panose="020B0503020204020204" charset="-122"/>
                  </a:rPr>
                  <a:t>CONTENTS</a:t>
                </a:r>
                <a:endParaRPr lang="en-US" altLang="zh-CN" sz="3200" dirty="0">
                  <a:solidFill>
                    <a:schemeClr val="bg1"/>
                  </a:solidFill>
                  <a:latin typeface="Agency FB" panose="020B0503020202020204" pitchFamily="34" charset="0"/>
                  <a:ea typeface="微软雅黑" panose="020B0503020204020204" charset="-122"/>
                </a:endParaRPr>
              </a:p>
            </p:txBody>
          </p:sp>
        </p:grpSp>
        <p:grpSp>
          <p:nvGrpSpPr>
            <p:cNvPr id="31" name="组合 30"/>
            <p:cNvGrpSpPr/>
            <p:nvPr/>
          </p:nvGrpSpPr>
          <p:grpSpPr>
            <a:xfrm>
              <a:off x="1" y="1997420"/>
              <a:ext cx="6091461" cy="1431757"/>
              <a:chOff x="1" y="1997420"/>
              <a:chExt cx="6091461" cy="1431757"/>
            </a:xfrm>
          </p:grpSpPr>
          <p:sp>
            <p:nvSpPr>
              <p:cNvPr id="7" name="任意多边形 6"/>
              <p:cNvSpPr/>
              <p:nvPr/>
            </p:nvSpPr>
            <p:spPr>
              <a:xfrm rot="16200000" flipV="1">
                <a:off x="2329853" y="-332432"/>
                <a:ext cx="1431757" cy="6091461"/>
              </a:xfrm>
              <a:custGeom>
                <a:avLst/>
                <a:gdLst>
                  <a:gd name="connsiteX0" fmla="*/ 1431757 w 1431757"/>
                  <a:gd name="connsiteY0" fmla="*/ 6091461 h 6091461"/>
                  <a:gd name="connsiteX1" fmla="*/ 1431757 w 1431757"/>
                  <a:gd name="connsiteY1" fmla="*/ 4560214 h 6091461"/>
                  <a:gd name="connsiteX2" fmla="*/ 1431757 w 1431757"/>
                  <a:gd name="connsiteY2" fmla="*/ 3629437 h 6091461"/>
                  <a:gd name="connsiteX3" fmla="*/ 1431757 w 1431757"/>
                  <a:gd name="connsiteY3" fmla="*/ 3579716 h 6091461"/>
                  <a:gd name="connsiteX4" fmla="*/ 1431757 w 1431757"/>
                  <a:gd name="connsiteY4" fmla="*/ 2648939 h 6091461"/>
                  <a:gd name="connsiteX5" fmla="*/ 1431757 w 1431757"/>
                  <a:gd name="connsiteY5" fmla="*/ 930777 h 6091461"/>
                  <a:gd name="connsiteX6" fmla="*/ 1431757 w 1431757"/>
                  <a:gd name="connsiteY6" fmla="*/ 0 h 6091461"/>
                  <a:gd name="connsiteX7" fmla="*/ 2 w 1431757"/>
                  <a:gd name="connsiteY7" fmla="*/ 956959 h 6091461"/>
                  <a:gd name="connsiteX8" fmla="*/ 2 w 1431757"/>
                  <a:gd name="connsiteY8" fmla="*/ 1847839 h 6091461"/>
                  <a:gd name="connsiteX9" fmla="*/ 0 w 1431757"/>
                  <a:gd name="connsiteY9" fmla="*/ 1847840 h 6091461"/>
                  <a:gd name="connsiteX10" fmla="*/ 0 w 1431757"/>
                  <a:gd name="connsiteY10" fmla="*/ 2778617 h 6091461"/>
                  <a:gd name="connsiteX11" fmla="*/ 0 w 1431757"/>
                  <a:gd name="connsiteY11" fmla="*/ 4496779 h 6091461"/>
                  <a:gd name="connsiteX12" fmla="*/ 0 w 1431757"/>
                  <a:gd name="connsiteY12" fmla="*/ 5427556 h 6091461"/>
                  <a:gd name="connsiteX13" fmla="*/ 0 w 1431757"/>
                  <a:gd name="connsiteY13" fmla="*/ 5477278 h 6091461"/>
                  <a:gd name="connsiteX14" fmla="*/ 0 w 1431757"/>
                  <a:gd name="connsiteY14" fmla="*/ 6091461 h 6091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757" h="6091461">
                    <a:moveTo>
                      <a:pt x="1431757" y="6091461"/>
                    </a:moveTo>
                    <a:lnTo>
                      <a:pt x="1431757" y="4560214"/>
                    </a:lnTo>
                    <a:lnTo>
                      <a:pt x="1431757" y="3629437"/>
                    </a:lnTo>
                    <a:lnTo>
                      <a:pt x="1431757" y="3579716"/>
                    </a:lnTo>
                    <a:lnTo>
                      <a:pt x="1431757" y="2648939"/>
                    </a:lnTo>
                    <a:lnTo>
                      <a:pt x="1431757" y="930777"/>
                    </a:lnTo>
                    <a:lnTo>
                      <a:pt x="1431757" y="0"/>
                    </a:lnTo>
                    <a:lnTo>
                      <a:pt x="2" y="956959"/>
                    </a:lnTo>
                    <a:lnTo>
                      <a:pt x="2" y="1847839"/>
                    </a:lnTo>
                    <a:lnTo>
                      <a:pt x="0" y="1847840"/>
                    </a:lnTo>
                    <a:lnTo>
                      <a:pt x="0" y="2778617"/>
                    </a:lnTo>
                    <a:lnTo>
                      <a:pt x="0" y="4496779"/>
                    </a:lnTo>
                    <a:lnTo>
                      <a:pt x="0" y="5427556"/>
                    </a:lnTo>
                    <a:lnTo>
                      <a:pt x="0" y="5477278"/>
                    </a:lnTo>
                    <a:lnTo>
                      <a:pt x="0" y="609146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文本框 18"/>
              <p:cNvSpPr>
                <a:spLocks noChangeArrowheads="1"/>
              </p:cNvSpPr>
              <p:nvPr/>
            </p:nvSpPr>
            <p:spPr bwMode="auto">
              <a:xfrm>
                <a:off x="892307" y="2066297"/>
                <a:ext cx="31341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7200" b="1" dirty="0" smtClean="0">
                    <a:solidFill>
                      <a:srgbClr val="FFFFFF"/>
                    </a:solidFill>
                    <a:latin typeface="微软雅黑" panose="020B0503020204020204" charset="-122"/>
                    <a:ea typeface="微软雅黑" panose="020B0503020204020204" charset="-122"/>
                    <a:sym typeface="微软雅黑" panose="020B0503020204020204" charset="-122"/>
                  </a:rPr>
                  <a:t>目    录</a:t>
                </a:r>
                <a:endParaRPr lang="en-US" sz="7200" b="1" dirty="0">
                  <a:solidFill>
                    <a:srgbClr val="FFFFFF"/>
                  </a:solidFill>
                  <a:latin typeface="微软雅黑" panose="020B0503020204020204" charset="-122"/>
                  <a:ea typeface="微软雅黑" panose="020B0503020204020204" charset="-122"/>
                  <a:sym typeface="微软雅黑" panose="020B0503020204020204" charset="-122"/>
                </a:endParaRPr>
              </a:p>
            </p:txBody>
          </p:sp>
        </p:grpSp>
      </p:grpSp>
      <p:sp>
        <p:nvSpPr>
          <p:cNvPr id="26" name="文本框 25"/>
          <p:cNvSpPr txBox="1"/>
          <p:nvPr/>
        </p:nvSpPr>
        <p:spPr>
          <a:xfrm>
            <a:off x="8210855" y="1101326"/>
            <a:ext cx="35356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药品基本信息</a:t>
            </a:r>
          </a:p>
        </p:txBody>
      </p:sp>
      <p:sp>
        <p:nvSpPr>
          <p:cNvPr id="27" name="文本框 26"/>
          <p:cNvSpPr txBox="1"/>
          <p:nvPr/>
        </p:nvSpPr>
        <p:spPr>
          <a:xfrm>
            <a:off x="8198338" y="2012762"/>
            <a:ext cx="18592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安全性</a:t>
            </a:r>
          </a:p>
        </p:txBody>
      </p:sp>
      <p:sp>
        <p:nvSpPr>
          <p:cNvPr id="28" name="文本框 27"/>
          <p:cNvSpPr txBox="1"/>
          <p:nvPr/>
        </p:nvSpPr>
        <p:spPr>
          <a:xfrm>
            <a:off x="8210855" y="2932639"/>
            <a:ext cx="1859280" cy="768350"/>
          </a:xfrm>
          <a:prstGeom prst="rect">
            <a:avLst/>
          </a:prstGeom>
          <a:noFill/>
        </p:spPr>
        <p:txBody>
          <a:bodyPr wrap="none" rtlCol="0">
            <a:spAutoFit/>
          </a:bodyPr>
          <a:lstStyle/>
          <a:p>
            <a:r>
              <a:rPr lang="zh-CN" altLang="en-US" sz="4400" dirty="0" smtClean="0">
                <a:solidFill>
                  <a:schemeClr val="tx1"/>
                </a:solidFill>
                <a:latin typeface="微软雅黑" panose="020B0503020204020204" charset="-122"/>
                <a:ea typeface="微软雅黑" panose="020B0503020204020204" charset="-122"/>
              </a:rPr>
              <a:t>有效性</a:t>
            </a:r>
          </a:p>
        </p:txBody>
      </p:sp>
      <p:grpSp>
        <p:nvGrpSpPr>
          <p:cNvPr id="30" name="组合 29"/>
          <p:cNvGrpSpPr/>
          <p:nvPr/>
        </p:nvGrpSpPr>
        <p:grpSpPr>
          <a:xfrm>
            <a:off x="6941708" y="4836364"/>
            <a:ext cx="433120" cy="925156"/>
            <a:chOff x="2091611" y="828408"/>
            <a:chExt cx="2954830" cy="6311590"/>
          </a:xfrm>
        </p:grpSpPr>
        <p:sp>
          <p:nvSpPr>
            <p:cNvPr id="33" name="任意多边形 32"/>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文本框 36"/>
          <p:cNvSpPr txBox="1"/>
          <p:nvPr/>
        </p:nvSpPr>
        <p:spPr>
          <a:xfrm>
            <a:off x="8198338" y="4856451"/>
            <a:ext cx="1859280" cy="768350"/>
          </a:xfrm>
          <a:prstGeom prst="rect">
            <a:avLst/>
          </a:prstGeom>
          <a:noFill/>
        </p:spPr>
        <p:txBody>
          <a:bodyPr wrap="none" rtlCol="0">
            <a:spAutoFit/>
          </a:bodyPr>
          <a:lstStyle/>
          <a:p>
            <a:r>
              <a:rPr lang="zh-CN" altLang="en-US" sz="4400" dirty="0" smtClean="0">
                <a:solidFill>
                  <a:schemeClr val="tx1"/>
                </a:solidFill>
                <a:latin typeface="微软雅黑" panose="020B0503020204020204" charset="-122"/>
                <a:ea typeface="微软雅黑" panose="020B0503020204020204" charset="-122"/>
              </a:rPr>
              <a:t>公平性</a:t>
            </a:r>
          </a:p>
        </p:txBody>
      </p:sp>
      <p:grpSp>
        <p:nvGrpSpPr>
          <p:cNvPr id="38" name="组合 37"/>
          <p:cNvGrpSpPr/>
          <p:nvPr/>
        </p:nvGrpSpPr>
        <p:grpSpPr>
          <a:xfrm>
            <a:off x="6902973" y="3792424"/>
            <a:ext cx="433120" cy="925156"/>
            <a:chOff x="2091611" y="828408"/>
            <a:chExt cx="2954830" cy="6311590"/>
          </a:xfrm>
        </p:grpSpPr>
        <p:sp>
          <p:nvSpPr>
            <p:cNvPr id="39" name="任意多边形 38"/>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2" name="文本框 41"/>
          <p:cNvSpPr txBox="1"/>
          <p:nvPr/>
        </p:nvSpPr>
        <p:spPr>
          <a:xfrm>
            <a:off x="8129758" y="3924271"/>
            <a:ext cx="1859280" cy="768350"/>
          </a:xfrm>
          <a:prstGeom prst="rect">
            <a:avLst/>
          </a:prstGeom>
          <a:noFill/>
        </p:spPr>
        <p:txBody>
          <a:bodyPr wrap="none" rtlCol="0">
            <a:spAutoFit/>
          </a:bodyPr>
          <a:lstStyle/>
          <a:p>
            <a:pPr lvl="0" algn="l">
              <a:buClrTx/>
              <a:buSzTx/>
              <a:buFontTx/>
            </a:pPr>
            <a:r>
              <a:rPr lang="zh-CN" altLang="en-US" sz="4400" dirty="0" smtClean="0">
                <a:latin typeface="微软雅黑" panose="020B0503020204020204" charset="-122"/>
                <a:ea typeface="微软雅黑" panose="020B0503020204020204" charset="-122"/>
                <a:sym typeface="+mn-ea"/>
              </a:rPr>
              <a:t>创新性</a:t>
            </a:r>
          </a:p>
        </p:txBody>
      </p:sp>
    </p:spTree>
  </p:cSld>
  <p:clrMapOvr>
    <a:masterClrMapping/>
  </p:clrMapOvr>
  <mc:AlternateContent xmlns:mc="http://schemas.openxmlformats.org/markup-compatibility/2006" xmlns:p14="http://schemas.microsoft.com/office/powerpoint/2010/main">
    <mc:Choice Requires="p14">
      <p:transition spd="slow" p14:dur="1250" advClick="0" advTm="0"/>
    </mc:Choice>
    <mc:Fallback xmlns="">
      <p:transition spd="slow" advClick="0" advTm="0"/>
    </mc:Fallback>
  </mc:AlternateContent>
  <p:timing>
    <p:tnLst>
      <p:par>
        <p:cTn id="1" dur="indefinite" restart="never" nodeType="tmRoot"/>
      </p:par>
    </p:tnLst>
    <p:bldLst>
      <p:bldP spid="26" grpId="0"/>
      <p:bldP spid="27" grpId="0"/>
      <p:bldP spid="28" grpId="0"/>
      <p:bldP spid="37" grpId="0"/>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框 3"/>
          <p:cNvSpPr txBox="1"/>
          <p:nvPr/>
        </p:nvSpPr>
        <p:spPr>
          <a:xfrm>
            <a:off x="4440238" y="115888"/>
            <a:ext cx="3313112" cy="646112"/>
          </a:xfrm>
          <a:prstGeom prst="rect">
            <a:avLst/>
          </a:prstGeom>
          <a:noFill/>
          <a:ln w="9525">
            <a:noFill/>
          </a:ln>
        </p:spPr>
        <p:txBody>
          <a:bodyPr wrap="square" anchor="t" anchorCtr="0">
            <a:spAutoFit/>
          </a:bodyPr>
          <a:lstStyle/>
          <a:p>
            <a:r>
              <a:rPr lang="zh-CN" altLang="en-US" sz="3600" b="1">
                <a:latin typeface="微软雅黑" panose="020B0503020204020204" charset="-122"/>
                <a:ea typeface="微软雅黑" panose="020B0503020204020204" charset="-122"/>
              </a:rPr>
              <a:t>药品基本信息</a:t>
            </a:r>
          </a:p>
        </p:txBody>
      </p:sp>
      <p:sp>
        <p:nvSpPr>
          <p:cNvPr id="4098" name="文本框 4"/>
          <p:cNvSpPr txBox="1"/>
          <p:nvPr/>
        </p:nvSpPr>
        <p:spPr>
          <a:xfrm>
            <a:off x="4439920" y="1772285"/>
            <a:ext cx="7140575" cy="3000821"/>
          </a:xfrm>
          <a:prstGeom prst="rect">
            <a:avLst/>
          </a:prstGeom>
          <a:noFill/>
          <a:ln w="9525">
            <a:noFill/>
          </a:ln>
        </p:spPr>
        <p:txBody>
          <a:bodyPr wrap="square" anchor="t" anchorCtr="0">
            <a:spAutoFit/>
          </a:bodyPr>
          <a:lstStyle/>
          <a:p>
            <a:pPr>
              <a:lnSpc>
                <a:spcPct val="150000"/>
              </a:lnSpc>
            </a:pPr>
            <a:r>
              <a:rPr lang="zh-CN" altLang="en-US" b="1" dirty="0">
                <a:latin typeface="微软雅黑" panose="020B0503020204020204" charset="-122"/>
                <a:ea typeface="微软雅黑" panose="020B0503020204020204" charset="-122"/>
              </a:rPr>
              <a:t>通用名：</a:t>
            </a:r>
            <a:r>
              <a:rPr lang="zh-CN" altLang="en-US" dirty="0">
                <a:latin typeface="微软雅黑" panose="020B0503020204020204" charset="-122"/>
                <a:ea typeface="微软雅黑" panose="020B0503020204020204" charset="-122"/>
              </a:rPr>
              <a:t>对乙酰氨基酚甘露醇注射液</a:t>
            </a:r>
          </a:p>
          <a:p>
            <a:pPr>
              <a:lnSpc>
                <a:spcPct val="150000"/>
              </a:lnSpc>
            </a:pPr>
            <a:r>
              <a:rPr lang="zh-CN" altLang="en-US" b="1" dirty="0">
                <a:latin typeface="微软雅黑" panose="020B0503020204020204" charset="-122"/>
                <a:ea typeface="微软雅黑" panose="020B0503020204020204" charset="-122"/>
              </a:rPr>
              <a:t>注册规格：</a:t>
            </a:r>
            <a:r>
              <a:rPr lang="en-US" altLang="zh-CN" dirty="0">
                <a:latin typeface="微软雅黑" panose="020B0503020204020204" charset="-122"/>
                <a:ea typeface="微软雅黑" panose="020B0503020204020204" charset="-122"/>
              </a:rPr>
              <a:t>100ml</a:t>
            </a:r>
            <a:r>
              <a:rPr lang="zh-CN" altLang="en-US" dirty="0">
                <a:latin typeface="微软雅黑" panose="020B0503020204020204" charset="-122"/>
                <a:ea typeface="微软雅黑" panose="020B0503020204020204" charset="-122"/>
              </a:rPr>
              <a:t>：</a:t>
            </a:r>
            <a:r>
              <a:rPr lang="en-US" altLang="zh-CN" dirty="0">
                <a:latin typeface="微软雅黑" panose="020B0503020204020204" charset="-122"/>
                <a:ea typeface="微软雅黑" panose="020B0503020204020204" charset="-122"/>
              </a:rPr>
              <a:t>1000mg</a:t>
            </a:r>
            <a:endParaRPr lang="zh-CN" altLang="en-US" dirty="0">
              <a:latin typeface="微软雅黑" panose="020B0503020204020204" charset="-122"/>
              <a:ea typeface="微软雅黑" panose="020B0503020204020204" charset="-122"/>
            </a:endParaRPr>
          </a:p>
          <a:p>
            <a:pPr>
              <a:lnSpc>
                <a:spcPct val="150000"/>
              </a:lnSpc>
            </a:pPr>
            <a:r>
              <a:rPr lang="zh-CN" altLang="en-US" b="1" dirty="0">
                <a:latin typeface="微软雅黑" panose="020B0503020204020204" charset="-122"/>
                <a:ea typeface="微软雅黑" panose="020B0503020204020204" charset="-122"/>
              </a:rPr>
              <a:t>中国大陆首次上市时间</a:t>
            </a:r>
            <a:r>
              <a:rPr lang="zh-CN" altLang="en-US" dirty="0">
                <a:latin typeface="微软雅黑" panose="020B0503020204020204" charset="-122"/>
                <a:ea typeface="微软雅黑" panose="020B0503020204020204" charset="-122"/>
              </a:rPr>
              <a:t>：</a:t>
            </a:r>
            <a:r>
              <a:rPr lang="zh-CN" altLang="en-US" dirty="0" smtClean="0">
                <a:latin typeface="微软雅黑" panose="020B0503020204020204" charset="-122"/>
                <a:ea typeface="微软雅黑" panose="020B0503020204020204" charset="-122"/>
              </a:rPr>
              <a:t>2022年</a:t>
            </a:r>
            <a:r>
              <a:rPr lang="en-US" altLang="zh-CN" dirty="0" smtClean="0">
                <a:latin typeface="微软雅黑" panose="020B0503020204020204" charset="-122"/>
                <a:ea typeface="微软雅黑" panose="020B0503020204020204" charset="-122"/>
              </a:rPr>
              <a:t>1</a:t>
            </a:r>
            <a:r>
              <a:rPr lang="zh-CN" altLang="en-US" dirty="0" smtClean="0">
                <a:latin typeface="微软雅黑" panose="020B0503020204020204" charset="-122"/>
                <a:ea typeface="微软雅黑" panose="020B0503020204020204" charset="-122"/>
              </a:rPr>
              <a:t>月</a:t>
            </a:r>
            <a:endParaRPr lang="zh-CN" altLang="en-US" dirty="0">
              <a:latin typeface="微软雅黑" panose="020B0503020204020204" charset="-122"/>
              <a:ea typeface="微软雅黑" panose="020B0503020204020204" charset="-122"/>
            </a:endParaRPr>
          </a:p>
          <a:p>
            <a:pPr>
              <a:lnSpc>
                <a:spcPct val="150000"/>
              </a:lnSpc>
            </a:pPr>
            <a:r>
              <a:rPr lang="zh-CN" altLang="en-US" b="1" dirty="0">
                <a:latin typeface="微软雅黑" panose="020B0503020204020204" charset="-122"/>
                <a:ea typeface="微软雅黑" panose="020B0503020204020204" charset="-122"/>
              </a:rPr>
              <a:t>目前大陆地区同通用名药品的上市情况</a:t>
            </a:r>
            <a:r>
              <a:rPr lang="zh-CN" altLang="en-US" dirty="0">
                <a:latin typeface="微软雅黑" panose="020B0503020204020204" charset="-122"/>
                <a:ea typeface="微软雅黑" panose="020B0503020204020204" charset="-122"/>
              </a:rPr>
              <a:t>：</a:t>
            </a:r>
            <a:r>
              <a:rPr lang="en-US" altLang="zh-CN" dirty="0">
                <a:latin typeface="微软雅黑" panose="020B0503020204020204" charset="-122"/>
                <a:ea typeface="微软雅黑" panose="020B0503020204020204" charset="-122"/>
              </a:rPr>
              <a:t>2</a:t>
            </a:r>
            <a:r>
              <a:rPr lang="zh-CN" altLang="en-US" dirty="0">
                <a:latin typeface="微软雅黑" panose="020B0503020204020204" charset="-122"/>
                <a:ea typeface="微软雅黑" panose="020B0503020204020204" charset="-122"/>
              </a:rPr>
              <a:t>家</a:t>
            </a:r>
          </a:p>
          <a:p>
            <a:pPr>
              <a:lnSpc>
                <a:spcPct val="150000"/>
              </a:lnSpc>
            </a:pPr>
            <a:r>
              <a:rPr lang="zh-CN" altLang="en-US" b="1" dirty="0">
                <a:latin typeface="微软雅黑" panose="020B0503020204020204" charset="-122"/>
                <a:ea typeface="微软雅黑" panose="020B0503020204020204" charset="-122"/>
              </a:rPr>
              <a:t>全球首个上市国家</a:t>
            </a:r>
            <a:r>
              <a:rPr lang="en-US" altLang="zh-CN" b="1" dirty="0">
                <a:latin typeface="微软雅黑" panose="020B0503020204020204" charset="-122"/>
                <a:ea typeface="微软雅黑" panose="020B0503020204020204" charset="-122"/>
              </a:rPr>
              <a:t>/</a:t>
            </a:r>
            <a:r>
              <a:rPr lang="zh-CN" altLang="en-US" b="1" dirty="0">
                <a:latin typeface="微软雅黑" panose="020B0503020204020204" charset="-122"/>
                <a:ea typeface="微软雅黑" panose="020B0503020204020204" charset="-122"/>
              </a:rPr>
              <a:t>地区及上市时间</a:t>
            </a:r>
            <a:r>
              <a:rPr lang="zh-CN" altLang="en-US" dirty="0">
                <a:latin typeface="微软雅黑" panose="020B0503020204020204" charset="-122"/>
                <a:ea typeface="微软雅黑" panose="020B0503020204020204" charset="-122"/>
              </a:rPr>
              <a:t>：中国，</a:t>
            </a:r>
            <a:r>
              <a:rPr lang="en-US" altLang="zh-CN" dirty="0">
                <a:latin typeface="微软雅黑" panose="020B0503020204020204" charset="-122"/>
                <a:ea typeface="微软雅黑" panose="020B0503020204020204" charset="-122"/>
              </a:rPr>
              <a:t>2022</a:t>
            </a:r>
            <a:r>
              <a:rPr lang="zh-CN" altLang="en-US" dirty="0" smtClean="0">
                <a:latin typeface="微软雅黑" panose="020B0503020204020204" charset="-122"/>
                <a:ea typeface="微软雅黑" panose="020B0503020204020204" charset="-122"/>
              </a:rPr>
              <a:t>年</a:t>
            </a:r>
            <a:r>
              <a:rPr lang="en-US" altLang="zh-CN" dirty="0">
                <a:latin typeface="微软雅黑" panose="020B0503020204020204" charset="-122"/>
                <a:ea typeface="微软雅黑" panose="020B0503020204020204" charset="-122"/>
              </a:rPr>
              <a:t>1</a:t>
            </a:r>
            <a:r>
              <a:rPr lang="zh-CN" altLang="en-US" dirty="0" smtClean="0">
                <a:latin typeface="微软雅黑" panose="020B0503020204020204" charset="-122"/>
                <a:ea typeface="微软雅黑" panose="020B0503020204020204" charset="-122"/>
              </a:rPr>
              <a:t>月</a:t>
            </a:r>
            <a:endParaRPr lang="zh-CN" altLang="en-US" dirty="0">
              <a:latin typeface="微软雅黑" panose="020B0503020204020204" charset="-122"/>
              <a:ea typeface="微软雅黑" panose="020B0503020204020204" charset="-122"/>
            </a:endParaRPr>
          </a:p>
          <a:p>
            <a:pPr>
              <a:lnSpc>
                <a:spcPct val="150000"/>
              </a:lnSpc>
            </a:pPr>
            <a:r>
              <a:rPr lang="zh-CN" altLang="en-US" b="1" dirty="0">
                <a:latin typeface="微软雅黑" panose="020B0503020204020204" charset="-122"/>
                <a:ea typeface="微软雅黑" panose="020B0503020204020204" charset="-122"/>
              </a:rPr>
              <a:t>是否为</a:t>
            </a:r>
            <a:r>
              <a:rPr lang="en-US" altLang="zh-CN" b="1" dirty="0">
                <a:latin typeface="微软雅黑" panose="020B0503020204020204" charset="-122"/>
                <a:ea typeface="微软雅黑" panose="020B0503020204020204" charset="-122"/>
              </a:rPr>
              <a:t>OTC</a:t>
            </a:r>
            <a:r>
              <a:rPr lang="zh-CN" altLang="en-US" b="1" dirty="0">
                <a:latin typeface="微软雅黑" panose="020B0503020204020204" charset="-122"/>
                <a:ea typeface="微软雅黑" panose="020B0503020204020204" charset="-122"/>
              </a:rPr>
              <a:t>药品</a:t>
            </a:r>
            <a:r>
              <a:rPr lang="zh-CN" altLang="en-US" dirty="0">
                <a:latin typeface="微软雅黑" panose="020B0503020204020204" charset="-122"/>
                <a:ea typeface="微软雅黑" panose="020B0503020204020204" charset="-122"/>
              </a:rPr>
              <a:t>：否</a:t>
            </a:r>
          </a:p>
          <a:p>
            <a:pPr>
              <a:lnSpc>
                <a:spcPct val="150000"/>
              </a:lnSpc>
            </a:pPr>
            <a:r>
              <a:rPr lang="zh-CN" altLang="en-US" b="1" dirty="0">
                <a:latin typeface="微软雅黑" panose="020B0503020204020204" charset="-122"/>
                <a:ea typeface="微软雅黑" panose="020B0503020204020204" charset="-122"/>
              </a:rPr>
              <a:t>参照药品建议</a:t>
            </a:r>
            <a:r>
              <a:rPr lang="zh-CN" altLang="en-US" dirty="0">
                <a:latin typeface="微软雅黑" panose="020B0503020204020204" charset="-122"/>
                <a:ea typeface="微软雅黑" panose="020B0503020204020204" charset="-122"/>
              </a:rPr>
              <a:t>：注射用赖氨匹林</a:t>
            </a: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pic>
        <p:nvPicPr>
          <p:cNvPr id="3" name="图片 2" descr="图片1"/>
          <p:cNvPicPr>
            <a:picLocks noChangeAspect="1"/>
          </p:cNvPicPr>
          <p:nvPr/>
        </p:nvPicPr>
        <p:blipFill>
          <a:blip r:embed="rId2"/>
          <a:stretch>
            <a:fillRect/>
          </a:stretch>
        </p:blipFill>
        <p:spPr>
          <a:xfrm>
            <a:off x="911225" y="1988820"/>
            <a:ext cx="2852420" cy="253111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文本框 3"/>
          <p:cNvSpPr txBox="1"/>
          <p:nvPr/>
        </p:nvSpPr>
        <p:spPr>
          <a:xfrm>
            <a:off x="407035" y="836295"/>
            <a:ext cx="11635105" cy="6000750"/>
          </a:xfrm>
          <a:prstGeom prst="rect">
            <a:avLst/>
          </a:prstGeom>
          <a:noFill/>
          <a:ln w="9525">
            <a:noFill/>
          </a:ln>
        </p:spPr>
        <p:txBody>
          <a:bodyPr wrap="square" anchor="t" anchorCtr="0">
            <a:spAutoFit/>
          </a:bodyPr>
          <a:lstStyle/>
          <a:p>
            <a:pPr>
              <a:lnSpc>
                <a:spcPct val="150000"/>
              </a:lnSpc>
            </a:pPr>
            <a:r>
              <a:rPr lang="zh-CN" altLang="en-US" sz="1600" b="1">
                <a:latin typeface="微软雅黑" panose="020B0503020204020204" charset="-122"/>
                <a:ea typeface="微软雅黑" panose="020B0503020204020204" charset="-122"/>
              </a:rPr>
              <a:t>【说明书适应症】</a:t>
            </a:r>
            <a:r>
              <a:rPr lang="zh-CN" altLang="en-US" sz="1600">
                <a:latin typeface="Times New Roman" panose="02020603050405020304" charset="0"/>
                <a:ea typeface="微软雅黑" panose="020B0503020204020204" charset="-122"/>
                <a:sym typeface="宋体" panose="02010600030101010101" pitchFamily="2" charset="-122"/>
              </a:rPr>
              <a:t>用于缓解成人发热</a:t>
            </a:r>
            <a:endParaRPr lang="zh-CN" altLang="en-US" sz="1600">
              <a:latin typeface="微软雅黑" panose="020B0503020204020204" charset="-122"/>
              <a:ea typeface="微软雅黑" panose="020B0503020204020204" charset="-122"/>
            </a:endParaRPr>
          </a:p>
          <a:p>
            <a:pPr>
              <a:lnSpc>
                <a:spcPct val="150000"/>
              </a:lnSpc>
            </a:pPr>
            <a:r>
              <a:rPr lang="zh-CN" altLang="en-US" sz="1600" b="1">
                <a:latin typeface="微软雅黑" panose="020B0503020204020204" charset="-122"/>
                <a:ea typeface="微软雅黑" panose="020B0503020204020204" charset="-122"/>
              </a:rPr>
              <a:t>【疾病基本情况】</a:t>
            </a:r>
          </a:p>
          <a:p>
            <a:pPr indent="457200">
              <a:lnSpc>
                <a:spcPct val="150000"/>
              </a:lnSpc>
            </a:pPr>
            <a:r>
              <a:rPr lang="zh-CN" altLang="en-US" sz="1600">
                <a:solidFill>
                  <a:schemeClr val="tx1"/>
                </a:solidFill>
                <a:latin typeface="微软雅黑" panose="020B0503020204020204" charset="-122"/>
                <a:ea typeface="微软雅黑" panose="020B0503020204020204" charset="-122"/>
              </a:rPr>
              <a:t>发热在临床较为常见，覆盖科室和病因繁多，呼吸道感染性疾病、</a:t>
            </a:r>
            <a:r>
              <a:rPr lang="zh-CN" altLang="en-US" sz="1600">
                <a:solidFill>
                  <a:schemeClr val="tx1"/>
                </a:solidFill>
                <a:latin typeface="微软雅黑" panose="020B0503020204020204" charset="-122"/>
                <a:ea typeface="微软雅黑" panose="020B0503020204020204" charset="-122"/>
                <a:sym typeface="+mn-ea"/>
              </a:rPr>
              <a:t>肿瘤、</a:t>
            </a:r>
            <a:r>
              <a:rPr lang="zh-CN" altLang="en-US" sz="1600">
                <a:solidFill>
                  <a:schemeClr val="tx1"/>
                </a:solidFill>
                <a:latin typeface="微软雅黑" panose="020B0503020204020204" charset="-122"/>
                <a:ea typeface="微软雅黑" panose="020B0503020204020204" charset="-122"/>
              </a:rPr>
              <a:t>外科感染性疾病等均可引起不同程度发热。持续高热严重者可引起脱水、谵妄、幻觉、晕厥，亦可引发细胞变性坏死，发热相关的细胞因子风暴，甚至危及生命。</a:t>
            </a:r>
            <a:r>
              <a:rPr lang="zh-CN" altLang="en-US" sz="1600">
                <a:solidFill>
                  <a:schemeClr val="tx1"/>
                </a:solidFill>
                <a:latin typeface="微软雅黑" panose="020B0503020204020204" charset="-122"/>
                <a:ea typeface="微软雅黑" panose="020B0503020204020204" charset="-122"/>
                <a:sym typeface="+mn-ea"/>
              </a:rPr>
              <a:t>根据</a:t>
            </a:r>
            <a:r>
              <a:rPr lang="en-US" altLang="zh-CN" sz="1600">
                <a:solidFill>
                  <a:schemeClr val="tx1"/>
                </a:solidFill>
                <a:latin typeface="微软雅黑" panose="020B0503020204020204" charset="-122"/>
                <a:ea typeface="微软雅黑" panose="020B0503020204020204" charset="-122"/>
                <a:sym typeface="+mn-ea"/>
              </a:rPr>
              <a:t>2021 </a:t>
            </a:r>
            <a:r>
              <a:rPr lang="zh-CN" altLang="en-US" sz="1600">
                <a:solidFill>
                  <a:schemeClr val="tx1"/>
                </a:solidFill>
                <a:latin typeface="微软雅黑" panose="020B0503020204020204" charset="-122"/>
                <a:ea typeface="微软雅黑" panose="020B0503020204020204" charset="-122"/>
                <a:sym typeface="+mn-ea"/>
              </a:rPr>
              <a:t>《</a:t>
            </a:r>
            <a:r>
              <a:rPr lang="en-US" altLang="zh-CN" sz="1600">
                <a:solidFill>
                  <a:schemeClr val="tx1"/>
                </a:solidFill>
                <a:latin typeface="微软雅黑" panose="020B0503020204020204" charset="-122"/>
                <a:ea typeface="微软雅黑" panose="020B0503020204020204" charset="-122"/>
                <a:sym typeface="+mn-ea"/>
              </a:rPr>
              <a:t>中国卫生健康统计年鉴</a:t>
            </a:r>
            <a:r>
              <a:rPr lang="zh-CN" altLang="en-US" sz="1600">
                <a:solidFill>
                  <a:schemeClr val="tx1"/>
                </a:solidFill>
                <a:latin typeface="微软雅黑" panose="020B0503020204020204" charset="-122"/>
                <a:ea typeface="微软雅黑" panose="020B0503020204020204" charset="-122"/>
                <a:sym typeface="+mn-ea"/>
              </a:rPr>
              <a:t>》可知</a:t>
            </a:r>
            <a:r>
              <a:rPr lang="en-US" altLang="zh-CN" sz="1600">
                <a:solidFill>
                  <a:schemeClr val="tx1"/>
                </a:solidFill>
                <a:latin typeface="微软雅黑" panose="020B0503020204020204" charset="-122"/>
                <a:ea typeface="微软雅黑" panose="020B0503020204020204" charset="-122"/>
                <a:sym typeface="+mn-ea"/>
              </a:rPr>
              <a:t>2018</a:t>
            </a:r>
            <a:r>
              <a:rPr lang="zh-CN" altLang="en-US" sz="1600">
                <a:solidFill>
                  <a:schemeClr val="tx1"/>
                </a:solidFill>
                <a:latin typeface="微软雅黑" panose="020B0503020204020204" charset="-122"/>
                <a:ea typeface="微软雅黑" panose="020B0503020204020204" charset="-122"/>
                <a:sym typeface="+mn-ea"/>
              </a:rPr>
              <a:t>年呼吸系统疾病两周患病率74. 6</a:t>
            </a:r>
            <a:r>
              <a:rPr lang="en-US" altLang="zh-CN" sz="1600">
                <a:solidFill>
                  <a:schemeClr val="tx1"/>
                </a:solidFill>
                <a:latin typeface="微软雅黑" panose="020B0503020204020204" charset="-122"/>
                <a:ea typeface="微软雅黑" panose="020B0503020204020204" charset="-122"/>
                <a:sym typeface="+mn-ea"/>
              </a:rPr>
              <a:t>%</a:t>
            </a:r>
            <a:r>
              <a:rPr lang="zh-CN" altLang="en-US" sz="1600">
                <a:solidFill>
                  <a:schemeClr val="tx1"/>
                </a:solidFill>
                <a:latin typeface="微软雅黑" panose="020B0503020204020204" charset="-122"/>
                <a:ea typeface="微软雅黑" panose="020B0503020204020204" charset="-122"/>
                <a:sym typeface="+mn-ea"/>
              </a:rPr>
              <a:t>，其中</a:t>
            </a:r>
            <a:r>
              <a:rPr sz="1600">
                <a:solidFill>
                  <a:schemeClr val="tx1"/>
                </a:solidFill>
                <a:latin typeface="微软雅黑" panose="020B0503020204020204" charset="-122"/>
                <a:ea typeface="微软雅黑" panose="020B0503020204020204" charset="-122"/>
                <a:sym typeface="+mn-ea"/>
              </a:rPr>
              <a:t>流行性感冒发病率为15%-20%、社区获得性肺炎发病率为7.13/1000人年</a:t>
            </a:r>
            <a:r>
              <a:rPr lang="zh-CN" altLang="en-US" sz="1600">
                <a:solidFill>
                  <a:schemeClr val="tx1"/>
                </a:solidFill>
                <a:latin typeface="微软雅黑" panose="020B0503020204020204" charset="-122"/>
                <a:ea typeface="微软雅黑" panose="020B0503020204020204" charset="-122"/>
                <a:sym typeface="+mn-ea"/>
              </a:rPr>
              <a:t>。</a:t>
            </a:r>
          </a:p>
          <a:p>
            <a:pPr>
              <a:lnSpc>
                <a:spcPct val="150000"/>
              </a:lnSpc>
            </a:pPr>
            <a:r>
              <a:rPr lang="zh-CN" altLang="en-US" sz="1600" b="1">
                <a:latin typeface="微软雅黑" panose="020B0503020204020204" charset="-122"/>
                <a:ea typeface="微软雅黑" panose="020B0503020204020204" charset="-122"/>
              </a:rPr>
              <a:t>【用法用量】</a:t>
            </a: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1</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体重50kg及以上的成人：每隔6小时500mg，单次给药的最大剂量为500mg，连续给药至少间隔4小时，每日最大给药剂量为2000mg。</a:t>
            </a: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2</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体重50kg以下的成人：每隔6小时7.5mg/kg，单次给药的最大剂量为7.5mg/kg，连续给药至少间隔4小时，每日最大给药剂量37.5mg/kg。</a:t>
            </a:r>
          </a:p>
          <a:p>
            <a:pPr>
              <a:lnSpc>
                <a:spcPct val="150000"/>
              </a:lnSpc>
            </a:pPr>
            <a:r>
              <a:rPr lang="zh-CN" altLang="en-US" sz="1600" b="1">
                <a:latin typeface="微软雅黑" panose="020B0503020204020204" charset="-122"/>
                <a:ea typeface="微软雅黑" panose="020B0503020204020204" charset="-122"/>
              </a:rPr>
              <a:t>【特殊人群用药】</a:t>
            </a:r>
            <a:endParaRPr lang="zh-CN" altLang="en-US" sz="1600">
              <a:latin typeface="Arial" panose="020B0604020202020204" pitchFamily="34" charset="0"/>
              <a:ea typeface="宋体" panose="02010600030101010101" pitchFamily="2"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1</a:t>
            </a:r>
            <a:r>
              <a:rPr lang="zh-CN" altLang="en-US" sz="1600">
                <a:latin typeface="Times New Roman" panose="02020603050405020304" charset="0"/>
                <a:ea typeface="微软雅黑" panose="020B0503020204020204" charset="-122"/>
              </a:rPr>
              <a:t>）严重肝功能损伤或重度活动性肝病患者禁用。</a:t>
            </a: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2</a:t>
            </a:r>
            <a:r>
              <a:rPr lang="zh-CN" altLang="en-US" sz="1600">
                <a:latin typeface="Times New Roman" panose="02020603050405020304" charset="0"/>
                <a:ea typeface="微软雅黑" panose="020B0503020204020204" charset="-122"/>
              </a:rPr>
              <a:t>）严重肾功能损害（肌酐清除率</a:t>
            </a:r>
            <a:r>
              <a:rPr lang="en-US" altLang="zh-CN" sz="1600">
                <a:latin typeface="Times New Roman" panose="02020603050405020304" charset="0"/>
                <a:ea typeface="微软雅黑" panose="020B0503020204020204" charset="-122"/>
              </a:rPr>
              <a:t>10-</a:t>
            </a:r>
            <a:r>
              <a:rPr lang="zh-CN" altLang="en-US" sz="1600">
                <a:latin typeface="Times New Roman" panose="02020603050405020304" charset="0"/>
                <a:ea typeface="微软雅黑" panose="020B0503020204020204" charset="-122"/>
              </a:rPr>
              <a:t>30ml/min），对乙酰氨基酚的消除略有延迟，应适当延长给药间隔。</a:t>
            </a:r>
            <a:endParaRPr lang="zh-CN" altLang="en-US" sz="1600" b="1">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3</a:t>
            </a:r>
            <a:r>
              <a:rPr lang="zh-CN" altLang="en-US" sz="1600">
                <a:latin typeface="Times New Roman" panose="02020603050405020304" charset="0"/>
                <a:ea typeface="微软雅黑" panose="020B0503020204020204" charset="-122"/>
              </a:rPr>
              <a:t>）对乙酰氨基酚的使用与胎儿先天缺陷、流产和母体或胎儿的不良结局没有明确相关性。</a:t>
            </a: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4</a:t>
            </a:r>
            <a:r>
              <a:rPr lang="zh-CN" altLang="en-US" sz="1600">
                <a:latin typeface="Times New Roman" panose="02020603050405020304" charset="0"/>
                <a:ea typeface="微软雅黑" panose="020B0503020204020204" charset="-122"/>
              </a:rPr>
              <a:t>）未见本品对哺乳婴儿和产乳量影响的相关信息。</a:t>
            </a: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4097" name="文本框 3"/>
          <p:cNvSpPr txBox="1"/>
          <p:nvPr/>
        </p:nvSpPr>
        <p:spPr>
          <a:xfrm>
            <a:off x="4440238" y="115888"/>
            <a:ext cx="3313112" cy="646112"/>
          </a:xfrm>
          <a:prstGeom prst="rect">
            <a:avLst/>
          </a:prstGeom>
          <a:noFill/>
          <a:ln w="9525">
            <a:noFill/>
          </a:ln>
        </p:spPr>
        <p:txBody>
          <a:bodyPr wrap="square" anchor="t" anchorCtr="0">
            <a:spAutoFit/>
          </a:bodyPr>
          <a:lstStyle/>
          <a:p>
            <a:r>
              <a:rPr lang="zh-CN" altLang="en-US" sz="3600" b="1">
                <a:latin typeface="微软雅黑" panose="020B0503020204020204" charset="-122"/>
                <a:ea typeface="微软雅黑" panose="020B0503020204020204" charset="-122"/>
              </a:rPr>
              <a:t>药品基本信息</a:t>
            </a:r>
          </a:p>
        </p:txBody>
      </p:sp>
      <p:sp>
        <p:nvSpPr>
          <p:cNvPr id="2" name="文本框 1"/>
          <p:cNvSpPr txBox="1"/>
          <p:nvPr/>
        </p:nvSpPr>
        <p:spPr>
          <a:xfrm>
            <a:off x="8995410" y="6020435"/>
            <a:ext cx="3202305" cy="783590"/>
          </a:xfrm>
          <a:prstGeom prst="rect">
            <a:avLst/>
          </a:prstGeom>
          <a:noFill/>
        </p:spPr>
        <p:txBody>
          <a:bodyPr wrap="square" rtlCol="0" anchor="t">
            <a:spAutoFit/>
          </a:bodyPr>
          <a:lstStyle/>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 </a:t>
            </a:r>
            <a:r>
              <a:rPr lang="en-US" altLang="zh-CN" sz="900">
                <a:latin typeface="Times New Roman" panose="02020603050405020304" charset="0"/>
                <a:ea typeface="微软雅黑" panose="020B0503020204020204" charset="-122"/>
                <a:cs typeface="Times New Roman" panose="02020603050405020304" charset="0"/>
                <a:sym typeface="+mn-ea"/>
              </a:rPr>
              <a:t>2021 </a:t>
            </a:r>
            <a:r>
              <a:rPr lang="zh-CN" altLang="en-US" sz="900">
                <a:latin typeface="Times New Roman" panose="02020603050405020304" charset="0"/>
                <a:ea typeface="微软雅黑" panose="020B0503020204020204" charset="-122"/>
                <a:cs typeface="Times New Roman" panose="02020603050405020304" charset="0"/>
                <a:sym typeface="+mn-ea"/>
              </a:rPr>
              <a:t>《</a:t>
            </a:r>
            <a:r>
              <a:rPr lang="en-US" altLang="zh-CN" sz="900">
                <a:latin typeface="Times New Roman" panose="02020603050405020304" charset="0"/>
                <a:ea typeface="微软雅黑" panose="020B0503020204020204" charset="-122"/>
                <a:cs typeface="Times New Roman" panose="02020603050405020304" charset="0"/>
                <a:sym typeface="+mn-ea"/>
              </a:rPr>
              <a:t>中国卫生健康统计年鉴</a:t>
            </a:r>
            <a:r>
              <a:rPr lang="zh-CN" altLang="en-US" sz="900">
                <a:latin typeface="Times New Roman" panose="02020603050405020304" charset="0"/>
                <a:ea typeface="微软雅黑" panose="020B0503020204020204" charset="-122"/>
                <a:cs typeface="Times New Roman" panose="02020603050405020304" charset="0"/>
                <a:sym typeface="+mn-ea"/>
              </a:rPr>
              <a:t>》</a:t>
            </a:r>
          </a:p>
          <a:p>
            <a:r>
              <a:rPr lang="zh-CN" altLang="en-US" sz="900">
                <a:sym typeface="+mn-ea"/>
              </a:rPr>
              <a:t>[</a:t>
            </a:r>
            <a:r>
              <a:rPr lang="en-US" altLang="zh-CN" sz="900">
                <a:sym typeface="+mn-ea"/>
              </a:rPr>
              <a:t>3</a:t>
            </a:r>
            <a:r>
              <a:rPr lang="zh-CN" altLang="en-US" sz="900">
                <a:sym typeface="+mn-ea"/>
              </a:rPr>
              <a:t>]运大为，等.中国煤炭工业医学杂志,2012,15(05):772-773.</a:t>
            </a:r>
            <a:endParaRPr lang="zh-CN" altLang="en-US" sz="900"/>
          </a:p>
          <a:p>
            <a:r>
              <a:rPr lang="zh-CN" altLang="en-US" sz="900">
                <a:sym typeface="+mn-ea"/>
              </a:rPr>
              <a:t>[</a:t>
            </a:r>
            <a:r>
              <a:rPr lang="en-US" altLang="zh-CN" sz="900">
                <a:sym typeface="+mn-ea"/>
              </a:rPr>
              <a:t>4</a:t>
            </a:r>
            <a:r>
              <a:rPr lang="zh-CN" altLang="en-US" sz="900">
                <a:sym typeface="+mn-ea"/>
              </a:rPr>
              <a:t>]解热镇痛药在儿童发热对症治疗中的合理用药专家共识[J].中华实用儿科临床杂志,2020(03):161-169.</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文本框 3"/>
          <p:cNvSpPr txBox="1"/>
          <p:nvPr/>
        </p:nvSpPr>
        <p:spPr>
          <a:xfrm>
            <a:off x="5361623" y="161290"/>
            <a:ext cx="1743075" cy="644525"/>
          </a:xfrm>
          <a:prstGeom prst="rect">
            <a:avLst/>
          </a:prstGeom>
          <a:noFill/>
          <a:ln w="9525">
            <a:noFill/>
          </a:ln>
        </p:spPr>
        <p:txBody>
          <a:bodyPr wrap="square" anchor="t" anchorCtr="0">
            <a:spAutoFit/>
          </a:bodyPr>
          <a:lstStyle/>
          <a:p>
            <a:pPr>
              <a:buSzTx/>
            </a:pPr>
            <a:r>
              <a:rPr lang="zh-CN" altLang="en-US" sz="3600" b="1">
                <a:latin typeface="微软雅黑" panose="020B0503020204020204" charset="-122"/>
                <a:ea typeface="微软雅黑" panose="020B0503020204020204" charset="-122"/>
              </a:rPr>
              <a:t>安全性</a:t>
            </a:r>
          </a:p>
        </p:txBody>
      </p:sp>
      <p:sp>
        <p:nvSpPr>
          <p:cNvPr id="6146" name="文本框 4"/>
          <p:cNvSpPr txBox="1"/>
          <p:nvPr/>
        </p:nvSpPr>
        <p:spPr>
          <a:xfrm>
            <a:off x="911225" y="1196340"/>
            <a:ext cx="9649460" cy="1014730"/>
          </a:xfrm>
          <a:prstGeom prst="rect">
            <a:avLst/>
          </a:prstGeom>
          <a:noFill/>
          <a:ln w="38100">
            <a:solidFill>
              <a:schemeClr val="tx1"/>
            </a:solidFill>
          </a:ln>
          <a:extLst>
            <a:ext uri="{909E8E84-426E-40DD-AFC4-6F175D3DCCD1}">
              <a14:hiddenFill xmlns:a14="http://schemas.microsoft.com/office/drawing/2010/main">
                <a:solidFill>
                  <a:srgbClr val="92D050"/>
                </a:solidFill>
              </a14:hiddenFill>
            </a:ext>
          </a:extLst>
        </p:spPr>
        <p:txBody>
          <a:bodyPr wrap="square" anchor="t" anchorCtr="0">
            <a:spAutoFit/>
          </a:bodyPr>
          <a:lstStyle/>
          <a:p>
            <a:pPr>
              <a:lnSpc>
                <a:spcPct val="150000"/>
              </a:lnSpc>
            </a:pPr>
            <a:r>
              <a:rPr lang="zh-CN" altLang="en-US" sz="2000" b="1">
                <a:latin typeface="微软雅黑" panose="020B0503020204020204" charset="-122"/>
                <a:ea typeface="微软雅黑" panose="020B0503020204020204" charset="-122"/>
                <a:cs typeface="微软雅黑" panose="020B0503020204020204" charset="-122"/>
              </a:rPr>
              <a:t>对乙酰氨基酚甘露醇注射液不良反应情况：</a:t>
            </a:r>
          </a:p>
          <a:p>
            <a:pPr>
              <a:lnSpc>
                <a:spcPct val="150000"/>
              </a:lnSpc>
            </a:pPr>
            <a:r>
              <a:rPr lang="zh-CN" altLang="en-US" sz="2000">
                <a:latin typeface="微软雅黑" panose="020B0503020204020204" charset="-122"/>
                <a:ea typeface="微软雅黑" panose="020B0503020204020204" charset="-122"/>
                <a:cs typeface="微软雅黑" panose="020B0503020204020204" charset="-122"/>
              </a:rPr>
              <a:t>发生率</a:t>
            </a:r>
            <a:r>
              <a:rPr lang="en-US" altLang="zh-CN" sz="2000">
                <a:latin typeface="微软雅黑" panose="020B0503020204020204" charset="-122"/>
                <a:ea typeface="微软雅黑" panose="020B0503020204020204" charset="-122"/>
                <a:cs typeface="微软雅黑" panose="020B0503020204020204" charset="-122"/>
              </a:rPr>
              <a:t>≥3%</a:t>
            </a:r>
            <a:r>
              <a:rPr lang="zh-CN" altLang="en-US" sz="2000">
                <a:latin typeface="微软雅黑" panose="020B0503020204020204" charset="-122"/>
                <a:ea typeface="微软雅黑" panose="020B0503020204020204" charset="-122"/>
                <a:cs typeface="微软雅黑" panose="020B0503020204020204" charset="-122"/>
              </a:rPr>
              <a:t>的不良反应包括恶心、呕吐、头痛、失眠，多数患者可自行缓解。</a:t>
            </a: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718185" y="4219575"/>
            <a:ext cx="5196205" cy="1753235"/>
          </a:xfrm>
          <a:prstGeom prst="rect">
            <a:avLst/>
          </a:prstGeom>
          <a:noFill/>
        </p:spPr>
        <p:txBody>
          <a:bodyPr wrap="square" rtlCol="0" anchor="t">
            <a:spAutoFit/>
          </a:bodyPr>
          <a:lstStyle/>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无外周作用，诱发溃疡</a:t>
            </a:r>
            <a:r>
              <a:rPr lang="en-US" altLang="zh-CN">
                <a:latin typeface="微软雅黑" panose="020B0503020204020204" charset="-122"/>
                <a:ea typeface="微软雅黑" panose="020B0503020204020204" charset="-122"/>
                <a:cs typeface="微软雅黑" panose="020B0503020204020204" charset="-122"/>
                <a:sym typeface="+mn-ea"/>
              </a:rPr>
              <a:t>/</a:t>
            </a:r>
            <a:r>
              <a:rPr lang="zh-CN" altLang="en-US">
                <a:latin typeface="微软雅黑" panose="020B0503020204020204" charset="-122"/>
                <a:ea typeface="微软雅黑" panose="020B0503020204020204" charset="-122"/>
                <a:cs typeface="微软雅黑" panose="020B0503020204020204" charset="-122"/>
                <a:sym typeface="+mn-ea"/>
              </a:rPr>
              <a:t>出血风险低。</a:t>
            </a:r>
            <a:endParaRPr lang="zh-CN" altLang="en-US">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阿司匹林过敏反应（哮喘、荨麻疹等）风险低。</a:t>
            </a:r>
            <a:endParaRPr lang="zh-CN" altLang="en-US">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与</a:t>
            </a:r>
            <a:r>
              <a:rPr lang="zh-CN" altLang="en-US">
                <a:latin typeface="微软雅黑" panose="020B0503020204020204" charset="-122"/>
                <a:ea typeface="微软雅黑" panose="020B0503020204020204" charset="-122"/>
                <a:cs typeface="微软雅黑" panose="020B0503020204020204" charset="-122"/>
                <a:sym typeface="宋体" panose="02010600030101010101" pitchFamily="2" charset="-122"/>
              </a:rPr>
              <a:t>胎儿先天缺陷、流产和母体或胎儿的不良结局没有明确相关性，孕妇退热相对安全</a:t>
            </a:r>
            <a:r>
              <a:rPr lang="zh-CN" altLang="en-US">
                <a:latin typeface="微软雅黑" panose="020B0503020204020204" charset="-122"/>
                <a:ea typeface="微软雅黑" panose="020B0503020204020204" charset="-122"/>
                <a:cs typeface="微软雅黑" panose="020B0503020204020204" charset="-122"/>
              </a:rPr>
              <a:t>。</a:t>
            </a:r>
          </a:p>
        </p:txBody>
      </p:sp>
      <p:sp>
        <p:nvSpPr>
          <p:cNvPr id="9" name="文本框 8"/>
          <p:cNvSpPr txBox="1"/>
          <p:nvPr/>
        </p:nvSpPr>
        <p:spPr>
          <a:xfrm>
            <a:off x="7105015" y="4363720"/>
            <a:ext cx="4077970" cy="1337945"/>
          </a:xfrm>
          <a:prstGeom prst="rect">
            <a:avLst/>
          </a:prstGeom>
          <a:noFill/>
        </p:spPr>
        <p:txBody>
          <a:bodyPr wrap="square" rtlCol="0" anchor="t">
            <a:spAutoFit/>
          </a:bodyPr>
          <a:lstStyle/>
          <a:p>
            <a:pPr marL="285750" lvl="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微软雅黑" panose="020B0503020204020204" charset="-122"/>
                <a:sym typeface="+mn-ea"/>
              </a:rPr>
              <a:t> 对于胃溃疡/出血患者，对乙酰氨基酚甘露醇注射液静脉滴注，避免胃溃疡/出血加重。</a:t>
            </a:r>
          </a:p>
        </p:txBody>
      </p:sp>
      <p:grpSp>
        <p:nvGrpSpPr>
          <p:cNvPr id="10" name="组合 9"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750587" y="3127133"/>
            <a:ext cx="4413781" cy="1008000"/>
            <a:chOff x="1482107" y="1790281"/>
            <a:chExt cx="4413781" cy="1008000"/>
          </a:xfrm>
        </p:grpSpPr>
        <p:sp>
          <p:nvSpPr>
            <p:cNvPr id="11" name="椭圆 10"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790281"/>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2" name="椭圆 1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4887888" y="1790281"/>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3" name="任意多边形 12"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968716"/>
              <a:ext cx="4369435" cy="671195"/>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4" name="文本框 1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805957" y="2018246"/>
              <a:ext cx="3848100" cy="645160"/>
            </a:xfrm>
            <a:prstGeom prst="rect">
              <a:avLst/>
            </a:prstGeom>
            <a:noFill/>
            <a:effectLst/>
          </p:spPr>
          <p:txBody>
            <a:bodyPr wrap="square" rtlCol="0">
              <a:spAutoFit/>
            </a:bodyPr>
            <a:lstStyle/>
            <a:p>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相较于</a:t>
              </a:r>
              <a:r>
                <a:rPr lang="zh-CN" altLang="en-US" sz="1800" b="1">
                  <a:gradFill>
                    <a:gsLst>
                      <a:gs pos="0">
                        <a:srgbClr val="012D86"/>
                      </a:gs>
                      <a:gs pos="100000">
                        <a:srgbClr val="0E2557"/>
                      </a:gs>
                    </a:gsLst>
                    <a:lin scaled="0"/>
                  </a:gradFill>
                  <a:latin typeface="微软雅黑" panose="020B0503020204020204" charset="-122"/>
                  <a:ea typeface="微软雅黑" panose="020B0503020204020204" charset="-122"/>
                  <a:cs typeface="微软雅黑" panose="020B0503020204020204" charset="-122"/>
                  <a:sym typeface="+mn-ea"/>
                </a:rPr>
                <a:t>赖氨匹林注射剂和布洛芬注射液</a:t>
              </a:r>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安全性方面优势</a:t>
              </a:r>
              <a:endParaRPr lang="zh-CN" altLang="en-US" sz="1800" b="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grpSp>
      <p:grpSp>
        <p:nvGrpSpPr>
          <p:cNvPr id="33" name="组合 32"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6814202" y="3139198"/>
            <a:ext cx="4413781" cy="1008000"/>
            <a:chOff x="1482107" y="1790281"/>
            <a:chExt cx="4413781" cy="1008000"/>
          </a:xfrm>
        </p:grpSpPr>
        <p:sp>
          <p:nvSpPr>
            <p:cNvPr id="34" name="椭圆 3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790281"/>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5" name="椭圆 34"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4887888" y="1790281"/>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6" name="任意多边形 3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968716"/>
              <a:ext cx="4369435" cy="671195"/>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7" name="文本框 36"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805957" y="2018246"/>
              <a:ext cx="3848100" cy="645160"/>
            </a:xfrm>
            <a:prstGeom prst="rect">
              <a:avLst/>
            </a:prstGeom>
            <a:noFill/>
            <a:effectLst/>
          </p:spPr>
          <p:txBody>
            <a:bodyPr wrap="square" rtlCol="0">
              <a:spAutoFit/>
            </a:bodyPr>
            <a:lstStyle/>
            <a:p>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相较于</a:t>
              </a:r>
              <a:r>
                <a:rPr lang="zh-CN" altLang="en-US" sz="1800" b="1">
                  <a:solidFill>
                    <a:srgbClr val="002060"/>
                  </a:solidFill>
                  <a:latin typeface="微软雅黑" panose="020B0503020204020204" charset="-122"/>
                  <a:ea typeface="微软雅黑" panose="020B0503020204020204" charset="-122"/>
                  <a:cs typeface="微软雅黑" panose="020B0503020204020204" charset="-122"/>
                  <a:sym typeface="+mn-ea"/>
                </a:rPr>
                <a:t>布洛芬、对乙酰氨基酚口服剂型</a:t>
              </a:r>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安全性方面优势</a:t>
              </a:r>
              <a:endParaRPr lang="zh-CN" altLang="en-US" sz="1800" b="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grpSp>
      <p:sp>
        <p:nvSpPr>
          <p:cNvPr id="2" name="文本框 1"/>
          <p:cNvSpPr txBox="1"/>
          <p:nvPr/>
        </p:nvSpPr>
        <p:spPr>
          <a:xfrm>
            <a:off x="8783320" y="6308725"/>
            <a:ext cx="3259455" cy="506730"/>
          </a:xfrm>
          <a:prstGeom prst="rect">
            <a:avLst/>
          </a:prstGeom>
          <a:noFill/>
        </p:spPr>
        <p:txBody>
          <a:bodyPr wrap="square" rtlCol="0" anchor="t">
            <a:spAutoFit/>
          </a:bodyPr>
          <a:lstStyle/>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a:t>
            </a:r>
            <a:r>
              <a:rPr lang="zh-CN" altLang="en-US" sz="900">
                <a:latin typeface="Times New Roman" panose="02020603050405020304" charset="0"/>
                <a:ea typeface="微软雅黑" panose="020B0503020204020204" charset="-122"/>
                <a:cs typeface="Times New Roman" panose="02020603050405020304" charset="0"/>
              </a:rPr>
              <a:t>注射用赖氨匹林说明书</a:t>
            </a:r>
          </a:p>
          <a:p>
            <a:r>
              <a:rPr lang="en-US" altLang="zh-CN" sz="900">
                <a:latin typeface="Times New Roman" panose="02020603050405020304" charset="0"/>
                <a:ea typeface="微软雅黑" panose="020B0503020204020204" charset="-122"/>
                <a:cs typeface="Times New Roman" panose="02020603050405020304" charset="0"/>
                <a:sym typeface="+mn-ea"/>
              </a:rPr>
              <a:t>[3] </a:t>
            </a:r>
            <a:r>
              <a:rPr lang="zh-CN" altLang="en-US" sz="900">
                <a:latin typeface="Times New Roman" panose="02020603050405020304" charset="0"/>
                <a:ea typeface="微软雅黑" panose="020B0503020204020204" charset="-122"/>
                <a:cs typeface="Times New Roman" panose="02020603050405020304" charset="0"/>
                <a:sym typeface="+mn-ea"/>
              </a:rPr>
              <a:t>布洛芬注射液说明书</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文本框 3"/>
          <p:cNvSpPr txBox="1"/>
          <p:nvPr/>
        </p:nvSpPr>
        <p:spPr>
          <a:xfrm>
            <a:off x="5231765" y="111125"/>
            <a:ext cx="1743075" cy="644525"/>
          </a:xfrm>
          <a:prstGeom prst="rect">
            <a:avLst/>
          </a:prstGeom>
          <a:noFill/>
          <a:ln w="9525">
            <a:noFill/>
          </a:ln>
        </p:spPr>
        <p:txBody>
          <a:bodyPr wrap="square" anchor="t" anchorCtr="0">
            <a:spAutoFit/>
          </a:bodyPr>
          <a:lstStyle/>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p>
        </p:txBody>
      </p:sp>
      <p:graphicFrame>
        <p:nvGraphicFramePr>
          <p:cNvPr id="5" name="表格 4"/>
          <p:cNvGraphicFramePr/>
          <p:nvPr>
            <p:custDataLst>
              <p:tags r:id="rId1"/>
            </p:custDataLst>
          </p:nvPr>
        </p:nvGraphicFramePr>
        <p:xfrm>
          <a:off x="335280" y="836295"/>
          <a:ext cx="11672570" cy="4530090"/>
        </p:xfrm>
        <a:graphic>
          <a:graphicData uri="http://schemas.openxmlformats.org/drawingml/2006/table">
            <a:tbl>
              <a:tblPr firstRow="1" bandRow="1">
                <a:tableStyleId>{5C22544A-7EE6-4342-B048-85BDC9FD1C3A}</a:tableStyleId>
              </a:tblPr>
              <a:tblGrid>
                <a:gridCol w="2674620">
                  <a:extLst>
                    <a:ext uri="{9D8B030D-6E8A-4147-A177-3AD203B41FA5}">
                      <a16:colId xmlns:a16="http://schemas.microsoft.com/office/drawing/2014/main" val="20000"/>
                    </a:ext>
                  </a:extLst>
                </a:gridCol>
                <a:gridCol w="711200">
                  <a:extLst>
                    <a:ext uri="{9D8B030D-6E8A-4147-A177-3AD203B41FA5}">
                      <a16:colId xmlns:a16="http://schemas.microsoft.com/office/drawing/2014/main" val="20001"/>
                    </a:ext>
                  </a:extLst>
                </a:gridCol>
                <a:gridCol w="1462405">
                  <a:extLst>
                    <a:ext uri="{9D8B030D-6E8A-4147-A177-3AD203B41FA5}">
                      <a16:colId xmlns:a16="http://schemas.microsoft.com/office/drawing/2014/main" val="20002"/>
                    </a:ext>
                  </a:extLst>
                </a:gridCol>
                <a:gridCol w="1583055">
                  <a:extLst>
                    <a:ext uri="{9D8B030D-6E8A-4147-A177-3AD203B41FA5}">
                      <a16:colId xmlns:a16="http://schemas.microsoft.com/office/drawing/2014/main" val="20003"/>
                    </a:ext>
                  </a:extLst>
                </a:gridCol>
                <a:gridCol w="929005">
                  <a:extLst>
                    <a:ext uri="{9D8B030D-6E8A-4147-A177-3AD203B41FA5}">
                      <a16:colId xmlns:a16="http://schemas.microsoft.com/office/drawing/2014/main" val="20004"/>
                    </a:ext>
                  </a:extLst>
                </a:gridCol>
                <a:gridCol w="633730">
                  <a:extLst>
                    <a:ext uri="{9D8B030D-6E8A-4147-A177-3AD203B41FA5}">
                      <a16:colId xmlns:a16="http://schemas.microsoft.com/office/drawing/2014/main" val="20005"/>
                    </a:ext>
                  </a:extLst>
                </a:gridCol>
                <a:gridCol w="3678555">
                  <a:extLst>
                    <a:ext uri="{9D8B030D-6E8A-4147-A177-3AD203B41FA5}">
                      <a16:colId xmlns:a16="http://schemas.microsoft.com/office/drawing/2014/main" val="20006"/>
                    </a:ext>
                  </a:extLst>
                </a:gridCol>
              </a:tblGrid>
              <a:tr h="281940">
                <a:tc>
                  <a:txBody>
                    <a:bodyPr/>
                    <a:lstStyle/>
                    <a:p>
                      <a:pPr algn="ctr">
                        <a:buNone/>
                      </a:pPr>
                      <a:r>
                        <a:rPr lang="zh-CN" sz="1400" b="1">
                          <a:solidFill>
                            <a:schemeClr val="bg1"/>
                          </a:solidFill>
                          <a:latin typeface="Times New Roman" panose="02020603050405020304" charset="0"/>
                          <a:ea typeface="微软雅黑" panose="020B0503020204020204" charset="-122"/>
                        </a:rPr>
                        <a:t>参考文献</a:t>
                      </a:r>
                      <a:endParaRPr lang="zh-CN" altLang="en-US" sz="1400" b="1">
                        <a:solidFill>
                          <a:schemeClr val="bg1"/>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en-US" sz="1400" b="1">
                          <a:solidFill>
                            <a:schemeClr val="bg1"/>
                          </a:solidFill>
                          <a:latin typeface="Times New Roman" panose="02020603050405020304" charset="0"/>
                          <a:ea typeface="微软雅黑" panose="020B0503020204020204" charset="-122"/>
                          <a:cs typeface="Times New Roman" panose="02020603050405020304" charset="0"/>
                        </a:rPr>
                        <a:t>IF</a:t>
                      </a:r>
                      <a:endParaRPr lang="en-US" altLang="en-US" sz="14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zh-CN" sz="1400" b="1">
                          <a:solidFill>
                            <a:schemeClr val="bg1"/>
                          </a:solidFill>
                          <a:latin typeface="Times New Roman" panose="02020603050405020304" charset="0"/>
                          <a:ea typeface="微软雅黑" panose="020B0503020204020204" charset="-122"/>
                          <a:cs typeface="Times New Roman" panose="02020603050405020304" charset="0"/>
                        </a:rPr>
                        <a:t>疾病</a:t>
                      </a:r>
                      <a:r>
                        <a:rPr lang="en-US" sz="1400" b="1">
                          <a:solidFill>
                            <a:schemeClr val="bg1"/>
                          </a:solidFill>
                          <a:latin typeface="Times New Roman" panose="02020603050405020304" charset="0"/>
                          <a:ea typeface="微软雅黑" panose="020B0503020204020204" charset="-122"/>
                          <a:cs typeface="Times New Roman" panose="02020603050405020304" charset="0"/>
                        </a:rPr>
                        <a:t>/人群</a:t>
                      </a:r>
                      <a:endParaRPr lang="en-US" altLang="en-US" sz="14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zh-CN" altLang="en-US" sz="1400" b="1">
                          <a:solidFill>
                            <a:schemeClr val="bg1"/>
                          </a:solidFill>
                          <a:latin typeface="Times New Roman" panose="02020603050405020304" charset="0"/>
                          <a:ea typeface="微软雅黑" panose="020B0503020204020204" charset="-122"/>
                        </a:rPr>
                        <a:t>研究类型</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zh-CN" sz="1400" b="1">
                          <a:solidFill>
                            <a:schemeClr val="bg1"/>
                          </a:solidFill>
                          <a:latin typeface="Times New Roman" panose="02020603050405020304" charset="0"/>
                          <a:ea typeface="微软雅黑" panose="020B0503020204020204" charset="-122"/>
                        </a:rPr>
                        <a:t>对照品</a:t>
                      </a:r>
                      <a:endParaRPr lang="zh-CN" altLang="en-US" sz="1400" b="1">
                        <a:solidFill>
                          <a:schemeClr val="bg1"/>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zh-CN" sz="1400" b="1">
                          <a:solidFill>
                            <a:schemeClr val="bg1"/>
                          </a:solidFill>
                          <a:latin typeface="Times New Roman" panose="02020603050405020304" charset="0"/>
                          <a:ea typeface="微软雅黑" panose="020B0503020204020204" charset="-122"/>
                        </a:rPr>
                        <a:t>样本量</a:t>
                      </a:r>
                      <a:endParaRPr lang="zh-CN" altLang="en-US" sz="1400" b="1">
                        <a:solidFill>
                          <a:schemeClr val="bg1"/>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lstStyle/>
                    <a:p>
                      <a:pPr algn="ctr">
                        <a:buNone/>
                      </a:pPr>
                      <a:r>
                        <a:rPr lang="zh-CN" sz="1400" b="1">
                          <a:solidFill>
                            <a:schemeClr val="bg1"/>
                          </a:solidFill>
                          <a:latin typeface="Times New Roman" panose="02020603050405020304" charset="0"/>
                          <a:ea typeface="微软雅黑" panose="020B0503020204020204" charset="-122"/>
                        </a:rPr>
                        <a:t>主要结果</a:t>
                      </a:r>
                      <a:endParaRPr lang="zh-CN" altLang="en-US" sz="1400" b="1">
                        <a:solidFill>
                          <a:schemeClr val="bg1"/>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563245">
                <a:tc>
                  <a:txBody>
                    <a:bodyPr/>
                    <a:lstStyle/>
                    <a:p>
                      <a:pPr algn="ctr">
                        <a:buNone/>
                      </a:pPr>
                      <a:r>
                        <a:rPr lang="zh-CN" altLang="en-US" sz="1400">
                          <a:latin typeface="Times New Roman" panose="02020603050405020304" charset="0"/>
                          <a:ea typeface="微软雅黑" panose="020B0503020204020204" charset="-122"/>
                          <a:cs typeface="Times New Roman" panose="02020603050405020304" charset="0"/>
                          <a:sym typeface="+mn-ea"/>
                        </a:rPr>
                        <a:t>Schell-Chaple HM, </a:t>
                      </a:r>
                      <a:r>
                        <a:rPr lang="en-US" altLang="zh-CN" sz="1400">
                          <a:latin typeface="Times New Roman" panose="02020603050405020304" charset="0"/>
                          <a:ea typeface="微软雅黑" panose="020B0503020204020204" charset="-122"/>
                          <a:cs typeface="Times New Roman" panose="02020603050405020304" charset="0"/>
                          <a:sym typeface="+mn-ea"/>
                        </a:rPr>
                        <a:t>et al</a:t>
                      </a:r>
                      <a:r>
                        <a:rPr lang="zh-CN" altLang="en-US" sz="1400">
                          <a:latin typeface="Times New Roman" panose="02020603050405020304" charset="0"/>
                          <a:ea typeface="微软雅黑" panose="020B0503020204020204" charset="-122"/>
                          <a:cs typeface="Times New Roman" panose="02020603050405020304" charset="0"/>
                          <a:sym typeface="+mn-ea"/>
                        </a:rPr>
                        <a:t>. Crit Care Med. 2017 Jul;45(7):1199-1207. </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7.598</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重症成人发烧</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rPr>
                        <a:t>随机、双盲、安慰剂对照研究</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l">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静脉注射对乙酰氨基酚患者体温比安慰剂患者低 0.47°C（p = 0.002）</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5170">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Tsaganos T, et al. Br J Clin Pharmacol. 2017 Apr;83(4):742-750. </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4.335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因感染而体温</a:t>
                      </a:r>
                      <a:r>
                        <a:rPr lang="en-US" sz="1400">
                          <a:solidFill>
                            <a:srgbClr val="000000"/>
                          </a:solidFill>
                          <a:latin typeface="Times New Roman" panose="02020603050405020304" charset="0"/>
                          <a:ea typeface="微软雅黑" panose="020B0503020204020204" charset="-122"/>
                          <a:cs typeface="Times New Roman" panose="02020603050405020304" charset="0"/>
                        </a:rPr>
                        <a:t>≥38.5°C的</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成人</a:t>
                      </a:r>
                      <a:r>
                        <a:rPr lang="en-US" sz="1400">
                          <a:solidFill>
                            <a:srgbClr val="000000"/>
                          </a:solidFill>
                          <a:latin typeface="Times New Roman" panose="02020603050405020304" charset="0"/>
                          <a:ea typeface="微软雅黑" panose="020B0503020204020204" charset="-122"/>
                          <a:cs typeface="Times New Roman" panose="02020603050405020304" charset="0"/>
                        </a:rPr>
                        <a:t>患者</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sym typeface="+mn-ea"/>
                        </a:rPr>
                        <a:t>随机、双盲、安慰剂对照研究</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80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在6 小时内，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静脉注射</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扑热息痛组患者退热</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率显著高于安慰剂组</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（80.5% vs 38.5%</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P &lt; 0.0001）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555">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Kett DH, et al. Clin Pharmacol Ther. 2011 Jul;90(1):32-9.</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6.875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发热患者（平均年龄</a:t>
                      </a:r>
                      <a:r>
                        <a:rPr lang="en-US" altLang="zh-CN" sz="1400">
                          <a:solidFill>
                            <a:srgbClr val="000000"/>
                          </a:solidFill>
                          <a:latin typeface="Times New Roman" panose="02020603050405020304" charset="0"/>
                          <a:ea typeface="微软雅黑" panose="020B0503020204020204" charset="-122"/>
                          <a:cs typeface="Times New Roman" panose="02020603050405020304" charset="0"/>
                        </a:rPr>
                        <a:t>29.9</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岁</a:t>
                      </a:r>
                      <a:r>
                        <a:rPr lang="zh-CN" sz="1400">
                          <a:solidFill>
                            <a:srgbClr val="000000"/>
                          </a:solidFill>
                          <a:latin typeface="Times New Roman" panose="02020603050405020304" charset="0"/>
                          <a:ea typeface="微软雅黑" panose="020B0503020204020204" charset="-122"/>
                          <a:cs typeface="Times New Roman" panose="02020603050405020304" charset="0"/>
                        </a:rPr>
                        <a:t>）</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60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6小时温差</a:t>
                      </a:r>
                      <a:r>
                        <a:rPr lang="en-US" sz="1400">
                          <a:solidFill>
                            <a:srgbClr val="000000"/>
                          </a:solidFill>
                          <a:latin typeface="Times New Roman" panose="02020603050405020304" charset="0"/>
                          <a:ea typeface="微软雅黑" panose="020B0503020204020204" charset="-122"/>
                          <a:cs typeface="Times New Roman" panose="02020603050405020304" charset="0"/>
                        </a:rPr>
                        <a:t>优于安慰剂（-3.7</a:t>
                      </a:r>
                      <a:r>
                        <a:rPr lang="en-US" altLang="zh-CN"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 vs -0.7</a:t>
                      </a:r>
                      <a:r>
                        <a:rPr lang="en-US" altLang="zh-CN"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P &lt; 0.001）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24535">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Walson PD, et al. Clin Ther. 2006 May;28(5):762-9.</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3.393</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sym typeface="+mn-ea"/>
                        </a:rPr>
                        <a:t>发热</a:t>
                      </a:r>
                      <a:r>
                        <a:rPr lang="zh-CN" sz="1400">
                          <a:solidFill>
                            <a:srgbClr val="000000"/>
                          </a:solidFill>
                          <a:latin typeface="Times New Roman" panose="02020603050405020304" charset="0"/>
                          <a:ea typeface="微软雅黑" panose="020B0503020204020204" charset="-122"/>
                          <a:cs typeface="Times New Roman" panose="02020603050405020304" charset="0"/>
                        </a:rPr>
                        <a:t>儿童</a:t>
                      </a:r>
                    </a:p>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3-12岁）</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l">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与安慰剂相比，静脉注射对乙酰氨基酚的解热功效（体温下降幅度）更高（</a:t>
                      </a:r>
                      <a:r>
                        <a:rPr lang="en-US" altLang="zh-CN" sz="1400">
                          <a:solidFill>
                            <a:srgbClr val="000000"/>
                          </a:solidFill>
                          <a:latin typeface="Times New Roman" panose="02020603050405020304" charset="0"/>
                          <a:ea typeface="微软雅黑" panose="020B0503020204020204" charset="-122"/>
                          <a:cs typeface="Times New Roman" panose="02020603050405020304" charset="0"/>
                        </a:rPr>
                        <a:t>2.0 ℃ vs 0.6℃</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r>
                        <a:rPr lang="zh-CN" sz="1400">
                          <a:solidFill>
                            <a:srgbClr val="000000"/>
                          </a:solidFill>
                          <a:latin typeface="Times New Roman" panose="02020603050405020304" charset="0"/>
                          <a:ea typeface="微软雅黑" panose="020B0503020204020204" charset="-122"/>
                          <a:cs typeface="Times New Roman" panose="02020603050405020304" charset="0"/>
                        </a:rPr>
                        <a:t>P &lt; 0.001）</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3555">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Roy S, et al. Indian J Pediatr. 2018 Jan;85(1):1-4.</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1.967</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sz="1400">
                          <a:solidFill>
                            <a:srgbClr val="000000"/>
                          </a:solidFill>
                          <a:latin typeface="Times New Roman" panose="02020603050405020304" charset="0"/>
                          <a:ea typeface="微软雅黑" panose="020B0503020204020204" charset="-122"/>
                        </a:rPr>
                        <a:t>发热</a:t>
                      </a:r>
                      <a:r>
                        <a:rPr lang="zh-CN" sz="1400">
                          <a:solidFill>
                            <a:srgbClr val="000000"/>
                          </a:solidFill>
                          <a:latin typeface="Times New Roman" panose="02020603050405020304" charset="0"/>
                          <a:ea typeface="微软雅黑" panose="020B0503020204020204" charset="-122"/>
                          <a:sym typeface="+mn-ea"/>
                        </a:rPr>
                        <a:t>儿童</a:t>
                      </a:r>
                      <a:endParaRPr lang="zh-CN" altLang="en-US" sz="1400">
                        <a:solidFill>
                          <a:srgbClr val="000000"/>
                        </a:solidFill>
                        <a:latin typeface="Times New Roman" panose="02020603050405020304" charset="0"/>
                        <a:ea typeface="微软雅黑" panose="020B0503020204020204" charset="-122"/>
                        <a:sym typeface="+mn-ea"/>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rPr>
                        <a:t>观察性研究</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sz="1400">
                          <a:solidFill>
                            <a:srgbClr val="000000"/>
                          </a:solidFill>
                          <a:latin typeface="Times New Roman" panose="02020603050405020304" charset="0"/>
                          <a:ea typeface="微软雅黑" panose="020B0503020204020204" charset="-122"/>
                        </a:rPr>
                        <a:t>口服对乙酰氨基酚</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400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180 分钟内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降温幅度显著优于</a:t>
                      </a:r>
                      <a:r>
                        <a:rPr lang="en-US" sz="1400">
                          <a:solidFill>
                            <a:srgbClr val="000000"/>
                          </a:solidFill>
                          <a:latin typeface="Times New Roman" panose="02020603050405020304" charset="0"/>
                          <a:ea typeface="微软雅黑" panose="020B0503020204020204" charset="-122"/>
                          <a:cs typeface="Times New Roman" panose="02020603050405020304" charset="0"/>
                        </a:rPr>
                        <a:t>口服对乙酰氨基酚 (p &lt; 0.004)</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5"/>
                  </a:ext>
                </a:extLst>
              </a:tr>
              <a:tr h="724535">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Peacock WF, et al. Acad Emerg Med. 2011 Apr;18(4):360-6. </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3.451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sz="1400">
                          <a:solidFill>
                            <a:srgbClr val="000000"/>
                          </a:solidFill>
                          <a:latin typeface="Times New Roman" panose="02020603050405020304" charset="0"/>
                          <a:ea typeface="微软雅黑" panose="020B0503020204020204" charset="-122"/>
                        </a:rPr>
                        <a:t>内毒素引起的发烧的成年男性</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随机、双盲、双模拟、单剂量研究 </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zh-CN" sz="1400">
                          <a:solidFill>
                            <a:srgbClr val="000000"/>
                          </a:solidFill>
                          <a:latin typeface="Times New Roman" panose="02020603050405020304" charset="0"/>
                          <a:ea typeface="微软雅黑" panose="020B0503020204020204" charset="-122"/>
                        </a:rPr>
                        <a:t>口服对乙酰氨基酚</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105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lstStyle/>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与口服对乙酰氨基酚相比，静脉注射对乙酰氨基酚120 分钟内温差</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更大（</a:t>
                      </a:r>
                      <a:r>
                        <a:rPr lang="en-US" sz="1400">
                          <a:solidFill>
                            <a:srgbClr val="000000"/>
                          </a:solidFill>
                          <a:latin typeface="Times New Roman" panose="02020603050405020304" charset="0"/>
                          <a:ea typeface="微软雅黑" panose="020B0503020204020204" charset="-122"/>
                          <a:cs typeface="Times New Roman" panose="02020603050405020304" charset="0"/>
                        </a:rPr>
                        <a:t>p = 0.0039</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），降温效果更好</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6"/>
                  </a:ext>
                </a:extLst>
              </a:tr>
              <a:tr h="503555">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Can Ö, et al. Am J Emerg Med. 2021 Aug;46:102-106.</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2.469</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发热</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成人</a:t>
                      </a:r>
                      <a:r>
                        <a:rPr lang="en-US" sz="1400">
                          <a:solidFill>
                            <a:srgbClr val="000000"/>
                          </a:solidFill>
                          <a:latin typeface="Times New Roman" panose="02020603050405020304" charset="0"/>
                          <a:ea typeface="微软雅黑" panose="020B0503020204020204" charset="-122"/>
                          <a:cs typeface="Times New Roman" panose="02020603050405020304" charset="0"/>
                        </a:rPr>
                        <a:t>（18-65岁）</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altLang="en-US" sz="1400">
                          <a:solidFill>
                            <a:srgbClr val="000000"/>
                          </a:solidFill>
                          <a:latin typeface="Times New Roman" panose="02020603050405020304" charset="0"/>
                          <a:ea typeface="微软雅黑" panose="020B0503020204020204" charset="-122"/>
                        </a:rPr>
                        <a:t>随机、双盲、对照临床试验</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zh-CN" sz="1400">
                          <a:solidFill>
                            <a:srgbClr val="000000"/>
                          </a:solidFill>
                          <a:latin typeface="Times New Roman" panose="02020603050405020304" charset="0"/>
                          <a:ea typeface="微软雅黑" panose="020B0503020204020204" charset="-122"/>
                        </a:rPr>
                        <a:t>布洛芬注射液</a:t>
                      </a:r>
                      <a:endParaRPr lang="zh-CN" altLang="en-US" sz="1400">
                        <a:solidFill>
                          <a:srgbClr val="000000"/>
                        </a:solidFill>
                        <a:latin typeface="Times New Roman" panose="02020603050405020304" charset="0"/>
                        <a:ea typeface="微软雅黑" panose="020B0503020204020204"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200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algn="l">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静脉注射对乙酰氨基酚和布洛芬</a:t>
                      </a:r>
                      <a:r>
                        <a:rPr lang="en-US" sz="1400">
                          <a:solidFill>
                            <a:srgbClr val="000000"/>
                          </a:solidFill>
                          <a:latin typeface="Times New Roman" panose="02020603050405020304" charset="0"/>
                          <a:ea typeface="微软雅黑" panose="020B0503020204020204" charset="-122"/>
                          <a:cs typeface="Times New Roman" panose="02020603050405020304" charset="0"/>
                        </a:rPr>
                        <a:t>在第 30 分钟内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均</a:t>
                      </a:r>
                      <a:r>
                        <a:rPr lang="en-US" sz="1400">
                          <a:solidFill>
                            <a:srgbClr val="000000"/>
                          </a:solidFill>
                          <a:latin typeface="Times New Roman" panose="02020603050405020304" charset="0"/>
                          <a:ea typeface="微软雅黑" panose="020B0503020204020204" charset="-122"/>
                          <a:cs typeface="Times New Roman" panose="02020603050405020304" charset="0"/>
                        </a:rPr>
                        <a:t>将患者体温降至 38.0 °C 以下</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2" name="直接连接符 1"/>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1847850" y="5438140"/>
            <a:ext cx="7962900" cy="1337945"/>
          </a:xfrm>
          <a:prstGeom prst="rect">
            <a:avLst/>
          </a:prstGeom>
          <a:solidFill>
            <a:srgbClr val="92D050"/>
          </a:solidFill>
        </p:spPr>
        <p:txBody>
          <a:bodyPr wrap="square" rtlCol="0">
            <a:spAutoFit/>
          </a:bodyPr>
          <a:lstStyle/>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rPr>
              <a:t>对乙酰氨基酚甘露醇注射液显著降低发热患者体温，具有较好解热功效；</a:t>
            </a:r>
          </a:p>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sym typeface="+mn-ea"/>
              </a:rPr>
              <a:t>对乙酰氨基酚甘露醇注射液解热效果优于口服对乙酰氨基酚；</a:t>
            </a:r>
            <a:endParaRPr lang="zh-CN" altLang="en-US" sz="1800"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sym typeface="+mn-ea"/>
              </a:rPr>
              <a:t>对乙酰氨基酚甘露醇注射液解热效果与布洛芬注射液相当。</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文本框 3"/>
          <p:cNvSpPr txBox="1"/>
          <p:nvPr/>
        </p:nvSpPr>
        <p:spPr>
          <a:xfrm>
            <a:off x="5304155" y="44450"/>
            <a:ext cx="1743075" cy="644525"/>
          </a:xfrm>
          <a:prstGeom prst="rect">
            <a:avLst/>
          </a:prstGeom>
          <a:noFill/>
          <a:ln w="9525">
            <a:noFill/>
          </a:ln>
        </p:spPr>
        <p:txBody>
          <a:bodyPr wrap="square" anchor="t" anchorCtr="0">
            <a:spAutoFit/>
          </a:bodyPr>
          <a:lstStyle/>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p>
        </p:txBody>
      </p:sp>
      <p:graphicFrame>
        <p:nvGraphicFramePr>
          <p:cNvPr id="2" name="表格 1"/>
          <p:cNvGraphicFramePr/>
          <p:nvPr>
            <p:custDataLst>
              <p:tags r:id="rId1"/>
            </p:custDataLst>
          </p:nvPr>
        </p:nvGraphicFramePr>
        <p:xfrm>
          <a:off x="192405" y="853440"/>
          <a:ext cx="11891645" cy="5497830"/>
        </p:xfrm>
        <a:graphic>
          <a:graphicData uri="http://schemas.openxmlformats.org/drawingml/2006/table">
            <a:tbl>
              <a:tblPr firstRow="1" bandRow="1">
                <a:tableStyleId>{71E151C5-0DC8-4F56-A25D-E954710F21CE}</a:tableStyleId>
              </a:tblPr>
              <a:tblGrid>
                <a:gridCol w="3390900">
                  <a:extLst>
                    <a:ext uri="{9D8B030D-6E8A-4147-A177-3AD203B41FA5}">
                      <a16:colId xmlns:a16="http://schemas.microsoft.com/office/drawing/2014/main" val="20000"/>
                    </a:ext>
                  </a:extLst>
                </a:gridCol>
                <a:gridCol w="2182495">
                  <a:extLst>
                    <a:ext uri="{9D8B030D-6E8A-4147-A177-3AD203B41FA5}">
                      <a16:colId xmlns:a16="http://schemas.microsoft.com/office/drawing/2014/main" val="20001"/>
                    </a:ext>
                  </a:extLst>
                </a:gridCol>
                <a:gridCol w="6318250">
                  <a:extLst>
                    <a:ext uri="{9D8B030D-6E8A-4147-A177-3AD203B41FA5}">
                      <a16:colId xmlns:a16="http://schemas.microsoft.com/office/drawing/2014/main" val="20002"/>
                    </a:ext>
                  </a:extLst>
                </a:gridCol>
              </a:tblGrid>
              <a:tr h="365760">
                <a:tc>
                  <a:txBody>
                    <a:bodyPr/>
                    <a:lstStyle/>
                    <a:p>
                      <a:pPr algn="ctr">
                        <a:buNone/>
                      </a:pP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指南</a:t>
                      </a:r>
                      <a:r>
                        <a:rPr lang="en-US" altLang="zh-CN" sz="1800" b="1" dirty="0">
                          <a:solidFill>
                            <a:schemeClr val="bg1"/>
                          </a:solidFill>
                          <a:latin typeface="Times New Roman" panose="02020603050405020304" charset="0"/>
                          <a:ea typeface="微软雅黑" panose="020B0503020204020204" charset="-122"/>
                          <a:cs typeface="Times New Roman" panose="02020603050405020304" charset="0"/>
                        </a:rPr>
                        <a:t>/</a:t>
                      </a: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共识</a:t>
                      </a:r>
                    </a:p>
                  </a:txBody>
                  <a:tcPr marL="91438" marR="91438" marT="45717" marB="45717" anchor="ctr">
                    <a:solidFill>
                      <a:srgbClr val="00B0F0"/>
                    </a:solidFill>
                  </a:tcPr>
                </a:tc>
                <a:tc>
                  <a:txBody>
                    <a:bodyPr/>
                    <a:lstStyle/>
                    <a:p>
                      <a:pPr algn="ctr">
                        <a:buNone/>
                      </a:pPr>
                      <a:r>
                        <a:rPr lang="zh-CN" altLang="en-US" sz="1800" b="1" dirty="0">
                          <a:solidFill>
                            <a:schemeClr val="bg1"/>
                          </a:solidFill>
                          <a:latin typeface="Times New Roman" panose="02020603050405020304" charset="0"/>
                          <a:ea typeface="微软雅黑" panose="020B0503020204020204" charset="-122"/>
                        </a:rPr>
                        <a:t>单位</a:t>
                      </a:r>
                      <a:r>
                        <a:rPr lang="en-US" altLang="zh-CN" sz="1800" b="1" dirty="0">
                          <a:solidFill>
                            <a:schemeClr val="bg1"/>
                          </a:solidFill>
                          <a:latin typeface="Times New Roman" panose="02020603050405020304" charset="0"/>
                          <a:ea typeface="微软雅黑" panose="020B0503020204020204" charset="-122"/>
                        </a:rPr>
                        <a:t>/</a:t>
                      </a:r>
                      <a:r>
                        <a:rPr lang="zh-CN" altLang="en-US" sz="1800" b="1" dirty="0">
                          <a:solidFill>
                            <a:schemeClr val="bg1"/>
                          </a:solidFill>
                          <a:latin typeface="Times New Roman" panose="02020603050405020304" charset="0"/>
                          <a:ea typeface="微软雅黑" panose="020B0503020204020204" charset="-122"/>
                        </a:rPr>
                        <a:t>机构</a:t>
                      </a:r>
                    </a:p>
                  </a:txBody>
                  <a:tcPr marL="91438" marR="91438" marT="45717" marB="45717" anchor="ctr">
                    <a:solidFill>
                      <a:srgbClr val="00B0F0"/>
                    </a:solidFill>
                  </a:tcPr>
                </a:tc>
                <a:tc>
                  <a:txBody>
                    <a:bodyPr/>
                    <a:lstStyle/>
                    <a:p>
                      <a:pPr algn="ctr">
                        <a:buNone/>
                      </a:pPr>
                      <a:r>
                        <a:rPr lang="zh-CN" altLang="en-US" sz="1800" b="1">
                          <a:solidFill>
                            <a:schemeClr val="bg1"/>
                          </a:solidFill>
                          <a:latin typeface="Times New Roman" panose="02020603050405020304" charset="0"/>
                          <a:ea typeface="微软雅黑" panose="020B0503020204020204" charset="-122"/>
                        </a:rPr>
                        <a:t>推荐建议</a:t>
                      </a:r>
                    </a:p>
                  </a:txBody>
                  <a:tcPr marL="91438" marR="91438" marT="45717" marB="45717" anchor="ctr">
                    <a:solidFill>
                      <a:srgbClr val="00B0F0"/>
                    </a:solidFill>
                  </a:tcPr>
                </a:tc>
                <a:extLst>
                  <a:ext uri="{0D108BD9-81ED-4DB2-BD59-A6C34878D82A}">
                    <a16:rowId xmlns:a16="http://schemas.microsoft.com/office/drawing/2014/main" val="10000"/>
                  </a:ext>
                </a:extLst>
              </a:tr>
              <a:tr h="518160">
                <a:tc>
                  <a:txBody>
                    <a:bodyPr/>
                    <a:lstStyle/>
                    <a:p>
                      <a:pPr algn="l">
                        <a:buNone/>
                      </a:pPr>
                      <a:r>
                        <a:rPr lang="zh-CN" altLang="en-US" sz="1400" b="1" dirty="0">
                          <a:latin typeface="Times New Roman" panose="02020603050405020304" charset="0"/>
                          <a:ea typeface="微软雅黑" panose="020B0503020204020204" charset="-122"/>
                          <a:cs typeface="Times New Roman" panose="02020603050405020304" charset="0"/>
                        </a:rPr>
                        <a:t>急性上呼吸道感染基层诊疗指南（2018年）</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中华医学会全科医学分会</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解热镇痛药：有头痛、发热、全身肌肉酸痛等症状者，可酌情使用解热镇痛药，如</a:t>
                      </a:r>
                      <a:r>
                        <a:rPr lang="zh-CN" altLang="en-US" sz="1400" b="1">
                          <a:solidFill>
                            <a:srgbClr val="C00000"/>
                          </a:solidFill>
                          <a:latin typeface="Times New Roman" panose="02020603050405020304" charset="0"/>
                          <a:ea typeface="微软雅黑" panose="020B0503020204020204" charset="-122"/>
                        </a:rPr>
                        <a:t>对乙酰氨基酚</a:t>
                      </a:r>
                      <a:r>
                        <a:rPr lang="zh-CN" altLang="en-US" sz="1400">
                          <a:latin typeface="Times New Roman" panose="02020603050405020304" charset="0"/>
                          <a:ea typeface="微软雅黑" panose="020B0503020204020204" charset="-122"/>
                        </a:rPr>
                        <a:t>、阿司匹林、布洛芬等</a:t>
                      </a:r>
                    </a:p>
                  </a:txBody>
                  <a:tcPr marL="91438" marR="91438" marT="45717" marB="45717" anchor="ctr"/>
                </a:tc>
                <a:extLst>
                  <a:ext uri="{0D108BD9-81ED-4DB2-BD59-A6C34878D82A}">
                    <a16:rowId xmlns:a16="http://schemas.microsoft.com/office/drawing/2014/main" val="10001"/>
                  </a:ext>
                </a:extLst>
              </a:tr>
              <a:tr h="518160">
                <a:tc>
                  <a:txBody>
                    <a:bodyPr/>
                    <a:lstStyle/>
                    <a:p>
                      <a:pPr algn="l">
                        <a:buNone/>
                      </a:pPr>
                      <a:r>
                        <a:rPr lang="zh-CN" altLang="en-US" sz="1400" b="1" dirty="0">
                          <a:latin typeface="Times New Roman" panose="02020603050405020304" charset="0"/>
                          <a:ea typeface="微软雅黑" panose="020B0503020204020204" charset="-122"/>
                          <a:cs typeface="Times New Roman" panose="02020603050405020304" charset="0"/>
                        </a:rPr>
                        <a:t>中国0至5岁儿童病因不明的急性发热诊断处理指南（</a:t>
                      </a:r>
                      <a:r>
                        <a:rPr lang="en-US" altLang="zh-CN" sz="1400" b="1" dirty="0">
                          <a:latin typeface="Times New Roman" panose="02020603050405020304" charset="0"/>
                          <a:ea typeface="微软雅黑" panose="020B0503020204020204" charset="-122"/>
                          <a:cs typeface="Times New Roman" panose="02020603050405020304" charset="0"/>
                        </a:rPr>
                        <a:t>2008</a:t>
                      </a:r>
                      <a:r>
                        <a:rPr lang="zh-CN" altLang="en-US" sz="1400" b="1" dirty="0">
                          <a:latin typeface="Times New Roman" panose="02020603050405020304" charset="0"/>
                          <a:ea typeface="微软雅黑" panose="020B0503020204020204" charset="-122"/>
                          <a:cs typeface="Times New Roman" panose="02020603050405020304" charset="0"/>
                        </a:rPr>
                        <a:t>）</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复旦大学附属儿科医院；四川大学华西第二医院</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cs typeface="Times New Roman" panose="02020603050405020304" charset="0"/>
                        </a:rPr>
                        <a:t>急性发热的退热处理：</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与布洛芬为患儿最常用的退热剂，体温≥38</a:t>
                      </a:r>
                      <a:r>
                        <a:rPr lang="en-US" altLang="zh-CN" sz="1400">
                          <a:latin typeface="Times New Roman" panose="02020603050405020304" charset="0"/>
                          <a:ea typeface="微软雅黑" panose="020B0503020204020204" charset="-122"/>
                          <a:cs typeface="Times New Roman" panose="02020603050405020304" charset="0"/>
                        </a:rPr>
                        <a:t>.</a:t>
                      </a:r>
                      <a:r>
                        <a:rPr lang="zh-CN" altLang="en-US" sz="1400">
                          <a:latin typeface="Times New Roman" panose="02020603050405020304" charset="0"/>
                          <a:ea typeface="微软雅黑" panose="020B0503020204020204" charset="-122"/>
                          <a:cs typeface="Times New Roman" panose="02020603050405020304" charset="0"/>
                        </a:rPr>
                        <a:t>5℃和(或)出现明显不适时，建议采用退热剂退热治疗(Ⅳ)</a:t>
                      </a:r>
                    </a:p>
                  </a:txBody>
                  <a:tcPr marL="91438" marR="91438" marT="45717" marB="45717" anchor="ctr"/>
                </a:tc>
                <a:extLst>
                  <a:ext uri="{0D108BD9-81ED-4DB2-BD59-A6C34878D82A}">
                    <a16:rowId xmlns:a16="http://schemas.microsoft.com/office/drawing/2014/main" val="10002"/>
                  </a:ext>
                </a:extLst>
              </a:tr>
              <a:tr h="316230">
                <a:tc>
                  <a:txBody>
                    <a:bodyPr/>
                    <a:lstStyle/>
                    <a:p>
                      <a:pPr algn="l">
                        <a:buNone/>
                      </a:pPr>
                      <a:r>
                        <a:rPr lang="zh-CN" altLang="en-US" sz="1400" b="1">
                          <a:latin typeface="Times New Roman" panose="02020603050405020304" charset="0"/>
                          <a:ea typeface="微软雅黑" panose="020B0503020204020204" charset="-122"/>
                          <a:cs typeface="Times New Roman" panose="02020603050405020304" charset="0"/>
                        </a:rPr>
                        <a:t>中国登革热临床诊断和治疗指南（</a:t>
                      </a:r>
                      <a:r>
                        <a:rPr lang="en-US" altLang="zh-CN" sz="1400" b="1">
                          <a:latin typeface="Times New Roman" panose="02020603050405020304" charset="0"/>
                          <a:ea typeface="微软雅黑" panose="020B0503020204020204" charset="-122"/>
                          <a:cs typeface="Times New Roman" panose="02020603050405020304" charset="0"/>
                        </a:rPr>
                        <a:t>2018</a:t>
                      </a:r>
                      <a:r>
                        <a:rPr lang="zh-CN" altLang="en-US" sz="1400" b="1">
                          <a:latin typeface="Times New Roman" panose="02020603050405020304" charset="0"/>
                          <a:ea typeface="微软雅黑" panose="020B0503020204020204" charset="-122"/>
                          <a:cs typeface="Times New Roman" panose="02020603050405020304" charset="0"/>
                        </a:rPr>
                        <a:t>）</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中华医学会感染病学分会</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高热患者不能耐受时可给对</a:t>
                      </a:r>
                      <a:r>
                        <a:rPr lang="zh-CN" altLang="en-US" sz="1400" b="1">
                          <a:solidFill>
                            <a:srgbClr val="C00000"/>
                          </a:solidFill>
                          <a:latin typeface="Times New Roman" panose="02020603050405020304" charset="0"/>
                          <a:ea typeface="微软雅黑" panose="020B0503020204020204" charset="-122"/>
                        </a:rPr>
                        <a:t>乙酰氨基酚</a:t>
                      </a:r>
                      <a:r>
                        <a:rPr lang="zh-CN" altLang="en-US" sz="1400">
                          <a:latin typeface="Times New Roman" panose="02020603050405020304" charset="0"/>
                          <a:ea typeface="微软雅黑" panose="020B0503020204020204" charset="-122"/>
                        </a:rPr>
                        <a:t>治疗</a:t>
                      </a:r>
                    </a:p>
                  </a:txBody>
                  <a:tcPr marL="91438" marR="91438" marT="45717" marB="45717" anchor="ctr"/>
                </a:tc>
                <a:extLst>
                  <a:ext uri="{0D108BD9-81ED-4DB2-BD59-A6C34878D82A}">
                    <a16:rowId xmlns:a16="http://schemas.microsoft.com/office/drawing/2014/main" val="10003"/>
                  </a:ext>
                </a:extLst>
              </a:tr>
              <a:tr h="518160">
                <a:tc>
                  <a:txBody>
                    <a:bodyPr/>
                    <a:lstStyle/>
                    <a:p>
                      <a:pPr algn="l">
                        <a:buNone/>
                      </a:pPr>
                      <a:r>
                        <a:rPr lang="zh-CN" altLang="en-US" sz="1400" b="1">
                          <a:latin typeface="Times New Roman" panose="02020603050405020304" charset="0"/>
                          <a:ea typeface="微软雅黑" panose="020B0503020204020204" charset="-122"/>
                          <a:cs typeface="Times New Roman" panose="02020603050405020304" charset="0"/>
                        </a:rPr>
                        <a:t>甲状腺功能亢进症基层诊疗指南（2019）</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中华医学会全科医学分会</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对症治疗包括：吸氧，补充多种维生素，高热者应积极物理降温、必要时可用中枢性解热药如</a:t>
                      </a:r>
                      <a:r>
                        <a:rPr lang="zh-CN" altLang="en-US" sz="1400" b="1">
                          <a:solidFill>
                            <a:srgbClr val="C00000"/>
                          </a:solidFill>
                          <a:latin typeface="Times New Roman" panose="02020603050405020304" charset="0"/>
                          <a:ea typeface="微软雅黑" panose="020B0503020204020204" charset="-122"/>
                        </a:rPr>
                        <a:t>对乙酰氨基酚（扑热息痛）</a:t>
                      </a:r>
                      <a:r>
                        <a:rPr lang="zh-CN" altLang="en-US" sz="1400">
                          <a:latin typeface="Times New Roman" panose="02020603050405020304" charset="0"/>
                          <a:ea typeface="微软雅黑" panose="020B0503020204020204" charset="-122"/>
                        </a:rPr>
                        <a:t>等</a:t>
                      </a:r>
                    </a:p>
                  </a:txBody>
                  <a:tcPr marL="91438" marR="91438" marT="45717" marB="45717" anchor="ctr"/>
                </a:tc>
                <a:extLst>
                  <a:ext uri="{0D108BD9-81ED-4DB2-BD59-A6C34878D82A}">
                    <a16:rowId xmlns:a16="http://schemas.microsoft.com/office/drawing/2014/main" val="10004"/>
                  </a:ext>
                </a:extLst>
              </a:tr>
              <a:tr h="944880">
                <a:tc>
                  <a:txBody>
                    <a:bodyPr/>
                    <a:lstStyle/>
                    <a:p>
                      <a:pPr algn="l">
                        <a:buNone/>
                      </a:pPr>
                      <a:r>
                        <a:rPr lang="zh-CN" altLang="en-US" sz="1400" b="1">
                          <a:latin typeface="Times New Roman" panose="02020603050405020304" charset="0"/>
                          <a:ea typeface="微软雅黑" panose="020B0503020204020204" charset="-122"/>
                          <a:cs typeface="Times New Roman" panose="02020603050405020304" charset="0"/>
                        </a:rPr>
                        <a:t>解热镇痛药在儿童发热对症治疗中的合理用药专家共识（</a:t>
                      </a:r>
                      <a:r>
                        <a:rPr lang="en-US" altLang="zh-CN" sz="1400" b="1">
                          <a:latin typeface="Times New Roman" panose="02020603050405020304" charset="0"/>
                          <a:ea typeface="微软雅黑" panose="020B0503020204020204" charset="-122"/>
                          <a:cs typeface="Times New Roman" panose="02020603050405020304" charset="0"/>
                        </a:rPr>
                        <a:t>2020</a:t>
                      </a:r>
                      <a:r>
                        <a:rPr lang="zh-CN" altLang="en-US" sz="1400" b="1">
                          <a:latin typeface="Times New Roman" panose="02020603050405020304" charset="0"/>
                          <a:ea typeface="微软雅黑" panose="020B0503020204020204" charset="-122"/>
                          <a:cs typeface="Times New Roman" panose="02020603050405020304" charset="0"/>
                        </a:rPr>
                        <a:t>）</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国家呼吸系统疾病临床医学研究中心</a:t>
                      </a:r>
                    </a:p>
                  </a:txBody>
                  <a:tcPr marL="91438" marR="91438" marT="45717" marB="45717" anchor="ctr"/>
                </a:tc>
                <a:tc>
                  <a:txBody>
                    <a:bodyPr/>
                    <a:lstStyle/>
                    <a:p>
                      <a:pPr algn="l">
                        <a:buNone/>
                      </a:pPr>
                      <a:r>
                        <a:rPr lang="en-US" altLang="zh-CN" sz="1400">
                          <a:latin typeface="Times New Roman" panose="02020603050405020304" charset="0"/>
                          <a:ea typeface="微软雅黑" panose="020B0503020204020204" charset="-122"/>
                          <a:cs typeface="Times New Roman" panose="02020603050405020304" charset="0"/>
                        </a:rPr>
                        <a:t>2</a:t>
                      </a:r>
                      <a:r>
                        <a:rPr lang="zh-CN" altLang="en-US" sz="1400">
                          <a:latin typeface="Times New Roman" panose="02020603050405020304" charset="0"/>
                          <a:ea typeface="微软雅黑" panose="020B0503020204020204" charset="-122"/>
                          <a:cs typeface="Times New Roman" panose="02020603050405020304" charset="0"/>
                        </a:rPr>
                        <a:t>月龄以上儿童体温≥</a:t>
                      </a:r>
                      <a:r>
                        <a:rPr lang="en-US" altLang="zh-CN" sz="1400">
                          <a:latin typeface="Times New Roman" panose="02020603050405020304" charset="0"/>
                          <a:ea typeface="微软雅黑" panose="020B0503020204020204" charset="-122"/>
                          <a:cs typeface="Times New Roman" panose="02020603050405020304" charset="0"/>
                        </a:rPr>
                        <a:t>38.2</a:t>
                      </a:r>
                      <a:r>
                        <a:rPr lang="zh-CN" altLang="en-US" sz="1400">
                          <a:latin typeface="Times New Roman" panose="02020603050405020304" charset="0"/>
                          <a:ea typeface="微软雅黑" panose="020B0503020204020204" charset="-122"/>
                          <a:cs typeface="Times New Roman" panose="02020603050405020304" charset="0"/>
                        </a:rPr>
                        <a:t>℃伴明显不适时，可采用退热剂；高热时推荐应用</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或布洛芬，不推荐安乃近、乙酰水杨酸、保泰松、羟基保泰松、吲哚美辛、阿司匹林、赖氨匹林、尼美舒利、氨基比林等其他药物作为退热药应用于儿童</a:t>
                      </a:r>
                    </a:p>
                  </a:txBody>
                  <a:tcPr marL="91438" marR="91438" marT="45717" marB="45717" anchor="ctr"/>
                </a:tc>
                <a:extLst>
                  <a:ext uri="{0D108BD9-81ED-4DB2-BD59-A6C34878D82A}">
                    <a16:rowId xmlns:a16="http://schemas.microsoft.com/office/drawing/2014/main" val="10005"/>
                  </a:ext>
                </a:extLst>
              </a:tr>
              <a:tr h="944880">
                <a:tc>
                  <a:txBody>
                    <a:bodyPr/>
                    <a:lstStyle/>
                    <a:p>
                      <a:pPr algn="l">
                        <a:buNone/>
                      </a:pPr>
                      <a:r>
                        <a:rPr lang="zh-CN" altLang="en-US" sz="1400" b="1">
                          <a:latin typeface="Times New Roman" panose="02020603050405020304" charset="0"/>
                          <a:ea typeface="微软雅黑" panose="020B0503020204020204" charset="-122"/>
                          <a:cs typeface="Times New Roman" panose="02020603050405020304" charset="0"/>
                        </a:rPr>
                        <a:t>Paracetamol and Ibuprofen in the Treatment of Fever and Acute</a:t>
                      </a:r>
                    </a:p>
                    <a:p>
                      <a:pPr algn="l">
                        <a:buNone/>
                      </a:pPr>
                      <a:r>
                        <a:rPr lang="zh-CN" altLang="en-US" sz="1400" b="1">
                          <a:latin typeface="Times New Roman" panose="02020603050405020304" charset="0"/>
                          <a:ea typeface="微软雅黑" panose="020B0503020204020204" charset="-122"/>
                          <a:cs typeface="Times New Roman" panose="02020603050405020304" charset="0"/>
                        </a:rPr>
                        <a:t>Mild–Moderate Pain in Children: Italian Experts’Consensus Statements（</a:t>
                      </a:r>
                      <a:r>
                        <a:rPr lang="en-US" altLang="zh-CN" sz="1400" b="1">
                          <a:latin typeface="Times New Roman" panose="02020603050405020304" charset="0"/>
                          <a:ea typeface="微软雅黑" panose="020B0503020204020204" charset="-122"/>
                          <a:cs typeface="Times New Roman" panose="02020603050405020304" charset="0"/>
                        </a:rPr>
                        <a:t>2021</a:t>
                      </a:r>
                      <a:r>
                        <a:rPr lang="zh-CN" altLang="en-US" sz="1400" b="1">
                          <a:latin typeface="Times New Roman" panose="02020603050405020304" charset="0"/>
                          <a:ea typeface="微软雅黑" panose="020B0503020204020204" charset="-122"/>
                          <a:cs typeface="Times New Roman" panose="02020603050405020304" charset="0"/>
                        </a:rPr>
                        <a:t>）</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意大利儿科专家组</a:t>
                      </a:r>
                    </a:p>
                  </a:txBody>
                  <a:tcPr marL="91438" marR="91438" marT="45717" marB="45717" anchor="ctr"/>
                </a:tc>
                <a:tc>
                  <a:txBody>
                    <a:bodyPr/>
                    <a:lstStyle/>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扑热息痛（对乙酰氨基酚）</a:t>
                      </a:r>
                      <a:r>
                        <a:rPr lang="zh-CN" altLang="en-US" sz="1400">
                          <a:latin typeface="Times New Roman" panose="02020603050405020304" charset="0"/>
                          <a:ea typeface="微软雅黑" panose="020B0503020204020204" charset="-122"/>
                          <a:cs typeface="Times New Roman" panose="02020603050405020304" charset="0"/>
                        </a:rPr>
                        <a:t>和布洛芬的疗效相当 。在特定情况下使用</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扑热息痛</a:t>
                      </a:r>
                      <a:r>
                        <a:rPr lang="zh-CN" altLang="en-US" sz="1400">
                          <a:latin typeface="Times New Roman" panose="02020603050405020304" charset="0"/>
                          <a:ea typeface="微软雅黑" panose="020B0503020204020204" charset="-122"/>
                          <a:cs typeface="Times New Roman" panose="02020603050405020304" charset="0"/>
                        </a:rPr>
                        <a:t>更合适：有脱水风险的儿童或脱水儿童以及患有水痘、肺炎、川崎病和凝血障碍的儿童 </a:t>
                      </a:r>
                    </a:p>
                  </a:txBody>
                  <a:tcPr marL="91438" marR="91438" marT="45717" marB="45717" anchor="ctr"/>
                </a:tc>
                <a:extLst>
                  <a:ext uri="{0D108BD9-81ED-4DB2-BD59-A6C34878D82A}">
                    <a16:rowId xmlns:a16="http://schemas.microsoft.com/office/drawing/2014/main" val="10006"/>
                  </a:ext>
                </a:extLst>
              </a:tr>
              <a:tr h="1371600">
                <a:tc>
                  <a:txBody>
                    <a:bodyPr/>
                    <a:lstStyle/>
                    <a:p>
                      <a:pPr algn="l">
                        <a:buNone/>
                      </a:pPr>
                      <a:r>
                        <a:rPr lang="zh-CN" altLang="en-US" sz="1400" b="1">
                          <a:latin typeface="Times New Roman" panose="02020603050405020304" charset="0"/>
                          <a:ea typeface="微软雅黑" panose="020B0503020204020204" charset="-122"/>
                          <a:cs typeface="Times New Roman" panose="02020603050405020304" charset="0"/>
                        </a:rPr>
                        <a:t>特殊人群普通感冒规范用药的专家共识（</a:t>
                      </a:r>
                      <a:r>
                        <a:rPr lang="en-US" altLang="zh-CN" sz="1400" b="1">
                          <a:latin typeface="Times New Roman" panose="02020603050405020304" charset="0"/>
                          <a:ea typeface="微软雅黑" panose="020B0503020204020204" charset="-122"/>
                          <a:cs typeface="Times New Roman" panose="02020603050405020304" charset="0"/>
                        </a:rPr>
                        <a:t>2015</a:t>
                      </a:r>
                      <a:r>
                        <a:rPr lang="zh-CN" altLang="en-US" sz="1400" b="1">
                          <a:latin typeface="Times New Roman" panose="02020603050405020304" charset="0"/>
                          <a:ea typeface="微软雅黑" panose="020B0503020204020204" charset="-122"/>
                          <a:cs typeface="Times New Roman" panose="02020603050405020304" charset="0"/>
                        </a:rPr>
                        <a:t>）</a:t>
                      </a:r>
                    </a:p>
                  </a:txBody>
                  <a:tcPr marL="91438" marR="91438" marT="45717" marB="45717" anchor="ctr"/>
                </a:tc>
                <a:tc>
                  <a:txBody>
                    <a:bodyPr/>
                    <a:lstStyle/>
                    <a:p>
                      <a:pPr algn="l">
                        <a:buNone/>
                      </a:pPr>
                      <a:r>
                        <a:rPr lang="zh-CN" altLang="en-US" sz="1400">
                          <a:latin typeface="Times New Roman" panose="02020603050405020304" charset="0"/>
                          <a:ea typeface="微软雅黑" panose="020B0503020204020204" charset="-122"/>
                        </a:rPr>
                        <a:t>特殊人群普通感冒规范用药专家组</a:t>
                      </a:r>
                    </a:p>
                  </a:txBody>
                  <a:tcPr marL="91438" marR="91438" marT="45717" marB="45717" anchor="ctr"/>
                </a:tc>
                <a:tc>
                  <a:txBody>
                    <a:bodyPr/>
                    <a:lstStyle/>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能够抑制中枢神经系统前列腺素合成和释放,起到解热、镇痛作用。无明显胃肠刺激, 口服吸收快且完全。按说明书推荐剂量服用对乙酰氨基酚未发现肝、肾毒性,且</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对孕妇而言是最安全的退热药(FDA 推荐 B类用药)；</a:t>
                      </a:r>
                    </a:p>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妊娠患者、胃和十二指肠溃疡以及曾有消化道出血史患者、心脑血管疾病患者、阿司匹林过敏性哮喘及阿司匹林药物过敏患者推荐选择对乙酰氨基酚进行退热治疗。</a:t>
                      </a:r>
                    </a:p>
                  </a:txBody>
                  <a:tcPr marL="91438" marR="91438" marT="45717" marB="45717" anchor="ctr"/>
                </a:tc>
                <a:extLst>
                  <a:ext uri="{0D108BD9-81ED-4DB2-BD59-A6C34878D82A}">
                    <a16:rowId xmlns:a16="http://schemas.microsoft.com/office/drawing/2014/main" val="10007"/>
                  </a:ext>
                </a:extLst>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119380" y="6309995"/>
            <a:ext cx="11779885" cy="506730"/>
          </a:xfrm>
          <a:prstGeom prst="rect">
            <a:avLst/>
          </a:prstGeom>
          <a:solidFill>
            <a:srgbClr val="92D050"/>
          </a:solidFill>
        </p:spPr>
        <p:txBody>
          <a:bodyPr wrap="square" rtlCol="0">
            <a:spAutoFit/>
          </a:bodyPr>
          <a:lstStyle/>
          <a:p>
            <a:pPr lvl="0" algn="ctr">
              <a:lnSpc>
                <a:spcPct val="150000"/>
              </a:lnSpc>
              <a:buClrTx/>
              <a:buSzTx/>
              <a:buFontTx/>
            </a:pPr>
            <a:r>
              <a:rPr lang="zh-CN" altLang="en-US" sz="1800" b="1">
                <a:latin typeface="微软雅黑" panose="020B0503020204020204" charset="-122"/>
                <a:ea typeface="微软雅黑" panose="020B0503020204020204" charset="-122"/>
                <a:sym typeface="+mn-ea"/>
              </a:rPr>
              <a:t>对乙酰氨基酚经呼吸道感染疾病、登革热、甲状腺功能亢进、感冒等疾病指南/专家共识推荐用于解热对症治疗</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Freeform 23"/>
          <p:cNvSpPr/>
          <p:nvPr/>
        </p:nvSpPr>
        <p:spPr bwMode="auto">
          <a:xfrm>
            <a:off x="3225333" y="3905954"/>
            <a:ext cx="2323985" cy="1683671"/>
          </a:xfrm>
          <a:custGeom>
            <a:avLst/>
            <a:gdLst>
              <a:gd name="T0" fmla="*/ 0 w 735"/>
              <a:gd name="T1" fmla="*/ 0 h 532"/>
              <a:gd name="T2" fmla="*/ 735 w 735"/>
              <a:gd name="T3" fmla="*/ 532 h 532"/>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T0" t="T1" r="T2" b="T3"/>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bg1">
              <a:lumMod val="85000"/>
            </a:schemeClr>
          </a:solidFill>
          <a:ln w="9525">
            <a:noFill/>
            <a:round/>
          </a:ln>
          <a:effectLst/>
        </p:spPr>
        <p:txBody>
          <a:bodyPr wrap="none" lIns="118297" tIns="59149" rIns="118297" bIns="59149" anchor="ctr"/>
          <a:lstStyle/>
          <a:p>
            <a:pPr>
              <a:defRPr/>
            </a:pPr>
            <a:endParaRPr lang="zh-CN" altLang="en-US" sz="2160" kern="0">
              <a:solidFill>
                <a:sysClr val="windowText" lastClr="000000"/>
              </a:solidFill>
            </a:endParaRPr>
          </a:p>
        </p:txBody>
      </p:sp>
      <p:sp>
        <p:nvSpPr>
          <p:cNvPr id="10" name="AutoShape 10"/>
          <p:cNvSpPr>
            <a:spLocks noChangeArrowheads="1"/>
          </p:cNvSpPr>
          <p:nvPr/>
        </p:nvSpPr>
        <p:spPr bwMode="auto">
          <a:xfrm>
            <a:off x="809625" y="1681480"/>
            <a:ext cx="4335780" cy="2496820"/>
          </a:xfrm>
          <a:prstGeom prst="roundRect">
            <a:avLst>
              <a:gd name="adj" fmla="val 7333"/>
            </a:avLst>
          </a:prstGeom>
          <a:solidFill>
            <a:srgbClr val="2ABDC7"/>
          </a:solidFill>
          <a:ln w="9525">
            <a:noFill/>
            <a:round/>
          </a:ln>
          <a:effectLst/>
        </p:spPr>
        <p:txBody>
          <a:bodyPr anchor="ctr"/>
          <a:lstStyle/>
          <a:p>
            <a:pPr>
              <a:defRPr/>
            </a:pPr>
            <a:endParaRPr lang="zh-CN" altLang="en-US" sz="2160" kern="0">
              <a:solidFill>
                <a:sysClr val="windowText" lastClr="000000"/>
              </a:solidFill>
            </a:endParaRPr>
          </a:p>
        </p:txBody>
      </p:sp>
      <p:sp>
        <p:nvSpPr>
          <p:cNvPr id="16" name="Freeform 25"/>
          <p:cNvSpPr/>
          <p:nvPr/>
        </p:nvSpPr>
        <p:spPr bwMode="auto">
          <a:xfrm flipH="1">
            <a:off x="6679788" y="3905954"/>
            <a:ext cx="2325230" cy="1683671"/>
          </a:xfrm>
          <a:custGeom>
            <a:avLst/>
            <a:gdLst>
              <a:gd name="T0" fmla="*/ 0 w 735"/>
              <a:gd name="T1" fmla="*/ 0 h 532"/>
              <a:gd name="T2" fmla="*/ 735 w 735"/>
              <a:gd name="T3" fmla="*/ 532 h 532"/>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T0" t="T1" r="T2" b="T3"/>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bg1">
              <a:lumMod val="85000"/>
            </a:schemeClr>
          </a:solidFill>
          <a:ln w="9525">
            <a:noFill/>
            <a:round/>
          </a:ln>
          <a:effectLst/>
        </p:spPr>
        <p:txBody>
          <a:bodyPr wrap="none" lIns="118297" tIns="59149" rIns="118297" bIns="59149" anchor="ctr"/>
          <a:lstStyle/>
          <a:p>
            <a:pPr>
              <a:defRPr/>
            </a:pPr>
            <a:endParaRPr lang="zh-CN" altLang="en-US" sz="2160" kern="0">
              <a:solidFill>
                <a:sysClr val="windowText" lastClr="000000"/>
              </a:solidFill>
            </a:endParaRPr>
          </a:p>
        </p:txBody>
      </p:sp>
      <p:grpSp>
        <p:nvGrpSpPr>
          <p:cNvPr id="17" name="组合 16"/>
          <p:cNvGrpSpPr/>
          <p:nvPr/>
        </p:nvGrpSpPr>
        <p:grpSpPr>
          <a:xfrm>
            <a:off x="6172834" y="1681480"/>
            <a:ext cx="4360545" cy="2484120"/>
            <a:chOff x="5393039" y="1289050"/>
            <a:chExt cx="1542330" cy="1446440"/>
          </a:xfrm>
          <a:solidFill>
            <a:schemeClr val="accent1">
              <a:lumMod val="75000"/>
            </a:schemeClr>
          </a:solidFill>
        </p:grpSpPr>
        <p:sp>
          <p:nvSpPr>
            <p:cNvPr id="18" name="AutoShape 18"/>
            <p:cNvSpPr>
              <a:spLocks noChangeArrowheads="1"/>
            </p:cNvSpPr>
            <p:nvPr/>
          </p:nvSpPr>
          <p:spPr bwMode="auto">
            <a:xfrm>
              <a:off x="5393039" y="1289050"/>
              <a:ext cx="1542330" cy="1446440"/>
            </a:xfrm>
            <a:prstGeom prst="roundRect">
              <a:avLst>
                <a:gd name="adj" fmla="val 7333"/>
              </a:avLst>
            </a:prstGeom>
            <a:solidFill>
              <a:srgbClr val="2ABDC7"/>
            </a:solidFill>
            <a:ln w="9525">
              <a:noFill/>
              <a:round/>
            </a:ln>
            <a:effectLst/>
          </p:spPr>
          <p:txBody>
            <a:bodyPr anchor="ctr"/>
            <a:lstStyle/>
            <a:p>
              <a:pPr>
                <a:defRPr/>
              </a:pPr>
              <a:endParaRPr lang="zh-CN" altLang="en-US" sz="2160" kern="0">
                <a:solidFill>
                  <a:sysClr val="windowText" lastClr="000000"/>
                </a:solidFill>
              </a:endParaRPr>
            </a:p>
          </p:txBody>
        </p:sp>
        <p:sp>
          <p:nvSpPr>
            <p:cNvPr id="19" name="Text Box 20"/>
            <p:cNvSpPr txBox="1">
              <a:spLocks noChangeArrowheads="1"/>
            </p:cNvSpPr>
            <p:nvPr/>
          </p:nvSpPr>
          <p:spPr bwMode="auto">
            <a:xfrm>
              <a:off x="5442332" y="1395234"/>
              <a:ext cx="1430940" cy="910311"/>
            </a:xfrm>
            <a:prstGeom prst="rect">
              <a:avLst/>
            </a:prstGeom>
            <a:noFill/>
            <a:ln w="9525">
              <a:noFill/>
              <a:miter lim="800000"/>
            </a:ln>
            <a:effectLst/>
          </p:spPr>
          <p:txBody>
            <a:bodyPr wrap="square" lIns="87089" tIns="43544" rIns="87089" bIns="43544">
              <a:spAutoFit/>
            </a:bodyPr>
            <a:lstStyle/>
            <a:p>
              <a:pPr lvl="0" algn="l">
                <a:lnSpc>
                  <a:spcPct val="150000"/>
                </a:lnSpc>
                <a:buClrTx/>
                <a:buSzTx/>
                <a:buFontTx/>
              </a:pPr>
              <a:r>
                <a:rPr lang="zh-CN" altLang="en-US" sz="1600" dirty="0">
                  <a:uFillTx/>
                  <a:latin typeface="微软雅黑" panose="020B0503020204020204" charset="-122"/>
                  <a:ea typeface="微软雅黑" panose="020B0503020204020204" charset="-122"/>
                  <a:cs typeface="微软雅黑" panose="020B0503020204020204" charset="-122"/>
                  <a:sym typeface="+mn-ea"/>
                </a:rPr>
                <a:t>制备工艺克服现有技术的不足，通过工艺改良有效减少对乙酰氨基酚水解，</a:t>
              </a:r>
              <a:r>
                <a:rPr lang="zh-CN" altLang="en-US" sz="1600" b="1" dirty="0">
                  <a:uFillTx/>
                  <a:latin typeface="微软雅黑" panose="020B0503020204020204" charset="-122"/>
                  <a:ea typeface="微软雅黑" panose="020B0503020204020204" charset="-122"/>
                  <a:cs typeface="微软雅黑" panose="020B0503020204020204" charset="-122"/>
                  <a:sym typeface="+mn-ea"/>
                </a:rPr>
                <a:t>杂质含量低</a:t>
              </a:r>
              <a:r>
                <a:rPr lang="zh-CN" altLang="en-US" sz="1600" dirty="0">
                  <a:uFillTx/>
                  <a:latin typeface="微软雅黑" panose="020B0503020204020204" charset="-122"/>
                  <a:ea typeface="微软雅黑" panose="020B0503020204020204" charset="-122"/>
                  <a:cs typeface="微软雅黑" panose="020B0503020204020204" charset="-122"/>
                  <a:sym typeface="+mn-ea"/>
                </a:rPr>
                <a:t>，</a:t>
              </a:r>
              <a:r>
                <a:rPr lang="zh-CN" altLang="en-US" sz="1600" b="1" dirty="0">
                  <a:uFillTx/>
                  <a:latin typeface="微软雅黑" panose="020B0503020204020204" charset="-122"/>
                  <a:ea typeface="微软雅黑" panose="020B0503020204020204" charset="-122"/>
                  <a:cs typeface="微软雅黑" panose="020B0503020204020204" charset="-122"/>
                  <a:sym typeface="+mn-ea"/>
                </a:rPr>
                <a:t>产品质量和稳定性均得到提高</a:t>
              </a:r>
              <a:r>
                <a:rPr lang="zh-CN" altLang="en-US" sz="1600" dirty="0">
                  <a:uFillTx/>
                  <a:latin typeface="微软雅黑" panose="020B0503020204020204" charset="-122"/>
                  <a:ea typeface="微软雅黑" panose="020B0503020204020204" charset="-122"/>
                  <a:cs typeface="微软雅黑" panose="020B0503020204020204" charset="-122"/>
                  <a:sym typeface="+mn-ea"/>
                </a:rPr>
                <a:t>，保证了用药的有效性和安全性。</a:t>
              </a:r>
            </a:p>
          </p:txBody>
        </p:sp>
      </p:grpSp>
      <p:grpSp>
        <p:nvGrpSpPr>
          <p:cNvPr id="20" name="组合 19"/>
          <p:cNvGrpSpPr/>
          <p:nvPr/>
        </p:nvGrpSpPr>
        <p:grpSpPr>
          <a:xfrm>
            <a:off x="2316955" y="5550200"/>
            <a:ext cx="7570725" cy="1008088"/>
            <a:chOff x="2316955" y="5550200"/>
            <a:chExt cx="7570725" cy="1008088"/>
          </a:xfrm>
        </p:grpSpPr>
        <p:sp>
          <p:nvSpPr>
            <p:cNvPr id="21" name="AutoShape 8"/>
            <p:cNvSpPr>
              <a:spLocks noChangeArrowheads="1"/>
            </p:cNvSpPr>
            <p:nvPr/>
          </p:nvSpPr>
          <p:spPr bwMode="auto">
            <a:xfrm>
              <a:off x="2316955" y="5550200"/>
              <a:ext cx="7570725" cy="1008088"/>
            </a:xfrm>
            <a:prstGeom prst="roundRect">
              <a:avLst>
                <a:gd name="adj" fmla="val 7333"/>
              </a:avLst>
            </a:prstGeom>
            <a:solidFill>
              <a:srgbClr val="4C4B50"/>
            </a:solidFill>
            <a:ln w="38100">
              <a:noFill/>
              <a:round/>
            </a:ln>
            <a:effectLst/>
          </p:spPr>
          <p:txBody>
            <a:bodyPr lIns="118297" tIns="59149" rIns="118297" bIns="59149" anchor="ctr"/>
            <a:lstStyle/>
            <a:p>
              <a:pPr>
                <a:defRPr/>
              </a:pPr>
              <a:endParaRPr lang="zh-CN" altLang="en-US" sz="2160" kern="0">
                <a:solidFill>
                  <a:sysClr val="windowText" lastClr="000000"/>
                </a:solidFill>
              </a:endParaRPr>
            </a:p>
          </p:txBody>
        </p:sp>
        <p:sp>
          <p:nvSpPr>
            <p:cNvPr id="22" name="Text Box 21"/>
            <p:cNvSpPr txBox="1">
              <a:spLocks noChangeArrowheads="1"/>
            </p:cNvSpPr>
            <p:nvPr/>
          </p:nvSpPr>
          <p:spPr bwMode="auto">
            <a:xfrm>
              <a:off x="2484595" y="5596555"/>
              <a:ext cx="7202805" cy="954405"/>
            </a:xfrm>
            <a:prstGeom prst="rect">
              <a:avLst/>
            </a:prstGeom>
            <a:noFill/>
            <a:ln w="9525">
              <a:noFill/>
              <a:miter lim="800000"/>
            </a:ln>
            <a:effectLst/>
          </p:spPr>
          <p:txBody>
            <a:bodyPr wrap="square" lIns="93890" tIns="46945" rIns="93890" bIns="46945">
              <a:spAutoFit/>
            </a:bodyPr>
            <a:lstStyle/>
            <a:p>
              <a:pPr algn="ctr">
                <a:defRPr/>
              </a:pPr>
              <a:r>
                <a:rPr lang="zh-CN" altLang="en-US" sz="2800" kern="0" dirty="0" smtClean="0">
                  <a:solidFill>
                    <a:srgbClr val="FFFFFF"/>
                  </a:solidFill>
                  <a:ea typeface="微软雅黑" panose="020B0503020204020204" charset="-122"/>
                </a:rPr>
                <a:t>对乙酰氨基酚甘露醇注射液成分和制备工艺创新提升患者治疗有效性和安全性</a:t>
              </a:r>
            </a:p>
          </p:txBody>
        </p:sp>
      </p:grpSp>
      <p:sp>
        <p:nvSpPr>
          <p:cNvPr id="24" name="文本框 23"/>
          <p:cNvSpPr txBox="1"/>
          <p:nvPr/>
        </p:nvSpPr>
        <p:spPr>
          <a:xfrm>
            <a:off x="1775460" y="1335405"/>
            <a:ext cx="2352040" cy="368300"/>
          </a:xfrm>
          <a:prstGeom prst="rect">
            <a:avLst/>
          </a:prstGeom>
          <a:solidFill>
            <a:srgbClr val="92D050"/>
          </a:solidFill>
        </p:spPr>
        <p:txBody>
          <a:bodyPr wrap="square" rtlCol="0">
            <a:spAutoFit/>
          </a:bodyPr>
          <a:lstStyle/>
          <a:p>
            <a:pPr algn="ctr"/>
            <a:r>
              <a:rPr lang="zh-CN" altLang="en-US" b="1">
                <a:latin typeface="微软雅黑" panose="020B0503020204020204" charset="-122"/>
                <a:ea typeface="微软雅黑" panose="020B0503020204020204" charset="-122"/>
              </a:rPr>
              <a:t>制剂组分</a:t>
            </a:r>
          </a:p>
        </p:txBody>
      </p:sp>
      <p:sp>
        <p:nvSpPr>
          <p:cNvPr id="8193" name="文本框 3"/>
          <p:cNvSpPr txBox="1"/>
          <p:nvPr/>
        </p:nvSpPr>
        <p:spPr>
          <a:xfrm>
            <a:off x="5304155" y="45085"/>
            <a:ext cx="1743075" cy="645160"/>
          </a:xfrm>
          <a:prstGeom prst="rect">
            <a:avLst/>
          </a:prstGeom>
          <a:noFill/>
          <a:ln w="9525">
            <a:noFill/>
          </a:ln>
        </p:spPr>
        <p:txBody>
          <a:bodyPr wrap="square" anchor="t" anchorCtr="0">
            <a:spAutoFit/>
          </a:bodyPr>
          <a:lstStyle/>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创新性</a:t>
            </a:r>
          </a:p>
        </p:txBody>
      </p:sp>
      <p:sp>
        <p:nvSpPr>
          <p:cNvPr id="25" name="文本框 24"/>
          <p:cNvSpPr txBox="1"/>
          <p:nvPr/>
        </p:nvSpPr>
        <p:spPr>
          <a:xfrm>
            <a:off x="7120890" y="1340485"/>
            <a:ext cx="2566670" cy="368300"/>
          </a:xfrm>
          <a:prstGeom prst="rect">
            <a:avLst/>
          </a:prstGeom>
          <a:solidFill>
            <a:srgbClr val="92D050"/>
          </a:solidFill>
        </p:spPr>
        <p:txBody>
          <a:bodyPr wrap="square" rtlCol="0">
            <a:spAutoFit/>
          </a:bodyPr>
          <a:lstStyle/>
          <a:p>
            <a:pPr algn="ctr"/>
            <a:r>
              <a:rPr lang="zh-CN" altLang="en-US" b="1">
                <a:latin typeface="微软雅黑" panose="020B0503020204020204" charset="-122"/>
                <a:ea typeface="微软雅黑" panose="020B0503020204020204" charset="-122"/>
              </a:rPr>
              <a:t>制备工艺</a:t>
            </a:r>
            <a:endParaRPr lang="en-US" altLang="zh-CN" b="1">
              <a:latin typeface="微软雅黑" panose="020B0503020204020204" charset="-122"/>
              <a:ea typeface="微软雅黑" panose="020B0503020204020204" charset="-122"/>
            </a:endParaRPr>
          </a:p>
        </p:txBody>
      </p:sp>
      <p:sp>
        <p:nvSpPr>
          <p:cNvPr id="2" name="文本框 1"/>
          <p:cNvSpPr txBox="1"/>
          <p:nvPr/>
        </p:nvSpPr>
        <p:spPr>
          <a:xfrm>
            <a:off x="11643995" y="497713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839470" y="1703705"/>
            <a:ext cx="4306570" cy="2553335"/>
          </a:xfrm>
          <a:prstGeom prst="rect">
            <a:avLst/>
          </a:prstGeom>
          <a:noFill/>
        </p:spPr>
        <p:txBody>
          <a:bodyPr wrap="square" rtlCol="0" anchor="t">
            <a:spAutoFit/>
          </a:bodyPr>
          <a:lstStyle/>
          <a:p>
            <a:r>
              <a:rPr sz="1600">
                <a:latin typeface="微软雅黑" panose="020B0503020204020204" charset="-122"/>
                <a:ea typeface="微软雅黑" panose="020B0503020204020204" charset="-122"/>
                <a:cs typeface="微软雅黑" panose="020B0503020204020204" charset="-122"/>
              </a:rPr>
              <a:t>相较于对乙酰氨基酚注射液，对乙酰氨基酚甘露醇注射液</a:t>
            </a:r>
            <a:r>
              <a:rPr lang="zh-CN"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marL="285750" indent="-285750">
              <a:buFont typeface="Wingdings" panose="05000000000000000000" charset="0"/>
              <a:buChar char="ü"/>
            </a:pPr>
            <a:r>
              <a:rPr sz="1600" b="1">
                <a:latin typeface="微软雅黑" panose="020B0503020204020204" charset="-122"/>
                <a:ea typeface="微软雅黑" panose="020B0503020204020204" charset="-122"/>
                <a:cs typeface="微软雅黑" panose="020B0503020204020204" charset="-122"/>
              </a:rPr>
              <a:t>不含苯甲醇</a:t>
            </a:r>
            <a:r>
              <a:rPr lang="zh-CN" sz="1600" b="1">
                <a:latin typeface="微软雅黑" panose="020B0503020204020204" charset="-122"/>
                <a:ea typeface="微软雅黑" panose="020B0503020204020204" charset="-122"/>
                <a:cs typeface="微软雅黑" panose="020B0503020204020204" charset="-122"/>
              </a:rPr>
              <a:t>，避免引起臀肌挛缩症</a:t>
            </a:r>
            <a:r>
              <a:rPr sz="1600">
                <a:latin typeface="微软雅黑" panose="020B0503020204020204" charset="-122"/>
                <a:ea typeface="微软雅黑" panose="020B0503020204020204" charset="-122"/>
                <a:cs typeface="微软雅黑" panose="020B0503020204020204" charset="-122"/>
              </a:rPr>
              <a:t>；</a:t>
            </a: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增加pH值缓冲剂磷酸氢二钠以</a:t>
            </a:r>
            <a:r>
              <a:rPr sz="1600" b="1">
                <a:latin typeface="微软雅黑" panose="020B0503020204020204" charset="-122"/>
                <a:ea typeface="微软雅黑" panose="020B0503020204020204" charset="-122"/>
                <a:cs typeface="微软雅黑" panose="020B0503020204020204" charset="-122"/>
              </a:rPr>
              <a:t>防止药物降解，</a:t>
            </a:r>
            <a:r>
              <a:rPr sz="1600">
                <a:latin typeface="微软雅黑" panose="020B0503020204020204" charset="-122"/>
                <a:ea typeface="微软雅黑" panose="020B0503020204020204" charset="-122"/>
                <a:cs typeface="微软雅黑" panose="020B0503020204020204" charset="-122"/>
              </a:rPr>
              <a:t>保障对乙酰氨基酚有效含量和浓度，进而保障疗效；</a:t>
            </a: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将丙二醇更换为甘露醇，</a:t>
            </a:r>
            <a:r>
              <a:rPr sz="1600" b="1">
                <a:latin typeface="微软雅黑" panose="020B0503020204020204" charset="-122"/>
                <a:ea typeface="微软雅黑" panose="020B0503020204020204" charset="-122"/>
                <a:cs typeface="微软雅黑" panose="020B0503020204020204" charset="-122"/>
              </a:rPr>
              <a:t>避免影响神经系统；</a:t>
            </a: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将亚硫酸氢钠更换为盐酸半胱氨酸，</a:t>
            </a:r>
            <a:r>
              <a:rPr sz="1600" b="1">
                <a:latin typeface="微软雅黑" panose="020B0503020204020204" charset="-122"/>
                <a:ea typeface="微软雅黑" panose="020B0503020204020204" charset="-122"/>
                <a:cs typeface="微软雅黑" panose="020B0503020204020204" charset="-122"/>
              </a:rPr>
              <a:t>避免诱发过敏反应。</a:t>
            </a:r>
          </a:p>
        </p:txBody>
      </p:sp>
      <p:sp>
        <p:nvSpPr>
          <p:cNvPr id="9" name="文本框 8"/>
          <p:cNvSpPr txBox="1"/>
          <p:nvPr/>
        </p:nvSpPr>
        <p:spPr>
          <a:xfrm>
            <a:off x="695325" y="4511040"/>
            <a:ext cx="2986405" cy="368300"/>
          </a:xfrm>
          <a:prstGeom prst="rect">
            <a:avLst/>
          </a:prstGeom>
          <a:noFill/>
        </p:spPr>
        <p:txBody>
          <a:bodyPr wrap="square" rtlCol="0" anchor="t">
            <a:spAutoFit/>
          </a:bodyPr>
          <a:lstStyle/>
          <a:p>
            <a:r>
              <a:rPr lang="zh-CN" altLang="en-US">
                <a:latin typeface="Times New Roman" panose="02020603050405020304" charset="0"/>
                <a:ea typeface="微软雅黑" panose="020B0503020204020204" charset="-122"/>
                <a:cs typeface="Times New Roman" panose="02020603050405020304" charset="0"/>
              </a:rPr>
              <a:t>专利申请号 201510027915 .6</a:t>
            </a:r>
          </a:p>
        </p:txBody>
      </p:sp>
      <p:sp>
        <p:nvSpPr>
          <p:cNvPr id="11" name="文本框 10"/>
          <p:cNvSpPr txBox="1"/>
          <p:nvPr/>
        </p:nvSpPr>
        <p:spPr>
          <a:xfrm>
            <a:off x="8003540" y="4977130"/>
            <a:ext cx="3770630" cy="368300"/>
          </a:xfrm>
          <a:prstGeom prst="rect">
            <a:avLst/>
          </a:prstGeom>
          <a:noFill/>
        </p:spPr>
        <p:txBody>
          <a:bodyPr wrap="square" rtlCol="0" anchor="t">
            <a:spAutoFit/>
          </a:bodyPr>
          <a:lstStyle/>
          <a:p>
            <a:r>
              <a:rPr lang="zh-CN" altLang="en-US" b="1">
                <a:latin typeface="微软雅黑" panose="020B0503020204020204" charset="-122"/>
                <a:ea typeface="微软雅黑" panose="020B0503020204020204" charset="-122"/>
              </a:rPr>
              <a:t>药品注册分类：</a:t>
            </a:r>
            <a:r>
              <a:rPr lang="zh-CN" altLang="en-US">
                <a:latin typeface="微软雅黑" panose="020B0503020204020204" charset="-122"/>
                <a:ea typeface="微软雅黑" panose="020B0503020204020204" charset="-122"/>
              </a:rPr>
              <a:t>化学药品</a:t>
            </a:r>
            <a:r>
              <a:rPr lang="en-US" altLang="zh-CN">
                <a:latin typeface="微软雅黑" panose="020B0503020204020204" charset="-122"/>
                <a:ea typeface="微软雅黑" panose="020B0503020204020204" charset="-122"/>
              </a:rPr>
              <a:t>3</a:t>
            </a:r>
            <a:r>
              <a:rPr lang="zh-CN" altLang="en-US">
                <a:latin typeface="微软雅黑" panose="020B0503020204020204" charset="-122"/>
                <a:ea typeface="微软雅黑" panose="020B0503020204020204" charset="-122"/>
              </a:rPr>
              <a:t>类</a:t>
            </a:r>
          </a:p>
        </p:txBody>
      </p:sp>
    </p:spTree>
  </p:cSld>
  <p:clrMapOvr>
    <a:masterClrMapping/>
  </p:clrMapOvr>
  <mc:AlternateContent xmlns:mc="http://schemas.openxmlformats.org/markup-compatibility/2006" xmlns:p14="http://schemas.microsoft.com/office/powerpoint/2010/main">
    <mc:Choice Requires="p14">
      <p:transition spd="slow" p14:dur="1600" advClick="0" advTm="0"/>
    </mc:Choice>
    <mc:Fallback xmlns="">
      <p:transition spd="slow" advClick="0" advTm="0"/>
    </mc:Fallback>
  </mc:AlternateContent>
  <p:timing>
    <p:tnLst>
      <p:par>
        <p:cTn id="1" dur="indefinite" restart="never" nodeType="tmRoot"/>
      </p:par>
    </p:tnLst>
    <p:bldLst>
      <p:bldP spid="8" grpId="0" bldLvl="0" animBg="1"/>
      <p:bldP spid="1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1428624" y="1855523"/>
            <a:ext cx="9334752" cy="3716345"/>
            <a:chOff x="1428624" y="2286053"/>
            <a:chExt cx="9334752" cy="3716345"/>
          </a:xfrm>
        </p:grpSpPr>
        <p:sp>
          <p:nvSpPr>
            <p:cNvPr id="10" name="圆角矩形 9"/>
            <p:cNvSpPr/>
            <p:nvPr/>
          </p:nvSpPr>
          <p:spPr>
            <a:xfrm>
              <a:off x="4546368" y="3357204"/>
              <a:ext cx="3120384" cy="1530492"/>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rgbClr val="D00022"/>
                </a:solidFill>
                <a:latin typeface="Calibri" panose="020F0502020204030204"/>
              </a:endParaRPr>
            </a:p>
          </p:txBody>
        </p:sp>
        <p:sp>
          <p:nvSpPr>
            <p:cNvPr id="11" name="圆角矩形 10"/>
            <p:cNvSpPr/>
            <p:nvPr/>
          </p:nvSpPr>
          <p:spPr>
            <a:xfrm>
              <a:off x="1428624" y="2286053"/>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2" name="圆角矩形 11"/>
            <p:cNvSpPr/>
            <p:nvPr/>
          </p:nvSpPr>
          <p:spPr>
            <a:xfrm>
              <a:off x="6785020" y="2286053"/>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3" name="圆角矩形 12"/>
            <p:cNvSpPr/>
            <p:nvPr/>
          </p:nvSpPr>
          <p:spPr>
            <a:xfrm>
              <a:off x="1428624" y="4471905"/>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4" name="圆角矩形 13"/>
            <p:cNvSpPr/>
            <p:nvPr/>
          </p:nvSpPr>
          <p:spPr>
            <a:xfrm>
              <a:off x="6737502" y="4471904"/>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grpSp>
      <p:cxnSp>
        <p:nvCxnSpPr>
          <p:cNvPr id="15" name="直接连接符 14"/>
          <p:cNvCxnSpPr/>
          <p:nvPr/>
        </p:nvCxnSpPr>
        <p:spPr>
          <a:xfrm>
            <a:off x="1518382" y="3691918"/>
            <a:ext cx="9147317" cy="0"/>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125451" y="1716928"/>
            <a:ext cx="0" cy="3854941"/>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17" name="圆角矩形 16"/>
          <p:cNvSpPr/>
          <p:nvPr/>
        </p:nvSpPr>
        <p:spPr>
          <a:xfrm>
            <a:off x="5016275" y="3184065"/>
            <a:ext cx="2138334" cy="1049368"/>
          </a:xfrm>
          <a:prstGeom prst="roundRect">
            <a:avLst>
              <a:gd name="adj" fmla="val 10131"/>
            </a:avLst>
          </a:prstGeom>
          <a:solidFill>
            <a:srgbClr val="4C4B50"/>
          </a:solidFill>
          <a:ln w="25400" cap="flat" cmpd="sng" algn="ctr">
            <a:solidFill>
              <a:sysClr val="window" lastClr="FFFFFF"/>
            </a:solidFill>
            <a:prstDash val="solid"/>
          </a:ln>
          <a:effectLst/>
        </p:spPr>
        <p:txBody>
          <a:bodyPr anchor="ctr"/>
          <a:lstStyle/>
          <a:p>
            <a:pPr algn="ctr">
              <a:lnSpc>
                <a:spcPct val="130000"/>
              </a:lnSpc>
              <a:defRPr/>
            </a:pPr>
            <a:r>
              <a:rPr lang="zh-CN" altLang="en-US" sz="2000">
                <a:solidFill>
                  <a:schemeClr val="bg1"/>
                </a:solidFill>
                <a:latin typeface="微软雅黑" panose="020B0503020204020204" charset="-122"/>
                <a:ea typeface="微软雅黑" panose="020B0503020204020204" charset="-122"/>
                <a:sym typeface="+mn-ea"/>
              </a:rPr>
              <a:t>对乙酰氨基酚</a:t>
            </a:r>
          </a:p>
          <a:p>
            <a:pPr algn="ctr">
              <a:lnSpc>
                <a:spcPct val="130000"/>
              </a:lnSpc>
              <a:defRPr/>
            </a:pPr>
            <a:r>
              <a:rPr lang="zh-CN" altLang="en-US" sz="2000">
                <a:solidFill>
                  <a:schemeClr val="bg1"/>
                </a:solidFill>
                <a:latin typeface="微软雅黑" panose="020B0503020204020204" charset="-122"/>
                <a:ea typeface="微软雅黑" panose="020B0503020204020204" charset="-122"/>
                <a:sym typeface="+mn-ea"/>
              </a:rPr>
              <a:t>甘露醇注射液</a:t>
            </a:r>
            <a:endParaRPr lang="zh-CN" altLang="en-US" sz="2000" b="1" kern="0" dirty="0" smtClean="0">
              <a:ln w="18415" cmpd="sng">
                <a:noFill/>
                <a:prstDash val="solid"/>
              </a:ln>
              <a:solidFill>
                <a:schemeClr val="bg1"/>
              </a:solidFill>
              <a:latin typeface="微软雅黑" panose="020B0503020204020204" charset="-122"/>
              <a:ea typeface="微软雅黑" panose="020B0503020204020204" charset="-122"/>
              <a:cs typeface="Times New Roman" panose="02020603050405020304" charset="0"/>
              <a:sym typeface="+mn-ea"/>
            </a:endParaRPr>
          </a:p>
        </p:txBody>
      </p:sp>
      <p:grpSp>
        <p:nvGrpSpPr>
          <p:cNvPr id="18" name="组合 17"/>
          <p:cNvGrpSpPr/>
          <p:nvPr/>
        </p:nvGrpSpPr>
        <p:grpSpPr>
          <a:xfrm>
            <a:off x="1526305" y="1703070"/>
            <a:ext cx="3627245" cy="1453275"/>
            <a:chOff x="1526305" y="2133600"/>
            <a:chExt cx="3627245" cy="1453275"/>
          </a:xfrm>
        </p:grpSpPr>
        <p:sp>
          <p:nvSpPr>
            <p:cNvPr id="19" name="圆角矩形 18"/>
            <p:cNvSpPr/>
            <p:nvPr/>
          </p:nvSpPr>
          <p:spPr>
            <a:xfrm>
              <a:off x="1684697" y="2133600"/>
              <a:ext cx="3468853"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20" name="KSO_GN1"/>
            <p:cNvSpPr txBox="1">
              <a:spLocks noChangeArrowheads="1"/>
            </p:cNvSpPr>
            <p:nvPr/>
          </p:nvSpPr>
          <p:spPr bwMode="auto">
            <a:xfrm flipH="1">
              <a:off x="1526305"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01</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1" name="TextBox 110"/>
            <p:cNvSpPr txBox="1"/>
            <p:nvPr/>
          </p:nvSpPr>
          <p:spPr>
            <a:xfrm>
              <a:off x="2488330" y="2214880"/>
              <a:ext cx="2586990" cy="1323340"/>
            </a:xfrm>
            <a:prstGeom prst="rect">
              <a:avLst/>
            </a:prstGeom>
            <a:noFill/>
          </p:spPr>
          <p:txBody>
            <a:bodyPr wrap="square" lIns="0" tIns="0" rIns="0" bIns="0" rtlCol="0">
              <a:spAutoFit/>
            </a:bodyPr>
            <a:lstStyle/>
            <a:p>
              <a:r>
                <a:rPr lang="en-US" altLang="zh-CN" sz="2000" b="1">
                  <a:latin typeface="微软雅黑" panose="020B0503020204020204" charset="-122"/>
                  <a:ea typeface="微软雅黑" panose="020B0503020204020204" charset="-122"/>
                  <a:sym typeface="+mn-ea"/>
                </a:rPr>
                <a:t>    </a:t>
              </a:r>
              <a:r>
                <a:rPr lang="zh-CN" altLang="en-US" sz="2000" b="1">
                  <a:latin typeface="微软雅黑" panose="020B0503020204020204" charset="-122"/>
                  <a:ea typeface="微软雅黑" panose="020B0503020204020204" charset="-122"/>
                  <a:sym typeface="+mn-ea"/>
                </a:rPr>
                <a:t>弥补药品目录短板</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ts val="1980"/>
                </a:lnSpc>
                <a:buClrTx/>
                <a:buSzTx/>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目前药品目录无对乙酰氨基酚静脉输注剂型。</a:t>
              </a:r>
            </a:p>
            <a:p>
              <a:pPr marL="285750" indent="-285750" algn="l">
                <a:lnSpc>
                  <a:spcPts val="1980"/>
                </a:lnSpc>
                <a:buClrTx/>
                <a:buSzTx/>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rPr>
                <a:t>目录缺乏不耐受赖氨匹林等且吞咽障碍患者的退热药。</a:t>
              </a:r>
            </a:p>
          </p:txBody>
        </p:sp>
      </p:grpSp>
      <p:grpSp>
        <p:nvGrpSpPr>
          <p:cNvPr id="22" name="组合 21"/>
          <p:cNvGrpSpPr/>
          <p:nvPr/>
        </p:nvGrpSpPr>
        <p:grpSpPr>
          <a:xfrm>
            <a:off x="7038453" y="1703070"/>
            <a:ext cx="3610743" cy="1453275"/>
            <a:chOff x="7038453" y="2133600"/>
            <a:chExt cx="3610743" cy="1453275"/>
          </a:xfrm>
        </p:grpSpPr>
        <p:sp>
          <p:nvSpPr>
            <p:cNvPr id="23" name="圆角矩形 22"/>
            <p:cNvSpPr/>
            <p:nvPr/>
          </p:nvSpPr>
          <p:spPr>
            <a:xfrm>
              <a:off x="7038453" y="2133600"/>
              <a:ext cx="3468854"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ctr">
                <a:lnSpc>
                  <a:spcPct val="130000"/>
                </a:lnSpc>
                <a:defRPr/>
              </a:pPr>
              <a:endParaRPr lang="zh-CN" altLang="en-US" sz="2665" b="1" kern="0" dirty="0">
                <a:solidFill>
                  <a:schemeClr val="tx1">
                    <a:lumMod val="65000"/>
                    <a:lumOff val="35000"/>
                  </a:schemeClr>
                </a:solidFill>
                <a:latin typeface="微软雅黑" panose="020B0503020204020204" charset="-122"/>
                <a:ea typeface="微软雅黑" panose="020B0503020204020204" charset="-122"/>
              </a:endParaRPr>
            </a:p>
          </p:txBody>
        </p:sp>
        <p:sp>
          <p:nvSpPr>
            <p:cNvPr id="24" name="KSO_GN2"/>
            <p:cNvSpPr txBox="1">
              <a:spLocks noChangeArrowheads="1"/>
            </p:cNvSpPr>
            <p:nvPr/>
          </p:nvSpPr>
          <p:spPr bwMode="auto">
            <a:xfrm flipH="1">
              <a:off x="9648667"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smtClean="0">
                  <a:solidFill>
                    <a:srgbClr val="FFFFFF"/>
                  </a:solidFill>
                  <a:latin typeface="Arial Rounded MT Bold" panose="020F0704030504030204" pitchFamily="34" charset="0"/>
                  <a:ea typeface="微软雅黑" panose="020B0503020204020204" charset="-122"/>
                  <a:cs typeface="Times New Roman" panose="02020603050405020304" charset="0"/>
                </a:rPr>
                <a:t>03</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5" name="TextBox 110"/>
            <p:cNvSpPr txBox="1"/>
            <p:nvPr/>
          </p:nvSpPr>
          <p:spPr>
            <a:xfrm>
              <a:off x="7070203" y="2245995"/>
              <a:ext cx="3395345" cy="1230630"/>
            </a:xfrm>
            <a:prstGeom prst="rect">
              <a:avLst/>
            </a:prstGeom>
            <a:noFill/>
          </p:spPr>
          <p:txBody>
            <a:bodyPr wrap="square" lIns="0" tIns="0" rIns="0" bIns="0" rtlCol="0">
              <a:spAutoFit/>
            </a:bodyPr>
            <a:lstStyle/>
            <a:p>
              <a:r>
                <a:rPr lang="en-US" altLang="zh-CN" sz="2000" b="1">
                  <a:solidFill>
                    <a:schemeClr val="tx1"/>
                  </a:solidFill>
                  <a:latin typeface="微软雅黑" panose="020B0503020204020204" charset="-122"/>
                  <a:ea typeface="微软雅黑" panose="020B0503020204020204" charset="-122"/>
                </a:rPr>
                <a:t>    </a:t>
              </a:r>
              <a:r>
                <a:rPr lang="zh-CN" altLang="en-US" sz="2000" b="1">
                  <a:solidFill>
                    <a:schemeClr val="tx1"/>
                  </a:solidFill>
                  <a:latin typeface="微软雅黑" panose="020B0503020204020204" charset="-122"/>
                  <a:ea typeface="微软雅黑" panose="020B0503020204020204" charset="-122"/>
                </a:rPr>
                <a:t>提升用药便捷性</a:t>
              </a:r>
              <a:endParaRPr lang="en-US" altLang="zh-CN" sz="2000" dirty="0">
                <a:solidFill>
                  <a:schemeClr val="tx1"/>
                </a:solidFill>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a:solidFill>
                    <a:schemeClr val="tx1"/>
                  </a:solidFill>
                  <a:latin typeface="微软雅黑" panose="020B0503020204020204" charset="-122"/>
                  <a:ea typeface="微软雅黑" panose="020B0503020204020204" charset="-122"/>
                  <a:sym typeface="+mn-ea"/>
                </a:rPr>
                <a:t>静脉输液剂型无需溶解及稀释，减少配液安全及医护人员工作负担。</a:t>
              </a:r>
              <a:endParaRPr lang="zh-CN" altLang="en-US" sz="1600">
                <a:solidFill>
                  <a:schemeClr val="tx1"/>
                </a:solidFill>
                <a:latin typeface="微软雅黑" panose="020B0503020204020204" charset="-122"/>
                <a:ea typeface="微软雅黑" panose="020B0503020204020204" charset="-122"/>
              </a:endParaRPr>
            </a:p>
            <a:p>
              <a:pPr marL="171450" indent="-171450"/>
              <a:endParaRPr lang="en-US" altLang="zh-CN" sz="1200" dirty="0">
                <a:solidFill>
                  <a:schemeClr val="tx1"/>
                </a:solidFill>
                <a:latin typeface="微软雅黑" panose="020B0503020204020204" charset="-122"/>
                <a:ea typeface="微软雅黑" panose="020B0503020204020204" charset="-122"/>
              </a:endParaRPr>
            </a:p>
          </p:txBody>
        </p:sp>
      </p:grpSp>
      <p:grpSp>
        <p:nvGrpSpPr>
          <p:cNvPr id="26" name="组合 25"/>
          <p:cNvGrpSpPr/>
          <p:nvPr/>
        </p:nvGrpSpPr>
        <p:grpSpPr>
          <a:xfrm>
            <a:off x="1518382" y="4294810"/>
            <a:ext cx="3635168" cy="1453275"/>
            <a:chOff x="1518382" y="4725340"/>
            <a:chExt cx="3635168" cy="1453275"/>
          </a:xfrm>
        </p:grpSpPr>
        <p:sp>
          <p:nvSpPr>
            <p:cNvPr id="27" name="圆角矩形 26"/>
            <p:cNvSpPr/>
            <p:nvPr/>
          </p:nvSpPr>
          <p:spPr>
            <a:xfrm>
              <a:off x="1684697" y="4725340"/>
              <a:ext cx="3468853"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0" rIns="96000" bIns="336000" anchor="ctr"/>
            <a:lstStyle/>
            <a:p>
              <a:pPr algn="ctr">
                <a:lnSpc>
                  <a:spcPct val="130000"/>
                </a:lnSpc>
                <a:defRPr/>
              </a:pPr>
              <a:endParaRPr lang="zh-CN" altLang="en-US" sz="2665" b="1" kern="0" dirty="0">
                <a:solidFill>
                  <a:schemeClr val="tx1">
                    <a:lumMod val="65000"/>
                    <a:lumOff val="35000"/>
                  </a:schemeClr>
                </a:solidFill>
                <a:latin typeface="微软雅黑" panose="020B0503020204020204" charset="-122"/>
                <a:ea typeface="微软雅黑" panose="020B0503020204020204" charset="-122"/>
              </a:endParaRPr>
            </a:p>
          </p:txBody>
        </p:sp>
        <p:sp>
          <p:nvSpPr>
            <p:cNvPr id="28" name="KSO_GN4"/>
            <p:cNvSpPr txBox="1">
              <a:spLocks noChangeArrowheads="1"/>
            </p:cNvSpPr>
            <p:nvPr/>
          </p:nvSpPr>
          <p:spPr bwMode="auto">
            <a:xfrm flipH="1">
              <a:off x="1518382" y="576678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smtClean="0">
                  <a:solidFill>
                    <a:srgbClr val="FFFFFF"/>
                  </a:solidFill>
                  <a:latin typeface="Arial Rounded MT Bold" panose="020F0704030504030204" pitchFamily="34" charset="0"/>
                  <a:ea typeface="微软雅黑" panose="020B0503020204020204" charset="-122"/>
                  <a:cs typeface="Times New Roman" panose="02020603050405020304" charset="0"/>
                </a:rPr>
                <a:t>02</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9" name="TextBox 110"/>
            <p:cNvSpPr txBox="1"/>
            <p:nvPr/>
          </p:nvSpPr>
          <p:spPr>
            <a:xfrm>
              <a:off x="2272127" y="4748200"/>
              <a:ext cx="2863215" cy="1323340"/>
            </a:xfrm>
            <a:prstGeom prst="rect">
              <a:avLst/>
            </a:prstGeom>
            <a:noFill/>
          </p:spPr>
          <p:txBody>
            <a:bodyPr wrap="square" lIns="0" tIns="0" rIns="0" bIns="0" rtlCol="0">
              <a:spAutoFit/>
            </a:bodyPr>
            <a:lstStyle/>
            <a:p>
              <a:r>
                <a:rPr lang="en-US" altLang="zh-CN" sz="2000" b="1">
                  <a:latin typeface="微软雅黑" panose="020B0503020204020204" charset="-122"/>
                  <a:ea typeface="微软雅黑" panose="020B0503020204020204" charset="-122"/>
                </a:rPr>
                <a:t>   </a:t>
              </a:r>
              <a:r>
                <a:rPr lang="zh-CN" altLang="en-US" sz="2000" b="1">
                  <a:latin typeface="微软雅黑" panose="020B0503020204020204" charset="-122"/>
                  <a:ea typeface="微软雅黑" panose="020B0503020204020204" charset="-122"/>
                </a:rPr>
                <a:t>满足更多临床需求</a:t>
              </a:r>
              <a:endParaRPr lang="en-US" altLang="zh-CN" sz="2000" dirty="0">
                <a:solidFill>
                  <a:srgbClr val="FFFFFF"/>
                </a:solidFill>
                <a:latin typeface="微软雅黑" panose="020B0503020204020204" charset="-122"/>
                <a:ea typeface="微软雅黑" panose="020B0503020204020204" charset="-122"/>
              </a:endParaRPr>
            </a:p>
            <a:p>
              <a:pPr marL="285750" indent="-285750" algn="l">
                <a:lnSpc>
                  <a:spcPts val="1980"/>
                </a:lnSpc>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适用于吞咽障碍和不配合口服退热治疗的患者。</a:t>
              </a:r>
              <a:endParaRPr lang="zh-CN" altLang="en-US" sz="1400">
                <a:solidFill>
                  <a:schemeClr val="tx1"/>
                </a:solidFill>
                <a:latin typeface="微软雅黑" panose="020B0503020204020204" charset="-122"/>
                <a:ea typeface="微软雅黑" panose="020B0503020204020204" charset="-122"/>
                <a:cs typeface="Times New Roman" panose="02020603050405020304" charset="0"/>
                <a:sym typeface="+mn-ea"/>
              </a:endParaRPr>
            </a:p>
            <a:p>
              <a:pPr marL="285750" indent="-285750" algn="l">
                <a:lnSpc>
                  <a:spcPts val="1980"/>
                </a:lnSpc>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无肠道吸收的可变性，胃肠道刺激小，短期退热更迅速。</a:t>
              </a:r>
              <a:endParaRPr lang="zh-CN" altLang="en-US" sz="1400" dirty="0">
                <a:solidFill>
                  <a:srgbClr val="FFFFFF"/>
                </a:solidFill>
                <a:latin typeface="微软雅黑" panose="020B0503020204020204" charset="-122"/>
                <a:ea typeface="微软雅黑" panose="020B0503020204020204" charset="-122"/>
                <a:cs typeface="Times New Roman" panose="02020603050405020304" charset="0"/>
                <a:sym typeface="+mn-ea"/>
              </a:endParaRPr>
            </a:p>
          </p:txBody>
        </p:sp>
      </p:grpSp>
      <p:grpSp>
        <p:nvGrpSpPr>
          <p:cNvPr id="30" name="组合 29"/>
          <p:cNvGrpSpPr/>
          <p:nvPr/>
        </p:nvGrpSpPr>
        <p:grpSpPr>
          <a:xfrm>
            <a:off x="6993572" y="4294809"/>
            <a:ext cx="3641768" cy="1534795"/>
            <a:chOff x="6993572" y="4725339"/>
            <a:chExt cx="3641768" cy="1534795"/>
          </a:xfrm>
        </p:grpSpPr>
        <p:sp>
          <p:nvSpPr>
            <p:cNvPr id="31" name="圆角矩形 30"/>
            <p:cNvSpPr/>
            <p:nvPr/>
          </p:nvSpPr>
          <p:spPr>
            <a:xfrm>
              <a:off x="6993572" y="4725339"/>
              <a:ext cx="3468854"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0" rIns="96000" bIns="336000" anchor="ctr"/>
            <a:lstStyle/>
            <a:p>
              <a:pPr algn="ctr">
                <a:lnSpc>
                  <a:spcPct val="130000"/>
                </a:lnSpc>
                <a:defRPr/>
              </a:pPr>
              <a:endParaRPr lang="en-US" altLang="zh-CN" sz="2665" b="1" kern="0" dirty="0">
                <a:solidFill>
                  <a:schemeClr val="tx1">
                    <a:lumMod val="65000"/>
                    <a:lumOff val="35000"/>
                  </a:schemeClr>
                </a:solidFill>
                <a:latin typeface="微软雅黑" panose="020B0503020204020204" charset="-122"/>
                <a:ea typeface="微软雅黑" panose="020B0503020204020204" charset="-122"/>
                <a:cs typeface="Arial" panose="020B0604020202020204" pitchFamily="34" charset="0"/>
              </a:endParaRPr>
            </a:p>
          </p:txBody>
        </p:sp>
        <p:sp>
          <p:nvSpPr>
            <p:cNvPr id="32" name="KSO_GN3"/>
            <p:cNvSpPr txBox="1">
              <a:spLocks noChangeArrowheads="1"/>
            </p:cNvSpPr>
            <p:nvPr/>
          </p:nvSpPr>
          <p:spPr bwMode="auto">
            <a:xfrm flipH="1">
              <a:off x="9634811" y="579449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04</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33" name="TextBox 110"/>
            <p:cNvSpPr txBox="1"/>
            <p:nvPr/>
          </p:nvSpPr>
          <p:spPr>
            <a:xfrm>
              <a:off x="7175817" y="4767884"/>
              <a:ext cx="3286760" cy="1492250"/>
            </a:xfrm>
            <a:prstGeom prst="rect">
              <a:avLst/>
            </a:prstGeom>
            <a:noFill/>
          </p:spPr>
          <p:txBody>
            <a:bodyPr wrap="square" lIns="0" tIns="0" rIns="0" bIns="0" rtlCol="0">
              <a:spAutoFit/>
            </a:bodyPr>
            <a:lstStyle/>
            <a:p>
              <a:r>
                <a:rPr lang="zh-CN" altLang="en-US" sz="2000" b="1">
                  <a:latin typeface="微软雅黑" panose="020B0503020204020204" charset="-122"/>
                  <a:ea typeface="微软雅黑" panose="020B0503020204020204" charset="-122"/>
                </a:rPr>
                <a:t>适用人群更广泛</a:t>
              </a:r>
            </a:p>
            <a:p>
              <a:pPr marL="171450" indent="-171450">
                <a:lnSpc>
                  <a:spcPct val="150000"/>
                </a:lnSpc>
                <a:buFont typeface="Wingdings" panose="05000000000000000000" charset="0"/>
                <a:buChar char="ü"/>
              </a:pPr>
              <a:r>
                <a:rPr lang="zh-CN" sz="1400" dirty="0">
                  <a:solidFill>
                    <a:schemeClr val="tx1"/>
                  </a:solidFill>
                  <a:latin typeface="微软雅黑" panose="020B0503020204020204" charset="-122"/>
                  <a:ea typeface="微软雅黑" panose="020B0503020204020204" charset="-122"/>
                </a:rPr>
                <a:t>活动性消化道溃疡/出血</a:t>
              </a:r>
              <a:r>
                <a:rPr lang="en-US" altLang="zh-CN" sz="1400" dirty="0">
                  <a:solidFill>
                    <a:schemeClr val="tx1"/>
                  </a:solidFill>
                  <a:latin typeface="微软雅黑" panose="020B0503020204020204" charset="-122"/>
                  <a:ea typeface="微软雅黑" panose="020B0503020204020204" charset="-122"/>
                </a:rPr>
                <a:t>/</a:t>
              </a:r>
              <a:r>
                <a:rPr lang="en-US" altLang="zh-CN" sz="1400" dirty="0">
                  <a:solidFill>
                    <a:schemeClr val="tx1"/>
                  </a:solidFill>
                  <a:latin typeface="微软雅黑" panose="020B0503020204020204" charset="-122"/>
                  <a:ea typeface="微软雅黑" panose="020B0503020204020204" charset="-122"/>
                  <a:sym typeface="+mn-ea"/>
                </a:rPr>
                <a:t>穿孔病</a:t>
              </a:r>
              <a:r>
                <a:rPr lang="zh-CN" sz="1400" dirty="0">
                  <a:solidFill>
                    <a:schemeClr val="tx1"/>
                  </a:solidFill>
                  <a:latin typeface="微软雅黑" panose="020B0503020204020204" charset="-122"/>
                  <a:ea typeface="微软雅黑" panose="020B0503020204020204" charset="-122"/>
                </a:rPr>
                <a:t>史患者</a:t>
              </a:r>
              <a:r>
                <a:rPr lang="en-US" altLang="zh-CN" sz="1400" dirty="0">
                  <a:solidFill>
                    <a:schemeClr val="tx1"/>
                  </a:solidFill>
                  <a:latin typeface="微软雅黑" panose="020B0503020204020204" charset="-122"/>
                  <a:ea typeface="微软雅黑" panose="020B0503020204020204" charset="-122"/>
                </a:rPr>
                <a:t>;</a:t>
              </a:r>
              <a:endParaRPr lang="zh-CN" sz="1400" dirty="0">
                <a:solidFill>
                  <a:schemeClr val="tx1"/>
                </a:solidFill>
                <a:latin typeface="微软雅黑" panose="020B0503020204020204" charset="-122"/>
                <a:ea typeface="微软雅黑" panose="020B0503020204020204" charset="-122"/>
              </a:endParaRPr>
            </a:p>
            <a:p>
              <a:pPr marL="171450" indent="-171450">
                <a:lnSpc>
                  <a:spcPct val="150000"/>
                </a:lnSpc>
                <a:buFont typeface="Wingdings" panose="05000000000000000000" charset="0"/>
                <a:buChar char="ü"/>
              </a:pPr>
              <a:r>
                <a:rPr lang="en-US" altLang="zh-CN" sz="1400" dirty="0">
                  <a:solidFill>
                    <a:schemeClr val="tx1"/>
                  </a:solidFill>
                  <a:latin typeface="微软雅黑" panose="020B0503020204020204" charset="-122"/>
                  <a:ea typeface="微软雅黑" panose="020B0503020204020204" charset="-122"/>
                </a:rPr>
                <a:t>重度心力衰竭患者;</a:t>
              </a:r>
            </a:p>
            <a:p>
              <a:pPr marL="171450" indent="-171450">
                <a:lnSpc>
                  <a:spcPct val="150000"/>
                </a:lnSpc>
                <a:buFont typeface="Wingdings" panose="05000000000000000000" charset="0"/>
                <a:buChar char="ü"/>
              </a:pPr>
              <a:r>
                <a:rPr lang="zh-CN" altLang="en-US" sz="1400" dirty="0">
                  <a:solidFill>
                    <a:schemeClr val="tx1"/>
                  </a:solidFill>
                  <a:latin typeface="微软雅黑" panose="020B0503020204020204" charset="-122"/>
                  <a:ea typeface="微软雅黑" panose="020B0503020204020204" charset="-122"/>
                </a:rPr>
                <a:t>阿司匹林过敏以及孕妇等。</a:t>
              </a:r>
              <a:endParaRPr lang="en-US" altLang="zh-CN" sz="1400" dirty="0">
                <a:solidFill>
                  <a:schemeClr val="tx1"/>
                </a:solidFill>
                <a:latin typeface="微软雅黑" panose="020B0503020204020204" charset="-122"/>
                <a:ea typeface="微软雅黑" panose="020B0503020204020204" charset="-122"/>
              </a:endParaRPr>
            </a:p>
            <a:p>
              <a:pPr marL="171450" indent="-171450"/>
              <a:endParaRPr lang="en-US" altLang="zh-CN" sz="1400" dirty="0">
                <a:solidFill>
                  <a:schemeClr val="tx1"/>
                </a:solidFill>
                <a:latin typeface="微软雅黑" panose="020B0503020204020204" charset="-122"/>
                <a:ea typeface="微软雅黑" panose="020B0503020204020204" charset="-122"/>
              </a:endParaRPr>
            </a:p>
          </p:txBody>
        </p:sp>
      </p:grpSp>
      <p:sp>
        <p:nvSpPr>
          <p:cNvPr id="9217" name="文本框 3"/>
          <p:cNvSpPr txBox="1"/>
          <p:nvPr/>
        </p:nvSpPr>
        <p:spPr>
          <a:xfrm>
            <a:off x="5401310" y="45085"/>
            <a:ext cx="1743075" cy="644525"/>
          </a:xfrm>
          <a:prstGeom prst="rect">
            <a:avLst/>
          </a:prstGeom>
          <a:noFill/>
          <a:ln w="9525">
            <a:noFill/>
          </a:ln>
        </p:spPr>
        <p:txBody>
          <a:bodyPr wrap="square" anchor="t" anchorCtr="0">
            <a:spAutoFit/>
          </a:bodyPr>
          <a:lstStyle/>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公平性</a:t>
            </a:r>
          </a:p>
        </p:txBody>
      </p:sp>
      <p:sp>
        <p:nvSpPr>
          <p:cNvPr id="34" name="文本框 33"/>
          <p:cNvSpPr txBox="1"/>
          <p:nvPr/>
        </p:nvSpPr>
        <p:spPr>
          <a:xfrm>
            <a:off x="479425" y="5776595"/>
            <a:ext cx="11482070" cy="1014730"/>
          </a:xfrm>
          <a:prstGeom prst="rect">
            <a:avLst/>
          </a:prstGeom>
          <a:solidFill>
            <a:srgbClr val="92D050"/>
          </a:solidFill>
        </p:spPr>
        <p:txBody>
          <a:bodyPr wrap="square" rtlCol="0">
            <a:spAutoFit/>
          </a:bodyPr>
          <a:lstStyle/>
          <a:p>
            <a:pPr indent="457200">
              <a:lnSpc>
                <a:spcPct val="150000"/>
              </a:lnSpc>
            </a:pPr>
            <a:r>
              <a:rPr lang="zh-CN" altLang="en-US" sz="2000">
                <a:latin typeface="微软雅黑" panose="020B0503020204020204" charset="-122"/>
                <a:ea typeface="微软雅黑" panose="020B0503020204020204" charset="-122"/>
              </a:rPr>
              <a:t>与其他非甾体抗炎药相比，对乙酰氨基酚甘露醇注射液作为相对安全的解热药物，适用人群更广，剂型更便捷，满足特殊人群用药需要，且弥补药品目录无对乙酰氨基酚静脉输注剂型的短板。</a:t>
            </a:r>
          </a:p>
        </p:txBody>
      </p:sp>
      <p:sp>
        <p:nvSpPr>
          <p:cNvPr id="2" name="文本框 1"/>
          <p:cNvSpPr txBox="1"/>
          <p:nvPr/>
        </p:nvSpPr>
        <p:spPr>
          <a:xfrm>
            <a:off x="219075" y="750570"/>
            <a:ext cx="11962130" cy="1198880"/>
          </a:xfrm>
          <a:prstGeom prst="rect">
            <a:avLst/>
          </a:prstGeom>
          <a:noFill/>
        </p:spPr>
        <p:txBody>
          <a:bodyPr wrap="square" rtlCol="0" anchor="t">
            <a:spAutoFit/>
          </a:bodyPr>
          <a:lstStyle/>
          <a:p>
            <a:pPr indent="457200">
              <a:lnSpc>
                <a:spcPct val="150000"/>
              </a:lnSpc>
            </a:pPr>
            <a:r>
              <a:rPr lang="en-US" altLang="zh-CN" sz="1600">
                <a:latin typeface="微软雅黑" panose="020B0503020204020204" charset="-122"/>
                <a:ea typeface="微软雅黑" panose="020B0503020204020204" charset="-122"/>
                <a:sym typeface="+mn-ea"/>
              </a:rPr>
              <a:t>2020</a:t>
            </a:r>
            <a:r>
              <a:rPr lang="zh-CN" altLang="en-US" sz="1600">
                <a:latin typeface="微软雅黑" panose="020B0503020204020204" charset="-122"/>
                <a:ea typeface="微软雅黑" panose="020B0503020204020204" charset="-122"/>
                <a:sym typeface="+mn-ea"/>
              </a:rPr>
              <a:t>年</a:t>
            </a:r>
            <a:r>
              <a:rPr lang="en-US" altLang="zh-CN" sz="1600">
                <a:latin typeface="微软雅黑" panose="020B0503020204020204" charset="-122"/>
                <a:ea typeface="微软雅黑" panose="020B0503020204020204" charset="-122"/>
                <a:sym typeface="+mn-ea"/>
              </a:rPr>
              <a:t>2</a:t>
            </a:r>
            <a:r>
              <a:rPr lang="zh-CN" altLang="en-US" sz="1600">
                <a:latin typeface="微软雅黑" panose="020B0503020204020204" charset="-122"/>
                <a:ea typeface="微软雅黑" panose="020B0503020204020204" charset="-122"/>
                <a:sym typeface="+mn-ea"/>
              </a:rPr>
              <a:t>月</a:t>
            </a:r>
            <a:r>
              <a:rPr lang="en-US" altLang="zh-CN" sz="1600">
                <a:latin typeface="微软雅黑" panose="020B0503020204020204" charset="-122"/>
                <a:ea typeface="微软雅黑" panose="020B0503020204020204" charset="-122"/>
                <a:sym typeface="+mn-ea"/>
              </a:rPr>
              <a:t>3</a:t>
            </a:r>
            <a:r>
              <a:rPr lang="zh-CN" altLang="en-US" sz="1600">
                <a:latin typeface="微软雅黑" panose="020B0503020204020204" charset="-122"/>
                <a:ea typeface="微软雅黑" panose="020B0503020204020204" charset="-122"/>
                <a:sym typeface="+mn-ea"/>
              </a:rPr>
              <a:t>日全国医疗机构发热门诊共接诊</a:t>
            </a:r>
            <a:r>
              <a:rPr lang="en-US" altLang="zh-CN" sz="1600">
                <a:latin typeface="微软雅黑" panose="020B0503020204020204" charset="-122"/>
                <a:ea typeface="微软雅黑" panose="020B0503020204020204" charset="-122"/>
                <a:sym typeface="+mn-ea"/>
              </a:rPr>
              <a:t>22</a:t>
            </a:r>
            <a:r>
              <a:rPr lang="zh-CN" altLang="en-US" sz="1600">
                <a:latin typeface="微软雅黑" panose="020B0503020204020204" charset="-122"/>
                <a:ea typeface="微软雅黑" panose="020B0503020204020204" charset="-122"/>
                <a:sym typeface="+mn-ea"/>
              </a:rPr>
              <a:t>万人次（</a:t>
            </a:r>
            <a:r>
              <a:rPr lang="zh-CN" altLang="en-US" sz="1600">
                <a:latin typeface="Times New Roman" panose="02020603050405020304" charset="0"/>
                <a:ea typeface="微软雅黑" panose="020B0503020204020204" charset="-122"/>
                <a:cs typeface="Times New Roman" panose="02020603050405020304" charset="0"/>
                <a:sym typeface="+mn-ea"/>
              </a:rPr>
              <a:t>http://shanghai.xinmin.cn/xmsq/2020/02/04/31648342.html</a:t>
            </a:r>
            <a:r>
              <a:rPr lang="zh-CN" altLang="en-US" sz="1600">
                <a:latin typeface="微软雅黑" panose="020B0503020204020204" charset="-122"/>
                <a:ea typeface="微软雅黑" panose="020B0503020204020204" charset="-122"/>
                <a:sym typeface="+mn-ea"/>
              </a:rPr>
              <a:t>），根据</a:t>
            </a:r>
            <a:r>
              <a:rPr lang="en-US" altLang="zh-CN" sz="1600">
                <a:latin typeface="微软雅黑" panose="020B0503020204020204" charset="-122"/>
                <a:ea typeface="微软雅黑" panose="020B0503020204020204" charset="-122"/>
                <a:sym typeface="+mn-ea"/>
              </a:rPr>
              <a:t>2021 </a:t>
            </a:r>
            <a:r>
              <a:rPr lang="zh-CN" altLang="en-US" sz="1600">
                <a:latin typeface="微软雅黑" panose="020B0503020204020204" charset="-122"/>
                <a:ea typeface="微软雅黑" panose="020B0503020204020204" charset="-122"/>
                <a:sym typeface="+mn-ea"/>
              </a:rPr>
              <a:t>《</a:t>
            </a:r>
            <a:r>
              <a:rPr lang="en-US" altLang="zh-CN" sz="1600">
                <a:latin typeface="微软雅黑" panose="020B0503020204020204" charset="-122"/>
                <a:ea typeface="微软雅黑" panose="020B0503020204020204" charset="-122"/>
                <a:sym typeface="+mn-ea"/>
              </a:rPr>
              <a:t>中国卫生健康统计年鉴</a:t>
            </a:r>
            <a:r>
              <a:rPr lang="zh-CN" altLang="en-US" sz="1600">
                <a:latin typeface="微软雅黑" panose="020B0503020204020204" charset="-122"/>
                <a:ea typeface="微软雅黑" panose="020B0503020204020204" charset="-122"/>
                <a:sym typeface="+mn-ea"/>
              </a:rPr>
              <a:t>》：</a:t>
            </a:r>
            <a:r>
              <a:rPr lang="en-US" altLang="zh-CN" sz="1600">
                <a:latin typeface="微软雅黑" panose="020B0503020204020204" charset="-122"/>
                <a:ea typeface="微软雅黑" panose="020B0503020204020204" charset="-122"/>
                <a:sym typeface="+mn-ea"/>
              </a:rPr>
              <a:t>2020</a:t>
            </a:r>
            <a:r>
              <a:rPr lang="zh-CN" altLang="en-US" sz="1600">
                <a:latin typeface="微软雅黑" panose="020B0503020204020204" charset="-122"/>
                <a:ea typeface="微软雅黑" panose="020B0503020204020204" charset="-122"/>
                <a:sym typeface="+mn-ea"/>
              </a:rPr>
              <a:t>年全国呼吸系统疾病出院人次1009</a:t>
            </a:r>
            <a:r>
              <a:rPr lang="en-US" altLang="zh-CN" sz="1600">
                <a:latin typeface="微软雅黑" panose="020B0503020204020204" charset="-122"/>
                <a:ea typeface="微软雅黑" panose="020B0503020204020204" charset="-122"/>
                <a:sym typeface="+mn-ea"/>
              </a:rPr>
              <a:t>.</a:t>
            </a:r>
            <a:r>
              <a:rPr lang="zh-CN" altLang="en-US" sz="1600">
                <a:latin typeface="微软雅黑" panose="020B0503020204020204" charset="-122"/>
                <a:ea typeface="微软雅黑" panose="020B0503020204020204" charset="-122"/>
                <a:sym typeface="+mn-ea"/>
              </a:rPr>
              <a:t>8</a:t>
            </a:r>
            <a:r>
              <a:rPr lang="en-US" altLang="zh-CN" sz="1600">
                <a:latin typeface="微软雅黑" panose="020B0503020204020204" charset="-122"/>
                <a:ea typeface="微软雅黑" panose="020B0503020204020204" charset="-122"/>
                <a:sym typeface="+mn-ea"/>
              </a:rPr>
              <a:t>6</a:t>
            </a:r>
            <a:r>
              <a:rPr lang="zh-CN" altLang="en-US" sz="1600">
                <a:latin typeface="微软雅黑" panose="020B0503020204020204" charset="-122"/>
                <a:ea typeface="微软雅黑" panose="020B0503020204020204" charset="-122"/>
                <a:sym typeface="+mn-ea"/>
              </a:rPr>
              <a:t>万。据报道</a:t>
            </a:r>
            <a:r>
              <a:rPr lang="zh-CN" altLang="zh-CN" sz="1600" dirty="0">
                <a:latin typeface="微软雅黑" panose="020B0503020204020204" charset="-122"/>
                <a:ea typeface="微软雅黑" panose="020B0503020204020204" charset="-122"/>
                <a:cs typeface="微软雅黑" panose="020B0503020204020204" charset="-122"/>
                <a:sym typeface="+mn-ea"/>
              </a:rPr>
              <a:t>我国流感样病例中约有</a:t>
            </a:r>
            <a:r>
              <a:rPr lang="en-US" altLang="zh-CN" sz="1600" dirty="0">
                <a:latin typeface="微软雅黑" panose="020B0503020204020204" charset="-122"/>
                <a:ea typeface="微软雅黑" panose="020B0503020204020204" charset="-122"/>
                <a:cs typeface="微软雅黑" panose="020B0503020204020204" charset="-122"/>
                <a:sym typeface="+mn-ea"/>
              </a:rPr>
              <a:t>6500</a:t>
            </a:r>
            <a:r>
              <a:rPr lang="zh-CN" altLang="zh-CN" sz="1600" dirty="0">
                <a:latin typeface="微软雅黑" panose="020B0503020204020204" charset="-122"/>
                <a:ea typeface="微软雅黑" panose="020B0503020204020204" charset="-122"/>
                <a:cs typeface="微软雅黑" panose="020B0503020204020204" charset="-122"/>
                <a:sym typeface="+mn-ea"/>
              </a:rPr>
              <a:t>万</a:t>
            </a:r>
            <a:r>
              <a:rPr lang="en-US" altLang="zh-CN" sz="1600" dirty="0">
                <a:latin typeface="微软雅黑" panose="020B0503020204020204" charset="-122"/>
                <a:ea typeface="微软雅黑" panose="020B0503020204020204" charset="-122"/>
                <a:cs typeface="微软雅黑" panose="020B0503020204020204" charset="-122"/>
                <a:sym typeface="+mn-ea"/>
              </a:rPr>
              <a:t>~1.9</a:t>
            </a:r>
            <a:r>
              <a:rPr lang="zh-CN" altLang="zh-CN" sz="1600" dirty="0">
                <a:latin typeface="微软雅黑" panose="020B0503020204020204" charset="-122"/>
                <a:ea typeface="微软雅黑" panose="020B0503020204020204" charset="-122"/>
                <a:cs typeface="微软雅黑" panose="020B0503020204020204" charset="-122"/>
                <a:sym typeface="+mn-ea"/>
              </a:rPr>
              <a:t>亿人为流感患者</a:t>
            </a:r>
            <a:r>
              <a:rPr lang="zh-CN" altLang="en-US" sz="1600">
                <a:latin typeface="微软雅黑" panose="020B0503020204020204" charset="-122"/>
                <a:ea typeface="微软雅黑" panose="020B0503020204020204" charset="-122"/>
                <a:sym typeface="+mn-ea"/>
              </a:rPr>
              <a:t>。</a:t>
            </a:r>
          </a:p>
        </p:txBody>
      </p:sp>
    </p:spTree>
  </p:cSld>
  <p:clrMapOvr>
    <a:masterClrMapping/>
  </p:clrMapOvr>
  <mc:AlternateContent xmlns:mc="http://schemas.openxmlformats.org/markup-compatibility/2006" xmlns:p14="http://schemas.microsoft.com/office/powerpoint/2010/main">
    <mc:Choice Requires="p14">
      <p:transition spd="slow" p14:dur="1600" advClick="0" advTm="0"/>
    </mc:Choice>
    <mc:Fallback xmlns="">
      <p:transition spd="slow" advClick="0" advTm="0"/>
    </mc:Fallback>
  </mc:AlternateContent>
  <p:timing>
    <p:tnLst>
      <p:par>
        <p:cTn id="1" dur="indefinite" restart="never" nodeType="tmRoot"/>
      </p:par>
    </p:tnLst>
    <p:bldLst>
      <p:bldP spid="17" grpId="0" bldLvl="0" animBg="1"/>
      <p:bldP spid="17" grpId="1"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243f5e68-97ed-4901-823e-2d12f1ed585c}"/>
  <p:tag name="TABLE_ENDDRAG_ORIGIN_RECT" val="919*356"/>
  <p:tag name="TABLE_ENDDRAG_RECT" val="26*65*919*356"/>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6c787815-ec17-43fc-8b0c-d2706e6b3baf}"/>
  <p:tag name="TABLE_ENDDRAG_ORIGIN_RECT" val="936*359"/>
  <p:tag name="TABLE_ENDDRAG_RECT" val="15*67*936*359"/>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1822</Words>
  <Application>Microsoft Office PowerPoint</Application>
  <PresentationFormat>宽屏</PresentationFormat>
  <Paragraphs>171</Paragraphs>
  <Slides>9</Slides>
  <Notes>3</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9</vt:i4>
      </vt:variant>
    </vt:vector>
  </HeadingPairs>
  <TitlesOfParts>
    <vt:vector size="19" baseType="lpstr">
      <vt:lpstr>宋体</vt:lpstr>
      <vt:lpstr>微软雅黑</vt:lpstr>
      <vt:lpstr>Agency FB</vt:lpstr>
      <vt:lpstr>Arial</vt:lpstr>
      <vt:lpstr>Arial Rounded MT Bold</vt:lpstr>
      <vt:lpstr>Calibri</vt:lpstr>
      <vt:lpstr>Times New Roman</vt:lpstr>
      <vt:lpstr>Wingdings</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86181</dc:creator>
  <cp:lastModifiedBy>Administrator</cp:lastModifiedBy>
  <cp:revision>117</cp:revision>
  <dcterms:created xsi:type="dcterms:W3CDTF">2022-06-30T03:09:00Z</dcterms:created>
  <dcterms:modified xsi:type="dcterms:W3CDTF">2023-07-07T09:48:55Z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2052-10.8.2.6837</vt:lpwstr>
  </property>
  <property fmtid="{D5CDD505-2E9C-101B-9397-08002B2CF9AE}" pid="3" name="ICV">
    <vt:lpwstr>18A02A3ECB584E26BF309A818AF37B63_13</vt:lpwstr>
  </property>
</Properties>
</file>