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48" r:id="rId1"/>
  </p:sldMasterIdLst>
  <p:notesMasterIdLst>
    <p:notesMasterId r:id="rId13"/>
  </p:notesMasterIdLst>
  <p:handoutMasterIdLst>
    <p:handoutMasterId r:id="rId14"/>
  </p:handoutMasterIdLst>
  <p:sldIdLst>
    <p:sldId id="280" r:id="rId3"/>
    <p:sldId id="393" r:id="rId4"/>
    <p:sldId id="394" r:id="rId5"/>
    <p:sldId id="396" r:id="rId6"/>
    <p:sldId id="397" r:id="rId7"/>
    <p:sldId id="398" r:id="rId8"/>
    <p:sldId id="399" r:id="rId9"/>
    <p:sldId id="400" r:id="rId10"/>
    <p:sldId id="401" r:id="rId11"/>
    <p:sldId id="402" r:id="rId12"/>
  </p:sldIdLst>
  <p:sldSz cx="9144000" cy="5144770"/>
  <p:notesSz cx="6797675" cy="9872345"/>
  <p:custDataLst>
    <p:tags r:id="rId18"/>
  </p:custDataLst>
  <p:defaultTextStyle>
    <a:defPPr>
      <a:defRPr lang="zh-CN"/>
    </a:defPPr>
    <a:lvl1pPr algn="l" rtl="0" fontAlgn="base">
      <a:spcBef>
        <a:spcPct val="0"/>
      </a:spcBef>
      <a:spcAft>
        <a:spcPct val="0"/>
      </a:spcAft>
      <a:defRPr sz="17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17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17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17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17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7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7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7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700"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980" userDrawn="1">
          <p15:clr>
            <a:srgbClr val="A4A3A4"/>
          </p15:clr>
        </p15:guide>
        <p15:guide id="2" orient="horz" pos="1019" userDrawn="1">
          <p15:clr>
            <a:srgbClr val="A4A3A4"/>
          </p15:clr>
        </p15:guide>
        <p15:guide id="3" orient="horz" pos="1885" userDrawn="1">
          <p15:clr>
            <a:srgbClr val="A4A3A4"/>
          </p15:clr>
        </p15:guide>
        <p15:guide id="4" orient="horz" pos="486" userDrawn="1">
          <p15:clr>
            <a:srgbClr val="A4A3A4"/>
          </p15:clr>
        </p15:guide>
        <p15:guide id="5" orient="horz" pos="1782" userDrawn="1">
          <p15:clr>
            <a:srgbClr val="A4A3A4"/>
          </p15:clr>
        </p15:guide>
        <p15:guide id="6" orient="horz" pos="575" userDrawn="1">
          <p15:clr>
            <a:srgbClr val="A4A3A4"/>
          </p15:clr>
        </p15:guide>
        <p15:guide id="7" orient="horz" pos="1292" userDrawn="1">
          <p15:clr>
            <a:srgbClr val="A4A3A4"/>
          </p15:clr>
        </p15:guide>
        <p15:guide id="8" orient="horz" pos="1567" userDrawn="1">
          <p15:clr>
            <a:srgbClr val="A4A3A4"/>
          </p15:clr>
        </p15:guide>
        <p15:guide id="9" orient="horz" pos="3208" userDrawn="1">
          <p15:clr>
            <a:srgbClr val="A4A3A4"/>
          </p15:clr>
        </p15:guide>
        <p15:guide id="10" orient="horz" pos="930" userDrawn="1">
          <p15:clr>
            <a:srgbClr val="A4A3A4"/>
          </p15:clr>
        </p15:guide>
        <p15:guide id="11" pos="5555" userDrawn="1">
          <p15:clr>
            <a:srgbClr val="A4A3A4"/>
          </p15:clr>
        </p15:guide>
        <p15:guide id="12" pos="4784" userDrawn="1">
          <p15:clr>
            <a:srgbClr val="A4A3A4"/>
          </p15:clr>
        </p15:guide>
        <p15:guide id="13" pos="204" userDrawn="1">
          <p15:clr>
            <a:srgbClr val="A4A3A4"/>
          </p15:clr>
        </p15:guide>
        <p15:guide id="14" pos="974" userDrawn="1">
          <p15:clr>
            <a:srgbClr val="A4A3A4"/>
          </p15:clr>
        </p15:guide>
        <p15:guide id="15" pos="8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1F60"/>
    <a:srgbClr val="0A62B1"/>
    <a:srgbClr val="65A04F"/>
    <a:srgbClr val="EA8900"/>
    <a:srgbClr val="C5C3C2"/>
    <a:srgbClr val="ACCBEB"/>
    <a:srgbClr val="0062B1"/>
    <a:srgbClr val="BFD8B5"/>
    <a:srgbClr val="EFCF90"/>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989" autoAdjust="0"/>
    <p:restoredTop sz="90764" autoAdjust="0"/>
  </p:normalViewPr>
  <p:slideViewPr>
    <p:cSldViewPr snapToObjects="1" showGuides="1">
      <p:cViewPr varScale="1">
        <p:scale>
          <a:sx n="87" d="100"/>
          <a:sy n="87" d="100"/>
        </p:scale>
        <p:origin x="360" y="60"/>
      </p:cViewPr>
      <p:guideLst>
        <p:guide orient="horz" pos="2980"/>
        <p:guide orient="horz" pos="1019"/>
        <p:guide orient="horz" pos="1885"/>
        <p:guide orient="horz" pos="486"/>
        <p:guide orient="horz" pos="1782"/>
        <p:guide orient="horz" pos="575"/>
        <p:guide orient="horz" pos="1292"/>
        <p:guide orient="horz" pos="1567"/>
        <p:guide orient="horz" pos="3208"/>
        <p:guide orient="horz" pos="930"/>
        <p:guide pos="5555"/>
        <p:guide pos="4784"/>
        <p:guide pos="204"/>
        <p:guide pos="974"/>
        <p:guide pos="864"/>
      </p:guideLst>
    </p:cSldViewPr>
  </p:slideViewPr>
  <p:notesTextViewPr>
    <p:cViewPr>
      <p:scale>
        <a:sx n="1" d="1"/>
        <a:sy n="1" d="1"/>
      </p:scale>
      <p:origin x="0" y="0"/>
    </p:cViewPr>
  </p:notesTextViewPr>
  <p:notesViewPr>
    <p:cSldViewPr snapToObjects="1">
      <p:cViewPr varScale="1">
        <p:scale>
          <a:sx n="54" d="100"/>
          <a:sy n="54" d="100"/>
        </p:scale>
        <p:origin x="-2583" y="-54"/>
      </p:cViewPr>
      <p:guideLst>
        <p:guide orient="horz" pos="3007"/>
        <p:guide pos="214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gs" Target="tags/tag24.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handoutMaster" Target="handoutMasters/handoutMaster1.xml"/><Relationship Id="rId13" Type="http://schemas.openxmlformats.org/officeDocument/2006/relationships/notesMaster" Target="notesMasters/notesMaster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6400" cy="494186"/>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49688" y="0"/>
            <a:ext cx="2946400" cy="494186"/>
          </a:xfrm>
          <a:prstGeom prst="rect">
            <a:avLst/>
          </a:prstGeom>
        </p:spPr>
        <p:txBody>
          <a:bodyPr vert="horz" lIns="91440" tIns="45720" rIns="91440" bIns="45720" rtlCol="0"/>
          <a:lstStyle>
            <a:lvl1pPr algn="r">
              <a:defRPr sz="1200"/>
            </a:lvl1pPr>
          </a:lstStyle>
          <a:p>
            <a:fld id="{0093032F-C2E4-4037-BC5E-050D81D2934F}" type="datetimeFigureOut">
              <a:rPr lang="zh-CN" altLang="en-US" smtClean="0"/>
            </a:fld>
            <a:endParaRPr lang="zh-CN" altLang="en-US"/>
          </a:p>
        </p:txBody>
      </p:sp>
      <p:sp>
        <p:nvSpPr>
          <p:cNvPr id="4" name="页脚占位符 3"/>
          <p:cNvSpPr>
            <a:spLocks noGrp="1"/>
          </p:cNvSpPr>
          <p:nvPr>
            <p:ph type="ftr" sz="quarter" idx="2"/>
          </p:nvPr>
        </p:nvSpPr>
        <p:spPr>
          <a:xfrm>
            <a:off x="0" y="9376900"/>
            <a:ext cx="2946400" cy="494185"/>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49688" y="9376900"/>
            <a:ext cx="2946400" cy="494185"/>
          </a:xfrm>
          <a:prstGeom prst="rect">
            <a:avLst/>
          </a:prstGeom>
        </p:spPr>
        <p:txBody>
          <a:bodyPr vert="horz" lIns="91440" tIns="45720" rIns="91440" bIns="45720" rtlCol="0" anchor="b"/>
          <a:lstStyle>
            <a:lvl1pPr algn="r">
              <a:defRPr sz="1200"/>
            </a:lvl1pPr>
          </a:lstStyle>
          <a:p>
            <a:fld id="{E1D2CA84-77A1-46E1-BE8A-B6BEBCCF2897}"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4186"/>
          </a:xfrm>
          <a:prstGeom prst="rect">
            <a:avLst/>
          </a:prstGeom>
          <a:noFill/>
          <a:ln w="9525">
            <a:noFill/>
            <a:miter lim="800000"/>
          </a:ln>
          <a:effectLst/>
        </p:spPr>
        <p:txBody>
          <a:bodyPr vert="horz" wrap="square" lIns="91440" tIns="45720" rIns="91440" bIns="45720" numCol="1" anchor="t" anchorCtr="0" compatLnSpc="1"/>
          <a:lstStyle>
            <a:lvl1pPr>
              <a:defRPr sz="1200"/>
            </a:lvl1pPr>
          </a:lstStyle>
          <a:p>
            <a:pPr>
              <a:defRPr/>
            </a:pPr>
            <a:endParaRPr lang="en-US" altLang="zh-CN"/>
          </a:p>
        </p:txBody>
      </p:sp>
      <p:sp>
        <p:nvSpPr>
          <p:cNvPr id="28675" name="Rectangle 3"/>
          <p:cNvSpPr>
            <a:spLocks noGrp="1" noChangeArrowheads="1"/>
          </p:cNvSpPr>
          <p:nvPr>
            <p:ph type="dt" idx="1"/>
          </p:nvPr>
        </p:nvSpPr>
        <p:spPr bwMode="auto">
          <a:xfrm>
            <a:off x="3849688" y="0"/>
            <a:ext cx="2946400" cy="494186"/>
          </a:xfrm>
          <a:prstGeom prst="rect">
            <a:avLst/>
          </a:prstGeom>
          <a:noFill/>
          <a:ln w="9525">
            <a:noFill/>
            <a:miter lim="800000"/>
          </a:ln>
          <a:effectLst/>
        </p:spPr>
        <p:txBody>
          <a:bodyPr vert="horz" wrap="square" lIns="91440" tIns="45720" rIns="91440" bIns="45720" numCol="1" anchor="t" anchorCtr="0" compatLnSpc="1"/>
          <a:lstStyle>
            <a:lvl1pPr algn="r">
              <a:defRPr sz="1200"/>
            </a:lvl1pPr>
          </a:lstStyle>
          <a:p>
            <a:pPr>
              <a:defRPr/>
            </a:pPr>
            <a:endParaRPr lang="en-US" altLang="zh-CN"/>
          </a:p>
        </p:txBody>
      </p:sp>
      <p:sp>
        <p:nvSpPr>
          <p:cNvPr id="7172" name="Rectangle 4"/>
          <p:cNvSpPr>
            <a:spLocks noGrp="1" noRot="1" noChangeAspect="1" noChangeArrowheads="1" noTextEdit="1"/>
          </p:cNvSpPr>
          <p:nvPr>
            <p:ph type="sldImg" idx="2"/>
          </p:nvPr>
        </p:nvSpPr>
        <p:spPr bwMode="auto">
          <a:xfrm>
            <a:off x="107950" y="739775"/>
            <a:ext cx="6581775" cy="3703638"/>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689240"/>
            <a:ext cx="5438775" cy="4442935"/>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smtClean="0"/>
              <a:t>单击此处编辑母版文本样式</a:t>
            </a:r>
            <a:endParaRPr lang="en-US" altLang="zh-CN" noProof="0" smtClean="0"/>
          </a:p>
          <a:p>
            <a:pPr lvl="1"/>
            <a:r>
              <a:rPr lang="zh-CN" altLang="en-US" noProof="0" smtClean="0"/>
              <a:t>第二级</a:t>
            </a:r>
            <a:endParaRPr lang="en-US" altLang="zh-CN" noProof="0" smtClean="0"/>
          </a:p>
          <a:p>
            <a:pPr lvl="2"/>
            <a:r>
              <a:rPr lang="zh-CN" altLang="en-US" noProof="0" smtClean="0"/>
              <a:t>第三级</a:t>
            </a:r>
            <a:endParaRPr lang="en-US" altLang="zh-CN" noProof="0" smtClean="0"/>
          </a:p>
          <a:p>
            <a:pPr lvl="3"/>
            <a:r>
              <a:rPr lang="zh-CN" altLang="en-US" noProof="0" smtClean="0"/>
              <a:t>第四级</a:t>
            </a:r>
            <a:endParaRPr lang="en-US" altLang="zh-CN" noProof="0" smtClean="0"/>
          </a:p>
          <a:p>
            <a:pPr lvl="4"/>
            <a:r>
              <a:rPr lang="zh-CN" altLang="en-US" noProof="0" smtClean="0"/>
              <a:t>第五级</a:t>
            </a:r>
            <a:endParaRPr lang="en-US" altLang="zh-CN" noProof="0" smtClean="0"/>
          </a:p>
        </p:txBody>
      </p:sp>
      <p:sp>
        <p:nvSpPr>
          <p:cNvPr id="28678" name="Rectangle 6"/>
          <p:cNvSpPr>
            <a:spLocks noGrp="1" noChangeArrowheads="1"/>
          </p:cNvSpPr>
          <p:nvPr>
            <p:ph type="ftr" sz="quarter" idx="4"/>
          </p:nvPr>
        </p:nvSpPr>
        <p:spPr bwMode="auto">
          <a:xfrm>
            <a:off x="0" y="9376900"/>
            <a:ext cx="2946400" cy="494185"/>
          </a:xfrm>
          <a:prstGeom prst="rect">
            <a:avLst/>
          </a:prstGeom>
          <a:noFill/>
          <a:ln w="9525">
            <a:noFill/>
            <a:miter lim="800000"/>
          </a:ln>
          <a:effectLst/>
        </p:spPr>
        <p:txBody>
          <a:bodyPr vert="horz" wrap="square" lIns="91440" tIns="45720" rIns="91440" bIns="45720" numCol="1" anchor="b" anchorCtr="0" compatLnSpc="1"/>
          <a:lstStyle>
            <a:lvl1pPr>
              <a:defRPr sz="1200"/>
            </a:lvl1pPr>
          </a:lstStyle>
          <a:p>
            <a:pPr>
              <a:defRPr/>
            </a:pPr>
            <a:endParaRPr lang="en-US" altLang="zh-CN"/>
          </a:p>
        </p:txBody>
      </p:sp>
      <p:sp>
        <p:nvSpPr>
          <p:cNvPr id="28679" name="Rectangle 7"/>
          <p:cNvSpPr>
            <a:spLocks noGrp="1" noChangeArrowheads="1"/>
          </p:cNvSpPr>
          <p:nvPr>
            <p:ph type="sldNum" sz="quarter" idx="5"/>
          </p:nvPr>
        </p:nvSpPr>
        <p:spPr bwMode="auto">
          <a:xfrm>
            <a:off x="3849688" y="9376900"/>
            <a:ext cx="2946400" cy="494185"/>
          </a:xfrm>
          <a:prstGeom prst="rect">
            <a:avLst/>
          </a:prstGeom>
          <a:noFill/>
          <a:ln w="9525">
            <a:noFill/>
            <a:miter lim="800000"/>
          </a:ln>
          <a:effectLst/>
        </p:spPr>
        <p:txBody>
          <a:bodyPr vert="horz" wrap="square" lIns="91440" tIns="45720" rIns="91440" bIns="45720" numCol="1" anchor="b" anchorCtr="0" compatLnSpc="1"/>
          <a:lstStyle>
            <a:lvl1pPr algn="r">
              <a:defRPr sz="1200"/>
            </a:lvl1pPr>
          </a:lstStyle>
          <a:p>
            <a:pPr>
              <a:defRPr/>
            </a:pPr>
            <a:fld id="{330A4FD0-0C16-4DD2-9C0D-C299D9D9A31E}" type="slidenum">
              <a:rPr lang="en-US" altLang="zh-CN"/>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宋体" panose="02010600030101010101" pitchFamily="2" charset="-122"/>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宋体" panose="02010600030101010101" pitchFamily="2" charset="-122"/>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宋体" panose="02010600030101010101" pitchFamily="2" charset="-122"/>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宋体" panose="02010600030101010101" pitchFamily="2" charset="-122"/>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userDrawn="1">
  <p:cSld name="封面（制药）">
    <p:spTree>
      <p:nvGrpSpPr>
        <p:cNvPr id="1" name=""/>
        <p:cNvGrpSpPr/>
        <p:nvPr/>
      </p:nvGrpSpPr>
      <p:grpSpPr>
        <a:xfrm>
          <a:off x="0" y="0"/>
          <a:ext cx="0" cy="0"/>
          <a:chOff x="0" y="0"/>
          <a:chExt cx="0" cy="0"/>
        </a:xfrm>
      </p:grpSpPr>
      <p:sp>
        <p:nvSpPr>
          <p:cNvPr id="7" name="文本占位符 7"/>
          <p:cNvSpPr>
            <a:spLocks noGrp="1"/>
          </p:cNvSpPr>
          <p:nvPr>
            <p:ph type="body" sz="quarter" idx="11" hasCustomPrompt="1"/>
          </p:nvPr>
        </p:nvSpPr>
        <p:spPr>
          <a:xfrm>
            <a:off x="5086745" y="2644552"/>
            <a:ext cx="3733405" cy="720080"/>
          </a:xfrm>
        </p:spPr>
        <p:txBody>
          <a:bodyPr>
            <a:normAutofit/>
          </a:bodyPr>
          <a:lstStyle>
            <a:lvl1pPr>
              <a:defRPr sz="1800">
                <a:solidFill>
                  <a:schemeClr val="tx1"/>
                </a:solidFill>
              </a:defRPr>
            </a:lvl1pPr>
            <a:lvl2pPr marL="271145" indent="0">
              <a:buNone/>
              <a:defRPr/>
            </a:lvl2pPr>
          </a:lstStyle>
          <a:p>
            <a:pPr lvl="0"/>
            <a:r>
              <a:rPr kumimoji="1" lang="zh-CN" altLang="en-US" dirty="0" smtClean="0"/>
              <a:t>作者：</a:t>
            </a:r>
            <a:endParaRPr kumimoji="1" lang="zh-CN" altLang="en-US" dirty="0" smtClean="0"/>
          </a:p>
        </p:txBody>
      </p:sp>
      <p:pic>
        <p:nvPicPr>
          <p:cNvPr id="2" name="图片 1" descr="微信图片_20180712084824"/>
          <p:cNvPicPr>
            <a:picLocks noChangeAspect="1"/>
          </p:cNvPicPr>
          <p:nvPr userDrawn="1"/>
        </p:nvPicPr>
        <p:blipFill>
          <a:blip r:embed="rId2"/>
          <a:stretch>
            <a:fillRect/>
          </a:stretch>
        </p:blipFill>
        <p:spPr>
          <a:xfrm>
            <a:off x="6271895" y="4251960"/>
            <a:ext cx="2830830" cy="2002790"/>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8" name="幻灯片编号占位符 7"/>
          <p:cNvSpPr>
            <a:spLocks noGrp="1"/>
          </p:cNvSpPr>
          <p:nvPr>
            <p:ph type="sldNum" sz="quarter" idx="10"/>
          </p:nvPr>
        </p:nvSpPr>
        <p:spPr>
          <a:xfrm>
            <a:off x="0" y="4732784"/>
            <a:ext cx="700088" cy="357188"/>
          </a:xfrm>
          <a:prstGeom prst="rect">
            <a:avLst/>
          </a:prstGeom>
        </p:spPr>
        <p:txBody>
          <a:bodyPr/>
          <a:lstStyle/>
          <a:p>
            <a:pPr>
              <a:defRPr/>
            </a:pPr>
            <a:fld id="{5DB159CF-270B-40DC-8444-D4AC8C45D8A2}" type="slidenum">
              <a:rPr lang="en-US" altLang="zh-CN" smtClean="0"/>
            </a:fld>
            <a:endParaRPr lang="en-US" altLang="zh-CN" dirty="0"/>
          </a:p>
        </p:txBody>
      </p:sp>
      <p:sp>
        <p:nvSpPr>
          <p:cNvPr id="9" name="标题 8"/>
          <p:cNvSpPr>
            <a:spLocks noGrp="1"/>
          </p:cNvSpPr>
          <p:nvPr>
            <p:ph type="title" hasCustomPrompt="1"/>
          </p:nvPr>
        </p:nvSpPr>
        <p:spPr>
          <a:xfrm>
            <a:off x="323850" y="124272"/>
            <a:ext cx="8496300" cy="574228"/>
          </a:xfrm>
        </p:spPr>
        <p:txBody>
          <a:bodyPr/>
          <a:lstStyle>
            <a:lvl1pPr>
              <a:defRPr sz="2800"/>
            </a:lvl1pPr>
          </a:lstStyle>
          <a:p>
            <a:r>
              <a:rPr kumimoji="1" lang="zh-CN" altLang="en-US" dirty="0" smtClean="0"/>
              <a:t>标题栏</a:t>
            </a:r>
            <a:endParaRPr kumimoji="1" lang="zh-CN" altLang="en-US" dirty="0"/>
          </a:p>
        </p:txBody>
      </p:sp>
      <p:sp>
        <p:nvSpPr>
          <p:cNvPr id="13" name="内容占位符 12"/>
          <p:cNvSpPr>
            <a:spLocks noGrp="1"/>
          </p:cNvSpPr>
          <p:nvPr>
            <p:ph sz="quarter" idx="11"/>
          </p:nvPr>
        </p:nvSpPr>
        <p:spPr>
          <a:xfrm>
            <a:off x="323850" y="842963"/>
            <a:ext cx="8496300" cy="3887787"/>
          </a:xfrm>
        </p:spPr>
        <p:txBody>
          <a:bodyPr/>
          <a:lstStyle>
            <a:lvl1pPr>
              <a:defRPr sz="2000"/>
            </a:lvl1pPr>
            <a:lvl2pPr>
              <a:defRPr sz="1600"/>
            </a:lvl2pPr>
            <a:lvl3pPr>
              <a:defRPr sz="1400">
                <a:solidFill>
                  <a:schemeClr val="tx1"/>
                </a:solidFill>
              </a:defRPr>
            </a:lvl3pPr>
            <a:lvl4pPr>
              <a:defRPr sz="1100">
                <a:solidFill>
                  <a:schemeClr val="tx1"/>
                </a:solidFill>
              </a:defRPr>
            </a:lvl4pPr>
            <a:lvl5pPr marL="984250" indent="-177800">
              <a:defRPr sz="1000"/>
            </a:lvl5pPr>
          </a:lstStyle>
          <a:p>
            <a:pPr lvl="0"/>
            <a:r>
              <a:rPr kumimoji="1" lang="zh-CN" altLang="en-US" dirty="0" smtClean="0"/>
              <a:t>单击此处编辑母版文本样式</a:t>
            </a:r>
            <a:endParaRPr kumimoji="1" lang="zh-CN" altLang="en-US" dirty="0" smtClean="0"/>
          </a:p>
          <a:p>
            <a:pPr lvl="1"/>
            <a:r>
              <a:rPr kumimoji="1" lang="zh-CN" altLang="en-US" dirty="0" smtClean="0"/>
              <a:t>二级</a:t>
            </a:r>
            <a:endParaRPr kumimoji="1" lang="zh-CN" altLang="en-US" dirty="0" smtClean="0"/>
          </a:p>
          <a:p>
            <a:pPr lvl="2"/>
            <a:r>
              <a:rPr kumimoji="1" lang="zh-CN" altLang="en-US" dirty="0" smtClean="0"/>
              <a:t>三级</a:t>
            </a:r>
            <a:endParaRPr kumimoji="1" lang="zh-CN" altLang="en-US" dirty="0" smtClean="0"/>
          </a:p>
          <a:p>
            <a:pPr lvl="3"/>
            <a:r>
              <a:rPr kumimoji="1" lang="zh-CN" altLang="en-US" dirty="0" smtClean="0"/>
              <a:t>四级</a:t>
            </a:r>
            <a:endParaRPr kumimoji="1" lang="zh-CN" altLang="en-US" dirty="0" smtClean="0"/>
          </a:p>
          <a:p>
            <a:pPr lvl="4"/>
            <a:r>
              <a:rPr kumimoji="1" lang="zh-CN" altLang="en-US" dirty="0" smtClean="0"/>
              <a:t>五级</a:t>
            </a:r>
            <a:endParaRPr kumimoji="1" lang="zh-CN" altLang="en-US" dirty="0"/>
          </a:p>
        </p:txBody>
      </p:sp>
      <p:sp>
        <p:nvSpPr>
          <p:cNvPr id="2" name="文本框 1"/>
          <p:cNvSpPr txBox="1"/>
          <p:nvPr userDrawn="1"/>
        </p:nvSpPr>
        <p:spPr>
          <a:xfrm>
            <a:off x="1887220" y="4681855"/>
            <a:ext cx="3990975" cy="337185"/>
          </a:xfrm>
          <a:prstGeom prst="rect">
            <a:avLst/>
          </a:prstGeom>
          <a:noFill/>
        </p:spPr>
        <p:txBody>
          <a:bodyPr wrap="square" rtlCol="0">
            <a:spAutoFit/>
          </a:bodyPr>
          <a:lstStyle/>
          <a:p>
            <a:pPr algn="dist"/>
            <a:r>
              <a:rPr kumimoji="1" lang="zh-CN" altLang="en-US" sz="1600" dirty="0" smtClean="0">
                <a:solidFill>
                  <a:schemeClr val="accent1"/>
                </a:solidFill>
                <a:latin typeface="微软雅黑" panose="020B0503020204020204" charset="-122"/>
                <a:ea typeface="微软雅黑" panose="020B0503020204020204" charset="-122"/>
                <a:cs typeface="微软雅黑" panose="020B0503020204020204" charset="-122"/>
              </a:rPr>
              <a:t>致力于成为中国一流的制药企业</a:t>
            </a:r>
            <a:endParaRPr kumimoji="1" lang="zh-CN" altLang="en-US" sz="1600" dirty="0" smtClean="0">
              <a:solidFill>
                <a:schemeClr val="accent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分隔页">
    <p:spTree>
      <p:nvGrpSpPr>
        <p:cNvPr id="1" name=""/>
        <p:cNvGrpSpPr/>
        <p:nvPr/>
      </p:nvGrpSpPr>
      <p:grpSpPr>
        <a:xfrm>
          <a:off x="0" y="0"/>
          <a:ext cx="0" cy="0"/>
          <a:chOff x="0" y="0"/>
          <a:chExt cx="0" cy="0"/>
        </a:xfrm>
      </p:grpSpPr>
      <p:sp>
        <p:nvSpPr>
          <p:cNvPr id="2" name="标题 1"/>
          <p:cNvSpPr>
            <a:spLocks noGrp="1"/>
          </p:cNvSpPr>
          <p:nvPr>
            <p:ph type="title"/>
          </p:nvPr>
        </p:nvSpPr>
        <p:spPr>
          <a:xfrm>
            <a:off x="350045" y="1744113"/>
            <a:ext cx="4293964" cy="1548511"/>
          </a:xfrm>
          <a:prstGeom prst="rect">
            <a:avLst/>
          </a:prstGeom>
        </p:spPr>
        <p:txBody>
          <a:bodyPr vert="horz" anchor="t"/>
          <a:lstStyle>
            <a:lvl1pPr algn="l">
              <a:defRPr sz="2800" b="0">
                <a:solidFill>
                  <a:schemeClr val="bg1"/>
                </a:solidFill>
                <a:latin typeface="微软雅黑" panose="020B0503020204020204" charset="-122"/>
                <a:ea typeface="微软雅黑" panose="020B0503020204020204" charset="-122"/>
                <a:cs typeface="微软雅黑" panose="020B0503020204020204" charset="-122"/>
              </a:defRPr>
            </a:lvl1pPr>
          </a:lstStyle>
          <a:p>
            <a:r>
              <a:rPr kumimoji="1" lang="zh-CN" altLang="en-US" dirty="0" smtClean="0"/>
              <a:t>单击此处编辑母版标题样式</a:t>
            </a:r>
            <a:endParaRPr kumimoji="1" lang="zh-CN" altLang="en-US" dirty="0"/>
          </a:p>
        </p:txBody>
      </p:sp>
      <p:sp>
        <p:nvSpPr>
          <p:cNvPr id="3" name="幻灯片编号占位符 2"/>
          <p:cNvSpPr>
            <a:spLocks noGrp="1"/>
          </p:cNvSpPr>
          <p:nvPr>
            <p:ph type="sldNum" sz="quarter" idx="10"/>
          </p:nvPr>
        </p:nvSpPr>
        <p:spPr>
          <a:xfrm>
            <a:off x="0" y="4732784"/>
            <a:ext cx="700088" cy="357188"/>
          </a:xfrm>
          <a:prstGeom prst="rect">
            <a:avLst/>
          </a:prstGeom>
        </p:spPr>
        <p:txBody>
          <a:bodyPr/>
          <a:lstStyle/>
          <a:p>
            <a:fld id="{8B7476EF-949F-4DF4-90E6-4EF31B722A62}" type="slidenum">
              <a:rPr lang="en-US" altLang="zh-CN" smtClean="0">
                <a:solidFill>
                  <a:prstClr val="black"/>
                </a:solidFill>
              </a:rPr>
            </a:fld>
            <a:endParaRPr lang="en-US" altLang="zh-CN">
              <a:solidFill>
                <a:prstClr val="black"/>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showMasterSp="0">
  <p:cSld name="分隔页（灰）">
    <p:spTree>
      <p:nvGrpSpPr>
        <p:cNvPr id="1" name=""/>
        <p:cNvGrpSpPr/>
        <p:nvPr/>
      </p:nvGrpSpPr>
      <p:grpSpPr>
        <a:xfrm>
          <a:off x="0" y="0"/>
          <a:ext cx="0" cy="0"/>
          <a:chOff x="0" y="0"/>
          <a:chExt cx="0" cy="0"/>
        </a:xfrm>
      </p:grpSpPr>
      <p:sp>
        <p:nvSpPr>
          <p:cNvPr id="2" name="标题 1"/>
          <p:cNvSpPr>
            <a:spLocks noGrp="1"/>
          </p:cNvSpPr>
          <p:nvPr>
            <p:ph type="title"/>
          </p:nvPr>
        </p:nvSpPr>
        <p:spPr>
          <a:xfrm>
            <a:off x="395536" y="1852464"/>
            <a:ext cx="4176465" cy="1584176"/>
          </a:xfrm>
          <a:prstGeom prst="rect">
            <a:avLst/>
          </a:prstGeom>
        </p:spPr>
        <p:txBody>
          <a:bodyPr vert="horz" anchor="t"/>
          <a:lstStyle>
            <a:lvl1pPr algn="l">
              <a:defRPr sz="2800" b="0">
                <a:solidFill>
                  <a:schemeClr val="bg1"/>
                </a:solidFill>
                <a:latin typeface="微软雅黑" panose="020B0503020204020204" charset="-122"/>
                <a:ea typeface="微软雅黑" panose="020B0503020204020204" charset="-122"/>
                <a:cs typeface="微软雅黑" panose="020B0503020204020204" charset="-122"/>
              </a:defRPr>
            </a:lvl1pPr>
          </a:lstStyle>
          <a:p>
            <a:r>
              <a:rPr kumimoji="1" lang="zh-CN" altLang="en-US" dirty="0" smtClean="0"/>
              <a:t>单击此处编辑母版标题样式</a:t>
            </a:r>
            <a:endParaRPr kumimoji="1" lang="zh-CN" altLang="en-US" dirty="0"/>
          </a:p>
        </p:txBody>
      </p:sp>
      <p:sp>
        <p:nvSpPr>
          <p:cNvPr id="3" name="幻灯片编号占位符 2"/>
          <p:cNvSpPr>
            <a:spLocks noGrp="1"/>
          </p:cNvSpPr>
          <p:nvPr>
            <p:ph type="sldNum" sz="quarter" idx="10"/>
          </p:nvPr>
        </p:nvSpPr>
        <p:spPr>
          <a:xfrm>
            <a:off x="0" y="4732784"/>
            <a:ext cx="700088" cy="357188"/>
          </a:xfrm>
          <a:prstGeom prst="rect">
            <a:avLst/>
          </a:prstGeom>
        </p:spPr>
        <p:txBody>
          <a:bodyPr/>
          <a:lstStyle/>
          <a:p>
            <a:fld id="{8B7476EF-949F-4DF4-90E6-4EF31B722A62}" type="slidenum">
              <a:rPr lang="en-US" altLang="zh-CN" smtClean="0">
                <a:solidFill>
                  <a:prstClr val="black"/>
                </a:solidFill>
              </a:rPr>
            </a:fld>
            <a:endParaRPr lang="en-US" altLang="zh-CN">
              <a:solidFill>
                <a:prstClr val="black"/>
              </a:solidFill>
            </a:endParaRPr>
          </a:p>
        </p:txBody>
      </p:sp>
      <p:pic>
        <p:nvPicPr>
          <p:cNvPr id="4" name="图片 3" descr="微信图片_20180712084824"/>
          <p:cNvPicPr>
            <a:picLocks noChangeAspect="1"/>
          </p:cNvPicPr>
          <p:nvPr userDrawn="1"/>
        </p:nvPicPr>
        <p:blipFill>
          <a:blip r:embed="rId2"/>
          <a:stretch>
            <a:fillRect/>
          </a:stretch>
        </p:blipFill>
        <p:spPr>
          <a:xfrm>
            <a:off x="6287770" y="4164330"/>
            <a:ext cx="2830830" cy="200279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分隔页（橙）">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cstate="print"/>
          <a:stretch>
            <a:fillRect/>
          </a:stretch>
        </p:blipFill>
        <p:spPr>
          <a:xfrm>
            <a:off x="0" y="0"/>
            <a:ext cx="9144000" cy="5142857"/>
          </a:xfrm>
          <a:prstGeom prst="rect">
            <a:avLst/>
          </a:prstGeom>
        </p:spPr>
      </p:pic>
      <p:sp>
        <p:nvSpPr>
          <p:cNvPr id="2" name="标题 1"/>
          <p:cNvSpPr>
            <a:spLocks noGrp="1"/>
          </p:cNvSpPr>
          <p:nvPr>
            <p:ph type="title"/>
          </p:nvPr>
        </p:nvSpPr>
        <p:spPr>
          <a:xfrm>
            <a:off x="323528" y="1708448"/>
            <a:ext cx="4248473" cy="1800200"/>
          </a:xfrm>
          <a:prstGeom prst="rect">
            <a:avLst/>
          </a:prstGeom>
        </p:spPr>
        <p:txBody>
          <a:bodyPr vert="horz" anchor="t"/>
          <a:lstStyle>
            <a:lvl1pPr algn="l">
              <a:defRPr sz="2800" b="0">
                <a:solidFill>
                  <a:schemeClr val="bg1"/>
                </a:solidFill>
                <a:latin typeface="微软雅黑" panose="020B0503020204020204" charset="-122"/>
                <a:ea typeface="微软雅黑" panose="020B0503020204020204" charset="-122"/>
                <a:cs typeface="微软雅黑" panose="020B0503020204020204" charset="-122"/>
              </a:defRPr>
            </a:lvl1pPr>
          </a:lstStyle>
          <a:p>
            <a:r>
              <a:rPr kumimoji="1" lang="zh-CN" altLang="en-US" dirty="0" smtClean="0"/>
              <a:t>单击此处编辑母版标题样式</a:t>
            </a:r>
            <a:endParaRPr kumimoji="1" lang="zh-CN" altLang="en-US" dirty="0"/>
          </a:p>
        </p:txBody>
      </p:sp>
      <p:sp>
        <p:nvSpPr>
          <p:cNvPr id="3" name="幻灯片编号占位符 2"/>
          <p:cNvSpPr>
            <a:spLocks noGrp="1"/>
          </p:cNvSpPr>
          <p:nvPr>
            <p:ph type="sldNum" sz="quarter" idx="10"/>
          </p:nvPr>
        </p:nvSpPr>
        <p:spPr>
          <a:xfrm>
            <a:off x="0" y="4732784"/>
            <a:ext cx="700088" cy="357188"/>
          </a:xfrm>
          <a:prstGeom prst="rect">
            <a:avLst/>
          </a:prstGeom>
        </p:spPr>
        <p:txBody>
          <a:bodyPr/>
          <a:lstStyle/>
          <a:p>
            <a:fld id="{8B7476EF-949F-4DF4-90E6-4EF31B722A62}" type="slidenum">
              <a:rPr lang="en-US" altLang="zh-CN" smtClean="0">
                <a:solidFill>
                  <a:prstClr val="black"/>
                </a:solidFill>
              </a:rPr>
            </a:fld>
            <a:endParaRPr lang="en-US" altLang="zh-CN">
              <a:solidFill>
                <a:prstClr val="black"/>
              </a:solidFill>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分隔页（绿）">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cstate="print"/>
          <a:stretch>
            <a:fillRect/>
          </a:stretch>
        </p:blipFill>
        <p:spPr>
          <a:xfrm>
            <a:off x="8052" y="2231"/>
            <a:ext cx="9144000" cy="5142857"/>
          </a:xfrm>
          <a:prstGeom prst="rect">
            <a:avLst/>
          </a:prstGeom>
        </p:spPr>
      </p:pic>
      <p:sp>
        <p:nvSpPr>
          <p:cNvPr id="2" name="标题 1"/>
          <p:cNvSpPr>
            <a:spLocks noGrp="1"/>
          </p:cNvSpPr>
          <p:nvPr>
            <p:ph type="title"/>
          </p:nvPr>
        </p:nvSpPr>
        <p:spPr>
          <a:xfrm>
            <a:off x="323529" y="2060169"/>
            <a:ext cx="4248472" cy="1376471"/>
          </a:xfrm>
          <a:prstGeom prst="rect">
            <a:avLst/>
          </a:prstGeom>
        </p:spPr>
        <p:txBody>
          <a:bodyPr vert="horz" anchor="t"/>
          <a:lstStyle>
            <a:lvl1pPr algn="l">
              <a:defRPr sz="2800" b="0">
                <a:solidFill>
                  <a:schemeClr val="bg1"/>
                </a:solidFill>
                <a:latin typeface="微软雅黑" panose="020B0503020204020204" charset="-122"/>
                <a:ea typeface="微软雅黑" panose="020B0503020204020204" charset="-122"/>
                <a:cs typeface="微软雅黑" panose="020B0503020204020204" charset="-122"/>
              </a:defRPr>
            </a:lvl1pPr>
          </a:lstStyle>
          <a:p>
            <a:r>
              <a:rPr kumimoji="1" lang="zh-CN" altLang="en-US" dirty="0" smtClean="0"/>
              <a:t>单击此处编辑母版标题样式</a:t>
            </a:r>
            <a:endParaRPr kumimoji="1" lang="zh-CN" altLang="en-US" dirty="0"/>
          </a:p>
        </p:txBody>
      </p:sp>
      <p:sp>
        <p:nvSpPr>
          <p:cNvPr id="3" name="幻灯片编号占位符 2"/>
          <p:cNvSpPr>
            <a:spLocks noGrp="1"/>
          </p:cNvSpPr>
          <p:nvPr>
            <p:ph type="sldNum" sz="quarter" idx="10"/>
          </p:nvPr>
        </p:nvSpPr>
        <p:spPr>
          <a:xfrm>
            <a:off x="0" y="4732784"/>
            <a:ext cx="700088" cy="357188"/>
          </a:xfrm>
          <a:prstGeom prst="rect">
            <a:avLst/>
          </a:prstGeom>
        </p:spPr>
        <p:txBody>
          <a:bodyPr/>
          <a:lstStyle/>
          <a:p>
            <a:fld id="{8B7476EF-949F-4DF4-90E6-4EF31B722A62}" type="slidenum">
              <a:rPr lang="en-US" altLang="zh-CN" smtClean="0">
                <a:solidFill>
                  <a:prstClr val="black"/>
                </a:solidFill>
              </a:rPr>
            </a:fld>
            <a:endParaRPr lang="en-US" altLang="zh-CN">
              <a:solidFill>
                <a:prstClr val="black"/>
              </a:solidFill>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分隔页（图片）">
    <p:spTree>
      <p:nvGrpSpPr>
        <p:cNvPr id="1" name=""/>
        <p:cNvGrpSpPr/>
        <p:nvPr/>
      </p:nvGrpSpPr>
      <p:grpSpPr>
        <a:xfrm>
          <a:off x="0" y="0"/>
          <a:ext cx="0" cy="0"/>
          <a:chOff x="0" y="0"/>
          <a:chExt cx="0" cy="0"/>
        </a:xfrm>
      </p:grpSpPr>
      <p:sp>
        <p:nvSpPr>
          <p:cNvPr id="7" name="图片占位符 6"/>
          <p:cNvSpPr>
            <a:spLocks noGrp="1"/>
          </p:cNvSpPr>
          <p:nvPr>
            <p:ph type="pic" sz="quarter" idx="11" hasCustomPrompt="1"/>
          </p:nvPr>
        </p:nvSpPr>
        <p:spPr>
          <a:xfrm>
            <a:off x="0" y="0"/>
            <a:ext cx="9144000" cy="5145088"/>
          </a:xfrm>
        </p:spPr>
        <p:txBody>
          <a:bodyPr>
            <a:normAutofit/>
          </a:bodyPr>
          <a:lstStyle>
            <a:lvl1pPr>
              <a:defRPr sz="1200"/>
            </a:lvl1pPr>
          </a:lstStyle>
          <a:p>
            <a:r>
              <a:rPr kumimoji="1" lang="zh-CN" altLang="en-US" dirty="0" smtClean="0"/>
              <a:t>点击图片按钮添加图片</a:t>
            </a:r>
            <a:endParaRPr kumimoji="1" lang="zh-CN" altLang="en-US" dirty="0"/>
          </a:p>
        </p:txBody>
      </p:sp>
      <p:sp>
        <p:nvSpPr>
          <p:cNvPr id="8" name="矩形 7"/>
          <p:cNvSpPr/>
          <p:nvPr userDrawn="1"/>
        </p:nvSpPr>
        <p:spPr>
          <a:xfrm>
            <a:off x="0" y="484312"/>
            <a:ext cx="9144000" cy="35865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尾页">
    <p:spTree>
      <p:nvGrpSpPr>
        <p:cNvPr id="1" name=""/>
        <p:cNvGrpSpPr/>
        <p:nvPr/>
      </p:nvGrpSpPr>
      <p:grpSpPr>
        <a:xfrm>
          <a:off x="0" y="0"/>
          <a:ext cx="0" cy="0"/>
          <a:chOff x="0" y="0"/>
          <a:chExt cx="0" cy="0"/>
        </a:xfrm>
      </p:grpSpPr>
      <p:sp>
        <p:nvSpPr>
          <p:cNvPr id="6" name="矩形 5"/>
          <p:cNvSpPr/>
          <p:nvPr userDrawn="1"/>
        </p:nvSpPr>
        <p:spPr>
          <a:xfrm>
            <a:off x="179512" y="484312"/>
            <a:ext cx="8784976" cy="3586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xOverObj">
  <p:cSld name="标题和文本在内容之上">
    <p:spTree>
      <p:nvGrpSpPr>
        <p:cNvPr id="1" name=""/>
        <p:cNvGrpSpPr/>
        <p:nvPr/>
      </p:nvGrpSpPr>
      <p:grpSpPr>
        <a:xfrm>
          <a:off x="0" y="0"/>
          <a:ext cx="0" cy="0"/>
          <a:chOff x="0" y="0"/>
          <a:chExt cx="0" cy="0"/>
        </a:xfrm>
      </p:grpSpPr>
      <p:sp>
        <p:nvSpPr>
          <p:cNvPr id="2" name="标题 1"/>
          <p:cNvSpPr>
            <a:spLocks noGrp="1"/>
          </p:cNvSpPr>
          <p:nvPr>
            <p:ph type="title"/>
          </p:nvPr>
        </p:nvSpPr>
        <p:spPr>
          <a:xfrm>
            <a:off x="457200" y="91707"/>
            <a:ext cx="7543800" cy="971850"/>
          </a:xfrm>
        </p:spPr>
        <p:txBody>
          <a:body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sz="half" idx="1"/>
          </p:nvPr>
        </p:nvSpPr>
        <p:spPr>
          <a:xfrm>
            <a:off x="457200" y="1289846"/>
            <a:ext cx="8229600" cy="1597121"/>
          </a:xfrm>
          <a:prstGeom prst="rect">
            <a:avLst/>
          </a:prstGeom>
        </p:spPr>
        <p:txBody>
          <a:body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57200" y="3001302"/>
            <a:ext cx="8229600" cy="1598312"/>
          </a:xfrm>
          <a:prstGeom prst="rect">
            <a:avLst/>
          </a:prstGeom>
        </p:spPr>
        <p:txBody>
          <a:body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13" name="Rectangle 5"/>
          <p:cNvSpPr>
            <a:spLocks noGrp="1" noChangeArrowheads="1"/>
          </p:cNvSpPr>
          <p:nvPr>
            <p:ph type="dt" sz="half" idx="12"/>
          </p:nvPr>
        </p:nvSpPr>
        <p:spPr bwMode="auto">
          <a:xfrm>
            <a:off x="457200" y="4687747"/>
            <a:ext cx="2133600" cy="343006"/>
          </a:xfrm>
          <a:prstGeom prst="rect">
            <a:avLst/>
          </a:prstGeom>
          <a:ln>
            <a:miter lim="800000"/>
          </a:ln>
        </p:spPr>
        <p:txBody>
          <a:bodyPr vert="horz" wrap="square" lIns="91440" tIns="45720" rIns="91440" bIns="45720" numCol="1" rtlCol="0" anchor="t" anchorCtr="0" compatLnSpc="1"/>
          <a:lstStyle>
            <a:lvl1pPr>
              <a:defRPr sz="1000" noProof="0">
                <a:latin typeface="+mn-lt"/>
                <a:ea typeface="+mn-ea"/>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4" name="Rectangle 6"/>
          <p:cNvSpPr>
            <a:spLocks noGrp="1" noChangeArrowheads="1"/>
          </p:cNvSpPr>
          <p:nvPr>
            <p:ph type="ftr" sz="quarter" idx="3"/>
          </p:nvPr>
        </p:nvSpPr>
        <p:spPr bwMode="auto">
          <a:xfrm>
            <a:off x="3124200" y="4687747"/>
            <a:ext cx="2895600" cy="343006"/>
          </a:xfrm>
          <a:prstGeom prst="rect">
            <a:avLst/>
          </a:prstGeom>
          <a:ln>
            <a:miter lim="800000"/>
          </a:ln>
        </p:spPr>
        <p:txBody>
          <a:bodyPr vert="horz" wrap="square" lIns="91440" tIns="45720" rIns="91440" bIns="45720" numCol="1" rtlCol="0" anchor="t" anchorCtr="0" compatLnSpc="1"/>
          <a:lstStyle>
            <a:lvl1pPr>
              <a:defRPr sz="1000" noProof="0">
                <a:latin typeface="+mn-lt"/>
                <a:ea typeface="+mn-ea"/>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000" b="0" i="0" u="none" strike="noStrike" kern="1200" cap="none" spc="0" normalizeH="0" baseline="0" noProof="0" dirty="0">
              <a:ln>
                <a:noFill/>
              </a:ln>
              <a:solidFill>
                <a:schemeClr val="tx1"/>
              </a:solidFill>
              <a:effectLst/>
              <a:uLnTx/>
              <a:uFillTx/>
              <a:latin typeface="+mn-lt"/>
              <a:ea typeface="+mn-ea"/>
              <a:cs typeface="+mn-cs"/>
            </a:endParaRPr>
          </a:p>
        </p:txBody>
      </p:sp>
      <p:sp>
        <p:nvSpPr>
          <p:cNvPr id="15" name="Rectangle 7"/>
          <p:cNvSpPr>
            <a:spLocks noGrp="1" noChangeArrowheads="1"/>
          </p:cNvSpPr>
          <p:nvPr>
            <p:ph type="sldNum" sz="quarter" idx="4"/>
          </p:nvPr>
        </p:nvSpPr>
        <p:spPr bwMode="auto">
          <a:xfrm>
            <a:off x="6553200" y="4687747"/>
            <a:ext cx="2133600" cy="343006"/>
          </a:xfrm>
          <a:prstGeom prst="rect">
            <a:avLst/>
          </a:prstGeom>
          <a:ln>
            <a:miter lim="800000"/>
          </a:ln>
        </p:spPr>
        <p:txBody>
          <a:bodyPr/>
          <a:lstStyle/>
          <a:p>
            <a:pPr lvl="0" eaLnBrk="1" fontAlgn="base" hangingPunct="1"/>
            <a:fld id="{9A0DB2DC-4C9A-4742-B13C-FB6460FD3503}" type="slidenum">
              <a:rPr lang="en-US" altLang="zh-CN" sz="1000" strike="noStrike" noProof="1" dirty="0">
                <a:latin typeface="Arial" panose="020B0604020202020204" pitchFamily="34" charset="0"/>
                <a:ea typeface="宋体" panose="02010600030101010101" pitchFamily="2" charset="-122"/>
                <a:cs typeface="+mn-cs"/>
              </a:rPr>
            </a:fld>
            <a:endParaRPr lang="en-US" altLang="zh-CN" sz="1000" strike="noStrike" noProof="1"/>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image" Target="../media/image1.png"/><Relationship Id="rId10" Type="http://schemas.openxmlformats.org/officeDocument/2006/relationships/image" Target="../media/image4.jpeg"/><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Line 15"/>
          <p:cNvSpPr>
            <a:spLocks noChangeShapeType="1"/>
          </p:cNvSpPr>
          <p:nvPr userDrawn="1"/>
        </p:nvSpPr>
        <p:spPr bwMode="auto">
          <a:xfrm>
            <a:off x="323528" y="698500"/>
            <a:ext cx="8496622" cy="0"/>
          </a:xfrm>
          <a:prstGeom prst="line">
            <a:avLst/>
          </a:prstGeom>
          <a:noFill/>
          <a:ln w="3175">
            <a:solidFill>
              <a:srgbClr val="0062B1"/>
            </a:solidFill>
            <a:round/>
          </a:ln>
          <a:extLst>
            <a:ext uri="{909E8E84-426E-40DD-AFC4-6F175D3DCCD1}">
              <a14:hiddenFill xmlns:a14="http://schemas.microsoft.com/office/drawing/2010/main">
                <a:noFill/>
              </a14:hiddenFill>
            </a:ext>
          </a:extLst>
        </p:spPr>
        <p:txBody>
          <a:bodyPr/>
          <a:lstStyle/>
          <a:p>
            <a:endParaRPr lang="zh-CN" altLang="en-US"/>
          </a:p>
        </p:txBody>
      </p:sp>
      <p:sp>
        <p:nvSpPr>
          <p:cNvPr id="3" name="标题占位符 2"/>
          <p:cNvSpPr>
            <a:spLocks noGrp="1"/>
          </p:cNvSpPr>
          <p:nvPr>
            <p:ph type="title"/>
          </p:nvPr>
        </p:nvSpPr>
        <p:spPr>
          <a:xfrm>
            <a:off x="323850" y="124272"/>
            <a:ext cx="8229600" cy="574228"/>
          </a:xfrm>
          <a:prstGeom prst="rect">
            <a:avLst/>
          </a:prstGeom>
        </p:spPr>
        <p:txBody>
          <a:bodyPr vert="horz" lIns="91440" tIns="45720" rIns="91440" bIns="45720" rtlCol="0" anchor="ctr">
            <a:noAutofit/>
          </a:bodyPr>
          <a:lstStyle/>
          <a:p>
            <a:r>
              <a:rPr kumimoji="1" lang="zh-CN" altLang="en-US" dirty="0" smtClean="0"/>
              <a:t>标题栏</a:t>
            </a:r>
            <a:endParaRPr kumimoji="1" lang="zh-CN" altLang="en-US" dirty="0"/>
          </a:p>
        </p:txBody>
      </p:sp>
      <p:pic>
        <p:nvPicPr>
          <p:cNvPr id="7" name="图片 6"/>
          <p:cNvPicPr>
            <a:picLocks noChangeAspect="1"/>
          </p:cNvPicPr>
          <p:nvPr userDrawn="1"/>
        </p:nvPicPr>
        <p:blipFill>
          <a:blip r:embed="rId10"/>
          <a:stretch>
            <a:fillRect/>
          </a:stretch>
        </p:blipFill>
        <p:spPr>
          <a:xfrm>
            <a:off x="9180512" y="0"/>
            <a:ext cx="954888" cy="5145088"/>
          </a:xfrm>
          <a:prstGeom prst="rect">
            <a:avLst/>
          </a:prstGeom>
        </p:spPr>
      </p:pic>
      <p:pic>
        <p:nvPicPr>
          <p:cNvPr id="4" name="图片 3" descr="微信图片_20180712084824"/>
          <p:cNvPicPr>
            <a:picLocks noChangeAspect="1"/>
          </p:cNvPicPr>
          <p:nvPr userDrawn="1"/>
        </p:nvPicPr>
        <p:blipFill>
          <a:blip r:embed="rId11"/>
          <a:stretch>
            <a:fillRect/>
          </a:stretch>
        </p:blipFill>
        <p:spPr>
          <a:xfrm>
            <a:off x="6271895" y="4164330"/>
            <a:ext cx="2830830" cy="200279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l" defTabSz="914400" rtl="0" eaLnBrk="1" latinLnBrk="0" hangingPunct="1">
        <a:spcBef>
          <a:spcPct val="0"/>
        </a:spcBef>
        <a:buNone/>
        <a:defRPr sz="2800" kern="1200">
          <a:solidFill>
            <a:schemeClr val="accent1"/>
          </a:solidFill>
          <a:latin typeface="微软雅黑" panose="020B0503020204020204" charset="-122"/>
          <a:ea typeface="微软雅黑" panose="020B0503020204020204" charset="-122"/>
          <a:cs typeface="微软雅黑" panose="020B0503020204020204" charset="-122"/>
        </a:defRPr>
      </a:lvl1pPr>
    </p:titleStyle>
    <p:bodyStyle>
      <a:lvl1pPr marL="0" indent="0" algn="l" defTabSz="914400" rtl="0" eaLnBrk="1" latinLnBrk="0" hangingPunct="1">
        <a:spcBef>
          <a:spcPct val="20000"/>
        </a:spcBef>
        <a:buFont typeface="Arial" panose="020B0604020202020204" pitchFamily="34" charset="0"/>
        <a:buNone/>
        <a:defRPr sz="2400" kern="1200">
          <a:solidFill>
            <a:schemeClr val="tx1"/>
          </a:solidFill>
          <a:latin typeface="华文细黑" panose="02010600040101010101" charset="-122"/>
          <a:ea typeface="华文细黑" panose="02010600040101010101" charset="-122"/>
          <a:cs typeface="华文细黑" panose="02010600040101010101" charset="-122"/>
        </a:defRPr>
      </a:lvl1pPr>
      <a:lvl2pPr marL="454025" indent="-182880" algn="l" defTabSz="914400" rtl="0" eaLnBrk="1" latinLnBrk="0" hangingPunct="1">
        <a:spcBef>
          <a:spcPct val="20000"/>
        </a:spcBef>
        <a:buFont typeface="Arial" panose="020B0604020202020204"/>
        <a:buChar char="•"/>
        <a:defRPr sz="1800" kern="1200">
          <a:solidFill>
            <a:schemeClr val="tx1"/>
          </a:solidFill>
          <a:latin typeface="华文细黑" panose="02010600040101010101" charset="-122"/>
          <a:ea typeface="华文细黑" panose="02010600040101010101" charset="-122"/>
          <a:cs typeface="华文细黑" panose="02010600040101010101" charset="-122"/>
        </a:defRPr>
      </a:lvl2pPr>
      <a:lvl3pPr marL="713105" indent="-259080" algn="l" defTabSz="914400" rtl="0" eaLnBrk="1" latinLnBrk="0" hangingPunct="1">
        <a:spcBef>
          <a:spcPct val="20000"/>
        </a:spcBef>
        <a:buFont typeface="Wingdings" panose="05000000000000000000" pitchFamily="2" charset="2"/>
        <a:buChar char="n"/>
        <a:defRPr sz="1600" kern="1200">
          <a:solidFill>
            <a:schemeClr val="tx1"/>
          </a:solidFill>
          <a:latin typeface="华文细黑" panose="02010600040101010101" charset="-122"/>
          <a:ea typeface="华文细黑" panose="02010600040101010101" charset="-122"/>
          <a:cs typeface="华文细黑" panose="02010600040101010101" charset="-122"/>
        </a:defRPr>
      </a:lvl3pPr>
      <a:lvl4pPr marL="803275" indent="-180975" algn="l" defTabSz="914400" rtl="0" eaLnBrk="1" latinLnBrk="0" hangingPunct="1">
        <a:spcBef>
          <a:spcPct val="20000"/>
        </a:spcBef>
        <a:buFont typeface="Arial" panose="020B0604020202020204" pitchFamily="34" charset="0"/>
        <a:buChar char="–"/>
        <a:defRPr sz="1200" kern="1200">
          <a:solidFill>
            <a:schemeClr val="tx1"/>
          </a:solidFill>
          <a:latin typeface="华文细黑" panose="02010600040101010101" charset="-122"/>
          <a:ea typeface="华文细黑" panose="02010600040101010101" charset="-122"/>
          <a:cs typeface="华文细黑" panose="02010600040101010101" charset="-122"/>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华文细黑" panose="02010600040101010101" charset="-122"/>
          <a:ea typeface="华文细黑" panose="02010600040101010101" charset="-122"/>
          <a:cs typeface="华文细黑" panose="02010600040101010101" charset="-122"/>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23.xml"/><Relationship Id="rId4" Type="http://schemas.openxmlformats.org/officeDocument/2006/relationships/tags" Target="../tags/tag22.xml"/><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smtClean="0"/>
              <a:t>申报药品摘要（PPT2）</a:t>
            </a:r>
            <a:endParaRPr lang="zh-CN" altLang="en-US" dirty="0" smtClean="0"/>
          </a:p>
        </p:txBody>
      </p:sp>
      <p:sp>
        <p:nvSpPr>
          <p:cNvPr id="6" name="文本框 5"/>
          <p:cNvSpPr txBox="1"/>
          <p:nvPr/>
        </p:nvSpPr>
        <p:spPr>
          <a:xfrm>
            <a:off x="4389120" y="5093970"/>
            <a:ext cx="3048000" cy="76200"/>
          </a:xfrm>
          <a:prstGeom prst="rect">
            <a:avLst/>
          </a:prstGeom>
          <a:noFill/>
        </p:spPr>
        <p:txBody>
          <a:bodyPr wrap="square" rtlCol="0">
            <a:noAutofit/>
          </a:bodyPr>
          <a:p>
            <a:endParaRPr lang="zh-CN" altLang="en-US"/>
          </a:p>
        </p:txBody>
      </p:sp>
      <p:sp>
        <p:nvSpPr>
          <p:cNvPr id="10" name="文本框 9"/>
          <p:cNvSpPr txBox="1"/>
          <p:nvPr/>
        </p:nvSpPr>
        <p:spPr>
          <a:xfrm>
            <a:off x="2051685" y="1454150"/>
            <a:ext cx="4838700" cy="1858010"/>
          </a:xfrm>
          <a:prstGeom prst="rect">
            <a:avLst/>
          </a:prstGeom>
          <a:noFill/>
          <a:ln w="28575" cmpd="sng">
            <a:solidFill>
              <a:schemeClr val="accent1">
                <a:shade val="50000"/>
              </a:schemeClr>
            </a:solidFill>
            <a:prstDash val="solid"/>
          </a:ln>
        </p:spPr>
        <p:txBody>
          <a:bodyPr wrap="square" rtlCol="0">
            <a:noAutofit/>
          </a:bodyPr>
          <a:p>
            <a:pPr algn="ctr"/>
            <a:endParaRPr lang="zh-CN" altLang="en-US">
              <a:solidFill>
                <a:schemeClr val="accent1"/>
              </a:solidFill>
              <a:effectLst>
                <a:outerShdw blurRad="38100" dist="25400" dir="5400000" algn="ctr" rotWithShape="0">
                  <a:srgbClr val="6E747A">
                    <a:alpha val="43000"/>
                  </a:srgbClr>
                </a:outerShdw>
              </a:effectLst>
            </a:endParaRPr>
          </a:p>
          <a:p>
            <a:pPr algn="ctr"/>
            <a:r>
              <a:rPr lang="zh-CN" altLang="en-US">
                <a:solidFill>
                  <a:schemeClr val="accent1"/>
                </a:solidFill>
                <a:effectLst>
                  <a:outerShdw blurRad="38100" dist="25400" dir="5400000" algn="ctr" rotWithShape="0">
                    <a:srgbClr val="6E747A">
                      <a:alpha val="43000"/>
                    </a:srgbClr>
                  </a:outerShdw>
                </a:effectLst>
              </a:rPr>
              <a:t>磷酸奥司他韦干混悬剂</a:t>
            </a:r>
            <a:endParaRPr lang="zh-CN" altLang="en-US">
              <a:solidFill>
                <a:schemeClr val="accent1"/>
              </a:solidFill>
              <a:effectLst>
                <a:outerShdw blurRad="38100" dist="25400" dir="5400000" algn="ctr" rotWithShape="0">
                  <a:srgbClr val="6E747A">
                    <a:alpha val="43000"/>
                  </a:srgbClr>
                </a:outerShdw>
              </a:effectLst>
            </a:endParaRPr>
          </a:p>
          <a:p>
            <a:pPr algn="ctr"/>
            <a:endParaRPr lang="zh-CN" altLang="en-US">
              <a:solidFill>
                <a:schemeClr val="accent1"/>
              </a:solidFill>
              <a:effectLst>
                <a:outerShdw blurRad="38100" dist="25400" dir="5400000" algn="ctr" rotWithShape="0">
                  <a:srgbClr val="6E747A">
                    <a:alpha val="43000"/>
                  </a:srgbClr>
                </a:outerShdw>
              </a:effectLst>
            </a:endParaRPr>
          </a:p>
          <a:p>
            <a:pPr algn="ctr"/>
            <a:endParaRPr lang="zh-CN" altLang="en-US">
              <a:solidFill>
                <a:schemeClr val="accent1"/>
              </a:solidFill>
              <a:effectLst>
                <a:outerShdw blurRad="38100" dist="25400" dir="5400000" algn="ctr" rotWithShape="0">
                  <a:srgbClr val="6E747A">
                    <a:alpha val="43000"/>
                  </a:srgbClr>
                </a:outerShdw>
              </a:effectLst>
            </a:endParaRPr>
          </a:p>
          <a:p>
            <a:pPr algn="ctr"/>
            <a:r>
              <a:rPr lang="zh-CN" altLang="en-US">
                <a:solidFill>
                  <a:schemeClr val="accent1"/>
                </a:solidFill>
                <a:effectLst>
                  <a:outerShdw blurRad="38100" dist="25400" dir="5400000" algn="ctr" rotWithShape="0">
                    <a:srgbClr val="6E747A">
                      <a:alpha val="43000"/>
                    </a:srgbClr>
                  </a:outerShdw>
                </a:effectLst>
              </a:rPr>
              <a:t>苏州二叶制药有限公司</a:t>
            </a:r>
            <a:endParaRPr lang="zh-CN" altLang="en-US">
              <a:solidFill>
                <a:schemeClr val="accent1"/>
              </a:solidFill>
              <a:effectLst>
                <a:outerShdw blurRad="38100" dist="25400" dir="5400000" algn="ctr" rotWithShape="0">
                  <a:srgbClr val="6E747A">
                    <a:alpha val="43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b="1" dirty="0">
                <a:sym typeface="+mn-ea"/>
              </a:rPr>
              <a:t>05 公平性</a:t>
            </a:r>
            <a:endParaRPr lang="zh-CN" altLang="en-US" dirty="0"/>
          </a:p>
        </p:txBody>
      </p:sp>
      <p:sp>
        <p:nvSpPr>
          <p:cNvPr id="6" name="文本框 5"/>
          <p:cNvSpPr txBox="1"/>
          <p:nvPr/>
        </p:nvSpPr>
        <p:spPr>
          <a:xfrm>
            <a:off x="4389120" y="5093970"/>
            <a:ext cx="3048000" cy="76200"/>
          </a:xfrm>
          <a:prstGeom prst="rect">
            <a:avLst/>
          </a:prstGeom>
          <a:noFill/>
        </p:spPr>
        <p:txBody>
          <a:bodyPr wrap="square" rtlCol="0">
            <a:noAutofit/>
          </a:bodyPr>
          <a:p>
            <a:endParaRPr lang="zh-CN" altLang="en-US"/>
          </a:p>
        </p:txBody>
      </p:sp>
      <p:sp>
        <p:nvSpPr>
          <p:cNvPr id="10" name="文本框 9"/>
          <p:cNvSpPr txBox="1"/>
          <p:nvPr/>
        </p:nvSpPr>
        <p:spPr>
          <a:xfrm>
            <a:off x="4500245" y="1060450"/>
            <a:ext cx="4572000" cy="2471420"/>
          </a:xfrm>
          <a:prstGeom prst="rect">
            <a:avLst/>
          </a:prstGeom>
          <a:noFill/>
        </p:spPr>
        <p:txBody>
          <a:bodyPr wrap="square" rtlCol="0" anchor="t">
            <a:noAutofit/>
          </a:bodyPr>
          <a:p>
            <a:endParaRPr lang="zh-CN" altLang="en-US">
              <a:sym typeface="+mn-ea"/>
            </a:endParaRPr>
          </a:p>
        </p:txBody>
      </p:sp>
      <p:sp>
        <p:nvSpPr>
          <p:cNvPr id="15" name="圆角矩形 14"/>
          <p:cNvSpPr/>
          <p:nvPr>
            <p:custDataLst>
              <p:tags r:id="rId1"/>
            </p:custDataLst>
          </p:nvPr>
        </p:nvSpPr>
        <p:spPr>
          <a:xfrm>
            <a:off x="323850" y="772160"/>
            <a:ext cx="8495665" cy="281940"/>
          </a:xfrm>
          <a:prstGeom prst="roundRect">
            <a:avLst/>
          </a:prstGeom>
          <a:solidFill>
            <a:schemeClr val="accent1"/>
          </a:solidFill>
          <a:ln w="9525" cap="flat" cmpd="sng" algn="ctr">
            <a:noFill/>
            <a:prstDash val="solid"/>
          </a:ln>
          <a:effectLst/>
        </p:spPr>
        <p:txBody>
          <a:bodyPr rtlCol="0" anchor="ctr"/>
          <a:p>
            <a:pPr marL="0" marR="0" lvl="0" algn="l" defTabSz="914400" eaLnBrk="1" fontAlgn="auto" latinLnBrk="0" hangingPunct="1">
              <a:lnSpc>
                <a:spcPct val="100000"/>
              </a:lnSpc>
              <a:spcBef>
                <a:spcPts val="0"/>
              </a:spcBef>
              <a:buClrTx/>
              <a:buSzTx/>
              <a:buFontTx/>
              <a:buNone/>
            </a:pPr>
            <a:r>
              <a:rPr lang="zh-CN" altLang="en-US" sz="1800" b="1">
                <a:solidFill>
                  <a:schemeClr val="lt1"/>
                </a:solidFill>
                <a:latin typeface="+mn-lt"/>
                <a:ea typeface="+mn-ea"/>
                <a:sym typeface="+mn-ea"/>
              </a:rPr>
              <a:t>年发病患者总数</a:t>
            </a:r>
            <a:endParaRPr lang="zh-CN" altLang="en-US" sz="1800" b="1">
              <a:solidFill>
                <a:schemeClr val="lt1"/>
              </a:solidFill>
              <a:latin typeface="+mn-lt"/>
              <a:ea typeface="+mn-ea"/>
              <a:sym typeface="+mn-ea"/>
            </a:endParaRPr>
          </a:p>
        </p:txBody>
      </p:sp>
      <p:sp>
        <p:nvSpPr>
          <p:cNvPr id="2" name="文本框 1"/>
          <p:cNvSpPr txBox="1"/>
          <p:nvPr/>
        </p:nvSpPr>
        <p:spPr>
          <a:xfrm>
            <a:off x="325120" y="1038225"/>
            <a:ext cx="8495665" cy="275590"/>
          </a:xfrm>
          <a:prstGeom prst="rect">
            <a:avLst/>
          </a:prstGeom>
          <a:noFill/>
        </p:spPr>
        <p:txBody>
          <a:bodyPr wrap="square" rtlCol="0" anchor="t">
            <a:spAutoFit/>
          </a:bodyPr>
          <a:p>
            <a:r>
              <a:rPr lang="zh-CN" altLang="en-US" sz="1200"/>
              <a:t>大陆约1亿人，与季节及流感病毒流行情况相关</a:t>
            </a:r>
            <a:endParaRPr lang="zh-CN" altLang="en-US" sz="1200"/>
          </a:p>
        </p:txBody>
      </p:sp>
      <p:sp>
        <p:nvSpPr>
          <p:cNvPr id="4" name="圆角矩形 3"/>
          <p:cNvSpPr/>
          <p:nvPr>
            <p:custDataLst>
              <p:tags r:id="rId2"/>
            </p:custDataLst>
          </p:nvPr>
        </p:nvSpPr>
        <p:spPr>
          <a:xfrm>
            <a:off x="326390" y="2390775"/>
            <a:ext cx="8495665" cy="281940"/>
          </a:xfrm>
          <a:prstGeom prst="roundRect">
            <a:avLst/>
          </a:prstGeom>
          <a:solidFill>
            <a:schemeClr val="accent1"/>
          </a:solidFill>
          <a:ln w="9525" cap="flat" cmpd="sng" algn="ctr">
            <a:noFill/>
            <a:prstDash val="solid"/>
          </a:ln>
          <a:effectLst/>
        </p:spPr>
        <p:txBody>
          <a:bodyPr rtlCol="0" anchor="ctr"/>
          <a:p>
            <a:pPr marL="0" marR="0" lvl="0" algn="l" defTabSz="914400" eaLnBrk="1" fontAlgn="auto" latinLnBrk="0" hangingPunct="1">
              <a:lnSpc>
                <a:spcPct val="100000"/>
              </a:lnSpc>
              <a:spcBef>
                <a:spcPts val="0"/>
              </a:spcBef>
              <a:buClrTx/>
              <a:buSzTx/>
              <a:buFontTx/>
              <a:buNone/>
            </a:pPr>
            <a:r>
              <a:rPr lang="zh-CN" altLang="en-US" sz="1800" b="1">
                <a:solidFill>
                  <a:schemeClr val="lt1"/>
                </a:solidFill>
                <a:latin typeface="+mn-lt"/>
                <a:ea typeface="+mn-ea"/>
                <a:sym typeface="+mn-ea"/>
              </a:rPr>
              <a:t>所治疗疾病对公共健康的影响</a:t>
            </a:r>
            <a:endParaRPr lang="zh-CN" altLang="en-US" sz="1800" b="1">
              <a:solidFill>
                <a:schemeClr val="lt1"/>
              </a:solidFill>
              <a:latin typeface="+mn-lt"/>
              <a:ea typeface="+mn-ea"/>
              <a:sym typeface="+mn-ea"/>
            </a:endParaRPr>
          </a:p>
        </p:txBody>
      </p:sp>
      <p:sp>
        <p:nvSpPr>
          <p:cNvPr id="5" name="文本框 4"/>
          <p:cNvSpPr txBox="1"/>
          <p:nvPr/>
        </p:nvSpPr>
        <p:spPr>
          <a:xfrm>
            <a:off x="326390" y="3652520"/>
            <a:ext cx="8482965" cy="829945"/>
          </a:xfrm>
          <a:prstGeom prst="rect">
            <a:avLst/>
          </a:prstGeom>
          <a:noFill/>
        </p:spPr>
        <p:txBody>
          <a:bodyPr wrap="square" rtlCol="0" anchor="t">
            <a:spAutoFit/>
          </a:bodyPr>
          <a:p>
            <a:r>
              <a:rPr lang="zh-CN" altLang="en-US" sz="1200"/>
              <a:t>2020年版《流行性感冒诊疗方案》指出：发病 48 小时内进行抗病毒治疗可减少并发症、降低病死率 、缩短住院时间 ； 发病时间超过 48 小时的重症患者依然可从抗病毒治疗中获益。其中神经氨酸酶抑制剂对甲型、乙型流感均有效。磷酸奥司他韦是唯一口服的神经氨酸酶抑制剂，临床研究表明，奥司他韦可使流感症状缓解时间缩短21%，病情严重程度减轻38%，并发症下降44%，住院率下降63%，发病48小时内应用可使甲型H1N1和H5N1重症流感病例病死率下降50%。</a:t>
            </a:r>
            <a:endParaRPr lang="zh-CN" altLang="en-US" sz="1200"/>
          </a:p>
        </p:txBody>
      </p:sp>
      <p:sp>
        <p:nvSpPr>
          <p:cNvPr id="7" name="圆角矩形 6"/>
          <p:cNvSpPr/>
          <p:nvPr>
            <p:custDataLst>
              <p:tags r:id="rId3"/>
            </p:custDataLst>
          </p:nvPr>
        </p:nvSpPr>
        <p:spPr>
          <a:xfrm>
            <a:off x="323850" y="1261110"/>
            <a:ext cx="8495665" cy="281940"/>
          </a:xfrm>
          <a:prstGeom prst="roundRect">
            <a:avLst/>
          </a:prstGeom>
          <a:solidFill>
            <a:schemeClr val="accent1"/>
          </a:solidFill>
          <a:ln w="9525" cap="flat" cmpd="sng" algn="ctr">
            <a:noFill/>
            <a:prstDash val="solid"/>
          </a:ln>
          <a:effectLst/>
        </p:spPr>
        <p:txBody>
          <a:bodyPr rtlCol="0" anchor="ctr"/>
          <a:p>
            <a:pPr marL="0" marR="0" lvl="0" algn="l" defTabSz="914400" eaLnBrk="1" fontAlgn="auto" latinLnBrk="0" hangingPunct="1">
              <a:lnSpc>
                <a:spcPct val="100000"/>
              </a:lnSpc>
              <a:spcBef>
                <a:spcPts val="0"/>
              </a:spcBef>
              <a:buClrTx/>
              <a:buSzTx/>
              <a:buFontTx/>
              <a:buNone/>
            </a:pPr>
            <a:r>
              <a:rPr lang="zh-CN" altLang="en-US" sz="1800" b="1">
                <a:solidFill>
                  <a:schemeClr val="lt1"/>
                </a:solidFill>
                <a:latin typeface="+mn-lt"/>
                <a:ea typeface="+mn-ea"/>
                <a:sym typeface="+mn-ea"/>
              </a:rPr>
              <a:t>弥补药品目录短板</a:t>
            </a:r>
            <a:endParaRPr lang="zh-CN" altLang="en-US" sz="1800" b="1">
              <a:solidFill>
                <a:schemeClr val="lt1"/>
              </a:solidFill>
              <a:latin typeface="+mn-lt"/>
              <a:ea typeface="+mn-ea"/>
              <a:sym typeface="+mn-ea"/>
            </a:endParaRPr>
          </a:p>
        </p:txBody>
      </p:sp>
      <p:sp>
        <p:nvSpPr>
          <p:cNvPr id="8" name="文本框 7"/>
          <p:cNvSpPr txBox="1"/>
          <p:nvPr/>
        </p:nvSpPr>
        <p:spPr>
          <a:xfrm>
            <a:off x="325120" y="1492250"/>
            <a:ext cx="8496935" cy="460375"/>
          </a:xfrm>
          <a:prstGeom prst="rect">
            <a:avLst/>
          </a:prstGeom>
          <a:noFill/>
        </p:spPr>
        <p:txBody>
          <a:bodyPr wrap="square" rtlCol="0" anchor="t">
            <a:spAutoFit/>
          </a:bodyPr>
          <a:p>
            <a:r>
              <a:rPr lang="zh-CN" altLang="en-US" sz="1200"/>
              <a:t>2021年医保目录包含奥司他韦为胶囊剂和颗粒剂，干混悬制剂满足了儿童、老年人以及</a:t>
            </a:r>
            <a:endParaRPr lang="zh-CN" altLang="en-US" sz="1200"/>
          </a:p>
          <a:p>
            <a:r>
              <a:rPr lang="zh-CN" altLang="en-US" sz="1200"/>
              <a:t>其他不适应吞咽胶囊的患者的需求。</a:t>
            </a:r>
            <a:endParaRPr lang="zh-CN" altLang="en-US" sz="1200"/>
          </a:p>
        </p:txBody>
      </p:sp>
      <p:sp>
        <p:nvSpPr>
          <p:cNvPr id="9" name="圆角矩形 8"/>
          <p:cNvSpPr/>
          <p:nvPr>
            <p:custDataLst>
              <p:tags r:id="rId4"/>
            </p:custDataLst>
          </p:nvPr>
        </p:nvSpPr>
        <p:spPr>
          <a:xfrm>
            <a:off x="325120" y="1924685"/>
            <a:ext cx="8495665" cy="281940"/>
          </a:xfrm>
          <a:prstGeom prst="roundRect">
            <a:avLst/>
          </a:prstGeom>
          <a:solidFill>
            <a:schemeClr val="accent1"/>
          </a:solidFill>
          <a:ln w="9525" cap="flat" cmpd="sng" algn="ctr">
            <a:noFill/>
            <a:prstDash val="solid"/>
          </a:ln>
          <a:effectLst/>
        </p:spPr>
        <p:txBody>
          <a:bodyPr rtlCol="0" anchor="ctr"/>
          <a:p>
            <a:pPr marL="0" marR="0" lvl="0" algn="l" defTabSz="914400" eaLnBrk="1" fontAlgn="auto" latinLnBrk="0" hangingPunct="1">
              <a:lnSpc>
                <a:spcPct val="100000"/>
              </a:lnSpc>
              <a:spcBef>
                <a:spcPts val="0"/>
              </a:spcBef>
              <a:buClrTx/>
              <a:buSzTx/>
              <a:buFontTx/>
              <a:buNone/>
            </a:pPr>
            <a:r>
              <a:rPr lang="zh-CN" altLang="en-US" sz="1800" b="1">
                <a:solidFill>
                  <a:schemeClr val="lt1"/>
                </a:solidFill>
                <a:latin typeface="+mn-lt"/>
                <a:ea typeface="+mn-ea"/>
                <a:sym typeface="+mn-ea"/>
              </a:rPr>
              <a:t>临床管理难度</a:t>
            </a:r>
            <a:endParaRPr lang="zh-CN" altLang="en-US" sz="1800" b="1">
              <a:solidFill>
                <a:schemeClr val="lt1"/>
              </a:solidFill>
              <a:latin typeface="+mn-lt"/>
              <a:ea typeface="+mn-ea"/>
              <a:sym typeface="+mn-ea"/>
            </a:endParaRPr>
          </a:p>
        </p:txBody>
      </p:sp>
      <p:sp>
        <p:nvSpPr>
          <p:cNvPr id="11" name="文本框 10"/>
          <p:cNvSpPr txBox="1"/>
          <p:nvPr/>
        </p:nvSpPr>
        <p:spPr>
          <a:xfrm>
            <a:off x="323850" y="2160905"/>
            <a:ext cx="8484870" cy="275590"/>
          </a:xfrm>
          <a:prstGeom prst="rect">
            <a:avLst/>
          </a:prstGeom>
          <a:noFill/>
        </p:spPr>
        <p:txBody>
          <a:bodyPr wrap="square" rtlCol="0" anchor="t">
            <a:spAutoFit/>
          </a:bodyPr>
          <a:p>
            <a:r>
              <a:rPr lang="zh-CN" altLang="en-US" sz="1200"/>
              <a:t>无</a:t>
            </a:r>
            <a:endParaRPr lang="zh-CN" altLang="en-US" sz="1200"/>
          </a:p>
        </p:txBody>
      </p:sp>
      <p:sp>
        <p:nvSpPr>
          <p:cNvPr id="12" name="文本框 11"/>
          <p:cNvSpPr txBox="1"/>
          <p:nvPr/>
        </p:nvSpPr>
        <p:spPr>
          <a:xfrm>
            <a:off x="323215" y="2644775"/>
            <a:ext cx="8483600" cy="829945"/>
          </a:xfrm>
          <a:prstGeom prst="rect">
            <a:avLst/>
          </a:prstGeom>
          <a:noFill/>
        </p:spPr>
        <p:txBody>
          <a:bodyPr wrap="square" rtlCol="0" anchor="t">
            <a:spAutoFit/>
          </a:bodyPr>
          <a:p>
            <a:r>
              <a:rPr lang="zh-CN" altLang="en-US" sz="1200"/>
              <a:t>流感的流行病学最显著特点为：突然暴发，迅速扩散，造成不同程度的流行，具有季节性，发病率高但病死率低（除人感染高致病性禽流感）。虽然大多为自限性，但部分患者因出现肺炎等并发症或因基础疾病加重发展成重症病例，少数危重症病例病情进展快，可因急性呼吸窘迫综合征、急性坏死性脑病或多器官功能不全等并发症而死亡。重症流感主要发生在老年人、年幼儿童、肥胖、孕产妇和有慢性基础疾病者等高危人群，也可发生在一般人群。</a:t>
            </a:r>
            <a:endParaRPr lang="zh-CN" altLang="en-US" sz="1200"/>
          </a:p>
        </p:txBody>
      </p:sp>
      <p:sp>
        <p:nvSpPr>
          <p:cNvPr id="13" name="圆角矩形 12"/>
          <p:cNvSpPr/>
          <p:nvPr>
            <p:custDataLst>
              <p:tags r:id="rId5"/>
            </p:custDataLst>
          </p:nvPr>
        </p:nvSpPr>
        <p:spPr>
          <a:xfrm>
            <a:off x="326390" y="3382645"/>
            <a:ext cx="8495665" cy="281940"/>
          </a:xfrm>
          <a:prstGeom prst="roundRect">
            <a:avLst/>
          </a:prstGeom>
          <a:solidFill>
            <a:schemeClr val="accent1"/>
          </a:solidFill>
          <a:ln w="9525" cap="flat" cmpd="sng" algn="ctr">
            <a:noFill/>
            <a:prstDash val="solid"/>
          </a:ln>
          <a:effectLst/>
        </p:spPr>
        <p:txBody>
          <a:bodyPr rtlCol="0" anchor="ctr"/>
          <a:p>
            <a:pPr marL="0" marR="0" lvl="0" algn="l" defTabSz="914400" eaLnBrk="1" fontAlgn="auto" latinLnBrk="0" hangingPunct="1">
              <a:lnSpc>
                <a:spcPct val="100000"/>
              </a:lnSpc>
              <a:spcBef>
                <a:spcPts val="0"/>
              </a:spcBef>
              <a:buClrTx/>
              <a:buSzTx/>
              <a:buFontTx/>
              <a:buNone/>
            </a:pPr>
            <a:r>
              <a:rPr lang="zh-CN" altLang="en-US" sz="1800" b="1">
                <a:solidFill>
                  <a:schemeClr val="lt1"/>
                </a:solidFill>
                <a:latin typeface="+mn-lt"/>
                <a:ea typeface="+mn-ea"/>
                <a:sym typeface="+mn-ea"/>
              </a:rPr>
              <a:t>符合“保基本”原则</a:t>
            </a:r>
            <a:endParaRPr lang="zh-CN" altLang="en-US" sz="1800" b="1">
              <a:solidFill>
                <a:schemeClr val="lt1"/>
              </a:solidFill>
              <a:latin typeface="+mn-lt"/>
              <a:ea typeface="+mn-ea"/>
              <a:sym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圆角矩形 4"/>
          <p:cNvSpPr/>
          <p:nvPr/>
        </p:nvSpPr>
        <p:spPr>
          <a:xfrm>
            <a:off x="1550204" y="916107"/>
            <a:ext cx="6048524" cy="537896"/>
          </a:xfrm>
          <a:prstGeom prst="roundRect">
            <a:avLst/>
          </a:prstGeom>
          <a:solidFill>
            <a:schemeClr val="accent1"/>
          </a:solidFill>
          <a:ln w="9525"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defRPr/>
            </a:pPr>
            <a:r>
              <a:rPr lang="zh-CN" sz="1800" b="1" dirty="0">
                <a:sym typeface="+mn-ea"/>
              </a:rPr>
              <a:t>01 药品基本信息</a:t>
            </a:r>
            <a:endParaRPr lang="zh-CN" sz="1800" b="1" dirty="0">
              <a:sym typeface="+mn-ea"/>
            </a:endParaRPr>
          </a:p>
        </p:txBody>
      </p:sp>
      <p:sp>
        <p:nvSpPr>
          <p:cNvPr id="3" name="标题 2"/>
          <p:cNvSpPr>
            <a:spLocks noGrp="1"/>
          </p:cNvSpPr>
          <p:nvPr>
            <p:ph type="title"/>
          </p:nvPr>
        </p:nvSpPr>
        <p:spPr/>
        <p:txBody>
          <a:bodyPr/>
          <a:lstStyle/>
          <a:p>
            <a:r>
              <a:rPr lang="zh-CN" altLang="en-US" dirty="0" smtClean="0"/>
              <a:t>目录</a:t>
            </a:r>
            <a:endParaRPr lang="zh-CN" altLang="en-US" dirty="0"/>
          </a:p>
        </p:txBody>
      </p:sp>
      <p:sp>
        <p:nvSpPr>
          <p:cNvPr id="6" name="文本框 5"/>
          <p:cNvSpPr txBox="1"/>
          <p:nvPr/>
        </p:nvSpPr>
        <p:spPr>
          <a:xfrm>
            <a:off x="4389120" y="5093970"/>
            <a:ext cx="3048000" cy="76200"/>
          </a:xfrm>
          <a:prstGeom prst="rect">
            <a:avLst/>
          </a:prstGeom>
          <a:noFill/>
        </p:spPr>
        <p:txBody>
          <a:bodyPr wrap="square" rtlCol="0">
            <a:noAutofit/>
          </a:bodyPr>
          <a:p>
            <a:endParaRPr lang="zh-CN" altLang="en-US"/>
          </a:p>
        </p:txBody>
      </p:sp>
      <p:sp>
        <p:nvSpPr>
          <p:cNvPr id="2" name="圆角矩形 1"/>
          <p:cNvSpPr/>
          <p:nvPr>
            <p:custDataLst>
              <p:tags r:id="rId1"/>
            </p:custDataLst>
          </p:nvPr>
        </p:nvSpPr>
        <p:spPr>
          <a:xfrm>
            <a:off x="1549569" y="2932232"/>
            <a:ext cx="6048524" cy="537896"/>
          </a:xfrm>
          <a:prstGeom prst="roundRect">
            <a:avLst/>
          </a:prstGeom>
          <a:solidFill>
            <a:schemeClr val="accent1"/>
          </a:solidFill>
          <a:ln w="9525" cap="flat" cmpd="sng" algn="ctr">
            <a:noFill/>
            <a:prstDash val="solid"/>
          </a:ln>
          <a:effectLst/>
        </p:spPr>
        <p:txBody>
          <a:bodyPr rtlCol="0" anchor="ctr"/>
          <a:p>
            <a:pPr marL="0" marR="0" lvl="0" indent="0" defTabSz="914400" eaLnBrk="1" fontAlgn="auto" latinLnBrk="0" hangingPunct="1">
              <a:lnSpc>
                <a:spcPct val="100000"/>
              </a:lnSpc>
              <a:spcBef>
                <a:spcPts val="0"/>
              </a:spcBef>
              <a:spcAft>
                <a:spcPts val="0"/>
              </a:spcAft>
              <a:buClrTx/>
              <a:buSzTx/>
              <a:buFontTx/>
              <a:buNone/>
              <a:defRPr/>
            </a:pPr>
            <a:r>
              <a:rPr lang="zh-CN" sz="1800" b="1" dirty="0">
                <a:sym typeface="+mn-ea"/>
              </a:rPr>
              <a:t>04 创新性</a:t>
            </a:r>
            <a:endParaRPr lang="zh-CN" sz="1800" b="1" dirty="0">
              <a:sym typeface="+mn-ea"/>
            </a:endParaRPr>
          </a:p>
        </p:txBody>
      </p:sp>
      <p:sp>
        <p:nvSpPr>
          <p:cNvPr id="4" name="圆角矩形 3"/>
          <p:cNvSpPr/>
          <p:nvPr>
            <p:custDataLst>
              <p:tags r:id="rId2"/>
            </p:custDataLst>
          </p:nvPr>
        </p:nvSpPr>
        <p:spPr>
          <a:xfrm>
            <a:off x="1547664" y="1564442"/>
            <a:ext cx="6048524" cy="537896"/>
          </a:xfrm>
          <a:prstGeom prst="roundRect">
            <a:avLst/>
          </a:prstGeom>
          <a:solidFill>
            <a:schemeClr val="accent1"/>
          </a:solidFill>
          <a:ln w="9525"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defRPr/>
            </a:pPr>
            <a:r>
              <a:rPr lang="zh-CN" sz="1800" b="1" dirty="0">
                <a:sym typeface="+mn-ea"/>
              </a:rPr>
              <a:t>02 安全性</a:t>
            </a:r>
            <a:endParaRPr lang="zh-CN" sz="1800" b="1" dirty="0">
              <a:sym typeface="+mn-ea"/>
            </a:endParaRPr>
          </a:p>
        </p:txBody>
      </p:sp>
      <p:sp>
        <p:nvSpPr>
          <p:cNvPr id="7" name="圆角矩形 6"/>
          <p:cNvSpPr/>
          <p:nvPr>
            <p:custDataLst>
              <p:tags r:id="rId3"/>
            </p:custDataLst>
          </p:nvPr>
        </p:nvSpPr>
        <p:spPr>
          <a:xfrm>
            <a:off x="1550839" y="2248337"/>
            <a:ext cx="6048524" cy="537896"/>
          </a:xfrm>
          <a:prstGeom prst="roundRect">
            <a:avLst/>
          </a:prstGeom>
          <a:solidFill>
            <a:schemeClr val="accent1"/>
          </a:solidFill>
          <a:ln w="9525"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defRPr/>
            </a:pPr>
            <a:r>
              <a:rPr lang="zh-CN" sz="1800" b="1" dirty="0">
                <a:sym typeface="+mn-ea"/>
              </a:rPr>
              <a:t>03 有效性</a:t>
            </a:r>
            <a:endParaRPr lang="zh-CN" sz="1800" b="1" dirty="0">
              <a:sym typeface="+mn-ea"/>
            </a:endParaRPr>
          </a:p>
        </p:txBody>
      </p:sp>
      <p:sp>
        <p:nvSpPr>
          <p:cNvPr id="8" name="圆角矩形 7"/>
          <p:cNvSpPr/>
          <p:nvPr>
            <p:custDataLst>
              <p:tags r:id="rId4"/>
            </p:custDataLst>
          </p:nvPr>
        </p:nvSpPr>
        <p:spPr>
          <a:xfrm>
            <a:off x="1547664" y="3652322"/>
            <a:ext cx="6048524" cy="537896"/>
          </a:xfrm>
          <a:prstGeom prst="roundRect">
            <a:avLst/>
          </a:prstGeom>
          <a:solidFill>
            <a:schemeClr val="accent1"/>
          </a:solidFill>
          <a:ln w="9525" cap="flat" cmpd="sng" algn="ctr">
            <a:noFill/>
            <a:prstDash val="solid"/>
          </a:ln>
          <a:effectLst/>
        </p:spPr>
        <p:txBody>
          <a:bodyPr rtlCol="0" anchor="ctr"/>
          <a:p>
            <a:pPr marL="0" marR="0" lvl="0" indent="0" defTabSz="914400" eaLnBrk="1" fontAlgn="auto" latinLnBrk="0" hangingPunct="1">
              <a:lnSpc>
                <a:spcPct val="100000"/>
              </a:lnSpc>
              <a:spcBef>
                <a:spcPts val="0"/>
              </a:spcBef>
              <a:spcAft>
                <a:spcPts val="0"/>
              </a:spcAft>
              <a:buClrTx/>
              <a:buSzTx/>
              <a:buFontTx/>
              <a:buNone/>
              <a:defRPr/>
            </a:pPr>
            <a:r>
              <a:rPr lang="zh-CN" sz="1800" b="1" dirty="0">
                <a:sym typeface="+mn-ea"/>
              </a:rPr>
              <a:t>05 公平性</a:t>
            </a:r>
            <a:endParaRPr lang="zh-CN" sz="1800" b="1" dirty="0">
              <a:sym typeface="+mn-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b="1" dirty="0">
                <a:sym typeface="+mn-ea"/>
              </a:rPr>
              <a:t>01 药品基本信息</a:t>
            </a:r>
            <a:endParaRPr lang="zh-CN" altLang="en-US" dirty="0"/>
          </a:p>
        </p:txBody>
      </p:sp>
      <p:sp>
        <p:nvSpPr>
          <p:cNvPr id="6" name="文本框 5"/>
          <p:cNvSpPr txBox="1"/>
          <p:nvPr/>
        </p:nvSpPr>
        <p:spPr>
          <a:xfrm>
            <a:off x="4389120" y="5093970"/>
            <a:ext cx="3048000" cy="76200"/>
          </a:xfrm>
          <a:prstGeom prst="rect">
            <a:avLst/>
          </a:prstGeom>
          <a:noFill/>
        </p:spPr>
        <p:txBody>
          <a:bodyPr wrap="square" rtlCol="0">
            <a:noAutofit/>
          </a:bodyPr>
          <a:p>
            <a:endParaRPr lang="zh-CN" altLang="en-US"/>
          </a:p>
        </p:txBody>
      </p:sp>
      <p:sp>
        <p:nvSpPr>
          <p:cNvPr id="9" name="文本框 8"/>
          <p:cNvSpPr txBox="1"/>
          <p:nvPr/>
        </p:nvSpPr>
        <p:spPr>
          <a:xfrm>
            <a:off x="323215" y="700405"/>
            <a:ext cx="8496300" cy="3448050"/>
          </a:xfrm>
          <a:prstGeom prst="rect">
            <a:avLst/>
          </a:prstGeom>
          <a:noFill/>
        </p:spPr>
        <p:txBody>
          <a:bodyPr wrap="square" rtlCol="0" anchor="t">
            <a:noAutofit/>
          </a:bodyPr>
          <a:p>
            <a:pPr algn="ctr">
              <a:lnSpc>
                <a:spcPct val="150000"/>
              </a:lnSpc>
            </a:pPr>
            <a:r>
              <a:rPr lang="zh-CN" altLang="en-US"/>
              <a:t>药品通用名称：磷酸奥司他韦干混悬剂</a:t>
            </a:r>
            <a:endParaRPr lang="zh-CN" altLang="en-US"/>
          </a:p>
          <a:p>
            <a:pPr algn="ctr">
              <a:lnSpc>
                <a:spcPct val="150000"/>
              </a:lnSpc>
            </a:pPr>
            <a:r>
              <a:rPr lang="zh-CN" altLang="en-US"/>
              <a:t>是否为独家  ：否</a:t>
            </a:r>
            <a:endParaRPr lang="zh-CN" altLang="en-US"/>
          </a:p>
          <a:p>
            <a:pPr algn="ctr">
              <a:lnSpc>
                <a:spcPct val="150000"/>
              </a:lnSpc>
            </a:pPr>
            <a:r>
              <a:rPr lang="zh-CN" altLang="en-US"/>
              <a:t>药品类别：西药</a:t>
            </a:r>
            <a:endParaRPr lang="zh-CN" altLang="en-US"/>
          </a:p>
          <a:p>
            <a:pPr algn="ctr">
              <a:lnSpc>
                <a:spcPct val="150000"/>
              </a:lnSpc>
            </a:pPr>
            <a:r>
              <a:rPr lang="zh-CN" altLang="en-US"/>
              <a:t>说明书全部注册规格：0.36g（按C16H28N2O4计）</a:t>
            </a:r>
            <a:endParaRPr lang="zh-CN" altLang="en-US"/>
          </a:p>
          <a:p>
            <a:pPr algn="ctr">
              <a:lnSpc>
                <a:spcPct val="150000"/>
              </a:lnSpc>
            </a:pPr>
            <a:r>
              <a:rPr lang="zh-CN" altLang="en-US"/>
              <a:t>上市许可持有人：苏州二叶制药有限公司</a:t>
            </a:r>
            <a:endParaRPr lang="zh-CN" altLang="en-US"/>
          </a:p>
          <a:p>
            <a:pPr algn="ctr">
              <a:lnSpc>
                <a:spcPct val="150000"/>
              </a:lnSpc>
            </a:pPr>
            <a:r>
              <a:rPr lang="zh-CN" altLang="en-US"/>
              <a:t>中国大陆首次上市时间：2022-08-10</a:t>
            </a:r>
            <a:endParaRPr lang="zh-CN" altLang="en-US"/>
          </a:p>
          <a:p>
            <a:pPr algn="ctr">
              <a:lnSpc>
                <a:spcPct val="150000"/>
              </a:lnSpc>
            </a:pPr>
            <a:r>
              <a:rPr lang="zh-CN" altLang="en-US"/>
              <a:t>注册证号/批准文号：国药准字H20223568</a:t>
            </a:r>
            <a:endParaRPr lang="zh-CN" altLang="en-US"/>
          </a:p>
          <a:p>
            <a:pPr algn="ctr">
              <a:lnSpc>
                <a:spcPct val="150000"/>
              </a:lnSpc>
            </a:pPr>
            <a:r>
              <a:rPr lang="zh-CN" altLang="en-US">
                <a:sym typeface="+mn-ea"/>
              </a:rPr>
              <a:t>全球首个上市国家/地区及上市时间：中国、2022-08-10</a:t>
            </a:r>
            <a:endParaRPr lang="zh-CN" altLang="en-US"/>
          </a:p>
          <a:p>
            <a:pPr algn="ctr">
              <a:lnSpc>
                <a:spcPct val="150000"/>
              </a:lnSpc>
            </a:pPr>
            <a:r>
              <a:rPr lang="zh-CN" altLang="en-US">
                <a:sym typeface="+mn-ea"/>
              </a:rPr>
              <a:t>是否为OTC药品：否</a:t>
            </a:r>
            <a:endParaRPr lang="zh-CN" altLang="en-US"/>
          </a:p>
          <a:p>
            <a:pPr algn="ctr">
              <a:lnSpc>
                <a:spcPct val="150000"/>
              </a:lnSpc>
            </a:pPr>
            <a:r>
              <a:rPr lang="zh-CN" altLang="en-US">
                <a:sym typeface="+mn-ea"/>
              </a:rPr>
              <a:t>参照药品建议：磷酸奥司他韦干混悬剂</a:t>
            </a:r>
            <a:endParaRPr lang="zh-CN" altLang="en-US"/>
          </a:p>
        </p:txBody>
      </p:sp>
      <p:sp>
        <p:nvSpPr>
          <p:cNvPr id="10" name="文本框 9"/>
          <p:cNvSpPr txBox="1"/>
          <p:nvPr/>
        </p:nvSpPr>
        <p:spPr>
          <a:xfrm>
            <a:off x="4500245" y="1060450"/>
            <a:ext cx="4572000" cy="2471420"/>
          </a:xfrm>
          <a:prstGeom prst="rect">
            <a:avLst/>
          </a:prstGeom>
          <a:noFill/>
        </p:spPr>
        <p:txBody>
          <a:bodyPr wrap="square" rtlCol="0" anchor="t">
            <a:noAutofit/>
          </a:bodyPr>
          <a:p>
            <a:endParaRPr lang="zh-CN" altLang="en-US">
              <a:sym typeface="+mn-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b="1" dirty="0">
                <a:sym typeface="+mn-ea"/>
              </a:rPr>
              <a:t>01 药品基本信息</a:t>
            </a:r>
            <a:endParaRPr lang="zh-CN" altLang="en-US" dirty="0"/>
          </a:p>
        </p:txBody>
      </p:sp>
      <p:sp>
        <p:nvSpPr>
          <p:cNvPr id="6" name="文本框 5"/>
          <p:cNvSpPr txBox="1"/>
          <p:nvPr/>
        </p:nvSpPr>
        <p:spPr>
          <a:xfrm>
            <a:off x="4389120" y="5093970"/>
            <a:ext cx="3048000" cy="76200"/>
          </a:xfrm>
          <a:prstGeom prst="rect">
            <a:avLst/>
          </a:prstGeom>
          <a:noFill/>
        </p:spPr>
        <p:txBody>
          <a:bodyPr wrap="square" rtlCol="0">
            <a:noAutofit/>
          </a:bodyPr>
          <a:p>
            <a:endParaRPr lang="zh-CN" altLang="en-US"/>
          </a:p>
        </p:txBody>
      </p:sp>
      <p:sp>
        <p:nvSpPr>
          <p:cNvPr id="10" name="文本框 9"/>
          <p:cNvSpPr txBox="1"/>
          <p:nvPr/>
        </p:nvSpPr>
        <p:spPr>
          <a:xfrm>
            <a:off x="4500245" y="1060450"/>
            <a:ext cx="4572000" cy="2471420"/>
          </a:xfrm>
          <a:prstGeom prst="rect">
            <a:avLst/>
          </a:prstGeom>
          <a:noFill/>
        </p:spPr>
        <p:txBody>
          <a:bodyPr wrap="square" rtlCol="0" anchor="t">
            <a:noAutofit/>
          </a:bodyPr>
          <a:p>
            <a:endParaRPr lang="zh-CN" altLang="en-US">
              <a:sym typeface="+mn-ea"/>
            </a:endParaRPr>
          </a:p>
        </p:txBody>
      </p:sp>
      <p:sp>
        <p:nvSpPr>
          <p:cNvPr id="2" name="文本框 1"/>
          <p:cNvSpPr txBox="1"/>
          <p:nvPr/>
        </p:nvSpPr>
        <p:spPr>
          <a:xfrm>
            <a:off x="323850" y="772160"/>
            <a:ext cx="4572000" cy="352425"/>
          </a:xfrm>
          <a:prstGeom prst="rect">
            <a:avLst/>
          </a:prstGeom>
          <a:noFill/>
        </p:spPr>
        <p:txBody>
          <a:bodyPr wrap="square" rtlCol="0" anchor="t">
            <a:spAutoFit/>
          </a:bodyPr>
          <a:p>
            <a:r>
              <a:rPr lang="zh-CN" altLang="en-US"/>
              <a:t>参照药品建议：</a:t>
            </a:r>
            <a:r>
              <a:rPr lang="zh-CN" altLang="en-US">
                <a:sym typeface="+mn-ea"/>
              </a:rPr>
              <a:t>磷酸奥司他韦胶囊</a:t>
            </a:r>
            <a:endParaRPr lang="zh-CN" altLang="en-US"/>
          </a:p>
        </p:txBody>
      </p:sp>
      <p:graphicFrame>
        <p:nvGraphicFramePr>
          <p:cNvPr id="4" name="表格 3"/>
          <p:cNvGraphicFramePr/>
          <p:nvPr>
            <p:custDataLst>
              <p:tags r:id="rId1"/>
            </p:custDataLst>
          </p:nvPr>
        </p:nvGraphicFramePr>
        <p:xfrm>
          <a:off x="323850" y="1059815"/>
          <a:ext cx="8496300" cy="1831975"/>
        </p:xfrm>
        <a:graphic>
          <a:graphicData uri="http://schemas.openxmlformats.org/drawingml/2006/table">
            <a:tbl>
              <a:tblPr firstRow="1" bandRow="1">
                <a:tableStyleId>{5C22544A-7EE6-4342-B048-85BDC9FD1C3A}</a:tableStyleId>
              </a:tblPr>
              <a:tblGrid>
                <a:gridCol w="1002030"/>
                <a:gridCol w="951230"/>
                <a:gridCol w="1089660"/>
                <a:gridCol w="1943100"/>
                <a:gridCol w="1981200"/>
                <a:gridCol w="1529080"/>
              </a:tblGrid>
              <a:tr h="731520">
                <a:tc>
                  <a:txBody>
                    <a:bodyPr/>
                    <a:p>
                      <a:pPr>
                        <a:buNone/>
                      </a:pPr>
                      <a:r>
                        <a:rPr lang="zh-CN" altLang="en-US" sz="1400"/>
                        <a:t>参照药品</a:t>
                      </a:r>
                      <a:r>
                        <a:rPr lang="zh-CN" altLang="en-US" sz="1400">
                          <a:sym typeface="+mn-ea"/>
                        </a:rPr>
                        <a:t>名称</a:t>
                      </a:r>
                      <a:endParaRPr lang="zh-CN" altLang="en-US" sz="1400"/>
                    </a:p>
                  </a:txBody>
                  <a:tcPr/>
                </a:tc>
                <a:tc>
                  <a:txBody>
                    <a:bodyPr/>
                    <a:p>
                      <a:pPr>
                        <a:buNone/>
                      </a:pPr>
                      <a:r>
                        <a:rPr lang="zh-CN" altLang="en-US" sz="1400"/>
                        <a:t>是否医保目</a:t>
                      </a:r>
                      <a:endParaRPr lang="zh-CN" altLang="en-US" sz="1400"/>
                    </a:p>
                    <a:p>
                      <a:pPr>
                        <a:buNone/>
                      </a:pPr>
                      <a:r>
                        <a:rPr lang="zh-CN" altLang="en-US" sz="1400"/>
                        <a:t>录内</a:t>
                      </a:r>
                      <a:endParaRPr lang="zh-CN" altLang="en-US" sz="1400"/>
                    </a:p>
                  </a:txBody>
                  <a:tcPr/>
                </a:tc>
                <a:tc>
                  <a:txBody>
                    <a:bodyPr/>
                    <a:p>
                      <a:pPr>
                        <a:buNone/>
                      </a:pPr>
                      <a:r>
                        <a:rPr lang="zh-CN" altLang="en-US" sz="1400"/>
                        <a:t>最小规格</a:t>
                      </a:r>
                      <a:endParaRPr lang="zh-CN" altLang="en-US" sz="1400"/>
                    </a:p>
                  </a:txBody>
                  <a:tcPr/>
                </a:tc>
                <a:tc>
                  <a:txBody>
                    <a:bodyPr/>
                    <a:p>
                      <a:pPr>
                        <a:buNone/>
                      </a:pPr>
                      <a:r>
                        <a:rPr lang="zh-CN" altLang="en-US" sz="1400"/>
                        <a:t>单价（元）——指的</a:t>
                      </a:r>
                      <a:endParaRPr lang="zh-CN" altLang="en-US" sz="1400"/>
                    </a:p>
                    <a:p>
                      <a:pPr>
                        <a:buNone/>
                      </a:pPr>
                      <a:r>
                        <a:rPr lang="zh-CN" altLang="en-US" sz="1400"/>
                        <a:t>是“最小规格全国最</a:t>
                      </a:r>
                      <a:endParaRPr lang="zh-CN" altLang="en-US" sz="1400"/>
                    </a:p>
                    <a:p>
                      <a:pPr>
                        <a:buNone/>
                      </a:pPr>
                      <a:r>
                        <a:rPr lang="zh-CN" altLang="en-US" sz="1400"/>
                        <a:t>低挂网价（元）”</a:t>
                      </a:r>
                      <a:endParaRPr lang="zh-CN" altLang="en-US" sz="1400"/>
                    </a:p>
                  </a:txBody>
                  <a:tcPr/>
                </a:tc>
                <a:tc>
                  <a:txBody>
                    <a:bodyPr/>
                    <a:p>
                      <a:pPr>
                        <a:buNone/>
                      </a:pPr>
                      <a:r>
                        <a:rPr lang="zh-CN" altLang="en-US" sz="1400"/>
                        <a:t>用法用量</a:t>
                      </a:r>
                      <a:endParaRPr lang="zh-CN" altLang="en-US" sz="1400"/>
                    </a:p>
                  </a:txBody>
                  <a:tcPr/>
                </a:tc>
                <a:tc>
                  <a:txBody>
                    <a:bodyPr/>
                    <a:p>
                      <a:pPr>
                        <a:buNone/>
                      </a:pPr>
                      <a:r>
                        <a:rPr lang="zh-CN" altLang="en-US" sz="1400"/>
                        <a:t>均费用/次均费用/年度费用（元）</a:t>
                      </a:r>
                      <a:endParaRPr lang="zh-CN" altLang="en-US" sz="1400"/>
                    </a:p>
                  </a:txBody>
                  <a:tcPr/>
                </a:tc>
              </a:tr>
              <a:tr h="524510">
                <a:tc>
                  <a:txBody>
                    <a:bodyPr/>
                    <a:p>
                      <a:pPr>
                        <a:buNone/>
                      </a:pPr>
                      <a:r>
                        <a:rPr lang="zh-CN" altLang="en-US" sz="1400"/>
                        <a:t>磷酸奥司</a:t>
                      </a:r>
                      <a:endParaRPr lang="zh-CN" altLang="en-US" sz="1400"/>
                    </a:p>
                    <a:p>
                      <a:pPr>
                        <a:buNone/>
                      </a:pPr>
                      <a:r>
                        <a:rPr lang="zh-CN" altLang="en-US" sz="1400"/>
                        <a:t>他韦胶</a:t>
                      </a:r>
                      <a:endParaRPr lang="zh-CN" altLang="en-US" sz="1400"/>
                    </a:p>
                  </a:txBody>
                  <a:tcPr/>
                </a:tc>
                <a:tc>
                  <a:txBody>
                    <a:bodyPr/>
                    <a:p>
                      <a:pPr>
                        <a:buNone/>
                      </a:pPr>
                      <a:r>
                        <a:rPr lang="zh-CN" altLang="en-US" sz="1400"/>
                        <a:t>是</a:t>
                      </a:r>
                      <a:endParaRPr lang="zh-CN" altLang="en-US" sz="1400"/>
                    </a:p>
                  </a:txBody>
                  <a:tcPr/>
                </a:tc>
                <a:tc>
                  <a:txBody>
                    <a:bodyPr/>
                    <a:p>
                      <a:pPr>
                        <a:buNone/>
                      </a:pPr>
                      <a:r>
                        <a:rPr lang="zh-CN" altLang="en-US" sz="1400"/>
                        <a:t>75m</a:t>
                      </a:r>
                      <a:r>
                        <a:rPr lang="en-US" altLang="zh-CN" sz="1400"/>
                        <a:t>g</a:t>
                      </a:r>
                      <a:endParaRPr lang="en-US" altLang="zh-CN" sz="1400"/>
                    </a:p>
                  </a:txBody>
                  <a:tcPr/>
                </a:tc>
                <a:tc>
                  <a:txBody>
                    <a:bodyPr/>
                    <a:p>
                      <a:pPr>
                        <a:buNone/>
                      </a:pPr>
                      <a:r>
                        <a:rPr lang="zh-CN" altLang="en-US" sz="1400"/>
                        <a:t>13.01</a:t>
                      </a:r>
                      <a:endParaRPr lang="zh-CN" altLang="en-US" sz="1400"/>
                    </a:p>
                  </a:txBody>
                  <a:tcPr/>
                </a:tc>
                <a:tc>
                  <a:txBody>
                    <a:bodyPr/>
                    <a:p>
                      <a:pPr>
                        <a:buNone/>
                      </a:pPr>
                      <a:r>
                        <a:rPr lang="zh-CN" altLang="en-US" sz="1400"/>
                        <a:t>成人75mg/次，每日2次</a:t>
                      </a:r>
                      <a:endParaRPr lang="zh-CN" altLang="en-US" sz="1400"/>
                    </a:p>
                  </a:txBody>
                  <a:tcPr/>
                </a:tc>
                <a:tc>
                  <a:txBody>
                    <a:bodyPr/>
                    <a:p>
                      <a:pPr>
                        <a:buNone/>
                      </a:pPr>
                      <a:r>
                        <a:rPr lang="zh-CN" altLang="en-US" sz="1400"/>
                        <a:t>成人，日治疗费用26.02元。</a:t>
                      </a:r>
                      <a:endParaRPr lang="zh-CN" altLang="en-US" sz="1400"/>
                    </a:p>
                  </a:txBody>
                  <a:tcPr/>
                </a:tc>
              </a:tr>
              <a:tr h="575945">
                <a:tc gridSpan="6">
                  <a:txBody>
                    <a:bodyPr/>
                    <a:p>
                      <a:pPr>
                        <a:buNone/>
                      </a:pPr>
                      <a:r>
                        <a:rPr lang="zh-CN" altLang="en-US" sz="1400"/>
                        <a:t>按75mg作为标准剂量参比：表中价格来源于宜昌东阳光长江药业股份有限公司生产的磷酸奥司他韦胶囊全国最低挂网价最小制剂单价。</a:t>
                      </a:r>
                      <a:endParaRPr lang="zh-CN" altLang="en-US" sz="1400"/>
                    </a:p>
                  </a:txBody>
                  <a:tcPr/>
                </a:tc>
                <a:tc hMerge="1">
                  <a:tcPr/>
                </a:tc>
                <a:tc hMerge="1">
                  <a:tcPr/>
                </a:tc>
                <a:tc hMerge="1">
                  <a:tcPr/>
                </a:tc>
                <a:tc hMerge="1">
                  <a:tcPr/>
                </a:tc>
                <a:tc hMerge="1">
                  <a:tcPr/>
                </a:tc>
              </a:tr>
            </a:tbl>
          </a:graphicData>
        </a:graphic>
      </p:graphicFrame>
      <p:sp>
        <p:nvSpPr>
          <p:cNvPr id="8" name="圆角矩形 7"/>
          <p:cNvSpPr/>
          <p:nvPr>
            <p:custDataLst>
              <p:tags r:id="rId2"/>
            </p:custDataLst>
          </p:nvPr>
        </p:nvSpPr>
        <p:spPr>
          <a:xfrm>
            <a:off x="323850" y="2891790"/>
            <a:ext cx="8495665" cy="281940"/>
          </a:xfrm>
          <a:prstGeom prst="roundRect">
            <a:avLst/>
          </a:prstGeom>
          <a:solidFill>
            <a:schemeClr val="accent1"/>
          </a:solidFill>
          <a:ln w="9525" cap="flat" cmpd="sng" algn="ctr">
            <a:noFill/>
            <a:prstDash val="solid"/>
          </a:ln>
          <a:effectLst/>
        </p:spPr>
        <p:txBody>
          <a:bodyPr rtlCol="0" anchor="ctr"/>
          <a:p>
            <a:pPr marL="0" marR="0" lvl="0" algn="l" defTabSz="914400" eaLnBrk="1" fontAlgn="auto" latinLnBrk="0" hangingPunct="1">
              <a:lnSpc>
                <a:spcPct val="100000"/>
              </a:lnSpc>
              <a:spcBef>
                <a:spcPts val="0"/>
              </a:spcBef>
              <a:buClrTx/>
              <a:buSzTx/>
              <a:buFontTx/>
              <a:buNone/>
            </a:pPr>
            <a:r>
              <a:rPr lang="zh-CN" altLang="en-US" sz="1800" b="1">
                <a:solidFill>
                  <a:schemeClr val="lt1"/>
                </a:solidFill>
                <a:latin typeface="+mn-lt"/>
                <a:ea typeface="+mn-ea"/>
                <a:sym typeface="+mn-ea"/>
              </a:rPr>
              <a:t>所治疗疾病基本情况</a:t>
            </a:r>
            <a:endParaRPr lang="zh-CN" altLang="en-US" sz="1800" b="1">
              <a:solidFill>
                <a:schemeClr val="lt1"/>
              </a:solidFill>
              <a:latin typeface="+mn-lt"/>
              <a:ea typeface="+mn-ea"/>
              <a:sym typeface="+mn-ea"/>
            </a:endParaRPr>
          </a:p>
        </p:txBody>
      </p:sp>
      <p:sp>
        <p:nvSpPr>
          <p:cNvPr id="7" name="文本框 6"/>
          <p:cNvSpPr txBox="1"/>
          <p:nvPr/>
        </p:nvSpPr>
        <p:spPr>
          <a:xfrm>
            <a:off x="323850" y="3173730"/>
            <a:ext cx="8475345" cy="807085"/>
          </a:xfrm>
          <a:prstGeom prst="rect">
            <a:avLst/>
          </a:prstGeom>
          <a:noFill/>
        </p:spPr>
        <p:txBody>
          <a:bodyPr wrap="square" rtlCol="0" anchor="t">
            <a:noAutofit/>
          </a:bodyPr>
          <a:p>
            <a:r>
              <a:rPr lang="zh-CN" altLang="en-US" sz="1200"/>
              <a:t>流行性感冒是由流感病毒引起的急性呼吸道传染病。甲型和乙型流感病毒每年呈季节性流行，其中甲型流感病毒可引起全球大流行。我国每年东春季流行或偶有夏季流行</a:t>
            </a:r>
            <a:r>
              <a:rPr lang="en-US" altLang="zh-CN" sz="1200"/>
              <a:t>,</a:t>
            </a:r>
            <a:r>
              <a:rPr lang="zh-CN" altLang="en-US" sz="1200"/>
              <a:t>普遍人群易感。流感的危害是社会传播、误工误学、重症病例容易引发并发症及死亡。孕妇、婴幼儿、老年人和慢性基础疾病患者等高危人群，患流感后出现严重疾病和死亡风险较高。每年流感流行季节全球可导致300-500万例重症病例，29-65万人死亡。</a:t>
            </a:r>
            <a:endParaRPr lang="zh-CN" altLang="en-US" sz="1200"/>
          </a:p>
        </p:txBody>
      </p:sp>
      <p:sp>
        <p:nvSpPr>
          <p:cNvPr id="5" name="圆角矩形 4"/>
          <p:cNvSpPr/>
          <p:nvPr>
            <p:custDataLst>
              <p:tags r:id="rId3"/>
            </p:custDataLst>
          </p:nvPr>
        </p:nvSpPr>
        <p:spPr>
          <a:xfrm>
            <a:off x="324485" y="3940810"/>
            <a:ext cx="8495665" cy="281940"/>
          </a:xfrm>
          <a:prstGeom prst="roundRect">
            <a:avLst/>
          </a:prstGeom>
          <a:solidFill>
            <a:schemeClr val="accent1"/>
          </a:solidFill>
          <a:ln w="9525" cap="flat" cmpd="sng" algn="ctr">
            <a:noFill/>
            <a:prstDash val="solid"/>
          </a:ln>
          <a:effectLst/>
        </p:spPr>
        <p:txBody>
          <a:bodyPr rtlCol="0" anchor="ctr"/>
          <a:p>
            <a:pPr marL="0" marR="0" lvl="0" algn="l" defTabSz="914400" eaLnBrk="1" fontAlgn="auto" latinLnBrk="0" hangingPunct="1">
              <a:lnSpc>
                <a:spcPct val="100000"/>
              </a:lnSpc>
              <a:spcBef>
                <a:spcPts val="0"/>
              </a:spcBef>
              <a:buClrTx/>
              <a:buSzTx/>
              <a:buFontTx/>
              <a:buNone/>
            </a:pPr>
            <a:r>
              <a:rPr lang="zh-CN" altLang="en-US" sz="1800" b="1">
                <a:solidFill>
                  <a:schemeClr val="lt1"/>
                </a:solidFill>
                <a:latin typeface="+mn-lt"/>
                <a:ea typeface="+mn-ea"/>
                <a:sym typeface="+mn-ea"/>
              </a:rPr>
              <a:t>未满足的基本需求</a:t>
            </a:r>
            <a:endParaRPr lang="zh-CN" altLang="en-US" sz="1800" b="1">
              <a:solidFill>
                <a:schemeClr val="lt1"/>
              </a:solidFill>
              <a:latin typeface="+mn-lt"/>
              <a:ea typeface="+mn-ea"/>
              <a:sym typeface="+mn-ea"/>
            </a:endParaRPr>
          </a:p>
        </p:txBody>
      </p:sp>
      <p:sp>
        <p:nvSpPr>
          <p:cNvPr id="9" name="文本框 8"/>
          <p:cNvSpPr txBox="1"/>
          <p:nvPr/>
        </p:nvSpPr>
        <p:spPr>
          <a:xfrm>
            <a:off x="324485" y="4222750"/>
            <a:ext cx="8474710" cy="275590"/>
          </a:xfrm>
          <a:prstGeom prst="rect">
            <a:avLst/>
          </a:prstGeom>
          <a:noFill/>
        </p:spPr>
        <p:txBody>
          <a:bodyPr wrap="square" rtlCol="0" anchor="t">
            <a:spAutoFit/>
          </a:bodyPr>
          <a:p>
            <a:r>
              <a:rPr lang="zh-CN" altLang="en-US" sz="1200"/>
              <a:t>已上市口服固体制剂无法满足儿童与无法吞咽患者服用需求，干混悬剂适用于儿童剂型。</a:t>
            </a:r>
            <a:endParaRPr lang="zh-CN" altLang="en-US" sz="12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b="1" dirty="0">
                <a:sym typeface="+mn-ea"/>
              </a:rPr>
              <a:t>01 药品基本信息</a:t>
            </a:r>
            <a:endParaRPr lang="zh-CN" altLang="en-US" dirty="0"/>
          </a:p>
        </p:txBody>
      </p:sp>
      <p:sp>
        <p:nvSpPr>
          <p:cNvPr id="6" name="文本框 5"/>
          <p:cNvSpPr txBox="1"/>
          <p:nvPr/>
        </p:nvSpPr>
        <p:spPr>
          <a:xfrm>
            <a:off x="4389120" y="5093970"/>
            <a:ext cx="3048000" cy="76200"/>
          </a:xfrm>
          <a:prstGeom prst="rect">
            <a:avLst/>
          </a:prstGeom>
          <a:noFill/>
        </p:spPr>
        <p:txBody>
          <a:bodyPr wrap="square" rtlCol="0">
            <a:noAutofit/>
          </a:bodyPr>
          <a:p>
            <a:endParaRPr lang="zh-CN" altLang="en-US"/>
          </a:p>
        </p:txBody>
      </p:sp>
      <p:sp>
        <p:nvSpPr>
          <p:cNvPr id="10" name="文本框 9"/>
          <p:cNvSpPr txBox="1"/>
          <p:nvPr/>
        </p:nvSpPr>
        <p:spPr>
          <a:xfrm>
            <a:off x="4500245" y="1060450"/>
            <a:ext cx="4572000" cy="2471420"/>
          </a:xfrm>
          <a:prstGeom prst="rect">
            <a:avLst/>
          </a:prstGeom>
          <a:noFill/>
        </p:spPr>
        <p:txBody>
          <a:bodyPr wrap="square" rtlCol="0" anchor="t">
            <a:noAutofit/>
          </a:bodyPr>
          <a:p>
            <a:endParaRPr lang="zh-CN" altLang="en-US">
              <a:sym typeface="+mn-ea"/>
            </a:endParaRPr>
          </a:p>
        </p:txBody>
      </p:sp>
      <p:sp>
        <p:nvSpPr>
          <p:cNvPr id="8" name="圆角矩形 7"/>
          <p:cNvSpPr/>
          <p:nvPr>
            <p:custDataLst>
              <p:tags r:id="rId1"/>
            </p:custDataLst>
          </p:nvPr>
        </p:nvSpPr>
        <p:spPr>
          <a:xfrm>
            <a:off x="324485" y="738505"/>
            <a:ext cx="8495665" cy="281940"/>
          </a:xfrm>
          <a:prstGeom prst="roundRect">
            <a:avLst/>
          </a:prstGeom>
          <a:solidFill>
            <a:schemeClr val="accent1"/>
          </a:solidFill>
          <a:ln w="9525" cap="flat" cmpd="sng" algn="ctr">
            <a:noFill/>
            <a:prstDash val="solid"/>
          </a:ln>
          <a:effectLst/>
        </p:spPr>
        <p:txBody>
          <a:bodyPr rtlCol="0" anchor="ctr"/>
          <a:p>
            <a:pPr marL="0" marR="0" lvl="0" algn="l" defTabSz="914400" eaLnBrk="1" fontAlgn="auto" latinLnBrk="0" hangingPunct="1">
              <a:lnSpc>
                <a:spcPct val="100000"/>
              </a:lnSpc>
              <a:spcBef>
                <a:spcPts val="0"/>
              </a:spcBef>
              <a:buClrTx/>
              <a:buSzTx/>
              <a:buFontTx/>
              <a:buNone/>
            </a:pPr>
            <a:r>
              <a:rPr lang="zh-CN" altLang="en-US" sz="1800" b="1">
                <a:solidFill>
                  <a:schemeClr val="lt1"/>
                </a:solidFill>
                <a:latin typeface="+mn-lt"/>
                <a:ea typeface="+mn-ea"/>
                <a:sym typeface="+mn-ea"/>
              </a:rPr>
              <a:t>大陆地区发病率</a:t>
            </a:r>
            <a:endParaRPr lang="zh-CN" altLang="en-US" sz="1800" b="1">
              <a:solidFill>
                <a:schemeClr val="lt1"/>
              </a:solidFill>
              <a:latin typeface="+mn-lt"/>
              <a:ea typeface="+mn-ea"/>
              <a:sym typeface="+mn-ea"/>
            </a:endParaRPr>
          </a:p>
        </p:txBody>
      </p:sp>
      <p:sp>
        <p:nvSpPr>
          <p:cNvPr id="5" name="文本框 4"/>
          <p:cNvSpPr txBox="1"/>
          <p:nvPr/>
        </p:nvSpPr>
        <p:spPr>
          <a:xfrm>
            <a:off x="331470" y="1043940"/>
            <a:ext cx="8488680" cy="737235"/>
          </a:xfrm>
          <a:prstGeom prst="rect">
            <a:avLst/>
          </a:prstGeom>
          <a:noFill/>
        </p:spPr>
        <p:txBody>
          <a:bodyPr wrap="square" rtlCol="0" anchor="t">
            <a:spAutoFit/>
          </a:bodyPr>
          <a:p>
            <a:r>
              <a:rPr lang="zh-CN" altLang="en-US" sz="1400"/>
              <a:t>由症状流感在成年人中的罹患率为4.4%，65岁以上人群为7.2%；所有流感（包括无症状感染）在成年人中的罹患率为10.7%；世界卫生组织的数据显示，全球每年约20- 30%儿童罹患季节性流感，在某些高流行季节，儿童流感年感染率可达50%。其中5-9岁儿童感染率最高，重症和死亡病例常发生在2岁以下儿童。</a:t>
            </a:r>
            <a:endParaRPr lang="zh-CN" altLang="en-US" sz="1400"/>
          </a:p>
        </p:txBody>
      </p:sp>
      <p:sp>
        <p:nvSpPr>
          <p:cNvPr id="11" name="圆角矩形 10"/>
          <p:cNvSpPr/>
          <p:nvPr>
            <p:custDataLst>
              <p:tags r:id="rId2"/>
            </p:custDataLst>
          </p:nvPr>
        </p:nvSpPr>
        <p:spPr>
          <a:xfrm>
            <a:off x="331470" y="1780540"/>
            <a:ext cx="8495665" cy="281940"/>
          </a:xfrm>
          <a:prstGeom prst="roundRect">
            <a:avLst/>
          </a:prstGeom>
          <a:solidFill>
            <a:schemeClr val="accent1"/>
          </a:solidFill>
          <a:ln w="9525" cap="flat" cmpd="sng" algn="ctr">
            <a:noFill/>
            <a:prstDash val="solid"/>
          </a:ln>
          <a:effectLst/>
        </p:spPr>
        <p:txBody>
          <a:bodyPr rtlCol="0" anchor="ctr"/>
          <a:p>
            <a:pPr marL="0" marR="0" lvl="0" algn="l" defTabSz="914400" eaLnBrk="1" fontAlgn="auto" latinLnBrk="0" hangingPunct="1">
              <a:lnSpc>
                <a:spcPct val="100000"/>
              </a:lnSpc>
              <a:spcBef>
                <a:spcPts val="0"/>
              </a:spcBef>
              <a:buClrTx/>
              <a:buSzTx/>
              <a:buFontTx/>
              <a:buNone/>
            </a:pPr>
            <a:r>
              <a:rPr lang="zh-CN" altLang="en-US" sz="1800" b="1">
                <a:solidFill>
                  <a:schemeClr val="lt1"/>
                </a:solidFill>
                <a:latin typeface="+mn-lt"/>
                <a:ea typeface="+mn-ea"/>
                <a:sym typeface="+mn-ea"/>
              </a:rPr>
              <a:t>年发病患者总数</a:t>
            </a:r>
            <a:endParaRPr lang="zh-CN" altLang="en-US" sz="1800" b="1">
              <a:solidFill>
                <a:schemeClr val="lt1"/>
              </a:solidFill>
              <a:latin typeface="+mn-lt"/>
              <a:ea typeface="+mn-ea"/>
              <a:sym typeface="+mn-ea"/>
            </a:endParaRPr>
          </a:p>
        </p:txBody>
      </p:sp>
      <p:sp>
        <p:nvSpPr>
          <p:cNvPr id="12" name="文本框 11"/>
          <p:cNvSpPr txBox="1"/>
          <p:nvPr/>
        </p:nvSpPr>
        <p:spPr>
          <a:xfrm>
            <a:off x="331470" y="2126615"/>
            <a:ext cx="8436610" cy="306705"/>
          </a:xfrm>
          <a:prstGeom prst="rect">
            <a:avLst/>
          </a:prstGeom>
          <a:noFill/>
        </p:spPr>
        <p:txBody>
          <a:bodyPr wrap="square" rtlCol="0" anchor="t">
            <a:spAutoFit/>
          </a:bodyPr>
          <a:p>
            <a:r>
              <a:rPr lang="zh-CN" altLang="en-US" sz="1400"/>
              <a:t>大陆1亿人左右。</a:t>
            </a:r>
            <a:endParaRPr lang="zh-CN" altLang="en-US" sz="1400"/>
          </a:p>
        </p:txBody>
      </p:sp>
      <p:sp>
        <p:nvSpPr>
          <p:cNvPr id="13" name="圆角矩形 12"/>
          <p:cNvSpPr/>
          <p:nvPr>
            <p:custDataLst>
              <p:tags r:id="rId3"/>
            </p:custDataLst>
          </p:nvPr>
        </p:nvSpPr>
        <p:spPr>
          <a:xfrm>
            <a:off x="323850" y="2543175"/>
            <a:ext cx="8495665" cy="281940"/>
          </a:xfrm>
          <a:prstGeom prst="roundRect">
            <a:avLst/>
          </a:prstGeom>
          <a:solidFill>
            <a:schemeClr val="accent1"/>
          </a:solidFill>
          <a:ln w="9525" cap="flat" cmpd="sng" algn="ctr">
            <a:noFill/>
            <a:prstDash val="solid"/>
          </a:ln>
          <a:effectLst/>
        </p:spPr>
        <p:txBody>
          <a:bodyPr rtlCol="0" anchor="ctr"/>
          <a:p>
            <a:pPr marL="0" marR="0" lvl="0" algn="l" defTabSz="914400" eaLnBrk="1" fontAlgn="auto" latinLnBrk="0" hangingPunct="1">
              <a:lnSpc>
                <a:spcPct val="100000"/>
              </a:lnSpc>
              <a:spcBef>
                <a:spcPts val="0"/>
              </a:spcBef>
              <a:buClrTx/>
              <a:buSzTx/>
              <a:buFontTx/>
              <a:buNone/>
            </a:pPr>
            <a:r>
              <a:rPr lang="zh-CN" altLang="en-US" sz="1800" b="1">
                <a:solidFill>
                  <a:schemeClr val="lt1"/>
                </a:solidFill>
                <a:latin typeface="+mn-lt"/>
                <a:ea typeface="+mn-ea"/>
                <a:sym typeface="+mn-ea"/>
              </a:rPr>
              <a:t>适应症</a:t>
            </a:r>
            <a:endParaRPr lang="zh-CN" altLang="en-US" sz="1800" b="1">
              <a:solidFill>
                <a:schemeClr val="lt1"/>
              </a:solidFill>
              <a:latin typeface="+mn-lt"/>
              <a:ea typeface="+mn-ea"/>
              <a:sym typeface="+mn-ea"/>
            </a:endParaRPr>
          </a:p>
        </p:txBody>
      </p:sp>
      <p:sp>
        <p:nvSpPr>
          <p:cNvPr id="14" name="文本框 13"/>
          <p:cNvSpPr txBox="1"/>
          <p:nvPr/>
        </p:nvSpPr>
        <p:spPr>
          <a:xfrm>
            <a:off x="324485" y="3004185"/>
            <a:ext cx="8444230" cy="737235"/>
          </a:xfrm>
          <a:prstGeom prst="rect">
            <a:avLst/>
          </a:prstGeom>
          <a:noFill/>
        </p:spPr>
        <p:txBody>
          <a:bodyPr wrap="square" rtlCol="0" anchor="t">
            <a:spAutoFit/>
          </a:bodyPr>
          <a:p>
            <a:r>
              <a:rPr lang="zh-CN" altLang="en-US" sz="1400"/>
              <a:t>1、用于成人和2周及以上儿童的甲型和乙型流感治疗（磷酸奥司他韦能够有效治疗甲型和乙型流感，但是乙型流感的临床应用数据尚不多）。患者应在首次出现症状48小时以内使用。</a:t>
            </a:r>
            <a:endParaRPr lang="zh-CN" altLang="en-US" sz="1400"/>
          </a:p>
          <a:p>
            <a:r>
              <a:rPr lang="zh-CN" altLang="en-US" sz="1400"/>
              <a:t>2、用于1岁及1岁以上患者的甲型和乙型流感的预防。</a:t>
            </a:r>
            <a:endParaRPr lang="zh-CN" altLang="en-US" sz="14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b="1" dirty="0">
                <a:sym typeface="+mn-ea"/>
              </a:rPr>
              <a:t>01 药品基本信息</a:t>
            </a:r>
            <a:endParaRPr lang="zh-CN" altLang="en-US" dirty="0"/>
          </a:p>
        </p:txBody>
      </p:sp>
      <p:sp>
        <p:nvSpPr>
          <p:cNvPr id="6" name="文本框 5"/>
          <p:cNvSpPr txBox="1"/>
          <p:nvPr/>
        </p:nvSpPr>
        <p:spPr>
          <a:xfrm>
            <a:off x="4389120" y="5093970"/>
            <a:ext cx="3048000" cy="76200"/>
          </a:xfrm>
          <a:prstGeom prst="rect">
            <a:avLst/>
          </a:prstGeom>
          <a:noFill/>
        </p:spPr>
        <p:txBody>
          <a:bodyPr wrap="square" rtlCol="0">
            <a:noAutofit/>
          </a:bodyPr>
          <a:p>
            <a:endParaRPr lang="zh-CN" altLang="en-US"/>
          </a:p>
        </p:txBody>
      </p:sp>
      <p:sp>
        <p:nvSpPr>
          <p:cNvPr id="10" name="文本框 9"/>
          <p:cNvSpPr txBox="1"/>
          <p:nvPr/>
        </p:nvSpPr>
        <p:spPr>
          <a:xfrm>
            <a:off x="5076190" y="1060450"/>
            <a:ext cx="3417570" cy="245110"/>
          </a:xfrm>
          <a:prstGeom prst="rect">
            <a:avLst/>
          </a:prstGeom>
          <a:noFill/>
        </p:spPr>
        <p:txBody>
          <a:bodyPr wrap="square" rtlCol="0" anchor="t">
            <a:noAutofit/>
          </a:bodyPr>
          <a:p>
            <a:r>
              <a:rPr sz="1200" b="1">
                <a:sym typeface="+mn-ea"/>
              </a:rPr>
              <a:t>流感的治疗1 ~12岁的儿童推荐剂量表</a:t>
            </a:r>
            <a:endParaRPr sz="1200" b="1">
              <a:sym typeface="+mn-ea"/>
            </a:endParaRPr>
          </a:p>
        </p:txBody>
      </p:sp>
      <p:sp>
        <p:nvSpPr>
          <p:cNvPr id="15" name="圆角矩形 14"/>
          <p:cNvSpPr/>
          <p:nvPr>
            <p:custDataLst>
              <p:tags r:id="rId1"/>
            </p:custDataLst>
          </p:nvPr>
        </p:nvSpPr>
        <p:spPr>
          <a:xfrm>
            <a:off x="323850" y="772160"/>
            <a:ext cx="8495665" cy="281940"/>
          </a:xfrm>
          <a:prstGeom prst="roundRect">
            <a:avLst/>
          </a:prstGeom>
          <a:solidFill>
            <a:schemeClr val="accent1"/>
          </a:solidFill>
          <a:ln w="9525" cap="flat" cmpd="sng" algn="ctr">
            <a:noFill/>
            <a:prstDash val="solid"/>
          </a:ln>
          <a:effectLst/>
        </p:spPr>
        <p:txBody>
          <a:bodyPr rtlCol="0" anchor="ctr"/>
          <a:p>
            <a:pPr marL="0" marR="0" lvl="0" algn="l" defTabSz="914400" eaLnBrk="1" fontAlgn="auto" latinLnBrk="0" hangingPunct="1">
              <a:lnSpc>
                <a:spcPct val="100000"/>
              </a:lnSpc>
              <a:spcBef>
                <a:spcPts val="0"/>
              </a:spcBef>
              <a:buClrTx/>
              <a:buSzTx/>
              <a:buFontTx/>
              <a:buNone/>
            </a:pPr>
            <a:r>
              <a:rPr lang="zh-CN" altLang="en-US" sz="1800" b="1">
                <a:solidFill>
                  <a:schemeClr val="lt1"/>
                </a:solidFill>
                <a:latin typeface="+mn-lt"/>
                <a:ea typeface="+mn-ea"/>
                <a:sym typeface="+mn-ea"/>
              </a:rPr>
              <a:t>用法用量</a:t>
            </a:r>
            <a:endParaRPr lang="zh-CN" altLang="en-US" sz="1800" b="1">
              <a:solidFill>
                <a:schemeClr val="lt1"/>
              </a:solidFill>
              <a:latin typeface="+mn-lt"/>
              <a:ea typeface="+mn-ea"/>
              <a:sym typeface="+mn-ea"/>
            </a:endParaRPr>
          </a:p>
        </p:txBody>
      </p:sp>
      <p:sp>
        <p:nvSpPr>
          <p:cNvPr id="16" name="文本框 15"/>
          <p:cNvSpPr txBox="1"/>
          <p:nvPr/>
        </p:nvSpPr>
        <p:spPr>
          <a:xfrm>
            <a:off x="323850" y="1060450"/>
            <a:ext cx="4733925" cy="1769745"/>
          </a:xfrm>
          <a:prstGeom prst="rect">
            <a:avLst/>
          </a:prstGeom>
          <a:noFill/>
        </p:spPr>
        <p:txBody>
          <a:bodyPr wrap="square" rtlCol="0" anchor="t">
            <a:noAutofit/>
          </a:bodyPr>
          <a:p>
            <a:r>
              <a:rPr lang="zh-CN" altLang="en-US" sz="1200"/>
              <a:t>磷酸奥司他韦可以与食物同服或分开服用。但对一些病人，进食同时服药可提高药物的耐受性。磷酸奥司他韦干混悬剂在使用前分散于水中，服用前请摇匀。</a:t>
            </a:r>
            <a:endParaRPr lang="zh-CN" altLang="en-US" sz="1200"/>
          </a:p>
          <a:p>
            <a:r>
              <a:rPr lang="zh-CN" altLang="en-US" sz="1200"/>
              <a:t>1.流感的治疗</a:t>
            </a:r>
            <a:endParaRPr lang="zh-CN" altLang="en-US" sz="1200"/>
          </a:p>
          <a:p>
            <a:r>
              <a:rPr lang="zh-CN" altLang="en-US" sz="1200"/>
              <a:t>在流感症状开始的第一天或第二天（理想状态为36小时内）就应开始治疗。成人及青少年（13岁及以上）推荐口服剂量是每次12.5ml（75mg）,每日2次，共5天。儿童（1岁至12岁）推荐按照体重-剂量表服用：婴儿（2周龄至1岁以下），推荐口服剂量是每次3mg/kg，每日2次，共5天。本剂量推荐表不适用于孕龄小于36周的早产儿。</a:t>
            </a:r>
            <a:endParaRPr lang="zh-CN" altLang="en-US" sz="1200"/>
          </a:p>
        </p:txBody>
      </p:sp>
      <p:graphicFrame>
        <p:nvGraphicFramePr>
          <p:cNvPr id="17" name="表格 16"/>
          <p:cNvGraphicFramePr/>
          <p:nvPr>
            <p:custDataLst>
              <p:tags r:id="rId2"/>
            </p:custDataLst>
          </p:nvPr>
        </p:nvGraphicFramePr>
        <p:xfrm>
          <a:off x="5057775" y="1275715"/>
          <a:ext cx="3646170" cy="1554480"/>
        </p:xfrm>
        <a:graphic>
          <a:graphicData uri="http://schemas.openxmlformats.org/drawingml/2006/table">
            <a:tbl>
              <a:tblPr firstRow="1" bandRow="1">
                <a:tableStyleId>{5C22544A-7EE6-4342-B048-85BDC9FD1C3A}</a:tableStyleId>
              </a:tblPr>
              <a:tblGrid>
                <a:gridCol w="901065"/>
                <a:gridCol w="1273175"/>
                <a:gridCol w="1471930"/>
              </a:tblGrid>
              <a:tr h="457200">
                <a:tc>
                  <a:txBody>
                    <a:bodyPr/>
                    <a:p>
                      <a:pPr>
                        <a:buNone/>
                      </a:pPr>
                      <a:r>
                        <a:rPr lang="zh-CN" altLang="en-US" sz="1200"/>
                        <a:t>体重</a:t>
                      </a:r>
                      <a:endParaRPr lang="zh-CN" altLang="en-US" sz="1200"/>
                    </a:p>
                  </a:txBody>
                  <a:tcPr/>
                </a:tc>
                <a:tc>
                  <a:txBody>
                    <a:bodyPr/>
                    <a:p>
                      <a:pPr>
                        <a:buNone/>
                      </a:pPr>
                      <a:r>
                        <a:rPr lang="zh-CN" altLang="en-US" sz="1200"/>
                        <a:t>推荐剂量(服用5天)</a:t>
                      </a:r>
                      <a:endParaRPr lang="zh-CN" altLang="en-US" sz="1200"/>
                    </a:p>
                  </a:txBody>
                  <a:tcPr/>
                </a:tc>
                <a:tc>
                  <a:txBody>
                    <a:bodyPr/>
                    <a:p>
                      <a:pPr>
                        <a:buNone/>
                      </a:pPr>
                      <a:r>
                        <a:rPr lang="zh-CN" altLang="en-US" sz="1200"/>
                        <a:t>每种剂量的口服混悬液体积（6mg/ml）</a:t>
                      </a:r>
                      <a:endParaRPr lang="zh-CN" altLang="en-US" sz="1200"/>
                    </a:p>
                  </a:txBody>
                  <a:tcPr/>
                </a:tc>
              </a:tr>
              <a:tr h="274320">
                <a:tc>
                  <a:txBody>
                    <a:bodyPr/>
                    <a:p>
                      <a:pPr>
                        <a:buNone/>
                      </a:pPr>
                      <a:r>
                        <a:rPr lang="zh-CN" altLang="en-US" sz="1200"/>
                        <a:t>≤15kg</a:t>
                      </a:r>
                      <a:endParaRPr lang="zh-CN" altLang="en-US" sz="1200"/>
                    </a:p>
                  </a:txBody>
                  <a:tcPr/>
                </a:tc>
                <a:tc>
                  <a:txBody>
                    <a:bodyPr/>
                    <a:p>
                      <a:pPr>
                        <a:buNone/>
                      </a:pPr>
                      <a:r>
                        <a:rPr lang="zh-CN" altLang="en-US" sz="1200"/>
                        <a:t>30mg，每日2次</a:t>
                      </a:r>
                      <a:endParaRPr lang="zh-CN" altLang="en-US" sz="1200"/>
                    </a:p>
                  </a:txBody>
                  <a:tcPr/>
                </a:tc>
                <a:tc>
                  <a:txBody>
                    <a:bodyPr/>
                    <a:p>
                      <a:pPr>
                        <a:buNone/>
                      </a:pPr>
                      <a:r>
                        <a:rPr lang="zh-CN" altLang="en-US" sz="1200"/>
                        <a:t>5.0ml</a:t>
                      </a:r>
                      <a:endParaRPr lang="zh-CN" altLang="en-US" sz="1200"/>
                    </a:p>
                  </a:txBody>
                  <a:tcPr/>
                </a:tc>
              </a:tr>
              <a:tr h="274320">
                <a:tc>
                  <a:txBody>
                    <a:bodyPr/>
                    <a:p>
                      <a:pPr>
                        <a:buNone/>
                      </a:pPr>
                      <a:r>
                        <a:rPr lang="zh-CN" altLang="en-US" sz="1200"/>
                        <a:t>15.1-23kg</a:t>
                      </a:r>
                      <a:endParaRPr lang="zh-CN" altLang="en-US" sz="1200"/>
                    </a:p>
                  </a:txBody>
                  <a:tcPr/>
                </a:tc>
                <a:tc>
                  <a:txBody>
                    <a:bodyPr/>
                    <a:p>
                      <a:pPr>
                        <a:buNone/>
                      </a:pPr>
                      <a:r>
                        <a:rPr lang="zh-CN" altLang="en-US" sz="1200"/>
                        <a:t>45mg，每日2次</a:t>
                      </a:r>
                      <a:endParaRPr lang="zh-CN" altLang="en-US" sz="1200"/>
                    </a:p>
                  </a:txBody>
                  <a:tcPr/>
                </a:tc>
                <a:tc>
                  <a:txBody>
                    <a:bodyPr/>
                    <a:p>
                      <a:pPr>
                        <a:buNone/>
                      </a:pPr>
                      <a:r>
                        <a:rPr lang="zh-CN" altLang="en-US" sz="1200"/>
                        <a:t>7.5ml</a:t>
                      </a:r>
                      <a:endParaRPr lang="zh-CN" altLang="en-US" sz="1200"/>
                    </a:p>
                  </a:txBody>
                  <a:tcPr/>
                </a:tc>
              </a:tr>
              <a:tr h="274320">
                <a:tc>
                  <a:txBody>
                    <a:bodyPr/>
                    <a:p>
                      <a:pPr>
                        <a:buNone/>
                      </a:pPr>
                      <a:r>
                        <a:rPr lang="zh-CN" altLang="en-US" sz="1200"/>
                        <a:t>23.1-40kg</a:t>
                      </a:r>
                      <a:endParaRPr lang="zh-CN" altLang="en-US" sz="1200"/>
                    </a:p>
                  </a:txBody>
                  <a:tcPr/>
                </a:tc>
                <a:tc>
                  <a:txBody>
                    <a:bodyPr/>
                    <a:p>
                      <a:pPr>
                        <a:buNone/>
                      </a:pPr>
                      <a:r>
                        <a:rPr lang="zh-CN" altLang="en-US" sz="1200"/>
                        <a:t>60mg，每日2次</a:t>
                      </a:r>
                      <a:endParaRPr lang="zh-CN" altLang="en-US" sz="1200"/>
                    </a:p>
                  </a:txBody>
                  <a:tcPr/>
                </a:tc>
                <a:tc>
                  <a:txBody>
                    <a:bodyPr/>
                    <a:p>
                      <a:pPr>
                        <a:buNone/>
                      </a:pPr>
                      <a:r>
                        <a:rPr lang="zh-CN" altLang="en-US" sz="1200"/>
                        <a:t>10.0ml</a:t>
                      </a:r>
                      <a:endParaRPr lang="zh-CN" altLang="en-US" sz="1200"/>
                    </a:p>
                  </a:txBody>
                  <a:tcPr/>
                </a:tc>
              </a:tr>
              <a:tr h="274320">
                <a:tc>
                  <a:txBody>
                    <a:bodyPr/>
                    <a:p>
                      <a:pPr>
                        <a:buNone/>
                      </a:pPr>
                      <a:r>
                        <a:rPr lang="zh-CN" altLang="en-US" sz="1200"/>
                        <a:t>＞40kg</a:t>
                      </a:r>
                      <a:endParaRPr lang="zh-CN" altLang="en-US" sz="1200"/>
                    </a:p>
                  </a:txBody>
                  <a:tcPr/>
                </a:tc>
                <a:tc>
                  <a:txBody>
                    <a:bodyPr/>
                    <a:p>
                      <a:pPr>
                        <a:buNone/>
                      </a:pPr>
                      <a:r>
                        <a:rPr lang="zh-CN" altLang="en-US" sz="1200"/>
                        <a:t>75mg，每日2次</a:t>
                      </a:r>
                      <a:endParaRPr lang="zh-CN" altLang="en-US" sz="1200"/>
                    </a:p>
                  </a:txBody>
                  <a:tcPr/>
                </a:tc>
                <a:tc>
                  <a:txBody>
                    <a:bodyPr/>
                    <a:p>
                      <a:pPr>
                        <a:buNone/>
                      </a:pPr>
                      <a:r>
                        <a:rPr lang="zh-CN" altLang="en-US" sz="1200"/>
                        <a:t>12.5ml</a:t>
                      </a:r>
                      <a:endParaRPr lang="zh-CN" altLang="en-US" sz="1200"/>
                    </a:p>
                  </a:txBody>
                  <a:tcPr/>
                </a:tc>
              </a:tr>
            </a:tbl>
          </a:graphicData>
        </a:graphic>
      </p:graphicFrame>
      <p:sp>
        <p:nvSpPr>
          <p:cNvPr id="2" name="文本框 1"/>
          <p:cNvSpPr txBox="1"/>
          <p:nvPr/>
        </p:nvSpPr>
        <p:spPr>
          <a:xfrm>
            <a:off x="395605" y="2716530"/>
            <a:ext cx="4404995" cy="2122805"/>
          </a:xfrm>
          <a:prstGeom prst="rect">
            <a:avLst/>
          </a:prstGeom>
          <a:noFill/>
        </p:spPr>
        <p:txBody>
          <a:bodyPr wrap="square" rtlCol="0" anchor="t">
            <a:spAutoFit/>
          </a:bodyPr>
          <a:p>
            <a:r>
              <a:rPr lang="zh-CN" altLang="en-US" sz="1200"/>
              <a:t>2.流感的预防</a:t>
            </a:r>
            <a:endParaRPr lang="zh-CN" altLang="en-US" sz="1200"/>
          </a:p>
          <a:p>
            <a:r>
              <a:rPr lang="zh-CN" altLang="en-US" sz="1200"/>
              <a:t>应在与感染者密切接触后48小时内开始服用磷酸奥司他韦预防流感，以及在流感季节社区暴发期间进行预防。成人和青少年（13岁及以上），用于与流感患者密切接触后的流感预防时的推荐口服剂量为75mg，每日1次，至少10天。用于流感季节时预防流感的推荐剂量为75mg，每日1次。有数据表明连用药物6周安全有效。服药期间一直具有预防作用。儿童（1岁至12岁），用于与流感患者密切接触后的流感预防时的推荐口服剂量如下表，每日1次，建议服药10天。社区爆发，根据体重，每日1次，直到6周。服药期间一直具有预防作用。1-12岁儿童推荐按照下列体重-剂量表服用。对2周龄至1岁以下的婴儿不适用</a:t>
            </a:r>
            <a:endParaRPr lang="zh-CN" altLang="en-US" sz="1200"/>
          </a:p>
        </p:txBody>
      </p:sp>
      <p:graphicFrame>
        <p:nvGraphicFramePr>
          <p:cNvPr id="4" name="表格 3"/>
          <p:cNvGraphicFramePr/>
          <p:nvPr>
            <p:custDataLst>
              <p:tags r:id="rId3"/>
            </p:custDataLst>
          </p:nvPr>
        </p:nvGraphicFramePr>
        <p:xfrm>
          <a:off x="5057775" y="3076575"/>
          <a:ext cx="3646170" cy="1554480"/>
        </p:xfrm>
        <a:graphic>
          <a:graphicData uri="http://schemas.openxmlformats.org/drawingml/2006/table">
            <a:tbl>
              <a:tblPr firstRow="1" bandRow="1">
                <a:tableStyleId>{5C22544A-7EE6-4342-B048-85BDC9FD1C3A}</a:tableStyleId>
              </a:tblPr>
              <a:tblGrid>
                <a:gridCol w="901065"/>
                <a:gridCol w="1273175"/>
                <a:gridCol w="1471930"/>
              </a:tblGrid>
              <a:tr h="457200">
                <a:tc>
                  <a:txBody>
                    <a:bodyPr/>
                    <a:p>
                      <a:pPr>
                        <a:buNone/>
                      </a:pPr>
                      <a:r>
                        <a:rPr lang="zh-CN" altLang="en-US" sz="1200"/>
                        <a:t>体重</a:t>
                      </a:r>
                      <a:endParaRPr lang="zh-CN" altLang="en-US" sz="1200"/>
                    </a:p>
                  </a:txBody>
                  <a:tcPr/>
                </a:tc>
                <a:tc>
                  <a:txBody>
                    <a:bodyPr/>
                    <a:p>
                      <a:pPr>
                        <a:buNone/>
                      </a:pPr>
                      <a:r>
                        <a:rPr lang="zh-CN" altLang="en-US" sz="1200"/>
                        <a:t>推荐剂量</a:t>
                      </a:r>
                      <a:endParaRPr lang="zh-CN" altLang="en-US" sz="1200"/>
                    </a:p>
                  </a:txBody>
                  <a:tcPr/>
                </a:tc>
                <a:tc>
                  <a:txBody>
                    <a:bodyPr/>
                    <a:p>
                      <a:pPr>
                        <a:buNone/>
                      </a:pPr>
                      <a:r>
                        <a:rPr lang="zh-CN" altLang="en-US" sz="1200"/>
                        <a:t>每种剂量的口服混悬液体积（6mg/ml）</a:t>
                      </a:r>
                      <a:endParaRPr lang="zh-CN" altLang="en-US" sz="1200"/>
                    </a:p>
                  </a:txBody>
                  <a:tcPr/>
                </a:tc>
              </a:tr>
              <a:tr h="274320">
                <a:tc>
                  <a:txBody>
                    <a:bodyPr/>
                    <a:p>
                      <a:pPr>
                        <a:buNone/>
                      </a:pPr>
                      <a:r>
                        <a:rPr lang="zh-CN" altLang="en-US" sz="1200"/>
                        <a:t>≤15kg</a:t>
                      </a:r>
                      <a:endParaRPr lang="zh-CN" altLang="en-US" sz="1200"/>
                    </a:p>
                  </a:txBody>
                  <a:tcPr/>
                </a:tc>
                <a:tc>
                  <a:txBody>
                    <a:bodyPr/>
                    <a:p>
                      <a:pPr>
                        <a:buNone/>
                      </a:pPr>
                      <a:r>
                        <a:rPr lang="zh-CN" altLang="en-US" sz="1200"/>
                        <a:t>30mg，每日</a:t>
                      </a:r>
                      <a:r>
                        <a:rPr lang="en-US" altLang="zh-CN" sz="1200"/>
                        <a:t>1</a:t>
                      </a:r>
                      <a:r>
                        <a:rPr lang="zh-CN" altLang="en-US" sz="1200"/>
                        <a:t>次</a:t>
                      </a:r>
                      <a:endParaRPr lang="zh-CN" altLang="en-US" sz="1200"/>
                    </a:p>
                  </a:txBody>
                  <a:tcPr/>
                </a:tc>
                <a:tc>
                  <a:txBody>
                    <a:bodyPr/>
                    <a:p>
                      <a:pPr>
                        <a:buNone/>
                      </a:pPr>
                      <a:r>
                        <a:rPr lang="zh-CN" altLang="en-US" sz="1200"/>
                        <a:t>5.0ml</a:t>
                      </a:r>
                      <a:endParaRPr lang="zh-CN" altLang="en-US" sz="1200"/>
                    </a:p>
                  </a:txBody>
                  <a:tcPr/>
                </a:tc>
              </a:tr>
              <a:tr h="198755">
                <a:tc>
                  <a:txBody>
                    <a:bodyPr/>
                    <a:p>
                      <a:pPr>
                        <a:buNone/>
                      </a:pPr>
                      <a:r>
                        <a:rPr lang="zh-CN" altLang="en-US" sz="1200"/>
                        <a:t>15.1-23kg</a:t>
                      </a:r>
                      <a:endParaRPr lang="zh-CN" altLang="en-US" sz="1200"/>
                    </a:p>
                  </a:txBody>
                  <a:tcPr/>
                </a:tc>
                <a:tc>
                  <a:txBody>
                    <a:bodyPr/>
                    <a:p>
                      <a:pPr>
                        <a:buNone/>
                      </a:pPr>
                      <a:r>
                        <a:rPr lang="zh-CN" altLang="en-US" sz="1200"/>
                        <a:t>45mg，每日</a:t>
                      </a:r>
                      <a:r>
                        <a:rPr lang="en-US" altLang="zh-CN" sz="1200"/>
                        <a:t>1</a:t>
                      </a:r>
                      <a:r>
                        <a:rPr lang="zh-CN" altLang="en-US" sz="1200"/>
                        <a:t>次</a:t>
                      </a:r>
                      <a:endParaRPr lang="zh-CN" altLang="en-US" sz="1200"/>
                    </a:p>
                  </a:txBody>
                  <a:tcPr/>
                </a:tc>
                <a:tc>
                  <a:txBody>
                    <a:bodyPr/>
                    <a:p>
                      <a:pPr>
                        <a:buNone/>
                      </a:pPr>
                      <a:r>
                        <a:rPr lang="zh-CN" altLang="en-US" sz="1200"/>
                        <a:t>7.5ml</a:t>
                      </a:r>
                      <a:endParaRPr lang="zh-CN" altLang="en-US" sz="1200"/>
                    </a:p>
                  </a:txBody>
                  <a:tcPr/>
                </a:tc>
              </a:tr>
              <a:tr h="149860">
                <a:tc>
                  <a:txBody>
                    <a:bodyPr/>
                    <a:p>
                      <a:pPr>
                        <a:buNone/>
                      </a:pPr>
                      <a:r>
                        <a:rPr lang="zh-CN" altLang="en-US" sz="1200"/>
                        <a:t>23.1-40kg</a:t>
                      </a:r>
                      <a:endParaRPr lang="zh-CN" altLang="en-US" sz="1200"/>
                    </a:p>
                  </a:txBody>
                  <a:tcPr/>
                </a:tc>
                <a:tc>
                  <a:txBody>
                    <a:bodyPr/>
                    <a:p>
                      <a:pPr>
                        <a:buNone/>
                      </a:pPr>
                      <a:r>
                        <a:rPr lang="zh-CN" altLang="en-US" sz="1200"/>
                        <a:t>60mg，每日</a:t>
                      </a:r>
                      <a:r>
                        <a:rPr lang="en-US" altLang="zh-CN" sz="1200"/>
                        <a:t>1</a:t>
                      </a:r>
                      <a:r>
                        <a:rPr lang="zh-CN" altLang="en-US" sz="1200"/>
                        <a:t>次</a:t>
                      </a:r>
                      <a:endParaRPr lang="zh-CN" altLang="en-US" sz="1200"/>
                    </a:p>
                  </a:txBody>
                  <a:tcPr/>
                </a:tc>
                <a:tc>
                  <a:txBody>
                    <a:bodyPr/>
                    <a:p>
                      <a:pPr>
                        <a:buNone/>
                      </a:pPr>
                      <a:r>
                        <a:rPr lang="zh-CN" altLang="en-US" sz="1200"/>
                        <a:t>10.0ml</a:t>
                      </a:r>
                      <a:endParaRPr lang="zh-CN" altLang="en-US" sz="1200"/>
                    </a:p>
                  </a:txBody>
                  <a:tcPr/>
                </a:tc>
              </a:tr>
              <a:tr h="274320">
                <a:tc>
                  <a:txBody>
                    <a:bodyPr/>
                    <a:p>
                      <a:pPr>
                        <a:buNone/>
                      </a:pPr>
                      <a:r>
                        <a:rPr lang="zh-CN" altLang="en-US" sz="1200"/>
                        <a:t>＞40kg</a:t>
                      </a:r>
                      <a:endParaRPr lang="zh-CN" altLang="en-US" sz="1200"/>
                    </a:p>
                  </a:txBody>
                  <a:tcPr/>
                </a:tc>
                <a:tc>
                  <a:txBody>
                    <a:bodyPr/>
                    <a:p>
                      <a:pPr>
                        <a:buNone/>
                      </a:pPr>
                      <a:r>
                        <a:rPr lang="zh-CN" altLang="en-US" sz="1200"/>
                        <a:t>75mg，每日</a:t>
                      </a:r>
                      <a:r>
                        <a:rPr lang="en-US" altLang="zh-CN" sz="1200"/>
                        <a:t>1</a:t>
                      </a:r>
                      <a:r>
                        <a:rPr lang="zh-CN" altLang="en-US" sz="1200"/>
                        <a:t>次</a:t>
                      </a:r>
                      <a:endParaRPr lang="zh-CN" altLang="en-US" sz="1200"/>
                    </a:p>
                  </a:txBody>
                  <a:tcPr/>
                </a:tc>
                <a:tc>
                  <a:txBody>
                    <a:bodyPr/>
                    <a:p>
                      <a:pPr>
                        <a:buNone/>
                      </a:pPr>
                      <a:r>
                        <a:rPr lang="zh-CN" altLang="en-US" sz="1200"/>
                        <a:t>12.5ml</a:t>
                      </a:r>
                      <a:endParaRPr lang="zh-CN" altLang="en-US" sz="1200"/>
                    </a:p>
                  </a:txBody>
                  <a:tcPr/>
                </a:tc>
              </a:tr>
            </a:tbl>
          </a:graphicData>
        </a:graphic>
      </p:graphicFrame>
      <p:sp>
        <p:nvSpPr>
          <p:cNvPr id="5" name="文本框 4"/>
          <p:cNvSpPr txBox="1"/>
          <p:nvPr/>
        </p:nvSpPr>
        <p:spPr>
          <a:xfrm>
            <a:off x="5057775" y="2788285"/>
            <a:ext cx="3646170" cy="275590"/>
          </a:xfrm>
          <a:prstGeom prst="rect">
            <a:avLst/>
          </a:prstGeom>
          <a:noFill/>
          <a:ln w="9525">
            <a:noFill/>
          </a:ln>
        </p:spPr>
        <p:txBody>
          <a:bodyPr wrap="square">
            <a:spAutoFit/>
          </a:bodyPr>
          <a:p>
            <a:pPr marL="0" indent="0"/>
            <a:r>
              <a:rPr lang="zh-CN" sz="1200" b="1">
                <a:latin typeface="Times New Roman" panose="02020603050405020304" charset="0"/>
                <a:ea typeface="宋体" panose="02010600030101010101" pitchFamily="2" charset="-122"/>
              </a:rPr>
              <a:t>流感的预防</a:t>
            </a:r>
            <a:r>
              <a:rPr lang="en-US" sz="1200" b="1">
                <a:latin typeface="Times New Roman" panose="02020603050405020304" charset="0"/>
                <a:ea typeface="宋体" panose="02010600030101010101" pitchFamily="2" charset="-122"/>
              </a:rPr>
              <a:t>1 ~12</a:t>
            </a:r>
            <a:r>
              <a:rPr lang="zh-CN" sz="1200" b="1">
                <a:latin typeface="Times New Roman" panose="02020603050405020304" charset="0"/>
                <a:ea typeface="宋体" panose="02010600030101010101" pitchFamily="2" charset="-122"/>
              </a:rPr>
              <a:t>岁的儿童推荐剂量表</a:t>
            </a:r>
            <a:endParaRPr lang="zh-CN" altLang="en-US" sz="1200" b="1">
              <a:latin typeface="Times New Roman" panose="02020603050405020304"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b="1" dirty="0">
                <a:sym typeface="+mn-ea"/>
              </a:rPr>
              <a:t>02 安全性</a:t>
            </a:r>
            <a:endParaRPr lang="zh-CN" altLang="en-US" dirty="0"/>
          </a:p>
        </p:txBody>
      </p:sp>
      <p:sp>
        <p:nvSpPr>
          <p:cNvPr id="6" name="文本框 5"/>
          <p:cNvSpPr txBox="1"/>
          <p:nvPr/>
        </p:nvSpPr>
        <p:spPr>
          <a:xfrm>
            <a:off x="4389120" y="5093970"/>
            <a:ext cx="3048000" cy="76200"/>
          </a:xfrm>
          <a:prstGeom prst="rect">
            <a:avLst/>
          </a:prstGeom>
          <a:noFill/>
        </p:spPr>
        <p:txBody>
          <a:bodyPr wrap="square" rtlCol="0">
            <a:noAutofit/>
          </a:bodyPr>
          <a:p>
            <a:endParaRPr lang="zh-CN" altLang="en-US"/>
          </a:p>
        </p:txBody>
      </p:sp>
      <p:sp>
        <p:nvSpPr>
          <p:cNvPr id="10" name="文本框 9"/>
          <p:cNvSpPr txBox="1"/>
          <p:nvPr/>
        </p:nvSpPr>
        <p:spPr>
          <a:xfrm>
            <a:off x="4500245" y="1060450"/>
            <a:ext cx="4572000" cy="2471420"/>
          </a:xfrm>
          <a:prstGeom prst="rect">
            <a:avLst/>
          </a:prstGeom>
          <a:noFill/>
        </p:spPr>
        <p:txBody>
          <a:bodyPr wrap="square" rtlCol="0" anchor="t">
            <a:noAutofit/>
          </a:bodyPr>
          <a:p>
            <a:endParaRPr lang="zh-CN" altLang="en-US">
              <a:sym typeface="+mn-ea"/>
            </a:endParaRPr>
          </a:p>
        </p:txBody>
      </p:sp>
      <p:sp>
        <p:nvSpPr>
          <p:cNvPr id="15" name="圆角矩形 14"/>
          <p:cNvSpPr/>
          <p:nvPr>
            <p:custDataLst>
              <p:tags r:id="rId1"/>
            </p:custDataLst>
          </p:nvPr>
        </p:nvSpPr>
        <p:spPr>
          <a:xfrm>
            <a:off x="323850" y="772160"/>
            <a:ext cx="8495665" cy="281940"/>
          </a:xfrm>
          <a:prstGeom prst="roundRect">
            <a:avLst/>
          </a:prstGeom>
          <a:solidFill>
            <a:schemeClr val="accent1"/>
          </a:solidFill>
          <a:ln w="9525" cap="flat" cmpd="sng" algn="ctr">
            <a:noFill/>
            <a:prstDash val="solid"/>
          </a:ln>
          <a:effectLst/>
        </p:spPr>
        <p:txBody>
          <a:bodyPr rtlCol="0" anchor="ctr"/>
          <a:p>
            <a:pPr marL="0" marR="0" lvl="0" algn="l" defTabSz="914400" eaLnBrk="1" fontAlgn="auto" latinLnBrk="0" hangingPunct="1">
              <a:lnSpc>
                <a:spcPct val="100000"/>
              </a:lnSpc>
              <a:spcBef>
                <a:spcPts val="0"/>
              </a:spcBef>
              <a:buClrTx/>
              <a:buSzTx/>
              <a:buFontTx/>
              <a:buNone/>
            </a:pPr>
            <a:r>
              <a:rPr lang="zh-CN" altLang="en-US" sz="1800" b="1">
                <a:solidFill>
                  <a:schemeClr val="lt1"/>
                </a:solidFill>
                <a:latin typeface="+mn-lt"/>
                <a:ea typeface="+mn-ea"/>
                <a:sym typeface="+mn-ea"/>
              </a:rPr>
              <a:t>不良反应</a:t>
            </a:r>
            <a:endParaRPr lang="zh-CN" altLang="en-US" sz="1800" b="1">
              <a:solidFill>
                <a:schemeClr val="lt1"/>
              </a:solidFill>
              <a:latin typeface="+mn-lt"/>
              <a:ea typeface="+mn-ea"/>
              <a:sym typeface="+mn-ea"/>
            </a:endParaRPr>
          </a:p>
        </p:txBody>
      </p:sp>
      <p:sp>
        <p:nvSpPr>
          <p:cNvPr id="2" name="文本框 1"/>
          <p:cNvSpPr txBox="1"/>
          <p:nvPr/>
        </p:nvSpPr>
        <p:spPr>
          <a:xfrm>
            <a:off x="323850" y="1054100"/>
            <a:ext cx="8496300" cy="1198880"/>
          </a:xfrm>
          <a:prstGeom prst="rect">
            <a:avLst/>
          </a:prstGeom>
          <a:noFill/>
        </p:spPr>
        <p:txBody>
          <a:bodyPr wrap="square" rtlCol="0" anchor="t">
            <a:spAutoFit/>
          </a:bodyPr>
          <a:p>
            <a:r>
              <a:rPr lang="zh-CN" altLang="en-US" sz="1200"/>
              <a:t>1.临床试验：成人/青少年最常见的药物不良反应为恶心、呕吐、头痛和疼痛，2周龄至1岁以下婴儿呕吐、腹泻和尿布疹是最常见的不良反应。</a:t>
            </a:r>
            <a:endParaRPr lang="zh-CN" altLang="en-US" sz="1200"/>
          </a:p>
          <a:p>
            <a:r>
              <a:rPr lang="zh-CN" altLang="en-US" sz="1200"/>
              <a:t>2.上市后经验：皮肤及皮下组织类疾病：超敏反应，如过敏性皮肤反应、中毒性表皮坏死溶解、Stevens-Johnson 综合症、多形性红斑；肝胆系统疾病：肝炎和肝酶升高；心脏：心律不齐；胃肠道系统疾病：胃肠道出血；出血性结肠炎；神经：惊厥发作；代谢：糖尿病恶化；精神疾病/各类神经系统疾病：惊厥和儋妄(症状包括意识水平改变、意识模糊、异常行为、妄想、幻觉、激动、焦虑、梦魇等)；实验室指标异常：肝酶升高。禁忌：对本品的任何成分过敏者禁用。</a:t>
            </a:r>
            <a:endParaRPr lang="zh-CN" altLang="en-US" sz="1200"/>
          </a:p>
        </p:txBody>
      </p:sp>
      <p:sp>
        <p:nvSpPr>
          <p:cNvPr id="4" name="圆角矩形 3"/>
          <p:cNvSpPr/>
          <p:nvPr>
            <p:custDataLst>
              <p:tags r:id="rId2"/>
            </p:custDataLst>
          </p:nvPr>
        </p:nvSpPr>
        <p:spPr>
          <a:xfrm>
            <a:off x="324485" y="2212340"/>
            <a:ext cx="8495665" cy="281940"/>
          </a:xfrm>
          <a:prstGeom prst="roundRect">
            <a:avLst/>
          </a:prstGeom>
          <a:solidFill>
            <a:schemeClr val="accent1"/>
          </a:solidFill>
          <a:ln w="9525" cap="flat" cmpd="sng" algn="ctr">
            <a:noFill/>
            <a:prstDash val="solid"/>
          </a:ln>
          <a:effectLst/>
        </p:spPr>
        <p:txBody>
          <a:bodyPr rtlCol="0" anchor="ctr"/>
          <a:p>
            <a:pPr marL="0" marR="0" lvl="0" algn="l" defTabSz="914400" eaLnBrk="1" fontAlgn="auto" latinLnBrk="0" hangingPunct="1">
              <a:lnSpc>
                <a:spcPct val="100000"/>
              </a:lnSpc>
              <a:spcBef>
                <a:spcPts val="0"/>
              </a:spcBef>
              <a:buClrTx/>
              <a:buSzTx/>
              <a:buFontTx/>
              <a:buNone/>
            </a:pPr>
            <a:r>
              <a:rPr lang="zh-CN" altLang="en-US" sz="1800" b="1">
                <a:solidFill>
                  <a:schemeClr val="lt1"/>
                </a:solidFill>
                <a:latin typeface="+mn-lt"/>
                <a:ea typeface="+mn-ea"/>
                <a:sym typeface="+mn-ea"/>
              </a:rPr>
              <a:t>注意事项</a:t>
            </a:r>
            <a:endParaRPr lang="zh-CN" altLang="en-US" sz="1800" b="1">
              <a:solidFill>
                <a:schemeClr val="lt1"/>
              </a:solidFill>
              <a:latin typeface="+mn-lt"/>
              <a:ea typeface="+mn-ea"/>
              <a:sym typeface="+mn-ea"/>
            </a:endParaRPr>
          </a:p>
        </p:txBody>
      </p:sp>
      <p:sp>
        <p:nvSpPr>
          <p:cNvPr id="5" name="文本框 4"/>
          <p:cNvSpPr txBox="1"/>
          <p:nvPr/>
        </p:nvSpPr>
        <p:spPr>
          <a:xfrm>
            <a:off x="324485" y="2494280"/>
            <a:ext cx="8495665" cy="645160"/>
          </a:xfrm>
          <a:prstGeom prst="rect">
            <a:avLst/>
          </a:prstGeom>
          <a:noFill/>
        </p:spPr>
        <p:txBody>
          <a:bodyPr wrap="square" rtlCol="0" anchor="t">
            <a:spAutoFit/>
          </a:bodyPr>
          <a:p>
            <a:r>
              <a:rPr lang="zh-CN" altLang="en-US" sz="1200"/>
              <a:t>精神神经性不良事件：幻觉、儋妄和行为异常；尚无证据显示磷酸奥司他韦对甲型流感和乙型流感以外的其他疾病有效；磷酸奥司他韦不能取代流感疫苗；如果出现过敏样反应或怀疑出现过敏样反应，则应停用奥司他韦，并进行适当治疗；药品不应通过废水排放或当作家庭垃圾处理；遗传性果糖不耐受患者的果糖不耐受：可能会引起消化不良和腹泻。</a:t>
            </a:r>
            <a:endParaRPr lang="zh-CN" altLang="en-US" sz="1200"/>
          </a:p>
        </p:txBody>
      </p:sp>
      <p:sp>
        <p:nvSpPr>
          <p:cNvPr id="7" name="圆角矩形 6"/>
          <p:cNvSpPr/>
          <p:nvPr>
            <p:custDataLst>
              <p:tags r:id="rId3"/>
            </p:custDataLst>
          </p:nvPr>
        </p:nvSpPr>
        <p:spPr>
          <a:xfrm>
            <a:off x="324485" y="3076575"/>
            <a:ext cx="8495665" cy="281940"/>
          </a:xfrm>
          <a:prstGeom prst="roundRect">
            <a:avLst/>
          </a:prstGeom>
          <a:solidFill>
            <a:schemeClr val="accent1"/>
          </a:solidFill>
          <a:ln w="9525" cap="flat" cmpd="sng" algn="ctr">
            <a:noFill/>
            <a:prstDash val="solid"/>
          </a:ln>
          <a:effectLst/>
        </p:spPr>
        <p:txBody>
          <a:bodyPr rtlCol="0" anchor="ctr"/>
          <a:p>
            <a:pPr marL="0" marR="0" lvl="0" algn="l" defTabSz="914400" eaLnBrk="1" fontAlgn="auto" latinLnBrk="0" hangingPunct="1">
              <a:lnSpc>
                <a:spcPct val="100000"/>
              </a:lnSpc>
              <a:spcBef>
                <a:spcPts val="0"/>
              </a:spcBef>
              <a:buClrTx/>
              <a:buSzTx/>
              <a:buFontTx/>
              <a:buNone/>
            </a:pPr>
            <a:r>
              <a:rPr lang="zh-CN" altLang="en-US" sz="1800" b="1">
                <a:solidFill>
                  <a:schemeClr val="lt1"/>
                </a:solidFill>
                <a:latin typeface="+mn-lt"/>
                <a:ea typeface="+mn-ea"/>
                <a:sym typeface="+mn-ea"/>
              </a:rPr>
              <a:t>药物相互作用</a:t>
            </a:r>
            <a:endParaRPr lang="zh-CN" altLang="en-US" sz="1800" b="1">
              <a:solidFill>
                <a:schemeClr val="lt1"/>
              </a:solidFill>
              <a:latin typeface="+mn-lt"/>
              <a:ea typeface="+mn-ea"/>
              <a:sym typeface="+mn-ea"/>
            </a:endParaRPr>
          </a:p>
        </p:txBody>
      </p:sp>
      <p:sp>
        <p:nvSpPr>
          <p:cNvPr id="8" name="文本框 7"/>
          <p:cNvSpPr txBox="1"/>
          <p:nvPr/>
        </p:nvSpPr>
        <p:spPr>
          <a:xfrm>
            <a:off x="324485" y="3364230"/>
            <a:ext cx="8496300" cy="460375"/>
          </a:xfrm>
          <a:prstGeom prst="rect">
            <a:avLst/>
          </a:prstGeom>
          <a:noFill/>
        </p:spPr>
        <p:txBody>
          <a:bodyPr wrap="square" rtlCol="0" anchor="t">
            <a:spAutoFit/>
          </a:bodyPr>
          <a:p>
            <a:r>
              <a:rPr lang="zh-CN" altLang="en-US" sz="1200"/>
              <a:t>使用减毒活流感疫苗两周内不应服用磷酸奥司他韦；与氯磺丙尿、甲氨喋呤、保泰松合用要慎重；上市后的监测中有个案报道与更昔洛韦有相互作用。</a:t>
            </a:r>
            <a:endParaRPr lang="zh-CN" altLang="en-US" sz="12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b="1" dirty="0">
                <a:sym typeface="+mn-ea"/>
              </a:rPr>
              <a:t>03 有效性</a:t>
            </a:r>
            <a:endParaRPr lang="zh-CN" altLang="en-US" dirty="0"/>
          </a:p>
        </p:txBody>
      </p:sp>
      <p:sp>
        <p:nvSpPr>
          <p:cNvPr id="6" name="文本框 5"/>
          <p:cNvSpPr txBox="1"/>
          <p:nvPr/>
        </p:nvSpPr>
        <p:spPr>
          <a:xfrm>
            <a:off x="4389120" y="5093970"/>
            <a:ext cx="3048000" cy="76200"/>
          </a:xfrm>
          <a:prstGeom prst="rect">
            <a:avLst/>
          </a:prstGeom>
          <a:noFill/>
        </p:spPr>
        <p:txBody>
          <a:bodyPr wrap="square" rtlCol="0">
            <a:noAutofit/>
          </a:bodyPr>
          <a:p>
            <a:endParaRPr lang="zh-CN" altLang="en-US"/>
          </a:p>
        </p:txBody>
      </p:sp>
      <p:sp>
        <p:nvSpPr>
          <p:cNvPr id="10" name="文本框 9"/>
          <p:cNvSpPr txBox="1"/>
          <p:nvPr/>
        </p:nvSpPr>
        <p:spPr>
          <a:xfrm>
            <a:off x="4500245" y="1060450"/>
            <a:ext cx="4572000" cy="2471420"/>
          </a:xfrm>
          <a:prstGeom prst="rect">
            <a:avLst/>
          </a:prstGeom>
          <a:noFill/>
        </p:spPr>
        <p:txBody>
          <a:bodyPr wrap="square" rtlCol="0" anchor="t">
            <a:noAutofit/>
          </a:bodyPr>
          <a:p>
            <a:endParaRPr lang="zh-CN" altLang="en-US">
              <a:sym typeface="+mn-ea"/>
            </a:endParaRPr>
          </a:p>
        </p:txBody>
      </p:sp>
      <p:sp>
        <p:nvSpPr>
          <p:cNvPr id="9" name="文本框 8"/>
          <p:cNvSpPr txBox="1"/>
          <p:nvPr/>
        </p:nvSpPr>
        <p:spPr>
          <a:xfrm>
            <a:off x="299085" y="772160"/>
            <a:ext cx="8491220" cy="3646170"/>
          </a:xfrm>
          <a:prstGeom prst="rect">
            <a:avLst/>
          </a:prstGeom>
          <a:noFill/>
        </p:spPr>
        <p:txBody>
          <a:bodyPr wrap="square" rtlCol="0" anchor="t">
            <a:spAutoFit/>
          </a:bodyPr>
          <a:p>
            <a:r>
              <a:rPr lang="zh-CN" altLang="en-US" sz="1400"/>
              <a:t>1、药品有效性研究信息：试验类型：其他，生物等效性试验</a:t>
            </a:r>
            <a:endParaRPr lang="zh-CN" altLang="en-US" sz="1400"/>
          </a:p>
          <a:p>
            <a:r>
              <a:rPr lang="zh-CN" altLang="en-US" sz="1400"/>
              <a:t>2、试验对照药品：磷酸奥司他韦干混悬剂（厂家：Hoffmann La Roche Inc）</a:t>
            </a:r>
            <a:endParaRPr lang="zh-CN" altLang="en-US" sz="1400"/>
          </a:p>
          <a:p>
            <a:r>
              <a:rPr lang="zh-CN" altLang="en-US" sz="1400"/>
              <a:t>3、试验阶段：上市前</a:t>
            </a:r>
            <a:endParaRPr lang="zh-CN" altLang="en-US" sz="1400"/>
          </a:p>
          <a:p>
            <a:r>
              <a:rPr lang="en-US" altLang="zh-CN" sz="1400"/>
              <a:t>4</a:t>
            </a:r>
            <a:r>
              <a:rPr lang="zh-CN" altLang="en-US" sz="1400"/>
              <a:t>、对主要临床结局指标改善情况：开展双周期、自身交叉空腹及餐后生物等效性试验，主要评估两制剂的奥司他韦（原形药物）是否生物等效。空腹：受试制剂T和参比制剂R给药后奥司他韦Cmax、AUC0-t和AUC0-∞的几何均值比分别为105.94%、101.95%和101.92%。高脂餐后：受试制剂T和参比制剂R给药后奥司他韦Cmax、AUC0-t和AUC0-∞的几何均值比分别为98.27%、99.61%和99.52%。</a:t>
            </a:r>
            <a:endParaRPr lang="zh-CN" altLang="en-US" sz="1400"/>
          </a:p>
          <a:p>
            <a:r>
              <a:rPr lang="zh-CN" altLang="en-US" sz="1400"/>
              <a:t>总结：无论空腹或高脂餐后，受试制剂T和参比制剂R给药后奥司他韦Cmax、AUC0-t和AUC0-∞的几何均值比的90%置信区间均满足生物等效性的等效范围要求（80.00%~125.00%）。</a:t>
            </a:r>
            <a:endParaRPr lang="zh-CN" altLang="en-US"/>
          </a:p>
          <a:p>
            <a:pPr>
              <a:lnSpc>
                <a:spcPct val="150000"/>
              </a:lnSpc>
            </a:pPr>
            <a:r>
              <a:rPr lang="en-US" altLang="zh-CN" sz="1400"/>
              <a:t>5</a:t>
            </a:r>
            <a:r>
              <a:rPr lang="zh-CN" altLang="en-US" sz="1400"/>
              <a:t>、临床指南/诊疗规范推荐情况：流行性感冒诊疗方案推荐，重症或有重症流感高危因素的流感样病例，应尽早给予经验性抗流感病毒治疗。发病48小时内进行抗病毒治疗可减少并发症、降低病死率、缩短住院时间。发病时间超过48小时的重症患者依然可以从抗病毒治疗中获益。我国目前上市的药物有神经氨酸酶抑制剂、血凝素抑制剂和M2离子通道阻滞剂三种。神经氨酸酶抑制剂对甲型、乙型流感均有效：成人剂量每次75mg，每日2次。疗程5天，重症患者疗程可适当延长。</a:t>
            </a:r>
            <a:endParaRPr lang="zh-CN" altLang="en-US" sz="14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b="1" dirty="0">
                <a:sym typeface="+mn-ea"/>
              </a:rPr>
              <a:t>04 创新性</a:t>
            </a:r>
            <a:endParaRPr lang="zh-CN" altLang="en-US" dirty="0"/>
          </a:p>
        </p:txBody>
      </p:sp>
      <p:sp>
        <p:nvSpPr>
          <p:cNvPr id="6" name="文本框 5"/>
          <p:cNvSpPr txBox="1"/>
          <p:nvPr/>
        </p:nvSpPr>
        <p:spPr>
          <a:xfrm>
            <a:off x="4389120" y="5093970"/>
            <a:ext cx="3048000" cy="76200"/>
          </a:xfrm>
          <a:prstGeom prst="rect">
            <a:avLst/>
          </a:prstGeom>
          <a:noFill/>
        </p:spPr>
        <p:txBody>
          <a:bodyPr wrap="square" rtlCol="0">
            <a:noAutofit/>
          </a:bodyPr>
          <a:p>
            <a:endParaRPr lang="zh-CN" altLang="en-US"/>
          </a:p>
        </p:txBody>
      </p:sp>
      <p:sp>
        <p:nvSpPr>
          <p:cNvPr id="10" name="文本框 9"/>
          <p:cNvSpPr txBox="1"/>
          <p:nvPr/>
        </p:nvSpPr>
        <p:spPr>
          <a:xfrm>
            <a:off x="4500245" y="1060450"/>
            <a:ext cx="4572000" cy="2471420"/>
          </a:xfrm>
          <a:prstGeom prst="rect">
            <a:avLst/>
          </a:prstGeom>
          <a:noFill/>
        </p:spPr>
        <p:txBody>
          <a:bodyPr wrap="square" rtlCol="0" anchor="t">
            <a:noAutofit/>
          </a:bodyPr>
          <a:p>
            <a:endParaRPr lang="zh-CN" altLang="en-US">
              <a:sym typeface="+mn-ea"/>
            </a:endParaRPr>
          </a:p>
        </p:txBody>
      </p:sp>
      <p:sp>
        <p:nvSpPr>
          <p:cNvPr id="15" name="圆角矩形 14"/>
          <p:cNvSpPr/>
          <p:nvPr>
            <p:custDataLst>
              <p:tags r:id="rId1"/>
            </p:custDataLst>
          </p:nvPr>
        </p:nvSpPr>
        <p:spPr>
          <a:xfrm>
            <a:off x="323850" y="772160"/>
            <a:ext cx="8495665" cy="281940"/>
          </a:xfrm>
          <a:prstGeom prst="roundRect">
            <a:avLst/>
          </a:prstGeom>
          <a:solidFill>
            <a:schemeClr val="accent1"/>
          </a:solidFill>
          <a:ln w="9525" cap="flat" cmpd="sng" algn="ctr">
            <a:noFill/>
            <a:prstDash val="solid"/>
          </a:ln>
          <a:effectLst/>
        </p:spPr>
        <p:txBody>
          <a:bodyPr rtlCol="0" anchor="ctr"/>
          <a:p>
            <a:pPr marL="0" marR="0" lvl="0" algn="l" defTabSz="914400" eaLnBrk="1" fontAlgn="auto" latinLnBrk="0" hangingPunct="1">
              <a:lnSpc>
                <a:spcPct val="100000"/>
              </a:lnSpc>
              <a:spcBef>
                <a:spcPts val="0"/>
              </a:spcBef>
              <a:buClrTx/>
              <a:buSzTx/>
              <a:buFontTx/>
              <a:buNone/>
            </a:pPr>
            <a:r>
              <a:rPr lang="zh-CN" altLang="en-US" sz="1800" b="1">
                <a:solidFill>
                  <a:schemeClr val="lt1"/>
                </a:solidFill>
                <a:latin typeface="+mn-lt"/>
                <a:ea typeface="+mn-ea"/>
                <a:sym typeface="+mn-ea"/>
              </a:rPr>
              <a:t>创新程度</a:t>
            </a:r>
            <a:endParaRPr lang="zh-CN" altLang="en-US" sz="1800" b="1">
              <a:solidFill>
                <a:schemeClr val="lt1"/>
              </a:solidFill>
              <a:latin typeface="+mn-lt"/>
              <a:ea typeface="+mn-ea"/>
              <a:sym typeface="+mn-ea"/>
            </a:endParaRPr>
          </a:p>
        </p:txBody>
      </p:sp>
      <p:sp>
        <p:nvSpPr>
          <p:cNvPr id="2" name="文本框 1"/>
          <p:cNvSpPr txBox="1"/>
          <p:nvPr/>
        </p:nvSpPr>
        <p:spPr>
          <a:xfrm>
            <a:off x="323850" y="1060450"/>
            <a:ext cx="8495665" cy="1383665"/>
          </a:xfrm>
          <a:prstGeom prst="rect">
            <a:avLst/>
          </a:prstGeom>
          <a:noFill/>
        </p:spPr>
        <p:txBody>
          <a:bodyPr wrap="square" rtlCol="0" anchor="t">
            <a:spAutoFit/>
          </a:bodyPr>
          <a:p>
            <a:r>
              <a:rPr lang="zh-CN" altLang="en-US" sz="1400"/>
              <a:t>流行性感冒（以下简称流感）是流感病毒引起的一种急性呼吸道传染病，甲、乙型流感病毒通过血凝素与呼吸道上皮细胞表面的唾液酸受体结合启动感染，通过细胞内吞作用进入宿主细胞，病毒基因组在细胞核内进行转录和复制，复制出大量新的子代病毒并感染其他细胞。磷酸奥司他韦的活性代谢产物（奥司他韦羧酸盐）是选择性的流感病毒神经氨酸酶抑制剂，能够抑制甲型和乙型流感病毒的神经氨酸酶活性，通过抑制病毒从被感染的细胞中释放，减少甲型或乙型流感病毒的播散，主要用于甲型和乙型流感的治疗和预防。</a:t>
            </a:r>
            <a:endParaRPr lang="zh-CN" altLang="en-US" sz="1400"/>
          </a:p>
        </p:txBody>
      </p:sp>
      <p:sp>
        <p:nvSpPr>
          <p:cNvPr id="4" name="圆角矩形 3"/>
          <p:cNvSpPr/>
          <p:nvPr>
            <p:custDataLst>
              <p:tags r:id="rId2"/>
            </p:custDataLst>
          </p:nvPr>
        </p:nvSpPr>
        <p:spPr>
          <a:xfrm>
            <a:off x="324485" y="2450465"/>
            <a:ext cx="8495665" cy="281940"/>
          </a:xfrm>
          <a:prstGeom prst="roundRect">
            <a:avLst/>
          </a:prstGeom>
          <a:solidFill>
            <a:schemeClr val="accent1"/>
          </a:solidFill>
          <a:ln w="9525" cap="flat" cmpd="sng" algn="ctr">
            <a:noFill/>
            <a:prstDash val="solid"/>
          </a:ln>
          <a:effectLst/>
        </p:spPr>
        <p:txBody>
          <a:bodyPr rtlCol="0" anchor="ctr"/>
          <a:p>
            <a:pPr marL="0" marR="0" lvl="0" algn="l" defTabSz="914400" eaLnBrk="1" fontAlgn="auto" latinLnBrk="0" hangingPunct="1">
              <a:lnSpc>
                <a:spcPct val="100000"/>
              </a:lnSpc>
              <a:spcBef>
                <a:spcPts val="0"/>
              </a:spcBef>
              <a:buClrTx/>
              <a:buSzTx/>
              <a:buFontTx/>
              <a:buNone/>
            </a:pPr>
            <a:r>
              <a:rPr lang="zh-CN" altLang="en-US" sz="1800" b="1">
                <a:solidFill>
                  <a:schemeClr val="lt1"/>
                </a:solidFill>
                <a:latin typeface="+mn-lt"/>
                <a:ea typeface="+mn-ea"/>
                <a:sym typeface="+mn-ea"/>
              </a:rPr>
              <a:t>应用创新</a:t>
            </a:r>
            <a:endParaRPr lang="zh-CN" altLang="en-US" sz="1800" b="1">
              <a:solidFill>
                <a:schemeClr val="lt1"/>
              </a:solidFill>
              <a:latin typeface="+mn-lt"/>
              <a:ea typeface="+mn-ea"/>
              <a:sym typeface="+mn-ea"/>
            </a:endParaRPr>
          </a:p>
        </p:txBody>
      </p:sp>
      <p:sp>
        <p:nvSpPr>
          <p:cNvPr id="5" name="文本框 4"/>
          <p:cNvSpPr txBox="1"/>
          <p:nvPr/>
        </p:nvSpPr>
        <p:spPr>
          <a:xfrm>
            <a:off x="324485" y="2788285"/>
            <a:ext cx="8495665" cy="737235"/>
          </a:xfrm>
          <a:prstGeom prst="rect">
            <a:avLst/>
          </a:prstGeom>
          <a:noFill/>
        </p:spPr>
        <p:txBody>
          <a:bodyPr wrap="square" rtlCol="0" anchor="t">
            <a:spAutoFit/>
          </a:bodyPr>
          <a:p>
            <a:r>
              <a:rPr lang="zh-CN" altLang="en-US" sz="1400"/>
              <a:t>相对于目前已上市的胶囊剂，干混悬剂可大大提高给药灵活性和便利性，尤其对于吞咽胶囊用药不适用的患者，方便吞咽，进一步提高患者给药依从性；对于儿童用药，奥司他韦干混悬剂相对于胶囊，提高了临床适用性，更加便利于儿童用药。</a:t>
            </a:r>
            <a:endParaRPr lang="zh-CN" altLang="en-US" sz="1400"/>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UNIT_TABLE_BEAUTIFY" val="smartTable{14bb9966-a60c-4fb3-afda-1081c3c00718}"/>
  <p:tag name="TABLE_ENDDRAG_ORIGIN_RECT" val="287*121"/>
  <p:tag name="TABLE_ENDDRAG_RECT" val="398*101*287*121"/>
</p:tagLst>
</file>

<file path=ppt/tags/tag13.xml><?xml version="1.0" encoding="utf-8"?>
<p:tagLst xmlns:p="http://schemas.openxmlformats.org/presentationml/2006/main">
  <p:tag name="KSO_WM_UNIT_TABLE_BEAUTIFY" val="smartTable{6da9df38-e1be-4ae3-b33e-1b76bbb4d56d}"/>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PP_MARK_KEY" val="9693ad72-892f-4e05-865a-3c27c501348d"/>
  <p:tag name="COMMONDATA" val="eyJoZGlkIjoiYzZiN2E0YzY0MTQwNzk3NGU3YTI2YWViZDMwMjVlYTkifQ=="/>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UNIT_TABLE_BEAUTIFY" val="smartTable{29f8a437-8def-4c1c-b707-ef0179ccb07d}"/>
  <p:tag name="TABLE_ENDDRAG_ORIGIN_RECT" val="669*144"/>
  <p:tag name="TABLE_ENDDRAG_RECT" val="25*83*669*144"/>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自定义设计方案">
  <a:themeElements>
    <a:clrScheme name="自定义 1">
      <a:dk1>
        <a:srgbClr val="000000"/>
      </a:dk1>
      <a:lt1>
        <a:srgbClr val="FFFFFF"/>
      </a:lt1>
      <a:dk2>
        <a:srgbClr val="002F7B"/>
      </a:dk2>
      <a:lt2>
        <a:srgbClr val="ACCBEB"/>
      </a:lt2>
      <a:accent1>
        <a:srgbClr val="0054A6"/>
      </a:accent1>
      <a:accent2>
        <a:srgbClr val="F08900"/>
      </a:accent2>
      <a:accent3>
        <a:srgbClr val="009D85"/>
      </a:accent3>
      <a:accent4>
        <a:srgbClr val="6FBA2C"/>
      </a:accent4>
      <a:accent5>
        <a:srgbClr val="541B86"/>
      </a:accent5>
      <a:accent6>
        <a:srgbClr val="C5C3C2"/>
      </a:accent6>
      <a:hlink>
        <a:srgbClr val="0000FF"/>
      </a:hlink>
      <a:folHlink>
        <a:srgbClr val="800080"/>
      </a:folHlink>
    </a:clrScheme>
    <a:fontScheme name="角度">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4144</Words>
  <Application>WPS 演示</Application>
  <PresentationFormat>自定义</PresentationFormat>
  <Paragraphs>231</Paragraphs>
  <Slides>10</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10</vt:i4>
      </vt:variant>
    </vt:vector>
  </HeadingPairs>
  <TitlesOfParts>
    <vt:vector size="21" baseType="lpstr">
      <vt:lpstr>Arial</vt:lpstr>
      <vt:lpstr>宋体</vt:lpstr>
      <vt:lpstr>Wingdings</vt:lpstr>
      <vt:lpstr>微软雅黑</vt:lpstr>
      <vt:lpstr>华文细黑</vt:lpstr>
      <vt:lpstr>Arial</vt:lpstr>
      <vt:lpstr>Times New Roman</vt:lpstr>
      <vt:lpstr>Arial Unicode MS</vt:lpstr>
      <vt:lpstr>隶书</vt:lpstr>
      <vt:lpstr>Franklin Gothic Book</vt:lpstr>
      <vt:lpstr>自定义设计方案</vt:lpstr>
      <vt:lpstr>申报药品摘要（PPT2）</vt:lpstr>
      <vt:lpstr>目录</vt:lpstr>
      <vt:lpstr>01 药品基本信息</vt:lpstr>
      <vt:lpstr>01 药品基本信息</vt:lpstr>
      <vt:lpstr>01 药品基本信息</vt:lpstr>
      <vt:lpstr>01 药品基本信息</vt:lpstr>
      <vt:lpstr>02 安全性</vt:lpstr>
      <vt:lpstr>03 有效性</vt:lpstr>
      <vt:lpstr>04 创新性</vt:lpstr>
      <vt:lpstr>05 公平性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徐斌</dc:creator>
  <cp:lastModifiedBy>月(满)华</cp:lastModifiedBy>
  <cp:revision>347</cp:revision>
  <cp:lastPrinted>2020-06-05T05:21:00Z</cp:lastPrinted>
  <dcterms:created xsi:type="dcterms:W3CDTF">2011-08-12T02:28:00Z</dcterms:created>
  <dcterms:modified xsi:type="dcterms:W3CDTF">2023-07-07T08:18:51Z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KSOProductBuildVer">
    <vt:lpwstr>2052-11.1.0.14309</vt:lpwstr>
  </property>
  <property fmtid="{D5CDD505-2E9C-101B-9397-08002B2CF9AE}" pid="4" name="KSORubyTemplateID">
    <vt:lpwstr>2</vt:lpwstr>
  </property>
  <property fmtid="{D5CDD505-2E9C-101B-9397-08002B2CF9AE}" pid="5" name="ICV">
    <vt:lpwstr>A068DB6231D944808D36EF4B489A4F34_12</vt:lpwstr>
  </property>
</Properties>
</file>