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5" r:id="rId7"/>
    <p:sldId id="260" r:id="rId8"/>
    <p:sldId id="264" r:id="rId9"/>
    <p:sldId id="261" r:id="rId10"/>
    <p:sldId id="262" r:id="rId11"/>
    <p:sldId id="271" r:id="rId12"/>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77" d="100"/>
          <a:sy n="77" d="100"/>
        </p:scale>
        <p:origin x="22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2.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CA737DC-2A56-4C22-87C5-D0201B325CC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F79BB0C-32CB-4920-83BF-A161DEDCA21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737DC-2A56-4C22-87C5-D0201B325CC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9BB0C-32CB-4920-83BF-A161DEDCA21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680"/>
            <a:ext cx="9144000" cy="3597910"/>
          </a:xfrm>
        </p:spPr>
        <p:txBody>
          <a:bodyPr>
            <a:normAutofit fontScale="90000"/>
          </a:bodyPr>
          <a:lstStyle/>
          <a:p>
            <a:pPr marL="12700" indent="0" rtl="0" eaLnBrk="0" fontAlgn="auto">
              <a:lnSpc>
                <a:spcPct val="150000"/>
              </a:lnSpc>
            </a:pPr>
            <a:r>
              <a:rPr lang="zh-CN" altLang="en-US" sz="5400" b="1" dirty="0">
                <a:latin typeface="微软雅黑" panose="020B0503020204020204" charset="-122"/>
                <a:ea typeface="微软雅黑" panose="020B0503020204020204" charset="-122"/>
              </a:rPr>
              <a:t>穗梦安</a:t>
            </a:r>
            <a:r>
              <a:rPr lang="zh-CN" altLang="en-US" sz="5400" b="1" baseline="30000" dirty="0">
                <a:solidFill>
                  <a:schemeClr val="tx1"/>
                </a:solidFill>
                <a:uFillTx/>
                <a:latin typeface="Arial" panose="020B0604020202020204" pitchFamily="34" charset="0"/>
                <a:ea typeface="微软雅黑" panose="020B0503020204020204" charset="-122"/>
                <a:cs typeface="Arial" panose="020B0604020202020204" pitchFamily="34" charset="0"/>
              </a:rPr>
              <a:t>®</a:t>
            </a:r>
            <a:br>
              <a:rPr lang="zh-CN" altLang="en-US" sz="5400" b="1" baseline="30000" dirty="0">
                <a:solidFill>
                  <a:schemeClr val="tx1"/>
                </a:solidFill>
                <a:uFillTx/>
                <a:latin typeface="Arial" panose="020B0604020202020204" pitchFamily="34" charset="0"/>
                <a:ea typeface="微软雅黑" panose="020B0503020204020204" charset="-122"/>
                <a:cs typeface="Arial" panose="020B0604020202020204" pitchFamily="34" charset="0"/>
              </a:rPr>
            </a:br>
            <a:r>
              <a:rPr lang="zh-CN" altLang="en-US" sz="5300" b="1" dirty="0">
                <a:latin typeface="微软雅黑" panose="020B0503020204020204" charset="-122"/>
                <a:ea typeface="微软雅黑" panose="020B0503020204020204" charset="-122"/>
              </a:rPr>
              <a:t>氨己烯酸口服溶液用散</a:t>
            </a:r>
            <a:br>
              <a:rPr lang="zh-CN" altLang="en-US" sz="5300" b="1" dirty="0">
                <a:latin typeface="微软雅黑" panose="020B0503020204020204" charset="-122"/>
                <a:ea typeface="微软雅黑" panose="020B0503020204020204" charset="-122"/>
              </a:rPr>
            </a:br>
            <a:r>
              <a:rPr lang="zh-CN" altLang="en-US" sz="6600" b="1" dirty="0">
                <a:latin typeface="微软雅黑" panose="020B0503020204020204" charset="-122"/>
                <a:ea typeface="微软雅黑" panose="020B0503020204020204" charset="-122"/>
              </a:rPr>
              <a:t>摘要介绍</a:t>
            </a:r>
            <a:endParaRPr lang="zh-CN" altLang="en-US" dirty="0"/>
          </a:p>
        </p:txBody>
      </p:sp>
      <p:sp>
        <p:nvSpPr>
          <p:cNvPr id="3" name="副标题 2"/>
          <p:cNvSpPr>
            <a:spLocks noGrp="1"/>
          </p:cNvSpPr>
          <p:nvPr>
            <p:ph type="subTitle" idx="1"/>
          </p:nvPr>
        </p:nvSpPr>
        <p:spPr>
          <a:xfrm>
            <a:off x="1312545" y="5574665"/>
            <a:ext cx="9144000" cy="766445"/>
          </a:xfrm>
        </p:spPr>
        <p:txBody>
          <a:bodyPr>
            <a:normAutofit fontScale="32500" lnSpcReduction="20000"/>
          </a:bodyPr>
          <a:lstStyle/>
          <a:p>
            <a:r>
              <a:rPr lang="zh-CN" altLang="en-US" sz="7200" b="1" dirty="0">
                <a:latin typeface="微软雅黑" panose="020B0503020204020204" charset="-122"/>
                <a:ea typeface="微软雅黑" panose="020B0503020204020204" charset="-122"/>
              </a:rPr>
              <a:t>药品上市持有人：翎耀生物科技（上海）有限公司</a:t>
            </a:r>
            <a:endParaRPr lang="en-US" altLang="zh-CN" sz="7200" b="1" dirty="0">
              <a:latin typeface="微软雅黑" panose="020B0503020204020204" charset="-122"/>
              <a:ea typeface="微软雅黑" panose="020B0503020204020204" charset="-122"/>
            </a:endParaRPr>
          </a:p>
          <a:p>
            <a:r>
              <a:rPr lang="en-US" altLang="zh-CN" sz="7200" b="1" dirty="0">
                <a:latin typeface="微软雅黑" panose="020B0503020204020204" charset="-122"/>
                <a:ea typeface="微软雅黑" panose="020B0503020204020204" charset="-122"/>
              </a:rPr>
              <a:t>2023</a:t>
            </a:r>
            <a:r>
              <a:rPr lang="zh-CN" altLang="en-US" sz="7200" b="1" dirty="0">
                <a:latin typeface="微软雅黑" panose="020B0503020204020204" charset="-122"/>
                <a:ea typeface="微软雅黑" panose="020B0503020204020204" charset="-122"/>
              </a:rPr>
              <a:t>年</a:t>
            </a:r>
            <a:r>
              <a:rPr lang="en-US" altLang="zh-CN" sz="7200" b="1" dirty="0">
                <a:latin typeface="微软雅黑" panose="020B0503020204020204" charset="-122"/>
                <a:ea typeface="微软雅黑" panose="020B0503020204020204" charset="-122"/>
              </a:rPr>
              <a:t>07</a:t>
            </a:r>
            <a:r>
              <a:rPr lang="zh-CN" altLang="en-US" sz="7200" b="1" dirty="0">
                <a:latin typeface="微软雅黑" panose="020B0503020204020204" charset="-122"/>
                <a:ea typeface="微软雅黑" panose="020B0503020204020204" charset="-122"/>
              </a:rPr>
              <a:t>月</a:t>
            </a:r>
            <a:endParaRPr lang="zh-CN" altLang="en-US" sz="7200" b="1" dirty="0">
              <a:latin typeface="微软雅黑" panose="020B0503020204020204" charset="-122"/>
              <a:ea typeface="微软雅黑" panose="020B0503020204020204" charset="-122"/>
            </a:endParaRPr>
          </a:p>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9065" y="365125"/>
            <a:ext cx="2502159" cy="1325563"/>
          </a:xfrm>
        </p:spPr>
        <p:txBody>
          <a:bodyPr>
            <a:normAutofit/>
          </a:bodyPr>
          <a:lstStyle/>
          <a:p>
            <a:r>
              <a:rPr lang="zh-CN" altLang="en-US" b="1" dirty="0"/>
              <a:t>其他信息</a:t>
            </a:r>
            <a:endParaRPr lang="zh-CN" altLang="en-US" b="1" dirty="0"/>
          </a:p>
        </p:txBody>
      </p:sp>
      <p:sp>
        <p:nvSpPr>
          <p:cNvPr id="3" name="内容占位符 2"/>
          <p:cNvSpPr>
            <a:spLocks noGrp="1"/>
          </p:cNvSpPr>
          <p:nvPr>
            <p:ph idx="1"/>
          </p:nvPr>
        </p:nvSpPr>
        <p:spPr/>
        <p:txBody>
          <a:bodyPr/>
          <a:lstStyle/>
          <a:p>
            <a:pPr fontAlgn="auto">
              <a:lnSpc>
                <a:spcPct val="150000"/>
              </a:lnSpc>
              <a:buFont typeface="Wingdings" panose="05000000000000000000" charset="0"/>
              <a:buChar char="Ø"/>
            </a:pPr>
            <a:r>
              <a:rPr lang="zh-CN" altLang="en-US" sz="2000" b="1" dirty="0">
                <a:latin typeface="华文仿宋" panose="02010600040101010101" pitchFamily="2" charset="-122"/>
                <a:ea typeface="华文仿宋" panose="02010600040101010101" pitchFamily="2" charset="-122"/>
                <a:cs typeface="华文仿宋" panose="02010600040101010101" pitchFamily="2" charset="-122"/>
              </a:rPr>
              <a:t>用药紧缺：</a:t>
            </a:r>
            <a:r>
              <a:rPr lang="zh-CN" altLang="en-US" sz="2000" dirty="0">
                <a:latin typeface="华文仿宋" panose="02010600040101010101" pitchFamily="2" charset="-122"/>
                <a:ea typeface="华文仿宋" panose="02010600040101010101" pitchFamily="2" charset="-122"/>
                <a:cs typeface="华文仿宋" panose="02010600040101010101" pitchFamily="2" charset="-122"/>
              </a:rPr>
              <a:t> 氨己烯酸2017年列入《第二批鼓励研发申报儿童药品清单》</a:t>
            </a:r>
            <a:r>
              <a:rPr lang="zh-CN" altLang="en-US" sz="2000" b="1" baseline="30000" dirty="0">
                <a:solidFill>
                  <a:schemeClr val="tx1"/>
                </a:solidFill>
                <a:uFillTx/>
                <a:latin typeface="华文仿宋" panose="02010600040101010101" pitchFamily="2" charset="-122"/>
                <a:ea typeface="华文仿宋" panose="02010600040101010101" pitchFamily="2" charset="-122"/>
                <a:cs typeface="华文仿宋" panose="02010600040101010101" pitchFamily="2" charset="-122"/>
              </a:rPr>
              <a:t> [1</a:t>
            </a:r>
            <a:r>
              <a:rPr lang="en-US" altLang="zh-CN" sz="2000" b="1" baseline="30000" dirty="0">
                <a:solidFill>
                  <a:schemeClr val="tx1"/>
                </a:solidFill>
                <a:uFillTx/>
                <a:latin typeface="华文仿宋" panose="02010600040101010101" pitchFamily="2" charset="-122"/>
                <a:ea typeface="华文仿宋" panose="02010600040101010101" pitchFamily="2" charset="-122"/>
                <a:cs typeface="华文仿宋" panose="02010600040101010101" pitchFamily="2" charset="-122"/>
              </a:rPr>
              <a:t>0</a:t>
            </a:r>
            <a:r>
              <a:rPr lang="zh-CN" altLang="en-US" sz="2000" b="1" baseline="30000" dirty="0">
                <a:solidFill>
                  <a:schemeClr val="tx1"/>
                </a:solidFill>
                <a:uFillTx/>
                <a:latin typeface="华文仿宋" panose="02010600040101010101" pitchFamily="2" charset="-122"/>
                <a:ea typeface="华文仿宋" panose="02010600040101010101" pitchFamily="2" charset="-122"/>
                <a:cs typeface="华文仿宋" panose="02010600040101010101" pitchFamily="2" charset="-122"/>
              </a:rPr>
              <a:t>]</a:t>
            </a:r>
            <a:r>
              <a:rPr lang="zh-CN" altLang="en-US" sz="2000" dirty="0">
                <a:latin typeface="华文仿宋" panose="02010600040101010101" pitchFamily="2" charset="-122"/>
                <a:ea typeface="华文仿宋" panose="02010600040101010101" pitchFamily="2" charset="-122"/>
                <a:cs typeface="华文仿宋" panose="02010600040101010101" pitchFamily="2" charset="-122"/>
              </a:rPr>
              <a:t>，2019年列入《第二批临床急需境外新药名单》</a:t>
            </a:r>
            <a:r>
              <a:rPr lang="zh-CN" altLang="en-US" sz="2000" b="1" dirty="0">
                <a:latin typeface="华文仿宋" panose="02010600040101010101" pitchFamily="2" charset="-122"/>
                <a:ea typeface="华文仿宋" panose="02010600040101010101" pitchFamily="2" charset="-122"/>
                <a:cs typeface="华文仿宋" panose="02010600040101010101" pitchFamily="2" charset="-122"/>
              </a:rPr>
              <a:t> </a:t>
            </a:r>
            <a:r>
              <a:rPr lang="zh-CN" altLang="en-US" sz="2000" b="1" baseline="30000" dirty="0">
                <a:solidFill>
                  <a:schemeClr val="tx1"/>
                </a:solidFill>
                <a:uFillTx/>
                <a:latin typeface="华文仿宋" panose="02010600040101010101" pitchFamily="2" charset="-122"/>
                <a:ea typeface="华文仿宋" panose="02010600040101010101" pitchFamily="2" charset="-122"/>
                <a:cs typeface="华文仿宋" panose="02010600040101010101" pitchFamily="2" charset="-122"/>
              </a:rPr>
              <a:t>[1</a:t>
            </a:r>
            <a:r>
              <a:rPr lang="en-US" altLang="zh-CN" sz="2000" b="1" baseline="30000" dirty="0">
                <a:solidFill>
                  <a:schemeClr val="tx1"/>
                </a:solidFill>
                <a:uFillTx/>
                <a:latin typeface="华文仿宋" panose="02010600040101010101" pitchFamily="2" charset="-122"/>
                <a:ea typeface="华文仿宋" panose="02010600040101010101" pitchFamily="2" charset="-122"/>
                <a:cs typeface="华文仿宋" panose="02010600040101010101" pitchFamily="2" charset="-122"/>
              </a:rPr>
              <a:t>1</a:t>
            </a:r>
            <a:r>
              <a:rPr lang="zh-CN" altLang="en-US" sz="2000" b="1" baseline="30000" dirty="0">
                <a:solidFill>
                  <a:schemeClr val="tx1"/>
                </a:solidFill>
                <a:uFillTx/>
                <a:latin typeface="华文仿宋" panose="02010600040101010101" pitchFamily="2" charset="-122"/>
                <a:ea typeface="华文仿宋" panose="02010600040101010101" pitchFamily="2" charset="-122"/>
                <a:cs typeface="华文仿宋" panose="02010600040101010101" pitchFamily="2" charset="-122"/>
              </a:rPr>
              <a:t>]</a:t>
            </a:r>
            <a:r>
              <a:rPr lang="zh-CN" altLang="en-US" sz="2000" baseline="30000" dirty="0">
                <a:solidFill>
                  <a:schemeClr val="tx1"/>
                </a:solidFill>
                <a:uFillTx/>
                <a:latin typeface="华文仿宋" panose="02010600040101010101" pitchFamily="2" charset="-122"/>
                <a:ea typeface="华文仿宋" panose="02010600040101010101" pitchFamily="2" charset="-122"/>
                <a:cs typeface="华文仿宋" panose="02010600040101010101" pitchFamily="2" charset="-122"/>
              </a:rPr>
              <a:t> </a:t>
            </a:r>
            <a:r>
              <a:rPr lang="zh-CN" altLang="en-US" sz="2000" dirty="0">
                <a:latin typeface="华文仿宋" panose="02010600040101010101" pitchFamily="2" charset="-122"/>
                <a:ea typeface="华文仿宋" panose="02010600040101010101" pitchFamily="2" charset="-122"/>
                <a:cs typeface="华文仿宋" panose="02010600040101010101" pitchFamily="2" charset="-122"/>
              </a:rPr>
              <a:t>，2022年我司氨己烯酸口服溶液用散首仿上市</a:t>
            </a:r>
            <a:endParaRPr lang="zh-CN" altLang="en-US" sz="2000" dirty="0">
              <a:latin typeface="华文仿宋" panose="02010600040101010101" pitchFamily="2" charset="-122"/>
              <a:ea typeface="华文仿宋" panose="02010600040101010101" pitchFamily="2" charset="-122"/>
              <a:cs typeface="华文仿宋" panose="02010600040101010101" pitchFamily="2" charset="-122"/>
            </a:endParaRPr>
          </a:p>
          <a:p>
            <a:pPr fontAlgn="auto">
              <a:lnSpc>
                <a:spcPct val="150000"/>
              </a:lnSpc>
              <a:buFont typeface="Wingdings" panose="05000000000000000000" charset="0"/>
              <a:buChar char="Ø"/>
            </a:pPr>
            <a:r>
              <a:rPr lang="zh-CN" altLang="en-US" sz="2000" dirty="0">
                <a:latin typeface="华文仿宋" panose="02010600040101010101" pitchFamily="2" charset="-122"/>
                <a:ea typeface="华文仿宋" panose="02010600040101010101" pitchFamily="2" charset="-122"/>
                <a:cs typeface="华文仿宋" panose="02010600040101010101" pitchFamily="2" charset="-122"/>
              </a:rPr>
              <a:t>国产氨己烯酸将可弥补目录内婴儿痉挛症的治疗空白，取代ACTH部分不规范处方， 不增加额外治疗项目</a:t>
            </a:r>
            <a:endParaRPr lang="zh-CN" altLang="en-US" sz="2000" dirty="0">
              <a:latin typeface="华文仿宋" panose="02010600040101010101" pitchFamily="2" charset="-122"/>
              <a:ea typeface="华文仿宋" panose="02010600040101010101" pitchFamily="2" charset="-122"/>
              <a:cs typeface="华文仿宋" panose="02010600040101010101" pitchFamily="2" charset="-122"/>
            </a:endParaRPr>
          </a:p>
          <a:p>
            <a:pPr fontAlgn="auto">
              <a:lnSpc>
                <a:spcPct val="150000"/>
              </a:lnSpc>
              <a:buFont typeface="Wingdings" panose="05000000000000000000" charset="0"/>
              <a:buChar char="Ø"/>
            </a:pPr>
            <a:r>
              <a:rPr lang="zh-CN" altLang="en-US" sz="2000" b="1" dirty="0">
                <a:latin typeface="华文仿宋" panose="02010600040101010101" pitchFamily="2" charset="-122"/>
                <a:ea typeface="华文仿宋" panose="02010600040101010101" pitchFamily="2" charset="-122"/>
                <a:cs typeface="华文仿宋" panose="02010600040101010101" pitchFamily="2" charset="-122"/>
              </a:rPr>
              <a:t>机制独特</a:t>
            </a:r>
            <a:r>
              <a:rPr lang="zh-CN" altLang="en-US" sz="2000" b="1" baseline="30000" dirty="0">
                <a:solidFill>
                  <a:schemeClr val="tx1"/>
                </a:solidFill>
                <a:uFillTx/>
                <a:latin typeface="华文仿宋" panose="02010600040101010101" pitchFamily="2" charset="-122"/>
                <a:ea typeface="华文仿宋" panose="02010600040101010101" pitchFamily="2" charset="-122"/>
                <a:cs typeface="华文仿宋" panose="02010600040101010101" pitchFamily="2" charset="-122"/>
              </a:rPr>
              <a:t>[13]</a:t>
            </a:r>
            <a:r>
              <a:rPr lang="zh-CN" altLang="en-US" sz="2000" dirty="0">
                <a:latin typeface="华文仿宋" panose="02010600040101010101" pitchFamily="2" charset="-122"/>
                <a:ea typeface="华文仿宋" panose="02010600040101010101" pitchFamily="2" charset="-122"/>
                <a:cs typeface="华文仿宋" panose="02010600040101010101" pitchFamily="2" charset="-122"/>
              </a:rPr>
              <a:t>：氨己烯酸是第一个基于疾病病理生理机制开发设计的抗癫痫新药， 通过抑制GABA氨基转移酶，增加神经抑 制作用， 达到抑制癫痫发作的效果</a:t>
            </a:r>
            <a:endParaRPr lang="zh-CN" altLang="en-US" sz="2000" dirty="0">
              <a:latin typeface="华文仿宋" panose="02010600040101010101" pitchFamily="2" charset="-122"/>
              <a:ea typeface="华文仿宋" panose="02010600040101010101" pitchFamily="2" charset="-122"/>
              <a:cs typeface="华文仿宋" panose="02010600040101010101" pitchFamily="2" charset="-122"/>
            </a:endParaRPr>
          </a:p>
          <a:p>
            <a:pPr fontAlgn="auto">
              <a:lnSpc>
                <a:spcPct val="150000"/>
              </a:lnSpc>
              <a:buFont typeface="Wingdings" panose="05000000000000000000" charset="0"/>
              <a:buChar char="Ø"/>
            </a:pPr>
            <a:r>
              <a:rPr lang="zh-CN" altLang="en-US" sz="2000" b="1" dirty="0">
                <a:latin typeface="华文仿宋" panose="02010600040101010101" pitchFamily="2" charset="-122"/>
                <a:ea typeface="华文仿宋" panose="02010600040101010101" pitchFamily="2" charset="-122"/>
                <a:cs typeface="华文仿宋" panose="02010600040101010101" pitchFamily="2" charset="-122"/>
              </a:rPr>
              <a:t>剂型适宜：</a:t>
            </a:r>
            <a:r>
              <a:rPr lang="zh-CN" altLang="en-US" sz="2000" dirty="0">
                <a:latin typeface="华文仿宋" panose="02010600040101010101" pitchFamily="2" charset="-122"/>
                <a:ea typeface="华文仿宋" panose="02010600040101010101" pitchFamily="2" charset="-122"/>
                <a:cs typeface="华文仿宋" panose="02010600040101010101" pitchFamily="2" charset="-122"/>
              </a:rPr>
              <a:t>氨己烯酸口服溶液用散方便</a:t>
            </a:r>
            <a:r>
              <a:rPr lang="zh-CN" altLang="en-US" sz="2000">
                <a:latin typeface="华文仿宋" panose="02010600040101010101" pitchFamily="2" charset="-122"/>
                <a:ea typeface="华文仿宋" panose="02010600040101010101" pitchFamily="2" charset="-122"/>
                <a:cs typeface="华文仿宋" panose="02010600040101010101" pitchFamily="2" charset="-122"/>
              </a:rPr>
              <a:t>婴儿服用</a:t>
            </a:r>
            <a:endParaRPr lang="zh-CN" altLang="en-US" sz="2000" dirty="0">
              <a:latin typeface="华文仿宋" panose="02010600040101010101" pitchFamily="2" charset="-122"/>
              <a:ea typeface="华文仿宋" panose="02010600040101010101" pitchFamily="2" charset="-122"/>
              <a:cs typeface="华文仿宋" panose="0201060004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9776" y="74239"/>
            <a:ext cx="2925146" cy="1325563"/>
          </a:xfrm>
        </p:spPr>
        <p:txBody>
          <a:bodyPr/>
          <a:lstStyle/>
          <a:p>
            <a:r>
              <a:rPr lang="zh-CN" altLang="en-US" b="1" dirty="0"/>
              <a:t>基本信息</a:t>
            </a:r>
            <a:r>
              <a:rPr lang="en-US" altLang="zh-CN" b="1" dirty="0"/>
              <a:t>1</a:t>
            </a:r>
            <a:endParaRPr lang="zh-CN" altLang="en-US" b="1" dirty="0"/>
          </a:p>
        </p:txBody>
      </p:sp>
      <p:sp>
        <p:nvSpPr>
          <p:cNvPr id="3" name="内容占位符 2"/>
          <p:cNvSpPr>
            <a:spLocks noGrp="1"/>
          </p:cNvSpPr>
          <p:nvPr>
            <p:ph idx="1"/>
          </p:nvPr>
        </p:nvSpPr>
        <p:spPr>
          <a:xfrm>
            <a:off x="701352" y="1455575"/>
            <a:ext cx="10515600" cy="4752490"/>
          </a:xfrm>
        </p:spPr>
        <p:txBody>
          <a:bodyPr>
            <a:normAutofit fontScale="92500" lnSpcReduction="20000"/>
          </a:bodyPr>
          <a:lstStyle/>
          <a:p>
            <a:pPr algn="l">
              <a:lnSpc>
                <a:spcPct val="150000"/>
              </a:lnSpc>
              <a:buFont typeface="Wingdings" panose="05000000000000000000" pitchFamily="2" charset="2"/>
              <a:buChar char="Ø"/>
            </a:pPr>
            <a:r>
              <a:rPr lang="zh-CN" altLang="en-US" sz="2000" b="1" i="0" u="none" strike="noStrike" baseline="0" dirty="0">
                <a:latin typeface="华文仿宋" panose="02010600040101010101" pitchFamily="2" charset="-122"/>
                <a:ea typeface="华文仿宋" panose="02010600040101010101" pitchFamily="2" charset="-122"/>
              </a:rPr>
              <a:t>药品通用名称：</a:t>
            </a:r>
            <a:r>
              <a:rPr lang="zh-CN" altLang="en-US" sz="2000" b="0" i="0" u="none" strike="noStrike" baseline="0" dirty="0">
                <a:latin typeface="华文仿宋" panose="02010600040101010101" pitchFamily="2" charset="-122"/>
                <a:ea typeface="华文仿宋" panose="02010600040101010101" pitchFamily="2" charset="-122"/>
              </a:rPr>
              <a:t>氨己烯酸口服溶液用散</a:t>
            </a:r>
            <a:endParaRPr lang="en-US" altLang="zh-CN" sz="2000" b="0" i="0" u="none" strike="noStrike" baseline="0" dirty="0">
              <a:latin typeface="华文仿宋" panose="02010600040101010101" pitchFamily="2" charset="-122"/>
              <a:ea typeface="华文仿宋" panose="02010600040101010101" pitchFamily="2" charset="-122"/>
            </a:endParaRPr>
          </a:p>
          <a:p>
            <a:pPr algn="l">
              <a:lnSpc>
                <a:spcPct val="150000"/>
              </a:lnSpc>
              <a:buFont typeface="Wingdings" panose="05000000000000000000" pitchFamily="2" charset="2"/>
              <a:buChar char="Ø"/>
            </a:pPr>
            <a:r>
              <a:rPr lang="zh-CN" altLang="en-US" sz="2100" b="1" dirty="0">
                <a:latin typeface="华文仿宋" panose="02010600040101010101" pitchFamily="2" charset="-122"/>
                <a:ea typeface="华文仿宋" panose="02010600040101010101" pitchFamily="2" charset="-122"/>
              </a:rPr>
              <a:t>注册规格：</a:t>
            </a:r>
            <a:r>
              <a:rPr lang="en-US" altLang="zh-CN" sz="2000" b="0" i="0" u="none" strike="noStrike" baseline="0" dirty="0">
                <a:latin typeface="华文仿宋" panose="02010600040101010101" pitchFamily="2" charset="-122"/>
                <a:ea typeface="华文仿宋" panose="02010600040101010101" pitchFamily="2" charset="-122"/>
              </a:rPr>
              <a:t>500mg</a:t>
            </a:r>
            <a:r>
              <a:rPr lang="en-US" altLang="zh-CN" sz="2000" dirty="0">
                <a:latin typeface="华文仿宋" panose="02010600040101010101" pitchFamily="2" charset="-122"/>
                <a:ea typeface="华文仿宋" panose="02010600040101010101" pitchFamily="2" charset="-122"/>
              </a:rPr>
              <a:t>/</a:t>
            </a:r>
            <a:r>
              <a:rPr lang="zh-CN" altLang="en-US" sz="2000" dirty="0">
                <a:latin typeface="华文仿宋" panose="02010600040101010101" pitchFamily="2" charset="-122"/>
                <a:ea typeface="华文仿宋" panose="02010600040101010101" pitchFamily="2" charset="-122"/>
              </a:rPr>
              <a:t>袋，</a:t>
            </a:r>
            <a:r>
              <a:rPr lang="en-US" altLang="zh-CN" sz="2000" dirty="0">
                <a:latin typeface="华文仿宋" panose="02010600040101010101" pitchFamily="2" charset="-122"/>
                <a:ea typeface="华文仿宋" panose="02010600040101010101" pitchFamily="2" charset="-122"/>
              </a:rPr>
              <a:t>30</a:t>
            </a:r>
            <a:r>
              <a:rPr lang="zh-CN" altLang="en-US" sz="2000" dirty="0">
                <a:latin typeface="华文仿宋" panose="02010600040101010101" pitchFamily="2" charset="-122"/>
                <a:ea typeface="华文仿宋" panose="02010600040101010101" pitchFamily="2" charset="-122"/>
              </a:rPr>
              <a:t>袋</a:t>
            </a:r>
            <a:r>
              <a:rPr lang="en-US" altLang="zh-CN" sz="2000" dirty="0">
                <a:latin typeface="华文仿宋" panose="02010600040101010101" pitchFamily="2" charset="-122"/>
                <a:ea typeface="华文仿宋" panose="02010600040101010101" pitchFamily="2" charset="-122"/>
              </a:rPr>
              <a:t>/</a:t>
            </a:r>
            <a:r>
              <a:rPr lang="zh-CN" altLang="en-US" sz="2000" dirty="0">
                <a:latin typeface="华文仿宋" panose="02010600040101010101" pitchFamily="2" charset="-122"/>
                <a:ea typeface="华文仿宋" panose="02010600040101010101" pitchFamily="2" charset="-122"/>
              </a:rPr>
              <a:t>盒</a:t>
            </a:r>
            <a:endParaRPr lang="en-US" altLang="zh-CN" sz="2000" b="0" i="0" u="none" strike="noStrike" baseline="0" dirty="0">
              <a:latin typeface="华文仿宋" panose="02010600040101010101" pitchFamily="2" charset="-122"/>
              <a:ea typeface="华文仿宋" panose="02010600040101010101" pitchFamily="2" charset="-122"/>
            </a:endParaRPr>
          </a:p>
          <a:p>
            <a:pPr algn="l">
              <a:lnSpc>
                <a:spcPct val="150000"/>
              </a:lnSpc>
              <a:buFont typeface="Wingdings" panose="05000000000000000000" pitchFamily="2" charset="2"/>
              <a:buChar char="Ø"/>
            </a:pPr>
            <a:r>
              <a:rPr lang="zh-CN" altLang="en-US" sz="2100" b="1" dirty="0">
                <a:latin typeface="华文仿宋" panose="02010600040101010101" pitchFamily="2" charset="-122"/>
                <a:ea typeface="华文仿宋" panose="02010600040101010101" pitchFamily="2" charset="-122"/>
              </a:rPr>
              <a:t>适应症</a:t>
            </a:r>
            <a:r>
              <a:rPr lang="en-US" altLang="zh-CN" sz="2100" b="1" dirty="0">
                <a:latin typeface="华文仿宋" panose="02010600040101010101" pitchFamily="2" charset="-122"/>
                <a:ea typeface="华文仿宋" panose="02010600040101010101" pitchFamily="2" charset="-122"/>
              </a:rPr>
              <a:t>/</a:t>
            </a:r>
            <a:r>
              <a:rPr lang="zh-CN" altLang="en-US" sz="2100" b="1" dirty="0">
                <a:latin typeface="华文仿宋" panose="02010600040101010101" pitchFamily="2" charset="-122"/>
                <a:ea typeface="华文仿宋" panose="02010600040101010101" pitchFamily="2" charset="-122"/>
              </a:rPr>
              <a:t>功能主治：</a:t>
            </a:r>
            <a:r>
              <a:rPr lang="zh-CN" altLang="en-US" sz="2000" b="0" i="0" u="none" strike="noStrike" baseline="0" dirty="0">
                <a:latin typeface="华文仿宋" panose="02010600040101010101" pitchFamily="2" charset="-122"/>
                <a:ea typeface="华文仿宋" panose="02010600040101010101" pitchFamily="2" charset="-122"/>
              </a:rPr>
              <a:t>婴儿痉挛症。当潜在获益大于潜在视力损伤风险时， 用于</a:t>
            </a:r>
            <a:r>
              <a:rPr lang="en-US" altLang="zh-CN" sz="2000" b="0" i="0" u="none" strike="noStrike" baseline="0" dirty="0">
                <a:latin typeface="华文仿宋" panose="02010600040101010101" pitchFamily="2" charset="-122"/>
                <a:ea typeface="华文仿宋" panose="02010600040101010101" pitchFamily="2" charset="-122"/>
              </a:rPr>
              <a:t>1</a:t>
            </a:r>
            <a:r>
              <a:rPr lang="zh-CN" altLang="en-US" sz="2000" b="0" i="0" u="none" strike="noStrike" baseline="0" dirty="0">
                <a:latin typeface="华文仿宋" panose="02010600040101010101" pitchFamily="2" charset="-122"/>
                <a:ea typeface="华文仿宋" panose="02010600040101010101" pitchFamily="2" charset="-122"/>
              </a:rPr>
              <a:t>个月到</a:t>
            </a:r>
            <a:r>
              <a:rPr lang="en-US" altLang="zh-CN" sz="2000" b="0" i="0" u="none" strike="noStrike" baseline="0" dirty="0">
                <a:latin typeface="华文仿宋" panose="02010600040101010101" pitchFamily="2" charset="-122"/>
                <a:ea typeface="华文仿宋" panose="02010600040101010101" pitchFamily="2" charset="-122"/>
              </a:rPr>
              <a:t>2</a:t>
            </a:r>
            <a:r>
              <a:rPr lang="zh-CN" altLang="en-US" sz="2000" b="0" i="0" u="none" strike="noStrike" baseline="0" dirty="0">
                <a:latin typeface="华文仿宋" panose="02010600040101010101" pitchFamily="2" charset="-122"/>
                <a:ea typeface="华文仿宋" panose="02010600040101010101" pitchFamily="2" charset="-122"/>
              </a:rPr>
              <a:t>岁婴儿痉挛症患儿的单药治疗</a:t>
            </a:r>
            <a:endParaRPr lang="en-US" altLang="zh-CN" sz="2000" b="0" i="0" u="none" strike="noStrike" baseline="0" dirty="0">
              <a:latin typeface="华文仿宋" panose="02010600040101010101" pitchFamily="2" charset="-122"/>
              <a:ea typeface="华文仿宋" panose="02010600040101010101" pitchFamily="2" charset="-122"/>
            </a:endParaRPr>
          </a:p>
          <a:p>
            <a:pPr algn="l">
              <a:lnSpc>
                <a:spcPct val="150000"/>
              </a:lnSpc>
              <a:buFont typeface="Wingdings" panose="05000000000000000000" pitchFamily="2" charset="2"/>
              <a:buChar char="Ø"/>
            </a:pPr>
            <a:r>
              <a:rPr lang="zh-CN" altLang="en-US" sz="2100" b="1" dirty="0">
                <a:latin typeface="华文仿宋" panose="02010600040101010101" pitchFamily="2" charset="-122"/>
                <a:ea typeface="华文仿宋" panose="02010600040101010101" pitchFamily="2" charset="-122"/>
              </a:rPr>
              <a:t>用法用量：</a:t>
            </a:r>
            <a:r>
              <a:rPr lang="zh-CN" altLang="en-US" sz="2000" b="0" i="0" u="none" strike="noStrike" baseline="0" dirty="0">
                <a:latin typeface="华文仿宋" panose="02010600040101010101" pitchFamily="2" charset="-122"/>
                <a:ea typeface="华文仿宋" panose="02010600040101010101" pitchFamily="2" charset="-122"/>
              </a:rPr>
              <a:t>初始剂量按</a:t>
            </a:r>
            <a:r>
              <a:rPr lang="en-US" altLang="zh-CN" sz="2000" b="0" i="0" u="none" strike="noStrike" baseline="0" dirty="0">
                <a:latin typeface="华文仿宋" panose="02010600040101010101" pitchFamily="2" charset="-122"/>
                <a:ea typeface="华文仿宋" panose="02010600040101010101" pitchFamily="2" charset="-122"/>
              </a:rPr>
              <a:t>50mg/kg/</a:t>
            </a:r>
            <a:r>
              <a:rPr lang="zh-CN" altLang="en-US" sz="2000" b="0" i="0" u="none" strike="noStrike" baseline="0" dirty="0">
                <a:latin typeface="华文仿宋" panose="02010600040101010101" pitchFamily="2" charset="-122"/>
                <a:ea typeface="华文仿宋" panose="02010600040101010101" pitchFamily="2" charset="-122"/>
              </a:rPr>
              <a:t>日分两次服用；随后每隔</a:t>
            </a:r>
            <a:r>
              <a:rPr lang="en-US" altLang="zh-CN" sz="2000" b="0" i="0" u="none" strike="noStrike" baseline="0" dirty="0">
                <a:latin typeface="华文仿宋" panose="02010600040101010101" pitchFamily="2" charset="-122"/>
                <a:ea typeface="华文仿宋" panose="02010600040101010101" pitchFamily="2" charset="-122"/>
              </a:rPr>
              <a:t>3</a:t>
            </a:r>
            <a:r>
              <a:rPr lang="zh-CN" altLang="en-US" sz="2000" b="0" i="0" u="none" strike="noStrike" baseline="0" dirty="0">
                <a:latin typeface="华文仿宋" panose="02010600040101010101" pitchFamily="2" charset="-122"/>
                <a:ea typeface="华文仿宋" panose="02010600040101010101" pitchFamily="2" charset="-122"/>
              </a:rPr>
              <a:t>日可按</a:t>
            </a:r>
            <a:r>
              <a:rPr lang="en-US" altLang="zh-CN" sz="2000" b="0" i="0" u="none" strike="noStrike" baseline="0" dirty="0">
                <a:latin typeface="华文仿宋" panose="02010600040101010101" pitchFamily="2" charset="-122"/>
                <a:ea typeface="华文仿宋" panose="02010600040101010101" pitchFamily="2" charset="-122"/>
              </a:rPr>
              <a:t>25mg/kg/</a:t>
            </a:r>
            <a:r>
              <a:rPr lang="zh-CN" altLang="en-US" sz="2000" b="0" i="0" u="none" strike="noStrike" baseline="0" dirty="0">
                <a:latin typeface="华文仿宋" panose="02010600040101010101" pitchFamily="2" charset="-122"/>
                <a:ea typeface="华文仿宋" panose="02010600040101010101" pitchFamily="2" charset="-122"/>
              </a:rPr>
              <a:t>日至</a:t>
            </a:r>
            <a:r>
              <a:rPr lang="en-US" altLang="zh-CN" sz="2000" b="0" i="0" u="none" strike="noStrike" baseline="0" dirty="0">
                <a:latin typeface="华文仿宋" panose="02010600040101010101" pitchFamily="2" charset="-122"/>
                <a:ea typeface="华文仿宋" panose="02010600040101010101" pitchFamily="2" charset="-122"/>
              </a:rPr>
              <a:t>50mg/kg/</a:t>
            </a:r>
            <a:r>
              <a:rPr lang="zh-CN" altLang="en-US" sz="2000" b="0" i="0" u="none" strike="noStrike" baseline="0" dirty="0">
                <a:latin typeface="华文仿宋" panose="02010600040101010101" pitchFamily="2" charset="-122"/>
                <a:ea typeface="华文仿宋" panose="02010600040101010101" pitchFamily="2" charset="-122"/>
              </a:rPr>
              <a:t>日向上滴定，最大剂量为</a:t>
            </a:r>
            <a:r>
              <a:rPr lang="en-US" altLang="zh-CN" sz="2000" b="0" i="0" u="none" strike="noStrike" baseline="0" dirty="0">
                <a:latin typeface="华文仿宋" panose="02010600040101010101" pitchFamily="2" charset="-122"/>
                <a:ea typeface="华文仿宋" panose="02010600040101010101" pitchFamily="2" charset="-122"/>
              </a:rPr>
              <a:t>150mg/kg/</a:t>
            </a:r>
            <a:r>
              <a:rPr lang="zh-CN" altLang="en-US" sz="2000" b="0" i="0" u="none" strike="noStrike" baseline="0" dirty="0">
                <a:latin typeface="华文仿宋" panose="02010600040101010101" pitchFamily="2" charset="-122"/>
                <a:ea typeface="华文仿宋" panose="02010600040101010101" pitchFamily="2" charset="-122"/>
              </a:rPr>
              <a:t>日分两次服用</a:t>
            </a:r>
            <a:endParaRPr lang="en-US" altLang="zh-CN" sz="2000" b="0" i="0" u="none" strike="noStrike" baseline="0" dirty="0">
              <a:latin typeface="华文仿宋" panose="02010600040101010101" pitchFamily="2" charset="-122"/>
              <a:ea typeface="华文仿宋" panose="02010600040101010101" pitchFamily="2" charset="-122"/>
            </a:endParaRPr>
          </a:p>
          <a:p>
            <a:pPr algn="l">
              <a:lnSpc>
                <a:spcPct val="150000"/>
              </a:lnSpc>
              <a:buFont typeface="Wingdings" panose="05000000000000000000" pitchFamily="2" charset="2"/>
              <a:buChar char="Ø"/>
            </a:pPr>
            <a:r>
              <a:rPr lang="zh-CN" altLang="en-US" sz="2100" b="1" dirty="0">
                <a:latin typeface="华文仿宋" panose="02010600040101010101" pitchFamily="2" charset="-122"/>
                <a:ea typeface="华文仿宋" panose="02010600040101010101" pitchFamily="2" charset="-122"/>
              </a:rPr>
              <a:t>中国大陆首次上市时间：</a:t>
            </a:r>
            <a:r>
              <a:rPr lang="en-US" altLang="zh-CN" sz="2000" b="0" i="0" u="none" strike="noStrike" baseline="0" dirty="0">
                <a:latin typeface="华文仿宋" panose="02010600040101010101" pitchFamily="2" charset="-122"/>
                <a:ea typeface="华文仿宋" panose="02010600040101010101" pitchFamily="2" charset="-122"/>
              </a:rPr>
              <a:t>2022</a:t>
            </a:r>
            <a:r>
              <a:rPr lang="zh-CN" altLang="en-US" sz="2000" b="0" i="0" u="none" strike="noStrike" baseline="0" dirty="0">
                <a:latin typeface="华文仿宋" panose="02010600040101010101" pitchFamily="2" charset="-122"/>
                <a:ea typeface="华文仿宋" panose="02010600040101010101" pitchFamily="2" charset="-122"/>
              </a:rPr>
              <a:t>年</a:t>
            </a:r>
            <a:r>
              <a:rPr lang="en-US" altLang="zh-CN" sz="2000" b="0" i="0" u="none" strike="noStrike" baseline="0" dirty="0">
                <a:latin typeface="华文仿宋" panose="02010600040101010101" pitchFamily="2" charset="-122"/>
                <a:ea typeface="华文仿宋" panose="02010600040101010101" pitchFamily="2" charset="-122"/>
              </a:rPr>
              <a:t>5</a:t>
            </a:r>
            <a:r>
              <a:rPr lang="zh-CN" altLang="en-US" sz="2000" b="0" i="0" u="none" strike="noStrike" baseline="0" dirty="0">
                <a:latin typeface="华文仿宋" panose="02010600040101010101" pitchFamily="2" charset="-122"/>
                <a:ea typeface="华文仿宋" panose="02010600040101010101" pitchFamily="2" charset="-122"/>
              </a:rPr>
              <a:t>月</a:t>
            </a:r>
            <a:r>
              <a:rPr lang="en-US" altLang="zh-CN" sz="2000" b="0" i="0" u="none" strike="noStrike" baseline="0" dirty="0">
                <a:latin typeface="华文仿宋" panose="02010600040101010101" pitchFamily="2" charset="-122"/>
                <a:ea typeface="华文仿宋" panose="02010600040101010101" pitchFamily="2" charset="-122"/>
              </a:rPr>
              <a:t>10</a:t>
            </a:r>
            <a:r>
              <a:rPr lang="zh-CN" altLang="en-US" sz="2000" b="0" i="0" u="none" strike="noStrike" baseline="0" dirty="0">
                <a:latin typeface="华文仿宋" panose="02010600040101010101" pitchFamily="2" charset="-122"/>
                <a:ea typeface="华文仿宋" panose="02010600040101010101" pitchFamily="2" charset="-122"/>
              </a:rPr>
              <a:t>日</a:t>
            </a:r>
            <a:endParaRPr lang="en-US" altLang="zh-CN" sz="2000" b="0" i="0" u="none" strike="noStrike" baseline="0" dirty="0">
              <a:latin typeface="华文仿宋" panose="02010600040101010101" pitchFamily="2" charset="-122"/>
              <a:ea typeface="华文仿宋" panose="02010600040101010101" pitchFamily="2" charset="-122"/>
            </a:endParaRPr>
          </a:p>
          <a:p>
            <a:pPr algn="l">
              <a:lnSpc>
                <a:spcPct val="150000"/>
              </a:lnSpc>
              <a:buFont typeface="Wingdings" panose="05000000000000000000" pitchFamily="2" charset="2"/>
              <a:buChar char="Ø"/>
            </a:pPr>
            <a:r>
              <a:rPr lang="zh-CN" altLang="en-US" sz="2100" b="1" dirty="0">
                <a:latin typeface="华文仿宋" panose="02010600040101010101" pitchFamily="2" charset="-122"/>
                <a:ea typeface="华文仿宋" panose="02010600040101010101" pitchFamily="2" charset="-122"/>
              </a:rPr>
              <a:t>目前大陆地区同通用名药品的上市情况：</a:t>
            </a:r>
            <a:r>
              <a:rPr lang="zh-CN" altLang="en-US" sz="2100" dirty="0">
                <a:latin typeface="华文仿宋" panose="02010600040101010101" pitchFamily="2" charset="-122"/>
                <a:ea typeface="华文仿宋" panose="02010600040101010101" pitchFamily="2" charset="-122"/>
              </a:rPr>
              <a:t>国内无第二家仿制药获批，有进口产品在售</a:t>
            </a:r>
            <a:endParaRPr lang="en-US" altLang="zh-CN" sz="2100" dirty="0">
              <a:latin typeface="华文仿宋" panose="02010600040101010101" pitchFamily="2" charset="-122"/>
              <a:ea typeface="华文仿宋" panose="02010600040101010101" pitchFamily="2" charset="-122"/>
            </a:endParaRPr>
          </a:p>
          <a:p>
            <a:pPr algn="l">
              <a:lnSpc>
                <a:spcPct val="150000"/>
              </a:lnSpc>
              <a:buFont typeface="Wingdings" panose="05000000000000000000" pitchFamily="2" charset="2"/>
              <a:buChar char="Ø"/>
            </a:pPr>
            <a:r>
              <a:rPr lang="zh-CN" altLang="en-US" sz="2100" b="1" dirty="0">
                <a:latin typeface="华文仿宋" panose="02010600040101010101" pitchFamily="2" charset="-122"/>
                <a:ea typeface="华文仿宋" panose="02010600040101010101" pitchFamily="2" charset="-122"/>
              </a:rPr>
              <a:t>全球首个上市国家</a:t>
            </a:r>
            <a:r>
              <a:rPr lang="en-US" altLang="zh-CN" sz="2100" b="1" dirty="0">
                <a:latin typeface="华文仿宋" panose="02010600040101010101" pitchFamily="2" charset="-122"/>
                <a:ea typeface="华文仿宋" panose="02010600040101010101" pitchFamily="2" charset="-122"/>
              </a:rPr>
              <a:t>/</a:t>
            </a:r>
            <a:r>
              <a:rPr lang="zh-CN" altLang="en-US" sz="2100" b="1" dirty="0">
                <a:latin typeface="华文仿宋" panose="02010600040101010101" pitchFamily="2" charset="-122"/>
                <a:ea typeface="华文仿宋" panose="02010600040101010101" pitchFamily="2" charset="-122"/>
              </a:rPr>
              <a:t>地区及上市时间：</a:t>
            </a:r>
            <a:r>
              <a:rPr lang="zh-CN" altLang="en-US" sz="2000" b="0" i="0" u="none" strike="noStrike" baseline="0" dirty="0">
                <a:latin typeface="华文仿宋" panose="02010600040101010101" pitchFamily="2" charset="-122"/>
                <a:ea typeface="华文仿宋" panose="02010600040101010101" pitchFamily="2" charset="-122"/>
              </a:rPr>
              <a:t>英国，</a:t>
            </a:r>
            <a:r>
              <a:rPr lang="en-US" altLang="zh-CN" sz="2000" b="0" i="0" u="none" strike="noStrike" baseline="0" dirty="0">
                <a:latin typeface="华文仿宋" panose="02010600040101010101" pitchFamily="2" charset="-122"/>
                <a:ea typeface="华文仿宋" panose="02010600040101010101" pitchFamily="2" charset="-122"/>
              </a:rPr>
              <a:t>1989</a:t>
            </a:r>
            <a:r>
              <a:rPr lang="zh-CN" altLang="en-US" sz="2000" b="0" i="0" u="none" strike="noStrike" baseline="0" dirty="0">
                <a:latin typeface="华文仿宋" panose="02010600040101010101" pitchFamily="2" charset="-122"/>
                <a:ea typeface="华文仿宋" panose="02010600040101010101" pitchFamily="2" charset="-122"/>
              </a:rPr>
              <a:t>年</a:t>
            </a:r>
            <a:endParaRPr lang="en-US" altLang="zh-CN" sz="2000" b="0" i="0" u="none" strike="noStrike" baseline="0" dirty="0">
              <a:latin typeface="华文仿宋" panose="02010600040101010101" pitchFamily="2" charset="-122"/>
              <a:ea typeface="华文仿宋" panose="02010600040101010101" pitchFamily="2" charset="-122"/>
            </a:endParaRPr>
          </a:p>
          <a:p>
            <a:pPr>
              <a:lnSpc>
                <a:spcPct val="150000"/>
              </a:lnSpc>
              <a:buFont typeface="Wingdings" panose="05000000000000000000" pitchFamily="2" charset="2"/>
              <a:buChar char="Ø"/>
            </a:pPr>
            <a:r>
              <a:rPr lang="zh-CN" altLang="en-US" sz="2100" b="1" dirty="0">
                <a:latin typeface="华文仿宋" panose="02010600040101010101" pitchFamily="2" charset="-122"/>
                <a:ea typeface="华文仿宋" panose="02010600040101010101" pitchFamily="2" charset="-122"/>
              </a:rPr>
              <a:t>是否为</a:t>
            </a:r>
            <a:r>
              <a:rPr lang="en-US" altLang="zh-CN" sz="2100" b="1" dirty="0">
                <a:latin typeface="华文仿宋" panose="02010600040101010101" pitchFamily="2" charset="-122"/>
                <a:ea typeface="华文仿宋" panose="02010600040101010101" pitchFamily="2" charset="-122"/>
              </a:rPr>
              <a:t>OTC </a:t>
            </a:r>
            <a:r>
              <a:rPr lang="zh-CN" altLang="en-US" sz="2100" b="1" dirty="0">
                <a:latin typeface="华文仿宋" panose="02010600040101010101" pitchFamily="2" charset="-122"/>
                <a:ea typeface="华文仿宋" panose="02010600040101010101" pitchFamily="2" charset="-122"/>
              </a:rPr>
              <a:t>药品：</a:t>
            </a:r>
            <a:r>
              <a:rPr lang="zh-CN" altLang="en-US" sz="2000" b="0" i="0" u="none" strike="noStrike" baseline="0" dirty="0">
                <a:latin typeface="仿宋" panose="02010609060101010101" pitchFamily="49" charset="-122"/>
                <a:ea typeface="仿宋" panose="02010609060101010101" pitchFamily="49" charset="-122"/>
              </a:rPr>
              <a:t>否</a:t>
            </a:r>
            <a:endParaRPr lang="en-US" altLang="zh-CN" sz="2000" b="0" i="0" u="none" strike="noStrike" baseline="0" dirty="0">
              <a:latin typeface="仿宋" panose="02010609060101010101" pitchFamily="49" charset="-122"/>
              <a:ea typeface="仿宋" panose="020106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3400" y="1668200"/>
            <a:ext cx="11223172" cy="4351338"/>
          </a:xfrm>
        </p:spPr>
        <p:txBody>
          <a:bodyPr>
            <a:normAutofit lnSpcReduction="10000"/>
          </a:bodyPr>
          <a:lstStyle/>
          <a:p>
            <a:pPr algn="l">
              <a:lnSpc>
                <a:spcPct val="13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rPr>
              <a:t>参照药品建议：</a:t>
            </a:r>
            <a:r>
              <a:rPr lang="zh-CN" altLang="en-US" sz="1800" b="0" i="0" u="none" strike="noStrike" baseline="0" dirty="0">
                <a:latin typeface="仿宋" panose="02010609060101010101" pitchFamily="49" charset="-122"/>
                <a:ea typeface="仿宋" panose="02010609060101010101" pitchFamily="49" charset="-122"/>
              </a:rPr>
              <a:t>氨己烯酸和注射用促皮质素</a:t>
            </a:r>
            <a:r>
              <a:rPr lang="en-US" altLang="zh-CN" sz="1800" b="0" i="0" u="none" strike="noStrike" baseline="0" dirty="0">
                <a:latin typeface="仿宋" panose="02010609060101010101" pitchFamily="49" charset="-122"/>
                <a:ea typeface="仿宋" panose="02010609060101010101" pitchFamily="49" charset="-122"/>
              </a:rPr>
              <a:t>ACTH</a:t>
            </a:r>
            <a:r>
              <a:rPr lang="zh-CN" altLang="en-US" sz="1800" b="0" i="0" u="none" strike="noStrike" baseline="0" dirty="0">
                <a:latin typeface="仿宋" panose="02010609060101010101" pitchFamily="49" charset="-122"/>
                <a:ea typeface="仿宋" panose="02010609060101010101" pitchFamily="49" charset="-122"/>
              </a:rPr>
              <a:t>为目前唯一证实对于婴儿痉挛症治疗有效的药物</a:t>
            </a:r>
            <a:endParaRPr lang="en-US" altLang="zh-CN" sz="1800" b="0" i="0" u="none" strike="noStrike" baseline="0" dirty="0">
              <a:latin typeface="仿宋" panose="02010609060101010101" pitchFamily="49" charset="-122"/>
              <a:ea typeface="仿宋" panose="02010609060101010101" pitchFamily="49" charset="-122"/>
            </a:endParaRPr>
          </a:p>
          <a:p>
            <a:pPr algn="l">
              <a:lnSpc>
                <a:spcPct val="13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rPr>
              <a:t>与参照药品或已上市的同治疗领域药品相比的优势和不足：</a:t>
            </a:r>
            <a:r>
              <a:rPr lang="zh-CN" altLang="en-US" sz="1800" b="0" i="0" u="none" strike="noStrike" baseline="0" dirty="0">
                <a:latin typeface="仿宋" panose="02010609060101010101" pitchFamily="49" charset="-122"/>
                <a:ea typeface="仿宋" panose="02010609060101010101" pitchFamily="49" charset="-122"/>
              </a:rPr>
              <a:t>氨己烯酸口服给药方式更加简单易行，患儿的依从性更好</a:t>
            </a:r>
            <a:endParaRPr lang="en-US" altLang="zh-CN" sz="1800" b="0" i="0" u="none" strike="noStrike" baseline="0" dirty="0">
              <a:latin typeface="仿宋" panose="02010609060101010101" pitchFamily="49" charset="-122"/>
              <a:ea typeface="仿宋" panose="02010609060101010101" pitchFamily="49" charset="-122"/>
            </a:endParaRPr>
          </a:p>
          <a:p>
            <a:pPr algn="l">
              <a:lnSpc>
                <a:spcPct val="13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rPr>
              <a:t>所治疗疾病基本情况：</a:t>
            </a:r>
            <a:r>
              <a:rPr lang="zh-CN" altLang="en-US" sz="1800" b="0" i="0" u="none" strike="noStrike" baseline="0" dirty="0">
                <a:latin typeface="仿宋" panose="02010609060101010101" pitchFamily="49" charset="-122"/>
                <a:ea typeface="仿宋" panose="02010609060101010101" pitchFamily="49" charset="-122"/>
              </a:rPr>
              <a:t>我国癫痫患者人数已超过</a:t>
            </a:r>
            <a:r>
              <a:rPr lang="en-US" altLang="zh-CN" sz="1800" b="0" i="0" u="none" strike="noStrike" baseline="0" dirty="0">
                <a:latin typeface="仿宋" panose="02010609060101010101" pitchFamily="49" charset="-122"/>
                <a:ea typeface="仿宋" panose="02010609060101010101" pitchFamily="49" charset="-122"/>
              </a:rPr>
              <a:t>900</a:t>
            </a:r>
            <a:r>
              <a:rPr lang="zh-CN" altLang="en-US" sz="1800" b="0" i="0" u="none" strike="noStrike" baseline="0" dirty="0">
                <a:latin typeface="仿宋" panose="02010609060101010101" pitchFamily="49" charset="-122"/>
                <a:ea typeface="仿宋" panose="02010609060101010101" pitchFamily="49" charset="-122"/>
              </a:rPr>
              <a:t>万，随着人口老龄化程度加剧，癫痫的患病率也将进一步增加。</a:t>
            </a:r>
            <a:endParaRPr lang="en-US" altLang="zh-CN" sz="1800" b="0" i="0" u="none" strike="noStrike" baseline="0" dirty="0">
              <a:latin typeface="仿宋" panose="02010609060101010101" pitchFamily="49" charset="-122"/>
              <a:ea typeface="仿宋" panose="02010609060101010101" pitchFamily="49" charset="-122"/>
            </a:endParaRPr>
          </a:p>
          <a:p>
            <a:pPr algn="l">
              <a:lnSpc>
                <a:spcPct val="13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rPr>
              <a:t>弥补未满足的治疗需求情况：</a:t>
            </a:r>
            <a:r>
              <a:rPr lang="en-US" altLang="zh-CN" sz="1800" b="0" i="0" u="none" strike="noStrike" baseline="0" dirty="0">
                <a:latin typeface="仿宋" panose="02010609060101010101" pitchFamily="49" charset="-122"/>
                <a:ea typeface="仿宋" panose="02010609060101010101" pitchFamily="49" charset="-122"/>
              </a:rPr>
              <a:t>2017</a:t>
            </a:r>
            <a:r>
              <a:rPr lang="zh-CN" altLang="en-US" sz="1800" b="0" i="0" u="none" strike="noStrike" baseline="0" dirty="0">
                <a:latin typeface="仿宋" panose="02010609060101010101" pitchFamily="49" charset="-122"/>
                <a:ea typeface="仿宋" panose="02010609060101010101" pitchFamily="49" charset="-122"/>
              </a:rPr>
              <a:t>年及</a:t>
            </a:r>
            <a:r>
              <a:rPr lang="en-US" altLang="zh-CN" sz="1800" b="0" i="0" u="none" strike="noStrike" baseline="0" dirty="0">
                <a:latin typeface="仿宋" panose="02010609060101010101" pitchFamily="49" charset="-122"/>
                <a:ea typeface="仿宋" panose="02010609060101010101" pitchFamily="49" charset="-122"/>
              </a:rPr>
              <a:t>2019</a:t>
            </a:r>
            <a:r>
              <a:rPr lang="zh-CN" altLang="en-US" sz="1800" b="0" i="0" u="none" strike="noStrike" baseline="0" dirty="0">
                <a:latin typeface="仿宋" panose="02010609060101010101" pitchFamily="49" charset="-122"/>
                <a:ea typeface="仿宋" panose="02010609060101010101" pitchFamily="49" charset="-122"/>
              </a:rPr>
              <a:t>年氨己烯酸分别被列入</a:t>
            </a:r>
            <a:r>
              <a:rPr lang="en-US" altLang="zh-CN" sz="1800" b="0" i="0" u="none" strike="noStrike" baseline="0" dirty="0">
                <a:latin typeface="仿宋" panose="02010609060101010101" pitchFamily="49" charset="-122"/>
                <a:ea typeface="仿宋" panose="02010609060101010101" pitchFamily="49" charset="-122"/>
              </a:rPr>
              <a:t>《</a:t>
            </a:r>
            <a:r>
              <a:rPr lang="zh-CN" altLang="en-US" sz="1800" b="0" i="0" u="none" strike="noStrike" baseline="0" dirty="0">
                <a:latin typeface="仿宋" panose="02010609060101010101" pitchFamily="49" charset="-122"/>
                <a:ea typeface="仿宋" panose="02010609060101010101" pitchFamily="49" charset="-122"/>
              </a:rPr>
              <a:t>第二批鼓励研发申报儿童药品建议清单</a:t>
            </a:r>
            <a:r>
              <a:rPr lang="en-US" altLang="zh-CN" sz="1800" b="0" i="0" u="none" strike="noStrike" baseline="0" dirty="0">
                <a:latin typeface="仿宋" panose="02010609060101010101" pitchFamily="49" charset="-122"/>
                <a:ea typeface="仿宋" panose="02010609060101010101" pitchFamily="49" charset="-122"/>
              </a:rPr>
              <a:t>》</a:t>
            </a:r>
            <a:r>
              <a:rPr lang="zh-CN" altLang="en-US" sz="1800" b="1" baseline="30000">
                <a:uFillTx/>
                <a:latin typeface="华文仿宋" panose="02010600040101010101" pitchFamily="2" charset="-122"/>
                <a:ea typeface="华文仿宋" panose="02010600040101010101" pitchFamily="2" charset="-122"/>
                <a:cs typeface="华文仿宋" panose="02010600040101010101" pitchFamily="2" charset="-122"/>
                <a:sym typeface="+mn-ea"/>
              </a:rPr>
              <a:t> [1</a:t>
            </a:r>
            <a:r>
              <a:rPr lang="en-US" altLang="zh-CN" sz="1800" b="1" baseline="30000">
                <a:uFillTx/>
                <a:latin typeface="华文仿宋" panose="02010600040101010101" pitchFamily="2" charset="-122"/>
                <a:ea typeface="华文仿宋" panose="02010600040101010101" pitchFamily="2" charset="-122"/>
                <a:cs typeface="华文仿宋" panose="02010600040101010101" pitchFamily="2" charset="-122"/>
                <a:sym typeface="+mn-ea"/>
              </a:rPr>
              <a:t>0</a:t>
            </a:r>
            <a:r>
              <a:rPr lang="zh-CN" altLang="en-US" sz="1800" b="1" baseline="30000">
                <a:uFillTx/>
                <a:latin typeface="华文仿宋" panose="02010600040101010101" pitchFamily="2" charset="-122"/>
                <a:ea typeface="华文仿宋" panose="02010600040101010101" pitchFamily="2" charset="-122"/>
                <a:cs typeface="华文仿宋" panose="02010600040101010101" pitchFamily="2" charset="-122"/>
                <a:sym typeface="+mn-ea"/>
              </a:rPr>
              <a:t>]</a:t>
            </a:r>
            <a:r>
              <a:rPr lang="zh-CN" altLang="en-US" sz="1800" dirty="0">
                <a:latin typeface="仿宋" panose="02010609060101010101" pitchFamily="49" charset="-122"/>
                <a:ea typeface="仿宋" panose="02010609060101010101" pitchFamily="49" charset="-122"/>
              </a:rPr>
              <a:t>和</a:t>
            </a:r>
            <a:r>
              <a:rPr lang="en-US" altLang="zh-CN" sz="1800" b="0" i="0" u="none" strike="noStrike" baseline="0" dirty="0">
                <a:latin typeface="仿宋" panose="02010609060101010101" pitchFamily="49" charset="-122"/>
                <a:ea typeface="仿宋" panose="02010609060101010101" pitchFamily="49" charset="-122"/>
              </a:rPr>
              <a:t>《</a:t>
            </a:r>
            <a:r>
              <a:rPr lang="zh-CN" altLang="en-US" sz="1800" b="0" i="0" u="none" strike="noStrike" baseline="0" dirty="0">
                <a:latin typeface="仿宋" panose="02010609060101010101" pitchFamily="49" charset="-122"/>
                <a:ea typeface="仿宋" panose="02010609060101010101" pitchFamily="49" charset="-122"/>
              </a:rPr>
              <a:t>第二批临床急需境外新药名单</a:t>
            </a:r>
            <a:r>
              <a:rPr lang="en-US" altLang="zh-CN" sz="1800" b="0" i="0" u="none" strike="noStrike" baseline="0" dirty="0">
                <a:latin typeface="仿宋" panose="02010609060101010101" pitchFamily="49" charset="-122"/>
                <a:ea typeface="仿宋" panose="02010609060101010101" pitchFamily="49" charset="-122"/>
              </a:rPr>
              <a:t>》</a:t>
            </a:r>
            <a:r>
              <a:rPr lang="zh-CN" altLang="en-US" sz="1800" b="1" baseline="30000">
                <a:uFillTx/>
                <a:latin typeface="华文仿宋" panose="02010600040101010101" pitchFamily="2" charset="-122"/>
                <a:ea typeface="华文仿宋" panose="02010600040101010101" pitchFamily="2" charset="-122"/>
                <a:cs typeface="华文仿宋" panose="02010600040101010101" pitchFamily="2" charset="-122"/>
                <a:sym typeface="+mn-ea"/>
              </a:rPr>
              <a:t> [1</a:t>
            </a:r>
            <a:r>
              <a:rPr lang="en-US" altLang="zh-CN" sz="1800" b="1" baseline="30000">
                <a:uFillTx/>
                <a:latin typeface="华文仿宋" panose="02010600040101010101" pitchFamily="2" charset="-122"/>
                <a:ea typeface="华文仿宋" panose="02010600040101010101" pitchFamily="2" charset="-122"/>
                <a:cs typeface="华文仿宋" panose="02010600040101010101" pitchFamily="2" charset="-122"/>
                <a:sym typeface="+mn-ea"/>
              </a:rPr>
              <a:t>1</a:t>
            </a:r>
            <a:r>
              <a:rPr lang="zh-CN" altLang="en-US" sz="1800" b="1" baseline="30000">
                <a:uFillTx/>
                <a:latin typeface="华文仿宋" panose="02010600040101010101" pitchFamily="2" charset="-122"/>
                <a:ea typeface="华文仿宋" panose="02010600040101010101" pitchFamily="2" charset="-122"/>
                <a:cs typeface="华文仿宋" panose="02010600040101010101" pitchFamily="2" charset="-122"/>
                <a:sym typeface="+mn-ea"/>
              </a:rPr>
              <a:t>]</a:t>
            </a:r>
            <a:r>
              <a:rPr lang="zh-CN" altLang="en-US" sz="1800" b="0" i="0" u="none" strike="noStrike" baseline="0" dirty="0">
                <a:latin typeface="仿宋" panose="02010609060101010101" pitchFamily="49" charset="-122"/>
                <a:ea typeface="仿宋" panose="02010609060101010101" pitchFamily="49" charset="-122"/>
              </a:rPr>
              <a:t>，申报期间产品被纳入优先审评品种，充分表明我国婴儿痉挛症临床治疗药物的稀缺和国家对于该</a:t>
            </a:r>
            <a:r>
              <a:rPr lang="zh-CN" altLang="en-US" sz="1800" b="1" i="0" u="none" strike="noStrike" baseline="0" dirty="0">
                <a:solidFill>
                  <a:srgbClr val="FF0000"/>
                </a:solidFill>
                <a:latin typeface="仿宋" panose="02010609060101010101" pitchFamily="49" charset="-122"/>
                <a:ea typeface="仿宋" panose="02010609060101010101" pitchFamily="49" charset="-122"/>
              </a:rPr>
              <a:t>罕见病儿童用药</a:t>
            </a:r>
            <a:r>
              <a:rPr lang="zh-CN" altLang="en-US" sz="1800" b="0" i="0" u="none" strike="noStrike" baseline="0" dirty="0">
                <a:latin typeface="仿宋" panose="02010609060101010101" pitchFamily="49" charset="-122"/>
                <a:ea typeface="仿宋" panose="02010609060101010101" pitchFamily="49" charset="-122"/>
              </a:rPr>
              <a:t>研发的鼓励</a:t>
            </a:r>
            <a:endParaRPr lang="en-US" altLang="zh-CN" sz="1800" b="0" i="0" u="none" strike="noStrike" baseline="0" dirty="0">
              <a:latin typeface="仿宋" panose="02010609060101010101" pitchFamily="49" charset="-122"/>
              <a:ea typeface="仿宋" panose="02010609060101010101" pitchFamily="49" charset="-122"/>
            </a:endParaRPr>
          </a:p>
          <a:p>
            <a:pPr>
              <a:lnSpc>
                <a:spcPct val="13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rPr>
              <a:t>大陆地区发病率：</a:t>
            </a:r>
            <a:r>
              <a:rPr lang="zh-CN" altLang="en-US" sz="1800" dirty="0">
                <a:latin typeface="仿宋" panose="02010609060101010101" pitchFamily="49" charset="-122"/>
                <a:ea typeface="仿宋" panose="02010609060101010101" pitchFamily="49" charset="-122"/>
              </a:rPr>
              <a:t>我国活动性癫痫患病率</a:t>
            </a:r>
            <a:r>
              <a:rPr lang="en-US" altLang="zh-CN" sz="1800" dirty="0">
                <a:latin typeface="仿宋" panose="02010609060101010101" pitchFamily="49" charset="-122"/>
                <a:ea typeface="仿宋" panose="02010609060101010101" pitchFamily="49" charset="-122"/>
              </a:rPr>
              <a:t>4.6‰</a:t>
            </a:r>
            <a:endParaRPr lang="en-US" altLang="zh-CN" sz="1800" dirty="0">
              <a:latin typeface="仿宋" panose="02010609060101010101" pitchFamily="49" charset="-122"/>
              <a:ea typeface="仿宋" panose="02010609060101010101" pitchFamily="49" charset="-122"/>
            </a:endParaRPr>
          </a:p>
          <a:p>
            <a:pPr>
              <a:lnSpc>
                <a:spcPct val="13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rPr>
              <a:t>年发病患者总数：</a:t>
            </a:r>
            <a:r>
              <a:rPr lang="zh-CN" altLang="en-US" sz="1800" b="0" i="0" u="none" strike="noStrike" baseline="0" dirty="0">
                <a:latin typeface="仿宋" panose="02010609060101010101" pitchFamily="49" charset="-122"/>
                <a:ea typeface="仿宋" panose="02010609060101010101" pitchFamily="49" charset="-122"/>
              </a:rPr>
              <a:t>每年</a:t>
            </a:r>
            <a:r>
              <a:rPr lang="en-US" altLang="zh-CN" sz="1800" b="0" i="0" u="none" strike="noStrike" baseline="0" dirty="0">
                <a:latin typeface="仿宋" panose="02010609060101010101" pitchFamily="49" charset="-122"/>
                <a:ea typeface="仿宋" panose="02010609060101010101" pitchFamily="49" charset="-122"/>
              </a:rPr>
              <a:t>40</a:t>
            </a:r>
            <a:r>
              <a:rPr lang="zh-CN" altLang="en-US" sz="1800" b="0" i="0" u="none" strike="noStrike" baseline="0" dirty="0">
                <a:latin typeface="仿宋" panose="02010609060101010101" pitchFamily="49" charset="-122"/>
                <a:ea typeface="仿宋" panose="02010609060101010101" pitchFamily="49" charset="-122"/>
              </a:rPr>
              <a:t>万左右新发癫痫患者，患病率在</a:t>
            </a:r>
            <a:r>
              <a:rPr lang="en-US" altLang="zh-CN" sz="1800" b="0" i="0" u="none" strike="noStrike" baseline="0" dirty="0">
                <a:latin typeface="仿宋" panose="02010609060101010101" pitchFamily="49" charset="-122"/>
                <a:ea typeface="仿宋" panose="02010609060101010101" pitchFamily="49" charset="-122"/>
              </a:rPr>
              <a:t>4‰</a:t>
            </a:r>
            <a:r>
              <a:rPr lang="zh-CN" altLang="en-US" sz="1800" b="0" i="0" u="none" strike="noStrike" baseline="0" dirty="0">
                <a:latin typeface="仿宋" panose="02010609060101010101" pitchFamily="49" charset="-122"/>
                <a:ea typeface="仿宋" panose="02010609060101010101" pitchFamily="49" charset="-122"/>
              </a:rPr>
              <a:t>～</a:t>
            </a:r>
            <a:r>
              <a:rPr lang="en-US" altLang="zh-CN" sz="1800" b="0" i="0" u="none" strike="noStrike" baseline="0" dirty="0">
                <a:latin typeface="仿宋" panose="02010609060101010101" pitchFamily="49" charset="-122"/>
                <a:ea typeface="仿宋" panose="02010609060101010101" pitchFamily="49" charset="-122"/>
              </a:rPr>
              <a:t>7‰</a:t>
            </a:r>
            <a:r>
              <a:rPr lang="zh-CN" altLang="en-US" sz="1800" b="0" i="0" u="none" strike="noStrike" baseline="0" dirty="0">
                <a:latin typeface="仿宋" panose="02010609060101010101" pitchFamily="49" charset="-122"/>
                <a:ea typeface="仿宋" panose="02010609060101010101" pitchFamily="49" charset="-122"/>
              </a:rPr>
              <a:t>之间，年发病率</a:t>
            </a:r>
            <a:r>
              <a:rPr lang="en-US" altLang="zh-CN" sz="1800" b="0" i="0" u="none" strike="noStrike" baseline="0" dirty="0">
                <a:latin typeface="仿宋" panose="02010609060101010101" pitchFamily="49" charset="-122"/>
                <a:ea typeface="仿宋" panose="02010609060101010101" pitchFamily="49" charset="-122"/>
              </a:rPr>
              <a:t>30/10</a:t>
            </a:r>
            <a:r>
              <a:rPr lang="zh-CN" altLang="en-US" sz="1800" b="0" i="0" u="none" strike="noStrike" baseline="0" dirty="0">
                <a:latin typeface="仿宋" panose="02010609060101010101" pitchFamily="49" charset="-122"/>
                <a:ea typeface="仿宋" panose="02010609060101010101" pitchFamily="49" charset="-122"/>
              </a:rPr>
              <a:t>万左右 </a:t>
            </a:r>
            <a:endParaRPr lang="zh-CN" altLang="en-US" dirty="0"/>
          </a:p>
        </p:txBody>
      </p:sp>
      <p:sp>
        <p:nvSpPr>
          <p:cNvPr id="4" name="Rectangle 1"/>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dirty="0">
              <a:ln>
                <a:noFill/>
              </a:ln>
              <a:solidFill>
                <a:schemeClr val="tx1"/>
              </a:solidFill>
              <a:effectLst/>
              <a:latin typeface="Arial" panose="020B0604020202020204" pitchFamily="34" charset="0"/>
            </a:endParaRPr>
          </a:p>
        </p:txBody>
      </p:sp>
      <p:sp>
        <p:nvSpPr>
          <p:cNvPr id="5" name="标题 1"/>
          <p:cNvSpPr>
            <a:spLocks noGrp="1"/>
          </p:cNvSpPr>
          <p:nvPr>
            <p:ph type="title"/>
          </p:nvPr>
        </p:nvSpPr>
        <p:spPr>
          <a:xfrm>
            <a:off x="533400" y="172226"/>
            <a:ext cx="3025000" cy="1325563"/>
          </a:xfrm>
        </p:spPr>
        <p:txBody>
          <a:bodyPr/>
          <a:lstStyle/>
          <a:p>
            <a:r>
              <a:rPr lang="zh-CN" altLang="en-US" b="1" dirty="0"/>
              <a:t>基本信息</a:t>
            </a:r>
            <a:r>
              <a:rPr lang="en-US" altLang="zh-CN" b="1" dirty="0"/>
              <a:t>2</a:t>
            </a:r>
            <a:endParaRPr lang="zh-CN" alt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6565" y="76993"/>
            <a:ext cx="1954764" cy="1325563"/>
          </a:xfrm>
        </p:spPr>
        <p:txBody>
          <a:bodyPr/>
          <a:lstStyle/>
          <a:p>
            <a:r>
              <a:rPr lang="zh-CN" altLang="en-US" b="1" dirty="0"/>
              <a:t>安全性</a:t>
            </a:r>
            <a:endParaRPr lang="zh-CN" altLang="en-US" b="1" dirty="0"/>
          </a:p>
        </p:txBody>
      </p:sp>
      <p:sp>
        <p:nvSpPr>
          <p:cNvPr id="3" name="内容占位符 2"/>
          <p:cNvSpPr>
            <a:spLocks noGrp="1"/>
          </p:cNvSpPr>
          <p:nvPr>
            <p:ph idx="1"/>
          </p:nvPr>
        </p:nvSpPr>
        <p:spPr>
          <a:xfrm>
            <a:off x="456565" y="1520825"/>
            <a:ext cx="11278870" cy="4597400"/>
          </a:xfrm>
        </p:spPr>
        <p:txBody>
          <a:bodyPr anchor="ctr" anchorCtr="0">
            <a:normAutofit fontScale="25000" lnSpcReduction="20000"/>
          </a:bodyPr>
          <a:lstStyle/>
          <a:p>
            <a:pPr algn="l">
              <a:lnSpc>
                <a:spcPct val="170000"/>
              </a:lnSpc>
              <a:buFont typeface="Wingdings" panose="05000000000000000000" pitchFamily="2" charset="2"/>
              <a:buChar char="Ø"/>
            </a:pPr>
            <a:r>
              <a:rPr lang="zh-CN" altLang="en-US" sz="8000" b="1" dirty="0">
                <a:latin typeface="华文仿宋" panose="02010600040101010101" pitchFamily="2" charset="-122"/>
                <a:ea typeface="华文仿宋" panose="02010600040101010101" pitchFamily="2" charset="-122"/>
              </a:rPr>
              <a:t>根据文献及临床报道：</a:t>
            </a:r>
            <a:r>
              <a:rPr lang="zh-CN" altLang="zh-CN" sz="8000" dirty="0">
                <a:latin typeface="华文仿宋" panose="02010600040101010101" pitchFamily="2" charset="-122"/>
                <a:ea typeface="华文仿宋" panose="02010600040101010101" pitchFamily="2" charset="-122"/>
              </a:rPr>
              <a:t>氨己烯酸不良反应主要有嗜睡、多动等</a:t>
            </a:r>
            <a:r>
              <a:rPr sz="8000" b="1" baseline="30000" dirty="0">
                <a:solidFill>
                  <a:schemeClr val="tx1"/>
                </a:solidFill>
                <a:uFillTx/>
                <a:latin typeface="华文仿宋" panose="02010600040101010101" pitchFamily="2" charset="-122"/>
                <a:ea typeface="华文仿宋" panose="02010600040101010101" pitchFamily="2" charset="-122"/>
              </a:rPr>
              <a:t>[1]</a:t>
            </a:r>
            <a:r>
              <a:rPr lang="zh-CN" altLang="en-US" sz="8000" dirty="0">
                <a:latin typeface="华文仿宋" panose="02010600040101010101" pitchFamily="2" charset="-122"/>
                <a:ea typeface="华文仿宋" panose="02010600040101010101" pitchFamily="2" charset="-122"/>
              </a:rPr>
              <a:t>；与用药</a:t>
            </a:r>
            <a:r>
              <a:rPr lang="zh-CN" altLang="zh-CN" sz="8000" dirty="0">
                <a:latin typeface="华文仿宋" panose="02010600040101010101" pitchFamily="2" charset="-122"/>
                <a:ea typeface="华文仿宋" panose="02010600040101010101" pitchFamily="2" charset="-122"/>
              </a:rPr>
              <a:t>相关视网膜毒性的发病率并无统一结论</a:t>
            </a:r>
            <a:r>
              <a:rPr lang="zh-CN" altLang="en-US" sz="8000" dirty="0">
                <a:latin typeface="华文仿宋" panose="02010600040101010101" pitchFamily="2" charset="-122"/>
                <a:ea typeface="华文仿宋" panose="02010600040101010101" pitchFamily="2" charset="-122"/>
              </a:rPr>
              <a:t>，</a:t>
            </a:r>
            <a:r>
              <a:rPr lang="zh-CN" altLang="zh-CN" sz="8000" dirty="0">
                <a:latin typeface="华文仿宋" panose="02010600040101010101" pitchFamily="2" charset="-122"/>
                <a:ea typeface="华文仿宋" panose="02010600040101010101" pitchFamily="2" charset="-122"/>
              </a:rPr>
              <a:t>主要危险因素为累计使用时间</a:t>
            </a:r>
            <a:r>
              <a:rPr lang="zh-CN" altLang="en-US" sz="8000" dirty="0">
                <a:latin typeface="华文仿宋" panose="02010600040101010101" pitchFamily="2" charset="-122"/>
                <a:ea typeface="华文仿宋" panose="02010600040101010101" pitchFamily="2" charset="-122"/>
              </a:rPr>
              <a:t>，</a:t>
            </a:r>
            <a:r>
              <a:rPr lang="zh-CN" altLang="zh-CN" sz="8000" dirty="0">
                <a:latin typeface="华文仿宋" panose="02010600040101010101" pitchFamily="2" charset="-122"/>
                <a:ea typeface="华文仿宋" panose="02010600040101010101" pitchFamily="2" charset="-122"/>
              </a:rPr>
              <a:t>可通过</a:t>
            </a:r>
            <a:r>
              <a:rPr lang="en-US" altLang="zh-CN" sz="8000" dirty="0">
                <a:latin typeface="华文仿宋" panose="02010600040101010101" pitchFamily="2" charset="-122"/>
                <a:ea typeface="华文仿宋" panose="02010600040101010101" pitchFamily="2" charset="-122"/>
              </a:rPr>
              <a:t>ERG</a:t>
            </a:r>
            <a:r>
              <a:rPr lang="zh-CN" altLang="zh-CN" sz="8000" dirty="0">
                <a:latin typeface="华文仿宋" panose="02010600040101010101" pitchFamily="2" charset="-122"/>
                <a:ea typeface="华文仿宋" panose="02010600040101010101" pitchFamily="2" charset="-122"/>
              </a:rPr>
              <a:t>检测出，而治疗</a:t>
            </a:r>
            <a:r>
              <a:rPr lang="en-US" altLang="zh-CN" sz="8000" dirty="0">
                <a:latin typeface="华文仿宋" panose="02010600040101010101" pitchFamily="2" charset="-122"/>
                <a:ea typeface="华文仿宋" panose="02010600040101010101" pitchFamily="2" charset="-122"/>
              </a:rPr>
              <a:t>&lt;6</a:t>
            </a:r>
            <a:r>
              <a:rPr lang="zh-CN" altLang="zh-CN" sz="8000" dirty="0">
                <a:latin typeface="华文仿宋" panose="02010600040101010101" pitchFamily="2" charset="-122"/>
                <a:ea typeface="华文仿宋" panose="02010600040101010101" pitchFamily="2" charset="-122"/>
              </a:rPr>
              <a:t>个月不增加视网膜毒性的发病率</a:t>
            </a:r>
            <a:r>
              <a:rPr lang="zh-CN" altLang="zh-CN" sz="8000" b="1" baseline="30000" dirty="0">
                <a:solidFill>
                  <a:schemeClr val="tx1"/>
                </a:solidFill>
                <a:uFillTx/>
                <a:latin typeface="华文仿宋" panose="02010600040101010101" pitchFamily="2" charset="-122"/>
                <a:ea typeface="华文仿宋" panose="02010600040101010101" pitchFamily="2" charset="-122"/>
              </a:rPr>
              <a:t>[2]</a:t>
            </a:r>
            <a:r>
              <a:rPr lang="zh-CN" altLang="en-US" sz="8000" dirty="0">
                <a:latin typeface="华文仿宋" panose="02010600040101010101" pitchFamily="2" charset="-122"/>
                <a:ea typeface="华文仿宋" panose="02010600040101010101" pitchFamily="2" charset="-122"/>
              </a:rPr>
              <a:t>；</a:t>
            </a:r>
            <a:r>
              <a:rPr lang="zh-CN" altLang="zh-CN" sz="8000" dirty="0">
                <a:latin typeface="华文仿宋" panose="02010600040101010101" pitchFamily="2" charset="-122"/>
                <a:ea typeface="华文仿宋" panose="02010600040101010101" pitchFamily="2" charset="-122"/>
              </a:rPr>
              <a:t>视野缺损绝大多数发生在连续使用</a:t>
            </a:r>
            <a:r>
              <a:rPr lang="en-US" altLang="zh-CN" sz="8000" dirty="0">
                <a:latin typeface="华文仿宋" panose="02010600040101010101" pitchFamily="2" charset="-122"/>
                <a:ea typeface="华文仿宋" panose="02010600040101010101" pitchFamily="2" charset="-122"/>
              </a:rPr>
              <a:t>&gt;6</a:t>
            </a:r>
            <a:r>
              <a:rPr lang="zh-CN" altLang="zh-CN" sz="8000" dirty="0">
                <a:latin typeface="华文仿宋" panose="02010600040101010101" pitchFamily="2" charset="-122"/>
                <a:ea typeface="华文仿宋" panose="02010600040101010101" pitchFamily="2" charset="-122"/>
              </a:rPr>
              <a:t>个月患者。治疗后发生副作用的风险其重要性远不及不治疗带来的风险</a:t>
            </a:r>
            <a:r>
              <a:rPr sz="8000" b="1" baseline="30000" dirty="0">
                <a:solidFill>
                  <a:schemeClr val="tx1"/>
                </a:solidFill>
                <a:uFillTx/>
                <a:latin typeface="华文仿宋" panose="02010600040101010101" pitchFamily="2" charset="-122"/>
                <a:ea typeface="华文仿宋" panose="02010600040101010101" pitchFamily="2" charset="-122"/>
              </a:rPr>
              <a:t>[3]</a:t>
            </a:r>
            <a:r>
              <a:rPr lang="zh-CN" sz="8000" baseline="30000" dirty="0">
                <a:solidFill>
                  <a:schemeClr val="tx1"/>
                </a:solidFill>
                <a:uFillTx/>
                <a:latin typeface="华文仿宋" panose="02010600040101010101" pitchFamily="2" charset="-122"/>
                <a:ea typeface="华文仿宋" panose="02010600040101010101" pitchFamily="2" charset="-122"/>
              </a:rPr>
              <a:t>。</a:t>
            </a:r>
            <a:endParaRPr lang="zh-CN" sz="8000" baseline="30000" dirty="0">
              <a:solidFill>
                <a:schemeClr val="tx1"/>
              </a:solidFill>
              <a:uFillTx/>
              <a:latin typeface="华文仿宋" panose="02010600040101010101" pitchFamily="2" charset="-122"/>
              <a:ea typeface="华文仿宋" panose="02010600040101010101" pitchFamily="2" charset="-122"/>
            </a:endParaRPr>
          </a:p>
          <a:p>
            <a:pPr algn="l">
              <a:lnSpc>
                <a:spcPct val="170000"/>
              </a:lnSpc>
              <a:buFont typeface="Wingdings" panose="05000000000000000000" pitchFamily="2" charset="2"/>
              <a:buChar char="Ø"/>
            </a:pPr>
            <a:r>
              <a:rPr lang="zh-CN" altLang="en-US" sz="8000" b="1" dirty="0">
                <a:latin typeface="华文仿宋" panose="02010600040101010101" pitchFamily="2" charset="-122"/>
                <a:ea typeface="华文仿宋" panose="02010600040101010101" pitchFamily="2" charset="-122"/>
                <a:cs typeface="仿宋" panose="02010609060101010101" pitchFamily="49" charset="-122"/>
                <a:sym typeface="+mn-ea"/>
              </a:rPr>
              <a:t>参照药品</a:t>
            </a:r>
            <a:r>
              <a:rPr lang="zh-CN" altLang="en-US" sz="8000" dirty="0">
                <a:latin typeface="华文仿宋" panose="02010600040101010101" pitchFamily="2" charset="-122"/>
                <a:ea typeface="华文仿宋" panose="02010600040101010101" pitchFamily="2" charset="-122"/>
                <a:cs typeface="仿宋" panose="02010609060101010101" pitchFamily="49" charset="-122"/>
                <a:sym typeface="+mn-ea"/>
              </a:rPr>
              <a:t>ACTH</a:t>
            </a:r>
            <a:r>
              <a:rPr lang="zh-CN" altLang="en-US" sz="8000" b="1" dirty="0">
                <a:latin typeface="华文仿宋" panose="02010600040101010101" pitchFamily="2" charset="-122"/>
                <a:ea typeface="华文仿宋" panose="02010600040101010101" pitchFamily="2" charset="-122"/>
                <a:cs typeface="仿宋" panose="02010609060101010101" pitchFamily="49" charset="-122"/>
                <a:sym typeface="+mn-ea"/>
              </a:rPr>
              <a:t>不良反应情况：</a:t>
            </a:r>
            <a:r>
              <a:rPr lang="zh-CN" altLang="en-US" sz="8000" dirty="0">
                <a:latin typeface="华文仿宋" panose="02010600040101010101" pitchFamily="2" charset="-122"/>
                <a:ea typeface="华文仿宋" panose="02010600040101010101" pitchFamily="2" charset="-122"/>
                <a:cs typeface="仿宋" panose="02010609060101010101" pitchFamily="49" charset="-122"/>
                <a:sym typeface="+mn-ea"/>
              </a:rPr>
              <a:t>ACTH注射剂导致肾上腺释放内源性皮质醇。因此，所有已知的与皮质醇升高有关的不良反应都可能发生。常见不良反应包括体液潴留、糖耐量改变、血压升高、行为和情绪变化、食欲增加和体重增加。虽然在治疗婴儿痉挛的婴儿和2岁以下儿童中所见的不良反应类型与在年龄较大的患者中所见的不良反应类型相似，但其频率和严重程度可能因婴儿年龄非常小、潜在疾病、治疗时间和给药方案而不同。（详见</a:t>
            </a:r>
            <a:r>
              <a:rPr lang="en-US" altLang="zh-CN" sz="8000" dirty="0">
                <a:latin typeface="华文仿宋" panose="02010600040101010101" pitchFamily="2" charset="-122"/>
                <a:ea typeface="华文仿宋" panose="02010600040101010101" pitchFamily="2" charset="-122"/>
                <a:cs typeface="仿宋" panose="02010609060101010101" pitchFamily="49" charset="-122"/>
                <a:sym typeface="+mn-ea"/>
              </a:rPr>
              <a:t>ACTH</a:t>
            </a:r>
            <a:r>
              <a:rPr lang="zh-CN" altLang="en-US" sz="8000" dirty="0">
                <a:latin typeface="华文仿宋" panose="02010600040101010101" pitchFamily="2" charset="-122"/>
                <a:ea typeface="华文仿宋" panose="02010600040101010101" pitchFamily="2" charset="-122"/>
                <a:cs typeface="仿宋" panose="02010609060101010101" pitchFamily="49" charset="-122"/>
                <a:sym typeface="+mn-ea"/>
              </a:rPr>
              <a:t>说明书）</a:t>
            </a:r>
            <a:endParaRPr lang="zh-CN" altLang="zh-CN" sz="8000" dirty="0">
              <a:solidFill>
                <a:srgbClr val="FF0000"/>
              </a:solidFill>
              <a:latin typeface="华文仿宋" panose="02010600040101010101" pitchFamily="2" charset="-122"/>
              <a:ea typeface="华文仿宋" panose="02010600040101010101" pitchFamily="2" charset="-122"/>
            </a:endParaRPr>
          </a:p>
          <a:p>
            <a:pPr algn="just">
              <a:lnSpc>
                <a:spcPct val="150000"/>
              </a:lnSpc>
              <a:buFont typeface="Wingdings" panose="05000000000000000000" pitchFamily="2" charset="2"/>
              <a:buChar char="Ø"/>
            </a:pPr>
            <a:endParaRPr lang="zh-CN" altLang="zh-CN" sz="4000" dirty="0">
              <a:solidFill>
                <a:srgbClr val="000000"/>
              </a:solidFill>
              <a:effectLst/>
              <a:latin typeface="Arial" panose="020B0604020202020204" pitchFamily="34" charset="0"/>
              <a:ea typeface="等线" panose="02010600030101010101" pitchFamily="2" charset="-122"/>
            </a:endParaRPr>
          </a:p>
          <a:p>
            <a:pPr marL="0" indent="0" algn="just" fontAlgn="auto">
              <a:lnSpc>
                <a:spcPct val="130000"/>
              </a:lnSpc>
              <a:buNone/>
            </a:pPr>
            <a:endParaRPr lang="zh-CN" altLang="en-US" sz="1900" dirty="0">
              <a:latin typeface="华文仿宋" panose="02010600040101010101" pitchFamily="2" charset="-122"/>
              <a:ea typeface="华文仿宋" panose="02010600040101010101" pitchFamily="2" charset="-122"/>
              <a:cs typeface="仿宋" panose="020106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1587" y="240717"/>
            <a:ext cx="7260771" cy="1325563"/>
          </a:xfrm>
        </p:spPr>
        <p:txBody>
          <a:bodyPr/>
          <a:lstStyle/>
          <a:p>
            <a:r>
              <a:rPr lang="zh-CN" altLang="en-US" b="1" dirty="0"/>
              <a:t>有效性</a:t>
            </a:r>
            <a:r>
              <a:rPr lang="en-US" altLang="zh-CN" b="1" dirty="0"/>
              <a:t>1</a:t>
            </a:r>
            <a:r>
              <a:rPr lang="zh-CN" altLang="en-US" b="1" dirty="0"/>
              <a:t>：随机及临床研究</a:t>
            </a:r>
            <a:endParaRPr lang="zh-CN" altLang="en-US" dirty="0"/>
          </a:p>
        </p:txBody>
      </p:sp>
      <p:sp>
        <p:nvSpPr>
          <p:cNvPr id="3" name="内容占位符 2"/>
          <p:cNvSpPr>
            <a:spLocks noGrp="1"/>
          </p:cNvSpPr>
          <p:nvPr>
            <p:ph idx="1"/>
          </p:nvPr>
        </p:nvSpPr>
        <p:spPr>
          <a:xfrm>
            <a:off x="738673" y="1862947"/>
            <a:ext cx="10515600" cy="4351338"/>
          </a:xfrm>
        </p:spPr>
        <p:txBody>
          <a:bodyPr>
            <a:normAutofit/>
          </a:bodyPr>
          <a:lstStyle/>
          <a:p>
            <a:pPr marL="363220" marR="55245" indent="-342900" algn="just" eaLnBrk="0">
              <a:lnSpc>
                <a:spcPct val="147000"/>
              </a:lnSpc>
              <a:spcBef>
                <a:spcPts val="940"/>
              </a:spcBef>
              <a:spcAft>
                <a:spcPts val="0"/>
              </a:spcAft>
              <a:buFont typeface="Wingdings" panose="05000000000000000000" pitchFamily="2" charset="2"/>
              <a:buChar char="Ø"/>
            </a:pPr>
            <a:r>
              <a:rPr lang="zh-CN" altLang="zh-CN" sz="1900" b="1" dirty="0">
                <a:latin typeface="华文仿宋" panose="02010600040101010101" pitchFamily="2" charset="-122"/>
                <a:ea typeface="华文仿宋" panose="02010600040101010101" pitchFamily="2" charset="-122"/>
              </a:rPr>
              <a:t>一项大型随机研究：</a:t>
            </a:r>
            <a:r>
              <a:rPr lang="zh-CN" altLang="zh-CN" sz="1900" b="1" baseline="30000" dirty="0">
                <a:solidFill>
                  <a:schemeClr val="tx1"/>
                </a:solidFill>
                <a:uFillTx/>
                <a:latin typeface="华文仿宋" panose="02010600040101010101" pitchFamily="2" charset="-122"/>
                <a:ea typeface="华文仿宋" panose="02010600040101010101" pitchFamily="2" charset="-122"/>
              </a:rPr>
              <a:t>[4]</a:t>
            </a:r>
            <a:r>
              <a:rPr lang="zh-CN" altLang="zh-CN" sz="1900" dirty="0">
                <a:latin typeface="华文仿宋" panose="02010600040101010101" pitchFamily="2" charset="-122"/>
                <a:ea typeface="华文仿宋" panose="02010600040101010101" pitchFamily="2" charset="-122"/>
              </a:rPr>
              <a:t>为期</a:t>
            </a:r>
            <a:r>
              <a:rPr lang="en-US" altLang="zh-CN" sz="1900" dirty="0">
                <a:latin typeface="华文仿宋" panose="02010600040101010101" pitchFamily="2" charset="-122"/>
                <a:ea typeface="华文仿宋" panose="02010600040101010101" pitchFamily="2" charset="-122"/>
              </a:rPr>
              <a:t>14-21</a:t>
            </a:r>
            <a:r>
              <a:rPr lang="zh-CN" altLang="zh-CN" sz="1900" dirty="0">
                <a:latin typeface="华文仿宋" panose="02010600040101010101" pitchFamily="2" charset="-122"/>
                <a:ea typeface="华文仿宋" panose="02010600040101010101" pitchFamily="2" charset="-122"/>
              </a:rPr>
              <a:t>天随机单盲，入组</a:t>
            </a:r>
            <a:r>
              <a:rPr lang="en-US" altLang="zh-CN" sz="1900" dirty="0">
                <a:latin typeface="华文仿宋" panose="02010600040101010101" pitchFamily="2" charset="-122"/>
                <a:ea typeface="华文仿宋" panose="02010600040101010101" pitchFamily="2" charset="-122"/>
              </a:rPr>
              <a:t>221</a:t>
            </a:r>
            <a:r>
              <a:rPr lang="zh-CN" altLang="zh-CN" sz="1900" dirty="0">
                <a:latin typeface="华文仿宋" panose="02010600040101010101" pitchFamily="2" charset="-122"/>
                <a:ea typeface="华文仿宋" panose="02010600040101010101" pitchFamily="2" charset="-122"/>
              </a:rPr>
              <a:t>例</a:t>
            </a:r>
            <a:r>
              <a:rPr lang="zh-CN" altLang="en-US" sz="1900" dirty="0">
                <a:latin typeface="华文仿宋" panose="02010600040101010101" pitchFamily="2" charset="-122"/>
                <a:ea typeface="华文仿宋" panose="02010600040101010101" pitchFamily="2" charset="-122"/>
              </a:rPr>
              <a:t>，</a:t>
            </a:r>
            <a:r>
              <a:rPr lang="en-US" altLang="zh-CN" sz="1900" dirty="0">
                <a:latin typeface="华文仿宋" panose="02010600040101010101" pitchFamily="2" charset="-122"/>
                <a:ea typeface="华文仿宋" panose="02010600040101010101" pitchFamily="2" charset="-122"/>
              </a:rPr>
              <a:t>开放标签3年。口服氨己烯酸高剂量组（100-148mg/kg/d）和低剂量组（18-36mg/kg/d）。停止痉挛（高剂量组15.9% [17/107] vs 低剂量组7.0% [8/114]; P=0.0375）。</a:t>
            </a:r>
            <a:r>
              <a:rPr lang="en-US" altLang="zh-CN" sz="1900" dirty="0" err="1">
                <a:latin typeface="华文仿宋" panose="02010600040101010101" pitchFamily="2" charset="-122"/>
                <a:ea typeface="华文仿宋" panose="02010600040101010101" pitchFamily="2" charset="-122"/>
              </a:rPr>
              <a:t>减少痉挛</a:t>
            </a:r>
            <a:r>
              <a:rPr lang="zh-CN" altLang="en-US" sz="1900" dirty="0">
                <a:latin typeface="华文仿宋" panose="02010600040101010101" pitchFamily="2" charset="-122"/>
                <a:ea typeface="华文仿宋" panose="02010600040101010101" pitchFamily="2" charset="-122"/>
              </a:rPr>
              <a:t>症状呈药品</a:t>
            </a:r>
            <a:r>
              <a:rPr lang="en-US" altLang="zh-CN" sz="1900" dirty="0" err="1">
                <a:latin typeface="华文仿宋" panose="02010600040101010101" pitchFamily="2" charset="-122"/>
                <a:ea typeface="华文仿宋" panose="02010600040101010101" pitchFamily="2" charset="-122"/>
              </a:rPr>
              <a:t>剂量依赖性</a:t>
            </a:r>
            <a:r>
              <a:rPr lang="zh-CN" altLang="en-US" sz="1900" dirty="0">
                <a:latin typeface="华文仿宋" panose="02010600040101010101" pitchFamily="2" charset="-122"/>
                <a:ea typeface="华文仿宋" panose="02010600040101010101" pitchFamily="2" charset="-122"/>
              </a:rPr>
              <a:t>，能</a:t>
            </a:r>
            <a:r>
              <a:rPr lang="en-US" altLang="zh-CN" sz="1900" dirty="0" err="1">
                <a:latin typeface="华文仿宋" panose="02010600040101010101" pitchFamily="2" charset="-122"/>
                <a:ea typeface="华文仿宋" panose="02010600040101010101" pitchFamily="2" charset="-122"/>
              </a:rPr>
              <a:t>迅速控制痉挛并在大多数婴儿中得以维</a:t>
            </a:r>
            <a:r>
              <a:rPr lang="zh-CN" altLang="zh-CN" sz="1900" dirty="0">
                <a:latin typeface="华文仿宋" panose="02010600040101010101" pitchFamily="2" charset="-122"/>
                <a:ea typeface="华文仿宋" panose="02010600040101010101" pitchFamily="2" charset="-122"/>
              </a:rPr>
              <a:t>持。</a:t>
            </a:r>
            <a:endParaRPr lang="zh-CN" altLang="zh-CN" sz="1900" dirty="0">
              <a:latin typeface="华文仿宋" panose="02010600040101010101" pitchFamily="2" charset="-122"/>
              <a:ea typeface="华文仿宋" panose="02010600040101010101" pitchFamily="2" charset="-122"/>
            </a:endParaRPr>
          </a:p>
          <a:p>
            <a:pPr marL="363220" indent="-342900" algn="just" eaLnBrk="0">
              <a:lnSpc>
                <a:spcPct val="149000"/>
              </a:lnSpc>
              <a:spcBef>
                <a:spcPts val="930"/>
              </a:spcBef>
              <a:spcAft>
                <a:spcPts val="0"/>
              </a:spcAft>
              <a:buFont typeface="Wingdings" panose="05000000000000000000" pitchFamily="2" charset="2"/>
              <a:buChar char="Ø"/>
            </a:pPr>
            <a:r>
              <a:rPr lang="zh-CN" altLang="zh-CN" sz="1900" b="1" dirty="0">
                <a:latin typeface="华文仿宋" panose="02010600040101010101" pitchFamily="2" charset="-122"/>
                <a:ea typeface="华文仿宋" panose="02010600040101010101" pitchFamily="2" charset="-122"/>
              </a:rPr>
              <a:t>一项临床观察研究：</a:t>
            </a:r>
            <a:r>
              <a:rPr lang="zh-CN" altLang="zh-CN" sz="1900" b="1" baseline="30000" dirty="0">
                <a:solidFill>
                  <a:schemeClr val="tx1"/>
                </a:solidFill>
                <a:uFillTx/>
                <a:latin typeface="华文仿宋" panose="02010600040101010101" pitchFamily="2" charset="-122"/>
                <a:ea typeface="华文仿宋" panose="02010600040101010101" pitchFamily="2" charset="-122"/>
              </a:rPr>
              <a:t>[</a:t>
            </a:r>
            <a:r>
              <a:rPr lang="en-US" altLang="zh-CN" sz="1900" b="1" baseline="30000" dirty="0">
                <a:solidFill>
                  <a:schemeClr val="tx1"/>
                </a:solidFill>
                <a:uFillTx/>
                <a:latin typeface="华文仿宋" panose="02010600040101010101" pitchFamily="2" charset="-122"/>
                <a:ea typeface="华文仿宋" panose="02010600040101010101" pitchFamily="2" charset="-122"/>
              </a:rPr>
              <a:t>5</a:t>
            </a:r>
            <a:r>
              <a:rPr lang="zh-CN" altLang="zh-CN" sz="1900" b="1" baseline="30000" dirty="0">
                <a:solidFill>
                  <a:schemeClr val="tx1"/>
                </a:solidFill>
                <a:uFillTx/>
                <a:latin typeface="华文仿宋" panose="02010600040101010101" pitchFamily="2" charset="-122"/>
                <a:ea typeface="华文仿宋" panose="02010600040101010101" pitchFamily="2" charset="-122"/>
              </a:rPr>
              <a:t>]</a:t>
            </a:r>
            <a:r>
              <a:rPr lang="en-US" altLang="zh-CN" sz="1900" dirty="0">
                <a:latin typeface="华文仿宋" panose="02010600040101010101" pitchFamily="2" charset="-122"/>
                <a:ea typeface="华文仿宋" panose="02010600040101010101" pitchFamily="2" charset="-122"/>
              </a:rPr>
              <a:t>2015</a:t>
            </a:r>
            <a:r>
              <a:rPr lang="zh-CN" altLang="zh-CN" sz="1900" dirty="0">
                <a:latin typeface="华文仿宋" panose="02010600040101010101" pitchFamily="2" charset="-122"/>
                <a:ea typeface="华文仿宋" panose="02010600040101010101" pitchFamily="2" charset="-122"/>
              </a:rPr>
              <a:t>年</a:t>
            </a:r>
            <a:r>
              <a:rPr lang="en-US" altLang="zh-CN" sz="1900" dirty="0">
                <a:latin typeface="华文仿宋" panose="02010600040101010101" pitchFamily="2" charset="-122"/>
                <a:ea typeface="华文仿宋" panose="02010600040101010101" pitchFamily="2" charset="-122"/>
              </a:rPr>
              <a:t>4</a:t>
            </a:r>
            <a:r>
              <a:rPr lang="zh-CN" altLang="zh-CN" sz="1900" dirty="0">
                <a:latin typeface="华文仿宋" panose="02010600040101010101" pitchFamily="2" charset="-122"/>
                <a:ea typeface="华文仿宋" panose="02010600040101010101" pitchFamily="2" charset="-122"/>
              </a:rPr>
              <a:t>月至</a:t>
            </a:r>
            <a:r>
              <a:rPr lang="en-US" altLang="zh-CN" sz="1900" dirty="0">
                <a:latin typeface="华文仿宋" panose="02010600040101010101" pitchFamily="2" charset="-122"/>
                <a:ea typeface="华文仿宋" panose="02010600040101010101" pitchFamily="2" charset="-122"/>
              </a:rPr>
              <a:t>2016</a:t>
            </a:r>
            <a:r>
              <a:rPr lang="zh-CN" altLang="zh-CN" sz="1900" dirty="0">
                <a:latin typeface="华文仿宋" panose="02010600040101010101" pitchFamily="2" charset="-122"/>
                <a:ea typeface="华文仿宋" panose="02010600040101010101" pitchFamily="2" charset="-122"/>
              </a:rPr>
              <a:t>年</a:t>
            </a:r>
            <a:r>
              <a:rPr lang="en-US" altLang="zh-CN" sz="1900" dirty="0">
                <a:latin typeface="华文仿宋" panose="02010600040101010101" pitchFamily="2" charset="-122"/>
                <a:ea typeface="华文仿宋" panose="02010600040101010101" pitchFamily="2" charset="-122"/>
              </a:rPr>
              <a:t>9</a:t>
            </a:r>
            <a:r>
              <a:rPr lang="zh-CN" altLang="zh-CN" sz="1900" dirty="0">
                <a:latin typeface="华文仿宋" panose="02010600040101010101" pitchFamily="2" charset="-122"/>
                <a:ea typeface="华文仿宋" panose="02010600040101010101" pitchFamily="2" charset="-122"/>
              </a:rPr>
              <a:t>月</a:t>
            </a:r>
            <a:r>
              <a:rPr lang="en-US" altLang="zh-CN" sz="1900" dirty="0">
                <a:latin typeface="华文仿宋" panose="02010600040101010101" pitchFamily="2" charset="-122"/>
                <a:ea typeface="华文仿宋" panose="02010600040101010101" pitchFamily="2" charset="-122"/>
              </a:rPr>
              <a:t>46</a:t>
            </a:r>
            <a:r>
              <a:rPr lang="zh-CN" altLang="zh-CN" sz="1900" dirty="0">
                <a:latin typeface="华文仿宋" panose="02010600040101010101" pitchFamily="2" charset="-122"/>
                <a:ea typeface="华文仿宋" panose="02010600040101010101" pitchFamily="2" charset="-122"/>
              </a:rPr>
              <a:t>例</a:t>
            </a:r>
            <a:r>
              <a:rPr lang="en-US" altLang="zh-CN" sz="1900" dirty="0">
                <a:latin typeface="华文仿宋" panose="02010600040101010101" pitchFamily="2" charset="-122"/>
                <a:ea typeface="华文仿宋" panose="02010600040101010101" pitchFamily="2" charset="-122"/>
              </a:rPr>
              <a:t>IS</a:t>
            </a:r>
            <a:r>
              <a:rPr lang="zh-CN" altLang="zh-CN" sz="1900" dirty="0">
                <a:latin typeface="华文仿宋" panose="02010600040101010101" pitchFamily="2" charset="-122"/>
                <a:ea typeface="华文仿宋" panose="02010600040101010101" pitchFamily="2" charset="-122"/>
              </a:rPr>
              <a:t>患儿，氨己烯酸起始剂量</a:t>
            </a:r>
            <a:r>
              <a:rPr lang="en-US" altLang="zh-CN" sz="1900" dirty="0">
                <a:latin typeface="华文仿宋" panose="02010600040101010101" pitchFamily="2" charset="-122"/>
                <a:ea typeface="华文仿宋" panose="02010600040101010101" pitchFamily="2" charset="-122"/>
              </a:rPr>
              <a:t>50mg/(kg · d)</a:t>
            </a:r>
            <a:r>
              <a:rPr lang="zh-CN" altLang="zh-CN" sz="1900" dirty="0">
                <a:latin typeface="华文仿宋" panose="02010600040101010101" pitchFamily="2" charset="-122"/>
                <a:ea typeface="华文仿宋" panose="02010600040101010101" pitchFamily="2" charset="-122"/>
              </a:rPr>
              <a:t>，视情况给</a:t>
            </a:r>
            <a:r>
              <a:rPr lang="en-US" altLang="zh-CN" sz="1900" dirty="0">
                <a:latin typeface="华文仿宋" panose="02010600040101010101" pitchFamily="2" charset="-122"/>
                <a:ea typeface="华文仿宋" panose="02010600040101010101" pitchFamily="2" charset="-122"/>
              </a:rPr>
              <a:t>50-100mg/(</a:t>
            </a:r>
            <a:r>
              <a:rPr lang="en-US" altLang="zh-CN" sz="1900" dirty="0" err="1">
                <a:latin typeface="华文仿宋" panose="02010600040101010101" pitchFamily="2" charset="-122"/>
                <a:ea typeface="华文仿宋" panose="02010600040101010101" pitchFamily="2" charset="-122"/>
              </a:rPr>
              <a:t>kg·d</a:t>
            </a:r>
            <a:r>
              <a:rPr lang="en-US" altLang="zh-CN" sz="1900" dirty="0">
                <a:latin typeface="华文仿宋" panose="02010600040101010101" pitchFamily="2" charset="-122"/>
                <a:ea typeface="华文仿宋" panose="02010600040101010101" pitchFamily="2" charset="-122"/>
              </a:rPr>
              <a:t>)</a:t>
            </a:r>
            <a:r>
              <a:rPr lang="zh-CN" altLang="zh-CN" sz="1900" dirty="0">
                <a:latin typeface="华文仿宋" panose="02010600040101010101" pitchFamily="2" charset="-122"/>
                <a:ea typeface="华文仿宋" panose="02010600040101010101" pitchFamily="2" charset="-122"/>
              </a:rPr>
              <a:t>，持续应用</a:t>
            </a:r>
            <a:r>
              <a:rPr lang="en-US" altLang="zh-CN" sz="1900" dirty="0">
                <a:latin typeface="华文仿宋" panose="02010600040101010101" pitchFamily="2" charset="-122"/>
                <a:ea typeface="华文仿宋" panose="02010600040101010101" pitchFamily="2" charset="-122"/>
              </a:rPr>
              <a:t>3</a:t>
            </a:r>
            <a:r>
              <a:rPr lang="zh-CN" altLang="zh-CN" sz="1900" dirty="0">
                <a:latin typeface="华文仿宋" panose="02010600040101010101" pitchFamily="2" charset="-122"/>
                <a:ea typeface="华文仿宋" panose="02010600040101010101" pitchFamily="2" charset="-122"/>
              </a:rPr>
              <a:t>～</a:t>
            </a:r>
            <a:r>
              <a:rPr lang="en-US" altLang="zh-CN" sz="1900" dirty="0">
                <a:latin typeface="华文仿宋" panose="02010600040101010101" pitchFamily="2" charset="-122"/>
                <a:ea typeface="华文仿宋" panose="02010600040101010101" pitchFamily="2" charset="-122"/>
              </a:rPr>
              <a:t>6</a:t>
            </a:r>
            <a:r>
              <a:rPr lang="zh-CN" altLang="zh-CN" sz="1900" dirty="0">
                <a:latin typeface="华文仿宋" panose="02010600040101010101" pitchFamily="2" charset="-122"/>
                <a:ea typeface="华文仿宋" panose="02010600040101010101" pitchFamily="2" charset="-122"/>
              </a:rPr>
              <a:t>个月，随访</a:t>
            </a:r>
            <a:r>
              <a:rPr lang="en-US" altLang="zh-CN" sz="1900" dirty="0">
                <a:latin typeface="华文仿宋" panose="02010600040101010101" pitchFamily="2" charset="-122"/>
                <a:ea typeface="华文仿宋" panose="02010600040101010101" pitchFamily="2" charset="-122"/>
              </a:rPr>
              <a:t>3</a:t>
            </a:r>
            <a:r>
              <a:rPr lang="zh-CN" altLang="zh-CN" sz="1900" dirty="0">
                <a:latin typeface="华文仿宋" panose="02010600040101010101" pitchFamily="2" charset="-122"/>
                <a:ea typeface="华文仿宋" panose="02010600040101010101" pitchFamily="2" charset="-122"/>
              </a:rPr>
              <a:t>～</a:t>
            </a:r>
            <a:r>
              <a:rPr lang="en-US" altLang="zh-CN" sz="1900" dirty="0">
                <a:latin typeface="华文仿宋" panose="02010600040101010101" pitchFamily="2" charset="-122"/>
                <a:ea typeface="华文仿宋" panose="02010600040101010101" pitchFamily="2" charset="-122"/>
              </a:rPr>
              <a:t>10</a:t>
            </a:r>
            <a:r>
              <a:rPr lang="zh-CN" altLang="zh-CN" sz="1900" dirty="0">
                <a:latin typeface="华文仿宋" panose="02010600040101010101" pitchFamily="2" charset="-122"/>
                <a:ea typeface="华文仿宋" panose="02010600040101010101" pitchFamily="2" charset="-122"/>
              </a:rPr>
              <a:t>个月。</a:t>
            </a:r>
            <a:r>
              <a:rPr lang="zh-CN" altLang="zh-CN" sz="1900" b="1" dirty="0">
                <a:solidFill>
                  <a:srgbClr val="FF0000"/>
                </a:solidFill>
                <a:latin typeface="华文仿宋" panose="02010600040101010101" pitchFamily="2" charset="-122"/>
                <a:ea typeface="华文仿宋" panose="02010600040101010101" pitchFamily="2" charset="-122"/>
              </a:rPr>
              <a:t>单药治疗总有效率</a:t>
            </a:r>
            <a:r>
              <a:rPr lang="en-US" altLang="zh-CN" sz="1900" b="1" dirty="0">
                <a:solidFill>
                  <a:srgbClr val="FF0000"/>
                </a:solidFill>
                <a:latin typeface="华文仿宋" panose="02010600040101010101" pitchFamily="2" charset="-122"/>
                <a:ea typeface="华文仿宋" panose="02010600040101010101" pitchFamily="2" charset="-122"/>
              </a:rPr>
              <a:t>67.3%</a:t>
            </a:r>
            <a:r>
              <a:rPr lang="zh-CN" altLang="zh-CN" sz="1900" dirty="0">
                <a:latin typeface="华文仿宋" panose="02010600040101010101" pitchFamily="2" charset="-122"/>
                <a:ea typeface="华文仿宋" panose="02010600040101010101" pitchFamily="2" charset="-122"/>
              </a:rPr>
              <a:t>，脑电图改善率</a:t>
            </a:r>
            <a:r>
              <a:rPr lang="en-US" altLang="zh-CN" sz="1900" dirty="0">
                <a:latin typeface="华文仿宋" panose="02010600040101010101" pitchFamily="2" charset="-122"/>
                <a:ea typeface="华文仿宋" panose="02010600040101010101" pitchFamily="2" charset="-122"/>
              </a:rPr>
              <a:t>82.6%</a:t>
            </a:r>
            <a:r>
              <a:rPr lang="zh-CN" altLang="zh-CN" sz="1900" dirty="0">
                <a:latin typeface="华文仿宋" panose="02010600040101010101" pitchFamily="2" charset="-122"/>
                <a:ea typeface="华文仿宋" panose="02010600040101010101" pitchFamily="2" charset="-122"/>
              </a:rPr>
              <a:t>，复发率</a:t>
            </a:r>
            <a:r>
              <a:rPr lang="en-US" altLang="zh-CN" sz="1900" dirty="0">
                <a:latin typeface="华文仿宋" panose="02010600040101010101" pitchFamily="2" charset="-122"/>
                <a:ea typeface="华文仿宋" panose="02010600040101010101" pitchFamily="2" charset="-122"/>
              </a:rPr>
              <a:t>6.5%</a:t>
            </a:r>
            <a:r>
              <a:rPr lang="zh-CN" altLang="zh-CN" sz="1900" dirty="0">
                <a:latin typeface="华文仿宋" panose="02010600040101010101" pitchFamily="2" charset="-122"/>
                <a:ea typeface="华文仿宋" panose="02010600040101010101" pitchFamily="2" charset="-122"/>
              </a:rPr>
              <a:t>，其中结节性硬化患儿</a:t>
            </a:r>
            <a:r>
              <a:rPr lang="en-US" altLang="zh-CN" sz="1900" dirty="0">
                <a:latin typeface="华文仿宋" panose="02010600040101010101" pitchFamily="2" charset="-122"/>
                <a:ea typeface="华文仿宋" panose="02010600040101010101" pitchFamily="2" charset="-122"/>
              </a:rPr>
              <a:t>100%</a:t>
            </a:r>
            <a:r>
              <a:rPr lang="zh-CN" altLang="zh-CN" sz="1900" dirty="0">
                <a:latin typeface="华文仿宋" panose="02010600040101010101" pitchFamily="2" charset="-122"/>
                <a:ea typeface="华文仿宋" panose="02010600040101010101" pitchFamily="2" charset="-122"/>
              </a:rPr>
              <a:t>有效。</a:t>
            </a:r>
            <a:endParaRPr lang="zh-CN" altLang="zh-CN" sz="1900" dirty="0">
              <a:latin typeface="华文仿宋" panose="02010600040101010101" pitchFamily="2" charset="-122"/>
              <a:ea typeface="华文仿宋" panose="0201060004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1825" y="279611"/>
            <a:ext cx="8902959" cy="1325563"/>
          </a:xfrm>
        </p:spPr>
        <p:txBody>
          <a:bodyPr/>
          <a:lstStyle/>
          <a:p>
            <a:r>
              <a:rPr lang="zh-CN" altLang="en-US" b="1" dirty="0"/>
              <a:t>有效性</a:t>
            </a:r>
            <a:r>
              <a:rPr lang="en-US" altLang="zh-CN" b="1" dirty="0"/>
              <a:t>2</a:t>
            </a:r>
            <a:r>
              <a:rPr lang="zh-CN" altLang="en-US" b="1" dirty="0"/>
              <a:t>：与对照药品疗效比较研究</a:t>
            </a:r>
            <a:endParaRPr lang="en-US" altLang="zh-CN" b="1" dirty="0"/>
          </a:p>
        </p:txBody>
      </p:sp>
      <p:sp>
        <p:nvSpPr>
          <p:cNvPr id="3" name="内容占位符 2"/>
          <p:cNvSpPr>
            <a:spLocks noGrp="1"/>
          </p:cNvSpPr>
          <p:nvPr>
            <p:ph idx="1"/>
          </p:nvPr>
        </p:nvSpPr>
        <p:spPr>
          <a:xfrm>
            <a:off x="670250" y="1881608"/>
            <a:ext cx="10515600" cy="4077542"/>
          </a:xfrm>
        </p:spPr>
        <p:txBody>
          <a:bodyPr>
            <a:noAutofit/>
          </a:bodyPr>
          <a:lstStyle/>
          <a:p>
            <a:pPr fontAlgn="auto">
              <a:lnSpc>
                <a:spcPct val="15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cs typeface="仿宋" panose="02010609060101010101" pitchFamily="49" charset="-122"/>
              </a:rPr>
              <a:t>适应症：</a:t>
            </a:r>
            <a:r>
              <a:rPr lang="zh-CN" altLang="en-US" sz="1900" dirty="0">
                <a:latin typeface="华文仿宋" panose="02010600040101010101" pitchFamily="2" charset="-122"/>
                <a:ea typeface="华文仿宋" panose="02010600040101010101" pitchFamily="2" charset="-122"/>
                <a:cs typeface="仿宋" panose="02010609060101010101" pitchFamily="49" charset="-122"/>
              </a:rPr>
              <a:t>婴儿痉挛症</a:t>
            </a:r>
            <a:endParaRPr lang="zh-CN" altLang="en-US" sz="1900" dirty="0">
              <a:latin typeface="华文仿宋" panose="02010600040101010101" pitchFamily="2" charset="-122"/>
              <a:ea typeface="华文仿宋" panose="02010600040101010101" pitchFamily="2" charset="-122"/>
              <a:cs typeface="仿宋" panose="02010609060101010101" pitchFamily="49" charset="-122"/>
            </a:endParaRPr>
          </a:p>
          <a:p>
            <a:pPr fontAlgn="auto">
              <a:lnSpc>
                <a:spcPct val="15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cs typeface="仿宋" panose="02010609060101010101" pitchFamily="49" charset="-122"/>
              </a:rPr>
              <a:t>研究名称：</a:t>
            </a:r>
            <a:r>
              <a:rPr lang="zh-CN" altLang="zh-CN" sz="1900" b="1" baseline="30000" dirty="0">
                <a:uFillTx/>
                <a:latin typeface="华文仿宋" panose="02010600040101010101" pitchFamily="2" charset="-122"/>
                <a:ea typeface="华文仿宋" panose="02010600040101010101" pitchFamily="2" charset="-122"/>
                <a:sym typeface="+mn-ea"/>
              </a:rPr>
              <a:t>[</a:t>
            </a:r>
            <a:r>
              <a:rPr lang="en-US" altLang="zh-CN" sz="1900" b="1" baseline="30000" dirty="0">
                <a:uFillTx/>
                <a:latin typeface="华文仿宋" panose="02010600040101010101" pitchFamily="2" charset="-122"/>
                <a:ea typeface="华文仿宋" panose="02010600040101010101" pitchFamily="2" charset="-122"/>
                <a:sym typeface="+mn-ea"/>
              </a:rPr>
              <a:t>6</a:t>
            </a:r>
            <a:r>
              <a:rPr lang="zh-CN" altLang="zh-CN" sz="1900" b="1" baseline="30000" dirty="0">
                <a:uFillTx/>
                <a:latin typeface="华文仿宋" panose="02010600040101010101" pitchFamily="2" charset="-122"/>
                <a:ea typeface="华文仿宋" panose="02010600040101010101" pitchFamily="2" charset="-122"/>
                <a:sym typeface="+mn-ea"/>
              </a:rPr>
              <a:t>]</a:t>
            </a:r>
            <a:r>
              <a:rPr lang="zh-CN" altLang="en-US" sz="1900" dirty="0">
                <a:latin typeface="华文仿宋" panose="02010600040101010101" pitchFamily="2" charset="-122"/>
                <a:ea typeface="华文仿宋" panose="02010600040101010101" pitchFamily="2" charset="-122"/>
                <a:cs typeface="仿宋" panose="02010609060101010101" pitchFamily="49" charset="-122"/>
              </a:rPr>
              <a:t>使用氨己烯酸和促肾上腺皮质激素治疗婴儿痉挛症的临床资料-发展中国家的观点</a:t>
            </a:r>
            <a:endParaRPr lang="zh-CN" altLang="en-US" sz="1900" dirty="0">
              <a:latin typeface="华文仿宋" panose="02010600040101010101" pitchFamily="2" charset="-122"/>
              <a:ea typeface="华文仿宋" panose="02010600040101010101" pitchFamily="2" charset="-122"/>
              <a:cs typeface="仿宋" panose="02010609060101010101" pitchFamily="49" charset="-122"/>
            </a:endParaRPr>
          </a:p>
          <a:p>
            <a:pPr fontAlgn="auto">
              <a:lnSpc>
                <a:spcPct val="15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cs typeface="仿宋" panose="02010609060101010101" pitchFamily="49" charset="-122"/>
              </a:rPr>
              <a:t>研究类型：</a:t>
            </a:r>
            <a:r>
              <a:rPr lang="zh-CN" altLang="en-US" sz="1900" dirty="0">
                <a:latin typeface="华文仿宋" panose="02010600040101010101" pitchFamily="2" charset="-122"/>
                <a:ea typeface="华文仿宋" panose="02010600040101010101" pitchFamily="2" charset="-122"/>
                <a:cs typeface="仿宋" panose="02010609060101010101" pitchFamily="49" charset="-122"/>
              </a:rPr>
              <a:t>回顾性对照研究</a:t>
            </a:r>
            <a:endParaRPr lang="zh-CN" altLang="en-US" sz="1900" dirty="0">
              <a:latin typeface="华文仿宋" panose="02010600040101010101" pitchFamily="2" charset="-122"/>
              <a:ea typeface="华文仿宋" panose="02010600040101010101" pitchFamily="2" charset="-122"/>
              <a:cs typeface="仿宋" panose="02010609060101010101" pitchFamily="49" charset="-122"/>
            </a:endParaRPr>
          </a:p>
          <a:p>
            <a:pPr fontAlgn="auto">
              <a:lnSpc>
                <a:spcPct val="15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cs typeface="仿宋" panose="02010609060101010101" pitchFamily="49" charset="-122"/>
              </a:rPr>
              <a:t>参照药物：</a:t>
            </a:r>
            <a:r>
              <a:rPr lang="zh-CN" altLang="en-US" sz="1900" dirty="0">
                <a:latin typeface="华文仿宋" panose="02010600040101010101" pitchFamily="2" charset="-122"/>
                <a:ea typeface="华文仿宋" panose="02010600040101010101" pitchFamily="2" charset="-122"/>
                <a:cs typeface="仿宋" panose="02010609060101010101" pitchFamily="49" charset="-122"/>
                <a:sym typeface="+mn-ea"/>
              </a:rPr>
              <a:t>注射用促皮质素</a:t>
            </a:r>
            <a:r>
              <a:rPr lang="en-US" altLang="zh-CN" sz="1900" dirty="0">
                <a:latin typeface="华文仿宋" panose="02010600040101010101" pitchFamily="2" charset="-122"/>
                <a:ea typeface="华文仿宋" panose="02010600040101010101" pitchFamily="2" charset="-122"/>
                <a:cs typeface="仿宋" panose="02010609060101010101" pitchFamily="49" charset="-122"/>
              </a:rPr>
              <a:t>ACTH</a:t>
            </a:r>
            <a:endParaRPr lang="en-US" altLang="zh-CN" sz="1900" dirty="0">
              <a:latin typeface="华文仿宋" panose="02010600040101010101" pitchFamily="2" charset="-122"/>
              <a:ea typeface="华文仿宋" panose="02010600040101010101" pitchFamily="2" charset="-122"/>
              <a:cs typeface="仿宋" panose="02010609060101010101" pitchFamily="49" charset="-122"/>
            </a:endParaRPr>
          </a:p>
          <a:p>
            <a:pPr fontAlgn="auto">
              <a:lnSpc>
                <a:spcPct val="150000"/>
              </a:lnSpc>
              <a:buFont typeface="Wingdings" panose="05000000000000000000" pitchFamily="2" charset="2"/>
              <a:buChar char="Ø"/>
            </a:pPr>
            <a:r>
              <a:rPr lang="zh-CN" altLang="en-US" sz="1900" b="1" dirty="0">
                <a:latin typeface="华文仿宋" panose="02010600040101010101" pitchFamily="2" charset="-122"/>
                <a:ea typeface="华文仿宋" panose="02010600040101010101" pitchFamily="2" charset="-122"/>
                <a:cs typeface="仿宋" panose="02010609060101010101" pitchFamily="49" charset="-122"/>
              </a:rPr>
              <a:t>研究结果：</a:t>
            </a:r>
            <a:r>
              <a:rPr lang="zh-CN" altLang="en-US" sz="1900" dirty="0">
                <a:latin typeface="华文仿宋" panose="02010600040101010101" pitchFamily="2" charset="-122"/>
                <a:ea typeface="华文仿宋" panose="02010600040101010101" pitchFamily="2" charset="-122"/>
                <a:cs typeface="仿宋" panose="02010609060101010101" pitchFamily="49" charset="-122"/>
              </a:rPr>
              <a:t>患者对一线治疗的最初反应相似(ACTH 50% </a:t>
            </a:r>
            <a:r>
              <a:rPr lang="en-US" altLang="zh-CN" sz="1900" dirty="0">
                <a:latin typeface="华文仿宋" panose="02010600040101010101" pitchFamily="2" charset="-122"/>
                <a:ea typeface="华文仿宋" panose="02010600040101010101" pitchFamily="2" charset="-122"/>
                <a:cs typeface="仿宋" panose="02010609060101010101" pitchFamily="49" charset="-122"/>
              </a:rPr>
              <a:t>vs </a:t>
            </a:r>
            <a:r>
              <a:rPr lang="zh-CN" altLang="en-US" sz="1900" dirty="0">
                <a:latin typeface="华文仿宋" panose="02010600040101010101" pitchFamily="2" charset="-122"/>
                <a:ea typeface="华文仿宋" panose="02010600040101010101" pitchFamily="2" charset="-122"/>
                <a:cs typeface="仿宋" panose="02010609060101010101" pitchFamily="49" charset="-122"/>
              </a:rPr>
              <a:t>氨己烯酸55.3%)。总的来说，症状组和特发性组对</a:t>
            </a:r>
            <a:r>
              <a:rPr lang="zh-CN" altLang="en-US" sz="1900" b="1" dirty="0">
                <a:solidFill>
                  <a:srgbClr val="FF0000"/>
                </a:solidFill>
                <a:latin typeface="华文仿宋" panose="02010600040101010101" pitchFamily="2" charset="-122"/>
                <a:ea typeface="华文仿宋" panose="02010600040101010101" pitchFamily="2" charset="-122"/>
                <a:cs typeface="仿宋" panose="02010609060101010101" pitchFamily="49" charset="-122"/>
              </a:rPr>
              <a:t>氨己烯酸的反应更好</a:t>
            </a:r>
            <a:r>
              <a:rPr lang="zh-CN" altLang="en-US" sz="1900" dirty="0">
                <a:latin typeface="华文仿宋" panose="02010600040101010101" pitchFamily="2" charset="-122"/>
                <a:ea typeface="华文仿宋" panose="02010600040101010101" pitchFamily="2" charset="-122"/>
                <a:cs typeface="仿宋" panose="02010609060101010101" pitchFamily="49" charset="-122"/>
              </a:rPr>
              <a:t>。当考虑一线治疗时，</a:t>
            </a:r>
            <a:r>
              <a:rPr lang="zh-CN" altLang="en-US" sz="1900" b="1" dirty="0">
                <a:solidFill>
                  <a:srgbClr val="FF0000"/>
                </a:solidFill>
                <a:latin typeface="华文仿宋" panose="02010600040101010101" pitchFamily="2" charset="-122"/>
                <a:ea typeface="华文仿宋" panose="02010600040101010101" pitchFamily="2" charset="-122"/>
                <a:cs typeface="仿宋" panose="02010609060101010101" pitchFamily="49" charset="-122"/>
              </a:rPr>
              <a:t>ACTH的复发率高于氨己烯酸</a:t>
            </a:r>
            <a:r>
              <a:rPr lang="zh-CN" altLang="en-US" sz="1900" dirty="0">
                <a:latin typeface="华文仿宋" panose="02010600040101010101" pitchFamily="2" charset="-122"/>
                <a:ea typeface="华文仿宋" panose="02010600040101010101" pitchFamily="2" charset="-122"/>
                <a:cs typeface="仿宋" panose="02010609060101010101" pitchFamily="49" charset="-122"/>
              </a:rPr>
              <a:t>(55.5% </a:t>
            </a:r>
            <a:r>
              <a:rPr lang="en-US" altLang="zh-CN" sz="1900" dirty="0">
                <a:latin typeface="华文仿宋" panose="02010600040101010101" pitchFamily="2" charset="-122"/>
                <a:ea typeface="华文仿宋" panose="02010600040101010101" pitchFamily="2" charset="-122"/>
                <a:cs typeface="仿宋" panose="02010609060101010101" pitchFamily="49" charset="-122"/>
              </a:rPr>
              <a:t>vs </a:t>
            </a:r>
            <a:r>
              <a:rPr lang="zh-CN" altLang="en-US" sz="1900" dirty="0">
                <a:latin typeface="华文仿宋" panose="02010600040101010101" pitchFamily="2" charset="-122"/>
                <a:ea typeface="华文仿宋" panose="02010600040101010101" pitchFamily="2" charset="-122"/>
                <a:cs typeface="仿宋" panose="02010609060101010101" pitchFamily="49" charset="-122"/>
              </a:rPr>
              <a:t>33.3%)</a:t>
            </a:r>
            <a:endParaRPr lang="zh-CN" altLang="en-US" sz="1900" dirty="0">
              <a:latin typeface="华文仿宋" panose="02010600040101010101" pitchFamily="2" charset="-122"/>
              <a:ea typeface="华文仿宋" panose="02010600040101010101" pitchFamily="2" charset="-122"/>
              <a:cs typeface="仿宋" panose="020106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6217" y="155510"/>
            <a:ext cx="8685187" cy="1325563"/>
          </a:xfrm>
        </p:spPr>
        <p:txBody>
          <a:bodyPr/>
          <a:lstStyle/>
          <a:p>
            <a:r>
              <a:rPr lang="zh-CN" altLang="en-US" b="1" dirty="0">
                <a:sym typeface="+mn-ea"/>
              </a:rPr>
              <a:t>有效性</a:t>
            </a:r>
            <a:r>
              <a:rPr lang="en-US" altLang="zh-CN" b="1" dirty="0">
                <a:sym typeface="+mn-ea"/>
              </a:rPr>
              <a:t>3</a:t>
            </a:r>
            <a:r>
              <a:rPr lang="zh-CN" altLang="en-US" b="1" dirty="0">
                <a:sym typeface="+mn-ea"/>
              </a:rPr>
              <a:t>：</a:t>
            </a:r>
            <a:r>
              <a:rPr lang="zh-CN" altLang="en-US" b="1" dirty="0"/>
              <a:t>临床治疗指南推荐情况</a:t>
            </a:r>
            <a:endParaRPr lang="en-US" altLang="zh-CN" b="1" dirty="0">
              <a:sym typeface="+mn-ea"/>
            </a:endParaRPr>
          </a:p>
        </p:txBody>
      </p:sp>
      <p:graphicFrame>
        <p:nvGraphicFramePr>
          <p:cNvPr id="5" name="表格 4"/>
          <p:cNvGraphicFramePr/>
          <p:nvPr>
            <p:custDataLst>
              <p:tags r:id="rId1"/>
            </p:custDataLst>
          </p:nvPr>
        </p:nvGraphicFramePr>
        <p:xfrm>
          <a:off x="216217" y="1592062"/>
          <a:ext cx="11759565" cy="4904437"/>
        </p:xfrm>
        <a:graphic>
          <a:graphicData uri="http://schemas.openxmlformats.org/drawingml/2006/table">
            <a:tbl>
              <a:tblPr/>
              <a:tblGrid>
                <a:gridCol w="670560"/>
                <a:gridCol w="2519077"/>
                <a:gridCol w="1442053"/>
                <a:gridCol w="7127875"/>
              </a:tblGrid>
              <a:tr h="637257">
                <a:tc>
                  <a:txBody>
                    <a:bodyPr/>
                    <a:lstStyle/>
                    <a:p>
                      <a:pPr indent="0" algn="ctr">
                        <a:lnSpc>
                          <a:spcPct val="120000"/>
                        </a:lnSpc>
                        <a:spcBef>
                          <a:spcPts val="0"/>
                        </a:spcBef>
                        <a:spcAft>
                          <a:spcPts val="0"/>
                        </a:spcAft>
                        <a:buNone/>
                      </a:pPr>
                      <a:r>
                        <a:rPr lang="en-US" sz="1200" b="1" spc="120">
                          <a:solidFill>
                            <a:srgbClr val="646464"/>
                          </a:solidFill>
                          <a:latin typeface="微软雅黑" panose="020B0503020204020204" charset="-122"/>
                          <a:ea typeface="微软雅黑" panose="020B0503020204020204" charset="-122"/>
                          <a:cs typeface="微软雅黑" panose="020B0503020204020204" charset="-122"/>
                        </a:rPr>
                        <a:t>国家/地区</a:t>
                      </a:r>
                      <a:endParaRPr lang="en-US" sz="1200" b="1" spc="120">
                        <a:solidFill>
                          <a:srgbClr val="646464"/>
                        </a:solidFill>
                        <a:latin typeface="微软雅黑" panose="020B0503020204020204" charset="-122"/>
                        <a:ea typeface="微软雅黑" panose="020B0503020204020204" charset="-122"/>
                        <a:cs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200" b="1" spc="120">
                          <a:solidFill>
                            <a:srgbClr val="646464"/>
                          </a:solidFill>
                          <a:latin typeface="微软雅黑" panose="020B0503020204020204" charset="-122"/>
                          <a:ea typeface="微软雅黑" panose="020B0503020204020204" charset="-122"/>
                          <a:cs typeface="微软雅黑" panose="020B0503020204020204" charset="-122"/>
                        </a:rPr>
                        <a:t>诊疗指南/规范/经典名方名称</a:t>
                      </a:r>
                      <a:endParaRPr lang="en-US" sz="1200" b="1" spc="120">
                        <a:solidFill>
                          <a:srgbClr val="646464"/>
                        </a:solidFill>
                        <a:latin typeface="微软雅黑" panose="020B0503020204020204" charset="-122"/>
                        <a:ea typeface="微软雅黑" panose="020B0503020204020204" charset="-122"/>
                        <a:cs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200" b="1" spc="120" dirty="0" err="1">
                          <a:solidFill>
                            <a:srgbClr val="646464"/>
                          </a:solidFill>
                          <a:latin typeface="微软雅黑" panose="020B0503020204020204" charset="-122"/>
                          <a:ea typeface="微软雅黑" panose="020B0503020204020204" charset="-122"/>
                        </a:rPr>
                        <a:t>指南发布年份</a:t>
                      </a:r>
                      <a:endParaRPr lang="en-US" sz="1200" b="1" spc="120" dirty="0">
                        <a:solidFill>
                          <a:srgbClr val="646464"/>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200" b="1" spc="120">
                          <a:solidFill>
                            <a:srgbClr val="646464"/>
                          </a:solidFill>
                          <a:latin typeface="微软雅黑" panose="020B0503020204020204" charset="-122"/>
                          <a:ea typeface="微软雅黑" panose="020B0503020204020204" charset="-122"/>
                        </a:rPr>
                        <a:t>推荐内容描述</a:t>
                      </a:r>
                      <a:endParaRPr lang="en-US" sz="1200" b="1" spc="120">
                        <a:solidFill>
                          <a:srgbClr val="646464"/>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r>
              <a:tr h="744373">
                <a:tc>
                  <a:txBody>
                    <a:bodyPr/>
                    <a:lstStyle/>
                    <a:p>
                      <a:pPr indent="0" algn="ctr">
                        <a:lnSpc>
                          <a:spcPct val="120000"/>
                        </a:lnSpc>
                        <a:spcBef>
                          <a:spcPts val="0"/>
                        </a:spcBef>
                        <a:spcAft>
                          <a:spcPts val="0"/>
                        </a:spcAft>
                        <a:buNone/>
                      </a:pPr>
                      <a:r>
                        <a:rPr lang="en-US" sz="1000" b="0" spc="60">
                          <a:solidFill>
                            <a:srgbClr val="646464"/>
                          </a:solidFill>
                          <a:latin typeface="微软雅黑" panose="020B0503020204020204" charset="-122"/>
                          <a:ea typeface="微软雅黑" panose="020B0503020204020204" charset="-122"/>
                        </a:rPr>
                        <a:t>中国</a:t>
                      </a:r>
                      <a:endParaRPr lang="en-US" altLang="en-US" sz="1000" b="0" spc="60">
                        <a:solidFill>
                          <a:srgbClr val="646464"/>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p>
                      <a:pPr indent="0" algn="l">
                        <a:lnSpc>
                          <a:spcPct val="120000"/>
                        </a:lnSpc>
                        <a:spcBef>
                          <a:spcPts val="0"/>
                        </a:spcBef>
                        <a:spcAft>
                          <a:spcPts val="0"/>
                        </a:spcAft>
                        <a:buNone/>
                      </a:pPr>
                      <a:r>
                        <a:rPr lang="en-US" sz="1000" b="0" spc="60">
                          <a:solidFill>
                            <a:srgbClr val="404040"/>
                          </a:solidFill>
                          <a:latin typeface="微软雅黑" panose="020B0503020204020204" charset="-122"/>
                          <a:ea typeface="微软雅黑" panose="020B0503020204020204" charset="-122"/>
                        </a:rPr>
                        <a:t>结节性硬化症相关癫痫外科治疗中国专家共识（中国抗癫痫协会结节性硬化专业委员会）</a:t>
                      </a:r>
                      <a:endParaRPr lang="en-US" sz="1000" b="0" spc="60">
                        <a:solidFill>
                          <a:srgbClr val="404040"/>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000" b="0" spc="60" dirty="0">
                          <a:solidFill>
                            <a:srgbClr val="404040"/>
                          </a:solidFill>
                          <a:latin typeface="微软雅黑" panose="020B0503020204020204" charset="-122"/>
                          <a:ea typeface="微软雅黑" panose="020B0503020204020204" charset="-122"/>
                        </a:rPr>
                        <a:t>2019</a:t>
                      </a:r>
                      <a:endParaRPr lang="en-US" altLang="en-US" sz="1000" b="0" spc="60" dirty="0">
                        <a:solidFill>
                          <a:srgbClr val="404040"/>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p>
                      <a:pPr indent="0" algn="just">
                        <a:lnSpc>
                          <a:spcPct val="120000"/>
                        </a:lnSpc>
                        <a:spcBef>
                          <a:spcPts val="0"/>
                        </a:spcBef>
                        <a:spcAft>
                          <a:spcPts val="0"/>
                        </a:spcAft>
                        <a:buNone/>
                      </a:pP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TRE（TSC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相关性癫痫）</a:t>
                      </a:r>
                      <a:r>
                        <a:rPr lang="en-US" sz="1000" b="0" kern="1200" spc="60" dirty="0" err="1">
                          <a:solidFill>
                            <a:schemeClr val="tx1"/>
                          </a:solidFill>
                          <a:latin typeface="微软雅黑" panose="020B0503020204020204" charset="-122"/>
                          <a:ea typeface="微软雅黑" panose="020B0503020204020204" charset="-122"/>
                          <a:cs typeface="微软雅黑" panose="020B0503020204020204" charset="-122"/>
                        </a:rPr>
                        <a:t>中</a:t>
                      </a:r>
                      <a:r>
                        <a:rPr lang="en-US" sz="1000" b="1" kern="1200" spc="60" dirty="0" err="1">
                          <a:solidFill>
                            <a:srgbClr val="FF0000"/>
                          </a:solidFill>
                          <a:latin typeface="微软雅黑" panose="020B0503020204020204" charset="-122"/>
                          <a:ea typeface="微软雅黑" panose="020B0503020204020204" charset="-122"/>
                          <a:cs typeface="微软雅黑" panose="020B0503020204020204" charset="-122"/>
                        </a:rPr>
                        <a:t>婴儿痉挛症首选氨己烯酸治疗</a:t>
                      </a:r>
                      <a:r>
                        <a:rPr lang="zh-CN" altLang="zh-CN" sz="1200" b="1" baseline="30000" dirty="0">
                          <a:uFillTx/>
                          <a:latin typeface="华文仿宋" panose="02010600040101010101" pitchFamily="2" charset="-122"/>
                          <a:ea typeface="华文仿宋" panose="02010600040101010101" pitchFamily="2" charset="-122"/>
                          <a:sym typeface="+mn-ea"/>
                        </a:rPr>
                        <a:t>[</a:t>
                      </a:r>
                      <a:r>
                        <a:rPr lang="en-US" altLang="zh-CN" sz="1200" b="1" baseline="30000" dirty="0">
                          <a:uFillTx/>
                          <a:latin typeface="华文仿宋" panose="02010600040101010101" pitchFamily="2" charset="-122"/>
                          <a:ea typeface="华文仿宋" panose="02010600040101010101" pitchFamily="2" charset="-122"/>
                          <a:sym typeface="+mn-ea"/>
                        </a:rPr>
                        <a:t>13 </a:t>
                      </a:r>
                      <a:r>
                        <a:rPr lang="zh-CN" altLang="zh-CN" sz="1200" b="1" baseline="30000" dirty="0">
                          <a:uFillTx/>
                          <a:latin typeface="华文仿宋" panose="02010600040101010101" pitchFamily="2" charset="-122"/>
                          <a:ea typeface="华文仿宋" panose="02010600040101010101" pitchFamily="2" charset="-122"/>
                          <a:sym typeface="+mn-ea"/>
                        </a:rPr>
                        <a:t>]</a:t>
                      </a:r>
                      <a:endParaRPr lang="zh-CN" altLang="zh-CN" sz="1200" b="1" kern="1200" spc="60" baseline="30000" dirty="0">
                        <a:solidFill>
                          <a:srgbClr val="FF0000"/>
                        </a:solidFill>
                        <a:uFillTx/>
                        <a:latin typeface="华文仿宋" panose="02010600040101010101" pitchFamily="2" charset="-122"/>
                        <a:ea typeface="华文仿宋" panose="02010600040101010101" pitchFamily="2" charset="-122"/>
                        <a:cs typeface="微软雅黑" panose="020B0503020204020204" charset="-122"/>
                        <a:sym typeface="+mn-ea"/>
                      </a:endParaRPr>
                    </a:p>
                  </a:txBody>
                  <a:tcPr marL="107950" marR="107950" marT="63500" marB="635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r>
              <a:tr h="761844">
                <a:tc>
                  <a:txBody>
                    <a:bodyPr/>
                    <a:lstStyle/>
                    <a:p>
                      <a:pPr indent="0" algn="ctr">
                        <a:lnSpc>
                          <a:spcPct val="120000"/>
                        </a:lnSpc>
                        <a:spcBef>
                          <a:spcPts val="0"/>
                        </a:spcBef>
                        <a:spcAft>
                          <a:spcPts val="0"/>
                        </a:spcAft>
                        <a:buNone/>
                      </a:pPr>
                      <a:r>
                        <a:rPr lang="en-US" sz="1000" b="0" spc="60">
                          <a:solidFill>
                            <a:srgbClr val="646464"/>
                          </a:solidFill>
                          <a:latin typeface="微软雅黑" panose="020B0503020204020204" charset="-122"/>
                          <a:ea typeface="微软雅黑" panose="020B0503020204020204" charset="-122"/>
                        </a:rPr>
                        <a:t>中国</a:t>
                      </a:r>
                      <a:endParaRPr lang="en-US" altLang="en-US" sz="1000" b="0" spc="60">
                        <a:solidFill>
                          <a:srgbClr val="646464"/>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l">
                        <a:lnSpc>
                          <a:spcPct val="120000"/>
                        </a:lnSpc>
                        <a:spcBef>
                          <a:spcPts val="0"/>
                        </a:spcBef>
                        <a:spcAft>
                          <a:spcPts val="0"/>
                        </a:spcAft>
                        <a:buNone/>
                      </a:pPr>
                      <a:r>
                        <a:rPr lang="en-US" sz="1000" b="0" spc="60">
                          <a:solidFill>
                            <a:srgbClr val="404040"/>
                          </a:solidFill>
                          <a:latin typeface="微软雅黑" panose="020B0503020204020204" charset="-122"/>
                          <a:ea typeface="微软雅黑" panose="020B0503020204020204" charset="-122"/>
                          <a:cs typeface="微软雅黑" panose="020B0503020204020204" charset="-122"/>
                        </a:rPr>
                        <a:t>临床诊疗指南癫痫病分册2015修订版（中国抗癫痫协会）</a:t>
                      </a:r>
                      <a:endParaRPr lang="en-US" altLang="en-US" sz="1000" b="0" spc="60">
                        <a:solidFill>
                          <a:srgbClr val="404040"/>
                        </a:solidFill>
                        <a:latin typeface="微软雅黑" panose="020B0503020204020204" charset="-122"/>
                        <a:ea typeface="微软雅黑" panose="020B0503020204020204" charset="-122"/>
                        <a:cs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000" b="0" spc="60" dirty="0">
                          <a:solidFill>
                            <a:srgbClr val="404040"/>
                          </a:solidFill>
                          <a:latin typeface="微软雅黑" panose="020B0503020204020204" charset="-122"/>
                          <a:ea typeface="微软雅黑" panose="020B0503020204020204" charset="-122"/>
                        </a:rPr>
                        <a:t>2015</a:t>
                      </a:r>
                      <a:endParaRPr lang="en-US" altLang="en-US" sz="1000" b="0" spc="60" dirty="0">
                        <a:solidFill>
                          <a:srgbClr val="404040"/>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just">
                        <a:lnSpc>
                          <a:spcPct val="120000"/>
                        </a:lnSpc>
                        <a:spcBef>
                          <a:spcPts val="0"/>
                        </a:spcBef>
                        <a:spcAft>
                          <a:spcPts val="0"/>
                        </a:spcAft>
                        <a:buNone/>
                      </a:pP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对于不伴结节性硬化的</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 West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综合征患儿给予类固醇</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综合征患儿给予类固醇</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包括</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促肾上腺皮质激素</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 （adrenocorticotropic hormone , ACTH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ACTH）及泼尼松</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或者</a:t>
                      </a:r>
                      <a:r>
                        <a:rPr lang="en-US" sz="1000" b="1" kern="1200" spc="60" dirty="0" err="1">
                          <a:solidFill>
                            <a:srgbClr val="FF0000"/>
                          </a:solidFill>
                          <a:latin typeface="微软雅黑" panose="020B0503020204020204" charset="-122"/>
                          <a:ea typeface="微软雅黑" panose="020B0503020204020204" charset="-122"/>
                          <a:cs typeface="微软雅黑" panose="020B0503020204020204" charset="-122"/>
                        </a:rPr>
                        <a:t>氨己烯酸作为一线治疗药物</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。对于由结节性硬化引起的</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 West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综合征给予</a:t>
                      </a:r>
                      <a:r>
                        <a:rPr lang="en-US" sz="1000" b="1" kern="1200" spc="60" dirty="0" err="1">
                          <a:solidFill>
                            <a:srgbClr val="FF0000"/>
                          </a:solidFill>
                          <a:latin typeface="微软雅黑" panose="020B0503020204020204" charset="-122"/>
                          <a:ea typeface="微软雅黑" panose="020B0503020204020204" charset="-122"/>
                          <a:cs typeface="微软雅黑" panose="020B0503020204020204" charset="-122"/>
                        </a:rPr>
                        <a:t>氨己烯酸作为一线治疗药物</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，如果无效，再给予类固醇（ACTH</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或者</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 </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泼尼松）治疗</a:t>
                      </a:r>
                      <a:r>
                        <a:rPr lang="zh-CN" altLang="zh-CN" sz="1200" b="1" baseline="30000" dirty="0">
                          <a:uFillTx/>
                          <a:latin typeface="华文仿宋" panose="02010600040101010101" pitchFamily="2" charset="-122"/>
                          <a:ea typeface="华文仿宋" panose="02010600040101010101" pitchFamily="2" charset="-122"/>
                          <a:sym typeface="+mn-ea"/>
                        </a:rPr>
                        <a:t>[</a:t>
                      </a:r>
                      <a:r>
                        <a:rPr lang="en-US" altLang="zh-CN" sz="1200" b="1" baseline="30000" dirty="0">
                          <a:uFillTx/>
                          <a:latin typeface="华文仿宋" panose="02010600040101010101" pitchFamily="2" charset="-122"/>
                          <a:ea typeface="华文仿宋" panose="02010600040101010101" pitchFamily="2" charset="-122"/>
                          <a:sym typeface="+mn-ea"/>
                        </a:rPr>
                        <a:t> 7 </a:t>
                      </a:r>
                      <a:r>
                        <a:rPr lang="zh-CN" altLang="zh-CN" sz="1200" b="1" baseline="30000" dirty="0">
                          <a:uFillTx/>
                          <a:latin typeface="华文仿宋" panose="02010600040101010101" pitchFamily="2" charset="-122"/>
                          <a:ea typeface="华文仿宋" panose="02010600040101010101" pitchFamily="2" charset="-122"/>
                          <a:sym typeface="+mn-ea"/>
                        </a:rPr>
                        <a:t>]</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a:t>
                      </a:r>
                      <a:endParaRPr lang="en-US" altLang="en-US" sz="1000" b="0" spc="60" dirty="0">
                        <a:solidFill>
                          <a:srgbClr val="404040"/>
                        </a:solidFill>
                        <a:latin typeface="微软雅黑" panose="020B0503020204020204" charset="-122"/>
                        <a:ea typeface="微软雅黑" panose="020B0503020204020204" charset="-122"/>
                        <a:cs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r>
              <a:tr h="2205338">
                <a:tc>
                  <a:txBody>
                    <a:bodyPr/>
                    <a:lstStyle/>
                    <a:p>
                      <a:pPr indent="0" algn="ctr">
                        <a:lnSpc>
                          <a:spcPct val="120000"/>
                        </a:lnSpc>
                        <a:spcBef>
                          <a:spcPts val="0"/>
                        </a:spcBef>
                        <a:spcAft>
                          <a:spcPts val="0"/>
                        </a:spcAft>
                        <a:buNone/>
                      </a:pPr>
                      <a:r>
                        <a:rPr lang="en-US" sz="1000" b="0" spc="60">
                          <a:solidFill>
                            <a:srgbClr val="646464"/>
                          </a:solidFill>
                          <a:latin typeface="微软雅黑" panose="020B0503020204020204" charset="-122"/>
                          <a:ea typeface="微软雅黑" panose="020B0503020204020204" charset="-122"/>
                        </a:rPr>
                        <a:t>英国</a:t>
                      </a:r>
                      <a:endParaRPr lang="en-US" altLang="en-US" sz="1000" b="0" spc="60">
                        <a:solidFill>
                          <a:srgbClr val="646464"/>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p>
                      <a:pPr indent="0" algn="l">
                        <a:lnSpc>
                          <a:spcPct val="120000"/>
                        </a:lnSpc>
                        <a:spcBef>
                          <a:spcPts val="0"/>
                        </a:spcBef>
                        <a:spcAft>
                          <a:spcPts val="0"/>
                        </a:spcAft>
                        <a:buNone/>
                      </a:pPr>
                      <a:r>
                        <a:rPr lang="en-US" sz="1000" b="0" spc="60">
                          <a:solidFill>
                            <a:srgbClr val="404040"/>
                          </a:solidFill>
                          <a:latin typeface="微软雅黑" panose="020B0503020204020204" charset="-122"/>
                          <a:ea typeface="微软雅黑" panose="020B0503020204020204" charset="-122"/>
                          <a:cs typeface="微软雅黑" panose="020B0503020204020204" charset="-122"/>
                        </a:rPr>
                        <a:t>儿童、年轻人和成年人的癫痫（NICE指南2022年4月27日）</a:t>
                      </a:r>
                      <a:endParaRPr lang="en-US" altLang="en-US" sz="1000" b="0" spc="60">
                        <a:solidFill>
                          <a:srgbClr val="404040"/>
                        </a:solidFill>
                        <a:latin typeface="微软雅黑" panose="020B0503020204020204" charset="-122"/>
                        <a:ea typeface="微软雅黑" panose="020B0503020204020204" charset="-122"/>
                        <a:cs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000" b="0" spc="60" dirty="0">
                          <a:solidFill>
                            <a:srgbClr val="404040"/>
                          </a:solidFill>
                          <a:latin typeface="微软雅黑" panose="020B0503020204020204" charset="-122"/>
                          <a:ea typeface="微软雅黑" panose="020B0503020204020204" charset="-122"/>
                        </a:rPr>
                        <a:t>2022</a:t>
                      </a:r>
                      <a:endParaRPr lang="en-US" altLang="en-US" sz="1000" b="0" spc="60" dirty="0">
                        <a:solidFill>
                          <a:srgbClr val="404040"/>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p>
                      <a:pPr marL="0" marR="0" lvl="0" indent="0" algn="just" defTabSz="914400" rtl="0" eaLnBrk="1" fontAlgn="auto" latinLnBrk="0" hangingPunct="1">
                        <a:lnSpc>
                          <a:spcPct val="120000"/>
                        </a:lnSpc>
                        <a:spcBef>
                          <a:spcPts val="0"/>
                        </a:spcBef>
                        <a:spcAft>
                          <a:spcPts val="0"/>
                        </a:spcAft>
                        <a:buClrTx/>
                        <a:buSzTx/>
                        <a:buFontTx/>
                        <a:buNone/>
                        <a:defRPr/>
                      </a:pP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委员会同意类固醇可能不适合所有2岁以下的儿童，对于那些有类固醇治疗副作用的高风险儿童，如有神经损伤和其他共病的儿童，应考虑单独使用氨己烯酸。</a:t>
                      </a:r>
                      <a:r>
                        <a:rPr lang="en-US" sz="1000" b="1" spc="60" dirty="0">
                          <a:solidFill>
                            <a:srgbClr val="FF0000"/>
                          </a:solidFill>
                          <a:latin typeface="微软雅黑" panose="020B0503020204020204" charset="-122"/>
                          <a:ea typeface="微软雅黑" panose="020B0503020204020204" charset="-122"/>
                          <a:cs typeface="微软雅黑" panose="020B0503020204020204" charset="-122"/>
                        </a:rPr>
                        <a:t>有证据表明单独使用氨己烯酸对结节性硬化症相关婴儿痉挛的儿童有效，因此委员会同意将氨己烯酸作为这些儿童的一线治疗</a:t>
                      </a:r>
                      <a:r>
                        <a:rPr lang="en-US" sz="1000" b="0" spc="60" dirty="0">
                          <a:solidFill>
                            <a:srgbClr val="404040"/>
                          </a:solidFill>
                          <a:latin typeface="微软雅黑" panose="020B0503020204020204" charset="-122"/>
                          <a:ea typeface="微软雅黑" panose="020B0503020204020204" charset="-122"/>
                          <a:cs typeface="微软雅黑" panose="020B0503020204020204" charset="-122"/>
                        </a:rPr>
                        <a:t>，如果使用氨己烯酸1周后无效， 则应加入大剂量的口服强的松龙。一线治疗用药对于非结节性硬化症引起的婴儿痉挛，应给予大剂量口服强的松龙和氨己烯酸联合治疗作为一线治疗，除非患儿存在类固醇相关副作用的高风险。对于类固醇相关副作用高风险儿童的婴儿痉挛症，考虑将氨己烯酸单独作为一线治疗。 单独使用氨己烯酸作为结节性硬化症引起的婴儿痉挛的一线治疗。若1周后氨己烯酸无效，可加入大剂量口服强的松龙</a:t>
                      </a:r>
                      <a:r>
                        <a:rPr lang="zh-CN" altLang="en-US" sz="1000" b="0" spc="60" dirty="0">
                          <a:solidFill>
                            <a:srgbClr val="404040"/>
                          </a:solidFill>
                          <a:latin typeface="微软雅黑" panose="020B0503020204020204" charset="-122"/>
                          <a:ea typeface="微软雅黑" panose="020B0503020204020204" charset="-122"/>
                          <a:cs typeface="微软雅黑" panose="020B0503020204020204" charset="-122"/>
                        </a:rPr>
                        <a:t>，</a:t>
                      </a:r>
                      <a:r>
                        <a:rPr lang="en-US" altLang="zh-CN" sz="1000" b="0" spc="60" dirty="0">
                          <a:solidFill>
                            <a:srgbClr val="404040"/>
                          </a:solidFill>
                          <a:latin typeface="微软雅黑" panose="020B0503020204020204" charset="-122"/>
                          <a:ea typeface="微软雅黑" panose="020B0503020204020204" charset="-122"/>
                          <a:cs typeface="微软雅黑" panose="020B0503020204020204" charset="-122"/>
                        </a:rPr>
                        <a:t>当使用口服泼尼松龙治疗婴儿痉挛症时，遵循BNF中关于儿童泼尼松龙剂量的建议。治疗期间每周监测血压和尿糖。当使用氨己烯酸治疗婴儿痉挛时，增加剂量须按照BNF中指导的儿童使用氨己烯酸的方法。如果痉挛没有停止， </a:t>
                      </a:r>
                      <a:r>
                        <a:rPr lang="en-US" altLang="zh-CN" sz="1000" b="0" spc="60" dirty="0" err="1">
                          <a:solidFill>
                            <a:srgbClr val="404040"/>
                          </a:solidFill>
                          <a:latin typeface="微软雅黑" panose="020B0503020204020204" charset="-122"/>
                          <a:ea typeface="微软雅黑" panose="020B0503020204020204" charset="-122"/>
                          <a:cs typeface="微软雅黑" panose="020B0503020204020204" charset="-122"/>
                        </a:rPr>
                        <a:t>与另一位儿神经科医生讨论进一步增加剂量</a:t>
                      </a:r>
                      <a:r>
                        <a:rPr lang="zh-CN" altLang="zh-CN" sz="1200" b="1" baseline="30000" dirty="0">
                          <a:uFillTx/>
                          <a:latin typeface="华文仿宋" panose="02010600040101010101" pitchFamily="2" charset="-122"/>
                          <a:ea typeface="华文仿宋" panose="02010600040101010101" pitchFamily="2" charset="-122"/>
                          <a:sym typeface="+mn-ea"/>
                        </a:rPr>
                        <a:t>[</a:t>
                      </a:r>
                      <a:r>
                        <a:rPr lang="en-US" altLang="zh-CN" sz="1200" b="1" baseline="30000" dirty="0">
                          <a:uFillTx/>
                          <a:latin typeface="华文仿宋" panose="02010600040101010101" pitchFamily="2" charset="-122"/>
                          <a:ea typeface="华文仿宋" panose="02010600040101010101" pitchFamily="2" charset="-122"/>
                          <a:sym typeface="+mn-ea"/>
                        </a:rPr>
                        <a:t> 9 </a:t>
                      </a:r>
                      <a:r>
                        <a:rPr lang="zh-CN" altLang="zh-CN" sz="1200" b="1" baseline="30000" dirty="0">
                          <a:uFillTx/>
                          <a:latin typeface="华文仿宋" panose="02010600040101010101" pitchFamily="2" charset="-122"/>
                          <a:ea typeface="华文仿宋" panose="02010600040101010101" pitchFamily="2" charset="-122"/>
                          <a:sym typeface="+mn-ea"/>
                        </a:rPr>
                        <a:t>]</a:t>
                      </a:r>
                      <a:r>
                        <a:rPr lang="en-US" altLang="zh-CN" sz="1000" b="0" spc="60" dirty="0">
                          <a:solidFill>
                            <a:srgbClr val="404040"/>
                          </a:solidFill>
                          <a:latin typeface="微软雅黑" panose="020B0503020204020204" charset="-122"/>
                          <a:ea typeface="微软雅黑" panose="020B0503020204020204" charset="-122"/>
                          <a:cs typeface="微软雅黑" panose="020B0503020204020204" charset="-122"/>
                        </a:rPr>
                        <a:t>。</a:t>
                      </a:r>
                      <a:endParaRPr lang="en-US" altLang="en-US" sz="1000" b="0" spc="60" dirty="0">
                        <a:solidFill>
                          <a:srgbClr val="404040"/>
                        </a:solidFill>
                        <a:latin typeface="微软雅黑" panose="020B0503020204020204" charset="-122"/>
                        <a:ea typeface="微软雅黑" panose="020B0503020204020204" charset="-122"/>
                        <a:cs typeface="微软雅黑" panose="020B0503020204020204" charset="-122"/>
                      </a:endParaRPr>
                    </a:p>
                  </a:txBody>
                  <a:tcPr marL="107950" marR="107950" marT="63500" marB="635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r>
              <a:tr h="555625">
                <a:tc>
                  <a:txBody>
                    <a:bodyPr/>
                    <a:lstStyle/>
                    <a:p>
                      <a:pPr indent="0" algn="ctr">
                        <a:lnSpc>
                          <a:spcPct val="120000"/>
                        </a:lnSpc>
                        <a:spcBef>
                          <a:spcPts val="0"/>
                        </a:spcBef>
                        <a:spcAft>
                          <a:spcPts val="0"/>
                        </a:spcAft>
                        <a:buNone/>
                      </a:pPr>
                      <a:r>
                        <a:rPr lang="en-US" sz="1000" b="0" spc="60">
                          <a:solidFill>
                            <a:srgbClr val="646464"/>
                          </a:solidFill>
                          <a:latin typeface="微软雅黑" panose="020B0503020204020204" charset="-122"/>
                          <a:ea typeface="微软雅黑" panose="020B0503020204020204" charset="-122"/>
                        </a:rPr>
                        <a:t>德国</a:t>
                      </a:r>
                      <a:endParaRPr lang="en-US" altLang="en-US" sz="1000" b="0" spc="60">
                        <a:solidFill>
                          <a:srgbClr val="646464"/>
                        </a:solidFill>
                        <a:latin typeface="微软雅黑" panose="020B0503020204020204" charset="-122"/>
                        <a:ea typeface="微软雅黑" panose="020B0503020204020204" charset="-122"/>
                      </a:endParaRPr>
                    </a:p>
                  </a:txBody>
                  <a:tcPr marL="107950" marR="107950" marT="63500" marB="63500" anchor="ctr">
                    <a:lnL w="9525">
                      <a:solidFill>
                        <a:srgbClr val="646464"/>
                      </a:solidFill>
                      <a:prstDash val="sysDash"/>
                    </a:lnL>
                    <a:lnR w="9525" cap="flat" cmpd="sng" algn="ctr">
                      <a:solidFill>
                        <a:srgbClr val="646464"/>
                      </a:solidFill>
                      <a:prstDash val="sysDash"/>
                      <a:round/>
                      <a:headEnd type="none" w="med" len="med"/>
                      <a:tailEnd type="none" w="med" len="med"/>
                    </a:lnR>
                    <a:lnT w="9525" cap="flat" cmpd="sng" algn="ctr">
                      <a:solidFill>
                        <a:srgbClr val="646464"/>
                      </a:solidFill>
                      <a:prstDash val="sysDash"/>
                      <a:round/>
                      <a:headEnd type="none" w="med" len="med"/>
                      <a:tailEnd type="none" w="med" len="med"/>
                    </a:lnT>
                    <a:lnB w="28575">
                      <a:solidFill>
                        <a:srgbClr val="646464"/>
                      </a:solidFill>
                      <a:prstDash val="solid"/>
                    </a:lnB>
                    <a:lnTlToBr>
                      <a:noFill/>
                    </a:lnTlToBr>
                    <a:lnBlToTr>
                      <a:noFill/>
                    </a:lnBlToTr>
                    <a:solidFill>
                      <a:srgbClr val="FFFFFF"/>
                    </a:solidFill>
                  </a:tcPr>
                </a:tc>
                <a:tc>
                  <a:txBody>
                    <a:bodyPr/>
                    <a:lstStyle/>
                    <a:p>
                      <a:pPr indent="0" algn="l">
                        <a:lnSpc>
                          <a:spcPct val="120000"/>
                        </a:lnSpc>
                        <a:spcBef>
                          <a:spcPts val="0"/>
                        </a:spcBef>
                        <a:spcAft>
                          <a:spcPts val="0"/>
                        </a:spcAft>
                        <a:buNone/>
                      </a:pP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婴儿痉挛症的治疗:由德语神经儿科学会协调的跨学科指导委员会的报告</a:t>
                      </a:r>
                      <a:endParaRPr lang="en-US" altLang="en-US" sz="1000" b="0" spc="60" dirty="0">
                        <a:solidFill>
                          <a:srgbClr val="404040"/>
                        </a:solidFill>
                        <a:latin typeface="微软雅黑" panose="020B0503020204020204" charset="-122"/>
                        <a:ea typeface="微软雅黑" panose="020B0503020204020204" charset="-122"/>
                        <a:cs typeface="微软雅黑" panose="020B0503020204020204" charset="-122"/>
                      </a:endParaRPr>
                    </a:p>
                  </a:txBody>
                  <a:tcPr marL="107950" marR="107950" marT="63500" marB="63500" anchor="ctr">
                    <a:lnL w="9525" cap="flat" cmpd="sng" algn="ctr">
                      <a:solidFill>
                        <a:srgbClr val="646464"/>
                      </a:solidFill>
                      <a:prstDash val="sysDash"/>
                      <a:round/>
                      <a:headEnd type="none" w="med" len="med"/>
                      <a:tailEnd type="none" w="med" len="med"/>
                    </a:lnL>
                    <a:lnR w="9525" cap="flat" cmpd="sng" algn="ctr">
                      <a:solidFill>
                        <a:srgbClr val="646464"/>
                      </a:solidFill>
                      <a:prstDash val="sysDash"/>
                      <a:round/>
                      <a:headEnd type="none" w="med" len="med"/>
                      <a:tailEnd type="none" w="med" len="med"/>
                    </a:lnR>
                    <a:lnT w="9525" cap="flat" cmpd="sng" algn="ctr">
                      <a:solidFill>
                        <a:srgbClr val="646464"/>
                      </a:solidFill>
                      <a:prstDash val="sysDash"/>
                      <a:round/>
                      <a:headEnd type="none" w="med" len="med"/>
                      <a:tailEnd type="none" w="med" len="med"/>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000" b="0" spc="60" dirty="0">
                          <a:solidFill>
                            <a:srgbClr val="404040"/>
                          </a:solidFill>
                          <a:latin typeface="微软雅黑" panose="020B0503020204020204" charset="-122"/>
                          <a:ea typeface="微软雅黑" panose="020B0503020204020204" charset="-122"/>
                        </a:rPr>
                        <a:t>2015</a:t>
                      </a:r>
                      <a:endParaRPr lang="en-US" altLang="en-US" sz="1000" b="0" spc="60" dirty="0">
                        <a:solidFill>
                          <a:srgbClr val="404040"/>
                        </a:solidFill>
                        <a:latin typeface="微软雅黑" panose="020B0503020204020204" charset="-122"/>
                        <a:ea typeface="微软雅黑" panose="020B0503020204020204" charset="-122"/>
                      </a:endParaRPr>
                    </a:p>
                  </a:txBody>
                  <a:tcPr marL="107950" marR="107950" marT="63500" marB="63500" anchor="ctr">
                    <a:lnL w="9525" cap="flat" cmpd="sng" algn="ctr">
                      <a:solidFill>
                        <a:srgbClr val="646464"/>
                      </a:solidFill>
                      <a:prstDash val="sysDash"/>
                      <a:round/>
                      <a:headEnd type="none" w="med" len="med"/>
                      <a:tailEnd type="none" w="med" len="med"/>
                    </a:lnL>
                    <a:lnR w="9525" cap="flat" cmpd="sng" algn="ctr">
                      <a:solidFill>
                        <a:srgbClr val="646464"/>
                      </a:solidFill>
                      <a:prstDash val="sysDash"/>
                      <a:round/>
                      <a:headEnd type="none" w="med" len="med"/>
                      <a:tailEnd type="none" w="med" len="med"/>
                    </a:lnR>
                    <a:lnT w="9525" cap="flat" cmpd="sng" algn="ctr">
                      <a:solidFill>
                        <a:srgbClr val="646464"/>
                      </a:solidFill>
                      <a:prstDash val="sysDash"/>
                      <a:round/>
                      <a:headEnd type="none" w="med" len="med"/>
                      <a:tailEnd type="none" w="med" len="med"/>
                    </a:lnT>
                    <a:lnB w="28575">
                      <a:solidFill>
                        <a:srgbClr val="646464"/>
                      </a:solidFill>
                      <a:prstDash val="solid"/>
                    </a:lnB>
                    <a:lnTlToBr>
                      <a:noFill/>
                    </a:lnTlToBr>
                    <a:lnBlToTr>
                      <a:noFill/>
                    </a:lnBlToTr>
                    <a:solidFill>
                      <a:srgbClr val="FFFFFF"/>
                    </a:solidFill>
                  </a:tcPr>
                </a:tc>
                <a:tc>
                  <a:txBody>
                    <a:bodyPr/>
                    <a:lstStyle/>
                    <a:p>
                      <a:pPr indent="0" algn="just">
                        <a:lnSpc>
                          <a:spcPct val="120000"/>
                        </a:lnSpc>
                        <a:spcBef>
                          <a:spcPts val="0"/>
                        </a:spcBef>
                        <a:spcAft>
                          <a:spcPts val="0"/>
                        </a:spcAft>
                        <a:buNone/>
                      </a:pP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促肾上腺皮质激素、</a:t>
                      </a:r>
                      <a:r>
                        <a:rPr lang="en-US" sz="1000" b="1" kern="1200" spc="60" dirty="0" err="1">
                          <a:solidFill>
                            <a:srgbClr val="FF0000"/>
                          </a:solidFill>
                          <a:latin typeface="微软雅黑" panose="020B0503020204020204" charset="-122"/>
                          <a:ea typeface="微软雅黑" panose="020B0503020204020204" charset="-122"/>
                          <a:cs typeface="微软雅黑" panose="020B0503020204020204" charset="-122"/>
                        </a:rPr>
                        <a:t>皮质类固醇和氨己烯酸是治疗IS的一线药物</a:t>
                      </a:r>
                      <a:r>
                        <a:rPr lang="en-US" sz="1000" b="0" spc="60" dirty="0" err="1">
                          <a:solidFill>
                            <a:srgbClr val="404040"/>
                          </a:solidFill>
                          <a:latin typeface="微软雅黑" panose="020B0503020204020204" charset="-122"/>
                          <a:ea typeface="微软雅黑" panose="020B0503020204020204" charset="-122"/>
                          <a:cs typeface="微软雅黑" panose="020B0503020204020204" charset="-122"/>
                        </a:rPr>
                        <a:t>。对于患有结节性硬化的儿童，</a:t>
                      </a:r>
                      <a:r>
                        <a:rPr lang="en-US" sz="1000" b="1" kern="1200" spc="60" dirty="0" err="1">
                          <a:solidFill>
                            <a:srgbClr val="FF0000"/>
                          </a:solidFill>
                          <a:latin typeface="微软雅黑" panose="020B0503020204020204" charset="-122"/>
                          <a:ea typeface="微软雅黑" panose="020B0503020204020204" charset="-122"/>
                          <a:cs typeface="微软雅黑" panose="020B0503020204020204" charset="-122"/>
                        </a:rPr>
                        <a:t>氨己烯酸是首选的治疗方法</a:t>
                      </a:r>
                      <a:r>
                        <a:rPr lang="zh-CN" altLang="zh-CN" sz="1200" b="1" baseline="30000" dirty="0">
                          <a:uFillTx/>
                          <a:latin typeface="华文仿宋" panose="02010600040101010101" pitchFamily="2" charset="-122"/>
                          <a:ea typeface="华文仿宋" panose="02010600040101010101" pitchFamily="2" charset="-122"/>
                          <a:sym typeface="+mn-ea"/>
                        </a:rPr>
                        <a:t>[</a:t>
                      </a:r>
                      <a:r>
                        <a:rPr lang="en-US" altLang="zh-CN" sz="1200" b="1" baseline="30000" dirty="0">
                          <a:uFillTx/>
                          <a:latin typeface="华文仿宋" panose="02010600040101010101" pitchFamily="2" charset="-122"/>
                          <a:ea typeface="华文仿宋" panose="02010600040101010101" pitchFamily="2" charset="-122"/>
                          <a:sym typeface="+mn-ea"/>
                        </a:rPr>
                        <a:t> 8 </a:t>
                      </a:r>
                      <a:r>
                        <a:rPr lang="zh-CN" altLang="zh-CN" sz="1200" b="1" baseline="30000" dirty="0">
                          <a:uFillTx/>
                          <a:latin typeface="华文仿宋" panose="02010600040101010101" pitchFamily="2" charset="-122"/>
                          <a:ea typeface="华文仿宋" panose="02010600040101010101" pitchFamily="2" charset="-122"/>
                          <a:sym typeface="+mn-ea"/>
                        </a:rPr>
                        <a:t>]</a:t>
                      </a:r>
                      <a:r>
                        <a:rPr lang="zh-CN" altLang="zh-CN" sz="1200" baseline="30000" dirty="0">
                          <a:uFillTx/>
                          <a:latin typeface="华文仿宋" panose="02010600040101010101" pitchFamily="2" charset="-122"/>
                          <a:ea typeface="华文仿宋" panose="02010600040101010101" pitchFamily="2" charset="-122"/>
                          <a:sym typeface="+mn-ea"/>
                        </a:rPr>
                        <a:t>。</a:t>
                      </a:r>
                      <a:endParaRPr lang="en-US" altLang="zh-CN" sz="1200" b="0" spc="60" baseline="30000" dirty="0">
                        <a:solidFill>
                          <a:srgbClr val="404040"/>
                        </a:solidFill>
                        <a:uFillTx/>
                        <a:latin typeface="华文仿宋" panose="02010600040101010101" pitchFamily="2" charset="-122"/>
                        <a:ea typeface="华文仿宋" panose="02010600040101010101" pitchFamily="2" charset="-122"/>
                        <a:cs typeface="微软雅黑" panose="020B0503020204020204" charset="-122"/>
                        <a:sym typeface="+mn-ea"/>
                      </a:endParaRPr>
                    </a:p>
                  </a:txBody>
                  <a:tcPr marL="107950" marR="107950" marT="63500" marB="63500" anchor="ctr">
                    <a:lnL w="9525" cap="flat" cmpd="sng" algn="ctr">
                      <a:solidFill>
                        <a:srgbClr val="646464"/>
                      </a:solidFill>
                      <a:prstDash val="sysDash"/>
                      <a:round/>
                      <a:headEnd type="none" w="med" len="med"/>
                      <a:tailEnd type="none" w="med" len="med"/>
                    </a:lnL>
                    <a:lnR w="9525">
                      <a:solidFill>
                        <a:srgbClr val="646464"/>
                      </a:solidFill>
                      <a:prstDash val="sysDash"/>
                    </a:lnR>
                    <a:lnT w="9525" cap="flat" cmpd="sng" algn="ctr">
                      <a:solidFill>
                        <a:srgbClr val="646464"/>
                      </a:solidFill>
                      <a:prstDash val="sysDash"/>
                      <a:round/>
                      <a:headEnd type="none" w="med" len="med"/>
                      <a:tailEnd type="none" w="med" len="med"/>
                    </a:lnT>
                    <a:lnB w="28575">
                      <a:solidFill>
                        <a:srgbClr val="646464"/>
                      </a:solidFill>
                      <a:prstDash val="solid"/>
                    </a:lnB>
                    <a:lnTlToBr>
                      <a:noFill/>
                    </a:lnTlToBr>
                    <a:lnBlToTr>
                      <a:noFill/>
                    </a:lnBlToTr>
                    <a:solidFill>
                      <a:srgbClr val="FFFFFF"/>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0249" y="105341"/>
            <a:ext cx="2383972" cy="1325563"/>
          </a:xfrm>
        </p:spPr>
        <p:txBody>
          <a:bodyPr/>
          <a:lstStyle/>
          <a:p>
            <a:r>
              <a:rPr lang="zh-CN" altLang="en-US" b="1" dirty="0"/>
              <a:t>经济性</a:t>
            </a:r>
            <a:endParaRPr lang="zh-CN" altLang="en-US" b="1" dirty="0"/>
          </a:p>
        </p:txBody>
      </p:sp>
      <p:sp>
        <p:nvSpPr>
          <p:cNvPr id="3" name="内容占位符 2"/>
          <p:cNvSpPr>
            <a:spLocks noGrp="1"/>
          </p:cNvSpPr>
          <p:nvPr>
            <p:ph idx="1"/>
          </p:nvPr>
        </p:nvSpPr>
        <p:spPr>
          <a:xfrm>
            <a:off x="611932" y="1165873"/>
            <a:ext cx="11088655" cy="5396658"/>
          </a:xfrm>
        </p:spPr>
        <p:txBody>
          <a:bodyPr>
            <a:noAutofit/>
          </a:bodyPr>
          <a:lstStyle/>
          <a:p>
            <a:pPr algn="just">
              <a:lnSpc>
                <a:spcPct val="150000"/>
              </a:lnSpc>
              <a:buFont typeface="Wingdings" panose="05000000000000000000" pitchFamily="2" charset="2"/>
              <a:buChar char="Ø"/>
            </a:pPr>
            <a:r>
              <a:rPr lang="zh-CN" altLang="en-US" sz="1800" b="1" dirty="0">
                <a:latin typeface="华文仿宋" panose="02010600040101010101" pitchFamily="2" charset="-122"/>
                <a:ea typeface="华文仿宋" panose="02010600040101010101" pitchFamily="2" charset="-122"/>
              </a:rPr>
              <a:t>本品未纳入医保情景：</a:t>
            </a:r>
            <a:r>
              <a:rPr lang="zh-CN" altLang="en-US" sz="1800" dirty="0">
                <a:latin typeface="华文仿宋" panose="02010600040101010101" pitchFamily="2" charset="-122"/>
                <a:ea typeface="华文仿宋" panose="02010600040101010101" pitchFamily="2" charset="-122"/>
              </a:rPr>
              <a:t>市场份额以ACTH主导，氨己烯酸作为自费药，满足小部分人群需求，总体市场金额逐年略有增加。少数医保患儿因ACTH副作用大，改用氨己烯酸，医保支付金额总数稍有下降</a:t>
            </a:r>
            <a:endParaRPr lang="zh-CN" altLang="en-US" sz="1800" dirty="0">
              <a:latin typeface="华文仿宋" panose="02010600040101010101" pitchFamily="2" charset="-122"/>
              <a:ea typeface="华文仿宋" panose="02010600040101010101" pitchFamily="2" charset="-122"/>
            </a:endParaRPr>
          </a:p>
          <a:p>
            <a:pPr algn="just">
              <a:lnSpc>
                <a:spcPct val="150000"/>
              </a:lnSpc>
              <a:buFont typeface="Wingdings" panose="05000000000000000000" pitchFamily="2" charset="2"/>
              <a:buChar char="Ø"/>
            </a:pPr>
            <a:r>
              <a:rPr lang="zh-CN" altLang="en-US" sz="1800" b="1" dirty="0">
                <a:latin typeface="华文仿宋" panose="02010600040101010101" pitchFamily="2" charset="-122"/>
                <a:ea typeface="华文仿宋" panose="02010600040101010101" pitchFamily="2" charset="-122"/>
              </a:rPr>
              <a:t>本品纳入医保情景：</a:t>
            </a:r>
            <a:r>
              <a:rPr lang="zh-CN" altLang="en-US" sz="1800" dirty="0">
                <a:latin typeface="华文仿宋" panose="02010600040101010101" pitchFamily="2" charset="-122"/>
                <a:ea typeface="华文仿宋" panose="02010600040101010101" pitchFamily="2" charset="-122"/>
              </a:rPr>
              <a:t>大部分患儿有机会使用疗效确切且安全性更优的氨己烯酸。由于氨己烯酸按照365天的治疗费用计算，医疗费用总金额逐年上升。但氨己烯酸医保支付主要发生在门诊（支付比例50%），相比ACTH大部分支付比例发生在住院部（支付比例70%），医保支付金额总数并没有上升，反而略有下降</a:t>
            </a:r>
            <a:endParaRPr lang="zh-CN" altLang="en-US" sz="1800" dirty="0">
              <a:latin typeface="华文仿宋" panose="02010600040101010101" pitchFamily="2" charset="-122"/>
              <a:ea typeface="华文仿宋" panose="02010600040101010101" pitchFamily="2" charset="-122"/>
            </a:endParaRPr>
          </a:p>
          <a:p>
            <a:pPr algn="just">
              <a:lnSpc>
                <a:spcPct val="150000"/>
              </a:lnSpc>
              <a:buFont typeface="Wingdings" panose="05000000000000000000" pitchFamily="2" charset="2"/>
              <a:buChar char="Ø"/>
            </a:pPr>
            <a:r>
              <a:rPr lang="zh-CN" altLang="en-US" sz="1800" b="1" dirty="0">
                <a:latin typeface="华文仿宋" panose="02010600040101010101" pitchFamily="2" charset="-122"/>
                <a:ea typeface="华文仿宋" panose="02010600040101010101" pitchFamily="2" charset="-122"/>
              </a:rPr>
              <a:t>纳入与未纳入的差额比较：</a:t>
            </a:r>
            <a:r>
              <a:rPr lang="zh-CN" altLang="en-US" sz="1800" dirty="0">
                <a:latin typeface="华文仿宋" panose="02010600040101010101" pitchFamily="2" charset="-122"/>
                <a:ea typeface="华文仿宋" panose="02010600040101010101" pitchFamily="2" charset="-122"/>
              </a:rPr>
              <a:t>虽然两种情景中医保支付比例都呈略微下降趋势，但氨己烯酸费用是按照365天计算，门诊医保支付绝对金额偏高，所以纳入情景下总体医保支付绝对金额略高于未纳入情景。考虑到在临床研究中，氨己烯酸的治疗周期平均在3-6个月，所以医保基金实际支付金额数应比上预测的更低</a:t>
            </a:r>
            <a:endParaRPr lang="zh-CN" altLang="en-US" sz="1800" dirty="0">
              <a:latin typeface="华文仿宋" panose="02010600040101010101" pitchFamily="2" charset="-122"/>
              <a:ea typeface="华文仿宋" panose="02010600040101010101" pitchFamily="2" charset="-122"/>
            </a:endParaRPr>
          </a:p>
          <a:p>
            <a:pPr algn="just">
              <a:lnSpc>
                <a:spcPct val="150000"/>
              </a:lnSpc>
              <a:buFont typeface="Wingdings" panose="05000000000000000000" pitchFamily="2" charset="2"/>
              <a:buChar char="Ø"/>
            </a:pPr>
            <a:r>
              <a:rPr lang="zh-CN" altLang="en-US" sz="1800" dirty="0">
                <a:latin typeface="华文仿宋" panose="02010600040101010101" pitchFamily="2" charset="-122"/>
                <a:ea typeface="华文仿宋" panose="02010600040101010101" pitchFamily="2" charset="-122"/>
              </a:rPr>
              <a:t>此外，以上预测只考虑了直接用药费用，尚未将使用ACTH所导致的不良反应处理成本、以及更多住院天数导致的成本，以及更高复发率导致的医疗支出计算在内</a:t>
            </a:r>
            <a:endParaRPr lang="zh-CN" altLang="en-US" sz="1800" dirty="0">
              <a:latin typeface="华文仿宋" panose="02010600040101010101" pitchFamily="2" charset="-122"/>
              <a:ea typeface="华文仿宋" panose="02010600040101010101" pitchFamily="2" charset="-122"/>
            </a:endParaRPr>
          </a:p>
          <a:p>
            <a:pPr algn="just">
              <a:lnSpc>
                <a:spcPct val="150000"/>
              </a:lnSpc>
              <a:buFont typeface="Wingdings" panose="05000000000000000000" pitchFamily="2" charset="2"/>
              <a:buChar char="Ø"/>
            </a:pPr>
            <a:r>
              <a:rPr lang="zh-CN" altLang="en-US" sz="1800" dirty="0">
                <a:latin typeface="华文仿宋" panose="02010600040101010101" pitchFamily="2" charset="-122"/>
                <a:ea typeface="华文仿宋" panose="02010600040101010101" pitchFamily="2" charset="-122"/>
              </a:rPr>
              <a:t>综上所述，如果将氨己烯酸口服溶液用散纳入医保，理论上</a:t>
            </a:r>
            <a:r>
              <a:rPr lang="zh-CN" altLang="en-US" sz="1800" b="1" dirty="0">
                <a:solidFill>
                  <a:srgbClr val="FF0000"/>
                </a:solidFill>
                <a:latin typeface="华文仿宋" panose="02010600040101010101" pitchFamily="2" charset="-122"/>
                <a:ea typeface="华文仿宋" panose="02010600040101010101" pitchFamily="2" charset="-122"/>
              </a:rPr>
              <a:t>为患者带来更多益处的同时，并不增加医保的支出负担</a:t>
            </a:r>
            <a:endParaRPr lang="zh-CN" altLang="en-US" sz="1800" dirty="0">
              <a:latin typeface="华文仿宋" panose="02010600040101010101" pitchFamily="2" charset="-122"/>
              <a:ea typeface="华文仿宋" panose="0201060004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6077" y="167561"/>
            <a:ext cx="2296886" cy="1325563"/>
          </a:xfrm>
        </p:spPr>
        <p:txBody>
          <a:bodyPr>
            <a:normAutofit/>
          </a:bodyPr>
          <a:lstStyle/>
          <a:p>
            <a:r>
              <a:rPr lang="zh-CN" altLang="en-US" b="1" dirty="0"/>
              <a:t>创新性</a:t>
            </a:r>
            <a:endParaRPr lang="zh-CN" altLang="en-US" b="1" dirty="0"/>
          </a:p>
        </p:txBody>
      </p:sp>
      <p:sp>
        <p:nvSpPr>
          <p:cNvPr id="3" name="内容占位符 2"/>
          <p:cNvSpPr>
            <a:spLocks noGrp="1"/>
          </p:cNvSpPr>
          <p:nvPr>
            <p:ph idx="1"/>
          </p:nvPr>
        </p:nvSpPr>
        <p:spPr>
          <a:xfrm>
            <a:off x="664028" y="1676319"/>
            <a:ext cx="10515600" cy="4351338"/>
          </a:xfrm>
        </p:spPr>
        <p:txBody>
          <a:bodyPr>
            <a:normAutofit fontScale="62500" lnSpcReduction="20000"/>
          </a:bodyPr>
          <a:lstStyle/>
          <a:p>
            <a:pPr algn="just">
              <a:lnSpc>
                <a:spcPct val="170000"/>
              </a:lnSpc>
              <a:buFont typeface="Wingdings" panose="05000000000000000000" charset="0"/>
              <a:buChar char="Ø"/>
            </a:pPr>
            <a:r>
              <a:rPr lang="zh-CN" altLang="en-US" sz="2900" dirty="0">
                <a:latin typeface="华文仿宋" panose="02010600040101010101" pitchFamily="2" charset="-122"/>
                <a:ea typeface="华文仿宋" panose="02010600040101010101" pitchFamily="2" charset="-122"/>
              </a:rPr>
              <a:t>氨己烯酸用于治疗癫痫具有</a:t>
            </a:r>
            <a:r>
              <a:rPr lang="zh-CN" altLang="en-US" sz="2900" b="1" dirty="0">
                <a:solidFill>
                  <a:srgbClr val="FF0000"/>
                </a:solidFill>
                <a:latin typeface="华文仿宋" panose="02010600040101010101" pitchFamily="2" charset="-122"/>
                <a:ea typeface="华文仿宋" panose="02010600040101010101" pitchFamily="2" charset="-122"/>
              </a:rPr>
              <a:t>明确的作用机制</a:t>
            </a:r>
            <a:r>
              <a:rPr lang="zh-CN" altLang="en-US" sz="2900" dirty="0">
                <a:latin typeface="华文仿宋" panose="02010600040101010101" pitchFamily="2" charset="-122"/>
                <a:ea typeface="华文仿宋" panose="02010600040101010101" pitchFamily="2" charset="-122"/>
              </a:rPr>
              <a:t>：作为</a:t>
            </a:r>
            <a:r>
              <a:rPr lang="en-US" altLang="zh-CN" sz="2900" dirty="0">
                <a:latin typeface="华文仿宋" panose="02010600040101010101" pitchFamily="2" charset="-122"/>
                <a:ea typeface="华文仿宋" panose="02010600040101010101" pitchFamily="2" charset="-122"/>
              </a:rPr>
              <a:t>γ-</a:t>
            </a:r>
            <a:r>
              <a:rPr lang="zh-CN" altLang="en-US" sz="2900" dirty="0">
                <a:latin typeface="华文仿宋" panose="02010600040101010101" pitchFamily="2" charset="-122"/>
                <a:ea typeface="华文仿宋" panose="02010600040101010101" pitchFamily="2" charset="-122"/>
              </a:rPr>
              <a:t>氨基丁酸</a:t>
            </a:r>
            <a:r>
              <a:rPr lang="en-US" altLang="zh-CN" sz="2900" dirty="0">
                <a:latin typeface="华文仿宋" panose="02010600040101010101" pitchFamily="2" charset="-122"/>
                <a:ea typeface="华文仿宋" panose="02010600040101010101" pitchFamily="2" charset="-122"/>
              </a:rPr>
              <a:t>(GABA)</a:t>
            </a:r>
            <a:r>
              <a:rPr lang="zh-CN" altLang="en-US" sz="2900" dirty="0">
                <a:latin typeface="华文仿宋" panose="02010600040101010101" pitchFamily="2" charset="-122"/>
                <a:ea typeface="华文仿宋" panose="02010600040101010101" pitchFamily="2" charset="-122"/>
              </a:rPr>
              <a:t>的类似物，能特异性地与</a:t>
            </a:r>
            <a:r>
              <a:rPr lang="en-US" altLang="zh-CN" sz="2900" dirty="0">
                <a:latin typeface="华文仿宋" panose="02010600040101010101" pitchFamily="2" charset="-122"/>
                <a:ea typeface="华文仿宋" panose="02010600040101010101" pitchFamily="2" charset="-122"/>
              </a:rPr>
              <a:t>GABA</a:t>
            </a:r>
            <a:r>
              <a:rPr lang="zh-CN" altLang="en-US" sz="2900" dirty="0">
                <a:latin typeface="华文仿宋" panose="02010600040101010101" pitchFamily="2" charset="-122"/>
                <a:ea typeface="华文仿宋" panose="02010600040101010101" pitchFamily="2" charset="-122"/>
              </a:rPr>
              <a:t>氨基转移酶结合，且不可逆转，导致脑内</a:t>
            </a:r>
            <a:r>
              <a:rPr lang="en-US" altLang="zh-CN" sz="2900" dirty="0">
                <a:latin typeface="华文仿宋" panose="02010600040101010101" pitchFamily="2" charset="-122"/>
                <a:ea typeface="华文仿宋" panose="02010600040101010101" pitchFamily="2" charset="-122"/>
              </a:rPr>
              <a:t>GABA</a:t>
            </a:r>
            <a:r>
              <a:rPr lang="zh-CN" altLang="en-US" sz="2900" dirty="0">
                <a:latin typeface="华文仿宋" panose="02010600040101010101" pitchFamily="2" charset="-122"/>
                <a:ea typeface="华文仿宋" panose="02010600040101010101" pitchFamily="2" charset="-122"/>
              </a:rPr>
              <a:t>浓度增高，从而发挥抗癫痫作用</a:t>
            </a:r>
            <a:r>
              <a:rPr lang="zh-CN" altLang="zh-CN" sz="2900" b="1" baseline="30000" dirty="0">
                <a:uFillTx/>
                <a:latin typeface="华文仿宋" panose="02010600040101010101" pitchFamily="2" charset="-122"/>
                <a:ea typeface="华文仿宋" panose="02010600040101010101" pitchFamily="2" charset="-122"/>
                <a:sym typeface="+mn-ea"/>
              </a:rPr>
              <a:t>[</a:t>
            </a:r>
            <a:r>
              <a:rPr lang="en-US" altLang="zh-CN" sz="2900" b="1" baseline="30000" dirty="0">
                <a:uFillTx/>
                <a:latin typeface="华文仿宋" panose="02010600040101010101" pitchFamily="2" charset="-122"/>
                <a:ea typeface="华文仿宋" panose="02010600040101010101" pitchFamily="2" charset="-122"/>
                <a:sym typeface="+mn-ea"/>
              </a:rPr>
              <a:t>12</a:t>
            </a:r>
            <a:r>
              <a:rPr lang="zh-CN" altLang="zh-CN" sz="2900" b="1" baseline="30000" dirty="0">
                <a:uFillTx/>
                <a:latin typeface="华文仿宋" panose="02010600040101010101" pitchFamily="2" charset="-122"/>
                <a:ea typeface="华文仿宋" panose="02010600040101010101" pitchFamily="2" charset="-122"/>
                <a:sym typeface="+mn-ea"/>
              </a:rPr>
              <a:t>]</a:t>
            </a:r>
            <a:r>
              <a:rPr lang="zh-CN" altLang="en-US" sz="2900" dirty="0">
                <a:latin typeface="华文仿宋" panose="02010600040101010101" pitchFamily="2" charset="-122"/>
                <a:ea typeface="华文仿宋" panose="02010600040101010101" pitchFamily="2" charset="-122"/>
              </a:rPr>
              <a:t>，用于其他抗癫痫疗法无效的难治性部分发作癫痫的辅助治疗和婴儿痉挛症的单药治疗</a:t>
            </a:r>
            <a:endParaRPr lang="zh-CN" altLang="en-US" sz="2900" dirty="0">
              <a:latin typeface="华文仿宋" panose="02010600040101010101" pitchFamily="2" charset="-122"/>
              <a:ea typeface="华文仿宋" panose="02010600040101010101" pitchFamily="2" charset="-122"/>
            </a:endParaRPr>
          </a:p>
          <a:p>
            <a:pPr algn="just">
              <a:lnSpc>
                <a:spcPct val="170000"/>
              </a:lnSpc>
              <a:buFont typeface="Wingdings" panose="05000000000000000000" charset="0"/>
              <a:buChar char="Ø"/>
            </a:pPr>
            <a:r>
              <a:rPr lang="zh-CN" altLang="en-US" sz="2900" dirty="0">
                <a:latin typeface="华文仿宋" panose="02010600040101010101" pitchFamily="2" charset="-122"/>
                <a:ea typeface="华文仿宋" panose="02010600040101010101" pitchFamily="2" charset="-122"/>
              </a:rPr>
              <a:t>我国癫痫患者人数已超900万，虽有众多的抗癫痫药物可供选择，但仍有部分患者得不到有效控制，需要添加新的抗癫痫药物。氨己烯酸具有</a:t>
            </a:r>
            <a:r>
              <a:rPr lang="zh-CN" altLang="en-US" sz="2900" b="1" dirty="0">
                <a:solidFill>
                  <a:srgbClr val="FF0000"/>
                </a:solidFill>
                <a:latin typeface="华文仿宋" panose="02010600040101010101" pitchFamily="2" charset="-122"/>
                <a:ea typeface="华文仿宋" panose="02010600040101010101" pitchFamily="2" charset="-122"/>
              </a:rPr>
              <a:t>独特的临床作用机制</a:t>
            </a:r>
            <a:r>
              <a:rPr lang="zh-CN" altLang="en-US" sz="2900" dirty="0">
                <a:latin typeface="华文仿宋" panose="02010600040101010101" pitchFamily="2" charset="-122"/>
                <a:ea typeface="华文仿宋" panose="02010600040101010101" pitchFamily="2" charset="-122"/>
              </a:rPr>
              <a:t>，对于其他抗癫痫药物难以控制的癫痫部分性发作患者，可作为辅助治疗</a:t>
            </a:r>
            <a:endParaRPr lang="en-US" altLang="zh-CN" sz="2900" dirty="0">
              <a:latin typeface="华文仿宋" panose="02010600040101010101" pitchFamily="2" charset="-122"/>
              <a:ea typeface="华文仿宋" panose="02010600040101010101" pitchFamily="2" charset="-122"/>
            </a:endParaRPr>
          </a:p>
          <a:p>
            <a:pPr algn="just">
              <a:lnSpc>
                <a:spcPct val="170000"/>
              </a:lnSpc>
              <a:buFont typeface="Wingdings" panose="05000000000000000000" charset="0"/>
              <a:buChar char="Ø"/>
            </a:pPr>
            <a:r>
              <a:rPr lang="zh-CN" altLang="en-US" sz="2900" kern="0" dirty="0">
                <a:effectLst/>
                <a:latin typeface="华文仿宋" panose="02010600040101010101" pitchFamily="2" charset="-122"/>
                <a:ea typeface="华文仿宋" panose="02010600040101010101" pitchFamily="2" charset="-122"/>
              </a:rPr>
              <a:t>虽然</a:t>
            </a:r>
            <a:r>
              <a:rPr lang="zh-CN" altLang="zh-CN" sz="2900" kern="0" dirty="0">
                <a:effectLst/>
                <a:latin typeface="华文仿宋" panose="02010600040101010101" pitchFamily="2" charset="-122"/>
                <a:ea typeface="华文仿宋" panose="02010600040101010101" pitchFamily="2" charset="-122"/>
              </a:rPr>
              <a:t>本品有视野缺损的安全性黑框警告，但</a:t>
            </a:r>
            <a:r>
              <a:rPr lang="zh-CN" altLang="zh-CN" sz="2900" kern="100" dirty="0">
                <a:effectLst/>
                <a:latin typeface="华文仿宋" panose="02010600040101010101" pitchFamily="2" charset="-122"/>
                <a:ea typeface="华文仿宋" panose="02010600040101010101" pitchFamily="2" charset="-122"/>
              </a:rPr>
              <a:t>视野缺损发生与剂量和疗程密切相关，</a:t>
            </a:r>
            <a:r>
              <a:rPr lang="zh-CN" altLang="zh-CN" sz="2900" kern="0" dirty="0">
                <a:effectLst/>
                <a:latin typeface="华文仿宋" panose="02010600040101010101" pitchFamily="2" charset="-122"/>
                <a:ea typeface="华文仿宋" panose="02010600040101010101" pitchFamily="2" charset="-122"/>
              </a:rPr>
              <a:t>短时间应用并不会加重风险。研究报道，</a:t>
            </a:r>
            <a:r>
              <a:rPr lang="zh-CN" altLang="zh-CN" sz="2900" b="1" kern="0" dirty="0">
                <a:solidFill>
                  <a:srgbClr val="FF0000"/>
                </a:solidFill>
                <a:effectLst/>
                <a:latin typeface="华文仿宋" panose="02010600040101010101" pitchFamily="2" charset="-122"/>
                <a:ea typeface="华文仿宋" panose="02010600040101010101" pitchFamily="2" charset="-122"/>
              </a:rPr>
              <a:t>患儿视野缺损的实际比例并不高</a:t>
            </a:r>
            <a:r>
              <a:rPr lang="zh-CN" altLang="zh-CN" sz="2900" kern="0" dirty="0">
                <a:effectLst/>
                <a:latin typeface="华文仿宋" panose="02010600040101010101" pitchFamily="2" charset="-122"/>
                <a:ea typeface="华文仿宋" panose="02010600040101010101" pitchFamily="2" charset="-122"/>
              </a:rPr>
              <a:t>，且视野缺损与婴儿痉挛导致的认知功能障碍等无可比性，因此</a:t>
            </a:r>
            <a:r>
              <a:rPr lang="zh-CN" altLang="zh-CN" sz="2900" b="1" kern="0" dirty="0">
                <a:solidFill>
                  <a:srgbClr val="FF0000"/>
                </a:solidFill>
                <a:effectLst/>
                <a:latin typeface="华文仿宋" panose="02010600040101010101" pitchFamily="2" charset="-122"/>
                <a:ea typeface="华文仿宋" panose="02010600040101010101" pitchFamily="2" charset="-122"/>
              </a:rPr>
              <a:t>早期积极采取氨己烯酸治疗对婴儿痉挛症患儿非常重要</a:t>
            </a:r>
            <a:endParaRPr lang="zh-CN" altLang="zh-CN" sz="2900" b="1" kern="100" dirty="0">
              <a:solidFill>
                <a:srgbClr val="FF0000"/>
              </a:solidFill>
              <a:effectLst/>
              <a:latin typeface="华文仿宋" panose="02010600040101010101" pitchFamily="2" charset="-122"/>
              <a:ea typeface="华文仿宋" panose="02010600040101010101" pitchFamily="2" charset="-122"/>
            </a:endParaRPr>
          </a:p>
        </p:txBody>
      </p:sp>
    </p:spTree>
  </p:cSld>
  <p:clrMapOvr>
    <a:masterClrMapping/>
  </p:clrMapOvr>
</p:sld>
</file>

<file path=ppt/tags/tag1.xml><?xml version="1.0" encoding="utf-8"?>
<p:tagLst xmlns:p="http://schemas.openxmlformats.org/presentationml/2006/main">
  <p:tag name="KSO_WM_UNIT_TABLE_BEAUTIFY" val="smartTable{f0110c55-0c97-4c14-aa8c-b8b86967df96}"/>
  <p:tag name="TABLE_RECT" val="17.025*78.75*925.95*382.5"/>
  <p:tag name="TABLE_EMPHASIZE_COLOR" val="6579300"/>
  <p:tag name="TABLE_ONEKEY_SKIN_IDX" val="0"/>
  <p:tag name="TABLE_SKINIDX" val="-1"/>
  <p:tag name="TABLE_COLORIDX" val="l"/>
</p:tagLst>
</file>

<file path=ppt/tags/tag2.xml><?xml version="1.0" encoding="utf-8"?>
<p:tagLst xmlns:p="http://schemas.openxmlformats.org/presentationml/2006/main">
  <p:tag name="KSO_WPP_MARK_KEY" val="f60cecf1-7d07-42fa-8bc2-b06e8b0fa19c"/>
  <p:tag name="COMMONDATA" val="eyJoZGlkIjoiZTA4NzIyN2MxYTlmMzQ1NGE2MjU5NWRkMjhlOGMxYTA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3571</Words>
  <Application>WPS 演示</Application>
  <PresentationFormat>宽屏</PresentationFormat>
  <Paragraphs>109</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宋体</vt:lpstr>
      <vt:lpstr>Wingdings</vt:lpstr>
      <vt:lpstr>微软雅黑</vt:lpstr>
      <vt:lpstr>华文仿宋</vt:lpstr>
      <vt:lpstr>仿宋</vt:lpstr>
      <vt:lpstr>等线</vt:lpstr>
      <vt:lpstr>Wingdings</vt:lpstr>
      <vt:lpstr>等线 Light</vt:lpstr>
      <vt:lpstr>Arial Unicode MS</vt:lpstr>
      <vt:lpstr>Calibri</vt:lpstr>
      <vt:lpstr>Office 主题​​</vt:lpstr>
      <vt:lpstr>穗梦安® 氨己烯酸口服溶液用散 摘要介绍</vt:lpstr>
      <vt:lpstr>基本信息1</vt:lpstr>
      <vt:lpstr>基本信息2</vt:lpstr>
      <vt:lpstr>安全性</vt:lpstr>
      <vt:lpstr>有效性1：随机及临床研究</vt:lpstr>
      <vt:lpstr>有效性2：与对照药品疗效比较研究</vt:lpstr>
      <vt:lpstr>有效性3：临床治疗指南推荐情况</vt:lpstr>
      <vt:lpstr>经济性</vt:lpstr>
      <vt:lpstr>创新性</vt:lpstr>
      <vt:lpstr>其他信息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穗梦安® 氨己烯酸口服溶液用散 摘要介绍</dc:title>
  <dc:creator>lingao ruan</dc:creator>
  <cp:lastModifiedBy>吴葛华</cp:lastModifiedBy>
  <cp:revision>31</cp:revision>
  <dcterms:created xsi:type="dcterms:W3CDTF">2023-07-10T08:28:00Z</dcterms:created>
  <dcterms:modified xsi:type="dcterms:W3CDTF">2023-07-12T08:35:35Z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56410FF65C0541ACA4701C66222F38DB_12</vt:lpwstr>
  </property>
  <property fmtid="{D5CDD505-2E9C-101B-9397-08002B2CF9AE}" pid="3" name="KSOProductBuildVer">
    <vt:lpwstr>2052-11.1.0.14309</vt:lpwstr>
  </property>
</Properties>
</file>