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bookmarkIdSeed="2">
  <p:sldMasterIdLst>
    <p:sldMasterId id="2147483648" r:id="rId1"/>
    <p:sldMasterId id="2147483697" r:id="rId2"/>
  </p:sldMasterIdLst>
  <p:notesMasterIdLst>
    <p:notesMasterId r:id="rId14"/>
  </p:notesMasterIdLst>
  <p:handoutMasterIdLst>
    <p:handoutMasterId r:id="rId15"/>
  </p:handoutMasterIdLst>
  <p:sldIdLst>
    <p:sldId id="261" r:id="rId3"/>
    <p:sldId id="7892" r:id="rId4"/>
    <p:sldId id="7900" r:id="rId5"/>
    <p:sldId id="7895" r:id="rId6"/>
    <p:sldId id="7897" r:id="rId7"/>
    <p:sldId id="352" r:id="rId8"/>
    <p:sldId id="7901" r:id="rId9"/>
    <p:sldId id="7889" r:id="rId10"/>
    <p:sldId id="329" r:id="rId11"/>
    <p:sldId id="7893" r:id="rId12"/>
    <p:sldId id="7902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 userDrawn="1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388" userDrawn="1">
          <p15:clr>
            <a:srgbClr val="A4A3A4"/>
          </p15:clr>
        </p15:guide>
        <p15:guide id="4" orient="horz" pos="4081" userDrawn="1">
          <p15:clr>
            <a:srgbClr val="A4A3A4"/>
          </p15:clr>
        </p15:guide>
        <p15:guide id="5" pos="72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" name="作者" initials="A" lastIdx="6" clrIdx="1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6D"/>
    <a:srgbClr val="103C55"/>
    <a:srgbClr val="426477"/>
    <a:srgbClr val="406377"/>
    <a:srgbClr val="BEA36E"/>
    <a:srgbClr val="959A9C"/>
    <a:srgbClr val="113C55"/>
    <a:srgbClr val="E1E1E3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4270" autoAdjust="0"/>
  </p:normalViewPr>
  <p:slideViewPr>
    <p:cSldViewPr snapToGrid="0" showGuides="1">
      <p:cViewPr varScale="1">
        <p:scale>
          <a:sx n="68" d="100"/>
          <a:sy n="68" d="100"/>
        </p:scale>
        <p:origin x="936" y="66"/>
      </p:cViewPr>
      <p:guideLst>
        <p:guide orient="horz" pos="656"/>
        <p:guide pos="3878"/>
        <p:guide pos="388"/>
        <p:guide orient="horz" pos="4081"/>
        <p:guide pos="7292"/>
      </p:guideLst>
    </p:cSldViewPr>
  </p:slideViewPr>
  <p:outlineViewPr>
    <p:cViewPr>
      <p:scale>
        <a:sx n="66" d="100"/>
        <a:sy n="66" d="100"/>
      </p:scale>
      <p:origin x="0" y="-3452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24" y="48"/>
      </p:cViewPr>
      <p:guideLst>
        <p:guide orient="horz" pos="2882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pPr>
            <a:r>
              <a:rPr lang="zh-CN" altLang="en-US" sz="1200" b="0" dirty="0">
                <a:solidFill>
                  <a:srgbClr val="103C55"/>
                </a:solidFill>
              </a:rPr>
              <a:t>腹痛消失</a:t>
            </a:r>
            <a:r>
              <a:rPr lang="zh-CN" sz="1200" b="0" dirty="0">
                <a:solidFill>
                  <a:srgbClr val="103C55"/>
                </a:solidFill>
              </a:rPr>
              <a:t>受试者比例</a:t>
            </a:r>
            <a:r>
              <a:rPr lang="en-US" altLang="zh-CN" sz="1200" b="0" dirty="0">
                <a:solidFill>
                  <a:srgbClr val="103C55"/>
                </a:solidFill>
              </a:rPr>
              <a:t>(PPS)</a:t>
            </a:r>
            <a:endParaRPr lang="zh-CN" sz="1200" b="0" dirty="0">
              <a:solidFill>
                <a:srgbClr val="103C55"/>
              </a:solidFill>
            </a:endParaRPr>
          </a:p>
        </c:rich>
      </c:tx>
      <c:layout>
        <c:manualLayout>
          <c:xMode val="edge"/>
          <c:yMode val="edge"/>
          <c:x val="0.25534118856557803"/>
          <c:y val="4.8923869913879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308381762013619"/>
          <c:y val="0.194346615627082"/>
          <c:w val="0.64333357066670205"/>
          <c:h val="0.51602181164401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安奈拉唑钠20mg</c:v>
                </c:pt>
              </c:strCache>
            </c:strRef>
          </c:tx>
          <c:spPr>
            <a:solidFill>
              <a:srgbClr val="002C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1.7558060843519699E-2"/>
                  <c:y val="5.2387221207513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rgbClr val="103C5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775991632962"/>
                      <c:h val="0.180248953510743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7AF-4CB3-B9A1-DBEDAF58A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rgbClr val="103C5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4周时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0.94299999999999995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F-4CB3-B9A1-DBEDAF58A8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雷贝拉唑钠10mg</c:v>
                </c:pt>
              </c:strCache>
            </c:strRef>
          </c:tx>
          <c:spPr>
            <a:solidFill>
              <a:srgbClr val="204C6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06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F-4CB3-B9A1-DBEDAF58A858}"/>
              </c:ext>
            </c:extLst>
          </c:dPt>
          <c:dLbls>
            <c:dLbl>
              <c:idx val="0"/>
              <c:layout>
                <c:manualLayout>
                  <c:x val="3.9505636897919201E-2"/>
                  <c:y val="5.98709415854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CN" sz="1000" b="0" i="0" u="none" strike="noStrike" kern="1200" baseline="0">
                      <a:solidFill>
                        <a:srgbClr val="103C55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56629585056001"/>
                      <c:h val="0.1914747550580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AF-4CB3-B9A1-DBEDAF58A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rgbClr val="103C5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4周时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0.94099999999999995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AF-4CB3-B9A1-DBEDAF58A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581696"/>
        <c:axId val="161587584"/>
      </c:barChart>
      <c:catAx>
        <c:axId val="161581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587584"/>
        <c:crosses val="autoZero"/>
        <c:auto val="1"/>
        <c:lblAlgn val="ctr"/>
        <c:lblOffset val="100"/>
        <c:noMultiLvlLbl val="0"/>
      </c:catAx>
      <c:valAx>
        <c:axId val="16158758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16158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6.7440814047797703E-3"/>
          <c:y val="0.77211505002847702"/>
          <c:w val="1"/>
          <c:h val="7.3442704296894298E-2"/>
        </c:manualLayout>
      </c:layout>
      <c:overlay val="0"/>
      <c:spPr>
        <a:solidFill>
          <a:srgbClr val="E6E8E7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="1">
          <a:latin typeface="微软雅黑" panose="020B0503020204020204" pitchFamily="34" charset="-122"/>
          <a:ea typeface="微软雅黑" panose="020B0503020204020204" pitchFamily="34" charset="-122"/>
          <a:cs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spc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微软雅黑 Light" panose="020B0502040204020203" pitchFamily="34" charset="-122"/>
              </a:defRPr>
            </a:pPr>
            <a:r>
              <a:rPr lang="en-US" sz="1200" b="0" dirty="0">
                <a:solidFill>
                  <a:srgbClr val="113C55"/>
                </a:solidFill>
              </a:rPr>
              <a:t>CYP2C19</a:t>
            </a:r>
            <a:r>
              <a:rPr lang="zh-CN" altLang="en-US" sz="1200" b="0" dirty="0">
                <a:solidFill>
                  <a:srgbClr val="113C55"/>
                </a:solidFill>
              </a:rPr>
              <a:t>亚组</a:t>
            </a:r>
            <a:r>
              <a:rPr lang="en-US" sz="1200" b="0" dirty="0">
                <a:solidFill>
                  <a:srgbClr val="113C55"/>
                </a:solidFill>
              </a:rPr>
              <a:t>4</a:t>
            </a:r>
            <a:r>
              <a:rPr lang="zh-CN" sz="1200" b="0" dirty="0">
                <a:solidFill>
                  <a:srgbClr val="113C55"/>
                </a:solidFill>
              </a:rPr>
              <a:t>周愈合率</a:t>
            </a:r>
            <a:r>
              <a:rPr lang="en-US" sz="1200" b="0" dirty="0">
                <a:solidFill>
                  <a:srgbClr val="113C55"/>
                </a:solidFill>
              </a:rPr>
              <a:t>(FAS</a:t>
            </a:r>
            <a:r>
              <a:rPr lang="en-US" sz="1200" b="0" i="0" u="none" strike="noStrike" kern="1200" spc="0" baseline="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)</a:t>
            </a:r>
            <a:endParaRPr lang="zh-CN" sz="1200" b="0" i="0" u="none" strike="noStrike" kern="1200" spc="0" baseline="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</a:endParaRPr>
          </a:p>
        </c:rich>
      </c:tx>
      <c:layout>
        <c:manualLayout>
          <c:xMode val="edge"/>
          <c:yMode val="edge"/>
          <c:x val="0.146176990893543"/>
          <c:y val="2.94978776389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1" i="0" u="none" strike="noStrike" kern="1200" spc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微软雅黑 Light" panose="020B0502040204020203" pitchFamily="34" charset="-122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2541517786302"/>
          <c:y val="0.246007068718683"/>
          <c:w val="0.86197782434944104"/>
          <c:h val="0.59326607611548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rgbClr val="113C5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40637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 Light" panose="020B0502040204020203" pitchFamily="34" charset="-122"/>
                    <a:sym typeface="微软雅黑 Light" panose="020B0502040204020203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安奈拉唑钠20mg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0.90500000000000003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C-460D-A963-477C6EB69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rgbClr val="4063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40637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 Light" panose="020B0502040204020203" pitchFamily="34" charset="-122"/>
                    <a:sym typeface="微软雅黑 Light" panose="020B0502040204020203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安奈拉唑钠20mg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0.93500000000000005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C-460D-A963-477C6EB69D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PM</c:v>
                </c:pt>
              </c:strCache>
            </c:strRef>
          </c:tx>
          <c:spPr>
            <a:solidFill>
              <a:srgbClr val="BEA3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rgbClr val="40637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 Light" panose="020B0502040204020203" pitchFamily="34" charset="-122"/>
                    <a:sym typeface="微软雅黑 Light" panose="020B0502040204020203" pitchFamily="34" charset="-122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安奈拉唑钠20mg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6C-460D-A963-477C6EB69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405376"/>
        <c:axId val="162407168"/>
      </c:barChart>
      <c:catAx>
        <c:axId val="162405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407168"/>
        <c:crosses val="autoZero"/>
        <c:auto val="1"/>
        <c:lblAlgn val="ctr"/>
        <c:lblOffset val="100"/>
        <c:noMultiLvlLbl val="0"/>
      </c:catAx>
      <c:valAx>
        <c:axId val="162407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微软雅黑 Light" panose="020B0502040204020203" pitchFamily="34" charset="-122"/>
              </a:defRPr>
            </a:pPr>
            <a:endParaRPr lang="zh-CN"/>
          </a:p>
        </c:txPr>
        <c:crossAx val="16240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微软雅黑 Light" panose="020B0502040204020203" pitchFamily="34" charset="-122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微软雅黑 Light" panose="020B0502040204020203" pitchFamily="34" charset="-122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微软雅黑 Light" panose="020B0502040204020203" pitchFamily="34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30502093006821501"/>
          <c:y val="0.90296217068242701"/>
          <c:w val="0.50034363832620399"/>
          <c:h val="8.3371701764167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1" i="0" u="none" strike="noStrike" kern="1200" baseline="0">
              <a:solidFill>
                <a:srgbClr val="4063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微软雅黑 Light" panose="020B0502040204020203" pitchFamily="3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 Light" panose="020B0502040204020203" pitchFamily="34" charset="-122"/>
          <a:sym typeface="微软雅黑 Light" panose="020B0502040204020203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r>
              <a:rPr lang="zh-CN" sz="1200" b="0" dirty="0">
                <a:solidFill>
                  <a:srgbClr val="113C55"/>
                </a:solidFill>
              </a:rPr>
              <a:t>治疗</a:t>
            </a:r>
            <a:r>
              <a:rPr lang="en-US" sz="1200" b="0" dirty="0">
                <a:solidFill>
                  <a:srgbClr val="113C55"/>
                </a:solidFill>
              </a:rPr>
              <a:t>4</a:t>
            </a:r>
            <a:r>
              <a:rPr lang="zh-CN" sz="1200" b="0" dirty="0">
                <a:solidFill>
                  <a:srgbClr val="113C55"/>
                </a:solidFill>
              </a:rPr>
              <a:t>周时内镜下溃疡愈合率</a:t>
            </a:r>
            <a:endParaRPr lang="en-US" sz="1200" b="0" dirty="0">
              <a:solidFill>
                <a:srgbClr val="113C55"/>
              </a:solidFill>
            </a:endParaRPr>
          </a:p>
        </c:rich>
      </c:tx>
      <c:layout>
        <c:manualLayout>
          <c:xMode val="edge"/>
          <c:yMode val="edge"/>
          <c:x val="0.27342918312093301"/>
          <c:y val="9.07505859486651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79247854152981"/>
          <c:y val="0.18112880346410301"/>
          <c:w val="0.82075214584701905"/>
          <c:h val="0.6040290265878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安奈拉唑钠20mg</c:v>
                </c:pt>
              </c:strCache>
            </c:strRef>
          </c:tx>
          <c:spPr>
            <a:solidFill>
              <a:srgbClr val="002C4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DD2-411B-A2B1-3297E94B47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DD2-411B-A2B1-3297E94B47FF}"/>
              </c:ext>
            </c:extLst>
          </c:dPt>
          <c:dLbls>
            <c:dLbl>
              <c:idx val="0"/>
              <c:layout>
                <c:manualLayout>
                  <c:x val="0"/>
                  <c:y val="-1.36892539356605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D2-411B-A2B1-3297E94B47FF}"/>
                </c:ext>
              </c:extLst>
            </c:dLbl>
            <c:dLbl>
              <c:idx val="1"/>
              <c:layout>
                <c:manualLayout>
                  <c:x val="0"/>
                  <c:y val="1.02669404517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D2-411B-A2B1-3297E94B4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rgbClr val="103C55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FAS</c:v>
                </c:pt>
                <c:pt idx="1">
                  <c:v>PPS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0.90900000000000003</c:v>
                </c:pt>
                <c:pt idx="1">
                  <c:v>0.93300000000000005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2-411B-A2B1-3297E94B4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雷贝拉唑钠10mg</c:v>
                </c:pt>
              </c:strCache>
            </c:strRef>
          </c:tx>
          <c:spPr>
            <a:solidFill>
              <a:srgbClr val="40637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0576694800007801E-2"/>
                  <c:y val="-2.17258275609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970703979126"/>
                      <c:h val="8.91460155490768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DD2-411B-A2B1-3297E94B47FF}"/>
                </c:ext>
              </c:extLst>
            </c:dLbl>
            <c:dLbl>
              <c:idx val="1"/>
              <c:layout>
                <c:manualLayout>
                  <c:x val="4.8288437222681897E-2"/>
                  <c:y val="-1.3689404333161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D2-411B-A2B1-3297E94B47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rgbClr val="103C55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FAS</c:v>
                </c:pt>
                <c:pt idx="1">
                  <c:v>PPS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0.93700000000000006</c:v>
                </c:pt>
                <c:pt idx="1">
                  <c:v>0.96599999999999997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D2-411B-A2B1-3297E94B4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705664"/>
        <c:axId val="212707200"/>
      </c:barChart>
      <c:catAx>
        <c:axId val="21270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34596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103C5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endParaRPr lang="zh-CN"/>
          </a:p>
        </c:txPr>
        <c:crossAx val="212707200"/>
        <c:crosses val="autoZero"/>
        <c:auto val="1"/>
        <c:lblAlgn val="ctr"/>
        <c:lblOffset val="100"/>
        <c:noMultiLvlLbl val="0"/>
      </c:catAx>
      <c:valAx>
        <c:axId val="21270720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endParaRPr lang="zh-CN"/>
          </a:p>
        </c:txPr>
        <c:crossAx val="212705664"/>
        <c:crossesAt val="1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altLang="zh-CN" sz="1195" b="0" i="0" u="none" strike="noStrike" kern="1200" baseline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17155895039945299"/>
          <c:y val="0.87517185445606804"/>
          <c:w val="0.80851624915786402"/>
          <c:h val="8.3300356153541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1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428821263865"/>
          <c:y val="3.35066415264254E-2"/>
          <c:w val="0.63672502301709499"/>
          <c:h val="0.80495440986097799"/>
        </c:manualLayout>
      </c:layout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rgbClr val="113C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B2-4742-ADE4-82E9B80DCF31}"/>
              </c:ext>
            </c:extLst>
          </c:dPt>
          <c:dPt>
            <c:idx val="1"/>
            <c:bubble3D val="0"/>
            <c:spPr>
              <a:solidFill>
                <a:srgbClr val="708A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B2-4742-ADE4-82E9B80DCF31}"/>
              </c:ext>
            </c:extLst>
          </c:dPt>
          <c:dPt>
            <c:idx val="2"/>
            <c:bubble3D val="0"/>
            <c:spPr>
              <a:solidFill>
                <a:srgbClr val="03719A">
                  <a:alpha val="69789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B2-4742-ADE4-82E9B80DCF31}"/>
              </c:ext>
            </c:extLst>
          </c:dPt>
          <c:dPt>
            <c:idx val="3"/>
            <c:bubble3D val="0"/>
            <c:spPr>
              <a:solidFill>
                <a:srgbClr val="5876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B2-4742-ADE4-82E9B80DCF31}"/>
              </c:ext>
            </c:extLst>
          </c:dPt>
          <c:dPt>
            <c:idx val="4"/>
            <c:bubble3D val="0"/>
            <c:spPr>
              <a:solidFill>
                <a:srgbClr val="40637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B2-4742-ADE4-82E9B80DCF31}"/>
              </c:ext>
            </c:extLst>
          </c:dPt>
          <c:dPt>
            <c:idx val="5"/>
            <c:bubble3D val="0"/>
            <c:spPr>
              <a:solidFill>
                <a:srgbClr val="70AD47">
                  <a:alpha val="20437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B2-4742-ADE4-82E9B80DCF31}"/>
              </c:ext>
            </c:extLst>
          </c:dPt>
          <c:dPt>
            <c:idx val="6"/>
            <c:bubble3D val="0"/>
            <c:spPr>
              <a:solidFill>
                <a:srgbClr val="E1D65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B2-4742-ADE4-82E9B80DCF31}"/>
              </c:ext>
            </c:extLst>
          </c:dPt>
          <c:dPt>
            <c:idx val="7"/>
            <c:bubble3D val="0"/>
            <c:spPr>
              <a:solidFill>
                <a:srgbClr val="294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3B2-4742-ADE4-82E9B80DCF31}"/>
              </c:ext>
            </c:extLst>
          </c:dPt>
          <c:dLbls>
            <c:dLbl>
              <c:idx val="0"/>
              <c:layout>
                <c:manualLayout>
                  <c:x val="-5.4143245498272201E-2"/>
                  <c:y val="-0.1538853131193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B2-4742-ADE4-82E9B80DCF31}"/>
                </c:ext>
              </c:extLst>
            </c:dLbl>
            <c:dLbl>
              <c:idx val="1"/>
              <c:layout>
                <c:manualLayout>
                  <c:x val="4.5805834869956083E-2"/>
                  <c:y val="-6.0775629851348735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B2-4742-ADE4-82E9B80DCF31}"/>
                </c:ext>
              </c:extLst>
            </c:dLbl>
            <c:dLbl>
              <c:idx val="2"/>
              <c:layout>
                <c:manualLayout>
                  <c:x val="-1.30068051389081E-2"/>
                  <c:y val="5.713950887952310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B2-4742-ADE4-82E9B80DCF31}"/>
                </c:ext>
              </c:extLst>
            </c:dLbl>
            <c:dLbl>
              <c:idx val="3"/>
              <c:layout>
                <c:manualLayout>
                  <c:x val="-2.9965135346225458E-2"/>
                  <c:y val="-2.0703102747273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B2-4742-ADE4-82E9B80DCF31}"/>
                </c:ext>
              </c:extLst>
            </c:dLbl>
            <c:dLbl>
              <c:idx val="4"/>
              <c:layout>
                <c:manualLayout>
                  <c:x val="4.8534121254396156E-2"/>
                  <c:y val="-1.32983718837027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27437851720544"/>
                      <c:h val="0.13673800560229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3B2-4742-ADE4-82E9B80DCF3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B2-4742-ADE4-82E9B80DCF31}"/>
                </c:ext>
              </c:extLst>
            </c:dLbl>
            <c:dLbl>
              <c:idx val="6"/>
              <c:layout>
                <c:manualLayout>
                  <c:x val="7.5691561849890896E-3"/>
                  <c:y val="-5.11928071863032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93452472908501"/>
                      <c:h val="6.2322853036584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3B2-4742-ADE4-82E9B80DCF31}"/>
                </c:ext>
              </c:extLst>
            </c:dLbl>
            <c:dLbl>
              <c:idx val="7"/>
              <c:layout>
                <c:manualLayout>
                  <c:x val="8.1836706894644506E-2"/>
                  <c:y val="-3.46948441627563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B2-4742-ADE4-82E9B80DCF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050" b="1" i="0" u="none" strike="noStrike" kern="1200" baseline="0">
                    <a:solidFill>
                      <a:srgbClr val="103C55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Sheet1!$C$1:$C$8</c:f>
              <c:strCache>
                <c:ptCount val="8"/>
                <c:pt idx="0">
                  <c:v>非酶</c:v>
                </c:pt>
                <c:pt idx="1">
                  <c:v>CYP1A2</c:v>
                </c:pt>
                <c:pt idx="2">
                  <c:v>CYP2B6</c:v>
                </c:pt>
                <c:pt idx="3">
                  <c:v>CYP2C8</c:v>
                </c:pt>
                <c:pt idx="4">
                  <c:v>CYP2C9</c:v>
                </c:pt>
                <c:pt idx="5">
                  <c:v>CYP2C19</c:v>
                </c:pt>
                <c:pt idx="6">
                  <c:v>CYP2D6</c:v>
                </c:pt>
                <c:pt idx="7">
                  <c:v>CYP3A4</c:v>
                </c:pt>
              </c:strCache>
            </c:strRef>
          </c:cat>
          <c:val>
            <c:numRef>
              <c:f>Sheet1!$E$1:$E$8</c:f>
              <c:numCache>
                <c:formatCode>0.0%</c:formatCode>
                <c:ptCount val="8"/>
                <c:pt idx="0">
                  <c:v>0.49</c:v>
                </c:pt>
                <c:pt idx="1">
                  <c:v>3.9065999999999997E-2</c:v>
                </c:pt>
                <c:pt idx="2">
                  <c:v>2.4684000000000001E-2</c:v>
                </c:pt>
                <c:pt idx="3">
                  <c:v>6.2729999999999994E-2</c:v>
                </c:pt>
                <c:pt idx="4">
                  <c:v>9.0270000000000003E-2</c:v>
                </c:pt>
                <c:pt idx="5">
                  <c:v>3.5088000000000001E-2</c:v>
                </c:pt>
                <c:pt idx="6">
                  <c:v>1.1475000000000001E-2</c:v>
                </c:pt>
                <c:pt idx="7">
                  <c:v>0.24632999999999999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3B2-4742-ADE4-82E9B80DC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811478358244198"/>
          <c:w val="1"/>
          <c:h val="0.14188521641755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4CB0-9E86-411B-B8C0-9763AE22A02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C6897-AD94-4FA6-B251-5F6E8530E3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F2AF-B165-49ED-8D49-F91D3C9FFCC7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3238-B197-4DD0-8393-B222E6E855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PPI</a:t>
            </a:r>
            <a:r>
              <a:rPr lang="zh-CN" altLang="en-US" dirty="0"/>
              <a:t>吡啶环</a:t>
            </a:r>
            <a:r>
              <a:rPr lang="en-US" altLang="zh-CN" dirty="0"/>
              <a:t>C5</a:t>
            </a:r>
            <a:r>
              <a:rPr lang="zh-CN" altLang="en-US" dirty="0"/>
              <a:t>位甲基与</a:t>
            </a:r>
            <a:r>
              <a:rPr lang="en-US" altLang="zh-CN" dirty="0"/>
              <a:t>CYP2C19</a:t>
            </a:r>
            <a:r>
              <a:rPr lang="zh-CN" altLang="en-US" dirty="0"/>
              <a:t>的代谢相关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668CB-8B5D-4DAB-A74F-B2A02782A49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F3238-B197-4DD0-8393-B222E6E855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PPI</a:t>
            </a:r>
            <a:r>
              <a:rPr lang="zh-CN" altLang="en-US" dirty="0"/>
              <a:t>吡啶环</a:t>
            </a:r>
            <a:r>
              <a:rPr lang="en-US" altLang="zh-CN" dirty="0"/>
              <a:t>C5</a:t>
            </a:r>
            <a:r>
              <a:rPr lang="zh-CN" altLang="en-US" dirty="0"/>
              <a:t>位甲基与</a:t>
            </a:r>
            <a:r>
              <a:rPr lang="en-US" altLang="zh-CN" dirty="0"/>
              <a:t>CYP2C19</a:t>
            </a:r>
            <a:r>
              <a:rPr lang="zh-CN" altLang="en-US" dirty="0"/>
              <a:t>的代谢相关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668CB-8B5D-4DAB-A74F-B2A02782A49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3D5-6189-471C-B0C5-70BB47A3411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C05B7269-6323-4DA8-B161-BC7FCED8EE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856109" y="593917"/>
            <a:ext cx="4708363" cy="62640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0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18776" y="1888435"/>
            <a:ext cx="4395385" cy="43930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36112" y="-46107"/>
            <a:ext cx="3795549" cy="32266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62579" y="3671128"/>
            <a:ext cx="3795549" cy="31868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1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5176" cy="37615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21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5940508" cy="6873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22" name="Picture Placeholder 2"/>
          <p:cNvSpPr>
            <a:spLocks noGrp="1"/>
          </p:cNvSpPr>
          <p:nvPr>
            <p:ph type="pic" idx="14"/>
          </p:nvPr>
        </p:nvSpPr>
        <p:spPr>
          <a:xfrm>
            <a:off x="6254670" y="7621"/>
            <a:ext cx="5940508" cy="68503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30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5940508" cy="6873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3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2899799" cy="4225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3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98459" y="1"/>
            <a:ext cx="2899800" cy="4225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6917" y="1"/>
            <a:ext cx="2899800" cy="4225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295376" y="1"/>
            <a:ext cx="2899800" cy="4225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1" y="4462169"/>
            <a:ext cx="5998260" cy="239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4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96917" y="4462169"/>
            <a:ext cx="5998259" cy="23958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51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5176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5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4507784"/>
            <a:ext cx="2353028" cy="2350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5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60538" y="4507784"/>
            <a:ext cx="2353028" cy="2350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5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21075" y="4507784"/>
            <a:ext cx="2353028" cy="2350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5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381613" y="4507784"/>
            <a:ext cx="2353028" cy="2350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5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842150" y="4507784"/>
            <a:ext cx="2353028" cy="23502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64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8202341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7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1117" y="2579370"/>
            <a:ext cx="3232564" cy="2011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7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16281" y="2579370"/>
            <a:ext cx="3232564" cy="2011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17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41445" y="2579370"/>
            <a:ext cx="3232564" cy="2011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8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44349" y="1033329"/>
            <a:ext cx="2510332" cy="44531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7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517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9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03102" y="1657350"/>
            <a:ext cx="3064837" cy="38780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9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5528" y="1944307"/>
            <a:ext cx="4555323" cy="25694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0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63811" y="3559891"/>
            <a:ext cx="3555231" cy="22509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0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481021" y="3559891"/>
            <a:ext cx="3555231" cy="22509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1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83407" y="1816768"/>
            <a:ext cx="3549232" cy="50412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21178" y="1309282"/>
            <a:ext cx="2342084" cy="41831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88449" y="1309282"/>
            <a:ext cx="2342084" cy="41831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3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0" y="4191000"/>
            <a:ext cx="12195176" cy="22288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40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239220" y="2948639"/>
            <a:ext cx="2695177" cy="13345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1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750001" y="2948638"/>
            <a:ext cx="2695177" cy="13345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2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1239220" y="4622980"/>
            <a:ext cx="2695177" cy="13345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3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750001" y="4622980"/>
            <a:ext cx="2695177" cy="13345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8236421" y="2948638"/>
            <a:ext cx="2695177" cy="13345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4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8236421" y="4622980"/>
            <a:ext cx="2695177" cy="13345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53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189998" y="1112989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54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895942" y="1112989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55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601887" y="1113555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56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189998" y="2799822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57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2895942" y="2799822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5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4601887" y="2800390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59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189998" y="4508630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60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2895942" y="4508630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6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4601887" y="4509197"/>
            <a:ext cx="1253324" cy="12488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69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3869248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77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8325929" y="0"/>
            <a:ext cx="3869248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48368" y="1280160"/>
            <a:ext cx="2836117" cy="42976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28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383407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8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41863" y="3383407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8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233394" y="3383407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8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995904" y="3383407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8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745572" y="3383407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9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5150618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9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491531" y="5150618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9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5233394" y="5150618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9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745572" y="5150618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29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0487435" y="5150618"/>
            <a:ext cx="1706245" cy="171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0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30472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0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86437" y="1"/>
            <a:ext cx="30472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0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" y="3497193"/>
            <a:ext cx="30472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0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86436" y="3497193"/>
            <a:ext cx="30313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61527" y="1"/>
            <a:ext cx="30472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47963" y="1"/>
            <a:ext cx="30472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61527" y="3497193"/>
            <a:ext cx="30472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47963" y="3497193"/>
            <a:ext cx="3031315" cy="33608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2461973" cy="3390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51" y="3490216"/>
            <a:ext cx="2461973" cy="33677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571279" y="1"/>
            <a:ext cx="2420765" cy="24947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2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71279" y="2594075"/>
            <a:ext cx="2420765" cy="42639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2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111037" y="0"/>
            <a:ext cx="2430203" cy="46912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2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101099" y="4790584"/>
            <a:ext cx="2440141" cy="20674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3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53938" y="1"/>
            <a:ext cx="2461973" cy="3390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3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54187" y="3490216"/>
            <a:ext cx="2461975" cy="336778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3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25216" y="1"/>
            <a:ext cx="2420765" cy="24947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4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225216" y="2594075"/>
            <a:ext cx="2420765" cy="42639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4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764973" y="0"/>
            <a:ext cx="2430203" cy="46912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4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755035" y="4790584"/>
            <a:ext cx="2440141" cy="20674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5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8167166" y="0"/>
            <a:ext cx="402801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51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1" y="0"/>
            <a:ext cx="4028012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5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83583" y="0"/>
            <a:ext cx="4028012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5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083583" y="3488437"/>
            <a:ext cx="4028012" cy="3369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61" name="Picture Placeholder 5"/>
          <p:cNvSpPr>
            <a:spLocks noGrp="1"/>
          </p:cNvSpPr>
          <p:nvPr>
            <p:ph type="pic" idx="13"/>
          </p:nvPr>
        </p:nvSpPr>
        <p:spPr>
          <a:xfrm>
            <a:off x="0" y="0"/>
            <a:ext cx="12195176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69" name="Picture Placeholder 2"/>
          <p:cNvSpPr>
            <a:spLocks noGrp="1"/>
          </p:cNvSpPr>
          <p:nvPr>
            <p:ph type="pic" idx="13"/>
          </p:nvPr>
        </p:nvSpPr>
        <p:spPr>
          <a:xfrm>
            <a:off x="1" y="0"/>
            <a:ext cx="6097585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7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6097593" y="0"/>
            <a:ext cx="6097583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71" name="Picture Placeholder 2"/>
          <p:cNvSpPr>
            <a:spLocks noGrp="1"/>
          </p:cNvSpPr>
          <p:nvPr>
            <p:ph type="pic" sz="half" idx="15"/>
          </p:nvPr>
        </p:nvSpPr>
        <p:spPr>
          <a:xfrm>
            <a:off x="6097593" y="3429000"/>
            <a:ext cx="6097583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79" name="Picture Placeholder 2"/>
          <p:cNvSpPr>
            <a:spLocks noGrp="1"/>
          </p:cNvSpPr>
          <p:nvPr>
            <p:ph type="pic" idx="13"/>
          </p:nvPr>
        </p:nvSpPr>
        <p:spPr>
          <a:xfrm>
            <a:off x="6097593" y="0"/>
            <a:ext cx="6097585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80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1" y="0"/>
            <a:ext cx="6097583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381" name="Picture Placeholder 2"/>
          <p:cNvSpPr>
            <a:spLocks noGrp="1"/>
          </p:cNvSpPr>
          <p:nvPr>
            <p:ph type="pic" sz="half" idx="15"/>
          </p:nvPr>
        </p:nvSpPr>
        <p:spPr>
          <a:xfrm>
            <a:off x="1" y="3429000"/>
            <a:ext cx="6097583" cy="342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237255" y="345195"/>
            <a:ext cx="466756" cy="461626"/>
          </a:xfr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415889" y="1055733"/>
            <a:ext cx="5360225" cy="353012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24503" y="3452685"/>
            <a:ext cx="2173659" cy="21488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78528" y="3452685"/>
            <a:ext cx="2173659" cy="21488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 spd="med"/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 bwMode="auto">
      <p:bgPr>
        <a:gradFill rotWithShape="0">
          <a:gsLst>
            <a:gs pos="0">
              <a:srgbClr val="D7D9E1"/>
            </a:gs>
            <a:gs pos="25999">
              <a:srgbClr val="EBECF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>
              <a:defRPr/>
            </a:pPr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3C3C36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26252" y="6118978"/>
            <a:ext cx="356148" cy="338516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r">
              <a:defRPr/>
            </a:pPr>
            <a:fld id="{9B2EB6E4-2829-4E00-9C68-D59EAB2196FF}" type="slidenum">
              <a:rPr lang="zh-CN" altLang="en-US" sz="1000" smtClean="0">
                <a:solidFill>
                  <a:srgbClr val="3C3C36">
                    <a:tint val="75000"/>
                  </a:srgbClr>
                </a:solidFill>
                <a:ea typeface="微软雅黑" panose="020B0503020204020204" pitchFamily="34" charset="-122"/>
              </a:rPr>
              <a:t>‹#›</a:t>
            </a:fld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solidFill>
                  <a:srgbClr val="3C3C36">
                    <a:tint val="75000"/>
                  </a:srgbClr>
                </a:solidFill>
              </a:rPr>
              <a:t>罗欣药业传递健康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2"/>
          <p:cNvSpPr>
            <a:spLocks noGrp="1"/>
          </p:cNvSpPr>
          <p:nvPr>
            <p:ph type="pic" sz="quarter" idx="13" hasCustomPrompt="1"/>
          </p:nvPr>
        </p:nvSpPr>
        <p:spPr>
          <a:xfrm>
            <a:off x="740231" y="490335"/>
            <a:ext cx="10798626" cy="32398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the placeholder and paste image via Images Library</a:t>
            </a:r>
          </a:p>
        </p:txBody>
      </p:sp>
      <p:sp>
        <p:nvSpPr>
          <p:cNvPr id="9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5870477"/>
            <a:ext cx="4183743" cy="276323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0" y="5496462"/>
            <a:ext cx="4183743" cy="276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1" name="标题 3"/>
          <p:cNvSpPr>
            <a:spLocks noGrp="1"/>
          </p:cNvSpPr>
          <p:nvPr>
            <p:ph type="title"/>
          </p:nvPr>
        </p:nvSpPr>
        <p:spPr>
          <a:xfrm>
            <a:off x="669924" y="3905710"/>
            <a:ext cx="10850563" cy="789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14" name="副标题 2"/>
          <p:cNvSpPr>
            <a:spLocks noGrp="1"/>
          </p:cNvSpPr>
          <p:nvPr>
            <p:ph type="subTitle" idx="1"/>
          </p:nvPr>
        </p:nvSpPr>
        <p:spPr>
          <a:xfrm>
            <a:off x="669924" y="4787607"/>
            <a:ext cx="10850562" cy="2763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2000" i="0" u="none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Rectangle 12"/>
          <p:cNvSpPr>
            <a:spLocks noChangeAspect="1"/>
          </p:cNvSpPr>
          <p:nvPr userDrawn="1"/>
        </p:nvSpPr>
        <p:spPr>
          <a:xfrm>
            <a:off x="740214" y="3723237"/>
            <a:ext cx="10800000" cy="15479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85" y="5795104"/>
            <a:ext cx="1521615" cy="4270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>
              <a:defRPr/>
            </a:pPr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srgbClr val="3C3C36"/>
                </a:solidFill>
                <a:ea typeface="微软雅黑" panose="020B0503020204020204" pitchFamily="34" charset="-122"/>
              </a:rPr>
              <a:t>罗欣药业  传递健康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226252" y="6118978"/>
            <a:ext cx="356148" cy="338516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r">
              <a:defRPr/>
            </a:pPr>
            <a:fld id="{5DD3DB80-B894-403A-B48E-6FDC1A72010E}" type="slidenum">
              <a:rPr lang="zh-CN" altLang="en-US" sz="1000" smtClean="0">
                <a:solidFill>
                  <a:srgbClr val="3C3C36">
                    <a:tint val="75000"/>
                  </a:srgbClr>
                </a:solidFill>
                <a:ea typeface="微软雅黑" panose="020B0503020204020204" pitchFamily="34" charset="-122"/>
              </a:rPr>
              <a:t>‹#›</a:t>
            </a:fld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单击此处添加文本</a:t>
            </a:r>
            <a:r>
              <a:rPr lang="en-US" altLang="zh-CN" dirty="0"/>
              <a:t>-14pt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>
              <a:defRPr/>
            </a:pPr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4" y="6440949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dirty="0">
                <a:solidFill>
                  <a:srgbClr val="3C3C36"/>
                </a:solidFill>
                <a:ea typeface="微软雅黑" panose="020B0503020204020204" pitchFamily="34" charset="-122"/>
              </a:rPr>
              <a:t>罗欣药业  传递健康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226252" y="6118978"/>
            <a:ext cx="356148" cy="338516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r">
              <a:defRPr/>
            </a:pPr>
            <a:fld id="{5DD3DB80-B894-403A-B48E-6FDC1A72010E}" type="slidenum">
              <a:rPr lang="zh-CN" altLang="en-US" sz="1000" smtClean="0">
                <a:solidFill>
                  <a:srgbClr val="3C3C36">
                    <a:tint val="75000"/>
                  </a:srgbClr>
                </a:solidFill>
                <a:ea typeface="微软雅黑" panose="020B0503020204020204" pitchFamily="34" charset="-122"/>
              </a:rPr>
              <a:t>‹#›</a:t>
            </a:fld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-16pt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12700" imgH="12700" progId="TCLayout.ActiveDocument.1">
                  <p:embed/>
                </p:oleObj>
              </mc:Choice>
              <mc:Fallback>
                <p:oleObj name="think-cell 幻灯片" r:id="rId4" imgW="12700" imgH="12700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ctr">
              <a:defRPr/>
            </a:pPr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226252" y="6118978"/>
            <a:ext cx="356148" cy="338516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pPr algn="r">
              <a:defRPr/>
            </a:pPr>
            <a:fld id="{5DD3DB80-B894-403A-B48E-6FDC1A72010E}" type="slidenum">
              <a:rPr lang="zh-CN" altLang="en-US" sz="1000" smtClean="0">
                <a:solidFill>
                  <a:srgbClr val="3C3C36">
                    <a:tint val="75000"/>
                  </a:srgbClr>
                </a:solidFill>
                <a:ea typeface="微软雅黑" panose="020B0503020204020204" pitchFamily="34" charset="-122"/>
              </a:rPr>
              <a:t>‹#›</a:t>
            </a:fld>
            <a:endParaRPr lang="zh-CN" altLang="en-US" sz="1000" dirty="0">
              <a:solidFill>
                <a:srgbClr val="3C3C36">
                  <a:tint val="7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单击此处添加标题 </a:t>
            </a:r>
            <a:r>
              <a:rPr lang="en-US" altLang="zh-CN" dirty="0"/>
              <a:t>-18pt</a:t>
            </a:r>
            <a:endParaRPr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400" y="6426017"/>
            <a:ext cx="4139543" cy="274344"/>
          </a:xfrm>
          <a:prstGeom prst="rect">
            <a:avLst/>
          </a:prstGeom>
        </p:spPr>
      </p:pic>
      <p:sp>
        <p:nvSpPr>
          <p:cNvPr id="11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660400" y="1208667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文字内容编辑</a:t>
            </a:r>
            <a:endParaRPr lang="en-US" altLang="zh-CN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6149694"/>
            <a:ext cx="4183743" cy="27632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05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数据来源：</a:t>
            </a:r>
            <a:endParaRPr lang="en-US" altLang="zh-CN" dirty="0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296863"/>
            <a:ext cx="9929812" cy="569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1085850" y="6333331"/>
            <a:ext cx="9286875" cy="38258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bg1">
                      <a:alpha val="85000"/>
                    </a:schemeClr>
                  </a:glow>
                </a:effectLst>
              </a:defRPr>
            </a:lvl1pPr>
          </a:lstStyle>
          <a:p>
            <a:pPr lvl="0"/>
            <a:r>
              <a:rPr lang="zh-CN" altLang="en-US" dirty="0"/>
              <a:t>输入内容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游戏机, 电脑, 水, 钟表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1" y="6568542"/>
            <a:ext cx="1853344" cy="2926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7" y="6570577"/>
            <a:ext cx="1853031" cy="292584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-330993"/>
            <a:ext cx="1892829" cy="1892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5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354877" y="1648669"/>
            <a:ext cx="5279600" cy="45255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8542"/>
            <a:ext cx="1853344" cy="292633"/>
          </a:xfrm>
          <a:prstGeom prst="rect">
            <a:avLst/>
          </a:prstGeom>
        </p:spPr>
      </p:pic>
      <p:pic>
        <p:nvPicPr>
          <p:cNvPr id="11" name="图片 10" descr="图片包含 游戏机&#10;&#10;描述已自动生成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70" y="-219405"/>
            <a:ext cx="1532465" cy="1532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6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102359" y="1170432"/>
            <a:ext cx="5265181" cy="45171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0188" y="521879"/>
            <a:ext cx="6437811" cy="84972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319394" y="2612572"/>
            <a:ext cx="9929812" cy="194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准确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528637"/>
            <a:ext cx="9410700" cy="599769"/>
          </a:xfrm>
        </p:spPr>
        <p:txBody>
          <a:bodyPr anchor="ctr" anchorCtr="0">
            <a:noAutofit/>
          </a:bodyPr>
          <a:lstStyle>
            <a:lvl1pPr>
              <a:defRPr sz="2800" b="1">
                <a:solidFill>
                  <a:srgbClr val="03719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647700" y="6243638"/>
            <a:ext cx="10846210" cy="492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10" name="内容占位符 9"/>
          <p:cNvSpPr>
            <a:spLocks noGrp="1"/>
          </p:cNvSpPr>
          <p:nvPr>
            <p:ph sz="quarter" idx="11"/>
          </p:nvPr>
        </p:nvSpPr>
        <p:spPr>
          <a:xfrm>
            <a:off x="647700" y="5565775"/>
            <a:ext cx="10846210" cy="4921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buNone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68" name="Picture Placeholder 2"/>
          <p:cNvSpPr>
            <a:spLocks noGrp="1"/>
          </p:cNvSpPr>
          <p:nvPr>
            <p:ph type="pic" idx="13"/>
          </p:nvPr>
        </p:nvSpPr>
        <p:spPr>
          <a:xfrm>
            <a:off x="6097590" y="0"/>
            <a:ext cx="6097588" cy="6855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837048" y="1110344"/>
            <a:ext cx="4379059" cy="57476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77" name="Picture Placeholder 2"/>
          <p:cNvSpPr>
            <a:spLocks noGrp="1"/>
          </p:cNvSpPr>
          <p:nvPr>
            <p:ph type="pic" sz="half" idx="14"/>
          </p:nvPr>
        </p:nvSpPr>
        <p:spPr>
          <a:xfrm>
            <a:off x="3811986" y="283029"/>
            <a:ext cx="6748349" cy="31459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8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16570" y="1"/>
            <a:ext cx="2836117" cy="42568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359060" y="1033155"/>
            <a:ext cx="2873369" cy="42568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80863" y="4554073"/>
            <a:ext cx="4309077" cy="15127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zh-CN" altLang="en-US"/>
              <a:t>单击图标添加图片</a:t>
            </a:r>
          </a:p>
        </p:txBody>
      </p:sp>
    </p:spTree>
  </p:cSld>
  <p:clrMapOvr>
    <a:masterClrMapping/>
  </p:clrMapOvr>
  <p:transition spd="med"/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115644" y="6118978"/>
            <a:ext cx="466756" cy="461626"/>
          </a:xfrm>
          <a:prstGeom prst="rect">
            <a:avLst/>
          </a:prstGeom>
          <a:ln w="12700">
            <a:miter lim="400000"/>
          </a:ln>
        </p:spPr>
        <p:txBody>
          <a:bodyPr wrap="none" lIns="91421" tIns="91421" rIns="91421" bIns="91421">
            <a:spAutoFit/>
          </a:bodyPr>
          <a:lstStyle/>
          <a:p>
            <a:fld id="{5DD3DB80-B894-403A-B48E-6FDC1A72010E}" type="slidenum">
              <a:rPr lang="zh-CN" altLang="en-US" smtClean="0">
                <a:solidFill>
                  <a:srgbClr val="3C3C36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3C3C36">
                  <a:tint val="75000"/>
                </a:srgbClr>
              </a:solidFill>
            </a:endParaRP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609600" y="92075"/>
            <a:ext cx="10972800" cy="150812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91421" tIns="91421" rIns="91421" bIns="91421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aphicFrame>
        <p:nvGraphicFramePr>
          <p:cNvPr id="5" name="对象 4" hidden="1"/>
          <p:cNvGraphicFramePr>
            <a:graphicFrameLocks noChangeAspect="1"/>
          </p:cNvGraphicFramePr>
          <p:nvPr userDrawn="1">
            <p:custDataLst>
              <p:tags r:id="rId5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51" imgW="12700" imgH="12700" progId="TCLayout.ActiveDocument.1">
                  <p:embed/>
                </p:oleObj>
              </mc:Choice>
              <mc:Fallback>
                <p:oleObj name="think-cell 幻灯片" r:id="rId51" imgW="12700" imgH="12700" progId="TCLayout.ActiveDocument.1">
                  <p:embed/>
                  <p:pic>
                    <p:nvPicPr>
                      <p:cNvPr id="0" name="对象 4" hidden="1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transition spd="med"/>
  <p:hf hdr="0" dt="0"/>
  <p:txStyles>
    <p:titleStyle>
      <a:lvl1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1pPr>
      <a:lvl2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2pPr>
      <a:lvl3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3pPr>
      <a:lvl4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4pPr>
      <a:lvl5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5pPr>
      <a:lvl6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6pPr>
      <a:lvl7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7pPr>
      <a:lvl8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8pPr>
      <a:lvl9pPr marL="0" marR="0" indent="0" algn="l" defTabSz="91376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9pPr>
    </p:titleStyle>
    <p:bodyStyle>
      <a:lvl1pPr marL="0" marR="0" indent="0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1pPr>
      <a:lvl2pPr marL="0" marR="0" indent="457200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2pPr>
      <a:lvl3pPr marL="0" marR="0" indent="913765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3pPr>
      <a:lvl4pPr marL="0" marR="0" indent="1370965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4pPr>
      <a:lvl5pPr marL="0" marR="0" indent="1828165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5pPr>
      <a:lvl6pPr marL="2590165" marR="0" indent="-304800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6pPr>
      <a:lvl7pPr marL="3047365" marR="0" indent="-304800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7pPr>
      <a:lvl8pPr marL="3504565" marR="0" indent="-304800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8pPr>
      <a:lvl9pPr marL="3961765" marR="0" indent="-304800" algn="l" defTabSz="913765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defRPr sz="2400" b="0" i="0" u="none" strike="noStrike" cap="none" spc="0" baseline="0">
          <a:ln>
            <a:noFill/>
          </a:ln>
          <a:solidFill>
            <a:srgbClr val="7F7F7F"/>
          </a:solidFill>
          <a:uFillTx/>
          <a:latin typeface="Montserrat Hairline"/>
          <a:ea typeface="Montserrat Hairline"/>
          <a:cs typeface="Montserrat Hairline"/>
          <a:sym typeface="Montserrat Hairline"/>
        </a:defRPr>
      </a:lvl9pPr>
    </p:bodyStyle>
    <p:otherStyle>
      <a:lvl1pPr marL="0" marR="0" indent="0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1pPr>
      <a:lvl2pPr marL="0" marR="0" indent="457200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2pPr>
      <a:lvl3pPr marL="0" marR="0" indent="913765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3pPr>
      <a:lvl4pPr marL="0" marR="0" indent="1370965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4pPr>
      <a:lvl5pPr marL="0" marR="0" indent="1828165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5pPr>
      <a:lvl6pPr marL="0" marR="0" indent="2285365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6pPr>
      <a:lvl7pPr marL="0" marR="0" indent="2742565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7pPr>
      <a:lvl8pPr marL="0" marR="0" indent="3199765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8pPr>
      <a:lvl9pPr marL="0" marR="0" indent="3656965" algn="l" defTabSz="9137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BDAB-6F1D-425F-81A2-C6510008BA1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4449-8039-4F39-9516-8652144519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Picture Placeholder 1" descr="C:\Users\sairobo\Desktop\11111.jpg11111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2038" b="22038"/>
          <a:stretch>
            <a:fillRect/>
          </a:stretch>
        </p:blipFill>
        <p:spPr>
          <a:xfrm>
            <a:off x="3175" y="0"/>
            <a:ext cx="12188825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58" y="345195"/>
            <a:ext cx="2313236" cy="65869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83740" y="4205605"/>
            <a:ext cx="9137015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8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国家</a:t>
            </a:r>
            <a:r>
              <a:rPr lang="en-US" altLang="zh-CN" sz="28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8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类化学创新药</a:t>
            </a:r>
            <a:r>
              <a:rPr lang="en-US" altLang="zh-CN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-</a:t>
            </a:r>
            <a:r>
              <a:rPr lang="zh-CN" altLang="en-US" sz="36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安奈拉唑钠肠溶片</a:t>
            </a:r>
            <a:r>
              <a:rPr lang="en-US" altLang="zh-CN" sz="36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(</a:t>
            </a:r>
            <a:r>
              <a:rPr lang="zh-CN" altLang="en-US" sz="36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Wingdings" panose="05000000000000000000" pitchFamily="2" charset="2"/>
              </a:rPr>
              <a:t>安久卫</a:t>
            </a:r>
            <a:r>
              <a:rPr lang="en-US" altLang="zh-CN" sz="3600" b="1" baseline="300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Wingdings" panose="05000000000000000000" pitchFamily="2" charset="2"/>
              </a:rPr>
              <a:t>®</a:t>
            </a:r>
            <a:r>
              <a:rPr lang="en-US" altLang="zh-CN" sz="36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89217" y="5255551"/>
            <a:ext cx="661661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轩竹（北京）医药科技有限公司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7" b="97577" l="2786" r="94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13" y="-88349"/>
            <a:ext cx="6604312" cy="36056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F95BBE-A407-4547-8392-D904840C6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/>
          <a:stretch/>
        </p:blipFill>
        <p:spPr>
          <a:xfrm>
            <a:off x="666737" y="1304173"/>
            <a:ext cx="4039163" cy="2824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11843" y="471212"/>
            <a:ext cx="10700385" cy="53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安奈拉唑钠拥有完全自主知识产权</a:t>
            </a:r>
            <a:r>
              <a:rPr lang="en-US" altLang="zh-CN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与艾普拉唑同属新一代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PPI</a:t>
            </a:r>
          </a:p>
        </p:txBody>
      </p:sp>
      <p:sp>
        <p:nvSpPr>
          <p:cNvPr id="2" name="矩形 1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graphicFrame>
        <p:nvGraphicFramePr>
          <p:cNvPr id="16" name="表格 1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653811"/>
              </p:ext>
            </p:extLst>
          </p:nvPr>
        </p:nvGraphicFramePr>
        <p:xfrm>
          <a:off x="4958577" y="1304173"/>
          <a:ext cx="6500182" cy="405403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0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9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代谢酶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安奈拉唑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CYP3A4</a:t>
                      </a:r>
                      <a:endParaRPr lang="en-US" altLang="zh-CN" sz="1400" b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新一代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艾普拉唑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CYP3A4</a:t>
                      </a:r>
                      <a:r>
                        <a:rPr lang="en-US" altLang="zh-CN" sz="1400" b="0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baseline="300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新一代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雷贝拉唑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CYP2C19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第三代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泮托拉唑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CYP2C19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第三代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兰索拉唑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CYP2C19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第二代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奥美拉唑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CYP2C19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baseline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第一代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 b="0" baseline="300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内容占位符 13"/>
          <p:cNvSpPr txBox="1"/>
          <p:nvPr/>
        </p:nvSpPr>
        <p:spPr>
          <a:xfrm>
            <a:off x="666737" y="6204061"/>
            <a:ext cx="7075463" cy="492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1.</a:t>
            </a:r>
            <a:r>
              <a:rPr lang="zh-CN" altLang="en-US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药理学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. </a:t>
            </a:r>
            <a:r>
              <a:rPr lang="zh-CN" altLang="en-US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人民卫生出版社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9</a:t>
            </a:r>
            <a:r>
              <a:rPr lang="zh-CN" altLang="en-US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版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. </a:t>
            </a:r>
          </a:p>
          <a:p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2. Expert </a:t>
            </a:r>
            <a:r>
              <a:rPr lang="en-US" altLang="zh-CN" sz="800" dirty="0" err="1">
                <a:solidFill>
                  <a:srgbClr val="103C55"/>
                </a:solidFill>
                <a:latin typeface="微软雅黑" panose="020B0503020204020204" pitchFamily="34" charset="-122"/>
              </a:rPr>
              <a:t>Opin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 Drug </a:t>
            </a:r>
            <a:r>
              <a:rPr lang="en-US" altLang="zh-CN" sz="800" dirty="0" err="1">
                <a:solidFill>
                  <a:srgbClr val="103C55"/>
                </a:solidFill>
                <a:latin typeface="微软雅黑" panose="020B0503020204020204" pitchFamily="34" charset="-122"/>
              </a:rPr>
              <a:t>Metab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800" dirty="0" err="1">
                <a:solidFill>
                  <a:srgbClr val="103C55"/>
                </a:solidFill>
                <a:latin typeface="微软雅黑" panose="020B0503020204020204" pitchFamily="34" charset="-122"/>
              </a:rPr>
              <a:t>Toxicol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. 2018 Apr;14(4):447-460.</a:t>
            </a:r>
          </a:p>
          <a:p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质子泵抑制剂临床应用指导原则（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2020</a:t>
            </a:r>
            <a:r>
              <a:rPr lang="zh-CN" altLang="en-US" sz="800" dirty="0">
                <a:solidFill>
                  <a:srgbClr val="103C55"/>
                </a:solidFill>
                <a:latin typeface="微软雅黑" panose="020B0503020204020204" pitchFamily="34" charset="-122"/>
              </a:rPr>
              <a:t>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64425" y="5557859"/>
            <a:ext cx="288402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安奈拉唑钠化合物与制剂专利证书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北京新技术新产品证书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85186" y="5503614"/>
            <a:ext cx="6500183" cy="79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安奈拉唑钠与艾普拉唑均以</a:t>
            </a:r>
            <a:r>
              <a:rPr lang="en-US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CYP3A4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为主要代谢酶，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同属于新一代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此外安奈拉唑钠具有更多酶代谢的特点，有更优安全性趋势。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l="33630" t="19403" r="37909" b="7261"/>
          <a:stretch>
            <a:fillRect/>
          </a:stretch>
        </p:blipFill>
        <p:spPr>
          <a:xfrm>
            <a:off x="2739114" y="2496498"/>
            <a:ext cx="1963370" cy="2872769"/>
          </a:xfrm>
          <a:prstGeom prst="rect">
            <a:avLst/>
          </a:prstGeom>
          <a:ln>
            <a:solidFill>
              <a:srgbClr val="BEA36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/>
          <a:srcRect l="25039" t="19472" r="47115" b="5722"/>
          <a:stretch>
            <a:fillRect/>
          </a:stretch>
        </p:blipFill>
        <p:spPr>
          <a:xfrm>
            <a:off x="666737" y="2496499"/>
            <a:ext cx="1963370" cy="2872769"/>
          </a:xfrm>
          <a:prstGeom prst="rect">
            <a:avLst/>
          </a:prstGeom>
          <a:ln>
            <a:solidFill>
              <a:srgbClr val="BEA36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505609" y="77621"/>
            <a:ext cx="8318695" cy="881578"/>
          </a:xfrm>
        </p:spPr>
        <p:txBody>
          <a:bodyPr anchor="b">
            <a:normAutofit fontScale="90000"/>
          </a:bodyPr>
          <a:lstStyle/>
          <a:p>
            <a:pPr algn="l" defTabSz="914400">
              <a:lnSpc>
                <a:spcPct val="100000"/>
              </a:lnSpc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安奈拉唑钠弥补目录内中国自主原研</a:t>
            </a:r>
            <a:r>
              <a:rPr lang="en-US" altLang="zh-CN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的空白</a:t>
            </a:r>
            <a:br>
              <a:rPr lang="en-US" altLang="zh-CN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临床决策更简便可靠</a:t>
            </a:r>
            <a:r>
              <a:rPr lang="en-US" altLang="zh-CN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获益更多不同类型的患者</a:t>
            </a:r>
          </a:p>
        </p:txBody>
      </p:sp>
      <p:sp>
        <p:nvSpPr>
          <p:cNvPr id="11" name="矩形 10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aphicFrame>
        <p:nvGraphicFramePr>
          <p:cNvPr id="10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99781"/>
              </p:ext>
            </p:extLst>
          </p:nvPr>
        </p:nvGraphicFramePr>
        <p:xfrm>
          <a:off x="3811713" y="1383737"/>
          <a:ext cx="7459038" cy="500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2025">
                <a:tc>
                  <a:txBody>
                    <a:bodyPr/>
                    <a:lstStyle/>
                    <a:p>
                      <a:pPr marL="0" marR="0" lvl="0" indent="0" algn="just" defTabSz="1219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安奈拉唑钠可弥补目录内中国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自主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原研</a:t>
                      </a:r>
                      <a:r>
                        <a:rPr lang="en-US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PPI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空白</a:t>
                      </a: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。安奈拉唑钠为国内首个完全自主研发的</a:t>
                      </a:r>
                      <a:r>
                        <a:rPr lang="en-US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PPI</a:t>
                      </a: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，全中国人群数据、全流程本土化生产。</a:t>
                      </a:r>
                      <a:endParaRPr lang="zh-CN" altLang="en-US" sz="16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安奈拉唑钠适应症聚焦，十二指肠溃疡有明确的诊断标准，指征清晰，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不存在临床滥用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的问题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</a:t>
                      </a:r>
                      <a:r>
                        <a:rPr lang="zh-CN" altLang="en-US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且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不会增加临床管理难度</a:t>
                      </a:r>
                      <a:r>
                        <a:rPr lang="zh-CN" altLang="zh-CN" sz="1600" b="1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2025">
                <a:tc>
                  <a:txBody>
                    <a:bodyPr/>
                    <a:lstStyle/>
                    <a:p>
                      <a:pPr marL="0" marR="0" lvl="0" indent="0" algn="just" defTabSz="1219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非甾体抗炎药的广泛使用以及老龄化人口中常见的抗血栓治疗</a:t>
                      </a: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等，均使消化性溃疡的诊治更具挑战。</a:t>
                      </a: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安奈拉唑钠多酶</a:t>
                      </a:r>
                      <a:r>
                        <a:rPr lang="zh-CN" altLang="en-US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加</a:t>
                      </a: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非酶代谢及肠肾双通道排泄</a:t>
                      </a:r>
                      <a:r>
                        <a:rPr lang="zh-CN" altLang="en-US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特</a:t>
                      </a:r>
                      <a:r>
                        <a:rPr lang="zh-CN" altLang="zh-CN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点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解决老年及需要降低肾脏负担患者的用药需求，降低合并用药风险</a:t>
                      </a:r>
                      <a:r>
                        <a:rPr lang="zh-CN" altLang="en-US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，符合</a:t>
                      </a:r>
                      <a:r>
                        <a:rPr lang="en-US" altLang="zh-CN" sz="1600" b="1" dirty="0">
                          <a:solidFill>
                            <a:srgbClr val="426477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”</a:t>
                      </a:r>
                      <a:r>
                        <a:rPr lang="zh-CN" altLang="en-US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保基本</a:t>
                      </a:r>
                      <a:r>
                        <a:rPr lang="en-US" altLang="zh-CN" sz="1600" b="1" dirty="0">
                          <a:solidFill>
                            <a:srgbClr val="34596D"/>
                          </a:solidFill>
                          <a:latin typeface="微软雅黑 Light" panose="020B0502040204020203" pitchFamily="34" charset="-122"/>
                          <a:ea typeface="微软雅黑 Light" panose="020B0502040204020203" pitchFamily="34" charset="-122"/>
                        </a:rPr>
                        <a:t>”</a:t>
                      </a:r>
                      <a:r>
                        <a:rPr lang="zh-CN" altLang="en-US" sz="1600" b="0" kern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原则。</a:t>
                      </a:r>
                      <a:endParaRPr lang="zh-CN" altLang="zh-CN" sz="1600" b="0" kern="1200" dirty="0">
                        <a:solidFill>
                          <a:srgbClr val="103C5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025">
                <a:tc>
                  <a:txBody>
                    <a:bodyPr/>
                    <a:lstStyle/>
                    <a:p>
                      <a:pPr marL="0" marR="0" lvl="0" indent="0" algn="just" defTabSz="1219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约53%患者为CYP2C19快代谢基因型</a:t>
                      </a:r>
                      <a:r>
                        <a:rPr lang="en-US" altLang="zh-CN" sz="1600" baseline="300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zh-CN" sz="16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zh-CN" altLang="zh-CN" sz="1600" b="1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安奈拉唑钠不受基因型影响，</a:t>
                      </a:r>
                      <a:r>
                        <a:rPr lang="zh-CN" altLang="zh-CN" sz="16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临床决策更简便和可靠。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矩形: 圆角 14"/>
          <p:cNvSpPr/>
          <p:nvPr/>
        </p:nvSpPr>
        <p:spPr>
          <a:xfrm>
            <a:off x="648629" y="1586369"/>
            <a:ext cx="2347787" cy="984262"/>
          </a:xfrm>
          <a:prstGeom prst="roundRect">
            <a:avLst/>
          </a:prstGeom>
          <a:solidFill>
            <a:srgbClr val="103C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弥补目录空白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3643532" y="2776863"/>
            <a:ext cx="7709096" cy="1028700"/>
          </a:xfrm>
          <a:prstGeom prst="roundRect">
            <a:avLst/>
          </a:prstGeom>
          <a:noFill/>
          <a:ln w="1270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3643532" y="1530859"/>
            <a:ext cx="7709096" cy="1028700"/>
          </a:xfrm>
          <a:prstGeom prst="roundRect">
            <a:avLst/>
          </a:prstGeom>
          <a:noFill/>
          <a:ln w="12700">
            <a:solidFill>
              <a:srgbClr val="294F6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/>
          <p:cNvSpPr/>
          <p:nvPr/>
        </p:nvSpPr>
        <p:spPr>
          <a:xfrm>
            <a:off x="3643532" y="4009411"/>
            <a:ext cx="7709096" cy="1149878"/>
          </a:xfrm>
          <a:prstGeom prst="roundRect">
            <a:avLst/>
          </a:prstGeom>
          <a:noFill/>
          <a:ln w="1270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>
            <a:off x="3643532" y="5363137"/>
            <a:ext cx="7709096" cy="934434"/>
          </a:xfrm>
          <a:prstGeom prst="roundRect">
            <a:avLst/>
          </a:prstGeom>
          <a:noFill/>
          <a:ln w="1270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648628" y="2828586"/>
            <a:ext cx="2347788" cy="984262"/>
          </a:xfrm>
          <a:prstGeom prst="roundRect">
            <a:avLst/>
          </a:prstGeom>
          <a:solidFill>
            <a:srgbClr val="103C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不增管理难度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648628" y="5338223"/>
            <a:ext cx="2347788" cy="984262"/>
          </a:xfrm>
          <a:prstGeom prst="roundRect">
            <a:avLst/>
          </a:prstGeom>
          <a:solidFill>
            <a:srgbClr val="103C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决策简便可靠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648628" y="4090103"/>
            <a:ext cx="2347789" cy="984262"/>
          </a:xfrm>
          <a:prstGeom prst="roundRect">
            <a:avLst/>
          </a:prstGeom>
          <a:solidFill>
            <a:srgbClr val="103C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保基本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8629" y="6501419"/>
            <a:ext cx="3931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1.Wu Z. et al. </a:t>
            </a:r>
            <a:r>
              <a:rPr lang="en-US" altLang="zh-CN" sz="800" dirty="0" err="1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PLoS</a:t>
            </a:r>
            <a:r>
              <a:rPr lang="en-US" altLang="zh-CN" sz="8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One. 2013;8(10):e71934. Published 2013 Oct 2</a:t>
            </a:r>
            <a:endParaRPr lang="zh-CN" altLang="en-US" sz="8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0" y="590548"/>
            <a:ext cx="2162811" cy="1165909"/>
          </a:xfrm>
          <a:custGeom>
            <a:avLst/>
            <a:gdLst>
              <a:gd name="connsiteX0" fmla="*/ 0 w 1822047"/>
              <a:gd name="connsiteY0" fmla="*/ 0 h 1150034"/>
              <a:gd name="connsiteX1" fmla="*/ 1252729 w 1822047"/>
              <a:gd name="connsiteY1" fmla="*/ 0 h 1150034"/>
              <a:gd name="connsiteX2" fmla="*/ 1822047 w 1822047"/>
              <a:gd name="connsiteY2" fmla="*/ 575017 h 1150034"/>
              <a:gd name="connsiteX3" fmla="*/ 1252729 w 1822047"/>
              <a:gd name="connsiteY3" fmla="*/ 1150034 h 1150034"/>
              <a:gd name="connsiteX4" fmla="*/ 0 w 1822047"/>
              <a:gd name="connsiteY4" fmla="*/ 1150034 h 1150034"/>
              <a:gd name="connsiteX5" fmla="*/ 0 w 1822047"/>
              <a:gd name="connsiteY5" fmla="*/ 0 h 115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2047" h="1150034">
                <a:moveTo>
                  <a:pt x="0" y="0"/>
                </a:moveTo>
                <a:lnTo>
                  <a:pt x="1252729" y="0"/>
                </a:lnTo>
                <a:cubicBezTo>
                  <a:pt x="1567124" y="0"/>
                  <a:pt x="1822047" y="257427"/>
                  <a:pt x="1822047" y="575017"/>
                </a:cubicBezTo>
                <a:cubicBezTo>
                  <a:pt x="1822047" y="892608"/>
                  <a:pt x="1567124" y="1150034"/>
                  <a:pt x="1252729" y="1150034"/>
                </a:cubicBezTo>
                <a:lnTo>
                  <a:pt x="0" y="1150034"/>
                </a:lnTo>
                <a:lnTo>
                  <a:pt x="0" y="0"/>
                </a:lnTo>
                <a:close/>
              </a:path>
            </a:pathLst>
          </a:custGeom>
          <a:solidFill>
            <a:srgbClr val="103C55"/>
          </a:solidFill>
          <a:ln>
            <a:solidFill>
              <a:srgbClr val="103C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758003"/>
            <a:ext cx="1927274" cy="892552"/>
          </a:xfrm>
          <a:prstGeom prst="rect">
            <a:avLst/>
          </a:prstGeom>
          <a:solidFill>
            <a:srgbClr val="103C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65600" y="3348131"/>
            <a:ext cx="1452229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103D5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有效性</a:t>
            </a:r>
            <a:endParaRPr lang="en-US" altLang="zh-CN" sz="2800" b="1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69163" y="1847200"/>
            <a:ext cx="1382351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103D5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05158" y="3348131"/>
            <a:ext cx="2361882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103D5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创新性</a:t>
            </a:r>
          </a:p>
        </p:txBody>
      </p:sp>
      <p:grpSp>
        <p:nvGrpSpPr>
          <p:cNvPr id="13" name="Group 284"/>
          <p:cNvGrpSpPr/>
          <p:nvPr/>
        </p:nvGrpSpPr>
        <p:grpSpPr>
          <a:xfrm>
            <a:off x="3704487" y="1756456"/>
            <a:ext cx="604604" cy="591981"/>
            <a:chOff x="-4600575" y="1592263"/>
            <a:chExt cx="4446587" cy="3724275"/>
          </a:xfrm>
          <a:solidFill>
            <a:srgbClr val="384502"/>
          </a:solidFill>
        </p:grpSpPr>
        <p:sp>
          <p:nvSpPr>
            <p:cNvPr id="14" name="Freeform 22"/>
            <p:cNvSpPr/>
            <p:nvPr/>
          </p:nvSpPr>
          <p:spPr bwMode="auto">
            <a:xfrm>
              <a:off x="-4600575" y="2065338"/>
              <a:ext cx="3246438" cy="3251200"/>
            </a:xfrm>
            <a:custGeom>
              <a:avLst/>
              <a:gdLst>
                <a:gd name="T0" fmla="*/ 1932 w 2045"/>
                <a:gd name="T1" fmla="*/ 1934 h 2048"/>
                <a:gd name="T2" fmla="*/ 113 w 2045"/>
                <a:gd name="T3" fmla="*/ 1934 h 2048"/>
                <a:gd name="T4" fmla="*/ 113 w 2045"/>
                <a:gd name="T5" fmla="*/ 114 h 2048"/>
                <a:gd name="T6" fmla="*/ 1231 w 2045"/>
                <a:gd name="T7" fmla="*/ 114 h 2048"/>
                <a:gd name="T8" fmla="*/ 1231 w 2045"/>
                <a:gd name="T9" fmla="*/ 0 h 2048"/>
                <a:gd name="T10" fmla="*/ 0 w 2045"/>
                <a:gd name="T11" fmla="*/ 0 h 2048"/>
                <a:gd name="T12" fmla="*/ 0 w 2045"/>
                <a:gd name="T13" fmla="*/ 2048 h 2048"/>
                <a:gd name="T14" fmla="*/ 2045 w 2045"/>
                <a:gd name="T15" fmla="*/ 2048 h 2048"/>
                <a:gd name="T16" fmla="*/ 2045 w 2045"/>
                <a:gd name="T17" fmla="*/ 1533 h 2048"/>
                <a:gd name="T18" fmla="*/ 1932 w 2045"/>
                <a:gd name="T19" fmla="*/ 1533 h 2048"/>
                <a:gd name="T20" fmla="*/ 1932 w 2045"/>
                <a:gd name="T21" fmla="*/ 1934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5" h="2048">
                  <a:moveTo>
                    <a:pt x="1932" y="1934"/>
                  </a:moveTo>
                  <a:lnTo>
                    <a:pt x="113" y="1934"/>
                  </a:lnTo>
                  <a:lnTo>
                    <a:pt x="113" y="114"/>
                  </a:lnTo>
                  <a:lnTo>
                    <a:pt x="1231" y="114"/>
                  </a:lnTo>
                  <a:lnTo>
                    <a:pt x="1231" y="0"/>
                  </a:lnTo>
                  <a:lnTo>
                    <a:pt x="0" y="0"/>
                  </a:lnTo>
                  <a:lnTo>
                    <a:pt x="0" y="2048"/>
                  </a:lnTo>
                  <a:lnTo>
                    <a:pt x="2045" y="2048"/>
                  </a:lnTo>
                  <a:lnTo>
                    <a:pt x="2045" y="1533"/>
                  </a:lnTo>
                  <a:lnTo>
                    <a:pt x="1932" y="1533"/>
                  </a:lnTo>
                  <a:lnTo>
                    <a:pt x="1932" y="19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-4000500" y="4078288"/>
              <a:ext cx="977900" cy="180975"/>
            </a:xfrm>
            <a:custGeom>
              <a:avLst/>
              <a:gdLst>
                <a:gd name="T0" fmla="*/ 588 w 616"/>
                <a:gd name="T1" fmla="*/ 114 h 114"/>
                <a:gd name="T2" fmla="*/ 616 w 616"/>
                <a:gd name="T3" fmla="*/ 0 h 114"/>
                <a:gd name="T4" fmla="*/ 0 w 616"/>
                <a:gd name="T5" fmla="*/ 0 h 114"/>
                <a:gd name="T6" fmla="*/ 0 w 616"/>
                <a:gd name="T7" fmla="*/ 114 h 114"/>
                <a:gd name="T8" fmla="*/ 588 w 616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114">
                  <a:moveTo>
                    <a:pt x="588" y="114"/>
                  </a:moveTo>
                  <a:lnTo>
                    <a:pt x="616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588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-2887663" y="1592263"/>
              <a:ext cx="2733675" cy="2667000"/>
            </a:xfrm>
            <a:custGeom>
              <a:avLst/>
              <a:gdLst>
                <a:gd name="T0" fmla="*/ 655 w 727"/>
                <a:gd name="T1" fmla="*/ 54 h 709"/>
                <a:gd name="T2" fmla="*/ 562 w 727"/>
                <a:gd name="T3" fmla="*/ 0 h 709"/>
                <a:gd name="T4" fmla="*/ 562 w 727"/>
                <a:gd name="T5" fmla="*/ 0 h 709"/>
                <a:gd name="T6" fmla="*/ 535 w 727"/>
                <a:gd name="T7" fmla="*/ 11 h 709"/>
                <a:gd name="T8" fmla="*/ 57 w 727"/>
                <a:gd name="T9" fmla="*/ 489 h 709"/>
                <a:gd name="T10" fmla="*/ 0 w 727"/>
                <a:gd name="T11" fmla="*/ 709 h 709"/>
                <a:gd name="T12" fmla="*/ 220 w 727"/>
                <a:gd name="T13" fmla="*/ 652 h 709"/>
                <a:gd name="T14" fmla="*/ 698 w 727"/>
                <a:gd name="T15" fmla="*/ 174 h 709"/>
                <a:gd name="T16" fmla="*/ 655 w 727"/>
                <a:gd name="T17" fmla="*/ 54 h 709"/>
                <a:gd name="T18" fmla="*/ 99 w 727"/>
                <a:gd name="T19" fmla="*/ 516 h 709"/>
                <a:gd name="T20" fmla="*/ 155 w 727"/>
                <a:gd name="T21" fmla="*/ 554 h 709"/>
                <a:gd name="T22" fmla="*/ 193 w 727"/>
                <a:gd name="T23" fmla="*/ 609 h 709"/>
                <a:gd name="T24" fmla="*/ 67 w 727"/>
                <a:gd name="T25" fmla="*/ 642 h 709"/>
                <a:gd name="T26" fmla="*/ 99 w 727"/>
                <a:gd name="T27" fmla="*/ 516 h 709"/>
                <a:gd name="T28" fmla="*/ 230 w 727"/>
                <a:gd name="T29" fmla="*/ 574 h 709"/>
                <a:gd name="T30" fmla="*/ 188 w 727"/>
                <a:gd name="T31" fmla="*/ 520 h 709"/>
                <a:gd name="T32" fmla="*/ 135 w 727"/>
                <a:gd name="T33" fmla="*/ 479 h 709"/>
                <a:gd name="T34" fmla="*/ 565 w 727"/>
                <a:gd name="T35" fmla="*/ 49 h 709"/>
                <a:gd name="T36" fmla="*/ 621 w 727"/>
                <a:gd name="T37" fmla="*/ 88 h 709"/>
                <a:gd name="T38" fmla="*/ 660 w 727"/>
                <a:gd name="T39" fmla="*/ 144 h 709"/>
                <a:gd name="T40" fmla="*/ 230 w 727"/>
                <a:gd name="T41" fmla="*/ 574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7" h="709">
                  <a:moveTo>
                    <a:pt x="655" y="54"/>
                  </a:moveTo>
                  <a:cubicBezTo>
                    <a:pt x="643" y="41"/>
                    <a:pt x="599" y="0"/>
                    <a:pt x="562" y="0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48" y="0"/>
                    <a:pt x="540" y="6"/>
                    <a:pt x="535" y="11"/>
                  </a:cubicBezTo>
                  <a:cubicBezTo>
                    <a:pt x="57" y="489"/>
                    <a:pt x="57" y="489"/>
                    <a:pt x="57" y="48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220" y="652"/>
                    <a:pt x="220" y="652"/>
                    <a:pt x="220" y="652"/>
                  </a:cubicBezTo>
                  <a:cubicBezTo>
                    <a:pt x="698" y="174"/>
                    <a:pt x="698" y="174"/>
                    <a:pt x="698" y="174"/>
                  </a:cubicBezTo>
                  <a:cubicBezTo>
                    <a:pt x="727" y="145"/>
                    <a:pt x="693" y="91"/>
                    <a:pt x="655" y="54"/>
                  </a:cubicBezTo>
                  <a:close/>
                  <a:moveTo>
                    <a:pt x="99" y="516"/>
                  </a:moveTo>
                  <a:cubicBezTo>
                    <a:pt x="109" y="518"/>
                    <a:pt x="130" y="530"/>
                    <a:pt x="155" y="554"/>
                  </a:cubicBezTo>
                  <a:cubicBezTo>
                    <a:pt x="179" y="578"/>
                    <a:pt x="191" y="600"/>
                    <a:pt x="193" y="609"/>
                  </a:cubicBezTo>
                  <a:cubicBezTo>
                    <a:pt x="67" y="642"/>
                    <a:pt x="67" y="642"/>
                    <a:pt x="67" y="642"/>
                  </a:cubicBezTo>
                  <a:lnTo>
                    <a:pt x="99" y="516"/>
                  </a:lnTo>
                  <a:close/>
                  <a:moveTo>
                    <a:pt x="230" y="574"/>
                  </a:moveTo>
                  <a:cubicBezTo>
                    <a:pt x="220" y="555"/>
                    <a:pt x="205" y="536"/>
                    <a:pt x="188" y="520"/>
                  </a:cubicBezTo>
                  <a:cubicBezTo>
                    <a:pt x="180" y="512"/>
                    <a:pt x="159" y="492"/>
                    <a:pt x="135" y="479"/>
                  </a:cubicBezTo>
                  <a:cubicBezTo>
                    <a:pt x="565" y="49"/>
                    <a:pt x="565" y="49"/>
                    <a:pt x="565" y="49"/>
                  </a:cubicBezTo>
                  <a:cubicBezTo>
                    <a:pt x="574" y="51"/>
                    <a:pt x="596" y="63"/>
                    <a:pt x="621" y="88"/>
                  </a:cubicBezTo>
                  <a:cubicBezTo>
                    <a:pt x="646" y="113"/>
                    <a:pt x="658" y="135"/>
                    <a:pt x="660" y="144"/>
                  </a:cubicBezTo>
                  <a:lnTo>
                    <a:pt x="230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Group 97"/>
          <p:cNvGrpSpPr/>
          <p:nvPr/>
        </p:nvGrpSpPr>
        <p:grpSpPr>
          <a:xfrm>
            <a:off x="6797117" y="1822547"/>
            <a:ext cx="523350" cy="479158"/>
            <a:chOff x="-4413250" y="1636713"/>
            <a:chExt cx="4041775" cy="3606801"/>
          </a:xfrm>
          <a:solidFill>
            <a:srgbClr val="384502"/>
          </a:solidFill>
        </p:grpSpPr>
        <p:sp>
          <p:nvSpPr>
            <p:cNvPr id="18" name="Freeform 102"/>
            <p:cNvSpPr/>
            <p:nvPr/>
          </p:nvSpPr>
          <p:spPr bwMode="auto">
            <a:xfrm>
              <a:off x="-4413250" y="1993901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319 w 2046"/>
                <a:gd name="T7" fmla="*/ 114 h 2047"/>
                <a:gd name="T8" fmla="*/ 319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678 h 2047"/>
                <a:gd name="T18" fmla="*/ 1933 w 2046"/>
                <a:gd name="T19" fmla="*/ 167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319" y="114"/>
                  </a:lnTo>
                  <a:lnTo>
                    <a:pt x="319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678"/>
                  </a:lnTo>
                  <a:lnTo>
                    <a:pt x="1933" y="167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103"/>
            <p:cNvSpPr>
              <a:spLocks noEditPoints="1"/>
            </p:cNvSpPr>
            <p:nvPr/>
          </p:nvSpPr>
          <p:spPr bwMode="auto">
            <a:xfrm>
              <a:off x="-3756025" y="1636713"/>
              <a:ext cx="3384550" cy="2990850"/>
            </a:xfrm>
            <a:custGeom>
              <a:avLst/>
              <a:gdLst>
                <a:gd name="T0" fmla="*/ 838 w 900"/>
                <a:gd name="T1" fmla="*/ 409 h 795"/>
                <a:gd name="T2" fmla="*/ 895 w 900"/>
                <a:gd name="T3" fmla="*/ 254 h 795"/>
                <a:gd name="T4" fmla="*/ 641 w 900"/>
                <a:gd name="T5" fmla="*/ 0 h 795"/>
                <a:gd name="T6" fmla="*/ 447 w 900"/>
                <a:gd name="T7" fmla="*/ 90 h 795"/>
                <a:gd name="T8" fmla="*/ 254 w 900"/>
                <a:gd name="T9" fmla="*/ 0 h 795"/>
                <a:gd name="T10" fmla="*/ 0 w 900"/>
                <a:gd name="T11" fmla="*/ 254 h 795"/>
                <a:gd name="T12" fmla="*/ 90 w 900"/>
                <a:gd name="T13" fmla="*/ 448 h 795"/>
                <a:gd name="T14" fmla="*/ 437 w 900"/>
                <a:gd name="T15" fmla="*/ 795 h 795"/>
                <a:gd name="T16" fmla="*/ 458 w 900"/>
                <a:gd name="T17" fmla="*/ 795 h 795"/>
                <a:gd name="T18" fmla="*/ 583 w 900"/>
                <a:gd name="T19" fmla="*/ 670 h 795"/>
                <a:gd name="T20" fmla="*/ 583 w 900"/>
                <a:gd name="T21" fmla="*/ 726 h 795"/>
                <a:gd name="T22" fmla="*/ 739 w 900"/>
                <a:gd name="T23" fmla="*/ 726 h 795"/>
                <a:gd name="T24" fmla="*/ 739 w 900"/>
                <a:gd name="T25" fmla="*/ 565 h 795"/>
                <a:gd name="T26" fmla="*/ 900 w 900"/>
                <a:gd name="T27" fmla="*/ 565 h 795"/>
                <a:gd name="T28" fmla="*/ 900 w 900"/>
                <a:gd name="T29" fmla="*/ 409 h 795"/>
                <a:gd name="T30" fmla="*/ 838 w 900"/>
                <a:gd name="T31" fmla="*/ 409 h 795"/>
                <a:gd name="T32" fmla="*/ 447 w 900"/>
                <a:gd name="T33" fmla="*/ 738 h 795"/>
                <a:gd name="T34" fmla="*/ 125 w 900"/>
                <a:gd name="T35" fmla="*/ 415 h 795"/>
                <a:gd name="T36" fmla="*/ 48 w 900"/>
                <a:gd name="T37" fmla="*/ 254 h 795"/>
                <a:gd name="T38" fmla="*/ 254 w 900"/>
                <a:gd name="T39" fmla="*/ 48 h 795"/>
                <a:gd name="T40" fmla="*/ 427 w 900"/>
                <a:gd name="T41" fmla="*/ 143 h 795"/>
                <a:gd name="T42" fmla="*/ 434 w 900"/>
                <a:gd name="T43" fmla="*/ 154 h 795"/>
                <a:gd name="T44" fmla="*/ 460 w 900"/>
                <a:gd name="T45" fmla="*/ 154 h 795"/>
                <a:gd name="T46" fmla="*/ 468 w 900"/>
                <a:gd name="T47" fmla="*/ 143 h 795"/>
                <a:gd name="T48" fmla="*/ 641 w 900"/>
                <a:gd name="T49" fmla="*/ 48 h 795"/>
                <a:gd name="T50" fmla="*/ 847 w 900"/>
                <a:gd name="T51" fmla="*/ 254 h 795"/>
                <a:gd name="T52" fmla="*/ 775 w 900"/>
                <a:gd name="T53" fmla="*/ 409 h 795"/>
                <a:gd name="T54" fmla="*/ 739 w 900"/>
                <a:gd name="T55" fmla="*/ 409 h 795"/>
                <a:gd name="T56" fmla="*/ 739 w 900"/>
                <a:gd name="T57" fmla="*/ 248 h 795"/>
                <a:gd name="T58" fmla="*/ 583 w 900"/>
                <a:gd name="T59" fmla="*/ 248 h 795"/>
                <a:gd name="T60" fmla="*/ 583 w 900"/>
                <a:gd name="T61" fmla="*/ 409 h 795"/>
                <a:gd name="T62" fmla="*/ 422 w 900"/>
                <a:gd name="T63" fmla="*/ 409 h 795"/>
                <a:gd name="T64" fmla="*/ 422 w 900"/>
                <a:gd name="T65" fmla="*/ 565 h 795"/>
                <a:gd name="T66" fmla="*/ 583 w 900"/>
                <a:gd name="T67" fmla="*/ 565 h 795"/>
                <a:gd name="T68" fmla="*/ 583 w 900"/>
                <a:gd name="T69" fmla="*/ 602 h 795"/>
                <a:gd name="T70" fmla="*/ 447 w 900"/>
                <a:gd name="T71" fmla="*/ 738 h 795"/>
                <a:gd name="T72" fmla="*/ 852 w 900"/>
                <a:gd name="T73" fmla="*/ 517 h 795"/>
                <a:gd name="T74" fmla="*/ 691 w 900"/>
                <a:gd name="T75" fmla="*/ 517 h 795"/>
                <a:gd name="T76" fmla="*/ 691 w 900"/>
                <a:gd name="T77" fmla="*/ 678 h 795"/>
                <a:gd name="T78" fmla="*/ 631 w 900"/>
                <a:gd name="T79" fmla="*/ 678 h 795"/>
                <a:gd name="T80" fmla="*/ 631 w 900"/>
                <a:gd name="T81" fmla="*/ 517 h 795"/>
                <a:gd name="T82" fmla="*/ 470 w 900"/>
                <a:gd name="T83" fmla="*/ 517 h 795"/>
                <a:gd name="T84" fmla="*/ 470 w 900"/>
                <a:gd name="T85" fmla="*/ 457 h 795"/>
                <a:gd name="T86" fmla="*/ 631 w 900"/>
                <a:gd name="T87" fmla="*/ 457 h 795"/>
                <a:gd name="T88" fmla="*/ 631 w 900"/>
                <a:gd name="T89" fmla="*/ 296 h 795"/>
                <a:gd name="T90" fmla="*/ 691 w 900"/>
                <a:gd name="T91" fmla="*/ 296 h 795"/>
                <a:gd name="T92" fmla="*/ 691 w 900"/>
                <a:gd name="T93" fmla="*/ 457 h 795"/>
                <a:gd name="T94" fmla="*/ 852 w 900"/>
                <a:gd name="T95" fmla="*/ 457 h 795"/>
                <a:gd name="T96" fmla="*/ 852 w 900"/>
                <a:gd name="T97" fmla="*/ 51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795">
                  <a:moveTo>
                    <a:pt x="838" y="409"/>
                  </a:moveTo>
                  <a:cubicBezTo>
                    <a:pt x="868" y="369"/>
                    <a:pt x="895" y="318"/>
                    <a:pt x="895" y="254"/>
                  </a:cubicBezTo>
                  <a:cubicBezTo>
                    <a:pt x="895" y="114"/>
                    <a:pt x="781" y="0"/>
                    <a:pt x="641" y="0"/>
                  </a:cubicBezTo>
                  <a:cubicBezTo>
                    <a:pt x="565" y="0"/>
                    <a:pt x="495" y="33"/>
                    <a:pt x="447" y="90"/>
                  </a:cubicBezTo>
                  <a:cubicBezTo>
                    <a:pt x="399" y="33"/>
                    <a:pt x="329" y="0"/>
                    <a:pt x="254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41"/>
                    <a:pt x="51" y="407"/>
                    <a:pt x="90" y="448"/>
                  </a:cubicBezTo>
                  <a:cubicBezTo>
                    <a:pt x="437" y="795"/>
                    <a:pt x="437" y="795"/>
                    <a:pt x="437" y="795"/>
                  </a:cubicBezTo>
                  <a:cubicBezTo>
                    <a:pt x="458" y="795"/>
                    <a:pt x="458" y="795"/>
                    <a:pt x="458" y="795"/>
                  </a:cubicBezTo>
                  <a:cubicBezTo>
                    <a:pt x="583" y="670"/>
                    <a:pt x="583" y="670"/>
                    <a:pt x="583" y="670"/>
                  </a:cubicBezTo>
                  <a:cubicBezTo>
                    <a:pt x="583" y="726"/>
                    <a:pt x="583" y="726"/>
                    <a:pt x="583" y="726"/>
                  </a:cubicBezTo>
                  <a:cubicBezTo>
                    <a:pt x="739" y="726"/>
                    <a:pt x="739" y="726"/>
                    <a:pt x="739" y="726"/>
                  </a:cubicBezTo>
                  <a:cubicBezTo>
                    <a:pt x="739" y="565"/>
                    <a:pt x="739" y="565"/>
                    <a:pt x="739" y="565"/>
                  </a:cubicBezTo>
                  <a:cubicBezTo>
                    <a:pt x="900" y="565"/>
                    <a:pt x="900" y="565"/>
                    <a:pt x="900" y="565"/>
                  </a:cubicBezTo>
                  <a:cubicBezTo>
                    <a:pt x="900" y="409"/>
                    <a:pt x="900" y="409"/>
                    <a:pt x="900" y="409"/>
                  </a:cubicBezTo>
                  <a:lnTo>
                    <a:pt x="838" y="409"/>
                  </a:lnTo>
                  <a:close/>
                  <a:moveTo>
                    <a:pt x="447" y="738"/>
                  </a:moveTo>
                  <a:cubicBezTo>
                    <a:pt x="125" y="415"/>
                    <a:pt x="125" y="415"/>
                    <a:pt x="125" y="415"/>
                  </a:cubicBezTo>
                  <a:cubicBezTo>
                    <a:pt x="72" y="359"/>
                    <a:pt x="48" y="307"/>
                    <a:pt x="48" y="254"/>
                  </a:cubicBezTo>
                  <a:cubicBezTo>
                    <a:pt x="48" y="141"/>
                    <a:pt x="140" y="48"/>
                    <a:pt x="254" y="48"/>
                  </a:cubicBezTo>
                  <a:cubicBezTo>
                    <a:pt x="324" y="48"/>
                    <a:pt x="389" y="83"/>
                    <a:pt x="427" y="143"/>
                  </a:cubicBezTo>
                  <a:cubicBezTo>
                    <a:pt x="434" y="154"/>
                    <a:pt x="434" y="154"/>
                    <a:pt x="434" y="154"/>
                  </a:cubicBezTo>
                  <a:cubicBezTo>
                    <a:pt x="460" y="154"/>
                    <a:pt x="460" y="154"/>
                    <a:pt x="460" y="154"/>
                  </a:cubicBezTo>
                  <a:cubicBezTo>
                    <a:pt x="468" y="143"/>
                    <a:pt x="468" y="143"/>
                    <a:pt x="468" y="143"/>
                  </a:cubicBezTo>
                  <a:cubicBezTo>
                    <a:pt x="506" y="83"/>
                    <a:pt x="571" y="48"/>
                    <a:pt x="641" y="48"/>
                  </a:cubicBezTo>
                  <a:cubicBezTo>
                    <a:pt x="755" y="48"/>
                    <a:pt x="847" y="141"/>
                    <a:pt x="847" y="254"/>
                  </a:cubicBezTo>
                  <a:cubicBezTo>
                    <a:pt x="847" y="306"/>
                    <a:pt x="824" y="355"/>
                    <a:pt x="775" y="409"/>
                  </a:cubicBezTo>
                  <a:cubicBezTo>
                    <a:pt x="739" y="409"/>
                    <a:pt x="739" y="409"/>
                    <a:pt x="739" y="409"/>
                  </a:cubicBezTo>
                  <a:cubicBezTo>
                    <a:pt x="739" y="248"/>
                    <a:pt x="739" y="248"/>
                    <a:pt x="739" y="248"/>
                  </a:cubicBezTo>
                  <a:cubicBezTo>
                    <a:pt x="583" y="248"/>
                    <a:pt x="583" y="248"/>
                    <a:pt x="583" y="248"/>
                  </a:cubicBezTo>
                  <a:cubicBezTo>
                    <a:pt x="583" y="409"/>
                    <a:pt x="583" y="409"/>
                    <a:pt x="583" y="409"/>
                  </a:cubicBezTo>
                  <a:cubicBezTo>
                    <a:pt x="422" y="409"/>
                    <a:pt x="422" y="409"/>
                    <a:pt x="422" y="409"/>
                  </a:cubicBezTo>
                  <a:cubicBezTo>
                    <a:pt x="422" y="565"/>
                    <a:pt x="422" y="565"/>
                    <a:pt x="422" y="565"/>
                  </a:cubicBezTo>
                  <a:cubicBezTo>
                    <a:pt x="583" y="565"/>
                    <a:pt x="583" y="565"/>
                    <a:pt x="583" y="565"/>
                  </a:cubicBezTo>
                  <a:cubicBezTo>
                    <a:pt x="583" y="602"/>
                    <a:pt x="583" y="602"/>
                    <a:pt x="583" y="602"/>
                  </a:cubicBezTo>
                  <a:lnTo>
                    <a:pt x="447" y="738"/>
                  </a:lnTo>
                  <a:close/>
                  <a:moveTo>
                    <a:pt x="852" y="517"/>
                  </a:moveTo>
                  <a:cubicBezTo>
                    <a:pt x="691" y="517"/>
                    <a:pt x="691" y="517"/>
                    <a:pt x="691" y="517"/>
                  </a:cubicBezTo>
                  <a:cubicBezTo>
                    <a:pt x="691" y="678"/>
                    <a:pt x="691" y="678"/>
                    <a:pt x="691" y="678"/>
                  </a:cubicBezTo>
                  <a:cubicBezTo>
                    <a:pt x="631" y="678"/>
                    <a:pt x="631" y="678"/>
                    <a:pt x="631" y="678"/>
                  </a:cubicBezTo>
                  <a:cubicBezTo>
                    <a:pt x="631" y="517"/>
                    <a:pt x="631" y="517"/>
                    <a:pt x="631" y="517"/>
                  </a:cubicBezTo>
                  <a:cubicBezTo>
                    <a:pt x="470" y="517"/>
                    <a:pt x="470" y="517"/>
                    <a:pt x="470" y="517"/>
                  </a:cubicBezTo>
                  <a:cubicBezTo>
                    <a:pt x="470" y="457"/>
                    <a:pt x="470" y="457"/>
                    <a:pt x="470" y="457"/>
                  </a:cubicBezTo>
                  <a:cubicBezTo>
                    <a:pt x="631" y="457"/>
                    <a:pt x="631" y="457"/>
                    <a:pt x="631" y="457"/>
                  </a:cubicBezTo>
                  <a:cubicBezTo>
                    <a:pt x="631" y="296"/>
                    <a:pt x="631" y="296"/>
                    <a:pt x="631" y="296"/>
                  </a:cubicBezTo>
                  <a:cubicBezTo>
                    <a:pt x="691" y="296"/>
                    <a:pt x="691" y="296"/>
                    <a:pt x="691" y="296"/>
                  </a:cubicBezTo>
                  <a:cubicBezTo>
                    <a:pt x="691" y="457"/>
                    <a:pt x="691" y="457"/>
                    <a:pt x="691" y="457"/>
                  </a:cubicBezTo>
                  <a:cubicBezTo>
                    <a:pt x="852" y="457"/>
                    <a:pt x="852" y="457"/>
                    <a:pt x="852" y="457"/>
                  </a:cubicBezTo>
                  <a:lnTo>
                    <a:pt x="852" y="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Group 46"/>
          <p:cNvGrpSpPr/>
          <p:nvPr/>
        </p:nvGrpSpPr>
        <p:grpSpPr>
          <a:xfrm>
            <a:off x="3716107" y="3256999"/>
            <a:ext cx="608716" cy="598767"/>
            <a:chOff x="-4098925" y="1101725"/>
            <a:chExt cx="4102100" cy="4048126"/>
          </a:xfrm>
          <a:solidFill>
            <a:srgbClr val="384502"/>
          </a:solidFill>
        </p:grpSpPr>
        <p:sp>
          <p:nvSpPr>
            <p:cNvPr id="21" name="Freeform 39"/>
            <p:cNvSpPr/>
            <p:nvPr/>
          </p:nvSpPr>
          <p:spPr bwMode="auto">
            <a:xfrm>
              <a:off x="-4098925" y="1900238"/>
              <a:ext cx="3248025" cy="3249613"/>
            </a:xfrm>
            <a:custGeom>
              <a:avLst/>
              <a:gdLst>
                <a:gd name="T0" fmla="*/ 1933 w 2046"/>
                <a:gd name="T1" fmla="*/ 1933 h 2047"/>
                <a:gd name="T2" fmla="*/ 113 w 2046"/>
                <a:gd name="T3" fmla="*/ 1933 h 2047"/>
                <a:gd name="T4" fmla="*/ 113 w 2046"/>
                <a:gd name="T5" fmla="*/ 114 h 2047"/>
                <a:gd name="T6" fmla="*/ 263 w 2046"/>
                <a:gd name="T7" fmla="*/ 114 h 2047"/>
                <a:gd name="T8" fmla="*/ 26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808 h 2047"/>
                <a:gd name="T18" fmla="*/ 1933 w 2046"/>
                <a:gd name="T19" fmla="*/ 1808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263" y="114"/>
                  </a:lnTo>
                  <a:lnTo>
                    <a:pt x="26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808"/>
                  </a:lnTo>
                  <a:lnTo>
                    <a:pt x="1933" y="1808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-2779713" y="2068513"/>
              <a:ext cx="1655763" cy="18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41"/>
            <p:cNvSpPr/>
            <p:nvPr/>
          </p:nvSpPr>
          <p:spPr bwMode="auto">
            <a:xfrm>
              <a:off x="-3362325" y="1101725"/>
              <a:ext cx="2820988" cy="3397250"/>
            </a:xfrm>
            <a:custGeom>
              <a:avLst/>
              <a:gdLst>
                <a:gd name="T0" fmla="*/ 1663 w 1777"/>
                <a:gd name="T1" fmla="*/ 2026 h 2140"/>
                <a:gd name="T2" fmla="*/ 114 w 1777"/>
                <a:gd name="T3" fmla="*/ 2026 h 2140"/>
                <a:gd name="T4" fmla="*/ 114 w 1777"/>
                <a:gd name="T5" fmla="*/ 114 h 2140"/>
                <a:gd name="T6" fmla="*/ 1663 w 1777"/>
                <a:gd name="T7" fmla="*/ 114 h 2140"/>
                <a:gd name="T8" fmla="*/ 1663 w 1777"/>
                <a:gd name="T9" fmla="*/ 711 h 2140"/>
                <a:gd name="T10" fmla="*/ 1777 w 1777"/>
                <a:gd name="T11" fmla="*/ 598 h 2140"/>
                <a:gd name="T12" fmla="*/ 1777 w 1777"/>
                <a:gd name="T13" fmla="*/ 0 h 2140"/>
                <a:gd name="T14" fmla="*/ 0 w 1777"/>
                <a:gd name="T15" fmla="*/ 0 h 2140"/>
                <a:gd name="T16" fmla="*/ 0 w 1777"/>
                <a:gd name="T17" fmla="*/ 2140 h 2140"/>
                <a:gd name="T18" fmla="*/ 1777 w 1777"/>
                <a:gd name="T19" fmla="*/ 2140 h 2140"/>
                <a:gd name="T20" fmla="*/ 1777 w 1777"/>
                <a:gd name="T21" fmla="*/ 1455 h 2140"/>
                <a:gd name="T22" fmla="*/ 1663 w 1777"/>
                <a:gd name="T23" fmla="*/ 1569 h 2140"/>
                <a:gd name="T24" fmla="*/ 1663 w 1777"/>
                <a:gd name="T25" fmla="*/ 2026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7" h="2140">
                  <a:moveTo>
                    <a:pt x="1663" y="2026"/>
                  </a:moveTo>
                  <a:lnTo>
                    <a:pt x="114" y="2026"/>
                  </a:lnTo>
                  <a:lnTo>
                    <a:pt x="114" y="114"/>
                  </a:lnTo>
                  <a:lnTo>
                    <a:pt x="1663" y="114"/>
                  </a:lnTo>
                  <a:lnTo>
                    <a:pt x="1663" y="711"/>
                  </a:lnTo>
                  <a:lnTo>
                    <a:pt x="1777" y="598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2140"/>
                  </a:lnTo>
                  <a:lnTo>
                    <a:pt x="1777" y="2140"/>
                  </a:lnTo>
                  <a:lnTo>
                    <a:pt x="1777" y="1455"/>
                  </a:lnTo>
                  <a:lnTo>
                    <a:pt x="1663" y="1569"/>
                  </a:lnTo>
                  <a:lnTo>
                    <a:pt x="1663" y="20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-2779713" y="2617788"/>
              <a:ext cx="1655763" cy="180975"/>
            </a:xfrm>
            <a:custGeom>
              <a:avLst/>
              <a:gdLst>
                <a:gd name="T0" fmla="*/ 0 w 1043"/>
                <a:gd name="T1" fmla="*/ 114 h 114"/>
                <a:gd name="T2" fmla="*/ 936 w 1043"/>
                <a:gd name="T3" fmla="*/ 114 h 114"/>
                <a:gd name="T4" fmla="*/ 1043 w 1043"/>
                <a:gd name="T5" fmla="*/ 7 h 114"/>
                <a:gd name="T6" fmla="*/ 1043 w 1043"/>
                <a:gd name="T7" fmla="*/ 0 h 114"/>
                <a:gd name="T8" fmla="*/ 0 w 1043"/>
                <a:gd name="T9" fmla="*/ 0 h 114"/>
                <a:gd name="T10" fmla="*/ 0 w 1043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3" h="114">
                  <a:moveTo>
                    <a:pt x="0" y="114"/>
                  </a:moveTo>
                  <a:lnTo>
                    <a:pt x="936" y="114"/>
                  </a:lnTo>
                  <a:lnTo>
                    <a:pt x="1043" y="7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-2293938" y="2174875"/>
              <a:ext cx="2297113" cy="1966913"/>
            </a:xfrm>
            <a:custGeom>
              <a:avLst/>
              <a:gdLst>
                <a:gd name="T0" fmla="*/ 263 w 1447"/>
                <a:gd name="T1" fmla="*/ 504 h 1239"/>
                <a:gd name="T2" fmla="*/ 0 w 1447"/>
                <a:gd name="T3" fmla="*/ 765 h 1239"/>
                <a:gd name="T4" fmla="*/ 471 w 1447"/>
                <a:gd name="T5" fmla="*/ 1239 h 1239"/>
                <a:gd name="T6" fmla="*/ 1447 w 1447"/>
                <a:gd name="T7" fmla="*/ 263 h 1239"/>
                <a:gd name="T8" fmla="*/ 1184 w 1447"/>
                <a:gd name="T9" fmla="*/ 0 h 1239"/>
                <a:gd name="T10" fmla="*/ 471 w 1447"/>
                <a:gd name="T11" fmla="*/ 713 h 1239"/>
                <a:gd name="T12" fmla="*/ 263 w 1447"/>
                <a:gd name="T13" fmla="*/ 504 h 1239"/>
                <a:gd name="T14" fmla="*/ 1286 w 1447"/>
                <a:gd name="T15" fmla="*/ 263 h 1239"/>
                <a:gd name="T16" fmla="*/ 471 w 1447"/>
                <a:gd name="T17" fmla="*/ 1078 h 1239"/>
                <a:gd name="T18" fmla="*/ 161 w 1447"/>
                <a:gd name="T19" fmla="*/ 765 h 1239"/>
                <a:gd name="T20" fmla="*/ 263 w 1447"/>
                <a:gd name="T21" fmla="*/ 663 h 1239"/>
                <a:gd name="T22" fmla="*/ 471 w 1447"/>
                <a:gd name="T23" fmla="*/ 874 h 1239"/>
                <a:gd name="T24" fmla="*/ 1184 w 1447"/>
                <a:gd name="T25" fmla="*/ 161 h 1239"/>
                <a:gd name="T26" fmla="*/ 1286 w 1447"/>
                <a:gd name="T27" fmla="*/ 263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7" h="1239">
                  <a:moveTo>
                    <a:pt x="263" y="504"/>
                  </a:moveTo>
                  <a:lnTo>
                    <a:pt x="0" y="765"/>
                  </a:lnTo>
                  <a:lnTo>
                    <a:pt x="471" y="1239"/>
                  </a:lnTo>
                  <a:lnTo>
                    <a:pt x="1447" y="263"/>
                  </a:lnTo>
                  <a:lnTo>
                    <a:pt x="1184" y="0"/>
                  </a:lnTo>
                  <a:lnTo>
                    <a:pt x="471" y="713"/>
                  </a:lnTo>
                  <a:lnTo>
                    <a:pt x="263" y="504"/>
                  </a:lnTo>
                  <a:close/>
                  <a:moveTo>
                    <a:pt x="1286" y="263"/>
                  </a:moveTo>
                  <a:lnTo>
                    <a:pt x="471" y="1078"/>
                  </a:lnTo>
                  <a:lnTo>
                    <a:pt x="161" y="765"/>
                  </a:lnTo>
                  <a:lnTo>
                    <a:pt x="263" y="663"/>
                  </a:lnTo>
                  <a:lnTo>
                    <a:pt x="471" y="874"/>
                  </a:lnTo>
                  <a:lnTo>
                    <a:pt x="1184" y="161"/>
                  </a:lnTo>
                  <a:lnTo>
                    <a:pt x="128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Group 14"/>
          <p:cNvGrpSpPr/>
          <p:nvPr/>
        </p:nvGrpSpPr>
        <p:grpSpPr>
          <a:xfrm>
            <a:off x="3786079" y="4606852"/>
            <a:ext cx="567791" cy="640397"/>
            <a:chOff x="-3902075" y="1182688"/>
            <a:chExt cx="3648075" cy="4013201"/>
          </a:xfrm>
          <a:solidFill>
            <a:srgbClr val="384502"/>
          </a:solidFill>
        </p:grpSpPr>
        <p:sp>
          <p:nvSpPr>
            <p:cNvPr id="40" name="Freeform 20"/>
            <p:cNvSpPr/>
            <p:nvPr/>
          </p:nvSpPr>
          <p:spPr bwMode="auto">
            <a:xfrm>
              <a:off x="-3902075" y="1946276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3 w 2047"/>
                <a:gd name="T3" fmla="*/ 1933 h 2047"/>
                <a:gd name="T4" fmla="*/ 113 w 2047"/>
                <a:gd name="T5" fmla="*/ 114 h 2047"/>
                <a:gd name="T6" fmla="*/ 516 w 2047"/>
                <a:gd name="T7" fmla="*/ 114 h 2047"/>
                <a:gd name="T8" fmla="*/ 51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689 h 2047"/>
                <a:gd name="T18" fmla="*/ 1933 w 2047"/>
                <a:gd name="T19" fmla="*/ 1689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3" y="1933"/>
                  </a:lnTo>
                  <a:lnTo>
                    <a:pt x="113" y="114"/>
                  </a:lnTo>
                  <a:lnTo>
                    <a:pt x="516" y="114"/>
                  </a:lnTo>
                  <a:lnTo>
                    <a:pt x="51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689"/>
                  </a:lnTo>
                  <a:lnTo>
                    <a:pt x="1933" y="1689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21"/>
            <p:cNvSpPr>
              <a:spLocks noEditPoints="1"/>
            </p:cNvSpPr>
            <p:nvPr/>
          </p:nvSpPr>
          <p:spPr bwMode="auto">
            <a:xfrm>
              <a:off x="-3079750" y="1182688"/>
              <a:ext cx="2825750" cy="3167063"/>
            </a:xfrm>
            <a:custGeom>
              <a:avLst/>
              <a:gdLst>
                <a:gd name="T0" fmla="*/ 751 w 751"/>
                <a:gd name="T1" fmla="*/ 504 h 842"/>
                <a:gd name="T2" fmla="*/ 750 w 751"/>
                <a:gd name="T3" fmla="*/ 401 h 842"/>
                <a:gd name="T4" fmla="*/ 647 w 751"/>
                <a:gd name="T5" fmla="*/ 300 h 842"/>
                <a:gd name="T6" fmla="*/ 556 w 751"/>
                <a:gd name="T7" fmla="*/ 301 h 842"/>
                <a:gd name="T8" fmla="*/ 553 w 751"/>
                <a:gd name="T9" fmla="*/ 239 h 842"/>
                <a:gd name="T10" fmla="*/ 550 w 751"/>
                <a:gd name="T11" fmla="*/ 47 h 842"/>
                <a:gd name="T12" fmla="*/ 472 w 751"/>
                <a:gd name="T13" fmla="*/ 0 h 842"/>
                <a:gd name="T14" fmla="*/ 397 w 751"/>
                <a:gd name="T15" fmla="*/ 59 h 842"/>
                <a:gd name="T16" fmla="*/ 390 w 751"/>
                <a:gd name="T17" fmla="*/ 96 h 842"/>
                <a:gd name="T18" fmla="*/ 220 w 751"/>
                <a:gd name="T19" fmla="*/ 374 h 842"/>
                <a:gd name="T20" fmla="*/ 48 w 751"/>
                <a:gd name="T21" fmla="*/ 374 h 842"/>
                <a:gd name="T22" fmla="*/ 0 w 751"/>
                <a:gd name="T23" fmla="*/ 422 h 842"/>
                <a:gd name="T24" fmla="*/ 0 w 751"/>
                <a:gd name="T25" fmla="*/ 842 h 842"/>
                <a:gd name="T26" fmla="*/ 176 w 751"/>
                <a:gd name="T27" fmla="*/ 842 h 842"/>
                <a:gd name="T28" fmla="*/ 224 w 751"/>
                <a:gd name="T29" fmla="*/ 805 h 842"/>
                <a:gd name="T30" fmla="*/ 395 w 751"/>
                <a:gd name="T31" fmla="*/ 805 h 842"/>
                <a:gd name="T32" fmla="*/ 498 w 751"/>
                <a:gd name="T33" fmla="*/ 804 h 842"/>
                <a:gd name="T34" fmla="*/ 632 w 751"/>
                <a:gd name="T35" fmla="*/ 795 h 842"/>
                <a:gd name="T36" fmla="*/ 714 w 751"/>
                <a:gd name="T37" fmla="*/ 669 h 842"/>
                <a:gd name="T38" fmla="*/ 730 w 751"/>
                <a:gd name="T39" fmla="*/ 566 h 842"/>
                <a:gd name="T40" fmla="*/ 48 w 751"/>
                <a:gd name="T41" fmla="*/ 794 h 842"/>
                <a:gd name="T42" fmla="*/ 176 w 751"/>
                <a:gd name="T43" fmla="*/ 422 h 842"/>
                <a:gd name="T44" fmla="*/ 690 w 751"/>
                <a:gd name="T45" fmla="*/ 604 h 842"/>
                <a:gd name="T46" fmla="*/ 651 w 751"/>
                <a:gd name="T47" fmla="*/ 659 h 842"/>
                <a:gd name="T48" fmla="*/ 625 w 751"/>
                <a:gd name="T49" fmla="*/ 747 h 842"/>
                <a:gd name="T50" fmla="*/ 473 w 751"/>
                <a:gd name="T51" fmla="*/ 757 h 842"/>
                <a:gd name="T52" fmla="*/ 228 w 751"/>
                <a:gd name="T53" fmla="*/ 757 h 842"/>
                <a:gd name="T54" fmla="*/ 254 w 751"/>
                <a:gd name="T55" fmla="*/ 417 h 842"/>
                <a:gd name="T56" fmla="*/ 437 w 751"/>
                <a:gd name="T57" fmla="*/ 107 h 842"/>
                <a:gd name="T58" fmla="*/ 472 w 751"/>
                <a:gd name="T59" fmla="*/ 48 h 842"/>
                <a:gd name="T60" fmla="*/ 509 w 751"/>
                <a:gd name="T61" fmla="*/ 72 h 842"/>
                <a:gd name="T62" fmla="*/ 473 w 751"/>
                <a:gd name="T63" fmla="*/ 295 h 842"/>
                <a:gd name="T64" fmla="*/ 490 w 751"/>
                <a:gd name="T65" fmla="*/ 351 h 842"/>
                <a:gd name="T66" fmla="*/ 621 w 751"/>
                <a:gd name="T67" fmla="*/ 347 h 842"/>
                <a:gd name="T68" fmla="*/ 649 w 751"/>
                <a:gd name="T69" fmla="*/ 348 h 842"/>
                <a:gd name="T70" fmla="*/ 665 w 751"/>
                <a:gd name="T71" fmla="*/ 451 h 842"/>
                <a:gd name="T72" fmla="*/ 661 w 751"/>
                <a:gd name="T73" fmla="*/ 557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1" h="842">
                  <a:moveTo>
                    <a:pt x="730" y="566"/>
                  </a:moveTo>
                  <a:cubicBezTo>
                    <a:pt x="744" y="549"/>
                    <a:pt x="751" y="527"/>
                    <a:pt x="751" y="504"/>
                  </a:cubicBezTo>
                  <a:cubicBezTo>
                    <a:pt x="751" y="484"/>
                    <a:pt x="746" y="466"/>
                    <a:pt x="737" y="451"/>
                  </a:cubicBezTo>
                  <a:cubicBezTo>
                    <a:pt x="745" y="436"/>
                    <a:pt x="750" y="419"/>
                    <a:pt x="750" y="401"/>
                  </a:cubicBezTo>
                  <a:cubicBezTo>
                    <a:pt x="750" y="345"/>
                    <a:pt x="704" y="300"/>
                    <a:pt x="649" y="300"/>
                  </a:cubicBezTo>
                  <a:cubicBezTo>
                    <a:pt x="648" y="300"/>
                    <a:pt x="647" y="300"/>
                    <a:pt x="647" y="300"/>
                  </a:cubicBezTo>
                  <a:cubicBezTo>
                    <a:pt x="638" y="299"/>
                    <a:pt x="629" y="299"/>
                    <a:pt x="621" y="299"/>
                  </a:cubicBezTo>
                  <a:cubicBezTo>
                    <a:pt x="597" y="299"/>
                    <a:pt x="577" y="300"/>
                    <a:pt x="556" y="301"/>
                  </a:cubicBezTo>
                  <a:cubicBezTo>
                    <a:pt x="546" y="301"/>
                    <a:pt x="535" y="301"/>
                    <a:pt x="524" y="302"/>
                  </a:cubicBezTo>
                  <a:cubicBezTo>
                    <a:pt x="535" y="280"/>
                    <a:pt x="543" y="261"/>
                    <a:pt x="553" y="23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86" y="163"/>
                    <a:pt x="584" y="101"/>
                    <a:pt x="550" y="47"/>
                  </a:cubicBezTo>
                  <a:cubicBezTo>
                    <a:pt x="542" y="35"/>
                    <a:pt x="523" y="4"/>
                    <a:pt x="482" y="0"/>
                  </a:cubicBezTo>
                  <a:cubicBezTo>
                    <a:pt x="479" y="0"/>
                    <a:pt x="475" y="0"/>
                    <a:pt x="472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35" y="0"/>
                    <a:pt x="406" y="22"/>
                    <a:pt x="397" y="59"/>
                  </a:cubicBezTo>
                  <a:cubicBezTo>
                    <a:pt x="395" y="68"/>
                    <a:pt x="393" y="76"/>
                    <a:pt x="392" y="84"/>
                  </a:cubicBezTo>
                  <a:cubicBezTo>
                    <a:pt x="392" y="88"/>
                    <a:pt x="391" y="93"/>
                    <a:pt x="390" y="96"/>
                  </a:cubicBezTo>
                  <a:cubicBezTo>
                    <a:pt x="384" y="125"/>
                    <a:pt x="366" y="161"/>
                    <a:pt x="351" y="176"/>
                  </a:cubicBezTo>
                  <a:cubicBezTo>
                    <a:pt x="297" y="231"/>
                    <a:pt x="244" y="322"/>
                    <a:pt x="220" y="374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48" y="842"/>
                    <a:pt x="48" y="842"/>
                    <a:pt x="48" y="842"/>
                  </a:cubicBezTo>
                  <a:cubicBezTo>
                    <a:pt x="176" y="842"/>
                    <a:pt x="176" y="842"/>
                    <a:pt x="176" y="842"/>
                  </a:cubicBezTo>
                  <a:cubicBezTo>
                    <a:pt x="224" y="842"/>
                    <a:pt x="224" y="842"/>
                    <a:pt x="224" y="842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7" y="805"/>
                    <a:pt x="227" y="805"/>
                    <a:pt x="227" y="805"/>
                  </a:cubicBezTo>
                  <a:cubicBezTo>
                    <a:pt x="228" y="805"/>
                    <a:pt x="322" y="805"/>
                    <a:pt x="395" y="805"/>
                  </a:cubicBezTo>
                  <a:cubicBezTo>
                    <a:pt x="435" y="805"/>
                    <a:pt x="462" y="805"/>
                    <a:pt x="475" y="805"/>
                  </a:cubicBezTo>
                  <a:cubicBezTo>
                    <a:pt x="482" y="804"/>
                    <a:pt x="490" y="804"/>
                    <a:pt x="498" y="804"/>
                  </a:cubicBezTo>
                  <a:cubicBezTo>
                    <a:pt x="540" y="803"/>
                    <a:pt x="583" y="801"/>
                    <a:pt x="627" y="796"/>
                  </a:cubicBezTo>
                  <a:cubicBezTo>
                    <a:pt x="629" y="795"/>
                    <a:pt x="630" y="795"/>
                    <a:pt x="632" y="795"/>
                  </a:cubicBezTo>
                  <a:cubicBezTo>
                    <a:pt x="681" y="789"/>
                    <a:pt x="718" y="748"/>
                    <a:pt x="718" y="698"/>
                  </a:cubicBezTo>
                  <a:cubicBezTo>
                    <a:pt x="718" y="688"/>
                    <a:pt x="716" y="679"/>
                    <a:pt x="714" y="669"/>
                  </a:cubicBezTo>
                  <a:cubicBezTo>
                    <a:pt x="729" y="652"/>
                    <a:pt x="738" y="629"/>
                    <a:pt x="738" y="604"/>
                  </a:cubicBezTo>
                  <a:cubicBezTo>
                    <a:pt x="738" y="591"/>
                    <a:pt x="735" y="578"/>
                    <a:pt x="730" y="566"/>
                  </a:cubicBezTo>
                  <a:close/>
                  <a:moveTo>
                    <a:pt x="176" y="794"/>
                  </a:moveTo>
                  <a:cubicBezTo>
                    <a:pt x="48" y="794"/>
                    <a:pt x="48" y="794"/>
                    <a:pt x="48" y="794"/>
                  </a:cubicBezTo>
                  <a:cubicBezTo>
                    <a:pt x="48" y="422"/>
                    <a:pt x="48" y="422"/>
                    <a:pt x="48" y="422"/>
                  </a:cubicBezTo>
                  <a:cubicBezTo>
                    <a:pt x="176" y="422"/>
                    <a:pt x="176" y="422"/>
                    <a:pt x="176" y="422"/>
                  </a:cubicBezTo>
                  <a:lnTo>
                    <a:pt x="176" y="794"/>
                  </a:lnTo>
                  <a:close/>
                  <a:moveTo>
                    <a:pt x="690" y="604"/>
                  </a:moveTo>
                  <a:cubicBezTo>
                    <a:pt x="690" y="629"/>
                    <a:pt x="673" y="649"/>
                    <a:pt x="651" y="655"/>
                  </a:cubicBezTo>
                  <a:cubicBezTo>
                    <a:pt x="651" y="657"/>
                    <a:pt x="651" y="658"/>
                    <a:pt x="651" y="659"/>
                  </a:cubicBezTo>
                  <a:cubicBezTo>
                    <a:pt x="662" y="668"/>
                    <a:pt x="670" y="682"/>
                    <a:pt x="670" y="698"/>
                  </a:cubicBezTo>
                  <a:cubicBezTo>
                    <a:pt x="670" y="724"/>
                    <a:pt x="650" y="745"/>
                    <a:pt x="625" y="747"/>
                  </a:cubicBezTo>
                  <a:cubicBezTo>
                    <a:pt x="624" y="747"/>
                    <a:pt x="622" y="748"/>
                    <a:pt x="620" y="748"/>
                  </a:cubicBezTo>
                  <a:cubicBezTo>
                    <a:pt x="572" y="755"/>
                    <a:pt x="522" y="755"/>
                    <a:pt x="473" y="757"/>
                  </a:cubicBezTo>
                  <a:cubicBezTo>
                    <a:pt x="459" y="757"/>
                    <a:pt x="429" y="757"/>
                    <a:pt x="395" y="757"/>
                  </a:cubicBezTo>
                  <a:cubicBezTo>
                    <a:pt x="321" y="757"/>
                    <a:pt x="228" y="757"/>
                    <a:pt x="228" y="757"/>
                  </a:cubicBezTo>
                  <a:cubicBezTo>
                    <a:pt x="228" y="433"/>
                    <a:pt x="228" y="433"/>
                    <a:pt x="228" y="433"/>
                  </a:cubicBezTo>
                  <a:cubicBezTo>
                    <a:pt x="228" y="433"/>
                    <a:pt x="243" y="433"/>
                    <a:pt x="254" y="417"/>
                  </a:cubicBezTo>
                  <a:cubicBezTo>
                    <a:pt x="263" y="388"/>
                    <a:pt x="323" y="273"/>
                    <a:pt x="385" y="210"/>
                  </a:cubicBezTo>
                  <a:cubicBezTo>
                    <a:pt x="409" y="186"/>
                    <a:pt x="430" y="140"/>
                    <a:pt x="437" y="107"/>
                  </a:cubicBezTo>
                  <a:cubicBezTo>
                    <a:pt x="440" y="95"/>
                    <a:pt x="440" y="83"/>
                    <a:pt x="443" y="71"/>
                  </a:cubicBezTo>
                  <a:cubicBezTo>
                    <a:pt x="447" y="55"/>
                    <a:pt x="457" y="48"/>
                    <a:pt x="472" y="48"/>
                  </a:cubicBezTo>
                  <a:cubicBezTo>
                    <a:pt x="474" y="48"/>
                    <a:pt x="476" y="48"/>
                    <a:pt x="478" y="48"/>
                  </a:cubicBezTo>
                  <a:cubicBezTo>
                    <a:pt x="493" y="49"/>
                    <a:pt x="502" y="60"/>
                    <a:pt x="509" y="72"/>
                  </a:cubicBezTo>
                  <a:cubicBezTo>
                    <a:pt x="537" y="117"/>
                    <a:pt x="533" y="165"/>
                    <a:pt x="513" y="211"/>
                  </a:cubicBezTo>
                  <a:cubicBezTo>
                    <a:pt x="499" y="242"/>
                    <a:pt x="490" y="265"/>
                    <a:pt x="473" y="295"/>
                  </a:cubicBezTo>
                  <a:cubicBezTo>
                    <a:pt x="466" y="308"/>
                    <a:pt x="458" y="325"/>
                    <a:pt x="468" y="341"/>
                  </a:cubicBezTo>
                  <a:cubicBezTo>
                    <a:pt x="474" y="349"/>
                    <a:pt x="482" y="351"/>
                    <a:pt x="490" y="351"/>
                  </a:cubicBezTo>
                  <a:cubicBezTo>
                    <a:pt x="497" y="351"/>
                    <a:pt x="504" y="350"/>
                    <a:pt x="511" y="350"/>
                  </a:cubicBezTo>
                  <a:cubicBezTo>
                    <a:pt x="554" y="349"/>
                    <a:pt x="583" y="347"/>
                    <a:pt x="621" y="347"/>
                  </a:cubicBezTo>
                  <a:cubicBezTo>
                    <a:pt x="629" y="347"/>
                    <a:pt x="638" y="347"/>
                    <a:pt x="647" y="348"/>
                  </a:cubicBezTo>
                  <a:cubicBezTo>
                    <a:pt x="648" y="348"/>
                    <a:pt x="648" y="348"/>
                    <a:pt x="649" y="348"/>
                  </a:cubicBezTo>
                  <a:cubicBezTo>
                    <a:pt x="678" y="348"/>
                    <a:pt x="702" y="371"/>
                    <a:pt x="702" y="401"/>
                  </a:cubicBezTo>
                  <a:cubicBezTo>
                    <a:pt x="702" y="424"/>
                    <a:pt x="686" y="445"/>
                    <a:pt x="665" y="451"/>
                  </a:cubicBezTo>
                  <a:cubicBezTo>
                    <a:pt x="687" y="458"/>
                    <a:pt x="703" y="479"/>
                    <a:pt x="703" y="504"/>
                  </a:cubicBezTo>
                  <a:cubicBezTo>
                    <a:pt x="703" y="530"/>
                    <a:pt x="685" y="551"/>
                    <a:pt x="661" y="557"/>
                  </a:cubicBezTo>
                  <a:cubicBezTo>
                    <a:pt x="678" y="566"/>
                    <a:pt x="690" y="584"/>
                    <a:pt x="690" y="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629771" y="1847200"/>
            <a:ext cx="2514408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103D5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基本信息</a:t>
            </a:r>
            <a:endParaRPr lang="en-US" altLang="zh-CN" sz="2800" b="1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721768" y="4728547"/>
            <a:ext cx="2361882" cy="5232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103D5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公平性</a:t>
            </a:r>
            <a:r>
              <a:rPr lang="en-US" altLang="zh-CN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</a:t>
            </a:r>
            <a:r>
              <a:rPr lang="en-US" altLang="zh-CN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en-US" sz="2800" b="1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9" name="Group 242"/>
          <p:cNvGrpSpPr/>
          <p:nvPr/>
        </p:nvGrpSpPr>
        <p:grpSpPr>
          <a:xfrm>
            <a:off x="6839674" y="3187180"/>
            <a:ext cx="701295" cy="626324"/>
            <a:chOff x="-4121150" y="1349376"/>
            <a:chExt cx="3989387" cy="4186238"/>
          </a:xfrm>
          <a:solidFill>
            <a:schemeClr val="tx1"/>
          </a:solidFill>
        </p:grpSpPr>
        <p:sp>
          <p:nvSpPr>
            <p:cNvPr id="70" name="Freeform 243"/>
            <p:cNvSpPr/>
            <p:nvPr/>
          </p:nvSpPr>
          <p:spPr bwMode="auto">
            <a:xfrm>
              <a:off x="-4121150" y="2286001"/>
              <a:ext cx="3249613" cy="3249613"/>
            </a:xfrm>
            <a:custGeom>
              <a:avLst/>
              <a:gdLst>
                <a:gd name="T0" fmla="*/ 1933 w 2047"/>
                <a:gd name="T1" fmla="*/ 1933 h 2047"/>
                <a:gd name="T2" fmla="*/ 114 w 2047"/>
                <a:gd name="T3" fmla="*/ 1933 h 2047"/>
                <a:gd name="T4" fmla="*/ 114 w 2047"/>
                <a:gd name="T5" fmla="*/ 114 h 2047"/>
                <a:gd name="T6" fmla="*/ 256 w 2047"/>
                <a:gd name="T7" fmla="*/ 114 h 2047"/>
                <a:gd name="T8" fmla="*/ 256 w 2047"/>
                <a:gd name="T9" fmla="*/ 0 h 2047"/>
                <a:gd name="T10" fmla="*/ 0 w 2047"/>
                <a:gd name="T11" fmla="*/ 0 h 2047"/>
                <a:gd name="T12" fmla="*/ 0 w 2047"/>
                <a:gd name="T13" fmla="*/ 2047 h 2047"/>
                <a:gd name="T14" fmla="*/ 2047 w 2047"/>
                <a:gd name="T15" fmla="*/ 2047 h 2047"/>
                <a:gd name="T16" fmla="*/ 2047 w 2047"/>
                <a:gd name="T17" fmla="*/ 1786 h 2047"/>
                <a:gd name="T18" fmla="*/ 1933 w 2047"/>
                <a:gd name="T19" fmla="*/ 1786 h 2047"/>
                <a:gd name="T20" fmla="*/ 1933 w 2047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7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256" y="114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7" y="2047"/>
                  </a:lnTo>
                  <a:lnTo>
                    <a:pt x="2047" y="1786"/>
                  </a:lnTo>
                  <a:lnTo>
                    <a:pt x="1933" y="1786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244"/>
            <p:cNvSpPr>
              <a:spLocks noEditPoints="1"/>
            </p:cNvSpPr>
            <p:nvPr/>
          </p:nvSpPr>
          <p:spPr bwMode="auto">
            <a:xfrm>
              <a:off x="-3624263" y="2782888"/>
              <a:ext cx="1931988" cy="2206625"/>
            </a:xfrm>
            <a:custGeom>
              <a:avLst/>
              <a:gdLst>
                <a:gd name="T0" fmla="*/ 257 w 514"/>
                <a:gd name="T1" fmla="*/ 328 h 587"/>
                <a:gd name="T2" fmla="*/ 466 w 514"/>
                <a:gd name="T3" fmla="*/ 587 h 587"/>
                <a:gd name="T4" fmla="*/ 514 w 514"/>
                <a:gd name="T5" fmla="*/ 587 h 587"/>
                <a:gd name="T6" fmla="*/ 438 w 514"/>
                <a:gd name="T7" fmla="*/ 361 h 587"/>
                <a:gd name="T8" fmla="*/ 346 w 514"/>
                <a:gd name="T9" fmla="*/ 297 h 587"/>
                <a:gd name="T10" fmla="*/ 418 w 514"/>
                <a:gd name="T11" fmla="*/ 162 h 587"/>
                <a:gd name="T12" fmla="*/ 257 w 514"/>
                <a:gd name="T13" fmla="*/ 0 h 587"/>
                <a:gd name="T14" fmla="*/ 95 w 514"/>
                <a:gd name="T15" fmla="*/ 162 h 587"/>
                <a:gd name="T16" fmla="*/ 168 w 514"/>
                <a:gd name="T17" fmla="*/ 297 h 587"/>
                <a:gd name="T18" fmla="*/ 76 w 514"/>
                <a:gd name="T19" fmla="*/ 361 h 587"/>
                <a:gd name="T20" fmla="*/ 0 w 514"/>
                <a:gd name="T21" fmla="*/ 587 h 587"/>
                <a:gd name="T22" fmla="*/ 48 w 514"/>
                <a:gd name="T23" fmla="*/ 587 h 587"/>
                <a:gd name="T24" fmla="*/ 257 w 514"/>
                <a:gd name="T25" fmla="*/ 328 h 587"/>
                <a:gd name="T26" fmla="*/ 257 w 514"/>
                <a:gd name="T27" fmla="*/ 48 h 587"/>
                <a:gd name="T28" fmla="*/ 370 w 514"/>
                <a:gd name="T29" fmla="*/ 162 h 587"/>
                <a:gd name="T30" fmla="*/ 257 w 514"/>
                <a:gd name="T31" fmla="*/ 275 h 587"/>
                <a:gd name="T32" fmla="*/ 143 w 514"/>
                <a:gd name="T33" fmla="*/ 162 h 587"/>
                <a:gd name="T34" fmla="*/ 257 w 514"/>
                <a:gd name="T35" fmla="*/ 4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4" h="587">
                  <a:moveTo>
                    <a:pt x="257" y="328"/>
                  </a:moveTo>
                  <a:cubicBezTo>
                    <a:pt x="361" y="328"/>
                    <a:pt x="466" y="408"/>
                    <a:pt x="466" y="587"/>
                  </a:cubicBezTo>
                  <a:cubicBezTo>
                    <a:pt x="514" y="587"/>
                    <a:pt x="514" y="587"/>
                    <a:pt x="514" y="587"/>
                  </a:cubicBezTo>
                  <a:cubicBezTo>
                    <a:pt x="514" y="495"/>
                    <a:pt x="487" y="417"/>
                    <a:pt x="438" y="361"/>
                  </a:cubicBezTo>
                  <a:cubicBezTo>
                    <a:pt x="412" y="332"/>
                    <a:pt x="381" y="310"/>
                    <a:pt x="346" y="297"/>
                  </a:cubicBezTo>
                  <a:cubicBezTo>
                    <a:pt x="389" y="268"/>
                    <a:pt x="418" y="218"/>
                    <a:pt x="418" y="162"/>
                  </a:cubicBezTo>
                  <a:cubicBezTo>
                    <a:pt x="418" y="73"/>
                    <a:pt x="346" y="0"/>
                    <a:pt x="257" y="0"/>
                  </a:cubicBezTo>
                  <a:cubicBezTo>
                    <a:pt x="168" y="0"/>
                    <a:pt x="95" y="73"/>
                    <a:pt x="95" y="162"/>
                  </a:cubicBezTo>
                  <a:cubicBezTo>
                    <a:pt x="95" y="218"/>
                    <a:pt x="124" y="268"/>
                    <a:pt x="168" y="297"/>
                  </a:cubicBezTo>
                  <a:cubicBezTo>
                    <a:pt x="133" y="310"/>
                    <a:pt x="101" y="332"/>
                    <a:pt x="76" y="361"/>
                  </a:cubicBezTo>
                  <a:cubicBezTo>
                    <a:pt x="26" y="417"/>
                    <a:pt x="0" y="495"/>
                    <a:pt x="0" y="587"/>
                  </a:cubicBezTo>
                  <a:cubicBezTo>
                    <a:pt x="48" y="587"/>
                    <a:pt x="48" y="587"/>
                    <a:pt x="48" y="587"/>
                  </a:cubicBezTo>
                  <a:cubicBezTo>
                    <a:pt x="48" y="408"/>
                    <a:pt x="153" y="328"/>
                    <a:pt x="257" y="328"/>
                  </a:cubicBezTo>
                  <a:close/>
                  <a:moveTo>
                    <a:pt x="257" y="48"/>
                  </a:moveTo>
                  <a:cubicBezTo>
                    <a:pt x="319" y="48"/>
                    <a:pt x="370" y="99"/>
                    <a:pt x="370" y="162"/>
                  </a:cubicBezTo>
                  <a:cubicBezTo>
                    <a:pt x="370" y="224"/>
                    <a:pt x="319" y="275"/>
                    <a:pt x="257" y="275"/>
                  </a:cubicBezTo>
                  <a:cubicBezTo>
                    <a:pt x="194" y="275"/>
                    <a:pt x="143" y="224"/>
                    <a:pt x="143" y="162"/>
                  </a:cubicBezTo>
                  <a:cubicBezTo>
                    <a:pt x="143" y="99"/>
                    <a:pt x="194" y="48"/>
                    <a:pt x="2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245"/>
            <p:cNvSpPr>
              <a:spLocks noEditPoints="1"/>
            </p:cNvSpPr>
            <p:nvPr/>
          </p:nvSpPr>
          <p:spPr bwMode="auto">
            <a:xfrm>
              <a:off x="-3071813" y="4260851"/>
              <a:ext cx="819150" cy="744538"/>
            </a:xfrm>
            <a:custGeom>
              <a:avLst/>
              <a:gdLst>
                <a:gd name="T0" fmla="*/ 109 w 218"/>
                <a:gd name="T1" fmla="*/ 11 h 198"/>
                <a:gd name="T2" fmla="*/ 70 w 218"/>
                <a:gd name="T3" fmla="*/ 0 h 198"/>
                <a:gd name="T4" fmla="*/ 0 w 218"/>
                <a:gd name="T5" fmla="*/ 70 h 198"/>
                <a:gd name="T6" fmla="*/ 23 w 218"/>
                <a:gd name="T7" fmla="*/ 123 h 198"/>
                <a:gd name="T8" fmla="*/ 91 w 218"/>
                <a:gd name="T9" fmla="*/ 191 h 198"/>
                <a:gd name="T10" fmla="*/ 99 w 218"/>
                <a:gd name="T11" fmla="*/ 198 h 198"/>
                <a:gd name="T12" fmla="*/ 119 w 218"/>
                <a:gd name="T13" fmla="*/ 198 h 198"/>
                <a:gd name="T14" fmla="*/ 194 w 218"/>
                <a:gd name="T15" fmla="*/ 123 h 198"/>
                <a:gd name="T16" fmla="*/ 194 w 218"/>
                <a:gd name="T17" fmla="*/ 123 h 198"/>
                <a:gd name="T18" fmla="*/ 218 w 218"/>
                <a:gd name="T19" fmla="*/ 70 h 198"/>
                <a:gd name="T20" fmla="*/ 147 w 218"/>
                <a:gd name="T21" fmla="*/ 0 h 198"/>
                <a:gd name="T22" fmla="*/ 109 w 218"/>
                <a:gd name="T23" fmla="*/ 11 h 198"/>
                <a:gd name="T24" fmla="*/ 168 w 218"/>
                <a:gd name="T25" fmla="*/ 70 h 198"/>
                <a:gd name="T26" fmla="*/ 158 w 218"/>
                <a:gd name="T27" fmla="*/ 89 h 198"/>
                <a:gd name="T28" fmla="*/ 109 w 218"/>
                <a:gd name="T29" fmla="*/ 138 h 198"/>
                <a:gd name="T30" fmla="*/ 59 w 218"/>
                <a:gd name="T31" fmla="*/ 89 h 198"/>
                <a:gd name="T32" fmla="*/ 49 w 218"/>
                <a:gd name="T33" fmla="*/ 70 h 198"/>
                <a:gd name="T34" fmla="*/ 70 w 218"/>
                <a:gd name="T35" fmla="*/ 49 h 198"/>
                <a:gd name="T36" fmla="*/ 88 w 218"/>
                <a:gd name="T37" fmla="*/ 59 h 198"/>
                <a:gd name="T38" fmla="*/ 95 w 218"/>
                <a:gd name="T39" fmla="*/ 70 h 198"/>
                <a:gd name="T40" fmla="*/ 122 w 218"/>
                <a:gd name="T41" fmla="*/ 70 h 198"/>
                <a:gd name="T42" fmla="*/ 129 w 218"/>
                <a:gd name="T43" fmla="*/ 59 h 198"/>
                <a:gd name="T44" fmla="*/ 147 w 218"/>
                <a:gd name="T45" fmla="*/ 49 h 198"/>
                <a:gd name="T46" fmla="*/ 168 w 218"/>
                <a:gd name="T47" fmla="*/ 7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8" h="198">
                  <a:moveTo>
                    <a:pt x="109" y="11"/>
                  </a:moveTo>
                  <a:cubicBezTo>
                    <a:pt x="97" y="4"/>
                    <a:pt x="84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9"/>
                    <a:pt x="7" y="106"/>
                    <a:pt x="23" y="12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19" y="198"/>
                    <a:pt x="119" y="198"/>
                    <a:pt x="119" y="198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194" y="123"/>
                    <a:pt x="194" y="123"/>
                    <a:pt x="194" y="123"/>
                  </a:cubicBezTo>
                  <a:cubicBezTo>
                    <a:pt x="210" y="106"/>
                    <a:pt x="218" y="89"/>
                    <a:pt x="218" y="70"/>
                  </a:cubicBezTo>
                  <a:cubicBezTo>
                    <a:pt x="218" y="32"/>
                    <a:pt x="186" y="0"/>
                    <a:pt x="147" y="0"/>
                  </a:cubicBezTo>
                  <a:cubicBezTo>
                    <a:pt x="133" y="0"/>
                    <a:pt x="120" y="4"/>
                    <a:pt x="109" y="11"/>
                  </a:cubicBezTo>
                  <a:close/>
                  <a:moveTo>
                    <a:pt x="168" y="70"/>
                  </a:moveTo>
                  <a:cubicBezTo>
                    <a:pt x="168" y="74"/>
                    <a:pt x="167" y="79"/>
                    <a:pt x="158" y="89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0" y="79"/>
                    <a:pt x="49" y="74"/>
                    <a:pt x="49" y="70"/>
                  </a:cubicBezTo>
                  <a:cubicBezTo>
                    <a:pt x="49" y="59"/>
                    <a:pt x="59" y="49"/>
                    <a:pt x="70" y="49"/>
                  </a:cubicBezTo>
                  <a:cubicBezTo>
                    <a:pt x="77" y="49"/>
                    <a:pt x="84" y="53"/>
                    <a:pt x="88" y="59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33" y="53"/>
                    <a:pt x="140" y="49"/>
                    <a:pt x="147" y="49"/>
                  </a:cubicBezTo>
                  <a:cubicBezTo>
                    <a:pt x="159" y="49"/>
                    <a:pt x="168" y="59"/>
                    <a:pt x="16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246"/>
            <p:cNvSpPr/>
            <p:nvPr/>
          </p:nvSpPr>
          <p:spPr bwMode="auto">
            <a:xfrm>
              <a:off x="-1541463" y="3478213"/>
              <a:ext cx="511175" cy="180975"/>
            </a:xfrm>
            <a:custGeom>
              <a:avLst/>
              <a:gdLst>
                <a:gd name="T0" fmla="*/ 136 w 136"/>
                <a:gd name="T1" fmla="*/ 24 h 48"/>
                <a:gd name="T2" fmla="*/ 112 w 136"/>
                <a:gd name="T3" fmla="*/ 0 h 48"/>
                <a:gd name="T4" fmla="*/ 24 w 136"/>
                <a:gd name="T5" fmla="*/ 0 h 48"/>
                <a:gd name="T6" fmla="*/ 0 w 136"/>
                <a:gd name="T7" fmla="*/ 24 h 48"/>
                <a:gd name="T8" fmla="*/ 24 w 136"/>
                <a:gd name="T9" fmla="*/ 48 h 48"/>
                <a:gd name="T10" fmla="*/ 112 w 136"/>
                <a:gd name="T11" fmla="*/ 48 h 48"/>
                <a:gd name="T12" fmla="*/ 136 w 136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8">
                  <a:moveTo>
                    <a:pt x="136" y="24"/>
                  </a:moveTo>
                  <a:cubicBezTo>
                    <a:pt x="136" y="11"/>
                    <a:pt x="125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25" y="48"/>
                    <a:pt x="136" y="37"/>
                    <a:pt x="1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247"/>
            <p:cNvSpPr/>
            <p:nvPr/>
          </p:nvSpPr>
          <p:spPr bwMode="auto">
            <a:xfrm>
              <a:off x="-1495425" y="3790951"/>
              <a:ext cx="417513" cy="179388"/>
            </a:xfrm>
            <a:custGeom>
              <a:avLst/>
              <a:gdLst>
                <a:gd name="T0" fmla="*/ 24 w 111"/>
                <a:gd name="T1" fmla="*/ 0 h 48"/>
                <a:gd name="T2" fmla="*/ 0 w 111"/>
                <a:gd name="T3" fmla="*/ 24 h 48"/>
                <a:gd name="T4" fmla="*/ 24 w 111"/>
                <a:gd name="T5" fmla="*/ 48 h 48"/>
                <a:gd name="T6" fmla="*/ 87 w 111"/>
                <a:gd name="T7" fmla="*/ 48 h 48"/>
                <a:gd name="T8" fmla="*/ 111 w 111"/>
                <a:gd name="T9" fmla="*/ 24 h 48"/>
                <a:gd name="T10" fmla="*/ 87 w 111"/>
                <a:gd name="T11" fmla="*/ 0 h 48"/>
                <a:gd name="T12" fmla="*/ 24 w 111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101" y="48"/>
                    <a:pt x="111" y="37"/>
                    <a:pt x="111" y="24"/>
                  </a:cubicBezTo>
                  <a:cubicBezTo>
                    <a:pt x="111" y="11"/>
                    <a:pt x="101" y="0"/>
                    <a:pt x="87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0"/>
            <p:cNvSpPr>
              <a:spLocks noEditPoints="1"/>
            </p:cNvSpPr>
            <p:nvPr/>
          </p:nvSpPr>
          <p:spPr bwMode="auto">
            <a:xfrm>
              <a:off x="-1827213" y="1876426"/>
              <a:ext cx="1079500" cy="1455738"/>
            </a:xfrm>
            <a:custGeom>
              <a:avLst/>
              <a:gdLst>
                <a:gd name="T0" fmla="*/ 144 w 287"/>
                <a:gd name="T1" fmla="*/ 0 h 387"/>
                <a:gd name="T2" fmla="*/ 0 w 287"/>
                <a:gd name="T3" fmla="*/ 143 h 387"/>
                <a:gd name="T4" fmla="*/ 26 w 287"/>
                <a:gd name="T5" fmla="*/ 226 h 387"/>
                <a:gd name="T6" fmla="*/ 48 w 287"/>
                <a:gd name="T7" fmla="*/ 280 h 387"/>
                <a:gd name="T8" fmla="*/ 53 w 287"/>
                <a:gd name="T9" fmla="*/ 331 h 387"/>
                <a:gd name="T10" fmla="*/ 109 w 287"/>
                <a:gd name="T11" fmla="*/ 387 h 387"/>
                <a:gd name="T12" fmla="*/ 178 w 287"/>
                <a:gd name="T13" fmla="*/ 387 h 387"/>
                <a:gd name="T14" fmla="*/ 235 w 287"/>
                <a:gd name="T15" fmla="*/ 331 h 387"/>
                <a:gd name="T16" fmla="*/ 239 w 287"/>
                <a:gd name="T17" fmla="*/ 280 h 387"/>
                <a:gd name="T18" fmla="*/ 261 w 287"/>
                <a:gd name="T19" fmla="*/ 226 h 387"/>
                <a:gd name="T20" fmla="*/ 287 w 287"/>
                <a:gd name="T21" fmla="*/ 143 h 387"/>
                <a:gd name="T22" fmla="*/ 144 w 287"/>
                <a:gd name="T23" fmla="*/ 0 h 387"/>
                <a:gd name="T24" fmla="*/ 218 w 287"/>
                <a:gd name="T25" fmla="*/ 206 h 387"/>
                <a:gd name="T26" fmla="*/ 193 w 287"/>
                <a:gd name="T27" fmla="*/ 266 h 387"/>
                <a:gd name="T28" fmla="*/ 187 w 287"/>
                <a:gd name="T29" fmla="*/ 330 h 387"/>
                <a:gd name="T30" fmla="*/ 187 w 287"/>
                <a:gd name="T31" fmla="*/ 331 h 387"/>
                <a:gd name="T32" fmla="*/ 178 w 287"/>
                <a:gd name="T33" fmla="*/ 339 h 387"/>
                <a:gd name="T34" fmla="*/ 109 w 287"/>
                <a:gd name="T35" fmla="*/ 339 h 387"/>
                <a:gd name="T36" fmla="*/ 101 w 287"/>
                <a:gd name="T37" fmla="*/ 331 h 387"/>
                <a:gd name="T38" fmla="*/ 101 w 287"/>
                <a:gd name="T39" fmla="*/ 330 h 387"/>
                <a:gd name="T40" fmla="*/ 94 w 287"/>
                <a:gd name="T41" fmla="*/ 266 h 387"/>
                <a:gd name="T42" fmla="*/ 70 w 287"/>
                <a:gd name="T43" fmla="*/ 206 h 387"/>
                <a:gd name="T44" fmla="*/ 48 w 287"/>
                <a:gd name="T45" fmla="*/ 143 h 387"/>
                <a:gd name="T46" fmla="*/ 144 w 287"/>
                <a:gd name="T47" fmla="*/ 48 h 387"/>
                <a:gd name="T48" fmla="*/ 239 w 287"/>
                <a:gd name="T49" fmla="*/ 143 h 387"/>
                <a:gd name="T50" fmla="*/ 218 w 287"/>
                <a:gd name="T51" fmla="*/ 20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7" h="387">
                  <a:moveTo>
                    <a:pt x="144" y="0"/>
                  </a:moveTo>
                  <a:cubicBezTo>
                    <a:pt x="65" y="0"/>
                    <a:pt x="0" y="64"/>
                    <a:pt x="0" y="143"/>
                  </a:cubicBezTo>
                  <a:cubicBezTo>
                    <a:pt x="0" y="172"/>
                    <a:pt x="13" y="198"/>
                    <a:pt x="26" y="226"/>
                  </a:cubicBezTo>
                  <a:cubicBezTo>
                    <a:pt x="34" y="244"/>
                    <a:pt x="43" y="261"/>
                    <a:pt x="48" y="280"/>
                  </a:cubicBezTo>
                  <a:cubicBezTo>
                    <a:pt x="50" y="286"/>
                    <a:pt x="52" y="311"/>
                    <a:pt x="53" y="331"/>
                  </a:cubicBezTo>
                  <a:cubicBezTo>
                    <a:pt x="53" y="362"/>
                    <a:pt x="78" y="387"/>
                    <a:pt x="109" y="387"/>
                  </a:cubicBezTo>
                  <a:cubicBezTo>
                    <a:pt x="178" y="387"/>
                    <a:pt x="178" y="387"/>
                    <a:pt x="178" y="387"/>
                  </a:cubicBezTo>
                  <a:cubicBezTo>
                    <a:pt x="209" y="387"/>
                    <a:pt x="235" y="362"/>
                    <a:pt x="235" y="331"/>
                  </a:cubicBezTo>
                  <a:cubicBezTo>
                    <a:pt x="235" y="311"/>
                    <a:pt x="237" y="286"/>
                    <a:pt x="239" y="280"/>
                  </a:cubicBezTo>
                  <a:cubicBezTo>
                    <a:pt x="245" y="261"/>
                    <a:pt x="253" y="244"/>
                    <a:pt x="261" y="226"/>
                  </a:cubicBezTo>
                  <a:cubicBezTo>
                    <a:pt x="275" y="198"/>
                    <a:pt x="287" y="172"/>
                    <a:pt x="287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  <a:moveTo>
                    <a:pt x="218" y="206"/>
                  </a:moveTo>
                  <a:cubicBezTo>
                    <a:pt x="209" y="224"/>
                    <a:pt x="200" y="244"/>
                    <a:pt x="193" y="266"/>
                  </a:cubicBezTo>
                  <a:cubicBezTo>
                    <a:pt x="189" y="281"/>
                    <a:pt x="187" y="319"/>
                    <a:pt x="187" y="330"/>
                  </a:cubicBezTo>
                  <a:cubicBezTo>
                    <a:pt x="187" y="330"/>
                    <a:pt x="187" y="330"/>
                    <a:pt x="187" y="331"/>
                  </a:cubicBezTo>
                  <a:cubicBezTo>
                    <a:pt x="187" y="335"/>
                    <a:pt x="183" y="339"/>
                    <a:pt x="178" y="339"/>
                  </a:cubicBezTo>
                  <a:cubicBezTo>
                    <a:pt x="109" y="339"/>
                    <a:pt x="109" y="339"/>
                    <a:pt x="109" y="339"/>
                  </a:cubicBezTo>
                  <a:cubicBezTo>
                    <a:pt x="105" y="339"/>
                    <a:pt x="101" y="335"/>
                    <a:pt x="101" y="331"/>
                  </a:cubicBezTo>
                  <a:cubicBezTo>
                    <a:pt x="101" y="330"/>
                    <a:pt x="101" y="330"/>
                    <a:pt x="101" y="330"/>
                  </a:cubicBezTo>
                  <a:cubicBezTo>
                    <a:pt x="101" y="319"/>
                    <a:pt x="99" y="281"/>
                    <a:pt x="94" y="266"/>
                  </a:cubicBezTo>
                  <a:cubicBezTo>
                    <a:pt x="88" y="244"/>
                    <a:pt x="78" y="224"/>
                    <a:pt x="70" y="206"/>
                  </a:cubicBezTo>
                  <a:cubicBezTo>
                    <a:pt x="58" y="182"/>
                    <a:pt x="48" y="161"/>
                    <a:pt x="48" y="143"/>
                  </a:cubicBezTo>
                  <a:cubicBezTo>
                    <a:pt x="48" y="91"/>
                    <a:pt x="91" y="48"/>
                    <a:pt x="144" y="48"/>
                  </a:cubicBezTo>
                  <a:cubicBezTo>
                    <a:pt x="196" y="48"/>
                    <a:pt x="239" y="91"/>
                    <a:pt x="239" y="143"/>
                  </a:cubicBezTo>
                  <a:cubicBezTo>
                    <a:pt x="239" y="161"/>
                    <a:pt x="229" y="182"/>
                    <a:pt x="218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1"/>
            <p:cNvSpPr/>
            <p:nvPr/>
          </p:nvSpPr>
          <p:spPr bwMode="auto">
            <a:xfrm>
              <a:off x="-2300288" y="1770063"/>
              <a:ext cx="393700" cy="293688"/>
            </a:xfrm>
            <a:custGeom>
              <a:avLst/>
              <a:gdLst>
                <a:gd name="T0" fmla="*/ 16 w 105"/>
                <a:gd name="T1" fmla="*/ 48 h 78"/>
                <a:gd name="T2" fmla="*/ 66 w 105"/>
                <a:gd name="T3" fmla="*/ 75 h 78"/>
                <a:gd name="T4" fmla="*/ 77 w 105"/>
                <a:gd name="T5" fmla="*/ 78 h 78"/>
                <a:gd name="T6" fmla="*/ 98 w 105"/>
                <a:gd name="T7" fmla="*/ 65 h 78"/>
                <a:gd name="T8" fmla="*/ 88 w 105"/>
                <a:gd name="T9" fmla="*/ 32 h 78"/>
                <a:gd name="T10" fmla="*/ 39 w 105"/>
                <a:gd name="T11" fmla="*/ 6 h 78"/>
                <a:gd name="T12" fmla="*/ 7 w 105"/>
                <a:gd name="T13" fmla="*/ 16 h 78"/>
                <a:gd name="T14" fmla="*/ 16 w 105"/>
                <a:gd name="T15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8">
                  <a:moveTo>
                    <a:pt x="16" y="48"/>
                  </a:moveTo>
                  <a:cubicBezTo>
                    <a:pt x="66" y="75"/>
                    <a:pt x="66" y="75"/>
                    <a:pt x="66" y="75"/>
                  </a:cubicBezTo>
                  <a:cubicBezTo>
                    <a:pt x="69" y="77"/>
                    <a:pt x="73" y="78"/>
                    <a:pt x="77" y="78"/>
                  </a:cubicBezTo>
                  <a:cubicBezTo>
                    <a:pt x="86" y="78"/>
                    <a:pt x="94" y="73"/>
                    <a:pt x="98" y="65"/>
                  </a:cubicBezTo>
                  <a:cubicBezTo>
                    <a:pt x="105" y="53"/>
                    <a:pt x="100" y="39"/>
                    <a:pt x="88" y="3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7" y="0"/>
                    <a:pt x="13" y="4"/>
                    <a:pt x="7" y="16"/>
                  </a:cubicBezTo>
                  <a:cubicBezTo>
                    <a:pt x="0" y="28"/>
                    <a:pt x="5" y="42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2"/>
            <p:cNvSpPr/>
            <p:nvPr/>
          </p:nvSpPr>
          <p:spPr bwMode="auto">
            <a:xfrm>
              <a:off x="-1709738" y="1349376"/>
              <a:ext cx="261938" cy="395288"/>
            </a:xfrm>
            <a:custGeom>
              <a:avLst/>
              <a:gdLst>
                <a:gd name="T0" fmla="*/ 21 w 70"/>
                <a:gd name="T1" fmla="*/ 88 h 105"/>
                <a:gd name="T2" fmla="*/ 43 w 70"/>
                <a:gd name="T3" fmla="*/ 105 h 105"/>
                <a:gd name="T4" fmla="*/ 50 w 70"/>
                <a:gd name="T5" fmla="*/ 103 h 105"/>
                <a:gd name="T6" fmla="*/ 66 w 70"/>
                <a:gd name="T7" fmla="*/ 74 h 105"/>
                <a:gd name="T8" fmla="*/ 50 w 70"/>
                <a:gd name="T9" fmla="*/ 20 h 105"/>
                <a:gd name="T10" fmla="*/ 20 w 70"/>
                <a:gd name="T11" fmla="*/ 4 h 105"/>
                <a:gd name="T12" fmla="*/ 4 w 70"/>
                <a:gd name="T13" fmla="*/ 34 h 105"/>
                <a:gd name="T14" fmla="*/ 21 w 70"/>
                <a:gd name="T15" fmla="*/ 8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21" y="88"/>
                  </a:moveTo>
                  <a:cubicBezTo>
                    <a:pt x="24" y="98"/>
                    <a:pt x="33" y="105"/>
                    <a:pt x="43" y="105"/>
                  </a:cubicBezTo>
                  <a:cubicBezTo>
                    <a:pt x="46" y="105"/>
                    <a:pt x="48" y="104"/>
                    <a:pt x="50" y="103"/>
                  </a:cubicBezTo>
                  <a:cubicBezTo>
                    <a:pt x="63" y="100"/>
                    <a:pt x="70" y="86"/>
                    <a:pt x="66" y="74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46" y="7"/>
                    <a:pt x="33" y="0"/>
                    <a:pt x="20" y="4"/>
                  </a:cubicBezTo>
                  <a:cubicBezTo>
                    <a:pt x="7" y="8"/>
                    <a:pt x="0" y="21"/>
                    <a:pt x="4" y="34"/>
                  </a:cubicBezTo>
                  <a:lnTo>
                    <a:pt x="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13"/>
            <p:cNvSpPr/>
            <p:nvPr/>
          </p:nvSpPr>
          <p:spPr bwMode="auto">
            <a:xfrm>
              <a:off x="-627063" y="1785938"/>
              <a:ext cx="390525" cy="293688"/>
            </a:xfrm>
            <a:custGeom>
              <a:avLst/>
              <a:gdLst>
                <a:gd name="T0" fmla="*/ 88 w 104"/>
                <a:gd name="T1" fmla="*/ 49 h 78"/>
                <a:gd name="T2" fmla="*/ 98 w 104"/>
                <a:gd name="T3" fmla="*/ 16 h 78"/>
                <a:gd name="T4" fmla="*/ 65 w 104"/>
                <a:gd name="T5" fmla="*/ 6 h 78"/>
                <a:gd name="T6" fmla="*/ 16 w 104"/>
                <a:gd name="T7" fmla="*/ 33 h 78"/>
                <a:gd name="T8" fmla="*/ 6 w 104"/>
                <a:gd name="T9" fmla="*/ 65 h 78"/>
                <a:gd name="T10" fmla="*/ 27 w 104"/>
                <a:gd name="T11" fmla="*/ 78 h 78"/>
                <a:gd name="T12" fmla="*/ 38 w 104"/>
                <a:gd name="T13" fmla="*/ 75 h 78"/>
                <a:gd name="T14" fmla="*/ 88 w 104"/>
                <a:gd name="T1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78">
                  <a:moveTo>
                    <a:pt x="88" y="49"/>
                  </a:moveTo>
                  <a:cubicBezTo>
                    <a:pt x="99" y="43"/>
                    <a:pt x="104" y="28"/>
                    <a:pt x="98" y="16"/>
                  </a:cubicBezTo>
                  <a:cubicBezTo>
                    <a:pt x="91" y="5"/>
                    <a:pt x="77" y="0"/>
                    <a:pt x="65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4" y="39"/>
                    <a:pt x="0" y="54"/>
                    <a:pt x="6" y="65"/>
                  </a:cubicBezTo>
                  <a:cubicBezTo>
                    <a:pt x="10" y="73"/>
                    <a:pt x="18" y="78"/>
                    <a:pt x="27" y="78"/>
                  </a:cubicBezTo>
                  <a:cubicBezTo>
                    <a:pt x="31" y="78"/>
                    <a:pt x="35" y="77"/>
                    <a:pt x="38" y="75"/>
                  </a:cubicBezTo>
                  <a:lnTo>
                    <a:pt x="8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14"/>
            <p:cNvSpPr/>
            <p:nvPr/>
          </p:nvSpPr>
          <p:spPr bwMode="auto">
            <a:xfrm>
              <a:off x="-522288" y="2401888"/>
              <a:ext cx="390525" cy="188913"/>
            </a:xfrm>
            <a:custGeom>
              <a:avLst/>
              <a:gdLst>
                <a:gd name="T0" fmla="*/ 80 w 104"/>
                <a:gd name="T1" fmla="*/ 2 h 50"/>
                <a:gd name="T2" fmla="*/ 24 w 104"/>
                <a:gd name="T3" fmla="*/ 1 h 50"/>
                <a:gd name="T4" fmla="*/ 0 w 104"/>
                <a:gd name="T5" fmla="*/ 24 h 50"/>
                <a:gd name="T6" fmla="*/ 23 w 104"/>
                <a:gd name="T7" fmla="*/ 49 h 50"/>
                <a:gd name="T8" fmla="*/ 79 w 104"/>
                <a:gd name="T9" fmla="*/ 50 h 50"/>
                <a:gd name="T10" fmla="*/ 80 w 104"/>
                <a:gd name="T11" fmla="*/ 50 h 50"/>
                <a:gd name="T12" fmla="*/ 104 w 104"/>
                <a:gd name="T13" fmla="*/ 26 h 50"/>
                <a:gd name="T14" fmla="*/ 80 w 104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80" y="2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3" y="49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93" y="50"/>
                    <a:pt x="104" y="39"/>
                    <a:pt x="104" y="26"/>
                  </a:cubicBezTo>
                  <a:cubicBezTo>
                    <a:pt x="104" y="13"/>
                    <a:pt x="94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15"/>
            <p:cNvSpPr/>
            <p:nvPr/>
          </p:nvSpPr>
          <p:spPr bwMode="auto">
            <a:xfrm>
              <a:off x="-2443163" y="2395538"/>
              <a:ext cx="393700" cy="187325"/>
            </a:xfrm>
            <a:custGeom>
              <a:avLst/>
              <a:gdLst>
                <a:gd name="T0" fmla="*/ 24 w 105"/>
                <a:gd name="T1" fmla="*/ 48 h 50"/>
                <a:gd name="T2" fmla="*/ 80 w 105"/>
                <a:gd name="T3" fmla="*/ 50 h 50"/>
                <a:gd name="T4" fmla="*/ 81 w 105"/>
                <a:gd name="T5" fmla="*/ 50 h 50"/>
                <a:gd name="T6" fmla="*/ 105 w 105"/>
                <a:gd name="T7" fmla="*/ 26 h 50"/>
                <a:gd name="T8" fmla="*/ 81 w 105"/>
                <a:gd name="T9" fmla="*/ 2 h 50"/>
                <a:gd name="T10" fmla="*/ 25 w 105"/>
                <a:gd name="T11" fmla="*/ 0 h 50"/>
                <a:gd name="T12" fmla="*/ 1 w 105"/>
                <a:gd name="T13" fmla="*/ 24 h 50"/>
                <a:gd name="T14" fmla="*/ 24 w 105"/>
                <a:gd name="T1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50">
                  <a:moveTo>
                    <a:pt x="24" y="48"/>
                  </a:move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1" y="50"/>
                    <a:pt x="81" y="50"/>
                  </a:cubicBezTo>
                  <a:cubicBezTo>
                    <a:pt x="94" y="50"/>
                    <a:pt x="104" y="39"/>
                    <a:pt x="105" y="26"/>
                  </a:cubicBezTo>
                  <a:cubicBezTo>
                    <a:pt x="105" y="13"/>
                    <a:pt x="95" y="2"/>
                    <a:pt x="81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" y="10"/>
                    <a:pt x="1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16"/>
            <p:cNvSpPr/>
            <p:nvPr/>
          </p:nvSpPr>
          <p:spPr bwMode="auto">
            <a:xfrm>
              <a:off x="-1052513" y="1368426"/>
              <a:ext cx="285750" cy="387350"/>
            </a:xfrm>
            <a:custGeom>
              <a:avLst/>
              <a:gdLst>
                <a:gd name="T0" fmla="*/ 18 w 76"/>
                <a:gd name="T1" fmla="*/ 101 h 103"/>
                <a:gd name="T2" fmla="*/ 27 w 76"/>
                <a:gd name="T3" fmla="*/ 103 h 103"/>
                <a:gd name="T4" fmla="*/ 49 w 76"/>
                <a:gd name="T5" fmla="*/ 88 h 103"/>
                <a:gd name="T6" fmla="*/ 71 w 76"/>
                <a:gd name="T7" fmla="*/ 36 h 103"/>
                <a:gd name="T8" fmla="*/ 58 w 76"/>
                <a:gd name="T9" fmla="*/ 5 h 103"/>
                <a:gd name="T10" fmla="*/ 26 w 76"/>
                <a:gd name="T11" fmla="*/ 18 h 103"/>
                <a:gd name="T12" fmla="*/ 5 w 76"/>
                <a:gd name="T13" fmla="*/ 70 h 103"/>
                <a:gd name="T14" fmla="*/ 18 w 76"/>
                <a:gd name="T15" fmla="*/ 10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103">
                  <a:moveTo>
                    <a:pt x="18" y="101"/>
                  </a:moveTo>
                  <a:cubicBezTo>
                    <a:pt x="21" y="102"/>
                    <a:pt x="24" y="103"/>
                    <a:pt x="27" y="103"/>
                  </a:cubicBezTo>
                  <a:cubicBezTo>
                    <a:pt x="37" y="103"/>
                    <a:pt x="46" y="97"/>
                    <a:pt x="49" y="88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6" y="24"/>
                    <a:pt x="70" y="10"/>
                    <a:pt x="58" y="5"/>
                  </a:cubicBezTo>
                  <a:cubicBezTo>
                    <a:pt x="45" y="0"/>
                    <a:pt x="31" y="6"/>
                    <a:pt x="26" y="18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0" y="82"/>
                    <a:pt x="6" y="96"/>
                    <a:pt x="18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C3C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4703931"/>
              </p:ext>
            </p:extLst>
          </p:nvPr>
        </p:nvGraphicFramePr>
        <p:xfrm>
          <a:off x="6198550" y="1050811"/>
          <a:ext cx="5870917" cy="526282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34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Wingdings" panose="05000000000000000000" pitchFamily="2" charset="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6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kern="12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zh-CN" sz="1200" b="0" kern="12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75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06443" y="501445"/>
            <a:ext cx="965940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安奈拉唑钠肠溶片，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国家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类创新药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graphicFrame>
        <p:nvGraphicFramePr>
          <p:cNvPr id="2" name="表格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71055713"/>
              </p:ext>
            </p:extLst>
          </p:nvPr>
        </p:nvGraphicFramePr>
        <p:xfrm>
          <a:off x="108465" y="1054886"/>
          <a:ext cx="5945331" cy="365593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9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6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安奈拉唑钠肠溶片</a:t>
                      </a: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20mg</a:t>
                      </a:r>
                      <a:endParaRPr lang="zh-CN" altLang="en-US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治疗十二指肠溃疡（</a:t>
                      </a:r>
                      <a:r>
                        <a:rPr lang="en-US" altLang="zh-CN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DU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Wingdings" panose="05000000000000000000" pitchFamily="2" charset="2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用法用量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早餐前</a:t>
                      </a:r>
                      <a:r>
                        <a:rPr lang="en-US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30-60</a:t>
                      </a:r>
                      <a:r>
                        <a:rPr lang="zh-CN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分钟内整片吞服，不可咀嚼或压碎。成人每日</a:t>
                      </a:r>
                      <a:r>
                        <a:rPr lang="en-US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次，</a:t>
                      </a:r>
                      <a:r>
                        <a:rPr lang="zh-CN" altLang="en-US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</a:t>
                      </a:r>
                      <a:r>
                        <a:rPr lang="zh-CN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</a:t>
                      </a:r>
                      <a:r>
                        <a:rPr lang="en-US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20mg</a:t>
                      </a:r>
                      <a:r>
                        <a:rPr lang="zh-CN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，疗程</a:t>
                      </a:r>
                      <a:r>
                        <a:rPr lang="en-US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CN" altLang="zh-CN" sz="12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中国获批时间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全球首次上市国家</a:t>
                      </a: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</a:t>
                      </a: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日，中国</a:t>
                      </a: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目前大陆地区同通用名药品</a:t>
                      </a:r>
                      <a:endParaRPr lang="en-US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上市情况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zh-CN" sz="12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2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是否独家产品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63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24136" y="1712593"/>
            <a:ext cx="5870917" cy="46010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1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艾普拉唑肠溶片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9624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选择参照药物的理由：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fontAlgn="b" latinLnBrk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安奈拉唑与艾普拉唑骨架结构相同，结构优化位点一致。</a:t>
            </a:r>
            <a:endParaRPr lang="en-US" altLang="zh-CN" sz="16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fontAlgn="b" latinLnBrk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主要代谢酶一致，均为</a:t>
            </a:r>
            <a:r>
              <a:rPr lang="en-US" altLang="zh-CN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CYP3A4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fontAlgn="b" latinLnBrk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均为新一代</a:t>
            </a:r>
            <a:r>
              <a:rPr lang="en-US" altLang="zh-CN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fontAlgn="b" latinLnBrk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均为国家</a:t>
            </a:r>
            <a:r>
              <a:rPr lang="en-US" altLang="zh-CN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类创新药。</a:t>
            </a:r>
            <a:endParaRPr lang="en-US" altLang="zh-CN" sz="16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fontAlgn="b" latinLnBrk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两者适应症最相似。</a:t>
            </a:r>
            <a:endParaRPr lang="en-US" altLang="zh-CN" sz="16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fontAlgn="b" latinLnBrk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艾普拉唑肠溶片适应症聚焦于</a:t>
            </a:r>
            <a:r>
              <a:rPr lang="zh-CN" altLang="zh-CN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十二指肠溃疡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及反流性食管炎，</a:t>
            </a:r>
            <a:r>
              <a:rPr lang="en-US" altLang="zh-CN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IQVIA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数据显示口服剂型年销售金额约</a:t>
            </a:r>
            <a:r>
              <a:rPr lang="en-US" altLang="zh-CN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亿元，临床应用广泛。</a:t>
            </a:r>
            <a:endParaRPr lang="zh-CN" altLang="zh-CN" sz="16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altLang="zh-CN" sz="12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800100" lvl="1" indent="-342900" algn="just">
              <a:buFont typeface="+mj-lt"/>
              <a:buAutoNum type="arabicPeriod"/>
            </a:pPr>
            <a:endParaRPr lang="en-US" altLang="zh-CN" sz="1400" dirty="0">
              <a:solidFill>
                <a:srgbClr val="40637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6319862" y="1140362"/>
            <a:ext cx="1818527" cy="369870"/>
          </a:xfrm>
          <a:prstGeom prst="roundRect">
            <a:avLst/>
          </a:prstGeom>
          <a:solidFill>
            <a:srgbClr val="406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参照药品建议：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391" y="4797454"/>
            <a:ext cx="5945331" cy="1516184"/>
          </a:xfrm>
          <a:prstGeom prst="rect">
            <a:avLst/>
          </a:prstGeom>
          <a:noFill/>
          <a:ln>
            <a:solidFill>
              <a:srgbClr val="406377"/>
            </a:solidFill>
            <a:prstDash val="lgDash"/>
          </a:ln>
        </p:spPr>
        <p:txBody>
          <a:bodyPr wrap="square">
            <a:spAutoFit/>
          </a:bodyPr>
          <a:lstStyle/>
          <a:p>
            <a:pPr marL="39624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与已上市同治疗领域药品相比的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创新的结构设计带来独特的多酶加非酶代谢和双通道排泄等特点。</a:t>
            </a:r>
            <a:endParaRPr lang="en-US" altLang="zh-CN" sz="14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</a:t>
            </a:r>
            <a:r>
              <a:rPr lang="en-US" altLang="zh-CN" sz="14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CYP</a:t>
            </a:r>
            <a:r>
              <a:rPr lang="zh-CN" altLang="en-US" sz="14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酶基因多态性影响小，药物相互作用风险小、肾脏负担轻。</a:t>
            </a:r>
            <a:endParaRPr lang="en-US" altLang="zh-CN" sz="14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2009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临床研究数据显示更优的安全性趋势。</a:t>
            </a:r>
            <a:endParaRPr lang="en-US" altLang="zh-CN" sz="14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6318530"/>
              </p:ext>
            </p:extLst>
          </p:nvPr>
        </p:nvGraphicFramePr>
        <p:xfrm>
          <a:off x="597510" y="1591161"/>
          <a:ext cx="4965895" cy="465489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74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疾病的基本情况</a:t>
                      </a:r>
                    </a:p>
                  </a:txBody>
                  <a:tcPr anchor="ctr">
                    <a:solidFill>
                      <a:srgbClr val="103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48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我国消化性溃疡普通人群终身患病率</a:t>
                      </a: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5%~10%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，年发病率</a:t>
                      </a: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0.1%~0.3%</a:t>
                      </a:r>
                      <a:r>
                        <a:rPr lang="en-US" altLang="zh-CN" sz="1400" b="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，每年新发患者约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万人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，其中约</a:t>
                      </a: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75%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为十二指肠溃疡患者。</a:t>
                      </a:r>
                      <a:endParaRPr lang="en-US" altLang="zh-CN" sz="14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zh-CN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全球范围内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非甾体抗炎药的广泛使用</a:t>
                      </a:r>
                      <a:r>
                        <a:rPr lang="zh-CN" altLang="en-US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和</a:t>
                      </a:r>
                      <a:r>
                        <a:rPr lang="zh-CN" altLang="zh-CN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老龄化人口中常见的抗血栓治疗</a:t>
                      </a:r>
                      <a:r>
                        <a:rPr lang="zh-CN" altLang="zh-CN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等，均使消化性溃疡的诊治更具挑战。</a:t>
                      </a: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标题 3"/>
          <p:cNvSpPr txBox="1"/>
          <p:nvPr/>
        </p:nvSpPr>
        <p:spPr>
          <a:xfrm>
            <a:off x="502844" y="253185"/>
            <a:ext cx="10485763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消化性溃疡诊治现状严峻，仍存在大量未被满足的治疗需求</a:t>
            </a:r>
          </a:p>
        </p:txBody>
      </p:sp>
      <p:sp>
        <p:nvSpPr>
          <p:cNvPr id="8" name="矩形 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2844" y="6439913"/>
            <a:ext cx="4472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1.《</a:t>
            </a:r>
            <a:r>
              <a:rPr lang="zh-CN" altLang="en-US" sz="9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消化性溃疡诊断与治疗共识意见（</a:t>
            </a:r>
            <a:r>
              <a:rPr lang="en-US" altLang="zh-CN" sz="9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9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年，上海）</a:t>
            </a:r>
            <a:r>
              <a:rPr lang="en-US" altLang="zh-CN" sz="9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9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6BE73EFD-04B2-0E96-A4A8-5E5656A8E99C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8093142"/>
              </p:ext>
            </p:extLst>
          </p:nvPr>
        </p:nvGraphicFramePr>
        <p:xfrm>
          <a:off x="6513341" y="1591161"/>
          <a:ext cx="4965895" cy="465489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7405"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临床未被满足的需求</a:t>
                      </a:r>
                    </a:p>
                  </a:txBody>
                  <a:tcPr anchor="ctr">
                    <a:solidFill>
                      <a:srgbClr val="103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487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消化性溃疡的首选治疗药物为</a:t>
                      </a: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PPI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，早期上市的</a:t>
                      </a: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PPI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存在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代谢受</a:t>
                      </a: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CYP2C19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基因多态性影响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的问题，患者个体差异大且不能与氯吡格雷等</a:t>
                      </a:r>
                      <a:r>
                        <a:rPr lang="en-US" altLang="zh-CN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CYP2C19</a:t>
                      </a:r>
                      <a:r>
                        <a:rPr lang="zh-CN" altLang="en-US" sz="1400" b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酶底物药物合用。</a:t>
                      </a:r>
                      <a:endParaRPr lang="en-US" altLang="zh-CN" sz="1400" b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多重用药患者</a:t>
                      </a:r>
                      <a:r>
                        <a:rPr lang="zh-CN" altLang="en-US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需要药物相互作用风险更低的</a:t>
                      </a:r>
                      <a:r>
                        <a:rPr lang="en-US" altLang="zh-CN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PPI</a:t>
                      </a:r>
                      <a:r>
                        <a:rPr lang="zh-CN" altLang="en-US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400" b="0" kern="12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特殊患者需要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肾脏负担更轻</a:t>
                      </a:r>
                      <a:r>
                        <a:rPr lang="zh-CN" altLang="en-US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</a:t>
                      </a:r>
                      <a:r>
                        <a:rPr lang="en-US" altLang="zh-CN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PPI</a:t>
                      </a:r>
                      <a:r>
                        <a:rPr lang="zh-CN" altLang="en-US" sz="1400" b="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zh-CN" altLang="zh-CN" sz="1400" b="0" kern="12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506435" y="143455"/>
            <a:ext cx="9466332" cy="869421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 defTabSz="914400">
              <a:lnSpc>
                <a:spcPts val="3400"/>
              </a:lnSpc>
              <a:defRPr/>
            </a:pPr>
            <a:r>
              <a:rPr lang="zh-CN" altLang="en-US" sz="25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</a:t>
            </a: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相比同类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无新增不良反应</a:t>
            </a:r>
            <a:br>
              <a:rPr lang="en-US" altLang="zh-CN" sz="25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5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临床试验中安奈拉唑钠表现出更好的安全性趋势</a:t>
            </a:r>
            <a:endParaRPr lang="zh-CN" altLang="en-US" sz="2500" b="1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5950" y="6073170"/>
            <a:ext cx="4472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13C55"/>
                </a:solidFill>
              </a:rPr>
              <a:t>1.</a:t>
            </a:r>
            <a:r>
              <a:rPr lang="zh-CN" altLang="en-US" sz="900" dirty="0">
                <a:solidFill>
                  <a:srgbClr val="113C55"/>
                </a:solidFill>
              </a:rPr>
              <a:t>安奈拉唑钠肠溶片核准说明书</a:t>
            </a:r>
            <a:endParaRPr lang="en-US" altLang="zh-CN" sz="900" dirty="0">
              <a:solidFill>
                <a:srgbClr val="113C55"/>
              </a:solidFill>
            </a:endParaRPr>
          </a:p>
          <a:p>
            <a:r>
              <a:rPr lang="en-US" altLang="zh-CN" sz="900" dirty="0">
                <a:solidFill>
                  <a:srgbClr val="113C55"/>
                </a:solidFill>
              </a:rPr>
              <a:t>2.</a:t>
            </a:r>
            <a:r>
              <a:rPr lang="en-US" altLang="zh-CN" sz="900" dirty="0">
                <a:solidFill>
                  <a:srgbClr val="113C55"/>
                </a:solidFill>
                <a:sym typeface="+mn-ea"/>
              </a:rPr>
              <a:t> Zhu H, et al. Chin Med J (Engl). 2022 Dec 20;135(24):2941-2949.</a:t>
            </a:r>
          </a:p>
          <a:p>
            <a:r>
              <a:rPr lang="en-US" altLang="zh-CN" sz="900" dirty="0">
                <a:solidFill>
                  <a:srgbClr val="113C55"/>
                </a:solidFill>
                <a:sym typeface="+mn-ea"/>
              </a:rPr>
              <a:t>3. Liu, et al. </a:t>
            </a:r>
            <a:r>
              <a:rPr lang="en-US" altLang="zh-CN" sz="900" dirty="0" err="1">
                <a:solidFill>
                  <a:srgbClr val="113C55"/>
                </a:solidFill>
                <a:sym typeface="+mn-ea"/>
              </a:rPr>
              <a:t>Naunyn-Schmiedeberg's</a:t>
            </a:r>
            <a:r>
              <a:rPr lang="en-US" altLang="zh-CN" sz="900" dirty="0">
                <a:solidFill>
                  <a:srgbClr val="113C55"/>
                </a:solidFill>
                <a:sym typeface="+mn-ea"/>
              </a:rPr>
              <a:t> Archives of Pharmacology, 2023</a:t>
            </a:r>
          </a:p>
          <a:p>
            <a:r>
              <a:rPr lang="en-US" altLang="zh-CN" sz="900" dirty="0">
                <a:solidFill>
                  <a:srgbClr val="113C55"/>
                </a:solidFill>
                <a:sym typeface="+mn-ea"/>
              </a:rPr>
              <a:t>4.</a:t>
            </a:r>
            <a:r>
              <a:rPr lang="zh-CN" altLang="en-US" sz="900" dirty="0">
                <a:solidFill>
                  <a:srgbClr val="113C55"/>
                </a:solidFill>
                <a:sym typeface="+mn-ea"/>
              </a:rPr>
              <a:t>安奈拉唑钠</a:t>
            </a:r>
            <a:r>
              <a:rPr lang="en-US" altLang="zh-CN" sz="900" dirty="0" err="1">
                <a:solidFill>
                  <a:srgbClr val="113C55"/>
                </a:solidFill>
                <a:sym typeface="+mn-ea"/>
              </a:rPr>
              <a:t>Ie</a:t>
            </a:r>
            <a:r>
              <a:rPr lang="zh-CN" altLang="en-US" sz="900" dirty="0">
                <a:solidFill>
                  <a:srgbClr val="113C55"/>
                </a:solidFill>
                <a:sym typeface="+mn-ea"/>
              </a:rPr>
              <a:t>期物质平衡研究报告</a:t>
            </a:r>
            <a:endParaRPr lang="zh-CN" altLang="en-US" sz="900" dirty="0">
              <a:solidFill>
                <a:srgbClr val="113C55"/>
              </a:solidFill>
            </a:endParaRPr>
          </a:p>
          <a:p>
            <a:r>
              <a:rPr lang="en-US" altLang="zh-CN" sz="900" dirty="0">
                <a:solidFill>
                  <a:srgbClr val="113C55"/>
                </a:solidFill>
                <a:sym typeface="+mn-ea"/>
              </a:rPr>
              <a:t> </a:t>
            </a:r>
          </a:p>
        </p:txBody>
      </p:sp>
      <p:graphicFrame>
        <p:nvGraphicFramePr>
          <p:cNvPr id="7" name="表格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2361076"/>
              </p:ext>
            </p:extLst>
          </p:nvPr>
        </p:nvGraphicFramePr>
        <p:xfrm>
          <a:off x="615950" y="1449070"/>
          <a:ext cx="5370830" cy="455347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7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756"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药品说明书收载的安全性信息</a:t>
                      </a:r>
                      <a:r>
                        <a:rPr lang="en-US" altLang="zh-CN" sz="1800" b="1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800" b="1" baseline="30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103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1722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kumimoji="0" lang="zh-CN" altLang="zh-CN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3C55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国内临床试验中报告的</a:t>
                      </a:r>
                      <a:r>
                        <a:rPr kumimoji="0" lang="zh-CN" altLang="en-US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3C55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常见</a:t>
                      </a:r>
                      <a:r>
                        <a:rPr kumimoji="0" lang="zh-CN" altLang="zh-CN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3C55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  <a:r>
                        <a:rPr lang="zh-CN" altLang="zh-CN" sz="1400" kern="1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zh-CN" altLang="en-US" sz="1400" kern="1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发生率</a:t>
                      </a:r>
                      <a:r>
                        <a:rPr lang="en-US" altLang="zh-CN" sz="1400" kern="1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≥1%~&lt;10%</a:t>
                      </a:r>
                      <a:r>
                        <a:rPr lang="zh-CN" altLang="zh-CN" sz="1400" kern="1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en-US" altLang="zh-CN" sz="1400" kern="100" dirty="0">
                        <a:solidFill>
                          <a:srgbClr val="103C5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742950" lvl="1" indent="-179705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zh-CN" sz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丙氨酸氨基转移酶升高</a:t>
                      </a:r>
                      <a:r>
                        <a:rPr lang="zh-CN" altLang="en-US" sz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（发生率：</a:t>
                      </a:r>
                      <a:r>
                        <a:rPr lang="en-US" altLang="zh-CN" sz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2.6%</a:t>
                      </a:r>
                      <a:r>
                        <a:rPr lang="zh-CN" altLang="en-US" sz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742950" lvl="1" indent="-179705"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zh-CN" altLang="zh-CN" sz="12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天门冬氨酸氨基转移酶升高</a:t>
                      </a:r>
                      <a:r>
                        <a:rPr lang="zh-CN" altLang="en-US" sz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（发生率：</a:t>
                      </a:r>
                      <a:r>
                        <a:rPr lang="en-US" altLang="zh-CN" sz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1.5%</a:t>
                      </a:r>
                      <a:r>
                        <a:rPr lang="zh-CN" altLang="en-US" sz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en-US" altLang="zh-CN" sz="12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zh-CN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偶见不良反应（发生率</a:t>
                      </a:r>
                      <a:r>
                        <a:rPr lang="en-US" altLang="zh-CN" sz="1400" kern="10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</a:t>
                      </a:r>
                      <a:r>
                        <a:rPr lang="en-US" altLang="zh-CN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1%</a:t>
                      </a:r>
                      <a:r>
                        <a:rPr lang="zh-CN" altLang="zh-CN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）为腹泻、腹痛、呃逆、腹胀、口干</a:t>
                      </a:r>
                      <a:r>
                        <a:rPr lang="zh-CN" altLang="en-US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altLang="zh-CN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瘙痒</a:t>
                      </a:r>
                      <a:r>
                        <a:rPr lang="zh-CN" altLang="en-US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altLang="zh-CN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困倦等</a:t>
                      </a:r>
                      <a:r>
                        <a:rPr lang="zh-CN" altLang="en-US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1400" kern="0" dirty="0">
                        <a:solidFill>
                          <a:srgbClr val="103C5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本品相比同类产品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无新增不良反应</a:t>
                      </a:r>
                      <a:r>
                        <a:rPr lang="zh-CN" altLang="en-US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1400" kern="0" dirty="0">
                        <a:solidFill>
                          <a:srgbClr val="103C55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尚无本品上市后药物不良反应报告</a:t>
                      </a:r>
                      <a:r>
                        <a:rPr lang="zh-CN" altLang="en-US" sz="1400" kern="0" dirty="0">
                          <a:solidFill>
                            <a:srgbClr val="103C55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543452"/>
              </p:ext>
            </p:extLst>
          </p:nvPr>
        </p:nvGraphicFramePr>
        <p:xfrm>
          <a:off x="6241415" y="1435101"/>
          <a:ext cx="5454650" cy="455347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5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7592">
                <a:tc>
                  <a:txBody>
                    <a:bodyPr/>
                    <a:lstStyle/>
                    <a:p>
                      <a:pPr marL="0" marR="0" lvl="0" indent="0" algn="ctr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对比目录内药品安全性优势与不足</a:t>
                      </a:r>
                    </a:p>
                  </a:txBody>
                  <a:tcPr anchor="ctr">
                    <a:solidFill>
                      <a:srgbClr val="103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临床研究中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不良反应发生率低</a:t>
                      </a:r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，且无严重不良反应发生</a:t>
                      </a:r>
                      <a:r>
                        <a:rPr lang="en-US" altLang="zh-CN" sz="140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kern="1200" baseline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。</a:t>
                      </a:r>
                      <a:endParaRPr lang="en-US" altLang="zh-CN" sz="1400" kern="1200" baseline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just" defTabSz="1219200" rtl="0" eaLnBrk="1" fontAlgn="auto" latinLnBrk="0" hangingPunct="1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40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临床试验结果，安奈拉唑钠</a:t>
                      </a:r>
                      <a:r>
                        <a:rPr lang="en-US" altLang="zh-CN" sz="140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20mg </a:t>
                      </a:r>
                      <a:r>
                        <a:rPr lang="zh-CN" altLang="en-US" sz="140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表现出更好的安全性趋势</a:t>
                      </a:r>
                      <a:r>
                        <a:rPr lang="en-US" altLang="zh-CN" sz="1400" kern="120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400" kern="1200" baseline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。</a:t>
                      </a:r>
                    </a:p>
                    <a:p>
                      <a:pPr marL="285750" indent="-285750" algn="just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多酶加非酶代谢，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药物间相互作用风险低</a:t>
                      </a:r>
                      <a:r>
                        <a:rPr lang="en-US" altLang="zh-CN" sz="140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400" baseline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baseline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just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可通过</a:t>
                      </a:r>
                      <a:r>
                        <a:rPr lang="zh-CN" altLang="en-US" sz="140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肠肾</a:t>
                      </a:r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双通道均衡排泄，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减少</a:t>
                      </a:r>
                      <a:r>
                        <a:rPr lang="zh-CN" altLang="en-US" sz="1600" b="1" kern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肾脏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负担</a:t>
                      </a:r>
                      <a:r>
                        <a:rPr lang="en-US" altLang="zh-CN" sz="1400" baseline="300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400" baseline="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400" baseline="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lvl="1" indent="-285750" algn="just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2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不足：本品近期获批，尚无大规模人群使用的安全性证据。</a:t>
                      </a:r>
                      <a:endParaRPr lang="en-US" altLang="zh-CN" sz="1400" kern="12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3716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589972" y="1026153"/>
            <a:ext cx="11770615" cy="529017"/>
          </a:xfrm>
          <a:prstGeom prst="rect">
            <a:avLst/>
          </a:prstGeom>
        </p:spPr>
        <p:txBody>
          <a:bodyPr lIns="91393" tIns="45698" rIns="91393" bIns="45698"/>
          <a:lstStyle>
            <a:lvl1pPr algn="ctr" defTabSz="913765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285750" marR="0" lvl="0" indent="-285750" algn="l" defTabSz="685165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199" y="6058080"/>
            <a:ext cx="469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113C5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95%CI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13C5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下限大于</a:t>
            </a:r>
            <a:r>
              <a:rPr kumimoji="0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srgbClr val="113C5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-10%</a:t>
            </a:r>
            <a:r>
              <a: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113C5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为非劣效</a:t>
            </a:r>
          </a:p>
        </p:txBody>
      </p:sp>
      <p:sp>
        <p:nvSpPr>
          <p:cNvPr id="36" name="文本占位符 5"/>
          <p:cNvSpPr>
            <a:spLocks noGrp="1"/>
          </p:cNvSpPr>
          <p:nvPr/>
        </p:nvSpPr>
        <p:spPr>
          <a:xfrm>
            <a:off x="589972" y="157886"/>
            <a:ext cx="11229193" cy="861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ct val="0"/>
              </a:spcBef>
              <a:defRPr/>
            </a:pP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安奈拉唑钠疗效确切，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III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期临床研究中治疗十二指肠溃疡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周愈合率达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93.3%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94.3%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受试者腹痛症状消失，各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CYP2C19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基因型人群愈合率均达到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90%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以上</a:t>
            </a:r>
            <a:r>
              <a:rPr lang="en-US" altLang="zh-CN" sz="2500" baseline="300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5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6586" y="1433830"/>
            <a:ext cx="3719240" cy="6951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sz="1600" i="0" u="none" strike="noStrike" dirty="0" err="1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安奈拉唑钠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治疗</a:t>
            </a:r>
            <a:r>
              <a:rPr sz="1600" b="1" i="0" u="none" strike="noStrik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4周溃疡愈合率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达</a:t>
            </a:r>
            <a:r>
              <a:rPr sz="1600" b="1" i="0" u="none" strike="noStrike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93.3%</a:t>
            </a:r>
            <a:r>
              <a:rPr lang="en-US" sz="1600" baseline="300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600" i="0" u="none" strike="noStrike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</a:t>
            </a:r>
            <a:r>
              <a:rPr sz="1600" i="0" u="none" strike="noStrike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PPS</a:t>
            </a:r>
            <a:r>
              <a:rPr 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)</a:t>
            </a:r>
            <a:r>
              <a:rPr sz="1600" i="0" u="none" strike="noStrike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sz="1600" i="0" u="none" strike="noStrike" dirty="0" err="1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非劣效于雷贝拉唑钠</a:t>
            </a:r>
            <a:r>
              <a:rPr lang="zh-CN" altLang="en-US" sz="1600" i="0" u="none" strike="noStrike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sz="1600" i="0" u="none" strike="noStrike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199" y="5451079"/>
            <a:ext cx="4377182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</a:t>
            </a:r>
            <a:r>
              <a:rPr lang="zh-CN" altLang="en-US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组间率差</a:t>
            </a:r>
            <a:r>
              <a:rPr lang="en-US" altLang="zh-CN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95%CI </a:t>
            </a:r>
            <a:r>
              <a:rPr lang="zh-CN" altLang="en-US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-7.7%~2.2%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PPS</a:t>
            </a:r>
            <a:r>
              <a:rPr lang="zh-CN" altLang="en-US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组间率差</a:t>
            </a:r>
            <a:r>
              <a:rPr lang="en-US" altLang="zh-CN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95%CI </a:t>
            </a:r>
            <a:r>
              <a:rPr lang="zh-CN" altLang="en-US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-7.5%~0.9%</a:t>
            </a:r>
            <a:endParaRPr lang="en-US" altLang="zh-CN" sz="14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69244" y="1"/>
            <a:ext cx="922756" cy="309488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4809913" y="2474980"/>
          <a:ext cx="2824699" cy="339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4761071" y="1424712"/>
            <a:ext cx="3221319" cy="69519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安奈拉唑钠</a:t>
            </a:r>
            <a:r>
              <a:rPr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治疗4周</a:t>
            </a:r>
            <a:r>
              <a:rPr 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94.3</a:t>
            </a:r>
            <a:r>
              <a:rPr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%受试者腹痛症状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消失</a:t>
            </a:r>
            <a:r>
              <a:rPr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sz="1600" dirty="0" err="1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两组无统计学差异</a:t>
            </a:r>
            <a:r>
              <a:rPr lang="zh-CN" altLang="en-US" sz="16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sz="16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88132" y="5504058"/>
            <a:ext cx="336719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PPS</a:t>
            </a:r>
            <a:r>
              <a:rPr lang="zh-CN" altLang="en-US"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组间率差</a:t>
            </a:r>
            <a:r>
              <a:rPr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95%CI</a:t>
            </a:r>
            <a:r>
              <a:rPr lang="en-US"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 </a:t>
            </a:r>
            <a:r>
              <a:rPr lang="zh-CN" altLang="en-US"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：</a:t>
            </a:r>
            <a:r>
              <a:rPr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-5.</a:t>
            </a:r>
            <a:r>
              <a:rPr lang="en-US"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0</a:t>
            </a:r>
            <a:r>
              <a:rPr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%~</a:t>
            </a:r>
            <a:r>
              <a:rPr lang="en-US"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5</a:t>
            </a:r>
            <a:r>
              <a:rPr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.</a:t>
            </a:r>
            <a:r>
              <a:rPr lang="en-US"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4</a:t>
            </a:r>
            <a:r>
              <a:rPr sz="12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</a:rPr>
              <a:t>%</a:t>
            </a:r>
          </a:p>
        </p:txBody>
      </p:sp>
      <p:sp>
        <p:nvSpPr>
          <p:cNvPr id="17" name="矩形 16"/>
          <p:cNvSpPr/>
          <p:nvPr/>
        </p:nvSpPr>
        <p:spPr>
          <a:xfrm>
            <a:off x="557002" y="2553715"/>
            <a:ext cx="3778824" cy="2887812"/>
          </a:xfrm>
          <a:prstGeom prst="rect">
            <a:avLst/>
          </a:prstGeom>
          <a:noFill/>
          <a:ln w="635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80233" y="2553715"/>
            <a:ext cx="3202157" cy="2887812"/>
          </a:xfrm>
          <a:prstGeom prst="rect">
            <a:avLst/>
          </a:prstGeom>
          <a:noFill/>
          <a:ln w="635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227552265"/>
              </p:ext>
            </p:extLst>
          </p:nvPr>
        </p:nvGraphicFramePr>
        <p:xfrm>
          <a:off x="8579591" y="2572665"/>
          <a:ext cx="2824699" cy="278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5693269" y="4876770"/>
            <a:ext cx="2067951" cy="0"/>
          </a:xfrm>
          <a:prstGeom prst="line">
            <a:avLst/>
          </a:prstGeom>
          <a:ln>
            <a:solidFill>
              <a:srgbClr val="406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201293" y="4904763"/>
            <a:ext cx="2067951" cy="0"/>
          </a:xfrm>
          <a:prstGeom prst="line">
            <a:avLst/>
          </a:prstGeom>
          <a:ln>
            <a:solidFill>
              <a:srgbClr val="406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049107" y="4876770"/>
            <a:ext cx="1885071" cy="0"/>
          </a:xfrm>
          <a:prstGeom prst="line">
            <a:avLst/>
          </a:prstGeom>
          <a:ln>
            <a:solidFill>
              <a:srgbClr val="406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338228" y="2553715"/>
            <a:ext cx="3448902" cy="2887812"/>
          </a:xfrm>
          <a:prstGeom prst="rect">
            <a:avLst/>
          </a:prstGeom>
          <a:noFill/>
          <a:ln w="635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225957" y="1376774"/>
            <a:ext cx="3543229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182880" indent="-182880" fontAlgn="auto">
              <a:buClrTx/>
              <a:buSzTx/>
              <a:defRPr sz="1600" b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150000"/>
              </a:lnSpc>
            </a:pPr>
            <a:r>
              <a:rPr lang="zh-CN" altLang="en-US" dirty="0">
                <a:solidFill>
                  <a:srgbClr val="406377"/>
                </a:solidFill>
                <a:latin typeface="微软雅黑" panose="020B0503020204020204" pitchFamily="34" charset="-122"/>
              </a:rPr>
              <a:t>安奈拉唑钠组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各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CYP2C19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</a:rPr>
              <a:t>基因型人群愈合率均达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</a:rPr>
              <a:t>90%</a:t>
            </a:r>
            <a:r>
              <a:rPr lang="zh-CN" altLang="en-US" dirty="0">
                <a:solidFill>
                  <a:srgbClr val="406377"/>
                </a:solidFill>
                <a:latin typeface="微软雅黑" panose="020B0503020204020204" pitchFamily="34" charset="-122"/>
              </a:rPr>
              <a:t>，组间无统计学差异。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38228" y="5630911"/>
            <a:ext cx="2703068" cy="1853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zh-CN" sz="1200" dirty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RM:</a:t>
            </a:r>
            <a:r>
              <a:rPr lang="zh-CN" altLang="en-US" sz="1200" dirty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快代谢；</a:t>
            </a:r>
            <a:r>
              <a:rPr lang="en-US" altLang="zh-CN" sz="1200" dirty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IM:</a:t>
            </a:r>
            <a:r>
              <a:rPr lang="zh-CN" altLang="en-US" sz="1200" dirty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中代谢；</a:t>
            </a:r>
            <a:r>
              <a:rPr lang="en-US" altLang="zh-CN" sz="1200" dirty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PM:</a:t>
            </a:r>
            <a:r>
              <a:rPr lang="zh-CN" altLang="en-US" sz="1200" dirty="0">
                <a:solidFill>
                  <a:srgbClr val="4063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慢代谢</a:t>
            </a:r>
            <a:endParaRPr lang="en-US" altLang="zh-CN" sz="1200" dirty="0">
              <a:solidFill>
                <a:srgbClr val="4063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5199" y="6327922"/>
            <a:ext cx="8215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altLang="zh-CN" sz="1000" dirty="0">
                <a:solidFill>
                  <a:srgbClr val="11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.Zhu H, et al. Chin Med J (Engl). 2022 Dec 20;135(24):2941-2949. </a:t>
            </a:r>
            <a:endParaRPr lang="zh-CN" altLang="en-US" sz="1000" dirty="0">
              <a:solidFill>
                <a:srgbClr val="11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1824766857"/>
              </p:ext>
            </p:extLst>
          </p:nvPr>
        </p:nvGraphicFramePr>
        <p:xfrm>
          <a:off x="539993" y="2647023"/>
          <a:ext cx="3704956" cy="279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3" name="文本占位符 5"/>
          <p:cNvSpPr>
            <a:spLocks noGrp="1"/>
          </p:cNvSpPr>
          <p:nvPr/>
        </p:nvSpPr>
        <p:spPr>
          <a:xfrm>
            <a:off x="590843" y="131469"/>
            <a:ext cx="10054369" cy="1024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ct val="0"/>
              </a:spcBef>
              <a:defRPr/>
            </a:pP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PPIs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治疗溃疡愈合率均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&gt;90%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，疗效确切并被权威指南共识首选推荐</a:t>
            </a:r>
            <a:endParaRPr lang="en-US" altLang="zh-CN" sz="25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3400"/>
              </a:lnSpc>
              <a:spcBef>
                <a:spcPct val="0"/>
              </a:spcBef>
              <a:defRPr/>
            </a:pP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其中受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CYP2C19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基因多态性影响小、药物相互作用较少的</a:t>
            </a:r>
            <a:r>
              <a:rPr lang="en-US" altLang="zh-CN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PPI</a:t>
            </a:r>
            <a:r>
              <a:rPr lang="zh-CN" altLang="en-US" sz="25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Arial" panose="020B0604020202020204" pitchFamily="34" charset="0"/>
              </a:rPr>
              <a:t>是优选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722057" y="4971059"/>
            <a:ext cx="7696012" cy="1246862"/>
          </a:xfrm>
          <a:prstGeom prst="roundRect">
            <a:avLst/>
          </a:prstGeom>
          <a:noFill/>
          <a:ln w="1270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3722057" y="1680193"/>
            <a:ext cx="7685379" cy="1024849"/>
          </a:xfrm>
          <a:prstGeom prst="roundRect">
            <a:avLst/>
          </a:prstGeom>
          <a:noFill/>
          <a:ln w="1270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3722057" y="3068565"/>
            <a:ext cx="7696013" cy="1428260"/>
          </a:xfrm>
          <a:prstGeom prst="roundRect">
            <a:avLst/>
          </a:prstGeom>
          <a:noFill/>
          <a:ln w="12700">
            <a:solidFill>
              <a:srgbClr val="103C5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629323" y="1669047"/>
            <a:ext cx="2760994" cy="984262"/>
          </a:xfrm>
          <a:prstGeom prst="roundRect">
            <a:avLst/>
          </a:prstGeom>
          <a:solidFill>
            <a:srgbClr val="4063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消化性溃疡诊断与治疗共识意见（</a:t>
            </a:r>
            <a:r>
              <a:rPr lang="en-US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2022</a:t>
            </a:r>
            <a:r>
              <a:rPr lang="zh-CN" altLang="en-US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年，</a:t>
            </a:r>
            <a:r>
              <a:rPr lang="zh-CN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上海）</a:t>
            </a:r>
            <a:r>
              <a:rPr lang="en-US" altLang="zh-CN" sz="1600" b="1" dirty="0">
                <a:solidFill>
                  <a:schemeClr val="bg1"/>
                </a:solidFill>
              </a:rPr>
              <a:t>》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29323" y="3236378"/>
            <a:ext cx="2760994" cy="984262"/>
          </a:xfrm>
          <a:prstGeom prst="roundRect">
            <a:avLst/>
          </a:prstGeom>
          <a:solidFill>
            <a:srgbClr val="4063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zh-CN" sz="1600" b="1" dirty="0">
                <a:solidFill>
                  <a:schemeClr val="bg1"/>
                </a:solidFill>
              </a:rPr>
              <a:t>《消化性溃疡诊断与治疗规范（</a:t>
            </a:r>
            <a:r>
              <a:rPr lang="en-US" altLang="zh-CN" sz="1600" b="1" dirty="0">
                <a:solidFill>
                  <a:schemeClr val="bg1"/>
                </a:solidFill>
              </a:rPr>
              <a:t>2016</a:t>
            </a:r>
            <a:r>
              <a:rPr lang="zh-CN" altLang="en-US" sz="1600" b="1" dirty="0">
                <a:solidFill>
                  <a:schemeClr val="bg1"/>
                </a:solidFill>
              </a:rPr>
              <a:t>年，</a:t>
            </a:r>
            <a:r>
              <a:rPr lang="zh-CN" altLang="zh-CN" sz="1600" b="1" dirty="0">
                <a:solidFill>
                  <a:schemeClr val="bg1"/>
                </a:solidFill>
              </a:rPr>
              <a:t>西安）》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629323" y="5065723"/>
            <a:ext cx="2760994" cy="984262"/>
          </a:xfrm>
          <a:prstGeom prst="roundRect">
            <a:avLst/>
          </a:prstGeom>
          <a:solidFill>
            <a:srgbClr val="4063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老年人质子泵抑制剂合理应用专家共识</a:t>
            </a:r>
            <a:r>
              <a:rPr lang="en-US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（</a:t>
            </a:r>
            <a:r>
              <a:rPr lang="en-US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zh-CN" altLang="zh-CN" sz="16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4237" y="6561350"/>
            <a:ext cx="4266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113C55"/>
                </a:solidFill>
              </a:rPr>
              <a:t>注：以上共识给出共识意见及推荐时，大多是以</a:t>
            </a:r>
            <a:r>
              <a:rPr lang="en-US" altLang="zh-CN" sz="1100" dirty="0">
                <a:solidFill>
                  <a:srgbClr val="113C55"/>
                </a:solidFill>
              </a:rPr>
              <a:t>PPI</a:t>
            </a:r>
            <a:r>
              <a:rPr lang="zh-CN" altLang="en-US" sz="1100" dirty="0">
                <a:solidFill>
                  <a:srgbClr val="113C55"/>
                </a:solidFill>
              </a:rPr>
              <a:t>品类描述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32238" y="5031877"/>
            <a:ext cx="7450054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1200"/>
              </a:spcBef>
            </a:pP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第四项“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PPIs</a:t>
            </a: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与其他药物的相互作用”意见：由于代谢途径和药代动力学的差异以及受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CYP2C19</a:t>
            </a: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多态性的影响，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PPIs</a:t>
            </a: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仍有一些差异，同时考虑到老年人因多种疾病并存而同时服用多种药物，因此，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老年人宜优先选用与其他常用药物相互作用较少的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PPIs</a:t>
            </a:r>
            <a:r>
              <a:rPr lang="zh-CN" altLang="en-US" sz="14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32238" y="1787823"/>
            <a:ext cx="7450054" cy="72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陈述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质子泵抑制剂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(PPI)</a:t>
            </a: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钾离子竞争性酸阻滞剂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(P-CAB)</a:t>
            </a: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均可有效抑制胃酸分泌，促进溃疡愈合。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证据质量：Ａ；推荐强度：强推荐；共识水平：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91.31%)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4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32238" y="3072555"/>
            <a:ext cx="745005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意见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消化性溃疡治疗通常采用标准剂量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，每日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次，治疗十二指肠溃疡的疗程为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通常胃镜下溃疡愈合率均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&gt;90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zh-CN" altLang="en-US" sz="14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1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2600"/>
              </a:lnSpc>
            </a:pP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意见</a:t>
            </a:r>
            <a:r>
              <a:rPr lang="en-US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zh-CN" sz="14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：抑酸剂在根除方案中起重要作用，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选择作用稳定、疗效高、受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CYP2C19</a:t>
            </a:r>
            <a:r>
              <a:rPr lang="zh-CN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基因多态性影响较小的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zh-CN" sz="14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zh-CN" alt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41173" y="1830374"/>
            <a:ext cx="2789996" cy="4415337"/>
          </a:xfrm>
          <a:prstGeom prst="rect">
            <a:avLst/>
          </a:prstGeom>
          <a:solidFill>
            <a:schemeClr val="bg1"/>
          </a:solidFill>
          <a:ln>
            <a:solidFill>
              <a:srgbClr val="406377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30447" y="4288078"/>
            <a:ext cx="3853379" cy="2022231"/>
          </a:xfrm>
          <a:prstGeom prst="rect">
            <a:avLst/>
          </a:prstGeom>
          <a:solidFill>
            <a:schemeClr val="bg1"/>
          </a:solidFill>
          <a:ln>
            <a:solidFill>
              <a:srgbClr val="103C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12185" y="1830374"/>
            <a:ext cx="3853378" cy="2022231"/>
          </a:xfrm>
          <a:prstGeom prst="rect">
            <a:avLst/>
          </a:prstGeom>
          <a:solidFill>
            <a:schemeClr val="bg1"/>
          </a:solidFill>
          <a:ln>
            <a:solidFill>
              <a:srgbClr val="40637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92369" y="509412"/>
            <a:ext cx="1149503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安奈拉唑钠引入二氢呋喃环，获得全新结构，带来疗效和安全性的获益</a:t>
            </a:r>
            <a:endParaRPr lang="zh-CN" altLang="zh-CN" sz="2800" b="1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49238" y="1828692"/>
            <a:ext cx="2789996" cy="4415337"/>
          </a:xfrm>
          <a:prstGeom prst="rect">
            <a:avLst/>
          </a:prstGeom>
          <a:solidFill>
            <a:schemeClr val="bg1"/>
          </a:solidFill>
          <a:ln>
            <a:solidFill>
              <a:srgbClr val="406377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rgbClr val="103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34631" y="2111881"/>
          <a:ext cx="3380315" cy="163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692400" imgH="1295400" progId="ChemDraw.Document.6.0">
                  <p:embed/>
                </p:oleObj>
              </mc:Choice>
              <mc:Fallback>
                <p:oleObj r:id="rId3" imgW="2692400" imgH="1295400" progId="ChemDraw.Document.6.0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31" y="2111881"/>
                        <a:ext cx="3380315" cy="16340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/>
          <a:stretch>
            <a:fillRect/>
          </a:stretch>
        </p:blipFill>
        <p:spPr>
          <a:xfrm>
            <a:off x="321181" y="4288078"/>
            <a:ext cx="3853378" cy="1943619"/>
          </a:xfrm>
          <a:prstGeom prst="rect">
            <a:avLst/>
          </a:prstGeom>
          <a:ln>
            <a:noFill/>
          </a:ln>
        </p:spPr>
      </p:pic>
      <p:sp>
        <p:nvSpPr>
          <p:cNvPr id="12" name="等腰三角形 11"/>
          <p:cNvSpPr/>
          <p:nvPr/>
        </p:nvSpPr>
        <p:spPr>
          <a:xfrm rot="5400000">
            <a:off x="3178459" y="4155885"/>
            <a:ext cx="3397307" cy="264386"/>
          </a:xfrm>
          <a:prstGeom prst="triangle">
            <a:avLst/>
          </a:prstGeom>
          <a:solidFill>
            <a:srgbClr val="406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6793395" y="4142266"/>
            <a:ext cx="3397307" cy="291624"/>
          </a:xfrm>
          <a:prstGeom prst="triangle">
            <a:avLst/>
          </a:prstGeom>
          <a:solidFill>
            <a:srgbClr val="4063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501236" y="2000502"/>
            <a:ext cx="2286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创新机理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10275" y="2630249"/>
            <a:ext cx="2467922" cy="2870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安奈拉唑钠去除了吡啶环</a:t>
            </a:r>
            <a:r>
              <a:rPr lang="en-US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R1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位甲基，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减少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CYP2C19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代谢（贡献率仅有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3.5%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103C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R4</a:t>
            </a:r>
            <a:r>
              <a:rPr lang="zh-CN" altLang="zh-CN" sz="1400" dirty="0">
                <a:solidFill>
                  <a:srgbClr val="103C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位引入了二氢呋喃环，增加了</a:t>
            </a:r>
            <a:r>
              <a:rPr lang="en-US" altLang="zh-CN" sz="1400" dirty="0">
                <a:solidFill>
                  <a:srgbClr val="103C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CYP3A4</a:t>
            </a:r>
            <a:r>
              <a:rPr lang="zh-CN" altLang="zh-CN" sz="1400" dirty="0">
                <a:solidFill>
                  <a:srgbClr val="103C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代谢</a:t>
            </a:r>
            <a:r>
              <a:rPr lang="zh-CN" altLang="en-US" sz="1400" dirty="0">
                <a:solidFill>
                  <a:srgbClr val="103C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实现了肠肾双通道均衡排泄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实现多酶加非酶代谢</a:t>
            </a:r>
            <a:r>
              <a:rPr lang="en-US" altLang="zh-CN" sz="1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化合物分子</a:t>
            </a:r>
            <a:r>
              <a:rPr lang="zh-CN" altLang="en-US" sz="1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1400" b="1" dirty="0" err="1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pKa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值更高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045355" y="2612923"/>
            <a:ext cx="2381632" cy="337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与前几代质子泵抑制剂相比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</a:t>
            </a:r>
            <a:r>
              <a:rPr lang="zh-CN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</a:t>
            </a:r>
            <a:r>
              <a:rPr lang="en-US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CYP</a:t>
            </a:r>
            <a:r>
              <a:rPr lang="zh-CN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酶基因多态性的影响小，有利于稳定疗效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提高安全性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对肾功能影响小，符合特殊人群需求。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药物相互作用发生风险小，合并用药更安心。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临床起效更快。</a:t>
            </a:r>
            <a:endParaRPr lang="en-US" altLang="zh-CN" sz="1400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82808" y="2009354"/>
            <a:ext cx="230672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创新带来的患者获益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2185" y="6410120"/>
            <a:ext cx="8344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900">
                <a:solidFill>
                  <a:srgbClr val="113C55"/>
                </a:solidFill>
              </a:defRPr>
            </a:lvl1pPr>
          </a:lstStyle>
          <a:p>
            <a:r>
              <a:rPr lang="en-US" altLang="zh-CN" dirty="0">
                <a:sym typeface="+mn-ea"/>
              </a:rPr>
              <a:t>1.Liu, et al. </a:t>
            </a:r>
            <a:r>
              <a:rPr lang="en-US" altLang="zh-CN" dirty="0" err="1">
                <a:sym typeface="+mn-ea"/>
              </a:rPr>
              <a:t>Naunyn-Schmiedeberg's</a:t>
            </a:r>
            <a:r>
              <a:rPr lang="en-US" altLang="zh-CN" dirty="0">
                <a:sym typeface="+mn-ea"/>
              </a:rPr>
              <a:t> Archives of Pharmacology,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440724" y="1312095"/>
            <a:ext cx="3647162" cy="4538857"/>
          </a:xfrm>
          <a:prstGeom prst="roundRect">
            <a:avLst>
              <a:gd name="adj" fmla="val 1634"/>
            </a:avLst>
          </a:prstGeom>
          <a:solidFill>
            <a:schemeClr val="bg1"/>
          </a:solidFill>
          <a:ln w="9525">
            <a:solidFill>
              <a:srgbClr val="03719A"/>
            </a:solidFill>
          </a:ln>
          <a:effectLst>
            <a:outerShdw blurRad="25400" dist="25400" dir="2700000" algn="tl" rotWithShape="0">
              <a:srgbClr val="03719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96741" y="426050"/>
            <a:ext cx="11270751" cy="600075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defRPr/>
            </a:pPr>
            <a:r>
              <a:rPr lang="zh-CN" altLang="en-US" sz="31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安奈拉唑钠相比同类</a:t>
            </a:r>
            <a:r>
              <a:rPr lang="en-US" altLang="zh-CN" sz="31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  <a:r>
              <a:rPr lang="zh-CN" altLang="en-US" sz="31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多酶加非酶代谢</a:t>
            </a:r>
            <a:r>
              <a:rPr lang="zh-CN" altLang="en-US" sz="3100" b="1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双通道排泄等优势</a:t>
            </a:r>
            <a:endParaRPr lang="zh-CN" altLang="en-US" sz="2800" b="1" dirty="0">
              <a:solidFill>
                <a:srgbClr val="103C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4294967295"/>
          </p:nvPr>
        </p:nvSpPr>
        <p:spPr>
          <a:xfrm>
            <a:off x="440724" y="6065712"/>
            <a:ext cx="10845800" cy="492125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altLang="zh-CN" sz="900" dirty="0">
                <a:solidFill>
                  <a:srgbClr val="113C55"/>
                </a:solidFill>
                <a:ea typeface="微软雅黑" panose="020B0503020204020204" pitchFamily="34" charset="-122"/>
                <a:sym typeface="+mn-ea"/>
              </a:rPr>
              <a:t>Liu, et al. </a:t>
            </a:r>
            <a:r>
              <a:rPr lang="en-US" altLang="zh-CN" sz="900" dirty="0" err="1">
                <a:solidFill>
                  <a:srgbClr val="113C55"/>
                </a:solidFill>
                <a:ea typeface="微软雅黑" panose="020B0503020204020204" pitchFamily="34" charset="-122"/>
                <a:sym typeface="+mn-ea"/>
              </a:rPr>
              <a:t>Naunyn-Schmiedeberg's</a:t>
            </a:r>
            <a:r>
              <a:rPr lang="en-US" altLang="zh-CN" sz="900" dirty="0">
                <a:solidFill>
                  <a:srgbClr val="113C55"/>
                </a:solidFill>
                <a:ea typeface="微软雅黑" panose="020B0503020204020204" pitchFamily="34" charset="-122"/>
                <a:sym typeface="+mn-ea"/>
              </a:rPr>
              <a:t> Archives of Pharmacology, 2023, https://doi.org/10.1007/s00210-023-02415-7. </a:t>
            </a:r>
          </a:p>
          <a:p>
            <a:pPr marL="228600" indent="-228600">
              <a:buAutoNum type="arabicPeriod"/>
            </a:pPr>
            <a:r>
              <a:rPr lang="zh-CN" altLang="en-US" sz="900" dirty="0">
                <a:solidFill>
                  <a:srgbClr val="113C55"/>
                </a:solidFill>
              </a:rPr>
              <a:t>安奈拉唑钠</a:t>
            </a:r>
            <a:r>
              <a:rPr lang="en-US" altLang="zh-CN" sz="900" dirty="0" err="1">
                <a:solidFill>
                  <a:srgbClr val="113C55"/>
                </a:solidFill>
              </a:rPr>
              <a:t>Ie</a:t>
            </a:r>
            <a:r>
              <a:rPr lang="zh-CN" altLang="en-US" sz="900" dirty="0">
                <a:solidFill>
                  <a:srgbClr val="113C55"/>
                </a:solidFill>
              </a:rPr>
              <a:t>期临床研究报告</a:t>
            </a:r>
            <a:r>
              <a:rPr lang="en-US" altLang="zh-CN" sz="900" dirty="0">
                <a:solidFill>
                  <a:srgbClr val="113C55"/>
                </a:solidFill>
              </a:rPr>
              <a:t>.</a:t>
            </a:r>
            <a:endParaRPr lang="zh-CN" altLang="en-US" sz="900" dirty="0">
              <a:solidFill>
                <a:srgbClr val="113C55"/>
              </a:solidFill>
            </a:endParaRPr>
          </a:p>
        </p:txBody>
      </p:sp>
      <p:graphicFrame>
        <p:nvGraphicFramePr>
          <p:cNvPr id="35" name="图表 34"/>
          <p:cNvGraphicFramePr/>
          <p:nvPr>
            <p:extLst>
              <p:ext uri="{D42A27DB-BD31-4B8C-83A1-F6EECF244321}">
                <p14:modId xmlns:p14="http://schemas.microsoft.com/office/powerpoint/2010/main" val="104930875"/>
              </p:ext>
            </p:extLst>
          </p:nvPr>
        </p:nvGraphicFramePr>
        <p:xfrm>
          <a:off x="731520" y="1802337"/>
          <a:ext cx="3281547" cy="307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496087" y="1444231"/>
            <a:ext cx="2564920" cy="398462"/>
            <a:chOff x="888598" y="2340200"/>
            <a:chExt cx="2632058" cy="637349"/>
          </a:xfrm>
          <a:solidFill>
            <a:srgbClr val="103C55"/>
          </a:solidFill>
        </p:grpSpPr>
        <p:sp>
          <p:nvSpPr>
            <p:cNvPr id="38" name="任意多边形: 形状 45"/>
            <p:cNvSpPr/>
            <p:nvPr/>
          </p:nvSpPr>
          <p:spPr>
            <a:xfrm>
              <a:off x="888598" y="2384597"/>
              <a:ext cx="2428239" cy="548558"/>
            </a:xfrm>
            <a:custGeom>
              <a:avLst/>
              <a:gdLst>
                <a:gd name="connsiteX0" fmla="*/ 0 w 3123622"/>
                <a:gd name="connsiteY0" fmla="*/ 0 h 705652"/>
                <a:gd name="connsiteX1" fmla="*/ 2807476 w 3123622"/>
                <a:gd name="connsiteY1" fmla="*/ 0 h 705652"/>
                <a:gd name="connsiteX2" fmla="*/ 3123622 w 3123622"/>
                <a:gd name="connsiteY2" fmla="*/ 705652 h 705652"/>
                <a:gd name="connsiteX3" fmla="*/ 0 w 3123622"/>
                <a:gd name="connsiteY3" fmla="*/ 705652 h 705652"/>
                <a:gd name="connsiteX0-1" fmla="*/ 0 w 3123622"/>
                <a:gd name="connsiteY0-2" fmla="*/ 0 h 705652"/>
                <a:gd name="connsiteX1-3" fmla="*/ 2893245 w 3123622"/>
                <a:gd name="connsiteY1-4" fmla="*/ 0 h 705652"/>
                <a:gd name="connsiteX2-5" fmla="*/ 3123622 w 3123622"/>
                <a:gd name="connsiteY2-6" fmla="*/ 705652 h 705652"/>
                <a:gd name="connsiteX3-7" fmla="*/ 0 w 3123622"/>
                <a:gd name="connsiteY3-8" fmla="*/ 705652 h 705652"/>
                <a:gd name="connsiteX4" fmla="*/ 0 w 3123622"/>
                <a:gd name="connsiteY4" fmla="*/ 0 h 7056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123622" h="705652">
                  <a:moveTo>
                    <a:pt x="0" y="0"/>
                  </a:moveTo>
                  <a:lnTo>
                    <a:pt x="2893245" y="0"/>
                  </a:lnTo>
                  <a:lnTo>
                    <a:pt x="3123622" y="705652"/>
                  </a:lnTo>
                  <a:lnTo>
                    <a:pt x="0" y="70565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zh-CN" altLang="en-US" sz="16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代谢：多酶加非酶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任意多边形: 形状 46"/>
            <p:cNvSpPr/>
            <p:nvPr/>
          </p:nvSpPr>
          <p:spPr>
            <a:xfrm rot="20132066">
              <a:off x="3293360" y="2340200"/>
              <a:ext cx="76200" cy="637349"/>
            </a:xfrm>
            <a:custGeom>
              <a:avLst/>
              <a:gdLst>
                <a:gd name="connsiteX0" fmla="*/ 0 w 76200"/>
                <a:gd name="connsiteY0" fmla="*/ 0 h 637349"/>
                <a:gd name="connsiteX1" fmla="*/ 76200 w 76200"/>
                <a:gd name="connsiteY1" fmla="*/ 34671 h 637349"/>
                <a:gd name="connsiteX2" fmla="*/ 76200 w 76200"/>
                <a:gd name="connsiteY2" fmla="*/ 637349 h 637349"/>
                <a:gd name="connsiteX3" fmla="*/ 0 w 76200"/>
                <a:gd name="connsiteY3" fmla="*/ 602678 h 63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37349">
                  <a:moveTo>
                    <a:pt x="0" y="0"/>
                  </a:moveTo>
                  <a:lnTo>
                    <a:pt x="76200" y="34671"/>
                  </a:lnTo>
                  <a:lnTo>
                    <a:pt x="76200" y="637349"/>
                  </a:lnTo>
                  <a:lnTo>
                    <a:pt x="0" y="6026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任意多边形: 形状 47"/>
            <p:cNvSpPr/>
            <p:nvPr/>
          </p:nvSpPr>
          <p:spPr>
            <a:xfrm rot="20132066">
              <a:off x="3444456" y="2340201"/>
              <a:ext cx="76200" cy="637348"/>
            </a:xfrm>
            <a:custGeom>
              <a:avLst/>
              <a:gdLst>
                <a:gd name="connsiteX0" fmla="*/ 0 w 76200"/>
                <a:gd name="connsiteY0" fmla="*/ 0 h 637348"/>
                <a:gd name="connsiteX1" fmla="*/ 76200 w 76200"/>
                <a:gd name="connsiteY1" fmla="*/ 34671 h 637348"/>
                <a:gd name="connsiteX2" fmla="*/ 76200 w 76200"/>
                <a:gd name="connsiteY2" fmla="*/ 637348 h 637348"/>
                <a:gd name="connsiteX3" fmla="*/ 0 w 76200"/>
                <a:gd name="connsiteY3" fmla="*/ 602677 h 63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37348">
                  <a:moveTo>
                    <a:pt x="0" y="0"/>
                  </a:moveTo>
                  <a:lnTo>
                    <a:pt x="76200" y="34671"/>
                  </a:lnTo>
                  <a:lnTo>
                    <a:pt x="76200" y="637348"/>
                  </a:lnTo>
                  <a:lnTo>
                    <a:pt x="0" y="6026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1182350" y="1"/>
            <a:ext cx="1009650" cy="3047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8" name="圆角矩形 14"/>
          <p:cNvSpPr/>
          <p:nvPr/>
        </p:nvSpPr>
        <p:spPr>
          <a:xfrm>
            <a:off x="4290405" y="1317229"/>
            <a:ext cx="3647162" cy="4538857"/>
          </a:xfrm>
          <a:prstGeom prst="roundRect">
            <a:avLst>
              <a:gd name="adj" fmla="val 1634"/>
            </a:avLst>
          </a:prstGeom>
          <a:solidFill>
            <a:schemeClr val="bg1"/>
          </a:solidFill>
          <a:ln w="9525">
            <a:solidFill>
              <a:srgbClr val="03719A"/>
            </a:solidFill>
          </a:ln>
          <a:effectLst>
            <a:outerShdw blurRad="25400" dist="25400" dir="2700000" algn="tl" rotWithShape="0">
              <a:srgbClr val="03719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350694" y="1442060"/>
            <a:ext cx="2632058" cy="398462"/>
            <a:chOff x="888598" y="2340200"/>
            <a:chExt cx="2632058" cy="637349"/>
          </a:xfrm>
          <a:solidFill>
            <a:srgbClr val="103C55"/>
          </a:solidFill>
        </p:grpSpPr>
        <p:sp>
          <p:nvSpPr>
            <p:cNvPr id="16" name="任意多边形: 形状 45"/>
            <p:cNvSpPr/>
            <p:nvPr/>
          </p:nvSpPr>
          <p:spPr>
            <a:xfrm>
              <a:off x="888598" y="2384597"/>
              <a:ext cx="2428239" cy="548558"/>
            </a:xfrm>
            <a:custGeom>
              <a:avLst/>
              <a:gdLst>
                <a:gd name="connsiteX0" fmla="*/ 0 w 3123622"/>
                <a:gd name="connsiteY0" fmla="*/ 0 h 705652"/>
                <a:gd name="connsiteX1" fmla="*/ 2807476 w 3123622"/>
                <a:gd name="connsiteY1" fmla="*/ 0 h 705652"/>
                <a:gd name="connsiteX2" fmla="*/ 3123622 w 3123622"/>
                <a:gd name="connsiteY2" fmla="*/ 705652 h 705652"/>
                <a:gd name="connsiteX3" fmla="*/ 0 w 3123622"/>
                <a:gd name="connsiteY3" fmla="*/ 705652 h 705652"/>
                <a:gd name="connsiteX0-1" fmla="*/ 0 w 3123622"/>
                <a:gd name="connsiteY0-2" fmla="*/ 0 h 705652"/>
                <a:gd name="connsiteX1-3" fmla="*/ 2893245 w 3123622"/>
                <a:gd name="connsiteY1-4" fmla="*/ 0 h 705652"/>
                <a:gd name="connsiteX2-5" fmla="*/ 3123622 w 3123622"/>
                <a:gd name="connsiteY2-6" fmla="*/ 705652 h 705652"/>
                <a:gd name="connsiteX3-7" fmla="*/ 0 w 3123622"/>
                <a:gd name="connsiteY3-8" fmla="*/ 705652 h 705652"/>
                <a:gd name="connsiteX4" fmla="*/ 0 w 3123622"/>
                <a:gd name="connsiteY4" fmla="*/ 0 h 7056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123622" h="705652">
                  <a:moveTo>
                    <a:pt x="0" y="0"/>
                  </a:moveTo>
                  <a:lnTo>
                    <a:pt x="2893245" y="0"/>
                  </a:lnTo>
                  <a:lnTo>
                    <a:pt x="3123622" y="705652"/>
                  </a:lnTo>
                  <a:lnTo>
                    <a:pt x="0" y="70565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zh-CN" altLang="en-US" sz="16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排泄：肠肾排泄更均衡</a:t>
              </a:r>
              <a:r>
                <a:rPr lang="en-US" altLang="zh-CN" sz="1400" b="1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1400" b="1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任意多边形: 形状 46"/>
            <p:cNvSpPr/>
            <p:nvPr/>
          </p:nvSpPr>
          <p:spPr>
            <a:xfrm rot="20132066">
              <a:off x="3293360" y="2340200"/>
              <a:ext cx="76200" cy="637349"/>
            </a:xfrm>
            <a:custGeom>
              <a:avLst/>
              <a:gdLst>
                <a:gd name="connsiteX0" fmla="*/ 0 w 76200"/>
                <a:gd name="connsiteY0" fmla="*/ 0 h 637349"/>
                <a:gd name="connsiteX1" fmla="*/ 76200 w 76200"/>
                <a:gd name="connsiteY1" fmla="*/ 34671 h 637349"/>
                <a:gd name="connsiteX2" fmla="*/ 76200 w 76200"/>
                <a:gd name="connsiteY2" fmla="*/ 637349 h 637349"/>
                <a:gd name="connsiteX3" fmla="*/ 0 w 76200"/>
                <a:gd name="connsiteY3" fmla="*/ 602678 h 63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37349">
                  <a:moveTo>
                    <a:pt x="0" y="0"/>
                  </a:moveTo>
                  <a:lnTo>
                    <a:pt x="76200" y="34671"/>
                  </a:lnTo>
                  <a:lnTo>
                    <a:pt x="76200" y="637349"/>
                  </a:lnTo>
                  <a:lnTo>
                    <a:pt x="0" y="6026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任意多边形: 形状 47"/>
            <p:cNvSpPr/>
            <p:nvPr/>
          </p:nvSpPr>
          <p:spPr>
            <a:xfrm rot="20132066">
              <a:off x="3444456" y="2340201"/>
              <a:ext cx="76200" cy="637348"/>
            </a:xfrm>
            <a:custGeom>
              <a:avLst/>
              <a:gdLst>
                <a:gd name="connsiteX0" fmla="*/ 0 w 76200"/>
                <a:gd name="connsiteY0" fmla="*/ 0 h 637348"/>
                <a:gd name="connsiteX1" fmla="*/ 76200 w 76200"/>
                <a:gd name="connsiteY1" fmla="*/ 34671 h 637348"/>
                <a:gd name="connsiteX2" fmla="*/ 76200 w 76200"/>
                <a:gd name="connsiteY2" fmla="*/ 637348 h 637348"/>
                <a:gd name="connsiteX3" fmla="*/ 0 w 76200"/>
                <a:gd name="connsiteY3" fmla="*/ 602677 h 63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37348">
                  <a:moveTo>
                    <a:pt x="0" y="0"/>
                  </a:moveTo>
                  <a:lnTo>
                    <a:pt x="76200" y="34671"/>
                  </a:lnTo>
                  <a:lnTo>
                    <a:pt x="76200" y="637348"/>
                  </a:lnTo>
                  <a:lnTo>
                    <a:pt x="0" y="6026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圆角矩形 14"/>
          <p:cNvSpPr/>
          <p:nvPr/>
        </p:nvSpPr>
        <p:spPr>
          <a:xfrm>
            <a:off x="8135140" y="1317229"/>
            <a:ext cx="3647162" cy="4538857"/>
          </a:xfrm>
          <a:prstGeom prst="roundRect">
            <a:avLst>
              <a:gd name="adj" fmla="val 1634"/>
            </a:avLst>
          </a:prstGeom>
          <a:solidFill>
            <a:schemeClr val="bg1"/>
          </a:solidFill>
          <a:ln w="9525">
            <a:solidFill>
              <a:srgbClr val="03719A"/>
            </a:solidFill>
          </a:ln>
          <a:effectLst>
            <a:outerShdw blurRad="25400" dist="25400" dir="2700000" algn="tl" rotWithShape="0">
              <a:srgbClr val="03719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213682" y="1439951"/>
            <a:ext cx="2583304" cy="398462"/>
            <a:chOff x="888598" y="2340200"/>
            <a:chExt cx="2632058" cy="637349"/>
          </a:xfrm>
          <a:solidFill>
            <a:srgbClr val="103C55"/>
          </a:solidFill>
        </p:grpSpPr>
        <p:sp>
          <p:nvSpPr>
            <p:cNvPr id="13" name="任意多边形: 形状 45"/>
            <p:cNvSpPr/>
            <p:nvPr/>
          </p:nvSpPr>
          <p:spPr>
            <a:xfrm>
              <a:off x="888598" y="2384597"/>
              <a:ext cx="2428239" cy="548558"/>
            </a:xfrm>
            <a:custGeom>
              <a:avLst/>
              <a:gdLst>
                <a:gd name="connsiteX0" fmla="*/ 0 w 3123622"/>
                <a:gd name="connsiteY0" fmla="*/ 0 h 705652"/>
                <a:gd name="connsiteX1" fmla="*/ 2807476 w 3123622"/>
                <a:gd name="connsiteY1" fmla="*/ 0 h 705652"/>
                <a:gd name="connsiteX2" fmla="*/ 3123622 w 3123622"/>
                <a:gd name="connsiteY2" fmla="*/ 705652 h 705652"/>
                <a:gd name="connsiteX3" fmla="*/ 0 w 3123622"/>
                <a:gd name="connsiteY3" fmla="*/ 705652 h 705652"/>
                <a:gd name="connsiteX0-1" fmla="*/ 0 w 3123622"/>
                <a:gd name="connsiteY0-2" fmla="*/ 0 h 705652"/>
                <a:gd name="connsiteX1-3" fmla="*/ 2893245 w 3123622"/>
                <a:gd name="connsiteY1-4" fmla="*/ 0 h 705652"/>
                <a:gd name="connsiteX2-5" fmla="*/ 3123622 w 3123622"/>
                <a:gd name="connsiteY2-6" fmla="*/ 705652 h 705652"/>
                <a:gd name="connsiteX3-7" fmla="*/ 0 w 3123622"/>
                <a:gd name="connsiteY3-8" fmla="*/ 705652 h 705652"/>
                <a:gd name="connsiteX4" fmla="*/ 0 w 3123622"/>
                <a:gd name="connsiteY4" fmla="*/ 0 h 7056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123622" h="705652">
                  <a:moveTo>
                    <a:pt x="0" y="0"/>
                  </a:moveTo>
                  <a:lnTo>
                    <a:pt x="2893245" y="0"/>
                  </a:lnTo>
                  <a:lnTo>
                    <a:pt x="3123622" y="705652"/>
                  </a:lnTo>
                  <a:lnTo>
                    <a:pt x="0" y="70565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altLang="zh-CN" sz="16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1600" b="1" dirty="0" err="1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pKa</a:t>
              </a:r>
              <a:r>
                <a:rPr lang="zh-CN" altLang="en-US" sz="16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值高，起效快</a:t>
              </a:r>
              <a:endParaRPr lang="zh-CN" altLang="en-US" sz="1600" b="1" baseline="3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任意多边形: 形状 46"/>
            <p:cNvSpPr/>
            <p:nvPr/>
          </p:nvSpPr>
          <p:spPr>
            <a:xfrm rot="20132066">
              <a:off x="3293360" y="2340200"/>
              <a:ext cx="76200" cy="637349"/>
            </a:xfrm>
            <a:custGeom>
              <a:avLst/>
              <a:gdLst>
                <a:gd name="connsiteX0" fmla="*/ 0 w 76200"/>
                <a:gd name="connsiteY0" fmla="*/ 0 h 637349"/>
                <a:gd name="connsiteX1" fmla="*/ 76200 w 76200"/>
                <a:gd name="connsiteY1" fmla="*/ 34671 h 637349"/>
                <a:gd name="connsiteX2" fmla="*/ 76200 w 76200"/>
                <a:gd name="connsiteY2" fmla="*/ 637349 h 637349"/>
                <a:gd name="connsiteX3" fmla="*/ 0 w 76200"/>
                <a:gd name="connsiteY3" fmla="*/ 602678 h 63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37349">
                  <a:moveTo>
                    <a:pt x="0" y="0"/>
                  </a:moveTo>
                  <a:lnTo>
                    <a:pt x="76200" y="34671"/>
                  </a:lnTo>
                  <a:lnTo>
                    <a:pt x="76200" y="637349"/>
                  </a:lnTo>
                  <a:lnTo>
                    <a:pt x="0" y="60267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任意多边形: 形状 47"/>
            <p:cNvSpPr/>
            <p:nvPr/>
          </p:nvSpPr>
          <p:spPr>
            <a:xfrm rot="20132066">
              <a:off x="3444456" y="2340201"/>
              <a:ext cx="76200" cy="637348"/>
            </a:xfrm>
            <a:custGeom>
              <a:avLst/>
              <a:gdLst>
                <a:gd name="connsiteX0" fmla="*/ 0 w 76200"/>
                <a:gd name="connsiteY0" fmla="*/ 0 h 637348"/>
                <a:gd name="connsiteX1" fmla="*/ 76200 w 76200"/>
                <a:gd name="connsiteY1" fmla="*/ 34671 h 637348"/>
                <a:gd name="connsiteX2" fmla="*/ 76200 w 76200"/>
                <a:gd name="connsiteY2" fmla="*/ 637348 h 637348"/>
                <a:gd name="connsiteX3" fmla="*/ 0 w 76200"/>
                <a:gd name="connsiteY3" fmla="*/ 602677 h 63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637348">
                  <a:moveTo>
                    <a:pt x="0" y="0"/>
                  </a:moveTo>
                  <a:lnTo>
                    <a:pt x="76200" y="34671"/>
                  </a:lnTo>
                  <a:lnTo>
                    <a:pt x="76200" y="637348"/>
                  </a:lnTo>
                  <a:lnTo>
                    <a:pt x="0" y="6026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4367551" y="4257703"/>
            <a:ext cx="3521005" cy="1488543"/>
          </a:xfrm>
          <a:prstGeom prst="rect">
            <a:avLst/>
          </a:prstGeom>
          <a:solidFill>
            <a:srgbClr val="EEF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4509852" y="4275343"/>
            <a:ext cx="3193366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安奈拉唑钠物料平衡研究显示，安奈拉唑钠可通过肠肾双通道排泄，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肠肾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排泄比为</a:t>
            </a:r>
            <a:r>
              <a:rPr lang="en-US" altLang="zh-CN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39.86% : 53.34%</a:t>
            </a: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69955" y="2395477"/>
            <a:ext cx="3536498" cy="1330808"/>
            <a:chOff x="2687050" y="3349530"/>
            <a:chExt cx="6388897" cy="2565456"/>
          </a:xfrm>
        </p:grpSpPr>
        <p:sp>
          <p:nvSpPr>
            <p:cNvPr id="24" name="椭圆 23"/>
            <p:cNvSpPr/>
            <p:nvPr/>
          </p:nvSpPr>
          <p:spPr>
            <a:xfrm>
              <a:off x="4663856" y="3429000"/>
              <a:ext cx="2471412" cy="2485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 flipH="1">
              <a:off x="6607827" y="3500930"/>
              <a:ext cx="2549169" cy="224637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2535650" y="3517217"/>
              <a:ext cx="2549169" cy="224637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prstDash val="solid"/>
              <a:miter lim="8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881488" y="3630984"/>
              <a:ext cx="2082019" cy="2082019"/>
            </a:xfrm>
            <a:prstGeom prst="ellipse">
              <a:avLst/>
            </a:prstGeom>
            <a:solidFill>
              <a:srgbClr val="294F66"/>
            </a:solidFill>
            <a:ln w="12700" cap="flat">
              <a:noFill/>
              <a:prstDash val="solid"/>
              <a:miter lim="8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985835" y="4183437"/>
              <a:ext cx="1873322" cy="1003776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/>
                </a:rPr>
                <a:t>安奈拉唑钠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 Light"/>
              </a:endParaRPr>
            </a:p>
            <a:p>
              <a:pPr marL="0" marR="0" indent="0" algn="ctr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Lato Light"/>
                </a:rPr>
                <a:t>排泄途径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4123874" y="4099009"/>
              <a:ext cx="1020212" cy="1020212"/>
            </a:xfrm>
            <a:prstGeom prst="ellipse">
              <a:avLst/>
            </a:prstGeom>
            <a:solidFill>
              <a:srgbClr val="204C6D"/>
            </a:solidFill>
            <a:ln w="12700" cap="flat">
              <a:noFill/>
              <a:prstDash val="solid"/>
              <a:miter lim="8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776959" y="4066008"/>
              <a:ext cx="1020212" cy="1020212"/>
            </a:xfrm>
            <a:prstGeom prst="ellipse">
              <a:avLst/>
            </a:prstGeom>
            <a:solidFill>
              <a:srgbClr val="204C6D"/>
            </a:solidFill>
            <a:ln w="12700" cap="flat">
              <a:noFill/>
              <a:prstDash val="solid"/>
              <a:miter lim="8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7F7F7F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789" y="4290761"/>
              <a:ext cx="619015" cy="619015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7877545" y="4279275"/>
              <a:ext cx="1198402" cy="88996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200" b="0" i="0" u="none" strike="noStrike" cap="none" spc="0" normalizeH="0" baseline="0" dirty="0">
                  <a:ln>
                    <a:noFill/>
                  </a:ln>
                  <a:solidFill>
                    <a:srgbClr val="204C6D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53.34%</a:t>
              </a:r>
            </a:p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204C6D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    肾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939199" y="4331929"/>
              <a:ext cx="1198402" cy="88996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200" dirty="0">
                  <a:solidFill>
                    <a:srgbClr val="204C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39</a:t>
              </a:r>
              <a:r>
                <a:rPr kumimoji="0" lang="en-US" altLang="zh-CN" sz="1200" b="0" i="0" u="none" strike="noStrike" cap="none" spc="0" normalizeH="0" baseline="0" dirty="0">
                  <a:ln>
                    <a:noFill/>
                  </a:ln>
                  <a:solidFill>
                    <a:srgbClr val="204C6D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.86%</a:t>
              </a:r>
            </a:p>
            <a:p>
              <a:pPr marL="0" marR="0" indent="0" algn="l" defTabSz="18281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200" b="0" i="0" u="none" strike="noStrike" cap="none" spc="0" normalizeH="0" baseline="0" dirty="0">
                  <a:ln>
                    <a:noFill/>
                  </a:ln>
                  <a:solidFill>
                    <a:srgbClr val="204C6D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  </a:t>
              </a:r>
              <a:r>
                <a:rPr lang="zh-CN" altLang="en-US" sz="1200" dirty="0">
                  <a:solidFill>
                    <a:srgbClr val="204C6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  <a:sym typeface="Lato Light"/>
                </a:rPr>
                <a:t>肠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8213682" y="2395697"/>
            <a:ext cx="3521005" cy="3326885"/>
          </a:xfrm>
          <a:prstGeom prst="rect">
            <a:avLst/>
          </a:prstGeom>
          <a:solidFill>
            <a:srgbClr val="EEF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终止 42"/>
          <p:cNvSpPr/>
          <p:nvPr/>
        </p:nvSpPr>
        <p:spPr>
          <a:xfrm>
            <a:off x="8488957" y="2500877"/>
            <a:ext cx="3147564" cy="451515"/>
          </a:xfrm>
          <a:prstGeom prst="flowChartTerminator">
            <a:avLst/>
          </a:prstGeom>
          <a:solidFill>
            <a:srgbClr val="103C5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4" name="表格 6"/>
          <p:cNvGraphicFramePr/>
          <p:nvPr/>
        </p:nvGraphicFramePr>
        <p:xfrm>
          <a:off x="8314747" y="2500877"/>
          <a:ext cx="3353031" cy="3214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PPI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pKa1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pKa2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7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安奈拉唑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5.03</a:t>
                      </a: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（吡啶）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0.79</a:t>
                      </a: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（苯并咪唑）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雷贝拉唑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4.53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0.62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奥美拉唑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4.06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0.79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泮托拉唑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3.83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0.11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兰索拉唑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3.83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rgbClr val="103C5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0.62</a:t>
                      </a:r>
                      <a:endParaRPr lang="zh-CN" altLang="en-US" sz="1400" dirty="0">
                        <a:solidFill>
                          <a:srgbClr val="103C5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对话气泡: 矩形 46"/>
          <p:cNvSpPr/>
          <p:nvPr/>
        </p:nvSpPr>
        <p:spPr>
          <a:xfrm>
            <a:off x="496088" y="2094211"/>
            <a:ext cx="910681" cy="545583"/>
          </a:xfrm>
          <a:prstGeom prst="wedgeRectCallout">
            <a:avLst>
              <a:gd name="adj1" fmla="val 111028"/>
              <a:gd name="adj2" fmla="val 37888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</a:rPr>
              <a:t>CYP3A4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</a:rPr>
              <a:t>为主要代谢酶</a:t>
            </a:r>
          </a:p>
        </p:txBody>
      </p:sp>
      <p:sp>
        <p:nvSpPr>
          <p:cNvPr id="48" name="对话气泡: 矩形 47"/>
          <p:cNvSpPr/>
          <p:nvPr/>
        </p:nvSpPr>
        <p:spPr>
          <a:xfrm>
            <a:off x="468846" y="3157706"/>
            <a:ext cx="809197" cy="463802"/>
          </a:xfrm>
          <a:prstGeom prst="wedgeRectCallout">
            <a:avLst>
              <a:gd name="adj1" fmla="val 86681"/>
              <a:gd name="adj2" fmla="val -34624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CYP2C19</a:t>
            </a:r>
          </a:p>
          <a:p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仅占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3.5%</a:t>
            </a:r>
            <a:endParaRPr lang="zh-CN" altLang="en-US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0809" y="4986253"/>
            <a:ext cx="3521005" cy="737220"/>
          </a:xfrm>
          <a:prstGeom prst="rect">
            <a:avLst/>
          </a:prstGeom>
          <a:solidFill>
            <a:srgbClr val="EEF3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540303" y="5015139"/>
            <a:ext cx="335990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103C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安奈拉唑钠酶代谢研究显示其具有多酶加非酶代谢特点。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84939" y="6022025"/>
            <a:ext cx="314756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600" dirty="0">
                <a:solidFill>
                  <a:srgbClr val="103C5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pKa: 药物解离常数</a:t>
            </a:r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24" y="2847468"/>
            <a:ext cx="418818" cy="41881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62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00000000000000000000E+00&quot;&gt;&lt;m_msothmcolidx val=&quot;0&quot;/&gt;&lt;m_rgb r=&quot;6C&quot; g=&quot;22&quot; b=&quot;6F&quot;/&gt;&lt;/elem&gt;&lt;elem m_fUsage=&quot;9.00000000000000022204E-01&quot;&gt;&lt;m_msothmcolidx val=&quot;0&quot;/&gt;&lt;m_rgb r=&quot;98&quot; g=&quot;30&quot; b=&quot;9A&quot;/&gt;&lt;/elem&gt;&lt;elem m_fUsage=&quot;8.10000000000000053291E-01&quot;&gt;&lt;m_msothmcolidx val=&quot;0&quot;/&gt;&lt;m_rgb r=&quot;FC&quot; g=&quot;69&quot; b=&quot;45&quot;/&gt;&lt;/elem&gt;&lt;/m_vecMRU&gt;&lt;/m_mruColor&gt;&lt;m_eweekdayFirstOfWeek val=&quot;2&quot;/&gt;&lt;m_eweekdayFirstOfWorkweek val=&quot;2&quot;/&gt;&lt;m_eweekdayFirstOfWeekend val=&quot;7&quot;/&gt;&lt;/CPresentation&gt;&lt;/root&gt;"/>
  <p:tag name="KSO_WPP_MARK_KEY" val="2c0a38ab-072c-4671-a270-611a46e4d549"/>
  <p:tag name="COMMONDATA" val="eyJoZGlkIjoiODMxODM2MmEzZjg4NzIzN2IzMmY4ZjhiZDM1ZTZmZ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a0d8fd4-9970-4b5c-8528-6984a4927c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r0KQRucIwkucTfZqam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f5c17c4-87dc-41e0-b84d-2bbaa422aaa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f5c17c4-87dc-41e0-b84d-2bbaa422aaa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0*365"/>
  <p:tag name="TABLE_ENDDRAG_RECT" val="504*136*380*3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0*365"/>
  <p:tag name="TABLE_ENDDRAG_RECT" val="504*136*380*3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29*371"/>
  <p:tag name="TABLE_ENDDRAG_RECT" val="491*113*429*372"/>
</p:tagLst>
</file>

<file path=ppt/theme/theme1.xml><?xml version="1.0" encoding="utf-8"?>
<a:theme xmlns:a="http://schemas.openxmlformats.org/drawingml/2006/main" name="Default Theme">
  <a:themeElements>
    <a:clrScheme name="Default Theme">
      <a:dk1>
        <a:srgbClr val="7F7F7F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ECE1D7"/>
      </a:accent2>
      <a:accent3>
        <a:srgbClr val="545557"/>
      </a:accent3>
      <a:accent4>
        <a:srgbClr val="91969B"/>
      </a:accent4>
      <a:accent5>
        <a:srgbClr val="4B5050"/>
      </a:accent5>
      <a:accent6>
        <a:srgbClr val="515457"/>
      </a:accent6>
      <a:hlink>
        <a:srgbClr val="0000FF"/>
      </a:hlink>
      <a:folHlink>
        <a:srgbClr val="FF00FF"/>
      </a:folHlink>
    </a:clrScheme>
    <a:fontScheme name="Default Theme">
      <a:majorFont>
        <a:latin typeface="Calibri Light"/>
        <a:ea typeface="Calibri Light"/>
        <a:cs typeface="Calibri Light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1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8281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安久卫医保申报PPT</Template>
  <TotalTime>0</TotalTime>
  <Words>1969</Words>
  <Application>Microsoft Office PowerPoint</Application>
  <PresentationFormat>宽屏</PresentationFormat>
  <Paragraphs>201</Paragraphs>
  <Slides>11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Montserrat Hairline</vt:lpstr>
      <vt:lpstr>等线</vt:lpstr>
      <vt:lpstr>微软雅黑</vt:lpstr>
      <vt:lpstr>微软雅黑 Light</vt:lpstr>
      <vt:lpstr>Arial</vt:lpstr>
      <vt:lpstr>Calibri</vt:lpstr>
      <vt:lpstr>Helvetica</vt:lpstr>
      <vt:lpstr>Lato Light</vt:lpstr>
      <vt:lpstr>Times New Roman</vt:lpstr>
      <vt:lpstr>Wingdings</vt:lpstr>
      <vt:lpstr>Default Theme</vt:lpstr>
      <vt:lpstr>Office 主题​​</vt:lpstr>
      <vt:lpstr>think-cell 幻灯片</vt:lpstr>
      <vt:lpstr>ChemDraw.Document.6.0</vt:lpstr>
      <vt:lpstr>PowerPoint 演示文稿</vt:lpstr>
      <vt:lpstr>PowerPoint 演示文稿</vt:lpstr>
      <vt:lpstr>PowerPoint 演示文稿</vt:lpstr>
      <vt:lpstr>PowerPoint 演示文稿</vt:lpstr>
      <vt:lpstr>安奈拉唑钠相比同类PPI无新增不良反应 临床试验中安奈拉唑钠表现出更好的安全性趋势</vt:lpstr>
      <vt:lpstr>PowerPoint 演示文稿</vt:lpstr>
      <vt:lpstr>PowerPoint 演示文稿</vt:lpstr>
      <vt:lpstr>PowerPoint 演示文稿</vt:lpstr>
      <vt:lpstr>安奈拉唑钠相比同类PPI具有多酶加非酶代谢和双通道排泄等优势</vt:lpstr>
      <vt:lpstr>PowerPoint 演示文稿</vt:lpstr>
      <vt:lpstr>安奈拉唑钠弥补目录内中国自主原研PPI的空白 临床决策更简便可靠, 获益更多不同类型的患者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</cp:revision>
  <dcterms:created xsi:type="dcterms:W3CDTF">2021-08-30T08:27:00Z</dcterms:created>
  <dcterms:modified xsi:type="dcterms:W3CDTF">2023-07-13T02:57:02Z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8A014300DFB649DE9C367B004354490F_13</vt:lpwstr>
  </property>
  <property fmtid="{D5CDD505-2E9C-101B-9397-08002B2CF9AE}" pid="3" name="KSOProductBuildVer">
    <vt:lpwstr>2052-11.1.0.14309</vt:lpwstr>
  </property>
</Properties>
</file>