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2.xml" ContentType="application/vnd.openxmlformats-officedocument.presentationml.tags+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2.xml" ContentType="application/vnd.openxmlformats-officedocument.presentationml.notesSlide+xml"/>
  <Override PartName="/ppt/tags/tag14.xml" ContentType="application/vnd.openxmlformats-officedocument.presentationml.tags+xml"/>
  <Override PartName="/ppt/notesSlides/notesSlide3.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0" r:id="rId2"/>
    <p:sldMasterId id="2147483652" r:id="rId3"/>
    <p:sldMasterId id="2147483654" r:id="rId4"/>
    <p:sldMasterId id="2147483656" r:id="rId5"/>
    <p:sldMasterId id="2147483658" r:id="rId6"/>
  </p:sldMasterIdLst>
  <p:notesMasterIdLst>
    <p:notesMasterId r:id="rId16"/>
  </p:notesMasterIdLst>
  <p:sldIdLst>
    <p:sldId id="275" r:id="rId7"/>
    <p:sldId id="285" r:id="rId8"/>
    <p:sldId id="303" r:id="rId9"/>
    <p:sldId id="291" r:id="rId10"/>
    <p:sldId id="304" r:id="rId11"/>
    <p:sldId id="293" r:id="rId12"/>
    <p:sldId id="297" r:id="rId13"/>
    <p:sldId id="296" r:id="rId14"/>
    <p:sldId id="294" r:id="rId15"/>
  </p:sldIdLst>
  <p:sldSz cx="12192000" cy="6858000"/>
  <p:notesSz cx="6858000" cy="9144000"/>
  <p:custDataLst>
    <p:tags r:id="rId1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5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王思琦" initials="王" lastIdx="5" clrIdx="0"/>
  <p:cmAuthor id="2" name="sh" initials="s" lastIdx="4" clrIdx="1"/>
  <p:cmAuthor id="3" name="Hey" initials="H" lastIdx="2" clrIdx="2"/>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FBFFF"/>
    <a:srgbClr val="6699FF"/>
    <a:srgbClr val="9D04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74" d="100"/>
          <a:sy n="74" d="100"/>
        </p:scale>
        <p:origin x="576" y="66"/>
      </p:cViewPr>
      <p:guideLst>
        <p:guide orient="horz" pos="2160"/>
        <p:guide pos="3852"/>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commentAuthors" Target="commentAuthors.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0CD441-52C1-45D6-AE1A-1A95FB9128CB}" type="datetimeFigureOut">
              <a:rPr lang="zh-CN" altLang="en-US" smtClean="0"/>
              <a:t>2023/7/13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29A098-A50C-4311-832D-E05A0FBBB640}" type="slidenum">
              <a:rPr lang="zh-CN" altLang="en-US" smtClean="0"/>
              <a:t>‹#›</a:t>
            </a:fld>
            <a:endParaRPr lang="zh-CN" altLang="en-US"/>
          </a:p>
        </p:txBody>
      </p:sp>
    </p:spTree>
    <p:extLst>
      <p:ext uri="{BB962C8B-B14F-4D97-AF65-F5344CB8AC3E}">
        <p14:creationId xmlns:p14="http://schemas.microsoft.com/office/powerpoint/2010/main" val="3552756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23903808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9A29A098-A50C-4311-832D-E05A0FBBB640}" type="slidenum">
              <a:rPr lang="zh-CN" altLang="en-US" smtClean="0"/>
              <a:t>6</a:t>
            </a:fld>
            <a:endParaRPr lang="zh-CN" altLang="en-US"/>
          </a:p>
        </p:txBody>
      </p:sp>
    </p:spTree>
    <p:extLst>
      <p:ext uri="{BB962C8B-B14F-4D97-AF65-F5344CB8AC3E}">
        <p14:creationId xmlns:p14="http://schemas.microsoft.com/office/powerpoint/2010/main" val="16874168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9A29A098-A50C-4311-832D-E05A0FBBB640}" type="slidenum">
              <a:rPr lang="zh-CN" altLang="en-US" smtClean="0"/>
              <a:t>7</a:t>
            </a:fld>
            <a:endParaRPr lang="zh-CN" altLang="en-US"/>
          </a:p>
        </p:txBody>
      </p:sp>
    </p:spTree>
    <p:extLst>
      <p:ext uri="{BB962C8B-B14F-4D97-AF65-F5344CB8AC3E}">
        <p14:creationId xmlns:p14="http://schemas.microsoft.com/office/powerpoint/2010/main" val="2521292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346869"/>
            <a:ext cx="9144000" cy="2387600"/>
          </a:xfrm>
        </p:spPr>
        <p:txBody>
          <a:bodyPr anchor="b"/>
          <a:lstStyle>
            <a:lvl1pPr algn="ctr">
              <a:defRPr sz="4800"/>
            </a:lvl1pPr>
          </a:lstStyle>
          <a:p>
            <a:r>
              <a:rPr lang="zh-CN" altLang="en-US" noProof="1"/>
              <a:t>单击此处编辑母版标题样式</a:t>
            </a:r>
          </a:p>
        </p:txBody>
      </p:sp>
      <p:sp>
        <p:nvSpPr>
          <p:cNvPr id="3" name="副标题 2"/>
          <p:cNvSpPr>
            <a:spLocks noGrp="1"/>
          </p:cNvSpPr>
          <p:nvPr>
            <p:ph type="subTitle" idx="1"/>
          </p:nvPr>
        </p:nvSpPr>
        <p:spPr>
          <a:xfrm>
            <a:off x="1524000" y="2916238"/>
            <a:ext cx="9144000" cy="1655762"/>
          </a:xfrm>
          <a:prstGeom prst="rect">
            <a:avLst/>
          </a:prstGeom>
        </p:spPr>
        <p:txBody>
          <a:bodyPr/>
          <a:lstStyle>
            <a:lvl1pPr marL="0" indent="0" algn="ctr">
              <a:buNone/>
              <a:defRPr sz="24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noProof="1"/>
              <a:t>单击此处编辑母版副标题样式</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cSld name="1_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a:xfrm>
            <a:off x="609600" y="6356351"/>
            <a:ext cx="2844800" cy="365125"/>
          </a:xfrm>
          <a:prstGeom prst="rect">
            <a:avLst/>
          </a:prstGeom>
        </p:spPr>
        <p:txBody>
          <a:bodyPr/>
          <a:lstStyle/>
          <a:p>
            <a:fld id="{530820CF-B880-4189-942D-D702A7CBA730}" type="datetimeFigureOut">
              <a:rPr lang="zh-CN" altLang="en-US" smtClean="0">
                <a:solidFill>
                  <a:prstClr val="black">
                    <a:tint val="75000"/>
                  </a:prstClr>
                </a:solidFill>
              </a:rPr>
              <a:t>2023/7/13</a:t>
            </a:fld>
            <a:endParaRPr lang="zh-CN" altLang="en-US">
              <a:solidFill>
                <a:prstClr val="black">
                  <a:tint val="75000"/>
                </a:prstClr>
              </a:solidFill>
            </a:endParaRPr>
          </a:p>
        </p:txBody>
      </p:sp>
      <p:sp>
        <p:nvSpPr>
          <p:cNvPr id="4" name="页脚占位符 3"/>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nvPr>
        </p:nvSpPr>
        <p:spPr>
          <a:xfrm>
            <a:off x="8737600" y="6356351"/>
            <a:ext cx="2844800" cy="365125"/>
          </a:xfrm>
          <a:prstGeom prst="rect">
            <a:avLst/>
          </a:prstGeom>
        </p:spPr>
        <p:txBody>
          <a:bodyPr/>
          <a:lstStyle/>
          <a:p>
            <a:fld id="{0C913308-F349-4B6D-A68A-DD1791B4A57B}" type="slidenum">
              <a:rPr lang="zh-CN" altLang="en-US" smtClean="0">
                <a:solidFill>
                  <a:prstClr val="black">
                    <a:tint val="75000"/>
                  </a:prstClr>
                </a:solidFill>
              </a:rPr>
              <a:t>‹#›</a:t>
            </a:fld>
            <a:endParaRPr lang="zh-CN" alt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1_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p:spPr>
        <p:txBody>
          <a:bodyPr/>
          <a:lstStyle/>
          <a:p>
            <a:fld id="{82F288E0-7875-42C4-84C8-98DBBD3BF4D2}" type="datetimeFigureOut">
              <a:rPr lang="zh-CN" altLang="en-US" smtClean="0"/>
              <a:t>2023/7/13</a:t>
            </a:fld>
            <a:endParaRPr lang="zh-CN" altLang="en-US"/>
          </a:p>
        </p:txBody>
      </p:sp>
      <p:sp>
        <p:nvSpPr>
          <p:cNvPr id="3" name="页脚占位符 2"/>
          <p:cNvSpPr>
            <a:spLocks noGrp="1"/>
          </p:cNvSpPr>
          <p:nvPr>
            <p:ph type="ftr" sz="quarter" idx="11"/>
          </p:nvPr>
        </p:nvSpPr>
        <p:spPr>
          <a:xfrm>
            <a:off x="4038600" y="6356350"/>
            <a:ext cx="4114800" cy="365125"/>
          </a:xfr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p:spPr>
        <p:txBody>
          <a:bodyPr/>
          <a:lstStyle/>
          <a:p>
            <a:fld id="{7D9BB5D0-35E4-459D-AEF3-FE4D7C45CC19}"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5" name="内容占位符 4"/>
          <p:cNvSpPr>
            <a:spLocks noGrp="1"/>
          </p:cNvSpPr>
          <p:nvPr>
            <p:ph sz="quarter" idx="11"/>
          </p:nvPr>
        </p:nvSpPr>
        <p:spPr>
          <a:xfrm>
            <a:off x="1" y="6602506"/>
            <a:ext cx="12138024" cy="271602"/>
          </a:xfrm>
          <a:prstGeom prst="rect">
            <a:avLst/>
          </a:prstGeom>
        </p:spPr>
        <p:txBody>
          <a:bodyPr/>
          <a:lstStyle>
            <a:lvl1pPr marL="0" indent="0">
              <a:lnSpc>
                <a:spcPct val="100000"/>
              </a:lnSpc>
              <a:buNone/>
              <a:defRPr sz="1000">
                <a:latin typeface="+mn-lt"/>
              </a:defRPr>
            </a:lvl1pPr>
          </a:lstStyle>
          <a:p>
            <a:pPr lvl="0"/>
            <a:r>
              <a:rPr lang="zh-CN" altLang="en-US" dirty="0"/>
              <a:t>单击此处编辑母版文本样式</a:t>
            </a:r>
          </a:p>
        </p:txBody>
      </p:sp>
      <p:sp>
        <p:nvSpPr>
          <p:cNvPr id="4" name="文本框 3"/>
          <p:cNvSpPr txBox="1"/>
          <p:nvPr userDrawn="1"/>
        </p:nvSpPr>
        <p:spPr>
          <a:xfrm>
            <a:off x="2017058" y="2286000"/>
            <a:ext cx="1877437" cy="2123658"/>
          </a:xfrm>
          <a:prstGeom prst="rect">
            <a:avLst/>
          </a:prstGeom>
          <a:noFill/>
        </p:spPr>
        <p:txBody>
          <a:bodyPr wrap="none" rtlCol="0">
            <a:spAutoFit/>
          </a:bodyPr>
          <a:lstStyle/>
          <a:p>
            <a:r>
              <a:rPr lang="zh-CN" altLang="en-US" sz="6600" b="1" dirty="0">
                <a:solidFill>
                  <a:schemeClr val="bg1"/>
                </a:solidFill>
                <a:effectLst>
                  <a:outerShdw blurRad="38100" dist="38100" dir="2700000" algn="tl">
                    <a:srgbClr val="000000">
                      <a:alpha val="43137"/>
                    </a:srgbClr>
                  </a:outerShdw>
                </a:effectLst>
                <a:latin typeface="+mn-ea"/>
                <a:ea typeface="+mn-ea"/>
              </a:rPr>
              <a:t>主要</a:t>
            </a:r>
            <a:endParaRPr lang="en-US" altLang="zh-CN" sz="6600" b="1" dirty="0">
              <a:solidFill>
                <a:schemeClr val="bg1"/>
              </a:solidFill>
              <a:effectLst>
                <a:outerShdw blurRad="38100" dist="38100" dir="2700000" algn="tl">
                  <a:srgbClr val="000000">
                    <a:alpha val="43137"/>
                  </a:srgbClr>
                </a:outerShdw>
              </a:effectLst>
              <a:latin typeface="+mn-ea"/>
              <a:ea typeface="+mn-ea"/>
            </a:endParaRPr>
          </a:p>
          <a:p>
            <a:r>
              <a:rPr lang="zh-CN" altLang="en-US" sz="6600" b="1" dirty="0">
                <a:solidFill>
                  <a:schemeClr val="bg1"/>
                </a:solidFill>
                <a:effectLst>
                  <a:outerShdw blurRad="38100" dist="38100" dir="2700000" algn="tl">
                    <a:srgbClr val="000000">
                      <a:alpha val="43137"/>
                    </a:srgbClr>
                  </a:outerShdw>
                </a:effectLst>
                <a:latin typeface="+mn-ea"/>
                <a:ea typeface="+mn-ea"/>
              </a:rPr>
              <a:t>内容</a:t>
            </a: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6" name="内容占位符 5"/>
          <p:cNvSpPr>
            <a:spLocks noGrp="1"/>
          </p:cNvSpPr>
          <p:nvPr>
            <p:ph sz="quarter" idx="10"/>
          </p:nvPr>
        </p:nvSpPr>
        <p:spPr>
          <a:xfrm>
            <a:off x="495300" y="1587500"/>
            <a:ext cx="11099800" cy="46751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标题占位符 1"/>
          <p:cNvSpPr>
            <a:spLocks noGrp="1" noChangeArrowheads="1"/>
          </p:cNvSpPr>
          <p:nvPr>
            <p:ph type="title" idx="4294967295"/>
          </p:nvPr>
        </p:nvSpPr>
        <p:spPr bwMode="auto">
          <a:xfrm>
            <a:off x="838200" y="365125"/>
            <a:ext cx="107569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TW" altLang="en-US" dirty="0"/>
              <a:t>单击此处编辑母版标题样式</a:t>
            </a:r>
          </a:p>
        </p:txBody>
      </p:sp>
      <p:sp>
        <p:nvSpPr>
          <p:cNvPr id="5" name="内容占位符 4"/>
          <p:cNvSpPr>
            <a:spLocks noGrp="1"/>
          </p:cNvSpPr>
          <p:nvPr>
            <p:ph sz="quarter" idx="11"/>
          </p:nvPr>
        </p:nvSpPr>
        <p:spPr>
          <a:xfrm>
            <a:off x="1" y="6615952"/>
            <a:ext cx="12138024" cy="226919"/>
          </a:xfrm>
        </p:spPr>
        <p:txBody>
          <a:bodyPr/>
          <a:lstStyle>
            <a:lvl1pPr marL="0" indent="0">
              <a:lnSpc>
                <a:spcPct val="100000"/>
              </a:lnSpc>
              <a:spcBef>
                <a:spcPts val="0"/>
              </a:spcBef>
              <a:buNone/>
              <a:defRPr sz="1000" b="0">
                <a:latin typeface="+mn-lt"/>
              </a:defRPr>
            </a:lvl1pPr>
          </a:lstStyle>
          <a:p>
            <a:pPr lvl="0"/>
            <a:r>
              <a:rPr lang="zh-CN" altLang="en-US" dirty="0"/>
              <a:t>单击此处编辑母版文本样式</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pic>
        <p:nvPicPr>
          <p:cNvPr id="3" name="图片 8" descr="专心、专注、专业、共赢-01.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556875" y="6262688"/>
            <a:ext cx="1581150" cy="50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内容占位符 4"/>
          <p:cNvSpPr>
            <a:spLocks noGrp="1"/>
          </p:cNvSpPr>
          <p:nvPr>
            <p:ph sz="quarter" idx="11"/>
          </p:nvPr>
        </p:nvSpPr>
        <p:spPr>
          <a:xfrm>
            <a:off x="1" y="6602506"/>
            <a:ext cx="12138024" cy="271602"/>
          </a:xfrm>
          <a:prstGeom prst="rect">
            <a:avLst/>
          </a:prstGeom>
        </p:spPr>
        <p:txBody>
          <a:bodyPr/>
          <a:lstStyle>
            <a:lvl1pPr marL="0" indent="0">
              <a:lnSpc>
                <a:spcPct val="100000"/>
              </a:lnSpc>
              <a:buNone/>
              <a:defRPr sz="1000">
                <a:latin typeface="+mn-lt"/>
              </a:defRPr>
            </a:lvl1pPr>
          </a:lstStyle>
          <a:p>
            <a:pPr lvl="0"/>
            <a:r>
              <a:rPr lang="zh-CN" altLang="en-US" dirty="0"/>
              <a:t>单击此处编辑母版文本样式</a:t>
            </a:r>
          </a:p>
        </p:txBody>
      </p:sp>
      <p:sp>
        <p:nvSpPr>
          <p:cNvPr id="4" name="文本框 3"/>
          <p:cNvSpPr txBox="1"/>
          <p:nvPr userDrawn="1"/>
        </p:nvSpPr>
        <p:spPr>
          <a:xfrm>
            <a:off x="2017058" y="2286000"/>
            <a:ext cx="1877437" cy="2123658"/>
          </a:xfrm>
          <a:prstGeom prst="rect">
            <a:avLst/>
          </a:prstGeom>
          <a:noFill/>
        </p:spPr>
        <p:txBody>
          <a:bodyPr wrap="none" rtlCol="0">
            <a:spAutoFit/>
          </a:bodyPr>
          <a:lstStyle/>
          <a:p>
            <a:r>
              <a:rPr lang="zh-CN" altLang="en-US" sz="6600" b="1" dirty="0">
                <a:solidFill>
                  <a:srgbClr val="FFFFFF"/>
                </a:solidFill>
                <a:effectLst>
                  <a:outerShdw blurRad="38100" dist="38100" dir="2700000" algn="tl">
                    <a:srgbClr val="000000">
                      <a:alpha val="43137"/>
                    </a:srgbClr>
                  </a:outerShdw>
                </a:effectLst>
              </a:rPr>
              <a:t>主要</a:t>
            </a:r>
            <a:endParaRPr lang="en-US" altLang="zh-CN" sz="6600" b="1" dirty="0">
              <a:solidFill>
                <a:srgbClr val="FFFFFF"/>
              </a:solidFill>
              <a:effectLst>
                <a:outerShdw blurRad="38100" dist="38100" dir="2700000" algn="tl">
                  <a:srgbClr val="000000">
                    <a:alpha val="43137"/>
                  </a:srgbClr>
                </a:outerShdw>
              </a:effectLst>
            </a:endParaRPr>
          </a:p>
          <a:p>
            <a:r>
              <a:rPr lang="zh-CN" altLang="en-US" sz="6600" b="1" dirty="0">
                <a:solidFill>
                  <a:srgbClr val="FFFFFF"/>
                </a:solidFill>
                <a:effectLst>
                  <a:outerShdw blurRad="38100" dist="38100" dir="2700000" algn="tl">
                    <a:srgbClr val="000000">
                      <a:alpha val="43137"/>
                    </a:srgbClr>
                  </a:outerShdw>
                </a:effectLst>
              </a:rPr>
              <a:t>内容</a:t>
            </a: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6" name="内容占位符 5"/>
          <p:cNvSpPr>
            <a:spLocks noGrp="1"/>
          </p:cNvSpPr>
          <p:nvPr>
            <p:ph sz="quarter" idx="10"/>
          </p:nvPr>
        </p:nvSpPr>
        <p:spPr>
          <a:xfrm>
            <a:off x="495300" y="1587500"/>
            <a:ext cx="11099800" cy="46751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标题占位符 1"/>
          <p:cNvSpPr>
            <a:spLocks noGrp="1" noChangeArrowheads="1"/>
          </p:cNvSpPr>
          <p:nvPr>
            <p:ph type="title" idx="4294967295"/>
          </p:nvPr>
        </p:nvSpPr>
        <p:spPr bwMode="auto">
          <a:xfrm>
            <a:off x="838200" y="365125"/>
            <a:ext cx="107569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TW" altLang="en-US" dirty="0"/>
              <a:t>单击此处编辑母版标题样式</a:t>
            </a:r>
          </a:p>
        </p:txBody>
      </p:sp>
      <p:sp>
        <p:nvSpPr>
          <p:cNvPr id="5" name="内容占位符 4"/>
          <p:cNvSpPr>
            <a:spLocks noGrp="1"/>
          </p:cNvSpPr>
          <p:nvPr>
            <p:ph sz="quarter" idx="11"/>
          </p:nvPr>
        </p:nvSpPr>
        <p:spPr>
          <a:xfrm>
            <a:off x="1" y="6615952"/>
            <a:ext cx="12138024" cy="226919"/>
          </a:xfrm>
        </p:spPr>
        <p:txBody>
          <a:bodyPr/>
          <a:lstStyle>
            <a:lvl1pPr marL="0" indent="0">
              <a:lnSpc>
                <a:spcPct val="100000"/>
              </a:lnSpc>
              <a:spcBef>
                <a:spcPts val="0"/>
              </a:spcBef>
              <a:buNone/>
              <a:defRPr sz="1000" b="0">
                <a:latin typeface="+mn-lt"/>
              </a:defRPr>
            </a:lvl1pPr>
          </a:lstStyle>
          <a:p>
            <a:pPr lvl="0"/>
            <a:r>
              <a:rPr lang="zh-CN" altLang="en-US" dirty="0"/>
              <a:t>单击此处编辑母版文本样式</a:t>
            </a: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仅标题">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209"/>
            <a:ext cx="12192000" cy="6855581"/>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9"/>
          <p:cNvSpPr>
            <a:spLocks noGrp="1" noChangeArrowheads="1"/>
          </p:cNvSpPr>
          <p:nvPr>
            <p:ph type="dt" sz="half" idx="10"/>
          </p:nvPr>
        </p:nvSpPr>
        <p:spPr>
          <a:xfrm>
            <a:off x="609600" y="6356351"/>
            <a:ext cx="2844800" cy="365125"/>
          </a:xfrm>
          <a:prstGeom prst="rect">
            <a:avLst/>
          </a:prstGeom>
        </p:spPr>
        <p:txBody>
          <a:bodyPr/>
          <a:lstStyle>
            <a:lvl1pPr>
              <a:defRPr/>
            </a:lvl1pPr>
          </a:lstStyle>
          <a:p>
            <a:pPr>
              <a:defRPr/>
            </a:pPr>
            <a:endParaRPr lang="en-US">
              <a:solidFill>
                <a:srgbClr val="000000"/>
              </a:solidFill>
            </a:endParaRPr>
          </a:p>
        </p:txBody>
      </p:sp>
      <p:sp>
        <p:nvSpPr>
          <p:cNvPr id="5" name="页脚占位符 21"/>
          <p:cNvSpPr>
            <a:spLocks noGrp="1" noChangeArrowheads="1"/>
          </p:cNvSpPr>
          <p:nvPr>
            <p:ph type="ftr" sz="quarter" idx="11"/>
          </p:nvPr>
        </p:nvSpPr>
        <p:spPr>
          <a:xfrm>
            <a:off x="3556000" y="6356351"/>
            <a:ext cx="4470400" cy="365125"/>
          </a:xfrm>
          <a:prstGeom prst="rect">
            <a:avLst/>
          </a:prstGeom>
        </p:spPr>
        <p:txBody>
          <a:bodyPr/>
          <a:lstStyle>
            <a:lvl1pPr>
              <a:defRPr/>
            </a:lvl1pPr>
          </a:lstStyle>
          <a:p>
            <a:pPr>
              <a:defRPr/>
            </a:pPr>
            <a:endParaRPr lang="en-US">
              <a:solidFill>
                <a:srgbClr val="000000"/>
              </a:solidFill>
            </a:endParaRPr>
          </a:p>
        </p:txBody>
      </p:sp>
      <p:sp>
        <p:nvSpPr>
          <p:cNvPr id="6" name="灯片编号占位符 17"/>
          <p:cNvSpPr>
            <a:spLocks noGrp="1" noChangeArrowheads="1"/>
          </p:cNvSpPr>
          <p:nvPr>
            <p:ph type="sldNum" sz="quarter" idx="12"/>
          </p:nvPr>
        </p:nvSpPr>
        <p:spPr>
          <a:xfrm>
            <a:off x="10566400" y="6356351"/>
            <a:ext cx="1016000" cy="365125"/>
          </a:xfrm>
          <a:prstGeom prst="rect">
            <a:avLst/>
          </a:prstGeom>
        </p:spPr>
        <p:txBody>
          <a:bodyPr/>
          <a:lstStyle>
            <a:lvl1pPr>
              <a:defRPr/>
            </a:lvl1pPr>
          </a:lstStyle>
          <a:p>
            <a:fld id="{4155BF35-9BF8-4233-AF58-4F6247EBDEC9}" type="slidenum">
              <a:rPr lang="en-US" altLang="zh-CN">
                <a:solidFill>
                  <a:srgbClr val="000000"/>
                </a:solidFill>
              </a:rPr>
              <a:t>‹#›</a:t>
            </a:fld>
            <a:endParaRPr lang="en-US" altLang="zh-CN">
              <a:solidFill>
                <a:srgbClr val="000000"/>
              </a:solidFill>
            </a:endParaRP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xAndClipArt">
  <p:cSld name="标题，文本与剪贴画">
    <p:spTree>
      <p:nvGrpSpPr>
        <p:cNvPr id="1" name=""/>
        <p:cNvGrpSpPr/>
        <p:nvPr/>
      </p:nvGrpSpPr>
      <p:grpSpPr>
        <a:xfrm>
          <a:off x="0" y="0"/>
          <a:ext cx="0" cy="0"/>
          <a:chOff x="0" y="0"/>
          <a:chExt cx="0" cy="0"/>
        </a:xfrm>
      </p:grpSpPr>
      <p:sp>
        <p:nvSpPr>
          <p:cNvPr id="2" name="标题 1"/>
          <p:cNvSpPr>
            <a:spLocks noGrp="1"/>
          </p:cNvSpPr>
          <p:nvPr>
            <p:ph type="title"/>
          </p:nvPr>
        </p:nvSpPr>
        <p:spPr>
          <a:xfrm>
            <a:off x="508000" y="139703"/>
            <a:ext cx="11440584" cy="1089025"/>
          </a:xfrm>
        </p:spPr>
        <p:txBody>
          <a:bodyPr/>
          <a:lstStyle/>
          <a:p>
            <a:r>
              <a:rPr lang="zh-CN" altLang="en-US"/>
              <a:t>单击此处编辑母版标题样式</a:t>
            </a:r>
          </a:p>
        </p:txBody>
      </p:sp>
      <p:sp>
        <p:nvSpPr>
          <p:cNvPr id="3" name="文本占位符 2"/>
          <p:cNvSpPr>
            <a:spLocks noGrp="1"/>
          </p:cNvSpPr>
          <p:nvPr>
            <p:ph type="body" sz="half" idx="1"/>
          </p:nvPr>
        </p:nvSpPr>
        <p:spPr>
          <a:xfrm>
            <a:off x="508000" y="1676400"/>
            <a:ext cx="5435600" cy="481806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剪贴画占位符 3"/>
          <p:cNvSpPr>
            <a:spLocks noGrp="1"/>
          </p:cNvSpPr>
          <p:nvPr>
            <p:ph type="clipArt" sz="half" idx="2"/>
          </p:nvPr>
        </p:nvSpPr>
        <p:spPr>
          <a:xfrm>
            <a:off x="6146800" y="1676400"/>
            <a:ext cx="5435600" cy="4818063"/>
          </a:xfrm>
        </p:spPr>
        <p:txBody>
          <a:bodyPr/>
          <a:lstStyle/>
          <a:p>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ags" Target="../tags/tag2.xml"/><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4.xml"/><Relationship Id="rId1" Type="http://schemas.openxmlformats.org/officeDocument/2006/relationships/slideLayout" Target="../slideLayouts/slideLayout4.xml"/><Relationship Id="rId4" Type="http://schemas.openxmlformats.org/officeDocument/2006/relationships/image" Target="../media/image4.png"/></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5.xml"/><Relationship Id="rId1" Type="http://schemas.openxmlformats.org/officeDocument/2006/relationships/slideLayout" Target="../slideLayouts/slideLayout5.xml"/><Relationship Id="rId4" Type="http://schemas.openxmlformats.org/officeDocument/2006/relationships/image" Target="../media/image5.png"/></Relationships>
</file>

<file path=ppt/slideMasters/_rels/slideMaster6.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slideLayout" Target="../slideLayouts/slideLayout8.xml"/><Relationship Id="rId7" Type="http://schemas.openxmlformats.org/officeDocument/2006/relationships/theme" Target="../theme/theme6.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4"/>
          <a:srcRect/>
          <a:stretch>
            <a:fillRect/>
          </a:stretch>
        </a:blipFill>
        <a:effectLst/>
      </p:bgPr>
    </p:bg>
    <p:spTree>
      <p:nvGrpSpPr>
        <p:cNvPr id="1" name=""/>
        <p:cNvGrpSpPr/>
        <p:nvPr/>
      </p:nvGrpSpPr>
      <p:grpSpPr>
        <a:xfrm>
          <a:off x="0" y="0"/>
          <a:ext cx="0" cy="0"/>
          <a:chOff x="0" y="0"/>
          <a:chExt cx="0" cy="0"/>
        </a:xfrm>
      </p:grpSpPr>
      <p:pic>
        <p:nvPicPr>
          <p:cNvPr id="5" name="图片 4"/>
          <p:cNvPicPr/>
          <p:nvPr userDrawn="1">
            <p:custDataLst>
              <p:tags r:id="rId3"/>
            </p:custDataLst>
          </p:nvPr>
        </p:nvPicPr>
        <p:blipFill>
          <a:blip r:embed="rId5"/>
          <a:srcRect t="28056" b="13491"/>
          <a:stretch>
            <a:fillRect/>
          </a:stretch>
        </p:blipFill>
        <p:spPr>
          <a:xfrm>
            <a:off x="0" y="0"/>
            <a:ext cx="12192000" cy="4104000"/>
          </a:xfrm>
          <a:prstGeom prst="rect">
            <a:avLst/>
          </a:prstGeom>
          <a:noFill/>
          <a:ln w="9525">
            <a:noFill/>
          </a:ln>
        </p:spPr>
      </p:pic>
      <p:sp>
        <p:nvSpPr>
          <p:cNvPr id="2052" name="矩形 8"/>
          <p:cNvSpPr>
            <a:spLocks noChangeArrowheads="1"/>
          </p:cNvSpPr>
          <p:nvPr userDrawn="1"/>
        </p:nvSpPr>
        <p:spPr bwMode="auto">
          <a:xfrm>
            <a:off x="0" y="4087813"/>
            <a:ext cx="12192000" cy="71437"/>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1pPr>
            <a:lvl2pPr marL="742950" indent="-28575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2pPr>
            <a:lvl3pPr marL="1143000" indent="-22860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3pPr>
            <a:lvl4pPr marL="1600200" indent="-22860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4pPr>
            <a:lvl5pPr marL="2057400" indent="-22860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fontAlgn="base">
              <a:spcBef>
                <a:spcPct val="0"/>
              </a:spcBef>
              <a:spcAft>
                <a:spcPct val="0"/>
              </a:spcAft>
              <a:defRPr/>
            </a:pPr>
            <a:endParaRPr lang="zh-CN" altLang="en-US">
              <a:solidFill>
                <a:srgbClr val="FFFFFF"/>
              </a:solidFill>
            </a:endParaRPr>
          </a:p>
        </p:txBody>
      </p:sp>
      <p:sp>
        <p:nvSpPr>
          <p:cNvPr id="1030" name="标题占位符 1"/>
          <p:cNvSpPr>
            <a:spLocks noGrp="1" noChangeArrowheads="1"/>
          </p:cNvSpPr>
          <p:nvPr>
            <p:ph type="title" idx="4294967295"/>
          </p:nvPr>
        </p:nvSpPr>
        <p:spPr bwMode="auto">
          <a:xfrm>
            <a:off x="1048871" y="1539875"/>
            <a:ext cx="105156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TW" altLang="en-US" dirty="0"/>
              <a:t>单击此处编辑母版标题样式</a:t>
            </a:r>
          </a:p>
        </p:txBody>
      </p:sp>
    </p:spTree>
  </p:cSld>
  <p:clrMap bg1="lt1" tx1="dk1" bg2="lt2" tx2="dk2" accent1="accent1" accent2="accent2" accent3="accent3" accent4="accent4" accent5="accent5" accent6="accent6" hlink="hlink" folHlink="folHlink"/>
  <p:sldLayoutIdLst>
    <p:sldLayoutId id="2147483649" r:id="rId1"/>
  </p:sldLayoutIdLst>
  <p:timing>
    <p:tnLst>
      <p:par>
        <p:cTn id="1" dur="indefinite" restart="never" nodeType="tmRoot"/>
      </p:par>
    </p:tnLst>
  </p:timing>
  <p:txStyles>
    <p:titleStyle>
      <a:lvl1pPr algn="ctr" rtl="0" eaLnBrk="0" fontAlgn="base" hangingPunct="0">
        <a:lnSpc>
          <a:spcPct val="90000"/>
        </a:lnSpc>
        <a:spcBef>
          <a:spcPct val="0"/>
        </a:spcBef>
        <a:spcAft>
          <a:spcPct val="0"/>
        </a:spcAft>
        <a:defRPr sz="4000" b="1" kern="1200">
          <a:solidFill>
            <a:schemeClr val="bg1"/>
          </a:solidFill>
          <a:latin typeface="+mn-ea"/>
          <a:ea typeface="+mn-ea"/>
          <a:cs typeface="+mj-cs"/>
        </a:defRPr>
      </a:lvl1pPr>
      <a:lvl2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2pPr>
      <a:lvl3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3pPr>
      <a:lvl4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4pPr>
      <a:lvl5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5pPr>
      <a:lvl6pPr marL="4572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6pPr>
      <a:lvl7pPr marL="9144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7pPr>
      <a:lvl8pPr marL="13716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8pPr>
      <a:lvl9pPr marL="18288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9pPr>
    </p:titleStyle>
    <p:bodyStyle>
      <a:lvl1pPr marL="228600" indent="-228600" algn="l" rtl="0" eaLnBrk="0" fontAlgn="base" hangingPunct="0">
        <a:lnSpc>
          <a:spcPct val="125000"/>
        </a:lnSpc>
        <a:spcBef>
          <a:spcPts val="1000"/>
        </a:spcBef>
        <a:spcAft>
          <a:spcPct val="0"/>
        </a:spcAft>
        <a:buFont typeface="Arial" panose="020B0604020202020204" pitchFamily="34" charset="0"/>
        <a:buChar char="•"/>
        <a:defRPr sz="2000" kern="1200">
          <a:solidFill>
            <a:schemeClr val="tx1"/>
          </a:solidFill>
          <a:latin typeface="+mn-lt"/>
          <a:ea typeface="+mn-ea"/>
          <a:cs typeface="+mn-cs"/>
        </a:defRPr>
      </a:lvl1pPr>
      <a:lvl2pPr marL="685800" lvl="1" indent="-228600" algn="l" rtl="0" eaLnBrk="0" fontAlgn="base" hangingPunct="0">
        <a:lnSpc>
          <a:spcPct val="125000"/>
        </a:lnSpc>
        <a:spcBef>
          <a:spcPts val="5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lvl="2" indent="-228600" algn="l" rtl="0" eaLnBrk="0" fontAlgn="base" hangingPunct="0">
        <a:lnSpc>
          <a:spcPct val="125000"/>
        </a:lnSpc>
        <a:spcBef>
          <a:spcPts val="5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lvl="3" indent="-228600" algn="l" rtl="0" eaLnBrk="0" fontAlgn="base" hangingPunct="0">
        <a:lnSpc>
          <a:spcPct val="125000"/>
        </a:lnSpc>
        <a:spcBef>
          <a:spcPts val="500"/>
        </a:spcBef>
        <a:spcAft>
          <a:spcPct val="0"/>
        </a:spcAft>
        <a:buFont typeface="Arial" panose="020B0604020202020204" pitchFamily="34" charset="0"/>
        <a:buChar char="•"/>
        <a:defRPr sz="1400" kern="1200">
          <a:solidFill>
            <a:schemeClr val="tx1"/>
          </a:solidFill>
          <a:latin typeface="+mn-lt"/>
          <a:ea typeface="+mn-ea"/>
          <a:cs typeface="+mn-cs"/>
        </a:defRPr>
      </a:lvl4pPr>
      <a:lvl5pPr marL="2057400" lvl="4" indent="-228600" algn="l" rtl="0" eaLnBrk="0" fontAlgn="base" hangingPunct="0">
        <a:lnSpc>
          <a:spcPct val="125000"/>
        </a:lnSpc>
        <a:spcBef>
          <a:spcPts val="500"/>
        </a:spcBef>
        <a:spcAft>
          <a:spcPct val="0"/>
        </a:spcAft>
        <a:buFont typeface="Arial" panose="020B0604020202020204" pitchFamily="34" charset="0"/>
        <a:buChar char="•"/>
        <a:defRPr sz="1400" kern="1200">
          <a:solidFill>
            <a:schemeClr val="tx1"/>
          </a:solidFill>
          <a:latin typeface="+mn-lt"/>
          <a:ea typeface="+mn-ea"/>
          <a:cs typeface="+mn-cs"/>
        </a:defRPr>
      </a:lvl5pPr>
      <a:lvl6pPr marL="2514600" lvl="5"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6pPr>
      <a:lvl7pPr marL="2971800" lvl="6"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7pPr>
      <a:lvl8pPr marL="3429000" lvl="7"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8pPr>
      <a:lvl9pPr marL="3886200" lvl="8"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2pPr>
      <a:lvl3pPr marL="914400" lvl="2"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3pPr>
      <a:lvl4pPr marL="1371600" lvl="3"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4pPr>
      <a:lvl5pPr marL="1828800" lvl="4"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5pPr>
      <a:lvl6pPr marL="2286000" lvl="5"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6pPr>
      <a:lvl7pPr marL="2743200" lvl="6"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7pPr>
      <a:lvl8pPr marL="3200400" lvl="7"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8pPr>
      <a:lvl9pPr marL="3657600" lvl="8"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8" name="矩形 7"/>
          <p:cNvSpPr/>
          <p:nvPr userDrawn="1"/>
        </p:nvSpPr>
        <p:spPr>
          <a:xfrm>
            <a:off x="0" y="0"/>
            <a:ext cx="6076950" cy="6856413"/>
          </a:xfrm>
          <a:prstGeom prst="rect">
            <a:avLst/>
          </a:prstGeom>
          <a:solidFill>
            <a:srgbClr val="00808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buFont typeface="Arial" panose="020B0604020202020204" pitchFamily="34" charset="0"/>
              <a:buNone/>
              <a:defRPr/>
            </a:pPr>
            <a:endParaRPr lang="zh-CN" altLang="en-US" noProof="1">
              <a:solidFill>
                <a:srgbClr val="FFFFFF"/>
              </a:solidFill>
            </a:endParaRPr>
          </a:p>
        </p:txBody>
      </p:sp>
      <p:sp>
        <p:nvSpPr>
          <p:cNvPr id="9" name="等腰三角形 17"/>
          <p:cNvSpPr>
            <a:spLocks noChangeArrowheads="1"/>
          </p:cNvSpPr>
          <p:nvPr userDrawn="1"/>
        </p:nvSpPr>
        <p:spPr bwMode="auto">
          <a:xfrm rot="5400000">
            <a:off x="5965031" y="3247232"/>
            <a:ext cx="574675" cy="357188"/>
          </a:xfrm>
          <a:prstGeom prst="triangle">
            <a:avLst>
              <a:gd name="adj" fmla="val 50000"/>
            </a:avLst>
          </a:prstGeom>
          <a:solidFill>
            <a:srgbClr val="008080"/>
          </a:solidFill>
          <a:ln w="9525">
            <a:solidFill>
              <a:srgbClr val="008080"/>
            </a:solidFill>
            <a:miter lim="800000"/>
          </a:ln>
        </p:spPr>
        <p:txBody>
          <a:bodyPr anchor="ct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pPr algn="ctr" fontAlgn="base">
              <a:spcBef>
                <a:spcPct val="0"/>
              </a:spcBef>
              <a:spcAft>
                <a:spcPct val="0"/>
              </a:spcAft>
              <a:buFont typeface="Arial" panose="020B0604020202020204" pitchFamily="34" charset="0"/>
              <a:buNone/>
            </a:pPr>
            <a:endParaRPr lang="zh-CN" altLang="en-US">
              <a:solidFill>
                <a:srgbClr val="FFFFFF"/>
              </a:solidFill>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4000" b="1" kern="1200">
          <a:solidFill>
            <a:schemeClr val="tx1"/>
          </a:solidFill>
          <a:latin typeface="+mn-ea"/>
          <a:ea typeface="+mn-ea"/>
          <a:cs typeface="+mj-cs"/>
        </a:defRPr>
      </a:lvl1pPr>
      <a:lvl2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2pPr>
      <a:lvl3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3pPr>
      <a:lvl4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4pPr>
      <a:lvl5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5pPr>
      <a:lvl6pPr marL="4572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6pPr>
      <a:lvl7pPr marL="9144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7pPr>
      <a:lvl8pPr marL="13716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8pPr>
      <a:lvl9pPr marL="18288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9pPr>
    </p:titleStyle>
    <p:bodyStyle>
      <a:lvl1pPr marL="228600" indent="-228600" algn="l" rtl="0" eaLnBrk="0" fontAlgn="base" hangingPunct="0">
        <a:lnSpc>
          <a:spcPct val="125000"/>
        </a:lnSpc>
        <a:spcBef>
          <a:spcPts val="1000"/>
        </a:spcBef>
        <a:spcAft>
          <a:spcPct val="0"/>
        </a:spcAft>
        <a:buFont typeface="Arial" panose="020B0604020202020204" pitchFamily="34" charset="0"/>
        <a:buChar char="•"/>
        <a:defRPr sz="2000" kern="1200">
          <a:solidFill>
            <a:schemeClr val="tx1"/>
          </a:solidFill>
          <a:latin typeface="+mn-lt"/>
          <a:ea typeface="+mn-ea"/>
          <a:cs typeface="+mn-cs"/>
        </a:defRPr>
      </a:lvl1pPr>
      <a:lvl2pPr marL="685800" lvl="1" indent="-228600" algn="l" rtl="0" eaLnBrk="0" fontAlgn="base" hangingPunct="0">
        <a:lnSpc>
          <a:spcPct val="125000"/>
        </a:lnSpc>
        <a:spcBef>
          <a:spcPts val="5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lvl="2" indent="-228600" algn="l" rtl="0" eaLnBrk="0" fontAlgn="base" hangingPunct="0">
        <a:lnSpc>
          <a:spcPct val="125000"/>
        </a:lnSpc>
        <a:spcBef>
          <a:spcPts val="5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lvl="3" indent="-228600" algn="l" rtl="0" eaLnBrk="0" fontAlgn="base" hangingPunct="0">
        <a:lnSpc>
          <a:spcPct val="125000"/>
        </a:lnSpc>
        <a:spcBef>
          <a:spcPts val="500"/>
        </a:spcBef>
        <a:spcAft>
          <a:spcPct val="0"/>
        </a:spcAft>
        <a:buFont typeface="Arial" panose="020B0604020202020204" pitchFamily="34" charset="0"/>
        <a:buChar char="•"/>
        <a:defRPr sz="1400" kern="1200">
          <a:solidFill>
            <a:schemeClr val="tx1"/>
          </a:solidFill>
          <a:latin typeface="+mn-lt"/>
          <a:ea typeface="+mn-ea"/>
          <a:cs typeface="+mn-cs"/>
        </a:defRPr>
      </a:lvl4pPr>
      <a:lvl5pPr marL="2057400" lvl="4" indent="-228600" algn="l" rtl="0" eaLnBrk="0" fontAlgn="base" hangingPunct="0">
        <a:lnSpc>
          <a:spcPct val="125000"/>
        </a:lnSpc>
        <a:spcBef>
          <a:spcPts val="500"/>
        </a:spcBef>
        <a:spcAft>
          <a:spcPct val="0"/>
        </a:spcAft>
        <a:buFont typeface="Arial" panose="020B0604020202020204" pitchFamily="34" charset="0"/>
        <a:buChar char="•"/>
        <a:defRPr sz="1400" kern="1200">
          <a:solidFill>
            <a:schemeClr val="tx1"/>
          </a:solidFill>
          <a:latin typeface="+mn-lt"/>
          <a:ea typeface="+mn-ea"/>
          <a:cs typeface="+mn-cs"/>
        </a:defRPr>
      </a:lvl5pPr>
      <a:lvl6pPr marL="2514600" lvl="5"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6pPr>
      <a:lvl7pPr marL="2971800" lvl="6"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7pPr>
      <a:lvl8pPr marL="3429000" lvl="7"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8pPr>
      <a:lvl9pPr marL="3886200" lvl="8"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2pPr>
      <a:lvl3pPr marL="914400" lvl="2"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3pPr>
      <a:lvl4pPr marL="1371600" lvl="3"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4pPr>
      <a:lvl5pPr marL="1828800" lvl="4"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5pPr>
      <a:lvl6pPr marL="2286000" lvl="5"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6pPr>
      <a:lvl7pPr marL="2743200" lvl="6"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7pPr>
      <a:lvl8pPr marL="3200400" lvl="7"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8pPr>
      <a:lvl9pPr marL="3657600" lvl="8"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3"/>
          <a:srcRect/>
          <a:stretch>
            <a:fillRect/>
          </a:stretch>
        </a:blipFill>
        <a:effectLst/>
      </p:bgPr>
    </p:bg>
    <p:spTree>
      <p:nvGrpSpPr>
        <p:cNvPr id="1" name=""/>
        <p:cNvGrpSpPr/>
        <p:nvPr/>
      </p:nvGrpSpPr>
      <p:grpSpPr>
        <a:xfrm>
          <a:off x="0" y="0"/>
          <a:ext cx="0" cy="0"/>
          <a:chOff x="0" y="0"/>
          <a:chExt cx="0" cy="0"/>
        </a:xfrm>
      </p:grpSpPr>
      <p:grpSp>
        <p:nvGrpSpPr>
          <p:cNvPr id="2050" name="组合 6"/>
          <p:cNvGrpSpPr/>
          <p:nvPr userDrawn="1"/>
        </p:nvGrpSpPr>
        <p:grpSpPr bwMode="auto">
          <a:xfrm>
            <a:off x="479425" y="552450"/>
            <a:ext cx="179388" cy="630238"/>
            <a:chOff x="0" y="0"/>
            <a:chExt cx="180000" cy="630000"/>
          </a:xfrm>
        </p:grpSpPr>
        <p:sp>
          <p:nvSpPr>
            <p:cNvPr id="3077" name="圆角矩形 7"/>
            <p:cNvSpPr>
              <a:spLocks noChangeArrowheads="1"/>
            </p:cNvSpPr>
            <p:nvPr userDrawn="1"/>
          </p:nvSpPr>
          <p:spPr bwMode="auto">
            <a:xfrm>
              <a:off x="0" y="0"/>
              <a:ext cx="180000" cy="179320"/>
            </a:xfrm>
            <a:prstGeom prst="roundRect">
              <a:avLst>
                <a:gd name="adj" fmla="val 16667"/>
              </a:avLst>
            </a:prstGeom>
            <a:solidFill>
              <a:srgbClr val="008080"/>
            </a:solidFill>
            <a:ln w="9525">
              <a:solidFill>
                <a:srgbClr val="008080"/>
              </a:solidFill>
              <a:round/>
            </a:ln>
          </p:spPr>
          <p:txBody>
            <a:bodyPr anchor="ctr"/>
            <a:lstStyle>
              <a:lvl1pPr>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1pPr>
              <a:lvl2pPr marL="742950" indent="-28575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2pPr>
              <a:lvl3pPr marL="1143000" indent="-22860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3pPr>
              <a:lvl4pPr marL="1600200" indent="-22860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4pPr>
              <a:lvl5pPr marL="2057400" indent="-22860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fontAlgn="base">
                <a:spcBef>
                  <a:spcPct val="0"/>
                </a:spcBef>
                <a:spcAft>
                  <a:spcPct val="0"/>
                </a:spcAft>
                <a:defRPr/>
              </a:pPr>
              <a:endParaRPr lang="zh-CN" altLang="en-US">
                <a:solidFill>
                  <a:srgbClr val="FFFFFF"/>
                </a:solidFill>
              </a:endParaRPr>
            </a:p>
          </p:txBody>
        </p:sp>
        <p:sp>
          <p:nvSpPr>
            <p:cNvPr id="3078" name="圆角矩形 8"/>
            <p:cNvSpPr>
              <a:spLocks noChangeArrowheads="1"/>
            </p:cNvSpPr>
            <p:nvPr userDrawn="1"/>
          </p:nvSpPr>
          <p:spPr bwMode="auto">
            <a:xfrm>
              <a:off x="0" y="225340"/>
              <a:ext cx="180000" cy="179320"/>
            </a:xfrm>
            <a:prstGeom prst="roundRect">
              <a:avLst>
                <a:gd name="adj" fmla="val 16667"/>
              </a:avLst>
            </a:pr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anchor="ctr"/>
            <a:lstStyle>
              <a:lvl1pPr>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1pPr>
              <a:lvl2pPr marL="742950" indent="-28575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2pPr>
              <a:lvl3pPr marL="1143000" indent="-22860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3pPr>
              <a:lvl4pPr marL="1600200" indent="-22860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4pPr>
              <a:lvl5pPr marL="2057400" indent="-22860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fontAlgn="base">
                <a:spcBef>
                  <a:spcPct val="0"/>
                </a:spcBef>
                <a:spcAft>
                  <a:spcPct val="0"/>
                </a:spcAft>
                <a:defRPr/>
              </a:pPr>
              <a:endParaRPr lang="zh-CN" altLang="en-US">
                <a:solidFill>
                  <a:srgbClr val="FFFFFF"/>
                </a:solidFill>
              </a:endParaRPr>
            </a:p>
          </p:txBody>
        </p:sp>
        <p:sp>
          <p:nvSpPr>
            <p:cNvPr id="3079" name="圆角矩形 9"/>
            <p:cNvSpPr>
              <a:spLocks noChangeArrowheads="1"/>
            </p:cNvSpPr>
            <p:nvPr userDrawn="1"/>
          </p:nvSpPr>
          <p:spPr bwMode="auto">
            <a:xfrm>
              <a:off x="0" y="450680"/>
              <a:ext cx="180000" cy="179320"/>
            </a:xfrm>
            <a:prstGeom prst="roundRect">
              <a:avLst>
                <a:gd name="adj" fmla="val 16667"/>
              </a:avLst>
            </a:prstGeom>
            <a:solidFill>
              <a:srgbClr val="008080"/>
            </a:solidFill>
            <a:ln>
              <a:noFill/>
            </a:ln>
            <a:extLst>
              <a:ext uri="{91240B29-F687-4F45-9708-019B960494DF}">
                <a14:hiddenLine xmlns:a14="http://schemas.microsoft.com/office/drawing/2010/main" w="9525">
                  <a:solidFill>
                    <a:srgbClr val="000000"/>
                  </a:solidFill>
                  <a:round/>
                </a14:hiddenLine>
              </a:ext>
            </a:extLst>
          </p:spPr>
          <p:txBody>
            <a:bodyPr anchor="ctr"/>
            <a:lstStyle>
              <a:lvl1pPr>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1pPr>
              <a:lvl2pPr marL="742950" indent="-28575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2pPr>
              <a:lvl3pPr marL="1143000" indent="-22860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3pPr>
              <a:lvl4pPr marL="1600200" indent="-22860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4pPr>
              <a:lvl5pPr marL="2057400" indent="-22860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fontAlgn="base">
                <a:spcBef>
                  <a:spcPct val="0"/>
                </a:spcBef>
                <a:spcAft>
                  <a:spcPct val="0"/>
                </a:spcAft>
                <a:defRPr/>
              </a:pPr>
              <a:endParaRPr lang="zh-CN" altLang="en-US">
                <a:solidFill>
                  <a:srgbClr val="FFFFFF"/>
                </a:solidFill>
              </a:endParaRPr>
            </a:p>
          </p:txBody>
        </p:sp>
      </p:grpSp>
      <p:sp>
        <p:nvSpPr>
          <p:cNvPr id="2051" name="标题占位符 1"/>
          <p:cNvSpPr>
            <a:spLocks noGrp="1" noChangeArrowheads="1"/>
          </p:cNvSpPr>
          <p:nvPr>
            <p:ph type="title" idx="4294967295"/>
          </p:nvPr>
        </p:nvSpPr>
        <p:spPr bwMode="auto">
          <a:xfrm>
            <a:off x="838200" y="365125"/>
            <a:ext cx="107569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TW" altLang="en-US" dirty="0"/>
              <a:t>单击此处编辑母版标题样式</a:t>
            </a:r>
          </a:p>
        </p:txBody>
      </p:sp>
      <p:sp>
        <p:nvSpPr>
          <p:cNvPr id="2052" name="文本占位符 2"/>
          <p:cNvSpPr>
            <a:spLocks noGrp="1" noChangeArrowheads="1"/>
          </p:cNvSpPr>
          <p:nvPr>
            <p:ph type="body" idx="9"/>
          </p:nvPr>
        </p:nvSpPr>
        <p:spPr bwMode="auto">
          <a:xfrm>
            <a:off x="479425" y="1619250"/>
            <a:ext cx="11115675" cy="492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TW" altLang="en-US" dirty="0"/>
              <a:t>单击此处编辑母版文本样式</a:t>
            </a:r>
          </a:p>
        </p:txBody>
      </p:sp>
    </p:spTree>
  </p:cSld>
  <p:clrMap bg1="lt1" tx1="dk1" bg2="lt2" tx2="dk2" accent1="accent1" accent2="accent2" accent3="accent3" accent4="accent4" accent5="accent5" accent6="accent6" hlink="hlink" folHlink="folHlink"/>
  <p:sldLayoutIdLst>
    <p:sldLayoutId id="2147483653" r:id="rId1"/>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4000" b="1" kern="1200">
          <a:solidFill>
            <a:schemeClr val="tx1"/>
          </a:solidFill>
          <a:latin typeface="+mn-ea"/>
          <a:ea typeface="+mn-ea"/>
          <a:cs typeface="+mj-cs"/>
        </a:defRPr>
      </a:lvl1pPr>
      <a:lvl2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2pPr>
      <a:lvl3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3pPr>
      <a:lvl4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4pPr>
      <a:lvl5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5pPr>
      <a:lvl6pPr marL="4572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6pPr>
      <a:lvl7pPr marL="9144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7pPr>
      <a:lvl8pPr marL="13716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8pPr>
      <a:lvl9pPr marL="18288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9pPr>
    </p:titleStyle>
    <p:bodyStyle>
      <a:lvl1pPr marL="228600" indent="-228600" algn="l" rtl="0" eaLnBrk="0" fontAlgn="base" hangingPunct="0">
        <a:lnSpc>
          <a:spcPct val="100000"/>
        </a:lnSpc>
        <a:spcBef>
          <a:spcPts val="1000"/>
        </a:spcBef>
        <a:spcAft>
          <a:spcPct val="0"/>
        </a:spcAft>
        <a:buFont typeface="Arial" panose="020B0604020202020204" pitchFamily="34" charset="0"/>
        <a:buChar char="•"/>
        <a:defRPr sz="2000" b="1" kern="1200">
          <a:solidFill>
            <a:schemeClr val="tx1"/>
          </a:solidFill>
          <a:latin typeface="+mn-lt"/>
          <a:ea typeface="+mn-ea"/>
          <a:cs typeface="+mn-cs"/>
        </a:defRPr>
      </a:lvl1pPr>
      <a:lvl2pPr marL="685800" lvl="1" indent="-228600" algn="l" rtl="0" eaLnBrk="0" fontAlgn="base" hangingPunct="0">
        <a:lnSpc>
          <a:spcPct val="100000"/>
        </a:lnSpc>
        <a:spcBef>
          <a:spcPts val="500"/>
        </a:spcBef>
        <a:spcAft>
          <a:spcPct val="0"/>
        </a:spcAft>
        <a:buFont typeface="Arial" panose="020B0604020202020204" pitchFamily="34" charset="0"/>
        <a:buChar char="•"/>
        <a:defRPr sz="2000" b="1" kern="1200">
          <a:solidFill>
            <a:schemeClr val="tx1"/>
          </a:solidFill>
          <a:latin typeface="+mn-lt"/>
          <a:ea typeface="+mn-ea"/>
          <a:cs typeface="+mn-cs"/>
        </a:defRPr>
      </a:lvl2pPr>
      <a:lvl3pPr marL="1143000" lvl="2" indent="-228600" algn="l" rtl="0" eaLnBrk="0" fontAlgn="base" hangingPunct="0">
        <a:lnSpc>
          <a:spcPct val="100000"/>
        </a:lnSpc>
        <a:spcBef>
          <a:spcPts val="500"/>
        </a:spcBef>
        <a:spcAft>
          <a:spcPct val="0"/>
        </a:spcAft>
        <a:buFont typeface="Arial" panose="020B0604020202020204" pitchFamily="34" charset="0"/>
        <a:buChar char="•"/>
        <a:defRPr sz="2000" b="1" kern="1200">
          <a:solidFill>
            <a:schemeClr val="tx1"/>
          </a:solidFill>
          <a:latin typeface="+mn-lt"/>
          <a:ea typeface="+mn-ea"/>
          <a:cs typeface="+mn-cs"/>
        </a:defRPr>
      </a:lvl3pPr>
      <a:lvl4pPr marL="1600200" lvl="3" indent="-228600" algn="l" rtl="0" eaLnBrk="0" fontAlgn="base" hangingPunct="0">
        <a:lnSpc>
          <a:spcPct val="100000"/>
        </a:lnSpc>
        <a:spcBef>
          <a:spcPts val="500"/>
        </a:spcBef>
        <a:spcAft>
          <a:spcPct val="0"/>
        </a:spcAft>
        <a:buFont typeface="Arial" panose="020B0604020202020204" pitchFamily="34" charset="0"/>
        <a:buChar char="•"/>
        <a:defRPr sz="2000" b="1" kern="1200">
          <a:solidFill>
            <a:schemeClr val="tx1"/>
          </a:solidFill>
          <a:latin typeface="+mn-lt"/>
          <a:ea typeface="+mn-ea"/>
          <a:cs typeface="+mn-cs"/>
        </a:defRPr>
      </a:lvl4pPr>
      <a:lvl5pPr marL="2057400" lvl="4" indent="-228600" algn="l" rtl="0" eaLnBrk="0" fontAlgn="base" hangingPunct="0">
        <a:lnSpc>
          <a:spcPct val="100000"/>
        </a:lnSpc>
        <a:spcBef>
          <a:spcPts val="500"/>
        </a:spcBef>
        <a:spcAft>
          <a:spcPct val="0"/>
        </a:spcAft>
        <a:buFont typeface="Arial" panose="020B0604020202020204" pitchFamily="34" charset="0"/>
        <a:buChar char="•"/>
        <a:defRPr sz="2000" b="1" kern="1200">
          <a:solidFill>
            <a:schemeClr val="tx1"/>
          </a:solidFill>
          <a:latin typeface="+mn-lt"/>
          <a:ea typeface="+mn-ea"/>
          <a:cs typeface="+mn-cs"/>
        </a:defRPr>
      </a:lvl5pPr>
      <a:lvl6pPr marL="2514600" lvl="5"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6pPr>
      <a:lvl7pPr marL="2971800" lvl="6"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7pPr>
      <a:lvl8pPr marL="3429000" lvl="7"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8pPr>
      <a:lvl9pPr marL="3886200" lvl="8"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2pPr>
      <a:lvl3pPr marL="914400" lvl="2"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3pPr>
      <a:lvl4pPr marL="1371600" lvl="3"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4pPr>
      <a:lvl5pPr marL="1828800" lvl="4"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5pPr>
      <a:lvl6pPr marL="2286000" lvl="5"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6pPr>
      <a:lvl7pPr marL="2743200" lvl="6"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7pPr>
      <a:lvl8pPr marL="3200400" lvl="7"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8pPr>
      <a:lvl9pPr marL="3657600" lvl="8"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098" name="矩形 10"/>
          <p:cNvSpPr>
            <a:spLocks noChangeArrowheads="1"/>
          </p:cNvSpPr>
          <p:nvPr userDrawn="1"/>
        </p:nvSpPr>
        <p:spPr bwMode="auto">
          <a:xfrm>
            <a:off x="839788" y="3429000"/>
            <a:ext cx="10512425" cy="71438"/>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1pPr>
            <a:lvl2pPr marL="742950" indent="-28575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2pPr>
            <a:lvl3pPr marL="1143000" indent="-22860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3pPr>
            <a:lvl4pPr marL="1600200" indent="-22860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4pPr>
            <a:lvl5pPr marL="2057400" indent="-22860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fontAlgn="base">
              <a:spcBef>
                <a:spcPct val="0"/>
              </a:spcBef>
              <a:spcAft>
                <a:spcPct val="0"/>
              </a:spcAft>
              <a:defRPr/>
            </a:pPr>
            <a:endParaRPr lang="zh-CN" altLang="en-US">
              <a:solidFill>
                <a:srgbClr val="FFFFFF"/>
              </a:solidFill>
            </a:endParaRPr>
          </a:p>
        </p:txBody>
      </p:sp>
      <p:pic>
        <p:nvPicPr>
          <p:cNvPr id="3076" name="图片 8" descr="logo-01.png"/>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5176838" y="3536950"/>
            <a:ext cx="1852612" cy="145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5" r:id="rId1"/>
  </p:sldLayoutIdLst>
  <p:txStyles>
    <p:titleStyle>
      <a:lvl1pPr algn="l" rtl="0" eaLnBrk="0" fontAlgn="base" hangingPunct="0">
        <a:lnSpc>
          <a:spcPct val="90000"/>
        </a:lnSpc>
        <a:spcBef>
          <a:spcPct val="0"/>
        </a:spcBef>
        <a:spcAft>
          <a:spcPct val="0"/>
        </a:spcAft>
        <a:defRPr sz="4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2pPr>
      <a:lvl3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3pPr>
      <a:lvl4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4pPr>
      <a:lvl5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5pPr>
      <a:lvl6pPr marL="4572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6pPr>
      <a:lvl7pPr marL="9144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7pPr>
      <a:lvl8pPr marL="13716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8pPr>
      <a:lvl9pPr marL="18288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9pPr>
    </p:titleStyle>
    <p:bodyStyle>
      <a:lvl1pPr marL="228600" indent="-228600" algn="l" rtl="0" eaLnBrk="0" fontAlgn="base" hangingPunct="0">
        <a:lnSpc>
          <a:spcPct val="125000"/>
        </a:lnSpc>
        <a:spcBef>
          <a:spcPts val="1000"/>
        </a:spcBef>
        <a:spcAft>
          <a:spcPct val="0"/>
        </a:spcAft>
        <a:buFont typeface="Arial" panose="020B0604020202020204" pitchFamily="34" charset="0"/>
        <a:buChar char="•"/>
        <a:defRPr sz="2000" kern="1200">
          <a:solidFill>
            <a:schemeClr val="tx1"/>
          </a:solidFill>
          <a:latin typeface="+mn-lt"/>
          <a:ea typeface="+mn-ea"/>
          <a:cs typeface="+mn-cs"/>
        </a:defRPr>
      </a:lvl1pPr>
      <a:lvl2pPr marL="685800" lvl="1" indent="-228600" algn="l" rtl="0" eaLnBrk="0" fontAlgn="base" hangingPunct="0">
        <a:lnSpc>
          <a:spcPct val="125000"/>
        </a:lnSpc>
        <a:spcBef>
          <a:spcPts val="5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lvl="2" indent="-228600" algn="l" rtl="0" eaLnBrk="0" fontAlgn="base" hangingPunct="0">
        <a:lnSpc>
          <a:spcPct val="125000"/>
        </a:lnSpc>
        <a:spcBef>
          <a:spcPts val="5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lvl="3" indent="-228600" algn="l" rtl="0" eaLnBrk="0" fontAlgn="base" hangingPunct="0">
        <a:lnSpc>
          <a:spcPct val="125000"/>
        </a:lnSpc>
        <a:spcBef>
          <a:spcPts val="500"/>
        </a:spcBef>
        <a:spcAft>
          <a:spcPct val="0"/>
        </a:spcAft>
        <a:buFont typeface="Arial" panose="020B0604020202020204" pitchFamily="34" charset="0"/>
        <a:buChar char="•"/>
        <a:defRPr sz="1400" kern="1200">
          <a:solidFill>
            <a:schemeClr val="tx1"/>
          </a:solidFill>
          <a:latin typeface="+mn-lt"/>
          <a:ea typeface="+mn-ea"/>
          <a:cs typeface="+mn-cs"/>
        </a:defRPr>
      </a:lvl4pPr>
      <a:lvl5pPr marL="2057400" lvl="4" indent="-228600" algn="l" rtl="0" eaLnBrk="0" fontAlgn="base" hangingPunct="0">
        <a:lnSpc>
          <a:spcPct val="125000"/>
        </a:lnSpc>
        <a:spcBef>
          <a:spcPts val="500"/>
        </a:spcBef>
        <a:spcAft>
          <a:spcPct val="0"/>
        </a:spcAft>
        <a:buFont typeface="Arial" panose="020B0604020202020204" pitchFamily="34" charset="0"/>
        <a:buChar char="•"/>
        <a:defRPr sz="1400" kern="1200">
          <a:solidFill>
            <a:schemeClr val="tx1"/>
          </a:solidFill>
          <a:latin typeface="+mn-lt"/>
          <a:ea typeface="+mn-ea"/>
          <a:cs typeface="+mn-cs"/>
        </a:defRPr>
      </a:lvl5pPr>
      <a:lvl6pPr marL="2514600" lvl="5"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6pPr>
      <a:lvl7pPr marL="2971800" lvl="6"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7pPr>
      <a:lvl8pPr marL="3429000" lvl="7"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8pPr>
      <a:lvl9pPr marL="3886200" lvl="8"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2pPr>
      <a:lvl3pPr marL="914400" lvl="2"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3pPr>
      <a:lvl4pPr marL="1371600" lvl="3"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4pPr>
      <a:lvl5pPr marL="1828800" lvl="4"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5pPr>
      <a:lvl6pPr marL="2286000" lvl="5"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6pPr>
      <a:lvl7pPr marL="2743200" lvl="6"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7pPr>
      <a:lvl8pPr marL="3200400" lvl="7"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8pPr>
      <a:lvl9pPr marL="3657600" lvl="8"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8" name="矩形 7"/>
          <p:cNvSpPr/>
          <p:nvPr userDrawn="1"/>
        </p:nvSpPr>
        <p:spPr>
          <a:xfrm>
            <a:off x="0" y="0"/>
            <a:ext cx="6076950" cy="6856413"/>
          </a:xfrm>
          <a:prstGeom prst="rect">
            <a:avLst/>
          </a:prstGeom>
          <a:solidFill>
            <a:srgbClr val="00808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buFont typeface="Arial" panose="020B0604020202020204" pitchFamily="34" charset="0"/>
              <a:buNone/>
              <a:defRPr/>
            </a:pPr>
            <a:endParaRPr lang="zh-CN" altLang="en-US" noProof="1">
              <a:solidFill>
                <a:srgbClr val="FFFFFF"/>
              </a:solidFill>
            </a:endParaRPr>
          </a:p>
        </p:txBody>
      </p:sp>
      <p:sp>
        <p:nvSpPr>
          <p:cNvPr id="9" name="等腰三角形 17"/>
          <p:cNvSpPr>
            <a:spLocks noChangeArrowheads="1"/>
          </p:cNvSpPr>
          <p:nvPr userDrawn="1"/>
        </p:nvSpPr>
        <p:spPr bwMode="auto">
          <a:xfrm rot="5400000">
            <a:off x="5965031" y="3247232"/>
            <a:ext cx="574675" cy="357188"/>
          </a:xfrm>
          <a:prstGeom prst="triangle">
            <a:avLst>
              <a:gd name="adj" fmla="val 50000"/>
            </a:avLst>
          </a:prstGeom>
          <a:solidFill>
            <a:srgbClr val="008080"/>
          </a:solidFill>
          <a:ln w="9525">
            <a:solidFill>
              <a:srgbClr val="008080"/>
            </a:solidFill>
            <a:miter lim="800000"/>
          </a:ln>
        </p:spPr>
        <p:txBody>
          <a:bodyPr anchor="ctr"/>
          <a:lstStyle>
            <a:lvl1pPr>
              <a:defRPr>
                <a:solidFill>
                  <a:schemeClr val="tx1"/>
                </a:solidFill>
                <a:latin typeface="Segoe UI" panose="020B0502040204020203" pitchFamily="34" charset="0"/>
                <a:ea typeface="微软雅黑" panose="020B0503020204020204" pitchFamily="34" charset="-122"/>
              </a:defRPr>
            </a:lvl1pPr>
            <a:lvl2pPr marL="742950" indent="-285750">
              <a:defRPr>
                <a:solidFill>
                  <a:schemeClr val="tx1"/>
                </a:solidFill>
                <a:latin typeface="Segoe UI" panose="020B0502040204020203" pitchFamily="34" charset="0"/>
                <a:ea typeface="微软雅黑" panose="020B0503020204020204" pitchFamily="34" charset="-122"/>
              </a:defRPr>
            </a:lvl2pPr>
            <a:lvl3pPr marL="1143000" indent="-228600">
              <a:defRPr>
                <a:solidFill>
                  <a:schemeClr val="tx1"/>
                </a:solidFill>
                <a:latin typeface="Segoe UI" panose="020B0502040204020203" pitchFamily="34" charset="0"/>
                <a:ea typeface="微软雅黑" panose="020B0503020204020204" pitchFamily="34" charset="-122"/>
              </a:defRPr>
            </a:lvl3pPr>
            <a:lvl4pPr marL="1600200" indent="-228600">
              <a:defRPr>
                <a:solidFill>
                  <a:schemeClr val="tx1"/>
                </a:solidFill>
                <a:latin typeface="Segoe UI" panose="020B0502040204020203" pitchFamily="34" charset="0"/>
                <a:ea typeface="微软雅黑" panose="020B0503020204020204" pitchFamily="34" charset="-122"/>
              </a:defRPr>
            </a:lvl4pPr>
            <a:lvl5pPr marL="2057400" indent="-228600">
              <a:defRPr>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Segoe UI" panose="020B0502040204020203" pitchFamily="34" charset="0"/>
                <a:ea typeface="微软雅黑" panose="020B0503020204020204" pitchFamily="34" charset="-122"/>
              </a:defRPr>
            </a:lvl9pPr>
          </a:lstStyle>
          <a:p>
            <a:pPr algn="ctr" fontAlgn="base">
              <a:spcBef>
                <a:spcPct val="0"/>
              </a:spcBef>
              <a:spcAft>
                <a:spcPct val="0"/>
              </a:spcAft>
              <a:buFont typeface="Arial" panose="020B0604020202020204" pitchFamily="34" charset="0"/>
              <a:buNone/>
            </a:pPr>
            <a:endParaRPr lang="zh-CN" altLang="en-US">
              <a:solidFill>
                <a:srgbClr val="FFFFFF"/>
              </a:solidFill>
              <a:latin typeface="Calibri" panose="020F0502020204030204" pitchFamily="34" charset="0"/>
            </a:endParaRPr>
          </a:p>
        </p:txBody>
      </p:sp>
      <p:pic>
        <p:nvPicPr>
          <p:cNvPr id="12" name="图片 8" descr="专心、专注、专业、共赢-01.png"/>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556875" y="6262688"/>
            <a:ext cx="1581150" cy="50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7" r:id="rId1"/>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4000" b="1" kern="1200">
          <a:solidFill>
            <a:schemeClr val="tx1"/>
          </a:solidFill>
          <a:latin typeface="+mn-ea"/>
          <a:ea typeface="+mn-ea"/>
          <a:cs typeface="+mj-cs"/>
        </a:defRPr>
      </a:lvl1pPr>
      <a:lvl2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2pPr>
      <a:lvl3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3pPr>
      <a:lvl4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4pPr>
      <a:lvl5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5pPr>
      <a:lvl6pPr marL="4572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6pPr>
      <a:lvl7pPr marL="9144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7pPr>
      <a:lvl8pPr marL="13716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8pPr>
      <a:lvl9pPr marL="18288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9pPr>
    </p:titleStyle>
    <p:bodyStyle>
      <a:lvl1pPr marL="228600" indent="-228600" algn="l" rtl="0" eaLnBrk="0" fontAlgn="base" hangingPunct="0">
        <a:lnSpc>
          <a:spcPct val="125000"/>
        </a:lnSpc>
        <a:spcBef>
          <a:spcPts val="1000"/>
        </a:spcBef>
        <a:spcAft>
          <a:spcPct val="0"/>
        </a:spcAft>
        <a:buFont typeface="Arial" panose="020B0604020202020204" pitchFamily="34" charset="0"/>
        <a:buChar char="•"/>
        <a:defRPr sz="2000" kern="1200">
          <a:solidFill>
            <a:schemeClr val="tx1"/>
          </a:solidFill>
          <a:latin typeface="+mn-lt"/>
          <a:ea typeface="+mn-ea"/>
          <a:cs typeface="+mn-cs"/>
        </a:defRPr>
      </a:lvl1pPr>
      <a:lvl2pPr marL="685800" lvl="1" indent="-228600" algn="l" rtl="0" eaLnBrk="0" fontAlgn="base" hangingPunct="0">
        <a:lnSpc>
          <a:spcPct val="125000"/>
        </a:lnSpc>
        <a:spcBef>
          <a:spcPts val="5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lvl="2" indent="-228600" algn="l" rtl="0" eaLnBrk="0" fontAlgn="base" hangingPunct="0">
        <a:lnSpc>
          <a:spcPct val="125000"/>
        </a:lnSpc>
        <a:spcBef>
          <a:spcPts val="5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lvl="3" indent="-228600" algn="l" rtl="0" eaLnBrk="0" fontAlgn="base" hangingPunct="0">
        <a:lnSpc>
          <a:spcPct val="125000"/>
        </a:lnSpc>
        <a:spcBef>
          <a:spcPts val="500"/>
        </a:spcBef>
        <a:spcAft>
          <a:spcPct val="0"/>
        </a:spcAft>
        <a:buFont typeface="Arial" panose="020B0604020202020204" pitchFamily="34" charset="0"/>
        <a:buChar char="•"/>
        <a:defRPr sz="1400" kern="1200">
          <a:solidFill>
            <a:schemeClr val="tx1"/>
          </a:solidFill>
          <a:latin typeface="+mn-lt"/>
          <a:ea typeface="+mn-ea"/>
          <a:cs typeface="+mn-cs"/>
        </a:defRPr>
      </a:lvl4pPr>
      <a:lvl5pPr marL="2057400" lvl="4" indent="-228600" algn="l" rtl="0" eaLnBrk="0" fontAlgn="base" hangingPunct="0">
        <a:lnSpc>
          <a:spcPct val="125000"/>
        </a:lnSpc>
        <a:spcBef>
          <a:spcPts val="500"/>
        </a:spcBef>
        <a:spcAft>
          <a:spcPct val="0"/>
        </a:spcAft>
        <a:buFont typeface="Arial" panose="020B0604020202020204" pitchFamily="34" charset="0"/>
        <a:buChar char="•"/>
        <a:defRPr sz="1400" kern="1200">
          <a:solidFill>
            <a:schemeClr val="tx1"/>
          </a:solidFill>
          <a:latin typeface="+mn-lt"/>
          <a:ea typeface="+mn-ea"/>
          <a:cs typeface="+mn-cs"/>
        </a:defRPr>
      </a:lvl5pPr>
      <a:lvl6pPr marL="2514600" lvl="5"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6pPr>
      <a:lvl7pPr marL="2971800" lvl="6"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7pPr>
      <a:lvl8pPr marL="3429000" lvl="7"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8pPr>
      <a:lvl9pPr marL="3886200" lvl="8"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2pPr>
      <a:lvl3pPr marL="914400" lvl="2"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3pPr>
      <a:lvl4pPr marL="1371600" lvl="3"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4pPr>
      <a:lvl5pPr marL="1828800" lvl="4"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5pPr>
      <a:lvl6pPr marL="2286000" lvl="5"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6pPr>
      <a:lvl7pPr marL="2743200" lvl="6"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7pPr>
      <a:lvl8pPr marL="3200400" lvl="7"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8pPr>
      <a:lvl9pPr marL="3657600" lvl="8"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bwMode="auto">
      <p:bgPr>
        <a:blipFill dpi="0" rotWithShape="0">
          <a:blip r:embed="rId8"/>
          <a:srcRect/>
          <a:stretch>
            <a:fillRect/>
          </a:stretch>
        </a:blipFill>
        <a:effectLst/>
      </p:bgPr>
    </p:bg>
    <p:spTree>
      <p:nvGrpSpPr>
        <p:cNvPr id="1" name=""/>
        <p:cNvGrpSpPr/>
        <p:nvPr/>
      </p:nvGrpSpPr>
      <p:grpSpPr>
        <a:xfrm>
          <a:off x="0" y="0"/>
          <a:ext cx="0" cy="0"/>
          <a:chOff x="0" y="0"/>
          <a:chExt cx="0" cy="0"/>
        </a:xfrm>
      </p:grpSpPr>
      <p:sp>
        <p:nvSpPr>
          <p:cNvPr id="3078" name="圆角矩形 8"/>
          <p:cNvSpPr>
            <a:spLocks noChangeArrowheads="1"/>
          </p:cNvSpPr>
          <p:nvPr userDrawn="1"/>
        </p:nvSpPr>
        <p:spPr bwMode="auto">
          <a:xfrm>
            <a:off x="479425" y="685734"/>
            <a:ext cx="252000" cy="360000"/>
          </a:xfrm>
          <a:prstGeom prst="roundRect">
            <a:avLst>
              <a:gd name="adj" fmla="val 16667"/>
            </a:avLst>
          </a:prstGeom>
          <a:solidFill>
            <a:srgbClr val="C00000"/>
          </a:solidFill>
          <a:ln>
            <a:noFill/>
          </a:ln>
          <a:extLst>
            <a:ext uri="{91240B29-F687-4F45-9708-019B960494DF}">
              <a14:hiddenLine xmlns:a14="http://schemas.microsoft.com/office/drawing/2010/main" w="9525">
                <a:solidFill>
                  <a:srgbClr val="000000"/>
                </a:solidFill>
                <a:round/>
              </a14:hiddenLine>
            </a:ext>
          </a:extLst>
        </p:spPr>
        <p:txBody>
          <a:bodyPr anchor="ctr"/>
          <a:lstStyle>
            <a:lvl1pPr>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1pPr>
            <a:lvl2pPr marL="742950" indent="-28575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2pPr>
            <a:lvl3pPr marL="1143000" indent="-22860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3pPr>
            <a:lvl4pPr marL="1600200" indent="-22860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4pPr>
            <a:lvl5pPr marL="2057400" indent="-228600">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Segoe UI" panose="020B0502040204020203" pitchFamily="34" charset="0"/>
                <a:ea typeface="微软雅黑" panose="020B0503020204020204" pitchFamily="34" charset="-122"/>
              </a:defRPr>
            </a:lvl9pPr>
          </a:lstStyle>
          <a:p>
            <a:pPr algn="ctr" fontAlgn="base">
              <a:spcBef>
                <a:spcPct val="0"/>
              </a:spcBef>
              <a:spcAft>
                <a:spcPct val="0"/>
              </a:spcAft>
              <a:defRPr/>
            </a:pPr>
            <a:endParaRPr lang="zh-CN" altLang="en-US">
              <a:solidFill>
                <a:srgbClr val="FFFFFF"/>
              </a:solidFill>
            </a:endParaRPr>
          </a:p>
        </p:txBody>
      </p:sp>
      <p:sp>
        <p:nvSpPr>
          <p:cNvPr id="2051" name="标题占位符 1"/>
          <p:cNvSpPr>
            <a:spLocks noGrp="1" noChangeArrowheads="1"/>
          </p:cNvSpPr>
          <p:nvPr>
            <p:ph type="title" idx="4294967295"/>
          </p:nvPr>
        </p:nvSpPr>
        <p:spPr bwMode="auto">
          <a:xfrm>
            <a:off x="838200" y="365125"/>
            <a:ext cx="107569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TW" altLang="en-US" dirty="0"/>
              <a:t>单击此处编辑母版标题样式</a:t>
            </a:r>
          </a:p>
        </p:txBody>
      </p:sp>
      <p:sp>
        <p:nvSpPr>
          <p:cNvPr id="2052" name="文本占位符 2"/>
          <p:cNvSpPr>
            <a:spLocks noGrp="1" noChangeArrowheads="1"/>
          </p:cNvSpPr>
          <p:nvPr>
            <p:ph type="body" idx="9"/>
          </p:nvPr>
        </p:nvSpPr>
        <p:spPr bwMode="auto">
          <a:xfrm>
            <a:off x="479425" y="1619250"/>
            <a:ext cx="11115675" cy="492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TW" altLang="en-US" dirty="0"/>
              <a:t>单击此处编辑母版文本样式</a:t>
            </a:r>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4000" b="1" kern="1200">
          <a:solidFill>
            <a:schemeClr val="tx1"/>
          </a:solidFill>
          <a:latin typeface="+mn-ea"/>
          <a:ea typeface="+mn-ea"/>
          <a:cs typeface="+mj-cs"/>
        </a:defRPr>
      </a:lvl1pPr>
      <a:lvl2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2pPr>
      <a:lvl3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3pPr>
      <a:lvl4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4pPr>
      <a:lvl5pPr algn="l" rtl="0" eaLnBrk="0" fontAlgn="base" hangingPunct="0">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5pPr>
      <a:lvl6pPr marL="4572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6pPr>
      <a:lvl7pPr marL="9144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7pPr>
      <a:lvl8pPr marL="13716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8pPr>
      <a:lvl9pPr marL="1828800" algn="l" rtl="0" fontAlgn="base">
        <a:lnSpc>
          <a:spcPct val="90000"/>
        </a:lnSpc>
        <a:spcBef>
          <a:spcPct val="0"/>
        </a:spcBef>
        <a:spcAft>
          <a:spcPct val="0"/>
        </a:spcAft>
        <a:defRPr sz="4000">
          <a:solidFill>
            <a:schemeClr val="tx1"/>
          </a:solidFill>
          <a:latin typeface="Segoe UI Light" panose="020B0502040204020203" pitchFamily="34" charset="0"/>
          <a:ea typeface="微软雅黑 Light" panose="020B0502040204020203" pitchFamily="2" charset="-122"/>
        </a:defRPr>
      </a:lvl9pPr>
    </p:titleStyle>
    <p:bodyStyle>
      <a:lvl1pPr marL="228600" indent="-228600" algn="l" rtl="0" eaLnBrk="0" fontAlgn="base" hangingPunct="0">
        <a:lnSpc>
          <a:spcPct val="100000"/>
        </a:lnSpc>
        <a:spcBef>
          <a:spcPts val="1000"/>
        </a:spcBef>
        <a:spcAft>
          <a:spcPct val="0"/>
        </a:spcAft>
        <a:buFont typeface="Arial" panose="020B0604020202020204" pitchFamily="34" charset="0"/>
        <a:buChar char="•"/>
        <a:defRPr sz="2000" b="1" kern="1200">
          <a:solidFill>
            <a:schemeClr val="tx1"/>
          </a:solidFill>
          <a:latin typeface="+mn-lt"/>
          <a:ea typeface="+mn-ea"/>
          <a:cs typeface="+mn-cs"/>
        </a:defRPr>
      </a:lvl1pPr>
      <a:lvl2pPr marL="685800" lvl="1" indent="-228600" algn="l" rtl="0" eaLnBrk="0" fontAlgn="base" hangingPunct="0">
        <a:lnSpc>
          <a:spcPct val="100000"/>
        </a:lnSpc>
        <a:spcBef>
          <a:spcPts val="500"/>
        </a:spcBef>
        <a:spcAft>
          <a:spcPct val="0"/>
        </a:spcAft>
        <a:buFont typeface="Arial" panose="020B0604020202020204" pitchFamily="34" charset="0"/>
        <a:buChar char="•"/>
        <a:defRPr sz="2000" b="1" kern="1200">
          <a:solidFill>
            <a:schemeClr val="tx1"/>
          </a:solidFill>
          <a:latin typeface="+mn-lt"/>
          <a:ea typeface="+mn-ea"/>
          <a:cs typeface="+mn-cs"/>
        </a:defRPr>
      </a:lvl2pPr>
      <a:lvl3pPr marL="1143000" lvl="2" indent="-228600" algn="l" rtl="0" eaLnBrk="0" fontAlgn="base" hangingPunct="0">
        <a:lnSpc>
          <a:spcPct val="100000"/>
        </a:lnSpc>
        <a:spcBef>
          <a:spcPts val="500"/>
        </a:spcBef>
        <a:spcAft>
          <a:spcPct val="0"/>
        </a:spcAft>
        <a:buFont typeface="Arial" panose="020B0604020202020204" pitchFamily="34" charset="0"/>
        <a:buChar char="•"/>
        <a:defRPr sz="2000" b="1" kern="1200">
          <a:solidFill>
            <a:schemeClr val="tx1"/>
          </a:solidFill>
          <a:latin typeface="+mn-lt"/>
          <a:ea typeface="+mn-ea"/>
          <a:cs typeface="+mn-cs"/>
        </a:defRPr>
      </a:lvl3pPr>
      <a:lvl4pPr marL="1600200" lvl="3" indent="-228600" algn="l" rtl="0" eaLnBrk="0" fontAlgn="base" hangingPunct="0">
        <a:lnSpc>
          <a:spcPct val="100000"/>
        </a:lnSpc>
        <a:spcBef>
          <a:spcPts val="500"/>
        </a:spcBef>
        <a:spcAft>
          <a:spcPct val="0"/>
        </a:spcAft>
        <a:buFont typeface="Arial" panose="020B0604020202020204" pitchFamily="34" charset="0"/>
        <a:buChar char="•"/>
        <a:defRPr sz="2000" b="1" kern="1200">
          <a:solidFill>
            <a:schemeClr val="tx1"/>
          </a:solidFill>
          <a:latin typeface="+mn-lt"/>
          <a:ea typeface="+mn-ea"/>
          <a:cs typeface="+mn-cs"/>
        </a:defRPr>
      </a:lvl4pPr>
      <a:lvl5pPr marL="2057400" lvl="4" indent="-228600" algn="l" rtl="0" eaLnBrk="0" fontAlgn="base" hangingPunct="0">
        <a:lnSpc>
          <a:spcPct val="100000"/>
        </a:lnSpc>
        <a:spcBef>
          <a:spcPts val="500"/>
        </a:spcBef>
        <a:spcAft>
          <a:spcPct val="0"/>
        </a:spcAft>
        <a:buFont typeface="Arial" panose="020B0604020202020204" pitchFamily="34" charset="0"/>
        <a:buChar char="•"/>
        <a:defRPr sz="2000" b="1" kern="1200">
          <a:solidFill>
            <a:schemeClr val="tx1"/>
          </a:solidFill>
          <a:latin typeface="+mn-lt"/>
          <a:ea typeface="+mn-ea"/>
          <a:cs typeface="+mn-cs"/>
        </a:defRPr>
      </a:lvl5pPr>
      <a:lvl6pPr marL="2514600" lvl="5"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6pPr>
      <a:lvl7pPr marL="2971800" lvl="6"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7pPr>
      <a:lvl8pPr marL="3429000" lvl="7"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8pPr>
      <a:lvl9pPr marL="3886200" lvl="8" indent="-228600" algn="l" defTabSz="914400" eaLnBrk="1" fontAlgn="base" latinLnBrk="0" hangingPunct="1">
        <a:lnSpc>
          <a:spcPct val="125000"/>
        </a:lnSpc>
        <a:spcBef>
          <a:spcPts val="500"/>
        </a:spcBef>
        <a:spcAft>
          <a:spcPct val="0"/>
        </a:spcAft>
        <a:buFont typeface="Arial" panose="020B0604020202020204" pitchFamily="34" charset="0"/>
        <a:buChar char="•"/>
        <a:defRPr sz="14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2pPr>
      <a:lvl3pPr marL="914400" lvl="2"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3pPr>
      <a:lvl4pPr marL="1371600" lvl="3"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4pPr>
      <a:lvl5pPr marL="1828800" lvl="4"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5pPr>
      <a:lvl6pPr marL="2286000" lvl="5"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6pPr>
      <a:lvl7pPr marL="2743200" lvl="6"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7pPr>
      <a:lvl8pPr marL="3200400" lvl="7"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8pPr>
      <a:lvl9pPr marL="3657600" lvl="8" indent="0" algn="l" defTabSz="914400" eaLnBrk="0" fontAlgn="base" latinLnBrk="0" hangingPunct="0">
        <a:lnSpc>
          <a:spcPct val="100000"/>
        </a:lnSpc>
        <a:spcBef>
          <a:spcPct val="0"/>
        </a:spcBef>
        <a:spcAft>
          <a:spcPct val="0"/>
        </a:spcAft>
        <a:buFont typeface="Arial" panose="020B0604020202020204" pitchFamily="34" charset="0"/>
        <a:buNone/>
        <a:defRPr b="0" i="0" u="none" kern="1200" baseline="0">
          <a:solidFill>
            <a:schemeClr val="tx1"/>
          </a:solidFill>
          <a:latin typeface="Segoe UI" panose="020B0502040204020203" pitchFamily="34" charset="0"/>
          <a:ea typeface="微软雅黑" panose="020B0503020204020204" pitchFamily="34" charset="-122"/>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tags" Target="../tags/tag5.xml"/><Relationship Id="rId7" Type="http://schemas.openxmlformats.org/officeDocument/2006/relationships/notesSlide" Target="../notesSlides/notesSlide1.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slideLayout" Target="../slideLayouts/slideLayout1.xml"/><Relationship Id="rId5" Type="http://schemas.openxmlformats.org/officeDocument/2006/relationships/tags" Target="../tags/tag7.xml"/><Relationship Id="rId4" Type="http://schemas.openxmlformats.org/officeDocument/2006/relationships/tags" Target="../tags/tag6.xml"/><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9.xml"/><Relationship Id="rId1" Type="http://schemas.openxmlformats.org/officeDocument/2006/relationships/tags" Target="../tags/tag8.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10.xml"/></Relationships>
</file>

<file path=ppt/slides/_rels/slide5.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4"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8.xml"/><Relationship Id="rId1" Type="http://schemas.openxmlformats.org/officeDocument/2006/relationships/tags" Target="../tags/tag14.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15.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8"/>
          <p:cNvSpPr>
            <a:spLocks noGrp="1"/>
          </p:cNvSpPr>
          <p:nvPr>
            <p:ph type="ctrTitle"/>
            <p:custDataLst>
              <p:tags r:id="rId1"/>
            </p:custDataLst>
          </p:nvPr>
        </p:nvSpPr>
        <p:spPr>
          <a:xfrm>
            <a:off x="1708150" y="1181983"/>
            <a:ext cx="8959215" cy="2272030"/>
          </a:xfrm>
        </p:spPr>
        <p:txBody>
          <a:bodyPr/>
          <a:lstStyle/>
          <a:p>
            <a:pPr>
              <a:lnSpc>
                <a:spcPts val="8700"/>
              </a:lnSpc>
            </a:pPr>
            <a:r>
              <a:rPr lang="zh-CN" altLang="en-US" sz="6000" dirty="0">
                <a:latin typeface="+mn-lt"/>
                <a:cs typeface="+mn-cs"/>
              </a:rPr>
              <a:t>马来酸桂哌齐特注射液</a:t>
            </a:r>
            <a:r>
              <a:rPr lang="en-US" altLang="zh-CN" sz="6000" dirty="0">
                <a:latin typeface="+mn-lt"/>
                <a:cs typeface="+mn-cs"/>
              </a:rPr>
              <a:t/>
            </a:r>
            <a:br>
              <a:rPr lang="en-US" altLang="zh-CN" sz="6000" dirty="0">
                <a:latin typeface="+mn-lt"/>
                <a:cs typeface="+mn-cs"/>
              </a:rPr>
            </a:br>
            <a:r>
              <a:rPr lang="zh-CN" altLang="en-US" sz="6000" dirty="0">
                <a:latin typeface="+mn-lt"/>
                <a:cs typeface="+mn-cs"/>
              </a:rPr>
              <a:t>（克林澳®）</a:t>
            </a:r>
          </a:p>
        </p:txBody>
      </p:sp>
      <p:sp>
        <p:nvSpPr>
          <p:cNvPr id="10" name="副标题 9"/>
          <p:cNvSpPr>
            <a:spLocks noGrp="1"/>
          </p:cNvSpPr>
          <p:nvPr>
            <p:ph type="subTitle" idx="1"/>
            <p:custDataLst>
              <p:tags r:id="rId2"/>
            </p:custDataLst>
          </p:nvPr>
        </p:nvSpPr>
        <p:spPr>
          <a:xfrm>
            <a:off x="2512695" y="4386580"/>
            <a:ext cx="7207885" cy="1655445"/>
          </a:xfrm>
        </p:spPr>
        <p:txBody>
          <a:bodyPr anchor="ctr"/>
          <a:lstStyle/>
          <a:p>
            <a:r>
              <a:rPr lang="zh-CN" altLang="en-US" sz="4000" dirty="0">
                <a:solidFill>
                  <a:srgbClr val="9D041D"/>
                </a:solidFill>
              </a:rPr>
              <a:t>北京四环制药有限公司</a:t>
            </a:r>
          </a:p>
        </p:txBody>
      </p:sp>
      <p:pic>
        <p:nvPicPr>
          <p:cNvPr id="11" name="图片 10"/>
          <p:cNvPicPr>
            <a:picLocks noChangeAspect="1"/>
          </p:cNvPicPr>
          <p:nvPr>
            <p:custDataLst>
              <p:tags r:id="rId3"/>
            </p:custDataLst>
          </p:nvPr>
        </p:nvPicPr>
        <p:blipFill>
          <a:blip r:embed="rId8" cstate="print">
            <a:clrChange>
              <a:clrFrom>
                <a:srgbClr val="F9F8F6">
                  <a:alpha val="100000"/>
                </a:srgbClr>
              </a:clrFrom>
              <a:clrTo>
                <a:srgbClr val="F9F8F6">
                  <a:alpha val="100000"/>
                  <a:alpha val="0"/>
                </a:srgbClr>
              </a:clrTo>
            </a:clrChange>
            <a:extLst>
              <a:ext uri="{28A0092B-C50C-407E-A947-70E740481C1C}">
                <a14:useLocalDpi xmlns:a14="http://schemas.microsoft.com/office/drawing/2010/main" val="0"/>
              </a:ext>
            </a:extLst>
          </a:blip>
          <a:stretch>
            <a:fillRect/>
          </a:stretch>
        </p:blipFill>
        <p:spPr>
          <a:xfrm>
            <a:off x="9339694" y="4541290"/>
            <a:ext cx="2655342" cy="1872850"/>
          </a:xfrm>
          <a:prstGeom prst="rect">
            <a:avLst/>
          </a:prstGeom>
        </p:spPr>
      </p:pic>
      <p:sp>
        <p:nvSpPr>
          <p:cNvPr id="12" name="文本框 11"/>
          <p:cNvSpPr txBox="1"/>
          <p:nvPr>
            <p:custDataLst>
              <p:tags r:id="rId4"/>
            </p:custDataLst>
          </p:nvPr>
        </p:nvSpPr>
        <p:spPr>
          <a:xfrm>
            <a:off x="9467215" y="6420804"/>
            <a:ext cx="2400300" cy="306705"/>
          </a:xfrm>
          <a:prstGeom prst="rect">
            <a:avLst/>
          </a:prstGeom>
          <a:noFill/>
        </p:spPr>
        <p:txBody>
          <a:bodyPr wrap="none" rtlCol="0">
            <a:spAutoFit/>
          </a:bodyPr>
          <a:lstStyle/>
          <a:p>
            <a:r>
              <a:rPr lang="en-US" altLang="zh-CN" sz="1400" b="1" dirty="0">
                <a:solidFill>
                  <a:srgbClr val="9D041D"/>
                </a:solidFill>
                <a:latin typeface="+mn-ea"/>
                <a:cs typeface="+mn-ea"/>
              </a:rPr>
              <a:t>2020</a:t>
            </a:r>
            <a:r>
              <a:rPr lang="zh-CN" altLang="en-US" sz="1400" b="1" dirty="0">
                <a:solidFill>
                  <a:srgbClr val="9D041D"/>
                </a:solidFill>
                <a:latin typeface="+mn-ea"/>
                <a:cs typeface="+mn-ea"/>
              </a:rPr>
              <a:t>年批准急性脑卒中药物</a:t>
            </a:r>
          </a:p>
        </p:txBody>
      </p:sp>
      <p:pic>
        <p:nvPicPr>
          <p:cNvPr id="14" name="图片 13"/>
          <p:cNvPicPr>
            <a:picLocks noChangeAspect="1"/>
          </p:cNvPicPr>
          <p:nvPr>
            <p:custDataLst>
              <p:tags r:id="rId5"/>
            </p:custDataLst>
          </p:nvPr>
        </p:nvPicPr>
        <p:blipFill>
          <a:blip r:embed="rId9">
            <a:clrChange>
              <a:clrFrom>
                <a:srgbClr val="FFFFFF">
                  <a:alpha val="100000"/>
                </a:srgbClr>
              </a:clrFrom>
              <a:clrTo>
                <a:srgbClr val="FFFFFF">
                  <a:alpha val="100000"/>
                  <a:alpha val="0"/>
                </a:srgbClr>
              </a:clrTo>
            </a:clrChange>
          </a:blip>
          <a:stretch>
            <a:fillRect/>
          </a:stretch>
        </p:blipFill>
        <p:spPr>
          <a:xfrm>
            <a:off x="852757" y="4601706"/>
            <a:ext cx="1805690" cy="1836425"/>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z="2800" dirty="0"/>
              <a:t>目录</a:t>
            </a:r>
          </a:p>
        </p:txBody>
      </p:sp>
      <p:sp>
        <p:nvSpPr>
          <p:cNvPr id="3" name="内容占位符 2"/>
          <p:cNvSpPr>
            <a:spLocks noGrp="1"/>
          </p:cNvSpPr>
          <p:nvPr>
            <p:ph idx="1"/>
          </p:nvPr>
        </p:nvSpPr>
        <p:spPr>
          <a:xfrm>
            <a:off x="479425" y="1619250"/>
            <a:ext cx="11325888" cy="3789877"/>
          </a:xfrm>
          <a:solidFill>
            <a:schemeClr val="bg1"/>
          </a:solidFill>
        </p:spPr>
        <p:txBody>
          <a:bodyPr/>
          <a:lstStyle/>
          <a:p>
            <a:r>
              <a:rPr lang="en-US" altLang="zh-CN" dirty="0">
                <a:latin typeface="+mn-ea"/>
              </a:rPr>
              <a:t>01-</a:t>
            </a:r>
            <a:r>
              <a:rPr lang="zh-CN" altLang="en-US" dirty="0">
                <a:latin typeface="+mn-ea"/>
              </a:rPr>
              <a:t>药品基本信息</a:t>
            </a:r>
            <a:endParaRPr lang="en-US" altLang="zh-CN" dirty="0">
              <a:latin typeface="+mn-ea"/>
            </a:endParaRPr>
          </a:p>
          <a:p>
            <a:pPr lvl="1">
              <a:buFont typeface="Wingdings" panose="05000000000000000000" pitchFamily="2" charset="2"/>
              <a:buChar char="ü"/>
            </a:pPr>
            <a:r>
              <a:rPr lang="zh-CN" altLang="en-US" sz="1600" b="0" dirty="0">
                <a:latin typeface="+mn-ea"/>
              </a:rPr>
              <a:t>首家</a:t>
            </a:r>
            <a:r>
              <a:rPr lang="zh-CN" altLang="en-US" sz="1600" b="0" dirty="0" smtClean="0">
                <a:latin typeface="+mn-ea"/>
              </a:rPr>
              <a:t>上市、</a:t>
            </a:r>
            <a:r>
              <a:rPr lang="en-US" altLang="zh-CN" sz="1600" b="0" dirty="0" smtClean="0">
                <a:latin typeface="+mn-ea"/>
              </a:rPr>
              <a:t>2020</a:t>
            </a:r>
            <a:r>
              <a:rPr lang="zh-CN" altLang="en-US" sz="1600" b="0" dirty="0" smtClean="0">
                <a:latin typeface="+mn-ea"/>
              </a:rPr>
              <a:t>年获</a:t>
            </a:r>
            <a:r>
              <a:rPr lang="zh-CN" altLang="en-US" sz="1600" b="0" dirty="0">
                <a:latin typeface="+mn-ea"/>
              </a:rPr>
              <a:t>批脑卒中新适应症的马来酸桂哌齐特注射液</a:t>
            </a:r>
            <a:endParaRPr lang="en-US" altLang="zh-CN" sz="1600" b="0" dirty="0">
              <a:latin typeface="+mn-ea"/>
            </a:endParaRPr>
          </a:p>
          <a:p>
            <a:r>
              <a:rPr lang="en-US" altLang="zh-CN" dirty="0">
                <a:latin typeface="+mn-ea"/>
              </a:rPr>
              <a:t>02-</a:t>
            </a:r>
            <a:r>
              <a:rPr lang="zh-CN" altLang="en-US" dirty="0">
                <a:latin typeface="+mn-ea"/>
              </a:rPr>
              <a:t>安全性</a:t>
            </a:r>
            <a:endParaRPr lang="en-US" altLang="zh-CN" dirty="0">
              <a:latin typeface="+mn-ea"/>
            </a:endParaRPr>
          </a:p>
          <a:p>
            <a:pPr lvl="1">
              <a:buFont typeface="Wingdings" panose="05000000000000000000" pitchFamily="2" charset="2"/>
              <a:buChar char="ü"/>
            </a:pPr>
            <a:r>
              <a:rPr lang="en-US" altLang="zh-CN" sz="1600" b="0" dirty="0" smtClean="0">
                <a:latin typeface="+mn-ea"/>
              </a:rPr>
              <a:t>11665</a:t>
            </a:r>
            <a:r>
              <a:rPr lang="zh-CN" altLang="en-US" sz="1600" b="0" dirty="0">
                <a:latin typeface="+mn-ea"/>
              </a:rPr>
              <a:t>例、</a:t>
            </a:r>
            <a:r>
              <a:rPr lang="en-US" altLang="zh-CN" sz="1600" b="0" dirty="0">
                <a:latin typeface="+mn-ea"/>
              </a:rPr>
              <a:t>19487</a:t>
            </a:r>
            <a:r>
              <a:rPr lang="zh-CN" altLang="en-US" sz="1600" b="0" dirty="0">
                <a:latin typeface="+mn-ea"/>
              </a:rPr>
              <a:t>例、</a:t>
            </a:r>
            <a:r>
              <a:rPr lang="en-US" altLang="zh-CN" sz="1600" b="0" dirty="0">
                <a:latin typeface="+mn-ea"/>
              </a:rPr>
              <a:t>18260</a:t>
            </a:r>
            <a:r>
              <a:rPr lang="zh-CN" altLang="en-US" sz="1600" b="0" dirty="0">
                <a:latin typeface="+mn-ea"/>
              </a:rPr>
              <a:t>例等多项上市后真实世界安全性研究结果证实我司产品安全可靠</a:t>
            </a:r>
          </a:p>
          <a:p>
            <a:r>
              <a:rPr lang="en-US" altLang="zh-CN" dirty="0">
                <a:latin typeface="+mn-ea"/>
              </a:rPr>
              <a:t>03-</a:t>
            </a:r>
            <a:r>
              <a:rPr lang="zh-CN" altLang="en-US" dirty="0">
                <a:latin typeface="+mn-ea"/>
              </a:rPr>
              <a:t>有效性</a:t>
            </a:r>
            <a:endParaRPr lang="en-US" altLang="zh-CN" dirty="0">
              <a:latin typeface="+mn-ea"/>
            </a:endParaRPr>
          </a:p>
          <a:p>
            <a:pPr lvl="1">
              <a:buFont typeface="Wingdings" panose="05000000000000000000" pitchFamily="2" charset="2"/>
              <a:buChar char="ü"/>
            </a:pPr>
            <a:r>
              <a:rPr lang="zh-CN" altLang="en-US" sz="1600" b="0" dirty="0" smtClean="0">
                <a:latin typeface="+mn-ea"/>
              </a:rPr>
              <a:t>唯一有充分上市后确证性临床研究支持，显著</a:t>
            </a:r>
            <a:r>
              <a:rPr lang="zh-CN" altLang="en-US" sz="1600" b="0" dirty="0">
                <a:latin typeface="+mn-ea"/>
              </a:rPr>
              <a:t>改善预后，降低残疾率</a:t>
            </a:r>
            <a:r>
              <a:rPr lang="zh-CN" altLang="en-US" sz="1600" b="0" dirty="0" smtClean="0">
                <a:latin typeface="+mn-ea"/>
              </a:rPr>
              <a:t>，被多</a:t>
            </a:r>
            <a:r>
              <a:rPr lang="zh-CN" altLang="en-US" sz="1600" b="0" dirty="0">
                <a:latin typeface="+mn-ea"/>
              </a:rPr>
              <a:t>部</a:t>
            </a:r>
            <a:r>
              <a:rPr lang="zh-CN" altLang="en-US" sz="1600" b="0" dirty="0" smtClean="0">
                <a:latin typeface="+mn-ea"/>
              </a:rPr>
              <a:t>指南纳入并推荐</a:t>
            </a:r>
            <a:endParaRPr lang="zh-CN" altLang="en-US" sz="1600" b="0" dirty="0">
              <a:latin typeface="+mn-ea"/>
            </a:endParaRPr>
          </a:p>
          <a:p>
            <a:r>
              <a:rPr lang="en-US" altLang="zh-CN" dirty="0">
                <a:latin typeface="+mn-ea"/>
              </a:rPr>
              <a:t>04-</a:t>
            </a:r>
            <a:r>
              <a:rPr lang="zh-CN" altLang="en-US" dirty="0">
                <a:latin typeface="+mn-ea"/>
              </a:rPr>
              <a:t>创新性</a:t>
            </a:r>
            <a:endParaRPr lang="en-US" altLang="zh-CN" dirty="0">
              <a:latin typeface="+mn-ea"/>
            </a:endParaRPr>
          </a:p>
          <a:p>
            <a:pPr lvl="1">
              <a:buFont typeface="Wingdings" panose="05000000000000000000" pitchFamily="2" charset="2"/>
              <a:buChar char="ü"/>
            </a:pPr>
            <a:r>
              <a:rPr lang="zh-CN" altLang="en-US" sz="1600" b="0" dirty="0">
                <a:latin typeface="+mn-ea"/>
              </a:rPr>
              <a:t>获批新适应症及多项</a:t>
            </a:r>
            <a:r>
              <a:rPr lang="zh-CN" altLang="en-US" sz="1600" b="0" dirty="0" smtClean="0">
                <a:latin typeface="+mn-ea"/>
              </a:rPr>
              <a:t>专利，获</a:t>
            </a:r>
            <a:r>
              <a:rPr lang="zh-CN" altLang="en-US" sz="1600" b="0" dirty="0">
                <a:latin typeface="+mn-ea"/>
              </a:rPr>
              <a:t>“国家重大新药创制”等多个国家级奖项；较医保目录内</a:t>
            </a:r>
            <a:r>
              <a:rPr lang="zh-CN" altLang="en-US" sz="1600" b="0" dirty="0">
                <a:latin typeface="+mn-ea"/>
                <a:sym typeface="+mn-ea"/>
              </a:rPr>
              <a:t>同治疗领域</a:t>
            </a:r>
            <a:r>
              <a:rPr lang="zh-CN" altLang="en-US" sz="1600" b="0" dirty="0">
                <a:latin typeface="+mn-ea"/>
              </a:rPr>
              <a:t>药品有效期更长</a:t>
            </a:r>
          </a:p>
          <a:p>
            <a:r>
              <a:rPr lang="en-US" altLang="zh-CN" dirty="0">
                <a:latin typeface="+mn-ea"/>
              </a:rPr>
              <a:t>05-</a:t>
            </a:r>
            <a:r>
              <a:rPr lang="zh-CN" altLang="en-US" dirty="0">
                <a:latin typeface="+mn-ea"/>
              </a:rPr>
              <a:t>公平性（一）</a:t>
            </a:r>
          </a:p>
          <a:p>
            <a:pPr lvl="1">
              <a:buFont typeface="Wingdings" panose="05000000000000000000" pitchFamily="2" charset="2"/>
              <a:buChar char="ü"/>
            </a:pPr>
            <a:r>
              <a:rPr lang="zh-CN" altLang="en-US" sz="1600" b="0" dirty="0">
                <a:latin typeface="+mn-ea"/>
              </a:rPr>
              <a:t>开展确证性临床研究以来，唯一获</a:t>
            </a:r>
            <a:r>
              <a:rPr lang="zh-CN" altLang="en-US" sz="1600" b="0" dirty="0" smtClean="0">
                <a:latin typeface="+mn-ea"/>
              </a:rPr>
              <a:t>批脑卒中</a:t>
            </a:r>
            <a:r>
              <a:rPr lang="zh-CN" altLang="en-US" sz="1600" b="0" dirty="0">
                <a:latin typeface="+mn-ea"/>
              </a:rPr>
              <a:t>领域药品，具有明确的治疗价值，</a:t>
            </a:r>
            <a:r>
              <a:rPr lang="zh-CN" altLang="en-US" sz="1600" b="0" dirty="0">
                <a:latin typeface="+mn-ea"/>
                <a:sym typeface="+mn-ea"/>
              </a:rPr>
              <a:t>惠及千万卒中患者，满足基本医疗</a:t>
            </a:r>
            <a:r>
              <a:rPr lang="zh-CN" altLang="en-US" sz="1600" b="0" dirty="0" smtClean="0">
                <a:latin typeface="+mn-ea"/>
                <a:sym typeface="+mn-ea"/>
              </a:rPr>
              <a:t>需求</a:t>
            </a:r>
            <a:endParaRPr lang="zh-CN" altLang="en-US" sz="1600" b="0" dirty="0">
              <a:latin typeface="+mn-ea"/>
              <a:sym typeface="+mn-ea"/>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8"/>
          <p:cNvSpPr>
            <a:spLocks noGrp="1"/>
          </p:cNvSpPr>
          <p:nvPr>
            <p:ph type="title"/>
            <p:custDataLst>
              <p:tags r:id="rId1"/>
            </p:custDataLst>
          </p:nvPr>
        </p:nvSpPr>
        <p:spPr/>
        <p:txBody>
          <a:bodyPr/>
          <a:lstStyle/>
          <a:p>
            <a:r>
              <a:rPr lang="en-US" altLang="zh-CN" sz="2800" dirty="0"/>
              <a:t>01-</a:t>
            </a:r>
            <a:r>
              <a:rPr lang="zh-CN" altLang="en-US" sz="2800" dirty="0"/>
              <a:t>药品基本信息</a:t>
            </a:r>
          </a:p>
        </p:txBody>
      </p:sp>
      <p:graphicFrame>
        <p:nvGraphicFramePr>
          <p:cNvPr id="10" name="表格 9"/>
          <p:cNvGraphicFramePr>
            <a:graphicFrameLocks noGrp="1"/>
          </p:cNvGraphicFramePr>
          <p:nvPr>
            <p:custDataLst>
              <p:tags r:id="rId2"/>
            </p:custDataLst>
            <p:extLst>
              <p:ext uri="{D42A27DB-BD31-4B8C-83A1-F6EECF244321}">
                <p14:modId xmlns:p14="http://schemas.microsoft.com/office/powerpoint/2010/main" val="1788822148"/>
              </p:ext>
            </p:extLst>
          </p:nvPr>
        </p:nvGraphicFramePr>
        <p:xfrm>
          <a:off x="61041" y="1217931"/>
          <a:ext cx="12086590" cy="5337413"/>
        </p:xfrm>
        <a:graphic>
          <a:graphicData uri="http://schemas.openxmlformats.org/drawingml/2006/table">
            <a:tbl>
              <a:tblPr firstRow="1" bandRow="1">
                <a:tableStyleId>{5C22544A-7EE6-4342-B048-85BDC9FD1C3A}</a:tableStyleId>
              </a:tblPr>
              <a:tblGrid>
                <a:gridCol w="3657600"/>
                <a:gridCol w="8428990"/>
              </a:tblGrid>
              <a:tr h="471677">
                <a:tc>
                  <a:txBody>
                    <a:bodyPr/>
                    <a:lstStyle/>
                    <a:p>
                      <a:pPr algn="ctr">
                        <a:lnSpc>
                          <a:spcPct val="100000"/>
                        </a:lnSpc>
                      </a:pPr>
                      <a:r>
                        <a:rPr lang="zh-CN" altLang="en-US" sz="1800" dirty="0">
                          <a:solidFill>
                            <a:schemeClr val="tx1"/>
                          </a:solidFill>
                          <a:latin typeface="+mn-ea"/>
                          <a:ea typeface="+mn-ea"/>
                        </a:rPr>
                        <a:t>通用名</a:t>
                      </a:r>
                    </a:p>
                  </a:txBody>
                  <a:tcPr anchor="ctr" anchorCtr="1">
                    <a:solidFill>
                      <a:srgbClr val="9FBFFF"/>
                    </a:solidFill>
                  </a:tcPr>
                </a:tc>
                <a:tc>
                  <a:txBody>
                    <a:bodyPr/>
                    <a:lstStyle/>
                    <a:p>
                      <a:pPr algn="ctr">
                        <a:lnSpc>
                          <a:spcPct val="100000"/>
                        </a:lnSpc>
                      </a:pPr>
                      <a:r>
                        <a:rPr lang="zh-CN" altLang="en-US" sz="1800" dirty="0">
                          <a:solidFill>
                            <a:schemeClr val="tx1"/>
                          </a:solidFill>
                          <a:latin typeface="+mn-ea"/>
                          <a:ea typeface="+mn-ea"/>
                        </a:rPr>
                        <a:t>马来酸桂哌齐特注射液</a:t>
                      </a:r>
                    </a:p>
                  </a:txBody>
                  <a:tcPr anchor="ctr" anchorCtr="1">
                    <a:solidFill>
                      <a:srgbClr val="9FBFFF"/>
                    </a:solidFill>
                  </a:tcPr>
                </a:tc>
              </a:tr>
              <a:tr h="386923">
                <a:tc>
                  <a:txBody>
                    <a:bodyPr/>
                    <a:lstStyle/>
                    <a:p>
                      <a:pPr>
                        <a:lnSpc>
                          <a:spcPct val="100000"/>
                        </a:lnSpc>
                      </a:pPr>
                      <a:r>
                        <a:rPr lang="zh-CN" altLang="en-US" sz="1600" dirty="0">
                          <a:latin typeface="+mn-ea"/>
                          <a:ea typeface="+mn-ea"/>
                        </a:rPr>
                        <a:t>注册规格</a:t>
                      </a:r>
                    </a:p>
                  </a:txBody>
                  <a:tcPr anchor="ctr">
                    <a:solidFill>
                      <a:schemeClr val="bg1"/>
                    </a:solidFill>
                  </a:tcPr>
                </a:tc>
                <a:tc>
                  <a:txBody>
                    <a:bodyPr/>
                    <a:lstStyle/>
                    <a:p>
                      <a:pPr marL="0" marR="0" indent="0" algn="l" defTabSz="914400" eaLnBrk="1" fontAlgn="base" latinLnBrk="0" hangingPunct="1">
                        <a:lnSpc>
                          <a:spcPct val="100000"/>
                        </a:lnSpc>
                        <a:spcBef>
                          <a:spcPct val="0"/>
                        </a:spcBef>
                        <a:spcAft>
                          <a:spcPct val="0"/>
                        </a:spcAft>
                        <a:buClrTx/>
                        <a:buSzTx/>
                        <a:buFont typeface="Arial" panose="020B0604020202020204" pitchFamily="34" charset="0"/>
                        <a:buNone/>
                        <a:defRPr/>
                      </a:pPr>
                      <a:r>
                        <a:rPr lang="en-US" altLang="zh-CN" sz="1600" b="0" dirty="0">
                          <a:latin typeface="+mn-ea"/>
                          <a:ea typeface="+mn-ea"/>
                        </a:rPr>
                        <a:t>2ml:80mg </a:t>
                      </a:r>
                      <a:r>
                        <a:rPr lang="zh-CN" altLang="en-US" sz="1600" b="0" dirty="0">
                          <a:latin typeface="+mn-ea"/>
                          <a:ea typeface="+mn-ea"/>
                        </a:rPr>
                        <a:t>，</a:t>
                      </a:r>
                      <a:r>
                        <a:rPr lang="en-US" altLang="zh-CN" sz="1600" b="0" dirty="0">
                          <a:latin typeface="+mn-ea"/>
                          <a:ea typeface="+mn-ea"/>
                        </a:rPr>
                        <a:t>10ml:320mg</a:t>
                      </a:r>
                      <a:endParaRPr lang="zh-CN" altLang="en-US" sz="1600" dirty="0">
                        <a:latin typeface="+mn-ea"/>
                        <a:ea typeface="+mn-ea"/>
                      </a:endParaRPr>
                    </a:p>
                  </a:txBody>
                  <a:tcPr anchor="ctr">
                    <a:solidFill>
                      <a:schemeClr val="bg1"/>
                    </a:solidFill>
                  </a:tcPr>
                </a:tc>
              </a:tr>
              <a:tr h="358434">
                <a:tc>
                  <a:txBody>
                    <a:bodyPr/>
                    <a:lstStyle/>
                    <a:p>
                      <a:pPr>
                        <a:lnSpc>
                          <a:spcPct val="100000"/>
                        </a:lnSpc>
                      </a:pPr>
                      <a:r>
                        <a:rPr lang="zh-CN" altLang="en-US" sz="1600" dirty="0">
                          <a:latin typeface="+mn-ea"/>
                          <a:ea typeface="+mn-ea"/>
                        </a:rPr>
                        <a:t>说明书适应症</a:t>
                      </a:r>
                      <a:r>
                        <a:rPr lang="en-US" altLang="zh-CN" sz="1600" dirty="0">
                          <a:latin typeface="+mn-ea"/>
                          <a:ea typeface="+mn-ea"/>
                        </a:rPr>
                        <a:t>/</a:t>
                      </a:r>
                      <a:r>
                        <a:rPr lang="zh-CN" altLang="en-US" sz="1600" dirty="0">
                          <a:latin typeface="+mn-ea"/>
                          <a:ea typeface="+mn-ea"/>
                        </a:rPr>
                        <a:t>功能主治</a:t>
                      </a:r>
                    </a:p>
                  </a:txBody>
                  <a:tcPr anchor="ctr">
                    <a:solidFill>
                      <a:schemeClr val="bg1"/>
                    </a:solidFill>
                  </a:tcPr>
                </a:tc>
                <a:tc>
                  <a:txBody>
                    <a:bodyPr/>
                    <a:lstStyle/>
                    <a:p>
                      <a:pPr>
                        <a:lnSpc>
                          <a:spcPct val="100000"/>
                        </a:lnSpc>
                      </a:pPr>
                      <a:r>
                        <a:rPr lang="zh-CN" altLang="zh-CN" sz="1600" b="0" kern="0" dirty="0">
                          <a:solidFill>
                            <a:schemeClr val="tx1"/>
                          </a:solidFill>
                          <a:latin typeface="+mn-ea"/>
                          <a:ea typeface="+mn-ea"/>
                          <a:cs typeface="宋体" panose="02010600030101010101" pitchFamily="2" charset="-122"/>
                        </a:rPr>
                        <a:t>用于</a:t>
                      </a:r>
                      <a:r>
                        <a:rPr lang="zh-CN" altLang="zh-CN" sz="1600" b="1" kern="0" dirty="0">
                          <a:solidFill>
                            <a:srgbClr val="9D041D"/>
                          </a:solidFill>
                          <a:latin typeface="+mn-ea"/>
                          <a:ea typeface="+mn-ea"/>
                          <a:cs typeface="宋体" panose="02010600030101010101" pitchFamily="2" charset="-122"/>
                        </a:rPr>
                        <a:t>改善急性缺血性脑卒中</a:t>
                      </a:r>
                      <a:r>
                        <a:rPr lang="zh-CN" altLang="zh-CN" sz="1600" b="0" kern="0" dirty="0">
                          <a:solidFill>
                            <a:schemeClr val="tx1"/>
                          </a:solidFill>
                          <a:latin typeface="+mn-ea"/>
                          <a:ea typeface="+mn-ea"/>
                          <a:cs typeface="宋体" panose="02010600030101010101" pitchFamily="2" charset="-122"/>
                        </a:rPr>
                        <a:t>所致的神经症状、日常生活活动能力和功能障碍。</a:t>
                      </a:r>
                    </a:p>
                  </a:txBody>
                  <a:tcPr anchor="ctr">
                    <a:solidFill>
                      <a:schemeClr val="bg1"/>
                    </a:solidFill>
                  </a:tcPr>
                </a:tc>
              </a:tr>
              <a:tr h="619113">
                <a:tc>
                  <a:txBody>
                    <a:bodyPr/>
                    <a:lstStyle/>
                    <a:p>
                      <a:pPr>
                        <a:lnSpc>
                          <a:spcPct val="100000"/>
                        </a:lnSpc>
                      </a:pPr>
                      <a:r>
                        <a:rPr lang="zh-CN" altLang="en-US" sz="1600" dirty="0">
                          <a:latin typeface="+mn-ea"/>
                          <a:ea typeface="+mn-ea"/>
                        </a:rPr>
                        <a:t>用法用量（</a:t>
                      </a:r>
                      <a:r>
                        <a:rPr lang="en-US" altLang="zh-CN" sz="1600" b="0" dirty="0">
                          <a:latin typeface="+mn-ea"/>
                          <a:ea typeface="+mn-ea"/>
                        </a:rPr>
                        <a:t>2ml:80mg</a:t>
                      </a:r>
                      <a:r>
                        <a:rPr lang="zh-CN" altLang="en-US" sz="1600" dirty="0">
                          <a:latin typeface="+mn-ea"/>
                          <a:ea typeface="+mn-ea"/>
                        </a:rPr>
                        <a:t>）</a:t>
                      </a:r>
                    </a:p>
                  </a:txBody>
                  <a:tcPr anchor="ctr">
                    <a:solidFill>
                      <a:schemeClr val="bg1"/>
                    </a:solidFill>
                  </a:tcPr>
                </a:tc>
                <a:tc>
                  <a:txBody>
                    <a:bodyPr/>
                    <a:lstStyle/>
                    <a:p>
                      <a:pPr marL="0" marR="0" indent="0" algn="l" defTabSz="914400" eaLnBrk="1" fontAlgn="base" latinLnBrk="0" hangingPunct="1">
                        <a:lnSpc>
                          <a:spcPct val="100000"/>
                        </a:lnSpc>
                        <a:spcBef>
                          <a:spcPct val="0"/>
                        </a:spcBef>
                        <a:spcAft>
                          <a:spcPct val="0"/>
                        </a:spcAft>
                        <a:buClrTx/>
                        <a:buSzTx/>
                        <a:buFont typeface="Arial" panose="020B0604020202020204" pitchFamily="34" charset="0"/>
                        <a:buNone/>
                        <a:defRPr/>
                      </a:pPr>
                      <a:r>
                        <a:rPr lang="zh-CN" altLang="zh-CN" sz="1600" b="0" kern="0" dirty="0">
                          <a:solidFill>
                            <a:srgbClr val="333333"/>
                          </a:solidFill>
                          <a:latin typeface="+mn-ea"/>
                          <a:ea typeface="+mn-ea"/>
                          <a:cs typeface="宋体" panose="02010600030101010101" pitchFamily="2" charset="-122"/>
                        </a:rPr>
                        <a:t>一次</a:t>
                      </a:r>
                      <a:r>
                        <a:rPr lang="en-US" altLang="zh-CN" sz="1600" b="0" kern="0" dirty="0">
                          <a:solidFill>
                            <a:srgbClr val="333333"/>
                          </a:solidFill>
                          <a:latin typeface="+mn-ea"/>
                          <a:ea typeface="+mn-ea"/>
                          <a:cs typeface="宋体" panose="02010600030101010101" pitchFamily="2" charset="-122"/>
                        </a:rPr>
                        <a:t>4</a:t>
                      </a:r>
                      <a:r>
                        <a:rPr lang="zh-CN" altLang="en-US" sz="1600" b="0" kern="0" dirty="0">
                          <a:solidFill>
                            <a:srgbClr val="333333"/>
                          </a:solidFill>
                          <a:latin typeface="+mn-ea"/>
                          <a:ea typeface="+mn-ea"/>
                          <a:cs typeface="宋体" panose="02010600030101010101" pitchFamily="2" charset="-122"/>
                        </a:rPr>
                        <a:t>支</a:t>
                      </a:r>
                      <a:r>
                        <a:rPr lang="zh-CN" altLang="zh-CN" sz="1600" b="0" kern="0" dirty="0">
                          <a:solidFill>
                            <a:srgbClr val="333333"/>
                          </a:solidFill>
                          <a:latin typeface="+mn-ea"/>
                          <a:ea typeface="+mn-ea"/>
                          <a:cs typeface="宋体" panose="02010600030101010101" pitchFamily="2" charset="-122"/>
                        </a:rPr>
                        <a:t>，溶于</a:t>
                      </a:r>
                      <a:r>
                        <a:rPr lang="en-US" altLang="zh-CN" sz="1600" b="0" kern="0" dirty="0">
                          <a:solidFill>
                            <a:srgbClr val="333333"/>
                          </a:solidFill>
                          <a:latin typeface="+mn-ea"/>
                          <a:ea typeface="+mn-ea"/>
                          <a:cs typeface="宋体" panose="02010600030101010101" pitchFamily="2" charset="-122"/>
                        </a:rPr>
                        <a:t>500ml</a:t>
                      </a:r>
                      <a:r>
                        <a:rPr lang="zh-CN" altLang="zh-CN" sz="1600" b="0" kern="0" dirty="0">
                          <a:solidFill>
                            <a:srgbClr val="333333"/>
                          </a:solidFill>
                          <a:latin typeface="+mn-ea"/>
                          <a:ea typeface="+mn-ea"/>
                          <a:cs typeface="宋体" panose="02010600030101010101" pitchFamily="2" charset="-122"/>
                        </a:rPr>
                        <a:t>生理盐水或</a:t>
                      </a:r>
                      <a:r>
                        <a:rPr lang="en-US" altLang="zh-CN" sz="1600" b="0" kern="0" dirty="0">
                          <a:solidFill>
                            <a:srgbClr val="333333"/>
                          </a:solidFill>
                          <a:latin typeface="+mn-ea"/>
                          <a:ea typeface="+mn-ea"/>
                          <a:cs typeface="宋体" panose="02010600030101010101" pitchFamily="2" charset="-122"/>
                        </a:rPr>
                        <a:t>10%</a:t>
                      </a:r>
                      <a:r>
                        <a:rPr lang="zh-CN" altLang="zh-CN" sz="1600" b="0" kern="0" dirty="0">
                          <a:solidFill>
                            <a:srgbClr val="333333"/>
                          </a:solidFill>
                          <a:latin typeface="+mn-ea"/>
                          <a:ea typeface="+mn-ea"/>
                          <a:cs typeface="宋体" panose="02010600030101010101" pitchFamily="2" charset="-122"/>
                        </a:rPr>
                        <a:t>葡萄糖或生理盐水注射液中 ，缓慢静脉滴注</a:t>
                      </a:r>
                      <a:r>
                        <a:rPr lang="en-US" altLang="zh-CN" sz="1600" b="0" kern="0" dirty="0">
                          <a:solidFill>
                            <a:srgbClr val="333333"/>
                          </a:solidFill>
                          <a:latin typeface="+mn-ea"/>
                          <a:ea typeface="+mn-ea"/>
                          <a:cs typeface="宋体" panose="02010600030101010101" pitchFamily="2" charset="-122"/>
                        </a:rPr>
                        <a:t>3</a:t>
                      </a:r>
                      <a:r>
                        <a:rPr lang="zh-CN" altLang="zh-CN" sz="1600" b="0" kern="0" dirty="0">
                          <a:solidFill>
                            <a:srgbClr val="333333"/>
                          </a:solidFill>
                          <a:latin typeface="+mn-ea"/>
                          <a:ea typeface="+mn-ea"/>
                          <a:cs typeface="宋体" panose="02010600030101010101" pitchFamily="2" charset="-122"/>
                        </a:rPr>
                        <a:t>小时，一日</a:t>
                      </a:r>
                      <a:r>
                        <a:rPr lang="en-US" altLang="zh-CN" sz="1600" b="0" kern="0" dirty="0">
                          <a:solidFill>
                            <a:srgbClr val="333333"/>
                          </a:solidFill>
                          <a:latin typeface="+mn-ea"/>
                          <a:ea typeface="+mn-ea"/>
                          <a:cs typeface="宋体" panose="02010600030101010101" pitchFamily="2" charset="-122"/>
                        </a:rPr>
                        <a:t>1</a:t>
                      </a:r>
                      <a:r>
                        <a:rPr lang="zh-CN" altLang="zh-CN" sz="1600" b="0" kern="0" dirty="0">
                          <a:solidFill>
                            <a:srgbClr val="333333"/>
                          </a:solidFill>
                          <a:latin typeface="+mn-ea"/>
                          <a:ea typeface="+mn-ea"/>
                          <a:cs typeface="宋体" panose="02010600030101010101" pitchFamily="2" charset="-122"/>
                        </a:rPr>
                        <a:t>次。</a:t>
                      </a:r>
                      <a:endParaRPr lang="zh-CN" altLang="en-US" sz="1600" dirty="0">
                        <a:latin typeface="+mn-ea"/>
                        <a:ea typeface="+mn-ea"/>
                      </a:endParaRPr>
                    </a:p>
                  </a:txBody>
                  <a:tcPr anchor="ctr">
                    <a:solidFill>
                      <a:schemeClr val="bg1"/>
                    </a:solidFill>
                  </a:tcPr>
                </a:tc>
              </a:tr>
              <a:tr h="358434">
                <a:tc>
                  <a:txBody>
                    <a:bodyPr/>
                    <a:lstStyle/>
                    <a:p>
                      <a:pPr>
                        <a:lnSpc>
                          <a:spcPct val="100000"/>
                        </a:lnSpc>
                      </a:pPr>
                      <a:r>
                        <a:rPr lang="zh-CN" altLang="en-US" sz="1600" dirty="0">
                          <a:latin typeface="+mn-ea"/>
                          <a:ea typeface="+mn-ea"/>
                        </a:rPr>
                        <a:t>中国大陆首次上市时间</a:t>
                      </a:r>
                    </a:p>
                  </a:txBody>
                  <a:tcPr anchor="ctr">
                    <a:solidFill>
                      <a:schemeClr val="bg1"/>
                    </a:solidFill>
                  </a:tcPr>
                </a:tc>
                <a:tc>
                  <a:txBody>
                    <a:bodyPr/>
                    <a:lstStyle/>
                    <a:p>
                      <a:pPr>
                        <a:lnSpc>
                          <a:spcPct val="100000"/>
                        </a:lnSpc>
                      </a:pPr>
                      <a:r>
                        <a:rPr lang="en-US" altLang="zh-CN" sz="1600" b="0" kern="0" dirty="0">
                          <a:effectLst/>
                          <a:latin typeface="+mn-ea"/>
                          <a:ea typeface="+mn-ea"/>
                          <a:cs typeface="宋体" panose="02010600030101010101" pitchFamily="2" charset="-122"/>
                        </a:rPr>
                        <a:t>2002</a:t>
                      </a:r>
                      <a:r>
                        <a:rPr lang="zh-CN" altLang="en-US" sz="1600" b="0" kern="0" dirty="0">
                          <a:effectLst/>
                          <a:latin typeface="+mn-ea"/>
                          <a:ea typeface="+mn-ea"/>
                          <a:cs typeface="宋体" panose="02010600030101010101" pitchFamily="2" charset="-122"/>
                        </a:rPr>
                        <a:t>年</a:t>
                      </a:r>
                      <a:endParaRPr lang="zh-CN" altLang="en-US" sz="1600" dirty="0">
                        <a:latin typeface="+mn-ea"/>
                        <a:ea typeface="+mn-ea"/>
                      </a:endParaRPr>
                    </a:p>
                  </a:txBody>
                  <a:tcPr anchor="ctr">
                    <a:solidFill>
                      <a:schemeClr val="bg1"/>
                    </a:solidFill>
                  </a:tcPr>
                </a:tc>
              </a:tr>
              <a:tr h="368498">
                <a:tc>
                  <a:txBody>
                    <a:bodyPr/>
                    <a:lstStyle/>
                    <a:p>
                      <a:pPr>
                        <a:lnSpc>
                          <a:spcPct val="100000"/>
                        </a:lnSpc>
                      </a:pPr>
                      <a:r>
                        <a:rPr lang="zh-CN" altLang="en-US" sz="1600" dirty="0">
                          <a:latin typeface="+mn-ea"/>
                          <a:ea typeface="+mn-ea"/>
                        </a:rPr>
                        <a:t>目前大陆地区同通用名药品的上市情况</a:t>
                      </a:r>
                    </a:p>
                  </a:txBody>
                  <a:tcPr anchor="ctr">
                    <a:solidFill>
                      <a:schemeClr val="bg1"/>
                    </a:solidFill>
                  </a:tcPr>
                </a:tc>
                <a:tc>
                  <a:txBody>
                    <a:bodyPr/>
                    <a:lstStyle/>
                    <a:p>
                      <a:pPr marL="0" marR="0" indent="0" algn="l" defTabSz="914400" eaLnBrk="1" fontAlgn="base" latinLnBrk="0" hangingPunct="1">
                        <a:lnSpc>
                          <a:spcPct val="100000"/>
                        </a:lnSpc>
                        <a:spcBef>
                          <a:spcPct val="0"/>
                        </a:spcBef>
                        <a:spcAft>
                          <a:spcPct val="0"/>
                        </a:spcAft>
                        <a:buClrTx/>
                        <a:buSzTx/>
                        <a:buFont typeface="Arial" panose="020B0604020202020204" pitchFamily="34" charset="0"/>
                        <a:buNone/>
                        <a:defRPr/>
                      </a:pPr>
                      <a:r>
                        <a:rPr lang="zh-CN" altLang="en-US" sz="1600" b="0" dirty="0">
                          <a:solidFill>
                            <a:schemeClr val="tx1"/>
                          </a:solidFill>
                          <a:latin typeface="+mn-ea"/>
                          <a:ea typeface="+mn-ea"/>
                        </a:rPr>
                        <a:t>北京四环桂哌齐特系中国</a:t>
                      </a:r>
                      <a:r>
                        <a:rPr lang="zh-CN" altLang="en-US" sz="1600" b="1" dirty="0">
                          <a:solidFill>
                            <a:srgbClr val="9D041D"/>
                          </a:solidFill>
                          <a:latin typeface="+mn-ea"/>
                          <a:ea typeface="+mn-ea"/>
                        </a:rPr>
                        <a:t>首个上市</a:t>
                      </a:r>
                      <a:r>
                        <a:rPr lang="zh-CN" altLang="en-US" sz="1600" b="0" dirty="0">
                          <a:solidFill>
                            <a:schemeClr val="tx1"/>
                          </a:solidFill>
                          <a:latin typeface="+mn-ea"/>
                          <a:ea typeface="+mn-ea"/>
                        </a:rPr>
                        <a:t>并</a:t>
                      </a:r>
                      <a:r>
                        <a:rPr lang="zh-CN" altLang="en-US" sz="1600" b="1" dirty="0">
                          <a:solidFill>
                            <a:srgbClr val="9D041D"/>
                          </a:solidFill>
                          <a:latin typeface="+mn-ea"/>
                          <a:ea typeface="+mn-ea"/>
                        </a:rPr>
                        <a:t>唯一获批新适应症</a:t>
                      </a:r>
                      <a:r>
                        <a:rPr lang="zh-CN" altLang="en-US" sz="1600" b="0" dirty="0">
                          <a:solidFill>
                            <a:schemeClr val="tx1"/>
                          </a:solidFill>
                          <a:latin typeface="+mn-ea"/>
                          <a:ea typeface="+mn-ea"/>
                        </a:rPr>
                        <a:t>的同通用名药品</a:t>
                      </a:r>
                    </a:p>
                  </a:txBody>
                  <a:tcPr anchor="ctr">
                    <a:solidFill>
                      <a:schemeClr val="bg1"/>
                    </a:solidFill>
                  </a:tcPr>
                </a:tc>
              </a:tr>
              <a:tr h="358434">
                <a:tc>
                  <a:txBody>
                    <a:bodyPr/>
                    <a:lstStyle/>
                    <a:p>
                      <a:pPr>
                        <a:lnSpc>
                          <a:spcPct val="100000"/>
                        </a:lnSpc>
                      </a:pPr>
                      <a:r>
                        <a:rPr lang="zh-CN" altLang="en-US" sz="1600" dirty="0">
                          <a:latin typeface="+mn-ea"/>
                          <a:ea typeface="+mn-ea"/>
                        </a:rPr>
                        <a:t>全球首个上市国家</a:t>
                      </a:r>
                      <a:r>
                        <a:rPr lang="en-US" altLang="zh-CN" sz="1600" dirty="0">
                          <a:latin typeface="+mn-ea"/>
                          <a:ea typeface="+mn-ea"/>
                        </a:rPr>
                        <a:t>/</a:t>
                      </a:r>
                      <a:r>
                        <a:rPr lang="zh-CN" altLang="en-US" sz="1600" dirty="0">
                          <a:latin typeface="+mn-ea"/>
                          <a:ea typeface="+mn-ea"/>
                        </a:rPr>
                        <a:t>地区及上市时间</a:t>
                      </a:r>
                    </a:p>
                  </a:txBody>
                  <a:tcPr anchor="ctr">
                    <a:solidFill>
                      <a:schemeClr val="bg1"/>
                    </a:solidFill>
                  </a:tcPr>
                </a:tc>
                <a:tc>
                  <a:txBody>
                    <a:bodyPr/>
                    <a:lstStyle/>
                    <a:p>
                      <a:pPr marL="0" marR="0" indent="0" algn="l" defTabSz="914400" eaLnBrk="1" fontAlgn="base" latinLnBrk="0" hangingPunct="1">
                        <a:lnSpc>
                          <a:spcPct val="100000"/>
                        </a:lnSpc>
                        <a:spcBef>
                          <a:spcPct val="0"/>
                        </a:spcBef>
                        <a:spcAft>
                          <a:spcPct val="0"/>
                        </a:spcAft>
                        <a:buClrTx/>
                        <a:buSzTx/>
                        <a:buFont typeface="Arial" panose="020B0604020202020204" pitchFamily="34" charset="0"/>
                        <a:buNone/>
                        <a:defRPr/>
                      </a:pPr>
                      <a:r>
                        <a:rPr lang="zh-CN" altLang="en-US" sz="1600" b="0" dirty="0">
                          <a:latin typeface="+mn-ea"/>
                          <a:ea typeface="+mn-ea"/>
                        </a:rPr>
                        <a:t>法国，</a:t>
                      </a:r>
                      <a:r>
                        <a:rPr lang="en-US" altLang="zh-CN" sz="1600" b="0" kern="0" dirty="0">
                          <a:effectLst/>
                          <a:latin typeface="+mn-ea"/>
                          <a:ea typeface="+mn-ea"/>
                          <a:cs typeface="宋体" panose="02010600030101010101" pitchFamily="2" charset="-122"/>
                        </a:rPr>
                        <a:t>1974</a:t>
                      </a:r>
                      <a:r>
                        <a:rPr lang="zh-CN" altLang="en-US" sz="1600" b="0" kern="0" dirty="0">
                          <a:effectLst/>
                          <a:latin typeface="+mn-ea"/>
                          <a:ea typeface="+mn-ea"/>
                          <a:cs typeface="宋体" panose="02010600030101010101" pitchFamily="2" charset="-122"/>
                        </a:rPr>
                        <a:t>年</a:t>
                      </a:r>
                      <a:endParaRPr lang="zh-CN" altLang="en-US" sz="1600" dirty="0">
                        <a:latin typeface="+mn-ea"/>
                        <a:ea typeface="+mn-ea"/>
                      </a:endParaRPr>
                    </a:p>
                  </a:txBody>
                  <a:tcPr anchor="ctr">
                    <a:solidFill>
                      <a:schemeClr val="bg1"/>
                    </a:solidFill>
                  </a:tcPr>
                </a:tc>
              </a:tr>
              <a:tr h="358434">
                <a:tc>
                  <a:txBody>
                    <a:bodyPr/>
                    <a:lstStyle/>
                    <a:p>
                      <a:pPr>
                        <a:lnSpc>
                          <a:spcPct val="100000"/>
                        </a:lnSpc>
                      </a:pPr>
                      <a:r>
                        <a:rPr lang="zh-CN" altLang="en-US" sz="1600" dirty="0">
                          <a:latin typeface="+mn-ea"/>
                          <a:ea typeface="+mn-ea"/>
                        </a:rPr>
                        <a:t>是否为</a:t>
                      </a:r>
                      <a:r>
                        <a:rPr lang="en-US" altLang="zh-CN" sz="1600" dirty="0">
                          <a:latin typeface="+mn-ea"/>
                          <a:ea typeface="+mn-ea"/>
                        </a:rPr>
                        <a:t>OTC</a:t>
                      </a:r>
                      <a:r>
                        <a:rPr lang="zh-CN" altLang="en-US" sz="1600" dirty="0">
                          <a:latin typeface="+mn-ea"/>
                          <a:ea typeface="+mn-ea"/>
                        </a:rPr>
                        <a:t>药品</a:t>
                      </a:r>
                    </a:p>
                  </a:txBody>
                  <a:tcPr anchor="ctr">
                    <a:solidFill>
                      <a:schemeClr val="bg1"/>
                    </a:solidFill>
                  </a:tcPr>
                </a:tc>
                <a:tc>
                  <a:txBody>
                    <a:bodyPr/>
                    <a:lstStyle/>
                    <a:p>
                      <a:pPr>
                        <a:lnSpc>
                          <a:spcPct val="100000"/>
                        </a:lnSpc>
                      </a:pPr>
                      <a:r>
                        <a:rPr lang="zh-CN" altLang="en-US" sz="1600" b="0" dirty="0">
                          <a:latin typeface="+mn-ea"/>
                          <a:ea typeface="+mn-ea"/>
                        </a:rPr>
                        <a:t>否</a:t>
                      </a:r>
                      <a:endParaRPr lang="zh-CN" altLang="en-US" sz="1600" dirty="0">
                        <a:latin typeface="+mn-ea"/>
                        <a:ea typeface="+mn-ea"/>
                      </a:endParaRPr>
                    </a:p>
                  </a:txBody>
                  <a:tcPr anchor="ctr">
                    <a:solidFill>
                      <a:schemeClr val="bg1"/>
                    </a:solidFill>
                  </a:tcPr>
                </a:tc>
              </a:tr>
              <a:tr h="896221">
                <a:tc>
                  <a:txBody>
                    <a:bodyPr/>
                    <a:lstStyle/>
                    <a:p>
                      <a:pPr>
                        <a:lnSpc>
                          <a:spcPct val="100000"/>
                        </a:lnSpc>
                      </a:pPr>
                      <a:r>
                        <a:rPr lang="zh-CN" altLang="en-US" sz="1600" dirty="0">
                          <a:latin typeface="+mn-ea"/>
                          <a:ea typeface="+mn-ea"/>
                        </a:rPr>
                        <a:t>参照药品建议</a:t>
                      </a:r>
                    </a:p>
                  </a:txBody>
                  <a:tcPr anchor="ctr">
                    <a:solidFill>
                      <a:schemeClr val="bg1"/>
                    </a:solidFill>
                  </a:tcPr>
                </a:tc>
                <a:tc>
                  <a:txBody>
                    <a:bodyPr/>
                    <a:lstStyle/>
                    <a:p>
                      <a:pPr marL="0" indent="0">
                        <a:lnSpc>
                          <a:spcPts val="2000"/>
                        </a:lnSpc>
                        <a:buNone/>
                      </a:pPr>
                      <a:r>
                        <a:rPr lang="zh-CN" altLang="en-US" sz="1600" b="1" dirty="0">
                          <a:solidFill>
                            <a:srgbClr val="9D041D"/>
                          </a:solidFill>
                          <a:latin typeface="+mn-ea"/>
                          <a:ea typeface="+mn-ea"/>
                        </a:rPr>
                        <a:t>丁苯酞氯化钠注射液</a:t>
                      </a:r>
                      <a:r>
                        <a:rPr lang="zh-CN" altLang="en-US" sz="1600" b="0" dirty="0">
                          <a:latin typeface="+mn-ea"/>
                          <a:ea typeface="+mn-ea"/>
                        </a:rPr>
                        <a:t>，选择理由：</a:t>
                      </a:r>
                      <a:r>
                        <a:rPr lang="en-US" altLang="zh-CN" sz="1600" b="0" dirty="0">
                          <a:latin typeface="+mn-ea"/>
                          <a:ea typeface="+mn-ea"/>
                        </a:rPr>
                        <a:t>1.</a:t>
                      </a:r>
                      <a:r>
                        <a:rPr lang="zh-CN" altLang="en-US" sz="1600" b="0" kern="0" dirty="0">
                          <a:solidFill>
                            <a:schemeClr val="tx1"/>
                          </a:solidFill>
                          <a:effectLst/>
                          <a:latin typeface="+mn-ea"/>
                          <a:ea typeface="+mn-ea"/>
                          <a:cs typeface="宋体" panose="02010600030101010101" pitchFamily="2" charset="-122"/>
                        </a:rPr>
                        <a:t>医保目录内。</a:t>
                      </a:r>
                      <a:r>
                        <a:rPr lang="en-US" altLang="zh-CN" sz="1600" b="0" kern="0" dirty="0">
                          <a:solidFill>
                            <a:schemeClr val="tx1"/>
                          </a:solidFill>
                          <a:effectLst/>
                          <a:latin typeface="+mn-ea"/>
                          <a:ea typeface="+mn-ea"/>
                          <a:cs typeface="宋体" panose="02010600030101010101" pitchFamily="2" charset="-122"/>
                        </a:rPr>
                        <a:t>2.</a:t>
                      </a:r>
                      <a:r>
                        <a:rPr lang="zh-CN" altLang="en-US" sz="1600" b="1" dirty="0">
                          <a:solidFill>
                            <a:srgbClr val="9D041D"/>
                          </a:solidFill>
                          <a:latin typeface="+mn-ea"/>
                          <a:ea typeface="+mn-ea"/>
                        </a:rPr>
                        <a:t>同剂型</a:t>
                      </a:r>
                      <a:r>
                        <a:rPr lang="en-US" altLang="zh-CN" sz="1600" b="0" kern="0" dirty="0">
                          <a:solidFill>
                            <a:schemeClr val="tx1"/>
                          </a:solidFill>
                          <a:effectLst/>
                          <a:latin typeface="+mn-ea"/>
                          <a:ea typeface="+mn-ea"/>
                          <a:cs typeface="宋体" panose="02010600030101010101" pitchFamily="2" charset="-122"/>
                        </a:rPr>
                        <a:t>/</a:t>
                      </a:r>
                      <a:r>
                        <a:rPr lang="zh-CN" altLang="en-US" sz="1600" b="0" kern="0" dirty="0">
                          <a:solidFill>
                            <a:schemeClr val="tx1"/>
                          </a:solidFill>
                          <a:effectLst/>
                          <a:latin typeface="+mn-ea"/>
                          <a:ea typeface="+mn-ea"/>
                          <a:cs typeface="宋体" panose="02010600030101010101" pitchFamily="2" charset="-122"/>
                        </a:rPr>
                        <a:t>注射液、</a:t>
                      </a:r>
                      <a:r>
                        <a:rPr lang="zh-CN" altLang="en-US" sz="1600" b="1" strike="noStrike" dirty="0" smtClean="0">
                          <a:solidFill>
                            <a:srgbClr val="9D041D"/>
                          </a:solidFill>
                          <a:latin typeface="+mn-ea"/>
                          <a:ea typeface="+mn-ea"/>
                        </a:rPr>
                        <a:t>同作用机理</a:t>
                      </a:r>
                      <a:r>
                        <a:rPr lang="en-US" altLang="zh-CN" sz="1600" b="0" strike="noStrike" kern="0" dirty="0">
                          <a:solidFill>
                            <a:schemeClr val="tx1"/>
                          </a:solidFill>
                          <a:effectLst/>
                          <a:latin typeface="+mn-ea"/>
                          <a:ea typeface="+mn-ea"/>
                          <a:cs typeface="宋体" panose="02010600030101010101" pitchFamily="2" charset="-122"/>
                        </a:rPr>
                        <a:t>/</a:t>
                      </a:r>
                      <a:r>
                        <a:rPr lang="zh-CN" altLang="en-US" sz="1600" b="0" strike="noStrike" kern="0" dirty="0">
                          <a:solidFill>
                            <a:schemeClr val="tx1"/>
                          </a:solidFill>
                          <a:latin typeface="+mn-ea"/>
                          <a:ea typeface="+mn-ea"/>
                          <a:cs typeface="宋体" panose="02010600030101010101" pitchFamily="2" charset="-122"/>
                        </a:rPr>
                        <a:t>改善脑血循环</a:t>
                      </a:r>
                      <a:r>
                        <a:rPr lang="zh-CN" altLang="en-US" sz="1600" b="0" kern="0" dirty="0">
                          <a:solidFill>
                            <a:schemeClr val="tx1"/>
                          </a:solidFill>
                          <a:effectLst/>
                          <a:latin typeface="+mn-ea"/>
                          <a:ea typeface="+mn-ea"/>
                          <a:cs typeface="宋体" panose="02010600030101010101" pitchFamily="2" charset="-122"/>
                        </a:rPr>
                        <a:t>、</a:t>
                      </a:r>
                      <a:r>
                        <a:rPr lang="zh-CN" altLang="en-US" sz="1600" b="1" dirty="0">
                          <a:solidFill>
                            <a:srgbClr val="9D041D"/>
                          </a:solidFill>
                          <a:latin typeface="+mn-ea"/>
                          <a:ea typeface="+mn-ea"/>
                        </a:rPr>
                        <a:t>同治疗领域</a:t>
                      </a:r>
                      <a:r>
                        <a:rPr lang="en-US" altLang="zh-CN" sz="1600" b="0" kern="0" dirty="0">
                          <a:solidFill>
                            <a:schemeClr val="tx1"/>
                          </a:solidFill>
                          <a:latin typeface="+mn-ea"/>
                          <a:ea typeface="+mn-ea"/>
                          <a:cs typeface="宋体" panose="02010600030101010101" pitchFamily="2" charset="-122"/>
                        </a:rPr>
                        <a:t>/</a:t>
                      </a:r>
                      <a:r>
                        <a:rPr lang="zh-CN" altLang="zh-CN" sz="1600" b="0" kern="0" dirty="0">
                          <a:solidFill>
                            <a:schemeClr val="tx1"/>
                          </a:solidFill>
                          <a:latin typeface="+mn-ea"/>
                          <a:ea typeface="+mn-ea"/>
                          <a:cs typeface="宋体" panose="02010600030101010101" pitchFamily="2" charset="-122"/>
                        </a:rPr>
                        <a:t>急性缺血性脑卒中。</a:t>
                      </a:r>
                      <a:r>
                        <a:rPr lang="en-US" altLang="zh-CN" sz="1600" b="0" kern="0" dirty="0">
                          <a:solidFill>
                            <a:schemeClr val="tx1"/>
                          </a:solidFill>
                          <a:latin typeface="+mn-ea"/>
                          <a:ea typeface="+mn-ea"/>
                          <a:cs typeface="宋体" panose="02010600030101010101" pitchFamily="2" charset="-122"/>
                        </a:rPr>
                        <a:t>3.</a:t>
                      </a:r>
                      <a:r>
                        <a:rPr lang="zh-CN" altLang="en-US" sz="1600" b="0" dirty="0">
                          <a:solidFill>
                            <a:schemeClr val="tx1"/>
                          </a:solidFill>
                          <a:latin typeface="+mn-ea"/>
                          <a:ea typeface="+mn-ea"/>
                          <a:sym typeface="+mn-ea"/>
                        </a:rPr>
                        <a:t>应用最广泛</a:t>
                      </a:r>
                      <a:r>
                        <a:rPr lang="zh-CN" altLang="en-US" sz="1600" kern="0" dirty="0">
                          <a:solidFill>
                            <a:schemeClr val="tx1"/>
                          </a:solidFill>
                          <a:latin typeface="+mn-ea"/>
                          <a:ea typeface="+mn-ea"/>
                          <a:cs typeface="宋体" panose="02010600030101010101" pitchFamily="2" charset="-122"/>
                          <a:sym typeface="+mn-ea"/>
                        </a:rPr>
                        <a:t>，</a:t>
                      </a:r>
                      <a:r>
                        <a:rPr lang="zh-CN" altLang="en-US" sz="1600" kern="0" dirty="0">
                          <a:solidFill>
                            <a:schemeClr val="tx1"/>
                          </a:solidFill>
                          <a:latin typeface="+mn-ea"/>
                          <a:ea typeface="+mn-ea"/>
                          <a:cs typeface="宋体" panose="02010600030101010101" pitchFamily="2" charset="-122"/>
                        </a:rPr>
                        <a:t>销售金额最多</a:t>
                      </a:r>
                      <a:r>
                        <a:rPr lang="zh-CN" altLang="en-US" sz="1600" b="0" kern="0" dirty="0">
                          <a:solidFill>
                            <a:schemeClr val="tx1"/>
                          </a:solidFill>
                          <a:latin typeface="+mn-ea"/>
                          <a:ea typeface="+mn-ea"/>
                          <a:cs typeface="宋体" panose="02010600030101010101" pitchFamily="2" charset="-122"/>
                        </a:rPr>
                        <a:t>：</a:t>
                      </a:r>
                      <a:r>
                        <a:rPr lang="zh-CN" altLang="en-US" sz="1600" b="0" kern="0" dirty="0">
                          <a:solidFill>
                            <a:schemeClr val="tx1"/>
                          </a:solidFill>
                          <a:effectLst/>
                          <a:latin typeface="+mn-ea"/>
                          <a:ea typeface="+mn-ea"/>
                          <a:cs typeface="宋体" panose="02010600030101010101" pitchFamily="2" charset="-122"/>
                        </a:rPr>
                        <a:t>米内</a:t>
                      </a:r>
                      <a:r>
                        <a:rPr lang="zh-CN" altLang="en-US" sz="1600" b="0" kern="0" dirty="0" smtClean="0">
                          <a:solidFill>
                            <a:schemeClr val="tx1"/>
                          </a:solidFill>
                          <a:effectLst/>
                          <a:latin typeface="+mn-ea"/>
                          <a:ea typeface="+mn-ea"/>
                          <a:cs typeface="宋体" panose="02010600030101010101" pitchFamily="2" charset="-122"/>
                        </a:rPr>
                        <a:t>数据</a:t>
                      </a:r>
                      <a:r>
                        <a:rPr lang="en-US" altLang="zh-CN" sz="1600" b="0" kern="0" dirty="0" smtClean="0">
                          <a:solidFill>
                            <a:schemeClr val="tx1"/>
                          </a:solidFill>
                          <a:effectLst/>
                          <a:latin typeface="+mn-ea"/>
                          <a:ea typeface="+mn-ea"/>
                          <a:cs typeface="宋体" panose="02010600030101010101" pitchFamily="2" charset="-122"/>
                        </a:rPr>
                        <a:t>2022</a:t>
                      </a:r>
                      <a:r>
                        <a:rPr lang="zh-CN" altLang="en-US" sz="1600" b="0" kern="0" dirty="0">
                          <a:solidFill>
                            <a:schemeClr val="tx1"/>
                          </a:solidFill>
                          <a:latin typeface="+mn-ea"/>
                          <a:ea typeface="+mn-ea"/>
                          <a:cs typeface="宋体" panose="02010600030101010101" pitchFamily="2" charset="-122"/>
                        </a:rPr>
                        <a:t>年公立医院销售金额</a:t>
                      </a:r>
                      <a:r>
                        <a:rPr lang="en-US" altLang="zh-CN" sz="1600" b="0" kern="0" dirty="0">
                          <a:solidFill>
                            <a:schemeClr val="tx1"/>
                          </a:solidFill>
                          <a:latin typeface="+mn-ea"/>
                          <a:ea typeface="+mn-ea"/>
                          <a:cs typeface="宋体" panose="02010600030101010101" pitchFamily="2" charset="-122"/>
                        </a:rPr>
                        <a:t>48.9</a:t>
                      </a:r>
                      <a:r>
                        <a:rPr lang="zh-CN" altLang="en-US" sz="1600" b="0" kern="0" dirty="0">
                          <a:solidFill>
                            <a:schemeClr val="tx1"/>
                          </a:solidFill>
                          <a:latin typeface="+mn-ea"/>
                          <a:ea typeface="+mn-ea"/>
                          <a:cs typeface="宋体" panose="02010600030101010101" pitchFamily="2" charset="-122"/>
                        </a:rPr>
                        <a:t>亿元。</a:t>
                      </a:r>
                    </a:p>
                  </a:txBody>
                  <a:tcPr anchor="ctr">
                    <a:solidFill>
                      <a:schemeClr val="bg1"/>
                    </a:solidFill>
                  </a:tcPr>
                </a:tc>
              </a:tr>
              <a:tr h="1161245">
                <a:tc>
                  <a:txBody>
                    <a:bodyPr/>
                    <a:lstStyle/>
                    <a:p>
                      <a:pPr>
                        <a:lnSpc>
                          <a:spcPct val="100000"/>
                        </a:lnSpc>
                      </a:pPr>
                      <a:r>
                        <a:rPr lang="zh-CN" altLang="en-US" sz="1600" dirty="0">
                          <a:latin typeface="+mn-ea"/>
                          <a:ea typeface="+mn-ea"/>
                        </a:rPr>
                        <a:t>与参照药品或已上市的同治疗领域药品相比的优势和不足</a:t>
                      </a:r>
                    </a:p>
                  </a:txBody>
                  <a:tcPr anchor="ctr">
                    <a:solidFill>
                      <a:schemeClr val="bg1"/>
                    </a:solidFill>
                  </a:tcPr>
                </a:tc>
                <a:tc>
                  <a:txBody>
                    <a:bodyPr/>
                    <a:lstStyle/>
                    <a:p>
                      <a:pPr marL="342900" indent="-342900">
                        <a:lnSpc>
                          <a:spcPts val="2000"/>
                        </a:lnSpc>
                        <a:buFont typeface="Wingdings" panose="05000000000000000000" pitchFamily="2" charset="2"/>
                        <a:buChar char="l"/>
                      </a:pPr>
                      <a:r>
                        <a:rPr lang="en-US" altLang="zh-CN" sz="1400" b="0" kern="0" dirty="0">
                          <a:solidFill>
                            <a:schemeClr val="tx1"/>
                          </a:solidFill>
                          <a:latin typeface="+mn-ea"/>
                          <a:ea typeface="+mn-ea"/>
                          <a:cs typeface="宋体" panose="02010600030101010101" pitchFamily="2" charset="-122"/>
                        </a:rPr>
                        <a:t>2019</a:t>
                      </a:r>
                      <a:r>
                        <a:rPr lang="zh-CN" altLang="en-US" sz="1400" b="0" kern="0" dirty="0">
                          <a:solidFill>
                            <a:schemeClr val="tx1"/>
                          </a:solidFill>
                          <a:latin typeface="+mn-ea"/>
                          <a:ea typeface="+mn-ea"/>
                          <a:cs typeface="宋体" panose="02010600030101010101" pitchFamily="2" charset="-122"/>
                        </a:rPr>
                        <a:t>年我司完成了国内脑卒中领域最大规模、首个受试者过千例的上市后确证性临床研究，研究结果显示桂哌齐</a:t>
                      </a:r>
                      <a:r>
                        <a:rPr lang="zh-CN" altLang="en-US" sz="1400" b="0" kern="0" dirty="0" smtClean="0">
                          <a:solidFill>
                            <a:schemeClr val="tx1"/>
                          </a:solidFill>
                          <a:latin typeface="+mn-ea"/>
                          <a:ea typeface="+mn-ea"/>
                          <a:cs typeface="宋体" panose="02010600030101010101" pitchFamily="2" charset="-122"/>
                        </a:rPr>
                        <a:t>特可</a:t>
                      </a:r>
                      <a:r>
                        <a:rPr lang="zh-CN" altLang="en-US" sz="1400" b="0" kern="0" dirty="0">
                          <a:solidFill>
                            <a:schemeClr val="tx1"/>
                          </a:solidFill>
                          <a:latin typeface="+mn-ea"/>
                          <a:ea typeface="+mn-ea"/>
                          <a:cs typeface="宋体" panose="02010600030101010101" pitchFamily="2" charset="-122"/>
                        </a:rPr>
                        <a:t>显著改善脑卒中患者生命质量。</a:t>
                      </a:r>
                      <a:endParaRPr lang="en-US" altLang="zh-CN" sz="1400" b="0" kern="0" dirty="0">
                        <a:solidFill>
                          <a:schemeClr val="tx1"/>
                        </a:solidFill>
                        <a:latin typeface="+mn-ea"/>
                        <a:ea typeface="+mn-ea"/>
                        <a:cs typeface="宋体" panose="02010600030101010101" pitchFamily="2" charset="-122"/>
                      </a:endParaRPr>
                    </a:p>
                    <a:p>
                      <a:pPr marL="342900" indent="-342900">
                        <a:lnSpc>
                          <a:spcPts val="2000"/>
                        </a:lnSpc>
                        <a:buFont typeface="Wingdings" panose="05000000000000000000" pitchFamily="2" charset="2"/>
                        <a:buChar char="l"/>
                      </a:pPr>
                      <a:r>
                        <a:rPr lang="en-US" altLang="zh-CN" sz="1400" b="0" kern="0" dirty="0">
                          <a:solidFill>
                            <a:schemeClr val="tx1"/>
                          </a:solidFill>
                          <a:latin typeface="+mn-ea"/>
                          <a:ea typeface="+mn-ea"/>
                          <a:cs typeface="宋体" panose="02010600030101010101" pitchFamily="2" charset="-122"/>
                        </a:rPr>
                        <a:t>2020</a:t>
                      </a:r>
                      <a:r>
                        <a:rPr lang="zh-CN" altLang="en-US" sz="1400" b="0" kern="0" dirty="0">
                          <a:solidFill>
                            <a:schemeClr val="tx1"/>
                          </a:solidFill>
                          <a:latin typeface="+mn-ea"/>
                          <a:ea typeface="+mn-ea"/>
                          <a:cs typeface="宋体" panose="02010600030101010101" pitchFamily="2" charset="-122"/>
                        </a:rPr>
                        <a:t>年</a:t>
                      </a:r>
                      <a:r>
                        <a:rPr lang="en-US" altLang="zh-CN" sz="1400" b="0" kern="0" dirty="0">
                          <a:solidFill>
                            <a:schemeClr val="tx1"/>
                          </a:solidFill>
                          <a:latin typeface="+mn-ea"/>
                          <a:ea typeface="+mn-ea"/>
                          <a:cs typeface="宋体" panose="02010600030101010101" pitchFamily="2" charset="-122"/>
                        </a:rPr>
                        <a:t>8</a:t>
                      </a:r>
                      <a:r>
                        <a:rPr lang="zh-CN" altLang="en-US" sz="1400" b="0" kern="0" dirty="0">
                          <a:solidFill>
                            <a:schemeClr val="tx1"/>
                          </a:solidFill>
                          <a:latin typeface="+mn-ea"/>
                          <a:ea typeface="+mn-ea"/>
                          <a:cs typeface="宋体" panose="02010600030101010101" pitchFamily="2" charset="-122"/>
                        </a:rPr>
                        <a:t>月桂哌齐特新适应症获国家药品监督管理局批准，桂哌齐特也是目前国内开展上市后临床研究以来唯一获批的脑卒中治疗领域的药品。桂哌齐特治疗脑卒中安全性和有效性得到国家认可。</a:t>
                      </a:r>
                    </a:p>
                  </a:txBody>
                  <a:tcPr anchor="ctr">
                    <a:solidFill>
                      <a:schemeClr val="bg1"/>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r>
              <a:rPr lang="en-US" altLang="zh-CN" sz="2800" dirty="0"/>
              <a:t>01-</a:t>
            </a:r>
            <a:r>
              <a:rPr lang="zh-CN" altLang="en-US" sz="2800" dirty="0"/>
              <a:t>药品基本信息（续）</a:t>
            </a:r>
          </a:p>
        </p:txBody>
      </p:sp>
      <p:graphicFrame>
        <p:nvGraphicFramePr>
          <p:cNvPr id="5" name="内容占位符 4"/>
          <p:cNvGraphicFramePr>
            <a:graphicFrameLocks noGrp="1"/>
          </p:cNvGraphicFramePr>
          <p:nvPr>
            <p:ph idx="1"/>
            <p:custDataLst>
              <p:tags r:id="rId1"/>
            </p:custDataLst>
            <p:extLst>
              <p:ext uri="{D42A27DB-BD31-4B8C-83A1-F6EECF244321}">
                <p14:modId xmlns:p14="http://schemas.microsoft.com/office/powerpoint/2010/main" val="1360825761"/>
              </p:ext>
            </p:extLst>
          </p:nvPr>
        </p:nvGraphicFramePr>
        <p:xfrm>
          <a:off x="405690" y="1444625"/>
          <a:ext cx="11413272" cy="4919345"/>
        </p:xfrm>
        <a:graphic>
          <a:graphicData uri="http://schemas.openxmlformats.org/drawingml/2006/table">
            <a:tbl>
              <a:tblPr firstRow="1" bandRow="1">
                <a:tableStyleId>{5C22544A-7EE6-4342-B048-85BDC9FD1C3A}</a:tableStyleId>
              </a:tblPr>
              <a:tblGrid>
                <a:gridCol w="5426492"/>
                <a:gridCol w="208280"/>
                <a:gridCol w="5778500"/>
              </a:tblGrid>
              <a:tr h="467360">
                <a:tc>
                  <a:txBody>
                    <a:bodyPr/>
                    <a:lstStyle/>
                    <a:p>
                      <a:pPr marL="0" indent="0" algn="ctr">
                        <a:lnSpc>
                          <a:spcPct val="100000"/>
                        </a:lnSpc>
                        <a:buFontTx/>
                        <a:buNone/>
                      </a:pPr>
                      <a:r>
                        <a:rPr lang="zh-CN" altLang="en-US" sz="1800" dirty="0">
                          <a:solidFill>
                            <a:schemeClr val="tx1"/>
                          </a:solidFill>
                          <a:latin typeface="+mn-ea"/>
                          <a:ea typeface="+mn-ea"/>
                        </a:rPr>
                        <a:t>所治疗疾病基本情况</a:t>
                      </a:r>
                      <a:endParaRPr lang="zh-CN" altLang="en-US" dirty="0">
                        <a:solidFill>
                          <a:schemeClr val="tx1"/>
                        </a:solidFill>
                        <a:latin typeface="+mn-ea"/>
                        <a:ea typeface="+mn-ea"/>
                      </a:endParaRPr>
                    </a:p>
                  </a:txBody>
                  <a:tcPr anchor="ctr">
                    <a:lnR w="12700" cmpd="sng">
                      <a:noFill/>
                    </a:lnR>
                    <a:solidFill>
                      <a:srgbClr val="9FBFFF"/>
                    </a:solidFill>
                  </a:tcPr>
                </a:tc>
                <a:tc>
                  <a:txBody>
                    <a:bodyPr/>
                    <a:lstStyle/>
                    <a:p>
                      <a:pPr>
                        <a:lnSpc>
                          <a:spcPct val="100000"/>
                        </a:lnSpc>
                      </a:pPr>
                      <a:endParaRPr lang="zh-CN" altLang="en-US" dirty="0">
                        <a:solidFill>
                          <a:schemeClr val="tx1"/>
                        </a:solidFill>
                        <a:latin typeface="+mn-ea"/>
                        <a:ea typeface="+mn-ea"/>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indent="0" algn="ctr" defTabSz="914400" eaLnBrk="1" fontAlgn="base" latinLnBrk="0" hangingPunct="1">
                        <a:lnSpc>
                          <a:spcPct val="100000"/>
                        </a:lnSpc>
                        <a:spcBef>
                          <a:spcPct val="0"/>
                        </a:spcBef>
                        <a:spcAft>
                          <a:spcPct val="0"/>
                        </a:spcAft>
                        <a:buClrTx/>
                        <a:buSzTx/>
                        <a:buFontTx/>
                        <a:buNone/>
                        <a:defRPr/>
                      </a:pPr>
                      <a:r>
                        <a:rPr lang="zh-CN" altLang="en-US" sz="1800" b="1" dirty="0" smtClean="0">
                          <a:solidFill>
                            <a:schemeClr val="tx1"/>
                          </a:solidFill>
                          <a:latin typeface="+mn-ea"/>
                          <a:ea typeface="+mn-ea"/>
                        </a:rPr>
                        <a:t>大陆地区发病率、 年发病患者总数等</a:t>
                      </a:r>
                      <a:endParaRPr lang="en-US" altLang="zh-CN" sz="1800" b="1" dirty="0" smtClean="0">
                        <a:solidFill>
                          <a:schemeClr val="tx1"/>
                        </a:solidFill>
                        <a:latin typeface="+mn-ea"/>
                        <a:ea typeface="+mn-ea"/>
                      </a:endParaRPr>
                    </a:p>
                  </a:txBody>
                  <a:tcPr anchor="ctr">
                    <a:lnL w="12700" cmpd="sng">
                      <a:noFill/>
                    </a:lnL>
                    <a:solidFill>
                      <a:srgbClr val="9FBFFF"/>
                    </a:solidFill>
                  </a:tcPr>
                </a:tc>
              </a:tr>
              <a:tr h="2194560">
                <a:tc>
                  <a:txBody>
                    <a:bodyPr/>
                    <a:lstStyle/>
                    <a:p>
                      <a:pPr marL="285750" marR="0" indent="-285750" algn="l" defTabSz="914400" eaLnBrk="1" fontAlgn="base" latinLnBrk="0" hangingPunct="1">
                        <a:lnSpc>
                          <a:spcPct val="130000"/>
                        </a:lnSpc>
                        <a:spcBef>
                          <a:spcPct val="0"/>
                        </a:spcBef>
                        <a:spcAft>
                          <a:spcPct val="0"/>
                        </a:spcAft>
                        <a:buClrTx/>
                        <a:buSzTx/>
                        <a:buFont typeface="Wingdings" panose="05000000000000000000" pitchFamily="2" charset="2"/>
                        <a:buChar char="ü"/>
                        <a:defRPr/>
                      </a:pPr>
                      <a:r>
                        <a:rPr lang="zh-CN" altLang="en-US" sz="1600" b="0" dirty="0">
                          <a:solidFill>
                            <a:srgbClr val="222222"/>
                          </a:solidFill>
                          <a:latin typeface="+mn-ea"/>
                          <a:ea typeface="+mn-ea"/>
                        </a:rPr>
                        <a:t>我国是脑卒中大国，</a:t>
                      </a:r>
                      <a:r>
                        <a:rPr lang="zh-CN" altLang="en-US" sz="1600" b="1" dirty="0">
                          <a:solidFill>
                            <a:srgbClr val="9D041D"/>
                          </a:solidFill>
                          <a:latin typeface="+mn-ea"/>
                          <a:ea typeface="+mn-ea"/>
                        </a:rPr>
                        <a:t>发病率</a:t>
                      </a:r>
                      <a:r>
                        <a:rPr lang="zh-CN" altLang="en-US" sz="1600" b="0" dirty="0">
                          <a:solidFill>
                            <a:schemeClr val="tx1"/>
                          </a:solidFill>
                          <a:latin typeface="+mn-ea"/>
                          <a:ea typeface="+mn-ea"/>
                        </a:rPr>
                        <a:t>居</a:t>
                      </a:r>
                      <a:r>
                        <a:rPr lang="zh-CN" altLang="en-US" sz="1600" b="1" dirty="0">
                          <a:solidFill>
                            <a:srgbClr val="9D041D"/>
                          </a:solidFill>
                          <a:latin typeface="+mn-ea"/>
                          <a:ea typeface="+mn-ea"/>
                        </a:rPr>
                        <a:t>全球首位</a:t>
                      </a:r>
                      <a:r>
                        <a:rPr lang="zh-CN" altLang="en-US" sz="1600" b="0" dirty="0">
                          <a:solidFill>
                            <a:srgbClr val="222222"/>
                          </a:solidFill>
                          <a:latin typeface="+mn-ea"/>
                          <a:ea typeface="+mn-ea"/>
                        </a:rPr>
                        <a:t>。</a:t>
                      </a:r>
                      <a:endParaRPr lang="en-US" altLang="zh-CN" sz="1600" b="0" dirty="0">
                        <a:solidFill>
                          <a:srgbClr val="222222"/>
                        </a:solidFill>
                        <a:latin typeface="+mn-ea"/>
                        <a:ea typeface="+mn-ea"/>
                      </a:endParaRPr>
                    </a:p>
                    <a:p>
                      <a:pPr marL="285750" marR="0" indent="-285750" algn="l" defTabSz="914400" eaLnBrk="1" fontAlgn="base" latinLnBrk="0" hangingPunct="1">
                        <a:lnSpc>
                          <a:spcPct val="130000"/>
                        </a:lnSpc>
                        <a:spcBef>
                          <a:spcPct val="0"/>
                        </a:spcBef>
                        <a:spcAft>
                          <a:spcPct val="0"/>
                        </a:spcAft>
                        <a:buClrTx/>
                        <a:buSzTx/>
                        <a:buFont typeface="Wingdings" panose="05000000000000000000" pitchFamily="2" charset="2"/>
                        <a:buChar char="ü"/>
                        <a:defRPr/>
                      </a:pPr>
                      <a:r>
                        <a:rPr lang="zh-CN" altLang="en-US" sz="1600" b="0" dirty="0">
                          <a:latin typeface="+mn-ea"/>
                          <a:ea typeface="+mn-ea"/>
                        </a:rPr>
                        <a:t>卒中是</a:t>
                      </a:r>
                      <a:r>
                        <a:rPr lang="zh-CN" altLang="en-US" sz="1600" b="0" dirty="0" smtClean="0">
                          <a:solidFill>
                            <a:schemeClr val="tx1"/>
                          </a:solidFill>
                          <a:latin typeface="+mn-ea"/>
                          <a:ea typeface="+mn-ea"/>
                        </a:rPr>
                        <a:t>我国位列</a:t>
                      </a:r>
                      <a:r>
                        <a:rPr lang="zh-CN" altLang="en-US" sz="1600" b="1" dirty="0" smtClean="0">
                          <a:solidFill>
                            <a:srgbClr val="9D041D"/>
                          </a:solidFill>
                          <a:latin typeface="+mn-ea"/>
                          <a:ea typeface="+mn-ea"/>
                        </a:rPr>
                        <a:t>第三的死亡</a:t>
                      </a:r>
                      <a:r>
                        <a:rPr lang="zh-CN" altLang="en-US" sz="1600" b="1" dirty="0">
                          <a:solidFill>
                            <a:srgbClr val="9D041D"/>
                          </a:solidFill>
                          <a:latin typeface="+mn-ea"/>
                          <a:ea typeface="+mn-ea"/>
                        </a:rPr>
                        <a:t>原因</a:t>
                      </a:r>
                      <a:r>
                        <a:rPr lang="zh-CN" altLang="en-US" sz="1600" b="0" dirty="0">
                          <a:latin typeface="+mn-ea"/>
                          <a:ea typeface="+mn-ea"/>
                        </a:rPr>
                        <a:t>，也是</a:t>
                      </a:r>
                      <a:r>
                        <a:rPr lang="zh-CN" altLang="en-US" sz="1600" b="1" dirty="0">
                          <a:solidFill>
                            <a:srgbClr val="9D041D"/>
                          </a:solidFill>
                          <a:latin typeface="+mn-ea"/>
                          <a:ea typeface="+mn-ea"/>
                        </a:rPr>
                        <a:t>伤残调整生命年</a:t>
                      </a:r>
                      <a:r>
                        <a:rPr lang="en-US" altLang="zh-CN" sz="1600" b="0" dirty="0">
                          <a:solidFill>
                            <a:schemeClr val="tx1"/>
                          </a:solidFill>
                          <a:latin typeface="+mn-ea"/>
                          <a:ea typeface="+mn-ea"/>
                        </a:rPr>
                        <a:t>(DALYs)</a:t>
                      </a:r>
                      <a:r>
                        <a:rPr lang="zh-CN" altLang="en-US" sz="1600" b="0" dirty="0">
                          <a:solidFill>
                            <a:schemeClr val="tx1"/>
                          </a:solidFill>
                          <a:latin typeface="+mn-ea"/>
                          <a:ea typeface="+mn-ea"/>
                        </a:rPr>
                        <a:t>的</a:t>
                      </a:r>
                      <a:r>
                        <a:rPr lang="zh-CN" altLang="en-US" sz="1600" b="1" dirty="0">
                          <a:solidFill>
                            <a:srgbClr val="9D041D"/>
                          </a:solidFill>
                          <a:latin typeface="+mn-ea"/>
                          <a:ea typeface="+mn-ea"/>
                        </a:rPr>
                        <a:t>首要原因</a:t>
                      </a:r>
                      <a:r>
                        <a:rPr lang="zh-CN" altLang="en-US" sz="1600" b="0" dirty="0">
                          <a:latin typeface="+mn-ea"/>
                          <a:ea typeface="+mn-ea"/>
                        </a:rPr>
                        <a:t>，</a:t>
                      </a:r>
                      <a:r>
                        <a:rPr lang="en-US" altLang="zh-CN" sz="1600" b="0" dirty="0">
                          <a:solidFill>
                            <a:srgbClr val="222222"/>
                          </a:solidFill>
                          <a:latin typeface="+mn-ea"/>
                          <a:ea typeface="+mn-ea"/>
                        </a:rPr>
                        <a:t>2019</a:t>
                      </a:r>
                      <a:r>
                        <a:rPr lang="zh-CN" altLang="en-US" sz="1600" b="0" dirty="0">
                          <a:solidFill>
                            <a:srgbClr val="222222"/>
                          </a:solidFill>
                          <a:latin typeface="+mn-ea"/>
                          <a:ea typeface="+mn-ea"/>
                        </a:rPr>
                        <a:t>年</a:t>
                      </a:r>
                      <a:r>
                        <a:rPr lang="zh-CN" altLang="en-US" sz="1600" b="0" dirty="0">
                          <a:solidFill>
                            <a:schemeClr val="tx1"/>
                          </a:solidFill>
                          <a:latin typeface="+mn-ea"/>
                          <a:ea typeface="+mn-ea"/>
                        </a:rPr>
                        <a:t>卒中所致</a:t>
                      </a:r>
                      <a:r>
                        <a:rPr lang="en-US" altLang="zh-CN" sz="1600" b="0" dirty="0">
                          <a:solidFill>
                            <a:schemeClr val="tx1"/>
                          </a:solidFill>
                          <a:latin typeface="+mn-ea"/>
                          <a:ea typeface="+mn-ea"/>
                        </a:rPr>
                        <a:t>DALYs</a:t>
                      </a:r>
                      <a:r>
                        <a:rPr lang="zh-CN" altLang="en-US" sz="1600" b="0" dirty="0">
                          <a:solidFill>
                            <a:schemeClr val="tx1"/>
                          </a:solidFill>
                          <a:latin typeface="+mn-ea"/>
                          <a:ea typeface="+mn-ea"/>
                        </a:rPr>
                        <a:t>达</a:t>
                      </a:r>
                      <a:r>
                        <a:rPr lang="en-US" altLang="zh-CN" sz="1600" b="1" dirty="0">
                          <a:solidFill>
                            <a:srgbClr val="9D041D"/>
                          </a:solidFill>
                          <a:latin typeface="+mn-ea"/>
                          <a:ea typeface="+mn-ea"/>
                        </a:rPr>
                        <a:t>4590</a:t>
                      </a:r>
                      <a:r>
                        <a:rPr lang="zh-CN" altLang="en-US" sz="1600" b="1" dirty="0" smtClean="0">
                          <a:solidFill>
                            <a:srgbClr val="9D041D"/>
                          </a:solidFill>
                          <a:latin typeface="+mn-ea"/>
                          <a:ea typeface="+mn-ea"/>
                        </a:rPr>
                        <a:t>万</a:t>
                      </a:r>
                      <a:r>
                        <a:rPr lang="zh-CN" altLang="en-US" sz="1600" b="0" dirty="0" smtClean="0">
                          <a:latin typeface="+mn-ea"/>
                          <a:ea typeface="+mn-ea"/>
                        </a:rPr>
                        <a:t>。</a:t>
                      </a:r>
                      <a:endParaRPr lang="en-US" altLang="zh-CN" sz="1600" b="0" dirty="0">
                        <a:latin typeface="+mn-ea"/>
                        <a:ea typeface="+mn-ea"/>
                      </a:endParaRPr>
                    </a:p>
                    <a:p>
                      <a:pPr marL="285750" marR="0" indent="-285750" algn="l" defTabSz="914400" eaLnBrk="1" fontAlgn="base" latinLnBrk="0" hangingPunct="1">
                        <a:lnSpc>
                          <a:spcPct val="130000"/>
                        </a:lnSpc>
                        <a:spcBef>
                          <a:spcPct val="0"/>
                        </a:spcBef>
                        <a:spcAft>
                          <a:spcPct val="0"/>
                        </a:spcAft>
                        <a:buClrTx/>
                        <a:buSzTx/>
                        <a:buFont typeface="Wingdings" panose="05000000000000000000" pitchFamily="2" charset="2"/>
                        <a:buChar char="ü"/>
                        <a:defRPr/>
                      </a:pPr>
                      <a:r>
                        <a:rPr lang="zh-CN" altLang="zh-CN" sz="1600" b="0" kern="0" dirty="0">
                          <a:solidFill>
                            <a:srgbClr val="333333"/>
                          </a:solidFill>
                          <a:latin typeface="+mn-ea"/>
                          <a:ea typeface="+mn-ea"/>
                          <a:cs typeface="宋体" panose="02010600030101010101" pitchFamily="2" charset="-122"/>
                        </a:rPr>
                        <a:t>该疾病呈高发病、高致残、高死亡、高复发、高</a:t>
                      </a:r>
                      <a:r>
                        <a:rPr lang="zh-CN" altLang="zh-CN" sz="1600" b="0" kern="0" dirty="0" smtClean="0">
                          <a:solidFill>
                            <a:srgbClr val="333333"/>
                          </a:solidFill>
                          <a:latin typeface="+mn-ea"/>
                          <a:ea typeface="+mn-ea"/>
                          <a:cs typeface="宋体" panose="02010600030101010101" pitchFamily="2" charset="-122"/>
                        </a:rPr>
                        <a:t>负担</a:t>
                      </a:r>
                      <a:r>
                        <a:rPr lang="zh-CN" altLang="en-US" sz="1600" b="0" kern="0" dirty="0" smtClean="0">
                          <a:solidFill>
                            <a:srgbClr val="333333"/>
                          </a:solidFill>
                          <a:latin typeface="+mn-ea"/>
                          <a:ea typeface="+mn-ea"/>
                          <a:cs typeface="宋体" panose="02010600030101010101" pitchFamily="2" charset="-122"/>
                        </a:rPr>
                        <a:t>的</a:t>
                      </a:r>
                      <a:r>
                        <a:rPr lang="zh-CN" altLang="zh-CN" sz="1600" b="0" kern="0" dirty="0" smtClean="0">
                          <a:solidFill>
                            <a:srgbClr val="333333"/>
                          </a:solidFill>
                          <a:latin typeface="+mn-ea"/>
                          <a:ea typeface="+mn-ea"/>
                          <a:cs typeface="宋体" panose="02010600030101010101" pitchFamily="2" charset="-122"/>
                        </a:rPr>
                        <a:t>特点</a:t>
                      </a:r>
                      <a:r>
                        <a:rPr lang="zh-CN" altLang="en-US" sz="1600" b="0" dirty="0" smtClean="0">
                          <a:latin typeface="+mn-ea"/>
                          <a:ea typeface="+mn-ea"/>
                        </a:rPr>
                        <a:t>，</a:t>
                      </a:r>
                      <a:r>
                        <a:rPr lang="zh-CN" altLang="zh-CN" sz="1600" b="0" kern="0" dirty="0">
                          <a:solidFill>
                            <a:srgbClr val="333333"/>
                          </a:solidFill>
                          <a:latin typeface="+mn-ea"/>
                          <a:ea typeface="+mn-ea"/>
                          <a:cs typeface="宋体" panose="02010600030101010101" pitchFamily="2" charset="-122"/>
                        </a:rPr>
                        <a:t>其筛防工程被列入国家医改重大</a:t>
                      </a:r>
                      <a:r>
                        <a:rPr lang="zh-CN" altLang="zh-CN" sz="1600" b="0" kern="0" dirty="0" smtClean="0">
                          <a:solidFill>
                            <a:srgbClr val="333333"/>
                          </a:solidFill>
                          <a:latin typeface="+mn-ea"/>
                          <a:ea typeface="+mn-ea"/>
                          <a:cs typeface="宋体" panose="02010600030101010101" pitchFamily="2" charset="-122"/>
                        </a:rPr>
                        <a:t>专项，</a:t>
                      </a:r>
                      <a:r>
                        <a:rPr lang="zh-CN" altLang="en-US" sz="1600" b="0" dirty="0" smtClean="0">
                          <a:latin typeface="+mn-ea"/>
                          <a:ea typeface="+mn-ea"/>
                        </a:rPr>
                        <a:t>给我国医疗卫生系统带来巨大负担</a:t>
                      </a:r>
                      <a:r>
                        <a:rPr lang="zh-CN" altLang="zh-CN" sz="1600" b="0" kern="0" dirty="0" smtClean="0">
                          <a:solidFill>
                            <a:srgbClr val="333333"/>
                          </a:solidFill>
                          <a:latin typeface="+mn-ea"/>
                          <a:ea typeface="+mn-ea"/>
                          <a:cs typeface="宋体" panose="02010600030101010101" pitchFamily="2" charset="-122"/>
                        </a:rPr>
                        <a:t>。</a:t>
                      </a:r>
                      <a:endParaRPr lang="en-US" altLang="zh-CN" sz="1600" b="0" dirty="0">
                        <a:latin typeface="+mn-ea"/>
                        <a:ea typeface="+mn-ea"/>
                      </a:endParaRPr>
                    </a:p>
                  </a:txBody>
                  <a:tcPr anchor="ctr">
                    <a:lnR w="12700" cmpd="sng">
                      <a:noFill/>
                    </a:lnR>
                    <a:lnB w="12700" cmpd="sng">
                      <a:noFill/>
                    </a:lnB>
                    <a:solidFill>
                      <a:schemeClr val="bg1"/>
                    </a:solidFill>
                  </a:tcPr>
                </a:tc>
                <a:tc>
                  <a:txBody>
                    <a:bodyPr/>
                    <a:lstStyle/>
                    <a:p>
                      <a:pPr>
                        <a:lnSpc>
                          <a:spcPct val="150000"/>
                        </a:lnSpc>
                      </a:pPr>
                      <a:endParaRPr lang="zh-CN" altLang="en-US" dirty="0">
                        <a:latin typeface="+mn-ea"/>
                        <a:ea typeface="+mn-ea"/>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marL="285750" indent="-285750" algn="just">
                        <a:lnSpc>
                          <a:spcPct val="130000"/>
                        </a:lnSpc>
                        <a:buFont typeface="Wingdings" panose="05000000000000000000" pitchFamily="2" charset="2"/>
                        <a:buChar char="ü"/>
                      </a:pPr>
                      <a:r>
                        <a:rPr lang="zh-CN" altLang="en-US" sz="1600" b="0" kern="0" dirty="0" smtClean="0">
                          <a:solidFill>
                            <a:srgbClr val="333333"/>
                          </a:solidFill>
                          <a:latin typeface="+mn-ea"/>
                          <a:ea typeface="+mn-ea"/>
                          <a:cs typeface="宋体" panose="02010600030101010101" pitchFamily="2" charset="-122"/>
                        </a:rPr>
                        <a:t>世卫组织研究表明，我国脑卒中发生率正以</a:t>
                      </a:r>
                      <a:r>
                        <a:rPr lang="zh-CN" altLang="en-US" sz="1600" b="1" kern="0" dirty="0" smtClean="0">
                          <a:solidFill>
                            <a:srgbClr val="9D041D"/>
                          </a:solidFill>
                          <a:latin typeface="+mn-ea"/>
                          <a:ea typeface="+mn-ea"/>
                          <a:cs typeface="宋体" panose="02010600030101010101" pitchFamily="2" charset="-122"/>
                        </a:rPr>
                        <a:t>每年</a:t>
                      </a:r>
                      <a:r>
                        <a:rPr lang="en-US" altLang="zh-CN" sz="1600" b="1" kern="0" dirty="0" smtClean="0">
                          <a:solidFill>
                            <a:srgbClr val="9D041D"/>
                          </a:solidFill>
                          <a:latin typeface="+mn-ea"/>
                          <a:ea typeface="+mn-ea"/>
                          <a:cs typeface="宋体" panose="02010600030101010101" pitchFamily="2" charset="-122"/>
                        </a:rPr>
                        <a:t>8.7%</a:t>
                      </a:r>
                      <a:r>
                        <a:rPr lang="zh-CN" altLang="en-US" sz="1600" b="1" kern="0" dirty="0" smtClean="0">
                          <a:solidFill>
                            <a:srgbClr val="9D041D"/>
                          </a:solidFill>
                          <a:latin typeface="+mn-ea"/>
                          <a:ea typeface="+mn-ea"/>
                          <a:cs typeface="宋体" panose="02010600030101010101" pitchFamily="2" charset="-122"/>
                        </a:rPr>
                        <a:t>的速度上升</a:t>
                      </a:r>
                      <a:r>
                        <a:rPr lang="zh-CN" altLang="en-US" sz="1600" b="0" kern="0" dirty="0" smtClean="0">
                          <a:solidFill>
                            <a:srgbClr val="333333"/>
                          </a:solidFill>
                          <a:latin typeface="+mn-ea"/>
                          <a:ea typeface="+mn-ea"/>
                          <a:cs typeface="宋体" panose="02010600030101010101" pitchFamily="2" charset="-122"/>
                        </a:rPr>
                        <a:t>。</a:t>
                      </a:r>
                      <a:endParaRPr lang="en-US" altLang="zh-CN" sz="1600" b="0" kern="0" dirty="0" smtClean="0">
                        <a:solidFill>
                          <a:srgbClr val="333333"/>
                        </a:solidFill>
                        <a:latin typeface="+mn-ea"/>
                        <a:ea typeface="+mn-ea"/>
                        <a:cs typeface="宋体" panose="02010600030101010101" pitchFamily="2" charset="-122"/>
                      </a:endParaRPr>
                    </a:p>
                    <a:p>
                      <a:pPr marL="285750" indent="-285750" algn="just">
                        <a:lnSpc>
                          <a:spcPct val="130000"/>
                        </a:lnSpc>
                        <a:buFont typeface="Wingdings" panose="05000000000000000000" pitchFamily="2" charset="2"/>
                        <a:buChar char="ü"/>
                      </a:pPr>
                      <a:r>
                        <a:rPr lang="zh-CN" altLang="en-US" sz="1600" b="0" dirty="0" smtClean="0">
                          <a:solidFill>
                            <a:srgbClr val="222222"/>
                          </a:solidFill>
                          <a:latin typeface="+mn-ea"/>
                          <a:ea typeface="+mn-ea"/>
                        </a:rPr>
                        <a:t>根据最新</a:t>
                      </a:r>
                      <a:r>
                        <a:rPr lang="en-US" altLang="zh-CN" sz="1600" b="0" i="0" dirty="0" smtClean="0">
                          <a:solidFill>
                            <a:srgbClr val="222222"/>
                          </a:solidFill>
                          <a:effectLst/>
                          <a:latin typeface="+mn-ea"/>
                          <a:ea typeface="+mn-ea"/>
                        </a:rPr>
                        <a:t>《</a:t>
                      </a:r>
                      <a:r>
                        <a:rPr lang="zh-CN" altLang="en-US" sz="1600" b="0" i="0" dirty="0" smtClean="0">
                          <a:solidFill>
                            <a:srgbClr val="222222"/>
                          </a:solidFill>
                          <a:effectLst/>
                          <a:latin typeface="+mn-ea"/>
                          <a:ea typeface="+mn-ea"/>
                        </a:rPr>
                        <a:t>中国卒中报告</a:t>
                      </a:r>
                      <a:r>
                        <a:rPr lang="en-US" altLang="zh-CN" sz="1600" b="0" i="0" dirty="0" smtClean="0">
                          <a:solidFill>
                            <a:srgbClr val="222222"/>
                          </a:solidFill>
                          <a:effectLst/>
                          <a:latin typeface="+mn-ea"/>
                          <a:ea typeface="+mn-ea"/>
                        </a:rPr>
                        <a:t>2020》</a:t>
                      </a:r>
                      <a:r>
                        <a:rPr lang="zh-CN" altLang="en-US" sz="1600" b="0" i="0" dirty="0" smtClean="0">
                          <a:solidFill>
                            <a:srgbClr val="222222"/>
                          </a:solidFill>
                          <a:effectLst/>
                          <a:latin typeface="+mn-ea"/>
                          <a:ea typeface="+mn-ea"/>
                        </a:rPr>
                        <a:t>显示，</a:t>
                      </a:r>
                      <a:r>
                        <a:rPr lang="en-US" altLang="zh-CN" sz="1600" b="0" dirty="0" smtClean="0">
                          <a:solidFill>
                            <a:srgbClr val="222222"/>
                          </a:solidFill>
                          <a:latin typeface="+mn-ea"/>
                          <a:ea typeface="+mn-ea"/>
                        </a:rPr>
                        <a:t>2019</a:t>
                      </a:r>
                      <a:r>
                        <a:rPr lang="zh-CN" altLang="en-US" sz="1600" b="0" dirty="0" smtClean="0">
                          <a:solidFill>
                            <a:srgbClr val="222222"/>
                          </a:solidFill>
                          <a:latin typeface="+mn-ea"/>
                          <a:ea typeface="+mn-ea"/>
                        </a:rPr>
                        <a:t>年</a:t>
                      </a:r>
                      <a:r>
                        <a:rPr lang="zh-CN" altLang="en-US" sz="1600" b="0" dirty="0" smtClean="0">
                          <a:solidFill>
                            <a:schemeClr val="tx1"/>
                          </a:solidFill>
                          <a:latin typeface="+mn-ea"/>
                          <a:ea typeface="+mn-ea"/>
                        </a:rPr>
                        <a:t>我国</a:t>
                      </a:r>
                      <a:r>
                        <a:rPr lang="zh-CN" altLang="en-US" sz="1600" b="1" kern="0" dirty="0" smtClean="0">
                          <a:solidFill>
                            <a:srgbClr val="9D041D"/>
                          </a:solidFill>
                          <a:latin typeface="+mn-ea"/>
                          <a:ea typeface="+mn-ea"/>
                          <a:cs typeface="宋体" panose="02010600030101010101" pitchFamily="2" charset="-122"/>
                        </a:rPr>
                        <a:t>新发卒中394万例</a:t>
                      </a:r>
                      <a:r>
                        <a:rPr lang="zh-CN" altLang="en-US" sz="1600" b="1" dirty="0" smtClean="0">
                          <a:solidFill>
                            <a:srgbClr val="222222"/>
                          </a:solidFill>
                          <a:latin typeface="+mn-ea"/>
                          <a:ea typeface="+mn-ea"/>
                        </a:rPr>
                        <a:t>，</a:t>
                      </a:r>
                      <a:r>
                        <a:rPr lang="zh-CN" altLang="en-US" sz="1600" b="1" dirty="0" smtClean="0">
                          <a:solidFill>
                            <a:srgbClr val="9D041D"/>
                          </a:solidFill>
                          <a:latin typeface="+mn-ea"/>
                          <a:ea typeface="+mn-ea"/>
                        </a:rPr>
                        <a:t>卒中发病率为276.7/10万。</a:t>
                      </a:r>
                      <a:r>
                        <a:rPr lang="zh-CN" altLang="en-US" sz="1600" b="1" kern="0" dirty="0" smtClean="0">
                          <a:solidFill>
                            <a:srgbClr val="9D041D"/>
                          </a:solidFill>
                          <a:latin typeface="+mn-ea"/>
                          <a:ea typeface="+mn-ea"/>
                          <a:cs typeface="宋体" panose="02010600030101010101" pitchFamily="2" charset="-122"/>
                        </a:rPr>
                        <a:t>卒中患者达2876万例</a:t>
                      </a:r>
                      <a:r>
                        <a:rPr lang="zh-CN" altLang="en-US" sz="1600" b="0" dirty="0" smtClean="0">
                          <a:solidFill>
                            <a:srgbClr val="222222"/>
                          </a:solidFill>
                          <a:latin typeface="+mn-ea"/>
                          <a:ea typeface="+mn-ea"/>
                        </a:rPr>
                        <a:t>，卒中患病率为</a:t>
                      </a:r>
                      <a:r>
                        <a:rPr lang="en-US" altLang="zh-CN" sz="1600" b="0" dirty="0" smtClean="0">
                          <a:solidFill>
                            <a:srgbClr val="222222"/>
                          </a:solidFill>
                          <a:latin typeface="+mn-ea"/>
                          <a:ea typeface="+mn-ea"/>
                        </a:rPr>
                        <a:t>2022.0/10</a:t>
                      </a:r>
                      <a:r>
                        <a:rPr lang="zh-CN" altLang="en-US" sz="1600" b="0" dirty="0" smtClean="0">
                          <a:solidFill>
                            <a:srgbClr val="222222"/>
                          </a:solidFill>
                          <a:latin typeface="+mn-ea"/>
                          <a:ea typeface="+mn-ea"/>
                        </a:rPr>
                        <a:t>万。</a:t>
                      </a:r>
                      <a:r>
                        <a:rPr lang="zh-CN" altLang="en-US" sz="1600" b="1" kern="0" dirty="0" smtClean="0">
                          <a:solidFill>
                            <a:srgbClr val="9D041D"/>
                          </a:solidFill>
                          <a:latin typeface="+mn-ea"/>
                          <a:ea typeface="+mn-ea"/>
                          <a:cs typeface="宋体" panose="02010600030101010101" pitchFamily="2" charset="-122"/>
                        </a:rPr>
                        <a:t>卒中死亡人数为219万例</a:t>
                      </a:r>
                      <a:r>
                        <a:rPr lang="zh-CN" altLang="en-US" sz="1600" b="0" dirty="0" smtClean="0">
                          <a:solidFill>
                            <a:srgbClr val="222222"/>
                          </a:solidFill>
                          <a:latin typeface="+mn-ea"/>
                          <a:ea typeface="+mn-ea"/>
                        </a:rPr>
                        <a:t>，卒中粗死亡率为</a:t>
                      </a:r>
                      <a:r>
                        <a:rPr lang="en-US" altLang="zh-CN" sz="1600" b="0" dirty="0" smtClean="0">
                          <a:solidFill>
                            <a:srgbClr val="222222"/>
                          </a:solidFill>
                          <a:latin typeface="+mn-ea"/>
                          <a:ea typeface="+mn-ea"/>
                        </a:rPr>
                        <a:t>153.9/10</a:t>
                      </a:r>
                      <a:r>
                        <a:rPr lang="zh-CN" altLang="en-US" sz="1600" b="0" dirty="0" smtClean="0">
                          <a:solidFill>
                            <a:srgbClr val="222222"/>
                          </a:solidFill>
                          <a:latin typeface="+mn-ea"/>
                          <a:ea typeface="+mn-ea"/>
                        </a:rPr>
                        <a:t>万。</a:t>
                      </a:r>
                      <a:endParaRPr lang="en-US" altLang="zh-CN" sz="1600" b="0" dirty="0" smtClean="0">
                        <a:solidFill>
                          <a:srgbClr val="222222"/>
                        </a:solidFill>
                        <a:latin typeface="+mn-ea"/>
                        <a:ea typeface="+mn-ea"/>
                      </a:endParaRPr>
                    </a:p>
                  </a:txBody>
                  <a:tcPr anchor="ctr">
                    <a:lnL w="12700" cmpd="sng">
                      <a:noFill/>
                    </a:lnL>
                    <a:lnB w="12700" cmpd="sng">
                      <a:noFill/>
                    </a:lnB>
                    <a:solidFill>
                      <a:schemeClr val="bg1"/>
                    </a:solidFill>
                  </a:tcPr>
                </a:tc>
              </a:tr>
              <a:tr h="197485">
                <a:tc gridSpan="3">
                  <a:txBody>
                    <a:bodyPr/>
                    <a:lstStyle/>
                    <a:p>
                      <a:pPr marL="0" marR="0" indent="0" algn="l" defTabSz="914400" eaLnBrk="1" fontAlgn="base" latinLnBrk="0" hangingPunct="1">
                        <a:lnSpc>
                          <a:spcPct val="150000"/>
                        </a:lnSpc>
                        <a:spcBef>
                          <a:spcPct val="0"/>
                        </a:spcBef>
                        <a:spcAft>
                          <a:spcPct val="0"/>
                        </a:spcAft>
                        <a:buClrTx/>
                        <a:buSzTx/>
                        <a:buFontTx/>
                        <a:buNone/>
                        <a:defRPr/>
                      </a:pPr>
                      <a:endParaRPr lang="en-US" altLang="zh-CN" sz="400" b="0" dirty="0">
                        <a:latin typeface="+mn-ea"/>
                        <a:ea typeface="+mn-ea"/>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zh-CN"/>
                    </a:p>
                  </a:txBody>
                  <a:tcPr/>
                </a:tc>
                <a:tc hMerge="1">
                  <a:txBody>
                    <a:bodyPr/>
                    <a:lstStyle/>
                    <a:p>
                      <a:endParaRPr lang="zh-CN"/>
                    </a:p>
                  </a:txBody>
                  <a:tcPr/>
                </a:tc>
              </a:tr>
              <a:tr h="505460">
                <a:tc gridSpan="3">
                  <a:txBody>
                    <a:bodyPr/>
                    <a:lstStyle/>
                    <a:p>
                      <a:pPr marL="0" marR="0" indent="0" algn="ctr" defTabSz="914400" eaLnBrk="1" fontAlgn="base" latinLnBrk="0" hangingPunct="1">
                        <a:lnSpc>
                          <a:spcPct val="100000"/>
                        </a:lnSpc>
                        <a:spcBef>
                          <a:spcPct val="0"/>
                        </a:spcBef>
                        <a:spcAft>
                          <a:spcPct val="0"/>
                        </a:spcAft>
                        <a:buClrTx/>
                        <a:buSzTx/>
                        <a:buFontTx/>
                        <a:buNone/>
                        <a:defRPr/>
                      </a:pPr>
                      <a:r>
                        <a:rPr lang="zh-CN" altLang="en-US" sz="1800" b="1" dirty="0" smtClean="0">
                          <a:solidFill>
                            <a:schemeClr val="tx1"/>
                          </a:solidFill>
                          <a:latin typeface="+mn-ea"/>
                          <a:ea typeface="+mn-ea"/>
                        </a:rPr>
                        <a:t>弥补未满足的治疗需求情况</a:t>
                      </a:r>
                      <a:endParaRPr lang="en-US" altLang="zh-CN" sz="1800" b="1" dirty="0">
                        <a:solidFill>
                          <a:schemeClr val="tx1"/>
                        </a:solidFill>
                        <a:latin typeface="+mn-ea"/>
                        <a:ea typeface="+mn-ea"/>
                      </a:endParaRPr>
                    </a:p>
                  </a:txBody>
                  <a:tcPr anchor="ctr">
                    <a:lnT w="12700" cmpd="sng">
                      <a:noFill/>
                    </a:lnT>
                    <a:solidFill>
                      <a:srgbClr val="9FBFFF"/>
                    </a:solidFill>
                  </a:tcPr>
                </a:tc>
                <a:tc hMerge="1">
                  <a:txBody>
                    <a:bodyPr/>
                    <a:lstStyle/>
                    <a:p>
                      <a:endParaRPr lang="zh-CN"/>
                    </a:p>
                  </a:txBody>
                  <a:tcPr/>
                </a:tc>
                <a:tc hMerge="1">
                  <a:txBody>
                    <a:bodyPr/>
                    <a:lstStyle/>
                    <a:p>
                      <a:endParaRPr lang="zh-CN"/>
                    </a:p>
                  </a:txBody>
                  <a:tcPr/>
                </a:tc>
              </a:tr>
              <a:tr h="1188720">
                <a:tc gridSpan="3">
                  <a:txBody>
                    <a:bodyPr/>
                    <a:lstStyle/>
                    <a:p>
                      <a:pPr marL="285750" indent="-285750" algn="just">
                        <a:lnSpc>
                          <a:spcPct val="150000"/>
                        </a:lnSpc>
                        <a:buFont typeface="Wingdings" panose="05000000000000000000" pitchFamily="2" charset="2"/>
                        <a:buChar char="ü"/>
                      </a:pPr>
                      <a:r>
                        <a:rPr lang="zh-CN" altLang="en-US" sz="1600" b="0" kern="0" dirty="0" smtClean="0">
                          <a:solidFill>
                            <a:srgbClr val="333333"/>
                          </a:solidFill>
                          <a:latin typeface="+mn-ea"/>
                          <a:ea typeface="+mn-ea"/>
                          <a:cs typeface="宋体" panose="02010600030101010101" pitchFamily="2" charset="-122"/>
                        </a:rPr>
                        <a:t>当前国内治疗脑卒中且</a:t>
                      </a:r>
                      <a:r>
                        <a:rPr lang="zh-CN" altLang="en-US" sz="1600" b="1" kern="0" dirty="0" smtClean="0">
                          <a:solidFill>
                            <a:srgbClr val="9D041D"/>
                          </a:solidFill>
                          <a:latin typeface="+mn-ea"/>
                          <a:ea typeface="+mn-ea"/>
                          <a:cs typeface="宋体" panose="02010600030101010101" pitchFamily="2" charset="-122"/>
                        </a:rPr>
                        <a:t>有充分循证医学的药物极少</a:t>
                      </a:r>
                      <a:r>
                        <a:rPr lang="zh-CN" altLang="en-US" sz="1600" b="0" kern="0" dirty="0" smtClean="0">
                          <a:solidFill>
                            <a:srgbClr val="333333"/>
                          </a:solidFill>
                          <a:latin typeface="+mn-ea"/>
                          <a:ea typeface="+mn-ea"/>
                          <a:cs typeface="宋体" panose="02010600030101010101" pitchFamily="2" charset="-122"/>
                        </a:rPr>
                        <a:t>。</a:t>
                      </a:r>
                      <a:endParaRPr lang="en-US" altLang="zh-CN" sz="1600" b="0" kern="0" dirty="0" smtClean="0">
                        <a:solidFill>
                          <a:srgbClr val="333333"/>
                        </a:solidFill>
                        <a:latin typeface="+mn-ea"/>
                        <a:ea typeface="+mn-ea"/>
                        <a:cs typeface="宋体" panose="02010600030101010101" pitchFamily="2" charset="-122"/>
                      </a:endParaRPr>
                    </a:p>
                    <a:p>
                      <a:pPr marL="285750" indent="-285750" algn="just">
                        <a:lnSpc>
                          <a:spcPct val="150000"/>
                        </a:lnSpc>
                        <a:buFont typeface="Wingdings" panose="05000000000000000000" pitchFamily="2" charset="2"/>
                        <a:buChar char="ü"/>
                      </a:pPr>
                      <a:r>
                        <a:rPr lang="zh-CN" altLang="en-US" sz="1600" b="0" kern="0" dirty="0" smtClean="0">
                          <a:solidFill>
                            <a:srgbClr val="333333"/>
                          </a:solidFill>
                          <a:latin typeface="+mn-ea"/>
                          <a:ea typeface="+mn-ea"/>
                          <a:cs typeface="宋体" panose="02010600030101010101" pitchFamily="2" charset="-122"/>
                        </a:rPr>
                        <a:t>治疗脑卒中类药物：</a:t>
                      </a:r>
                      <a:r>
                        <a:rPr lang="zh-CN" altLang="en-US" sz="1600" b="1" kern="0" dirty="0" smtClean="0">
                          <a:solidFill>
                            <a:srgbClr val="9D041D"/>
                          </a:solidFill>
                          <a:latin typeface="+mn-ea"/>
                          <a:ea typeface="+mn-ea"/>
                          <a:cs typeface="宋体" panose="02010600030101010101" pitchFamily="2" charset="-122"/>
                        </a:rPr>
                        <a:t>近年来无新批准药品</a:t>
                      </a:r>
                      <a:r>
                        <a:rPr lang="zh-CN" altLang="en-US" sz="1600" b="0" kern="0" dirty="0" smtClean="0">
                          <a:solidFill>
                            <a:srgbClr val="333333"/>
                          </a:solidFill>
                          <a:latin typeface="+mn-ea"/>
                          <a:ea typeface="+mn-ea"/>
                          <a:cs typeface="宋体" panose="02010600030101010101" pitchFamily="2" charset="-122"/>
                        </a:rPr>
                        <a:t>列入医保。</a:t>
                      </a:r>
                      <a:endParaRPr lang="en-US" altLang="zh-CN" sz="1600" b="0" kern="0" dirty="0" smtClean="0">
                        <a:solidFill>
                          <a:srgbClr val="333333"/>
                        </a:solidFill>
                        <a:latin typeface="+mn-ea"/>
                        <a:ea typeface="+mn-ea"/>
                        <a:cs typeface="宋体" panose="02010600030101010101" pitchFamily="2" charset="-122"/>
                      </a:endParaRPr>
                    </a:p>
                    <a:p>
                      <a:pPr marL="285750" indent="-285750" algn="just">
                        <a:lnSpc>
                          <a:spcPct val="150000"/>
                        </a:lnSpc>
                        <a:buFont typeface="Wingdings" panose="05000000000000000000" pitchFamily="2" charset="2"/>
                        <a:buChar char="ü"/>
                      </a:pPr>
                      <a:r>
                        <a:rPr lang="zh-CN" altLang="en-US" sz="1600" b="0" kern="0" dirty="0" smtClean="0">
                          <a:solidFill>
                            <a:srgbClr val="333333"/>
                          </a:solidFill>
                          <a:latin typeface="+mn-ea"/>
                          <a:ea typeface="+mn-ea"/>
                          <a:cs typeface="宋体" panose="02010600030101010101" pitchFamily="2" charset="-122"/>
                        </a:rPr>
                        <a:t>我司桂哌齐特历经</a:t>
                      </a:r>
                      <a:r>
                        <a:rPr lang="en-US" altLang="zh-CN" sz="1600" b="0" kern="0" dirty="0" smtClean="0">
                          <a:solidFill>
                            <a:srgbClr val="333333"/>
                          </a:solidFill>
                          <a:latin typeface="+mn-ea"/>
                          <a:ea typeface="+mn-ea"/>
                          <a:cs typeface="宋体" panose="02010600030101010101" pitchFamily="2" charset="-122"/>
                        </a:rPr>
                        <a:t>3</a:t>
                      </a:r>
                      <a:r>
                        <a:rPr lang="zh-CN" altLang="en-US" sz="1600" b="0" kern="0" dirty="0" smtClean="0">
                          <a:solidFill>
                            <a:srgbClr val="333333"/>
                          </a:solidFill>
                          <a:latin typeface="+mn-ea"/>
                          <a:ea typeface="+mn-ea"/>
                          <a:cs typeface="宋体" panose="02010600030101010101" pitchFamily="2" charset="-122"/>
                        </a:rPr>
                        <a:t>年完成确证性临床研究、</a:t>
                      </a:r>
                      <a:r>
                        <a:rPr lang="en-US" altLang="zh-CN" sz="1600" b="1" kern="0" dirty="0" smtClean="0">
                          <a:solidFill>
                            <a:srgbClr val="9D041D"/>
                          </a:solidFill>
                          <a:latin typeface="+mn-ea"/>
                          <a:ea typeface="+mn-ea"/>
                          <a:cs typeface="宋体" panose="02010600030101010101" pitchFamily="2" charset="-122"/>
                        </a:rPr>
                        <a:t>2020</a:t>
                      </a:r>
                      <a:r>
                        <a:rPr lang="zh-CN" altLang="en-US" sz="1600" b="1" kern="0" dirty="0" smtClean="0">
                          <a:solidFill>
                            <a:srgbClr val="9D041D"/>
                          </a:solidFill>
                          <a:latin typeface="+mn-ea"/>
                          <a:ea typeface="+mn-ea"/>
                          <a:cs typeface="宋体" panose="02010600030101010101" pitchFamily="2" charset="-122"/>
                        </a:rPr>
                        <a:t>年获批新适应症</a:t>
                      </a:r>
                      <a:r>
                        <a:rPr lang="zh-CN" altLang="en-US" sz="1600" kern="0" dirty="0" smtClean="0">
                          <a:solidFill>
                            <a:srgbClr val="333333"/>
                          </a:solidFill>
                          <a:latin typeface="+mn-ea"/>
                          <a:ea typeface="+mn-ea"/>
                          <a:cs typeface="宋体" panose="02010600030101010101" pitchFamily="2" charset="-122"/>
                          <a:sym typeface="+mn-ea"/>
                        </a:rPr>
                        <a:t>，</a:t>
                      </a:r>
                      <a:r>
                        <a:rPr lang="zh-CN" altLang="en-US" sz="1600" b="0" kern="0" dirty="0" smtClean="0">
                          <a:solidFill>
                            <a:srgbClr val="333333"/>
                          </a:solidFill>
                          <a:latin typeface="+mn-ea"/>
                          <a:ea typeface="+mn-ea"/>
                          <a:cs typeface="宋体" panose="02010600030101010101" pitchFamily="2" charset="-122"/>
                        </a:rPr>
                        <a:t>其</a:t>
                      </a:r>
                      <a:r>
                        <a:rPr lang="zh-CN" altLang="en-US" sz="1600" b="1" kern="0" dirty="0" smtClean="0">
                          <a:solidFill>
                            <a:srgbClr val="9D041D"/>
                          </a:solidFill>
                          <a:latin typeface="+mn-ea"/>
                          <a:ea typeface="+mn-ea"/>
                          <a:cs typeface="宋体" panose="02010600030101010101" pitchFamily="2" charset="-122"/>
                        </a:rPr>
                        <a:t>有效</a:t>
                      </a:r>
                      <a:r>
                        <a:rPr lang="zh-CN" altLang="en-US" sz="1600" b="0" kern="0" dirty="0" smtClean="0">
                          <a:solidFill>
                            <a:srgbClr val="333333"/>
                          </a:solidFill>
                          <a:latin typeface="+mn-ea"/>
                          <a:ea typeface="+mn-ea"/>
                          <a:cs typeface="宋体" panose="02010600030101010101" pitchFamily="2" charset="-122"/>
                        </a:rPr>
                        <a:t>性、</a:t>
                      </a:r>
                      <a:r>
                        <a:rPr lang="zh-CN" altLang="en-US" sz="1600" b="1" kern="0" dirty="0" smtClean="0">
                          <a:solidFill>
                            <a:srgbClr val="9D041D"/>
                          </a:solidFill>
                          <a:latin typeface="+mn-ea"/>
                          <a:ea typeface="+mn-ea"/>
                          <a:cs typeface="宋体" panose="02010600030101010101" pitchFamily="2" charset="-122"/>
                        </a:rPr>
                        <a:t>安全</a:t>
                      </a:r>
                      <a:r>
                        <a:rPr lang="zh-CN" altLang="en-US" sz="1600" b="0" kern="0" dirty="0" smtClean="0">
                          <a:solidFill>
                            <a:srgbClr val="333333"/>
                          </a:solidFill>
                          <a:latin typeface="+mn-ea"/>
                          <a:ea typeface="+mn-ea"/>
                          <a:cs typeface="宋体" panose="02010600030101010101" pitchFamily="2" charset="-122"/>
                        </a:rPr>
                        <a:t>性、</a:t>
                      </a:r>
                      <a:r>
                        <a:rPr lang="zh-CN" altLang="en-US" sz="1600" b="1" kern="0" dirty="0" smtClean="0">
                          <a:solidFill>
                            <a:srgbClr val="9D041D"/>
                          </a:solidFill>
                          <a:latin typeface="+mn-ea"/>
                          <a:ea typeface="+mn-ea"/>
                          <a:cs typeface="宋体" panose="02010600030101010101" pitchFamily="2" charset="-122"/>
                        </a:rPr>
                        <a:t>经济</a:t>
                      </a:r>
                      <a:r>
                        <a:rPr lang="zh-CN" altLang="en-US" sz="1600" b="0" kern="0" dirty="0" smtClean="0">
                          <a:solidFill>
                            <a:srgbClr val="333333"/>
                          </a:solidFill>
                          <a:latin typeface="+mn-ea"/>
                          <a:ea typeface="+mn-ea"/>
                          <a:cs typeface="宋体" panose="02010600030101010101" pitchFamily="2" charset="-122"/>
                        </a:rPr>
                        <a:t>性使其成为临床不可或缺的治疗性药物，此品种既可满足临床实际需求、丰富治疗手段、提高患者可及性，又可降低医保费用负担。</a:t>
                      </a:r>
                      <a:endParaRPr lang="en-US" altLang="zh-CN" sz="1600" b="0" dirty="0">
                        <a:latin typeface="+mn-ea"/>
                        <a:ea typeface="+mn-ea"/>
                      </a:endParaRPr>
                    </a:p>
                  </a:txBody>
                  <a:tcPr anchor="ctr">
                    <a:solidFill>
                      <a:schemeClr val="bg1"/>
                    </a:solidFill>
                  </a:tcPr>
                </a:tc>
                <a:tc hMerge="1">
                  <a:txBody>
                    <a:bodyPr/>
                    <a:lstStyle/>
                    <a:p>
                      <a:endParaRPr lang="zh-CN"/>
                    </a:p>
                  </a:txBody>
                  <a:tcPr/>
                </a:tc>
                <a:tc hMerge="1">
                  <a:txBody>
                    <a:bodyPr/>
                    <a:lstStyle/>
                    <a:p>
                      <a:endParaRPr lang="zh-CN"/>
                    </a:p>
                  </a:txBody>
                  <a:tcPr/>
                </a:tc>
              </a:tr>
            </a:tbl>
          </a:graphicData>
        </a:graphic>
      </p:graphicFrame>
      <p:sp>
        <p:nvSpPr>
          <p:cNvPr id="3" name="矩形 2"/>
          <p:cNvSpPr/>
          <p:nvPr/>
        </p:nvSpPr>
        <p:spPr>
          <a:xfrm>
            <a:off x="355764" y="6519446"/>
            <a:ext cx="2845651" cy="338554"/>
          </a:xfrm>
          <a:prstGeom prst="rect">
            <a:avLst/>
          </a:prstGeom>
        </p:spPr>
        <p:txBody>
          <a:bodyPr wrap="none">
            <a:spAutoFit/>
          </a:bodyPr>
          <a:lstStyle/>
          <a:p>
            <a:r>
              <a:rPr lang="en-US" altLang="zh-CN" sz="800" dirty="0"/>
              <a:t>1.</a:t>
            </a:r>
            <a:r>
              <a:rPr lang="zh-CN" altLang="en-US" sz="800" dirty="0"/>
              <a:t>王拥军等</a:t>
            </a:r>
            <a:r>
              <a:rPr lang="en-US" altLang="zh-CN" sz="800" dirty="0"/>
              <a:t>,</a:t>
            </a:r>
            <a:r>
              <a:rPr lang="zh-CN" altLang="en-US" sz="800" dirty="0"/>
              <a:t>中国卒中报告</a:t>
            </a:r>
            <a:r>
              <a:rPr lang="en-US" altLang="zh-CN" sz="800" dirty="0"/>
              <a:t>2020(</a:t>
            </a:r>
            <a:r>
              <a:rPr lang="zh-CN" altLang="en-US" sz="800" dirty="0"/>
              <a:t>中文版</a:t>
            </a:r>
            <a:r>
              <a:rPr lang="en-US" altLang="zh-CN" sz="800" dirty="0"/>
              <a:t>),</a:t>
            </a:r>
            <a:r>
              <a:rPr lang="zh-CN" altLang="en-US" sz="800" dirty="0"/>
              <a:t>中国卒中杂志</a:t>
            </a:r>
            <a:r>
              <a:rPr lang="en-US" altLang="zh-CN" sz="800" dirty="0"/>
              <a:t>,2022</a:t>
            </a:r>
          </a:p>
          <a:p>
            <a:r>
              <a:rPr lang="en-US" altLang="zh-CN" sz="800" dirty="0"/>
              <a:t>2.2022</a:t>
            </a:r>
            <a:r>
              <a:rPr lang="zh-CN" altLang="en-US" sz="800" dirty="0"/>
              <a:t>中国卫生健康统计年鉴</a:t>
            </a:r>
            <a:r>
              <a:rPr lang="en-US" altLang="zh-CN" sz="800" dirty="0"/>
              <a:t>,</a:t>
            </a:r>
            <a:r>
              <a:rPr lang="zh-CN" altLang="en-US" sz="800" dirty="0"/>
              <a:t>国家卫生健康委员会</a:t>
            </a:r>
            <a:r>
              <a:rPr lang="en-US" altLang="zh-CN" sz="800" dirty="0"/>
              <a:t>,2022</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标题 13"/>
          <p:cNvSpPr>
            <a:spLocks noGrp="1"/>
          </p:cNvSpPr>
          <p:nvPr>
            <p:ph type="title"/>
            <p:custDataLst>
              <p:tags r:id="rId1"/>
            </p:custDataLst>
          </p:nvPr>
        </p:nvSpPr>
        <p:spPr/>
        <p:txBody>
          <a:bodyPr/>
          <a:lstStyle/>
          <a:p>
            <a:r>
              <a:rPr lang="en-US" altLang="zh-CN" sz="2800" dirty="0"/>
              <a:t>02-</a:t>
            </a:r>
            <a:r>
              <a:rPr lang="zh-CN" altLang="en-US" sz="2800" dirty="0"/>
              <a:t>安全性</a:t>
            </a:r>
          </a:p>
        </p:txBody>
      </p:sp>
      <p:graphicFrame>
        <p:nvGraphicFramePr>
          <p:cNvPr id="16" name="内容占位符 15"/>
          <p:cNvGraphicFramePr>
            <a:graphicFrameLocks noGrp="1"/>
          </p:cNvGraphicFramePr>
          <p:nvPr>
            <p:ph idx="1"/>
            <p:custDataLst>
              <p:tags r:id="rId2"/>
            </p:custDataLst>
            <p:extLst>
              <p:ext uri="{D42A27DB-BD31-4B8C-83A1-F6EECF244321}">
                <p14:modId xmlns:p14="http://schemas.microsoft.com/office/powerpoint/2010/main" val="840016608"/>
              </p:ext>
            </p:extLst>
          </p:nvPr>
        </p:nvGraphicFramePr>
        <p:xfrm>
          <a:off x="177800" y="1419226"/>
          <a:ext cx="11836400" cy="4944872"/>
        </p:xfrm>
        <a:graphic>
          <a:graphicData uri="http://schemas.openxmlformats.org/drawingml/2006/table">
            <a:tbl>
              <a:tblPr firstRow="1" bandRow="1">
                <a:tableStyleId>{5C22544A-7EE6-4342-B048-85BDC9FD1C3A}</a:tableStyleId>
              </a:tblPr>
              <a:tblGrid>
                <a:gridCol w="4643120"/>
                <a:gridCol w="222250"/>
                <a:gridCol w="6971030"/>
              </a:tblGrid>
              <a:tr h="292142">
                <a:tc gridSpan="3">
                  <a:txBody>
                    <a:bodyPr/>
                    <a:lstStyle/>
                    <a:p>
                      <a:pPr algn="ctr">
                        <a:lnSpc>
                          <a:spcPct val="120000"/>
                        </a:lnSpc>
                      </a:pPr>
                      <a:r>
                        <a:rPr lang="zh-CN" altLang="en-US" sz="1800" kern="0" dirty="0">
                          <a:solidFill>
                            <a:schemeClr val="tx1"/>
                          </a:solidFill>
                          <a:latin typeface="+mn-ea"/>
                          <a:ea typeface="+mn-ea"/>
                          <a:cs typeface="宋体" panose="02010600030101010101" pitchFamily="2" charset="-122"/>
                        </a:rPr>
                        <a:t>上市后真实世界研究情况</a:t>
                      </a:r>
                      <a:endParaRPr lang="zh-CN" altLang="en-US" dirty="0">
                        <a:solidFill>
                          <a:schemeClr val="tx1"/>
                        </a:solidFill>
                        <a:latin typeface="+mn-ea"/>
                        <a:ea typeface="+mn-ea"/>
                      </a:endParaRPr>
                    </a:p>
                  </a:txBody>
                  <a:tcPr>
                    <a:solidFill>
                      <a:srgbClr val="9FBFFF"/>
                    </a:solidFill>
                  </a:tcPr>
                </a:tc>
                <a:tc hMerge="1">
                  <a:txBody>
                    <a:bodyPr/>
                    <a:lstStyle/>
                    <a:p>
                      <a:endParaRPr lang="zh-CN"/>
                    </a:p>
                  </a:txBody>
                  <a:tcPr/>
                </a:tc>
                <a:tc hMerge="1">
                  <a:txBody>
                    <a:bodyPr/>
                    <a:lstStyle/>
                    <a:p>
                      <a:endParaRPr lang="zh-CN"/>
                    </a:p>
                  </a:txBody>
                  <a:tcPr/>
                </a:tc>
              </a:tr>
              <a:tr h="1210203">
                <a:tc gridSpan="3">
                  <a:txBody>
                    <a:bodyPr/>
                    <a:lstStyle/>
                    <a:p>
                      <a:pPr marL="285750" indent="-285750" algn="just">
                        <a:lnSpc>
                          <a:spcPts val="2500"/>
                        </a:lnSpc>
                        <a:spcBef>
                          <a:spcPts val="500"/>
                        </a:spcBef>
                        <a:buFont typeface="Wingdings" panose="05000000000000000000" pitchFamily="2" charset="2"/>
                        <a:buChar char="ü"/>
                      </a:pPr>
                      <a:r>
                        <a:rPr lang="zh-CN" altLang="en-US" sz="1600" kern="0" dirty="0">
                          <a:solidFill>
                            <a:schemeClr val="tx1"/>
                          </a:solidFill>
                          <a:latin typeface="+mn-ea"/>
                          <a:ea typeface="+mn-ea"/>
                          <a:cs typeface="宋体" panose="02010600030101010101" pitchFamily="2" charset="-122"/>
                        </a:rPr>
                        <a:t>在</a:t>
                      </a:r>
                      <a:r>
                        <a:rPr lang="en-US" altLang="zh-CN" sz="1600" b="1" kern="0" dirty="0">
                          <a:solidFill>
                            <a:srgbClr val="9D041D"/>
                          </a:solidFill>
                          <a:latin typeface="+mn-ea"/>
                          <a:ea typeface="+mn-ea"/>
                          <a:cs typeface="宋体" panose="02010600030101010101" pitchFamily="2" charset="-122"/>
                        </a:rPr>
                        <a:t>11665、19487</a:t>
                      </a:r>
                      <a:r>
                        <a:rPr lang="zh-CN" altLang="en-US" sz="1600" b="1" kern="0" dirty="0">
                          <a:solidFill>
                            <a:srgbClr val="9D041D"/>
                          </a:solidFill>
                          <a:latin typeface="+mn-ea"/>
                          <a:ea typeface="+mn-ea"/>
                          <a:cs typeface="宋体" panose="02010600030101010101" pitchFamily="2" charset="-122"/>
                        </a:rPr>
                        <a:t>例</a:t>
                      </a:r>
                      <a:r>
                        <a:rPr lang="zh-CN" altLang="en-US" sz="1600" kern="0" dirty="0">
                          <a:solidFill>
                            <a:schemeClr val="tx1"/>
                          </a:solidFill>
                          <a:latin typeface="+mn-ea"/>
                          <a:ea typeface="+mn-ea"/>
                          <a:cs typeface="宋体" panose="02010600030101010101" pitchFamily="2" charset="-122"/>
                        </a:rPr>
                        <a:t>用药人群的两项研究</a:t>
                      </a:r>
                      <a:r>
                        <a:rPr lang="zh-CN" altLang="en-US" sz="1600" b="0" kern="0" dirty="0">
                          <a:latin typeface="+mn-ea"/>
                          <a:ea typeface="+mn-ea"/>
                          <a:cs typeface="宋体" panose="02010600030101010101" pitchFamily="2" charset="-122"/>
                        </a:rPr>
                        <a:t>中，血小板、血红蛋白、白细胞减少的发生率（偶见）分别为</a:t>
                      </a:r>
                      <a:r>
                        <a:rPr lang="en-US" altLang="zh-CN" sz="1600" b="0" kern="0" dirty="0">
                          <a:latin typeface="+mn-ea"/>
                          <a:ea typeface="+mn-ea"/>
                          <a:cs typeface="宋体" panose="02010600030101010101" pitchFamily="2" charset="-122"/>
                        </a:rPr>
                        <a:t>0.12% </a:t>
                      </a:r>
                      <a:r>
                        <a:rPr lang="zh-CN" altLang="en-US" sz="1600" b="0" kern="0" dirty="0" smtClean="0">
                          <a:latin typeface="+mn-ea"/>
                          <a:ea typeface="+mn-ea"/>
                          <a:cs typeface="宋体" panose="02010600030101010101" pitchFamily="2" charset="-122"/>
                        </a:rPr>
                        <a:t>、</a:t>
                      </a:r>
                      <a:r>
                        <a:rPr lang="en-US" altLang="zh-CN" sz="1600" b="0" kern="0" dirty="0" smtClean="0">
                          <a:latin typeface="+mn-ea"/>
                          <a:ea typeface="+mn-ea"/>
                          <a:cs typeface="宋体" panose="02010600030101010101" pitchFamily="2" charset="-122"/>
                        </a:rPr>
                        <a:t>0.34</a:t>
                      </a:r>
                      <a:r>
                        <a:rPr lang="en-US" altLang="zh-CN" sz="1600" b="0" kern="0" dirty="0">
                          <a:latin typeface="+mn-ea"/>
                          <a:ea typeface="+mn-ea"/>
                          <a:cs typeface="宋体" panose="02010600030101010101" pitchFamily="2" charset="-122"/>
                        </a:rPr>
                        <a:t>% </a:t>
                      </a:r>
                      <a:r>
                        <a:rPr lang="zh-CN" altLang="en-US" sz="1600" b="0" kern="0" dirty="0">
                          <a:latin typeface="+mn-ea"/>
                          <a:ea typeface="+mn-ea"/>
                          <a:cs typeface="宋体" panose="02010600030101010101" pitchFamily="2" charset="-122"/>
                        </a:rPr>
                        <a:t>和</a:t>
                      </a:r>
                      <a:r>
                        <a:rPr lang="en-US" altLang="zh-CN" sz="1600" b="0" kern="0" dirty="0">
                          <a:latin typeface="+mn-ea"/>
                          <a:ea typeface="+mn-ea"/>
                          <a:cs typeface="宋体" panose="02010600030101010101" pitchFamily="2" charset="-122"/>
                        </a:rPr>
                        <a:t>0.20% </a:t>
                      </a:r>
                      <a:r>
                        <a:rPr lang="zh-CN" altLang="en-US" sz="1600" b="0" kern="0" dirty="0">
                          <a:latin typeface="+mn-ea"/>
                          <a:ea typeface="+mn-ea"/>
                          <a:cs typeface="宋体" panose="02010600030101010101" pitchFamily="2" charset="-122"/>
                        </a:rPr>
                        <a:t>，肝损害发生率（偶见）</a:t>
                      </a:r>
                      <a:r>
                        <a:rPr lang="en-US" altLang="zh-CN" sz="1600" b="0" kern="0" dirty="0">
                          <a:latin typeface="+mn-ea"/>
                          <a:ea typeface="+mn-ea"/>
                          <a:cs typeface="宋体" panose="02010600030101010101" pitchFamily="2" charset="-122"/>
                        </a:rPr>
                        <a:t>0.82%</a:t>
                      </a:r>
                      <a:r>
                        <a:rPr lang="zh-CN" altLang="en-US" sz="1600" b="0" kern="0" dirty="0">
                          <a:latin typeface="+mn-ea"/>
                          <a:ea typeface="+mn-ea"/>
                          <a:cs typeface="宋体" panose="02010600030101010101" pitchFamily="2" charset="-122"/>
                        </a:rPr>
                        <a:t>，未见粒细胞缺乏病例。</a:t>
                      </a:r>
                      <a:r>
                        <a:rPr lang="zh-CN" altLang="en-US" sz="1600" b="1" kern="0" dirty="0">
                          <a:solidFill>
                            <a:srgbClr val="9D041D"/>
                          </a:solidFill>
                          <a:latin typeface="+mn-ea"/>
                          <a:ea typeface="+mn-ea"/>
                          <a:cs typeface="宋体" panose="02010600030101010101" pitchFamily="2" charset="-122"/>
                        </a:rPr>
                        <a:t>药品临床使用安全</a:t>
                      </a:r>
                      <a:r>
                        <a:rPr lang="zh-CN" altLang="en-US" sz="1600" kern="0" dirty="0">
                          <a:latin typeface="+mn-ea"/>
                          <a:ea typeface="+mn-ea"/>
                          <a:cs typeface="宋体" panose="02010600030101010101" pitchFamily="2" charset="-122"/>
                          <a:sym typeface="+mn-ea"/>
                        </a:rPr>
                        <a:t>。</a:t>
                      </a:r>
                      <a:endParaRPr lang="en-US" altLang="zh-CN" sz="1600" kern="0" dirty="0">
                        <a:solidFill>
                          <a:srgbClr val="FF0000"/>
                        </a:solidFill>
                        <a:latin typeface="+mn-ea"/>
                        <a:ea typeface="+mn-ea"/>
                        <a:cs typeface="宋体" panose="02010600030101010101" pitchFamily="2" charset="-122"/>
                      </a:endParaRPr>
                    </a:p>
                    <a:p>
                      <a:pPr marL="285750" indent="-285750" algn="just">
                        <a:lnSpc>
                          <a:spcPts val="2500"/>
                        </a:lnSpc>
                        <a:spcBef>
                          <a:spcPts val="500"/>
                        </a:spcBef>
                        <a:buFont typeface="Wingdings" panose="05000000000000000000" pitchFamily="2" charset="2"/>
                        <a:buChar char="ü"/>
                      </a:pPr>
                      <a:r>
                        <a:rPr lang="zh-CN" altLang="en-US" sz="1600" b="0" kern="0" dirty="0">
                          <a:latin typeface="+mn-ea"/>
                          <a:ea typeface="+mn-ea"/>
                          <a:cs typeface="宋体" panose="02010600030101010101" pitchFamily="2" charset="-122"/>
                        </a:rPr>
                        <a:t>一项</a:t>
                      </a:r>
                      <a:r>
                        <a:rPr lang="en-US" altLang="zh-CN" sz="1600" b="0" kern="0" dirty="0">
                          <a:latin typeface="+mn-ea"/>
                          <a:ea typeface="+mn-ea"/>
                          <a:cs typeface="宋体" panose="02010600030101010101" pitchFamily="2" charset="-122"/>
                        </a:rPr>
                        <a:t>58</a:t>
                      </a:r>
                      <a:r>
                        <a:rPr lang="zh-CN" altLang="en-US" sz="1600" b="0" kern="0" dirty="0">
                          <a:latin typeface="+mn-ea"/>
                          <a:ea typeface="+mn-ea"/>
                          <a:cs typeface="宋体" panose="02010600030101010101" pitchFamily="2" charset="-122"/>
                        </a:rPr>
                        <a:t>家研究中心参与的</a:t>
                      </a:r>
                      <a:r>
                        <a:rPr lang="en-US" altLang="zh-CN" sz="1600" b="1" kern="0" dirty="0">
                          <a:solidFill>
                            <a:srgbClr val="9D041D"/>
                          </a:solidFill>
                          <a:latin typeface="+mn-ea"/>
                          <a:ea typeface="+mn-ea"/>
                          <a:cs typeface="宋体" panose="02010600030101010101" pitchFamily="2" charset="-122"/>
                        </a:rPr>
                        <a:t>18260</a:t>
                      </a:r>
                      <a:r>
                        <a:rPr lang="zh-CN" altLang="en-US" sz="1600" b="1" kern="0" dirty="0">
                          <a:solidFill>
                            <a:srgbClr val="9D041D"/>
                          </a:solidFill>
                          <a:latin typeface="+mn-ea"/>
                          <a:ea typeface="+mn-ea"/>
                          <a:cs typeface="宋体" panose="02010600030101010101" pitchFamily="2" charset="-122"/>
                        </a:rPr>
                        <a:t>例</a:t>
                      </a:r>
                      <a:r>
                        <a:rPr lang="zh-CN" altLang="en-US" sz="1600" kern="0" dirty="0">
                          <a:solidFill>
                            <a:schemeClr val="tx1"/>
                          </a:solidFill>
                          <a:latin typeface="+mn-ea"/>
                          <a:ea typeface="+mn-ea"/>
                          <a:cs typeface="宋体" panose="02010600030101010101" pitchFamily="2" charset="-122"/>
                        </a:rPr>
                        <a:t>用药人群的真实世界研究</a:t>
                      </a:r>
                      <a:r>
                        <a:rPr lang="zh-CN" altLang="en-US" sz="1600" b="0" kern="0" dirty="0">
                          <a:latin typeface="+mn-ea"/>
                          <a:ea typeface="+mn-ea"/>
                          <a:cs typeface="宋体" panose="02010600030101010101" pitchFamily="2" charset="-122"/>
                        </a:rPr>
                        <a:t>显示，药品在广泛人群中耐受性良好，不良反应发生率</a:t>
                      </a:r>
                      <a:r>
                        <a:rPr lang="en-US" altLang="zh-CN" sz="1600" b="0" kern="0" dirty="0" smtClean="0">
                          <a:latin typeface="+mn-ea"/>
                          <a:ea typeface="+mn-ea"/>
                          <a:cs typeface="宋体" panose="02010600030101010101" pitchFamily="2" charset="-122"/>
                        </a:rPr>
                        <a:t>2.90%</a:t>
                      </a:r>
                      <a:r>
                        <a:rPr lang="zh-CN" altLang="en-US" sz="1600" b="0" kern="0" dirty="0">
                          <a:latin typeface="+mn-ea"/>
                          <a:ea typeface="+mn-ea"/>
                          <a:cs typeface="宋体" panose="02010600030101010101" pitchFamily="2" charset="-122"/>
                        </a:rPr>
                        <a:t>，常见（</a:t>
                      </a:r>
                      <a:r>
                        <a:rPr lang="en-US" altLang="zh-CN" sz="1600" b="0" kern="0" dirty="0">
                          <a:latin typeface="+mn-ea"/>
                          <a:ea typeface="+mn-ea"/>
                          <a:cs typeface="宋体" panose="02010600030101010101" pitchFamily="2" charset="-122"/>
                        </a:rPr>
                        <a:t>1.45%</a:t>
                      </a:r>
                      <a:r>
                        <a:rPr lang="zh-CN" altLang="en-US" sz="1600" b="0" kern="0" dirty="0">
                          <a:latin typeface="+mn-ea"/>
                          <a:ea typeface="+mn-ea"/>
                          <a:cs typeface="宋体" panose="02010600030101010101" pitchFamily="2" charset="-122"/>
                        </a:rPr>
                        <a:t>）粒细胞减少，偶见白细胞减少（</a:t>
                      </a:r>
                      <a:r>
                        <a:rPr lang="en-US" altLang="zh-CN" sz="1600" b="0" kern="0" dirty="0">
                          <a:latin typeface="+mn-ea"/>
                          <a:ea typeface="+mn-ea"/>
                          <a:cs typeface="宋体" panose="02010600030101010101" pitchFamily="2" charset="-122"/>
                        </a:rPr>
                        <a:t>0.93%</a:t>
                      </a:r>
                      <a:r>
                        <a:rPr lang="zh-CN" altLang="en-US" sz="1600" b="0" kern="0" dirty="0">
                          <a:latin typeface="+mn-ea"/>
                          <a:ea typeface="+mn-ea"/>
                          <a:cs typeface="宋体" panose="02010600030101010101" pitchFamily="2" charset="-122"/>
                        </a:rPr>
                        <a:t>）、贫血（</a:t>
                      </a:r>
                      <a:r>
                        <a:rPr lang="en-US" altLang="zh-CN" sz="1600" b="0" kern="0" dirty="0">
                          <a:latin typeface="+mn-ea"/>
                          <a:ea typeface="+mn-ea"/>
                          <a:cs typeface="宋体" panose="02010600030101010101" pitchFamily="2" charset="-122"/>
                        </a:rPr>
                        <a:t>0.71%</a:t>
                      </a:r>
                      <a:r>
                        <a:rPr lang="zh-CN" altLang="en-US" sz="1600" b="0" kern="0" dirty="0">
                          <a:latin typeface="+mn-ea"/>
                          <a:ea typeface="+mn-ea"/>
                          <a:cs typeface="宋体" panose="02010600030101010101" pitchFamily="2" charset="-122"/>
                        </a:rPr>
                        <a:t>）和血小板减少（</a:t>
                      </a:r>
                      <a:r>
                        <a:rPr lang="en-US" altLang="zh-CN" sz="1600" b="0" kern="0" dirty="0">
                          <a:latin typeface="+mn-ea"/>
                          <a:ea typeface="+mn-ea"/>
                          <a:cs typeface="宋体" panose="02010600030101010101" pitchFamily="2" charset="-122"/>
                        </a:rPr>
                        <a:t>0.34%</a:t>
                      </a:r>
                      <a:r>
                        <a:rPr lang="zh-CN" altLang="en-US" sz="1600" b="0" kern="0" dirty="0">
                          <a:latin typeface="+mn-ea"/>
                          <a:ea typeface="+mn-ea"/>
                          <a:cs typeface="宋体" panose="02010600030101010101" pitchFamily="2" charset="-122"/>
                        </a:rPr>
                        <a:t>），粒细胞缺乏十分罕见（</a:t>
                      </a:r>
                      <a:r>
                        <a:rPr lang="en-US" altLang="zh-CN" sz="1600" b="0" kern="0" dirty="0">
                          <a:latin typeface="+mn-ea"/>
                          <a:ea typeface="+mn-ea"/>
                          <a:cs typeface="宋体" panose="02010600030101010101" pitchFamily="2" charset="-122"/>
                        </a:rPr>
                        <a:t>0.006%</a:t>
                      </a:r>
                      <a:r>
                        <a:rPr lang="zh-CN" altLang="en-US" sz="1600" b="0" kern="0" dirty="0">
                          <a:latin typeface="+mn-ea"/>
                          <a:ea typeface="+mn-ea"/>
                          <a:cs typeface="宋体" panose="02010600030101010101" pitchFamily="2" charset="-122"/>
                        </a:rPr>
                        <a:t>）。</a:t>
                      </a:r>
                      <a:r>
                        <a:rPr lang="zh-CN" altLang="en-US" sz="1600" b="1" kern="0" dirty="0" smtClean="0">
                          <a:solidFill>
                            <a:srgbClr val="9D041D"/>
                          </a:solidFill>
                          <a:latin typeface="+mn-ea"/>
                          <a:ea typeface="+mn-ea"/>
                          <a:cs typeface="宋体" panose="02010600030101010101" pitchFamily="2" charset="-122"/>
                        </a:rPr>
                        <a:t>不良反应多</a:t>
                      </a:r>
                      <a:r>
                        <a:rPr lang="zh-CN" altLang="en-US" sz="1600" b="1" kern="0" dirty="0">
                          <a:solidFill>
                            <a:srgbClr val="9D041D"/>
                          </a:solidFill>
                          <a:latin typeface="+mn-ea"/>
                          <a:ea typeface="+mn-ea"/>
                          <a:cs typeface="宋体" panose="02010600030101010101" pitchFamily="2" charset="-122"/>
                        </a:rPr>
                        <a:t>为轻中度，转归良好</a:t>
                      </a:r>
                      <a:r>
                        <a:rPr lang="zh-CN" altLang="en-US" sz="1600" b="1" kern="0" dirty="0">
                          <a:solidFill>
                            <a:schemeClr val="tx1"/>
                          </a:solidFill>
                          <a:latin typeface="+mn-ea"/>
                          <a:ea typeface="+mn-ea"/>
                          <a:cs typeface="宋体" panose="02010600030101010101" pitchFamily="2" charset="-122"/>
                        </a:rPr>
                        <a:t>。</a:t>
                      </a:r>
                      <a:endParaRPr lang="zh-CN" altLang="en-US" sz="1600" b="1" dirty="0">
                        <a:solidFill>
                          <a:schemeClr val="tx1"/>
                        </a:solidFill>
                        <a:latin typeface="+mn-ea"/>
                        <a:ea typeface="+mn-ea"/>
                      </a:endParaRPr>
                    </a:p>
                  </a:txBody>
                  <a:tcPr>
                    <a:lnB w="12700" cmpd="sng">
                      <a:noFill/>
                    </a:lnB>
                    <a:solidFill>
                      <a:schemeClr val="bg1"/>
                    </a:solidFill>
                  </a:tcPr>
                </a:tc>
                <a:tc hMerge="1">
                  <a:txBody>
                    <a:bodyPr/>
                    <a:lstStyle/>
                    <a:p>
                      <a:endParaRPr lang="zh-CN"/>
                    </a:p>
                  </a:txBody>
                  <a:tcPr/>
                </a:tc>
                <a:tc hMerge="1">
                  <a:txBody>
                    <a:bodyPr/>
                    <a:lstStyle/>
                    <a:p>
                      <a:endParaRPr lang="zh-CN"/>
                    </a:p>
                  </a:txBody>
                  <a:tcPr/>
                </a:tc>
              </a:tr>
              <a:tr h="167153">
                <a:tc gridSpan="3">
                  <a:txBody>
                    <a:bodyPr/>
                    <a:lstStyle/>
                    <a:p>
                      <a:pPr>
                        <a:lnSpc>
                          <a:spcPct val="120000"/>
                        </a:lnSpc>
                      </a:pPr>
                      <a:endParaRPr lang="zh-CN" altLang="en-US" sz="800" dirty="0">
                        <a:latin typeface="+mn-ea"/>
                        <a:ea typeface="+mn-ea"/>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hMerge="1">
                  <a:txBody>
                    <a:bodyPr/>
                    <a:lstStyle/>
                    <a:p>
                      <a:endParaRPr lang="zh-CN"/>
                    </a:p>
                  </a:txBody>
                  <a:tcPr/>
                </a:tc>
                <a:tc hMerge="1">
                  <a:txBody>
                    <a:bodyPr/>
                    <a:lstStyle/>
                    <a:p>
                      <a:endParaRPr lang="zh-CN"/>
                    </a:p>
                  </a:txBody>
                  <a:tcPr/>
                </a:tc>
              </a:tr>
              <a:tr h="296376">
                <a:tc>
                  <a:txBody>
                    <a:bodyPr/>
                    <a:lstStyle/>
                    <a:p>
                      <a:pPr algn="ctr">
                        <a:lnSpc>
                          <a:spcPct val="120000"/>
                        </a:lnSpc>
                      </a:pPr>
                      <a:r>
                        <a:rPr lang="zh-CN" altLang="en-US" sz="1800" b="1" dirty="0">
                          <a:solidFill>
                            <a:schemeClr val="tx1"/>
                          </a:solidFill>
                          <a:latin typeface="+mn-ea"/>
                          <a:ea typeface="+mn-ea"/>
                        </a:rPr>
                        <a:t>药品说明书收载的安全性信息</a:t>
                      </a:r>
                      <a:endParaRPr lang="zh-CN" altLang="en-US" b="1" dirty="0">
                        <a:solidFill>
                          <a:schemeClr val="tx1"/>
                        </a:solidFill>
                        <a:latin typeface="+mn-ea"/>
                        <a:ea typeface="+mn-ea"/>
                      </a:endParaRPr>
                    </a:p>
                  </a:txBody>
                  <a:tcPr>
                    <a:lnR w="12700" cmpd="sng">
                      <a:noFill/>
                    </a:lnR>
                    <a:lnT w="12700" cmpd="sng">
                      <a:noFill/>
                    </a:lnT>
                    <a:solidFill>
                      <a:srgbClr val="9FBFFF"/>
                    </a:solidFill>
                  </a:tcPr>
                </a:tc>
                <a:tc>
                  <a:txBody>
                    <a:bodyPr/>
                    <a:lstStyle/>
                    <a:p>
                      <a:pPr>
                        <a:lnSpc>
                          <a:spcPct val="120000"/>
                        </a:lnSpc>
                      </a:pPr>
                      <a:endParaRPr lang="zh-CN" altLang="en-US" dirty="0">
                        <a:solidFill>
                          <a:schemeClr val="tx1"/>
                        </a:solidFill>
                        <a:latin typeface="+mn-ea"/>
                        <a:ea typeface="+mn-ea"/>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ct val="120000"/>
                        </a:lnSpc>
                      </a:pPr>
                      <a:r>
                        <a:rPr lang="zh-CN" altLang="en-US" sz="1800" b="1" kern="0" dirty="0">
                          <a:solidFill>
                            <a:schemeClr val="tx1"/>
                          </a:solidFill>
                          <a:latin typeface="+mn-ea"/>
                          <a:ea typeface="+mn-ea"/>
                          <a:cs typeface="宋体" panose="02010600030101010101" pitchFamily="2" charset="-122"/>
                        </a:rPr>
                        <a:t>国内外不良反应发生情况</a:t>
                      </a:r>
                      <a:endParaRPr lang="zh-CN" altLang="en-US" b="1" dirty="0">
                        <a:solidFill>
                          <a:schemeClr val="tx1"/>
                        </a:solidFill>
                        <a:latin typeface="+mn-ea"/>
                        <a:ea typeface="+mn-ea"/>
                      </a:endParaRPr>
                    </a:p>
                  </a:txBody>
                  <a:tcPr>
                    <a:lnL w="12700" cmpd="sng">
                      <a:noFill/>
                    </a:lnL>
                    <a:lnT w="12700" cmpd="sng">
                      <a:noFill/>
                    </a:lnT>
                    <a:solidFill>
                      <a:srgbClr val="9FBFFF"/>
                    </a:solidFill>
                  </a:tcPr>
                </a:tc>
              </a:tr>
              <a:tr h="1495994">
                <a:tc>
                  <a:txBody>
                    <a:bodyPr/>
                    <a:lstStyle/>
                    <a:p>
                      <a:pPr marL="285750" indent="-285750">
                        <a:lnSpc>
                          <a:spcPts val="2500"/>
                        </a:lnSpc>
                        <a:buFont typeface="Wingdings" panose="05000000000000000000" pitchFamily="2" charset="2"/>
                        <a:buChar char="Ø"/>
                      </a:pPr>
                      <a:r>
                        <a:rPr lang="zh-CN" altLang="zh-CN" sz="1600" b="0" kern="0" dirty="0">
                          <a:effectLst/>
                          <a:latin typeface="+mn-ea"/>
                          <a:ea typeface="+mn-ea"/>
                          <a:cs typeface="宋体" panose="02010600030101010101" pitchFamily="2" charset="-122"/>
                        </a:rPr>
                        <a:t>头痛常见。</a:t>
                      </a:r>
                      <a:endParaRPr lang="en-US" altLang="zh-CN" sz="1600" b="0" kern="0" dirty="0">
                        <a:effectLst/>
                        <a:latin typeface="+mn-ea"/>
                        <a:ea typeface="+mn-ea"/>
                        <a:cs typeface="宋体" panose="02010600030101010101" pitchFamily="2" charset="-122"/>
                      </a:endParaRPr>
                    </a:p>
                    <a:p>
                      <a:pPr marL="285750" indent="-285750">
                        <a:lnSpc>
                          <a:spcPts val="2500"/>
                        </a:lnSpc>
                        <a:buFont typeface="Wingdings" panose="05000000000000000000" pitchFamily="2" charset="2"/>
                        <a:buChar char="Ø"/>
                      </a:pPr>
                      <a:r>
                        <a:rPr lang="zh-CN" altLang="en-US" sz="1600" b="0" kern="0" dirty="0">
                          <a:effectLst/>
                          <a:latin typeface="+mn-ea"/>
                          <a:ea typeface="+mn-ea"/>
                          <a:cs typeface="宋体" panose="02010600030101010101" pitchFamily="2" charset="-122"/>
                        </a:rPr>
                        <a:t>头晕、头部不适、</a:t>
                      </a:r>
                      <a:r>
                        <a:rPr lang="zh-CN" altLang="zh-CN" sz="1600" b="0" kern="0" dirty="0">
                          <a:effectLst/>
                          <a:latin typeface="+mn-ea"/>
                          <a:ea typeface="+mn-ea"/>
                          <a:cs typeface="宋体" panose="02010600030101010101" pitchFamily="2" charset="-122"/>
                        </a:rPr>
                        <a:t>恶心、</a:t>
                      </a:r>
                      <a:r>
                        <a:rPr lang="zh-CN" altLang="en-US" sz="1600" b="0" kern="0" dirty="0">
                          <a:effectLst/>
                          <a:latin typeface="+mn-ea"/>
                          <a:ea typeface="+mn-ea"/>
                          <a:cs typeface="宋体" panose="02010600030101010101" pitchFamily="2" charset="-122"/>
                        </a:rPr>
                        <a:t>腹泻、腹痛、</a:t>
                      </a:r>
                      <a:r>
                        <a:rPr lang="zh-CN" altLang="zh-CN" sz="1600" b="0" kern="0" dirty="0">
                          <a:effectLst/>
                          <a:latin typeface="+mn-ea"/>
                          <a:ea typeface="+mn-ea"/>
                          <a:cs typeface="宋体" panose="02010600030101010101" pitchFamily="2" charset="-122"/>
                        </a:rPr>
                        <a:t>心悸、潮红、过敏反应、呼吸困难、肝肾功能异常、白细胞减少、</a:t>
                      </a:r>
                      <a:r>
                        <a:rPr lang="zh-CN" altLang="en-US" sz="1600" b="0" kern="0" dirty="0">
                          <a:effectLst/>
                          <a:latin typeface="+mn-ea"/>
                          <a:ea typeface="+mn-ea"/>
                          <a:cs typeface="宋体" panose="02010600030101010101" pitchFamily="2" charset="-122"/>
                        </a:rPr>
                        <a:t>肾功能损害、</a:t>
                      </a:r>
                      <a:r>
                        <a:rPr lang="zh-CN" altLang="zh-CN" sz="1600" b="0" kern="0" dirty="0">
                          <a:effectLst/>
                          <a:latin typeface="+mn-ea"/>
                          <a:ea typeface="+mn-ea"/>
                          <a:cs typeface="宋体" panose="02010600030101010101" pitchFamily="2" charset="-122"/>
                        </a:rPr>
                        <a:t>皮疹、瘙痒、胸部不适等少见。</a:t>
                      </a:r>
                      <a:endParaRPr lang="en-US" altLang="zh-CN" sz="1600" b="0" kern="0" dirty="0">
                        <a:effectLst/>
                        <a:latin typeface="+mn-ea"/>
                        <a:ea typeface="+mn-ea"/>
                        <a:cs typeface="宋体" panose="02010600030101010101" pitchFamily="2" charset="-122"/>
                      </a:endParaRPr>
                    </a:p>
                    <a:p>
                      <a:pPr marL="285750" indent="-285750">
                        <a:lnSpc>
                          <a:spcPts val="2500"/>
                        </a:lnSpc>
                        <a:buFont typeface="Wingdings" panose="05000000000000000000" pitchFamily="2" charset="2"/>
                        <a:buChar char="Ø"/>
                      </a:pPr>
                      <a:r>
                        <a:rPr lang="zh-CN" altLang="zh-CN" sz="1600" b="0" kern="0" dirty="0">
                          <a:effectLst/>
                          <a:latin typeface="+mn-ea"/>
                          <a:ea typeface="+mn-ea"/>
                          <a:cs typeface="宋体" panose="02010600030101010101" pitchFamily="2" charset="-122"/>
                        </a:rPr>
                        <a:t>粒细胞缺乏、血小板减少罕见。</a:t>
                      </a:r>
                      <a:endParaRPr lang="zh-CN" altLang="en-US" sz="1600" dirty="0">
                        <a:latin typeface="+mn-ea"/>
                        <a:ea typeface="+mn-ea"/>
                      </a:endParaRPr>
                    </a:p>
                  </a:txBody>
                  <a:tcPr>
                    <a:lnR w="12700" cmpd="sng">
                      <a:noFill/>
                    </a:lnR>
                    <a:solidFill>
                      <a:schemeClr val="bg1"/>
                    </a:solidFill>
                  </a:tcPr>
                </a:tc>
                <a:tc>
                  <a:txBody>
                    <a:bodyPr/>
                    <a:lstStyle/>
                    <a:p>
                      <a:pPr>
                        <a:lnSpc>
                          <a:spcPct val="120000"/>
                        </a:lnSpc>
                      </a:pPr>
                      <a:endParaRPr lang="zh-CN" altLang="en-US" dirty="0">
                        <a:latin typeface="+mn-ea"/>
                        <a:ea typeface="+mn-ea"/>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285750" indent="-285750" algn="just">
                        <a:lnSpc>
                          <a:spcPts val="2500"/>
                        </a:lnSpc>
                        <a:spcBef>
                          <a:spcPts val="500"/>
                        </a:spcBef>
                        <a:buFont typeface="Wingdings" panose="05000000000000000000" pitchFamily="2" charset="2"/>
                        <a:buChar char="Ø"/>
                      </a:pPr>
                      <a:r>
                        <a:rPr lang="zh-CN" altLang="en-US" sz="1600" b="0" kern="0" dirty="0">
                          <a:latin typeface="+mn-ea"/>
                          <a:ea typeface="+mn-ea"/>
                          <a:cs typeface="宋体" panose="02010600030101010101" pitchFamily="2" charset="-122"/>
                        </a:rPr>
                        <a:t>近</a:t>
                      </a:r>
                      <a:r>
                        <a:rPr lang="en-US" altLang="zh-CN" sz="1600" b="0" kern="0" dirty="0">
                          <a:latin typeface="+mn-ea"/>
                          <a:ea typeface="+mn-ea"/>
                          <a:cs typeface="宋体" panose="02010600030101010101" pitchFamily="2" charset="-122"/>
                        </a:rPr>
                        <a:t>5</a:t>
                      </a:r>
                      <a:r>
                        <a:rPr lang="zh-CN" altLang="en-US" sz="1600" b="0" kern="0" dirty="0" smtClean="0">
                          <a:latin typeface="+mn-ea"/>
                          <a:ea typeface="+mn-ea"/>
                          <a:cs typeface="宋体" panose="02010600030101010101" pitchFamily="2" charset="-122"/>
                        </a:rPr>
                        <a:t>年内我国及其他国家药品</a:t>
                      </a:r>
                      <a:r>
                        <a:rPr lang="zh-CN" altLang="en-US" sz="1600" b="0" kern="0" dirty="0">
                          <a:latin typeface="+mn-ea"/>
                          <a:ea typeface="+mn-ea"/>
                          <a:cs typeface="宋体" panose="02010600030101010101" pitchFamily="2" charset="-122"/>
                        </a:rPr>
                        <a:t>监管部门</a:t>
                      </a:r>
                      <a:r>
                        <a:rPr lang="zh-CN" altLang="en-US" sz="1600" b="1" kern="0" dirty="0">
                          <a:solidFill>
                            <a:srgbClr val="9D041D"/>
                          </a:solidFill>
                          <a:latin typeface="+mn-ea"/>
                          <a:ea typeface="+mn-ea"/>
                          <a:cs typeface="宋体" panose="02010600030101010101" pitchFamily="2" charset="-122"/>
                        </a:rPr>
                        <a:t>未</a:t>
                      </a:r>
                      <a:r>
                        <a:rPr lang="zh-CN" altLang="en-US" sz="1600" b="1" kern="0" dirty="0" smtClean="0">
                          <a:solidFill>
                            <a:srgbClr val="9D041D"/>
                          </a:solidFill>
                          <a:latin typeface="+mn-ea"/>
                          <a:ea typeface="+mn-ea"/>
                          <a:cs typeface="宋体" panose="02010600030101010101" pitchFamily="2" charset="-122"/>
                        </a:rPr>
                        <a:t>对该药品</a:t>
                      </a:r>
                      <a:r>
                        <a:rPr lang="zh-CN" altLang="en-US" sz="1600" b="1" kern="0" dirty="0">
                          <a:solidFill>
                            <a:srgbClr val="9D041D"/>
                          </a:solidFill>
                          <a:latin typeface="+mn-ea"/>
                          <a:ea typeface="+mn-ea"/>
                          <a:cs typeface="宋体" panose="02010600030101010101" pitchFamily="2" charset="-122"/>
                        </a:rPr>
                        <a:t>发布过安全性警告、黑框警告、撤市等安全性信息或其他用药警示</a:t>
                      </a:r>
                      <a:r>
                        <a:rPr lang="zh-CN" altLang="en-US" sz="1600" kern="0" dirty="0">
                          <a:latin typeface="+mn-ea"/>
                          <a:ea typeface="+mn-ea"/>
                          <a:cs typeface="宋体" panose="02010600030101010101" pitchFamily="2" charset="-122"/>
                          <a:sym typeface="+mn-ea"/>
                        </a:rPr>
                        <a:t>。</a:t>
                      </a:r>
                      <a:endParaRPr lang="en-US" altLang="zh-CN" sz="1600" kern="0" dirty="0">
                        <a:solidFill>
                          <a:srgbClr val="FF0000"/>
                        </a:solidFill>
                        <a:latin typeface="+mn-ea"/>
                        <a:ea typeface="+mn-ea"/>
                        <a:cs typeface="宋体" panose="02010600030101010101" pitchFamily="2" charset="-122"/>
                      </a:endParaRPr>
                    </a:p>
                    <a:p>
                      <a:pPr marL="285750" indent="-285750" algn="just">
                        <a:lnSpc>
                          <a:spcPts val="2500"/>
                        </a:lnSpc>
                        <a:spcBef>
                          <a:spcPts val="500"/>
                        </a:spcBef>
                        <a:buFont typeface="Wingdings" panose="05000000000000000000" pitchFamily="2" charset="2"/>
                        <a:buChar char="Ø"/>
                      </a:pPr>
                      <a:r>
                        <a:rPr lang="zh-CN" altLang="en-US" sz="1600" b="0" i="0" u="none" kern="0" baseline="0" dirty="0">
                          <a:solidFill>
                            <a:schemeClr val="dk1"/>
                          </a:solidFill>
                          <a:effectLst/>
                          <a:latin typeface="+mn-ea"/>
                          <a:ea typeface="+mn-ea"/>
                          <a:cs typeface="宋体" panose="02010600030101010101" pitchFamily="2" charset="-122"/>
                        </a:rPr>
                        <a:t>药品不良反应（罕见，各不良反应发生率＜</a:t>
                      </a:r>
                      <a:r>
                        <a:rPr lang="en-US" altLang="zh-CN" sz="1600" b="0" i="0" u="none" kern="0" baseline="0" dirty="0">
                          <a:solidFill>
                            <a:schemeClr val="dk1"/>
                          </a:solidFill>
                          <a:effectLst/>
                          <a:latin typeface="+mn-ea"/>
                          <a:ea typeface="+mn-ea"/>
                          <a:cs typeface="宋体" panose="02010600030101010101" pitchFamily="2" charset="-122"/>
                        </a:rPr>
                        <a:t>0.1%</a:t>
                      </a:r>
                      <a:r>
                        <a:rPr lang="zh-CN" altLang="en-US" sz="1600" b="0" i="0" u="none" kern="0" baseline="0" dirty="0">
                          <a:solidFill>
                            <a:schemeClr val="dk1"/>
                          </a:solidFill>
                          <a:effectLst/>
                          <a:latin typeface="+mn-ea"/>
                          <a:ea typeface="+mn-ea"/>
                          <a:cs typeface="宋体" panose="02010600030101010101" pitchFamily="2" charset="-122"/>
                        </a:rPr>
                        <a:t>）主要为头痛、头晕、恶心、瘙痒、皮疹、胸部不适、呕吐、心悸、寒战、头部不适。</a:t>
                      </a:r>
                    </a:p>
                    <a:p>
                      <a:pPr marL="285750" indent="-285750" algn="just">
                        <a:lnSpc>
                          <a:spcPts val="2500"/>
                        </a:lnSpc>
                        <a:spcBef>
                          <a:spcPts val="500"/>
                        </a:spcBef>
                        <a:buFont typeface="Wingdings" panose="05000000000000000000" pitchFamily="2" charset="2"/>
                        <a:buChar char="Ø"/>
                      </a:pPr>
                      <a:r>
                        <a:rPr lang="zh-CN" altLang="en-US" sz="1600" b="0" i="0" u="none" kern="0" baseline="0" dirty="0">
                          <a:solidFill>
                            <a:schemeClr val="dk1"/>
                          </a:solidFill>
                          <a:effectLst/>
                          <a:latin typeface="+mn-ea"/>
                          <a:ea typeface="+mn-ea"/>
                          <a:cs typeface="宋体" panose="02010600030101010101" pitchFamily="2" charset="-122"/>
                        </a:rPr>
                        <a:t>药品严重不良反应（十分罕见，各不良反应发生率＜</a:t>
                      </a:r>
                      <a:r>
                        <a:rPr lang="en-US" altLang="zh-CN" sz="1600" b="0" i="0" u="none" kern="0" baseline="0" dirty="0">
                          <a:solidFill>
                            <a:schemeClr val="dk1"/>
                          </a:solidFill>
                          <a:effectLst/>
                          <a:latin typeface="+mn-ea"/>
                          <a:ea typeface="+mn-ea"/>
                          <a:cs typeface="宋体" panose="02010600030101010101" pitchFamily="2" charset="-122"/>
                        </a:rPr>
                        <a:t>0.01%</a:t>
                      </a:r>
                      <a:r>
                        <a:rPr lang="zh-CN" altLang="en-US" sz="1600" b="0" i="0" u="none" kern="0" baseline="0" dirty="0">
                          <a:solidFill>
                            <a:schemeClr val="dk1"/>
                          </a:solidFill>
                          <a:effectLst/>
                          <a:latin typeface="+mn-ea"/>
                          <a:ea typeface="+mn-ea"/>
                          <a:cs typeface="宋体" panose="02010600030101010101" pitchFamily="2" charset="-122"/>
                        </a:rPr>
                        <a:t>）主要为皮疹、寒战、瘙痒、胸部不适、发热、头痛、头晕、恶心、高热、肝功能异常。</a:t>
                      </a:r>
                    </a:p>
                  </a:txBody>
                  <a:tcPr>
                    <a:lnL w="12700" cmpd="sng">
                      <a:noFill/>
                    </a:lnL>
                    <a:solidFill>
                      <a:schemeClr val="bg1"/>
                    </a:solidFill>
                  </a:tcPr>
                </a:tc>
              </a:tr>
            </a:tbl>
          </a:graphicData>
        </a:graphic>
      </p:graphicFrame>
      <p:sp>
        <p:nvSpPr>
          <p:cNvPr id="17" name="文本框 16"/>
          <p:cNvSpPr txBox="1"/>
          <p:nvPr>
            <p:custDataLst>
              <p:tags r:id="rId3"/>
            </p:custDataLst>
          </p:nvPr>
        </p:nvSpPr>
        <p:spPr>
          <a:xfrm>
            <a:off x="412124" y="6403055"/>
            <a:ext cx="7495503" cy="461665"/>
          </a:xfrm>
          <a:prstGeom prst="rect">
            <a:avLst/>
          </a:prstGeom>
          <a:noFill/>
        </p:spPr>
        <p:txBody>
          <a:bodyPr wrap="square" rtlCol="0">
            <a:spAutoFit/>
          </a:bodyPr>
          <a:lstStyle/>
          <a:p>
            <a:r>
              <a:rPr lang="en-US" altLang="zh-CN" sz="800" dirty="0"/>
              <a:t>1.</a:t>
            </a:r>
            <a:r>
              <a:rPr lang="zh-CN" altLang="en-US" sz="800" dirty="0"/>
              <a:t>马来酸桂哌齐特注射液说明书</a:t>
            </a:r>
            <a:endParaRPr lang="en-US" altLang="zh-CN" sz="800" dirty="0"/>
          </a:p>
          <a:p>
            <a:r>
              <a:rPr lang="en-US" altLang="zh-CN" sz="800" dirty="0"/>
              <a:t>2.</a:t>
            </a:r>
            <a:r>
              <a:rPr lang="zh-CN" altLang="en-US" sz="800" dirty="0"/>
              <a:t>郭代红等</a:t>
            </a:r>
            <a:r>
              <a:rPr lang="en-US" altLang="zh-CN" sz="800" dirty="0"/>
              <a:t>,</a:t>
            </a:r>
            <a:r>
              <a:rPr lang="zh-CN" altLang="en-US" sz="800" dirty="0"/>
              <a:t>马来酸桂哌齐特用药患者</a:t>
            </a:r>
            <a:r>
              <a:rPr lang="en-US" altLang="zh-CN" sz="800" dirty="0"/>
              <a:t>11665</a:t>
            </a:r>
            <a:r>
              <a:rPr lang="zh-CN" altLang="en-US" sz="800" dirty="0"/>
              <a:t>例的血液系统药品不良反应自动监测研究</a:t>
            </a:r>
            <a:r>
              <a:rPr lang="en-US" altLang="zh-CN" sz="800" dirty="0"/>
              <a:t>,</a:t>
            </a:r>
            <a:r>
              <a:rPr lang="zh-CN" altLang="en-US" sz="800" dirty="0"/>
              <a:t>中国临床药理学杂志</a:t>
            </a:r>
            <a:r>
              <a:rPr lang="en-US" altLang="zh-CN" sz="800" dirty="0"/>
              <a:t>,2017</a:t>
            </a:r>
          </a:p>
          <a:p>
            <a:r>
              <a:rPr lang="en-US" altLang="zh-CN" sz="800" dirty="0"/>
              <a:t>3.</a:t>
            </a:r>
            <a:r>
              <a:rPr lang="zh-CN" altLang="en-US" sz="800" dirty="0"/>
              <a:t>郭代红等</a:t>
            </a:r>
            <a:r>
              <a:rPr lang="en-US" altLang="zh-CN" sz="800" dirty="0"/>
              <a:t>,</a:t>
            </a:r>
            <a:r>
              <a:rPr lang="zh-CN" altLang="en-US" sz="800" dirty="0"/>
              <a:t> </a:t>
            </a:r>
            <a:r>
              <a:rPr lang="en-US" altLang="zh-CN" sz="800" dirty="0"/>
              <a:t>5</a:t>
            </a:r>
            <a:r>
              <a:rPr lang="zh-CN" altLang="en-US" sz="800" dirty="0"/>
              <a:t>所医院</a:t>
            </a:r>
            <a:r>
              <a:rPr lang="en-US" altLang="zh-CN" sz="800" dirty="0"/>
              <a:t>19487</a:t>
            </a:r>
            <a:r>
              <a:rPr lang="zh-CN" altLang="en-US" sz="800" dirty="0"/>
              <a:t>例马来酸桂哌齐特用药人群</a:t>
            </a:r>
            <a:r>
              <a:rPr lang="en-US" altLang="zh-CN" sz="800" dirty="0"/>
              <a:t>ADR</a:t>
            </a:r>
            <a:r>
              <a:rPr lang="zh-CN" altLang="en-US" sz="800" dirty="0"/>
              <a:t>自动监测与评价</a:t>
            </a:r>
            <a:r>
              <a:rPr lang="en-US" altLang="zh-CN" sz="800" dirty="0"/>
              <a:t>,</a:t>
            </a:r>
            <a:r>
              <a:rPr lang="zh-CN" altLang="en-US" sz="800" dirty="0"/>
              <a:t>中国药物应用与监测</a:t>
            </a:r>
            <a:r>
              <a:rPr lang="en-US" altLang="zh-CN" sz="800" dirty="0"/>
              <a:t>,2017</a:t>
            </a:r>
            <a:endParaRPr lang="zh-CN" altLang="en-US" sz="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03-</a:t>
            </a:r>
            <a:r>
              <a:rPr lang="zh-CN" altLang="en-US" sz="2800" dirty="0"/>
              <a:t>有效性</a:t>
            </a:r>
          </a:p>
        </p:txBody>
      </p:sp>
      <p:graphicFrame>
        <p:nvGraphicFramePr>
          <p:cNvPr id="18" name="内容占位符 4"/>
          <p:cNvGraphicFramePr>
            <a:graphicFrameLocks noGrp="1"/>
          </p:cNvGraphicFramePr>
          <p:nvPr>
            <p:ph idx="1"/>
            <p:extLst>
              <p:ext uri="{D42A27DB-BD31-4B8C-83A1-F6EECF244321}">
                <p14:modId xmlns:p14="http://schemas.microsoft.com/office/powerpoint/2010/main" val="4095338592"/>
              </p:ext>
            </p:extLst>
          </p:nvPr>
        </p:nvGraphicFramePr>
        <p:xfrm>
          <a:off x="405690" y="1294500"/>
          <a:ext cx="11413272" cy="5102860"/>
        </p:xfrm>
        <a:graphic>
          <a:graphicData uri="http://schemas.openxmlformats.org/drawingml/2006/table">
            <a:tbl>
              <a:tblPr firstRow="1" bandRow="1">
                <a:tableStyleId>{5C22544A-7EE6-4342-B048-85BDC9FD1C3A}</a:tableStyleId>
              </a:tblPr>
              <a:tblGrid>
                <a:gridCol w="11413272"/>
              </a:tblGrid>
              <a:tr h="502920">
                <a:tc>
                  <a:txBody>
                    <a:bodyPr/>
                    <a:lstStyle/>
                    <a:p>
                      <a:pPr marL="0" indent="0" algn="ctr">
                        <a:lnSpc>
                          <a:spcPct val="150000"/>
                        </a:lnSpc>
                        <a:buFontTx/>
                        <a:buNone/>
                      </a:pPr>
                      <a:r>
                        <a:rPr lang="zh-CN" altLang="en-US" sz="1800" dirty="0">
                          <a:solidFill>
                            <a:schemeClr val="tx1"/>
                          </a:solidFill>
                          <a:latin typeface="+mn-ea"/>
                          <a:ea typeface="+mn-ea"/>
                        </a:rPr>
                        <a:t>与对照药品疗效方面优势（确证性临床试验）</a:t>
                      </a:r>
                      <a:endParaRPr lang="zh-CN" altLang="en-US" dirty="0">
                        <a:solidFill>
                          <a:schemeClr val="tx1"/>
                        </a:solidFill>
                        <a:latin typeface="+mn-ea"/>
                        <a:ea typeface="+mn-ea"/>
                      </a:endParaRPr>
                    </a:p>
                  </a:txBody>
                  <a:tcPr anchor="ctr">
                    <a:solidFill>
                      <a:srgbClr val="9FBFFF"/>
                    </a:solidFill>
                  </a:tcPr>
                </a:tc>
              </a:tr>
              <a:tr h="1203325">
                <a:tc>
                  <a:txBody>
                    <a:bodyPr/>
                    <a:lstStyle/>
                    <a:p>
                      <a:pPr marL="285750" marR="0" indent="-285750" algn="l" defTabSz="914400" eaLnBrk="1" fontAlgn="base" latinLnBrk="0" hangingPunct="1">
                        <a:lnSpc>
                          <a:spcPct val="150000"/>
                        </a:lnSpc>
                        <a:spcBef>
                          <a:spcPct val="0"/>
                        </a:spcBef>
                        <a:spcAft>
                          <a:spcPct val="0"/>
                        </a:spcAft>
                        <a:buClrTx/>
                        <a:buSzTx/>
                        <a:buFont typeface="Wingdings" panose="05000000000000000000" pitchFamily="2" charset="2"/>
                        <a:buChar char="ü"/>
                        <a:defRPr/>
                      </a:pPr>
                      <a:r>
                        <a:rPr lang="en-US" altLang="zh-CN" sz="1400" b="0" kern="0" dirty="0">
                          <a:latin typeface="+mn-ea"/>
                          <a:ea typeface="+mn-ea"/>
                          <a:cs typeface="宋体" panose="02010600030101010101" pitchFamily="2" charset="-122"/>
                        </a:rPr>
                        <a:t>《</a:t>
                      </a:r>
                      <a:r>
                        <a:rPr lang="zh-CN" altLang="en-US" sz="1400" b="0" kern="0" dirty="0">
                          <a:latin typeface="+mn-ea"/>
                          <a:ea typeface="+mn-ea"/>
                          <a:cs typeface="宋体" panose="02010600030101010101" pitchFamily="2" charset="-122"/>
                        </a:rPr>
                        <a:t>桂哌齐特治疗急性缺血性脑卒中随机、双盲、多中心、安慰剂平行对照的确证性临床试验</a:t>
                      </a:r>
                      <a:r>
                        <a:rPr lang="en-US" altLang="zh-CN" sz="1400" b="0" kern="0" dirty="0">
                          <a:latin typeface="+mn-ea"/>
                          <a:ea typeface="+mn-ea"/>
                          <a:cs typeface="宋体" panose="02010600030101010101" pitchFamily="2" charset="-122"/>
                        </a:rPr>
                        <a:t>》</a:t>
                      </a:r>
                      <a:r>
                        <a:rPr lang="zh-CN" altLang="en-US" sz="1400" b="0" kern="0" dirty="0">
                          <a:latin typeface="+mn-ea"/>
                          <a:ea typeface="+mn-ea"/>
                          <a:cs typeface="宋体" panose="02010600030101010101" pitchFamily="2" charset="-122"/>
                        </a:rPr>
                        <a:t>是</a:t>
                      </a:r>
                      <a:r>
                        <a:rPr lang="zh-CN" altLang="zh-CN" sz="1400" b="0" kern="0" dirty="0">
                          <a:latin typeface="+mn-ea"/>
                          <a:ea typeface="+mn-ea"/>
                          <a:cs typeface="宋体" panose="02010600030101010101" pitchFamily="2" charset="-122"/>
                        </a:rPr>
                        <a:t>目前国内确证性临床试验规模最大质量最高、</a:t>
                      </a:r>
                      <a:r>
                        <a:rPr lang="en-US" altLang="zh-CN" sz="1600" b="1" kern="0" dirty="0">
                          <a:solidFill>
                            <a:srgbClr val="9D041D"/>
                          </a:solidFill>
                          <a:latin typeface="+mn-ea"/>
                          <a:ea typeface="+mn-ea"/>
                          <a:cs typeface="宋体" panose="02010600030101010101" pitchFamily="2" charset="-122"/>
                        </a:rPr>
                        <a:t>65</a:t>
                      </a:r>
                      <a:r>
                        <a:rPr lang="zh-CN" altLang="zh-CN" sz="1600" b="1" kern="0" dirty="0">
                          <a:solidFill>
                            <a:srgbClr val="9D041D"/>
                          </a:solidFill>
                          <a:latin typeface="+mn-ea"/>
                          <a:ea typeface="+mn-ea"/>
                          <a:cs typeface="宋体" panose="02010600030101010101" pitchFamily="2" charset="-122"/>
                        </a:rPr>
                        <a:t>家中心</a:t>
                      </a:r>
                      <a:r>
                        <a:rPr lang="zh-CN" altLang="zh-CN" sz="1400" b="0" kern="0" dirty="0">
                          <a:solidFill>
                            <a:schemeClr val="tx1"/>
                          </a:solidFill>
                          <a:latin typeface="+mn-ea"/>
                          <a:ea typeface="+mn-ea"/>
                          <a:cs typeface="宋体" panose="02010600030101010101" pitchFamily="2" charset="-122"/>
                        </a:rPr>
                        <a:t>开展</a:t>
                      </a:r>
                      <a:r>
                        <a:rPr lang="zh-CN" altLang="zh-CN" sz="1400" b="0" kern="0" dirty="0">
                          <a:latin typeface="+mn-ea"/>
                          <a:ea typeface="+mn-ea"/>
                          <a:cs typeface="宋体" panose="02010600030101010101" pitchFamily="2" charset="-122"/>
                        </a:rPr>
                        <a:t>、</a:t>
                      </a:r>
                      <a:r>
                        <a:rPr lang="zh-CN" altLang="zh-CN" sz="1400" b="0" kern="0" dirty="0">
                          <a:solidFill>
                            <a:schemeClr val="tx1"/>
                          </a:solidFill>
                          <a:latin typeface="+mn-ea"/>
                          <a:ea typeface="+mn-ea"/>
                          <a:cs typeface="宋体" panose="02010600030101010101" pitchFamily="2" charset="-122"/>
                        </a:rPr>
                        <a:t>入组</a:t>
                      </a:r>
                      <a:r>
                        <a:rPr lang="en-US" altLang="zh-CN" sz="1600" b="1" kern="0" dirty="0">
                          <a:solidFill>
                            <a:srgbClr val="9D041D"/>
                          </a:solidFill>
                          <a:latin typeface="+mn-ea"/>
                          <a:ea typeface="+mn-ea"/>
                          <a:cs typeface="宋体" panose="02010600030101010101" pitchFamily="2" charset="-122"/>
                        </a:rPr>
                        <a:t>1301</a:t>
                      </a:r>
                      <a:r>
                        <a:rPr lang="zh-CN" altLang="zh-CN" sz="1600" b="1" kern="0" dirty="0">
                          <a:solidFill>
                            <a:srgbClr val="9D041D"/>
                          </a:solidFill>
                          <a:latin typeface="+mn-ea"/>
                          <a:ea typeface="+mn-ea"/>
                          <a:cs typeface="宋体" panose="02010600030101010101" pitchFamily="2" charset="-122"/>
                        </a:rPr>
                        <a:t>例</a:t>
                      </a:r>
                      <a:r>
                        <a:rPr lang="zh-CN" altLang="zh-CN" sz="1400" b="0" kern="0" dirty="0">
                          <a:latin typeface="+mn-ea"/>
                          <a:ea typeface="+mn-ea"/>
                          <a:cs typeface="宋体" panose="02010600030101010101" pitchFamily="2" charset="-122"/>
                        </a:rPr>
                        <a:t>的</a:t>
                      </a:r>
                      <a:r>
                        <a:rPr lang="zh-CN" altLang="zh-CN" sz="1400" b="0" kern="0" dirty="0">
                          <a:solidFill>
                            <a:schemeClr val="tx1"/>
                          </a:solidFill>
                          <a:latin typeface="+mn-ea"/>
                          <a:ea typeface="+mn-ea"/>
                          <a:cs typeface="宋体" panose="02010600030101010101" pitchFamily="2" charset="-122"/>
                        </a:rPr>
                        <a:t>桂哌齐特治疗急性缺血性脑卒中</a:t>
                      </a:r>
                      <a:r>
                        <a:rPr lang="zh-CN" altLang="zh-CN" sz="1400" b="0" kern="0" dirty="0" smtClean="0">
                          <a:latin typeface="+mn-ea"/>
                          <a:ea typeface="+mn-ea"/>
                          <a:cs typeface="宋体" panose="02010600030101010101" pitchFamily="2" charset="-122"/>
                        </a:rPr>
                        <a:t>研究</a:t>
                      </a:r>
                      <a:r>
                        <a:rPr lang="zh-CN" altLang="en-US" sz="1400" b="0" kern="0" dirty="0" smtClean="0">
                          <a:latin typeface="+mn-ea"/>
                          <a:ea typeface="+mn-ea"/>
                          <a:cs typeface="宋体" panose="02010600030101010101" pitchFamily="2" charset="-122"/>
                        </a:rPr>
                        <a:t>，</a:t>
                      </a:r>
                      <a:r>
                        <a:rPr lang="zh-CN" altLang="zh-CN" sz="1400" b="0" kern="0" dirty="0" smtClean="0">
                          <a:latin typeface="+mn-ea"/>
                          <a:ea typeface="+mn-ea"/>
                          <a:cs typeface="宋体" panose="02010600030101010101" pitchFamily="2" charset="-122"/>
                        </a:rPr>
                        <a:t>结果显示桂</a:t>
                      </a:r>
                      <a:r>
                        <a:rPr lang="zh-CN" altLang="zh-CN" sz="1400" b="0" kern="0" dirty="0">
                          <a:latin typeface="+mn-ea"/>
                          <a:ea typeface="+mn-ea"/>
                          <a:cs typeface="宋体" panose="02010600030101010101" pitchFamily="2" charset="-122"/>
                        </a:rPr>
                        <a:t>哌齐特组第</a:t>
                      </a:r>
                      <a:r>
                        <a:rPr lang="en-US" altLang="zh-CN" sz="1400" b="0" kern="0" dirty="0">
                          <a:latin typeface="+mn-ea"/>
                          <a:ea typeface="+mn-ea"/>
                          <a:cs typeface="宋体" panose="02010600030101010101" pitchFamily="2" charset="-122"/>
                        </a:rPr>
                        <a:t>90d </a:t>
                      </a:r>
                      <a:r>
                        <a:rPr lang="en-US" altLang="zh-CN" sz="1400" b="0" kern="0" dirty="0" err="1">
                          <a:latin typeface="+mn-ea"/>
                          <a:ea typeface="+mn-ea"/>
                          <a:cs typeface="宋体" panose="02010600030101010101" pitchFamily="2" charset="-122"/>
                        </a:rPr>
                        <a:t>mRS</a:t>
                      </a:r>
                      <a:r>
                        <a:rPr lang="zh-CN" altLang="zh-CN" sz="1400" b="0" kern="0" dirty="0">
                          <a:latin typeface="+mn-ea"/>
                          <a:ea typeface="+mn-ea"/>
                          <a:cs typeface="宋体" panose="02010600030101010101" pitchFamily="2" charset="-122"/>
                        </a:rPr>
                        <a:t>评分≤</a:t>
                      </a:r>
                      <a:r>
                        <a:rPr lang="en-US" altLang="zh-CN" sz="1400" b="0" kern="0" dirty="0">
                          <a:latin typeface="+mn-ea"/>
                          <a:ea typeface="+mn-ea"/>
                          <a:cs typeface="宋体" panose="02010600030101010101" pitchFamily="2" charset="-122"/>
                        </a:rPr>
                        <a:t>2</a:t>
                      </a:r>
                      <a:r>
                        <a:rPr lang="zh-CN" altLang="zh-CN" sz="1400" b="0" kern="0" dirty="0">
                          <a:latin typeface="+mn-ea"/>
                          <a:ea typeface="+mn-ea"/>
                          <a:cs typeface="宋体" panose="02010600030101010101" pitchFamily="2" charset="-122"/>
                        </a:rPr>
                        <a:t>分受试者比例显著高于对照组</a:t>
                      </a:r>
                      <a:r>
                        <a:rPr lang="en-US" altLang="zh-CN" sz="1400" b="0" kern="0" dirty="0">
                          <a:latin typeface="+mn-ea"/>
                          <a:ea typeface="+mn-ea"/>
                          <a:cs typeface="宋体" panose="02010600030101010101" pitchFamily="2" charset="-122"/>
                        </a:rPr>
                        <a:t>(p=0.0004</a:t>
                      </a:r>
                      <a:r>
                        <a:rPr lang="zh-CN" altLang="zh-CN" sz="1400" b="0" kern="0" dirty="0">
                          <a:latin typeface="+mn-ea"/>
                          <a:ea typeface="+mn-ea"/>
                          <a:cs typeface="宋体" panose="02010600030101010101" pitchFamily="2" charset="-122"/>
                        </a:rPr>
                        <a:t>），第</a:t>
                      </a:r>
                      <a:r>
                        <a:rPr lang="en-US" altLang="zh-CN" sz="1400" b="0" kern="0" dirty="0">
                          <a:latin typeface="+mn-ea"/>
                          <a:ea typeface="+mn-ea"/>
                          <a:cs typeface="宋体" panose="02010600030101010101" pitchFamily="2" charset="-122"/>
                        </a:rPr>
                        <a:t>90d </a:t>
                      </a:r>
                      <a:r>
                        <a:rPr lang="en-US" altLang="zh-CN" sz="1400" b="0" kern="0" dirty="0" err="1">
                          <a:latin typeface="+mn-ea"/>
                          <a:ea typeface="+mn-ea"/>
                          <a:cs typeface="宋体" panose="02010600030101010101" pitchFamily="2" charset="-122"/>
                        </a:rPr>
                        <a:t>Bl</a:t>
                      </a:r>
                      <a:r>
                        <a:rPr lang="zh-CN" altLang="zh-CN" sz="1400" b="0" kern="0" dirty="0">
                          <a:latin typeface="+mn-ea"/>
                          <a:ea typeface="+mn-ea"/>
                          <a:cs typeface="宋体" panose="02010600030101010101" pitchFamily="2" charset="-122"/>
                        </a:rPr>
                        <a:t>指数≥</a:t>
                      </a:r>
                      <a:r>
                        <a:rPr lang="en-US" altLang="zh-CN" sz="1400" b="0" kern="0" dirty="0">
                          <a:latin typeface="+mn-ea"/>
                          <a:ea typeface="+mn-ea"/>
                          <a:cs typeface="宋体" panose="02010600030101010101" pitchFamily="2" charset="-122"/>
                        </a:rPr>
                        <a:t>95</a:t>
                      </a:r>
                      <a:r>
                        <a:rPr lang="zh-CN" altLang="zh-CN" sz="1400" b="0" kern="0" dirty="0">
                          <a:latin typeface="+mn-ea"/>
                          <a:ea typeface="+mn-ea"/>
                          <a:cs typeface="宋体" panose="02010600030101010101" pitchFamily="2" charset="-122"/>
                        </a:rPr>
                        <a:t>分受试者比例显著高于对照组，两组间安全性指标无显著差异。结果表明：</a:t>
                      </a:r>
                      <a:r>
                        <a:rPr lang="zh-CN" altLang="zh-CN" sz="1400" kern="0" dirty="0">
                          <a:solidFill>
                            <a:schemeClr val="tx1"/>
                          </a:solidFill>
                          <a:latin typeface="+mn-ea"/>
                          <a:ea typeface="+mn-ea"/>
                          <a:cs typeface="宋体" panose="02010600030101010101" pitchFamily="2" charset="-122"/>
                        </a:rPr>
                        <a:t>该药可</a:t>
                      </a:r>
                      <a:r>
                        <a:rPr lang="zh-CN" altLang="zh-CN" sz="1600" b="1" kern="0" dirty="0">
                          <a:solidFill>
                            <a:srgbClr val="9D041D"/>
                          </a:solidFill>
                          <a:latin typeface="+mn-ea"/>
                          <a:ea typeface="+mn-ea"/>
                          <a:cs typeface="宋体" panose="02010600030101010101" pitchFamily="2" charset="-122"/>
                        </a:rPr>
                        <a:t>显著改善患者预后</a:t>
                      </a:r>
                      <a:r>
                        <a:rPr lang="zh-CN" altLang="zh-CN" sz="1600" kern="0" dirty="0">
                          <a:latin typeface="+mn-ea"/>
                          <a:ea typeface="+mn-ea"/>
                          <a:cs typeface="宋体" panose="02010600030101010101" pitchFamily="2" charset="-122"/>
                          <a:sym typeface="+mn-ea"/>
                        </a:rPr>
                        <a:t>、</a:t>
                      </a:r>
                      <a:r>
                        <a:rPr lang="zh-CN" altLang="zh-CN" sz="1600" b="1" kern="0" dirty="0">
                          <a:solidFill>
                            <a:srgbClr val="9D041D"/>
                          </a:solidFill>
                          <a:latin typeface="+mn-ea"/>
                          <a:ea typeface="+mn-ea"/>
                          <a:cs typeface="宋体" panose="02010600030101010101" pitchFamily="2" charset="-122"/>
                        </a:rPr>
                        <a:t>降低残疾率</a:t>
                      </a:r>
                      <a:r>
                        <a:rPr lang="zh-CN" altLang="en-US" sz="1400" dirty="0">
                          <a:latin typeface="+mn-ea"/>
                          <a:ea typeface="+mn-ea"/>
                          <a:sym typeface="+mn-ea"/>
                        </a:rPr>
                        <a:t>；</a:t>
                      </a:r>
                      <a:r>
                        <a:rPr lang="zh-CN" altLang="zh-CN" sz="1600" b="1" kern="0" dirty="0">
                          <a:solidFill>
                            <a:srgbClr val="9D041D"/>
                          </a:solidFill>
                          <a:latin typeface="+mn-ea"/>
                          <a:ea typeface="+mn-ea"/>
                          <a:cs typeface="宋体" panose="02010600030101010101" pitchFamily="2" charset="-122"/>
                        </a:rPr>
                        <a:t>显著改善患者神经功能和日常生活活动能力</a:t>
                      </a:r>
                      <a:r>
                        <a:rPr lang="zh-CN" altLang="en-US" sz="1400" dirty="0">
                          <a:latin typeface="+mn-ea"/>
                          <a:ea typeface="+mn-ea"/>
                          <a:sym typeface="+mn-ea"/>
                        </a:rPr>
                        <a:t>；</a:t>
                      </a:r>
                      <a:r>
                        <a:rPr lang="zh-CN" altLang="zh-CN" sz="1600" b="1" kern="0" dirty="0">
                          <a:solidFill>
                            <a:srgbClr val="9D041D"/>
                          </a:solidFill>
                          <a:latin typeface="+mn-ea"/>
                          <a:ea typeface="+mn-ea"/>
                          <a:cs typeface="宋体" panose="02010600030101010101" pitchFamily="2" charset="-122"/>
                        </a:rPr>
                        <a:t>安全性耐受性良好</a:t>
                      </a:r>
                      <a:r>
                        <a:rPr lang="zh-CN" altLang="zh-CN" sz="1400" kern="0" dirty="0">
                          <a:latin typeface="+mn-ea"/>
                          <a:ea typeface="+mn-ea"/>
                          <a:cs typeface="宋体" panose="02010600030101010101" pitchFamily="2" charset="-122"/>
                          <a:sym typeface="+mn-ea"/>
                        </a:rPr>
                        <a:t>，</a:t>
                      </a:r>
                      <a:r>
                        <a:rPr lang="zh-CN" altLang="zh-CN" sz="1600" b="1" kern="0" dirty="0">
                          <a:solidFill>
                            <a:srgbClr val="9D041D"/>
                          </a:solidFill>
                          <a:latin typeface="+mn-ea"/>
                          <a:ea typeface="+mn-ea"/>
                          <a:cs typeface="宋体" panose="02010600030101010101" pitchFamily="2" charset="-122"/>
                        </a:rPr>
                        <a:t>未见非预期不良事件</a:t>
                      </a:r>
                      <a:r>
                        <a:rPr lang="zh-CN" altLang="zh-CN" sz="1400" kern="0" dirty="0">
                          <a:latin typeface="+mn-ea"/>
                          <a:ea typeface="+mn-ea"/>
                          <a:cs typeface="宋体" panose="02010600030101010101" pitchFamily="2" charset="-122"/>
                          <a:sym typeface="+mn-ea"/>
                        </a:rPr>
                        <a:t>。</a:t>
                      </a:r>
                      <a:endParaRPr lang="zh-CN" altLang="zh-CN" sz="1400" b="0" kern="0" dirty="0">
                        <a:solidFill>
                          <a:srgbClr val="FF0000"/>
                        </a:solidFill>
                        <a:latin typeface="+mn-ea"/>
                        <a:ea typeface="+mn-ea"/>
                        <a:cs typeface="宋体" panose="02010600030101010101" pitchFamily="2" charset="-122"/>
                      </a:endParaRPr>
                    </a:p>
                  </a:txBody>
                  <a:tcPr anchor="ctr">
                    <a:lnB w="12700" cmpd="sng">
                      <a:noFill/>
                    </a:lnB>
                    <a:solidFill>
                      <a:schemeClr val="bg1"/>
                    </a:solidFill>
                  </a:tcPr>
                </a:tc>
              </a:tr>
              <a:tr h="0">
                <a:tc>
                  <a:txBody>
                    <a:bodyPr/>
                    <a:lstStyle/>
                    <a:p>
                      <a:pPr marL="0" marR="0" indent="0" algn="l" defTabSz="914400" eaLnBrk="1" fontAlgn="base" latinLnBrk="0" hangingPunct="1">
                        <a:lnSpc>
                          <a:spcPct val="150000"/>
                        </a:lnSpc>
                        <a:spcBef>
                          <a:spcPct val="0"/>
                        </a:spcBef>
                        <a:spcAft>
                          <a:spcPct val="0"/>
                        </a:spcAft>
                        <a:buClrTx/>
                        <a:buSzTx/>
                        <a:buFontTx/>
                        <a:buNone/>
                        <a:defRPr/>
                      </a:pPr>
                      <a:endParaRPr lang="en-US" altLang="zh-CN" sz="800" b="0" dirty="0">
                        <a:latin typeface="+mn-ea"/>
                        <a:ea typeface="+mn-ea"/>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pPr marL="0" marR="0" indent="0" algn="ctr" defTabSz="914400" eaLnBrk="1" fontAlgn="base" latinLnBrk="0" hangingPunct="1">
                        <a:lnSpc>
                          <a:spcPct val="150000"/>
                        </a:lnSpc>
                        <a:spcBef>
                          <a:spcPct val="0"/>
                        </a:spcBef>
                        <a:spcAft>
                          <a:spcPct val="0"/>
                        </a:spcAft>
                        <a:buClrTx/>
                        <a:buSzTx/>
                        <a:buFontTx/>
                        <a:buNone/>
                        <a:defRPr/>
                      </a:pPr>
                      <a:r>
                        <a:rPr lang="zh-CN" altLang="en-US" sz="1800" b="1" dirty="0">
                          <a:solidFill>
                            <a:schemeClr val="tx1"/>
                          </a:solidFill>
                          <a:latin typeface="+mn-ea"/>
                          <a:ea typeface="+mn-ea"/>
                        </a:rPr>
                        <a:t>国家</a:t>
                      </a:r>
                      <a:r>
                        <a:rPr lang="zh-CN" altLang="en-US" sz="1800" b="1" dirty="0" smtClean="0">
                          <a:solidFill>
                            <a:schemeClr val="tx1"/>
                          </a:solidFill>
                          <a:latin typeface="+mn-ea"/>
                          <a:ea typeface="+mn-ea"/>
                        </a:rPr>
                        <a:t>药品监督管理局药品审评中心</a:t>
                      </a:r>
                      <a:r>
                        <a:rPr lang="zh-CN" altLang="en-US" sz="1800" b="1" dirty="0">
                          <a:solidFill>
                            <a:schemeClr val="tx1"/>
                          </a:solidFill>
                          <a:latin typeface="+mn-ea"/>
                          <a:ea typeface="+mn-ea"/>
                        </a:rPr>
                        <a:t>出具的</a:t>
                      </a:r>
                      <a:r>
                        <a:rPr lang="en-US" altLang="zh-CN" sz="1800" b="1" dirty="0">
                          <a:solidFill>
                            <a:schemeClr val="tx1"/>
                          </a:solidFill>
                          <a:latin typeface="+mn-ea"/>
                          <a:ea typeface="+mn-ea"/>
                        </a:rPr>
                        <a:t>《</a:t>
                      </a:r>
                      <a:r>
                        <a:rPr lang="zh-CN" altLang="en-US" sz="1800" b="1" dirty="0">
                          <a:solidFill>
                            <a:schemeClr val="tx1"/>
                          </a:solidFill>
                          <a:latin typeface="+mn-ea"/>
                          <a:ea typeface="+mn-ea"/>
                        </a:rPr>
                        <a:t>技术评审报告</a:t>
                      </a:r>
                      <a:r>
                        <a:rPr lang="en-US" altLang="zh-CN" sz="1800" b="1" dirty="0">
                          <a:solidFill>
                            <a:schemeClr val="tx1"/>
                          </a:solidFill>
                          <a:latin typeface="+mn-ea"/>
                          <a:ea typeface="+mn-ea"/>
                        </a:rPr>
                        <a:t>》 </a:t>
                      </a:r>
                      <a:r>
                        <a:rPr lang="zh-CN" altLang="en-US" sz="1800" b="1" dirty="0">
                          <a:solidFill>
                            <a:schemeClr val="tx1"/>
                          </a:solidFill>
                          <a:latin typeface="+mn-ea"/>
                          <a:ea typeface="+mn-ea"/>
                        </a:rPr>
                        <a:t>中关于本药品有效性的描述</a:t>
                      </a:r>
                      <a:endParaRPr lang="en-US" altLang="zh-CN" sz="1800" b="1" dirty="0">
                        <a:solidFill>
                          <a:schemeClr val="tx1"/>
                        </a:solidFill>
                        <a:latin typeface="+mn-ea"/>
                        <a:ea typeface="+mn-ea"/>
                      </a:endParaRPr>
                    </a:p>
                  </a:txBody>
                  <a:tcPr anchor="ctr">
                    <a:lnT w="12700" cmpd="sng">
                      <a:noFill/>
                    </a:lnT>
                    <a:solidFill>
                      <a:srgbClr val="9FBFFF"/>
                    </a:solidFill>
                  </a:tcPr>
                </a:tc>
              </a:tr>
              <a:tr h="370840">
                <a:tc>
                  <a:txBody>
                    <a:bodyPr/>
                    <a:lstStyle/>
                    <a:p>
                      <a:pPr marL="285750" marR="0" indent="-285750" algn="just" defTabSz="914400" eaLnBrk="1" fontAlgn="base" latinLnBrk="0" hangingPunct="1">
                        <a:lnSpc>
                          <a:spcPts val="2500"/>
                        </a:lnSpc>
                        <a:spcBef>
                          <a:spcPct val="0"/>
                        </a:spcBef>
                        <a:spcAft>
                          <a:spcPct val="0"/>
                        </a:spcAft>
                        <a:buClrTx/>
                        <a:buSzTx/>
                        <a:buFont typeface="Wingdings" panose="05000000000000000000" pitchFamily="2" charset="2"/>
                        <a:buChar char="ü"/>
                        <a:defRPr/>
                      </a:pPr>
                      <a:r>
                        <a:rPr lang="zh-CN" altLang="en-US" sz="1400" b="0" dirty="0">
                          <a:latin typeface="+mn-ea"/>
                          <a:ea typeface="+mn-ea"/>
                        </a:rPr>
                        <a:t>所有受试者中纳入</a:t>
                      </a:r>
                      <a:r>
                        <a:rPr lang="en-US" altLang="zh-CN" sz="1400" b="0" dirty="0">
                          <a:latin typeface="+mn-ea"/>
                          <a:ea typeface="+mn-ea"/>
                        </a:rPr>
                        <a:t>FAS 937</a:t>
                      </a:r>
                      <a:r>
                        <a:rPr lang="zh-CN" altLang="en-US" sz="1400" b="0" dirty="0">
                          <a:latin typeface="+mn-ea"/>
                          <a:ea typeface="+mn-ea"/>
                        </a:rPr>
                        <a:t>例，纳入</a:t>
                      </a:r>
                      <a:r>
                        <a:rPr lang="en-US" altLang="zh-CN" sz="1400" b="0" dirty="0">
                          <a:latin typeface="+mn-ea"/>
                          <a:ea typeface="+mn-ea"/>
                        </a:rPr>
                        <a:t>PPS 809</a:t>
                      </a:r>
                      <a:r>
                        <a:rPr lang="zh-CN" altLang="en-US" sz="1400" b="0" dirty="0">
                          <a:latin typeface="+mn-ea"/>
                          <a:ea typeface="+mn-ea"/>
                        </a:rPr>
                        <a:t>例，纳入</a:t>
                      </a:r>
                      <a:r>
                        <a:rPr lang="en-US" altLang="zh-CN" sz="1400" b="0" dirty="0">
                          <a:latin typeface="+mn-ea"/>
                          <a:ea typeface="+mn-ea"/>
                        </a:rPr>
                        <a:t>SS 1291</a:t>
                      </a:r>
                      <a:r>
                        <a:rPr lang="zh-CN" altLang="en-US" sz="1400" b="0" dirty="0">
                          <a:latin typeface="+mn-ea"/>
                          <a:ea typeface="+mn-ea"/>
                        </a:rPr>
                        <a:t>例。主要疗效指标，</a:t>
                      </a:r>
                      <a:r>
                        <a:rPr lang="en-US" altLang="zh-CN" sz="1400" b="0" dirty="0">
                          <a:latin typeface="+mn-ea"/>
                          <a:ea typeface="+mn-ea"/>
                        </a:rPr>
                        <a:t>FAS</a:t>
                      </a:r>
                      <a:r>
                        <a:rPr lang="zh-CN" altLang="en-US" sz="1400" b="0" dirty="0">
                          <a:latin typeface="+mn-ea"/>
                          <a:ea typeface="+mn-ea"/>
                        </a:rPr>
                        <a:t>集</a:t>
                      </a:r>
                      <a:r>
                        <a:rPr lang="zh-CN" altLang="en-US" sz="1400" b="1" dirty="0">
                          <a:solidFill>
                            <a:srgbClr val="9D041D"/>
                          </a:solidFill>
                          <a:latin typeface="+mn-ea"/>
                          <a:ea typeface="+mn-ea"/>
                        </a:rPr>
                        <a:t>第90天mRS评分≤2级</a:t>
                      </a:r>
                      <a:r>
                        <a:rPr lang="zh-CN" altLang="en-US" sz="1400" dirty="0">
                          <a:latin typeface="+mn-ea"/>
                          <a:ea typeface="+mn-ea"/>
                        </a:rPr>
                        <a:t>受试者比例，</a:t>
                      </a:r>
                      <a:r>
                        <a:rPr lang="zh-CN" altLang="en-US" sz="1400" b="1" dirty="0">
                          <a:solidFill>
                            <a:srgbClr val="9D041D"/>
                          </a:solidFill>
                          <a:latin typeface="+mn-ea"/>
                          <a:ea typeface="+mn-ea"/>
                        </a:rPr>
                        <a:t>试验组</a:t>
                      </a:r>
                      <a:r>
                        <a:rPr lang="zh-CN" altLang="en-US" sz="1400" dirty="0">
                          <a:latin typeface="+mn-ea"/>
                          <a:ea typeface="+mn-ea"/>
                        </a:rPr>
                        <a:t>和</a:t>
                      </a:r>
                      <a:r>
                        <a:rPr lang="zh-CN" altLang="en-US" sz="1400" b="1" dirty="0">
                          <a:solidFill>
                            <a:srgbClr val="9D041D"/>
                          </a:solidFill>
                          <a:latin typeface="+mn-ea"/>
                          <a:ea typeface="+mn-ea"/>
                        </a:rPr>
                        <a:t>对照组</a:t>
                      </a:r>
                      <a:r>
                        <a:rPr lang="zh-CN" altLang="en-US" sz="1400" dirty="0">
                          <a:latin typeface="+mn-ea"/>
                          <a:ea typeface="+mn-ea"/>
                        </a:rPr>
                        <a:t>分别为</a:t>
                      </a:r>
                      <a:r>
                        <a:rPr lang="zh-CN" altLang="en-US" sz="1400" b="1" dirty="0">
                          <a:solidFill>
                            <a:srgbClr val="9D041D"/>
                          </a:solidFill>
                          <a:latin typeface="+mn-ea"/>
                          <a:ea typeface="+mn-ea"/>
                        </a:rPr>
                        <a:t>60.94%</a:t>
                      </a:r>
                      <a:r>
                        <a:rPr lang="zh-CN" altLang="en-US" sz="1400" b="0" dirty="0">
                          <a:latin typeface="+mn-ea"/>
                          <a:ea typeface="+mn-ea"/>
                        </a:rPr>
                        <a:t>和</a:t>
                      </a:r>
                      <a:r>
                        <a:rPr lang="zh-CN" altLang="en-US" sz="1400" b="1" dirty="0">
                          <a:solidFill>
                            <a:srgbClr val="9D041D"/>
                          </a:solidFill>
                          <a:latin typeface="+mn-ea"/>
                          <a:ea typeface="+mn-ea"/>
                        </a:rPr>
                        <a:t>50.11%</a:t>
                      </a:r>
                      <a:r>
                        <a:rPr lang="zh-CN" altLang="en-US" sz="1400" dirty="0">
                          <a:latin typeface="+mn-ea"/>
                          <a:ea typeface="+mn-ea"/>
                        </a:rPr>
                        <a:t>，</a:t>
                      </a:r>
                      <a:r>
                        <a:rPr lang="zh-CN" altLang="en-US" sz="1400" b="1" dirty="0">
                          <a:solidFill>
                            <a:srgbClr val="9D041D"/>
                          </a:solidFill>
                          <a:latin typeface="+mn-ea"/>
                          <a:ea typeface="+mn-ea"/>
                        </a:rPr>
                        <a:t>p=0.0004</a:t>
                      </a:r>
                      <a:r>
                        <a:rPr lang="zh-CN" altLang="en-US" sz="1400" b="0" dirty="0">
                          <a:latin typeface="+mn-ea"/>
                          <a:ea typeface="+mn-ea"/>
                        </a:rPr>
                        <a:t>, P</a:t>
                      </a:r>
                      <a:r>
                        <a:rPr lang="en-US" altLang="zh-CN" sz="1400" b="0" dirty="0">
                          <a:latin typeface="+mn-ea"/>
                          <a:ea typeface="+mn-ea"/>
                        </a:rPr>
                        <a:t>PS</a:t>
                      </a:r>
                      <a:r>
                        <a:rPr lang="zh-CN" altLang="en-US" sz="1400" b="0" dirty="0">
                          <a:latin typeface="+mn-ea"/>
                          <a:ea typeface="+mn-ea"/>
                        </a:rPr>
                        <a:t>集与</a:t>
                      </a:r>
                      <a:r>
                        <a:rPr lang="en-US" altLang="zh-CN" sz="1400" b="0" dirty="0">
                          <a:latin typeface="+mn-ea"/>
                          <a:ea typeface="+mn-ea"/>
                        </a:rPr>
                        <a:t>FAS</a:t>
                      </a:r>
                      <a:r>
                        <a:rPr lang="zh-CN" altLang="en-US" sz="1400" b="0" dirty="0">
                          <a:latin typeface="+mn-ea"/>
                          <a:ea typeface="+mn-ea"/>
                        </a:rPr>
                        <a:t>集结果一致。分层分析，按基线</a:t>
                      </a:r>
                      <a:r>
                        <a:rPr lang="en-US" altLang="zh-CN" sz="1400" b="0" dirty="0">
                          <a:latin typeface="+mn-ea"/>
                          <a:ea typeface="+mn-ea"/>
                        </a:rPr>
                        <a:t>NIHSS</a:t>
                      </a:r>
                      <a:r>
                        <a:rPr lang="zh-CN" altLang="en-US" sz="1400" b="0" dirty="0">
                          <a:latin typeface="+mn-ea"/>
                          <a:ea typeface="+mn-ea"/>
                        </a:rPr>
                        <a:t>评分</a:t>
                      </a:r>
                      <a:r>
                        <a:rPr lang="en-US" altLang="zh-CN" sz="1400" b="0" dirty="0">
                          <a:latin typeface="+mn-ea"/>
                          <a:ea typeface="+mn-ea"/>
                        </a:rPr>
                        <a:t>,7~9</a:t>
                      </a:r>
                      <a:r>
                        <a:rPr lang="zh-CN" altLang="en-US" sz="1400" b="0" dirty="0">
                          <a:latin typeface="+mn-ea"/>
                          <a:ea typeface="+mn-ea"/>
                        </a:rPr>
                        <a:t>分的受试者第</a:t>
                      </a:r>
                      <a:r>
                        <a:rPr lang="en-US" altLang="zh-CN" sz="1400" b="0" dirty="0">
                          <a:latin typeface="+mn-ea"/>
                          <a:ea typeface="+mn-ea"/>
                        </a:rPr>
                        <a:t>90</a:t>
                      </a:r>
                      <a:r>
                        <a:rPr lang="zh-CN" altLang="en-US" sz="1400" b="0" dirty="0">
                          <a:latin typeface="+mn-ea"/>
                          <a:ea typeface="+mn-ea"/>
                        </a:rPr>
                        <a:t>天</a:t>
                      </a:r>
                      <a:r>
                        <a:rPr lang="en-US" altLang="zh-CN" sz="1400" b="0" dirty="0" err="1">
                          <a:latin typeface="+mn-ea"/>
                          <a:ea typeface="+mn-ea"/>
                        </a:rPr>
                        <a:t>mRS</a:t>
                      </a:r>
                      <a:r>
                        <a:rPr lang="zh-CN" altLang="en-US" sz="1400" b="0" dirty="0">
                          <a:latin typeface="+mn-ea"/>
                          <a:ea typeface="+mn-ea"/>
                        </a:rPr>
                        <a:t>评分≤</a:t>
                      </a:r>
                      <a:r>
                        <a:rPr lang="en-US" altLang="zh-CN" sz="1400" b="0" dirty="0">
                          <a:latin typeface="+mn-ea"/>
                          <a:ea typeface="+mn-ea"/>
                        </a:rPr>
                        <a:t>2</a:t>
                      </a:r>
                      <a:r>
                        <a:rPr lang="zh-CN" altLang="en-US" sz="1400" b="0" dirty="0">
                          <a:latin typeface="+mn-ea"/>
                          <a:ea typeface="+mn-ea"/>
                        </a:rPr>
                        <a:t>级的受试者比例试验组高于对照组（</a:t>
                      </a:r>
                      <a:r>
                        <a:rPr lang="en-US" altLang="zh-CN" sz="1400" b="0" dirty="0">
                          <a:latin typeface="+mn-ea"/>
                          <a:ea typeface="+mn-ea"/>
                        </a:rPr>
                        <a:t>71.80% </a:t>
                      </a:r>
                      <a:r>
                        <a:rPr lang="en-US" altLang="zh-CN" sz="1400" b="0" dirty="0" err="1">
                          <a:latin typeface="+mn-ea"/>
                          <a:ea typeface="+mn-ea"/>
                        </a:rPr>
                        <a:t>vs.</a:t>
                      </a:r>
                      <a:r>
                        <a:rPr lang="en-US" altLang="zh-CN" sz="1400" b="0" dirty="0">
                          <a:latin typeface="+mn-ea"/>
                          <a:ea typeface="+mn-ea"/>
                        </a:rPr>
                        <a:t>59.43%</a:t>
                      </a:r>
                      <a:r>
                        <a:rPr lang="zh-CN" altLang="en-US" sz="1400" b="0" dirty="0">
                          <a:latin typeface="+mn-ea"/>
                          <a:ea typeface="+mn-ea"/>
                        </a:rPr>
                        <a:t>）</a:t>
                      </a:r>
                      <a:r>
                        <a:rPr lang="en-US" altLang="zh-CN" sz="1400" b="0" dirty="0">
                          <a:latin typeface="+mn-ea"/>
                          <a:ea typeface="+mn-ea"/>
                        </a:rPr>
                        <a:t>, p=0.0012</a:t>
                      </a:r>
                      <a:r>
                        <a:rPr lang="zh-CN" altLang="en-US" sz="1400" b="0" dirty="0">
                          <a:latin typeface="+mn-ea"/>
                          <a:ea typeface="+mn-ea"/>
                        </a:rPr>
                        <a:t>；</a:t>
                      </a:r>
                      <a:r>
                        <a:rPr lang="en-US" altLang="zh-CN" sz="1400" b="0" dirty="0">
                          <a:latin typeface="+mn-ea"/>
                          <a:ea typeface="+mn-ea"/>
                        </a:rPr>
                        <a:t>10~14</a:t>
                      </a:r>
                      <a:r>
                        <a:rPr lang="zh-CN" altLang="en-US" sz="1400" b="0" dirty="0">
                          <a:latin typeface="+mn-ea"/>
                          <a:ea typeface="+mn-ea"/>
                        </a:rPr>
                        <a:t>分和</a:t>
                      </a:r>
                      <a:r>
                        <a:rPr lang="en-US" altLang="zh-CN" sz="1400" b="0" dirty="0">
                          <a:latin typeface="+mn-ea"/>
                          <a:ea typeface="+mn-ea"/>
                        </a:rPr>
                        <a:t>15~25</a:t>
                      </a:r>
                      <a:r>
                        <a:rPr lang="zh-CN" altLang="en-US" sz="1400" b="0" dirty="0">
                          <a:latin typeface="+mn-ea"/>
                          <a:ea typeface="+mn-ea"/>
                        </a:rPr>
                        <a:t>分的受试者第</a:t>
                      </a:r>
                      <a:r>
                        <a:rPr lang="en-US" altLang="zh-CN" sz="1400" b="0" dirty="0">
                          <a:latin typeface="+mn-ea"/>
                          <a:ea typeface="+mn-ea"/>
                        </a:rPr>
                        <a:t>90</a:t>
                      </a:r>
                      <a:r>
                        <a:rPr lang="zh-CN" altLang="en-US" sz="1400" b="0" dirty="0">
                          <a:latin typeface="+mn-ea"/>
                          <a:ea typeface="+mn-ea"/>
                        </a:rPr>
                        <a:t>天</a:t>
                      </a:r>
                      <a:r>
                        <a:rPr lang="en-US" altLang="zh-CN" sz="1400" b="0" dirty="0" err="1">
                          <a:latin typeface="+mn-ea"/>
                          <a:ea typeface="+mn-ea"/>
                        </a:rPr>
                        <a:t>mRS</a:t>
                      </a:r>
                      <a:r>
                        <a:rPr lang="zh-CN" altLang="en-US" sz="1400" b="0" dirty="0">
                          <a:latin typeface="+mn-ea"/>
                          <a:ea typeface="+mn-ea"/>
                        </a:rPr>
                        <a:t>评分≤</a:t>
                      </a:r>
                      <a:r>
                        <a:rPr lang="en-US" altLang="zh-CN" sz="1400" b="0" dirty="0">
                          <a:latin typeface="+mn-ea"/>
                          <a:ea typeface="+mn-ea"/>
                        </a:rPr>
                        <a:t>2</a:t>
                      </a:r>
                      <a:r>
                        <a:rPr lang="zh-CN" altLang="en-US" sz="1400" b="0" dirty="0">
                          <a:latin typeface="+mn-ea"/>
                          <a:ea typeface="+mn-ea"/>
                        </a:rPr>
                        <a:t>级的受试者比例两组之间无统计学差异。次要疗效指标第</a:t>
                      </a:r>
                      <a:r>
                        <a:rPr lang="en-US" altLang="zh-CN" sz="1400" b="0" dirty="0">
                          <a:latin typeface="+mn-ea"/>
                          <a:ea typeface="+mn-ea"/>
                        </a:rPr>
                        <a:t>14</a:t>
                      </a:r>
                      <a:r>
                        <a:rPr lang="zh-CN" altLang="en-US" sz="1400" b="0" dirty="0">
                          <a:latin typeface="+mn-ea"/>
                          <a:ea typeface="+mn-ea"/>
                        </a:rPr>
                        <a:t>天、</a:t>
                      </a:r>
                      <a:r>
                        <a:rPr lang="en-US" altLang="zh-CN" sz="1400" b="0" dirty="0">
                          <a:latin typeface="+mn-ea"/>
                          <a:ea typeface="+mn-ea"/>
                        </a:rPr>
                        <a:t>90</a:t>
                      </a:r>
                      <a:r>
                        <a:rPr lang="zh-CN" altLang="en-US" sz="1400" b="0" dirty="0">
                          <a:latin typeface="+mn-ea"/>
                          <a:ea typeface="+mn-ea"/>
                        </a:rPr>
                        <a:t>天</a:t>
                      </a:r>
                      <a:r>
                        <a:rPr lang="en-US" altLang="zh-CN" sz="1400" b="0" dirty="0" err="1">
                          <a:latin typeface="+mn-ea"/>
                          <a:ea typeface="+mn-ea"/>
                        </a:rPr>
                        <a:t>mRS</a:t>
                      </a:r>
                      <a:r>
                        <a:rPr lang="zh-CN" altLang="en-US" sz="1400" b="0" dirty="0">
                          <a:latin typeface="+mn-ea"/>
                          <a:ea typeface="+mn-ea"/>
                        </a:rPr>
                        <a:t>评分</a:t>
                      </a:r>
                      <a:r>
                        <a:rPr lang="en-US" altLang="zh-CN" sz="1400" b="0" dirty="0">
                          <a:latin typeface="+mn-ea"/>
                          <a:ea typeface="+mn-ea"/>
                        </a:rPr>
                        <a:t>0~1</a:t>
                      </a:r>
                      <a:r>
                        <a:rPr lang="zh-CN" altLang="en-US" sz="1400" b="0" dirty="0">
                          <a:latin typeface="+mn-ea"/>
                          <a:ea typeface="+mn-ea"/>
                        </a:rPr>
                        <a:t>级的受试者比例试验组与对照组有统计学差异，而第</a:t>
                      </a:r>
                      <a:r>
                        <a:rPr lang="en-US" altLang="zh-CN" sz="1400" b="0" dirty="0">
                          <a:latin typeface="+mn-ea"/>
                          <a:ea typeface="+mn-ea"/>
                        </a:rPr>
                        <a:t>30</a:t>
                      </a:r>
                      <a:r>
                        <a:rPr lang="zh-CN" altLang="en-US" sz="1400" b="0" dirty="0">
                          <a:latin typeface="+mn-ea"/>
                          <a:ea typeface="+mn-ea"/>
                        </a:rPr>
                        <a:t>天</a:t>
                      </a:r>
                      <a:r>
                        <a:rPr lang="en-US" altLang="zh-CN" sz="1400" b="0" dirty="0" err="1">
                          <a:latin typeface="+mn-ea"/>
                          <a:ea typeface="+mn-ea"/>
                        </a:rPr>
                        <a:t>mRS</a:t>
                      </a:r>
                      <a:r>
                        <a:rPr lang="zh-CN" altLang="en-US" sz="1400" b="0" dirty="0">
                          <a:latin typeface="+mn-ea"/>
                          <a:ea typeface="+mn-ea"/>
                        </a:rPr>
                        <a:t>评分</a:t>
                      </a:r>
                      <a:r>
                        <a:rPr lang="en-US" altLang="zh-CN" sz="1400" b="0" dirty="0">
                          <a:latin typeface="+mn-ea"/>
                          <a:ea typeface="+mn-ea"/>
                        </a:rPr>
                        <a:t>0~1</a:t>
                      </a:r>
                      <a:r>
                        <a:rPr lang="zh-CN" altLang="en-US" sz="1400" b="0" dirty="0">
                          <a:latin typeface="+mn-ea"/>
                          <a:ea typeface="+mn-ea"/>
                        </a:rPr>
                        <a:t>级的受试者比例试验组与对照组无统计学差异；第</a:t>
                      </a:r>
                      <a:r>
                        <a:rPr lang="en-US" altLang="zh-CN" sz="1400" b="0" dirty="0">
                          <a:latin typeface="+mn-ea"/>
                          <a:ea typeface="+mn-ea"/>
                        </a:rPr>
                        <a:t>14</a:t>
                      </a:r>
                      <a:r>
                        <a:rPr lang="zh-CN" altLang="en-US" sz="1400" b="0" dirty="0">
                          <a:latin typeface="+mn-ea"/>
                          <a:ea typeface="+mn-ea"/>
                        </a:rPr>
                        <a:t>天</a:t>
                      </a:r>
                      <a:r>
                        <a:rPr lang="en-US" altLang="zh-CN" sz="1400" b="0" dirty="0" err="1">
                          <a:latin typeface="+mn-ea"/>
                          <a:ea typeface="+mn-ea"/>
                        </a:rPr>
                        <a:t>mRS</a:t>
                      </a:r>
                      <a:r>
                        <a:rPr lang="zh-CN" altLang="en-US" sz="1400" b="0" dirty="0">
                          <a:latin typeface="+mn-ea"/>
                          <a:ea typeface="+mn-ea"/>
                        </a:rPr>
                        <a:t>评分</a:t>
                      </a:r>
                      <a:r>
                        <a:rPr lang="en-US" altLang="zh-CN" sz="1400" b="0" dirty="0">
                          <a:latin typeface="+mn-ea"/>
                          <a:ea typeface="+mn-ea"/>
                        </a:rPr>
                        <a:t>0~2</a:t>
                      </a:r>
                      <a:r>
                        <a:rPr lang="zh-CN" altLang="en-US" sz="1400" b="0" dirty="0">
                          <a:latin typeface="+mn-ea"/>
                          <a:ea typeface="+mn-ea"/>
                        </a:rPr>
                        <a:t>级的受试者比例试验组与对照组无统计学差异，第</a:t>
                      </a:r>
                      <a:r>
                        <a:rPr lang="en-US" altLang="zh-CN" sz="1400" b="0" dirty="0">
                          <a:latin typeface="+mn-ea"/>
                          <a:ea typeface="+mn-ea"/>
                        </a:rPr>
                        <a:t>30</a:t>
                      </a:r>
                      <a:r>
                        <a:rPr lang="zh-CN" altLang="en-US" sz="1400" b="0" dirty="0">
                          <a:latin typeface="+mn-ea"/>
                          <a:ea typeface="+mn-ea"/>
                        </a:rPr>
                        <a:t>天</a:t>
                      </a:r>
                      <a:r>
                        <a:rPr lang="en-US" altLang="zh-CN" sz="1400" b="0" dirty="0" err="1">
                          <a:latin typeface="+mn-ea"/>
                          <a:ea typeface="+mn-ea"/>
                        </a:rPr>
                        <a:t>mRS</a:t>
                      </a:r>
                      <a:r>
                        <a:rPr lang="zh-CN" altLang="en-US" sz="1400" b="0" dirty="0">
                          <a:latin typeface="+mn-ea"/>
                          <a:ea typeface="+mn-ea"/>
                        </a:rPr>
                        <a:t>评分</a:t>
                      </a:r>
                      <a:r>
                        <a:rPr lang="en-US" altLang="zh-CN" sz="1400" b="0" dirty="0">
                          <a:latin typeface="+mn-ea"/>
                          <a:ea typeface="+mn-ea"/>
                        </a:rPr>
                        <a:t>0~2</a:t>
                      </a:r>
                      <a:r>
                        <a:rPr lang="zh-CN" altLang="en-US" sz="1400" b="0" dirty="0">
                          <a:latin typeface="+mn-ea"/>
                          <a:ea typeface="+mn-ea"/>
                        </a:rPr>
                        <a:t>级的受试者比例试验组与对照组有统计学差异；第</a:t>
                      </a:r>
                      <a:r>
                        <a:rPr lang="en-US" altLang="zh-CN" sz="1400" b="0" dirty="0">
                          <a:latin typeface="+mn-ea"/>
                          <a:ea typeface="+mn-ea"/>
                        </a:rPr>
                        <a:t>14</a:t>
                      </a:r>
                      <a:r>
                        <a:rPr lang="zh-CN" altLang="en-US" sz="1400" b="0" dirty="0">
                          <a:latin typeface="+mn-ea"/>
                          <a:ea typeface="+mn-ea"/>
                        </a:rPr>
                        <a:t>天、</a:t>
                      </a:r>
                      <a:r>
                        <a:rPr lang="en-US" altLang="zh-CN" sz="1400" b="0" dirty="0">
                          <a:latin typeface="+mn-ea"/>
                          <a:ea typeface="+mn-ea"/>
                        </a:rPr>
                        <a:t>90</a:t>
                      </a:r>
                      <a:r>
                        <a:rPr lang="zh-CN" altLang="en-US" sz="1400" b="0" dirty="0">
                          <a:latin typeface="+mn-ea"/>
                          <a:ea typeface="+mn-ea"/>
                        </a:rPr>
                        <a:t>天</a:t>
                      </a:r>
                      <a:r>
                        <a:rPr lang="en-US" altLang="zh-CN" sz="1400" b="0" dirty="0" err="1">
                          <a:latin typeface="+mn-ea"/>
                          <a:ea typeface="+mn-ea"/>
                        </a:rPr>
                        <a:t>Barthel</a:t>
                      </a:r>
                      <a:r>
                        <a:rPr lang="zh-CN" altLang="en-US" sz="1400" b="0" dirty="0">
                          <a:latin typeface="+mn-ea"/>
                          <a:ea typeface="+mn-ea"/>
                        </a:rPr>
                        <a:t>指数≥</a:t>
                      </a:r>
                      <a:r>
                        <a:rPr lang="en-US" altLang="zh-CN" sz="1400" b="0" dirty="0">
                          <a:latin typeface="+mn-ea"/>
                          <a:ea typeface="+mn-ea"/>
                        </a:rPr>
                        <a:t>95</a:t>
                      </a:r>
                      <a:r>
                        <a:rPr lang="zh-CN" altLang="en-US" sz="1400" b="0" dirty="0">
                          <a:latin typeface="+mn-ea"/>
                          <a:ea typeface="+mn-ea"/>
                        </a:rPr>
                        <a:t>分的受试者比例试验组与对照组有统计学差异，第</a:t>
                      </a:r>
                      <a:r>
                        <a:rPr lang="en-US" altLang="zh-CN" sz="1400" b="0" dirty="0">
                          <a:latin typeface="+mn-ea"/>
                          <a:ea typeface="+mn-ea"/>
                        </a:rPr>
                        <a:t>30</a:t>
                      </a:r>
                      <a:r>
                        <a:rPr lang="zh-CN" altLang="en-US" sz="1400" b="0" dirty="0">
                          <a:latin typeface="+mn-ea"/>
                          <a:ea typeface="+mn-ea"/>
                        </a:rPr>
                        <a:t>天</a:t>
                      </a:r>
                      <a:r>
                        <a:rPr lang="en-US" altLang="zh-CN" sz="1400" b="0" dirty="0" err="1">
                          <a:latin typeface="+mn-ea"/>
                          <a:ea typeface="+mn-ea"/>
                        </a:rPr>
                        <a:t>Barthel</a:t>
                      </a:r>
                      <a:r>
                        <a:rPr lang="zh-CN" altLang="en-US" sz="1400" b="0" dirty="0">
                          <a:latin typeface="+mn-ea"/>
                          <a:ea typeface="+mn-ea"/>
                        </a:rPr>
                        <a:t>指数≥</a:t>
                      </a:r>
                      <a:r>
                        <a:rPr lang="en-US" altLang="zh-CN" sz="1400" b="0" dirty="0">
                          <a:latin typeface="+mn-ea"/>
                          <a:ea typeface="+mn-ea"/>
                        </a:rPr>
                        <a:t>95</a:t>
                      </a:r>
                      <a:r>
                        <a:rPr lang="zh-CN" altLang="en-US" sz="1400" b="0" dirty="0">
                          <a:latin typeface="+mn-ea"/>
                          <a:ea typeface="+mn-ea"/>
                        </a:rPr>
                        <a:t>分的受试者比例试验组与对照组无统计学差异。</a:t>
                      </a:r>
                      <a:endParaRPr lang="en-US" altLang="zh-CN" sz="1400" b="0" dirty="0">
                        <a:latin typeface="+mn-ea"/>
                        <a:ea typeface="+mn-ea"/>
                      </a:endParaRPr>
                    </a:p>
                  </a:txBody>
                  <a:tcPr anchor="ctr">
                    <a:solidFill>
                      <a:schemeClr val="bg1"/>
                    </a:solidFill>
                  </a:tcPr>
                </a:tc>
              </a:tr>
            </a:tbl>
          </a:graphicData>
        </a:graphic>
      </p:graphicFrame>
      <p:sp>
        <p:nvSpPr>
          <p:cNvPr id="3" name="矩形 2"/>
          <p:cNvSpPr/>
          <p:nvPr/>
        </p:nvSpPr>
        <p:spPr>
          <a:xfrm>
            <a:off x="427792" y="6625141"/>
            <a:ext cx="2295821" cy="215444"/>
          </a:xfrm>
          <a:prstGeom prst="rect">
            <a:avLst/>
          </a:prstGeom>
        </p:spPr>
        <p:txBody>
          <a:bodyPr wrap="none">
            <a:spAutoFit/>
          </a:bodyPr>
          <a:lstStyle/>
          <a:p>
            <a:r>
              <a:rPr lang="en-US" altLang="zh-CN" sz="800" dirty="0"/>
              <a:t>Jun Ni, et, al BMC Neurology (2020) 20:282</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03-</a:t>
            </a:r>
            <a:r>
              <a:rPr lang="zh-CN" altLang="en-US" sz="2800" dirty="0"/>
              <a:t>有效性（续）</a:t>
            </a:r>
          </a:p>
        </p:txBody>
      </p:sp>
      <p:graphicFrame>
        <p:nvGraphicFramePr>
          <p:cNvPr id="4" name="内容占位符 3"/>
          <p:cNvGraphicFramePr>
            <a:graphicFrameLocks noGrp="1"/>
          </p:cNvGraphicFramePr>
          <p:nvPr>
            <p:ph idx="1"/>
            <p:custDataLst>
              <p:tags r:id="rId1"/>
            </p:custDataLst>
            <p:extLst>
              <p:ext uri="{D42A27DB-BD31-4B8C-83A1-F6EECF244321}">
                <p14:modId xmlns:p14="http://schemas.microsoft.com/office/powerpoint/2010/main" val="1340440222"/>
              </p:ext>
            </p:extLst>
          </p:nvPr>
        </p:nvGraphicFramePr>
        <p:xfrm>
          <a:off x="479425" y="1619250"/>
          <a:ext cx="11115675" cy="4253517"/>
        </p:xfrm>
        <a:graphic>
          <a:graphicData uri="http://schemas.openxmlformats.org/drawingml/2006/table">
            <a:tbl>
              <a:tblPr firstRow="1" bandRow="1">
                <a:tableStyleId>{5C22544A-7EE6-4342-B048-85BDC9FD1C3A}</a:tableStyleId>
              </a:tblPr>
              <a:tblGrid>
                <a:gridCol w="5558155"/>
                <a:gridCol w="5557520"/>
              </a:tblGrid>
              <a:tr h="595097">
                <a:tc>
                  <a:txBody>
                    <a:bodyPr/>
                    <a:lstStyle/>
                    <a:p>
                      <a:pPr marL="0" marR="0" indent="0" algn="ctr" defTabSz="914400" eaLnBrk="1" fontAlgn="base" latinLnBrk="0" hangingPunct="1">
                        <a:lnSpc>
                          <a:spcPct val="150000"/>
                        </a:lnSpc>
                        <a:spcBef>
                          <a:spcPct val="0"/>
                        </a:spcBef>
                        <a:spcAft>
                          <a:spcPct val="0"/>
                        </a:spcAft>
                        <a:buClrTx/>
                        <a:buSzTx/>
                        <a:buFont typeface="Arial" panose="020B0604020202020204" pitchFamily="34" charset="0"/>
                        <a:buNone/>
                        <a:defRPr/>
                      </a:pPr>
                      <a:r>
                        <a:rPr lang="zh-CN" altLang="en-US" sz="1800" dirty="0">
                          <a:solidFill>
                            <a:schemeClr val="tx1"/>
                          </a:solidFill>
                          <a:latin typeface="+mn-ea"/>
                          <a:ea typeface="+mn-ea"/>
                        </a:rPr>
                        <a:t>临床指南</a:t>
                      </a:r>
                      <a:r>
                        <a:rPr lang="en-US" altLang="zh-CN" sz="1800" dirty="0">
                          <a:solidFill>
                            <a:schemeClr val="tx1"/>
                          </a:solidFill>
                          <a:latin typeface="+mn-ea"/>
                          <a:ea typeface="+mn-ea"/>
                        </a:rPr>
                        <a:t>/</a:t>
                      </a:r>
                      <a:r>
                        <a:rPr lang="zh-CN" altLang="en-US" sz="1800" dirty="0">
                          <a:solidFill>
                            <a:schemeClr val="tx1"/>
                          </a:solidFill>
                          <a:latin typeface="+mn-ea"/>
                          <a:ea typeface="+mn-ea"/>
                        </a:rPr>
                        <a:t>诊疗规范推荐</a:t>
                      </a:r>
                      <a:endParaRPr lang="zh-CN" altLang="en-US" dirty="0">
                        <a:solidFill>
                          <a:schemeClr val="tx1"/>
                        </a:solidFill>
                        <a:latin typeface="+mn-ea"/>
                        <a:ea typeface="+mn-ea"/>
                      </a:endParaRPr>
                    </a:p>
                  </a:txBody>
                  <a:tcPr>
                    <a:solidFill>
                      <a:srgbClr val="9FBFFF"/>
                    </a:solidFill>
                  </a:tcPr>
                </a:tc>
                <a:tc>
                  <a:txBody>
                    <a:bodyPr/>
                    <a:lstStyle/>
                    <a:p>
                      <a:pPr algn="ctr">
                        <a:lnSpc>
                          <a:spcPct val="150000"/>
                        </a:lnSpc>
                      </a:pPr>
                      <a:r>
                        <a:rPr lang="zh-CN" altLang="en-US" dirty="0">
                          <a:solidFill>
                            <a:schemeClr val="tx1"/>
                          </a:solidFill>
                          <a:latin typeface="+mn-ea"/>
                          <a:ea typeface="+mn-ea"/>
                        </a:rPr>
                        <a:t>相关内容</a:t>
                      </a:r>
                    </a:p>
                  </a:txBody>
                  <a:tcPr>
                    <a:solidFill>
                      <a:srgbClr val="9FBFFF"/>
                    </a:solidFill>
                  </a:tcPr>
                </a:tc>
              </a:tr>
              <a:tr h="1266503">
                <a:tc>
                  <a:txBody>
                    <a:bodyPr/>
                    <a:lstStyle/>
                    <a:p>
                      <a:pPr algn="ctr">
                        <a:lnSpc>
                          <a:spcPct val="150000"/>
                        </a:lnSpc>
                      </a:pPr>
                      <a:r>
                        <a:rPr lang="zh-CN" altLang="zh-CN" sz="1600" b="0" i="0" u="none" kern="1200" baseline="0" dirty="0">
                          <a:solidFill>
                            <a:schemeClr val="tx1"/>
                          </a:solidFill>
                          <a:effectLst/>
                          <a:latin typeface="+mn-ea"/>
                          <a:ea typeface="+mn-ea"/>
                          <a:cs typeface="Times New Roman" panose="02020603050405020304" pitchFamily="18" charset="0"/>
                        </a:rPr>
                        <a:t>《缺血性卒中基层诊疗指南（</a:t>
                      </a:r>
                      <a:r>
                        <a:rPr lang="en-US" altLang="zh-CN" sz="1600" b="0" i="0" u="none" kern="1200" baseline="0" dirty="0">
                          <a:solidFill>
                            <a:schemeClr val="tx1"/>
                          </a:solidFill>
                          <a:effectLst/>
                          <a:latin typeface="+mn-ea"/>
                          <a:ea typeface="+mn-ea"/>
                          <a:cs typeface="+mn-cs"/>
                        </a:rPr>
                        <a:t>2021</a:t>
                      </a:r>
                      <a:r>
                        <a:rPr lang="zh-CN" altLang="zh-CN" sz="1600" b="0" i="0" u="none" kern="1200" baseline="0" dirty="0">
                          <a:solidFill>
                            <a:schemeClr val="tx1"/>
                          </a:solidFill>
                          <a:effectLst/>
                          <a:latin typeface="+mn-ea"/>
                          <a:ea typeface="+mn-ea"/>
                          <a:cs typeface="Times New Roman" panose="02020603050405020304" pitchFamily="18" charset="0"/>
                        </a:rPr>
                        <a:t>）》</a:t>
                      </a:r>
                      <a:endParaRPr lang="en-US" altLang="zh-CN" sz="1600" b="0" i="0" u="none" kern="1200" baseline="0" dirty="0">
                        <a:solidFill>
                          <a:schemeClr val="tx1"/>
                        </a:solidFill>
                        <a:effectLst/>
                        <a:latin typeface="+mn-ea"/>
                        <a:ea typeface="+mn-ea"/>
                        <a:cs typeface="Times New Roman" panose="02020603050405020304" pitchFamily="18" charset="0"/>
                      </a:endParaRPr>
                    </a:p>
                    <a:p>
                      <a:pPr algn="ctr">
                        <a:lnSpc>
                          <a:spcPct val="150000"/>
                        </a:lnSpc>
                      </a:pPr>
                      <a:r>
                        <a:rPr lang="zh-CN" altLang="zh-CN" sz="1600" b="0" i="0" u="none" kern="1200" baseline="0" dirty="0">
                          <a:solidFill>
                            <a:schemeClr val="dk1"/>
                          </a:solidFill>
                          <a:effectLst/>
                          <a:latin typeface="+mn-ea"/>
                          <a:ea typeface="+mn-ea"/>
                          <a:cs typeface="Times New Roman" panose="02020603050405020304" pitchFamily="18" charset="0"/>
                        </a:rPr>
                        <a:t>中华医学会</a:t>
                      </a:r>
                      <a:r>
                        <a:rPr lang="zh-CN" altLang="en-US" sz="1600" b="0" i="0" u="none" kern="1200" baseline="0" dirty="0">
                          <a:solidFill>
                            <a:schemeClr val="dk1"/>
                          </a:solidFill>
                          <a:effectLst/>
                          <a:latin typeface="+mn-ea"/>
                          <a:ea typeface="+mn-ea"/>
                          <a:cs typeface="Times New Roman" panose="02020603050405020304" pitchFamily="18" charset="0"/>
                        </a:rPr>
                        <a:t>、</a:t>
                      </a:r>
                      <a:r>
                        <a:rPr lang="zh-CN" altLang="zh-CN" sz="1600" b="0" i="0" u="none" kern="1200" baseline="0" dirty="0">
                          <a:solidFill>
                            <a:schemeClr val="dk1"/>
                          </a:solidFill>
                          <a:effectLst/>
                          <a:latin typeface="+mn-ea"/>
                          <a:ea typeface="+mn-ea"/>
                          <a:cs typeface="Times New Roman" panose="02020603050405020304" pitchFamily="18" charset="0"/>
                        </a:rPr>
                        <a:t>中华医学会神经病学分会</a:t>
                      </a:r>
                    </a:p>
                  </a:txBody>
                  <a:tcPr anchor="ctr">
                    <a:solidFill>
                      <a:schemeClr val="bg1"/>
                    </a:solidFill>
                  </a:tcPr>
                </a:tc>
                <a:tc>
                  <a:txBody>
                    <a:bodyPr/>
                    <a:lstStyle/>
                    <a:p>
                      <a:pPr>
                        <a:lnSpc>
                          <a:spcPct val="130000"/>
                        </a:lnSpc>
                      </a:pPr>
                      <a:r>
                        <a:rPr lang="zh-CN" altLang="zh-CN" sz="1600" b="0" i="0" u="none" kern="1200" baseline="0" dirty="0">
                          <a:solidFill>
                            <a:schemeClr val="dk1"/>
                          </a:solidFill>
                          <a:effectLst/>
                          <a:latin typeface="+mn-ea"/>
                          <a:ea typeface="+mn-ea"/>
                          <a:cs typeface="Times New Roman" panose="02020603050405020304" pitchFamily="18" charset="0"/>
                        </a:rPr>
                        <a:t>大样本临床试验显示</a:t>
                      </a:r>
                      <a:r>
                        <a:rPr lang="zh-CN" altLang="zh-CN" sz="1600" b="0" i="0" u="none" kern="1200" baseline="0" dirty="0">
                          <a:solidFill>
                            <a:schemeClr val="tx1"/>
                          </a:solidFill>
                          <a:effectLst/>
                          <a:latin typeface="+mn-ea"/>
                          <a:ea typeface="+mn-ea"/>
                          <a:cs typeface="Times New Roman" panose="02020603050405020304" pitchFamily="18" charset="0"/>
                        </a:rPr>
                        <a:t>马来酸桂哌齐特注射液</a:t>
                      </a:r>
                      <a:r>
                        <a:rPr lang="zh-CN" altLang="zh-CN" sz="1600" i="0" u="none" kern="1200" baseline="0" dirty="0">
                          <a:solidFill>
                            <a:schemeClr val="tx1"/>
                          </a:solidFill>
                          <a:effectLst/>
                          <a:latin typeface="+mn-ea"/>
                          <a:ea typeface="+mn-ea"/>
                          <a:cs typeface="Times New Roman" panose="02020603050405020304" pitchFamily="18" charset="0"/>
                        </a:rPr>
                        <a:t>有</a:t>
                      </a:r>
                      <a:r>
                        <a:rPr lang="zh-CN" altLang="zh-CN" sz="1600" b="1" i="0" u="none" kern="1200" baseline="0" dirty="0">
                          <a:solidFill>
                            <a:srgbClr val="9D041D"/>
                          </a:solidFill>
                          <a:effectLst/>
                          <a:latin typeface="+mn-ea"/>
                          <a:ea typeface="+mn-ea"/>
                          <a:cs typeface="Times New Roman" panose="02020603050405020304" pitchFamily="18" charset="0"/>
                        </a:rPr>
                        <a:t>明确改善缺血区微循环</a:t>
                      </a:r>
                      <a:r>
                        <a:rPr lang="zh-CN" altLang="zh-CN" sz="1600" i="0" u="none" kern="1200" baseline="0" dirty="0">
                          <a:effectLst/>
                          <a:latin typeface="+mn-ea"/>
                          <a:ea typeface="+mn-ea"/>
                          <a:cs typeface="Times New Roman" panose="02020603050405020304" pitchFamily="18" charset="0"/>
                        </a:rPr>
                        <a:t>作用</a:t>
                      </a:r>
                      <a:r>
                        <a:rPr lang="zh-CN" altLang="zh-CN" sz="1600" kern="0" dirty="0">
                          <a:solidFill>
                            <a:schemeClr val="tx1"/>
                          </a:solidFill>
                          <a:effectLst/>
                          <a:latin typeface="+mn-ea"/>
                          <a:ea typeface="+mn-ea"/>
                          <a:cs typeface="宋体" panose="02010600030101010101" pitchFamily="2" charset="-122"/>
                          <a:sym typeface="+mn-ea"/>
                        </a:rPr>
                        <a:t>。</a:t>
                      </a:r>
                      <a:endParaRPr lang="zh-CN" altLang="zh-CN" sz="1600" b="1" i="0" u="none" kern="1200" baseline="0" dirty="0">
                        <a:solidFill>
                          <a:srgbClr val="FF0000"/>
                        </a:solidFill>
                        <a:effectLst/>
                        <a:latin typeface="+mn-ea"/>
                        <a:ea typeface="+mn-ea"/>
                        <a:cs typeface="Times New Roman" panose="02020603050405020304" pitchFamily="18" charset="0"/>
                      </a:endParaRPr>
                    </a:p>
                  </a:txBody>
                  <a:tcPr anchor="ctr">
                    <a:solidFill>
                      <a:schemeClr val="bg1"/>
                    </a:solidFill>
                  </a:tcPr>
                </a:tc>
              </a:tr>
              <a:tr h="1406493">
                <a:tc>
                  <a:txBody>
                    <a:bodyPr/>
                    <a:lstStyle/>
                    <a:p>
                      <a:pPr marL="0" marR="0" indent="0" algn="ctr" defTabSz="914400" eaLnBrk="1" fontAlgn="base" latinLnBrk="0" hangingPunct="1">
                        <a:lnSpc>
                          <a:spcPct val="150000"/>
                        </a:lnSpc>
                        <a:spcBef>
                          <a:spcPct val="0"/>
                        </a:spcBef>
                        <a:spcAft>
                          <a:spcPct val="0"/>
                        </a:spcAft>
                        <a:buClrTx/>
                        <a:buSzTx/>
                        <a:buFont typeface="Arial" panose="020B0604020202020204" pitchFamily="34" charset="0"/>
                        <a:buNone/>
                        <a:defRPr/>
                      </a:pPr>
                      <a:r>
                        <a:rPr lang="zh-CN" altLang="zh-CN" sz="1600" b="0" i="0" u="none" kern="0" baseline="0" dirty="0">
                          <a:solidFill>
                            <a:schemeClr val="tx1"/>
                          </a:solidFill>
                          <a:effectLst/>
                          <a:latin typeface="+mn-ea"/>
                          <a:ea typeface="+mn-ea"/>
                          <a:cs typeface="宋体" panose="02010600030101010101" pitchFamily="2" charset="-122"/>
                        </a:rPr>
                        <a:t>《神经病学》第</a:t>
                      </a:r>
                      <a:r>
                        <a:rPr lang="en-US" altLang="zh-CN" sz="1600" b="0" i="0" u="none" kern="0" baseline="0" dirty="0">
                          <a:solidFill>
                            <a:schemeClr val="tx1"/>
                          </a:solidFill>
                          <a:effectLst/>
                          <a:latin typeface="+mn-ea"/>
                          <a:ea typeface="+mn-ea"/>
                          <a:cs typeface="宋体" panose="02010600030101010101" pitchFamily="2" charset="-122"/>
                        </a:rPr>
                        <a:t>3</a:t>
                      </a:r>
                      <a:r>
                        <a:rPr lang="zh-CN" altLang="zh-CN" sz="1600" b="0" i="0" u="none" kern="0" baseline="0" dirty="0">
                          <a:solidFill>
                            <a:schemeClr val="tx1"/>
                          </a:solidFill>
                          <a:effectLst/>
                          <a:latin typeface="+mn-ea"/>
                          <a:ea typeface="+mn-ea"/>
                          <a:cs typeface="宋体" panose="02010600030101010101" pitchFamily="2" charset="-122"/>
                        </a:rPr>
                        <a:t>版</a:t>
                      </a:r>
                      <a:r>
                        <a:rPr lang="zh-CN" altLang="en-US" sz="1600" b="0" i="0" u="none" kern="0" baseline="0" dirty="0">
                          <a:solidFill>
                            <a:schemeClr val="tx1"/>
                          </a:solidFill>
                          <a:effectLst/>
                          <a:latin typeface="+mn-ea"/>
                          <a:ea typeface="+mn-ea"/>
                          <a:cs typeface="宋体" panose="02010600030101010101" pitchFamily="2" charset="-122"/>
                        </a:rPr>
                        <a:t>（</a:t>
                      </a:r>
                      <a:r>
                        <a:rPr lang="en-US" altLang="zh-CN" sz="1600" b="0" i="0" u="none" kern="0" baseline="0" dirty="0">
                          <a:solidFill>
                            <a:schemeClr val="tx1"/>
                          </a:solidFill>
                          <a:effectLst/>
                          <a:latin typeface="+mn-ea"/>
                          <a:ea typeface="+mn-ea"/>
                          <a:cs typeface="宋体" panose="02010600030101010101" pitchFamily="2" charset="-122"/>
                        </a:rPr>
                        <a:t>2021</a:t>
                      </a:r>
                      <a:r>
                        <a:rPr lang="zh-CN" altLang="en-US" sz="1600" b="0" i="0" u="none" kern="0" baseline="0" dirty="0">
                          <a:solidFill>
                            <a:schemeClr val="tx1"/>
                          </a:solidFill>
                          <a:effectLst/>
                          <a:latin typeface="+mn-ea"/>
                          <a:ea typeface="+mn-ea"/>
                          <a:cs typeface="宋体" panose="02010600030101010101" pitchFamily="2" charset="-122"/>
                        </a:rPr>
                        <a:t>）</a:t>
                      </a:r>
                    </a:p>
                    <a:p>
                      <a:pPr marL="0" marR="0" indent="0" algn="ctr" defTabSz="914400" eaLnBrk="1" fontAlgn="base" latinLnBrk="0" hangingPunct="1">
                        <a:lnSpc>
                          <a:spcPct val="150000"/>
                        </a:lnSpc>
                        <a:spcBef>
                          <a:spcPct val="0"/>
                        </a:spcBef>
                        <a:spcAft>
                          <a:spcPct val="0"/>
                        </a:spcAft>
                        <a:buClrTx/>
                        <a:buSzTx/>
                        <a:buFont typeface="Arial" panose="020B0604020202020204" pitchFamily="34" charset="0"/>
                        <a:buNone/>
                        <a:defRPr/>
                      </a:pPr>
                      <a:r>
                        <a:rPr lang="en-US" altLang="zh-CN" sz="1600" b="0" i="0" u="none" kern="0" baseline="0" dirty="0">
                          <a:solidFill>
                            <a:schemeClr val="tx1"/>
                          </a:solidFill>
                          <a:effectLst/>
                          <a:latin typeface="+mn-ea"/>
                          <a:ea typeface="+mn-ea"/>
                          <a:cs typeface="宋体" panose="02010600030101010101" pitchFamily="2" charset="-122"/>
                        </a:rPr>
                        <a:t>&lt;</a:t>
                      </a:r>
                      <a:r>
                        <a:rPr lang="zh-CN" altLang="zh-CN" sz="1600" b="0" i="0" u="none" kern="0" baseline="0" dirty="0">
                          <a:solidFill>
                            <a:schemeClr val="tx1"/>
                          </a:solidFill>
                          <a:effectLst/>
                          <a:latin typeface="+mn-ea"/>
                          <a:ea typeface="+mn-ea"/>
                          <a:cs typeface="宋体" panose="02010600030101010101" pitchFamily="2" charset="-122"/>
                        </a:rPr>
                        <a:t>血栓形成性脑梗死</a:t>
                      </a:r>
                      <a:r>
                        <a:rPr lang="en-US" altLang="zh-CN" sz="1600" b="0" i="0" u="none" kern="0" baseline="0" dirty="0">
                          <a:solidFill>
                            <a:schemeClr val="tx1"/>
                          </a:solidFill>
                          <a:effectLst/>
                          <a:latin typeface="+mn-ea"/>
                          <a:ea typeface="+mn-ea"/>
                          <a:cs typeface="宋体" panose="02010600030101010101" pitchFamily="2" charset="-122"/>
                        </a:rPr>
                        <a:t>&gt;</a:t>
                      </a:r>
                      <a:r>
                        <a:rPr lang="zh-CN" altLang="zh-CN" sz="1600" b="0" i="0" u="none" kern="0" baseline="0" dirty="0">
                          <a:solidFill>
                            <a:schemeClr val="tx1"/>
                          </a:solidFill>
                          <a:effectLst/>
                          <a:latin typeface="+mn-ea"/>
                          <a:ea typeface="+mn-ea"/>
                          <a:cs typeface="宋体" panose="02010600030101010101" pitchFamily="2" charset="-122"/>
                        </a:rPr>
                        <a:t>章节</a:t>
                      </a:r>
                      <a:endParaRPr lang="zh-CN" altLang="en-US" sz="1600" b="0" dirty="0">
                        <a:solidFill>
                          <a:schemeClr val="tx1"/>
                        </a:solidFill>
                        <a:latin typeface="+mn-ea"/>
                        <a:ea typeface="+mn-ea"/>
                      </a:endParaRPr>
                    </a:p>
                    <a:p>
                      <a:pPr marL="0" marR="0" indent="0" algn="ctr" defTabSz="914400" eaLnBrk="1" fontAlgn="base" latinLnBrk="0" hangingPunct="1">
                        <a:lnSpc>
                          <a:spcPct val="150000"/>
                        </a:lnSpc>
                        <a:spcBef>
                          <a:spcPct val="0"/>
                        </a:spcBef>
                        <a:spcAft>
                          <a:spcPct val="0"/>
                        </a:spcAft>
                        <a:buClrTx/>
                        <a:buSzTx/>
                        <a:buFont typeface="Arial" panose="020B0604020202020204" pitchFamily="34" charset="0"/>
                        <a:buNone/>
                        <a:defRPr/>
                      </a:pPr>
                      <a:r>
                        <a:rPr lang="zh-CN" altLang="en-US" sz="1600" b="0" i="0" u="none" kern="0" baseline="0" dirty="0">
                          <a:solidFill>
                            <a:schemeClr val="tx1"/>
                          </a:solidFill>
                          <a:effectLst/>
                          <a:latin typeface="+mn-ea"/>
                          <a:ea typeface="+mn-ea"/>
                          <a:cs typeface="宋体" panose="02010600030101010101" pitchFamily="2" charset="-122"/>
                        </a:rPr>
                        <a:t>人民卫生</a:t>
                      </a:r>
                      <a:r>
                        <a:rPr lang="zh-CN" altLang="zh-CN" sz="1600" b="0" i="0" u="none" kern="0" baseline="0" dirty="0">
                          <a:solidFill>
                            <a:schemeClr val="tx1"/>
                          </a:solidFill>
                          <a:effectLst/>
                          <a:latin typeface="+mn-ea"/>
                          <a:ea typeface="+mn-ea"/>
                          <a:cs typeface="宋体" panose="02010600030101010101" pitchFamily="2" charset="-122"/>
                        </a:rPr>
                        <a:t>出版社</a:t>
                      </a:r>
                    </a:p>
                  </a:txBody>
                  <a:tcPr anchor="ctr">
                    <a:solidFill>
                      <a:schemeClr val="bg1"/>
                    </a:solidFill>
                  </a:tcPr>
                </a:tc>
                <a:tc>
                  <a:txBody>
                    <a:bodyPr/>
                    <a:lstStyle/>
                    <a:p>
                      <a:pPr algn="just">
                        <a:lnSpc>
                          <a:spcPct val="130000"/>
                        </a:lnSpc>
                      </a:pPr>
                      <a:r>
                        <a:rPr lang="zh-CN" altLang="en-US" sz="1600" b="0" i="0" u="none" kern="0" baseline="0" dirty="0">
                          <a:solidFill>
                            <a:schemeClr val="tx1"/>
                          </a:solidFill>
                          <a:effectLst/>
                          <a:latin typeface="+mn-ea"/>
                          <a:ea typeface="+mn-ea"/>
                          <a:cs typeface="宋体" panose="02010600030101010101" pitchFamily="2" charset="-122"/>
                        </a:rPr>
                        <a:t>马来酸</a:t>
                      </a:r>
                      <a:r>
                        <a:rPr lang="zh-CN" altLang="zh-CN" sz="1600" b="0" i="0" u="none" kern="0" baseline="0" dirty="0">
                          <a:solidFill>
                            <a:schemeClr val="tx1"/>
                          </a:solidFill>
                          <a:effectLst/>
                          <a:latin typeface="+mn-ea"/>
                          <a:ea typeface="+mn-ea"/>
                          <a:cs typeface="宋体" panose="02010600030101010101" pitchFamily="2" charset="-122"/>
                        </a:rPr>
                        <a:t>桂哌齐特</a:t>
                      </a:r>
                      <a:r>
                        <a:rPr lang="zh-CN" altLang="en-US" sz="1600" b="0" i="0" u="none" kern="0" baseline="0" dirty="0">
                          <a:solidFill>
                            <a:schemeClr val="tx1"/>
                          </a:solidFill>
                          <a:effectLst/>
                          <a:latin typeface="+mn-ea"/>
                          <a:ea typeface="+mn-ea"/>
                          <a:cs typeface="宋体" panose="02010600030101010101" pitchFamily="2" charset="-122"/>
                        </a:rPr>
                        <a:t>注射液</a:t>
                      </a:r>
                      <a:r>
                        <a:rPr lang="zh-CN" altLang="zh-CN" sz="1600" b="0" i="0" u="none" kern="0" baseline="0" dirty="0">
                          <a:solidFill>
                            <a:schemeClr val="tx1"/>
                          </a:solidFill>
                          <a:effectLst/>
                          <a:latin typeface="+mn-ea"/>
                          <a:ea typeface="+mn-ea"/>
                          <a:cs typeface="宋体" panose="02010600030101010101" pitchFamily="2" charset="-122"/>
                        </a:rPr>
                        <a:t>作为内源性腺苷增效剂</a:t>
                      </a:r>
                      <a:r>
                        <a:rPr lang="zh-CN" altLang="zh-CN" sz="1600" b="0" i="0" u="none" kern="0" baseline="0" dirty="0">
                          <a:solidFill>
                            <a:schemeClr val="dk1"/>
                          </a:solidFill>
                          <a:effectLst/>
                          <a:latin typeface="+mn-ea"/>
                          <a:ea typeface="+mn-ea"/>
                          <a:cs typeface="宋体" panose="02010600030101010101" pitchFamily="2" charset="-122"/>
                        </a:rPr>
                        <a:t>，</a:t>
                      </a:r>
                      <a:r>
                        <a:rPr lang="zh-CN" altLang="zh-CN" sz="1600" i="0" u="none" kern="0" baseline="0" dirty="0">
                          <a:solidFill>
                            <a:schemeClr val="tx1"/>
                          </a:solidFill>
                          <a:effectLst/>
                          <a:latin typeface="+mn-ea"/>
                          <a:ea typeface="+mn-ea"/>
                          <a:cs typeface="宋体" panose="02010600030101010101" pitchFamily="2" charset="-122"/>
                        </a:rPr>
                        <a:t>有</a:t>
                      </a:r>
                      <a:r>
                        <a:rPr lang="zh-CN" altLang="zh-CN" sz="1600" b="1" i="0" u="none" kern="0" baseline="0" dirty="0">
                          <a:solidFill>
                            <a:srgbClr val="9D041D"/>
                          </a:solidFill>
                          <a:effectLst/>
                          <a:latin typeface="+mn-ea"/>
                          <a:ea typeface="+mn-ea"/>
                          <a:cs typeface="宋体" panose="02010600030101010101" pitchFamily="2" charset="-122"/>
                        </a:rPr>
                        <a:t>改善血流、细胞保护</a:t>
                      </a:r>
                      <a:r>
                        <a:rPr lang="zh-CN" altLang="zh-CN" sz="1600" b="0" i="0" u="none" kern="0" baseline="0" dirty="0">
                          <a:solidFill>
                            <a:schemeClr val="tx1"/>
                          </a:solidFill>
                          <a:effectLst/>
                          <a:latin typeface="+mn-ea"/>
                          <a:ea typeface="+mn-ea"/>
                          <a:cs typeface="宋体" panose="02010600030101010101" pitchFamily="2" charset="-122"/>
                        </a:rPr>
                        <a:t>等多靶点作用</a:t>
                      </a:r>
                      <a:r>
                        <a:rPr lang="zh-CN" altLang="zh-CN" sz="1600" b="0" i="0" u="none" kern="0" baseline="0" dirty="0">
                          <a:solidFill>
                            <a:schemeClr val="dk1"/>
                          </a:solidFill>
                          <a:effectLst/>
                          <a:latin typeface="+mn-ea"/>
                          <a:ea typeface="+mn-ea"/>
                          <a:cs typeface="宋体" panose="02010600030101010101" pitchFamily="2" charset="-122"/>
                        </a:rPr>
                        <a:t>，</a:t>
                      </a:r>
                      <a:r>
                        <a:rPr lang="zh-CN" altLang="zh-CN" sz="1600" i="0" u="none" kern="0" baseline="0" dirty="0">
                          <a:solidFill>
                            <a:schemeClr val="tx1"/>
                          </a:solidFill>
                          <a:effectLst/>
                          <a:latin typeface="+mn-ea"/>
                          <a:ea typeface="+mn-ea"/>
                          <a:cs typeface="宋体" panose="02010600030101010101" pitchFamily="2" charset="-122"/>
                        </a:rPr>
                        <a:t>可</a:t>
                      </a:r>
                      <a:r>
                        <a:rPr lang="zh-CN" altLang="zh-CN" sz="1600" b="1" i="0" u="none" kern="0" baseline="0" dirty="0">
                          <a:solidFill>
                            <a:srgbClr val="9D041D"/>
                          </a:solidFill>
                          <a:effectLst/>
                          <a:latin typeface="+mn-ea"/>
                          <a:ea typeface="+mn-ea"/>
                          <a:cs typeface="宋体" panose="02010600030101010101" pitchFamily="2" charset="-122"/>
                        </a:rPr>
                        <a:t>改善</a:t>
                      </a:r>
                      <a:r>
                        <a:rPr lang="zh-CN" altLang="zh-CN" sz="1600" i="0" u="none" kern="0" baseline="0" dirty="0">
                          <a:solidFill>
                            <a:schemeClr val="tx1"/>
                          </a:solidFill>
                          <a:effectLst/>
                          <a:latin typeface="+mn-ea"/>
                          <a:ea typeface="+mn-ea"/>
                          <a:cs typeface="宋体" panose="02010600030101010101" pitchFamily="2" charset="-122"/>
                        </a:rPr>
                        <a:t>急性缺血性卒中患者</a:t>
                      </a:r>
                      <a:r>
                        <a:rPr lang="zh-CN" altLang="zh-CN" sz="1600" b="1" i="0" u="none" kern="0" baseline="0" dirty="0">
                          <a:solidFill>
                            <a:srgbClr val="9D041D"/>
                          </a:solidFill>
                          <a:effectLst/>
                          <a:latin typeface="+mn-ea"/>
                          <a:ea typeface="+mn-ea"/>
                          <a:cs typeface="宋体" panose="02010600030101010101" pitchFamily="2" charset="-122"/>
                        </a:rPr>
                        <a:t>神经功能缺损</a:t>
                      </a:r>
                      <a:r>
                        <a:rPr lang="zh-CN" altLang="zh-CN" sz="1600" i="0" u="none" kern="0" baseline="0" dirty="0">
                          <a:solidFill>
                            <a:schemeClr val="tx1"/>
                          </a:solidFill>
                          <a:effectLst/>
                          <a:latin typeface="+mn-ea"/>
                          <a:ea typeface="+mn-ea"/>
                          <a:cs typeface="宋体" panose="02010600030101010101" pitchFamily="2" charset="-122"/>
                        </a:rPr>
                        <a:t>评分</a:t>
                      </a:r>
                      <a:r>
                        <a:rPr lang="zh-CN" altLang="zh-CN" sz="1600" kern="0" dirty="0">
                          <a:solidFill>
                            <a:schemeClr val="tx1"/>
                          </a:solidFill>
                          <a:effectLst/>
                          <a:latin typeface="+mn-ea"/>
                          <a:ea typeface="+mn-ea"/>
                          <a:cs typeface="宋体" panose="02010600030101010101" pitchFamily="2" charset="-122"/>
                          <a:sym typeface="+mn-ea"/>
                        </a:rPr>
                        <a:t>。</a:t>
                      </a:r>
                      <a:endParaRPr lang="zh-CN" altLang="zh-CN" sz="1600" b="1" i="0" u="none" kern="0" baseline="0" dirty="0">
                        <a:solidFill>
                          <a:srgbClr val="FF0000"/>
                        </a:solidFill>
                        <a:effectLst/>
                        <a:latin typeface="+mn-ea"/>
                        <a:ea typeface="+mn-ea"/>
                        <a:cs typeface="宋体" panose="02010600030101010101" pitchFamily="2" charset="-122"/>
                      </a:endParaRPr>
                    </a:p>
                  </a:txBody>
                  <a:tcPr anchor="ctr">
                    <a:solidFill>
                      <a:schemeClr val="bg1"/>
                    </a:solidFill>
                  </a:tcPr>
                </a:tc>
              </a:tr>
              <a:tr h="985424">
                <a:tc>
                  <a:txBody>
                    <a:bodyPr/>
                    <a:lstStyle/>
                    <a:p>
                      <a:pPr marL="0" marR="0" indent="0" algn="ctr" defTabSz="914400" eaLnBrk="1" fontAlgn="base" latinLnBrk="0" hangingPunct="1">
                        <a:lnSpc>
                          <a:spcPct val="150000"/>
                        </a:lnSpc>
                        <a:spcBef>
                          <a:spcPct val="0"/>
                        </a:spcBef>
                        <a:spcAft>
                          <a:spcPct val="0"/>
                        </a:spcAft>
                        <a:buClrTx/>
                        <a:buSzTx/>
                        <a:buFont typeface="Arial" panose="020B0604020202020204" pitchFamily="34" charset="0"/>
                        <a:buNone/>
                        <a:defRPr/>
                      </a:pPr>
                      <a:r>
                        <a:rPr lang="en-US" altLang="zh-CN" sz="1600" b="0" i="0" u="none" kern="1200" baseline="0" dirty="0">
                          <a:solidFill>
                            <a:schemeClr val="tx1"/>
                          </a:solidFill>
                          <a:latin typeface="+mn-ea"/>
                          <a:ea typeface="+mn-ea"/>
                          <a:cs typeface="Times New Roman" panose="02020603050405020304" pitchFamily="18" charset="0"/>
                        </a:rPr>
                        <a:t>《</a:t>
                      </a:r>
                      <a:r>
                        <a:rPr lang="zh-CN" altLang="en-US" sz="1600" b="0" i="0" u="none" kern="1200" baseline="0" dirty="0">
                          <a:solidFill>
                            <a:schemeClr val="tx1"/>
                          </a:solidFill>
                          <a:latin typeface="+mn-ea"/>
                          <a:ea typeface="+mn-ea"/>
                          <a:cs typeface="Times New Roman" panose="02020603050405020304" pitchFamily="18" charset="0"/>
                        </a:rPr>
                        <a:t>脑血管病社区防治指南</a:t>
                      </a:r>
                      <a:r>
                        <a:rPr lang="en-US" altLang="zh-CN" sz="1600" b="0" i="0" u="none" kern="1200" baseline="0" dirty="0">
                          <a:solidFill>
                            <a:schemeClr val="tx1"/>
                          </a:solidFill>
                          <a:latin typeface="+mn-ea"/>
                          <a:ea typeface="+mn-ea"/>
                          <a:cs typeface="Times New Roman" panose="02020603050405020304" pitchFamily="18" charset="0"/>
                        </a:rPr>
                        <a:t>》</a:t>
                      </a:r>
                      <a:endParaRPr lang="zh-CN" altLang="en-US" sz="1600" b="0" dirty="0">
                        <a:solidFill>
                          <a:schemeClr val="tx1"/>
                        </a:solidFill>
                        <a:latin typeface="+mn-ea"/>
                        <a:ea typeface="+mn-ea"/>
                      </a:endParaRPr>
                    </a:p>
                    <a:p>
                      <a:pPr algn="ctr">
                        <a:lnSpc>
                          <a:spcPct val="150000"/>
                        </a:lnSpc>
                      </a:pPr>
                      <a:r>
                        <a:rPr lang="zh-CN" altLang="en-US" sz="1600" b="0" i="0" u="none" kern="1200" baseline="0" dirty="0">
                          <a:solidFill>
                            <a:schemeClr val="tx1"/>
                          </a:solidFill>
                          <a:latin typeface="+mn-ea"/>
                          <a:ea typeface="+mn-ea"/>
                          <a:cs typeface="Times New Roman" panose="02020603050405020304" pitchFamily="18" charset="0"/>
                        </a:rPr>
                        <a:t>北京慢性病防治与健康教育研究会</a:t>
                      </a:r>
                    </a:p>
                  </a:txBody>
                  <a:tcPr anchor="ctr">
                    <a:solidFill>
                      <a:schemeClr val="bg1"/>
                    </a:solidFill>
                  </a:tcPr>
                </a:tc>
                <a:tc>
                  <a:txBody>
                    <a:bodyPr/>
                    <a:lstStyle/>
                    <a:p>
                      <a:pPr>
                        <a:lnSpc>
                          <a:spcPct val="130000"/>
                        </a:lnSpc>
                      </a:pPr>
                      <a:r>
                        <a:rPr lang="zh-CN" altLang="zh-CN" sz="1600" b="1" i="0" u="none" kern="0" baseline="0" dirty="0">
                          <a:solidFill>
                            <a:srgbClr val="9D041D"/>
                          </a:solidFill>
                          <a:effectLst/>
                          <a:latin typeface="+mn-ea"/>
                          <a:ea typeface="+mn-ea"/>
                          <a:cs typeface="宋体" panose="02010600030101010101" pitchFamily="2" charset="-122"/>
                        </a:rPr>
                        <a:t>脑梗死急性损伤期</a:t>
                      </a:r>
                      <a:r>
                        <a:rPr lang="zh-CN" altLang="zh-CN" sz="1600" i="0" u="none" kern="0" baseline="0" dirty="0">
                          <a:solidFill>
                            <a:schemeClr val="tx1"/>
                          </a:solidFill>
                          <a:effectLst/>
                          <a:latin typeface="+mn-ea"/>
                          <a:ea typeface="+mn-ea"/>
                          <a:cs typeface="宋体" panose="02010600030101010101" pitchFamily="2" charset="-122"/>
                        </a:rPr>
                        <a:t>、</a:t>
                      </a:r>
                      <a:r>
                        <a:rPr lang="zh-CN" altLang="zh-CN" sz="1600" b="1" i="0" u="none" kern="0" baseline="0" dirty="0">
                          <a:solidFill>
                            <a:srgbClr val="9D041D"/>
                          </a:solidFill>
                          <a:effectLst/>
                          <a:latin typeface="+mn-ea"/>
                          <a:ea typeface="+mn-ea"/>
                          <a:cs typeface="宋体" panose="02010600030101010101" pitchFamily="2" charset="-122"/>
                        </a:rPr>
                        <a:t>损伤和修复并存期</a:t>
                      </a:r>
                      <a:r>
                        <a:rPr lang="zh-CN" altLang="zh-CN" sz="1600" b="0" i="0" u="none" kern="0" baseline="0" dirty="0">
                          <a:solidFill>
                            <a:schemeClr val="dk1"/>
                          </a:solidFill>
                          <a:effectLst/>
                          <a:latin typeface="+mn-ea"/>
                          <a:ea typeface="+mn-ea"/>
                          <a:cs typeface="宋体" panose="02010600030101010101" pitchFamily="2" charset="-122"/>
                        </a:rPr>
                        <a:t>，</a:t>
                      </a:r>
                      <a:r>
                        <a:rPr lang="zh-CN" altLang="zh-CN" sz="1600" b="0" i="0" u="none" kern="0" baseline="0" dirty="0">
                          <a:solidFill>
                            <a:schemeClr val="tx1"/>
                          </a:solidFill>
                          <a:effectLst/>
                          <a:latin typeface="+mn-ea"/>
                          <a:ea typeface="+mn-ea"/>
                          <a:cs typeface="宋体" panose="02010600030101010101" pitchFamily="2" charset="-122"/>
                        </a:rPr>
                        <a:t>可选用马来酸桂哌齐特注射液。</a:t>
                      </a:r>
                    </a:p>
                  </a:txBody>
                  <a:tcPr anchor="ctr">
                    <a:solidFill>
                      <a:schemeClr val="bg1"/>
                    </a:solid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04-</a:t>
            </a:r>
            <a:r>
              <a:rPr lang="zh-CN" altLang="en-US" sz="2800" dirty="0"/>
              <a:t>创新性</a:t>
            </a:r>
          </a:p>
        </p:txBody>
      </p:sp>
      <p:graphicFrame>
        <p:nvGraphicFramePr>
          <p:cNvPr id="5" name="内容占位符 4"/>
          <p:cNvGraphicFramePr>
            <a:graphicFrameLocks noGrp="1"/>
          </p:cNvGraphicFramePr>
          <p:nvPr>
            <p:ph idx="1"/>
            <p:custDataLst>
              <p:tags r:id="rId1"/>
            </p:custDataLst>
            <p:extLst>
              <p:ext uri="{D42A27DB-BD31-4B8C-83A1-F6EECF244321}">
                <p14:modId xmlns:p14="http://schemas.microsoft.com/office/powerpoint/2010/main" val="2224726801"/>
              </p:ext>
            </p:extLst>
          </p:nvPr>
        </p:nvGraphicFramePr>
        <p:xfrm>
          <a:off x="479425" y="1335912"/>
          <a:ext cx="11115676" cy="4637913"/>
        </p:xfrm>
        <a:graphic>
          <a:graphicData uri="http://schemas.openxmlformats.org/drawingml/2006/table">
            <a:tbl>
              <a:tblPr firstRow="1" bandRow="1">
                <a:tableStyleId>{5C22544A-7EE6-4342-B048-85BDC9FD1C3A}</a:tableStyleId>
              </a:tblPr>
              <a:tblGrid>
                <a:gridCol w="5702434"/>
                <a:gridCol w="5413242"/>
              </a:tblGrid>
              <a:tr h="370456">
                <a:tc>
                  <a:txBody>
                    <a:bodyPr/>
                    <a:lstStyle/>
                    <a:p>
                      <a:pPr algn="ctr"/>
                      <a:r>
                        <a:rPr lang="zh-CN" altLang="en-US" dirty="0">
                          <a:solidFill>
                            <a:schemeClr val="tx1"/>
                          </a:solidFill>
                          <a:latin typeface="+mn-ea"/>
                          <a:ea typeface="+mn-ea"/>
                        </a:rPr>
                        <a:t>创新性</a:t>
                      </a:r>
                    </a:p>
                  </a:txBody>
                  <a:tcPr anchor="ctr">
                    <a:solidFill>
                      <a:srgbClr val="9FBFFF"/>
                    </a:solidFill>
                  </a:tcPr>
                </a:tc>
                <a:tc>
                  <a:txBody>
                    <a:bodyPr/>
                    <a:lstStyle/>
                    <a:p>
                      <a:pPr algn="ctr"/>
                      <a:r>
                        <a:rPr lang="zh-CN" altLang="en-US" dirty="0" smtClean="0">
                          <a:solidFill>
                            <a:schemeClr val="tx1"/>
                          </a:solidFill>
                          <a:latin typeface="+mn-ea"/>
                          <a:ea typeface="+mn-ea"/>
                        </a:rPr>
                        <a:t>创新价值及患者</a:t>
                      </a:r>
                      <a:r>
                        <a:rPr lang="zh-CN" altLang="en-US" dirty="0">
                          <a:solidFill>
                            <a:schemeClr val="tx1"/>
                          </a:solidFill>
                          <a:latin typeface="+mn-ea"/>
                          <a:ea typeface="+mn-ea"/>
                        </a:rPr>
                        <a:t>获益</a:t>
                      </a:r>
                    </a:p>
                  </a:txBody>
                  <a:tcPr anchor="ctr">
                    <a:solidFill>
                      <a:srgbClr val="9FBFFF"/>
                    </a:solidFill>
                  </a:tcPr>
                </a:tc>
              </a:tr>
              <a:tr h="975617">
                <a:tc>
                  <a:txBody>
                    <a:bodyPr/>
                    <a:lstStyle/>
                    <a:p>
                      <a:pPr marL="285750" indent="-285750">
                        <a:buFont typeface="Wingdings" panose="05000000000000000000" pitchFamily="2" charset="2"/>
                        <a:buChar char="Ø"/>
                      </a:pPr>
                      <a:r>
                        <a:rPr lang="zh-CN" altLang="en-US" sz="1600" b="0" i="0" u="none" kern="0" baseline="0" dirty="0">
                          <a:solidFill>
                            <a:srgbClr val="333333"/>
                          </a:solidFill>
                          <a:latin typeface="+mn-ea"/>
                          <a:ea typeface="+mn-ea"/>
                          <a:cs typeface="宋体" panose="02010600030101010101" pitchFamily="2" charset="-122"/>
                        </a:rPr>
                        <a:t>先后就晶型、制备方法、新适应症等方面申请多项专利，</a:t>
                      </a:r>
                      <a:r>
                        <a:rPr lang="zh-CN" altLang="en-US" sz="1600" b="0" i="0" u="none" kern="0" baseline="0" dirty="0" smtClean="0">
                          <a:solidFill>
                            <a:srgbClr val="333333"/>
                          </a:solidFill>
                          <a:latin typeface="+mn-ea"/>
                          <a:ea typeface="+mn-ea"/>
                          <a:cs typeface="宋体" panose="02010600030101010101" pitchFamily="2" charset="-122"/>
                        </a:rPr>
                        <a:t>荣获</a:t>
                      </a:r>
                      <a:r>
                        <a:rPr lang="zh-CN" altLang="en-US" sz="1600" b="0" i="0" u="none" kern="0" baseline="0" dirty="0" smtClean="0">
                          <a:solidFill>
                            <a:srgbClr val="9D041D"/>
                          </a:solidFill>
                          <a:latin typeface="+mn-ea"/>
                          <a:ea typeface="+mn-ea"/>
                          <a:cs typeface="宋体" panose="02010600030101010101" pitchFamily="2" charset="-122"/>
                        </a:rPr>
                        <a:t>“</a:t>
                      </a:r>
                      <a:r>
                        <a:rPr lang="zh-CN" altLang="en-US" sz="1600" b="1" i="0" u="none" kern="0" baseline="0" dirty="0" smtClean="0">
                          <a:solidFill>
                            <a:srgbClr val="9D041D"/>
                          </a:solidFill>
                          <a:latin typeface="+mn-ea"/>
                          <a:ea typeface="+mn-ea"/>
                          <a:cs typeface="宋体" panose="02010600030101010101" pitchFamily="2" charset="-122"/>
                        </a:rPr>
                        <a:t>国家</a:t>
                      </a:r>
                      <a:r>
                        <a:rPr lang="zh-CN" altLang="en-US" sz="1600" b="1" i="0" u="none" kern="0" baseline="0" dirty="0">
                          <a:solidFill>
                            <a:srgbClr val="9D041D"/>
                          </a:solidFill>
                          <a:latin typeface="+mn-ea"/>
                          <a:ea typeface="+mn-ea"/>
                          <a:cs typeface="宋体" panose="02010600030101010101" pitchFamily="2" charset="-122"/>
                        </a:rPr>
                        <a:t>重大新药创制”</a:t>
                      </a:r>
                      <a:r>
                        <a:rPr lang="zh-CN" altLang="en-US" sz="1600" b="0" i="0" u="none" kern="0" baseline="0" dirty="0">
                          <a:solidFill>
                            <a:srgbClr val="333333"/>
                          </a:solidFill>
                          <a:latin typeface="+mn-ea"/>
                          <a:ea typeface="+mn-ea"/>
                          <a:cs typeface="宋体" panose="02010600030101010101" pitchFamily="2" charset="-122"/>
                        </a:rPr>
                        <a:t>等国家、部委、省市多个奖项。</a:t>
                      </a:r>
                      <a:endParaRPr lang="zh-CN" altLang="en-US" sz="1600" dirty="0">
                        <a:latin typeface="+mn-ea"/>
                        <a:ea typeface="+mn-ea"/>
                      </a:endParaRPr>
                    </a:p>
                  </a:txBody>
                  <a:tcPr anchor="ctr">
                    <a:solidFill>
                      <a:schemeClr val="bg1"/>
                    </a:solidFill>
                  </a:tcPr>
                </a:tc>
                <a:tc>
                  <a:txBody>
                    <a:bodyPr/>
                    <a:lstStyle/>
                    <a:p>
                      <a:pPr marL="285750" indent="-285750">
                        <a:buFont typeface="Wingdings" panose="05000000000000000000" pitchFamily="2" charset="2"/>
                        <a:buChar char="ü"/>
                      </a:pPr>
                      <a:r>
                        <a:rPr lang="zh-CN" altLang="en-US" sz="1600" dirty="0" smtClean="0">
                          <a:latin typeface="+mn-ea"/>
                          <a:ea typeface="+mn-ea"/>
                        </a:rPr>
                        <a:t>按照国家组织实施的“重大新药创制”国家科技重大专项提出的总体目标，我司针对脑卒中这一重大疾病领域研制出疗效好、副作用小的药品，为</a:t>
                      </a:r>
                      <a:r>
                        <a:rPr lang="zh-CN" altLang="en-US" sz="1600" b="1" i="0" u="none" kern="0" baseline="0" dirty="0" smtClean="0">
                          <a:solidFill>
                            <a:srgbClr val="9D041D"/>
                          </a:solidFill>
                          <a:latin typeface="+mn-ea"/>
                          <a:ea typeface="+mn-ea"/>
                          <a:cs typeface="宋体" panose="02010600030101010101" pitchFamily="2" charset="-122"/>
                        </a:rPr>
                        <a:t>卒中患者提供安全、有效、方便的医疗卫生服务</a:t>
                      </a:r>
                      <a:r>
                        <a:rPr lang="zh-CN" altLang="en-US" sz="1600" dirty="0" smtClean="0">
                          <a:latin typeface="+mn-ea"/>
                          <a:ea typeface="+mn-ea"/>
                        </a:rPr>
                        <a:t>。</a:t>
                      </a:r>
                      <a:endParaRPr lang="zh-CN" altLang="en-US" sz="1600" dirty="0">
                        <a:latin typeface="+mn-ea"/>
                        <a:ea typeface="+mn-ea"/>
                      </a:endParaRPr>
                    </a:p>
                  </a:txBody>
                  <a:tcPr anchor="ctr">
                    <a:solidFill>
                      <a:schemeClr val="bg1"/>
                    </a:solidFill>
                  </a:tcPr>
                </a:tc>
              </a:tr>
              <a:tr h="752619">
                <a:tc>
                  <a:txBody>
                    <a:bodyPr/>
                    <a:lstStyle/>
                    <a:p>
                      <a:pPr marL="285750" marR="0" indent="-285750" algn="l" defTabSz="914400" eaLnBrk="1" fontAlgn="base" latinLnBrk="0" hangingPunct="1">
                        <a:lnSpc>
                          <a:spcPct val="100000"/>
                        </a:lnSpc>
                        <a:spcBef>
                          <a:spcPct val="0"/>
                        </a:spcBef>
                        <a:spcAft>
                          <a:spcPct val="0"/>
                        </a:spcAft>
                        <a:buClrTx/>
                        <a:buSzTx/>
                        <a:buFont typeface="Wingdings" panose="05000000000000000000" pitchFamily="2" charset="2"/>
                        <a:buChar char="Ø"/>
                        <a:defRPr/>
                      </a:pPr>
                      <a:r>
                        <a:rPr lang="zh-CN" altLang="en-US" sz="1600" b="0" i="0" u="none" kern="0" baseline="0" dirty="0">
                          <a:solidFill>
                            <a:srgbClr val="333333"/>
                          </a:solidFill>
                          <a:latin typeface="+mn-ea"/>
                          <a:ea typeface="+mn-ea"/>
                          <a:cs typeface="宋体" panose="02010600030101010101" pitchFamily="2" charset="-122"/>
                        </a:rPr>
                        <a:t>我司基于系列技术创新，主导药品质量标准制定，</a:t>
                      </a:r>
                      <a:r>
                        <a:rPr lang="zh-CN" altLang="en-US" sz="1600" i="0" u="none" kern="0" baseline="0" dirty="0">
                          <a:solidFill>
                            <a:srgbClr val="333333"/>
                          </a:solidFill>
                          <a:latin typeface="+mn-ea"/>
                          <a:ea typeface="+mn-ea"/>
                          <a:cs typeface="宋体" panose="02010600030101010101" pitchFamily="2" charset="-122"/>
                        </a:rPr>
                        <a:t>不断</a:t>
                      </a:r>
                      <a:r>
                        <a:rPr lang="zh-CN" altLang="en-US" sz="1600" b="1" i="0" u="none" kern="0" baseline="0" dirty="0">
                          <a:solidFill>
                            <a:srgbClr val="9D041D"/>
                          </a:solidFill>
                          <a:latin typeface="+mn-ea"/>
                          <a:ea typeface="+mn-ea"/>
                          <a:cs typeface="宋体" panose="02010600030101010101" pitchFamily="2" charset="-122"/>
                        </a:rPr>
                        <a:t>完善提高</a:t>
                      </a:r>
                      <a:r>
                        <a:rPr lang="zh-CN" altLang="en-US" sz="1600" i="0" u="none" kern="0" baseline="0" dirty="0">
                          <a:solidFill>
                            <a:srgbClr val="333333"/>
                          </a:solidFill>
                          <a:latin typeface="+mn-ea"/>
                          <a:ea typeface="+mn-ea"/>
                          <a:cs typeface="宋体" panose="02010600030101010101" pitchFamily="2" charset="-122"/>
                        </a:rPr>
                        <a:t>原料药和注射液</a:t>
                      </a:r>
                      <a:r>
                        <a:rPr lang="zh-CN" altLang="en-US" sz="1600" b="1" i="0" u="none" kern="0" baseline="0" dirty="0">
                          <a:solidFill>
                            <a:srgbClr val="9D041D"/>
                          </a:solidFill>
                          <a:latin typeface="+mn-ea"/>
                          <a:ea typeface="+mn-ea"/>
                          <a:cs typeface="宋体" panose="02010600030101010101" pitchFamily="2" charset="-122"/>
                        </a:rPr>
                        <a:t>质量标准</a:t>
                      </a:r>
                      <a:r>
                        <a:rPr lang="zh-CN" altLang="en-US" sz="1600" b="0" i="0" u="none" kern="0" baseline="0" dirty="0">
                          <a:solidFill>
                            <a:srgbClr val="333333"/>
                          </a:solidFill>
                          <a:latin typeface="+mn-ea"/>
                          <a:ea typeface="+mn-ea"/>
                          <a:cs typeface="宋体" panose="02010600030101010101" pitchFamily="2" charset="-122"/>
                        </a:rPr>
                        <a:t>，确保药品质量和临床治疗的安全有效。</a:t>
                      </a:r>
                      <a:endParaRPr lang="zh-CN" altLang="en-US" sz="1600" dirty="0">
                        <a:latin typeface="+mn-ea"/>
                        <a:ea typeface="+mn-ea"/>
                      </a:endParaRPr>
                    </a:p>
                  </a:txBody>
                  <a:tcPr anchor="ctr">
                    <a:solidFill>
                      <a:schemeClr val="bg1"/>
                    </a:solidFill>
                  </a:tcPr>
                </a:tc>
                <a:tc>
                  <a:txBody>
                    <a:bodyPr/>
                    <a:lstStyle/>
                    <a:p>
                      <a:pPr marL="285750" indent="-285750">
                        <a:buFont typeface="Wingdings" panose="05000000000000000000" pitchFamily="2" charset="2"/>
                        <a:buChar char="ü"/>
                      </a:pPr>
                      <a:r>
                        <a:rPr lang="zh-CN" altLang="en-US" sz="1600" b="0" i="0" u="none" kern="0" baseline="0" dirty="0" smtClean="0">
                          <a:solidFill>
                            <a:srgbClr val="333333"/>
                          </a:solidFill>
                          <a:latin typeface="+mn-ea"/>
                          <a:ea typeface="+mn-ea"/>
                          <a:cs typeface="宋体" panose="02010600030101010101" pitchFamily="2" charset="-122"/>
                        </a:rPr>
                        <a:t>精益求精，为</a:t>
                      </a:r>
                      <a:r>
                        <a:rPr lang="zh-CN" altLang="en-US" sz="1600" b="0" i="0" u="none" kern="0" baseline="0" dirty="0">
                          <a:solidFill>
                            <a:srgbClr val="333333"/>
                          </a:solidFill>
                          <a:latin typeface="+mn-ea"/>
                          <a:ea typeface="+mn-ea"/>
                          <a:cs typeface="宋体" panose="02010600030101010101" pitchFamily="2" charset="-122"/>
                        </a:rPr>
                        <a:t>患者临床治疗获益提供强有力的</a:t>
                      </a:r>
                      <a:r>
                        <a:rPr lang="zh-CN" altLang="en-US" sz="1600" b="1" i="0" u="none" kern="0" baseline="0" dirty="0">
                          <a:solidFill>
                            <a:srgbClr val="9D041D"/>
                          </a:solidFill>
                          <a:latin typeface="+mn-ea"/>
                          <a:ea typeface="+mn-ea"/>
                          <a:cs typeface="宋体" panose="02010600030101010101" pitchFamily="2" charset="-122"/>
                        </a:rPr>
                        <a:t>技术</a:t>
                      </a:r>
                      <a:r>
                        <a:rPr lang="zh-CN" altLang="en-US" sz="1600" b="1" i="0" u="none" kern="0" baseline="0" dirty="0" smtClean="0">
                          <a:solidFill>
                            <a:srgbClr val="9D041D"/>
                          </a:solidFill>
                          <a:latin typeface="+mn-ea"/>
                          <a:ea typeface="+mn-ea"/>
                          <a:cs typeface="宋体" panose="02010600030101010101" pitchFamily="2" charset="-122"/>
                        </a:rPr>
                        <a:t>保障。</a:t>
                      </a:r>
                      <a:endParaRPr lang="zh-CN" altLang="en-US" sz="1600" b="1" i="0" u="none" kern="0" baseline="0" dirty="0">
                        <a:solidFill>
                          <a:srgbClr val="9D041D"/>
                        </a:solidFill>
                        <a:latin typeface="+mn-ea"/>
                        <a:ea typeface="+mn-ea"/>
                        <a:cs typeface="宋体" panose="02010600030101010101" pitchFamily="2" charset="-122"/>
                      </a:endParaRPr>
                    </a:p>
                  </a:txBody>
                  <a:tcPr anchor="ctr">
                    <a:solidFill>
                      <a:schemeClr val="bg1"/>
                    </a:solidFill>
                  </a:tcPr>
                </a:tc>
              </a:tr>
              <a:tr h="975617">
                <a:tc>
                  <a:txBody>
                    <a:bodyPr/>
                    <a:lstStyle/>
                    <a:p>
                      <a:pPr marL="285750" marR="0" indent="-285750" algn="l" defTabSz="914400" eaLnBrk="1" fontAlgn="base" latinLnBrk="0" hangingPunct="1">
                        <a:lnSpc>
                          <a:spcPct val="100000"/>
                        </a:lnSpc>
                        <a:spcBef>
                          <a:spcPct val="0"/>
                        </a:spcBef>
                        <a:spcAft>
                          <a:spcPct val="0"/>
                        </a:spcAft>
                        <a:buClrTx/>
                        <a:buSzTx/>
                        <a:buFont typeface="Wingdings" panose="05000000000000000000" pitchFamily="2" charset="2"/>
                        <a:buChar char="Ø"/>
                        <a:defRPr/>
                      </a:pPr>
                      <a:r>
                        <a:rPr lang="zh-CN" altLang="en-US" sz="1600" b="0" i="0" u="none" kern="0" baseline="0" dirty="0">
                          <a:solidFill>
                            <a:srgbClr val="333333"/>
                          </a:solidFill>
                          <a:latin typeface="+mn-ea"/>
                          <a:ea typeface="+mn-ea"/>
                          <a:cs typeface="宋体" panose="02010600030101010101" pitchFamily="2" charset="-122"/>
                        </a:rPr>
                        <a:t>按照国家药监局要求，我司严格按</a:t>
                      </a:r>
                      <a:r>
                        <a:rPr lang="zh-CN" altLang="en-US" sz="1600" b="1" i="0" u="none" kern="0" baseline="0" dirty="0">
                          <a:solidFill>
                            <a:srgbClr val="9D041D"/>
                          </a:solidFill>
                          <a:latin typeface="+mn-ea"/>
                          <a:ea typeface="+mn-ea"/>
                          <a:cs typeface="宋体" panose="02010600030101010101" pitchFamily="2" charset="-122"/>
                        </a:rPr>
                        <a:t>新药研发标准</a:t>
                      </a:r>
                      <a:r>
                        <a:rPr lang="zh-CN" altLang="en-US" sz="1600" b="0" i="0" u="none" kern="0" baseline="0" dirty="0">
                          <a:solidFill>
                            <a:srgbClr val="333333"/>
                          </a:solidFill>
                          <a:latin typeface="+mn-ea"/>
                          <a:ea typeface="+mn-ea"/>
                          <a:cs typeface="宋体" panose="02010600030101010101" pitchFamily="2" charset="-122"/>
                        </a:rPr>
                        <a:t>，第一家启动大规模确证临床研究：历时</a:t>
                      </a:r>
                      <a:r>
                        <a:rPr lang="en-US" altLang="zh-CN" sz="1600" b="0" i="0" u="none" kern="0" baseline="0" dirty="0">
                          <a:solidFill>
                            <a:srgbClr val="333333"/>
                          </a:solidFill>
                          <a:latin typeface="+mn-ea"/>
                          <a:ea typeface="+mn-ea"/>
                          <a:cs typeface="宋体" panose="02010600030101010101" pitchFamily="2" charset="-122"/>
                        </a:rPr>
                        <a:t>3</a:t>
                      </a:r>
                      <a:r>
                        <a:rPr lang="zh-CN" altLang="en-US" sz="1600" b="0" i="0" u="none" kern="0" baseline="0" dirty="0">
                          <a:solidFill>
                            <a:srgbClr val="333333"/>
                          </a:solidFill>
                          <a:latin typeface="+mn-ea"/>
                          <a:ea typeface="+mn-ea"/>
                          <a:cs typeface="宋体" panose="02010600030101010101" pitchFamily="2" charset="-122"/>
                        </a:rPr>
                        <a:t>年、</a:t>
                      </a:r>
                      <a:r>
                        <a:rPr lang="en-US" altLang="zh-CN" sz="1600" b="0" i="0" u="none" kern="0" baseline="0" dirty="0">
                          <a:solidFill>
                            <a:srgbClr val="333333"/>
                          </a:solidFill>
                          <a:latin typeface="+mn-ea"/>
                          <a:ea typeface="+mn-ea"/>
                          <a:cs typeface="宋体" panose="02010600030101010101" pitchFamily="2" charset="-122"/>
                        </a:rPr>
                        <a:t>65</a:t>
                      </a:r>
                      <a:r>
                        <a:rPr lang="zh-CN" altLang="en-US" sz="1600" b="0" i="0" u="none" kern="0" baseline="0" dirty="0">
                          <a:solidFill>
                            <a:srgbClr val="333333"/>
                          </a:solidFill>
                          <a:latin typeface="+mn-ea"/>
                          <a:ea typeface="+mn-ea"/>
                          <a:cs typeface="宋体" panose="02010600030101010101" pitchFamily="2" charset="-122"/>
                        </a:rPr>
                        <a:t>家中心参与、</a:t>
                      </a:r>
                      <a:r>
                        <a:rPr lang="en-US" altLang="zh-CN" sz="1600" b="0" i="0" u="none" kern="0" baseline="0" dirty="0">
                          <a:solidFill>
                            <a:srgbClr val="333333"/>
                          </a:solidFill>
                          <a:latin typeface="+mn-ea"/>
                          <a:ea typeface="+mn-ea"/>
                          <a:cs typeface="宋体" panose="02010600030101010101" pitchFamily="2" charset="-122"/>
                        </a:rPr>
                        <a:t>1301</a:t>
                      </a:r>
                      <a:r>
                        <a:rPr lang="zh-CN" altLang="en-US" sz="1600" b="0" i="0" u="none" kern="0" baseline="0" dirty="0">
                          <a:solidFill>
                            <a:srgbClr val="333333"/>
                          </a:solidFill>
                          <a:latin typeface="+mn-ea"/>
                          <a:ea typeface="+mn-ea"/>
                          <a:cs typeface="宋体" panose="02010600030101010101" pitchFamily="2" charset="-122"/>
                        </a:rPr>
                        <a:t>例受试者、于</a:t>
                      </a:r>
                      <a:r>
                        <a:rPr lang="en-US" altLang="zh-CN" sz="1600" b="0" i="0" u="none" kern="0" baseline="0" dirty="0">
                          <a:solidFill>
                            <a:srgbClr val="333333"/>
                          </a:solidFill>
                          <a:latin typeface="+mn-ea"/>
                          <a:ea typeface="+mn-ea"/>
                          <a:cs typeface="宋体" panose="02010600030101010101" pitchFamily="2" charset="-122"/>
                        </a:rPr>
                        <a:t>2019</a:t>
                      </a:r>
                      <a:r>
                        <a:rPr lang="zh-CN" altLang="en-US" sz="1600" b="0" i="0" u="none" kern="0" baseline="0" dirty="0">
                          <a:solidFill>
                            <a:srgbClr val="333333"/>
                          </a:solidFill>
                          <a:latin typeface="+mn-ea"/>
                          <a:ea typeface="+mn-ea"/>
                          <a:cs typeface="宋体" panose="02010600030101010101" pitchFamily="2" charset="-122"/>
                        </a:rPr>
                        <a:t>年</a:t>
                      </a:r>
                      <a:r>
                        <a:rPr lang="en-US" altLang="zh-CN" sz="1600" b="0" i="0" u="none" kern="0" baseline="0" dirty="0">
                          <a:solidFill>
                            <a:srgbClr val="333333"/>
                          </a:solidFill>
                          <a:latin typeface="+mn-ea"/>
                          <a:ea typeface="+mn-ea"/>
                          <a:cs typeface="宋体" panose="02010600030101010101" pitchFamily="2" charset="-122"/>
                        </a:rPr>
                        <a:t>12</a:t>
                      </a:r>
                      <a:r>
                        <a:rPr lang="zh-CN" altLang="en-US" sz="1600" b="0" i="0" u="none" kern="0" baseline="0" dirty="0">
                          <a:solidFill>
                            <a:srgbClr val="333333"/>
                          </a:solidFill>
                          <a:latin typeface="+mn-ea"/>
                          <a:ea typeface="+mn-ea"/>
                          <a:cs typeface="宋体" panose="02010600030101010101" pitchFamily="2" charset="-122"/>
                        </a:rPr>
                        <a:t>月如期完成并获</a:t>
                      </a:r>
                      <a:r>
                        <a:rPr lang="zh-CN" altLang="en-US" sz="1600" b="0" i="0" u="none" kern="0" baseline="0" dirty="0" smtClean="0">
                          <a:solidFill>
                            <a:srgbClr val="333333"/>
                          </a:solidFill>
                          <a:latin typeface="+mn-ea"/>
                          <a:ea typeface="+mn-ea"/>
                          <a:cs typeface="宋体" panose="02010600030101010101" pitchFamily="2" charset="-122"/>
                        </a:rPr>
                        <a:t>批新</a:t>
                      </a:r>
                      <a:r>
                        <a:rPr lang="zh-CN" altLang="en-US" sz="1600" b="0" i="0" u="none" kern="0" baseline="0" dirty="0">
                          <a:solidFill>
                            <a:srgbClr val="333333"/>
                          </a:solidFill>
                          <a:latin typeface="+mn-ea"/>
                          <a:ea typeface="+mn-ea"/>
                          <a:cs typeface="宋体" panose="02010600030101010101" pitchFamily="2" charset="-122"/>
                        </a:rPr>
                        <a:t>适应症。</a:t>
                      </a:r>
                      <a:endParaRPr lang="zh-CN" altLang="en-US" sz="1600" dirty="0">
                        <a:latin typeface="+mn-ea"/>
                        <a:ea typeface="+mn-ea"/>
                      </a:endParaRPr>
                    </a:p>
                  </a:txBody>
                  <a:tcPr anchor="ctr">
                    <a:solidFill>
                      <a:schemeClr val="bg1"/>
                    </a:solidFill>
                  </a:tcPr>
                </a:tc>
                <a:tc>
                  <a:txBody>
                    <a:bodyPr/>
                    <a:lstStyle/>
                    <a:p>
                      <a:pPr marL="285750" indent="-285750">
                        <a:buFont typeface="Wingdings" panose="05000000000000000000" pitchFamily="2" charset="2"/>
                        <a:buChar char="ü"/>
                      </a:pPr>
                      <a:r>
                        <a:rPr lang="zh-CN" altLang="en-US" sz="1600" dirty="0" smtClean="0">
                          <a:latin typeface="+mn-ea"/>
                          <a:ea typeface="+mn-ea"/>
                        </a:rPr>
                        <a:t>适应症明确，</a:t>
                      </a:r>
                      <a:r>
                        <a:rPr lang="zh-CN" altLang="en-US" sz="1600" b="1" i="0" u="none" kern="1200" baseline="0" dirty="0" smtClean="0">
                          <a:solidFill>
                            <a:srgbClr val="9D041D"/>
                          </a:solidFill>
                          <a:latin typeface="+mn-ea"/>
                          <a:ea typeface="+mn-ea"/>
                          <a:cs typeface="+mn-cs"/>
                        </a:rPr>
                        <a:t>避免</a:t>
                      </a:r>
                      <a:r>
                        <a:rPr lang="zh-CN" altLang="en-US" sz="1600" b="1" dirty="0" smtClean="0">
                          <a:solidFill>
                            <a:srgbClr val="9D041D"/>
                          </a:solidFill>
                          <a:latin typeface="+mn-ea"/>
                          <a:ea typeface="+mn-ea"/>
                        </a:rPr>
                        <a:t>临床</a:t>
                      </a:r>
                      <a:r>
                        <a:rPr lang="zh-CN" altLang="en-US" sz="1600" b="1" dirty="0">
                          <a:solidFill>
                            <a:srgbClr val="9D041D"/>
                          </a:solidFill>
                          <a:latin typeface="+mn-ea"/>
                          <a:ea typeface="+mn-ea"/>
                        </a:rPr>
                        <a:t>滥用</a:t>
                      </a:r>
                      <a:r>
                        <a:rPr lang="zh-CN" altLang="en-US" sz="1600" b="0" dirty="0" smtClean="0">
                          <a:latin typeface="+mn-ea"/>
                          <a:ea typeface="+mn-ea"/>
                        </a:rPr>
                        <a:t>或</a:t>
                      </a:r>
                      <a:r>
                        <a:rPr lang="zh-CN" altLang="en-US" sz="1600" b="1" dirty="0">
                          <a:solidFill>
                            <a:srgbClr val="9D041D"/>
                          </a:solidFill>
                          <a:latin typeface="+mn-ea"/>
                          <a:ea typeface="+mn-ea"/>
                        </a:rPr>
                        <a:t>超说明书</a:t>
                      </a:r>
                      <a:r>
                        <a:rPr lang="zh-CN" altLang="en-US" sz="1600" b="1" dirty="0" smtClean="0">
                          <a:solidFill>
                            <a:srgbClr val="9D041D"/>
                          </a:solidFill>
                          <a:latin typeface="+mn-ea"/>
                          <a:ea typeface="+mn-ea"/>
                        </a:rPr>
                        <a:t>用药</a:t>
                      </a:r>
                      <a:r>
                        <a:rPr lang="zh-CN" altLang="en-US" sz="1600" dirty="0" smtClean="0">
                          <a:latin typeface="+mn-ea"/>
                          <a:ea typeface="+mn-ea"/>
                        </a:rPr>
                        <a:t>，保证卒中患者获益。</a:t>
                      </a:r>
                      <a:endParaRPr lang="zh-CN" altLang="en-US" sz="1600" dirty="0">
                        <a:latin typeface="+mn-ea"/>
                        <a:ea typeface="+mn-ea"/>
                      </a:endParaRPr>
                    </a:p>
                  </a:txBody>
                  <a:tcPr anchor="ctr">
                    <a:solidFill>
                      <a:schemeClr val="bg1"/>
                    </a:solidFill>
                  </a:tcPr>
                </a:tc>
              </a:tr>
              <a:tr h="529620">
                <a:tc>
                  <a:txBody>
                    <a:bodyPr/>
                    <a:lstStyle/>
                    <a:p>
                      <a:pPr marL="285750" marR="0" indent="-285750" algn="l" defTabSz="914400" eaLnBrk="1" fontAlgn="base" latinLnBrk="0" hangingPunct="1">
                        <a:lnSpc>
                          <a:spcPct val="100000"/>
                        </a:lnSpc>
                        <a:spcBef>
                          <a:spcPct val="0"/>
                        </a:spcBef>
                        <a:spcAft>
                          <a:spcPct val="0"/>
                        </a:spcAft>
                        <a:buClrTx/>
                        <a:buSzTx/>
                        <a:buFont typeface="Wingdings" panose="05000000000000000000" pitchFamily="2" charset="2"/>
                        <a:buChar char="Ø"/>
                        <a:defRPr/>
                      </a:pPr>
                      <a:r>
                        <a:rPr lang="zh-CN" altLang="en-US" sz="1600" b="0" i="0" u="none" kern="0" baseline="0" dirty="0">
                          <a:solidFill>
                            <a:srgbClr val="333333"/>
                          </a:solidFill>
                          <a:latin typeface="+mn-ea"/>
                          <a:ea typeface="+mn-ea"/>
                          <a:cs typeface="宋体" panose="02010600030101010101" pitchFamily="2" charset="-122"/>
                        </a:rPr>
                        <a:t>桂哌齐特也是目前国内开展</a:t>
                      </a:r>
                      <a:r>
                        <a:rPr lang="zh-CN" altLang="en-US" sz="1600" b="1" i="0" u="none" kern="0" baseline="0" dirty="0">
                          <a:solidFill>
                            <a:srgbClr val="9D041D"/>
                          </a:solidFill>
                          <a:latin typeface="+mn-ea"/>
                          <a:ea typeface="+mn-ea"/>
                          <a:cs typeface="宋体" panose="02010600030101010101" pitchFamily="2" charset="-122"/>
                        </a:rPr>
                        <a:t>上市后研究以来唯一获批</a:t>
                      </a:r>
                      <a:r>
                        <a:rPr lang="zh-CN" altLang="en-US" sz="1600" b="0" i="0" u="none" kern="0" baseline="0" dirty="0">
                          <a:solidFill>
                            <a:srgbClr val="333333"/>
                          </a:solidFill>
                          <a:latin typeface="+mn-ea"/>
                          <a:ea typeface="+mn-ea"/>
                          <a:cs typeface="宋体" panose="02010600030101010101" pitchFamily="2" charset="-122"/>
                        </a:rPr>
                        <a:t>的脑卒中治疗领域药品。</a:t>
                      </a:r>
                      <a:endParaRPr lang="zh-CN" altLang="en-US" sz="1600" dirty="0">
                        <a:latin typeface="+mn-ea"/>
                        <a:ea typeface="+mn-ea"/>
                      </a:endParaRPr>
                    </a:p>
                  </a:txBody>
                  <a:tcPr anchor="ctr">
                    <a:solidFill>
                      <a:schemeClr val="bg1"/>
                    </a:solidFill>
                  </a:tcPr>
                </a:tc>
                <a:tc>
                  <a:txBody>
                    <a:bodyPr/>
                    <a:lstStyle/>
                    <a:p>
                      <a:pPr marL="285750" indent="-285750">
                        <a:buFont typeface="Wingdings" panose="05000000000000000000" pitchFamily="2" charset="2"/>
                        <a:buChar char="ü"/>
                      </a:pPr>
                      <a:r>
                        <a:rPr lang="zh-CN" altLang="en-US" sz="1600" b="0" dirty="0" smtClean="0">
                          <a:solidFill>
                            <a:schemeClr val="tx1"/>
                          </a:solidFill>
                          <a:latin typeface="+mn-ea"/>
                          <a:ea typeface="+mn-ea"/>
                        </a:rPr>
                        <a:t>填补脑卒中治疗领域按照</a:t>
                      </a:r>
                      <a:r>
                        <a:rPr lang="zh-CN" altLang="en-US" sz="1600" b="1" i="0" u="none" kern="1200" baseline="0" dirty="0" smtClean="0">
                          <a:solidFill>
                            <a:srgbClr val="9D041D"/>
                          </a:solidFill>
                          <a:latin typeface="+mn-ea"/>
                          <a:ea typeface="+mn-ea"/>
                          <a:cs typeface="+mn-cs"/>
                        </a:rPr>
                        <a:t>创新药标准完成循证医学获批</a:t>
                      </a:r>
                      <a:r>
                        <a:rPr lang="zh-CN" altLang="en-US" sz="1600" b="0" dirty="0" smtClean="0">
                          <a:solidFill>
                            <a:schemeClr val="tx1"/>
                          </a:solidFill>
                          <a:latin typeface="+mn-ea"/>
                          <a:ea typeface="+mn-ea"/>
                        </a:rPr>
                        <a:t>的产品。</a:t>
                      </a:r>
                      <a:endParaRPr lang="zh-CN" altLang="en-US" sz="1600" b="0" dirty="0">
                        <a:solidFill>
                          <a:schemeClr val="tx1"/>
                        </a:solidFill>
                        <a:latin typeface="+mn-ea"/>
                        <a:ea typeface="+mn-ea"/>
                      </a:endParaRPr>
                    </a:p>
                  </a:txBody>
                  <a:tcPr anchor="ctr">
                    <a:solidFill>
                      <a:schemeClr val="bg1"/>
                    </a:solidFill>
                  </a:tcPr>
                </a:tc>
              </a:tr>
              <a:tr h="752619">
                <a:tc>
                  <a:txBody>
                    <a:bodyPr/>
                    <a:lstStyle/>
                    <a:p>
                      <a:pPr marL="285750" marR="0" indent="-285750" algn="l" defTabSz="914400" eaLnBrk="1" fontAlgn="base" latinLnBrk="0" hangingPunct="1">
                        <a:lnSpc>
                          <a:spcPct val="100000"/>
                        </a:lnSpc>
                        <a:spcBef>
                          <a:spcPct val="0"/>
                        </a:spcBef>
                        <a:spcAft>
                          <a:spcPct val="0"/>
                        </a:spcAft>
                        <a:buClrTx/>
                        <a:buSzTx/>
                        <a:buFont typeface="Wingdings" panose="05000000000000000000" pitchFamily="2" charset="2"/>
                        <a:buChar char="Ø"/>
                        <a:defRPr/>
                      </a:pPr>
                      <a:r>
                        <a:rPr lang="zh-CN" altLang="en-US" sz="1600" b="0" i="0" u="none" kern="0" baseline="0" dirty="0">
                          <a:solidFill>
                            <a:srgbClr val="333333"/>
                          </a:solidFill>
                          <a:latin typeface="+mn-ea"/>
                          <a:ea typeface="+mn-ea"/>
                          <a:cs typeface="宋体" panose="02010600030101010101" pitchFamily="2" charset="-122"/>
                        </a:rPr>
                        <a:t>因工艺提高、质量稳定可控，国家药监局批准我司桂哌齐特</a:t>
                      </a:r>
                      <a:r>
                        <a:rPr lang="zh-CN" altLang="en-US" sz="1600" b="1" i="0" u="none" kern="0" baseline="0" dirty="0">
                          <a:solidFill>
                            <a:srgbClr val="9D041D"/>
                          </a:solidFill>
                          <a:latin typeface="+mn-ea"/>
                          <a:ea typeface="+mn-ea"/>
                          <a:cs typeface="宋体" panose="02010600030101010101" pitchFamily="2" charset="-122"/>
                        </a:rPr>
                        <a:t>有效期由</a:t>
                      </a:r>
                      <a:r>
                        <a:rPr lang="en-US" altLang="zh-CN" sz="1600" b="1" i="0" u="none" kern="0" baseline="0" dirty="0">
                          <a:solidFill>
                            <a:srgbClr val="9D041D"/>
                          </a:solidFill>
                          <a:latin typeface="+mn-ea"/>
                          <a:ea typeface="+mn-ea"/>
                          <a:cs typeface="宋体" panose="02010600030101010101" pitchFamily="2" charset="-122"/>
                        </a:rPr>
                        <a:t>2</a:t>
                      </a:r>
                      <a:r>
                        <a:rPr lang="zh-CN" altLang="en-US" sz="1600" b="1" i="0" u="none" kern="0" baseline="0" dirty="0">
                          <a:solidFill>
                            <a:srgbClr val="9D041D"/>
                          </a:solidFill>
                          <a:latin typeface="+mn-ea"/>
                          <a:ea typeface="+mn-ea"/>
                          <a:cs typeface="宋体" panose="02010600030101010101" pitchFamily="2" charset="-122"/>
                        </a:rPr>
                        <a:t>年延长为</a:t>
                      </a:r>
                      <a:r>
                        <a:rPr lang="en-US" altLang="zh-CN" sz="1600" b="1" i="0" u="none" kern="0" baseline="0" dirty="0">
                          <a:solidFill>
                            <a:srgbClr val="9D041D"/>
                          </a:solidFill>
                          <a:latin typeface="+mn-ea"/>
                          <a:ea typeface="+mn-ea"/>
                          <a:cs typeface="宋体" panose="02010600030101010101" pitchFamily="2" charset="-122"/>
                        </a:rPr>
                        <a:t>3</a:t>
                      </a:r>
                      <a:r>
                        <a:rPr lang="zh-CN" altLang="en-US" sz="1600" b="1" i="0" u="none" kern="0" baseline="0" dirty="0">
                          <a:solidFill>
                            <a:srgbClr val="9D041D"/>
                          </a:solidFill>
                          <a:latin typeface="+mn-ea"/>
                          <a:ea typeface="+mn-ea"/>
                          <a:cs typeface="宋体" panose="02010600030101010101" pitchFamily="2" charset="-122"/>
                        </a:rPr>
                        <a:t>年</a:t>
                      </a:r>
                      <a:r>
                        <a:rPr lang="zh-CN" altLang="en-US" sz="1600" b="0" i="0" u="none" kern="0" baseline="0" dirty="0">
                          <a:solidFill>
                            <a:srgbClr val="333333"/>
                          </a:solidFill>
                          <a:latin typeface="+mn-ea"/>
                          <a:ea typeface="+mn-ea"/>
                          <a:cs typeface="宋体" panose="02010600030101010101" pitchFamily="2" charset="-122"/>
                        </a:rPr>
                        <a:t>，</a:t>
                      </a:r>
                      <a:r>
                        <a:rPr lang="zh-CN" altLang="en-US" sz="1600" b="1" i="0" u="none" kern="0" baseline="0" dirty="0">
                          <a:solidFill>
                            <a:srgbClr val="9D041D"/>
                          </a:solidFill>
                          <a:latin typeface="+mn-ea"/>
                          <a:ea typeface="+mn-ea"/>
                          <a:cs typeface="宋体" panose="02010600030101010101" pitchFamily="2" charset="-122"/>
                        </a:rPr>
                        <a:t>优于现有</a:t>
                      </a:r>
                      <a:r>
                        <a:rPr lang="zh-CN" altLang="en-US" sz="1600" b="0" i="0" u="none" kern="0" baseline="0" dirty="0">
                          <a:solidFill>
                            <a:srgbClr val="333333"/>
                          </a:solidFill>
                          <a:latin typeface="+mn-ea"/>
                          <a:ea typeface="+mn-ea"/>
                          <a:cs typeface="宋体" panose="02010600030101010101" pitchFamily="2" charset="-122"/>
                        </a:rPr>
                        <a:t>医保目录</a:t>
                      </a:r>
                      <a:r>
                        <a:rPr lang="zh-CN" altLang="en-US" sz="1600" b="0" i="0" u="none" kern="0" baseline="0" dirty="0" smtClean="0">
                          <a:solidFill>
                            <a:srgbClr val="333333"/>
                          </a:solidFill>
                          <a:latin typeface="+mn-ea"/>
                          <a:ea typeface="+mn-ea"/>
                          <a:cs typeface="宋体" panose="02010600030101010101" pitchFamily="2" charset="-122"/>
                        </a:rPr>
                        <a:t>内同机理产品</a:t>
                      </a:r>
                      <a:r>
                        <a:rPr lang="zh-CN" altLang="en-US" sz="1600" b="0" i="0" u="none" kern="0" baseline="0" dirty="0">
                          <a:solidFill>
                            <a:srgbClr val="333333"/>
                          </a:solidFill>
                          <a:latin typeface="+mn-ea"/>
                          <a:ea typeface="+mn-ea"/>
                          <a:cs typeface="宋体" panose="02010600030101010101" pitchFamily="2" charset="-122"/>
                        </a:rPr>
                        <a:t>（</a:t>
                      </a:r>
                      <a:r>
                        <a:rPr lang="zh-CN" altLang="en-US" sz="1600" b="0" i="0" u="none" kern="0" baseline="0" dirty="0" smtClean="0">
                          <a:solidFill>
                            <a:srgbClr val="333333"/>
                          </a:solidFill>
                          <a:latin typeface="+mn-ea"/>
                          <a:ea typeface="+mn-ea"/>
                          <a:cs typeface="宋体" panose="02010600030101010101" pitchFamily="2" charset="-122"/>
                        </a:rPr>
                        <a:t>有效期多为</a:t>
                      </a:r>
                      <a:r>
                        <a:rPr lang="zh-CN" altLang="en-US" sz="1600" b="0" i="0" u="none" kern="0" baseline="0" dirty="0">
                          <a:solidFill>
                            <a:srgbClr val="333333"/>
                          </a:solidFill>
                          <a:latin typeface="+mn-ea"/>
                          <a:ea typeface="+mn-ea"/>
                          <a:cs typeface="宋体" panose="02010600030101010101" pitchFamily="2" charset="-122"/>
                        </a:rPr>
                        <a:t>2年）。</a:t>
                      </a:r>
                      <a:endParaRPr lang="zh-CN" altLang="en-US" sz="1600" dirty="0">
                        <a:latin typeface="+mn-ea"/>
                        <a:ea typeface="+mn-ea"/>
                      </a:endParaRPr>
                    </a:p>
                  </a:txBody>
                  <a:tcPr anchor="ctr">
                    <a:solidFill>
                      <a:schemeClr val="bg1"/>
                    </a:solidFill>
                  </a:tcPr>
                </a:tc>
                <a:tc>
                  <a:txBody>
                    <a:bodyPr/>
                    <a:lstStyle/>
                    <a:p>
                      <a:pPr marL="285750" indent="-285750">
                        <a:buFont typeface="Wingdings" panose="05000000000000000000" pitchFamily="2" charset="2"/>
                        <a:buChar char="ü"/>
                      </a:pPr>
                      <a:r>
                        <a:rPr lang="zh-CN" altLang="en-US" sz="1600" dirty="0">
                          <a:latin typeface="+mn-ea"/>
                          <a:ea typeface="+mn-ea"/>
                        </a:rPr>
                        <a:t>为患者</a:t>
                      </a:r>
                      <a:r>
                        <a:rPr lang="zh-CN" altLang="en-US" sz="1600" dirty="0" smtClean="0">
                          <a:latin typeface="+mn-ea"/>
                          <a:ea typeface="+mn-ea"/>
                        </a:rPr>
                        <a:t>提供安全有效、质量可控的药品。</a:t>
                      </a:r>
                      <a:endParaRPr lang="zh-CN" altLang="en-US" sz="1600" b="1" dirty="0">
                        <a:solidFill>
                          <a:srgbClr val="FF0000"/>
                        </a:solidFill>
                        <a:latin typeface="+mn-ea"/>
                        <a:ea typeface="+mn-ea"/>
                      </a:endParaRPr>
                    </a:p>
                  </a:txBody>
                  <a:tcPr anchor="ctr">
                    <a:solidFill>
                      <a:schemeClr val="bg1"/>
                    </a:solidFill>
                  </a:tcPr>
                </a:tc>
              </a:tr>
            </a:tbl>
          </a:graphicData>
        </a:graphic>
      </p:graphicFrame>
      <p:sp>
        <p:nvSpPr>
          <p:cNvPr id="3" name="文本框 2"/>
          <p:cNvSpPr txBox="1"/>
          <p:nvPr/>
        </p:nvSpPr>
        <p:spPr>
          <a:xfrm>
            <a:off x="471170" y="6519446"/>
            <a:ext cx="6165470" cy="338554"/>
          </a:xfrm>
          <a:prstGeom prst="rect">
            <a:avLst/>
          </a:prstGeom>
          <a:noFill/>
        </p:spPr>
        <p:txBody>
          <a:bodyPr wrap="none" rtlCol="0">
            <a:spAutoFit/>
          </a:bodyPr>
          <a:lstStyle/>
          <a:p>
            <a:r>
              <a:rPr lang="en-US" altLang="zh-CN" sz="800" dirty="0"/>
              <a:t>1.</a:t>
            </a:r>
            <a:r>
              <a:rPr lang="zh-CN" altLang="en-US" sz="800" dirty="0"/>
              <a:t>发明专利</a:t>
            </a:r>
            <a:r>
              <a:rPr lang="en-US" altLang="zh-CN" sz="800" dirty="0"/>
              <a:t>, ZL200710115608.9,</a:t>
            </a:r>
            <a:r>
              <a:rPr lang="zh-CN" altLang="en-US" sz="800" dirty="0"/>
              <a:t>国家知识产权</a:t>
            </a:r>
            <a:r>
              <a:rPr lang="zh-CN" altLang="en-US" sz="800" dirty="0" smtClean="0"/>
              <a:t>局</a:t>
            </a:r>
            <a:r>
              <a:rPr lang="en-US" altLang="zh-CN" sz="800" dirty="0" smtClean="0"/>
              <a:t>	2</a:t>
            </a:r>
            <a:r>
              <a:rPr lang="en-US" altLang="zh-CN" sz="800" dirty="0"/>
              <a:t>.</a:t>
            </a:r>
            <a:r>
              <a:rPr lang="zh-CN" altLang="en-US" sz="800" dirty="0"/>
              <a:t>马来酸桂哌齐特注射液</a:t>
            </a:r>
            <a:r>
              <a:rPr lang="en-US" altLang="zh-CN" sz="800" dirty="0"/>
              <a:t>,</a:t>
            </a:r>
            <a:r>
              <a:rPr lang="zh-CN" altLang="en-US" sz="800" dirty="0"/>
              <a:t>国家药品标准颁布件</a:t>
            </a:r>
            <a:r>
              <a:rPr lang="en-US" altLang="zh-CN" sz="800" dirty="0"/>
              <a:t>,</a:t>
            </a:r>
            <a:r>
              <a:rPr lang="zh-CN" altLang="en-US" sz="800" dirty="0"/>
              <a:t>国家食品药品监督管理局</a:t>
            </a:r>
            <a:endParaRPr lang="en-US" altLang="zh-CN" sz="800" dirty="0"/>
          </a:p>
          <a:p>
            <a:r>
              <a:rPr lang="en-US" altLang="zh-CN" sz="800" dirty="0"/>
              <a:t>3. Jun Ni, et, al BMC Neurology (2020) </a:t>
            </a:r>
            <a:r>
              <a:rPr lang="en-US" altLang="zh-CN" sz="800" dirty="0" smtClean="0"/>
              <a:t>20:282	4</a:t>
            </a:r>
            <a:r>
              <a:rPr lang="en-US" altLang="zh-CN" sz="800" dirty="0"/>
              <a:t>.</a:t>
            </a:r>
            <a:r>
              <a:rPr lang="zh-CN" altLang="en-US" sz="800" dirty="0"/>
              <a:t>马来酸桂哌齐特注射液说明书</a:t>
            </a:r>
            <a:endParaRPr lang="en-US" altLang="zh-CN" sz="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05-</a:t>
            </a:r>
            <a:r>
              <a:rPr lang="zh-CN" altLang="en-US" sz="2800" dirty="0"/>
              <a:t>公平性（一）</a:t>
            </a:r>
          </a:p>
        </p:txBody>
      </p:sp>
      <p:graphicFrame>
        <p:nvGraphicFramePr>
          <p:cNvPr id="5" name="内容占位符 4"/>
          <p:cNvGraphicFramePr>
            <a:graphicFrameLocks noGrp="1"/>
          </p:cNvGraphicFramePr>
          <p:nvPr>
            <p:ph idx="1"/>
            <p:custDataLst>
              <p:tags r:id="rId1"/>
            </p:custDataLst>
            <p:extLst>
              <p:ext uri="{D42A27DB-BD31-4B8C-83A1-F6EECF244321}">
                <p14:modId xmlns:p14="http://schemas.microsoft.com/office/powerpoint/2010/main" val="917625418"/>
              </p:ext>
            </p:extLst>
          </p:nvPr>
        </p:nvGraphicFramePr>
        <p:xfrm>
          <a:off x="255906" y="1290077"/>
          <a:ext cx="11719409" cy="5065776"/>
        </p:xfrm>
        <a:graphic>
          <a:graphicData uri="http://schemas.openxmlformats.org/drawingml/2006/table">
            <a:tbl>
              <a:tblPr firstRow="1" bandRow="1">
                <a:tableStyleId>{5C22544A-7EE6-4342-B048-85BDC9FD1C3A}</a:tableStyleId>
              </a:tblPr>
              <a:tblGrid>
                <a:gridCol w="6000752"/>
                <a:gridCol w="228447"/>
                <a:gridCol w="5490210"/>
              </a:tblGrid>
              <a:tr h="356134">
                <a:tc>
                  <a:txBody>
                    <a:bodyPr/>
                    <a:lstStyle/>
                    <a:p>
                      <a:pPr algn="ctr">
                        <a:lnSpc>
                          <a:spcPct val="120000"/>
                        </a:lnSpc>
                      </a:pPr>
                      <a:r>
                        <a:rPr lang="zh-CN" altLang="zh-CN" sz="1800" b="1" i="0" u="none" kern="0" baseline="0" dirty="0">
                          <a:solidFill>
                            <a:schemeClr val="tx1"/>
                          </a:solidFill>
                          <a:latin typeface="+mn-ea"/>
                          <a:ea typeface="+mn-ea"/>
                          <a:cs typeface="宋体" panose="02010600030101010101" pitchFamily="2" charset="-122"/>
                        </a:rPr>
                        <a:t>弥补目录短板</a:t>
                      </a:r>
                      <a:endParaRPr lang="zh-CN" altLang="en-US" dirty="0">
                        <a:solidFill>
                          <a:schemeClr val="tx1"/>
                        </a:solidFill>
                        <a:latin typeface="+mn-ea"/>
                        <a:ea typeface="+mn-ea"/>
                      </a:endParaRPr>
                    </a:p>
                  </a:txBody>
                  <a:tcPr>
                    <a:lnR w="12700" cap="flat" cmpd="sng" algn="ctr">
                      <a:noFill/>
                      <a:prstDash val="solid"/>
                      <a:round/>
                      <a:headEnd type="none" w="med" len="med"/>
                      <a:tailEnd type="none" w="med" len="med"/>
                    </a:lnR>
                    <a:solidFill>
                      <a:srgbClr val="9FBFFF"/>
                    </a:solidFill>
                  </a:tcPr>
                </a:tc>
                <a:tc>
                  <a:txBody>
                    <a:bodyPr/>
                    <a:lstStyle/>
                    <a:p>
                      <a:pPr algn="ctr">
                        <a:lnSpc>
                          <a:spcPct val="120000"/>
                        </a:lnSpc>
                      </a:pPr>
                      <a:endParaRPr lang="zh-CN" altLang="en-US" dirty="0">
                        <a:solidFill>
                          <a:schemeClr val="tx1"/>
                        </a:solidFill>
                        <a:latin typeface="+mn-ea"/>
                        <a:ea typeface="+mn-ea"/>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algn="ctr">
                        <a:lnSpc>
                          <a:spcPct val="120000"/>
                        </a:lnSpc>
                      </a:pPr>
                      <a:r>
                        <a:rPr lang="zh-CN" altLang="en-US" sz="1800" b="1" i="0" u="none" kern="0" baseline="0" dirty="0">
                          <a:solidFill>
                            <a:schemeClr val="tx1"/>
                          </a:solidFill>
                          <a:latin typeface="+mn-ea"/>
                          <a:ea typeface="+mn-ea"/>
                          <a:cs typeface="宋体" panose="02010600030101010101" pitchFamily="2" charset="-122"/>
                        </a:rPr>
                        <a:t>有效降低</a:t>
                      </a:r>
                      <a:r>
                        <a:rPr lang="zh-CN" altLang="zh-CN" sz="1800" b="1" i="0" u="none" kern="0" baseline="0" dirty="0">
                          <a:solidFill>
                            <a:schemeClr val="tx1"/>
                          </a:solidFill>
                          <a:latin typeface="+mn-ea"/>
                          <a:ea typeface="+mn-ea"/>
                          <a:cs typeface="宋体" panose="02010600030101010101" pitchFamily="2" charset="-122"/>
                        </a:rPr>
                        <a:t>临床管理难度</a:t>
                      </a:r>
                      <a:endParaRPr lang="zh-CN" altLang="en-US" dirty="0">
                        <a:solidFill>
                          <a:schemeClr val="tx1"/>
                        </a:solidFill>
                        <a:latin typeface="+mn-ea"/>
                        <a:ea typeface="+mn-ea"/>
                      </a:endParaRPr>
                    </a:p>
                  </a:txBody>
                  <a:tcPr>
                    <a:lnL w="12700" cap="flat" cmpd="sng" algn="ctr">
                      <a:noFill/>
                      <a:prstDash val="solid"/>
                      <a:round/>
                      <a:headEnd type="none" w="med" len="med"/>
                      <a:tailEnd type="none" w="med" len="med"/>
                    </a:lnL>
                    <a:solidFill>
                      <a:srgbClr val="9FBFFF"/>
                    </a:solidFill>
                  </a:tcPr>
                </a:tc>
              </a:tr>
              <a:tr h="1142919">
                <a:tc>
                  <a:txBody>
                    <a:bodyPr/>
                    <a:lstStyle/>
                    <a:p>
                      <a:pPr marL="285750" marR="0" indent="-285750" algn="l" defTabSz="914400" eaLnBrk="1" fontAlgn="base" latinLnBrk="0" hangingPunct="1">
                        <a:lnSpc>
                          <a:spcPct val="120000"/>
                        </a:lnSpc>
                        <a:spcBef>
                          <a:spcPct val="0"/>
                        </a:spcBef>
                        <a:spcAft>
                          <a:spcPct val="0"/>
                        </a:spcAft>
                        <a:buClrTx/>
                        <a:buSzTx/>
                        <a:buFont typeface="Wingdings" panose="05000000000000000000" pitchFamily="2" charset="2"/>
                        <a:buChar char="ü"/>
                        <a:defRPr/>
                      </a:pPr>
                      <a:r>
                        <a:rPr lang="zh-CN" altLang="en-US" sz="1600" b="0" i="0" u="none" kern="0" baseline="0" dirty="0" smtClean="0">
                          <a:solidFill>
                            <a:srgbClr val="333333"/>
                          </a:solidFill>
                          <a:latin typeface="+mn-ea"/>
                          <a:ea typeface="+mn-ea"/>
                          <a:cs typeface="+mn-cs"/>
                        </a:rPr>
                        <a:t>桂</a:t>
                      </a:r>
                      <a:r>
                        <a:rPr lang="zh-CN" altLang="en-US" sz="1600" b="0" i="0" u="none" kern="0" baseline="0" dirty="0">
                          <a:solidFill>
                            <a:srgbClr val="333333"/>
                          </a:solidFill>
                          <a:latin typeface="+mn-ea"/>
                          <a:ea typeface="+mn-ea"/>
                          <a:cs typeface="+mn-cs"/>
                        </a:rPr>
                        <a:t>哌齐</a:t>
                      </a:r>
                      <a:r>
                        <a:rPr lang="zh-CN" altLang="en-US" sz="1600" b="0" i="0" u="none" kern="0" baseline="0" dirty="0" smtClean="0">
                          <a:solidFill>
                            <a:srgbClr val="333333"/>
                          </a:solidFill>
                          <a:latin typeface="+mn-ea"/>
                          <a:ea typeface="+mn-ea"/>
                          <a:cs typeface="+mn-cs"/>
                        </a:rPr>
                        <a:t>特是</a:t>
                      </a:r>
                      <a:r>
                        <a:rPr lang="zh-CN" altLang="en-US" sz="1600" b="0" i="0" u="none" kern="0" baseline="0" dirty="0">
                          <a:solidFill>
                            <a:srgbClr val="333333"/>
                          </a:solidFill>
                          <a:latin typeface="+mn-ea"/>
                          <a:ea typeface="+mn-ea"/>
                          <a:cs typeface="+mn-cs"/>
                        </a:rPr>
                        <a:t>目前国内</a:t>
                      </a:r>
                      <a:r>
                        <a:rPr lang="zh-CN" altLang="en-US" sz="1600" b="1" i="0" u="none" kern="0" baseline="0" dirty="0">
                          <a:solidFill>
                            <a:srgbClr val="9D041D"/>
                          </a:solidFill>
                          <a:latin typeface="+mn-ea"/>
                          <a:ea typeface="+mn-ea"/>
                          <a:cs typeface="+mn-cs"/>
                        </a:rPr>
                        <a:t>开展确证性临床研究以来，唯一获批脑卒中治疗领域的药品</a:t>
                      </a:r>
                      <a:r>
                        <a:rPr lang="zh-CN" altLang="en-US" sz="1600" b="0" i="0" u="none" kern="0" baseline="0" dirty="0">
                          <a:solidFill>
                            <a:srgbClr val="333333"/>
                          </a:solidFill>
                          <a:latin typeface="+mn-ea"/>
                          <a:ea typeface="+mn-ea"/>
                          <a:cs typeface="+mn-cs"/>
                        </a:rPr>
                        <a:t>。国家药监局按新药标准进行审评，新适应症获批说明桂哌齐特治疗脑卒中安全性、有效性、质量可控性得到国家药监局认可。本药品纳入国家医保目录，在充分循证医学证据支持下，脑卒中患者可获得更确切疗效和获益。</a:t>
                      </a:r>
                      <a:endParaRPr lang="zh-CN" altLang="en-US" sz="1600" dirty="0">
                        <a:latin typeface="+mn-ea"/>
                        <a:ea typeface="+mn-ea"/>
                      </a:endParaRPr>
                    </a:p>
                  </a:txBody>
                  <a:tcPr>
                    <a:lnR w="12700" cap="flat" cmpd="sng" algn="ctr">
                      <a:noFill/>
                      <a:prstDash val="solid"/>
                      <a:round/>
                      <a:headEnd type="none" w="med" len="med"/>
                      <a:tailEnd type="none" w="med" len="med"/>
                    </a:lnR>
                    <a:lnB w="12700" cap="flat" cmpd="sng" algn="ctr">
                      <a:noFill/>
                      <a:prstDash val="solid"/>
                      <a:round/>
                      <a:headEnd type="none" w="med" len="med"/>
                      <a:tailEnd type="none" w="med" len="med"/>
                    </a:lnB>
                    <a:solidFill>
                      <a:schemeClr val="bg1"/>
                    </a:solidFill>
                  </a:tcPr>
                </a:tc>
                <a:tc>
                  <a:txBody>
                    <a:bodyPr/>
                    <a:lstStyle/>
                    <a:p>
                      <a:pPr>
                        <a:lnSpc>
                          <a:spcPct val="120000"/>
                        </a:lnSpc>
                      </a:pPr>
                      <a:endParaRPr lang="zh-CN" altLang="en-US" dirty="0">
                        <a:latin typeface="+mn-ea"/>
                        <a:ea typeface="+mn-ea"/>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pPr marL="285750" marR="0" indent="-285750" algn="just" defTabSz="914400" eaLnBrk="1" fontAlgn="base" latinLnBrk="0" hangingPunct="1">
                        <a:lnSpc>
                          <a:spcPct val="120000"/>
                        </a:lnSpc>
                        <a:spcBef>
                          <a:spcPct val="0"/>
                        </a:spcBef>
                        <a:spcAft>
                          <a:spcPct val="0"/>
                        </a:spcAft>
                        <a:buClrTx/>
                        <a:buSzTx/>
                        <a:buFont typeface="Wingdings" panose="05000000000000000000" pitchFamily="2" charset="2"/>
                        <a:buChar char="ü"/>
                        <a:defRPr/>
                      </a:pPr>
                      <a:r>
                        <a:rPr lang="zh-CN" altLang="en-US" sz="1600" b="0" i="0" u="none" kern="0" baseline="0" dirty="0" smtClean="0">
                          <a:solidFill>
                            <a:srgbClr val="333333"/>
                          </a:solidFill>
                          <a:latin typeface="+mn-ea"/>
                          <a:ea typeface="+mn-ea"/>
                          <a:cs typeface="宋体" panose="02010600030101010101" pitchFamily="2" charset="-122"/>
                        </a:rPr>
                        <a:t>根据桂</a:t>
                      </a:r>
                      <a:r>
                        <a:rPr lang="zh-CN" altLang="en-US" sz="1600" b="0" i="0" u="none" kern="0" baseline="0" dirty="0">
                          <a:solidFill>
                            <a:srgbClr val="333333"/>
                          </a:solidFill>
                          <a:latin typeface="+mn-ea"/>
                          <a:ea typeface="+mn-ea"/>
                          <a:cs typeface="宋体" panose="02010600030101010101" pitchFamily="2" charset="-122"/>
                        </a:rPr>
                        <a:t>哌齐</a:t>
                      </a:r>
                      <a:r>
                        <a:rPr lang="zh-CN" altLang="en-US" sz="1600" b="0" i="0" u="none" kern="0" baseline="0" dirty="0" smtClean="0">
                          <a:solidFill>
                            <a:srgbClr val="333333"/>
                          </a:solidFill>
                          <a:latin typeface="+mn-ea"/>
                          <a:ea typeface="+mn-ea"/>
                          <a:cs typeface="宋体" panose="02010600030101010101" pitchFamily="2" charset="-122"/>
                        </a:rPr>
                        <a:t>特确证</a:t>
                      </a:r>
                      <a:r>
                        <a:rPr lang="zh-CN" altLang="en-US" sz="1600" b="0" i="0" u="none" kern="0" baseline="0" dirty="0">
                          <a:solidFill>
                            <a:srgbClr val="333333"/>
                          </a:solidFill>
                          <a:latin typeface="+mn-ea"/>
                          <a:ea typeface="+mn-ea"/>
                          <a:cs typeface="宋体" panose="02010600030101010101" pitchFamily="2" charset="-122"/>
                        </a:rPr>
                        <a:t>性临床（</a:t>
                      </a:r>
                      <a:r>
                        <a:rPr lang="en-US" altLang="zh-CN" sz="1600" b="0" i="0" u="none" kern="0" baseline="0" dirty="0">
                          <a:solidFill>
                            <a:srgbClr val="333333"/>
                          </a:solidFill>
                          <a:latin typeface="+mn-ea"/>
                          <a:ea typeface="+mn-ea"/>
                          <a:cs typeface="宋体" panose="02010600030101010101" pitchFamily="2" charset="-122"/>
                        </a:rPr>
                        <a:t>RCT</a:t>
                      </a:r>
                      <a:r>
                        <a:rPr lang="zh-CN" altLang="en-US" sz="1600" b="0" i="0" u="none" kern="0" baseline="0" dirty="0">
                          <a:solidFill>
                            <a:srgbClr val="333333"/>
                          </a:solidFill>
                          <a:latin typeface="+mn-ea"/>
                          <a:ea typeface="+mn-ea"/>
                          <a:cs typeface="宋体" panose="02010600030101010101" pitchFamily="2" charset="-122"/>
                        </a:rPr>
                        <a:t>）研究结果，</a:t>
                      </a:r>
                      <a:r>
                        <a:rPr lang="en-US" altLang="zh-CN" sz="1600" b="0" i="0" u="none" kern="0" baseline="0" dirty="0">
                          <a:solidFill>
                            <a:srgbClr val="333333"/>
                          </a:solidFill>
                          <a:latin typeface="+mn-ea"/>
                          <a:ea typeface="+mn-ea"/>
                          <a:cs typeface="宋体" panose="02010600030101010101" pitchFamily="2" charset="-122"/>
                        </a:rPr>
                        <a:t>2020</a:t>
                      </a:r>
                      <a:r>
                        <a:rPr lang="zh-CN" altLang="en-US" sz="1600" b="0" i="0" u="none" kern="0" baseline="0" dirty="0">
                          <a:solidFill>
                            <a:srgbClr val="333333"/>
                          </a:solidFill>
                          <a:latin typeface="+mn-ea"/>
                          <a:ea typeface="+mn-ea"/>
                          <a:cs typeface="宋体" panose="02010600030101010101" pitchFamily="2" charset="-122"/>
                        </a:rPr>
                        <a:t>年</a:t>
                      </a:r>
                      <a:r>
                        <a:rPr lang="en-US" altLang="zh-CN" sz="1600" b="0" i="0" u="none" kern="0" baseline="0" dirty="0">
                          <a:solidFill>
                            <a:srgbClr val="333333"/>
                          </a:solidFill>
                          <a:latin typeface="+mn-ea"/>
                          <a:ea typeface="+mn-ea"/>
                          <a:cs typeface="宋体" panose="02010600030101010101" pitchFamily="2" charset="-122"/>
                        </a:rPr>
                        <a:t>10</a:t>
                      </a:r>
                      <a:r>
                        <a:rPr lang="zh-CN" altLang="en-US" sz="1600" b="0" i="0" u="none" kern="0" baseline="0" dirty="0">
                          <a:solidFill>
                            <a:srgbClr val="333333"/>
                          </a:solidFill>
                          <a:latin typeface="+mn-ea"/>
                          <a:ea typeface="+mn-ea"/>
                          <a:cs typeface="宋体" panose="02010600030101010101" pitchFamily="2" charset="-122"/>
                        </a:rPr>
                        <a:t>月国家药监局批准治疗脑卒中新适应症。脑卒中有明确的诊断标准，指征清晰，</a:t>
                      </a:r>
                      <a:r>
                        <a:rPr lang="zh-CN" altLang="en-US" sz="1600" b="0" i="0" u="none" kern="0" baseline="0" dirty="0">
                          <a:solidFill>
                            <a:schemeClr val="tx1"/>
                          </a:solidFill>
                          <a:latin typeface="+mn-ea"/>
                          <a:ea typeface="+mn-ea"/>
                          <a:cs typeface="宋体" panose="02010600030101010101" pitchFamily="2" charset="-122"/>
                        </a:rPr>
                        <a:t>桂哌齐特</a:t>
                      </a:r>
                      <a:r>
                        <a:rPr lang="zh-CN" altLang="en-US" sz="1600" b="1" i="0" u="none" kern="0" baseline="0" dirty="0" smtClean="0">
                          <a:solidFill>
                            <a:srgbClr val="9D041D"/>
                          </a:solidFill>
                          <a:latin typeface="+mn-ea"/>
                          <a:ea typeface="+mn-ea"/>
                          <a:cs typeface="宋体" panose="02010600030101010101" pitchFamily="2" charset="-122"/>
                        </a:rPr>
                        <a:t>适应症明确</a:t>
                      </a:r>
                      <a:r>
                        <a:rPr lang="zh-CN" altLang="en-US" sz="1600" b="0" i="0" u="none" kern="0" baseline="0" dirty="0" smtClean="0">
                          <a:solidFill>
                            <a:srgbClr val="9D041D"/>
                          </a:solidFill>
                          <a:latin typeface="+mn-ea"/>
                          <a:ea typeface="+mn-ea"/>
                          <a:cs typeface="宋体" panose="02010600030101010101" pitchFamily="2" charset="-122"/>
                        </a:rPr>
                        <a:t>，</a:t>
                      </a:r>
                      <a:r>
                        <a:rPr lang="zh-CN" altLang="en-US" sz="1600" b="1" i="0" u="none" kern="0" baseline="0" dirty="0" smtClean="0">
                          <a:solidFill>
                            <a:srgbClr val="9D041D"/>
                          </a:solidFill>
                          <a:latin typeface="+mn-ea"/>
                          <a:ea typeface="+mn-ea"/>
                          <a:cs typeface="宋体" panose="02010600030101010101" pitchFamily="2" charset="-122"/>
                        </a:rPr>
                        <a:t>避免临床</a:t>
                      </a:r>
                      <a:r>
                        <a:rPr lang="zh-CN" altLang="en-US" sz="1600" b="1" i="0" u="none" kern="0" baseline="0" dirty="0">
                          <a:solidFill>
                            <a:srgbClr val="9D041D"/>
                          </a:solidFill>
                          <a:latin typeface="+mn-ea"/>
                          <a:ea typeface="+mn-ea"/>
                          <a:cs typeface="宋体" panose="02010600030101010101" pitchFamily="2" charset="-122"/>
                        </a:rPr>
                        <a:t>滥用或超说明书</a:t>
                      </a:r>
                      <a:r>
                        <a:rPr lang="zh-CN" altLang="en-US" sz="1600" b="1" i="0" u="none" kern="0" baseline="0" dirty="0" smtClean="0">
                          <a:solidFill>
                            <a:srgbClr val="9D041D"/>
                          </a:solidFill>
                          <a:latin typeface="+mn-ea"/>
                          <a:ea typeface="+mn-ea"/>
                          <a:cs typeface="宋体" panose="02010600030101010101" pitchFamily="2" charset="-122"/>
                        </a:rPr>
                        <a:t>用药</a:t>
                      </a:r>
                      <a:r>
                        <a:rPr lang="zh-CN" altLang="en-US" sz="1600" kern="0" dirty="0" smtClean="0">
                          <a:solidFill>
                            <a:srgbClr val="333333"/>
                          </a:solidFill>
                          <a:latin typeface="+mn-ea"/>
                          <a:ea typeface="+mn-ea"/>
                          <a:cs typeface="宋体" panose="02010600030101010101" pitchFamily="2" charset="-122"/>
                          <a:sym typeface="+mn-ea"/>
                        </a:rPr>
                        <a:t>，</a:t>
                      </a:r>
                      <a:r>
                        <a:rPr lang="zh-CN" altLang="en-US" sz="1600" b="0" i="0" u="none" kern="0" baseline="0" dirty="0" smtClean="0">
                          <a:solidFill>
                            <a:schemeClr val="tx1"/>
                          </a:solidFill>
                          <a:latin typeface="+mn-ea"/>
                          <a:ea typeface="+mn-ea"/>
                          <a:cs typeface="宋体" panose="02010600030101010101" pitchFamily="2" charset="-122"/>
                        </a:rPr>
                        <a:t>同时</a:t>
                      </a:r>
                      <a:r>
                        <a:rPr lang="zh-CN" altLang="en-US" sz="1600" b="1" i="0" u="none" kern="0" baseline="0" dirty="0" smtClean="0">
                          <a:solidFill>
                            <a:srgbClr val="9D041D"/>
                          </a:solidFill>
                          <a:latin typeface="+mn-ea"/>
                          <a:ea typeface="+mn-ea"/>
                          <a:cs typeface="宋体" panose="02010600030101010101" pitchFamily="2" charset="-122"/>
                        </a:rPr>
                        <a:t>药品有效期延长可以降低临床</a:t>
                      </a:r>
                      <a:r>
                        <a:rPr lang="zh-CN" altLang="en-US" sz="1600" b="1" i="0" u="none" kern="0" baseline="0" dirty="0">
                          <a:solidFill>
                            <a:srgbClr val="9D041D"/>
                          </a:solidFill>
                          <a:latin typeface="+mn-ea"/>
                          <a:ea typeface="+mn-ea"/>
                          <a:cs typeface="宋体" panose="02010600030101010101" pitchFamily="2" charset="-122"/>
                        </a:rPr>
                        <a:t>及医保管理难度</a:t>
                      </a:r>
                      <a:r>
                        <a:rPr lang="zh-CN" altLang="en-US" sz="1600" kern="0" dirty="0">
                          <a:solidFill>
                            <a:srgbClr val="333333"/>
                          </a:solidFill>
                          <a:latin typeface="+mn-ea"/>
                          <a:ea typeface="+mn-ea"/>
                          <a:cs typeface="宋体" panose="02010600030101010101" pitchFamily="2" charset="-122"/>
                          <a:sym typeface="+mn-ea"/>
                        </a:rPr>
                        <a:t>。</a:t>
                      </a:r>
                      <a:endParaRPr lang="zh-CN" altLang="en-US" sz="1600" dirty="0">
                        <a:solidFill>
                          <a:srgbClr val="FF0000"/>
                        </a:solidFill>
                        <a:latin typeface="+mn-ea"/>
                        <a:ea typeface="+mn-ea"/>
                      </a:endParaRPr>
                    </a:p>
                  </a:txBody>
                  <a:tcPr>
                    <a:lnL w="12700" cap="flat" cmpd="sng" algn="ctr">
                      <a:noFill/>
                      <a:prstDash val="solid"/>
                      <a:round/>
                      <a:headEnd type="none" w="med" len="med"/>
                      <a:tailEnd type="none" w="med" len="med"/>
                    </a:lnL>
                    <a:lnB w="12700" cap="flat" cmpd="sng" algn="ctr">
                      <a:noFill/>
                      <a:prstDash val="solid"/>
                      <a:round/>
                      <a:headEnd type="none" w="med" len="med"/>
                      <a:tailEnd type="none" w="med" len="med"/>
                    </a:lnB>
                    <a:solidFill>
                      <a:schemeClr val="bg1"/>
                    </a:solidFill>
                  </a:tcPr>
                </a:tc>
              </a:tr>
              <a:tr h="201293">
                <a:tc gridSpan="3">
                  <a:txBody>
                    <a:bodyPr/>
                    <a:lstStyle/>
                    <a:p>
                      <a:pPr>
                        <a:lnSpc>
                          <a:spcPct val="120000"/>
                        </a:lnSpc>
                      </a:pPr>
                      <a:endParaRPr lang="zh-CN" altLang="en-US" sz="800" dirty="0">
                        <a:latin typeface="+mn-ea"/>
                        <a:ea typeface="+mn-ea"/>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zh-CN"/>
                    </a:p>
                  </a:txBody>
                  <a:tcPr>
                    <a:noFill/>
                  </a:tcPr>
                </a:tc>
                <a:tc hMerge="1">
                  <a:txBody>
                    <a:bodyPr/>
                    <a:lstStyle/>
                    <a:p>
                      <a:endParaRPr lang="zh-CN"/>
                    </a:p>
                  </a:txBody>
                  <a:tcPr/>
                </a:tc>
              </a:tr>
              <a:tr h="356134">
                <a:tc>
                  <a:txBody>
                    <a:bodyPr/>
                    <a:lstStyle/>
                    <a:p>
                      <a:pPr algn="ctr">
                        <a:lnSpc>
                          <a:spcPct val="120000"/>
                        </a:lnSpc>
                      </a:pPr>
                      <a:r>
                        <a:rPr lang="zh-CN" altLang="zh-CN" sz="1800" b="1" i="0" u="none" kern="0" baseline="0" dirty="0">
                          <a:solidFill>
                            <a:schemeClr val="tx1"/>
                          </a:solidFill>
                          <a:effectLst/>
                          <a:latin typeface="+mn-ea"/>
                          <a:ea typeface="+mn-ea"/>
                          <a:cs typeface="宋体" panose="02010600030101010101" pitchFamily="2" charset="-122"/>
                        </a:rPr>
                        <a:t>所治疗疾病对公共健康的影响</a:t>
                      </a:r>
                      <a:endParaRPr lang="zh-CN" altLang="en-US" b="1" dirty="0">
                        <a:solidFill>
                          <a:schemeClr val="tx1"/>
                        </a:solidFill>
                        <a:latin typeface="+mn-ea"/>
                        <a:ea typeface="+mn-ea"/>
                      </a:endParaRPr>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solidFill>
                      <a:srgbClr val="9FBFFF"/>
                    </a:solidFill>
                  </a:tcPr>
                </a:tc>
                <a:tc>
                  <a:txBody>
                    <a:bodyPr/>
                    <a:lstStyle/>
                    <a:p>
                      <a:pPr algn="ctr">
                        <a:lnSpc>
                          <a:spcPct val="120000"/>
                        </a:lnSpc>
                      </a:pPr>
                      <a:endParaRPr lang="zh-CN" altLang="en-US" dirty="0">
                        <a:solidFill>
                          <a:schemeClr val="tx1"/>
                        </a:solidFill>
                        <a:latin typeface="+mn-ea"/>
                        <a:ea typeface="+mn-ea"/>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lnSpc>
                          <a:spcPct val="120000"/>
                        </a:lnSpc>
                      </a:pPr>
                      <a:r>
                        <a:rPr lang="zh-CN" altLang="zh-CN" sz="1800" b="1" i="0" u="none" kern="0" baseline="0" dirty="0">
                          <a:solidFill>
                            <a:schemeClr val="tx1"/>
                          </a:solidFill>
                          <a:effectLst/>
                          <a:latin typeface="+mn-ea"/>
                          <a:ea typeface="+mn-ea"/>
                          <a:cs typeface="宋体" panose="02010600030101010101" pitchFamily="2" charset="-122"/>
                        </a:rPr>
                        <a:t>符合“保基本”原则</a:t>
                      </a:r>
                      <a:endParaRPr lang="zh-CN" altLang="en-US" b="1" dirty="0">
                        <a:solidFill>
                          <a:schemeClr val="tx1"/>
                        </a:solidFill>
                        <a:latin typeface="+mn-ea"/>
                        <a:ea typeface="+mn-ea"/>
                      </a:endParaRPr>
                    </a:p>
                  </a:txBody>
                  <a:tcPr>
                    <a:lnL w="12700" cap="flat" cmpd="sng" algn="ctr">
                      <a:noFill/>
                      <a:prstDash val="solid"/>
                      <a:round/>
                      <a:headEnd type="none" w="med" len="med"/>
                      <a:tailEnd type="none" w="med" len="med"/>
                    </a:lnL>
                    <a:lnT w="12700" cap="flat" cmpd="sng" algn="ctr">
                      <a:noFill/>
                      <a:prstDash val="solid"/>
                      <a:round/>
                      <a:headEnd type="none" w="med" len="med"/>
                      <a:tailEnd type="none" w="med" len="med"/>
                    </a:lnT>
                    <a:solidFill>
                      <a:srgbClr val="9FBFFF"/>
                    </a:solidFill>
                  </a:tcPr>
                </a:tc>
              </a:tr>
              <a:tr h="1766355">
                <a:tc>
                  <a:txBody>
                    <a:bodyPr/>
                    <a:lstStyle/>
                    <a:p>
                      <a:pPr marL="285750" marR="0" indent="-285750" algn="just" defTabSz="914400" eaLnBrk="1" fontAlgn="base" latinLnBrk="0" hangingPunct="1">
                        <a:lnSpc>
                          <a:spcPct val="120000"/>
                        </a:lnSpc>
                        <a:spcBef>
                          <a:spcPct val="0"/>
                        </a:spcBef>
                        <a:spcAft>
                          <a:spcPct val="0"/>
                        </a:spcAft>
                        <a:buClrTx/>
                        <a:buSzTx/>
                        <a:buFont typeface="Wingdings" panose="05000000000000000000" pitchFamily="2" charset="2"/>
                        <a:buChar char="ü"/>
                        <a:defRPr/>
                      </a:pPr>
                      <a:r>
                        <a:rPr lang="zh-CN" altLang="en-US" sz="1600" b="0" i="0" u="none" kern="0" baseline="0" dirty="0">
                          <a:solidFill>
                            <a:srgbClr val="333333"/>
                          </a:solidFill>
                          <a:latin typeface="+mn-ea"/>
                          <a:ea typeface="+mn-ea"/>
                          <a:cs typeface="宋体" panose="02010600030101010101" pitchFamily="2" charset="-122"/>
                        </a:rPr>
                        <a:t>我国是脑卒中大国，发病率居全球首位。</a:t>
                      </a:r>
                      <a:r>
                        <a:rPr lang="zh-CN" altLang="en-US" sz="1600" b="0" dirty="0">
                          <a:solidFill>
                            <a:srgbClr val="000000"/>
                          </a:solidFill>
                          <a:latin typeface="+mn-ea"/>
                          <a:ea typeface="+mn-ea"/>
                        </a:rPr>
                        <a:t>卒中是</a:t>
                      </a:r>
                      <a:r>
                        <a:rPr lang="zh-CN" altLang="en-US" sz="1600" dirty="0">
                          <a:solidFill>
                            <a:schemeClr val="tx1"/>
                          </a:solidFill>
                          <a:latin typeface="+mn-ea"/>
                          <a:ea typeface="+mn-ea"/>
                        </a:rPr>
                        <a:t>我国</a:t>
                      </a:r>
                      <a:r>
                        <a:rPr lang="zh-CN" altLang="en-US" sz="1600" b="1" dirty="0">
                          <a:solidFill>
                            <a:srgbClr val="9D041D"/>
                          </a:solidFill>
                          <a:latin typeface="+mn-ea"/>
                          <a:ea typeface="+mn-ea"/>
                        </a:rPr>
                        <a:t>第三位死亡原因</a:t>
                      </a:r>
                      <a:r>
                        <a:rPr lang="zh-CN" altLang="en-US" sz="1600" b="0" dirty="0">
                          <a:solidFill>
                            <a:srgbClr val="000000"/>
                          </a:solidFill>
                          <a:latin typeface="+mn-ea"/>
                          <a:ea typeface="+mn-ea"/>
                        </a:rPr>
                        <a:t>，也是</a:t>
                      </a:r>
                      <a:r>
                        <a:rPr lang="zh-CN" altLang="en-US" sz="1600" b="1" dirty="0">
                          <a:solidFill>
                            <a:srgbClr val="9D041D"/>
                          </a:solidFill>
                          <a:latin typeface="+mn-ea"/>
                          <a:ea typeface="+mn-ea"/>
                        </a:rPr>
                        <a:t>伤残调整生命年</a:t>
                      </a:r>
                      <a:r>
                        <a:rPr lang="en-US" altLang="zh-CN" sz="1600" b="1" dirty="0">
                          <a:solidFill>
                            <a:srgbClr val="9D041D"/>
                          </a:solidFill>
                          <a:latin typeface="+mn-ea"/>
                          <a:ea typeface="+mn-ea"/>
                        </a:rPr>
                        <a:t>(DALYs)</a:t>
                      </a:r>
                      <a:r>
                        <a:rPr lang="zh-CN" altLang="en-US" sz="1600" b="1" dirty="0">
                          <a:solidFill>
                            <a:srgbClr val="9D041D"/>
                          </a:solidFill>
                          <a:latin typeface="+mn-ea"/>
                          <a:ea typeface="+mn-ea"/>
                        </a:rPr>
                        <a:t>的首要原因</a:t>
                      </a:r>
                      <a:r>
                        <a:rPr lang="zh-CN" altLang="en-US" sz="1600" b="0" dirty="0">
                          <a:solidFill>
                            <a:srgbClr val="000000"/>
                          </a:solidFill>
                          <a:latin typeface="+mn-ea"/>
                          <a:ea typeface="+mn-ea"/>
                        </a:rPr>
                        <a:t>，</a:t>
                      </a:r>
                      <a:r>
                        <a:rPr lang="en-US" altLang="zh-CN" sz="1600" b="0" dirty="0">
                          <a:solidFill>
                            <a:srgbClr val="222222"/>
                          </a:solidFill>
                          <a:latin typeface="+mn-ea"/>
                          <a:ea typeface="+mn-ea"/>
                        </a:rPr>
                        <a:t>2019</a:t>
                      </a:r>
                      <a:r>
                        <a:rPr lang="zh-CN" altLang="en-US" sz="1600" b="0" dirty="0">
                          <a:solidFill>
                            <a:srgbClr val="222222"/>
                          </a:solidFill>
                          <a:latin typeface="+mn-ea"/>
                          <a:ea typeface="+mn-ea"/>
                        </a:rPr>
                        <a:t>年</a:t>
                      </a:r>
                      <a:r>
                        <a:rPr lang="zh-CN" altLang="en-US" sz="1600" dirty="0">
                          <a:solidFill>
                            <a:schemeClr val="tx1"/>
                          </a:solidFill>
                          <a:latin typeface="+mn-ea"/>
                          <a:ea typeface="+mn-ea"/>
                        </a:rPr>
                        <a:t>卒中所致</a:t>
                      </a:r>
                      <a:r>
                        <a:rPr lang="en-US" altLang="zh-CN" sz="1600" dirty="0">
                          <a:solidFill>
                            <a:schemeClr val="tx1"/>
                          </a:solidFill>
                          <a:latin typeface="+mn-ea"/>
                          <a:ea typeface="+mn-ea"/>
                        </a:rPr>
                        <a:t>DALYs</a:t>
                      </a:r>
                      <a:r>
                        <a:rPr lang="zh-CN" altLang="en-US" sz="1600" dirty="0">
                          <a:solidFill>
                            <a:schemeClr val="tx1"/>
                          </a:solidFill>
                          <a:latin typeface="+mn-ea"/>
                          <a:ea typeface="+mn-ea"/>
                        </a:rPr>
                        <a:t>达</a:t>
                      </a:r>
                      <a:r>
                        <a:rPr lang="en-US" altLang="zh-CN" sz="1600" b="1" dirty="0">
                          <a:solidFill>
                            <a:srgbClr val="9D041D"/>
                          </a:solidFill>
                          <a:latin typeface="+mn-ea"/>
                          <a:ea typeface="+mn-ea"/>
                        </a:rPr>
                        <a:t>4590</a:t>
                      </a:r>
                      <a:r>
                        <a:rPr lang="zh-CN" altLang="en-US" sz="1600" b="1" dirty="0">
                          <a:solidFill>
                            <a:srgbClr val="9D041D"/>
                          </a:solidFill>
                          <a:latin typeface="+mn-ea"/>
                          <a:ea typeface="+mn-ea"/>
                        </a:rPr>
                        <a:t>万</a:t>
                      </a:r>
                      <a:r>
                        <a:rPr lang="zh-CN" altLang="en-US" sz="1600" b="0" dirty="0">
                          <a:solidFill>
                            <a:srgbClr val="000000"/>
                          </a:solidFill>
                          <a:latin typeface="+mn-ea"/>
                          <a:ea typeface="+mn-ea"/>
                        </a:rPr>
                        <a:t>。</a:t>
                      </a:r>
                      <a:endParaRPr lang="en-US" altLang="zh-CN" sz="1600" b="0" dirty="0">
                        <a:solidFill>
                          <a:srgbClr val="000000"/>
                        </a:solidFill>
                        <a:latin typeface="+mn-ea"/>
                        <a:ea typeface="+mn-ea"/>
                      </a:endParaRPr>
                    </a:p>
                    <a:p>
                      <a:pPr marL="285750" marR="0" indent="-285750" algn="just" defTabSz="914400" eaLnBrk="1" fontAlgn="base" latinLnBrk="0" hangingPunct="1">
                        <a:lnSpc>
                          <a:spcPct val="120000"/>
                        </a:lnSpc>
                        <a:spcBef>
                          <a:spcPct val="0"/>
                        </a:spcBef>
                        <a:spcAft>
                          <a:spcPct val="0"/>
                        </a:spcAft>
                        <a:buClrTx/>
                        <a:buSzTx/>
                        <a:buFont typeface="Wingdings" panose="05000000000000000000" pitchFamily="2" charset="2"/>
                        <a:buChar char="ü"/>
                        <a:defRPr/>
                      </a:pPr>
                      <a:r>
                        <a:rPr lang="zh-CN" altLang="en-US" sz="1600" b="0" i="0" u="none" kern="0" baseline="0" dirty="0">
                          <a:solidFill>
                            <a:srgbClr val="333333"/>
                          </a:solidFill>
                          <a:latin typeface="+mn-ea"/>
                          <a:ea typeface="+mn-ea"/>
                          <a:cs typeface="宋体" panose="02010600030101010101" pitchFamily="2" charset="-122"/>
                        </a:rPr>
                        <a:t>根据</a:t>
                      </a:r>
                      <a:r>
                        <a:rPr lang="en-US" altLang="zh-CN" sz="1600" b="0" i="0" u="none" kern="0" baseline="0" dirty="0">
                          <a:solidFill>
                            <a:srgbClr val="333333"/>
                          </a:solidFill>
                          <a:latin typeface="+mn-ea"/>
                          <a:ea typeface="+mn-ea"/>
                          <a:cs typeface="宋体" panose="02010600030101010101" pitchFamily="2" charset="-122"/>
                        </a:rPr>
                        <a:t>《</a:t>
                      </a:r>
                      <a:r>
                        <a:rPr lang="zh-CN" altLang="en-US" sz="1600" b="0" i="0" u="none" kern="0" baseline="0" dirty="0">
                          <a:solidFill>
                            <a:srgbClr val="333333"/>
                          </a:solidFill>
                          <a:latin typeface="+mn-ea"/>
                          <a:ea typeface="+mn-ea"/>
                          <a:cs typeface="宋体" panose="02010600030101010101" pitchFamily="2" charset="-122"/>
                        </a:rPr>
                        <a:t>中国卒中报告</a:t>
                      </a:r>
                      <a:r>
                        <a:rPr lang="en-US" altLang="zh-CN" sz="1600" b="0" i="0" u="none" kern="0" baseline="0" dirty="0">
                          <a:solidFill>
                            <a:srgbClr val="333333"/>
                          </a:solidFill>
                          <a:latin typeface="+mn-ea"/>
                          <a:ea typeface="+mn-ea"/>
                          <a:cs typeface="宋体" panose="02010600030101010101" pitchFamily="2" charset="-122"/>
                        </a:rPr>
                        <a:t>2020》</a:t>
                      </a:r>
                      <a:r>
                        <a:rPr lang="zh-CN" altLang="en-US" sz="1600" b="0" i="0" u="none" kern="0" baseline="0" dirty="0">
                          <a:solidFill>
                            <a:srgbClr val="333333"/>
                          </a:solidFill>
                          <a:latin typeface="+mn-ea"/>
                          <a:ea typeface="+mn-ea"/>
                          <a:cs typeface="宋体" panose="02010600030101010101" pitchFamily="2" charset="-122"/>
                        </a:rPr>
                        <a:t>，</a:t>
                      </a:r>
                      <a:r>
                        <a:rPr lang="en-US" altLang="zh-CN" sz="1600" b="0" i="0" u="none" kern="0" baseline="0" dirty="0">
                          <a:solidFill>
                            <a:srgbClr val="333333"/>
                          </a:solidFill>
                          <a:latin typeface="+mn-ea"/>
                          <a:ea typeface="+mn-ea"/>
                          <a:cs typeface="宋体" panose="02010600030101010101" pitchFamily="2" charset="-122"/>
                        </a:rPr>
                        <a:t>2019</a:t>
                      </a:r>
                      <a:r>
                        <a:rPr lang="zh-CN" altLang="en-US" sz="1600" b="0" i="0" u="none" kern="0" baseline="0" dirty="0">
                          <a:solidFill>
                            <a:srgbClr val="333333"/>
                          </a:solidFill>
                          <a:latin typeface="+mn-ea"/>
                          <a:ea typeface="+mn-ea"/>
                          <a:cs typeface="宋体" panose="02010600030101010101" pitchFamily="2" charset="-122"/>
                        </a:rPr>
                        <a:t>年我国新发卒中</a:t>
                      </a:r>
                      <a:r>
                        <a:rPr lang="en-US" altLang="zh-CN" sz="1600" b="0" i="0" u="none" kern="0" baseline="0" dirty="0">
                          <a:solidFill>
                            <a:srgbClr val="333333"/>
                          </a:solidFill>
                          <a:latin typeface="+mn-ea"/>
                          <a:ea typeface="+mn-ea"/>
                          <a:cs typeface="宋体" panose="02010600030101010101" pitchFamily="2" charset="-122"/>
                        </a:rPr>
                        <a:t>394</a:t>
                      </a:r>
                      <a:r>
                        <a:rPr lang="zh-CN" altLang="en-US" sz="1600" b="0" i="0" u="none" kern="0" baseline="0" dirty="0">
                          <a:solidFill>
                            <a:srgbClr val="333333"/>
                          </a:solidFill>
                          <a:latin typeface="+mn-ea"/>
                          <a:ea typeface="+mn-ea"/>
                          <a:cs typeface="宋体" panose="02010600030101010101" pitchFamily="2" charset="-122"/>
                        </a:rPr>
                        <a:t>万例，卒中</a:t>
                      </a:r>
                      <a:r>
                        <a:rPr lang="zh-CN" altLang="en-US" sz="1600" b="0" i="0" u="none" kern="0" baseline="0" dirty="0">
                          <a:solidFill>
                            <a:schemeClr val="tx1"/>
                          </a:solidFill>
                          <a:latin typeface="+mn-ea"/>
                          <a:ea typeface="+mn-ea"/>
                          <a:cs typeface="宋体" panose="02010600030101010101" pitchFamily="2" charset="-122"/>
                        </a:rPr>
                        <a:t>患者达到</a:t>
                      </a:r>
                      <a:r>
                        <a:rPr lang="en-US" altLang="zh-CN" sz="1600" b="1" i="0" u="none" kern="0" baseline="0" dirty="0">
                          <a:solidFill>
                            <a:srgbClr val="9D041D"/>
                          </a:solidFill>
                          <a:latin typeface="+mn-ea"/>
                          <a:ea typeface="+mn-ea"/>
                          <a:cs typeface="宋体" panose="02010600030101010101" pitchFamily="2" charset="-122"/>
                        </a:rPr>
                        <a:t>2876</a:t>
                      </a:r>
                      <a:r>
                        <a:rPr lang="zh-CN" altLang="en-US" sz="1600" b="1" i="0" u="none" kern="0" baseline="0" dirty="0">
                          <a:solidFill>
                            <a:srgbClr val="9D041D"/>
                          </a:solidFill>
                          <a:latin typeface="+mn-ea"/>
                          <a:ea typeface="+mn-ea"/>
                          <a:cs typeface="宋体" panose="02010600030101010101" pitchFamily="2" charset="-122"/>
                        </a:rPr>
                        <a:t>万例</a:t>
                      </a:r>
                      <a:r>
                        <a:rPr lang="zh-CN" altLang="en-US" sz="1600" b="0" i="0" u="none" kern="0" baseline="0" dirty="0">
                          <a:solidFill>
                            <a:srgbClr val="333333"/>
                          </a:solidFill>
                          <a:latin typeface="+mn-ea"/>
                          <a:ea typeface="+mn-ea"/>
                          <a:cs typeface="宋体" panose="02010600030101010101" pitchFamily="2" charset="-122"/>
                        </a:rPr>
                        <a:t>，卒中</a:t>
                      </a:r>
                      <a:r>
                        <a:rPr lang="zh-CN" altLang="en-US" sz="1600" b="0" i="0" u="none" kern="0" baseline="0" dirty="0">
                          <a:solidFill>
                            <a:schemeClr val="tx1"/>
                          </a:solidFill>
                          <a:latin typeface="+mn-ea"/>
                          <a:ea typeface="+mn-ea"/>
                          <a:cs typeface="宋体" panose="02010600030101010101" pitchFamily="2" charset="-122"/>
                        </a:rPr>
                        <a:t>死亡人数为</a:t>
                      </a:r>
                      <a:r>
                        <a:rPr lang="en-US" altLang="zh-CN" sz="1600" b="1" i="0" u="none" kern="0" baseline="0" dirty="0">
                          <a:solidFill>
                            <a:srgbClr val="9D041D"/>
                          </a:solidFill>
                          <a:latin typeface="+mn-ea"/>
                          <a:ea typeface="+mn-ea"/>
                          <a:cs typeface="宋体" panose="02010600030101010101" pitchFamily="2" charset="-122"/>
                        </a:rPr>
                        <a:t>219</a:t>
                      </a:r>
                      <a:r>
                        <a:rPr lang="zh-CN" altLang="en-US" sz="1600" b="1" i="0" u="none" kern="0" baseline="0" dirty="0">
                          <a:solidFill>
                            <a:srgbClr val="9D041D"/>
                          </a:solidFill>
                          <a:latin typeface="+mn-ea"/>
                          <a:ea typeface="+mn-ea"/>
                          <a:cs typeface="宋体" panose="02010600030101010101" pitchFamily="2" charset="-122"/>
                        </a:rPr>
                        <a:t>万例</a:t>
                      </a:r>
                      <a:r>
                        <a:rPr lang="zh-CN" altLang="en-US" sz="1600" b="0" i="0" u="none" kern="0" baseline="0" dirty="0">
                          <a:solidFill>
                            <a:srgbClr val="333333"/>
                          </a:solidFill>
                          <a:latin typeface="+mn-ea"/>
                          <a:ea typeface="+mn-ea"/>
                          <a:cs typeface="宋体" panose="02010600030101010101" pitchFamily="2" charset="-122"/>
                        </a:rPr>
                        <a:t>。我国脑卒中患者以</a:t>
                      </a:r>
                      <a:r>
                        <a:rPr lang="zh-CN" altLang="en-US" sz="1600" b="1" i="0" u="none" kern="0" baseline="0" dirty="0">
                          <a:solidFill>
                            <a:srgbClr val="9D041D"/>
                          </a:solidFill>
                          <a:latin typeface="+mn-ea"/>
                          <a:ea typeface="+mn-ea"/>
                          <a:cs typeface="宋体" panose="02010600030101010101" pitchFamily="2" charset="-122"/>
                        </a:rPr>
                        <a:t>每年</a:t>
                      </a:r>
                      <a:r>
                        <a:rPr lang="en-US" altLang="zh-CN" sz="1600" b="1" i="0" u="none" kern="0" baseline="0" dirty="0">
                          <a:solidFill>
                            <a:srgbClr val="9D041D"/>
                          </a:solidFill>
                          <a:latin typeface="+mn-ea"/>
                          <a:ea typeface="+mn-ea"/>
                          <a:cs typeface="宋体" panose="02010600030101010101" pitchFamily="2" charset="-122"/>
                        </a:rPr>
                        <a:t>8.7%</a:t>
                      </a:r>
                      <a:r>
                        <a:rPr lang="zh-CN" altLang="en-US" sz="1600" b="1" i="0" u="none" kern="0" baseline="0" dirty="0">
                          <a:solidFill>
                            <a:srgbClr val="9D041D"/>
                          </a:solidFill>
                          <a:latin typeface="+mn-ea"/>
                          <a:ea typeface="+mn-ea"/>
                          <a:cs typeface="宋体" panose="02010600030101010101" pitchFamily="2" charset="-122"/>
                        </a:rPr>
                        <a:t>的速度增加</a:t>
                      </a:r>
                      <a:r>
                        <a:rPr lang="zh-CN" altLang="en-US" sz="1600" b="0" i="0" u="none" kern="0" baseline="0" dirty="0">
                          <a:solidFill>
                            <a:srgbClr val="333333"/>
                          </a:solidFill>
                          <a:latin typeface="+mn-ea"/>
                          <a:ea typeface="+mn-ea"/>
                          <a:cs typeface="宋体" panose="02010600030101010101" pitchFamily="2" charset="-122"/>
                        </a:rPr>
                        <a:t>。该疾病呈</a:t>
                      </a:r>
                      <a:r>
                        <a:rPr lang="zh-CN" altLang="en-US" sz="1600" b="1" i="0" u="none" kern="0" baseline="0" dirty="0">
                          <a:solidFill>
                            <a:srgbClr val="9D041D"/>
                          </a:solidFill>
                          <a:latin typeface="+mn-ea"/>
                          <a:ea typeface="+mn-ea"/>
                          <a:cs typeface="宋体" panose="02010600030101010101" pitchFamily="2" charset="-122"/>
                        </a:rPr>
                        <a:t>高发病</a:t>
                      </a:r>
                      <a:r>
                        <a:rPr lang="zh-CN" altLang="en-US" sz="1600" kern="0" dirty="0">
                          <a:solidFill>
                            <a:srgbClr val="333333"/>
                          </a:solidFill>
                          <a:latin typeface="+mn-ea"/>
                          <a:ea typeface="+mn-ea"/>
                          <a:sym typeface="+mn-ea"/>
                        </a:rPr>
                        <a:t>、</a:t>
                      </a:r>
                      <a:r>
                        <a:rPr lang="zh-CN" altLang="en-US" sz="1600" b="1" i="0" u="none" kern="0" baseline="0" dirty="0">
                          <a:solidFill>
                            <a:srgbClr val="9D041D"/>
                          </a:solidFill>
                          <a:latin typeface="+mn-ea"/>
                          <a:ea typeface="+mn-ea"/>
                          <a:cs typeface="宋体" panose="02010600030101010101" pitchFamily="2" charset="-122"/>
                        </a:rPr>
                        <a:t>高致残</a:t>
                      </a:r>
                      <a:r>
                        <a:rPr lang="zh-CN" altLang="en-US" sz="1600" kern="0" dirty="0">
                          <a:solidFill>
                            <a:srgbClr val="333333"/>
                          </a:solidFill>
                          <a:latin typeface="+mn-ea"/>
                          <a:ea typeface="+mn-ea"/>
                          <a:sym typeface="+mn-ea"/>
                        </a:rPr>
                        <a:t>、</a:t>
                      </a:r>
                      <a:r>
                        <a:rPr lang="zh-CN" altLang="en-US" sz="1600" b="1" i="0" u="none" kern="0" baseline="0" dirty="0">
                          <a:solidFill>
                            <a:srgbClr val="9D041D"/>
                          </a:solidFill>
                          <a:latin typeface="+mn-ea"/>
                          <a:ea typeface="+mn-ea"/>
                          <a:cs typeface="宋体" panose="02010600030101010101" pitchFamily="2" charset="-122"/>
                        </a:rPr>
                        <a:t>高死亡</a:t>
                      </a:r>
                      <a:r>
                        <a:rPr lang="zh-CN" altLang="en-US" sz="1600" kern="0" dirty="0">
                          <a:solidFill>
                            <a:srgbClr val="333333"/>
                          </a:solidFill>
                          <a:latin typeface="+mn-ea"/>
                          <a:ea typeface="+mn-ea"/>
                          <a:sym typeface="+mn-ea"/>
                        </a:rPr>
                        <a:t>、</a:t>
                      </a:r>
                      <a:r>
                        <a:rPr lang="zh-CN" altLang="en-US" sz="1600" b="1" i="0" u="none" kern="0" baseline="0" dirty="0">
                          <a:solidFill>
                            <a:srgbClr val="9D041D"/>
                          </a:solidFill>
                          <a:latin typeface="+mn-ea"/>
                          <a:ea typeface="+mn-ea"/>
                          <a:cs typeface="宋体" panose="02010600030101010101" pitchFamily="2" charset="-122"/>
                        </a:rPr>
                        <a:t>高复发</a:t>
                      </a:r>
                      <a:r>
                        <a:rPr lang="zh-CN" altLang="en-US" sz="1600" kern="0" dirty="0">
                          <a:solidFill>
                            <a:srgbClr val="333333"/>
                          </a:solidFill>
                          <a:latin typeface="+mn-ea"/>
                          <a:ea typeface="+mn-ea"/>
                          <a:sym typeface="+mn-ea"/>
                        </a:rPr>
                        <a:t>、</a:t>
                      </a:r>
                      <a:r>
                        <a:rPr lang="zh-CN" altLang="en-US" sz="1600" b="1" i="0" u="none" kern="0" baseline="0" dirty="0">
                          <a:solidFill>
                            <a:srgbClr val="9D041D"/>
                          </a:solidFill>
                          <a:latin typeface="+mn-ea"/>
                          <a:ea typeface="+mn-ea"/>
                          <a:cs typeface="宋体" panose="02010600030101010101" pitchFamily="2" charset="-122"/>
                        </a:rPr>
                        <a:t>高负担</a:t>
                      </a:r>
                      <a:r>
                        <a:rPr lang="zh-CN" altLang="en-US" sz="1600" b="0" i="0" u="none" kern="0" baseline="0" dirty="0">
                          <a:solidFill>
                            <a:srgbClr val="333333"/>
                          </a:solidFill>
                          <a:latin typeface="+mn-ea"/>
                          <a:ea typeface="+mn-ea"/>
                          <a:cs typeface="宋体" panose="02010600030101010101" pitchFamily="2" charset="-122"/>
                        </a:rPr>
                        <a:t>特点，其筛防工程被列入国家医改重大专项</a:t>
                      </a:r>
                      <a:r>
                        <a:rPr lang="zh-CN" altLang="zh-CN" sz="1600" b="0" i="0" u="none" kern="0" baseline="0" dirty="0">
                          <a:solidFill>
                            <a:srgbClr val="333333"/>
                          </a:solidFill>
                          <a:effectLst/>
                          <a:latin typeface="+mn-ea"/>
                          <a:ea typeface="+mn-ea"/>
                          <a:cs typeface="宋体" panose="02010600030101010101" pitchFamily="2" charset="-122"/>
                        </a:rPr>
                        <a:t>。</a:t>
                      </a:r>
                      <a:endParaRPr lang="zh-CN" altLang="en-US" sz="1600" dirty="0">
                        <a:latin typeface="+mn-ea"/>
                        <a:ea typeface="+mn-ea"/>
                      </a:endParaRPr>
                    </a:p>
                  </a:txBody>
                  <a:tcPr>
                    <a:lnR w="12700" cap="flat" cmpd="sng" algn="ctr">
                      <a:noFill/>
                      <a:prstDash val="solid"/>
                      <a:round/>
                      <a:headEnd type="none" w="med" len="med"/>
                      <a:tailEnd type="none" w="med" len="med"/>
                    </a:lnR>
                    <a:solidFill>
                      <a:schemeClr val="bg1"/>
                    </a:solidFill>
                  </a:tcPr>
                </a:tc>
                <a:tc>
                  <a:txBody>
                    <a:bodyPr/>
                    <a:lstStyle/>
                    <a:p>
                      <a:pPr>
                        <a:lnSpc>
                          <a:spcPct val="120000"/>
                        </a:lnSpc>
                      </a:pPr>
                      <a:endParaRPr lang="zh-CN" altLang="en-US" dirty="0">
                        <a:latin typeface="+mn-ea"/>
                        <a:ea typeface="+mn-ea"/>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285750" marR="0" indent="-285750" algn="just" defTabSz="914400" eaLnBrk="1" fontAlgn="base" latinLnBrk="0" hangingPunct="1">
                        <a:lnSpc>
                          <a:spcPct val="120000"/>
                        </a:lnSpc>
                        <a:spcBef>
                          <a:spcPct val="0"/>
                        </a:spcBef>
                        <a:spcAft>
                          <a:spcPct val="0"/>
                        </a:spcAft>
                        <a:buClrTx/>
                        <a:buSzTx/>
                        <a:buFont typeface="Wingdings" panose="05000000000000000000" pitchFamily="2" charset="2"/>
                        <a:buChar char="ü"/>
                        <a:defRPr/>
                      </a:pPr>
                      <a:r>
                        <a:rPr lang="zh-CN" altLang="en-US" sz="1600" b="0" i="0" u="none" kern="0" baseline="0" dirty="0">
                          <a:solidFill>
                            <a:srgbClr val="333333"/>
                          </a:solidFill>
                          <a:latin typeface="+mn-ea"/>
                          <a:ea typeface="+mn-ea"/>
                          <a:cs typeface="宋体" panose="02010600030101010101" pitchFamily="2" charset="-122"/>
                        </a:rPr>
                        <a:t>据</a:t>
                      </a:r>
                      <a:r>
                        <a:rPr lang="en-US" altLang="zh-CN" sz="1600" b="0" i="0" u="none" kern="0" baseline="0" dirty="0">
                          <a:solidFill>
                            <a:srgbClr val="333333"/>
                          </a:solidFill>
                          <a:latin typeface="+mn-ea"/>
                          <a:ea typeface="+mn-ea"/>
                          <a:cs typeface="宋体" panose="02010600030101010101" pitchFamily="2" charset="-122"/>
                        </a:rPr>
                        <a:t>《2022</a:t>
                      </a:r>
                      <a:r>
                        <a:rPr lang="zh-CN" altLang="en-US" sz="1600" b="0" i="0" u="none" kern="0" baseline="0" dirty="0">
                          <a:solidFill>
                            <a:srgbClr val="333333"/>
                          </a:solidFill>
                          <a:latin typeface="+mn-ea"/>
                          <a:ea typeface="+mn-ea"/>
                          <a:cs typeface="宋体" panose="02010600030101010101" pitchFamily="2" charset="-122"/>
                        </a:rPr>
                        <a:t>中国卫生健康统计年鉴</a:t>
                      </a:r>
                      <a:r>
                        <a:rPr lang="en-US" altLang="zh-CN" sz="1600" b="0" i="0" u="none" kern="0" baseline="0" dirty="0">
                          <a:solidFill>
                            <a:srgbClr val="333333"/>
                          </a:solidFill>
                          <a:latin typeface="+mn-ea"/>
                          <a:ea typeface="+mn-ea"/>
                          <a:cs typeface="宋体" panose="02010600030101010101" pitchFamily="2" charset="-122"/>
                        </a:rPr>
                        <a:t>》</a:t>
                      </a:r>
                      <a:r>
                        <a:rPr lang="zh-CN" altLang="en-US" sz="1600" b="0" i="0" u="none" kern="0" baseline="0" dirty="0">
                          <a:solidFill>
                            <a:srgbClr val="333333"/>
                          </a:solidFill>
                          <a:latin typeface="+mn-ea"/>
                          <a:ea typeface="+mn-ea"/>
                          <a:cs typeface="宋体" panose="02010600030101010101" pitchFamily="2" charset="-122"/>
                        </a:rPr>
                        <a:t>，</a:t>
                      </a:r>
                      <a:r>
                        <a:rPr lang="en-US" altLang="zh-CN" sz="1600" b="0" i="0" u="none" kern="0" baseline="0" dirty="0">
                          <a:solidFill>
                            <a:srgbClr val="333333"/>
                          </a:solidFill>
                          <a:latin typeface="+mn-ea"/>
                          <a:ea typeface="+mn-ea"/>
                          <a:cs typeface="宋体" panose="02010600030101010101" pitchFamily="2" charset="-122"/>
                        </a:rPr>
                        <a:t>2021</a:t>
                      </a:r>
                      <a:r>
                        <a:rPr lang="zh-CN" altLang="en-US" sz="1600" b="0" i="0" u="none" kern="0" baseline="0" dirty="0">
                          <a:solidFill>
                            <a:srgbClr val="333333"/>
                          </a:solidFill>
                          <a:latin typeface="+mn-ea"/>
                          <a:ea typeface="+mn-ea"/>
                          <a:cs typeface="宋体" panose="02010600030101010101" pitchFamily="2" charset="-122"/>
                        </a:rPr>
                        <a:t>年公立医院缺血性脑卒中出院人数</a:t>
                      </a:r>
                      <a:r>
                        <a:rPr lang="en-US" altLang="zh-CN" sz="1600" b="0" i="0" u="none" kern="0" baseline="0" dirty="0">
                          <a:solidFill>
                            <a:srgbClr val="333333"/>
                          </a:solidFill>
                          <a:latin typeface="+mn-ea"/>
                          <a:ea typeface="+mn-ea"/>
                          <a:cs typeface="宋体" panose="02010600030101010101" pitchFamily="2" charset="-122"/>
                        </a:rPr>
                        <a:t>388.3</a:t>
                      </a:r>
                      <a:r>
                        <a:rPr lang="zh-CN" altLang="en-US" sz="1600" b="0" i="0" u="none" kern="0" baseline="0" dirty="0">
                          <a:solidFill>
                            <a:srgbClr val="333333"/>
                          </a:solidFill>
                          <a:latin typeface="+mn-ea"/>
                          <a:ea typeface="+mn-ea"/>
                          <a:cs typeface="宋体" panose="02010600030101010101" pitchFamily="2" charset="-122"/>
                        </a:rPr>
                        <a:t>万。</a:t>
                      </a:r>
                      <a:endParaRPr lang="en-US" altLang="zh-CN" sz="1600" b="0" i="0" u="none" kern="0" baseline="0" dirty="0">
                        <a:solidFill>
                          <a:srgbClr val="333333"/>
                        </a:solidFill>
                        <a:latin typeface="+mn-ea"/>
                        <a:ea typeface="+mn-ea"/>
                        <a:cs typeface="宋体" panose="02010600030101010101" pitchFamily="2" charset="-122"/>
                      </a:endParaRPr>
                    </a:p>
                    <a:p>
                      <a:pPr marL="285750" marR="0" indent="-285750" algn="just" defTabSz="914400" eaLnBrk="1" fontAlgn="base" latinLnBrk="0" hangingPunct="1">
                        <a:lnSpc>
                          <a:spcPct val="120000"/>
                        </a:lnSpc>
                        <a:spcBef>
                          <a:spcPct val="0"/>
                        </a:spcBef>
                        <a:spcAft>
                          <a:spcPct val="0"/>
                        </a:spcAft>
                        <a:buClrTx/>
                        <a:buSzTx/>
                        <a:buFont typeface="Wingdings" panose="05000000000000000000" pitchFamily="2" charset="2"/>
                        <a:buChar char="ü"/>
                        <a:defRPr/>
                      </a:pPr>
                      <a:r>
                        <a:rPr lang="zh-CN" altLang="en-US" sz="1600" b="0" i="0" u="none" kern="0" baseline="0" dirty="0">
                          <a:solidFill>
                            <a:srgbClr val="333333"/>
                          </a:solidFill>
                          <a:latin typeface="+mn-ea"/>
                          <a:ea typeface="+mn-ea"/>
                          <a:cs typeface="宋体" panose="02010600030101010101" pitchFamily="2" charset="-122"/>
                        </a:rPr>
                        <a:t>该疾病治疗</a:t>
                      </a:r>
                      <a:r>
                        <a:rPr lang="zh-CN" altLang="en-US" sz="1600" b="0" i="0" u="none" kern="0" baseline="0" dirty="0" smtClean="0">
                          <a:solidFill>
                            <a:srgbClr val="333333"/>
                          </a:solidFill>
                          <a:latin typeface="+mn-ea"/>
                          <a:ea typeface="+mn-ea"/>
                          <a:cs typeface="宋体" panose="02010600030101010101" pitchFamily="2" charset="-122"/>
                        </a:rPr>
                        <a:t>药品短缺</a:t>
                      </a:r>
                      <a:r>
                        <a:rPr lang="zh-CN" altLang="en-US" sz="1600" b="0" i="0" u="none" kern="0" baseline="0" dirty="0">
                          <a:solidFill>
                            <a:srgbClr val="333333"/>
                          </a:solidFill>
                          <a:latin typeface="+mn-ea"/>
                          <a:ea typeface="+mn-ea"/>
                          <a:cs typeface="宋体" panose="02010600030101010101" pitchFamily="2" charset="-122"/>
                        </a:rPr>
                        <a:t>且</a:t>
                      </a:r>
                      <a:r>
                        <a:rPr lang="zh-CN" altLang="en-US" sz="1600" b="0" i="0" u="none" kern="0" baseline="0" dirty="0" smtClean="0">
                          <a:solidFill>
                            <a:srgbClr val="333333"/>
                          </a:solidFill>
                          <a:latin typeface="+mn-ea"/>
                          <a:ea typeface="+mn-ea"/>
                          <a:cs typeface="宋体" panose="02010600030101010101" pitchFamily="2" charset="-122"/>
                        </a:rPr>
                        <a:t>具有充分循证医学的药物极少</a:t>
                      </a:r>
                      <a:r>
                        <a:rPr lang="zh-CN" altLang="en-US" sz="1600" b="0" i="0" u="none" kern="0" baseline="0" dirty="0">
                          <a:solidFill>
                            <a:srgbClr val="333333"/>
                          </a:solidFill>
                          <a:latin typeface="+mn-ea"/>
                          <a:ea typeface="+mn-ea"/>
                          <a:cs typeface="宋体" panose="02010600030101010101" pitchFamily="2" charset="-122"/>
                        </a:rPr>
                        <a:t>，</a:t>
                      </a:r>
                      <a:r>
                        <a:rPr lang="zh-CN" altLang="en-US" sz="1600" b="0" i="0" u="none" kern="0" baseline="0" dirty="0">
                          <a:solidFill>
                            <a:schemeClr val="dk1"/>
                          </a:solidFill>
                          <a:latin typeface="+mn-ea"/>
                          <a:ea typeface="+mn-ea"/>
                          <a:cs typeface="宋体" panose="02010600030101010101" pitchFamily="2" charset="-122"/>
                        </a:rPr>
                        <a:t>桂哌齐</a:t>
                      </a:r>
                      <a:r>
                        <a:rPr lang="zh-CN" altLang="en-US" sz="1600" b="0" i="0" u="none" kern="0" baseline="0" dirty="0">
                          <a:solidFill>
                            <a:schemeClr val="tx1"/>
                          </a:solidFill>
                          <a:latin typeface="+mn-ea"/>
                          <a:ea typeface="+mn-ea"/>
                          <a:cs typeface="宋体" panose="02010600030101010101" pitchFamily="2" charset="-122"/>
                        </a:rPr>
                        <a:t>特</a:t>
                      </a:r>
                      <a:r>
                        <a:rPr lang="zh-CN" altLang="en-US" sz="1600" b="1" i="0" u="none" kern="0" baseline="0" dirty="0">
                          <a:solidFill>
                            <a:srgbClr val="9D041D"/>
                          </a:solidFill>
                          <a:latin typeface="+mn-ea"/>
                          <a:ea typeface="+mn-ea"/>
                          <a:cs typeface="宋体" panose="02010600030101010101" pitchFamily="2" charset="-122"/>
                        </a:rPr>
                        <a:t>药理机制明确</a:t>
                      </a:r>
                      <a:r>
                        <a:rPr lang="zh-CN" altLang="en-US" sz="1600" kern="0" dirty="0">
                          <a:solidFill>
                            <a:srgbClr val="333333"/>
                          </a:solidFill>
                          <a:latin typeface="+mn-ea"/>
                          <a:ea typeface="+mn-ea"/>
                          <a:sym typeface="+mn-ea"/>
                        </a:rPr>
                        <a:t>、</a:t>
                      </a:r>
                      <a:r>
                        <a:rPr lang="zh-CN" altLang="en-US" sz="1600" b="1" i="0" u="none" kern="0" baseline="0" dirty="0">
                          <a:solidFill>
                            <a:srgbClr val="9D041D"/>
                          </a:solidFill>
                          <a:latin typeface="+mn-ea"/>
                          <a:ea typeface="+mn-ea"/>
                          <a:cs typeface="宋体" panose="02010600030101010101" pitchFamily="2" charset="-122"/>
                        </a:rPr>
                        <a:t>临床价值高</a:t>
                      </a:r>
                      <a:r>
                        <a:rPr lang="zh-CN" altLang="en-US" sz="1600" kern="0" dirty="0">
                          <a:solidFill>
                            <a:srgbClr val="333333"/>
                          </a:solidFill>
                          <a:latin typeface="+mn-ea"/>
                          <a:ea typeface="+mn-ea"/>
                          <a:sym typeface="+mn-ea"/>
                        </a:rPr>
                        <a:t>、</a:t>
                      </a:r>
                      <a:r>
                        <a:rPr lang="zh-CN" altLang="en-US" sz="1600" b="1" i="0" u="none" kern="0" baseline="0" dirty="0">
                          <a:solidFill>
                            <a:srgbClr val="9D041D"/>
                          </a:solidFill>
                          <a:latin typeface="+mn-ea"/>
                          <a:ea typeface="+mn-ea"/>
                          <a:cs typeface="宋体" panose="02010600030101010101" pitchFamily="2" charset="-122"/>
                        </a:rPr>
                        <a:t>价格合理</a:t>
                      </a:r>
                      <a:r>
                        <a:rPr lang="zh-CN" altLang="en-US" sz="1600" kern="0" dirty="0">
                          <a:solidFill>
                            <a:srgbClr val="333333"/>
                          </a:solidFill>
                          <a:latin typeface="+mn-ea"/>
                          <a:ea typeface="+mn-ea"/>
                          <a:sym typeface="+mn-ea"/>
                        </a:rPr>
                        <a:t>、</a:t>
                      </a:r>
                      <a:r>
                        <a:rPr lang="zh-CN" altLang="en-US" sz="1600" b="0" i="0" u="none" kern="0" baseline="0" dirty="0">
                          <a:solidFill>
                            <a:srgbClr val="333333"/>
                          </a:solidFill>
                          <a:latin typeface="+mn-ea"/>
                          <a:ea typeface="+mn-ea"/>
                          <a:cs typeface="宋体" panose="02010600030101010101" pitchFamily="2" charset="-122"/>
                        </a:rPr>
                        <a:t>能够满足基本医疗需求</a:t>
                      </a:r>
                      <a:r>
                        <a:rPr lang="zh-CN" altLang="zh-CN" sz="1600" b="0" i="0" u="none" kern="0" baseline="0" dirty="0">
                          <a:solidFill>
                            <a:srgbClr val="333333"/>
                          </a:solidFill>
                          <a:effectLst/>
                          <a:latin typeface="+mn-ea"/>
                          <a:ea typeface="+mn-ea"/>
                          <a:cs typeface="宋体" panose="02010600030101010101" pitchFamily="2" charset="-122"/>
                        </a:rPr>
                        <a:t>。</a:t>
                      </a:r>
                      <a:endParaRPr lang="zh-CN" altLang="zh-CN" sz="1600" b="0" i="0" u="none" kern="100" baseline="0" dirty="0">
                        <a:solidFill>
                          <a:schemeClr val="dk1"/>
                        </a:solidFill>
                        <a:effectLst/>
                        <a:latin typeface="+mn-ea"/>
                        <a:ea typeface="+mn-ea"/>
                        <a:cs typeface="Times New Roman" panose="02020603050405020304" pitchFamily="18" charset="0"/>
                      </a:endParaRPr>
                    </a:p>
                  </a:txBody>
                  <a:tcPr>
                    <a:lnL w="12700" cap="flat" cmpd="sng" algn="ctr">
                      <a:noFill/>
                      <a:prstDash val="solid"/>
                      <a:round/>
                      <a:headEnd type="none" w="med" len="med"/>
                      <a:tailEnd type="none" w="med" len="med"/>
                    </a:lnL>
                    <a:solidFill>
                      <a:schemeClr val="bg1"/>
                    </a:solidFill>
                  </a:tcPr>
                </a:tc>
              </a:tr>
            </a:tbl>
          </a:graphicData>
        </a:graphic>
      </p:graphicFrame>
      <p:sp>
        <p:nvSpPr>
          <p:cNvPr id="4" name="矩形 3"/>
          <p:cNvSpPr/>
          <p:nvPr/>
        </p:nvSpPr>
        <p:spPr>
          <a:xfrm>
            <a:off x="471170" y="6642556"/>
            <a:ext cx="8775356" cy="215444"/>
          </a:xfrm>
          <a:prstGeom prst="rect">
            <a:avLst/>
          </a:prstGeom>
        </p:spPr>
        <p:txBody>
          <a:bodyPr wrap="square">
            <a:spAutoFit/>
          </a:bodyPr>
          <a:lstStyle/>
          <a:p>
            <a:r>
              <a:rPr lang="en-US" altLang="zh-CN" sz="800" dirty="0"/>
              <a:t>1.</a:t>
            </a:r>
            <a:r>
              <a:rPr lang="zh-CN" altLang="en-US" sz="800" dirty="0"/>
              <a:t>王拥军等</a:t>
            </a:r>
            <a:r>
              <a:rPr lang="en-US" altLang="zh-CN" sz="800" dirty="0"/>
              <a:t>,</a:t>
            </a:r>
            <a:r>
              <a:rPr lang="zh-CN" altLang="en-US" sz="800" dirty="0"/>
              <a:t>中国卒中报告</a:t>
            </a:r>
            <a:r>
              <a:rPr lang="en-US" altLang="zh-CN" sz="800" dirty="0"/>
              <a:t>2020(</a:t>
            </a:r>
            <a:r>
              <a:rPr lang="zh-CN" altLang="en-US" sz="800" dirty="0"/>
              <a:t>中文版</a:t>
            </a:r>
            <a:r>
              <a:rPr lang="en-US" altLang="zh-CN" sz="800" dirty="0"/>
              <a:t>),</a:t>
            </a:r>
            <a:r>
              <a:rPr lang="zh-CN" altLang="en-US" sz="800" dirty="0"/>
              <a:t>中国卒中杂志</a:t>
            </a:r>
            <a:r>
              <a:rPr lang="en-US" altLang="zh-CN" sz="800" dirty="0"/>
              <a:t>,</a:t>
            </a:r>
            <a:r>
              <a:rPr lang="en-US" altLang="zh-CN" sz="800" dirty="0" smtClean="0"/>
              <a:t>2022	2.2022</a:t>
            </a:r>
            <a:r>
              <a:rPr lang="zh-CN" altLang="en-US" sz="800" dirty="0"/>
              <a:t>中国卫生健康统计年鉴</a:t>
            </a:r>
            <a:r>
              <a:rPr lang="en-US" altLang="zh-CN" sz="800" dirty="0"/>
              <a:t>,</a:t>
            </a:r>
            <a:r>
              <a:rPr lang="zh-CN" altLang="en-US" sz="800" dirty="0"/>
              <a:t>国家卫生健康委员会</a:t>
            </a:r>
            <a:r>
              <a:rPr lang="en-US" altLang="zh-CN" sz="800" dirty="0"/>
              <a:t>,</a:t>
            </a:r>
            <a:r>
              <a:rPr lang="en-US" altLang="zh-CN" sz="800" dirty="0" smtClean="0"/>
              <a:t>2022	3</a:t>
            </a:r>
            <a:r>
              <a:rPr lang="en-US" altLang="zh-CN" sz="800" dirty="0"/>
              <a:t>. Jun Ni, et, al BMC Neurology (2020) 20:282</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KSO_WPP_MARK_KEY" val="2fd0295e-4e67-4e78-956a-4c04da0336e0"/>
  <p:tag name="COMMONDATA" val="eyJoZGlkIjoiNTdhZjRmYWRiMjc4ZTNkNmIyMmJkOTBkMzYyZjVkM2QifQ=="/>
</p:tagLst>
</file>

<file path=ppt/tags/tag10.xml><?xml version="1.0" encoding="utf-8"?>
<p:tagLst xmlns:a="http://schemas.openxmlformats.org/drawingml/2006/main" xmlns:r="http://schemas.openxmlformats.org/officeDocument/2006/relationships" xmlns:p="http://schemas.openxmlformats.org/presentationml/2006/main">
  <p:tag name="KSO_WM_UNIT_TABLE_BEAUTIFY" val="smartTable{208cfa25-f739-4725-a143-92c02d4cfe4e}"/>
</p:tagLst>
</file>

<file path=ppt/tags/tag1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2.xml><?xml version="1.0" encoding="utf-8"?>
<p:tagLst xmlns:a="http://schemas.openxmlformats.org/drawingml/2006/main" xmlns:r="http://schemas.openxmlformats.org/officeDocument/2006/relationships" xmlns:p="http://schemas.openxmlformats.org/presentationml/2006/main">
  <p:tag name="KSO_WM_UNIT_TABLE_BEAUTIFY" val="smartTable{8f2f2600-0975-4c27-8533-fcdc83e35239}"/>
  <p:tag name="TABLE_ENDDRAG_ORIGIN_RECT" val="932*369"/>
  <p:tag name="TABLE_ENDDRAG_RECT" val="0*115*932*369"/>
  <p:tag name="KSO_WM_BEAUTIFY_FLAG" val=""/>
</p:tagLst>
</file>

<file path=ppt/tags/tag1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4.xml><?xml version="1.0" encoding="utf-8"?>
<p:tagLst xmlns:a="http://schemas.openxmlformats.org/drawingml/2006/main" xmlns:r="http://schemas.openxmlformats.org/officeDocument/2006/relationships" xmlns:p="http://schemas.openxmlformats.org/presentationml/2006/main">
  <p:tag name="KSO_WM_UNIT_TABLE_BEAUTIFY" val="smartTable{4bd2bced-e9b1-418a-a443-620d8f8457ab}"/>
  <p:tag name="TABLE_ENDDRAG_ORIGIN_RECT" val="875*387"/>
  <p:tag name="TABLE_ENDDRAG_RECT" val="37*127*875*387"/>
</p:tagLst>
</file>

<file path=ppt/tags/tag15.xml><?xml version="1.0" encoding="utf-8"?>
<p:tagLst xmlns:a="http://schemas.openxmlformats.org/drawingml/2006/main" xmlns:r="http://schemas.openxmlformats.org/officeDocument/2006/relationships" xmlns:p="http://schemas.openxmlformats.org/presentationml/2006/main">
  <p:tag name="KSO_WM_UNIT_TABLE_BEAUTIFY" val="smartTable{21f72c0b-2c2d-40ff-9683-ba8cf0a6d00f}"/>
</p:tagLst>
</file>

<file path=ppt/tags/tag16.xml><?xml version="1.0" encoding="utf-8"?>
<p:tagLst xmlns:a="http://schemas.openxmlformats.org/drawingml/2006/main" xmlns:r="http://schemas.openxmlformats.org/officeDocument/2006/relationships" xmlns:p="http://schemas.openxmlformats.org/presentationml/2006/main">
  <p:tag name="KSO_WM_UNIT_TABLE_BEAUTIFY" val="smartTable{2e3fb56f-cf0a-46fb-a7c2-7de6fddfa89c}"/>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9.xml><?xml version="1.0" encoding="utf-8"?>
<p:tagLst xmlns:a="http://schemas.openxmlformats.org/drawingml/2006/main" xmlns:r="http://schemas.openxmlformats.org/officeDocument/2006/relationships" xmlns:p="http://schemas.openxmlformats.org/presentationml/2006/main">
  <p:tag name="KSO_WM_UNIT_TABLE_BEAUTIFY" val="smartTable{5183481e-99a5-4c0f-844a-0a33576e679b}"/>
  <p:tag name="TABLE_ENDDRAG_ORIGIN_RECT" val="960*437"/>
  <p:tag name="TABLE_ENDDRAG_RECT" val="0*95*960*437"/>
  <p:tag name="KSO_WM_BEAUTIFY_FLAG" val=""/>
</p:tagLst>
</file>

<file path=ppt/theme/theme1.xml><?xml version="1.0" encoding="utf-8"?>
<a:theme xmlns:a="http://schemas.openxmlformats.org/drawingml/2006/main" name="1_Office 主题">
  <a:themeElements>
    <a:clrScheme name="">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7BE"/>
      </a:accent5>
      <a:accent6>
        <a:srgbClr val="C14343"/>
      </a:accent6>
      <a:hlink>
        <a:srgbClr val="D74B4B"/>
      </a:hlink>
      <a:folHlink>
        <a:srgbClr val="869FB7"/>
      </a:folHlink>
    </a:clrScheme>
    <a:fontScheme name="">
      <a:majorFont>
        <a:latin typeface="Segoe UI Light"/>
        <a:ea typeface="微软雅黑 Light"/>
        <a:cs typeface=""/>
      </a:majorFont>
      <a:minorFont>
        <a:latin typeface="Segoe UI"/>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1_Office 主题 1">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6BD"/>
        </a:accent5>
        <a:accent6>
          <a:srgbClr val="C34343"/>
        </a:accent6>
        <a:hlink>
          <a:srgbClr val="D74B4B"/>
        </a:hlink>
        <a:folHlink>
          <a:srgbClr val="869FB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5_Office 主题">
  <a:themeElements>
    <a:clrScheme name="">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7BE"/>
      </a:accent5>
      <a:accent6>
        <a:srgbClr val="C14343"/>
      </a:accent6>
      <a:hlink>
        <a:srgbClr val="D74B4B"/>
      </a:hlink>
      <a:folHlink>
        <a:srgbClr val="869FB7"/>
      </a:folHlink>
    </a:clrScheme>
    <a:fontScheme name="标准微软雅黑">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4_Office 主题 1">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6BD"/>
        </a:accent5>
        <a:accent6>
          <a:srgbClr val="C34343"/>
        </a:accent6>
        <a:hlink>
          <a:srgbClr val="D74B4B"/>
        </a:hlink>
        <a:folHlink>
          <a:srgbClr val="869FB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4_Office 主题">
  <a:themeElements>
    <a:clrScheme name="">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7BE"/>
      </a:accent5>
      <a:accent6>
        <a:srgbClr val="C14343"/>
      </a:accent6>
      <a:hlink>
        <a:srgbClr val="D74B4B"/>
      </a:hlink>
      <a:folHlink>
        <a:srgbClr val="869FB7"/>
      </a:folHlink>
    </a:clrScheme>
    <a:fontScheme name="标准微软雅黑">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4_Office 主题 1">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6BD"/>
        </a:accent5>
        <a:accent6>
          <a:srgbClr val="C34343"/>
        </a:accent6>
        <a:hlink>
          <a:srgbClr val="D74B4B"/>
        </a:hlink>
        <a:folHlink>
          <a:srgbClr val="869FB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9_Office 主题">
  <a:themeElements>
    <a:clrScheme name="">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7BE"/>
      </a:accent5>
      <a:accent6>
        <a:srgbClr val="C14343"/>
      </a:accent6>
      <a:hlink>
        <a:srgbClr val="D74B4B"/>
      </a:hlink>
      <a:folHlink>
        <a:srgbClr val="869FB7"/>
      </a:folHlink>
    </a:clrScheme>
    <a:fontScheme name="">
      <a:majorFont>
        <a:latin typeface="Segoe UI Light"/>
        <a:ea typeface="微软雅黑 Light"/>
        <a:cs typeface=""/>
      </a:majorFont>
      <a:minorFont>
        <a:latin typeface="Segoe UI"/>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9_Office 主题 1">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6BD"/>
        </a:accent5>
        <a:accent6>
          <a:srgbClr val="C34343"/>
        </a:accent6>
        <a:hlink>
          <a:srgbClr val="D74B4B"/>
        </a:hlink>
        <a:folHlink>
          <a:srgbClr val="869FB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6_Office 主题">
  <a:themeElements>
    <a:clrScheme name="">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7BE"/>
      </a:accent5>
      <a:accent6>
        <a:srgbClr val="C14343"/>
      </a:accent6>
      <a:hlink>
        <a:srgbClr val="D74B4B"/>
      </a:hlink>
      <a:folHlink>
        <a:srgbClr val="869FB7"/>
      </a:folHlink>
    </a:clrScheme>
    <a:fontScheme name="标准微软雅黑">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4_Office 主题 1">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6BD"/>
        </a:accent5>
        <a:accent6>
          <a:srgbClr val="C34343"/>
        </a:accent6>
        <a:hlink>
          <a:srgbClr val="D74B4B"/>
        </a:hlink>
        <a:folHlink>
          <a:srgbClr val="869FB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7_Office 主题">
  <a:themeElements>
    <a:clrScheme name="">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7BE"/>
      </a:accent5>
      <a:accent6>
        <a:srgbClr val="C14343"/>
      </a:accent6>
      <a:hlink>
        <a:srgbClr val="D74B4B"/>
      </a:hlink>
      <a:folHlink>
        <a:srgbClr val="869FB7"/>
      </a:folHlink>
    </a:clrScheme>
    <a:fontScheme name="标准微软雅黑">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4_Office 主题 1">
        <a:dk1>
          <a:srgbClr val="000000"/>
        </a:dk1>
        <a:lt1>
          <a:srgbClr val="FFFFFF"/>
        </a:lt1>
        <a:dk2>
          <a:srgbClr val="44546A"/>
        </a:dk2>
        <a:lt2>
          <a:srgbClr val="E7E6E6"/>
        </a:lt2>
        <a:accent1>
          <a:srgbClr val="475F77"/>
        </a:accent1>
        <a:accent2>
          <a:srgbClr val="D74B4B"/>
        </a:accent2>
        <a:accent3>
          <a:srgbClr val="FFFFFF"/>
        </a:accent3>
        <a:accent4>
          <a:srgbClr val="000000"/>
        </a:accent4>
        <a:accent5>
          <a:srgbClr val="B1B6BD"/>
        </a:accent5>
        <a:accent6>
          <a:srgbClr val="C34343"/>
        </a:accent6>
        <a:hlink>
          <a:srgbClr val="D74B4B"/>
        </a:hlink>
        <a:folHlink>
          <a:srgbClr val="869FB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210</TotalTime>
  <Words>2328</Words>
  <Application>Microsoft Office PowerPoint</Application>
  <PresentationFormat>宽屏</PresentationFormat>
  <Paragraphs>113</Paragraphs>
  <Slides>9</Slides>
  <Notes>3</Notes>
  <HiddenSlides>0</HiddenSlides>
  <MMClips>0</MMClips>
  <ScaleCrop>false</ScaleCrop>
  <HeadingPairs>
    <vt:vector size="6" baseType="variant">
      <vt:variant>
        <vt:lpstr>已用的字体</vt:lpstr>
      </vt:variant>
      <vt:variant>
        <vt:i4>9</vt:i4>
      </vt:variant>
      <vt:variant>
        <vt:lpstr>主题</vt:lpstr>
      </vt:variant>
      <vt:variant>
        <vt:i4>6</vt:i4>
      </vt:variant>
      <vt:variant>
        <vt:lpstr>幻灯片标题</vt:lpstr>
      </vt:variant>
      <vt:variant>
        <vt:i4>9</vt:i4>
      </vt:variant>
    </vt:vector>
  </HeadingPairs>
  <TitlesOfParts>
    <vt:vector size="24" baseType="lpstr">
      <vt:lpstr>宋体</vt:lpstr>
      <vt:lpstr>微软雅黑</vt:lpstr>
      <vt:lpstr>微软雅黑 Light</vt:lpstr>
      <vt:lpstr>Arial</vt:lpstr>
      <vt:lpstr>Calibri</vt:lpstr>
      <vt:lpstr>Segoe UI</vt:lpstr>
      <vt:lpstr>Segoe UI Light</vt:lpstr>
      <vt:lpstr>Times New Roman</vt:lpstr>
      <vt:lpstr>Wingdings</vt:lpstr>
      <vt:lpstr>1_Office 主题</vt:lpstr>
      <vt:lpstr>5_Office 主题</vt:lpstr>
      <vt:lpstr>4_Office 主题</vt:lpstr>
      <vt:lpstr>9_Office 主题</vt:lpstr>
      <vt:lpstr>6_Office 主题</vt:lpstr>
      <vt:lpstr>7_Office 主题</vt:lpstr>
      <vt:lpstr>马来酸桂哌齐特注射液 （克林澳®）</vt:lpstr>
      <vt:lpstr>目录</vt:lpstr>
      <vt:lpstr>01-药品基本信息</vt:lpstr>
      <vt:lpstr>01-药品基本信息（续）</vt:lpstr>
      <vt:lpstr>02-安全性</vt:lpstr>
      <vt:lpstr>03-有效性</vt:lpstr>
      <vt:lpstr>03-有效性（续）</vt:lpstr>
      <vt:lpstr>04-创新性</vt:lpstr>
      <vt:lpstr>05-公平性（一）</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Annie</dc:creator>
  <cp:lastModifiedBy>sh</cp:lastModifiedBy>
  <cp:revision>446</cp:revision>
  <dcterms:created xsi:type="dcterms:W3CDTF">2018-11-29T01:58:00Z</dcterms:created>
  <dcterms:modified xsi:type="dcterms:W3CDTF">2023-07-13T01:41:04Z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87DC53665A894587AB0A958CF2976396_12</vt:lpwstr>
  </property>
  <property fmtid="{D5CDD505-2E9C-101B-9397-08002B2CF9AE}" pid="3" name="KSOProductBuildVer">
    <vt:lpwstr>2052-11.1.0.14309</vt:lpwstr>
  </property>
</Properties>
</file>