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61" r:id="rId6"/>
    <p:sldId id="262" r:id="rId7"/>
    <p:sldId id="263" r:id="rId8"/>
    <p:sldId id="264" r:id="rId9"/>
    <p:sldId id="265" r:id="rId10"/>
    <p:sldId id="268" r:id="rId11"/>
    <p:sldId id="267" r:id="rId12"/>
    <p:sldId id="266" r:id="rId13"/>
    <p:sldId id="259"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4A5"/>
    <a:srgbClr val="2E75B6"/>
    <a:srgbClr val="3090E0"/>
    <a:srgbClr val="AFAFAF"/>
    <a:srgbClr val="1F4E79"/>
    <a:srgbClr val="1D1668"/>
    <a:srgbClr val="C6DCF0"/>
    <a:srgbClr val="CFD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66" d="100"/>
          <a:sy n="66" d="100"/>
        </p:scale>
        <p:origin x="668" y="52"/>
      </p:cViewPr>
      <p:guideLst>
        <p:guide orient="horz" pos="2137"/>
        <p:guide pos="38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97796062298"/>
          <c:y val="6.3034857023585897E-2"/>
          <c:w val="0.89309432853364701"/>
          <c:h val="0.87551659361302403"/>
        </c:manualLayout>
      </c:layout>
      <c:barChart>
        <c:barDir val="col"/>
        <c:grouping val="clustered"/>
        <c:varyColors val="0"/>
        <c:ser>
          <c:idx val="0"/>
          <c:order val="0"/>
          <c:tx>
            <c:strRef>
              <c:f>Sheet1!$B$1</c:f>
              <c:strCache>
                <c:ptCount val="1"/>
                <c:pt idx="0">
                  <c:v>芦曲泊帕</c:v>
                </c:pt>
              </c:strCache>
            </c:strRef>
          </c:tx>
          <c:spPr>
            <a:gradFill>
              <a:gsLst>
                <a:gs pos="0">
                  <a:srgbClr val="3090E0"/>
                </a:gs>
                <a:gs pos="100000">
                  <a:srgbClr val="1F4E79"/>
                </a:gs>
              </a:gsLst>
              <a:lin ang="5400000" scaled="0"/>
            </a:gradFill>
            <a:ln>
              <a:noFill/>
            </a:ln>
            <a:effectLst/>
          </c:spPr>
          <c:invertIfNegative val="0"/>
          <c:dLbls>
            <c:dLbl>
              <c:idx val="0"/>
              <c:tx>
                <c:rich>
                  <a:bodyPr/>
                  <a:lstStyle/>
                  <a:p>
                    <a:r>
                      <a:rPr lang="en-US" altLang="zh-CN" dirty="0">
                        <a:latin typeface="微软雅黑" panose="020B0503020204020204" pitchFamily="34" charset="-122"/>
                        <a:ea typeface="微软雅黑" panose="020B0503020204020204" pitchFamily="34" charset="-122"/>
                      </a:rPr>
                      <a:t>72.7(32/44)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24-FC45-B6D9-EC03FF922D69}"/>
                </c:ext>
              </c:extLst>
            </c:dLbl>
            <c:dLbl>
              <c:idx val="1"/>
              <c:tx>
                <c:rich>
                  <a:bodyPr/>
                  <a:lstStyle/>
                  <a:p>
                    <a:r>
                      <a:rPr lang="en-US" altLang="zh-CN" dirty="0">
                        <a:latin typeface="微软雅黑" panose="020B0503020204020204" pitchFamily="34" charset="-122"/>
                        <a:ea typeface="微软雅黑" panose="020B0503020204020204" pitchFamily="34" charset="-122"/>
                      </a:rPr>
                      <a:t>81.8(36/44)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24-FC45-B6D9-EC03FF922D69}"/>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Light" panose="020B0502040204020203" pitchFamily="34" charset="-122"/>
                    <a:cs typeface="+mn-e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Sheet1!$A$2:$A$3</c:f>
              <c:strCache>
                <c:ptCount val="2"/>
                <c:pt idx="0">
                  <c:v>第8天或之后和侵袭性手术前2天内的应答率</c:v>
                </c:pt>
                <c:pt idx="1">
                  <c:v>任一时间满足应答者定义的应答率</c:v>
                </c:pt>
              </c:strCache>
            </c:strRef>
          </c:cat>
          <c:val>
            <c:numRef>
              <c:f>Sheet1!$B$2:$B$3</c:f>
              <c:numCache>
                <c:formatCode>General</c:formatCode>
                <c:ptCount val="2"/>
                <c:pt idx="0">
                  <c:v>72.7</c:v>
                </c:pt>
                <c:pt idx="1">
                  <c:v>81.8</c:v>
                </c:pt>
              </c:numCache>
            </c:numRef>
          </c:val>
          <c:extLst>
            <c:ext xmlns:c16="http://schemas.microsoft.com/office/drawing/2014/chart" uri="{C3380CC4-5D6E-409C-BE32-E72D297353CC}">
              <c16:uniqueId val="{00000002-5D24-FC45-B6D9-EC03FF922D69}"/>
            </c:ext>
          </c:extLst>
        </c:ser>
        <c:ser>
          <c:idx val="1"/>
          <c:order val="1"/>
          <c:tx>
            <c:strRef>
              <c:f>Sheet1!$C$1</c:f>
              <c:strCache>
                <c:ptCount val="1"/>
                <c:pt idx="0">
                  <c:v>安慰剂</c:v>
                </c:pt>
              </c:strCache>
            </c:strRef>
          </c:tx>
          <c:spPr>
            <a:gradFill>
              <a:gsLst>
                <a:gs pos="0">
                  <a:schemeClr val="bg1">
                    <a:lumMod val="95000"/>
                  </a:schemeClr>
                </a:gs>
                <a:gs pos="100000">
                  <a:srgbClr val="AFAFAF"/>
                </a:gs>
              </a:gsLst>
              <a:lin scaled="1"/>
            </a:gradFill>
            <a:ln>
              <a:noFill/>
            </a:ln>
            <a:effectLst/>
          </c:spPr>
          <c:invertIfNegative val="0"/>
          <c:dLbls>
            <c:dLbl>
              <c:idx val="0"/>
              <c:tx>
                <c:rich>
                  <a:bodyPr/>
                  <a:lstStyle/>
                  <a:p>
                    <a:r>
                      <a:rPr lang="en-US" altLang="zh-CN" dirty="0">
                        <a:latin typeface="微软雅黑" panose="020B0503020204020204" pitchFamily="34" charset="-122"/>
                        <a:ea typeface="微软雅黑" panose="020B0503020204020204" pitchFamily="34" charset="-122"/>
                      </a:rPr>
                      <a:t>18.2(4/22)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24-FC45-B6D9-EC03FF922D69}"/>
                </c:ext>
              </c:extLst>
            </c:dLbl>
            <c:dLbl>
              <c:idx val="1"/>
              <c:tx>
                <c:rich>
                  <a:bodyPr/>
                  <a:lstStyle/>
                  <a:p>
                    <a:r>
                      <a:rPr lang="en-US" altLang="zh-CN" dirty="0">
                        <a:latin typeface="微软雅黑" panose="020B0503020204020204" pitchFamily="34" charset="-122"/>
                        <a:ea typeface="微软雅黑" panose="020B0503020204020204" pitchFamily="34" charset="-122"/>
                      </a:rPr>
                      <a:t>54.5(12/22)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D24-FC45-B6D9-EC03FF922D69}"/>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Light" panose="020B0502040204020203" pitchFamily="34" charset="-122"/>
                    <a:cs typeface="+mn-e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Sheet1!$A$2:$A$3</c:f>
              <c:strCache>
                <c:ptCount val="2"/>
                <c:pt idx="0">
                  <c:v>第8天或之后和侵袭性手术前2天内的应答率</c:v>
                </c:pt>
                <c:pt idx="1">
                  <c:v>任一时间满足应答者定义的应答率</c:v>
                </c:pt>
              </c:strCache>
            </c:strRef>
          </c:cat>
          <c:val>
            <c:numRef>
              <c:f>Sheet1!$C$2:$C$3</c:f>
              <c:numCache>
                <c:formatCode>General</c:formatCode>
                <c:ptCount val="2"/>
                <c:pt idx="0">
                  <c:v>18.2</c:v>
                </c:pt>
                <c:pt idx="1">
                  <c:v>54.5</c:v>
                </c:pt>
              </c:numCache>
            </c:numRef>
          </c:val>
          <c:extLst>
            <c:ext xmlns:c16="http://schemas.microsoft.com/office/drawing/2014/chart" uri="{C3380CC4-5D6E-409C-BE32-E72D297353CC}">
              <c16:uniqueId val="{00000005-5D24-FC45-B6D9-EC03FF922D69}"/>
            </c:ext>
          </c:extLst>
        </c:ser>
        <c:dLbls>
          <c:showLegendKey val="0"/>
          <c:showVal val="1"/>
          <c:showCatName val="0"/>
          <c:showSerName val="0"/>
          <c:showPercent val="0"/>
          <c:showBubbleSize val="0"/>
        </c:dLbls>
        <c:gapWidth val="219"/>
        <c:overlap val="-27"/>
        <c:axId val="352679778"/>
        <c:axId val="66229275"/>
      </c:barChart>
      <c:catAx>
        <c:axId val="352679778"/>
        <c:scaling>
          <c:orientation val="minMax"/>
        </c:scaling>
        <c:delete val="0"/>
        <c:axPos val="b"/>
        <c:numFmt formatCode="General" sourceLinked="0"/>
        <c:majorTickMark val="none"/>
        <c:minorTickMark val="none"/>
        <c:tickLblPos val="nextTo"/>
        <c:spPr>
          <a:noFill/>
          <a:ln w="9525" cap="flat" cmpd="sng" algn="ctr">
            <a:solidFill>
              <a:srgbClr val="000000">
                <a:lumMod val="15000"/>
                <a:lumOff val="85000"/>
              </a:srgbClr>
            </a:solidFill>
            <a:round/>
          </a:ln>
          <a:effectLst/>
        </c:spPr>
        <c:txPr>
          <a:bodyPr rot="-60000000" spcFirstLastPara="0" vertOverflow="ellipsis" vert="horz" wrap="square" anchor="ctr" anchorCtr="1"/>
          <a:lstStyle/>
          <a:p>
            <a:pPr>
              <a:defRPr lang="zh-CN" sz="6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endParaRPr lang="zh-CN"/>
          </a:p>
        </c:txPr>
        <c:crossAx val="66229275"/>
        <c:crosses val="autoZero"/>
        <c:auto val="1"/>
        <c:lblAlgn val="ctr"/>
        <c:lblOffset val="100"/>
        <c:noMultiLvlLbl val="0"/>
      </c:catAx>
      <c:valAx>
        <c:axId val="66229275"/>
        <c:scaling>
          <c:orientation val="minMax"/>
        </c:scaling>
        <c:delete val="0"/>
        <c:axPos val="l"/>
        <c:title>
          <c:tx>
            <c:rich>
              <a:bodyPr rot="-5400000" spcFirstLastPara="0" vertOverflow="ellipsis" vert="horz" wrap="square" anchor="ctr" anchorCtr="1"/>
              <a:lstStyle/>
              <a:p>
                <a:pPr defTabSz="914400">
                  <a:defRPr lang="zh-CN" sz="10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r>
                  <a:rPr lang="en-US" altLang="zh-CN" dirty="0">
                    <a:latin typeface="微软雅黑" panose="020B0503020204020204" pitchFamily="34" charset="-122"/>
                    <a:ea typeface="微软雅黑 Light" panose="020B0502040204020203" pitchFamily="34" charset="-122"/>
                  </a:rPr>
                  <a:t>%</a:t>
                </a:r>
              </a:p>
            </c:rich>
          </c:tx>
          <c:layout>
            <c:manualLayout>
              <c:xMode val="edge"/>
              <c:yMode val="edge"/>
              <c:x val="4.4078754040552497E-3"/>
              <c:y val="7.3420787083753797E-2"/>
            </c:manualLayout>
          </c:layout>
          <c:overlay val="0"/>
          <c:spPr>
            <a:noFill/>
            <a:ln>
              <a:noFill/>
            </a:ln>
            <a:effectLst/>
          </c:spPr>
          <c:txPr>
            <a:bodyPr rot="-5400000" spcFirstLastPara="0" vertOverflow="ellipsis" vert="horz" wrap="square" anchor="ctr" anchorCtr="1"/>
            <a:lstStyle/>
            <a:p>
              <a:pPr defTabSz="914400">
                <a:defRPr lang="zh-CN" sz="10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endParaRPr lang="zh-CN"/>
          </a:p>
        </c:txPr>
        <c:crossAx val="352679778"/>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endParaRPr lang="zh-CN"/>
          </a:p>
        </c:txPr>
      </c:legendEntry>
      <c:legendEntry>
        <c:idx val="1"/>
        <c:txPr>
          <a:bodyPr rot="0" spcFirstLastPara="0" vertOverflow="ellipsis" vert="horz" wrap="square" anchor="ctr" anchorCtr="1"/>
          <a:lstStyle/>
          <a:p>
            <a:pPr>
              <a:defRPr lang="zh-CN" sz="9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endParaRPr lang="zh-CN"/>
          </a:p>
        </c:txPr>
      </c:legendEntry>
      <c:layout>
        <c:manualLayout>
          <c:xMode val="edge"/>
          <c:yMode val="edge"/>
          <c:x val="0.77649397437549295"/>
          <c:y val="0"/>
          <c:w val="0.223506048023109"/>
          <c:h val="0.2769867978255239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rgbClr val="000000">
                  <a:lumMod val="65000"/>
                  <a:lumOff val="35000"/>
                </a:srgbClr>
              </a:solidFill>
              <a:latin typeface="微软雅黑" panose="020B0503020204020204" pitchFamily="34" charset="-122"/>
              <a:ea typeface="微软雅黑 Light" panose="020B0502040204020203" pitchFamily="34" charset="-122"/>
              <a:cs typeface="+mn-ea"/>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gradFill>
                <a:gsLst>
                  <a:gs pos="0">
                    <a:sysClr val="window" lastClr="FFFFFF">
                      <a:lumMod val="95000"/>
                    </a:sysClr>
                  </a:gs>
                  <a:gs pos="100000">
                    <a:srgbClr val="AFAFAF"/>
                  </a:gs>
                </a:gsLst>
                <a:lin ang="4800000" scaled="0"/>
              </a:gradFill>
              <a:ln>
                <a:noFill/>
              </a:ln>
              <a:effectLst/>
            </c:spPr>
            <c:extLst>
              <c:ext xmlns:c16="http://schemas.microsoft.com/office/drawing/2014/chart" uri="{C3380CC4-5D6E-409C-BE32-E72D297353CC}">
                <c16:uniqueId val="{00000001-7FC4-6B42-8DD3-909AA32FE181}"/>
              </c:ext>
            </c:extLst>
          </c:dPt>
          <c:dPt>
            <c:idx val="1"/>
            <c:invertIfNegative val="0"/>
            <c:bubble3D val="0"/>
            <c:spPr>
              <a:gradFill>
                <a:gsLst>
                  <a:gs pos="0">
                    <a:srgbClr val="3090E0"/>
                  </a:gs>
                  <a:gs pos="100000">
                    <a:srgbClr val="1F4E79"/>
                  </a:gs>
                </a:gsLst>
                <a:lin ang="4800000" scaled="0"/>
              </a:gradFill>
              <a:ln>
                <a:noFill/>
              </a:ln>
              <a:effectLst/>
            </c:spPr>
            <c:extLst>
              <c:ext xmlns:c16="http://schemas.microsoft.com/office/drawing/2014/chart" uri="{C3380CC4-5D6E-409C-BE32-E72D297353CC}">
                <c16:uniqueId val="{00000003-7FC4-6B42-8DD3-909AA32FE181}"/>
              </c:ext>
            </c:extLst>
          </c:dPt>
          <c:dLbls>
            <c:dLbl>
              <c:idx val="0"/>
              <c:tx>
                <c:rich>
                  <a:bodyPr rot="0" spcFirstLastPara="1" vertOverflow="ellipsis" vert="horz" wrap="square" lIns="38100" tIns="19050" rIns="38100" bIns="19050" anchor="ctr" anchorCtr="1">
                    <a:spAutoFit/>
                  </a:bodyPr>
                  <a:lstStyle/>
                  <a:p>
                    <a:fld id="{A0947A6A-C3BA-4F82-BC5E-57392DD08E3F}" type="VALUE">
                      <a:rPr lang="en-US" altLang="zh-CN"/>
                      <a:pPr/>
                      <a:t>[值]</a:t>
                    </a:fld>
                    <a:endParaRPr lang="zh-CN" altLang="en-US"/>
                  </a:p>
                </c:rich>
              </c:tx>
              <c:numFmt formatCode="0.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C4-6B42-8DD3-909AA32FE181}"/>
                </c:ext>
              </c:extLst>
            </c:dLbl>
            <c:dLbl>
              <c:idx val="1"/>
              <c:tx>
                <c:rich>
                  <a:bodyPr rot="0" spcFirstLastPara="1" vertOverflow="ellipsis" vert="horz" wrap="square" lIns="38100" tIns="19050" rIns="38100" bIns="19050" anchor="ctr" anchorCtr="1">
                    <a:spAutoFit/>
                  </a:bodyPr>
                  <a:lstStyle/>
                  <a:p>
                    <a:fld id="{7746BFB5-AACE-4EED-81D0-3010A7A1300E}" type="VALUE">
                      <a:rPr lang="en-US" altLang="zh-CN"/>
                      <a:pPr/>
                      <a:t>[值]</a:t>
                    </a:fld>
                    <a:endParaRPr lang="zh-CN" altLang="en-US"/>
                  </a:p>
                </c:rich>
              </c:tx>
              <c:numFmt formatCode="0.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C4-6B42-8DD3-909AA32FE181}"/>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微软雅黑" panose="020B0503020204020204" pitchFamily="34" charset="-122"/>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Err"/>
            <c:noEndCap val="0"/>
            <c:spPr>
              <a:noFill/>
              <a:ln w="9525" cap="flat" cmpd="sng" algn="ctr">
                <a:solidFill>
                  <a:schemeClr val="bg2">
                    <a:lumMod val="75000"/>
                  </a:schemeClr>
                </a:solidFill>
                <a:prstDash val="solid"/>
                <a:round/>
              </a:ln>
              <a:effectLst/>
            </c:spPr>
          </c:errBars>
          <c:cat>
            <c:strRef>
              <c:f>Sheet1!$A$2:$A$3</c:f>
              <c:strCache>
                <c:ptCount val="2"/>
                <c:pt idx="0">
                  <c:v>血小板输注</c:v>
                </c:pt>
                <c:pt idx="1">
                  <c:v>芦曲泊帕</c:v>
                </c:pt>
              </c:strCache>
            </c:strRef>
          </c:cat>
          <c:val>
            <c:numRef>
              <c:f>Sheet1!$B$2:$B$3</c:f>
              <c:numCache>
                <c:formatCode>0.00%</c:formatCode>
                <c:ptCount val="2"/>
                <c:pt idx="0">
                  <c:v>8.2000000000000003E-2</c:v>
                </c:pt>
                <c:pt idx="1">
                  <c:v>3.6999999999999998E-2</c:v>
                </c:pt>
              </c:numCache>
            </c:numRef>
          </c:val>
          <c:extLst>
            <c:ext xmlns:c16="http://schemas.microsoft.com/office/drawing/2014/chart" uri="{C3380CC4-5D6E-409C-BE32-E72D297353CC}">
              <c16:uniqueId val="{00000004-7FC4-6B42-8DD3-909AA32FE181}"/>
            </c:ext>
          </c:extLst>
        </c:ser>
        <c:dLbls>
          <c:showLegendKey val="0"/>
          <c:showVal val="0"/>
          <c:showCatName val="0"/>
          <c:showSerName val="0"/>
          <c:showPercent val="0"/>
          <c:showBubbleSize val="0"/>
        </c:dLbls>
        <c:gapWidth val="150"/>
        <c:overlap val="-27"/>
        <c:axId val="716081583"/>
        <c:axId val="716071503"/>
      </c:barChart>
      <c:catAx>
        <c:axId val="716081583"/>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prstDash val="solid"/>
            <a:round/>
          </a:ln>
          <a:effectLst/>
        </c:spPr>
        <c:txPr>
          <a:bodyPr rot="-60000000" spcFirstLastPara="1" vertOverflow="ellipsis" vert="horz" wrap="square" anchor="ctr" anchorCtr="1"/>
          <a:lstStyle/>
          <a:p>
            <a:pPr>
              <a:defRPr lang="zh-CN" sz="1000" b="0" i="0" u="none" strike="noStrike" kern="1200" baseline="0">
                <a:solidFill>
                  <a:srgbClr val="111111"/>
                </a:solidFill>
                <a:latin typeface="微软雅黑 Light" panose="020B0502040204020203" pitchFamily="34" charset="-122"/>
                <a:ea typeface="微软雅黑 Light" panose="020B0502040204020203" pitchFamily="34" charset="-122"/>
                <a:cs typeface="微软雅黑" panose="020B0503020204020204" pitchFamily="34" charset="-122"/>
              </a:defRPr>
            </a:pPr>
            <a:endParaRPr lang="zh-CN"/>
          </a:p>
        </c:txPr>
        <c:crossAx val="716071503"/>
        <c:crosses val="autoZero"/>
        <c:auto val="1"/>
        <c:lblAlgn val="ctr"/>
        <c:lblOffset val="100"/>
        <c:noMultiLvlLbl val="0"/>
      </c:catAx>
      <c:valAx>
        <c:axId val="716071503"/>
        <c:scaling>
          <c:orientation val="minMax"/>
          <c:max val="0.12"/>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mn-lt"/>
                    <a:ea typeface="+mn-ea"/>
                    <a:cs typeface="微软雅黑" panose="020B0503020204020204" pitchFamily="34" charset="-122"/>
                  </a:defRPr>
                </a:pPr>
                <a:r>
                  <a:rPr lang="zh-CN" altLang="en-US" sz="1050" b="0" dirty="0">
                    <a:solidFill>
                      <a:srgbClr val="111111"/>
                    </a:solidFill>
                    <a:latin typeface="微软雅黑 Light" panose="020B0502040204020203" pitchFamily="34" charset="-122"/>
                    <a:ea typeface="微软雅黑 Light" panose="020B0502040204020203" pitchFamily="34" charset="-122"/>
                    <a:cs typeface="微软雅黑" panose="020B0503020204020204" pitchFamily="34" charset="-122"/>
                  </a:rPr>
                  <a:t>出血病例百分比（</a:t>
                </a:r>
                <a:r>
                  <a:rPr lang="en-US" altLang="zh-CN" sz="1050" b="0" dirty="0">
                    <a:solidFill>
                      <a:srgbClr val="111111"/>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050" b="0" dirty="0">
                    <a:solidFill>
                      <a:srgbClr val="111111"/>
                    </a:solidFill>
                    <a:latin typeface="微软雅黑 Light" panose="020B0502040204020203" pitchFamily="34" charset="-122"/>
                    <a:ea typeface="微软雅黑 Light" panose="020B0502040204020203" pitchFamily="34" charset="-122"/>
                    <a:cs typeface="微软雅黑" panose="020B0503020204020204" pitchFamily="34" charset="-122"/>
                  </a:rPr>
                  <a:t>）</a:t>
                </a:r>
              </a:p>
            </c:rich>
          </c:tx>
          <c:layout>
            <c:manualLayout>
              <c:xMode val="edge"/>
              <c:yMode val="edge"/>
              <c:x val="1.9886361968193999E-2"/>
              <c:y val="0.26070017204831403"/>
            </c:manualLayout>
          </c:layout>
          <c:overlay val="0"/>
          <c:spPr>
            <a:noFill/>
            <a:ln>
              <a:noFill/>
            </a:ln>
            <a:effectLst/>
          </c:spPr>
        </c:title>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00" b="0" i="0" u="none" strike="noStrike" kern="1200" baseline="0">
                <a:solidFill>
                  <a:srgbClr val="111111"/>
                </a:solidFill>
                <a:latin typeface="微软雅黑 Light" panose="020B0502040204020203" pitchFamily="34" charset="-122"/>
                <a:ea typeface="微软雅黑 Light" panose="020B0502040204020203" pitchFamily="34" charset="-122"/>
                <a:cs typeface="微软雅黑" panose="020B0503020204020204" pitchFamily="34" charset="-122"/>
              </a:defRPr>
            </a:pPr>
            <a:endParaRPr lang="zh-CN"/>
          </a:p>
        </c:txPr>
        <c:crossAx val="71608158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16840963589401"/>
          <c:y val="0.12805746003478699"/>
          <c:w val="0.72013556351810604"/>
          <c:h val="0.74251248445191198"/>
        </c:manualLayout>
      </c:layout>
      <c:barChart>
        <c:barDir val="col"/>
        <c:grouping val="clustered"/>
        <c:varyColors val="0"/>
        <c:ser>
          <c:idx val="0"/>
          <c:order val="0"/>
          <c:tx>
            <c:strRef>
              <c:f>Sheet1!$B$1</c:f>
              <c:strCache>
                <c:ptCount val="1"/>
                <c:pt idx="0">
                  <c:v>40mg</c:v>
                </c:pt>
              </c:strCache>
            </c:strRef>
          </c:tx>
          <c:spPr>
            <a:gradFill>
              <a:gsLst>
                <a:gs pos="0">
                  <a:srgbClr val="3090E0"/>
                </a:gs>
                <a:gs pos="100000">
                  <a:srgbClr val="1E64A5"/>
                </a:gs>
              </a:gsLst>
              <a:lin ang="4800000" scaled="0"/>
            </a:gra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50" b="0" i="0" u="none" strike="noStrike" kern="1200" baseline="0">
                    <a:solidFill>
                      <a:schemeClr val="tx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进食Cmax</c:v>
                </c:pt>
                <c:pt idx="1">
                  <c:v>进食AUC(0-inf)</c:v>
                </c:pt>
                <c:pt idx="2">
                  <c:v> 空腹Cmax</c:v>
                </c:pt>
                <c:pt idx="3">
                  <c:v>空腹AUC(0-inf)</c:v>
                </c:pt>
              </c:strCache>
            </c:strRef>
          </c:cat>
          <c:val>
            <c:numRef>
              <c:f>Sheet1!$B$2:$B$5</c:f>
              <c:numCache>
                <c:formatCode>General</c:formatCode>
                <c:ptCount val="4"/>
                <c:pt idx="0">
                  <c:v>26</c:v>
                </c:pt>
                <c:pt idx="1">
                  <c:v>30</c:v>
                </c:pt>
                <c:pt idx="2">
                  <c:v>46.1</c:v>
                </c:pt>
                <c:pt idx="3">
                  <c:v>47.9</c:v>
                </c:pt>
              </c:numCache>
            </c:numRef>
          </c:val>
          <c:extLst>
            <c:ext xmlns:c16="http://schemas.microsoft.com/office/drawing/2014/chart" uri="{C3380CC4-5D6E-409C-BE32-E72D297353CC}">
              <c16:uniqueId val="{00000000-0B93-DA45-AEDA-92790ABBC5BF}"/>
            </c:ext>
          </c:extLst>
        </c:ser>
        <c:ser>
          <c:idx val="1"/>
          <c:order val="1"/>
          <c:tx>
            <c:strRef>
              <c:f>Sheet1!$C$1</c:f>
              <c:strCache>
                <c:ptCount val="1"/>
                <c:pt idx="0">
                  <c:v>60mg</c:v>
                </c:pt>
              </c:strCache>
            </c:strRef>
          </c:tx>
          <c:spPr>
            <a:gradFill>
              <a:gsLst>
                <a:gs pos="0">
                  <a:sysClr val="window" lastClr="FFFFFF">
                    <a:lumMod val="95000"/>
                  </a:sysClr>
                </a:gs>
                <a:gs pos="100000">
                  <a:srgbClr val="AFAFAF"/>
                </a:gs>
              </a:gsLst>
              <a:lin ang="4800000" scaled="0"/>
            </a:gra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50" b="0" i="0" u="none" strike="noStrike" kern="1200" baseline="0">
                    <a:solidFill>
                      <a:schemeClr val="tx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进食Cmax</c:v>
                </c:pt>
                <c:pt idx="1">
                  <c:v>进食AUC(0-inf)</c:v>
                </c:pt>
                <c:pt idx="2">
                  <c:v> 空腹Cmax</c:v>
                </c:pt>
                <c:pt idx="3">
                  <c:v>空腹AUC(0-inf)</c:v>
                </c:pt>
              </c:strCache>
            </c:strRef>
          </c:cat>
          <c:val>
            <c:numRef>
              <c:f>Sheet1!$C$2:$C$5</c:f>
              <c:numCache>
                <c:formatCode>General</c:formatCode>
                <c:ptCount val="4"/>
                <c:pt idx="0">
                  <c:v>28.1</c:v>
                </c:pt>
                <c:pt idx="1">
                  <c:v>23.7</c:v>
                </c:pt>
                <c:pt idx="2">
                  <c:v>53</c:v>
                </c:pt>
                <c:pt idx="3">
                  <c:v>51.7</c:v>
                </c:pt>
              </c:numCache>
            </c:numRef>
          </c:val>
          <c:extLst>
            <c:ext xmlns:c16="http://schemas.microsoft.com/office/drawing/2014/chart" uri="{C3380CC4-5D6E-409C-BE32-E72D297353CC}">
              <c16:uniqueId val="{00000001-0B93-DA45-AEDA-92790ABBC5BF}"/>
            </c:ext>
          </c:extLst>
        </c:ser>
        <c:dLbls>
          <c:showLegendKey val="0"/>
          <c:showVal val="1"/>
          <c:showCatName val="0"/>
          <c:showSerName val="0"/>
          <c:showPercent val="0"/>
          <c:showBubbleSize val="0"/>
        </c:dLbls>
        <c:gapWidth val="113"/>
        <c:overlap val="-9"/>
        <c:axId val="928402952"/>
        <c:axId val="198148895"/>
      </c:barChart>
      <c:catAx>
        <c:axId val="928402952"/>
        <c:scaling>
          <c:orientation val="minMax"/>
        </c:scaling>
        <c:delete val="0"/>
        <c:axPos val="b"/>
        <c:majorGridlines>
          <c:spPr>
            <a:ln w="9525" cap="flat" cmpd="sng" algn="ctr">
              <a:no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crossAx val="198148895"/>
        <c:crosses val="autoZero"/>
        <c:auto val="1"/>
        <c:lblAlgn val="ctr"/>
        <c:lblOffset val="100"/>
        <c:noMultiLvlLbl val="0"/>
      </c:catAx>
      <c:valAx>
        <c:axId val="198148895"/>
        <c:scaling>
          <c:orientation val="minMax"/>
        </c:scaling>
        <c:delete val="0"/>
        <c:axPos val="l"/>
        <c:title>
          <c:tx>
            <c:rich>
              <a:bodyPr rot="-5400000" spcFirstLastPara="1" vertOverflow="ellipsis" vert="horz" wrap="square" anchor="ctr" anchorCtr="1"/>
              <a:lstStyle/>
              <a:p>
                <a:pPr>
                  <a:defRPr lang="zh-CN" sz="900" b="0" i="0" u="none" strike="noStrike" kern="1200" baseline="0">
                    <a:solidFill>
                      <a:srgbClr val="11111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r>
                  <a:rPr lang="zh-CN" altLang="zh-CN" sz="900" dirty="0">
                    <a:solidFill>
                      <a:srgbClr val="11111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rPr>
                  <a:t>变异度</a:t>
                </a:r>
                <a:r>
                  <a:rPr lang="en-US" altLang="zh-CN" sz="900" dirty="0">
                    <a:solidFill>
                      <a:srgbClr val="11111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rPr>
                  <a:t>%CV</a:t>
                </a:r>
              </a:p>
            </c:rich>
          </c:tx>
          <c:layout>
            <c:manualLayout>
              <c:xMode val="edge"/>
              <c:yMode val="edge"/>
              <c:x val="1.40869242596506E-2"/>
              <c:y val="0.360057861091441"/>
            </c:manualLayout>
          </c:layout>
          <c:overlay val="0"/>
          <c:spPr>
            <a:noFill/>
            <a:ln>
              <a:noFill/>
            </a:ln>
            <a:effectLst/>
          </c:spPr>
          <c:txPr>
            <a:bodyPr rot="-5400000" spcFirstLastPara="1" vertOverflow="ellipsis" vert="horz" wrap="square" anchor="ctr" anchorCtr="1"/>
            <a:lstStyle/>
            <a:p>
              <a:pPr>
                <a:defRPr lang="zh-CN" sz="900" b="0" i="0" u="none" strike="noStrike" kern="1200" baseline="0">
                  <a:solidFill>
                    <a:srgbClr val="11111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crossAx val="92840295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legendEntry>
      <c:layout>
        <c:manualLayout>
          <c:xMode val="edge"/>
          <c:yMode val="edge"/>
          <c:x val="0.82897183948809205"/>
          <c:y val="0"/>
          <c:w val="0.16524630864975001"/>
          <c:h val="0.19554878368838999"/>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legend>
    <c:plotVisOnly val="1"/>
    <c:dispBlanksAs val="gap"/>
    <c:showDLblsOverMax val="0"/>
  </c:chart>
  <c:spPr>
    <a:solidFill>
      <a:schemeClr val="bg1"/>
    </a:solidFill>
    <a:ln w="0" cap="flat" cmpd="sng" algn="ctr">
      <a:noFill/>
      <a:round/>
    </a:ln>
    <a:effectLst>
      <a:outerShdw blurRad="63500" dist="37357" dir="2700000" sx="0" sy="0" rotWithShape="0">
        <a:scrgbClr r="0" g="0" b="0"/>
      </a:outerShdw>
    </a:effectLst>
  </c:spPr>
  <c:txPr>
    <a:bodyPr/>
    <a:lstStyle/>
    <a:p>
      <a:pPr>
        <a:defRPr lang="zh-CN">
          <a:solidFill>
            <a:schemeClr val="tx1">
              <a:lumMod val="75000"/>
              <a:lumOff val="25000"/>
            </a:schemeClr>
          </a:solidFill>
          <a:latin typeface="微软雅黑" panose="020B0503020204020204" pitchFamily="34" charset="-122"/>
          <a:ea typeface="微软雅黑 Light" panose="020B0502040204020203" pitchFamily="34" charset="-122"/>
          <a:cs typeface="微软雅黑 Light" panose="020B0502040204020203" pitchFamily="34" charset="-122"/>
          <a:sym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rgbClr val="000000">
        <a:lumMod val="65000"/>
        <a:lumOff val="35000"/>
      </a:srgbClr>
    </cs:fontRef>
    <cs:defRPr sz="100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900"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000" kern="1200"/>
  </cs:chartArea>
  <cs:dataLabel>
    <cs:lnRef idx="0"/>
    <cs:fillRef idx="0"/>
    <cs:effectRef idx="0"/>
    <cs:fontRef idx="minor">
      <a:srgbClr val="000000">
        <a:lumMod val="75000"/>
        <a:lumOff val="25000"/>
      </a:srgbClr>
    </cs:fontRef>
    <cs:defRPr sz="900"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rgbClr val="000000"/>
    </cs:fontRef>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900" kern="1200"/>
  </cs:dataTable>
  <cs:downBar>
    <cs:lnRef idx="0"/>
    <cs:fillRef idx="0"/>
    <cs:effectRef idx="0"/>
    <cs:fontRef idx="minor">
      <a:srgbClr val="000000"/>
    </cs:fontRef>
    <cs:spPr>
      <a:solidFill>
        <a:srgbClr val="000000">
          <a:lumMod val="65000"/>
          <a:lumOff val="35000"/>
        </a:srgbClr>
      </a:solidFill>
      <a:ln w="9525">
        <a:solidFill>
          <a:srgbClr val="000000">
            <a:lumMod val="65000"/>
            <a:lumOff val="35000"/>
          </a:srgbClr>
        </a:solidFill>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75000"/>
            <a:lumOff val="25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900"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900"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1400" b="0" kern="1200" spc="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900" kern="1200"/>
  </cs:trendlineLabel>
  <cs:upBar>
    <cs:lnRef idx="0"/>
    <cs:fillRef idx="0"/>
    <cs:effectRef idx="0"/>
    <cs:fontRef idx="minor">
      <a:srgbClr val="000000"/>
    </cs:fontRef>
    <cs:spPr>
      <a:solidFill>
        <a:srgbClr val="FFFFFF"/>
      </a:solidFill>
      <a:ln w="9525">
        <a:solidFill>
          <a:srgbClr val="000000">
            <a:lumMod val="15000"/>
            <a:lumOff val="85000"/>
          </a:srgbClr>
        </a:solidFill>
      </a:ln>
    </cs:spPr>
  </cs:upBar>
  <cs:valueAxis>
    <cs:lnRef idx="0"/>
    <cs:fillRef idx="0"/>
    <cs:effectRef idx="0"/>
    <cs:fontRef idx="minor">
      <a:srgbClr val="000000">
        <a:lumMod val="65000"/>
        <a:lumOff val="35000"/>
      </a:srgbClr>
    </cs:fontRef>
    <cs:defRPr sz="900" kern="1200"/>
  </cs:valueAxis>
  <cs:wall>
    <cs:lnRef idx="0"/>
    <cs:fillRef idx="0"/>
    <cs:effectRef idx="0"/>
    <cs:fontRef idx="minor">
      <a:srgbClr val="000000"/>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0.49259</cdr:x>
      <cdr:y>0.23077</cdr:y>
    </cdr:from>
    <cdr:to>
      <cdr:x>0.6762</cdr:x>
      <cdr:y>0.5459</cdr:y>
    </cdr:to>
    <cdr:sp macro="" textlink="">
      <cdr:nvSpPr>
        <cdr:cNvPr id="2" name="上箭头 1"/>
        <cdr:cNvSpPr/>
      </cdr:nvSpPr>
      <cdr:spPr>
        <a:xfrm xmlns:a="http://schemas.openxmlformats.org/drawingml/2006/main" flipV="1">
          <a:off x="2516679" y="786022"/>
          <a:ext cx="938053" cy="1073314"/>
        </a:xfrm>
        <a:prstGeom xmlns:a="http://schemas.openxmlformats.org/drawingml/2006/main" prst="upArrow">
          <a:avLst>
            <a:gd name="adj1" fmla="val 63377"/>
            <a:gd name="adj2" fmla="val 50000"/>
          </a:avLst>
        </a:prstGeom>
        <a:noFill xmlns:a="http://schemas.openxmlformats.org/drawingml/2006/main"/>
        <a:ln xmlns:a="http://schemas.openxmlformats.org/drawingml/2006/main" w="28575" cap="flat" cmpd="sng" algn="ctr">
          <a:solidFill>
            <a:srgbClr val="3090E0"/>
          </a:solidFill>
          <a:prstDash val="solid"/>
        </a:ln>
        <a:effectLst xmlns:a="http://schemas.openxmlformats.org/drawingml/2006/main">
          <a:outerShdw dist="25400" dir="5400000" algn="ctr" rotWithShape="0">
            <a:prstClr val="black">
              <a:alpha val="10000"/>
            </a:prst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square" lIns="91440" tIns="45720" rIns="91440" bIns="45720" anchor="ctr" anchorCtr="0">
          <a:normAutofit/>
        </a:bodyPr>
        <a:lstStyle xmlns:a="http://schemas.openxmlformats.org/drawingml/2006/main">
          <a:defPPr>
            <a:defRPr lang="en-US"/>
          </a:defPPr>
          <a:lvl1pPr algn="l" rtl="0" eaLnBrk="0" fontAlgn="base" hangingPunct="0">
            <a:spcBef>
              <a:spcPct val="0"/>
            </a:spcBef>
            <a:spcAft>
              <a:spcPct val="0"/>
            </a:spcAft>
            <a:defRPr sz="2300" b="1" kern="1200">
              <a:solidFill>
                <a:schemeClr val="lt1"/>
              </a:solidFill>
              <a:latin typeface="+mn-lt"/>
              <a:ea typeface="+mn-ea"/>
              <a:cs typeface="+mn-cs"/>
            </a:defRPr>
          </a:lvl1pPr>
          <a:lvl2pPr marL="429895" algn="l" rtl="0" eaLnBrk="0" fontAlgn="base" hangingPunct="0">
            <a:spcBef>
              <a:spcPct val="0"/>
            </a:spcBef>
            <a:spcAft>
              <a:spcPct val="0"/>
            </a:spcAft>
            <a:defRPr sz="2300" b="1" kern="1200">
              <a:solidFill>
                <a:schemeClr val="lt1"/>
              </a:solidFill>
              <a:latin typeface="+mn-lt"/>
              <a:ea typeface="+mn-ea"/>
              <a:cs typeface="+mn-cs"/>
            </a:defRPr>
          </a:lvl2pPr>
          <a:lvl3pPr marL="859790" algn="l" rtl="0" eaLnBrk="0" fontAlgn="base" hangingPunct="0">
            <a:spcBef>
              <a:spcPct val="0"/>
            </a:spcBef>
            <a:spcAft>
              <a:spcPct val="0"/>
            </a:spcAft>
            <a:defRPr sz="2300" b="1" kern="1200">
              <a:solidFill>
                <a:schemeClr val="lt1"/>
              </a:solidFill>
              <a:latin typeface="+mn-lt"/>
              <a:ea typeface="+mn-ea"/>
              <a:cs typeface="+mn-cs"/>
            </a:defRPr>
          </a:lvl3pPr>
          <a:lvl4pPr marL="1289685" algn="l" rtl="0" eaLnBrk="0" fontAlgn="base" hangingPunct="0">
            <a:spcBef>
              <a:spcPct val="0"/>
            </a:spcBef>
            <a:spcAft>
              <a:spcPct val="0"/>
            </a:spcAft>
            <a:defRPr sz="2300" b="1" kern="1200">
              <a:solidFill>
                <a:schemeClr val="lt1"/>
              </a:solidFill>
              <a:latin typeface="+mn-lt"/>
              <a:ea typeface="+mn-ea"/>
              <a:cs typeface="+mn-cs"/>
            </a:defRPr>
          </a:lvl4pPr>
          <a:lvl5pPr marL="1718945" algn="l" rtl="0" eaLnBrk="0" fontAlgn="base" hangingPunct="0">
            <a:spcBef>
              <a:spcPct val="0"/>
            </a:spcBef>
            <a:spcAft>
              <a:spcPct val="0"/>
            </a:spcAft>
            <a:defRPr sz="2300" b="1" kern="1200">
              <a:solidFill>
                <a:schemeClr val="lt1"/>
              </a:solidFill>
              <a:latin typeface="+mn-lt"/>
              <a:ea typeface="+mn-ea"/>
              <a:cs typeface="+mn-cs"/>
            </a:defRPr>
          </a:lvl5pPr>
          <a:lvl6pPr marL="2148840" algn="l" defTabSz="859790" rtl="0" eaLnBrk="1" latinLnBrk="0" hangingPunct="1">
            <a:defRPr sz="2300" b="1" kern="1200">
              <a:solidFill>
                <a:schemeClr val="lt1"/>
              </a:solidFill>
              <a:latin typeface="+mn-lt"/>
              <a:ea typeface="+mn-ea"/>
              <a:cs typeface="+mn-cs"/>
            </a:defRPr>
          </a:lvl6pPr>
          <a:lvl7pPr marL="2578735" algn="l" defTabSz="859790" rtl="0" eaLnBrk="1" latinLnBrk="0" hangingPunct="1">
            <a:defRPr sz="2300" b="1" kern="1200">
              <a:solidFill>
                <a:schemeClr val="lt1"/>
              </a:solidFill>
              <a:latin typeface="+mn-lt"/>
              <a:ea typeface="+mn-ea"/>
              <a:cs typeface="+mn-cs"/>
            </a:defRPr>
          </a:lvl7pPr>
          <a:lvl8pPr marL="3008630" algn="l" defTabSz="859790" rtl="0" eaLnBrk="1" latinLnBrk="0" hangingPunct="1">
            <a:defRPr sz="2300" b="1" kern="1200">
              <a:solidFill>
                <a:schemeClr val="lt1"/>
              </a:solidFill>
              <a:latin typeface="+mn-lt"/>
              <a:ea typeface="+mn-ea"/>
              <a:cs typeface="+mn-cs"/>
            </a:defRPr>
          </a:lvl8pPr>
          <a:lvl9pPr marL="3438525" algn="l" defTabSz="859790" rtl="0" eaLnBrk="1" latinLnBrk="0" hangingPunct="1">
            <a:defRPr sz="2300" b="1" kern="1200">
              <a:solidFill>
                <a:schemeClr val="lt1"/>
              </a:solidFill>
              <a:latin typeface="+mn-lt"/>
              <a:ea typeface="+mn-ea"/>
              <a:cs typeface="+mn-cs"/>
            </a:defRPr>
          </a:lvl9pPr>
        </a:lstStyle>
        <a:p xmlns:a="http://schemas.openxmlformats.org/drawingml/2006/main">
          <a:pPr algn="ctr"/>
          <a:endParaRPr dirty="0">
            <a:latin typeface="微软雅黑" panose="020B0503020204020204" pitchFamily="34" charset="-122"/>
          </a:endParaRPr>
        </a:p>
      </cdr:txBody>
    </cdr:sp>
  </cdr:relSizeAnchor>
  <cdr:relSizeAnchor xmlns:cdr="http://schemas.openxmlformats.org/drawingml/2006/chartDrawing">
    <cdr:from>
      <cdr:x>0.56937</cdr:x>
      <cdr:y>0.28692</cdr:y>
    </cdr:from>
    <cdr:to>
      <cdr:x>0.76776</cdr:x>
      <cdr:y>0.44402</cdr:y>
    </cdr:to>
    <cdr:sp macro="" textlink="">
      <cdr:nvSpPr>
        <cdr:cNvPr id="3" name="矩形 2"/>
        <cdr:cNvSpPr/>
      </cdr:nvSpPr>
      <cdr:spPr>
        <a:xfrm xmlns:a="http://schemas.openxmlformats.org/drawingml/2006/main">
          <a:off x="2955189" y="1067989"/>
          <a:ext cx="1029699" cy="584775"/>
        </a:xfrm>
        <a:prstGeom xmlns:a="http://schemas.openxmlformats.org/drawingml/2006/main" prst="rect">
          <a:avLst/>
        </a:prstGeom>
        <a:solidFill xmlns:a="http://schemas.openxmlformats.org/drawingml/2006/main">
          <a:schemeClr val="bg1"/>
        </a:solidFill>
      </cdr:spPr>
      <cdr:txBody>
        <a:bodyPr xmlns:a="http://schemas.openxmlformats.org/drawingml/2006/main" vert="horz" wrap="square" lIns="45720" tIns="45720" rIns="45720" bIns="45720" rtlCol="0" anchor="t" anchorCtr="0">
          <a:spAutoFit/>
        </a:bodyPr>
        <a:lstStyle xmlns:a="http://schemas.openxmlformats.org/drawingml/2006/main">
          <a:defPPr>
            <a:defRPr lang="en-US"/>
          </a:defPPr>
          <a:lvl1pPr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Arial" panose="020B0604020202020204" pitchFamily="34" charset="0"/>
            </a:defRPr>
          </a:lvl1pPr>
          <a:lvl2pPr marL="429895"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Arial" panose="020B0604020202020204" pitchFamily="34" charset="0"/>
            </a:defRPr>
          </a:lvl2pPr>
          <a:lvl3pPr marL="859790"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Arial" panose="020B0604020202020204" pitchFamily="34" charset="0"/>
            </a:defRPr>
          </a:lvl3pPr>
          <a:lvl4pPr marL="1289685"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Arial" panose="020B0604020202020204" pitchFamily="34" charset="0"/>
            </a:defRPr>
          </a:lvl4pPr>
          <a:lvl5pPr marL="1718945"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Arial" panose="020B0604020202020204" pitchFamily="34" charset="0"/>
            </a:defRPr>
          </a:lvl5pPr>
          <a:lvl6pPr marL="2148840" algn="l" defTabSz="859790" rtl="0" eaLnBrk="1" latinLnBrk="0" hangingPunct="1">
            <a:defRPr sz="2300" b="1" kern="1200">
              <a:solidFill>
                <a:schemeClr val="tx1"/>
              </a:solidFill>
              <a:latin typeface="Times New Roman" panose="02020603050405020304" pitchFamily="18" charset="0"/>
              <a:ea typeface="+mn-ea"/>
              <a:cs typeface="Arial" panose="020B0604020202020204" pitchFamily="34" charset="0"/>
            </a:defRPr>
          </a:lvl6pPr>
          <a:lvl7pPr marL="2578735" algn="l" defTabSz="859790" rtl="0" eaLnBrk="1" latinLnBrk="0" hangingPunct="1">
            <a:defRPr sz="2300" b="1" kern="1200">
              <a:solidFill>
                <a:schemeClr val="tx1"/>
              </a:solidFill>
              <a:latin typeface="Times New Roman" panose="02020603050405020304" pitchFamily="18" charset="0"/>
              <a:ea typeface="+mn-ea"/>
              <a:cs typeface="Arial" panose="020B0604020202020204" pitchFamily="34" charset="0"/>
            </a:defRPr>
          </a:lvl7pPr>
          <a:lvl8pPr marL="3008630" algn="l" defTabSz="859790" rtl="0" eaLnBrk="1" latinLnBrk="0" hangingPunct="1">
            <a:defRPr sz="2300" b="1" kern="1200">
              <a:solidFill>
                <a:schemeClr val="tx1"/>
              </a:solidFill>
              <a:latin typeface="Times New Roman" panose="02020603050405020304" pitchFamily="18" charset="0"/>
              <a:ea typeface="+mn-ea"/>
              <a:cs typeface="Arial" panose="020B0604020202020204" pitchFamily="34" charset="0"/>
            </a:defRPr>
          </a:lvl8pPr>
          <a:lvl9pPr marL="3438525" algn="l" defTabSz="859790" rtl="0" eaLnBrk="1" latinLnBrk="0" hangingPunct="1">
            <a:defRPr sz="2300" b="1" kern="1200">
              <a:solidFill>
                <a:schemeClr val="tx1"/>
              </a:solidFill>
              <a:latin typeface="Times New Roman" panose="02020603050405020304" pitchFamily="18" charset="0"/>
              <a:ea typeface="+mn-ea"/>
              <a:cs typeface="Arial" panose="020B0604020202020204" pitchFamily="34" charset="0"/>
            </a:defRPr>
          </a:lvl9pPr>
        </a:lstStyle>
        <a:p xmlns:a="http://schemas.openxmlformats.org/drawingml/2006/main">
          <a:pPr algn="ctr" eaLnBrk="1" hangingPunct="1"/>
          <a:r>
            <a:rPr lang="en-US" altLang="zh-CN" sz="3200" dirty="0">
              <a:solidFill>
                <a:srgbClr val="FF0000"/>
              </a:solidFill>
              <a:latin typeface="微软雅黑 Light" panose="020B0502040204020203" pitchFamily="34" charset="-122"/>
              <a:ea typeface="微软雅黑 Light" panose="020B0502040204020203" pitchFamily="34" charset="-122"/>
              <a:cs typeface="等线" panose="02010600030101010101" charset="-122"/>
            </a:rPr>
            <a:t>55%</a:t>
          </a:r>
          <a:endParaRPr lang="zh-CN" altLang="en-US" sz="3200" dirty="0">
            <a:solidFill>
              <a:srgbClr val="FF0000"/>
            </a:solidFill>
            <a:latin typeface="微软雅黑 Light" panose="020B0502040204020203" pitchFamily="34" charset="-122"/>
            <a:ea typeface="微软雅黑 Light" panose="020B0502040204020203" pitchFamily="34" charset="-122"/>
            <a:cs typeface="等线" panose="02010600030101010101" charset="-12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cs typeface="微软雅黑" panose="020B0503020204020204" pitchFamily="34" charset="-122"/>
              </a:rPr>
              <a:t>2023/7/10</a:t>
            </a:fld>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D2A48B96-639E-45A3-A0BA-2464DFDB1FAA}" type="datetimeFigureOut">
              <a:rPr lang="zh-CN" altLang="en-US" smtClean="0"/>
              <a:t>2023/7/10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A6837353-30EB-4A48-80EB-173D804AEF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691A40-9FDF-494D-8828-13B09FD875FC}" type="datetimeFigureOut">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C4E78-C532-425F-98A7-AEA1849DF5A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cs typeface="微软雅黑" panose="020B0503020204020204" pitchFamily="34" charset="-122"/>
              </a:defRPr>
            </a:lvl1pPr>
          </a:lstStyle>
          <a:p>
            <a:fld id="{A3691A40-9FDF-494D-8828-13B09FD875FC}" type="datetimeFigureOut">
              <a:rPr lang="zh-CN" altLang="en-US" smtClean="0"/>
              <a:t>2023/7/10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pitchFamily="34" charset="-122"/>
                <a:ea typeface="微软雅黑 Light" panose="020B0502040204020203" pitchFamily="34" charset="-122"/>
                <a:cs typeface="微软雅黑" panose="020B0503020204020204" pitchFamily="34" charset="-122"/>
              </a:defRPr>
            </a:lvl1pPr>
          </a:lstStyle>
          <a:p>
            <a:fld id="{216C4E78-C532-425F-98A7-AEA1849DF5A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08870"/>
            <a:ext cx="3479369" cy="446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新获批通用名，申请谈判准入</a:t>
            </a:r>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7739" y="317808"/>
            <a:ext cx="2224543" cy="337374"/>
          </a:xfrm>
          <a:prstGeom prst="rect">
            <a:avLst/>
          </a:prstGeom>
        </p:spPr>
      </p:pic>
      <p:sp>
        <p:nvSpPr>
          <p:cNvPr id="9" name="矩形 8"/>
          <p:cNvSpPr/>
          <p:nvPr/>
        </p:nvSpPr>
        <p:spPr>
          <a:xfrm>
            <a:off x="4517485" y="2809875"/>
            <a:ext cx="3157030"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1F4E79"/>
                </a:solidFill>
                <a:latin typeface="微软雅黑 Light" panose="020B0502040204020203" pitchFamily="34" charset="-122"/>
                <a:ea typeface="微软雅黑 Light" panose="020B0502040204020203" pitchFamily="34" charset="-122"/>
                <a:cs typeface="微软雅黑" panose="020B0503020204020204" pitchFamily="34" charset="-122"/>
              </a:rPr>
              <a:t>商品名：稳可达</a:t>
            </a:r>
            <a:r>
              <a:rPr lang="en-US" altLang="zh-CN" sz="2000" dirty="0">
                <a:solidFill>
                  <a:srgbClr val="1F4E79"/>
                </a:solidFill>
                <a:latin typeface="微软雅黑 Light" panose="020B0502040204020203" pitchFamily="34" charset="-122"/>
                <a:ea typeface="微软雅黑 Light" panose="020B0502040204020203" pitchFamily="34" charset="-122"/>
                <a:cs typeface="微软雅黑" panose="020B0503020204020204" pitchFamily="34" charset="-122"/>
              </a:rPr>
              <a:t>®</a:t>
            </a:r>
          </a:p>
        </p:txBody>
      </p:sp>
      <p:sp>
        <p:nvSpPr>
          <p:cNvPr id="10" name="矩形 9"/>
          <p:cNvSpPr/>
          <p:nvPr/>
        </p:nvSpPr>
        <p:spPr>
          <a:xfrm>
            <a:off x="2886075" y="5114925"/>
            <a:ext cx="651246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申报企业：</a:t>
            </a:r>
            <a:r>
              <a:rPr lang="zh-CN" altLang="en-US" sz="2000" dirty="0">
                <a:solidFill>
                  <a:srgbClr val="2E75B6"/>
                </a:solidFill>
                <a:latin typeface="微软雅黑 Light" panose="020B0502040204020203" pitchFamily="34" charset="-122"/>
                <a:ea typeface="微软雅黑 Light" panose="020B0502040204020203" pitchFamily="34" charset="-122"/>
                <a:cs typeface="微软雅黑" panose="020B0503020204020204" pitchFamily="34" charset="-122"/>
              </a:rPr>
              <a:t>苏州西克罗</a:t>
            </a:r>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制药有限公司</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亿腾集团）</a:t>
            </a:r>
          </a:p>
          <a:p>
            <a:pPr algn="ctr"/>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上市许可持有人：</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SHIONOGI INC.(</a:t>
            </a:r>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盐野义制药株式会社）</a:t>
            </a:r>
          </a:p>
        </p:txBody>
      </p:sp>
      <p:sp>
        <p:nvSpPr>
          <p:cNvPr id="2" name="文本框 1"/>
          <p:cNvSpPr txBox="1"/>
          <p:nvPr/>
        </p:nvSpPr>
        <p:spPr>
          <a:xfrm>
            <a:off x="3048000" y="1964055"/>
            <a:ext cx="6096000" cy="1106805"/>
          </a:xfrm>
          <a:prstGeom prst="rect">
            <a:avLst/>
          </a:prstGeom>
          <a:noFill/>
        </p:spPr>
        <p:txBody>
          <a:bodyPr wrap="square" rtlCol="0">
            <a:spAutoFit/>
          </a:bodyPr>
          <a:lstStyle/>
          <a:p>
            <a:pPr algn="ctr"/>
            <a:r>
              <a:rPr lang="zh-CN" altLang="en-US" sz="6600" b="1" dirty="0">
                <a:solidFill>
                  <a:srgbClr val="2E75B6"/>
                </a:solidFill>
                <a:latin typeface="+mn-ea"/>
                <a:cs typeface="微软雅黑" panose="020B0503020204020204" pitchFamily="34" charset="-122"/>
                <a:sym typeface="+mn-ea"/>
              </a:rPr>
              <a:t>芦曲泊帕片</a:t>
            </a:r>
            <a:endParaRPr lang="zh-CN" altLang="en-US" sz="6600" b="1" dirty="0">
              <a:solidFill>
                <a:srgbClr val="2E75B6"/>
              </a:solidFill>
              <a:latin typeface="+mn-ea"/>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圆角 66"/>
          <p:cNvSpPr/>
          <p:nvPr/>
        </p:nvSpPr>
        <p:spPr>
          <a:xfrm>
            <a:off x="1539244" y="4974336"/>
            <a:ext cx="9957432" cy="1363921"/>
          </a:xfrm>
          <a:prstGeom prst="roundRect">
            <a:avLst>
              <a:gd name="adj" fmla="val 142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48" name="矩形: 圆角 47"/>
          <p:cNvSpPr/>
          <p:nvPr/>
        </p:nvSpPr>
        <p:spPr>
          <a:xfrm>
            <a:off x="1539244" y="1250061"/>
            <a:ext cx="9957432" cy="3664076"/>
          </a:xfrm>
          <a:prstGeom prst="roundRect">
            <a:avLst>
              <a:gd name="adj" fmla="val 142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4" name="矩形 3"/>
          <p:cNvSpPr/>
          <p:nvPr/>
        </p:nvSpPr>
        <p:spPr>
          <a:xfrm>
            <a:off x="335380" y="-23651"/>
            <a:ext cx="115909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4</a:t>
            </a:r>
            <a:r>
              <a:rPr lang="zh-CN" altLang="en-US" sz="2400" b="1" dirty="0">
                <a:solidFill>
                  <a:srgbClr val="1F4E79"/>
                </a:solidFill>
                <a:latin typeface="微软雅黑" panose="020B0503020204020204" pitchFamily="34" charset="-122"/>
                <a:ea typeface="微软雅黑" panose="020B0503020204020204" pitchFamily="34" charset="-122"/>
                <a:cs typeface="+mn-ea"/>
              </a:rPr>
              <a:t> 、创新性：全球首个第二代</a:t>
            </a:r>
            <a:r>
              <a:rPr lang="en-US" altLang="zh-CN" sz="2400" b="1" dirty="0">
                <a:solidFill>
                  <a:srgbClr val="1F4E79"/>
                </a:solidFill>
                <a:latin typeface="微软雅黑" panose="020B0503020204020204" pitchFamily="34" charset="-122"/>
                <a:ea typeface="微软雅黑" panose="020B0503020204020204" pitchFamily="34" charset="-122"/>
                <a:cs typeface="+mn-ea"/>
              </a:rPr>
              <a:t>TPO-RA </a:t>
            </a:r>
            <a:r>
              <a:rPr lang="zh-CN" altLang="en-US" sz="2400" b="1" dirty="0">
                <a:solidFill>
                  <a:srgbClr val="1F4E79"/>
                </a:solidFill>
                <a:latin typeface="微软雅黑" panose="020B0503020204020204" pitchFamily="34" charset="-122"/>
                <a:ea typeface="微软雅黑" panose="020B0503020204020204" pitchFamily="34" charset="-122"/>
                <a:cs typeface="+mn-ea"/>
              </a:rPr>
              <a:t>药物</a:t>
            </a:r>
            <a:r>
              <a:rPr lang="en-US" altLang="zh-CN" sz="2400" b="1" baseline="30000" dirty="0">
                <a:solidFill>
                  <a:srgbClr val="1F4E79"/>
                </a:solidFill>
                <a:latin typeface="微软雅黑" panose="020B0503020204020204" pitchFamily="34" charset="-122"/>
                <a:ea typeface="微软雅黑" panose="020B0503020204020204" pitchFamily="34" charset="-122"/>
                <a:cs typeface="+mn-ea"/>
              </a:rPr>
              <a:t>【1】 </a:t>
            </a:r>
            <a:r>
              <a:rPr lang="zh-CN" altLang="en-US" sz="2400" b="1" dirty="0">
                <a:solidFill>
                  <a:srgbClr val="1F4E79"/>
                </a:solidFill>
                <a:latin typeface="微软雅黑" panose="020B0503020204020204" pitchFamily="34" charset="-122"/>
                <a:ea typeface="微软雅黑" panose="020B0503020204020204" pitchFamily="34" charset="-122"/>
                <a:cs typeface="+mn-ea"/>
              </a:rPr>
              <a:t>具有更高效的</a:t>
            </a:r>
            <a:r>
              <a:rPr lang="zh-CN" altLang="en-US" sz="2400" b="1" dirty="0">
                <a:solidFill>
                  <a:srgbClr val="FF0000"/>
                </a:solidFill>
                <a:latin typeface="微软雅黑" panose="020B0503020204020204" pitchFamily="34" charset="-122"/>
                <a:ea typeface="微软雅黑" panose="020B0503020204020204" pitchFamily="34" charset="-122"/>
                <a:cs typeface="+mn-ea"/>
              </a:rPr>
              <a:t>噻唑酰胺骨架和</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2137844" y="421195"/>
            <a:ext cx="4788840"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FF0000"/>
                </a:solidFill>
                <a:latin typeface="微软雅黑" panose="020B0503020204020204" pitchFamily="34" charset="-122"/>
                <a:ea typeface="微软雅黑" panose="020B0503020204020204" pitchFamily="34" charset="-122"/>
                <a:cs typeface="+mn-ea"/>
              </a:rPr>
              <a:t>独具创新的末端长</a:t>
            </a:r>
            <a:r>
              <a:rPr lang="en-US" altLang="zh-CN" sz="2400" b="1" dirty="0">
                <a:solidFill>
                  <a:srgbClr val="FF0000"/>
                </a:solidFill>
                <a:latin typeface="微软雅黑" panose="020B0503020204020204" pitchFamily="34" charset="-122"/>
                <a:ea typeface="微软雅黑" panose="020B0503020204020204" pitchFamily="34" charset="-122"/>
                <a:cs typeface="+mn-ea"/>
              </a:rPr>
              <a:t>C</a:t>
            </a:r>
            <a:r>
              <a:rPr lang="zh-CN" altLang="en-US" sz="2400" b="1" dirty="0">
                <a:solidFill>
                  <a:srgbClr val="FF0000"/>
                </a:solidFill>
                <a:latin typeface="微软雅黑" panose="020B0503020204020204" pitchFamily="34" charset="-122"/>
                <a:ea typeface="微软雅黑" panose="020B0503020204020204" pitchFamily="34" charset="-122"/>
                <a:cs typeface="+mn-ea"/>
              </a:rPr>
              <a:t>链结构</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6" name="文本框 5"/>
          <p:cNvSpPr txBox="1"/>
          <p:nvPr/>
        </p:nvSpPr>
        <p:spPr>
          <a:xfrm>
            <a:off x="735639" y="6424450"/>
            <a:ext cx="10370832" cy="253916"/>
          </a:xfrm>
          <a:prstGeom prst="rect">
            <a:avLst/>
          </a:prstGeom>
          <a:noFill/>
        </p:spPr>
        <p:txBody>
          <a:bodyPr wrap="square">
            <a:spAutoFit/>
          </a:bodyPr>
          <a:lstStyle>
            <a:defPPr>
              <a:defRPr lang="zh-CN"/>
            </a:defPPr>
          </a:lstStyle>
          <a:p>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【1】</a:t>
            </a:r>
            <a:r>
              <a:rPr lang="zh-CN" altLang="en-US"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指全球首个获批</a:t>
            </a:r>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CLDT</a:t>
            </a:r>
            <a:r>
              <a:rPr lang="zh-CN" altLang="en-US"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的第二代</a:t>
            </a:r>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TPO-RA</a:t>
            </a:r>
            <a:r>
              <a:rPr lang="zh-CN" altLang="en-US"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药物。</a:t>
            </a:r>
          </a:p>
        </p:txBody>
      </p:sp>
      <p:sp>
        <p:nvSpPr>
          <p:cNvPr id="7" name="文本框 6"/>
          <p:cNvSpPr txBox="1"/>
          <p:nvPr>
            <p:custDataLst>
              <p:tags r:id="rId1"/>
            </p:custDataLst>
          </p:nvPr>
        </p:nvSpPr>
        <p:spPr>
          <a:xfrm>
            <a:off x="7691988" y="1419558"/>
            <a:ext cx="966219" cy="381964"/>
          </a:xfrm>
          <a:prstGeom prst="rect">
            <a:avLst/>
          </a:prstGeom>
          <a:noFill/>
        </p:spPr>
        <p:txBody>
          <a:bodyPr wrap="square" rtlCol="0">
            <a:spAutoFit/>
          </a:bodyPr>
          <a:lstStyle>
            <a:defPPr>
              <a:defRPr lang="zh-CN"/>
            </a:defPPr>
            <a:lvl1pPr algn="ctr">
              <a:defRPr sz="1600" b="1">
                <a:cs typeface="微软雅黑" panose="020B0503020204020204" pitchFamily="34" charset="-122"/>
              </a:defRPr>
            </a:lvl1pPr>
          </a:lstStyle>
          <a:p>
            <a:pPr algn="l" fontAlgn="base">
              <a:lnSpc>
                <a:spcPct val="150000"/>
              </a:lnSpc>
              <a:spcBef>
                <a:spcPct val="0"/>
              </a:spcBef>
              <a:spcAft>
                <a:spcPct val="0"/>
              </a:spcAft>
            </a:pPr>
            <a:r>
              <a:rPr lang="zh-CN" altLang="en-US" sz="1400" dirty="0">
                <a:solidFill>
                  <a:prstClr val="black"/>
                </a:solidFill>
                <a:latin typeface="微软雅黑 Light" panose="020B0502040204020203" pitchFamily="34" charset="-122"/>
                <a:ea typeface="微软雅黑 Light" panose="020B0502040204020203" pitchFamily="34" charset="-122"/>
                <a:sym typeface="Arial" panose="020B0604020202020204" pitchFamily="34" charset="0"/>
              </a:rPr>
              <a:t>芦曲泊帕</a:t>
            </a:r>
          </a:p>
        </p:txBody>
      </p:sp>
      <p:sp>
        <p:nvSpPr>
          <p:cNvPr id="8" name="文本框 7"/>
          <p:cNvSpPr txBox="1"/>
          <p:nvPr>
            <p:custDataLst>
              <p:tags r:id="rId2"/>
            </p:custDataLst>
          </p:nvPr>
        </p:nvSpPr>
        <p:spPr>
          <a:xfrm>
            <a:off x="3915460" y="1399607"/>
            <a:ext cx="1233608" cy="381964"/>
          </a:xfrm>
          <a:prstGeom prst="rect">
            <a:avLst/>
          </a:prstGeom>
          <a:noFill/>
        </p:spPr>
        <p:txBody>
          <a:bodyPr wrap="square">
            <a:spAutoFit/>
          </a:bodyPr>
          <a:lstStyle>
            <a:defPPr>
              <a:defRPr lang="zh-CN"/>
            </a:defPPr>
            <a:lvl1pPr algn="ctr">
              <a:defRPr sz="1400" b="1" u="sng">
                <a:solidFill>
                  <a:srgbClr val="1B9F73"/>
                </a:solidFill>
                <a:cs typeface="微软雅黑" panose="020B0503020204020204" pitchFamily="34" charset="-122"/>
              </a:defRPr>
            </a:lvl1pPr>
          </a:lstStyle>
          <a:p>
            <a:pPr algn="l" fontAlgn="base">
              <a:lnSpc>
                <a:spcPct val="150000"/>
              </a:lnSpc>
              <a:spcBef>
                <a:spcPct val="0"/>
              </a:spcBef>
              <a:spcAft>
                <a:spcPct val="0"/>
              </a:spcAft>
            </a:pPr>
            <a:r>
              <a:rPr lang="zh-CN" altLang="en-US" u="none" dirty="0">
                <a:solidFill>
                  <a:prstClr val="black"/>
                </a:solidFill>
                <a:latin typeface="微软雅黑 Light" panose="020B0502040204020203" pitchFamily="34" charset="-122"/>
                <a:ea typeface="微软雅黑 Light" panose="020B0502040204020203" pitchFamily="34" charset="-122"/>
                <a:sym typeface="Arial" panose="020B0604020202020204" pitchFamily="34" charset="0"/>
              </a:rPr>
              <a:t>噻唑衍生物</a:t>
            </a:r>
          </a:p>
        </p:txBody>
      </p:sp>
      <p:sp>
        <p:nvSpPr>
          <p:cNvPr id="9" name="矩形: 圆角 8"/>
          <p:cNvSpPr/>
          <p:nvPr>
            <p:custDataLst>
              <p:tags r:id="rId3"/>
            </p:custDataLst>
          </p:nvPr>
        </p:nvSpPr>
        <p:spPr>
          <a:xfrm>
            <a:off x="3720750" y="1447280"/>
            <a:ext cx="5053388" cy="1089671"/>
          </a:xfrm>
          <a:prstGeom prst="roundRect">
            <a:avLst>
              <a:gd name="adj" fmla="val 13009"/>
            </a:avLst>
          </a:prstGeom>
          <a:noFill/>
          <a:ln w="12700" cap="flat" cmpd="sng" algn="ctr">
            <a:solidFill>
              <a:srgbClr val="1257AA"/>
            </a:solidFill>
            <a:prstDash val="sysDot"/>
            <a:miter lim="800000"/>
          </a:ln>
          <a:effectLst/>
        </p:spPr>
        <p:txBody>
          <a:bodyPr rtlCol="0" anchor="ctr"/>
          <a:lstStyle/>
          <a:p>
            <a:pPr algn="ctr" eaLnBrk="0" fontAlgn="base" hangingPunct="0">
              <a:spcBef>
                <a:spcPct val="0"/>
              </a:spcBef>
              <a:spcAft>
                <a:spcPct val="0"/>
              </a:spcAft>
            </a:pPr>
            <a:endParaRPr lang="zh-CN" altLang="en-US" b="1" dirty="0">
              <a:solidFill>
                <a:srgbClr val="0B2F79"/>
              </a:solidFill>
              <a:latin typeface="微软雅黑" panose="020B0503020204020204" pitchFamily="34" charset="-122"/>
              <a:ea typeface="微软雅黑 Light" panose="020B0502040204020203" pitchFamily="34" charset="-122"/>
              <a:cs typeface="Arial" panose="020B0604020202020204" pitchFamily="34" charset="0"/>
            </a:endParaRPr>
          </a:p>
        </p:txBody>
      </p:sp>
      <p:grpSp>
        <p:nvGrpSpPr>
          <p:cNvPr id="10" name="组合 9"/>
          <p:cNvGrpSpPr/>
          <p:nvPr/>
        </p:nvGrpSpPr>
        <p:grpSpPr>
          <a:xfrm>
            <a:off x="4394239" y="1762619"/>
            <a:ext cx="3367291" cy="600780"/>
            <a:chOff x="4271392" y="1769031"/>
            <a:chExt cx="2435807" cy="602236"/>
          </a:xfrm>
        </p:grpSpPr>
        <p:pic>
          <p:nvPicPr>
            <p:cNvPr id="11" name="图片 10"/>
            <p:cNvPicPr>
              <a:picLocks noChangeAspect="1"/>
            </p:cNvPicPr>
            <p:nvPr>
              <p:custDataLst>
                <p:tags r:id="rId5"/>
              </p:custDataLst>
            </p:nvPr>
          </p:nvPicPr>
          <p:blipFill>
            <a:blip r:embed="rId9">
              <a:clrChange>
                <a:clrFrom>
                  <a:srgbClr val="FFFFFF"/>
                </a:clrFrom>
                <a:clrTo>
                  <a:srgbClr val="FFFFFF">
                    <a:alpha val="0"/>
                  </a:srgbClr>
                </a:clrTo>
              </a:clrChange>
            </a:blip>
            <a:stretch>
              <a:fillRect/>
            </a:stretch>
          </p:blipFill>
          <p:spPr>
            <a:xfrm>
              <a:off x="4400762" y="1769031"/>
              <a:ext cx="2306437" cy="602236"/>
            </a:xfrm>
            <a:prstGeom prst="rect">
              <a:avLst/>
            </a:prstGeom>
          </p:spPr>
        </p:pic>
        <p:sp>
          <p:nvSpPr>
            <p:cNvPr id="12" name="椭圆 11"/>
            <p:cNvSpPr/>
            <p:nvPr>
              <p:custDataLst>
                <p:tags r:id="rId6"/>
              </p:custDataLst>
            </p:nvPr>
          </p:nvSpPr>
          <p:spPr>
            <a:xfrm>
              <a:off x="5536983" y="1840448"/>
              <a:ext cx="477156" cy="371121"/>
            </a:xfrm>
            <a:prstGeom prst="ellipse">
              <a:avLst/>
            </a:prstGeom>
            <a:noFill/>
            <a:ln w="19050" cap="flat" cmpd="sng" algn="ctr">
              <a:solidFill>
                <a:srgbClr val="3090E0"/>
              </a:solidFill>
              <a:prstDash val="solid"/>
            </a:ln>
            <a:effectLst/>
          </p:spPr>
          <p:txBody>
            <a:bodyPr rtlCol="0" anchor="ctr"/>
            <a:lstStyle/>
            <a:p>
              <a:pPr algn="ctr">
                <a:defRPr/>
              </a:pPr>
              <a:endParaRPr lang="zh-CN" altLang="en-US" kern="0" dirty="0">
                <a:solidFill>
                  <a:srgbClr val="2F2F2F"/>
                </a:solidFill>
                <a:latin typeface="微软雅黑" panose="020B0503020204020204" pitchFamily="34" charset="-122"/>
                <a:ea typeface="微软雅黑 Light" panose="020B0502040204020203" pitchFamily="34" charset="-122"/>
                <a:cs typeface="微软雅黑 Light" panose="020B0502040204020203" pitchFamily="34" charset="-122"/>
                <a:sym typeface="Arial" panose="020B0604020202020204" pitchFamily="34" charset="0"/>
              </a:endParaRPr>
            </a:p>
          </p:txBody>
        </p:sp>
        <p:sp>
          <p:nvSpPr>
            <p:cNvPr id="13" name="椭圆 12"/>
            <p:cNvSpPr/>
            <p:nvPr>
              <p:custDataLst>
                <p:tags r:id="rId7"/>
              </p:custDataLst>
            </p:nvPr>
          </p:nvSpPr>
          <p:spPr>
            <a:xfrm>
              <a:off x="4271392" y="1978598"/>
              <a:ext cx="908847" cy="371149"/>
            </a:xfrm>
            <a:prstGeom prst="ellipse">
              <a:avLst/>
            </a:prstGeom>
            <a:noFill/>
            <a:ln w="19050" cap="flat" cmpd="sng" algn="ctr">
              <a:solidFill>
                <a:srgbClr val="3090E0"/>
              </a:solidFill>
              <a:prstDash val="solid"/>
            </a:ln>
            <a:effectLst/>
          </p:spPr>
          <p:txBody>
            <a:bodyPr rtlCol="0" anchor="ctr"/>
            <a:lstStyle/>
            <a:p>
              <a:pPr algn="ctr">
                <a:defRPr/>
              </a:pPr>
              <a:endParaRPr lang="zh-CN" altLang="en-US" kern="0" dirty="0">
                <a:solidFill>
                  <a:srgbClr val="2F2F2F"/>
                </a:solidFill>
                <a:latin typeface="微软雅黑" panose="020B0503020204020204" pitchFamily="34" charset="-122"/>
                <a:ea typeface="微软雅黑 Light" panose="020B0502040204020203" pitchFamily="34" charset="-122"/>
                <a:cs typeface="微软雅黑 Light" panose="020B0502040204020203" pitchFamily="34" charset="-122"/>
                <a:sym typeface="Arial" panose="020B0604020202020204" pitchFamily="34" charset="0"/>
              </a:endParaRPr>
            </a:p>
          </p:txBody>
        </p:sp>
      </p:grpSp>
      <p:cxnSp>
        <p:nvCxnSpPr>
          <p:cNvPr id="14" name="直接箭头连接符 13"/>
          <p:cNvCxnSpPr/>
          <p:nvPr/>
        </p:nvCxnSpPr>
        <p:spPr bwMode="auto">
          <a:xfrm flipH="1">
            <a:off x="3258408" y="2355668"/>
            <a:ext cx="1314674" cy="678914"/>
          </a:xfrm>
          <a:prstGeom prst="straightConnector1">
            <a:avLst/>
          </a:prstGeom>
          <a:solidFill>
            <a:srgbClr val="F26400"/>
          </a:solidFill>
          <a:ln w="12700" cap="flat" cmpd="sng" algn="ctr">
            <a:solidFill>
              <a:srgbClr val="3090E0"/>
            </a:solidFill>
            <a:prstDash val="solid"/>
            <a:round/>
            <a:headEnd type="none" w="med" len="med"/>
            <a:tailEnd type="triangle"/>
          </a:ln>
        </p:spPr>
      </p:cxnSp>
      <p:sp>
        <p:nvSpPr>
          <p:cNvPr id="15" name="矩形: 圆角 14"/>
          <p:cNvSpPr/>
          <p:nvPr/>
        </p:nvSpPr>
        <p:spPr bwMode="auto">
          <a:xfrm>
            <a:off x="2109728" y="3562463"/>
            <a:ext cx="2544254" cy="1179335"/>
          </a:xfrm>
          <a:prstGeom prst="roundRect">
            <a:avLst>
              <a:gd name="adj" fmla="val 0"/>
            </a:avLst>
          </a:prstGeom>
          <a:noFill/>
          <a:ln w="6350" cap="flat" cmpd="sng" algn="ctr">
            <a:solidFill>
              <a:schemeClr val="accent1">
                <a:shade val="50000"/>
              </a:schemeClr>
            </a:solidFill>
            <a:prstDash val="dash"/>
            <a:round/>
            <a:headEnd type="none" w="med" len="med"/>
            <a:tailEnd type="none" w="med" len="med"/>
          </a:ln>
        </p:spPr>
        <p:txBody>
          <a:bodyPr vert="horz" wrap="square" lIns="91440" tIns="45720" rIns="91440" bIns="45720" numCol="1" rtlCol="0" anchor="t" anchorCtr="0" compatLnSpc="1"/>
          <a:lstStyle/>
          <a:p>
            <a:pPr>
              <a:lnSpc>
                <a:spcPct val="12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Arial" panose="020B0604020202020204" pitchFamily="34" charset="0"/>
              </a:rPr>
              <a:t>口服生物利用度高，可维持稳定的血药峰浓度，疗效更稳定，</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Arial" panose="020B0604020202020204" pitchFamily="34" charset="0"/>
              </a:rPr>
              <a:t>不受饮食状态和药物相互作用影响。</a:t>
            </a:r>
          </a:p>
        </p:txBody>
      </p:sp>
      <p:cxnSp>
        <p:nvCxnSpPr>
          <p:cNvPr id="17" name="直接箭头连接符 16"/>
          <p:cNvCxnSpPr/>
          <p:nvPr/>
        </p:nvCxnSpPr>
        <p:spPr bwMode="auto">
          <a:xfrm>
            <a:off x="6685610" y="2203075"/>
            <a:ext cx="1560661" cy="810774"/>
          </a:xfrm>
          <a:prstGeom prst="straightConnector1">
            <a:avLst/>
          </a:prstGeom>
          <a:solidFill>
            <a:srgbClr val="F26400"/>
          </a:solidFill>
          <a:ln w="12700" cap="flat" cmpd="sng" algn="ctr">
            <a:solidFill>
              <a:srgbClr val="3090E0"/>
            </a:solidFill>
            <a:prstDash val="solid"/>
            <a:round/>
            <a:headEnd type="none" w="med" len="med"/>
            <a:tailEnd type="triangle"/>
          </a:ln>
        </p:spPr>
      </p:cxnSp>
      <p:sp>
        <p:nvSpPr>
          <p:cNvPr id="18" name="矩形: 圆角 17"/>
          <p:cNvSpPr/>
          <p:nvPr/>
        </p:nvSpPr>
        <p:spPr bwMode="auto">
          <a:xfrm>
            <a:off x="5154690" y="3567265"/>
            <a:ext cx="2582655" cy="1170366"/>
          </a:xfrm>
          <a:prstGeom prst="roundRect">
            <a:avLst>
              <a:gd name="adj" fmla="val 0"/>
            </a:avLst>
          </a:prstGeom>
          <a:solidFill>
            <a:srgbClr val="FFFFFF">
              <a:lumMod val="95000"/>
            </a:srgbClr>
          </a:solidFill>
          <a:ln w="635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19" name="矩形: 圆角 18"/>
          <p:cNvSpPr/>
          <p:nvPr/>
        </p:nvSpPr>
        <p:spPr bwMode="auto">
          <a:xfrm>
            <a:off x="8246271" y="3548493"/>
            <a:ext cx="2494288" cy="1184444"/>
          </a:xfrm>
          <a:prstGeom prst="roundRect">
            <a:avLst>
              <a:gd name="adj" fmla="val 0"/>
            </a:avLst>
          </a:prstGeom>
          <a:solidFill>
            <a:srgbClr val="FFFFFF">
              <a:lumMod val="95000"/>
            </a:srgbClr>
          </a:solidFill>
          <a:ln w="635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20" name="文本框 19"/>
          <p:cNvSpPr txBox="1"/>
          <p:nvPr/>
        </p:nvSpPr>
        <p:spPr>
          <a:xfrm>
            <a:off x="5224466" y="3633097"/>
            <a:ext cx="2494287" cy="1109086"/>
          </a:xfrm>
          <a:prstGeom prst="rect">
            <a:avLst/>
          </a:prstGeom>
          <a:noFill/>
        </p:spPr>
        <p:txBody>
          <a:bodyPr wrap="square">
            <a:spAutoFit/>
          </a:bodyPr>
          <a:lstStyle>
            <a:defPPr>
              <a:defRPr lang="zh-CN"/>
            </a:defPPr>
            <a:lvl1pPr>
              <a:lnSpc>
                <a:spcPct val="130000"/>
              </a:lnSpc>
              <a:defRPr sz="1400" b="0" kern="0">
                <a:solidFill>
                  <a:srgbClr val="080808"/>
                </a:solidFill>
                <a:latin typeface="Arial" panose="020B0604020202020204" pitchFamily="34" charset="0"/>
                <a:ea typeface="微软雅黑" panose="020B0503020204020204" pitchFamily="34" charset="-122"/>
                <a:cs typeface="微软雅黑" panose="020B0503020204020204" pitchFamily="34" charset="-122"/>
              </a:defRPr>
            </a:lvl1pPr>
          </a:lstStyle>
          <a:p>
            <a:pPr marR="0" lvl="0" indent="0" fontAlgn="base">
              <a:lnSpc>
                <a:spcPct val="120000"/>
              </a:lnSpc>
              <a:spcBef>
                <a:spcPct val="0"/>
              </a:spcBef>
              <a:spcAft>
                <a:spcPct val="0"/>
              </a:spcAft>
              <a:buClrTx/>
              <a:buSzTx/>
              <a:buFontTx/>
              <a:buNone/>
              <a:defRPr/>
            </a:pPr>
            <a:r>
              <a:rPr lang="zh-CN" altLang="en-US" kern="1200" dirty="0">
                <a:solidFill>
                  <a:prstClr val="black"/>
                </a:solidFill>
                <a:latin typeface="微软雅黑 Light" panose="020B0502040204020203" pitchFamily="34" charset="-122"/>
                <a:ea typeface="微软雅黑 Light" panose="020B0502040204020203" pitchFamily="34" charset="-122"/>
                <a:sym typeface="Arial" panose="020B0604020202020204" pitchFamily="34" charset="0"/>
              </a:rPr>
              <a:t>不存在苯肼结构，不与金属阳离子发生螯合，不会降低血液中药物暴露量。保证药物更高效。</a:t>
            </a:r>
            <a:endParaRPr lang="en-US" altLang="zh-CN" kern="1200" dirty="0">
              <a:solidFill>
                <a:prstClr val="black"/>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nvGrpSpPr>
          <p:cNvPr id="21" name="组合 20"/>
          <p:cNvGrpSpPr/>
          <p:nvPr/>
        </p:nvGrpSpPr>
        <p:grpSpPr>
          <a:xfrm>
            <a:off x="3910120" y="4438063"/>
            <a:ext cx="814682" cy="399407"/>
            <a:chOff x="10289884" y="4985159"/>
            <a:chExt cx="1013333" cy="618888"/>
          </a:xfrm>
          <a:solidFill>
            <a:schemeClr val="accent1"/>
          </a:solidFill>
        </p:grpSpPr>
        <p:sp>
          <p:nvSpPr>
            <p:cNvPr id="22" name="iṩľiḑe"/>
            <p:cNvSpPr/>
            <p:nvPr/>
          </p:nvSpPr>
          <p:spPr bwMode="auto">
            <a:xfrm flipV="1">
              <a:off x="10354175" y="5088856"/>
              <a:ext cx="949042" cy="464543"/>
            </a:xfrm>
            <a:custGeom>
              <a:avLst/>
              <a:gdLst>
                <a:gd name="T0" fmla="*/ 841 w 841"/>
                <a:gd name="T1" fmla="*/ 425 h 425"/>
                <a:gd name="T2" fmla="*/ 148 w 841"/>
                <a:gd name="T3" fmla="*/ 425 h 425"/>
                <a:gd name="T4" fmla="*/ 0 w 841"/>
                <a:gd name="T5" fmla="*/ 277 h 425"/>
                <a:gd name="T6" fmla="*/ 0 w 841"/>
                <a:gd name="T7" fmla="*/ 0 h 425"/>
                <a:gd name="T8" fmla="*/ 694 w 841"/>
                <a:gd name="T9" fmla="*/ 0 h 425"/>
                <a:gd name="T10" fmla="*/ 841 w 841"/>
                <a:gd name="T11" fmla="*/ 148 h 425"/>
                <a:gd name="T12" fmla="*/ 841 w 841"/>
                <a:gd name="T13" fmla="*/ 425 h 425"/>
              </a:gdLst>
              <a:ahLst/>
              <a:cxnLst>
                <a:cxn ang="0">
                  <a:pos x="T0" y="T1"/>
                </a:cxn>
                <a:cxn ang="0">
                  <a:pos x="T2" y="T3"/>
                </a:cxn>
                <a:cxn ang="0">
                  <a:pos x="T4" y="T5"/>
                </a:cxn>
                <a:cxn ang="0">
                  <a:pos x="T6" y="T7"/>
                </a:cxn>
                <a:cxn ang="0">
                  <a:pos x="T8" y="T9"/>
                </a:cxn>
                <a:cxn ang="0">
                  <a:pos x="T10" y="T11"/>
                </a:cxn>
                <a:cxn ang="0">
                  <a:pos x="T12" y="T13"/>
                </a:cxn>
              </a:cxnLst>
              <a:rect l="0" t="0" r="r" b="b"/>
              <a:pathLst>
                <a:path w="841" h="425">
                  <a:moveTo>
                    <a:pt x="841" y="425"/>
                  </a:moveTo>
                  <a:cubicBezTo>
                    <a:pt x="148" y="425"/>
                    <a:pt x="148" y="425"/>
                    <a:pt x="148" y="425"/>
                  </a:cubicBezTo>
                  <a:cubicBezTo>
                    <a:pt x="66" y="425"/>
                    <a:pt x="0" y="359"/>
                    <a:pt x="0" y="277"/>
                  </a:cubicBezTo>
                  <a:cubicBezTo>
                    <a:pt x="0" y="0"/>
                    <a:pt x="0" y="0"/>
                    <a:pt x="0" y="0"/>
                  </a:cubicBezTo>
                  <a:cubicBezTo>
                    <a:pt x="694" y="0"/>
                    <a:pt x="694" y="0"/>
                    <a:pt x="694" y="0"/>
                  </a:cubicBezTo>
                  <a:cubicBezTo>
                    <a:pt x="775" y="0"/>
                    <a:pt x="841" y="66"/>
                    <a:pt x="841" y="148"/>
                  </a:cubicBezTo>
                  <a:lnTo>
                    <a:pt x="841" y="425"/>
                  </a:lnTo>
                  <a:close/>
                </a:path>
              </a:pathLst>
            </a:custGeom>
            <a:solidFill>
              <a:srgbClr val="2E75B6"/>
            </a:solidFill>
            <a:ln>
              <a:noFill/>
            </a:ln>
          </p:spPr>
          <p:txBody>
            <a:bodyPr vert="horz" wrap="square" lIns="91440" tIns="45720" rIns="91440" bIns="45720" numCol="1" anchor="ctr" anchorCtr="1"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23" name="islïdè"/>
            <p:cNvSpPr/>
            <p:nvPr/>
          </p:nvSpPr>
          <p:spPr bwMode="auto">
            <a:xfrm flipV="1">
              <a:off x="10289884" y="5466074"/>
              <a:ext cx="64289" cy="87327"/>
            </a:xfrm>
            <a:custGeom>
              <a:avLst/>
              <a:gdLst>
                <a:gd name="T0" fmla="*/ 0 w 84"/>
                <a:gd name="T1" fmla="*/ 97 h 97"/>
                <a:gd name="T2" fmla="*/ 84 w 84"/>
                <a:gd name="T3" fmla="*/ 0 h 97"/>
                <a:gd name="T4" fmla="*/ 84 w 84"/>
                <a:gd name="T5" fmla="*/ 97 h 97"/>
                <a:gd name="T6" fmla="*/ 0 w 84"/>
                <a:gd name="T7" fmla="*/ 97 h 97"/>
              </a:gdLst>
              <a:ahLst/>
              <a:cxnLst>
                <a:cxn ang="0">
                  <a:pos x="T0" y="T1"/>
                </a:cxn>
                <a:cxn ang="0">
                  <a:pos x="T2" y="T3"/>
                </a:cxn>
                <a:cxn ang="0">
                  <a:pos x="T4" y="T5"/>
                </a:cxn>
                <a:cxn ang="0">
                  <a:pos x="T6" y="T7"/>
                </a:cxn>
              </a:cxnLst>
              <a:rect l="0" t="0" r="r" b="b"/>
              <a:pathLst>
                <a:path w="84" h="97">
                  <a:moveTo>
                    <a:pt x="0" y="97"/>
                  </a:moveTo>
                  <a:lnTo>
                    <a:pt x="84" y="0"/>
                  </a:lnTo>
                  <a:lnTo>
                    <a:pt x="84" y="97"/>
                  </a:lnTo>
                  <a:lnTo>
                    <a:pt x="0" y="97"/>
                  </a:lnTo>
                  <a:close/>
                </a:path>
              </a:pathLst>
            </a:custGeom>
            <a:solidFill>
              <a:srgbClr val="1E64A5"/>
            </a:solidFill>
            <a:ln>
              <a:noFill/>
            </a:ln>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300" b="1" i="0" u="none" strike="noStrike" kern="0" cap="none" spc="0" normalizeH="0" baseline="0" noProof="0" dirty="0">
                <a:ln>
                  <a:noFill/>
                </a:ln>
                <a:solidFill>
                  <a:srgbClr val="0B2F79"/>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24" name="iSļîḑê"/>
            <p:cNvSpPr/>
            <p:nvPr/>
          </p:nvSpPr>
          <p:spPr bwMode="auto">
            <a:xfrm flipV="1">
              <a:off x="11211368" y="4985159"/>
              <a:ext cx="91844" cy="109833"/>
            </a:xfrm>
            <a:custGeom>
              <a:avLst/>
              <a:gdLst>
                <a:gd name="T0" fmla="*/ 120 w 120"/>
                <a:gd name="T1" fmla="*/ 0 h 122"/>
                <a:gd name="T2" fmla="*/ 0 w 120"/>
                <a:gd name="T3" fmla="*/ 122 h 122"/>
                <a:gd name="T4" fmla="*/ 0 w 120"/>
                <a:gd name="T5" fmla="*/ 0 h 122"/>
                <a:gd name="T6" fmla="*/ 120 w 120"/>
                <a:gd name="T7" fmla="*/ 0 h 122"/>
              </a:gdLst>
              <a:ahLst/>
              <a:cxnLst>
                <a:cxn ang="0">
                  <a:pos x="T0" y="T1"/>
                </a:cxn>
                <a:cxn ang="0">
                  <a:pos x="T2" y="T3"/>
                </a:cxn>
                <a:cxn ang="0">
                  <a:pos x="T4" y="T5"/>
                </a:cxn>
                <a:cxn ang="0">
                  <a:pos x="T6" y="T7"/>
                </a:cxn>
              </a:cxnLst>
              <a:rect l="0" t="0" r="r" b="b"/>
              <a:pathLst>
                <a:path w="120" h="122">
                  <a:moveTo>
                    <a:pt x="120" y="0"/>
                  </a:moveTo>
                  <a:lnTo>
                    <a:pt x="0" y="122"/>
                  </a:lnTo>
                  <a:lnTo>
                    <a:pt x="0" y="0"/>
                  </a:lnTo>
                  <a:lnTo>
                    <a:pt x="120" y="0"/>
                  </a:lnTo>
                  <a:close/>
                </a:path>
              </a:pathLst>
            </a:custGeom>
            <a:solidFill>
              <a:srgbClr val="1E64A5"/>
            </a:solidFill>
            <a:ln>
              <a:noFill/>
            </a:ln>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300" b="1" i="0" u="none" strike="noStrike" kern="0" cap="none" spc="0" normalizeH="0" baseline="0" noProof="0" dirty="0">
                <a:ln>
                  <a:noFill/>
                </a:ln>
                <a:solidFill>
                  <a:srgbClr val="0B2F79"/>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25" name="文本框 24"/>
            <p:cNvSpPr txBox="1"/>
            <p:nvPr/>
          </p:nvSpPr>
          <p:spPr>
            <a:xfrm>
              <a:off x="10444632" y="5127141"/>
              <a:ext cx="767847" cy="476906"/>
            </a:xfrm>
            <a:prstGeom prst="rect">
              <a:avLst/>
            </a:prstGeom>
            <a:noFill/>
          </p:spPr>
          <p:txBody>
            <a:bodyPr wrap="square"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稳定</a:t>
              </a:r>
            </a:p>
          </p:txBody>
        </p:sp>
      </p:grpSp>
      <p:sp>
        <p:nvSpPr>
          <p:cNvPr id="27" name="文本框 26"/>
          <p:cNvSpPr txBox="1"/>
          <p:nvPr>
            <p:custDataLst>
              <p:tags r:id="rId4"/>
            </p:custDataLst>
          </p:nvPr>
        </p:nvSpPr>
        <p:spPr>
          <a:xfrm>
            <a:off x="5023483" y="2601592"/>
            <a:ext cx="2447921" cy="307777"/>
          </a:xfrm>
          <a:prstGeom prst="rect">
            <a:avLst/>
          </a:prstGeom>
          <a:noFill/>
        </p:spPr>
        <p:txBody>
          <a:bodyPr wrap="square" rtlCol="0" anchor="t">
            <a:spAutoFit/>
          </a:bodyPr>
          <a:lstStyle/>
          <a:p>
            <a:pPr algn="ctr">
              <a:defRPr/>
            </a:pPr>
            <a:r>
              <a:rPr lang="zh-CN" altLang="en-US" sz="1400" b="1" dirty="0">
                <a:solidFill>
                  <a:srgbClr val="3090E0"/>
                </a:solidFill>
                <a:latin typeface="微软雅黑" panose="020B0503020204020204" pitchFamily="34" charset="-122"/>
                <a:ea typeface="微软雅黑 Light" panose="020B0502040204020203" pitchFamily="34" charset="-122"/>
                <a:cs typeface="Arial" panose="020B0604020202020204" pitchFamily="34" charset="0"/>
                <a:sym typeface="Arial" panose="020B0604020202020204" pitchFamily="34" charset="0"/>
              </a:rPr>
              <a:t>芦曲泊帕的化学结构式</a:t>
            </a:r>
          </a:p>
        </p:txBody>
      </p:sp>
      <p:sp>
        <p:nvSpPr>
          <p:cNvPr id="33" name="文本框 32"/>
          <p:cNvSpPr txBox="1"/>
          <p:nvPr/>
        </p:nvSpPr>
        <p:spPr>
          <a:xfrm>
            <a:off x="8280693" y="3708050"/>
            <a:ext cx="2345600" cy="592022"/>
          </a:xfrm>
          <a:prstGeom prst="rect">
            <a:avLst/>
          </a:prstGeom>
          <a:noFill/>
        </p:spPr>
        <p:txBody>
          <a:bodyPr wrap="square">
            <a:spAutoFit/>
          </a:bodyPr>
          <a:lstStyle>
            <a:defPPr>
              <a:defRPr lang="zh-CN"/>
            </a:defPPr>
            <a:lvl1pPr>
              <a:lnSpc>
                <a:spcPct val="130000"/>
              </a:lnSpc>
              <a:defRPr sz="1400" b="0" kern="0">
                <a:solidFill>
                  <a:srgbClr val="080808"/>
                </a:solidFill>
                <a:latin typeface="Arial" panose="020B0604020202020204" pitchFamily="34" charset="0"/>
                <a:ea typeface="微软雅黑" panose="020B0503020204020204" pitchFamily="34" charset="-122"/>
                <a:cs typeface="微软雅黑" panose="020B0503020204020204" pitchFamily="34" charset="-122"/>
              </a:defRPr>
            </a:lvl1pPr>
          </a:lstStyle>
          <a:p>
            <a:pPr fontAlgn="base">
              <a:lnSpc>
                <a:spcPct val="120000"/>
              </a:lnSpc>
              <a:spcBef>
                <a:spcPct val="0"/>
              </a:spcBef>
              <a:spcAft>
                <a:spcPct val="0"/>
              </a:spcAft>
              <a:defRPr/>
            </a:pPr>
            <a:r>
              <a:rPr lang="zh-CN" altLang="en-US" kern="1200" dirty="0">
                <a:solidFill>
                  <a:prstClr val="black"/>
                </a:solidFill>
                <a:latin typeface="微软雅黑 Light" panose="020B0502040204020203" pitchFamily="34" charset="-122"/>
                <a:ea typeface="微软雅黑 Light" panose="020B0502040204020203" pitchFamily="34" charset="-122"/>
                <a:sym typeface="Arial" panose="020B0604020202020204" pitchFamily="34" charset="0"/>
              </a:rPr>
              <a:t>没有肝毒性警示基团（联苯或呋喃环），肝功能影响小。</a:t>
            </a:r>
          </a:p>
        </p:txBody>
      </p:sp>
      <p:sp>
        <p:nvSpPr>
          <p:cNvPr id="41" name="矩形: 圆角 40"/>
          <p:cNvSpPr/>
          <p:nvPr/>
        </p:nvSpPr>
        <p:spPr bwMode="auto">
          <a:xfrm>
            <a:off x="2109731" y="5122764"/>
            <a:ext cx="2544250" cy="1126673"/>
          </a:xfrm>
          <a:prstGeom prst="roundRect">
            <a:avLst>
              <a:gd name="adj" fmla="val 0"/>
            </a:avLst>
          </a:prstGeom>
          <a:noFill/>
          <a:ln w="6350" cap="flat" cmpd="sng" algn="ctr">
            <a:solidFill>
              <a:schemeClr val="accent1">
                <a:shade val="50000"/>
              </a:schemeClr>
            </a:solidFill>
            <a:prstDash val="dash"/>
            <a:round/>
            <a:headEnd type="none" w="med" len="med"/>
            <a:tailEnd type="none" w="med" len="med"/>
          </a:ln>
        </p:spPr>
        <p:txBody>
          <a:bodyPr vert="horz" wrap="square" lIns="91440" tIns="45720" rIns="91440" bIns="45720" numCol="1" rtlCol="0" anchor="ctr" anchorCtr="0" compatLnSpc="1"/>
          <a:lstStyle/>
          <a:p>
            <a:pPr>
              <a:lnSpc>
                <a:spcPct val="12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Arial" panose="020B0604020202020204" pitchFamily="34" charset="0"/>
              </a:rPr>
              <a:t>满足终末期疾病、老年患者等同时服用多种药物的治疗需求，提高患者依从性，服用更加便捷。</a:t>
            </a:r>
          </a:p>
        </p:txBody>
      </p:sp>
      <p:sp>
        <p:nvSpPr>
          <p:cNvPr id="42" name="矩形: 圆角 41"/>
          <p:cNvSpPr/>
          <p:nvPr/>
        </p:nvSpPr>
        <p:spPr bwMode="auto">
          <a:xfrm>
            <a:off x="5148495" y="5155304"/>
            <a:ext cx="2613035" cy="1048271"/>
          </a:xfrm>
          <a:prstGeom prst="roundRect">
            <a:avLst>
              <a:gd name="adj" fmla="val 0"/>
            </a:avLst>
          </a:prstGeom>
          <a:solidFill>
            <a:srgbClr val="FFFFFF">
              <a:lumMod val="95000"/>
            </a:srgbClr>
          </a:solidFill>
          <a:ln w="6350" cap="flat" cmpd="sng" algn="ctr">
            <a:noFill/>
            <a:prstDash val="solid"/>
            <a:round/>
            <a:headEnd type="none" w="med" len="med"/>
            <a:tailEnd type="none" w="med" len="med"/>
          </a:ln>
        </p:spPr>
        <p:txBody>
          <a:bodyPr vert="horz" wrap="square" lIns="91440" tIns="45720" rIns="91440" bIns="45720" numCol="1" rtlCol="0" anchor="ctr" anchorCtr="0" compatLnSpc="1"/>
          <a:lstStyle/>
          <a:p>
            <a:pPr fontAlgn="base">
              <a:lnSpc>
                <a:spcPct val="120000"/>
              </a:lnSpc>
              <a:spcBef>
                <a:spcPct val="0"/>
              </a:spcBef>
              <a:spcAft>
                <a:spcPct val="0"/>
              </a:spcAft>
              <a:defRPr/>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Arial" panose="020B0604020202020204" pitchFamily="34" charset="0"/>
              </a:rPr>
              <a:t>满足择期手术患者的治疗需求，高效升板，减少血小板输注，降低住院成本。</a:t>
            </a:r>
          </a:p>
        </p:txBody>
      </p:sp>
      <p:sp>
        <p:nvSpPr>
          <p:cNvPr id="43" name="矩形: 圆角 42"/>
          <p:cNvSpPr/>
          <p:nvPr/>
        </p:nvSpPr>
        <p:spPr bwMode="auto">
          <a:xfrm>
            <a:off x="8271440" y="5161292"/>
            <a:ext cx="2443115" cy="1004547"/>
          </a:xfrm>
          <a:prstGeom prst="roundRect">
            <a:avLst>
              <a:gd name="adj" fmla="val 0"/>
            </a:avLst>
          </a:prstGeom>
          <a:solidFill>
            <a:srgbClr val="FFFFFF">
              <a:lumMod val="95000"/>
            </a:srgbClr>
          </a:solidFill>
          <a:ln w="6350" cap="flat" cmpd="sng" algn="ctr">
            <a:noFill/>
            <a:prstDash val="solid"/>
            <a:round/>
            <a:headEnd type="none" w="med" len="med"/>
            <a:tailEnd type="none" w="med" len="med"/>
          </a:ln>
        </p:spPr>
        <p:txBody>
          <a:bodyPr vert="horz" wrap="square" lIns="91440" tIns="45720" rIns="91440" bIns="45720" numCol="1" rtlCol="0" anchor="ctr" anchorCtr="0" compatLnSpc="1"/>
          <a:lstStyle/>
          <a:p>
            <a:pPr fontAlgn="base">
              <a:lnSpc>
                <a:spcPct val="120000"/>
              </a:lnSpc>
              <a:spcBef>
                <a:spcPct val="0"/>
              </a:spcBef>
              <a:spcAft>
                <a:spcPct val="0"/>
              </a:spcAft>
              <a:defRPr/>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Arial" panose="020B0604020202020204" pitchFamily="34" charset="0"/>
              </a:rPr>
              <a:t>满足肝肾功能不全患者的治疗需求，更加安全。</a:t>
            </a:r>
          </a:p>
        </p:txBody>
      </p:sp>
      <p:grpSp>
        <p:nvGrpSpPr>
          <p:cNvPr id="77" name="组合 76"/>
          <p:cNvGrpSpPr/>
          <p:nvPr/>
        </p:nvGrpSpPr>
        <p:grpSpPr>
          <a:xfrm>
            <a:off x="271341" y="3131355"/>
            <a:ext cx="1180136" cy="812552"/>
            <a:chOff x="62190" y="3228975"/>
            <a:chExt cx="1180136" cy="812552"/>
          </a:xfrm>
        </p:grpSpPr>
        <p:sp>
          <p:nvSpPr>
            <p:cNvPr id="72" name="箭头: 五边形 71"/>
            <p:cNvSpPr/>
            <p:nvPr/>
          </p:nvSpPr>
          <p:spPr>
            <a:xfrm rot="5400000">
              <a:off x="264100" y="3063301"/>
              <a:ext cx="812552" cy="1143899"/>
            </a:xfrm>
            <a:prstGeom prst="homePlate">
              <a:avLst>
                <a:gd name="adj" fmla="val 0"/>
              </a:avLst>
            </a:prstGeom>
            <a:solidFill>
              <a:srgbClr val="2E75B6"/>
            </a:solidFill>
            <a:ln w="12700" cap="flat" cmpd="sng" algn="ctr">
              <a:solidFill>
                <a:sysClr val="window" lastClr="FFFFFF"/>
              </a:solidFill>
              <a:prstDash val="solid"/>
              <a:miter lim="800000"/>
            </a:ln>
            <a:effectLst>
              <a:outerShdw blurRad="50800" dist="38100" dir="5400000" algn="t" rotWithShape="0">
                <a:srgbClr val="5B9BD5">
                  <a:lumMod val="7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文本框 45"/>
            <p:cNvSpPr txBox="1"/>
            <p:nvPr/>
          </p:nvSpPr>
          <p:spPr>
            <a:xfrm>
              <a:off x="62190" y="3347762"/>
              <a:ext cx="1132513" cy="64516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mn-ea"/>
                </a:rPr>
                <a:t>注册分类：</a:t>
              </a:r>
              <a:endParaRPr lang="en-US" altLang="zh-CN" b="1" dirty="0">
                <a:solidFill>
                  <a:schemeClr val="bg1"/>
                </a:solidFill>
                <a:latin typeface="微软雅黑" panose="020B0503020204020204" pitchFamily="34" charset="-122"/>
                <a:ea typeface="微软雅黑" panose="020B0503020204020204" pitchFamily="34" charset="-122"/>
                <a:cs typeface="+mn-ea"/>
              </a:endParaRPr>
            </a:p>
            <a:p>
              <a:r>
                <a:rPr lang="zh-CN" altLang="en-US" b="1" dirty="0">
                  <a:solidFill>
                    <a:schemeClr val="bg1"/>
                  </a:solidFill>
                  <a:latin typeface="微软雅黑" panose="020B0503020204020204" pitchFamily="34" charset="-122"/>
                  <a:ea typeface="微软雅黑" panose="020B0503020204020204" pitchFamily="34" charset="-122"/>
                  <a:cs typeface="+mn-ea"/>
                </a:rPr>
                <a:t>化药</a:t>
              </a:r>
              <a:r>
                <a:rPr lang="en-US" altLang="zh-CN" b="1" dirty="0">
                  <a:solidFill>
                    <a:schemeClr val="bg1"/>
                  </a:solidFill>
                  <a:latin typeface="微软雅黑" panose="020B0503020204020204" pitchFamily="34" charset="-122"/>
                  <a:ea typeface="微软雅黑" panose="020B0503020204020204" pitchFamily="34" charset="-122"/>
                  <a:cs typeface="+mn-ea"/>
                </a:rPr>
                <a:t>5.1</a:t>
              </a:r>
              <a:endParaRPr lang="zh-CN" altLang="en-US" b="1" dirty="0">
                <a:solidFill>
                  <a:schemeClr val="bg1"/>
                </a:solidFill>
                <a:latin typeface="微软雅黑" panose="020B0503020204020204" pitchFamily="34" charset="-122"/>
                <a:ea typeface="微软雅黑" panose="020B0503020204020204" pitchFamily="34" charset="-122"/>
                <a:cs typeface="+mn-ea"/>
              </a:endParaRPr>
            </a:p>
          </p:txBody>
        </p:sp>
      </p:grpSp>
      <p:sp>
        <p:nvSpPr>
          <p:cNvPr id="3" name="矩形 2"/>
          <p:cNvSpPr/>
          <p:nvPr/>
        </p:nvSpPr>
        <p:spPr>
          <a:xfrm>
            <a:off x="2109731" y="3137762"/>
            <a:ext cx="2582655" cy="424510"/>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末端长碳链</a:t>
            </a:r>
          </a:p>
        </p:txBody>
      </p:sp>
      <p:sp>
        <p:nvSpPr>
          <p:cNvPr id="49" name="矩形 48"/>
          <p:cNvSpPr/>
          <p:nvPr/>
        </p:nvSpPr>
        <p:spPr>
          <a:xfrm>
            <a:off x="5148495" y="3137762"/>
            <a:ext cx="5679831" cy="424510"/>
          </a:xfrm>
          <a:prstGeom prst="rect">
            <a:avLst/>
          </a:prstGeom>
          <a:solidFill>
            <a:srgbClr val="3090E0"/>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噻唑酰胺结构</a:t>
            </a:r>
          </a:p>
        </p:txBody>
      </p:sp>
      <p:grpSp>
        <p:nvGrpSpPr>
          <p:cNvPr id="51" name="组合 50"/>
          <p:cNvGrpSpPr/>
          <p:nvPr/>
        </p:nvGrpSpPr>
        <p:grpSpPr>
          <a:xfrm>
            <a:off x="7007892" y="4438062"/>
            <a:ext cx="814682" cy="389882"/>
            <a:chOff x="10289884" y="4985159"/>
            <a:chExt cx="1013333" cy="604129"/>
          </a:xfrm>
          <a:solidFill>
            <a:schemeClr val="accent1"/>
          </a:solidFill>
        </p:grpSpPr>
        <p:sp>
          <p:nvSpPr>
            <p:cNvPr id="52" name="iṩľiḑe"/>
            <p:cNvSpPr/>
            <p:nvPr/>
          </p:nvSpPr>
          <p:spPr bwMode="auto">
            <a:xfrm flipV="1">
              <a:off x="10354175" y="5088856"/>
              <a:ext cx="949042" cy="464543"/>
            </a:xfrm>
            <a:custGeom>
              <a:avLst/>
              <a:gdLst>
                <a:gd name="T0" fmla="*/ 841 w 841"/>
                <a:gd name="T1" fmla="*/ 425 h 425"/>
                <a:gd name="T2" fmla="*/ 148 w 841"/>
                <a:gd name="T3" fmla="*/ 425 h 425"/>
                <a:gd name="T4" fmla="*/ 0 w 841"/>
                <a:gd name="T5" fmla="*/ 277 h 425"/>
                <a:gd name="T6" fmla="*/ 0 w 841"/>
                <a:gd name="T7" fmla="*/ 0 h 425"/>
                <a:gd name="T8" fmla="*/ 694 w 841"/>
                <a:gd name="T9" fmla="*/ 0 h 425"/>
                <a:gd name="T10" fmla="*/ 841 w 841"/>
                <a:gd name="T11" fmla="*/ 148 h 425"/>
                <a:gd name="T12" fmla="*/ 841 w 841"/>
                <a:gd name="T13" fmla="*/ 425 h 425"/>
              </a:gdLst>
              <a:ahLst/>
              <a:cxnLst>
                <a:cxn ang="0">
                  <a:pos x="T0" y="T1"/>
                </a:cxn>
                <a:cxn ang="0">
                  <a:pos x="T2" y="T3"/>
                </a:cxn>
                <a:cxn ang="0">
                  <a:pos x="T4" y="T5"/>
                </a:cxn>
                <a:cxn ang="0">
                  <a:pos x="T6" y="T7"/>
                </a:cxn>
                <a:cxn ang="0">
                  <a:pos x="T8" y="T9"/>
                </a:cxn>
                <a:cxn ang="0">
                  <a:pos x="T10" y="T11"/>
                </a:cxn>
                <a:cxn ang="0">
                  <a:pos x="T12" y="T13"/>
                </a:cxn>
              </a:cxnLst>
              <a:rect l="0" t="0" r="r" b="b"/>
              <a:pathLst>
                <a:path w="841" h="425">
                  <a:moveTo>
                    <a:pt x="841" y="425"/>
                  </a:moveTo>
                  <a:cubicBezTo>
                    <a:pt x="148" y="425"/>
                    <a:pt x="148" y="425"/>
                    <a:pt x="148" y="425"/>
                  </a:cubicBezTo>
                  <a:cubicBezTo>
                    <a:pt x="66" y="425"/>
                    <a:pt x="0" y="359"/>
                    <a:pt x="0" y="277"/>
                  </a:cubicBezTo>
                  <a:cubicBezTo>
                    <a:pt x="0" y="0"/>
                    <a:pt x="0" y="0"/>
                    <a:pt x="0" y="0"/>
                  </a:cubicBezTo>
                  <a:cubicBezTo>
                    <a:pt x="694" y="0"/>
                    <a:pt x="694" y="0"/>
                    <a:pt x="694" y="0"/>
                  </a:cubicBezTo>
                  <a:cubicBezTo>
                    <a:pt x="775" y="0"/>
                    <a:pt x="841" y="66"/>
                    <a:pt x="841" y="148"/>
                  </a:cubicBezTo>
                  <a:lnTo>
                    <a:pt x="841" y="425"/>
                  </a:lnTo>
                  <a:close/>
                </a:path>
              </a:pathLst>
            </a:custGeom>
            <a:solidFill>
              <a:srgbClr val="3090E0"/>
            </a:solidFill>
            <a:ln>
              <a:noFill/>
            </a:ln>
          </p:spPr>
          <p:txBody>
            <a:bodyPr vert="horz" wrap="square" lIns="91440" tIns="45720" rIns="91440" bIns="45720" numCol="1" anchor="ctr" anchorCtr="1"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53" name="islïdè"/>
            <p:cNvSpPr/>
            <p:nvPr/>
          </p:nvSpPr>
          <p:spPr bwMode="auto">
            <a:xfrm flipV="1">
              <a:off x="10289884" y="5466074"/>
              <a:ext cx="64289" cy="87327"/>
            </a:xfrm>
            <a:custGeom>
              <a:avLst/>
              <a:gdLst>
                <a:gd name="T0" fmla="*/ 0 w 84"/>
                <a:gd name="T1" fmla="*/ 97 h 97"/>
                <a:gd name="T2" fmla="*/ 84 w 84"/>
                <a:gd name="T3" fmla="*/ 0 h 97"/>
                <a:gd name="T4" fmla="*/ 84 w 84"/>
                <a:gd name="T5" fmla="*/ 97 h 97"/>
                <a:gd name="T6" fmla="*/ 0 w 84"/>
                <a:gd name="T7" fmla="*/ 97 h 97"/>
              </a:gdLst>
              <a:ahLst/>
              <a:cxnLst>
                <a:cxn ang="0">
                  <a:pos x="T0" y="T1"/>
                </a:cxn>
                <a:cxn ang="0">
                  <a:pos x="T2" y="T3"/>
                </a:cxn>
                <a:cxn ang="0">
                  <a:pos x="T4" y="T5"/>
                </a:cxn>
                <a:cxn ang="0">
                  <a:pos x="T6" y="T7"/>
                </a:cxn>
              </a:cxnLst>
              <a:rect l="0" t="0" r="r" b="b"/>
              <a:pathLst>
                <a:path w="84" h="97">
                  <a:moveTo>
                    <a:pt x="0" y="97"/>
                  </a:moveTo>
                  <a:lnTo>
                    <a:pt x="84" y="0"/>
                  </a:lnTo>
                  <a:lnTo>
                    <a:pt x="84" y="97"/>
                  </a:lnTo>
                  <a:lnTo>
                    <a:pt x="0" y="97"/>
                  </a:lnTo>
                  <a:close/>
                </a:path>
              </a:pathLst>
            </a:custGeom>
            <a:solidFill>
              <a:srgbClr val="2E75B6"/>
            </a:solidFill>
            <a:ln>
              <a:noFill/>
            </a:ln>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300" b="1" i="0" u="none" strike="noStrike" kern="0" cap="none" spc="0" normalizeH="0" baseline="0" noProof="0" dirty="0">
                <a:ln>
                  <a:noFill/>
                </a:ln>
                <a:solidFill>
                  <a:srgbClr val="0B2F79"/>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54" name="iSļîḑê"/>
            <p:cNvSpPr/>
            <p:nvPr/>
          </p:nvSpPr>
          <p:spPr bwMode="auto">
            <a:xfrm flipV="1">
              <a:off x="11211368" y="4985159"/>
              <a:ext cx="91844" cy="109833"/>
            </a:xfrm>
            <a:custGeom>
              <a:avLst/>
              <a:gdLst>
                <a:gd name="T0" fmla="*/ 120 w 120"/>
                <a:gd name="T1" fmla="*/ 0 h 122"/>
                <a:gd name="T2" fmla="*/ 0 w 120"/>
                <a:gd name="T3" fmla="*/ 122 h 122"/>
                <a:gd name="T4" fmla="*/ 0 w 120"/>
                <a:gd name="T5" fmla="*/ 0 h 122"/>
                <a:gd name="T6" fmla="*/ 120 w 120"/>
                <a:gd name="T7" fmla="*/ 0 h 122"/>
              </a:gdLst>
              <a:ahLst/>
              <a:cxnLst>
                <a:cxn ang="0">
                  <a:pos x="T0" y="T1"/>
                </a:cxn>
                <a:cxn ang="0">
                  <a:pos x="T2" y="T3"/>
                </a:cxn>
                <a:cxn ang="0">
                  <a:pos x="T4" y="T5"/>
                </a:cxn>
                <a:cxn ang="0">
                  <a:pos x="T6" y="T7"/>
                </a:cxn>
              </a:cxnLst>
              <a:rect l="0" t="0" r="r" b="b"/>
              <a:pathLst>
                <a:path w="120" h="122">
                  <a:moveTo>
                    <a:pt x="120" y="0"/>
                  </a:moveTo>
                  <a:lnTo>
                    <a:pt x="0" y="122"/>
                  </a:lnTo>
                  <a:lnTo>
                    <a:pt x="0" y="0"/>
                  </a:lnTo>
                  <a:lnTo>
                    <a:pt x="120" y="0"/>
                  </a:lnTo>
                  <a:close/>
                </a:path>
              </a:pathLst>
            </a:custGeom>
            <a:solidFill>
              <a:srgbClr val="2E75B6"/>
            </a:solidFill>
            <a:ln>
              <a:noFill/>
            </a:ln>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300" b="1" i="0" u="none" strike="noStrike" kern="0" cap="none" spc="0" normalizeH="0" baseline="0" noProof="0" dirty="0">
                <a:ln>
                  <a:noFill/>
                </a:ln>
                <a:solidFill>
                  <a:srgbClr val="0B2F79"/>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55" name="文本框 54"/>
            <p:cNvSpPr txBox="1"/>
            <p:nvPr/>
          </p:nvSpPr>
          <p:spPr>
            <a:xfrm>
              <a:off x="10444632" y="5112382"/>
              <a:ext cx="767847" cy="476906"/>
            </a:xfrm>
            <a:prstGeom prst="rect">
              <a:avLst/>
            </a:prstGeom>
            <a:noFill/>
          </p:spPr>
          <p:txBody>
            <a:bodyPr wrap="square"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0" fontAlgn="base" latinLnBrk="0" hangingPunct="0">
                <a:lnSpc>
                  <a:spcPct val="100000"/>
                </a:lnSpc>
                <a:spcBef>
                  <a:spcPct val="0"/>
                </a:spcBef>
                <a:spcAft>
                  <a:spcPct val="0"/>
                </a:spcAft>
                <a:buClrTx/>
                <a:buSzTx/>
                <a:buFontTx/>
                <a:buNone/>
                <a:defRPr/>
              </a:pPr>
              <a:r>
                <a:rPr lang="zh-CN" altLang="en-US" kern="0" dirty="0">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高效</a:t>
              </a:r>
              <a:endParaRPr kumimoji="0" lang="zh-CN" altLang="en-US" sz="1400" b="1"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61" name="组合 60"/>
          <p:cNvGrpSpPr/>
          <p:nvPr/>
        </p:nvGrpSpPr>
        <p:grpSpPr>
          <a:xfrm>
            <a:off x="9998742" y="4438062"/>
            <a:ext cx="814682" cy="389882"/>
            <a:chOff x="10289884" y="4985159"/>
            <a:chExt cx="1013333" cy="604129"/>
          </a:xfrm>
          <a:solidFill>
            <a:schemeClr val="accent1"/>
          </a:solidFill>
        </p:grpSpPr>
        <p:sp>
          <p:nvSpPr>
            <p:cNvPr id="62" name="iṩľiḑe"/>
            <p:cNvSpPr/>
            <p:nvPr/>
          </p:nvSpPr>
          <p:spPr bwMode="auto">
            <a:xfrm flipV="1">
              <a:off x="10354175" y="5088856"/>
              <a:ext cx="949042" cy="464543"/>
            </a:xfrm>
            <a:custGeom>
              <a:avLst/>
              <a:gdLst>
                <a:gd name="T0" fmla="*/ 841 w 841"/>
                <a:gd name="T1" fmla="*/ 425 h 425"/>
                <a:gd name="T2" fmla="*/ 148 w 841"/>
                <a:gd name="T3" fmla="*/ 425 h 425"/>
                <a:gd name="T4" fmla="*/ 0 w 841"/>
                <a:gd name="T5" fmla="*/ 277 h 425"/>
                <a:gd name="T6" fmla="*/ 0 w 841"/>
                <a:gd name="T7" fmla="*/ 0 h 425"/>
                <a:gd name="T8" fmla="*/ 694 w 841"/>
                <a:gd name="T9" fmla="*/ 0 h 425"/>
                <a:gd name="T10" fmla="*/ 841 w 841"/>
                <a:gd name="T11" fmla="*/ 148 h 425"/>
                <a:gd name="T12" fmla="*/ 841 w 841"/>
                <a:gd name="T13" fmla="*/ 425 h 425"/>
              </a:gdLst>
              <a:ahLst/>
              <a:cxnLst>
                <a:cxn ang="0">
                  <a:pos x="T0" y="T1"/>
                </a:cxn>
                <a:cxn ang="0">
                  <a:pos x="T2" y="T3"/>
                </a:cxn>
                <a:cxn ang="0">
                  <a:pos x="T4" y="T5"/>
                </a:cxn>
                <a:cxn ang="0">
                  <a:pos x="T6" y="T7"/>
                </a:cxn>
                <a:cxn ang="0">
                  <a:pos x="T8" y="T9"/>
                </a:cxn>
                <a:cxn ang="0">
                  <a:pos x="T10" y="T11"/>
                </a:cxn>
                <a:cxn ang="0">
                  <a:pos x="T12" y="T13"/>
                </a:cxn>
              </a:cxnLst>
              <a:rect l="0" t="0" r="r" b="b"/>
              <a:pathLst>
                <a:path w="841" h="425">
                  <a:moveTo>
                    <a:pt x="841" y="425"/>
                  </a:moveTo>
                  <a:cubicBezTo>
                    <a:pt x="148" y="425"/>
                    <a:pt x="148" y="425"/>
                    <a:pt x="148" y="425"/>
                  </a:cubicBezTo>
                  <a:cubicBezTo>
                    <a:pt x="66" y="425"/>
                    <a:pt x="0" y="359"/>
                    <a:pt x="0" y="277"/>
                  </a:cubicBezTo>
                  <a:cubicBezTo>
                    <a:pt x="0" y="0"/>
                    <a:pt x="0" y="0"/>
                    <a:pt x="0" y="0"/>
                  </a:cubicBezTo>
                  <a:cubicBezTo>
                    <a:pt x="694" y="0"/>
                    <a:pt x="694" y="0"/>
                    <a:pt x="694" y="0"/>
                  </a:cubicBezTo>
                  <a:cubicBezTo>
                    <a:pt x="775" y="0"/>
                    <a:pt x="841" y="66"/>
                    <a:pt x="841" y="148"/>
                  </a:cubicBezTo>
                  <a:lnTo>
                    <a:pt x="841" y="425"/>
                  </a:lnTo>
                  <a:close/>
                </a:path>
              </a:pathLst>
            </a:custGeom>
            <a:solidFill>
              <a:srgbClr val="3090E0"/>
            </a:solidFill>
            <a:ln>
              <a:noFill/>
            </a:ln>
          </p:spPr>
          <p:txBody>
            <a:bodyPr vert="horz" wrap="square" lIns="91440" tIns="45720" rIns="91440" bIns="45720" numCol="1" anchor="ctr" anchorCtr="1"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63" name="islïdè"/>
            <p:cNvSpPr/>
            <p:nvPr/>
          </p:nvSpPr>
          <p:spPr bwMode="auto">
            <a:xfrm flipV="1">
              <a:off x="10289884" y="5466074"/>
              <a:ext cx="64289" cy="87327"/>
            </a:xfrm>
            <a:custGeom>
              <a:avLst/>
              <a:gdLst>
                <a:gd name="T0" fmla="*/ 0 w 84"/>
                <a:gd name="T1" fmla="*/ 97 h 97"/>
                <a:gd name="T2" fmla="*/ 84 w 84"/>
                <a:gd name="T3" fmla="*/ 0 h 97"/>
                <a:gd name="T4" fmla="*/ 84 w 84"/>
                <a:gd name="T5" fmla="*/ 97 h 97"/>
                <a:gd name="T6" fmla="*/ 0 w 84"/>
                <a:gd name="T7" fmla="*/ 97 h 97"/>
              </a:gdLst>
              <a:ahLst/>
              <a:cxnLst>
                <a:cxn ang="0">
                  <a:pos x="T0" y="T1"/>
                </a:cxn>
                <a:cxn ang="0">
                  <a:pos x="T2" y="T3"/>
                </a:cxn>
                <a:cxn ang="0">
                  <a:pos x="T4" y="T5"/>
                </a:cxn>
                <a:cxn ang="0">
                  <a:pos x="T6" y="T7"/>
                </a:cxn>
              </a:cxnLst>
              <a:rect l="0" t="0" r="r" b="b"/>
              <a:pathLst>
                <a:path w="84" h="97">
                  <a:moveTo>
                    <a:pt x="0" y="97"/>
                  </a:moveTo>
                  <a:lnTo>
                    <a:pt x="84" y="0"/>
                  </a:lnTo>
                  <a:lnTo>
                    <a:pt x="84" y="97"/>
                  </a:lnTo>
                  <a:lnTo>
                    <a:pt x="0" y="97"/>
                  </a:lnTo>
                  <a:close/>
                </a:path>
              </a:pathLst>
            </a:custGeom>
            <a:solidFill>
              <a:srgbClr val="2E75B6"/>
            </a:solidFill>
            <a:ln>
              <a:noFill/>
            </a:ln>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300" b="1" i="0" u="none" strike="noStrike" kern="0" cap="none" spc="0" normalizeH="0" baseline="0" noProof="0" dirty="0">
                <a:ln>
                  <a:noFill/>
                </a:ln>
                <a:solidFill>
                  <a:srgbClr val="0B2F79"/>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64" name="iSļîḑê"/>
            <p:cNvSpPr/>
            <p:nvPr/>
          </p:nvSpPr>
          <p:spPr bwMode="auto">
            <a:xfrm flipV="1">
              <a:off x="11211368" y="4985159"/>
              <a:ext cx="91844" cy="109833"/>
            </a:xfrm>
            <a:custGeom>
              <a:avLst/>
              <a:gdLst>
                <a:gd name="T0" fmla="*/ 120 w 120"/>
                <a:gd name="T1" fmla="*/ 0 h 122"/>
                <a:gd name="T2" fmla="*/ 0 w 120"/>
                <a:gd name="T3" fmla="*/ 122 h 122"/>
                <a:gd name="T4" fmla="*/ 0 w 120"/>
                <a:gd name="T5" fmla="*/ 0 h 122"/>
                <a:gd name="T6" fmla="*/ 120 w 120"/>
                <a:gd name="T7" fmla="*/ 0 h 122"/>
              </a:gdLst>
              <a:ahLst/>
              <a:cxnLst>
                <a:cxn ang="0">
                  <a:pos x="T0" y="T1"/>
                </a:cxn>
                <a:cxn ang="0">
                  <a:pos x="T2" y="T3"/>
                </a:cxn>
                <a:cxn ang="0">
                  <a:pos x="T4" y="T5"/>
                </a:cxn>
                <a:cxn ang="0">
                  <a:pos x="T6" y="T7"/>
                </a:cxn>
              </a:cxnLst>
              <a:rect l="0" t="0" r="r" b="b"/>
              <a:pathLst>
                <a:path w="120" h="122">
                  <a:moveTo>
                    <a:pt x="120" y="0"/>
                  </a:moveTo>
                  <a:lnTo>
                    <a:pt x="0" y="122"/>
                  </a:lnTo>
                  <a:lnTo>
                    <a:pt x="0" y="0"/>
                  </a:lnTo>
                  <a:lnTo>
                    <a:pt x="120" y="0"/>
                  </a:lnTo>
                  <a:close/>
                </a:path>
              </a:pathLst>
            </a:custGeom>
            <a:solidFill>
              <a:srgbClr val="2E75B6"/>
            </a:solidFill>
            <a:ln>
              <a:noFill/>
            </a:ln>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300" b="1" i="0" u="none" strike="noStrike" kern="0" cap="none" spc="0" normalizeH="0" baseline="0" noProof="0" dirty="0">
                <a:ln>
                  <a:noFill/>
                </a:ln>
                <a:solidFill>
                  <a:srgbClr val="0B2F79"/>
                </a:solidFill>
                <a:effectLst/>
                <a:uLnTx/>
                <a:uFillTx/>
                <a:latin typeface="微软雅黑" panose="020B0503020204020204" pitchFamily="34" charset="-122"/>
                <a:ea typeface="微软雅黑 Light" panose="020B0502040204020203" pitchFamily="34" charset="-122"/>
                <a:cs typeface="Arial" panose="020B0604020202020204" pitchFamily="34" charset="0"/>
              </a:endParaRPr>
            </a:p>
          </p:txBody>
        </p:sp>
        <p:sp>
          <p:nvSpPr>
            <p:cNvPr id="65" name="文本框 64"/>
            <p:cNvSpPr txBox="1"/>
            <p:nvPr/>
          </p:nvSpPr>
          <p:spPr>
            <a:xfrm>
              <a:off x="10444632" y="5112382"/>
              <a:ext cx="767847" cy="476906"/>
            </a:xfrm>
            <a:prstGeom prst="rect">
              <a:avLst/>
            </a:prstGeom>
            <a:noFill/>
          </p:spPr>
          <p:txBody>
            <a:bodyPr wrap="square"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0" fontAlgn="base" latinLnBrk="0" hangingPunct="0">
                <a:lnSpc>
                  <a:spcPct val="100000"/>
                </a:lnSpc>
                <a:spcBef>
                  <a:spcPct val="0"/>
                </a:spcBef>
                <a:spcAft>
                  <a:spcPct val="0"/>
                </a:spcAft>
                <a:buClrTx/>
                <a:buSzTx/>
                <a:buFontTx/>
                <a:buNone/>
                <a:defRPr/>
              </a:pPr>
              <a:r>
                <a:rPr lang="zh-CN" altLang="en-US" kern="0" dirty="0">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安全</a:t>
              </a:r>
              <a:endParaRPr kumimoji="0" lang="zh-CN" altLang="en-US" sz="1400" b="1"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70" name="组合 69"/>
          <p:cNvGrpSpPr/>
          <p:nvPr/>
        </p:nvGrpSpPr>
        <p:grpSpPr>
          <a:xfrm>
            <a:off x="11108916" y="2274220"/>
            <a:ext cx="814880" cy="1274276"/>
            <a:chOff x="11507871" y="2274220"/>
            <a:chExt cx="814880" cy="1274276"/>
          </a:xfrm>
        </p:grpSpPr>
        <p:sp>
          <p:nvSpPr>
            <p:cNvPr id="68" name="箭头: 五边形 67"/>
            <p:cNvSpPr/>
            <p:nvPr/>
          </p:nvSpPr>
          <p:spPr>
            <a:xfrm rot="5400000">
              <a:off x="11278455" y="2711515"/>
              <a:ext cx="1274276" cy="399686"/>
            </a:xfrm>
            <a:prstGeom prst="homePlate">
              <a:avLst>
                <a:gd name="adj" fmla="val 0"/>
              </a:avLst>
            </a:prstGeom>
            <a:solidFill>
              <a:schemeClr val="bg1"/>
            </a:solidFill>
            <a:ln w="12700" cap="flat" cmpd="sng" algn="ctr">
              <a:solidFill>
                <a:srgbClr val="1E64A5"/>
              </a:solidFill>
              <a:prstDash val="solid"/>
              <a:miter lim="800000"/>
            </a:ln>
            <a:effectLst>
              <a:outerShdw blurRad="50800" dist="38100" dir="5400000" algn="t" rotWithShape="0">
                <a:srgbClr val="5B9BD5">
                  <a:lumMod val="7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object 27"/>
            <p:cNvSpPr txBox="1"/>
            <p:nvPr/>
          </p:nvSpPr>
          <p:spPr>
            <a:xfrm>
              <a:off x="11507871" y="2394228"/>
              <a:ext cx="814880" cy="1001395"/>
            </a:xfrm>
            <a:prstGeom prst="rect">
              <a:avLst/>
            </a:prstGeom>
          </p:spPr>
          <p:txBody>
            <a:bodyPr vert="horz" wrap="square" lIns="0" tIns="16933" rIns="0" bIns="0" rtlCol="0">
              <a:spAutoFit/>
            </a:bodyPr>
            <a:lstStyle/>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结</a:t>
              </a:r>
              <a:endParaRPr lang="en-US" altLang="zh-CN"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构</a:t>
              </a:r>
              <a:endParaRPr lang="en-US" altLang="zh-CN"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创</a:t>
              </a:r>
              <a:endParaRPr lang="en-US" altLang="zh-CN"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新</a:t>
              </a:r>
            </a:p>
          </p:txBody>
        </p:sp>
      </p:grpSp>
      <p:grpSp>
        <p:nvGrpSpPr>
          <p:cNvPr id="74" name="组合 73"/>
          <p:cNvGrpSpPr/>
          <p:nvPr/>
        </p:nvGrpSpPr>
        <p:grpSpPr>
          <a:xfrm>
            <a:off x="11108916" y="5026945"/>
            <a:ext cx="814880" cy="1274276"/>
            <a:chOff x="11507871" y="2274220"/>
            <a:chExt cx="814880" cy="1274276"/>
          </a:xfrm>
        </p:grpSpPr>
        <p:sp>
          <p:nvSpPr>
            <p:cNvPr id="75" name="箭头: 五边形 74"/>
            <p:cNvSpPr/>
            <p:nvPr/>
          </p:nvSpPr>
          <p:spPr>
            <a:xfrm rot="5400000">
              <a:off x="11278455" y="2711515"/>
              <a:ext cx="1274276" cy="399686"/>
            </a:xfrm>
            <a:prstGeom prst="homePlate">
              <a:avLst>
                <a:gd name="adj" fmla="val 0"/>
              </a:avLst>
            </a:prstGeom>
            <a:solidFill>
              <a:schemeClr val="bg1"/>
            </a:solidFill>
            <a:ln w="12700" cap="flat" cmpd="sng" algn="ctr">
              <a:solidFill>
                <a:srgbClr val="1E64A5"/>
              </a:solidFill>
              <a:prstDash val="solid"/>
              <a:miter lim="800000"/>
            </a:ln>
            <a:effectLst>
              <a:outerShdw blurRad="50800" dist="38100" dir="5400000" algn="t" rotWithShape="0">
                <a:srgbClr val="5B9BD5">
                  <a:lumMod val="7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object 27"/>
            <p:cNvSpPr txBox="1"/>
            <p:nvPr/>
          </p:nvSpPr>
          <p:spPr>
            <a:xfrm>
              <a:off x="11507871" y="2394228"/>
              <a:ext cx="814880" cy="1001395"/>
            </a:xfrm>
            <a:prstGeom prst="rect">
              <a:avLst/>
            </a:prstGeom>
          </p:spPr>
          <p:txBody>
            <a:bodyPr vert="horz" wrap="square" lIns="0" tIns="16933" rIns="0" bIns="0" rtlCol="0">
              <a:spAutoFit/>
            </a:bodyPr>
            <a:lstStyle/>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应</a:t>
              </a:r>
            </a:p>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用</a:t>
              </a:r>
            </a:p>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创</a:t>
              </a:r>
            </a:p>
            <a:p>
              <a:pPr algn="ctr" defTabSz="1219200"/>
              <a:r>
                <a:rPr lang="zh-CN" altLang="en-US" sz="1600" b="1" dirty="0">
                  <a:solidFill>
                    <a:srgbClr val="1E64A5"/>
                  </a:solidFill>
                  <a:latin typeface="微软雅黑" panose="020B0503020204020204" pitchFamily="34" charset="-122"/>
                  <a:ea typeface="微软雅黑" panose="020B0503020204020204" pitchFamily="34" charset="-122"/>
                  <a:cs typeface="微软雅黑" panose="020B0503020204020204" pitchFamily="34" charset="-122"/>
                </a:rPr>
                <a:t>新</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56232" y="1996599"/>
            <a:ext cx="3507483" cy="4021284"/>
          </a:xfrm>
          <a:prstGeom prst="roundRect">
            <a:avLst>
              <a:gd name="adj" fmla="val 2813"/>
            </a:avLst>
          </a:prstGeom>
          <a:noFill/>
          <a:ln>
            <a:solidFill>
              <a:srgbClr val="1E64A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4" name="矩形 3"/>
          <p:cNvSpPr/>
          <p:nvPr/>
        </p:nvSpPr>
        <p:spPr>
          <a:xfrm>
            <a:off x="335380" y="-23651"/>
            <a:ext cx="115909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4</a:t>
            </a:r>
            <a:r>
              <a:rPr lang="zh-CN" altLang="en-US" sz="2400" b="1" dirty="0">
                <a:solidFill>
                  <a:srgbClr val="1F4E79"/>
                </a:solidFill>
                <a:latin typeface="微软雅黑" panose="020B0503020204020204" pitchFamily="34" charset="-122"/>
                <a:ea typeface="微软雅黑" panose="020B0503020204020204" pitchFamily="34" charset="-122"/>
                <a:cs typeface="+mn-ea"/>
              </a:rPr>
              <a:t> 、创新性：</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5" name="矩形: 圆角 4"/>
          <p:cNvSpPr/>
          <p:nvPr/>
        </p:nvSpPr>
        <p:spPr>
          <a:xfrm>
            <a:off x="756232" y="840118"/>
            <a:ext cx="10937593" cy="1014536"/>
          </a:xfrm>
          <a:prstGeom prst="roundRect">
            <a:avLst>
              <a:gd name="adj" fmla="val 428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6" name="文本框 5"/>
          <p:cNvSpPr txBox="1"/>
          <p:nvPr/>
        </p:nvSpPr>
        <p:spPr>
          <a:xfrm>
            <a:off x="952297" y="876622"/>
            <a:ext cx="10251410" cy="943592"/>
          </a:xfrm>
          <a:prstGeom prst="rect">
            <a:avLst/>
          </a:prstGeom>
          <a:noFill/>
        </p:spPr>
        <p:txBody>
          <a:bodyPr wrap="square" rtlCol="0" anchor="t">
            <a:spAutoFit/>
          </a:bodyPr>
          <a:lstStyle/>
          <a:p>
            <a:pPr algn="ctr">
              <a:lnSpc>
                <a:spcPct val="120000"/>
              </a:lnSpc>
              <a:spcBef>
                <a:spcPts val="0"/>
              </a:spcBef>
              <a:spcAft>
                <a:spcPts val="0"/>
              </a:spcAft>
            </a:pPr>
            <a:r>
              <a:rPr lang="zh-CN" altLang="en-US" sz="2400" b="1" dirty="0">
                <a:solidFill>
                  <a:srgbClr val="1F4E79"/>
                </a:solidFill>
                <a:latin typeface="微软雅黑" panose="020B0503020204020204" pitchFamily="34" charset="-122"/>
                <a:ea typeface="微软雅黑" panose="020B0503020204020204" pitchFamily="34" charset="-122"/>
                <a:cs typeface="+mn-ea"/>
                <a:sym typeface="+mn-ea"/>
              </a:rPr>
              <a:t>芦曲泊帕是</a:t>
            </a:r>
            <a:r>
              <a:rPr lang="zh-CN" altLang="en-US" sz="2400" b="1" dirty="0">
                <a:solidFill>
                  <a:srgbClr val="FF0000"/>
                </a:solidFill>
                <a:latin typeface="微软雅黑" panose="020B0503020204020204" pitchFamily="34" charset="-122"/>
                <a:ea typeface="微软雅黑" panose="020B0503020204020204" pitchFamily="34" charset="-122"/>
                <a:cs typeface="+mn-ea"/>
                <a:sym typeface="+mn-ea"/>
              </a:rPr>
              <a:t>唯一不受饮食状态影响</a:t>
            </a:r>
            <a:r>
              <a:rPr lang="zh-CN" altLang="en-US" sz="2400" b="1" dirty="0">
                <a:solidFill>
                  <a:srgbClr val="1F4E79"/>
                </a:solidFill>
                <a:latin typeface="微软雅黑" panose="020B0503020204020204" pitchFamily="34" charset="-122"/>
                <a:ea typeface="微软雅黑" panose="020B0503020204020204" pitchFamily="34" charset="-122"/>
                <a:cs typeface="+mn-ea"/>
                <a:sym typeface="+mn-ea"/>
              </a:rPr>
              <a:t>、高效稳定的</a:t>
            </a:r>
            <a:r>
              <a:rPr lang="en-US" altLang="zh-CN" sz="2400" b="1" dirty="0">
                <a:solidFill>
                  <a:srgbClr val="1F4E79"/>
                </a:solidFill>
                <a:latin typeface="微软雅黑" panose="020B0503020204020204" pitchFamily="34" charset="-122"/>
                <a:ea typeface="微软雅黑" panose="020B0503020204020204" pitchFamily="34" charset="-122"/>
                <a:cs typeface="+mn-ea"/>
                <a:sym typeface="+mn-ea"/>
              </a:rPr>
              <a:t>TPO-RA</a:t>
            </a:r>
            <a:r>
              <a:rPr lang="zh-CN" altLang="en-US" sz="2400" b="1" dirty="0">
                <a:solidFill>
                  <a:srgbClr val="1F4E79"/>
                </a:solidFill>
                <a:latin typeface="微软雅黑" panose="020B0503020204020204" pitchFamily="34" charset="-122"/>
                <a:ea typeface="微软雅黑" panose="020B0503020204020204" pitchFamily="34" charset="-122"/>
                <a:cs typeface="+mn-ea"/>
                <a:sym typeface="+mn-ea"/>
              </a:rPr>
              <a:t>小分子药物，</a:t>
            </a:r>
          </a:p>
          <a:p>
            <a:pPr algn="ctr">
              <a:lnSpc>
                <a:spcPct val="120000"/>
              </a:lnSpc>
              <a:spcBef>
                <a:spcPts val="0"/>
              </a:spcBef>
              <a:spcAft>
                <a:spcPts val="0"/>
              </a:spcAft>
            </a:pPr>
            <a:r>
              <a:rPr lang="zh-CN" altLang="en-US" sz="2400" b="1" dirty="0">
                <a:solidFill>
                  <a:srgbClr val="1F4E79"/>
                </a:solidFill>
                <a:latin typeface="微软雅黑" panose="020B0503020204020204" pitchFamily="34" charset="-122"/>
                <a:ea typeface="微软雅黑" panose="020B0503020204020204" pitchFamily="34" charset="-122"/>
                <a:cs typeface="+mn-ea"/>
                <a:sym typeface="+mn-ea"/>
              </a:rPr>
              <a:t>保证患者的升血小板效果，减少手术和其他侵袭性操作的出血风险。</a:t>
            </a:r>
          </a:p>
        </p:txBody>
      </p:sp>
      <p:pic>
        <p:nvPicPr>
          <p:cNvPr id="8" name="图片 7"/>
          <p:cNvPicPr>
            <a:picLocks noChangeAspect="1"/>
          </p:cNvPicPr>
          <p:nvPr/>
        </p:nvPicPr>
        <p:blipFill>
          <a:blip r:embed="rId2"/>
          <a:stretch>
            <a:fillRect/>
          </a:stretch>
        </p:blipFill>
        <p:spPr>
          <a:xfrm>
            <a:off x="1321192" y="3278917"/>
            <a:ext cx="2427234" cy="1965866"/>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8872" t="12182" r="15630" b="8469"/>
          <a:stretch>
            <a:fillRect/>
          </a:stretch>
        </p:blipFill>
        <p:spPr>
          <a:xfrm>
            <a:off x="4779453" y="3191038"/>
            <a:ext cx="2608606" cy="2194291"/>
          </a:xfrm>
          <a:prstGeom prst="rect">
            <a:avLst/>
          </a:prstGeom>
        </p:spPr>
      </p:pic>
      <p:graphicFrame>
        <p:nvGraphicFramePr>
          <p:cNvPr id="10" name="图表 9"/>
          <p:cNvGraphicFramePr/>
          <p:nvPr>
            <p:extLst>
              <p:ext uri="{D42A27DB-BD31-4B8C-83A1-F6EECF244321}">
                <p14:modId xmlns:p14="http://schemas.microsoft.com/office/powerpoint/2010/main" val="214751274"/>
              </p:ext>
            </p:extLst>
          </p:nvPr>
        </p:nvGraphicFramePr>
        <p:xfrm>
          <a:off x="7934040" y="3043257"/>
          <a:ext cx="3521882" cy="2038499"/>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p:cNvSpPr txBox="1"/>
          <p:nvPr/>
        </p:nvSpPr>
        <p:spPr>
          <a:xfrm>
            <a:off x="8209333" y="5251573"/>
            <a:ext cx="3163463" cy="523220"/>
          </a:xfrm>
          <a:prstGeom prst="rect">
            <a:avLst/>
          </a:prstGeom>
          <a:noFill/>
        </p:spPr>
        <p:txBody>
          <a:bodyPr wrap="square">
            <a:spAutoFit/>
          </a:bodyPr>
          <a:lstStyle/>
          <a:p>
            <a:pPr algn="ct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空腹状态，相对于进食条件下</a:t>
            </a:r>
            <a:endPar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gn="ct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阿伐曲泊帕的药代动力学变异性更高</a:t>
            </a:r>
          </a:p>
        </p:txBody>
      </p:sp>
      <p:sp>
        <p:nvSpPr>
          <p:cNvPr id="12" name="矩形 11"/>
          <p:cNvSpPr/>
          <p:nvPr/>
        </p:nvSpPr>
        <p:spPr>
          <a:xfrm>
            <a:off x="984342" y="2235201"/>
            <a:ext cx="3070425" cy="575289"/>
          </a:xfrm>
          <a:prstGeom prst="rect">
            <a:avLst/>
          </a:prstGeom>
          <a:solidFill>
            <a:srgbClr val="2E75B6"/>
          </a:solidFill>
          <a:ln w="12700" cap="flat" cmpd="sng" algn="ctr">
            <a:solidFill>
              <a:schemeClr val="bg1"/>
            </a:solidFill>
            <a:prstDash val="solid"/>
            <a:miter lim="800000"/>
          </a:ln>
          <a:effectLst>
            <a:outerShdw blurRad="50800" dist="38100" dir="5400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饮食状态对芦曲泊帕的</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生物利用度和药代动力学未受到影响</a:t>
            </a:r>
          </a:p>
        </p:txBody>
      </p:sp>
      <p:sp>
        <p:nvSpPr>
          <p:cNvPr id="14" name="矩形 13"/>
          <p:cNvSpPr/>
          <p:nvPr/>
        </p:nvSpPr>
        <p:spPr>
          <a:xfrm>
            <a:off x="4558809" y="2235201"/>
            <a:ext cx="3070425" cy="575289"/>
          </a:xfrm>
          <a:prstGeom prst="rect">
            <a:avLst/>
          </a:prstGeom>
          <a:solidFill>
            <a:srgbClr val="2E75B6"/>
          </a:solidFill>
          <a:ln w="12700" cap="flat" cmpd="sng" algn="ctr">
            <a:solidFill>
              <a:schemeClr val="bg1"/>
            </a:solidFill>
            <a:prstDash val="solid"/>
            <a:miter lim="800000"/>
          </a:ln>
          <a:effectLst>
            <a:outerShdw blurRad="50800" dist="38100" dir="5400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给药后的食物摄入时间</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间隔显著影响海曲泊帕的暴露量</a:t>
            </a:r>
          </a:p>
        </p:txBody>
      </p:sp>
      <p:sp>
        <p:nvSpPr>
          <p:cNvPr id="15" name="矩形 14"/>
          <p:cNvSpPr/>
          <p:nvPr/>
        </p:nvSpPr>
        <p:spPr>
          <a:xfrm>
            <a:off x="8207173" y="2235201"/>
            <a:ext cx="3070425" cy="575289"/>
          </a:xfrm>
          <a:prstGeom prst="rect">
            <a:avLst/>
          </a:prstGeom>
          <a:solidFill>
            <a:srgbClr val="2E75B6"/>
          </a:solidFill>
          <a:ln w="12700" cap="flat" cmpd="sng" algn="ctr">
            <a:solidFill>
              <a:schemeClr val="bg1"/>
            </a:solidFill>
            <a:prstDash val="solid"/>
            <a:miter lim="800000"/>
          </a:ln>
          <a:effectLst>
            <a:outerShdw blurRad="50800" dist="38100" dir="5400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阿伐曲泊帕需与食物同服</a:t>
            </a:r>
          </a:p>
        </p:txBody>
      </p:sp>
      <p:sp>
        <p:nvSpPr>
          <p:cNvPr id="17" name="矩形: 圆角 16"/>
          <p:cNvSpPr/>
          <p:nvPr/>
        </p:nvSpPr>
        <p:spPr>
          <a:xfrm>
            <a:off x="4353583" y="1996599"/>
            <a:ext cx="3507483" cy="4021284"/>
          </a:xfrm>
          <a:prstGeom prst="roundRect">
            <a:avLst>
              <a:gd name="adj" fmla="val 2813"/>
            </a:avLst>
          </a:prstGeom>
          <a:noFill/>
          <a:ln>
            <a:solidFill>
              <a:srgbClr val="1E64A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8" name="矩形: 圆角 17"/>
          <p:cNvSpPr/>
          <p:nvPr/>
        </p:nvSpPr>
        <p:spPr>
          <a:xfrm>
            <a:off x="7950934" y="1996599"/>
            <a:ext cx="3507483" cy="4021284"/>
          </a:xfrm>
          <a:prstGeom prst="roundRect">
            <a:avLst>
              <a:gd name="adj" fmla="val 2813"/>
            </a:avLst>
          </a:prstGeom>
          <a:noFill/>
          <a:ln>
            <a:solidFill>
              <a:srgbClr val="1E64A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 name="文本框 1">
            <a:extLst>
              <a:ext uri="{FF2B5EF4-FFF2-40B4-BE49-F238E27FC236}">
                <a16:creationId xmlns:a16="http://schemas.microsoft.com/office/drawing/2014/main" id="{E49C2FE4-7D56-912E-0FB7-82D3DE19EA11}"/>
              </a:ext>
            </a:extLst>
          </p:cNvPr>
          <p:cNvSpPr txBox="1"/>
          <p:nvPr/>
        </p:nvSpPr>
        <p:spPr>
          <a:xfrm>
            <a:off x="725708" y="6359352"/>
            <a:ext cx="1190967" cy="253916"/>
          </a:xfrm>
          <a:prstGeom prst="rect">
            <a:avLst/>
          </a:prstGeom>
          <a:noFill/>
        </p:spPr>
        <p:txBody>
          <a:bodyPr wrap="square" rtlCol="0">
            <a:spAutoFit/>
          </a:bodyPr>
          <a:lstStyle/>
          <a:p>
            <a:r>
              <a:rPr lang="zh-CN" altLang="en-US" sz="1050" dirty="0">
                <a:solidFill>
                  <a:schemeClr val="tx1">
                    <a:lumMod val="50000"/>
                    <a:lumOff val="50000"/>
                  </a:schemeClr>
                </a:solidFill>
                <a:latin typeface="微软雅黑 Light" panose="020B0502040204020203" pitchFamily="34" charset="-122"/>
                <a:ea typeface="微软雅黑 Light" panose="020B0502040204020203" pitchFamily="34" charset="-122"/>
              </a:rPr>
              <a:t>参见说明书</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380" y="-23651"/>
            <a:ext cx="115909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5</a:t>
            </a:r>
            <a:r>
              <a:rPr lang="zh-CN" altLang="en-US" sz="2400" b="1" dirty="0">
                <a:solidFill>
                  <a:srgbClr val="1F4E79"/>
                </a:solidFill>
                <a:latin typeface="微软雅黑" panose="020B0503020204020204" pitchFamily="34" charset="-122"/>
                <a:ea typeface="微软雅黑" panose="020B0503020204020204" pitchFamily="34" charset="-122"/>
                <a:cs typeface="+mn-ea"/>
              </a:rPr>
              <a:t> 、公平性</a:t>
            </a:r>
            <a:r>
              <a:rPr lang="en-US" altLang="zh-CN" sz="2400" b="1" dirty="0">
                <a:solidFill>
                  <a:srgbClr val="1F4E79"/>
                </a:solidFill>
                <a:latin typeface="微软雅黑" panose="020B0503020204020204" pitchFamily="34" charset="-122"/>
                <a:ea typeface="微软雅黑" panose="020B0503020204020204" pitchFamily="34" charset="-122"/>
                <a:cs typeface="+mn-ea"/>
              </a:rPr>
              <a:t>1</a:t>
            </a:r>
            <a:r>
              <a:rPr lang="zh-CN" altLang="en-US" sz="2400" b="1" dirty="0">
                <a:solidFill>
                  <a:srgbClr val="1F4E79"/>
                </a:solidFill>
                <a:latin typeface="微软雅黑" panose="020B0503020204020204" pitchFamily="34" charset="-122"/>
                <a:ea typeface="微软雅黑" panose="020B0503020204020204" pitchFamily="34" charset="-122"/>
                <a:cs typeface="+mn-ea"/>
              </a:rPr>
              <a:t>：</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5" name="文本框 4"/>
          <p:cNvSpPr txBox="1"/>
          <p:nvPr/>
        </p:nvSpPr>
        <p:spPr>
          <a:xfrm>
            <a:off x="908099" y="1433909"/>
            <a:ext cx="4947756" cy="1675330"/>
          </a:xfrm>
          <a:prstGeom prst="rect">
            <a:avLst/>
          </a:prstGeom>
          <a:noFill/>
        </p:spPr>
        <p:txBody>
          <a:bodyPr wrap="square">
            <a:spAutoFit/>
          </a:bodyPr>
          <a:lstStyle/>
          <a:p>
            <a:pPr>
              <a:lnSpc>
                <a:spcPct val="15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中国约</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330</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万人由于慢性肝病伴血小板减少症的患者需要升板治疗。作为同适应症下国内患者可及的第二个口服</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TPO-RA</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药品，纳入医保报销范围，将更加有利于丰富临床选择，保障供应，减轻患者疾病负担，进而改善公众健康，助力健康中国实现。</a:t>
            </a:r>
          </a:p>
        </p:txBody>
      </p:sp>
      <p:sp>
        <p:nvSpPr>
          <p:cNvPr id="6" name="矩形: 圆角 5"/>
          <p:cNvSpPr/>
          <p:nvPr/>
        </p:nvSpPr>
        <p:spPr>
          <a:xfrm>
            <a:off x="808938" y="1162051"/>
            <a:ext cx="5130043" cy="1996786"/>
          </a:xfrm>
          <a:prstGeom prst="roundRect">
            <a:avLst>
              <a:gd name="adj" fmla="val 7815"/>
            </a:avLst>
          </a:prstGeom>
          <a:noFill/>
          <a:ln w="12700"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940086" y="953244"/>
            <a:ext cx="2867745" cy="412734"/>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对疾病和疾病公众健康影响</a:t>
            </a:r>
          </a:p>
        </p:txBody>
      </p:sp>
      <p:sp>
        <p:nvSpPr>
          <p:cNvPr id="11" name="文本框 10"/>
          <p:cNvSpPr txBox="1"/>
          <p:nvPr/>
        </p:nvSpPr>
        <p:spPr>
          <a:xfrm>
            <a:off x="908099" y="3952313"/>
            <a:ext cx="4947756" cy="2320956"/>
          </a:xfrm>
          <a:prstGeom prst="rect">
            <a:avLst/>
          </a:prstGeom>
          <a:noFill/>
        </p:spPr>
        <p:txBody>
          <a:bodyPr wrap="square">
            <a:spAutoFit/>
          </a:bodyPr>
          <a:lstStyle/>
          <a:p>
            <a:pPr>
              <a:lnSpc>
                <a:spcPct val="15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与阿伐曲泊帕相比：</a:t>
            </a:r>
          </a:p>
          <a:p>
            <a:pPr>
              <a:lnSpc>
                <a:spcPct val="150000"/>
              </a:lnSpc>
            </a:pP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1.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芦曲泊帕对</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CLDT</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低基线患者</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不需要增加剂量；</a:t>
            </a:r>
          </a:p>
          <a:p>
            <a:pPr>
              <a:lnSpc>
                <a:spcPct val="150000"/>
              </a:lnSpc>
            </a:pP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2.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芦曲泊帕能提高患者依从性，</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不受饮食影响，无临床意义的药物间相互作用；</a:t>
            </a:r>
          </a:p>
          <a:p>
            <a:pPr>
              <a:lnSpc>
                <a:spcPct val="15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 </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3.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芦曲泊帕有更高的稳态峰浓度，</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更低的血栓风险，较阿伐曲波帕可以提前</a:t>
            </a:r>
            <a:r>
              <a:rPr lang="en-US" altLang="zh-CN"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1</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天进行手术且增加</a:t>
            </a:r>
            <a:r>
              <a:rPr lang="en-US" altLang="zh-CN"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3</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天的手术窗口期</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。提供更高的用药安全性，更便捷灵活的患者管理方式。</a:t>
            </a:r>
          </a:p>
        </p:txBody>
      </p:sp>
      <p:sp>
        <p:nvSpPr>
          <p:cNvPr id="12" name="矩形: 圆角 11"/>
          <p:cNvSpPr/>
          <p:nvPr/>
        </p:nvSpPr>
        <p:spPr>
          <a:xfrm>
            <a:off x="808938" y="3851370"/>
            <a:ext cx="5130043" cy="2503248"/>
          </a:xfrm>
          <a:prstGeom prst="roundRect">
            <a:avLst>
              <a:gd name="adj" fmla="val 7815"/>
            </a:avLst>
          </a:prstGeom>
          <a:noFill/>
          <a:ln w="12700"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1940086" y="3597855"/>
            <a:ext cx="2867745" cy="424510"/>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弥补药品目录短板</a:t>
            </a:r>
          </a:p>
        </p:txBody>
      </p:sp>
      <p:sp>
        <p:nvSpPr>
          <p:cNvPr id="14" name="文本框 13"/>
          <p:cNvSpPr txBox="1"/>
          <p:nvPr/>
        </p:nvSpPr>
        <p:spPr>
          <a:xfrm>
            <a:off x="6376026" y="1571315"/>
            <a:ext cx="4947756" cy="1351460"/>
          </a:xfrm>
          <a:prstGeom prst="rect">
            <a:avLst/>
          </a:prstGeom>
          <a:noFill/>
        </p:spPr>
        <p:txBody>
          <a:bodyPr wrap="square">
            <a:spAutoFit/>
          </a:bodyPr>
          <a:lstStyle/>
          <a:p>
            <a:pPr>
              <a:lnSpc>
                <a:spcPct val="150000"/>
              </a:lnSpc>
            </a:pP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1.CLDT</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患者频繁接受手术（侵袭性操作），导致出血风险较高，亟需升板治疗。</a:t>
            </a:r>
          </a:p>
          <a:p>
            <a:pPr>
              <a:lnSpc>
                <a:spcPct val="150000"/>
              </a:lnSpc>
            </a:pP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2.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国内外</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CEA</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研究结果表明，较阿伐曲泊帕，芦曲泊帕疗效更好，安全性更高，减轻患者疾病负担。</a:t>
            </a:r>
          </a:p>
        </p:txBody>
      </p:sp>
      <p:sp>
        <p:nvSpPr>
          <p:cNvPr id="15" name="矩形: 圆角 14"/>
          <p:cNvSpPr/>
          <p:nvPr/>
        </p:nvSpPr>
        <p:spPr>
          <a:xfrm>
            <a:off x="6276865" y="1162051"/>
            <a:ext cx="5130043" cy="1996786"/>
          </a:xfrm>
          <a:prstGeom prst="roundRect">
            <a:avLst>
              <a:gd name="adj" fmla="val 7815"/>
            </a:avLst>
          </a:prstGeom>
          <a:noFill/>
          <a:ln w="12700"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7408013" y="953244"/>
            <a:ext cx="2867745" cy="412734"/>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符合“保基本”原则</a:t>
            </a:r>
          </a:p>
        </p:txBody>
      </p:sp>
      <p:sp>
        <p:nvSpPr>
          <p:cNvPr id="17" name="文本框 16"/>
          <p:cNvSpPr txBox="1"/>
          <p:nvPr/>
        </p:nvSpPr>
        <p:spPr>
          <a:xfrm>
            <a:off x="6376026" y="4437061"/>
            <a:ext cx="4947756" cy="1351460"/>
          </a:xfrm>
          <a:prstGeom prst="rect">
            <a:avLst/>
          </a:prstGeom>
          <a:noFill/>
        </p:spPr>
        <p:txBody>
          <a:bodyPr wrap="square">
            <a:spAutoFit/>
          </a:bodyPr>
          <a:lstStyle/>
          <a:p>
            <a:pPr>
              <a:lnSpc>
                <a:spcPct val="150000"/>
              </a:lnSpc>
            </a:pP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1.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芦曲泊帕的适应症诊断表述清晰，限制要求明确，医保经办审核方便； </a:t>
            </a:r>
          </a:p>
          <a:p>
            <a:pPr>
              <a:lnSpc>
                <a:spcPct val="15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 </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2.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其临床使用有明确使用条件、使用次数、监测等要求，滥用风险极小；整体而言临床管理难度小。</a:t>
            </a:r>
          </a:p>
        </p:txBody>
      </p:sp>
      <p:sp>
        <p:nvSpPr>
          <p:cNvPr id="18" name="矩形: 圆角 17"/>
          <p:cNvSpPr/>
          <p:nvPr/>
        </p:nvSpPr>
        <p:spPr>
          <a:xfrm>
            <a:off x="6276865" y="3851370"/>
            <a:ext cx="5130043" cy="2503248"/>
          </a:xfrm>
          <a:prstGeom prst="roundRect">
            <a:avLst>
              <a:gd name="adj" fmla="val 7815"/>
            </a:avLst>
          </a:prstGeom>
          <a:noFill/>
          <a:ln w="12700"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7408013" y="3597855"/>
            <a:ext cx="2867745" cy="424510"/>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临床管理难度</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
            <a:ext cx="12192000" cy="1124744"/>
          </a:xfrm>
          <a:prstGeom prst="rect">
            <a:avLst/>
          </a:prstGeom>
          <a:solidFill>
            <a:srgbClr val="5B9BD5">
              <a:lumMod val="75000"/>
            </a:srgbClr>
          </a:solidFill>
          <a:ln w="12700" cap="flat" cmpd="sng" algn="ctr">
            <a:noFill/>
            <a:prstDash val="solid"/>
            <a:miter lim="800000"/>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0" y="5733256"/>
            <a:ext cx="12192000" cy="1124744"/>
          </a:xfrm>
          <a:prstGeom prst="rect">
            <a:avLst/>
          </a:prstGeom>
          <a:solidFill>
            <a:srgbClr val="5B9BD5">
              <a:lumMod val="75000"/>
            </a:srgbClr>
          </a:solidFill>
          <a:ln w="12700" cap="flat" cmpd="sng" algn="ctr">
            <a:noFill/>
            <a:prstDash val="solid"/>
            <a:miter lim="800000"/>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a:extLst>
              <a:ext uri="{FF2B5EF4-FFF2-40B4-BE49-F238E27FC236}">
                <a16:creationId xmlns:a16="http://schemas.microsoft.com/office/drawing/2014/main" id="{63071245-D04E-5DBB-0E51-015EDA7419FE}"/>
              </a:ext>
            </a:extLst>
          </p:cNvPr>
          <p:cNvSpPr txBox="1"/>
          <p:nvPr/>
        </p:nvSpPr>
        <p:spPr>
          <a:xfrm>
            <a:off x="1780673" y="2579571"/>
            <a:ext cx="9038122" cy="1107996"/>
          </a:xfrm>
          <a:prstGeom prst="rect">
            <a:avLst/>
          </a:prstGeom>
          <a:noFill/>
        </p:spPr>
        <p:txBody>
          <a:bodyPr wrap="square" rtlCol="0">
            <a:spAutoFit/>
          </a:bodyPr>
          <a:lstStyle/>
          <a:p>
            <a:pPr algn="dist"/>
            <a:r>
              <a:rPr lang="zh-CN" altLang="en-US" sz="6600" b="1" dirty="0">
                <a:solidFill>
                  <a:srgbClr val="0070C0"/>
                </a:solidFill>
              </a:rPr>
              <a:t>谢谢！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11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Light" panose="020B0502040204020203" pitchFamily="34" charset="-122"/>
                <a:cs typeface="微软雅黑" panose="020B0503020204020204" pitchFamily="34" charset="-122"/>
              </a:rPr>
              <a:t>          </a:t>
            </a:r>
            <a:endParaRPr lang="zh-CN" altLang="en-US" sz="240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4" name="矩形 3"/>
          <p:cNvSpPr/>
          <p:nvPr/>
        </p:nvSpPr>
        <p:spPr>
          <a:xfrm>
            <a:off x="366253" y="935815"/>
            <a:ext cx="3157030" cy="446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mn-ea"/>
                <a:cs typeface="+mn-ea"/>
              </a:rPr>
              <a:t>目   录</a:t>
            </a:r>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7739" y="317808"/>
            <a:ext cx="2224543" cy="337374"/>
          </a:xfrm>
          <a:prstGeom prst="rect">
            <a:avLst/>
          </a:prstGeom>
        </p:spPr>
      </p:pic>
      <p:sp>
        <p:nvSpPr>
          <p:cNvPr id="12" name="矩形 11"/>
          <p:cNvSpPr/>
          <p:nvPr/>
        </p:nvSpPr>
        <p:spPr>
          <a:xfrm>
            <a:off x="366253" y="1549425"/>
            <a:ext cx="3157030" cy="446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Contents</a:t>
            </a:r>
            <a:endParaRPr lang="zh-CN" altLang="en-US"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nvGrpSpPr>
          <p:cNvPr id="15" name="组合 14"/>
          <p:cNvGrpSpPr/>
          <p:nvPr/>
        </p:nvGrpSpPr>
        <p:grpSpPr>
          <a:xfrm>
            <a:off x="5135852" y="710722"/>
            <a:ext cx="2829053" cy="1013731"/>
            <a:chOff x="5135852" y="710722"/>
            <a:chExt cx="2829053" cy="1013731"/>
          </a:xfrm>
        </p:grpSpPr>
        <p:sp>
          <p:nvSpPr>
            <p:cNvPr id="13" name="矩形: 圆角 12"/>
            <p:cNvSpPr/>
            <p:nvPr/>
          </p:nvSpPr>
          <p:spPr>
            <a:xfrm>
              <a:off x="5135852" y="935815"/>
              <a:ext cx="505327" cy="505327"/>
            </a:xfrm>
            <a:prstGeom prst="roundRect">
              <a:avLst/>
            </a:prstGeom>
            <a:solidFill>
              <a:srgbClr val="2E75B6"/>
            </a:solidFill>
            <a:ln>
              <a:noFill/>
            </a:ln>
            <a:effectLst>
              <a:outerShdw blurRad="50800" dist="38100" dir="5400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Light" panose="020B0502040204020203" pitchFamily="34" charset="-122"/>
                  <a:ea typeface="微软雅黑 Light" panose="020B0502040204020203" pitchFamily="34" charset="-122"/>
                  <a:cs typeface="微软雅黑" panose="020B0503020204020204" pitchFamily="34" charset="-122"/>
                </a:rPr>
                <a:t>1</a:t>
              </a:r>
              <a:endParaRPr lang="zh-CN" altLang="en-US" sz="2400" b="1"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4" name="矩形 13"/>
            <p:cNvSpPr/>
            <p:nvPr/>
          </p:nvSpPr>
          <p:spPr>
            <a:xfrm>
              <a:off x="5881938" y="710722"/>
              <a:ext cx="2082967"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药物基本信息</a:t>
              </a:r>
            </a:p>
          </p:txBody>
        </p:sp>
      </p:grpSp>
      <p:grpSp>
        <p:nvGrpSpPr>
          <p:cNvPr id="16" name="组合 15"/>
          <p:cNvGrpSpPr/>
          <p:nvPr/>
        </p:nvGrpSpPr>
        <p:grpSpPr>
          <a:xfrm>
            <a:off x="5135852" y="1745438"/>
            <a:ext cx="2829053" cy="1013731"/>
            <a:chOff x="5135852" y="710722"/>
            <a:chExt cx="2829053" cy="1013731"/>
          </a:xfrm>
        </p:grpSpPr>
        <p:sp>
          <p:nvSpPr>
            <p:cNvPr id="17" name="矩形: 圆角 16"/>
            <p:cNvSpPr/>
            <p:nvPr/>
          </p:nvSpPr>
          <p:spPr>
            <a:xfrm>
              <a:off x="5135852" y="935815"/>
              <a:ext cx="505327" cy="505327"/>
            </a:xfrm>
            <a:prstGeom prst="roundRect">
              <a:avLst/>
            </a:prstGeom>
            <a:solidFill>
              <a:srgbClr val="2E75B6"/>
            </a:solidFill>
            <a:ln>
              <a:noFill/>
            </a:ln>
            <a:effectLst>
              <a:outerShdw blurRad="50800" dist="38100" dir="5400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Light" panose="020B0502040204020203" pitchFamily="34" charset="-122"/>
                  <a:ea typeface="微软雅黑 Light" panose="020B0502040204020203" pitchFamily="34" charset="-122"/>
                  <a:cs typeface="微软雅黑" panose="020B0503020204020204" pitchFamily="34" charset="-122"/>
                </a:rPr>
                <a:t>2</a:t>
              </a:r>
              <a:endParaRPr lang="zh-CN" altLang="en-US" sz="2400" b="1"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8" name="矩形 17"/>
            <p:cNvSpPr/>
            <p:nvPr/>
          </p:nvSpPr>
          <p:spPr>
            <a:xfrm>
              <a:off x="5881938" y="710722"/>
              <a:ext cx="2082967"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安全性</a:t>
              </a:r>
            </a:p>
          </p:txBody>
        </p:sp>
      </p:grpSp>
      <p:grpSp>
        <p:nvGrpSpPr>
          <p:cNvPr id="19" name="组合 18"/>
          <p:cNvGrpSpPr/>
          <p:nvPr/>
        </p:nvGrpSpPr>
        <p:grpSpPr>
          <a:xfrm>
            <a:off x="5135852" y="2804217"/>
            <a:ext cx="2829053" cy="1013731"/>
            <a:chOff x="5135852" y="710722"/>
            <a:chExt cx="2829053" cy="1013731"/>
          </a:xfrm>
        </p:grpSpPr>
        <p:sp>
          <p:nvSpPr>
            <p:cNvPr id="20" name="矩形: 圆角 19"/>
            <p:cNvSpPr/>
            <p:nvPr/>
          </p:nvSpPr>
          <p:spPr>
            <a:xfrm>
              <a:off x="5135852" y="935815"/>
              <a:ext cx="505327" cy="505327"/>
            </a:xfrm>
            <a:prstGeom prst="roundRect">
              <a:avLst/>
            </a:prstGeom>
            <a:solidFill>
              <a:srgbClr val="2E75B6"/>
            </a:solidFill>
            <a:ln>
              <a:noFill/>
            </a:ln>
            <a:effectLst>
              <a:outerShdw blurRad="50800" dist="38100" dir="5400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Light" panose="020B0502040204020203" pitchFamily="34" charset="-122"/>
                  <a:ea typeface="微软雅黑 Light" panose="020B0502040204020203" pitchFamily="34" charset="-122"/>
                  <a:cs typeface="微软雅黑" panose="020B0503020204020204" pitchFamily="34" charset="-122"/>
                </a:rPr>
                <a:t>3</a:t>
              </a:r>
              <a:endParaRPr lang="zh-CN" altLang="en-US" sz="2400" b="1"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1" name="矩形 20"/>
            <p:cNvSpPr/>
            <p:nvPr/>
          </p:nvSpPr>
          <p:spPr>
            <a:xfrm>
              <a:off x="5881938" y="710722"/>
              <a:ext cx="2082967"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有效性</a:t>
              </a:r>
            </a:p>
          </p:txBody>
        </p:sp>
      </p:grpSp>
      <p:grpSp>
        <p:nvGrpSpPr>
          <p:cNvPr id="26" name="组合 25"/>
          <p:cNvGrpSpPr/>
          <p:nvPr/>
        </p:nvGrpSpPr>
        <p:grpSpPr>
          <a:xfrm>
            <a:off x="5135852" y="3814870"/>
            <a:ext cx="2829053" cy="1013731"/>
            <a:chOff x="5135852" y="710722"/>
            <a:chExt cx="2829053" cy="1013731"/>
          </a:xfrm>
        </p:grpSpPr>
        <p:sp>
          <p:nvSpPr>
            <p:cNvPr id="27" name="矩形: 圆角 26"/>
            <p:cNvSpPr/>
            <p:nvPr/>
          </p:nvSpPr>
          <p:spPr>
            <a:xfrm>
              <a:off x="5135852" y="935815"/>
              <a:ext cx="505327" cy="505327"/>
            </a:xfrm>
            <a:prstGeom prst="roundRect">
              <a:avLst/>
            </a:prstGeom>
            <a:solidFill>
              <a:srgbClr val="2E75B6"/>
            </a:solidFill>
            <a:ln>
              <a:noFill/>
            </a:ln>
            <a:effectLst>
              <a:outerShdw blurRad="50800" dist="38100" dir="5400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Light" panose="020B0502040204020203" pitchFamily="34" charset="-122"/>
                  <a:ea typeface="微软雅黑 Light" panose="020B0502040204020203" pitchFamily="34" charset="-122"/>
                  <a:cs typeface="微软雅黑" panose="020B0503020204020204" pitchFamily="34" charset="-122"/>
                </a:rPr>
                <a:t>4</a:t>
              </a:r>
              <a:endParaRPr lang="zh-CN" altLang="en-US" sz="2800" b="1"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8" name="矩形 27"/>
            <p:cNvSpPr/>
            <p:nvPr/>
          </p:nvSpPr>
          <p:spPr>
            <a:xfrm>
              <a:off x="5881938" y="710722"/>
              <a:ext cx="2082967"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创新性</a:t>
              </a:r>
            </a:p>
          </p:txBody>
        </p:sp>
      </p:grpSp>
      <p:grpSp>
        <p:nvGrpSpPr>
          <p:cNvPr id="29" name="组合 28"/>
          <p:cNvGrpSpPr/>
          <p:nvPr/>
        </p:nvGrpSpPr>
        <p:grpSpPr>
          <a:xfrm>
            <a:off x="5135852" y="4849583"/>
            <a:ext cx="2829053" cy="1013731"/>
            <a:chOff x="5135852" y="710722"/>
            <a:chExt cx="2829053" cy="1013731"/>
          </a:xfrm>
        </p:grpSpPr>
        <p:sp>
          <p:nvSpPr>
            <p:cNvPr id="30" name="矩形: 圆角 29"/>
            <p:cNvSpPr/>
            <p:nvPr/>
          </p:nvSpPr>
          <p:spPr>
            <a:xfrm>
              <a:off x="5135852" y="935815"/>
              <a:ext cx="505327" cy="505327"/>
            </a:xfrm>
            <a:prstGeom prst="roundRect">
              <a:avLst/>
            </a:prstGeom>
            <a:solidFill>
              <a:srgbClr val="2E75B6"/>
            </a:solidFill>
            <a:ln>
              <a:noFill/>
            </a:ln>
            <a:effectLst>
              <a:outerShdw blurRad="50800" dist="38100" dir="5400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Light" panose="020B0502040204020203" pitchFamily="34" charset="-122"/>
                  <a:ea typeface="微软雅黑 Light" panose="020B0502040204020203" pitchFamily="34" charset="-122"/>
                  <a:cs typeface="微软雅黑" panose="020B0503020204020204" pitchFamily="34" charset="-122"/>
                </a:rPr>
                <a:t>5</a:t>
              </a:r>
              <a:endParaRPr lang="zh-CN" altLang="en-US" sz="2800" b="1"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31" name="矩形 30"/>
            <p:cNvSpPr/>
            <p:nvPr/>
          </p:nvSpPr>
          <p:spPr>
            <a:xfrm>
              <a:off x="5881938" y="710722"/>
              <a:ext cx="2082967"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公平性</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05589" y="897386"/>
            <a:ext cx="11115356" cy="5217088"/>
          </a:xfrm>
          <a:prstGeom prst="roundRect">
            <a:avLst>
              <a:gd name="adj" fmla="val 3058"/>
            </a:avLst>
          </a:prstGeom>
          <a:solidFill>
            <a:schemeClr val="bg1">
              <a:alpha val="81000"/>
            </a:schemeClr>
          </a:solidFill>
          <a:ln w="9525">
            <a:solidFill>
              <a:schemeClr val="accent1"/>
            </a:solidFill>
          </a:ln>
          <a:effectLst>
            <a:outerShdw blurRad="177800" dist="101600" dir="2700000" algn="tl" rotWithShape="0">
              <a:srgbClr val="1F4E7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endParaRP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3824479693"/>
              </p:ext>
            </p:extLst>
          </p:nvPr>
        </p:nvGraphicFramePr>
        <p:xfrm>
          <a:off x="731520" y="1005990"/>
          <a:ext cx="10854891" cy="5005092"/>
        </p:xfrm>
        <a:graphic>
          <a:graphicData uri="http://schemas.openxmlformats.org/drawingml/2006/table">
            <a:tbl>
              <a:tblPr>
                <a:tableStyleId>{74C1A8A3-306A-4EB7-A6B1-4F7E0EB9C5D6}</a:tableStyleId>
              </a:tblPr>
              <a:tblGrid>
                <a:gridCol w="4995025">
                  <a:extLst>
                    <a:ext uri="{9D8B030D-6E8A-4147-A177-3AD203B41FA5}">
                      <a16:colId xmlns:a16="http://schemas.microsoft.com/office/drawing/2014/main" val="20000"/>
                    </a:ext>
                  </a:extLst>
                </a:gridCol>
                <a:gridCol w="5859866">
                  <a:extLst>
                    <a:ext uri="{9D8B030D-6E8A-4147-A177-3AD203B41FA5}">
                      <a16:colId xmlns:a16="http://schemas.microsoft.com/office/drawing/2014/main" val="20001"/>
                    </a:ext>
                  </a:extLst>
                </a:gridCol>
              </a:tblGrid>
              <a:tr h="502365">
                <a:tc>
                  <a:txBody>
                    <a:bodyPr/>
                    <a:lstStyle/>
                    <a:p>
                      <a:pPr algn="ctr" rtl="0" fontAlgn="ctr"/>
                      <a:r>
                        <a:rPr lang="zh-CN" altLang="en-US" sz="1600" b="0" u="none" strike="noStrike" dirty="0">
                          <a:ln>
                            <a:solidFill>
                              <a:schemeClr val="bg1"/>
                            </a:solid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通用名称：芦曲泊帕片</a:t>
                      </a:r>
                      <a:endParaRPr lang="zh-CN" altLang="en-US" sz="1600" b="0" i="0" u="none" strike="noStrike" dirty="0">
                        <a:ln>
                          <a:solidFill>
                            <a:schemeClr val="bg1"/>
                          </a:solidFill>
                        </a:ln>
                        <a:solidFill>
                          <a:schemeClr val="bg1"/>
                        </a:solidFill>
                        <a:effectLst/>
                        <a:latin typeface="微软雅黑" panose="020B0503020204020204" pitchFamily="34" charset="-122"/>
                        <a:cs typeface="微软雅黑" panose="020B0503020204020204" pitchFamily="34" charset="-122"/>
                      </a:endParaRPr>
                    </a:p>
                  </a:txBody>
                  <a:tcPr marL="6350" marR="6350" marT="635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rtl="0" fontAlgn="ctr"/>
                      <a:r>
                        <a:rPr lang="zh-CN" altLang="en-US" sz="1600" b="0" u="none" strike="noStrike" kern="1200" dirty="0">
                          <a:ln>
                            <a:solidFill>
                              <a:schemeClr val="bg1"/>
                            </a:solidFill>
                          </a:ln>
                          <a:solidFill>
                            <a:schemeClr val="bg1"/>
                          </a:solidFill>
                          <a:effectLst/>
                          <a:latin typeface="微软雅黑" panose="020B0503020204020204" pitchFamily="34" charset="-122"/>
                          <a:ea typeface="微软雅黑" panose="020B0503020204020204" pitchFamily="34" charset="-122"/>
                          <a:cs typeface="+mn-ea"/>
                        </a:rPr>
                        <a:t>规格包装：</a:t>
                      </a:r>
                      <a:r>
                        <a:rPr lang="en-US" altLang="zh-CN" sz="1600" b="0" u="none" strike="noStrike" kern="1200" dirty="0">
                          <a:ln>
                            <a:solidFill>
                              <a:schemeClr val="bg1"/>
                            </a:solidFill>
                          </a:ln>
                          <a:solidFill>
                            <a:schemeClr val="bg1"/>
                          </a:solidFill>
                          <a:effectLst/>
                          <a:latin typeface="微软雅黑" panose="020B0503020204020204" pitchFamily="34" charset="-122"/>
                          <a:cs typeface="+mn-ea"/>
                        </a:rPr>
                        <a:t>3mg/</a:t>
                      </a:r>
                      <a:r>
                        <a:rPr lang="zh-CN" altLang="en-US" sz="1600" b="0" u="none" strike="noStrike" kern="1200" dirty="0">
                          <a:ln>
                            <a:solidFill>
                              <a:schemeClr val="bg1"/>
                            </a:solidFill>
                          </a:ln>
                          <a:solidFill>
                            <a:schemeClr val="bg1"/>
                          </a:solidFill>
                          <a:effectLst/>
                          <a:latin typeface="微软雅黑" panose="020B0503020204020204" pitchFamily="34" charset="-122"/>
                          <a:cs typeface="+mn-ea"/>
                        </a:rPr>
                        <a:t>片，</a:t>
                      </a:r>
                      <a:r>
                        <a:rPr lang="en-US" altLang="zh-CN" sz="1600" b="0" u="none" strike="noStrike" kern="1200" dirty="0">
                          <a:ln>
                            <a:solidFill>
                              <a:schemeClr val="bg1"/>
                            </a:solidFill>
                          </a:ln>
                          <a:solidFill>
                            <a:schemeClr val="bg1"/>
                          </a:solidFill>
                          <a:effectLst/>
                          <a:latin typeface="微软雅黑" panose="020B0503020204020204" pitchFamily="34" charset="-122"/>
                          <a:cs typeface="+mn-ea"/>
                        </a:rPr>
                        <a:t>7</a:t>
                      </a:r>
                      <a:r>
                        <a:rPr lang="zh-CN" altLang="en-US" sz="1600" b="0" u="none" strike="noStrike" kern="1200" dirty="0">
                          <a:ln>
                            <a:solidFill>
                              <a:schemeClr val="bg1"/>
                            </a:solidFill>
                          </a:ln>
                          <a:solidFill>
                            <a:schemeClr val="bg1"/>
                          </a:solidFill>
                          <a:effectLst/>
                          <a:latin typeface="微软雅黑" panose="020B0503020204020204" pitchFamily="34" charset="-122"/>
                          <a:cs typeface="+mn-ea"/>
                        </a:rPr>
                        <a:t>片</a:t>
                      </a:r>
                      <a:r>
                        <a:rPr lang="en-US" altLang="zh-CN" sz="1600" b="0" u="none" strike="noStrike" kern="1200" dirty="0">
                          <a:ln>
                            <a:solidFill>
                              <a:schemeClr val="bg1"/>
                            </a:solidFill>
                          </a:ln>
                          <a:solidFill>
                            <a:schemeClr val="bg1"/>
                          </a:solidFill>
                          <a:effectLst/>
                          <a:latin typeface="微软雅黑" panose="020B0503020204020204" pitchFamily="34" charset="-122"/>
                          <a:cs typeface="+mn-ea"/>
                        </a:rPr>
                        <a:t>/</a:t>
                      </a:r>
                      <a:r>
                        <a:rPr lang="zh-CN" altLang="en-US" sz="1600" b="0" u="none" strike="noStrike" kern="1200" dirty="0">
                          <a:ln>
                            <a:solidFill>
                              <a:schemeClr val="bg1"/>
                            </a:solidFill>
                          </a:ln>
                          <a:solidFill>
                            <a:schemeClr val="bg1"/>
                          </a:solidFill>
                          <a:effectLst/>
                          <a:latin typeface="微软雅黑" panose="020B0503020204020204" pitchFamily="34" charset="-122"/>
                          <a:cs typeface="+mn-ea"/>
                        </a:rPr>
                        <a:t>盒</a:t>
                      </a:r>
                      <a:endParaRPr lang="zh-CN" altLang="en-US" sz="1600" b="0" i="0" u="none" strike="noStrike" kern="1200" dirty="0">
                        <a:ln>
                          <a:solidFill>
                            <a:schemeClr val="bg1"/>
                          </a:solidFill>
                        </a:ln>
                        <a:solidFill>
                          <a:schemeClr val="bg1"/>
                        </a:solidFill>
                        <a:effectLst/>
                        <a:latin typeface="微软雅黑" panose="020B0503020204020204" pitchFamily="34" charset="-122"/>
                        <a:cs typeface="+mn-ea"/>
                      </a:endParaRPr>
                    </a:p>
                  </a:txBody>
                  <a:tcPr marL="6350" marR="6350" marT="6350" marB="0" anchor="ctr">
                    <a:lnL w="19050" cap="flat" cmpd="sng" algn="ctr">
                      <a:solidFill>
                        <a:schemeClr val="bg1"/>
                      </a:solidFill>
                      <a:prstDash val="solid"/>
                      <a:round/>
                      <a:headEnd type="none" w="med" len="med"/>
                      <a:tailEnd type="none" w="med" len="med"/>
                    </a:lnL>
                    <a:lnR>
                      <a:noFill/>
                    </a:lnR>
                    <a:lnT w="254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0000"/>
                  </a:ext>
                </a:extLst>
              </a:tr>
              <a:tr h="541330">
                <a:tc>
                  <a:txBody>
                    <a:bodyPr/>
                    <a:lstStyle/>
                    <a:p>
                      <a:pPr algn="ctr" rtl="0" fontAlgn="ctr"/>
                      <a:r>
                        <a:rPr lang="zh-CN" altLang="en-US"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中国大陆首上市时间：</a:t>
                      </a:r>
                      <a:r>
                        <a:rPr lang="en-US" altLang="zh-CN"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2023</a:t>
                      </a:r>
                      <a:r>
                        <a:rPr lang="zh-CN" altLang="en-US"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年</a:t>
                      </a:r>
                      <a:r>
                        <a:rPr lang="en-US" altLang="zh-CN"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6</a:t>
                      </a:r>
                      <a:r>
                        <a:rPr lang="zh-CN" altLang="en-US"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月</a:t>
                      </a:r>
                      <a:endParaRPr lang="zh-CN" altLang="en-US" sz="1400" b="0" i="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目前大陆地区同通用名药品的上市情况：无，独家产品</a:t>
                      </a:r>
                      <a:endParaRPr lang="zh-CN" altLang="en-US" sz="1400" b="0" i="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6812">
                <a:tc>
                  <a:txBody>
                    <a:bodyPr/>
                    <a:lstStyle/>
                    <a:p>
                      <a:pPr algn="ctr" rtl="0" fontAlgn="ctr"/>
                      <a:r>
                        <a:rPr lang="zh-CN" altLang="en-US"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全球首个上市国家及上市时间：日本，</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2015</a:t>
                      </a:r>
                      <a:r>
                        <a:rPr lang="zh-CN" altLang="en-US"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年</a:t>
                      </a:r>
                      <a:r>
                        <a:rPr lang="en-US" altLang="zh-CN"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9</a:t>
                      </a:r>
                      <a:r>
                        <a:rPr lang="zh-CN" altLang="en-US" sz="1400" b="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月</a:t>
                      </a:r>
                      <a:endParaRPr lang="zh-CN" altLang="en-US" sz="1400" b="0" i="0" u="none" strike="noStrike"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是否为</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OTC</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药品：否</a:t>
                      </a:r>
                      <a:endParaRPr lang="zh-CN" altLang="en-US" sz="1400" b="0" i="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4611">
                <a:tc rowSpan="2">
                  <a:txBody>
                    <a:bodyPr/>
                    <a:lstStyle/>
                    <a:p>
                      <a:pPr algn="ctr" rtl="0" fontAlgn="ctr"/>
                      <a:r>
                        <a:rPr lang="zh-CN" altLang="en-US" sz="1400" b="0" u="none" strike="noStrike" kern="1200"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参照药品建议：</a:t>
                      </a:r>
                      <a:r>
                        <a:rPr lang="zh-CN" altLang="en-US" sz="1800" b="1" u="none" strike="noStrike"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马来酸阿伐曲泊帕片</a:t>
                      </a:r>
                      <a:endParaRPr lang="zh-CN" altLang="en-US" sz="1800" b="1" i="0" u="none" strike="noStrike"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zh-CN" altLang="en-US" sz="1400" b="0" u="none" strike="noStrike" kern="1200"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参照药品选择理由</a:t>
                      </a:r>
                      <a:r>
                        <a:rPr lang="zh-CN" altLang="en-US" sz="1400" b="1" u="none" strike="noStrike"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800" b="1" u="none" strike="noStrike"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目前医保目录内唯一同适应症、同作用机制、同剂型药品。</a:t>
                      </a:r>
                      <a:endParaRPr lang="zh-CN" altLang="en-US" sz="1800" b="1" i="0" u="none" strike="noStrike" dirty="0">
                        <a:solidFill>
                          <a:srgbClr val="FF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44033">
                <a:tc vMerge="1">
                  <a:txBody>
                    <a:bodyPr/>
                    <a:lstStyle/>
                    <a:p>
                      <a:endParaRPr lang="zh-CN"/>
                    </a:p>
                  </a:txBody>
                  <a:tcPr/>
                </a:tc>
                <a:tc>
                  <a:txBody>
                    <a:bodyPr/>
                    <a:lstStyle/>
                    <a:p>
                      <a:pPr algn="ctr" rtl="0" fontAlgn="ctr"/>
                      <a:r>
                        <a:rPr lang="zh-CN" altLang="en-US"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与参照药品相比优势及不足：芦曲泊帕已相继在日本、美国、欧盟上市，是全球首个、国内第二家获批</a:t>
                      </a:r>
                      <a:r>
                        <a:rPr lang="en-US" altLang="zh-CN"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CLDT</a:t>
                      </a:r>
                      <a:r>
                        <a:rPr lang="zh-CN" altLang="en-US"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适应症的</a:t>
                      </a:r>
                      <a:r>
                        <a:rPr lang="en-US" altLang="zh-CN"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TPO-RA</a:t>
                      </a:r>
                      <a:r>
                        <a:rPr lang="zh-CN" altLang="en-US"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，相比阿伐曲泊帕，独具创新的长</a:t>
                      </a:r>
                      <a:r>
                        <a:rPr lang="en-US" altLang="zh-CN"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C</a:t>
                      </a:r>
                      <a:r>
                        <a:rPr lang="zh-CN" altLang="en-US"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链结构，是目前唯一不受饮食状态影响、高效稳定的升板</a:t>
                      </a:r>
                      <a:endParaRPr lang="en-US" altLang="zh-CN"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p>
                      <a:pPr algn="ctr" rtl="0" fontAlgn="ctr"/>
                      <a:r>
                        <a:rPr lang="zh-CN" altLang="en-US" sz="1400" b="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优选，也获得国内外指南共同推荐。</a:t>
                      </a:r>
                      <a:endParaRPr lang="zh-CN" altLang="en-US" sz="1400" b="0" i="0" u="none" strike="noStrike"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84611">
                <a:tc gridSpan="2">
                  <a:txBody>
                    <a:bodyPr/>
                    <a:lstStyle/>
                    <a:p>
                      <a:pPr algn="ctr" rtl="0" fontAlgn="ctr"/>
                      <a:r>
                        <a:rPr lang="zh-CN" altLang="en-US" sz="1600" b="1"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适应症</a:t>
                      </a:r>
                      <a:r>
                        <a:rPr lang="zh-CN" altLang="en-US" sz="1400" b="0"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：本品适用于</a:t>
                      </a:r>
                      <a:r>
                        <a:rPr lang="zh-CN" altLang="en-US" sz="1600" b="1"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计划接受手术（含诊断性操作）的慢性肝病伴血小板减少症的成年患者。 </a:t>
                      </a:r>
                      <a:endParaRPr lang="en-US" altLang="zh-CN" sz="1600" b="1"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p>
                      <a:pPr algn="ctr" rtl="0" fontAlgn="ctr"/>
                      <a:r>
                        <a:rPr lang="zh-CN" altLang="en-US" sz="1400" b="0"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慢性肝病患者不得通过服用本品来恢复正常的血小板计数。</a:t>
                      </a:r>
                      <a:endParaRPr lang="zh-CN" altLang="en-US" sz="1400" b="0" i="0"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extLst>
                  <a:ext uri="{0D108BD9-81ED-4DB2-BD59-A6C34878D82A}">
                    <a16:rowId xmlns:a16="http://schemas.microsoft.com/office/drawing/2014/main" val="10005"/>
                  </a:ext>
                </a:extLst>
              </a:tr>
              <a:tr h="541330">
                <a:tc gridSpan="2">
                  <a:txBody>
                    <a:bodyPr/>
                    <a:lstStyle/>
                    <a:p>
                      <a:pPr marL="0" algn="ctr" defTabSz="914400" rtl="0" eaLnBrk="1" fontAlgn="ctr" latinLnBrk="0" hangingPunct="1"/>
                      <a:r>
                        <a:rPr lang="zh-CN" altLang="en-US" sz="1400" b="0" u="none" strike="noStrike" kern="1200" dirty="0">
                          <a:solidFill>
                            <a:schemeClr val="tx1"/>
                          </a:solidFill>
                          <a:effectLst/>
                          <a:latin typeface="微软雅黑 Light" panose="020B0502040204020203" pitchFamily="34" charset="-122"/>
                          <a:ea typeface="微软雅黑 Light" panose="020B0502040204020203" pitchFamily="34" charset="-122"/>
                          <a:cs typeface="微软雅黑" panose="020B0503020204020204" pitchFamily="34" charset="-122"/>
                        </a:rPr>
                        <a:t>用</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法用量：</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1.</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口服，随餐或不随餐，一次</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3mg</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，每日一次，用药</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7</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天。 </a:t>
                      </a:r>
                      <a:endPar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endParaRPr>
                    </a:p>
                    <a:p>
                      <a:pPr marL="0" algn="ctr" defTabSz="914400" rtl="0" eaLnBrk="1" fontAlgn="ctr" latinLnBrk="0" hangingPunct="1"/>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  </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2.</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应在手术前</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8~14</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天服用芦曲泊帕，在最后一次服药后</a:t>
                      </a:r>
                      <a:r>
                        <a:rPr lang="en-US" altLang="zh-CN"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2~8</a:t>
                      </a:r>
                      <a:r>
                        <a:rPr lang="zh-CN" altLang="en-US" sz="1400" b="0" u="none" strike="noStrike" kern="1200" dirty="0">
                          <a:solidFill>
                            <a:srgbClr val="000000"/>
                          </a:solidFill>
                          <a:effectLst/>
                          <a:latin typeface="微软雅黑 Light" panose="020B0502040204020203" pitchFamily="34" charset="-122"/>
                          <a:ea typeface="微软雅黑 Light" panose="020B0502040204020203" pitchFamily="34" charset="-122"/>
                          <a:cs typeface="微软雅黑" panose="020B0503020204020204" pitchFamily="34" charset="-122"/>
                        </a:rPr>
                        <a:t>天进行手术。</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9" name="文本框 8"/>
          <p:cNvSpPr txBox="1"/>
          <p:nvPr/>
        </p:nvSpPr>
        <p:spPr>
          <a:xfrm>
            <a:off x="735639" y="6391694"/>
            <a:ext cx="10370832" cy="261610"/>
          </a:xfrm>
          <a:prstGeom prst="rect">
            <a:avLst/>
          </a:prstGeom>
          <a:noFill/>
        </p:spPr>
        <p:txBody>
          <a:bodyPr wrap="square">
            <a:spAutoFit/>
          </a:bodyPr>
          <a:lstStyle>
            <a:defPPr>
              <a:defRPr lang="zh-CN"/>
            </a:defPPr>
          </a:lstStyle>
          <a:p>
            <a:pPr marL="285750" indent="-285750">
              <a:buFont typeface="微软雅黑" panose="020B0503020204020204" pitchFamily="34" charset="-122"/>
              <a:buChar char="•"/>
            </a:pPr>
            <a:r>
              <a:rPr lang="en-US" altLang="zh-CN" sz="1050" dirty="0">
                <a:latin typeface="微软雅黑 Light" panose="020B0502040204020203" pitchFamily="34" charset="-122"/>
                <a:ea typeface="微软雅黑 Light" panose="020B0502040204020203" pitchFamily="34" charset="-122"/>
                <a:cs typeface="微软雅黑" panose="020B0503020204020204" pitchFamily="34" charset="-122"/>
              </a:rPr>
              <a:t>CLDT</a:t>
            </a:r>
            <a:r>
              <a:rPr lang="zh-CN" altLang="en-US" sz="1050" dirty="0">
                <a:latin typeface="微软雅黑 Light" panose="020B0502040204020203" pitchFamily="34" charset="-122"/>
                <a:ea typeface="微软雅黑 Light" panose="020B0502040204020203" pitchFamily="34" charset="-122"/>
                <a:cs typeface="微软雅黑" panose="020B0503020204020204" pitchFamily="34" charset="-122"/>
              </a:rPr>
              <a:t>适应症下，当前国内患者可及的</a:t>
            </a:r>
            <a:r>
              <a:rPr lang="zh-CN" altLang="en-US" sz="1050" b="1" dirty="0">
                <a:latin typeface="微软雅黑 Light" panose="020B0502040204020203" pitchFamily="34" charset="-122"/>
                <a:ea typeface="微软雅黑 Light" panose="020B0502040204020203" pitchFamily="34" charset="-122"/>
                <a:cs typeface="微软雅黑" panose="020B0503020204020204" pitchFamily="34" charset="-122"/>
              </a:rPr>
              <a:t>第二个</a:t>
            </a:r>
            <a:r>
              <a:rPr lang="zh-CN" altLang="en-US" sz="1050" dirty="0">
                <a:latin typeface="微软雅黑 Light" panose="020B0502040204020203" pitchFamily="34" charset="-122"/>
                <a:ea typeface="微软雅黑 Light" panose="020B0502040204020203" pitchFamily="34" charset="-122"/>
                <a:cs typeface="微软雅黑" panose="020B0503020204020204" pitchFamily="34" charset="-122"/>
              </a:rPr>
              <a:t>口服小分子血小板生成素受体激动剂（</a:t>
            </a:r>
            <a:r>
              <a:rPr lang="en-US" altLang="zh-CN" sz="1050" dirty="0">
                <a:latin typeface="微软雅黑 Light" panose="020B0502040204020203" pitchFamily="34" charset="-122"/>
                <a:ea typeface="微软雅黑 Light" panose="020B0502040204020203" pitchFamily="34" charset="-122"/>
                <a:cs typeface="微软雅黑" panose="020B0503020204020204" pitchFamily="34" charset="-122"/>
              </a:rPr>
              <a:t>TPO-RA</a:t>
            </a:r>
            <a:r>
              <a:rPr lang="zh-CN" altLang="en-US" sz="1050" dirty="0">
                <a:latin typeface="微软雅黑 Light" panose="020B0502040204020203" pitchFamily="34" charset="-122"/>
                <a:ea typeface="微软雅黑 Light" panose="020B0502040204020203" pitchFamily="34" charset="-122"/>
                <a:cs typeface="微软雅黑" panose="020B0503020204020204" pitchFamily="34" charset="-122"/>
              </a:rPr>
              <a:t>）</a:t>
            </a:r>
          </a:p>
        </p:txBody>
      </p:sp>
      <p:sp>
        <p:nvSpPr>
          <p:cNvPr id="10" name="矩形 9"/>
          <p:cNvSpPr/>
          <p:nvPr>
            <p:custDataLst>
              <p:tags r:id="rId2"/>
            </p:custDataLst>
          </p:nvPr>
        </p:nvSpPr>
        <p:spPr>
          <a:xfrm>
            <a:off x="335381" y="-12032"/>
            <a:ext cx="3683166"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1</a:t>
            </a:r>
            <a:r>
              <a:rPr lang="zh-CN" altLang="en-US" sz="2400" b="1" dirty="0">
                <a:solidFill>
                  <a:srgbClr val="1F4E79"/>
                </a:solidFill>
                <a:latin typeface="微软雅黑" panose="020B0503020204020204" pitchFamily="34" charset="-122"/>
                <a:ea typeface="微软雅黑" panose="020B0503020204020204" pitchFamily="34" charset="-122"/>
                <a:cs typeface="+mn-ea"/>
              </a:rPr>
              <a:t> 、基本信息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47738" y="3970402"/>
            <a:ext cx="10469552" cy="2208726"/>
          </a:xfrm>
          <a:prstGeom prst="rect">
            <a:avLst/>
          </a:prstGeom>
          <a:noFill/>
          <a:ln w="12700" cap="flat" cmpd="sng" algn="ctr">
            <a:solidFill>
              <a:srgbClr val="2E75B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981375" y="1263072"/>
            <a:ext cx="10469552" cy="1701801"/>
          </a:xfrm>
          <a:prstGeom prst="rect">
            <a:avLst/>
          </a:prstGeom>
          <a:noFill/>
          <a:ln w="12700" cap="flat" cmpd="sng" algn="ctr">
            <a:solidFill>
              <a:srgbClr val="2E75B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a:spLocks noChangeArrowheads="1"/>
          </p:cNvSpPr>
          <p:nvPr/>
        </p:nvSpPr>
        <p:spPr bwMode="auto">
          <a:xfrm>
            <a:off x="947738" y="1438651"/>
            <a:ext cx="10469552" cy="1351460"/>
          </a:xfrm>
          <a:prstGeom prst="rect">
            <a:avLst/>
          </a:prstGeom>
          <a:noFill/>
          <a:ln>
            <a:noFill/>
          </a:ln>
        </p:spPr>
        <p:txBody>
          <a:bodyPr wrap="square">
            <a:spAutoFit/>
          </a:bodyPr>
          <a:lstStyle/>
          <a:p>
            <a:pPr>
              <a:lnSpc>
                <a:spcPct val="15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　　血小板减少症是慢性肝病（</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CLD</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）患者常见的血液学并发症，</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血小板减少症患者接受侵袭性操作或手术时较健康人群具有更为明显的出血倾向。中国是一个肝病大国，慢性肝病患者高达</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4</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亿人左右，其中不伴肝硬化慢性肝病伴血小板减少症的发生率约</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6%</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；肝硬化患者伴血小板减少症的发生率高达</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78%</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，中重度的血小板减少发生率达</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14%</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400" b="1"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总计约</a:t>
            </a:r>
            <a:r>
              <a:rPr lang="en-US" altLang="zh-CN" sz="1400" b="1" dirty="0">
                <a:latin typeface="微软雅黑 Light" panose="020B0502040204020203" pitchFamily="34" charset="-122"/>
                <a:ea typeface="微软雅黑 Light" panose="020B0502040204020203" pitchFamily="34" charset="-122"/>
                <a:cs typeface="微软雅黑" panose="020B0503020204020204" pitchFamily="34" charset="-122"/>
              </a:rPr>
              <a:t>330</a:t>
            </a:r>
            <a:r>
              <a:rPr lang="zh-CN" altLang="en-US" sz="1400" b="1" dirty="0">
                <a:latin typeface="微软雅黑 Light" panose="020B0502040204020203" pitchFamily="34" charset="-122"/>
                <a:ea typeface="微软雅黑 Light" panose="020B0502040204020203" pitchFamily="34" charset="-122"/>
                <a:cs typeface="微软雅黑" panose="020B0503020204020204" pitchFamily="34" charset="-122"/>
              </a:rPr>
              <a:t>万患者</a:t>
            </a:r>
            <a:r>
              <a:rPr lang="zh-CN" altLang="en-US" sz="14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严重增加了患者的侵袭性操作或手术操作的出血风险，延长住院时间，加重经济负担。</a:t>
            </a:r>
            <a:endPar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7" name="矩形 6"/>
          <p:cNvSpPr/>
          <p:nvPr/>
        </p:nvSpPr>
        <p:spPr>
          <a:xfrm>
            <a:off x="947738" y="892653"/>
            <a:ext cx="2303525" cy="424510"/>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所治疗疾病基本情况</a:t>
            </a:r>
          </a:p>
        </p:txBody>
      </p:sp>
      <p:sp>
        <p:nvSpPr>
          <p:cNvPr id="8" name="文本框 7"/>
          <p:cNvSpPr txBox="1"/>
          <p:nvPr/>
        </p:nvSpPr>
        <p:spPr>
          <a:xfrm>
            <a:off x="947739" y="4095614"/>
            <a:ext cx="10469552" cy="1997791"/>
          </a:xfrm>
          <a:prstGeom prst="rect">
            <a:avLst/>
          </a:prstGeom>
          <a:noFill/>
          <a:ln>
            <a:noFill/>
          </a:ln>
        </p:spPr>
        <p:txBody>
          <a:bodyPr wrap="square">
            <a:spAutoFit/>
          </a:bodyPr>
          <a:lstStyle/>
          <a:p>
            <a:pPr marL="342900" indent="-342900">
              <a:lnSpc>
                <a:spcPct val="150000"/>
              </a:lnSpc>
              <a:buFont typeface="+mj-lt"/>
              <a:buAutoNum type="arabicPeriod"/>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传统的血小板输注升板治疗方式，存在疗效欠佳、感染等问题；</a:t>
            </a:r>
            <a:endPar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342900" indent="-342900">
              <a:lnSpc>
                <a:spcPct val="150000"/>
              </a:lnSpc>
              <a:buFont typeface="+mj-lt"/>
              <a:buAutoNum type="arabicPeriod"/>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第一代</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TPO</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肽类制剂存在易产生抗</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-TPO</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中和抗体降低疗效、注射剂不便使用等问题；</a:t>
            </a:r>
            <a:endPar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342900" indent="-342900">
              <a:lnSpc>
                <a:spcPct val="150000"/>
              </a:lnSpc>
              <a:buFont typeface="+mj-lt"/>
              <a:buAutoNum type="arabicPeriod"/>
            </a:pPr>
            <a:r>
              <a:rPr lang="zh-CN" altLang="en-US" sz="14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国内目前已上市的第二代</a:t>
            </a:r>
            <a:r>
              <a:rPr lang="en-US" altLang="zh-CN" sz="14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TPO-RA</a:t>
            </a:r>
            <a:r>
              <a:rPr lang="zh-CN" altLang="en-US" sz="14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药物，因其肝肾毒性较大，且易受食物和其他药物影响，在实际临床使用过程中，难以保证对患者的升血小板效果，从而导致手术和其他侵袭性操作的出血风险上升。</a:t>
            </a:r>
            <a:endParaRPr lang="en-US" altLang="zh-CN" sz="14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nSpc>
                <a:spcPct val="150000"/>
              </a:lnSpc>
            </a:pPr>
            <a:endParaRPr lang="en-US" altLang="zh-CN"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nSpc>
                <a:spcPct val="150000"/>
              </a:lnSpc>
            </a:pPr>
            <a:r>
              <a:rPr lang="zh-CN" altLang="en-US" sz="14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结论：临床亟需更高效、安全、稳定的新一代升板药物，让患者更加获益。</a:t>
            </a:r>
          </a:p>
        </p:txBody>
      </p:sp>
      <p:sp>
        <p:nvSpPr>
          <p:cNvPr id="9" name="矩形 8"/>
          <p:cNvSpPr/>
          <p:nvPr/>
        </p:nvSpPr>
        <p:spPr>
          <a:xfrm>
            <a:off x="947738" y="3555279"/>
            <a:ext cx="2303525" cy="424510"/>
          </a:xfrm>
          <a:prstGeom prst="rect">
            <a:avLst/>
          </a:prstGeom>
          <a:solidFill>
            <a:srgbClr val="2E75B6"/>
          </a:solidFill>
          <a:ln w="12700" cap="flat" cmpd="sng" algn="ctr">
            <a:solidFill>
              <a:schemeClr val="bg1">
                <a:lumMod val="95000"/>
              </a:schemeClr>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临床</a:t>
            </a: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未满足需求</a:t>
            </a:r>
          </a:p>
        </p:txBody>
      </p:sp>
      <p:sp>
        <p:nvSpPr>
          <p:cNvPr id="10" name="矩形 9"/>
          <p:cNvSpPr/>
          <p:nvPr/>
        </p:nvSpPr>
        <p:spPr>
          <a:xfrm>
            <a:off x="335381" y="-12032"/>
            <a:ext cx="3683166"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1</a:t>
            </a:r>
            <a:r>
              <a:rPr lang="zh-CN" altLang="en-US" sz="2400" b="1" dirty="0">
                <a:solidFill>
                  <a:srgbClr val="1F4E79"/>
                </a:solidFill>
                <a:latin typeface="微软雅黑" panose="020B0503020204020204" pitchFamily="34" charset="-122"/>
                <a:ea typeface="微软雅黑" panose="020B0503020204020204" pitchFamily="34" charset="-122"/>
                <a:cs typeface="+mn-ea"/>
              </a:rPr>
              <a:t> 、基本信息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l="5187" r="7058"/>
          <a:stretch>
            <a:fillRect/>
          </a:stretch>
        </p:blipFill>
        <p:spPr>
          <a:xfrm>
            <a:off x="4596873" y="4376394"/>
            <a:ext cx="3801168" cy="1754326"/>
          </a:xfrm>
          <a:prstGeom prst="rect">
            <a:avLst/>
          </a:prstGeom>
        </p:spPr>
      </p:pic>
      <p:sp>
        <p:nvSpPr>
          <p:cNvPr id="4" name="矩形 3"/>
          <p:cNvSpPr/>
          <p:nvPr/>
        </p:nvSpPr>
        <p:spPr>
          <a:xfrm>
            <a:off x="335380" y="-23651"/>
            <a:ext cx="12618620"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2</a:t>
            </a:r>
            <a:r>
              <a:rPr lang="zh-CN" altLang="en-US" sz="2400" b="1" dirty="0">
                <a:solidFill>
                  <a:srgbClr val="1F4E79"/>
                </a:solidFill>
                <a:latin typeface="微软雅黑" panose="020B0503020204020204" pitchFamily="34" charset="-122"/>
                <a:ea typeface="微软雅黑" panose="020B0503020204020204" pitchFamily="34" charset="-122"/>
                <a:cs typeface="+mn-ea"/>
              </a:rPr>
              <a:t> 、安全性：</a:t>
            </a:r>
            <a:r>
              <a:rPr lang="zh-CN" altLang="en-US" sz="2400" b="1" dirty="0">
                <a:solidFill>
                  <a:srgbClr val="FF0000"/>
                </a:solidFill>
                <a:latin typeface="微软雅黑" panose="020B0503020204020204" pitchFamily="34" charset="-122"/>
                <a:ea typeface="微软雅黑" panose="020B0503020204020204" pitchFamily="34" charset="-122"/>
                <a:cs typeface="+mn-ea"/>
              </a:rPr>
              <a:t>对肝肾功能影响小，对</a:t>
            </a:r>
            <a:r>
              <a:rPr lang="en-US" altLang="zh-CN" sz="2400" b="1" dirty="0">
                <a:solidFill>
                  <a:srgbClr val="FF0000"/>
                </a:solidFill>
                <a:latin typeface="微软雅黑" panose="020B0503020204020204" pitchFamily="34" charset="-122"/>
                <a:ea typeface="微软雅黑" panose="020B0503020204020204" pitchFamily="34" charset="-122"/>
                <a:cs typeface="+mn-ea"/>
              </a:rPr>
              <a:t>Child-Pugh C</a:t>
            </a:r>
            <a:r>
              <a:rPr lang="zh-CN" altLang="en-US" sz="2400" b="1" dirty="0">
                <a:solidFill>
                  <a:srgbClr val="FF0000"/>
                </a:solidFill>
                <a:latin typeface="微软雅黑" panose="020B0503020204020204" pitchFamily="34" charset="-122"/>
                <a:ea typeface="微软雅黑" panose="020B0503020204020204" pitchFamily="34" charset="-122"/>
                <a:cs typeface="+mn-ea"/>
              </a:rPr>
              <a:t>级</a:t>
            </a:r>
            <a:r>
              <a:rPr lang="en-US" altLang="zh-CN" sz="2400" b="1" dirty="0">
                <a:solidFill>
                  <a:srgbClr val="FF0000"/>
                </a:solidFill>
                <a:latin typeface="微软雅黑" panose="020B0503020204020204" pitchFamily="34" charset="-122"/>
                <a:ea typeface="微软雅黑" panose="020B0503020204020204" pitchFamily="34" charset="-122"/>
                <a:cs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mn-ea"/>
              </a:rPr>
              <a:t>肝功能分级标准</a:t>
            </a:r>
            <a:r>
              <a:rPr lang="en-US" altLang="zh-CN" sz="2400" b="1" dirty="0">
                <a:solidFill>
                  <a:srgbClr val="FF0000"/>
                </a:solidFill>
                <a:latin typeface="微软雅黑" panose="020B0503020204020204" pitchFamily="34" charset="-122"/>
                <a:ea typeface="微软雅黑" panose="020B0503020204020204" pitchFamily="34" charset="-122"/>
                <a:cs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mn-ea"/>
              </a:rPr>
              <a:t>患者安全有效</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7" name="文本框 6"/>
          <p:cNvSpPr txBox="1"/>
          <p:nvPr/>
        </p:nvSpPr>
        <p:spPr>
          <a:xfrm>
            <a:off x="8296793" y="4894653"/>
            <a:ext cx="3014359" cy="738664"/>
          </a:xfrm>
          <a:prstGeom prst="rect">
            <a:avLst/>
          </a:prstGeom>
          <a:noFill/>
        </p:spPr>
        <p:txBody>
          <a:bodyPr wrap="square">
            <a:spAutoFit/>
          </a:bodyPr>
          <a:lstStyle/>
          <a:p>
            <a:pPr>
              <a:buFont typeface="微软雅黑" panose="020B0503020204020204" pitchFamily="34" charset="-122"/>
              <a:buNone/>
            </a:pPr>
            <a:r>
              <a:rPr lang="zh-CN" altLang="en-US"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基于数据显示：</a:t>
            </a:r>
            <a:endParaRPr lang="en-US" altLang="zh-CN"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buFont typeface="微软雅黑" panose="020B0503020204020204" pitchFamily="34" charset="-122"/>
              <a:buNone/>
            </a:pPr>
            <a:endParaRPr lang="en-US" altLang="zh-CN"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buFont typeface="微软雅黑" panose="020B0503020204020204" pitchFamily="34" charset="-122"/>
              <a:buNone/>
            </a:pPr>
            <a:r>
              <a:rPr lang="zh-CN" altLang="en-US"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a:t>
            </a:r>
            <a:r>
              <a:rPr lang="zh-CN" altLang="en-US" sz="1400"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对肾功能的影响较小。</a:t>
            </a:r>
          </a:p>
        </p:txBody>
      </p:sp>
      <p:sp>
        <p:nvSpPr>
          <p:cNvPr id="8" name="文本框 7"/>
          <p:cNvSpPr txBox="1"/>
          <p:nvPr/>
        </p:nvSpPr>
        <p:spPr>
          <a:xfrm>
            <a:off x="908099" y="1847518"/>
            <a:ext cx="3145250" cy="1351460"/>
          </a:xfrm>
          <a:prstGeom prst="rect">
            <a:avLst/>
          </a:prstGeom>
          <a:noFill/>
        </p:spPr>
        <p:txBody>
          <a:bodyPr wrap="square">
            <a:spAutoFit/>
          </a:bodyPr>
          <a:lstStyle/>
          <a:p>
            <a:pPr>
              <a:lnSpc>
                <a:spcPct val="150000"/>
              </a:lnSpc>
            </a:pP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1</a:t>
            </a:r>
            <a:r>
              <a:rPr lang="en-US" altLang="zh-CN"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 </a:t>
            </a:r>
            <a:r>
              <a:rPr lang="zh-CN" altLang="en-US"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无发生率高于安慰剂组且发生率≥</a:t>
            </a:r>
            <a:r>
              <a:rPr lang="en-US" altLang="zh-CN"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3%</a:t>
            </a:r>
            <a:r>
              <a:rPr lang="zh-CN" altLang="en-US"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的治疗相关不良反应；</a:t>
            </a:r>
            <a:endParaRPr lang="en-US" altLang="zh-CN"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nSpc>
                <a:spcPct val="150000"/>
              </a:lnSpc>
            </a:pPr>
            <a:r>
              <a:rPr lang="en-US" altLang="zh-CN"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2. </a:t>
            </a:r>
            <a:r>
              <a:rPr lang="zh-CN" altLang="en-US" sz="1400" kern="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无治疗相关的不良事件和门静脉血栓形成报告。</a:t>
            </a:r>
          </a:p>
        </p:txBody>
      </p:sp>
      <p:sp>
        <p:nvSpPr>
          <p:cNvPr id="9" name="矩形: 圆角 8"/>
          <p:cNvSpPr/>
          <p:nvPr/>
        </p:nvSpPr>
        <p:spPr>
          <a:xfrm>
            <a:off x="4628958" y="3944394"/>
            <a:ext cx="2662111" cy="432000"/>
          </a:xfrm>
          <a:prstGeom prst="roundRect">
            <a:avLst>
              <a:gd name="adj" fmla="val 0"/>
            </a:avLst>
          </a:prstGeom>
          <a:solidFill>
            <a:srgbClr val="2E75B6"/>
          </a:solidFill>
          <a:ln w="12700" cap="flat" cmpd="sng" algn="ctr">
            <a:solidFill>
              <a:schemeClr val="bg1">
                <a:lumMod val="95000"/>
              </a:schemeClr>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芦曲泊帕代谢途径</a:t>
            </a:r>
          </a:p>
        </p:txBody>
      </p:sp>
      <p:sp>
        <p:nvSpPr>
          <p:cNvPr id="12" name="文本框 11"/>
          <p:cNvSpPr txBox="1"/>
          <p:nvPr/>
        </p:nvSpPr>
        <p:spPr>
          <a:xfrm>
            <a:off x="4596873" y="1939185"/>
            <a:ext cx="6687027" cy="893643"/>
          </a:xfrm>
          <a:prstGeom prst="rect">
            <a:avLst/>
          </a:prstGeom>
          <a:noFill/>
          <a:ln w="6350">
            <a:noFill/>
            <a:miter lim="800000"/>
          </a:ln>
        </p:spPr>
        <p:txBody>
          <a:bodyPr wrap="square">
            <a:spAutoFit/>
          </a:bodyPr>
          <a:lstStyle/>
          <a:p>
            <a:pPr marL="0" marR="0" lvl="0" indent="0" defTabSz="914400" eaLnBrk="0" fontAlgn="base" latinLnBrk="0" hangingPunct="0">
              <a:lnSpc>
                <a:spcPct val="20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芦曲泊帕对</a:t>
            </a:r>
            <a:r>
              <a:rPr kumimoji="0" lang="en-US" altLang="zh-CN"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Child-Pugh C</a:t>
            </a:r>
            <a:r>
              <a:rPr kumimoji="0" lang="zh-CN" altLang="en-US"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级患者安全有效，可提高其血小板计数，</a:t>
            </a:r>
            <a:r>
              <a:rPr kumimoji="0" lang="zh-CN" altLang="en-US"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最大值为</a:t>
            </a:r>
            <a:r>
              <a:rPr kumimoji="0" lang="en-US" altLang="zh-CN"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101.6x10</a:t>
            </a:r>
            <a:r>
              <a:rPr kumimoji="0" lang="en-US" altLang="zh-CN" sz="1400" b="0" i="0" u="none" strike="noStrike" kern="0" cap="none" spc="0" normalizeH="0" baseline="3000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9 </a:t>
            </a:r>
            <a:r>
              <a:rPr kumimoji="0" lang="en-US" altLang="zh-CN"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/L</a:t>
            </a:r>
            <a:r>
              <a:rPr kumimoji="0" lang="zh-CN" altLang="en-US"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，最高增幅为</a:t>
            </a:r>
            <a:r>
              <a:rPr kumimoji="0" lang="en-US" altLang="zh-CN"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56x10</a:t>
            </a:r>
            <a:r>
              <a:rPr kumimoji="0" lang="en-US" altLang="zh-CN" sz="1400" b="0" i="0" u="none" strike="noStrike" kern="0" cap="none" spc="0" normalizeH="0" baseline="3000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9</a:t>
            </a:r>
            <a:r>
              <a:rPr kumimoji="0" lang="zh-CN" altLang="en-US"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 </a:t>
            </a:r>
            <a:r>
              <a:rPr kumimoji="0" lang="en-US" altLang="zh-CN" sz="1400" b="0" i="0" u="none" strike="noStrike" kern="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/L</a:t>
            </a:r>
            <a:r>
              <a:rPr kumimoji="0" lang="zh-CN" altLang="en-US"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，无需血小板输注比例高</a:t>
            </a:r>
            <a:r>
              <a:rPr kumimoji="0" lang="en-US" altLang="zh-CN"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(75.7%,28/37)</a:t>
            </a:r>
          </a:p>
        </p:txBody>
      </p:sp>
      <p:sp>
        <p:nvSpPr>
          <p:cNvPr id="13" name="矩形: 圆角 12"/>
          <p:cNvSpPr/>
          <p:nvPr/>
        </p:nvSpPr>
        <p:spPr>
          <a:xfrm>
            <a:off x="4372257" y="1682129"/>
            <a:ext cx="6911644" cy="1608614"/>
          </a:xfrm>
          <a:prstGeom prst="roundRect">
            <a:avLst/>
          </a:prstGeom>
          <a:noFill/>
          <a:ln w="12700"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圆角 13"/>
          <p:cNvSpPr/>
          <p:nvPr/>
        </p:nvSpPr>
        <p:spPr>
          <a:xfrm>
            <a:off x="808939" y="1654216"/>
            <a:ext cx="3244410" cy="1608614"/>
          </a:xfrm>
          <a:prstGeom prst="roundRect">
            <a:avLst/>
          </a:prstGeom>
          <a:noFill/>
          <a:ln w="12700"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圆角 15"/>
          <p:cNvSpPr/>
          <p:nvPr/>
        </p:nvSpPr>
        <p:spPr>
          <a:xfrm>
            <a:off x="880848" y="4350163"/>
            <a:ext cx="3172501" cy="1754326"/>
          </a:xfrm>
          <a:prstGeom prst="roundRect">
            <a:avLst/>
          </a:prstGeom>
          <a:noFill/>
          <a:ln w="12700" cap="flat" cmpd="sng" algn="ctr">
            <a:solidFill>
              <a:srgbClr val="2E75B6"/>
            </a:solidFill>
            <a:prstDash val="dash"/>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rPr>
              <a:t>5</a:t>
            </a:r>
            <a:r>
              <a:rPr kumimoji="0" lang="zh-CN" altLang="en-US" sz="14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rPr>
              <a:t>年内未收到国内外药监部门发布的安全性警告，黑框警告、撤市信息等。</a:t>
            </a:r>
          </a:p>
        </p:txBody>
      </p:sp>
      <p:sp>
        <p:nvSpPr>
          <p:cNvPr id="17" name="矩形 16"/>
          <p:cNvSpPr/>
          <p:nvPr/>
        </p:nvSpPr>
        <p:spPr>
          <a:xfrm>
            <a:off x="1279382" y="1229706"/>
            <a:ext cx="2303525" cy="424510"/>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说明书不良反应报告</a:t>
            </a:r>
          </a:p>
        </p:txBody>
      </p:sp>
      <p:sp>
        <p:nvSpPr>
          <p:cNvPr id="18" name="矩形 17"/>
          <p:cNvSpPr/>
          <p:nvPr/>
        </p:nvSpPr>
        <p:spPr>
          <a:xfrm>
            <a:off x="1031341" y="3738226"/>
            <a:ext cx="2871513" cy="615007"/>
          </a:xfrm>
          <a:prstGeom prst="rect">
            <a:avLst/>
          </a:prstGeom>
          <a:solidFill>
            <a:srgbClr val="2E75B6"/>
          </a:solidFill>
          <a:ln w="12700" cap="flat" cmpd="sng" algn="ctr">
            <a:solidFill>
              <a:schemeClr val="bg1"/>
            </a:solidFill>
            <a:prstDash val="solid"/>
            <a:miter lim="800000"/>
          </a:ln>
          <a:effectLst>
            <a:outerShdw blurRad="50800" dist="38100" dir="5400000" algn="ctr" rotWithShape="0">
              <a:srgbClr val="1F4E7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该药品在国内外不良反应</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发生情况</a:t>
            </a:r>
          </a:p>
        </p:txBody>
      </p:sp>
      <p:sp>
        <p:nvSpPr>
          <p:cNvPr id="22" name="矩形: 圆角 21"/>
          <p:cNvSpPr/>
          <p:nvPr/>
        </p:nvSpPr>
        <p:spPr>
          <a:xfrm>
            <a:off x="4430164" y="4350163"/>
            <a:ext cx="6853737" cy="1754326"/>
          </a:xfrm>
          <a:prstGeom prst="roundRect">
            <a:avLst/>
          </a:prstGeom>
          <a:noFill/>
          <a:ln w="12700" cap="flat" cmpd="sng" algn="ctr">
            <a:solidFill>
              <a:srgbClr val="2E75B6"/>
            </a:solidFill>
            <a:prstDash val="dash"/>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5380" y="-23651"/>
            <a:ext cx="119272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2</a:t>
            </a:r>
            <a:r>
              <a:rPr lang="zh-CN" altLang="en-US" sz="2400" b="1" dirty="0">
                <a:solidFill>
                  <a:srgbClr val="1F4E79"/>
                </a:solidFill>
                <a:latin typeface="微软雅黑" panose="020B0503020204020204" pitchFamily="34" charset="-122"/>
                <a:ea typeface="微软雅黑" panose="020B0503020204020204" pitchFamily="34" charset="-122"/>
                <a:cs typeface="+mn-ea"/>
              </a:rPr>
              <a:t> 、安全性： </a:t>
            </a:r>
            <a:r>
              <a:rPr lang="en-US" altLang="zh-CN" sz="2400" b="1" dirty="0">
                <a:solidFill>
                  <a:srgbClr val="1F4E79"/>
                </a:solidFill>
                <a:latin typeface="微软雅黑" panose="020B0503020204020204" pitchFamily="34" charset="-122"/>
                <a:ea typeface="微软雅黑" panose="020B0503020204020204" pitchFamily="34" charset="-122"/>
                <a:cs typeface="+mn-ea"/>
              </a:rPr>
              <a:t>1953</a:t>
            </a:r>
            <a:r>
              <a:rPr lang="zh-CN" altLang="en-US" sz="2400" b="1" dirty="0">
                <a:solidFill>
                  <a:srgbClr val="1F4E79"/>
                </a:solidFill>
                <a:latin typeface="微软雅黑" panose="020B0503020204020204" pitchFamily="34" charset="-122"/>
                <a:ea typeface="微软雅黑" panose="020B0503020204020204" pitchFamily="34" charset="-122"/>
                <a:cs typeface="+mn-ea"/>
              </a:rPr>
              <a:t>例荟萃分析显示：</a:t>
            </a:r>
            <a:r>
              <a:rPr lang="zh-CN" altLang="en-US" sz="2400" b="1" dirty="0">
                <a:solidFill>
                  <a:srgbClr val="FF0000"/>
                </a:solidFill>
                <a:latin typeface="微软雅黑" panose="020B0503020204020204" pitchFamily="34" charset="-122"/>
                <a:ea typeface="微软雅黑" panose="020B0503020204020204" pitchFamily="34" charset="-122"/>
                <a:cs typeface="+mn-ea"/>
              </a:rPr>
              <a:t>芦曲泊帕在同类</a:t>
            </a:r>
            <a:r>
              <a:rPr lang="en-US" altLang="zh-CN" sz="2400" b="1" dirty="0">
                <a:solidFill>
                  <a:srgbClr val="FF0000"/>
                </a:solidFill>
                <a:latin typeface="微软雅黑" panose="020B0503020204020204" pitchFamily="34" charset="-122"/>
                <a:ea typeface="微软雅黑" panose="020B0503020204020204" pitchFamily="34" charset="-122"/>
                <a:cs typeface="+mn-ea"/>
              </a:rPr>
              <a:t>TPO-RA</a:t>
            </a:r>
            <a:r>
              <a:rPr lang="zh-CN" altLang="en-US" sz="2400" b="1" dirty="0">
                <a:solidFill>
                  <a:srgbClr val="FF0000"/>
                </a:solidFill>
                <a:latin typeface="微软雅黑" panose="020B0503020204020204" pitchFamily="34" charset="-122"/>
                <a:ea typeface="微软雅黑" panose="020B0503020204020204" pitchFamily="34" charset="-122"/>
                <a:cs typeface="+mn-ea"/>
              </a:rPr>
              <a:t>中门静脉血栓风险更低</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7" name="矩形 6"/>
          <p:cNvSpPr>
            <a:spLocks noChangeArrowheads="1"/>
          </p:cNvSpPr>
          <p:nvPr/>
        </p:nvSpPr>
        <p:spPr bwMode="auto">
          <a:xfrm>
            <a:off x="947738" y="1438651"/>
            <a:ext cx="10469552" cy="592022"/>
          </a:xfrm>
          <a:prstGeom prst="rect">
            <a:avLst/>
          </a:prstGeom>
          <a:noFill/>
          <a:ln>
            <a:noFill/>
          </a:ln>
        </p:spPr>
        <p:txBody>
          <a:bodyPr wrap="square">
            <a:spAutoFit/>
          </a:bodyPr>
          <a:lstStyle/>
          <a:p>
            <a:pPr>
              <a:lnSpc>
                <a:spcPct val="12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一项荟萃分析，纳入</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3</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项研究，</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1953</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例</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CLD</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患者，分析研究血小板生成素受体激动剂 </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(TPO-RA)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治疗血小板减少症与慢性肝病 </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(CLD)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患者的门静脉血栓形成 </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(PVT) </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的关系。</a:t>
            </a:r>
          </a:p>
        </p:txBody>
      </p:sp>
      <p:grpSp>
        <p:nvGrpSpPr>
          <p:cNvPr id="22" name="组合 21"/>
          <p:cNvGrpSpPr/>
          <p:nvPr/>
        </p:nvGrpSpPr>
        <p:grpSpPr>
          <a:xfrm>
            <a:off x="1543783" y="2396695"/>
            <a:ext cx="9104433" cy="2570588"/>
            <a:chOff x="1251918" y="2776328"/>
            <a:chExt cx="9104433" cy="2570588"/>
          </a:xfrm>
        </p:grpSpPr>
        <p:pic>
          <p:nvPicPr>
            <p:cNvPr id="9" name="图片 8"/>
            <p:cNvPicPr>
              <a:picLocks noChangeAspect="1"/>
            </p:cNvPicPr>
            <p:nvPr>
              <p:custDataLst>
                <p:tags r:id="rId1"/>
              </p:custDataLst>
            </p:nvPr>
          </p:nvPicPr>
          <p:blipFill rotWithShape="1">
            <a:blip r:embed="rId10"/>
            <a:srcRect t="8828" b="9158"/>
            <a:stretch>
              <a:fillRect/>
            </a:stretch>
          </p:blipFill>
          <p:spPr>
            <a:xfrm>
              <a:off x="1251918" y="2776328"/>
              <a:ext cx="9104433" cy="2570588"/>
            </a:xfrm>
            <a:prstGeom prst="rect">
              <a:avLst/>
            </a:prstGeom>
          </p:spPr>
        </p:pic>
        <p:sp>
          <p:nvSpPr>
            <p:cNvPr id="10" name="矩形 9"/>
            <p:cNvSpPr/>
            <p:nvPr>
              <p:custDataLst>
                <p:tags r:id="rId2"/>
              </p:custDataLst>
            </p:nvPr>
          </p:nvSpPr>
          <p:spPr>
            <a:xfrm>
              <a:off x="1345923" y="4097383"/>
              <a:ext cx="5154431" cy="327854"/>
            </a:xfrm>
            <a:prstGeom prst="rect">
              <a:avLst/>
            </a:prstGeom>
            <a:noFill/>
            <a:ln>
              <a:solidFill>
                <a:srgbClr val="1F4E79"/>
              </a:solid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60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2" name="文本框 11"/>
            <p:cNvSpPr txBox="1"/>
            <p:nvPr>
              <p:custDataLst>
                <p:tags r:id="rId3"/>
              </p:custDataLst>
            </p:nvPr>
          </p:nvSpPr>
          <p:spPr>
            <a:xfrm>
              <a:off x="1556770" y="3417971"/>
              <a:ext cx="903656" cy="261610"/>
            </a:xfrm>
            <a:prstGeom prst="rect">
              <a:avLst/>
            </a:prstGeom>
            <a:noFill/>
          </p:spPr>
          <p:txBody>
            <a:bodyPr wrap="square" rtlCol="0">
              <a:spAutoFit/>
            </a:bodyPr>
            <a:lstStyle/>
            <a:p>
              <a:r>
                <a:rPr lang="zh-CN" altLang="en-US" sz="105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阿伐曲泊帕</a:t>
              </a:r>
            </a:p>
          </p:txBody>
        </p:sp>
        <p:sp>
          <p:nvSpPr>
            <p:cNvPr id="13" name="文本框 12"/>
            <p:cNvSpPr txBox="1"/>
            <p:nvPr>
              <p:custDataLst>
                <p:tags r:id="rId4"/>
              </p:custDataLst>
            </p:nvPr>
          </p:nvSpPr>
          <p:spPr>
            <a:xfrm>
              <a:off x="1556768" y="3580584"/>
              <a:ext cx="903656" cy="261610"/>
            </a:xfrm>
            <a:prstGeom prst="rect">
              <a:avLst/>
            </a:prstGeom>
            <a:noFill/>
          </p:spPr>
          <p:txBody>
            <a:bodyPr wrap="square" rtlCol="0">
              <a:spAutoFit/>
            </a:bodyPr>
            <a:lstStyle>
              <a:defPPr>
                <a:defRPr lang="zh-CN"/>
              </a:defPPr>
              <a:lvl1pPr>
                <a:defRPr sz="1100">
                  <a:solidFill>
                    <a:prstClr val="black"/>
                  </a:solidFill>
                  <a:latin typeface="思源黑体 CN Regular" panose="020B0500000000000000" pitchFamily="34" charset="-122"/>
                  <a:ea typeface="思源黑体 CN Regular" panose="020B0500000000000000" pitchFamily="34" charset="-122"/>
                </a:defRPr>
              </a:lvl1pPr>
            </a:lstStyle>
            <a:p>
              <a:r>
                <a:rPr lang="zh-CN" altLang="en-US" sz="1050" dirty="0">
                  <a:latin typeface="微软雅黑 Light" panose="020B0502040204020203" pitchFamily="34" charset="-122"/>
                  <a:ea typeface="微软雅黑 Light" panose="020B0502040204020203" pitchFamily="34" charset="-122"/>
                  <a:cs typeface="微软雅黑" panose="020B0503020204020204" pitchFamily="34" charset="-122"/>
                </a:rPr>
                <a:t>阿伐曲泊帕</a:t>
              </a:r>
            </a:p>
          </p:txBody>
        </p:sp>
        <p:sp>
          <p:nvSpPr>
            <p:cNvPr id="14" name="文本框 13"/>
            <p:cNvSpPr txBox="1"/>
            <p:nvPr>
              <p:custDataLst>
                <p:tags r:id="rId5"/>
              </p:custDataLst>
            </p:nvPr>
          </p:nvSpPr>
          <p:spPr>
            <a:xfrm>
              <a:off x="1541270" y="3896440"/>
              <a:ext cx="903656" cy="253916"/>
            </a:xfrm>
            <a:prstGeom prst="rect">
              <a:avLst/>
            </a:prstGeom>
            <a:noFill/>
          </p:spPr>
          <p:txBody>
            <a:bodyPr wrap="square" rtlCol="0">
              <a:spAutoFit/>
            </a:bodyPr>
            <a:lstStyle>
              <a:defPPr>
                <a:defRPr lang="zh-CN"/>
              </a:defPPr>
              <a:lvl1pPr>
                <a:defRPr sz="1050">
                  <a:solidFill>
                    <a:prstClr val="black"/>
                  </a:solidFill>
                  <a:latin typeface="思源黑体 CN Regular" panose="020B0500000000000000" pitchFamily="34" charset="-122"/>
                  <a:ea typeface="思源黑体 CN Regular" panose="020B0500000000000000" pitchFamily="34" charset="-122"/>
                </a:defRPr>
              </a:lvl1pPr>
            </a:lstStyle>
            <a:p>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艾曲泊帕</a:t>
              </a:r>
            </a:p>
          </p:txBody>
        </p:sp>
        <p:sp>
          <p:nvSpPr>
            <p:cNvPr id="17" name="文本框 16"/>
            <p:cNvSpPr txBox="1"/>
            <p:nvPr>
              <p:custDataLst>
                <p:tags r:id="rId6"/>
              </p:custDataLst>
            </p:nvPr>
          </p:nvSpPr>
          <p:spPr>
            <a:xfrm>
              <a:off x="1541270" y="4218242"/>
              <a:ext cx="903656" cy="261610"/>
            </a:xfrm>
            <a:prstGeom prst="rect">
              <a:avLst/>
            </a:prstGeom>
            <a:noFill/>
          </p:spPr>
          <p:txBody>
            <a:bodyPr wrap="square" rtlCol="0">
              <a:spAutoFit/>
            </a:bodyPr>
            <a:lstStyle/>
            <a:p>
              <a:r>
                <a:rPr lang="zh-CN" altLang="en-US" sz="105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a:t>
              </a:r>
            </a:p>
          </p:txBody>
        </p:sp>
        <p:sp>
          <p:nvSpPr>
            <p:cNvPr id="18" name="文本框 17"/>
            <p:cNvSpPr txBox="1"/>
            <p:nvPr>
              <p:custDataLst>
                <p:tags r:id="rId7"/>
              </p:custDataLst>
            </p:nvPr>
          </p:nvSpPr>
          <p:spPr>
            <a:xfrm>
              <a:off x="1541270" y="4063259"/>
              <a:ext cx="903656" cy="261610"/>
            </a:xfrm>
            <a:prstGeom prst="rect">
              <a:avLst/>
            </a:prstGeom>
            <a:noFill/>
          </p:spPr>
          <p:txBody>
            <a:bodyPr wrap="square" rtlCol="0">
              <a:spAutoFit/>
            </a:bodyPr>
            <a:lstStyle/>
            <a:p>
              <a:r>
                <a:rPr lang="zh-CN" altLang="en-US" sz="105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rPr>
                <a:t>芦曲泊帕</a:t>
              </a:r>
            </a:p>
          </p:txBody>
        </p:sp>
        <p:sp>
          <p:nvSpPr>
            <p:cNvPr id="21" name="文本框 20"/>
            <p:cNvSpPr txBox="1"/>
            <p:nvPr>
              <p:custDataLst>
                <p:tags r:id="rId8"/>
              </p:custDataLst>
            </p:nvPr>
          </p:nvSpPr>
          <p:spPr>
            <a:xfrm>
              <a:off x="1541270" y="3725959"/>
              <a:ext cx="903656" cy="253916"/>
            </a:xfrm>
            <a:prstGeom prst="rect">
              <a:avLst/>
            </a:prstGeom>
            <a:noFill/>
          </p:spPr>
          <p:txBody>
            <a:bodyPr wrap="square" rtlCol="0">
              <a:spAutoFit/>
            </a:bodyPr>
            <a:lstStyle>
              <a:defPPr>
                <a:defRPr lang="zh-CN"/>
              </a:defPPr>
              <a:lvl1pPr>
                <a:defRPr sz="1050">
                  <a:solidFill>
                    <a:prstClr val="black"/>
                  </a:solidFill>
                  <a:latin typeface="思源黑体 CN Regular" panose="020B0500000000000000" pitchFamily="34" charset="-122"/>
                  <a:ea typeface="思源黑体 CN Regular" panose="020B0500000000000000" pitchFamily="34" charset="-122"/>
                </a:defRPr>
              </a:lvl1pPr>
            </a:lstStyle>
            <a:p>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艾曲泊帕</a:t>
              </a:r>
            </a:p>
          </p:txBody>
        </p:sp>
      </p:grpSp>
      <p:sp>
        <p:nvSpPr>
          <p:cNvPr id="23" name="矩形 22"/>
          <p:cNvSpPr>
            <a:spLocks noChangeArrowheads="1"/>
          </p:cNvSpPr>
          <p:nvPr/>
        </p:nvSpPr>
        <p:spPr bwMode="auto">
          <a:xfrm>
            <a:off x="947738" y="5189241"/>
            <a:ext cx="10469552" cy="333489"/>
          </a:xfrm>
          <a:prstGeom prst="rect">
            <a:avLst/>
          </a:prstGeom>
          <a:noFill/>
          <a:ln>
            <a:noFill/>
          </a:ln>
        </p:spPr>
        <p:txBody>
          <a:bodyPr wrap="square">
            <a:spAutoFit/>
          </a:bodyPr>
          <a:lstStyle/>
          <a:p>
            <a:pPr>
              <a:lnSpc>
                <a:spcPct val="120000"/>
              </a:lnSpc>
            </a:pP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芦曲泊帕在同类</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TPO-RA</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中门静脉血栓风险更低，艾曲波帕门静脉血栓风险较高（</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p=0.03</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a:t>
            </a:r>
          </a:p>
        </p:txBody>
      </p:sp>
      <p:sp>
        <p:nvSpPr>
          <p:cNvPr id="24" name="文本框 23"/>
          <p:cNvSpPr txBox="1"/>
          <p:nvPr/>
        </p:nvSpPr>
        <p:spPr>
          <a:xfrm>
            <a:off x="735639" y="6280861"/>
            <a:ext cx="10370832" cy="261610"/>
          </a:xfrm>
          <a:prstGeom prst="rect">
            <a:avLst/>
          </a:prstGeom>
          <a:noFill/>
        </p:spPr>
        <p:txBody>
          <a:bodyPr wrap="square">
            <a:spAutoFit/>
          </a:bodyPr>
          <a:lstStyle>
            <a:defPPr>
              <a:defRPr lang="zh-CN"/>
            </a:defPPr>
          </a:lstStyle>
          <a:p>
            <a:pPr marL="285750" indent="-285750">
              <a:buFont typeface="微软雅黑" panose="020B0503020204020204" pitchFamily="34" charset="-122"/>
              <a:buChar char="•"/>
            </a:pPr>
            <a:r>
              <a:rPr lang="da-DK"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Loffredo L, et al. Dig Liver Dis. 2019;51(1):24-27.</a:t>
            </a:r>
          </a:p>
        </p:txBody>
      </p:sp>
      <p:sp>
        <p:nvSpPr>
          <p:cNvPr id="29" name="矩形: 圆角 28"/>
          <p:cNvSpPr/>
          <p:nvPr/>
        </p:nvSpPr>
        <p:spPr>
          <a:xfrm>
            <a:off x="1043709" y="2174737"/>
            <a:ext cx="10196945" cy="2760687"/>
          </a:xfrm>
          <a:prstGeom prst="roundRect">
            <a:avLst>
              <a:gd name="adj" fmla="val 8054"/>
            </a:avLst>
          </a:prstGeom>
          <a:noFill/>
          <a:ln w="15875" cap="flat" cmpd="sng" algn="ctr">
            <a:solidFill>
              <a:srgbClr val="2E75B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749038" y="975127"/>
            <a:ext cx="5184620" cy="5311247"/>
          </a:xfrm>
          <a:prstGeom prst="roundRect">
            <a:avLst>
              <a:gd name="adj" fmla="val 428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5" name="矩形: 圆角 24"/>
          <p:cNvSpPr/>
          <p:nvPr/>
        </p:nvSpPr>
        <p:spPr>
          <a:xfrm>
            <a:off x="6133840" y="975127"/>
            <a:ext cx="5184620" cy="5311247"/>
          </a:xfrm>
          <a:prstGeom prst="roundRect">
            <a:avLst>
              <a:gd name="adj" fmla="val 428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4" name="矩形 3"/>
          <p:cNvSpPr/>
          <p:nvPr/>
        </p:nvSpPr>
        <p:spPr>
          <a:xfrm>
            <a:off x="335380" y="-23651"/>
            <a:ext cx="115909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3</a:t>
            </a:r>
            <a:r>
              <a:rPr lang="zh-CN" altLang="en-US" sz="2400" b="1" dirty="0">
                <a:solidFill>
                  <a:srgbClr val="1F4E79"/>
                </a:solidFill>
                <a:latin typeface="微软雅黑" panose="020B0503020204020204" pitchFamily="34" charset="-122"/>
                <a:ea typeface="微软雅黑" panose="020B0503020204020204" pitchFamily="34" charset="-122"/>
                <a:cs typeface="+mn-ea"/>
              </a:rPr>
              <a:t> 、有效性：</a:t>
            </a:r>
            <a:r>
              <a:rPr lang="en-US" altLang="zh-CN" sz="2400" b="1" dirty="0">
                <a:solidFill>
                  <a:srgbClr val="1F4E79"/>
                </a:solidFill>
                <a:latin typeface="微软雅黑" panose="020B0503020204020204" pitchFamily="34" charset="-122"/>
                <a:ea typeface="微软雅黑" panose="020B0503020204020204" pitchFamily="34" charset="-122"/>
                <a:cs typeface="+mn-ea"/>
              </a:rPr>
              <a:t>L-PLUS1</a:t>
            </a:r>
            <a:r>
              <a:rPr lang="zh-CN" altLang="en-US" sz="2400" b="1" dirty="0">
                <a:solidFill>
                  <a:srgbClr val="1F4E79"/>
                </a:solidFill>
                <a:latin typeface="微软雅黑" panose="020B0503020204020204" pitchFamily="34" charset="-122"/>
                <a:ea typeface="微软雅黑" panose="020B0503020204020204" pitchFamily="34" charset="-122"/>
                <a:cs typeface="+mn-ea"/>
              </a:rPr>
              <a:t>和中国注册</a:t>
            </a:r>
            <a:r>
              <a:rPr lang="en-US" altLang="zh-CN" sz="2400" b="1" dirty="0">
                <a:solidFill>
                  <a:srgbClr val="1F4E79"/>
                </a:solidFill>
                <a:latin typeface="微软雅黑" panose="020B0503020204020204" pitchFamily="34" charset="-122"/>
                <a:ea typeface="微软雅黑" panose="020B0503020204020204" pitchFamily="34" charset="-122"/>
                <a:cs typeface="+mn-ea"/>
              </a:rPr>
              <a:t>Ⅲ</a:t>
            </a:r>
            <a:r>
              <a:rPr lang="zh-CN" altLang="en-US" sz="2400" b="1" dirty="0">
                <a:solidFill>
                  <a:srgbClr val="1F4E79"/>
                </a:solidFill>
                <a:latin typeface="微软雅黑" panose="020B0503020204020204" pitchFamily="34" charset="-122"/>
                <a:ea typeface="微软雅黑" panose="020B0503020204020204" pitchFamily="34" charset="-122"/>
                <a:cs typeface="+mn-ea"/>
              </a:rPr>
              <a:t>期研究证实芦曲泊帕</a:t>
            </a:r>
            <a:r>
              <a:rPr lang="zh-CN" altLang="en-US" sz="2400" b="1" dirty="0">
                <a:solidFill>
                  <a:srgbClr val="FF0000"/>
                </a:solidFill>
                <a:latin typeface="微软雅黑" panose="020B0503020204020204" pitchFamily="34" charset="-122"/>
                <a:ea typeface="微软雅黑" panose="020B0503020204020204" pitchFamily="34" charset="-122"/>
                <a:cs typeface="+mn-ea"/>
              </a:rPr>
              <a:t>快速起效，高效应答</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5" name="文本框 4"/>
          <p:cNvSpPr txBox="1"/>
          <p:nvPr>
            <p:custDataLst>
              <p:tags r:id="rId1"/>
            </p:custDataLst>
          </p:nvPr>
        </p:nvSpPr>
        <p:spPr>
          <a:xfrm>
            <a:off x="1099151" y="1201305"/>
            <a:ext cx="4479613" cy="583565"/>
          </a:xfrm>
          <a:prstGeom prst="rect">
            <a:avLst/>
          </a:prstGeom>
          <a:noFill/>
        </p:spPr>
        <p:txBody>
          <a:bodyPr wrap="square" rtlCol="0" anchor="t">
            <a:spAutoFit/>
          </a:bodyPr>
          <a:lstStyle/>
          <a:p>
            <a:pPr algn="ctr">
              <a:defRPr/>
            </a:pPr>
            <a:r>
              <a:rPr lang="zh-CN" altLang="en-US" sz="1600" b="1" kern="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快速起效：</a:t>
            </a:r>
            <a:r>
              <a:rPr lang="zh-CN" altLang="en-US"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5天后PLT达到5万以上，持续21天</a:t>
            </a:r>
            <a:endParaRPr lang="en-US" altLang="zh-CN"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gn="ctr">
              <a:defRPr/>
            </a:pPr>
            <a:r>
              <a:rPr lang="zh-CN" altLang="en-US"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升高PLT</a:t>
            </a:r>
            <a:endParaRPr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微软雅黑 Light" panose="020B0502040204020203" pitchFamily="34" charset="-122"/>
            </a:endParaRPr>
          </a:p>
        </p:txBody>
      </p:sp>
      <p:sp>
        <p:nvSpPr>
          <p:cNvPr id="7" name="文本框 6"/>
          <p:cNvSpPr txBox="1"/>
          <p:nvPr/>
        </p:nvSpPr>
        <p:spPr>
          <a:xfrm>
            <a:off x="6465629" y="1197010"/>
            <a:ext cx="4579811" cy="583565"/>
          </a:xfrm>
          <a:prstGeom prst="rect">
            <a:avLst/>
          </a:prstGeom>
          <a:noFill/>
        </p:spPr>
        <p:txBody>
          <a:bodyPr wrap="square">
            <a:spAutoFit/>
          </a:bodyPr>
          <a:lstStyle/>
          <a:p>
            <a:pPr algn="ctr">
              <a:defRPr/>
            </a:pPr>
            <a:r>
              <a:rPr lang="zh-CN" altLang="en-US"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高效应答：研究期间任一时间</a:t>
            </a:r>
            <a:r>
              <a:rPr lang="zh-CN" altLang="en-US"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应答率高达81.8% </a:t>
            </a:r>
            <a:r>
              <a:rPr lang="en-US" altLang="zh-CN"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应答定义</a:t>
            </a:r>
            <a:r>
              <a:rPr lang="en-US" altLang="zh-CN"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PLT大于5万较基线高2万</a:t>
            </a:r>
            <a:r>
              <a:rPr lang="en-US" altLang="zh-CN"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a:t>
            </a:r>
            <a:endParaRPr lang="zh-CN" altLang="en-US" sz="1600" b="1" kern="0" dirty="0">
              <a:solidFill>
                <a:schemeClr val="tx1">
                  <a:lumMod val="95000"/>
                  <a:lumOff val="5000"/>
                </a:schemeClr>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nvGrpSpPr>
          <p:cNvPr id="8" name="组合 7"/>
          <p:cNvGrpSpPr/>
          <p:nvPr/>
        </p:nvGrpSpPr>
        <p:grpSpPr>
          <a:xfrm>
            <a:off x="6739302" y="2144908"/>
            <a:ext cx="3973696" cy="3044834"/>
            <a:chOff x="7464656" y="2145100"/>
            <a:chExt cx="4091368" cy="3220238"/>
          </a:xfrm>
        </p:grpSpPr>
        <p:graphicFrame>
          <p:nvGraphicFramePr>
            <p:cNvPr id="9" name="图表 8"/>
            <p:cNvGraphicFramePr/>
            <p:nvPr>
              <p:custDataLst>
                <p:tags r:id="rId2"/>
              </p:custDataLst>
            </p:nvPr>
          </p:nvGraphicFramePr>
          <p:xfrm>
            <a:off x="7464656" y="2147298"/>
            <a:ext cx="4091368" cy="3218040"/>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9"/>
            <p:cNvSpPr txBox="1"/>
            <p:nvPr/>
          </p:nvSpPr>
          <p:spPr>
            <a:xfrm>
              <a:off x="8310189" y="2145100"/>
              <a:ext cx="859078" cy="268543"/>
            </a:xfrm>
            <a:prstGeom prst="rect">
              <a:avLst/>
            </a:prstGeom>
            <a:noFill/>
          </p:spPr>
          <p:txBody>
            <a:bodyPr wrap="square">
              <a:spAutoFit/>
            </a:bodyPr>
            <a:lstStyle/>
            <a:p>
              <a:pPr algn="ctr"/>
              <a:r>
                <a:rPr lang="zh-CN" altLang="en-US" sz="1050" b="0" dirty="0">
                  <a:solidFill>
                    <a:srgbClr val="000000"/>
                  </a:solidFill>
                  <a:latin typeface="微软雅黑 Light" panose="020B0502040204020203" pitchFamily="34" charset="-122"/>
                  <a:ea typeface="微软雅黑 Light" panose="020B0502040204020203" pitchFamily="34" charset="-122"/>
                  <a:cs typeface="微软雅黑" panose="020B0503020204020204" pitchFamily="34" charset="-122"/>
                </a:rPr>
                <a:t>P&lt;0.0001</a:t>
              </a:r>
            </a:p>
          </p:txBody>
        </p:sp>
        <p:cxnSp>
          <p:nvCxnSpPr>
            <p:cNvPr id="11" name="直接连接符 10"/>
            <p:cNvCxnSpPr/>
            <p:nvPr/>
          </p:nvCxnSpPr>
          <p:spPr>
            <a:xfrm>
              <a:off x="8569527" y="2393879"/>
              <a:ext cx="0" cy="195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569527" y="2404153"/>
              <a:ext cx="608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169267" y="2404153"/>
              <a:ext cx="0" cy="17363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1026190" y="5374558"/>
            <a:ext cx="4419899" cy="523220"/>
          </a:xfrm>
          <a:prstGeom prst="rect">
            <a:avLst/>
          </a:prstGeom>
          <a:noFill/>
        </p:spPr>
        <p:txBody>
          <a:bodyPr wrap="square" rtlCol="0" anchor="t">
            <a:spAutoFit/>
          </a:bodyPr>
          <a:lstStyle/>
          <a:p>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L-PLUS 1：日本注册</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Ⅲ</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期研究，评估芦曲泊帕在</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CLDT</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中的有效性和安全性</a:t>
            </a:r>
          </a:p>
        </p:txBody>
      </p:sp>
      <p:sp>
        <p:nvSpPr>
          <p:cNvPr id="15" name="文本框 14"/>
          <p:cNvSpPr txBox="1"/>
          <p:nvPr/>
        </p:nvSpPr>
        <p:spPr>
          <a:xfrm>
            <a:off x="6465628" y="5368726"/>
            <a:ext cx="4579811" cy="738664"/>
          </a:xfrm>
          <a:prstGeom prst="rect">
            <a:avLst/>
          </a:prstGeom>
          <a:noFill/>
        </p:spPr>
        <p:txBody>
          <a:bodyPr wrap="square">
            <a:spAutoFit/>
          </a:bodyPr>
          <a:lstStyle/>
          <a:p>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CTR20192384</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是中国一项随机、多中心、安慰剂对照、双盲、</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Ⅲ</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期研究，探索芦曲泊帕治疗慢性肝病合并严重血小板减少症患者的疗效和安全性</a:t>
            </a:r>
          </a:p>
        </p:txBody>
      </p:sp>
      <p:sp>
        <p:nvSpPr>
          <p:cNvPr id="24" name="矩形: 圆角 23"/>
          <p:cNvSpPr/>
          <p:nvPr/>
        </p:nvSpPr>
        <p:spPr>
          <a:xfrm>
            <a:off x="6364118" y="1153773"/>
            <a:ext cx="4784173" cy="674220"/>
          </a:xfrm>
          <a:prstGeom prst="roundRect">
            <a:avLst>
              <a:gd name="adj" fmla="val 23971"/>
            </a:avLst>
          </a:prstGeom>
          <a:noFill/>
          <a:ln w="19050">
            <a:solidFill>
              <a:srgbClr val="3090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35" y="2253537"/>
            <a:ext cx="4762255" cy="2926008"/>
          </a:xfrm>
          <a:prstGeom prst="rect">
            <a:avLst/>
          </a:prstGeom>
        </p:spPr>
      </p:pic>
      <p:sp>
        <p:nvSpPr>
          <p:cNvPr id="28" name="矩形: 圆角 27"/>
          <p:cNvSpPr/>
          <p:nvPr/>
        </p:nvSpPr>
        <p:spPr>
          <a:xfrm>
            <a:off x="923900" y="1153773"/>
            <a:ext cx="4784173" cy="674220"/>
          </a:xfrm>
          <a:prstGeom prst="roundRect">
            <a:avLst>
              <a:gd name="adj" fmla="val 23971"/>
            </a:avLst>
          </a:prstGeom>
          <a:noFill/>
          <a:ln w="19050">
            <a:solidFill>
              <a:srgbClr val="3090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380" y="-23651"/>
            <a:ext cx="115909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3</a:t>
            </a:r>
            <a:r>
              <a:rPr lang="zh-CN" altLang="en-US" sz="2400" b="1" dirty="0">
                <a:solidFill>
                  <a:srgbClr val="1F4E79"/>
                </a:solidFill>
                <a:latin typeface="微软雅黑" panose="020B0503020204020204" pitchFamily="34" charset="-122"/>
                <a:ea typeface="微软雅黑" panose="020B0503020204020204" pitchFamily="34" charset="-122"/>
                <a:cs typeface="+mn-ea"/>
              </a:rPr>
              <a:t> 、有效性：真实世界研究和回顾性队列研究证实芦曲泊帕能</a:t>
            </a:r>
            <a:r>
              <a:rPr lang="zh-CN" altLang="en-US" sz="2400" b="1" dirty="0">
                <a:solidFill>
                  <a:srgbClr val="FF0000"/>
                </a:solidFill>
                <a:latin typeface="微软雅黑" panose="020B0503020204020204" pitchFamily="34" charset="-122"/>
                <a:ea typeface="微软雅黑" panose="020B0503020204020204" pitchFamily="34" charset="-122"/>
                <a:cs typeface="+mn-ea"/>
              </a:rPr>
              <a:t>显著减少出血事件</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5" name="矩形: 圆角 4"/>
          <p:cNvSpPr/>
          <p:nvPr/>
        </p:nvSpPr>
        <p:spPr>
          <a:xfrm>
            <a:off x="822930" y="975127"/>
            <a:ext cx="5184620" cy="5311247"/>
          </a:xfrm>
          <a:prstGeom prst="roundRect">
            <a:avLst>
              <a:gd name="adj" fmla="val 428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6" name="矩形: 圆角 5"/>
          <p:cNvSpPr/>
          <p:nvPr/>
        </p:nvSpPr>
        <p:spPr>
          <a:xfrm>
            <a:off x="6207732" y="975127"/>
            <a:ext cx="5184620" cy="5311247"/>
          </a:xfrm>
          <a:prstGeom prst="roundRect">
            <a:avLst>
              <a:gd name="adj" fmla="val 428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7" name="文本框 6"/>
          <p:cNvSpPr txBox="1"/>
          <p:nvPr>
            <p:custDataLst>
              <p:tags r:id="rId1"/>
            </p:custDataLst>
          </p:nvPr>
        </p:nvSpPr>
        <p:spPr>
          <a:xfrm>
            <a:off x="1173043" y="1256721"/>
            <a:ext cx="4479613" cy="830997"/>
          </a:xfrm>
          <a:prstGeom prst="rect">
            <a:avLst/>
          </a:prstGeom>
          <a:noFill/>
        </p:spPr>
        <p:txBody>
          <a:bodyPr wrap="square" rtlCol="0" anchor="t">
            <a:spAutoFit/>
          </a:bodyPr>
          <a:lstStyle/>
          <a:p>
            <a:pPr algn="ctr">
              <a:defRPr/>
            </a:pPr>
            <a:r>
              <a:rPr lang="en-US" altLang="zh-CN" sz="1600" b="1" kern="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300</a:t>
            </a:r>
            <a:r>
              <a:rPr lang="zh-CN" altLang="en-US" sz="1600" b="1" kern="0" dirty="0">
                <a:solidFill>
                  <a:schemeClr val="tx1">
                    <a:lumMod val="85000"/>
                    <a:lumOff val="15000"/>
                  </a:schemeClr>
                </a:solidFill>
                <a:latin typeface="微软雅黑 Light" panose="020B0502040204020203" pitchFamily="34" charset="-122"/>
                <a:ea typeface="微软雅黑 Light" panose="020B0502040204020203" pitchFamily="34" charset="-122"/>
                <a:cs typeface="微软雅黑" panose="020B0503020204020204" pitchFamily="34" charset="-122"/>
              </a:rPr>
              <a:t>例需要进行侵袭性手术的慢性肝病相关血小板减少症患者；接受芦曲泊帕治疗后，</a:t>
            </a:r>
            <a:r>
              <a:rPr lang="en-US" altLang="zh-CN"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94.0%(282</a:t>
            </a:r>
            <a:r>
              <a:rPr lang="zh-CN" altLang="en-US"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例</a:t>
            </a:r>
            <a:r>
              <a:rPr lang="en-US" altLang="zh-CN"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600" b="1" kern="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不需接受血小板输注</a:t>
            </a:r>
          </a:p>
        </p:txBody>
      </p:sp>
      <p:sp>
        <p:nvSpPr>
          <p:cNvPr id="15" name="文本框 14"/>
          <p:cNvSpPr txBox="1"/>
          <p:nvPr/>
        </p:nvSpPr>
        <p:spPr>
          <a:xfrm>
            <a:off x="1274129" y="5755167"/>
            <a:ext cx="4419899" cy="307777"/>
          </a:xfrm>
          <a:prstGeom prst="rect">
            <a:avLst/>
          </a:prstGeom>
          <a:noFill/>
        </p:spPr>
        <p:txBody>
          <a:bodyPr wrap="square" rtlCol="0" anchor="t">
            <a:spAutoFit/>
          </a:bodyPr>
          <a:lstStyle/>
          <a:p>
            <a:pPr algn="ct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总体人群术前不需要输注血小板的患者比例</a:t>
            </a:r>
          </a:p>
        </p:txBody>
      </p:sp>
      <p:sp>
        <p:nvSpPr>
          <p:cNvPr id="16" name="文本框 15"/>
          <p:cNvSpPr txBox="1"/>
          <p:nvPr/>
        </p:nvSpPr>
        <p:spPr>
          <a:xfrm>
            <a:off x="6768985" y="5725972"/>
            <a:ext cx="4579811" cy="307777"/>
          </a:xfrm>
          <a:prstGeom prst="rect">
            <a:avLst/>
          </a:prstGeom>
          <a:noFill/>
        </p:spPr>
        <p:txBody>
          <a:bodyPr wrap="square">
            <a:spAutoFit/>
          </a:bodyPr>
          <a:lstStyle/>
          <a:p>
            <a:pPr algn="ct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芦曲泊帕在减少出血事件方面更具优势</a:t>
            </a:r>
          </a:p>
        </p:txBody>
      </p:sp>
      <p:sp>
        <p:nvSpPr>
          <p:cNvPr id="19" name="矩形: 圆角 18"/>
          <p:cNvSpPr/>
          <p:nvPr/>
        </p:nvSpPr>
        <p:spPr>
          <a:xfrm>
            <a:off x="997792" y="1153772"/>
            <a:ext cx="4784173" cy="1013731"/>
          </a:xfrm>
          <a:prstGeom prst="roundRect">
            <a:avLst>
              <a:gd name="adj" fmla="val 11642"/>
            </a:avLst>
          </a:prstGeom>
          <a:noFill/>
          <a:ln w="19050">
            <a:solidFill>
              <a:srgbClr val="3090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graphicFrame>
        <p:nvGraphicFramePr>
          <p:cNvPr id="20" name="图表 19"/>
          <p:cNvGraphicFramePr/>
          <p:nvPr>
            <p:extLst>
              <p:ext uri="{D42A27DB-BD31-4B8C-83A1-F6EECF244321}">
                <p14:modId xmlns:p14="http://schemas.microsoft.com/office/powerpoint/2010/main" val="2292817509"/>
              </p:ext>
            </p:extLst>
          </p:nvPr>
        </p:nvGraphicFramePr>
        <p:xfrm>
          <a:off x="6273430" y="1413164"/>
          <a:ext cx="5190278" cy="372225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组合 10"/>
          <p:cNvGrpSpPr/>
          <p:nvPr/>
        </p:nvGrpSpPr>
        <p:grpSpPr>
          <a:xfrm>
            <a:off x="1836006" y="2135249"/>
            <a:ext cx="3107744" cy="3131719"/>
            <a:chOff x="1762114" y="2190667"/>
            <a:chExt cx="3107744" cy="3131719"/>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2114" y="2190667"/>
              <a:ext cx="3107744" cy="3131719"/>
            </a:xfrm>
            <a:prstGeom prst="rect">
              <a:avLst/>
            </a:prstGeom>
          </p:spPr>
        </p:pic>
        <p:sp>
          <p:nvSpPr>
            <p:cNvPr id="10" name="矩形 9"/>
            <p:cNvSpPr/>
            <p:nvPr/>
          </p:nvSpPr>
          <p:spPr>
            <a:xfrm>
              <a:off x="2663632" y="3453442"/>
              <a:ext cx="1304708" cy="584775"/>
            </a:xfrm>
            <a:prstGeom prst="rect">
              <a:avLst/>
            </a:prstGeom>
            <a:noFill/>
          </p:spPr>
          <p:txBody>
            <a:bodyPr vert="horz" wrap="square" lIns="45720" tIns="45720" rIns="45720" bIns="4572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32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rPr>
                <a:t>94%</a:t>
              </a:r>
              <a:endParaRPr lang="zh-CN" altLang="en-US" sz="3200" b="1"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grpSp>
        <p:nvGrpSpPr>
          <p:cNvPr id="21" name="组合 20"/>
          <p:cNvGrpSpPr/>
          <p:nvPr/>
        </p:nvGrpSpPr>
        <p:grpSpPr>
          <a:xfrm>
            <a:off x="1740183" y="5117862"/>
            <a:ext cx="1385433" cy="261610"/>
            <a:chOff x="1145331" y="5219458"/>
            <a:chExt cx="1385433" cy="261610"/>
          </a:xfrm>
        </p:grpSpPr>
        <p:sp>
          <p:nvSpPr>
            <p:cNvPr id="13" name="文本框 12"/>
            <p:cNvSpPr txBox="1"/>
            <p:nvPr/>
          </p:nvSpPr>
          <p:spPr>
            <a:xfrm>
              <a:off x="1200237" y="5219458"/>
              <a:ext cx="1330527" cy="261610"/>
            </a:xfrm>
            <a:prstGeom prst="rect">
              <a:avLst/>
            </a:prstGeom>
            <a:noFill/>
          </p:spPr>
          <p:txBody>
            <a:bodyPr wrap="square" rtlCol="0" anchor="t">
              <a:spAutoFit/>
            </a:bodyPr>
            <a:lstStyle/>
            <a:p>
              <a:r>
                <a:rPr lang="zh-CN" altLang="en-US" sz="11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不需要输注血小板</a:t>
              </a:r>
            </a:p>
          </p:txBody>
        </p:sp>
        <p:sp>
          <p:nvSpPr>
            <p:cNvPr id="17" name="矩形 16"/>
            <p:cNvSpPr>
              <a:spLocks noChangeAspect="1"/>
            </p:cNvSpPr>
            <p:nvPr/>
          </p:nvSpPr>
          <p:spPr>
            <a:xfrm>
              <a:off x="1145331" y="5294676"/>
              <a:ext cx="108000" cy="108000"/>
            </a:xfrm>
            <a:prstGeom prst="rect">
              <a:avLst/>
            </a:prstGeom>
            <a:solidFill>
              <a:srgbClr val="1E6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grpSp>
        <p:nvGrpSpPr>
          <p:cNvPr id="22" name="组合 21"/>
          <p:cNvGrpSpPr/>
          <p:nvPr/>
        </p:nvGrpSpPr>
        <p:grpSpPr>
          <a:xfrm>
            <a:off x="3689058" y="5117862"/>
            <a:ext cx="1413140" cy="261610"/>
            <a:chOff x="3094206" y="5219458"/>
            <a:chExt cx="1413140" cy="261610"/>
          </a:xfrm>
        </p:grpSpPr>
        <p:sp>
          <p:nvSpPr>
            <p:cNvPr id="14" name="文本框 13"/>
            <p:cNvSpPr txBox="1"/>
            <p:nvPr/>
          </p:nvSpPr>
          <p:spPr>
            <a:xfrm>
              <a:off x="3176819" y="5219458"/>
              <a:ext cx="1330527" cy="261610"/>
            </a:xfrm>
            <a:prstGeom prst="rect">
              <a:avLst/>
            </a:prstGeom>
            <a:noFill/>
          </p:spPr>
          <p:txBody>
            <a:bodyPr wrap="square" rtlCol="0" anchor="t">
              <a:spAutoFit/>
            </a:bodyPr>
            <a:lstStyle/>
            <a:p>
              <a:r>
                <a:rPr lang="zh-CN" altLang="en-US" sz="11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需要输注血小板</a:t>
              </a:r>
            </a:p>
          </p:txBody>
        </p:sp>
        <p:sp>
          <p:nvSpPr>
            <p:cNvPr id="18" name="矩形 17"/>
            <p:cNvSpPr>
              <a:spLocks noChangeAspect="1"/>
            </p:cNvSpPr>
            <p:nvPr/>
          </p:nvSpPr>
          <p:spPr>
            <a:xfrm>
              <a:off x="3094206" y="5294676"/>
              <a:ext cx="108000" cy="108000"/>
            </a:xfrm>
            <a:prstGeom prst="rect">
              <a:avLst/>
            </a:prstGeom>
            <a:solidFill>
              <a:srgbClr val="1D1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grpSp>
        <p:nvGrpSpPr>
          <p:cNvPr id="25" name="组合 24"/>
          <p:cNvGrpSpPr/>
          <p:nvPr/>
        </p:nvGrpSpPr>
        <p:grpSpPr>
          <a:xfrm>
            <a:off x="8204902" y="1650590"/>
            <a:ext cx="2052000" cy="1287230"/>
            <a:chOff x="8278788" y="1826079"/>
            <a:chExt cx="2086585" cy="1287230"/>
          </a:xfrm>
        </p:grpSpPr>
        <p:sp>
          <p:nvSpPr>
            <p:cNvPr id="23" name="文本框 22"/>
            <p:cNvSpPr txBox="1"/>
            <p:nvPr/>
          </p:nvSpPr>
          <p:spPr>
            <a:xfrm>
              <a:off x="8974069" y="1826079"/>
              <a:ext cx="689825" cy="261610"/>
            </a:xfrm>
            <a:prstGeom prst="rect">
              <a:avLst/>
            </a:prstGeom>
            <a:noFill/>
          </p:spPr>
          <p:txBody>
            <a:bodyPr wrap="none" rtlCol="0">
              <a:spAutoFit/>
            </a:bodyPr>
            <a:lstStyle/>
            <a:p>
              <a:pPr eaLnBrk="0" fontAlgn="base" hangingPunct="0">
                <a:spcBef>
                  <a:spcPct val="0"/>
                </a:spcBef>
                <a:spcAft>
                  <a:spcPct val="0"/>
                </a:spcAft>
              </a:pPr>
              <a:r>
                <a:rPr lang="en-US" altLang="zh-CN" sz="1100" dirty="0">
                  <a:solidFill>
                    <a:srgbClr val="111111"/>
                  </a:solidFill>
                  <a:latin typeface="微软雅黑 Light" panose="020B0502040204020203" pitchFamily="34" charset="-122"/>
                  <a:ea typeface="微软雅黑 Light" panose="020B0502040204020203" pitchFamily="34" charset="-122"/>
                  <a:cs typeface="Arial" panose="020B0604020202020204" pitchFamily="34" charset="0"/>
                </a:rPr>
                <a:t>P</a:t>
              </a:r>
              <a:r>
                <a:rPr lang="zh-CN" altLang="en-US" sz="1100" dirty="0">
                  <a:solidFill>
                    <a:srgbClr val="111111"/>
                  </a:solidFill>
                  <a:latin typeface="微软雅黑 Light" panose="020B0502040204020203" pitchFamily="34" charset="-122"/>
                  <a:ea typeface="微软雅黑 Light" panose="020B0502040204020203" pitchFamily="34" charset="-122"/>
                  <a:cs typeface="Arial" panose="020B0604020202020204" pitchFamily="34" charset="0"/>
                </a:rPr>
                <a:t>＜</a:t>
              </a:r>
              <a:r>
                <a:rPr lang="en-US" altLang="zh-CN" sz="1100" dirty="0">
                  <a:solidFill>
                    <a:srgbClr val="111111"/>
                  </a:solidFill>
                  <a:latin typeface="微软雅黑 Light" panose="020B0502040204020203" pitchFamily="34" charset="-122"/>
                  <a:ea typeface="微软雅黑 Light" panose="020B0502040204020203" pitchFamily="34" charset="-122"/>
                  <a:cs typeface="Arial" panose="020B0604020202020204" pitchFamily="34" charset="0"/>
                </a:rPr>
                <a:t>0.05</a:t>
              </a:r>
              <a:endParaRPr lang="zh-CN" altLang="en-US" sz="1100" dirty="0">
                <a:solidFill>
                  <a:srgbClr val="111111"/>
                </a:solidFill>
                <a:latin typeface="微软雅黑 Light" panose="020B0502040204020203" pitchFamily="34" charset="-122"/>
                <a:ea typeface="微软雅黑 Light" panose="020B0502040204020203" pitchFamily="34" charset="-122"/>
                <a:cs typeface="Arial" panose="020B0604020202020204" pitchFamily="34" charset="0"/>
              </a:endParaRPr>
            </a:p>
          </p:txBody>
        </p:sp>
        <p:cxnSp>
          <p:nvCxnSpPr>
            <p:cNvPr id="24" name="连接符: 肘形 23"/>
            <p:cNvCxnSpPr/>
            <p:nvPr/>
          </p:nvCxnSpPr>
          <p:spPr bwMode="auto">
            <a:xfrm>
              <a:off x="8278788" y="2134928"/>
              <a:ext cx="2086585" cy="978381"/>
            </a:xfrm>
            <a:prstGeom prst="bentConnector3">
              <a:avLst>
                <a:gd name="adj1" fmla="val 100083"/>
              </a:avLst>
            </a:prstGeom>
            <a:solidFill>
              <a:schemeClr val="accent1"/>
            </a:solidFill>
            <a:ln w="6350" cap="flat" cmpd="sng" algn="ctr">
              <a:solidFill>
                <a:srgbClr val="696A5E"/>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380" y="-23651"/>
            <a:ext cx="11590905" cy="1013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F4E79"/>
                </a:solidFill>
                <a:latin typeface="微软雅黑" panose="020B0503020204020204" pitchFamily="34" charset="-122"/>
                <a:ea typeface="微软雅黑" panose="020B0503020204020204" pitchFamily="34" charset="-122"/>
                <a:cs typeface="+mn-ea"/>
              </a:rPr>
              <a:t>3</a:t>
            </a:r>
            <a:r>
              <a:rPr lang="zh-CN" altLang="en-US" sz="2400" b="1" dirty="0">
                <a:solidFill>
                  <a:srgbClr val="1F4E79"/>
                </a:solidFill>
                <a:latin typeface="微软雅黑" panose="020B0503020204020204" pitchFamily="34" charset="-122"/>
                <a:ea typeface="微软雅黑" panose="020B0503020204020204" pitchFamily="34" charset="-122"/>
                <a:cs typeface="+mn-ea"/>
              </a:rPr>
              <a:t> 、有效性</a:t>
            </a:r>
            <a:r>
              <a:rPr lang="en-US" altLang="zh-CN" sz="2400" b="1" dirty="0">
                <a:solidFill>
                  <a:srgbClr val="1F4E79"/>
                </a:solidFill>
                <a:latin typeface="微软雅黑" panose="020B0503020204020204" pitchFamily="34" charset="-122"/>
                <a:ea typeface="微软雅黑" panose="020B0503020204020204" pitchFamily="34" charset="-122"/>
                <a:cs typeface="+mn-ea"/>
              </a:rPr>
              <a:t>——</a:t>
            </a:r>
            <a:r>
              <a:rPr lang="zh-CN" altLang="en-US" sz="2400" b="1" dirty="0">
                <a:solidFill>
                  <a:srgbClr val="1F4E79"/>
                </a:solidFill>
                <a:latin typeface="微软雅黑" panose="020B0503020204020204" pitchFamily="34" charset="-122"/>
                <a:ea typeface="微软雅黑" panose="020B0503020204020204" pitchFamily="34" charset="-122"/>
                <a:cs typeface="+mn-ea"/>
              </a:rPr>
              <a:t>临床权威指南推荐</a:t>
            </a:r>
            <a:endParaRPr lang="en-US" altLang="zh-CN" sz="2400" b="1" dirty="0">
              <a:solidFill>
                <a:srgbClr val="FF0000"/>
              </a:solidFill>
              <a:latin typeface="微软雅黑" panose="020B0503020204020204" pitchFamily="34" charset="-122"/>
              <a:ea typeface="微软雅黑" panose="020B0503020204020204" pitchFamily="34" charset="-122"/>
              <a:cs typeface="+mn-ea"/>
            </a:endParaRPr>
          </a:p>
        </p:txBody>
      </p:sp>
      <p:sp>
        <p:nvSpPr>
          <p:cNvPr id="5" name="文本框 8"/>
          <p:cNvSpPr txBox="1"/>
          <p:nvPr/>
        </p:nvSpPr>
        <p:spPr>
          <a:xfrm>
            <a:off x="367744" y="1015902"/>
            <a:ext cx="11190859" cy="30051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50000"/>
              </a:lnSpc>
            </a:pP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2021《</a:t>
            </a:r>
            <a:r>
              <a:rPr lang="zh-CN" altLang="en-US"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急慢性肝衰竭凝血管理指南：  慢性肝病相关血小板减少症管理路径</a:t>
            </a: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a:t>
            </a:r>
          </a:p>
          <a:p>
            <a:pPr lvl="1">
              <a:lnSpc>
                <a:spcPct val="150000"/>
              </a:lnSpc>
            </a:pPr>
            <a:endParaRPr lang="en-US" altLang="zh-CN" sz="1600" dirty="0">
              <a:latin typeface="微软雅黑 Light" panose="020B0502040204020203" pitchFamily="34" charset="-122"/>
              <a:ea typeface="微软雅黑 Light" panose="020B0502040204020203" pitchFamily="34" charset="-122"/>
              <a:cs typeface="微软雅黑" panose="020B0503020204020204" pitchFamily="34" charset="-122"/>
            </a:endParaRPr>
          </a:p>
          <a:p>
            <a:pPr marL="0" lvl="1" indent="457200">
              <a:lnSpc>
                <a:spcPct val="150000"/>
              </a:lnSpc>
            </a:pP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2021 AASLD《</a:t>
            </a:r>
            <a:r>
              <a:rPr lang="zh-CN" altLang="en-US"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血管性肝脏疾病、门静脉血栓形成和肝病患者的程序性出血实践指南</a:t>
            </a: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a:t>
            </a:r>
          </a:p>
          <a:p>
            <a:pPr marL="0" lvl="1" indent="457200">
              <a:lnSpc>
                <a:spcPct val="150000"/>
              </a:lnSpc>
            </a:pPr>
            <a:r>
              <a:rPr lang="en-US" altLang="zh-CN" sz="1600" dirty="0">
                <a:latin typeface="微软雅黑 Light" panose="020B0502040204020203" pitchFamily="34" charset="-122"/>
                <a:ea typeface="微软雅黑 Light" panose="020B0502040204020203" pitchFamily="34" charset="-122"/>
                <a:cs typeface="微软雅黑" panose="020B0503020204020204" pitchFamily="34" charset="-122"/>
                <a:sym typeface="+mn-lt"/>
              </a:rPr>
              <a:t> </a:t>
            </a:r>
          </a:p>
          <a:p>
            <a:pPr marL="0" lvl="1" indent="457200">
              <a:lnSpc>
                <a:spcPct val="150000"/>
              </a:lnSpc>
            </a:pP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2019《AGA </a:t>
            </a:r>
            <a:r>
              <a:rPr lang="zh-CN" altLang="en-US"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肝硬化凝血管理指南更新</a:t>
            </a: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 </a:t>
            </a:r>
          </a:p>
          <a:p>
            <a:pPr marL="0" lvl="1" indent="457200">
              <a:lnSpc>
                <a:spcPct val="150000"/>
              </a:lnSpc>
            </a:pPr>
            <a:endParaRPr lang="en-US" altLang="zh-CN" sz="1600" dirty="0">
              <a:latin typeface="微软雅黑 Light" panose="020B0502040204020203" pitchFamily="34" charset="-122"/>
              <a:ea typeface="微软雅黑 Light" panose="020B0502040204020203" pitchFamily="34" charset="-122"/>
              <a:cs typeface="微软雅黑" panose="020B0503020204020204" pitchFamily="34" charset="-122"/>
              <a:sym typeface="+mn-lt"/>
            </a:endParaRPr>
          </a:p>
          <a:p>
            <a:pPr marL="0" lvl="1" indent="457200">
              <a:lnSpc>
                <a:spcPct val="150000"/>
              </a:lnSpc>
            </a:pP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2018 《AGA </a:t>
            </a:r>
            <a:r>
              <a:rPr lang="zh-CN" altLang="en-US"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临床实践更新肝硬化患者手术风险评估和围手术期管理</a:t>
            </a:r>
            <a:r>
              <a:rPr lang="en-US" altLang="zh-CN" sz="1600" b="1" dirty="0">
                <a:latin typeface="微软雅黑 Light" panose="020B0502040204020203" pitchFamily="34" charset="-122"/>
                <a:ea typeface="微软雅黑 Light" panose="020B0502040204020203" pitchFamily="34" charset="-122"/>
                <a:cs typeface="微软雅黑" panose="020B0503020204020204" pitchFamily="34" charset="-122"/>
                <a:sym typeface="+mn-lt"/>
              </a:rPr>
              <a:t>》</a:t>
            </a:r>
          </a:p>
          <a:p>
            <a:pPr marL="0" lvl="1" indent="457200">
              <a:lnSpc>
                <a:spcPct val="150000"/>
              </a:lnSpc>
            </a:pPr>
            <a:r>
              <a:rPr lang="zh-CN" altLang="en-US" sz="1600" dirty="0">
                <a:solidFill>
                  <a:srgbClr val="333333"/>
                </a:solidFill>
                <a:latin typeface="微软雅黑 Light" panose="020B0502040204020203" pitchFamily="34" charset="-122"/>
                <a:ea typeface="微软雅黑 Light" panose="020B0502040204020203" pitchFamily="34" charset="-122"/>
                <a:cs typeface="微软雅黑" panose="020B0503020204020204" pitchFamily="34" charset="-122"/>
                <a:sym typeface="+mn-lt"/>
              </a:rPr>
              <a:t>      </a:t>
            </a:r>
            <a:endParaRPr lang="zh-CN" altLang="en-US" sz="1600" dirty="0">
              <a:solidFill>
                <a:srgbClr val="333333"/>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8" name="矩形: 圆角 7"/>
          <p:cNvSpPr/>
          <p:nvPr/>
        </p:nvSpPr>
        <p:spPr>
          <a:xfrm>
            <a:off x="689122" y="990080"/>
            <a:ext cx="11041062" cy="3308651"/>
          </a:xfrm>
          <a:prstGeom prst="roundRect">
            <a:avLst>
              <a:gd name="adj" fmla="val 5458"/>
            </a:avLst>
          </a:prstGeom>
          <a:noFill/>
          <a:ln>
            <a:solidFill>
              <a:srgbClr val="1E64A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9" name="矩形: 圆角 8"/>
          <p:cNvSpPr/>
          <p:nvPr/>
        </p:nvSpPr>
        <p:spPr>
          <a:xfrm>
            <a:off x="689122" y="4633581"/>
            <a:ext cx="11004703" cy="1023153"/>
          </a:xfrm>
          <a:prstGeom prst="roundRect">
            <a:avLst>
              <a:gd name="adj" fmla="val 4287"/>
            </a:avLst>
          </a:prstGeom>
          <a:gradFill>
            <a:gsLst>
              <a:gs pos="0">
                <a:sysClr val="window" lastClr="FFFFFF"/>
              </a:gs>
              <a:gs pos="100000">
                <a:sysClr val="window" lastClr="FFFFFF"/>
              </a:gs>
            </a:gsLst>
            <a:lin ang="4800000" scaled="0"/>
          </a:gradFill>
          <a:ln w="12700" cap="flat" cmpd="sng" algn="ctr">
            <a:solidFill>
              <a:srgbClr val="2E75B6">
                <a:alpha val="50000"/>
              </a:srgbClr>
            </a:solidFill>
            <a:prstDash val="solid"/>
            <a:miter lim="800000"/>
          </a:ln>
          <a:effectLst>
            <a:outerShdw blurRad="50800" dist="38100" dir="5580000" algn="ctr" rotWithShape="0">
              <a:srgbClr val="2E75B6">
                <a:alpha val="4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00" dirty="0">
              <a:solidFill>
                <a:prstClr val="white"/>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0" name="文本框 9"/>
          <p:cNvSpPr txBox="1"/>
          <p:nvPr/>
        </p:nvSpPr>
        <p:spPr>
          <a:xfrm>
            <a:off x="855061" y="4729897"/>
            <a:ext cx="10251410" cy="789127"/>
          </a:xfrm>
          <a:prstGeom prst="rect">
            <a:avLst/>
          </a:prstGeom>
          <a:noFill/>
        </p:spPr>
        <p:txBody>
          <a:bodyPr wrap="square" rtlCol="0" anchor="t">
            <a:spAutoFit/>
          </a:bodyPr>
          <a:lstStyle/>
          <a:p>
            <a:pPr>
              <a:lnSpc>
                <a:spcPct val="150000"/>
              </a:lnSpc>
            </a:pP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国家药监局药品审评中心</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技术审评报告</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中关于本药品有效性的描述：</a:t>
            </a:r>
          </a:p>
          <a:p>
            <a:pPr>
              <a:lnSpc>
                <a:spcPct val="150000"/>
              </a:lnSpc>
            </a:pP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芦曲泊帕片于</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2023</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年</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6</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月</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27</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日刚刚获批，国家药监局药品审评中心目前尚无可公开的</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技术审评报告</a:t>
            </a:r>
            <a:r>
              <a:rPr lang="en-US" altLang="zh-CN"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6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p>
        </p:txBody>
      </p:sp>
      <p:sp>
        <p:nvSpPr>
          <p:cNvPr id="11" name="文本框 10"/>
          <p:cNvSpPr txBox="1"/>
          <p:nvPr/>
        </p:nvSpPr>
        <p:spPr>
          <a:xfrm>
            <a:off x="735639" y="5991584"/>
            <a:ext cx="10370832" cy="738664"/>
          </a:xfrm>
          <a:prstGeom prst="rect">
            <a:avLst/>
          </a:prstGeom>
          <a:noFill/>
        </p:spPr>
        <p:txBody>
          <a:bodyPr wrap="square">
            <a:spAutoFit/>
          </a:bodyPr>
          <a:lstStyle>
            <a:defPPr>
              <a:defRPr lang="zh-CN"/>
            </a:defPPr>
          </a:lstStyle>
          <a:p>
            <a:pPr marL="285750" indent="-285750">
              <a:buFont typeface="微软雅黑" panose="020B0503020204020204" pitchFamily="34" charset="-122"/>
              <a:buChar char="•"/>
            </a:pPr>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1. Northup PG, et al. Clin Gastroenterol Hepatol. 2019;17(4):595-606.</a:t>
            </a:r>
          </a:p>
          <a:p>
            <a:pPr marL="285750" indent="-285750">
              <a:buFont typeface="微软雅黑" panose="020B0503020204020204" pitchFamily="34" charset="-122"/>
              <a:buChar char="•"/>
            </a:pPr>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2. O'Leary JG, Gastroenterology. 2019;157(1):34-43.e1.</a:t>
            </a:r>
          </a:p>
          <a:p>
            <a:pPr marL="285750" indent="-285750">
              <a:buFont typeface="微软雅黑" panose="020B0503020204020204" pitchFamily="34" charset="-122"/>
              <a:buChar char="•"/>
            </a:pPr>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3. Gish RG, et al. Gastroenterol Hepatol (N Y). 2021;17(1 Suppl 1):16-23.</a:t>
            </a:r>
          </a:p>
          <a:p>
            <a:pPr marL="285750" indent="-285750">
              <a:buFont typeface="微软雅黑" panose="020B0503020204020204" pitchFamily="34" charset="-122"/>
              <a:buChar char="•"/>
            </a:pPr>
            <a:r>
              <a:rPr lang="en-US" altLang="zh-CN" sz="1050" dirty="0">
                <a:solidFill>
                  <a:schemeClr val="tx1">
                    <a:lumMod val="50000"/>
                    <a:lumOff val="50000"/>
                  </a:schemeClr>
                </a:solidFill>
                <a:latin typeface="微软雅黑 Light" panose="020B0502040204020203" pitchFamily="34" charset="-122"/>
                <a:ea typeface="微软雅黑 Light" panose="020B0502040204020203" pitchFamily="34" charset="-122"/>
                <a:cs typeface="微软雅黑" panose="020B0503020204020204" pitchFamily="34" charset="-122"/>
              </a:rPr>
              <a:t>4. Northup PG, et al. Hepatology. 2021;73(1):366-413.</a:t>
            </a:r>
          </a:p>
        </p:txBody>
      </p:sp>
      <p:sp>
        <p:nvSpPr>
          <p:cNvPr id="3" name="文本框 2"/>
          <p:cNvSpPr txBox="1"/>
          <p:nvPr/>
        </p:nvSpPr>
        <p:spPr>
          <a:xfrm>
            <a:off x="1405244" y="3658554"/>
            <a:ext cx="10251410" cy="523220"/>
          </a:xfrm>
          <a:prstGeom prst="rect">
            <a:avLst/>
          </a:prstGeom>
          <a:noFill/>
        </p:spPr>
        <p:txBody>
          <a:bodyPr wrap="square" rtlCol="0" anchor="t">
            <a:spAutoFit/>
          </a:bodyPr>
          <a:lstStyle/>
          <a:p>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芦曲泊帕被批准用于肝病相关血小板减少症。</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3</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期临床显示，与安慰剂相比，芦曲泊帕可在侵   袭性操作前有效地将肝硬化患者的血小板计数提高到</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50000/</a:t>
            </a:r>
            <a:r>
              <a:rPr lang="en-US" altLang="zh-CN" sz="1400" dirty="0" err="1">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μL</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以上。</a:t>
            </a:r>
          </a:p>
        </p:txBody>
      </p:sp>
      <p:sp>
        <p:nvSpPr>
          <p:cNvPr id="6" name="文本框 5"/>
          <p:cNvSpPr txBox="1"/>
          <p:nvPr/>
        </p:nvSpPr>
        <p:spPr>
          <a:xfrm>
            <a:off x="1405244" y="2859767"/>
            <a:ext cx="10251410" cy="307777"/>
          </a:xfrm>
          <a:prstGeom prst="rect">
            <a:avLst/>
          </a:prstGeom>
          <a:noFill/>
        </p:spPr>
        <p:txBody>
          <a:bodyPr wrap="square" rtlCol="0" anchor="t">
            <a:spAutoFit/>
          </a:bodyPr>
          <a:lstStyle/>
          <a:p>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芦曲泊帕是口服</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TPO</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激动剂，已完成</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3</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期试验，目前已被美国</a:t>
            </a:r>
            <a:r>
              <a:rPr lang="en-US" altLang="zh-CN"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FDA</a:t>
            </a:r>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批准用于肝病患者。</a:t>
            </a:r>
          </a:p>
        </p:txBody>
      </p:sp>
      <p:sp>
        <p:nvSpPr>
          <p:cNvPr id="7" name="文本框 6"/>
          <p:cNvSpPr txBox="1"/>
          <p:nvPr/>
        </p:nvSpPr>
        <p:spPr>
          <a:xfrm>
            <a:off x="1405244" y="2134554"/>
            <a:ext cx="10251410" cy="307777"/>
          </a:xfrm>
          <a:prstGeom prst="rect">
            <a:avLst/>
          </a:prstGeom>
          <a:noFill/>
        </p:spPr>
        <p:txBody>
          <a:bodyPr wrap="square" rtlCol="0" anchor="t">
            <a:spAutoFit/>
          </a:bodyPr>
          <a:lstStyle/>
          <a:p>
            <a:r>
              <a:rPr lang="zh-CN" altLang="en-US" sz="1400" dirty="0">
                <a:solidFill>
                  <a:prstClr val="black"/>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芦曲泊帕可用于治疗计划接受手术的成年慢性肝病患者的血小板减少症。</a:t>
            </a:r>
          </a:p>
        </p:txBody>
      </p:sp>
      <p:sp>
        <p:nvSpPr>
          <p:cNvPr id="12" name="文本框 11"/>
          <p:cNvSpPr txBox="1"/>
          <p:nvPr/>
        </p:nvSpPr>
        <p:spPr>
          <a:xfrm>
            <a:off x="1405244" y="1440873"/>
            <a:ext cx="10251410" cy="307777"/>
          </a:xfrm>
          <a:prstGeom prst="rect">
            <a:avLst/>
          </a:prstGeom>
          <a:noFill/>
        </p:spPr>
        <p:txBody>
          <a:bodyPr wrap="square" rtlCol="0" anchor="t">
            <a:spAutoFit/>
          </a:bodyPr>
          <a:lstStyle/>
          <a:p>
            <a:r>
              <a:rPr lang="en-US" altLang="zh-CN"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TPO-RA</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芦曲泊帕适用于慢性肝病患者血小板减少症的术前使用。</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7834d472-f4c6-4b1b-9236-edfa4fb275c6"/>
  <p:tag name="COMMONDATA" val="eyJoZGlkIjoiMzRmOGZiYjc5ODYxNjNkYmZkOGMwZWZhODg4ZmQ3NG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9ff6979-4d0b-4671-b776-3e7740fb5b07}"/>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Light"/>
        <a:ea typeface=""/>
        <a:cs typeface=""/>
        <a:font script="Jpan" typeface="游ゴシック Light"/>
        <a:font script="Hang" typeface="맑은 고딕"/>
        <a:font script="Hans" typeface="微软雅黑 Light"/>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6_blank 12">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5DC9FF"/>
    </a:folHlink>
  </a:clrScheme>
  <a:fontScheme name="6_blank">
    <a:majorFont>
      <a:latin typeface="Arial"/>
      <a:ea typeface="MS PMincho"/>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TotalTime>
  <Words>2018</Words>
  <Application>Microsoft Office PowerPoint</Application>
  <PresentationFormat>宽屏</PresentationFormat>
  <Paragraphs>162</Paragraphs>
  <Slides>13</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微软雅黑</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 小喵</dc:creator>
  <cp:lastModifiedBy>Yang Zhiyong</cp:lastModifiedBy>
  <cp:revision>42</cp:revision>
  <dcterms:created xsi:type="dcterms:W3CDTF">2023-07-05T13:50:00Z</dcterms:created>
  <dcterms:modified xsi:type="dcterms:W3CDTF">2023-07-10T12:29:20Z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B669E995EC8C4E089D08BA16F0D3784D_13</vt:lpwstr>
  </property>
  <property fmtid="{D5CDD505-2E9C-101B-9397-08002B2CF9AE}" pid="3" name="KSOProductBuildVer">
    <vt:lpwstr>2052-11.1.0.14309</vt:lpwstr>
  </property>
</Properties>
</file>