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6" r:id="rId3"/>
    <p:sldMasterId id="2147483664" r:id="rId4"/>
    <p:sldMasterId id="2147483672" r:id="rId5"/>
    <p:sldMasterId id="2147483681" r:id="rId6"/>
  </p:sldMasterIdLst>
  <p:notesMasterIdLst>
    <p:notesMasterId r:id="rId10"/>
  </p:notesMasterIdLst>
  <p:sldIdLst>
    <p:sldId id="1328" r:id="rId7"/>
    <p:sldId id="1463" r:id="rId8"/>
    <p:sldId id="1330" r:id="rId9"/>
    <p:sldId id="1480" r:id="rId11"/>
    <p:sldId id="1439" r:id="rId12"/>
    <p:sldId id="1491" r:id="rId13"/>
    <p:sldId id="1382" r:id="rId14"/>
    <p:sldId id="1502" r:id="rId15"/>
    <p:sldId id="1499" r:id="rId16"/>
    <p:sldId id="1500" r:id="rId17"/>
    <p:sldId id="300" r:id="rId18"/>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1be6907d-9c9f-4683-b873-20516c4d2949}">
          <p14:sldIdLst>
            <p14:sldId id="1328"/>
            <p14:sldId id="1463"/>
            <p14:sldId id="1330"/>
            <p14:sldId id="1480"/>
            <p14:sldId id="1439"/>
            <p14:sldId id="1491"/>
            <p14:sldId id="1382"/>
            <p14:sldId id="1502"/>
            <p14:sldId id="1499"/>
            <p14:sldId id="1500"/>
            <p14:sldId id="300"/>
          </p14:sldIdLst>
        </p14:section>
        <p14:section name="无标题节" id="{51be9011-149b-4114-b05b-24b54e2ef7c9}">
          <p14:sldIdLst/>
        </p14:section>
      </p14:sectionLst>
    </p:ext>
    <p:ext uri="{EFAFB233-063F-42B5-8137-9DF3F51BA10A}">
      <p15:sldGuideLst xmlns:p15="http://schemas.microsoft.com/office/powerpoint/2012/main">
        <p15:guide id="1" orient="horz" pos="2160" userDrawn="1">
          <p15:clr>
            <a:srgbClr val="A4A3A4"/>
          </p15:clr>
        </p15:guide>
        <p15:guide id="2" pos="394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 lastIdx="1" clrIdx="0"/>
  <p:cmAuthor id="2" name="ASUS"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50150"/>
    <a:srgbClr val="00739F"/>
    <a:srgbClr val="FF9801"/>
    <a:srgbClr val="FF9700"/>
    <a:srgbClr val="B9B9B9"/>
    <a:srgbClr val="05469A"/>
    <a:srgbClr val="203E96"/>
    <a:srgbClr val="01A7D8"/>
    <a:srgbClr val="9BBB40"/>
    <a:srgbClr val="EFDC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8" autoAdjust="0"/>
    <p:restoredTop sz="85714" autoAdjust="0"/>
  </p:normalViewPr>
  <p:slideViewPr>
    <p:cSldViewPr snapToGrid="0" showGuides="1">
      <p:cViewPr varScale="1">
        <p:scale>
          <a:sx n="64" d="100"/>
          <a:sy n="64" d="100"/>
        </p:scale>
        <p:origin x="84" y="312"/>
      </p:cViewPr>
      <p:guideLst>
        <p:guide orient="horz" pos="2160"/>
        <p:guide pos="3942"/>
      </p:guideLst>
    </p:cSldViewPr>
  </p:slideViewPr>
  <p:outlineViewPr>
    <p:cViewPr>
      <p:scale>
        <a:sx n="33" d="100"/>
        <a:sy n="33" d="100"/>
      </p:scale>
      <p:origin x="0" y="-8004"/>
    </p:cViewPr>
  </p:outlineViewPr>
  <p:notesTextViewPr>
    <p:cViewPr>
      <p:scale>
        <a:sx n="3" d="2"/>
        <a:sy n="3" d="2"/>
      </p:scale>
      <p:origin x="0" y="0"/>
    </p:cViewPr>
  </p:notesTextViewPr>
  <p:sorterViewPr>
    <p:cViewPr>
      <p:scale>
        <a:sx n="130" d="100"/>
        <a:sy n="130" d="100"/>
      </p:scale>
      <p:origin x="0" y="0"/>
    </p:cViewPr>
  </p:sorter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3" Type="http://schemas.openxmlformats.org/officeDocument/2006/relationships/tags" Target="tags/tag117.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704CE9-61BF-478F-89A8-22976DA8F37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73AE30-5B98-4D9B-9BB3-73DDAE271BC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E73AE30-5B98-4D9B-9BB3-73DDAE271BC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E73AE30-5B98-4D9B-9BB3-73DDAE271BC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E73AE30-5B98-4D9B-9BB3-73DDAE271BC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E73AE30-5B98-4D9B-9BB3-73DDAE271BC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E73AE30-5B98-4D9B-9BB3-73DDAE271BC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E73AE30-5B98-4D9B-9BB3-73DDAE271BC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E73AE30-5B98-4D9B-9BB3-73DDAE271BC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62EF3B-DAC6-494B-8D91-9D1B00AEBD1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grpSp>
        <p:nvGrpSpPr>
          <p:cNvPr id="4" name="组合 12"/>
          <p:cNvGrpSpPr/>
          <p:nvPr userDrawn="1"/>
        </p:nvGrpSpPr>
        <p:grpSpPr bwMode="auto">
          <a:xfrm>
            <a:off x="-6351" y="0"/>
            <a:ext cx="12202584" cy="6858000"/>
            <a:chOff x="-4899" y="0"/>
            <a:chExt cx="9152211" cy="6858000"/>
          </a:xfrm>
        </p:grpSpPr>
        <p:pic>
          <p:nvPicPr>
            <p:cNvPr id="5"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99" y="0"/>
              <a:ext cx="915221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43808" y="1628800"/>
              <a:ext cx="3528392" cy="2787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标题 1"/>
          <p:cNvSpPr>
            <a:spLocks noGrp="1"/>
          </p:cNvSpPr>
          <p:nvPr>
            <p:ph type="ctrTitle"/>
          </p:nvPr>
        </p:nvSpPr>
        <p:spPr>
          <a:xfrm>
            <a:off x="815413" y="1556794"/>
            <a:ext cx="10363200" cy="1470025"/>
          </a:xfrm>
        </p:spPr>
        <p:txBody>
          <a:bodyPr/>
          <a:lstStyle>
            <a:lvl1pPr>
              <a:defRPr>
                <a:solidFill>
                  <a:schemeClr val="bg1"/>
                </a:solidFill>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a:p>
        </p:txBody>
      </p:sp>
      <p:sp>
        <p:nvSpPr>
          <p:cNvPr id="3" name="副标题 2"/>
          <p:cNvSpPr>
            <a:spLocks noGrp="1"/>
          </p:cNvSpPr>
          <p:nvPr>
            <p:ph type="subTitle" idx="1"/>
          </p:nvPr>
        </p:nvSpPr>
        <p:spPr>
          <a:xfrm>
            <a:off x="2735627" y="3356992"/>
            <a:ext cx="85344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6965" indent="0" algn="ctr">
              <a:buNone/>
              <a:defRPr>
                <a:solidFill>
                  <a:schemeClr val="tx1">
                    <a:tint val="75000"/>
                  </a:schemeClr>
                </a:solidFill>
              </a:defRPr>
            </a:lvl9pPr>
          </a:lstStyle>
          <a:p>
            <a:r>
              <a:rPr lang="zh-CN" altLang="en-US"/>
              <a:t>单击此处编辑母版副标题样式</a:t>
            </a:r>
            <a:endParaRPr lang="zh-CN" altLang="en-US"/>
          </a:p>
        </p:txBody>
      </p:sp>
      <p:sp>
        <p:nvSpPr>
          <p:cNvPr id="9" name="日期占位符 3"/>
          <p:cNvSpPr>
            <a:spLocks noGrp="1"/>
          </p:cNvSpPr>
          <p:nvPr>
            <p:ph type="dt" sz="half" idx="10"/>
          </p:nvPr>
        </p:nvSpPr>
        <p:spPr>
          <a:xfrm>
            <a:off x="9072033" y="6308725"/>
            <a:ext cx="2844800" cy="365125"/>
          </a:xfrm>
        </p:spPr>
        <p:txBody>
          <a:bodyPr/>
          <a:lstStyle>
            <a:lvl1pPr>
              <a:defRPr/>
            </a:lvl1pPr>
          </a:lstStyle>
          <a:p>
            <a:pPr>
              <a:defRPr/>
            </a:pPr>
            <a:fld id="{B6A17CCC-5D0C-49CC-841D-5BF24A7A0E75}" type="datetimeFigureOut">
              <a:rPr lang="zh-CN" altLang="en-US"/>
            </a:fld>
            <a:endParaRPr lang="zh-CN" altLang="en-US"/>
          </a:p>
        </p:txBody>
      </p:sp>
      <p:pic>
        <p:nvPicPr>
          <p:cNvPr id="7" name="图片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3355" y="5899150"/>
            <a:ext cx="192913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0"/>
          <p:cNvSpPr txBox="1">
            <a:spLocks noChangeArrowheads="1"/>
          </p:cNvSpPr>
          <p:nvPr userDrawn="1"/>
        </p:nvSpPr>
        <p:spPr bwMode="auto">
          <a:xfrm>
            <a:off x="67310" y="6520498"/>
            <a:ext cx="2734733" cy="337185"/>
          </a:xfrm>
          <a:prstGeom prst="rect">
            <a:avLst/>
          </a:prstGeom>
          <a:solidFill>
            <a:srgbClr val="0D729B"/>
          </a:solidFill>
          <a:ln>
            <a:noFill/>
          </a:ln>
        </p:spPr>
        <p:txBody>
          <a:bodyPr>
            <a:spAutoFit/>
          </a:bodyPr>
          <a:lstStyle>
            <a:lvl1pPr>
              <a:defRPr sz="2400">
                <a:solidFill>
                  <a:schemeClr val="tx1"/>
                </a:solidFill>
                <a:latin typeface="Arial" panose="020B0604020202020204" pitchFamily="34" charset="0"/>
                <a:ea typeface="楷体_GB2312" pitchFamily="1" charset="-122"/>
              </a:defRPr>
            </a:lvl1pPr>
            <a:lvl2pPr marL="742950" indent="-285750">
              <a:defRPr sz="2400">
                <a:solidFill>
                  <a:schemeClr val="tx1"/>
                </a:solidFill>
                <a:latin typeface="Arial" panose="020B0604020202020204" pitchFamily="34" charset="0"/>
                <a:ea typeface="楷体_GB2312" pitchFamily="1" charset="-122"/>
              </a:defRPr>
            </a:lvl2pPr>
            <a:lvl3pPr marL="1143000" indent="-228600">
              <a:defRPr sz="2400">
                <a:solidFill>
                  <a:schemeClr val="tx1"/>
                </a:solidFill>
                <a:latin typeface="Arial" panose="020B0604020202020204" pitchFamily="34" charset="0"/>
                <a:ea typeface="楷体_GB2312" pitchFamily="1" charset="-122"/>
              </a:defRPr>
            </a:lvl3pPr>
            <a:lvl4pPr marL="1600200" indent="-228600">
              <a:defRPr sz="2400">
                <a:solidFill>
                  <a:schemeClr val="tx1"/>
                </a:solidFill>
                <a:latin typeface="Arial" panose="020B0604020202020204" pitchFamily="34" charset="0"/>
                <a:ea typeface="楷体_GB2312" pitchFamily="1" charset="-122"/>
              </a:defRPr>
            </a:lvl4pPr>
            <a:lvl5pPr marL="2057400" indent="-228600">
              <a:defRPr sz="2400">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9pPr>
          </a:lstStyle>
          <a:p>
            <a:pPr eaLnBrk="1" hangingPunct="1">
              <a:defRPr/>
            </a:pPr>
            <a:r>
              <a:rPr lang="zh-CN" altLang="en-US" sz="1600" b="1">
                <a:solidFill>
                  <a:schemeClr val="bg1"/>
                </a:solidFill>
                <a:latin typeface="微软雅黑" panose="020B0503020204020204" pitchFamily="34" charset="-122"/>
                <a:ea typeface="微软雅黑" panose="020B0503020204020204" pitchFamily="34" charset="-122"/>
              </a:rPr>
              <a:t>  专 注 儿 童 处 方 药</a:t>
            </a:r>
            <a:endParaRPr lang="zh-CN" altLang="en-US" sz="16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标题和内容">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7411" name="Picture 3"/>
          <p:cNvPicPr>
            <a:picLocks noChangeAspect="1"/>
          </p:cNvPicPr>
          <p:nvPr userDrawn="1"/>
        </p:nvPicPr>
        <p:blipFill>
          <a:blip r:embed="rId3"/>
          <a:stretch>
            <a:fillRect/>
          </a:stretch>
        </p:blipFill>
        <p:spPr>
          <a:xfrm>
            <a:off x="0" y="1819275"/>
            <a:ext cx="12172951" cy="3214688"/>
          </a:xfrm>
          <a:prstGeom prst="rect">
            <a:avLst/>
          </a:prstGeom>
          <a:noFill/>
          <a:ln w="9525">
            <a:noFill/>
          </a:ln>
        </p:spPr>
      </p:pic>
      <p:sp>
        <p:nvSpPr>
          <p:cNvPr id="6" name="标题 5"/>
          <p:cNvSpPr>
            <a:spLocks noGrp="1"/>
          </p:cNvSpPr>
          <p:nvPr>
            <p:ph type="title" hasCustomPrompt="1"/>
          </p:nvPr>
        </p:nvSpPr>
        <p:spPr>
          <a:xfrm>
            <a:off x="2329815" y="2621860"/>
            <a:ext cx="6070195" cy="1260475"/>
          </a:xfrm>
        </p:spPr>
        <p:txBody>
          <a:bodyPr>
            <a:noAutofit/>
          </a:bodyPr>
          <a:lstStyle>
            <a:lvl1pPr>
              <a:defRPr sz="4400"/>
            </a:lvl1pPr>
          </a:lstStyle>
          <a:p>
            <a:r>
              <a:rPr lang="zh-CN" altLang="en-US" b="1" dirty="0">
                <a:solidFill>
                  <a:schemeClr val="bg1"/>
                </a:solidFill>
                <a:latin typeface="微软雅黑" panose="020B0503020204020204" pitchFamily="34" charset="-122"/>
                <a:ea typeface="微软雅黑" panose="020B0503020204020204" pitchFamily="34" charset="-122"/>
              </a:rPr>
              <a:t>XXXXX</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7" name="标题 1"/>
          <p:cNvSpPr txBox="1"/>
          <p:nvPr userDrawn="1"/>
        </p:nvSpPr>
        <p:spPr>
          <a:xfrm>
            <a:off x="0" y="2306955"/>
            <a:ext cx="2329815" cy="2727325"/>
          </a:xfrm>
          <a:prstGeom prst="rect">
            <a:avLst/>
          </a:prstGeom>
        </p:spPr>
        <p:txBody>
          <a:bodyPr vert="horz" lIns="119951" tIns="59975" rIns="119951" bIns="59975" rtlCol="0" anchor="ctr">
            <a:noAutofit/>
          </a:bodyPr>
          <a:lstStyle>
            <a:lvl1pPr algn="ctr" defTabSz="1199515" rtl="0" eaLnBrk="1" latinLnBrk="0" hangingPunct="1">
              <a:spcBef>
                <a:spcPct val="0"/>
              </a:spcBef>
              <a:buNone/>
              <a:defRPr sz="5800" kern="1200">
                <a:solidFill>
                  <a:schemeClr val="tx1"/>
                </a:solidFill>
                <a:latin typeface="+mj-lt"/>
                <a:ea typeface="+mj-ea"/>
                <a:cs typeface="+mj-cs"/>
              </a:defRPr>
            </a:lvl1pPr>
          </a:lstStyle>
          <a:p>
            <a:r>
              <a:rPr lang="en-US" altLang="zh-CN" sz="9200" b="1" dirty="0">
                <a:solidFill>
                  <a:schemeClr val="bg1"/>
                </a:solidFill>
                <a:latin typeface="Arial" panose="020B0604020202020204" pitchFamily="34" charset="0"/>
                <a:ea typeface="Arial Unicode MS" panose="020B0604020202020204" charset="-122"/>
                <a:cs typeface="Arial" panose="020B0604020202020204" pitchFamily="34" charset="0"/>
              </a:rPr>
              <a:t>01</a:t>
            </a:r>
            <a:endParaRPr lang="en-US" altLang="zh-CN" sz="9200" b="1" dirty="0">
              <a:solidFill>
                <a:schemeClr val="bg1"/>
              </a:solidFill>
              <a:latin typeface="Arial" panose="020B0604020202020204" pitchFamily="34" charset="0"/>
              <a:ea typeface="Arial Unicode MS" panose="020B0604020202020204" charset="-122"/>
              <a:cs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custDataLst>
              <p:tags r:id="rId3"/>
            </p:custDataLst>
          </p:nvPr>
        </p:nvSpPr>
        <p:spPr>
          <a:xfrm>
            <a:off x="608330" y="1715135"/>
            <a:ext cx="10968990" cy="4672965"/>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cxnSp>
        <p:nvCxnSpPr>
          <p:cNvPr id="9" name="直接连接符 8"/>
          <p:cNvCxnSpPr/>
          <p:nvPr userDrawn="1"/>
        </p:nvCxnSpPr>
        <p:spPr>
          <a:xfrm flipV="1">
            <a:off x="608330" y="1520190"/>
            <a:ext cx="10875010" cy="6985"/>
          </a:xfrm>
          <a:prstGeom prst="line">
            <a:avLst/>
          </a:prstGeom>
          <a:ln w="19050">
            <a:solidFill>
              <a:schemeClr val="accent1">
                <a:shade val="95000"/>
                <a:satMod val="10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608400" y="913835"/>
            <a:ext cx="10969200" cy="705600"/>
          </a:xfrm>
        </p:spPr>
        <p:txBody>
          <a:bodyPr/>
          <a:lstStyle>
            <a:lvl1pPr>
              <a:defRPr sz="2600">
                <a:solidFill>
                  <a:srgbClr val="00739F"/>
                </a:solidFill>
              </a:defRPr>
            </a:lvl1pPr>
          </a:lstStyle>
          <a:p>
            <a:r>
              <a:rPr lang="zh-CN" altLang="en-US"/>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3"/>
            </p:custDataLst>
          </p:nvPr>
        </p:nvSpPr>
        <p:spPr>
          <a:xfrm>
            <a:off x="608400" y="170352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212832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53530" y="170366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53530" y="213594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cxnSp>
        <p:nvCxnSpPr>
          <p:cNvPr id="11" name="直接连接符 10"/>
          <p:cNvCxnSpPr/>
          <p:nvPr userDrawn="1"/>
        </p:nvCxnSpPr>
        <p:spPr>
          <a:xfrm flipV="1">
            <a:off x="608330" y="1520190"/>
            <a:ext cx="10875010" cy="6985"/>
          </a:xfrm>
          <a:prstGeom prst="line">
            <a:avLst/>
          </a:prstGeom>
          <a:ln w="19050">
            <a:solidFill>
              <a:schemeClr val="accent1">
                <a:shade val="95000"/>
                <a:satMod val="10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608400" y="913835"/>
            <a:ext cx="10969200" cy="705600"/>
          </a:xfrm>
        </p:spPr>
        <p:txBody>
          <a:bodyPr/>
          <a:lstStyle>
            <a:lvl1pPr>
              <a:defRPr sz="2600">
                <a:solidFill>
                  <a:srgbClr val="00739F"/>
                </a:solidFill>
              </a:defRPr>
            </a:lvl1pPr>
          </a:lstStyle>
          <a:p>
            <a:r>
              <a:rPr lang="zh-CN" altLang="en-US"/>
              <a:t>单击此处编辑母版标题样式</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grpSp>
        <p:nvGrpSpPr>
          <p:cNvPr id="4" name="组合 12"/>
          <p:cNvGrpSpPr/>
          <p:nvPr/>
        </p:nvGrpSpPr>
        <p:grpSpPr bwMode="auto">
          <a:xfrm>
            <a:off x="-6351" y="0"/>
            <a:ext cx="12202584" cy="6858000"/>
            <a:chOff x="-4899" y="0"/>
            <a:chExt cx="9152211" cy="6858000"/>
          </a:xfrm>
        </p:grpSpPr>
        <p:pic>
          <p:nvPicPr>
            <p:cNvPr id="5"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99" y="0"/>
              <a:ext cx="915221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43808" y="1628800"/>
              <a:ext cx="3528392" cy="2787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标题 1"/>
          <p:cNvSpPr>
            <a:spLocks noGrp="1"/>
          </p:cNvSpPr>
          <p:nvPr>
            <p:ph type="ctrTitle"/>
          </p:nvPr>
        </p:nvSpPr>
        <p:spPr>
          <a:xfrm>
            <a:off x="815413" y="1556794"/>
            <a:ext cx="10363200" cy="1470025"/>
          </a:xfrm>
        </p:spPr>
        <p:txBody>
          <a:bodyPr/>
          <a:lstStyle>
            <a:lvl1pPr>
              <a:defRPr>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2735627" y="3356992"/>
            <a:ext cx="85344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6965" indent="0" algn="ctr">
              <a:buNone/>
              <a:defRPr>
                <a:solidFill>
                  <a:schemeClr val="tx1">
                    <a:tint val="75000"/>
                  </a:schemeClr>
                </a:solidFill>
              </a:defRPr>
            </a:lvl9pPr>
          </a:lstStyle>
          <a:p>
            <a:r>
              <a:rPr lang="zh-CN" altLang="en-US"/>
              <a:t>单击此处编辑母版副标题样式</a:t>
            </a:r>
            <a:endParaRPr lang="zh-CN" altLang="en-US"/>
          </a:p>
        </p:txBody>
      </p:sp>
      <p:sp>
        <p:nvSpPr>
          <p:cNvPr id="9" name="日期占位符 3"/>
          <p:cNvSpPr>
            <a:spLocks noGrp="1"/>
          </p:cNvSpPr>
          <p:nvPr>
            <p:ph type="dt" sz="half" idx="10"/>
          </p:nvPr>
        </p:nvSpPr>
        <p:spPr>
          <a:xfrm>
            <a:off x="9072033" y="6308725"/>
            <a:ext cx="2844800" cy="365125"/>
          </a:xfrm>
        </p:spPr>
        <p:txBody>
          <a:bodyPr/>
          <a:lstStyle>
            <a:lvl1pPr>
              <a:defRPr/>
            </a:lvl1pPr>
          </a:lstStyle>
          <a:p>
            <a:pPr>
              <a:defRPr/>
            </a:pPr>
            <a:fld id="{B6A17CCC-5D0C-49CC-841D-5BF24A7A0E75}" type="datetimeFigureOut">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a:xfrm>
            <a:off x="8877600" y="6314400"/>
            <a:ext cx="2700000" cy="316800"/>
          </a:xfrm>
          <a:prstGeom prst="rect">
            <a:avLst/>
          </a:prstGeom>
        </p:spPr>
        <p:txBody>
          <a:bodyPr/>
          <a:lstStyle/>
          <a:p>
            <a:fld id="{49AE70B2-8BF9-45C0-BB95-33D1B9D3A854}" type="slidenum">
              <a:rPr lang="zh-CN" altLang="en-US" smtClean="0"/>
            </a:fld>
            <a:endParaRPr lang="zh-CN" altLang="en-US" dirty="0"/>
          </a:p>
        </p:txBody>
      </p:sp>
      <p:grpSp>
        <p:nvGrpSpPr>
          <p:cNvPr id="6" name="组合 12"/>
          <p:cNvGrpSpPr/>
          <p:nvPr userDrawn="1"/>
        </p:nvGrpSpPr>
        <p:grpSpPr bwMode="auto">
          <a:xfrm>
            <a:off x="-6351" y="0"/>
            <a:ext cx="12202584" cy="6858000"/>
            <a:chOff x="-4899" y="0"/>
            <a:chExt cx="9152211" cy="6858000"/>
          </a:xfrm>
        </p:grpSpPr>
        <p:pic>
          <p:nvPicPr>
            <p:cNvPr id="7"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99" y="0"/>
              <a:ext cx="915221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43808" y="1628800"/>
              <a:ext cx="3528392" cy="2787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7411" name="Picture 3"/>
          <p:cNvPicPr>
            <a:picLocks noChangeAspect="1"/>
          </p:cNvPicPr>
          <p:nvPr userDrawn="1"/>
        </p:nvPicPr>
        <p:blipFill>
          <a:blip r:embed="rId3"/>
          <a:stretch>
            <a:fillRect/>
          </a:stretch>
        </p:blipFill>
        <p:spPr>
          <a:xfrm>
            <a:off x="0" y="1819275"/>
            <a:ext cx="12172951" cy="3214688"/>
          </a:xfrm>
          <a:prstGeom prst="rect">
            <a:avLst/>
          </a:prstGeom>
          <a:noFill/>
          <a:ln w="9525">
            <a:noFill/>
          </a:ln>
        </p:spPr>
      </p:pic>
      <p:sp>
        <p:nvSpPr>
          <p:cNvPr id="6" name="标题 5"/>
          <p:cNvSpPr>
            <a:spLocks noGrp="1"/>
          </p:cNvSpPr>
          <p:nvPr>
            <p:ph type="title" hasCustomPrompt="1"/>
          </p:nvPr>
        </p:nvSpPr>
        <p:spPr>
          <a:xfrm>
            <a:off x="2329815" y="2621860"/>
            <a:ext cx="6070195" cy="1260475"/>
          </a:xfrm>
        </p:spPr>
        <p:txBody>
          <a:bodyPr>
            <a:noAutofit/>
          </a:bodyPr>
          <a:lstStyle>
            <a:lvl1pPr>
              <a:defRPr sz="4400"/>
            </a:lvl1pPr>
          </a:lstStyle>
          <a:p>
            <a:r>
              <a:rPr lang="zh-CN" altLang="en-US" b="1" dirty="0">
                <a:solidFill>
                  <a:schemeClr val="bg1"/>
                </a:solidFill>
                <a:latin typeface="微软雅黑" panose="020B0503020204020204" pitchFamily="34" charset="-122"/>
                <a:ea typeface="微软雅黑" panose="020B0503020204020204" pitchFamily="34" charset="-122"/>
              </a:rPr>
              <a:t>XXXXX</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7" name="标题 1"/>
          <p:cNvSpPr txBox="1"/>
          <p:nvPr userDrawn="1"/>
        </p:nvSpPr>
        <p:spPr>
          <a:xfrm>
            <a:off x="0" y="2306955"/>
            <a:ext cx="2329815" cy="2727325"/>
          </a:xfrm>
          <a:prstGeom prst="rect">
            <a:avLst/>
          </a:prstGeom>
        </p:spPr>
        <p:txBody>
          <a:bodyPr vert="horz" lIns="119951" tIns="59975" rIns="119951" bIns="59975" rtlCol="0" anchor="ctr">
            <a:noAutofit/>
          </a:bodyPr>
          <a:lstStyle>
            <a:lvl1pPr algn="ctr" defTabSz="1199515" rtl="0" eaLnBrk="1" latinLnBrk="0" hangingPunct="1">
              <a:spcBef>
                <a:spcPct val="0"/>
              </a:spcBef>
              <a:buNone/>
              <a:defRPr sz="5800" kern="1200">
                <a:solidFill>
                  <a:schemeClr val="tx1"/>
                </a:solidFill>
                <a:latin typeface="+mj-lt"/>
                <a:ea typeface="+mj-ea"/>
                <a:cs typeface="+mj-cs"/>
              </a:defRPr>
            </a:lvl1pPr>
          </a:lstStyle>
          <a:p>
            <a:r>
              <a:rPr lang="en-US" altLang="zh-CN" sz="9200" b="1" dirty="0">
                <a:solidFill>
                  <a:schemeClr val="bg1"/>
                </a:solidFill>
                <a:latin typeface="Arial" panose="020B0604020202020204" pitchFamily="34" charset="0"/>
                <a:ea typeface="Arial Unicode MS" panose="020B0604020202020204" charset="-122"/>
                <a:cs typeface="Arial" panose="020B0604020202020204" pitchFamily="34" charset="0"/>
              </a:rPr>
              <a:t>01</a:t>
            </a:r>
            <a:endParaRPr lang="en-US" altLang="zh-CN" sz="9200" b="1" dirty="0">
              <a:solidFill>
                <a:schemeClr val="bg1"/>
              </a:solidFill>
              <a:latin typeface="Arial" panose="020B0604020202020204" pitchFamily="34" charset="0"/>
              <a:ea typeface="Arial Unicode MS" panose="020B0604020202020204" charset="-122"/>
              <a:cs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custDataLst>
              <p:tags r:id="rId3"/>
            </p:custDataLst>
          </p:nvPr>
        </p:nvSpPr>
        <p:spPr>
          <a:xfrm>
            <a:off x="608330" y="1715135"/>
            <a:ext cx="10968990" cy="4672965"/>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cxnSp>
        <p:nvCxnSpPr>
          <p:cNvPr id="9" name="直接连接符 8"/>
          <p:cNvCxnSpPr/>
          <p:nvPr userDrawn="1"/>
        </p:nvCxnSpPr>
        <p:spPr>
          <a:xfrm flipV="1">
            <a:off x="608330" y="1520190"/>
            <a:ext cx="10875010" cy="6985"/>
          </a:xfrm>
          <a:prstGeom prst="line">
            <a:avLst/>
          </a:prstGeom>
          <a:ln w="19050">
            <a:solidFill>
              <a:schemeClr val="accent1">
                <a:shade val="95000"/>
                <a:satMod val="10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608400" y="913835"/>
            <a:ext cx="10969200" cy="705600"/>
          </a:xfrm>
        </p:spPr>
        <p:txBody>
          <a:bodyPr/>
          <a:lstStyle>
            <a:lvl1pPr>
              <a:defRPr sz="2600">
                <a:solidFill>
                  <a:srgbClr val="00739F"/>
                </a:solidFill>
              </a:defRPr>
            </a:lvl1pPr>
          </a:lstStyle>
          <a:p>
            <a:r>
              <a:rPr lang="zh-CN" altLang="en-US"/>
              <a:t>单击此处编辑母版标题样式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a:xfrm>
            <a:off x="8877600" y="6314400"/>
            <a:ext cx="2700000" cy="316800"/>
          </a:xfrm>
          <a:prstGeom prst="rect">
            <a:avLst/>
          </a:prstGeom>
        </p:spPr>
        <p:txBody>
          <a:bodyPr/>
          <a:lstStyle/>
          <a:p>
            <a:fld id="{49AE70B2-8BF9-45C0-BB95-33D1B9D3A854}" type="slidenum">
              <a:rPr lang="zh-CN" altLang="en-US" smtClean="0"/>
            </a:fld>
            <a:endParaRPr lang="zh-CN" altLang="en-US" dirty="0"/>
          </a:p>
        </p:txBody>
      </p:sp>
      <p:grpSp>
        <p:nvGrpSpPr>
          <p:cNvPr id="6" name="组合 12"/>
          <p:cNvGrpSpPr/>
          <p:nvPr userDrawn="1"/>
        </p:nvGrpSpPr>
        <p:grpSpPr bwMode="auto">
          <a:xfrm>
            <a:off x="-6351" y="0"/>
            <a:ext cx="12202584" cy="6858000"/>
            <a:chOff x="-4899" y="0"/>
            <a:chExt cx="9152211" cy="6858000"/>
          </a:xfrm>
        </p:grpSpPr>
        <p:pic>
          <p:nvPicPr>
            <p:cNvPr id="7"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99" y="0"/>
              <a:ext cx="915221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43808" y="1628800"/>
              <a:ext cx="3528392" cy="2787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图片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3355" y="5899150"/>
            <a:ext cx="192913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0"/>
          <p:cNvSpPr txBox="1">
            <a:spLocks noChangeArrowheads="1"/>
          </p:cNvSpPr>
          <p:nvPr userDrawn="1"/>
        </p:nvSpPr>
        <p:spPr bwMode="auto">
          <a:xfrm>
            <a:off x="67310" y="6520498"/>
            <a:ext cx="2734733" cy="337185"/>
          </a:xfrm>
          <a:prstGeom prst="rect">
            <a:avLst/>
          </a:prstGeom>
          <a:solidFill>
            <a:srgbClr val="0D729B"/>
          </a:solidFill>
          <a:ln>
            <a:noFill/>
          </a:ln>
        </p:spPr>
        <p:txBody>
          <a:bodyPr>
            <a:spAutoFit/>
          </a:bodyPr>
          <a:lstStyle>
            <a:lvl1pPr>
              <a:defRPr sz="2400">
                <a:solidFill>
                  <a:schemeClr val="tx1"/>
                </a:solidFill>
                <a:latin typeface="Arial" panose="020B0604020202020204" pitchFamily="34" charset="0"/>
                <a:ea typeface="楷体_GB2312" pitchFamily="1" charset="-122"/>
              </a:defRPr>
            </a:lvl1pPr>
            <a:lvl2pPr marL="742950" indent="-285750">
              <a:defRPr sz="2400">
                <a:solidFill>
                  <a:schemeClr val="tx1"/>
                </a:solidFill>
                <a:latin typeface="Arial" panose="020B0604020202020204" pitchFamily="34" charset="0"/>
                <a:ea typeface="楷体_GB2312" pitchFamily="1" charset="-122"/>
              </a:defRPr>
            </a:lvl2pPr>
            <a:lvl3pPr marL="1143000" indent="-228600">
              <a:defRPr sz="2400">
                <a:solidFill>
                  <a:schemeClr val="tx1"/>
                </a:solidFill>
                <a:latin typeface="Arial" panose="020B0604020202020204" pitchFamily="34" charset="0"/>
                <a:ea typeface="楷体_GB2312" pitchFamily="1" charset="-122"/>
              </a:defRPr>
            </a:lvl3pPr>
            <a:lvl4pPr marL="1600200" indent="-228600">
              <a:defRPr sz="2400">
                <a:solidFill>
                  <a:schemeClr val="tx1"/>
                </a:solidFill>
                <a:latin typeface="Arial" panose="020B0604020202020204" pitchFamily="34" charset="0"/>
                <a:ea typeface="楷体_GB2312" pitchFamily="1" charset="-122"/>
              </a:defRPr>
            </a:lvl4pPr>
            <a:lvl5pPr marL="2057400" indent="-228600">
              <a:defRPr sz="2400">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9pPr>
          </a:lstStyle>
          <a:p>
            <a:pPr eaLnBrk="1" hangingPunct="1">
              <a:defRPr/>
            </a:pPr>
            <a:r>
              <a:rPr lang="zh-CN" altLang="en-US" sz="1600" b="1">
                <a:solidFill>
                  <a:schemeClr val="bg1"/>
                </a:solidFill>
                <a:latin typeface="微软雅黑" panose="020B0503020204020204" pitchFamily="34" charset="-122"/>
                <a:ea typeface="微软雅黑" panose="020B0503020204020204" pitchFamily="34" charset="-122"/>
              </a:rPr>
              <a:t>  专 注 儿 童 处 方 药</a:t>
            </a:r>
            <a:endParaRPr lang="zh-CN" altLang="en-US" sz="16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3"/>
            </p:custDataLst>
          </p:nvPr>
        </p:nvSpPr>
        <p:spPr>
          <a:xfrm>
            <a:off x="608400" y="170352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212832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53530" y="170366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53530" y="213594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cxnSp>
        <p:nvCxnSpPr>
          <p:cNvPr id="11" name="直接连接符 10"/>
          <p:cNvCxnSpPr/>
          <p:nvPr userDrawn="1"/>
        </p:nvCxnSpPr>
        <p:spPr>
          <a:xfrm flipV="1">
            <a:off x="608330" y="1520190"/>
            <a:ext cx="10875010" cy="6985"/>
          </a:xfrm>
          <a:prstGeom prst="line">
            <a:avLst/>
          </a:prstGeom>
          <a:ln w="19050">
            <a:solidFill>
              <a:schemeClr val="accent1">
                <a:shade val="95000"/>
                <a:satMod val="10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608400" y="913835"/>
            <a:ext cx="10969200" cy="705600"/>
          </a:xfrm>
        </p:spPr>
        <p:txBody>
          <a:bodyPr/>
          <a:lstStyle>
            <a:lvl1pPr>
              <a:defRPr sz="2600">
                <a:solidFill>
                  <a:srgbClr val="00739F"/>
                </a:solidFill>
              </a:defRPr>
            </a:lvl1pPr>
          </a:lstStyle>
          <a:p>
            <a:r>
              <a:rPr lang="zh-CN" altLang="en-US"/>
              <a:t>单击此处编辑母版标题样式</a:t>
            </a: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grpSp>
        <p:nvGrpSpPr>
          <p:cNvPr id="4" name="组合 12"/>
          <p:cNvGrpSpPr/>
          <p:nvPr userDrawn="1"/>
        </p:nvGrpSpPr>
        <p:grpSpPr bwMode="auto">
          <a:xfrm>
            <a:off x="-6351" y="0"/>
            <a:ext cx="12202584" cy="6858000"/>
            <a:chOff x="-4899" y="0"/>
            <a:chExt cx="9152211" cy="6858000"/>
          </a:xfrm>
        </p:grpSpPr>
        <p:pic>
          <p:nvPicPr>
            <p:cNvPr id="5"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99" y="0"/>
              <a:ext cx="915221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43808" y="1628800"/>
              <a:ext cx="3528392" cy="2787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标题 1"/>
          <p:cNvSpPr>
            <a:spLocks noGrp="1"/>
          </p:cNvSpPr>
          <p:nvPr>
            <p:ph type="ctrTitle"/>
          </p:nvPr>
        </p:nvSpPr>
        <p:spPr>
          <a:xfrm>
            <a:off x="815413" y="1556794"/>
            <a:ext cx="10363200" cy="1470025"/>
          </a:xfrm>
        </p:spPr>
        <p:txBody>
          <a:bodyPr/>
          <a:lstStyle>
            <a:lvl1pPr>
              <a:defRPr>
                <a:solidFill>
                  <a:schemeClr val="bg1"/>
                </a:solidFill>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a:p>
        </p:txBody>
      </p:sp>
      <p:sp>
        <p:nvSpPr>
          <p:cNvPr id="3" name="副标题 2"/>
          <p:cNvSpPr>
            <a:spLocks noGrp="1"/>
          </p:cNvSpPr>
          <p:nvPr>
            <p:ph type="subTitle" idx="1"/>
          </p:nvPr>
        </p:nvSpPr>
        <p:spPr>
          <a:xfrm>
            <a:off x="2735627" y="3356992"/>
            <a:ext cx="85344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6965" indent="0" algn="ctr">
              <a:buNone/>
              <a:defRPr>
                <a:solidFill>
                  <a:schemeClr val="tx1">
                    <a:tint val="75000"/>
                  </a:schemeClr>
                </a:solidFill>
              </a:defRPr>
            </a:lvl9pPr>
          </a:lstStyle>
          <a:p>
            <a:r>
              <a:rPr lang="zh-CN" altLang="en-US"/>
              <a:t>单击此处编辑母版副标题样式</a:t>
            </a:r>
            <a:endParaRPr lang="zh-CN" altLang="en-US"/>
          </a:p>
        </p:txBody>
      </p:sp>
      <p:sp>
        <p:nvSpPr>
          <p:cNvPr id="9" name="日期占位符 3"/>
          <p:cNvSpPr>
            <a:spLocks noGrp="1"/>
          </p:cNvSpPr>
          <p:nvPr>
            <p:ph type="dt" sz="half" idx="10"/>
          </p:nvPr>
        </p:nvSpPr>
        <p:spPr>
          <a:xfrm>
            <a:off x="9072033" y="6308725"/>
            <a:ext cx="2844800" cy="365125"/>
          </a:xfrm>
        </p:spPr>
        <p:txBody>
          <a:bodyPr/>
          <a:lstStyle>
            <a:lvl1pPr>
              <a:defRPr/>
            </a:lvl1pPr>
          </a:lstStyle>
          <a:p>
            <a:pPr>
              <a:defRPr/>
            </a:pPr>
            <a:fld id="{B6A17CCC-5D0C-49CC-841D-5BF24A7A0E75}" type="datetimeFigureOut">
              <a:rPr lang="zh-CN" altLang="en-US"/>
            </a:fld>
            <a:endParaRPr lang="zh-CN" altLang="en-US"/>
          </a:p>
        </p:txBody>
      </p:sp>
      <p:pic>
        <p:nvPicPr>
          <p:cNvPr id="7" name="图片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3355" y="5899150"/>
            <a:ext cx="192913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0"/>
          <p:cNvSpPr txBox="1">
            <a:spLocks noChangeArrowheads="1"/>
          </p:cNvSpPr>
          <p:nvPr userDrawn="1"/>
        </p:nvSpPr>
        <p:spPr bwMode="auto">
          <a:xfrm>
            <a:off x="67310" y="6520498"/>
            <a:ext cx="2734733" cy="337185"/>
          </a:xfrm>
          <a:prstGeom prst="rect">
            <a:avLst/>
          </a:prstGeom>
          <a:solidFill>
            <a:srgbClr val="0D729B"/>
          </a:solidFill>
          <a:ln>
            <a:noFill/>
          </a:ln>
        </p:spPr>
        <p:txBody>
          <a:bodyPr>
            <a:spAutoFit/>
          </a:bodyPr>
          <a:lstStyle>
            <a:lvl1pPr>
              <a:defRPr sz="2400">
                <a:solidFill>
                  <a:schemeClr val="tx1"/>
                </a:solidFill>
                <a:latin typeface="Arial" panose="020B0604020202020204" pitchFamily="34" charset="0"/>
                <a:ea typeface="楷体_GB2312" pitchFamily="1" charset="-122"/>
              </a:defRPr>
            </a:lvl1pPr>
            <a:lvl2pPr marL="742950" indent="-285750">
              <a:defRPr sz="2400">
                <a:solidFill>
                  <a:schemeClr val="tx1"/>
                </a:solidFill>
                <a:latin typeface="Arial" panose="020B0604020202020204" pitchFamily="34" charset="0"/>
                <a:ea typeface="楷体_GB2312" pitchFamily="1" charset="-122"/>
              </a:defRPr>
            </a:lvl2pPr>
            <a:lvl3pPr marL="1143000" indent="-228600">
              <a:defRPr sz="2400">
                <a:solidFill>
                  <a:schemeClr val="tx1"/>
                </a:solidFill>
                <a:latin typeface="Arial" panose="020B0604020202020204" pitchFamily="34" charset="0"/>
                <a:ea typeface="楷体_GB2312" pitchFamily="1" charset="-122"/>
              </a:defRPr>
            </a:lvl3pPr>
            <a:lvl4pPr marL="1600200" indent="-228600">
              <a:defRPr sz="2400">
                <a:solidFill>
                  <a:schemeClr val="tx1"/>
                </a:solidFill>
                <a:latin typeface="Arial" panose="020B0604020202020204" pitchFamily="34" charset="0"/>
                <a:ea typeface="楷体_GB2312" pitchFamily="1" charset="-122"/>
              </a:defRPr>
            </a:lvl4pPr>
            <a:lvl5pPr marL="2057400" indent="-228600">
              <a:defRPr sz="2400">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9pPr>
          </a:lstStyle>
          <a:p>
            <a:pPr eaLnBrk="1" hangingPunct="1">
              <a:defRPr/>
            </a:pPr>
            <a:r>
              <a:rPr lang="zh-CN" altLang="en-US" sz="1600" b="1">
                <a:solidFill>
                  <a:schemeClr val="bg1"/>
                </a:solidFill>
                <a:latin typeface="微软雅黑" panose="020B0503020204020204" pitchFamily="34" charset="-122"/>
                <a:ea typeface="微软雅黑" panose="020B0503020204020204" pitchFamily="34" charset="-122"/>
              </a:rPr>
              <a:t>  专 注 儿 童 处 方 药</a:t>
            </a:r>
            <a:endParaRPr lang="zh-CN" altLang="en-US" sz="16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a:xfrm>
            <a:off x="8877600" y="6314400"/>
            <a:ext cx="2700000" cy="316800"/>
          </a:xfrm>
          <a:prstGeom prst="rect">
            <a:avLst/>
          </a:prstGeom>
        </p:spPr>
        <p:txBody>
          <a:bodyPr/>
          <a:lstStyle/>
          <a:p>
            <a:fld id="{49AE70B2-8BF9-45C0-BB95-33D1B9D3A854}" type="slidenum">
              <a:rPr lang="zh-CN" altLang="en-US" smtClean="0"/>
            </a:fld>
            <a:endParaRPr lang="zh-CN" altLang="en-US" dirty="0"/>
          </a:p>
        </p:txBody>
      </p:sp>
      <p:grpSp>
        <p:nvGrpSpPr>
          <p:cNvPr id="6" name="组合 12"/>
          <p:cNvGrpSpPr/>
          <p:nvPr userDrawn="1"/>
        </p:nvGrpSpPr>
        <p:grpSpPr bwMode="auto">
          <a:xfrm>
            <a:off x="-6351" y="0"/>
            <a:ext cx="12202584" cy="6858000"/>
            <a:chOff x="-4899" y="0"/>
            <a:chExt cx="9152211" cy="6858000"/>
          </a:xfrm>
        </p:grpSpPr>
        <p:pic>
          <p:nvPicPr>
            <p:cNvPr id="7"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99" y="0"/>
              <a:ext cx="915221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43808" y="1628800"/>
              <a:ext cx="3528392" cy="2787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图片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3355" y="5899150"/>
            <a:ext cx="192913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0"/>
          <p:cNvSpPr txBox="1">
            <a:spLocks noChangeArrowheads="1"/>
          </p:cNvSpPr>
          <p:nvPr userDrawn="1"/>
        </p:nvSpPr>
        <p:spPr bwMode="auto">
          <a:xfrm>
            <a:off x="67310" y="6520498"/>
            <a:ext cx="2734733" cy="337185"/>
          </a:xfrm>
          <a:prstGeom prst="rect">
            <a:avLst/>
          </a:prstGeom>
          <a:solidFill>
            <a:srgbClr val="0D729B"/>
          </a:solidFill>
          <a:ln>
            <a:noFill/>
          </a:ln>
        </p:spPr>
        <p:txBody>
          <a:bodyPr>
            <a:spAutoFit/>
          </a:bodyPr>
          <a:lstStyle>
            <a:lvl1pPr>
              <a:defRPr sz="2400">
                <a:solidFill>
                  <a:schemeClr val="tx1"/>
                </a:solidFill>
                <a:latin typeface="Arial" panose="020B0604020202020204" pitchFamily="34" charset="0"/>
                <a:ea typeface="楷体_GB2312" pitchFamily="1" charset="-122"/>
              </a:defRPr>
            </a:lvl1pPr>
            <a:lvl2pPr marL="742950" indent="-285750">
              <a:defRPr sz="2400">
                <a:solidFill>
                  <a:schemeClr val="tx1"/>
                </a:solidFill>
                <a:latin typeface="Arial" panose="020B0604020202020204" pitchFamily="34" charset="0"/>
                <a:ea typeface="楷体_GB2312" pitchFamily="1" charset="-122"/>
              </a:defRPr>
            </a:lvl2pPr>
            <a:lvl3pPr marL="1143000" indent="-228600">
              <a:defRPr sz="2400">
                <a:solidFill>
                  <a:schemeClr val="tx1"/>
                </a:solidFill>
                <a:latin typeface="Arial" panose="020B0604020202020204" pitchFamily="34" charset="0"/>
                <a:ea typeface="楷体_GB2312" pitchFamily="1" charset="-122"/>
              </a:defRPr>
            </a:lvl3pPr>
            <a:lvl4pPr marL="1600200" indent="-228600">
              <a:defRPr sz="2400">
                <a:solidFill>
                  <a:schemeClr val="tx1"/>
                </a:solidFill>
                <a:latin typeface="Arial" panose="020B0604020202020204" pitchFamily="34" charset="0"/>
                <a:ea typeface="楷体_GB2312" pitchFamily="1" charset="-122"/>
              </a:defRPr>
            </a:lvl4pPr>
            <a:lvl5pPr marL="2057400" indent="-228600">
              <a:defRPr sz="2400">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9pPr>
          </a:lstStyle>
          <a:p>
            <a:pPr eaLnBrk="1" hangingPunct="1">
              <a:defRPr/>
            </a:pPr>
            <a:r>
              <a:rPr lang="zh-CN" altLang="en-US" sz="1600" b="1">
                <a:solidFill>
                  <a:schemeClr val="bg1"/>
                </a:solidFill>
                <a:latin typeface="微软雅黑" panose="020B0503020204020204" pitchFamily="34" charset="-122"/>
                <a:ea typeface="微软雅黑" panose="020B0503020204020204" pitchFamily="34" charset="-122"/>
              </a:rPr>
              <a:t>  专 注 儿 童 处 方 药</a:t>
            </a:r>
            <a:endParaRPr lang="zh-CN" altLang="en-US" sz="16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标题和内容">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7411" name="Picture 3"/>
          <p:cNvPicPr>
            <a:picLocks noChangeAspect="1"/>
          </p:cNvPicPr>
          <p:nvPr userDrawn="1"/>
        </p:nvPicPr>
        <p:blipFill>
          <a:blip r:embed="rId3"/>
          <a:stretch>
            <a:fillRect/>
          </a:stretch>
        </p:blipFill>
        <p:spPr>
          <a:xfrm>
            <a:off x="0" y="1819275"/>
            <a:ext cx="12172951" cy="3214688"/>
          </a:xfrm>
          <a:prstGeom prst="rect">
            <a:avLst/>
          </a:prstGeom>
          <a:noFill/>
          <a:ln w="9525">
            <a:noFill/>
          </a:ln>
        </p:spPr>
      </p:pic>
      <p:sp>
        <p:nvSpPr>
          <p:cNvPr id="6" name="标题 5"/>
          <p:cNvSpPr>
            <a:spLocks noGrp="1"/>
          </p:cNvSpPr>
          <p:nvPr>
            <p:ph type="title" hasCustomPrompt="1"/>
          </p:nvPr>
        </p:nvSpPr>
        <p:spPr>
          <a:xfrm>
            <a:off x="2329815" y="2621860"/>
            <a:ext cx="6070195" cy="1260475"/>
          </a:xfrm>
        </p:spPr>
        <p:txBody>
          <a:bodyPr>
            <a:noAutofit/>
          </a:bodyPr>
          <a:lstStyle>
            <a:lvl1pPr>
              <a:defRPr sz="4400"/>
            </a:lvl1pPr>
          </a:lstStyle>
          <a:p>
            <a:r>
              <a:rPr lang="zh-CN" altLang="en-US" b="1" dirty="0">
                <a:solidFill>
                  <a:schemeClr val="bg1"/>
                </a:solidFill>
                <a:latin typeface="微软雅黑" panose="020B0503020204020204" pitchFamily="34" charset="-122"/>
                <a:ea typeface="微软雅黑" panose="020B0503020204020204" pitchFamily="34" charset="-122"/>
              </a:rPr>
              <a:t>XXXXX</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7" name="标题 1"/>
          <p:cNvSpPr txBox="1"/>
          <p:nvPr userDrawn="1"/>
        </p:nvSpPr>
        <p:spPr>
          <a:xfrm>
            <a:off x="0" y="2306955"/>
            <a:ext cx="2329815" cy="2727325"/>
          </a:xfrm>
          <a:prstGeom prst="rect">
            <a:avLst/>
          </a:prstGeom>
        </p:spPr>
        <p:txBody>
          <a:bodyPr vert="horz" lIns="119951" tIns="59975" rIns="119951" bIns="59975" rtlCol="0" anchor="ctr">
            <a:noAutofit/>
          </a:bodyPr>
          <a:lstStyle>
            <a:lvl1pPr algn="ctr" defTabSz="1199515" rtl="0" eaLnBrk="1" latinLnBrk="0" hangingPunct="1">
              <a:spcBef>
                <a:spcPct val="0"/>
              </a:spcBef>
              <a:buNone/>
              <a:defRPr sz="5800" kern="1200">
                <a:solidFill>
                  <a:schemeClr val="tx1"/>
                </a:solidFill>
                <a:latin typeface="+mj-lt"/>
                <a:ea typeface="+mj-ea"/>
                <a:cs typeface="+mj-cs"/>
              </a:defRPr>
            </a:lvl1pPr>
          </a:lstStyle>
          <a:p>
            <a:r>
              <a:rPr lang="en-US" altLang="zh-CN" sz="9200" b="1" dirty="0">
                <a:solidFill>
                  <a:schemeClr val="bg1"/>
                </a:solidFill>
                <a:latin typeface="Arial" panose="020B0604020202020204" pitchFamily="34" charset="0"/>
                <a:ea typeface="Arial Unicode MS" panose="020B0604020202020204" charset="-122"/>
                <a:cs typeface="Arial" panose="020B0604020202020204" pitchFamily="34" charset="0"/>
              </a:rPr>
              <a:t>01</a:t>
            </a:r>
            <a:endParaRPr lang="en-US" altLang="zh-CN" sz="9200" b="1" dirty="0">
              <a:solidFill>
                <a:schemeClr val="bg1"/>
              </a:solidFill>
              <a:latin typeface="Arial" panose="020B0604020202020204" pitchFamily="34" charset="0"/>
              <a:ea typeface="Arial Unicode MS" panose="020B0604020202020204" charset="-122"/>
              <a:cs typeface="Arial" panose="020B0604020202020204" pitchFamily="34" charset="0"/>
            </a:endParaRPr>
          </a:p>
        </p:txBody>
      </p:sp>
      <p:sp>
        <p:nvSpPr>
          <p:cNvPr id="8" name="TextBox 10"/>
          <p:cNvSpPr txBox="1">
            <a:spLocks noChangeArrowheads="1"/>
          </p:cNvSpPr>
          <p:nvPr userDrawn="1"/>
        </p:nvSpPr>
        <p:spPr bwMode="auto">
          <a:xfrm>
            <a:off x="9457055" y="348298"/>
            <a:ext cx="2734733" cy="337185"/>
          </a:xfrm>
          <a:prstGeom prst="rect">
            <a:avLst/>
          </a:prstGeom>
          <a:solidFill>
            <a:srgbClr val="0D729B"/>
          </a:solidFill>
          <a:ln>
            <a:noFill/>
          </a:ln>
        </p:spPr>
        <p:txBody>
          <a:bodyPr>
            <a:spAutoFit/>
          </a:bodyPr>
          <a:lstStyle>
            <a:lvl1pPr>
              <a:defRPr sz="2400">
                <a:solidFill>
                  <a:schemeClr val="tx1"/>
                </a:solidFill>
                <a:latin typeface="Arial" panose="020B0604020202020204" pitchFamily="34" charset="0"/>
                <a:ea typeface="楷体_GB2312" pitchFamily="1" charset="-122"/>
              </a:defRPr>
            </a:lvl1pPr>
            <a:lvl2pPr marL="742950" indent="-285750">
              <a:defRPr sz="2400">
                <a:solidFill>
                  <a:schemeClr val="tx1"/>
                </a:solidFill>
                <a:latin typeface="Arial" panose="020B0604020202020204" pitchFamily="34" charset="0"/>
                <a:ea typeface="楷体_GB2312" pitchFamily="1" charset="-122"/>
              </a:defRPr>
            </a:lvl2pPr>
            <a:lvl3pPr marL="1143000" indent="-228600">
              <a:defRPr sz="2400">
                <a:solidFill>
                  <a:schemeClr val="tx1"/>
                </a:solidFill>
                <a:latin typeface="Arial" panose="020B0604020202020204" pitchFamily="34" charset="0"/>
                <a:ea typeface="楷体_GB2312" pitchFamily="1" charset="-122"/>
              </a:defRPr>
            </a:lvl3pPr>
            <a:lvl4pPr marL="1600200" indent="-228600">
              <a:defRPr sz="2400">
                <a:solidFill>
                  <a:schemeClr val="tx1"/>
                </a:solidFill>
                <a:latin typeface="Arial" panose="020B0604020202020204" pitchFamily="34" charset="0"/>
                <a:ea typeface="楷体_GB2312" pitchFamily="1" charset="-122"/>
              </a:defRPr>
            </a:lvl4pPr>
            <a:lvl5pPr marL="2057400" indent="-228600">
              <a:defRPr sz="2400">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9pPr>
          </a:lstStyle>
          <a:p>
            <a:pPr eaLnBrk="1" hangingPunct="1">
              <a:defRPr/>
            </a:pPr>
            <a:r>
              <a:rPr lang="zh-CN" altLang="en-US" sz="1600" b="1">
                <a:solidFill>
                  <a:schemeClr val="bg1"/>
                </a:solidFill>
                <a:latin typeface="微软雅黑" panose="020B0503020204020204" pitchFamily="34" charset="-122"/>
                <a:ea typeface="微软雅黑" panose="020B0503020204020204" pitchFamily="34" charset="-122"/>
              </a:rPr>
              <a:t>       专 注 儿 童 处 方 药</a:t>
            </a:r>
            <a:endParaRPr lang="zh-CN" altLang="en-US" sz="16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custDataLst>
              <p:tags r:id="rId3"/>
            </p:custDataLst>
          </p:nvPr>
        </p:nvSpPr>
        <p:spPr>
          <a:xfrm>
            <a:off x="608330" y="1715135"/>
            <a:ext cx="10968990" cy="4672965"/>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cxnSp>
        <p:nvCxnSpPr>
          <p:cNvPr id="8" name="直接连接符 7"/>
          <p:cNvCxnSpPr/>
          <p:nvPr userDrawn="1"/>
        </p:nvCxnSpPr>
        <p:spPr>
          <a:xfrm flipV="1">
            <a:off x="608330" y="1520190"/>
            <a:ext cx="10875010" cy="6985"/>
          </a:xfrm>
          <a:prstGeom prst="line">
            <a:avLst/>
          </a:prstGeom>
          <a:ln w="19050">
            <a:solidFill>
              <a:schemeClr val="accent1">
                <a:shade val="95000"/>
                <a:satMod val="10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608400" y="913835"/>
            <a:ext cx="10969200" cy="705600"/>
          </a:xfrm>
        </p:spPr>
        <p:txBody>
          <a:bodyPr/>
          <a:lstStyle>
            <a:lvl1pPr>
              <a:defRPr sz="2600">
                <a:solidFill>
                  <a:srgbClr val="00739F"/>
                </a:solidFill>
              </a:defRPr>
            </a:lvl1pPr>
          </a:lstStyle>
          <a:p>
            <a:r>
              <a:rPr lang="zh-CN" altLang="en-US"/>
              <a:t>单击此处编辑母版标题样式</a:t>
            </a:r>
            <a:endParaRPr lang="zh-CN" altLang="en-US"/>
          </a:p>
        </p:txBody>
      </p:sp>
      <p:sp>
        <p:nvSpPr>
          <p:cNvPr id="4" name="TextBox 10"/>
          <p:cNvSpPr txBox="1">
            <a:spLocks noChangeArrowheads="1"/>
          </p:cNvSpPr>
          <p:nvPr userDrawn="1"/>
        </p:nvSpPr>
        <p:spPr bwMode="auto">
          <a:xfrm>
            <a:off x="9457055" y="348298"/>
            <a:ext cx="2734733" cy="337185"/>
          </a:xfrm>
          <a:prstGeom prst="rect">
            <a:avLst/>
          </a:prstGeom>
          <a:solidFill>
            <a:srgbClr val="0D729B"/>
          </a:solidFill>
          <a:ln>
            <a:noFill/>
          </a:ln>
        </p:spPr>
        <p:txBody>
          <a:bodyPr>
            <a:spAutoFit/>
          </a:bodyPr>
          <a:lstStyle>
            <a:lvl1pPr>
              <a:defRPr sz="2400">
                <a:solidFill>
                  <a:schemeClr val="tx1"/>
                </a:solidFill>
                <a:latin typeface="Arial" panose="020B0604020202020204" pitchFamily="34" charset="0"/>
                <a:ea typeface="楷体_GB2312" pitchFamily="1" charset="-122"/>
              </a:defRPr>
            </a:lvl1pPr>
            <a:lvl2pPr marL="742950" indent="-285750">
              <a:defRPr sz="2400">
                <a:solidFill>
                  <a:schemeClr val="tx1"/>
                </a:solidFill>
                <a:latin typeface="Arial" panose="020B0604020202020204" pitchFamily="34" charset="0"/>
                <a:ea typeface="楷体_GB2312" pitchFamily="1" charset="-122"/>
              </a:defRPr>
            </a:lvl2pPr>
            <a:lvl3pPr marL="1143000" indent="-228600">
              <a:defRPr sz="2400">
                <a:solidFill>
                  <a:schemeClr val="tx1"/>
                </a:solidFill>
                <a:latin typeface="Arial" panose="020B0604020202020204" pitchFamily="34" charset="0"/>
                <a:ea typeface="楷体_GB2312" pitchFamily="1" charset="-122"/>
              </a:defRPr>
            </a:lvl3pPr>
            <a:lvl4pPr marL="1600200" indent="-228600">
              <a:defRPr sz="2400">
                <a:solidFill>
                  <a:schemeClr val="tx1"/>
                </a:solidFill>
                <a:latin typeface="Arial" panose="020B0604020202020204" pitchFamily="34" charset="0"/>
                <a:ea typeface="楷体_GB2312" pitchFamily="1" charset="-122"/>
              </a:defRPr>
            </a:lvl4pPr>
            <a:lvl5pPr marL="2057400" indent="-228600">
              <a:defRPr sz="2400">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9pPr>
          </a:lstStyle>
          <a:p>
            <a:pPr eaLnBrk="1" hangingPunct="1">
              <a:defRPr/>
            </a:pPr>
            <a:r>
              <a:rPr lang="zh-CN" altLang="en-US" sz="1600" b="1">
                <a:solidFill>
                  <a:schemeClr val="bg1"/>
                </a:solidFill>
                <a:latin typeface="微软雅黑" panose="020B0503020204020204" pitchFamily="34" charset="-122"/>
                <a:ea typeface="微软雅黑" panose="020B0503020204020204" pitchFamily="34" charset="-122"/>
              </a:rPr>
              <a:t>       专 注 儿 童 处 方 药</a:t>
            </a:r>
            <a:endParaRPr lang="zh-CN" altLang="en-US" sz="16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cxnSp>
        <p:nvCxnSpPr>
          <p:cNvPr id="9" name="直接连接符 8"/>
          <p:cNvCxnSpPr/>
          <p:nvPr userDrawn="1"/>
        </p:nvCxnSpPr>
        <p:spPr>
          <a:xfrm flipV="1">
            <a:off x="608330" y="1520190"/>
            <a:ext cx="10875010" cy="6985"/>
          </a:xfrm>
          <a:prstGeom prst="line">
            <a:avLst/>
          </a:prstGeom>
          <a:ln w="19050">
            <a:solidFill>
              <a:schemeClr val="accent1">
                <a:shade val="95000"/>
                <a:satMod val="10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608400" y="913835"/>
            <a:ext cx="10969200" cy="705600"/>
          </a:xfrm>
        </p:spPr>
        <p:txBody>
          <a:bodyPr/>
          <a:lstStyle>
            <a:lvl1pPr>
              <a:defRPr sz="2600">
                <a:solidFill>
                  <a:srgbClr val="00739F"/>
                </a:solidFill>
              </a:defRPr>
            </a:lvl1pPr>
          </a:lstStyle>
          <a:p>
            <a:r>
              <a:rPr lang="zh-CN" altLang="en-US"/>
              <a:t>单击此处编辑母版标题样式</a:t>
            </a:r>
            <a:endParaRPr lang="zh-CN" altLang="en-US"/>
          </a:p>
        </p:txBody>
      </p:sp>
      <p:sp>
        <p:nvSpPr>
          <p:cNvPr id="8" name="TextBox 10"/>
          <p:cNvSpPr txBox="1">
            <a:spLocks noChangeArrowheads="1"/>
          </p:cNvSpPr>
          <p:nvPr userDrawn="1"/>
        </p:nvSpPr>
        <p:spPr bwMode="auto">
          <a:xfrm>
            <a:off x="9457055" y="348298"/>
            <a:ext cx="2734733" cy="337185"/>
          </a:xfrm>
          <a:prstGeom prst="rect">
            <a:avLst/>
          </a:prstGeom>
          <a:solidFill>
            <a:srgbClr val="0D729B"/>
          </a:solidFill>
          <a:ln>
            <a:noFill/>
          </a:ln>
        </p:spPr>
        <p:txBody>
          <a:bodyPr>
            <a:spAutoFit/>
          </a:bodyPr>
          <a:lstStyle>
            <a:lvl1pPr>
              <a:defRPr sz="2400">
                <a:solidFill>
                  <a:schemeClr val="tx1"/>
                </a:solidFill>
                <a:latin typeface="Arial" panose="020B0604020202020204" pitchFamily="34" charset="0"/>
                <a:ea typeface="楷体_GB2312" pitchFamily="1" charset="-122"/>
              </a:defRPr>
            </a:lvl1pPr>
            <a:lvl2pPr marL="742950" indent="-285750">
              <a:defRPr sz="2400">
                <a:solidFill>
                  <a:schemeClr val="tx1"/>
                </a:solidFill>
                <a:latin typeface="Arial" panose="020B0604020202020204" pitchFamily="34" charset="0"/>
                <a:ea typeface="楷体_GB2312" pitchFamily="1" charset="-122"/>
              </a:defRPr>
            </a:lvl2pPr>
            <a:lvl3pPr marL="1143000" indent="-228600">
              <a:defRPr sz="2400">
                <a:solidFill>
                  <a:schemeClr val="tx1"/>
                </a:solidFill>
                <a:latin typeface="Arial" panose="020B0604020202020204" pitchFamily="34" charset="0"/>
                <a:ea typeface="楷体_GB2312" pitchFamily="1" charset="-122"/>
              </a:defRPr>
            </a:lvl3pPr>
            <a:lvl4pPr marL="1600200" indent="-228600">
              <a:defRPr sz="2400">
                <a:solidFill>
                  <a:schemeClr val="tx1"/>
                </a:solidFill>
                <a:latin typeface="Arial" panose="020B0604020202020204" pitchFamily="34" charset="0"/>
                <a:ea typeface="楷体_GB2312" pitchFamily="1" charset="-122"/>
              </a:defRPr>
            </a:lvl4pPr>
            <a:lvl5pPr marL="2057400" indent="-228600">
              <a:defRPr sz="2400">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9pPr>
          </a:lstStyle>
          <a:p>
            <a:pPr eaLnBrk="1" hangingPunct="1">
              <a:defRPr/>
            </a:pPr>
            <a:r>
              <a:rPr lang="zh-CN" altLang="en-US" sz="1600" b="1">
                <a:solidFill>
                  <a:schemeClr val="bg1"/>
                </a:solidFill>
                <a:latin typeface="微软雅黑" panose="020B0503020204020204" pitchFamily="34" charset="-122"/>
                <a:ea typeface="微软雅黑" panose="020B0503020204020204" pitchFamily="34" charset="-122"/>
              </a:rPr>
              <a:t>       专 注 儿 童 处 方 药</a:t>
            </a:r>
            <a:endParaRPr lang="zh-CN" altLang="en-US" sz="16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3"/>
            </p:custDataLst>
          </p:nvPr>
        </p:nvSpPr>
        <p:spPr>
          <a:xfrm>
            <a:off x="608400" y="170352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212832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53530" y="170366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53530" y="213594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cxnSp>
        <p:nvCxnSpPr>
          <p:cNvPr id="11" name="直接连接符 10"/>
          <p:cNvCxnSpPr/>
          <p:nvPr userDrawn="1"/>
        </p:nvCxnSpPr>
        <p:spPr>
          <a:xfrm flipV="1">
            <a:off x="608330" y="1520190"/>
            <a:ext cx="10875010" cy="6985"/>
          </a:xfrm>
          <a:prstGeom prst="line">
            <a:avLst/>
          </a:prstGeom>
          <a:ln w="19050">
            <a:solidFill>
              <a:schemeClr val="accent1">
                <a:shade val="95000"/>
                <a:satMod val="10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608400" y="913835"/>
            <a:ext cx="10969200" cy="705600"/>
          </a:xfrm>
        </p:spPr>
        <p:txBody>
          <a:bodyPr/>
          <a:lstStyle>
            <a:lvl1pPr>
              <a:defRPr sz="2600">
                <a:solidFill>
                  <a:srgbClr val="00739F"/>
                </a:solidFill>
              </a:defRPr>
            </a:lvl1pPr>
          </a:lstStyle>
          <a:p>
            <a:r>
              <a:rPr lang="zh-CN" altLang="en-US"/>
              <a:t>单击此处编辑母版标题样式</a:t>
            </a:r>
            <a:endParaRPr lang="zh-CN" altLang="en-US"/>
          </a:p>
        </p:txBody>
      </p:sp>
      <p:sp>
        <p:nvSpPr>
          <p:cNvPr id="8" name="TextBox 10"/>
          <p:cNvSpPr txBox="1">
            <a:spLocks noChangeArrowheads="1"/>
          </p:cNvSpPr>
          <p:nvPr userDrawn="1"/>
        </p:nvSpPr>
        <p:spPr bwMode="auto">
          <a:xfrm>
            <a:off x="9457055" y="348298"/>
            <a:ext cx="2734733" cy="337185"/>
          </a:xfrm>
          <a:prstGeom prst="rect">
            <a:avLst/>
          </a:prstGeom>
          <a:solidFill>
            <a:srgbClr val="0D729B"/>
          </a:solidFill>
          <a:ln>
            <a:noFill/>
          </a:ln>
        </p:spPr>
        <p:txBody>
          <a:bodyPr>
            <a:spAutoFit/>
          </a:bodyPr>
          <a:lstStyle>
            <a:lvl1pPr>
              <a:defRPr sz="2400">
                <a:solidFill>
                  <a:schemeClr val="tx1"/>
                </a:solidFill>
                <a:latin typeface="Arial" panose="020B0604020202020204" pitchFamily="34" charset="0"/>
                <a:ea typeface="楷体_GB2312" pitchFamily="1" charset="-122"/>
              </a:defRPr>
            </a:lvl1pPr>
            <a:lvl2pPr marL="742950" indent="-285750">
              <a:defRPr sz="2400">
                <a:solidFill>
                  <a:schemeClr val="tx1"/>
                </a:solidFill>
                <a:latin typeface="Arial" panose="020B0604020202020204" pitchFamily="34" charset="0"/>
                <a:ea typeface="楷体_GB2312" pitchFamily="1" charset="-122"/>
              </a:defRPr>
            </a:lvl2pPr>
            <a:lvl3pPr marL="1143000" indent="-228600">
              <a:defRPr sz="2400">
                <a:solidFill>
                  <a:schemeClr val="tx1"/>
                </a:solidFill>
                <a:latin typeface="Arial" panose="020B0604020202020204" pitchFamily="34" charset="0"/>
                <a:ea typeface="楷体_GB2312" pitchFamily="1" charset="-122"/>
              </a:defRPr>
            </a:lvl3pPr>
            <a:lvl4pPr marL="1600200" indent="-228600">
              <a:defRPr sz="2400">
                <a:solidFill>
                  <a:schemeClr val="tx1"/>
                </a:solidFill>
                <a:latin typeface="Arial" panose="020B0604020202020204" pitchFamily="34" charset="0"/>
                <a:ea typeface="楷体_GB2312" pitchFamily="1" charset="-122"/>
              </a:defRPr>
            </a:lvl4pPr>
            <a:lvl5pPr marL="2057400" indent="-228600">
              <a:defRPr sz="2400">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9pPr>
          </a:lstStyle>
          <a:p>
            <a:pPr eaLnBrk="1" hangingPunct="1">
              <a:defRPr/>
            </a:pPr>
            <a:r>
              <a:rPr lang="zh-CN" altLang="en-US" sz="1600" b="1">
                <a:solidFill>
                  <a:schemeClr val="bg1"/>
                </a:solidFill>
                <a:latin typeface="微软雅黑" panose="020B0503020204020204" pitchFamily="34" charset="-122"/>
                <a:ea typeface="微软雅黑" panose="020B0503020204020204" pitchFamily="34" charset="-122"/>
              </a:rPr>
              <a:t>       专 注 儿 童 处 方 药</a:t>
            </a:r>
            <a:endParaRPr lang="zh-CN" altLang="en-US" sz="16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Box 10"/>
          <p:cNvSpPr txBox="1">
            <a:spLocks noChangeArrowheads="1"/>
          </p:cNvSpPr>
          <p:nvPr userDrawn="1"/>
        </p:nvSpPr>
        <p:spPr bwMode="auto">
          <a:xfrm>
            <a:off x="9457055" y="348298"/>
            <a:ext cx="2734733" cy="337185"/>
          </a:xfrm>
          <a:prstGeom prst="rect">
            <a:avLst/>
          </a:prstGeom>
          <a:solidFill>
            <a:srgbClr val="0D729B"/>
          </a:solidFill>
          <a:ln>
            <a:noFill/>
          </a:ln>
        </p:spPr>
        <p:txBody>
          <a:bodyPr>
            <a:spAutoFit/>
          </a:bodyPr>
          <a:lstStyle>
            <a:lvl1pPr>
              <a:defRPr sz="2400">
                <a:solidFill>
                  <a:schemeClr val="tx1"/>
                </a:solidFill>
                <a:latin typeface="Arial" panose="020B0604020202020204" pitchFamily="34" charset="0"/>
                <a:ea typeface="楷体_GB2312" pitchFamily="1" charset="-122"/>
              </a:defRPr>
            </a:lvl1pPr>
            <a:lvl2pPr marL="742950" indent="-285750">
              <a:defRPr sz="2400">
                <a:solidFill>
                  <a:schemeClr val="tx1"/>
                </a:solidFill>
                <a:latin typeface="Arial" panose="020B0604020202020204" pitchFamily="34" charset="0"/>
                <a:ea typeface="楷体_GB2312" pitchFamily="1" charset="-122"/>
              </a:defRPr>
            </a:lvl2pPr>
            <a:lvl3pPr marL="1143000" indent="-228600">
              <a:defRPr sz="2400">
                <a:solidFill>
                  <a:schemeClr val="tx1"/>
                </a:solidFill>
                <a:latin typeface="Arial" panose="020B0604020202020204" pitchFamily="34" charset="0"/>
                <a:ea typeface="楷体_GB2312" pitchFamily="1" charset="-122"/>
              </a:defRPr>
            </a:lvl3pPr>
            <a:lvl4pPr marL="1600200" indent="-228600">
              <a:defRPr sz="2400">
                <a:solidFill>
                  <a:schemeClr val="tx1"/>
                </a:solidFill>
                <a:latin typeface="Arial" panose="020B0604020202020204" pitchFamily="34" charset="0"/>
                <a:ea typeface="楷体_GB2312" pitchFamily="1" charset="-122"/>
              </a:defRPr>
            </a:lvl4pPr>
            <a:lvl5pPr marL="2057400" indent="-228600">
              <a:defRPr sz="2400">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9pPr>
          </a:lstStyle>
          <a:p>
            <a:pPr eaLnBrk="1" hangingPunct="1">
              <a:defRPr/>
            </a:pPr>
            <a:r>
              <a:rPr lang="zh-CN" altLang="en-US" sz="1600" b="1">
                <a:solidFill>
                  <a:schemeClr val="bg1"/>
                </a:solidFill>
                <a:latin typeface="微软雅黑" panose="020B0503020204020204" pitchFamily="34" charset="-122"/>
                <a:ea typeface="微软雅黑" panose="020B0503020204020204" pitchFamily="34" charset="-122"/>
              </a:rPr>
              <a:t>       专 注 儿 童 处 方 药</a:t>
            </a:r>
            <a:endParaRPr lang="zh-CN" altLang="en-US" sz="16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custDataLst>
              <p:tags r:id="rId3"/>
            </p:custDataLst>
          </p:nvPr>
        </p:nvSpPr>
        <p:spPr>
          <a:xfrm>
            <a:off x="608330" y="1715135"/>
            <a:ext cx="10968990" cy="4672965"/>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和内容">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7411" name="Picture 3"/>
          <p:cNvPicPr>
            <a:picLocks noChangeAspect="1"/>
          </p:cNvPicPr>
          <p:nvPr userDrawn="1"/>
        </p:nvPicPr>
        <p:blipFill>
          <a:blip r:embed="rId3"/>
          <a:stretch>
            <a:fillRect/>
          </a:stretch>
        </p:blipFill>
        <p:spPr>
          <a:xfrm>
            <a:off x="0" y="1819275"/>
            <a:ext cx="12172951" cy="3214688"/>
          </a:xfrm>
          <a:prstGeom prst="rect">
            <a:avLst/>
          </a:prstGeom>
          <a:noFill/>
          <a:ln w="9525">
            <a:noFill/>
          </a:ln>
        </p:spPr>
      </p:pic>
      <p:sp>
        <p:nvSpPr>
          <p:cNvPr id="6" name="标题 5"/>
          <p:cNvSpPr>
            <a:spLocks noGrp="1"/>
          </p:cNvSpPr>
          <p:nvPr>
            <p:ph type="title" hasCustomPrompt="1"/>
          </p:nvPr>
        </p:nvSpPr>
        <p:spPr>
          <a:xfrm>
            <a:off x="2329815" y="2621860"/>
            <a:ext cx="6070195" cy="1260475"/>
          </a:xfrm>
        </p:spPr>
        <p:txBody>
          <a:bodyPr>
            <a:noAutofit/>
          </a:bodyPr>
          <a:lstStyle>
            <a:lvl1pPr>
              <a:defRPr sz="4400"/>
            </a:lvl1pPr>
          </a:lstStyle>
          <a:p>
            <a:r>
              <a:rPr lang="zh-CN" altLang="en-US" b="1" dirty="0">
                <a:solidFill>
                  <a:schemeClr val="bg1"/>
                </a:solidFill>
                <a:latin typeface="微软雅黑" panose="020B0503020204020204" pitchFamily="34" charset="-122"/>
                <a:ea typeface="微软雅黑" panose="020B0503020204020204" pitchFamily="34" charset="-122"/>
              </a:rPr>
              <a:t>XXXXX</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7" name="标题 1"/>
          <p:cNvSpPr txBox="1"/>
          <p:nvPr userDrawn="1"/>
        </p:nvSpPr>
        <p:spPr>
          <a:xfrm>
            <a:off x="0" y="2306955"/>
            <a:ext cx="2329815" cy="2727325"/>
          </a:xfrm>
          <a:prstGeom prst="rect">
            <a:avLst/>
          </a:prstGeom>
        </p:spPr>
        <p:txBody>
          <a:bodyPr vert="horz" lIns="119951" tIns="59975" rIns="119951" bIns="59975" rtlCol="0" anchor="ctr">
            <a:noAutofit/>
          </a:bodyPr>
          <a:lstStyle>
            <a:lvl1pPr algn="ctr" defTabSz="1199515" rtl="0" eaLnBrk="1" latinLnBrk="0" hangingPunct="1">
              <a:spcBef>
                <a:spcPct val="0"/>
              </a:spcBef>
              <a:buNone/>
              <a:defRPr sz="5800" kern="1200">
                <a:solidFill>
                  <a:schemeClr val="tx1"/>
                </a:solidFill>
                <a:latin typeface="+mj-lt"/>
                <a:ea typeface="+mj-ea"/>
                <a:cs typeface="+mj-cs"/>
              </a:defRPr>
            </a:lvl1pPr>
          </a:lstStyle>
          <a:p>
            <a:r>
              <a:rPr lang="en-US" altLang="zh-CN" sz="9200" b="1" dirty="0">
                <a:solidFill>
                  <a:schemeClr val="bg1"/>
                </a:solidFill>
                <a:latin typeface="Arial" panose="020B0604020202020204" pitchFamily="34" charset="0"/>
                <a:ea typeface="Arial Unicode MS" panose="020B0604020202020204" charset="-122"/>
                <a:cs typeface="Arial" panose="020B0604020202020204" pitchFamily="34" charset="0"/>
              </a:rPr>
              <a:t>01</a:t>
            </a:r>
            <a:endParaRPr lang="en-US" altLang="zh-CN" sz="9200" b="1" dirty="0">
              <a:solidFill>
                <a:schemeClr val="bg1"/>
              </a:solidFill>
              <a:latin typeface="Arial" panose="020B0604020202020204" pitchFamily="34" charset="0"/>
              <a:ea typeface="Arial Unicode MS" panose="020B0604020202020204" charset="-122"/>
              <a:cs typeface="Arial" panose="020B0604020202020204" pitchFamily="34" charset="0"/>
            </a:endParaRPr>
          </a:p>
        </p:txBody>
      </p:sp>
      <p:sp>
        <p:nvSpPr>
          <p:cNvPr id="8" name="TextBox 10"/>
          <p:cNvSpPr txBox="1">
            <a:spLocks noChangeArrowheads="1"/>
          </p:cNvSpPr>
          <p:nvPr userDrawn="1"/>
        </p:nvSpPr>
        <p:spPr bwMode="auto">
          <a:xfrm>
            <a:off x="9457055" y="348298"/>
            <a:ext cx="2734733" cy="337185"/>
          </a:xfrm>
          <a:prstGeom prst="rect">
            <a:avLst/>
          </a:prstGeom>
          <a:solidFill>
            <a:srgbClr val="0D729B"/>
          </a:solidFill>
          <a:ln>
            <a:noFill/>
          </a:ln>
        </p:spPr>
        <p:txBody>
          <a:bodyPr>
            <a:spAutoFit/>
          </a:bodyPr>
          <a:lstStyle>
            <a:lvl1pPr>
              <a:defRPr sz="2400">
                <a:solidFill>
                  <a:schemeClr val="tx1"/>
                </a:solidFill>
                <a:latin typeface="Arial" panose="020B0604020202020204" pitchFamily="34" charset="0"/>
                <a:ea typeface="楷体_GB2312" pitchFamily="1" charset="-122"/>
              </a:defRPr>
            </a:lvl1pPr>
            <a:lvl2pPr marL="742950" indent="-285750">
              <a:defRPr sz="2400">
                <a:solidFill>
                  <a:schemeClr val="tx1"/>
                </a:solidFill>
                <a:latin typeface="Arial" panose="020B0604020202020204" pitchFamily="34" charset="0"/>
                <a:ea typeface="楷体_GB2312" pitchFamily="1" charset="-122"/>
              </a:defRPr>
            </a:lvl2pPr>
            <a:lvl3pPr marL="1143000" indent="-228600">
              <a:defRPr sz="2400">
                <a:solidFill>
                  <a:schemeClr val="tx1"/>
                </a:solidFill>
                <a:latin typeface="Arial" panose="020B0604020202020204" pitchFamily="34" charset="0"/>
                <a:ea typeface="楷体_GB2312" pitchFamily="1" charset="-122"/>
              </a:defRPr>
            </a:lvl3pPr>
            <a:lvl4pPr marL="1600200" indent="-228600">
              <a:defRPr sz="2400">
                <a:solidFill>
                  <a:schemeClr val="tx1"/>
                </a:solidFill>
                <a:latin typeface="Arial" panose="020B0604020202020204" pitchFamily="34" charset="0"/>
                <a:ea typeface="楷体_GB2312" pitchFamily="1" charset="-122"/>
              </a:defRPr>
            </a:lvl4pPr>
            <a:lvl5pPr marL="2057400" indent="-228600">
              <a:defRPr sz="2400">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9pPr>
          </a:lstStyle>
          <a:p>
            <a:pPr eaLnBrk="1" hangingPunct="1">
              <a:defRPr/>
            </a:pPr>
            <a:r>
              <a:rPr lang="zh-CN" altLang="en-US" sz="1600" b="1">
                <a:solidFill>
                  <a:schemeClr val="bg1"/>
                </a:solidFill>
                <a:latin typeface="微软雅黑" panose="020B0503020204020204" pitchFamily="34" charset="-122"/>
                <a:ea typeface="微软雅黑" panose="020B0503020204020204" pitchFamily="34" charset="-122"/>
              </a:rPr>
              <a:t>       专 注 儿 童 处 方 药</a:t>
            </a:r>
            <a:endParaRPr lang="zh-CN" altLang="en-US" sz="16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grpSp>
        <p:nvGrpSpPr>
          <p:cNvPr id="4" name="组合 12"/>
          <p:cNvGrpSpPr/>
          <p:nvPr userDrawn="1"/>
        </p:nvGrpSpPr>
        <p:grpSpPr bwMode="auto">
          <a:xfrm>
            <a:off x="-6351" y="0"/>
            <a:ext cx="12202584" cy="6858000"/>
            <a:chOff x="-4899" y="0"/>
            <a:chExt cx="9152211" cy="6858000"/>
          </a:xfrm>
        </p:grpSpPr>
        <p:pic>
          <p:nvPicPr>
            <p:cNvPr id="5"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99" y="0"/>
              <a:ext cx="915221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43808" y="1628800"/>
              <a:ext cx="3528392" cy="2787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标题 1"/>
          <p:cNvSpPr>
            <a:spLocks noGrp="1"/>
          </p:cNvSpPr>
          <p:nvPr>
            <p:ph type="ctrTitle"/>
          </p:nvPr>
        </p:nvSpPr>
        <p:spPr>
          <a:xfrm>
            <a:off x="815413" y="1556794"/>
            <a:ext cx="10363200" cy="1470025"/>
          </a:xfrm>
        </p:spPr>
        <p:txBody>
          <a:bodyPr/>
          <a:lstStyle>
            <a:lvl1pPr>
              <a:defRPr>
                <a:solidFill>
                  <a:schemeClr val="bg1"/>
                </a:solidFill>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a:p>
        </p:txBody>
      </p:sp>
      <p:sp>
        <p:nvSpPr>
          <p:cNvPr id="3" name="副标题 2"/>
          <p:cNvSpPr>
            <a:spLocks noGrp="1"/>
          </p:cNvSpPr>
          <p:nvPr>
            <p:ph type="subTitle" idx="1"/>
          </p:nvPr>
        </p:nvSpPr>
        <p:spPr>
          <a:xfrm>
            <a:off x="2735627" y="3356992"/>
            <a:ext cx="85344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6965" indent="0" algn="ctr">
              <a:buNone/>
              <a:defRPr>
                <a:solidFill>
                  <a:schemeClr val="tx1">
                    <a:tint val="75000"/>
                  </a:schemeClr>
                </a:solidFill>
              </a:defRPr>
            </a:lvl9pPr>
          </a:lstStyle>
          <a:p>
            <a:r>
              <a:rPr lang="zh-CN" altLang="en-US"/>
              <a:t>单击此处编辑母版副标题样式</a:t>
            </a:r>
            <a:endParaRPr lang="zh-CN" altLang="en-US"/>
          </a:p>
        </p:txBody>
      </p:sp>
      <p:sp>
        <p:nvSpPr>
          <p:cNvPr id="9" name="日期占位符 3"/>
          <p:cNvSpPr>
            <a:spLocks noGrp="1"/>
          </p:cNvSpPr>
          <p:nvPr>
            <p:ph type="dt" sz="half" idx="10"/>
          </p:nvPr>
        </p:nvSpPr>
        <p:spPr>
          <a:xfrm>
            <a:off x="9072033" y="6308725"/>
            <a:ext cx="2844800" cy="365125"/>
          </a:xfrm>
        </p:spPr>
        <p:txBody>
          <a:bodyPr/>
          <a:lstStyle>
            <a:lvl1pPr>
              <a:defRPr/>
            </a:lvl1pPr>
          </a:lstStyle>
          <a:p>
            <a:pPr>
              <a:defRPr/>
            </a:pPr>
            <a:fld id="{B6A17CCC-5D0C-49CC-841D-5BF24A7A0E75}" type="datetimeFigureOut">
              <a:rPr lang="zh-CN" altLang="en-US"/>
            </a:fld>
            <a:endParaRPr lang="zh-CN" altLang="en-US"/>
          </a:p>
        </p:txBody>
      </p:sp>
      <p:pic>
        <p:nvPicPr>
          <p:cNvPr id="7" name="图片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3355" y="5899150"/>
            <a:ext cx="192913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0"/>
          <p:cNvSpPr txBox="1">
            <a:spLocks noChangeArrowheads="1"/>
          </p:cNvSpPr>
          <p:nvPr userDrawn="1"/>
        </p:nvSpPr>
        <p:spPr bwMode="auto">
          <a:xfrm>
            <a:off x="67310" y="6520498"/>
            <a:ext cx="2734733" cy="337185"/>
          </a:xfrm>
          <a:prstGeom prst="rect">
            <a:avLst/>
          </a:prstGeom>
          <a:solidFill>
            <a:srgbClr val="0D729B"/>
          </a:solidFill>
          <a:ln>
            <a:noFill/>
          </a:ln>
        </p:spPr>
        <p:txBody>
          <a:bodyPr>
            <a:spAutoFit/>
          </a:bodyPr>
          <a:lstStyle>
            <a:lvl1pPr>
              <a:defRPr sz="2400">
                <a:solidFill>
                  <a:schemeClr val="tx1"/>
                </a:solidFill>
                <a:latin typeface="Arial" panose="020B0604020202020204" pitchFamily="34" charset="0"/>
                <a:ea typeface="楷体_GB2312" pitchFamily="1" charset="-122"/>
              </a:defRPr>
            </a:lvl1pPr>
            <a:lvl2pPr marL="742950" indent="-285750">
              <a:defRPr sz="2400">
                <a:solidFill>
                  <a:schemeClr val="tx1"/>
                </a:solidFill>
                <a:latin typeface="Arial" panose="020B0604020202020204" pitchFamily="34" charset="0"/>
                <a:ea typeface="楷体_GB2312" pitchFamily="1" charset="-122"/>
              </a:defRPr>
            </a:lvl2pPr>
            <a:lvl3pPr marL="1143000" indent="-228600">
              <a:defRPr sz="2400">
                <a:solidFill>
                  <a:schemeClr val="tx1"/>
                </a:solidFill>
                <a:latin typeface="Arial" panose="020B0604020202020204" pitchFamily="34" charset="0"/>
                <a:ea typeface="楷体_GB2312" pitchFamily="1" charset="-122"/>
              </a:defRPr>
            </a:lvl3pPr>
            <a:lvl4pPr marL="1600200" indent="-228600">
              <a:defRPr sz="2400">
                <a:solidFill>
                  <a:schemeClr val="tx1"/>
                </a:solidFill>
                <a:latin typeface="Arial" panose="020B0604020202020204" pitchFamily="34" charset="0"/>
                <a:ea typeface="楷体_GB2312" pitchFamily="1" charset="-122"/>
              </a:defRPr>
            </a:lvl4pPr>
            <a:lvl5pPr marL="2057400" indent="-228600">
              <a:defRPr sz="2400">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9pPr>
          </a:lstStyle>
          <a:p>
            <a:pPr eaLnBrk="1" hangingPunct="1">
              <a:defRPr/>
            </a:pPr>
            <a:r>
              <a:rPr lang="zh-CN" altLang="en-US" sz="1600" b="1">
                <a:solidFill>
                  <a:schemeClr val="bg1"/>
                </a:solidFill>
                <a:latin typeface="微软雅黑" panose="020B0503020204020204" pitchFamily="34" charset="-122"/>
                <a:ea typeface="微软雅黑" panose="020B0503020204020204" pitchFamily="34" charset="-122"/>
              </a:rPr>
              <a:t>  专 注 儿 童 处 方 药</a:t>
            </a:r>
            <a:endParaRPr lang="zh-CN" altLang="en-US" sz="16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a:xfrm>
            <a:off x="8877600" y="6314400"/>
            <a:ext cx="2700000" cy="316800"/>
          </a:xfrm>
          <a:prstGeom prst="rect">
            <a:avLst/>
          </a:prstGeom>
        </p:spPr>
        <p:txBody>
          <a:bodyPr/>
          <a:lstStyle/>
          <a:p>
            <a:fld id="{49AE70B2-8BF9-45C0-BB95-33D1B9D3A854}" type="slidenum">
              <a:rPr lang="zh-CN" altLang="en-US" smtClean="0"/>
            </a:fld>
            <a:endParaRPr lang="zh-CN" altLang="en-US" dirty="0"/>
          </a:p>
        </p:txBody>
      </p:sp>
      <p:grpSp>
        <p:nvGrpSpPr>
          <p:cNvPr id="6" name="组合 12"/>
          <p:cNvGrpSpPr/>
          <p:nvPr userDrawn="1"/>
        </p:nvGrpSpPr>
        <p:grpSpPr bwMode="auto">
          <a:xfrm>
            <a:off x="-6351" y="0"/>
            <a:ext cx="12202584" cy="6858000"/>
            <a:chOff x="-4899" y="0"/>
            <a:chExt cx="9152211" cy="6858000"/>
          </a:xfrm>
        </p:grpSpPr>
        <p:pic>
          <p:nvPicPr>
            <p:cNvPr id="7"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99" y="0"/>
              <a:ext cx="915221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43808" y="1628800"/>
              <a:ext cx="3528392" cy="2787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图片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3355" y="5899150"/>
            <a:ext cx="192913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0"/>
          <p:cNvSpPr txBox="1">
            <a:spLocks noChangeArrowheads="1"/>
          </p:cNvSpPr>
          <p:nvPr userDrawn="1"/>
        </p:nvSpPr>
        <p:spPr bwMode="auto">
          <a:xfrm>
            <a:off x="67310" y="6520498"/>
            <a:ext cx="2734733" cy="337185"/>
          </a:xfrm>
          <a:prstGeom prst="rect">
            <a:avLst/>
          </a:prstGeom>
          <a:solidFill>
            <a:srgbClr val="0D729B"/>
          </a:solidFill>
          <a:ln>
            <a:noFill/>
          </a:ln>
        </p:spPr>
        <p:txBody>
          <a:bodyPr>
            <a:spAutoFit/>
          </a:bodyPr>
          <a:lstStyle>
            <a:lvl1pPr>
              <a:defRPr sz="2400">
                <a:solidFill>
                  <a:schemeClr val="tx1"/>
                </a:solidFill>
                <a:latin typeface="Arial" panose="020B0604020202020204" pitchFamily="34" charset="0"/>
                <a:ea typeface="楷体_GB2312" pitchFamily="1" charset="-122"/>
              </a:defRPr>
            </a:lvl1pPr>
            <a:lvl2pPr marL="742950" indent="-285750">
              <a:defRPr sz="2400">
                <a:solidFill>
                  <a:schemeClr val="tx1"/>
                </a:solidFill>
                <a:latin typeface="Arial" panose="020B0604020202020204" pitchFamily="34" charset="0"/>
                <a:ea typeface="楷体_GB2312" pitchFamily="1" charset="-122"/>
              </a:defRPr>
            </a:lvl2pPr>
            <a:lvl3pPr marL="1143000" indent="-228600">
              <a:defRPr sz="2400">
                <a:solidFill>
                  <a:schemeClr val="tx1"/>
                </a:solidFill>
                <a:latin typeface="Arial" panose="020B0604020202020204" pitchFamily="34" charset="0"/>
                <a:ea typeface="楷体_GB2312" pitchFamily="1" charset="-122"/>
              </a:defRPr>
            </a:lvl3pPr>
            <a:lvl4pPr marL="1600200" indent="-228600">
              <a:defRPr sz="2400">
                <a:solidFill>
                  <a:schemeClr val="tx1"/>
                </a:solidFill>
                <a:latin typeface="Arial" panose="020B0604020202020204" pitchFamily="34" charset="0"/>
                <a:ea typeface="楷体_GB2312" pitchFamily="1" charset="-122"/>
              </a:defRPr>
            </a:lvl4pPr>
            <a:lvl5pPr marL="2057400" indent="-228600">
              <a:defRPr sz="2400">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9pPr>
          </a:lstStyle>
          <a:p>
            <a:pPr eaLnBrk="1" hangingPunct="1">
              <a:defRPr/>
            </a:pPr>
            <a:r>
              <a:rPr lang="zh-CN" altLang="en-US" sz="1600" b="1">
                <a:solidFill>
                  <a:schemeClr val="bg1"/>
                </a:solidFill>
                <a:latin typeface="微软雅黑" panose="020B0503020204020204" pitchFamily="34" charset="-122"/>
                <a:ea typeface="微软雅黑" panose="020B0503020204020204" pitchFamily="34" charset="-122"/>
              </a:rPr>
              <a:t>  专 注 儿 童 处 方 药</a:t>
            </a:r>
            <a:endParaRPr lang="zh-CN" altLang="en-US" sz="16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标题和内容">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7411" name="Picture 3"/>
          <p:cNvPicPr>
            <a:picLocks noChangeAspect="1"/>
          </p:cNvPicPr>
          <p:nvPr userDrawn="1"/>
        </p:nvPicPr>
        <p:blipFill>
          <a:blip r:embed="rId3"/>
          <a:stretch>
            <a:fillRect/>
          </a:stretch>
        </p:blipFill>
        <p:spPr>
          <a:xfrm>
            <a:off x="0" y="1819275"/>
            <a:ext cx="12172951" cy="3214688"/>
          </a:xfrm>
          <a:prstGeom prst="rect">
            <a:avLst/>
          </a:prstGeom>
          <a:noFill/>
          <a:ln w="9525">
            <a:noFill/>
          </a:ln>
        </p:spPr>
      </p:pic>
      <p:sp>
        <p:nvSpPr>
          <p:cNvPr id="6" name="标题 5"/>
          <p:cNvSpPr>
            <a:spLocks noGrp="1"/>
          </p:cNvSpPr>
          <p:nvPr>
            <p:ph type="title" hasCustomPrompt="1"/>
          </p:nvPr>
        </p:nvSpPr>
        <p:spPr>
          <a:xfrm>
            <a:off x="2329815" y="2621860"/>
            <a:ext cx="6070195" cy="1260475"/>
          </a:xfrm>
        </p:spPr>
        <p:txBody>
          <a:bodyPr>
            <a:noAutofit/>
          </a:bodyPr>
          <a:lstStyle>
            <a:lvl1pPr>
              <a:defRPr sz="4400"/>
            </a:lvl1pPr>
          </a:lstStyle>
          <a:p>
            <a:r>
              <a:rPr lang="zh-CN" altLang="en-US" b="1" dirty="0">
                <a:solidFill>
                  <a:schemeClr val="bg1"/>
                </a:solidFill>
                <a:latin typeface="微软雅黑" panose="020B0503020204020204" pitchFamily="34" charset="-122"/>
                <a:ea typeface="微软雅黑" panose="020B0503020204020204" pitchFamily="34" charset="-122"/>
              </a:rPr>
              <a:t>XXXXX</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7" name="标题 1"/>
          <p:cNvSpPr txBox="1"/>
          <p:nvPr userDrawn="1"/>
        </p:nvSpPr>
        <p:spPr>
          <a:xfrm>
            <a:off x="0" y="2306955"/>
            <a:ext cx="2329815" cy="2727325"/>
          </a:xfrm>
          <a:prstGeom prst="rect">
            <a:avLst/>
          </a:prstGeom>
        </p:spPr>
        <p:txBody>
          <a:bodyPr vert="horz" lIns="119951" tIns="59975" rIns="119951" bIns="59975" rtlCol="0" anchor="ctr">
            <a:noAutofit/>
          </a:bodyPr>
          <a:lstStyle>
            <a:lvl1pPr algn="ctr" defTabSz="1199515" rtl="0" eaLnBrk="1" latinLnBrk="0" hangingPunct="1">
              <a:spcBef>
                <a:spcPct val="0"/>
              </a:spcBef>
              <a:buNone/>
              <a:defRPr sz="5800" kern="1200">
                <a:solidFill>
                  <a:schemeClr val="tx1"/>
                </a:solidFill>
                <a:latin typeface="+mj-lt"/>
                <a:ea typeface="+mj-ea"/>
                <a:cs typeface="+mj-cs"/>
              </a:defRPr>
            </a:lvl1pPr>
          </a:lstStyle>
          <a:p>
            <a:r>
              <a:rPr lang="en-US" altLang="zh-CN" sz="9200" b="1" dirty="0">
                <a:solidFill>
                  <a:schemeClr val="bg1"/>
                </a:solidFill>
                <a:latin typeface="Arial" panose="020B0604020202020204" pitchFamily="34" charset="0"/>
                <a:ea typeface="Arial Unicode MS" panose="020B0604020202020204" charset="-122"/>
                <a:cs typeface="Arial" panose="020B0604020202020204" pitchFamily="34" charset="0"/>
              </a:rPr>
              <a:t>01</a:t>
            </a:r>
            <a:endParaRPr lang="en-US" altLang="zh-CN" sz="9200" b="1" dirty="0">
              <a:solidFill>
                <a:schemeClr val="bg1"/>
              </a:solidFill>
              <a:latin typeface="Arial" panose="020B0604020202020204" pitchFamily="34" charset="0"/>
              <a:ea typeface="Arial Unicode MS" panose="020B0604020202020204" charset="-122"/>
              <a:cs typeface="Arial" panose="020B0604020202020204" pitchFamily="34" charset="0"/>
            </a:endParaRPr>
          </a:p>
        </p:txBody>
      </p:sp>
      <p:sp>
        <p:nvSpPr>
          <p:cNvPr id="8" name="TextBox 10"/>
          <p:cNvSpPr txBox="1">
            <a:spLocks noChangeArrowheads="1"/>
          </p:cNvSpPr>
          <p:nvPr userDrawn="1"/>
        </p:nvSpPr>
        <p:spPr bwMode="auto">
          <a:xfrm>
            <a:off x="9457055" y="348298"/>
            <a:ext cx="2734733" cy="337185"/>
          </a:xfrm>
          <a:prstGeom prst="rect">
            <a:avLst/>
          </a:prstGeom>
          <a:solidFill>
            <a:srgbClr val="0D729B"/>
          </a:solidFill>
          <a:ln>
            <a:noFill/>
          </a:ln>
        </p:spPr>
        <p:txBody>
          <a:bodyPr>
            <a:spAutoFit/>
          </a:bodyPr>
          <a:lstStyle>
            <a:lvl1pPr>
              <a:defRPr sz="2400">
                <a:solidFill>
                  <a:schemeClr val="tx1"/>
                </a:solidFill>
                <a:latin typeface="Arial" panose="020B0604020202020204" pitchFamily="34" charset="0"/>
                <a:ea typeface="楷体_GB2312" pitchFamily="1" charset="-122"/>
              </a:defRPr>
            </a:lvl1pPr>
            <a:lvl2pPr marL="742950" indent="-285750">
              <a:defRPr sz="2400">
                <a:solidFill>
                  <a:schemeClr val="tx1"/>
                </a:solidFill>
                <a:latin typeface="Arial" panose="020B0604020202020204" pitchFamily="34" charset="0"/>
                <a:ea typeface="楷体_GB2312" pitchFamily="1" charset="-122"/>
              </a:defRPr>
            </a:lvl2pPr>
            <a:lvl3pPr marL="1143000" indent="-228600">
              <a:defRPr sz="2400">
                <a:solidFill>
                  <a:schemeClr val="tx1"/>
                </a:solidFill>
                <a:latin typeface="Arial" panose="020B0604020202020204" pitchFamily="34" charset="0"/>
                <a:ea typeface="楷体_GB2312" pitchFamily="1" charset="-122"/>
              </a:defRPr>
            </a:lvl3pPr>
            <a:lvl4pPr marL="1600200" indent="-228600">
              <a:defRPr sz="2400">
                <a:solidFill>
                  <a:schemeClr val="tx1"/>
                </a:solidFill>
                <a:latin typeface="Arial" panose="020B0604020202020204" pitchFamily="34" charset="0"/>
                <a:ea typeface="楷体_GB2312" pitchFamily="1" charset="-122"/>
              </a:defRPr>
            </a:lvl4pPr>
            <a:lvl5pPr marL="2057400" indent="-228600">
              <a:defRPr sz="2400">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9pPr>
          </a:lstStyle>
          <a:p>
            <a:pPr eaLnBrk="1" hangingPunct="1">
              <a:defRPr/>
            </a:pPr>
            <a:r>
              <a:rPr lang="zh-CN" altLang="en-US" sz="1600" b="1">
                <a:solidFill>
                  <a:schemeClr val="bg1"/>
                </a:solidFill>
                <a:latin typeface="微软雅黑" panose="020B0503020204020204" pitchFamily="34" charset="-122"/>
                <a:ea typeface="微软雅黑" panose="020B0503020204020204" pitchFamily="34" charset="-122"/>
              </a:rPr>
              <a:t>       专 注 儿 童 处 方 药</a:t>
            </a:r>
            <a:endParaRPr lang="zh-CN" altLang="en-US" sz="16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custDataLst>
              <p:tags r:id="rId3"/>
            </p:custDataLst>
          </p:nvPr>
        </p:nvSpPr>
        <p:spPr>
          <a:xfrm>
            <a:off x="608330" y="1715135"/>
            <a:ext cx="10968990" cy="4672965"/>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cxnSp>
        <p:nvCxnSpPr>
          <p:cNvPr id="8" name="直接连接符 7"/>
          <p:cNvCxnSpPr/>
          <p:nvPr userDrawn="1"/>
        </p:nvCxnSpPr>
        <p:spPr>
          <a:xfrm flipV="1">
            <a:off x="608330" y="1520190"/>
            <a:ext cx="10875010" cy="6985"/>
          </a:xfrm>
          <a:prstGeom prst="line">
            <a:avLst/>
          </a:prstGeom>
          <a:ln w="19050">
            <a:solidFill>
              <a:schemeClr val="accent1">
                <a:shade val="95000"/>
                <a:satMod val="10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608400" y="913835"/>
            <a:ext cx="10969200" cy="705600"/>
          </a:xfrm>
        </p:spPr>
        <p:txBody>
          <a:bodyPr/>
          <a:lstStyle>
            <a:lvl1pPr>
              <a:defRPr sz="2600">
                <a:solidFill>
                  <a:srgbClr val="00739F"/>
                </a:solidFill>
              </a:defRPr>
            </a:lvl1pPr>
          </a:lstStyle>
          <a:p>
            <a:r>
              <a:rPr lang="zh-CN" altLang="en-US"/>
              <a:t>单击此处编辑母版标题样式</a:t>
            </a:r>
            <a:endParaRPr lang="zh-CN" altLang="en-US"/>
          </a:p>
        </p:txBody>
      </p:sp>
      <p:sp>
        <p:nvSpPr>
          <p:cNvPr id="4" name="TextBox 10"/>
          <p:cNvSpPr txBox="1">
            <a:spLocks noChangeArrowheads="1"/>
          </p:cNvSpPr>
          <p:nvPr userDrawn="1"/>
        </p:nvSpPr>
        <p:spPr bwMode="auto">
          <a:xfrm>
            <a:off x="9457055" y="348298"/>
            <a:ext cx="2734733" cy="337185"/>
          </a:xfrm>
          <a:prstGeom prst="rect">
            <a:avLst/>
          </a:prstGeom>
          <a:solidFill>
            <a:srgbClr val="0D729B"/>
          </a:solidFill>
          <a:ln>
            <a:noFill/>
          </a:ln>
        </p:spPr>
        <p:txBody>
          <a:bodyPr>
            <a:spAutoFit/>
          </a:bodyPr>
          <a:lstStyle>
            <a:lvl1pPr>
              <a:defRPr sz="2400">
                <a:solidFill>
                  <a:schemeClr val="tx1"/>
                </a:solidFill>
                <a:latin typeface="Arial" panose="020B0604020202020204" pitchFamily="34" charset="0"/>
                <a:ea typeface="楷体_GB2312" pitchFamily="1" charset="-122"/>
              </a:defRPr>
            </a:lvl1pPr>
            <a:lvl2pPr marL="742950" indent="-285750">
              <a:defRPr sz="2400">
                <a:solidFill>
                  <a:schemeClr val="tx1"/>
                </a:solidFill>
                <a:latin typeface="Arial" panose="020B0604020202020204" pitchFamily="34" charset="0"/>
                <a:ea typeface="楷体_GB2312" pitchFamily="1" charset="-122"/>
              </a:defRPr>
            </a:lvl2pPr>
            <a:lvl3pPr marL="1143000" indent="-228600">
              <a:defRPr sz="2400">
                <a:solidFill>
                  <a:schemeClr val="tx1"/>
                </a:solidFill>
                <a:latin typeface="Arial" panose="020B0604020202020204" pitchFamily="34" charset="0"/>
                <a:ea typeface="楷体_GB2312" pitchFamily="1" charset="-122"/>
              </a:defRPr>
            </a:lvl3pPr>
            <a:lvl4pPr marL="1600200" indent="-228600">
              <a:defRPr sz="2400">
                <a:solidFill>
                  <a:schemeClr val="tx1"/>
                </a:solidFill>
                <a:latin typeface="Arial" panose="020B0604020202020204" pitchFamily="34" charset="0"/>
                <a:ea typeface="楷体_GB2312" pitchFamily="1" charset="-122"/>
              </a:defRPr>
            </a:lvl4pPr>
            <a:lvl5pPr marL="2057400" indent="-228600">
              <a:defRPr sz="2400">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9pPr>
          </a:lstStyle>
          <a:p>
            <a:pPr eaLnBrk="1" hangingPunct="1">
              <a:defRPr/>
            </a:pPr>
            <a:r>
              <a:rPr lang="zh-CN" altLang="en-US" sz="1600" b="1">
                <a:solidFill>
                  <a:schemeClr val="bg1"/>
                </a:solidFill>
                <a:latin typeface="微软雅黑" panose="020B0503020204020204" pitchFamily="34" charset="-122"/>
                <a:ea typeface="微软雅黑" panose="020B0503020204020204" pitchFamily="34" charset="-122"/>
              </a:rPr>
              <a:t>       专 注 儿 童 处 方 药</a:t>
            </a:r>
            <a:endParaRPr lang="zh-CN" altLang="en-US" sz="16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cxnSp>
        <p:nvCxnSpPr>
          <p:cNvPr id="9" name="直接连接符 8"/>
          <p:cNvCxnSpPr/>
          <p:nvPr userDrawn="1"/>
        </p:nvCxnSpPr>
        <p:spPr>
          <a:xfrm flipV="1">
            <a:off x="608330" y="1520190"/>
            <a:ext cx="10875010" cy="6985"/>
          </a:xfrm>
          <a:prstGeom prst="line">
            <a:avLst/>
          </a:prstGeom>
          <a:ln w="19050">
            <a:solidFill>
              <a:schemeClr val="accent1">
                <a:shade val="95000"/>
                <a:satMod val="10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608400" y="913835"/>
            <a:ext cx="10969200" cy="705600"/>
          </a:xfrm>
        </p:spPr>
        <p:txBody>
          <a:bodyPr/>
          <a:lstStyle>
            <a:lvl1pPr>
              <a:defRPr sz="2600">
                <a:solidFill>
                  <a:srgbClr val="00739F"/>
                </a:solidFill>
              </a:defRPr>
            </a:lvl1pPr>
          </a:lstStyle>
          <a:p>
            <a:r>
              <a:rPr lang="zh-CN" altLang="en-US"/>
              <a:t>单击此处编辑母版标题样式</a:t>
            </a:r>
            <a:endParaRPr lang="zh-CN" altLang="en-US"/>
          </a:p>
        </p:txBody>
      </p:sp>
      <p:sp>
        <p:nvSpPr>
          <p:cNvPr id="8" name="TextBox 10"/>
          <p:cNvSpPr txBox="1">
            <a:spLocks noChangeArrowheads="1"/>
          </p:cNvSpPr>
          <p:nvPr userDrawn="1"/>
        </p:nvSpPr>
        <p:spPr bwMode="auto">
          <a:xfrm>
            <a:off x="9457055" y="348298"/>
            <a:ext cx="2734733" cy="337185"/>
          </a:xfrm>
          <a:prstGeom prst="rect">
            <a:avLst/>
          </a:prstGeom>
          <a:solidFill>
            <a:srgbClr val="0D729B"/>
          </a:solidFill>
          <a:ln>
            <a:noFill/>
          </a:ln>
        </p:spPr>
        <p:txBody>
          <a:bodyPr>
            <a:spAutoFit/>
          </a:bodyPr>
          <a:lstStyle>
            <a:lvl1pPr>
              <a:defRPr sz="2400">
                <a:solidFill>
                  <a:schemeClr val="tx1"/>
                </a:solidFill>
                <a:latin typeface="Arial" panose="020B0604020202020204" pitchFamily="34" charset="0"/>
                <a:ea typeface="楷体_GB2312" pitchFamily="1" charset="-122"/>
              </a:defRPr>
            </a:lvl1pPr>
            <a:lvl2pPr marL="742950" indent="-285750">
              <a:defRPr sz="2400">
                <a:solidFill>
                  <a:schemeClr val="tx1"/>
                </a:solidFill>
                <a:latin typeface="Arial" panose="020B0604020202020204" pitchFamily="34" charset="0"/>
                <a:ea typeface="楷体_GB2312" pitchFamily="1" charset="-122"/>
              </a:defRPr>
            </a:lvl2pPr>
            <a:lvl3pPr marL="1143000" indent="-228600">
              <a:defRPr sz="2400">
                <a:solidFill>
                  <a:schemeClr val="tx1"/>
                </a:solidFill>
                <a:latin typeface="Arial" panose="020B0604020202020204" pitchFamily="34" charset="0"/>
                <a:ea typeface="楷体_GB2312" pitchFamily="1" charset="-122"/>
              </a:defRPr>
            </a:lvl3pPr>
            <a:lvl4pPr marL="1600200" indent="-228600">
              <a:defRPr sz="2400">
                <a:solidFill>
                  <a:schemeClr val="tx1"/>
                </a:solidFill>
                <a:latin typeface="Arial" panose="020B0604020202020204" pitchFamily="34" charset="0"/>
                <a:ea typeface="楷体_GB2312" pitchFamily="1" charset="-122"/>
              </a:defRPr>
            </a:lvl4pPr>
            <a:lvl5pPr marL="2057400" indent="-228600">
              <a:defRPr sz="2400">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9pPr>
          </a:lstStyle>
          <a:p>
            <a:pPr eaLnBrk="1" hangingPunct="1">
              <a:defRPr/>
            </a:pPr>
            <a:r>
              <a:rPr lang="zh-CN" altLang="en-US" sz="1600" b="1">
                <a:solidFill>
                  <a:schemeClr val="bg1"/>
                </a:solidFill>
                <a:latin typeface="微软雅黑" panose="020B0503020204020204" pitchFamily="34" charset="-122"/>
                <a:ea typeface="微软雅黑" panose="020B0503020204020204" pitchFamily="34" charset="-122"/>
              </a:rPr>
              <a:t>       专 注 儿 童 处 方 药</a:t>
            </a:r>
            <a:endParaRPr lang="zh-CN" altLang="en-US" sz="16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3"/>
            </p:custDataLst>
          </p:nvPr>
        </p:nvSpPr>
        <p:spPr>
          <a:xfrm>
            <a:off x="608400" y="170352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212832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53530" y="170366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53530" y="213594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cxnSp>
        <p:nvCxnSpPr>
          <p:cNvPr id="11" name="直接连接符 10"/>
          <p:cNvCxnSpPr/>
          <p:nvPr userDrawn="1"/>
        </p:nvCxnSpPr>
        <p:spPr>
          <a:xfrm flipV="1">
            <a:off x="608330" y="1520190"/>
            <a:ext cx="10875010" cy="6985"/>
          </a:xfrm>
          <a:prstGeom prst="line">
            <a:avLst/>
          </a:prstGeom>
          <a:ln w="19050">
            <a:solidFill>
              <a:schemeClr val="accent1">
                <a:shade val="95000"/>
                <a:satMod val="10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608400" y="913835"/>
            <a:ext cx="10969200" cy="705600"/>
          </a:xfrm>
        </p:spPr>
        <p:txBody>
          <a:bodyPr/>
          <a:lstStyle>
            <a:lvl1pPr>
              <a:defRPr sz="2600">
                <a:solidFill>
                  <a:srgbClr val="00739F"/>
                </a:solidFill>
              </a:defRPr>
            </a:lvl1pPr>
          </a:lstStyle>
          <a:p>
            <a:r>
              <a:rPr lang="zh-CN" altLang="en-US"/>
              <a:t>单击此处编辑母版标题样式</a:t>
            </a:r>
            <a:endParaRPr lang="zh-CN" altLang="en-US"/>
          </a:p>
        </p:txBody>
      </p:sp>
      <p:sp>
        <p:nvSpPr>
          <p:cNvPr id="8" name="TextBox 10"/>
          <p:cNvSpPr txBox="1">
            <a:spLocks noChangeArrowheads="1"/>
          </p:cNvSpPr>
          <p:nvPr userDrawn="1"/>
        </p:nvSpPr>
        <p:spPr bwMode="auto">
          <a:xfrm>
            <a:off x="9457055" y="348298"/>
            <a:ext cx="2734733" cy="337185"/>
          </a:xfrm>
          <a:prstGeom prst="rect">
            <a:avLst/>
          </a:prstGeom>
          <a:solidFill>
            <a:srgbClr val="0D729B"/>
          </a:solidFill>
          <a:ln>
            <a:noFill/>
          </a:ln>
        </p:spPr>
        <p:txBody>
          <a:bodyPr>
            <a:spAutoFit/>
          </a:bodyPr>
          <a:lstStyle>
            <a:lvl1pPr>
              <a:defRPr sz="2400">
                <a:solidFill>
                  <a:schemeClr val="tx1"/>
                </a:solidFill>
                <a:latin typeface="Arial" panose="020B0604020202020204" pitchFamily="34" charset="0"/>
                <a:ea typeface="楷体_GB2312" pitchFamily="1" charset="-122"/>
              </a:defRPr>
            </a:lvl1pPr>
            <a:lvl2pPr marL="742950" indent="-285750">
              <a:defRPr sz="2400">
                <a:solidFill>
                  <a:schemeClr val="tx1"/>
                </a:solidFill>
                <a:latin typeface="Arial" panose="020B0604020202020204" pitchFamily="34" charset="0"/>
                <a:ea typeface="楷体_GB2312" pitchFamily="1" charset="-122"/>
              </a:defRPr>
            </a:lvl2pPr>
            <a:lvl3pPr marL="1143000" indent="-228600">
              <a:defRPr sz="2400">
                <a:solidFill>
                  <a:schemeClr val="tx1"/>
                </a:solidFill>
                <a:latin typeface="Arial" panose="020B0604020202020204" pitchFamily="34" charset="0"/>
                <a:ea typeface="楷体_GB2312" pitchFamily="1" charset="-122"/>
              </a:defRPr>
            </a:lvl3pPr>
            <a:lvl4pPr marL="1600200" indent="-228600">
              <a:defRPr sz="2400">
                <a:solidFill>
                  <a:schemeClr val="tx1"/>
                </a:solidFill>
                <a:latin typeface="Arial" panose="020B0604020202020204" pitchFamily="34" charset="0"/>
                <a:ea typeface="楷体_GB2312" pitchFamily="1" charset="-122"/>
              </a:defRPr>
            </a:lvl4pPr>
            <a:lvl5pPr marL="2057400" indent="-228600">
              <a:defRPr sz="2400">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9pPr>
          </a:lstStyle>
          <a:p>
            <a:pPr eaLnBrk="1" hangingPunct="1">
              <a:defRPr/>
            </a:pPr>
            <a:r>
              <a:rPr lang="zh-CN" altLang="en-US" sz="1600" b="1">
                <a:solidFill>
                  <a:schemeClr val="bg1"/>
                </a:solidFill>
                <a:latin typeface="微软雅黑" panose="020B0503020204020204" pitchFamily="34" charset="-122"/>
                <a:ea typeface="微软雅黑" panose="020B0503020204020204" pitchFamily="34" charset="-122"/>
              </a:rPr>
              <a:t>       专 注 儿 童 处 方 药</a:t>
            </a:r>
            <a:endParaRPr lang="zh-CN" altLang="en-US" sz="16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Box 10"/>
          <p:cNvSpPr txBox="1">
            <a:spLocks noChangeArrowheads="1"/>
          </p:cNvSpPr>
          <p:nvPr userDrawn="1"/>
        </p:nvSpPr>
        <p:spPr bwMode="auto">
          <a:xfrm>
            <a:off x="9457055" y="348298"/>
            <a:ext cx="2734733" cy="337185"/>
          </a:xfrm>
          <a:prstGeom prst="rect">
            <a:avLst/>
          </a:prstGeom>
          <a:solidFill>
            <a:srgbClr val="0D729B"/>
          </a:solidFill>
          <a:ln>
            <a:noFill/>
          </a:ln>
        </p:spPr>
        <p:txBody>
          <a:bodyPr>
            <a:spAutoFit/>
          </a:bodyPr>
          <a:lstStyle>
            <a:lvl1pPr>
              <a:defRPr sz="2400">
                <a:solidFill>
                  <a:schemeClr val="tx1"/>
                </a:solidFill>
                <a:latin typeface="Arial" panose="020B0604020202020204" pitchFamily="34" charset="0"/>
                <a:ea typeface="楷体_GB2312" pitchFamily="1" charset="-122"/>
              </a:defRPr>
            </a:lvl1pPr>
            <a:lvl2pPr marL="742950" indent="-285750">
              <a:defRPr sz="2400">
                <a:solidFill>
                  <a:schemeClr val="tx1"/>
                </a:solidFill>
                <a:latin typeface="Arial" panose="020B0604020202020204" pitchFamily="34" charset="0"/>
                <a:ea typeface="楷体_GB2312" pitchFamily="1" charset="-122"/>
              </a:defRPr>
            </a:lvl2pPr>
            <a:lvl3pPr marL="1143000" indent="-228600">
              <a:defRPr sz="2400">
                <a:solidFill>
                  <a:schemeClr val="tx1"/>
                </a:solidFill>
                <a:latin typeface="Arial" panose="020B0604020202020204" pitchFamily="34" charset="0"/>
                <a:ea typeface="楷体_GB2312" pitchFamily="1" charset="-122"/>
              </a:defRPr>
            </a:lvl3pPr>
            <a:lvl4pPr marL="1600200" indent="-228600">
              <a:defRPr sz="2400">
                <a:solidFill>
                  <a:schemeClr val="tx1"/>
                </a:solidFill>
                <a:latin typeface="Arial" panose="020B0604020202020204" pitchFamily="34" charset="0"/>
                <a:ea typeface="楷体_GB2312" pitchFamily="1" charset="-122"/>
              </a:defRPr>
            </a:lvl4pPr>
            <a:lvl5pPr marL="2057400" indent="-228600">
              <a:defRPr sz="2400">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9pPr>
          </a:lstStyle>
          <a:p>
            <a:pPr eaLnBrk="1" hangingPunct="1">
              <a:defRPr/>
            </a:pPr>
            <a:r>
              <a:rPr lang="zh-CN" altLang="en-US" sz="1600" b="1">
                <a:solidFill>
                  <a:schemeClr val="bg1"/>
                </a:solidFill>
                <a:latin typeface="微软雅黑" panose="020B0503020204020204" pitchFamily="34" charset="-122"/>
                <a:ea typeface="微软雅黑" panose="020B0503020204020204" pitchFamily="34" charset="-122"/>
              </a:rPr>
              <a:t>       专 注 儿 童 处 方 药</a:t>
            </a:r>
            <a:endParaRPr lang="zh-CN" altLang="en-US" sz="16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custDataLst>
              <p:tags r:id="rId3"/>
            </p:custDataLst>
          </p:nvPr>
        </p:nvSpPr>
        <p:spPr>
          <a:xfrm>
            <a:off x="608330" y="1715135"/>
            <a:ext cx="10968990" cy="4672965"/>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custDataLst>
              <p:tags r:id="rId3"/>
            </p:custDataLst>
          </p:nvPr>
        </p:nvSpPr>
        <p:spPr>
          <a:xfrm>
            <a:off x="608330" y="1715135"/>
            <a:ext cx="10968990" cy="4672965"/>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cxnSp>
        <p:nvCxnSpPr>
          <p:cNvPr id="8" name="直接连接符 7"/>
          <p:cNvCxnSpPr/>
          <p:nvPr userDrawn="1"/>
        </p:nvCxnSpPr>
        <p:spPr>
          <a:xfrm flipV="1">
            <a:off x="608330" y="1520190"/>
            <a:ext cx="10875010" cy="6985"/>
          </a:xfrm>
          <a:prstGeom prst="line">
            <a:avLst/>
          </a:prstGeom>
          <a:ln w="19050">
            <a:solidFill>
              <a:schemeClr val="accent1">
                <a:shade val="95000"/>
                <a:satMod val="10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608400" y="913835"/>
            <a:ext cx="10969200" cy="705600"/>
          </a:xfrm>
        </p:spPr>
        <p:txBody>
          <a:bodyPr/>
          <a:lstStyle>
            <a:lvl1pPr>
              <a:defRPr sz="2600">
                <a:solidFill>
                  <a:srgbClr val="00739F"/>
                </a:solidFill>
              </a:defRPr>
            </a:lvl1pPr>
          </a:lstStyle>
          <a:p>
            <a:r>
              <a:rPr lang="zh-CN" altLang="en-US"/>
              <a:t>单击此处编辑母版标题样式</a:t>
            </a:r>
            <a:endParaRPr lang="zh-CN" altLang="en-US"/>
          </a:p>
        </p:txBody>
      </p:sp>
      <p:sp>
        <p:nvSpPr>
          <p:cNvPr id="4" name="TextBox 10"/>
          <p:cNvSpPr txBox="1">
            <a:spLocks noChangeArrowheads="1"/>
          </p:cNvSpPr>
          <p:nvPr userDrawn="1"/>
        </p:nvSpPr>
        <p:spPr bwMode="auto">
          <a:xfrm>
            <a:off x="9457055" y="348298"/>
            <a:ext cx="2734733" cy="337185"/>
          </a:xfrm>
          <a:prstGeom prst="rect">
            <a:avLst/>
          </a:prstGeom>
          <a:solidFill>
            <a:srgbClr val="0D729B"/>
          </a:solidFill>
          <a:ln>
            <a:noFill/>
          </a:ln>
        </p:spPr>
        <p:txBody>
          <a:bodyPr>
            <a:spAutoFit/>
          </a:bodyPr>
          <a:lstStyle>
            <a:lvl1pPr>
              <a:defRPr sz="2400">
                <a:solidFill>
                  <a:schemeClr val="tx1"/>
                </a:solidFill>
                <a:latin typeface="Arial" panose="020B0604020202020204" pitchFamily="34" charset="0"/>
                <a:ea typeface="楷体_GB2312" pitchFamily="1" charset="-122"/>
              </a:defRPr>
            </a:lvl1pPr>
            <a:lvl2pPr marL="742950" indent="-285750">
              <a:defRPr sz="2400">
                <a:solidFill>
                  <a:schemeClr val="tx1"/>
                </a:solidFill>
                <a:latin typeface="Arial" panose="020B0604020202020204" pitchFamily="34" charset="0"/>
                <a:ea typeface="楷体_GB2312" pitchFamily="1" charset="-122"/>
              </a:defRPr>
            </a:lvl2pPr>
            <a:lvl3pPr marL="1143000" indent="-228600">
              <a:defRPr sz="2400">
                <a:solidFill>
                  <a:schemeClr val="tx1"/>
                </a:solidFill>
                <a:latin typeface="Arial" panose="020B0604020202020204" pitchFamily="34" charset="0"/>
                <a:ea typeface="楷体_GB2312" pitchFamily="1" charset="-122"/>
              </a:defRPr>
            </a:lvl3pPr>
            <a:lvl4pPr marL="1600200" indent="-228600">
              <a:defRPr sz="2400">
                <a:solidFill>
                  <a:schemeClr val="tx1"/>
                </a:solidFill>
                <a:latin typeface="Arial" panose="020B0604020202020204" pitchFamily="34" charset="0"/>
                <a:ea typeface="楷体_GB2312" pitchFamily="1" charset="-122"/>
              </a:defRPr>
            </a:lvl4pPr>
            <a:lvl5pPr marL="2057400" indent="-228600">
              <a:defRPr sz="2400">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9pPr>
          </a:lstStyle>
          <a:p>
            <a:pPr eaLnBrk="1" hangingPunct="1">
              <a:defRPr/>
            </a:pPr>
            <a:r>
              <a:rPr lang="zh-CN" altLang="en-US" sz="1600" b="1">
                <a:solidFill>
                  <a:schemeClr val="bg1"/>
                </a:solidFill>
                <a:latin typeface="微软雅黑" panose="020B0503020204020204" pitchFamily="34" charset="-122"/>
                <a:ea typeface="微软雅黑" panose="020B0503020204020204" pitchFamily="34" charset="-122"/>
              </a:rPr>
              <a:t>       专 注 儿 童 处 方 药</a:t>
            </a:r>
            <a:endParaRPr lang="zh-CN" altLang="en-US" sz="16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cxnSp>
        <p:nvCxnSpPr>
          <p:cNvPr id="9" name="直接连接符 8"/>
          <p:cNvCxnSpPr/>
          <p:nvPr userDrawn="1"/>
        </p:nvCxnSpPr>
        <p:spPr>
          <a:xfrm flipV="1">
            <a:off x="608330" y="1520190"/>
            <a:ext cx="10875010" cy="6985"/>
          </a:xfrm>
          <a:prstGeom prst="line">
            <a:avLst/>
          </a:prstGeom>
          <a:ln w="19050">
            <a:solidFill>
              <a:schemeClr val="accent1">
                <a:shade val="95000"/>
                <a:satMod val="10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608400" y="913835"/>
            <a:ext cx="10969200" cy="705600"/>
          </a:xfrm>
        </p:spPr>
        <p:txBody>
          <a:bodyPr/>
          <a:lstStyle>
            <a:lvl1pPr>
              <a:defRPr sz="2600">
                <a:solidFill>
                  <a:srgbClr val="00739F"/>
                </a:solidFill>
              </a:defRPr>
            </a:lvl1pPr>
          </a:lstStyle>
          <a:p>
            <a:r>
              <a:rPr lang="zh-CN" altLang="en-US"/>
              <a:t>单击此处编辑母版标题样式</a:t>
            </a:r>
            <a:endParaRPr lang="zh-CN" altLang="en-US"/>
          </a:p>
        </p:txBody>
      </p:sp>
      <p:sp>
        <p:nvSpPr>
          <p:cNvPr id="8" name="TextBox 10"/>
          <p:cNvSpPr txBox="1">
            <a:spLocks noChangeArrowheads="1"/>
          </p:cNvSpPr>
          <p:nvPr userDrawn="1"/>
        </p:nvSpPr>
        <p:spPr bwMode="auto">
          <a:xfrm>
            <a:off x="9457055" y="348298"/>
            <a:ext cx="2734733" cy="337185"/>
          </a:xfrm>
          <a:prstGeom prst="rect">
            <a:avLst/>
          </a:prstGeom>
          <a:solidFill>
            <a:srgbClr val="0D729B"/>
          </a:solidFill>
          <a:ln>
            <a:noFill/>
          </a:ln>
        </p:spPr>
        <p:txBody>
          <a:bodyPr>
            <a:spAutoFit/>
          </a:bodyPr>
          <a:lstStyle>
            <a:lvl1pPr>
              <a:defRPr sz="2400">
                <a:solidFill>
                  <a:schemeClr val="tx1"/>
                </a:solidFill>
                <a:latin typeface="Arial" panose="020B0604020202020204" pitchFamily="34" charset="0"/>
                <a:ea typeface="楷体_GB2312" pitchFamily="1" charset="-122"/>
              </a:defRPr>
            </a:lvl1pPr>
            <a:lvl2pPr marL="742950" indent="-285750">
              <a:defRPr sz="2400">
                <a:solidFill>
                  <a:schemeClr val="tx1"/>
                </a:solidFill>
                <a:latin typeface="Arial" panose="020B0604020202020204" pitchFamily="34" charset="0"/>
                <a:ea typeface="楷体_GB2312" pitchFamily="1" charset="-122"/>
              </a:defRPr>
            </a:lvl2pPr>
            <a:lvl3pPr marL="1143000" indent="-228600">
              <a:defRPr sz="2400">
                <a:solidFill>
                  <a:schemeClr val="tx1"/>
                </a:solidFill>
                <a:latin typeface="Arial" panose="020B0604020202020204" pitchFamily="34" charset="0"/>
                <a:ea typeface="楷体_GB2312" pitchFamily="1" charset="-122"/>
              </a:defRPr>
            </a:lvl3pPr>
            <a:lvl4pPr marL="1600200" indent="-228600">
              <a:defRPr sz="2400">
                <a:solidFill>
                  <a:schemeClr val="tx1"/>
                </a:solidFill>
                <a:latin typeface="Arial" panose="020B0604020202020204" pitchFamily="34" charset="0"/>
                <a:ea typeface="楷体_GB2312" pitchFamily="1" charset="-122"/>
              </a:defRPr>
            </a:lvl4pPr>
            <a:lvl5pPr marL="2057400" indent="-228600">
              <a:defRPr sz="2400">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9pPr>
          </a:lstStyle>
          <a:p>
            <a:pPr eaLnBrk="1" hangingPunct="1">
              <a:defRPr/>
            </a:pPr>
            <a:r>
              <a:rPr lang="zh-CN" altLang="en-US" sz="1600" b="1">
                <a:solidFill>
                  <a:schemeClr val="bg1"/>
                </a:solidFill>
                <a:latin typeface="微软雅黑" panose="020B0503020204020204" pitchFamily="34" charset="-122"/>
                <a:ea typeface="微软雅黑" panose="020B0503020204020204" pitchFamily="34" charset="-122"/>
              </a:rPr>
              <a:t>       专 注 儿 童 处 方 药</a:t>
            </a:r>
            <a:endParaRPr lang="zh-CN" altLang="en-US" sz="16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3"/>
            </p:custDataLst>
          </p:nvPr>
        </p:nvSpPr>
        <p:spPr>
          <a:xfrm>
            <a:off x="608400" y="170352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212832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53530" y="170366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53530" y="213594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cxnSp>
        <p:nvCxnSpPr>
          <p:cNvPr id="11" name="直接连接符 10"/>
          <p:cNvCxnSpPr/>
          <p:nvPr userDrawn="1"/>
        </p:nvCxnSpPr>
        <p:spPr>
          <a:xfrm flipV="1">
            <a:off x="608330" y="1520190"/>
            <a:ext cx="10875010" cy="6985"/>
          </a:xfrm>
          <a:prstGeom prst="line">
            <a:avLst/>
          </a:prstGeom>
          <a:ln w="19050">
            <a:solidFill>
              <a:schemeClr val="accent1">
                <a:shade val="95000"/>
                <a:satMod val="10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608400" y="913835"/>
            <a:ext cx="10969200" cy="705600"/>
          </a:xfrm>
        </p:spPr>
        <p:txBody>
          <a:bodyPr/>
          <a:lstStyle>
            <a:lvl1pPr>
              <a:defRPr sz="2600">
                <a:solidFill>
                  <a:srgbClr val="00739F"/>
                </a:solidFill>
              </a:defRPr>
            </a:lvl1pPr>
          </a:lstStyle>
          <a:p>
            <a:r>
              <a:rPr lang="zh-CN" altLang="en-US"/>
              <a:t>单击此处编辑母版标题样式</a:t>
            </a:r>
            <a:endParaRPr lang="zh-CN" altLang="en-US"/>
          </a:p>
        </p:txBody>
      </p:sp>
      <p:sp>
        <p:nvSpPr>
          <p:cNvPr id="8" name="TextBox 10"/>
          <p:cNvSpPr txBox="1">
            <a:spLocks noChangeArrowheads="1"/>
          </p:cNvSpPr>
          <p:nvPr userDrawn="1"/>
        </p:nvSpPr>
        <p:spPr bwMode="auto">
          <a:xfrm>
            <a:off x="9457055" y="348298"/>
            <a:ext cx="2734733" cy="337185"/>
          </a:xfrm>
          <a:prstGeom prst="rect">
            <a:avLst/>
          </a:prstGeom>
          <a:solidFill>
            <a:srgbClr val="0D729B"/>
          </a:solidFill>
          <a:ln>
            <a:noFill/>
          </a:ln>
        </p:spPr>
        <p:txBody>
          <a:bodyPr>
            <a:spAutoFit/>
          </a:bodyPr>
          <a:lstStyle>
            <a:lvl1pPr>
              <a:defRPr sz="2400">
                <a:solidFill>
                  <a:schemeClr val="tx1"/>
                </a:solidFill>
                <a:latin typeface="Arial" panose="020B0604020202020204" pitchFamily="34" charset="0"/>
                <a:ea typeface="楷体_GB2312" pitchFamily="1" charset="-122"/>
              </a:defRPr>
            </a:lvl1pPr>
            <a:lvl2pPr marL="742950" indent="-285750">
              <a:defRPr sz="2400">
                <a:solidFill>
                  <a:schemeClr val="tx1"/>
                </a:solidFill>
                <a:latin typeface="Arial" panose="020B0604020202020204" pitchFamily="34" charset="0"/>
                <a:ea typeface="楷体_GB2312" pitchFamily="1" charset="-122"/>
              </a:defRPr>
            </a:lvl2pPr>
            <a:lvl3pPr marL="1143000" indent="-228600">
              <a:defRPr sz="2400">
                <a:solidFill>
                  <a:schemeClr val="tx1"/>
                </a:solidFill>
                <a:latin typeface="Arial" panose="020B0604020202020204" pitchFamily="34" charset="0"/>
                <a:ea typeface="楷体_GB2312" pitchFamily="1" charset="-122"/>
              </a:defRPr>
            </a:lvl3pPr>
            <a:lvl4pPr marL="1600200" indent="-228600">
              <a:defRPr sz="2400">
                <a:solidFill>
                  <a:schemeClr val="tx1"/>
                </a:solidFill>
                <a:latin typeface="Arial" panose="020B0604020202020204" pitchFamily="34" charset="0"/>
                <a:ea typeface="楷体_GB2312" pitchFamily="1" charset="-122"/>
              </a:defRPr>
            </a:lvl4pPr>
            <a:lvl5pPr marL="2057400" indent="-228600">
              <a:defRPr sz="2400">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9pPr>
          </a:lstStyle>
          <a:p>
            <a:pPr eaLnBrk="1" hangingPunct="1">
              <a:defRPr/>
            </a:pPr>
            <a:r>
              <a:rPr lang="zh-CN" altLang="en-US" sz="1600" b="1">
                <a:solidFill>
                  <a:schemeClr val="bg1"/>
                </a:solidFill>
                <a:latin typeface="微软雅黑" panose="020B0503020204020204" pitchFamily="34" charset="-122"/>
                <a:ea typeface="微软雅黑" panose="020B0503020204020204" pitchFamily="34" charset="-122"/>
              </a:rPr>
              <a:t>       专 注 儿 童 处 方 药</a:t>
            </a:r>
            <a:endParaRPr lang="zh-CN" altLang="en-US" sz="16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Box 10"/>
          <p:cNvSpPr txBox="1">
            <a:spLocks noChangeArrowheads="1"/>
          </p:cNvSpPr>
          <p:nvPr userDrawn="1"/>
        </p:nvSpPr>
        <p:spPr bwMode="auto">
          <a:xfrm>
            <a:off x="9457055" y="348298"/>
            <a:ext cx="2734733" cy="337185"/>
          </a:xfrm>
          <a:prstGeom prst="rect">
            <a:avLst/>
          </a:prstGeom>
          <a:solidFill>
            <a:srgbClr val="0D729B"/>
          </a:solidFill>
          <a:ln>
            <a:noFill/>
          </a:ln>
        </p:spPr>
        <p:txBody>
          <a:bodyPr>
            <a:spAutoFit/>
          </a:bodyPr>
          <a:lstStyle>
            <a:lvl1pPr>
              <a:defRPr sz="2400">
                <a:solidFill>
                  <a:schemeClr val="tx1"/>
                </a:solidFill>
                <a:latin typeface="Arial" panose="020B0604020202020204" pitchFamily="34" charset="0"/>
                <a:ea typeface="楷体_GB2312" pitchFamily="1" charset="-122"/>
              </a:defRPr>
            </a:lvl1pPr>
            <a:lvl2pPr marL="742950" indent="-285750">
              <a:defRPr sz="2400">
                <a:solidFill>
                  <a:schemeClr val="tx1"/>
                </a:solidFill>
                <a:latin typeface="Arial" panose="020B0604020202020204" pitchFamily="34" charset="0"/>
                <a:ea typeface="楷体_GB2312" pitchFamily="1" charset="-122"/>
              </a:defRPr>
            </a:lvl2pPr>
            <a:lvl3pPr marL="1143000" indent="-228600">
              <a:defRPr sz="2400">
                <a:solidFill>
                  <a:schemeClr val="tx1"/>
                </a:solidFill>
                <a:latin typeface="Arial" panose="020B0604020202020204" pitchFamily="34" charset="0"/>
                <a:ea typeface="楷体_GB2312" pitchFamily="1" charset="-122"/>
              </a:defRPr>
            </a:lvl3pPr>
            <a:lvl4pPr marL="1600200" indent="-228600">
              <a:defRPr sz="2400">
                <a:solidFill>
                  <a:schemeClr val="tx1"/>
                </a:solidFill>
                <a:latin typeface="Arial" panose="020B0604020202020204" pitchFamily="34" charset="0"/>
                <a:ea typeface="楷体_GB2312" pitchFamily="1" charset="-122"/>
              </a:defRPr>
            </a:lvl4pPr>
            <a:lvl5pPr marL="2057400" indent="-228600">
              <a:defRPr sz="2400">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9pPr>
          </a:lstStyle>
          <a:p>
            <a:pPr eaLnBrk="1" hangingPunct="1">
              <a:defRPr/>
            </a:pPr>
            <a:r>
              <a:rPr lang="zh-CN" altLang="en-US" sz="1600" b="1">
                <a:solidFill>
                  <a:schemeClr val="bg1"/>
                </a:solidFill>
                <a:latin typeface="微软雅黑" panose="020B0503020204020204" pitchFamily="34" charset="-122"/>
                <a:ea typeface="微软雅黑" panose="020B0503020204020204" pitchFamily="34" charset="-122"/>
              </a:rPr>
              <a:t>       专 注 儿 童 处 方 药</a:t>
            </a:r>
            <a:endParaRPr lang="zh-CN" altLang="en-US" sz="16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grpSp>
        <p:nvGrpSpPr>
          <p:cNvPr id="4" name="组合 12"/>
          <p:cNvGrpSpPr/>
          <p:nvPr/>
        </p:nvGrpSpPr>
        <p:grpSpPr bwMode="auto">
          <a:xfrm>
            <a:off x="-6351" y="0"/>
            <a:ext cx="12202584" cy="6858000"/>
            <a:chOff x="-4899" y="0"/>
            <a:chExt cx="9152211" cy="6858000"/>
          </a:xfrm>
        </p:grpSpPr>
        <p:pic>
          <p:nvPicPr>
            <p:cNvPr id="5"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99" y="0"/>
              <a:ext cx="915221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43808" y="1628800"/>
              <a:ext cx="3528392" cy="2787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标题 1"/>
          <p:cNvSpPr>
            <a:spLocks noGrp="1"/>
          </p:cNvSpPr>
          <p:nvPr>
            <p:ph type="ctrTitle"/>
          </p:nvPr>
        </p:nvSpPr>
        <p:spPr>
          <a:xfrm>
            <a:off x="815413" y="1556794"/>
            <a:ext cx="10363200" cy="1470025"/>
          </a:xfrm>
        </p:spPr>
        <p:txBody>
          <a:bodyPr/>
          <a:lstStyle>
            <a:lvl1pPr>
              <a:defRPr>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2735627" y="3356992"/>
            <a:ext cx="85344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6965" indent="0" algn="ctr">
              <a:buNone/>
              <a:defRPr>
                <a:solidFill>
                  <a:schemeClr val="tx1">
                    <a:tint val="75000"/>
                  </a:schemeClr>
                </a:solidFill>
              </a:defRPr>
            </a:lvl9pPr>
          </a:lstStyle>
          <a:p>
            <a:r>
              <a:rPr lang="zh-CN" altLang="en-US"/>
              <a:t>单击此处编辑母版副标题样式</a:t>
            </a:r>
            <a:endParaRPr lang="zh-CN" altLang="en-US"/>
          </a:p>
        </p:txBody>
      </p:sp>
      <p:sp>
        <p:nvSpPr>
          <p:cNvPr id="9" name="日期占位符 3"/>
          <p:cNvSpPr>
            <a:spLocks noGrp="1"/>
          </p:cNvSpPr>
          <p:nvPr>
            <p:ph type="dt" sz="half" idx="10"/>
          </p:nvPr>
        </p:nvSpPr>
        <p:spPr>
          <a:xfrm>
            <a:off x="9072033" y="6308725"/>
            <a:ext cx="2844800" cy="365125"/>
          </a:xfrm>
        </p:spPr>
        <p:txBody>
          <a:bodyPr/>
          <a:lstStyle>
            <a:lvl1pPr>
              <a:defRPr/>
            </a:lvl1pPr>
          </a:lstStyle>
          <a:p>
            <a:pPr>
              <a:defRPr/>
            </a:pPr>
            <a:fld id="{B6A17CCC-5D0C-49CC-841D-5BF24A7A0E75}" type="datetimeFigureOut">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a:xfrm>
            <a:off x="8877600" y="6314400"/>
            <a:ext cx="2700000" cy="316800"/>
          </a:xfrm>
          <a:prstGeom prst="rect">
            <a:avLst/>
          </a:prstGeom>
        </p:spPr>
        <p:txBody>
          <a:bodyPr/>
          <a:lstStyle/>
          <a:p>
            <a:fld id="{49AE70B2-8BF9-45C0-BB95-33D1B9D3A854}" type="slidenum">
              <a:rPr lang="zh-CN" altLang="en-US" smtClean="0"/>
            </a:fld>
            <a:endParaRPr lang="zh-CN" altLang="en-US" dirty="0"/>
          </a:p>
        </p:txBody>
      </p:sp>
      <p:grpSp>
        <p:nvGrpSpPr>
          <p:cNvPr id="6" name="组合 12"/>
          <p:cNvGrpSpPr/>
          <p:nvPr userDrawn="1"/>
        </p:nvGrpSpPr>
        <p:grpSpPr bwMode="auto">
          <a:xfrm>
            <a:off x="-6351" y="0"/>
            <a:ext cx="12202584" cy="6858000"/>
            <a:chOff x="-4899" y="0"/>
            <a:chExt cx="9152211" cy="6858000"/>
          </a:xfrm>
        </p:grpSpPr>
        <p:pic>
          <p:nvPicPr>
            <p:cNvPr id="7"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99" y="0"/>
              <a:ext cx="915221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43808" y="1628800"/>
              <a:ext cx="3528392" cy="2787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12.xml"/><Relationship Id="rId12" Type="http://schemas.openxmlformats.org/officeDocument/2006/relationships/image" Target="../media/image6.png"/><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slideLayout" Target="../slideLayouts/slideLayout14.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3" Type="http://schemas.openxmlformats.org/officeDocument/2006/relationships/slideLayout" Target="../slideLayouts/slideLayout10.xml"/><Relationship Id="rId2" Type="http://schemas.openxmlformats.org/officeDocument/2006/relationships/slideLayout" Target="../slideLayouts/slideLayout9.xml"/><Relationship Id="rId14" Type="http://schemas.openxmlformats.org/officeDocument/2006/relationships/theme" Target="../theme/theme2.xml"/><Relationship Id="rId13" Type="http://schemas.openxmlformats.org/officeDocument/2006/relationships/tags" Target="../tags/tag24.xml"/><Relationship Id="rId12" Type="http://schemas.openxmlformats.org/officeDocument/2006/relationships/image" Target="../media/image7.png"/><Relationship Id="rId11" Type="http://schemas.openxmlformats.org/officeDocument/2006/relationships/tags" Target="../tags/tag23.xml"/><Relationship Id="rId10" Type="http://schemas.openxmlformats.org/officeDocument/2006/relationships/tags" Target="../tags/tag2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tags" Target="../tags/tag3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4" Type="http://schemas.openxmlformats.org/officeDocument/2006/relationships/theme" Target="../theme/theme3.xml"/><Relationship Id="rId13" Type="http://schemas.openxmlformats.org/officeDocument/2006/relationships/tags" Target="../tags/tag36.xml"/><Relationship Id="rId12" Type="http://schemas.openxmlformats.org/officeDocument/2006/relationships/image" Target="../media/image7.png"/><Relationship Id="rId11" Type="http://schemas.openxmlformats.org/officeDocument/2006/relationships/tags" Target="../tags/tag35.xml"/><Relationship Id="rId10" Type="http://schemas.openxmlformats.org/officeDocument/2006/relationships/tags" Target="../tags/tag34.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slideLayout" Target="../slideLayouts/slideLayout29.xml"/><Relationship Id="rId7" Type="http://schemas.openxmlformats.org/officeDocument/2006/relationships/slideLayout" Target="../slideLayouts/slideLayout28.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3" Type="http://schemas.openxmlformats.org/officeDocument/2006/relationships/slideLayout" Target="../slideLayouts/slideLayout24.xml"/><Relationship Id="rId2" Type="http://schemas.openxmlformats.org/officeDocument/2006/relationships/slideLayout" Target="../slideLayouts/slideLayout23.xml"/><Relationship Id="rId16" Type="http://schemas.openxmlformats.org/officeDocument/2006/relationships/theme" Target="../theme/theme4.xml"/><Relationship Id="rId15" Type="http://schemas.openxmlformats.org/officeDocument/2006/relationships/tags" Target="../tags/tag50.xml"/><Relationship Id="rId14" Type="http://schemas.openxmlformats.org/officeDocument/2006/relationships/tags" Target="../tags/tag49.xml"/><Relationship Id="rId13" Type="http://schemas.openxmlformats.org/officeDocument/2006/relationships/image" Target="../media/image6.png"/><Relationship Id="rId12" Type="http://schemas.openxmlformats.org/officeDocument/2006/relationships/tags" Target="../tags/tag48.xml"/><Relationship Id="rId11" Type="http://schemas.openxmlformats.org/officeDocument/2006/relationships/tags" Target="../tags/tag47.xml"/><Relationship Id="rId10" Type="http://schemas.openxmlformats.org/officeDocument/2006/relationships/tags" Target="../tags/tag46.xml"/><Relationship Id="rId1"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9" Type="http://schemas.openxmlformats.org/officeDocument/2006/relationships/tags" Target="../tags/tag59.xml"/><Relationship Id="rId8" Type="http://schemas.openxmlformats.org/officeDocument/2006/relationships/slideLayout" Target="../slideLayouts/slideLayout37.xml"/><Relationship Id="rId7" Type="http://schemas.openxmlformats.org/officeDocument/2006/relationships/slideLayout" Target="../slideLayouts/slideLayout36.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3" Type="http://schemas.openxmlformats.org/officeDocument/2006/relationships/slideLayout" Target="../slideLayouts/slideLayout32.xml"/><Relationship Id="rId2" Type="http://schemas.openxmlformats.org/officeDocument/2006/relationships/slideLayout" Target="../slideLayouts/slideLayout31.xml"/><Relationship Id="rId15" Type="http://schemas.openxmlformats.org/officeDocument/2006/relationships/theme" Target="../theme/theme5.xml"/><Relationship Id="rId14" Type="http://schemas.openxmlformats.org/officeDocument/2006/relationships/tags" Target="../tags/tag63.xml"/><Relationship Id="rId13" Type="http://schemas.openxmlformats.org/officeDocument/2006/relationships/image" Target="../media/image6.png"/><Relationship Id="rId12" Type="http://schemas.openxmlformats.org/officeDocument/2006/relationships/tags" Target="../tags/tag62.xml"/><Relationship Id="rId11" Type="http://schemas.openxmlformats.org/officeDocument/2006/relationships/tags" Target="../tags/tag61.xml"/><Relationship Id="rId10" Type="http://schemas.openxmlformats.org/officeDocument/2006/relationships/tags" Target="../tags/tag60.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8"/>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9"/>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0"/>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1"/>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pic>
        <p:nvPicPr>
          <p:cNvPr id="10" name="图片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850119" y="6448381"/>
            <a:ext cx="421272" cy="415636"/>
          </a:xfrm>
          <a:prstGeom prst="rect">
            <a:avLst/>
          </a:prstGeom>
        </p:spPr>
      </p:pic>
      <p:sp>
        <p:nvSpPr>
          <p:cNvPr id="11" name="文本框 10"/>
          <p:cNvSpPr txBox="1"/>
          <p:nvPr userDrawn="1"/>
        </p:nvSpPr>
        <p:spPr>
          <a:xfrm>
            <a:off x="10521390" y="6379200"/>
            <a:ext cx="1539365" cy="276999"/>
          </a:xfrm>
          <a:prstGeom prst="rect">
            <a:avLst/>
          </a:prstGeom>
          <a:noFill/>
        </p:spPr>
        <p:txBody>
          <a:bodyPr wrap="square" rtlCol="0">
            <a:spAutoFit/>
          </a:bodyPr>
          <a:lstStyle/>
          <a:p>
            <a:pPr algn="r">
              <a:lnSpc>
                <a:spcPct val="100000"/>
              </a:lnSpc>
            </a:pPr>
            <a:r>
              <a:rPr lang="zh-CN" altLang="en-US" sz="600" b="1" dirty="0">
                <a:solidFill>
                  <a:srgbClr val="00739F"/>
                </a:solidFill>
                <a:latin typeface="+mn-ea"/>
                <a:ea typeface="+mn-ea"/>
              </a:rPr>
              <a:t>卫艾宁  </a:t>
            </a:r>
            <a:r>
              <a:rPr lang="en-US" altLang="zh-CN" sz="600" b="1" dirty="0">
                <a:solidFill>
                  <a:srgbClr val="00739F"/>
                </a:solidFill>
                <a:latin typeface="+mn-ea"/>
                <a:ea typeface="+mn-ea"/>
              </a:rPr>
              <a:t>PRESOMID</a:t>
            </a:r>
            <a:endParaRPr lang="en-US" altLang="zh-CN" sz="600" b="1" baseline="30000" dirty="0">
              <a:solidFill>
                <a:srgbClr val="00739F"/>
              </a:solidFill>
              <a:latin typeface="+mn-ea"/>
              <a:ea typeface="+mn-ea"/>
            </a:endParaRPr>
          </a:p>
          <a:p>
            <a:pPr algn="r">
              <a:lnSpc>
                <a:spcPct val="100000"/>
              </a:lnSpc>
            </a:pPr>
            <a:r>
              <a:rPr lang="zh-CN" altLang="en-US" sz="600" b="1" dirty="0">
                <a:solidFill>
                  <a:srgbClr val="00739F"/>
                </a:solidFill>
                <a:latin typeface="+mn-ea"/>
                <a:ea typeface="+mn-ea"/>
              </a:rPr>
              <a:t>艾司奥美拉唑镁肠溶干混悬剂</a:t>
            </a:r>
            <a:endParaRPr lang="zh-CN" altLang="en-US" sz="600" b="1" dirty="0">
              <a:solidFill>
                <a:srgbClr val="00739F"/>
              </a:solidFill>
              <a:latin typeface="+mn-ea"/>
              <a:ea typeface="+mn-ea"/>
            </a:endParaRPr>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8"/>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9"/>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0"/>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1"/>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pic>
        <p:nvPicPr>
          <p:cNvPr id="12" name="图片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857828" y="6451852"/>
            <a:ext cx="399821" cy="394471"/>
          </a:xfrm>
          <a:prstGeom prst="rect">
            <a:avLst/>
          </a:prstGeom>
        </p:spPr>
      </p:pic>
      <p:sp>
        <p:nvSpPr>
          <p:cNvPr id="8" name="文本框 7"/>
          <p:cNvSpPr txBox="1"/>
          <p:nvPr userDrawn="1"/>
        </p:nvSpPr>
        <p:spPr>
          <a:xfrm>
            <a:off x="10518373" y="6354201"/>
            <a:ext cx="1539365" cy="276999"/>
          </a:xfrm>
          <a:prstGeom prst="rect">
            <a:avLst/>
          </a:prstGeom>
          <a:noFill/>
        </p:spPr>
        <p:txBody>
          <a:bodyPr wrap="square" rtlCol="0">
            <a:spAutoFit/>
          </a:bodyPr>
          <a:lstStyle/>
          <a:p>
            <a:pPr algn="r">
              <a:lnSpc>
                <a:spcPct val="100000"/>
              </a:lnSpc>
            </a:pPr>
            <a:r>
              <a:rPr lang="zh-CN" altLang="en-US" sz="600" b="1" dirty="0">
                <a:solidFill>
                  <a:srgbClr val="00739F"/>
                </a:solidFill>
                <a:latin typeface="+mn-ea"/>
                <a:ea typeface="+mn-ea"/>
              </a:rPr>
              <a:t>卫艾宁  </a:t>
            </a:r>
            <a:r>
              <a:rPr lang="en-US" altLang="zh-CN" sz="600" b="1" dirty="0">
                <a:solidFill>
                  <a:srgbClr val="00739F"/>
                </a:solidFill>
                <a:latin typeface="+mn-ea"/>
                <a:ea typeface="+mn-ea"/>
              </a:rPr>
              <a:t>PRESOMID</a:t>
            </a:r>
            <a:endParaRPr lang="en-US" altLang="zh-CN" sz="600" b="1" dirty="0">
              <a:solidFill>
                <a:srgbClr val="00739F"/>
              </a:solidFill>
              <a:latin typeface="+mn-ea"/>
              <a:ea typeface="+mn-ea"/>
            </a:endParaRPr>
          </a:p>
          <a:p>
            <a:pPr algn="r">
              <a:lnSpc>
                <a:spcPct val="100000"/>
              </a:lnSpc>
            </a:pPr>
            <a:r>
              <a:rPr lang="zh-CN" altLang="en-US" sz="600" b="1" dirty="0">
                <a:solidFill>
                  <a:srgbClr val="00739F"/>
                </a:solidFill>
                <a:latin typeface="+mn-ea"/>
                <a:ea typeface="+mn-ea"/>
              </a:rPr>
              <a:t>艾司奥美拉唑镁肠溶干混悬剂</a:t>
            </a:r>
            <a:endParaRPr lang="zh-CN" altLang="en-US" sz="600" b="1" dirty="0">
              <a:solidFill>
                <a:srgbClr val="00739F"/>
              </a:solidFill>
              <a:latin typeface="+mn-ea"/>
              <a:ea typeface="+mn-ea"/>
            </a:endParaRPr>
          </a:p>
        </p:txBody>
      </p:sp>
    </p:spTree>
    <p:custDataLst>
      <p:tags r:id="rId13"/>
    </p:custData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8"/>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9"/>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0"/>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1"/>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pic>
        <p:nvPicPr>
          <p:cNvPr id="7" name="图片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857828" y="6451852"/>
            <a:ext cx="399821" cy="394471"/>
          </a:xfrm>
          <a:prstGeom prst="rect">
            <a:avLst/>
          </a:prstGeom>
        </p:spPr>
      </p:pic>
      <p:sp>
        <p:nvSpPr>
          <p:cNvPr id="8" name="文本框 7"/>
          <p:cNvSpPr txBox="1"/>
          <p:nvPr userDrawn="1"/>
        </p:nvSpPr>
        <p:spPr>
          <a:xfrm>
            <a:off x="10521390" y="6379200"/>
            <a:ext cx="1539365" cy="276999"/>
          </a:xfrm>
          <a:prstGeom prst="rect">
            <a:avLst/>
          </a:prstGeom>
          <a:noFill/>
        </p:spPr>
        <p:txBody>
          <a:bodyPr wrap="square" rtlCol="0">
            <a:spAutoFit/>
          </a:bodyPr>
          <a:lstStyle/>
          <a:p>
            <a:pPr algn="r"/>
            <a:r>
              <a:rPr lang="zh-CN" altLang="en-US" sz="600" b="1" dirty="0">
                <a:solidFill>
                  <a:srgbClr val="00739F"/>
                </a:solidFill>
                <a:latin typeface="微软雅黑" panose="020B0503020204020204" pitchFamily="34" charset="-122"/>
                <a:ea typeface="微软雅黑" panose="020B0503020204020204" pitchFamily="34" charset="-122"/>
              </a:rPr>
              <a:t>卫艾宁  </a:t>
            </a:r>
            <a:r>
              <a:rPr lang="en-US" altLang="zh-CN" sz="600" b="1" dirty="0">
                <a:solidFill>
                  <a:srgbClr val="00739F"/>
                </a:solidFill>
                <a:latin typeface="微软雅黑" panose="020B0503020204020204" pitchFamily="34" charset="-122"/>
                <a:ea typeface="微软雅黑" panose="020B0503020204020204" pitchFamily="34" charset="-122"/>
              </a:rPr>
              <a:t>PRESOMID</a:t>
            </a:r>
            <a:endParaRPr lang="en-US" altLang="zh-CN" sz="600" b="1" dirty="0">
              <a:solidFill>
                <a:srgbClr val="00739F"/>
              </a:solidFill>
              <a:latin typeface="微软雅黑" panose="020B0503020204020204" pitchFamily="34" charset="-122"/>
              <a:ea typeface="微软雅黑" panose="020B0503020204020204" pitchFamily="34" charset="-122"/>
            </a:endParaRPr>
          </a:p>
          <a:p>
            <a:pPr algn="r"/>
            <a:r>
              <a:rPr lang="zh-CN" altLang="en-US" sz="600" b="1" dirty="0">
                <a:solidFill>
                  <a:srgbClr val="00739F"/>
                </a:solidFill>
                <a:latin typeface="微软雅黑" panose="020B0503020204020204" pitchFamily="34" charset="-122"/>
                <a:ea typeface="微软雅黑" panose="020B0503020204020204" pitchFamily="34" charset="-122"/>
              </a:rPr>
              <a:t>艾司奥美拉唑镁肠溶干混悬剂</a:t>
            </a:r>
            <a:endParaRPr lang="zh-CN" altLang="en-US" sz="600" b="1" dirty="0">
              <a:solidFill>
                <a:srgbClr val="00739F"/>
              </a:solidFill>
              <a:latin typeface="微软雅黑" panose="020B0503020204020204" pitchFamily="34" charset="-122"/>
              <a:ea typeface="微软雅黑" panose="020B0503020204020204" pitchFamily="34" charset="-122"/>
            </a:endParaRPr>
          </a:p>
        </p:txBody>
      </p:sp>
    </p:spTree>
    <p:custDataLst>
      <p:tags r:id="rId13"/>
    </p:custData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9"/>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0"/>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1"/>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2"/>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pic>
        <p:nvPicPr>
          <p:cNvPr id="10" name="图片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850119" y="6448381"/>
            <a:ext cx="421272" cy="415636"/>
          </a:xfrm>
          <a:prstGeom prst="rect">
            <a:avLst/>
          </a:prstGeom>
        </p:spPr>
      </p:pic>
      <p:sp>
        <p:nvSpPr>
          <p:cNvPr id="11" name="文本框 10"/>
          <p:cNvSpPr txBox="1"/>
          <p:nvPr userDrawn="1">
            <p:custDataLst>
              <p:tags r:id="rId14"/>
            </p:custDataLst>
          </p:nvPr>
        </p:nvSpPr>
        <p:spPr>
          <a:xfrm>
            <a:off x="10521390" y="6379200"/>
            <a:ext cx="1539365" cy="275590"/>
          </a:xfrm>
          <a:prstGeom prst="rect">
            <a:avLst/>
          </a:prstGeom>
          <a:noFill/>
        </p:spPr>
        <p:txBody>
          <a:bodyPr wrap="square" rtlCol="0">
            <a:spAutoFit/>
          </a:bodyPr>
          <a:lstStyle/>
          <a:p>
            <a:pPr algn="r">
              <a:lnSpc>
                <a:spcPct val="100000"/>
              </a:lnSpc>
            </a:pPr>
            <a:r>
              <a:rPr lang="zh-CN" altLang="en-US" sz="600" b="1" dirty="0">
                <a:solidFill>
                  <a:srgbClr val="00739F"/>
                </a:solidFill>
                <a:latin typeface="+mn-ea"/>
                <a:ea typeface="+mn-ea"/>
              </a:rPr>
              <a:t>卫艾宁</a:t>
            </a:r>
            <a:r>
              <a:rPr lang="en-US" altLang="zh-CN" sz="600" b="1" baseline="30000" dirty="0">
                <a:solidFill>
                  <a:srgbClr val="00739F"/>
                </a:solidFill>
                <a:latin typeface="+mn-ea"/>
                <a:ea typeface="+mn-ea"/>
              </a:rPr>
              <a:t>®</a:t>
            </a:r>
            <a:r>
              <a:rPr lang="zh-CN" altLang="en-US" sz="600" b="1" dirty="0">
                <a:solidFill>
                  <a:srgbClr val="00739F"/>
                </a:solidFill>
                <a:latin typeface="+mn-ea"/>
                <a:ea typeface="+mn-ea"/>
              </a:rPr>
              <a:t>  </a:t>
            </a:r>
            <a:r>
              <a:rPr lang="en-US" altLang="zh-CN" sz="600" b="1" dirty="0">
                <a:solidFill>
                  <a:srgbClr val="00739F"/>
                </a:solidFill>
                <a:latin typeface="+mn-ea"/>
                <a:ea typeface="+mn-ea"/>
              </a:rPr>
              <a:t> PRESOMID</a:t>
            </a:r>
            <a:r>
              <a:rPr lang="en-US" altLang="zh-CN" sz="600" b="1" baseline="30000" dirty="0">
                <a:solidFill>
                  <a:srgbClr val="00739F"/>
                </a:solidFill>
                <a:latin typeface="+mn-ea"/>
                <a:ea typeface="+mn-ea"/>
              </a:rPr>
              <a:t> ®</a:t>
            </a:r>
            <a:endParaRPr lang="en-US" altLang="zh-CN" sz="600" b="1" dirty="0">
              <a:solidFill>
                <a:srgbClr val="00739F"/>
              </a:solidFill>
              <a:latin typeface="+mn-ea"/>
              <a:ea typeface="+mn-ea"/>
            </a:endParaRPr>
          </a:p>
          <a:p>
            <a:pPr algn="r">
              <a:lnSpc>
                <a:spcPct val="100000"/>
              </a:lnSpc>
            </a:pPr>
            <a:r>
              <a:rPr lang="zh-CN" altLang="en-US" sz="600" b="1" dirty="0">
                <a:solidFill>
                  <a:srgbClr val="00739F"/>
                </a:solidFill>
                <a:latin typeface="+mn-ea"/>
                <a:ea typeface="+mn-ea"/>
              </a:rPr>
              <a:t>艾司奥美拉唑镁肠溶干混悬剂</a:t>
            </a:r>
            <a:endParaRPr lang="zh-CN" altLang="en-US" sz="600" b="1" dirty="0">
              <a:solidFill>
                <a:srgbClr val="00739F"/>
              </a:solidFill>
              <a:latin typeface="+mn-ea"/>
              <a:ea typeface="+mn-ea"/>
            </a:endParaRPr>
          </a:p>
        </p:txBody>
      </p:sp>
    </p:spTree>
    <p:custDataLst>
      <p:tags r:id="rId15"/>
    </p:custData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9"/>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0"/>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1"/>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2"/>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pic>
        <p:nvPicPr>
          <p:cNvPr id="10" name="图片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850119" y="6448381"/>
            <a:ext cx="421272" cy="415636"/>
          </a:xfrm>
          <a:prstGeom prst="rect">
            <a:avLst/>
          </a:prstGeom>
        </p:spPr>
      </p:pic>
      <p:sp>
        <p:nvSpPr>
          <p:cNvPr id="8" name="文本框 7"/>
          <p:cNvSpPr txBox="1"/>
          <p:nvPr userDrawn="1"/>
        </p:nvSpPr>
        <p:spPr>
          <a:xfrm>
            <a:off x="10521390" y="6379200"/>
            <a:ext cx="1539365" cy="276999"/>
          </a:xfrm>
          <a:prstGeom prst="rect">
            <a:avLst/>
          </a:prstGeom>
          <a:noFill/>
        </p:spPr>
        <p:txBody>
          <a:bodyPr wrap="square" rtlCol="0">
            <a:spAutoFit/>
          </a:bodyPr>
          <a:lstStyle/>
          <a:p>
            <a:pPr algn="r">
              <a:lnSpc>
                <a:spcPct val="100000"/>
              </a:lnSpc>
            </a:pPr>
            <a:r>
              <a:rPr lang="zh-CN" altLang="en-US" sz="600" b="1" dirty="0">
                <a:solidFill>
                  <a:srgbClr val="00739F"/>
                </a:solidFill>
                <a:latin typeface="+mn-ea"/>
                <a:ea typeface="+mn-ea"/>
              </a:rPr>
              <a:t>卫艾宁</a:t>
            </a:r>
            <a:r>
              <a:rPr lang="en-US" altLang="zh-CN" sz="600" b="1" baseline="30000" dirty="0">
                <a:solidFill>
                  <a:srgbClr val="00739F"/>
                </a:solidFill>
                <a:latin typeface="+mn-ea"/>
                <a:ea typeface="+mn-ea"/>
              </a:rPr>
              <a:t>®</a:t>
            </a:r>
            <a:r>
              <a:rPr lang="zh-CN" altLang="en-US" sz="600" b="1" dirty="0">
                <a:solidFill>
                  <a:srgbClr val="00739F"/>
                </a:solidFill>
                <a:latin typeface="+mn-ea"/>
                <a:ea typeface="+mn-ea"/>
              </a:rPr>
              <a:t>  </a:t>
            </a:r>
            <a:r>
              <a:rPr lang="en-US" altLang="zh-CN" sz="600" b="1" dirty="0">
                <a:solidFill>
                  <a:srgbClr val="00739F"/>
                </a:solidFill>
                <a:latin typeface="+mn-ea"/>
                <a:ea typeface="+mn-ea"/>
              </a:rPr>
              <a:t>ESOMAC</a:t>
            </a:r>
            <a:r>
              <a:rPr lang="en-US" altLang="zh-CN" sz="600" b="1" baseline="30000" dirty="0">
                <a:solidFill>
                  <a:srgbClr val="00739F"/>
                </a:solidFill>
                <a:latin typeface="+mn-ea"/>
                <a:ea typeface="+mn-ea"/>
              </a:rPr>
              <a:t> ®</a:t>
            </a:r>
            <a:endParaRPr lang="en-US" altLang="zh-CN" sz="600" b="1" dirty="0">
              <a:solidFill>
                <a:srgbClr val="00739F"/>
              </a:solidFill>
              <a:latin typeface="+mn-ea"/>
              <a:ea typeface="+mn-ea"/>
            </a:endParaRPr>
          </a:p>
          <a:p>
            <a:pPr algn="r">
              <a:lnSpc>
                <a:spcPct val="100000"/>
              </a:lnSpc>
            </a:pPr>
            <a:r>
              <a:rPr lang="zh-CN" altLang="en-US" sz="600" b="1" dirty="0">
                <a:solidFill>
                  <a:srgbClr val="00739F"/>
                </a:solidFill>
                <a:latin typeface="+mn-ea"/>
                <a:ea typeface="+mn-ea"/>
              </a:rPr>
              <a:t>艾司奥美拉唑镁肠溶干混悬剂</a:t>
            </a:r>
            <a:endParaRPr lang="zh-CN" altLang="en-US" sz="600" b="1" dirty="0">
              <a:solidFill>
                <a:srgbClr val="00739F"/>
              </a:solidFill>
              <a:latin typeface="+mn-ea"/>
              <a:ea typeface="+mn-ea"/>
            </a:endParaRPr>
          </a:p>
        </p:txBody>
      </p:sp>
    </p:spTree>
    <p:custDataLst>
      <p:tags r:id="rId14"/>
    </p:custData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65.xml"/><Relationship Id="rId1" Type="http://schemas.openxmlformats.org/officeDocument/2006/relationships/tags" Target="../tags/tag6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15.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tags" Target="../tags/tag116.xml"/><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28.xml"/><Relationship Id="rId8" Type="http://schemas.openxmlformats.org/officeDocument/2006/relationships/tags" Target="../tags/tag71.xml"/><Relationship Id="rId7" Type="http://schemas.openxmlformats.org/officeDocument/2006/relationships/image" Target="../media/image9.png"/><Relationship Id="rId6" Type="http://schemas.openxmlformats.org/officeDocument/2006/relationships/tags" Target="../tags/tag70.xml"/><Relationship Id="rId5" Type="http://schemas.openxmlformats.org/officeDocument/2006/relationships/image" Target="../media/image8.png"/><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5.xml"/><Relationship Id="rId2" Type="http://schemas.openxmlformats.org/officeDocument/2006/relationships/tags" Target="../tags/tag73.xml"/><Relationship Id="rId1" Type="http://schemas.openxmlformats.org/officeDocument/2006/relationships/tags" Target="../tags/tag72.xml"/></Relationships>
</file>

<file path=ppt/slides/_rels/slide4.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image" Target="../media/image10.png"/><Relationship Id="rId3" Type="http://schemas.openxmlformats.org/officeDocument/2006/relationships/tags" Target="../tags/tag76.xml"/><Relationship Id="rId25" Type="http://schemas.openxmlformats.org/officeDocument/2006/relationships/notesSlide" Target="../notesSlides/notesSlide2.xml"/><Relationship Id="rId24" Type="http://schemas.openxmlformats.org/officeDocument/2006/relationships/slideLayout" Target="../slideLayouts/slideLayout4.xml"/><Relationship Id="rId23" Type="http://schemas.openxmlformats.org/officeDocument/2006/relationships/tags" Target="../tags/tag95.xml"/><Relationship Id="rId22" Type="http://schemas.openxmlformats.org/officeDocument/2006/relationships/tags" Target="../tags/tag94.xml"/><Relationship Id="rId21" Type="http://schemas.openxmlformats.org/officeDocument/2006/relationships/tags" Target="../tags/tag93.xml"/><Relationship Id="rId20" Type="http://schemas.openxmlformats.org/officeDocument/2006/relationships/tags" Target="../tags/tag92.xml"/><Relationship Id="rId2" Type="http://schemas.openxmlformats.org/officeDocument/2006/relationships/tags" Target="../tags/tag75.xml"/><Relationship Id="rId19" Type="http://schemas.openxmlformats.org/officeDocument/2006/relationships/tags" Target="../tags/tag91.xml"/><Relationship Id="rId18" Type="http://schemas.openxmlformats.org/officeDocument/2006/relationships/tags" Target="../tags/tag90.xml"/><Relationship Id="rId17" Type="http://schemas.openxmlformats.org/officeDocument/2006/relationships/tags" Target="../tags/tag89.xml"/><Relationship Id="rId16" Type="http://schemas.openxmlformats.org/officeDocument/2006/relationships/tags" Target="../tags/tag88.xml"/><Relationship Id="rId15" Type="http://schemas.openxmlformats.org/officeDocument/2006/relationships/tags" Target="../tags/tag87.xml"/><Relationship Id="rId14" Type="http://schemas.openxmlformats.org/officeDocument/2006/relationships/tags" Target="../tags/tag86.xml"/><Relationship Id="rId13" Type="http://schemas.openxmlformats.org/officeDocument/2006/relationships/tags" Target="../tags/tag85.xml"/><Relationship Id="rId12" Type="http://schemas.openxmlformats.org/officeDocument/2006/relationships/tags" Target="../tags/tag84.xml"/><Relationship Id="rId11" Type="http://schemas.openxmlformats.org/officeDocument/2006/relationships/tags" Target="../tags/tag83.xml"/><Relationship Id="rId10" Type="http://schemas.openxmlformats.org/officeDocument/2006/relationships/tags" Target="../tags/tag82.xml"/><Relationship Id="rId1" Type="http://schemas.openxmlformats.org/officeDocument/2006/relationships/tags" Target="../tags/tag7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96.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4.xml"/><Relationship Id="rId2" Type="http://schemas.openxmlformats.org/officeDocument/2006/relationships/tags" Target="../tags/tag98.xml"/><Relationship Id="rId1" Type="http://schemas.openxmlformats.org/officeDocument/2006/relationships/tags" Target="../tags/tag97.xml"/></Relationships>
</file>

<file path=ppt/slides/_rels/slide7.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tags" Target="../tags/tag104.xml"/><Relationship Id="rId7" Type="http://schemas.openxmlformats.org/officeDocument/2006/relationships/image" Target="../media/image12.png"/><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image" Target="../media/image11.png"/><Relationship Id="rId3" Type="http://schemas.openxmlformats.org/officeDocument/2006/relationships/tags" Target="../tags/tag101.xml"/><Relationship Id="rId2" Type="http://schemas.openxmlformats.org/officeDocument/2006/relationships/tags" Target="../tags/tag100.xml"/><Relationship Id="rId14" Type="http://schemas.openxmlformats.org/officeDocument/2006/relationships/notesSlide" Target="../notesSlides/notesSlide4.xml"/><Relationship Id="rId13" Type="http://schemas.openxmlformats.org/officeDocument/2006/relationships/slideLayout" Target="../slideLayouts/slideLayout4.xml"/><Relationship Id="rId12" Type="http://schemas.openxmlformats.org/officeDocument/2006/relationships/tags" Target="../tags/tag108.xml"/><Relationship Id="rId11" Type="http://schemas.openxmlformats.org/officeDocument/2006/relationships/tags" Target="../tags/tag107.xml"/><Relationship Id="rId10" Type="http://schemas.openxmlformats.org/officeDocument/2006/relationships/tags" Target="../tags/tag106.xml"/><Relationship Id="rId1" Type="http://schemas.openxmlformats.org/officeDocument/2006/relationships/tags" Target="../tags/tag99.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4.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4.xml"/><Relationship Id="rId2" Type="http://schemas.openxmlformats.org/officeDocument/2006/relationships/tags" Target="../tags/tag114.xml"/><Relationship Id="rId1" Type="http://schemas.openxmlformats.org/officeDocument/2006/relationships/tags" Target="../tags/tag1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753745" y="1565275"/>
            <a:ext cx="10363200" cy="1469390"/>
          </a:xfrm>
        </p:spPr>
        <p:txBody>
          <a:bodyPr>
            <a:normAutofit fontScale="90000"/>
          </a:bodyPr>
          <a:lstStyle/>
          <a:p>
            <a:pPr marL="0" indent="0" algn="ctr">
              <a:lnSpc>
                <a:spcPct val="150000"/>
              </a:lnSpc>
              <a:spcBef>
                <a:spcPts val="600"/>
              </a:spcBef>
            </a:pPr>
            <a:r>
              <a:rPr lang="zh-CN" altLang="en-US" dirty="0">
                <a:solidFill>
                  <a:srgbClr val="E50150"/>
                </a:solidFill>
                <a:sym typeface="+mn-ea"/>
              </a:rPr>
              <a:t>艾司奥美拉唑镁</a:t>
            </a:r>
            <a:r>
              <a:rPr lang="zh-CN" altLang="en-US" dirty="0">
                <a:solidFill>
                  <a:srgbClr val="00739F"/>
                </a:solidFill>
                <a:sym typeface="+mn-ea"/>
              </a:rPr>
              <a:t>肠溶干混悬剂</a:t>
            </a:r>
            <a:br>
              <a:rPr lang="zh-CN" altLang="en-US" dirty="0">
                <a:solidFill>
                  <a:srgbClr val="00739F"/>
                </a:solidFill>
                <a:sym typeface="+mn-ea"/>
              </a:rPr>
            </a:br>
            <a:r>
              <a:rPr lang="zh-CN" altLang="en-US" dirty="0">
                <a:solidFill>
                  <a:srgbClr val="00739F"/>
                </a:solidFill>
                <a:sym typeface="+mn-ea"/>
              </a:rPr>
              <a:t>（</a:t>
            </a:r>
            <a:r>
              <a:rPr lang="zh-CN" altLang="en-US" dirty="0">
                <a:solidFill>
                  <a:srgbClr val="00739F"/>
                </a:solidFill>
                <a:sym typeface="+mn-ea"/>
              </a:rPr>
              <a:t>卫艾宁</a:t>
            </a:r>
            <a:r>
              <a:rPr lang="en-US" altLang="zh-CN" baseline="30000" dirty="0">
                <a:solidFill>
                  <a:srgbClr val="00739F"/>
                </a:solidFill>
                <a:sym typeface="+mn-ea"/>
              </a:rPr>
              <a:t>®</a:t>
            </a:r>
            <a:r>
              <a:rPr lang="zh-CN" altLang="en-US" dirty="0">
                <a:solidFill>
                  <a:srgbClr val="00739F"/>
                </a:solidFill>
                <a:sym typeface="+mn-ea"/>
              </a:rPr>
              <a:t>）</a:t>
            </a:r>
            <a:endParaRPr lang="zh-CN" altLang="en-US" sz="2000" b="0" dirty="0">
              <a:solidFill>
                <a:srgbClr val="00739F"/>
              </a:solidFill>
              <a:sym typeface="+mn-ea"/>
            </a:endParaRPr>
          </a:p>
        </p:txBody>
      </p:sp>
      <p:sp>
        <p:nvSpPr>
          <p:cNvPr id="4" name="矩形 3"/>
          <p:cNvSpPr>
            <a:spLocks noChangeArrowheads="1"/>
          </p:cNvSpPr>
          <p:nvPr/>
        </p:nvSpPr>
        <p:spPr bwMode="auto">
          <a:xfrm>
            <a:off x="3181119" y="3393133"/>
            <a:ext cx="6456045"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楷体_GB2312" pitchFamily="1" charset="-122"/>
              </a:defRPr>
            </a:lvl1pPr>
            <a:lvl2pPr marL="742950" indent="-285750">
              <a:defRPr sz="2400">
                <a:solidFill>
                  <a:schemeClr val="tx1"/>
                </a:solidFill>
                <a:latin typeface="Arial" panose="020B0604020202020204" pitchFamily="34" charset="0"/>
                <a:ea typeface="楷体_GB2312" pitchFamily="1" charset="-122"/>
              </a:defRPr>
            </a:lvl2pPr>
            <a:lvl3pPr marL="1143000" indent="-228600">
              <a:defRPr sz="2400">
                <a:solidFill>
                  <a:schemeClr val="tx1"/>
                </a:solidFill>
                <a:latin typeface="Arial" panose="020B0604020202020204" pitchFamily="34" charset="0"/>
                <a:ea typeface="楷体_GB2312" pitchFamily="1" charset="-122"/>
              </a:defRPr>
            </a:lvl3pPr>
            <a:lvl4pPr marL="1600200" indent="-228600">
              <a:defRPr sz="2400">
                <a:solidFill>
                  <a:schemeClr val="tx1"/>
                </a:solidFill>
                <a:latin typeface="Arial" panose="020B0604020202020204" pitchFamily="34" charset="0"/>
                <a:ea typeface="楷体_GB2312" pitchFamily="1" charset="-122"/>
              </a:defRPr>
            </a:lvl4pPr>
            <a:lvl5pPr marL="2057400" indent="-228600">
              <a:defRPr sz="2400">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9pPr>
          </a:lstStyle>
          <a:p>
            <a:pPr marR="0" lvl="0" indent="0" algn="l" defTabSz="914400" rtl="0" eaLnBrk="0" fontAlgn="base" hangingPunct="0">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00739F"/>
                </a:solidFill>
                <a:effectLst/>
                <a:uLnTx/>
                <a:uFillTx/>
                <a:latin typeface="微软雅黑" panose="020B0503020204020204" pitchFamily="34" charset="-122"/>
                <a:ea typeface="微软雅黑" panose="020B0503020204020204" pitchFamily="34" charset="-122"/>
                <a:cs typeface="+mn-cs"/>
              </a:rPr>
              <a:t>国内经销商：</a:t>
            </a:r>
            <a:r>
              <a:rPr kumimoji="0" lang="zh-CN" altLang="en-US" sz="2000" b="1" i="0" u="none" strike="noStrike" kern="1200" cap="none" spc="0" normalizeH="0" baseline="0" noProof="0" dirty="0">
                <a:ln>
                  <a:noFill/>
                </a:ln>
                <a:solidFill>
                  <a:srgbClr val="E50150"/>
                </a:solidFill>
                <a:effectLst/>
                <a:uLnTx/>
                <a:uFillTx/>
                <a:latin typeface="微软雅黑" panose="020B0503020204020204" pitchFamily="34" charset="-122"/>
                <a:ea typeface="微软雅黑" panose="020B0503020204020204" pitchFamily="34" charset="-122"/>
                <a:cs typeface="+mn-cs"/>
              </a:rPr>
              <a:t>深圳市贝美药业</a:t>
            </a:r>
            <a:r>
              <a:rPr kumimoji="0" lang="zh-CN" altLang="en-US" sz="2000" b="1" i="0" u="none" strike="noStrike" kern="1200" cap="none" spc="0" normalizeH="0" baseline="0" noProof="0" dirty="0">
                <a:ln>
                  <a:noFill/>
                </a:ln>
                <a:solidFill>
                  <a:srgbClr val="00739F"/>
                </a:solidFill>
                <a:effectLst/>
                <a:uLnTx/>
                <a:uFillTx/>
                <a:latin typeface="微软雅黑" panose="020B0503020204020204" pitchFamily="34" charset="-122"/>
                <a:ea typeface="微软雅黑" panose="020B0503020204020204" pitchFamily="34" charset="-122"/>
                <a:cs typeface="+mn-cs"/>
              </a:rPr>
              <a:t>有限公司</a:t>
            </a:r>
            <a:endParaRPr kumimoji="0" lang="en-US" altLang="zh-CN" sz="2000" b="1" i="0" u="none" strike="noStrike" kern="1200" cap="none" spc="0" normalizeH="0" baseline="0" noProof="0" dirty="0">
              <a:ln>
                <a:noFill/>
              </a:ln>
              <a:solidFill>
                <a:srgbClr val="00739F"/>
              </a:solidFill>
              <a:effectLst/>
              <a:uLnTx/>
              <a:uFillTx/>
              <a:latin typeface="微软雅黑" panose="020B0503020204020204" pitchFamily="34" charset="-122"/>
              <a:ea typeface="微软雅黑" panose="020B0503020204020204" pitchFamily="34" charset="-122"/>
              <a:cs typeface="+mn-cs"/>
            </a:endParaRPr>
          </a:p>
          <a:p>
            <a:pPr marR="0" lvl="0" indent="0" algn="l" defTabSz="914400" rtl="0" eaLnBrk="0" fontAlgn="base" hangingPunct="0">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00739F"/>
                </a:solidFill>
                <a:effectLst/>
                <a:uLnTx/>
                <a:uFillTx/>
                <a:latin typeface="微软雅黑" panose="020B0503020204020204" pitchFamily="34" charset="-122"/>
                <a:ea typeface="微软雅黑" panose="020B0503020204020204" pitchFamily="34" charset="-122"/>
                <a:cs typeface="+mn-cs"/>
              </a:rPr>
              <a:t>进口生产企业：</a:t>
            </a:r>
            <a:r>
              <a:rPr kumimoji="0" lang="en-US" altLang="zh-CN" sz="2000" b="1" i="0" u="none" strike="noStrike" kern="1200" cap="none" spc="0" normalizeH="0" baseline="0" noProof="0" dirty="0">
                <a:ln>
                  <a:noFill/>
                </a:ln>
                <a:solidFill>
                  <a:srgbClr val="E50150"/>
                </a:solidFill>
                <a:effectLst/>
                <a:uLnTx/>
                <a:uFillTx/>
                <a:latin typeface="微软雅黑" panose="020B0503020204020204" pitchFamily="34" charset="-122"/>
                <a:ea typeface="微软雅黑" panose="020B0503020204020204" pitchFamily="34" charset="-122"/>
                <a:cs typeface="+mn-cs"/>
              </a:rPr>
              <a:t>Cipla</a:t>
            </a:r>
            <a:r>
              <a:rPr kumimoji="0" lang="en-US" altLang="zh-CN" sz="2000" b="1" i="0" u="none" strike="noStrike" kern="1200" cap="none" spc="0" normalizeH="0" baseline="0" noProof="0" dirty="0">
                <a:ln>
                  <a:noFill/>
                </a:ln>
                <a:solidFill>
                  <a:srgbClr val="00739F"/>
                </a:solidFill>
                <a:effectLst/>
                <a:uLnTx/>
                <a:uFillTx/>
                <a:latin typeface="微软雅黑" panose="020B0503020204020204" pitchFamily="34" charset="-122"/>
                <a:ea typeface="微软雅黑" panose="020B0503020204020204" pitchFamily="34" charset="-122"/>
                <a:cs typeface="+mn-cs"/>
              </a:rPr>
              <a:t> Ltd.</a:t>
            </a:r>
            <a:r>
              <a:rPr kumimoji="0" lang="zh-CN" altLang="en-US" sz="2000" b="1" i="0" u="none" strike="noStrike" kern="1200" cap="none" spc="0" normalizeH="0" baseline="0" noProof="0" dirty="0">
                <a:ln>
                  <a:noFill/>
                </a:ln>
                <a:solidFill>
                  <a:srgbClr val="00739F"/>
                </a:solidFill>
                <a:effectLst/>
                <a:uLnTx/>
                <a:uFillTx/>
                <a:latin typeface="微软雅黑" panose="020B0503020204020204" pitchFamily="34" charset="-122"/>
                <a:ea typeface="微软雅黑" panose="020B0503020204020204" pitchFamily="34" charset="-122"/>
                <a:cs typeface="+mn-cs"/>
              </a:rPr>
              <a:t>（</a:t>
            </a:r>
            <a:r>
              <a:rPr kumimoji="0" lang="zh-CN" altLang="en-US" sz="2000" b="1" i="0" u="none" strike="noStrike" kern="1200" cap="none" spc="0" normalizeH="0" baseline="0" noProof="0" dirty="0">
                <a:ln>
                  <a:noFill/>
                </a:ln>
                <a:solidFill>
                  <a:srgbClr val="E50150"/>
                </a:solidFill>
                <a:effectLst/>
                <a:uLnTx/>
                <a:uFillTx/>
                <a:latin typeface="微软雅黑" panose="020B0503020204020204" pitchFamily="34" charset="-122"/>
                <a:ea typeface="微软雅黑" panose="020B0503020204020204" pitchFamily="34" charset="-122"/>
                <a:cs typeface="+mn-cs"/>
              </a:rPr>
              <a:t>印度西普拉</a:t>
            </a:r>
            <a:r>
              <a:rPr kumimoji="0" lang="zh-CN" altLang="en-US" sz="2000" b="1" i="0" u="none" strike="noStrike" kern="1200" cap="none" spc="0" normalizeH="0" baseline="0" noProof="0" dirty="0">
                <a:ln>
                  <a:noFill/>
                </a:ln>
                <a:solidFill>
                  <a:srgbClr val="00739F"/>
                </a:solidFill>
                <a:effectLst/>
                <a:uLnTx/>
                <a:uFillTx/>
                <a:latin typeface="微软雅黑" panose="020B0503020204020204" pitchFamily="34" charset="-122"/>
                <a:ea typeface="微软雅黑" panose="020B0503020204020204" pitchFamily="34" charset="-122"/>
                <a:cs typeface="+mn-cs"/>
              </a:rPr>
              <a:t>制药有限公司）</a:t>
            </a:r>
            <a:endParaRPr kumimoji="0" lang="zh-CN" altLang="en-US" sz="2000" b="1" i="0" u="none" strike="noStrike" kern="1200" cap="none" spc="0" normalizeH="0" baseline="0" noProof="0" dirty="0">
              <a:ln>
                <a:noFill/>
              </a:ln>
              <a:solidFill>
                <a:srgbClr val="00739F"/>
              </a:solidFill>
              <a:effectLst/>
              <a:uLnTx/>
              <a:uFillTx/>
              <a:latin typeface="微软雅黑" panose="020B0503020204020204" pitchFamily="34" charset="-122"/>
              <a:ea typeface="微软雅黑" panose="020B0503020204020204" pitchFamily="34" charset="-122"/>
              <a:cs typeface="+mn-cs"/>
            </a:endParaRPr>
          </a:p>
        </p:txBody>
      </p:sp>
      <p:sp>
        <p:nvSpPr>
          <p:cNvPr id="3" name="副标题 2"/>
          <p:cNvSpPr txBox="1"/>
          <p:nvPr>
            <p:custDataLst>
              <p:tags r:id="rId1"/>
            </p:custDataLst>
          </p:nvPr>
        </p:nvSpPr>
        <p:spPr>
          <a:xfrm>
            <a:off x="8157845" y="4408170"/>
            <a:ext cx="3541395" cy="1470025"/>
          </a:xfrm>
          <a:prstGeom prst="rect">
            <a:avLst/>
          </a:prstGeom>
        </p:spPr>
        <p:txBody>
          <a:bodyPr vert="horz" lIns="90000" tIns="46800" rIns="90000" bIns="46800" rtlCol="0"/>
          <a:lstStyle>
            <a:lvl1pPr marL="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bg1"/>
                </a:solidFill>
                <a:uFillTx/>
                <a:latin typeface="Arial" panose="020B0604020202020204" pitchFamily="34" charset="0"/>
                <a:ea typeface="微软雅黑" panose="020B0503020204020204" pitchFamily="34" charset="-122"/>
                <a:cs typeface="+mn-cs"/>
              </a:defRPr>
            </a:lvl1pPr>
            <a:lvl2pPr marL="457200" indent="0" algn="ctr" defTabSz="914400" rtl="0" eaLnBrk="1" fontAlgn="auto" latinLnBrk="0" hangingPunct="1">
              <a:lnSpc>
                <a:spcPct val="120000"/>
              </a:lnSpc>
              <a:spcBef>
                <a:spcPts val="0"/>
              </a:spcBef>
              <a:spcAft>
                <a:spcPts val="600"/>
              </a:spcAft>
              <a:buFont typeface="Arial" panose="020B0604020202020204" pitchFamily="34" charset="0"/>
              <a:buNone/>
              <a:tabLst>
                <a:tab pos="1609725" algn="l"/>
                <a:tab pos="1609725" algn="l"/>
                <a:tab pos="1609725" algn="l"/>
                <a:tab pos="1609725" algn="l"/>
              </a:tabLst>
              <a:defRPr sz="1600" u="none" strike="noStrike" kern="1200" cap="none" spc="150" normalizeH="0" baseline="0">
                <a:solidFill>
                  <a:schemeClr val="tx1">
                    <a:tint val="75000"/>
                  </a:schemeClr>
                </a:solidFill>
                <a:uFillTx/>
                <a:latin typeface="Arial" panose="020B0604020202020204" pitchFamily="34" charset="0"/>
                <a:ea typeface="微软雅黑" panose="020B0503020204020204" pitchFamily="34" charset="-122"/>
                <a:cs typeface="+mn-cs"/>
              </a:defRPr>
            </a:lvl2pPr>
            <a:lvl3pPr marL="914400" indent="0" algn="ctr" defTabSz="914400" rtl="0" eaLnBrk="1" fontAlgn="auto" latinLnBrk="0" hangingPunct="1">
              <a:lnSpc>
                <a:spcPct val="120000"/>
              </a:lnSpc>
              <a:spcBef>
                <a:spcPts val="0"/>
              </a:spcBef>
              <a:spcAft>
                <a:spcPts val="600"/>
              </a:spcAft>
              <a:buFont typeface="Arial" panose="020B0604020202020204" pitchFamily="34" charset="0"/>
              <a:buNone/>
              <a:defRPr sz="1600" u="none" strike="noStrike" kern="1200" cap="none" spc="150" normalizeH="0" baseline="0">
                <a:solidFill>
                  <a:schemeClr val="tx1">
                    <a:tint val="75000"/>
                  </a:schemeClr>
                </a:solidFill>
                <a:uFillTx/>
                <a:latin typeface="Arial" panose="020B0604020202020204" pitchFamily="34" charset="0"/>
                <a:ea typeface="微软雅黑" panose="020B0503020204020204" pitchFamily="34" charset="-122"/>
                <a:cs typeface="+mn-cs"/>
              </a:defRPr>
            </a:lvl3pPr>
            <a:lvl4pPr marL="1371600" indent="0" algn="ctr" defTabSz="914400" rtl="0" eaLnBrk="1" fontAlgn="auto" latinLnBrk="0" hangingPunct="1">
              <a:lnSpc>
                <a:spcPct val="120000"/>
              </a:lnSpc>
              <a:spcBef>
                <a:spcPts val="0"/>
              </a:spcBef>
              <a:spcAft>
                <a:spcPts val="300"/>
              </a:spcAft>
              <a:buFont typeface="Wingdings" panose="05000000000000000000" charset="0"/>
              <a:buNone/>
              <a:defRPr sz="1400" u="none" strike="noStrike" kern="1200" cap="none" spc="150" normalizeH="0" baseline="0">
                <a:solidFill>
                  <a:schemeClr val="tx1">
                    <a:tint val="75000"/>
                  </a:schemeClr>
                </a:solidFill>
                <a:uFillTx/>
                <a:latin typeface="Arial" panose="020B0604020202020204" pitchFamily="34" charset="0"/>
                <a:ea typeface="微软雅黑" panose="020B0503020204020204" pitchFamily="34" charset="-122"/>
                <a:cs typeface="+mn-cs"/>
              </a:defRPr>
            </a:lvl4pPr>
            <a:lvl5pPr marL="1828800" indent="0" algn="ctr" defTabSz="914400" rtl="0" eaLnBrk="1" fontAlgn="auto" latinLnBrk="0" hangingPunct="1">
              <a:lnSpc>
                <a:spcPct val="120000"/>
              </a:lnSpc>
              <a:spcBef>
                <a:spcPts val="0"/>
              </a:spcBef>
              <a:spcAft>
                <a:spcPts val="300"/>
              </a:spcAft>
              <a:buFont typeface="Arial" panose="020B0604020202020204" pitchFamily="34" charset="0"/>
              <a:buNone/>
              <a:defRPr sz="1400" u="none" strike="noStrike" kern="1200" cap="none" spc="150" normalizeH="0" baseline="0">
                <a:solidFill>
                  <a:schemeClr val="tx1">
                    <a:tint val="75000"/>
                  </a:schemeClr>
                </a:solidFill>
                <a:uFillTx/>
                <a:latin typeface="Arial" panose="020B0604020202020204" pitchFamily="34" charset="0"/>
                <a:ea typeface="微软雅黑" panose="020B0503020204020204" pitchFamily="3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6965"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u"/>
              <a:defRPr/>
            </a:pPr>
            <a:r>
              <a:rPr kumimoji="0" lang="zh-CN" altLang="en-US" sz="1800" b="1" i="1" u="none" strike="noStrike" kern="1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原装进口</a:t>
            </a:r>
            <a:endParaRPr kumimoji="0" lang="en-US" altLang="zh-CN" sz="1800" b="1" i="1" u="none" strike="noStrike" kern="1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u"/>
              <a:defRPr/>
            </a:pPr>
            <a:r>
              <a:rPr kumimoji="0" lang="en-US" altLang="zh-CN" sz="1800" b="1" i="1" u="none" strike="noStrike" kern="1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FDA</a:t>
            </a:r>
            <a:r>
              <a:rPr kumimoji="0" lang="zh-CN" sz="1800" b="1" i="1" u="none" strike="noStrike" kern="1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获批上市</a:t>
            </a:r>
            <a:endParaRPr kumimoji="0" lang="en-US" altLang="zh-CN" sz="1800" b="1" i="1" u="none" strike="noStrike" kern="1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u"/>
              <a:defRPr/>
            </a:pPr>
            <a:r>
              <a:rPr kumimoji="0" lang="zh-CN" altLang="en-US" sz="1800" b="1" i="1" u="none" strike="noStrike" kern="1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特殊患者的优选</a:t>
            </a:r>
            <a:r>
              <a:rPr kumimoji="0" lang="en-US" altLang="zh-CN" sz="1800" b="1" i="1" u="none" strike="noStrike" kern="1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PPI</a:t>
            </a:r>
            <a:r>
              <a:rPr kumimoji="0" lang="zh-CN" altLang="en-US" sz="1800" b="1" i="1" u="none" strike="noStrike" kern="1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制剂</a:t>
            </a:r>
            <a:endParaRPr kumimoji="0" lang="zh-CN" altLang="en-US" sz="1800" b="1" i="1" u="none" strike="noStrike" kern="100" cap="none" spc="15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sz="2400" dirty="0">
                <a:latin typeface="+mj-ea"/>
                <a:ea typeface="+mj-ea"/>
              </a:rPr>
              <a:t>5.</a:t>
            </a:r>
            <a:r>
              <a:rPr lang="zh-CN" altLang="en-US" sz="2400" dirty="0">
                <a:latin typeface="+mj-ea"/>
                <a:ea typeface="+mj-ea"/>
              </a:rPr>
              <a:t>公平性</a:t>
            </a:r>
            <a:endParaRPr lang="zh-CN" altLang="en-US" sz="2400" dirty="0">
              <a:latin typeface="+mj-ea"/>
              <a:ea typeface="+mj-ea"/>
            </a:endParaRPr>
          </a:p>
        </p:txBody>
      </p:sp>
      <p:sp>
        <p:nvSpPr>
          <p:cNvPr id="2" name="文本框 1" descr="7b0a20202020227461726765744964223a202270726f636573734f6e6c696e6554657874426f78220a7d0a"/>
          <p:cNvSpPr txBox="1"/>
          <p:nvPr/>
        </p:nvSpPr>
        <p:spPr>
          <a:xfrm>
            <a:off x="929640" y="4359910"/>
            <a:ext cx="4963160" cy="1852930"/>
          </a:xfrm>
          <a:prstGeom prst="rect">
            <a:avLst/>
          </a:prstGeom>
          <a:solidFill>
            <a:schemeClr val="accent2">
              <a:lumMod val="20000"/>
              <a:lumOff val="80000"/>
            </a:schemeClr>
          </a:solidFill>
          <a:ln>
            <a:noFill/>
            <a:prstDash val="dashDot"/>
          </a:ln>
          <a:effectLst>
            <a:outerShdw blurRad="50800" dist="38100" dir="8100000" algn="tr" rotWithShape="0">
              <a:prstClr val="black">
                <a:alpha val="40000"/>
              </a:prstClr>
            </a:outerShdw>
            <a:softEdge rad="31750"/>
          </a:effectLst>
        </p:spPr>
        <p:txBody>
          <a:bodyPr wrap="square" rtlCol="0" anchor="t">
            <a:noAutofit/>
          </a:bodyPr>
          <a:p>
            <a:pPr marL="171450" indent="-171450" fontAlgn="auto">
              <a:lnSpc>
                <a:spcPct val="150000"/>
              </a:lnSpc>
              <a:spcBef>
                <a:spcPts val="600"/>
              </a:spcBef>
              <a:buFont typeface="Wingdings" panose="05000000000000000000" charset="0"/>
              <a:buChar char="u"/>
            </a:pPr>
            <a:r>
              <a:rPr lang="en-US" altLang="zh-CN" b="1">
                <a:solidFill>
                  <a:srgbClr val="002060"/>
                </a:solidFill>
                <a:sym typeface="+mn-ea"/>
              </a:rPr>
              <a:t> </a:t>
            </a:r>
            <a:r>
              <a:rPr lang="zh-CN" altLang="en-US" b="1">
                <a:solidFill>
                  <a:srgbClr val="002060"/>
                </a:solidFill>
                <a:sym typeface="+mn-ea"/>
              </a:rPr>
              <a:t>对公众健康的影响：</a:t>
            </a:r>
            <a:endParaRPr lang="zh-CN" altLang="en-US" b="1">
              <a:solidFill>
                <a:srgbClr val="002060"/>
              </a:solidFill>
            </a:endParaRPr>
          </a:p>
          <a:p>
            <a:pPr marL="217170" indent="0" fontAlgn="auto">
              <a:lnSpc>
                <a:spcPct val="150000"/>
              </a:lnSpc>
              <a:spcBef>
                <a:spcPts val="600"/>
              </a:spcBef>
              <a:buFont typeface="Arial" panose="020B0604020202020204" pitchFamily="34" charset="0"/>
              <a:buNone/>
            </a:pPr>
            <a:r>
              <a:rPr lang="zh-CN" altLang="en-US" sz="1600">
                <a:sym typeface="+mn-ea"/>
              </a:rPr>
              <a:t>改善各种酸相关疾病患者的治疗效果，提高患者尤其是吞咽困难而无法使用口服固体制剂的患者的用药体验和满意度，提高患者生活质量。</a:t>
            </a:r>
            <a:endParaRPr lang="zh-CN" altLang="en-US" sz="1600">
              <a:sym typeface="+mn-ea"/>
            </a:endParaRPr>
          </a:p>
        </p:txBody>
      </p:sp>
      <p:sp>
        <p:nvSpPr>
          <p:cNvPr id="4" name="文本框 3" descr="7b0a20202020227461726765744964223a202270726f636573734f6e6c696e6554657874426f78220a7d0a"/>
          <p:cNvSpPr txBox="1"/>
          <p:nvPr/>
        </p:nvSpPr>
        <p:spPr>
          <a:xfrm>
            <a:off x="6240145" y="4359910"/>
            <a:ext cx="5467350" cy="1852930"/>
          </a:xfrm>
          <a:prstGeom prst="rect">
            <a:avLst/>
          </a:prstGeom>
          <a:solidFill>
            <a:schemeClr val="accent2">
              <a:lumMod val="20000"/>
              <a:lumOff val="80000"/>
            </a:schemeClr>
          </a:solidFill>
          <a:ln>
            <a:noFill/>
            <a:prstDash val="dashDot"/>
          </a:ln>
          <a:effectLst>
            <a:outerShdw blurRad="50800" dist="38100" dir="8100000" algn="tr" rotWithShape="0">
              <a:prstClr val="black">
                <a:alpha val="40000"/>
              </a:prstClr>
            </a:outerShdw>
            <a:softEdge rad="31750"/>
          </a:effectLst>
        </p:spPr>
        <p:txBody>
          <a:bodyPr wrap="square" rtlCol="0" anchor="t">
            <a:noAutofit/>
          </a:bodyPr>
          <a:p>
            <a:pPr marL="171450" indent="-171450" fontAlgn="auto">
              <a:lnSpc>
                <a:spcPct val="150000"/>
              </a:lnSpc>
              <a:spcBef>
                <a:spcPts val="600"/>
              </a:spcBef>
              <a:buFont typeface="Wingdings" panose="05000000000000000000" charset="0"/>
              <a:buChar char="u"/>
            </a:pPr>
            <a:r>
              <a:rPr lang="en-US" altLang="zh-CN" b="1">
                <a:solidFill>
                  <a:srgbClr val="002060"/>
                </a:solidFill>
                <a:sym typeface="+mn-ea"/>
              </a:rPr>
              <a:t> </a:t>
            </a:r>
            <a:r>
              <a:rPr lang="zh-CN" altLang="en-US" b="1">
                <a:solidFill>
                  <a:srgbClr val="002060"/>
                </a:solidFill>
                <a:sym typeface="+mn-ea"/>
              </a:rPr>
              <a:t>符合</a:t>
            </a:r>
            <a:r>
              <a:rPr lang="en-US" altLang="zh-CN"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保基本</a:t>
            </a:r>
            <a:r>
              <a:rPr lang="en-US" altLang="zh-CN"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rgbClr val="002060"/>
                </a:solidFill>
                <a:sym typeface="+mn-ea"/>
              </a:rPr>
              <a:t>原则：</a:t>
            </a:r>
            <a:endParaRPr lang="zh-CN" altLang="en-US" b="1">
              <a:solidFill>
                <a:srgbClr val="002060"/>
              </a:solidFill>
            </a:endParaRPr>
          </a:p>
          <a:p>
            <a:pPr marL="502920" indent="-285750" fontAlgn="auto">
              <a:lnSpc>
                <a:spcPct val="150000"/>
              </a:lnSpc>
              <a:spcBef>
                <a:spcPts val="600"/>
              </a:spcBef>
              <a:buFont typeface="Arial" panose="020B0604020202020204" pitchFamily="34" charset="0"/>
              <a:buChar char="•"/>
            </a:pPr>
            <a:r>
              <a:rPr lang="zh-CN" sz="1600">
                <a:sym typeface="+mn-ea"/>
              </a:rPr>
              <a:t>满足了儿童或吞咽困难患者的</a:t>
            </a:r>
            <a:r>
              <a:rPr lang="en-US" altLang="zh-CN" sz="1600">
                <a:sym typeface="+mn-ea"/>
              </a:rPr>
              <a:t>PPI</a:t>
            </a:r>
            <a:r>
              <a:rPr lang="zh-CN" altLang="en-US" sz="1600">
                <a:sym typeface="+mn-ea"/>
              </a:rPr>
              <a:t>用药需求</a:t>
            </a:r>
            <a:r>
              <a:rPr lang="zh-CN" sz="1600">
                <a:sym typeface="+mn-ea"/>
              </a:rPr>
              <a:t>，为他们提供了更适宜的剂型</a:t>
            </a:r>
            <a:r>
              <a:rPr lang="zh-CN" altLang="en-US" sz="1600">
                <a:sym typeface="+mn-ea"/>
              </a:rPr>
              <a:t>。</a:t>
            </a:r>
            <a:endParaRPr lang="zh-CN" altLang="en-US" sz="1600">
              <a:sym typeface="+mn-ea"/>
            </a:endParaRPr>
          </a:p>
        </p:txBody>
      </p:sp>
      <p:sp>
        <p:nvSpPr>
          <p:cNvPr id="5" name="文本框 4" descr="7b0a20202020227461726765744964223a202270726f636573734f6e6c696e6554657874426f78220a7d0a"/>
          <p:cNvSpPr txBox="1"/>
          <p:nvPr/>
        </p:nvSpPr>
        <p:spPr>
          <a:xfrm>
            <a:off x="929640" y="1752600"/>
            <a:ext cx="4963795" cy="2364105"/>
          </a:xfrm>
          <a:prstGeom prst="rect">
            <a:avLst/>
          </a:prstGeom>
          <a:solidFill>
            <a:schemeClr val="accent2">
              <a:lumMod val="20000"/>
              <a:lumOff val="80000"/>
            </a:schemeClr>
          </a:solidFill>
          <a:ln>
            <a:noFill/>
            <a:prstDash val="dashDot"/>
          </a:ln>
          <a:effectLst>
            <a:outerShdw blurRad="50800" dist="38100" dir="8100000" algn="tr" rotWithShape="0">
              <a:prstClr val="black">
                <a:alpha val="40000"/>
              </a:prstClr>
            </a:outerShdw>
            <a:softEdge rad="31750"/>
          </a:effectLst>
        </p:spPr>
        <p:txBody>
          <a:bodyPr wrap="square" rtlCol="0" anchor="t">
            <a:noAutofit/>
          </a:bodyPr>
          <a:p>
            <a:pPr marL="171450" indent="-171450" fontAlgn="auto">
              <a:lnSpc>
                <a:spcPct val="150000"/>
              </a:lnSpc>
              <a:spcBef>
                <a:spcPts val="600"/>
              </a:spcBef>
              <a:buFont typeface="Wingdings" panose="05000000000000000000" charset="0"/>
              <a:buChar char="u"/>
            </a:pPr>
            <a:r>
              <a:rPr lang="en-US" altLang="zh-CN" b="1">
                <a:solidFill>
                  <a:srgbClr val="002060"/>
                </a:solidFill>
                <a:sym typeface="+mn-ea"/>
              </a:rPr>
              <a:t> </a:t>
            </a:r>
            <a:r>
              <a:rPr lang="zh-CN" altLang="en-US" b="1">
                <a:solidFill>
                  <a:srgbClr val="002060"/>
                </a:solidFill>
                <a:sym typeface="+mn-ea"/>
              </a:rPr>
              <a:t>弥补目录短板：</a:t>
            </a:r>
            <a:endParaRPr lang="zh-CN" altLang="en-US" b="1">
              <a:solidFill>
                <a:srgbClr val="002060"/>
              </a:solidFill>
            </a:endParaRPr>
          </a:p>
          <a:p>
            <a:pPr marL="388620" indent="-171450" fontAlgn="auto">
              <a:lnSpc>
                <a:spcPct val="150000"/>
              </a:lnSpc>
              <a:spcBef>
                <a:spcPts val="600"/>
              </a:spcBef>
              <a:buFont typeface="Arial" panose="020B0604020202020204" pitchFamily="34" charset="0"/>
              <a:buChar char="•"/>
            </a:pPr>
            <a:r>
              <a:rPr lang="zh-CN" altLang="en-US" sz="1600">
                <a:sym typeface="+mn-ea"/>
              </a:rPr>
              <a:t>本品是</a:t>
            </a:r>
            <a:r>
              <a:rPr lang="zh-CN" altLang="en-US" sz="1600" b="1">
                <a:sym typeface="+mn-ea"/>
              </a:rPr>
              <a:t>我国《第二批鼓励研发申报儿童药品清单》产品</a:t>
            </a:r>
            <a:r>
              <a:rPr lang="zh-CN" altLang="en-US" sz="1600">
                <a:sym typeface="+mn-ea"/>
              </a:rPr>
              <a:t>；</a:t>
            </a:r>
            <a:endParaRPr lang="zh-CN" altLang="en-US" sz="1600">
              <a:sym typeface="+mn-ea"/>
            </a:endParaRPr>
          </a:p>
          <a:p>
            <a:pPr marL="388620" indent="-171450" fontAlgn="auto">
              <a:lnSpc>
                <a:spcPct val="150000"/>
              </a:lnSpc>
              <a:spcBef>
                <a:spcPts val="600"/>
              </a:spcBef>
              <a:buFont typeface="Arial" panose="020B0604020202020204" pitchFamily="34" charset="0"/>
              <a:buChar char="•"/>
            </a:pPr>
            <a:r>
              <a:rPr lang="zh-CN" altLang="en-US" sz="1600">
                <a:sym typeface="+mn-ea"/>
              </a:rPr>
              <a:t>现有目录只有PPI的肠溶胶囊、片剂及注射剂，对于儿童即使超说明书用药也极不友好。</a:t>
            </a:r>
            <a:endParaRPr lang="zh-CN" altLang="en-US" sz="1600">
              <a:sym typeface="+mn-ea"/>
            </a:endParaRPr>
          </a:p>
        </p:txBody>
      </p:sp>
      <p:sp>
        <p:nvSpPr>
          <p:cNvPr id="6" name="文本框 5" descr="7b0a20202020227461726765744964223a202270726f636573734f6e6c696e6554657874426f78220a7d0a"/>
          <p:cNvSpPr txBox="1"/>
          <p:nvPr/>
        </p:nvSpPr>
        <p:spPr>
          <a:xfrm>
            <a:off x="6240145" y="1751965"/>
            <a:ext cx="5467350" cy="2364740"/>
          </a:xfrm>
          <a:prstGeom prst="rect">
            <a:avLst/>
          </a:prstGeom>
          <a:solidFill>
            <a:schemeClr val="accent2">
              <a:lumMod val="20000"/>
              <a:lumOff val="80000"/>
            </a:schemeClr>
          </a:solidFill>
          <a:ln>
            <a:noFill/>
            <a:prstDash val="dashDot"/>
          </a:ln>
          <a:effectLst>
            <a:outerShdw blurRad="50800" dist="38100" dir="8100000" algn="tr" rotWithShape="0">
              <a:prstClr val="black">
                <a:alpha val="40000"/>
              </a:prstClr>
            </a:outerShdw>
            <a:softEdge rad="31750"/>
          </a:effectLst>
        </p:spPr>
        <p:txBody>
          <a:bodyPr wrap="square" rtlCol="0" anchor="t">
            <a:noAutofit/>
          </a:bodyPr>
          <a:p>
            <a:pPr marL="171450" indent="-171450" fontAlgn="auto">
              <a:lnSpc>
                <a:spcPct val="150000"/>
              </a:lnSpc>
              <a:spcBef>
                <a:spcPts val="600"/>
              </a:spcBef>
              <a:buFont typeface="Wingdings" panose="05000000000000000000" charset="0"/>
              <a:buChar char="u"/>
            </a:pPr>
            <a:r>
              <a:rPr lang="en-US" altLang="zh-CN" b="1">
                <a:solidFill>
                  <a:srgbClr val="002060"/>
                </a:solidFill>
                <a:sym typeface="+mn-ea"/>
              </a:rPr>
              <a:t> </a:t>
            </a:r>
            <a:r>
              <a:rPr lang="zh-CN" altLang="en-US" b="1">
                <a:solidFill>
                  <a:srgbClr val="002060"/>
                </a:solidFill>
                <a:sym typeface="+mn-ea"/>
              </a:rPr>
              <a:t>临床管理科学：</a:t>
            </a:r>
            <a:endParaRPr lang="zh-CN" altLang="en-US" b="1">
              <a:solidFill>
                <a:srgbClr val="002060"/>
              </a:solidFill>
            </a:endParaRPr>
          </a:p>
          <a:p>
            <a:pPr marL="388620" indent="-171450" fontAlgn="auto">
              <a:lnSpc>
                <a:spcPct val="150000"/>
              </a:lnSpc>
              <a:spcBef>
                <a:spcPts val="600"/>
              </a:spcBef>
              <a:buFont typeface="Arial" panose="020B0604020202020204" pitchFamily="34" charset="0"/>
              <a:buChar char="•"/>
            </a:pPr>
            <a:r>
              <a:rPr lang="zh-CN" altLang="en-US" sz="1600">
                <a:sym typeface="+mn-ea"/>
              </a:rPr>
              <a:t>让临床上儿童的</a:t>
            </a:r>
            <a:r>
              <a:rPr lang="en-US" altLang="zh-CN" sz="1600">
                <a:sym typeface="+mn-ea"/>
              </a:rPr>
              <a:t>PPI</a:t>
            </a:r>
            <a:r>
              <a:rPr lang="zh-CN" altLang="en-US" sz="1600">
                <a:sym typeface="+mn-ea"/>
              </a:rPr>
              <a:t>超说明书用药更有依据，降低风险；</a:t>
            </a:r>
            <a:endParaRPr lang="zh-CN" altLang="en-US" sz="1600">
              <a:sym typeface="+mn-ea"/>
            </a:endParaRPr>
          </a:p>
          <a:p>
            <a:pPr marL="388620" indent="-171450" fontAlgn="auto">
              <a:lnSpc>
                <a:spcPct val="150000"/>
              </a:lnSpc>
              <a:spcBef>
                <a:spcPts val="600"/>
              </a:spcBef>
              <a:buFont typeface="Arial" panose="020B0604020202020204" pitchFamily="34" charset="0"/>
              <a:buChar char="•"/>
            </a:pPr>
            <a:r>
              <a:rPr lang="zh-CN" altLang="en-US" sz="1600">
                <a:sym typeface="+mn-ea"/>
              </a:rPr>
              <a:t>减少片剂或胶囊的不合理碾碎或掰开应用的风险；</a:t>
            </a:r>
            <a:endParaRPr lang="zh-CN" altLang="en-US" sz="1600">
              <a:sym typeface="+mn-ea"/>
            </a:endParaRPr>
          </a:p>
          <a:p>
            <a:pPr marL="388620" indent="-171450" fontAlgn="auto">
              <a:lnSpc>
                <a:spcPct val="150000"/>
              </a:lnSpc>
              <a:spcBef>
                <a:spcPts val="600"/>
              </a:spcBef>
              <a:buFont typeface="Arial" panose="020B0604020202020204" pitchFamily="34" charset="0"/>
              <a:buChar char="•"/>
            </a:pPr>
            <a:r>
              <a:rPr lang="zh-CN" altLang="en-US" sz="1600">
                <a:sym typeface="+mn-ea"/>
              </a:rPr>
              <a:t>减少因</a:t>
            </a:r>
            <a:r>
              <a:rPr lang="zh-CN" altLang="en-US" sz="1600">
                <a:sym typeface="+mn-ea"/>
              </a:rPr>
              <a:t>无法吞咽而使用</a:t>
            </a:r>
            <a:r>
              <a:rPr lang="en-US" altLang="zh-CN" sz="1600">
                <a:sym typeface="+mn-ea"/>
              </a:rPr>
              <a:t>PPI</a:t>
            </a:r>
            <a:r>
              <a:rPr lang="zh-CN" altLang="en-US" sz="1600">
                <a:sym typeface="+mn-ea"/>
              </a:rPr>
              <a:t>注射剂的情况，减少注射剂的临床滥用。</a:t>
            </a:r>
            <a:endParaRPr lang="zh-CN" altLang="en-US" sz="1600">
              <a:sym typeface="+mn-ea"/>
            </a:endParaRP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2"/>
          <p:cNvSpPr txBox="1">
            <a:spLocks noChangeArrowheads="1"/>
          </p:cNvSpPr>
          <p:nvPr/>
        </p:nvSpPr>
        <p:spPr bwMode="auto">
          <a:xfrm>
            <a:off x="7723736" y="1923147"/>
            <a:ext cx="4463819" cy="350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楷体_GB2312" pitchFamily="1" charset="-122"/>
              </a:defRPr>
            </a:lvl1pPr>
            <a:lvl2pPr marL="742950" indent="-285750">
              <a:defRPr sz="2400">
                <a:solidFill>
                  <a:schemeClr val="tx1"/>
                </a:solidFill>
                <a:latin typeface="Arial" panose="020B0604020202020204" pitchFamily="34" charset="0"/>
                <a:ea typeface="楷体_GB2312" pitchFamily="1" charset="-122"/>
              </a:defRPr>
            </a:lvl2pPr>
            <a:lvl3pPr marL="1143000" indent="-228600">
              <a:defRPr sz="2400">
                <a:solidFill>
                  <a:schemeClr val="tx1"/>
                </a:solidFill>
                <a:latin typeface="Arial" panose="020B0604020202020204" pitchFamily="34" charset="0"/>
                <a:ea typeface="楷体_GB2312" pitchFamily="1" charset="-122"/>
              </a:defRPr>
            </a:lvl3pPr>
            <a:lvl4pPr marL="1600200" indent="-228600">
              <a:defRPr sz="2400">
                <a:solidFill>
                  <a:schemeClr val="tx1"/>
                </a:solidFill>
                <a:latin typeface="Arial" panose="020B0604020202020204" pitchFamily="34" charset="0"/>
                <a:ea typeface="楷体_GB2312" pitchFamily="1" charset="-122"/>
              </a:defRPr>
            </a:lvl4pPr>
            <a:lvl5pPr marL="2057400" indent="-228600">
              <a:defRPr sz="2400">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楷体_GB2312" pitchFamily="1" charset="-122"/>
              </a:defRPr>
            </a:lvl9pPr>
          </a:lstStyle>
          <a:p>
            <a:pPr marL="0" marR="0" lvl="0" indent="0" algn="ctr" defTabSz="914400" rtl="0" eaLnBrk="0" fontAlgn="base" latinLnBrk="0" hangingPunct="0">
              <a:lnSpc>
                <a:spcPct val="200000"/>
              </a:lnSpc>
              <a:spcBef>
                <a:spcPts val="600"/>
              </a:spcBef>
              <a:spcAft>
                <a:spcPts val="600"/>
              </a:spcAft>
              <a:buClrTx/>
              <a:buSzTx/>
              <a:buFontTx/>
              <a:buNone/>
              <a:defRPr/>
            </a:pPr>
            <a:r>
              <a:rPr kumimoji="0" lang="zh-CN" altLang="en-US" sz="4400" b="1" i="0" u="none" strike="noStrike" kern="1200" cap="none" spc="0" normalizeH="0" baseline="0" noProof="0" dirty="0">
                <a:ln>
                  <a:noFill/>
                </a:ln>
                <a:solidFill>
                  <a:srgbClr val="00739F"/>
                </a:solidFill>
                <a:effectLst/>
                <a:uLnTx/>
                <a:uFillTx/>
                <a:latin typeface="微软雅黑" panose="020B0503020204020204" pitchFamily="34" charset="-122"/>
                <a:ea typeface="微软雅黑" panose="020B0503020204020204" pitchFamily="34" charset="-122"/>
                <a:cs typeface="+mn-cs"/>
              </a:rPr>
              <a:t>谢 谢</a:t>
            </a:r>
            <a:endParaRPr kumimoji="0" lang="en-US" altLang="zh-CN" sz="4400" b="1" i="0" u="none" strike="noStrike" kern="1200" cap="none" spc="0" normalizeH="0" baseline="0" noProof="0" dirty="0">
              <a:ln>
                <a:noFill/>
              </a:ln>
              <a:solidFill>
                <a:srgbClr val="00739F"/>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0" fontAlgn="base" latinLnBrk="0" hangingPunct="0">
              <a:lnSpc>
                <a:spcPct val="200000"/>
              </a:lnSpc>
              <a:spcBef>
                <a:spcPts val="600"/>
              </a:spcBef>
              <a:spcAft>
                <a:spcPts val="600"/>
              </a:spcAft>
              <a:buClrTx/>
              <a:buSzTx/>
              <a:buFontTx/>
              <a:buNone/>
              <a:defRPr/>
            </a:pPr>
            <a:r>
              <a:rPr kumimoji="0" lang="zh-CN" altLang="en-US" sz="2000" b="1" i="0" u="none" strike="noStrike" kern="1200" cap="none" spc="0" normalizeH="0" baseline="0" noProof="0" dirty="0">
                <a:ln>
                  <a:noFill/>
                </a:ln>
                <a:solidFill>
                  <a:srgbClr val="00739F"/>
                </a:solidFill>
                <a:effectLst/>
                <a:uLnTx/>
                <a:uFillTx/>
                <a:latin typeface="微软雅黑" panose="020B0503020204020204" pitchFamily="34" charset="-122"/>
                <a:ea typeface="微软雅黑" panose="020B0503020204020204" pitchFamily="34" charset="-122"/>
                <a:cs typeface="+mn-cs"/>
              </a:rPr>
              <a:t>深圳市贝美药业有限公司</a:t>
            </a:r>
            <a:endParaRPr kumimoji="0" lang="en-US" altLang="zh-CN" sz="2000" b="1" i="0" u="none" strike="noStrike" kern="1200" cap="none" spc="0" normalizeH="0" baseline="0" noProof="0" dirty="0">
              <a:ln>
                <a:noFill/>
              </a:ln>
              <a:solidFill>
                <a:srgbClr val="00739F"/>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0" fontAlgn="base" latinLnBrk="0" hangingPunct="0">
              <a:lnSpc>
                <a:spcPct val="200000"/>
              </a:lnSpc>
              <a:spcBef>
                <a:spcPts val="600"/>
              </a:spcBef>
              <a:spcAft>
                <a:spcPts val="600"/>
              </a:spcAft>
              <a:buClrTx/>
              <a:buSzTx/>
              <a:buFontTx/>
              <a:buNone/>
              <a:defRPr/>
            </a:pPr>
            <a:r>
              <a:rPr kumimoji="0" lang="zh-CN" altLang="en-US" sz="1600" b="0" i="0" u="none" strike="noStrike" kern="1200" cap="none" spc="0" normalizeH="0" baseline="0" noProof="0" dirty="0">
                <a:ln>
                  <a:noFill/>
                </a:ln>
                <a:solidFill>
                  <a:srgbClr val="00739F"/>
                </a:solidFill>
                <a:effectLst/>
                <a:uLnTx/>
                <a:uFillTx/>
                <a:latin typeface="微软雅黑" panose="020B0503020204020204" pitchFamily="34" charset="-122"/>
                <a:ea typeface="微软雅黑" panose="020B0503020204020204" pitchFamily="34" charset="-122"/>
                <a:cs typeface="+mn-cs"/>
              </a:rPr>
              <a:t>深圳市南山高新区中区科苑路科兴科学园</a:t>
            </a:r>
            <a:endParaRPr kumimoji="0" lang="en-US" altLang="zh-CN" sz="1600" b="0" i="0" u="none" strike="noStrike" kern="1200" cap="none" spc="0" normalizeH="0" baseline="0" noProof="0" dirty="0">
              <a:ln>
                <a:noFill/>
              </a:ln>
              <a:solidFill>
                <a:srgbClr val="00739F"/>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0" fontAlgn="base" latinLnBrk="0" hangingPunct="0">
              <a:lnSpc>
                <a:spcPct val="200000"/>
              </a:lnSpc>
              <a:spcBef>
                <a:spcPts val="600"/>
              </a:spcBef>
              <a:spcAft>
                <a:spcPts val="600"/>
              </a:spcAft>
              <a:buClrTx/>
              <a:buSzTx/>
              <a:buFontTx/>
              <a:buNone/>
              <a:defRPr/>
            </a:pPr>
            <a:r>
              <a:rPr kumimoji="0" lang="zh-CN" altLang="en-US" sz="1600" b="0" i="0" u="none" strike="noStrike" kern="1200" cap="none" spc="0" normalizeH="0" baseline="0" noProof="0" dirty="0">
                <a:ln>
                  <a:noFill/>
                </a:ln>
                <a:solidFill>
                  <a:srgbClr val="00739F"/>
                </a:solidFill>
                <a:effectLst/>
                <a:uLnTx/>
                <a:uFillTx/>
                <a:latin typeface="微软雅黑" panose="020B0503020204020204" pitchFamily="34" charset="-122"/>
                <a:ea typeface="微软雅黑" panose="020B0503020204020204" pitchFamily="34" charset="-122"/>
                <a:cs typeface="+mn-cs"/>
              </a:rPr>
              <a:t>联系我们：</a:t>
            </a:r>
            <a:r>
              <a:rPr kumimoji="0" lang="en-US" altLang="zh-CN" sz="1600" b="0" i="0" u="none" strike="noStrike" kern="1200" cap="none" spc="0" normalizeH="0" baseline="0" noProof="0" dirty="0">
                <a:ln>
                  <a:noFill/>
                </a:ln>
                <a:solidFill>
                  <a:srgbClr val="00739F"/>
                </a:solidFill>
                <a:effectLst/>
                <a:uLnTx/>
                <a:uFillTx/>
                <a:latin typeface="微软雅黑" panose="020B0503020204020204" pitchFamily="34" charset="-122"/>
                <a:ea typeface="微软雅黑" panose="020B0503020204020204" pitchFamily="34" charset="-122"/>
                <a:cs typeface="+mn-cs"/>
              </a:rPr>
              <a:t>0755-29105952</a:t>
            </a:r>
            <a:endParaRPr kumimoji="0" lang="en-US" altLang="zh-CN" sz="1600" b="0" i="0" u="none" strike="noStrike" kern="1200" cap="none" spc="0" normalizeH="0" baseline="0" noProof="0" dirty="0">
              <a:ln>
                <a:noFill/>
              </a:ln>
              <a:solidFill>
                <a:srgbClr val="00739F"/>
              </a:solidFill>
              <a:effectLst/>
              <a:uLnTx/>
              <a:uFillTx/>
              <a:latin typeface="微软雅黑" panose="020B0503020204020204" pitchFamily="34" charset="-122"/>
              <a:ea typeface="微软雅黑" panose="020B0503020204020204" pitchFamily="34" charset="-122"/>
              <a:cs typeface="+mn-cs"/>
            </a:endParaRPr>
          </a:p>
        </p:txBody>
      </p:sp>
      <p:pic>
        <p:nvPicPr>
          <p:cNvPr id="9" name="图片 8"/>
          <p:cNvPicPr>
            <a:picLocks noChangeAspect="1"/>
          </p:cNvPicPr>
          <p:nvPr/>
        </p:nvPicPr>
        <p:blipFill>
          <a:blip r:embed="rId1" cstate="print"/>
          <a:stretch>
            <a:fillRect/>
          </a:stretch>
        </p:blipFill>
        <p:spPr>
          <a:xfrm>
            <a:off x="20456" y="1638086"/>
            <a:ext cx="7703323" cy="40774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600" advClick="0" advTm="8000">
        <p:blinds dir="vert"/>
      </p:transition>
    </mc:Choice>
    <mc:Fallback>
      <p:transition spd="slow" advClick="0" advTm="8000">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custDataLst>
              <p:tags r:id="rId1"/>
            </p:custDataLst>
          </p:nvPr>
        </p:nvSpPr>
        <p:spPr>
          <a:xfrm>
            <a:off x="1946712" y="1457325"/>
            <a:ext cx="1851660" cy="768350"/>
          </a:xfrm>
          <a:prstGeom prst="rect">
            <a:avLst/>
          </a:prstGeom>
          <a:noFill/>
        </p:spPr>
        <p:txBody>
          <a:bodyPr wrap="square" rtlCol="0">
            <a:normAutofit fontScale="95000" lnSpcReduction="10000"/>
          </a:bodyPr>
          <a:lstStyle/>
          <a:p>
            <a:pPr algn="r"/>
            <a:r>
              <a:rPr lang="zh-CN" altLang="en-US" sz="4400" b="1" spc="300" dirty="0">
                <a:solidFill>
                  <a:srgbClr val="00739F"/>
                </a:solidFill>
                <a:latin typeface="Arial" panose="020B0604020202020204" pitchFamily="34" charset="0"/>
                <a:ea typeface="微软雅黑" panose="020B0503020204020204" pitchFamily="34" charset="-122"/>
                <a:sym typeface="Arial" panose="020B0604020202020204" pitchFamily="34" charset="0"/>
              </a:rPr>
              <a:t>目录</a:t>
            </a:r>
            <a:endParaRPr lang="zh-CN" altLang="en-US" sz="4400" b="1" spc="300" dirty="0">
              <a:solidFill>
                <a:srgbClr val="00739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14"/>
          <p:cNvSpPr txBox="1"/>
          <p:nvPr>
            <p:custDataLst>
              <p:tags r:id="rId2"/>
            </p:custDataLst>
          </p:nvPr>
        </p:nvSpPr>
        <p:spPr>
          <a:xfrm>
            <a:off x="1946711" y="2225675"/>
            <a:ext cx="1851660" cy="368300"/>
          </a:xfrm>
          <a:prstGeom prst="rect">
            <a:avLst/>
          </a:prstGeom>
          <a:noFill/>
        </p:spPr>
        <p:txBody>
          <a:bodyPr wrap="square" rtlCol="0">
            <a:normAutofit/>
          </a:bodyPr>
          <a:lstStyle/>
          <a:p>
            <a:pPr algn="r"/>
            <a:r>
              <a:rPr lang="en-US" altLang="zh-CN" spc="300" dirty="0">
                <a:solidFill>
                  <a:srgbClr val="00739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CONTENTS</a:t>
            </a:r>
            <a:endParaRPr lang="en-US" altLang="zh-CN" spc="300" dirty="0">
              <a:solidFill>
                <a:srgbClr val="00739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6" name="矩形 15"/>
          <p:cNvSpPr/>
          <p:nvPr>
            <p:custDataLst>
              <p:tags r:id="rId3"/>
            </p:custDataLst>
          </p:nvPr>
        </p:nvSpPr>
        <p:spPr>
          <a:xfrm flipH="1">
            <a:off x="4366895" y="1457325"/>
            <a:ext cx="76200" cy="11366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矩形: 圆角 2"/>
          <p:cNvSpPr/>
          <p:nvPr/>
        </p:nvSpPr>
        <p:spPr>
          <a:xfrm>
            <a:off x="5372735" y="1457325"/>
            <a:ext cx="2366645" cy="914400"/>
          </a:xfrm>
          <a:prstGeom prst="roundRect">
            <a:avLst/>
          </a:prstGeom>
          <a:solidFill>
            <a:srgbClr val="00739F"/>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b="1" dirty="0">
                <a:latin typeface="微软雅黑" panose="020B0503020204020204" pitchFamily="34" charset="-122"/>
                <a:ea typeface="微软雅黑" panose="020B0503020204020204" pitchFamily="34" charset="-122"/>
              </a:rPr>
              <a:t>01  </a:t>
            </a:r>
            <a:r>
              <a:rPr lang="zh-CN" altLang="en-US" b="1" dirty="0">
                <a:latin typeface="微软雅黑" panose="020B0503020204020204" pitchFamily="34" charset="-122"/>
                <a:ea typeface="微软雅黑" panose="020B0503020204020204" pitchFamily="34" charset="-122"/>
              </a:rPr>
              <a:t>药品基本信息</a:t>
            </a:r>
            <a:endParaRPr lang="zh-CN" altLang="en-US" b="1" dirty="0">
              <a:latin typeface="微软雅黑" panose="020B0503020204020204" pitchFamily="34" charset="-122"/>
              <a:ea typeface="微软雅黑" panose="020B0503020204020204" pitchFamily="34" charset="-122"/>
            </a:endParaRPr>
          </a:p>
        </p:txBody>
      </p:sp>
      <p:sp>
        <p:nvSpPr>
          <p:cNvPr id="22" name="矩形: 圆角 21"/>
          <p:cNvSpPr/>
          <p:nvPr/>
        </p:nvSpPr>
        <p:spPr>
          <a:xfrm>
            <a:off x="8500745" y="1452245"/>
            <a:ext cx="2366645" cy="919480"/>
          </a:xfrm>
          <a:prstGeom prst="roundRect">
            <a:avLst/>
          </a:prstGeom>
          <a:solidFill>
            <a:srgbClr val="00739F"/>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b="1" dirty="0">
                <a:latin typeface="微软雅黑" panose="020B0503020204020204" pitchFamily="34" charset="-122"/>
                <a:ea typeface="微软雅黑" panose="020B0503020204020204" pitchFamily="34" charset="-122"/>
              </a:rPr>
              <a:t>02       </a:t>
            </a:r>
            <a:r>
              <a:rPr lang="zh-CN" altLang="en-US" b="1" dirty="0">
                <a:latin typeface="微软雅黑" panose="020B0503020204020204" pitchFamily="34" charset="-122"/>
                <a:ea typeface="微软雅黑" panose="020B0503020204020204" pitchFamily="34" charset="-122"/>
              </a:rPr>
              <a:t>安全性</a:t>
            </a:r>
            <a:endParaRPr lang="zh-CN" altLang="en-US" b="1" dirty="0">
              <a:latin typeface="微软雅黑" panose="020B0503020204020204" pitchFamily="34" charset="-122"/>
              <a:ea typeface="微软雅黑" panose="020B0503020204020204" pitchFamily="34" charset="-122"/>
            </a:endParaRPr>
          </a:p>
        </p:txBody>
      </p:sp>
      <p:sp>
        <p:nvSpPr>
          <p:cNvPr id="23" name="矩形: 圆角 22"/>
          <p:cNvSpPr/>
          <p:nvPr/>
        </p:nvSpPr>
        <p:spPr>
          <a:xfrm>
            <a:off x="5387340" y="3021330"/>
            <a:ext cx="2366645" cy="914400"/>
          </a:xfrm>
          <a:prstGeom prst="roundRect">
            <a:avLst/>
          </a:prstGeom>
          <a:solidFill>
            <a:srgbClr val="00739F"/>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b="1" dirty="0">
                <a:latin typeface="微软雅黑" panose="020B0503020204020204" pitchFamily="34" charset="-122"/>
                <a:ea typeface="微软雅黑" panose="020B0503020204020204" pitchFamily="34" charset="-122"/>
              </a:rPr>
              <a:t>03       </a:t>
            </a:r>
            <a:r>
              <a:rPr lang="zh-CN" altLang="en-US" b="1" dirty="0">
                <a:latin typeface="微软雅黑" panose="020B0503020204020204" pitchFamily="34" charset="-122"/>
                <a:ea typeface="微软雅黑" panose="020B0503020204020204" pitchFamily="34" charset="-122"/>
              </a:rPr>
              <a:t>有效性</a:t>
            </a:r>
            <a:endParaRPr lang="zh-CN" altLang="en-US" b="1" dirty="0">
              <a:latin typeface="微软雅黑" panose="020B0503020204020204" pitchFamily="34" charset="-122"/>
              <a:ea typeface="微软雅黑" panose="020B0503020204020204" pitchFamily="34" charset="-122"/>
            </a:endParaRPr>
          </a:p>
        </p:txBody>
      </p:sp>
      <p:sp>
        <p:nvSpPr>
          <p:cNvPr id="24" name="矩形: 圆角 23"/>
          <p:cNvSpPr/>
          <p:nvPr/>
        </p:nvSpPr>
        <p:spPr>
          <a:xfrm>
            <a:off x="8500745" y="3021330"/>
            <a:ext cx="2366645" cy="914400"/>
          </a:xfrm>
          <a:prstGeom prst="roundRect">
            <a:avLst/>
          </a:prstGeom>
          <a:solidFill>
            <a:srgbClr val="00739F"/>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b="1" dirty="0">
                <a:latin typeface="微软雅黑" panose="020B0503020204020204" pitchFamily="34" charset="-122"/>
                <a:ea typeface="微软雅黑" panose="020B0503020204020204" pitchFamily="34" charset="-122"/>
              </a:rPr>
              <a:t>04       </a:t>
            </a:r>
            <a:r>
              <a:rPr lang="zh-CN" altLang="en-US" b="1" dirty="0">
                <a:latin typeface="微软雅黑" panose="020B0503020204020204" pitchFamily="34" charset="-122"/>
                <a:ea typeface="微软雅黑" panose="020B0503020204020204" pitchFamily="34" charset="-122"/>
                <a:sym typeface="+mn-ea"/>
              </a:rPr>
              <a:t>创新</a:t>
            </a:r>
            <a:r>
              <a:rPr lang="zh-CN" altLang="en-US" b="1" dirty="0">
                <a:latin typeface="微软雅黑" panose="020B0503020204020204" pitchFamily="34" charset="-122"/>
                <a:ea typeface="微软雅黑" panose="020B0503020204020204" pitchFamily="34" charset="-122"/>
              </a:rPr>
              <a:t>性</a:t>
            </a:r>
            <a:endParaRPr lang="zh-CN" altLang="en-US" b="1" dirty="0">
              <a:latin typeface="微软雅黑" panose="020B0503020204020204" pitchFamily="34" charset="-122"/>
              <a:ea typeface="微软雅黑" panose="020B0503020204020204" pitchFamily="34" charset="-122"/>
            </a:endParaRPr>
          </a:p>
        </p:txBody>
      </p:sp>
      <p:sp>
        <p:nvSpPr>
          <p:cNvPr id="25" name="矩形: 圆角 24"/>
          <p:cNvSpPr/>
          <p:nvPr/>
        </p:nvSpPr>
        <p:spPr>
          <a:xfrm>
            <a:off x="5441950" y="4665345"/>
            <a:ext cx="2366645" cy="914400"/>
          </a:xfrm>
          <a:prstGeom prst="roundRect">
            <a:avLst/>
          </a:prstGeom>
          <a:solidFill>
            <a:srgbClr val="00739F"/>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b="1" dirty="0">
                <a:latin typeface="微软雅黑" panose="020B0503020204020204" pitchFamily="34" charset="-122"/>
                <a:ea typeface="微软雅黑" panose="020B0503020204020204" pitchFamily="34" charset="-122"/>
              </a:rPr>
              <a:t>05       </a:t>
            </a:r>
            <a:r>
              <a:rPr lang="zh-CN" altLang="en-US" b="1" dirty="0">
                <a:latin typeface="微软雅黑" panose="020B0503020204020204" pitchFamily="34" charset="-122"/>
                <a:ea typeface="微软雅黑" panose="020B0503020204020204" pitchFamily="34" charset="-122"/>
                <a:sym typeface="+mn-ea"/>
              </a:rPr>
              <a:t>公平</a:t>
            </a:r>
            <a:r>
              <a:rPr lang="zh-CN" altLang="en-US" b="1" dirty="0">
                <a:latin typeface="微软雅黑" panose="020B0503020204020204" pitchFamily="34" charset="-122"/>
                <a:ea typeface="微软雅黑" panose="020B0503020204020204" pitchFamily="34" charset="-122"/>
              </a:rPr>
              <a:t>性</a:t>
            </a:r>
            <a:endParaRPr lang="zh-CN" altLang="en-US" b="1" dirty="0">
              <a:latin typeface="微软雅黑" panose="020B0503020204020204" pitchFamily="34" charset="-122"/>
              <a:ea typeface="微软雅黑" panose="020B0503020204020204" pitchFamily="34" charset="-122"/>
            </a:endParaRPr>
          </a:p>
        </p:txBody>
      </p:sp>
      <p:pic>
        <p:nvPicPr>
          <p:cNvPr id="7" name="图片 6" descr="卫艾宁40mgxin"/>
          <p:cNvPicPr>
            <a:picLocks noChangeAspect="1"/>
          </p:cNvPicPr>
          <p:nvPr>
            <p:custDataLst>
              <p:tags r:id="rId4"/>
            </p:custDataLst>
          </p:nvPr>
        </p:nvPicPr>
        <p:blipFill>
          <a:blip r:embed="rId5"/>
          <a:stretch>
            <a:fillRect/>
          </a:stretch>
        </p:blipFill>
        <p:spPr>
          <a:xfrm>
            <a:off x="551180" y="3136900"/>
            <a:ext cx="4175760" cy="2506980"/>
          </a:xfrm>
          <a:prstGeom prst="rect">
            <a:avLst/>
          </a:prstGeom>
        </p:spPr>
      </p:pic>
      <p:pic>
        <p:nvPicPr>
          <p:cNvPr id="2" name="图片 1"/>
          <p:cNvPicPr>
            <a:picLocks noChangeAspect="1"/>
          </p:cNvPicPr>
          <p:nvPr>
            <p:custDataLst>
              <p:tags r:id="rId6"/>
            </p:custDataLst>
          </p:nvPr>
        </p:nvPicPr>
        <p:blipFill>
          <a:blip r:embed="rId7"/>
          <a:stretch>
            <a:fillRect/>
          </a:stretch>
        </p:blipFill>
        <p:spPr>
          <a:xfrm>
            <a:off x="2934970" y="4679315"/>
            <a:ext cx="1492885" cy="1364615"/>
          </a:xfrm>
          <a:prstGeom prst="rect">
            <a:avLst/>
          </a:prstGeom>
        </p:spPr>
      </p:pic>
    </p:spTree>
    <p:custDataLst>
      <p:tags r:id="rId8"/>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标题 2"/>
          <p:cNvSpPr txBox="1"/>
          <p:nvPr/>
        </p:nvSpPr>
        <p:spPr>
          <a:xfrm>
            <a:off x="553720" y="921385"/>
            <a:ext cx="8020050" cy="705485"/>
          </a:xfrm>
          <a:prstGeom prst="rect">
            <a:avLst/>
          </a:prstGeom>
        </p:spPr>
        <p:txBody>
          <a:bodyPr vert="horz" lIns="90170" tIns="46990" rIns="90170" bIns="46990" rtlCol="0" anchor="ctr" anchorCtr="0">
            <a:normAutofit/>
          </a:bodyPr>
          <a:lstStyle>
            <a:lvl1pPr algn="l" defTabSz="914400" rtl="0" eaLnBrk="1" fontAlgn="auto" latinLnBrk="0" hangingPunct="1">
              <a:lnSpc>
                <a:spcPct val="100000"/>
              </a:lnSpc>
              <a:spcBef>
                <a:spcPct val="0"/>
              </a:spcBef>
              <a:buNone/>
              <a:defRPr sz="2600" b="1" u="none" strike="noStrike" kern="1200" cap="none" spc="300" normalizeH="0" baseline="0">
                <a:solidFill>
                  <a:srgbClr val="00739F"/>
                </a:solidFill>
                <a:uFillTx/>
                <a:latin typeface="Arial" panose="020B0604020202020204" pitchFamily="34" charset="0"/>
                <a:ea typeface="微软雅黑" panose="020B0503020204020204" pitchFamily="34" charset="-122"/>
                <a:cs typeface="+mj-cs"/>
              </a:defRPr>
            </a:lvl1pPr>
          </a:lstStyle>
          <a:p>
            <a:r>
              <a:rPr lang="en-US" altLang="zh-CN" sz="2400" dirty="0"/>
              <a:t>1.</a:t>
            </a:r>
            <a:r>
              <a:rPr lang="zh-CN" altLang="en-US" sz="2400" dirty="0"/>
              <a:t>药品基本信息（</a:t>
            </a:r>
            <a:r>
              <a:rPr lang="en-US" altLang="zh-CN" sz="2400" dirty="0"/>
              <a:t>1/3</a:t>
            </a:r>
            <a:r>
              <a:rPr lang="zh-CN" altLang="en-US" sz="2400" dirty="0"/>
              <a:t>）</a:t>
            </a:r>
            <a:endParaRPr lang="zh-CN" altLang="en-US" sz="2400" dirty="0"/>
          </a:p>
        </p:txBody>
      </p:sp>
      <p:graphicFrame>
        <p:nvGraphicFramePr>
          <p:cNvPr id="3" name="表格 2"/>
          <p:cNvGraphicFramePr/>
          <p:nvPr>
            <p:custDataLst>
              <p:tags r:id="rId1"/>
            </p:custDataLst>
          </p:nvPr>
        </p:nvGraphicFramePr>
        <p:xfrm>
          <a:off x="1117600" y="1885950"/>
          <a:ext cx="4369435" cy="3689350"/>
        </p:xfrm>
        <a:graphic>
          <a:graphicData uri="http://schemas.openxmlformats.org/drawingml/2006/table">
            <a:tbl>
              <a:tblPr firstRow="1" bandRow="1">
                <a:tableStyleId>{5940675A-B579-460E-94D1-54222C63F5DA}</a:tableStyleId>
              </a:tblPr>
              <a:tblGrid>
                <a:gridCol w="1827530"/>
                <a:gridCol w="2541905"/>
              </a:tblGrid>
              <a:tr h="485775">
                <a:tc>
                  <a:txBody>
                    <a:bodyPr/>
                    <a:p>
                      <a:pPr indent="0" fontAlgn="auto">
                        <a:lnSpc>
                          <a:spcPct val="150000"/>
                        </a:lnSpc>
                        <a:buNone/>
                      </a:pPr>
                      <a:r>
                        <a:rPr lang="zh-CN" altLang="en-US" sz="1400" b="1"/>
                        <a:t>通用名</a:t>
                      </a:r>
                      <a:endParaRPr lang="zh-CN" altLang="en-US" sz="1400" b="1"/>
                    </a:p>
                  </a:txBody>
                  <a:tcPr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2">
                        <a:lumMod val="20000"/>
                        <a:lumOff val="80000"/>
                      </a:schemeClr>
                    </a:solidFill>
                  </a:tcPr>
                </a:tc>
                <a:tc>
                  <a:txBody>
                    <a:bodyPr/>
                    <a:p>
                      <a:pPr indent="0" fontAlgn="auto">
                        <a:lnSpc>
                          <a:spcPct val="150000"/>
                        </a:lnSpc>
                        <a:buNone/>
                      </a:pPr>
                      <a:r>
                        <a:rPr lang="zh-CN" altLang="en-US" sz="1400" b="1" dirty="0">
                          <a:solidFill>
                            <a:srgbClr val="00739F"/>
                          </a:solidFill>
                        </a:rPr>
                        <a:t>艾司奥美拉唑镁肠溶干混悬剂</a:t>
                      </a:r>
                      <a:endParaRPr lang="zh-CN" altLang="en-US" sz="1400" b="1" dirty="0">
                        <a:solidFill>
                          <a:srgbClr val="00739F"/>
                        </a:solidFill>
                      </a:endParaRPr>
                    </a:p>
                  </a:txBody>
                  <a:tcPr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426720">
                <a:tc>
                  <a:txBody>
                    <a:bodyPr/>
                    <a:p>
                      <a:pPr indent="0" fontAlgn="auto">
                        <a:lnSpc>
                          <a:spcPct val="150000"/>
                        </a:lnSpc>
                        <a:buNone/>
                      </a:pPr>
                      <a:r>
                        <a:rPr lang="zh-CN" altLang="en-US" sz="1400" b="1"/>
                        <a:t>注册规格</a:t>
                      </a:r>
                      <a:endParaRPr lang="zh-CN" altLang="en-US" sz="1400" b="1"/>
                    </a:p>
                  </a:txBody>
                  <a:tcPr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2">
                        <a:lumMod val="20000"/>
                        <a:lumOff val="80000"/>
                      </a:schemeClr>
                    </a:solidFill>
                  </a:tcPr>
                </a:tc>
                <a:tc>
                  <a:txBody>
                    <a:bodyPr/>
                    <a:p>
                      <a:pPr indent="0" fontAlgn="auto">
                        <a:lnSpc>
                          <a:spcPct val="150000"/>
                        </a:lnSpc>
                        <a:buNone/>
                      </a:pPr>
                      <a:r>
                        <a:rPr lang="en-US" sz="1400" b="0" dirty="0">
                          <a:solidFill>
                            <a:schemeClr val="tx1"/>
                          </a:solidFill>
                          <a:latin typeface="微软雅黑" panose="020B0503020204020204" pitchFamily="34" charset="-122"/>
                          <a:ea typeface="微软雅黑" panose="020B0503020204020204" pitchFamily="34" charset="-122"/>
                          <a:sym typeface="+mn-ea"/>
                        </a:rPr>
                        <a:t>10mg</a:t>
                      </a:r>
                      <a:r>
                        <a:rPr lang="zh-CN" altLang="en-US" sz="1400" b="0" dirty="0">
                          <a:solidFill>
                            <a:schemeClr val="tx1"/>
                          </a:solidFill>
                          <a:latin typeface="微软雅黑" panose="020B0503020204020204" pitchFamily="34" charset="-122"/>
                          <a:ea typeface="微软雅黑" panose="020B0503020204020204" pitchFamily="34" charset="-122"/>
                          <a:sym typeface="+mn-ea"/>
                        </a:rPr>
                        <a:t>，</a:t>
                      </a:r>
                      <a:r>
                        <a:rPr lang="en-US" sz="1400" b="0" dirty="0">
                          <a:solidFill>
                            <a:schemeClr val="tx1"/>
                          </a:solidFill>
                          <a:latin typeface="微软雅黑" panose="020B0503020204020204" pitchFamily="34" charset="-122"/>
                          <a:ea typeface="微软雅黑" panose="020B0503020204020204" pitchFamily="34" charset="-122"/>
                          <a:sym typeface="+mn-ea"/>
                        </a:rPr>
                        <a:t>20mg</a:t>
                      </a:r>
                      <a:r>
                        <a:rPr lang="zh-CN" altLang="en-US" sz="1400" b="0" dirty="0">
                          <a:solidFill>
                            <a:schemeClr val="tx1"/>
                          </a:solidFill>
                          <a:latin typeface="微软雅黑" panose="020B0503020204020204" pitchFamily="34" charset="-122"/>
                          <a:ea typeface="微软雅黑" panose="020B0503020204020204" pitchFamily="34" charset="-122"/>
                          <a:sym typeface="+mn-ea"/>
                        </a:rPr>
                        <a:t>，</a:t>
                      </a:r>
                      <a:r>
                        <a:rPr lang="en-US" sz="1400" b="0" dirty="0">
                          <a:solidFill>
                            <a:schemeClr val="tx1"/>
                          </a:solidFill>
                          <a:latin typeface="微软雅黑" panose="020B0503020204020204" pitchFamily="34" charset="-122"/>
                          <a:ea typeface="微软雅黑" panose="020B0503020204020204" pitchFamily="34" charset="-122"/>
                          <a:sym typeface="+mn-ea"/>
                        </a:rPr>
                        <a:t>40mg</a:t>
                      </a:r>
                      <a:endParaRPr lang="en-US" altLang="en-US" sz="1400" b="0" dirty="0">
                        <a:solidFill>
                          <a:schemeClr val="tx1"/>
                        </a:solidFill>
                        <a:latin typeface="微软雅黑" panose="020B0503020204020204" pitchFamily="34" charset="-122"/>
                        <a:ea typeface="微软雅黑" panose="020B0503020204020204" pitchFamily="34" charset="-122"/>
                        <a:sym typeface="+mn-ea"/>
                      </a:endParaRPr>
                    </a:p>
                  </a:txBody>
                  <a:tcPr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438150">
                <a:tc>
                  <a:txBody>
                    <a:bodyPr/>
                    <a:p>
                      <a:pPr indent="0" fontAlgn="auto">
                        <a:lnSpc>
                          <a:spcPct val="150000"/>
                        </a:lnSpc>
                        <a:buNone/>
                      </a:pPr>
                      <a:r>
                        <a:rPr lang="zh-CN" altLang="en-US" sz="1400" b="1"/>
                        <a:t>适应症及用法用量</a:t>
                      </a:r>
                      <a:endParaRPr lang="zh-CN" altLang="en-US" sz="1400" b="1"/>
                    </a:p>
                  </a:txBody>
                  <a:tcPr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2">
                        <a:lumMod val="20000"/>
                        <a:lumOff val="80000"/>
                      </a:schemeClr>
                    </a:solidFill>
                  </a:tcPr>
                </a:tc>
                <a:tc>
                  <a:txBody>
                    <a:bodyPr/>
                    <a:p>
                      <a:pPr indent="0" fontAlgn="auto">
                        <a:lnSpc>
                          <a:spcPct val="150000"/>
                        </a:lnSpc>
                        <a:buNone/>
                      </a:pPr>
                      <a:r>
                        <a:rPr lang="zh-CN" altLang="en-US" sz="1400" b="0" dirty="0">
                          <a:solidFill>
                            <a:schemeClr val="tx1"/>
                          </a:solidFill>
                          <a:latin typeface="+mn-ea"/>
                          <a:cs typeface="Times New Roman" panose="02020603050405020304" pitchFamily="18" charset="0"/>
                          <a:sym typeface="+mn-ea"/>
                        </a:rPr>
                        <a:t>（见下一页）</a:t>
                      </a:r>
                      <a:endParaRPr lang="zh-CN" altLang="en-US" sz="1400" b="0" dirty="0">
                        <a:solidFill>
                          <a:schemeClr val="tx1"/>
                        </a:solidFill>
                        <a:latin typeface="+mn-ea"/>
                        <a:cs typeface="Times New Roman" panose="02020603050405020304" pitchFamily="18" charset="0"/>
                        <a:sym typeface="+mn-ea"/>
                      </a:endParaRPr>
                    </a:p>
                  </a:txBody>
                  <a:tcPr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438150">
                <a:tc>
                  <a:txBody>
                    <a:bodyPr/>
                    <a:p>
                      <a:pPr indent="0" fontAlgn="auto">
                        <a:lnSpc>
                          <a:spcPct val="150000"/>
                        </a:lnSpc>
                        <a:buNone/>
                      </a:pPr>
                      <a:r>
                        <a:rPr lang="zh-CN" altLang="en-US" sz="1400" b="1"/>
                        <a:t>中国获批时间</a:t>
                      </a:r>
                      <a:endParaRPr lang="zh-CN" altLang="en-US" sz="1400" b="1"/>
                    </a:p>
                  </a:txBody>
                  <a:tcPr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2">
                        <a:lumMod val="20000"/>
                        <a:lumOff val="80000"/>
                      </a:schemeClr>
                    </a:solidFill>
                  </a:tcPr>
                </a:tc>
                <a:tc>
                  <a:txBody>
                    <a:bodyPr/>
                    <a:p>
                      <a:pPr indent="0" fontAlgn="auto">
                        <a:lnSpc>
                          <a:spcPct val="150000"/>
                        </a:lnSpc>
                        <a:buNone/>
                      </a:pPr>
                      <a:r>
                        <a:rPr lang="en-US" altLang="zh-CN" sz="1400" b="0" dirty="0">
                          <a:solidFill>
                            <a:schemeClr val="tx1"/>
                          </a:solidFill>
                          <a:latin typeface="+mn-ea"/>
                          <a:cs typeface="Times New Roman" panose="02020603050405020304" pitchFamily="18" charset="0"/>
                          <a:sym typeface="+mn-ea"/>
                        </a:rPr>
                        <a:t>2023</a:t>
                      </a:r>
                      <a:r>
                        <a:rPr lang="zh-CN" altLang="en-US" sz="1400" b="0" dirty="0">
                          <a:solidFill>
                            <a:schemeClr val="tx1"/>
                          </a:solidFill>
                          <a:latin typeface="+mn-ea"/>
                          <a:cs typeface="Times New Roman" panose="02020603050405020304" pitchFamily="18" charset="0"/>
                          <a:sym typeface="+mn-ea"/>
                        </a:rPr>
                        <a:t>年</a:t>
                      </a:r>
                      <a:r>
                        <a:rPr lang="en-US" altLang="zh-CN" sz="1400" b="0" dirty="0">
                          <a:solidFill>
                            <a:schemeClr val="tx1"/>
                          </a:solidFill>
                          <a:latin typeface="+mn-ea"/>
                          <a:cs typeface="Times New Roman" panose="02020603050405020304" pitchFamily="18" charset="0"/>
                          <a:sym typeface="+mn-ea"/>
                        </a:rPr>
                        <a:t>2</a:t>
                      </a:r>
                      <a:r>
                        <a:rPr lang="zh-CN" altLang="en-US" sz="1400" b="0" dirty="0">
                          <a:solidFill>
                            <a:schemeClr val="tx1"/>
                          </a:solidFill>
                          <a:latin typeface="+mn-ea"/>
                          <a:cs typeface="Times New Roman" panose="02020603050405020304" pitchFamily="18" charset="0"/>
                          <a:sym typeface="+mn-ea"/>
                        </a:rPr>
                        <a:t>月</a:t>
                      </a:r>
                      <a:r>
                        <a:rPr lang="en-US" altLang="zh-CN" sz="1400" b="0" dirty="0">
                          <a:solidFill>
                            <a:schemeClr val="tx1"/>
                          </a:solidFill>
                          <a:latin typeface="+mn-ea"/>
                          <a:cs typeface="Times New Roman" panose="02020603050405020304" pitchFamily="18" charset="0"/>
                          <a:sym typeface="+mn-ea"/>
                        </a:rPr>
                        <a:t>28</a:t>
                      </a:r>
                      <a:r>
                        <a:rPr lang="zh-CN" altLang="en-US" sz="1400" b="0" dirty="0">
                          <a:solidFill>
                            <a:schemeClr val="tx1"/>
                          </a:solidFill>
                          <a:latin typeface="+mn-ea"/>
                          <a:cs typeface="Times New Roman" panose="02020603050405020304" pitchFamily="18" charset="0"/>
                          <a:sym typeface="+mn-ea"/>
                        </a:rPr>
                        <a:t>日</a:t>
                      </a:r>
                      <a:endParaRPr lang="zh-CN" altLang="en-US" sz="1400" b="0" dirty="0">
                        <a:solidFill>
                          <a:schemeClr val="tx1"/>
                        </a:solidFill>
                        <a:latin typeface="+mn-ea"/>
                        <a:cs typeface="Times New Roman" panose="02020603050405020304" pitchFamily="18" charset="0"/>
                        <a:sym typeface="+mn-ea"/>
                      </a:endParaRPr>
                    </a:p>
                  </a:txBody>
                  <a:tcPr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603885">
                <a:tc>
                  <a:txBody>
                    <a:bodyPr/>
                    <a:p>
                      <a:pPr indent="0" fontAlgn="auto">
                        <a:lnSpc>
                          <a:spcPct val="150000"/>
                        </a:lnSpc>
                        <a:buNone/>
                      </a:pPr>
                      <a:r>
                        <a:rPr lang="zh-CN" altLang="en-US" sz="1400" b="1" dirty="0">
                          <a:latin typeface="微软雅黑" panose="020B0503020204020204" pitchFamily="34" charset="-122"/>
                          <a:ea typeface="微软雅黑" panose="020B0503020204020204" pitchFamily="34" charset="-122"/>
                          <a:sym typeface="+mn-ea"/>
                        </a:rPr>
                        <a:t>目前大陆地区同通用名药品的上市情况</a:t>
                      </a:r>
                      <a:endParaRPr lang="zh-CN" altLang="en-US" sz="1400" b="1" dirty="0">
                        <a:latin typeface="微软雅黑" panose="020B0503020204020204" pitchFamily="34" charset="-122"/>
                        <a:ea typeface="微软雅黑" panose="020B0503020204020204" pitchFamily="34" charset="-122"/>
                        <a:sym typeface="+mn-ea"/>
                      </a:endParaRPr>
                    </a:p>
                  </a:txBody>
                  <a:tcPr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2">
                        <a:lumMod val="20000"/>
                        <a:lumOff val="80000"/>
                      </a:schemeClr>
                    </a:solidFill>
                  </a:tcPr>
                </a:tc>
                <a:tc>
                  <a:txBody>
                    <a:bodyPr/>
                    <a:p>
                      <a:pPr indent="0" fontAlgn="auto">
                        <a:lnSpc>
                          <a:spcPct val="150000"/>
                        </a:lnSpc>
                        <a:buNone/>
                      </a:pPr>
                      <a:r>
                        <a:rPr lang="en-US" sz="1400" b="1" dirty="0">
                          <a:solidFill>
                            <a:srgbClr val="E50150"/>
                          </a:solidFill>
                          <a:latin typeface="微软雅黑" panose="020B0503020204020204" pitchFamily="34" charset="-122"/>
                          <a:ea typeface="微软雅黑" panose="020B0503020204020204" pitchFamily="34" charset="-122"/>
                          <a:sym typeface="+mn-ea"/>
                        </a:rPr>
                        <a:t>5</a:t>
                      </a:r>
                      <a:r>
                        <a:rPr lang="zh-CN" altLang="en-US" sz="1400" b="1" dirty="0">
                          <a:solidFill>
                            <a:srgbClr val="E50150"/>
                          </a:solidFill>
                          <a:latin typeface="微软雅黑" panose="020B0503020204020204" pitchFamily="34" charset="-122"/>
                          <a:ea typeface="微软雅黑" panose="020B0503020204020204" pitchFamily="34" charset="-122"/>
                          <a:sym typeface="+mn-ea"/>
                        </a:rPr>
                        <a:t>家</a:t>
                      </a:r>
                      <a:endParaRPr lang="zh-CN" altLang="en-US" sz="1400" b="1" dirty="0">
                        <a:solidFill>
                          <a:srgbClr val="E50150"/>
                        </a:solidFill>
                        <a:latin typeface="微软雅黑" panose="020B0503020204020204" pitchFamily="34" charset="-122"/>
                        <a:ea typeface="微软雅黑" panose="020B0503020204020204" pitchFamily="34" charset="-122"/>
                        <a:sym typeface="+mn-ea"/>
                      </a:endParaRPr>
                    </a:p>
                  </a:txBody>
                  <a:tcPr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660400">
                <a:tc>
                  <a:txBody>
                    <a:bodyPr/>
                    <a:p>
                      <a:pPr indent="0" fontAlgn="auto">
                        <a:lnSpc>
                          <a:spcPct val="150000"/>
                        </a:lnSpc>
                        <a:buNone/>
                      </a:pPr>
                      <a:r>
                        <a:rPr lang="zh-CN" altLang="en-US" sz="1400" b="1"/>
                        <a:t>全球首次上市时间及国家</a:t>
                      </a:r>
                      <a:r>
                        <a:rPr lang="en-US" altLang="zh-CN" sz="1400" b="1"/>
                        <a:t>/</a:t>
                      </a:r>
                      <a:r>
                        <a:rPr lang="zh-CN" altLang="en-US" sz="1400" b="1"/>
                        <a:t>地区</a:t>
                      </a:r>
                      <a:endParaRPr lang="zh-CN" altLang="en-US" sz="1400" b="1"/>
                    </a:p>
                  </a:txBody>
                  <a:tcPr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2">
                        <a:lumMod val="20000"/>
                        <a:lumOff val="80000"/>
                      </a:schemeClr>
                    </a:solidFill>
                  </a:tcPr>
                </a:tc>
                <a:tc>
                  <a:txBody>
                    <a:bodyPr/>
                    <a:p>
                      <a:pPr indent="0" fontAlgn="auto">
                        <a:lnSpc>
                          <a:spcPct val="150000"/>
                        </a:lnSpc>
                        <a:buNone/>
                      </a:pPr>
                      <a:r>
                        <a:rPr lang="en-US" sz="1400" dirty="0">
                          <a:latin typeface="微软雅黑" panose="020B0503020204020204" pitchFamily="34" charset="-122"/>
                          <a:ea typeface="微软雅黑" panose="020B0503020204020204" pitchFamily="34" charset="-122"/>
                          <a:sym typeface="+mn-ea"/>
                        </a:rPr>
                        <a:t>2006</a:t>
                      </a:r>
                      <a:r>
                        <a:rPr lang="zh-CN" altLang="en-US" sz="1400" dirty="0">
                          <a:latin typeface="微软雅黑" panose="020B0503020204020204" pitchFamily="34" charset="-122"/>
                          <a:ea typeface="微软雅黑" panose="020B0503020204020204" pitchFamily="34" charset="-122"/>
                          <a:sym typeface="+mn-ea"/>
                        </a:rPr>
                        <a:t>年，美国</a:t>
                      </a:r>
                      <a:endParaRPr lang="zh-CN" altLang="en-US" sz="1400" dirty="0">
                        <a:latin typeface="微软雅黑" panose="020B0503020204020204" pitchFamily="34" charset="-122"/>
                        <a:ea typeface="微软雅黑" panose="020B0503020204020204" pitchFamily="34" charset="-122"/>
                        <a:sym typeface="+mn-ea"/>
                      </a:endParaRPr>
                    </a:p>
                  </a:txBody>
                  <a:tcPr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437515">
                <a:tc>
                  <a:txBody>
                    <a:bodyPr/>
                    <a:p>
                      <a:pPr indent="0" fontAlgn="auto">
                        <a:lnSpc>
                          <a:spcPct val="150000"/>
                        </a:lnSpc>
                        <a:buNone/>
                      </a:pPr>
                      <a:r>
                        <a:rPr lang="zh-CN" altLang="en-US" sz="1400" b="1" dirty="0">
                          <a:latin typeface="微软雅黑" panose="020B0503020204020204" pitchFamily="34" charset="-122"/>
                          <a:ea typeface="微软雅黑" panose="020B0503020204020204" pitchFamily="34" charset="-122"/>
                          <a:sym typeface="+mn-ea"/>
                        </a:rPr>
                        <a:t>是否为OTC药品</a:t>
                      </a:r>
                      <a:endParaRPr lang="zh-CN" altLang="en-US" sz="1400" b="1" dirty="0">
                        <a:latin typeface="微软雅黑" panose="020B0503020204020204" pitchFamily="34" charset="-122"/>
                        <a:ea typeface="微软雅黑" panose="020B0503020204020204" pitchFamily="34" charset="-122"/>
                        <a:sym typeface="+mn-ea"/>
                      </a:endParaRPr>
                    </a:p>
                  </a:txBody>
                  <a:tcPr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2">
                        <a:lumMod val="20000"/>
                        <a:lumOff val="80000"/>
                      </a:schemeClr>
                    </a:solidFill>
                  </a:tcPr>
                </a:tc>
                <a:tc>
                  <a:txBody>
                    <a:bodyPr/>
                    <a:p>
                      <a:pPr indent="0" fontAlgn="auto">
                        <a:lnSpc>
                          <a:spcPct val="150000"/>
                        </a:lnSpc>
                        <a:buNone/>
                      </a:pPr>
                      <a:r>
                        <a:rPr lang="zh-CN" altLang="en-US" sz="1400" dirty="0">
                          <a:latin typeface="微软雅黑" panose="020B0503020204020204" pitchFamily="34" charset="-122"/>
                          <a:ea typeface="微软雅黑" panose="020B0503020204020204" pitchFamily="34" charset="-122"/>
                          <a:sym typeface="+mn-ea"/>
                        </a:rPr>
                        <a:t>否</a:t>
                      </a:r>
                      <a:endParaRPr lang="zh-CN" altLang="en-US" sz="1400" dirty="0">
                        <a:latin typeface="微软雅黑" panose="020B0503020204020204" pitchFamily="34" charset="-122"/>
                        <a:ea typeface="微软雅黑" panose="020B0503020204020204" pitchFamily="34" charset="-122"/>
                        <a:sym typeface="+mn-ea"/>
                      </a:endParaRPr>
                    </a:p>
                  </a:txBody>
                  <a:tcPr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bl>
          </a:graphicData>
        </a:graphic>
      </p:graphicFrame>
      <p:sp>
        <p:nvSpPr>
          <p:cNvPr id="6" name="文本框 5"/>
          <p:cNvSpPr txBox="1"/>
          <p:nvPr/>
        </p:nvSpPr>
        <p:spPr>
          <a:xfrm>
            <a:off x="6276975" y="1885315"/>
            <a:ext cx="5064760" cy="3689985"/>
          </a:xfrm>
          <a:prstGeom prst="rect">
            <a:avLst/>
          </a:prstGeom>
          <a:noFill/>
          <a:ln w="19050">
            <a:solidFill>
              <a:srgbClr val="00739F"/>
            </a:solidFill>
          </a:ln>
        </p:spPr>
        <p:txBody>
          <a:bodyPr wrap="square" rtlCol="0" anchor="t">
            <a:noAutofit/>
          </a:bodyPr>
          <a:p>
            <a:pPr indent="0" algn="ctr" fontAlgn="auto">
              <a:lnSpc>
                <a:spcPct val="150000"/>
              </a:lnSpc>
            </a:pPr>
            <a:r>
              <a:rPr lang="zh-CN" altLang="en-US" b="1" dirty="0">
                <a:solidFill>
                  <a:srgbClr val="00739F"/>
                </a:solidFill>
                <a:latin typeface="微软雅黑" panose="020B0503020204020204" pitchFamily="34" charset="-122"/>
                <a:ea typeface="微软雅黑" panose="020B0503020204020204" pitchFamily="34" charset="-122"/>
                <a:sym typeface="+mn-ea"/>
              </a:rPr>
              <a:t>参照药品建议</a:t>
            </a:r>
            <a:r>
              <a:rPr lang="zh-CN" altLang="en-US" dirty="0">
                <a:solidFill>
                  <a:srgbClr val="00739F"/>
                </a:solidFill>
                <a:latin typeface="微软雅黑" panose="020B0503020204020204" pitchFamily="34" charset="-122"/>
                <a:ea typeface="微软雅黑" panose="020B0503020204020204" pitchFamily="34" charset="-122"/>
                <a:sym typeface="+mn-ea"/>
              </a:rPr>
              <a:t>：</a:t>
            </a:r>
            <a:r>
              <a:rPr lang="zh-CN" altLang="en-US" b="1" dirty="0">
                <a:solidFill>
                  <a:srgbClr val="E50150"/>
                </a:solidFill>
                <a:latin typeface="微软雅黑" panose="020B0503020204020204" pitchFamily="34" charset="-122"/>
                <a:ea typeface="微软雅黑" panose="020B0503020204020204" pitchFamily="34" charset="-122"/>
                <a:sym typeface="+mn-ea"/>
              </a:rPr>
              <a:t>艾普拉唑</a:t>
            </a:r>
            <a:r>
              <a:rPr lang="zh-CN" altLang="en-US" b="1" dirty="0">
                <a:solidFill>
                  <a:schemeClr val="tx1"/>
                </a:solidFill>
                <a:latin typeface="微软雅黑" panose="020B0503020204020204" pitchFamily="34" charset="-122"/>
                <a:ea typeface="微软雅黑" panose="020B0503020204020204" pitchFamily="34" charset="-122"/>
                <a:sym typeface="+mn-ea"/>
              </a:rPr>
              <a:t>肠溶片</a:t>
            </a:r>
            <a:endParaRPr lang="zh-CN" altLang="en-US" b="1" dirty="0">
              <a:solidFill>
                <a:srgbClr val="E50150"/>
              </a:solidFill>
              <a:latin typeface="微软雅黑" panose="020B0503020204020204" pitchFamily="34" charset="-122"/>
              <a:ea typeface="微软雅黑" panose="020B0503020204020204" pitchFamily="34" charset="-122"/>
              <a:sym typeface="+mn-ea"/>
            </a:endParaRPr>
          </a:p>
          <a:p>
            <a:pPr indent="0" fontAlgn="auto">
              <a:lnSpc>
                <a:spcPct val="150000"/>
              </a:lnSpc>
              <a:spcBef>
                <a:spcPts val="600"/>
              </a:spcBef>
              <a:spcAft>
                <a:spcPts val="600"/>
              </a:spcAft>
            </a:pPr>
            <a:r>
              <a:rPr lang="zh-CN" altLang="en-US" sz="1600" b="1" dirty="0">
                <a:solidFill>
                  <a:schemeClr val="tx1"/>
                </a:solidFill>
                <a:latin typeface="微软雅黑" panose="020B0503020204020204" pitchFamily="34" charset="-122"/>
                <a:ea typeface="微软雅黑" panose="020B0503020204020204" pitchFamily="34" charset="-122"/>
                <a:sym typeface="+mn-ea"/>
              </a:rPr>
              <a:t>参照药品选择理由：</a:t>
            </a:r>
            <a:endParaRPr lang="zh-CN" altLang="en-US" sz="1600" b="1" dirty="0">
              <a:solidFill>
                <a:schemeClr val="tx1"/>
              </a:solidFill>
              <a:latin typeface="微软雅黑" panose="020B0503020204020204" pitchFamily="34" charset="-122"/>
              <a:ea typeface="微软雅黑" panose="020B0503020204020204" pitchFamily="34" charset="-122"/>
              <a:sym typeface="+mn-ea"/>
            </a:endParaRPr>
          </a:p>
          <a:p>
            <a:pPr marL="215900" indent="-457200" fontAlgn="auto">
              <a:lnSpc>
                <a:spcPct val="150000"/>
              </a:lnSpc>
            </a:pPr>
            <a:r>
              <a:rPr lang="en-US" altLang="zh-CN" sz="1400" dirty="0">
                <a:solidFill>
                  <a:schemeClr val="tx1"/>
                </a:solidFill>
                <a:latin typeface="微软雅黑" panose="020B0503020204020204" pitchFamily="34" charset="-122"/>
                <a:ea typeface="微软雅黑" panose="020B0503020204020204" pitchFamily="34" charset="-122"/>
                <a:sym typeface="+mn-ea"/>
              </a:rPr>
              <a:t>1. </a:t>
            </a:r>
            <a:r>
              <a:rPr lang="zh-CN" altLang="en-US" sz="1400" dirty="0">
                <a:solidFill>
                  <a:schemeClr val="tx1"/>
                </a:solidFill>
                <a:latin typeface="微软雅黑" panose="020B0503020204020204" pitchFamily="34" charset="-122"/>
                <a:ea typeface="微软雅黑" panose="020B0503020204020204" pitchFamily="34" charset="-122"/>
                <a:sym typeface="+mn-ea"/>
              </a:rPr>
              <a:t>与艾司奥美拉唑</a:t>
            </a:r>
            <a:r>
              <a:rPr lang="zh-CN" altLang="en-US" sz="1400" b="1" dirty="0">
                <a:solidFill>
                  <a:srgbClr val="00739F"/>
                </a:solidFill>
                <a:latin typeface="微软雅黑" panose="020B0503020204020204" pitchFamily="34" charset="-122"/>
                <a:ea typeface="微软雅黑" panose="020B0503020204020204" pitchFamily="34" charset="-122"/>
                <a:sym typeface="+mn-ea"/>
              </a:rPr>
              <a:t>同属于第二代</a:t>
            </a:r>
            <a:r>
              <a:rPr lang="en-US" altLang="zh-CN" sz="1400" b="1" dirty="0">
                <a:solidFill>
                  <a:srgbClr val="00739F"/>
                </a:solidFill>
                <a:latin typeface="微软雅黑" panose="020B0503020204020204" pitchFamily="34" charset="-122"/>
                <a:ea typeface="微软雅黑" panose="020B0503020204020204" pitchFamily="34" charset="-122"/>
                <a:sym typeface="+mn-ea"/>
              </a:rPr>
              <a:t>PPI</a:t>
            </a:r>
            <a:r>
              <a:rPr lang="zh-CN" altLang="en-US" sz="1400" b="1" dirty="0">
                <a:solidFill>
                  <a:srgbClr val="00739F"/>
                </a:solidFill>
                <a:latin typeface="微软雅黑" panose="020B0503020204020204" pitchFamily="34" charset="-122"/>
                <a:ea typeface="微软雅黑" panose="020B0503020204020204" pitchFamily="34" charset="-122"/>
                <a:sym typeface="+mn-ea"/>
              </a:rPr>
              <a:t>，</a:t>
            </a:r>
            <a:r>
              <a:rPr lang="zh-CN" altLang="en-US" sz="1400" dirty="0">
                <a:solidFill>
                  <a:schemeClr val="tx1"/>
                </a:solidFill>
                <a:latin typeface="微软雅黑" panose="020B0503020204020204" pitchFamily="34" charset="-122"/>
                <a:ea typeface="微软雅黑" panose="020B0503020204020204" pitchFamily="34" charset="-122"/>
                <a:sym typeface="+mn-ea"/>
              </a:rPr>
              <a:t>抑酸强、起效快，每天用药</a:t>
            </a:r>
            <a:r>
              <a:rPr lang="en-US" altLang="zh-CN" sz="1400" dirty="0">
                <a:solidFill>
                  <a:schemeClr val="tx1"/>
                </a:solidFill>
                <a:latin typeface="微软雅黑" panose="020B0503020204020204" pitchFamily="34" charset="-122"/>
                <a:ea typeface="微软雅黑" panose="020B0503020204020204" pitchFamily="34" charset="-122"/>
                <a:sym typeface="+mn-ea"/>
              </a:rPr>
              <a:t>1</a:t>
            </a:r>
            <a:r>
              <a:rPr lang="zh-CN" altLang="en-US" sz="1400" dirty="0">
                <a:solidFill>
                  <a:schemeClr val="tx1"/>
                </a:solidFill>
                <a:latin typeface="微软雅黑" panose="020B0503020204020204" pitchFamily="34" charset="-122"/>
                <a:ea typeface="微软雅黑" panose="020B0503020204020204" pitchFamily="34" charset="-122"/>
                <a:sym typeface="+mn-ea"/>
              </a:rPr>
              <a:t>次，且与艾司奥美拉唑一样受肝药酶影响较小，</a:t>
            </a:r>
            <a:r>
              <a:rPr lang="zh-CN" altLang="en-US" sz="1400" dirty="0">
                <a:latin typeface="微软雅黑" panose="020B0503020204020204" pitchFamily="34" charset="-122"/>
                <a:ea typeface="微软雅黑" panose="020B0503020204020204" pitchFamily="34" charset="-122"/>
                <a:sym typeface="+mn-ea"/>
              </a:rPr>
              <a:t>个体差异小</a:t>
            </a:r>
            <a:r>
              <a:rPr lang="zh-CN" altLang="en-US" sz="1400" dirty="0">
                <a:solidFill>
                  <a:schemeClr val="tx1"/>
                </a:solidFill>
                <a:latin typeface="微软雅黑" panose="020B0503020204020204" pitchFamily="34" charset="-122"/>
                <a:ea typeface="微软雅黑" panose="020B0503020204020204" pitchFamily="34" charset="-122"/>
                <a:sym typeface="+mn-ea"/>
              </a:rPr>
              <a:t>。</a:t>
            </a:r>
            <a:endParaRPr lang="zh-CN" altLang="en-US" sz="1400" dirty="0">
              <a:solidFill>
                <a:schemeClr val="tx1"/>
              </a:solidFill>
              <a:latin typeface="微软雅黑" panose="020B0503020204020204" pitchFamily="34" charset="-122"/>
              <a:ea typeface="微软雅黑" panose="020B0503020204020204" pitchFamily="34" charset="-122"/>
              <a:sym typeface="+mn-ea"/>
            </a:endParaRPr>
          </a:p>
          <a:p>
            <a:pPr marL="215900" indent="-457200" fontAlgn="auto">
              <a:lnSpc>
                <a:spcPct val="150000"/>
              </a:lnSpc>
            </a:pPr>
            <a:r>
              <a:rPr lang="en-US" altLang="zh-CN" sz="1400" dirty="0">
                <a:solidFill>
                  <a:schemeClr val="tx1"/>
                </a:solidFill>
                <a:latin typeface="微软雅黑" panose="020B0503020204020204" pitchFamily="34" charset="-122"/>
                <a:ea typeface="微软雅黑" panose="020B0503020204020204" pitchFamily="34" charset="-122"/>
                <a:sym typeface="+mn-ea"/>
              </a:rPr>
              <a:t>2. </a:t>
            </a:r>
            <a:r>
              <a:rPr lang="zh-CN" altLang="en-US" sz="1400" dirty="0">
                <a:solidFill>
                  <a:schemeClr val="tx1"/>
                </a:solidFill>
                <a:latin typeface="微软雅黑" panose="020B0503020204020204" pitchFamily="34" charset="-122"/>
                <a:ea typeface="微软雅黑" panose="020B0503020204020204" pitchFamily="34" charset="-122"/>
                <a:sym typeface="+mn-ea"/>
              </a:rPr>
              <a:t>艾普拉唑与艾司奥美拉唑在</a:t>
            </a:r>
            <a:r>
              <a:rPr lang="en-US" altLang="zh-CN" sz="1400" dirty="0">
                <a:solidFill>
                  <a:schemeClr val="tx1"/>
                </a:solidFill>
                <a:latin typeface="微软雅黑" panose="020B0503020204020204" pitchFamily="34" charset="-122"/>
                <a:ea typeface="微软雅黑" panose="020B0503020204020204" pitchFamily="34" charset="-122"/>
                <a:sym typeface="+mn-ea"/>
              </a:rPr>
              <a:t>PPI</a:t>
            </a:r>
            <a:r>
              <a:rPr lang="zh-CN" altLang="en-US" sz="1400" dirty="0">
                <a:solidFill>
                  <a:schemeClr val="tx1"/>
                </a:solidFill>
                <a:latin typeface="微软雅黑" panose="020B0503020204020204" pitchFamily="34" charset="-122"/>
                <a:ea typeface="微软雅黑" panose="020B0503020204020204" pitchFamily="34" charset="-122"/>
                <a:sym typeface="+mn-ea"/>
              </a:rPr>
              <a:t>中的</a:t>
            </a:r>
            <a:r>
              <a:rPr lang="zh-CN" altLang="en-US" sz="1400" b="1" dirty="0">
                <a:solidFill>
                  <a:srgbClr val="00739F"/>
                </a:solidFill>
                <a:latin typeface="微软雅黑" panose="020B0503020204020204" pitchFamily="34" charset="-122"/>
                <a:ea typeface="微软雅黑" panose="020B0503020204020204" pitchFamily="34" charset="-122"/>
                <a:sym typeface="+mn-ea"/>
              </a:rPr>
              <a:t>市场份额相当</a:t>
            </a:r>
            <a:r>
              <a:rPr lang="zh-CN" altLang="en-US" sz="1400" dirty="0">
                <a:latin typeface="微软雅黑" panose="020B0503020204020204" pitchFamily="34" charset="-122"/>
                <a:ea typeface="微软雅黑" panose="020B0503020204020204" pitchFamily="34" charset="-122"/>
                <a:sym typeface="+mn-ea"/>
              </a:rPr>
              <a:t>（</a:t>
            </a:r>
            <a:r>
              <a:rPr lang="en-US" altLang="zh-CN" sz="1400" dirty="0">
                <a:latin typeface="微软雅黑" panose="020B0503020204020204" pitchFamily="34" charset="-122"/>
                <a:ea typeface="微软雅黑" panose="020B0503020204020204" pitchFamily="34" charset="-122"/>
                <a:sym typeface="+mn-ea"/>
              </a:rPr>
              <a:t>15~20%</a:t>
            </a:r>
            <a:r>
              <a:rPr lang="zh-CN" altLang="en-US" sz="1400" dirty="0">
                <a:latin typeface="微软雅黑" panose="020B0503020204020204" pitchFamily="34" charset="-122"/>
                <a:ea typeface="微软雅黑" panose="020B0503020204020204" pitchFamily="34" charset="-122"/>
                <a:sym typeface="+mn-ea"/>
              </a:rPr>
              <a:t>），且</a:t>
            </a:r>
            <a:r>
              <a:rPr lang="zh-CN" altLang="en-US" sz="1400" dirty="0">
                <a:solidFill>
                  <a:srgbClr val="00739F"/>
                </a:solidFill>
                <a:latin typeface="微软雅黑" panose="020B0503020204020204" pitchFamily="34" charset="-122"/>
                <a:ea typeface="微软雅黑" panose="020B0503020204020204" pitchFamily="34" charset="-122"/>
                <a:sym typeface="+mn-ea"/>
              </a:rPr>
              <a:t>口服剂型的应用率相当</a:t>
            </a:r>
            <a:r>
              <a:rPr lang="zh-CN" altLang="en-US" sz="1400" dirty="0">
                <a:latin typeface="微软雅黑" panose="020B0503020204020204" pitchFamily="34" charset="-122"/>
                <a:ea typeface="微软雅黑" panose="020B0503020204020204" pitchFamily="34" charset="-122"/>
                <a:sym typeface="+mn-ea"/>
              </a:rPr>
              <a:t>（</a:t>
            </a:r>
            <a:r>
              <a:rPr lang="en-US" altLang="zh-CN" sz="1400" dirty="0">
                <a:latin typeface="微软雅黑" panose="020B0503020204020204" pitchFamily="34" charset="-122"/>
                <a:ea typeface="微软雅黑" panose="020B0503020204020204" pitchFamily="34" charset="-122"/>
                <a:sym typeface="+mn-ea"/>
              </a:rPr>
              <a:t>50~60%</a:t>
            </a:r>
            <a:r>
              <a:rPr lang="zh-CN" altLang="en-US" sz="1400" dirty="0">
                <a:latin typeface="微软雅黑" panose="020B0503020204020204" pitchFamily="34" charset="-122"/>
                <a:ea typeface="微软雅黑" panose="020B0503020204020204" pitchFamily="34" charset="-122"/>
                <a:sym typeface="+mn-ea"/>
              </a:rPr>
              <a:t>），属于应用较广泛但又不是份额最大的</a:t>
            </a:r>
            <a:r>
              <a:rPr lang="en-US" altLang="zh-CN" sz="1400" dirty="0">
                <a:latin typeface="微软雅黑" panose="020B0503020204020204" pitchFamily="34" charset="-122"/>
                <a:ea typeface="微软雅黑" panose="020B0503020204020204" pitchFamily="34" charset="-122"/>
                <a:sym typeface="+mn-ea"/>
              </a:rPr>
              <a:t>PPI</a:t>
            </a:r>
            <a:r>
              <a:rPr lang="zh-CN" altLang="en-US" sz="1400" dirty="0">
                <a:latin typeface="微软雅黑" panose="020B0503020204020204" pitchFamily="34" charset="-122"/>
                <a:ea typeface="微软雅黑" panose="020B0503020204020204" pitchFamily="34" charset="-122"/>
                <a:sym typeface="+mn-ea"/>
              </a:rPr>
              <a:t>。</a:t>
            </a:r>
            <a:endParaRPr lang="zh-CN" altLang="en-US" sz="1400" dirty="0">
              <a:latin typeface="微软雅黑" panose="020B0503020204020204" pitchFamily="34" charset="-122"/>
              <a:ea typeface="微软雅黑" panose="020B0503020204020204" pitchFamily="34" charset="-122"/>
              <a:sym typeface="+mn-ea"/>
            </a:endParaRPr>
          </a:p>
          <a:p>
            <a:pPr marL="215900" indent="-457200" fontAlgn="auto">
              <a:lnSpc>
                <a:spcPct val="150000"/>
              </a:lnSpc>
            </a:pPr>
            <a:r>
              <a:rPr lang="en-US" altLang="zh-CN" sz="1400" dirty="0">
                <a:solidFill>
                  <a:schemeClr val="tx1"/>
                </a:solidFill>
                <a:latin typeface="微软雅黑" panose="020B0503020204020204" pitchFamily="34" charset="-122"/>
                <a:ea typeface="微软雅黑" panose="020B0503020204020204" pitchFamily="34" charset="-122"/>
                <a:sym typeface="+mn-ea"/>
              </a:rPr>
              <a:t>3. </a:t>
            </a:r>
            <a:r>
              <a:rPr lang="zh-CN" altLang="en-US" sz="1400" dirty="0">
                <a:solidFill>
                  <a:schemeClr val="tx1"/>
                </a:solidFill>
                <a:latin typeface="微软雅黑" panose="020B0503020204020204" pitchFamily="34" charset="-122"/>
                <a:ea typeface="微软雅黑" panose="020B0503020204020204" pitchFamily="34" charset="-122"/>
                <a:sym typeface="+mn-ea"/>
              </a:rPr>
              <a:t>艾普拉唑仅在国内销售，更能代表国内</a:t>
            </a:r>
            <a:r>
              <a:rPr lang="en-US" altLang="zh-CN" sz="1400" dirty="0">
                <a:solidFill>
                  <a:schemeClr val="tx1"/>
                </a:solidFill>
                <a:latin typeface="微软雅黑" panose="020B0503020204020204" pitchFamily="34" charset="-122"/>
                <a:ea typeface="微软雅黑" panose="020B0503020204020204" pitchFamily="34" charset="-122"/>
                <a:sym typeface="+mn-ea"/>
              </a:rPr>
              <a:t>PPI</a:t>
            </a:r>
            <a:r>
              <a:rPr lang="zh-CN" altLang="en-US" sz="1400" dirty="0">
                <a:solidFill>
                  <a:schemeClr val="tx1"/>
                </a:solidFill>
                <a:latin typeface="微软雅黑" panose="020B0503020204020204" pitchFamily="34" charset="-122"/>
                <a:ea typeface="微软雅黑" panose="020B0503020204020204" pitchFamily="34" charset="-122"/>
                <a:sym typeface="+mn-ea"/>
              </a:rPr>
              <a:t>的临床用药习惯。</a:t>
            </a:r>
            <a:endParaRPr lang="zh-CN" altLang="en-US" sz="1400" dirty="0">
              <a:solidFill>
                <a:schemeClr val="tx1"/>
              </a:solidFill>
              <a:latin typeface="微软雅黑" panose="020B0503020204020204" pitchFamily="34" charset="-122"/>
              <a:ea typeface="微软雅黑" panose="020B0503020204020204" pitchFamily="34" charset="-122"/>
              <a:sym typeface="+mn-ea"/>
            </a:endParaRPr>
          </a:p>
          <a:p>
            <a:pPr marL="215900" indent="-457200" fontAlgn="auto">
              <a:lnSpc>
                <a:spcPct val="150000"/>
              </a:lnSpc>
            </a:pPr>
            <a:r>
              <a:rPr lang="en-US" altLang="zh-CN" sz="1400" dirty="0">
                <a:solidFill>
                  <a:schemeClr val="tx1"/>
                </a:solidFill>
                <a:latin typeface="微软雅黑" panose="020B0503020204020204" pitchFamily="34" charset="-122"/>
                <a:ea typeface="微软雅黑" panose="020B0503020204020204" pitchFamily="34" charset="-122"/>
                <a:sym typeface="+mn-ea"/>
              </a:rPr>
              <a:t>4. </a:t>
            </a:r>
            <a:r>
              <a:rPr lang="zh-CN" altLang="en-US" sz="1400" dirty="0">
                <a:solidFill>
                  <a:schemeClr val="tx1"/>
                </a:solidFill>
                <a:latin typeface="微软雅黑" panose="020B0503020204020204" pitchFamily="34" charset="-122"/>
                <a:ea typeface="微软雅黑" panose="020B0503020204020204" pitchFamily="34" charset="-122"/>
                <a:sym typeface="+mn-ea"/>
              </a:rPr>
              <a:t>均是国内相关临床指南的推荐</a:t>
            </a:r>
            <a:r>
              <a:rPr lang="en-US" altLang="zh-CN" sz="1400" dirty="0">
                <a:solidFill>
                  <a:schemeClr val="tx1"/>
                </a:solidFill>
                <a:latin typeface="微软雅黑" panose="020B0503020204020204" pitchFamily="34" charset="-122"/>
                <a:ea typeface="微软雅黑" panose="020B0503020204020204" pitchFamily="34" charset="-122"/>
                <a:sym typeface="+mn-ea"/>
              </a:rPr>
              <a:t>PPI</a:t>
            </a:r>
            <a:r>
              <a:rPr lang="zh-CN" altLang="en-US" sz="1400" dirty="0">
                <a:solidFill>
                  <a:schemeClr val="tx1"/>
                </a:solidFill>
                <a:latin typeface="微软雅黑" panose="020B0503020204020204" pitchFamily="34" charset="-122"/>
                <a:ea typeface="微软雅黑" panose="020B0503020204020204" pitchFamily="34" charset="-122"/>
                <a:sym typeface="+mn-ea"/>
              </a:rPr>
              <a:t>。</a:t>
            </a:r>
            <a:endParaRPr lang="zh-CN" altLang="en-US" sz="1400" dirty="0">
              <a:solidFill>
                <a:schemeClr val="tx1"/>
              </a:solidFill>
              <a:latin typeface="微软雅黑" panose="020B0503020204020204" pitchFamily="34" charset="-122"/>
              <a:ea typeface="微软雅黑" panose="020B0503020204020204" pitchFamily="34" charset="-122"/>
              <a:sym typeface="+mn-ea"/>
            </a:endParaRPr>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sz="2400" dirty="0">
                <a:sym typeface="+mn-ea"/>
              </a:rPr>
              <a:t>1.</a:t>
            </a:r>
            <a:r>
              <a:rPr lang="zh-CN" altLang="en-US" sz="2400" dirty="0">
                <a:sym typeface="+mn-ea"/>
              </a:rPr>
              <a:t>药品基本信息</a:t>
            </a:r>
            <a:r>
              <a:rPr lang="zh-CN" altLang="en-US" sz="2400" dirty="0">
                <a:sym typeface="+mn-ea"/>
              </a:rPr>
              <a:t>（</a:t>
            </a:r>
            <a:r>
              <a:rPr lang="en-US" altLang="zh-CN" sz="2400" dirty="0">
                <a:sym typeface="+mn-ea"/>
              </a:rPr>
              <a:t>2</a:t>
            </a:r>
            <a:r>
              <a:rPr lang="en-US" altLang="zh-CN" sz="2400" dirty="0">
                <a:sym typeface="+mn-ea"/>
              </a:rPr>
              <a:t>/3</a:t>
            </a:r>
            <a:r>
              <a:rPr lang="zh-CN" altLang="en-US" sz="2400" dirty="0">
                <a:sym typeface="+mn-ea"/>
              </a:rPr>
              <a:t>）</a:t>
            </a:r>
            <a:endParaRPr lang="zh-CN" altLang="en-US" sz="2400" dirty="0"/>
          </a:p>
        </p:txBody>
      </p:sp>
      <p:graphicFrame>
        <p:nvGraphicFramePr>
          <p:cNvPr id="15" name="表格 14"/>
          <p:cNvGraphicFramePr>
            <a:graphicFrameLocks noGrp="1"/>
          </p:cNvGraphicFramePr>
          <p:nvPr>
            <p:custDataLst>
              <p:tags r:id="rId1"/>
            </p:custDataLst>
          </p:nvPr>
        </p:nvGraphicFramePr>
        <p:xfrm>
          <a:off x="636381" y="1914236"/>
          <a:ext cx="5948680" cy="4290060"/>
        </p:xfrm>
        <a:graphic>
          <a:graphicData uri="http://schemas.openxmlformats.org/drawingml/2006/table">
            <a:tbl>
              <a:tblPr/>
              <a:tblGrid>
                <a:gridCol w="2190115"/>
                <a:gridCol w="569595"/>
                <a:gridCol w="3188970"/>
              </a:tblGrid>
              <a:tr h="290830">
                <a:tc>
                  <a:txBody>
                    <a:bodyPr/>
                    <a:p>
                      <a:pPr algn="ctr" rtl="0" fontAlgn="ctr"/>
                      <a:r>
                        <a:rPr lang="zh-CN" altLang="en-US" sz="1200" b="1" i="0" u="none" strike="noStrike">
                          <a:solidFill>
                            <a:srgbClr val="FFFFFF"/>
                          </a:solidFill>
                          <a:effectLst/>
                          <a:latin typeface="微软雅黑" panose="020B0503020204020204" pitchFamily="34" charset="-122"/>
                          <a:ea typeface="微软雅黑" panose="020B0503020204020204" pitchFamily="34" charset="-122"/>
                        </a:rPr>
                        <a:t>适应症</a:t>
                      </a:r>
                      <a:endParaRPr lang="zh-CN" altLang="en-US" sz="1200" b="1" i="0" u="none" strike="noStrike">
                        <a:solidFill>
                          <a:srgbClr val="FFFFFF"/>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39F"/>
                    </a:solidFill>
                  </a:tcPr>
                </a:tc>
                <a:tc>
                  <a:txBody>
                    <a:bodyPr/>
                    <a:p>
                      <a:pPr algn="ctr"/>
                      <a:r>
                        <a:rPr lang="zh-CN" altLang="en-US" sz="1200" b="1" i="0" u="none" strike="noStrike" dirty="0">
                          <a:solidFill>
                            <a:srgbClr val="FFFFFF"/>
                          </a:solidFill>
                          <a:effectLst/>
                          <a:latin typeface="微软雅黑" panose="020B0503020204020204" pitchFamily="34" charset="-122"/>
                          <a:ea typeface="微软雅黑" panose="020B0503020204020204" pitchFamily="34" charset="-122"/>
                        </a:rPr>
                        <a:t>剂量</a:t>
                      </a:r>
                      <a:endParaRPr lang="zh-CN" altLang="en-US" sz="1200" b="1" i="0" u="none" strike="noStrike" dirty="0">
                        <a:solidFill>
                          <a:srgbClr val="FFFFFF"/>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39F"/>
                    </a:solidFill>
                  </a:tcPr>
                </a:tc>
                <a:tc>
                  <a:txBody>
                    <a:bodyPr/>
                    <a:p>
                      <a:pPr algn="ctr" rtl="0" fontAlgn="ctr"/>
                      <a:r>
                        <a:rPr lang="zh-CN" altLang="en-US" sz="1200" b="1" i="0" u="none" strike="noStrike" dirty="0">
                          <a:solidFill>
                            <a:srgbClr val="FFFFFF"/>
                          </a:solidFill>
                          <a:effectLst/>
                          <a:latin typeface="微软雅黑" panose="020B0503020204020204" pitchFamily="34" charset="-122"/>
                          <a:ea typeface="微软雅黑" panose="020B0503020204020204" pitchFamily="34" charset="-122"/>
                        </a:rPr>
                        <a:t>疗程</a:t>
                      </a:r>
                      <a:endParaRPr lang="zh-CN" altLang="en-US" sz="1200" b="1" i="0" u="none" strike="noStrike" dirty="0">
                        <a:solidFill>
                          <a:srgbClr val="FFFFFF"/>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39F"/>
                    </a:solidFill>
                  </a:tcPr>
                </a:tc>
              </a:tr>
              <a:tr h="306070">
                <a:tc gridSpan="3">
                  <a:txBody>
                    <a:bodyPr/>
                    <a:p>
                      <a:pPr algn="l" rtl="0" fontAlgn="ctr">
                        <a:lnSpc>
                          <a:spcPct val="100000"/>
                        </a:lnSpc>
                      </a:pPr>
                      <a:r>
                        <a:rPr lang="zh-CN" altLang="en-US" sz="1200" b="1"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胃食管反流病（</a:t>
                      </a:r>
                      <a:r>
                        <a:rPr lang="en-US" sz="1200" b="1"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GERD）</a:t>
                      </a:r>
                      <a:endParaRPr lang="en-US" sz="1200" b="1"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5000"/>
                      </a:schemeClr>
                    </a:solidFill>
                  </a:tcPr>
                </a:tc>
                <a:tc hMerge="1">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solidFill>
                      <a:srgbClr val="E1E1E1"/>
                    </a:solidFill>
                  </a:tcPr>
                </a:tc>
              </a:tr>
              <a:tr h="438150">
                <a:tc>
                  <a:txBody>
                    <a:bodyPr/>
                    <a:p>
                      <a:pPr marL="171450" indent="-171450" algn="l" rtl="0" fontAlgn="ctr">
                        <a:lnSpc>
                          <a:spcPct val="100000"/>
                        </a:lnSpc>
                        <a:buFont typeface="微软雅黑" panose="020B0503020204020204" pitchFamily="34" charset="-122"/>
                        <a:buChar char="−"/>
                      </a:pP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反流性食管炎的治疗</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5000"/>
                      </a:schemeClr>
                    </a:solidFill>
                  </a:tcPr>
                </a:tc>
                <a:tc>
                  <a:txBody>
                    <a:bodyPr/>
                    <a:p>
                      <a:pPr algn="ctr">
                        <a:lnSpc>
                          <a:spcPct val="100000"/>
                        </a:lnSpc>
                      </a:pP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40</a:t>
                      </a:r>
                      <a:r>
                        <a:rPr lang="en-US" sz="1200" b="0" i="0" u="none" strike="noStrike">
                          <a:solidFill>
                            <a:srgbClr val="000000"/>
                          </a:solidFill>
                          <a:effectLst/>
                          <a:latin typeface="微软雅黑" panose="020B0503020204020204" pitchFamily="34" charset="-122"/>
                          <a:ea typeface="微软雅黑" panose="020B0503020204020204" pitchFamily="34" charset="-122"/>
                        </a:rPr>
                        <a:t>mg</a:t>
                      </a:r>
                      <a:endParaRPr lang="en-US" altLang="en-US" sz="12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bg2">
                        <a:lumMod val="95000"/>
                      </a:schemeClr>
                    </a:solidFill>
                  </a:tcPr>
                </a:tc>
                <a:tc>
                  <a:txBody>
                    <a:bodyPr/>
                    <a:p>
                      <a:pPr algn="l" rtl="0" fontAlgn="ctr">
                        <a:lnSpc>
                          <a:spcPct val="100000"/>
                        </a:lnSpc>
                      </a:pPr>
                      <a:r>
                        <a:rPr 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qd</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，连服</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周</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（对于食管炎未治愈或持续有症状的患者建议再服药治疗</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周）</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bg2">
                        <a:lumMod val="95000"/>
                      </a:schemeClr>
                    </a:solidFill>
                  </a:tcPr>
                </a:tc>
              </a:tr>
              <a:tr h="491490">
                <a:tc>
                  <a:txBody>
                    <a:bodyPr/>
                    <a:p>
                      <a:pPr marL="171450" indent="-171450" algn="l" rtl="0" fontAlgn="ctr">
                        <a:lnSpc>
                          <a:spcPct val="100000"/>
                        </a:lnSpc>
                        <a:buFont typeface="微软雅黑" panose="020B0503020204020204" pitchFamily="34" charset="-122"/>
                        <a:buChar char="−"/>
                      </a:pP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已经治愈的食管炎患者防止复发的长期维持治疗</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5000"/>
                      </a:schemeClr>
                    </a:solidFill>
                  </a:tcPr>
                </a:tc>
                <a:tc>
                  <a:txBody>
                    <a:bodyPr/>
                    <a:p>
                      <a:pPr algn="ctr">
                        <a:lnSpc>
                          <a:spcPct val="100000"/>
                        </a:lnSpc>
                      </a:pPr>
                      <a:r>
                        <a:rPr lang="en-US" sz="1200" b="0" i="0" u="none" strike="noStrike">
                          <a:solidFill>
                            <a:srgbClr val="000000"/>
                          </a:solidFill>
                          <a:effectLst/>
                          <a:latin typeface="微软雅黑" panose="020B0503020204020204" pitchFamily="34" charset="-122"/>
                          <a:ea typeface="微软雅黑" panose="020B0503020204020204" pitchFamily="34" charset="-122"/>
                        </a:rPr>
                        <a:t>20mg</a:t>
                      </a:r>
                      <a:endParaRPr lang="en-US"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5000"/>
                      </a:schemeClr>
                    </a:solidFill>
                  </a:tcPr>
                </a:tc>
                <a:tc>
                  <a:txBody>
                    <a:bodyPr/>
                    <a:p>
                      <a:pPr algn="ctr" rtl="0" fontAlgn="ctr">
                        <a:lnSpc>
                          <a:spcPct val="100000"/>
                        </a:lnSpc>
                      </a:pP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每日</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次</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5000"/>
                      </a:schemeClr>
                    </a:solidFill>
                  </a:tcPr>
                </a:tc>
              </a:tr>
              <a:tr h="497205">
                <a:tc>
                  <a:txBody>
                    <a:bodyPr/>
                    <a:p>
                      <a:pPr marL="171450" indent="-171450" algn="l" rtl="0" fontAlgn="ctr">
                        <a:lnSpc>
                          <a:spcPct val="100000"/>
                        </a:lnSpc>
                        <a:buFont typeface="微软雅黑" panose="020B0503020204020204" pitchFamily="34" charset="-122"/>
                        <a:buChar char="−"/>
                      </a:pP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GERD</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的症状控制</a:t>
                      </a:r>
                      <a:endParaRPr lang="zh-CN" altLang="en-US" sz="1200" b="0" i="0" u="none" strike="noStrike" dirty="0">
                        <a:solidFill>
                          <a:srgbClr val="000000"/>
                        </a:solidFill>
                        <a:effectLst/>
                        <a:highlight>
                          <a:srgbClr val="FFFF00"/>
                        </a:highlight>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5000"/>
                      </a:schemeClr>
                    </a:solidFill>
                  </a:tcPr>
                </a:tc>
                <a:tc>
                  <a:txBody>
                    <a:bodyPr/>
                    <a:p>
                      <a:pPr algn="ctr">
                        <a:lnSpc>
                          <a:spcPct val="100000"/>
                        </a:lnSpc>
                      </a:pPr>
                      <a:r>
                        <a:rPr lang="en-US" sz="1200" b="0" i="0" u="none" strike="noStrike" dirty="0">
                          <a:solidFill>
                            <a:srgbClr val="000000"/>
                          </a:solidFill>
                          <a:effectLst/>
                          <a:latin typeface="微软雅黑" panose="020B0503020204020204" pitchFamily="34" charset="-122"/>
                          <a:ea typeface="微软雅黑" panose="020B0503020204020204" pitchFamily="34" charset="-122"/>
                        </a:rPr>
                        <a:t>20mg</a:t>
                      </a:r>
                      <a:endParaRPr lang="en-US"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5000"/>
                      </a:schemeClr>
                    </a:solidFill>
                  </a:tcPr>
                </a:tc>
                <a:tc>
                  <a:txBody>
                    <a:bodyPr/>
                    <a:p>
                      <a:pPr marL="0" marR="0" lvl="0" indent="0" algn="l" defTabSz="914400" rtl="0" fontAlgn="ctr">
                        <a:lnSpc>
                          <a:spcPct val="100000"/>
                        </a:lnSpc>
                        <a:spcBef>
                          <a:spcPts val="0"/>
                        </a:spcBef>
                        <a:spcAft>
                          <a:spcPts val="0"/>
                        </a:spcAft>
                        <a:buClrTx/>
                        <a:buSzTx/>
                        <a:buFontTx/>
                        <a:buNone/>
                        <a:defRPr/>
                      </a:pPr>
                      <a:r>
                        <a:rPr lang="en-US" sz="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qd</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，持续</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周（一旦症状消除，随后的症状控制可采用按需治疗，即需要时口服</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20mg</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en-US" sz="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qd</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5000"/>
                      </a:schemeClr>
                    </a:solidFill>
                  </a:tcPr>
                </a:tc>
              </a:tr>
              <a:tr h="522063">
                <a:tc gridSpan="3">
                  <a:txBody>
                    <a:bodyPr/>
                    <a:p>
                      <a:pPr indent="0" algn="l" rtl="0" fontAlgn="ctr">
                        <a:lnSpc>
                          <a:spcPct val="150000"/>
                        </a:lnSpc>
                      </a:pPr>
                      <a:r>
                        <a:rPr lang="zh-CN" altLang="en-US" sz="1200" b="1" i="0" u="none" strike="noStrike" dirty="0">
                          <a:solidFill>
                            <a:schemeClr val="tx1"/>
                          </a:solidFill>
                          <a:effectLst/>
                          <a:latin typeface="微软雅黑" panose="020B0503020204020204" pitchFamily="34" charset="-122"/>
                          <a:ea typeface="微软雅黑" panose="020B0503020204020204" pitchFamily="34" charset="-122"/>
                        </a:rPr>
                        <a:t>与适当的抗菌疗法联合用药根除幽门螺杆菌，并且</a:t>
                      </a:r>
                      <a:endParaRPr lang="zh-CN" altLang="en-US" sz="1200" b="1" i="0" u="none" strike="noStrike" dirty="0">
                        <a:solidFill>
                          <a:schemeClr val="tx1"/>
                        </a:solidFill>
                        <a:effectLst/>
                        <a:latin typeface="微软雅黑" panose="020B0503020204020204" pitchFamily="34" charset="-122"/>
                        <a:ea typeface="微软雅黑" panose="020B0503020204020204" pitchFamily="34" charset="-122"/>
                      </a:endParaRPr>
                    </a:p>
                    <a:p>
                      <a:pPr indent="0" algn="l" rtl="0" fontAlgn="ctr">
                        <a:lnSpc>
                          <a:spcPct val="150000"/>
                        </a:lnSpc>
                      </a:pPr>
                      <a:r>
                        <a:rPr lang="en-US" altLang="zh-CN" sz="1200" b="1" i="0" u="none" strike="noStrike" dirty="0">
                          <a:solidFill>
                            <a:schemeClr val="tx1"/>
                          </a:solidFill>
                          <a:effectLst/>
                          <a:latin typeface="微软雅黑" panose="020B0503020204020204" pitchFamily="34" charset="-122"/>
                          <a:ea typeface="微软雅黑" panose="020B0503020204020204" pitchFamily="34" charset="-122"/>
                        </a:rPr>
                        <a:t>  </a:t>
                      </a:r>
                      <a:r>
                        <a:rPr lang="zh-CN" altLang="en-US" sz="1200" b="1" i="0" u="none" strike="noStrike" dirty="0">
                          <a:solidFill>
                            <a:schemeClr val="tx1"/>
                          </a:solidFill>
                          <a:effectLst/>
                          <a:latin typeface="微软雅黑" panose="020B0503020204020204" pitchFamily="34" charset="-122"/>
                          <a:ea typeface="微软雅黑" panose="020B0503020204020204" pitchFamily="34" charset="-122"/>
                        </a:rPr>
                        <a:t>－</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使与幽门螺杆菌相关的十二指肠溃疡愈合</a:t>
                      </a:r>
                      <a:endParaRPr lang="zh-CN" altLang="en-US" sz="1200" b="0" i="0" u="none" strike="noStrike" dirty="0">
                        <a:solidFill>
                          <a:schemeClr val="tx1"/>
                        </a:solidFill>
                        <a:effectLst/>
                        <a:latin typeface="微软雅黑" panose="020B0503020204020204" pitchFamily="34" charset="-122"/>
                        <a:ea typeface="微软雅黑" panose="020B0503020204020204" pitchFamily="34" charset="-122"/>
                      </a:endParaRPr>
                    </a:p>
                    <a:p>
                      <a:pPr indent="0" algn="l" rtl="0" fontAlgn="ctr">
                        <a:lnSpc>
                          <a:spcPct val="150000"/>
                        </a:lnSpc>
                      </a:pP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  </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－预防与幽门螺杆菌相关的消化性溃疡复发</a:t>
                      </a:r>
                      <a:endParaRPr lang="zh-CN" altLang="en-US" sz="1200" b="0" i="0" u="none" strike="noStrike" dirty="0">
                        <a:solidFill>
                          <a:schemeClr val="tx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hMerge="1">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solidFill>
                      <a:srgbClr val="F0F0F0"/>
                    </a:solidFill>
                  </a:tcPr>
                </a:tc>
              </a:tr>
              <a:tr h="271145">
                <a:tc>
                  <a:txBody>
                    <a:bodyPr/>
                    <a:p>
                      <a:pPr algn="ctr" rtl="0" fontAlgn="ctr">
                        <a:lnSpc>
                          <a:spcPct val="100000"/>
                        </a:lnSpc>
                      </a:pP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艾司奥美拉唑镁肠溶干混悬剂</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p>
                      <a:pPr algn="ctr" rtl="0" fontAlgn="ctr">
                        <a:lnSpc>
                          <a:spcPct val="100000"/>
                        </a:lnSpc>
                      </a:pPr>
                      <a:r>
                        <a:rPr lang="en-US" sz="1200" b="0" i="0" u="none" strike="noStrike">
                          <a:solidFill>
                            <a:srgbClr val="000000"/>
                          </a:solidFill>
                          <a:effectLst/>
                          <a:latin typeface="微软雅黑" panose="020B0503020204020204" pitchFamily="34" charset="-122"/>
                          <a:ea typeface="微软雅黑" panose="020B0503020204020204" pitchFamily="34" charset="-122"/>
                        </a:rPr>
                        <a:t>20mg</a:t>
                      </a:r>
                      <a:endParaRPr lang="en-US" altLang="en-US" sz="12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p>
                      <a:pPr algn="ctr">
                        <a:lnSpc>
                          <a:spcPct val="100000"/>
                        </a:lnSpc>
                      </a:pPr>
                      <a:r>
                        <a:rPr 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bid</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，共</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天</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accent2">
                        <a:lumMod val="20000"/>
                        <a:lumOff val="80000"/>
                      </a:schemeClr>
                    </a:solidFill>
                  </a:tcPr>
                </a:tc>
              </a:tr>
              <a:tr h="223804">
                <a:tc>
                  <a:txBody>
                    <a:bodyPr/>
                    <a:p>
                      <a:pPr algn="ctr" rtl="0" fontAlgn="ctr">
                        <a:lnSpc>
                          <a:spcPct val="100000"/>
                        </a:lnSpc>
                      </a:pP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阿莫西林</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p>
                      <a:pPr algn="ctr" rtl="0" fontAlgn="ctr">
                        <a:lnSpc>
                          <a:spcPct val="100000"/>
                        </a:lnSpc>
                      </a:pPr>
                      <a:r>
                        <a:rPr lang="en-US" sz="1200" b="0" i="0" u="none" strike="noStrike">
                          <a:solidFill>
                            <a:srgbClr val="000000"/>
                          </a:solidFill>
                          <a:effectLst/>
                          <a:latin typeface="微软雅黑" panose="020B0503020204020204" pitchFamily="34" charset="-122"/>
                          <a:ea typeface="微软雅黑" panose="020B0503020204020204" pitchFamily="34" charset="-122"/>
                        </a:rPr>
                        <a:t>1g</a:t>
                      </a:r>
                      <a:endParaRPr lang="en-US" altLang="en-US" sz="12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p>
                      <a:pPr algn="ctr">
                        <a:lnSpc>
                          <a:spcPct val="100000"/>
                        </a:lnSpc>
                      </a:pPr>
                      <a:r>
                        <a:rPr lang="en-US" sz="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bid</a:t>
                      </a:r>
                      <a:r>
                        <a:rPr lang="zh-CN" altLang="en-US" sz="1200" b="0" i="0" u="none" strike="noStrike">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，共</a:t>
                      </a:r>
                      <a:r>
                        <a:rPr lang="en-US" altLang="zh-CN" sz="1200" b="0" i="0" u="none" strike="noStrike">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1200" b="0" i="0" u="none" strike="noStrike">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天</a:t>
                      </a:r>
                      <a:endParaRPr lang="zh-CN" altLang="en-US" sz="1200" b="0" i="0" u="none" strike="noStrike">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r>
              <a:tr h="213428">
                <a:tc>
                  <a:txBody>
                    <a:bodyPr/>
                    <a:p>
                      <a:pPr algn="ctr" rtl="0" fontAlgn="ctr">
                        <a:lnSpc>
                          <a:spcPct val="100000"/>
                        </a:lnSpc>
                      </a:pP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克拉霉素</a:t>
                      </a:r>
                      <a:endParaRPr lang="zh-CN" altLang="en-US" sz="12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p>
                      <a:pPr algn="ctr" rtl="0" fontAlgn="ctr">
                        <a:lnSpc>
                          <a:spcPct val="100000"/>
                        </a:lnSpc>
                      </a:pPr>
                      <a:r>
                        <a:rPr lang="en-US" sz="1200" b="0" i="0" u="none" strike="noStrike" dirty="0">
                          <a:solidFill>
                            <a:srgbClr val="000000"/>
                          </a:solidFill>
                          <a:effectLst/>
                          <a:latin typeface="微软雅黑" panose="020B0503020204020204" pitchFamily="34" charset="-122"/>
                          <a:ea typeface="微软雅黑" panose="020B0503020204020204" pitchFamily="34" charset="-122"/>
                        </a:rPr>
                        <a:t>500mg</a:t>
                      </a:r>
                      <a:endParaRPr lang="en-US"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p>
                      <a:pPr algn="ctr">
                        <a:lnSpc>
                          <a:spcPct val="100000"/>
                        </a:lnSpc>
                      </a:pPr>
                      <a:r>
                        <a:rPr lang="en-US" sz="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bid</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，共</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天</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r>
              <a:tr h="350302">
                <a:tc gridSpan="3">
                  <a:txBody>
                    <a:bodyPr/>
                    <a:p>
                      <a:pPr algn="l" rtl="0" fontAlgn="ctr">
                        <a:lnSpc>
                          <a:spcPct val="100000"/>
                        </a:lnSpc>
                      </a:pPr>
                      <a:r>
                        <a:rPr lang="zh-CN" altLang="en-US"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需要持续</a:t>
                      </a:r>
                      <a:r>
                        <a:rPr lang="en-US" altLang="zh-CN"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NSAID</a:t>
                      </a:r>
                      <a:r>
                        <a:rPr lang="zh-CN" altLang="en-US"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治疗的患者 </a:t>
                      </a:r>
                      <a:endParaRPr lang="zh-CN" altLang="en-US" sz="1200" b="1"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tc hMerge="1">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0F0"/>
                    </a:solidFill>
                  </a:tcPr>
                </a:tc>
                <a:tc hMerge="1">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0F0"/>
                    </a:solidFill>
                  </a:tcPr>
                </a:tc>
              </a:tr>
              <a:tr h="375285">
                <a:tc>
                  <a:txBody>
                    <a:bodyPr/>
                    <a:p>
                      <a:pPr algn="l" rtl="0" fontAlgn="ctr">
                        <a:lnSpc>
                          <a:spcPct val="100000"/>
                        </a:lnSpc>
                      </a:pP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－与使用</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NSAID</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治疗相关的胃溃疡的治疗</a:t>
                      </a:r>
                      <a:endPar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tc>
                  <a:txBody>
                    <a:bodyPr/>
                    <a:p>
                      <a:pPr marL="0" marR="0" lvl="0" indent="0" algn="ctr" defTabSz="914400" rtl="0" fontAlgn="auto">
                        <a:lnSpc>
                          <a:spcPct val="100000"/>
                        </a:lnSpc>
                        <a:spcBef>
                          <a:spcPts val="0"/>
                        </a:spcBef>
                        <a:spcAft>
                          <a:spcPts val="0"/>
                        </a:spcAft>
                        <a:buClrTx/>
                        <a:buSzTx/>
                        <a:buFontTx/>
                        <a:buNone/>
                        <a:defRPr/>
                      </a:pP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20mg</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tc>
                  <a:txBody>
                    <a:bodyPr/>
                    <a:p>
                      <a:pPr algn="ctr">
                        <a:lnSpc>
                          <a:spcPct val="100000"/>
                        </a:lnSpc>
                      </a:pPr>
                      <a:r>
                        <a:rPr lang="en-US" sz="12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qd</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4~8</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周</a:t>
                      </a: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10000"/>
                        <a:lumOff val="90000"/>
                      </a:schemeClr>
                    </a:solidFill>
                  </a:tcPr>
                </a:tc>
              </a:tr>
            </a:tbl>
          </a:graphicData>
        </a:graphic>
      </p:graphicFrame>
      <p:sp>
        <p:nvSpPr>
          <p:cNvPr id="26" name="文本框 25"/>
          <p:cNvSpPr txBox="1"/>
          <p:nvPr/>
        </p:nvSpPr>
        <p:spPr>
          <a:xfrm>
            <a:off x="544830" y="1564640"/>
            <a:ext cx="6113145" cy="306705"/>
          </a:xfrm>
          <a:prstGeom prst="rect">
            <a:avLst/>
          </a:prstGeom>
          <a:noFill/>
        </p:spPr>
        <p:txBody>
          <a:bodyPr wrap="square" rtlCol="0">
            <a:spAutoFit/>
          </a:bodyPr>
          <a:p>
            <a:pPr marL="285750" indent="-285750">
              <a:buClr>
                <a:srgbClr val="E50150"/>
              </a:buClr>
              <a:buFont typeface="Wingdings" panose="05000000000000000000" charset="0"/>
              <a:buChar char="u"/>
            </a:pPr>
            <a:r>
              <a:rPr lang="zh-CN" altLang="en-US" sz="1400" b="1">
                <a:solidFill>
                  <a:schemeClr val="tx1"/>
                </a:solidFill>
              </a:rPr>
              <a:t>适应症及用法用量：</a:t>
            </a:r>
            <a:r>
              <a:rPr lang="zh-CN" altLang="en-US" sz="1400" b="1">
                <a:solidFill>
                  <a:srgbClr val="00739F"/>
                </a:solidFill>
                <a:sym typeface="+mn-ea"/>
              </a:rPr>
              <a:t>肠溶干混悬剂可以通过口服以及鼻胃管或胃管给药。</a:t>
            </a:r>
            <a:endParaRPr lang="zh-CN" altLang="en-US" sz="1400" b="1">
              <a:solidFill>
                <a:schemeClr val="tx1"/>
              </a:solidFill>
            </a:endParaRPr>
          </a:p>
        </p:txBody>
      </p:sp>
      <p:grpSp>
        <p:nvGrpSpPr>
          <p:cNvPr id="27" name="组合 26"/>
          <p:cNvGrpSpPr/>
          <p:nvPr/>
        </p:nvGrpSpPr>
        <p:grpSpPr>
          <a:xfrm>
            <a:off x="7319645" y="2145665"/>
            <a:ext cx="4419600" cy="4606243"/>
            <a:chOff x="1245" y="2496"/>
            <a:chExt cx="7392" cy="7910"/>
          </a:xfrm>
        </p:grpSpPr>
        <p:grpSp>
          <p:nvGrpSpPr>
            <p:cNvPr id="5" name="组合 4"/>
            <p:cNvGrpSpPr/>
            <p:nvPr/>
          </p:nvGrpSpPr>
          <p:grpSpPr>
            <a:xfrm>
              <a:off x="1245" y="2496"/>
              <a:ext cx="7392" cy="7848"/>
              <a:chOff x="7168" y="2472"/>
              <a:chExt cx="7392" cy="7848"/>
            </a:xfrm>
          </p:grpSpPr>
          <p:grpSp>
            <p:nvGrpSpPr>
              <p:cNvPr id="20" name="组合 19"/>
              <p:cNvGrpSpPr/>
              <p:nvPr/>
            </p:nvGrpSpPr>
            <p:grpSpPr>
              <a:xfrm>
                <a:off x="7168" y="2490"/>
                <a:ext cx="7392" cy="7830"/>
                <a:chOff x="6752493" y="1581334"/>
                <a:chExt cx="4694157" cy="4971866"/>
              </a:xfrm>
            </p:grpSpPr>
            <p:sp>
              <p:nvSpPr>
                <p:cNvPr id="12" name="矩形 11"/>
                <p:cNvSpPr/>
                <p:nvPr>
                  <p:custDataLst>
                    <p:tags r:id="rId2"/>
                  </p:custDataLst>
                </p:nvPr>
              </p:nvSpPr>
              <p:spPr>
                <a:xfrm>
                  <a:off x="6752493" y="1581334"/>
                  <a:ext cx="4694157" cy="4971866"/>
                </a:xfrm>
                <a:prstGeom prst="rect">
                  <a:avLst/>
                </a:prstGeom>
                <a:solidFill>
                  <a:schemeClr val="tx2">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pic>
              <p:nvPicPr>
                <p:cNvPr id="18" name="图片 17"/>
                <p:cNvPicPr>
                  <a:picLocks noChangeAspect="1"/>
                </p:cNvPicPr>
                <p:nvPr>
                  <p:custDataLst>
                    <p:tags r:id="rId3"/>
                  </p:custDataLst>
                </p:nvPr>
              </p:nvPicPr>
              <p:blipFill>
                <a:blip r:embed="rId4"/>
                <a:srcRect b="91843"/>
                <a:stretch>
                  <a:fillRect/>
                </a:stretch>
              </p:blipFill>
              <p:spPr>
                <a:xfrm>
                  <a:off x="6820441" y="1821197"/>
                  <a:ext cx="4559530" cy="544190"/>
                </a:xfrm>
                <a:prstGeom prst="rect">
                  <a:avLst/>
                </a:prstGeom>
              </p:spPr>
            </p:pic>
          </p:grpSp>
          <p:sp>
            <p:nvSpPr>
              <p:cNvPr id="6" name="文本框 5"/>
              <p:cNvSpPr txBox="1"/>
              <p:nvPr>
                <p:custDataLst>
                  <p:tags r:id="rId5"/>
                </p:custDataLst>
              </p:nvPr>
            </p:nvSpPr>
            <p:spPr>
              <a:xfrm>
                <a:off x="7275" y="2472"/>
                <a:ext cx="7051" cy="473"/>
              </a:xfrm>
              <a:prstGeom prst="rect">
                <a:avLst/>
              </a:prstGeom>
              <a:noFill/>
            </p:spPr>
            <p:txBody>
              <a:bodyPr wrap="square" rtlCol="0">
                <a:spAutoFit/>
              </a:bodyPr>
              <a:p>
                <a:pPr algn="ctr"/>
                <a:r>
                  <a:rPr lang="zh-CN" altLang="en-US" sz="1200" b="1" dirty="0">
                    <a:solidFill>
                      <a:schemeClr val="bg1"/>
                    </a:solidFill>
                    <a:latin typeface="+mn-ea"/>
                  </a:rPr>
                  <a:t>卫艾宁</a:t>
                </a:r>
                <a:r>
                  <a:rPr lang="en-US" altLang="zh-CN" sz="1200" b="1" baseline="30000" dirty="0">
                    <a:solidFill>
                      <a:schemeClr val="bg1"/>
                    </a:solidFill>
                    <a:latin typeface="+mn-ea"/>
                  </a:rPr>
                  <a:t>®</a:t>
                </a:r>
                <a:r>
                  <a:rPr lang="zh-CN" altLang="en-US" sz="1200" b="1" dirty="0">
                    <a:solidFill>
                      <a:schemeClr val="bg1"/>
                    </a:solidFill>
                    <a:latin typeface="+mn-ea"/>
                  </a:rPr>
                  <a:t>艾司奥美拉唑镁肠溶干混悬剂</a:t>
                </a:r>
                <a:r>
                  <a:rPr lang="en-US" altLang="zh-CN" sz="1200" b="1" dirty="0">
                    <a:solidFill>
                      <a:schemeClr val="bg1"/>
                    </a:solidFill>
                    <a:latin typeface="+mn-ea"/>
                  </a:rPr>
                  <a:t>--FDA</a:t>
                </a:r>
                <a:r>
                  <a:rPr lang="zh-CN" altLang="en-US" sz="1200" b="1" dirty="0">
                    <a:solidFill>
                      <a:schemeClr val="bg1"/>
                    </a:solidFill>
                    <a:latin typeface="+mn-ea"/>
                  </a:rPr>
                  <a:t>获批说明书</a:t>
                </a:r>
                <a:endParaRPr lang="zh-CN" altLang="en-US" sz="1200" b="1" dirty="0">
                  <a:solidFill>
                    <a:schemeClr val="bg1"/>
                  </a:solidFill>
                  <a:latin typeface="+mn-ea"/>
                </a:endParaRPr>
              </a:p>
            </p:txBody>
          </p:sp>
        </p:grpSp>
        <p:sp>
          <p:nvSpPr>
            <p:cNvPr id="7" name="文本框 6"/>
            <p:cNvSpPr txBox="1"/>
            <p:nvPr>
              <p:custDataLst>
                <p:tags r:id="rId6"/>
              </p:custDataLst>
            </p:nvPr>
          </p:nvSpPr>
          <p:spPr>
            <a:xfrm>
              <a:off x="6675" y="9933"/>
              <a:ext cx="1962" cy="473"/>
            </a:xfrm>
            <a:prstGeom prst="rect">
              <a:avLst/>
            </a:prstGeom>
            <a:noFill/>
          </p:spPr>
          <p:txBody>
            <a:bodyPr wrap="square" rtlCol="0">
              <a:spAutoFit/>
            </a:bodyPr>
            <a:p>
              <a:pPr algn="r"/>
              <a:r>
                <a:rPr lang="zh-CN" altLang="en-US" sz="1200" b="1">
                  <a:solidFill>
                    <a:schemeClr val="bg1"/>
                  </a:solidFill>
                </a:rPr>
                <a:t>来自</a:t>
              </a:r>
              <a:r>
                <a:rPr lang="en-US" altLang="zh-CN" sz="1200" b="1">
                  <a:solidFill>
                    <a:schemeClr val="bg1"/>
                  </a:solidFill>
                </a:rPr>
                <a:t>FDA</a:t>
              </a:r>
              <a:r>
                <a:rPr lang="zh-CN" altLang="en-US" sz="1200" b="1">
                  <a:solidFill>
                    <a:schemeClr val="bg1"/>
                  </a:solidFill>
                </a:rPr>
                <a:t>官网</a:t>
              </a:r>
              <a:endParaRPr lang="zh-CN" altLang="en-US" sz="1200" b="1">
                <a:solidFill>
                  <a:schemeClr val="bg1"/>
                </a:solidFill>
              </a:endParaRPr>
            </a:p>
          </p:txBody>
        </p:sp>
        <p:pic>
          <p:nvPicPr>
            <p:cNvPr id="8" name="图片 7"/>
            <p:cNvPicPr>
              <a:picLocks noChangeAspect="1"/>
            </p:cNvPicPr>
            <p:nvPr>
              <p:custDataLst>
                <p:tags r:id="rId7"/>
              </p:custDataLst>
            </p:nvPr>
          </p:nvPicPr>
          <p:blipFill>
            <a:blip r:embed="rId4"/>
            <a:srcRect t="64842"/>
            <a:stretch>
              <a:fillRect/>
            </a:stretch>
          </p:blipFill>
          <p:spPr>
            <a:xfrm>
              <a:off x="1352" y="7167"/>
              <a:ext cx="7180" cy="2698"/>
            </a:xfrm>
            <a:prstGeom prst="rect">
              <a:avLst/>
            </a:prstGeom>
          </p:spPr>
        </p:pic>
        <p:pic>
          <p:nvPicPr>
            <p:cNvPr id="10" name="图片 9"/>
            <p:cNvPicPr>
              <a:picLocks noChangeAspect="1"/>
            </p:cNvPicPr>
            <p:nvPr>
              <p:custDataLst>
                <p:tags r:id="rId8"/>
              </p:custDataLst>
            </p:nvPr>
          </p:nvPicPr>
          <p:blipFill>
            <a:blip r:embed="rId4"/>
            <a:srcRect t="34884" b="35744"/>
            <a:stretch>
              <a:fillRect/>
            </a:stretch>
          </p:blipFill>
          <p:spPr>
            <a:xfrm>
              <a:off x="1352" y="4331"/>
              <a:ext cx="7180" cy="2254"/>
            </a:xfrm>
            <a:prstGeom prst="rect">
              <a:avLst/>
            </a:prstGeom>
          </p:spPr>
        </p:pic>
        <p:sp>
          <p:nvSpPr>
            <p:cNvPr id="11" name="文本框 10"/>
            <p:cNvSpPr txBox="1"/>
            <p:nvPr>
              <p:custDataLst>
                <p:tags r:id="rId9"/>
              </p:custDataLst>
            </p:nvPr>
          </p:nvSpPr>
          <p:spPr>
            <a:xfrm>
              <a:off x="1352" y="3823"/>
              <a:ext cx="1962" cy="473"/>
            </a:xfrm>
            <a:prstGeom prst="rect">
              <a:avLst/>
            </a:prstGeom>
            <a:noFill/>
          </p:spPr>
          <p:txBody>
            <a:bodyPr wrap="square" rtlCol="0">
              <a:spAutoFit/>
            </a:bodyPr>
            <a:p>
              <a:r>
                <a:rPr lang="zh-CN" altLang="en-US" sz="1200" b="1">
                  <a:solidFill>
                    <a:schemeClr val="bg1"/>
                  </a:solidFill>
                </a:rPr>
                <a:t>适应症</a:t>
              </a:r>
              <a:endParaRPr lang="zh-CN" altLang="en-US" sz="1200" b="1">
                <a:solidFill>
                  <a:schemeClr val="bg1"/>
                </a:solidFill>
              </a:endParaRPr>
            </a:p>
          </p:txBody>
        </p:sp>
        <p:sp>
          <p:nvSpPr>
            <p:cNvPr id="13" name="文本框 12"/>
            <p:cNvSpPr txBox="1"/>
            <p:nvPr>
              <p:custDataLst>
                <p:tags r:id="rId10"/>
              </p:custDataLst>
            </p:nvPr>
          </p:nvSpPr>
          <p:spPr>
            <a:xfrm>
              <a:off x="1352" y="6733"/>
              <a:ext cx="1962" cy="473"/>
            </a:xfrm>
            <a:prstGeom prst="rect">
              <a:avLst/>
            </a:prstGeom>
            <a:noFill/>
          </p:spPr>
          <p:txBody>
            <a:bodyPr wrap="square" rtlCol="0">
              <a:spAutoFit/>
            </a:bodyPr>
            <a:p>
              <a:r>
                <a:rPr lang="zh-CN" altLang="en-US" sz="1200" b="1">
                  <a:solidFill>
                    <a:schemeClr val="bg1"/>
                  </a:solidFill>
                </a:rPr>
                <a:t>用法</a:t>
              </a:r>
              <a:r>
                <a:rPr lang="zh-CN" altLang="en-US" sz="1200" b="1">
                  <a:solidFill>
                    <a:schemeClr val="bg1"/>
                  </a:solidFill>
                </a:rPr>
                <a:t>用量</a:t>
              </a:r>
              <a:endParaRPr lang="zh-CN" altLang="en-US" sz="1200" b="1">
                <a:solidFill>
                  <a:schemeClr val="bg1"/>
                </a:solidFill>
              </a:endParaRPr>
            </a:p>
          </p:txBody>
        </p:sp>
        <p:cxnSp>
          <p:nvCxnSpPr>
            <p:cNvPr id="14" name="直接连接符 13"/>
            <p:cNvCxnSpPr/>
            <p:nvPr>
              <p:custDataLst>
                <p:tags r:id="rId11"/>
              </p:custDataLst>
            </p:nvPr>
          </p:nvCxnSpPr>
          <p:spPr>
            <a:xfrm flipV="1">
              <a:off x="6581" y="4987"/>
              <a:ext cx="1613" cy="11"/>
            </a:xfrm>
            <a:prstGeom prst="line">
              <a:avLst/>
            </a:prstGeom>
            <a:ln w="19050">
              <a:solidFill>
                <a:srgbClr val="E5015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custDataLst>
                <p:tags r:id="rId12"/>
              </p:custDataLst>
            </p:nvPr>
          </p:nvCxnSpPr>
          <p:spPr>
            <a:xfrm flipV="1">
              <a:off x="1701" y="5077"/>
              <a:ext cx="1613" cy="11"/>
            </a:xfrm>
            <a:prstGeom prst="line">
              <a:avLst/>
            </a:prstGeom>
            <a:ln w="19050">
              <a:solidFill>
                <a:srgbClr val="E5015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13"/>
              </p:custDataLst>
            </p:nvPr>
          </p:nvCxnSpPr>
          <p:spPr>
            <a:xfrm flipV="1">
              <a:off x="2315" y="5511"/>
              <a:ext cx="1613" cy="11"/>
            </a:xfrm>
            <a:prstGeom prst="line">
              <a:avLst/>
            </a:prstGeom>
            <a:ln w="19050">
              <a:solidFill>
                <a:srgbClr val="E50150"/>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custDataLst>
                <p:tags r:id="rId14"/>
              </p:custDataLst>
            </p:nvPr>
          </p:nvSpPr>
          <p:spPr>
            <a:xfrm>
              <a:off x="6581" y="4943"/>
              <a:ext cx="1082" cy="286"/>
            </a:xfrm>
            <a:prstGeom prst="rect">
              <a:avLst/>
            </a:prstGeom>
            <a:noFill/>
          </p:spPr>
          <p:txBody>
            <a:bodyPr wrap="square" rtlCol="0">
              <a:noAutofit/>
            </a:bodyPr>
            <a:p>
              <a:r>
                <a:rPr lang="en-US" sz="1000" b="1">
                  <a:solidFill>
                    <a:srgbClr val="E50150"/>
                  </a:solidFill>
                </a:rPr>
                <a:t>1~17</a:t>
              </a:r>
              <a:r>
                <a:rPr lang="zh-CN" altLang="en-US" sz="1000" b="1">
                  <a:solidFill>
                    <a:srgbClr val="E50150"/>
                  </a:solidFill>
                </a:rPr>
                <a:t>岁</a:t>
              </a:r>
              <a:endParaRPr lang="zh-CN" altLang="en-US" sz="1000" b="1">
                <a:solidFill>
                  <a:srgbClr val="E50150"/>
                </a:solidFill>
              </a:endParaRPr>
            </a:p>
          </p:txBody>
        </p:sp>
        <p:sp>
          <p:nvSpPr>
            <p:cNvPr id="21" name="文本框 20"/>
            <p:cNvSpPr txBox="1"/>
            <p:nvPr>
              <p:custDataLst>
                <p:tags r:id="rId15"/>
              </p:custDataLst>
            </p:nvPr>
          </p:nvSpPr>
          <p:spPr>
            <a:xfrm>
              <a:off x="4268" y="5238"/>
              <a:ext cx="1375" cy="284"/>
            </a:xfrm>
            <a:prstGeom prst="rect">
              <a:avLst/>
            </a:prstGeom>
            <a:noFill/>
          </p:spPr>
          <p:txBody>
            <a:bodyPr wrap="square" rtlCol="0">
              <a:noAutofit/>
            </a:bodyPr>
            <a:p>
              <a:r>
                <a:rPr lang="en-US" sz="1000" b="1">
                  <a:solidFill>
                    <a:srgbClr val="E50150"/>
                  </a:solidFill>
                </a:rPr>
                <a:t>12~17</a:t>
              </a:r>
              <a:r>
                <a:rPr lang="zh-CN" altLang="en-US" sz="1000" b="1">
                  <a:solidFill>
                    <a:srgbClr val="E50150"/>
                  </a:solidFill>
                </a:rPr>
                <a:t>岁</a:t>
              </a:r>
              <a:endParaRPr lang="zh-CN" altLang="en-US" sz="1000" b="1">
                <a:solidFill>
                  <a:srgbClr val="E50150"/>
                </a:solidFill>
              </a:endParaRPr>
            </a:p>
          </p:txBody>
        </p:sp>
        <p:sp>
          <p:nvSpPr>
            <p:cNvPr id="22" name="矩形 21"/>
            <p:cNvSpPr/>
            <p:nvPr>
              <p:custDataLst>
                <p:tags r:id="rId16"/>
              </p:custDataLst>
            </p:nvPr>
          </p:nvSpPr>
          <p:spPr>
            <a:xfrm>
              <a:off x="1495" y="8277"/>
              <a:ext cx="1078" cy="614"/>
            </a:xfrm>
            <a:prstGeom prst="rect">
              <a:avLst/>
            </a:prstGeom>
            <a:noFill/>
            <a:ln w="19050">
              <a:solidFill>
                <a:srgbClr val="E501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矩形 22"/>
            <p:cNvSpPr/>
            <p:nvPr>
              <p:custDataLst>
                <p:tags r:id="rId17"/>
              </p:custDataLst>
            </p:nvPr>
          </p:nvSpPr>
          <p:spPr>
            <a:xfrm>
              <a:off x="1564" y="9563"/>
              <a:ext cx="1008" cy="301"/>
            </a:xfrm>
            <a:prstGeom prst="rect">
              <a:avLst/>
            </a:prstGeom>
            <a:noFill/>
            <a:ln w="19050">
              <a:solidFill>
                <a:srgbClr val="E501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文本框 23"/>
            <p:cNvSpPr txBox="1"/>
            <p:nvPr>
              <p:custDataLst>
                <p:tags r:id="rId18"/>
              </p:custDataLst>
            </p:nvPr>
          </p:nvSpPr>
          <p:spPr>
            <a:xfrm>
              <a:off x="2452" y="8318"/>
              <a:ext cx="1318" cy="287"/>
            </a:xfrm>
            <a:prstGeom prst="rect">
              <a:avLst/>
            </a:prstGeom>
            <a:noFill/>
          </p:spPr>
          <p:txBody>
            <a:bodyPr wrap="square" rtlCol="0">
              <a:noAutofit/>
            </a:bodyPr>
            <a:p>
              <a:r>
                <a:rPr lang="en-US" sz="1000" b="1">
                  <a:solidFill>
                    <a:srgbClr val="E50150"/>
                  </a:solidFill>
                </a:rPr>
                <a:t>12~17</a:t>
              </a:r>
              <a:r>
                <a:rPr lang="zh-CN" altLang="en-US" sz="1000" b="1">
                  <a:solidFill>
                    <a:srgbClr val="E50150"/>
                  </a:solidFill>
                </a:rPr>
                <a:t>岁</a:t>
              </a:r>
              <a:endParaRPr lang="zh-CN" altLang="en-US" sz="1000" b="1">
                <a:solidFill>
                  <a:srgbClr val="E50150"/>
                </a:solidFill>
              </a:endParaRPr>
            </a:p>
          </p:txBody>
        </p:sp>
        <p:sp>
          <p:nvSpPr>
            <p:cNvPr id="25" name="文本框 24"/>
            <p:cNvSpPr txBox="1"/>
            <p:nvPr>
              <p:custDataLst>
                <p:tags r:id="rId19"/>
              </p:custDataLst>
            </p:nvPr>
          </p:nvSpPr>
          <p:spPr>
            <a:xfrm>
              <a:off x="2459" y="8605"/>
              <a:ext cx="1555" cy="286"/>
            </a:xfrm>
            <a:prstGeom prst="rect">
              <a:avLst/>
            </a:prstGeom>
            <a:noFill/>
          </p:spPr>
          <p:txBody>
            <a:bodyPr wrap="square" rtlCol="0">
              <a:noAutofit/>
            </a:bodyPr>
            <a:p>
              <a:r>
                <a:rPr lang="en-US" sz="1000" b="1">
                  <a:solidFill>
                    <a:srgbClr val="E50150"/>
                  </a:solidFill>
                </a:rPr>
                <a:t>1</a:t>
              </a:r>
              <a:r>
                <a:rPr lang="zh-CN" altLang="en-US" sz="1000" b="1">
                  <a:solidFill>
                    <a:srgbClr val="E50150"/>
                  </a:solidFill>
                </a:rPr>
                <a:t>月龄</a:t>
              </a:r>
              <a:r>
                <a:rPr lang="en-US" sz="1000" b="1">
                  <a:solidFill>
                    <a:srgbClr val="E50150"/>
                  </a:solidFill>
                </a:rPr>
                <a:t>~11</a:t>
              </a:r>
              <a:r>
                <a:rPr lang="zh-CN" altLang="en-US" sz="1000" b="1">
                  <a:solidFill>
                    <a:srgbClr val="E50150"/>
                  </a:solidFill>
                </a:rPr>
                <a:t>岁</a:t>
              </a:r>
              <a:endParaRPr lang="zh-CN" altLang="en-US" sz="1000" b="1">
                <a:solidFill>
                  <a:srgbClr val="E50150"/>
                </a:solidFill>
              </a:endParaRPr>
            </a:p>
          </p:txBody>
        </p:sp>
        <p:sp>
          <p:nvSpPr>
            <p:cNvPr id="9" name="文本框 8"/>
            <p:cNvSpPr txBox="1"/>
            <p:nvPr>
              <p:custDataLst>
                <p:tags r:id="rId20"/>
              </p:custDataLst>
            </p:nvPr>
          </p:nvSpPr>
          <p:spPr>
            <a:xfrm>
              <a:off x="4420" y="9535"/>
              <a:ext cx="1431" cy="327"/>
            </a:xfrm>
            <a:prstGeom prst="rect">
              <a:avLst/>
            </a:prstGeom>
            <a:noFill/>
          </p:spPr>
          <p:txBody>
            <a:bodyPr wrap="square" rtlCol="0">
              <a:noAutofit/>
            </a:bodyPr>
            <a:p>
              <a:r>
                <a:rPr lang="en-US" sz="1000" b="1">
                  <a:solidFill>
                    <a:srgbClr val="E50150"/>
                  </a:solidFill>
                </a:rPr>
                <a:t>12~17</a:t>
              </a:r>
              <a:r>
                <a:rPr lang="zh-CN" altLang="en-US" sz="1000" b="1">
                  <a:solidFill>
                    <a:srgbClr val="E50150"/>
                  </a:solidFill>
                </a:rPr>
                <a:t>岁</a:t>
              </a:r>
              <a:endParaRPr lang="zh-CN" altLang="en-US" sz="1000" b="1">
                <a:solidFill>
                  <a:srgbClr val="E50150"/>
                </a:solidFill>
              </a:endParaRPr>
            </a:p>
          </p:txBody>
        </p:sp>
        <p:sp>
          <p:nvSpPr>
            <p:cNvPr id="19" name="矩形 18"/>
            <p:cNvSpPr/>
            <p:nvPr>
              <p:custDataLst>
                <p:tags r:id="rId21"/>
              </p:custDataLst>
            </p:nvPr>
          </p:nvSpPr>
          <p:spPr>
            <a:xfrm>
              <a:off x="1495" y="3185"/>
              <a:ext cx="1204" cy="301"/>
            </a:xfrm>
            <a:prstGeom prst="rect">
              <a:avLst/>
            </a:prstGeom>
            <a:noFill/>
            <a:ln w="19050">
              <a:solidFill>
                <a:srgbClr val="E501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8" name="矩形 27"/>
          <p:cNvSpPr/>
          <p:nvPr>
            <p:custDataLst>
              <p:tags r:id="rId22"/>
            </p:custDataLst>
          </p:nvPr>
        </p:nvSpPr>
        <p:spPr>
          <a:xfrm>
            <a:off x="7204075" y="1503680"/>
            <a:ext cx="4518660" cy="650240"/>
          </a:xfrm>
          <a:prstGeom prst="rect">
            <a:avLst/>
          </a:prstGeom>
        </p:spPr>
        <p:txBody>
          <a:bodyPr wrap="square">
            <a:spAutoFit/>
          </a:bodyPr>
          <a:p>
            <a:pPr marL="285750" marR="0" lvl="0" indent="-285750" algn="l" defTabSz="914400" rtl="0" fontAlgn="auto">
              <a:lnSpc>
                <a:spcPct val="130000"/>
              </a:lnSpc>
              <a:spcBef>
                <a:spcPts val="0"/>
              </a:spcBef>
              <a:spcAft>
                <a:spcPts val="0"/>
              </a:spcAft>
              <a:buClrTx/>
              <a:buSzTx/>
              <a:buFont typeface="Wingdings" panose="05000000000000000000" charset="0"/>
              <a:buChar char="u"/>
              <a:defRPr/>
            </a:pPr>
            <a:r>
              <a:rPr kumimoji="0" lang="en-US" altLang="zh-CN" sz="1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FDA</a:t>
            </a:r>
            <a:r>
              <a:rPr kumimoji="0" lang="zh-CN" altLang="en-US" sz="1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批准</a:t>
            </a:r>
            <a:r>
              <a:rPr kumimoji="0" lang="zh-CN" altLang="en-US" sz="1400" b="1" i="0" u="none" strike="noStrike" kern="1200" cap="none" spc="0" normalizeH="0" baseline="0" noProof="0" dirty="0">
                <a:ln>
                  <a:noFill/>
                </a:ln>
                <a:solidFill>
                  <a:srgbClr val="222222"/>
                </a:solidFill>
                <a:effectLst/>
                <a:uLnTx/>
                <a:uFillTx/>
                <a:latin typeface="微软雅黑" panose="020B0503020204020204" pitchFamily="34" charset="-122"/>
                <a:ea typeface="微软雅黑" panose="020B0503020204020204" pitchFamily="34" charset="-122"/>
                <a:cs typeface="+mn-cs"/>
              </a:rPr>
              <a:t>卫艾宁</a:t>
            </a:r>
            <a:r>
              <a:rPr kumimoji="0" lang="zh-CN" altLang="en-US" sz="1400" b="1" i="0" u="none" strike="noStrike" kern="1200" cap="none" spc="0" normalizeH="0" baseline="30000" noProof="0" dirty="0">
                <a:ln>
                  <a:noFill/>
                </a:ln>
                <a:solidFill>
                  <a:srgbClr val="222222"/>
                </a:solidFill>
                <a:effectLst/>
                <a:uLnTx/>
                <a:uFillTx/>
                <a:latin typeface="微软雅黑" panose="020B0503020204020204" pitchFamily="34" charset="-122"/>
                <a:ea typeface="微软雅黑" panose="020B0503020204020204" pitchFamily="34" charset="-122"/>
                <a:cs typeface="+mn-cs"/>
              </a:rPr>
              <a:t>®</a:t>
            </a:r>
            <a:r>
              <a:rPr kumimoji="0" lang="zh-CN" altLang="en-US" sz="1400" b="1" i="0" u="none" strike="noStrike" kern="1200" cap="none" spc="0" normalizeH="0" baseline="0" noProof="0" dirty="0">
                <a:ln>
                  <a:noFill/>
                </a:ln>
                <a:solidFill>
                  <a:srgbClr val="222222"/>
                </a:solidFill>
                <a:effectLst/>
                <a:uLnTx/>
                <a:uFillTx/>
                <a:latin typeface="微软雅黑" panose="020B0503020204020204" pitchFamily="34" charset="-122"/>
                <a:ea typeface="微软雅黑" panose="020B0503020204020204" pitchFamily="34" charset="-122"/>
                <a:cs typeface="+mn-cs"/>
              </a:rPr>
              <a:t>可用于：</a:t>
            </a:r>
            <a:r>
              <a:rPr kumimoji="0" lang="en-US" altLang="zh-CN" sz="1400" b="1" i="0" u="none" strike="noStrike" kern="1200" cap="none" spc="0" normalizeH="0" baseline="0" noProof="0" dirty="0">
                <a:ln>
                  <a:noFill/>
                </a:ln>
                <a:solidFill>
                  <a:srgbClr val="00739F"/>
                </a:solidFill>
                <a:effectLst/>
                <a:uLnTx/>
                <a:uFillTx/>
                <a:latin typeface="微软雅黑" panose="020B0503020204020204" pitchFamily="34" charset="-122"/>
                <a:ea typeface="微软雅黑" panose="020B0503020204020204" pitchFamily="34" charset="-122"/>
                <a:cs typeface="+mn-cs"/>
              </a:rPr>
              <a:t>1</a:t>
            </a:r>
            <a:r>
              <a:rPr kumimoji="0" lang="zh-CN" altLang="en-US" sz="1400" b="1" i="0" u="none" strike="noStrike" kern="1200" cap="none" spc="0" normalizeH="0" baseline="0" noProof="0" dirty="0">
                <a:ln>
                  <a:noFill/>
                </a:ln>
                <a:solidFill>
                  <a:srgbClr val="00739F"/>
                </a:solidFill>
                <a:effectLst/>
                <a:uLnTx/>
                <a:uFillTx/>
                <a:latin typeface="微软雅黑" panose="020B0503020204020204" pitchFamily="34" charset="-122"/>
                <a:ea typeface="微软雅黑" panose="020B0503020204020204" pitchFamily="34" charset="-122"/>
                <a:cs typeface="+mn-cs"/>
              </a:rPr>
              <a:t>月龄及以上儿童患者短期治疗症状性胃食管反流病和食管炎。</a:t>
            </a:r>
            <a:endParaRPr kumimoji="0" lang="zh-CN" altLang="en-US" sz="1400" b="1" i="0" u="none" strike="noStrike" kern="1200" cap="none" spc="0" normalizeH="0" baseline="0" noProof="0" dirty="0">
              <a:ln>
                <a:noFill/>
              </a:ln>
              <a:solidFill>
                <a:srgbClr val="00739F"/>
              </a:solidFill>
              <a:effectLst/>
              <a:uLnTx/>
              <a:uFillTx/>
              <a:latin typeface="微软雅黑" panose="020B0503020204020204" pitchFamily="34" charset="-122"/>
              <a:ea typeface="微软雅黑" panose="020B0503020204020204" pitchFamily="34" charset="-122"/>
              <a:cs typeface="+mn-cs"/>
            </a:endParaRPr>
          </a:p>
        </p:txBody>
      </p:sp>
    </p:spTree>
    <p:custDataLst>
      <p:tags r:id="rId2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781685" y="1619250"/>
            <a:ext cx="4808220" cy="4672965"/>
          </a:xfrm>
          <a:ln w="19050">
            <a:solidFill>
              <a:srgbClr val="00739F"/>
            </a:solidFill>
          </a:ln>
        </p:spPr>
        <p:txBody>
          <a:bodyPr>
            <a:normAutofit fontScale="90000" lnSpcReduction="20000"/>
          </a:bodyPr>
          <a:p>
            <a:pPr marL="285750" indent="-285750" algn="l">
              <a:lnSpc>
                <a:spcPct val="150000"/>
              </a:lnSpc>
              <a:buClr>
                <a:srgbClr val="E50150"/>
              </a:buClr>
              <a:buFont typeface="Wingdings" panose="05000000000000000000" charset="0"/>
              <a:buChar char="u"/>
            </a:pPr>
            <a:r>
              <a:rPr b="1">
                <a:solidFill>
                  <a:schemeClr val="tx1"/>
                </a:solidFill>
                <a:latin typeface="微软雅黑" panose="020B0503020204020204" pitchFamily="34" charset="-122"/>
                <a:cs typeface="微软雅黑" panose="020B0503020204020204" pitchFamily="34" charset="-122"/>
                <a:sym typeface="+mn-ea"/>
              </a:rPr>
              <a:t>疾病基本情况</a:t>
            </a:r>
            <a:endParaRPr lang="zh-CN" altLang="en-US" b="1">
              <a:solidFill>
                <a:schemeClr val="tx1"/>
              </a:solidFill>
              <a:latin typeface="微软雅黑" panose="020B0503020204020204" pitchFamily="34" charset="-122"/>
              <a:cs typeface="微软雅黑" panose="020B0503020204020204" pitchFamily="34" charset="-122"/>
            </a:endParaRPr>
          </a:p>
          <a:p>
            <a:pPr marL="446405" indent="-230505" algn="l">
              <a:lnSpc>
                <a:spcPct val="150000"/>
              </a:lnSpc>
              <a:buFont typeface="Arial" panose="020B0604020202020204" pitchFamily="34" charset="0"/>
              <a:buChar char="•"/>
            </a:pPr>
            <a:r>
              <a:rPr sz="1600">
                <a:solidFill>
                  <a:srgbClr val="00739F"/>
                </a:solidFill>
                <a:latin typeface="微软雅黑" panose="020B0503020204020204" pitchFamily="34" charset="-122"/>
                <a:cs typeface="微软雅黑" panose="020B0503020204020204" pitchFamily="34" charset="-122"/>
                <a:sym typeface="+mn-ea"/>
              </a:rPr>
              <a:t>胃食管反流病（GERD）</a:t>
            </a:r>
            <a:r>
              <a:rPr sz="1600">
                <a:solidFill>
                  <a:schemeClr val="tx1"/>
                </a:solidFill>
                <a:latin typeface="微软雅黑" panose="020B0503020204020204" pitchFamily="34" charset="-122"/>
                <a:cs typeface="微软雅黑" panose="020B0503020204020204" pitchFamily="34" charset="-122"/>
                <a:sym typeface="+mn-ea"/>
              </a:rPr>
              <a:t>是常见的消化系统疾病。我国典型症状GERD的患病率为</a:t>
            </a:r>
            <a:r>
              <a:rPr sz="1600">
                <a:solidFill>
                  <a:srgbClr val="E50150"/>
                </a:solidFill>
                <a:latin typeface="微软雅黑" panose="020B0503020204020204" pitchFamily="34" charset="-122"/>
                <a:cs typeface="微软雅黑" panose="020B0503020204020204" pitchFamily="34" charset="-122"/>
                <a:sym typeface="+mn-ea"/>
              </a:rPr>
              <a:t>2.5%~7.8%</a:t>
            </a:r>
            <a:r>
              <a:rPr sz="1600">
                <a:solidFill>
                  <a:schemeClr val="tx1"/>
                </a:solidFill>
                <a:latin typeface="微软雅黑" panose="020B0503020204020204" pitchFamily="34" charset="-122"/>
                <a:cs typeface="微软雅黑" panose="020B0503020204020204" pitchFamily="34" charset="-122"/>
                <a:sym typeface="+mn-ea"/>
              </a:rPr>
              <a:t>，且逐年上升，复发率高；</a:t>
            </a:r>
            <a:r>
              <a:rPr sz="1600">
                <a:solidFill>
                  <a:schemeClr val="tx1"/>
                </a:solidFill>
                <a:sym typeface="+mn-ea"/>
              </a:rPr>
              <a:t>患者数量高达</a:t>
            </a:r>
            <a:r>
              <a:rPr sz="1600">
                <a:solidFill>
                  <a:srgbClr val="E50150"/>
                </a:solidFill>
                <a:sym typeface="+mn-ea"/>
              </a:rPr>
              <a:t>1.65亿</a:t>
            </a:r>
            <a:r>
              <a:rPr sz="1600">
                <a:solidFill>
                  <a:schemeClr val="tx1"/>
                </a:solidFill>
                <a:sym typeface="+mn-ea"/>
              </a:rPr>
              <a:t>，其中高达</a:t>
            </a:r>
            <a:r>
              <a:rPr sz="1600">
                <a:solidFill>
                  <a:srgbClr val="E50150"/>
                </a:solidFill>
                <a:sym typeface="+mn-ea"/>
              </a:rPr>
              <a:t>30%</a:t>
            </a:r>
            <a:r>
              <a:rPr sz="1600">
                <a:solidFill>
                  <a:schemeClr val="tx1"/>
                </a:solidFill>
                <a:sym typeface="+mn-ea"/>
              </a:rPr>
              <a:t>为难治性。</a:t>
            </a:r>
            <a:endParaRPr lang="zh-CN" altLang="en-US" sz="1600">
              <a:solidFill>
                <a:schemeClr val="tx1"/>
              </a:solidFill>
              <a:latin typeface="微软雅黑" panose="020B0503020204020204" pitchFamily="34" charset="-122"/>
              <a:cs typeface="微软雅黑" panose="020B0503020204020204" pitchFamily="34" charset="-122"/>
              <a:sym typeface="+mn-ea"/>
            </a:endParaRPr>
          </a:p>
          <a:p>
            <a:pPr marL="446405" indent="-230505" algn="l">
              <a:lnSpc>
                <a:spcPct val="150000"/>
              </a:lnSpc>
              <a:buFont typeface="Arial" panose="020B0604020202020204" pitchFamily="34" charset="0"/>
              <a:buChar char="•"/>
            </a:pPr>
            <a:r>
              <a:rPr sz="1600">
                <a:solidFill>
                  <a:schemeClr val="tx1"/>
                </a:solidFill>
                <a:latin typeface="微软雅黑" panose="020B0503020204020204" pitchFamily="34" charset="-122"/>
                <a:cs typeface="微软雅黑" panose="020B0503020204020204" pitchFamily="34" charset="-122"/>
                <a:sym typeface="+mn-ea"/>
              </a:rPr>
              <a:t>我国目前的</a:t>
            </a:r>
            <a:r>
              <a:rPr sz="1600">
                <a:solidFill>
                  <a:srgbClr val="00739F"/>
                </a:solidFill>
                <a:latin typeface="微软雅黑" panose="020B0503020204020204" pitchFamily="34" charset="-122"/>
                <a:cs typeface="微软雅黑" panose="020B0503020204020204" pitchFamily="34" charset="-122"/>
                <a:sym typeface="+mn-ea"/>
              </a:rPr>
              <a:t>幽门螺杆菌（Hp）</a:t>
            </a:r>
            <a:r>
              <a:rPr sz="1600">
                <a:solidFill>
                  <a:schemeClr val="tx1"/>
                </a:solidFill>
                <a:latin typeface="微软雅黑" panose="020B0503020204020204" pitchFamily="34" charset="-122"/>
                <a:cs typeface="微软雅黑" panose="020B0503020204020204" pitchFamily="34" charset="-122"/>
                <a:sym typeface="+mn-ea"/>
              </a:rPr>
              <a:t>感染率为</a:t>
            </a:r>
            <a:r>
              <a:rPr sz="1600">
                <a:solidFill>
                  <a:srgbClr val="E50150"/>
                </a:solidFill>
                <a:sym typeface="+mn-ea"/>
              </a:rPr>
              <a:t>40%~60%</a:t>
            </a:r>
            <a:r>
              <a:rPr sz="1600">
                <a:solidFill>
                  <a:schemeClr val="tx1"/>
                </a:solidFill>
                <a:latin typeface="微软雅黑" panose="020B0503020204020204" pitchFamily="34" charset="-122"/>
                <a:cs typeface="微软雅黑" panose="020B0503020204020204" pitchFamily="34" charset="-122"/>
                <a:sym typeface="+mn-ea"/>
              </a:rPr>
              <a:t>，感染人数高达</a:t>
            </a:r>
            <a:r>
              <a:rPr lang="en-US" altLang="zh-CN" sz="1600">
                <a:solidFill>
                  <a:srgbClr val="E50150"/>
                </a:solidFill>
                <a:latin typeface="微软雅黑" panose="020B0503020204020204" pitchFamily="34" charset="-122"/>
                <a:cs typeface="微软雅黑" panose="020B0503020204020204" pitchFamily="34" charset="-122"/>
                <a:sym typeface="+mn-ea"/>
              </a:rPr>
              <a:t>6</a:t>
            </a:r>
            <a:r>
              <a:rPr sz="1600">
                <a:solidFill>
                  <a:srgbClr val="E50150"/>
                </a:solidFill>
                <a:latin typeface="微软雅黑" panose="020B0503020204020204" pitchFamily="34" charset="-122"/>
                <a:cs typeface="微软雅黑" panose="020B0503020204020204" pitchFamily="34" charset="-122"/>
                <a:sym typeface="+mn-ea"/>
              </a:rPr>
              <a:t>个亿</a:t>
            </a:r>
            <a:r>
              <a:rPr sz="1600">
                <a:solidFill>
                  <a:schemeClr val="tx1"/>
                </a:solidFill>
                <a:latin typeface="微软雅黑" panose="020B0503020204020204" pitchFamily="34" charset="-122"/>
                <a:cs typeface="微软雅黑" panose="020B0503020204020204" pitchFamily="34" charset="-122"/>
                <a:sym typeface="+mn-ea"/>
              </a:rPr>
              <a:t>；其中</a:t>
            </a:r>
            <a:r>
              <a:rPr sz="1600">
                <a:solidFill>
                  <a:srgbClr val="E50150"/>
                </a:solidFill>
                <a:sym typeface="+mn-ea"/>
              </a:rPr>
              <a:t>15%~20%</a:t>
            </a:r>
            <a:r>
              <a:rPr sz="1600">
                <a:solidFill>
                  <a:schemeClr val="tx1"/>
                </a:solidFill>
                <a:latin typeface="微软雅黑" panose="020B0503020204020204" pitchFamily="34" charset="-122"/>
                <a:cs typeface="微软雅黑" panose="020B0503020204020204" pitchFamily="34" charset="-122"/>
                <a:sym typeface="+mn-ea"/>
              </a:rPr>
              <a:t>会发生消化性溃疡，</a:t>
            </a:r>
            <a:r>
              <a:rPr sz="1600">
                <a:solidFill>
                  <a:srgbClr val="E50150"/>
                </a:solidFill>
                <a:sym typeface="+mn-ea"/>
              </a:rPr>
              <a:t>5%~10%</a:t>
            </a:r>
            <a:r>
              <a:rPr sz="1600">
                <a:solidFill>
                  <a:schemeClr val="tx1"/>
                </a:solidFill>
                <a:latin typeface="微软雅黑" panose="020B0503020204020204" pitchFamily="34" charset="-122"/>
                <a:cs typeface="微软雅黑" panose="020B0503020204020204" pitchFamily="34" charset="-122"/>
                <a:sym typeface="+mn-ea"/>
              </a:rPr>
              <a:t>发生Hp相关性消化不良，</a:t>
            </a:r>
            <a:r>
              <a:rPr sz="1600">
                <a:solidFill>
                  <a:srgbClr val="E50150"/>
                </a:solidFill>
                <a:sym typeface="+mn-ea"/>
              </a:rPr>
              <a:t>1%</a:t>
            </a:r>
            <a:r>
              <a:rPr sz="1600">
                <a:solidFill>
                  <a:schemeClr val="tx1"/>
                </a:solidFill>
                <a:latin typeface="微软雅黑" panose="020B0503020204020204" pitchFamily="34" charset="-122"/>
                <a:cs typeface="微软雅黑" panose="020B0503020204020204" pitchFamily="34" charset="-122"/>
                <a:sym typeface="+mn-ea"/>
              </a:rPr>
              <a:t>发生胃恶性肿瘤。</a:t>
            </a:r>
            <a:endParaRPr lang="zh-CN" altLang="en-US" sz="1600">
              <a:solidFill>
                <a:schemeClr val="tx1"/>
              </a:solidFill>
              <a:latin typeface="微软雅黑" panose="020B0503020204020204" pitchFamily="34" charset="-122"/>
              <a:cs typeface="微软雅黑" panose="020B0503020204020204" pitchFamily="34" charset="-122"/>
              <a:sym typeface="+mn-ea"/>
            </a:endParaRPr>
          </a:p>
          <a:p>
            <a:pPr marL="446405" indent="-230505" algn="l">
              <a:lnSpc>
                <a:spcPct val="150000"/>
              </a:lnSpc>
              <a:buFont typeface="Arial" panose="020B0604020202020204" pitchFamily="34" charset="0"/>
              <a:buChar char="•"/>
            </a:pPr>
            <a:r>
              <a:rPr sz="1600">
                <a:solidFill>
                  <a:schemeClr val="tx1"/>
                </a:solidFill>
                <a:latin typeface="微软雅黑" panose="020B0503020204020204" pitchFamily="34" charset="-122"/>
                <a:cs typeface="微软雅黑" panose="020B0503020204020204" pitchFamily="34" charset="-122"/>
                <a:sym typeface="+mn-ea"/>
              </a:rPr>
              <a:t>在</a:t>
            </a:r>
            <a:r>
              <a:rPr sz="1600">
                <a:solidFill>
                  <a:srgbClr val="00739F"/>
                </a:solidFill>
                <a:latin typeface="微软雅黑" panose="020B0503020204020204" pitchFamily="34" charset="-122"/>
                <a:cs typeface="微软雅黑" panose="020B0503020204020204" pitchFamily="34" charset="-122"/>
                <a:sym typeface="+mn-ea"/>
              </a:rPr>
              <a:t>长期口服NSAID</a:t>
            </a:r>
            <a:r>
              <a:rPr sz="1600">
                <a:solidFill>
                  <a:schemeClr val="tx1"/>
                </a:solidFill>
                <a:latin typeface="微软雅黑" panose="020B0503020204020204" pitchFamily="34" charset="-122"/>
                <a:cs typeface="微软雅黑" panose="020B0503020204020204" pitchFamily="34" charset="-122"/>
                <a:sym typeface="+mn-ea"/>
              </a:rPr>
              <a:t>的患者中（风湿病、缺血性心血管疾病及需长期服用止疼药的患者），约</a:t>
            </a:r>
            <a:r>
              <a:rPr sz="1600">
                <a:solidFill>
                  <a:srgbClr val="E50150"/>
                </a:solidFill>
                <a:sym typeface="+mn-ea"/>
              </a:rPr>
              <a:t>40%</a:t>
            </a:r>
            <a:r>
              <a:rPr sz="1600">
                <a:solidFill>
                  <a:schemeClr val="tx1"/>
                </a:solidFill>
                <a:latin typeface="微软雅黑" panose="020B0503020204020204" pitchFamily="34" charset="-122"/>
                <a:cs typeface="微软雅黑" panose="020B0503020204020204" pitchFamily="34" charset="-122"/>
                <a:sym typeface="+mn-ea"/>
              </a:rPr>
              <a:t>的患者发生内镜下消化性溃疡，在服用NSAID相关消化性溃疡人群中，胃溃疡发生率为</a:t>
            </a:r>
            <a:r>
              <a:rPr sz="1600">
                <a:solidFill>
                  <a:srgbClr val="E50150"/>
                </a:solidFill>
                <a:sym typeface="+mn-ea"/>
              </a:rPr>
              <a:t>12%~30%</a:t>
            </a:r>
            <a:r>
              <a:rPr sz="1600">
                <a:solidFill>
                  <a:schemeClr val="tx1"/>
                </a:solidFill>
                <a:latin typeface="微软雅黑" panose="020B0503020204020204" pitchFamily="34" charset="-122"/>
                <a:cs typeface="微软雅黑" panose="020B0503020204020204" pitchFamily="34" charset="-122"/>
                <a:sym typeface="+mn-ea"/>
              </a:rPr>
              <a:t>，比普通人群</a:t>
            </a:r>
            <a:r>
              <a:rPr sz="1600">
                <a:solidFill>
                  <a:srgbClr val="E50150"/>
                </a:solidFill>
                <a:sym typeface="+mn-ea"/>
              </a:rPr>
              <a:t>高40倍</a:t>
            </a:r>
            <a:r>
              <a:rPr sz="1600">
                <a:solidFill>
                  <a:schemeClr val="tx1"/>
                </a:solidFill>
                <a:latin typeface="微软雅黑" panose="020B0503020204020204" pitchFamily="34" charset="-122"/>
                <a:cs typeface="微软雅黑" panose="020B0503020204020204" pitchFamily="34" charset="-122"/>
                <a:sym typeface="+mn-ea"/>
              </a:rPr>
              <a:t>。</a:t>
            </a:r>
            <a:endParaRPr lang="zh-CN" altLang="en-US" sz="1600">
              <a:solidFill>
                <a:schemeClr val="tx1"/>
              </a:solidFill>
              <a:latin typeface="微软雅黑" panose="020B0503020204020204" pitchFamily="34" charset="-122"/>
              <a:cs typeface="微软雅黑" panose="020B0503020204020204" pitchFamily="34" charset="-122"/>
              <a:sym typeface="+mn-ea"/>
            </a:endParaRPr>
          </a:p>
        </p:txBody>
      </p:sp>
      <p:sp>
        <p:nvSpPr>
          <p:cNvPr id="3" name="标题 2"/>
          <p:cNvSpPr>
            <a:spLocks noGrp="1"/>
          </p:cNvSpPr>
          <p:nvPr>
            <p:ph type="title"/>
          </p:nvPr>
        </p:nvSpPr>
        <p:spPr/>
        <p:txBody>
          <a:bodyPr/>
          <a:p>
            <a:r>
              <a:rPr lang="en-US" altLang="zh-CN" sz="2400" dirty="0">
                <a:sym typeface="+mn-ea"/>
              </a:rPr>
              <a:t>1.</a:t>
            </a:r>
            <a:r>
              <a:rPr lang="zh-CN" altLang="en-US" sz="2400" dirty="0">
                <a:sym typeface="+mn-ea"/>
              </a:rPr>
              <a:t>药品基本信息（</a:t>
            </a:r>
            <a:r>
              <a:rPr lang="en-US" altLang="zh-CN" sz="2400" dirty="0">
                <a:sym typeface="+mn-ea"/>
              </a:rPr>
              <a:t>3/3</a:t>
            </a:r>
            <a:r>
              <a:rPr lang="zh-CN" altLang="en-US" sz="2400" dirty="0">
                <a:sym typeface="+mn-ea"/>
              </a:rPr>
              <a:t>）</a:t>
            </a:r>
            <a:endParaRPr lang="zh-CN" altLang="en-US" sz="2400" dirty="0">
              <a:sym typeface="+mn-ea"/>
            </a:endParaRPr>
          </a:p>
        </p:txBody>
      </p:sp>
      <p:sp>
        <p:nvSpPr>
          <p:cNvPr id="4" name="内容占位符 1"/>
          <p:cNvSpPr>
            <a:spLocks noGrp="1"/>
          </p:cNvSpPr>
          <p:nvPr/>
        </p:nvSpPr>
        <p:spPr>
          <a:xfrm>
            <a:off x="6210935" y="1619250"/>
            <a:ext cx="5191760" cy="4672965"/>
          </a:xfrm>
          <a:prstGeom prst="rect">
            <a:avLst/>
          </a:prstGeom>
          <a:ln w="19050">
            <a:solidFill>
              <a:srgbClr val="E50150"/>
            </a:solidFill>
          </a:ln>
        </p:spPr>
        <p:txBody>
          <a:bodyPr vert="horz" lIns="90000" tIns="46800" rIns="90000" bIns="46800" rtlCol="0"/>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lnSpc>
                <a:spcPct val="150000"/>
              </a:lnSpc>
              <a:buClr>
                <a:srgbClr val="E50150"/>
              </a:buClr>
              <a:buFont typeface="Wingdings" panose="05000000000000000000" charset="0"/>
              <a:buChar char="u"/>
            </a:pPr>
            <a:r>
              <a:rPr sz="1600" b="1">
                <a:solidFill>
                  <a:schemeClr val="tx1"/>
                </a:solidFill>
                <a:latin typeface="微软雅黑" panose="020B0503020204020204" pitchFamily="34" charset="-122"/>
                <a:cs typeface="微软雅黑" panose="020B0503020204020204" pitchFamily="34" charset="-122"/>
                <a:sym typeface="+mn-ea"/>
              </a:rPr>
              <a:t>临床未被满足的需求</a:t>
            </a:r>
            <a:endParaRPr lang="zh-CN" altLang="en-US" sz="1600" b="1">
              <a:solidFill>
                <a:schemeClr val="tx1"/>
              </a:solidFill>
              <a:latin typeface="微软雅黑" panose="020B0503020204020204" pitchFamily="34" charset="-122"/>
              <a:cs typeface="微软雅黑" panose="020B0503020204020204" pitchFamily="34" charset="-122"/>
            </a:endParaRPr>
          </a:p>
          <a:p>
            <a:pPr marL="446405" indent="-230505" algn="l">
              <a:lnSpc>
                <a:spcPct val="150000"/>
              </a:lnSpc>
              <a:buFont typeface="Arial" panose="020B0604020202020204" pitchFamily="34" charset="0"/>
              <a:buChar char="•"/>
            </a:pPr>
            <a:r>
              <a:rPr sz="1400" spc="0" noProof="0">
                <a:ln>
                  <a:noFill/>
                </a:ln>
                <a:solidFill>
                  <a:schemeClr val="tx1"/>
                </a:solidFill>
                <a:effectLst/>
                <a:uLnTx/>
                <a:latin typeface="Arial" panose="020B0604020202020204"/>
                <a:sym typeface="+mn-ea"/>
              </a:rPr>
              <a:t>质子泵抑制剂的用药原则为</a:t>
            </a:r>
            <a:r>
              <a:rPr sz="1400" spc="0" noProof="0">
                <a:ln>
                  <a:noFill/>
                </a:ln>
                <a:solidFill>
                  <a:srgbClr val="E50150"/>
                </a:solidFill>
                <a:effectLst/>
                <a:uLnTx/>
                <a:latin typeface="Arial" panose="020B0604020202020204"/>
                <a:sym typeface="+mn-ea"/>
              </a:rPr>
              <a:t>首选口服给药</a:t>
            </a:r>
            <a:r>
              <a:rPr sz="1400" spc="0" noProof="0">
                <a:ln>
                  <a:noFill/>
                </a:ln>
                <a:solidFill>
                  <a:schemeClr val="tx1"/>
                </a:solidFill>
                <a:effectLst/>
                <a:uLnTx/>
                <a:latin typeface="Arial" panose="020B0604020202020204"/>
                <a:sym typeface="+mn-ea"/>
              </a:rPr>
              <a:t>，口服疗法不适用时才考虑静脉给予。但</a:t>
            </a:r>
            <a:r>
              <a:rPr sz="1400" spc="0" noProof="0">
                <a:ln>
                  <a:noFill/>
                </a:ln>
                <a:solidFill>
                  <a:schemeClr val="tx1"/>
                </a:solidFill>
                <a:effectLst/>
                <a:uLnTx/>
                <a:latin typeface="微软雅黑" panose="020B0503020204020204" pitchFamily="34" charset="-122"/>
                <a:sym typeface="+mn-ea"/>
              </a:rPr>
              <a:t>目前</a:t>
            </a:r>
            <a:r>
              <a:rPr sz="1400" b="1" spc="0" noProof="0">
                <a:ln>
                  <a:noFill/>
                </a:ln>
                <a:solidFill>
                  <a:srgbClr val="00739F"/>
                </a:solidFill>
                <a:effectLst/>
                <a:uLnTx/>
                <a:latin typeface="微软雅黑" panose="020B0503020204020204" pitchFamily="34" charset="-122"/>
                <a:sym typeface="+mn-ea"/>
              </a:rPr>
              <a:t>国内口服用质子泵抑制剂目前均为</a:t>
            </a:r>
            <a:r>
              <a:rPr sz="1400" b="1" spc="0" noProof="0">
                <a:ln>
                  <a:noFill/>
                </a:ln>
                <a:solidFill>
                  <a:srgbClr val="E50150"/>
                </a:solidFill>
                <a:effectLst/>
                <a:uLnTx/>
                <a:latin typeface="微软雅黑" panose="020B0503020204020204" pitchFamily="34" charset="-122"/>
                <a:sym typeface="+mn-ea"/>
              </a:rPr>
              <a:t>肠溶固体制剂，必须整片</a:t>
            </a:r>
            <a:r>
              <a:rPr lang="en-US" altLang="zh-CN" sz="1400" b="1" spc="0" noProof="0">
                <a:ln>
                  <a:noFill/>
                </a:ln>
                <a:solidFill>
                  <a:srgbClr val="E50150"/>
                </a:solidFill>
                <a:effectLst/>
                <a:uLnTx/>
                <a:latin typeface="微软雅黑" panose="020B0503020204020204" pitchFamily="34" charset="-122"/>
                <a:sym typeface="+mn-ea"/>
              </a:rPr>
              <a:t>/</a:t>
            </a:r>
            <a:r>
              <a:rPr sz="1400" b="1" spc="0" noProof="0">
                <a:ln>
                  <a:noFill/>
                </a:ln>
                <a:solidFill>
                  <a:srgbClr val="E50150"/>
                </a:solidFill>
                <a:effectLst/>
                <a:uLnTx/>
                <a:latin typeface="微软雅黑" panose="020B0503020204020204" pitchFamily="34" charset="-122"/>
                <a:sym typeface="+mn-ea"/>
              </a:rPr>
              <a:t>粒吞服</a:t>
            </a:r>
            <a:r>
              <a:rPr sz="1400" b="1" spc="0" noProof="0">
                <a:ln>
                  <a:noFill/>
                </a:ln>
                <a:solidFill>
                  <a:srgbClr val="00739F"/>
                </a:solidFill>
                <a:effectLst/>
                <a:uLnTx/>
                <a:latin typeface="微软雅黑" panose="020B0503020204020204" pitchFamily="34" charset="-122"/>
                <a:sym typeface="+mn-ea"/>
              </a:rPr>
              <a:t>，不可咀嚼或压碎。</a:t>
            </a:r>
            <a:r>
              <a:rPr sz="1400">
                <a:solidFill>
                  <a:schemeClr val="tx1"/>
                </a:solidFill>
                <a:effectLst/>
                <a:latin typeface="+mn-ea"/>
                <a:ea typeface="+mn-ea"/>
                <a:sym typeface="+mn-ea"/>
              </a:rPr>
              <a:t>对</a:t>
            </a:r>
            <a:r>
              <a:rPr sz="1400">
                <a:solidFill>
                  <a:srgbClr val="00739F"/>
                </a:solidFill>
                <a:effectLst/>
                <a:latin typeface="+mn-ea"/>
                <a:ea typeface="+mn-ea"/>
                <a:sym typeface="+mn-ea"/>
              </a:rPr>
              <a:t>不能整粒吞服胶囊或肠溶片剂的低年龄段儿童和其他患者</a:t>
            </a:r>
            <a:r>
              <a:rPr sz="1400">
                <a:solidFill>
                  <a:schemeClr val="tx1"/>
                </a:solidFill>
                <a:effectLst/>
                <a:latin typeface="+mn-ea"/>
                <a:ea typeface="+mn-ea"/>
                <a:sym typeface="+mn-ea"/>
              </a:rPr>
              <a:t>，临床很难使用。</a:t>
            </a:r>
            <a:endParaRPr sz="1400">
              <a:solidFill>
                <a:schemeClr val="tx1"/>
              </a:solidFill>
              <a:effectLst/>
              <a:latin typeface="+mn-ea"/>
              <a:ea typeface="+mn-ea"/>
              <a:sym typeface="+mn-ea"/>
            </a:endParaRPr>
          </a:p>
          <a:p>
            <a:pPr marL="446405" indent="-230505" algn="l">
              <a:lnSpc>
                <a:spcPct val="150000"/>
              </a:lnSpc>
              <a:buFont typeface="Arial" panose="020B0604020202020204" pitchFamily="34" charset="0"/>
              <a:buChar char="•"/>
            </a:pPr>
            <a:r>
              <a:rPr sz="1400">
                <a:solidFill>
                  <a:schemeClr val="tx1"/>
                </a:solidFill>
                <a:effectLst/>
                <a:latin typeface="+mn-ea"/>
                <a:ea typeface="+mn-ea"/>
                <a:sym typeface="+mn-ea"/>
              </a:rPr>
              <a:t>对</a:t>
            </a:r>
            <a:r>
              <a:rPr sz="1400">
                <a:solidFill>
                  <a:srgbClr val="00739F"/>
                </a:solidFill>
                <a:effectLst/>
                <a:latin typeface="+mn-ea"/>
                <a:ea typeface="+mn-ea"/>
                <a:sym typeface="+mn-ea"/>
              </a:rPr>
              <a:t>不能整粒吞服胶囊或肠溶片剂的低年龄段儿童和其他患者，</a:t>
            </a:r>
            <a:r>
              <a:rPr sz="1400">
                <a:solidFill>
                  <a:schemeClr val="tx1"/>
                </a:solidFill>
                <a:effectLst/>
                <a:latin typeface="+mn-ea"/>
                <a:ea typeface="+mn-ea"/>
                <a:sym typeface="+mn-ea"/>
              </a:rPr>
              <a:t>应选用有</a:t>
            </a:r>
            <a:r>
              <a:rPr sz="1400">
                <a:solidFill>
                  <a:srgbClr val="E50150"/>
                </a:solidFill>
                <a:effectLst/>
                <a:latin typeface="+mn-ea"/>
                <a:ea typeface="+mn-ea"/>
                <a:sym typeface="+mn-ea"/>
              </a:rPr>
              <a:t>微囊或多单元微囊系统制剂工艺的肠溶颗粒</a:t>
            </a:r>
            <a:r>
              <a:rPr sz="1400">
                <a:solidFill>
                  <a:schemeClr val="tx1"/>
                </a:solidFill>
                <a:effectLst/>
                <a:latin typeface="+mn-ea"/>
                <a:ea typeface="+mn-ea"/>
                <a:sym typeface="+mn-ea"/>
              </a:rPr>
              <a:t>。</a:t>
            </a:r>
            <a:r>
              <a:rPr sz="1400">
                <a:solidFill>
                  <a:schemeClr val="tx1"/>
                </a:solidFill>
                <a:effectLst/>
                <a:latin typeface="+mn-ea"/>
                <a:ea typeface="+mn-ea"/>
                <a:sym typeface="+mn-ea"/>
              </a:rPr>
              <a:t>如果是</a:t>
            </a:r>
            <a:r>
              <a:rPr sz="1400">
                <a:solidFill>
                  <a:schemeClr val="tx1"/>
                </a:solidFill>
                <a:effectLst/>
                <a:latin typeface="+mn-ea"/>
                <a:ea typeface="+mn-ea"/>
                <a:sym typeface="+mn-ea"/>
              </a:rPr>
              <a:t>肠溶片或肠溶胶囊，则应去壳，准确分取需剂量的</a:t>
            </a:r>
            <a:r>
              <a:rPr lang="en-US" altLang="zh-CN" sz="1400">
                <a:solidFill>
                  <a:schemeClr val="tx1"/>
                </a:solidFill>
                <a:effectLst/>
                <a:latin typeface="+mn-ea"/>
                <a:ea typeface="+mn-ea"/>
                <a:sym typeface="+mn-ea"/>
              </a:rPr>
              <a:t>PPI</a:t>
            </a:r>
            <a:r>
              <a:rPr sz="1400">
                <a:solidFill>
                  <a:schemeClr val="tx1"/>
                </a:solidFill>
                <a:effectLst/>
                <a:latin typeface="+mn-ea"/>
                <a:ea typeface="+mn-ea"/>
                <a:sym typeface="+mn-ea"/>
              </a:rPr>
              <a:t>肠溶微囊颗粒伴水或果汁吞服，分取的微囊颗粒不得被粉碎、咀嚼或溶解后服用。这让临床应用不仅不便利，且剂量不准确。</a:t>
            </a:r>
            <a:endParaRPr sz="1400" spc="0" noProof="0">
              <a:ln>
                <a:noFill/>
              </a:ln>
              <a:solidFill>
                <a:schemeClr val="tx1"/>
              </a:solidFill>
              <a:effectLst/>
              <a:uLnTx/>
              <a:latin typeface="微软雅黑" panose="020B0503020204020204" pitchFamily="34" charset="-122"/>
              <a:sym typeface="+mn-ea"/>
            </a:endParaRPr>
          </a:p>
          <a:p>
            <a:pPr marL="446405" indent="-230505" algn="l">
              <a:lnSpc>
                <a:spcPct val="150000"/>
              </a:lnSpc>
              <a:buFont typeface="Arial" panose="020B0604020202020204" pitchFamily="34" charset="0"/>
              <a:buChar char="•"/>
            </a:pPr>
            <a:endParaRPr sz="1400" b="1" spc="0" noProof="0">
              <a:ln>
                <a:noFill/>
              </a:ln>
              <a:solidFill>
                <a:srgbClr val="00739F"/>
              </a:solidFill>
              <a:effectLst/>
              <a:uLnTx/>
              <a:latin typeface="微软雅黑" panose="020B0503020204020204" pitchFamily="34" charset="-122"/>
              <a:cs typeface="微软雅黑" panose="020B0503020204020204" pitchFamily="34" charset="-122"/>
              <a:sym typeface="+mn-ea"/>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sz="2400" dirty="0">
                <a:latin typeface="+mj-ea"/>
                <a:ea typeface="+mj-ea"/>
              </a:rPr>
              <a:t>2.</a:t>
            </a:r>
            <a:r>
              <a:rPr lang="zh-CN" altLang="en-US" sz="2400" dirty="0">
                <a:latin typeface="+mj-ea"/>
                <a:ea typeface="+mj-ea"/>
              </a:rPr>
              <a:t>安全性</a:t>
            </a:r>
            <a:endParaRPr lang="zh-CN" altLang="en-US" sz="2400" dirty="0">
              <a:latin typeface="+mj-ea"/>
              <a:ea typeface="+mj-ea"/>
            </a:endParaRPr>
          </a:p>
        </p:txBody>
      </p:sp>
      <p:graphicFrame>
        <p:nvGraphicFramePr>
          <p:cNvPr id="2" name="表格 1"/>
          <p:cNvGraphicFramePr/>
          <p:nvPr>
            <p:custDataLst>
              <p:tags r:id="rId1"/>
            </p:custDataLst>
          </p:nvPr>
        </p:nvGraphicFramePr>
        <p:xfrm>
          <a:off x="608330" y="1761490"/>
          <a:ext cx="10781030" cy="4425950"/>
        </p:xfrm>
        <a:graphic>
          <a:graphicData uri="http://schemas.openxmlformats.org/drawingml/2006/table">
            <a:tbl>
              <a:tblPr firstRow="1" bandRow="1">
                <a:tableStyleId>{5940675A-B579-460E-94D1-54222C63F5DA}</a:tableStyleId>
              </a:tblPr>
              <a:tblGrid>
                <a:gridCol w="2948940"/>
                <a:gridCol w="7832090"/>
              </a:tblGrid>
              <a:tr h="1618615">
                <a:tc>
                  <a:txBody>
                    <a:bodyPr/>
                    <a:p>
                      <a:pPr algn="ctr">
                        <a:buNone/>
                      </a:pPr>
                      <a:r>
                        <a:rPr lang="zh-CN" altLang="en-US" sz="1600" b="1">
                          <a:solidFill>
                            <a:schemeClr val="bg2"/>
                          </a:solidFill>
                        </a:rPr>
                        <a:t>说明书收载的安全性信息</a:t>
                      </a:r>
                      <a:endParaRPr lang="zh-CN" altLang="en-US" sz="1600" b="1">
                        <a:solidFill>
                          <a:schemeClr val="bg2"/>
                        </a:solidFill>
                      </a:endParaRPr>
                    </a:p>
                  </a:txBody>
                  <a:tcPr anchor="ctr" anchorCtr="0">
                    <a:lnL w="12700">
                      <a:solidFill>
                        <a:schemeClr val="bg1"/>
                      </a:solidFill>
                      <a:prstDash val="solid"/>
                    </a:lnL>
                    <a:lnR w="12700">
                      <a:solidFill>
                        <a:schemeClr val="bg1"/>
                      </a:solidFill>
                      <a:prstDash val="solid"/>
                    </a:lnR>
                    <a:lnT w="12700">
                      <a:solidFill>
                        <a:schemeClr val="bg1"/>
                      </a:solidFill>
                      <a:prstDash val="solid"/>
                    </a:lnT>
                    <a:lnB w="12700">
                      <a:solidFill>
                        <a:schemeClr val="bg1"/>
                      </a:solidFill>
                      <a:prstDash val="solid"/>
                    </a:lnB>
                    <a:lnTlToBr>
                      <a:noFill/>
                    </a:lnTlToBr>
                    <a:lnBlToTr>
                      <a:noFill/>
                    </a:lnBlToTr>
                    <a:solidFill>
                      <a:srgbClr val="00739F"/>
                    </a:solidFill>
                  </a:tcPr>
                </a:tc>
                <a:tc>
                  <a:txBody>
                    <a:bodyPr/>
                    <a:p>
                      <a:pPr marL="285750" indent="-285750" fontAlgn="auto">
                        <a:lnSpc>
                          <a:spcPct val="130000"/>
                        </a:lnSpc>
                        <a:spcBef>
                          <a:spcPts val="600"/>
                        </a:spcBef>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在四项随机对照临床试验</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的</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6682</a:t>
                      </a: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例</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糜烂性食管炎</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患者中评估了本品</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的安全性</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。接受本品治疗的受试</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者</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中</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最常见的</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ADR（≥1%）为：</a:t>
                      </a:r>
                      <a:r>
                        <a:rPr lang="en-US" altLang="zh-CN" sz="1400" b="0" dirty="0">
                          <a:latin typeface="微软雅黑" panose="020B0503020204020204" pitchFamily="34" charset="-122"/>
                          <a:ea typeface="微软雅黑" panose="020B0503020204020204" pitchFamily="34" charset="-122"/>
                          <a:cs typeface="微软雅黑" panose="020B0503020204020204" pitchFamily="34" charset="-122"/>
                          <a:sym typeface="+mn-ea"/>
                        </a:rPr>
                        <a:t>头痛</a:t>
                      </a:r>
                      <a:r>
                        <a:rPr lang="zh-CN" altLang="en-US" sz="1400" b="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0" dirty="0">
                          <a:latin typeface="微软雅黑" panose="020B0503020204020204" pitchFamily="34" charset="-122"/>
                          <a:ea typeface="微软雅黑" panose="020B0503020204020204" pitchFamily="34" charset="-122"/>
                          <a:cs typeface="微软雅黑" panose="020B0503020204020204" pitchFamily="34" charset="-122"/>
                          <a:sym typeface="+mn-ea"/>
                        </a:rPr>
                        <a:t>腹泻、恶心、胃肠胀气、腹痛、便秘和口干。</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fontAlgn="auto">
                        <a:lnSpc>
                          <a:spcPct val="130000"/>
                        </a:lnSpc>
                        <a:spcBef>
                          <a:spcPts val="600"/>
                        </a:spcBef>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在两项安慰剂对照</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研究中的</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 710 例症状性胃食管反流病患者中</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进行评估</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，在可能或很可能与本品有关的不良反应中，最常见的不良反应</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腹泻（4.3%）、头痛（3.8%）和腹痛（3.8%）。</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nchorCtr="0">
                    <a:lnL w="12700">
                      <a:solidFill>
                        <a:schemeClr val="bg1"/>
                      </a:solidFill>
                      <a:prstDash val="solid"/>
                    </a:lnL>
                    <a:lnR w="12700">
                      <a:solidFill>
                        <a:schemeClr val="bg1"/>
                      </a:solidFill>
                      <a:prstDash val="solid"/>
                    </a:lnR>
                    <a:lnT w="12700">
                      <a:solidFill>
                        <a:schemeClr val="bg1"/>
                      </a:solidFill>
                      <a:prstDash val="solid"/>
                    </a:lnT>
                    <a:lnB w="12700">
                      <a:solidFill>
                        <a:schemeClr val="bg1"/>
                      </a:solidFill>
                      <a:prstDash val="solid"/>
                    </a:lnB>
                    <a:lnTlToBr>
                      <a:noFill/>
                    </a:lnTlToBr>
                    <a:lnBlToTr>
                      <a:noFill/>
                    </a:lnBlToTr>
                    <a:solidFill>
                      <a:schemeClr val="accent1">
                        <a:lumMod val="20000"/>
                        <a:lumOff val="80000"/>
                      </a:schemeClr>
                    </a:solidFill>
                  </a:tcPr>
                </a:tc>
              </a:tr>
              <a:tr h="652145">
                <a:tc>
                  <a:txBody>
                    <a:bodyPr/>
                    <a:p>
                      <a:pPr algn="ctr">
                        <a:buNone/>
                      </a:pPr>
                      <a:r>
                        <a:rPr lang="zh-CN" altLang="en-US" sz="1600" b="1">
                          <a:solidFill>
                            <a:schemeClr val="bg2"/>
                          </a:solidFill>
                        </a:rPr>
                        <a:t>国内外不良反应发生情况</a:t>
                      </a:r>
                      <a:endParaRPr lang="zh-CN" altLang="en-US" sz="1600" b="1">
                        <a:solidFill>
                          <a:schemeClr val="bg2"/>
                        </a:solidFill>
                      </a:endParaRPr>
                    </a:p>
                  </a:txBody>
                  <a:tcPr anchor="ctr" anchorCtr="0">
                    <a:lnL w="12700">
                      <a:solidFill>
                        <a:schemeClr val="bg1"/>
                      </a:solidFill>
                      <a:prstDash val="solid"/>
                    </a:lnL>
                    <a:lnR w="12700">
                      <a:solidFill>
                        <a:schemeClr val="bg1"/>
                      </a:solidFill>
                      <a:prstDash val="solid"/>
                    </a:lnR>
                    <a:lnT w="12700">
                      <a:solidFill>
                        <a:schemeClr val="bg1"/>
                      </a:solidFill>
                      <a:prstDash val="solid"/>
                    </a:lnT>
                    <a:lnB w="12700">
                      <a:solidFill>
                        <a:schemeClr val="bg1"/>
                      </a:solidFill>
                      <a:prstDash val="solid"/>
                    </a:lnB>
                    <a:lnTlToBr>
                      <a:noFill/>
                    </a:lnTlToBr>
                    <a:lnBlToTr>
                      <a:noFill/>
                    </a:lnBlToTr>
                    <a:solidFill>
                      <a:srgbClr val="00739F"/>
                    </a:solidFill>
                  </a:tcPr>
                </a:tc>
                <a:tc>
                  <a:txBody>
                    <a:bodyPr/>
                    <a:p>
                      <a:pPr fontAlgn="auto">
                        <a:lnSpc>
                          <a:spcPct val="130000"/>
                        </a:lnSpc>
                        <a:spcBef>
                          <a:spcPts val="600"/>
                        </a:spcBef>
                        <a:buNone/>
                      </a:pPr>
                      <a:r>
                        <a:rPr lang="zh-CN" altLang="en-US" sz="1400">
                          <a:solidFill>
                            <a:srgbClr val="E50150"/>
                          </a:solidFill>
                        </a:rPr>
                        <a:t>各国家或地区药监部门5年内未发布任何安全性警告、黑框警告、撤市信息。</a:t>
                      </a:r>
                      <a:endParaRPr lang="zh-CN" altLang="en-US" sz="1400">
                        <a:solidFill>
                          <a:srgbClr val="E50150"/>
                        </a:solidFill>
                      </a:endParaRPr>
                    </a:p>
                  </a:txBody>
                  <a:tcPr anchor="ctr" anchorCtr="0">
                    <a:lnL w="12700">
                      <a:solidFill>
                        <a:schemeClr val="bg1"/>
                      </a:solidFill>
                      <a:prstDash val="solid"/>
                    </a:lnL>
                    <a:lnR w="12700">
                      <a:solidFill>
                        <a:schemeClr val="bg1"/>
                      </a:solidFill>
                      <a:prstDash val="solid"/>
                    </a:lnR>
                    <a:lnT w="12700">
                      <a:solidFill>
                        <a:schemeClr val="bg1"/>
                      </a:solidFill>
                      <a:prstDash val="solid"/>
                    </a:lnT>
                    <a:lnB w="12700">
                      <a:solidFill>
                        <a:schemeClr val="bg1"/>
                      </a:solidFill>
                      <a:prstDash val="solid"/>
                    </a:lnB>
                    <a:lnTlToBr>
                      <a:noFill/>
                    </a:lnTlToBr>
                    <a:lnBlToTr>
                      <a:noFill/>
                    </a:lnBlToTr>
                    <a:solidFill>
                      <a:schemeClr val="accent1">
                        <a:lumMod val="20000"/>
                        <a:lumOff val="80000"/>
                      </a:schemeClr>
                    </a:solidFill>
                  </a:tcPr>
                </a:tc>
              </a:tr>
              <a:tr h="2155190">
                <a:tc>
                  <a:txBody>
                    <a:bodyPr/>
                    <a:p>
                      <a:pPr algn="ctr">
                        <a:buNone/>
                      </a:pPr>
                      <a:r>
                        <a:rPr lang="en-US" altLang="zh-CN" sz="1600" b="1">
                          <a:solidFill>
                            <a:schemeClr val="bg2"/>
                          </a:solidFill>
                        </a:rPr>
                        <a:t>vs. </a:t>
                      </a:r>
                      <a:r>
                        <a:rPr lang="zh-CN" altLang="en-US" sz="1600" b="1">
                          <a:solidFill>
                            <a:schemeClr val="bg2"/>
                          </a:solidFill>
                        </a:rPr>
                        <a:t>其他</a:t>
                      </a:r>
                      <a:r>
                        <a:rPr lang="en-US" altLang="zh-CN" sz="1600" b="1">
                          <a:solidFill>
                            <a:schemeClr val="bg2"/>
                          </a:solidFill>
                        </a:rPr>
                        <a:t>PPI</a:t>
                      </a:r>
                      <a:endParaRPr lang="en-US" altLang="zh-CN" sz="1600" b="1">
                        <a:solidFill>
                          <a:schemeClr val="bg2"/>
                        </a:solidFill>
                      </a:endParaRPr>
                    </a:p>
                  </a:txBody>
                  <a:tcPr anchor="ctr" anchorCtr="0">
                    <a:lnL w="12700">
                      <a:solidFill>
                        <a:schemeClr val="bg1"/>
                      </a:solidFill>
                      <a:prstDash val="solid"/>
                    </a:lnL>
                    <a:lnR w="12700">
                      <a:solidFill>
                        <a:schemeClr val="bg1"/>
                      </a:solidFill>
                      <a:prstDash val="solid"/>
                    </a:lnR>
                    <a:lnT w="12700">
                      <a:solidFill>
                        <a:schemeClr val="bg1"/>
                      </a:solidFill>
                      <a:prstDash val="solid"/>
                    </a:lnT>
                    <a:lnB w="12700">
                      <a:solidFill>
                        <a:schemeClr val="bg1"/>
                      </a:solidFill>
                      <a:prstDash val="solid"/>
                    </a:lnB>
                    <a:lnTlToBr>
                      <a:noFill/>
                    </a:lnTlToBr>
                    <a:lnBlToTr>
                      <a:noFill/>
                    </a:lnBlToTr>
                    <a:solidFill>
                      <a:srgbClr val="00739F"/>
                    </a:solidFill>
                  </a:tcPr>
                </a:tc>
                <a:tc>
                  <a:txBody>
                    <a:bodyPr/>
                    <a:p>
                      <a:pPr marL="285750" indent="-285750" fontAlgn="auto">
                        <a:lnSpc>
                          <a:spcPct val="130000"/>
                        </a:lnSpc>
                        <a:spcBef>
                          <a:spcPts val="600"/>
                        </a:spcBef>
                        <a:buFont typeface="Arial" panose="020B0604020202020204" pitchFamily="34" charset="0"/>
                        <a:buChar char="•"/>
                      </a:pPr>
                      <a:r>
                        <a:rPr lang="zh-CN" altLang="en-US" sz="1400">
                          <a:sym typeface="+mn-ea"/>
                        </a:rPr>
                        <a:t>主要部分依赖于</a:t>
                      </a:r>
                      <a:r>
                        <a:rPr lang="zh-CN" altLang="en-US" sz="1400">
                          <a:sym typeface="+mn-ea"/>
                        </a:rPr>
                        <a:t>CYP2C19同工酶</a:t>
                      </a:r>
                      <a:r>
                        <a:rPr lang="zh-CN" altLang="en-US" sz="1400">
                          <a:sym typeface="+mn-ea"/>
                        </a:rPr>
                        <a:t>代谢，对</a:t>
                      </a:r>
                      <a:r>
                        <a:rPr lang="zh-CN" altLang="en-US" sz="1400">
                          <a:sym typeface="+mn-ea"/>
                        </a:rPr>
                        <a:t>CYP3A4</a:t>
                      </a:r>
                      <a:r>
                        <a:rPr lang="zh-CN" altLang="en-US" sz="1400">
                          <a:sym typeface="+mn-ea"/>
                        </a:rPr>
                        <a:t>依赖性小，受肝药酶</a:t>
                      </a:r>
                      <a:r>
                        <a:rPr lang="en-US" altLang="zh-CN" sz="1400">
                          <a:sym typeface="+mn-ea"/>
                        </a:rPr>
                        <a:t>P450</a:t>
                      </a:r>
                      <a:r>
                        <a:rPr lang="zh-CN" altLang="en-US" sz="1400">
                          <a:sym typeface="+mn-ea"/>
                        </a:rPr>
                        <a:t>影响小，</a:t>
                      </a:r>
                      <a:r>
                        <a:rPr lang="zh-CN" altLang="en-US" sz="1400">
                          <a:solidFill>
                            <a:srgbClr val="E50150"/>
                          </a:solidFill>
                          <a:sym typeface="+mn-ea"/>
                        </a:rPr>
                        <a:t>个体差异小，药物之间相互</a:t>
                      </a:r>
                      <a:r>
                        <a:rPr lang="zh-CN" altLang="en-US" sz="1400">
                          <a:solidFill>
                            <a:srgbClr val="E50150"/>
                          </a:solidFill>
                          <a:sym typeface="+mn-ea"/>
                        </a:rPr>
                        <a:t>影响</a:t>
                      </a:r>
                      <a:r>
                        <a:rPr lang="zh-CN" altLang="en-US" sz="1400">
                          <a:solidFill>
                            <a:srgbClr val="E50150"/>
                          </a:solidFill>
                          <a:sym typeface="+mn-ea"/>
                        </a:rPr>
                        <a:t>小，不良反应低</a:t>
                      </a:r>
                      <a:r>
                        <a:rPr lang="zh-CN" altLang="en-US" sz="1400">
                          <a:sym typeface="+mn-ea"/>
                        </a:rPr>
                        <a:t>。</a:t>
                      </a:r>
                      <a:endParaRPr lang="zh-CN" altLang="en-US" sz="1400"/>
                    </a:p>
                    <a:p>
                      <a:pPr marL="285750" indent="-285750" fontAlgn="auto">
                        <a:lnSpc>
                          <a:spcPct val="130000"/>
                        </a:lnSpc>
                        <a:spcBef>
                          <a:spcPts val="600"/>
                        </a:spcBef>
                        <a:buFont typeface="Arial" panose="020B0604020202020204" pitchFamily="34" charset="0"/>
                        <a:buChar char="•"/>
                      </a:pPr>
                      <a:r>
                        <a:rPr lang="zh-CN" altLang="en-US" sz="1400"/>
                        <a:t>与其他</a:t>
                      </a:r>
                      <a:r>
                        <a:rPr lang="en-US" altLang="zh-CN" sz="1400"/>
                        <a:t>PPI</a:t>
                      </a:r>
                      <a:r>
                        <a:rPr lang="zh-CN" altLang="en-US" sz="1400"/>
                        <a:t>相比，唯一一个在轻中重度肝功能损害患者、肾功能不全患者、</a:t>
                      </a:r>
                      <a:r>
                        <a:rPr lang="zh-CN" altLang="en-US" sz="1400" dirty="0">
                          <a:sym typeface="+mn-ea"/>
                        </a:rPr>
                        <a:t>老年</a:t>
                      </a:r>
                      <a:r>
                        <a:rPr lang="zh-CN" sz="1400" dirty="0">
                          <a:sym typeface="+mn-ea"/>
                        </a:rPr>
                        <a:t>患者中</a:t>
                      </a:r>
                      <a:r>
                        <a:rPr lang="zh-CN" altLang="en-US" sz="1400">
                          <a:solidFill>
                            <a:srgbClr val="E50150"/>
                          </a:solidFill>
                          <a:sym typeface="+mn-ea"/>
                        </a:rPr>
                        <a:t>无需调整剂量</a:t>
                      </a:r>
                      <a:r>
                        <a:rPr lang="zh-CN" altLang="en-US" sz="1400">
                          <a:sym typeface="+mn-ea"/>
                        </a:rPr>
                        <a:t>的</a:t>
                      </a:r>
                      <a:r>
                        <a:rPr lang="en-US" altLang="zh-CN" sz="1400">
                          <a:sym typeface="+mn-ea"/>
                        </a:rPr>
                        <a:t>PPI</a:t>
                      </a:r>
                      <a:r>
                        <a:rPr lang="zh-CN" altLang="zh-CN" sz="1400">
                          <a:sym typeface="+mn-ea"/>
                        </a:rPr>
                        <a:t>；</a:t>
                      </a:r>
                      <a:endParaRPr lang="zh-CN" altLang="en-US" sz="1400"/>
                    </a:p>
                    <a:p>
                      <a:pPr marL="285750" indent="-285750" fontAlgn="auto">
                        <a:lnSpc>
                          <a:spcPct val="130000"/>
                        </a:lnSpc>
                        <a:spcBef>
                          <a:spcPts val="600"/>
                        </a:spcBef>
                        <a:buFont typeface="Arial" panose="020B0604020202020204" pitchFamily="34" charset="0"/>
                        <a:buChar char="•"/>
                      </a:pPr>
                      <a:r>
                        <a:rPr lang="zh-CN" altLang="en-US" sz="14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患者满意度研究显示，初始采用奥美拉唑、泮托拉唑、雷贝拉唑和兰索拉唑治疗后</a:t>
                      </a:r>
                      <a:r>
                        <a:rPr lang="zh-CN" altLang="en-US" sz="1400" b="0" kern="100" dirty="0">
                          <a:solidFill>
                            <a:srgbClr val="00739F"/>
                          </a:solidFill>
                          <a:latin typeface="微软雅黑" panose="020B0503020204020204" pitchFamily="34" charset="-122"/>
                          <a:ea typeface="微软雅黑" panose="020B0503020204020204" pitchFamily="34" charset="-122"/>
                          <a:cs typeface="微软雅黑" panose="020B0503020204020204" pitchFamily="34" charset="-122"/>
                          <a:sym typeface="+mn-ea"/>
                        </a:rPr>
                        <a:t>换用艾司奥美拉唑，约有</a:t>
                      </a:r>
                      <a:r>
                        <a:rPr lang="en-US" altLang="zh-CN" sz="1400" b="0" kern="100" dirty="0">
                          <a:solidFill>
                            <a:srgbClr val="E50150"/>
                          </a:solidFill>
                          <a:latin typeface="微软雅黑" panose="020B0503020204020204" pitchFamily="34" charset="-122"/>
                          <a:ea typeface="微软雅黑" panose="020B0503020204020204" pitchFamily="34" charset="-122"/>
                          <a:cs typeface="微软雅黑" panose="020B0503020204020204" pitchFamily="34" charset="-122"/>
                          <a:sym typeface="+mn-ea"/>
                        </a:rPr>
                        <a:t>70%</a:t>
                      </a:r>
                      <a:r>
                        <a:rPr lang="zh-CN" altLang="en-US" sz="1400" b="0" kern="100" dirty="0">
                          <a:solidFill>
                            <a:srgbClr val="00739F"/>
                          </a:solidFill>
                          <a:latin typeface="微软雅黑" panose="020B0503020204020204" pitchFamily="34" charset="-122"/>
                          <a:ea typeface="微软雅黑" panose="020B0503020204020204" pitchFamily="34" charset="-122"/>
                          <a:cs typeface="微软雅黑" panose="020B0503020204020204" pitchFamily="34" charset="-122"/>
                          <a:sym typeface="+mn-ea"/>
                        </a:rPr>
                        <a:t>的患者表示获得了更为满意的疗效</a:t>
                      </a:r>
                      <a:r>
                        <a:rPr lang="en-US" altLang="zh-CN" sz="1400" kern="100" baseline="30000" dirty="0">
                          <a:solidFill>
                            <a:srgbClr val="00739F"/>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00" b="0" kern="100" dirty="0">
                          <a:solidFill>
                            <a:srgbClr val="00739F"/>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400" b="0" kern="100" dirty="0">
                        <a:solidFill>
                          <a:srgbClr val="00739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nchorCtr="0">
                    <a:lnL w="12700">
                      <a:solidFill>
                        <a:schemeClr val="bg1"/>
                      </a:solidFill>
                      <a:prstDash val="solid"/>
                    </a:lnL>
                    <a:lnR w="12700">
                      <a:solidFill>
                        <a:schemeClr val="bg1"/>
                      </a:solidFill>
                      <a:prstDash val="solid"/>
                    </a:lnR>
                    <a:lnT w="12700">
                      <a:solidFill>
                        <a:schemeClr val="bg1"/>
                      </a:solidFill>
                      <a:prstDash val="solid"/>
                    </a:lnT>
                    <a:lnB w="12700">
                      <a:solidFill>
                        <a:schemeClr val="bg1"/>
                      </a:solidFill>
                      <a:prstDash val="solid"/>
                    </a:lnB>
                    <a:lnTlToBr>
                      <a:noFill/>
                    </a:lnTlToBr>
                    <a:lnBlToTr>
                      <a:noFill/>
                    </a:lnBlToTr>
                    <a:solidFill>
                      <a:schemeClr val="accent1">
                        <a:lumMod val="20000"/>
                        <a:lumOff val="80000"/>
                      </a:schemeClr>
                    </a:solidFill>
                  </a:tcPr>
                </a:tc>
              </a:tr>
            </a:tbl>
          </a:graphicData>
        </a:graphic>
      </p:graphicFrame>
      <p:sp>
        <p:nvSpPr>
          <p:cNvPr id="4" name="文本框 3"/>
          <p:cNvSpPr txBox="1"/>
          <p:nvPr/>
        </p:nvSpPr>
        <p:spPr>
          <a:xfrm>
            <a:off x="0" y="6653530"/>
            <a:ext cx="3994785" cy="204470"/>
          </a:xfrm>
          <a:prstGeom prst="rect">
            <a:avLst/>
          </a:prstGeom>
          <a:noFill/>
        </p:spPr>
        <p:txBody>
          <a:bodyPr wrap="square" rtlCol="0">
            <a:noAutofit/>
          </a:bodyPr>
          <a:p>
            <a:r>
              <a:rPr lang="en-US" altLang="zh-CN" sz="800" i="1">
                <a:latin typeface="Times New Roman" panose="02020603050405020304" pitchFamily="18" charset="0"/>
                <a:cs typeface="Times New Roman" panose="02020603050405020304" pitchFamily="18" charset="0"/>
              </a:rPr>
              <a:t>1. Robert J. Hoogendoorn et al. Multicenter Study Clin Drug Investig. 2009;29(12):803-10.</a:t>
            </a:r>
            <a:endParaRPr lang="en-US" altLang="zh-CN" sz="800" i="1">
              <a:latin typeface="Times New Roman" panose="02020603050405020304" pitchFamily="18" charset="0"/>
              <a:cs typeface="Times New Roman" panose="02020603050405020304" pitchFamily="18" charset="0"/>
            </a:endParaRPr>
          </a:p>
        </p:txBody>
      </p:sp>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sz="2400" dirty="0">
                <a:latin typeface="+mj-ea"/>
                <a:ea typeface="+mj-ea"/>
              </a:rPr>
              <a:t>3.</a:t>
            </a:r>
            <a:r>
              <a:rPr lang="zh-CN" altLang="en-US" sz="2400" dirty="0">
                <a:latin typeface="+mj-ea"/>
                <a:ea typeface="+mj-ea"/>
              </a:rPr>
              <a:t>有效性（</a:t>
            </a:r>
            <a:r>
              <a:rPr lang="en-US" altLang="zh-CN" sz="2400" dirty="0">
                <a:latin typeface="+mj-ea"/>
                <a:ea typeface="+mj-ea"/>
              </a:rPr>
              <a:t>1/2</a:t>
            </a:r>
            <a:r>
              <a:rPr lang="zh-CN" altLang="en-US" sz="2400" dirty="0">
                <a:latin typeface="+mj-ea"/>
                <a:ea typeface="+mj-ea"/>
              </a:rPr>
              <a:t>）</a:t>
            </a:r>
            <a:endParaRPr lang="zh-CN" altLang="en-US" sz="2400" dirty="0">
              <a:latin typeface="+mj-ea"/>
              <a:ea typeface="+mj-ea"/>
            </a:endParaRPr>
          </a:p>
        </p:txBody>
      </p:sp>
      <p:sp>
        <p:nvSpPr>
          <p:cNvPr id="6" name="文本框 5"/>
          <p:cNvSpPr txBox="1"/>
          <p:nvPr>
            <p:custDataLst>
              <p:tags r:id="rId1"/>
            </p:custDataLst>
          </p:nvPr>
        </p:nvSpPr>
        <p:spPr>
          <a:xfrm>
            <a:off x="747395" y="5123815"/>
            <a:ext cx="5076190" cy="1014730"/>
          </a:xfrm>
          <a:prstGeom prst="rect">
            <a:avLst/>
          </a:prstGeom>
          <a:noFill/>
          <a:ln>
            <a:noFill/>
            <a:prstDash val="sysDash"/>
          </a:ln>
        </p:spPr>
        <p:txBody>
          <a:bodyPr wrap="square" rtlCol="0" anchor="t">
            <a:spAutoFit/>
          </a:bodyPr>
          <a:p>
            <a:pPr>
              <a:lnSpc>
                <a:spcPct val="150000"/>
              </a:lnSpc>
            </a:pPr>
            <a:r>
              <a:rPr lang="zh-CN" altLang="en-US" sz="1000" b="1">
                <a:ln>
                  <a:noFill/>
                </a:ln>
                <a:sym typeface="+mn-ea"/>
              </a:rPr>
              <a:t>主要药效学终点为PPI治疗第5天24小时期间胃内pH&gt;4时间</a:t>
            </a:r>
            <a:r>
              <a:rPr lang="zh-CN" altLang="en-US" sz="1000">
                <a:ln>
                  <a:noFill/>
                </a:ln>
                <a:sym typeface="+mn-ea"/>
              </a:rPr>
              <a:t>：</a:t>
            </a:r>
            <a:endParaRPr lang="zh-CN" altLang="en-US" sz="1000">
              <a:ln>
                <a:noFill/>
              </a:ln>
              <a:sym typeface="+mn-ea"/>
            </a:endParaRPr>
          </a:p>
          <a:p>
            <a:pPr>
              <a:lnSpc>
                <a:spcPct val="150000"/>
              </a:lnSpc>
            </a:pPr>
            <a:r>
              <a:rPr lang="en-US" altLang="zh-CN" sz="1000">
                <a:ln>
                  <a:noFill/>
                </a:ln>
                <a:solidFill>
                  <a:schemeClr val="tx1"/>
                </a:solidFill>
              </a:rPr>
              <a:t>    </a:t>
            </a:r>
            <a:r>
              <a:rPr lang="zh-CN" altLang="en-US" sz="1000">
                <a:ln>
                  <a:noFill/>
                </a:ln>
                <a:solidFill>
                  <a:schemeClr val="tx1"/>
                </a:solidFill>
              </a:rPr>
              <a:t>一项随机、单中心、开放标签、多剂量五交叉研究纳入34例GERD患者，随机给予五项序列治疗之一：标准剂量艾司奥美拉唑40mg/日、兰索拉唑30mg/日、奥美拉唑20mg/日、泮托拉唑 40mg/日或雷贝拉唑20mg/日，连续治疗各5天，之间间隔至少10天洗脱期</a:t>
            </a:r>
            <a:endParaRPr lang="zh-CN" altLang="en-US" sz="1000">
              <a:ln>
                <a:noFill/>
              </a:ln>
              <a:solidFill>
                <a:schemeClr val="tx1"/>
              </a:solidFill>
            </a:endParaRPr>
          </a:p>
        </p:txBody>
      </p:sp>
      <p:sp>
        <p:nvSpPr>
          <p:cNvPr id="11" name="文本框 10"/>
          <p:cNvSpPr txBox="1"/>
          <p:nvPr>
            <p:custDataLst>
              <p:tags r:id="rId2"/>
            </p:custDataLst>
          </p:nvPr>
        </p:nvSpPr>
        <p:spPr>
          <a:xfrm>
            <a:off x="50165" y="6508750"/>
            <a:ext cx="3309620" cy="301625"/>
          </a:xfrm>
          <a:prstGeom prst="rect">
            <a:avLst/>
          </a:prstGeom>
          <a:noFill/>
        </p:spPr>
        <p:txBody>
          <a:bodyPr wrap="square" rtlCol="0">
            <a:noAutofit/>
          </a:bodyPr>
          <a:p>
            <a:r>
              <a:rPr lang="en-US" altLang="zh-CN" sz="800" i="1">
                <a:solidFill>
                  <a:srgbClr val="156389"/>
                </a:solidFill>
              </a:rPr>
              <a:t>1. </a:t>
            </a:r>
            <a:r>
              <a:rPr lang="zh-CN" altLang="en-US" sz="800" i="1">
                <a:solidFill>
                  <a:srgbClr val="156389"/>
                </a:solidFill>
              </a:rPr>
              <a:t>Miner P,et al. Am J Gastroenterol 2006;101(2):404-405</a:t>
            </a:r>
            <a:endParaRPr lang="zh-CN" altLang="en-US" sz="800" i="1">
              <a:solidFill>
                <a:srgbClr val="156389"/>
              </a:solidFill>
            </a:endParaRPr>
          </a:p>
          <a:p>
            <a:r>
              <a:rPr lang="en-US" altLang="zh-CN" sz="800" i="1">
                <a:solidFill>
                  <a:srgbClr val="156389"/>
                </a:solidFill>
                <a:sym typeface="+mn-ea"/>
              </a:rPr>
              <a:t>2. </a:t>
            </a:r>
            <a:r>
              <a:rPr lang="zh-CN" altLang="en-US" sz="800" i="1">
                <a:solidFill>
                  <a:srgbClr val="156389"/>
                </a:solidFill>
                <a:sym typeface="+mn-ea"/>
              </a:rPr>
              <a:t>Edwards SJ,et al.Aliment Pharmacol Ther 2001;15(11):1729-1736</a:t>
            </a:r>
            <a:endParaRPr lang="zh-CN" altLang="en-US" sz="800" i="1">
              <a:solidFill>
                <a:srgbClr val="156389"/>
              </a:solidFill>
            </a:endParaRPr>
          </a:p>
        </p:txBody>
      </p:sp>
      <p:grpSp>
        <p:nvGrpSpPr>
          <p:cNvPr id="9" name="组合 8"/>
          <p:cNvGrpSpPr/>
          <p:nvPr/>
        </p:nvGrpSpPr>
        <p:grpSpPr>
          <a:xfrm>
            <a:off x="672465" y="1604010"/>
            <a:ext cx="5151120" cy="3519850"/>
            <a:chOff x="1059" y="2422"/>
            <a:chExt cx="8112" cy="5178"/>
          </a:xfrm>
        </p:grpSpPr>
        <p:pic>
          <p:nvPicPr>
            <p:cNvPr id="2" name="图片 1"/>
            <p:cNvPicPr>
              <a:picLocks noChangeAspect="1"/>
            </p:cNvPicPr>
            <p:nvPr>
              <p:custDataLst>
                <p:tags r:id="rId3"/>
              </p:custDataLst>
            </p:nvPr>
          </p:nvPicPr>
          <p:blipFill>
            <a:blip r:embed="rId4"/>
            <a:stretch>
              <a:fillRect/>
            </a:stretch>
          </p:blipFill>
          <p:spPr>
            <a:xfrm>
              <a:off x="1059" y="4352"/>
              <a:ext cx="8112" cy="3104"/>
            </a:xfrm>
            <a:prstGeom prst="rect">
              <a:avLst/>
            </a:prstGeom>
          </p:spPr>
        </p:pic>
        <p:sp>
          <p:nvSpPr>
            <p:cNvPr id="8" name="文本框 7"/>
            <p:cNvSpPr txBox="1"/>
            <p:nvPr>
              <p:custDataLst>
                <p:tags r:id="rId5"/>
              </p:custDataLst>
            </p:nvPr>
          </p:nvSpPr>
          <p:spPr>
            <a:xfrm>
              <a:off x="1059" y="2422"/>
              <a:ext cx="8112" cy="1673"/>
            </a:xfrm>
            <a:prstGeom prst="rect">
              <a:avLst/>
            </a:prstGeom>
            <a:solidFill>
              <a:schemeClr val="tx2">
                <a:lumMod val="10000"/>
                <a:lumOff val="90000"/>
              </a:schemeClr>
            </a:solidFill>
            <a:ln>
              <a:noFill/>
            </a:ln>
          </p:spPr>
          <p:txBody>
            <a:bodyPr wrap="square" rtlCol="0" anchor="t">
              <a:spAutoFit/>
            </a:bodyPr>
            <a:p>
              <a:pPr marL="285750" indent="-285750" fontAlgn="auto">
                <a:lnSpc>
                  <a:spcPct val="150000"/>
                </a:lnSpc>
                <a:spcBef>
                  <a:spcPts val="600"/>
                </a:spcBef>
                <a:buFont typeface="Wingdings" panose="05000000000000000000" charset="0"/>
                <a:buChar char="ü"/>
              </a:pPr>
              <a:r>
                <a:rPr lang="zh-CN" altLang="en-US" sz="1400" b="1">
                  <a:latin typeface="+mn-ea"/>
                  <a:cs typeface="+mn-ea"/>
                </a:rPr>
                <a:t>对胃食管反流病患者，连续</a:t>
              </a:r>
              <a:r>
                <a:rPr lang="en-US" altLang="zh-CN" sz="1400" b="1">
                  <a:latin typeface="+mn-ea"/>
                  <a:cs typeface="+mn-ea"/>
                </a:rPr>
                <a:t>5</a:t>
              </a:r>
              <a:r>
                <a:rPr lang="zh-CN" altLang="en-US" sz="1400" b="1">
                  <a:latin typeface="+mn-ea"/>
                  <a:cs typeface="+mn-ea"/>
                </a:rPr>
                <a:t>天治疗，</a:t>
              </a:r>
              <a:r>
                <a:rPr lang="zh-CN" altLang="en-US" sz="1400" b="1">
                  <a:solidFill>
                    <a:srgbClr val="00739F"/>
                  </a:solidFill>
                  <a:latin typeface="+mn-ea"/>
                  <a:cs typeface="+mn-ea"/>
                </a:rPr>
                <a:t>艾司奥美拉唑的治疗，使患者胃内pH&gt;4的时间显著长于其他PPIs</a:t>
              </a:r>
              <a:r>
                <a:rPr lang="en-US" altLang="zh-CN" sz="1400" b="1">
                  <a:latin typeface="+mn-ea"/>
                  <a:cs typeface="+mn-ea"/>
                </a:rPr>
                <a:t> </a:t>
              </a:r>
              <a:r>
                <a:rPr lang="en-US" altLang="zh-CN" sz="1400" b="1" baseline="30000">
                  <a:latin typeface="+mn-ea"/>
                  <a:cs typeface="+mn-ea"/>
                  <a:sym typeface="+mn-ea"/>
                </a:rPr>
                <a:t>[1]</a:t>
              </a:r>
              <a:endParaRPr lang="zh-CN" altLang="en-US" sz="1400" b="1">
                <a:latin typeface="+mn-ea"/>
                <a:cs typeface="+mn-ea"/>
              </a:endParaRPr>
            </a:p>
            <a:p>
              <a:pPr marL="285750" indent="-285750" fontAlgn="auto">
                <a:lnSpc>
                  <a:spcPct val="150000"/>
                </a:lnSpc>
                <a:spcBef>
                  <a:spcPts val="600"/>
                </a:spcBef>
                <a:buFont typeface="Wingdings" panose="05000000000000000000" charset="0"/>
                <a:buChar char="ü"/>
              </a:pPr>
              <a:r>
                <a:rPr lang="en-US" altLang="zh-CN" sz="1400" b="1">
                  <a:latin typeface="+mn-ea"/>
                  <a:cs typeface="+mn-ea"/>
                </a:rPr>
                <a:t>对GERD症状的改善效果</a:t>
              </a:r>
              <a:r>
                <a:rPr lang="zh-CN" altLang="en-US" sz="1400" b="1">
                  <a:latin typeface="+mn-ea"/>
                  <a:cs typeface="+mn-ea"/>
                </a:rPr>
                <a:t>更为</a:t>
              </a:r>
              <a:r>
                <a:rPr lang="en-US" altLang="zh-CN" sz="1400" b="1">
                  <a:latin typeface="+mn-ea"/>
                  <a:cs typeface="+mn-ea"/>
                </a:rPr>
                <a:t>显著 </a:t>
              </a:r>
              <a:r>
                <a:rPr lang="en-US" altLang="zh-CN" sz="1400" b="1" baseline="30000">
                  <a:latin typeface="+mn-ea"/>
                  <a:cs typeface="+mn-ea"/>
                </a:rPr>
                <a:t>[1]</a:t>
              </a:r>
              <a:endParaRPr lang="en-US" altLang="zh-CN" sz="1400" b="1" baseline="30000">
                <a:latin typeface="+mn-ea"/>
                <a:cs typeface="+mn-ea"/>
              </a:endParaRPr>
            </a:p>
          </p:txBody>
        </p:sp>
        <p:sp>
          <p:nvSpPr>
            <p:cNvPr id="7" name="矩形 6"/>
            <p:cNvSpPr/>
            <p:nvPr/>
          </p:nvSpPr>
          <p:spPr>
            <a:xfrm>
              <a:off x="1064" y="2437"/>
              <a:ext cx="8100" cy="5163"/>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8" name="组合 17"/>
          <p:cNvGrpSpPr/>
          <p:nvPr/>
        </p:nvGrpSpPr>
        <p:grpSpPr>
          <a:xfrm>
            <a:off x="6580505" y="1530350"/>
            <a:ext cx="4607560" cy="4977765"/>
            <a:chOff x="10701" y="2410"/>
            <a:chExt cx="7256" cy="7839"/>
          </a:xfrm>
        </p:grpSpPr>
        <p:grpSp>
          <p:nvGrpSpPr>
            <p:cNvPr id="13" name="组合 12"/>
            <p:cNvGrpSpPr/>
            <p:nvPr/>
          </p:nvGrpSpPr>
          <p:grpSpPr>
            <a:xfrm>
              <a:off x="10908" y="3839"/>
              <a:ext cx="6887" cy="6353"/>
              <a:chOff x="476" y="2594"/>
              <a:chExt cx="9339" cy="8395"/>
            </a:xfrm>
          </p:grpSpPr>
          <p:pic>
            <p:nvPicPr>
              <p:cNvPr id="10" name="图片 9"/>
              <p:cNvPicPr>
                <a:picLocks noChangeAspect="1"/>
              </p:cNvPicPr>
              <p:nvPr>
                <p:custDataLst>
                  <p:tags r:id="rId6"/>
                </p:custDataLst>
              </p:nvPr>
            </p:nvPicPr>
            <p:blipFill>
              <a:blip r:embed="rId7"/>
              <a:stretch>
                <a:fillRect/>
              </a:stretch>
            </p:blipFill>
            <p:spPr>
              <a:xfrm>
                <a:off x="715" y="2594"/>
                <a:ext cx="8958" cy="7810"/>
              </a:xfrm>
              <a:prstGeom prst="rect">
                <a:avLst/>
              </a:prstGeom>
            </p:spPr>
          </p:pic>
          <p:sp>
            <p:nvSpPr>
              <p:cNvPr id="12" name="文本框 11"/>
              <p:cNvSpPr txBox="1"/>
              <p:nvPr>
                <p:custDataLst>
                  <p:tags r:id="rId8"/>
                </p:custDataLst>
              </p:nvPr>
            </p:nvSpPr>
            <p:spPr>
              <a:xfrm>
                <a:off x="476" y="9602"/>
                <a:ext cx="4550" cy="1370"/>
              </a:xfrm>
              <a:prstGeom prst="rect">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nchor="t">
                <a:noAutofit/>
              </a:bodyPr>
              <a:p>
                <a:pPr indent="0" fontAlgn="auto">
                  <a:lnSpc>
                    <a:spcPct val="125000"/>
                  </a:lnSpc>
                </a:pPr>
                <a:r>
                  <a:rPr lang="zh-CN" altLang="en-US" sz="1000"/>
                  <a:t>与奥美拉唑 20mg 相比，所有标准剂量质子泵抑制剂在 4 周内的内窥镜愈合率的相对风险（95% </a:t>
                </a:r>
                <a:r>
                  <a:rPr lang="en-US" altLang="zh-CN" sz="1000"/>
                  <a:t>CI</a:t>
                </a:r>
                <a:r>
                  <a:rPr lang="zh-CN" altLang="en-US" sz="1000"/>
                  <a:t>）</a:t>
                </a:r>
                <a:endParaRPr lang="zh-CN" altLang="en-US" sz="1000"/>
              </a:p>
            </p:txBody>
          </p:sp>
          <p:sp>
            <p:nvSpPr>
              <p:cNvPr id="14" name="文本框 13"/>
              <p:cNvSpPr txBox="1"/>
              <p:nvPr>
                <p:custDataLst>
                  <p:tags r:id="rId9"/>
                </p:custDataLst>
              </p:nvPr>
            </p:nvSpPr>
            <p:spPr>
              <a:xfrm>
                <a:off x="5305" y="9607"/>
                <a:ext cx="4510" cy="1382"/>
              </a:xfrm>
              <a:prstGeom prst="rect">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nchor="t">
                <a:noAutofit/>
              </a:bodyPr>
              <a:p>
                <a:pPr indent="0" fontAlgn="auto">
                  <a:lnSpc>
                    <a:spcPct val="130000"/>
                  </a:lnSpc>
                </a:pPr>
                <a:r>
                  <a:rPr lang="zh-CN" altLang="en-US" sz="1000"/>
                  <a:t>与奥美拉唑 20mg 相比，所有标准剂量质子泵抑制剂在 8 周内的内窥镜治愈率的相对风险（95% </a:t>
                </a:r>
                <a:r>
                  <a:rPr lang="en-US" altLang="zh-CN" sz="1000">
                    <a:sym typeface="+mn-ea"/>
                  </a:rPr>
                  <a:t>CI</a:t>
                </a:r>
                <a:r>
                  <a:rPr lang="zh-CN" altLang="en-US" sz="1000"/>
                  <a:t>）</a:t>
                </a:r>
                <a:endParaRPr lang="zh-CN" altLang="en-US" sz="1000"/>
              </a:p>
            </p:txBody>
          </p:sp>
          <p:sp>
            <p:nvSpPr>
              <p:cNvPr id="15" name="矩形 14"/>
              <p:cNvSpPr/>
              <p:nvPr>
                <p:custDataLst>
                  <p:tags r:id="rId10"/>
                </p:custDataLst>
              </p:nvPr>
            </p:nvSpPr>
            <p:spPr>
              <a:xfrm>
                <a:off x="856" y="7415"/>
                <a:ext cx="1139" cy="242"/>
              </a:xfrm>
              <a:prstGeom prst="rect">
                <a:avLst/>
              </a:prstGeom>
              <a:noFill/>
              <a:ln>
                <a:solidFill>
                  <a:srgbClr val="E50150"/>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custDataLst>
                  <p:tags r:id="rId11"/>
                </p:custDataLst>
              </p:nvPr>
            </p:nvSpPr>
            <p:spPr>
              <a:xfrm>
                <a:off x="5303" y="7238"/>
                <a:ext cx="1139" cy="242"/>
              </a:xfrm>
              <a:prstGeom prst="rect">
                <a:avLst/>
              </a:prstGeom>
              <a:noFill/>
              <a:ln>
                <a:solidFill>
                  <a:srgbClr val="E50150"/>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4" name="文本框 3"/>
            <p:cNvSpPr txBox="1"/>
            <p:nvPr/>
          </p:nvSpPr>
          <p:spPr>
            <a:xfrm>
              <a:off x="10701" y="2422"/>
              <a:ext cx="7256" cy="1471"/>
            </a:xfrm>
            <a:prstGeom prst="rect">
              <a:avLst/>
            </a:prstGeom>
            <a:solidFill>
              <a:schemeClr val="tx2">
                <a:lumMod val="10000"/>
                <a:lumOff val="90000"/>
              </a:schemeClr>
            </a:solidFill>
          </p:spPr>
          <p:txBody>
            <a:bodyPr wrap="square" rtlCol="0" anchor="t">
              <a:noAutofit/>
            </a:bodyPr>
            <a:p>
              <a:pPr marL="171450" indent="-171450" fontAlgn="auto">
                <a:lnSpc>
                  <a:spcPct val="135000"/>
                </a:lnSpc>
                <a:buFont typeface="Wingdings" panose="05000000000000000000" charset="0"/>
                <a:buChar char="ü"/>
              </a:pPr>
              <a:r>
                <a:rPr lang="zh-CN" sz="1400" b="1">
                  <a:solidFill>
                    <a:schemeClr val="tx1"/>
                  </a:solidFill>
                  <a:sym typeface="+mn-ea"/>
                </a:rPr>
                <a:t>对</a:t>
              </a:r>
              <a:r>
                <a:rPr lang="zh-CN" altLang="en-US" sz="1400" b="1">
                  <a:solidFill>
                    <a:schemeClr val="tx1"/>
                  </a:solidFill>
                  <a:sym typeface="+mn-ea"/>
                </a:rPr>
                <a:t>反流性食管炎患者，标准剂量给药治疗8周后，</a:t>
              </a:r>
              <a:r>
                <a:rPr lang="zh-CN" altLang="en-US" sz="1400" b="1">
                  <a:solidFill>
                    <a:srgbClr val="00739F"/>
                  </a:solidFill>
                  <a:sym typeface="+mn-ea"/>
                </a:rPr>
                <a:t>艾司奥美拉唑治疗组患者反流性食管炎的愈合率显著</a:t>
              </a:r>
              <a:r>
                <a:rPr lang="zh-CN" altLang="en-US" sz="1400" b="1">
                  <a:solidFill>
                    <a:srgbClr val="E50150"/>
                  </a:solidFill>
                  <a:sym typeface="+mn-ea"/>
                </a:rPr>
                <a:t>优于</a:t>
              </a:r>
              <a:r>
                <a:rPr lang="zh-CN" altLang="en-US" sz="1400" b="1">
                  <a:solidFill>
                    <a:srgbClr val="00739F"/>
                  </a:solidFill>
                  <a:sym typeface="+mn-ea"/>
                </a:rPr>
                <a:t>奥美拉唑</a:t>
              </a:r>
              <a:r>
                <a:rPr lang="zh-CN" altLang="en-US" sz="1400" b="1">
                  <a:solidFill>
                    <a:schemeClr val="tx1"/>
                  </a:solidFill>
                  <a:sym typeface="+mn-ea"/>
                </a:rPr>
                <a:t>，而其他PPIs的8周愈合率仅与奥美拉唑相当。</a:t>
              </a:r>
              <a:endParaRPr lang="zh-CN" altLang="en-US" sz="1400" b="1">
                <a:solidFill>
                  <a:schemeClr val="tx1"/>
                </a:solidFill>
                <a:sym typeface="+mn-ea"/>
              </a:endParaRPr>
            </a:p>
          </p:txBody>
        </p:sp>
        <p:sp>
          <p:nvSpPr>
            <p:cNvPr id="17" name="矩形 16"/>
            <p:cNvSpPr/>
            <p:nvPr/>
          </p:nvSpPr>
          <p:spPr>
            <a:xfrm>
              <a:off x="10719" y="2410"/>
              <a:ext cx="7213" cy="7839"/>
            </a:xfrm>
            <a:prstGeom prst="rect">
              <a:avLst/>
            </a:prstGeom>
            <a:noFill/>
            <a:ln>
              <a:solidFill>
                <a:srgbClr val="00739F"/>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ustDataLst>
      <p:tags r:id="rId1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sz="2400" dirty="0">
                <a:latin typeface="+mj-ea"/>
                <a:ea typeface="+mj-ea"/>
              </a:rPr>
              <a:t>3.</a:t>
            </a:r>
            <a:r>
              <a:rPr lang="zh-CN" altLang="en-US" sz="2400" dirty="0">
                <a:latin typeface="+mj-ea"/>
                <a:ea typeface="+mj-ea"/>
              </a:rPr>
              <a:t>有效性</a:t>
            </a:r>
            <a:r>
              <a:rPr lang="zh-CN" altLang="en-US" sz="2400" dirty="0">
                <a:latin typeface="+mj-ea"/>
                <a:ea typeface="+mj-ea"/>
                <a:sym typeface="+mn-ea"/>
              </a:rPr>
              <a:t>（</a:t>
            </a:r>
            <a:r>
              <a:rPr lang="en-US" altLang="zh-CN" sz="2400" dirty="0">
                <a:latin typeface="+mj-ea"/>
                <a:ea typeface="+mj-ea"/>
                <a:sym typeface="+mn-ea"/>
              </a:rPr>
              <a:t>2</a:t>
            </a:r>
            <a:r>
              <a:rPr lang="en-US" altLang="zh-CN" sz="2400" dirty="0">
                <a:latin typeface="+mj-ea"/>
                <a:ea typeface="+mj-ea"/>
                <a:sym typeface="+mn-ea"/>
              </a:rPr>
              <a:t>/2</a:t>
            </a:r>
            <a:r>
              <a:rPr lang="zh-CN" altLang="en-US" sz="2400" dirty="0">
                <a:latin typeface="+mj-ea"/>
                <a:ea typeface="+mj-ea"/>
                <a:sym typeface="+mn-ea"/>
              </a:rPr>
              <a:t>）</a:t>
            </a:r>
            <a:endParaRPr lang="zh-CN" altLang="en-US" sz="2400" dirty="0">
              <a:latin typeface="+mj-ea"/>
              <a:ea typeface="+mj-ea"/>
            </a:endParaRPr>
          </a:p>
        </p:txBody>
      </p:sp>
      <p:grpSp>
        <p:nvGrpSpPr>
          <p:cNvPr id="22" name="组合 21"/>
          <p:cNvGrpSpPr/>
          <p:nvPr/>
        </p:nvGrpSpPr>
        <p:grpSpPr>
          <a:xfrm rot="0">
            <a:off x="1200150" y="2540635"/>
            <a:ext cx="9197975" cy="3865245"/>
            <a:chOff x="687546" y="2255533"/>
            <a:chExt cx="6683427" cy="3598188"/>
          </a:xfrm>
        </p:grpSpPr>
        <p:sp>
          <p:nvSpPr>
            <p:cNvPr id="23" name="矩形 22"/>
            <p:cNvSpPr/>
            <p:nvPr>
              <p:custDataLst>
                <p:tags r:id="rId1"/>
              </p:custDataLst>
            </p:nvPr>
          </p:nvSpPr>
          <p:spPr>
            <a:xfrm>
              <a:off x="687546" y="2255533"/>
              <a:ext cx="6683427" cy="3598188"/>
            </a:xfrm>
            <a:prstGeom prst="rect">
              <a:avLst/>
            </a:prstGeom>
            <a:solidFill>
              <a:srgbClr val="00739F"/>
            </a:solidFill>
            <a:ln>
              <a:solidFill>
                <a:srgbClr val="0073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600" dirty="0"/>
            </a:p>
          </p:txBody>
        </p:sp>
        <p:sp>
          <p:nvSpPr>
            <p:cNvPr id="24" name="文本框 35"/>
            <p:cNvSpPr txBox="1"/>
            <p:nvPr>
              <p:custDataLst>
                <p:tags r:id="rId2"/>
              </p:custDataLst>
            </p:nvPr>
          </p:nvSpPr>
          <p:spPr>
            <a:xfrm>
              <a:off x="741673" y="2287773"/>
              <a:ext cx="6579881" cy="3502525"/>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noAutofit/>
            </a:bodyPr>
            <a:p>
              <a:pPr marL="342900" lvl="0" indent="-342900" algn="just" fontAlgn="auto">
                <a:lnSpc>
                  <a:spcPct val="150000"/>
                </a:lnSpc>
                <a:spcBef>
                  <a:spcPts val="0"/>
                </a:spcBef>
                <a:buFont typeface="Wingdings" panose="05000000000000000000" pitchFamily="2" charset="2"/>
                <a:buChar char=""/>
              </a:pPr>
              <a:r>
                <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rPr>
                <a:t>急性上消化道出血急诊诊治流程专家共识（</a:t>
              </a:r>
              <a:r>
                <a:rPr lang="en-US" sz="1400" kern="100" dirty="0">
                  <a:effectLst/>
                  <a:latin typeface="微软雅黑" panose="020B0503020204020204" pitchFamily="34" charset="-122"/>
                  <a:ea typeface="微软雅黑" panose="020B0503020204020204" pitchFamily="34" charset="-122"/>
                  <a:cs typeface="微软雅黑" panose="020B0503020204020204" pitchFamily="34" charset="-122"/>
                </a:rPr>
                <a:t>2015</a:t>
              </a:r>
              <a:r>
                <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rPr>
                <a:t>年）</a:t>
              </a:r>
              <a:endPar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endParaRPr>
            </a:p>
            <a:p>
              <a:pPr marL="342900" lvl="0" indent="-342900" algn="just" fontAlgn="auto">
                <a:lnSpc>
                  <a:spcPct val="150000"/>
                </a:lnSpc>
                <a:spcBef>
                  <a:spcPts val="0"/>
                </a:spcBef>
                <a:buFont typeface="Wingdings" panose="05000000000000000000" pitchFamily="2" charset="2"/>
                <a:buChar char=""/>
              </a:pPr>
              <a:r>
                <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rPr>
                <a:t>老年人功能性消化不良诊治专家共识（</a:t>
              </a:r>
              <a:r>
                <a:rPr lang="en-US" sz="1400" kern="100" dirty="0">
                  <a:effectLst/>
                  <a:latin typeface="微软雅黑" panose="020B0503020204020204" pitchFamily="34" charset="-122"/>
                  <a:ea typeface="微软雅黑" panose="020B0503020204020204" pitchFamily="34" charset="-122"/>
                  <a:cs typeface="微软雅黑" panose="020B0503020204020204" pitchFamily="34" charset="-122"/>
                </a:rPr>
                <a:t>2015</a:t>
              </a:r>
              <a:r>
                <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rPr>
                <a:t>年）</a:t>
              </a:r>
              <a:endPar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endParaRPr>
            </a:p>
            <a:p>
              <a:pPr marL="342900" lvl="0" indent="-342900" algn="just" fontAlgn="auto">
                <a:lnSpc>
                  <a:spcPct val="150000"/>
                </a:lnSpc>
                <a:spcBef>
                  <a:spcPts val="0"/>
                </a:spcBef>
                <a:buFont typeface="Wingdings" panose="05000000000000000000" pitchFamily="2" charset="2"/>
                <a:buChar char=""/>
              </a:pPr>
              <a:r>
                <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rPr>
                <a:t>消化性溃疡中西医结合诊疗共识意见（</a:t>
              </a:r>
              <a:r>
                <a:rPr lang="en-US" sz="1400" kern="100" dirty="0">
                  <a:effectLst/>
                  <a:latin typeface="微软雅黑" panose="020B0503020204020204" pitchFamily="34" charset="-122"/>
                  <a:ea typeface="微软雅黑" panose="020B0503020204020204" pitchFamily="34" charset="-122"/>
                  <a:cs typeface="微软雅黑" panose="020B0503020204020204" pitchFamily="34" charset="-122"/>
                </a:rPr>
                <a:t>2017</a:t>
              </a:r>
              <a:r>
                <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rPr>
                <a:t>年）</a:t>
              </a:r>
              <a:endPar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endParaRPr>
            </a:p>
            <a:p>
              <a:pPr marL="342900" lvl="0" indent="-342900" algn="just" fontAlgn="auto">
                <a:lnSpc>
                  <a:spcPct val="150000"/>
                </a:lnSpc>
                <a:spcBef>
                  <a:spcPts val="0"/>
                </a:spcBef>
                <a:buFont typeface="Wingdings" panose="05000000000000000000" pitchFamily="2" charset="2"/>
                <a:buChar char=""/>
              </a:pPr>
              <a:r>
                <a:rPr lang="en-US" sz="1400" kern="100" dirty="0">
                  <a:effectLst/>
                  <a:latin typeface="微软雅黑" panose="020B0503020204020204" pitchFamily="34" charset="-122"/>
                  <a:ea typeface="微软雅黑" panose="020B0503020204020204" pitchFamily="34" charset="-122"/>
                  <a:cs typeface="微软雅黑" panose="020B0503020204020204" pitchFamily="34" charset="-122"/>
                </a:rPr>
                <a:t>2017AGA</a:t>
              </a:r>
              <a:r>
                <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rPr>
                <a:t>实践建议：长期应用质子泵抑制剂（</a:t>
              </a:r>
              <a:r>
                <a:rPr lang="en-US" sz="1400" kern="100" dirty="0">
                  <a:effectLst/>
                  <a:latin typeface="微软雅黑" panose="020B0503020204020204" pitchFamily="34" charset="-122"/>
                  <a:ea typeface="微软雅黑" panose="020B0503020204020204" pitchFamily="34" charset="-122"/>
                  <a:cs typeface="微软雅黑" panose="020B0503020204020204" pitchFamily="34" charset="-122"/>
                </a:rPr>
                <a:t>PPIs</a:t>
              </a:r>
              <a:r>
                <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rPr>
                <a:t>）的风险和获益</a:t>
              </a:r>
              <a:r>
                <a:rPr lang="en-US" altLang="zh-CN" sz="1400" kern="100" dirty="0">
                  <a:effectLst/>
                  <a:latin typeface="微软雅黑" panose="020B0503020204020204" pitchFamily="34" charset="-122"/>
                  <a:ea typeface="微软雅黑" panose="020B0503020204020204" pitchFamily="34" charset="-122"/>
                  <a:cs typeface="微软雅黑" panose="020B0503020204020204" pitchFamily="34" charset="-122"/>
                </a:rPr>
                <a:t>——</a:t>
              </a:r>
              <a:r>
                <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rPr>
                <a:t>美国胃肠病协会</a:t>
              </a:r>
              <a:endPar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endParaRPr>
            </a:p>
            <a:p>
              <a:pPr marL="342900" lvl="0" indent="-342900" algn="just" fontAlgn="auto">
                <a:lnSpc>
                  <a:spcPct val="150000"/>
                </a:lnSpc>
                <a:spcBef>
                  <a:spcPts val="0"/>
                </a:spcBef>
                <a:buFont typeface="Wingdings" panose="05000000000000000000" pitchFamily="2" charset="2"/>
                <a:buChar char=""/>
              </a:pPr>
              <a:r>
                <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rPr>
                <a:t>中国慢性胃炎共识意见（</a:t>
              </a:r>
              <a:r>
                <a:rPr lang="en-US" sz="1400" kern="100" dirty="0">
                  <a:effectLst/>
                  <a:latin typeface="微软雅黑" panose="020B0503020204020204" pitchFamily="34" charset="-122"/>
                  <a:ea typeface="微软雅黑" panose="020B0503020204020204" pitchFamily="34" charset="-122"/>
                  <a:cs typeface="微软雅黑" panose="020B0503020204020204" pitchFamily="34" charset="-122"/>
                </a:rPr>
                <a:t>2017</a:t>
              </a:r>
              <a:r>
                <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rPr>
                <a:t>年，上海）</a:t>
              </a:r>
              <a:endPar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endParaRPr>
            </a:p>
            <a:p>
              <a:pPr marL="342900" lvl="0" indent="-342900" algn="just" fontAlgn="auto">
                <a:lnSpc>
                  <a:spcPct val="150000"/>
                </a:lnSpc>
                <a:spcBef>
                  <a:spcPts val="0"/>
                </a:spcBef>
                <a:buFont typeface="Wingdings" panose="05000000000000000000" pitchFamily="2" charset="2"/>
                <a:buChar char=""/>
              </a:pPr>
              <a:r>
                <a:rPr lang="en-US" altLang="zh-CN" sz="1400" kern="100" dirty="0">
                  <a:latin typeface="微软雅黑" panose="020B0503020204020204" pitchFamily="34" charset="-122"/>
                  <a:ea typeface="微软雅黑" panose="020B0503020204020204" pitchFamily="34" charset="-122"/>
                  <a:cs typeface="微软雅黑" panose="020B0503020204020204" pitchFamily="34" charset="-122"/>
                </a:rPr>
                <a:t>2020</a:t>
              </a:r>
              <a:r>
                <a:rPr lang="zh-CN" altLang="en-US" sz="1400" kern="100" dirty="0">
                  <a:latin typeface="微软雅黑" panose="020B0503020204020204" pitchFamily="34" charset="-122"/>
                  <a:ea typeface="微软雅黑" panose="020B0503020204020204" pitchFamily="34" charset="-122"/>
                  <a:cs typeface="微软雅黑" panose="020B0503020204020204" pitchFamily="34" charset="-122"/>
                </a:rPr>
                <a:t>首尔共识：胃食管反流病的诊断与治疗</a:t>
              </a:r>
              <a:endParaRPr lang="en-US" altLang="zh-CN" sz="1400" kern="100" dirty="0">
                <a:latin typeface="微软雅黑" panose="020B0503020204020204" pitchFamily="34" charset="-122"/>
                <a:ea typeface="微软雅黑" panose="020B0503020204020204" pitchFamily="34" charset="-122"/>
                <a:cs typeface="微软雅黑" panose="020B0503020204020204" pitchFamily="34" charset="-122"/>
              </a:endParaRPr>
            </a:p>
            <a:p>
              <a:pPr marL="342900" lvl="0" indent="-342900" algn="just" fontAlgn="auto">
                <a:lnSpc>
                  <a:spcPct val="150000"/>
                </a:lnSpc>
                <a:spcBef>
                  <a:spcPts val="0"/>
                </a:spcBef>
                <a:buFont typeface="Wingdings" panose="05000000000000000000" pitchFamily="2" charset="2"/>
                <a:buChar char=""/>
              </a:pPr>
              <a:r>
                <a:rPr lang="en-US" altLang="zh-CN" sz="1400" kern="100" dirty="0">
                  <a:latin typeface="微软雅黑" panose="020B0503020204020204" pitchFamily="34" charset="-122"/>
                  <a:ea typeface="微软雅黑" panose="020B0503020204020204" pitchFamily="34" charset="-122"/>
                  <a:cs typeface="微软雅黑" panose="020B0503020204020204" pitchFamily="34" charset="-122"/>
                </a:rPr>
                <a:t>2021+JSGE</a:t>
              </a:r>
              <a:r>
                <a:rPr lang="zh-CN" altLang="en-US" sz="1400" kern="100" dirty="0">
                  <a:latin typeface="微软雅黑" panose="020B0503020204020204" pitchFamily="34" charset="-122"/>
                  <a:ea typeface="微软雅黑" panose="020B0503020204020204" pitchFamily="34" charset="-122"/>
                  <a:cs typeface="微软雅黑" panose="020B0503020204020204" pitchFamily="34" charset="-122"/>
                </a:rPr>
                <a:t>循证临床实践指南：胃食管反流病</a:t>
              </a:r>
              <a:endParaRPr lang="en-US" altLang="zh-CN" sz="1400" kern="100" dirty="0">
                <a:latin typeface="微软雅黑" panose="020B0503020204020204" pitchFamily="34" charset="-122"/>
                <a:ea typeface="微软雅黑" panose="020B0503020204020204" pitchFamily="34" charset="-122"/>
                <a:cs typeface="微软雅黑" panose="020B0503020204020204" pitchFamily="34" charset="-122"/>
              </a:endParaRPr>
            </a:p>
            <a:p>
              <a:pPr marL="342900" lvl="0" indent="-342900" algn="just" fontAlgn="auto">
                <a:lnSpc>
                  <a:spcPct val="150000"/>
                </a:lnSpc>
                <a:spcBef>
                  <a:spcPts val="0"/>
                </a:spcBef>
                <a:buFont typeface="Wingdings" panose="05000000000000000000" pitchFamily="2" charset="2"/>
                <a:buChar char=""/>
              </a:pPr>
              <a:r>
                <a:rPr lang="en-US" altLang="zh-CN" sz="1400" kern="100" dirty="0">
                  <a:latin typeface="微软雅黑" panose="020B0503020204020204" pitchFamily="34" charset="-122"/>
                  <a:ea typeface="微软雅黑" panose="020B0503020204020204" pitchFamily="34" charset="-122"/>
                  <a:cs typeface="微软雅黑" panose="020B0503020204020204" pitchFamily="34" charset="-122"/>
                </a:rPr>
                <a:t>2021 ACG</a:t>
              </a:r>
              <a:r>
                <a:rPr lang="zh-CN" altLang="en-US" sz="1400" kern="100" dirty="0">
                  <a:latin typeface="微软雅黑" panose="020B0503020204020204" pitchFamily="34" charset="-122"/>
                  <a:ea typeface="微软雅黑" panose="020B0503020204020204" pitchFamily="34" charset="-122"/>
                  <a:cs typeface="微软雅黑" panose="020B0503020204020204" pitchFamily="34" charset="-122"/>
                </a:rPr>
                <a:t>诊断和临床指南胃食管反流病的管理</a:t>
              </a:r>
              <a:endParaRPr lang="zh-CN" altLang="en-US" sz="1400" kern="100" dirty="0">
                <a:latin typeface="微软雅黑" panose="020B0503020204020204" pitchFamily="34" charset="-122"/>
                <a:ea typeface="微软雅黑" panose="020B0503020204020204" pitchFamily="34" charset="-122"/>
                <a:cs typeface="微软雅黑" panose="020B0503020204020204" pitchFamily="34" charset="-122"/>
              </a:endParaRPr>
            </a:p>
            <a:p>
              <a:pPr marL="342900" lvl="0" indent="-342900" algn="just" fontAlgn="auto">
                <a:lnSpc>
                  <a:spcPct val="150000"/>
                </a:lnSpc>
                <a:spcBef>
                  <a:spcPts val="0"/>
                </a:spcBef>
                <a:buFont typeface="Wingdings" panose="05000000000000000000" pitchFamily="2" charset="2"/>
                <a:buChar char=""/>
              </a:pPr>
              <a:r>
                <a:rPr lang="zh-CN" altLang="en-US" sz="1400" kern="100" dirty="0">
                  <a:latin typeface="微软雅黑" panose="020B0503020204020204" pitchFamily="34" charset="-122"/>
                  <a:ea typeface="微软雅黑" panose="020B0503020204020204" pitchFamily="34" charset="-122"/>
                  <a:cs typeface="微软雅黑" panose="020B0503020204020204" pitchFamily="34" charset="-122"/>
                </a:rPr>
                <a:t>第六次全国幽门螺杆菌感染处理共识报告</a:t>
              </a:r>
              <a:endParaRPr lang="zh-CN" altLang="en-US" sz="1400" kern="100" dirty="0">
                <a:latin typeface="微软雅黑" panose="020B0503020204020204" pitchFamily="34" charset="-122"/>
                <a:ea typeface="微软雅黑" panose="020B0503020204020204" pitchFamily="34" charset="-122"/>
                <a:cs typeface="微软雅黑" panose="020B0503020204020204" pitchFamily="34" charset="-122"/>
              </a:endParaRPr>
            </a:p>
            <a:p>
              <a:pPr marL="342900" lvl="0" indent="-342900" algn="just" fontAlgn="auto">
                <a:lnSpc>
                  <a:spcPct val="150000"/>
                </a:lnSpc>
                <a:spcBef>
                  <a:spcPts val="0"/>
                </a:spcBef>
                <a:buFont typeface="Wingdings" panose="05000000000000000000" pitchFamily="2" charset="2"/>
                <a:buChar char=""/>
              </a:pPr>
              <a:r>
                <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rPr>
                <a:t>儿童质子泵抑制剂合理使用专家共识（2019年）</a:t>
              </a:r>
              <a:endPar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endParaRPr>
            </a:p>
            <a:p>
              <a:pPr marL="342900" lvl="0" indent="-342900" algn="just" fontAlgn="auto">
                <a:lnSpc>
                  <a:spcPct val="150000"/>
                </a:lnSpc>
                <a:spcBef>
                  <a:spcPts val="0"/>
                </a:spcBef>
                <a:buFont typeface="Wingdings" panose="05000000000000000000" pitchFamily="2" charset="2"/>
                <a:buChar char=""/>
              </a:pPr>
              <a:r>
                <a:rPr lang="en-US" sz="1400" kern="100" dirty="0">
                  <a:effectLst/>
                  <a:latin typeface="微软雅黑" panose="020B0503020204020204" pitchFamily="34" charset="-122"/>
                  <a:ea typeface="微软雅黑" panose="020B0503020204020204" pitchFamily="34" charset="-122"/>
                  <a:cs typeface="微软雅黑" panose="020B0503020204020204" pitchFamily="34" charset="-122"/>
                </a:rPr>
                <a:t>………</a:t>
              </a:r>
              <a:endParaRPr lang="en-US" sz="1400" kern="100" dirty="0">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4" name="文本框 3"/>
          <p:cNvSpPr txBox="1"/>
          <p:nvPr>
            <p:custDataLst>
              <p:tags r:id="rId3"/>
            </p:custDataLst>
          </p:nvPr>
        </p:nvSpPr>
        <p:spPr>
          <a:xfrm>
            <a:off x="1208405" y="1710690"/>
            <a:ext cx="9198610" cy="829945"/>
          </a:xfrm>
          <a:prstGeom prst="rect">
            <a:avLst/>
          </a:prstGeom>
          <a:solidFill>
            <a:srgbClr val="00739F"/>
          </a:solidFill>
        </p:spPr>
        <p:txBody>
          <a:bodyPr wrap="square" rtlCol="0" anchor="t">
            <a:spAutoFit/>
          </a:bodyPr>
          <a:p>
            <a:pPr indent="0" algn="l" fontAlgn="auto">
              <a:lnSpc>
                <a:spcPct val="150000"/>
              </a:lnSpc>
              <a:spcBef>
                <a:spcPts val="600"/>
              </a:spcBef>
              <a:spcAft>
                <a:spcPts val="600"/>
              </a:spcAft>
              <a:buFont typeface="Wingdings" panose="05000000000000000000" pitchFamily="2" charset="2"/>
              <a:buNone/>
            </a:pPr>
            <a:r>
              <a:rPr lang="zh-CN" altLang="en-US" sz="1600" b="1" kern="100" dirty="0">
                <a:solidFill>
                  <a:schemeClr val="bg1"/>
                </a:solidFill>
                <a:effectLst/>
                <a:latin typeface="+mn-ea"/>
                <a:cs typeface="Times New Roman" panose="02020603050405020304" pitchFamily="18" charset="0"/>
                <a:sym typeface="+mn-ea"/>
              </a:rPr>
              <a:t>多部国内外消化疾病临床指南共识一致推荐：</a:t>
            </a:r>
            <a:r>
              <a:rPr lang="zh-CN" altLang="en-US" sz="1600" b="1" kern="100" dirty="0">
                <a:solidFill>
                  <a:srgbClr val="FFFF00"/>
                </a:solidFill>
                <a:effectLst/>
                <a:latin typeface="+mn-ea"/>
                <a:cs typeface="Times New Roman" panose="02020603050405020304" pitchFamily="18" charset="0"/>
                <a:sym typeface="+mn-ea"/>
              </a:rPr>
              <a:t>艾司奥美拉唑</a:t>
            </a:r>
            <a:r>
              <a:rPr lang="zh-CN" sz="1600" b="1" kern="100" dirty="0">
                <a:solidFill>
                  <a:schemeClr val="bg1"/>
                </a:solidFill>
                <a:effectLst/>
                <a:latin typeface="+mn-ea"/>
                <a:cs typeface="Times New Roman" panose="02020603050405020304" pitchFamily="18" charset="0"/>
                <a:sym typeface="+mn-ea"/>
              </a:rPr>
              <a:t>是治疗酸相关</a:t>
            </a:r>
            <a:r>
              <a:rPr lang="zh-CN" altLang="en-US" sz="1600" b="1" kern="100" dirty="0">
                <a:solidFill>
                  <a:schemeClr val="bg1"/>
                </a:solidFill>
                <a:latin typeface="+mn-ea"/>
                <a:cs typeface="Times New Roman" panose="02020603050405020304" pitchFamily="18" charset="0"/>
                <a:sym typeface="+mn-ea"/>
              </a:rPr>
              <a:t>性</a:t>
            </a:r>
            <a:r>
              <a:rPr lang="zh-CN" sz="1600" b="1" kern="100" dirty="0">
                <a:solidFill>
                  <a:schemeClr val="bg1"/>
                </a:solidFill>
                <a:effectLst/>
                <a:latin typeface="+mn-ea"/>
                <a:cs typeface="Times New Roman" panose="02020603050405020304" pitchFamily="18" charset="0"/>
                <a:sym typeface="+mn-ea"/>
              </a:rPr>
              <a:t>疾病</a:t>
            </a:r>
            <a:r>
              <a:rPr lang="zh-CN" altLang="en-US" sz="1600" b="1" kern="100" dirty="0">
                <a:solidFill>
                  <a:schemeClr val="bg1"/>
                </a:solidFill>
                <a:effectLst/>
                <a:latin typeface="+mn-ea"/>
                <a:cs typeface="Times New Roman" panose="02020603050405020304" pitchFamily="18" charset="0"/>
                <a:sym typeface="+mn-ea"/>
              </a:rPr>
              <a:t>（</a:t>
            </a:r>
            <a:r>
              <a:rPr lang="en-US" altLang="zh-CN" sz="1600" b="1" kern="100" dirty="0">
                <a:solidFill>
                  <a:schemeClr val="bg1"/>
                </a:solidFill>
                <a:effectLst/>
                <a:latin typeface="+mn-ea"/>
                <a:cs typeface="Times New Roman" panose="02020603050405020304" pitchFamily="18" charset="0"/>
                <a:sym typeface="+mn-ea"/>
              </a:rPr>
              <a:t>GERD</a:t>
            </a:r>
            <a:r>
              <a:rPr lang="zh-CN" altLang="en-US" sz="1600" b="1" kern="100" dirty="0">
                <a:solidFill>
                  <a:schemeClr val="bg1"/>
                </a:solidFill>
                <a:effectLst/>
                <a:latin typeface="+mn-ea"/>
                <a:cs typeface="Times New Roman" panose="02020603050405020304" pitchFamily="18" charset="0"/>
                <a:sym typeface="+mn-ea"/>
              </a:rPr>
              <a:t>、消化性溃疡、急性消化道出血、功能性消化不良、</a:t>
            </a:r>
            <a:r>
              <a:rPr lang="en-US" altLang="zh-CN" sz="1600" b="1" kern="100" dirty="0">
                <a:solidFill>
                  <a:schemeClr val="bg1"/>
                </a:solidFill>
                <a:effectLst/>
                <a:latin typeface="+mn-ea"/>
                <a:cs typeface="Times New Roman" panose="02020603050405020304" pitchFamily="18" charset="0"/>
                <a:sym typeface="+mn-ea"/>
              </a:rPr>
              <a:t>HP</a:t>
            </a:r>
            <a:r>
              <a:rPr lang="zh-CN" altLang="en-US" sz="1600" b="1" kern="100" dirty="0">
                <a:solidFill>
                  <a:schemeClr val="bg1"/>
                </a:solidFill>
                <a:effectLst/>
                <a:latin typeface="+mn-ea"/>
                <a:cs typeface="Times New Roman" panose="02020603050405020304" pitchFamily="18" charset="0"/>
                <a:sym typeface="+mn-ea"/>
              </a:rPr>
              <a:t>根除等）</a:t>
            </a:r>
            <a:r>
              <a:rPr lang="zh-CN" sz="1600" b="1" kern="100" dirty="0">
                <a:solidFill>
                  <a:schemeClr val="bg1"/>
                </a:solidFill>
                <a:effectLst/>
                <a:latin typeface="+mn-ea"/>
                <a:cs typeface="Times New Roman" panose="02020603050405020304" pitchFamily="18" charset="0"/>
                <a:sym typeface="+mn-ea"/>
              </a:rPr>
              <a:t>的一线治疗药物。</a:t>
            </a:r>
            <a:endParaRPr lang="zh-CN" altLang="en-US" sz="1600" b="1" kern="100" dirty="0">
              <a:solidFill>
                <a:schemeClr val="bg1"/>
              </a:solidFill>
              <a:effectLst/>
              <a:latin typeface="+mn-ea"/>
              <a:cs typeface="Times New Roman" panose="02020603050405020304" pitchFamily="18" charset="0"/>
              <a:sym typeface="+mn-ea"/>
            </a:endParaRPr>
          </a:p>
        </p:txBody>
      </p:sp>
    </p:spTree>
    <p:custDataLst>
      <p:tags r:id="rId4"/>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sz="2400" dirty="0">
                <a:latin typeface="+mj-ea"/>
                <a:ea typeface="+mj-ea"/>
              </a:rPr>
              <a:t>4.</a:t>
            </a:r>
            <a:r>
              <a:rPr lang="zh-CN" altLang="en-US" sz="2400" dirty="0">
                <a:latin typeface="+mj-ea"/>
                <a:ea typeface="+mj-ea"/>
              </a:rPr>
              <a:t>创新性</a:t>
            </a:r>
            <a:endParaRPr lang="zh-CN" altLang="en-US" sz="2400" dirty="0">
              <a:latin typeface="+mj-ea"/>
              <a:ea typeface="+mj-ea"/>
            </a:endParaRPr>
          </a:p>
        </p:txBody>
      </p:sp>
      <p:sp>
        <p:nvSpPr>
          <p:cNvPr id="2" name="文本框 1"/>
          <p:cNvSpPr txBox="1"/>
          <p:nvPr>
            <p:custDataLst>
              <p:tags r:id="rId1"/>
            </p:custDataLst>
          </p:nvPr>
        </p:nvSpPr>
        <p:spPr>
          <a:xfrm>
            <a:off x="6586855" y="1725295"/>
            <a:ext cx="3975100" cy="524510"/>
          </a:xfrm>
          <a:prstGeom prst="rect">
            <a:avLst/>
          </a:prstGeom>
          <a:solidFill>
            <a:srgbClr val="00739F"/>
          </a:solidFill>
          <a:ln w="19050">
            <a:noFill/>
          </a:ln>
        </p:spPr>
        <p:txBody>
          <a:bodyPr wrap="square" rtlCol="0" anchor="t">
            <a:noAutofit/>
          </a:bodyPr>
          <a:p>
            <a:pPr marL="285750" indent="-285750" fontAlgn="auto">
              <a:lnSpc>
                <a:spcPct val="150000"/>
              </a:lnSpc>
              <a:spcBef>
                <a:spcPts val="600"/>
              </a:spcBef>
              <a:buFont typeface="Wingdings" panose="05000000000000000000" charset="0"/>
              <a:buChar char="u"/>
            </a:pPr>
            <a:r>
              <a:rPr lang="zh-CN" altLang="en-US" b="1">
                <a:solidFill>
                  <a:schemeClr val="bg1"/>
                </a:solidFill>
              </a:rPr>
              <a:t>创新带来的获益：</a:t>
            </a:r>
            <a:endParaRPr lang="zh-CN" altLang="en-US" b="1">
              <a:solidFill>
                <a:schemeClr val="bg1"/>
              </a:solidFill>
            </a:endParaRPr>
          </a:p>
          <a:p>
            <a:pPr marL="428625" indent="-212090" fontAlgn="auto">
              <a:lnSpc>
                <a:spcPct val="150000"/>
              </a:lnSpc>
              <a:spcBef>
                <a:spcPts val="600"/>
              </a:spcBef>
              <a:spcAft>
                <a:spcPts val="600"/>
              </a:spcAft>
              <a:buFont typeface="Arial" panose="020B0604020202020204" pitchFamily="34" charset="0"/>
              <a:buChar char="•"/>
            </a:pPr>
            <a:r>
              <a:rPr lang="zh-CN" altLang="en-US" sz="1600"/>
              <a:t>便于</a:t>
            </a:r>
            <a:r>
              <a:rPr lang="zh-CN" altLang="en-US" sz="1600">
                <a:solidFill>
                  <a:srgbClr val="E50150"/>
                </a:solidFill>
              </a:rPr>
              <a:t>儿童和吞咽困难患者</a:t>
            </a:r>
            <a:r>
              <a:rPr lang="zh-CN" altLang="en-US" sz="1600"/>
              <a:t>给药，其配制后药物与水完全结合呈</a:t>
            </a:r>
            <a:r>
              <a:rPr lang="zh-CN" altLang="en-US" sz="1600">
                <a:solidFill>
                  <a:srgbClr val="00739F"/>
                </a:solidFill>
              </a:rPr>
              <a:t>糊状流质</a:t>
            </a:r>
            <a:r>
              <a:rPr lang="zh-CN" altLang="en-US" sz="1600">
                <a:solidFill>
                  <a:srgbClr val="00739F"/>
                </a:solidFill>
                <a:sym typeface="+mn-ea"/>
              </a:rPr>
              <a:t>、口感清甜</a:t>
            </a:r>
            <a:r>
              <a:rPr lang="zh-CN" altLang="en-US" sz="1600"/>
              <a:t>，契合吞咽困难患者的饮食需求，方便他们灌服、鼻胃管或口饲。</a:t>
            </a:r>
            <a:endParaRPr lang="zh-CN" altLang="en-US" sz="1600"/>
          </a:p>
          <a:p>
            <a:pPr marL="428625" indent="-212090" fontAlgn="auto">
              <a:lnSpc>
                <a:spcPct val="150000"/>
              </a:lnSpc>
              <a:spcBef>
                <a:spcPts val="1200"/>
              </a:spcBef>
              <a:spcAft>
                <a:spcPts val="600"/>
              </a:spcAft>
              <a:buFont typeface="Arial" panose="020B0604020202020204" pitchFamily="34" charset="0"/>
              <a:buChar char="•"/>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让临床在</a:t>
            </a:r>
            <a:r>
              <a:rPr lang="zh-CN" altLang="en-US" sz="1600">
                <a:solidFill>
                  <a:srgbClr val="00739F"/>
                </a:solidFill>
                <a:latin typeface="微软雅黑" panose="020B0503020204020204" pitchFamily="34" charset="-122"/>
                <a:ea typeface="微软雅黑" panose="020B0503020204020204" pitchFamily="34" charset="-122"/>
                <a:cs typeface="微软雅黑" panose="020B0503020204020204" pitchFamily="34" charset="-122"/>
                <a:sym typeface="+mn-ea"/>
              </a:rPr>
              <a:t>低龄患者中的应用</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更有依据、更科学。</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428625" indent="-212090" fontAlgn="auto">
              <a:lnSpc>
                <a:spcPct val="150000"/>
              </a:lnSpc>
              <a:spcBef>
                <a:spcPts val="2400"/>
              </a:spcBef>
              <a:spcAft>
                <a:spcPts val="1200"/>
              </a:spcAft>
              <a:buFont typeface="Arial" panose="020B0604020202020204" pitchFamily="34" charset="0"/>
              <a:buChar char="•"/>
            </a:pPr>
            <a:r>
              <a:rPr lang="zh-CN" altLang="en-US" sz="1600"/>
              <a:t>让</a:t>
            </a:r>
            <a:r>
              <a:rPr lang="zh-CN" altLang="en-US" sz="1600">
                <a:solidFill>
                  <a:srgbClr val="00739F"/>
                </a:solidFill>
              </a:rPr>
              <a:t>配制浓度更符合要求，剂量准确</a:t>
            </a:r>
            <a:r>
              <a:rPr lang="zh-CN" altLang="en-US" sz="1600"/>
              <a:t>、配制及给药科学且方便。</a:t>
            </a:r>
            <a:endParaRPr lang="zh-CN" altLang="en-US" sz="1600"/>
          </a:p>
        </p:txBody>
      </p:sp>
      <p:sp>
        <p:nvSpPr>
          <p:cNvPr id="6" name="右箭头 5"/>
          <p:cNvSpPr/>
          <p:nvPr/>
        </p:nvSpPr>
        <p:spPr>
          <a:xfrm>
            <a:off x="5400675" y="4083685"/>
            <a:ext cx="966470" cy="22479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4" name="组合 13"/>
          <p:cNvGrpSpPr/>
          <p:nvPr/>
        </p:nvGrpSpPr>
        <p:grpSpPr>
          <a:xfrm>
            <a:off x="1207770" y="1725295"/>
            <a:ext cx="3982085" cy="4473575"/>
            <a:chOff x="1767" y="2717"/>
            <a:chExt cx="6271" cy="7045"/>
          </a:xfrm>
        </p:grpSpPr>
        <p:sp>
          <p:nvSpPr>
            <p:cNvPr id="5" name="文本框 4"/>
            <p:cNvSpPr txBox="1"/>
            <p:nvPr/>
          </p:nvSpPr>
          <p:spPr>
            <a:xfrm>
              <a:off x="1767" y="2717"/>
              <a:ext cx="6271" cy="806"/>
            </a:xfrm>
            <a:prstGeom prst="rect">
              <a:avLst/>
            </a:prstGeom>
            <a:solidFill>
              <a:srgbClr val="00739F"/>
            </a:solidFill>
            <a:ln w="19050">
              <a:solidFill>
                <a:srgbClr val="00739F"/>
              </a:solidFill>
            </a:ln>
          </p:spPr>
          <p:txBody>
            <a:bodyPr wrap="square" rtlCol="0" anchor="t">
              <a:noAutofit/>
            </a:bodyPr>
            <a:p>
              <a:pPr marL="285750" indent="-285750">
                <a:lnSpc>
                  <a:spcPct val="150000"/>
                </a:lnSpc>
                <a:buFont typeface="Wingdings" panose="05000000000000000000" charset="0"/>
                <a:buChar char="u"/>
              </a:pPr>
              <a:r>
                <a:rPr lang="zh-CN" altLang="en-US" b="1">
                  <a:solidFill>
                    <a:schemeClr val="bg1"/>
                  </a:solidFill>
                </a:rPr>
                <a:t>创新点：</a:t>
              </a:r>
              <a:endParaRPr lang="zh-CN" altLang="en-US" b="1">
                <a:solidFill>
                  <a:schemeClr val="bg1"/>
                </a:solidFill>
              </a:endParaRPr>
            </a:p>
            <a:p>
              <a:pPr marL="428625" indent="-212090" fontAlgn="auto">
                <a:lnSpc>
                  <a:spcPct val="150000"/>
                </a:lnSpc>
                <a:spcBef>
                  <a:spcPts val="600"/>
                </a:spcBef>
                <a:buFont typeface="Arial" panose="020B0604020202020204" pitchFamily="34" charset="0"/>
                <a:buChar char="•"/>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全新干混悬剂：</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剂型工艺独特，</a:t>
              </a:r>
              <a:r>
                <a:rPr lang="zh-CN" altLang="en-US" sz="1600">
                  <a:solidFill>
                    <a:srgbClr val="00739F"/>
                  </a:solidFill>
                  <a:latin typeface="微软雅黑" panose="020B0503020204020204" pitchFamily="34" charset="-122"/>
                  <a:ea typeface="微软雅黑" panose="020B0503020204020204" pitchFamily="34" charset="-122"/>
                  <a:cs typeface="微软雅黑" panose="020B0503020204020204" pitchFamily="34" charset="-122"/>
                  <a:sym typeface="+mn-ea"/>
                </a:rPr>
                <a:t>混悬颗粒是肠溶微球</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不黏附于食管，局部刺激小，稳定性好，生物等效性与完整片剂相当。</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marL="428625" indent="-212090" fontAlgn="auto">
                <a:lnSpc>
                  <a:spcPct val="150000"/>
                </a:lnSpc>
                <a:spcBef>
                  <a:spcPts val="600"/>
                </a:spcBef>
                <a:buFont typeface="Arial" panose="020B0604020202020204" pitchFamily="34" charset="0"/>
                <a:buChar char="•"/>
              </a:pPr>
              <a:r>
                <a:rPr lang="en-US" altLang="zh-CN" sz="1600" b="1">
                  <a:latin typeface="微软雅黑" panose="020B0503020204020204" pitchFamily="34" charset="-122"/>
                  <a:ea typeface="微软雅黑" panose="020B0503020204020204" pitchFamily="34" charset="-122"/>
                  <a:cs typeface="微软雅黑" panose="020B0503020204020204" pitchFamily="34" charset="-122"/>
                </a:rPr>
                <a:t>FDA</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获批：</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进口生产企业的该产品被</a:t>
              </a:r>
              <a:r>
                <a:rPr lang="zh-CN" altLang="en-US" sz="1600">
                  <a:solidFill>
                    <a:srgbClr val="00739F"/>
                  </a:solidFill>
                  <a:latin typeface="微软雅黑" panose="020B0503020204020204" pitchFamily="34" charset="-122"/>
                  <a:ea typeface="微软雅黑" panose="020B0503020204020204" pitchFamily="34" charset="-122"/>
                  <a:cs typeface="微软雅黑" panose="020B0503020204020204" pitchFamily="34" charset="-122"/>
                </a:rPr>
                <a:t>FDA批准可用于1月龄及以上儿童</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，儿童用法用量明确；</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marL="428625" indent="-212090" fontAlgn="auto">
                <a:lnSpc>
                  <a:spcPct val="150000"/>
                </a:lnSpc>
                <a:spcBef>
                  <a:spcPts val="600"/>
                </a:spcBef>
                <a:buFont typeface="Arial" panose="020B0604020202020204" pitchFamily="34" charset="0"/>
                <a:buChar char="•"/>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内置量杯：</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同通用名产品中，</a:t>
              </a:r>
              <a:r>
                <a:rPr lang="zh-CN" altLang="en-US" sz="1600">
                  <a:solidFill>
                    <a:srgbClr val="00739F"/>
                  </a:solidFill>
                  <a:latin typeface="微软雅黑" panose="020B0503020204020204" pitchFamily="34" charset="-122"/>
                  <a:ea typeface="微软雅黑" panose="020B0503020204020204" pitchFamily="34" charset="-122"/>
                  <a:cs typeface="微软雅黑" panose="020B0503020204020204" pitchFamily="34" charset="-122"/>
                </a:rPr>
                <a:t>唯一内置</a:t>
              </a:r>
              <a:r>
                <a:rPr lang="en-US" altLang="zh-CN" sz="1600">
                  <a:solidFill>
                    <a:srgbClr val="00739F"/>
                  </a:solidFill>
                  <a:latin typeface="微软雅黑" panose="020B0503020204020204" pitchFamily="34" charset="-122"/>
                  <a:ea typeface="微软雅黑" panose="020B0503020204020204" pitchFamily="34" charset="-122"/>
                  <a:cs typeface="微软雅黑" panose="020B0503020204020204" pitchFamily="34" charset="-122"/>
                </a:rPr>
                <a:t>15ml</a:t>
              </a:r>
              <a:r>
                <a:rPr lang="zh-CN" altLang="en-US" sz="1600">
                  <a:solidFill>
                    <a:srgbClr val="00739F"/>
                  </a:solidFill>
                  <a:latin typeface="微软雅黑" panose="020B0503020204020204" pitchFamily="34" charset="-122"/>
                  <a:ea typeface="微软雅黑" panose="020B0503020204020204" pitchFamily="34" charset="-122"/>
                  <a:cs typeface="微软雅黑" panose="020B0503020204020204" pitchFamily="34" charset="-122"/>
                </a:rPr>
                <a:t>用药量杯</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，完全遵循说明书对配制用水的要求。</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矩形 7"/>
            <p:cNvSpPr/>
            <p:nvPr/>
          </p:nvSpPr>
          <p:spPr>
            <a:xfrm>
              <a:off x="1768" y="3542"/>
              <a:ext cx="6259" cy="2376"/>
            </a:xfrm>
            <a:prstGeom prst="rect">
              <a:avLst/>
            </a:prstGeom>
            <a:noFill/>
            <a:ln>
              <a:solidFill>
                <a:srgbClr val="00739F"/>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1777" y="5918"/>
              <a:ext cx="6259" cy="1918"/>
            </a:xfrm>
            <a:prstGeom prst="rect">
              <a:avLst/>
            </a:prstGeom>
            <a:noFill/>
            <a:ln>
              <a:solidFill>
                <a:srgbClr val="00739F"/>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1777" y="7844"/>
              <a:ext cx="6259" cy="1918"/>
            </a:xfrm>
            <a:prstGeom prst="rect">
              <a:avLst/>
            </a:prstGeom>
            <a:noFill/>
            <a:ln>
              <a:solidFill>
                <a:srgbClr val="00739F"/>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1" name="矩形 10"/>
          <p:cNvSpPr/>
          <p:nvPr/>
        </p:nvSpPr>
        <p:spPr>
          <a:xfrm>
            <a:off x="6586855" y="2244725"/>
            <a:ext cx="3974465" cy="1513205"/>
          </a:xfrm>
          <a:prstGeom prst="rect">
            <a:avLst/>
          </a:prstGeom>
          <a:noFill/>
          <a:ln>
            <a:solidFill>
              <a:srgbClr val="00739F"/>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6586855" y="3757930"/>
            <a:ext cx="3974465" cy="1229360"/>
          </a:xfrm>
          <a:prstGeom prst="rect">
            <a:avLst/>
          </a:prstGeom>
          <a:noFill/>
          <a:ln>
            <a:solidFill>
              <a:srgbClr val="00739F"/>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a:off x="6587490" y="4987290"/>
            <a:ext cx="3974465" cy="1193800"/>
          </a:xfrm>
          <a:prstGeom prst="rect">
            <a:avLst/>
          </a:prstGeom>
          <a:noFill/>
          <a:ln>
            <a:solidFill>
              <a:srgbClr val="00739F"/>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2"/>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 name="KSO_WM_UNIT_PLACING_PICTURE_USER_VIEWPORT" val="{&quot;height&quot;:11520,&quot;width&quot;:13215}"/>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SPECIAL_SOURCE" val="bdnul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SPECIAL_SOURCE" val="bdnul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SPECIAL_SOURCE" val="bdnull"/>
</p:tagLst>
</file>

<file path=ppt/tags/tag115.xml><?xml version="1.0" encoding="utf-8"?>
<p:tagLst xmlns:p="http://schemas.openxmlformats.org/presentationml/2006/main">
  <p:tag name="KSO_WM_SPECIAL_SOURCE" val="bdnull"/>
</p:tagLst>
</file>

<file path=ppt/tags/tag116.xml><?xml version="1.0" encoding="utf-8"?>
<p:tagLst xmlns:p="http://schemas.openxmlformats.org/presentationml/2006/main">
  <p:tag name="KSO_WM_SPECIAL_SOURCE" val="bdnull"/>
</p:tagLst>
</file>

<file path=ppt/tags/tag117.xml><?xml version="1.0" encoding="utf-8"?>
<p:tagLst xmlns:p="http://schemas.openxmlformats.org/presentationml/2006/main">
  <p:tag name="KSO_DOCER_TEMPLATE_OPEN_ONCE_MARK" val="1"/>
  <p:tag name="KSO_WPP_MARK_KEY" val="e5a48337-b3ce-492e-9a9f-5c37c5ce707d"/>
  <p:tag name="COMMONDATA" val="eyJoZGlkIjoiMTQ3MjdkYzcxMjFlMTMwMTczMGM0MTc0YzE2OGVjNTkifQ=="/>
</p:tagLst>
</file>

<file path=ppt/tags/tag1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6.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3.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66.xml><?xml version="1.0" encoding="utf-8"?>
<p:tagLst xmlns:p="http://schemas.openxmlformats.org/presentationml/2006/main">
  <p:tag name="KSO_WM_UNIT_ISCONTENTSTITLE" val="1"/>
  <p:tag name="KSO_WM_UNIT_PRESET_TEXT" val="目录"/>
  <p:tag name="KSO_WM_UNIT_NOCLEAR" val="1"/>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5081_4*a*1"/>
  <p:tag name="KSO_WM_TEMPLATE_CATEGORY" val="custom"/>
  <p:tag name="KSO_WM_TEMPLATE_INDEX" val="20205081"/>
  <p:tag name="KSO_WM_UNIT_LAYERLEVEL" val="1"/>
  <p:tag name="KSO_WM_TAG_VERSION" val="1.0"/>
  <p:tag name="KSO_WM_BEAUTIFY_FLAG" val="#wm#"/>
  <p:tag name="KSO_WM_UNIT_ISNUMDGMTITLE" val="0"/>
  <p:tag name="KSO_WM_UNIT_TEXT_FILL_FORE_SCHEMECOLOR_INDEX" val="13"/>
  <p:tag name="KSO_WM_UNIT_TEXT_FILL_TYPE" val="1"/>
  <p:tag name="KSO_WM_UNIT_USESOURCEFORMAT_APPLY" val="0"/>
</p:tagLst>
</file>

<file path=ppt/tags/tag67.xml><?xml version="1.0" encoding="utf-8"?>
<p:tagLst xmlns:p="http://schemas.openxmlformats.org/presentationml/2006/main">
  <p:tag name="KSO_WM_UNIT_ISCONTENTSTITLE" val="0"/>
  <p:tag name="KSO_WM_UNIT_PRESET_TEXT" val="CONTENTS"/>
  <p:tag name="KSO_WM_UNIT_NOCLEAR" val="1"/>
  <p:tag name="KSO_WM_UNIT_VALUE" val="7"/>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custom20205081_4*b*1"/>
  <p:tag name="KSO_WM_TEMPLATE_CATEGORY" val="custom"/>
  <p:tag name="KSO_WM_TEMPLATE_INDEX" val="20205081"/>
  <p:tag name="KSO_WM_UNIT_LAYERLEVEL" val="1"/>
  <p:tag name="KSO_WM_TAG_VERSION" val="1.0"/>
  <p:tag name="KSO_WM_BEAUTIFY_FLAG" val="#wm#"/>
  <p:tag name="KSO_WM_UNIT_ISNUMDGMTITLE" val="0"/>
  <p:tag name="KSO_WM_UNIT_TEXT_FILL_FORE_SCHEMECOLOR_INDEX" val="13"/>
  <p:tag name="KSO_WM_UNIT_TEXT_FILL_TYPE" val="1"/>
  <p:tag name="KSO_WM_UNIT_USESOURCEFORMAT_APPLY" val="0"/>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5081_4*i*1"/>
  <p:tag name="KSO_WM_TEMPLATE_CATEGORY" val="custom"/>
  <p:tag name="KSO_WM_TEMPLATE_INDEX" val="20205081"/>
  <p:tag name="KSO_WM_UNIT_LAYERLEVEL" val="1"/>
  <p:tag name="KSO_WM_TAG_VERSION" val="1.0"/>
  <p:tag name="KSO_WM_BEAUTIFY_FLAG" val="#wm#"/>
  <p:tag name="KSO_WM_UNIT_FILL_FORE_SCHEMECOLOR_INDEX" val="13"/>
  <p:tag name="KSO_WM_UNIT_FILL_TYPE" val="1"/>
  <p:tag name="KSO_WM_UNIT_TEXT_FILL_FORE_SCHEMECOLOR_INDEX" val="2"/>
  <p:tag name="KSO_WM_UNIT_TEXT_FILL_TYPE" val="1"/>
  <p:tag name="KSO_WM_UNIT_USESOURCEFORMAT_APPLY" val="0"/>
</p:tagLst>
</file>

<file path=ppt/tags/tag69.xml><?xml version="1.0" encoding="utf-8"?>
<p:tagLst xmlns:p="http://schemas.openxmlformats.org/presentationml/2006/main">
  <p:tag name="KSO_WM_BEAUTIFY_FLAG" val=""/>
  <p:tag name="KSO_WM_UNIT_PLACING_PICTURE_USER_VIEWPORT" val="{&quot;height&quot;:3273,&quot;width&quot;:545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SLIDE_ID" val="custom20205081_4"/>
  <p:tag name="KSO_WM_TEMPLATE_SUBCATEGORY" val="19"/>
  <p:tag name="KSO_WM_TEMPLATE_MASTER_TYPE" val="0"/>
  <p:tag name="KSO_WM_TEMPLATE_COLOR_TYPE" val="1"/>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TEMPLATE_CATEGORY" val="custom"/>
  <p:tag name="KSO_WM_TEMPLATE_INDEX" val="20205176"/>
  <p:tag name="KSO_WM_SLIDE_LAYOUT" val="a_b_l"/>
  <p:tag name="KSO_WM_SLIDE_LAYOUT_CNT" val="1_1_1"/>
  <p:tag name="KSO_WM_UNIT_SHOW_EDIT_AREA_INDICATION" val="1"/>
  <p:tag name="KSO_WM_SPECIAL_SOURCE" val="bdnull"/>
</p:tagLst>
</file>

<file path=ppt/tags/tag72.xml><?xml version="1.0" encoding="utf-8"?>
<p:tagLst xmlns:p="http://schemas.openxmlformats.org/presentationml/2006/main">
  <p:tag name="KSO_WM_UNIT_TABLE_BEAUTIFY" val="smartTable{9f8876ce-6b75-480d-aef6-1e77e263cb1e}"/>
  <p:tag name="TABLE_ENDDRAG_ORIGIN_RECT" val="393*265"/>
  <p:tag name="TABLE_ENDDRAG_RECT" val="56*137*393*265"/>
</p:tagLst>
</file>

<file path=ppt/tags/tag73.xml><?xml version="1.0" encoding="utf-8"?>
<p:tagLst xmlns:p="http://schemas.openxmlformats.org/presentationml/2006/main">
  <p:tag name="KSO_WM_SPECIAL_SOURCE" val="bdnull"/>
</p:tagLst>
</file>

<file path=ppt/tags/tag74.xml><?xml version="1.0" encoding="utf-8"?>
<p:tagLst xmlns:p="http://schemas.openxmlformats.org/presentationml/2006/main">
  <p:tag name="KSO_WM_UNIT_TABLE_BEAUTIFY" val="smartTable{b7d7058e-92c2-4355-b920-71a435c438b3}"/>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SPECIAL_SOURCE" val="bdnull"/>
</p:tagLst>
</file>

<file path=ppt/tags/tag96.xml><?xml version="1.0" encoding="utf-8"?>
<p:tagLst xmlns:p="http://schemas.openxmlformats.org/presentationml/2006/main">
  <p:tag name="KSO_WM_SPECIAL_SOURCE" val="bdnull"/>
</p:tagLst>
</file>

<file path=ppt/tags/tag97.xml><?xml version="1.0" encoding="utf-8"?>
<p:tagLst xmlns:p="http://schemas.openxmlformats.org/presentationml/2006/main">
  <p:tag name="KSO_WM_UNIT_TABLE_BEAUTIFY" val="smartTable{5342d1e0-3926-4344-9cf8-90df9c4ba30c}"/>
  <p:tag name="TABLE_ENDDRAG_ORIGIN_RECT" val="848*360"/>
  <p:tag name="TABLE_ENDDRAG_RECT" val="47*127*848*360"/>
</p:tagLst>
</file>

<file path=ppt/tags/tag98.xml><?xml version="1.0" encoding="utf-8"?>
<p:tagLst xmlns:p="http://schemas.openxmlformats.org/presentationml/2006/main">
  <p:tag name="KSO_WM_SPECIAL_SOURCE" val="bdnul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3691</Words>
  <Application>WPS 演示</Application>
  <PresentationFormat>宽屏</PresentationFormat>
  <Paragraphs>254</Paragraphs>
  <Slides>11</Slides>
  <Notes>29</Notes>
  <HiddenSlides>0</HiddenSlides>
  <MMClips>0</MMClips>
  <ScaleCrop>false</ScaleCrop>
  <HeadingPairs>
    <vt:vector size="6" baseType="variant">
      <vt:variant>
        <vt:lpstr>已用的字体</vt:lpstr>
      </vt:variant>
      <vt:variant>
        <vt:i4>13</vt:i4>
      </vt:variant>
      <vt:variant>
        <vt:lpstr>主题</vt:lpstr>
      </vt:variant>
      <vt:variant>
        <vt:i4>5</vt:i4>
      </vt:variant>
      <vt:variant>
        <vt:lpstr>幻灯片标题</vt:lpstr>
      </vt:variant>
      <vt:variant>
        <vt:i4>11</vt:i4>
      </vt:variant>
    </vt:vector>
  </HeadingPairs>
  <TitlesOfParts>
    <vt:vector size="29" baseType="lpstr">
      <vt:lpstr>Arial</vt:lpstr>
      <vt:lpstr>宋体</vt:lpstr>
      <vt:lpstr>Wingdings</vt:lpstr>
      <vt:lpstr>微软雅黑</vt:lpstr>
      <vt:lpstr>Wingdings</vt:lpstr>
      <vt:lpstr>楷体_GB2312</vt:lpstr>
      <vt:lpstr>新宋体</vt:lpstr>
      <vt:lpstr>Arial Unicode MS</vt:lpstr>
      <vt:lpstr>Times New Roman</vt:lpstr>
      <vt:lpstr>Arial</vt:lpstr>
      <vt:lpstr>等线</vt:lpstr>
      <vt:lpstr>Arial Unicode MS</vt:lpstr>
      <vt:lpstr>Calibri</vt:lpstr>
      <vt:lpstr>自定义设计方案</vt:lpstr>
      <vt:lpstr>1_自定义设计方案</vt:lpstr>
      <vt:lpstr>2_自定义设计方案</vt:lpstr>
      <vt:lpstr>3_自定义设计方案</vt:lpstr>
      <vt:lpstr>4_自定义设计方案</vt:lpstr>
      <vt:lpstr>艾司奥美拉唑镁肠溶干混悬剂 （卫艾宁®）</vt:lpstr>
      <vt:lpstr>PowerPoint 演示文稿</vt:lpstr>
      <vt:lpstr>PowerPoint 演示文稿</vt:lpstr>
      <vt:lpstr>1.药品基本信息（2/3）</vt:lpstr>
      <vt:lpstr>1.药品基本信息（3/3）</vt:lpstr>
      <vt:lpstr>2.安全性</vt:lpstr>
      <vt:lpstr>3.有效性（1/2）</vt:lpstr>
      <vt:lpstr>3.有效性（2/2）</vt:lpstr>
      <vt:lpstr>4.创新性</vt:lpstr>
      <vt:lpstr>5.公平性</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题目</dc:title>
  <dc:creator>ASUS</dc:creator>
  <cp:lastModifiedBy>张薇薇</cp:lastModifiedBy>
  <cp:revision>680</cp:revision>
  <dcterms:created xsi:type="dcterms:W3CDTF">2019-06-19T02:08:00Z</dcterms:created>
  <dcterms:modified xsi:type="dcterms:W3CDTF">2023-07-13T03:54:00Z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2052-11.1.0.14177</vt:lpwstr>
  </property>
  <property fmtid="{D5CDD505-2E9C-101B-9397-08002B2CF9AE}" pid="3" name="ICV">
    <vt:lpwstr>E7025393F7294018A12BE092E590CE4B_13</vt:lpwstr>
  </property>
</Properties>
</file>