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1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9727" r:id="rId2"/>
    <p:sldId id="19731" r:id="rId3"/>
    <p:sldId id="19726" r:id="rId4"/>
    <p:sldId id="19740" r:id="rId5"/>
    <p:sldId id="2145704539" r:id="rId6"/>
    <p:sldId id="19742" r:id="rId7"/>
    <p:sldId id="19741" r:id="rId8"/>
    <p:sldId id="19733" r:id="rId9"/>
    <p:sldId id="19739" r:id="rId10"/>
    <p:sldId id="19735" r:id="rId11"/>
    <p:sldId id="214570453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F74"/>
    <a:srgbClr val="6699FF"/>
    <a:srgbClr val="8B2859"/>
    <a:srgbClr val="E8E8E8"/>
    <a:srgbClr val="EDEBF5"/>
    <a:srgbClr val="663E8E"/>
    <a:srgbClr val="DB93B7"/>
    <a:srgbClr val="85BF50"/>
    <a:srgbClr val="FBF1F3"/>
    <a:srgbClr val="B42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11574556830033E-2"/>
          <c:y val="8.3067092651757185E-2"/>
          <c:w val="0.94577685088633989"/>
          <c:h val="0.8338658146964855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11F74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AFE-4F0F-A7C0-38EA500FC7D7}"/>
              </c:ext>
            </c:extLst>
          </c:dPt>
          <c:dLbls>
            <c:dLbl>
              <c:idx val="0"/>
              <c:layout>
                <c:manualLayout>
                  <c:x val="0"/>
                  <c:y val="-0.1341853035143769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rgbClr val="D11F74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AFE-4F0F-A7C0-38EA500FC7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E-4F0F-A7C0-38EA500F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032107967"/>
        <c:axId val="1"/>
      </c:barChart>
      <c:catAx>
        <c:axId val="103210796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3210796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201A9-8954-4190-B0CE-AEB836897F04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5617E-4DF4-49EF-98B1-1609486F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2AE42A-34E7-F14C-A350-FD56CA801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DFB0F-F60C-1543-8645-64CC69246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0004" y="597898"/>
            <a:ext cx="3322480" cy="788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0B4E6-A16E-CD4C-A278-6880BC9DA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829" y="1864513"/>
            <a:ext cx="4871677" cy="4035544"/>
          </a:xfrm>
        </p:spPr>
        <p:txBody>
          <a:bodyPr anchor="t">
            <a:normAutofit/>
          </a:bodyPr>
          <a:lstStyle>
            <a:lvl1pPr algn="l">
              <a:defRPr sz="44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C5633-DF57-9A4C-B3A5-8B6CD7E6F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600" y="4517618"/>
            <a:ext cx="4849906" cy="15240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90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5649-4A58-F944-99E0-462D3309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1499-0705-2E4F-AC40-E985290F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25BF2-4307-8F4C-9EBC-F4974EC4B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E85F6-C8E1-CF4B-8BE0-DF0D5FEE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ABD5B-1A57-7444-9580-E94E0EDE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EBDBA-C42C-A540-892F-3282A546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8E12-DE15-904D-A74A-F82BE7DF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E0F38-590E-444A-AD47-EF587D1C7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73E42-9F00-6145-8F2A-7542CA38E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206A9-AF82-7B4A-B032-D7F90588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09259-BB0C-0D46-87DC-983EA972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B07C1-CCD5-B649-B292-F96A157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4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75C7-4C49-F446-8AAE-E73537C85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F8022-AFD9-6C40-B64D-EB4101FE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DEEDC-B3B3-4249-9F42-1E2C4D34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5F546-50EE-BE4F-B919-3DFB9DF0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C6A8-2A37-F04B-B90B-2A861D0E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9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D6E59-88CE-F94F-B193-03E501FC6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D33D4-754C-5F48-8677-85BF619B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44DC-641A-8444-A5D6-0E522FD9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03EC1-7EC8-ED47-819C-FB89004A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4530-418B-A441-95B3-D078C094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3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+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AB189-E093-4F6E-B1C1-933FEB08A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07368" y="304898"/>
            <a:ext cx="10153128" cy="43088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1C103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F450CB-DDD3-0653-5832-4DECF24EF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742" y="6382012"/>
            <a:ext cx="931930" cy="4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E1F-A550-7E4C-9C40-BCCAF77E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62" y="619649"/>
            <a:ext cx="10515600" cy="1325563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5B1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F1C3-E5CA-594E-BCA4-9E8F6D93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E989-5D75-BC4B-AAAF-388C36FA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9301EB8-727D-FE41-BFAD-36FEDB372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02EFD4E-B239-0665-7078-A7650201317F}"/>
              </a:ext>
            </a:extLst>
          </p:cNvPr>
          <p:cNvSpPr/>
          <p:nvPr userDrawn="1"/>
        </p:nvSpPr>
        <p:spPr>
          <a:xfrm>
            <a:off x="9410700" y="0"/>
            <a:ext cx="2781300" cy="771525"/>
          </a:xfrm>
          <a:prstGeom prst="rect">
            <a:avLst/>
          </a:prstGeom>
          <a:solidFill>
            <a:srgbClr val="1C1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BD53BF-C329-6F4F-A5D1-C589835B44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A9E1F-A550-7E4C-9C40-BCCAF77E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62" y="619649"/>
            <a:ext cx="10515600" cy="1325563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5B1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F1C3-E5CA-594E-BCA4-9E8F6D93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E989-5D75-BC4B-AAAF-388C36FA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69301EB8-727D-FE41-BFAD-36FEDB3728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80970A-81EC-C9BA-B0EC-C4D219BC9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62" y="6257454"/>
            <a:ext cx="1162043" cy="5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4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E1F-A550-7E4C-9C40-BCCAF77E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62" y="619649"/>
            <a:ext cx="10515600" cy="1325563"/>
          </a:xfrm>
        </p:spPr>
        <p:txBody>
          <a:bodyPr>
            <a:normAutofit/>
          </a:bodyPr>
          <a:lstStyle>
            <a:lvl1pPr>
              <a:defRPr sz="3600" b="1" cap="all" baseline="0">
                <a:solidFill>
                  <a:srgbClr val="5B1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F1C3-E5CA-594E-BCA4-9E8F6D935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5E989-5D75-BC4B-AAAF-388C36FA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301EB8-727D-FE41-BFAD-36FEDB372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>
            <a:extLst>
              <a:ext uri="{FF2B5EF4-FFF2-40B4-BE49-F238E27FC236}">
                <a16:creationId xmlns:a16="http://schemas.microsoft.com/office/drawing/2014/main" id="{DB9282EF-4491-7CA0-DBD4-F3ACB3C64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463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44496203-ABDA-7A7C-C082-8BBB89147F6C}"/>
              </a:ext>
            </a:extLst>
          </p:cNvPr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24EBA-7650-7C47-8CF2-CE12FCA23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078759"/>
            <a:ext cx="10515600" cy="1726353"/>
          </a:xfrm>
        </p:spPr>
        <p:txBody>
          <a:bodyPr vert="horz"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D696E04-C1A7-B005-33BB-9C4E3D5501FC}"/>
              </a:ext>
            </a:extLst>
          </p:cNvPr>
          <p:cNvGrpSpPr/>
          <p:nvPr userDrawn="1"/>
        </p:nvGrpSpPr>
        <p:grpSpPr>
          <a:xfrm>
            <a:off x="0" y="4131903"/>
            <a:ext cx="12192000" cy="2907072"/>
            <a:chOff x="0" y="4112853"/>
            <a:chExt cx="12192000" cy="2907072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F9EB5132-76E2-4F46-B7E3-91A0938783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55070"/>
            <a:stretch/>
          </p:blipFill>
          <p:spPr>
            <a:xfrm>
              <a:off x="669925" y="4112853"/>
              <a:ext cx="10852150" cy="2742712"/>
            </a:xfrm>
            <a:prstGeom prst="rect">
              <a:avLst/>
            </a:prstGeom>
          </p:spPr>
        </p:pic>
        <p:pic>
          <p:nvPicPr>
            <p:cNvPr id="14" name="Content Placeholder 6">
              <a:extLst>
                <a:ext uri="{FF2B5EF4-FFF2-40B4-BE49-F238E27FC236}">
                  <a16:creationId xmlns:a16="http://schemas.microsoft.com/office/drawing/2014/main" id="{B71B6E27-C32C-D5D5-8A91-F714046B2A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761" t="2497" r="90874" b="52573"/>
            <a:stretch/>
          </p:blipFill>
          <p:spPr>
            <a:xfrm>
              <a:off x="0" y="4112853"/>
              <a:ext cx="669925" cy="2907072"/>
            </a:xfrm>
            <a:prstGeom prst="rect">
              <a:avLst/>
            </a:prstGeom>
          </p:spPr>
        </p:pic>
        <p:pic>
          <p:nvPicPr>
            <p:cNvPr id="15" name="Content Placeholder 6">
              <a:extLst>
                <a:ext uri="{FF2B5EF4-FFF2-40B4-BE49-F238E27FC236}">
                  <a16:creationId xmlns:a16="http://schemas.microsoft.com/office/drawing/2014/main" id="{D7B511B0-CBD9-2B03-F285-587184F2D0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761" t="2497" r="90874" b="52573"/>
            <a:stretch/>
          </p:blipFill>
          <p:spPr>
            <a:xfrm>
              <a:off x="11522075" y="4112853"/>
              <a:ext cx="669925" cy="290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99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DD96-58EF-8B4D-80E4-EAA1EA78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3064-7FAB-F04E-802C-67C94DBD1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5A8B8-4B88-844F-9BF2-FF3D1947E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5FB8-1D05-6B49-8C85-FAF1A0F9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3D8B-E01C-9742-8047-35F8C8CB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DF464-205F-C842-B332-488081B2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4DF6-FFA4-8248-AA87-EABD59B1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4AEC9-CAEF-CC46-94CA-EB15590F3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34A81-1CB6-704A-8360-A30DA9A3B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592CA-88C8-2F4D-BC0A-F23BDC8D5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26044-E5C4-F849-8B2A-A80F89110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DFBEA-4FE7-FA47-BFFE-BBD2408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64BDA-DC7E-3549-B5E4-9C4AD058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A82BF-01C1-6B43-82DE-1022A1E3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81CF-F7C1-9746-9353-9DD4C0A3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A5C88-9858-7247-98E6-59CE0488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39280-0058-0449-A622-CFCBF0FD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D9C96-6815-9B45-9377-639CA197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6A198-2906-1140-8D5F-7A772C8E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8AFA05-3B17-B74E-98EA-133B03CF8AAB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6D2D9-06A7-8146-A972-AA232ECF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4E0B-CFFD-8C47-8F79-D0C75C33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1EB8-727D-FE41-BFAD-36FEDB372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B01DAC7-9B58-356F-2FC6-EA12866424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45590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15" imgH="416" progId="TCLayout.ActiveDocument.1">
                  <p:embed/>
                </p:oleObj>
              </mc:Choice>
              <mc:Fallback>
                <p:oleObj name="think-cell Slide" r:id="rId17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B01DAC7-9B58-356F-2FC6-EA1286642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6145433-504F-2B4F-8C2D-DCF05F73D74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F4611-0431-6242-AA4D-B31D95EC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35" y="581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AFCCC-82B1-6048-9989-7DB465D9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334" y="1825625"/>
            <a:ext cx="10468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D3B3-4A89-684B-9133-20970CB0A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04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310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301EB8-727D-FE41-BFAD-36FEDB3728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3EC8C-FC20-464B-B98F-9FA5D95F251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615054" y="122857"/>
            <a:ext cx="2334769" cy="5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5B19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D3106F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6725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D3106F"/>
        </a:buClr>
        <a:buFont typeface="System Font Regular"/>
        <a:buChar char="-"/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90563" indent="-223838" algn="l" defTabSz="914400" rtl="0" eaLnBrk="1" latinLnBrk="0" hangingPunct="1">
        <a:lnSpc>
          <a:spcPct val="100000"/>
        </a:lnSpc>
        <a:spcBef>
          <a:spcPts val="600"/>
        </a:spcBef>
        <a:buClr>
          <a:srgbClr val="D3106F"/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7948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D3106F"/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01738" indent="-222250" algn="l" defTabSz="914400" rtl="0" eaLnBrk="1" latinLnBrk="0" hangingPunct="1">
        <a:lnSpc>
          <a:spcPct val="100000"/>
        </a:lnSpc>
        <a:spcBef>
          <a:spcPts val="600"/>
        </a:spcBef>
        <a:buClr>
          <a:srgbClr val="D3106F"/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hyperlink" Target="http://www.chinets.com/Data/GermYear" TargetMode="Externa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chart" Target="../charts/chart1.xml"/><Relationship Id="rId5" Type="http://schemas.openxmlformats.org/officeDocument/2006/relationships/tags" Target="../tags/tag13.xml"/><Relationship Id="rId10" Type="http://schemas.openxmlformats.org/officeDocument/2006/relationships/image" Target="../media/image1.emf"/><Relationship Id="rId4" Type="http://schemas.openxmlformats.org/officeDocument/2006/relationships/tags" Target="../tags/tag12.xml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047F4-36D7-D5DC-A64C-ADFC418080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6004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047F4-36D7-D5DC-A64C-ADFC418080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52376CC-BA00-F2F0-7BD9-B066EF37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2978"/>
            <a:ext cx="12192000" cy="3224306"/>
          </a:xfrm>
        </p:spPr>
        <p:txBody>
          <a:bodyPr vert="horz" wrap="none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b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云顶新耀医药科技有限公司</a:t>
            </a:r>
            <a:b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800" b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4400" b="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_h1">
            <a:extLst>
              <a:ext uri="{FF2B5EF4-FFF2-40B4-BE49-F238E27FC236}">
                <a16:creationId xmlns:a16="http://schemas.microsoft.com/office/drawing/2014/main" id="{7D3E1FC1-2DE9-9BE3-5220-969B73FDED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60283" y="1388317"/>
            <a:ext cx="7624686" cy="777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5B198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zh-CN" altLang="en-US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注射用盐酸依拉环素（依嘉</a:t>
            </a:r>
            <a:r>
              <a:rPr lang="en-US" altLang="zh-CN" baseline="30000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®</a:t>
            </a:r>
            <a:r>
              <a:rPr lang="zh-CN" altLang="en-US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496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1CD6BAA5-53DD-ECF4-46C1-14C75BAF18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3154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118A0B4-042E-F21A-006E-A2EAF3F866D5}"/>
              </a:ext>
            </a:extLst>
          </p:cNvPr>
          <p:cNvSpPr txBox="1"/>
          <p:nvPr/>
        </p:nvSpPr>
        <p:spPr>
          <a:xfrm>
            <a:off x="567833" y="2872783"/>
            <a:ext cx="1077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谢谢</a:t>
            </a: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ea typeface="微软雅黑" panose="020B0503020204020204" pitchFamily="34" charset="-122"/>
                <a:cs typeface="+mn-cs"/>
              </a:rPr>
              <a:t>！</a:t>
            </a:r>
            <a:endParaRPr kumimoji="0" lang="en-US" altLang="zh-CN" sz="3600" b="1" i="0" u="none" strike="noStrike" kern="1200" cap="none" spc="3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panose="020B0606020202030204" pitchFamily="3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C0A3925-C093-1D58-821B-1205F0CA110C}"/>
              </a:ext>
            </a:extLst>
          </p:cNvPr>
          <p:cNvCxnSpPr>
            <a:cxnSpLocks/>
          </p:cNvCxnSpPr>
          <p:nvPr/>
        </p:nvCxnSpPr>
        <p:spPr>
          <a:xfrm>
            <a:off x="605927" y="2503713"/>
            <a:ext cx="10764000" cy="0"/>
          </a:xfrm>
          <a:prstGeom prst="line">
            <a:avLst/>
          </a:prstGeom>
          <a:ln w="28575">
            <a:solidFill>
              <a:srgbClr val="DB9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13CB3D52-580A-3216-820B-6CE896E5CC7C}"/>
              </a:ext>
            </a:extLst>
          </p:cNvPr>
          <p:cNvCxnSpPr>
            <a:cxnSpLocks/>
          </p:cNvCxnSpPr>
          <p:nvPr/>
        </p:nvCxnSpPr>
        <p:spPr>
          <a:xfrm>
            <a:off x="605927" y="4114799"/>
            <a:ext cx="10764000" cy="0"/>
          </a:xfrm>
          <a:prstGeom prst="line">
            <a:avLst/>
          </a:prstGeom>
          <a:ln w="28575">
            <a:solidFill>
              <a:srgbClr val="DB93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4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8524036E-993E-0F9E-B6C2-7C404ACA85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8524036E-993E-0F9E-B6C2-7C404ACA8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E05FF17-0E2B-8B5B-D70F-6C79890D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0153128" cy="369332"/>
          </a:xfrm>
        </p:spPr>
        <p:txBody>
          <a:bodyPr vert="horz"/>
          <a:lstStyle/>
          <a:p>
            <a:r>
              <a:rPr lang="zh-CN" altLang="en-US" sz="2400" dirty="0"/>
              <a:t>参考文献</a:t>
            </a:r>
            <a:endParaRPr 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A5291F-5E56-3251-1FA5-50AB548C38B1}"/>
              </a:ext>
            </a:extLst>
          </p:cNvPr>
          <p:cNvSpPr txBox="1"/>
          <p:nvPr/>
        </p:nvSpPr>
        <p:spPr>
          <a:xfrm>
            <a:off x="479376" y="693368"/>
            <a:ext cx="11712624" cy="6299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Jiao Liu, et al. The Journal of Infectious Diseases. 2020; 221(S2): S156-S163.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中国碳青霉烯耐药肠杆菌科细菌感染诊治与防控专家共识</a:t>
            </a: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zh-CN" alt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中华医学杂志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2021; 101(36) : 2850-2860. 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CHINET</a:t>
            </a:r>
            <a:r>
              <a:rPr lang="zh-CN" alt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中国细菌耐药监测网</a:t>
            </a: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: </a:t>
            </a: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hlinkClick r:id="rId5"/>
              </a:rPr>
              <a:t>http://www.chinets.com/Data/GermYear</a:t>
            </a:r>
            <a:r>
              <a:rPr lang="en-US" altLang="zh-C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Jason M. Pogue, et al. BMC Infectious Diseases. 2022; 22: 36.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E. V. </a:t>
            </a:r>
            <a:r>
              <a:rPr lang="en-US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Lemos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et al. Clinical Microbiology &amp; Infections. 2014; 20(2): 174-180.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Huang WZ, et al. Clin Infect Dis, 2018,67(suppl 2): S225-S230.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王芳等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中国感染控制杂志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2019; 18(9): 842-847.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Peeters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P, et al. Infection and Drug Resistance. 2019;12: 329-343.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MH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Rigatto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et al.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Antimicrob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Agents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Chemother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. 2015; 59(10): 6575-6580.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Li, Jian, et al. Volume. 1145. Springer, 2019.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Theodoros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Kelesidis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 et al. Expert Opinion on Drug safety. 2015; 14(11): 1687-1701. </a:t>
            </a:r>
            <a:endParaRPr lang="en-US" altLang="zh-CN" sz="1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FontTx/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Chang K-C, et al. Journal of Microbiology Immunology and Infection. 2012; 45(1): 37–42.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注射用替加环素说明书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肖婷婷等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医药导报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2019; 38(5): 544-550.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注射用头孢他啶阿维巴坦钠说明书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Liu J-W, et al. International Journal of Antimicrobial Agents. 2008;32: S192-S196.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Lee Y-T, et al. International Journal of Antimicrobial Agents. 2009; 34(6): 580-584.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周丹等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临床输血与检验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2020; 22(1): 64-67.</a:t>
            </a:r>
          </a:p>
          <a:p>
            <a:pPr marL="192260" indent="-228600">
              <a:lnSpc>
                <a:spcPts val="1100"/>
              </a:lnSpc>
              <a:spcAft>
                <a:spcPts val="0"/>
              </a:spcAft>
              <a:buAutoNum type="arabicPeriod"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Lesley J. Scott. Drugs. 2019; 79: 315-324.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20. Harald Seifert, et al. International Journal of Antimicrobial Agents. 2018; 51(1): 62-64.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21.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管欣等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依拉环素和黏菌素治疗成人多重耐药菌感染的疗效比较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一项间接比较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en-US" altLang="zh-CN"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eta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2023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年中国药学会药物经济学专业委员会学术年会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PE006.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22.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注射用盐酸依拉环素说明书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23. Sarah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Baradaran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et al. Open Forum Infectious Diseases. 2018; 5(8): ofy191.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24. Sara </a:t>
            </a:r>
            <a:r>
              <a:rPr lang="en-US" altLang="zh-CN" sz="1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Alosaimy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et al. Microbiology Spectrum. 2022; 10(5): e0047922.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25. Sara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Alosaimy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, et al. Open Forum Infectious Diseases. 2020; 7(5): ofaa071.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26.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Chienhsi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Huang, et al. Journal of Clinical Medicine. 2022; 11: 3239.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27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Ryan K.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S., et al. Antimicrobial Agents and Chemotherapy. 2017; 61(8): e00883-17.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28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谭善娟等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中国感染控制杂志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2020; 19(6): 564-568.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29. Zhao CJ, et al. BMC Infectious Diseases. 2019;19: 508.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30. HY Chang, et al. In vitro activity of eravacycline against extensively-drug resistant (XDR) Acinetobacter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baumannii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and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stenotrophomonas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maltophilia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ECCMID. 2021. Poster. 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31. Athena L.V., et al. Journal of Global Antimicrobial Resistance. 2022; 29: 430-433.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32.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Nicholas Van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Hise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et al. Infectious Diseases and Therapy. 2020; 9: 1017-1028.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33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Bloodstream infections in critically ill patients: an expert statement. Intensive Care Medicine. 2020; 46: 266-284.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34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Post-operative abdominal infections: epidemiology, operational definitions, and outcomes. Intensive Care Medicine. 2020; 46: 163-172. 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35.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外科常见腹腔感染多学科诊治专家共识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中华外科杂志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2021. 59(3): 161-178.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36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European Society of Clinical Microbiology and Infectious Diseases (ESCMID) guidelines for the treatment of infections caused by multidrug-resistant Gram-negative bacilli. Clinical Microbiology and Infection. 2022; 28: 521-547.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37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Infectious Disease Society of America Guidance on the treatment of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AmpC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l-GR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β-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lactamase-producing E, CRAB and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stenotrophomonas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maltophilia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infections. Clinical Infectious Disease. 2022; 74: 2089-2114.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38.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Infectious Disease Society of America 2022 Guidance on the treatment of ESBL-E, CRE, and CTR-P. aeruginosa. Clinical Infectious Disease. 2022;75(2): 187-212.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39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 IDSA guidance and ESCMID guidelines: complementary approaches toward a care standard for MDR Gram-negative infections. Clinical Microbiology and Infection. 2022; 28(4): 465-469. 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40. Infectious Diseases Society of America antimicrobial resistant treatment guidance: gram-negative bacterial infections. 2020. </a:t>
            </a:r>
          </a:p>
          <a:p>
            <a:pPr marL="180340" indent="-180340" defTabSz="457200"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41. Recommendations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and guidelines for the treatment of infections due to multidrug resistant organisms. Journal of Microbiology, Immunology and Infection. 2022; 55: 359-386. 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42.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Guidelines for the diagnosis, treatment, prevention and control of infections caused by carbapenem-resistant gram-negative bacilli. Journal of Microbiology, Immunology and Infection. 2023; S1684-1182(23)00036-1.</a:t>
            </a:r>
          </a:p>
          <a:p>
            <a:pPr marL="180340" marR="0" lvl="0" indent="-18034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8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437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AAFD84-4217-4C69-002E-9A2E8A9F95BD}"/>
              </a:ext>
            </a:extLst>
          </p:cNvPr>
          <p:cNvGrpSpPr/>
          <p:nvPr/>
        </p:nvGrpSpPr>
        <p:grpSpPr>
          <a:xfrm>
            <a:off x="898883" y="2243664"/>
            <a:ext cx="1520422" cy="1937042"/>
            <a:chOff x="949733" y="1858607"/>
            <a:chExt cx="1520422" cy="193704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D8120FF-0EEC-E843-FB69-8CF70636DEB8}"/>
                </a:ext>
              </a:extLst>
            </p:cNvPr>
            <p:cNvSpPr txBox="1"/>
            <p:nvPr/>
          </p:nvSpPr>
          <p:spPr>
            <a:xfrm>
              <a:off x="949733" y="1858607"/>
              <a:ext cx="694339" cy="1006682"/>
            </a:xfrm>
            <a:custGeom>
              <a:avLst/>
              <a:gdLst>
                <a:gd name="connsiteX0" fmla="*/ 548506 w 694339"/>
                <a:gd name="connsiteY0" fmla="*/ 91417 h 1006682"/>
                <a:gd name="connsiteX1" fmla="*/ 100124 w 694339"/>
                <a:gd name="connsiteY1" fmla="*/ 95771 h 1006682"/>
                <a:gd name="connsiteX2" fmla="*/ 100124 w 694339"/>
                <a:gd name="connsiteY2" fmla="*/ 309079 h 1006682"/>
                <a:gd name="connsiteX3" fmla="*/ 483208 w 694339"/>
                <a:gd name="connsiteY3" fmla="*/ 304725 h 1006682"/>
                <a:gd name="connsiteX4" fmla="*/ 496268 w 694339"/>
                <a:gd name="connsiteY4" fmla="*/ 317785 h 1006682"/>
                <a:gd name="connsiteX5" fmla="*/ 487561 w 694339"/>
                <a:gd name="connsiteY5" fmla="*/ 330845 h 1006682"/>
                <a:gd name="connsiteX6" fmla="*/ 100124 w 694339"/>
                <a:gd name="connsiteY6" fmla="*/ 339551 h 1006682"/>
                <a:gd name="connsiteX7" fmla="*/ 100124 w 694339"/>
                <a:gd name="connsiteY7" fmla="*/ 557212 h 1006682"/>
                <a:gd name="connsiteX8" fmla="*/ 487561 w 694339"/>
                <a:gd name="connsiteY8" fmla="*/ 552859 h 1006682"/>
                <a:gd name="connsiteX9" fmla="*/ 487561 w 694339"/>
                <a:gd name="connsiteY9" fmla="*/ 583332 h 1006682"/>
                <a:gd name="connsiteX10" fmla="*/ 100124 w 694339"/>
                <a:gd name="connsiteY10" fmla="*/ 587685 h 1006682"/>
                <a:gd name="connsiteX11" fmla="*/ 100124 w 694339"/>
                <a:gd name="connsiteY11" fmla="*/ 848878 h 1006682"/>
                <a:gd name="connsiteX12" fmla="*/ 552860 w 694339"/>
                <a:gd name="connsiteY12" fmla="*/ 844525 h 1006682"/>
                <a:gd name="connsiteX13" fmla="*/ 557213 w 694339"/>
                <a:gd name="connsiteY13" fmla="*/ 818406 h 1006682"/>
                <a:gd name="connsiteX14" fmla="*/ 596392 w 694339"/>
                <a:gd name="connsiteY14" fmla="*/ 0 h 1006682"/>
                <a:gd name="connsiteX15" fmla="*/ 687810 w 694339"/>
                <a:gd name="connsiteY15" fmla="*/ 52238 h 1006682"/>
                <a:gd name="connsiteX16" fmla="*/ 687810 w 694339"/>
                <a:gd name="connsiteY16" fmla="*/ 74004 h 1006682"/>
                <a:gd name="connsiteX17" fmla="*/ 666043 w 694339"/>
                <a:gd name="connsiteY17" fmla="*/ 104477 h 1006682"/>
                <a:gd name="connsiteX18" fmla="*/ 679103 w 694339"/>
                <a:gd name="connsiteY18" fmla="*/ 574625 h 1006682"/>
                <a:gd name="connsiteX19" fmla="*/ 680744 w 694339"/>
                <a:gd name="connsiteY19" fmla="*/ 656675 h 1006682"/>
                <a:gd name="connsiteX20" fmla="*/ 540508 w 694339"/>
                <a:gd name="connsiteY20" fmla="*/ 909605 h 1006682"/>
                <a:gd name="connsiteX21" fmla="*/ 522387 w 694339"/>
                <a:gd name="connsiteY21" fmla="*/ 870644 h 1006682"/>
                <a:gd name="connsiteX22" fmla="*/ 100124 w 694339"/>
                <a:gd name="connsiteY22" fmla="*/ 874998 h 1006682"/>
                <a:gd name="connsiteX23" fmla="*/ 34826 w 694339"/>
                <a:gd name="connsiteY23" fmla="*/ 996888 h 1006682"/>
                <a:gd name="connsiteX24" fmla="*/ 13060 w 694339"/>
                <a:gd name="connsiteY24" fmla="*/ 1005594 h 1006682"/>
                <a:gd name="connsiteX25" fmla="*/ 0 w 694339"/>
                <a:gd name="connsiteY25" fmla="*/ 988181 h 1006682"/>
                <a:gd name="connsiteX26" fmla="*/ 8707 w 694339"/>
                <a:gd name="connsiteY26" fmla="*/ 200248 h 1006682"/>
                <a:gd name="connsiteX27" fmla="*/ 4354 w 694339"/>
                <a:gd name="connsiteY27" fmla="*/ 87064 h 1006682"/>
                <a:gd name="connsiteX28" fmla="*/ 0 w 694339"/>
                <a:gd name="connsiteY28" fmla="*/ 13059 h 1006682"/>
                <a:gd name="connsiteX29" fmla="*/ 8707 w 694339"/>
                <a:gd name="connsiteY29" fmla="*/ 8706 h 1006682"/>
                <a:gd name="connsiteX30" fmla="*/ 104478 w 694339"/>
                <a:gd name="connsiteY30" fmla="*/ 65298 h 1006682"/>
                <a:gd name="connsiteX31" fmla="*/ 548506 w 694339"/>
                <a:gd name="connsiteY31" fmla="*/ 60945 h 100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4339" h="1006682">
                  <a:moveTo>
                    <a:pt x="548506" y="91417"/>
                  </a:moveTo>
                  <a:lnTo>
                    <a:pt x="100124" y="95771"/>
                  </a:lnTo>
                  <a:lnTo>
                    <a:pt x="100124" y="309079"/>
                  </a:lnTo>
                  <a:lnTo>
                    <a:pt x="483208" y="304725"/>
                  </a:lnTo>
                  <a:cubicBezTo>
                    <a:pt x="491914" y="307627"/>
                    <a:pt x="496268" y="311981"/>
                    <a:pt x="496268" y="317785"/>
                  </a:cubicBezTo>
                  <a:cubicBezTo>
                    <a:pt x="499170" y="323589"/>
                    <a:pt x="496268" y="327942"/>
                    <a:pt x="487561" y="330845"/>
                  </a:cubicBezTo>
                  <a:lnTo>
                    <a:pt x="100124" y="339551"/>
                  </a:lnTo>
                  <a:lnTo>
                    <a:pt x="100124" y="557212"/>
                  </a:lnTo>
                  <a:lnTo>
                    <a:pt x="487561" y="552859"/>
                  </a:lnTo>
                  <a:cubicBezTo>
                    <a:pt x="502072" y="558663"/>
                    <a:pt x="502072" y="568821"/>
                    <a:pt x="487561" y="583332"/>
                  </a:cubicBezTo>
                  <a:lnTo>
                    <a:pt x="100124" y="587685"/>
                  </a:lnTo>
                  <a:lnTo>
                    <a:pt x="100124" y="848878"/>
                  </a:lnTo>
                  <a:lnTo>
                    <a:pt x="552860" y="844525"/>
                  </a:lnTo>
                  <a:cubicBezTo>
                    <a:pt x="555762" y="838721"/>
                    <a:pt x="557213" y="830014"/>
                    <a:pt x="557213" y="818406"/>
                  </a:cubicBezTo>
                  <a:close/>
                  <a:moveTo>
                    <a:pt x="596392" y="0"/>
                  </a:moveTo>
                  <a:lnTo>
                    <a:pt x="687810" y="52238"/>
                  </a:lnTo>
                  <a:cubicBezTo>
                    <a:pt x="696516" y="58043"/>
                    <a:pt x="696516" y="65298"/>
                    <a:pt x="687810" y="74004"/>
                  </a:cubicBezTo>
                  <a:lnTo>
                    <a:pt x="666043" y="104477"/>
                  </a:lnTo>
                  <a:lnTo>
                    <a:pt x="679103" y="574625"/>
                  </a:lnTo>
                  <a:lnTo>
                    <a:pt x="680744" y="656675"/>
                  </a:lnTo>
                  <a:lnTo>
                    <a:pt x="540508" y="909605"/>
                  </a:lnTo>
                  <a:lnTo>
                    <a:pt x="522387" y="870644"/>
                  </a:lnTo>
                  <a:lnTo>
                    <a:pt x="100124" y="874998"/>
                  </a:lnTo>
                  <a:cubicBezTo>
                    <a:pt x="97222" y="904019"/>
                    <a:pt x="75456" y="944649"/>
                    <a:pt x="34826" y="996888"/>
                  </a:cubicBezTo>
                  <a:cubicBezTo>
                    <a:pt x="26120" y="1005594"/>
                    <a:pt x="18864" y="1008496"/>
                    <a:pt x="13060" y="1005594"/>
                  </a:cubicBezTo>
                  <a:cubicBezTo>
                    <a:pt x="4354" y="1005594"/>
                    <a:pt x="0" y="999790"/>
                    <a:pt x="0" y="988181"/>
                  </a:cubicBezTo>
                  <a:lnTo>
                    <a:pt x="8707" y="200248"/>
                  </a:lnTo>
                  <a:cubicBezTo>
                    <a:pt x="8707" y="174129"/>
                    <a:pt x="7256" y="136401"/>
                    <a:pt x="4354" y="87064"/>
                  </a:cubicBezTo>
                  <a:cubicBezTo>
                    <a:pt x="1451" y="52238"/>
                    <a:pt x="0" y="27570"/>
                    <a:pt x="0" y="13059"/>
                  </a:cubicBezTo>
                  <a:cubicBezTo>
                    <a:pt x="0" y="7255"/>
                    <a:pt x="2902" y="5804"/>
                    <a:pt x="8707" y="8706"/>
                  </a:cubicBezTo>
                  <a:lnTo>
                    <a:pt x="104478" y="65298"/>
                  </a:lnTo>
                  <a:lnTo>
                    <a:pt x="548506" y="60945"/>
                  </a:lnTo>
                  <a:close/>
                </a:path>
              </a:pathLst>
            </a:custGeom>
            <a:solidFill>
              <a:schemeClr val="accent2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8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17608E1-9949-CE79-F425-7749E3682C3E}"/>
                </a:ext>
              </a:extLst>
            </p:cNvPr>
            <p:cNvSpPr txBox="1"/>
            <p:nvPr/>
          </p:nvSpPr>
          <p:spPr>
            <a:xfrm>
              <a:off x="1524055" y="2746522"/>
              <a:ext cx="946100" cy="1049127"/>
            </a:xfrm>
            <a:custGeom>
              <a:avLst/>
              <a:gdLst/>
              <a:ahLst/>
              <a:cxnLst/>
              <a:rect l="l" t="t" r="r" b="b"/>
              <a:pathLst>
                <a:path w="946100" h="1049127">
                  <a:moveTo>
                    <a:pt x="117538" y="470148"/>
                  </a:moveTo>
                  <a:cubicBezTo>
                    <a:pt x="213308" y="499170"/>
                    <a:pt x="262645" y="533995"/>
                    <a:pt x="265547" y="574625"/>
                  </a:cubicBezTo>
                  <a:cubicBezTo>
                    <a:pt x="268449" y="603647"/>
                    <a:pt x="255390" y="625413"/>
                    <a:pt x="226368" y="639924"/>
                  </a:cubicBezTo>
                  <a:cubicBezTo>
                    <a:pt x="194444" y="651532"/>
                    <a:pt x="177032" y="645728"/>
                    <a:pt x="174129" y="622511"/>
                  </a:cubicBezTo>
                  <a:cubicBezTo>
                    <a:pt x="171227" y="561566"/>
                    <a:pt x="150912" y="513680"/>
                    <a:pt x="113184" y="478855"/>
                  </a:cubicBezTo>
                  <a:cubicBezTo>
                    <a:pt x="107380" y="473050"/>
                    <a:pt x="108831" y="470148"/>
                    <a:pt x="117538" y="470148"/>
                  </a:cubicBezTo>
                  <a:close/>
                  <a:moveTo>
                    <a:pt x="761814" y="452735"/>
                  </a:moveTo>
                  <a:lnTo>
                    <a:pt x="840172" y="535446"/>
                  </a:lnTo>
                  <a:cubicBezTo>
                    <a:pt x="845977" y="544153"/>
                    <a:pt x="843074" y="549957"/>
                    <a:pt x="831466" y="552859"/>
                  </a:cubicBezTo>
                  <a:cubicBezTo>
                    <a:pt x="779227" y="564468"/>
                    <a:pt x="699418" y="589136"/>
                    <a:pt x="592039" y="626864"/>
                  </a:cubicBezTo>
                  <a:cubicBezTo>
                    <a:pt x="647180" y="705222"/>
                    <a:pt x="763265" y="785031"/>
                    <a:pt x="940296" y="866291"/>
                  </a:cubicBezTo>
                  <a:cubicBezTo>
                    <a:pt x="946101" y="869193"/>
                    <a:pt x="947552" y="872096"/>
                    <a:pt x="944650" y="874998"/>
                  </a:cubicBezTo>
                  <a:cubicBezTo>
                    <a:pt x="941748" y="880802"/>
                    <a:pt x="937394" y="883704"/>
                    <a:pt x="931590" y="883704"/>
                  </a:cubicBezTo>
                  <a:cubicBezTo>
                    <a:pt x="890960" y="874998"/>
                    <a:pt x="841623" y="899666"/>
                    <a:pt x="783580" y="957709"/>
                  </a:cubicBezTo>
                  <a:cubicBezTo>
                    <a:pt x="650082" y="870645"/>
                    <a:pt x="558664" y="706673"/>
                    <a:pt x="509328" y="465795"/>
                  </a:cubicBezTo>
                  <a:lnTo>
                    <a:pt x="513681" y="465795"/>
                  </a:lnTo>
                  <a:cubicBezTo>
                    <a:pt x="533996" y="520936"/>
                    <a:pt x="558664" y="570272"/>
                    <a:pt x="587686" y="613804"/>
                  </a:cubicBezTo>
                  <a:cubicBezTo>
                    <a:pt x="668946" y="547055"/>
                    <a:pt x="726989" y="493365"/>
                    <a:pt x="761814" y="452735"/>
                  </a:cubicBezTo>
                  <a:close/>
                  <a:moveTo>
                    <a:pt x="574626" y="60945"/>
                  </a:moveTo>
                  <a:lnTo>
                    <a:pt x="574626" y="87064"/>
                  </a:lnTo>
                  <a:lnTo>
                    <a:pt x="252487" y="91418"/>
                  </a:lnTo>
                  <a:cubicBezTo>
                    <a:pt x="211857" y="94320"/>
                    <a:pt x="172678" y="98673"/>
                    <a:pt x="134950" y="104477"/>
                  </a:cubicBezTo>
                  <a:lnTo>
                    <a:pt x="100125" y="69651"/>
                  </a:lnTo>
                  <a:close/>
                  <a:moveTo>
                    <a:pt x="652984" y="0"/>
                  </a:moveTo>
                  <a:lnTo>
                    <a:pt x="753108" y="56592"/>
                  </a:lnTo>
                  <a:cubicBezTo>
                    <a:pt x="761814" y="59494"/>
                    <a:pt x="761814" y="65298"/>
                    <a:pt x="753108" y="74005"/>
                  </a:cubicBezTo>
                  <a:lnTo>
                    <a:pt x="726989" y="113184"/>
                  </a:lnTo>
                  <a:lnTo>
                    <a:pt x="722635" y="378730"/>
                  </a:lnTo>
                  <a:lnTo>
                    <a:pt x="792287" y="378730"/>
                  </a:lnTo>
                  <a:lnTo>
                    <a:pt x="861938" y="304726"/>
                  </a:lnTo>
                  <a:lnTo>
                    <a:pt x="944650" y="387437"/>
                  </a:lnTo>
                  <a:cubicBezTo>
                    <a:pt x="947552" y="393241"/>
                    <a:pt x="946101" y="397594"/>
                    <a:pt x="940296" y="400497"/>
                  </a:cubicBezTo>
                  <a:lnTo>
                    <a:pt x="496268" y="404850"/>
                  </a:lnTo>
                  <a:lnTo>
                    <a:pt x="491915" y="626864"/>
                  </a:lnTo>
                  <a:lnTo>
                    <a:pt x="496268" y="857585"/>
                  </a:lnTo>
                  <a:cubicBezTo>
                    <a:pt x="502072" y="924334"/>
                    <a:pt x="457089" y="986730"/>
                    <a:pt x="361318" y="1044773"/>
                  </a:cubicBezTo>
                  <a:cubicBezTo>
                    <a:pt x="355514" y="1047676"/>
                    <a:pt x="351160" y="1049127"/>
                    <a:pt x="348258" y="1049127"/>
                  </a:cubicBezTo>
                  <a:cubicBezTo>
                    <a:pt x="345356" y="1046225"/>
                    <a:pt x="343905" y="1041871"/>
                    <a:pt x="343905" y="1036067"/>
                  </a:cubicBezTo>
                  <a:cubicBezTo>
                    <a:pt x="346807" y="986730"/>
                    <a:pt x="335199" y="956258"/>
                    <a:pt x="309079" y="944649"/>
                  </a:cubicBezTo>
                  <a:cubicBezTo>
                    <a:pt x="306177" y="941747"/>
                    <a:pt x="304726" y="937394"/>
                    <a:pt x="304726" y="931590"/>
                  </a:cubicBezTo>
                  <a:cubicBezTo>
                    <a:pt x="304726" y="928688"/>
                    <a:pt x="307628" y="928688"/>
                    <a:pt x="313432" y="931590"/>
                  </a:cubicBezTo>
                  <a:cubicBezTo>
                    <a:pt x="374378" y="934492"/>
                    <a:pt x="400497" y="921432"/>
                    <a:pt x="391790" y="892411"/>
                  </a:cubicBezTo>
                  <a:lnTo>
                    <a:pt x="391790" y="626864"/>
                  </a:lnTo>
                  <a:cubicBezTo>
                    <a:pt x="371475" y="647179"/>
                    <a:pt x="342454" y="673298"/>
                    <a:pt x="304726" y="705222"/>
                  </a:cubicBezTo>
                  <a:cubicBezTo>
                    <a:pt x="203151" y="795189"/>
                    <a:pt x="136401" y="861938"/>
                    <a:pt x="104478" y="905470"/>
                  </a:cubicBezTo>
                  <a:cubicBezTo>
                    <a:pt x="84163" y="922883"/>
                    <a:pt x="63848" y="930139"/>
                    <a:pt x="43533" y="927236"/>
                  </a:cubicBezTo>
                  <a:cubicBezTo>
                    <a:pt x="20316" y="924334"/>
                    <a:pt x="13060" y="912726"/>
                    <a:pt x="21767" y="892411"/>
                  </a:cubicBezTo>
                  <a:cubicBezTo>
                    <a:pt x="50788" y="840172"/>
                    <a:pt x="59494" y="795189"/>
                    <a:pt x="47886" y="757461"/>
                  </a:cubicBezTo>
                  <a:cubicBezTo>
                    <a:pt x="79810" y="771971"/>
                    <a:pt x="116086" y="770520"/>
                    <a:pt x="156716" y="753108"/>
                  </a:cubicBezTo>
                  <a:cubicBezTo>
                    <a:pt x="200249" y="732792"/>
                    <a:pt x="278607" y="684907"/>
                    <a:pt x="391790" y="609451"/>
                  </a:cubicBezTo>
                  <a:lnTo>
                    <a:pt x="391790" y="409203"/>
                  </a:lnTo>
                  <a:lnTo>
                    <a:pt x="161070" y="409203"/>
                  </a:lnTo>
                  <a:cubicBezTo>
                    <a:pt x="137852" y="412105"/>
                    <a:pt x="110282" y="415007"/>
                    <a:pt x="78358" y="417909"/>
                  </a:cubicBezTo>
                  <a:cubicBezTo>
                    <a:pt x="58043" y="420812"/>
                    <a:pt x="43533" y="422263"/>
                    <a:pt x="34826" y="422263"/>
                  </a:cubicBezTo>
                  <a:lnTo>
                    <a:pt x="0" y="387437"/>
                  </a:lnTo>
                  <a:lnTo>
                    <a:pt x="609452" y="378730"/>
                  </a:lnTo>
                  <a:lnTo>
                    <a:pt x="609452" y="230721"/>
                  </a:lnTo>
                  <a:lnTo>
                    <a:pt x="335199" y="230721"/>
                  </a:lnTo>
                  <a:cubicBezTo>
                    <a:pt x="294568" y="233623"/>
                    <a:pt x="255390" y="237976"/>
                    <a:pt x="217662" y="243780"/>
                  </a:cubicBezTo>
                  <a:lnTo>
                    <a:pt x="182836" y="208955"/>
                  </a:lnTo>
                  <a:lnTo>
                    <a:pt x="609452" y="208955"/>
                  </a:lnTo>
                  <a:lnTo>
                    <a:pt x="609452" y="95771"/>
                  </a:lnTo>
                  <a:lnTo>
                    <a:pt x="600745" y="609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1687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5067D1F-E828-46EA-6A49-43C4BED95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6800" y="2160496"/>
              <a:ext cx="759941" cy="1403494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384C900-4344-586E-90A0-ECD5E3D28B37}"/>
              </a:ext>
            </a:extLst>
          </p:cNvPr>
          <p:cNvSpPr txBox="1"/>
          <p:nvPr/>
        </p:nvSpPr>
        <p:spPr>
          <a:xfrm>
            <a:off x="3878819" y="1474542"/>
            <a:ext cx="2402239" cy="776246"/>
          </a:xfrm>
          <a:prstGeom prst="roundRect">
            <a:avLst/>
          </a:prstGeom>
          <a:solidFill>
            <a:srgbClr val="522E91">
              <a:lumMod val="20000"/>
              <a:lumOff val="80000"/>
              <a:alpha val="20000"/>
            </a:srgbClr>
          </a:solidFill>
          <a:ln w="15875">
            <a:solidFill>
              <a:srgbClr val="522E91">
                <a:alpha val="60000"/>
              </a:srgbClr>
            </a:solidFill>
          </a:ln>
        </p:spPr>
        <p:txBody>
          <a:bodyPr wrap="square" lIns="324000" tIns="0" bIns="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rgbClr val="900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200" kern="0" dirty="0">
                <a:solidFill>
                  <a:srgbClr val="522E9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1. </a:t>
            </a:r>
            <a:r>
              <a:rPr lang="zh-CN" altLang="en-US" sz="2200" kern="0" dirty="0">
                <a:solidFill>
                  <a:srgbClr val="522E9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基本信息</a:t>
            </a:r>
            <a:endParaRPr lang="en-US" altLang="zh-CN" sz="2200" kern="0" dirty="0">
              <a:solidFill>
                <a:srgbClr val="522E9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210AE37-F602-D447-53D9-D9E68377396B}"/>
              </a:ext>
            </a:extLst>
          </p:cNvPr>
          <p:cNvSpPr txBox="1"/>
          <p:nvPr/>
        </p:nvSpPr>
        <p:spPr>
          <a:xfrm>
            <a:off x="3878817" y="4095334"/>
            <a:ext cx="2402239" cy="776246"/>
          </a:xfrm>
          <a:prstGeom prst="roundRect">
            <a:avLst/>
          </a:prstGeom>
          <a:solidFill>
            <a:srgbClr val="522E91">
              <a:lumMod val="20000"/>
              <a:lumOff val="80000"/>
              <a:alpha val="20000"/>
            </a:srgbClr>
          </a:solidFill>
          <a:ln w="15875">
            <a:solidFill>
              <a:srgbClr val="522E91">
                <a:alpha val="60000"/>
              </a:srgbClr>
            </a:solidFill>
          </a:ln>
        </p:spPr>
        <p:txBody>
          <a:bodyPr wrap="square" lIns="324000" tIns="0" bIns="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rgbClr val="900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kern="0" dirty="0">
                <a:solidFill>
                  <a:srgbClr val="522E91"/>
                </a:solidFill>
                <a:ea typeface="微软雅黑" panose="020B0503020204020204" pitchFamily="34" charset="-122"/>
              </a:rPr>
              <a:t>3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2200" kern="0" dirty="0">
                <a:solidFill>
                  <a:srgbClr val="522E91"/>
                </a:solidFill>
                <a:ea typeface="微软雅黑" panose="020B0503020204020204" pitchFamily="34" charset="-122"/>
              </a:rPr>
              <a:t>有效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性信息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B438B0-DDD3-63F1-BF54-0F7E2BCA3AF6}"/>
              </a:ext>
            </a:extLst>
          </p:cNvPr>
          <p:cNvSpPr txBox="1"/>
          <p:nvPr/>
        </p:nvSpPr>
        <p:spPr>
          <a:xfrm>
            <a:off x="3878818" y="2784938"/>
            <a:ext cx="2402239" cy="776246"/>
          </a:xfrm>
          <a:prstGeom prst="roundRect">
            <a:avLst/>
          </a:prstGeom>
          <a:solidFill>
            <a:srgbClr val="522E91">
              <a:lumMod val="20000"/>
              <a:lumOff val="80000"/>
              <a:alpha val="20000"/>
            </a:srgbClr>
          </a:solidFill>
          <a:ln w="15875">
            <a:solidFill>
              <a:srgbClr val="522E91">
                <a:alpha val="60000"/>
              </a:srgbClr>
            </a:solidFill>
          </a:ln>
        </p:spPr>
        <p:txBody>
          <a:bodyPr wrap="square" lIns="324000" tIns="0" bIns="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rgbClr val="900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kern="0" dirty="0">
                <a:solidFill>
                  <a:srgbClr val="522E91"/>
                </a:solidFill>
                <a:ea typeface="微软雅黑" panose="020B0503020204020204" pitchFamily="34" charset="-122"/>
              </a:rPr>
              <a:t>2</a:t>
            </a: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安全性信息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38BA73D-CF24-EAD5-509A-0E71D0EB2B5F}"/>
              </a:ext>
            </a:extLst>
          </p:cNvPr>
          <p:cNvSpPr txBox="1"/>
          <p:nvPr/>
        </p:nvSpPr>
        <p:spPr>
          <a:xfrm>
            <a:off x="7716358" y="1474542"/>
            <a:ext cx="2402239" cy="776246"/>
          </a:xfrm>
          <a:prstGeom prst="roundRect">
            <a:avLst/>
          </a:prstGeom>
          <a:solidFill>
            <a:srgbClr val="522E91">
              <a:lumMod val="20000"/>
              <a:lumOff val="80000"/>
              <a:alpha val="20000"/>
            </a:srgbClr>
          </a:solidFill>
          <a:ln w="15875">
            <a:solidFill>
              <a:srgbClr val="522E91">
                <a:alpha val="60000"/>
              </a:srgbClr>
            </a:solidFill>
          </a:ln>
        </p:spPr>
        <p:txBody>
          <a:bodyPr wrap="square" lIns="324000" tIns="0" bIns="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rgbClr val="900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</a:t>
            </a:r>
            <a:r>
              <a:rPr lang="zh-CN" altLang="en-US" sz="2200" kern="0" dirty="0">
                <a:solidFill>
                  <a:srgbClr val="522E91"/>
                </a:solidFill>
                <a:ea typeface="微软雅黑" panose="020B0503020204020204" pitchFamily="34" charset="-122"/>
              </a:rPr>
              <a:t>创新性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信息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1FB1FF8-9F46-5CE6-BA2C-0B543573E5C2}"/>
              </a:ext>
            </a:extLst>
          </p:cNvPr>
          <p:cNvSpPr txBox="1"/>
          <p:nvPr/>
        </p:nvSpPr>
        <p:spPr>
          <a:xfrm>
            <a:off x="7716357" y="2784938"/>
            <a:ext cx="2402239" cy="776246"/>
          </a:xfrm>
          <a:prstGeom prst="roundRect">
            <a:avLst/>
          </a:prstGeom>
          <a:solidFill>
            <a:srgbClr val="522E91">
              <a:lumMod val="20000"/>
              <a:lumOff val="80000"/>
              <a:alpha val="20000"/>
            </a:srgbClr>
          </a:solidFill>
          <a:ln w="15875">
            <a:solidFill>
              <a:srgbClr val="522E91">
                <a:alpha val="60000"/>
              </a:srgbClr>
            </a:solidFill>
          </a:ln>
        </p:spPr>
        <p:txBody>
          <a:bodyPr wrap="square" lIns="324000" tIns="0" bIns="0" rtlCol="0" anchor="ctr">
            <a:noAutofit/>
          </a:bodyPr>
          <a:lstStyle>
            <a:defPPr>
              <a:defRPr lang="en-US"/>
            </a:defPPr>
            <a:lvl1pPr>
              <a:defRPr sz="2800" b="1">
                <a:solidFill>
                  <a:srgbClr val="9000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 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522E9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公平性信息</a:t>
            </a:r>
          </a:p>
        </p:txBody>
      </p:sp>
    </p:spTree>
    <p:extLst>
      <p:ext uri="{BB962C8B-B14F-4D97-AF65-F5344CB8AC3E}">
        <p14:creationId xmlns:p14="http://schemas.microsoft.com/office/powerpoint/2010/main" val="34021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913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6163E8C-3CF3-6757-EFAE-0193A02B3A3B}"/>
              </a:ext>
            </a:extLst>
          </p:cNvPr>
          <p:cNvSpPr/>
          <p:nvPr/>
        </p:nvSpPr>
        <p:spPr>
          <a:xfrm>
            <a:off x="498227" y="-7078"/>
            <a:ext cx="10607238" cy="991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依拉环素是用于治疗成人复杂性腹腔感染的新型抗菌药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AD8FE-77E7-C727-8E24-6FC7CFE59180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F034FC8-9D1E-0A8D-C847-A9A4CD1D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854813"/>
              </p:ext>
            </p:extLst>
          </p:nvPr>
        </p:nvGraphicFramePr>
        <p:xfrm>
          <a:off x="637767" y="1463174"/>
          <a:ext cx="10328158" cy="4608000"/>
        </p:xfrm>
        <a:graphic>
          <a:graphicData uri="http://schemas.openxmlformats.org/drawingml/2006/table">
            <a:tbl>
              <a:tblPr firstRow="1" firstCol="1" bandRow="1"/>
              <a:tblGrid>
                <a:gridCol w="185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通用名称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216000" indent="-1714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zh-CN" sz="18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注射用</a:t>
                      </a: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盐酸依拉环素</a:t>
                      </a:r>
                      <a:endParaRPr lang="zh-CN" altLang="zh-CN" sz="1800" b="1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注册</a:t>
                      </a:r>
                      <a:r>
                        <a:rPr lang="zh-CN" altLang="zh-CN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规格</a:t>
                      </a:r>
                      <a:endParaRPr lang="zh-CN" sz="1600" kern="100" baseline="300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216000" indent="-1714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50 mg / </a:t>
                      </a:r>
                      <a:r>
                        <a:rPr lang="zh-CN" altLang="zh-CN" sz="160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瓶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002755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说明书</a:t>
                      </a:r>
                      <a:r>
                        <a:rPr lang="zh-CN" altLang="zh-CN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  <a:endParaRPr lang="zh-CN" sz="1200" kern="100" baseline="300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216000" indent="-171450">
                        <a:lnSpc>
                          <a:spcPts val="25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rgbClr val="D11F7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复杂性腹腔感染（</a:t>
                      </a:r>
                      <a:r>
                        <a:rPr lang="en-US" altLang="zh-CN" sz="1600" b="1" kern="1200" dirty="0" err="1">
                          <a:solidFill>
                            <a:srgbClr val="D11F7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cIAI</a:t>
                      </a:r>
                      <a:r>
                        <a:rPr lang="zh-CN" altLang="en-US" sz="1600" b="1" kern="1200" dirty="0">
                          <a:solidFill>
                            <a:srgbClr val="D11F7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zh-CN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216000" indent="-17145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静脉输注，推荐剂量 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 mg / kg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，每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小时一次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icrosoft YaHei"/>
                        </a:defRPr>
                      </a:lvl9pPr>
                    </a:lstStyle>
                    <a:p>
                      <a:pPr marL="2160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否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165474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国内外上市情况</a:t>
                      </a:r>
                      <a:endParaRPr lang="zh-CN" altLang="en-US" sz="1600" b="1" kern="12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中国获批时间：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  <a:p>
                      <a:pPr marL="144000" indent="-14400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目前中国同通用名药品的上市情况：无</a:t>
                      </a:r>
                      <a:endParaRPr lang="en-US" altLang="zh-CN" sz="160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000" indent="-14400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全球首个上市国家及上市时间：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美国，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540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6819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BAE8B32-341B-4F5E-BF74-5F5A803C9E78}"/>
              </a:ext>
            </a:extLst>
          </p:cNvPr>
          <p:cNvSpPr/>
          <p:nvPr/>
        </p:nvSpPr>
        <p:spPr>
          <a:xfrm>
            <a:off x="617256" y="829106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2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09A6CA1-4097-5C8C-A453-18E2162F0924}"/>
              </a:ext>
            </a:extLst>
          </p:cNvPr>
          <p:cNvSpPr txBox="1"/>
          <p:nvPr/>
        </p:nvSpPr>
        <p:spPr>
          <a:xfrm flipH="1">
            <a:off x="5922671" y="1260761"/>
            <a:ext cx="5760000" cy="495498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 defTabSz="1219170">
              <a:lnSpc>
                <a:spcPct val="150000"/>
              </a:lnSpc>
              <a:defRPr/>
            </a:pPr>
            <a:endParaRPr lang="zh-CN" altLang="en-US" sz="1600" b="1" noProof="1">
              <a:solidFill>
                <a:srgbClr val="55409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797AA6D-2E2C-2FE9-2352-3AEC723FA6E6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基本信息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AE1BA8C-016A-CA68-D235-D9CA1F14C75B}"/>
              </a:ext>
            </a:extLst>
          </p:cNvPr>
          <p:cNvSpPr/>
          <p:nvPr/>
        </p:nvSpPr>
        <p:spPr>
          <a:xfrm>
            <a:off x="539284" y="14694"/>
            <a:ext cx="11652716" cy="9913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5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复杂性腹腔感染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(cIAI)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耐药形势严峻，依拉环素能弥补未满足的临床需求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BF09807-F1BB-5EFD-CC49-D75DAE78D05F}"/>
              </a:ext>
            </a:extLst>
          </p:cNvPr>
          <p:cNvSpPr txBox="1"/>
          <p:nvPr/>
        </p:nvSpPr>
        <p:spPr>
          <a:xfrm>
            <a:off x="333789" y="1124989"/>
            <a:ext cx="5308346" cy="260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500"/>
              </a:lnSpc>
              <a:spcAft>
                <a:spcPts val="1200"/>
              </a:spcAft>
              <a:defRPr/>
            </a:pPr>
            <a:r>
              <a:rPr lang="zh-CN" altLang="en-US" sz="1600" b="1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疾病</a:t>
            </a:r>
            <a:r>
              <a:rPr lang="zh-CN" altLang="en-US" sz="16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基本情况</a:t>
            </a:r>
            <a:endParaRPr lang="en-US" altLang="zh-CN" sz="1600" b="1" dirty="0">
              <a:solidFill>
                <a:schemeClr val="accent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 algn="l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0" dirty="0" err="1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cIAI</a:t>
            </a:r>
            <a:r>
              <a:rPr lang="en-US" altLang="zh-CN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属</a:t>
            </a:r>
            <a:r>
              <a:rPr lang="zh-CN" altLang="en-US" sz="14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危急重症</a:t>
            </a:r>
            <a:r>
              <a:rPr lang="zh-CN" altLang="en-US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，估算年患病数</a:t>
            </a:r>
            <a:r>
              <a:rPr lang="en-US" altLang="zh-CN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5,000-7,000</a:t>
            </a:r>
            <a:r>
              <a:rPr lang="zh-CN" altLang="en-US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例，死亡率高达</a:t>
            </a:r>
            <a:r>
              <a:rPr lang="en-US" altLang="zh-CN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40%</a:t>
            </a:r>
            <a:r>
              <a:rPr lang="en-US" altLang="zh-CN" sz="1400" b="0" baseline="3000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b="0" baseline="30000" dirty="0">
              <a:solidFill>
                <a:srgbClr val="32323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 algn="l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b="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最常见的致病菌为革兰阴性菌，其</a:t>
            </a:r>
            <a:r>
              <a:rPr lang="zh-CN" altLang="en-US" sz="1400" b="1" u="sng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耐药形势严峻</a:t>
            </a:r>
            <a:r>
              <a:rPr lang="en-US" altLang="zh-CN" sz="1400" b="0" u="sng" baseline="30000" dirty="0">
                <a:solidFill>
                  <a:srgbClr val="3232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</a:p>
          <a:p>
            <a:pPr marL="180000" indent="-180000" algn="l">
              <a:lnSpc>
                <a:spcPts val="25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耐碳青霉烯革兰阴性菌（</a:t>
            </a:r>
            <a:r>
              <a:rPr lang="en-US" altLang="zh-CN" sz="1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CRO</a:t>
            </a:r>
            <a:r>
              <a:rPr lang="zh-CN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）是我国当前最具威胁的多重耐药菌，其中</a:t>
            </a:r>
            <a:r>
              <a:rPr lang="zh-CN" altLang="en-US" sz="1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耐碳青霉烯类革兰阴性菌</a:t>
            </a:r>
            <a:r>
              <a:rPr lang="en-US" altLang="zh-CN" sz="1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(CRAB)</a:t>
            </a:r>
            <a:r>
              <a:rPr lang="zh-CN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1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耐碳青霉烯类肠杆菌</a:t>
            </a:r>
            <a:r>
              <a:rPr lang="en-US" altLang="zh-CN" sz="14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(CRE)</a:t>
            </a:r>
            <a:r>
              <a:rPr lang="zh-CN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最常见，</a:t>
            </a:r>
            <a:r>
              <a:rPr lang="zh-CN" altLang="en-US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耐药率高达</a:t>
            </a:r>
            <a:r>
              <a:rPr lang="en-US" altLang="zh-CN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71%</a:t>
            </a:r>
            <a:r>
              <a:rPr lang="zh-CN" altLang="en-US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24%</a:t>
            </a:r>
            <a:r>
              <a:rPr lang="zh-CN" altLang="en-US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，且逐年升高</a:t>
            </a:r>
            <a:r>
              <a:rPr lang="en-US" altLang="zh-CN" sz="1400" b="0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C8EB480-486C-C128-6FD7-3394152B91B2}"/>
              </a:ext>
            </a:extLst>
          </p:cNvPr>
          <p:cNvSpPr txBox="1"/>
          <p:nvPr/>
        </p:nvSpPr>
        <p:spPr>
          <a:xfrm>
            <a:off x="549474" y="4069112"/>
            <a:ext cx="4842940" cy="1997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ts val="2300"/>
              </a:lnSpc>
              <a:spcAft>
                <a:spcPts val="1200"/>
              </a:spcAft>
              <a:defRPr/>
            </a:pPr>
            <a:r>
              <a:rPr lang="zh-CN" altLang="en-US" sz="1600" b="1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当前治疗 </a:t>
            </a:r>
            <a:r>
              <a:rPr lang="en-US" altLang="zh-CN" sz="1600" b="1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&amp; </a:t>
            </a:r>
            <a:r>
              <a:rPr lang="zh-CN" altLang="en-US" sz="1600" b="1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未满足的需求</a:t>
            </a:r>
            <a:endParaRPr lang="en-US" altLang="zh-CN" sz="1600" b="1" kern="0" dirty="0">
              <a:solidFill>
                <a:schemeClr val="accent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lvl="1" indent="-18000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当前多重耐药菌感染的</a:t>
            </a:r>
            <a:r>
              <a:rPr lang="zh-CN" altLang="en-US" sz="1400" b="1" dirty="0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初始治疗失败率高达</a:t>
            </a:r>
            <a:r>
              <a:rPr lang="en-US" altLang="zh-CN" sz="1400" b="1" dirty="0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81.3% </a:t>
            </a:r>
            <a:r>
              <a:rPr lang="en-US" altLang="zh-CN" sz="1400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itchFamily="34" charset="0"/>
              </a:rPr>
              <a:t>8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80000">
              <a:lnSpc>
                <a:spcPts val="2300"/>
              </a:lnSpc>
              <a:spcAft>
                <a:spcPts val="600"/>
              </a:spcAft>
              <a:buFontTx/>
              <a:buChar char="-"/>
              <a:defRPr/>
            </a:pP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多黏菌素</a:t>
            </a:r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 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应用最广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肾毒性大；</a:t>
            </a:r>
            <a:r>
              <a:rPr lang="en-US" altLang="zh-CN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）特殊人群用药风险大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60000" lvl="2" indent="-1800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其他药物 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替加环素、碳青霉烯类等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：耐药率不断升高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9AB85B-BBFE-5DBD-6EC5-E11D933A89FF}"/>
              </a:ext>
            </a:extLst>
          </p:cNvPr>
          <p:cNvSpPr/>
          <p:nvPr/>
        </p:nvSpPr>
        <p:spPr>
          <a:xfrm>
            <a:off x="617256" y="829106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76DA8BB-BDB4-EE2E-E08D-7B6FF2C5019A}"/>
              </a:ext>
            </a:extLst>
          </p:cNvPr>
          <p:cNvSpPr/>
          <p:nvPr/>
        </p:nvSpPr>
        <p:spPr>
          <a:xfrm>
            <a:off x="308008" y="1114962"/>
            <a:ext cx="5334127" cy="2846470"/>
          </a:xfrm>
          <a:prstGeom prst="roundRect">
            <a:avLst>
              <a:gd name="adj" fmla="val 1025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2D0D5A2-0197-4464-6BA1-0CEE35162433}"/>
              </a:ext>
            </a:extLst>
          </p:cNvPr>
          <p:cNvSpPr/>
          <p:nvPr/>
        </p:nvSpPr>
        <p:spPr>
          <a:xfrm>
            <a:off x="308008" y="4069111"/>
            <a:ext cx="5334127" cy="2257517"/>
          </a:xfrm>
          <a:prstGeom prst="roundRect">
            <a:avLst>
              <a:gd name="adj" fmla="val 1025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776CDE-5B89-1547-199A-F5FFF0AF4A48}"/>
              </a:ext>
            </a:extLst>
          </p:cNvPr>
          <p:cNvSpPr txBox="1"/>
          <p:nvPr/>
        </p:nvSpPr>
        <p:spPr>
          <a:xfrm>
            <a:off x="6146135" y="4587933"/>
            <a:ext cx="1116000" cy="13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 defTabSz="1219170">
              <a:lnSpc>
                <a:spcPct val="150000"/>
              </a:lnSpc>
              <a:defRPr/>
            </a:pPr>
            <a:endParaRPr lang="zh-CN" altLang="en-US" sz="1600" b="1" noProof="1">
              <a:solidFill>
                <a:srgbClr val="55409A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0CAF3D-4639-758F-D295-085BD39D09C3}"/>
              </a:ext>
            </a:extLst>
          </p:cNvPr>
          <p:cNvSpPr txBox="1"/>
          <p:nvPr/>
        </p:nvSpPr>
        <p:spPr>
          <a:xfrm>
            <a:off x="6062570" y="1952789"/>
            <a:ext cx="5503024" cy="2209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有效对抗多种耐药机制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，为多重耐药菌感染提供新解决方案</a:t>
            </a:r>
            <a:endParaRPr lang="en-US" altLang="zh-CN" sz="1400" kern="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全球</a:t>
            </a:r>
            <a:r>
              <a:rPr lang="en-US" altLang="zh-CN" sz="1400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en-US" sz="1400" kern="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期临床和多项真实世界研究一致证实，依拉环素治疗多重耐药菌感染，</a:t>
            </a: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生存率</a:t>
            </a:r>
            <a:r>
              <a:rPr lang="en-US" altLang="zh-CN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临床治愈率高，且安全性好</a:t>
            </a:r>
            <a:endParaRPr lang="en-US" altLang="zh-CN" sz="1400" b="1" kern="0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解决特殊人群用药难题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，针对老年人、肾功能受损者等均安全有效且无需调整剂量</a:t>
            </a:r>
            <a:endParaRPr lang="en-US" altLang="zh-CN" sz="1400" kern="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节约</a:t>
            </a:r>
            <a:r>
              <a:rPr lang="zh-CN" altLang="en-US" sz="1400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因初始治疗失败和毒副作用导致的</a:t>
            </a:r>
            <a:r>
              <a:rPr lang="zh-CN" altLang="en-US" sz="1400" b="1" kern="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额外支出和医保费用</a:t>
            </a:r>
            <a:endParaRPr lang="en-US" altLang="zh-CN" sz="1400" b="1" kern="0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58534E-0542-ACB0-F189-A9AB8E833B75}"/>
              </a:ext>
            </a:extLst>
          </p:cNvPr>
          <p:cNvSpPr txBox="1"/>
          <p:nvPr/>
        </p:nvSpPr>
        <p:spPr>
          <a:xfrm>
            <a:off x="5934083" y="1462630"/>
            <a:ext cx="575999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zh-CN" altLang="en-US" b="1" cap="all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依拉环素 </a:t>
            </a:r>
            <a:r>
              <a:rPr lang="en-US" altLang="zh-CN" b="1" cap="all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— </a:t>
            </a:r>
            <a:r>
              <a:rPr lang="zh-CN" altLang="en-US" b="1" cap="all" dirty="0">
                <a:gradFill flip="none" rotWithShape="1">
                  <a:gsLst>
                    <a:gs pos="5442">
                      <a:srgbClr val="5E0F8E"/>
                    </a:gs>
                    <a:gs pos="100000">
                      <a:srgbClr val="D6006D"/>
                    </a:gs>
                  </a:gsLst>
                  <a:lin ang="10800000" scaled="1"/>
                  <a:tileRect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cs typeface="Biome Light" panose="020B0502040204020203" pitchFamily="34" charset="0"/>
              </a:rPr>
              <a:t>弥补未满足的临床需求</a:t>
            </a:r>
            <a:endParaRPr lang="en-US" b="1" cap="all" dirty="0">
              <a:gradFill flip="none" rotWithShape="1">
                <a:gsLst>
                  <a:gs pos="5442">
                    <a:srgbClr val="5E0F8E"/>
                  </a:gs>
                  <a:gs pos="100000">
                    <a:srgbClr val="D6006D"/>
                  </a:gs>
                </a:gsLst>
                <a:lin ang="10800000" scaled="1"/>
                <a:tileRect/>
              </a:gradFill>
              <a:latin typeface="Microsoft YaHei" panose="020B0503020204020204" pitchFamily="34" charset="-122"/>
              <a:ea typeface="Microsoft YaHei" panose="020B0503020204020204" pitchFamily="34" charset="-122"/>
              <a:cs typeface="Biome Light" panose="020B0502040204020203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F2EEC24-6874-1E4F-CC12-A8CA5EBB0FA3}"/>
              </a:ext>
            </a:extLst>
          </p:cNvPr>
          <p:cNvSpPr txBox="1"/>
          <p:nvPr/>
        </p:nvSpPr>
        <p:spPr>
          <a:xfrm>
            <a:off x="7262135" y="4587933"/>
            <a:ext cx="417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针对多重耐药菌，多</a:t>
            </a:r>
            <a:r>
              <a:rPr lang="zh-CN" altLang="en-US" sz="1400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黏菌素</a:t>
            </a:r>
            <a:r>
              <a:rPr lang="en-US" altLang="zh-CN" sz="1400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1400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sz="1400" b="1" u="sng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当前目录内应用最广</a:t>
            </a:r>
            <a:r>
              <a:rPr lang="zh-CN" altLang="en-US" sz="1400" kern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的治疗方案</a:t>
            </a:r>
            <a:endParaRPr lang="en-US" altLang="zh-CN" sz="1400" kern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与多黏菌素</a:t>
            </a:r>
            <a:r>
              <a:rPr lang="en-US" altLang="zh-CN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相比，依拉环素</a:t>
            </a:r>
            <a:r>
              <a:rPr lang="zh-CN" altLang="en-US" sz="1400" b="1" u="sng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疗效相当，安全性更佳</a:t>
            </a:r>
            <a:endParaRPr lang="en-US" altLang="zh-CN" sz="1400" b="1" u="sng" kern="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6CA11C-25E7-C8F0-07D4-88B5BA7DD1B2}"/>
              </a:ext>
            </a:extLst>
          </p:cNvPr>
          <p:cNvSpPr txBox="1"/>
          <p:nvPr/>
        </p:nvSpPr>
        <p:spPr>
          <a:xfrm>
            <a:off x="6078673" y="4881703"/>
            <a:ext cx="1260000" cy="69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参照药建议</a:t>
            </a:r>
            <a:endParaRPr lang="en-US" altLang="zh-CN" sz="14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多黏菌素</a:t>
            </a:r>
            <a:r>
              <a:rPr lang="en-US" altLang="zh-CN" sz="14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</a:t>
            </a:r>
            <a:endParaRPr lang="en-US" altLang="zh-CN" sz="1400" b="1" u="sng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9A01E683-0626-653F-BF60-5ADFAD3B7BD7}"/>
              </a:ext>
            </a:extLst>
          </p:cNvPr>
          <p:cNvSpPr/>
          <p:nvPr/>
        </p:nvSpPr>
        <p:spPr>
          <a:xfrm rot="16200000">
            <a:off x="4238747" y="3708300"/>
            <a:ext cx="3087313" cy="190416"/>
          </a:xfrm>
          <a:prstGeom prst="triangle">
            <a:avLst>
              <a:gd name="adj" fmla="val 485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74232B6-B154-933C-CF96-38EC2F6303AB}"/>
              </a:ext>
            </a:extLst>
          </p:cNvPr>
          <p:cNvCxnSpPr/>
          <p:nvPr/>
        </p:nvCxnSpPr>
        <p:spPr>
          <a:xfrm>
            <a:off x="6146135" y="1865863"/>
            <a:ext cx="52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ECF76A4-A182-BB03-27D4-69938A6B822D}"/>
              </a:ext>
            </a:extLst>
          </p:cNvPr>
          <p:cNvSpPr txBox="1"/>
          <p:nvPr/>
        </p:nvSpPr>
        <p:spPr>
          <a:xfrm>
            <a:off x="567696" y="6434307"/>
            <a:ext cx="10088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MDR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菌 </a:t>
            </a:r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多重耐药菌；</a:t>
            </a:r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CRO-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耐碳青霉烯类革兰阴性菌；</a:t>
            </a:r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CRAB - 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耐碳青霉烯类鲍曼不动杆菌；</a:t>
            </a:r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CRE - 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耐碳青霉烯类肠杆菌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37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AD14909-0E16-E8CF-4614-8493F1C314B7}"/>
              </a:ext>
            </a:extLst>
          </p:cNvPr>
          <p:cNvSpPr/>
          <p:nvPr/>
        </p:nvSpPr>
        <p:spPr>
          <a:xfrm>
            <a:off x="626880" y="855459"/>
            <a:ext cx="10836000" cy="69272"/>
          </a:xfrm>
          <a:prstGeom prst="rect">
            <a:avLst/>
          </a:prstGeom>
          <a:gradFill flip="none" rotWithShape="1">
            <a:gsLst>
              <a:gs pos="54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0CE95E2-2536-728A-63C3-9407EAE5855B}"/>
              </a:ext>
            </a:extLst>
          </p:cNvPr>
          <p:cNvSpPr/>
          <p:nvPr/>
        </p:nvSpPr>
        <p:spPr>
          <a:xfrm>
            <a:off x="0" y="-7078"/>
            <a:ext cx="266299" cy="1788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安全性</a:t>
            </a:r>
            <a:r>
              <a:rPr lang="en-US" altLang="zh-CN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FD785A7-B295-6A8F-0A8E-BB6D8DB9E97D}"/>
              </a:ext>
            </a:extLst>
          </p:cNvPr>
          <p:cNvSpPr/>
          <p:nvPr/>
        </p:nvSpPr>
        <p:spPr>
          <a:xfrm>
            <a:off x="539283" y="234012"/>
            <a:ext cx="11386418" cy="64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针对常见多重耐药菌感染，依拉环素能有效弥补多黏菌素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的临床不足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: 圆角 73739">
            <a:extLst>
              <a:ext uri="{FF2B5EF4-FFF2-40B4-BE49-F238E27FC236}">
                <a16:creationId xmlns:a16="http://schemas.microsoft.com/office/drawing/2014/main" id="{1E091D2B-BE7B-4D60-431F-6BC000A34C41}"/>
              </a:ext>
            </a:extLst>
          </p:cNvPr>
          <p:cNvSpPr/>
          <p:nvPr/>
        </p:nvSpPr>
        <p:spPr bwMode="auto">
          <a:xfrm rot="16200000">
            <a:off x="1800224" y="2749305"/>
            <a:ext cx="2103724" cy="4506636"/>
          </a:xfrm>
          <a:prstGeom prst="roundRect">
            <a:avLst>
              <a:gd name="adj" fmla="val 28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ound Diagonal Corner Rectangle 34">
            <a:extLst>
              <a:ext uri="{FF2B5EF4-FFF2-40B4-BE49-F238E27FC236}">
                <a16:creationId xmlns:a16="http://schemas.microsoft.com/office/drawing/2014/main" id="{C78F46AB-1786-6E0F-04D0-02D62BAA0E03}"/>
              </a:ext>
            </a:extLst>
          </p:cNvPr>
          <p:cNvSpPr/>
          <p:nvPr/>
        </p:nvSpPr>
        <p:spPr>
          <a:xfrm flipV="1">
            <a:off x="452515" y="1680260"/>
            <a:ext cx="4781413" cy="4787800"/>
          </a:xfrm>
          <a:prstGeom prst="round2DiagRect">
            <a:avLst/>
          </a:prstGeom>
          <a:noFill/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ound Diagonal Corner Rectangle 32">
            <a:extLst>
              <a:ext uri="{FF2B5EF4-FFF2-40B4-BE49-F238E27FC236}">
                <a16:creationId xmlns:a16="http://schemas.microsoft.com/office/drawing/2014/main" id="{B58D8702-A9C0-9C99-2B48-48C17860161B}"/>
              </a:ext>
            </a:extLst>
          </p:cNvPr>
          <p:cNvSpPr/>
          <p:nvPr/>
        </p:nvSpPr>
        <p:spPr>
          <a:xfrm flipH="1">
            <a:off x="5488422" y="4344060"/>
            <a:ext cx="6304105" cy="2124000"/>
          </a:xfrm>
          <a:prstGeom prst="round2DiagRect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ound Diagonal Corner Rectangle 16">
            <a:extLst>
              <a:ext uri="{FF2B5EF4-FFF2-40B4-BE49-F238E27FC236}">
                <a16:creationId xmlns:a16="http://schemas.microsoft.com/office/drawing/2014/main" id="{3261B501-B9E6-80BC-D852-EB71BE51F548}"/>
              </a:ext>
            </a:extLst>
          </p:cNvPr>
          <p:cNvSpPr/>
          <p:nvPr/>
        </p:nvSpPr>
        <p:spPr>
          <a:xfrm flipH="1" flipV="1">
            <a:off x="5489037" y="1680260"/>
            <a:ext cx="6304106" cy="2520000"/>
          </a:xfrm>
          <a:prstGeom prst="round2DiagRect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箭头: 五边形 36">
            <a:extLst>
              <a:ext uri="{FF2B5EF4-FFF2-40B4-BE49-F238E27FC236}">
                <a16:creationId xmlns:a16="http://schemas.microsoft.com/office/drawing/2014/main" id="{6AE8CB07-D164-E3DA-68BB-800F391A8695}"/>
              </a:ext>
            </a:extLst>
          </p:cNvPr>
          <p:cNvSpPr/>
          <p:nvPr/>
        </p:nvSpPr>
        <p:spPr bwMode="auto">
          <a:xfrm>
            <a:off x="7052475" y="1685540"/>
            <a:ext cx="2666659" cy="41592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663E8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  <a:sym typeface="Arial" panose="020B0604020202020204" pitchFamily="34" charset="0"/>
              </a:rPr>
              <a:t>安全性</a:t>
            </a:r>
          </a:p>
        </p:txBody>
      </p:sp>
      <p:sp>
        <p:nvSpPr>
          <p:cNvPr id="16" name="箭头: 五边形 37">
            <a:extLst>
              <a:ext uri="{FF2B5EF4-FFF2-40B4-BE49-F238E27FC236}">
                <a16:creationId xmlns:a16="http://schemas.microsoft.com/office/drawing/2014/main" id="{77B13BDE-FB40-6FF1-1C49-0973FFB6A4F0}"/>
              </a:ext>
            </a:extLst>
          </p:cNvPr>
          <p:cNvSpPr/>
          <p:nvPr/>
        </p:nvSpPr>
        <p:spPr bwMode="auto">
          <a:xfrm>
            <a:off x="7634406" y="4248944"/>
            <a:ext cx="2016223" cy="73501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663E8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  <a:sym typeface="Arial" panose="020B0604020202020204" pitchFamily="34" charset="0"/>
              </a:rPr>
              <a:t>特殊人群用药</a:t>
            </a:r>
          </a:p>
        </p:txBody>
      </p:sp>
      <p:sp>
        <p:nvSpPr>
          <p:cNvPr id="17" name="箭头: 五边形 49">
            <a:extLst>
              <a:ext uri="{FF2B5EF4-FFF2-40B4-BE49-F238E27FC236}">
                <a16:creationId xmlns:a16="http://schemas.microsoft.com/office/drawing/2014/main" id="{97713CFE-9DBD-4147-6B6E-CAA8A06D0B7E}"/>
              </a:ext>
            </a:extLst>
          </p:cNvPr>
          <p:cNvSpPr/>
          <p:nvPr/>
        </p:nvSpPr>
        <p:spPr bwMode="auto">
          <a:xfrm>
            <a:off x="707624" y="2426388"/>
            <a:ext cx="4234489" cy="509585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44000" indent="-144000" defTabSz="121917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5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荟萃分析研究结果显示，针对常见多重耐药菌感染（包括</a:t>
            </a:r>
            <a:r>
              <a:rPr lang="en-US" altLang="zh-CN" sz="15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CRE</a:t>
            </a:r>
            <a:r>
              <a:rPr lang="zh-CN" altLang="en-US" sz="15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和</a:t>
            </a:r>
            <a:r>
              <a:rPr lang="en-US" altLang="zh-CN" sz="15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CRAB</a:t>
            </a:r>
            <a:r>
              <a:rPr lang="zh-CN" altLang="en-US" sz="15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），</a:t>
            </a:r>
            <a:r>
              <a:rPr lang="zh-CN" altLang="en-US" sz="1500" b="1" noProof="1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与多黏菌素</a:t>
            </a:r>
            <a:r>
              <a:rPr lang="en-US" altLang="zh-CN" sz="1500" b="1" noProof="1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</a:t>
            </a:r>
            <a:r>
              <a:rPr lang="zh-CN" altLang="en-US" sz="1500" b="1" noProof="1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相比，依拉环素疗效相当 </a:t>
            </a:r>
            <a:r>
              <a:rPr lang="en-US" altLang="zh-CN" sz="1600" baseline="300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endParaRPr lang="en-US" altLang="zh-CN" sz="1600" noProof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箭头: 五边形 51">
            <a:extLst>
              <a:ext uri="{FF2B5EF4-FFF2-40B4-BE49-F238E27FC236}">
                <a16:creationId xmlns:a16="http://schemas.microsoft.com/office/drawing/2014/main" id="{F4DDA7EE-14C0-7A7E-D494-1F86092A6BCE}"/>
              </a:ext>
            </a:extLst>
          </p:cNvPr>
          <p:cNvSpPr/>
          <p:nvPr/>
        </p:nvSpPr>
        <p:spPr bwMode="auto">
          <a:xfrm>
            <a:off x="6968373" y="2173973"/>
            <a:ext cx="2573337" cy="7620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b="1" noProof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  <a:sym typeface="Arial" panose="020B0604020202020204" pitchFamily="34" charset="0"/>
            </a:endParaRPr>
          </a:p>
        </p:txBody>
      </p:sp>
      <p:sp>
        <p:nvSpPr>
          <p:cNvPr id="23" name="箭头: 五边形 73783">
            <a:extLst>
              <a:ext uri="{FF2B5EF4-FFF2-40B4-BE49-F238E27FC236}">
                <a16:creationId xmlns:a16="http://schemas.microsoft.com/office/drawing/2014/main" id="{C967012F-72ED-D1DC-20F2-7A4CFFA00598}"/>
              </a:ext>
            </a:extLst>
          </p:cNvPr>
          <p:cNvSpPr/>
          <p:nvPr/>
        </p:nvSpPr>
        <p:spPr bwMode="auto">
          <a:xfrm>
            <a:off x="1816756" y="1680260"/>
            <a:ext cx="2016223" cy="45561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noProof="1">
                <a:solidFill>
                  <a:srgbClr val="663E8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  <a:sym typeface="Arial" panose="020B0604020202020204" pitchFamily="34" charset="0"/>
              </a:rPr>
              <a:t>疗  效</a:t>
            </a:r>
          </a:p>
        </p:txBody>
      </p:sp>
      <p:sp>
        <p:nvSpPr>
          <p:cNvPr id="25" name="文本框 73880">
            <a:extLst>
              <a:ext uri="{FF2B5EF4-FFF2-40B4-BE49-F238E27FC236}">
                <a16:creationId xmlns:a16="http://schemas.microsoft.com/office/drawing/2014/main" id="{C0295C6E-208E-2942-5283-89617D8D3D1A}"/>
              </a:ext>
            </a:extLst>
          </p:cNvPr>
          <p:cNvSpPr txBox="1"/>
          <p:nvPr/>
        </p:nvSpPr>
        <p:spPr>
          <a:xfrm>
            <a:off x="6336177" y="1976424"/>
            <a:ext cx="2066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noProof="1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依拉环素</a:t>
            </a:r>
            <a:r>
              <a:rPr lang="zh-CN" altLang="en-US" sz="1400" b="1" noProof="1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400" baseline="300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19,22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73881">
            <a:extLst>
              <a:ext uri="{FF2B5EF4-FFF2-40B4-BE49-F238E27FC236}">
                <a16:creationId xmlns:a16="http://schemas.microsoft.com/office/drawing/2014/main" id="{9412D7F3-FE16-48DD-310A-DBE09B78CB79}"/>
              </a:ext>
            </a:extLst>
          </p:cNvPr>
          <p:cNvSpPr txBox="1"/>
          <p:nvPr/>
        </p:nvSpPr>
        <p:spPr>
          <a:xfrm>
            <a:off x="9501435" y="2019014"/>
            <a:ext cx="2066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多黏菌素</a:t>
            </a:r>
            <a:r>
              <a:rPr lang="en-US" altLang="zh-CN" sz="1600" b="1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</a:t>
            </a:r>
            <a:r>
              <a:rPr lang="zh-CN" altLang="en-US" sz="1400" b="1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400" baseline="300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10,11,23</a:t>
            </a:r>
            <a:endParaRPr lang="en-US" sz="14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文本框 73882">
            <a:extLst>
              <a:ext uri="{FF2B5EF4-FFF2-40B4-BE49-F238E27FC236}">
                <a16:creationId xmlns:a16="http://schemas.microsoft.com/office/drawing/2014/main" id="{581F32C1-DB96-3E58-6262-51818F84F9B1}"/>
              </a:ext>
            </a:extLst>
          </p:cNvPr>
          <p:cNvSpPr txBox="1"/>
          <p:nvPr/>
        </p:nvSpPr>
        <p:spPr>
          <a:xfrm>
            <a:off x="5798954" y="2480028"/>
            <a:ext cx="2066279" cy="1453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b="1" noProof="1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安全性、耐受性良好</a:t>
            </a:r>
            <a:endParaRPr lang="en-US" altLang="zh-CN" sz="1400" b="1" noProof="1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无治疗相关死亡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无肝肾毒性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停药率低（</a:t>
            </a:r>
            <a:r>
              <a:rPr lang="en-US" altLang="zh-CN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~2%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12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文本框 73884">
            <a:extLst>
              <a:ext uri="{FF2B5EF4-FFF2-40B4-BE49-F238E27FC236}">
                <a16:creationId xmlns:a16="http://schemas.microsoft.com/office/drawing/2014/main" id="{3FC4A3B2-2FCF-319B-0791-15F97006229F}"/>
              </a:ext>
            </a:extLst>
          </p:cNvPr>
          <p:cNvSpPr txBox="1"/>
          <p:nvPr/>
        </p:nvSpPr>
        <p:spPr>
          <a:xfrm>
            <a:off x="8678865" y="2479095"/>
            <a:ext cx="3060620" cy="1616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1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b="1" u="sng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肾毒性大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，急性肾损伤（</a:t>
            </a:r>
            <a:r>
              <a:rPr lang="en-US" altLang="zh-CN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AKI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）发生率高（</a:t>
            </a:r>
            <a:r>
              <a:rPr lang="en-US" altLang="zh-CN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30%~60%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1" indent="-72000">
              <a:lnSpc>
                <a:spcPts val="1800"/>
              </a:lnSpc>
              <a:spcAft>
                <a:spcPts val="300"/>
              </a:spcAft>
              <a:buFontTx/>
              <a:buChar char="-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死亡风险增加近</a:t>
            </a:r>
            <a:r>
              <a:rPr lang="en-US" altLang="zh-CN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倍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1" indent="-72000">
              <a:lnSpc>
                <a:spcPts val="1800"/>
              </a:lnSpc>
              <a:spcAft>
                <a:spcPts val="300"/>
              </a:spcAft>
              <a:buFontTx/>
              <a:buChar char="-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预后差，常见并发肾衰竭、脓毒症等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1" indent="-72000">
              <a:lnSpc>
                <a:spcPts val="1800"/>
              </a:lnSpc>
              <a:spcAft>
                <a:spcPts val="300"/>
              </a:spcAft>
              <a:buFontTx/>
              <a:buChar char="-"/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停药率高（</a:t>
            </a:r>
            <a:r>
              <a:rPr lang="en-US" altLang="zh-CN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&gt;20%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1400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9" name="文本框 1">
            <a:extLst>
              <a:ext uri="{FF2B5EF4-FFF2-40B4-BE49-F238E27FC236}">
                <a16:creationId xmlns:a16="http://schemas.microsoft.com/office/drawing/2014/main" id="{B9E12D23-8837-4860-B7B5-1DF7A4EC58C2}"/>
              </a:ext>
            </a:extLst>
          </p:cNvPr>
          <p:cNvSpPr txBox="1"/>
          <p:nvPr/>
        </p:nvSpPr>
        <p:spPr>
          <a:xfrm>
            <a:off x="5905248" y="4934827"/>
            <a:ext cx="2334513" cy="1225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zh-CN" altLang="en-US" sz="1400" b="1" noProof="1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1600" b="1" noProof="1">
                <a:solidFill>
                  <a:srgbClr val="D6006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依拉环素</a:t>
            </a:r>
            <a:endParaRPr lang="en-US" altLang="zh-CN" sz="1400" b="1" noProof="1">
              <a:solidFill>
                <a:srgbClr val="D60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安全性良好，老年人、肾功能受损患者等</a:t>
            </a:r>
            <a:r>
              <a:rPr lang="zh-CN" altLang="en-US" sz="1400" b="1" u="sng" noProof="1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特殊人群均适用，且无需调整剂量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1400" baseline="300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2">
            <a:extLst>
              <a:ext uri="{FF2B5EF4-FFF2-40B4-BE49-F238E27FC236}">
                <a16:creationId xmlns:a16="http://schemas.microsoft.com/office/drawing/2014/main" id="{2BD3D820-1B97-18D9-5D97-A480CB18F449}"/>
              </a:ext>
            </a:extLst>
          </p:cNvPr>
          <p:cNvSpPr txBox="1"/>
          <p:nvPr/>
        </p:nvSpPr>
        <p:spPr>
          <a:xfrm>
            <a:off x="8773886" y="4906500"/>
            <a:ext cx="2803077" cy="1481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zh-CN" altLang="en-US" sz="12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</a:t>
            </a:r>
            <a:r>
              <a:rPr lang="zh-CN" altLang="en-US" sz="1600" b="1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多黏菌素</a:t>
            </a:r>
            <a:r>
              <a:rPr lang="en-US" altLang="zh-CN" sz="1600" b="1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E</a:t>
            </a:r>
            <a:endParaRPr lang="en-US" altLang="zh-CN" sz="1200" b="1" noProof="1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肾毒性大，老年人、肾功能受损患者等</a:t>
            </a:r>
            <a:r>
              <a:rPr lang="zh-CN" altLang="en-US" sz="1500" b="1" u="sng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特殊人群用药风险大</a:t>
            </a:r>
            <a:r>
              <a:rPr lang="zh-CN" altLang="en-US" sz="14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，且一旦发生肾毒性，需调整剂量，进一步影响疗效 </a:t>
            </a:r>
            <a:r>
              <a:rPr lang="en-US" altLang="zh-CN" sz="1200" baseline="300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10,11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3828D35D-1046-FE67-184D-39B6FA3DF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510" y="4844676"/>
            <a:ext cx="450307" cy="428625"/>
          </a:xfrm>
          <a:prstGeom prst="rect">
            <a:avLst/>
          </a:prstGeom>
        </p:spPr>
      </p:pic>
      <p:pic>
        <p:nvPicPr>
          <p:cNvPr id="43" name="图片 6">
            <a:extLst>
              <a:ext uri="{FF2B5EF4-FFF2-40B4-BE49-F238E27FC236}">
                <a16:creationId xmlns:a16="http://schemas.microsoft.com/office/drawing/2014/main" id="{57675C69-6574-C38E-D6F2-8933205A6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566" y="4846175"/>
            <a:ext cx="422405" cy="392113"/>
          </a:xfrm>
          <a:prstGeom prst="rect">
            <a:avLst/>
          </a:prstGeom>
        </p:spPr>
      </p:pic>
      <p:cxnSp>
        <p:nvCxnSpPr>
          <p:cNvPr id="44" name="直接连接符 8">
            <a:extLst>
              <a:ext uri="{FF2B5EF4-FFF2-40B4-BE49-F238E27FC236}">
                <a16:creationId xmlns:a16="http://schemas.microsoft.com/office/drawing/2014/main" id="{4ECDA01C-D399-7C9D-A18E-0953CDBCF58F}"/>
              </a:ext>
            </a:extLst>
          </p:cNvPr>
          <p:cNvCxnSpPr/>
          <p:nvPr/>
        </p:nvCxnSpPr>
        <p:spPr>
          <a:xfrm>
            <a:off x="6115580" y="5265363"/>
            <a:ext cx="198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9">
            <a:extLst>
              <a:ext uri="{FF2B5EF4-FFF2-40B4-BE49-F238E27FC236}">
                <a16:creationId xmlns:a16="http://schemas.microsoft.com/office/drawing/2014/main" id="{9656ADD3-AE4F-BFC3-1EC2-487705834463}"/>
              </a:ext>
            </a:extLst>
          </p:cNvPr>
          <p:cNvCxnSpPr/>
          <p:nvPr/>
        </p:nvCxnSpPr>
        <p:spPr>
          <a:xfrm>
            <a:off x="9009887" y="5266862"/>
            <a:ext cx="198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4">
            <a:extLst>
              <a:ext uri="{FF2B5EF4-FFF2-40B4-BE49-F238E27FC236}">
                <a16:creationId xmlns:a16="http://schemas.microsoft.com/office/drawing/2014/main" id="{D4947D9C-9C57-B89F-8B0A-6C6A37FE8CB8}"/>
              </a:ext>
            </a:extLst>
          </p:cNvPr>
          <p:cNvCxnSpPr/>
          <p:nvPr/>
        </p:nvCxnSpPr>
        <p:spPr>
          <a:xfrm>
            <a:off x="1344777" y="5227320"/>
            <a:ext cx="2520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8">
            <a:extLst>
              <a:ext uri="{FF2B5EF4-FFF2-40B4-BE49-F238E27FC236}">
                <a16:creationId xmlns:a16="http://schemas.microsoft.com/office/drawing/2014/main" id="{D9088F62-0565-3907-3BDB-3E901351E2D5}"/>
              </a:ext>
            </a:extLst>
          </p:cNvPr>
          <p:cNvCxnSpPr>
            <a:cxnSpLocks/>
          </p:cNvCxnSpPr>
          <p:nvPr/>
        </p:nvCxnSpPr>
        <p:spPr>
          <a:xfrm>
            <a:off x="1982499" y="5225032"/>
            <a:ext cx="145" cy="1335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21">
            <a:extLst>
              <a:ext uri="{FF2B5EF4-FFF2-40B4-BE49-F238E27FC236}">
                <a16:creationId xmlns:a16="http://schemas.microsoft.com/office/drawing/2014/main" id="{55BE5F49-CE2F-3940-150F-64024639AC65}"/>
              </a:ext>
            </a:extLst>
          </p:cNvPr>
          <p:cNvCxnSpPr>
            <a:cxnSpLocks/>
          </p:cNvCxnSpPr>
          <p:nvPr/>
        </p:nvCxnSpPr>
        <p:spPr>
          <a:xfrm>
            <a:off x="3455155" y="5225032"/>
            <a:ext cx="145" cy="13355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4">
            <a:extLst>
              <a:ext uri="{FF2B5EF4-FFF2-40B4-BE49-F238E27FC236}">
                <a16:creationId xmlns:a16="http://schemas.microsoft.com/office/drawing/2014/main" id="{D33FE6D3-AAAB-4B10-F27D-C98EE23C1353}"/>
              </a:ext>
            </a:extLst>
          </p:cNvPr>
          <p:cNvCxnSpPr>
            <a:cxnSpLocks/>
          </p:cNvCxnSpPr>
          <p:nvPr/>
        </p:nvCxnSpPr>
        <p:spPr>
          <a:xfrm flipH="1">
            <a:off x="2603493" y="4458584"/>
            <a:ext cx="0" cy="90000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41">
            <a:extLst>
              <a:ext uri="{FF2B5EF4-FFF2-40B4-BE49-F238E27FC236}">
                <a16:creationId xmlns:a16="http://schemas.microsoft.com/office/drawing/2014/main" id="{14CB9F08-B48B-5935-F9B4-E013D3E3CC41}"/>
              </a:ext>
            </a:extLst>
          </p:cNvPr>
          <p:cNvCxnSpPr>
            <a:cxnSpLocks/>
          </p:cNvCxnSpPr>
          <p:nvPr/>
        </p:nvCxnSpPr>
        <p:spPr>
          <a:xfrm flipH="1">
            <a:off x="2189480" y="4891809"/>
            <a:ext cx="1008000" cy="0"/>
          </a:xfrm>
          <a:prstGeom prst="line">
            <a:avLst/>
          </a:prstGeom>
          <a:ln w="28575">
            <a:solidFill>
              <a:srgbClr val="663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菱形 47">
            <a:extLst>
              <a:ext uri="{FF2B5EF4-FFF2-40B4-BE49-F238E27FC236}">
                <a16:creationId xmlns:a16="http://schemas.microsoft.com/office/drawing/2014/main" id="{F2FCA888-F761-3C71-AF21-4831C78694A1}"/>
              </a:ext>
            </a:extLst>
          </p:cNvPr>
          <p:cNvSpPr/>
          <p:nvPr/>
        </p:nvSpPr>
        <p:spPr>
          <a:xfrm>
            <a:off x="2603493" y="4818715"/>
            <a:ext cx="108443" cy="116112"/>
          </a:xfrm>
          <a:prstGeom prst="diamond">
            <a:avLst/>
          </a:prstGeom>
          <a:solidFill>
            <a:srgbClr val="D11F74"/>
          </a:solidFill>
          <a:ln>
            <a:solidFill>
              <a:srgbClr val="D11F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48">
            <a:extLst>
              <a:ext uri="{FF2B5EF4-FFF2-40B4-BE49-F238E27FC236}">
                <a16:creationId xmlns:a16="http://schemas.microsoft.com/office/drawing/2014/main" id="{E19E644B-46B8-436C-9A52-1CEE85F40FEC}"/>
              </a:ext>
            </a:extLst>
          </p:cNvPr>
          <p:cNvSpPr txBox="1"/>
          <p:nvPr/>
        </p:nvSpPr>
        <p:spPr>
          <a:xfrm>
            <a:off x="1708066" y="5332104"/>
            <a:ext cx="21914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noProof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0.7            1                   1.5</a:t>
            </a:r>
            <a:endParaRPr lang="en-US" sz="1200" baseline="30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3CE8F30-D332-07AB-0A0A-55FD294E527F}"/>
              </a:ext>
            </a:extLst>
          </p:cNvPr>
          <p:cNvCxnSpPr/>
          <p:nvPr/>
        </p:nvCxnSpPr>
        <p:spPr>
          <a:xfrm flipH="1">
            <a:off x="1309961" y="5594670"/>
            <a:ext cx="1224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2EE095FD-13E3-0604-5789-578126714FE7}"/>
              </a:ext>
            </a:extLst>
          </p:cNvPr>
          <p:cNvSpPr txBox="1"/>
          <p:nvPr/>
        </p:nvSpPr>
        <p:spPr>
          <a:xfrm>
            <a:off x="809647" y="5635059"/>
            <a:ext cx="1862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多黏菌素治愈率更高</a:t>
            </a:r>
            <a:endParaRPr lang="en-US" altLang="zh-CN" sz="1200" b="1" noProof="1">
              <a:solidFill>
                <a:srgbClr val="D60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7" name="直接箭头连接符 55">
            <a:extLst>
              <a:ext uri="{FF2B5EF4-FFF2-40B4-BE49-F238E27FC236}">
                <a16:creationId xmlns:a16="http://schemas.microsoft.com/office/drawing/2014/main" id="{E90A202C-3CC8-D164-BC85-E2AD94931372}"/>
              </a:ext>
            </a:extLst>
          </p:cNvPr>
          <p:cNvCxnSpPr>
            <a:cxnSpLocks/>
          </p:cNvCxnSpPr>
          <p:nvPr/>
        </p:nvCxnSpPr>
        <p:spPr>
          <a:xfrm>
            <a:off x="2603493" y="5594670"/>
            <a:ext cx="12960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9">
            <a:extLst>
              <a:ext uri="{FF2B5EF4-FFF2-40B4-BE49-F238E27FC236}">
                <a16:creationId xmlns:a16="http://schemas.microsoft.com/office/drawing/2014/main" id="{6A53BB4F-C008-C697-3DBD-B07CA30D3F64}"/>
              </a:ext>
            </a:extLst>
          </p:cNvPr>
          <p:cNvSpPr txBox="1"/>
          <p:nvPr/>
        </p:nvSpPr>
        <p:spPr>
          <a:xfrm>
            <a:off x="2466734" y="5634491"/>
            <a:ext cx="18627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依拉环素治愈率更高</a:t>
            </a:r>
            <a:endParaRPr lang="en-US" altLang="zh-CN" sz="1200" b="1" noProof="1">
              <a:solidFill>
                <a:srgbClr val="D60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9" name="文本框 73735">
            <a:extLst>
              <a:ext uri="{FF2B5EF4-FFF2-40B4-BE49-F238E27FC236}">
                <a16:creationId xmlns:a16="http://schemas.microsoft.com/office/drawing/2014/main" id="{A468E7F8-DA6F-334B-ABAE-DB4345ED7E1B}"/>
              </a:ext>
            </a:extLst>
          </p:cNvPr>
          <p:cNvSpPr txBox="1"/>
          <p:nvPr/>
        </p:nvSpPr>
        <p:spPr>
          <a:xfrm>
            <a:off x="3251493" y="4115856"/>
            <a:ext cx="194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noProof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依拉环素</a:t>
            </a:r>
            <a:r>
              <a:rPr lang="en-US" altLang="zh-CN" sz="1200" noProof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</a:t>
            </a:r>
            <a:r>
              <a:rPr lang="zh-CN" altLang="en-US" sz="1200" noProof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多黏菌素</a:t>
            </a:r>
            <a:r>
              <a:rPr lang="en-US" altLang="zh-CN" sz="1200" noProof="1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=1.03</a:t>
            </a:r>
            <a:r>
              <a:rPr lang="zh-CN" altLang="en-US" sz="12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12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95% CI   0.83, 1.27</a:t>
            </a:r>
            <a:r>
              <a:rPr lang="zh-CN" altLang="en-US" sz="12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en-US" altLang="zh-CN" sz="1200" noProof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R="0" lvl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noProof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无显著性差异</a:t>
            </a:r>
            <a:endParaRPr lang="en-US" altLang="zh-CN" sz="1200" noProof="1">
              <a:solidFill>
                <a:srgbClr val="D6006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文本框 73737">
            <a:extLst>
              <a:ext uri="{FF2B5EF4-FFF2-40B4-BE49-F238E27FC236}">
                <a16:creationId xmlns:a16="http://schemas.microsoft.com/office/drawing/2014/main" id="{DE8707E3-5DF2-E27B-DA16-5664331A2C4C}"/>
              </a:ext>
            </a:extLst>
          </p:cNvPr>
          <p:cNvSpPr txBox="1"/>
          <p:nvPr/>
        </p:nvSpPr>
        <p:spPr>
          <a:xfrm>
            <a:off x="438489" y="4077450"/>
            <a:ext cx="1862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17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1" i="1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临床治愈率发生比</a:t>
            </a:r>
            <a:endParaRPr kumimoji="0" lang="en-US" altLang="zh-CN" sz="1400" b="1" i="1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1" name="图片 28" descr="卡通人物&#10;&#10;中度可信度描述已自动生成">
            <a:extLst>
              <a:ext uri="{FF2B5EF4-FFF2-40B4-BE49-F238E27FC236}">
                <a16:creationId xmlns:a16="http://schemas.microsoft.com/office/drawing/2014/main" id="{0491A6B3-54E1-053D-3AD6-14D0D4BC8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18" y="2684498"/>
            <a:ext cx="397902" cy="1044855"/>
          </a:xfrm>
          <a:prstGeom prst="rect">
            <a:avLst/>
          </a:prstGeom>
        </p:spPr>
      </p:pic>
      <p:cxnSp>
        <p:nvCxnSpPr>
          <p:cNvPr id="68" name="直接连接符 8">
            <a:extLst>
              <a:ext uri="{FF2B5EF4-FFF2-40B4-BE49-F238E27FC236}">
                <a16:creationId xmlns:a16="http://schemas.microsoft.com/office/drawing/2014/main" id="{19311B7F-55A4-EBDD-3A87-0B3A14DB800B}"/>
              </a:ext>
            </a:extLst>
          </p:cNvPr>
          <p:cNvCxnSpPr/>
          <p:nvPr/>
        </p:nvCxnSpPr>
        <p:spPr>
          <a:xfrm>
            <a:off x="5885233" y="2284201"/>
            <a:ext cx="198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8">
            <a:extLst>
              <a:ext uri="{FF2B5EF4-FFF2-40B4-BE49-F238E27FC236}">
                <a16:creationId xmlns:a16="http://schemas.microsoft.com/office/drawing/2014/main" id="{53F15357-EC7B-B088-E20A-B43B1CCC9704}"/>
              </a:ext>
            </a:extLst>
          </p:cNvPr>
          <p:cNvCxnSpPr/>
          <p:nvPr/>
        </p:nvCxnSpPr>
        <p:spPr>
          <a:xfrm>
            <a:off x="9069218" y="2326791"/>
            <a:ext cx="198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F0A4879-B055-EB86-2B38-F90E4915F2FD}"/>
              </a:ext>
            </a:extLst>
          </p:cNvPr>
          <p:cNvSpPr txBox="1"/>
          <p:nvPr/>
        </p:nvSpPr>
        <p:spPr>
          <a:xfrm>
            <a:off x="452515" y="1098955"/>
            <a:ext cx="1112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与多黏菌素</a:t>
            </a:r>
            <a:r>
              <a:rPr lang="en-US" altLang="zh-CN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相比，依拉环素治疗多重耐药菌感染，疗效相当，安全性更好，且解决特殊人群用药问题</a:t>
            </a:r>
            <a:endParaRPr lang="en-US" b="1" u="sng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30FFB90D-2992-B6FC-FA57-31EFEE3F8959}"/>
              </a:ext>
            </a:extLst>
          </p:cNvPr>
          <p:cNvSpPr txBox="1"/>
          <p:nvPr/>
        </p:nvSpPr>
        <p:spPr>
          <a:xfrm>
            <a:off x="567696" y="6499623"/>
            <a:ext cx="100883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CRAB - 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耐碳青霉烯类鲍曼不动杆菌；</a:t>
            </a:r>
            <a:r>
              <a:rPr lang="en-US" altLang="zh-CN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CRE - </a:t>
            </a:r>
            <a:r>
              <a:rPr lang="zh-CN" altLang="en-US" sz="1200" b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耐碳青霉烯类肠杆菌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872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18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5" imgH="416" progId="TCLayout.ActiveDocument.1">
                  <p:embed/>
                </p:oleObj>
              </mc:Choice>
              <mc:Fallback>
                <p:oleObj name="think-cell Slide" r:id="rId9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D38FEDE-9B62-8A5C-71B2-9D299DE0FA9A}"/>
              </a:ext>
            </a:extLst>
          </p:cNvPr>
          <p:cNvSpPr txBox="1"/>
          <p:nvPr/>
        </p:nvSpPr>
        <p:spPr>
          <a:xfrm flipH="1">
            <a:off x="611799" y="3858445"/>
            <a:ext cx="11038637" cy="230241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 defTabSz="1219170">
              <a:lnSpc>
                <a:spcPct val="150000"/>
              </a:lnSpc>
              <a:defRPr/>
            </a:pPr>
            <a:endParaRPr lang="zh-CN" altLang="en-US" sz="1600" b="1" noProof="1">
              <a:solidFill>
                <a:srgbClr val="55409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B32623-1E75-5ED2-1A33-3E767C297CC5}"/>
              </a:ext>
            </a:extLst>
          </p:cNvPr>
          <p:cNvSpPr txBox="1"/>
          <p:nvPr/>
        </p:nvSpPr>
        <p:spPr>
          <a:xfrm flipH="1">
            <a:off x="611800" y="1116696"/>
            <a:ext cx="11032136" cy="2432049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ctr" defTabSz="1219170">
              <a:lnSpc>
                <a:spcPct val="150000"/>
              </a:lnSpc>
              <a:defRPr/>
            </a:pPr>
            <a:endParaRPr lang="zh-CN" altLang="en-US" sz="1600" b="1" noProof="1">
              <a:solidFill>
                <a:srgbClr val="55409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68558330-0FF0-9ED4-E2BE-3B92EB995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85246"/>
              </p:ext>
            </p:extLst>
          </p:nvPr>
        </p:nvGraphicFramePr>
        <p:xfrm>
          <a:off x="1400624" y="4284288"/>
          <a:ext cx="4621211" cy="1620000"/>
        </p:xfrm>
        <a:graphic>
          <a:graphicData uri="http://schemas.openxmlformats.org/drawingml/2006/table">
            <a:tbl>
              <a:tblPr firstRow="1">
                <a:effectLst/>
                <a:tableStyleId>{21E4AEA4-8DFA-4A89-87EB-49C32662AFE0}</a:tableStyleId>
              </a:tblPr>
              <a:tblGrid>
                <a:gridCol w="853006">
                  <a:extLst>
                    <a:ext uri="{9D8B030D-6E8A-4147-A177-3AD203B41FA5}">
                      <a16:colId xmlns:a16="http://schemas.microsoft.com/office/drawing/2014/main" val="1047458614"/>
                    </a:ext>
                  </a:extLst>
                </a:gridCol>
                <a:gridCol w="631779">
                  <a:extLst>
                    <a:ext uri="{9D8B030D-6E8A-4147-A177-3AD203B41FA5}">
                      <a16:colId xmlns:a16="http://schemas.microsoft.com/office/drawing/2014/main" val="1393209820"/>
                    </a:ext>
                  </a:extLst>
                </a:gridCol>
                <a:gridCol w="650252">
                  <a:extLst>
                    <a:ext uri="{9D8B030D-6E8A-4147-A177-3AD203B41FA5}">
                      <a16:colId xmlns:a16="http://schemas.microsoft.com/office/drawing/2014/main" val="3560372009"/>
                    </a:ext>
                  </a:extLst>
                </a:gridCol>
                <a:gridCol w="650252">
                  <a:extLst>
                    <a:ext uri="{9D8B030D-6E8A-4147-A177-3AD203B41FA5}">
                      <a16:colId xmlns:a16="http://schemas.microsoft.com/office/drawing/2014/main" val="2685984183"/>
                    </a:ext>
                  </a:extLst>
                </a:gridCol>
                <a:gridCol w="611974">
                  <a:extLst>
                    <a:ext uri="{9D8B030D-6E8A-4147-A177-3AD203B41FA5}">
                      <a16:colId xmlns:a16="http://schemas.microsoft.com/office/drawing/2014/main" val="1291365727"/>
                    </a:ext>
                  </a:extLst>
                </a:gridCol>
                <a:gridCol w="611974">
                  <a:extLst>
                    <a:ext uri="{9D8B030D-6E8A-4147-A177-3AD203B41FA5}">
                      <a16:colId xmlns:a16="http://schemas.microsoft.com/office/drawing/2014/main" val="2124650089"/>
                    </a:ext>
                  </a:extLst>
                </a:gridCol>
                <a:gridCol w="611974">
                  <a:extLst>
                    <a:ext uri="{9D8B030D-6E8A-4147-A177-3AD203B41FA5}">
                      <a16:colId xmlns:a16="http://schemas.microsoft.com/office/drawing/2014/main" val="237570085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MIC</a:t>
                      </a:r>
                      <a:r>
                        <a:rPr lang="en-US" altLang="zh-CN" sz="1200" b="0" kern="120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(mg/L)</a:t>
                      </a:r>
                      <a:endParaRPr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 b="1" kern="12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63F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 b="1" kern="12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63F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 b="1" kern="12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763F9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900" b="1" kern="1200" baseline="0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763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9556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CR-</a:t>
                      </a:r>
                      <a:r>
                        <a:rPr lang="en-US" altLang="zh-CN" sz="1200" b="0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E.Coli</a:t>
                      </a:r>
                      <a:endParaRPr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CR-KP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CRAB</a:t>
                      </a:r>
                      <a:endParaRPr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pt-BR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MRSA </a:t>
                      </a:r>
                      <a:endParaRPr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VRE</a:t>
                      </a:r>
                      <a:endParaRPr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22633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KPC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NDM</a:t>
                      </a:r>
                      <a:endParaRPr lang="en-US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4694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0" dirty="0">
                          <a:solidFill>
                            <a:srgbClr val="D11F74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依拉环素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0.032</a:t>
                      </a:r>
                      <a:endParaRPr lang="en-US" altLang="zh-CN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64410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AD14909-0E16-E8CF-4614-8493F1C314B7}"/>
              </a:ext>
            </a:extLst>
          </p:cNvPr>
          <p:cNvSpPr/>
          <p:nvPr/>
        </p:nvSpPr>
        <p:spPr>
          <a:xfrm>
            <a:off x="636506" y="829106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4B41046-C2B6-8EC0-8C5A-BAF2C952874B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D7E0CE-406C-227E-6CE1-DF920042D636}"/>
              </a:ext>
            </a:extLst>
          </p:cNvPr>
          <p:cNvSpPr/>
          <p:nvPr/>
        </p:nvSpPr>
        <p:spPr>
          <a:xfrm>
            <a:off x="539283" y="183365"/>
            <a:ext cx="11289716" cy="64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依拉环素抗菌谱覆盖常见多重耐药菌，且抗菌活性强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8A0256F5-6F20-067B-29A1-4D694F5C3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54021"/>
              </p:ext>
            </p:extLst>
          </p:nvPr>
        </p:nvGraphicFramePr>
        <p:xfrm>
          <a:off x="1341014" y="1947698"/>
          <a:ext cx="10190299" cy="1514880"/>
        </p:xfrm>
        <a:graphic>
          <a:graphicData uri="http://schemas.openxmlformats.org/drawingml/2006/table">
            <a:tbl>
              <a:tblPr firstRow="1" firstCol="1" bandRow="1"/>
              <a:tblGrid>
                <a:gridCol w="1152000">
                  <a:extLst>
                    <a:ext uri="{9D8B030D-6E8A-4147-A177-3AD203B41FA5}">
                      <a16:colId xmlns:a16="http://schemas.microsoft.com/office/drawing/2014/main" val="189096264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76594489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45597898"/>
                    </a:ext>
                  </a:extLst>
                </a:gridCol>
                <a:gridCol w="637027">
                  <a:extLst>
                    <a:ext uri="{9D8B030D-6E8A-4147-A177-3AD203B41FA5}">
                      <a16:colId xmlns:a16="http://schemas.microsoft.com/office/drawing/2014/main" val="3472347423"/>
                    </a:ext>
                  </a:extLst>
                </a:gridCol>
                <a:gridCol w="569971">
                  <a:extLst>
                    <a:ext uri="{9D8B030D-6E8A-4147-A177-3AD203B41FA5}">
                      <a16:colId xmlns:a16="http://schemas.microsoft.com/office/drawing/2014/main" val="364928696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51345837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29091087"/>
                    </a:ext>
                  </a:extLst>
                </a:gridCol>
                <a:gridCol w="536443">
                  <a:extLst>
                    <a:ext uri="{9D8B030D-6E8A-4147-A177-3AD203B41FA5}">
                      <a16:colId xmlns:a16="http://schemas.microsoft.com/office/drawing/2014/main" val="57924627"/>
                    </a:ext>
                  </a:extLst>
                </a:gridCol>
                <a:gridCol w="502916">
                  <a:extLst>
                    <a:ext uri="{9D8B030D-6E8A-4147-A177-3AD203B41FA5}">
                      <a16:colId xmlns:a16="http://schemas.microsoft.com/office/drawing/2014/main" val="326108783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890907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9642469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88768047"/>
                    </a:ext>
                  </a:extLst>
                </a:gridCol>
                <a:gridCol w="569971">
                  <a:extLst>
                    <a:ext uri="{9D8B030D-6E8A-4147-A177-3AD203B41FA5}">
                      <a16:colId xmlns:a16="http://schemas.microsoft.com/office/drawing/2014/main" val="1759817122"/>
                    </a:ext>
                  </a:extLst>
                </a:gridCol>
                <a:gridCol w="569971">
                  <a:extLst>
                    <a:ext uri="{9D8B030D-6E8A-4147-A177-3AD203B41FA5}">
                      <a16:colId xmlns:a16="http://schemas.microsoft.com/office/drawing/2014/main" val="308260572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774806307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485883766"/>
                    </a:ext>
                  </a:extLst>
                </a:gridCol>
              </a:tblGrid>
              <a:tr h="252000"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肠杆菌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鲍曼不动杆菌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假单胞菌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铜绿假单胞菌</a:t>
                      </a:r>
                      <a:endParaRPr lang="en-US" sz="1200" dirty="0"/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金黄色葡萄球菌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VRE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肺炎</a:t>
                      </a:r>
                      <a:endParaRPr lang="en-US" alt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链球菌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厌氧</a:t>
                      </a: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G+</a:t>
                      </a: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厌氧</a:t>
                      </a: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G-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肺炎支原体肺炎衣原体嗜肺军团菌</a:t>
                      </a:r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69693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耐药</a:t>
                      </a:r>
                      <a:r>
                        <a:rPr lang="zh-CN" altLang="en-US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菌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非耐药菌</a:t>
                      </a:r>
                      <a:endParaRPr kumimoji="0" lang="en-US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CRAB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非耐</a:t>
                      </a:r>
                      <a:endParaRPr lang="en-US" altLang="zh-CN" sz="12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药菌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铜绿假单胞菌</a:t>
                      </a:r>
                      <a:endParaRPr lang="en-US" sz="1400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非耐</a:t>
                      </a: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药菌</a:t>
                      </a:r>
                      <a:endParaRPr kumimoji="0" lang="en-US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MRSA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900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耐万古霉素肠球菌</a:t>
                      </a:r>
                      <a:endParaRPr lang="en-US" sz="9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厌氧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G+</a:t>
                      </a:r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厌氧</a:t>
                      </a:r>
                      <a:r>
                        <a:rPr lang="en-US" altLang="zh-CN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G-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肺炎支原体</a:t>
                      </a:r>
                      <a:endParaRPr lang="en-US" alt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肺炎衣原体</a:t>
                      </a:r>
                      <a:endParaRPr lang="en-US" alt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嗜肺军团菌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2352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ESBL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KPC</a:t>
                      </a: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sz="1100" b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AmpC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OXA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</a:t>
                      </a:r>
                      <a:r>
                        <a:rPr lang="en-US" altLang="zh-CN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MBL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非耐药菌</a:t>
                      </a:r>
                      <a:endParaRPr kumimoji="0" 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307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kern="0" dirty="0">
                          <a:solidFill>
                            <a:srgbClr val="D11F7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依拉环素</a:t>
                      </a:r>
                      <a:r>
                        <a:rPr lang="en-US" sz="1400" b="1" kern="100" dirty="0">
                          <a:solidFill>
                            <a:srgbClr val="D11F7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481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多黏</a:t>
                      </a:r>
                      <a:r>
                        <a:rPr lang="zh-CN" sz="1400" kern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菌素</a:t>
                      </a:r>
                      <a:r>
                        <a:rPr lang="en-US" altLang="zh-CN" sz="1400" kern="0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en-US" sz="14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BF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1781"/>
                  </a:ext>
                </a:extLst>
              </a:tr>
              <a:tr h="138182"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18114"/>
                  </a:ext>
                </a:extLst>
              </a:tr>
            </a:tbl>
          </a:graphicData>
        </a:graphic>
      </p:graphicFrame>
      <p:sp>
        <p:nvSpPr>
          <p:cNvPr id="48" name="矩形: 圆顶角 47">
            <a:extLst>
              <a:ext uri="{FF2B5EF4-FFF2-40B4-BE49-F238E27FC236}">
                <a16:creationId xmlns:a16="http://schemas.microsoft.com/office/drawing/2014/main" id="{1A9FE9F9-5382-5C87-CF69-D50E59A445EC}"/>
              </a:ext>
            </a:extLst>
          </p:cNvPr>
          <p:cNvSpPr/>
          <p:nvPr/>
        </p:nvSpPr>
        <p:spPr>
          <a:xfrm>
            <a:off x="2496138" y="1664523"/>
            <a:ext cx="4968000" cy="288000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革兰阴性菌</a:t>
            </a:r>
            <a:r>
              <a:rPr lang="en-US" altLang="zh-CN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G-</a:t>
            </a:r>
            <a:endParaRPr lang="en-US" sz="1200" kern="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矩形: 圆顶角 48">
            <a:extLst>
              <a:ext uri="{FF2B5EF4-FFF2-40B4-BE49-F238E27FC236}">
                <a16:creationId xmlns:a16="http://schemas.microsoft.com/office/drawing/2014/main" id="{A3BE8995-9190-D2BE-3E8D-38C4AA2AD5DB}"/>
              </a:ext>
            </a:extLst>
          </p:cNvPr>
          <p:cNvSpPr/>
          <p:nvPr/>
        </p:nvSpPr>
        <p:spPr>
          <a:xfrm>
            <a:off x="7462167" y="1664523"/>
            <a:ext cx="2376000" cy="288000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革兰阳性菌</a:t>
            </a:r>
            <a:r>
              <a:rPr lang="en-US" altLang="zh-CN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G+</a:t>
            </a:r>
            <a:endParaRPr lang="en-US" sz="1200" kern="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: 圆顶角 49">
            <a:extLst>
              <a:ext uri="{FF2B5EF4-FFF2-40B4-BE49-F238E27FC236}">
                <a16:creationId xmlns:a16="http://schemas.microsoft.com/office/drawing/2014/main" id="{F81561AE-5E15-3166-5BC1-73D29A89AB09}"/>
              </a:ext>
            </a:extLst>
          </p:cNvPr>
          <p:cNvSpPr/>
          <p:nvPr/>
        </p:nvSpPr>
        <p:spPr>
          <a:xfrm>
            <a:off x="9842268" y="1664523"/>
            <a:ext cx="684000" cy="288000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厌氧菌</a:t>
            </a:r>
            <a:endParaRPr lang="en-US" sz="1200" kern="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矩形: 圆顶角 50">
            <a:extLst>
              <a:ext uri="{FF2B5EF4-FFF2-40B4-BE49-F238E27FC236}">
                <a16:creationId xmlns:a16="http://schemas.microsoft.com/office/drawing/2014/main" id="{F2E88E3C-EDED-1FC8-F372-28C85951E5FD}"/>
              </a:ext>
            </a:extLst>
          </p:cNvPr>
          <p:cNvSpPr/>
          <p:nvPr/>
        </p:nvSpPr>
        <p:spPr>
          <a:xfrm>
            <a:off x="10526317" y="1664523"/>
            <a:ext cx="1026000" cy="288000"/>
          </a:xfrm>
          <a:prstGeom prst="round2Same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2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非典型病原菌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A1339DE7-3830-B084-0F58-7BD53A8F6ECF}"/>
              </a:ext>
            </a:extLst>
          </p:cNvPr>
          <p:cNvSpPr txBox="1"/>
          <p:nvPr/>
        </p:nvSpPr>
        <p:spPr>
          <a:xfrm>
            <a:off x="1499040" y="2089456"/>
            <a:ext cx="9365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i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无抗菌活性</a:t>
            </a:r>
            <a:r>
              <a:rPr lang="en-US" altLang="zh-CN" sz="1100" i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1100" i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有抗菌活性</a:t>
            </a:r>
            <a:endParaRPr lang="en-US" sz="11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0FE4FC5-2D1E-A4B2-3DE6-FAD188724706}"/>
              </a:ext>
            </a:extLst>
          </p:cNvPr>
          <p:cNvSpPr/>
          <p:nvPr/>
        </p:nvSpPr>
        <p:spPr>
          <a:xfrm>
            <a:off x="1417216" y="2155880"/>
            <a:ext cx="163648" cy="1205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8CC6775-D35D-4800-E676-82D31CEF2D59}"/>
              </a:ext>
            </a:extLst>
          </p:cNvPr>
          <p:cNvSpPr/>
          <p:nvPr/>
        </p:nvSpPr>
        <p:spPr>
          <a:xfrm>
            <a:off x="1417216" y="2344754"/>
            <a:ext cx="163648" cy="120502"/>
          </a:xfrm>
          <a:prstGeom prst="rect">
            <a:avLst/>
          </a:prstGeom>
          <a:solidFill>
            <a:srgbClr val="85B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6" name="箭头: 五边形 55">
            <a:extLst>
              <a:ext uri="{FF2B5EF4-FFF2-40B4-BE49-F238E27FC236}">
                <a16:creationId xmlns:a16="http://schemas.microsoft.com/office/drawing/2014/main" id="{3BFB122D-876B-0F90-778A-3910933CBF67}"/>
              </a:ext>
            </a:extLst>
          </p:cNvPr>
          <p:cNvSpPr/>
          <p:nvPr/>
        </p:nvSpPr>
        <p:spPr bwMode="auto">
          <a:xfrm>
            <a:off x="1341014" y="1188089"/>
            <a:ext cx="10302922" cy="360505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180000" indent="-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有效覆盖常见多重耐药菌，包括</a:t>
            </a:r>
            <a:r>
              <a:rPr lang="en-US" altLang="zh-CN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CRAB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CRE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；以及多黏菌素</a:t>
            </a:r>
            <a:r>
              <a:rPr lang="en-US" altLang="zh-CN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E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无法治疗的</a:t>
            </a:r>
            <a:r>
              <a:rPr lang="en-US" altLang="zh-CN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VRE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1400" b="1" baseline="3000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19</a:t>
            </a:r>
            <a:endParaRPr lang="en-US" sz="1400" b="1" baseline="30000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箭头: 五边形 60">
            <a:extLst>
              <a:ext uri="{FF2B5EF4-FFF2-40B4-BE49-F238E27FC236}">
                <a16:creationId xmlns:a16="http://schemas.microsoft.com/office/drawing/2014/main" id="{BA72A5BC-96AA-99E8-E014-40B2E90B3B8F}"/>
              </a:ext>
            </a:extLst>
          </p:cNvPr>
          <p:cNvSpPr/>
          <p:nvPr/>
        </p:nvSpPr>
        <p:spPr bwMode="auto">
          <a:xfrm>
            <a:off x="611800" y="3847560"/>
            <a:ext cx="612000" cy="2302416"/>
          </a:xfrm>
          <a:prstGeom prst="homePlate">
            <a:avLst>
              <a:gd name="adj" fmla="val 0"/>
            </a:avLst>
          </a:prstGeom>
          <a:solidFill>
            <a:srgbClr val="FBF1F3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抗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菌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活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性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9DFE34-C493-A119-3F87-9E8092FAF3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9397024"/>
              </p:ext>
            </p:extLst>
          </p:nvPr>
        </p:nvGraphicFramePr>
        <p:xfrm>
          <a:off x="7832725" y="4725988"/>
          <a:ext cx="3044825" cy="99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38F412CB-4680-F821-4639-A34D2E2B5BFB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8591550" y="4808538"/>
            <a:ext cx="124301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F65786B-FCF0-31A8-FC9B-87926A825AA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>
            <a:off x="8634413" y="4805363"/>
            <a:ext cx="0" cy="561975"/>
          </a:xfrm>
          <a:prstGeom prst="line">
            <a:avLst/>
          </a:prstGeom>
          <a:ln w="28575" cap="flat" cmpd="sng" algn="ctr">
            <a:solidFill>
              <a:srgbClr val="96969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53ECFACD-27F0-F16A-0D71-A0E7269214B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272463" y="5695950"/>
            <a:ext cx="7239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2FAD3C-C281-490C-B257-FECC1718660E}" type="datetime'''''''''''''''''''依''拉''''环''''''''''''''''''素'''''''''">
              <a:rPr lang="zh-CN" altLang="en-US" sz="1400" b="1" smtClean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pPr/>
              <a:t>依拉环素</a:t>
            </a:fld>
            <a:endParaRPr 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  <p:sp>
        <p:nvSpPr>
          <p:cNvPr id="66" name="文本占位符 2">
            <a:extLst>
              <a:ext uri="{FF2B5EF4-FFF2-40B4-BE49-F238E27FC236}">
                <a16:creationId xmlns:a16="http://schemas.microsoft.com/office/drawing/2014/main" id="{D94CD94A-15BC-2329-AD19-2BAFEE1972AD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763125" y="5695950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ED67C8-7E2D-4436-9A62-5BF892B07FA3}" type="datetime'''''多''''''''''''''''黏''''''''''''菌''素'''''''''''''''''"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pPr/>
              <a:t>多黏菌素</a:t>
            </a:fld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19C7318C-081B-F6F7-B7B8-CF7D4FC2AC6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9907588" y="4618038"/>
            <a:ext cx="334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D3106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66725" indent="-2333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D3106F"/>
              </a:buClr>
              <a:buFont typeface="System Font Regular"/>
              <a:buChar char="-"/>
              <a:tabLst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90563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D3106F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79488" indent="-2333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D3106F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01738" indent="-2222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D3106F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t>≥</a:t>
            </a:r>
            <a:fld id="{AF030208-8F36-4D30-9C51-3832EAD45B3F}" type="datetime'''''''''''''''''''''''''''''1''''''''''''''''''''6'''''''''''">
              <a:rPr lang="en-US" altLang="en-US" sz="120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Microsoft YaHei" panose="020B0503020204020204" pitchFamily="34" charset="-122"/>
              </a:rPr>
              <a:pPr/>
              <a:t>16</a:t>
            </a:fld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Microsoft YaHei" panose="020B0503020204020204" pitchFamily="34" charset="-122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7616EB78-ADC0-3535-F866-D9EEAB419B2B}"/>
              </a:ext>
            </a:extLst>
          </p:cNvPr>
          <p:cNvSpPr txBox="1"/>
          <p:nvPr/>
        </p:nvSpPr>
        <p:spPr>
          <a:xfrm>
            <a:off x="7309765" y="4278168"/>
            <a:ext cx="3913188" cy="31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altLang="zh-CN" sz="1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MIC</a:t>
            </a:r>
            <a:r>
              <a:rPr lang="en-US" altLang="zh-CN" sz="1200" i="1" baseline="-25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90 </a:t>
            </a:r>
            <a:r>
              <a:rPr lang="en-US" altLang="zh-CN" sz="1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(mg/L)</a:t>
            </a:r>
            <a:r>
              <a:rPr lang="zh-CN" altLang="en-US" sz="1200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的对比</a:t>
            </a:r>
            <a:endParaRPr lang="en-US" sz="1200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DE0E4011-89B2-095C-4DFD-B3C866285A76}"/>
              </a:ext>
            </a:extLst>
          </p:cNvPr>
          <p:cNvSpPr txBox="1"/>
          <p:nvPr/>
        </p:nvSpPr>
        <p:spPr>
          <a:xfrm>
            <a:off x="6802438" y="4865822"/>
            <a:ext cx="1112838" cy="61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MIC</a:t>
            </a:r>
            <a:r>
              <a:rPr lang="zh-CN" altLang="en-US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值越低，抗菌活性越强）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079D8EA1-B8F3-8A21-F248-AE672F323508}"/>
              </a:ext>
            </a:extLst>
          </p:cNvPr>
          <p:cNvSpPr txBox="1"/>
          <p:nvPr/>
        </p:nvSpPr>
        <p:spPr>
          <a:xfrm>
            <a:off x="541547" y="6257631"/>
            <a:ext cx="11592000" cy="612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MDR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菌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多重耐药菌； 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MRSA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耐甲氧西林金葡萄球菌；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VRE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耐万古霉素肠球菌；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ESBL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超广谱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β-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内酰胺酶；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KPC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肺炎克雷伯菌碳青霉烯酶；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OXA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OXA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碳青霉烯酶；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MBL –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金属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β-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内酰胺酶；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CRAB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耐碳青霉烯类鲍曼不动杆菌； 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最小抑菌浓度；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CR-</a:t>
            </a:r>
            <a:r>
              <a:rPr lang="en-US" altLang="zh-CN" sz="11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E.Coli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耐碳青霉烯类大肠埃希菌；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CR-KP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耐碳青霉烯类肺炎克雷伯菌；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NDM 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新德里金属</a:t>
            </a:r>
            <a:r>
              <a:rPr lang="en-US" altLang="zh-CN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-β-</a:t>
            </a:r>
            <a:r>
              <a:rPr lang="zh-CN" altLang="en-US" sz="11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内酰胺酶</a:t>
            </a:r>
            <a:endParaRPr lang="en-US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15E01F-B6F4-79C8-EB51-F7428709903D}"/>
              </a:ext>
            </a:extLst>
          </p:cNvPr>
          <p:cNvSpPr txBox="1"/>
          <p:nvPr/>
        </p:nvSpPr>
        <p:spPr>
          <a:xfrm>
            <a:off x="1333723" y="3909571"/>
            <a:ext cx="49307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对于常见多重耐药菌，</a:t>
            </a:r>
            <a:r>
              <a:rPr lang="en-US" altLang="zh-CN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MIC</a:t>
            </a:r>
            <a:r>
              <a:rPr lang="zh-CN" altLang="en-US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值低，抗菌活性强</a:t>
            </a:r>
            <a:r>
              <a:rPr lang="en-US" altLang="zh-CN" sz="1400" b="1" baseline="3000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4158688-D2DE-44DB-8BB4-8B2F10D1BC2C}"/>
              </a:ext>
            </a:extLst>
          </p:cNvPr>
          <p:cNvSpPr txBox="1"/>
          <p:nvPr/>
        </p:nvSpPr>
        <p:spPr>
          <a:xfrm>
            <a:off x="6013184" y="3908965"/>
            <a:ext cx="58885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对于难治的广泛耐药的鲍曼不动杆菌，抗菌活性强于多黏菌素</a:t>
            </a:r>
            <a:r>
              <a:rPr lang="en-US" altLang="zh-CN" sz="1400" b="1" baseline="30000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30</a:t>
            </a:r>
            <a:endParaRPr lang="en-US" sz="1400" b="1" baseline="30000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8DB4C424-8136-6533-6550-7C234E0E6E05}"/>
              </a:ext>
            </a:extLst>
          </p:cNvPr>
          <p:cNvSpPr/>
          <p:nvPr/>
        </p:nvSpPr>
        <p:spPr>
          <a:xfrm flipH="1">
            <a:off x="6577013" y="4284287"/>
            <a:ext cx="4903788" cy="1649789"/>
          </a:xfrm>
          <a:prstGeom prst="homePlate">
            <a:avLst>
              <a:gd name="adj" fmla="val 0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1121C271-A296-0C43-3BEC-EA5474550CD1}"/>
              </a:ext>
            </a:extLst>
          </p:cNvPr>
          <p:cNvSpPr/>
          <p:nvPr/>
        </p:nvSpPr>
        <p:spPr bwMode="auto">
          <a:xfrm>
            <a:off x="608166" y="1122771"/>
            <a:ext cx="612000" cy="2412000"/>
          </a:xfrm>
          <a:prstGeom prst="homePlate">
            <a:avLst>
              <a:gd name="adj" fmla="val 0"/>
            </a:avLst>
          </a:prstGeom>
          <a:solidFill>
            <a:srgbClr val="FBF1F3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抗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菌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zh-CN" altLang="en-US" sz="1400" b="1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谱</a:t>
            </a:r>
            <a:endParaRPr lang="en-US" altLang="zh-CN" sz="1400" b="1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835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5AD14909-0E16-E8CF-4614-8493F1C314B7}"/>
              </a:ext>
            </a:extLst>
          </p:cNvPr>
          <p:cNvSpPr/>
          <p:nvPr/>
        </p:nvSpPr>
        <p:spPr>
          <a:xfrm>
            <a:off x="636506" y="829106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4B41046-C2B6-8EC0-8C5A-BAF2C952874B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D7E0CE-406C-227E-6CE1-DF920042D636}"/>
              </a:ext>
            </a:extLst>
          </p:cNvPr>
          <p:cNvSpPr/>
          <p:nvPr/>
        </p:nvSpPr>
        <p:spPr>
          <a:xfrm>
            <a:off x="551067" y="194532"/>
            <a:ext cx="11640933" cy="64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依拉环素有效治疗多重耐药菌感染，获多个国内外权威指南一致推荐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BAD812F-1785-DC6B-E42C-121C762FCA03}"/>
              </a:ext>
            </a:extLst>
          </p:cNvPr>
          <p:cNvSpPr/>
          <p:nvPr/>
        </p:nvSpPr>
        <p:spPr>
          <a:xfrm>
            <a:off x="6181218" y="2948982"/>
            <a:ext cx="56288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iṩ1íḋé">
            <a:extLst>
              <a:ext uri="{FF2B5EF4-FFF2-40B4-BE49-F238E27FC236}">
                <a16:creationId xmlns:a16="http://schemas.microsoft.com/office/drawing/2014/main" id="{C5912569-920A-F095-F0FD-50258854A83F}"/>
              </a:ext>
            </a:extLst>
          </p:cNvPr>
          <p:cNvSpPr/>
          <p:nvPr/>
        </p:nvSpPr>
        <p:spPr bwMode="auto">
          <a:xfrm rot="10800000">
            <a:off x="4857717" y="3209128"/>
            <a:ext cx="483364" cy="109478"/>
          </a:xfrm>
          <a:custGeom>
            <a:avLst/>
            <a:gdLst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0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254121 w 454588"/>
              <a:gd name="connsiteY3" fmla="*/ 385536 h 391886"/>
              <a:gd name="connsiteX4" fmla="*/ 0 w 454588"/>
              <a:gd name="connsiteY4" fmla="*/ 391886 h 391886"/>
              <a:gd name="connsiteX0" fmla="*/ 254121 w 454588"/>
              <a:gd name="connsiteY0" fmla="*/ 385536 h 476976"/>
              <a:gd name="connsiteX1" fmla="*/ 0 w 454588"/>
              <a:gd name="connsiteY1" fmla="*/ 391886 h 476976"/>
              <a:gd name="connsiteX2" fmla="*/ 227294 w 454588"/>
              <a:gd name="connsiteY2" fmla="*/ 0 h 476976"/>
              <a:gd name="connsiteX3" fmla="*/ 454588 w 454588"/>
              <a:gd name="connsiteY3" fmla="*/ 391886 h 476976"/>
              <a:gd name="connsiteX4" fmla="*/ 345561 w 454588"/>
              <a:gd name="connsiteY4" fmla="*/ 476976 h 476976"/>
              <a:gd name="connsiteX0" fmla="*/ 254121 w 454588"/>
              <a:gd name="connsiteY0" fmla="*/ 385536 h 391886"/>
              <a:gd name="connsiteX1" fmla="*/ 0 w 454588"/>
              <a:gd name="connsiteY1" fmla="*/ 391886 h 391886"/>
              <a:gd name="connsiteX2" fmla="*/ 227294 w 454588"/>
              <a:gd name="connsiteY2" fmla="*/ 0 h 391886"/>
              <a:gd name="connsiteX3" fmla="*/ 454588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588" h="391886">
                <a:moveTo>
                  <a:pt x="0" y="391886"/>
                </a:moveTo>
                <a:lnTo>
                  <a:pt x="227294" y="0"/>
                </a:lnTo>
                <a:lnTo>
                  <a:pt x="454588" y="391886"/>
                </a:lnTo>
              </a:path>
            </a:pathLst>
          </a:custGeom>
          <a:noFill/>
          <a:ln w="349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8DDBE3-3487-0F4D-986B-75C611622675}"/>
              </a:ext>
            </a:extLst>
          </p:cNvPr>
          <p:cNvGrpSpPr/>
          <p:nvPr/>
        </p:nvGrpSpPr>
        <p:grpSpPr>
          <a:xfrm>
            <a:off x="3833795" y="1984068"/>
            <a:ext cx="2434571" cy="1172836"/>
            <a:chOff x="3454342" y="1788817"/>
            <a:chExt cx="2434571" cy="1172836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6131C8C5-BDF5-D2DA-FD23-1E59C455BA53}"/>
                </a:ext>
              </a:extLst>
            </p:cNvPr>
            <p:cNvSpPr/>
            <p:nvPr/>
          </p:nvSpPr>
          <p:spPr>
            <a:xfrm rot="5400000">
              <a:off x="3697150" y="1754276"/>
              <a:ext cx="56288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76FF8185-15D9-D8F0-372B-46E2FFB3D7BC}"/>
                </a:ext>
              </a:extLst>
            </p:cNvPr>
            <p:cNvSpPr/>
            <p:nvPr/>
          </p:nvSpPr>
          <p:spPr>
            <a:xfrm rot="5400000">
              <a:off x="5554219" y="1700276"/>
              <a:ext cx="56288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15820388-2AD2-66BB-4231-E1AC20900700}"/>
                </a:ext>
              </a:extLst>
            </p:cNvPr>
            <p:cNvSpPr/>
            <p:nvPr/>
          </p:nvSpPr>
          <p:spPr>
            <a:xfrm>
              <a:off x="3475264" y="1788817"/>
              <a:ext cx="2376000" cy="949042"/>
            </a:xfrm>
            <a:prstGeom prst="roundRect">
              <a:avLst>
                <a:gd name="adj" fmla="val 26809"/>
              </a:avLst>
            </a:prstGeom>
            <a:solidFill>
              <a:srgbClr val="554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6" name="矩形: 圆顶角 75">
              <a:extLst>
                <a:ext uri="{FF2B5EF4-FFF2-40B4-BE49-F238E27FC236}">
                  <a16:creationId xmlns:a16="http://schemas.microsoft.com/office/drawing/2014/main" id="{970860A8-2784-A843-1D00-5373B6624889}"/>
                </a:ext>
              </a:extLst>
            </p:cNvPr>
            <p:cNvSpPr/>
            <p:nvPr/>
          </p:nvSpPr>
          <p:spPr>
            <a:xfrm rot="10800000">
              <a:off x="3475264" y="2345643"/>
              <a:ext cx="2376000" cy="616010"/>
            </a:xfrm>
            <a:prstGeom prst="round2SameRect">
              <a:avLst>
                <a:gd name="adj1" fmla="val 37191"/>
                <a:gd name="adj2" fmla="val 0"/>
              </a:avLst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83DFF1C7-CC87-D005-F8A5-4BCEAEF4A336}"/>
                </a:ext>
              </a:extLst>
            </p:cNvPr>
            <p:cNvSpPr/>
            <p:nvPr/>
          </p:nvSpPr>
          <p:spPr>
            <a:xfrm>
              <a:off x="3557801" y="1877582"/>
              <a:ext cx="2196000" cy="1008000"/>
            </a:xfrm>
            <a:prstGeom prst="roundRect">
              <a:avLst>
                <a:gd name="adj" fmla="val 204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141E732-195B-8019-469E-5FB8FA2567B2}"/>
                </a:ext>
              </a:extLst>
            </p:cNvPr>
            <p:cNvSpPr txBox="1"/>
            <p:nvPr/>
          </p:nvSpPr>
          <p:spPr>
            <a:xfrm>
              <a:off x="3454342" y="1993957"/>
              <a:ext cx="2434571" cy="654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zh-CN" altLang="en-US" sz="1500" b="1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真实世界研究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：有效治疗常见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MDR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菌感染</a:t>
              </a:r>
              <a:r>
                <a:rPr lang="en-US" altLang="zh-CN" sz="12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24,25,31,32</a:t>
              </a:r>
              <a:endParaRPr lang="en-US" altLang="zh-CN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BDF4C8BD-CE76-E974-60B9-D226F3495CDF}"/>
              </a:ext>
            </a:extLst>
          </p:cNvPr>
          <p:cNvSpPr txBox="1"/>
          <p:nvPr/>
        </p:nvSpPr>
        <p:spPr>
          <a:xfrm>
            <a:off x="3859091" y="3449367"/>
            <a:ext cx="2376000" cy="2603007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wrap="square" anchor="t">
            <a:no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6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用于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CRAB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CRE</a:t>
            </a:r>
            <a:r>
              <a:rPr lang="zh-CN" altLang="en-US" sz="14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感染，</a:t>
            </a:r>
            <a:r>
              <a:rPr lang="en-US" altLang="zh-CN" sz="1400" b="1" u="sng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1400" b="1" u="sng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天生存率分别高达</a:t>
            </a:r>
            <a:r>
              <a:rPr lang="en-US" altLang="zh-CN" sz="1400" b="1" u="sng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78%</a:t>
            </a:r>
            <a:r>
              <a:rPr lang="zh-CN" altLang="en-US" sz="1400" b="1" u="sng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b="1" u="sng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88%</a:t>
            </a:r>
          </a:p>
          <a:p>
            <a:pPr marL="180000" indent="-180000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用于复杂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严重感染 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包括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MDR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菌感染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4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临床缓解率或改善率 </a:t>
            </a:r>
            <a:r>
              <a:rPr lang="en-US" altLang="zh-CN" sz="14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&gt; 90%</a:t>
            </a:r>
            <a:r>
              <a:rPr lang="en-US" altLang="zh-CN" sz="1400" b="1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altLang="zh-CN" sz="1400" u="sng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BBF204A-B685-D828-74DC-434EBD68E147}"/>
              </a:ext>
            </a:extLst>
          </p:cNvPr>
          <p:cNvSpPr/>
          <p:nvPr/>
        </p:nvSpPr>
        <p:spPr>
          <a:xfrm>
            <a:off x="3262859" y="2922405"/>
            <a:ext cx="56288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3" name="iṩ1íḋé">
            <a:extLst>
              <a:ext uri="{FF2B5EF4-FFF2-40B4-BE49-F238E27FC236}">
                <a16:creationId xmlns:a16="http://schemas.microsoft.com/office/drawing/2014/main" id="{CE5D0914-0585-4CA6-5398-DFACAB42A964}"/>
              </a:ext>
            </a:extLst>
          </p:cNvPr>
          <p:cNvSpPr/>
          <p:nvPr/>
        </p:nvSpPr>
        <p:spPr bwMode="auto">
          <a:xfrm rot="10800000">
            <a:off x="1892034" y="3170746"/>
            <a:ext cx="483364" cy="109478"/>
          </a:xfrm>
          <a:custGeom>
            <a:avLst/>
            <a:gdLst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0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254121 w 454588"/>
              <a:gd name="connsiteY3" fmla="*/ 385536 h 391886"/>
              <a:gd name="connsiteX4" fmla="*/ 0 w 454588"/>
              <a:gd name="connsiteY4" fmla="*/ 391886 h 391886"/>
              <a:gd name="connsiteX0" fmla="*/ 254121 w 454588"/>
              <a:gd name="connsiteY0" fmla="*/ 385536 h 476976"/>
              <a:gd name="connsiteX1" fmla="*/ 0 w 454588"/>
              <a:gd name="connsiteY1" fmla="*/ 391886 h 476976"/>
              <a:gd name="connsiteX2" fmla="*/ 227294 w 454588"/>
              <a:gd name="connsiteY2" fmla="*/ 0 h 476976"/>
              <a:gd name="connsiteX3" fmla="*/ 454588 w 454588"/>
              <a:gd name="connsiteY3" fmla="*/ 391886 h 476976"/>
              <a:gd name="connsiteX4" fmla="*/ 345561 w 454588"/>
              <a:gd name="connsiteY4" fmla="*/ 476976 h 476976"/>
              <a:gd name="connsiteX0" fmla="*/ 254121 w 454588"/>
              <a:gd name="connsiteY0" fmla="*/ 385536 h 391886"/>
              <a:gd name="connsiteX1" fmla="*/ 0 w 454588"/>
              <a:gd name="connsiteY1" fmla="*/ 391886 h 391886"/>
              <a:gd name="connsiteX2" fmla="*/ 227294 w 454588"/>
              <a:gd name="connsiteY2" fmla="*/ 0 h 391886"/>
              <a:gd name="connsiteX3" fmla="*/ 454588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588" h="391886">
                <a:moveTo>
                  <a:pt x="0" y="391886"/>
                </a:moveTo>
                <a:lnTo>
                  <a:pt x="227294" y="0"/>
                </a:lnTo>
                <a:lnTo>
                  <a:pt x="454588" y="391886"/>
                </a:lnTo>
              </a:path>
            </a:pathLst>
          </a:custGeom>
          <a:noFill/>
          <a:ln w="349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626967-9C08-F558-1B8F-FAECC5B596B8}"/>
              </a:ext>
            </a:extLst>
          </p:cNvPr>
          <p:cNvGrpSpPr/>
          <p:nvPr/>
        </p:nvGrpSpPr>
        <p:grpSpPr>
          <a:xfrm>
            <a:off x="906071" y="1957491"/>
            <a:ext cx="2527394" cy="1160564"/>
            <a:chOff x="6188839" y="1794626"/>
            <a:chExt cx="2527394" cy="1160564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AFC16109-002E-8DA1-0D67-D3BDE121A6EE}"/>
                </a:ext>
              </a:extLst>
            </p:cNvPr>
            <p:cNvSpPr/>
            <p:nvPr/>
          </p:nvSpPr>
          <p:spPr>
            <a:xfrm rot="5400000">
              <a:off x="6394695" y="1756477"/>
              <a:ext cx="56288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7094F6AB-DD4C-3720-26D2-0B7504359677}"/>
                </a:ext>
              </a:extLst>
            </p:cNvPr>
            <p:cNvSpPr/>
            <p:nvPr/>
          </p:nvSpPr>
          <p:spPr>
            <a:xfrm rot="5400000">
              <a:off x="7664455" y="1707559"/>
              <a:ext cx="56288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C822C1D-1540-7422-1378-1F6D5988C684}"/>
                </a:ext>
              </a:extLst>
            </p:cNvPr>
            <p:cNvSpPr/>
            <p:nvPr/>
          </p:nvSpPr>
          <p:spPr>
            <a:xfrm rot="5400000">
              <a:off x="6543020" y="1760085"/>
              <a:ext cx="56288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6D59997-98A6-E668-EE72-6E9B0075BFF8}"/>
                </a:ext>
              </a:extLst>
            </p:cNvPr>
            <p:cNvSpPr/>
            <p:nvPr/>
          </p:nvSpPr>
          <p:spPr>
            <a:xfrm rot="5400000">
              <a:off x="8400089" y="1706085"/>
              <a:ext cx="56288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32A4440E-CBB1-D51E-6405-772FC65315DA}"/>
                </a:ext>
              </a:extLst>
            </p:cNvPr>
            <p:cNvSpPr/>
            <p:nvPr/>
          </p:nvSpPr>
          <p:spPr>
            <a:xfrm>
              <a:off x="6221291" y="1794626"/>
              <a:ext cx="2376000" cy="949042"/>
            </a:xfrm>
            <a:prstGeom prst="roundRect">
              <a:avLst>
                <a:gd name="adj" fmla="val 26809"/>
              </a:avLst>
            </a:prstGeom>
            <a:solidFill>
              <a:schemeClr val="accent3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1" name="矩形: 圆顶角 90">
              <a:extLst>
                <a:ext uri="{FF2B5EF4-FFF2-40B4-BE49-F238E27FC236}">
                  <a16:creationId xmlns:a16="http://schemas.microsoft.com/office/drawing/2014/main" id="{15683CAC-2337-BF86-F249-139C02AB665F}"/>
                </a:ext>
              </a:extLst>
            </p:cNvPr>
            <p:cNvSpPr/>
            <p:nvPr/>
          </p:nvSpPr>
          <p:spPr>
            <a:xfrm rot="10800000">
              <a:off x="6221291" y="2339180"/>
              <a:ext cx="2376000" cy="616010"/>
            </a:xfrm>
            <a:prstGeom prst="round2SameRect">
              <a:avLst>
                <a:gd name="adj1" fmla="val 37191"/>
                <a:gd name="adj2" fmla="val 0"/>
              </a:avLst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2" name="矩形: 圆角 91">
              <a:extLst>
                <a:ext uri="{FF2B5EF4-FFF2-40B4-BE49-F238E27FC236}">
                  <a16:creationId xmlns:a16="http://schemas.microsoft.com/office/drawing/2014/main" id="{CAA7FF32-BBD1-AB26-EAB2-19554DB0B01B}"/>
                </a:ext>
              </a:extLst>
            </p:cNvPr>
            <p:cNvSpPr/>
            <p:nvPr/>
          </p:nvSpPr>
          <p:spPr>
            <a:xfrm>
              <a:off x="6302141" y="1872726"/>
              <a:ext cx="2196000" cy="1008000"/>
            </a:xfrm>
            <a:prstGeom prst="roundRect">
              <a:avLst>
                <a:gd name="adj" fmla="val 204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DA08F8F-2372-1DD9-135B-5A59B56B2510}"/>
                </a:ext>
              </a:extLst>
            </p:cNvPr>
            <p:cNvSpPr txBox="1"/>
            <p:nvPr/>
          </p:nvSpPr>
          <p:spPr>
            <a:xfrm>
              <a:off x="6240390" y="1900320"/>
              <a:ext cx="2376000" cy="949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altLang="zh-CN" sz="1500" b="1" dirty="0">
                  <a:solidFill>
                    <a:schemeClr val="accent2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III</a:t>
              </a:r>
              <a:r>
                <a:rPr lang="zh-CN" altLang="en-US" sz="1500" b="1" dirty="0">
                  <a:solidFill>
                    <a:schemeClr val="accent2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期临床研究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：用于复杂性腹腔感染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包括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MDR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菌感染</a:t>
              </a:r>
              <a:r>
                <a:rPr lang="en-US" altLang="zh-CN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，治愈率高</a:t>
              </a:r>
              <a:r>
                <a:rPr lang="en-US" altLang="zh-CN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22</a:t>
              </a:r>
              <a:endParaRPr lang="en-US" altLang="zh-CN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388EEC9F-0ACF-795D-DF76-01E70B137804}"/>
              </a:ext>
            </a:extLst>
          </p:cNvPr>
          <p:cNvSpPr txBox="1"/>
          <p:nvPr/>
        </p:nvSpPr>
        <p:spPr>
          <a:xfrm>
            <a:off x="932223" y="3416982"/>
            <a:ext cx="2376000" cy="2602351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wrap="square" anchor="t">
            <a:no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3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14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总体治愈率</a:t>
            </a:r>
            <a:r>
              <a:rPr lang="en-US" altLang="zh-CN" sz="14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88.7%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，疗效与碳青霉烯类相当</a:t>
            </a:r>
            <a:endParaRPr lang="en-US" altLang="zh-CN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u="sng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特殊 </a:t>
            </a:r>
            <a:r>
              <a:rPr lang="en-US" altLang="zh-CN" sz="1400" b="1" u="sng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zh-CN" altLang="en-US" sz="1400" b="1" u="sng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高危人群均适用，且可获高治愈率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老年人、肾功能受损者、合并菌血症者、肥胖者、危重型者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43E288-7B7E-97F1-3445-00DBFB80FA2D}"/>
              </a:ext>
            </a:extLst>
          </p:cNvPr>
          <p:cNvGrpSpPr/>
          <p:nvPr/>
        </p:nvGrpSpPr>
        <p:grpSpPr>
          <a:xfrm>
            <a:off x="7514816" y="1397650"/>
            <a:ext cx="4186014" cy="1172836"/>
            <a:chOff x="9177494" y="1832098"/>
            <a:chExt cx="2490338" cy="1172836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67231D1-7FD8-28B5-E509-FBD9CBEA88C0}"/>
                </a:ext>
              </a:extLst>
            </p:cNvPr>
            <p:cNvSpPr/>
            <p:nvPr/>
          </p:nvSpPr>
          <p:spPr>
            <a:xfrm>
              <a:off x="9177494" y="1832098"/>
              <a:ext cx="2376000" cy="949042"/>
            </a:xfrm>
            <a:prstGeom prst="roundRect">
              <a:avLst>
                <a:gd name="adj" fmla="val 26809"/>
              </a:avLst>
            </a:prstGeom>
            <a:solidFill>
              <a:srgbClr val="554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" name="矩形: 圆顶角 6">
              <a:extLst>
                <a:ext uri="{FF2B5EF4-FFF2-40B4-BE49-F238E27FC236}">
                  <a16:creationId xmlns:a16="http://schemas.microsoft.com/office/drawing/2014/main" id="{6B51CED0-CC2B-CBBC-8308-B677776D4A53}"/>
                </a:ext>
              </a:extLst>
            </p:cNvPr>
            <p:cNvSpPr/>
            <p:nvPr/>
          </p:nvSpPr>
          <p:spPr>
            <a:xfrm rot="10800000">
              <a:off x="9177494" y="2388924"/>
              <a:ext cx="2376000" cy="616010"/>
            </a:xfrm>
            <a:prstGeom prst="round2SameRect">
              <a:avLst>
                <a:gd name="adj1" fmla="val 37191"/>
                <a:gd name="adj2" fmla="val 0"/>
              </a:avLst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5B0F6C-FA29-E267-9F88-86D7358B6078}"/>
                </a:ext>
              </a:extLst>
            </p:cNvPr>
            <p:cNvSpPr txBox="1"/>
            <p:nvPr/>
          </p:nvSpPr>
          <p:spPr>
            <a:xfrm>
              <a:off x="9374114" y="1983273"/>
              <a:ext cx="2293718" cy="663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多项真实世界研究一致表明，有效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ts val="23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常见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MDR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</a:rPr>
                <a:t>菌感染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02A27E4-B170-187D-A9E1-648ADA6357C0}"/>
                </a:ext>
              </a:extLst>
            </p:cNvPr>
            <p:cNvSpPr/>
            <p:nvPr/>
          </p:nvSpPr>
          <p:spPr>
            <a:xfrm>
              <a:off x="9252886" y="1920734"/>
              <a:ext cx="2232000" cy="1008000"/>
            </a:xfrm>
            <a:prstGeom prst="roundRect">
              <a:avLst>
                <a:gd name="adj" fmla="val 204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0260932-5C5F-1698-7F88-EE25116F79A7}"/>
                </a:ext>
              </a:extLst>
            </p:cNvPr>
            <p:cNvSpPr txBox="1"/>
            <p:nvPr/>
          </p:nvSpPr>
          <p:spPr>
            <a:xfrm>
              <a:off x="9299345" y="2081177"/>
              <a:ext cx="2180330" cy="6573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23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多个国内外权威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  <a:p>
              <a:pPr algn="ctr" eaLnBrk="1" hangingPunct="1">
                <a:lnSpc>
                  <a:spcPts val="23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指南</a:t>
              </a:r>
              <a:r>
                <a:rPr lang="en-US" altLang="zh-CN" sz="1600" b="1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/</a:t>
              </a:r>
              <a:r>
                <a:rPr lang="zh-CN" altLang="en-US" sz="1600" b="1" dirty="0">
                  <a:solidFill>
                    <a:schemeClr val="accent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共识</a:t>
              </a:r>
              <a:r>
                <a:rPr lang="zh-CN" altLang="en-US" sz="1600" b="1" dirty="0">
                  <a:solidFill>
                    <a:srgbClr val="D11F74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一致推荐</a:t>
              </a:r>
              <a:r>
                <a:rPr lang="en-US" altLang="zh-CN" sz="14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33-42</a:t>
              </a:r>
              <a:endParaRPr lang="en-US" altLang="zh-CN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180BF155-77C6-BBF0-BD7B-CA51FA86257B}"/>
              </a:ext>
            </a:extLst>
          </p:cNvPr>
          <p:cNvSpPr txBox="1"/>
          <p:nvPr/>
        </p:nvSpPr>
        <p:spPr>
          <a:xfrm>
            <a:off x="7517959" y="2912816"/>
            <a:ext cx="4143477" cy="3132000"/>
          </a:xfrm>
          <a:prstGeom prst="rect">
            <a:avLst/>
          </a:prstGeom>
          <a:noFill/>
          <a:ln w="6350">
            <a:solidFill>
              <a:schemeClr val="bg2">
                <a:lumMod val="50000"/>
              </a:schemeClr>
            </a:solidFill>
          </a:ln>
        </p:spPr>
        <p:txBody>
          <a:bodyPr wrap="square" anchor="t">
            <a:no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endParaRPr lang="en-US" altLang="zh-CN" sz="8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耐碳青霉烯类革兰阴性菌感染的诊疗与防控指南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中国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外科常见腹腔感染多学科诊治专家共识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欧洲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《ESCMID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多重耐药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G-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感染的治疗指南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《IDSA  G-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感染治疗指南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美国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危重患者血流感染专家共识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180000" indent="-180000">
              <a:lnSpc>
                <a:spcPts val="23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中国台湾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多重耐药致病菌所致感染的治疗推荐和指南</a:t>
            </a:r>
            <a:r>
              <a:rPr lang="en-US" altLang="zh-CN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等</a:t>
            </a:r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iṩ1íḋé">
            <a:extLst>
              <a:ext uri="{FF2B5EF4-FFF2-40B4-BE49-F238E27FC236}">
                <a16:creationId xmlns:a16="http://schemas.microsoft.com/office/drawing/2014/main" id="{5B013784-A2EC-21B5-BFE0-2B2A82E1D4E5}"/>
              </a:ext>
            </a:extLst>
          </p:cNvPr>
          <p:cNvSpPr/>
          <p:nvPr/>
        </p:nvSpPr>
        <p:spPr bwMode="auto">
          <a:xfrm rot="10800000">
            <a:off x="9348015" y="2700580"/>
            <a:ext cx="483364" cy="109478"/>
          </a:xfrm>
          <a:custGeom>
            <a:avLst/>
            <a:gdLst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0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  <a:gd name="connsiteX3" fmla="*/ 254121 w 454588"/>
              <a:gd name="connsiteY3" fmla="*/ 385536 h 391886"/>
              <a:gd name="connsiteX4" fmla="*/ 0 w 454588"/>
              <a:gd name="connsiteY4" fmla="*/ 391886 h 391886"/>
              <a:gd name="connsiteX0" fmla="*/ 254121 w 454588"/>
              <a:gd name="connsiteY0" fmla="*/ 385536 h 476976"/>
              <a:gd name="connsiteX1" fmla="*/ 0 w 454588"/>
              <a:gd name="connsiteY1" fmla="*/ 391886 h 476976"/>
              <a:gd name="connsiteX2" fmla="*/ 227294 w 454588"/>
              <a:gd name="connsiteY2" fmla="*/ 0 h 476976"/>
              <a:gd name="connsiteX3" fmla="*/ 454588 w 454588"/>
              <a:gd name="connsiteY3" fmla="*/ 391886 h 476976"/>
              <a:gd name="connsiteX4" fmla="*/ 345561 w 454588"/>
              <a:gd name="connsiteY4" fmla="*/ 476976 h 476976"/>
              <a:gd name="connsiteX0" fmla="*/ 254121 w 454588"/>
              <a:gd name="connsiteY0" fmla="*/ 385536 h 391886"/>
              <a:gd name="connsiteX1" fmla="*/ 0 w 454588"/>
              <a:gd name="connsiteY1" fmla="*/ 391886 h 391886"/>
              <a:gd name="connsiteX2" fmla="*/ 227294 w 454588"/>
              <a:gd name="connsiteY2" fmla="*/ 0 h 391886"/>
              <a:gd name="connsiteX3" fmla="*/ 454588 w 454588"/>
              <a:gd name="connsiteY3" fmla="*/ 391886 h 391886"/>
              <a:gd name="connsiteX0" fmla="*/ 0 w 454588"/>
              <a:gd name="connsiteY0" fmla="*/ 391886 h 391886"/>
              <a:gd name="connsiteX1" fmla="*/ 227294 w 454588"/>
              <a:gd name="connsiteY1" fmla="*/ 0 h 391886"/>
              <a:gd name="connsiteX2" fmla="*/ 454588 w 454588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588" h="391886">
                <a:moveTo>
                  <a:pt x="0" y="391886"/>
                </a:moveTo>
                <a:lnTo>
                  <a:pt x="227294" y="0"/>
                </a:lnTo>
                <a:lnTo>
                  <a:pt x="454588" y="391886"/>
                </a:lnTo>
              </a:path>
            </a:pathLst>
          </a:custGeom>
          <a:noFill/>
          <a:ln w="349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26F1C2D-389F-AE25-F2F9-413EE132DC37}"/>
              </a:ext>
            </a:extLst>
          </p:cNvPr>
          <p:cNvSpPr txBox="1"/>
          <p:nvPr/>
        </p:nvSpPr>
        <p:spPr>
          <a:xfrm>
            <a:off x="342552" y="6221420"/>
            <a:ext cx="10378933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MDR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菌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多重耐药菌；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耐碳青霉烯类肠杆菌；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CRAB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耐碳青霉烯类鲍曼不动杆菌；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ESCMID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欧洲临床微生物学和感染病学会；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IDSA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美国传染病学会；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G- </a:t>
            </a:r>
            <a:r>
              <a:rPr lang="en-US" altLang="zh-CN" sz="12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 </a:t>
            </a:r>
            <a:r>
              <a:rPr lang="zh-CN" alt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革兰阴性菌</a:t>
            </a:r>
            <a:endParaRPr lang="en-US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F66DC7-D19A-8CB5-3915-363AD0F275C4}"/>
              </a:ext>
            </a:extLst>
          </p:cNvPr>
          <p:cNvSpPr txBox="1"/>
          <p:nvPr/>
        </p:nvSpPr>
        <p:spPr>
          <a:xfrm>
            <a:off x="622960" y="1099015"/>
            <a:ext cx="5556787" cy="64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CN" altLang="en-US" sz="1600" b="1" i="1" dirty="0">
                <a:solidFill>
                  <a:srgbClr val="D11F74"/>
                </a:solidFill>
              </a:rPr>
              <a:t>全球</a:t>
            </a:r>
            <a:r>
              <a:rPr lang="en-US" altLang="zh-CN" sz="1600" b="1" i="1" dirty="0">
                <a:solidFill>
                  <a:srgbClr val="D11F74"/>
                </a:solidFill>
              </a:rPr>
              <a:t>III</a:t>
            </a:r>
            <a:r>
              <a:rPr lang="zh-CN" altLang="en-US" sz="1600" b="1" i="1" dirty="0">
                <a:solidFill>
                  <a:srgbClr val="D11F74"/>
                </a:solidFill>
              </a:rPr>
              <a:t>期临床</a:t>
            </a:r>
            <a:r>
              <a:rPr lang="en-US" altLang="zh-CN" sz="1600" b="1" i="1" dirty="0">
                <a:solidFill>
                  <a:srgbClr val="D11F74"/>
                </a:solidFill>
              </a:rPr>
              <a:t>&amp;</a:t>
            </a:r>
            <a:r>
              <a:rPr lang="zh-CN" altLang="en-US" sz="1600" b="1" i="1" dirty="0">
                <a:solidFill>
                  <a:srgbClr val="D11F74"/>
                </a:solidFill>
              </a:rPr>
              <a:t>多个真实世界研究一致证明，依拉环素能有效治疗多重耐药菌感染</a:t>
            </a:r>
            <a:endParaRPr lang="en-US" sz="1600" b="1" i="1" dirty="0">
              <a:solidFill>
                <a:srgbClr val="D11F74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DBE2276-42C3-A380-884D-98E4A57F4DC2}"/>
              </a:ext>
            </a:extLst>
          </p:cNvPr>
          <p:cNvSpPr/>
          <p:nvPr/>
        </p:nvSpPr>
        <p:spPr>
          <a:xfrm rot="5400000">
            <a:off x="4667792" y="3523698"/>
            <a:ext cx="4379255" cy="282514"/>
          </a:xfrm>
          <a:prstGeom prst="triangle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7C5165E-A18C-45CF-F82F-5B803277CA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697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7C5165E-A18C-45CF-F82F-5B803277C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DDA451B9-72BF-623D-3E50-F0493CF44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68" y="3548424"/>
            <a:ext cx="3979288" cy="141705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AD14909-0E16-E8CF-4614-8493F1C314B7}"/>
              </a:ext>
            </a:extLst>
          </p:cNvPr>
          <p:cNvSpPr/>
          <p:nvPr/>
        </p:nvSpPr>
        <p:spPr>
          <a:xfrm>
            <a:off x="694256" y="865084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C7AFCDA-47F3-D6E6-DBF3-1C05CA114B50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创新性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2871E6-00D1-1688-173B-6965C8665F7C}"/>
              </a:ext>
            </a:extLst>
          </p:cNvPr>
          <p:cNvSpPr/>
          <p:nvPr/>
        </p:nvSpPr>
        <p:spPr>
          <a:xfrm>
            <a:off x="597034" y="199630"/>
            <a:ext cx="11594966" cy="64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依拉环素是全球首个且目前唯一的氟环素类新型抗菌药，有效对抗细菌耐药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圆角矩形 12">
            <a:extLst>
              <a:ext uri="{FF2B5EF4-FFF2-40B4-BE49-F238E27FC236}">
                <a16:creationId xmlns:a16="http://schemas.microsoft.com/office/drawing/2014/main" id="{2D9B29CD-E183-2499-C129-5C50F8B21253}"/>
              </a:ext>
            </a:extLst>
          </p:cNvPr>
          <p:cNvSpPr/>
          <p:nvPr/>
        </p:nvSpPr>
        <p:spPr bwMode="auto">
          <a:xfrm>
            <a:off x="5102829" y="1602099"/>
            <a:ext cx="6279809" cy="3727798"/>
          </a:xfrm>
          <a:prstGeom prst="roundRect">
            <a:avLst>
              <a:gd name="adj" fmla="val 2608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65100" algn="ctr" rotWithShape="0">
              <a:srgbClr val="2C74F3">
                <a:alpha val="20000"/>
              </a:srgbClr>
            </a:outerShdw>
          </a:effectLst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hteck 92">
            <a:extLst>
              <a:ext uri="{FF2B5EF4-FFF2-40B4-BE49-F238E27FC236}">
                <a16:creationId xmlns:a16="http://schemas.microsoft.com/office/drawing/2014/main" id="{A9601FF8-686E-A9FF-A5A0-A26A14EE70F5}"/>
              </a:ext>
            </a:extLst>
          </p:cNvPr>
          <p:cNvSpPr/>
          <p:nvPr/>
        </p:nvSpPr>
        <p:spPr bwMode="gray">
          <a:xfrm>
            <a:off x="715242" y="1605165"/>
            <a:ext cx="4308863" cy="3724732"/>
          </a:xfrm>
          <a:prstGeom prst="homePlate">
            <a:avLst>
              <a:gd name="adj" fmla="val 17059"/>
            </a:avLst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lIns="108000" tIns="0" rIns="144000" bIns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5BB65C3D-0FF2-991A-3C64-2E892D6D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2192138"/>
            <a:ext cx="3618325" cy="141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180000" indent="-180000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6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创新化学结构，尤其是独特的核心</a:t>
            </a:r>
            <a:r>
              <a:rPr lang="en-US" altLang="zh-CN" sz="16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1600" b="1" u="sng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环含氟修饰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，优化了抗菌活性、药代动力学特征等</a:t>
            </a:r>
          </a:p>
          <a:p>
            <a:pPr marL="180000" indent="-180000" eaLnBrk="1" hangingPunct="1">
              <a:lnSpc>
                <a:spcPct val="150000"/>
              </a:lnSpc>
              <a:spcBef>
                <a:spcPct val="0"/>
              </a:spcBef>
            </a:pPr>
            <a:endParaRPr lang="zh-CN" altLang="en-US" sz="1600" baseline="300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2F3FB019-5F4A-CB98-C1F8-501051F5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555" y="2245015"/>
            <a:ext cx="5642355" cy="210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180000" lvl="1" indent="-1800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抗菌活性更优</a:t>
            </a:r>
            <a:r>
              <a:rPr lang="zh-CN" altLang="en-US" sz="16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有效对抗多种耐药机制</a:t>
            </a:r>
            <a:r>
              <a:rPr lang="zh-CN" altLang="en-US" sz="1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覆盖常见</a:t>
            </a:r>
            <a:r>
              <a:rPr lang="en-US" altLang="zh-CN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MDR</a:t>
            </a:r>
            <a:r>
              <a:rPr lang="zh-CN" altLang="en-US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菌（</a:t>
            </a:r>
            <a:r>
              <a:rPr lang="en-US" altLang="zh-CN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CRAB</a:t>
            </a:r>
            <a:r>
              <a:rPr lang="zh-CN" altLang="en-US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CRE</a:t>
            </a:r>
            <a:r>
              <a:rPr lang="zh-CN" altLang="en-US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VRE</a:t>
            </a:r>
            <a:r>
              <a:rPr lang="zh-CN" altLang="en-US" sz="1600" u="sng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等）</a:t>
            </a:r>
            <a:endParaRPr lang="en-US" altLang="zh-CN" sz="1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lvl="1" indent="-1800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药物渗透性、组织分布更佳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，推荐剂量下可在血浆、腹腔脏器及肺部等达有效治疗浓度，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高效抗菌</a:t>
            </a:r>
            <a:endParaRPr lang="en-US" altLang="zh-CN" sz="1600" b="1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lvl="1" indent="-1800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改善药物在体内的代谢稳定性</a:t>
            </a:r>
            <a:endParaRPr lang="en-US" altLang="zh-CN" sz="16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Box 85">
            <a:extLst>
              <a:ext uri="{FF2B5EF4-FFF2-40B4-BE49-F238E27FC236}">
                <a16:creationId xmlns:a16="http://schemas.microsoft.com/office/drawing/2014/main" id="{B123514A-35B5-4D2D-7638-0B680217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50" y="1746797"/>
            <a:ext cx="3233057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依拉环素 </a:t>
            </a:r>
            <a:r>
              <a:rPr lang="en-US" altLang="zh-CN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- 5.1</a:t>
            </a:r>
            <a:r>
              <a:rPr lang="zh-CN" altLang="en-US" sz="16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类 进口原研药</a:t>
            </a:r>
            <a:endParaRPr lang="en-US" altLang="zh-CN" sz="1600" b="1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18E29EB-B969-E9A1-9684-98D1085D0D63}"/>
              </a:ext>
            </a:extLst>
          </p:cNvPr>
          <p:cNvSpPr txBox="1"/>
          <p:nvPr/>
        </p:nvSpPr>
        <p:spPr>
          <a:xfrm>
            <a:off x="694256" y="5663367"/>
            <a:ext cx="10583344" cy="57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MDR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菌：多重耐药菌；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CRAB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耐碳青霉烯类鲍曼不动杆菌；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CRE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耐碳青霉烯类肠杆菌；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VRE – 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耐万古霉素肠球菌</a:t>
            </a:r>
            <a:endParaRPr lang="en-US" altLang="zh-CN" sz="12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* </a:t>
            </a:r>
            <a:r>
              <a:rPr lang="zh-CN" alt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包括老年人、肾功能受损者等</a:t>
            </a:r>
            <a:endParaRPr lang="en-US" sz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1F0FBDB-AE0B-8C8A-E087-DBC811383F64}"/>
              </a:ext>
            </a:extLst>
          </p:cNvPr>
          <p:cNvSpPr txBox="1"/>
          <p:nvPr/>
        </p:nvSpPr>
        <p:spPr>
          <a:xfrm>
            <a:off x="4035602" y="4020800"/>
            <a:ext cx="95843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72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2HCl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372867C-0AEF-44CB-D6E5-5F0679793571}"/>
              </a:ext>
            </a:extLst>
          </p:cNvPr>
          <p:cNvSpPr/>
          <p:nvPr/>
        </p:nvSpPr>
        <p:spPr>
          <a:xfrm>
            <a:off x="2003340" y="3681841"/>
            <a:ext cx="457200" cy="52737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7AA7162-8017-A055-ECD3-B1C83F37FF80}"/>
              </a:ext>
            </a:extLst>
          </p:cNvPr>
          <p:cNvSpPr txBox="1"/>
          <p:nvPr/>
        </p:nvSpPr>
        <p:spPr>
          <a:xfrm>
            <a:off x="1362042" y="3646287"/>
            <a:ext cx="1074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氟原子</a:t>
            </a:r>
            <a:endParaRPr lang="zh-CN" altLang="en-US" sz="14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994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44EE90D0-F858-6CBA-CD15-E10DBAC7AF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569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图片 24">
            <a:extLst>
              <a:ext uri="{FF2B5EF4-FFF2-40B4-BE49-F238E27FC236}">
                <a16:creationId xmlns:a16="http://schemas.microsoft.com/office/drawing/2014/main" id="{C6A09E89-9DB4-7F4D-2D42-3E6080C4B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336" y="3572140"/>
            <a:ext cx="443463" cy="41492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5F29FA-372E-FA6B-601A-B616A66782FC}"/>
              </a:ext>
            </a:extLst>
          </p:cNvPr>
          <p:cNvSpPr/>
          <p:nvPr/>
        </p:nvSpPr>
        <p:spPr>
          <a:xfrm>
            <a:off x="626880" y="855459"/>
            <a:ext cx="10836000" cy="69272"/>
          </a:xfrm>
          <a:prstGeom prst="rect">
            <a:avLst/>
          </a:prstGeom>
          <a:gradFill flip="none" rotWithShape="1">
            <a:gsLst>
              <a:gs pos="69000">
                <a:srgbClr val="AF87C7"/>
              </a:gs>
              <a:gs pos="0">
                <a:schemeClr val="accent3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BBE91A-B62D-9776-59DB-2BBB265E9571}"/>
              </a:ext>
            </a:extLst>
          </p:cNvPr>
          <p:cNvSpPr/>
          <p:nvPr/>
        </p:nvSpPr>
        <p:spPr>
          <a:xfrm>
            <a:off x="0" y="-7078"/>
            <a:ext cx="308008" cy="9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公平性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63B910B-A98E-95A1-E6AC-B3B36F822D22}"/>
              </a:ext>
            </a:extLst>
          </p:cNvPr>
          <p:cNvSpPr/>
          <p:nvPr/>
        </p:nvSpPr>
        <p:spPr>
          <a:xfrm>
            <a:off x="528707" y="213124"/>
            <a:ext cx="11402035" cy="64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ts val="3300"/>
              </a:lnSpc>
              <a:defRPr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依拉环素强效抗击耐药菌感染，遏制耐药，弥补目录短板，临床管理难度低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ound Diagonal Corner Rectangle 32">
            <a:extLst>
              <a:ext uri="{FF2B5EF4-FFF2-40B4-BE49-F238E27FC236}">
                <a16:creationId xmlns:a16="http://schemas.microsoft.com/office/drawing/2014/main" id="{B4FA4014-F32E-96EF-3DBB-0D2893344BDC}"/>
              </a:ext>
            </a:extLst>
          </p:cNvPr>
          <p:cNvSpPr/>
          <p:nvPr/>
        </p:nvSpPr>
        <p:spPr>
          <a:xfrm flipH="1">
            <a:off x="6096000" y="3429000"/>
            <a:ext cx="5652000" cy="2854766"/>
          </a:xfrm>
          <a:prstGeom prst="round2DiagRect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ound Diagonal Corner Rectangle 16">
            <a:extLst>
              <a:ext uri="{FF2B5EF4-FFF2-40B4-BE49-F238E27FC236}">
                <a16:creationId xmlns:a16="http://schemas.microsoft.com/office/drawing/2014/main" id="{4A77DEDE-B947-E6D1-1DAE-4E9FCB8FEBE5}"/>
              </a:ext>
            </a:extLst>
          </p:cNvPr>
          <p:cNvSpPr/>
          <p:nvPr/>
        </p:nvSpPr>
        <p:spPr>
          <a:xfrm flipH="1" flipV="1">
            <a:off x="390374" y="1277478"/>
            <a:ext cx="11357626" cy="1922922"/>
          </a:xfrm>
          <a:prstGeom prst="round2DiagRect">
            <a:avLst/>
          </a:prstGeom>
          <a:solidFill>
            <a:schemeClr val="bg1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9371EE-8EDC-8877-A0ED-7B2FACD2598B}"/>
              </a:ext>
            </a:extLst>
          </p:cNvPr>
          <p:cNvSpPr txBox="1"/>
          <p:nvPr/>
        </p:nvSpPr>
        <p:spPr>
          <a:xfrm>
            <a:off x="3259114" y="1273455"/>
            <a:ext cx="5652000" cy="41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51"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5540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弥补目录短板</a:t>
            </a:r>
            <a:endParaRPr lang="en-US" altLang="zh-CN" sz="1600" b="1" dirty="0">
              <a:solidFill>
                <a:srgbClr val="55409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8D924A8-F849-7E50-9B67-1680294678FE}"/>
              </a:ext>
            </a:extLst>
          </p:cNvPr>
          <p:cNvSpPr txBox="1"/>
          <p:nvPr/>
        </p:nvSpPr>
        <p:spPr>
          <a:xfrm>
            <a:off x="2024867" y="3553147"/>
            <a:ext cx="3226241" cy="414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51">
              <a:lnSpc>
                <a:spcPct val="150000"/>
              </a:lnSpc>
            </a:pPr>
            <a:r>
              <a:rPr lang="zh-CN" altLang="en-US" sz="1600" b="1" dirty="0">
                <a:solidFill>
                  <a:srgbClr val="5540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疾病对公共健康的影响</a:t>
            </a:r>
            <a:endParaRPr lang="en-US" altLang="zh-CN" sz="1600" b="1" dirty="0">
              <a:solidFill>
                <a:srgbClr val="55409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A5422B-30DE-372B-644F-4350D8F507FB}"/>
              </a:ext>
            </a:extLst>
          </p:cNvPr>
          <p:cNvSpPr txBox="1"/>
          <p:nvPr/>
        </p:nvSpPr>
        <p:spPr>
          <a:xfrm>
            <a:off x="6132699" y="3571125"/>
            <a:ext cx="5776926" cy="42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251"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55409A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临床管理难度</a:t>
            </a:r>
            <a:endParaRPr lang="en-US" altLang="zh-CN" sz="1600" b="1" dirty="0">
              <a:solidFill>
                <a:srgbClr val="55409A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959ED5-677A-8B2A-47DC-D56F1221A796}"/>
              </a:ext>
            </a:extLst>
          </p:cNvPr>
          <p:cNvSpPr txBox="1"/>
          <p:nvPr/>
        </p:nvSpPr>
        <p:spPr>
          <a:xfrm>
            <a:off x="6365005" y="4067218"/>
            <a:ext cx="5113989" cy="201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500" u="sng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管理</a:t>
            </a:r>
            <a:r>
              <a:rPr lang="zh-CN" sz="1500" u="sng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难度低、滥用风险小、潜在超说明书用药的可能性低</a:t>
            </a:r>
            <a:endParaRPr lang="en-US" sz="1500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0000" indent="-18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accent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适应症明确</a:t>
            </a:r>
            <a:r>
              <a:rPr lang="zh-CN" altLang="en-US" sz="15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―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治疗成人复杂性腹腔感染</a:t>
            </a:r>
            <a:endParaRPr lang="en-US" altLang="zh-CN" sz="15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使用人群有限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：根据已上市地区实际使用 </a:t>
            </a:r>
            <a:r>
              <a:rPr lang="en-US" altLang="zh-CN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&amp; 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指南推荐情况，主要用于多重耐药菌感染等严重或复杂感染</a:t>
            </a:r>
            <a:endParaRPr lang="en-US" altLang="zh-CN" sz="15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alt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抗菌药物临床管理办法</a:t>
            </a:r>
            <a:r>
              <a:rPr lang="en-US" alt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b="1" dirty="0">
                <a:solidFill>
                  <a:schemeClr val="accent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临床使用受严格管控</a:t>
            </a:r>
            <a:endParaRPr lang="en-US" altLang="zh-CN" sz="1500" b="1" dirty="0">
              <a:solidFill>
                <a:schemeClr val="accent2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448E551-069D-1699-0B15-CD5617959487}"/>
              </a:ext>
            </a:extLst>
          </p:cNvPr>
          <p:cNvSpPr txBox="1"/>
          <p:nvPr/>
        </p:nvSpPr>
        <p:spPr>
          <a:xfrm>
            <a:off x="729121" y="1766164"/>
            <a:ext cx="10868296" cy="1321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常见多重耐药菌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感染，</a:t>
            </a:r>
            <a:r>
              <a:rPr lang="zh-CN" alt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当前目录内应</a:t>
            </a:r>
            <a:r>
              <a:rPr lang="zh-CN" altLang="en-US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用最广的</a:t>
            </a:r>
            <a:r>
              <a:rPr lang="zh-CN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多黏菌素</a:t>
            </a:r>
            <a:r>
              <a:rPr 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 </a:t>
            </a:r>
            <a:r>
              <a:rPr lang="zh-CN" alt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肾毒性大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，急性肾损发生率</a:t>
            </a:r>
            <a:r>
              <a:rPr lang="en-US" alt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30%~60%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，导致</a:t>
            </a:r>
            <a:r>
              <a:rPr lang="zh-CN" alt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死亡风险增加</a:t>
            </a:r>
            <a:r>
              <a:rPr lang="en-US" altLang="zh-CN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倍，特殊人群用药风险大</a:t>
            </a:r>
            <a:endParaRPr lang="en-US" altLang="zh-CN" sz="1500" b="1" dirty="0">
              <a:solidFill>
                <a:srgbClr val="D11F7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rgbClr val="D11F7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依拉环素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多黏菌素</a:t>
            </a:r>
            <a:r>
              <a:rPr 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E</a:t>
            </a:r>
            <a:r>
              <a:rPr lang="zh-CN" altLang="en-US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相比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5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疗效相当，安全性更优，对特殊人群均安全有效且无需调整剂量</a:t>
            </a:r>
            <a:endParaRPr lang="en-US" altLang="zh-CN" sz="15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D775192-8853-EAD1-2A06-32A125BDD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907" y="3626683"/>
            <a:ext cx="435243" cy="4405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89B41B4-A4E0-717B-C816-6A8FC3A0B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1350" y="1305070"/>
            <a:ext cx="455907" cy="451437"/>
          </a:xfrm>
          <a:prstGeom prst="rect">
            <a:avLst/>
          </a:prstGeom>
        </p:spPr>
      </p:pic>
      <p:sp>
        <p:nvSpPr>
          <p:cNvPr id="8" name="Round Diagonal Corner Rectangle 33">
            <a:extLst>
              <a:ext uri="{FF2B5EF4-FFF2-40B4-BE49-F238E27FC236}">
                <a16:creationId xmlns:a16="http://schemas.microsoft.com/office/drawing/2014/main" id="{23E471A0-51FF-97EB-2F4E-702A98D14B94}"/>
              </a:ext>
            </a:extLst>
          </p:cNvPr>
          <p:cNvSpPr/>
          <p:nvPr/>
        </p:nvSpPr>
        <p:spPr>
          <a:xfrm rot="10800000" flipH="1">
            <a:off x="390375" y="3429000"/>
            <a:ext cx="5544000" cy="2854765"/>
          </a:xfrm>
          <a:prstGeom prst="round2DiagRect">
            <a:avLst/>
          </a:prstGeom>
          <a:noFill/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0078C8A-7B57-BF96-1AF6-6978579863DE}"/>
              </a:ext>
            </a:extLst>
          </p:cNvPr>
          <p:cNvSpPr txBox="1"/>
          <p:nvPr/>
        </p:nvSpPr>
        <p:spPr>
          <a:xfrm>
            <a:off x="452628" y="4045856"/>
            <a:ext cx="5384637" cy="185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500" b="1" dirty="0">
                <a:solidFill>
                  <a:srgbClr val="D11F74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我国细菌耐药严峻</a:t>
            </a:r>
            <a:r>
              <a:rPr 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碳青霉烯类、替加环素等经多年使用后，耐药率居高不下，严重威胁公共健康，亟需新型有效的抗菌药</a:t>
            </a:r>
            <a:endParaRPr lang="en-US" sz="15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44000" indent="-1440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150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依拉环素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是能够</a:t>
            </a:r>
            <a:r>
              <a:rPr lang="zh-CN" altLang="en-US" sz="1500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有效覆盖多种耐药菌的新型抗菌药，疗效确切且安全性佳，遏制耐药，助力耐药防控</a:t>
            </a:r>
            <a:endParaRPr lang="en-US" sz="15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55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smsHKntZlMf2zLjULXJ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CczeT.fyREAK2i0X.t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Tozyf1Pj4D1nLEt0Gh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ngrazutX.3mH1EXbc8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w4.mFU9l.TeLdyTiAb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fpTm88sY86MhyN97N.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XERAV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2D75"/>
      </a:accent1>
      <a:accent2>
        <a:srgbClr val="D11F74"/>
      </a:accent2>
      <a:accent3>
        <a:srgbClr val="1B1037"/>
      </a:accent3>
      <a:accent4>
        <a:srgbClr val="2B2C2D"/>
      </a:accent4>
      <a:accent5>
        <a:srgbClr val="4A555D"/>
      </a:accent5>
      <a:accent6>
        <a:srgbClr val="F2F3F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3614</Words>
  <Application>Microsoft Office PowerPoint</Application>
  <PresentationFormat>Widescreen</PresentationFormat>
  <Paragraphs>238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微软雅黑</vt:lpstr>
      <vt:lpstr>微软雅黑</vt:lpstr>
      <vt:lpstr>宋体</vt:lpstr>
      <vt:lpstr>System Font Regular</vt:lpstr>
      <vt:lpstr>Abadi</vt:lpstr>
      <vt:lpstr>Arial</vt:lpstr>
      <vt:lpstr>Arial Narrow</vt:lpstr>
      <vt:lpstr>Calibri</vt:lpstr>
      <vt:lpstr>Tahoma</vt:lpstr>
      <vt:lpstr>Times New Roman</vt:lpstr>
      <vt:lpstr>Wingdings</vt:lpstr>
      <vt:lpstr>3_Office Theme</vt:lpstr>
      <vt:lpstr>think-cell Slide</vt:lpstr>
      <vt:lpstr> 云顶新耀医药科技有限公司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顾骞</dc:creator>
  <cp:lastModifiedBy>Sindy Gu 顾骞</cp:lastModifiedBy>
  <cp:revision>151</cp:revision>
  <dcterms:created xsi:type="dcterms:W3CDTF">2023-03-11T14:31:37Z</dcterms:created>
  <dcterms:modified xsi:type="dcterms:W3CDTF">2023-07-12T04:29:53Z</dcterms:modified>
</cp:coreProperties>
</file>