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2"/>
    <p:sldMasterId id="2147483675" r:id="rId3"/>
  </p:sldMasterIdLst>
  <p:notesMasterIdLst>
    <p:notesMasterId r:id="rId16"/>
  </p:notesMasterIdLst>
  <p:sldIdLst>
    <p:sldId id="256" r:id="rId4"/>
    <p:sldId id="1019" r:id="rId5"/>
    <p:sldId id="1001" r:id="rId6"/>
    <p:sldId id="258" r:id="rId7"/>
    <p:sldId id="1020" r:id="rId8"/>
    <p:sldId id="1024" r:id="rId9"/>
    <p:sldId id="1023" r:id="rId10"/>
    <p:sldId id="1022" r:id="rId11"/>
    <p:sldId id="260" r:id="rId12"/>
    <p:sldId id="1015" r:id="rId13"/>
    <p:sldId id="1008" r:id="rId14"/>
    <p:sldId id="1013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175" autoAdjust="0"/>
  </p:normalViewPr>
  <p:slideViewPr>
    <p:cSldViewPr snapToGrid="0">
      <p:cViewPr varScale="1">
        <p:scale>
          <a:sx n="104" d="100"/>
          <a:sy n="104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肺栓塞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3.9885068192475389E-3"/>
                  <c:y val="0.3233360541086338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3C-484D-9C1B-179811F384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贝米肝素钠</c:v>
                </c:pt>
                <c:pt idx="1">
                  <c:v>依诺肝素钠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 formatCode="General">
                  <c:v>0</c:v>
                </c:pt>
                <c:pt idx="1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DB-45AA-8C84-EA61443DD2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93189375"/>
        <c:axId val="1593186015"/>
      </c:barChart>
      <c:catAx>
        <c:axId val="1593189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1593186015"/>
        <c:crosses val="autoZero"/>
        <c:auto val="1"/>
        <c:lblAlgn val="ctr"/>
        <c:lblOffset val="100"/>
        <c:noMultiLvlLbl val="0"/>
      </c:catAx>
      <c:valAx>
        <c:axId val="159318601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3189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微软雅黑" panose="020B0503020204020204" pitchFamily="34" charset="-122"/>
          <a:ea typeface="微软雅黑" panose="020B0503020204020204" pitchFamily="34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852D9-3A27-47AC-8113-A993D5E2B546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FD9AF-40D6-4FCB-9F43-4A290815ED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30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FD9AF-40D6-4FCB-9F43-4A290815EDA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876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临床不良反应事件评价标准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CTCAE5.0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版：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轻度，无症状或轻微；仅为临床或诊断所见，无需治疗。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中度，需要较小、局部或无需侵入性治疗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FD9AF-40D6-4FCB-9F43-4A290815EDA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985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FD9AF-40D6-4FCB-9F43-4A290815EDA4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9276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57443-168F-45A3-A157-4E1259CA15B2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8CBB0-1D01-4E03-ABAD-D90A63C5DE54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C8507-6A4B-4E96-97AC-CAF8C516DD7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105B2-2E13-4453-9239-DB52B47D9851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A0C40-6E3D-4C15-A080-4191A7762D4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64367-1FEF-43AB-A20B-287E92D6D61B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9D8B8-405F-4479-8A46-58910053039D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0827D-E7E8-4FF0-ACE2-3DDB12ECE9B0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E6D34-6AB1-475C-A2C2-7CF35E967392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13EE-6C9A-4B60-AF04-B3139B56C5B8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1C38-907B-460D-AE6A-1CAABE4F5C5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535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5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5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7E097F5-FF8E-4212-8182-0B4708AD25CE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32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7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6.png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85480" y="1542337"/>
            <a:ext cx="9144000" cy="1005695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</a:t>
            </a:r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注射液</a:t>
            </a:r>
            <a:endParaRPr lang="zh-CN" altLang="en-US" sz="4000" dirty="0"/>
          </a:p>
        </p:txBody>
      </p:sp>
      <p:sp>
        <p:nvSpPr>
          <p:cNvPr id="8" name="文本框 7"/>
          <p:cNvSpPr txBox="1"/>
          <p:nvPr/>
        </p:nvSpPr>
        <p:spPr>
          <a:xfrm>
            <a:off x="4429379" y="4687493"/>
            <a:ext cx="451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天津太平鸿业医药开发有限公司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8D5AEE0-C148-FDCF-CCF1-008F2AFA16A7}"/>
              </a:ext>
            </a:extLst>
          </p:cNvPr>
          <p:cNvSpPr txBox="1"/>
          <p:nvPr/>
        </p:nvSpPr>
        <p:spPr>
          <a:xfrm>
            <a:off x="4695849" y="3017597"/>
            <a:ext cx="38146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唯一第二代低分子量肝素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A46A9AE-F025-D92E-9D87-6434858EE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84656" y="139957"/>
            <a:ext cx="3807344" cy="9328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DE4323E6-AA33-747E-4268-207AB971F8B8}"/>
              </a:ext>
            </a:extLst>
          </p:cNvPr>
          <p:cNvSpPr/>
          <p:nvPr/>
        </p:nvSpPr>
        <p:spPr>
          <a:xfrm>
            <a:off x="1187497" y="3149831"/>
            <a:ext cx="1707424" cy="3626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B364697-FB21-21A7-077B-91A5D3ADBB12}"/>
              </a:ext>
            </a:extLst>
          </p:cNvPr>
          <p:cNvSpPr/>
          <p:nvPr/>
        </p:nvSpPr>
        <p:spPr>
          <a:xfrm>
            <a:off x="1139309" y="1278889"/>
            <a:ext cx="1707424" cy="3626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流程图: 离页连接符 3">
            <a:extLst>
              <a:ext uri="{FF2B5EF4-FFF2-40B4-BE49-F238E27FC236}">
                <a16:creationId xmlns:a16="http://schemas.microsoft.com/office/drawing/2014/main" id="{E09F0AB1-06E7-36CF-061C-FDCE40FE41CF}"/>
              </a:ext>
            </a:extLst>
          </p:cNvPr>
          <p:cNvSpPr/>
          <p:nvPr/>
        </p:nvSpPr>
        <p:spPr>
          <a:xfrm rot="16200000">
            <a:off x="321067" y="237491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7301F90-1C63-E490-E139-013403F75F1E}"/>
              </a:ext>
            </a:extLst>
          </p:cNvPr>
          <p:cNvSpPr txBox="1"/>
          <p:nvPr/>
        </p:nvSpPr>
        <p:spPr>
          <a:xfrm>
            <a:off x="272470" y="580938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04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61B0DBBF-38AD-08B6-2AC0-3941F5E51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842" y="340005"/>
            <a:ext cx="1858214" cy="939934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4C62BBD-33AB-5B22-F212-4AB1EDD18D26}"/>
              </a:ext>
            </a:extLst>
          </p:cNvPr>
          <p:cNvSpPr txBox="1"/>
          <p:nvPr/>
        </p:nvSpPr>
        <p:spPr>
          <a:xfrm>
            <a:off x="1204681" y="1293605"/>
            <a:ext cx="1340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主要创新点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880715D-CBCD-53B9-7135-08D787747062}"/>
              </a:ext>
            </a:extLst>
          </p:cNvPr>
          <p:cNvSpPr txBox="1"/>
          <p:nvPr/>
        </p:nvSpPr>
        <p:spPr>
          <a:xfrm>
            <a:off x="1035663" y="1649258"/>
            <a:ext cx="8856482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独家专利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的碱性解聚技术和先进的工艺，使得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贝米肝素钠链长分布更为理想且平均分子量更低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即关键链长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2000Da-6000Da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占比</a:t>
            </a:r>
            <a:r>
              <a:rPr kumimoji="0" lang="en-US" altLang="zh-CN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75%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平均分子量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3600Da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通过严苛而精准的生产工艺生产出用于临床的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低分子量肝素。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6239A50-543A-7DF0-19EE-F97E91008427}"/>
              </a:ext>
            </a:extLst>
          </p:cNvPr>
          <p:cNvSpPr txBox="1"/>
          <p:nvPr/>
        </p:nvSpPr>
        <p:spPr>
          <a:xfrm>
            <a:off x="1189419" y="3171215"/>
            <a:ext cx="18103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创新带来的获益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E8B879D-6B3F-31BE-560F-BB7507C4DBAF}"/>
              </a:ext>
            </a:extLst>
          </p:cNvPr>
          <p:cNvSpPr txBox="1"/>
          <p:nvPr/>
        </p:nvSpPr>
        <p:spPr>
          <a:xfrm>
            <a:off x="1168351" y="3561066"/>
            <a:ext cx="8895906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疗效和安全性卓越的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第二代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低分子量肝素。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显著降低术后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VTE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的发生率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安全性更高。</a:t>
            </a:r>
            <a:endParaRPr lang="en-US" altLang="zh-CN" sz="16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抗Xa</a:t>
            </a:r>
            <a:r>
              <a:rPr lang="en-US" altLang="zh-CN" sz="1600" spc="16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抗</a:t>
            </a:r>
            <a:r>
              <a:rPr kumimoji="0" lang="en-US" altLang="zh-CN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Ⅱ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比值最高，最大可能的提高抗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Xa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活性，同时也保留了足够的抗</a:t>
            </a:r>
            <a:r>
              <a:rPr kumimoji="0" lang="en-US" altLang="zh-CN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Ⅱ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活性。最大可能的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提高抗凝效果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的同时，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最大程度的减少不良反应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61B147C-7AA9-A958-DCC8-C302DBB044E5}"/>
              </a:ext>
            </a:extLst>
          </p:cNvPr>
          <p:cNvSpPr txBox="1"/>
          <p:nvPr/>
        </p:nvSpPr>
        <p:spPr>
          <a:xfrm>
            <a:off x="1187497" y="4913615"/>
            <a:ext cx="18103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Da: 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道尔顿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9E361A9-540F-1778-1E91-3E2CAE0F5505}"/>
              </a:ext>
            </a:extLst>
          </p:cNvPr>
          <p:cNvSpPr txBox="1"/>
          <p:nvPr/>
        </p:nvSpPr>
        <p:spPr>
          <a:xfrm>
            <a:off x="1187497" y="5089221"/>
            <a:ext cx="2264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 a: 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凝血十因子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0" lang="en-US" altLang="zh-CN" sz="105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Ⅱ</a:t>
            </a:r>
            <a:r>
              <a:rPr kumimoji="0" lang="zh-CN" altLang="en-US" sz="105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</a:t>
            </a:r>
            <a:r>
              <a:rPr kumimoji="0" lang="en-US" altLang="zh-CN" sz="105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: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凝血二因子（凝血酶）</a:t>
            </a:r>
            <a:endParaRPr lang="zh-CN" altLang="en-US" sz="1050" dirty="0"/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0222E89D-6502-ACA2-59EE-9B32DE4C279C}"/>
              </a:ext>
            </a:extLst>
          </p:cNvPr>
          <p:cNvSpPr/>
          <p:nvPr/>
        </p:nvSpPr>
        <p:spPr>
          <a:xfrm>
            <a:off x="951722" y="1682775"/>
            <a:ext cx="9112535" cy="1298944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1765F51A-8989-204B-E826-82867A40D34F}"/>
              </a:ext>
            </a:extLst>
          </p:cNvPr>
          <p:cNvSpPr/>
          <p:nvPr/>
        </p:nvSpPr>
        <p:spPr>
          <a:xfrm>
            <a:off x="1035663" y="3526868"/>
            <a:ext cx="9112535" cy="1298944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箭头: 下 11">
            <a:extLst>
              <a:ext uri="{FF2B5EF4-FFF2-40B4-BE49-F238E27FC236}">
                <a16:creationId xmlns:a16="http://schemas.microsoft.com/office/drawing/2014/main" id="{116AD8C2-21C3-7B23-2D13-A5A9E0ED674D}"/>
              </a:ext>
            </a:extLst>
          </p:cNvPr>
          <p:cNvSpPr/>
          <p:nvPr/>
        </p:nvSpPr>
        <p:spPr>
          <a:xfrm>
            <a:off x="4609322" y="3015236"/>
            <a:ext cx="494523" cy="315896"/>
          </a:xfrm>
          <a:prstGeom prst="downArrow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27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850B0EFC-441A-1979-4537-33251C99A3FC}"/>
              </a:ext>
            </a:extLst>
          </p:cNvPr>
          <p:cNvSpPr/>
          <p:nvPr/>
        </p:nvSpPr>
        <p:spPr>
          <a:xfrm>
            <a:off x="896326" y="1800592"/>
            <a:ext cx="4479233" cy="1300631"/>
          </a:xfrm>
          <a:prstGeom prst="round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1037953" y="3278820"/>
            <a:ext cx="1824355" cy="3625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5594" y="609088"/>
            <a:ext cx="1418529" cy="607424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00239" y="1954854"/>
            <a:ext cx="5258236" cy="94131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降低普外科和骨科术后静脉血栓栓塞症的发生率，预防术后并发症，提高患者生活质量，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减少后续治疗费用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减少住院天数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降低住院费用</a:t>
            </a: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4636" y="3641405"/>
            <a:ext cx="4400923" cy="1670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贝米肝素钠是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唯一批准术后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小时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使用的低分子量肝素，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目录内其他肝素术后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才可使用。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术后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小时为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最佳抗凝时间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高风险患者需在术后尽早启动抗凝治疗，降低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发生风险。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贝米肝素钠可满足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高风险患者的预防需求。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98447" y="3730964"/>
            <a:ext cx="5371513" cy="1670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贝米肝素钠适应症明确，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不存在临床滥用的可能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医护人员对于肝素类药物药理学特性非常熟悉，不需另外学习使用方法。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每日一次皮下注射，操作简单，患者依从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性高。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流程图: 离页连接符 19"/>
          <p:cNvSpPr/>
          <p:nvPr/>
        </p:nvSpPr>
        <p:spPr>
          <a:xfrm rot="16200000">
            <a:off x="315819" y="357380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279170" y="712745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05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74636" y="1810489"/>
            <a:ext cx="4479233" cy="1023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随着普外和骨科手术量逐年增长，需使用药物预防静脉血栓栓塞症的高风险患者增多。贝米肝素钠可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降低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普外科和骨科术后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发生率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由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PE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导致的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死亡率</a:t>
            </a:r>
          </a:p>
        </p:txBody>
      </p:sp>
      <p:sp>
        <p:nvSpPr>
          <p:cNvPr id="12" name="矩形 11"/>
          <p:cNvSpPr/>
          <p:nvPr/>
        </p:nvSpPr>
        <p:spPr>
          <a:xfrm>
            <a:off x="1055251" y="1406734"/>
            <a:ext cx="1707424" cy="3626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131977" y="1340377"/>
            <a:ext cx="1953260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对公共健康的影响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055251" y="3232463"/>
            <a:ext cx="1953260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弥补药品目录短板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6007159" y="3313505"/>
            <a:ext cx="1600503" cy="3626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5900239" y="1414234"/>
            <a:ext cx="1707424" cy="3626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/>
          <p:cNvSpPr txBox="1"/>
          <p:nvPr/>
        </p:nvSpPr>
        <p:spPr>
          <a:xfrm>
            <a:off x="6064660" y="3281788"/>
            <a:ext cx="1381169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临床管理难度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792253" y="1434145"/>
            <a:ext cx="19233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符合“保基本”原则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AEA95E7-30A0-269E-E2E7-D4585F83A097}"/>
              </a:ext>
            </a:extLst>
          </p:cNvPr>
          <p:cNvSpPr txBox="1"/>
          <p:nvPr/>
        </p:nvSpPr>
        <p:spPr>
          <a:xfrm>
            <a:off x="1105594" y="5420147"/>
            <a:ext cx="16067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VTE: 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静脉血栓栓塞症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0BE79082-E0C3-749E-5256-78561DCA0031}"/>
              </a:ext>
            </a:extLst>
          </p:cNvPr>
          <p:cNvSpPr/>
          <p:nvPr/>
        </p:nvSpPr>
        <p:spPr>
          <a:xfrm>
            <a:off x="896325" y="3671726"/>
            <a:ext cx="4479233" cy="1639752"/>
          </a:xfrm>
          <a:prstGeom prst="round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B463B1B9-23D9-22FC-245E-1747A8708E8C}"/>
              </a:ext>
            </a:extLst>
          </p:cNvPr>
          <p:cNvSpPr/>
          <p:nvPr/>
        </p:nvSpPr>
        <p:spPr>
          <a:xfrm>
            <a:off x="5714032" y="1803115"/>
            <a:ext cx="5444443" cy="1300631"/>
          </a:xfrm>
          <a:prstGeom prst="round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95EE8F52-711F-4C2C-9160-8EE3604FF842}"/>
              </a:ext>
            </a:extLst>
          </p:cNvPr>
          <p:cNvSpPr/>
          <p:nvPr/>
        </p:nvSpPr>
        <p:spPr>
          <a:xfrm>
            <a:off x="5772921" y="3694392"/>
            <a:ext cx="5444443" cy="1617086"/>
          </a:xfrm>
          <a:prstGeom prst="round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7739" y="2723152"/>
            <a:ext cx="2421255" cy="5613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谢    谢！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56147DB-AB77-C461-9A55-30CA07E3E7F1}"/>
              </a:ext>
            </a:extLst>
          </p:cNvPr>
          <p:cNvSpPr txBox="1"/>
          <p:nvPr/>
        </p:nvSpPr>
        <p:spPr>
          <a:xfrm>
            <a:off x="8242500" y="5545154"/>
            <a:ext cx="4513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天津太平鸿业医药开发有限公司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A4E3C2A-7E8F-B7E8-1253-7C5966F24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84656" y="139957"/>
            <a:ext cx="3807344" cy="9328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>
            <a:extLst>
              <a:ext uri="{FF2B5EF4-FFF2-40B4-BE49-F238E27FC236}">
                <a16:creationId xmlns:a16="http://schemas.microsoft.com/office/drawing/2014/main" id="{0F0DDE5B-A4EC-B5D4-EEC0-50AFD3546A72}"/>
              </a:ext>
            </a:extLst>
          </p:cNvPr>
          <p:cNvSpPr/>
          <p:nvPr/>
        </p:nvSpPr>
        <p:spPr>
          <a:xfrm>
            <a:off x="2962864" y="678872"/>
            <a:ext cx="5846618" cy="109912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486EBDF0-A7BB-CCED-AA11-2E1860CCFB87}"/>
              </a:ext>
            </a:extLst>
          </p:cNvPr>
          <p:cNvSpPr/>
          <p:nvPr/>
        </p:nvSpPr>
        <p:spPr>
          <a:xfrm>
            <a:off x="3082936" y="989988"/>
            <a:ext cx="554182" cy="41563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5166392-E566-9FAF-4A91-BDE1DD7B4127}"/>
              </a:ext>
            </a:extLst>
          </p:cNvPr>
          <p:cNvSpPr txBox="1"/>
          <p:nvPr/>
        </p:nvSpPr>
        <p:spPr>
          <a:xfrm>
            <a:off x="3703781" y="721105"/>
            <a:ext cx="1884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9DB5EE2-497E-E11E-1F59-A1B2CB6F1593}"/>
              </a:ext>
            </a:extLst>
          </p:cNvPr>
          <p:cNvSpPr txBox="1"/>
          <p:nvPr/>
        </p:nvSpPr>
        <p:spPr>
          <a:xfrm>
            <a:off x="3703781" y="963616"/>
            <a:ext cx="5245056" cy="78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唯一第二代低分子量肝素，独家药品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唯一批准术后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小时使用的低分子量肝素</a:t>
            </a:r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8B16DC57-0779-45F1-5598-1D45919215C0}"/>
              </a:ext>
            </a:extLst>
          </p:cNvPr>
          <p:cNvSpPr/>
          <p:nvPr/>
        </p:nvSpPr>
        <p:spPr>
          <a:xfrm>
            <a:off x="2962864" y="1866225"/>
            <a:ext cx="5846618" cy="109912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C68612DA-25AE-77BC-979B-B8567E936038}"/>
              </a:ext>
            </a:extLst>
          </p:cNvPr>
          <p:cNvSpPr/>
          <p:nvPr/>
        </p:nvSpPr>
        <p:spPr>
          <a:xfrm>
            <a:off x="3082936" y="2207970"/>
            <a:ext cx="554182" cy="41563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E31C839F-0D25-981A-060E-4620D69F31CC}"/>
              </a:ext>
            </a:extLst>
          </p:cNvPr>
          <p:cNvSpPr/>
          <p:nvPr/>
        </p:nvSpPr>
        <p:spPr>
          <a:xfrm>
            <a:off x="2962864" y="3061731"/>
            <a:ext cx="5846618" cy="109912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B43CF3A7-1E38-1648-8AA4-F141106B0C2F}"/>
              </a:ext>
            </a:extLst>
          </p:cNvPr>
          <p:cNvSpPr/>
          <p:nvPr/>
        </p:nvSpPr>
        <p:spPr>
          <a:xfrm>
            <a:off x="2962864" y="4252798"/>
            <a:ext cx="5846618" cy="109912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78376BA4-2E14-4965-0F2F-8216D6EDCD4B}"/>
              </a:ext>
            </a:extLst>
          </p:cNvPr>
          <p:cNvSpPr/>
          <p:nvPr/>
        </p:nvSpPr>
        <p:spPr>
          <a:xfrm>
            <a:off x="2953629" y="5443865"/>
            <a:ext cx="5846618" cy="109912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F816ACC-DDF1-3C9B-9E4F-8DAF8A3A3EAF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598163" y="1839365"/>
            <a:ext cx="1911705" cy="523240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2000" b="1" i="0" u="none" strike="noStrike" kern="1200" cap="none" spc="150" normalizeH="0" baseline="0" noProof="0" dirty="0">
                <a:ln>
                  <a:noFill/>
                </a:ln>
                <a:solidFill>
                  <a:scrgbClr r="0" g="0" b="0">
                    <a:alpha val="100000"/>
                  </a:sc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安   全    性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68621C40-1BFE-29C8-0D99-9BF2DEC58D71}"/>
              </a:ext>
            </a:extLst>
          </p:cNvPr>
          <p:cNvSpPr txBox="1"/>
          <p:nvPr/>
        </p:nvSpPr>
        <p:spPr>
          <a:xfrm>
            <a:off x="3639127" y="2207970"/>
            <a:ext cx="5472940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出血风险更低，对肝功能影响更小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年，安全性良好，不良反应可控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3EA3867D-16F5-7C5C-9733-01A74C3F741C}"/>
              </a:ext>
            </a:extLst>
          </p:cNvPr>
          <p:cNvSpPr/>
          <p:nvPr/>
        </p:nvSpPr>
        <p:spPr>
          <a:xfrm>
            <a:off x="3082936" y="3353685"/>
            <a:ext cx="554182" cy="41563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45DB8685-50DD-2AD2-AA8A-7335CD59DEC4}"/>
              </a:ext>
            </a:extLst>
          </p:cNvPr>
          <p:cNvSpPr/>
          <p:nvPr/>
        </p:nvSpPr>
        <p:spPr>
          <a:xfrm>
            <a:off x="3082936" y="4594544"/>
            <a:ext cx="554182" cy="41563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9882E215-51FA-5A69-B3ED-C57729E4D05F}"/>
              </a:ext>
            </a:extLst>
          </p:cNvPr>
          <p:cNvSpPr/>
          <p:nvPr/>
        </p:nvSpPr>
        <p:spPr>
          <a:xfrm>
            <a:off x="3110644" y="5763492"/>
            <a:ext cx="554182" cy="41563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71A83E45-71A7-66DA-0087-5C272573BE6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615440" y="2981501"/>
            <a:ext cx="1877149" cy="52322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spc="150" dirty="0">
                <a:solidFill>
                  <a:scrgbClr r="0" g="0" b="0">
                    <a:alpha val="100000"/>
                  </a:sc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   效    性</a:t>
            </a:r>
            <a:endParaRPr kumimoji="0" lang="zh-CN" altLang="en-US" sz="2000" b="1" i="0" u="none" strike="noStrike" kern="1200" cap="none" spc="150" normalizeH="0" baseline="0" noProof="0" dirty="0">
              <a:ln>
                <a:noFill/>
              </a:ln>
              <a:solidFill>
                <a:scrgbClr r="0" g="0" b="0">
                  <a:alpha val="100000"/>
                </a:sc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228E9E1-3CEE-D216-293B-1FA49BA3139C}"/>
              </a:ext>
            </a:extLst>
          </p:cNvPr>
          <p:cNvSpPr txBox="1"/>
          <p:nvPr/>
        </p:nvSpPr>
        <p:spPr>
          <a:xfrm>
            <a:off x="3660805" y="3351359"/>
            <a:ext cx="5139442" cy="78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独特的药理学特性，抗凝效果更好，疗效更稳定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预防使用可显著降低术后静脉血栓栓塞症的发生率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6164EE7-6CA4-A511-4A80-05722C666CD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234999" y="4218875"/>
            <a:ext cx="2638029" cy="52322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spc="150" dirty="0">
                <a:solidFill>
                  <a:scrgbClr r="0" g="0" b="0">
                    <a:alpha val="100000"/>
                  </a:sc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   新   性</a:t>
            </a:r>
            <a:endParaRPr kumimoji="0" lang="zh-CN" altLang="en-US" sz="2000" b="1" i="0" u="none" strike="noStrike" kern="1200" cap="none" spc="150" normalizeH="0" baseline="0" noProof="0" dirty="0">
              <a:ln>
                <a:noFill/>
              </a:ln>
              <a:solidFill>
                <a:scrgbClr r="0" g="0" b="0">
                  <a:alpha val="100000"/>
                </a:sc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52FA913-5540-577D-0C73-E64B93D9E38B}"/>
              </a:ext>
            </a:extLst>
          </p:cNvPr>
          <p:cNvSpPr txBox="1"/>
          <p:nvPr/>
        </p:nvSpPr>
        <p:spPr>
          <a:xfrm>
            <a:off x="3742999" y="4586278"/>
            <a:ext cx="5842597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独家专利技术，链长分布更为理想且平均分子量更低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疗效和安全性卓越的新一代低分子肝素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35AEC622-ABCC-65B3-8015-EF3FC543F1C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225762" y="5379386"/>
            <a:ext cx="2638029" cy="52322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spc="150" dirty="0">
                <a:solidFill>
                  <a:scrgbClr r="0" g="0" b="0">
                    <a:alpha val="100000"/>
                  </a:sc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   平   性</a:t>
            </a:r>
            <a:endParaRPr kumimoji="0" lang="zh-CN" altLang="en-US" sz="2000" b="1" i="0" u="none" strike="noStrike" kern="1200" cap="none" spc="150" normalizeH="0" baseline="0" noProof="0" dirty="0">
              <a:ln>
                <a:noFill/>
              </a:ln>
              <a:solidFill>
                <a:scrgbClr r="0" g="0" b="0">
                  <a:alpha val="100000"/>
                </a:sc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311BD47-9110-7E83-656D-C6D1A04921F5}"/>
              </a:ext>
            </a:extLst>
          </p:cNvPr>
          <p:cNvSpPr txBox="1"/>
          <p:nvPr/>
        </p:nvSpPr>
        <p:spPr>
          <a:xfrm>
            <a:off x="3691622" y="5743133"/>
            <a:ext cx="5108625" cy="78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唯一术后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小时使用的肝素类药物，满足静脉血栓栓塞高危患者的预防需求，降低住院费用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4D7F2E54-4A4B-FE13-D005-BA33284498B3}"/>
              </a:ext>
            </a:extLst>
          </p:cNvPr>
          <p:cNvSpPr txBox="1"/>
          <p:nvPr/>
        </p:nvSpPr>
        <p:spPr>
          <a:xfrm>
            <a:off x="1466352" y="2092235"/>
            <a:ext cx="3602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录</a:t>
            </a:r>
          </a:p>
        </p:txBody>
      </p:sp>
    </p:spTree>
    <p:extLst>
      <p:ext uri="{BB962C8B-B14F-4D97-AF65-F5344CB8AC3E}">
        <p14:creationId xmlns:p14="http://schemas.microsoft.com/office/powerpoint/2010/main" val="3587144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离页连接符 1">
            <a:extLst>
              <a:ext uri="{FF2B5EF4-FFF2-40B4-BE49-F238E27FC236}">
                <a16:creationId xmlns:a16="http://schemas.microsoft.com/office/drawing/2014/main" id="{5A71B2FE-9B5B-E76E-F312-BBD5072AA000}"/>
              </a:ext>
            </a:extLst>
          </p:cNvPr>
          <p:cNvSpPr/>
          <p:nvPr/>
        </p:nvSpPr>
        <p:spPr>
          <a:xfrm rot="16200000">
            <a:off x="317341" y="234519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17514" y="584697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01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标题 1"/>
          <p:cNvSpPr txBox="1"/>
          <p:nvPr/>
        </p:nvSpPr>
        <p:spPr>
          <a:xfrm>
            <a:off x="1107116" y="480287"/>
            <a:ext cx="2437015" cy="608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2416" y="1411638"/>
            <a:ext cx="4520738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通用名称：贝米肝素钠注射液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商品名称：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稀保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/HIBOR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22416" y="2168349"/>
            <a:ext cx="5710844" cy="1526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药品上市许可持有人：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LABORATORIOS FARMACEUTICOS ROVI,S.A.</a:t>
            </a:r>
          </a:p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注册规格：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0.2ml:3500IU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0.2ml:2500IU </a:t>
            </a:r>
          </a:p>
          <a:p>
            <a:pPr>
              <a:lnSpc>
                <a:spcPct val="150000"/>
              </a:lnSpc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18999" y="3220500"/>
            <a:ext cx="5469378" cy="1987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中国大陆首次上市时间：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目前大陆地区同通用名药品的上市情况：无</a:t>
            </a:r>
            <a:endParaRPr lang="en-US" altLang="zh-CN" sz="16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全球首个上市国家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地区及上市时间：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西班牙，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1998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是否为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OTC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否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608575" y="1465235"/>
            <a:ext cx="4861009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参照药品建议</a:t>
            </a:r>
            <a:r>
              <a:rPr lang="zh-CN" altLang="en-US" sz="16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依诺肝素钠注射液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克赛</a:t>
            </a:r>
            <a:r>
              <a:rPr kumimoji="0" lang="en-US" altLang="zh-CN" sz="1600" b="1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kumimoji="0" lang="zh-CN" altLang="en-US" sz="16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671308" y="1902813"/>
            <a:ext cx="4798274" cy="1895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参照药品选择理由：</a:t>
            </a:r>
            <a:endParaRPr lang="en-US" altLang="zh-CN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同属于低分子量肝素类药品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依诺肝素钠</a:t>
            </a:r>
            <a:r>
              <a:rPr kumimoji="0" lang="zh-CN" altLang="en-US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kumimoji="0" lang="zh-CN" altLang="en-US" sz="16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r>
              <a:rPr kumimoji="0" lang="zh-CN" altLang="en-US" sz="16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最广泛</a:t>
            </a:r>
            <a:r>
              <a:rPr kumimoji="0" lang="zh-CN" altLang="en-US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的低分子量肝素</a:t>
            </a:r>
            <a:endParaRPr kumimoji="0" lang="en-US" altLang="zh-CN" sz="160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同为原研、参比制剂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依诺肝素钠已列入国家医保目录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67C17EED-5F54-27F4-1B02-81EDA82E4505}"/>
              </a:ext>
            </a:extLst>
          </p:cNvPr>
          <p:cNvCxnSpPr>
            <a:cxnSpLocks/>
          </p:cNvCxnSpPr>
          <p:nvPr/>
        </p:nvCxnSpPr>
        <p:spPr>
          <a:xfrm>
            <a:off x="6429842" y="1322373"/>
            <a:ext cx="3418" cy="4108043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/>
          <p:nvPr/>
        </p:nvSpPr>
        <p:spPr>
          <a:xfrm>
            <a:off x="1163783" y="286957"/>
            <a:ext cx="35924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29144" y="1800737"/>
            <a:ext cx="6352311" cy="1156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预防普外手术和骨科手术患者的血栓栓塞性疾病。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Tx/>
              <a:buAutoNum type="arabicParenBoth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用于血液透析时预防体外循环中发生凝血。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63783" y="3338334"/>
            <a:ext cx="9053353" cy="2639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高度静脉血栓栓塞风险的骨科手术：在手术当天，应于术前2小时或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手术后6小时皮下注射3500IU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。随后连续数天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每24小时皮下注射1次3500IU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中度静脉血栓栓塞风险的普外手术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在手术当天，应于术前2小时或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手术后6小时皮下注射2500IU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。随后连续数天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每24小时皮下注射1次2500IU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对于重复血透时间不超过4小时，且无出血危险的患者，在开始透析时一次性向血管通路动脉端单剂量推注本品。体重低于60kg的患者，给药剂量为2500IU，体重超过60kg的患者，给药剂量为3500IU。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流程图: 离页连接符 14"/>
          <p:cNvSpPr/>
          <p:nvPr/>
        </p:nvSpPr>
        <p:spPr>
          <a:xfrm rot="16200000">
            <a:off x="315819" y="357380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279170" y="712745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01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3783" y="1403187"/>
            <a:ext cx="1246909" cy="281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适应症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17022" y="1427854"/>
            <a:ext cx="1995055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CN" altLang="en-US" sz="1600" dirty="0">
                <a:solidFill>
                  <a:schemeClr val="bg1"/>
                </a:solidFill>
              </a:rPr>
              <a:t>疾病基本情况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63783" y="2997456"/>
            <a:ext cx="1089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用法用量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63783" y="5560722"/>
            <a:ext cx="17700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IU: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国际单位</a:t>
            </a:r>
          </a:p>
        </p:txBody>
      </p:sp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8174ABC3-2CBA-0CBC-11F8-32DAF5679372}"/>
              </a:ext>
            </a:extLst>
          </p:cNvPr>
          <p:cNvCxnSpPr>
            <a:cxnSpLocks/>
          </p:cNvCxnSpPr>
          <p:nvPr/>
        </p:nvCxnSpPr>
        <p:spPr>
          <a:xfrm>
            <a:off x="1105594" y="2824479"/>
            <a:ext cx="8902677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2A06AE53-9513-7C1B-3459-31EC8071D7A4}"/>
              </a:ext>
            </a:extLst>
          </p:cNvPr>
          <p:cNvCxnSpPr>
            <a:cxnSpLocks/>
          </p:cNvCxnSpPr>
          <p:nvPr/>
        </p:nvCxnSpPr>
        <p:spPr>
          <a:xfrm>
            <a:off x="1105594" y="5551474"/>
            <a:ext cx="8902677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离页连接符 3">
            <a:extLst>
              <a:ext uri="{FF2B5EF4-FFF2-40B4-BE49-F238E27FC236}">
                <a16:creationId xmlns:a16="http://schemas.microsoft.com/office/drawing/2014/main" id="{77522546-36B2-0F81-CCD8-640A11013246}"/>
              </a:ext>
            </a:extLst>
          </p:cNvPr>
          <p:cNvSpPr/>
          <p:nvPr/>
        </p:nvSpPr>
        <p:spPr>
          <a:xfrm rot="16200000">
            <a:off x="321067" y="107360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2FE6C3-555A-9ADE-ED65-3BC6EF36042C}"/>
              </a:ext>
            </a:extLst>
          </p:cNvPr>
          <p:cNvSpPr txBox="1"/>
          <p:nvPr/>
        </p:nvSpPr>
        <p:spPr>
          <a:xfrm>
            <a:off x="279170" y="467650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01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45711CE-C835-1979-E818-69A1560A9C7B}"/>
              </a:ext>
            </a:extLst>
          </p:cNvPr>
          <p:cNvSpPr txBox="1"/>
          <p:nvPr/>
        </p:nvSpPr>
        <p:spPr>
          <a:xfrm>
            <a:off x="920170" y="969961"/>
            <a:ext cx="10588339" cy="263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普外科和骨科手术患者是发生静脉血栓栓塞症（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VTE)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的高风险人群，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普外科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术后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VTE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发生率为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髋骨骨折、髋关节成形术和膝关节成形术后</a:t>
            </a:r>
            <a:r>
              <a:rPr kumimoji="0" lang="en-US" altLang="zh-CN" sz="1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VTE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发生率分别为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48%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51%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61%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普外科和骨科术后需使用药物预防静脉血栓栓塞症的患者数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达</a:t>
            </a:r>
            <a:r>
              <a:rPr lang="en-US" altLang="zh-CN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3000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万人</a:t>
            </a:r>
            <a:r>
              <a:rPr lang="en-US" altLang="zh-CN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静脉血栓栓塞症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(VTE)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包括深静脉血栓形成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(DVT)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和肺栓塞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(PE)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，会导致肢体疼痛，行动困难，甚至猝死。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静脉血栓栓塞症是住院患者常见并发症，具有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病死率高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住院费用高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的特点。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国内外指南推荐对于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VTE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高风险患者常规使用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低分子量肝素类药物预防</a:t>
            </a:r>
            <a:r>
              <a:rPr lang="en-US" altLang="zh-CN" sz="140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[1] [2]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5D20FD72-F0D1-3A7E-DA2A-D38D04B16FE0}"/>
              </a:ext>
            </a:extLst>
          </p:cNvPr>
          <p:cNvSpPr txBox="1"/>
          <p:nvPr/>
        </p:nvSpPr>
        <p:spPr>
          <a:xfrm>
            <a:off x="1110842" y="355598"/>
            <a:ext cx="3592484" cy="614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疾病基本情况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12196D8-CE35-A9CD-37F8-7E698697EC03}"/>
              </a:ext>
            </a:extLst>
          </p:cNvPr>
          <p:cNvSpPr txBox="1"/>
          <p:nvPr/>
        </p:nvSpPr>
        <p:spPr>
          <a:xfrm>
            <a:off x="1110842" y="3795653"/>
            <a:ext cx="2922813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未满足的治疗需求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D6642394-E4F7-8969-3120-72F775BDC3E4}"/>
              </a:ext>
            </a:extLst>
          </p:cNvPr>
          <p:cNvCxnSpPr>
            <a:cxnSpLocks/>
          </p:cNvCxnSpPr>
          <p:nvPr/>
        </p:nvCxnSpPr>
        <p:spPr>
          <a:xfrm>
            <a:off x="539634" y="3698911"/>
            <a:ext cx="11280309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A0AE1338-05E1-A62E-C404-7FCE7006894E}"/>
              </a:ext>
            </a:extLst>
          </p:cNvPr>
          <p:cNvSpPr txBox="1"/>
          <p:nvPr/>
        </p:nvSpPr>
        <p:spPr>
          <a:xfrm>
            <a:off x="910642" y="4213844"/>
            <a:ext cx="10588339" cy="1526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手术患者术后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应尽早启动抗凝治疗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，减少静脉血栓栓塞的发生率。目录内其他肝素类药物均在术后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小时才可使用，非最佳抗凝时间</a:t>
            </a:r>
            <a:r>
              <a:rPr lang="en-US" altLang="zh-CN" sz="140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[3]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，静脉血栓栓塞发生的风险增加。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肝素类药物有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出血风险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且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肝功能异常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发生率较高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，选择出血风险更低，对肝功能影响更小的药物可减少不良反应，使患者预后更好，治疗费用更低。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0216363-6C34-7A24-F20C-8E3D30735B7F}"/>
              </a:ext>
            </a:extLst>
          </p:cNvPr>
          <p:cNvSpPr txBox="1"/>
          <p:nvPr/>
        </p:nvSpPr>
        <p:spPr>
          <a:xfrm>
            <a:off x="976418" y="6343744"/>
            <a:ext cx="988554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[1]. </a:t>
            </a:r>
            <a:r>
              <a:rPr lang="zh-CN" altLang="en-US" sz="800" dirty="0">
                <a:solidFill>
                  <a:srgbClr val="231F2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中国骨科大手术静脉血栓栓塞症预防指南，</a:t>
            </a:r>
            <a:r>
              <a:rPr lang="zh-CN" altLang="en-US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中华骨科杂志，</a:t>
            </a:r>
            <a:r>
              <a:rPr lang="en-US" altLang="zh-CN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CN" altLang="en-US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</a:t>
            </a:r>
            <a:r>
              <a:rPr lang="zh-CN" altLang="en-US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8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2)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EAC5083-7DC3-7AD2-C0E4-602DEB5A2D11}"/>
              </a:ext>
            </a:extLst>
          </p:cNvPr>
          <p:cNvSpPr txBox="1"/>
          <p:nvPr/>
        </p:nvSpPr>
        <p:spPr>
          <a:xfrm>
            <a:off x="985655" y="6466982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900" dirty="0"/>
              <a:t>[2].NICE2020</a:t>
            </a:r>
            <a:r>
              <a:rPr lang="zh-CN" altLang="en-US" sz="900" dirty="0"/>
              <a:t>：</a:t>
            </a:r>
            <a:r>
              <a:rPr lang="en-US" altLang="zh-CN" sz="900" dirty="0"/>
              <a:t>Venous thromboembolic diseases: diagnosis, management and thrombophilia testing </a:t>
            </a:r>
            <a:endParaRPr lang="zh-CN" altLang="en-US" sz="9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55D4453-BBFB-EC98-217D-872980D39D03}"/>
              </a:ext>
            </a:extLst>
          </p:cNvPr>
          <p:cNvSpPr txBox="1"/>
          <p:nvPr/>
        </p:nvSpPr>
        <p:spPr>
          <a:xfrm>
            <a:off x="985654" y="6604084"/>
            <a:ext cx="63638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[3]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中国骨科手术加速康复围手术期氨甲环酸与 抗凝血药应用的专家共识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中华骨与外科关节杂志，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endParaRPr lang="en-US" altLang="zh-CN" sz="8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4036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离页连接符 3"/>
          <p:cNvSpPr/>
          <p:nvPr/>
        </p:nvSpPr>
        <p:spPr>
          <a:xfrm rot="16200000">
            <a:off x="321067" y="205782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4957" y="561147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02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110842" y="499014"/>
            <a:ext cx="1344975" cy="529630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10842" y="1126569"/>
            <a:ext cx="25510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说明书收载的安全性信息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10841" y="1370303"/>
            <a:ext cx="8365667" cy="1023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最常见的不良反应为注射部位血肿和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或淤血，约有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15%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使用贝米肝素钠的患者出现此现象。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不良反应可控，无需治疗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143556" y="2171604"/>
            <a:ext cx="26474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国内外不良反应发生情况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56162" y="2791626"/>
            <a:ext cx="8246456" cy="1346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各国家或地区药监部门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年内未发布警告、黑框警告和撤市信息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上市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25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年，超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5000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万患者使用，出血等不良反应发生率极低。出血病例报告率为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5.29/100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万；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HIT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报告率为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0.91/100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万；肝损伤病例报告率为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0.53/100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万</a:t>
            </a:r>
            <a:r>
              <a:rPr kumimoji="0" lang="en-US" altLang="zh-CN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[1]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。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大多数不良反应严重程度为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级或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7151" y="4039413"/>
            <a:ext cx="28247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贝米肝素钠安全性优势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43556" y="4363270"/>
            <a:ext cx="9863366" cy="1387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285750" indent="-285750">
              <a:buFont typeface="Arial" panose="020B0604020202020204" pitchFamily="34" charset="0"/>
              <a:buChar char="•"/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出血风险更低：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贝米肝素钠平均分子量最低（贝米平均分子量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3600Da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，依诺平均分子量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4500Da)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，低分子量肝素平均分子量越低，对凝血酶的抑制越小。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对肝功能的影响更小：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研究显示低分子量肝素平均分子量越低，对肝功能的影响越小</a:t>
            </a:r>
            <a:r>
              <a:rPr kumimoji="0" lang="en-US" altLang="zh-CN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[2]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 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上市至今未见骨质疏松不良反应的报导：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长期使用低分子量肝素常见骨质疏松不良反应</a:t>
            </a:r>
            <a:r>
              <a:rPr kumimoji="0" lang="en-US" altLang="zh-CN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[3]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3446" y="6387579"/>
            <a:ext cx="815993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[1]. 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2019-2022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年贝米肝素钠欧洲定期安全性报告</a:t>
            </a:r>
            <a:endParaRPr kumimoji="0" lang="en-US" altLang="zh-CN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[2].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低分子肝素的结构与药理活性，中国药理学</a:t>
            </a:r>
            <a:endParaRPr kumimoji="0" lang="en-US" altLang="zh-CN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[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3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]. The Effects of Low Molecular Weight and Standard Heparin on Calcium Loss From Fetal Rat Calvaria . Blood, Vol 86, NO 4 (August 15),1995</a:t>
            </a:r>
            <a:endParaRPr kumimoji="0" lang="zh-CN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cxnSp>
        <p:nvCxnSpPr>
          <p:cNvPr id="11" name="直接连接符 10"/>
          <p:cNvCxnSpPr>
            <a:cxnSpLocks/>
          </p:cNvCxnSpPr>
          <p:nvPr/>
        </p:nvCxnSpPr>
        <p:spPr>
          <a:xfrm>
            <a:off x="1043446" y="2100005"/>
            <a:ext cx="7969804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cxnSpLocks/>
          </p:cNvCxnSpPr>
          <p:nvPr/>
        </p:nvCxnSpPr>
        <p:spPr>
          <a:xfrm>
            <a:off x="1016833" y="3918697"/>
            <a:ext cx="9166342" cy="2906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cxnSpLocks/>
          </p:cNvCxnSpPr>
          <p:nvPr/>
        </p:nvCxnSpPr>
        <p:spPr>
          <a:xfrm>
            <a:off x="1016833" y="5931526"/>
            <a:ext cx="10288131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174634" y="2554140"/>
            <a:ext cx="5036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国内无不良反应报告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B0CB4B0-197B-77E9-3D94-EB3971E32706}"/>
              </a:ext>
            </a:extLst>
          </p:cNvPr>
          <p:cNvSpPr txBox="1"/>
          <p:nvPr/>
        </p:nvSpPr>
        <p:spPr>
          <a:xfrm>
            <a:off x="1110841" y="5965874"/>
            <a:ext cx="20757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Da: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道尔顿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HIT: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肝素诱发的血小板减少症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880E71E-2767-AD6A-06C7-76A1359CBB13}"/>
              </a:ext>
            </a:extLst>
          </p:cNvPr>
          <p:cNvSpPr txBox="1"/>
          <p:nvPr/>
        </p:nvSpPr>
        <p:spPr>
          <a:xfrm>
            <a:off x="1129807" y="262991"/>
            <a:ext cx="1292924" cy="677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有效性</a:t>
            </a:r>
          </a:p>
        </p:txBody>
      </p:sp>
      <p:sp>
        <p:nvSpPr>
          <p:cNvPr id="5" name="流程图: 离页连接符 4">
            <a:extLst>
              <a:ext uri="{FF2B5EF4-FFF2-40B4-BE49-F238E27FC236}">
                <a16:creationId xmlns:a16="http://schemas.microsoft.com/office/drawing/2014/main" id="{7D028287-C20C-A28A-BD11-CCCE6E378D53}"/>
              </a:ext>
            </a:extLst>
          </p:cNvPr>
          <p:cNvSpPr/>
          <p:nvPr/>
        </p:nvSpPr>
        <p:spPr>
          <a:xfrm rot="16200000">
            <a:off x="330796" y="46262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5A65E5A-4E65-0B27-A726-682F4118AC5C}"/>
              </a:ext>
            </a:extLst>
          </p:cNvPr>
          <p:cNvSpPr txBox="1"/>
          <p:nvPr/>
        </p:nvSpPr>
        <p:spPr>
          <a:xfrm>
            <a:off x="303383" y="401627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03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5094479-5993-3E39-DED8-6C0FD8EE0838}"/>
              </a:ext>
            </a:extLst>
          </p:cNvPr>
          <p:cNvSpPr txBox="1"/>
          <p:nvPr/>
        </p:nvSpPr>
        <p:spPr>
          <a:xfrm>
            <a:off x="1236476" y="1231161"/>
            <a:ext cx="8808521" cy="1289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贝米肝素钠是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唯一第二代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低分子量肝素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唯一批准术后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小时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使用的低分子量肝素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显著降低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近端深静脉血栓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(DVT)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和肺栓塞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(PE)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的发生率，减少术后并发症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33E60FC-9273-2130-FB6E-EA5A81D86EFA}"/>
              </a:ext>
            </a:extLst>
          </p:cNvPr>
          <p:cNvSpPr txBox="1"/>
          <p:nvPr/>
        </p:nvSpPr>
        <p:spPr>
          <a:xfrm>
            <a:off x="1440873" y="2218230"/>
            <a:ext cx="5142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相比依诺肝素钠，贝米肝素钠用于全膝关节置换术后预防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VTE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[1] </a:t>
            </a:r>
            <a:endParaRPr kumimoji="0" lang="zh-CN" altLang="en-US" sz="1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F2D3D0FC-41F8-E353-7BF4-F7E11FB4DB03}"/>
              </a:ext>
            </a:extLst>
          </p:cNvPr>
          <p:cNvGrpSpPr/>
          <p:nvPr/>
        </p:nvGrpSpPr>
        <p:grpSpPr>
          <a:xfrm>
            <a:off x="6658599" y="2589142"/>
            <a:ext cx="3184149" cy="2544138"/>
            <a:chOff x="7017305" y="2254777"/>
            <a:chExt cx="3836421" cy="3363760"/>
          </a:xfrm>
        </p:grpSpPr>
        <p:graphicFrame>
          <p:nvGraphicFramePr>
            <p:cNvPr id="19" name="图表 18">
              <a:extLst>
                <a:ext uri="{FF2B5EF4-FFF2-40B4-BE49-F238E27FC236}">
                  <a16:creationId xmlns:a16="http://schemas.microsoft.com/office/drawing/2014/main" id="{1E9D3373-2434-31F2-42A0-E422250EAEA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60354006"/>
                </p:ext>
              </p:extLst>
            </p:nvPr>
          </p:nvGraphicFramePr>
          <p:xfrm>
            <a:off x="7017305" y="3021944"/>
            <a:ext cx="3836421" cy="25965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A847866F-8E87-8CAB-4823-A8C8963BEF96}"/>
                </a:ext>
              </a:extLst>
            </p:cNvPr>
            <p:cNvSpPr txBox="1"/>
            <p:nvPr/>
          </p:nvSpPr>
          <p:spPr>
            <a:xfrm>
              <a:off x="8254458" y="2254777"/>
              <a:ext cx="2459723" cy="529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肺栓塞发生率为</a:t>
              </a: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21" name="矩形 20">
            <a:extLst>
              <a:ext uri="{FF2B5EF4-FFF2-40B4-BE49-F238E27FC236}">
                <a16:creationId xmlns:a16="http://schemas.microsoft.com/office/drawing/2014/main" id="{540418F5-FE63-CDAE-ECF7-2CC577F738F2}"/>
              </a:ext>
            </a:extLst>
          </p:cNvPr>
          <p:cNvSpPr/>
          <p:nvPr/>
        </p:nvSpPr>
        <p:spPr>
          <a:xfrm>
            <a:off x="1440873" y="2484582"/>
            <a:ext cx="4629842" cy="290827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4A16D9C9-9A70-5954-32B5-07A5F4812B35}"/>
              </a:ext>
            </a:extLst>
          </p:cNvPr>
          <p:cNvSpPr/>
          <p:nvPr/>
        </p:nvSpPr>
        <p:spPr>
          <a:xfrm>
            <a:off x="6070715" y="2484582"/>
            <a:ext cx="4629842" cy="290827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826310F-3168-FE64-8274-376B89C42866}"/>
              </a:ext>
            </a:extLst>
          </p:cNvPr>
          <p:cNvSpPr txBox="1"/>
          <p:nvPr/>
        </p:nvSpPr>
        <p:spPr>
          <a:xfrm>
            <a:off x="990565" y="6282923"/>
            <a:ext cx="944009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[1]. Efficacy and safety of </a:t>
            </a:r>
            <a:r>
              <a:rPr kumimoji="0" lang="en-US" altLang="zh-CN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bemiparin</a:t>
            </a: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compared with enoxaparin in the prevention of venous thromboembolism after total knee arthroplasty: a randomized, double-blind clinical </a:t>
            </a:r>
            <a:r>
              <a:rPr kumimoji="0" lang="en-US" altLang="zh-CN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tria</a:t>
            </a: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. Journal of Thrombosis and </a:t>
            </a:r>
            <a:r>
              <a:rPr kumimoji="0" lang="en-US" altLang="zh-CN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Haemostasis</a:t>
            </a:r>
            <a:endParaRPr kumimoji="0" lang="zh-CN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28936332-3CF6-9316-6AD4-166D13DBFF7D}"/>
              </a:ext>
            </a:extLst>
          </p:cNvPr>
          <p:cNvSpPr txBox="1"/>
          <p:nvPr/>
        </p:nvSpPr>
        <p:spPr>
          <a:xfrm>
            <a:off x="1296902" y="5526930"/>
            <a:ext cx="7524666" cy="418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术后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小时为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最佳抗凝时间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[2] 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；不影响轴索麻醉；不影响镇痛泵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9E219DC-FC14-AE72-A901-0D9FDB6A97DF}"/>
              </a:ext>
            </a:extLst>
          </p:cNvPr>
          <p:cNvSpPr txBox="1"/>
          <p:nvPr/>
        </p:nvSpPr>
        <p:spPr>
          <a:xfrm>
            <a:off x="985654" y="6604084"/>
            <a:ext cx="63638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[2]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中国骨科手术加速康复围手术期氨甲环酸与 抗凝血药应用的专家共识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,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中华骨与外科关节杂志，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2019</a:t>
            </a:r>
            <a:endParaRPr kumimoji="0" lang="en-US" altLang="zh-CN" sz="9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C5C19931-04D0-A402-C36C-BA1E83DE85E3}"/>
              </a:ext>
            </a:extLst>
          </p:cNvPr>
          <p:cNvGrpSpPr/>
          <p:nvPr/>
        </p:nvGrpSpPr>
        <p:grpSpPr>
          <a:xfrm>
            <a:off x="1696546" y="3018668"/>
            <a:ext cx="4014064" cy="2072820"/>
            <a:chOff x="1705601" y="3100921"/>
            <a:chExt cx="4014064" cy="2072820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12A95A45-EB86-4157-29BA-2BFB8DE00D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705601" y="3100921"/>
              <a:ext cx="4014064" cy="2072820"/>
            </a:xfrm>
            <a:prstGeom prst="rect">
              <a:avLst/>
            </a:prstGeom>
          </p:spPr>
        </p:pic>
        <p:cxnSp>
          <p:nvCxnSpPr>
            <p:cNvPr id="30" name="直接连接符 29">
              <a:extLst>
                <a:ext uri="{FF2B5EF4-FFF2-40B4-BE49-F238E27FC236}">
                  <a16:creationId xmlns:a16="http://schemas.microsoft.com/office/drawing/2014/main" id="{4DE1915C-94D3-233A-0795-0BAB47DC94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12571" y="3399367"/>
              <a:ext cx="1530221" cy="0"/>
            </a:xfrm>
            <a:prstGeom prst="line">
              <a:avLst/>
            </a:prstGeom>
            <a:ln w="127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箭头连接符 32">
              <a:extLst>
                <a:ext uri="{FF2B5EF4-FFF2-40B4-BE49-F238E27FC236}">
                  <a16:creationId xmlns:a16="http://schemas.microsoft.com/office/drawing/2014/main" id="{2B12AC3A-7411-EF9C-7659-484605FBA046}"/>
                </a:ext>
              </a:extLst>
            </p:cNvPr>
            <p:cNvCxnSpPr/>
            <p:nvPr/>
          </p:nvCxnSpPr>
          <p:spPr>
            <a:xfrm>
              <a:off x="2733869" y="3429000"/>
              <a:ext cx="0" cy="807098"/>
            </a:xfrm>
            <a:prstGeom prst="straightConnector1">
              <a:avLst/>
            </a:prstGeom>
            <a:ln w="12700"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EDF09DCC-631F-BCB6-46F2-3A7BF358390A}"/>
                </a:ext>
              </a:extLst>
            </p:cNvPr>
            <p:cNvSpPr txBox="1"/>
            <p:nvPr/>
          </p:nvSpPr>
          <p:spPr>
            <a:xfrm>
              <a:off x="2846115" y="3660472"/>
              <a:ext cx="783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-66%</a:t>
              </a:r>
              <a:endPara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5" name="椭圆 34">
              <a:extLst>
                <a:ext uri="{FF2B5EF4-FFF2-40B4-BE49-F238E27FC236}">
                  <a16:creationId xmlns:a16="http://schemas.microsoft.com/office/drawing/2014/main" id="{E0129A36-CD75-7FCD-8EB5-FD58C4955964}"/>
                </a:ext>
              </a:extLst>
            </p:cNvPr>
            <p:cNvSpPr/>
            <p:nvPr/>
          </p:nvSpPr>
          <p:spPr>
            <a:xfrm>
              <a:off x="2846115" y="3654452"/>
              <a:ext cx="671526" cy="319819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36" name="文本框 35">
            <a:extLst>
              <a:ext uri="{FF2B5EF4-FFF2-40B4-BE49-F238E27FC236}">
                <a16:creationId xmlns:a16="http://schemas.microsoft.com/office/drawing/2014/main" id="{99939663-0E51-D1B6-C9C9-3ABD61FD7280}"/>
              </a:ext>
            </a:extLst>
          </p:cNvPr>
          <p:cNvSpPr txBox="1"/>
          <p:nvPr/>
        </p:nvSpPr>
        <p:spPr>
          <a:xfrm>
            <a:off x="2122937" y="2596425"/>
            <a:ext cx="3265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近端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DVT+PE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</a:t>
            </a:r>
            <a:r>
              <a:rPr lang="zh-CN" altLang="en-US" sz="1600" b="1" dirty="0">
                <a:solidFill>
                  <a:srgbClr val="4472C4">
                    <a:lumMod val="7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发生率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降低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66%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2EEA58DF-1B56-B3AA-7C45-77787802D12B}"/>
              </a:ext>
            </a:extLst>
          </p:cNvPr>
          <p:cNvSpPr txBox="1"/>
          <p:nvPr/>
        </p:nvSpPr>
        <p:spPr>
          <a:xfrm>
            <a:off x="1386022" y="5037324"/>
            <a:ext cx="20734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DVT</a:t>
            </a: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：深静脉血栓</a:t>
            </a:r>
            <a:b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b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PE</a:t>
            </a: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：肺栓塞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90C4C1D-E61B-31F3-512E-738ED9AE309D}"/>
              </a:ext>
            </a:extLst>
          </p:cNvPr>
          <p:cNvSpPr txBox="1"/>
          <p:nvPr/>
        </p:nvSpPr>
        <p:spPr>
          <a:xfrm>
            <a:off x="4703085" y="4441279"/>
            <a:ext cx="830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=0.02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453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矩形 66">
            <a:extLst>
              <a:ext uri="{FF2B5EF4-FFF2-40B4-BE49-F238E27FC236}">
                <a16:creationId xmlns:a16="http://schemas.microsoft.com/office/drawing/2014/main" id="{FE274EB8-DAA2-471D-F943-7A0225160F10}"/>
              </a:ext>
            </a:extLst>
          </p:cNvPr>
          <p:cNvSpPr/>
          <p:nvPr/>
        </p:nvSpPr>
        <p:spPr>
          <a:xfrm>
            <a:off x="7206826" y="1411289"/>
            <a:ext cx="3921976" cy="484835"/>
          </a:xfrm>
          <a:prstGeom prst="rect">
            <a:avLst/>
          </a:prstGeom>
          <a:solidFill>
            <a:schemeClr val="bg2"/>
          </a:solidFill>
          <a:ln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CB2CCC60-1C6A-ACF1-DCA8-A1E55721E346}"/>
              </a:ext>
            </a:extLst>
          </p:cNvPr>
          <p:cNvSpPr/>
          <p:nvPr/>
        </p:nvSpPr>
        <p:spPr>
          <a:xfrm>
            <a:off x="670737" y="1413520"/>
            <a:ext cx="5660751" cy="492395"/>
          </a:xfrm>
          <a:prstGeom prst="rect">
            <a:avLst/>
          </a:prstGeom>
          <a:solidFill>
            <a:schemeClr val="bg2"/>
          </a:solidFill>
          <a:ln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E8E98CF9-870B-93C3-A794-933CB1F0B84A}"/>
              </a:ext>
            </a:extLst>
          </p:cNvPr>
          <p:cNvSpPr txBox="1"/>
          <p:nvPr/>
        </p:nvSpPr>
        <p:spPr>
          <a:xfrm>
            <a:off x="688717" y="1859544"/>
            <a:ext cx="5166037" cy="787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平均分子量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较依诺肝素钠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低</a:t>
            </a:r>
            <a:r>
              <a:rPr lang="en-US" altLang="zh-CN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20%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抗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Xa</a:t>
            </a:r>
            <a:r>
              <a:rPr lang="en-US" altLang="zh-CN" sz="1600" spc="16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抗</a:t>
            </a:r>
            <a:r>
              <a:rPr kumimoji="0" lang="en-US" altLang="zh-CN" sz="1600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Ⅱ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</a:t>
            </a:r>
            <a:r>
              <a:rPr lang="zh-CN" altLang="en-US" sz="1600" spc="16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比值</a:t>
            </a:r>
            <a:r>
              <a:rPr kumimoji="0" lang="zh-CN" altLang="en-US" sz="16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较依诺肝素钠约</a:t>
            </a:r>
            <a:r>
              <a:rPr kumimoji="0" lang="zh-CN" altLang="en-US" sz="1600" b="1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提高</a:t>
            </a:r>
            <a:r>
              <a:rPr lang="en-US" altLang="zh-CN" sz="1600" b="1" spc="16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86</a:t>
            </a:r>
            <a:r>
              <a:rPr kumimoji="0" lang="en-US" altLang="zh-CN" sz="1600" b="1" i="0" u="none" strike="noStrike" kern="1200" cap="none" spc="1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%</a:t>
            </a:r>
            <a:endParaRPr kumimoji="0" lang="en-US" altLang="zh-CN" sz="1600" b="1" i="0" u="none" strike="noStrike" kern="1200" cap="none" spc="16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0D8A98C8-D94F-8B74-7EF9-23A80959B36B}"/>
              </a:ext>
            </a:extLst>
          </p:cNvPr>
          <p:cNvGrpSpPr/>
          <p:nvPr/>
        </p:nvGrpSpPr>
        <p:grpSpPr>
          <a:xfrm>
            <a:off x="3000753" y="3023293"/>
            <a:ext cx="3961684" cy="1562733"/>
            <a:chOff x="1341100" y="2691575"/>
            <a:chExt cx="3961684" cy="1562733"/>
          </a:xfrm>
        </p:grpSpPr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7E48ABD2-95DA-CF55-52BC-3D227A5B2113}"/>
                </a:ext>
              </a:extLst>
            </p:cNvPr>
            <p:cNvGrpSpPr/>
            <p:nvPr/>
          </p:nvGrpSpPr>
          <p:grpSpPr>
            <a:xfrm>
              <a:off x="1341100" y="3010925"/>
              <a:ext cx="3293131" cy="1243383"/>
              <a:chOff x="893794" y="1431636"/>
              <a:chExt cx="3533483" cy="882664"/>
            </a:xfrm>
          </p:grpSpPr>
          <p:pic>
            <p:nvPicPr>
              <p:cNvPr id="42" name="图片 41">
                <a:extLst>
                  <a:ext uri="{FF2B5EF4-FFF2-40B4-BE49-F238E27FC236}">
                    <a16:creationId xmlns:a16="http://schemas.microsoft.com/office/drawing/2014/main" id="{66E4DE22-67D2-F575-845F-E9C53E30E0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20256" t="88854"/>
              <a:stretch/>
            </p:blipFill>
            <p:spPr>
              <a:xfrm>
                <a:off x="1662374" y="2089713"/>
                <a:ext cx="2764903" cy="224587"/>
              </a:xfrm>
              <a:prstGeom prst="rect">
                <a:avLst/>
              </a:prstGeom>
            </p:spPr>
          </p:pic>
          <p:sp>
            <p:nvSpPr>
              <p:cNvPr id="43" name="矩形 42">
                <a:extLst>
                  <a:ext uri="{FF2B5EF4-FFF2-40B4-BE49-F238E27FC236}">
                    <a16:creationId xmlns:a16="http://schemas.microsoft.com/office/drawing/2014/main" id="{4A001F1B-E23E-1F3B-4EC9-A7B00D86B79C}"/>
                  </a:ext>
                </a:extLst>
              </p:cNvPr>
              <p:cNvSpPr/>
              <p:nvPr/>
            </p:nvSpPr>
            <p:spPr>
              <a:xfrm>
                <a:off x="1776269" y="1431636"/>
                <a:ext cx="2537113" cy="221673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40821D5C-C8D4-A95D-42F4-A45EB8CEC85C}"/>
                  </a:ext>
                </a:extLst>
              </p:cNvPr>
              <p:cNvSpPr/>
              <p:nvPr/>
            </p:nvSpPr>
            <p:spPr>
              <a:xfrm>
                <a:off x="1776269" y="1824853"/>
                <a:ext cx="2537113" cy="221673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8E481506-E25B-C2DE-297D-02B2B095E965}"/>
                  </a:ext>
                </a:extLst>
              </p:cNvPr>
              <p:cNvSpPr txBox="1"/>
              <p:nvPr/>
            </p:nvSpPr>
            <p:spPr>
              <a:xfrm>
                <a:off x="893794" y="1443733"/>
                <a:ext cx="1055966" cy="180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050" b="1" dirty="0">
                    <a:solidFill>
                      <a:schemeClr val="bg2">
                        <a:lumMod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贝米肝素钠</a:t>
                </a: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E6D9392C-440C-85C5-B790-230E13FC922B}"/>
                  </a:ext>
                </a:extLst>
              </p:cNvPr>
              <p:cNvSpPr txBox="1"/>
              <p:nvPr/>
            </p:nvSpPr>
            <p:spPr>
              <a:xfrm>
                <a:off x="893794" y="1856475"/>
                <a:ext cx="960152" cy="174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000" b="1" dirty="0">
                    <a:solidFill>
                      <a:schemeClr val="bg2">
                        <a:lumMod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依诺肝素钠</a:t>
                </a:r>
              </a:p>
            </p:txBody>
          </p:sp>
          <p:sp>
            <p:nvSpPr>
              <p:cNvPr id="47" name="矩形 46">
                <a:extLst>
                  <a:ext uri="{FF2B5EF4-FFF2-40B4-BE49-F238E27FC236}">
                    <a16:creationId xmlns:a16="http://schemas.microsoft.com/office/drawing/2014/main" id="{660E0387-507F-3A45-C6E9-B9CAE2AC6087}"/>
                  </a:ext>
                </a:extLst>
              </p:cNvPr>
              <p:cNvSpPr/>
              <p:nvPr/>
            </p:nvSpPr>
            <p:spPr>
              <a:xfrm>
                <a:off x="4135003" y="1431636"/>
                <a:ext cx="178378" cy="21923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8</a:t>
                </a:r>
                <a:endPara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8" name="矩形 47">
                <a:extLst>
                  <a:ext uri="{FF2B5EF4-FFF2-40B4-BE49-F238E27FC236}">
                    <a16:creationId xmlns:a16="http://schemas.microsoft.com/office/drawing/2014/main" id="{FA50A820-05F2-6EB0-9DE6-8B02E8C20783}"/>
                  </a:ext>
                </a:extLst>
              </p:cNvPr>
              <p:cNvSpPr/>
              <p:nvPr/>
            </p:nvSpPr>
            <p:spPr>
              <a:xfrm>
                <a:off x="2818818" y="1826350"/>
                <a:ext cx="589400" cy="22167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9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id="{E7CC8E4B-8806-6DE8-9E79-69D799A8C9E5}"/>
                  </a:ext>
                </a:extLst>
              </p:cNvPr>
              <p:cNvSpPr txBox="1"/>
              <p:nvPr/>
            </p:nvSpPr>
            <p:spPr>
              <a:xfrm>
                <a:off x="2737015" y="1815617"/>
                <a:ext cx="923636" cy="230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1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3.3-5.3</a:t>
                </a:r>
                <a:endParaRPr lang="zh-CN" altLang="en-US" sz="11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8EDEA2DD-6A91-4459-4C55-388180944759}"/>
                </a:ext>
              </a:extLst>
            </p:cNvPr>
            <p:cNvSpPr txBox="1"/>
            <p:nvPr/>
          </p:nvSpPr>
          <p:spPr>
            <a:xfrm>
              <a:off x="4597873" y="2947088"/>
              <a:ext cx="704911" cy="3163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11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+86%</a:t>
              </a:r>
              <a:endParaRPr lang="en-US" altLang="zh-CN" sz="105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椭圆 52">
              <a:extLst>
                <a:ext uri="{FF2B5EF4-FFF2-40B4-BE49-F238E27FC236}">
                  <a16:creationId xmlns:a16="http://schemas.microsoft.com/office/drawing/2014/main" id="{2AC8A9C1-F948-3904-B2A4-10A7D2C12BAB}"/>
                </a:ext>
              </a:extLst>
            </p:cNvPr>
            <p:cNvSpPr/>
            <p:nvPr/>
          </p:nvSpPr>
          <p:spPr>
            <a:xfrm>
              <a:off x="4604793" y="2996806"/>
              <a:ext cx="526602" cy="290767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42E1FEC8-84A8-49EB-7ACA-57B2A2E9463B}"/>
                </a:ext>
              </a:extLst>
            </p:cNvPr>
            <p:cNvSpPr txBox="1"/>
            <p:nvPr/>
          </p:nvSpPr>
          <p:spPr>
            <a:xfrm>
              <a:off x="2496640" y="2691575"/>
              <a:ext cx="142311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1100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抗</a:t>
              </a:r>
              <a:r>
                <a:rPr kumimoji="0" lang="zh-CN" altLang="en-US" sz="1100" i="0" u="none" strike="noStrike" kern="1200" cap="none" spc="160" normalizeH="0" baseline="0" noProof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+mn-ea"/>
                </a:rPr>
                <a:t>Xa</a:t>
              </a:r>
              <a:r>
                <a:rPr lang="en-US" altLang="zh-CN" sz="1100" spc="160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/</a:t>
              </a:r>
              <a:r>
                <a:rPr kumimoji="0" lang="zh-CN" altLang="en-US" sz="1100" i="0" u="none" strike="noStrike" kern="1200" cap="none" spc="160" normalizeH="0" baseline="0" noProof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+mn-ea"/>
                </a:rPr>
                <a:t>抗</a:t>
              </a:r>
              <a:r>
                <a:rPr kumimoji="0" lang="en-US" altLang="zh-CN" sz="1100" i="0" u="none" strike="noStrike" kern="1200" cap="none" spc="160" normalizeH="0" baseline="0" noProof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+mn-ea"/>
                </a:rPr>
                <a:t>Ⅱ</a:t>
              </a:r>
              <a:r>
                <a:rPr kumimoji="0" lang="zh-CN" altLang="en-US" sz="1100" i="0" u="none" strike="noStrike" kern="1200" cap="none" spc="160" normalizeH="0" baseline="0" noProof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+mn-ea"/>
                </a:rPr>
                <a:t>a</a:t>
              </a:r>
              <a:r>
                <a:rPr lang="zh-CN" altLang="en-US" sz="1100" spc="160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比值</a:t>
              </a:r>
              <a:endParaRPr lang="zh-CN" altLang="en-US" sz="11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56" name="标题 1">
            <a:extLst>
              <a:ext uri="{FF2B5EF4-FFF2-40B4-BE49-F238E27FC236}">
                <a16:creationId xmlns:a16="http://schemas.microsoft.com/office/drawing/2014/main" id="{EAAED464-C5ED-64B9-AA26-CC532F3DD094}"/>
              </a:ext>
            </a:extLst>
          </p:cNvPr>
          <p:cNvSpPr txBox="1"/>
          <p:nvPr/>
        </p:nvSpPr>
        <p:spPr>
          <a:xfrm>
            <a:off x="1167436" y="165108"/>
            <a:ext cx="1292924" cy="677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有效性</a:t>
            </a:r>
          </a:p>
        </p:txBody>
      </p:sp>
      <p:sp>
        <p:nvSpPr>
          <p:cNvPr id="57" name="流程图: 离页连接符 56">
            <a:extLst>
              <a:ext uri="{FF2B5EF4-FFF2-40B4-BE49-F238E27FC236}">
                <a16:creationId xmlns:a16="http://schemas.microsoft.com/office/drawing/2014/main" id="{A22B49D4-1639-9392-D810-FA07186073E7}"/>
              </a:ext>
            </a:extLst>
          </p:cNvPr>
          <p:cNvSpPr/>
          <p:nvPr/>
        </p:nvSpPr>
        <p:spPr>
          <a:xfrm rot="16200000">
            <a:off x="329871" y="-92676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35855D85-FC45-18CB-53D0-2E25D3CED5A6}"/>
              </a:ext>
            </a:extLst>
          </p:cNvPr>
          <p:cNvSpPr txBox="1"/>
          <p:nvPr/>
        </p:nvSpPr>
        <p:spPr>
          <a:xfrm>
            <a:off x="312462" y="251266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03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AB1B8E5A-3A5C-D682-D036-58F3BB1DE9F6}"/>
              </a:ext>
            </a:extLst>
          </p:cNvPr>
          <p:cNvSpPr txBox="1"/>
          <p:nvPr/>
        </p:nvSpPr>
        <p:spPr>
          <a:xfrm>
            <a:off x="2579716" y="912710"/>
            <a:ext cx="7216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贝米肝素钠具有独特的药理学特性，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抗</a:t>
            </a:r>
            <a:r>
              <a:rPr lang="zh-CN" altLang="en-US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凝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效果更好，疗效更稳定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31D344B0-7034-1230-7B4C-CCAFF0DCF8C7}"/>
              </a:ext>
            </a:extLst>
          </p:cNvPr>
          <p:cNvSpPr txBox="1"/>
          <p:nvPr/>
        </p:nvSpPr>
        <p:spPr>
          <a:xfrm>
            <a:off x="7206826" y="1923388"/>
            <a:ext cx="5086149" cy="458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半衰期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比依诺肝素钠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</a:t>
            </a:r>
            <a:r>
              <a:rPr lang="en-US" altLang="zh-CN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27%</a:t>
            </a:r>
            <a:endParaRPr lang="zh-CN" altLang="en-US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8" name="图片 67">
            <a:extLst>
              <a:ext uri="{FF2B5EF4-FFF2-40B4-BE49-F238E27FC236}">
                <a16:creationId xmlns:a16="http://schemas.microsoft.com/office/drawing/2014/main" id="{B7BD53E5-F5D0-1ECF-9791-5202E52B52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b="23183"/>
          <a:stretch/>
        </p:blipFill>
        <p:spPr>
          <a:xfrm>
            <a:off x="7936703" y="2632335"/>
            <a:ext cx="3256494" cy="1683928"/>
          </a:xfrm>
          <a:prstGeom prst="rect">
            <a:avLst/>
          </a:prstGeom>
        </p:spPr>
      </p:pic>
      <p:pic>
        <p:nvPicPr>
          <p:cNvPr id="69" name="图片 68">
            <a:extLst>
              <a:ext uri="{FF2B5EF4-FFF2-40B4-BE49-F238E27FC236}">
                <a16:creationId xmlns:a16="http://schemas.microsoft.com/office/drawing/2014/main" id="{F25C34A4-4FE3-0F42-7CF2-98222D2FEE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48130" t="73889" r="23897" b="9263"/>
          <a:stretch/>
        </p:blipFill>
        <p:spPr>
          <a:xfrm>
            <a:off x="10499346" y="3082161"/>
            <a:ext cx="760702" cy="308419"/>
          </a:xfrm>
          <a:prstGeom prst="rect">
            <a:avLst/>
          </a:prstGeom>
        </p:spPr>
      </p:pic>
      <p:pic>
        <p:nvPicPr>
          <p:cNvPr id="70" name="图片 69">
            <a:extLst>
              <a:ext uri="{FF2B5EF4-FFF2-40B4-BE49-F238E27FC236}">
                <a16:creationId xmlns:a16="http://schemas.microsoft.com/office/drawing/2014/main" id="{3E33505E-F3F6-122D-DEAD-CC62E4D8F6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73889" r="64154" b="9853"/>
          <a:stretch/>
        </p:blipFill>
        <p:spPr>
          <a:xfrm>
            <a:off x="10404639" y="2952914"/>
            <a:ext cx="724163" cy="221095"/>
          </a:xfrm>
          <a:prstGeom prst="rect">
            <a:avLst/>
          </a:prstGeom>
        </p:spPr>
      </p:pic>
      <p:grpSp>
        <p:nvGrpSpPr>
          <p:cNvPr id="86" name="组合 85">
            <a:extLst>
              <a:ext uri="{FF2B5EF4-FFF2-40B4-BE49-F238E27FC236}">
                <a16:creationId xmlns:a16="http://schemas.microsoft.com/office/drawing/2014/main" id="{A662D2FF-828A-4D85-AC44-73693458E269}"/>
              </a:ext>
            </a:extLst>
          </p:cNvPr>
          <p:cNvGrpSpPr/>
          <p:nvPr/>
        </p:nvGrpSpPr>
        <p:grpSpPr>
          <a:xfrm>
            <a:off x="8004657" y="4307743"/>
            <a:ext cx="3227510" cy="733737"/>
            <a:chOff x="7315250" y="4082471"/>
            <a:chExt cx="3227510" cy="733737"/>
          </a:xfrm>
        </p:grpSpPr>
        <p:sp>
          <p:nvSpPr>
            <p:cNvPr id="73" name="矩形 72">
              <a:extLst>
                <a:ext uri="{FF2B5EF4-FFF2-40B4-BE49-F238E27FC236}">
                  <a16:creationId xmlns:a16="http://schemas.microsoft.com/office/drawing/2014/main" id="{23E9229A-D734-9A49-067C-C68630FD5474}"/>
                </a:ext>
              </a:extLst>
            </p:cNvPr>
            <p:cNvSpPr/>
            <p:nvPr/>
          </p:nvSpPr>
          <p:spPr>
            <a:xfrm>
              <a:off x="8155709" y="4223987"/>
              <a:ext cx="1662546" cy="1355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4" name="矩形 73">
              <a:extLst>
                <a:ext uri="{FF2B5EF4-FFF2-40B4-BE49-F238E27FC236}">
                  <a16:creationId xmlns:a16="http://schemas.microsoft.com/office/drawing/2014/main" id="{33998348-AFAD-2358-0EC8-75BA1723F4D8}"/>
                </a:ext>
              </a:extLst>
            </p:cNvPr>
            <p:cNvSpPr/>
            <p:nvPr/>
          </p:nvSpPr>
          <p:spPr>
            <a:xfrm>
              <a:off x="8164945" y="4505865"/>
              <a:ext cx="1200727" cy="13557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id="{060B6FE0-2911-919F-D496-0F831C5BFC72}"/>
                </a:ext>
              </a:extLst>
            </p:cNvPr>
            <p:cNvSpPr txBox="1"/>
            <p:nvPr/>
          </p:nvSpPr>
          <p:spPr>
            <a:xfrm>
              <a:off x="7315250" y="4145323"/>
              <a:ext cx="98413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050" b="1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贝米肝素钠</a:t>
              </a:r>
            </a:p>
          </p:txBody>
        </p:sp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id="{23527EEA-9E53-1875-A8C2-98024DD2896B}"/>
                </a:ext>
              </a:extLst>
            </p:cNvPr>
            <p:cNvSpPr txBox="1"/>
            <p:nvPr/>
          </p:nvSpPr>
          <p:spPr>
            <a:xfrm>
              <a:off x="7315250" y="4450542"/>
              <a:ext cx="894841" cy="246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000" b="1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依诺肝素钠</a:t>
              </a:r>
            </a:p>
          </p:txBody>
        </p:sp>
        <p:sp>
          <p:nvSpPr>
            <p:cNvPr id="77" name="文本框 76">
              <a:extLst>
                <a:ext uri="{FF2B5EF4-FFF2-40B4-BE49-F238E27FC236}">
                  <a16:creationId xmlns:a16="http://schemas.microsoft.com/office/drawing/2014/main" id="{CB42D6C4-E6A2-0113-2D30-06C37E8ECA94}"/>
                </a:ext>
              </a:extLst>
            </p:cNvPr>
            <p:cNvSpPr txBox="1"/>
            <p:nvPr/>
          </p:nvSpPr>
          <p:spPr>
            <a:xfrm>
              <a:off x="8542128" y="4162181"/>
              <a:ext cx="89484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5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</a:t>
              </a:r>
              <a:r>
                <a:rPr lang="en-US" altLang="zh-CN" sz="1050" b="1" baseline="-25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½</a:t>
              </a:r>
              <a:r>
                <a:rPr lang="en-US" altLang="zh-CN" sz="105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=5.3h</a:t>
              </a:r>
              <a:endParaRPr lang="zh-CN" altLang="en-US" sz="105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8" name="文本框 77">
              <a:extLst>
                <a:ext uri="{FF2B5EF4-FFF2-40B4-BE49-F238E27FC236}">
                  <a16:creationId xmlns:a16="http://schemas.microsoft.com/office/drawing/2014/main" id="{2773FC56-5359-FC28-061F-189BCC18343C}"/>
                </a:ext>
              </a:extLst>
            </p:cNvPr>
            <p:cNvSpPr txBox="1"/>
            <p:nvPr/>
          </p:nvSpPr>
          <p:spPr>
            <a:xfrm>
              <a:off x="8470288" y="4444353"/>
              <a:ext cx="89484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5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</a:t>
              </a:r>
              <a:r>
                <a:rPr lang="en-US" altLang="zh-CN" sz="1050" baseline="-25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½</a:t>
              </a:r>
              <a:r>
                <a:rPr lang="en-US" altLang="zh-CN" sz="105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=4.2h</a:t>
              </a:r>
              <a:endPara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80" name="直接连接符 79">
              <a:extLst>
                <a:ext uri="{FF2B5EF4-FFF2-40B4-BE49-F238E27FC236}">
                  <a16:creationId xmlns:a16="http://schemas.microsoft.com/office/drawing/2014/main" id="{C5F72F00-91EF-4FDC-A6AE-F1BB9384B4A9}"/>
                </a:ext>
              </a:extLst>
            </p:cNvPr>
            <p:cNvCxnSpPr>
              <a:cxnSpLocks/>
            </p:cNvCxnSpPr>
            <p:nvPr/>
          </p:nvCxnSpPr>
          <p:spPr>
            <a:xfrm>
              <a:off x="9827491" y="4082471"/>
              <a:ext cx="0" cy="73373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文本框 83">
              <a:extLst>
                <a:ext uri="{FF2B5EF4-FFF2-40B4-BE49-F238E27FC236}">
                  <a16:creationId xmlns:a16="http://schemas.microsoft.com/office/drawing/2014/main" id="{A0CF663E-2866-8877-5684-7617A1B2FC46}"/>
                </a:ext>
              </a:extLst>
            </p:cNvPr>
            <p:cNvSpPr txBox="1"/>
            <p:nvPr/>
          </p:nvSpPr>
          <p:spPr>
            <a:xfrm>
              <a:off x="9837849" y="4106757"/>
              <a:ext cx="704911" cy="3163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11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+27%</a:t>
              </a:r>
              <a:endParaRPr lang="en-US" altLang="zh-CN" sz="105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16BBB70F-653C-7CB8-C10B-EC752C0CFA65}"/>
                </a:ext>
              </a:extLst>
            </p:cNvPr>
            <p:cNvSpPr/>
            <p:nvPr/>
          </p:nvSpPr>
          <p:spPr>
            <a:xfrm>
              <a:off x="9891416" y="4192346"/>
              <a:ext cx="466980" cy="21575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87" name="图片 86">
            <a:extLst>
              <a:ext uri="{FF2B5EF4-FFF2-40B4-BE49-F238E27FC236}">
                <a16:creationId xmlns:a16="http://schemas.microsoft.com/office/drawing/2014/main" id="{02D5E717-C649-0909-123E-3C2F27C9B0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926" y="2953463"/>
            <a:ext cx="2176461" cy="1975275"/>
          </a:xfrm>
          <a:prstGeom prst="rect">
            <a:avLst/>
          </a:prstGeom>
        </p:spPr>
      </p:pic>
      <p:sp>
        <p:nvSpPr>
          <p:cNvPr id="88" name="文本框 87">
            <a:extLst>
              <a:ext uri="{FF2B5EF4-FFF2-40B4-BE49-F238E27FC236}">
                <a16:creationId xmlns:a16="http://schemas.microsoft.com/office/drawing/2014/main" id="{DE9A147D-CC24-1FE9-5BC7-6F8ACBEDBD24}"/>
              </a:ext>
            </a:extLst>
          </p:cNvPr>
          <p:cNvSpPr txBox="1"/>
          <p:nvPr/>
        </p:nvSpPr>
        <p:spPr>
          <a:xfrm>
            <a:off x="3715650" y="4639117"/>
            <a:ext cx="157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 a: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凝血十因子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900" spc="16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Ⅱ</a:t>
            </a:r>
            <a:r>
              <a:rPr kumimoji="0" lang="zh-CN" altLang="en-US" sz="9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</a:t>
            </a:r>
            <a:r>
              <a:rPr kumimoji="0" lang="en-US" altLang="zh-CN" sz="900" i="0" u="none" strike="noStrike" kern="1200" cap="none" spc="16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: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凝血二因子（凝血酶）</a:t>
            </a:r>
            <a:endParaRPr lang="zh-CN" altLang="en-US" sz="900" dirty="0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FC6F5646-29BE-6885-C119-9914DACD5D92}"/>
              </a:ext>
            </a:extLst>
          </p:cNvPr>
          <p:cNvSpPr txBox="1"/>
          <p:nvPr/>
        </p:nvSpPr>
        <p:spPr>
          <a:xfrm>
            <a:off x="677370" y="1428343"/>
            <a:ext cx="5344121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抗</a:t>
            </a:r>
            <a:r>
              <a:rPr kumimoji="0" lang="zh-CN" altLang="en-US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Xa</a:t>
            </a:r>
            <a:r>
              <a:rPr kumimoji="0" lang="en-US" altLang="zh-CN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/</a:t>
            </a:r>
            <a:r>
              <a:rPr kumimoji="0" lang="zh-CN" altLang="en-US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抗</a:t>
            </a:r>
            <a:r>
              <a:rPr kumimoji="0" lang="en-US" altLang="zh-CN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Ⅱ</a:t>
            </a:r>
            <a:r>
              <a:rPr kumimoji="0" lang="zh-CN" altLang="en-US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a比值</a:t>
            </a:r>
            <a:r>
              <a:rPr kumimoji="0" lang="zh-CN" altLang="en-US" sz="1600" b="1" i="0" u="none" strike="noStrike" kern="1200" cap="none" spc="16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最高</a:t>
            </a:r>
            <a:r>
              <a:rPr kumimoji="0" lang="zh-CN" altLang="en-US" sz="16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且为</a:t>
            </a:r>
            <a:r>
              <a:rPr kumimoji="0" lang="zh-CN" altLang="en-US" sz="1600" b="1" i="0" u="none" strike="noStrike" kern="1200" cap="none" spc="16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定值，疗效更好更稳定</a:t>
            </a:r>
            <a:endParaRPr kumimoji="0" lang="en-US" altLang="zh-CN" sz="1400" b="0" i="0" u="none" strike="noStrike" kern="1200" cap="none" spc="16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CAFE584A-3247-FA6F-D709-BFF61CEE638A}"/>
              </a:ext>
            </a:extLst>
          </p:cNvPr>
          <p:cNvSpPr txBox="1"/>
          <p:nvPr/>
        </p:nvSpPr>
        <p:spPr>
          <a:xfrm>
            <a:off x="7218741" y="1526028"/>
            <a:ext cx="33620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每日一次，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24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小时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全程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抗凝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有效</a:t>
            </a:r>
            <a:endParaRPr lang="zh-CN" altLang="en-US" dirty="0"/>
          </a:p>
        </p:txBody>
      </p:sp>
      <p:cxnSp>
        <p:nvCxnSpPr>
          <p:cNvPr id="93" name="直接连接符 92">
            <a:extLst>
              <a:ext uri="{FF2B5EF4-FFF2-40B4-BE49-F238E27FC236}">
                <a16:creationId xmlns:a16="http://schemas.microsoft.com/office/drawing/2014/main" id="{4BF0C826-F83E-1982-49F1-C8FE9416DE8D}"/>
              </a:ext>
            </a:extLst>
          </p:cNvPr>
          <p:cNvCxnSpPr>
            <a:cxnSpLocks/>
          </p:cNvCxnSpPr>
          <p:nvPr/>
        </p:nvCxnSpPr>
        <p:spPr>
          <a:xfrm>
            <a:off x="6964512" y="1428343"/>
            <a:ext cx="0" cy="3834122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742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0842" y="172294"/>
            <a:ext cx="1292924" cy="677381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06706" y="1486157"/>
            <a:ext cx="2776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指南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共识推荐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973103" y="1777459"/>
            <a:ext cx="4358921" cy="1670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英国国家卫生与临床优化研究所指南</a:t>
            </a:r>
            <a:r>
              <a:rPr lang="en-US" altLang="zh-CN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贝米肝素钠用于普外科和骨科术后</a:t>
            </a:r>
            <a:r>
              <a:rPr lang="en-US" altLang="zh-CN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的预防</a:t>
            </a:r>
            <a:endParaRPr lang="en-US" altLang="zh-CN" sz="14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贝米肝素钠用于孕妇和产后</a:t>
            </a:r>
            <a:r>
              <a:rPr lang="en-US" altLang="zh-CN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周血栓预防</a:t>
            </a:r>
            <a:endParaRPr lang="en-US" altLang="zh-CN" sz="14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贝米肝素钠用于有</a:t>
            </a:r>
            <a:r>
              <a:rPr lang="en-US" altLang="zh-CN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风险的重症、癌症等患者的血栓预防</a:t>
            </a:r>
            <a:endParaRPr lang="en-US" altLang="zh-CN" sz="14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流程图: 离页连接符 10"/>
          <p:cNvSpPr/>
          <p:nvPr/>
        </p:nvSpPr>
        <p:spPr>
          <a:xfrm rot="16200000">
            <a:off x="321067" y="-52711"/>
            <a:ext cx="468708" cy="111084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284418" y="302654"/>
            <a:ext cx="520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</a:rPr>
              <a:t>03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 flipV="1">
            <a:off x="906706" y="5715260"/>
            <a:ext cx="5290896" cy="457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/>
          <p:cNvSpPr txBox="1"/>
          <p:nvPr/>
        </p:nvSpPr>
        <p:spPr>
          <a:xfrm>
            <a:off x="2025779" y="3388546"/>
            <a:ext cx="4289367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《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欧洲肿瘤学会指南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》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贝米肝素钠用于肿瘤患者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VTE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的预防</a:t>
            </a: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50" y="2025916"/>
            <a:ext cx="904883" cy="111351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830" y="3461553"/>
            <a:ext cx="890522" cy="89411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文本框 5"/>
          <p:cNvSpPr txBox="1"/>
          <p:nvPr/>
        </p:nvSpPr>
        <p:spPr>
          <a:xfrm>
            <a:off x="6854719" y="2047737"/>
            <a:ext cx="4197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国家药监局药品评审中心出具的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技术评审报告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中关于本品有效性的描述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（节选）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924273" y="2713664"/>
            <a:ext cx="4336869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提交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项手术患者预防血栓栓塞性疾病的随机临床试验报告；治疗血栓栓塞性疾病，提供了在国外进行的1项随机、对照临床试验报告</a:t>
            </a:r>
          </a:p>
        </p:txBody>
      </p:sp>
      <p:sp>
        <p:nvSpPr>
          <p:cNvPr id="14" name="矩形 13"/>
          <p:cNvSpPr/>
          <p:nvPr/>
        </p:nvSpPr>
        <p:spPr>
          <a:xfrm>
            <a:off x="6987888" y="4591743"/>
            <a:ext cx="4554583" cy="457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997124" y="3655096"/>
            <a:ext cx="4264018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国外多项临床试验显示了本品用于预防普外、骨科手术后血栓栓塞性</a:t>
            </a:r>
            <a:r>
              <a:rPr lang="zh-CN" altLang="en-US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疾病</a:t>
            </a:r>
            <a:r>
              <a:rPr lang="zh-CN" altLang="zh-CN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的有效性</a:t>
            </a:r>
            <a:r>
              <a:rPr lang="zh-CN" altLang="en-US" sz="1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“</a:t>
            </a:r>
            <a:endParaRPr lang="zh-CN" altLang="en-US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93122" y="4341230"/>
            <a:ext cx="3471535" cy="1346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老年重症患者静脉血栓栓塞症预防中国专家共识（</a:t>
            </a:r>
            <a:r>
              <a:rPr lang="en-US" altLang="zh-CN" sz="1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sz="1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推荐贝米肝素钠用于</a:t>
            </a: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VTE</a:t>
            </a: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高危的老年重症患者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816347" y="5858378"/>
            <a:ext cx="16067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VTE: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静脉血栓栓塞症</a:t>
            </a: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227" y="4345576"/>
            <a:ext cx="1140895" cy="1113513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936061" y="1801116"/>
            <a:ext cx="5261541" cy="701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6924273" y="2632512"/>
            <a:ext cx="4554583" cy="457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GNkMzBhNWQ5MTJiMzhmOWFlZDQzOTViOGUxZmJlMmYifQ=="/>
  <p:tag name="KSO_WPP_MARK_KEY" val="83a88ae1-4d96-459b-82aa-cef78405ef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30"/>
  <p:tag name="KSO_WM_UNIT_HIGHLIGHT" val="0"/>
  <p:tag name="KSO_WM_UNIT_COMPATIBLE" val="0"/>
  <p:tag name="KSO_WM_DIAGRAM_GROUP_CODE" val="l1-1"/>
  <p:tag name="KSO_WM_UNIT_TYPE" val="l_h_f"/>
  <p:tag name="KSO_WM_UNIT_INDEX" val="1_3_1"/>
  <p:tag name="KSO_WM_UNIT_ID" val="diagram20187534_3*l_h_f*1_3_1"/>
  <p:tag name="KSO_WM_TEMPLATE_CATEGORY" val="diagram"/>
  <p:tag name="KSO_WM_TEMPLATE_INDEX" val="20187534"/>
  <p:tag name="KSO_WM_UNIT_LAYERLEVEL" val="1_1_1"/>
  <p:tag name="KSO_WM_TAG_VERSION" val="1.0"/>
  <p:tag name="KSO_WM_BEAUTIFY_FLAG" val="#wm#"/>
  <p:tag name="KSO_WM_UNIT_PRESET_TEXT" val="单击此处添加文本具体内容"/>
  <p:tag name="KSO_WM_UNIT_DIAGRAM_ISNUMVISUAL" val="0"/>
  <p:tag name="KSO_WM_UNIT_DIAGRAM_ISREFERUNIT" val="0"/>
  <p:tag name="KSO_WM_UNIT_TEXT_FILL_FORE_SCHEMECOLOR_INDEX_BRIGHTNESS" val="0"/>
  <p:tag name="KSO_WM_UNIT_TEXT_FILL_FORE_SCHEMECOLOR_INDEX" val="7"/>
  <p:tag name="KSO_WM_UNIT_TEXT_FILL_TYPE" val="1"/>
  <p:tag name="KSO_WM_UNIT_USESOURCEFORMAT_APPLY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30"/>
  <p:tag name="KSO_WM_UNIT_HIGHLIGHT" val="0"/>
  <p:tag name="KSO_WM_UNIT_COMPATIBLE" val="0"/>
  <p:tag name="KSO_WM_DIAGRAM_GROUP_CODE" val="l1-1"/>
  <p:tag name="KSO_WM_UNIT_TYPE" val="l_h_f"/>
  <p:tag name="KSO_WM_UNIT_INDEX" val="1_4_1"/>
  <p:tag name="KSO_WM_UNIT_ID" val="diagram20187534_3*l_h_f*1_4_1"/>
  <p:tag name="KSO_WM_TEMPLATE_CATEGORY" val="diagram"/>
  <p:tag name="KSO_WM_TEMPLATE_INDEX" val="20187534"/>
  <p:tag name="KSO_WM_UNIT_LAYERLEVEL" val="1_1_1"/>
  <p:tag name="KSO_WM_TAG_VERSION" val="1.0"/>
  <p:tag name="KSO_WM_BEAUTIFY_FLAG" val="#wm#"/>
  <p:tag name="KSO_WM_UNIT_PRESET_TEXT" val="单击此处添加文本具体内容"/>
  <p:tag name="KSO_WM_UNIT_DIAGRAM_ISNUMVISUAL" val="0"/>
  <p:tag name="KSO_WM_UNIT_DIAGRAM_ISREFERUNIT" val="0"/>
  <p:tag name="KSO_WM_UNIT_TEXT_FILL_FORE_SCHEMECOLOR_INDEX_BRIGHTNESS" val="0"/>
  <p:tag name="KSO_WM_UNIT_TEXT_FILL_FORE_SCHEMECOLOR_INDEX" val="8"/>
  <p:tag name="KSO_WM_UNIT_TEXT_FILL_TYPE" val="1"/>
  <p:tag name="KSO_WM_UNIT_USESOURCEFORMAT_APPLY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30"/>
  <p:tag name="KSO_WM_UNIT_HIGHLIGHT" val="0"/>
  <p:tag name="KSO_WM_UNIT_COMPATIBLE" val="0"/>
  <p:tag name="KSO_WM_DIAGRAM_GROUP_CODE" val="l1-1"/>
  <p:tag name="KSO_WM_UNIT_TYPE" val="l_h_f"/>
  <p:tag name="KSO_WM_UNIT_INDEX" val="1_4_1"/>
  <p:tag name="KSO_WM_UNIT_ID" val="diagram20187534_3*l_h_f*1_4_1"/>
  <p:tag name="KSO_WM_TEMPLATE_CATEGORY" val="diagram"/>
  <p:tag name="KSO_WM_TEMPLATE_INDEX" val="20187534"/>
  <p:tag name="KSO_WM_UNIT_LAYERLEVEL" val="1_1_1"/>
  <p:tag name="KSO_WM_TAG_VERSION" val="1.0"/>
  <p:tag name="KSO_WM_BEAUTIFY_FLAG" val="#wm#"/>
  <p:tag name="KSO_WM_UNIT_PRESET_TEXT" val="单击此处添加文本具体内容"/>
  <p:tag name="KSO_WM_UNIT_DIAGRAM_ISNUMVISUAL" val="0"/>
  <p:tag name="KSO_WM_UNIT_DIAGRAM_ISREFERUNIT" val="0"/>
  <p:tag name="KSO_WM_UNIT_TEXT_FILL_FORE_SCHEMECOLOR_INDEX_BRIGHTNESS" val="0"/>
  <p:tag name="KSO_WM_UNIT_TEXT_FILL_FORE_SCHEMECOLOR_INDEX" val="8"/>
  <p:tag name="KSO_WM_UNIT_TEXT_FILL_TYPE" val="1"/>
  <p:tag name="KSO_WM_UNIT_USESOURCEFORMAT_APPLY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VALUE" val="30"/>
  <p:tag name="KSO_WM_UNIT_HIGHLIGHT" val="0"/>
  <p:tag name="KSO_WM_UNIT_COMPATIBLE" val="0"/>
  <p:tag name="KSO_WM_DIAGRAM_GROUP_CODE" val="l1-1"/>
  <p:tag name="KSO_WM_UNIT_TYPE" val="l_h_f"/>
  <p:tag name="KSO_WM_UNIT_INDEX" val="1_4_1"/>
  <p:tag name="KSO_WM_UNIT_ID" val="diagram20187534_3*l_h_f*1_4_1"/>
  <p:tag name="KSO_WM_TEMPLATE_CATEGORY" val="diagram"/>
  <p:tag name="KSO_WM_TEMPLATE_INDEX" val="20187534"/>
  <p:tag name="KSO_WM_UNIT_LAYERLEVEL" val="1_1_1"/>
  <p:tag name="KSO_WM_TAG_VERSION" val="1.0"/>
  <p:tag name="KSO_WM_BEAUTIFY_FLAG" val="#wm#"/>
  <p:tag name="KSO_WM_UNIT_PRESET_TEXT" val="单击此处添加文本具体内容"/>
  <p:tag name="KSO_WM_UNIT_DIAGRAM_ISNUMVISUAL" val="0"/>
  <p:tag name="KSO_WM_UNIT_DIAGRAM_ISREFERUNIT" val="0"/>
  <p:tag name="KSO_WM_UNIT_TEXT_FILL_FORE_SCHEMECOLOR_INDEX_BRIGHTNESS" val="0"/>
  <p:tag name="KSO_WM_UNIT_TEXT_FILL_FORE_SCHEMECOLOR_INDEX" val="8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贝米肿瘤科科室会</Template>
  <TotalTime>1912</TotalTime>
  <Words>1961</Words>
  <Application>Microsoft Office PowerPoint</Application>
  <PresentationFormat>宽屏</PresentationFormat>
  <Paragraphs>165</Paragraphs>
  <Slides>12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等线</vt:lpstr>
      <vt:lpstr>等线 Light</vt:lpstr>
      <vt:lpstr>微软雅黑</vt:lpstr>
      <vt:lpstr>Arial</vt:lpstr>
      <vt:lpstr>Calibri</vt:lpstr>
      <vt:lpstr>Calibri Light</vt:lpstr>
      <vt:lpstr>Office 主题</vt:lpstr>
      <vt:lpstr>默认设计模板</vt:lpstr>
      <vt:lpstr>Office 主题​​</vt:lpstr>
      <vt:lpstr>贝米肝素钠注射液</vt:lpstr>
      <vt:lpstr>PowerPoint 演示文稿</vt:lpstr>
      <vt:lpstr>PowerPoint 演示文稿</vt:lpstr>
      <vt:lpstr>PowerPoint 演示文稿</vt:lpstr>
      <vt:lpstr>PowerPoint 演示文稿</vt:lpstr>
      <vt:lpstr>安全性</vt:lpstr>
      <vt:lpstr>PowerPoint 演示文稿</vt:lpstr>
      <vt:lpstr>PowerPoint 演示文稿</vt:lpstr>
      <vt:lpstr>有效性</vt:lpstr>
      <vt:lpstr>创新性</vt:lpstr>
      <vt:lpstr>公平性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贝米肝素钠注射液</dc:title>
  <dc:creator>Administrator</dc:creator>
  <cp:lastModifiedBy>fangcui20004@126.com</cp:lastModifiedBy>
  <cp:revision>307</cp:revision>
  <dcterms:created xsi:type="dcterms:W3CDTF">2023-03-27T05:34:00Z</dcterms:created>
  <dcterms:modified xsi:type="dcterms:W3CDTF">2023-07-13T05:43:22Z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97D70DAAA13A45B89E4FF3A078EBF2AC</vt:lpwstr>
  </property>
  <property fmtid="{D5CDD505-2E9C-101B-9397-08002B2CF9AE}" pid="3" name="KSOProductBuildVer">
    <vt:lpwstr>2052-11.1.0.14309</vt:lpwstr>
  </property>
</Properties>
</file>