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5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1954" r:id="rId3"/>
    <p:sldId id="257" r:id="rId4"/>
    <p:sldId id="1956" r:id="rId5"/>
    <p:sldId id="1957" r:id="rId6"/>
    <p:sldId id="1960" r:id="rId7"/>
    <p:sldId id="1959" r:id="rId8"/>
    <p:sldId id="1961" r:id="rId9"/>
    <p:sldId id="1967" r:id="rId10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3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" lastIdx="2" clrIdx="0"/>
  <p:cmAuthor id="1" name="Microsoft Office 用户" initials="Office" lastIdx="1" clrIdx="0"/>
  <p:cmAuthor id="3" name="作者" initials="A" lastIdx="0" clrIdx="2"/>
  <p:cmAuthor id="4" name="sdxyzgy" initials="s" lastIdx="1" clrIdx="3"/>
  <p:cmAuthor id="2" name="Administra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0010"/>
    <a:srgbClr val="FF0000"/>
    <a:srgbClr val="941225"/>
    <a:srgbClr val="CE000D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76" y="220"/>
      </p:cViewPr>
      <p:guideLst>
        <p:guide orient="horz" pos="2283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48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1DA21-5C96-43FA-B372-3BB6D61DEA1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AB3AE-DBA2-4834-A6A1-A46DB320CC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tags" Target="../tags/tag12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408305" y="107315"/>
            <a:ext cx="11516995" cy="1390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2177415"/>
            <a:ext cx="12191365" cy="161798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635" y="0"/>
            <a:ext cx="12191365" cy="12871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 userDrawn="1"/>
        </p:nvSpPr>
        <p:spPr>
          <a:xfrm>
            <a:off x="7347585" y="2666365"/>
            <a:ext cx="32613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>
                <a:solidFill>
                  <a:schemeClr val="bg2"/>
                </a:solidFill>
                <a:latin typeface="+mn-ea"/>
              </a:rPr>
              <a:t>谢谢观看</a:t>
            </a:r>
            <a:endParaRPr lang="zh-CN" altLang="en-US" sz="4000" b="1">
              <a:solidFill>
                <a:schemeClr val="bg2"/>
              </a:solidFill>
              <a:latin typeface="+mn-ea"/>
            </a:endParaRPr>
          </a:p>
        </p:txBody>
      </p:sp>
      <p:sp>
        <p:nvSpPr>
          <p:cNvPr id="2" name="文本框 1"/>
          <p:cNvSpPr txBox="1"/>
          <p:nvPr userDrawn="1"/>
        </p:nvSpPr>
        <p:spPr>
          <a:xfrm>
            <a:off x="782320" y="2666365"/>
            <a:ext cx="46145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chemeClr val="bg1"/>
                </a:solidFill>
              </a:rPr>
              <a:t>同修仁和 为民安康</a:t>
            </a:r>
            <a:endParaRPr lang="zh-CN" altLang="en-US" sz="4000" b="1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320" y="4332605"/>
            <a:ext cx="2155825" cy="2155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8400" y="608400"/>
            <a:ext cx="10969200" cy="7056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4637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01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4637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02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58440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03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4637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04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74637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05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35" y="275780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06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35" y="275780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07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635" y="2757805"/>
            <a:ext cx="12191365" cy="1090930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lstStyle/>
          <a:p>
            <a:pPr algn="l" fontAlgn="auto"/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</a:t>
            </a:r>
            <a:r>
              <a:rPr lang="en-US" altLang="zh-CN" sz="5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08</a:t>
            </a:r>
            <a:r>
              <a:rPr lang="en-US" altLang="zh-CN" sz="4400" b="1" strike="noStrike" noProof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冬青黑体简体中文" panose="020B0300000000000000" charset="-122"/>
                <a:ea typeface="冬青黑体简体中文" panose="020B0300000000000000" charset="-122"/>
                <a:cs typeface="冬青黑体简体中文" panose="020B0300000000000000" charset="-122"/>
              </a:rPr>
              <a:t>       </a:t>
            </a:r>
            <a:endParaRPr lang="zh-CN" altLang="en-US" sz="4400" b="1" strike="noStrike" noProof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冬青黑体简体中文" panose="020B0300000000000000" charset="-122"/>
              <a:ea typeface="冬青黑体简体中文" panose="020B0300000000000000" charset="-122"/>
              <a:cs typeface="冬青黑体简体中文" panose="020B0300000000000000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2" Type="http://schemas.openxmlformats.org/officeDocument/2006/relationships/theme" Target="../theme/theme1.xml"/><Relationship Id="rId21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2764155" y="608965"/>
            <a:ext cx="9051290" cy="7620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492760" y="608965"/>
            <a:ext cx="2082800" cy="76835"/>
          </a:xfrm>
          <a:prstGeom prst="rect">
            <a:avLst/>
          </a:prstGeom>
          <a:solidFill>
            <a:srgbClr val="CE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平行四边形 14"/>
          <p:cNvSpPr/>
          <p:nvPr userDrawn="1"/>
        </p:nvSpPr>
        <p:spPr>
          <a:xfrm>
            <a:off x="2671445" y="608965"/>
            <a:ext cx="263525" cy="75565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415925" y="152400"/>
            <a:ext cx="2255520" cy="381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tags" Target="../tags/tag4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ags" Target="../tags/tag44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ags" Target="../tags/tag4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ags" Target="../tags/tag4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ags" Target="../tags/tag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627880" y="4319270"/>
            <a:ext cx="2712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800"/>
              <a:t>蒲苓盆炎康颗粒</a:t>
            </a:r>
            <a:endParaRPr lang="zh-CN" altLang="zh-CN" sz="2800"/>
          </a:p>
        </p:txBody>
      </p:sp>
      <p:sp>
        <p:nvSpPr>
          <p:cNvPr id="3" name="文本框 2"/>
          <p:cNvSpPr txBox="1"/>
          <p:nvPr/>
        </p:nvSpPr>
        <p:spPr>
          <a:xfrm>
            <a:off x="4652645" y="4841240"/>
            <a:ext cx="2904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翔宇药业股份有限公司</a:t>
            </a:r>
            <a:endParaRPr lang="zh-CN" altLang="en-US" sz="2000"/>
          </a:p>
        </p:txBody>
      </p:sp>
      <p:pic>
        <p:nvPicPr>
          <p:cNvPr id="5" name="图片 4" descr="蒲苓盆炎康9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4405" y="1546860"/>
            <a:ext cx="4980305" cy="2578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1706961" y="1045474"/>
            <a:ext cx="1283027" cy="1027289"/>
            <a:chOff x="1914047" y="584079"/>
            <a:chExt cx="1283027" cy="1027289"/>
          </a:xfrm>
        </p:grpSpPr>
        <p:sp>
          <p:nvSpPr>
            <p:cNvPr id="22" name="矩形 21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/>
            <p:cNvSpPr/>
            <p:nvPr/>
          </p:nvSpPr>
          <p:spPr>
            <a:xfrm>
              <a:off x="1914047" y="584079"/>
              <a:ext cx="11079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600" b="1" dirty="0">
                  <a:solidFill>
                    <a:srgbClr val="D70010"/>
                  </a:solidFill>
                  <a:latin typeface="微软雅黑" panose="020B0503020204020204" charset="-122"/>
                  <a:ea typeface="微软雅黑" panose="020B0503020204020204" charset="-122"/>
                </a:rPr>
                <a:t>目录</a:t>
              </a:r>
              <a:endParaRPr lang="zh-CN" altLang="en-US" sz="3600" b="1" dirty="0">
                <a:solidFill>
                  <a:srgbClr val="D7001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3" name="矩形 22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/>
            <p:cNvSpPr/>
            <p:nvPr/>
          </p:nvSpPr>
          <p:spPr>
            <a:xfrm>
              <a:off x="1935190" y="1149703"/>
              <a:ext cx="126188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400" dirty="0">
                  <a:solidFill>
                    <a:srgbClr val="D70010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CONTENT</a:t>
              </a:r>
              <a:endParaRPr lang="en-US" altLang="zh-CN" sz="2400" dirty="0">
                <a:solidFill>
                  <a:srgbClr val="D7001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443605" y="2067178"/>
            <a:ext cx="6619875" cy="3142615"/>
            <a:chOff x="4631" y="4670"/>
            <a:chExt cx="10425" cy="4949"/>
          </a:xfrm>
        </p:grpSpPr>
        <p:sp>
          <p:nvSpPr>
            <p:cNvPr id="3" name="圆角矩形 2"/>
            <p:cNvSpPr/>
            <p:nvPr/>
          </p:nvSpPr>
          <p:spPr>
            <a:xfrm>
              <a:off x="4635" y="4670"/>
              <a:ext cx="10421" cy="785"/>
            </a:xfrm>
            <a:prstGeom prst="roundRect">
              <a:avLst>
                <a:gd name="adj" fmla="val 10000"/>
              </a:avLst>
            </a:prstGeom>
            <a:solidFill>
              <a:srgbClr val="D70010"/>
            </a:solidFill>
            <a:ln w="254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marL="0" marR="0" lvl="0" indent="0" algn="l" defTabSz="1088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4634" y="4710"/>
              <a:ext cx="717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01  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蒲苓盆炎康颗粒基本信息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4634" y="5681"/>
              <a:ext cx="10421" cy="785"/>
            </a:xfrm>
            <a:prstGeom prst="roundRect">
              <a:avLst>
                <a:gd name="adj" fmla="val 10000"/>
              </a:avLst>
            </a:prstGeom>
            <a:solidFill>
              <a:srgbClr val="D70010"/>
            </a:solidFill>
            <a:ln w="254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marL="0" marR="0" lvl="0" indent="0" algn="l" defTabSz="1088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633" y="5721"/>
              <a:ext cx="717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02  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有效性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634" y="6732"/>
              <a:ext cx="10421" cy="785"/>
            </a:xfrm>
            <a:prstGeom prst="roundRect">
              <a:avLst>
                <a:gd name="adj" fmla="val 10000"/>
              </a:avLst>
            </a:prstGeom>
            <a:solidFill>
              <a:srgbClr val="D70010"/>
            </a:solidFill>
            <a:ln w="254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marL="0" marR="0" lvl="0" indent="0" algn="l" defTabSz="1088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633" y="6772"/>
              <a:ext cx="717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03  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安全性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4633" y="7823"/>
              <a:ext cx="10421" cy="785"/>
            </a:xfrm>
            <a:prstGeom prst="roundRect">
              <a:avLst>
                <a:gd name="adj" fmla="val 10000"/>
              </a:avLst>
            </a:prstGeom>
            <a:solidFill>
              <a:srgbClr val="D70010"/>
            </a:solidFill>
            <a:ln w="254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marL="0" marR="0" lvl="0" indent="0" algn="l" defTabSz="1088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632" y="7863"/>
              <a:ext cx="717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04  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创新性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  <p:sp>
          <p:nvSpPr>
            <p:cNvPr id="4" name="圆角矩形 3"/>
            <p:cNvSpPr/>
            <p:nvPr/>
          </p:nvSpPr>
          <p:spPr>
            <a:xfrm>
              <a:off x="4632" y="8834"/>
              <a:ext cx="10421" cy="785"/>
            </a:xfrm>
            <a:prstGeom prst="roundRect">
              <a:avLst>
                <a:gd name="adj" fmla="val 10000"/>
              </a:avLst>
            </a:prstGeom>
            <a:solidFill>
              <a:srgbClr val="D70010"/>
            </a:solidFill>
            <a:ln w="254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pPr marL="0" marR="0" lvl="0" indent="0" algn="l" defTabSz="1088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631" y="8874"/>
              <a:ext cx="717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05  </a:t>
              </a: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公平性</a:t>
              </a:r>
              <a:endPara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10699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药品基本信息</a:t>
            </a:r>
            <a:endParaRPr lang="zh-CN" altLang="en-US" sz="2800"/>
          </a:p>
        </p:txBody>
      </p:sp>
      <p:pic>
        <p:nvPicPr>
          <p:cNvPr id="4" name="图片 3" descr="333530363730393b333639343938383bbdbac4d2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395" y="2493645"/>
            <a:ext cx="914400" cy="914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99360" y="1878965"/>
            <a:ext cx="856424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通用名：蒲苓盆炎康颗粒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注册规格：每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袋装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g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中国大陆首次上市时间：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2004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endParaRPr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目前大陆地区同通用名药品的上市情况：共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全球首个上市国家/地区及上市时间：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2004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r>
              <a:rPr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</a:t>
            </a:r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日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，中国。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是否为OTC药品：否。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是否为独家产品：是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参照药品建议：盆炎净口服液</a:t>
            </a:r>
            <a:endParaRPr lang="zh-CN" altLang="en-US" sz="2400"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10699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药品基本信息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 descr="343435383231363b333633333032333bd2bdd2a9cfe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3520" y="2187575"/>
            <a:ext cx="723265" cy="7232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73680" y="1879600"/>
            <a:ext cx="1612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适应症</a:t>
            </a: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2773680" y="2247265"/>
            <a:ext cx="912495" cy="635"/>
          </a:xfrm>
          <a:prstGeom prst="line">
            <a:avLst/>
          </a:prstGeom>
          <a:ln>
            <a:solidFill>
              <a:srgbClr val="D70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618105" y="3961765"/>
            <a:ext cx="90855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00000"/>
              </a:lnSpc>
            </a:pPr>
            <a:r>
              <a:t>（1）疾病特点：盆腔炎性疾病后遗症是指盆腔炎性疾病未得到及时正确的治疗，而发生的一系列后遗症。曾被称 为“慢性盆腔炎”。属于中医“月经失调”、“痛经”、“带下病”、“癥痕”、“不孕”等范畴。症状：小腹坠胀痛，腰髄酸痛，白带黄稠，量多有异味，月经不调，可出现尿频、尿急症状，或有腹 泻，可有低热，易感疲劳，周身不适，失眠，劳累、性交后及经期前后症状加重。并可有不孕表现。</a:t>
            </a:r>
          </a:p>
          <a:p>
            <a:pPr fontAlgn="auto">
              <a:lnSpc>
                <a:spcPct val="100000"/>
              </a:lnSpc>
            </a:pPr>
            <a:r>
              <a:t>（2）流行病学：年发病患者总数：600万~3000万。</a:t>
            </a:r>
          </a:p>
        </p:txBody>
      </p:sp>
      <p:pic>
        <p:nvPicPr>
          <p:cNvPr id="8" name="图片 7" descr="343435383231363b333633333032333bd2bdd2a9cfe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3520" y="3599180"/>
            <a:ext cx="723265" cy="7232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773680" y="3469640"/>
            <a:ext cx="1663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疾病基本情况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2773680" y="3848735"/>
            <a:ext cx="912495" cy="635"/>
          </a:xfrm>
          <a:prstGeom prst="line">
            <a:avLst/>
          </a:prstGeom>
          <a:ln>
            <a:solidFill>
              <a:srgbClr val="D70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619375" y="2364740"/>
            <a:ext cx="90843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清热除湿，化瘀散结。用于盆腔炎性疾病后遗症中医辨证属湿瘀内结者，症见下腹坠胀疼痛，腰骶酸痛（常在劳累、性交后及月经前后加重），带下量多，黄稠有臭味，肛门坠胀，低热起伏，身重肢倦，大便秘结或不爽，尿频急数痛。</a:t>
            </a:r>
            <a:endParaRPr lang="zh-CN" altLang="en-US"/>
          </a:p>
        </p:txBody>
      </p:sp>
      <p:pic>
        <p:nvPicPr>
          <p:cNvPr id="12" name="图片 11" descr="343435383231363b333633333032333bd2bdd2a9cfe4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3520" y="5920105"/>
            <a:ext cx="723265" cy="72326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752090" y="5827395"/>
            <a:ext cx="1663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用法用量</a:t>
            </a:r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>
            <a:off x="2773680" y="6195060"/>
            <a:ext cx="912495" cy="635"/>
          </a:xfrm>
          <a:prstGeom prst="line">
            <a:avLst/>
          </a:prstGeom>
          <a:ln>
            <a:solidFill>
              <a:srgbClr val="D70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619375" y="6275070"/>
            <a:ext cx="73431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温开水冲服。一次</a:t>
            </a:r>
            <a:r>
              <a:rPr lang="en-US" altLang="zh-CN"/>
              <a:t>1</a:t>
            </a:r>
            <a:r>
              <a:rPr lang="zh-CN" altLang="en-US"/>
              <a:t>袋，一日</a:t>
            </a:r>
            <a:r>
              <a:rPr lang="en-US" altLang="zh-CN"/>
              <a:t>3</a:t>
            </a:r>
            <a:r>
              <a:rPr lang="zh-CN" altLang="en-US"/>
              <a:t>次。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1992610" y="1689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8032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有效性</a:t>
            </a:r>
            <a:endParaRPr lang="zh-CN" altLang="en-US" sz="2800"/>
          </a:p>
        </p:txBody>
      </p:sp>
      <p:pic>
        <p:nvPicPr>
          <p:cNvPr id="4" name="图片 3" descr="333530363730393b333639343938383bbdbac4d2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1515" y="2422525"/>
            <a:ext cx="914400" cy="914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91970" y="1325245"/>
            <a:ext cx="9407525" cy="49930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与对照药品疗效方面优势和不足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蒲苓盆炎康颗粒剂二期临床试验：蒲苓盆炎康颗粒在综合疗效，中医证候疗效和体征疗效等方面优于对照组，差异有显著性意义(P&lt;0.05)。说明本品能明显改善慢性盆腔炎患者的临床症状和体征。</a:t>
            </a:r>
            <a:endParaRPr lang="zh-CN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蒲苓盆炎康颗粒剂三期临床试验：</a:t>
            </a:r>
            <a:endParaRPr lang="zh-CN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蒲苓盆炎康颗粒治疗慢性盆腔炎疗效优于对照组，差异有显著性意义(P&lt;0.05)。</a:t>
            </a:r>
            <a:endParaRPr lang="zh-CN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蒲苓盆炎康颗粒与盆炎净口服液相比，功能主治更全面。</a:t>
            </a:r>
            <a:r>
              <a:rPr 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除了用于治疗相同的湿热下注、带下量多外，蒲苓盆炎康颗粒还可以治疗白带色黄质稠，小腹隐痛，腰骶酸痛，肛门坠胀，低热起伏，身重肢倦，大便秘结或不爽，尿频急数痛的证候。不足的是蒲苓盆炎康颗粒说明书中尚未明确有调经功效。</a:t>
            </a:r>
            <a:endParaRPr lang="zh-CN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临床指南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诊疗规范推荐：入选《中成药临床应用指南·妇科疾病分册》中，蒲苓盆炎康颗粒用于慢性盆腔炎中医辨证属湿热瘀阻证者。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10699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安全性</a:t>
            </a:r>
            <a:endParaRPr lang="zh-CN" altLang="en-US" sz="2800"/>
          </a:p>
        </p:txBody>
      </p:sp>
      <p:pic>
        <p:nvPicPr>
          <p:cNvPr id="4" name="图片 3" descr="333530363730393b333639343938383bbdbac4d2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395" y="2493645"/>
            <a:ext cx="914400" cy="914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74595" y="2008505"/>
            <a:ext cx="8478520" cy="36912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蒲苓盆炎康颗粒剂治疗慢性盆腔炎（湿瘀内结证)随机双盲平行对照多中心二期临床试验总总结：</a:t>
            </a: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结论：临床试验中未能观察到该药对血、尿、便常规和心电图、肝功能、肾功能等安全性指标的不良影响，治疗期间未见不良反应。</a:t>
            </a: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蒲苓盆炎康颗粒剂治疗慢性盆腔炎（湿瘀内结证)随机单盲平行对照多中心三期临床试验总总结：</a:t>
            </a: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结论：400例随机单盲对照试验中，未能观察到蒲苓盆炎康颗粒对血、尿、便常规和心电图、肝功能、肾功能等安全性指标的不良影响。治疗期间未见不良反应。</a:t>
            </a: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10699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创新性</a:t>
            </a:r>
            <a:endParaRPr lang="zh-CN" altLang="en-US" sz="2800"/>
          </a:p>
        </p:txBody>
      </p:sp>
      <p:pic>
        <p:nvPicPr>
          <p:cNvPr id="4" name="图片 3" descr="333530363730393b333639343938383bbdbac4d2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345" y="2493645"/>
            <a:ext cx="914400" cy="914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86915" y="1957070"/>
            <a:ext cx="9734550" cy="43491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创新程度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：本制剂为翔宇药业股份有限公司独家生产,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工艺先进，国内首家采用丹参渗滤法提取有效成分丹参酮ⅡA,充分保证了有效成分的含量。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经查新报告认为,目前国内尚无相同制剂,故在该药物制剂领域内填补了国内空白,已达国际先进水平。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翔宇药业股份有限公司：入选“山东省中药口服制剂智能制造试点示范项目”。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获得国家食品药品监督管理局颁发的新药证书：证书编号：国药证字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20040057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应用创新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：变更药品有效期 24 个月变更为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36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个月；效期延长，便于储存。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传承性：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属于国家中药保护品种，入选《中成药临床应用指南妇科疾病分册》</a:t>
            </a:r>
            <a:r>
              <a:rPr lang="zh-CN" sz="2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2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任意多边形 42"/>
          <p:cNvSpPr/>
          <p:nvPr>
            <p:custDataLst>
              <p:tags r:id="rId1"/>
            </p:custDataLst>
          </p:nvPr>
        </p:nvSpPr>
        <p:spPr>
          <a:xfrm>
            <a:off x="565785" y="896620"/>
            <a:ext cx="859155" cy="982345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rgbClr val="D70010"/>
          </a:solidFill>
          <a:ln>
            <a:noFill/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rgbClr val="3B9DBB">
              <a:shade val="50000"/>
            </a:srgbClr>
          </a:lnRef>
          <a:fillRef idx="1">
            <a:srgbClr val="3B9DBB"/>
          </a:fillRef>
          <a:effectRef idx="0">
            <a:srgbClr val="3B9DBB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000" dirty="0">
              <a:solidFill>
                <a:srgbClr val="FEFFFF"/>
              </a:solidFill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1515" y="1051560"/>
            <a:ext cx="8020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05</a:t>
            </a:r>
            <a:endParaRPr lang="en-US" altLang="zh-CN" sz="32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6280" y="1069975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公平性</a:t>
            </a:r>
            <a:endParaRPr lang="zh-CN" altLang="en-US" sz="2800"/>
          </a:p>
        </p:txBody>
      </p:sp>
      <p:pic>
        <p:nvPicPr>
          <p:cNvPr id="4" name="图片 3" descr="333530363730393b333639343938383bbdbac4d2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395" y="2493645"/>
            <a:ext cx="914400" cy="9144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50465" y="1878965"/>
            <a:ext cx="856424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治疗疾病对公共健康的影响：盆腔炎性疾病后遗症（SPID）多是由于盆腔炎性疾病未接受规范、及时有效的治疗而发生的一系列疾病，也是不孕、输卵管妊娠的致病因素之一，严重影响妇女的生殖健康及生活质量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年发病患者总数：</a:t>
            </a:r>
            <a:r>
              <a:rPr lang="en-US" altLang="zh-CN" sz="20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600</a:t>
            </a:r>
            <a:r>
              <a:rPr lang="zh-CN" altLang="en-US" sz="20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万</a:t>
            </a:r>
            <a:r>
              <a:rPr lang="en-US" altLang="zh-CN" sz="20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~3000</a:t>
            </a:r>
            <a:r>
              <a:rPr lang="zh-CN" altLang="en-US" sz="2000"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万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弥补药品目录短板：弥补目录内治疗盆腔炎性疾病后遗症。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临床管理难度：为患者提供更多选择，提高患者依从性。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TEMPLATE_CATEGORY" val="diagram"/>
  <p:tag name="KSO_WM_TEMPLATE_INDEX" val="160094"/>
  <p:tag name="KSO_WM_UNIT_TYPE" val="l_i"/>
  <p:tag name="KSO_WM_UNIT_INDEX" val="1_2"/>
  <p:tag name="KSO_WM_UNIT_ID" val="diagram160094_1*l_i*1_2"/>
  <p:tag name="KSO_WM_UNIT_CLEAR" val="1"/>
  <p:tag name="KSO_WM_UNIT_LAYERLEVEL" val="1_1"/>
  <p:tag name="KSO_WM_DIAGRAM_GROUP_CODE" val="l1-1"/>
  <p:tag name="KSO_WM_UNIT_FILL_FORE_SCHEMECOLOR_INDEX" val="6"/>
  <p:tag name="KSO_WM_UNIT_FILL_TYPE" val="1"/>
</p:tagLst>
</file>

<file path=ppt/tags/tag48.xml><?xml version="1.0" encoding="utf-8"?>
<p:tagLst xmlns:p="http://schemas.openxmlformats.org/presentationml/2006/main">
  <p:tag name="KSO_WPP_MARK_KEY" val="4d780f5a-fa48-44c0-91be-1ffdbaf15870"/>
  <p:tag name="COMMONDATA" val="eyJoZGlkIjoiOTkxNGJhZWY3NzEwYjkwMDMzY2IwM2EyYjkzNGFkMTUifQ==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1566</Words>
  <Application>WPS 演示</Application>
  <PresentationFormat>宽屏</PresentationFormat>
  <Paragraphs>97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冬青黑体简体中文</vt:lpstr>
      <vt:lpstr>黑体</vt:lpstr>
      <vt:lpstr>Arial Unicode MS</vt:lpstr>
      <vt:lpstr>Calibri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wong</dc:creator>
  <cp:lastModifiedBy>疏离山下</cp:lastModifiedBy>
  <cp:revision>449</cp:revision>
  <dcterms:created xsi:type="dcterms:W3CDTF">2023-07-08T02:35:00Z</dcterms:created>
  <dcterms:modified xsi:type="dcterms:W3CDTF">2023-07-13T06:31:07Z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F42A80B984EF451D8C064631FB39BE30_13</vt:lpwstr>
  </property>
</Properties>
</file>