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4"/>
  </p:handoutMasterIdLst>
  <p:sldIdLst>
    <p:sldId id="3498" r:id="rId3"/>
    <p:sldId id="3481" r:id="rId4"/>
    <p:sldId id="3621" r:id="rId5"/>
    <p:sldId id="262" r:id="rId6"/>
    <p:sldId id="3622" r:id="rId7"/>
    <p:sldId id="3623" r:id="rId8"/>
    <p:sldId id="3624" r:id="rId9"/>
    <p:sldId id="3627" r:id="rId10"/>
    <p:sldId id="3487" r:id="rId11"/>
    <p:sldId id="363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FDA"/>
    <a:srgbClr val="F49650"/>
    <a:srgbClr val="F6AE78"/>
    <a:srgbClr val="E3BB8B"/>
    <a:srgbClr val="64F0A3"/>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95837" autoAdjust="0"/>
  </p:normalViewPr>
  <p:slideViewPr>
    <p:cSldViewPr snapToGrid="0">
      <p:cViewPr varScale="1">
        <p:scale>
          <a:sx n="95" d="100"/>
          <a:sy n="95" d="100"/>
        </p:scale>
        <p:origin x="140" y="80"/>
      </p:cViewPr>
      <p:guideLst/>
    </p:cSldViewPr>
  </p:slideViewPr>
  <p:notesTextViewPr>
    <p:cViewPr>
      <p:scale>
        <a:sx n="1" d="1"/>
        <a:sy n="1" d="1"/>
      </p:scale>
      <p:origin x="0" y="0"/>
    </p:cViewPr>
  </p:notesTextViewPr>
  <p:notesViewPr>
    <p:cSldViewPr snapToGrid="0">
      <p:cViewPr varScale="1">
        <p:scale>
          <a:sx n="75" d="100"/>
          <a:sy n="75"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altLang="en-US" sz="1200" b="1">
                <a:solidFill>
                  <a:schemeClr val="tx1"/>
                </a:solidFill>
                <a:latin typeface="微软雅黑" panose="020B0503020204020204" pitchFamily="34" charset="-122"/>
                <a:ea typeface="微软雅黑" panose="020B0503020204020204" pitchFamily="34" charset="-122"/>
              </a:rPr>
              <a:t>全球多中心随机双盲非劣效性 III 期临床试验不良反应发生率</a:t>
            </a:r>
            <a:endParaRPr lang="zh-CN" altLang="en-US" sz="1200" b="1">
              <a:solidFill>
                <a:schemeClr val="tx1"/>
              </a:solidFill>
              <a:latin typeface="微软雅黑" panose="020B0503020204020204" pitchFamily="34" charset="-122"/>
              <a:ea typeface="微软雅黑" panose="020B0503020204020204" pitchFamily="34" charset="-122"/>
            </a:endParaRPr>
          </a:p>
        </c:rich>
      </c:tx>
      <c:layout>
        <c:manualLayout>
          <c:xMode val="edge"/>
          <c:yMode val="edge"/>
          <c:x val="0.128207219147449"/>
          <c:y val="0.0250634513821272"/>
        </c:manualLayout>
      </c:layout>
      <c:overlay val="0"/>
      <c:spPr>
        <a:noFill/>
        <a:ln>
          <a:noFill/>
        </a:ln>
        <a:effectLst/>
      </c:spPr>
    </c:title>
    <c:autoTitleDeleted val="0"/>
    <c:plotArea>
      <c:layout/>
      <c:barChart>
        <c:barDir val="col"/>
        <c:grouping val="clustered"/>
        <c:varyColors val="0"/>
        <c:ser>
          <c:idx val="0"/>
          <c:order val="0"/>
          <c:tx>
            <c:strRef>
              <c:f>Sheet1!$B$49</c:f>
              <c:strCache>
                <c:ptCount val="1"/>
                <c:pt idx="0">
                  <c:v>磷酸特地唑胺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Sheet1!$A$50:$A$54</c:f>
              <c:strCache>
                <c:ptCount val="5"/>
                <c:pt idx="0">
                  <c:v>恶心</c:v>
                </c:pt>
                <c:pt idx="1">
                  <c:v>腹泻</c:v>
                </c:pt>
                <c:pt idx="2">
                  <c:v>呕吐</c:v>
                </c:pt>
                <c:pt idx="3">
                  <c:v>血红蛋白</c:v>
                </c:pt>
                <c:pt idx="4">
                  <c:v>血小板参数</c:v>
                </c:pt>
              </c:strCache>
            </c:strRef>
          </c:cat>
          <c:val>
            <c:numRef>
              <c:f>Sheet1!$B$50:$B$54</c:f>
              <c:numCache>
                <c:formatCode>0%</c:formatCode>
                <c:ptCount val="5"/>
                <c:pt idx="0">
                  <c:v>0.08</c:v>
                </c:pt>
                <c:pt idx="1">
                  <c:v>0.04</c:v>
                </c:pt>
                <c:pt idx="2">
                  <c:v>0.03</c:v>
                </c:pt>
                <c:pt idx="3" c:formatCode="0.00%">
                  <c:v>0.031</c:v>
                </c:pt>
                <c:pt idx="4" c:formatCode="0.00%">
                  <c:v>0.023</c:v>
                </c:pt>
              </c:numCache>
            </c:numRef>
          </c:val>
        </c:ser>
        <c:ser>
          <c:idx val="1"/>
          <c:order val="1"/>
          <c:tx>
            <c:strRef>
              <c:f>Sheet1!$C$49</c:f>
              <c:strCache>
                <c:ptCount val="1"/>
                <c:pt idx="0">
                  <c:v>利奈唑胺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Sheet1!$A$50:$A$54</c:f>
              <c:strCache>
                <c:ptCount val="5"/>
                <c:pt idx="0">
                  <c:v>恶心</c:v>
                </c:pt>
                <c:pt idx="1">
                  <c:v>腹泻</c:v>
                </c:pt>
                <c:pt idx="2">
                  <c:v>呕吐</c:v>
                </c:pt>
                <c:pt idx="3">
                  <c:v>血红蛋白</c:v>
                </c:pt>
                <c:pt idx="4">
                  <c:v>血小板参数</c:v>
                </c:pt>
              </c:strCache>
            </c:strRef>
          </c:cat>
          <c:val>
            <c:numRef>
              <c:f>Sheet1!$C$50:$C$54</c:f>
              <c:numCache>
                <c:formatCode>0%</c:formatCode>
                <c:ptCount val="5"/>
                <c:pt idx="0">
                  <c:v>0.12</c:v>
                </c:pt>
                <c:pt idx="1">
                  <c:v>0.05</c:v>
                </c:pt>
                <c:pt idx="2">
                  <c:v>0.06</c:v>
                </c:pt>
                <c:pt idx="3" c:formatCode="0.00%">
                  <c:v>0.037</c:v>
                </c:pt>
                <c:pt idx="4" c:formatCode="0.00%">
                  <c:v>0.049</c:v>
                </c:pt>
              </c:numCache>
            </c:numRef>
          </c:val>
        </c:ser>
        <c:dLbls>
          <c:showLegendKey val="0"/>
          <c:showVal val="0"/>
          <c:showCatName val="0"/>
          <c:showSerName val="0"/>
          <c:showPercent val="0"/>
          <c:showBubbleSize val="0"/>
        </c:dLbls>
        <c:gapWidth val="219"/>
        <c:overlap val="-27"/>
        <c:axId val="500559160"/>
        <c:axId val="500563000"/>
      </c:barChart>
      <c:catAx>
        <c:axId val="50055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00563000"/>
        <c:crosses val="autoZero"/>
        <c:auto val="1"/>
        <c:lblAlgn val="ctr"/>
        <c:lblOffset val="100"/>
        <c:noMultiLvlLbl val="0"/>
      </c:catAx>
      <c:valAx>
        <c:axId val="5005630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00559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8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sz="1080" b="1">
                <a:solidFill>
                  <a:schemeClr val="tx1"/>
                </a:solidFill>
                <a:latin typeface="微软雅黑" panose="020B0503020204020204" pitchFamily="34" charset="-122"/>
                <a:ea typeface="微软雅黑" panose="020B0503020204020204" pitchFamily="34" charset="-122"/>
              </a:rPr>
              <a:t>全球</a:t>
            </a:r>
            <a:r>
              <a:rPr lang="zh-CN" b="1">
                <a:solidFill>
                  <a:schemeClr val="tx1"/>
                </a:solidFill>
                <a:latin typeface="微软雅黑" panose="020B0503020204020204" pitchFamily="34" charset="-122"/>
                <a:ea typeface="微软雅黑" panose="020B0503020204020204" pitchFamily="34" charset="-122"/>
              </a:rPr>
              <a:t>多中心随机双盲非劣效性 III 期临床试验</a:t>
            </a:r>
            <a:r>
              <a:rPr lang="zh-CN" sz="1080" b="1">
                <a:solidFill>
                  <a:schemeClr val="tx1"/>
                </a:solidFill>
                <a:latin typeface="微软雅黑" panose="020B0503020204020204" pitchFamily="34" charset="-122"/>
                <a:ea typeface="微软雅黑" panose="020B0503020204020204" pitchFamily="34" charset="-122"/>
              </a:rPr>
              <a:t>临床效果对比</a:t>
            </a:r>
            <a:endParaRPr lang="zh-CN" sz="1080" b="1">
              <a:solidFill>
                <a:schemeClr val="tx1"/>
              </a:solidFill>
              <a:latin typeface="微软雅黑" panose="020B0503020204020204" pitchFamily="34" charset="-122"/>
              <a:ea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磷酸特地唑胺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48-72h</c:v>
                </c:pt>
                <c:pt idx="1">
                  <c:v>7天</c:v>
                </c:pt>
                <c:pt idx="2">
                  <c:v>11天</c:v>
                </c:pt>
              </c:strCache>
            </c:strRef>
          </c:cat>
          <c:val>
            <c:numRef>
              <c:f>Sheet1!$B$2:$B$4</c:f>
              <c:numCache>
                <c:formatCode>0%</c:formatCode>
                <c:ptCount val="3"/>
                <c:pt idx="0">
                  <c:v>0.92</c:v>
                </c:pt>
                <c:pt idx="1">
                  <c:v>0.93</c:v>
                </c:pt>
                <c:pt idx="2">
                  <c:v>0.92</c:v>
                </c:pt>
              </c:numCache>
            </c:numRef>
          </c:val>
        </c:ser>
        <c:ser>
          <c:idx val="1"/>
          <c:order val="1"/>
          <c:tx>
            <c:strRef>
              <c:f>Sheet1!$C$1</c:f>
              <c:strCache>
                <c:ptCount val="1"/>
                <c:pt idx="0">
                  <c:v>利奈唑胺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48-72h</c:v>
                </c:pt>
                <c:pt idx="1">
                  <c:v>7天</c:v>
                </c:pt>
                <c:pt idx="2">
                  <c:v>11天</c:v>
                </c:pt>
              </c:strCache>
            </c:strRef>
          </c:cat>
          <c:val>
            <c:numRef>
              <c:f>Sheet1!$C$2:$C$4</c:f>
              <c:numCache>
                <c:formatCode>0%</c:formatCode>
                <c:ptCount val="3"/>
                <c:pt idx="0">
                  <c:v>0.9</c:v>
                </c:pt>
                <c:pt idx="1">
                  <c:v>0.92</c:v>
                </c:pt>
                <c:pt idx="2">
                  <c:v>0.9</c:v>
                </c:pt>
              </c:numCache>
            </c:numRef>
          </c:val>
        </c:ser>
        <c:dLbls>
          <c:showLegendKey val="0"/>
          <c:showVal val="0"/>
          <c:showCatName val="0"/>
          <c:showSerName val="0"/>
          <c:showPercent val="0"/>
          <c:showBubbleSize val="0"/>
        </c:dLbls>
        <c:gapWidth val="219"/>
        <c:overlap val="-27"/>
        <c:axId val="388156656"/>
        <c:axId val="388156976"/>
      </c:barChart>
      <c:catAx>
        <c:axId val="38815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88156976"/>
        <c:crosses val="autoZero"/>
        <c:auto val="1"/>
        <c:lblAlgn val="ctr"/>
        <c:lblOffset val="100"/>
        <c:noMultiLvlLbl val="0"/>
      </c:catAx>
      <c:valAx>
        <c:axId val="3881569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881566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Entry>
      <c:legendEntry>
        <c:idx val="1"/>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Entry>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sz="9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2E14B9-7094-4B6A-8927-2E48986EE30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99B005-258B-4BD7-A83F-A5695F4C57D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E2A7D-D68A-49E9-B67B-8290C97E6F4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D0860-20DB-4657-9AD5-FAC4521A7E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4D0860-20DB-4657-9AD5-FAC4521A7E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灯片编号占位符 2"/>
          <p:cNvSpPr txBox="1"/>
          <p:nvPr userDrawn="1"/>
        </p:nvSpPr>
        <p:spPr>
          <a:xfrm>
            <a:off x="9163608" y="6354335"/>
            <a:ext cx="2743200" cy="36618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B24489D-BDBA-4291-B2A4-EE5B63940A31}" type="slidenum">
              <a:rPr lang="zh-CN" altLang="en-US" sz="1200" smtClean="0">
                <a:latin typeface="微软雅黑" panose="020B0503020204020204" pitchFamily="34" charset="-122"/>
                <a:ea typeface="微软雅黑" panose="020B0503020204020204" pitchFamily="34" charset="-122"/>
              </a:rPr>
            </a:fld>
            <a:r>
              <a:rPr lang="en-US" altLang="zh-CN" sz="1200" dirty="0">
                <a:latin typeface="微软雅黑" panose="020B0503020204020204" pitchFamily="34" charset="-122"/>
                <a:ea typeface="微软雅黑" panose="020B0503020204020204" pitchFamily="34" charset="-122"/>
              </a:rPr>
              <a:t>/42</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838200" y="86921"/>
            <a:ext cx="10852859" cy="796011"/>
          </a:xfrm>
          <a:prstGeom prst="rect">
            <a:avLst/>
          </a:prstGeom>
        </p:spPr>
        <p:txBody>
          <a:bodyPr lIns="121917" tIns="60958" rIns="121917" bIns="60958">
            <a:normAutofit/>
          </a:bodyPr>
          <a:lstStyle>
            <a:lvl1pPr>
              <a:defRPr sz="4300">
                <a:solidFill>
                  <a:schemeClr val="accent1"/>
                </a:solidFill>
              </a:defRPr>
            </a:lvl1pPr>
          </a:lstStyle>
          <a:p>
            <a:r>
              <a:rPr lang="zh-CN" altLang="en-US" noProof="1"/>
              <a:t>单击此处编辑母版标题样式</a:t>
            </a:r>
            <a:endParaRPr lang="en-US" noProof="1"/>
          </a:p>
        </p:txBody>
      </p:sp>
      <p:sp>
        <p:nvSpPr>
          <p:cNvPr id="3" name="KSO_BC1"/>
          <p:cNvSpPr>
            <a:spLocks noGrp="1"/>
          </p:cNvSpPr>
          <p:nvPr>
            <p:ph idx="1"/>
          </p:nvPr>
        </p:nvSpPr>
        <p:spPr>
          <a:xfrm>
            <a:off x="838200" y="1134534"/>
            <a:ext cx="10852151" cy="5253567"/>
          </a:xfrm>
          <a:prstGeom prst="rect">
            <a:avLst/>
          </a:prstGeom>
        </p:spPr>
        <p:txBody>
          <a:bodyPr lIns="121917" tIns="60958" rIns="121917" bIns="60958">
            <a:normAutofit/>
          </a:bodyPr>
          <a:lstStyle>
            <a:lvl1pPr>
              <a:defRPr sz="3200">
                <a:solidFill>
                  <a:schemeClr val="accent1"/>
                </a:solidFill>
              </a:defRPr>
            </a:lvl1pPr>
            <a:lvl2pPr>
              <a:defRPr sz="2100"/>
            </a:lvl2pPr>
          </a:lstStyle>
          <a:p>
            <a:pPr lvl="0"/>
            <a:r>
              <a:rPr lang="zh-CN" altLang="en-US" noProof="1"/>
              <a:t>单击此处编辑母版文本样式</a:t>
            </a:r>
            <a:endParaRPr lang="zh-CN" altLang="en-US" noProof="1"/>
          </a:p>
          <a:p>
            <a:pPr lvl="1"/>
            <a:r>
              <a:rPr lang="zh-CN" altLang="en-US" noProof="1"/>
              <a:t>第二级</a:t>
            </a:r>
            <a:endParaRPr lang="zh-CN" altLang="en-US" noProof="1"/>
          </a:p>
        </p:txBody>
      </p:sp>
      <p:sp>
        <p:nvSpPr>
          <p:cNvPr id="4" name="KSO_FD"/>
          <p:cNvSpPr>
            <a:spLocks noGrp="1"/>
          </p:cNvSpPr>
          <p:nvPr>
            <p:ph type="dt" sz="half" idx="10"/>
          </p:nvPr>
        </p:nvSpPr>
        <p:spPr>
          <a:xfrm>
            <a:off x="838200" y="6419851"/>
            <a:ext cx="2743200" cy="366183"/>
          </a:xfrm>
          <a:prstGeom prst="rect">
            <a:avLst/>
          </a:prstGeom>
        </p:spPr>
        <p:txBody>
          <a:bodyPr lIns="121917" tIns="60958" rIns="121917" bIns="60958"/>
          <a:lstStyle>
            <a:lvl1pPr>
              <a:defRPr/>
            </a:lvl1pPr>
          </a:lstStyle>
          <a:p>
            <a:pPr>
              <a:defRPr/>
            </a:pPr>
            <a:endParaRPr lang="en-US" altLang="zh-CN"/>
          </a:p>
        </p:txBody>
      </p:sp>
      <p:sp>
        <p:nvSpPr>
          <p:cNvPr id="5" name="KSO_FT"/>
          <p:cNvSpPr>
            <a:spLocks noGrp="1"/>
          </p:cNvSpPr>
          <p:nvPr>
            <p:ph type="ftr" sz="quarter" idx="11"/>
          </p:nvPr>
        </p:nvSpPr>
        <p:spPr>
          <a:xfrm>
            <a:off x="4038600" y="6419851"/>
            <a:ext cx="4114800" cy="366183"/>
          </a:xfrm>
          <a:prstGeom prst="rect">
            <a:avLst/>
          </a:prstGeom>
        </p:spPr>
        <p:txBody>
          <a:bodyPr lIns="121917" tIns="60958" rIns="121917" bIns="60958"/>
          <a:lstStyle>
            <a:lvl1pPr>
              <a:defRPr/>
            </a:lvl1pPr>
          </a:lstStyle>
          <a:p>
            <a:pPr>
              <a:defRPr/>
            </a:pPr>
            <a:endParaRPr lang="en-US" altLang="zh-CN"/>
          </a:p>
        </p:txBody>
      </p:sp>
      <p:sp>
        <p:nvSpPr>
          <p:cNvPr id="6" name="KSO_FN"/>
          <p:cNvSpPr>
            <a:spLocks noGrp="1"/>
          </p:cNvSpPr>
          <p:nvPr>
            <p:ph type="sldNum" sz="quarter" idx="12"/>
          </p:nvPr>
        </p:nvSpPr>
        <p:spPr>
          <a:xfrm>
            <a:off x="8610600" y="6419851"/>
            <a:ext cx="2743200" cy="366183"/>
          </a:xfrm>
          <a:prstGeom prst="rect">
            <a:avLst/>
          </a:prstGeom>
        </p:spPr>
        <p:txBody>
          <a:bodyPr lIns="121917" tIns="60958" rIns="121917" bIns="60958"/>
          <a:lstStyle>
            <a:lvl1pPr>
              <a:defRPr/>
            </a:lvl1pPr>
          </a:lstStyle>
          <a:p>
            <a:fld id="{1B24489D-BDBA-4291-B2A4-EE5B63940A31}" type="slidenum">
              <a:rPr lang="zh-CN" altLang="en-US"/>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828800" y="3886880"/>
            <a:ext cx="8534400" cy="175290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835"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defTabSz="609600" fontAlgn="base">
              <a:spcBef>
                <a:spcPct val="0"/>
              </a:spcBef>
              <a:spcAft>
                <a:spcPct val="0"/>
              </a:spcAft>
              <a:defRPr/>
            </a:pPr>
            <a:endParaRPr kumimoji="1" lang="zh-CN" altLang="en-US" sz="1600">
              <a:solidFill>
                <a:srgbClr val="898989"/>
              </a:solidFill>
              <a:latin typeface="Calibri" panose="020F0502020204030204" pitchFamily="34" charset="0"/>
            </a:endParaRPr>
          </a:p>
        </p:txBody>
      </p:sp>
      <p:sp>
        <p:nvSpPr>
          <p:cNvPr id="5" name="页脚占位符 4"/>
          <p:cNvSpPr>
            <a:spLocks noGrp="1"/>
          </p:cNvSpPr>
          <p:nvPr>
            <p:ph type="ftr" sz="quarter" idx="11"/>
          </p:nvPr>
        </p:nvSpPr>
        <p:spPr/>
        <p:txBody>
          <a:bodyPr/>
          <a:lstStyle/>
          <a:p>
            <a:pPr algn="ctr" defTabSz="609600">
              <a:defRPr/>
            </a:pPr>
            <a:endParaRPr kumimoji="1" lang="zh-CN" altLang="en-US" sz="1600">
              <a:solidFill>
                <a:schemeClr val="tx1">
                  <a:tint val="75000"/>
                </a:schemeClr>
              </a:solidFill>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5" name="标题 4"/>
          <p:cNvSpPr>
            <a:spLocks noGrp="1"/>
          </p:cNvSpPr>
          <p:nvPr>
            <p:ph type="title"/>
          </p:nvPr>
        </p:nvSpPr>
        <p:spPr>
          <a:xfrm>
            <a:off x="418290" y="320933"/>
            <a:ext cx="10175132" cy="627096"/>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85519" y="1518470"/>
            <a:ext cx="3461834" cy="222168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985519" y="3822700"/>
            <a:ext cx="3461832" cy="2211614"/>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png"/><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flipV="1">
            <a:off x="0" y="840971"/>
            <a:ext cx="12192000" cy="45719"/>
          </a:xfrm>
          <a:prstGeom prst="rect">
            <a:avLst/>
          </a:prstGeom>
          <a:gradFill flip="none" rotWithShape="1">
            <a:gsLst>
              <a:gs pos="50000">
                <a:srgbClr val="97C8E1"/>
              </a:gs>
              <a:gs pos="0">
                <a:srgbClr val="BADAEB"/>
              </a:gs>
              <a:gs pos="100000">
                <a:srgbClr val="74B5D6"/>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5" name="灯片编号占位符 2"/>
          <p:cNvSpPr txBox="1"/>
          <p:nvPr userDrawn="1"/>
        </p:nvSpPr>
        <p:spPr>
          <a:xfrm>
            <a:off x="-83129" y="6236572"/>
            <a:ext cx="656917" cy="36618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B24489D-BDBA-4291-B2A4-EE5B63940A31}" type="slidenum">
              <a:rPr lang="zh-CN" altLang="en-US" sz="1200" smtClean="0">
                <a:solidFill>
                  <a:schemeClr val="bg1"/>
                </a:solidFill>
                <a:latin typeface="微软雅黑" panose="020B0503020204020204" pitchFamily="34" charset="-122"/>
                <a:ea typeface="微软雅黑" panose="020B0503020204020204" pitchFamily="34" charset="-122"/>
              </a:rPr>
            </a:fld>
            <a:r>
              <a:rPr lang="en-US" altLang="zh-CN" sz="1200" dirty="0">
                <a:solidFill>
                  <a:schemeClr val="bg1"/>
                </a:solidFill>
                <a:latin typeface="微软雅黑" panose="020B0503020204020204" pitchFamily="34" charset="-122"/>
                <a:ea typeface="微软雅黑" panose="020B0503020204020204" pitchFamily="34" charset="-122"/>
              </a:rPr>
              <a:t>/43</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2"/>
          <p:cNvSpPr txBox="1"/>
          <p:nvPr userDrawn="1"/>
        </p:nvSpPr>
        <p:spPr>
          <a:xfrm>
            <a:off x="9163608" y="6354335"/>
            <a:ext cx="2743200" cy="36618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B24489D-BDBA-4291-B2A4-EE5B63940A31}" type="slidenum">
              <a:rPr lang="zh-CN" altLang="en-US" sz="1200" smtClean="0">
                <a:latin typeface="微软雅黑" panose="020B0503020204020204" pitchFamily="34" charset="-122"/>
                <a:ea typeface="微软雅黑" panose="020B0503020204020204" pitchFamily="34" charset="-122"/>
              </a:rPr>
            </a:fld>
            <a:r>
              <a:rPr lang="en-US" altLang="zh-CN" sz="1200" dirty="0">
                <a:latin typeface="微软雅黑" panose="020B0503020204020204" pitchFamily="34" charset="-122"/>
                <a:ea typeface="微软雅黑" panose="020B0503020204020204" pitchFamily="34" charset="-122"/>
              </a:rPr>
              <a:t>/42</a:t>
            </a:r>
            <a:endParaRPr lang="zh-CN" altLang="en-US"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8783" y="151927"/>
            <a:ext cx="1433605" cy="577605"/>
          </a:xfrm>
          <a:prstGeom prst="rect">
            <a:avLst/>
          </a:prstGeom>
        </p:spPr>
      </p:pic>
      <p:pic>
        <p:nvPicPr>
          <p:cNvPr id="4" name="图片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171575"/>
            <a:ext cx="12192000" cy="56864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1" Type="http://schemas.openxmlformats.org/officeDocument/2006/relationships/slideLayout" Target="../slideLayouts/slideLayout7.xml"/><Relationship Id="rId10" Type="http://schemas.openxmlformats.org/officeDocument/2006/relationships/tags" Target="../tags/tag62.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2" Type="http://schemas.openxmlformats.org/officeDocument/2006/relationships/slideLayout" Target="../slideLayouts/slideLayout15.xml"/><Relationship Id="rId21" Type="http://schemas.openxmlformats.org/officeDocument/2006/relationships/tags" Target="../tags/tag24.xml"/><Relationship Id="rId20" Type="http://schemas.openxmlformats.org/officeDocument/2006/relationships/tags" Target="../tags/tag23.xml"/><Relationship Id="rId2" Type="http://schemas.openxmlformats.org/officeDocument/2006/relationships/tags" Target="../tags/tag5.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8.xml"/><Relationship Id="rId4" Type="http://schemas.openxmlformats.org/officeDocument/2006/relationships/image" Target="../media/image4.pn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3.xml"/><Relationship Id="rId5" Type="http://schemas.openxmlformats.org/officeDocument/2006/relationships/image" Target="../media/image5.pn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tags" Target="../tags/tag35.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image" Target="../media/image8.png"/><Relationship Id="rId6" Type="http://schemas.openxmlformats.org/officeDocument/2006/relationships/tags" Target="../tags/tag46.xml"/><Relationship Id="rId5" Type="http://schemas.openxmlformats.org/officeDocument/2006/relationships/image" Target="../media/image7.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4" Type="http://schemas.openxmlformats.org/officeDocument/2006/relationships/slideLayout" Target="../slideLayouts/slideLayout7.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矩形 9"/>
          <p:cNvSpPr/>
          <p:nvPr>
            <p:custDataLst>
              <p:tags r:id="rId1"/>
            </p:custDataLst>
          </p:nvPr>
        </p:nvSpPr>
        <p:spPr>
          <a:xfrm>
            <a:off x="2628113" y="2231433"/>
            <a:ext cx="9080204" cy="1662944"/>
          </a:xfrm>
          <a:prstGeom prst="rect">
            <a:avLst/>
          </a:prstGeom>
          <a:solidFill>
            <a:srgbClr val="F4965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文本框 14"/>
          <p:cNvSpPr txBox="1"/>
          <p:nvPr>
            <p:custDataLst>
              <p:tags r:id="rId2"/>
            </p:custDataLst>
          </p:nvPr>
        </p:nvSpPr>
        <p:spPr>
          <a:xfrm>
            <a:off x="4046155" y="2708962"/>
            <a:ext cx="6786880" cy="706755"/>
          </a:xfrm>
          <a:prstGeom prst="rect">
            <a:avLst/>
          </a:prstGeom>
          <a:noFill/>
          <a:effectLst/>
        </p:spPr>
        <p:txBody>
          <a:bodyPr wrap="none" rtlCol="0">
            <a:spAutoFit/>
          </a:bodyPr>
          <a:lstStyle/>
          <a:p>
            <a:r>
              <a:rPr lang="zh-CN" sz="4000" b="1" dirty="0">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注射用</a:t>
            </a:r>
            <a:r>
              <a:rPr lang="zh-CN" sz="4000" b="1" dirty="0">
                <a:solidFill>
                  <a:srgbClr val="92D050"/>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磷酸特地唑胺</a:t>
            </a:r>
            <a:r>
              <a:rPr lang="zh-CN" sz="4000" b="1" dirty="0">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申报资料</a:t>
            </a:r>
            <a:endParaRPr lang="zh-CN" sz="4000" b="1" dirty="0">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endParaRPr>
          </a:p>
        </p:txBody>
      </p:sp>
      <p:sp>
        <p:nvSpPr>
          <p:cNvPr id="20" name="PA_文本框 19"/>
          <p:cNvSpPr txBox="1"/>
          <p:nvPr>
            <p:custDataLst>
              <p:tags r:id="rId3"/>
            </p:custDataLst>
          </p:nvPr>
        </p:nvSpPr>
        <p:spPr>
          <a:xfrm>
            <a:off x="7520712" y="4839550"/>
            <a:ext cx="877163" cy="646331"/>
          </a:xfrm>
          <a:prstGeom prst="rect">
            <a:avLst/>
          </a:prstGeom>
          <a:noFill/>
          <a:effectLst/>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市场部</a:t>
            </a:r>
            <a:endParaRPr lang="en-US" altLang="zh-CN"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l="5410" r="5410"/>
          <a:stretch>
            <a:fillRect/>
          </a:stretch>
        </p:blipFill>
        <p:spPr>
          <a:xfrm>
            <a:off x="248143" y="1755150"/>
            <a:ext cx="2615510" cy="2615510"/>
          </a:xfrm>
          <a:prstGeom prst="ellipse">
            <a:avLst/>
          </a:prstGeom>
          <a:ln w="1905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文本框 2"/>
          <p:cNvSpPr txBox="1"/>
          <p:nvPr/>
        </p:nvSpPr>
        <p:spPr>
          <a:xfrm>
            <a:off x="7054850" y="4613275"/>
            <a:ext cx="4244975" cy="922020"/>
          </a:xfrm>
          <a:prstGeom prst="rect">
            <a:avLst/>
          </a:prstGeom>
          <a:noFill/>
        </p:spPr>
        <p:txBody>
          <a:bodyPr wrap="square" rtlCol="0">
            <a:spAutoFit/>
          </a:bodyPr>
          <a:p>
            <a:pPr algn="ct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瑞阳制药股份有限公司</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cs typeface="微软雅黑" panose="020B0503020204020204" pitchFamily="34" charset="-122"/>
              </a:rPr>
              <a:t>7</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1868805" y="948690"/>
            <a:ext cx="2722245" cy="419100"/>
          </a:xfrm>
          <a:prstGeom prst="roundRect">
            <a:avLst/>
          </a:prstGeom>
          <a:gradFill>
            <a:gsLst>
              <a:gs pos="0">
                <a:srgbClr val="007BD3"/>
              </a:gs>
              <a:gs pos="100000">
                <a:srgbClr val="034373"/>
              </a:gs>
            </a:gsLst>
            <a:lin scaled="0"/>
          </a:gra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对公共健康的积极影响</a:t>
            </a:r>
            <a:endPar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 name="矩形 2"/>
          <p:cNvSpPr/>
          <p:nvPr/>
        </p:nvSpPr>
        <p:spPr>
          <a:xfrm>
            <a:off x="944880" y="1414780"/>
            <a:ext cx="4570095" cy="2194560"/>
          </a:xfrm>
          <a:prstGeom prst="rect">
            <a:avLst/>
          </a:prstGeom>
          <a:ln>
            <a:gradFill>
              <a:gsLst>
                <a:gs pos="0">
                  <a:srgbClr val="56A0B9"/>
                </a:gs>
                <a:gs pos="100000">
                  <a:srgbClr val="5DBDC3"/>
                </a:gs>
              </a:gsLst>
              <a:lin ang="5400000" scaled="1"/>
            </a:grad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80010" tIns="80010" rIns="106680" bIns="120015" numCol="1" spcCol="1270" rtlCol="0" fromWordArt="0" anchor="t" anchorCtr="0" forceAA="0" compatLnSpc="1">
            <a:noAutofit/>
          </a:bodyPr>
          <a:p>
            <a:pPr marL="285750" lvl="0" indent="-285750" algn="l">
              <a:lnSpc>
                <a:spcPct val="120000"/>
              </a:lnSpc>
              <a:buFont typeface="Wingdings" panose="05000000000000000000" charset="0"/>
              <a:buChar char="u"/>
            </a:pPr>
            <a:r>
              <a:rPr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ABSSSI年发病率约为280万人。MRSA</a:t>
            </a:r>
            <a:r>
              <a:rPr 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是导致</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ABSSSI</a:t>
            </a:r>
            <a:r>
              <a:rPr 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常见的致病菌</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临床⼀线使⽤多年的抗MRSA药物已出现耐药性，研发新⼀代抗菌药已是亟需解决的问题</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a:lnSpc>
                <a:spcPct val="120000"/>
              </a:lnSpc>
              <a:buFont typeface="Wingdings" panose="05000000000000000000" charset="0"/>
              <a:buChar char="u"/>
            </a:pPr>
            <a:r>
              <a:rPr sz="1600">
                <a:latin typeface="微软雅黑" panose="020B0503020204020204" pitchFamily="34" charset="-122"/>
                <a:ea typeface="微软雅黑" panose="020B0503020204020204" pitchFamily="34" charset="-122"/>
                <a:cs typeface="微软雅黑" panose="020B0503020204020204" pitchFamily="34" charset="-122"/>
                <a:sym typeface="+mn-ea"/>
              </a:rPr>
              <a:t>特地唑胺起效快，</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不良反应发生率低，</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抗菌活性强，降低耐药风险，</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治疗耐药</a:t>
            </a:r>
            <a:r>
              <a:rPr lang="en-US" alt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G</a:t>
            </a:r>
            <a:r>
              <a:rPr lang="en-US" altLang="zh-CN" sz="1600" b="1" baseline="30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球菌感染新选择</a:t>
            </a:r>
            <a:r>
              <a:rPr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圆角矩形 4"/>
          <p:cNvSpPr/>
          <p:nvPr>
            <p:custDataLst>
              <p:tags r:id="rId1"/>
            </p:custDataLst>
          </p:nvPr>
        </p:nvSpPr>
        <p:spPr>
          <a:xfrm>
            <a:off x="7359015" y="946150"/>
            <a:ext cx="2722245" cy="419100"/>
          </a:xfrm>
          <a:prstGeom prst="roundRect">
            <a:avLst/>
          </a:prstGeom>
          <a:gradFill>
            <a:gsLst>
              <a:gs pos="0">
                <a:srgbClr val="007BD3"/>
              </a:gs>
              <a:gs pos="100000">
                <a:srgbClr val="034373"/>
              </a:gs>
            </a:gsLst>
            <a:lin scaled="0"/>
          </a:gra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符合“保基本”原则</a:t>
            </a:r>
            <a:endPar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矩形 5"/>
          <p:cNvSpPr/>
          <p:nvPr>
            <p:custDataLst>
              <p:tags r:id="rId2"/>
            </p:custDataLst>
          </p:nvPr>
        </p:nvSpPr>
        <p:spPr>
          <a:xfrm>
            <a:off x="5993765" y="1414780"/>
            <a:ext cx="5454015" cy="2192020"/>
          </a:xfrm>
          <a:prstGeom prst="rect">
            <a:avLst/>
          </a:prstGeom>
          <a:ln>
            <a:gradFill>
              <a:gsLst>
                <a:gs pos="0">
                  <a:srgbClr val="56A0B9"/>
                </a:gs>
                <a:gs pos="100000">
                  <a:srgbClr val="5DBDC3"/>
                </a:gs>
              </a:gsLst>
              <a:lin ang="5400000" scaled="1"/>
            </a:grad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80010" tIns="80010" rIns="106680" bIns="120015" numCol="1" spcCol="1270" rtlCol="0" fromWordArt="0" anchor="t" anchorCtr="0" forceAA="0" compatLnSpc="1">
            <a:noAutofit/>
          </a:bodyPr>
          <a:p>
            <a:pPr marL="285750" lvl="0" indent="-285750" algn="l">
              <a:lnSpc>
                <a:spcPct val="110000"/>
              </a:lnSpc>
              <a:buClrTx/>
              <a:buSzTx/>
              <a:buFont typeface="Wingdings" panose="05000000000000000000" charset="0"/>
              <a:buChar char="u"/>
            </a:pPr>
            <a:r>
              <a:rPr lang="zh-CN" sz="1600">
                <a:latin typeface="微软雅黑" panose="020B0503020204020204" pitchFamily="34" charset="-122"/>
                <a:ea typeface="微软雅黑" panose="020B0503020204020204" pitchFamily="34" charset="-122"/>
                <a:sym typeface="+mn-ea"/>
              </a:rPr>
              <a:t>特地唑胺</a:t>
            </a:r>
            <a:r>
              <a:rPr lang="zh-CN" sz="1600" b="1">
                <a:solidFill>
                  <a:srgbClr val="C00000"/>
                </a:solidFill>
                <a:latin typeface="微软雅黑" panose="020B0503020204020204" pitchFamily="34" charset="-122"/>
                <a:ea typeface="微软雅黑" panose="020B0503020204020204" pitchFamily="34" charset="-122"/>
                <a:sym typeface="+mn-ea"/>
              </a:rPr>
              <a:t>低剂量</a:t>
            </a:r>
            <a:r>
              <a:rPr lang="zh-CN" sz="1600">
                <a:latin typeface="微软雅黑" panose="020B0503020204020204" pitchFamily="34" charset="-122"/>
                <a:ea typeface="微软雅黑" panose="020B0503020204020204" pitchFamily="34" charset="-122"/>
                <a:sym typeface="+mn-ea"/>
              </a:rPr>
              <a:t>（特地唑胺每⽇200mg，利奈唑胺每⽇1200mg）</a:t>
            </a:r>
            <a:r>
              <a:rPr sz="1600">
                <a:latin typeface="微软雅黑" panose="020B0503020204020204" pitchFamily="34" charset="-122"/>
                <a:ea typeface="微软雅黑" panose="020B0503020204020204" pitchFamily="34" charset="-122"/>
                <a:sym typeface="+mn-ea"/>
              </a:rPr>
              <a:t>、</a:t>
            </a:r>
            <a:r>
              <a:rPr lang="zh-CN" sz="1600" b="1">
                <a:solidFill>
                  <a:srgbClr val="C00000"/>
                </a:solidFill>
                <a:latin typeface="微软雅黑" panose="020B0503020204020204" pitchFamily="34" charset="-122"/>
                <a:ea typeface="微软雅黑" panose="020B0503020204020204" pitchFamily="34" charset="-122"/>
                <a:sym typeface="+mn-ea"/>
              </a:rPr>
              <a:t>短疗程</a:t>
            </a:r>
            <a:r>
              <a:rPr lang="zh-CN" sz="1600">
                <a:latin typeface="微软雅黑" panose="020B0503020204020204" pitchFamily="34" charset="-122"/>
                <a:ea typeface="微软雅黑" panose="020B0503020204020204" pitchFamily="34" charset="-122"/>
                <a:sym typeface="+mn-ea"/>
              </a:rPr>
              <a:t>（治疗时间缩短40%）</a:t>
            </a:r>
            <a:r>
              <a:rPr sz="1600">
                <a:latin typeface="微软雅黑" panose="020B0503020204020204" pitchFamily="34" charset="-122"/>
                <a:ea typeface="微软雅黑" panose="020B0503020204020204" pitchFamily="34" charset="-122"/>
                <a:sym typeface="+mn-ea"/>
              </a:rPr>
              <a:t>、</a:t>
            </a:r>
            <a:r>
              <a:rPr lang="zh-CN" sz="1600" b="1">
                <a:solidFill>
                  <a:srgbClr val="C00000"/>
                </a:solidFill>
                <a:latin typeface="微软雅黑" panose="020B0503020204020204" pitchFamily="34" charset="-122"/>
                <a:ea typeface="微软雅黑" panose="020B0503020204020204" pitchFamily="34" charset="-122"/>
                <a:sym typeface="+mn-ea"/>
              </a:rPr>
              <a:t>高依从</a:t>
            </a:r>
            <a:r>
              <a:rPr lang="zh-CN" sz="1600">
                <a:latin typeface="微软雅黑" panose="020B0503020204020204" pitchFamily="34" charset="-122"/>
                <a:ea typeface="微软雅黑" panose="020B0503020204020204" pitchFamily="34" charset="-122"/>
                <a:sym typeface="+mn-ea"/>
              </a:rPr>
              <a:t>（给药次数减少70%）、</a:t>
            </a:r>
            <a:r>
              <a:rPr sz="1600" b="1">
                <a:solidFill>
                  <a:srgbClr val="C00000"/>
                </a:solidFill>
                <a:latin typeface="微软雅黑" panose="020B0503020204020204" pitchFamily="34" charset="-122"/>
                <a:ea typeface="微软雅黑" panose="020B0503020204020204" pitchFamily="34" charset="-122"/>
                <a:sym typeface="+mn-ea"/>
              </a:rPr>
              <a:t>可治愈</a:t>
            </a:r>
            <a:r>
              <a:rPr sz="1600">
                <a:latin typeface="微软雅黑" panose="020B0503020204020204" pitchFamily="34" charset="-122"/>
                <a:ea typeface="微软雅黑" panose="020B0503020204020204" pitchFamily="34" charset="-122"/>
                <a:sym typeface="+mn-ea"/>
              </a:rPr>
              <a:t>（对⼀⼆线药物耐药菌有效），</a:t>
            </a:r>
            <a:r>
              <a:rPr lang="zh-CN" sz="1600" b="1">
                <a:solidFill>
                  <a:srgbClr val="C00000"/>
                </a:solidFill>
                <a:latin typeface="微软雅黑" panose="020B0503020204020204" pitchFamily="34" charset="-122"/>
                <a:ea typeface="微软雅黑" panose="020B0503020204020204" pitchFamily="34" charset="-122"/>
                <a:sym typeface="+mn-ea"/>
              </a:rPr>
              <a:t>费用可控</a:t>
            </a:r>
            <a:r>
              <a:rPr lang="zh-CN" sz="1600">
                <a:latin typeface="微软雅黑" panose="020B0503020204020204" pitchFamily="34" charset="-122"/>
                <a:ea typeface="微软雅黑" panose="020B0503020204020204" pitchFamily="34" charset="-122"/>
                <a:sym typeface="+mn-ea"/>
              </a:rPr>
              <a:t>（疗程费⽤低）。</a:t>
            </a:r>
            <a:endParaRPr lang="zh-CN" sz="1600">
              <a:latin typeface="微软雅黑" panose="020B0503020204020204" pitchFamily="34" charset="-122"/>
              <a:ea typeface="微软雅黑" panose="020B0503020204020204" pitchFamily="34" charset="-122"/>
              <a:sym typeface="+mn-ea"/>
            </a:endParaRPr>
          </a:p>
          <a:p>
            <a:pPr marL="285750" lvl="0" indent="-285750" algn="l">
              <a:lnSpc>
                <a:spcPct val="110000"/>
              </a:lnSpc>
              <a:buClrTx/>
              <a:buSzTx/>
              <a:buFont typeface="Wingdings" panose="05000000000000000000" charset="0"/>
              <a:buChar char="u"/>
            </a:pPr>
            <a:r>
              <a:rPr sz="1600">
                <a:latin typeface="微软雅黑" panose="020B0503020204020204" pitchFamily="34" charset="-122"/>
                <a:ea typeface="微软雅黑" panose="020B0503020204020204" pitchFamily="34" charset="-122"/>
                <a:sym typeface="+mn-ea"/>
              </a:rPr>
              <a:t>提高生物利用度：满足</a:t>
            </a:r>
            <a:r>
              <a:rPr sz="1600">
                <a:solidFill>
                  <a:schemeClr val="tx1"/>
                </a:solidFill>
                <a:latin typeface="微软雅黑" panose="020B0503020204020204" pitchFamily="34" charset="-122"/>
                <a:ea typeface="微软雅黑" panose="020B0503020204020204" pitchFamily="34" charset="-122"/>
                <a:sym typeface="+mn-ea"/>
              </a:rPr>
              <a:t>特殊人群</a:t>
            </a:r>
            <a:r>
              <a:rPr sz="1600">
                <a:latin typeface="微软雅黑" panose="020B0503020204020204" pitchFamily="34" charset="-122"/>
                <a:ea typeface="微软雅黑" panose="020B0503020204020204" pitchFamily="34" charset="-122"/>
                <a:sym typeface="+mn-ea"/>
              </a:rPr>
              <a:t>（老年、肥胖、肝肾功能不全等）</a:t>
            </a:r>
            <a:r>
              <a:rPr sz="1600" b="1">
                <a:solidFill>
                  <a:srgbClr val="C00000"/>
                </a:solidFill>
                <a:latin typeface="微软雅黑" panose="020B0503020204020204" pitchFamily="34" charset="-122"/>
                <a:ea typeface="微软雅黑" panose="020B0503020204020204" pitchFamily="34" charset="-122"/>
                <a:sym typeface="+mn-ea"/>
              </a:rPr>
              <a:t>无需调整剂量</a:t>
            </a:r>
            <a:r>
              <a:rPr sz="1600">
                <a:latin typeface="微软雅黑" panose="020B0503020204020204" pitchFamily="34" charset="-122"/>
                <a:ea typeface="微软雅黑" panose="020B0503020204020204" pitchFamily="34" charset="-122"/>
                <a:sym typeface="+mn-ea"/>
              </a:rPr>
              <a:t>的需求；</a:t>
            </a:r>
            <a:endParaRPr sz="1600">
              <a:latin typeface="微软雅黑" panose="020B0503020204020204" pitchFamily="34" charset="-122"/>
              <a:ea typeface="微软雅黑" panose="020B0503020204020204" pitchFamily="34" charset="-122"/>
              <a:sym typeface="+mn-ea"/>
            </a:endParaRPr>
          </a:p>
          <a:p>
            <a:pPr marL="285750" lvl="0" indent="-285750" algn="l">
              <a:lnSpc>
                <a:spcPct val="110000"/>
              </a:lnSpc>
              <a:buClrTx/>
              <a:buSzTx/>
              <a:buFont typeface="Wingdings" panose="05000000000000000000" charset="0"/>
              <a:buChar char="u"/>
            </a:pPr>
            <a:r>
              <a:rPr sz="1600" b="1">
                <a:solidFill>
                  <a:srgbClr val="C00000"/>
                </a:solidFill>
                <a:latin typeface="微软雅黑" panose="020B0503020204020204" pitchFamily="34" charset="-122"/>
                <a:ea typeface="微软雅黑" panose="020B0503020204020204" pitchFamily="34" charset="-122"/>
                <a:sym typeface="+mn-ea"/>
              </a:rPr>
              <a:t>注射剂起效更快，胃肠道不良反应发生率更低，</a:t>
            </a:r>
            <a:r>
              <a:rPr sz="1600">
                <a:solidFill>
                  <a:schemeClr val="tx1"/>
                </a:solidFill>
                <a:latin typeface="微软雅黑" panose="020B0503020204020204" pitchFamily="34" charset="-122"/>
                <a:ea typeface="微软雅黑" panose="020B0503020204020204" pitchFamily="34" charset="-122"/>
                <a:sym typeface="+mn-ea"/>
              </a:rPr>
              <a:t>符合住院患者用药习惯。</a:t>
            </a:r>
            <a:endParaRPr sz="1600">
              <a:solidFill>
                <a:schemeClr val="tx1"/>
              </a:solidFill>
              <a:latin typeface="微软雅黑" panose="020B0503020204020204" pitchFamily="34" charset="-122"/>
              <a:ea typeface="微软雅黑" panose="020B0503020204020204" pitchFamily="34" charset="-122"/>
              <a:sym typeface="+mn-ea"/>
            </a:endParaRPr>
          </a:p>
        </p:txBody>
      </p:sp>
      <p:sp>
        <p:nvSpPr>
          <p:cNvPr id="7" name="圆角矩形 6"/>
          <p:cNvSpPr/>
          <p:nvPr>
            <p:custDataLst>
              <p:tags r:id="rId3"/>
            </p:custDataLst>
          </p:nvPr>
        </p:nvSpPr>
        <p:spPr>
          <a:xfrm>
            <a:off x="1868805" y="3716020"/>
            <a:ext cx="2722245" cy="419100"/>
          </a:xfrm>
          <a:prstGeom prst="roundRect">
            <a:avLst/>
          </a:prstGeom>
          <a:gradFill>
            <a:gsLst>
              <a:gs pos="0">
                <a:srgbClr val="007BD3"/>
              </a:gs>
              <a:gs pos="100000">
                <a:srgbClr val="034373"/>
              </a:gs>
            </a:gsLst>
            <a:lin scaled="0"/>
          </a:gra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弥补目录短板</a:t>
            </a:r>
            <a:endPar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8" name="矩形 7"/>
          <p:cNvSpPr/>
          <p:nvPr>
            <p:custDataLst>
              <p:tags r:id="rId4"/>
            </p:custDataLst>
          </p:nvPr>
        </p:nvSpPr>
        <p:spPr>
          <a:xfrm>
            <a:off x="996950" y="4241165"/>
            <a:ext cx="4518025" cy="1950085"/>
          </a:xfrm>
          <a:prstGeom prst="rect">
            <a:avLst/>
          </a:prstGeom>
          <a:ln>
            <a:gradFill>
              <a:gsLst>
                <a:gs pos="0">
                  <a:srgbClr val="56A0B9"/>
                </a:gs>
                <a:gs pos="100000">
                  <a:srgbClr val="5DBDC3"/>
                </a:gs>
              </a:gsLst>
              <a:lin ang="5400000" scaled="1"/>
            </a:grad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80010" tIns="80010" rIns="106680" bIns="120015" numCol="1" spcCol="1270" rtlCol="0" fromWordArt="0" anchor="t" anchorCtr="0" forceAA="0" compatLnSpc="1">
            <a:noAutofit/>
          </a:bodyPr>
          <a:p>
            <a:pPr marL="285750" lvl="0" indent="-285750" algn="l">
              <a:lnSpc>
                <a:spcPct val="110000"/>
              </a:lnSpc>
              <a:buClrTx/>
              <a:buSzTx/>
              <a:buFont typeface="Wingdings" panose="05000000000000000000" charset="0"/>
              <a:buChar char="u"/>
            </a:pPr>
            <a:r>
              <a:rPr lang="zh-CN" sz="1600">
                <a:latin typeface="微软雅黑" panose="020B0503020204020204" pitchFamily="34" charset="-122"/>
                <a:ea typeface="微软雅黑" panose="020B0503020204020204" pitchFamily="34" charset="-122"/>
                <a:sym typeface="+mn-ea"/>
              </a:rPr>
              <a:t>耐药率低，仅为利奈唑胺</a:t>
            </a:r>
            <a:r>
              <a:rPr lang="en-US" altLang="zh-CN" sz="1600">
                <a:latin typeface="微软雅黑" panose="020B0503020204020204" pitchFamily="34" charset="-122"/>
                <a:ea typeface="微软雅黑" panose="020B0503020204020204" pitchFamily="34" charset="-122"/>
                <a:sym typeface="+mn-ea"/>
              </a:rPr>
              <a:t>1/16</a:t>
            </a:r>
            <a:r>
              <a:rPr lang="zh-CN" altLang="en-US" sz="1600">
                <a:latin typeface="微软雅黑" panose="020B0503020204020204" pitchFamily="34" charset="-122"/>
                <a:ea typeface="微软雅黑" panose="020B0503020204020204" pitchFamily="34" charset="-122"/>
                <a:sym typeface="+mn-ea"/>
              </a:rPr>
              <a:t>；</a:t>
            </a:r>
            <a:r>
              <a:rPr sz="1600">
                <a:latin typeface="微软雅黑" panose="020B0503020204020204" pitchFamily="34" charset="-122"/>
                <a:ea typeface="微软雅黑" panose="020B0503020204020204" pitchFamily="34" charset="-122"/>
                <a:sym typeface="+mn-ea"/>
              </a:rPr>
              <a:t>满足患者在</a:t>
            </a:r>
            <a:r>
              <a:rPr sz="1600" b="1">
                <a:solidFill>
                  <a:srgbClr val="C00000"/>
                </a:solidFill>
                <a:latin typeface="微软雅黑" panose="020B0503020204020204" pitchFamily="34" charset="-122"/>
                <a:ea typeface="微软雅黑" panose="020B0503020204020204" pitchFamily="34" charset="-122"/>
                <a:sym typeface="+mn-ea"/>
              </a:rPr>
              <a:t>万古霉素或利奈唑胺治疗无效时的强力补救方案</a:t>
            </a:r>
            <a:r>
              <a:rPr sz="1600">
                <a:latin typeface="微软雅黑" panose="020B0503020204020204" pitchFamily="34" charset="-122"/>
                <a:ea typeface="微软雅黑" panose="020B0503020204020204" pitchFamily="34" charset="-122"/>
                <a:sym typeface="+mn-ea"/>
              </a:rPr>
              <a:t>，提高治疗有效率。</a:t>
            </a:r>
            <a:endParaRPr sz="1600">
              <a:latin typeface="微软雅黑" panose="020B0503020204020204" pitchFamily="34" charset="-122"/>
              <a:ea typeface="微软雅黑" panose="020B0503020204020204" pitchFamily="34" charset="-122"/>
              <a:sym typeface="+mn-ea"/>
            </a:endParaRPr>
          </a:p>
          <a:p>
            <a:pPr marL="285750" lvl="0" indent="-285750" algn="l">
              <a:lnSpc>
                <a:spcPct val="110000"/>
              </a:lnSpc>
              <a:buClrTx/>
              <a:buSzTx/>
              <a:buFont typeface="Wingdings" panose="05000000000000000000" charset="0"/>
              <a:buChar char="u"/>
            </a:pPr>
            <a:r>
              <a:rPr sz="1600" b="1">
                <a:solidFill>
                  <a:srgbClr val="C00000"/>
                </a:solidFill>
                <a:latin typeface="微软雅黑" panose="020B0503020204020204" pitchFamily="34" charset="-122"/>
                <a:ea typeface="微软雅黑" panose="020B0503020204020204" pitchFamily="34" charset="-122"/>
                <a:sym typeface="+mn-ea"/>
              </a:rPr>
              <a:t>缩短</a:t>
            </a:r>
            <a:r>
              <a:rPr lang="zh-CN" sz="1600" b="1">
                <a:solidFill>
                  <a:srgbClr val="C00000"/>
                </a:solidFill>
                <a:latin typeface="微软雅黑" panose="020B0503020204020204" pitchFamily="34" charset="-122"/>
                <a:ea typeface="微软雅黑" panose="020B0503020204020204" pitchFamily="34" charset="-122"/>
                <a:sym typeface="+mn-ea"/>
              </a:rPr>
              <a:t>患者</a:t>
            </a:r>
            <a:r>
              <a:rPr sz="1600" b="1">
                <a:solidFill>
                  <a:srgbClr val="C00000"/>
                </a:solidFill>
                <a:latin typeface="微软雅黑" panose="020B0503020204020204" pitchFamily="34" charset="-122"/>
                <a:ea typeface="微软雅黑" panose="020B0503020204020204" pitchFamily="34" charset="-122"/>
                <a:sym typeface="+mn-ea"/>
              </a:rPr>
              <a:t>治疗周期及给药次数</a:t>
            </a:r>
            <a:r>
              <a:rPr lang="zh-CN" sz="1600" b="1">
                <a:solidFill>
                  <a:srgbClr val="C00000"/>
                </a:solidFill>
                <a:latin typeface="微软雅黑" panose="020B0503020204020204" pitchFamily="34" charset="-122"/>
                <a:ea typeface="微软雅黑" panose="020B0503020204020204" pitchFamily="34" charset="-122"/>
                <a:sym typeface="+mn-ea"/>
              </a:rPr>
              <a:t>，</a:t>
            </a:r>
            <a:r>
              <a:rPr lang="zh-CN" altLang="en-US" sz="1600" b="1">
                <a:solidFill>
                  <a:srgbClr val="C00000"/>
                </a:solidFill>
                <a:latin typeface="微软雅黑" panose="020B0503020204020204" pitchFamily="34" charset="-122"/>
                <a:ea typeface="微软雅黑" panose="020B0503020204020204" pitchFamily="34" charset="-122"/>
                <a:sym typeface="+mn-ea"/>
              </a:rPr>
              <a:t>同治疗领域药品中最优。</a:t>
            </a:r>
            <a:endParaRPr sz="1600" b="1">
              <a:solidFill>
                <a:srgbClr val="C00000"/>
              </a:solidFill>
              <a:latin typeface="微软雅黑" panose="020B0503020204020204" pitchFamily="34" charset="-122"/>
              <a:ea typeface="微软雅黑" panose="020B0503020204020204" pitchFamily="34" charset="-122"/>
              <a:sym typeface="+mn-ea"/>
            </a:endParaRPr>
          </a:p>
          <a:p>
            <a:pPr marL="285750" lvl="0" indent="-285750" algn="l">
              <a:lnSpc>
                <a:spcPct val="110000"/>
              </a:lnSpc>
              <a:buClrTx/>
              <a:buSzTx/>
              <a:buFont typeface="Wingdings" panose="05000000000000000000" charset="0"/>
              <a:buChar char="u"/>
            </a:pPr>
            <a:r>
              <a:rPr sz="1600">
                <a:solidFill>
                  <a:schemeClr val="tx1"/>
                </a:solidFill>
                <a:latin typeface="微软雅黑" panose="020B0503020204020204" pitchFamily="34" charset="-122"/>
                <a:ea typeface="微软雅黑" panose="020B0503020204020204" pitchFamily="34" charset="-122"/>
                <a:sym typeface="+mn-ea"/>
              </a:rPr>
              <a:t>降低不良反应：提高临床治疗效果，</a:t>
            </a:r>
            <a:r>
              <a:rPr sz="1600" b="1">
                <a:solidFill>
                  <a:srgbClr val="C00000"/>
                </a:solidFill>
                <a:latin typeface="微软雅黑" panose="020B0503020204020204" pitchFamily="34" charset="-122"/>
                <a:ea typeface="微软雅黑" panose="020B0503020204020204" pitchFamily="34" charset="-122"/>
                <a:sym typeface="+mn-ea"/>
              </a:rPr>
              <a:t>同等疗程费用下节约整体医疗成本。</a:t>
            </a:r>
            <a:endParaRPr sz="1600" b="1">
              <a:solidFill>
                <a:srgbClr val="C00000"/>
              </a:solidFill>
              <a:latin typeface="微软雅黑" panose="020B0503020204020204" pitchFamily="34" charset="-122"/>
              <a:ea typeface="微软雅黑" panose="020B0503020204020204" pitchFamily="34" charset="-122"/>
              <a:sym typeface="+mn-ea"/>
            </a:endParaRPr>
          </a:p>
        </p:txBody>
      </p:sp>
      <p:sp>
        <p:nvSpPr>
          <p:cNvPr id="9" name="圆角矩形 8"/>
          <p:cNvSpPr/>
          <p:nvPr>
            <p:custDataLst>
              <p:tags r:id="rId5"/>
            </p:custDataLst>
          </p:nvPr>
        </p:nvSpPr>
        <p:spPr>
          <a:xfrm>
            <a:off x="7359015" y="3715385"/>
            <a:ext cx="2722245" cy="419100"/>
          </a:xfrm>
          <a:prstGeom prst="roundRect">
            <a:avLst/>
          </a:prstGeom>
          <a:gradFill>
            <a:gsLst>
              <a:gs pos="0">
                <a:srgbClr val="007BD3"/>
              </a:gs>
              <a:gs pos="100000">
                <a:srgbClr val="034373"/>
              </a:gs>
            </a:gsLst>
            <a:lin scaled="0"/>
          </a:gra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临床</a:t>
            </a:r>
            <a:r>
              <a:rPr lang="zh-CN"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滥用风险小</a:t>
            </a:r>
            <a:endParaRPr lang="zh-CN"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 name="矩形 9"/>
          <p:cNvSpPr/>
          <p:nvPr>
            <p:custDataLst>
              <p:tags r:id="rId6"/>
            </p:custDataLst>
          </p:nvPr>
        </p:nvSpPr>
        <p:spPr>
          <a:xfrm>
            <a:off x="5993765" y="4241165"/>
            <a:ext cx="5453380" cy="1955800"/>
          </a:xfrm>
          <a:prstGeom prst="rect">
            <a:avLst/>
          </a:prstGeom>
          <a:ln>
            <a:gradFill>
              <a:gsLst>
                <a:gs pos="0">
                  <a:srgbClr val="56A0B9"/>
                </a:gs>
                <a:gs pos="100000">
                  <a:srgbClr val="5DBDC3"/>
                </a:gs>
              </a:gsLst>
              <a:lin ang="5400000" scaled="1"/>
            </a:grad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80010" tIns="80010" rIns="106680" bIns="120015" numCol="1" spcCol="1270" rtlCol="0" fromWordArt="0" anchor="t" anchorCtr="0" forceAA="0" compatLnSpc="1">
            <a:noAutofit/>
          </a:bodyPr>
          <a:p>
            <a:pPr marL="285750" lvl="0" indent="-285750" algn="l">
              <a:lnSpc>
                <a:spcPct val="130000"/>
              </a:lnSpc>
              <a:buClrTx/>
              <a:buSzTx/>
              <a:buFont typeface="Wingdings" panose="05000000000000000000" charset="0"/>
              <a:buChar char="u"/>
            </a:pPr>
            <a:r>
              <a:rPr sz="1600">
                <a:latin typeface="微软雅黑" panose="020B0503020204020204" pitchFamily="34" charset="-122"/>
                <a:ea typeface="微软雅黑" panose="020B0503020204020204" pitchFamily="34" charset="-122"/>
                <a:cs typeface="微软雅黑" panose="020B0503020204020204" pitchFamily="34" charset="-122"/>
                <a:sym typeface="+mn-ea"/>
              </a:rPr>
              <a:t>抗菌谱、适应症明确，用法用量固定且疗程短，</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临床按照</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标准诊疗流程</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、明确临床指征后方可</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抗菌用药精准</a:t>
            </a:r>
            <a:r>
              <a:rPr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降低</a:t>
            </a:r>
            <a:r>
              <a:rPr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临床滥用风险。</a:t>
            </a:r>
            <a:endParaRPr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a:lnSpc>
                <a:spcPct val="130000"/>
              </a:lnSpc>
              <a:buClrTx/>
              <a:buSzTx/>
              <a:buFont typeface="Wingdings" panose="05000000000000000000" charset="0"/>
              <a:buChar char="u"/>
            </a:pPr>
            <a:r>
              <a:rPr sz="1600">
                <a:latin typeface="微软雅黑" panose="020B0503020204020204" pitchFamily="34" charset="-122"/>
                <a:ea typeface="微软雅黑" panose="020B0503020204020204" pitchFamily="34" charset="-122"/>
                <a:cs typeface="微软雅黑" panose="020B0503020204020204" pitchFamily="34" charset="-122"/>
                <a:sym typeface="+mn-ea"/>
              </a:rPr>
              <a:t>磷酸特地唑胺纳入《抗菌药物临床应用分级管理目录》，为“特殊使用级”</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临床处方审核严格，不存在滥用风险。</a:t>
            </a:r>
            <a:endParaRPr 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custDataLst>
              <p:tags r:id="rId7"/>
            </p:custDataLst>
          </p:nvPr>
        </p:nvSpPr>
        <p:spPr>
          <a:xfrm>
            <a:off x="1766962" y="185915"/>
            <a:ext cx="5683567" cy="521970"/>
          </a:xfrm>
          <a:prstGeom prst="rect">
            <a:avLst/>
          </a:prstGeom>
          <a:noFill/>
        </p:spPr>
        <p:txBody>
          <a:bodyPr wrap="square" rtlCol="0">
            <a:spAutoFit/>
          </a:bodyPr>
          <a:p>
            <a:r>
              <a:rPr lang="en-US" altLang="zh-CN" sz="2800" b="1" dirty="0">
                <a:solidFill>
                  <a:srgbClr val="222222"/>
                </a:solidFill>
                <a:latin typeface="微软雅黑" panose="020B0503020204020204" pitchFamily="34" charset="-122"/>
                <a:ea typeface="微软雅黑" panose="020B0503020204020204" pitchFamily="34" charset="-122"/>
                <a:sym typeface="+mn-lt"/>
              </a:rPr>
              <a:t>05 </a:t>
            </a:r>
            <a:r>
              <a:rPr lang="zh-CN" altLang="en-US" sz="2800" b="1" dirty="0">
                <a:solidFill>
                  <a:srgbClr val="222222"/>
                </a:solidFill>
                <a:latin typeface="微软雅黑" panose="020B0503020204020204" pitchFamily="34" charset="-122"/>
                <a:ea typeface="微软雅黑" panose="020B0503020204020204" pitchFamily="34" charset="-122"/>
                <a:sym typeface="+mn-lt"/>
              </a:rPr>
              <a:t>公平性</a:t>
            </a:r>
            <a:r>
              <a:rPr lang="en-US" altLang="zh-CN" sz="2800" b="1" dirty="0">
                <a:solidFill>
                  <a:srgbClr val="222222"/>
                </a:solidFill>
                <a:latin typeface="微软雅黑" panose="020B0503020204020204" pitchFamily="34" charset="-122"/>
                <a:ea typeface="微软雅黑" panose="020B0503020204020204" pitchFamily="34" charset="-122"/>
                <a:sym typeface="+mn-lt"/>
              </a:rPr>
              <a:t>    </a:t>
            </a:r>
            <a:r>
              <a:rPr lang="zh-CN" altLang="en-US" sz="2000" b="1" dirty="0">
                <a:solidFill>
                  <a:srgbClr val="C00000"/>
                </a:solidFill>
                <a:latin typeface="微软雅黑" panose="020B0503020204020204" pitchFamily="34" charset="-122"/>
                <a:ea typeface="微软雅黑" panose="020B0503020204020204" pitchFamily="34" charset="-122"/>
                <a:sym typeface="+mn-lt"/>
              </a:rPr>
              <a:t>降低患者疾病负担</a:t>
            </a:r>
            <a:endParaRPr lang="zh-CN" altLang="en-US" sz="2000" b="1" dirty="0">
              <a:solidFill>
                <a:srgbClr val="C00000"/>
              </a:solidFill>
              <a:latin typeface="微软雅黑" panose="020B0503020204020204" pitchFamily="34" charset="-122"/>
              <a:ea typeface="微软雅黑" panose="020B0503020204020204" pitchFamily="34" charset="-122"/>
              <a:sym typeface="+mn-lt"/>
            </a:endParaRPr>
          </a:p>
        </p:txBody>
      </p:sp>
      <p:sp>
        <p:nvSpPr>
          <p:cNvPr id="4" name="圆角矩形 3"/>
          <p:cNvSpPr/>
          <p:nvPr/>
        </p:nvSpPr>
        <p:spPr>
          <a:xfrm>
            <a:off x="1868805" y="948690"/>
            <a:ext cx="2722245" cy="419100"/>
          </a:xfrm>
          <a:prstGeom prst="roundRect">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对公共健康的积极影响</a:t>
            </a:r>
            <a:endPar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2" name="圆角矩形 11"/>
          <p:cNvSpPr/>
          <p:nvPr>
            <p:custDataLst>
              <p:tags r:id="rId8"/>
            </p:custDataLst>
          </p:nvPr>
        </p:nvSpPr>
        <p:spPr>
          <a:xfrm>
            <a:off x="7359015" y="946150"/>
            <a:ext cx="2722245" cy="419100"/>
          </a:xfrm>
          <a:prstGeom prst="roundRect">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符合“保基本”原则</a:t>
            </a:r>
            <a:endPar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圆角矩形 12"/>
          <p:cNvSpPr/>
          <p:nvPr>
            <p:custDataLst>
              <p:tags r:id="rId9"/>
            </p:custDataLst>
          </p:nvPr>
        </p:nvSpPr>
        <p:spPr>
          <a:xfrm>
            <a:off x="1868805" y="3716020"/>
            <a:ext cx="2722245" cy="419100"/>
          </a:xfrm>
          <a:prstGeom prst="roundRect">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弥补目录短板</a:t>
            </a:r>
            <a:endPar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4" name="圆角矩形 13"/>
          <p:cNvSpPr/>
          <p:nvPr>
            <p:custDataLst>
              <p:tags r:id="rId10"/>
            </p:custDataLst>
          </p:nvPr>
        </p:nvSpPr>
        <p:spPr>
          <a:xfrm>
            <a:off x="7359015" y="3715385"/>
            <a:ext cx="2722245" cy="419100"/>
          </a:xfrm>
          <a:prstGeom prst="roundRect">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临床</a:t>
            </a:r>
            <a:r>
              <a:rPr lang="zh-CN"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滥用风险小</a:t>
            </a:r>
            <a:endParaRPr lang="zh-CN"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custDataLst>
              <p:tags r:id="rId1"/>
            </p:custDataLst>
          </p:nvPr>
        </p:nvSpPr>
        <p:spPr>
          <a:xfrm>
            <a:off x="1871695" y="146303"/>
            <a:ext cx="1008609" cy="584775"/>
          </a:xfrm>
          <a:prstGeom prst="rect">
            <a:avLst/>
          </a:prstGeom>
          <a:noFill/>
        </p:spPr>
        <p:txBody>
          <a:bodyPr wrap="none" rtlCol="0">
            <a:spAutoFit/>
            <a:scene3d>
              <a:camera prst="orthographicFront"/>
              <a:lightRig rig="threePt" dir="t"/>
            </a:scene3d>
            <a:sp3d contourW="12700"/>
          </a:bodyPr>
          <a:p>
            <a:r>
              <a:rPr lang="zh-CN" altLang="en-US" sz="3200" b="1" dirty="0">
                <a:latin typeface="微软雅黑" panose="020B0503020204020204" pitchFamily="34" charset="-122"/>
                <a:ea typeface="微软雅黑" panose="020B0503020204020204" pitchFamily="34" charset="-122"/>
                <a:cs typeface="+mn-ea"/>
                <a:sym typeface="+mn-lt"/>
              </a:rPr>
              <a:t>目录</a:t>
            </a:r>
            <a:endParaRPr lang="zh-CN" altLang="en-US" sz="3200" b="1" dirty="0">
              <a:latin typeface="微软雅黑" panose="020B0503020204020204" pitchFamily="34" charset="-122"/>
              <a:ea typeface="微软雅黑" panose="020B0503020204020204" pitchFamily="34" charset="-122"/>
              <a:cs typeface="+mn-ea"/>
              <a:sym typeface="+mn-lt"/>
            </a:endParaRPr>
          </a:p>
        </p:txBody>
      </p:sp>
      <p:sp>
        <p:nvSpPr>
          <p:cNvPr id="5" name="išḷíďê"/>
          <p:cNvSpPr/>
          <p:nvPr>
            <p:custDataLst>
              <p:tags r:id="rId2"/>
            </p:custDataLst>
          </p:nvPr>
        </p:nvSpPr>
        <p:spPr>
          <a:xfrm>
            <a:off x="6951332" y="1332434"/>
            <a:ext cx="4417409" cy="1034431"/>
          </a:xfrm>
          <a:prstGeom prst="roundRect">
            <a:avLst>
              <a:gd name="adj" fmla="val 0"/>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p>
            <a:pPr algn="ctr" defTabSz="914400"/>
            <a:endParaRPr lang="zh-CN" altLang="en-US" sz="1600" b="1" dirty="0">
              <a:solidFill>
                <a:schemeClr val="accent1">
                  <a:lumMod val="50000"/>
                </a:schemeClr>
              </a:solidFill>
            </a:endParaRPr>
          </a:p>
        </p:txBody>
      </p:sp>
      <p:sp>
        <p:nvSpPr>
          <p:cNvPr id="6" name="îṡlidè"/>
          <p:cNvSpPr/>
          <p:nvPr>
            <p:custDataLst>
              <p:tags r:id="rId3"/>
            </p:custDataLst>
          </p:nvPr>
        </p:nvSpPr>
        <p:spPr>
          <a:xfrm>
            <a:off x="6951885" y="1332892"/>
            <a:ext cx="235201" cy="1034882"/>
          </a:xfrm>
          <a:prstGeom prst="rect">
            <a:avLst/>
          </a:prstGeom>
          <a:solidFill>
            <a:srgbClr val="F49650"/>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p>
            <a:pPr algn="ctr" defTabSz="914400"/>
            <a:endParaRPr lang="en-US" altLang="zh-CN" sz="1600" b="1" dirty="0">
              <a:solidFill>
                <a:schemeClr val="accent1">
                  <a:lumMod val="50000"/>
                </a:schemeClr>
              </a:solidFill>
            </a:endParaRPr>
          </a:p>
        </p:txBody>
      </p:sp>
      <p:sp>
        <p:nvSpPr>
          <p:cNvPr id="3" name="îṣ1îďê"/>
          <p:cNvSpPr/>
          <p:nvPr>
            <p:custDataLst>
              <p:tags r:id="rId4"/>
            </p:custDataLst>
          </p:nvPr>
        </p:nvSpPr>
        <p:spPr>
          <a:xfrm>
            <a:off x="8870950" y="1591310"/>
            <a:ext cx="1228725" cy="518795"/>
          </a:xfrm>
          <a:prstGeom prst="rect">
            <a:avLst/>
          </a:prstGeom>
          <a:ln>
            <a:noFill/>
          </a:ln>
        </p:spPr>
        <p:txBody>
          <a:bodyPr wrap="square" lIns="121920" tIns="60960" rIns="121920" bIns="60960" anchor="ctr" anchorCtr="0">
            <a:noAutofit/>
          </a:bodyPr>
          <a:p>
            <a:r>
              <a:rPr lang="zh-CN" altLang="en-US" sz="2400" b="1" dirty="0">
                <a:latin typeface="微软雅黑" panose="020B0503020204020204" pitchFamily="34" charset="-122"/>
                <a:ea typeface="微软雅黑" panose="020B0503020204020204" pitchFamily="34" charset="-122"/>
                <a:cs typeface="+mn-ea"/>
                <a:sym typeface="+mn-lt"/>
              </a:rPr>
              <a:t>安全性</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4" name="išľíďé"/>
          <p:cNvSpPr/>
          <p:nvPr>
            <p:custDataLst>
              <p:tags r:id="rId5"/>
            </p:custDataLst>
          </p:nvPr>
        </p:nvSpPr>
        <p:spPr>
          <a:xfrm>
            <a:off x="2240456" y="1331623"/>
            <a:ext cx="4416598" cy="1035242"/>
          </a:xfrm>
          <a:prstGeom prst="roundRect">
            <a:avLst>
              <a:gd name="adj" fmla="val 0"/>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p>
            <a:pPr lvl="0" algn="ctr">
              <a:buClrTx/>
              <a:buSzTx/>
              <a:buFontTx/>
            </a:pPr>
            <a:endParaRPr lang="zh-CN" altLang="en-US" sz="1600" b="1" dirty="0">
              <a:solidFill>
                <a:schemeClr val="accent1">
                  <a:lumMod val="50000"/>
                </a:schemeClr>
              </a:solidFill>
              <a:sym typeface="+mn-ea"/>
            </a:endParaRPr>
          </a:p>
        </p:txBody>
      </p:sp>
      <p:sp>
        <p:nvSpPr>
          <p:cNvPr id="18" name="iṣlïḋe"/>
          <p:cNvSpPr/>
          <p:nvPr>
            <p:custDataLst>
              <p:tags r:id="rId6"/>
            </p:custDataLst>
          </p:nvPr>
        </p:nvSpPr>
        <p:spPr>
          <a:xfrm>
            <a:off x="2240068" y="1331631"/>
            <a:ext cx="235201" cy="1034882"/>
          </a:xfrm>
          <a:prstGeom prst="rect">
            <a:avLst/>
          </a:prstGeom>
          <a:solidFill>
            <a:srgbClr val="F49650"/>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p>
            <a:pPr algn="ctr" defTabSz="914400"/>
            <a:endParaRPr lang="en-US" altLang="zh-CN" sz="1600" b="1" dirty="0">
              <a:solidFill>
                <a:schemeClr val="bg2"/>
              </a:solidFill>
            </a:endParaRPr>
          </a:p>
        </p:txBody>
      </p:sp>
      <p:sp>
        <p:nvSpPr>
          <p:cNvPr id="19" name="îṡľídè"/>
          <p:cNvSpPr/>
          <p:nvPr>
            <p:custDataLst>
              <p:tags r:id="rId7"/>
            </p:custDataLst>
          </p:nvPr>
        </p:nvSpPr>
        <p:spPr>
          <a:xfrm>
            <a:off x="3364230" y="1699260"/>
            <a:ext cx="2169795" cy="379730"/>
          </a:xfrm>
          <a:prstGeom prst="rect">
            <a:avLst/>
          </a:prstGeom>
          <a:ln>
            <a:noFill/>
          </a:ln>
        </p:spPr>
        <p:txBody>
          <a:bodyPr wrap="square" lIns="121920" tIns="60960" rIns="121920" bIns="60960" anchor="ctr" anchorCtr="0">
            <a:noAutofit/>
          </a:bodyPr>
          <a:p>
            <a:r>
              <a:rPr lang="zh-CN" altLang="en-US" sz="2400" b="1" dirty="0">
                <a:latin typeface="微软雅黑" panose="020B0503020204020204" pitchFamily="34" charset="-122"/>
                <a:ea typeface="微软雅黑" panose="020B0503020204020204" pitchFamily="34" charset="-122"/>
                <a:cs typeface="+mn-ea"/>
                <a:sym typeface="+mn-lt"/>
              </a:rPr>
              <a:t>药品基本信息</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20" name="iṣľidé"/>
          <p:cNvSpPr txBox="1"/>
          <p:nvPr>
            <p:custDataLst>
              <p:tags r:id="rId8"/>
            </p:custDataLst>
          </p:nvPr>
        </p:nvSpPr>
        <p:spPr>
          <a:xfrm>
            <a:off x="2696210" y="1618615"/>
            <a:ext cx="1170305" cy="460375"/>
          </a:xfrm>
          <a:prstGeom prst="rect">
            <a:avLst/>
          </a:prstGeom>
          <a:noFill/>
        </p:spPr>
        <p:txBody>
          <a:bodyPr wrap="square" rtlCol="0" anchor="ctr" anchorCtr="0">
            <a:spAutoFit/>
          </a:bodyPr>
          <a:p>
            <a:r>
              <a:rPr lang="en-US" altLang="zh-CN" sz="2400" b="1" dirty="0">
                <a:solidFill>
                  <a:schemeClr val="tx1"/>
                </a:solidFill>
                <a:latin typeface="Arial" panose="020B0604020202020204" pitchFamily="34" charset="0"/>
                <a:cs typeface="Arial" panose="020B0604020202020204" pitchFamily="34" charset="0"/>
              </a:rPr>
              <a:t>01</a:t>
            </a:r>
            <a:endParaRPr lang="en-US" altLang="zh-CN" sz="2400" b="1" dirty="0">
              <a:solidFill>
                <a:schemeClr val="tx1"/>
              </a:solidFill>
              <a:latin typeface="Arial" panose="020B0604020202020204" pitchFamily="34" charset="0"/>
              <a:cs typeface="Arial" panose="020B0604020202020204" pitchFamily="34" charset="0"/>
            </a:endParaRPr>
          </a:p>
        </p:txBody>
      </p:sp>
      <p:sp>
        <p:nvSpPr>
          <p:cNvPr id="21" name="išḷíďê"/>
          <p:cNvSpPr/>
          <p:nvPr>
            <p:custDataLst>
              <p:tags r:id="rId9"/>
            </p:custDataLst>
          </p:nvPr>
        </p:nvSpPr>
        <p:spPr>
          <a:xfrm>
            <a:off x="2258291" y="2789230"/>
            <a:ext cx="4417409" cy="1034431"/>
          </a:xfrm>
          <a:prstGeom prst="roundRect">
            <a:avLst>
              <a:gd name="adj" fmla="val 0"/>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p>
            <a:pPr algn="ctr" defTabSz="914400"/>
            <a:endParaRPr lang="zh-CN" altLang="en-US" sz="1600" b="1" dirty="0">
              <a:solidFill>
                <a:schemeClr val="accent1">
                  <a:lumMod val="50000"/>
                </a:schemeClr>
              </a:solidFill>
            </a:endParaRPr>
          </a:p>
        </p:txBody>
      </p:sp>
      <p:sp>
        <p:nvSpPr>
          <p:cNvPr id="22" name="îṡlidè"/>
          <p:cNvSpPr/>
          <p:nvPr>
            <p:custDataLst>
              <p:tags r:id="rId10"/>
            </p:custDataLst>
          </p:nvPr>
        </p:nvSpPr>
        <p:spPr>
          <a:xfrm>
            <a:off x="2258413" y="2789847"/>
            <a:ext cx="235201" cy="1034882"/>
          </a:xfrm>
          <a:prstGeom prst="rect">
            <a:avLst/>
          </a:prstGeom>
          <a:solidFill>
            <a:srgbClr val="F49650"/>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p>
            <a:pPr algn="ctr" defTabSz="914400"/>
            <a:endParaRPr lang="en-US" altLang="zh-CN" sz="1600" b="1" dirty="0">
              <a:solidFill>
                <a:schemeClr val="accent1">
                  <a:lumMod val="50000"/>
                </a:schemeClr>
              </a:solidFill>
            </a:endParaRPr>
          </a:p>
        </p:txBody>
      </p:sp>
      <p:sp>
        <p:nvSpPr>
          <p:cNvPr id="23" name="îṣ1îďê"/>
          <p:cNvSpPr/>
          <p:nvPr>
            <p:custDataLst>
              <p:tags r:id="rId11"/>
            </p:custDataLst>
          </p:nvPr>
        </p:nvSpPr>
        <p:spPr>
          <a:xfrm>
            <a:off x="3849370" y="3046730"/>
            <a:ext cx="1197610" cy="518795"/>
          </a:xfrm>
          <a:prstGeom prst="rect">
            <a:avLst/>
          </a:prstGeom>
          <a:ln>
            <a:noFill/>
          </a:ln>
        </p:spPr>
        <p:txBody>
          <a:bodyPr wrap="square" lIns="121920" tIns="60960" rIns="121920" bIns="60960" anchor="ctr" anchorCtr="0">
            <a:noAutofit/>
          </a:bodyPr>
          <a:p>
            <a:r>
              <a:rPr lang="zh-CN" altLang="en-US" sz="2400" b="1" dirty="0">
                <a:latin typeface="微软雅黑" panose="020B0503020204020204" pitchFamily="34" charset="-122"/>
                <a:ea typeface="微软雅黑" panose="020B0503020204020204" pitchFamily="34" charset="-122"/>
                <a:cs typeface="+mn-ea"/>
                <a:sym typeface="+mn-lt"/>
              </a:rPr>
              <a:t>有效性</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24" name="ïsḷíḋe"/>
          <p:cNvSpPr txBox="1"/>
          <p:nvPr>
            <p:custDataLst>
              <p:tags r:id="rId12"/>
            </p:custDataLst>
          </p:nvPr>
        </p:nvSpPr>
        <p:spPr>
          <a:xfrm>
            <a:off x="2713990" y="3077210"/>
            <a:ext cx="1170305" cy="460375"/>
          </a:xfrm>
          <a:prstGeom prst="rect">
            <a:avLst/>
          </a:prstGeom>
          <a:noFill/>
        </p:spPr>
        <p:txBody>
          <a:bodyPr wrap="square" rtlCol="0" anchor="ctr" anchorCtr="0">
            <a:spAutoFit/>
          </a:bodyPr>
          <a:p>
            <a:r>
              <a:rPr lang="en-US" altLang="zh-CN" sz="2400" b="1" dirty="0">
                <a:solidFill>
                  <a:schemeClr val="tx1"/>
                </a:solidFill>
                <a:latin typeface="Arial" panose="020B0604020202020204" pitchFamily="34" charset="0"/>
                <a:cs typeface="Arial" panose="020B0604020202020204" pitchFamily="34" charset="0"/>
              </a:rPr>
              <a:t>03</a:t>
            </a:r>
            <a:endParaRPr lang="en-US" altLang="zh-CN" sz="2400" b="1" dirty="0">
              <a:solidFill>
                <a:schemeClr val="tx1"/>
              </a:solidFill>
              <a:latin typeface="Arial" panose="020B0604020202020204" pitchFamily="34" charset="0"/>
              <a:cs typeface="Arial" panose="020B0604020202020204" pitchFamily="34" charset="0"/>
            </a:endParaRPr>
          </a:p>
        </p:txBody>
      </p:sp>
      <p:sp>
        <p:nvSpPr>
          <p:cNvPr id="25" name="išḷíďê"/>
          <p:cNvSpPr/>
          <p:nvPr>
            <p:custDataLst>
              <p:tags r:id="rId13"/>
            </p:custDataLst>
          </p:nvPr>
        </p:nvSpPr>
        <p:spPr>
          <a:xfrm>
            <a:off x="6950521" y="2788420"/>
            <a:ext cx="4417409" cy="1034431"/>
          </a:xfrm>
          <a:prstGeom prst="roundRect">
            <a:avLst>
              <a:gd name="adj" fmla="val 0"/>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p>
            <a:pPr algn="ctr" defTabSz="914400"/>
            <a:endParaRPr lang="zh-CN" altLang="en-US" sz="1600" b="1" dirty="0">
              <a:solidFill>
                <a:schemeClr val="accent1">
                  <a:lumMod val="50000"/>
                </a:schemeClr>
              </a:solidFill>
            </a:endParaRPr>
          </a:p>
        </p:txBody>
      </p:sp>
      <p:sp>
        <p:nvSpPr>
          <p:cNvPr id="26" name="îṡlidè"/>
          <p:cNvSpPr/>
          <p:nvPr>
            <p:custDataLst>
              <p:tags r:id="rId14"/>
            </p:custDataLst>
          </p:nvPr>
        </p:nvSpPr>
        <p:spPr>
          <a:xfrm>
            <a:off x="6950884" y="2788578"/>
            <a:ext cx="235201" cy="1034882"/>
          </a:xfrm>
          <a:prstGeom prst="rect">
            <a:avLst/>
          </a:prstGeom>
          <a:solidFill>
            <a:srgbClr val="F49650"/>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p>
            <a:pPr algn="ctr" defTabSz="914400"/>
            <a:endParaRPr lang="en-US" altLang="zh-CN" sz="1600" b="1" dirty="0">
              <a:solidFill>
                <a:schemeClr val="accent1">
                  <a:lumMod val="50000"/>
                </a:schemeClr>
              </a:solidFill>
            </a:endParaRPr>
          </a:p>
        </p:txBody>
      </p:sp>
      <p:sp>
        <p:nvSpPr>
          <p:cNvPr id="27" name="îṣ1îďê"/>
          <p:cNvSpPr/>
          <p:nvPr>
            <p:custDataLst>
              <p:tags r:id="rId15"/>
            </p:custDataLst>
          </p:nvPr>
        </p:nvSpPr>
        <p:spPr>
          <a:xfrm>
            <a:off x="8870950" y="3046730"/>
            <a:ext cx="1191895" cy="518795"/>
          </a:xfrm>
          <a:prstGeom prst="rect">
            <a:avLst/>
          </a:prstGeom>
          <a:ln>
            <a:noFill/>
          </a:ln>
        </p:spPr>
        <p:txBody>
          <a:bodyPr wrap="square" lIns="121920" tIns="60960" rIns="121920" bIns="60960" anchor="ctr" anchorCtr="0">
            <a:noAutofit/>
          </a:bodyPr>
          <a:p>
            <a:r>
              <a:rPr lang="zh-CN" altLang="en-US" sz="2400" b="1" dirty="0">
                <a:latin typeface="微软雅黑" panose="020B0503020204020204" pitchFamily="34" charset="-122"/>
                <a:ea typeface="微软雅黑" panose="020B0503020204020204" pitchFamily="34" charset="-122"/>
                <a:cs typeface="+mn-ea"/>
                <a:sym typeface="+mn-lt"/>
              </a:rPr>
              <a:t>创新性</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28" name="ïsḷíḋe"/>
          <p:cNvSpPr txBox="1"/>
          <p:nvPr>
            <p:custDataLst>
              <p:tags r:id="rId16"/>
            </p:custDataLst>
          </p:nvPr>
        </p:nvSpPr>
        <p:spPr>
          <a:xfrm>
            <a:off x="7581265" y="3047365"/>
            <a:ext cx="560705" cy="460375"/>
          </a:xfrm>
          <a:prstGeom prst="rect">
            <a:avLst/>
          </a:prstGeom>
          <a:noFill/>
        </p:spPr>
        <p:txBody>
          <a:bodyPr wrap="square" rtlCol="0" anchor="ctr" anchorCtr="0">
            <a:spAutoFit/>
          </a:bodyPr>
          <a:p>
            <a:r>
              <a:rPr lang="en-US" altLang="zh-CN" sz="2400" b="1" dirty="0">
                <a:solidFill>
                  <a:schemeClr val="tx1"/>
                </a:solidFill>
                <a:latin typeface="Arial" panose="020B0604020202020204" pitchFamily="34" charset="0"/>
                <a:cs typeface="Arial" panose="020B0604020202020204" pitchFamily="34" charset="0"/>
              </a:rPr>
              <a:t>04</a:t>
            </a:r>
            <a:endParaRPr lang="en-US" altLang="zh-CN" sz="2400" b="1" dirty="0">
              <a:solidFill>
                <a:schemeClr val="tx1"/>
              </a:solidFill>
              <a:latin typeface="Arial" panose="020B0604020202020204" pitchFamily="34" charset="0"/>
              <a:cs typeface="Arial" panose="020B0604020202020204" pitchFamily="34" charset="0"/>
            </a:endParaRPr>
          </a:p>
        </p:txBody>
      </p:sp>
      <p:sp>
        <p:nvSpPr>
          <p:cNvPr id="29" name="išḷíďê"/>
          <p:cNvSpPr/>
          <p:nvPr>
            <p:custDataLst>
              <p:tags r:id="rId17"/>
            </p:custDataLst>
          </p:nvPr>
        </p:nvSpPr>
        <p:spPr>
          <a:xfrm>
            <a:off x="2239645" y="4407353"/>
            <a:ext cx="4417409" cy="1034431"/>
          </a:xfrm>
          <a:prstGeom prst="roundRect">
            <a:avLst>
              <a:gd name="adj" fmla="val 0"/>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p>
            <a:pPr algn="ctr" defTabSz="914400"/>
            <a:endParaRPr lang="zh-CN" altLang="en-US" sz="1600" b="1" dirty="0">
              <a:solidFill>
                <a:schemeClr val="accent1">
                  <a:lumMod val="50000"/>
                </a:schemeClr>
              </a:solidFill>
            </a:endParaRPr>
          </a:p>
        </p:txBody>
      </p:sp>
      <p:sp>
        <p:nvSpPr>
          <p:cNvPr id="30" name="îṡlidè"/>
          <p:cNvSpPr/>
          <p:nvPr>
            <p:custDataLst>
              <p:tags r:id="rId18"/>
            </p:custDataLst>
          </p:nvPr>
        </p:nvSpPr>
        <p:spPr>
          <a:xfrm>
            <a:off x="2240008" y="4407511"/>
            <a:ext cx="235201" cy="1034882"/>
          </a:xfrm>
          <a:prstGeom prst="rect">
            <a:avLst/>
          </a:prstGeom>
          <a:solidFill>
            <a:srgbClr val="F49650"/>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p>
            <a:pPr algn="ctr" defTabSz="914400"/>
            <a:endParaRPr lang="en-US" altLang="zh-CN" sz="1600" b="1" dirty="0">
              <a:solidFill>
                <a:schemeClr val="accent1">
                  <a:lumMod val="50000"/>
                </a:schemeClr>
              </a:solidFill>
            </a:endParaRPr>
          </a:p>
        </p:txBody>
      </p:sp>
      <p:sp>
        <p:nvSpPr>
          <p:cNvPr id="31" name="îṣ1îďê"/>
          <p:cNvSpPr/>
          <p:nvPr>
            <p:custDataLst>
              <p:tags r:id="rId19"/>
            </p:custDataLst>
          </p:nvPr>
        </p:nvSpPr>
        <p:spPr>
          <a:xfrm>
            <a:off x="3801745" y="4665980"/>
            <a:ext cx="1292860" cy="518795"/>
          </a:xfrm>
          <a:prstGeom prst="rect">
            <a:avLst/>
          </a:prstGeom>
          <a:ln>
            <a:noFill/>
          </a:ln>
        </p:spPr>
        <p:txBody>
          <a:bodyPr wrap="square" lIns="121920" tIns="60960" rIns="121920" bIns="60960" anchor="ctr" anchorCtr="0">
            <a:noAutofit/>
          </a:bodyPr>
          <a:p>
            <a:r>
              <a:rPr lang="zh-CN" altLang="en-US" sz="2400" b="1" dirty="0">
                <a:latin typeface="微软雅黑" panose="020B0503020204020204" pitchFamily="34" charset="-122"/>
                <a:ea typeface="微软雅黑" panose="020B0503020204020204" pitchFamily="34" charset="-122"/>
                <a:cs typeface="+mn-ea"/>
                <a:sym typeface="+mn-lt"/>
              </a:rPr>
              <a:t>公平性</a:t>
            </a:r>
            <a:endParaRPr lang="zh-CN" altLang="en-US" sz="2400" b="1" dirty="0">
              <a:latin typeface="微软雅黑" panose="020B0503020204020204" pitchFamily="34" charset="-122"/>
              <a:ea typeface="微软雅黑" panose="020B0503020204020204" pitchFamily="34" charset="-122"/>
              <a:cs typeface="+mn-ea"/>
              <a:sym typeface="+mn-lt"/>
            </a:endParaRPr>
          </a:p>
        </p:txBody>
      </p:sp>
      <p:sp>
        <p:nvSpPr>
          <p:cNvPr id="32" name="ïsḷíḋe"/>
          <p:cNvSpPr txBox="1"/>
          <p:nvPr>
            <p:custDataLst>
              <p:tags r:id="rId20"/>
            </p:custDataLst>
          </p:nvPr>
        </p:nvSpPr>
        <p:spPr>
          <a:xfrm>
            <a:off x="2695575" y="4694555"/>
            <a:ext cx="1170305" cy="460375"/>
          </a:xfrm>
          <a:prstGeom prst="rect">
            <a:avLst/>
          </a:prstGeom>
          <a:noFill/>
        </p:spPr>
        <p:txBody>
          <a:bodyPr wrap="square" rtlCol="0" anchor="ctr" anchorCtr="0">
            <a:spAutoFit/>
          </a:bodyPr>
          <a:p>
            <a:r>
              <a:rPr lang="en-US" altLang="zh-CN" sz="2400" b="1" dirty="0">
                <a:solidFill>
                  <a:schemeClr val="tx1"/>
                </a:solidFill>
                <a:latin typeface="Arial" panose="020B0604020202020204" pitchFamily="34" charset="0"/>
                <a:cs typeface="Arial" panose="020B0604020202020204" pitchFamily="34" charset="0"/>
              </a:rPr>
              <a:t>05</a:t>
            </a:r>
            <a:endParaRPr lang="en-US" altLang="zh-CN" sz="2400" b="1" dirty="0">
              <a:solidFill>
                <a:schemeClr val="tx1"/>
              </a:solidFill>
              <a:latin typeface="Arial" panose="020B0604020202020204" pitchFamily="34" charset="0"/>
              <a:cs typeface="Arial" panose="020B0604020202020204" pitchFamily="34" charset="0"/>
            </a:endParaRPr>
          </a:p>
        </p:txBody>
      </p:sp>
      <p:sp>
        <p:nvSpPr>
          <p:cNvPr id="33" name="iṣľidé"/>
          <p:cNvSpPr txBox="1"/>
          <p:nvPr>
            <p:custDataLst>
              <p:tags r:id="rId21"/>
            </p:custDataLst>
          </p:nvPr>
        </p:nvSpPr>
        <p:spPr>
          <a:xfrm>
            <a:off x="7581265" y="1618615"/>
            <a:ext cx="706120" cy="460375"/>
          </a:xfrm>
          <a:prstGeom prst="rect">
            <a:avLst/>
          </a:prstGeom>
          <a:noFill/>
        </p:spPr>
        <p:txBody>
          <a:bodyPr wrap="square" rtlCol="0" anchor="ctr" anchorCtr="0">
            <a:spAutoFit/>
          </a:bodyPr>
          <a:p>
            <a:r>
              <a:rPr lang="en-US" altLang="zh-CN" sz="2400" b="1" dirty="0">
                <a:solidFill>
                  <a:schemeClr val="tx1"/>
                </a:solidFill>
                <a:latin typeface="Arial" panose="020B0604020202020204" pitchFamily="34" charset="0"/>
                <a:cs typeface="Arial" panose="020B0604020202020204" pitchFamily="34" charset="0"/>
              </a:rPr>
              <a:t>02</a:t>
            </a:r>
            <a:endParaRPr lang="en-US" altLang="zh-CN"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bldLst>
      <p:bldP spid="4" grpId="0" bldLvl="0" animBg="1"/>
      <p:bldP spid="18" grpId="0" bldLvl="0" animBg="1"/>
      <p:bldP spid="19" grpId="0"/>
      <p:bldP spid="2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1371" y="241728"/>
            <a:ext cx="8880764" cy="52197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01 </a:t>
            </a:r>
            <a:r>
              <a:rPr lang="zh-CN" sz="2800" b="1" dirty="0">
                <a:latin typeface="微软雅黑" panose="020B0503020204020204" pitchFamily="34" charset="-122"/>
                <a:ea typeface="微软雅黑" panose="020B0503020204020204" pitchFamily="34" charset="-122"/>
              </a:rPr>
              <a:t>药品基本信息</a:t>
            </a:r>
            <a:endParaRPr lang="zh-CN" sz="2800" b="1"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6541770" y="1549400"/>
            <a:ext cx="5157470" cy="3741420"/>
            <a:chOff x="2620129" y="2801082"/>
            <a:chExt cx="4162698" cy="6280437"/>
          </a:xfrm>
        </p:grpSpPr>
        <p:sp>
          <p:nvSpPr>
            <p:cNvPr id="10" name="任意多边形 9"/>
            <p:cNvSpPr/>
            <p:nvPr>
              <p:custDataLst>
                <p:tags r:id="rId1"/>
              </p:custDataLst>
            </p:nvPr>
          </p:nvSpPr>
          <p:spPr>
            <a:xfrm>
              <a:off x="2620129" y="3191211"/>
              <a:ext cx="4162698" cy="5890308"/>
            </a:xfrm>
            <a:custGeom>
              <a:avLst/>
              <a:gdLst>
                <a:gd name="connsiteX0" fmla="*/ 0 w 3798093"/>
                <a:gd name="connsiteY0" fmla="*/ 0 h 4199850"/>
                <a:gd name="connsiteX1" fmla="*/ 3798093 w 3798093"/>
                <a:gd name="connsiteY1" fmla="*/ 0 h 4199850"/>
                <a:gd name="connsiteX2" fmla="*/ 3798093 w 3798093"/>
                <a:gd name="connsiteY2" fmla="*/ 4199850 h 4199850"/>
                <a:gd name="connsiteX3" fmla="*/ 0 w 3798093"/>
                <a:gd name="connsiteY3" fmla="*/ 4199850 h 4199850"/>
                <a:gd name="connsiteX4" fmla="*/ 0 w 3798093"/>
                <a:gd name="connsiteY4" fmla="*/ 0 h 419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4199850">
                  <a:moveTo>
                    <a:pt x="0" y="0"/>
                  </a:moveTo>
                  <a:lnTo>
                    <a:pt x="3798093" y="0"/>
                  </a:lnTo>
                  <a:lnTo>
                    <a:pt x="3798093" y="4199850"/>
                  </a:lnTo>
                  <a:lnTo>
                    <a:pt x="0" y="4199850"/>
                  </a:lnTo>
                  <a:lnTo>
                    <a:pt x="0" y="0"/>
                  </a:lnTo>
                  <a:close/>
                </a:path>
              </a:pathLst>
            </a:custGeom>
            <a:ln>
              <a:gradFill>
                <a:gsLst>
                  <a:gs pos="0">
                    <a:srgbClr val="56A0B9"/>
                  </a:gs>
                  <a:gs pos="100000">
                    <a:srgbClr val="5DBDC3"/>
                  </a:gs>
                </a:gsLst>
                <a:lin ang="5400000" scaled="1"/>
              </a:grad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t" anchorCtr="0">
              <a:noAutofit/>
            </a:bodyPr>
            <a:p>
              <a:pPr marL="285750" lvl="1" indent="-285750" algn="l" defTabSz="666750">
                <a:lnSpc>
                  <a:spcPct val="150000"/>
                </a:lnSpc>
                <a:spcBef>
                  <a:spcPts val="200"/>
                </a:spcBef>
                <a:spcAft>
                  <a:spcPts val="200"/>
                </a:spcAft>
                <a:buFont typeface="Wingdings" panose="05000000000000000000" charset="0"/>
                <a:buChar char="l"/>
              </a:pPr>
              <a:endPar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l" defTabSz="666750">
                <a:lnSpc>
                  <a:spcPct val="150000"/>
                </a:lnSpc>
                <a:spcBef>
                  <a:spcPts val="200"/>
                </a:spcBef>
                <a:spcAft>
                  <a:spcPts val="200"/>
                </a:spcAft>
                <a:buFont typeface="Wingdings" panose="05000000000000000000" charset="0"/>
                <a:buChar char="l"/>
              </a:pP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通用名</a:t>
              </a:r>
              <a:r>
                <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：注射用磷酸特地唑胺</a:t>
              </a:r>
              <a:endPar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注册规格：</a:t>
              </a:r>
              <a:r>
                <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0.2g</a:t>
              </a:r>
              <a:endPar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中国大陆首次上市时间：</a:t>
              </a:r>
              <a:r>
                <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2019 年 3 月（赛威乐®），</a:t>
              </a:r>
              <a:endPar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目前大陆地区同通用名药品的上市情况：</a:t>
              </a:r>
              <a:r>
                <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共 9家（原研 1 家、国内仿制 8家）</a:t>
              </a:r>
              <a:endPar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全球首个上市国家/地区及上市时间：</a:t>
              </a:r>
              <a:r>
                <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2014年，美国</a:t>
              </a:r>
              <a:endPar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是否为OTC药品：</a:t>
              </a:r>
              <a:r>
                <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否</a:t>
              </a:r>
              <a:endParaRPr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任意多边形 8"/>
            <p:cNvSpPr/>
            <p:nvPr>
              <p:custDataLst>
                <p:tags r:id="rId2"/>
              </p:custDataLst>
            </p:nvPr>
          </p:nvSpPr>
          <p:spPr>
            <a:xfrm>
              <a:off x="3951660" y="2801082"/>
              <a:ext cx="1499637" cy="811170"/>
            </a:xfrm>
            <a:prstGeom prst="flowChartAlternateProcess">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106680" tIns="60960" rIns="106680" bIns="60960" numCol="1" spcCol="1270" anchor="ctr" anchorCtr="0">
              <a:noAutofit/>
            </a:bodyPr>
            <a:p>
              <a:pPr lvl="0" algn="ctr" defTabSz="666750">
                <a:lnSpc>
                  <a:spcPct val="90000"/>
                </a:lnSpc>
                <a:spcBef>
                  <a:spcPct val="0"/>
                </a:spcBef>
                <a:spcAft>
                  <a:spcPct val="35000"/>
                </a:spcAft>
              </a:pPr>
              <a:r>
                <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药品基本信息</a:t>
              </a:r>
              <a:endParaRPr lang="zh-CN" altLang="en-US" sz="20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8" name="图片 7"/>
          <p:cNvPicPr>
            <a:picLocks noChangeAspect="1"/>
          </p:cNvPicPr>
          <p:nvPr>
            <p:custDataLst>
              <p:tags r:id="rId3"/>
            </p:custDataLst>
          </p:nvPr>
        </p:nvPicPr>
        <p:blipFill>
          <a:blip r:embed="rId4"/>
          <a:stretch>
            <a:fillRect/>
          </a:stretch>
        </p:blipFill>
        <p:spPr>
          <a:xfrm>
            <a:off x="555625" y="2263140"/>
            <a:ext cx="5772150" cy="1802130"/>
          </a:xfrm>
          <a:prstGeom prst="rect">
            <a:avLst/>
          </a:prstGeom>
        </p:spPr>
      </p:pic>
      <p:sp>
        <p:nvSpPr>
          <p:cNvPr id="4" name="文本框 3"/>
          <p:cNvSpPr txBox="1"/>
          <p:nvPr/>
        </p:nvSpPr>
        <p:spPr>
          <a:xfrm>
            <a:off x="327025" y="4657090"/>
            <a:ext cx="5933440" cy="368300"/>
          </a:xfrm>
          <a:prstGeom prst="rect">
            <a:avLst/>
          </a:prstGeom>
          <a:noFill/>
        </p:spPr>
        <p:txBody>
          <a:bodyPr wrap="square" rtlCol="0" anchor="t">
            <a:spAutoFit/>
          </a:bodyPr>
          <a:p>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2022年6月，瑞阳注射用磷酸特地唑胺视同过评获批上市</a:t>
            </a:r>
            <a:endPar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5"/>
            </p:custDataLst>
          </p:nvPr>
        </p:nvSpPr>
        <p:spPr>
          <a:xfrm>
            <a:off x="9919335" y="6421120"/>
            <a:ext cx="2071370" cy="245110"/>
          </a:xfrm>
          <a:prstGeom prst="rect">
            <a:avLst/>
          </a:prstGeom>
          <a:noFill/>
        </p:spPr>
        <p:txBody>
          <a:bodyPr wrap="square" rtlCol="0" anchor="t">
            <a:spAutoFit/>
          </a:bodyPr>
          <a:p>
            <a:pPr marL="25400">
              <a:lnSpc>
                <a:spcPct val="100000"/>
              </a:lnSpc>
            </a:pPr>
            <a:r>
              <a:rPr lang="zh-CN" sz="1000"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瑞阳</a:t>
            </a:r>
            <a:r>
              <a:rPr sz="1000"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注射用磷酸特地唑胺说明</a:t>
            </a:r>
            <a:r>
              <a:rPr sz="1000" spc="-6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书</a:t>
            </a:r>
            <a:endParaRPr lang="zh-CN" altLang="en-US" sz="1000" spc="-6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8356" y="241728"/>
            <a:ext cx="8880764" cy="52197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01 </a:t>
            </a:r>
            <a:r>
              <a:rPr lang="zh-CN" sz="2800" b="1" dirty="0">
                <a:latin typeface="微软雅黑" panose="020B0503020204020204" pitchFamily="34" charset="-122"/>
                <a:ea typeface="微软雅黑" panose="020B0503020204020204" pitchFamily="34" charset="-122"/>
              </a:rPr>
              <a:t>药品基本信息</a:t>
            </a:r>
            <a:endParaRPr lang="zh-CN" sz="2800" b="1" dirty="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6510650" y="1503217"/>
          <a:ext cx="5370415" cy="4111745"/>
        </p:xfrm>
        <a:graphic>
          <a:graphicData uri="http://schemas.openxmlformats.org/drawingml/2006/table">
            <a:tbl>
              <a:tblPr bandRow="1">
                <a:tableStyleId>{5C22544A-7EE6-4342-B048-85BDC9FD1C3A}</a:tableStyleId>
              </a:tblPr>
              <a:tblGrid>
                <a:gridCol w="1144020"/>
                <a:gridCol w="4226395"/>
              </a:tblGrid>
              <a:tr h="480695">
                <a:tc gridSpan="2">
                  <a:txBody>
                    <a:bodyPr/>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磷酸特地唑胺（</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Tedizolid</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hMerge="1">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r>
              <a:tr h="1794471">
                <a:tc gridSpan="2">
                  <a:txBody>
                    <a:bodyPr/>
                    <a:p>
                      <a:pPr>
                        <a:lnSpc>
                          <a:spcPct val="120000"/>
                        </a:lnSpc>
                      </a:pPr>
                      <a:endParaRPr lang="zh-CN" altLang="en-US" b="1" dirty="0">
                        <a:latin typeface="Times New Roman" panose="02020603050405020304" pitchFamily="18"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hMerge="1">
                  <a:tcPr anchor="ctr">
                    <a:solidFill>
                      <a:srgbClr val="F2F2F2"/>
                    </a:solidFill>
                  </a:tcPr>
                </a:tc>
              </a:tr>
              <a:tr h="935614">
                <a:tc>
                  <a:txBody>
                    <a:bodyPr/>
                    <a:p>
                      <a:pPr>
                        <a:lnSpc>
                          <a:spcPct val="12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化学名称</a:t>
                      </a: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p>
                      <a:pPr marL="0" marR="0" indent="0" algn="l" defTabSz="914400" rtl="0" eaLnBrk="1" fontAlgn="auto" latinLnBrk="0" hangingPunct="1">
                        <a:lnSpc>
                          <a:spcPct val="120000"/>
                        </a:lnSpc>
                        <a:spcBef>
                          <a:spcPts val="0"/>
                        </a:spcBef>
                        <a:spcAft>
                          <a:spcPts val="0"/>
                        </a:spcAft>
                        <a:buClrTx/>
                        <a:buSzTx/>
                        <a:buFontTx/>
                        <a:buNone/>
                        <a:defRPr/>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(R)-(3-(3-</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氟</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-4-(6-(2-</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甲基</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氢</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四唑</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基</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吡啶</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基</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苯基</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氧杂噁唑啉</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基</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甲基二氢磷酸酯</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r>
              <a:tr h="384529">
                <a:tc>
                  <a:txBody>
                    <a:bodyPr/>
                    <a:p>
                      <a:pPr>
                        <a:lnSpc>
                          <a:spcPct val="12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分子式</a:t>
                      </a: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p>
                      <a:pPr marL="0" marR="0" indent="0" algn="l" defTabSz="914400" rtl="0" eaLnBrk="1" fontAlgn="auto" latinLnBrk="0" hangingPunct="1">
                        <a:lnSpc>
                          <a:spcPct val="120000"/>
                        </a:lnSpc>
                        <a:spcBef>
                          <a:spcPts val="0"/>
                        </a:spcBef>
                        <a:spcAft>
                          <a:spcPts val="0"/>
                        </a:spcAft>
                        <a:buClrTx/>
                        <a:buSzTx/>
                        <a:buFontTx/>
                        <a:buNone/>
                        <a:defRPr/>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C</a:t>
                      </a:r>
                      <a:r>
                        <a:rPr lang="en-US" altLang="zh-CN" sz="1100" dirty="0">
                          <a:latin typeface="微软雅黑" panose="020B0503020204020204" pitchFamily="34" charset="-122"/>
                          <a:ea typeface="微软雅黑" panose="020B0503020204020204" pitchFamily="34" charset="-122"/>
                          <a:cs typeface="Times New Roman" panose="02020603050405020304" pitchFamily="18" charset="0"/>
                        </a:rPr>
                        <a:t>17</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H</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16</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FN</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6</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O</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6</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P</a:t>
                      </a:r>
                      <a:endParaRPr lang="en-US" altLang="zh-CN" baseline="-250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r>
              <a:tr h="384529">
                <a:tc>
                  <a:txBody>
                    <a:bodyPr/>
                    <a:p>
                      <a:pPr>
                        <a:lnSpc>
                          <a:spcPct val="12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分子量</a:t>
                      </a: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p>
                      <a:pPr>
                        <a:lnSpc>
                          <a:spcPct val="120000"/>
                        </a:lnSpc>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450.32</a:t>
                      </a:r>
                      <a:endParaRPr lang="zh-CN" altLang="en-US"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r>
            </a:tbl>
          </a:graphicData>
        </a:graphic>
      </p:graphicFrame>
      <p:grpSp>
        <p:nvGrpSpPr>
          <p:cNvPr id="9" name="组合 8"/>
          <p:cNvGrpSpPr/>
          <p:nvPr/>
        </p:nvGrpSpPr>
        <p:grpSpPr>
          <a:xfrm>
            <a:off x="796711" y="1365504"/>
            <a:ext cx="5314950" cy="4331970"/>
            <a:chOff x="2468976" y="1491059"/>
            <a:chExt cx="4661395" cy="4900761"/>
          </a:xfrm>
        </p:grpSpPr>
        <p:sp>
          <p:nvSpPr>
            <p:cNvPr id="10" name="任意多边形 9"/>
            <p:cNvSpPr/>
            <p:nvPr>
              <p:custDataLst>
                <p:tags r:id="rId2"/>
              </p:custDataLst>
            </p:nvPr>
          </p:nvSpPr>
          <p:spPr>
            <a:xfrm>
              <a:off x="2468976" y="1758295"/>
              <a:ext cx="4661395" cy="4633525"/>
            </a:xfrm>
            <a:custGeom>
              <a:avLst/>
              <a:gdLst>
                <a:gd name="connsiteX0" fmla="*/ 0 w 3798093"/>
                <a:gd name="connsiteY0" fmla="*/ 0 h 4199850"/>
                <a:gd name="connsiteX1" fmla="*/ 3798093 w 3798093"/>
                <a:gd name="connsiteY1" fmla="*/ 0 h 4199850"/>
                <a:gd name="connsiteX2" fmla="*/ 3798093 w 3798093"/>
                <a:gd name="connsiteY2" fmla="*/ 4199850 h 4199850"/>
                <a:gd name="connsiteX3" fmla="*/ 0 w 3798093"/>
                <a:gd name="connsiteY3" fmla="*/ 4199850 h 4199850"/>
                <a:gd name="connsiteX4" fmla="*/ 0 w 3798093"/>
                <a:gd name="connsiteY4" fmla="*/ 0 h 419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4199850">
                  <a:moveTo>
                    <a:pt x="0" y="0"/>
                  </a:moveTo>
                  <a:lnTo>
                    <a:pt x="3798093" y="0"/>
                  </a:lnTo>
                  <a:lnTo>
                    <a:pt x="3798093" y="4199850"/>
                  </a:lnTo>
                  <a:lnTo>
                    <a:pt x="0" y="4199850"/>
                  </a:lnTo>
                  <a:lnTo>
                    <a:pt x="0" y="0"/>
                  </a:lnTo>
                  <a:close/>
                </a:path>
              </a:pathLst>
            </a:custGeom>
            <a:ln>
              <a:gradFill>
                <a:gsLst>
                  <a:gs pos="0">
                    <a:srgbClr val="56A0B9"/>
                  </a:gs>
                  <a:gs pos="100000">
                    <a:srgbClr val="5DBDC3"/>
                  </a:gs>
                </a:gsLst>
                <a:lin ang="5400000" scaled="1"/>
              </a:grad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t" anchorCtr="0">
              <a:noAutofit/>
            </a:bodyPr>
            <a:p>
              <a:pPr marL="114300" lvl="1" indent="-114300" algn="l" defTabSz="666750">
                <a:lnSpc>
                  <a:spcPct val="150000"/>
                </a:lnSpc>
                <a:spcBef>
                  <a:spcPts val="200"/>
                </a:spcBef>
                <a:spcAft>
                  <a:spcPts val="200"/>
                </a:spcAft>
                <a:buChar char="•"/>
              </a:pPr>
              <a:endParaRPr lang="en-US" altLang="zh-CN"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适应症：</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本品适用于治疗由下述革兰氏阳性敏感株引起的急性细菌性皮肤及皮肤组织感染</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(ABSSSI)</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：金黄色葡萄球菌</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包括耐甲氧西林（</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MRSA</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）和甲氧西林敏感（</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MSSA</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）菌株</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，化脓性链球菌，无乳链球菌，链球菌群（包括链球菌，中链球菌和星座链球菌）和粪肠球菌。</a:t>
              </a:r>
              <a:endPar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规格：</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0.2g</a:t>
              </a:r>
              <a:endPar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用法用量：</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18</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岁以上患者，磷酸特地唑胺静脉滴注推荐剂量为一次</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0.2g</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瓶），一日一次，持续</a:t>
              </a:r>
              <a:r>
                <a:rPr lang="en-US" altLang="zh-CN" sz="1600" kern="120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600" kern="1200" dirty="0">
                  <a:latin typeface="微软雅黑" panose="020B0503020204020204" pitchFamily="34" charset="-122"/>
                  <a:ea typeface="微软雅黑" panose="020B0503020204020204" pitchFamily="34" charset="-122"/>
                  <a:cs typeface="Times New Roman" panose="02020603050405020304" pitchFamily="18" charset="0"/>
                </a:rPr>
                <a:t>天</a:t>
              </a:r>
              <a:endParaRPr lang="en-US" altLang="zh-CN" sz="1600" b="1" kern="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任意多边形 8"/>
            <p:cNvSpPr/>
            <p:nvPr>
              <p:custDataLst>
                <p:tags r:id="rId3"/>
              </p:custDataLst>
            </p:nvPr>
          </p:nvSpPr>
          <p:spPr>
            <a:xfrm>
              <a:off x="3478110" y="1491059"/>
              <a:ext cx="2908220" cy="698980"/>
            </a:xfrm>
            <a:prstGeom prst="flowChartAlternateProcess">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106680" tIns="60960" rIns="106680" bIns="60960" numCol="1" spcCol="1270" anchor="ctr" anchorCtr="0">
              <a:noAutofit/>
            </a:bodyPr>
            <a:p>
              <a:pPr lvl="0" algn="ctr" defTabSz="666750">
                <a:lnSpc>
                  <a:spcPct val="120000"/>
                </a:lnSpc>
                <a:spcBef>
                  <a:spcPct val="0"/>
                </a:spcBef>
                <a:spcAft>
                  <a:spcPct val="35000"/>
                </a:spcAft>
              </a:pPr>
              <a:r>
                <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抗耐药G+球菌感染新选择</a:t>
              </a:r>
              <a:endParaRPr lang="zh-CN" altLang="en-US"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7" name="图片 6" descr="QQ截图20170207160146"/>
          <p:cNvPicPr>
            <a:picLocks noChangeAspect="1"/>
          </p:cNvPicPr>
          <p:nvPr>
            <p:custDataLst>
              <p:tags r:id="rId4"/>
            </p:custDataLst>
          </p:nvPr>
        </p:nvPicPr>
        <p:blipFill>
          <a:blip r:embed="rId5" cstate="print">
            <a:clrChange>
              <a:clrFrom>
                <a:srgbClr val="FFFFFF"/>
              </a:clrFrom>
              <a:clrTo>
                <a:srgbClr val="FFFFFF">
                  <a:alpha val="0"/>
                </a:srgbClr>
              </a:clrTo>
            </a:clrChange>
          </a:blip>
          <a:srcRect/>
          <a:stretch>
            <a:fillRect/>
          </a:stretch>
        </p:blipFill>
        <p:spPr bwMode="auto">
          <a:xfrm>
            <a:off x="7009414" y="2154357"/>
            <a:ext cx="4444206" cy="1451745"/>
          </a:xfrm>
          <a:prstGeom prst="rect">
            <a:avLst/>
          </a:prstGeom>
          <a:noFill/>
          <a:ln w="9525">
            <a:noFill/>
            <a:miter lim="800000"/>
            <a:headEnd/>
            <a:tailEnd/>
          </a:ln>
        </p:spPr>
      </p:pic>
      <p:sp>
        <p:nvSpPr>
          <p:cNvPr id="5" name="文本框 4"/>
          <p:cNvSpPr txBox="1"/>
          <p:nvPr>
            <p:custDataLst>
              <p:tags r:id="rId6"/>
            </p:custDataLst>
          </p:nvPr>
        </p:nvSpPr>
        <p:spPr>
          <a:xfrm>
            <a:off x="9919335" y="6421120"/>
            <a:ext cx="2071370" cy="245110"/>
          </a:xfrm>
          <a:prstGeom prst="rect">
            <a:avLst/>
          </a:prstGeom>
          <a:noFill/>
        </p:spPr>
        <p:txBody>
          <a:bodyPr wrap="square" rtlCol="0" anchor="t">
            <a:spAutoFit/>
          </a:bodyPr>
          <a:p>
            <a:pPr marL="25400">
              <a:lnSpc>
                <a:spcPct val="100000"/>
              </a:lnSpc>
            </a:pPr>
            <a:r>
              <a:rPr lang="zh-CN" sz="1000"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瑞阳</a:t>
            </a:r>
            <a:r>
              <a:rPr sz="1000"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注射用磷酸特地唑胺说明</a:t>
            </a:r>
            <a:r>
              <a:rPr sz="1000" spc="-6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书</a:t>
            </a:r>
            <a:endParaRPr lang="zh-CN" altLang="en-US" sz="1000" spc="-6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12951" y="241728"/>
            <a:ext cx="8880764" cy="52197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01 </a:t>
            </a:r>
            <a:r>
              <a:rPr lang="zh-CN" sz="2800" b="1" dirty="0">
                <a:latin typeface="微软雅黑" panose="020B0503020204020204" pitchFamily="34" charset="-122"/>
                <a:ea typeface="微软雅黑" panose="020B0503020204020204" pitchFamily="34" charset="-122"/>
              </a:rPr>
              <a:t>药品基本信息</a:t>
            </a:r>
            <a:endParaRPr lang="zh-CN" sz="2800" b="1"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6344706" y="1308355"/>
            <a:ext cx="5314950" cy="4389119"/>
            <a:chOff x="2468976" y="1426406"/>
            <a:chExt cx="4661395" cy="4965414"/>
          </a:xfrm>
        </p:grpSpPr>
        <p:sp>
          <p:nvSpPr>
            <p:cNvPr id="10" name="任意多边形 9"/>
            <p:cNvSpPr/>
            <p:nvPr>
              <p:custDataLst>
                <p:tags r:id="rId1"/>
              </p:custDataLst>
            </p:nvPr>
          </p:nvSpPr>
          <p:spPr>
            <a:xfrm>
              <a:off x="2468976" y="1758295"/>
              <a:ext cx="4661395" cy="4633525"/>
            </a:xfrm>
            <a:custGeom>
              <a:avLst/>
              <a:gdLst>
                <a:gd name="connsiteX0" fmla="*/ 0 w 3798093"/>
                <a:gd name="connsiteY0" fmla="*/ 0 h 4199850"/>
                <a:gd name="connsiteX1" fmla="*/ 3798093 w 3798093"/>
                <a:gd name="connsiteY1" fmla="*/ 0 h 4199850"/>
                <a:gd name="connsiteX2" fmla="*/ 3798093 w 3798093"/>
                <a:gd name="connsiteY2" fmla="*/ 4199850 h 4199850"/>
                <a:gd name="connsiteX3" fmla="*/ 0 w 3798093"/>
                <a:gd name="connsiteY3" fmla="*/ 4199850 h 4199850"/>
                <a:gd name="connsiteX4" fmla="*/ 0 w 3798093"/>
                <a:gd name="connsiteY4" fmla="*/ 0 h 419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4199850">
                  <a:moveTo>
                    <a:pt x="0" y="0"/>
                  </a:moveTo>
                  <a:lnTo>
                    <a:pt x="3798093" y="0"/>
                  </a:lnTo>
                  <a:lnTo>
                    <a:pt x="3798093" y="4199850"/>
                  </a:lnTo>
                  <a:lnTo>
                    <a:pt x="0" y="4199850"/>
                  </a:lnTo>
                  <a:lnTo>
                    <a:pt x="0" y="0"/>
                  </a:lnTo>
                  <a:close/>
                </a:path>
              </a:pathLst>
            </a:custGeom>
            <a:ln>
              <a:gradFill>
                <a:gsLst>
                  <a:gs pos="0">
                    <a:srgbClr val="56A0B9"/>
                  </a:gs>
                  <a:gs pos="100000">
                    <a:srgbClr val="5DBDC3"/>
                  </a:gs>
                </a:gsLst>
                <a:lin ang="5400000" scaled="1"/>
              </a:grad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t" anchorCtr="0">
              <a:noAutofit/>
            </a:bodyPr>
            <a:p>
              <a:pPr marL="114300" lvl="1" indent="-114300" algn="l" defTabSz="666750">
                <a:lnSpc>
                  <a:spcPct val="150000"/>
                </a:lnSpc>
                <a:spcBef>
                  <a:spcPts val="200"/>
                </a:spcBef>
                <a:spcAft>
                  <a:spcPts val="200"/>
                </a:spcAft>
                <a:buChar char="•"/>
              </a:pPr>
              <a:endParaRPr lang="en-US" altLang="zh-CN"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发病率：</a:t>
              </a:r>
              <a:r>
                <a:rPr sz="1600" kern="1200" dirty="0">
                  <a:latin typeface="微软雅黑" panose="020B0503020204020204" pitchFamily="34" charset="-122"/>
                  <a:ea typeface="微软雅黑" panose="020B0503020204020204" pitchFamily="34" charset="-122"/>
                  <a:cs typeface="Times New Roman" panose="02020603050405020304" pitchFamily="18" charset="0"/>
                </a:rPr>
                <a:t>国内 ABSSSI 的发病率为</a:t>
              </a:r>
              <a:r>
                <a:rPr sz="16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200/10万</a:t>
              </a:r>
              <a:r>
                <a:rPr sz="1600" kern="1200" dirty="0">
                  <a:latin typeface="微软雅黑" panose="020B0503020204020204" pitchFamily="34" charset="-122"/>
                  <a:ea typeface="微软雅黑" panose="020B0503020204020204" pitchFamily="34" charset="-122"/>
                  <a:cs typeface="Times New Roman" panose="02020603050405020304" pitchFamily="18" charset="0"/>
                </a:rPr>
                <a:t>人，年发病患者数约为 </a:t>
              </a:r>
              <a:r>
                <a:rPr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280 万</a:t>
              </a:r>
              <a:r>
                <a:rPr sz="1600" kern="1200" dirty="0">
                  <a:latin typeface="微软雅黑" panose="020B0503020204020204" pitchFamily="34" charset="-122"/>
                  <a:ea typeface="微软雅黑" panose="020B0503020204020204" pitchFamily="34" charset="-122"/>
                  <a:cs typeface="Times New Roman" panose="02020603050405020304" pitchFamily="18" charset="0"/>
                </a:rPr>
                <a:t>人</a:t>
              </a:r>
              <a:endParaRPr sz="1600" kern="1200" dirty="0">
                <a:latin typeface="微软雅黑" panose="020B0503020204020204" pitchFamily="34" charset="-122"/>
                <a:ea typeface="微软雅黑" panose="020B0503020204020204" pitchFamily="34" charset="-122"/>
                <a:cs typeface="Times New Roman" panose="02020603050405020304" pitchFamily="18" charset="0"/>
              </a:endParaRPr>
            </a:p>
            <a:p>
              <a:pPr marL="285750" lvl="1" indent="-285750" algn="just" defTabSz="666750">
                <a:lnSpc>
                  <a:spcPct val="150000"/>
                </a:lnSpc>
                <a:spcBef>
                  <a:spcPts val="200"/>
                </a:spcBef>
                <a:spcAft>
                  <a:spcPts val="200"/>
                </a:spcAft>
                <a:buClrTx/>
                <a:buSzTx/>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临床需求：</a:t>
              </a:r>
              <a:r>
                <a:rPr sz="1600" kern="1200" dirty="0">
                  <a:latin typeface="微软雅黑" panose="020B0503020204020204" pitchFamily="34" charset="-122"/>
                  <a:ea typeface="微软雅黑" panose="020B0503020204020204" pitchFamily="34" charset="-122"/>
                  <a:cs typeface="Times New Roman" panose="02020603050405020304" pitchFamily="18" charset="0"/>
                </a:rPr>
                <a:t>临床上治疗由耐甲氧西林金黄色葡萄球菌引起的 ABSSSI，推荐使用万古霉素或利奈唑胺，这两种药物均是每天 2 次静脉滴注给药，连续 10 到 14 天，患者依从性差，影响治疗效果；另外，临床已经检查出 MRSA 对万古霉素、利奈唑胺的耐药率逐年提高，</a:t>
              </a:r>
              <a:r>
                <a:rPr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亟需对耐万古霉素、利奈唑胺金黄色葡萄球菌有效的新型抗菌药。</a:t>
              </a:r>
              <a:endParaRPr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任意多边形 8"/>
            <p:cNvSpPr/>
            <p:nvPr>
              <p:custDataLst>
                <p:tags r:id="rId2"/>
              </p:custDataLst>
            </p:nvPr>
          </p:nvSpPr>
          <p:spPr>
            <a:xfrm>
              <a:off x="3568887" y="1426406"/>
              <a:ext cx="2626420" cy="632889"/>
            </a:xfrm>
            <a:prstGeom prst="flowChartAlternateProcess">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106680" tIns="60960" rIns="106680" bIns="60960" numCol="1" spcCol="1270" anchor="ctr" anchorCtr="0">
              <a:noAutofit/>
            </a:bodyPr>
            <a:p>
              <a:pPr lvl="0" algn="ctr" defTabSz="666750">
                <a:lnSpc>
                  <a:spcPct val="120000"/>
                </a:lnSpc>
                <a:spcBef>
                  <a:spcPct val="0"/>
                </a:spcBef>
                <a:spcAft>
                  <a:spcPct val="35000"/>
                </a:spcAft>
              </a:pPr>
              <a:r>
                <a:rPr 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弥补未满足的临床需求</a:t>
              </a:r>
              <a:endParaRPr lang="zh-CN" sz="2000" b="1"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8" name="图片 7"/>
          <p:cNvPicPr>
            <a:picLocks noChangeAspect="1"/>
          </p:cNvPicPr>
          <p:nvPr/>
        </p:nvPicPr>
        <p:blipFill>
          <a:blip r:embed="rId3"/>
          <a:stretch>
            <a:fillRect/>
          </a:stretch>
        </p:blipFill>
        <p:spPr>
          <a:xfrm>
            <a:off x="1094740" y="1657350"/>
            <a:ext cx="4383405" cy="39839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90187" y="258265"/>
            <a:ext cx="10023768" cy="39878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sym typeface="+mn-lt"/>
              </a:rPr>
              <a:t>特地唑胺骨髓抑制、胃肠道不良反应发生率低于利奈唑胺，提高患者依从性</a:t>
            </a:r>
            <a:endParaRPr lang="zh-CN" altLang="en-US" sz="2000" b="1" dirty="0">
              <a:solidFill>
                <a:srgbClr val="C00000"/>
              </a:solidFill>
              <a:latin typeface="微软雅黑" panose="020B0503020204020204" pitchFamily="34" charset="-122"/>
              <a:ea typeface="微软雅黑" panose="020B0503020204020204" pitchFamily="34" charset="-122"/>
              <a:sym typeface="+mn-lt"/>
            </a:endParaRPr>
          </a:p>
        </p:txBody>
      </p:sp>
      <p:sp>
        <p:nvSpPr>
          <p:cNvPr id="3" name="矩形 2"/>
          <p:cNvSpPr/>
          <p:nvPr/>
        </p:nvSpPr>
        <p:spPr>
          <a:xfrm>
            <a:off x="111809" y="6642915"/>
            <a:ext cx="12080318" cy="215444"/>
          </a:xfrm>
          <a:prstGeom prst="rect">
            <a:avLst/>
          </a:prstGeom>
        </p:spPr>
        <p:txBody>
          <a:bodyPr wrap="square">
            <a:spAutoFit/>
          </a:bodyPr>
          <a:lstStyle/>
          <a:p>
            <a:pPr algn="r"/>
            <a:r>
              <a:rPr lang="en-US" altLang="zh-CN" sz="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Moran, G.J., et al., Tedizolid for 6 days versus linezolid for 10 days for acute bacterial skin and skin-structure infections (ESTABLISH-2): a </a:t>
            </a:r>
            <a:r>
              <a:rPr lang="en-US" altLang="zh-CN" sz="800" dirty="0" err="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randomised</a:t>
            </a:r>
            <a:r>
              <a:rPr lang="en-US" altLang="zh-CN" sz="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double-blind, phase 3, non-inferiority trial. Lancet Infect Dis, 2014. 14(8): p. 696-705.</a:t>
            </a:r>
            <a:endParaRPr lang="en-US" altLang="zh-CN" sz="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5" name="图表 4"/>
          <p:cNvGraphicFramePr/>
          <p:nvPr/>
        </p:nvGraphicFramePr>
        <p:xfrm>
          <a:off x="509270" y="2004695"/>
          <a:ext cx="5219700" cy="3411855"/>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custDataLst>
              <p:tags r:id="rId2"/>
            </p:custDataLst>
          </p:nvPr>
        </p:nvSpPr>
        <p:spPr>
          <a:xfrm>
            <a:off x="1750695" y="196850"/>
            <a:ext cx="10248265" cy="521970"/>
          </a:xfrm>
          <a:prstGeom prst="rect">
            <a:avLst/>
          </a:prstGeom>
          <a:noFill/>
        </p:spPr>
        <p:txBody>
          <a:bodyPr wrap="square">
            <a:spAutoFit/>
          </a:bodyPr>
          <a:p>
            <a:r>
              <a:rPr lang="en-US" sz="2800" b="1" dirty="0">
                <a:solidFill>
                  <a:srgbClr val="222222"/>
                </a:solidFill>
                <a:latin typeface="微软雅黑" panose="020B0503020204020204" pitchFamily="34" charset="-122"/>
                <a:ea typeface="微软雅黑" panose="020B0503020204020204" pitchFamily="34" charset="-122"/>
              </a:rPr>
              <a:t>02 </a:t>
            </a:r>
            <a:r>
              <a:rPr lang="zh-CN" altLang="en-US" sz="2800" b="1" dirty="0">
                <a:solidFill>
                  <a:srgbClr val="222222"/>
                </a:solidFill>
                <a:latin typeface="微软雅黑" panose="020B0503020204020204" pitchFamily="34" charset="-122"/>
                <a:ea typeface="微软雅黑" panose="020B0503020204020204" pitchFamily="34" charset="-122"/>
              </a:rPr>
              <a:t>安全性</a:t>
            </a:r>
            <a:endParaRPr lang="zh-CN" altLang="en-US" sz="2800" b="1" dirty="0">
              <a:solidFill>
                <a:srgbClr val="22222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168176" y="1914145"/>
            <a:ext cx="5028565" cy="3195955"/>
            <a:chOff x="2468976" y="1458014"/>
            <a:chExt cx="4410226" cy="3615585"/>
          </a:xfrm>
        </p:grpSpPr>
        <p:sp>
          <p:nvSpPr>
            <p:cNvPr id="10" name="任意多边形 9"/>
            <p:cNvSpPr/>
            <p:nvPr>
              <p:custDataLst>
                <p:tags r:id="rId3"/>
              </p:custDataLst>
            </p:nvPr>
          </p:nvSpPr>
          <p:spPr>
            <a:xfrm>
              <a:off x="2468976" y="1758295"/>
              <a:ext cx="4410226" cy="3315304"/>
            </a:xfrm>
            <a:custGeom>
              <a:avLst/>
              <a:gdLst>
                <a:gd name="connsiteX0" fmla="*/ 0 w 3798093"/>
                <a:gd name="connsiteY0" fmla="*/ 0 h 4199850"/>
                <a:gd name="connsiteX1" fmla="*/ 3798093 w 3798093"/>
                <a:gd name="connsiteY1" fmla="*/ 0 h 4199850"/>
                <a:gd name="connsiteX2" fmla="*/ 3798093 w 3798093"/>
                <a:gd name="connsiteY2" fmla="*/ 4199850 h 4199850"/>
                <a:gd name="connsiteX3" fmla="*/ 0 w 3798093"/>
                <a:gd name="connsiteY3" fmla="*/ 4199850 h 4199850"/>
                <a:gd name="connsiteX4" fmla="*/ 0 w 3798093"/>
                <a:gd name="connsiteY4" fmla="*/ 0 h 419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4199850">
                  <a:moveTo>
                    <a:pt x="0" y="0"/>
                  </a:moveTo>
                  <a:lnTo>
                    <a:pt x="3798093" y="0"/>
                  </a:lnTo>
                  <a:lnTo>
                    <a:pt x="3798093" y="4199850"/>
                  </a:lnTo>
                  <a:lnTo>
                    <a:pt x="0" y="4199850"/>
                  </a:lnTo>
                  <a:lnTo>
                    <a:pt x="0" y="0"/>
                  </a:lnTo>
                  <a:close/>
                </a:path>
              </a:pathLst>
            </a:custGeom>
            <a:ln>
              <a:gradFill>
                <a:gsLst>
                  <a:gs pos="0">
                    <a:srgbClr val="56A0B9"/>
                  </a:gs>
                  <a:gs pos="100000">
                    <a:srgbClr val="5DBDC3"/>
                  </a:gs>
                </a:gsLst>
                <a:lin ang="5400000" scaled="1"/>
              </a:grad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t" anchorCtr="0">
              <a:noAutofit/>
            </a:bodyPr>
            <a:p>
              <a:pPr marL="114300" lvl="1" indent="-114300" algn="l" defTabSz="666750">
                <a:lnSpc>
                  <a:spcPct val="150000"/>
                </a:lnSpc>
                <a:spcBef>
                  <a:spcPts val="200"/>
                </a:spcBef>
                <a:spcAft>
                  <a:spcPts val="200"/>
                </a:spcAft>
                <a:buChar char="•"/>
              </a:pPr>
              <a:endParaRPr lang="en-US" altLang="zh-CN" sz="14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indent="0" algn="just" defTabSz="666750">
                <a:lnSpc>
                  <a:spcPct val="150000"/>
                </a:lnSpc>
                <a:spcBef>
                  <a:spcPts val="200"/>
                </a:spcBef>
                <a:spcAft>
                  <a:spcPts val="200"/>
                </a:spcAft>
                <a:buFont typeface="Wingdings" panose="05000000000000000000" pitchFamily="2" charset="2"/>
                <a:buNone/>
              </a:pPr>
              <a:r>
                <a:rPr lang="zh-CN" sz="1400" kern="1200" dirty="0">
                  <a:latin typeface="微软雅黑" panose="020B0503020204020204" pitchFamily="34" charset="-122"/>
                  <a:ea typeface="微软雅黑" panose="020B0503020204020204" pitchFamily="34" charset="-122"/>
                  <a:cs typeface="Times New Roman" panose="02020603050405020304" pitchFamily="18" charset="0"/>
                </a:rPr>
                <a:t>全球多中心随机双盲非劣效性III 期临床试验结论发现：</a:t>
              </a:r>
              <a:r>
                <a:rPr sz="1400" kern="1200" dirty="0">
                  <a:latin typeface="微软雅黑" panose="020B0503020204020204" pitchFamily="34" charset="-122"/>
                  <a:ea typeface="微软雅黑" panose="020B0503020204020204" pitchFamily="34" charset="-122"/>
                  <a:cs typeface="Times New Roman" panose="02020603050405020304" pitchFamily="18" charset="0"/>
                </a:rPr>
                <a:t>磷酸特地唑胺组</a:t>
              </a:r>
              <a:r>
                <a:rPr sz="14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胃肠道不良反应</a:t>
              </a:r>
              <a:r>
                <a:rPr sz="1400" kern="1200" dirty="0">
                  <a:latin typeface="微软雅黑" panose="020B0503020204020204" pitchFamily="34" charset="-122"/>
                  <a:ea typeface="微软雅黑" panose="020B0503020204020204" pitchFamily="34" charset="-122"/>
                  <a:cs typeface="Times New Roman" panose="02020603050405020304" pitchFamily="18" charset="0"/>
                </a:rPr>
                <a:t>（包括腹泻、恶心、呕吐）、</a:t>
              </a:r>
              <a:r>
                <a:rPr sz="14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血小板减少症</a:t>
              </a:r>
              <a:r>
                <a:rPr sz="1400" kern="1200" dirty="0">
                  <a:latin typeface="微软雅黑" panose="020B0503020204020204" pitchFamily="34" charset="-122"/>
                  <a:ea typeface="微软雅黑" panose="020B0503020204020204" pitchFamily="34" charset="-122"/>
                  <a:cs typeface="Times New Roman" panose="02020603050405020304" pitchFamily="18" charset="0"/>
                </a:rPr>
                <a:t>（P=0.024）与利奈唑胺组相比</a:t>
              </a:r>
              <a:r>
                <a:rPr sz="14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显著降低</a:t>
              </a:r>
              <a:r>
                <a:rPr sz="1400" kern="1200" dirty="0">
                  <a:latin typeface="微软雅黑" panose="020B0503020204020204" pitchFamily="34" charset="-122"/>
                  <a:ea typeface="微软雅黑" panose="020B0503020204020204" pitchFamily="34" charset="-122"/>
                  <a:cs typeface="Times New Roman" panose="02020603050405020304" pitchFamily="18" charset="0"/>
                </a:rPr>
                <a:t>。临床前研究表明，即使特地唑胺给药时间&gt;6 天，其骨髓抑制和神经病变发生率也低于利奈唑胺。</a:t>
              </a:r>
              <a:r>
                <a:rPr sz="14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当病原菌对利奈唑胺的耐药率不断升高时，特地唑胺可作为临床上有效的替代药</a:t>
              </a:r>
              <a:r>
                <a:rPr sz="1400" kern="1200" dirty="0">
                  <a:latin typeface="微软雅黑" panose="020B0503020204020204" pitchFamily="34" charset="-122"/>
                  <a:ea typeface="微软雅黑" panose="020B0503020204020204" pitchFamily="34" charset="-122"/>
                  <a:cs typeface="Times New Roman" panose="02020603050405020304" pitchFamily="18" charset="0"/>
                </a:rPr>
                <a:t>，用于治疗急性细菌引起的皮肤或皮肤软组织的感染</a:t>
              </a:r>
              <a:r>
                <a:rPr lang="zh-CN" sz="1400" kern="1200" dirty="0">
                  <a:latin typeface="微软雅黑" panose="020B0503020204020204" pitchFamily="34" charset="-122"/>
                  <a:ea typeface="微软雅黑" panose="020B0503020204020204" pitchFamily="34" charset="-122"/>
                  <a:cs typeface="Times New Roman" panose="02020603050405020304" pitchFamily="18" charset="0"/>
                </a:rPr>
                <a:t>。</a:t>
              </a:r>
              <a:endParaRPr lang="zh-CN" sz="1400" kern="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任意多边形 8"/>
            <p:cNvSpPr/>
            <p:nvPr>
              <p:custDataLst>
                <p:tags r:id="rId4"/>
              </p:custDataLst>
            </p:nvPr>
          </p:nvSpPr>
          <p:spPr>
            <a:xfrm>
              <a:off x="2791988" y="1458014"/>
              <a:ext cx="3873915" cy="533753"/>
            </a:xfrm>
            <a:prstGeom prst="flowChartAlternateProcess">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106680" tIns="60960" rIns="106680" bIns="60960" numCol="1" spcCol="1270" anchor="ctr" anchorCtr="0">
              <a:noAutofit/>
            </a:bodyPr>
            <a:p>
              <a:pPr lvl="0" algn="ctr" defTabSz="666750">
                <a:lnSpc>
                  <a:spcPct val="120000"/>
                </a:lnSpc>
                <a:spcBef>
                  <a:spcPct val="0"/>
                </a:spcBef>
                <a:spcAft>
                  <a:spcPct val="35000"/>
                </a:spcAft>
              </a:pPr>
              <a:r>
                <a:rPr 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提升用药安全性，提高患者依从性</a:t>
              </a:r>
              <a:endParaRPr 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43960" y="224155"/>
            <a:ext cx="7324725" cy="398780"/>
          </a:xfrm>
          <a:prstGeom prst="rect">
            <a:avLst/>
          </a:prstGeom>
          <a:noFill/>
        </p:spPr>
        <p:txBody>
          <a:bodyPr wrap="square" rtlCol="0">
            <a:spAutoFit/>
          </a:bodyPr>
          <a:lstStyle/>
          <a:p>
            <a:pPr algn="l"/>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磷酸特地唑胺缩短用药周期，减少用药剂量与利奈唑胺同等疗效</a:t>
            </a:r>
            <a:endParaRPr lang="zh-CN" altLang="en-US" sz="2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76884" y="6472100"/>
            <a:ext cx="12080318" cy="386080"/>
          </a:xfrm>
          <a:prstGeom prst="rect">
            <a:avLst/>
          </a:prstGeom>
        </p:spPr>
        <p:txBody>
          <a:bodyPr wrap="square">
            <a:spAutoFit/>
          </a:bodyPr>
          <a:lstStyle/>
          <a:p>
            <a:pPr algn="r">
              <a:lnSpc>
                <a:spcPct val="120000"/>
              </a:lnSpc>
            </a:pPr>
            <a:r>
              <a:rPr sz="800"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注射用磷酸特地唑胺申请上市技</a:t>
            </a:r>
            <a:r>
              <a:rPr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术</a:t>
            </a:r>
            <a:r>
              <a:rPr sz="800"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审评</a:t>
            </a:r>
            <a:r>
              <a:rPr sz="800" spc="-2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报告</a:t>
            </a:r>
            <a:endParaRPr lang="en-US" altLang="zh-CN"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20000"/>
              </a:lnSpc>
            </a:pPr>
            <a:endParaRPr lang="en-US" altLang="zh-CN"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7" name="图表 6"/>
          <p:cNvGraphicFramePr/>
          <p:nvPr/>
        </p:nvGraphicFramePr>
        <p:xfrm>
          <a:off x="6726555" y="1912620"/>
          <a:ext cx="4917440" cy="3427730"/>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custDataLst>
              <p:tags r:id="rId2"/>
            </p:custDataLst>
          </p:nvPr>
        </p:nvSpPr>
        <p:spPr>
          <a:xfrm>
            <a:off x="1736263" y="168036"/>
            <a:ext cx="9608127" cy="521970"/>
          </a:xfrm>
          <a:prstGeom prst="rect">
            <a:avLst/>
          </a:prstGeom>
          <a:noFill/>
        </p:spPr>
        <p:txBody>
          <a:bodyPr wrap="square">
            <a:spAutoFit/>
          </a:bodyPr>
          <a:p>
            <a:r>
              <a:rPr lang="en-US" sz="2800" b="1" dirty="0">
                <a:solidFill>
                  <a:srgbClr val="222222"/>
                </a:solidFill>
                <a:latin typeface="微软雅黑" panose="020B0503020204020204" pitchFamily="34" charset="-122"/>
                <a:ea typeface="微软雅黑" panose="020B0503020204020204" pitchFamily="34" charset="-122"/>
              </a:rPr>
              <a:t>03 </a:t>
            </a:r>
            <a:r>
              <a:rPr lang="zh-CN" altLang="en-US" sz="2800" b="1" dirty="0">
                <a:solidFill>
                  <a:srgbClr val="222222"/>
                </a:solidFill>
                <a:latin typeface="微软雅黑" panose="020B0503020204020204" pitchFamily="34" charset="-122"/>
                <a:ea typeface="微软雅黑" panose="020B0503020204020204" pitchFamily="34" charset="-122"/>
              </a:rPr>
              <a:t>有效性</a:t>
            </a:r>
            <a:endParaRPr lang="zh-CN" altLang="en-US" sz="2800" b="1" dirty="0">
              <a:solidFill>
                <a:srgbClr val="222222"/>
              </a:solidFill>
              <a:latin typeface="微软雅黑" panose="020B0503020204020204" pitchFamily="34" charset="-122"/>
              <a:ea typeface="微软雅黑" panose="020B0503020204020204" pitchFamily="34" charset="-122"/>
            </a:endParaRPr>
          </a:p>
        </p:txBody>
      </p:sp>
      <p:sp>
        <p:nvSpPr>
          <p:cNvPr id="10" name="圆角矩形 9"/>
          <p:cNvSpPr/>
          <p:nvPr>
            <p:custDataLst>
              <p:tags r:id="rId3"/>
            </p:custDataLst>
          </p:nvPr>
        </p:nvSpPr>
        <p:spPr>
          <a:xfrm>
            <a:off x="1170305" y="1734185"/>
            <a:ext cx="4766310" cy="471170"/>
          </a:xfrm>
          <a:prstGeom prst="roundRect">
            <a:avLst/>
          </a:prstGeom>
          <a:solidFill>
            <a:srgbClr val="F49650"/>
          </a:solidFill>
          <a:ln>
            <a:noFill/>
            <a:prstDash val="sysDash"/>
          </a:ln>
        </p:spPr>
        <p:style>
          <a:lnRef idx="2">
            <a:schemeClr val="accent1"/>
          </a:lnRef>
          <a:fillRef idx="1">
            <a:schemeClr val="lt1"/>
          </a:fillRef>
          <a:effectRef idx="0">
            <a:schemeClr val="accent1"/>
          </a:effectRef>
          <a:fontRef idx="minor">
            <a:schemeClr val="dk1"/>
          </a:fontRef>
        </p:style>
        <p:txBody>
          <a:bodyPr spcFirstLastPara="0" vertOverflow="overflow" horzOverflow="overflow" vert="horz" wrap="square" lIns="106680" tIns="60960" rIns="106680" bIns="60960" numCol="1" spcCol="1270" rtlCol="0" fromWordArt="0" anchor="ctr" anchorCtr="0" forceAA="0" compatLnSpc="1">
            <a:noAutofit/>
          </a:bodyPr>
          <a:p>
            <a:pPr lvl="0" algn="ctr" defTabSz="666750">
              <a:lnSpc>
                <a:spcPct val="120000"/>
              </a:lnSpc>
              <a:spcAft>
                <a:spcPct val="35000"/>
              </a:spcAft>
              <a:buClrTx/>
              <a:buSzTx/>
              <a:buFontTx/>
            </a:pPr>
            <a:r>
              <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《技术审评报告》中关于本品有效性的描述</a:t>
            </a:r>
            <a:endParaRPr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9" name="object 4"/>
          <p:cNvSpPr txBox="1"/>
          <p:nvPr>
            <p:custDataLst>
              <p:tags r:id="rId4"/>
            </p:custDataLst>
          </p:nvPr>
        </p:nvSpPr>
        <p:spPr>
          <a:xfrm>
            <a:off x="1075690" y="2355850"/>
            <a:ext cx="4942205" cy="2750820"/>
          </a:xfrm>
          <a:prstGeom prst="rect">
            <a:avLst/>
          </a:prstGeom>
          <a:ln>
            <a:solidFill>
              <a:schemeClr val="accent1">
                <a:lumMod val="50000"/>
              </a:schemeClr>
            </a:solidFill>
            <a:prstDash val="dash"/>
          </a:ln>
        </p:spPr>
        <p:txBody>
          <a:bodyPr vert="horz" wrap="square" lIns="0" tIns="12065" rIns="0" bIns="0" rtlCol="0">
            <a:spAutoFit/>
          </a:bodyPr>
          <a:p>
            <a:pPr marL="38100" marR="30480" algn="just">
              <a:lnSpc>
                <a:spcPct val="150000"/>
              </a:lnSpc>
              <a:spcBef>
                <a:spcPts val="1230"/>
              </a:spcBef>
            </a:pPr>
            <a:r>
              <a:rPr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两项多中心随机双盲非劣效性 III 期临床试验入选了 1333 名急性细菌性皮肤及皮肤软组织感染成人患者，试验组为</a:t>
            </a:r>
            <a:r>
              <a:rPr sz="1400" b="1"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特地唑胺200mg每日一次连续6天</a:t>
            </a:r>
            <a:r>
              <a:rPr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，对照组为</a:t>
            </a:r>
            <a:r>
              <a:rPr sz="1400" b="1"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利奈唑胺注射液600mg每12小时一次连续10天</a:t>
            </a:r>
            <a:r>
              <a:rPr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a:t>
            </a:r>
            <a:r>
              <a:rPr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两项试验主要终点均为早期临床反应率，两项试验均达到了非劣效。</a:t>
            </a:r>
            <a:endParaRPr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8100" marR="32385" algn="just">
              <a:lnSpc>
                <a:spcPct val="150000"/>
              </a:lnSpc>
              <a:spcBef>
                <a:spcPts val="1200"/>
              </a:spcBef>
            </a:pPr>
            <a:r>
              <a:rPr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中国参加的III期临床试验设计，入排标准、对照组、用法用量、主要疗效指标均等关键性要素与全球2项III临床试验相同，有效性结果与全球研究相似 。</a:t>
            </a:r>
            <a:endParaRPr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675640" y="6661150"/>
            <a:ext cx="11557635" cy="213995"/>
          </a:xfrm>
          <a:prstGeom prst="rect">
            <a:avLst/>
          </a:prstGeom>
          <a:noFill/>
        </p:spPr>
        <p:txBody>
          <a:bodyPr wrap="square" rtlCol="0" anchor="t">
            <a:spAutoFit/>
          </a:bodyPr>
          <a:p>
            <a:r>
              <a:rPr lang="en-US" altLang="zh-CN" sz="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Moran, G.J., et al., Tedizolid for 6 days versus linezolid for 10 days for acute bacterial skin and skin-structure infections (ESTABLISH-2): a </a:t>
            </a:r>
            <a:r>
              <a:rPr lang="en-US" altLang="zh-CN" sz="800" dirty="0" err="1">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randomised</a:t>
            </a:r>
            <a:r>
              <a:rPr lang="en-US" altLang="zh-CN" sz="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 double-blind, phase 3, non-inferiority trial. Lancet Infect Dis, 2014. 14(8): p. 696-705.</a:t>
            </a:r>
            <a:endParaRPr lang="en-US" altLang="zh-CN" sz="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36263" y="168036"/>
            <a:ext cx="9608127" cy="521970"/>
          </a:xfrm>
          <a:prstGeom prst="rect">
            <a:avLst/>
          </a:prstGeom>
          <a:noFill/>
        </p:spPr>
        <p:txBody>
          <a:bodyPr wrap="square">
            <a:spAutoFit/>
          </a:bodyPr>
          <a:p>
            <a:r>
              <a:rPr lang="en-US" sz="2800" b="1" dirty="0">
                <a:solidFill>
                  <a:srgbClr val="222222"/>
                </a:solidFill>
                <a:latin typeface="微软雅黑" panose="020B0503020204020204" pitchFamily="34" charset="-122"/>
                <a:ea typeface="微软雅黑" panose="020B0503020204020204" pitchFamily="34" charset="-122"/>
              </a:rPr>
              <a:t>03 </a:t>
            </a:r>
            <a:r>
              <a:rPr lang="zh-CN" altLang="en-US" sz="2800" b="1" dirty="0">
                <a:solidFill>
                  <a:srgbClr val="222222"/>
                </a:solidFill>
                <a:latin typeface="微软雅黑" panose="020B0503020204020204" pitchFamily="34" charset="-122"/>
                <a:ea typeface="微软雅黑" panose="020B0503020204020204" pitchFamily="34" charset="-122"/>
              </a:rPr>
              <a:t>有效性</a:t>
            </a:r>
            <a:endParaRPr lang="zh-CN" altLang="en-US" sz="2800" b="1" dirty="0">
              <a:solidFill>
                <a:srgbClr val="222222"/>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3641725" y="246380"/>
            <a:ext cx="7529830" cy="398780"/>
          </a:xfrm>
          <a:prstGeom prst="rect">
            <a:avLst/>
          </a:prstGeom>
          <a:noFill/>
        </p:spPr>
        <p:txBody>
          <a:bodyPr wrap="square" rtlCol="0">
            <a:spAutoFit/>
          </a:bodyPr>
          <a:p>
            <a:r>
              <a:rPr lang="zh-CN" altLang="en-US" sz="2000" b="1" dirty="0">
                <a:solidFill>
                  <a:srgbClr val="C00000"/>
                </a:solidFill>
                <a:latin typeface="微软雅黑" panose="020B0503020204020204" pitchFamily="34" charset="-122"/>
                <a:ea typeface="微软雅黑" panose="020B0503020204020204" pitchFamily="34" charset="-122"/>
                <a:sym typeface="+mn-lt"/>
              </a:rPr>
              <a:t>国内外权威临床指南及共识推荐，有效用于ABSSSI及肺炎的治疗</a:t>
            </a:r>
            <a:endParaRPr lang="zh-CN" altLang="en-US" sz="2000" b="1" dirty="0">
              <a:solidFill>
                <a:srgbClr val="C00000"/>
              </a:solidFill>
              <a:latin typeface="微软雅黑" panose="020B0503020204020204" pitchFamily="34" charset="-122"/>
              <a:ea typeface="微软雅黑" panose="020B0503020204020204" pitchFamily="34" charset="-122"/>
              <a:sym typeface="+mn-lt"/>
            </a:endParaRPr>
          </a:p>
        </p:txBody>
      </p:sp>
      <p:sp>
        <p:nvSpPr>
          <p:cNvPr id="7" name="文本框 6"/>
          <p:cNvSpPr txBox="1"/>
          <p:nvPr>
            <p:custDataLst>
              <p:tags r:id="rId3"/>
            </p:custDataLst>
          </p:nvPr>
        </p:nvSpPr>
        <p:spPr>
          <a:xfrm>
            <a:off x="3086683" y="6469279"/>
            <a:ext cx="9105317" cy="415498"/>
          </a:xfrm>
          <a:prstGeom prst="rect">
            <a:avLst/>
          </a:prstGeom>
          <a:noFill/>
        </p:spPr>
        <p:txBody>
          <a:bodyPr wrap="square">
            <a:spAutoFit/>
          </a:bodyPr>
          <a:p>
            <a:r>
              <a:rPr lang="en-US" altLang="zh-CN" sz="700" dirty="0">
                <a:solidFill>
                  <a:schemeClr val="bg1"/>
                </a:solidFill>
              </a:rPr>
              <a:t>1.Therese M </a:t>
            </a:r>
            <a:r>
              <a:rPr lang="en-US" altLang="zh-CN" sz="700" dirty="0" err="1">
                <a:solidFill>
                  <a:schemeClr val="bg1"/>
                </a:solidFill>
              </a:rPr>
              <a:t>Duane,Jared</a:t>
            </a:r>
            <a:r>
              <a:rPr lang="en-US" altLang="zh-CN" sz="700" dirty="0">
                <a:solidFill>
                  <a:schemeClr val="bg1"/>
                </a:solidFill>
              </a:rPr>
              <a:t> M Huston.et </a:t>
            </a:r>
            <a:r>
              <a:rPr lang="en-US" altLang="zh-CN" sz="700" dirty="0" err="1">
                <a:solidFill>
                  <a:schemeClr val="bg1"/>
                </a:solidFill>
              </a:rPr>
              <a:t>al.Surgical</a:t>
            </a:r>
            <a:r>
              <a:rPr lang="en-US" altLang="zh-CN" sz="700" dirty="0">
                <a:solidFill>
                  <a:schemeClr val="bg1"/>
                </a:solidFill>
              </a:rPr>
              <a:t> Infection Society 2020 Updated Guidelines on the Management of Complicated Skin and Soft Tissue </a:t>
            </a:r>
            <a:r>
              <a:rPr lang="en-US" altLang="zh-CN" sz="700" dirty="0" err="1">
                <a:solidFill>
                  <a:schemeClr val="bg1"/>
                </a:solidFill>
              </a:rPr>
              <a:t>Infections.Surg</a:t>
            </a:r>
            <a:r>
              <a:rPr lang="en-US" altLang="zh-CN" sz="700" dirty="0">
                <a:solidFill>
                  <a:schemeClr val="bg1"/>
                </a:solidFill>
              </a:rPr>
              <a:t> Infect (</a:t>
            </a:r>
            <a:r>
              <a:rPr lang="en-US" altLang="zh-CN" sz="700" dirty="0" err="1">
                <a:solidFill>
                  <a:schemeClr val="bg1"/>
                </a:solidFill>
              </a:rPr>
              <a:t>Larchmt</a:t>
            </a:r>
            <a:r>
              <a:rPr lang="en-US" altLang="zh-CN" sz="700" dirty="0">
                <a:solidFill>
                  <a:schemeClr val="bg1"/>
                </a:solidFill>
              </a:rPr>
              <a:t>).2021 Feb 26.doi: 10.1089/sur.2020.436.</a:t>
            </a:r>
            <a:endParaRPr lang="en-US" altLang="zh-CN" sz="700" dirty="0">
              <a:solidFill>
                <a:schemeClr val="bg1"/>
              </a:solidFill>
            </a:endParaRPr>
          </a:p>
          <a:p>
            <a:r>
              <a:rPr lang="en-US" altLang="zh-CN" sz="700" dirty="0">
                <a:solidFill>
                  <a:schemeClr val="bg1"/>
                </a:solidFill>
              </a:rPr>
              <a:t>2.2018 WSES/SIS-E consensus conference: recommendations for the management of skin and soft-tissue infections. World J </a:t>
            </a:r>
            <a:r>
              <a:rPr lang="en-US" altLang="zh-CN" sz="700" dirty="0" err="1">
                <a:solidFill>
                  <a:schemeClr val="bg1"/>
                </a:solidFill>
              </a:rPr>
              <a:t>Emerg</a:t>
            </a:r>
            <a:r>
              <a:rPr lang="en-US" altLang="zh-CN" sz="700" dirty="0">
                <a:solidFill>
                  <a:schemeClr val="bg1"/>
                </a:solidFill>
              </a:rPr>
              <a:t> Surg. 2018 Dec 14;13:58.</a:t>
            </a:r>
            <a:endParaRPr lang="en-US" altLang="zh-CN" sz="700" dirty="0">
              <a:solidFill>
                <a:schemeClr val="bg1"/>
              </a:solidFill>
            </a:endParaRPr>
          </a:p>
          <a:p>
            <a:r>
              <a:rPr lang="en-US" altLang="zh-CN" sz="700" dirty="0">
                <a:solidFill>
                  <a:schemeClr val="bg1"/>
                </a:solidFill>
              </a:rPr>
              <a:t>3.</a:t>
            </a:r>
            <a:r>
              <a:rPr lang="zh-CN" altLang="en-US" sz="700" dirty="0">
                <a:solidFill>
                  <a:schemeClr val="bg1"/>
                </a:solidFill>
              </a:rPr>
              <a:t>中国医药教育协会感染疾病专业委员会</a:t>
            </a:r>
            <a:r>
              <a:rPr lang="en-US" altLang="zh-CN" sz="700" dirty="0">
                <a:solidFill>
                  <a:schemeClr val="bg1"/>
                </a:solidFill>
              </a:rPr>
              <a:t>. </a:t>
            </a:r>
            <a:r>
              <a:rPr lang="zh-CN" altLang="en-US" sz="700" dirty="0">
                <a:solidFill>
                  <a:schemeClr val="bg1"/>
                </a:solidFill>
              </a:rPr>
              <a:t>抗菌药物药代动力学</a:t>
            </a:r>
            <a:r>
              <a:rPr lang="en-US" altLang="zh-CN" sz="700" dirty="0">
                <a:solidFill>
                  <a:schemeClr val="bg1"/>
                </a:solidFill>
              </a:rPr>
              <a:t>/</a:t>
            </a:r>
            <a:r>
              <a:rPr lang="zh-CN" altLang="en-US" sz="700" dirty="0">
                <a:solidFill>
                  <a:schemeClr val="bg1"/>
                </a:solidFill>
              </a:rPr>
              <a:t>药效学理论临床应用专家共识</a:t>
            </a:r>
            <a:r>
              <a:rPr lang="en-US" altLang="zh-CN" sz="700" dirty="0">
                <a:solidFill>
                  <a:schemeClr val="bg1"/>
                </a:solidFill>
              </a:rPr>
              <a:t>[J]. </a:t>
            </a:r>
            <a:r>
              <a:rPr lang="zh-CN" altLang="en-US" sz="700" dirty="0">
                <a:solidFill>
                  <a:schemeClr val="bg1"/>
                </a:solidFill>
              </a:rPr>
              <a:t>中华结核和呼吸杂志</a:t>
            </a:r>
            <a:r>
              <a:rPr lang="en-US" altLang="zh-CN" sz="700" dirty="0">
                <a:solidFill>
                  <a:schemeClr val="bg1"/>
                </a:solidFill>
              </a:rPr>
              <a:t>, 2018, 41(6):38.</a:t>
            </a:r>
            <a:endParaRPr lang="en-US" altLang="zh-CN" sz="700" dirty="0">
              <a:solidFill>
                <a:schemeClr val="bg1"/>
              </a:solidFill>
            </a:endParaRPr>
          </a:p>
        </p:txBody>
      </p:sp>
      <p:pic>
        <p:nvPicPr>
          <p:cNvPr id="8" name="图片 7"/>
          <p:cNvPicPr>
            <a:picLocks noChangeAspect="1"/>
          </p:cNvPicPr>
          <p:nvPr>
            <p:custDataLst>
              <p:tags r:id="rId4"/>
            </p:custDataLst>
          </p:nvPr>
        </p:nvPicPr>
        <p:blipFill>
          <a:blip r:embed="rId5"/>
          <a:stretch>
            <a:fillRect/>
          </a:stretch>
        </p:blipFill>
        <p:spPr>
          <a:xfrm>
            <a:off x="335005" y="1483835"/>
            <a:ext cx="2413224" cy="2087331"/>
          </a:xfrm>
          <a:prstGeom prst="rect">
            <a:avLst/>
          </a:prstGeom>
          <a:effectLst>
            <a:outerShdw blurRad="50800" dist="38100" dir="2700000" algn="tl" rotWithShape="0">
              <a:prstClr val="black">
                <a:alpha val="40000"/>
              </a:prstClr>
            </a:outerShdw>
          </a:effectLst>
        </p:spPr>
      </p:pic>
      <p:pic>
        <p:nvPicPr>
          <p:cNvPr id="10" name="图片 9"/>
          <p:cNvPicPr>
            <a:picLocks noChangeAspect="1"/>
          </p:cNvPicPr>
          <p:nvPr>
            <p:custDataLst>
              <p:tags r:id="rId6"/>
            </p:custDataLst>
          </p:nvPr>
        </p:nvPicPr>
        <p:blipFill>
          <a:blip r:embed="rId7"/>
          <a:stretch>
            <a:fillRect/>
          </a:stretch>
        </p:blipFill>
        <p:spPr>
          <a:xfrm>
            <a:off x="269983" y="3856130"/>
            <a:ext cx="2658418" cy="1922085"/>
          </a:xfrm>
          <a:prstGeom prst="rect">
            <a:avLst/>
          </a:prstGeom>
          <a:effectLst>
            <a:outerShdw blurRad="50800" dist="38100" algn="l" rotWithShape="0">
              <a:prstClr val="black">
                <a:alpha val="40000"/>
              </a:prstClr>
            </a:outerShdw>
          </a:effectLst>
        </p:spPr>
      </p:pic>
      <p:sp>
        <p:nvSpPr>
          <p:cNvPr id="12" name="矩形: 圆角 11"/>
          <p:cNvSpPr/>
          <p:nvPr>
            <p:custDataLst>
              <p:tags r:id="rId8"/>
            </p:custDataLst>
          </p:nvPr>
        </p:nvSpPr>
        <p:spPr>
          <a:xfrm>
            <a:off x="3086735" y="1901825"/>
            <a:ext cx="8900795" cy="880110"/>
          </a:xfrm>
          <a:prstGeom prst="roundRect">
            <a:avLst/>
          </a:prstGeom>
          <a:solidFill>
            <a:schemeClr val="bg1"/>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p>
            <a:pPr algn="l"/>
            <a:r>
              <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在复杂性皮肤和软组织感染疑似或确诊</a:t>
            </a:r>
            <a:r>
              <a:rPr lang="en-US"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MRSA</a:t>
            </a:r>
            <a:r>
              <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时，对抗菌药物选择建议中，</a:t>
            </a:r>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强烈推荐磷酸特地唑胺作为抗感染治疗药物</a:t>
            </a:r>
            <a:r>
              <a:rPr lang="zh-CN" altLang="en-US" sz="16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（推荐级别Ⅰ</a:t>
            </a:r>
            <a:r>
              <a:rPr lang="en-US"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a:t>
            </a:r>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圆角 12"/>
          <p:cNvSpPr/>
          <p:nvPr>
            <p:custDataLst>
              <p:tags r:id="rId9"/>
            </p:custDataLst>
          </p:nvPr>
        </p:nvSpPr>
        <p:spPr>
          <a:xfrm>
            <a:off x="3086735" y="3267710"/>
            <a:ext cx="8900795" cy="753110"/>
          </a:xfrm>
          <a:prstGeom prst="roundRect">
            <a:avLst/>
          </a:prstGeom>
          <a:solidFill>
            <a:schemeClr val="bg1"/>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p>
            <a:pPr algn="l"/>
            <a:r>
              <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在管理耐甲氧西林金黄色葡萄球菌皮肤和软组织感染的抗生素选择建议中，</a:t>
            </a:r>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强烈推荐注射</a:t>
            </a:r>
            <a:r>
              <a:rPr lang="zh-CN" altLang="en-US"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用</a:t>
            </a:r>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磷酸特地唑胺。（推荐级别Ⅰ</a:t>
            </a:r>
            <a:r>
              <a:rPr lang="en-US"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a:t>
            </a:r>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圆角 13"/>
          <p:cNvSpPr/>
          <p:nvPr>
            <p:custDataLst>
              <p:tags r:id="rId10"/>
            </p:custDataLst>
          </p:nvPr>
        </p:nvSpPr>
        <p:spPr>
          <a:xfrm>
            <a:off x="3020695" y="4345305"/>
            <a:ext cx="8966835" cy="1383665"/>
          </a:xfrm>
          <a:prstGeom prst="roundRect">
            <a:avLst/>
          </a:prstGeom>
          <a:solidFill>
            <a:schemeClr val="bg1"/>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p>
            <a:pPr algn="just"/>
            <a:endParaRPr lang="en-US" alt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磷酸特地唑胺抗菌谱同利奈唑胺，</a:t>
            </a:r>
            <a:r>
              <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主要用于治疗某些敏感细菌，如金黄色葡萄球菌（包括</a:t>
            </a:r>
            <a:r>
              <a:rPr lang="en-US"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MRSA</a:t>
            </a:r>
            <a:r>
              <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）、各种链球菌属和球菌属引起的急性细菌性皮肤和皮肤软组织感染，</a:t>
            </a:r>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消化系统的不良反应和血小板减少症较利奈唑胺少。</a:t>
            </a:r>
            <a:r>
              <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磷酸特地唑胺与利奈唑胺相同</a:t>
            </a:r>
            <a:r>
              <a:rPr lang="en-US"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对肺上皮细胞衬液和肺泡巨噬细胞具有良好的渗透性，</a:t>
            </a:r>
            <a:r>
              <a:rPr 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可有效用于肺炎的治疗</a:t>
            </a:r>
            <a:r>
              <a:rPr lang="zh-CN" sz="16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圆角 14"/>
          <p:cNvSpPr/>
          <p:nvPr>
            <p:custDataLst>
              <p:tags r:id="rId11"/>
            </p:custDataLst>
          </p:nvPr>
        </p:nvSpPr>
        <p:spPr>
          <a:xfrm>
            <a:off x="3304822" y="1474772"/>
            <a:ext cx="8344353" cy="503307"/>
          </a:xfrm>
          <a:prstGeom prst="roundRect">
            <a:avLst/>
          </a:prstGeom>
          <a:solidFill>
            <a:srgbClr val="F4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美国外科感染学会《复杂皮肤和软组织感染的管理指南（</a:t>
            </a:r>
            <a:r>
              <a:rPr lang="en-US"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2020</a:t>
            </a:r>
            <a:r>
              <a:rPr lang="zh-CN"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版）》</a:t>
            </a:r>
            <a:endParaRPr lang="en-US"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圆角 15"/>
          <p:cNvSpPr/>
          <p:nvPr>
            <p:custDataLst>
              <p:tags r:id="rId12"/>
            </p:custDataLst>
          </p:nvPr>
        </p:nvSpPr>
        <p:spPr>
          <a:xfrm>
            <a:off x="3297734" y="2786990"/>
            <a:ext cx="8463624" cy="503307"/>
          </a:xfrm>
          <a:prstGeom prst="roundRect">
            <a:avLst/>
          </a:prstGeom>
          <a:solidFill>
            <a:srgbClr val="F4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世界急诊外科学会</a:t>
            </a:r>
            <a:r>
              <a:rPr lang="en-US"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欧洲外科感染学会《皮肤和软组织感染的管理共识》</a:t>
            </a:r>
            <a:endParaRPr lang="en-US"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圆角 16"/>
          <p:cNvSpPr/>
          <p:nvPr>
            <p:custDataLst>
              <p:tags r:id="rId13"/>
            </p:custDataLst>
          </p:nvPr>
        </p:nvSpPr>
        <p:spPr>
          <a:xfrm>
            <a:off x="3193319" y="4028142"/>
            <a:ext cx="8702165" cy="503307"/>
          </a:xfrm>
          <a:prstGeom prst="roundRect">
            <a:avLst/>
          </a:prstGeom>
          <a:solidFill>
            <a:srgbClr val="F4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中国医药教育协会感染疾病专业委员会《抗菌药物药代动力学／药效学理论临床应用专家共识》</a:t>
            </a:r>
            <a:endParaRPr lang="en-US" altLang="zh-CN" sz="16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60008" y="1797945"/>
            <a:ext cx="5283585" cy="1911776"/>
            <a:chOff x="0" y="0"/>
            <a:chExt cx="3549378" cy="1284439"/>
          </a:xfrm>
        </p:grpSpPr>
        <p:grpSp>
          <p:nvGrpSpPr>
            <p:cNvPr id="18" name="object 6"/>
            <p:cNvGrpSpPr/>
            <p:nvPr/>
          </p:nvGrpSpPr>
          <p:grpSpPr>
            <a:xfrm>
              <a:off x="0" y="0"/>
              <a:ext cx="3549378" cy="1120610"/>
              <a:chOff x="0" y="0"/>
              <a:chExt cx="3549378" cy="1120610"/>
            </a:xfrm>
          </p:grpSpPr>
          <p:pic>
            <p:nvPicPr>
              <p:cNvPr id="21" name="object 7"/>
              <p:cNvPicPr/>
              <p:nvPr/>
            </p:nvPicPr>
            <p:blipFill>
              <a:blip r:embed="rId1" cstate="print"/>
              <a:stretch>
                <a:fillRect/>
              </a:stretch>
            </p:blipFill>
            <p:spPr>
              <a:xfrm>
                <a:off x="0" y="0"/>
                <a:ext cx="3549378" cy="1120610"/>
              </a:xfrm>
              <a:prstGeom prst="rect">
                <a:avLst/>
              </a:prstGeom>
            </p:spPr>
          </p:pic>
          <p:sp>
            <p:nvSpPr>
              <p:cNvPr id="22" name="object 8"/>
              <p:cNvSpPr/>
              <p:nvPr/>
            </p:nvSpPr>
            <p:spPr>
              <a:xfrm>
                <a:off x="206335" y="763640"/>
                <a:ext cx="1043940" cy="277495"/>
              </a:xfrm>
              <a:custGeom>
                <a:avLst/>
                <a:gdLst/>
                <a:ahLst/>
                <a:cxnLst/>
                <a:rect l="l" t="t" r="r" b="b"/>
                <a:pathLst>
                  <a:path w="1043939" h="277495">
                    <a:moveTo>
                      <a:pt x="1043940" y="0"/>
                    </a:moveTo>
                    <a:lnTo>
                      <a:pt x="1042132" y="53976"/>
                    </a:lnTo>
                    <a:lnTo>
                      <a:pt x="1037193" y="98059"/>
                    </a:lnTo>
                    <a:lnTo>
                      <a:pt x="1029848" y="127783"/>
                    </a:lnTo>
                    <a:lnTo>
                      <a:pt x="1020826" y="138684"/>
                    </a:lnTo>
                    <a:lnTo>
                      <a:pt x="545084" y="138684"/>
                    </a:lnTo>
                    <a:lnTo>
                      <a:pt x="536061" y="149584"/>
                    </a:lnTo>
                    <a:lnTo>
                      <a:pt x="528716" y="179308"/>
                    </a:lnTo>
                    <a:lnTo>
                      <a:pt x="523777" y="223391"/>
                    </a:lnTo>
                    <a:lnTo>
                      <a:pt x="521970" y="277367"/>
                    </a:lnTo>
                    <a:lnTo>
                      <a:pt x="520162" y="223391"/>
                    </a:lnTo>
                    <a:lnTo>
                      <a:pt x="515223" y="179308"/>
                    </a:lnTo>
                    <a:lnTo>
                      <a:pt x="507878" y="149584"/>
                    </a:lnTo>
                    <a:lnTo>
                      <a:pt x="498856" y="138684"/>
                    </a:lnTo>
                    <a:lnTo>
                      <a:pt x="23114" y="138684"/>
                    </a:lnTo>
                    <a:lnTo>
                      <a:pt x="14117" y="127783"/>
                    </a:lnTo>
                    <a:lnTo>
                      <a:pt x="6770" y="98059"/>
                    </a:lnTo>
                    <a:lnTo>
                      <a:pt x="1816" y="53976"/>
                    </a:lnTo>
                    <a:lnTo>
                      <a:pt x="0" y="0"/>
                    </a:lnTo>
                  </a:path>
                </a:pathLst>
              </a:custGeom>
              <a:ln w="19050">
                <a:solidFill>
                  <a:srgbClr val="00B0F0"/>
                </a:solidFill>
              </a:ln>
            </p:spPr>
            <p:txBody>
              <a:bodyPr wrap="square" lIns="0" tIns="0" rIns="0" bIns="0" rtlCol="0"/>
              <a:lstStyle/>
              <a:p>
                <a:endParaRPr lang="zh-CN" altLang="en-US">
                  <a:latin typeface="微软雅黑" panose="020B0503020204020204" pitchFamily="34" charset="-122"/>
                  <a:ea typeface="微软雅黑" panose="020B0503020204020204" pitchFamily="34" charset="-122"/>
                </a:endParaRPr>
              </a:p>
            </p:txBody>
          </p:sp>
          <p:sp>
            <p:nvSpPr>
              <p:cNvPr id="23" name="object 9"/>
              <p:cNvSpPr/>
              <p:nvPr/>
            </p:nvSpPr>
            <p:spPr>
              <a:xfrm>
                <a:off x="2322155" y="650864"/>
                <a:ext cx="194310" cy="400685"/>
              </a:xfrm>
              <a:custGeom>
                <a:avLst/>
                <a:gdLst/>
                <a:ahLst/>
                <a:cxnLst/>
                <a:rect l="l" t="t" r="r" b="b"/>
                <a:pathLst>
                  <a:path w="194310" h="400685">
                    <a:moveTo>
                      <a:pt x="157185" y="69352"/>
                    </a:moveTo>
                    <a:lnTo>
                      <a:pt x="145302" y="72375"/>
                    </a:lnTo>
                    <a:lnTo>
                      <a:pt x="0" y="392810"/>
                    </a:lnTo>
                    <a:lnTo>
                      <a:pt x="17271" y="400684"/>
                    </a:lnTo>
                    <a:lnTo>
                      <a:pt x="162730" y="80179"/>
                    </a:lnTo>
                    <a:lnTo>
                      <a:pt x="157244" y="69379"/>
                    </a:lnTo>
                    <a:close/>
                  </a:path>
                  <a:path w="194310" h="400685">
                    <a:moveTo>
                      <a:pt x="191264" y="69341"/>
                    </a:moveTo>
                    <a:lnTo>
                      <a:pt x="157225" y="69341"/>
                    </a:lnTo>
                    <a:lnTo>
                      <a:pt x="165862" y="73278"/>
                    </a:lnTo>
                    <a:lnTo>
                      <a:pt x="162730" y="80179"/>
                    </a:lnTo>
                    <a:lnTo>
                      <a:pt x="194055" y="141858"/>
                    </a:lnTo>
                    <a:lnTo>
                      <a:pt x="191264" y="69341"/>
                    </a:lnTo>
                    <a:close/>
                  </a:path>
                  <a:path w="194310" h="400685">
                    <a:moveTo>
                      <a:pt x="188595" y="0"/>
                    </a:moveTo>
                    <a:lnTo>
                      <a:pt x="78358" y="89407"/>
                    </a:lnTo>
                    <a:lnTo>
                      <a:pt x="145302" y="72375"/>
                    </a:lnTo>
                    <a:lnTo>
                      <a:pt x="148462" y="65404"/>
                    </a:lnTo>
                    <a:lnTo>
                      <a:pt x="191112" y="65404"/>
                    </a:lnTo>
                    <a:lnTo>
                      <a:pt x="188595" y="0"/>
                    </a:lnTo>
                    <a:close/>
                  </a:path>
                  <a:path w="194310" h="400685">
                    <a:moveTo>
                      <a:pt x="157244" y="69379"/>
                    </a:moveTo>
                    <a:lnTo>
                      <a:pt x="162730" y="80179"/>
                    </a:lnTo>
                    <a:lnTo>
                      <a:pt x="165862" y="73278"/>
                    </a:lnTo>
                    <a:lnTo>
                      <a:pt x="157244" y="69379"/>
                    </a:lnTo>
                    <a:close/>
                  </a:path>
                  <a:path w="194310" h="400685">
                    <a:moveTo>
                      <a:pt x="148462" y="65404"/>
                    </a:moveTo>
                    <a:lnTo>
                      <a:pt x="145302" y="72375"/>
                    </a:lnTo>
                    <a:lnTo>
                      <a:pt x="157079" y="69379"/>
                    </a:lnTo>
                    <a:lnTo>
                      <a:pt x="148462" y="65404"/>
                    </a:lnTo>
                    <a:close/>
                  </a:path>
                  <a:path w="194310" h="400685">
                    <a:moveTo>
                      <a:pt x="191112" y="65404"/>
                    </a:moveTo>
                    <a:lnTo>
                      <a:pt x="148462" y="65404"/>
                    </a:lnTo>
                    <a:lnTo>
                      <a:pt x="157185" y="69352"/>
                    </a:lnTo>
                    <a:lnTo>
                      <a:pt x="191264" y="69341"/>
                    </a:lnTo>
                    <a:lnTo>
                      <a:pt x="191112" y="65404"/>
                    </a:lnTo>
                    <a:close/>
                  </a:path>
                </a:pathLst>
              </a:custGeom>
              <a:gradFill>
                <a:gsLst>
                  <a:gs pos="50000">
                    <a:srgbClr val="97C8E1"/>
                  </a:gs>
                  <a:gs pos="0">
                    <a:srgbClr val="BADAEB"/>
                  </a:gs>
                  <a:gs pos="100000">
                    <a:srgbClr val="74B5D6"/>
                  </a:gs>
                </a:gsLst>
                <a:lin scaled="1"/>
              </a:gradFill>
            </p:spPr>
            <p:txBody>
              <a:bodyPr wrap="square" lIns="0" tIns="0" rIns="0" bIns="0" rtlCol="0"/>
              <a:lstStyle/>
              <a:p>
                <a:endParaRPr lang="zh-CN" altLang="en-US">
                  <a:latin typeface="微软雅黑" panose="020B0503020204020204" pitchFamily="34" charset="-122"/>
                  <a:ea typeface="微软雅黑" panose="020B0503020204020204" pitchFamily="34" charset="-122"/>
                </a:endParaRPr>
              </a:p>
            </p:txBody>
          </p:sp>
        </p:grpSp>
        <p:sp>
          <p:nvSpPr>
            <p:cNvPr id="19" name="object 10"/>
            <p:cNvSpPr txBox="1"/>
            <p:nvPr/>
          </p:nvSpPr>
          <p:spPr>
            <a:xfrm>
              <a:off x="374534" y="1089720"/>
              <a:ext cx="702891" cy="194719"/>
            </a:xfrm>
            <a:prstGeom prst="rect">
              <a:avLst/>
            </a:prstGeom>
          </p:spPr>
          <p:txBody>
            <a:bodyPr vert="horz" wrap="square" lIns="0" tIns="12700" rIns="0" bIns="0" rtlCol="0">
              <a:spAutoFit/>
            </a:bodyPr>
            <a:lstStyle/>
            <a:p>
              <a:pPr marL="8890" algn="just">
                <a:spcBef>
                  <a:spcPts val="100"/>
                </a:spcBef>
                <a:spcAft>
                  <a:spcPts val="0"/>
                </a:spcAft>
              </a:pPr>
              <a:r>
                <a:rPr lang="en-US" b="1" kern="100" spc="-20"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Times New Roman" panose="02020603050405020304" pitchFamily="18" charset="0"/>
                </a:rPr>
                <a:t>C</a:t>
              </a:r>
              <a:r>
                <a:rPr lang="zh-CN" b="1" kern="100" spc="-20"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Times New Roman" panose="02020603050405020304" pitchFamily="18" charset="0"/>
                </a:rPr>
                <a:t>环、</a:t>
              </a:r>
              <a:r>
                <a:rPr lang="en-US" b="1" kern="100" spc="-20"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Times New Roman" panose="02020603050405020304" pitchFamily="18" charset="0"/>
                </a:rPr>
                <a:t>D</a:t>
              </a:r>
              <a:r>
                <a:rPr lang="zh-CN" b="1" kern="100" spc="-50"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Times New Roman" panose="02020603050405020304" pitchFamily="18" charset="0"/>
                </a:rPr>
                <a:t>环</a:t>
              </a:r>
              <a:endParaRPr lang="zh-CN" b="1" kern="100" spc="-50"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object 11"/>
            <p:cNvSpPr txBox="1"/>
            <p:nvPr/>
          </p:nvSpPr>
          <p:spPr>
            <a:xfrm>
              <a:off x="1953728" y="1083276"/>
              <a:ext cx="791088" cy="194543"/>
            </a:xfrm>
            <a:prstGeom prst="rect">
              <a:avLst/>
            </a:prstGeom>
          </p:spPr>
          <p:txBody>
            <a:bodyPr vert="horz" wrap="square" lIns="0" tIns="12700" rIns="0" bIns="0" rtlCol="0">
              <a:spAutoFit/>
            </a:bodyPr>
            <a:lstStyle/>
            <a:p>
              <a:pPr marL="8890" algn="just">
                <a:spcBef>
                  <a:spcPts val="100"/>
                </a:spcBef>
                <a:spcAft>
                  <a:spcPts val="0"/>
                </a:spcAft>
              </a:pPr>
              <a:r>
                <a:rPr lang="en-US" b="1" kern="100" spc="-20"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Times New Roman" panose="02020603050405020304" pitchFamily="18" charset="0"/>
                </a:rPr>
                <a:t>A环C-5位</a:t>
              </a:r>
              <a:endParaRPr lang="en-US" b="1" kern="100" spc="-20"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 name="箭头: 直角上 5"/>
          <p:cNvSpPr/>
          <p:nvPr/>
        </p:nvSpPr>
        <p:spPr>
          <a:xfrm rot="10800000">
            <a:off x="2276250" y="3462556"/>
            <a:ext cx="371317" cy="523220"/>
          </a:xfrm>
          <a:prstGeom prst="bentUpArrow">
            <a:avLst/>
          </a:prstGeom>
          <a:gradFill>
            <a:gsLst>
              <a:gs pos="50000">
                <a:srgbClr val="97C8E1"/>
              </a:gs>
              <a:gs pos="0">
                <a:srgbClr val="BADAEB"/>
              </a:gs>
              <a:gs pos="100000">
                <a:srgbClr val="74B5D6"/>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 name="箭头: 直角上 6"/>
          <p:cNvSpPr/>
          <p:nvPr/>
        </p:nvSpPr>
        <p:spPr>
          <a:xfrm rot="10800000" flipH="1">
            <a:off x="9494269" y="3421868"/>
            <a:ext cx="421482" cy="555997"/>
          </a:xfrm>
          <a:prstGeom prst="bentUpArrow">
            <a:avLst/>
          </a:prstGeom>
          <a:gradFill>
            <a:gsLst>
              <a:gs pos="50000">
                <a:srgbClr val="97C8E1"/>
              </a:gs>
              <a:gs pos="0">
                <a:srgbClr val="BADAEB"/>
              </a:gs>
              <a:gs pos="100000">
                <a:srgbClr val="74B5D6"/>
              </a:gs>
            </a:gsLst>
            <a:lin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8" name="箭头: 下 7"/>
          <p:cNvSpPr/>
          <p:nvPr/>
        </p:nvSpPr>
        <p:spPr>
          <a:xfrm>
            <a:off x="5788032" y="3462556"/>
            <a:ext cx="214450" cy="505680"/>
          </a:xfrm>
          <a:prstGeom prst="downArrow">
            <a:avLst/>
          </a:prstGeom>
          <a:gradFill>
            <a:gsLst>
              <a:gs pos="50000">
                <a:srgbClr val="97C8E1"/>
              </a:gs>
              <a:gs pos="0">
                <a:srgbClr val="BADAEB"/>
              </a:gs>
              <a:gs pos="100000">
                <a:srgbClr val="74B5D6"/>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9" name="矩形: 圆角 8"/>
          <p:cNvSpPr/>
          <p:nvPr/>
        </p:nvSpPr>
        <p:spPr>
          <a:xfrm>
            <a:off x="1143247" y="4483823"/>
            <a:ext cx="2574290" cy="1426166"/>
          </a:xfrm>
          <a:prstGeom prst="roundRect">
            <a:avLst/>
          </a:prstGeom>
          <a:gradFill>
            <a:gsLst>
              <a:gs pos="50000">
                <a:srgbClr val="97C8E1"/>
              </a:gs>
              <a:gs pos="0">
                <a:srgbClr val="BADAEB"/>
              </a:gs>
              <a:gs pos="100000">
                <a:srgbClr val="74B5D6"/>
              </a:gs>
            </a:gsLst>
            <a:lin scaled="1"/>
          </a:gra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ctr"/>
            <a:r>
              <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磷酸特地唑胺对临床分离革兰阳性菌的</a:t>
            </a:r>
            <a:r>
              <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MIC90≤0.5mg</a:t>
            </a:r>
            <a:r>
              <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L</a:t>
            </a:r>
            <a:r>
              <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抗菌活性较利奈唑胺强</a:t>
            </a:r>
            <a:r>
              <a:rPr lang="en-US"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16</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倍；对葡萄球菌较万古霉素强</a:t>
            </a:r>
            <a:r>
              <a:rPr lang="en-US"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倍。</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圆角 9"/>
          <p:cNvSpPr/>
          <p:nvPr/>
        </p:nvSpPr>
        <p:spPr>
          <a:xfrm>
            <a:off x="8540993" y="4483822"/>
            <a:ext cx="2871286" cy="1248958"/>
          </a:xfrm>
          <a:prstGeom prst="roundRect">
            <a:avLst/>
          </a:prstGeom>
          <a:gradFill>
            <a:gsLst>
              <a:gs pos="50000">
                <a:srgbClr val="97C8E1"/>
              </a:gs>
              <a:gs pos="0">
                <a:srgbClr val="BADAEB"/>
              </a:gs>
              <a:gs pos="100000">
                <a:srgbClr val="74B5D6"/>
              </a:gs>
            </a:gsLst>
            <a:lin scaled="1"/>
          </a:gra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r>
              <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磷酸特地唑胺自发突变耐药的</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交叉耐药发生率仅为利奈唑胺的</a:t>
            </a:r>
            <a:r>
              <a:rPr lang="en-US"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1/16</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临床上可满足患者在万古霉素或利奈唑胺治疗无效时的强力补救方案，</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提高治疗有效率。</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圆角 10"/>
          <p:cNvSpPr/>
          <p:nvPr/>
        </p:nvSpPr>
        <p:spPr>
          <a:xfrm>
            <a:off x="4073237" y="4483822"/>
            <a:ext cx="3858490" cy="1421161"/>
          </a:xfrm>
          <a:prstGeom prst="roundRect">
            <a:avLst/>
          </a:prstGeom>
          <a:gradFill>
            <a:gsLst>
              <a:gs pos="50000">
                <a:srgbClr val="97C8E1"/>
              </a:gs>
              <a:gs pos="0">
                <a:srgbClr val="BADAEB"/>
              </a:gs>
              <a:gs pos="100000">
                <a:srgbClr val="74B5D6"/>
              </a:gs>
            </a:gsLst>
            <a:lin scaled="1"/>
          </a:gra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ctr"/>
            <a:r>
              <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I</a:t>
            </a:r>
            <a:r>
              <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期临床试验结果也表明</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磷酸特地唑胺不会导致与</a:t>
            </a:r>
            <a:r>
              <a:rPr lang="zh-CN" altLang="en-US"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伪</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麻黄碱或酪胺相关的血压升高，而利奈唑胺则有此作用。</a:t>
            </a:r>
            <a:r>
              <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中枢神经系统血清素水平过高会导致一系列中度，甚至危及生命的临床症状。小鼠接受相当于</a:t>
            </a:r>
            <a:r>
              <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倍人体治疗剂量的</a:t>
            </a:r>
            <a:r>
              <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磷酸特地唑胺时没有出现血清素反应。</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圆角 11"/>
          <p:cNvSpPr/>
          <p:nvPr/>
        </p:nvSpPr>
        <p:spPr>
          <a:xfrm>
            <a:off x="1265116" y="4013767"/>
            <a:ext cx="2393584" cy="330200"/>
          </a:xfrm>
          <a:prstGeom prst="roundRect">
            <a:avLst/>
          </a:prstGeom>
          <a:gradFill>
            <a:gsLst>
              <a:gs pos="50000">
                <a:srgbClr val="97C8E1"/>
              </a:gs>
              <a:gs pos="0">
                <a:srgbClr val="BADAEB"/>
              </a:gs>
              <a:gs pos="100000">
                <a:srgbClr val="74B5D6"/>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sz="1600" b="1" kern="100">
                <a:effectLst/>
                <a:latin typeface="微软雅黑" panose="020B0503020204020204" pitchFamily="34" charset="-122"/>
                <a:ea typeface="微软雅黑" panose="020B0503020204020204" pitchFamily="34" charset="-122"/>
                <a:cs typeface="Times New Roman" panose="02020603050405020304" pitchFamily="18" charset="0"/>
              </a:rPr>
              <a:t>增加抗菌活性</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圆角 12"/>
          <p:cNvSpPr/>
          <p:nvPr/>
        </p:nvSpPr>
        <p:spPr>
          <a:xfrm>
            <a:off x="8710798" y="4000911"/>
            <a:ext cx="2293086" cy="330200"/>
          </a:xfrm>
          <a:prstGeom prst="roundRect">
            <a:avLst/>
          </a:prstGeom>
          <a:gradFill>
            <a:gsLst>
              <a:gs pos="50000">
                <a:srgbClr val="97C8E1"/>
              </a:gs>
              <a:gs pos="0">
                <a:srgbClr val="BADAEB"/>
              </a:gs>
              <a:gs pos="100000">
                <a:srgbClr val="74B5D6"/>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sz="1600" b="1" kern="100">
                <a:effectLst/>
                <a:latin typeface="微软雅黑" panose="020B0503020204020204" pitchFamily="34" charset="-122"/>
                <a:ea typeface="微软雅黑" panose="020B0503020204020204" pitchFamily="34" charset="-122"/>
                <a:cs typeface="Times New Roman" panose="02020603050405020304" pitchFamily="18" charset="0"/>
              </a:rPr>
              <a:t>减少交叉耐药</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圆角 13"/>
          <p:cNvSpPr/>
          <p:nvPr/>
        </p:nvSpPr>
        <p:spPr>
          <a:xfrm>
            <a:off x="4402309" y="4001640"/>
            <a:ext cx="3332018" cy="330200"/>
          </a:xfrm>
          <a:prstGeom prst="roundRect">
            <a:avLst/>
          </a:prstGeom>
          <a:gradFill>
            <a:gsLst>
              <a:gs pos="50000">
                <a:srgbClr val="97C8E1"/>
              </a:gs>
              <a:gs pos="0">
                <a:srgbClr val="BADAEB"/>
              </a:gs>
              <a:gs pos="100000">
                <a:srgbClr val="74B5D6"/>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sz="1600" b="1" kern="100">
                <a:effectLst/>
                <a:latin typeface="微软雅黑" panose="020B0503020204020204" pitchFamily="34" charset="-122"/>
                <a:ea typeface="微软雅黑" panose="020B0503020204020204" pitchFamily="34" charset="-122"/>
                <a:cs typeface="Times New Roman" panose="02020603050405020304" pitchFamily="18" charset="0"/>
              </a:rPr>
              <a:t>降低药物毒性</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文本框 2"/>
          <p:cNvSpPr txBox="1">
            <a:spLocks noChangeArrowheads="1"/>
          </p:cNvSpPr>
          <p:nvPr/>
        </p:nvSpPr>
        <p:spPr bwMode="auto">
          <a:xfrm>
            <a:off x="735462" y="1976544"/>
            <a:ext cx="2313709" cy="685800"/>
          </a:xfrm>
          <a:prstGeom prst="rect">
            <a:avLst/>
          </a:prstGeom>
          <a:noFill/>
          <a:ln w="9525">
            <a:noFill/>
            <a:miter lim="800000"/>
          </a:ln>
          <a:extLst>
            <a:ext uri="{909E8E84-426E-40DD-AFC4-6F175D3DCCD1}">
              <a14:hiddenFill xmlns:a14="http://schemas.microsoft.com/office/drawing/2010/main">
                <a:gradFill>
                  <a:gsLst>
                    <a:gs pos="50000">
                      <a:srgbClr val="F6EDE1"/>
                    </a:gs>
                    <a:gs pos="0">
                      <a:srgbClr val="F9F3EB"/>
                    </a:gs>
                    <a:gs pos="100000">
                      <a:srgbClr val="F3E6D7"/>
                    </a:gs>
                  </a:gsLst>
                  <a:lin scaled="1"/>
                </a:gradFill>
              </a14:hiddenFill>
            </a:ext>
          </a:extLst>
        </p:spPr>
        <p:txBody>
          <a:bodyPr rot="0" vert="horz" wrap="square" lIns="91440" tIns="45720" rIns="91440" bIns="45720" anchor="t" anchorCtr="0">
            <a:noAutofit/>
          </a:bodyPr>
          <a:lstStyle/>
          <a:p>
            <a:pPr algn="just"/>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磷酸特地唑胺较利奈唑胺多一</a:t>
            </a: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环，该环赋予磷酸特地唑胺更强的抗菌活性。</a:t>
            </a:r>
            <a:endParaRPr 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2"/>
          <p:cNvSpPr txBox="1">
            <a:spLocks noChangeArrowheads="1"/>
          </p:cNvSpPr>
          <p:nvPr/>
        </p:nvSpPr>
        <p:spPr bwMode="auto">
          <a:xfrm>
            <a:off x="4402309" y="1296846"/>
            <a:ext cx="2080250" cy="685800"/>
          </a:xfrm>
          <a:prstGeom prst="rect">
            <a:avLst/>
          </a:prstGeom>
          <a:solidFill>
            <a:srgbClr val="FFFFFF"/>
          </a:solidFill>
          <a:ln w="9525">
            <a:noFill/>
            <a:miter lim="800000"/>
          </a:ln>
        </p:spPr>
        <p:txBody>
          <a:bodyPr rot="0" vert="horz" wrap="square" lIns="91440" tIns="45720" rIns="91440" bIns="45720" anchor="t" anchorCtr="0">
            <a:noAutofit/>
          </a:bodyPr>
          <a:lstStyle/>
          <a:p>
            <a:pPr algn="just"/>
            <a:r>
              <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磷酸特地唑胺由于其</a:t>
            </a: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磷酸基团掩盖了</a:t>
            </a: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C</a:t>
            </a:r>
            <a:r>
              <a:rPr lang="en-US" alt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羟基，对</a:t>
            </a: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MAO</a:t>
            </a: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不具有抑制活性。</a:t>
            </a:r>
            <a:endParaRPr 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2"/>
          <p:cNvSpPr txBox="1">
            <a:spLocks noChangeArrowheads="1"/>
          </p:cNvSpPr>
          <p:nvPr/>
        </p:nvSpPr>
        <p:spPr bwMode="auto">
          <a:xfrm>
            <a:off x="8606211" y="2230120"/>
            <a:ext cx="2958699" cy="1066800"/>
          </a:xfrm>
          <a:prstGeom prst="rect">
            <a:avLst/>
          </a:prstGeom>
          <a:solidFill>
            <a:srgbClr val="FFFFFF"/>
          </a:solidFill>
          <a:ln w="9525">
            <a:noFill/>
            <a:miter lim="800000"/>
          </a:ln>
        </p:spPr>
        <p:txBody>
          <a:bodyPr rot="0" vert="horz" wrap="square" lIns="91440" tIns="45720" rIns="91440" bIns="45720" anchor="t" anchorCtr="0">
            <a:noAutofit/>
          </a:bodyPr>
          <a:lstStyle/>
          <a:p>
            <a:pPr algn="just"/>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磷酸特地唑胺以较小的羟基替换了乙</a:t>
            </a:r>
            <a:r>
              <a:rPr lang="zh-CN" sz="1400" b="1" kern="100">
                <a:effectLst/>
                <a:latin typeface="微软雅黑" panose="020B0503020204020204" pitchFamily="34" charset="-122"/>
                <a:ea typeface="微软雅黑" panose="020B0503020204020204" pitchFamily="34" charset="-122"/>
                <a:cs typeface="Times New Roman" panose="02020603050405020304" pitchFamily="18" charset="0"/>
              </a:rPr>
              <a:t>酰胺基</a:t>
            </a:r>
            <a:r>
              <a:rPr lang="zh-CN" altLang="en-US" sz="1400" b="1" kern="100">
                <a:effectLst/>
                <a:latin typeface="微软雅黑" panose="020B0503020204020204" pitchFamily="34" charset="-122"/>
                <a:ea typeface="微软雅黑" panose="020B0503020204020204" pitchFamily="34" charset="-122"/>
                <a:cs typeface="Times New Roman" panose="02020603050405020304" pitchFamily="18" charset="0"/>
              </a:rPr>
              <a:t>团</a:t>
            </a:r>
            <a:r>
              <a:rPr lang="zh-CN" sz="1400" b="1" kern="100">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克服了</a:t>
            </a:r>
            <a:r>
              <a:rPr lang="en-US" sz="1400" b="1" kern="100" dirty="0" err="1">
                <a:effectLst/>
                <a:latin typeface="微软雅黑" panose="020B0503020204020204" pitchFamily="34" charset="-122"/>
                <a:ea typeface="微软雅黑" panose="020B0503020204020204" pitchFamily="34" charset="-122"/>
                <a:cs typeface="Times New Roman" panose="02020603050405020304" pitchFamily="18" charset="0"/>
              </a:rPr>
              <a:t>cfr</a:t>
            </a: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介导的甲基化导致的空间位阻作用</a:t>
            </a:r>
            <a:r>
              <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，对由</a:t>
            </a:r>
            <a:r>
              <a:rPr lang="en-US" sz="1400" kern="100" dirty="0" err="1">
                <a:effectLst/>
                <a:latin typeface="微软雅黑" panose="020B0503020204020204" pitchFamily="34" charset="-122"/>
                <a:ea typeface="微软雅黑" panose="020B0503020204020204" pitchFamily="34" charset="-122"/>
                <a:cs typeface="Times New Roman" panose="02020603050405020304" pitchFamily="18" charset="0"/>
              </a:rPr>
              <a:t>cfr</a:t>
            </a:r>
            <a:r>
              <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介导的耐药株仍有良好的抗菌活性。</a:t>
            </a:r>
            <a:endParaRPr 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1325880" y="6446520"/>
            <a:ext cx="10866120" cy="398780"/>
          </a:xfrm>
          <a:prstGeom prst="rect">
            <a:avLst/>
          </a:prstGeom>
          <a:noFill/>
        </p:spPr>
        <p:txBody>
          <a:bodyPr wrap="square">
            <a:spAutoFit/>
          </a:bodyPr>
          <a:lstStyle/>
          <a:p>
            <a:pPr algn="r"/>
            <a:r>
              <a:rPr lang="zh-CN" altLang="en-US" sz="1000" dirty="0">
                <a:solidFill>
                  <a:schemeClr val="bg1"/>
                </a:solidFill>
                <a:latin typeface="微软雅黑" panose="020B0503020204020204" pitchFamily="34" charset="-122"/>
                <a:ea typeface="微软雅黑" panose="020B0503020204020204" pitchFamily="34" charset="-122"/>
              </a:rPr>
              <a:t>董睛睛</a:t>
            </a:r>
            <a:r>
              <a:rPr lang="en-US" altLang="zh-CN" sz="1000" dirty="0">
                <a:solidFill>
                  <a:schemeClr val="bg1"/>
                </a:solidFill>
                <a:latin typeface="微软雅黑" panose="020B0503020204020204" pitchFamily="34" charset="-122"/>
                <a:ea typeface="微软雅黑" panose="020B0503020204020204" pitchFamily="34" charset="-122"/>
              </a:rPr>
              <a:t>, </a:t>
            </a:r>
            <a:r>
              <a:rPr lang="zh-CN" altLang="en-US" sz="1000" dirty="0">
                <a:solidFill>
                  <a:schemeClr val="bg1"/>
                </a:solidFill>
                <a:latin typeface="微软雅黑" panose="020B0503020204020204" pitchFamily="34" charset="-122"/>
                <a:ea typeface="微软雅黑" panose="020B0503020204020204" pitchFamily="34" charset="-122"/>
              </a:rPr>
              <a:t>缪丽燕</a:t>
            </a:r>
            <a:r>
              <a:rPr lang="en-US" altLang="zh-CN" sz="1000" dirty="0">
                <a:solidFill>
                  <a:schemeClr val="bg1"/>
                </a:solidFill>
                <a:latin typeface="微软雅黑" panose="020B0503020204020204" pitchFamily="34" charset="-122"/>
                <a:ea typeface="微软雅黑" panose="020B0503020204020204" pitchFamily="34" charset="-122"/>
              </a:rPr>
              <a:t>, </a:t>
            </a:r>
            <a:r>
              <a:rPr lang="zh-CN" altLang="en-US" sz="1000" dirty="0">
                <a:solidFill>
                  <a:schemeClr val="bg1"/>
                </a:solidFill>
                <a:latin typeface="微软雅黑" panose="020B0503020204020204" pitchFamily="34" charset="-122"/>
                <a:ea typeface="微软雅黑" panose="020B0503020204020204" pitchFamily="34" charset="-122"/>
              </a:rPr>
              <a:t>张秀红</a:t>
            </a:r>
            <a:r>
              <a:rPr lang="en-US" altLang="zh-CN" sz="1000" dirty="0">
                <a:solidFill>
                  <a:schemeClr val="bg1"/>
                </a:solidFill>
                <a:latin typeface="微软雅黑" panose="020B0503020204020204" pitchFamily="34" charset="-122"/>
                <a:ea typeface="微软雅黑" panose="020B0503020204020204" pitchFamily="34" charset="-122"/>
              </a:rPr>
              <a:t>. </a:t>
            </a:r>
            <a:r>
              <a:rPr lang="zh-CN" altLang="en-US" sz="1000" dirty="0">
                <a:solidFill>
                  <a:schemeClr val="bg1"/>
                </a:solidFill>
                <a:latin typeface="微软雅黑" panose="020B0503020204020204" pitchFamily="34" charset="-122"/>
                <a:ea typeface="微软雅黑" panose="020B0503020204020204" pitchFamily="34" charset="-122"/>
              </a:rPr>
              <a:t>新型噁唑烷酮类抗菌药</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特地唑胺</a:t>
            </a:r>
            <a:r>
              <a:rPr lang="en-US" altLang="zh-CN" sz="1000" dirty="0">
                <a:solidFill>
                  <a:schemeClr val="bg1"/>
                </a:solidFill>
                <a:latin typeface="微软雅黑" panose="020B0503020204020204" pitchFamily="34" charset="-122"/>
                <a:ea typeface="微软雅黑" panose="020B0503020204020204" pitchFamily="34" charset="-122"/>
              </a:rPr>
              <a:t>[J]. </a:t>
            </a:r>
            <a:r>
              <a:rPr lang="zh-CN" altLang="en-US" sz="1000" dirty="0">
                <a:solidFill>
                  <a:schemeClr val="bg1"/>
                </a:solidFill>
                <a:latin typeface="微软雅黑" panose="020B0503020204020204" pitchFamily="34" charset="-122"/>
                <a:ea typeface="微软雅黑" panose="020B0503020204020204" pitchFamily="34" charset="-122"/>
              </a:rPr>
              <a:t>中国新药与临床杂志</a:t>
            </a:r>
            <a:r>
              <a:rPr lang="en-US" altLang="zh-CN" sz="1000" dirty="0">
                <a:solidFill>
                  <a:schemeClr val="bg1"/>
                </a:solidFill>
                <a:latin typeface="微软雅黑" panose="020B0503020204020204" pitchFamily="34" charset="-122"/>
                <a:ea typeface="微软雅黑" panose="020B0503020204020204" pitchFamily="34" charset="-122"/>
              </a:rPr>
              <a:t>, 2021, 40(7):4.</a:t>
            </a:r>
            <a:endParaRPr lang="en-US" altLang="zh-CN" sz="1000" dirty="0">
              <a:solidFill>
                <a:schemeClr val="bg1"/>
              </a:solidFill>
              <a:latin typeface="微软雅黑" panose="020B0503020204020204" pitchFamily="34" charset="-122"/>
              <a:ea typeface="微软雅黑" panose="020B0503020204020204" pitchFamily="34" charset="-122"/>
            </a:endParaRPr>
          </a:p>
          <a:p>
            <a:pPr algn="r"/>
            <a:r>
              <a:rPr lang="zh-CN" altLang="en-US" sz="1000" dirty="0">
                <a:solidFill>
                  <a:schemeClr val="bg1"/>
                </a:solidFill>
                <a:latin typeface="微软雅黑" panose="020B0503020204020204" pitchFamily="34" charset="-122"/>
                <a:ea typeface="微软雅黑" panose="020B0503020204020204" pitchFamily="34" charset="-122"/>
              </a:rPr>
              <a:t>徐晓刚,汪复.一种抗革兰阳性菌感染的新型口恶唑烷酮类抗菌药物——特地唑胺[J].中国感染与化疗杂志, 2014.DOI:CNKI:SUN:KGHL.0.2014-05-025.</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66962" y="185915"/>
            <a:ext cx="5683567" cy="521970"/>
          </a:xfrm>
          <a:prstGeom prst="rect">
            <a:avLst/>
          </a:prstGeom>
          <a:noFill/>
        </p:spPr>
        <p:txBody>
          <a:bodyPr wrap="square" rtlCol="0">
            <a:spAutoFit/>
          </a:bodyPr>
          <a:lstStyle/>
          <a:p>
            <a:r>
              <a:rPr lang="en-US" altLang="zh-CN" sz="2800" b="1" dirty="0">
                <a:solidFill>
                  <a:srgbClr val="222222"/>
                </a:solidFill>
                <a:latin typeface="微软雅黑" panose="020B0503020204020204" pitchFamily="34" charset="-122"/>
                <a:ea typeface="微软雅黑" panose="020B0503020204020204" pitchFamily="34" charset="-122"/>
                <a:sym typeface="+mn-lt"/>
              </a:rPr>
              <a:t>04 </a:t>
            </a:r>
            <a:r>
              <a:rPr lang="zh-CN" altLang="en-US" sz="2800" b="1" dirty="0">
                <a:solidFill>
                  <a:srgbClr val="222222"/>
                </a:solidFill>
                <a:latin typeface="微软雅黑" panose="020B0503020204020204" pitchFamily="34" charset="-122"/>
                <a:ea typeface="微软雅黑" panose="020B0503020204020204" pitchFamily="34" charset="-122"/>
                <a:sym typeface="+mn-lt"/>
              </a:rPr>
              <a:t>创新性</a:t>
            </a:r>
            <a:endParaRPr lang="zh-CN" altLang="en-US" sz="2800" b="1" dirty="0">
              <a:solidFill>
                <a:srgbClr val="222222"/>
              </a:solidFill>
              <a:latin typeface="微软雅黑" panose="020B0503020204020204" pitchFamily="34" charset="-122"/>
              <a:ea typeface="微软雅黑" panose="020B0503020204020204" pitchFamily="34" charset="-122"/>
              <a:sym typeface="+mn-lt"/>
            </a:endParaRPr>
          </a:p>
        </p:txBody>
      </p:sp>
      <p:sp>
        <p:nvSpPr>
          <p:cNvPr id="4" name="文本框 3"/>
          <p:cNvSpPr txBox="1"/>
          <p:nvPr/>
        </p:nvSpPr>
        <p:spPr>
          <a:xfrm>
            <a:off x="3395345" y="253365"/>
            <a:ext cx="8441055" cy="398780"/>
          </a:xfrm>
          <a:prstGeom prst="rect">
            <a:avLst/>
          </a:prstGeom>
          <a:noFill/>
        </p:spPr>
        <p:txBody>
          <a:bodyPr wrap="square" rtlCol="0" anchor="t">
            <a:spAutoFit/>
          </a:bodyPr>
          <a:lstStyle/>
          <a:p>
            <a:pPr lvl="0" algn="ctr">
              <a:buClrTx/>
              <a:buSzTx/>
              <a:buFontTx/>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mn-ea"/>
              </a:rPr>
              <a:t>磷酸特地唑胺结构优化，增加抗菌活性，降低药物毒性，减少交叉耐药</a:t>
            </a:r>
            <a:endParaRPr lang="zh-CN" altLang="en-US" sz="2000" b="1" dirty="0">
              <a:solidFill>
                <a:srgbClr val="C00000"/>
              </a:solidFill>
              <a:latin typeface="微软雅黑" panose="020B0503020204020204" pitchFamily="34" charset="-122"/>
              <a:ea typeface="微软雅黑" panose="020B0503020204020204" pitchFamily="34" charset="-122"/>
              <a:cs typeface="+mn-ea"/>
              <a:sym typeface="+mn-ea"/>
            </a:endParaRPr>
          </a:p>
        </p:txBody>
      </p:sp>
    </p:spTree>
  </p:cSld>
  <p:clrMapOvr>
    <a:masterClrMapping/>
  </p:clrMapOvr>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UNIT_TABLE_BEAUTIFY" val="smartTable{c3f98c06-5b6f-4640-ab8c-3b7c0e146601}"/>
  <p:tag name="KSO_WM_BEAUTIFY_FLAG" val=""/>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3847</Words>
  <Application>WPS 演示</Application>
  <PresentationFormat>宽屏</PresentationFormat>
  <Paragraphs>183</Paragraphs>
  <Slides>10</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微软雅黑</vt:lpstr>
      <vt:lpstr>Calibri</vt:lpstr>
      <vt:lpstr>Wingdings</vt:lpstr>
      <vt:lpstr>Times New Roman</vt:lpstr>
      <vt:lpstr>Arial Unicode MS</vt:lpstr>
      <vt:lpstr>等线</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永刚</dc:creator>
  <cp:lastModifiedBy>QiXueqing</cp:lastModifiedBy>
  <cp:revision>321</cp:revision>
  <dcterms:created xsi:type="dcterms:W3CDTF">2022-10-22T06:22:00Z</dcterms:created>
  <dcterms:modified xsi:type="dcterms:W3CDTF">2023-07-11T10:33:41Z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6BE5313E05FC4781A977E5870064B608_13</vt:lpwstr>
  </property>
  <property fmtid="{D5CDD505-2E9C-101B-9397-08002B2CF9AE}" pid="3" name="KSOProductBuildVer">
    <vt:lpwstr>2052-11.8.2.8506</vt:lpwstr>
  </property>
</Properties>
</file>