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ommentAuthors.xml" ContentType="application/vnd.openxmlformats-officedocument.presentationml.commentAuthors+xml"/>
  <Override PartName="/ppt/media/image11.svg" ContentType="image/svg+xml"/>
  <Override PartName="/ppt/media/image13.svg" ContentType="image/svg+xml"/>
  <Override PartName="/ppt/media/image17.svg" ContentType="image/svg+xml"/>
  <Override PartName="/ppt/media/image5.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5" r:id="rId3"/>
    <p:sldId id="286" r:id="rId5"/>
    <p:sldId id="328" r:id="rId6"/>
    <p:sldId id="332" r:id="rId7"/>
    <p:sldId id="333" r:id="rId8"/>
    <p:sldId id="352" r:id="rId9"/>
    <p:sldId id="353" r:id="rId10"/>
    <p:sldId id="354" r:id="rId11"/>
    <p:sldId id="355" r:id="rId12"/>
    <p:sldId id="334" r:id="rId13"/>
    <p:sldId id="335" r:id="rId14"/>
    <p:sldId id="327"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模板设计" id="{AAEBA7D0-9160-4F01-9151-EB312F3511D0}">
          <p14:sldIdLst>
            <p14:sldId id="285"/>
            <p14:sldId id="286"/>
            <p14:sldId id="328"/>
            <p14:sldId id="332"/>
            <p14:sldId id="333"/>
            <p14:sldId id="352"/>
            <p14:sldId id="353"/>
            <p14:sldId id="354"/>
            <p14:sldId id="355"/>
            <p14:sldId id="334"/>
            <p14:sldId id="335"/>
            <p14:sldId id="327"/>
          </p14:sldIdLst>
        </p14:section>
        <p14:section name="标注页" id="{4F6F5A76-2E03-48C5-B877-8BAC8FA13C20}">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叶 宏泽" initials="叶"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8CFE"/>
    <a:srgbClr val="CEE4F0"/>
    <a:srgbClr val="D1E7F2"/>
    <a:srgbClr val="E9EBF5"/>
    <a:srgbClr val="D2E7F2"/>
    <a:srgbClr val="B889DB"/>
    <a:srgbClr val="BFDDEC"/>
    <a:srgbClr val="BADBEB"/>
    <a:srgbClr val="CAE2EE"/>
    <a:srgbClr val="D0E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0432" autoAdjust="0"/>
  </p:normalViewPr>
  <p:slideViewPr>
    <p:cSldViewPr snapToGrid="0" showGuides="1">
      <p:cViewPr>
        <p:scale>
          <a:sx n="100" d="100"/>
          <a:sy n="100" d="100"/>
        </p:scale>
        <p:origin x="582" y="126"/>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320" b="0" i="0" u="none" strike="noStrike" kern="1200" spc="0" baseline="0">
                <a:solidFill>
                  <a:schemeClr val="tx1"/>
                </a:solidFill>
                <a:latin typeface="+mn-lt"/>
                <a:ea typeface="+mn-ea"/>
                <a:cs typeface="+mn-cs"/>
              </a:defRPr>
            </a:pPr>
            <a:r>
              <a:rPr lang="zh-CN" sz="1200" dirty="0"/>
              <a:t>氟西汀、氟伏沙明及舍曲林的</a:t>
            </a:r>
            <a:r>
              <a:rPr lang="en-US" sz="1200" dirty="0"/>
              <a:t>OCD</a:t>
            </a:r>
            <a:r>
              <a:rPr lang="zh-CN" sz="1200" dirty="0"/>
              <a:t>治疗效应</a:t>
            </a:r>
            <a:endParaRPr lang="en-US" sz="1200" dirty="0"/>
          </a:p>
        </c:rich>
      </c:tx>
      <c:layout>
        <c:manualLayout>
          <c:xMode val="edge"/>
          <c:yMode val="edge"/>
          <c:x val="0.244962162186126"/>
          <c:y val="0.926403428270252"/>
        </c:manualLayout>
      </c:layout>
      <c:overlay val="0"/>
      <c:spPr>
        <a:noFill/>
        <a:ln>
          <a:noFill/>
        </a:ln>
        <a:effectLst/>
      </c:spPr>
    </c:title>
    <c:autoTitleDeleted val="0"/>
    <c:plotArea>
      <c:layout>
        <c:manualLayout>
          <c:layoutTarget val="inner"/>
          <c:xMode val="edge"/>
          <c:yMode val="edge"/>
          <c:x val="0.115834375"/>
          <c:y val="0.0538424501734186"/>
          <c:w val="0.858360339232515"/>
          <c:h val="0.641258333333333"/>
        </c:manualLayout>
      </c:layout>
      <c:barChart>
        <c:barDir val="col"/>
        <c:grouping val="clustered"/>
        <c:varyColors val="0"/>
        <c:ser>
          <c:idx val="0"/>
          <c:order val="0"/>
          <c:tx>
            <c:strRef>
              <c:f>Sheet1!$B$1</c:f>
              <c:strCache>
                <c:ptCount val="1"/>
                <c:pt idx="0">
                  <c:v>列1</c:v>
                </c:pt>
              </c:strCache>
            </c:strRef>
          </c:tx>
          <c:spPr>
            <a:solidFill>
              <a:srgbClr val="0D8CFE"/>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氟西汀
(20,40及60mg/d,n=90)</c:v>
                </c:pt>
                <c:pt idx="1">
                  <c:v>氟伏沙明
(100~300mg/d,n=160)</c:v>
                </c:pt>
                <c:pt idx="2">
                  <c:v>舍曲林
(50,100及200mg/d,n=80)</c:v>
                </c:pt>
              </c:strCache>
            </c:strRef>
          </c:cat>
          <c:val>
            <c:numRef>
              <c:f>Sheet1!$B$2:$B$4</c:f>
              <c:numCache>
                <c:formatCode>General</c:formatCode>
                <c:ptCount val="3"/>
                <c:pt idx="0">
                  <c:v>0.69</c:v>
                </c:pt>
                <c:pt idx="1">
                  <c:v>0.5</c:v>
                </c:pt>
                <c:pt idx="2">
                  <c:v>0.35</c:v>
                </c:pt>
              </c:numCache>
            </c:numRef>
          </c:val>
        </c:ser>
        <c:dLbls>
          <c:showLegendKey val="0"/>
          <c:showVal val="0"/>
          <c:showCatName val="0"/>
          <c:showSerName val="0"/>
          <c:showPercent val="0"/>
          <c:showBubbleSize val="0"/>
        </c:dLbls>
        <c:gapWidth val="219"/>
        <c:overlap val="-27"/>
        <c:axId val="36136448"/>
        <c:axId val="127657856"/>
      </c:barChart>
      <c:catAx>
        <c:axId val="36136448"/>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a:effectLst/>
        </c:spPr>
        <c:txPr>
          <a:bodyPr rot="-60000000" spcFirstLastPara="1" vertOverflow="ellipsis" vert="horz" wrap="square" anchor="ctr" anchorCtr="1"/>
          <a:lstStyle/>
          <a:p>
            <a:pPr>
              <a:defRPr lang="zh-CN" sz="1100" b="0" i="0" u="none" strike="noStrike" kern="1200" baseline="0">
                <a:solidFill>
                  <a:schemeClr val="tx1"/>
                </a:solidFill>
                <a:latin typeface="+mn-lt"/>
                <a:ea typeface="+mn-ea"/>
                <a:cs typeface="+mn-cs"/>
              </a:defRPr>
            </a:pPr>
          </a:p>
        </c:txPr>
        <c:crossAx val="127657856"/>
        <c:crosses val="autoZero"/>
        <c:auto val="1"/>
        <c:lblAlgn val="ctr"/>
        <c:lblOffset val="100"/>
        <c:noMultiLvlLbl val="0"/>
      </c:catAx>
      <c:valAx>
        <c:axId val="127657856"/>
        <c:scaling>
          <c:orientation val="minMax"/>
        </c:scaling>
        <c:delete val="0"/>
        <c:axPos val="l"/>
        <c:title>
          <c:tx>
            <c:rich>
              <a:bodyPr rot="-5400000" spcFirstLastPara="1" vertOverflow="ellipsis" vert="horz" wrap="square" anchor="ctr" anchorCtr="1"/>
              <a:lstStyle/>
              <a:p>
                <a:pPr>
                  <a:defRPr lang="zh-CN" sz="1100" b="0" i="0" u="none" strike="noStrike" kern="1200" baseline="0">
                    <a:solidFill>
                      <a:schemeClr val="tx1"/>
                    </a:solidFill>
                    <a:latin typeface="+mn-lt"/>
                    <a:ea typeface="+mn-ea"/>
                    <a:cs typeface="+mn-cs"/>
                  </a:defRPr>
                </a:pPr>
                <a:r>
                  <a:rPr lang="zh-CN"/>
                  <a:t>效应大小</a:t>
                </a:r>
                <a:endParaRPr lang="zh-CN"/>
              </a:p>
            </c:rich>
          </c:tx>
          <c:layout>
            <c:manualLayout>
              <c:xMode val="edge"/>
              <c:yMode val="edge"/>
              <c:x val="0.00275637501773301"/>
              <c:y val="0.0351749956630156"/>
            </c:manualLayout>
          </c:layout>
          <c:overlay val="0"/>
          <c:spPr>
            <a:noFill/>
            <a:ln>
              <a:noFill/>
            </a:ln>
            <a:effectLst/>
          </c:spPr>
        </c:title>
        <c:numFmt formatCode="General" sourceLinked="1"/>
        <c:majorTickMark val="none"/>
        <c:minorTickMark val="none"/>
        <c:tickLblPos val="nextTo"/>
        <c:spPr>
          <a:noFill/>
          <a:ln w="6350" cap="flat" cmpd="sng" algn="ctr">
            <a:solidFill>
              <a:schemeClr val="bg1"/>
            </a:solidFill>
            <a:prstDash val="solid"/>
            <a:round/>
          </a:ln>
          <a:effectLst/>
        </c:spPr>
        <c:txPr>
          <a:bodyPr rot="-60000000" spcFirstLastPara="1" vertOverflow="ellipsis" vert="horz" wrap="square" anchor="ctr" anchorCtr="1"/>
          <a:lstStyle/>
          <a:p>
            <a:pPr>
              <a:defRPr lang="zh-CN" sz="1100" b="0" i="0" u="none" strike="noStrike" kern="1200" baseline="0">
                <a:solidFill>
                  <a:schemeClr val="tx1"/>
                </a:solidFill>
                <a:latin typeface="+mn-lt"/>
                <a:ea typeface="+mn-ea"/>
                <a:cs typeface="+mn-cs"/>
              </a:defRPr>
            </a:pPr>
          </a:p>
        </c:txPr>
        <c:crossAx val="3613644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sz="1100">
          <a:solidFill>
            <a:schemeClr val="tx1"/>
          </a:solidFill>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FD0B5-5FF7-4BE7-9A8A-F660211CDEA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F6FED-2070-4029-879D-23B25431F3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36F6FED-2070-4029-879D-23B25431F32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36F6FED-2070-4029-879D-23B25431F3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rgbClr val="BFE0EF"/>
            </a:gs>
            <a:gs pos="44000">
              <a:srgbClr val="ABD1E5"/>
            </a:gs>
            <a:gs pos="100000">
              <a:srgbClr val="9ECDE4"/>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3175"/>
            <a:ext cx="12192000" cy="6851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t="62500"/>
          <a:stretch>
            <a:fillRect/>
          </a:stretch>
        </p:blipFill>
        <p:spPr>
          <a:xfrm>
            <a:off x="1"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形 2"/>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051" y="215175"/>
            <a:ext cx="569685" cy="569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形 2"/>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051" y="215175"/>
            <a:ext cx="569685" cy="569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形 2"/>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051" y="215175"/>
            <a:ext cx="569685" cy="569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节标题">
    <p:bg>
      <p:bgPr>
        <a:gradFill>
          <a:gsLst>
            <a:gs pos="0">
              <a:srgbClr val="DAEDF6"/>
            </a:gs>
            <a:gs pos="44000">
              <a:srgbClr val="CAE2EE"/>
            </a:gs>
            <a:gs pos="100000">
              <a:srgbClr val="B4D8EA"/>
            </a:gs>
          </a:gsLst>
          <a:lin ang="54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3963" y="6192318"/>
            <a:ext cx="501257" cy="463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sv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sv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sv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sv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sv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sv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fficePLUS.cn-2"/>
          <p:cNvSpPr txBox="1"/>
          <p:nvPr/>
        </p:nvSpPr>
        <p:spPr>
          <a:xfrm>
            <a:off x="1301082" y="1530221"/>
            <a:ext cx="9589836" cy="830997"/>
          </a:xfrm>
          <a:prstGeom prst="rect">
            <a:avLst/>
          </a:prstGeom>
          <a:noFill/>
        </p:spPr>
        <p:txBody>
          <a:bodyPr wrap="square" rtlCol="0">
            <a:spAutoFit/>
          </a:bodyPr>
          <a:lstStyle/>
          <a:p>
            <a:pPr algn="ctr"/>
            <a:r>
              <a:rPr lang="zh-CN" altLang="en-US" sz="4800" b="1" spc="2000" dirty="0">
                <a:solidFill>
                  <a:srgbClr val="0D8CFE"/>
                </a:solidFill>
                <a:effectLst>
                  <a:outerShdw blurRad="50800" dist="38100" dir="2700000" algn="tl" rotWithShape="0">
                    <a:schemeClr val="tx1">
                      <a:lumMod val="50000"/>
                      <a:lumOff val="50000"/>
                      <a:alpha val="42000"/>
                    </a:schemeClr>
                  </a:outerShdw>
                </a:effectLst>
                <a:latin typeface="+mj-ea"/>
                <a:ea typeface="+mj-ea"/>
                <a:cs typeface="阿里巴巴普惠体 B" panose="00020600040101010101" pitchFamily="18" charset="-122"/>
                <a:sym typeface="+mn-lt"/>
              </a:rPr>
              <a:t>盐酸氟西汀口服溶</a:t>
            </a:r>
            <a:r>
              <a:rPr lang="zh-CN" altLang="en-US" sz="4800" b="1" dirty="0">
                <a:solidFill>
                  <a:srgbClr val="0D8CFE"/>
                </a:solidFill>
                <a:effectLst>
                  <a:outerShdw blurRad="50800" dist="38100" dir="2700000" algn="tl" rotWithShape="0">
                    <a:schemeClr val="tx1">
                      <a:lumMod val="50000"/>
                      <a:lumOff val="50000"/>
                      <a:alpha val="42000"/>
                    </a:schemeClr>
                  </a:outerShdw>
                </a:effectLst>
                <a:latin typeface="+mj-ea"/>
                <a:ea typeface="+mj-ea"/>
                <a:cs typeface="阿里巴巴普惠体 B" panose="00020600040101010101" pitchFamily="18" charset="-122"/>
                <a:sym typeface="+mn-lt"/>
              </a:rPr>
              <a:t>液</a:t>
            </a:r>
            <a:endParaRPr lang="zh-CN" altLang="en-US" sz="4800" b="1" dirty="0">
              <a:solidFill>
                <a:srgbClr val="0D8CFE"/>
              </a:solidFill>
              <a:effectLst>
                <a:outerShdw blurRad="50800" dist="38100" dir="2700000" algn="tl" rotWithShape="0">
                  <a:schemeClr val="tx1">
                    <a:lumMod val="50000"/>
                    <a:lumOff val="50000"/>
                    <a:alpha val="42000"/>
                  </a:schemeClr>
                </a:outerShdw>
              </a:effectLst>
              <a:latin typeface="+mj-ea"/>
              <a:ea typeface="+mj-ea"/>
              <a:cs typeface="阿里巴巴普惠体 B" panose="00020600040101010101" pitchFamily="18" charset="-122"/>
              <a:sym typeface="+mn-lt"/>
            </a:endParaRPr>
          </a:p>
        </p:txBody>
      </p:sp>
      <p:sp>
        <p:nvSpPr>
          <p:cNvPr id="8" name="OfficePLUS.cn-3"/>
          <p:cNvSpPr txBox="1"/>
          <p:nvPr/>
        </p:nvSpPr>
        <p:spPr>
          <a:xfrm>
            <a:off x="2416628" y="5327779"/>
            <a:ext cx="7358743" cy="565604"/>
          </a:xfrm>
          <a:prstGeom prst="rect">
            <a:avLst/>
          </a:prstGeom>
          <a:noFill/>
        </p:spPr>
        <p:txBody>
          <a:bodyPr wrap="square" rtlCol="0">
            <a:spAutoFit/>
          </a:bodyPr>
          <a:lstStyle/>
          <a:p>
            <a:pPr algn="ctr">
              <a:lnSpc>
                <a:spcPct val="120000"/>
              </a:lnSpc>
              <a:buClrTx/>
              <a:buSzTx/>
              <a:buNone/>
            </a:pPr>
            <a:r>
              <a:rPr lang="zh-CN" altLang="en-US" sz="2800" b="1" dirty="0">
                <a:solidFill>
                  <a:srgbClr val="0D8CFE"/>
                </a:solidFill>
                <a:latin typeface="+mn-ea"/>
                <a:cs typeface="黑体" panose="02010609060101010101" charset="-122"/>
              </a:rPr>
              <a:t>安徽新世纪药业有限公司</a:t>
            </a:r>
            <a:endParaRPr lang="zh-CN" altLang="en-US" sz="2800" b="1" dirty="0">
              <a:solidFill>
                <a:srgbClr val="0D8CFE"/>
              </a:solidFill>
              <a:latin typeface="+mn-ea"/>
              <a:cs typeface="黑体" panose="02010609060101010101" charset="-122"/>
            </a:endParaRPr>
          </a:p>
        </p:txBody>
      </p:sp>
      <p:pic>
        <p:nvPicPr>
          <p:cNvPr id="4" name="图片 3"/>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78424" y="4147427"/>
            <a:ext cx="835152" cy="7741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04.</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4" name="OfficePLUS.cn-4"/>
          <p:cNvSpPr txBox="1"/>
          <p:nvPr/>
        </p:nvSpPr>
        <p:spPr>
          <a:xfrm flipH="1">
            <a:off x="1583999" y="295533"/>
            <a:ext cx="2565970"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创新性</a:t>
            </a:r>
            <a:endParaRPr lang="zh-CN" altLang="en-US" sz="2400" b="1" dirty="0">
              <a:solidFill>
                <a:srgbClr val="0D8CFE"/>
              </a:solidFill>
              <a:latin typeface="+mj-ea"/>
              <a:ea typeface="+mj-ea"/>
              <a:cs typeface="阿里巴巴普惠体 B" panose="00020600040101010101" pitchFamily="18" charset="-122"/>
              <a:sym typeface="+mn-lt"/>
            </a:endParaRPr>
          </a:p>
        </p:txBody>
      </p:sp>
      <p:sp>
        <p:nvSpPr>
          <p:cNvPr id="5" name="任意多边形: 形状 4"/>
          <p:cNvSpPr/>
          <p:nvPr/>
        </p:nvSpPr>
        <p:spPr>
          <a:xfrm>
            <a:off x="217373" y="203200"/>
            <a:ext cx="574627" cy="609685"/>
          </a:xfrm>
          <a:custGeom>
            <a:avLst/>
            <a:gdLst>
              <a:gd name="T0" fmla="*/ 1127 w 3388"/>
              <a:gd name="T1" fmla="*/ 546 h 3600"/>
              <a:gd name="T2" fmla="*/ 819 w 3388"/>
              <a:gd name="T3" fmla="*/ 624 h 3600"/>
              <a:gd name="T4" fmla="*/ 150 w 3388"/>
              <a:gd name="T5" fmla="*/ 1286 h 3600"/>
              <a:gd name="T6" fmla="*/ 355 w 3388"/>
              <a:gd name="T7" fmla="*/ 1884 h 3600"/>
              <a:gd name="T8" fmla="*/ 0 w 3388"/>
              <a:gd name="T9" fmla="*/ 2667 h 3600"/>
              <a:gd name="T10" fmla="*/ 506 w 3388"/>
              <a:gd name="T11" fmla="*/ 2932 h 3600"/>
              <a:gd name="T12" fmla="*/ 1127 w 3388"/>
              <a:gd name="T13" fmla="*/ 3054 h 3600"/>
              <a:gd name="T14" fmla="*/ 2110 w 3388"/>
              <a:gd name="T15" fmla="*/ 3446 h 3600"/>
              <a:gd name="T16" fmla="*/ 2526 w 3388"/>
              <a:gd name="T17" fmla="*/ 2969 h 3600"/>
              <a:gd name="T18" fmla="*/ 2920 w 3388"/>
              <a:gd name="T19" fmla="*/ 2953 h 3600"/>
              <a:gd name="T20" fmla="*/ 3357 w 3388"/>
              <a:gd name="T21" fmla="*/ 2315 h 3600"/>
              <a:gd name="T22" fmla="*/ 3152 w 3388"/>
              <a:gd name="T23" fmla="*/ 1715 h 3600"/>
              <a:gd name="T24" fmla="*/ 3001 w 3388"/>
              <a:gd name="T25" fmla="*/ 668 h 3600"/>
              <a:gd name="T26" fmla="*/ 2421 w 3388"/>
              <a:gd name="T27" fmla="*/ 644 h 3600"/>
              <a:gd name="T28" fmla="*/ 1753 w 3388"/>
              <a:gd name="T29" fmla="*/ 0 h 3600"/>
              <a:gd name="T30" fmla="*/ 2020 w 3388"/>
              <a:gd name="T31" fmla="*/ 252 h 3600"/>
              <a:gd name="T32" fmla="*/ 1904 w 3388"/>
              <a:gd name="T33" fmla="*/ 776 h 3600"/>
              <a:gd name="T34" fmla="*/ 1220 w 3388"/>
              <a:gd name="T35" fmla="*/ 667 h 3600"/>
              <a:gd name="T36" fmla="*/ 1753 w 3388"/>
              <a:gd name="T37" fmla="*/ 133 h 3600"/>
              <a:gd name="T38" fmla="*/ 3197 w 3388"/>
              <a:gd name="T39" fmla="*/ 967 h 3600"/>
              <a:gd name="T40" fmla="*/ 3001 w 3388"/>
              <a:gd name="T41" fmla="*/ 1696 h 3600"/>
              <a:gd name="T42" fmla="*/ 2538 w 3388"/>
              <a:gd name="T43" fmla="*/ 764 h 3600"/>
              <a:gd name="T44" fmla="*/ 849 w 3388"/>
              <a:gd name="T45" fmla="*/ 757 h 3600"/>
              <a:gd name="T46" fmla="*/ 918 w 3388"/>
              <a:gd name="T47" fmla="*/ 1318 h 3600"/>
              <a:gd name="T48" fmla="*/ 280 w 3388"/>
              <a:gd name="T49" fmla="*/ 1257 h 3600"/>
              <a:gd name="T50" fmla="*/ 849 w 3388"/>
              <a:gd name="T51" fmla="*/ 757 h 3600"/>
              <a:gd name="T52" fmla="*/ 2438 w 3388"/>
              <a:gd name="T53" fmla="*/ 1208 h 3600"/>
              <a:gd name="T54" fmla="*/ 1953 w 3388"/>
              <a:gd name="T55" fmla="*/ 907 h 3600"/>
              <a:gd name="T56" fmla="*/ 2334 w 3388"/>
              <a:gd name="T57" fmla="*/ 794 h 3600"/>
              <a:gd name="T58" fmla="*/ 1553 w 3388"/>
              <a:gd name="T59" fmla="*/ 907 h 3600"/>
              <a:gd name="T60" fmla="*/ 1069 w 3388"/>
              <a:gd name="T61" fmla="*/ 1208 h 3600"/>
              <a:gd name="T62" fmla="*/ 1897 w 3388"/>
              <a:gd name="T63" fmla="*/ 1046 h 3600"/>
              <a:gd name="T64" fmla="*/ 2487 w 3388"/>
              <a:gd name="T65" fmla="*/ 1800 h 3600"/>
              <a:gd name="T66" fmla="*/ 1753 w 3388"/>
              <a:gd name="T67" fmla="*/ 2620 h 3600"/>
              <a:gd name="T68" fmla="*/ 1020 w 3388"/>
              <a:gd name="T69" fmla="*/ 1800 h 3600"/>
              <a:gd name="T70" fmla="*/ 1610 w 3388"/>
              <a:gd name="T71" fmla="*/ 1046 h 3600"/>
              <a:gd name="T72" fmla="*/ 1897 w 3388"/>
              <a:gd name="T73" fmla="*/ 1046 h 3600"/>
              <a:gd name="T74" fmla="*/ 898 w 3388"/>
              <a:gd name="T75" fmla="*/ 2096 h 3600"/>
              <a:gd name="T76" fmla="*/ 2609 w 3388"/>
              <a:gd name="T77" fmla="*/ 1504 h 3600"/>
              <a:gd name="T78" fmla="*/ 2620 w 3388"/>
              <a:gd name="T79" fmla="*/ 1800 h 3600"/>
              <a:gd name="T80" fmla="*/ 506 w 3388"/>
              <a:gd name="T81" fmla="*/ 1904 h 3600"/>
              <a:gd name="T82" fmla="*/ 969 w 3388"/>
              <a:gd name="T83" fmla="*/ 2836 h 3600"/>
              <a:gd name="T84" fmla="*/ 533 w 3388"/>
              <a:gd name="T85" fmla="*/ 2667 h 3600"/>
              <a:gd name="T86" fmla="*/ 464 w 3388"/>
              <a:gd name="T87" fmla="*/ 1961 h 3600"/>
              <a:gd name="T88" fmla="*/ 3043 w 3388"/>
              <a:gd name="T89" fmla="*/ 1961 h 3600"/>
              <a:gd name="T90" fmla="*/ 2961 w 3388"/>
              <a:gd name="T91" fmla="*/ 2805 h 3600"/>
              <a:gd name="T92" fmla="*/ 2539 w 3388"/>
              <a:gd name="T93" fmla="*/ 2836 h 3600"/>
              <a:gd name="T94" fmla="*/ 2589 w 3388"/>
              <a:gd name="T95" fmla="*/ 2283 h 3600"/>
              <a:gd name="T96" fmla="*/ 2438 w 3388"/>
              <a:gd name="T97" fmla="*/ 2392 h 3600"/>
              <a:gd name="T98" fmla="*/ 2187 w 3388"/>
              <a:gd name="T99" fmla="*/ 2551 h 3600"/>
              <a:gd name="T100" fmla="*/ 1320 w 3388"/>
              <a:gd name="T101" fmla="*/ 2551 h 3600"/>
              <a:gd name="T102" fmla="*/ 1069 w 3388"/>
              <a:gd name="T103" fmla="*/ 2392 h 3600"/>
              <a:gd name="T104" fmla="*/ 267 w 3388"/>
              <a:gd name="T105" fmla="*/ 2800 h 3600"/>
              <a:gd name="T106" fmla="*/ 1753 w 3388"/>
              <a:gd name="T107" fmla="*/ 2765 h 3600"/>
              <a:gd name="T108" fmla="*/ 2020 w 3388"/>
              <a:gd name="T109" fmla="*/ 3348 h 3600"/>
              <a:gd name="T110" fmla="*/ 1248 w 3388"/>
              <a:gd name="T111" fmla="*/ 2998 h 3600"/>
              <a:gd name="T112" fmla="*/ 1753 w 3388"/>
              <a:gd name="T113" fmla="*/ 2765 h 3600"/>
              <a:gd name="T114" fmla="*/ 2725 w 3388"/>
              <a:gd name="T115" fmla="*/ 2975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88" h="3600">
                <a:moveTo>
                  <a:pt x="1753" y="0"/>
                </a:moveTo>
                <a:cubicBezTo>
                  <a:pt x="1623" y="0"/>
                  <a:pt x="1502" y="58"/>
                  <a:pt x="1397" y="154"/>
                </a:cubicBezTo>
                <a:cubicBezTo>
                  <a:pt x="1292" y="250"/>
                  <a:pt x="1202" y="384"/>
                  <a:pt x="1127" y="546"/>
                </a:cubicBezTo>
                <a:cubicBezTo>
                  <a:pt x="1113" y="578"/>
                  <a:pt x="1099" y="610"/>
                  <a:pt x="1086" y="644"/>
                </a:cubicBezTo>
                <a:cubicBezTo>
                  <a:pt x="1050" y="639"/>
                  <a:pt x="1015" y="634"/>
                  <a:pt x="981" y="631"/>
                </a:cubicBezTo>
                <a:cubicBezTo>
                  <a:pt x="925" y="626"/>
                  <a:pt x="871" y="623"/>
                  <a:pt x="819" y="624"/>
                </a:cubicBezTo>
                <a:cubicBezTo>
                  <a:pt x="704" y="625"/>
                  <a:pt x="599" y="639"/>
                  <a:pt x="506" y="668"/>
                </a:cubicBezTo>
                <a:cubicBezTo>
                  <a:pt x="371" y="711"/>
                  <a:pt x="260" y="787"/>
                  <a:pt x="195" y="900"/>
                </a:cubicBezTo>
                <a:cubicBezTo>
                  <a:pt x="130" y="1013"/>
                  <a:pt x="119" y="1147"/>
                  <a:pt x="150" y="1286"/>
                </a:cubicBezTo>
                <a:cubicBezTo>
                  <a:pt x="180" y="1424"/>
                  <a:pt x="251" y="1569"/>
                  <a:pt x="355" y="1716"/>
                </a:cubicBezTo>
                <a:cubicBezTo>
                  <a:pt x="375" y="1744"/>
                  <a:pt x="396" y="1772"/>
                  <a:pt x="418" y="1800"/>
                </a:cubicBezTo>
                <a:cubicBezTo>
                  <a:pt x="396" y="1828"/>
                  <a:pt x="375" y="1856"/>
                  <a:pt x="355" y="1884"/>
                </a:cubicBezTo>
                <a:cubicBezTo>
                  <a:pt x="251" y="2031"/>
                  <a:pt x="180" y="2176"/>
                  <a:pt x="150" y="2314"/>
                </a:cubicBezTo>
                <a:cubicBezTo>
                  <a:pt x="140" y="2356"/>
                  <a:pt x="135" y="2396"/>
                  <a:pt x="134" y="2436"/>
                </a:cubicBezTo>
                <a:cubicBezTo>
                  <a:pt x="54" y="2483"/>
                  <a:pt x="0" y="2569"/>
                  <a:pt x="0" y="2667"/>
                </a:cubicBezTo>
                <a:cubicBezTo>
                  <a:pt x="0" y="2813"/>
                  <a:pt x="120" y="2933"/>
                  <a:pt x="267" y="2933"/>
                </a:cubicBezTo>
                <a:cubicBezTo>
                  <a:pt x="318" y="2933"/>
                  <a:pt x="367" y="2918"/>
                  <a:pt x="408" y="2892"/>
                </a:cubicBezTo>
                <a:cubicBezTo>
                  <a:pt x="439" y="2908"/>
                  <a:pt x="471" y="2921"/>
                  <a:pt x="506" y="2932"/>
                </a:cubicBezTo>
                <a:cubicBezTo>
                  <a:pt x="641" y="2974"/>
                  <a:pt x="803" y="2985"/>
                  <a:pt x="981" y="2969"/>
                </a:cubicBezTo>
                <a:cubicBezTo>
                  <a:pt x="1015" y="2966"/>
                  <a:pt x="1050" y="2962"/>
                  <a:pt x="1086" y="2956"/>
                </a:cubicBezTo>
                <a:cubicBezTo>
                  <a:pt x="1099" y="2990"/>
                  <a:pt x="1113" y="3022"/>
                  <a:pt x="1127" y="3054"/>
                </a:cubicBezTo>
                <a:cubicBezTo>
                  <a:pt x="1202" y="3216"/>
                  <a:pt x="1292" y="3350"/>
                  <a:pt x="1397" y="3446"/>
                </a:cubicBezTo>
                <a:cubicBezTo>
                  <a:pt x="1502" y="3542"/>
                  <a:pt x="1623" y="3600"/>
                  <a:pt x="1753" y="3600"/>
                </a:cubicBezTo>
                <a:cubicBezTo>
                  <a:pt x="1883" y="3600"/>
                  <a:pt x="2005" y="3542"/>
                  <a:pt x="2110" y="3446"/>
                </a:cubicBezTo>
                <a:cubicBezTo>
                  <a:pt x="2214" y="3350"/>
                  <a:pt x="2305" y="3216"/>
                  <a:pt x="2380" y="3054"/>
                </a:cubicBezTo>
                <a:cubicBezTo>
                  <a:pt x="2394" y="3022"/>
                  <a:pt x="2408" y="2990"/>
                  <a:pt x="2421" y="2956"/>
                </a:cubicBezTo>
                <a:cubicBezTo>
                  <a:pt x="2457" y="2962"/>
                  <a:pt x="2492" y="2966"/>
                  <a:pt x="2526" y="2969"/>
                </a:cubicBezTo>
                <a:cubicBezTo>
                  <a:pt x="2529" y="2969"/>
                  <a:pt x="2532" y="2970"/>
                  <a:pt x="2535" y="2970"/>
                </a:cubicBezTo>
                <a:cubicBezTo>
                  <a:pt x="2561" y="3050"/>
                  <a:pt x="2637" y="3109"/>
                  <a:pt x="2725" y="3109"/>
                </a:cubicBezTo>
                <a:cubicBezTo>
                  <a:pt x="2819" y="3109"/>
                  <a:pt x="2899" y="3042"/>
                  <a:pt x="2920" y="2953"/>
                </a:cubicBezTo>
                <a:cubicBezTo>
                  <a:pt x="2948" y="2947"/>
                  <a:pt x="2975" y="2940"/>
                  <a:pt x="3001" y="2932"/>
                </a:cubicBezTo>
                <a:cubicBezTo>
                  <a:pt x="3136" y="2889"/>
                  <a:pt x="3247" y="2813"/>
                  <a:pt x="3312" y="2700"/>
                </a:cubicBezTo>
                <a:cubicBezTo>
                  <a:pt x="3377" y="2587"/>
                  <a:pt x="3388" y="2453"/>
                  <a:pt x="3357" y="2315"/>
                </a:cubicBezTo>
                <a:cubicBezTo>
                  <a:pt x="3327" y="2176"/>
                  <a:pt x="3256" y="2031"/>
                  <a:pt x="3152" y="1885"/>
                </a:cubicBezTo>
                <a:cubicBezTo>
                  <a:pt x="3132" y="1856"/>
                  <a:pt x="3111" y="1828"/>
                  <a:pt x="3089" y="1800"/>
                </a:cubicBezTo>
                <a:cubicBezTo>
                  <a:pt x="3111" y="1772"/>
                  <a:pt x="3132" y="1744"/>
                  <a:pt x="3152" y="1715"/>
                </a:cubicBezTo>
                <a:cubicBezTo>
                  <a:pt x="3256" y="1569"/>
                  <a:pt x="3327" y="1424"/>
                  <a:pt x="3357" y="1286"/>
                </a:cubicBezTo>
                <a:cubicBezTo>
                  <a:pt x="3388" y="1147"/>
                  <a:pt x="3377" y="1013"/>
                  <a:pt x="3312" y="900"/>
                </a:cubicBezTo>
                <a:cubicBezTo>
                  <a:pt x="3247" y="787"/>
                  <a:pt x="3136" y="711"/>
                  <a:pt x="3001" y="668"/>
                </a:cubicBezTo>
                <a:cubicBezTo>
                  <a:pt x="2908" y="639"/>
                  <a:pt x="2803" y="624"/>
                  <a:pt x="2688" y="624"/>
                </a:cubicBezTo>
                <a:cubicBezTo>
                  <a:pt x="2636" y="623"/>
                  <a:pt x="2582" y="626"/>
                  <a:pt x="2526" y="631"/>
                </a:cubicBezTo>
                <a:cubicBezTo>
                  <a:pt x="2492" y="634"/>
                  <a:pt x="2457" y="638"/>
                  <a:pt x="2421" y="644"/>
                </a:cubicBezTo>
                <a:cubicBezTo>
                  <a:pt x="2408" y="610"/>
                  <a:pt x="2394" y="578"/>
                  <a:pt x="2380" y="546"/>
                </a:cubicBezTo>
                <a:cubicBezTo>
                  <a:pt x="2305" y="384"/>
                  <a:pt x="2215" y="250"/>
                  <a:pt x="2110" y="154"/>
                </a:cubicBezTo>
                <a:cubicBezTo>
                  <a:pt x="2005" y="58"/>
                  <a:pt x="1883" y="0"/>
                  <a:pt x="1753" y="0"/>
                </a:cubicBezTo>
                <a:lnTo>
                  <a:pt x="1753" y="0"/>
                </a:lnTo>
                <a:close/>
                <a:moveTo>
                  <a:pt x="1753" y="133"/>
                </a:moveTo>
                <a:cubicBezTo>
                  <a:pt x="1844" y="133"/>
                  <a:pt x="1933" y="172"/>
                  <a:pt x="2020" y="252"/>
                </a:cubicBezTo>
                <a:cubicBezTo>
                  <a:pt x="2107" y="332"/>
                  <a:pt x="2189" y="451"/>
                  <a:pt x="2259" y="602"/>
                </a:cubicBezTo>
                <a:cubicBezTo>
                  <a:pt x="2268" y="623"/>
                  <a:pt x="2278" y="645"/>
                  <a:pt x="2287" y="667"/>
                </a:cubicBezTo>
                <a:cubicBezTo>
                  <a:pt x="2164" y="693"/>
                  <a:pt x="2036" y="729"/>
                  <a:pt x="1904" y="776"/>
                </a:cubicBezTo>
                <a:cubicBezTo>
                  <a:pt x="1866" y="733"/>
                  <a:pt x="1811" y="707"/>
                  <a:pt x="1753" y="707"/>
                </a:cubicBezTo>
                <a:cubicBezTo>
                  <a:pt x="1695" y="707"/>
                  <a:pt x="1640" y="733"/>
                  <a:pt x="1602" y="776"/>
                </a:cubicBezTo>
                <a:cubicBezTo>
                  <a:pt x="1471" y="729"/>
                  <a:pt x="1343" y="693"/>
                  <a:pt x="1220" y="667"/>
                </a:cubicBezTo>
                <a:cubicBezTo>
                  <a:pt x="1229" y="645"/>
                  <a:pt x="1239" y="623"/>
                  <a:pt x="1248" y="602"/>
                </a:cubicBezTo>
                <a:cubicBezTo>
                  <a:pt x="1318" y="451"/>
                  <a:pt x="1400" y="332"/>
                  <a:pt x="1487" y="252"/>
                </a:cubicBezTo>
                <a:cubicBezTo>
                  <a:pt x="1574" y="172"/>
                  <a:pt x="1662" y="133"/>
                  <a:pt x="1753" y="133"/>
                </a:cubicBezTo>
                <a:close/>
                <a:moveTo>
                  <a:pt x="2658" y="757"/>
                </a:moveTo>
                <a:cubicBezTo>
                  <a:pt x="2774" y="756"/>
                  <a:pt x="2877" y="769"/>
                  <a:pt x="2961" y="795"/>
                </a:cubicBezTo>
                <a:cubicBezTo>
                  <a:pt x="3073" y="831"/>
                  <a:pt x="3151" y="888"/>
                  <a:pt x="3197" y="967"/>
                </a:cubicBezTo>
                <a:cubicBezTo>
                  <a:pt x="3242" y="1045"/>
                  <a:pt x="3253" y="1142"/>
                  <a:pt x="3227" y="1257"/>
                </a:cubicBezTo>
                <a:cubicBezTo>
                  <a:pt x="3202" y="1372"/>
                  <a:pt x="3139" y="1503"/>
                  <a:pt x="3043" y="1639"/>
                </a:cubicBezTo>
                <a:cubicBezTo>
                  <a:pt x="3030" y="1658"/>
                  <a:pt x="3016" y="1677"/>
                  <a:pt x="3001" y="1696"/>
                </a:cubicBezTo>
                <a:cubicBezTo>
                  <a:pt x="2886" y="1566"/>
                  <a:pt x="2747" y="1439"/>
                  <a:pt x="2589" y="1318"/>
                </a:cubicBezTo>
                <a:cubicBezTo>
                  <a:pt x="2563" y="1120"/>
                  <a:pt x="2522" y="936"/>
                  <a:pt x="2468" y="772"/>
                </a:cubicBezTo>
                <a:cubicBezTo>
                  <a:pt x="2491" y="768"/>
                  <a:pt x="2515" y="766"/>
                  <a:pt x="2538" y="764"/>
                </a:cubicBezTo>
                <a:cubicBezTo>
                  <a:pt x="2580" y="760"/>
                  <a:pt x="2620" y="758"/>
                  <a:pt x="2658" y="757"/>
                </a:cubicBezTo>
                <a:lnTo>
                  <a:pt x="2658" y="757"/>
                </a:lnTo>
                <a:close/>
                <a:moveTo>
                  <a:pt x="849" y="757"/>
                </a:moveTo>
                <a:cubicBezTo>
                  <a:pt x="887" y="758"/>
                  <a:pt x="927" y="760"/>
                  <a:pt x="969" y="764"/>
                </a:cubicBezTo>
                <a:cubicBezTo>
                  <a:pt x="992" y="766"/>
                  <a:pt x="1015" y="769"/>
                  <a:pt x="1039" y="772"/>
                </a:cubicBezTo>
                <a:cubicBezTo>
                  <a:pt x="985" y="936"/>
                  <a:pt x="944" y="1120"/>
                  <a:pt x="918" y="1318"/>
                </a:cubicBezTo>
                <a:cubicBezTo>
                  <a:pt x="759" y="1439"/>
                  <a:pt x="621" y="1566"/>
                  <a:pt x="506" y="1696"/>
                </a:cubicBezTo>
                <a:cubicBezTo>
                  <a:pt x="491" y="1677"/>
                  <a:pt x="477" y="1658"/>
                  <a:pt x="464" y="1639"/>
                </a:cubicBezTo>
                <a:cubicBezTo>
                  <a:pt x="368" y="1503"/>
                  <a:pt x="305" y="1372"/>
                  <a:pt x="280" y="1257"/>
                </a:cubicBezTo>
                <a:cubicBezTo>
                  <a:pt x="254" y="1142"/>
                  <a:pt x="265" y="1046"/>
                  <a:pt x="310" y="967"/>
                </a:cubicBezTo>
                <a:cubicBezTo>
                  <a:pt x="356" y="888"/>
                  <a:pt x="434" y="831"/>
                  <a:pt x="546" y="795"/>
                </a:cubicBezTo>
                <a:cubicBezTo>
                  <a:pt x="630" y="769"/>
                  <a:pt x="733" y="756"/>
                  <a:pt x="849" y="757"/>
                </a:cubicBezTo>
                <a:lnTo>
                  <a:pt x="849" y="757"/>
                </a:lnTo>
                <a:close/>
                <a:moveTo>
                  <a:pt x="2334" y="794"/>
                </a:moveTo>
                <a:cubicBezTo>
                  <a:pt x="2377" y="919"/>
                  <a:pt x="2412" y="1058"/>
                  <a:pt x="2438" y="1208"/>
                </a:cubicBezTo>
                <a:cubicBezTo>
                  <a:pt x="2358" y="1153"/>
                  <a:pt x="2274" y="1100"/>
                  <a:pt x="2187" y="1050"/>
                </a:cubicBezTo>
                <a:cubicBezTo>
                  <a:pt x="2109" y="1004"/>
                  <a:pt x="2031" y="963"/>
                  <a:pt x="1953" y="925"/>
                </a:cubicBezTo>
                <a:cubicBezTo>
                  <a:pt x="1953" y="919"/>
                  <a:pt x="1953" y="913"/>
                  <a:pt x="1953" y="907"/>
                </a:cubicBezTo>
                <a:cubicBezTo>
                  <a:pt x="1953" y="905"/>
                  <a:pt x="1953" y="903"/>
                  <a:pt x="1953" y="901"/>
                </a:cubicBezTo>
                <a:cubicBezTo>
                  <a:pt x="2085" y="854"/>
                  <a:pt x="2213" y="818"/>
                  <a:pt x="2334" y="794"/>
                </a:cubicBezTo>
                <a:lnTo>
                  <a:pt x="2334" y="794"/>
                </a:lnTo>
                <a:close/>
                <a:moveTo>
                  <a:pt x="1172" y="794"/>
                </a:moveTo>
                <a:cubicBezTo>
                  <a:pt x="1293" y="818"/>
                  <a:pt x="1422" y="854"/>
                  <a:pt x="1554" y="901"/>
                </a:cubicBezTo>
                <a:cubicBezTo>
                  <a:pt x="1554" y="903"/>
                  <a:pt x="1554" y="905"/>
                  <a:pt x="1553" y="907"/>
                </a:cubicBezTo>
                <a:cubicBezTo>
                  <a:pt x="1553" y="913"/>
                  <a:pt x="1554" y="919"/>
                  <a:pt x="1554" y="925"/>
                </a:cubicBezTo>
                <a:cubicBezTo>
                  <a:pt x="1476" y="963"/>
                  <a:pt x="1398" y="1004"/>
                  <a:pt x="1320" y="1050"/>
                </a:cubicBezTo>
                <a:cubicBezTo>
                  <a:pt x="1233" y="1100"/>
                  <a:pt x="1149" y="1153"/>
                  <a:pt x="1069" y="1208"/>
                </a:cubicBezTo>
                <a:cubicBezTo>
                  <a:pt x="1095" y="1058"/>
                  <a:pt x="1130" y="919"/>
                  <a:pt x="1172" y="794"/>
                </a:cubicBezTo>
                <a:lnTo>
                  <a:pt x="1172" y="794"/>
                </a:lnTo>
                <a:close/>
                <a:moveTo>
                  <a:pt x="1897" y="1046"/>
                </a:moveTo>
                <a:cubicBezTo>
                  <a:pt x="1971" y="1083"/>
                  <a:pt x="2046" y="1122"/>
                  <a:pt x="2120" y="1165"/>
                </a:cubicBezTo>
                <a:cubicBezTo>
                  <a:pt x="2243" y="1236"/>
                  <a:pt x="2357" y="1311"/>
                  <a:pt x="2464" y="1390"/>
                </a:cubicBezTo>
                <a:cubicBezTo>
                  <a:pt x="2479" y="1521"/>
                  <a:pt x="2487" y="1659"/>
                  <a:pt x="2487" y="1800"/>
                </a:cubicBezTo>
                <a:cubicBezTo>
                  <a:pt x="2487" y="1942"/>
                  <a:pt x="2479" y="2079"/>
                  <a:pt x="2464" y="2210"/>
                </a:cubicBezTo>
                <a:cubicBezTo>
                  <a:pt x="2357" y="2289"/>
                  <a:pt x="2243" y="2364"/>
                  <a:pt x="2120" y="2435"/>
                </a:cubicBezTo>
                <a:cubicBezTo>
                  <a:pt x="1998" y="2506"/>
                  <a:pt x="1875" y="2567"/>
                  <a:pt x="1753" y="2620"/>
                </a:cubicBezTo>
                <a:cubicBezTo>
                  <a:pt x="1632" y="2567"/>
                  <a:pt x="1509" y="2506"/>
                  <a:pt x="1387" y="2435"/>
                </a:cubicBezTo>
                <a:cubicBezTo>
                  <a:pt x="1264" y="2364"/>
                  <a:pt x="1149" y="2289"/>
                  <a:pt x="1043" y="2210"/>
                </a:cubicBezTo>
                <a:cubicBezTo>
                  <a:pt x="1028" y="2079"/>
                  <a:pt x="1020" y="1942"/>
                  <a:pt x="1020" y="1800"/>
                </a:cubicBezTo>
                <a:cubicBezTo>
                  <a:pt x="1020" y="1659"/>
                  <a:pt x="1028" y="1521"/>
                  <a:pt x="1043" y="1390"/>
                </a:cubicBezTo>
                <a:cubicBezTo>
                  <a:pt x="1149" y="1311"/>
                  <a:pt x="1264" y="1236"/>
                  <a:pt x="1387" y="1165"/>
                </a:cubicBezTo>
                <a:cubicBezTo>
                  <a:pt x="1461" y="1122"/>
                  <a:pt x="1535" y="1083"/>
                  <a:pt x="1610" y="1046"/>
                </a:cubicBezTo>
                <a:cubicBezTo>
                  <a:pt x="1647" y="1085"/>
                  <a:pt x="1699" y="1107"/>
                  <a:pt x="1753" y="1107"/>
                </a:cubicBezTo>
                <a:cubicBezTo>
                  <a:pt x="1808" y="1107"/>
                  <a:pt x="1859" y="1085"/>
                  <a:pt x="1897" y="1046"/>
                </a:cubicBezTo>
                <a:lnTo>
                  <a:pt x="1897" y="1046"/>
                </a:lnTo>
                <a:close/>
                <a:moveTo>
                  <a:pt x="898" y="1504"/>
                </a:moveTo>
                <a:cubicBezTo>
                  <a:pt x="891" y="1600"/>
                  <a:pt x="887" y="1699"/>
                  <a:pt x="887" y="1800"/>
                </a:cubicBezTo>
                <a:cubicBezTo>
                  <a:pt x="887" y="1901"/>
                  <a:pt x="891" y="2000"/>
                  <a:pt x="898" y="2096"/>
                </a:cubicBezTo>
                <a:cubicBezTo>
                  <a:pt x="782" y="1999"/>
                  <a:pt x="679" y="1900"/>
                  <a:pt x="592" y="1800"/>
                </a:cubicBezTo>
                <a:cubicBezTo>
                  <a:pt x="679" y="1701"/>
                  <a:pt x="782" y="1601"/>
                  <a:pt x="898" y="1504"/>
                </a:cubicBezTo>
                <a:close/>
                <a:moveTo>
                  <a:pt x="2609" y="1504"/>
                </a:moveTo>
                <a:cubicBezTo>
                  <a:pt x="2725" y="1601"/>
                  <a:pt x="2828" y="1701"/>
                  <a:pt x="2915" y="1800"/>
                </a:cubicBezTo>
                <a:cubicBezTo>
                  <a:pt x="2828" y="1899"/>
                  <a:pt x="2725" y="1999"/>
                  <a:pt x="2609" y="2096"/>
                </a:cubicBezTo>
                <a:cubicBezTo>
                  <a:pt x="2616" y="2000"/>
                  <a:pt x="2620" y="1901"/>
                  <a:pt x="2620" y="1800"/>
                </a:cubicBezTo>
                <a:cubicBezTo>
                  <a:pt x="2620" y="1699"/>
                  <a:pt x="2616" y="1600"/>
                  <a:pt x="2609" y="1504"/>
                </a:cubicBezTo>
                <a:lnTo>
                  <a:pt x="2609" y="1504"/>
                </a:lnTo>
                <a:close/>
                <a:moveTo>
                  <a:pt x="506" y="1904"/>
                </a:moveTo>
                <a:cubicBezTo>
                  <a:pt x="621" y="2034"/>
                  <a:pt x="759" y="2161"/>
                  <a:pt x="918" y="2283"/>
                </a:cubicBezTo>
                <a:cubicBezTo>
                  <a:pt x="944" y="2480"/>
                  <a:pt x="985" y="2664"/>
                  <a:pt x="1039" y="2828"/>
                </a:cubicBezTo>
                <a:cubicBezTo>
                  <a:pt x="1015" y="2832"/>
                  <a:pt x="992" y="2834"/>
                  <a:pt x="969" y="2836"/>
                </a:cubicBezTo>
                <a:cubicBezTo>
                  <a:pt x="803" y="2851"/>
                  <a:pt x="658" y="2840"/>
                  <a:pt x="546" y="2805"/>
                </a:cubicBezTo>
                <a:cubicBezTo>
                  <a:pt x="531" y="2800"/>
                  <a:pt x="517" y="2795"/>
                  <a:pt x="503" y="2789"/>
                </a:cubicBezTo>
                <a:cubicBezTo>
                  <a:pt x="522" y="2752"/>
                  <a:pt x="533" y="2711"/>
                  <a:pt x="533" y="2667"/>
                </a:cubicBezTo>
                <a:cubicBezTo>
                  <a:pt x="533" y="2521"/>
                  <a:pt x="415" y="2402"/>
                  <a:pt x="270" y="2400"/>
                </a:cubicBezTo>
                <a:cubicBezTo>
                  <a:pt x="272" y="2382"/>
                  <a:pt x="275" y="2363"/>
                  <a:pt x="280" y="2343"/>
                </a:cubicBezTo>
                <a:cubicBezTo>
                  <a:pt x="305" y="2228"/>
                  <a:pt x="368" y="2097"/>
                  <a:pt x="464" y="1961"/>
                </a:cubicBezTo>
                <a:cubicBezTo>
                  <a:pt x="477" y="1942"/>
                  <a:pt x="491" y="1923"/>
                  <a:pt x="506" y="1904"/>
                </a:cubicBezTo>
                <a:close/>
                <a:moveTo>
                  <a:pt x="3001" y="1904"/>
                </a:moveTo>
                <a:cubicBezTo>
                  <a:pt x="3016" y="1923"/>
                  <a:pt x="3030" y="1943"/>
                  <a:pt x="3043" y="1961"/>
                </a:cubicBezTo>
                <a:cubicBezTo>
                  <a:pt x="3139" y="2097"/>
                  <a:pt x="3202" y="2228"/>
                  <a:pt x="3227" y="2343"/>
                </a:cubicBezTo>
                <a:cubicBezTo>
                  <a:pt x="3253" y="2458"/>
                  <a:pt x="3242" y="2555"/>
                  <a:pt x="3197" y="2633"/>
                </a:cubicBezTo>
                <a:cubicBezTo>
                  <a:pt x="3151" y="2712"/>
                  <a:pt x="3073" y="2769"/>
                  <a:pt x="2961" y="2805"/>
                </a:cubicBezTo>
                <a:cubicBezTo>
                  <a:pt x="2943" y="2810"/>
                  <a:pt x="2923" y="2815"/>
                  <a:pt x="2904" y="2820"/>
                </a:cubicBezTo>
                <a:cubicBezTo>
                  <a:pt x="2871" y="2754"/>
                  <a:pt x="2803" y="2709"/>
                  <a:pt x="2725" y="2709"/>
                </a:cubicBezTo>
                <a:cubicBezTo>
                  <a:pt x="2641" y="2709"/>
                  <a:pt x="2568" y="2762"/>
                  <a:pt x="2539" y="2836"/>
                </a:cubicBezTo>
                <a:lnTo>
                  <a:pt x="2538" y="2836"/>
                </a:lnTo>
                <a:cubicBezTo>
                  <a:pt x="2515" y="2834"/>
                  <a:pt x="2492" y="2832"/>
                  <a:pt x="2468" y="2828"/>
                </a:cubicBezTo>
                <a:cubicBezTo>
                  <a:pt x="2522" y="2664"/>
                  <a:pt x="2563" y="2480"/>
                  <a:pt x="2589" y="2283"/>
                </a:cubicBezTo>
                <a:cubicBezTo>
                  <a:pt x="2747" y="2161"/>
                  <a:pt x="2886" y="2034"/>
                  <a:pt x="3001" y="1904"/>
                </a:cubicBezTo>
                <a:lnTo>
                  <a:pt x="3001" y="1904"/>
                </a:lnTo>
                <a:close/>
                <a:moveTo>
                  <a:pt x="2438" y="2392"/>
                </a:moveTo>
                <a:cubicBezTo>
                  <a:pt x="2412" y="2542"/>
                  <a:pt x="2377" y="2681"/>
                  <a:pt x="2334" y="2806"/>
                </a:cubicBezTo>
                <a:cubicBezTo>
                  <a:pt x="2205" y="2781"/>
                  <a:pt x="2067" y="2741"/>
                  <a:pt x="1924" y="2689"/>
                </a:cubicBezTo>
                <a:cubicBezTo>
                  <a:pt x="2012" y="2647"/>
                  <a:pt x="2099" y="2601"/>
                  <a:pt x="2187" y="2551"/>
                </a:cubicBezTo>
                <a:cubicBezTo>
                  <a:pt x="2274" y="2500"/>
                  <a:pt x="2358" y="2447"/>
                  <a:pt x="2438" y="2392"/>
                </a:cubicBezTo>
                <a:close/>
                <a:moveTo>
                  <a:pt x="1069" y="2392"/>
                </a:moveTo>
                <a:cubicBezTo>
                  <a:pt x="1149" y="2447"/>
                  <a:pt x="1233" y="2500"/>
                  <a:pt x="1320" y="2551"/>
                </a:cubicBezTo>
                <a:cubicBezTo>
                  <a:pt x="1408" y="2601"/>
                  <a:pt x="1495" y="2647"/>
                  <a:pt x="1583" y="2689"/>
                </a:cubicBezTo>
                <a:cubicBezTo>
                  <a:pt x="1440" y="2741"/>
                  <a:pt x="1302" y="2780"/>
                  <a:pt x="1172" y="2806"/>
                </a:cubicBezTo>
                <a:cubicBezTo>
                  <a:pt x="1130" y="2681"/>
                  <a:pt x="1095" y="2542"/>
                  <a:pt x="1069" y="2392"/>
                </a:cubicBezTo>
                <a:close/>
                <a:moveTo>
                  <a:pt x="267" y="2533"/>
                </a:moveTo>
                <a:cubicBezTo>
                  <a:pt x="341" y="2533"/>
                  <a:pt x="400" y="2592"/>
                  <a:pt x="400" y="2667"/>
                </a:cubicBezTo>
                <a:cubicBezTo>
                  <a:pt x="400" y="2741"/>
                  <a:pt x="341" y="2800"/>
                  <a:pt x="267" y="2800"/>
                </a:cubicBezTo>
                <a:cubicBezTo>
                  <a:pt x="192" y="2800"/>
                  <a:pt x="133" y="2741"/>
                  <a:pt x="133" y="2667"/>
                </a:cubicBezTo>
                <a:cubicBezTo>
                  <a:pt x="133" y="2592"/>
                  <a:pt x="192" y="2533"/>
                  <a:pt x="267" y="2533"/>
                </a:cubicBezTo>
                <a:close/>
                <a:moveTo>
                  <a:pt x="1753" y="2765"/>
                </a:moveTo>
                <a:cubicBezTo>
                  <a:pt x="1937" y="2841"/>
                  <a:pt x="2117" y="2898"/>
                  <a:pt x="2287" y="2933"/>
                </a:cubicBezTo>
                <a:cubicBezTo>
                  <a:pt x="2278" y="2955"/>
                  <a:pt x="2268" y="2977"/>
                  <a:pt x="2259" y="2998"/>
                </a:cubicBezTo>
                <a:cubicBezTo>
                  <a:pt x="2189" y="3149"/>
                  <a:pt x="2107" y="3268"/>
                  <a:pt x="2020" y="3348"/>
                </a:cubicBezTo>
                <a:cubicBezTo>
                  <a:pt x="1933" y="3427"/>
                  <a:pt x="1844" y="3467"/>
                  <a:pt x="1753" y="3467"/>
                </a:cubicBezTo>
                <a:cubicBezTo>
                  <a:pt x="1662" y="3467"/>
                  <a:pt x="1574" y="3427"/>
                  <a:pt x="1487" y="3348"/>
                </a:cubicBezTo>
                <a:cubicBezTo>
                  <a:pt x="1400" y="3268"/>
                  <a:pt x="1318" y="3149"/>
                  <a:pt x="1248" y="2998"/>
                </a:cubicBezTo>
                <a:cubicBezTo>
                  <a:pt x="1239" y="2977"/>
                  <a:pt x="1229" y="2955"/>
                  <a:pt x="1220" y="2933"/>
                </a:cubicBezTo>
                <a:cubicBezTo>
                  <a:pt x="1389" y="2898"/>
                  <a:pt x="1569" y="2841"/>
                  <a:pt x="1753" y="2765"/>
                </a:cubicBezTo>
                <a:lnTo>
                  <a:pt x="1753" y="2765"/>
                </a:lnTo>
                <a:close/>
                <a:moveTo>
                  <a:pt x="2725" y="2842"/>
                </a:moveTo>
                <a:cubicBezTo>
                  <a:pt x="2763" y="2842"/>
                  <a:pt x="2792" y="2871"/>
                  <a:pt x="2792" y="2909"/>
                </a:cubicBezTo>
                <a:cubicBezTo>
                  <a:pt x="2792" y="2946"/>
                  <a:pt x="2763" y="2975"/>
                  <a:pt x="2725" y="2975"/>
                </a:cubicBezTo>
                <a:cubicBezTo>
                  <a:pt x="2687" y="2975"/>
                  <a:pt x="2658" y="2946"/>
                  <a:pt x="2658" y="2909"/>
                </a:cubicBezTo>
                <a:cubicBezTo>
                  <a:pt x="2658" y="2871"/>
                  <a:pt x="2687" y="2842"/>
                  <a:pt x="2725" y="2842"/>
                </a:cubicBez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p:cNvSpPr txBox="1"/>
          <p:nvPr/>
        </p:nvSpPr>
        <p:spPr>
          <a:xfrm>
            <a:off x="3526553" y="849531"/>
            <a:ext cx="5138894" cy="369332"/>
          </a:xfrm>
          <a:prstGeom prst="rect">
            <a:avLst/>
          </a:prstGeom>
          <a:noFill/>
        </p:spPr>
        <p:txBody>
          <a:bodyPr wrap="square">
            <a:spAutoFit/>
          </a:bodyPr>
          <a:lstStyle/>
          <a:p>
            <a:r>
              <a:rPr lang="zh-CN" altLang="en-US" dirty="0"/>
              <a:t>盐酸氟西汀口服溶液药品注册分类：化学药品</a:t>
            </a:r>
            <a:r>
              <a:rPr lang="en-US" altLang="zh-CN" dirty="0"/>
              <a:t>3</a:t>
            </a:r>
            <a:r>
              <a:rPr lang="zh-CN" altLang="en-US" dirty="0"/>
              <a:t>类</a:t>
            </a:r>
            <a:endParaRPr lang="zh-CN" altLang="en-US" dirty="0"/>
          </a:p>
        </p:txBody>
      </p:sp>
      <p:sp>
        <p:nvSpPr>
          <p:cNvPr id="7" name="文本框 6"/>
          <p:cNvSpPr txBox="1"/>
          <p:nvPr/>
        </p:nvSpPr>
        <p:spPr>
          <a:xfrm>
            <a:off x="2970514" y="1763374"/>
            <a:ext cx="7920000" cy="1772793"/>
          </a:xfrm>
          <a:prstGeom prst="rect">
            <a:avLst/>
          </a:prstGeom>
          <a:noFill/>
        </p:spPr>
        <p:txBody>
          <a:bodyPr wrap="square">
            <a:spAutoFit/>
          </a:bodyPr>
          <a:lstStyle/>
          <a:p>
            <a:pPr marL="285750" indent="-285750" algn="just">
              <a:lnSpc>
                <a:spcPct val="130000"/>
              </a:lnSpc>
              <a:buFont typeface="Wingdings" panose="05000000000000000000" pitchFamily="2" charset="2"/>
              <a:buChar char="ü"/>
            </a:pPr>
            <a:r>
              <a:rPr lang="zh-CN" altLang="en-US" sz="1400" dirty="0"/>
              <a:t>国内首仿</a:t>
            </a:r>
            <a:r>
              <a:rPr lang="en-US" altLang="zh-CN" sz="1400" dirty="0"/>
              <a:t>+</a:t>
            </a:r>
            <a:r>
              <a:rPr lang="zh-CN" altLang="en-US" sz="1400" dirty="0"/>
              <a:t>首家过评</a:t>
            </a:r>
            <a:endParaRPr lang="en-US" altLang="zh-CN" sz="1400" dirty="0"/>
          </a:p>
          <a:p>
            <a:pPr marL="285750" indent="-285750" algn="just">
              <a:lnSpc>
                <a:spcPct val="130000"/>
              </a:lnSpc>
              <a:buFont typeface="Wingdings" panose="05000000000000000000" pitchFamily="2" charset="2"/>
              <a:buChar char="ü"/>
            </a:pPr>
            <a:r>
              <a:rPr lang="zh-CN" altLang="en-US" sz="1400" dirty="0"/>
              <a:t>本品是国内首款氟西汀的口服液体制剂，填补了氟西汀口服溶液剂型的空白</a:t>
            </a:r>
            <a:endParaRPr lang="en-US" altLang="zh-CN" sz="1400" dirty="0"/>
          </a:p>
          <a:p>
            <a:pPr marL="285750" indent="-285750" algn="just">
              <a:lnSpc>
                <a:spcPct val="130000"/>
              </a:lnSpc>
              <a:buFont typeface="Wingdings" panose="05000000000000000000" pitchFamily="2" charset="2"/>
              <a:buChar char="ü"/>
            </a:pPr>
            <a:r>
              <a:rPr lang="zh-CN" altLang="en-US" sz="1400" dirty="0"/>
              <a:t>本品是国内唯一的说明书具有儿童适应症和用法用量的抗抑郁药物</a:t>
            </a:r>
            <a:endParaRPr lang="en-US" altLang="zh-CN" sz="1400" dirty="0"/>
          </a:p>
          <a:p>
            <a:pPr marL="285750" indent="-285750" algn="just">
              <a:lnSpc>
                <a:spcPct val="130000"/>
              </a:lnSpc>
              <a:buFont typeface="Wingdings" panose="05000000000000000000" pitchFamily="2" charset="2"/>
              <a:buChar char="ü"/>
            </a:pPr>
            <a:r>
              <a:rPr lang="zh-CN" altLang="en-US" sz="1400" dirty="0"/>
              <a:t>口服溶液作为肝功能不全及低体重儿童等特殊人群可及的药品，填补临床用药空白，提供了更为方便、安全的用药选择，提高患者治疗依从性及给药精准性</a:t>
            </a:r>
            <a:endParaRPr lang="en-US" altLang="zh-CN" sz="1400" dirty="0"/>
          </a:p>
          <a:p>
            <a:pPr marL="285750" indent="-285750" algn="just">
              <a:lnSpc>
                <a:spcPct val="130000"/>
              </a:lnSpc>
              <a:buFont typeface="Wingdings" panose="05000000000000000000" pitchFamily="2" charset="2"/>
              <a:buChar char="ü"/>
            </a:pPr>
            <a:r>
              <a:rPr lang="zh-CN" altLang="en-US" sz="1400" dirty="0"/>
              <a:t>盐酸氟西汀味苦，口服溶液含有矫味剂，改善口感，增加儿童服药的顺应性</a:t>
            </a:r>
            <a:endParaRPr lang="zh-CN" altLang="en-US" sz="1400" dirty="0"/>
          </a:p>
        </p:txBody>
      </p:sp>
      <p:sp>
        <p:nvSpPr>
          <p:cNvPr id="2" name="任意多边形: 形状 1"/>
          <p:cNvSpPr/>
          <p:nvPr/>
        </p:nvSpPr>
        <p:spPr>
          <a:xfrm>
            <a:off x="1685389" y="2109566"/>
            <a:ext cx="547286" cy="609685"/>
          </a:xfrm>
          <a:custGeom>
            <a:avLst/>
            <a:gdLst>
              <a:gd name="T0" fmla="*/ 0 w 11400"/>
              <a:gd name="T1" fmla="*/ 11620 h 12700"/>
              <a:gd name="T2" fmla="*/ 10320 w 11400"/>
              <a:gd name="T3" fmla="*/ 10410 h 12700"/>
              <a:gd name="T4" fmla="*/ 10320 w 11400"/>
              <a:gd name="T5" fmla="*/ 12700 h 12700"/>
              <a:gd name="T6" fmla="*/ 400 w 11400"/>
              <a:gd name="T7" fmla="*/ 11630 h 12700"/>
              <a:gd name="T8" fmla="*/ 11000 w 11400"/>
              <a:gd name="T9" fmla="*/ 11630 h 12700"/>
              <a:gd name="T10" fmla="*/ 1080 w 11400"/>
              <a:gd name="T11" fmla="*/ 10820 h 12700"/>
              <a:gd name="T12" fmla="*/ 2350 w 11400"/>
              <a:gd name="T13" fmla="*/ 5860 h 12700"/>
              <a:gd name="T14" fmla="*/ 4090 w 11400"/>
              <a:gd name="T15" fmla="*/ 2930 h 12700"/>
              <a:gd name="T16" fmla="*/ 6110 w 11400"/>
              <a:gd name="T17" fmla="*/ 3810 h 12700"/>
              <a:gd name="T18" fmla="*/ 4820 w 11400"/>
              <a:gd name="T19" fmla="*/ 8160 h 12700"/>
              <a:gd name="T20" fmla="*/ 2760 w 11400"/>
              <a:gd name="T21" fmla="*/ 5840 h 12700"/>
              <a:gd name="T22" fmla="*/ 6900 w 11400"/>
              <a:gd name="T23" fmla="*/ 5700 h 12700"/>
              <a:gd name="T24" fmla="*/ 4280 w 11400"/>
              <a:gd name="T25" fmla="*/ 3330 h 12700"/>
              <a:gd name="T26" fmla="*/ 3890 w 11400"/>
              <a:gd name="T27" fmla="*/ 2150 h 12700"/>
              <a:gd name="T28" fmla="*/ 5540 w 11400"/>
              <a:gd name="T29" fmla="*/ 1120 h 12700"/>
              <a:gd name="T30" fmla="*/ 5550 w 11400"/>
              <a:gd name="T31" fmla="*/ 2350 h 12700"/>
              <a:gd name="T32" fmla="*/ 5340 w 11400"/>
              <a:gd name="T33" fmla="*/ 1520 h 12700"/>
              <a:gd name="T34" fmla="*/ 9680 w 11400"/>
              <a:gd name="T35" fmla="*/ 2350 h 12700"/>
              <a:gd name="T36" fmla="*/ 8500 w 11400"/>
              <a:gd name="T37" fmla="*/ 200 h 12700"/>
              <a:gd name="T38" fmla="*/ 9880 w 11400"/>
              <a:gd name="T39" fmla="*/ 200 h 12700"/>
              <a:gd name="T40" fmla="*/ 8900 w 11400"/>
              <a:gd name="T41" fmla="*/ 1950 h 12700"/>
              <a:gd name="T42" fmla="*/ 8900 w 11400"/>
              <a:gd name="T43" fmla="*/ 400 h 12700"/>
              <a:gd name="T44" fmla="*/ 8700 w 11400"/>
              <a:gd name="T45" fmla="*/ 10820 h 12700"/>
              <a:gd name="T46" fmla="*/ 8700 w 11400"/>
              <a:gd name="T47" fmla="*/ 2930 h 12700"/>
              <a:gd name="T48" fmla="*/ 9880 w 11400"/>
              <a:gd name="T49" fmla="*/ 10620 h 12700"/>
              <a:gd name="T50" fmla="*/ 9480 w 11400"/>
              <a:gd name="T51" fmla="*/ 10420 h 12700"/>
              <a:gd name="T52" fmla="*/ 8900 w 11400"/>
              <a:gd name="T53" fmla="*/ 10420 h 12700"/>
              <a:gd name="T54" fmla="*/ 570 w 11400"/>
              <a:gd name="T55" fmla="*/ 3130 h 12700"/>
              <a:gd name="T56" fmla="*/ 10620 w 11400"/>
              <a:gd name="T57" fmla="*/ 1950 h 12700"/>
              <a:gd name="T58" fmla="*/ 10620 w 11400"/>
              <a:gd name="T59" fmla="*/ 3330 h 12700"/>
              <a:gd name="T60" fmla="*/ 10420 w 11400"/>
              <a:gd name="T61" fmla="*/ 2350 h 12700"/>
              <a:gd name="T62" fmla="*/ 5800 w 11400"/>
              <a:gd name="T63" fmla="*/ 1520 h 12700"/>
              <a:gd name="T64" fmla="*/ 3240 w 11400"/>
              <a:gd name="T65" fmla="*/ 860 h 12700"/>
              <a:gd name="T66" fmla="*/ 6400 w 11400"/>
              <a:gd name="T67" fmla="*/ 860 h 12700"/>
              <a:gd name="T68" fmla="*/ 3840 w 11400"/>
              <a:gd name="T69" fmla="*/ 670 h 12700"/>
              <a:gd name="T70" fmla="*/ 3840 w 11400"/>
              <a:gd name="T71" fmla="*/ 1130 h 12700"/>
              <a:gd name="T72" fmla="*/ 6000 w 11400"/>
              <a:gd name="T73" fmla="*/ 860 h 12700"/>
              <a:gd name="T74" fmla="*/ 3840 w 11400"/>
              <a:gd name="T75" fmla="*/ 670 h 12700"/>
              <a:gd name="T76" fmla="*/ 5670 w 11400"/>
              <a:gd name="T77" fmla="*/ 9170 h 12700"/>
              <a:gd name="T78" fmla="*/ 6070 w 11400"/>
              <a:gd name="T79" fmla="*/ 9970 h 12700"/>
              <a:gd name="T80" fmla="*/ 4620 w 11400"/>
              <a:gd name="T81" fmla="*/ 9970 h 12700"/>
              <a:gd name="T82" fmla="*/ 5020 w 11400"/>
              <a:gd name="T83" fmla="*/ 9170 h 12700"/>
              <a:gd name="T84" fmla="*/ 3770 w 11400"/>
              <a:gd name="T85" fmla="*/ 10170 h 12700"/>
              <a:gd name="T86" fmla="*/ 3770 w 11400"/>
              <a:gd name="T87" fmla="*/ 8970 h 12700"/>
              <a:gd name="T88" fmla="*/ 3770 w 11400"/>
              <a:gd name="T89" fmla="*/ 10170 h 12700"/>
              <a:gd name="T90" fmla="*/ 2550 w 11400"/>
              <a:gd name="T91" fmla="*/ 5080 h 12700"/>
              <a:gd name="T92" fmla="*/ 7100 w 11400"/>
              <a:gd name="T93" fmla="*/ 5080 h 1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00" h="12700">
                <a:moveTo>
                  <a:pt x="10320" y="12700"/>
                </a:moveTo>
                <a:lnTo>
                  <a:pt x="1080" y="12700"/>
                </a:lnTo>
                <a:cubicBezTo>
                  <a:pt x="490" y="12700"/>
                  <a:pt x="0" y="12220"/>
                  <a:pt x="0" y="11620"/>
                </a:cubicBezTo>
                <a:lnTo>
                  <a:pt x="0" y="11490"/>
                </a:lnTo>
                <a:cubicBezTo>
                  <a:pt x="0" y="10900"/>
                  <a:pt x="480" y="10410"/>
                  <a:pt x="1080" y="10410"/>
                </a:cubicBezTo>
                <a:lnTo>
                  <a:pt x="10320" y="10410"/>
                </a:lnTo>
                <a:cubicBezTo>
                  <a:pt x="10910" y="10410"/>
                  <a:pt x="11400" y="10890"/>
                  <a:pt x="11400" y="11490"/>
                </a:cubicBezTo>
                <a:lnTo>
                  <a:pt x="11400" y="11620"/>
                </a:lnTo>
                <a:cubicBezTo>
                  <a:pt x="11400" y="12220"/>
                  <a:pt x="10910" y="12700"/>
                  <a:pt x="10320" y="12700"/>
                </a:cubicBezTo>
                <a:close/>
                <a:moveTo>
                  <a:pt x="1080" y="10820"/>
                </a:moveTo>
                <a:cubicBezTo>
                  <a:pt x="710" y="10820"/>
                  <a:pt x="400" y="11120"/>
                  <a:pt x="400" y="11500"/>
                </a:cubicBezTo>
                <a:lnTo>
                  <a:pt x="400" y="11630"/>
                </a:lnTo>
                <a:cubicBezTo>
                  <a:pt x="400" y="12000"/>
                  <a:pt x="700" y="12310"/>
                  <a:pt x="1080" y="12310"/>
                </a:cubicBezTo>
                <a:lnTo>
                  <a:pt x="10320" y="12310"/>
                </a:lnTo>
                <a:cubicBezTo>
                  <a:pt x="10690" y="12310"/>
                  <a:pt x="11000" y="12010"/>
                  <a:pt x="11000" y="11630"/>
                </a:cubicBezTo>
                <a:lnTo>
                  <a:pt x="11000" y="11500"/>
                </a:lnTo>
                <a:cubicBezTo>
                  <a:pt x="11000" y="11130"/>
                  <a:pt x="10700" y="10820"/>
                  <a:pt x="10320" y="10820"/>
                </a:cubicBezTo>
                <a:lnTo>
                  <a:pt x="1080" y="10820"/>
                </a:lnTo>
                <a:close/>
                <a:moveTo>
                  <a:pt x="4820" y="8160"/>
                </a:moveTo>
                <a:cubicBezTo>
                  <a:pt x="4760" y="8160"/>
                  <a:pt x="4700" y="8160"/>
                  <a:pt x="4640" y="8150"/>
                </a:cubicBezTo>
                <a:cubicBezTo>
                  <a:pt x="3420" y="8070"/>
                  <a:pt x="2430" y="7080"/>
                  <a:pt x="2350" y="5860"/>
                </a:cubicBezTo>
                <a:cubicBezTo>
                  <a:pt x="2300" y="5010"/>
                  <a:pt x="2670" y="4340"/>
                  <a:pt x="3500" y="3820"/>
                </a:cubicBezTo>
                <a:cubicBezTo>
                  <a:pt x="3740" y="3670"/>
                  <a:pt x="3890" y="3410"/>
                  <a:pt x="3890" y="3130"/>
                </a:cubicBezTo>
                <a:cubicBezTo>
                  <a:pt x="3890" y="3020"/>
                  <a:pt x="3980" y="2930"/>
                  <a:pt x="4090" y="2930"/>
                </a:cubicBezTo>
                <a:lnTo>
                  <a:pt x="5540" y="2930"/>
                </a:lnTo>
                <a:cubicBezTo>
                  <a:pt x="5650" y="2930"/>
                  <a:pt x="5740" y="3020"/>
                  <a:pt x="5740" y="3130"/>
                </a:cubicBezTo>
                <a:cubicBezTo>
                  <a:pt x="5740" y="3410"/>
                  <a:pt x="5880" y="3670"/>
                  <a:pt x="6110" y="3810"/>
                </a:cubicBezTo>
                <a:cubicBezTo>
                  <a:pt x="6610" y="4120"/>
                  <a:pt x="7290" y="4660"/>
                  <a:pt x="7290" y="5700"/>
                </a:cubicBezTo>
                <a:cubicBezTo>
                  <a:pt x="7290" y="6380"/>
                  <a:pt x="7000" y="7040"/>
                  <a:pt x="6500" y="7510"/>
                </a:cubicBezTo>
                <a:cubicBezTo>
                  <a:pt x="6040" y="7930"/>
                  <a:pt x="5450" y="8160"/>
                  <a:pt x="4820" y="8160"/>
                </a:cubicBezTo>
                <a:close/>
                <a:moveTo>
                  <a:pt x="4280" y="3330"/>
                </a:moveTo>
                <a:cubicBezTo>
                  <a:pt x="4220" y="3670"/>
                  <a:pt x="4020" y="3970"/>
                  <a:pt x="3720" y="4160"/>
                </a:cubicBezTo>
                <a:cubicBezTo>
                  <a:pt x="3010" y="4610"/>
                  <a:pt x="2710" y="5130"/>
                  <a:pt x="2760" y="5840"/>
                </a:cubicBezTo>
                <a:cubicBezTo>
                  <a:pt x="2830" y="6860"/>
                  <a:pt x="3650" y="7690"/>
                  <a:pt x="4680" y="7760"/>
                </a:cubicBezTo>
                <a:cubicBezTo>
                  <a:pt x="5260" y="7800"/>
                  <a:pt x="5820" y="7600"/>
                  <a:pt x="6240" y="7210"/>
                </a:cubicBezTo>
                <a:cubicBezTo>
                  <a:pt x="6660" y="6820"/>
                  <a:pt x="6900" y="6270"/>
                  <a:pt x="6900" y="5700"/>
                </a:cubicBezTo>
                <a:cubicBezTo>
                  <a:pt x="6900" y="5040"/>
                  <a:pt x="6610" y="4580"/>
                  <a:pt x="5910" y="4150"/>
                </a:cubicBezTo>
                <a:cubicBezTo>
                  <a:pt x="5620" y="3970"/>
                  <a:pt x="5430" y="3670"/>
                  <a:pt x="5370" y="3330"/>
                </a:cubicBezTo>
                <a:lnTo>
                  <a:pt x="4280" y="3330"/>
                </a:lnTo>
                <a:close/>
                <a:moveTo>
                  <a:pt x="5550" y="2350"/>
                </a:moveTo>
                <a:lnTo>
                  <a:pt x="4090" y="2350"/>
                </a:lnTo>
                <a:cubicBezTo>
                  <a:pt x="3980" y="2350"/>
                  <a:pt x="3890" y="2260"/>
                  <a:pt x="3890" y="2150"/>
                </a:cubicBezTo>
                <a:lnTo>
                  <a:pt x="3890" y="1320"/>
                </a:lnTo>
                <a:cubicBezTo>
                  <a:pt x="3890" y="1210"/>
                  <a:pt x="3980" y="1120"/>
                  <a:pt x="4090" y="1120"/>
                </a:cubicBezTo>
                <a:lnTo>
                  <a:pt x="5540" y="1120"/>
                </a:lnTo>
                <a:cubicBezTo>
                  <a:pt x="5650" y="1120"/>
                  <a:pt x="5740" y="1210"/>
                  <a:pt x="5740" y="1320"/>
                </a:cubicBezTo>
                <a:lnTo>
                  <a:pt x="5740" y="2150"/>
                </a:lnTo>
                <a:cubicBezTo>
                  <a:pt x="5750" y="2260"/>
                  <a:pt x="5660" y="2350"/>
                  <a:pt x="5550" y="2350"/>
                </a:cubicBezTo>
                <a:close/>
                <a:moveTo>
                  <a:pt x="4290" y="1950"/>
                </a:moveTo>
                <a:lnTo>
                  <a:pt x="5340" y="1950"/>
                </a:lnTo>
                <a:lnTo>
                  <a:pt x="5340" y="1520"/>
                </a:lnTo>
                <a:lnTo>
                  <a:pt x="4290" y="1520"/>
                </a:lnTo>
                <a:lnTo>
                  <a:pt x="4290" y="1950"/>
                </a:lnTo>
                <a:close/>
                <a:moveTo>
                  <a:pt x="9680" y="2350"/>
                </a:moveTo>
                <a:lnTo>
                  <a:pt x="8700" y="2350"/>
                </a:lnTo>
                <a:cubicBezTo>
                  <a:pt x="8590" y="2350"/>
                  <a:pt x="8500" y="2260"/>
                  <a:pt x="8500" y="2150"/>
                </a:cubicBezTo>
                <a:lnTo>
                  <a:pt x="8500" y="200"/>
                </a:lnTo>
                <a:cubicBezTo>
                  <a:pt x="8500" y="90"/>
                  <a:pt x="8590" y="0"/>
                  <a:pt x="8700" y="0"/>
                </a:cubicBezTo>
                <a:lnTo>
                  <a:pt x="9680" y="0"/>
                </a:lnTo>
                <a:cubicBezTo>
                  <a:pt x="9790" y="0"/>
                  <a:pt x="9880" y="90"/>
                  <a:pt x="9880" y="200"/>
                </a:cubicBezTo>
                <a:lnTo>
                  <a:pt x="9880" y="2150"/>
                </a:lnTo>
                <a:cubicBezTo>
                  <a:pt x="9880" y="2260"/>
                  <a:pt x="9790" y="2350"/>
                  <a:pt x="9680" y="2350"/>
                </a:cubicBezTo>
                <a:close/>
                <a:moveTo>
                  <a:pt x="8900" y="1950"/>
                </a:moveTo>
                <a:lnTo>
                  <a:pt x="9480" y="1950"/>
                </a:lnTo>
                <a:lnTo>
                  <a:pt x="9480" y="400"/>
                </a:lnTo>
                <a:lnTo>
                  <a:pt x="8900" y="400"/>
                </a:lnTo>
                <a:lnTo>
                  <a:pt x="8900" y="1950"/>
                </a:lnTo>
                <a:close/>
                <a:moveTo>
                  <a:pt x="9680" y="10820"/>
                </a:moveTo>
                <a:lnTo>
                  <a:pt x="8700" y="10820"/>
                </a:lnTo>
                <a:cubicBezTo>
                  <a:pt x="8590" y="10820"/>
                  <a:pt x="8500" y="10730"/>
                  <a:pt x="8500" y="10620"/>
                </a:cubicBezTo>
                <a:lnTo>
                  <a:pt x="8500" y="3130"/>
                </a:lnTo>
                <a:cubicBezTo>
                  <a:pt x="8500" y="3020"/>
                  <a:pt x="8590" y="2930"/>
                  <a:pt x="8700" y="2930"/>
                </a:cubicBezTo>
                <a:lnTo>
                  <a:pt x="9680" y="2930"/>
                </a:lnTo>
                <a:cubicBezTo>
                  <a:pt x="9790" y="2930"/>
                  <a:pt x="9880" y="3020"/>
                  <a:pt x="9880" y="3130"/>
                </a:cubicBezTo>
                <a:lnTo>
                  <a:pt x="9880" y="10620"/>
                </a:lnTo>
                <a:cubicBezTo>
                  <a:pt x="9880" y="10730"/>
                  <a:pt x="9790" y="10820"/>
                  <a:pt x="9680" y="10820"/>
                </a:cubicBezTo>
                <a:close/>
                <a:moveTo>
                  <a:pt x="8900" y="10420"/>
                </a:moveTo>
                <a:lnTo>
                  <a:pt x="9480" y="10420"/>
                </a:lnTo>
                <a:lnTo>
                  <a:pt x="9480" y="3330"/>
                </a:lnTo>
                <a:lnTo>
                  <a:pt x="8900" y="3330"/>
                </a:lnTo>
                <a:lnTo>
                  <a:pt x="8900" y="10420"/>
                </a:lnTo>
                <a:close/>
                <a:moveTo>
                  <a:pt x="10620" y="3330"/>
                </a:moveTo>
                <a:lnTo>
                  <a:pt x="770" y="3330"/>
                </a:lnTo>
                <a:cubicBezTo>
                  <a:pt x="660" y="3330"/>
                  <a:pt x="570" y="3240"/>
                  <a:pt x="570" y="3130"/>
                </a:cubicBezTo>
                <a:lnTo>
                  <a:pt x="570" y="2150"/>
                </a:lnTo>
                <a:cubicBezTo>
                  <a:pt x="570" y="2040"/>
                  <a:pt x="660" y="1950"/>
                  <a:pt x="770" y="1950"/>
                </a:cubicBezTo>
                <a:lnTo>
                  <a:pt x="10620" y="1950"/>
                </a:lnTo>
                <a:cubicBezTo>
                  <a:pt x="10730" y="1950"/>
                  <a:pt x="10820" y="2040"/>
                  <a:pt x="10820" y="2150"/>
                </a:cubicBezTo>
                <a:lnTo>
                  <a:pt x="10820" y="3130"/>
                </a:lnTo>
                <a:cubicBezTo>
                  <a:pt x="10820" y="3240"/>
                  <a:pt x="10740" y="3330"/>
                  <a:pt x="10620" y="3330"/>
                </a:cubicBezTo>
                <a:close/>
                <a:moveTo>
                  <a:pt x="970" y="2930"/>
                </a:moveTo>
                <a:lnTo>
                  <a:pt x="10420" y="2930"/>
                </a:lnTo>
                <a:lnTo>
                  <a:pt x="10420" y="2350"/>
                </a:lnTo>
                <a:lnTo>
                  <a:pt x="970" y="2350"/>
                </a:lnTo>
                <a:lnTo>
                  <a:pt x="970" y="2930"/>
                </a:lnTo>
                <a:close/>
                <a:moveTo>
                  <a:pt x="5800" y="1520"/>
                </a:moveTo>
                <a:lnTo>
                  <a:pt x="3840" y="1520"/>
                </a:lnTo>
                <a:cubicBezTo>
                  <a:pt x="3510" y="1520"/>
                  <a:pt x="3240" y="1250"/>
                  <a:pt x="3240" y="920"/>
                </a:cubicBezTo>
                <a:lnTo>
                  <a:pt x="3240" y="860"/>
                </a:lnTo>
                <a:cubicBezTo>
                  <a:pt x="3240" y="530"/>
                  <a:pt x="3510" y="260"/>
                  <a:pt x="3840" y="260"/>
                </a:cubicBezTo>
                <a:lnTo>
                  <a:pt x="5800" y="260"/>
                </a:lnTo>
                <a:cubicBezTo>
                  <a:pt x="6130" y="260"/>
                  <a:pt x="6400" y="530"/>
                  <a:pt x="6400" y="860"/>
                </a:cubicBezTo>
                <a:lnTo>
                  <a:pt x="6400" y="920"/>
                </a:lnTo>
                <a:cubicBezTo>
                  <a:pt x="6400" y="1250"/>
                  <a:pt x="6130" y="1520"/>
                  <a:pt x="5800" y="1520"/>
                </a:cubicBezTo>
                <a:close/>
                <a:moveTo>
                  <a:pt x="3840" y="670"/>
                </a:moveTo>
                <a:cubicBezTo>
                  <a:pt x="3730" y="670"/>
                  <a:pt x="3640" y="760"/>
                  <a:pt x="3640" y="870"/>
                </a:cubicBezTo>
                <a:lnTo>
                  <a:pt x="3640" y="930"/>
                </a:lnTo>
                <a:cubicBezTo>
                  <a:pt x="3640" y="1040"/>
                  <a:pt x="3730" y="1130"/>
                  <a:pt x="3840" y="1130"/>
                </a:cubicBezTo>
                <a:lnTo>
                  <a:pt x="5800" y="1130"/>
                </a:lnTo>
                <a:cubicBezTo>
                  <a:pt x="5910" y="1130"/>
                  <a:pt x="6000" y="1040"/>
                  <a:pt x="6000" y="930"/>
                </a:cubicBezTo>
                <a:lnTo>
                  <a:pt x="6000" y="860"/>
                </a:lnTo>
                <a:cubicBezTo>
                  <a:pt x="6000" y="750"/>
                  <a:pt x="5910" y="660"/>
                  <a:pt x="5800" y="660"/>
                </a:cubicBezTo>
                <a:lnTo>
                  <a:pt x="3840" y="660"/>
                </a:lnTo>
                <a:lnTo>
                  <a:pt x="3840" y="670"/>
                </a:lnTo>
                <a:close/>
                <a:moveTo>
                  <a:pt x="5870" y="10170"/>
                </a:moveTo>
                <a:cubicBezTo>
                  <a:pt x="5760" y="10170"/>
                  <a:pt x="5670" y="10080"/>
                  <a:pt x="5670" y="9970"/>
                </a:cubicBezTo>
                <a:lnTo>
                  <a:pt x="5670" y="9170"/>
                </a:lnTo>
                <a:cubicBezTo>
                  <a:pt x="5670" y="9060"/>
                  <a:pt x="5760" y="8970"/>
                  <a:pt x="5870" y="8970"/>
                </a:cubicBezTo>
                <a:cubicBezTo>
                  <a:pt x="5980" y="8970"/>
                  <a:pt x="6070" y="9060"/>
                  <a:pt x="6070" y="9170"/>
                </a:cubicBezTo>
                <a:lnTo>
                  <a:pt x="6070" y="9970"/>
                </a:lnTo>
                <a:cubicBezTo>
                  <a:pt x="6070" y="10080"/>
                  <a:pt x="5980" y="10170"/>
                  <a:pt x="5870" y="10170"/>
                </a:cubicBezTo>
                <a:close/>
                <a:moveTo>
                  <a:pt x="4820" y="10170"/>
                </a:moveTo>
                <a:cubicBezTo>
                  <a:pt x="4710" y="10170"/>
                  <a:pt x="4620" y="10080"/>
                  <a:pt x="4620" y="9970"/>
                </a:cubicBezTo>
                <a:lnTo>
                  <a:pt x="4620" y="9170"/>
                </a:lnTo>
                <a:cubicBezTo>
                  <a:pt x="4620" y="9060"/>
                  <a:pt x="4710" y="8970"/>
                  <a:pt x="4820" y="8970"/>
                </a:cubicBezTo>
                <a:cubicBezTo>
                  <a:pt x="4930" y="8970"/>
                  <a:pt x="5020" y="9060"/>
                  <a:pt x="5020" y="9170"/>
                </a:cubicBezTo>
                <a:lnTo>
                  <a:pt x="5020" y="9970"/>
                </a:lnTo>
                <a:cubicBezTo>
                  <a:pt x="5020" y="10080"/>
                  <a:pt x="4930" y="10170"/>
                  <a:pt x="4820" y="10170"/>
                </a:cubicBezTo>
                <a:close/>
                <a:moveTo>
                  <a:pt x="3770" y="10170"/>
                </a:moveTo>
                <a:cubicBezTo>
                  <a:pt x="3660" y="10170"/>
                  <a:pt x="3570" y="10080"/>
                  <a:pt x="3570" y="9970"/>
                </a:cubicBezTo>
                <a:lnTo>
                  <a:pt x="3570" y="9170"/>
                </a:lnTo>
                <a:cubicBezTo>
                  <a:pt x="3570" y="9060"/>
                  <a:pt x="3660" y="8970"/>
                  <a:pt x="3770" y="8970"/>
                </a:cubicBezTo>
                <a:cubicBezTo>
                  <a:pt x="3880" y="8970"/>
                  <a:pt x="3970" y="9060"/>
                  <a:pt x="3970" y="9170"/>
                </a:cubicBezTo>
                <a:lnTo>
                  <a:pt x="3970" y="9970"/>
                </a:lnTo>
                <a:cubicBezTo>
                  <a:pt x="3970" y="10080"/>
                  <a:pt x="3880" y="10170"/>
                  <a:pt x="3770" y="10170"/>
                </a:cubicBezTo>
                <a:close/>
                <a:moveTo>
                  <a:pt x="7000" y="5180"/>
                </a:moveTo>
                <a:lnTo>
                  <a:pt x="2650" y="5180"/>
                </a:lnTo>
                <a:cubicBezTo>
                  <a:pt x="2590" y="5180"/>
                  <a:pt x="2550" y="5140"/>
                  <a:pt x="2550" y="5080"/>
                </a:cubicBezTo>
                <a:cubicBezTo>
                  <a:pt x="2550" y="5020"/>
                  <a:pt x="2590" y="4980"/>
                  <a:pt x="2650" y="4980"/>
                </a:cubicBezTo>
                <a:lnTo>
                  <a:pt x="7000" y="4980"/>
                </a:lnTo>
                <a:cubicBezTo>
                  <a:pt x="7060" y="4980"/>
                  <a:pt x="7100" y="5020"/>
                  <a:pt x="7100" y="5080"/>
                </a:cubicBezTo>
                <a:cubicBezTo>
                  <a:pt x="7100" y="5140"/>
                  <a:pt x="7050" y="5180"/>
                  <a:pt x="7000" y="5180"/>
                </a:cubicBez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1301486" y="2825260"/>
            <a:ext cx="1315092" cy="338554"/>
          </a:xfrm>
          <a:prstGeom prst="rect">
            <a:avLst/>
          </a:prstGeom>
          <a:noFill/>
        </p:spPr>
        <p:txBody>
          <a:bodyPr wrap="square" rtlCol="0">
            <a:spAutoFit/>
          </a:bodyPr>
          <a:lstStyle/>
          <a:p>
            <a:pPr algn="ctr"/>
            <a:r>
              <a:rPr lang="zh-CN" altLang="en-US" sz="1600" dirty="0"/>
              <a:t>创新程度</a:t>
            </a:r>
            <a:endParaRPr lang="zh-CN" altLang="en-US" sz="1600" dirty="0"/>
          </a:p>
        </p:txBody>
      </p:sp>
      <p:sp>
        <p:nvSpPr>
          <p:cNvPr id="9" name="文本框 8"/>
          <p:cNvSpPr txBox="1"/>
          <p:nvPr/>
        </p:nvSpPr>
        <p:spPr>
          <a:xfrm>
            <a:off x="2970514" y="3944677"/>
            <a:ext cx="7920000" cy="2052870"/>
          </a:xfrm>
          <a:prstGeom prst="rect">
            <a:avLst/>
          </a:prstGeom>
          <a:noFill/>
        </p:spPr>
        <p:txBody>
          <a:bodyPr wrap="square">
            <a:spAutoFit/>
          </a:bodyPr>
          <a:lstStyle/>
          <a:p>
            <a:pPr marL="285750" indent="-285750" algn="just">
              <a:lnSpc>
                <a:spcPct val="130000"/>
              </a:lnSpc>
              <a:buFont typeface="Wingdings" panose="05000000000000000000" pitchFamily="2" charset="2"/>
              <a:buChar char="ü"/>
            </a:pPr>
            <a:r>
              <a:rPr lang="zh-CN" altLang="en-US" sz="1400" dirty="0"/>
              <a:t>应用于儿童</a:t>
            </a:r>
            <a:r>
              <a:rPr lang="en-US" altLang="zh-CN" sz="1400" dirty="0"/>
              <a:t>/</a:t>
            </a:r>
            <a:r>
              <a:rPr lang="zh-CN" altLang="en-US" sz="1400" dirty="0"/>
              <a:t>青少年抑郁症患者，无超说明书使用的风险</a:t>
            </a:r>
            <a:endParaRPr lang="en-US" altLang="zh-CN" sz="1400" dirty="0"/>
          </a:p>
          <a:p>
            <a:pPr marL="285750" indent="-285750" algn="just">
              <a:lnSpc>
                <a:spcPct val="130000"/>
              </a:lnSpc>
              <a:buFont typeface="Wingdings" panose="05000000000000000000" pitchFamily="2" charset="2"/>
              <a:buChar char="ü"/>
            </a:pPr>
            <a:r>
              <a:rPr lang="zh-CN" altLang="en-US" sz="1400" dirty="0"/>
              <a:t>口服溶液作为新剂型，更适合儿童使用，剂量精准，服用方便，避免低体重儿童由于需要小剂量，家长自行剪切分散片，导致剂量不精准的问题以及造成不必要的浪费</a:t>
            </a:r>
            <a:endParaRPr lang="en-US" altLang="zh-CN" sz="1400" dirty="0"/>
          </a:p>
          <a:p>
            <a:pPr marL="285750" indent="-285750" algn="just">
              <a:lnSpc>
                <a:spcPct val="130000"/>
              </a:lnSpc>
              <a:buFont typeface="Wingdings" panose="05000000000000000000" pitchFamily="2" charset="2"/>
              <a:buChar char="ü"/>
            </a:pPr>
            <a:r>
              <a:rPr lang="zh-CN" altLang="en-US" sz="1400" dirty="0">
                <a:solidFill>
                  <a:schemeClr val="tx1"/>
                </a:solidFill>
              </a:rPr>
              <a:t>解决了</a:t>
            </a:r>
            <a:r>
              <a:rPr lang="zh-CN" altLang="en-US" sz="1400" dirty="0">
                <a:sym typeface="+mn-ea"/>
              </a:rPr>
              <a:t>儿童、老年患者及吞咽困难患者服用不方便的问题</a:t>
            </a:r>
            <a:endParaRPr lang="en-US" altLang="zh-CN" sz="1400" dirty="0">
              <a:sym typeface="+mn-ea"/>
            </a:endParaRPr>
          </a:p>
          <a:p>
            <a:pPr marL="285750" indent="-285750" algn="just">
              <a:lnSpc>
                <a:spcPct val="130000"/>
              </a:lnSpc>
              <a:buFont typeface="Wingdings" panose="05000000000000000000" pitchFamily="2" charset="2"/>
              <a:buChar char="ü"/>
            </a:pPr>
            <a:r>
              <a:rPr lang="zh-CN" altLang="en-US" sz="1400" dirty="0">
                <a:sym typeface="+mn-ea"/>
              </a:rPr>
              <a:t>肝功能不全患者需要减量使用，氟西汀口服溶液可以精确给药</a:t>
            </a:r>
            <a:endParaRPr lang="en-US" altLang="zh-CN" sz="1400" dirty="0">
              <a:sym typeface="+mn-ea"/>
            </a:endParaRPr>
          </a:p>
          <a:p>
            <a:pPr marL="285750" indent="-285750" algn="just">
              <a:lnSpc>
                <a:spcPct val="130000"/>
              </a:lnSpc>
              <a:buFont typeface="Wingdings" panose="05000000000000000000" pitchFamily="2" charset="2"/>
              <a:buChar char="ü"/>
            </a:pPr>
            <a:r>
              <a:rPr lang="zh-CN" altLang="en-US" sz="1400" dirty="0"/>
              <a:t>氟西汀口服固体及口服溶液说明书中均注明：必须根据每位患者的情况谨慎进行剂量调整，使患者维持最低的有效剂量。剂量的个体化调整，只有口服溶液可以做到</a:t>
            </a:r>
            <a:endParaRPr lang="zh-CN" altLang="en-US" sz="1400" dirty="0"/>
          </a:p>
        </p:txBody>
      </p:sp>
      <p:sp>
        <p:nvSpPr>
          <p:cNvPr id="8" name="文本框 7"/>
          <p:cNvSpPr txBox="1"/>
          <p:nvPr/>
        </p:nvSpPr>
        <p:spPr>
          <a:xfrm>
            <a:off x="1301486" y="5156761"/>
            <a:ext cx="1315092" cy="338554"/>
          </a:xfrm>
          <a:prstGeom prst="rect">
            <a:avLst/>
          </a:prstGeom>
          <a:noFill/>
        </p:spPr>
        <p:txBody>
          <a:bodyPr wrap="square" rtlCol="0">
            <a:spAutoFit/>
          </a:bodyPr>
          <a:lstStyle/>
          <a:p>
            <a:pPr algn="ctr"/>
            <a:r>
              <a:rPr lang="zh-CN" altLang="en-US" sz="1600" dirty="0"/>
              <a:t>创新应用</a:t>
            </a:r>
            <a:endParaRPr lang="zh-CN" altLang="en-US" sz="1600" dirty="0"/>
          </a:p>
        </p:txBody>
      </p:sp>
      <p:sp>
        <p:nvSpPr>
          <p:cNvPr id="13" name="任意多边形: 形状 12"/>
          <p:cNvSpPr/>
          <p:nvPr/>
        </p:nvSpPr>
        <p:spPr>
          <a:xfrm>
            <a:off x="1654271" y="4420748"/>
            <a:ext cx="609523" cy="609685"/>
          </a:xfrm>
          <a:custGeom>
            <a:avLst/>
            <a:gdLst>
              <a:gd name="connsiteX0" fmla="*/ 133850 w 278588"/>
              <a:gd name="connsiteY0" fmla="*/ 101341 h 278662"/>
              <a:gd name="connsiteX1" fmla="*/ 100809 w 278588"/>
              <a:gd name="connsiteY1" fmla="*/ 134965 h 278662"/>
              <a:gd name="connsiteX2" fmla="*/ 144151 w 278588"/>
              <a:gd name="connsiteY2" fmla="*/ 177788 h 278662"/>
              <a:gd name="connsiteX3" fmla="*/ 177763 w 278588"/>
              <a:gd name="connsiteY3" fmla="*/ 143629 h 278662"/>
              <a:gd name="connsiteX4" fmla="*/ 133850 w 278588"/>
              <a:gd name="connsiteY4" fmla="*/ 101341 h 278662"/>
              <a:gd name="connsiteX5" fmla="*/ 135490 w 278588"/>
              <a:gd name="connsiteY5" fmla="*/ 95922 h 278662"/>
              <a:gd name="connsiteX6" fmla="*/ 183181 w 278588"/>
              <a:gd name="connsiteY6" fmla="*/ 138744 h 278662"/>
              <a:gd name="connsiteX7" fmla="*/ 108401 w 278588"/>
              <a:gd name="connsiteY7" fmla="*/ 170728 h 278662"/>
              <a:gd name="connsiteX8" fmla="*/ 135490 w 278588"/>
              <a:gd name="connsiteY8" fmla="*/ 95922 h 278662"/>
              <a:gd name="connsiteX9" fmla="*/ 132813 w 278588"/>
              <a:gd name="connsiteY9" fmla="*/ 80185 h 278662"/>
              <a:gd name="connsiteX10" fmla="*/ 96491 w 278588"/>
              <a:gd name="connsiteY10" fmla="*/ 97520 h 278662"/>
              <a:gd name="connsiteX11" fmla="*/ 79702 w 278588"/>
              <a:gd name="connsiteY11" fmla="*/ 133867 h 278662"/>
              <a:gd name="connsiteX12" fmla="*/ 90004 w 278588"/>
              <a:gd name="connsiteY12" fmla="*/ 173459 h 278662"/>
              <a:gd name="connsiteX13" fmla="*/ 145823 w 278588"/>
              <a:gd name="connsiteY13" fmla="*/ 198962 h 278662"/>
              <a:gd name="connsiteX14" fmla="*/ 198933 w 278588"/>
              <a:gd name="connsiteY14" fmla="*/ 144175 h 278662"/>
              <a:gd name="connsiteX15" fmla="*/ 181574 w 278588"/>
              <a:gd name="connsiteY15" fmla="*/ 96985 h 278662"/>
              <a:gd name="connsiteX16" fmla="*/ 132813 w 278588"/>
              <a:gd name="connsiteY16" fmla="*/ 80185 h 278662"/>
              <a:gd name="connsiteX17" fmla="*/ 134987 w 278588"/>
              <a:gd name="connsiteY17" fmla="*/ 70412 h 278662"/>
              <a:gd name="connsiteX18" fmla="*/ 186992 w 278588"/>
              <a:gd name="connsiteY18" fmla="*/ 89388 h 278662"/>
              <a:gd name="connsiteX19" fmla="*/ 208664 w 278588"/>
              <a:gd name="connsiteY19" fmla="*/ 137683 h 278662"/>
              <a:gd name="connsiteX20" fmla="*/ 139300 w 278588"/>
              <a:gd name="connsiteY20" fmla="*/ 208699 h 278662"/>
              <a:gd name="connsiteX21" fmla="*/ 69936 w 278588"/>
              <a:gd name="connsiteY21" fmla="*/ 141464 h 278662"/>
              <a:gd name="connsiteX22" fmla="*/ 88899 w 278588"/>
              <a:gd name="connsiteY22" fmla="*/ 92098 h 278662"/>
              <a:gd name="connsiteX23" fmla="*/ 134987 w 278588"/>
              <a:gd name="connsiteY23" fmla="*/ 70412 h 278662"/>
              <a:gd name="connsiteX24" fmla="*/ 133323 w 278588"/>
              <a:gd name="connsiteY24" fmla="*/ 14084 h 278662"/>
              <a:gd name="connsiteX25" fmla="*/ 131719 w 278588"/>
              <a:gd name="connsiteY25" fmla="*/ 15725 h 278662"/>
              <a:gd name="connsiteX26" fmla="*/ 125730 w 278588"/>
              <a:gd name="connsiteY26" fmla="*/ 44999 h 278662"/>
              <a:gd name="connsiteX27" fmla="*/ 102452 w 278588"/>
              <a:gd name="connsiteY27" fmla="*/ 52594 h 278662"/>
              <a:gd name="connsiteX28" fmla="*/ 81847 w 278588"/>
              <a:gd name="connsiteY28" fmla="*/ 62864 h 278662"/>
              <a:gd name="connsiteX29" fmla="*/ 56894 w 278588"/>
              <a:gd name="connsiteY29" fmla="*/ 46069 h 278662"/>
              <a:gd name="connsiteX30" fmla="*/ 46057 w 278588"/>
              <a:gd name="connsiteY30" fmla="*/ 56909 h 278662"/>
              <a:gd name="connsiteX31" fmla="*/ 62883 w 278588"/>
              <a:gd name="connsiteY31" fmla="*/ 80764 h 278662"/>
              <a:gd name="connsiteX32" fmla="*/ 52581 w 278588"/>
              <a:gd name="connsiteY32" fmla="*/ 101374 h 278662"/>
              <a:gd name="connsiteX33" fmla="*/ 48232 w 278588"/>
              <a:gd name="connsiteY33" fmla="*/ 112214 h 278662"/>
              <a:gd name="connsiteX34" fmla="*/ 44988 w 278588"/>
              <a:gd name="connsiteY34" fmla="*/ 124694 h 278662"/>
              <a:gd name="connsiteX35" fmla="*/ 14651 w 278588"/>
              <a:gd name="connsiteY35" fmla="*/ 132253 h 278662"/>
              <a:gd name="connsiteX36" fmla="*/ 14651 w 278588"/>
              <a:gd name="connsiteY36" fmla="*/ 146374 h 278662"/>
              <a:gd name="connsiteX37" fmla="*/ 41173 w 278588"/>
              <a:gd name="connsiteY37" fmla="*/ 149618 h 278662"/>
              <a:gd name="connsiteX38" fmla="*/ 52581 w 278588"/>
              <a:gd name="connsiteY38" fmla="*/ 178358 h 278662"/>
              <a:gd name="connsiteX39" fmla="*/ 62312 w 278588"/>
              <a:gd name="connsiteY39" fmla="*/ 198398 h 278662"/>
              <a:gd name="connsiteX40" fmla="*/ 46057 w 278588"/>
              <a:gd name="connsiteY40" fmla="*/ 221717 h 278662"/>
              <a:gd name="connsiteX41" fmla="*/ 56894 w 278588"/>
              <a:gd name="connsiteY41" fmla="*/ 232557 h 278662"/>
              <a:gd name="connsiteX42" fmla="*/ 74789 w 278588"/>
              <a:gd name="connsiteY42" fmla="*/ 216832 h 278662"/>
              <a:gd name="connsiteX43" fmla="*/ 100812 w 278588"/>
              <a:gd name="connsiteY43" fmla="*/ 226068 h 278662"/>
              <a:gd name="connsiteX44" fmla="*/ 123021 w 278588"/>
              <a:gd name="connsiteY44" fmla="*/ 233092 h 278662"/>
              <a:gd name="connsiteX45" fmla="*/ 132254 w 278588"/>
              <a:gd name="connsiteY45" fmla="*/ 264007 h 278662"/>
              <a:gd name="connsiteX46" fmla="*/ 146334 w 278588"/>
              <a:gd name="connsiteY46" fmla="*/ 264007 h 278662"/>
              <a:gd name="connsiteX47" fmla="*/ 147974 w 278588"/>
              <a:gd name="connsiteY47" fmla="*/ 240152 h 278662"/>
              <a:gd name="connsiteX48" fmla="*/ 176671 w 278588"/>
              <a:gd name="connsiteY48" fmla="*/ 226603 h 278662"/>
              <a:gd name="connsiteX49" fmla="*/ 196206 w 278588"/>
              <a:gd name="connsiteY49" fmla="*/ 216298 h 278662"/>
              <a:gd name="connsiteX50" fmla="*/ 221658 w 278588"/>
              <a:gd name="connsiteY50" fmla="*/ 232557 h 278662"/>
              <a:gd name="connsiteX51" fmla="*/ 232495 w 278588"/>
              <a:gd name="connsiteY51" fmla="*/ 221717 h 278662"/>
              <a:gd name="connsiteX52" fmla="*/ 216810 w 278588"/>
              <a:gd name="connsiteY52" fmla="*/ 204388 h 278662"/>
              <a:gd name="connsiteX53" fmla="*/ 226542 w 278588"/>
              <a:gd name="connsiteY53" fmla="*/ 176183 h 278662"/>
              <a:gd name="connsiteX54" fmla="*/ 233600 w 278588"/>
              <a:gd name="connsiteY54" fmla="*/ 153398 h 278662"/>
              <a:gd name="connsiteX55" fmla="*/ 263937 w 278588"/>
              <a:gd name="connsiteY55" fmla="*/ 146374 h 278662"/>
              <a:gd name="connsiteX56" fmla="*/ 263937 w 278588"/>
              <a:gd name="connsiteY56" fmla="*/ 132253 h 278662"/>
              <a:gd name="connsiteX57" fmla="*/ 233066 w 278588"/>
              <a:gd name="connsiteY57" fmla="*/ 124123 h 278662"/>
              <a:gd name="connsiteX58" fmla="*/ 226007 w 278588"/>
              <a:gd name="connsiteY58" fmla="*/ 101909 h 278662"/>
              <a:gd name="connsiteX59" fmla="*/ 215705 w 278588"/>
              <a:gd name="connsiteY59" fmla="*/ 82939 h 278662"/>
              <a:gd name="connsiteX60" fmla="*/ 232495 w 278588"/>
              <a:gd name="connsiteY60" fmla="*/ 56909 h 278662"/>
              <a:gd name="connsiteX61" fmla="*/ 221658 w 278588"/>
              <a:gd name="connsiteY61" fmla="*/ 46069 h 278662"/>
              <a:gd name="connsiteX62" fmla="*/ 198380 w 278588"/>
              <a:gd name="connsiteY62" fmla="*/ 63434 h 278662"/>
              <a:gd name="connsiteX63" fmla="*/ 177241 w 278588"/>
              <a:gd name="connsiteY63" fmla="*/ 53664 h 278662"/>
              <a:gd name="connsiteX64" fmla="*/ 166404 w 278588"/>
              <a:gd name="connsiteY64" fmla="*/ 49314 h 278662"/>
              <a:gd name="connsiteX65" fmla="*/ 153927 w 278588"/>
              <a:gd name="connsiteY65" fmla="*/ 46069 h 278662"/>
              <a:gd name="connsiteX66" fmla="*/ 146334 w 278588"/>
              <a:gd name="connsiteY66" fmla="*/ 14619 h 278662"/>
              <a:gd name="connsiteX67" fmla="*/ 133323 w 278588"/>
              <a:gd name="connsiteY67" fmla="*/ 14084 h 278662"/>
              <a:gd name="connsiteX68" fmla="*/ 131719 w 278588"/>
              <a:gd name="connsiteY68" fmla="*/ 0 h 278662"/>
              <a:gd name="connsiteX69" fmla="*/ 146869 w 278588"/>
              <a:gd name="connsiteY69" fmla="*/ 0 h 278662"/>
              <a:gd name="connsiteX70" fmla="*/ 160986 w 278588"/>
              <a:gd name="connsiteY70" fmla="*/ 33054 h 278662"/>
              <a:gd name="connsiteX71" fmla="*/ 198380 w 278588"/>
              <a:gd name="connsiteY71" fmla="*/ 49314 h 278662"/>
              <a:gd name="connsiteX72" fmla="*/ 226542 w 278588"/>
              <a:gd name="connsiteY72" fmla="*/ 32519 h 278662"/>
              <a:gd name="connsiteX73" fmla="*/ 246077 w 278588"/>
              <a:gd name="connsiteY73" fmla="*/ 52024 h 278662"/>
              <a:gd name="connsiteX74" fmla="*/ 229251 w 278588"/>
              <a:gd name="connsiteY74" fmla="*/ 79694 h 278662"/>
              <a:gd name="connsiteX75" fmla="*/ 244972 w 278588"/>
              <a:gd name="connsiteY75" fmla="*/ 117634 h 278662"/>
              <a:gd name="connsiteX76" fmla="*/ 278588 w 278588"/>
              <a:gd name="connsiteY76" fmla="*/ 131718 h 278662"/>
              <a:gd name="connsiteX77" fmla="*/ 278588 w 278588"/>
              <a:gd name="connsiteY77" fmla="*/ 146908 h 278662"/>
              <a:gd name="connsiteX78" fmla="*/ 246077 w 278588"/>
              <a:gd name="connsiteY78" fmla="*/ 160993 h 278662"/>
              <a:gd name="connsiteX79" fmla="*/ 230356 w 278588"/>
              <a:gd name="connsiteY79" fmla="*/ 198398 h 278662"/>
              <a:gd name="connsiteX80" fmla="*/ 246077 w 278588"/>
              <a:gd name="connsiteY80" fmla="*/ 218473 h 278662"/>
              <a:gd name="connsiteX81" fmla="*/ 226542 w 278588"/>
              <a:gd name="connsiteY81" fmla="*/ 246107 h 278662"/>
              <a:gd name="connsiteX82" fmla="*/ 199450 w 278588"/>
              <a:gd name="connsiteY82" fmla="*/ 229847 h 278662"/>
              <a:gd name="connsiteX83" fmla="*/ 160986 w 278588"/>
              <a:gd name="connsiteY83" fmla="*/ 246107 h 278662"/>
              <a:gd name="connsiteX84" fmla="*/ 146869 w 278588"/>
              <a:gd name="connsiteY84" fmla="*/ 278662 h 278662"/>
              <a:gd name="connsiteX85" fmla="*/ 131719 w 278588"/>
              <a:gd name="connsiteY85" fmla="*/ 278662 h 278662"/>
              <a:gd name="connsiteX86" fmla="*/ 117602 w 278588"/>
              <a:gd name="connsiteY86" fmla="*/ 246678 h 278662"/>
              <a:gd name="connsiteX87" fmla="*/ 79673 w 278588"/>
              <a:gd name="connsiteY87" fmla="*/ 230382 h 278662"/>
              <a:gd name="connsiteX88" fmla="*/ 60174 w 278588"/>
              <a:gd name="connsiteY88" fmla="*/ 246107 h 278662"/>
              <a:gd name="connsiteX89" fmla="*/ 32511 w 278588"/>
              <a:gd name="connsiteY89" fmla="*/ 226603 h 278662"/>
              <a:gd name="connsiteX90" fmla="*/ 48232 w 278588"/>
              <a:gd name="connsiteY90" fmla="*/ 199503 h 278662"/>
              <a:gd name="connsiteX91" fmla="*/ 32511 w 278588"/>
              <a:gd name="connsiteY91" fmla="*/ 160993 h 278662"/>
              <a:gd name="connsiteX92" fmla="*/ 0 w 278588"/>
              <a:gd name="connsiteY92" fmla="*/ 146908 h 278662"/>
              <a:gd name="connsiteX93" fmla="*/ 0 w 278588"/>
              <a:gd name="connsiteY93" fmla="*/ 131718 h 278662"/>
              <a:gd name="connsiteX94" fmla="*/ 33046 w 278588"/>
              <a:gd name="connsiteY94" fmla="*/ 117634 h 278662"/>
              <a:gd name="connsiteX95" fmla="*/ 48766 w 278588"/>
              <a:gd name="connsiteY95" fmla="*/ 80229 h 278662"/>
              <a:gd name="connsiteX96" fmla="*/ 33046 w 278588"/>
              <a:gd name="connsiteY96" fmla="*/ 50419 h 278662"/>
              <a:gd name="connsiteX97" fmla="*/ 52581 w 278588"/>
              <a:gd name="connsiteY97" fmla="*/ 32519 h 278662"/>
              <a:gd name="connsiteX98" fmla="*/ 80208 w 278588"/>
              <a:gd name="connsiteY98" fmla="*/ 48779 h 278662"/>
              <a:gd name="connsiteX99" fmla="*/ 117602 w 278588"/>
              <a:gd name="connsiteY99" fmla="*/ 33589 h 278662"/>
              <a:gd name="connsiteX100" fmla="*/ 131719 w 278588"/>
              <a:gd name="connsiteY100" fmla="*/ 0 h 27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78588" h="278662">
                <a:moveTo>
                  <a:pt x="133850" y="101341"/>
                </a:moveTo>
                <a:cubicBezTo>
                  <a:pt x="116634" y="103659"/>
                  <a:pt x="102698" y="116424"/>
                  <a:pt x="100809" y="134965"/>
                </a:cubicBezTo>
                <a:cubicBezTo>
                  <a:pt x="97993" y="162277"/>
                  <a:pt x="120840" y="180390"/>
                  <a:pt x="144151" y="177788"/>
                </a:cubicBezTo>
                <a:cubicBezTo>
                  <a:pt x="161759" y="175791"/>
                  <a:pt x="176017" y="160494"/>
                  <a:pt x="177763" y="143629"/>
                </a:cubicBezTo>
                <a:cubicBezTo>
                  <a:pt x="180508" y="116709"/>
                  <a:pt x="159015" y="97954"/>
                  <a:pt x="133850" y="101341"/>
                </a:cubicBezTo>
                <a:close/>
                <a:moveTo>
                  <a:pt x="135490" y="95922"/>
                </a:moveTo>
                <a:cubicBezTo>
                  <a:pt x="161438" y="93283"/>
                  <a:pt x="182753" y="113072"/>
                  <a:pt x="183181" y="138744"/>
                </a:cubicBezTo>
                <a:cubicBezTo>
                  <a:pt x="183894" y="181104"/>
                  <a:pt x="133280" y="195330"/>
                  <a:pt x="108401" y="170728"/>
                </a:cubicBezTo>
                <a:cubicBezTo>
                  <a:pt x="80955" y="143594"/>
                  <a:pt x="99561" y="99559"/>
                  <a:pt x="135490" y="95922"/>
                </a:cubicBezTo>
                <a:close/>
                <a:moveTo>
                  <a:pt x="132813" y="80185"/>
                </a:moveTo>
                <a:cubicBezTo>
                  <a:pt x="117913" y="81790"/>
                  <a:pt x="104974" y="88710"/>
                  <a:pt x="96491" y="97520"/>
                </a:cubicBezTo>
                <a:cubicBezTo>
                  <a:pt x="88221" y="106152"/>
                  <a:pt x="81021" y="116710"/>
                  <a:pt x="79702" y="133867"/>
                </a:cubicBezTo>
                <a:cubicBezTo>
                  <a:pt x="78669" y="147242"/>
                  <a:pt x="83053" y="163400"/>
                  <a:pt x="90004" y="173459"/>
                </a:cubicBezTo>
                <a:cubicBezTo>
                  <a:pt x="99877" y="187797"/>
                  <a:pt x="120016" y="201459"/>
                  <a:pt x="145823" y="198962"/>
                </a:cubicBezTo>
                <a:cubicBezTo>
                  <a:pt x="173840" y="196215"/>
                  <a:pt x="196830" y="173423"/>
                  <a:pt x="198933" y="144175"/>
                </a:cubicBezTo>
                <a:cubicBezTo>
                  <a:pt x="200466" y="122845"/>
                  <a:pt x="191412" y="106830"/>
                  <a:pt x="181574" y="96985"/>
                </a:cubicBezTo>
                <a:cubicBezTo>
                  <a:pt x="170738" y="86142"/>
                  <a:pt x="153451" y="77974"/>
                  <a:pt x="132813" y="80185"/>
                </a:cubicBezTo>
                <a:close/>
                <a:moveTo>
                  <a:pt x="134987" y="70412"/>
                </a:moveTo>
                <a:cubicBezTo>
                  <a:pt x="156980" y="68700"/>
                  <a:pt x="175408" y="78223"/>
                  <a:pt x="186992" y="89388"/>
                </a:cubicBezTo>
                <a:cubicBezTo>
                  <a:pt x="197900" y="99910"/>
                  <a:pt x="208201" y="116817"/>
                  <a:pt x="208664" y="137683"/>
                </a:cubicBezTo>
                <a:cubicBezTo>
                  <a:pt x="209591" y="178488"/>
                  <a:pt x="177974" y="208699"/>
                  <a:pt x="139300" y="208699"/>
                </a:cubicBezTo>
                <a:cubicBezTo>
                  <a:pt x="100590" y="208699"/>
                  <a:pt x="71005" y="179487"/>
                  <a:pt x="69936" y="141464"/>
                </a:cubicBezTo>
                <a:cubicBezTo>
                  <a:pt x="69294" y="118315"/>
                  <a:pt x="79417" y="102157"/>
                  <a:pt x="88899" y="92098"/>
                </a:cubicBezTo>
                <a:cubicBezTo>
                  <a:pt x="99841" y="80577"/>
                  <a:pt x="112923" y="72160"/>
                  <a:pt x="134987" y="70412"/>
                </a:cubicBezTo>
                <a:close/>
                <a:moveTo>
                  <a:pt x="133323" y="14084"/>
                </a:moveTo>
                <a:cubicBezTo>
                  <a:pt x="132539" y="14405"/>
                  <a:pt x="132004" y="14940"/>
                  <a:pt x="131719" y="15725"/>
                </a:cubicBezTo>
                <a:cubicBezTo>
                  <a:pt x="132004" y="27135"/>
                  <a:pt x="132931" y="40114"/>
                  <a:pt x="125730" y="44999"/>
                </a:cubicBezTo>
                <a:cubicBezTo>
                  <a:pt x="119991" y="48886"/>
                  <a:pt x="110188" y="49314"/>
                  <a:pt x="102452" y="52594"/>
                </a:cubicBezTo>
                <a:cubicBezTo>
                  <a:pt x="96000" y="55304"/>
                  <a:pt x="87943" y="62150"/>
                  <a:pt x="81847" y="62864"/>
                </a:cubicBezTo>
                <a:cubicBezTo>
                  <a:pt x="67980" y="64504"/>
                  <a:pt x="65236" y="50455"/>
                  <a:pt x="56894" y="46069"/>
                </a:cubicBezTo>
                <a:cubicBezTo>
                  <a:pt x="52188" y="48565"/>
                  <a:pt x="48552" y="52166"/>
                  <a:pt x="46057" y="56909"/>
                </a:cubicBezTo>
                <a:cubicBezTo>
                  <a:pt x="49943" y="64682"/>
                  <a:pt x="63810" y="67713"/>
                  <a:pt x="62883" y="80764"/>
                </a:cubicBezTo>
                <a:cubicBezTo>
                  <a:pt x="62455" y="86540"/>
                  <a:pt x="55361" y="95312"/>
                  <a:pt x="52581" y="101374"/>
                </a:cubicBezTo>
                <a:cubicBezTo>
                  <a:pt x="51048" y="104690"/>
                  <a:pt x="49372" y="108434"/>
                  <a:pt x="48232" y="112214"/>
                </a:cubicBezTo>
                <a:cubicBezTo>
                  <a:pt x="47055" y="116172"/>
                  <a:pt x="47055" y="120986"/>
                  <a:pt x="44988" y="124694"/>
                </a:cubicBezTo>
                <a:cubicBezTo>
                  <a:pt x="40104" y="133501"/>
                  <a:pt x="25773" y="131362"/>
                  <a:pt x="14651" y="132253"/>
                </a:cubicBezTo>
                <a:cubicBezTo>
                  <a:pt x="13760" y="135783"/>
                  <a:pt x="13760" y="142843"/>
                  <a:pt x="14651" y="146374"/>
                </a:cubicBezTo>
                <a:cubicBezTo>
                  <a:pt x="22494" y="148049"/>
                  <a:pt x="34971" y="145019"/>
                  <a:pt x="41173" y="149618"/>
                </a:cubicBezTo>
                <a:cubicBezTo>
                  <a:pt x="47875" y="154575"/>
                  <a:pt x="48659" y="169800"/>
                  <a:pt x="52581" y="178358"/>
                </a:cubicBezTo>
                <a:cubicBezTo>
                  <a:pt x="55575" y="184919"/>
                  <a:pt x="61992" y="192978"/>
                  <a:pt x="62312" y="198398"/>
                </a:cubicBezTo>
                <a:cubicBezTo>
                  <a:pt x="63132" y="211270"/>
                  <a:pt x="49978" y="214158"/>
                  <a:pt x="46057" y="221717"/>
                </a:cubicBezTo>
                <a:cubicBezTo>
                  <a:pt x="48552" y="226460"/>
                  <a:pt x="52188" y="230061"/>
                  <a:pt x="56894" y="232557"/>
                </a:cubicBezTo>
                <a:cubicBezTo>
                  <a:pt x="63168" y="229134"/>
                  <a:pt x="66768" y="219079"/>
                  <a:pt x="74789" y="216832"/>
                </a:cubicBezTo>
                <a:cubicBezTo>
                  <a:pt x="84307" y="214194"/>
                  <a:pt x="91294" y="221682"/>
                  <a:pt x="100812" y="226068"/>
                </a:cubicBezTo>
                <a:cubicBezTo>
                  <a:pt x="108655" y="229669"/>
                  <a:pt x="116034" y="230311"/>
                  <a:pt x="123021" y="233092"/>
                </a:cubicBezTo>
                <a:cubicBezTo>
                  <a:pt x="133893" y="237478"/>
                  <a:pt x="131220" y="251741"/>
                  <a:pt x="132254" y="264007"/>
                </a:cubicBezTo>
                <a:cubicBezTo>
                  <a:pt x="135783" y="264899"/>
                  <a:pt x="142805" y="264899"/>
                  <a:pt x="146334" y="264007"/>
                </a:cubicBezTo>
                <a:cubicBezTo>
                  <a:pt x="148509" y="256804"/>
                  <a:pt x="144909" y="247355"/>
                  <a:pt x="147974" y="240152"/>
                </a:cubicBezTo>
                <a:cubicBezTo>
                  <a:pt x="151753" y="231131"/>
                  <a:pt x="167260" y="230703"/>
                  <a:pt x="176671" y="226603"/>
                </a:cubicBezTo>
                <a:cubicBezTo>
                  <a:pt x="183658" y="223572"/>
                  <a:pt x="191429" y="217082"/>
                  <a:pt x="196206" y="216298"/>
                </a:cubicBezTo>
                <a:cubicBezTo>
                  <a:pt x="211107" y="213837"/>
                  <a:pt x="213566" y="228671"/>
                  <a:pt x="221658" y="232557"/>
                </a:cubicBezTo>
                <a:cubicBezTo>
                  <a:pt x="226400" y="230061"/>
                  <a:pt x="230036" y="226460"/>
                  <a:pt x="232495" y="221717"/>
                </a:cubicBezTo>
                <a:cubicBezTo>
                  <a:pt x="228931" y="215513"/>
                  <a:pt x="219591" y="211947"/>
                  <a:pt x="216810" y="204388"/>
                </a:cubicBezTo>
                <a:cubicBezTo>
                  <a:pt x="212925" y="193976"/>
                  <a:pt x="222585" y="185668"/>
                  <a:pt x="226542" y="176183"/>
                </a:cubicBezTo>
                <a:cubicBezTo>
                  <a:pt x="229216" y="169836"/>
                  <a:pt x="230000" y="159388"/>
                  <a:pt x="233600" y="153398"/>
                </a:cubicBezTo>
                <a:cubicBezTo>
                  <a:pt x="238734" y="144876"/>
                  <a:pt x="253741" y="147479"/>
                  <a:pt x="263937" y="146374"/>
                </a:cubicBezTo>
                <a:cubicBezTo>
                  <a:pt x="264828" y="142843"/>
                  <a:pt x="264828" y="135783"/>
                  <a:pt x="263937" y="132253"/>
                </a:cubicBezTo>
                <a:cubicBezTo>
                  <a:pt x="252529" y="130649"/>
                  <a:pt x="238627" y="134785"/>
                  <a:pt x="233066" y="124123"/>
                </a:cubicBezTo>
                <a:cubicBezTo>
                  <a:pt x="229644" y="117598"/>
                  <a:pt x="229144" y="108862"/>
                  <a:pt x="226007" y="101909"/>
                </a:cubicBezTo>
                <a:cubicBezTo>
                  <a:pt x="223227" y="95776"/>
                  <a:pt x="216596" y="88002"/>
                  <a:pt x="215705" y="82939"/>
                </a:cubicBezTo>
                <a:cubicBezTo>
                  <a:pt x="213067" y="67963"/>
                  <a:pt x="228752" y="65074"/>
                  <a:pt x="232495" y="56909"/>
                </a:cubicBezTo>
                <a:cubicBezTo>
                  <a:pt x="230036" y="52166"/>
                  <a:pt x="226400" y="48565"/>
                  <a:pt x="221658" y="46069"/>
                </a:cubicBezTo>
                <a:cubicBezTo>
                  <a:pt x="213958" y="49956"/>
                  <a:pt x="210572" y="63612"/>
                  <a:pt x="198380" y="63434"/>
                </a:cubicBezTo>
                <a:cubicBezTo>
                  <a:pt x="192748" y="63327"/>
                  <a:pt x="183872" y="56695"/>
                  <a:pt x="177241" y="53664"/>
                </a:cubicBezTo>
                <a:cubicBezTo>
                  <a:pt x="173569" y="51988"/>
                  <a:pt x="169933" y="50384"/>
                  <a:pt x="166404" y="49314"/>
                </a:cubicBezTo>
                <a:cubicBezTo>
                  <a:pt x="162412" y="48137"/>
                  <a:pt x="157777" y="48137"/>
                  <a:pt x="153927" y="46069"/>
                </a:cubicBezTo>
                <a:cubicBezTo>
                  <a:pt x="144623" y="41041"/>
                  <a:pt x="147582" y="26279"/>
                  <a:pt x="146334" y="14619"/>
                </a:cubicBezTo>
                <a:cubicBezTo>
                  <a:pt x="143019" y="13443"/>
                  <a:pt x="137529" y="14405"/>
                  <a:pt x="133323" y="14084"/>
                </a:cubicBezTo>
                <a:close/>
                <a:moveTo>
                  <a:pt x="131719" y="0"/>
                </a:moveTo>
                <a:lnTo>
                  <a:pt x="146869" y="0"/>
                </a:lnTo>
                <a:cubicBezTo>
                  <a:pt x="160736" y="1854"/>
                  <a:pt x="162126" y="16188"/>
                  <a:pt x="160986" y="33054"/>
                </a:cubicBezTo>
                <a:cubicBezTo>
                  <a:pt x="174425" y="37476"/>
                  <a:pt x="188185" y="41612"/>
                  <a:pt x="198380" y="49314"/>
                </a:cubicBezTo>
                <a:cubicBezTo>
                  <a:pt x="207364" y="44571"/>
                  <a:pt x="209930" y="29132"/>
                  <a:pt x="226542" y="32519"/>
                </a:cubicBezTo>
                <a:cubicBezTo>
                  <a:pt x="232495" y="33732"/>
                  <a:pt x="244651" y="45178"/>
                  <a:pt x="246077" y="52024"/>
                </a:cubicBezTo>
                <a:cubicBezTo>
                  <a:pt x="249179" y="67356"/>
                  <a:pt x="235347" y="71386"/>
                  <a:pt x="229251" y="79694"/>
                </a:cubicBezTo>
                <a:cubicBezTo>
                  <a:pt x="236345" y="90462"/>
                  <a:pt x="242334" y="102372"/>
                  <a:pt x="244972" y="117634"/>
                </a:cubicBezTo>
                <a:cubicBezTo>
                  <a:pt x="261976" y="116528"/>
                  <a:pt x="276770" y="117634"/>
                  <a:pt x="278588" y="131718"/>
                </a:cubicBezTo>
                <a:lnTo>
                  <a:pt x="278588" y="146908"/>
                </a:lnTo>
                <a:cubicBezTo>
                  <a:pt x="276699" y="160565"/>
                  <a:pt x="262796" y="162205"/>
                  <a:pt x="246077" y="160993"/>
                </a:cubicBezTo>
                <a:cubicBezTo>
                  <a:pt x="242049" y="174685"/>
                  <a:pt x="237629" y="187986"/>
                  <a:pt x="230356" y="198398"/>
                </a:cubicBezTo>
                <a:cubicBezTo>
                  <a:pt x="232959" y="206492"/>
                  <a:pt x="244045" y="208382"/>
                  <a:pt x="246077" y="218473"/>
                </a:cubicBezTo>
                <a:cubicBezTo>
                  <a:pt x="248323" y="229669"/>
                  <a:pt x="235846" y="244217"/>
                  <a:pt x="226542" y="246107"/>
                </a:cubicBezTo>
                <a:cubicBezTo>
                  <a:pt x="211677" y="249138"/>
                  <a:pt x="207435" y="235945"/>
                  <a:pt x="199450" y="229847"/>
                </a:cubicBezTo>
                <a:cubicBezTo>
                  <a:pt x="188542" y="237193"/>
                  <a:pt x="175780" y="242684"/>
                  <a:pt x="160986" y="246107"/>
                </a:cubicBezTo>
                <a:cubicBezTo>
                  <a:pt x="162162" y="262866"/>
                  <a:pt x="160522" y="276772"/>
                  <a:pt x="146869" y="278662"/>
                </a:cubicBezTo>
                <a:lnTo>
                  <a:pt x="131719" y="278662"/>
                </a:lnTo>
                <a:cubicBezTo>
                  <a:pt x="118244" y="276737"/>
                  <a:pt x="116355" y="263258"/>
                  <a:pt x="117602" y="246678"/>
                </a:cubicBezTo>
                <a:cubicBezTo>
                  <a:pt x="103771" y="242434"/>
                  <a:pt x="90046" y="238084"/>
                  <a:pt x="79673" y="230382"/>
                </a:cubicBezTo>
                <a:cubicBezTo>
                  <a:pt x="71438" y="234305"/>
                  <a:pt x="69977" y="244146"/>
                  <a:pt x="60174" y="246107"/>
                </a:cubicBezTo>
                <a:cubicBezTo>
                  <a:pt x="49265" y="248318"/>
                  <a:pt x="34436" y="236087"/>
                  <a:pt x="32511" y="226603"/>
                </a:cubicBezTo>
                <a:cubicBezTo>
                  <a:pt x="29445" y="211591"/>
                  <a:pt x="42706" y="208061"/>
                  <a:pt x="48232" y="199503"/>
                </a:cubicBezTo>
                <a:cubicBezTo>
                  <a:pt x="41245" y="188414"/>
                  <a:pt x="35541" y="176040"/>
                  <a:pt x="32511" y="160993"/>
                </a:cubicBezTo>
                <a:cubicBezTo>
                  <a:pt x="15792" y="162205"/>
                  <a:pt x="1889" y="160565"/>
                  <a:pt x="0" y="146908"/>
                </a:cubicBezTo>
                <a:lnTo>
                  <a:pt x="0" y="131718"/>
                </a:lnTo>
                <a:cubicBezTo>
                  <a:pt x="1854" y="117848"/>
                  <a:pt x="16184" y="116493"/>
                  <a:pt x="33046" y="117634"/>
                </a:cubicBezTo>
                <a:cubicBezTo>
                  <a:pt x="35755" y="102622"/>
                  <a:pt x="41316" y="90498"/>
                  <a:pt x="48766" y="80229"/>
                </a:cubicBezTo>
                <a:cubicBezTo>
                  <a:pt x="43419" y="70601"/>
                  <a:pt x="28126" y="66608"/>
                  <a:pt x="33046" y="50419"/>
                </a:cubicBezTo>
                <a:cubicBezTo>
                  <a:pt x="35113" y="43680"/>
                  <a:pt x="46699" y="33553"/>
                  <a:pt x="52581" y="32519"/>
                </a:cubicBezTo>
                <a:cubicBezTo>
                  <a:pt x="68836" y="29702"/>
                  <a:pt x="70725" y="44393"/>
                  <a:pt x="80208" y="48779"/>
                </a:cubicBezTo>
                <a:cubicBezTo>
                  <a:pt x="91009" y="42075"/>
                  <a:pt x="103129" y="36620"/>
                  <a:pt x="117602" y="33589"/>
                </a:cubicBezTo>
                <a:cubicBezTo>
                  <a:pt x="116497" y="16580"/>
                  <a:pt x="117638" y="1818"/>
                  <a:pt x="131719" y="0"/>
                </a:cubicBez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05.</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4" name="OfficePLUS.cn-4"/>
          <p:cNvSpPr txBox="1"/>
          <p:nvPr/>
        </p:nvSpPr>
        <p:spPr>
          <a:xfrm flipH="1">
            <a:off x="1583999" y="295533"/>
            <a:ext cx="2676502"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公平性</a:t>
            </a:r>
            <a:endParaRPr lang="zh-CN" altLang="en-US" sz="2400" b="1" dirty="0">
              <a:solidFill>
                <a:srgbClr val="0D8CFE"/>
              </a:solidFill>
              <a:latin typeface="+mj-ea"/>
              <a:ea typeface="+mj-ea"/>
              <a:cs typeface="阿里巴巴普惠体 B" panose="00020600040101010101" pitchFamily="18" charset="-122"/>
              <a:sym typeface="+mn-lt"/>
            </a:endParaRPr>
          </a:p>
        </p:txBody>
      </p:sp>
      <p:sp>
        <p:nvSpPr>
          <p:cNvPr id="2" name="任意多边形: 形状 1"/>
          <p:cNvSpPr/>
          <p:nvPr/>
        </p:nvSpPr>
        <p:spPr>
          <a:xfrm>
            <a:off x="182442" y="203200"/>
            <a:ext cx="609558" cy="609685"/>
          </a:xfrm>
          <a:custGeom>
            <a:avLst/>
            <a:gdLst>
              <a:gd name="T0" fmla="*/ 4993 w 9984"/>
              <a:gd name="T1" fmla="*/ 2140 h 9986"/>
              <a:gd name="T2" fmla="*/ 3923 w 9984"/>
              <a:gd name="T3" fmla="*/ 1071 h 9986"/>
              <a:gd name="T4" fmla="*/ 4993 w 9984"/>
              <a:gd name="T5" fmla="*/ 0 h 9986"/>
              <a:gd name="T6" fmla="*/ 6063 w 9984"/>
              <a:gd name="T7" fmla="*/ 1071 h 9986"/>
              <a:gd name="T8" fmla="*/ 4993 w 9984"/>
              <a:gd name="T9" fmla="*/ 2140 h 9986"/>
              <a:gd name="T10" fmla="*/ 9984 w 9984"/>
              <a:gd name="T11" fmla="*/ 6419 h 9986"/>
              <a:gd name="T12" fmla="*/ 8558 w 9984"/>
              <a:gd name="T13" fmla="*/ 7846 h 9986"/>
              <a:gd name="T14" fmla="*/ 7845 w 9984"/>
              <a:gd name="T15" fmla="*/ 7846 h 9986"/>
              <a:gd name="T16" fmla="*/ 6419 w 9984"/>
              <a:gd name="T17" fmla="*/ 6419 h 9986"/>
              <a:gd name="T18" fmla="*/ 7845 w 9984"/>
              <a:gd name="T19" fmla="*/ 3567 h 9986"/>
              <a:gd name="T20" fmla="*/ 7133 w 9984"/>
              <a:gd name="T21" fmla="*/ 3567 h 9986"/>
              <a:gd name="T22" fmla="*/ 6420 w 9984"/>
              <a:gd name="T23" fmla="*/ 2854 h 9986"/>
              <a:gd name="T24" fmla="*/ 5708 w 9984"/>
              <a:gd name="T25" fmla="*/ 2854 h 9986"/>
              <a:gd name="T26" fmla="*/ 5708 w 9984"/>
              <a:gd name="T27" fmla="*/ 8559 h 9986"/>
              <a:gd name="T28" fmla="*/ 6420 w 9984"/>
              <a:gd name="T29" fmla="*/ 9273 h 9986"/>
              <a:gd name="T30" fmla="*/ 7133 w 9984"/>
              <a:gd name="T31" fmla="*/ 9273 h 9986"/>
              <a:gd name="T32" fmla="*/ 7845 w 9984"/>
              <a:gd name="T33" fmla="*/ 9986 h 9986"/>
              <a:gd name="T34" fmla="*/ 2140 w 9984"/>
              <a:gd name="T35" fmla="*/ 9986 h 9986"/>
              <a:gd name="T36" fmla="*/ 2853 w 9984"/>
              <a:gd name="T37" fmla="*/ 9273 h 9986"/>
              <a:gd name="T38" fmla="*/ 3565 w 9984"/>
              <a:gd name="T39" fmla="*/ 9273 h 9986"/>
              <a:gd name="T40" fmla="*/ 4278 w 9984"/>
              <a:gd name="T41" fmla="*/ 8559 h 9986"/>
              <a:gd name="T42" fmla="*/ 4299 w 9984"/>
              <a:gd name="T43" fmla="*/ 8559 h 9986"/>
              <a:gd name="T44" fmla="*/ 4278 w 9984"/>
              <a:gd name="T45" fmla="*/ 2854 h 9986"/>
              <a:gd name="T46" fmla="*/ 3565 w 9984"/>
              <a:gd name="T47" fmla="*/ 2854 h 9986"/>
              <a:gd name="T48" fmla="*/ 2853 w 9984"/>
              <a:gd name="T49" fmla="*/ 3567 h 9986"/>
              <a:gd name="T50" fmla="*/ 2140 w 9984"/>
              <a:gd name="T51" fmla="*/ 3567 h 9986"/>
              <a:gd name="T52" fmla="*/ 3566 w 9984"/>
              <a:gd name="T53" fmla="*/ 6419 h 9986"/>
              <a:gd name="T54" fmla="*/ 2140 w 9984"/>
              <a:gd name="T55" fmla="*/ 7846 h 9986"/>
              <a:gd name="T56" fmla="*/ 1426 w 9984"/>
              <a:gd name="T57" fmla="*/ 7846 h 9986"/>
              <a:gd name="T58" fmla="*/ 0 w 9984"/>
              <a:gd name="T59" fmla="*/ 6419 h 9986"/>
              <a:gd name="T60" fmla="*/ 1426 w 9984"/>
              <a:gd name="T61" fmla="*/ 3567 h 9986"/>
              <a:gd name="T62" fmla="*/ 714 w 9984"/>
              <a:gd name="T63" fmla="*/ 3567 h 9986"/>
              <a:gd name="T64" fmla="*/ 714 w 9984"/>
              <a:gd name="T65" fmla="*/ 2854 h 9986"/>
              <a:gd name="T66" fmla="*/ 2853 w 9984"/>
              <a:gd name="T67" fmla="*/ 2854 h 9986"/>
              <a:gd name="T68" fmla="*/ 3565 w 9984"/>
              <a:gd name="T69" fmla="*/ 2142 h 9986"/>
              <a:gd name="T70" fmla="*/ 6419 w 9984"/>
              <a:gd name="T71" fmla="*/ 2142 h 9986"/>
              <a:gd name="T72" fmla="*/ 7132 w 9984"/>
              <a:gd name="T73" fmla="*/ 2854 h 9986"/>
              <a:gd name="T74" fmla="*/ 9270 w 9984"/>
              <a:gd name="T75" fmla="*/ 2854 h 9986"/>
              <a:gd name="T76" fmla="*/ 9270 w 9984"/>
              <a:gd name="T77" fmla="*/ 3567 h 9986"/>
              <a:gd name="T78" fmla="*/ 8557 w 9984"/>
              <a:gd name="T79" fmla="*/ 3567 h 9986"/>
              <a:gd name="T80" fmla="*/ 9984 w 9984"/>
              <a:gd name="T81" fmla="*/ 6419 h 9986"/>
              <a:gd name="T82" fmla="*/ 1784 w 9984"/>
              <a:gd name="T83" fmla="*/ 4279 h 9986"/>
              <a:gd name="T84" fmla="*/ 714 w 9984"/>
              <a:gd name="T85" fmla="*/ 6418 h 9986"/>
              <a:gd name="T86" fmla="*/ 2853 w 9984"/>
              <a:gd name="T87" fmla="*/ 6418 h 9986"/>
              <a:gd name="T88" fmla="*/ 1784 w 9984"/>
              <a:gd name="T89" fmla="*/ 4279 h 9986"/>
              <a:gd name="T90" fmla="*/ 9272 w 9984"/>
              <a:gd name="T91" fmla="*/ 6419 h 9986"/>
              <a:gd name="T92" fmla="*/ 8202 w 9984"/>
              <a:gd name="T93" fmla="*/ 4281 h 9986"/>
              <a:gd name="T94" fmla="*/ 7132 w 9984"/>
              <a:gd name="T95" fmla="*/ 6419 h 9986"/>
              <a:gd name="T96" fmla="*/ 9272 w 9984"/>
              <a:gd name="T97" fmla="*/ 6419 h 9986"/>
              <a:gd name="T98" fmla="*/ 9272 w 9984"/>
              <a:gd name="T99" fmla="*/ 6419 h 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84" h="9986">
                <a:moveTo>
                  <a:pt x="4993" y="2140"/>
                </a:moveTo>
                <a:cubicBezTo>
                  <a:pt x="4402" y="2140"/>
                  <a:pt x="3923" y="1663"/>
                  <a:pt x="3923" y="1071"/>
                </a:cubicBezTo>
                <a:cubicBezTo>
                  <a:pt x="3923" y="479"/>
                  <a:pt x="4400" y="0"/>
                  <a:pt x="4993" y="0"/>
                </a:cubicBezTo>
                <a:cubicBezTo>
                  <a:pt x="5585" y="0"/>
                  <a:pt x="6063" y="478"/>
                  <a:pt x="6063" y="1071"/>
                </a:cubicBezTo>
                <a:cubicBezTo>
                  <a:pt x="6063" y="1662"/>
                  <a:pt x="5584" y="2140"/>
                  <a:pt x="4993" y="2140"/>
                </a:cubicBezTo>
                <a:close/>
                <a:moveTo>
                  <a:pt x="9984" y="6419"/>
                </a:moveTo>
                <a:cubicBezTo>
                  <a:pt x="9984" y="7211"/>
                  <a:pt x="9349" y="7846"/>
                  <a:pt x="8558" y="7846"/>
                </a:cubicBezTo>
                <a:lnTo>
                  <a:pt x="7845" y="7846"/>
                </a:lnTo>
                <a:cubicBezTo>
                  <a:pt x="7054" y="7844"/>
                  <a:pt x="6419" y="7211"/>
                  <a:pt x="6419" y="6419"/>
                </a:cubicBezTo>
                <a:lnTo>
                  <a:pt x="7845" y="3567"/>
                </a:lnTo>
                <a:lnTo>
                  <a:pt x="7133" y="3567"/>
                </a:lnTo>
                <a:cubicBezTo>
                  <a:pt x="6740" y="3567"/>
                  <a:pt x="6420" y="3246"/>
                  <a:pt x="6420" y="2854"/>
                </a:cubicBezTo>
                <a:lnTo>
                  <a:pt x="5708" y="2854"/>
                </a:lnTo>
                <a:lnTo>
                  <a:pt x="5708" y="8559"/>
                </a:lnTo>
                <a:cubicBezTo>
                  <a:pt x="6008" y="8559"/>
                  <a:pt x="6420" y="8881"/>
                  <a:pt x="6420" y="9273"/>
                </a:cubicBezTo>
                <a:lnTo>
                  <a:pt x="7133" y="9273"/>
                </a:lnTo>
                <a:cubicBezTo>
                  <a:pt x="7433" y="9273"/>
                  <a:pt x="7845" y="9594"/>
                  <a:pt x="7845" y="9986"/>
                </a:cubicBezTo>
                <a:lnTo>
                  <a:pt x="2140" y="9986"/>
                </a:lnTo>
                <a:cubicBezTo>
                  <a:pt x="2140" y="9593"/>
                  <a:pt x="2554" y="9273"/>
                  <a:pt x="2853" y="9273"/>
                </a:cubicBezTo>
                <a:lnTo>
                  <a:pt x="3565" y="9273"/>
                </a:lnTo>
                <a:cubicBezTo>
                  <a:pt x="3565" y="8881"/>
                  <a:pt x="3979" y="8559"/>
                  <a:pt x="4278" y="8559"/>
                </a:cubicBezTo>
                <a:lnTo>
                  <a:pt x="4299" y="8559"/>
                </a:lnTo>
                <a:lnTo>
                  <a:pt x="4278" y="2854"/>
                </a:lnTo>
                <a:lnTo>
                  <a:pt x="3565" y="2854"/>
                </a:lnTo>
                <a:cubicBezTo>
                  <a:pt x="3565" y="3247"/>
                  <a:pt x="3244" y="3567"/>
                  <a:pt x="2853" y="3567"/>
                </a:cubicBezTo>
                <a:lnTo>
                  <a:pt x="2140" y="3567"/>
                </a:lnTo>
                <a:lnTo>
                  <a:pt x="3566" y="6419"/>
                </a:lnTo>
                <a:cubicBezTo>
                  <a:pt x="3566" y="7211"/>
                  <a:pt x="2931" y="7846"/>
                  <a:pt x="2140" y="7846"/>
                </a:cubicBezTo>
                <a:lnTo>
                  <a:pt x="1426" y="7846"/>
                </a:lnTo>
                <a:cubicBezTo>
                  <a:pt x="635" y="7846"/>
                  <a:pt x="0" y="7211"/>
                  <a:pt x="0" y="6419"/>
                </a:cubicBezTo>
                <a:lnTo>
                  <a:pt x="1426" y="3567"/>
                </a:lnTo>
                <a:lnTo>
                  <a:pt x="714" y="3567"/>
                </a:lnTo>
                <a:lnTo>
                  <a:pt x="714" y="2854"/>
                </a:lnTo>
                <a:lnTo>
                  <a:pt x="2853" y="2854"/>
                </a:lnTo>
                <a:cubicBezTo>
                  <a:pt x="2853" y="2462"/>
                  <a:pt x="3174" y="2142"/>
                  <a:pt x="3565" y="2142"/>
                </a:cubicBezTo>
                <a:lnTo>
                  <a:pt x="6419" y="2142"/>
                </a:lnTo>
                <a:cubicBezTo>
                  <a:pt x="6812" y="2142"/>
                  <a:pt x="7132" y="2463"/>
                  <a:pt x="7132" y="2854"/>
                </a:cubicBezTo>
                <a:lnTo>
                  <a:pt x="9270" y="2854"/>
                </a:lnTo>
                <a:lnTo>
                  <a:pt x="9270" y="3567"/>
                </a:lnTo>
                <a:lnTo>
                  <a:pt x="8557" y="3567"/>
                </a:lnTo>
                <a:lnTo>
                  <a:pt x="9984" y="6419"/>
                </a:lnTo>
                <a:close/>
                <a:moveTo>
                  <a:pt x="1784" y="4279"/>
                </a:moveTo>
                <a:lnTo>
                  <a:pt x="714" y="6418"/>
                </a:lnTo>
                <a:lnTo>
                  <a:pt x="2853" y="6418"/>
                </a:lnTo>
                <a:lnTo>
                  <a:pt x="1784" y="4279"/>
                </a:lnTo>
                <a:close/>
                <a:moveTo>
                  <a:pt x="9272" y="6419"/>
                </a:moveTo>
                <a:lnTo>
                  <a:pt x="8202" y="4281"/>
                </a:lnTo>
                <a:lnTo>
                  <a:pt x="7132" y="6419"/>
                </a:lnTo>
                <a:lnTo>
                  <a:pt x="9272" y="6419"/>
                </a:lnTo>
                <a:close/>
                <a:moveTo>
                  <a:pt x="9272" y="6419"/>
                </a:move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图片 6"/>
          <p:cNvPicPr>
            <a:picLocks noChangeAspect="1"/>
          </p:cNvPicPr>
          <p:nvPr/>
        </p:nvPicPr>
        <p:blipFill>
          <a:blip r:embed="rId1">
            <a:clrChange>
              <a:clrFrom>
                <a:srgbClr val="FFFFFF"/>
              </a:clrFrom>
              <a:clrTo>
                <a:srgbClr val="FFFFFF">
                  <a:alpha val="0"/>
                </a:srgbClr>
              </a:clrTo>
            </a:clrChange>
          </a:blip>
          <a:stretch>
            <a:fillRect/>
          </a:stretch>
        </p:blipFill>
        <p:spPr>
          <a:xfrm>
            <a:off x="1657524" y="3423261"/>
            <a:ext cx="2676503" cy="2969245"/>
          </a:xfrm>
          <a:prstGeom prst="rect">
            <a:avLst/>
          </a:prstGeom>
        </p:spPr>
      </p:pic>
      <p:sp>
        <p:nvSpPr>
          <p:cNvPr id="9" name="文本框 8"/>
          <p:cNvSpPr txBox="1"/>
          <p:nvPr/>
        </p:nvSpPr>
        <p:spPr>
          <a:xfrm>
            <a:off x="6435478" y="4882862"/>
            <a:ext cx="5040000" cy="1509644"/>
          </a:xfrm>
          <a:prstGeom prst="rect">
            <a:avLst/>
          </a:prstGeom>
          <a:noFill/>
        </p:spPr>
        <p:txBody>
          <a:bodyPr wrap="square">
            <a:spAutoFit/>
          </a:bodyPr>
          <a:lstStyle/>
          <a:p>
            <a:pPr algn="ctr">
              <a:spcAft>
                <a:spcPts val="600"/>
              </a:spcAft>
            </a:pPr>
            <a:r>
              <a:rPr lang="zh-CN" altLang="en-US" sz="1600" dirty="0"/>
              <a:t>临床管理难度小</a:t>
            </a:r>
            <a:endParaRPr lang="en-US" altLang="zh-CN" sz="1600" dirty="0"/>
          </a:p>
          <a:p>
            <a:pPr marL="285750" indent="-285750" algn="just">
              <a:lnSpc>
                <a:spcPct val="130000"/>
              </a:lnSpc>
              <a:buFont typeface="Wingdings" panose="05000000000000000000" pitchFamily="2" charset="2"/>
              <a:buChar char="ü"/>
            </a:pPr>
            <a:r>
              <a:rPr lang="zh-CN" altLang="en-US" sz="1400" dirty="0"/>
              <a:t>氟西汀口服溶液剂量准确，简化临床应用，无临床滥用风险和超说明书用药的可能性</a:t>
            </a:r>
            <a:endParaRPr lang="en-US" altLang="zh-CN" sz="1400" dirty="0"/>
          </a:p>
          <a:p>
            <a:pPr marL="285750" indent="-285750" algn="just">
              <a:lnSpc>
                <a:spcPct val="130000"/>
              </a:lnSpc>
              <a:buFont typeface="Wingdings" panose="05000000000000000000" pitchFamily="2" charset="2"/>
              <a:buChar char="ü"/>
            </a:pPr>
            <a:r>
              <a:rPr lang="zh-CN" altLang="en-US" sz="1400" dirty="0"/>
              <a:t>适应症表述清晰，限制要求明确，医保办审核方便</a:t>
            </a:r>
            <a:endParaRPr lang="en-US" altLang="zh-CN" sz="1400" dirty="0"/>
          </a:p>
          <a:p>
            <a:pPr marL="285750" indent="-285750" algn="just">
              <a:lnSpc>
                <a:spcPct val="130000"/>
              </a:lnSpc>
              <a:buFont typeface="Wingdings" panose="05000000000000000000" pitchFamily="2" charset="2"/>
              <a:buChar char="ü"/>
            </a:pPr>
            <a:r>
              <a:rPr lang="zh-CN" altLang="en-US" sz="1400" dirty="0"/>
              <a:t>对于抑郁患者，口服溶液具有更好的依从性</a:t>
            </a:r>
            <a:endParaRPr lang="en-US" altLang="zh-CN" sz="1400" dirty="0"/>
          </a:p>
        </p:txBody>
      </p:sp>
      <p:sp>
        <p:nvSpPr>
          <p:cNvPr id="11" name="文本框 10"/>
          <p:cNvSpPr txBox="1"/>
          <p:nvPr/>
        </p:nvSpPr>
        <p:spPr>
          <a:xfrm>
            <a:off x="6435478" y="2520051"/>
            <a:ext cx="5040000" cy="1509644"/>
          </a:xfrm>
          <a:prstGeom prst="rect">
            <a:avLst/>
          </a:prstGeom>
          <a:noFill/>
        </p:spPr>
        <p:txBody>
          <a:bodyPr wrap="square">
            <a:spAutoFit/>
          </a:bodyPr>
          <a:lstStyle/>
          <a:p>
            <a:pPr algn="ctr">
              <a:spcAft>
                <a:spcPts val="600"/>
              </a:spcAft>
            </a:pPr>
            <a:r>
              <a:rPr lang="zh-CN" altLang="en-US" sz="1600" dirty="0"/>
              <a:t>公平与保基本</a:t>
            </a:r>
            <a:endParaRPr lang="en-US" altLang="zh-CN" sz="1600" dirty="0"/>
          </a:p>
          <a:p>
            <a:pPr marL="285750" indent="-285750" algn="just">
              <a:lnSpc>
                <a:spcPct val="130000"/>
              </a:lnSpc>
              <a:buFont typeface="Wingdings" panose="05000000000000000000" pitchFamily="2" charset="2"/>
              <a:buChar char="ü"/>
            </a:pPr>
            <a:r>
              <a:rPr lang="zh-CN" altLang="en-US" sz="1400" dirty="0"/>
              <a:t>本品与原研相比更具经济性优势，且可有效避免口服固体制剂的浪费，进一步降低医疗成本，节省医保基金</a:t>
            </a:r>
            <a:endParaRPr lang="en-US" altLang="zh-CN" sz="1400" dirty="0"/>
          </a:p>
          <a:p>
            <a:pPr marL="285750" indent="-285750" algn="just">
              <a:lnSpc>
                <a:spcPct val="130000"/>
              </a:lnSpc>
              <a:buFont typeface="Wingdings" panose="05000000000000000000" pitchFamily="2" charset="2"/>
              <a:buChar char="ü"/>
            </a:pPr>
            <a:r>
              <a:rPr lang="zh-CN" altLang="en-US" sz="1400" dirty="0"/>
              <a:t>弥补儿童用药短缺，体现了儿童用药可及性与公平性，符合“保基本”原则 </a:t>
            </a:r>
            <a:endParaRPr lang="zh-CN" altLang="en-US" sz="1400" dirty="0"/>
          </a:p>
        </p:txBody>
      </p:sp>
      <p:sp>
        <p:nvSpPr>
          <p:cNvPr id="15" name="文本框 14"/>
          <p:cNvSpPr txBox="1"/>
          <p:nvPr/>
        </p:nvSpPr>
        <p:spPr>
          <a:xfrm>
            <a:off x="487221" y="964257"/>
            <a:ext cx="5040000" cy="2403735"/>
          </a:xfrm>
          <a:prstGeom prst="rect">
            <a:avLst/>
          </a:prstGeom>
          <a:noFill/>
        </p:spPr>
        <p:txBody>
          <a:bodyPr wrap="square">
            <a:spAutoFit/>
          </a:bodyPr>
          <a:lstStyle/>
          <a:p>
            <a:pPr algn="ctr">
              <a:spcAft>
                <a:spcPts val="600"/>
              </a:spcAft>
            </a:pPr>
            <a:r>
              <a:rPr lang="zh-CN" altLang="en-US" sz="1600" dirty="0"/>
              <a:t>弥补药品目录短板</a:t>
            </a:r>
            <a:endParaRPr lang="en-US" altLang="zh-CN" sz="1600" dirty="0"/>
          </a:p>
          <a:p>
            <a:pPr marL="171450" indent="-171450" algn="just">
              <a:lnSpc>
                <a:spcPct val="130000"/>
              </a:lnSpc>
              <a:spcBef>
                <a:spcPts val="600"/>
              </a:spcBef>
              <a:buFont typeface="Wingdings" panose="05000000000000000000" pitchFamily="2" charset="2"/>
              <a:buChar char="ü"/>
            </a:pPr>
            <a:r>
              <a:rPr lang="zh-CN" altLang="en-US" sz="1400" dirty="0"/>
              <a:t>目录内同治疗领域的药品无抑郁症的儿童适应症和用法用量</a:t>
            </a:r>
            <a:endParaRPr lang="en-US" altLang="zh-CN" sz="1400" dirty="0"/>
          </a:p>
          <a:p>
            <a:pPr marL="171450" indent="-171450" algn="just">
              <a:lnSpc>
                <a:spcPct val="130000"/>
              </a:lnSpc>
              <a:spcBef>
                <a:spcPts val="600"/>
              </a:spcBef>
              <a:buFont typeface="Wingdings" panose="05000000000000000000" pitchFamily="2" charset="2"/>
              <a:buChar char="ü"/>
            </a:pPr>
            <a:r>
              <a:rPr lang="zh-CN" altLang="en-US" sz="1400" dirty="0"/>
              <a:t>目录内同治疗领域的药品无口服溶液剂型</a:t>
            </a:r>
            <a:endParaRPr lang="en-US" altLang="zh-CN" sz="1400" dirty="0"/>
          </a:p>
          <a:p>
            <a:pPr marL="171450" indent="-171450" algn="just">
              <a:lnSpc>
                <a:spcPct val="130000"/>
              </a:lnSpc>
              <a:spcBef>
                <a:spcPts val="600"/>
              </a:spcBef>
              <a:buFont typeface="Wingdings" panose="05000000000000000000" pitchFamily="2" charset="2"/>
              <a:buChar char="ü"/>
            </a:pPr>
            <a:r>
              <a:rPr lang="zh-CN" altLang="en-US" sz="1400" dirty="0"/>
              <a:t>肝功能不全及低体重儿童等特殊人群需要减量服用氟西汀，但氟西汀口服常释固体剂型很难精确分剂量</a:t>
            </a:r>
            <a:endParaRPr lang="en-US" altLang="zh-CN" sz="1400" dirty="0"/>
          </a:p>
          <a:p>
            <a:pPr marL="171450" indent="-171450" algn="just">
              <a:lnSpc>
                <a:spcPct val="130000"/>
              </a:lnSpc>
              <a:spcBef>
                <a:spcPts val="600"/>
              </a:spcBef>
              <a:buFont typeface="Wingdings" panose="05000000000000000000" pitchFamily="2" charset="2"/>
              <a:buChar char="ü"/>
            </a:pPr>
            <a:r>
              <a:rPr lang="zh-CN" altLang="en-US" sz="1400" dirty="0"/>
              <a:t>口服溶液相比口服固体制剂，可精准取量、减少浪费，更适合低体重儿童</a:t>
            </a:r>
            <a:endParaRPr lang="zh-CN" altLang="en-US" sz="1400" dirty="0"/>
          </a:p>
        </p:txBody>
      </p:sp>
      <p:grpSp>
        <p:nvGrpSpPr>
          <p:cNvPr id="6" name="组合 5"/>
          <p:cNvGrpSpPr/>
          <p:nvPr/>
        </p:nvGrpSpPr>
        <p:grpSpPr>
          <a:xfrm>
            <a:off x="7428215" y="964257"/>
            <a:ext cx="3780890" cy="732508"/>
            <a:chOff x="6939249" y="1154093"/>
            <a:chExt cx="3620313" cy="732508"/>
          </a:xfrm>
        </p:grpSpPr>
        <p:sp>
          <p:nvSpPr>
            <p:cNvPr id="20" name="文本框 19"/>
            <p:cNvSpPr txBox="1"/>
            <p:nvPr/>
          </p:nvSpPr>
          <p:spPr>
            <a:xfrm>
              <a:off x="6939249" y="1154093"/>
              <a:ext cx="3620313" cy="732508"/>
            </a:xfrm>
            <a:prstGeom prst="rect">
              <a:avLst/>
            </a:prstGeom>
            <a:noFill/>
          </p:spPr>
          <p:txBody>
            <a:bodyPr wrap="square">
              <a:spAutoFit/>
            </a:bodyPr>
            <a:lstStyle/>
            <a:p>
              <a:pPr>
                <a:lnSpc>
                  <a:spcPct val="130000"/>
                </a:lnSpc>
              </a:pPr>
              <a:r>
                <a:rPr lang="zh-CN" altLang="en-US" sz="1600" dirty="0"/>
                <a:t>中国患抑郁症人数</a:t>
              </a:r>
              <a:r>
                <a:rPr lang="en-US" altLang="zh-CN" sz="1600" dirty="0"/>
                <a:t>9500</a:t>
              </a:r>
              <a:r>
                <a:rPr lang="zh-CN" altLang="en-US" sz="1600" dirty="0"/>
                <a:t>万</a:t>
              </a:r>
              <a:endParaRPr lang="en-US" altLang="zh-CN" sz="1600" dirty="0"/>
            </a:p>
            <a:p>
              <a:pPr>
                <a:lnSpc>
                  <a:spcPct val="130000"/>
                </a:lnSpc>
              </a:pPr>
              <a:r>
                <a:rPr lang="zh-CN" altLang="en-US" sz="1600" dirty="0"/>
                <a:t>中国强迫症患者约</a:t>
              </a:r>
              <a:r>
                <a:rPr lang="en-US" altLang="zh-CN" sz="1600" dirty="0"/>
                <a:t>1400~2800</a:t>
              </a:r>
              <a:r>
                <a:rPr lang="zh-CN" altLang="en-US" sz="1600" dirty="0"/>
                <a:t>万</a:t>
              </a:r>
              <a:endParaRPr lang="zh-CN" altLang="en-US" sz="1600" dirty="0"/>
            </a:p>
          </p:txBody>
        </p:sp>
        <p:sp>
          <p:nvSpPr>
            <p:cNvPr id="5" name="任意多边形: 形状 4"/>
            <p:cNvSpPr/>
            <p:nvPr/>
          </p:nvSpPr>
          <p:spPr>
            <a:xfrm>
              <a:off x="9931743" y="1228801"/>
              <a:ext cx="609684" cy="55321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本框 9"/>
          <p:cNvSpPr txBox="1"/>
          <p:nvPr/>
        </p:nvSpPr>
        <p:spPr>
          <a:xfrm>
            <a:off x="1482250" y="6447775"/>
            <a:ext cx="2880000" cy="276999"/>
          </a:xfrm>
          <a:prstGeom prst="rect">
            <a:avLst/>
          </a:prstGeom>
          <a:noFill/>
        </p:spPr>
        <p:txBody>
          <a:bodyPr wrap="square">
            <a:spAutoFit/>
          </a:bodyPr>
          <a:lstStyle/>
          <a:p>
            <a:pPr algn="ctr">
              <a:spcAft>
                <a:spcPts val="600"/>
              </a:spcAft>
            </a:pPr>
            <a:r>
              <a:rPr lang="zh-CN" altLang="en-US" sz="1200" dirty="0"/>
              <a:t>目录内药品的剂型汇总</a:t>
            </a:r>
            <a:endParaRPr lang="en-US" altLang="zh-CN" sz="1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07871" y="2921169"/>
            <a:ext cx="5976258" cy="1015663"/>
            <a:chOff x="4366985" y="2091871"/>
            <a:chExt cx="5976258" cy="1015663"/>
          </a:xfrm>
        </p:grpSpPr>
        <p:pic>
          <p:nvPicPr>
            <p:cNvPr id="6" name="OfficePLUS.cn-1"/>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50400" y="2217057"/>
              <a:ext cx="792843" cy="792843"/>
            </a:xfrm>
            <a:prstGeom prst="rect">
              <a:avLst/>
            </a:prstGeom>
          </p:spPr>
        </p:pic>
        <p:sp>
          <p:nvSpPr>
            <p:cNvPr id="7" name="OfficePLUS.cn-2"/>
            <p:cNvSpPr txBox="1"/>
            <p:nvPr/>
          </p:nvSpPr>
          <p:spPr>
            <a:xfrm>
              <a:off x="4366985" y="2091871"/>
              <a:ext cx="5818416" cy="1015663"/>
            </a:xfrm>
            <a:prstGeom prst="rect">
              <a:avLst/>
            </a:prstGeom>
            <a:noFill/>
          </p:spPr>
          <p:txBody>
            <a:bodyPr wrap="square" rtlCol="0">
              <a:spAutoFit/>
            </a:bodyPr>
            <a:lstStyle/>
            <a:p>
              <a:r>
                <a:rPr lang="zh-CN" altLang="en-US" sz="6000" b="1" dirty="0">
                  <a:solidFill>
                    <a:srgbClr val="0D8CFE"/>
                  </a:solidFill>
                  <a:effectLst>
                    <a:outerShdw blurRad="50800" dist="38100" dir="2700000" algn="tl" rotWithShape="0">
                      <a:schemeClr val="tx1">
                        <a:lumMod val="50000"/>
                        <a:lumOff val="50000"/>
                        <a:alpha val="42000"/>
                      </a:schemeClr>
                    </a:outerShdw>
                  </a:effectLst>
                  <a:ea typeface="阿里巴巴普惠体 B" panose="00020600040101010101" pitchFamily="18" charset="-122"/>
                  <a:cs typeface="阿里巴巴普惠体 B" panose="00020600040101010101" pitchFamily="18" charset="-122"/>
                  <a:sym typeface="+mn-lt"/>
                </a:rPr>
                <a:t>感谢您的聆听！</a:t>
              </a:r>
              <a:endParaRPr lang="zh-CN" altLang="en-US" sz="6000" b="1" dirty="0">
                <a:solidFill>
                  <a:srgbClr val="0D8CFE"/>
                </a:solidFill>
                <a:effectLst>
                  <a:outerShdw blurRad="50800" dist="38100" dir="2700000" algn="tl" rotWithShape="0">
                    <a:schemeClr val="tx1">
                      <a:lumMod val="50000"/>
                      <a:lumOff val="50000"/>
                      <a:alpha val="42000"/>
                    </a:schemeClr>
                  </a:outerShdw>
                </a:effectLst>
                <a:ea typeface="阿里巴巴普惠体 B" panose="00020600040101010101" pitchFamily="18" charset="-122"/>
                <a:cs typeface="阿里巴巴普惠体 B" panose="00020600040101010101" pitchFamily="18"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fficePLUS.cn-1"/>
          <p:cNvSpPr txBox="1"/>
          <p:nvPr/>
        </p:nvSpPr>
        <p:spPr>
          <a:xfrm>
            <a:off x="683034" y="1105676"/>
            <a:ext cx="2142622" cy="707886"/>
          </a:xfrm>
          <a:prstGeom prst="rect">
            <a:avLst/>
          </a:prstGeom>
          <a:noFill/>
        </p:spPr>
        <p:txBody>
          <a:bodyPr wrap="square" rtlCol="0">
            <a:spAutoFit/>
          </a:bodyPr>
          <a:lstStyle/>
          <a:p>
            <a:r>
              <a:rPr lang="zh-CN" altLang="en-US" sz="4000" b="1" spc="1500" dirty="0">
                <a:solidFill>
                  <a:srgbClr val="0D8CFE"/>
                </a:solidFill>
                <a:ea typeface="微软雅黑" panose="020B0503020204020204" pitchFamily="34" charset="-122"/>
                <a:sym typeface="+mn-lt"/>
              </a:rPr>
              <a:t>目录</a:t>
            </a:r>
            <a:endParaRPr lang="zh-CN" altLang="en-US" sz="4000" b="1" spc="1500" dirty="0">
              <a:solidFill>
                <a:srgbClr val="0D8CFE"/>
              </a:solidFill>
              <a:ea typeface="微软雅黑" panose="020B0503020204020204" pitchFamily="34" charset="-122"/>
              <a:sym typeface="+mn-lt"/>
            </a:endParaRPr>
          </a:p>
        </p:txBody>
      </p:sp>
      <p:sp>
        <p:nvSpPr>
          <p:cNvPr id="23" name="OfficePLUS.cn-2"/>
          <p:cNvSpPr txBox="1"/>
          <p:nvPr/>
        </p:nvSpPr>
        <p:spPr>
          <a:xfrm>
            <a:off x="720601" y="1768757"/>
            <a:ext cx="1354143" cy="307777"/>
          </a:xfrm>
          <a:prstGeom prst="rect">
            <a:avLst/>
          </a:prstGeom>
          <a:noFill/>
        </p:spPr>
        <p:txBody>
          <a:bodyPr wrap="square" rtlCol="0">
            <a:spAutoFit/>
          </a:bodyPr>
          <a:lstStyle/>
          <a:p>
            <a:pPr algn="dist"/>
            <a:r>
              <a:rPr lang="en-US" altLang="zh-CN" sz="1400" spc="200" dirty="0">
                <a:sym typeface="+mn-lt"/>
              </a:rPr>
              <a:t>CONTENTS</a:t>
            </a:r>
            <a:endParaRPr lang="zh-CN" altLang="en-US" sz="1400" spc="200" dirty="0">
              <a:sym typeface="+mn-lt"/>
            </a:endParaRPr>
          </a:p>
        </p:txBody>
      </p:sp>
      <p:grpSp>
        <p:nvGrpSpPr>
          <p:cNvPr id="24" name="OfficePLUS.cn-3"/>
          <p:cNvGrpSpPr/>
          <p:nvPr/>
        </p:nvGrpSpPr>
        <p:grpSpPr>
          <a:xfrm>
            <a:off x="2108311" y="1206885"/>
            <a:ext cx="808705" cy="904540"/>
            <a:chOff x="6996501" y="736985"/>
            <a:chExt cx="808705" cy="904540"/>
          </a:xfrm>
        </p:grpSpPr>
        <p:cxnSp>
          <p:nvCxnSpPr>
            <p:cNvPr id="25" name="OfficePLUS.cn-3-1"/>
            <p:cNvCxnSpPr/>
            <p:nvPr/>
          </p:nvCxnSpPr>
          <p:spPr>
            <a:xfrm flipH="1">
              <a:off x="6996501" y="736985"/>
              <a:ext cx="766678" cy="90454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cxnSp>
          <p:nvCxnSpPr>
            <p:cNvPr id="26" name="OfficePLUS.cn-3-2"/>
            <p:cNvCxnSpPr/>
            <p:nvPr/>
          </p:nvCxnSpPr>
          <p:spPr>
            <a:xfrm flipH="1">
              <a:off x="7334434" y="1015915"/>
              <a:ext cx="470772" cy="569501"/>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pSp>
      <p:pic>
        <p:nvPicPr>
          <p:cNvPr id="31" name="OfficePLUS.cn-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21780" y="3072625"/>
            <a:ext cx="660400" cy="660400"/>
          </a:xfrm>
          <a:prstGeom prst="rect">
            <a:avLst/>
          </a:prstGeom>
          <a:effectLst>
            <a:outerShdw blurRad="50800" dist="38100" dir="2700000" algn="tl" rotWithShape="0">
              <a:prstClr val="black">
                <a:alpha val="14000"/>
              </a:prstClr>
            </a:outerShdw>
          </a:effectLst>
        </p:spPr>
      </p:pic>
      <p:pic>
        <p:nvPicPr>
          <p:cNvPr id="33" name="OfficePLUS.cn-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7332" y="3110725"/>
            <a:ext cx="584200" cy="584200"/>
          </a:xfrm>
          <a:prstGeom prst="rect">
            <a:avLst/>
          </a:prstGeom>
          <a:effectLst>
            <a:outerShdw blurRad="50800" dist="38100" dir="2700000" algn="tl" rotWithShape="0">
              <a:prstClr val="black">
                <a:alpha val="14000"/>
              </a:prstClr>
            </a:outerShdw>
          </a:effectLst>
        </p:spPr>
      </p:pic>
      <p:sp>
        <p:nvSpPr>
          <p:cNvPr id="42" name="OfficePLUS.cn-8"/>
          <p:cNvSpPr txBox="1"/>
          <p:nvPr/>
        </p:nvSpPr>
        <p:spPr>
          <a:xfrm>
            <a:off x="1311474" y="3048882"/>
            <a:ext cx="999183" cy="707886"/>
          </a:xfrm>
          <a:prstGeom prst="rect">
            <a:avLst/>
          </a:prstGeom>
          <a:noFill/>
        </p:spPr>
        <p:txBody>
          <a:bodyPr wrap="square" rtlCol="0" anchor="ctr">
            <a:spAutoFit/>
          </a:bodyPr>
          <a:lstStyle/>
          <a:p>
            <a:pPr algn="ctr"/>
            <a:r>
              <a:rPr lang="en-US" altLang="zh-CN" sz="4000" b="1" dirty="0">
                <a:ea typeface="阿里巴巴普惠体 L" panose="00020600040101010101" pitchFamily="18" charset="-122"/>
                <a:cs typeface="阿里巴巴普惠体 L" panose="00020600040101010101" pitchFamily="18" charset="-122"/>
                <a:sym typeface="+mn-lt"/>
              </a:rPr>
              <a:t>01.</a:t>
            </a:r>
            <a:endParaRPr lang="en-US" altLang="zh-CN" sz="4000" b="1" dirty="0">
              <a:ea typeface="阿里巴巴普惠体 L" panose="00020600040101010101" pitchFamily="18" charset="-122"/>
              <a:cs typeface="阿里巴巴普惠体 L" panose="00020600040101010101" pitchFamily="18" charset="-122"/>
              <a:sym typeface="+mn-lt"/>
            </a:endParaRPr>
          </a:p>
        </p:txBody>
      </p:sp>
      <p:sp>
        <p:nvSpPr>
          <p:cNvPr id="44" name="OfficePLUS.cn-9"/>
          <p:cNvSpPr txBox="1"/>
          <p:nvPr/>
        </p:nvSpPr>
        <p:spPr>
          <a:xfrm flipH="1">
            <a:off x="2117272" y="3171993"/>
            <a:ext cx="3826328" cy="461665"/>
          </a:xfrm>
          <a:prstGeom prst="rect">
            <a:avLst/>
          </a:prstGeom>
          <a:noFill/>
        </p:spPr>
        <p:txBody>
          <a:bodyPr wrap="square" rtlCol="0">
            <a:spAutoFit/>
          </a:bodyPr>
          <a:lstStyle/>
          <a:p>
            <a:r>
              <a:rPr lang="zh-CN" altLang="en-US" sz="2400" b="1" dirty="0">
                <a:latin typeface="+mj-ea"/>
                <a:ea typeface="+mj-ea"/>
                <a:cs typeface="阿里巴巴普惠体 L" panose="00020600040101010101" pitchFamily="18" charset="-122"/>
                <a:sym typeface="+mn-lt"/>
              </a:rPr>
              <a:t>基本信息</a:t>
            </a:r>
            <a:endParaRPr lang="zh-CN" altLang="en-US" sz="2400" b="1" dirty="0">
              <a:latin typeface="+mj-ea"/>
              <a:ea typeface="+mj-ea"/>
              <a:cs typeface="阿里巴巴普惠体 L" panose="00020600040101010101" pitchFamily="18" charset="-122"/>
              <a:sym typeface="+mn-lt"/>
            </a:endParaRPr>
          </a:p>
        </p:txBody>
      </p:sp>
      <p:sp>
        <p:nvSpPr>
          <p:cNvPr id="45" name="OfficePLUS.cn-10"/>
          <p:cNvSpPr txBox="1"/>
          <p:nvPr/>
        </p:nvSpPr>
        <p:spPr>
          <a:xfrm>
            <a:off x="9448422" y="3048882"/>
            <a:ext cx="999183" cy="707886"/>
          </a:xfrm>
          <a:prstGeom prst="rect">
            <a:avLst/>
          </a:prstGeom>
          <a:noFill/>
        </p:spPr>
        <p:txBody>
          <a:bodyPr wrap="square" rtlCol="0" anchor="ctr">
            <a:spAutoFit/>
          </a:bodyPr>
          <a:lstStyle/>
          <a:p>
            <a:pPr algn="ctr"/>
            <a:r>
              <a:rPr lang="en-US" altLang="zh-CN" sz="4000" b="1" dirty="0">
                <a:ea typeface="阿里巴巴普惠体 L" panose="00020600040101010101" pitchFamily="18" charset="-122"/>
                <a:cs typeface="阿里巴巴普惠体 L" panose="00020600040101010101" pitchFamily="18" charset="-122"/>
                <a:sym typeface="+mn-lt"/>
              </a:rPr>
              <a:t>03.</a:t>
            </a:r>
            <a:endParaRPr lang="en-US" altLang="zh-CN" sz="4000" b="1" dirty="0">
              <a:ea typeface="阿里巴巴普惠体 L" panose="00020600040101010101" pitchFamily="18" charset="-122"/>
              <a:cs typeface="阿里巴巴普惠体 L" panose="00020600040101010101" pitchFamily="18" charset="-122"/>
              <a:sym typeface="+mn-lt"/>
            </a:endParaRPr>
          </a:p>
        </p:txBody>
      </p:sp>
      <p:sp>
        <p:nvSpPr>
          <p:cNvPr id="46" name="OfficePLUS.cn-11"/>
          <p:cNvSpPr txBox="1"/>
          <p:nvPr/>
        </p:nvSpPr>
        <p:spPr>
          <a:xfrm flipH="1">
            <a:off x="10254220" y="3171993"/>
            <a:ext cx="1116000" cy="461665"/>
          </a:xfrm>
          <a:prstGeom prst="rect">
            <a:avLst/>
          </a:prstGeom>
          <a:noFill/>
        </p:spPr>
        <p:txBody>
          <a:bodyPr wrap="square" rtlCol="0">
            <a:spAutoFit/>
          </a:bodyPr>
          <a:lstStyle/>
          <a:p>
            <a:r>
              <a:rPr lang="zh-CN" altLang="en-US" sz="2400" b="1" dirty="0">
                <a:latin typeface="+mj-ea"/>
                <a:ea typeface="+mj-ea"/>
                <a:cs typeface="阿里巴巴普惠体 L" panose="00020600040101010101" pitchFamily="18" charset="-122"/>
                <a:sym typeface="+mn-lt"/>
              </a:rPr>
              <a:t>有效性</a:t>
            </a:r>
            <a:endParaRPr lang="zh-CN" altLang="en-US" sz="2400" b="1" dirty="0">
              <a:latin typeface="+mj-ea"/>
              <a:ea typeface="+mj-ea"/>
              <a:cs typeface="阿里巴巴普惠体 L" panose="00020600040101010101" pitchFamily="18" charset="-122"/>
              <a:sym typeface="+mn-lt"/>
            </a:endParaRPr>
          </a:p>
        </p:txBody>
      </p:sp>
      <p:pic>
        <p:nvPicPr>
          <p:cNvPr id="39" name="OfficePLUS.cn-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2040" y="3104375"/>
            <a:ext cx="596900" cy="596900"/>
          </a:xfrm>
          <a:prstGeom prst="rect">
            <a:avLst/>
          </a:prstGeom>
          <a:effectLst>
            <a:outerShdw blurRad="50800" dist="38100" dir="2700000" algn="tl" rotWithShape="0">
              <a:prstClr val="black">
                <a:alpha val="14000"/>
              </a:prstClr>
            </a:outerShdw>
          </a:effectLst>
        </p:spPr>
      </p:pic>
      <p:sp>
        <p:nvSpPr>
          <p:cNvPr id="49" name="OfficePLUS.cn-14"/>
          <p:cNvSpPr txBox="1"/>
          <p:nvPr/>
        </p:nvSpPr>
        <p:spPr>
          <a:xfrm>
            <a:off x="5384439" y="3048882"/>
            <a:ext cx="999183" cy="707886"/>
          </a:xfrm>
          <a:prstGeom prst="rect">
            <a:avLst/>
          </a:prstGeom>
          <a:noFill/>
        </p:spPr>
        <p:txBody>
          <a:bodyPr wrap="square" rtlCol="0" anchor="ctr">
            <a:spAutoFit/>
          </a:bodyPr>
          <a:lstStyle/>
          <a:p>
            <a:pPr algn="ctr"/>
            <a:r>
              <a:rPr lang="en-US" altLang="zh-CN" sz="4000" b="1" dirty="0">
                <a:ea typeface="阿里巴巴普惠体 L" panose="00020600040101010101" pitchFamily="18" charset="-122"/>
                <a:cs typeface="阿里巴巴普惠体 L" panose="00020600040101010101" pitchFamily="18" charset="-122"/>
                <a:sym typeface="+mn-lt"/>
              </a:rPr>
              <a:t>02.</a:t>
            </a:r>
            <a:endParaRPr lang="en-US" altLang="zh-CN" sz="4000" b="1" dirty="0">
              <a:ea typeface="阿里巴巴普惠体 L" panose="00020600040101010101" pitchFamily="18" charset="-122"/>
              <a:cs typeface="阿里巴巴普惠体 L" panose="00020600040101010101" pitchFamily="18" charset="-122"/>
              <a:sym typeface="+mn-lt"/>
            </a:endParaRPr>
          </a:p>
        </p:txBody>
      </p:sp>
      <p:sp>
        <p:nvSpPr>
          <p:cNvPr id="50" name="OfficePLUS.cn-15"/>
          <p:cNvSpPr txBox="1"/>
          <p:nvPr/>
        </p:nvSpPr>
        <p:spPr>
          <a:xfrm flipH="1">
            <a:off x="6190236" y="3171993"/>
            <a:ext cx="1116000" cy="461665"/>
          </a:xfrm>
          <a:prstGeom prst="rect">
            <a:avLst/>
          </a:prstGeom>
          <a:noFill/>
        </p:spPr>
        <p:txBody>
          <a:bodyPr wrap="square" rtlCol="0">
            <a:spAutoFit/>
          </a:bodyPr>
          <a:lstStyle/>
          <a:p>
            <a:r>
              <a:rPr lang="zh-CN" altLang="en-US" sz="2400" b="1" dirty="0">
                <a:latin typeface="+mj-ea"/>
                <a:ea typeface="+mj-ea"/>
                <a:cs typeface="阿里巴巴普惠体 L" panose="00020600040101010101" pitchFamily="18" charset="-122"/>
                <a:sym typeface="+mn-lt"/>
              </a:rPr>
              <a:t>安全性</a:t>
            </a:r>
            <a:endParaRPr lang="zh-CN" altLang="en-US" sz="2400" b="1" dirty="0">
              <a:latin typeface="+mj-ea"/>
              <a:ea typeface="+mj-ea"/>
              <a:cs typeface="阿里巴巴普惠体 L" panose="00020600040101010101" pitchFamily="18" charset="-122"/>
              <a:sym typeface="+mn-lt"/>
            </a:endParaRPr>
          </a:p>
        </p:txBody>
      </p:sp>
      <p:sp>
        <p:nvSpPr>
          <p:cNvPr id="7" name="OfficePLUS.cn-12"/>
          <p:cNvSpPr txBox="1"/>
          <p:nvPr/>
        </p:nvSpPr>
        <p:spPr>
          <a:xfrm>
            <a:off x="3341661" y="4750920"/>
            <a:ext cx="999183" cy="707886"/>
          </a:xfrm>
          <a:prstGeom prst="rect">
            <a:avLst/>
          </a:prstGeom>
          <a:noFill/>
        </p:spPr>
        <p:txBody>
          <a:bodyPr wrap="square" rtlCol="0" anchor="ctr">
            <a:spAutoFit/>
          </a:bodyPr>
          <a:lstStyle/>
          <a:p>
            <a:pPr algn="ctr"/>
            <a:r>
              <a:rPr lang="en-US" altLang="zh-CN" sz="4000" b="1" dirty="0">
                <a:ea typeface="阿里巴巴普惠体 L" panose="00020600040101010101" pitchFamily="18" charset="-122"/>
                <a:cs typeface="阿里巴巴普惠体 L" panose="00020600040101010101" pitchFamily="18" charset="-122"/>
                <a:sym typeface="+mn-lt"/>
              </a:rPr>
              <a:t>04.</a:t>
            </a:r>
            <a:endParaRPr lang="en-US" altLang="zh-CN" sz="4000" b="1" dirty="0">
              <a:ea typeface="阿里巴巴普惠体 L" panose="00020600040101010101" pitchFamily="18" charset="-122"/>
              <a:cs typeface="阿里巴巴普惠体 L" panose="00020600040101010101" pitchFamily="18" charset="-122"/>
              <a:sym typeface="+mn-lt"/>
            </a:endParaRPr>
          </a:p>
        </p:txBody>
      </p:sp>
      <p:sp>
        <p:nvSpPr>
          <p:cNvPr id="8" name="OfficePLUS.cn-13"/>
          <p:cNvSpPr txBox="1"/>
          <p:nvPr/>
        </p:nvSpPr>
        <p:spPr>
          <a:xfrm flipH="1">
            <a:off x="4147459" y="4874031"/>
            <a:ext cx="1116000" cy="461665"/>
          </a:xfrm>
          <a:prstGeom prst="rect">
            <a:avLst/>
          </a:prstGeom>
          <a:noFill/>
        </p:spPr>
        <p:txBody>
          <a:bodyPr wrap="square" rtlCol="0">
            <a:spAutoFit/>
          </a:bodyPr>
          <a:lstStyle/>
          <a:p>
            <a:r>
              <a:rPr lang="zh-CN" altLang="en-US" sz="2400" b="1" dirty="0">
                <a:latin typeface="+mj-ea"/>
                <a:ea typeface="+mj-ea"/>
                <a:cs typeface="阿里巴巴普惠体 L" panose="00020600040101010101" pitchFamily="18" charset="-122"/>
                <a:sym typeface="+mn-lt"/>
              </a:rPr>
              <a:t>创新性</a:t>
            </a:r>
            <a:endParaRPr lang="zh-CN" altLang="en-US" sz="2400" b="1" dirty="0">
              <a:latin typeface="+mj-ea"/>
              <a:ea typeface="+mj-ea"/>
              <a:cs typeface="阿里巴巴普惠体 L" panose="00020600040101010101" pitchFamily="18" charset="-122"/>
              <a:sym typeface="+mn-lt"/>
            </a:endParaRPr>
          </a:p>
        </p:txBody>
      </p:sp>
      <p:sp>
        <p:nvSpPr>
          <p:cNvPr id="11" name="OfficePLUS.cn-12"/>
          <p:cNvSpPr txBox="1"/>
          <p:nvPr/>
        </p:nvSpPr>
        <p:spPr>
          <a:xfrm>
            <a:off x="7380035" y="4750920"/>
            <a:ext cx="999183" cy="707886"/>
          </a:xfrm>
          <a:prstGeom prst="rect">
            <a:avLst/>
          </a:prstGeom>
          <a:noFill/>
        </p:spPr>
        <p:txBody>
          <a:bodyPr wrap="square" rtlCol="0" anchor="ctr">
            <a:spAutoFit/>
          </a:bodyPr>
          <a:lstStyle/>
          <a:p>
            <a:pPr algn="ctr"/>
            <a:r>
              <a:rPr lang="en-US" altLang="zh-CN" sz="4000" b="1" dirty="0">
                <a:ea typeface="阿里巴巴普惠体 L" panose="00020600040101010101" pitchFamily="18" charset="-122"/>
                <a:cs typeface="阿里巴巴普惠体 L" panose="00020600040101010101" pitchFamily="18" charset="-122"/>
                <a:sym typeface="+mn-lt"/>
              </a:rPr>
              <a:t>05.</a:t>
            </a:r>
            <a:endParaRPr lang="en-US" altLang="zh-CN" sz="4000" b="1" dirty="0">
              <a:ea typeface="阿里巴巴普惠体 L" panose="00020600040101010101" pitchFamily="18" charset="-122"/>
              <a:cs typeface="阿里巴巴普惠体 L" panose="00020600040101010101" pitchFamily="18" charset="-122"/>
              <a:sym typeface="+mn-lt"/>
            </a:endParaRPr>
          </a:p>
        </p:txBody>
      </p:sp>
      <p:sp>
        <p:nvSpPr>
          <p:cNvPr id="12" name="OfficePLUS.cn-13"/>
          <p:cNvSpPr txBox="1"/>
          <p:nvPr/>
        </p:nvSpPr>
        <p:spPr>
          <a:xfrm flipH="1">
            <a:off x="8185833" y="4874031"/>
            <a:ext cx="1116000" cy="461665"/>
          </a:xfrm>
          <a:prstGeom prst="rect">
            <a:avLst/>
          </a:prstGeom>
          <a:noFill/>
        </p:spPr>
        <p:txBody>
          <a:bodyPr wrap="square" rtlCol="0">
            <a:spAutoFit/>
          </a:bodyPr>
          <a:lstStyle/>
          <a:p>
            <a:r>
              <a:rPr lang="zh-CN" altLang="en-US" sz="2400" b="1" dirty="0">
                <a:latin typeface="+mj-ea"/>
                <a:ea typeface="+mj-ea"/>
                <a:cs typeface="阿里巴巴普惠体 L" panose="00020600040101010101" pitchFamily="18" charset="-122"/>
                <a:sym typeface="+mn-lt"/>
              </a:rPr>
              <a:t>公平性</a:t>
            </a:r>
            <a:endParaRPr lang="zh-CN" altLang="en-US" sz="2400" b="1" dirty="0">
              <a:latin typeface="+mj-ea"/>
              <a:ea typeface="+mj-ea"/>
              <a:cs typeface="阿里巴巴普惠体 L" panose="00020600040101010101" pitchFamily="18" charset="-122"/>
              <a:sym typeface="+mn-lt"/>
            </a:endParaRPr>
          </a:p>
        </p:txBody>
      </p:sp>
      <p:sp>
        <p:nvSpPr>
          <p:cNvPr id="17" name="任意多边形: 形状 16"/>
          <p:cNvSpPr/>
          <p:nvPr/>
        </p:nvSpPr>
        <p:spPr>
          <a:xfrm>
            <a:off x="6869145" y="4800021"/>
            <a:ext cx="609558" cy="609685"/>
          </a:xfrm>
          <a:custGeom>
            <a:avLst/>
            <a:gdLst>
              <a:gd name="T0" fmla="*/ 4993 w 9984"/>
              <a:gd name="T1" fmla="*/ 2140 h 9986"/>
              <a:gd name="T2" fmla="*/ 3923 w 9984"/>
              <a:gd name="T3" fmla="*/ 1071 h 9986"/>
              <a:gd name="T4" fmla="*/ 4993 w 9984"/>
              <a:gd name="T5" fmla="*/ 0 h 9986"/>
              <a:gd name="T6" fmla="*/ 6063 w 9984"/>
              <a:gd name="T7" fmla="*/ 1071 h 9986"/>
              <a:gd name="T8" fmla="*/ 4993 w 9984"/>
              <a:gd name="T9" fmla="*/ 2140 h 9986"/>
              <a:gd name="T10" fmla="*/ 9984 w 9984"/>
              <a:gd name="T11" fmla="*/ 6419 h 9986"/>
              <a:gd name="T12" fmla="*/ 8558 w 9984"/>
              <a:gd name="T13" fmla="*/ 7846 h 9986"/>
              <a:gd name="T14" fmla="*/ 7845 w 9984"/>
              <a:gd name="T15" fmla="*/ 7846 h 9986"/>
              <a:gd name="T16" fmla="*/ 6419 w 9984"/>
              <a:gd name="T17" fmla="*/ 6419 h 9986"/>
              <a:gd name="T18" fmla="*/ 7845 w 9984"/>
              <a:gd name="T19" fmla="*/ 3567 h 9986"/>
              <a:gd name="T20" fmla="*/ 7133 w 9984"/>
              <a:gd name="T21" fmla="*/ 3567 h 9986"/>
              <a:gd name="T22" fmla="*/ 6420 w 9984"/>
              <a:gd name="T23" fmla="*/ 2854 h 9986"/>
              <a:gd name="T24" fmla="*/ 5708 w 9984"/>
              <a:gd name="T25" fmla="*/ 2854 h 9986"/>
              <a:gd name="T26" fmla="*/ 5708 w 9984"/>
              <a:gd name="T27" fmla="*/ 8559 h 9986"/>
              <a:gd name="T28" fmla="*/ 6420 w 9984"/>
              <a:gd name="T29" fmla="*/ 9273 h 9986"/>
              <a:gd name="T30" fmla="*/ 7133 w 9984"/>
              <a:gd name="T31" fmla="*/ 9273 h 9986"/>
              <a:gd name="T32" fmla="*/ 7845 w 9984"/>
              <a:gd name="T33" fmla="*/ 9986 h 9986"/>
              <a:gd name="T34" fmla="*/ 2140 w 9984"/>
              <a:gd name="T35" fmla="*/ 9986 h 9986"/>
              <a:gd name="T36" fmla="*/ 2853 w 9984"/>
              <a:gd name="T37" fmla="*/ 9273 h 9986"/>
              <a:gd name="T38" fmla="*/ 3565 w 9984"/>
              <a:gd name="T39" fmla="*/ 9273 h 9986"/>
              <a:gd name="T40" fmla="*/ 4278 w 9984"/>
              <a:gd name="T41" fmla="*/ 8559 h 9986"/>
              <a:gd name="T42" fmla="*/ 4299 w 9984"/>
              <a:gd name="T43" fmla="*/ 8559 h 9986"/>
              <a:gd name="T44" fmla="*/ 4278 w 9984"/>
              <a:gd name="T45" fmla="*/ 2854 h 9986"/>
              <a:gd name="T46" fmla="*/ 3565 w 9984"/>
              <a:gd name="T47" fmla="*/ 2854 h 9986"/>
              <a:gd name="T48" fmla="*/ 2853 w 9984"/>
              <a:gd name="T49" fmla="*/ 3567 h 9986"/>
              <a:gd name="T50" fmla="*/ 2140 w 9984"/>
              <a:gd name="T51" fmla="*/ 3567 h 9986"/>
              <a:gd name="T52" fmla="*/ 3566 w 9984"/>
              <a:gd name="T53" fmla="*/ 6419 h 9986"/>
              <a:gd name="T54" fmla="*/ 2140 w 9984"/>
              <a:gd name="T55" fmla="*/ 7846 h 9986"/>
              <a:gd name="T56" fmla="*/ 1426 w 9984"/>
              <a:gd name="T57" fmla="*/ 7846 h 9986"/>
              <a:gd name="T58" fmla="*/ 0 w 9984"/>
              <a:gd name="T59" fmla="*/ 6419 h 9986"/>
              <a:gd name="T60" fmla="*/ 1426 w 9984"/>
              <a:gd name="T61" fmla="*/ 3567 h 9986"/>
              <a:gd name="T62" fmla="*/ 714 w 9984"/>
              <a:gd name="T63" fmla="*/ 3567 h 9986"/>
              <a:gd name="T64" fmla="*/ 714 w 9984"/>
              <a:gd name="T65" fmla="*/ 2854 h 9986"/>
              <a:gd name="T66" fmla="*/ 2853 w 9984"/>
              <a:gd name="T67" fmla="*/ 2854 h 9986"/>
              <a:gd name="T68" fmla="*/ 3565 w 9984"/>
              <a:gd name="T69" fmla="*/ 2142 h 9986"/>
              <a:gd name="T70" fmla="*/ 6419 w 9984"/>
              <a:gd name="T71" fmla="*/ 2142 h 9986"/>
              <a:gd name="T72" fmla="*/ 7132 w 9984"/>
              <a:gd name="T73" fmla="*/ 2854 h 9986"/>
              <a:gd name="T74" fmla="*/ 9270 w 9984"/>
              <a:gd name="T75" fmla="*/ 2854 h 9986"/>
              <a:gd name="T76" fmla="*/ 9270 w 9984"/>
              <a:gd name="T77" fmla="*/ 3567 h 9986"/>
              <a:gd name="T78" fmla="*/ 8557 w 9984"/>
              <a:gd name="T79" fmla="*/ 3567 h 9986"/>
              <a:gd name="T80" fmla="*/ 9984 w 9984"/>
              <a:gd name="T81" fmla="*/ 6419 h 9986"/>
              <a:gd name="T82" fmla="*/ 1784 w 9984"/>
              <a:gd name="T83" fmla="*/ 4279 h 9986"/>
              <a:gd name="T84" fmla="*/ 714 w 9984"/>
              <a:gd name="T85" fmla="*/ 6418 h 9986"/>
              <a:gd name="T86" fmla="*/ 2853 w 9984"/>
              <a:gd name="T87" fmla="*/ 6418 h 9986"/>
              <a:gd name="T88" fmla="*/ 1784 w 9984"/>
              <a:gd name="T89" fmla="*/ 4279 h 9986"/>
              <a:gd name="T90" fmla="*/ 9272 w 9984"/>
              <a:gd name="T91" fmla="*/ 6419 h 9986"/>
              <a:gd name="T92" fmla="*/ 8202 w 9984"/>
              <a:gd name="T93" fmla="*/ 4281 h 9986"/>
              <a:gd name="T94" fmla="*/ 7132 w 9984"/>
              <a:gd name="T95" fmla="*/ 6419 h 9986"/>
              <a:gd name="T96" fmla="*/ 9272 w 9984"/>
              <a:gd name="T97" fmla="*/ 6419 h 9986"/>
              <a:gd name="T98" fmla="*/ 9272 w 9984"/>
              <a:gd name="T99" fmla="*/ 6419 h 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84" h="9986">
                <a:moveTo>
                  <a:pt x="4993" y="2140"/>
                </a:moveTo>
                <a:cubicBezTo>
                  <a:pt x="4402" y="2140"/>
                  <a:pt x="3923" y="1663"/>
                  <a:pt x="3923" y="1071"/>
                </a:cubicBezTo>
                <a:cubicBezTo>
                  <a:pt x="3923" y="479"/>
                  <a:pt x="4400" y="0"/>
                  <a:pt x="4993" y="0"/>
                </a:cubicBezTo>
                <a:cubicBezTo>
                  <a:pt x="5585" y="0"/>
                  <a:pt x="6063" y="478"/>
                  <a:pt x="6063" y="1071"/>
                </a:cubicBezTo>
                <a:cubicBezTo>
                  <a:pt x="6063" y="1662"/>
                  <a:pt x="5584" y="2140"/>
                  <a:pt x="4993" y="2140"/>
                </a:cubicBezTo>
                <a:close/>
                <a:moveTo>
                  <a:pt x="9984" y="6419"/>
                </a:moveTo>
                <a:cubicBezTo>
                  <a:pt x="9984" y="7211"/>
                  <a:pt x="9349" y="7846"/>
                  <a:pt x="8558" y="7846"/>
                </a:cubicBezTo>
                <a:lnTo>
                  <a:pt x="7845" y="7846"/>
                </a:lnTo>
                <a:cubicBezTo>
                  <a:pt x="7054" y="7844"/>
                  <a:pt x="6419" y="7211"/>
                  <a:pt x="6419" y="6419"/>
                </a:cubicBezTo>
                <a:lnTo>
                  <a:pt x="7845" y="3567"/>
                </a:lnTo>
                <a:lnTo>
                  <a:pt x="7133" y="3567"/>
                </a:lnTo>
                <a:cubicBezTo>
                  <a:pt x="6740" y="3567"/>
                  <a:pt x="6420" y="3246"/>
                  <a:pt x="6420" y="2854"/>
                </a:cubicBezTo>
                <a:lnTo>
                  <a:pt x="5708" y="2854"/>
                </a:lnTo>
                <a:lnTo>
                  <a:pt x="5708" y="8559"/>
                </a:lnTo>
                <a:cubicBezTo>
                  <a:pt x="6008" y="8559"/>
                  <a:pt x="6420" y="8881"/>
                  <a:pt x="6420" y="9273"/>
                </a:cubicBezTo>
                <a:lnTo>
                  <a:pt x="7133" y="9273"/>
                </a:lnTo>
                <a:cubicBezTo>
                  <a:pt x="7433" y="9273"/>
                  <a:pt x="7845" y="9594"/>
                  <a:pt x="7845" y="9986"/>
                </a:cubicBezTo>
                <a:lnTo>
                  <a:pt x="2140" y="9986"/>
                </a:lnTo>
                <a:cubicBezTo>
                  <a:pt x="2140" y="9593"/>
                  <a:pt x="2554" y="9273"/>
                  <a:pt x="2853" y="9273"/>
                </a:cubicBezTo>
                <a:lnTo>
                  <a:pt x="3565" y="9273"/>
                </a:lnTo>
                <a:cubicBezTo>
                  <a:pt x="3565" y="8881"/>
                  <a:pt x="3979" y="8559"/>
                  <a:pt x="4278" y="8559"/>
                </a:cubicBezTo>
                <a:lnTo>
                  <a:pt x="4299" y="8559"/>
                </a:lnTo>
                <a:lnTo>
                  <a:pt x="4278" y="2854"/>
                </a:lnTo>
                <a:lnTo>
                  <a:pt x="3565" y="2854"/>
                </a:lnTo>
                <a:cubicBezTo>
                  <a:pt x="3565" y="3247"/>
                  <a:pt x="3244" y="3567"/>
                  <a:pt x="2853" y="3567"/>
                </a:cubicBezTo>
                <a:lnTo>
                  <a:pt x="2140" y="3567"/>
                </a:lnTo>
                <a:lnTo>
                  <a:pt x="3566" y="6419"/>
                </a:lnTo>
                <a:cubicBezTo>
                  <a:pt x="3566" y="7211"/>
                  <a:pt x="2931" y="7846"/>
                  <a:pt x="2140" y="7846"/>
                </a:cubicBezTo>
                <a:lnTo>
                  <a:pt x="1426" y="7846"/>
                </a:lnTo>
                <a:cubicBezTo>
                  <a:pt x="635" y="7846"/>
                  <a:pt x="0" y="7211"/>
                  <a:pt x="0" y="6419"/>
                </a:cubicBezTo>
                <a:lnTo>
                  <a:pt x="1426" y="3567"/>
                </a:lnTo>
                <a:lnTo>
                  <a:pt x="714" y="3567"/>
                </a:lnTo>
                <a:lnTo>
                  <a:pt x="714" y="2854"/>
                </a:lnTo>
                <a:lnTo>
                  <a:pt x="2853" y="2854"/>
                </a:lnTo>
                <a:cubicBezTo>
                  <a:pt x="2853" y="2462"/>
                  <a:pt x="3174" y="2142"/>
                  <a:pt x="3565" y="2142"/>
                </a:cubicBezTo>
                <a:lnTo>
                  <a:pt x="6419" y="2142"/>
                </a:lnTo>
                <a:cubicBezTo>
                  <a:pt x="6812" y="2142"/>
                  <a:pt x="7132" y="2463"/>
                  <a:pt x="7132" y="2854"/>
                </a:cubicBezTo>
                <a:lnTo>
                  <a:pt x="9270" y="2854"/>
                </a:lnTo>
                <a:lnTo>
                  <a:pt x="9270" y="3567"/>
                </a:lnTo>
                <a:lnTo>
                  <a:pt x="8557" y="3567"/>
                </a:lnTo>
                <a:lnTo>
                  <a:pt x="9984" y="6419"/>
                </a:lnTo>
                <a:close/>
                <a:moveTo>
                  <a:pt x="1784" y="4279"/>
                </a:moveTo>
                <a:lnTo>
                  <a:pt x="714" y="6418"/>
                </a:lnTo>
                <a:lnTo>
                  <a:pt x="2853" y="6418"/>
                </a:lnTo>
                <a:lnTo>
                  <a:pt x="1784" y="4279"/>
                </a:lnTo>
                <a:close/>
                <a:moveTo>
                  <a:pt x="9272" y="6419"/>
                </a:moveTo>
                <a:lnTo>
                  <a:pt x="8202" y="4281"/>
                </a:lnTo>
                <a:lnTo>
                  <a:pt x="7132" y="6419"/>
                </a:lnTo>
                <a:lnTo>
                  <a:pt x="9272" y="6419"/>
                </a:lnTo>
                <a:close/>
                <a:moveTo>
                  <a:pt x="9272" y="6419"/>
                </a:move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任意多边形: 形状 17"/>
          <p:cNvSpPr/>
          <p:nvPr/>
        </p:nvSpPr>
        <p:spPr>
          <a:xfrm>
            <a:off x="2874989" y="4800021"/>
            <a:ext cx="574627" cy="609685"/>
          </a:xfrm>
          <a:custGeom>
            <a:avLst/>
            <a:gdLst>
              <a:gd name="T0" fmla="*/ 1127 w 3388"/>
              <a:gd name="T1" fmla="*/ 546 h 3600"/>
              <a:gd name="T2" fmla="*/ 819 w 3388"/>
              <a:gd name="T3" fmla="*/ 624 h 3600"/>
              <a:gd name="T4" fmla="*/ 150 w 3388"/>
              <a:gd name="T5" fmla="*/ 1286 h 3600"/>
              <a:gd name="T6" fmla="*/ 355 w 3388"/>
              <a:gd name="T7" fmla="*/ 1884 h 3600"/>
              <a:gd name="T8" fmla="*/ 0 w 3388"/>
              <a:gd name="T9" fmla="*/ 2667 h 3600"/>
              <a:gd name="T10" fmla="*/ 506 w 3388"/>
              <a:gd name="T11" fmla="*/ 2932 h 3600"/>
              <a:gd name="T12" fmla="*/ 1127 w 3388"/>
              <a:gd name="T13" fmla="*/ 3054 h 3600"/>
              <a:gd name="T14" fmla="*/ 2110 w 3388"/>
              <a:gd name="T15" fmla="*/ 3446 h 3600"/>
              <a:gd name="T16" fmla="*/ 2526 w 3388"/>
              <a:gd name="T17" fmla="*/ 2969 h 3600"/>
              <a:gd name="T18" fmla="*/ 2920 w 3388"/>
              <a:gd name="T19" fmla="*/ 2953 h 3600"/>
              <a:gd name="T20" fmla="*/ 3357 w 3388"/>
              <a:gd name="T21" fmla="*/ 2315 h 3600"/>
              <a:gd name="T22" fmla="*/ 3152 w 3388"/>
              <a:gd name="T23" fmla="*/ 1715 h 3600"/>
              <a:gd name="T24" fmla="*/ 3001 w 3388"/>
              <a:gd name="T25" fmla="*/ 668 h 3600"/>
              <a:gd name="T26" fmla="*/ 2421 w 3388"/>
              <a:gd name="T27" fmla="*/ 644 h 3600"/>
              <a:gd name="T28" fmla="*/ 1753 w 3388"/>
              <a:gd name="T29" fmla="*/ 0 h 3600"/>
              <a:gd name="T30" fmla="*/ 2020 w 3388"/>
              <a:gd name="T31" fmla="*/ 252 h 3600"/>
              <a:gd name="T32" fmla="*/ 1904 w 3388"/>
              <a:gd name="T33" fmla="*/ 776 h 3600"/>
              <a:gd name="T34" fmla="*/ 1220 w 3388"/>
              <a:gd name="T35" fmla="*/ 667 h 3600"/>
              <a:gd name="T36" fmla="*/ 1753 w 3388"/>
              <a:gd name="T37" fmla="*/ 133 h 3600"/>
              <a:gd name="T38" fmla="*/ 3197 w 3388"/>
              <a:gd name="T39" fmla="*/ 967 h 3600"/>
              <a:gd name="T40" fmla="*/ 3001 w 3388"/>
              <a:gd name="T41" fmla="*/ 1696 h 3600"/>
              <a:gd name="T42" fmla="*/ 2538 w 3388"/>
              <a:gd name="T43" fmla="*/ 764 h 3600"/>
              <a:gd name="T44" fmla="*/ 849 w 3388"/>
              <a:gd name="T45" fmla="*/ 757 h 3600"/>
              <a:gd name="T46" fmla="*/ 918 w 3388"/>
              <a:gd name="T47" fmla="*/ 1318 h 3600"/>
              <a:gd name="T48" fmla="*/ 280 w 3388"/>
              <a:gd name="T49" fmla="*/ 1257 h 3600"/>
              <a:gd name="T50" fmla="*/ 849 w 3388"/>
              <a:gd name="T51" fmla="*/ 757 h 3600"/>
              <a:gd name="T52" fmla="*/ 2438 w 3388"/>
              <a:gd name="T53" fmla="*/ 1208 h 3600"/>
              <a:gd name="T54" fmla="*/ 1953 w 3388"/>
              <a:gd name="T55" fmla="*/ 907 h 3600"/>
              <a:gd name="T56" fmla="*/ 2334 w 3388"/>
              <a:gd name="T57" fmla="*/ 794 h 3600"/>
              <a:gd name="T58" fmla="*/ 1553 w 3388"/>
              <a:gd name="T59" fmla="*/ 907 h 3600"/>
              <a:gd name="T60" fmla="*/ 1069 w 3388"/>
              <a:gd name="T61" fmla="*/ 1208 h 3600"/>
              <a:gd name="T62" fmla="*/ 1897 w 3388"/>
              <a:gd name="T63" fmla="*/ 1046 h 3600"/>
              <a:gd name="T64" fmla="*/ 2487 w 3388"/>
              <a:gd name="T65" fmla="*/ 1800 h 3600"/>
              <a:gd name="T66" fmla="*/ 1753 w 3388"/>
              <a:gd name="T67" fmla="*/ 2620 h 3600"/>
              <a:gd name="T68" fmla="*/ 1020 w 3388"/>
              <a:gd name="T69" fmla="*/ 1800 h 3600"/>
              <a:gd name="T70" fmla="*/ 1610 w 3388"/>
              <a:gd name="T71" fmla="*/ 1046 h 3600"/>
              <a:gd name="T72" fmla="*/ 1897 w 3388"/>
              <a:gd name="T73" fmla="*/ 1046 h 3600"/>
              <a:gd name="T74" fmla="*/ 898 w 3388"/>
              <a:gd name="T75" fmla="*/ 2096 h 3600"/>
              <a:gd name="T76" fmla="*/ 2609 w 3388"/>
              <a:gd name="T77" fmla="*/ 1504 h 3600"/>
              <a:gd name="T78" fmla="*/ 2620 w 3388"/>
              <a:gd name="T79" fmla="*/ 1800 h 3600"/>
              <a:gd name="T80" fmla="*/ 506 w 3388"/>
              <a:gd name="T81" fmla="*/ 1904 h 3600"/>
              <a:gd name="T82" fmla="*/ 969 w 3388"/>
              <a:gd name="T83" fmla="*/ 2836 h 3600"/>
              <a:gd name="T84" fmla="*/ 533 w 3388"/>
              <a:gd name="T85" fmla="*/ 2667 h 3600"/>
              <a:gd name="T86" fmla="*/ 464 w 3388"/>
              <a:gd name="T87" fmla="*/ 1961 h 3600"/>
              <a:gd name="T88" fmla="*/ 3043 w 3388"/>
              <a:gd name="T89" fmla="*/ 1961 h 3600"/>
              <a:gd name="T90" fmla="*/ 2961 w 3388"/>
              <a:gd name="T91" fmla="*/ 2805 h 3600"/>
              <a:gd name="T92" fmla="*/ 2539 w 3388"/>
              <a:gd name="T93" fmla="*/ 2836 h 3600"/>
              <a:gd name="T94" fmla="*/ 2589 w 3388"/>
              <a:gd name="T95" fmla="*/ 2283 h 3600"/>
              <a:gd name="T96" fmla="*/ 2438 w 3388"/>
              <a:gd name="T97" fmla="*/ 2392 h 3600"/>
              <a:gd name="T98" fmla="*/ 2187 w 3388"/>
              <a:gd name="T99" fmla="*/ 2551 h 3600"/>
              <a:gd name="T100" fmla="*/ 1320 w 3388"/>
              <a:gd name="T101" fmla="*/ 2551 h 3600"/>
              <a:gd name="T102" fmla="*/ 1069 w 3388"/>
              <a:gd name="T103" fmla="*/ 2392 h 3600"/>
              <a:gd name="T104" fmla="*/ 267 w 3388"/>
              <a:gd name="T105" fmla="*/ 2800 h 3600"/>
              <a:gd name="T106" fmla="*/ 1753 w 3388"/>
              <a:gd name="T107" fmla="*/ 2765 h 3600"/>
              <a:gd name="T108" fmla="*/ 2020 w 3388"/>
              <a:gd name="T109" fmla="*/ 3348 h 3600"/>
              <a:gd name="T110" fmla="*/ 1248 w 3388"/>
              <a:gd name="T111" fmla="*/ 2998 h 3600"/>
              <a:gd name="T112" fmla="*/ 1753 w 3388"/>
              <a:gd name="T113" fmla="*/ 2765 h 3600"/>
              <a:gd name="T114" fmla="*/ 2725 w 3388"/>
              <a:gd name="T115" fmla="*/ 2975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88" h="3600">
                <a:moveTo>
                  <a:pt x="1753" y="0"/>
                </a:moveTo>
                <a:cubicBezTo>
                  <a:pt x="1623" y="0"/>
                  <a:pt x="1502" y="58"/>
                  <a:pt x="1397" y="154"/>
                </a:cubicBezTo>
                <a:cubicBezTo>
                  <a:pt x="1292" y="250"/>
                  <a:pt x="1202" y="384"/>
                  <a:pt x="1127" y="546"/>
                </a:cubicBezTo>
                <a:cubicBezTo>
                  <a:pt x="1113" y="578"/>
                  <a:pt x="1099" y="610"/>
                  <a:pt x="1086" y="644"/>
                </a:cubicBezTo>
                <a:cubicBezTo>
                  <a:pt x="1050" y="639"/>
                  <a:pt x="1015" y="634"/>
                  <a:pt x="981" y="631"/>
                </a:cubicBezTo>
                <a:cubicBezTo>
                  <a:pt x="925" y="626"/>
                  <a:pt x="871" y="623"/>
                  <a:pt x="819" y="624"/>
                </a:cubicBezTo>
                <a:cubicBezTo>
                  <a:pt x="704" y="625"/>
                  <a:pt x="599" y="639"/>
                  <a:pt x="506" y="668"/>
                </a:cubicBezTo>
                <a:cubicBezTo>
                  <a:pt x="371" y="711"/>
                  <a:pt x="260" y="787"/>
                  <a:pt x="195" y="900"/>
                </a:cubicBezTo>
                <a:cubicBezTo>
                  <a:pt x="130" y="1013"/>
                  <a:pt x="119" y="1147"/>
                  <a:pt x="150" y="1286"/>
                </a:cubicBezTo>
                <a:cubicBezTo>
                  <a:pt x="180" y="1424"/>
                  <a:pt x="251" y="1569"/>
                  <a:pt x="355" y="1716"/>
                </a:cubicBezTo>
                <a:cubicBezTo>
                  <a:pt x="375" y="1744"/>
                  <a:pt x="396" y="1772"/>
                  <a:pt x="418" y="1800"/>
                </a:cubicBezTo>
                <a:cubicBezTo>
                  <a:pt x="396" y="1828"/>
                  <a:pt x="375" y="1856"/>
                  <a:pt x="355" y="1884"/>
                </a:cubicBezTo>
                <a:cubicBezTo>
                  <a:pt x="251" y="2031"/>
                  <a:pt x="180" y="2176"/>
                  <a:pt x="150" y="2314"/>
                </a:cubicBezTo>
                <a:cubicBezTo>
                  <a:pt x="140" y="2356"/>
                  <a:pt x="135" y="2396"/>
                  <a:pt x="134" y="2436"/>
                </a:cubicBezTo>
                <a:cubicBezTo>
                  <a:pt x="54" y="2483"/>
                  <a:pt x="0" y="2569"/>
                  <a:pt x="0" y="2667"/>
                </a:cubicBezTo>
                <a:cubicBezTo>
                  <a:pt x="0" y="2813"/>
                  <a:pt x="120" y="2933"/>
                  <a:pt x="267" y="2933"/>
                </a:cubicBezTo>
                <a:cubicBezTo>
                  <a:pt x="318" y="2933"/>
                  <a:pt x="367" y="2918"/>
                  <a:pt x="408" y="2892"/>
                </a:cubicBezTo>
                <a:cubicBezTo>
                  <a:pt x="439" y="2908"/>
                  <a:pt x="471" y="2921"/>
                  <a:pt x="506" y="2932"/>
                </a:cubicBezTo>
                <a:cubicBezTo>
                  <a:pt x="641" y="2974"/>
                  <a:pt x="803" y="2985"/>
                  <a:pt x="981" y="2969"/>
                </a:cubicBezTo>
                <a:cubicBezTo>
                  <a:pt x="1015" y="2966"/>
                  <a:pt x="1050" y="2962"/>
                  <a:pt x="1086" y="2956"/>
                </a:cubicBezTo>
                <a:cubicBezTo>
                  <a:pt x="1099" y="2990"/>
                  <a:pt x="1113" y="3022"/>
                  <a:pt x="1127" y="3054"/>
                </a:cubicBezTo>
                <a:cubicBezTo>
                  <a:pt x="1202" y="3216"/>
                  <a:pt x="1292" y="3350"/>
                  <a:pt x="1397" y="3446"/>
                </a:cubicBezTo>
                <a:cubicBezTo>
                  <a:pt x="1502" y="3542"/>
                  <a:pt x="1623" y="3600"/>
                  <a:pt x="1753" y="3600"/>
                </a:cubicBezTo>
                <a:cubicBezTo>
                  <a:pt x="1883" y="3600"/>
                  <a:pt x="2005" y="3542"/>
                  <a:pt x="2110" y="3446"/>
                </a:cubicBezTo>
                <a:cubicBezTo>
                  <a:pt x="2214" y="3350"/>
                  <a:pt x="2305" y="3216"/>
                  <a:pt x="2380" y="3054"/>
                </a:cubicBezTo>
                <a:cubicBezTo>
                  <a:pt x="2394" y="3022"/>
                  <a:pt x="2408" y="2990"/>
                  <a:pt x="2421" y="2956"/>
                </a:cubicBezTo>
                <a:cubicBezTo>
                  <a:pt x="2457" y="2962"/>
                  <a:pt x="2492" y="2966"/>
                  <a:pt x="2526" y="2969"/>
                </a:cubicBezTo>
                <a:cubicBezTo>
                  <a:pt x="2529" y="2969"/>
                  <a:pt x="2532" y="2970"/>
                  <a:pt x="2535" y="2970"/>
                </a:cubicBezTo>
                <a:cubicBezTo>
                  <a:pt x="2561" y="3050"/>
                  <a:pt x="2637" y="3109"/>
                  <a:pt x="2725" y="3109"/>
                </a:cubicBezTo>
                <a:cubicBezTo>
                  <a:pt x="2819" y="3109"/>
                  <a:pt x="2899" y="3042"/>
                  <a:pt x="2920" y="2953"/>
                </a:cubicBezTo>
                <a:cubicBezTo>
                  <a:pt x="2948" y="2947"/>
                  <a:pt x="2975" y="2940"/>
                  <a:pt x="3001" y="2932"/>
                </a:cubicBezTo>
                <a:cubicBezTo>
                  <a:pt x="3136" y="2889"/>
                  <a:pt x="3247" y="2813"/>
                  <a:pt x="3312" y="2700"/>
                </a:cubicBezTo>
                <a:cubicBezTo>
                  <a:pt x="3377" y="2587"/>
                  <a:pt x="3388" y="2453"/>
                  <a:pt x="3357" y="2315"/>
                </a:cubicBezTo>
                <a:cubicBezTo>
                  <a:pt x="3327" y="2176"/>
                  <a:pt x="3256" y="2031"/>
                  <a:pt x="3152" y="1885"/>
                </a:cubicBezTo>
                <a:cubicBezTo>
                  <a:pt x="3132" y="1856"/>
                  <a:pt x="3111" y="1828"/>
                  <a:pt x="3089" y="1800"/>
                </a:cubicBezTo>
                <a:cubicBezTo>
                  <a:pt x="3111" y="1772"/>
                  <a:pt x="3132" y="1744"/>
                  <a:pt x="3152" y="1715"/>
                </a:cubicBezTo>
                <a:cubicBezTo>
                  <a:pt x="3256" y="1569"/>
                  <a:pt x="3327" y="1424"/>
                  <a:pt x="3357" y="1286"/>
                </a:cubicBezTo>
                <a:cubicBezTo>
                  <a:pt x="3388" y="1147"/>
                  <a:pt x="3377" y="1013"/>
                  <a:pt x="3312" y="900"/>
                </a:cubicBezTo>
                <a:cubicBezTo>
                  <a:pt x="3247" y="787"/>
                  <a:pt x="3136" y="711"/>
                  <a:pt x="3001" y="668"/>
                </a:cubicBezTo>
                <a:cubicBezTo>
                  <a:pt x="2908" y="639"/>
                  <a:pt x="2803" y="624"/>
                  <a:pt x="2688" y="624"/>
                </a:cubicBezTo>
                <a:cubicBezTo>
                  <a:pt x="2636" y="623"/>
                  <a:pt x="2582" y="626"/>
                  <a:pt x="2526" y="631"/>
                </a:cubicBezTo>
                <a:cubicBezTo>
                  <a:pt x="2492" y="634"/>
                  <a:pt x="2457" y="638"/>
                  <a:pt x="2421" y="644"/>
                </a:cubicBezTo>
                <a:cubicBezTo>
                  <a:pt x="2408" y="610"/>
                  <a:pt x="2394" y="578"/>
                  <a:pt x="2380" y="546"/>
                </a:cubicBezTo>
                <a:cubicBezTo>
                  <a:pt x="2305" y="384"/>
                  <a:pt x="2215" y="250"/>
                  <a:pt x="2110" y="154"/>
                </a:cubicBezTo>
                <a:cubicBezTo>
                  <a:pt x="2005" y="58"/>
                  <a:pt x="1883" y="0"/>
                  <a:pt x="1753" y="0"/>
                </a:cubicBezTo>
                <a:lnTo>
                  <a:pt x="1753" y="0"/>
                </a:lnTo>
                <a:close/>
                <a:moveTo>
                  <a:pt x="1753" y="133"/>
                </a:moveTo>
                <a:cubicBezTo>
                  <a:pt x="1844" y="133"/>
                  <a:pt x="1933" y="172"/>
                  <a:pt x="2020" y="252"/>
                </a:cubicBezTo>
                <a:cubicBezTo>
                  <a:pt x="2107" y="332"/>
                  <a:pt x="2189" y="451"/>
                  <a:pt x="2259" y="602"/>
                </a:cubicBezTo>
                <a:cubicBezTo>
                  <a:pt x="2268" y="623"/>
                  <a:pt x="2278" y="645"/>
                  <a:pt x="2287" y="667"/>
                </a:cubicBezTo>
                <a:cubicBezTo>
                  <a:pt x="2164" y="693"/>
                  <a:pt x="2036" y="729"/>
                  <a:pt x="1904" y="776"/>
                </a:cubicBezTo>
                <a:cubicBezTo>
                  <a:pt x="1866" y="733"/>
                  <a:pt x="1811" y="707"/>
                  <a:pt x="1753" y="707"/>
                </a:cubicBezTo>
                <a:cubicBezTo>
                  <a:pt x="1695" y="707"/>
                  <a:pt x="1640" y="733"/>
                  <a:pt x="1602" y="776"/>
                </a:cubicBezTo>
                <a:cubicBezTo>
                  <a:pt x="1471" y="729"/>
                  <a:pt x="1343" y="693"/>
                  <a:pt x="1220" y="667"/>
                </a:cubicBezTo>
                <a:cubicBezTo>
                  <a:pt x="1229" y="645"/>
                  <a:pt x="1239" y="623"/>
                  <a:pt x="1248" y="602"/>
                </a:cubicBezTo>
                <a:cubicBezTo>
                  <a:pt x="1318" y="451"/>
                  <a:pt x="1400" y="332"/>
                  <a:pt x="1487" y="252"/>
                </a:cubicBezTo>
                <a:cubicBezTo>
                  <a:pt x="1574" y="172"/>
                  <a:pt x="1662" y="133"/>
                  <a:pt x="1753" y="133"/>
                </a:cubicBezTo>
                <a:close/>
                <a:moveTo>
                  <a:pt x="2658" y="757"/>
                </a:moveTo>
                <a:cubicBezTo>
                  <a:pt x="2774" y="756"/>
                  <a:pt x="2877" y="769"/>
                  <a:pt x="2961" y="795"/>
                </a:cubicBezTo>
                <a:cubicBezTo>
                  <a:pt x="3073" y="831"/>
                  <a:pt x="3151" y="888"/>
                  <a:pt x="3197" y="967"/>
                </a:cubicBezTo>
                <a:cubicBezTo>
                  <a:pt x="3242" y="1045"/>
                  <a:pt x="3253" y="1142"/>
                  <a:pt x="3227" y="1257"/>
                </a:cubicBezTo>
                <a:cubicBezTo>
                  <a:pt x="3202" y="1372"/>
                  <a:pt x="3139" y="1503"/>
                  <a:pt x="3043" y="1639"/>
                </a:cubicBezTo>
                <a:cubicBezTo>
                  <a:pt x="3030" y="1658"/>
                  <a:pt x="3016" y="1677"/>
                  <a:pt x="3001" y="1696"/>
                </a:cubicBezTo>
                <a:cubicBezTo>
                  <a:pt x="2886" y="1566"/>
                  <a:pt x="2747" y="1439"/>
                  <a:pt x="2589" y="1318"/>
                </a:cubicBezTo>
                <a:cubicBezTo>
                  <a:pt x="2563" y="1120"/>
                  <a:pt x="2522" y="936"/>
                  <a:pt x="2468" y="772"/>
                </a:cubicBezTo>
                <a:cubicBezTo>
                  <a:pt x="2491" y="768"/>
                  <a:pt x="2515" y="766"/>
                  <a:pt x="2538" y="764"/>
                </a:cubicBezTo>
                <a:cubicBezTo>
                  <a:pt x="2580" y="760"/>
                  <a:pt x="2620" y="758"/>
                  <a:pt x="2658" y="757"/>
                </a:cubicBezTo>
                <a:lnTo>
                  <a:pt x="2658" y="757"/>
                </a:lnTo>
                <a:close/>
                <a:moveTo>
                  <a:pt x="849" y="757"/>
                </a:moveTo>
                <a:cubicBezTo>
                  <a:pt x="887" y="758"/>
                  <a:pt x="927" y="760"/>
                  <a:pt x="969" y="764"/>
                </a:cubicBezTo>
                <a:cubicBezTo>
                  <a:pt x="992" y="766"/>
                  <a:pt x="1015" y="769"/>
                  <a:pt x="1039" y="772"/>
                </a:cubicBezTo>
                <a:cubicBezTo>
                  <a:pt x="985" y="936"/>
                  <a:pt x="944" y="1120"/>
                  <a:pt x="918" y="1318"/>
                </a:cubicBezTo>
                <a:cubicBezTo>
                  <a:pt x="759" y="1439"/>
                  <a:pt x="621" y="1566"/>
                  <a:pt x="506" y="1696"/>
                </a:cubicBezTo>
                <a:cubicBezTo>
                  <a:pt x="491" y="1677"/>
                  <a:pt x="477" y="1658"/>
                  <a:pt x="464" y="1639"/>
                </a:cubicBezTo>
                <a:cubicBezTo>
                  <a:pt x="368" y="1503"/>
                  <a:pt x="305" y="1372"/>
                  <a:pt x="280" y="1257"/>
                </a:cubicBezTo>
                <a:cubicBezTo>
                  <a:pt x="254" y="1142"/>
                  <a:pt x="265" y="1046"/>
                  <a:pt x="310" y="967"/>
                </a:cubicBezTo>
                <a:cubicBezTo>
                  <a:pt x="356" y="888"/>
                  <a:pt x="434" y="831"/>
                  <a:pt x="546" y="795"/>
                </a:cubicBezTo>
                <a:cubicBezTo>
                  <a:pt x="630" y="769"/>
                  <a:pt x="733" y="756"/>
                  <a:pt x="849" y="757"/>
                </a:cubicBezTo>
                <a:lnTo>
                  <a:pt x="849" y="757"/>
                </a:lnTo>
                <a:close/>
                <a:moveTo>
                  <a:pt x="2334" y="794"/>
                </a:moveTo>
                <a:cubicBezTo>
                  <a:pt x="2377" y="919"/>
                  <a:pt x="2412" y="1058"/>
                  <a:pt x="2438" y="1208"/>
                </a:cubicBezTo>
                <a:cubicBezTo>
                  <a:pt x="2358" y="1153"/>
                  <a:pt x="2274" y="1100"/>
                  <a:pt x="2187" y="1050"/>
                </a:cubicBezTo>
                <a:cubicBezTo>
                  <a:pt x="2109" y="1004"/>
                  <a:pt x="2031" y="963"/>
                  <a:pt x="1953" y="925"/>
                </a:cubicBezTo>
                <a:cubicBezTo>
                  <a:pt x="1953" y="919"/>
                  <a:pt x="1953" y="913"/>
                  <a:pt x="1953" y="907"/>
                </a:cubicBezTo>
                <a:cubicBezTo>
                  <a:pt x="1953" y="905"/>
                  <a:pt x="1953" y="903"/>
                  <a:pt x="1953" y="901"/>
                </a:cubicBezTo>
                <a:cubicBezTo>
                  <a:pt x="2085" y="854"/>
                  <a:pt x="2213" y="818"/>
                  <a:pt x="2334" y="794"/>
                </a:cubicBezTo>
                <a:lnTo>
                  <a:pt x="2334" y="794"/>
                </a:lnTo>
                <a:close/>
                <a:moveTo>
                  <a:pt x="1172" y="794"/>
                </a:moveTo>
                <a:cubicBezTo>
                  <a:pt x="1293" y="818"/>
                  <a:pt x="1422" y="854"/>
                  <a:pt x="1554" y="901"/>
                </a:cubicBezTo>
                <a:cubicBezTo>
                  <a:pt x="1554" y="903"/>
                  <a:pt x="1554" y="905"/>
                  <a:pt x="1553" y="907"/>
                </a:cubicBezTo>
                <a:cubicBezTo>
                  <a:pt x="1553" y="913"/>
                  <a:pt x="1554" y="919"/>
                  <a:pt x="1554" y="925"/>
                </a:cubicBezTo>
                <a:cubicBezTo>
                  <a:pt x="1476" y="963"/>
                  <a:pt x="1398" y="1004"/>
                  <a:pt x="1320" y="1050"/>
                </a:cubicBezTo>
                <a:cubicBezTo>
                  <a:pt x="1233" y="1100"/>
                  <a:pt x="1149" y="1153"/>
                  <a:pt x="1069" y="1208"/>
                </a:cubicBezTo>
                <a:cubicBezTo>
                  <a:pt x="1095" y="1058"/>
                  <a:pt x="1130" y="919"/>
                  <a:pt x="1172" y="794"/>
                </a:cubicBezTo>
                <a:lnTo>
                  <a:pt x="1172" y="794"/>
                </a:lnTo>
                <a:close/>
                <a:moveTo>
                  <a:pt x="1897" y="1046"/>
                </a:moveTo>
                <a:cubicBezTo>
                  <a:pt x="1971" y="1083"/>
                  <a:pt x="2046" y="1122"/>
                  <a:pt x="2120" y="1165"/>
                </a:cubicBezTo>
                <a:cubicBezTo>
                  <a:pt x="2243" y="1236"/>
                  <a:pt x="2357" y="1311"/>
                  <a:pt x="2464" y="1390"/>
                </a:cubicBezTo>
                <a:cubicBezTo>
                  <a:pt x="2479" y="1521"/>
                  <a:pt x="2487" y="1659"/>
                  <a:pt x="2487" y="1800"/>
                </a:cubicBezTo>
                <a:cubicBezTo>
                  <a:pt x="2487" y="1942"/>
                  <a:pt x="2479" y="2079"/>
                  <a:pt x="2464" y="2210"/>
                </a:cubicBezTo>
                <a:cubicBezTo>
                  <a:pt x="2357" y="2289"/>
                  <a:pt x="2243" y="2364"/>
                  <a:pt x="2120" y="2435"/>
                </a:cubicBezTo>
                <a:cubicBezTo>
                  <a:pt x="1998" y="2506"/>
                  <a:pt x="1875" y="2567"/>
                  <a:pt x="1753" y="2620"/>
                </a:cubicBezTo>
                <a:cubicBezTo>
                  <a:pt x="1632" y="2567"/>
                  <a:pt x="1509" y="2506"/>
                  <a:pt x="1387" y="2435"/>
                </a:cubicBezTo>
                <a:cubicBezTo>
                  <a:pt x="1264" y="2364"/>
                  <a:pt x="1149" y="2289"/>
                  <a:pt x="1043" y="2210"/>
                </a:cubicBezTo>
                <a:cubicBezTo>
                  <a:pt x="1028" y="2079"/>
                  <a:pt x="1020" y="1942"/>
                  <a:pt x="1020" y="1800"/>
                </a:cubicBezTo>
                <a:cubicBezTo>
                  <a:pt x="1020" y="1659"/>
                  <a:pt x="1028" y="1521"/>
                  <a:pt x="1043" y="1390"/>
                </a:cubicBezTo>
                <a:cubicBezTo>
                  <a:pt x="1149" y="1311"/>
                  <a:pt x="1264" y="1236"/>
                  <a:pt x="1387" y="1165"/>
                </a:cubicBezTo>
                <a:cubicBezTo>
                  <a:pt x="1461" y="1122"/>
                  <a:pt x="1535" y="1083"/>
                  <a:pt x="1610" y="1046"/>
                </a:cubicBezTo>
                <a:cubicBezTo>
                  <a:pt x="1647" y="1085"/>
                  <a:pt x="1699" y="1107"/>
                  <a:pt x="1753" y="1107"/>
                </a:cubicBezTo>
                <a:cubicBezTo>
                  <a:pt x="1808" y="1107"/>
                  <a:pt x="1859" y="1085"/>
                  <a:pt x="1897" y="1046"/>
                </a:cubicBezTo>
                <a:lnTo>
                  <a:pt x="1897" y="1046"/>
                </a:lnTo>
                <a:close/>
                <a:moveTo>
                  <a:pt x="898" y="1504"/>
                </a:moveTo>
                <a:cubicBezTo>
                  <a:pt x="891" y="1600"/>
                  <a:pt x="887" y="1699"/>
                  <a:pt x="887" y="1800"/>
                </a:cubicBezTo>
                <a:cubicBezTo>
                  <a:pt x="887" y="1901"/>
                  <a:pt x="891" y="2000"/>
                  <a:pt x="898" y="2096"/>
                </a:cubicBezTo>
                <a:cubicBezTo>
                  <a:pt x="782" y="1999"/>
                  <a:pt x="679" y="1900"/>
                  <a:pt x="592" y="1800"/>
                </a:cubicBezTo>
                <a:cubicBezTo>
                  <a:pt x="679" y="1701"/>
                  <a:pt x="782" y="1601"/>
                  <a:pt x="898" y="1504"/>
                </a:cubicBezTo>
                <a:close/>
                <a:moveTo>
                  <a:pt x="2609" y="1504"/>
                </a:moveTo>
                <a:cubicBezTo>
                  <a:pt x="2725" y="1601"/>
                  <a:pt x="2828" y="1701"/>
                  <a:pt x="2915" y="1800"/>
                </a:cubicBezTo>
                <a:cubicBezTo>
                  <a:pt x="2828" y="1899"/>
                  <a:pt x="2725" y="1999"/>
                  <a:pt x="2609" y="2096"/>
                </a:cubicBezTo>
                <a:cubicBezTo>
                  <a:pt x="2616" y="2000"/>
                  <a:pt x="2620" y="1901"/>
                  <a:pt x="2620" y="1800"/>
                </a:cubicBezTo>
                <a:cubicBezTo>
                  <a:pt x="2620" y="1699"/>
                  <a:pt x="2616" y="1600"/>
                  <a:pt x="2609" y="1504"/>
                </a:cubicBezTo>
                <a:lnTo>
                  <a:pt x="2609" y="1504"/>
                </a:lnTo>
                <a:close/>
                <a:moveTo>
                  <a:pt x="506" y="1904"/>
                </a:moveTo>
                <a:cubicBezTo>
                  <a:pt x="621" y="2034"/>
                  <a:pt x="759" y="2161"/>
                  <a:pt x="918" y="2283"/>
                </a:cubicBezTo>
                <a:cubicBezTo>
                  <a:pt x="944" y="2480"/>
                  <a:pt x="985" y="2664"/>
                  <a:pt x="1039" y="2828"/>
                </a:cubicBezTo>
                <a:cubicBezTo>
                  <a:pt x="1015" y="2832"/>
                  <a:pt x="992" y="2834"/>
                  <a:pt x="969" y="2836"/>
                </a:cubicBezTo>
                <a:cubicBezTo>
                  <a:pt x="803" y="2851"/>
                  <a:pt x="658" y="2840"/>
                  <a:pt x="546" y="2805"/>
                </a:cubicBezTo>
                <a:cubicBezTo>
                  <a:pt x="531" y="2800"/>
                  <a:pt x="517" y="2795"/>
                  <a:pt x="503" y="2789"/>
                </a:cubicBezTo>
                <a:cubicBezTo>
                  <a:pt x="522" y="2752"/>
                  <a:pt x="533" y="2711"/>
                  <a:pt x="533" y="2667"/>
                </a:cubicBezTo>
                <a:cubicBezTo>
                  <a:pt x="533" y="2521"/>
                  <a:pt x="415" y="2402"/>
                  <a:pt x="270" y="2400"/>
                </a:cubicBezTo>
                <a:cubicBezTo>
                  <a:pt x="272" y="2382"/>
                  <a:pt x="275" y="2363"/>
                  <a:pt x="280" y="2343"/>
                </a:cubicBezTo>
                <a:cubicBezTo>
                  <a:pt x="305" y="2228"/>
                  <a:pt x="368" y="2097"/>
                  <a:pt x="464" y="1961"/>
                </a:cubicBezTo>
                <a:cubicBezTo>
                  <a:pt x="477" y="1942"/>
                  <a:pt x="491" y="1923"/>
                  <a:pt x="506" y="1904"/>
                </a:cubicBezTo>
                <a:close/>
                <a:moveTo>
                  <a:pt x="3001" y="1904"/>
                </a:moveTo>
                <a:cubicBezTo>
                  <a:pt x="3016" y="1923"/>
                  <a:pt x="3030" y="1943"/>
                  <a:pt x="3043" y="1961"/>
                </a:cubicBezTo>
                <a:cubicBezTo>
                  <a:pt x="3139" y="2097"/>
                  <a:pt x="3202" y="2228"/>
                  <a:pt x="3227" y="2343"/>
                </a:cubicBezTo>
                <a:cubicBezTo>
                  <a:pt x="3253" y="2458"/>
                  <a:pt x="3242" y="2555"/>
                  <a:pt x="3197" y="2633"/>
                </a:cubicBezTo>
                <a:cubicBezTo>
                  <a:pt x="3151" y="2712"/>
                  <a:pt x="3073" y="2769"/>
                  <a:pt x="2961" y="2805"/>
                </a:cubicBezTo>
                <a:cubicBezTo>
                  <a:pt x="2943" y="2810"/>
                  <a:pt x="2923" y="2815"/>
                  <a:pt x="2904" y="2820"/>
                </a:cubicBezTo>
                <a:cubicBezTo>
                  <a:pt x="2871" y="2754"/>
                  <a:pt x="2803" y="2709"/>
                  <a:pt x="2725" y="2709"/>
                </a:cubicBezTo>
                <a:cubicBezTo>
                  <a:pt x="2641" y="2709"/>
                  <a:pt x="2568" y="2762"/>
                  <a:pt x="2539" y="2836"/>
                </a:cubicBezTo>
                <a:lnTo>
                  <a:pt x="2538" y="2836"/>
                </a:lnTo>
                <a:cubicBezTo>
                  <a:pt x="2515" y="2834"/>
                  <a:pt x="2492" y="2832"/>
                  <a:pt x="2468" y="2828"/>
                </a:cubicBezTo>
                <a:cubicBezTo>
                  <a:pt x="2522" y="2664"/>
                  <a:pt x="2563" y="2480"/>
                  <a:pt x="2589" y="2283"/>
                </a:cubicBezTo>
                <a:cubicBezTo>
                  <a:pt x="2747" y="2161"/>
                  <a:pt x="2886" y="2034"/>
                  <a:pt x="3001" y="1904"/>
                </a:cubicBezTo>
                <a:lnTo>
                  <a:pt x="3001" y="1904"/>
                </a:lnTo>
                <a:close/>
                <a:moveTo>
                  <a:pt x="2438" y="2392"/>
                </a:moveTo>
                <a:cubicBezTo>
                  <a:pt x="2412" y="2542"/>
                  <a:pt x="2377" y="2681"/>
                  <a:pt x="2334" y="2806"/>
                </a:cubicBezTo>
                <a:cubicBezTo>
                  <a:pt x="2205" y="2781"/>
                  <a:pt x="2067" y="2741"/>
                  <a:pt x="1924" y="2689"/>
                </a:cubicBezTo>
                <a:cubicBezTo>
                  <a:pt x="2012" y="2647"/>
                  <a:pt x="2099" y="2601"/>
                  <a:pt x="2187" y="2551"/>
                </a:cubicBezTo>
                <a:cubicBezTo>
                  <a:pt x="2274" y="2500"/>
                  <a:pt x="2358" y="2447"/>
                  <a:pt x="2438" y="2392"/>
                </a:cubicBezTo>
                <a:close/>
                <a:moveTo>
                  <a:pt x="1069" y="2392"/>
                </a:moveTo>
                <a:cubicBezTo>
                  <a:pt x="1149" y="2447"/>
                  <a:pt x="1233" y="2500"/>
                  <a:pt x="1320" y="2551"/>
                </a:cubicBezTo>
                <a:cubicBezTo>
                  <a:pt x="1408" y="2601"/>
                  <a:pt x="1495" y="2647"/>
                  <a:pt x="1583" y="2689"/>
                </a:cubicBezTo>
                <a:cubicBezTo>
                  <a:pt x="1440" y="2741"/>
                  <a:pt x="1302" y="2780"/>
                  <a:pt x="1172" y="2806"/>
                </a:cubicBezTo>
                <a:cubicBezTo>
                  <a:pt x="1130" y="2681"/>
                  <a:pt x="1095" y="2542"/>
                  <a:pt x="1069" y="2392"/>
                </a:cubicBezTo>
                <a:close/>
                <a:moveTo>
                  <a:pt x="267" y="2533"/>
                </a:moveTo>
                <a:cubicBezTo>
                  <a:pt x="341" y="2533"/>
                  <a:pt x="400" y="2592"/>
                  <a:pt x="400" y="2667"/>
                </a:cubicBezTo>
                <a:cubicBezTo>
                  <a:pt x="400" y="2741"/>
                  <a:pt x="341" y="2800"/>
                  <a:pt x="267" y="2800"/>
                </a:cubicBezTo>
                <a:cubicBezTo>
                  <a:pt x="192" y="2800"/>
                  <a:pt x="133" y="2741"/>
                  <a:pt x="133" y="2667"/>
                </a:cubicBezTo>
                <a:cubicBezTo>
                  <a:pt x="133" y="2592"/>
                  <a:pt x="192" y="2533"/>
                  <a:pt x="267" y="2533"/>
                </a:cubicBezTo>
                <a:close/>
                <a:moveTo>
                  <a:pt x="1753" y="2765"/>
                </a:moveTo>
                <a:cubicBezTo>
                  <a:pt x="1937" y="2841"/>
                  <a:pt x="2117" y="2898"/>
                  <a:pt x="2287" y="2933"/>
                </a:cubicBezTo>
                <a:cubicBezTo>
                  <a:pt x="2278" y="2955"/>
                  <a:pt x="2268" y="2977"/>
                  <a:pt x="2259" y="2998"/>
                </a:cubicBezTo>
                <a:cubicBezTo>
                  <a:pt x="2189" y="3149"/>
                  <a:pt x="2107" y="3268"/>
                  <a:pt x="2020" y="3348"/>
                </a:cubicBezTo>
                <a:cubicBezTo>
                  <a:pt x="1933" y="3427"/>
                  <a:pt x="1844" y="3467"/>
                  <a:pt x="1753" y="3467"/>
                </a:cubicBezTo>
                <a:cubicBezTo>
                  <a:pt x="1662" y="3467"/>
                  <a:pt x="1574" y="3427"/>
                  <a:pt x="1487" y="3348"/>
                </a:cubicBezTo>
                <a:cubicBezTo>
                  <a:pt x="1400" y="3268"/>
                  <a:pt x="1318" y="3149"/>
                  <a:pt x="1248" y="2998"/>
                </a:cubicBezTo>
                <a:cubicBezTo>
                  <a:pt x="1239" y="2977"/>
                  <a:pt x="1229" y="2955"/>
                  <a:pt x="1220" y="2933"/>
                </a:cubicBezTo>
                <a:cubicBezTo>
                  <a:pt x="1389" y="2898"/>
                  <a:pt x="1569" y="2841"/>
                  <a:pt x="1753" y="2765"/>
                </a:cubicBezTo>
                <a:lnTo>
                  <a:pt x="1753" y="2765"/>
                </a:lnTo>
                <a:close/>
                <a:moveTo>
                  <a:pt x="2725" y="2842"/>
                </a:moveTo>
                <a:cubicBezTo>
                  <a:pt x="2763" y="2842"/>
                  <a:pt x="2792" y="2871"/>
                  <a:pt x="2792" y="2909"/>
                </a:cubicBezTo>
                <a:cubicBezTo>
                  <a:pt x="2792" y="2946"/>
                  <a:pt x="2763" y="2975"/>
                  <a:pt x="2725" y="2975"/>
                </a:cubicBezTo>
                <a:cubicBezTo>
                  <a:pt x="2687" y="2975"/>
                  <a:pt x="2658" y="2946"/>
                  <a:pt x="2658" y="2909"/>
                </a:cubicBezTo>
                <a:cubicBezTo>
                  <a:pt x="2658" y="2871"/>
                  <a:pt x="2687" y="2842"/>
                  <a:pt x="2725" y="2842"/>
                </a:cubicBez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01.</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4" name="OfficePLUS.cn-4"/>
          <p:cNvSpPr txBox="1"/>
          <p:nvPr/>
        </p:nvSpPr>
        <p:spPr>
          <a:xfrm flipH="1">
            <a:off x="1583999" y="295533"/>
            <a:ext cx="4884035"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基本信息</a:t>
            </a:r>
            <a:endParaRPr lang="zh-CN" altLang="en-US" sz="2400" b="1" dirty="0">
              <a:solidFill>
                <a:srgbClr val="0D8CFE"/>
              </a:solidFill>
              <a:latin typeface="+mj-ea"/>
              <a:ea typeface="+mj-ea"/>
              <a:cs typeface="阿里巴巴普惠体 B" panose="00020600040101010101" pitchFamily="18" charset="-122"/>
              <a:sym typeface="+mn-lt"/>
            </a:endParaRPr>
          </a:p>
        </p:txBody>
      </p:sp>
      <p:pic>
        <p:nvPicPr>
          <p:cNvPr id="6" name="OfficePLUS.cn-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31600" y="189131"/>
            <a:ext cx="660400" cy="660400"/>
          </a:xfrm>
          <a:prstGeom prst="rect">
            <a:avLst/>
          </a:prstGeom>
          <a:effectLst>
            <a:outerShdw blurRad="50800" dist="38100" dir="2700000" algn="tl" rotWithShape="0">
              <a:prstClr val="black">
                <a:alpha val="14000"/>
              </a:prstClr>
            </a:outerShdw>
          </a:effectLst>
        </p:spPr>
      </p:pic>
      <p:sp>
        <p:nvSpPr>
          <p:cNvPr id="5" name="矩形: 圆角 4"/>
          <p:cNvSpPr/>
          <p:nvPr/>
        </p:nvSpPr>
        <p:spPr>
          <a:xfrm>
            <a:off x="6424802" y="1199256"/>
            <a:ext cx="5112000" cy="4680000"/>
          </a:xfrm>
          <a:prstGeom prst="roundRect">
            <a:avLst/>
          </a:prstGeom>
          <a:noFill/>
          <a:ln w="15875" cmpd="sng">
            <a:solidFill>
              <a:srgbClr val="0D8C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0000" rIns="90000" rtlCol="0" anchor="ctr"/>
          <a:lstStyle/>
          <a:p>
            <a:pPr marL="0" lvl="1" algn="just">
              <a:spcBef>
                <a:spcPts val="600"/>
              </a:spcBef>
            </a:pPr>
            <a:r>
              <a:rPr lang="en-US" altLang="zh-CN" sz="1200" dirty="0">
                <a:solidFill>
                  <a:schemeClr val="tx1"/>
                </a:solidFill>
              </a:rPr>
              <a:t>【</a:t>
            </a:r>
            <a:r>
              <a:rPr lang="zh-CN" altLang="en-US" sz="1200" dirty="0">
                <a:solidFill>
                  <a:schemeClr val="tx1"/>
                </a:solidFill>
              </a:rPr>
              <a:t>用法用量</a:t>
            </a:r>
            <a:r>
              <a:rPr lang="en-US" altLang="zh-CN" sz="1200" dirty="0">
                <a:solidFill>
                  <a:schemeClr val="tx1"/>
                </a:solidFill>
              </a:rPr>
              <a:t>】 </a:t>
            </a:r>
            <a:r>
              <a:rPr lang="zh-CN" altLang="en-US" sz="1200" dirty="0">
                <a:solidFill>
                  <a:schemeClr val="tx1"/>
                </a:solidFill>
              </a:rPr>
              <a:t>口服</a:t>
            </a:r>
            <a:endParaRPr lang="zh-CN" altLang="en-US" sz="1200" dirty="0">
              <a:solidFill>
                <a:schemeClr val="tx1"/>
              </a:solidFill>
            </a:endParaRPr>
          </a:p>
          <a:p>
            <a:pPr marL="271780" lvl="2" algn="just">
              <a:spcBef>
                <a:spcPts val="600"/>
              </a:spcBef>
            </a:pPr>
            <a:r>
              <a:rPr lang="zh-CN" altLang="en-US" sz="1200" dirty="0">
                <a:solidFill>
                  <a:schemeClr val="tx1"/>
                </a:solidFill>
              </a:rPr>
              <a:t>抑郁症：</a:t>
            </a:r>
            <a:endParaRPr lang="zh-CN" altLang="en-US" sz="1200" dirty="0">
              <a:solidFill>
                <a:schemeClr val="tx1"/>
              </a:solidFill>
            </a:endParaRPr>
          </a:p>
          <a:p>
            <a:pPr marL="542925" lvl="2" algn="just">
              <a:lnSpc>
                <a:spcPct val="130000"/>
              </a:lnSpc>
            </a:pPr>
            <a:r>
              <a:rPr lang="zh-CN" altLang="en-US" sz="1200" dirty="0">
                <a:solidFill>
                  <a:srgbClr val="FF0000"/>
                </a:solidFill>
              </a:rPr>
              <a:t>成人</a:t>
            </a:r>
            <a:r>
              <a:rPr lang="zh-CN" altLang="en-US" sz="1200" dirty="0">
                <a:solidFill>
                  <a:schemeClr val="tx1"/>
                </a:solidFill>
              </a:rPr>
              <a:t>推荐剂量每天 </a:t>
            </a:r>
            <a:r>
              <a:rPr lang="en-US" altLang="zh-CN" sz="1200" dirty="0">
                <a:solidFill>
                  <a:schemeClr val="tx1"/>
                </a:solidFill>
              </a:rPr>
              <a:t>5ml</a:t>
            </a:r>
            <a:r>
              <a:rPr lang="zh-CN" altLang="en-US" sz="1200" dirty="0">
                <a:solidFill>
                  <a:schemeClr val="tx1"/>
                </a:solidFill>
              </a:rPr>
              <a:t>（</a:t>
            </a:r>
            <a:r>
              <a:rPr lang="en-US" altLang="zh-CN" sz="1200" dirty="0">
                <a:solidFill>
                  <a:schemeClr val="tx1"/>
                </a:solidFill>
              </a:rPr>
              <a:t>20mg</a:t>
            </a:r>
            <a:r>
              <a:rPr lang="zh-CN" altLang="en-US" sz="1200" dirty="0">
                <a:solidFill>
                  <a:schemeClr val="tx1"/>
                </a:solidFill>
              </a:rPr>
              <a:t>）。如有必要，可逐渐增加剂量达到 </a:t>
            </a:r>
            <a:r>
              <a:rPr lang="en-US" altLang="zh-CN" sz="1200" dirty="0">
                <a:solidFill>
                  <a:schemeClr val="tx1"/>
                </a:solidFill>
              </a:rPr>
              <a:t>15ml</a:t>
            </a:r>
            <a:r>
              <a:rPr lang="zh-CN" altLang="en-US" sz="1200" dirty="0">
                <a:solidFill>
                  <a:schemeClr val="tx1"/>
                </a:solidFill>
              </a:rPr>
              <a:t>（</a:t>
            </a:r>
            <a:r>
              <a:rPr lang="en-US" altLang="zh-CN" sz="1200" dirty="0">
                <a:solidFill>
                  <a:schemeClr val="tx1"/>
                </a:solidFill>
              </a:rPr>
              <a:t>60mg</a:t>
            </a:r>
            <a:r>
              <a:rPr lang="zh-CN" altLang="en-US" sz="1200" dirty="0">
                <a:solidFill>
                  <a:schemeClr val="tx1"/>
                </a:solidFill>
              </a:rPr>
              <a:t>）的最大剂量。</a:t>
            </a:r>
            <a:r>
              <a:rPr lang="en-US" altLang="zh-CN" sz="1200" dirty="0">
                <a:solidFill>
                  <a:srgbClr val="FF0000"/>
                </a:solidFill>
              </a:rPr>
              <a:t>8</a:t>
            </a:r>
            <a:r>
              <a:rPr lang="zh-CN" altLang="en-US" sz="1200" dirty="0">
                <a:solidFill>
                  <a:srgbClr val="FF0000"/>
                </a:solidFill>
              </a:rPr>
              <a:t>岁及以上的儿童和青少年</a:t>
            </a:r>
            <a:r>
              <a:rPr lang="zh-CN" altLang="en-US" sz="1200" dirty="0">
                <a:solidFill>
                  <a:schemeClr val="tx1"/>
                </a:solidFill>
              </a:rPr>
              <a:t>起始剂量为 </a:t>
            </a:r>
            <a:r>
              <a:rPr lang="en-US" altLang="zh-CN" sz="1200" dirty="0">
                <a:solidFill>
                  <a:schemeClr val="tx1"/>
                </a:solidFill>
              </a:rPr>
              <a:t>2.5ml</a:t>
            </a:r>
            <a:r>
              <a:rPr lang="zh-CN" altLang="en-US" sz="1200" dirty="0">
                <a:solidFill>
                  <a:schemeClr val="tx1"/>
                </a:solidFill>
              </a:rPr>
              <a:t>（</a:t>
            </a:r>
            <a:r>
              <a:rPr lang="en-US" altLang="zh-CN" sz="1200" dirty="0">
                <a:solidFill>
                  <a:schemeClr val="tx1"/>
                </a:solidFill>
              </a:rPr>
              <a:t>10mg</a:t>
            </a:r>
            <a:r>
              <a:rPr lang="zh-CN" altLang="en-US" sz="1200" dirty="0">
                <a:solidFill>
                  <a:schemeClr val="tx1"/>
                </a:solidFill>
              </a:rPr>
              <a:t>）</a:t>
            </a:r>
            <a:r>
              <a:rPr lang="en-US" altLang="zh-CN" sz="1200" dirty="0">
                <a:solidFill>
                  <a:schemeClr val="tx1"/>
                </a:solidFill>
              </a:rPr>
              <a:t>/</a:t>
            </a:r>
            <a:r>
              <a:rPr lang="zh-CN" altLang="en-US" sz="1200" dirty="0">
                <a:solidFill>
                  <a:schemeClr val="tx1"/>
                </a:solidFill>
              </a:rPr>
              <a:t>天，</a:t>
            </a:r>
            <a:r>
              <a:rPr lang="en-US" altLang="zh-CN" sz="1200" dirty="0">
                <a:solidFill>
                  <a:schemeClr val="tx1"/>
                </a:solidFill>
              </a:rPr>
              <a:t>1</a:t>
            </a:r>
            <a:r>
              <a:rPr lang="zh-CN" altLang="en-US" sz="1200" dirty="0">
                <a:solidFill>
                  <a:schemeClr val="tx1"/>
                </a:solidFill>
              </a:rPr>
              <a:t>～</a:t>
            </a:r>
            <a:r>
              <a:rPr lang="en-US" altLang="zh-CN" sz="1200" dirty="0">
                <a:solidFill>
                  <a:schemeClr val="tx1"/>
                </a:solidFill>
              </a:rPr>
              <a:t>2 </a:t>
            </a:r>
            <a:r>
              <a:rPr lang="zh-CN" altLang="en-US" sz="1200" dirty="0">
                <a:solidFill>
                  <a:schemeClr val="tx1"/>
                </a:solidFill>
              </a:rPr>
              <a:t>周后，剂量可增加至 </a:t>
            </a:r>
            <a:r>
              <a:rPr lang="en-US" altLang="zh-CN" sz="1200" dirty="0">
                <a:solidFill>
                  <a:schemeClr val="tx1"/>
                </a:solidFill>
              </a:rPr>
              <a:t>5ml</a:t>
            </a:r>
            <a:r>
              <a:rPr lang="zh-CN" altLang="en-US" sz="1200" dirty="0">
                <a:solidFill>
                  <a:schemeClr val="tx1"/>
                </a:solidFill>
              </a:rPr>
              <a:t>（</a:t>
            </a:r>
            <a:r>
              <a:rPr lang="en-US" altLang="zh-CN" sz="1200" dirty="0">
                <a:solidFill>
                  <a:schemeClr val="tx1"/>
                </a:solidFill>
              </a:rPr>
              <a:t>20mg</a:t>
            </a:r>
            <a:r>
              <a:rPr lang="zh-CN" altLang="en-US" sz="1200" dirty="0">
                <a:solidFill>
                  <a:schemeClr val="tx1"/>
                </a:solidFill>
              </a:rPr>
              <a:t>）</a:t>
            </a:r>
            <a:r>
              <a:rPr lang="en-US" altLang="zh-CN" sz="1200" dirty="0">
                <a:solidFill>
                  <a:schemeClr val="tx1"/>
                </a:solidFill>
              </a:rPr>
              <a:t>/</a:t>
            </a:r>
            <a:r>
              <a:rPr lang="zh-CN" altLang="en-US" sz="1200" dirty="0">
                <a:solidFill>
                  <a:schemeClr val="tx1"/>
                </a:solidFill>
              </a:rPr>
              <a:t>天。低体重儿童血浆浓度水平较高，可以用较低的剂量达到治疗效果</a:t>
            </a:r>
            <a:endParaRPr lang="zh-CN" altLang="en-US" sz="1200" dirty="0">
              <a:solidFill>
                <a:schemeClr val="tx1"/>
              </a:solidFill>
            </a:endParaRPr>
          </a:p>
          <a:p>
            <a:pPr marL="271780" lvl="1" algn="just">
              <a:spcBef>
                <a:spcPts val="600"/>
              </a:spcBef>
            </a:pPr>
            <a:r>
              <a:rPr lang="zh-CN" altLang="en-US" sz="1200" dirty="0">
                <a:solidFill>
                  <a:schemeClr val="tx1"/>
                </a:solidFill>
              </a:rPr>
              <a:t>强迫症：</a:t>
            </a:r>
            <a:endParaRPr lang="zh-CN" altLang="en-US" sz="1200" dirty="0">
              <a:solidFill>
                <a:schemeClr val="tx1"/>
              </a:solidFill>
            </a:endParaRPr>
          </a:p>
          <a:p>
            <a:pPr marL="542925" lvl="2" algn="just">
              <a:lnSpc>
                <a:spcPct val="130000"/>
              </a:lnSpc>
            </a:pPr>
            <a:r>
              <a:rPr lang="zh-CN" altLang="en-US" sz="1200" dirty="0">
                <a:solidFill>
                  <a:srgbClr val="FF0000"/>
                </a:solidFill>
              </a:rPr>
              <a:t>成人</a:t>
            </a:r>
            <a:r>
              <a:rPr lang="zh-CN" altLang="en-US" sz="1200" dirty="0">
                <a:solidFill>
                  <a:schemeClr val="tx1"/>
                </a:solidFill>
              </a:rPr>
              <a:t>推荐剂量每天 </a:t>
            </a:r>
            <a:r>
              <a:rPr lang="en-US" altLang="zh-CN" sz="1200" dirty="0">
                <a:solidFill>
                  <a:schemeClr val="tx1"/>
                </a:solidFill>
              </a:rPr>
              <a:t>5ml</a:t>
            </a:r>
            <a:r>
              <a:rPr lang="zh-CN" altLang="en-US" sz="1200" dirty="0">
                <a:solidFill>
                  <a:schemeClr val="tx1"/>
                </a:solidFill>
              </a:rPr>
              <a:t>（</a:t>
            </a:r>
            <a:r>
              <a:rPr lang="en-US" altLang="zh-CN" sz="1200" dirty="0">
                <a:solidFill>
                  <a:schemeClr val="tx1"/>
                </a:solidFill>
              </a:rPr>
              <a:t>20mg</a:t>
            </a:r>
            <a:r>
              <a:rPr lang="zh-CN" altLang="en-US" sz="1200" dirty="0">
                <a:solidFill>
                  <a:schemeClr val="tx1"/>
                </a:solidFill>
              </a:rPr>
              <a:t>）。如无明显疗效，可以逐渐增加剂量达到 </a:t>
            </a:r>
            <a:r>
              <a:rPr lang="en-US" altLang="zh-CN" sz="1200" dirty="0">
                <a:solidFill>
                  <a:schemeClr val="tx1"/>
                </a:solidFill>
              </a:rPr>
              <a:t>15ml</a:t>
            </a:r>
            <a:r>
              <a:rPr lang="zh-CN" altLang="en-US" sz="1200" dirty="0">
                <a:solidFill>
                  <a:schemeClr val="tx1"/>
                </a:solidFill>
              </a:rPr>
              <a:t>（</a:t>
            </a:r>
            <a:r>
              <a:rPr lang="en-US" altLang="zh-CN" sz="1200" dirty="0">
                <a:solidFill>
                  <a:schemeClr val="tx1"/>
                </a:solidFill>
              </a:rPr>
              <a:t>60mg</a:t>
            </a:r>
            <a:r>
              <a:rPr lang="zh-CN" altLang="en-US" sz="1200" dirty="0">
                <a:solidFill>
                  <a:schemeClr val="tx1"/>
                </a:solidFill>
              </a:rPr>
              <a:t>）的最大剂量。</a:t>
            </a:r>
            <a:r>
              <a:rPr lang="en-US" altLang="zh-CN" sz="1200" dirty="0">
                <a:solidFill>
                  <a:srgbClr val="FF0000"/>
                </a:solidFill>
              </a:rPr>
              <a:t>7</a:t>
            </a:r>
            <a:r>
              <a:rPr lang="zh-CN" altLang="en-US" sz="1200" dirty="0">
                <a:solidFill>
                  <a:srgbClr val="FF0000"/>
                </a:solidFill>
              </a:rPr>
              <a:t>岁及以上的儿童和青少年</a:t>
            </a:r>
            <a:r>
              <a:rPr lang="zh-CN" altLang="en-US" sz="1200" dirty="0">
                <a:solidFill>
                  <a:schemeClr val="tx1"/>
                </a:solidFill>
              </a:rPr>
              <a:t>开始以 </a:t>
            </a:r>
            <a:r>
              <a:rPr lang="en-US" altLang="zh-CN" sz="1200" dirty="0">
                <a:solidFill>
                  <a:schemeClr val="tx1"/>
                </a:solidFill>
              </a:rPr>
              <a:t>2.5ml</a:t>
            </a:r>
            <a:r>
              <a:rPr lang="zh-CN" altLang="en-US" sz="1200" dirty="0">
                <a:solidFill>
                  <a:schemeClr val="tx1"/>
                </a:solidFill>
              </a:rPr>
              <a:t>（</a:t>
            </a:r>
            <a:r>
              <a:rPr lang="en-US" altLang="zh-CN" sz="1200" dirty="0">
                <a:solidFill>
                  <a:schemeClr val="tx1"/>
                </a:solidFill>
              </a:rPr>
              <a:t>10mg</a:t>
            </a:r>
            <a:r>
              <a:rPr lang="zh-CN" altLang="en-US" sz="1200" dirty="0">
                <a:solidFill>
                  <a:schemeClr val="tx1"/>
                </a:solidFill>
              </a:rPr>
              <a:t>）</a:t>
            </a:r>
            <a:r>
              <a:rPr lang="en-US" altLang="zh-CN" sz="1200" dirty="0">
                <a:solidFill>
                  <a:schemeClr val="tx1"/>
                </a:solidFill>
              </a:rPr>
              <a:t>/</a:t>
            </a:r>
            <a:r>
              <a:rPr lang="zh-CN" altLang="en-US" sz="1200" dirty="0">
                <a:solidFill>
                  <a:schemeClr val="tx1"/>
                </a:solidFill>
              </a:rPr>
              <a:t>天的剂量进行治疗，</a:t>
            </a:r>
            <a:r>
              <a:rPr lang="en-US" altLang="zh-CN" sz="1200" dirty="0">
                <a:solidFill>
                  <a:schemeClr val="tx1"/>
                </a:solidFill>
              </a:rPr>
              <a:t>2 </a:t>
            </a:r>
            <a:r>
              <a:rPr lang="zh-CN" altLang="en-US" sz="1200" dirty="0">
                <a:solidFill>
                  <a:schemeClr val="tx1"/>
                </a:solidFill>
              </a:rPr>
              <a:t>周后，将剂量增加至 </a:t>
            </a:r>
            <a:r>
              <a:rPr lang="en-US" altLang="zh-CN" sz="1200" dirty="0">
                <a:solidFill>
                  <a:schemeClr val="tx1"/>
                </a:solidFill>
              </a:rPr>
              <a:t>5ml</a:t>
            </a:r>
            <a:r>
              <a:rPr lang="zh-CN" altLang="en-US" sz="1200" dirty="0">
                <a:solidFill>
                  <a:schemeClr val="tx1"/>
                </a:solidFill>
              </a:rPr>
              <a:t>（</a:t>
            </a:r>
            <a:r>
              <a:rPr lang="en-US" altLang="zh-CN" sz="1200" dirty="0">
                <a:solidFill>
                  <a:schemeClr val="tx1"/>
                </a:solidFill>
              </a:rPr>
              <a:t>20mg</a:t>
            </a:r>
            <a:r>
              <a:rPr lang="zh-CN" altLang="en-US" sz="1200" dirty="0">
                <a:solidFill>
                  <a:schemeClr val="tx1"/>
                </a:solidFill>
              </a:rPr>
              <a:t>）</a:t>
            </a:r>
            <a:r>
              <a:rPr lang="en-US" altLang="zh-CN" sz="1200" dirty="0">
                <a:solidFill>
                  <a:schemeClr val="tx1"/>
                </a:solidFill>
              </a:rPr>
              <a:t>/</a:t>
            </a:r>
            <a:r>
              <a:rPr lang="zh-CN" altLang="en-US" sz="1200" dirty="0">
                <a:solidFill>
                  <a:schemeClr val="tx1"/>
                </a:solidFill>
              </a:rPr>
              <a:t>天。如临床改善不明显可继续增加剂量为 </a:t>
            </a:r>
            <a:r>
              <a:rPr lang="en-US" altLang="zh-CN" sz="1200" dirty="0">
                <a:solidFill>
                  <a:schemeClr val="tx1"/>
                </a:solidFill>
              </a:rPr>
              <a:t>5~15ml</a:t>
            </a:r>
            <a:r>
              <a:rPr lang="zh-CN" altLang="en-US" sz="1200" dirty="0">
                <a:solidFill>
                  <a:schemeClr val="tx1"/>
                </a:solidFill>
              </a:rPr>
              <a:t>（</a:t>
            </a:r>
            <a:r>
              <a:rPr lang="en-US" altLang="zh-CN" sz="1200" dirty="0">
                <a:solidFill>
                  <a:schemeClr val="tx1"/>
                </a:solidFill>
              </a:rPr>
              <a:t>20~60mg</a:t>
            </a:r>
            <a:r>
              <a:rPr lang="zh-CN" altLang="en-US" sz="1200" dirty="0">
                <a:solidFill>
                  <a:schemeClr val="tx1"/>
                </a:solidFill>
              </a:rPr>
              <a:t>）</a:t>
            </a:r>
            <a:r>
              <a:rPr lang="en-US" altLang="zh-CN" sz="1200" dirty="0">
                <a:solidFill>
                  <a:schemeClr val="tx1"/>
                </a:solidFill>
              </a:rPr>
              <a:t>/</a:t>
            </a:r>
            <a:r>
              <a:rPr lang="zh-CN" altLang="en-US" sz="1200" dirty="0">
                <a:solidFill>
                  <a:schemeClr val="tx1"/>
                </a:solidFill>
              </a:rPr>
              <a:t>天。体重较轻的儿童，以 </a:t>
            </a:r>
            <a:r>
              <a:rPr lang="en-US" altLang="zh-CN" sz="1200" dirty="0">
                <a:solidFill>
                  <a:schemeClr val="tx1"/>
                </a:solidFill>
              </a:rPr>
              <a:t>2.5ml</a:t>
            </a:r>
            <a:r>
              <a:rPr lang="zh-CN" altLang="en-US" sz="1200" dirty="0">
                <a:solidFill>
                  <a:schemeClr val="tx1"/>
                </a:solidFill>
              </a:rPr>
              <a:t>（</a:t>
            </a:r>
            <a:r>
              <a:rPr lang="en-US" altLang="zh-CN" sz="1200" dirty="0">
                <a:solidFill>
                  <a:schemeClr val="tx1"/>
                </a:solidFill>
              </a:rPr>
              <a:t>10mg</a:t>
            </a:r>
            <a:r>
              <a:rPr lang="zh-CN" altLang="en-US" sz="1200" dirty="0">
                <a:solidFill>
                  <a:schemeClr val="tx1"/>
                </a:solidFill>
              </a:rPr>
              <a:t>）</a:t>
            </a:r>
            <a:r>
              <a:rPr lang="en-US" altLang="zh-CN" sz="1200" dirty="0">
                <a:solidFill>
                  <a:schemeClr val="tx1"/>
                </a:solidFill>
              </a:rPr>
              <a:t>/</a:t>
            </a:r>
            <a:r>
              <a:rPr lang="zh-CN" altLang="en-US" sz="1200" dirty="0">
                <a:solidFill>
                  <a:schemeClr val="tx1"/>
                </a:solidFill>
              </a:rPr>
              <a:t>天的剂量开始治疗。如临床改善不明显，可增加剂量为 </a:t>
            </a:r>
            <a:r>
              <a:rPr lang="en-US" altLang="zh-CN" sz="1200" dirty="0">
                <a:solidFill>
                  <a:schemeClr val="tx1"/>
                </a:solidFill>
              </a:rPr>
              <a:t>5~7.5ml</a:t>
            </a:r>
            <a:r>
              <a:rPr lang="zh-CN" altLang="en-US" sz="1200" dirty="0">
                <a:solidFill>
                  <a:schemeClr val="tx1"/>
                </a:solidFill>
              </a:rPr>
              <a:t>（</a:t>
            </a:r>
            <a:r>
              <a:rPr lang="en-US" altLang="zh-CN" sz="1200" dirty="0">
                <a:solidFill>
                  <a:schemeClr val="tx1"/>
                </a:solidFill>
              </a:rPr>
              <a:t>20~30mg</a:t>
            </a:r>
            <a:r>
              <a:rPr lang="zh-CN" altLang="en-US" sz="1200" dirty="0">
                <a:solidFill>
                  <a:schemeClr val="tx1"/>
                </a:solidFill>
              </a:rPr>
              <a:t>）</a:t>
            </a:r>
            <a:r>
              <a:rPr lang="en-US" altLang="zh-CN" sz="1200" dirty="0">
                <a:solidFill>
                  <a:schemeClr val="tx1"/>
                </a:solidFill>
              </a:rPr>
              <a:t>/</a:t>
            </a:r>
            <a:r>
              <a:rPr lang="zh-CN" altLang="en-US" sz="1200" dirty="0">
                <a:solidFill>
                  <a:schemeClr val="tx1"/>
                </a:solidFill>
              </a:rPr>
              <a:t>天</a:t>
            </a:r>
            <a:endParaRPr lang="zh-CN" altLang="en-US" sz="1200" dirty="0">
              <a:solidFill>
                <a:schemeClr val="tx1"/>
              </a:solidFill>
            </a:endParaRPr>
          </a:p>
          <a:p>
            <a:pPr marL="271780" lvl="1" algn="just">
              <a:spcBef>
                <a:spcPts val="600"/>
              </a:spcBef>
            </a:pPr>
            <a:r>
              <a:rPr lang="zh-CN" altLang="en-US" sz="1200" dirty="0">
                <a:solidFill>
                  <a:schemeClr val="tx1"/>
                </a:solidFill>
              </a:rPr>
              <a:t>神经性贪食症：</a:t>
            </a:r>
            <a:endParaRPr lang="zh-CN" altLang="en-US" sz="1200" dirty="0">
              <a:solidFill>
                <a:schemeClr val="tx1"/>
              </a:solidFill>
            </a:endParaRPr>
          </a:p>
          <a:p>
            <a:pPr marL="542925" lvl="2" algn="just">
              <a:lnSpc>
                <a:spcPct val="130000"/>
              </a:lnSpc>
            </a:pPr>
            <a:r>
              <a:rPr lang="zh-CN" altLang="en-US" sz="1200" dirty="0">
                <a:solidFill>
                  <a:schemeClr val="tx1"/>
                </a:solidFill>
              </a:rPr>
              <a:t>成人推荐剂量每天 </a:t>
            </a:r>
            <a:r>
              <a:rPr lang="en-US" altLang="zh-CN" sz="1200" dirty="0">
                <a:solidFill>
                  <a:schemeClr val="tx1"/>
                </a:solidFill>
              </a:rPr>
              <a:t>15ml</a:t>
            </a:r>
            <a:r>
              <a:rPr lang="zh-CN" altLang="en-US" sz="1200" dirty="0">
                <a:solidFill>
                  <a:schemeClr val="tx1"/>
                </a:solidFill>
              </a:rPr>
              <a:t>（</a:t>
            </a:r>
            <a:r>
              <a:rPr lang="en-US" altLang="zh-CN" sz="1200" dirty="0">
                <a:solidFill>
                  <a:schemeClr val="tx1"/>
                </a:solidFill>
              </a:rPr>
              <a:t>60mg</a:t>
            </a:r>
            <a:r>
              <a:rPr lang="zh-CN" altLang="en-US" sz="1200" dirty="0">
                <a:solidFill>
                  <a:schemeClr val="tx1"/>
                </a:solidFill>
              </a:rPr>
              <a:t>）</a:t>
            </a:r>
            <a:endParaRPr lang="en-US" altLang="zh-CN" sz="1200" dirty="0">
              <a:solidFill>
                <a:schemeClr val="tx1"/>
              </a:solidFill>
            </a:endParaRPr>
          </a:p>
        </p:txBody>
      </p:sp>
      <p:sp>
        <p:nvSpPr>
          <p:cNvPr id="7" name="矩形: 圆角 6"/>
          <p:cNvSpPr/>
          <p:nvPr/>
        </p:nvSpPr>
        <p:spPr>
          <a:xfrm>
            <a:off x="655200" y="1199256"/>
            <a:ext cx="5112000" cy="4680000"/>
          </a:xfrm>
          <a:prstGeom prst="roundRect">
            <a:avLst/>
          </a:prstGeom>
          <a:noFill/>
          <a:ln w="15875" cmpd="sng">
            <a:solidFill>
              <a:srgbClr val="0D8C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0000" rIns="90000" rtlCol="0" anchor="ctr"/>
          <a:lstStyle/>
          <a:p>
            <a:pPr algn="just">
              <a:spcBef>
                <a:spcPts val="600"/>
              </a:spcBef>
            </a:pPr>
            <a:r>
              <a:rPr lang="en-US" altLang="zh-CN" sz="1200" dirty="0">
                <a:solidFill>
                  <a:schemeClr val="tx1"/>
                </a:solidFill>
              </a:rPr>
              <a:t>【</a:t>
            </a:r>
            <a:r>
              <a:rPr lang="zh-CN" altLang="en-US" sz="1200" dirty="0">
                <a:solidFill>
                  <a:schemeClr val="tx1"/>
                </a:solidFill>
              </a:rPr>
              <a:t>药品通用名称</a:t>
            </a:r>
            <a:r>
              <a:rPr lang="en-US" altLang="zh-CN" sz="1200" dirty="0">
                <a:solidFill>
                  <a:schemeClr val="tx1"/>
                </a:solidFill>
              </a:rPr>
              <a:t>】 </a:t>
            </a:r>
            <a:r>
              <a:rPr lang="zh-CN" altLang="en-US" sz="1200" dirty="0">
                <a:solidFill>
                  <a:schemeClr val="tx1"/>
                </a:solidFill>
              </a:rPr>
              <a:t>盐酸氟西汀口服溶液</a:t>
            </a:r>
            <a:endParaRPr lang="en-US" altLang="zh-CN" sz="1200" dirty="0">
              <a:solidFill>
                <a:schemeClr val="tx1"/>
              </a:solidFill>
            </a:endParaRPr>
          </a:p>
          <a:p>
            <a:pPr algn="just">
              <a:spcBef>
                <a:spcPts val="600"/>
              </a:spcBef>
            </a:pPr>
            <a:r>
              <a:rPr lang="en-US" altLang="zh-CN" sz="1200" dirty="0">
                <a:solidFill>
                  <a:schemeClr val="tx1"/>
                </a:solidFill>
              </a:rPr>
              <a:t>【</a:t>
            </a:r>
            <a:r>
              <a:rPr lang="zh-CN" altLang="en-US" sz="1200" dirty="0">
                <a:solidFill>
                  <a:schemeClr val="tx1"/>
                </a:solidFill>
              </a:rPr>
              <a:t>注册规格</a:t>
            </a:r>
            <a:r>
              <a:rPr lang="en-US" altLang="zh-CN" sz="1200" dirty="0">
                <a:solidFill>
                  <a:schemeClr val="tx1"/>
                </a:solidFill>
              </a:rPr>
              <a:t>】 70ml : 0.28g</a:t>
            </a:r>
            <a:r>
              <a:rPr lang="zh-CN" altLang="en-US" sz="1200" dirty="0">
                <a:solidFill>
                  <a:schemeClr val="tx1"/>
                </a:solidFill>
              </a:rPr>
              <a:t>（ 按</a:t>
            </a:r>
            <a:r>
              <a:rPr lang="en-US" altLang="zh-CN" sz="1200" dirty="0">
                <a:solidFill>
                  <a:schemeClr val="tx1"/>
                </a:solidFill>
              </a:rPr>
              <a:t>C₁₇H₁₈F₃NO</a:t>
            </a:r>
            <a:r>
              <a:rPr lang="zh-CN" altLang="en-US" sz="1200" dirty="0">
                <a:solidFill>
                  <a:schemeClr val="tx1"/>
                </a:solidFill>
              </a:rPr>
              <a:t>计）</a:t>
            </a:r>
            <a:endParaRPr lang="en-US" altLang="zh-CN" sz="1200" dirty="0">
              <a:solidFill>
                <a:schemeClr val="tx1"/>
              </a:solidFill>
            </a:endParaRPr>
          </a:p>
          <a:p>
            <a:pPr marL="443230" indent="-443230" algn="just">
              <a:lnSpc>
                <a:spcPct val="130000"/>
              </a:lnSpc>
              <a:spcBef>
                <a:spcPts val="600"/>
              </a:spcBef>
            </a:pPr>
            <a:r>
              <a:rPr lang="en-US" altLang="zh-CN" sz="1200" dirty="0">
                <a:solidFill>
                  <a:schemeClr val="tx1"/>
                </a:solidFill>
              </a:rPr>
              <a:t>【</a:t>
            </a:r>
            <a:r>
              <a:rPr lang="zh-CN" altLang="en-US" sz="1200" dirty="0">
                <a:solidFill>
                  <a:schemeClr val="tx1"/>
                </a:solidFill>
              </a:rPr>
              <a:t>说明书适应症</a:t>
            </a:r>
            <a:r>
              <a:rPr lang="en-US" altLang="zh-CN" sz="1200" dirty="0">
                <a:solidFill>
                  <a:schemeClr val="tx1"/>
                </a:solidFill>
              </a:rPr>
              <a:t>】 </a:t>
            </a:r>
            <a:endParaRPr lang="en-US" altLang="zh-CN" sz="1200" dirty="0">
              <a:solidFill>
                <a:schemeClr val="tx1"/>
              </a:solidFill>
            </a:endParaRPr>
          </a:p>
          <a:p>
            <a:pPr marL="443230" indent="5080" algn="just">
              <a:lnSpc>
                <a:spcPct val="130000"/>
              </a:lnSpc>
            </a:pPr>
            <a:r>
              <a:rPr lang="zh-CN" altLang="en-US" sz="1200" dirty="0">
                <a:solidFill>
                  <a:schemeClr val="tx1"/>
                </a:solidFill>
              </a:rPr>
              <a:t>抑郁症（</a:t>
            </a:r>
            <a:r>
              <a:rPr lang="en-US" altLang="zh-CN" sz="1200" dirty="0">
                <a:solidFill>
                  <a:schemeClr val="tx1"/>
                </a:solidFill>
              </a:rPr>
              <a:t>8</a:t>
            </a:r>
            <a:r>
              <a:rPr lang="zh-CN" altLang="en-US" sz="1200" dirty="0">
                <a:solidFill>
                  <a:schemeClr val="tx1"/>
                </a:solidFill>
              </a:rPr>
              <a:t>岁及以上的儿童、青少年和成人患者）</a:t>
            </a:r>
            <a:endParaRPr lang="en-US" altLang="zh-CN" sz="1200" dirty="0">
              <a:solidFill>
                <a:schemeClr val="tx1"/>
              </a:solidFill>
            </a:endParaRPr>
          </a:p>
          <a:p>
            <a:pPr marL="443230" indent="5080" algn="just">
              <a:lnSpc>
                <a:spcPct val="130000"/>
              </a:lnSpc>
            </a:pPr>
            <a:r>
              <a:rPr lang="zh-CN" altLang="en-US" sz="1200" dirty="0">
                <a:solidFill>
                  <a:schemeClr val="tx1"/>
                </a:solidFill>
              </a:rPr>
              <a:t>强迫症（</a:t>
            </a:r>
            <a:r>
              <a:rPr lang="en-US" altLang="zh-CN" sz="1200" dirty="0">
                <a:solidFill>
                  <a:schemeClr val="tx1"/>
                </a:solidFill>
              </a:rPr>
              <a:t>7</a:t>
            </a:r>
            <a:r>
              <a:rPr lang="zh-CN" altLang="en-US" sz="1200" dirty="0">
                <a:solidFill>
                  <a:schemeClr val="tx1"/>
                </a:solidFill>
              </a:rPr>
              <a:t>岁及以上的儿童、青少年和成人患者） </a:t>
            </a:r>
            <a:endParaRPr lang="en-US" altLang="zh-CN" sz="1200" dirty="0">
              <a:solidFill>
                <a:schemeClr val="tx1"/>
              </a:solidFill>
            </a:endParaRPr>
          </a:p>
          <a:p>
            <a:pPr marL="443230" indent="5080" algn="just">
              <a:lnSpc>
                <a:spcPct val="130000"/>
              </a:lnSpc>
            </a:pPr>
            <a:r>
              <a:rPr lang="zh-CN" altLang="en-US" sz="1200" dirty="0">
                <a:solidFill>
                  <a:schemeClr val="tx1"/>
                </a:solidFill>
              </a:rPr>
              <a:t>神经性贪食症</a:t>
            </a:r>
            <a:endParaRPr lang="en-US" altLang="zh-CN" sz="1200" dirty="0">
              <a:solidFill>
                <a:schemeClr val="tx1"/>
              </a:solidFill>
            </a:endParaRPr>
          </a:p>
          <a:p>
            <a:pPr algn="just">
              <a:spcBef>
                <a:spcPts val="600"/>
              </a:spcBef>
            </a:pPr>
            <a:r>
              <a:rPr lang="en-US" altLang="zh-CN" sz="1200" dirty="0">
                <a:solidFill>
                  <a:schemeClr val="tx1"/>
                </a:solidFill>
              </a:rPr>
              <a:t>【</a:t>
            </a:r>
            <a:r>
              <a:rPr lang="zh-CN" altLang="en-US" sz="1200" dirty="0">
                <a:solidFill>
                  <a:schemeClr val="tx1"/>
                </a:solidFill>
              </a:rPr>
              <a:t>中国大陆首次上市时间</a:t>
            </a:r>
            <a:r>
              <a:rPr lang="en-US" altLang="zh-CN" sz="1200" dirty="0">
                <a:solidFill>
                  <a:schemeClr val="tx1"/>
                </a:solidFill>
              </a:rPr>
              <a:t>】 2023</a:t>
            </a:r>
            <a:r>
              <a:rPr lang="zh-CN" altLang="en-US" sz="1200" dirty="0">
                <a:solidFill>
                  <a:schemeClr val="tx1"/>
                </a:solidFill>
              </a:rPr>
              <a:t>年</a:t>
            </a:r>
            <a:r>
              <a:rPr lang="en-US" altLang="zh-CN" sz="1200" dirty="0">
                <a:solidFill>
                  <a:schemeClr val="tx1"/>
                </a:solidFill>
              </a:rPr>
              <a:t>6</a:t>
            </a:r>
            <a:r>
              <a:rPr lang="zh-CN" altLang="en-US" sz="1200" dirty="0">
                <a:solidFill>
                  <a:schemeClr val="tx1"/>
                </a:solidFill>
              </a:rPr>
              <a:t>月</a:t>
            </a:r>
            <a:r>
              <a:rPr lang="en-US" altLang="zh-CN" sz="1200" dirty="0">
                <a:solidFill>
                  <a:schemeClr val="tx1"/>
                </a:solidFill>
              </a:rPr>
              <a:t>30</a:t>
            </a:r>
            <a:r>
              <a:rPr lang="zh-CN" altLang="en-US" sz="1200" dirty="0">
                <a:solidFill>
                  <a:schemeClr val="tx1"/>
                </a:solidFill>
              </a:rPr>
              <a:t>日</a:t>
            </a:r>
            <a:endParaRPr lang="en-US" altLang="zh-CN" sz="1200" dirty="0">
              <a:solidFill>
                <a:schemeClr val="tx1"/>
              </a:solidFill>
            </a:endParaRPr>
          </a:p>
          <a:p>
            <a:pPr algn="just">
              <a:spcBef>
                <a:spcPts val="600"/>
              </a:spcBef>
            </a:pPr>
            <a:r>
              <a:rPr lang="en-US" altLang="zh-CN" sz="1200" dirty="0">
                <a:solidFill>
                  <a:schemeClr val="tx1"/>
                </a:solidFill>
              </a:rPr>
              <a:t>【</a:t>
            </a:r>
            <a:r>
              <a:rPr lang="zh-CN" altLang="en-US" sz="1200" dirty="0">
                <a:solidFill>
                  <a:schemeClr val="tx1"/>
                </a:solidFill>
              </a:rPr>
              <a:t>目前大陆地区同通用名药品的上市情况</a:t>
            </a:r>
            <a:r>
              <a:rPr lang="en-US" altLang="zh-CN" sz="1200" dirty="0">
                <a:solidFill>
                  <a:schemeClr val="tx1"/>
                </a:solidFill>
              </a:rPr>
              <a:t>】 </a:t>
            </a:r>
            <a:r>
              <a:rPr lang="zh-CN" altLang="en-US" sz="1200" dirty="0">
                <a:solidFill>
                  <a:schemeClr val="tx1"/>
                </a:solidFill>
              </a:rPr>
              <a:t>首仿、独家</a:t>
            </a:r>
            <a:endParaRPr lang="en-US" altLang="zh-CN" sz="1200" dirty="0">
              <a:solidFill>
                <a:schemeClr val="tx1"/>
              </a:solidFill>
            </a:endParaRPr>
          </a:p>
          <a:p>
            <a:pPr algn="just">
              <a:spcBef>
                <a:spcPts val="600"/>
              </a:spcBef>
            </a:pPr>
            <a:r>
              <a:rPr lang="en-US" altLang="zh-CN" sz="1200" dirty="0">
                <a:solidFill>
                  <a:schemeClr val="tx1"/>
                </a:solidFill>
              </a:rPr>
              <a:t>【</a:t>
            </a:r>
            <a:r>
              <a:rPr lang="zh-CN" altLang="en-US" sz="1200" dirty="0">
                <a:solidFill>
                  <a:schemeClr val="tx1"/>
                </a:solidFill>
              </a:rPr>
              <a:t>全球首个上市国家 </a:t>
            </a:r>
            <a:r>
              <a:rPr lang="en-US" altLang="zh-CN" sz="1200" dirty="0">
                <a:solidFill>
                  <a:schemeClr val="tx1"/>
                </a:solidFill>
              </a:rPr>
              <a:t>/ </a:t>
            </a:r>
            <a:r>
              <a:rPr lang="zh-CN" altLang="en-US" sz="1200" dirty="0">
                <a:solidFill>
                  <a:schemeClr val="tx1"/>
                </a:solidFill>
              </a:rPr>
              <a:t>地区及上市时间</a:t>
            </a:r>
            <a:r>
              <a:rPr lang="en-US" altLang="zh-CN" sz="1200" dirty="0">
                <a:solidFill>
                  <a:schemeClr val="tx1"/>
                </a:solidFill>
              </a:rPr>
              <a:t>】 </a:t>
            </a:r>
            <a:r>
              <a:rPr lang="zh-CN" altLang="en-US" sz="1200" dirty="0">
                <a:solidFill>
                  <a:schemeClr val="tx1"/>
                </a:solidFill>
              </a:rPr>
              <a:t>美国， </a:t>
            </a:r>
            <a:r>
              <a:rPr lang="en-US" altLang="zh-CN" sz="1200" dirty="0">
                <a:solidFill>
                  <a:schemeClr val="tx1"/>
                </a:solidFill>
              </a:rPr>
              <a:t>1991</a:t>
            </a:r>
            <a:r>
              <a:rPr lang="zh-CN" altLang="en-US" sz="1200" dirty="0">
                <a:solidFill>
                  <a:schemeClr val="tx1"/>
                </a:solidFill>
              </a:rPr>
              <a:t>年</a:t>
            </a:r>
            <a:r>
              <a:rPr lang="en-US" altLang="zh-CN" sz="1200" dirty="0">
                <a:solidFill>
                  <a:schemeClr val="tx1"/>
                </a:solidFill>
              </a:rPr>
              <a:t>4</a:t>
            </a:r>
            <a:r>
              <a:rPr lang="zh-CN" altLang="en-US" sz="1200" dirty="0">
                <a:solidFill>
                  <a:schemeClr val="tx1"/>
                </a:solidFill>
              </a:rPr>
              <a:t>月</a:t>
            </a:r>
            <a:endParaRPr lang="en-US" altLang="zh-CN" sz="1200" dirty="0">
              <a:solidFill>
                <a:schemeClr val="tx1"/>
              </a:solidFill>
            </a:endParaRPr>
          </a:p>
          <a:p>
            <a:pPr algn="just">
              <a:spcBef>
                <a:spcPts val="600"/>
              </a:spcBef>
            </a:pPr>
            <a:r>
              <a:rPr lang="en-US" altLang="zh-CN" sz="1200" dirty="0">
                <a:solidFill>
                  <a:schemeClr val="tx1"/>
                </a:solidFill>
              </a:rPr>
              <a:t>【</a:t>
            </a:r>
            <a:r>
              <a:rPr lang="zh-CN" altLang="en-US" sz="1200" dirty="0">
                <a:solidFill>
                  <a:schemeClr val="tx1"/>
                </a:solidFill>
              </a:rPr>
              <a:t>是否为 </a:t>
            </a:r>
            <a:r>
              <a:rPr lang="en-US" altLang="zh-CN" sz="1200" dirty="0">
                <a:solidFill>
                  <a:schemeClr val="tx1"/>
                </a:solidFill>
              </a:rPr>
              <a:t>OTC </a:t>
            </a:r>
            <a:r>
              <a:rPr lang="zh-CN" altLang="en-US" sz="1200" dirty="0">
                <a:solidFill>
                  <a:schemeClr val="tx1"/>
                </a:solidFill>
              </a:rPr>
              <a:t>药品</a:t>
            </a:r>
            <a:r>
              <a:rPr lang="en-US" altLang="zh-CN" sz="1200" dirty="0">
                <a:solidFill>
                  <a:schemeClr val="tx1"/>
                </a:solidFill>
              </a:rPr>
              <a:t>】 </a:t>
            </a:r>
            <a:r>
              <a:rPr lang="zh-CN" altLang="en-US" sz="1200" dirty="0">
                <a:solidFill>
                  <a:schemeClr val="tx1"/>
                </a:solidFill>
              </a:rPr>
              <a:t>否</a:t>
            </a:r>
            <a:endParaRPr lang="en-US" altLang="zh-CN" sz="1200" dirty="0">
              <a:solidFill>
                <a:schemeClr val="tx1"/>
              </a:solidFill>
            </a:endParaRPr>
          </a:p>
          <a:p>
            <a:pPr algn="just">
              <a:spcBef>
                <a:spcPts val="600"/>
              </a:spcBef>
            </a:pPr>
            <a:r>
              <a:rPr lang="en-US" altLang="zh-CN" sz="1200" dirty="0">
                <a:solidFill>
                  <a:schemeClr val="tx1"/>
                </a:solidFill>
              </a:rPr>
              <a:t>【</a:t>
            </a:r>
            <a:r>
              <a:rPr lang="zh-CN" altLang="en-US" sz="1200" dirty="0">
                <a:solidFill>
                  <a:schemeClr val="tx1"/>
                </a:solidFill>
              </a:rPr>
              <a:t>参照药品建议</a:t>
            </a:r>
            <a:r>
              <a:rPr lang="en-US" altLang="zh-CN" sz="1200" dirty="0">
                <a:solidFill>
                  <a:schemeClr val="tx1"/>
                </a:solidFill>
              </a:rPr>
              <a:t>】</a:t>
            </a:r>
            <a:r>
              <a:rPr lang="zh-CN" altLang="en-US" sz="1200" dirty="0">
                <a:solidFill>
                  <a:schemeClr val="tx1"/>
                </a:solidFill>
              </a:rPr>
              <a:t>盐酸氟西汀口服溶液（原研</a:t>
            </a:r>
            <a:r>
              <a:rPr lang="en-US" altLang="zh-CN" sz="1200" dirty="0">
                <a:solidFill>
                  <a:schemeClr val="tx1"/>
                </a:solidFill>
              </a:rPr>
              <a:t>Prozac </a:t>
            </a:r>
            <a:r>
              <a:rPr lang="zh-CN" altLang="en-US" sz="1200" dirty="0">
                <a:solidFill>
                  <a:schemeClr val="tx1"/>
                </a:solidFill>
              </a:rPr>
              <a:t>）</a:t>
            </a:r>
            <a:endParaRPr lang="en-US" altLang="zh-CN" sz="1200" dirty="0">
              <a:solidFill>
                <a:schemeClr val="tx1"/>
              </a:solidFill>
            </a:endParaRPr>
          </a:p>
          <a:p>
            <a:pPr marL="443230" indent="-443230" algn="just">
              <a:lnSpc>
                <a:spcPct val="130000"/>
              </a:lnSpc>
              <a:spcBef>
                <a:spcPts val="600"/>
              </a:spcBef>
            </a:pPr>
            <a:r>
              <a:rPr lang="en-US" altLang="zh-CN" sz="1200" dirty="0">
                <a:solidFill>
                  <a:schemeClr val="tx1"/>
                </a:solidFill>
              </a:rPr>
              <a:t>【</a:t>
            </a:r>
            <a:r>
              <a:rPr lang="zh-CN" altLang="en-US" sz="1200" dirty="0">
                <a:solidFill>
                  <a:schemeClr val="tx1"/>
                </a:solidFill>
              </a:rPr>
              <a:t>对比参照药品优势</a:t>
            </a:r>
            <a:r>
              <a:rPr lang="en-US" altLang="zh-CN" sz="1200" dirty="0">
                <a:solidFill>
                  <a:schemeClr val="tx1"/>
                </a:solidFill>
              </a:rPr>
              <a:t>】 AACAP</a:t>
            </a:r>
            <a:r>
              <a:rPr lang="zh-CN" altLang="en-US" sz="1200" dirty="0">
                <a:solidFill>
                  <a:schemeClr val="tx1"/>
                </a:solidFill>
              </a:rPr>
              <a:t>建议</a:t>
            </a:r>
            <a:r>
              <a:rPr lang="zh-CN" altLang="en-US" sz="1200" dirty="0">
                <a:solidFill>
                  <a:srgbClr val="FF0000"/>
                </a:solidFill>
              </a:rPr>
              <a:t>优选氟西汀用于治疗青少年和儿童的抑郁症</a:t>
            </a:r>
            <a:r>
              <a:rPr lang="zh-CN" altLang="en-US" sz="1200" dirty="0">
                <a:solidFill>
                  <a:schemeClr val="tx1"/>
                </a:solidFill>
              </a:rPr>
              <a:t>，氟西汀口服溶液依从性比口服固体制剂好，且易于精确分剂量，可填补儿童、老人及肝功能不全等特殊人群的用药空白。</a:t>
            </a:r>
            <a:r>
              <a:rPr lang="zh-CN" altLang="en-US" sz="1200" dirty="0">
                <a:solidFill>
                  <a:srgbClr val="FF0000"/>
                </a:solidFill>
              </a:rPr>
              <a:t>国内尚未有盐酸氟西汀口服溶液上市</a:t>
            </a:r>
            <a:r>
              <a:rPr lang="zh-CN" altLang="en-US" sz="1200" dirty="0">
                <a:solidFill>
                  <a:schemeClr val="tx1"/>
                </a:solidFill>
              </a:rPr>
              <a:t>，本品按化学药品</a:t>
            </a:r>
            <a:r>
              <a:rPr lang="en-US" altLang="zh-CN" sz="1200" dirty="0">
                <a:solidFill>
                  <a:schemeClr val="tx1"/>
                </a:solidFill>
              </a:rPr>
              <a:t>3</a:t>
            </a:r>
            <a:r>
              <a:rPr lang="zh-CN" altLang="en-US" sz="1200" dirty="0">
                <a:solidFill>
                  <a:schemeClr val="tx1"/>
                </a:solidFill>
              </a:rPr>
              <a:t>类注册，解决了口服溶液在国内供应的可及性问题；本品与与原研</a:t>
            </a:r>
            <a:r>
              <a:rPr lang="zh-CN" altLang="en-US" sz="1200" dirty="0">
                <a:solidFill>
                  <a:srgbClr val="FF0000"/>
                </a:solidFill>
              </a:rPr>
              <a:t>具有生物等效性，价格低于原研</a:t>
            </a:r>
            <a:r>
              <a:rPr lang="zh-CN" altLang="en-US" sz="1200" dirty="0">
                <a:solidFill>
                  <a:schemeClr val="tx1"/>
                </a:solidFill>
              </a:rPr>
              <a:t>，满足药物经济学的需求</a:t>
            </a:r>
            <a:endParaRPr lang="en-US" altLang="zh-CN" sz="1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01.</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4" name="OfficePLUS.cn-4"/>
          <p:cNvSpPr txBox="1"/>
          <p:nvPr/>
        </p:nvSpPr>
        <p:spPr>
          <a:xfrm flipH="1">
            <a:off x="1583999" y="295533"/>
            <a:ext cx="1561356"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基本信息</a:t>
            </a:r>
            <a:endParaRPr lang="zh-CN" altLang="en-US" sz="2400" b="1" dirty="0">
              <a:solidFill>
                <a:srgbClr val="0D8CFE"/>
              </a:solidFill>
              <a:latin typeface="+mj-ea"/>
              <a:ea typeface="+mj-ea"/>
              <a:cs typeface="阿里巴巴普惠体 B" panose="00020600040101010101" pitchFamily="18" charset="-122"/>
              <a:sym typeface="+mn-lt"/>
            </a:endParaRPr>
          </a:p>
        </p:txBody>
      </p:sp>
      <p:pic>
        <p:nvPicPr>
          <p:cNvPr id="10" name="OfficePLUS.cn-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31600" y="189131"/>
            <a:ext cx="660400" cy="660400"/>
          </a:xfrm>
          <a:prstGeom prst="rect">
            <a:avLst/>
          </a:prstGeom>
          <a:effectLst>
            <a:outerShdw blurRad="50800" dist="38100" dir="2700000" algn="tl" rotWithShape="0">
              <a:prstClr val="black">
                <a:alpha val="14000"/>
              </a:prstClr>
            </a:outerShdw>
          </a:effectLst>
        </p:spPr>
      </p:pic>
      <p:sp>
        <p:nvSpPr>
          <p:cNvPr id="12" name="矩形: 圆角 11"/>
          <p:cNvSpPr/>
          <p:nvPr/>
        </p:nvSpPr>
        <p:spPr>
          <a:xfrm>
            <a:off x="6424800" y="531899"/>
            <a:ext cx="5112000" cy="1620000"/>
          </a:xfrm>
          <a:prstGeom prst="roundRect">
            <a:avLst/>
          </a:prstGeom>
          <a:noFill/>
          <a:ln w="15875" cmpd="sng">
            <a:solidFill>
              <a:srgbClr val="0D8C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rPr>
              <a:t>疾病基本情况</a:t>
            </a:r>
            <a:endParaRPr lang="en-US" altLang="zh-CN" sz="1600" dirty="0">
              <a:solidFill>
                <a:schemeClr val="tx1"/>
              </a:solidFill>
            </a:endParaRPr>
          </a:p>
          <a:p>
            <a:pPr marL="0" lvl="1" algn="just">
              <a:lnSpc>
                <a:spcPct val="130000"/>
              </a:lnSpc>
              <a:spcBef>
                <a:spcPts val="600"/>
              </a:spcBef>
            </a:pPr>
            <a:r>
              <a:rPr lang="zh-CN" altLang="en-US" sz="1200" dirty="0">
                <a:solidFill>
                  <a:schemeClr val="tx1"/>
                </a:solidFill>
              </a:rPr>
              <a:t>中国成人抑郁障碍终生患病率为</a:t>
            </a:r>
            <a:r>
              <a:rPr lang="en-US" altLang="zh-CN" sz="1200" dirty="0">
                <a:solidFill>
                  <a:schemeClr val="tx1"/>
                </a:solidFill>
              </a:rPr>
              <a:t>6.8%</a:t>
            </a:r>
            <a:r>
              <a:rPr lang="zh-CN" altLang="en-US" sz="1200" dirty="0">
                <a:solidFill>
                  <a:schemeClr val="tx1"/>
                </a:solidFill>
              </a:rPr>
              <a:t>，其中抑郁症为</a:t>
            </a:r>
            <a:r>
              <a:rPr lang="en-US" altLang="zh-CN" sz="1200" dirty="0">
                <a:solidFill>
                  <a:schemeClr val="tx1"/>
                </a:solidFill>
              </a:rPr>
              <a:t>3.4%</a:t>
            </a:r>
            <a:r>
              <a:rPr lang="zh-CN" altLang="en-US" sz="1200" dirty="0">
                <a:solidFill>
                  <a:schemeClr val="tx1"/>
                </a:solidFill>
              </a:rPr>
              <a:t>，每年大约有</a:t>
            </a:r>
            <a:r>
              <a:rPr lang="en-US" altLang="zh-CN" sz="1200" dirty="0">
                <a:solidFill>
                  <a:schemeClr val="tx1"/>
                </a:solidFill>
              </a:rPr>
              <a:t>28</a:t>
            </a:r>
            <a:r>
              <a:rPr lang="zh-CN" altLang="en-US" sz="1200" dirty="0">
                <a:solidFill>
                  <a:schemeClr val="tx1"/>
                </a:solidFill>
              </a:rPr>
              <a:t>万人自杀。新冠疫情后，重度抑郁症和焦虑症的病例分别增加了</a:t>
            </a:r>
            <a:r>
              <a:rPr lang="en-US" altLang="zh-CN" sz="1200" dirty="0">
                <a:solidFill>
                  <a:schemeClr val="tx1"/>
                </a:solidFill>
              </a:rPr>
              <a:t>28%</a:t>
            </a:r>
            <a:r>
              <a:rPr lang="zh-CN" altLang="en-US" sz="1200" dirty="0">
                <a:solidFill>
                  <a:schemeClr val="tx1"/>
                </a:solidFill>
              </a:rPr>
              <a:t>和</a:t>
            </a:r>
            <a:r>
              <a:rPr lang="en-US" altLang="zh-CN" sz="1200" dirty="0">
                <a:solidFill>
                  <a:schemeClr val="tx1"/>
                </a:solidFill>
              </a:rPr>
              <a:t>26%</a:t>
            </a:r>
            <a:r>
              <a:rPr lang="zh-CN" altLang="en-US" sz="1200" dirty="0">
                <a:solidFill>
                  <a:schemeClr val="tx1"/>
                </a:solidFill>
              </a:rPr>
              <a:t>，抑郁症患者激增至</a:t>
            </a:r>
            <a:r>
              <a:rPr lang="en-US" altLang="zh-CN" sz="1200" dirty="0">
                <a:solidFill>
                  <a:schemeClr val="tx1"/>
                </a:solidFill>
              </a:rPr>
              <a:t>9500</a:t>
            </a:r>
            <a:r>
              <a:rPr lang="zh-CN" altLang="en-US" sz="1200" dirty="0">
                <a:solidFill>
                  <a:schemeClr val="tx1"/>
                </a:solidFill>
              </a:rPr>
              <a:t>万，增幅高达</a:t>
            </a:r>
            <a:r>
              <a:rPr lang="en-US" altLang="zh-CN" sz="1200" dirty="0">
                <a:solidFill>
                  <a:schemeClr val="tx1"/>
                </a:solidFill>
              </a:rPr>
              <a:t>27.6%</a:t>
            </a:r>
            <a:endParaRPr lang="en-US" altLang="zh-CN" sz="1200" dirty="0">
              <a:solidFill>
                <a:schemeClr val="tx1"/>
              </a:solidFill>
            </a:endParaRPr>
          </a:p>
          <a:p>
            <a:pPr marL="0" lvl="1" algn="just">
              <a:lnSpc>
                <a:spcPct val="130000"/>
              </a:lnSpc>
              <a:spcBef>
                <a:spcPts val="600"/>
              </a:spcBef>
            </a:pPr>
            <a:r>
              <a:rPr lang="zh-CN" altLang="en-US" sz="1200" dirty="0">
                <a:solidFill>
                  <a:schemeClr val="tx1"/>
                </a:solidFill>
              </a:rPr>
              <a:t>中国强迫症人数是</a:t>
            </a:r>
            <a:r>
              <a:rPr lang="en-US" altLang="zh-CN" sz="1200" dirty="0">
                <a:solidFill>
                  <a:schemeClr val="tx1"/>
                </a:solidFill>
              </a:rPr>
              <a:t>0.14~0.28</a:t>
            </a:r>
            <a:r>
              <a:rPr lang="zh-CN" altLang="en-US" sz="1200" dirty="0">
                <a:solidFill>
                  <a:schemeClr val="tx1"/>
                </a:solidFill>
              </a:rPr>
              <a:t>亿，人群中强迫症的终身患病率为</a:t>
            </a:r>
            <a:r>
              <a:rPr lang="en-US" altLang="zh-CN" sz="1200" dirty="0">
                <a:solidFill>
                  <a:schemeClr val="tx1"/>
                </a:solidFill>
              </a:rPr>
              <a:t>1%~2%</a:t>
            </a:r>
            <a:endParaRPr lang="en-US" altLang="zh-CN" sz="1200" dirty="0">
              <a:solidFill>
                <a:schemeClr val="tx1"/>
              </a:solidFill>
            </a:endParaRPr>
          </a:p>
        </p:txBody>
      </p:sp>
      <p:sp>
        <p:nvSpPr>
          <p:cNvPr id="2" name="矩形: 圆角 1"/>
          <p:cNvSpPr/>
          <p:nvPr/>
        </p:nvSpPr>
        <p:spPr>
          <a:xfrm>
            <a:off x="655200" y="1270962"/>
            <a:ext cx="5112000" cy="3940404"/>
          </a:xfrm>
          <a:prstGeom prst="roundRect">
            <a:avLst/>
          </a:prstGeom>
          <a:noFill/>
          <a:ln w="15875" cmpd="sng">
            <a:solidFill>
              <a:srgbClr val="0D8C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rPr>
              <a:t>弥补未满足的治疗需求</a:t>
            </a:r>
            <a:endParaRPr lang="zh-CN" altLang="en-US" sz="1600" dirty="0">
              <a:solidFill>
                <a:schemeClr val="tx1"/>
              </a:solidFill>
            </a:endParaRPr>
          </a:p>
          <a:p>
            <a:pPr algn="just">
              <a:lnSpc>
                <a:spcPct val="130000"/>
              </a:lnSpc>
              <a:spcBef>
                <a:spcPts val="600"/>
              </a:spcBef>
            </a:pPr>
            <a:r>
              <a:rPr lang="zh-CN" altLang="en-US" sz="1200" dirty="0">
                <a:solidFill>
                  <a:schemeClr val="tx1"/>
                </a:solidFill>
              </a:rPr>
              <a:t>目录内同治疗领域的的品种，尚未有产品在说明书中刊载</a:t>
            </a:r>
            <a:r>
              <a:rPr lang="zh-CN" altLang="en-US" sz="1200" dirty="0">
                <a:solidFill>
                  <a:srgbClr val="FF0000"/>
                </a:solidFill>
              </a:rPr>
              <a:t>抑郁症</a:t>
            </a:r>
            <a:r>
              <a:rPr lang="zh-CN" altLang="en-US" sz="1200" dirty="0">
                <a:solidFill>
                  <a:schemeClr val="tx1"/>
                </a:solidFill>
              </a:rPr>
              <a:t>儿童适应症和用法用量</a:t>
            </a:r>
            <a:r>
              <a:rPr lang="en-US" altLang="zh-CN" sz="1200" baseline="30000" dirty="0">
                <a:solidFill>
                  <a:schemeClr val="tx1"/>
                </a:solidFill>
              </a:rPr>
              <a:t>[1]</a:t>
            </a:r>
            <a:r>
              <a:rPr lang="zh-CN" altLang="en-US" sz="1200" dirty="0">
                <a:solidFill>
                  <a:schemeClr val="tx1"/>
                </a:solidFill>
              </a:rPr>
              <a:t>，盐酸氟西汀口服溶液（原研</a:t>
            </a:r>
            <a:r>
              <a:rPr lang="en-US" altLang="zh-CN" sz="1200" dirty="0">
                <a:solidFill>
                  <a:schemeClr val="tx1"/>
                </a:solidFill>
              </a:rPr>
              <a:t>Prozac</a:t>
            </a:r>
            <a:r>
              <a:rPr lang="zh-CN" altLang="en-US" sz="1200" dirty="0">
                <a:solidFill>
                  <a:schemeClr val="tx1"/>
                </a:solidFill>
              </a:rPr>
              <a:t>）说明书中有儿童用法用量</a:t>
            </a:r>
            <a:r>
              <a:rPr lang="en-US" altLang="zh-CN" sz="1200" baseline="30000" dirty="0">
                <a:solidFill>
                  <a:schemeClr val="tx1"/>
                </a:solidFill>
              </a:rPr>
              <a:t>[2]</a:t>
            </a:r>
            <a:r>
              <a:rPr lang="zh-CN" altLang="en-US" sz="1200" dirty="0">
                <a:solidFill>
                  <a:schemeClr val="tx1"/>
                </a:solidFill>
              </a:rPr>
              <a:t>，</a:t>
            </a:r>
            <a:r>
              <a:rPr lang="en-US" altLang="zh-CN" sz="1200" dirty="0">
                <a:solidFill>
                  <a:schemeClr val="tx1"/>
                </a:solidFill>
              </a:rPr>
              <a:t>AACAP</a:t>
            </a:r>
            <a:r>
              <a:rPr lang="zh-CN" altLang="en-US" sz="1200" dirty="0">
                <a:solidFill>
                  <a:schemeClr val="tx1"/>
                </a:solidFill>
              </a:rPr>
              <a:t>（美国儿童和青少年精神病学会）在</a:t>
            </a:r>
            <a:r>
              <a:rPr lang="en-US" altLang="zh-CN" sz="1200" dirty="0">
                <a:solidFill>
                  <a:schemeClr val="tx1"/>
                </a:solidFill>
              </a:rPr>
              <a:t>《</a:t>
            </a:r>
            <a:r>
              <a:rPr lang="zh-CN" altLang="en-US" sz="1200" dirty="0">
                <a:solidFill>
                  <a:schemeClr val="tx1"/>
                </a:solidFill>
              </a:rPr>
              <a:t>严重和持续性抑郁症的儿童和青少年的评估和治疗临床实践指南</a:t>
            </a:r>
            <a:r>
              <a:rPr lang="en-US" altLang="zh-CN" sz="1200" dirty="0">
                <a:solidFill>
                  <a:schemeClr val="tx1"/>
                </a:solidFill>
              </a:rPr>
              <a:t>》</a:t>
            </a:r>
            <a:r>
              <a:rPr lang="zh-CN" altLang="en-US" sz="1200" dirty="0">
                <a:solidFill>
                  <a:schemeClr val="tx1"/>
                </a:solidFill>
              </a:rPr>
              <a:t>中建议优选氟西汀用于青少年和儿童患有重度抑郁症</a:t>
            </a:r>
            <a:r>
              <a:rPr lang="en-US" altLang="zh-CN" sz="1200" baseline="30000" dirty="0">
                <a:solidFill>
                  <a:schemeClr val="tx1"/>
                </a:solidFill>
              </a:rPr>
              <a:t>[3]</a:t>
            </a:r>
            <a:r>
              <a:rPr lang="zh-CN" altLang="en-US" sz="1200" dirty="0">
                <a:solidFill>
                  <a:schemeClr val="tx1"/>
                </a:solidFill>
              </a:rPr>
              <a:t>。</a:t>
            </a:r>
            <a:r>
              <a:rPr lang="zh-CN" altLang="en-US" sz="1200" dirty="0">
                <a:solidFill>
                  <a:srgbClr val="FF0000"/>
                </a:solidFill>
              </a:rPr>
              <a:t>氟西汀口服溶液在说明书中明确刊载了抑郁症儿童适应症和儿童用法用量</a:t>
            </a:r>
            <a:r>
              <a:rPr lang="en-US" altLang="zh-CN" sz="1200" baseline="30000" dirty="0">
                <a:solidFill>
                  <a:schemeClr val="tx1"/>
                </a:solidFill>
              </a:rPr>
              <a:t>[4]</a:t>
            </a:r>
            <a:endParaRPr lang="en-US" altLang="zh-CN" sz="1200" dirty="0">
              <a:solidFill>
                <a:srgbClr val="FF0000"/>
              </a:solidFill>
            </a:endParaRPr>
          </a:p>
          <a:p>
            <a:pPr algn="just">
              <a:lnSpc>
                <a:spcPct val="130000"/>
              </a:lnSpc>
              <a:spcBef>
                <a:spcPts val="600"/>
              </a:spcBef>
            </a:pPr>
            <a:r>
              <a:rPr lang="zh-CN" altLang="en-US" sz="1200" dirty="0">
                <a:solidFill>
                  <a:schemeClr val="tx1"/>
                </a:solidFill>
              </a:rPr>
              <a:t>目录内同治疗领域的用于治疗</a:t>
            </a:r>
            <a:r>
              <a:rPr lang="zh-CN" altLang="en-US" sz="1200" dirty="0">
                <a:solidFill>
                  <a:srgbClr val="FF0000"/>
                </a:solidFill>
              </a:rPr>
              <a:t>强迫症</a:t>
            </a:r>
            <a:r>
              <a:rPr lang="zh-CN" altLang="en-US" sz="1200" dirty="0">
                <a:solidFill>
                  <a:schemeClr val="tx1"/>
                </a:solidFill>
              </a:rPr>
              <a:t>的品种，仅氟西汀、氟伏沙明及舍曲林具有儿童的适应症，但国内尚无适用于儿童服用的口服溶液剂型上市。</a:t>
            </a:r>
            <a:r>
              <a:rPr lang="zh-CN" altLang="en-US" sz="1200" dirty="0">
                <a:solidFill>
                  <a:srgbClr val="FF0000"/>
                </a:solidFill>
              </a:rPr>
              <a:t>氟西汀口服溶液在说明书中明确刊载了强迫症儿童适应症和儿童用法用量</a:t>
            </a:r>
            <a:r>
              <a:rPr lang="en-US" altLang="zh-CN" sz="1200" baseline="30000" dirty="0">
                <a:solidFill>
                  <a:schemeClr val="tx1"/>
                </a:solidFill>
              </a:rPr>
              <a:t>[4]</a:t>
            </a:r>
            <a:r>
              <a:rPr lang="zh-CN" altLang="en-US" sz="1200" dirty="0">
                <a:solidFill>
                  <a:schemeClr val="tx1"/>
                </a:solidFill>
              </a:rPr>
              <a:t>，解决了儿童服药依从性及精准给药的需求</a:t>
            </a:r>
            <a:endParaRPr lang="zh-CN" altLang="en-US" sz="1200" dirty="0">
              <a:solidFill>
                <a:srgbClr val="FF0000"/>
              </a:solidFill>
            </a:endParaRPr>
          </a:p>
          <a:p>
            <a:pPr algn="just">
              <a:lnSpc>
                <a:spcPct val="130000"/>
              </a:lnSpc>
              <a:spcBef>
                <a:spcPts val="600"/>
              </a:spcBef>
            </a:pPr>
            <a:r>
              <a:rPr lang="zh-CN" altLang="en-US" sz="1200" dirty="0">
                <a:solidFill>
                  <a:schemeClr val="tx1"/>
                </a:solidFill>
              </a:rPr>
              <a:t>肝功能不全患者、老人及低体重儿童需要减量服用氟西汀，但氟西汀口服固体制剂很难精确分剂量。口服溶液相比固体制剂，可精准取量、减少浪费，更适合肝功能不全及低体重儿童等特殊群体</a:t>
            </a:r>
            <a:endParaRPr lang="zh-CN" altLang="en-US" sz="1200" dirty="0">
              <a:solidFill>
                <a:schemeClr val="tx1"/>
              </a:solidFill>
            </a:endParaRPr>
          </a:p>
        </p:txBody>
      </p:sp>
      <p:sp>
        <p:nvSpPr>
          <p:cNvPr id="6" name="文本框 5"/>
          <p:cNvSpPr txBox="1"/>
          <p:nvPr/>
        </p:nvSpPr>
        <p:spPr>
          <a:xfrm>
            <a:off x="0" y="6211669"/>
            <a:ext cx="6391373" cy="646331"/>
          </a:xfrm>
          <a:prstGeom prst="rect">
            <a:avLst/>
          </a:prstGeom>
          <a:noFill/>
        </p:spPr>
        <p:txBody>
          <a:bodyPr wrap="square" anchor="ctr">
            <a:spAutoFit/>
          </a:bodyPr>
          <a:lstStyle/>
          <a:p>
            <a:r>
              <a:rPr lang="en-US" altLang="zh-CN" sz="900" dirty="0"/>
              <a:t>[1]</a:t>
            </a:r>
            <a:r>
              <a:rPr lang="zh-CN" altLang="en-US" sz="900" dirty="0"/>
              <a:t>、精神障碍诊疗规范(2020版)—抑郁障碍</a:t>
            </a:r>
            <a:endParaRPr lang="en-US" altLang="zh-CN" sz="900" dirty="0"/>
          </a:p>
          <a:p>
            <a:r>
              <a:rPr lang="en-US" altLang="zh-CN" sz="900" dirty="0"/>
              <a:t>[2]</a:t>
            </a:r>
            <a:r>
              <a:rPr lang="zh-CN" altLang="en-US" sz="900" dirty="0"/>
              <a:t>、盐酸氟西汀口服溶液（原研</a:t>
            </a:r>
            <a:r>
              <a:rPr lang="en-US" altLang="zh-CN" sz="900" dirty="0"/>
              <a:t>Prozac </a:t>
            </a:r>
            <a:r>
              <a:rPr lang="zh-CN" altLang="en-US" sz="900" dirty="0"/>
              <a:t>）说明书</a:t>
            </a:r>
            <a:endParaRPr lang="en-US" altLang="zh-CN" sz="900" dirty="0"/>
          </a:p>
          <a:p>
            <a:r>
              <a:rPr lang="en-US" altLang="zh-CN" sz="900" dirty="0"/>
              <a:t>[3]</a:t>
            </a:r>
            <a:r>
              <a:rPr lang="zh-CN" altLang="en-US" sz="900" dirty="0"/>
              <a:t>、</a:t>
            </a:r>
            <a:r>
              <a:rPr lang="en-US" altLang="zh-CN" sz="900" dirty="0"/>
              <a:t>Journal of the American Academy of Child &amp; Adolescent Psychiatry Volume 62 / Number 5 / May 2023</a:t>
            </a:r>
            <a:endParaRPr lang="en-US" altLang="zh-CN" sz="900" dirty="0"/>
          </a:p>
          <a:p>
            <a:r>
              <a:rPr lang="en-US" altLang="zh-CN" sz="900" dirty="0"/>
              <a:t>[4]</a:t>
            </a:r>
            <a:r>
              <a:rPr lang="zh-CN" altLang="en-US" sz="900" dirty="0"/>
              <a:t>、盐酸氟西汀口服溶液（国产）说明书</a:t>
            </a:r>
            <a:endParaRPr lang="zh-CN" altLang="en-US" sz="900" dirty="0"/>
          </a:p>
        </p:txBody>
      </p:sp>
      <p:graphicFrame>
        <p:nvGraphicFramePr>
          <p:cNvPr id="5" name="表格 4"/>
          <p:cNvGraphicFramePr>
            <a:graphicFrameLocks noGrp="1"/>
          </p:cNvGraphicFramePr>
          <p:nvPr/>
        </p:nvGraphicFramePr>
        <p:xfrm>
          <a:off x="6496800" y="2466000"/>
          <a:ext cx="4968000" cy="4392000"/>
        </p:xfrm>
        <a:graphic>
          <a:graphicData uri="http://schemas.openxmlformats.org/drawingml/2006/table">
            <a:tbl>
              <a:tblPr>
                <a:tableStyleId>{5C22544A-7EE6-4342-B048-85BDC9FD1C3A}</a:tableStyleId>
              </a:tblPr>
              <a:tblGrid>
                <a:gridCol w="864000"/>
                <a:gridCol w="864000"/>
                <a:gridCol w="504000"/>
                <a:gridCol w="576000"/>
                <a:gridCol w="504000"/>
                <a:gridCol w="576000"/>
                <a:gridCol w="504000"/>
                <a:gridCol w="576000"/>
              </a:tblGrid>
              <a:tr h="216000">
                <a:tc rowSpan="2">
                  <a:txBody>
                    <a:bodyPr/>
                    <a:lstStyle/>
                    <a:p>
                      <a:pPr algn="ctr" fontAlgn="ctr"/>
                      <a:r>
                        <a:rPr lang="zh-CN" altLang="en-US" sz="900" u="none" strike="noStrike" dirty="0">
                          <a:solidFill>
                            <a:schemeClr val="tx1"/>
                          </a:solidFill>
                          <a:effectLst/>
                          <a:latin typeface="+mn-lt"/>
                          <a:ea typeface="+mn-ea"/>
                        </a:rPr>
                        <a:t>药品名称</a:t>
                      </a:r>
                      <a:endParaRPr lang="zh-CN" altLang="en-US" sz="900" b="1"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ctr"/>
                      <a:r>
                        <a:rPr lang="zh-CN" altLang="en-US" sz="900" u="none" strike="noStrike" dirty="0">
                          <a:solidFill>
                            <a:schemeClr val="tx1"/>
                          </a:solidFill>
                          <a:effectLst/>
                          <a:latin typeface="+mn-lt"/>
                          <a:ea typeface="+mn-ea"/>
                        </a:rPr>
                        <a:t>剂型</a:t>
                      </a:r>
                      <a:endParaRPr lang="zh-CN" altLang="en-US" sz="900" b="1"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ctr"/>
                      <a:r>
                        <a:rPr lang="zh-CN" altLang="en-US" sz="900" u="none" strike="noStrike" dirty="0">
                          <a:solidFill>
                            <a:schemeClr val="tx1"/>
                          </a:solidFill>
                          <a:effectLst/>
                          <a:latin typeface="+mn-lt"/>
                          <a:ea typeface="+mn-ea"/>
                        </a:rPr>
                        <a:t>抑郁症</a:t>
                      </a:r>
                      <a:endParaRPr lang="zh-CN" altLang="en-US" sz="900" b="1"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cPr/>
                </a:tc>
                <a:tc gridSpan="2">
                  <a:txBody>
                    <a:bodyPr/>
                    <a:lstStyle/>
                    <a:p>
                      <a:pPr algn="ctr" fontAlgn="ctr"/>
                      <a:r>
                        <a:rPr lang="zh-CN" altLang="en-US" sz="900" u="none" strike="noStrike" dirty="0">
                          <a:solidFill>
                            <a:schemeClr val="tx1"/>
                          </a:solidFill>
                          <a:effectLst/>
                          <a:latin typeface="+mn-lt"/>
                          <a:ea typeface="+mn-ea"/>
                        </a:rPr>
                        <a:t>强迫症</a:t>
                      </a:r>
                      <a:endParaRPr lang="zh-CN" altLang="en-US" sz="900" b="1" i="0" u="none" strike="noStrike" dirty="0">
                        <a:solidFill>
                          <a:schemeClr val="tx1"/>
                        </a:solidFill>
                        <a:effectLst/>
                        <a:latin typeface="+mn-lt"/>
                        <a:ea typeface="+mn-ea"/>
                      </a:endParaRPr>
                    </a:p>
                  </a:txBody>
                  <a:tcPr marL="72000" marR="7200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cPr/>
                </a:tc>
                <a:tc gridSpan="2">
                  <a:txBody>
                    <a:bodyPr/>
                    <a:lstStyle/>
                    <a:p>
                      <a:pPr algn="ctr" fontAlgn="ctr"/>
                      <a:r>
                        <a:rPr lang="zh-CN" altLang="en-US" sz="900" u="none" strike="noStrike" dirty="0">
                          <a:solidFill>
                            <a:schemeClr val="tx1"/>
                          </a:solidFill>
                          <a:effectLst/>
                          <a:latin typeface="+mn-lt"/>
                          <a:ea typeface="+mn-ea"/>
                        </a:rPr>
                        <a:t>贪食症</a:t>
                      </a:r>
                      <a:endParaRPr lang="zh-CN" altLang="en-US" sz="900" b="1"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cPr/>
                </a:tc>
              </a:tr>
              <a:tr h="216000">
                <a:tc vMerge="1">
                  <a:tcPr/>
                </a:tc>
                <a:tc vMerge="1">
                  <a:tcPr/>
                </a:tc>
                <a:tc>
                  <a:txBody>
                    <a:bodyPr/>
                    <a:lstStyle/>
                    <a:p>
                      <a:pPr algn="ctr" fontAlgn="ctr"/>
                      <a:r>
                        <a:rPr lang="zh-CN" altLang="en-US" sz="900" u="none" strike="noStrike" dirty="0">
                          <a:solidFill>
                            <a:schemeClr val="tx1"/>
                          </a:solidFill>
                          <a:effectLst/>
                          <a:latin typeface="+mn-lt"/>
                          <a:ea typeface="+mn-ea"/>
                        </a:rPr>
                        <a:t>适应症</a:t>
                      </a:r>
                      <a:endParaRPr lang="zh-CN" altLang="en-US" sz="900" b="1" i="0" u="none" strike="noStrike" dirty="0">
                        <a:solidFill>
                          <a:schemeClr val="tx1"/>
                        </a:solidFill>
                        <a:effectLst/>
                        <a:latin typeface="+mn-lt"/>
                        <a:ea typeface="+mn-ea"/>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用法用量</a:t>
                      </a:r>
                      <a:endParaRPr lang="zh-CN" altLang="en-US" sz="900" b="1" i="0" u="none" strike="noStrike" dirty="0">
                        <a:solidFill>
                          <a:schemeClr val="tx1"/>
                        </a:solidFill>
                        <a:effectLst/>
                        <a:latin typeface="+mn-lt"/>
                        <a:ea typeface="+mn-ea"/>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适应症</a:t>
                      </a:r>
                      <a:endParaRPr lang="zh-CN" altLang="en-US" sz="900" b="1" i="0" u="none" strike="noStrike" dirty="0">
                        <a:solidFill>
                          <a:schemeClr val="tx1"/>
                        </a:solidFill>
                        <a:effectLst/>
                        <a:latin typeface="+mn-lt"/>
                        <a:ea typeface="+mn-ea"/>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用法用量</a:t>
                      </a:r>
                      <a:endParaRPr lang="zh-CN" altLang="en-US" sz="900" b="1" i="0" u="none" strike="noStrike" dirty="0">
                        <a:solidFill>
                          <a:schemeClr val="tx1"/>
                        </a:solidFill>
                        <a:effectLst/>
                        <a:latin typeface="+mn-lt"/>
                        <a:ea typeface="+mn-ea"/>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适应症</a:t>
                      </a:r>
                      <a:endParaRPr lang="zh-CN" altLang="en-US" sz="900" b="1" i="0" u="none" strike="noStrike" dirty="0">
                        <a:solidFill>
                          <a:schemeClr val="tx1"/>
                        </a:solidFill>
                        <a:effectLst/>
                        <a:latin typeface="+mn-lt"/>
                        <a:ea typeface="+mn-ea"/>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用法用量</a:t>
                      </a:r>
                      <a:endParaRPr lang="zh-CN" altLang="en-US" sz="900" b="1" i="0" u="none" strike="noStrike" dirty="0">
                        <a:solidFill>
                          <a:schemeClr val="tx1"/>
                        </a:solidFill>
                        <a:effectLst/>
                        <a:latin typeface="+mn-lt"/>
                        <a:ea typeface="+mn-ea"/>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阿米替林</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丙咪嗪</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多塞平</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氯米帕明</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氯米帕明</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注射剂</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马普替林</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solidFill>
                            <a:schemeClr val="tx1"/>
                          </a:solidFill>
                          <a:effectLst/>
                          <a:latin typeface="+mn-lt"/>
                          <a:ea typeface="+mn-ea"/>
                        </a:rPr>
                        <a:t>无</a:t>
                      </a:r>
                      <a:endParaRPr lang="zh-CN" altLang="en-US" sz="900" b="0" i="0" u="none" strike="noStrike">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帕罗西汀</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艾司西酞普兰</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solidFill>
                            <a:schemeClr val="tx1"/>
                          </a:solidFill>
                          <a:effectLst/>
                          <a:latin typeface="+mn-lt"/>
                          <a:ea typeface="+mn-ea"/>
                        </a:rPr>
                        <a:t>无</a:t>
                      </a:r>
                      <a:endParaRPr lang="zh-CN" altLang="en-US" sz="900" b="0" i="0" u="none" strike="noStrike">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solidFill>
                            <a:schemeClr val="bg1"/>
                          </a:solidFill>
                          <a:effectLst/>
                          <a:latin typeface="+mn-lt"/>
                          <a:ea typeface="+mn-ea"/>
                        </a:rPr>
                        <a:t>氟西汀</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dirty="0">
                          <a:solidFill>
                            <a:schemeClr val="bg1"/>
                          </a:solidFill>
                          <a:effectLst/>
                          <a:latin typeface="+mn-lt"/>
                          <a:ea typeface="+mn-ea"/>
                        </a:rPr>
                        <a:t>口服常释剂型</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b="0" i="0" u="none" strike="noStrike" dirty="0">
                          <a:solidFill>
                            <a:schemeClr val="bg1"/>
                          </a:solidFill>
                          <a:effectLst/>
                          <a:latin typeface="+mn-lt"/>
                          <a:ea typeface="+mn-ea"/>
                        </a:rPr>
                        <a:t>有</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b="0" i="0" u="none" strike="noStrike" dirty="0">
                          <a:solidFill>
                            <a:schemeClr val="bg1"/>
                          </a:solidFill>
                          <a:effectLst/>
                          <a:latin typeface="+mn-lt"/>
                          <a:ea typeface="+mn-ea"/>
                        </a:rPr>
                        <a:t>有</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dirty="0">
                          <a:solidFill>
                            <a:schemeClr val="bg1"/>
                          </a:solidFill>
                          <a:effectLst/>
                          <a:latin typeface="+mn-lt"/>
                          <a:ea typeface="+mn-ea"/>
                        </a:rPr>
                        <a:t>有</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b="0" i="0" u="none" strike="noStrike" dirty="0">
                          <a:solidFill>
                            <a:schemeClr val="bg1"/>
                          </a:solidFill>
                          <a:effectLst/>
                          <a:latin typeface="+mn-lt"/>
                          <a:ea typeface="+mn-ea"/>
                        </a:rPr>
                        <a:t>有</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r>
              <a:tr h="180000">
                <a:tc>
                  <a:txBody>
                    <a:bodyPr/>
                    <a:lstStyle/>
                    <a:p>
                      <a:pPr algn="ctr" fontAlgn="ctr"/>
                      <a:r>
                        <a:rPr lang="zh-CN" altLang="en-US" sz="900" u="none" strike="noStrike" dirty="0">
                          <a:solidFill>
                            <a:schemeClr val="bg1"/>
                          </a:solidFill>
                          <a:effectLst/>
                          <a:latin typeface="+mn-lt"/>
                          <a:ea typeface="+mn-ea"/>
                        </a:rPr>
                        <a:t>氟伏沙明</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dirty="0">
                          <a:solidFill>
                            <a:schemeClr val="bg1"/>
                          </a:solidFill>
                          <a:effectLst/>
                          <a:latin typeface="+mn-lt"/>
                          <a:ea typeface="+mn-ea"/>
                        </a:rPr>
                        <a:t>口服常释剂型</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bg1"/>
                          </a:solidFill>
                          <a:effectLst/>
                          <a:latin typeface="+mn-lt"/>
                          <a:ea typeface="+mn-ea"/>
                        </a:rPr>
                        <a:t>有</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b="0" i="0" u="none" strike="noStrike" dirty="0">
                          <a:solidFill>
                            <a:schemeClr val="bg1"/>
                          </a:solidFill>
                          <a:effectLst/>
                          <a:latin typeface="+mn-lt"/>
                          <a:ea typeface="+mn-ea"/>
                        </a:rPr>
                        <a:t>有</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solidFill>
                            <a:schemeClr val="bg1"/>
                          </a:solidFill>
                          <a:effectLst/>
                          <a:latin typeface="+mn-lt"/>
                          <a:ea typeface="+mn-ea"/>
                        </a:rPr>
                        <a:t>舍曲林</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dirty="0">
                          <a:solidFill>
                            <a:schemeClr val="bg1"/>
                          </a:solidFill>
                          <a:effectLst/>
                          <a:latin typeface="+mn-lt"/>
                          <a:ea typeface="+mn-ea"/>
                        </a:rPr>
                        <a:t>口服常释剂型</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bg1"/>
                          </a:solidFill>
                          <a:effectLst/>
                          <a:latin typeface="+mn-lt"/>
                          <a:ea typeface="+mn-ea"/>
                        </a:rPr>
                        <a:t>有</a:t>
                      </a:r>
                      <a:endParaRPr lang="zh-CN" altLang="en-US"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dirty="0">
                          <a:solidFill>
                            <a:schemeClr val="bg1"/>
                          </a:solidFill>
                          <a:effectLst/>
                          <a:latin typeface="+mn-lt"/>
                          <a:ea typeface="+mn-ea"/>
                        </a:rPr>
                        <a:t>有</a:t>
                      </a:r>
                      <a:endParaRPr lang="en-US" altLang="zh-CN" sz="900" b="0" i="0" u="none" strike="noStrike" dirty="0">
                        <a:solidFill>
                          <a:schemeClr val="bg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8CFE"/>
                    </a:solid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b="0" i="0" u="none" strike="noStrike" dirty="0">
                          <a:solidFill>
                            <a:srgbClr val="000000"/>
                          </a:solidFill>
                          <a:effectLst/>
                          <a:latin typeface="+mn-lt"/>
                          <a:ea typeface="+mn-ea"/>
                        </a:rPr>
                        <a:t>西酞普兰</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帕罗西汀</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肠溶缓释片</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米氮平</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口服常释剂型</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文拉法辛</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缓释控释剂型</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文拉法辛</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阿戈美拉汀</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口服常释剂型</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度洛西汀</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米色安林</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solidFill>
                            <a:schemeClr val="tx1"/>
                          </a:solidFill>
                          <a:effectLst/>
                          <a:latin typeface="+mn-lt"/>
                          <a:ea typeface="+mn-ea"/>
                        </a:rPr>
                        <a:t>无</a:t>
                      </a:r>
                      <a:endParaRPr lang="zh-CN" altLang="en-US" sz="900" b="0" i="0" u="none" strike="noStrike">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米那普仑</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solidFill>
                            <a:schemeClr val="tx1"/>
                          </a:solidFill>
                          <a:effectLst/>
                          <a:latin typeface="+mn-lt"/>
                          <a:ea typeface="+mn-ea"/>
                        </a:rPr>
                        <a:t>无</a:t>
                      </a:r>
                      <a:endParaRPr lang="zh-CN" altLang="en-US" sz="900" b="0" i="0" u="none" strike="noStrike">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曲唑酮</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solidFill>
                            <a:schemeClr val="tx1"/>
                          </a:solidFill>
                          <a:effectLst/>
                          <a:latin typeface="+mn-lt"/>
                          <a:ea typeface="+mn-ea"/>
                        </a:rPr>
                        <a:t>无</a:t>
                      </a:r>
                      <a:endParaRPr lang="zh-CN" altLang="en-US" sz="900" b="0" i="0" u="none" strike="noStrike">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000">
                <a:tc>
                  <a:txBody>
                    <a:bodyPr/>
                    <a:lstStyle/>
                    <a:p>
                      <a:pPr algn="ctr" fontAlgn="ctr"/>
                      <a:r>
                        <a:rPr lang="zh-CN" altLang="en-US" sz="900" u="none" strike="noStrike" dirty="0">
                          <a:effectLst/>
                          <a:latin typeface="+mn-lt"/>
                          <a:ea typeface="+mn-ea"/>
                        </a:rPr>
                        <a:t>瑞波西汀</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口服常释剂型</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solidFill>
                            <a:schemeClr val="tx1"/>
                          </a:solidFill>
                          <a:effectLst/>
                          <a:latin typeface="+mn-lt"/>
                          <a:ea typeface="+mn-ea"/>
                        </a:rPr>
                        <a:t>无</a:t>
                      </a:r>
                      <a:endParaRPr lang="zh-CN" altLang="en-US" sz="900" b="0" i="0" u="none" strike="noStrike" dirty="0">
                        <a:solidFill>
                          <a:schemeClr val="tx1"/>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a:effectLst/>
                          <a:latin typeface="+mn-lt"/>
                          <a:ea typeface="+mn-ea"/>
                        </a:rPr>
                        <a:t>无</a:t>
                      </a:r>
                      <a:endParaRPr lang="zh-CN" altLang="en-US" sz="900" b="0" i="0" u="none" strike="noStrike">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zh-CN" altLang="en-US" sz="900" u="none" strike="noStrike" dirty="0">
                          <a:effectLst/>
                          <a:latin typeface="+mn-lt"/>
                          <a:ea typeface="+mn-ea"/>
                        </a:rPr>
                        <a:t>无</a:t>
                      </a:r>
                      <a:endParaRPr lang="zh-CN" altLang="en-US" sz="900" b="0" i="0" u="none" strike="noStrike" dirty="0">
                        <a:solidFill>
                          <a:srgbClr val="000000"/>
                        </a:solidFill>
                        <a:effectLst/>
                        <a:latin typeface="+mn-lt"/>
                        <a:ea typeface="+mn-ea"/>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文本框 7"/>
          <p:cNvSpPr txBox="1"/>
          <p:nvPr/>
        </p:nvSpPr>
        <p:spPr>
          <a:xfrm>
            <a:off x="7332015" y="2226387"/>
            <a:ext cx="3297569" cy="338554"/>
          </a:xfrm>
          <a:prstGeom prst="rect">
            <a:avLst/>
          </a:prstGeom>
          <a:noFill/>
        </p:spPr>
        <p:txBody>
          <a:bodyPr wrap="square">
            <a:spAutoFit/>
          </a:bodyPr>
          <a:lstStyle/>
          <a:p>
            <a:pPr algn="ctr"/>
            <a:r>
              <a:rPr lang="zh-CN" altLang="en-US" sz="1600" dirty="0">
                <a:solidFill>
                  <a:schemeClr val="tx1"/>
                </a:solidFill>
              </a:rPr>
              <a:t>目录内药物说明书</a:t>
            </a:r>
            <a:r>
              <a:rPr lang="zh-CN" altLang="en-US" sz="1600" dirty="0"/>
              <a:t>儿童适应症</a:t>
            </a:r>
            <a:r>
              <a:rPr lang="zh-CN" altLang="en-US" sz="1600" dirty="0">
                <a:solidFill>
                  <a:schemeClr val="tx1"/>
                </a:solidFill>
              </a:rPr>
              <a:t>汇总</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13932" y="1828800"/>
            <a:ext cx="4703398" cy="4085093"/>
          </a:xfrm>
          <a:prstGeom prst="rect">
            <a:avLst/>
          </a:prstGeom>
          <a:noFill/>
        </p:spPr>
        <p:txBody>
          <a:bodyPr wrap="square">
            <a:spAutoFit/>
          </a:bodyPr>
          <a:lstStyle/>
          <a:p>
            <a:pPr algn="ctr">
              <a:lnSpc>
                <a:spcPct val="130000"/>
              </a:lnSpc>
            </a:pPr>
            <a:r>
              <a:rPr lang="zh-CN" altLang="en-US" dirty="0"/>
              <a:t>同治疗领域药品不良反应对比</a:t>
            </a:r>
            <a:endParaRPr lang="en-US" altLang="zh-CN" dirty="0"/>
          </a:p>
          <a:p>
            <a:pPr algn="just">
              <a:lnSpc>
                <a:spcPct val="130000"/>
              </a:lnSpc>
              <a:spcBef>
                <a:spcPts val="600"/>
              </a:spcBef>
            </a:pPr>
            <a:r>
              <a:rPr lang="zh-CN" altLang="en-US" sz="1600" dirty="0"/>
              <a:t>目录内同治疗领域药品类别有：</a:t>
            </a:r>
            <a:r>
              <a:rPr lang="en-US" altLang="zh-CN" sz="1600" dirty="0"/>
              <a:t>MAOI</a:t>
            </a:r>
            <a:r>
              <a:rPr lang="zh-CN" altLang="en-US" sz="1600" dirty="0"/>
              <a:t>、</a:t>
            </a:r>
            <a:r>
              <a:rPr lang="en-US" altLang="zh-CN" sz="1600" dirty="0"/>
              <a:t>TCA</a:t>
            </a:r>
            <a:r>
              <a:rPr lang="zh-CN" altLang="en-US" sz="1600" dirty="0"/>
              <a:t>、</a:t>
            </a:r>
            <a:r>
              <a:rPr lang="en-US" altLang="zh-CN" sz="1600" dirty="0"/>
              <a:t>SSRIs</a:t>
            </a:r>
            <a:r>
              <a:rPr lang="zh-CN" altLang="en-US" sz="1600" dirty="0"/>
              <a:t>、</a:t>
            </a:r>
            <a:r>
              <a:rPr lang="en-US" altLang="zh-CN" sz="1600" dirty="0"/>
              <a:t>SNRIs</a:t>
            </a:r>
            <a:r>
              <a:rPr lang="zh-CN" altLang="en-US" sz="1600" dirty="0"/>
              <a:t>、</a:t>
            </a:r>
            <a:r>
              <a:rPr lang="en-US" altLang="zh-CN" sz="1600" dirty="0"/>
              <a:t>SARIs</a:t>
            </a:r>
            <a:r>
              <a:rPr lang="zh-CN" altLang="en-US" sz="1600" dirty="0"/>
              <a:t>、</a:t>
            </a:r>
            <a:r>
              <a:rPr lang="en-US" altLang="zh-CN" sz="1600" dirty="0" err="1"/>
              <a:t>NaSSA</a:t>
            </a:r>
            <a:r>
              <a:rPr lang="zh-CN" altLang="en-US" sz="1600" dirty="0"/>
              <a:t>、</a:t>
            </a:r>
            <a:r>
              <a:rPr lang="en-US" altLang="zh-CN" sz="1600" dirty="0"/>
              <a:t>NDRIs</a:t>
            </a:r>
            <a:endParaRPr lang="en-US" altLang="zh-CN" sz="1600" dirty="0"/>
          </a:p>
          <a:p>
            <a:pPr algn="just">
              <a:lnSpc>
                <a:spcPct val="130000"/>
              </a:lnSpc>
              <a:spcBef>
                <a:spcPts val="600"/>
              </a:spcBef>
            </a:pPr>
            <a:r>
              <a:rPr lang="zh-CN" altLang="en-US" sz="1600" dirty="0"/>
              <a:t>除了氟西汀口服溶液和舍曲林之外，其余药物对于肾功能不全患者，说明书描述都是减量或慎用；</a:t>
            </a:r>
            <a:endParaRPr lang="en-US" altLang="zh-CN" sz="1600" dirty="0"/>
          </a:p>
          <a:p>
            <a:pPr algn="just">
              <a:lnSpc>
                <a:spcPct val="130000"/>
              </a:lnSpc>
              <a:spcBef>
                <a:spcPts val="600"/>
              </a:spcBef>
            </a:pPr>
            <a:r>
              <a:rPr lang="zh-CN" altLang="en-US" sz="1600" dirty="0"/>
              <a:t>氟西汀口服溶液在任何程度肾功能不全患者中都无需调整剂量；</a:t>
            </a:r>
            <a:endParaRPr lang="en-US" altLang="zh-CN" sz="1600" dirty="0"/>
          </a:p>
          <a:p>
            <a:pPr algn="just">
              <a:lnSpc>
                <a:spcPct val="130000"/>
              </a:lnSpc>
              <a:spcBef>
                <a:spcPts val="600"/>
              </a:spcBef>
            </a:pPr>
            <a:r>
              <a:rPr lang="zh-CN" altLang="en-US" sz="1600" dirty="0"/>
              <a:t>老年人药代动力学无变化，用药无需调整剂量；</a:t>
            </a:r>
            <a:endParaRPr lang="en-US" altLang="zh-CN" sz="1600" dirty="0"/>
          </a:p>
          <a:p>
            <a:pPr algn="just">
              <a:lnSpc>
                <a:spcPct val="130000"/>
              </a:lnSpc>
              <a:spcBef>
                <a:spcPts val="600"/>
              </a:spcBef>
            </a:pPr>
            <a:r>
              <a:rPr lang="zh-CN" altLang="en-US" sz="1600" dirty="0"/>
              <a:t>氟西汀治疗过程中体重增加风险极小；</a:t>
            </a:r>
            <a:endParaRPr lang="en-US" altLang="zh-CN" sz="1600" dirty="0"/>
          </a:p>
          <a:p>
            <a:pPr algn="just">
              <a:lnSpc>
                <a:spcPct val="130000"/>
              </a:lnSpc>
              <a:spcBef>
                <a:spcPts val="600"/>
              </a:spcBef>
            </a:pPr>
            <a:r>
              <a:rPr lang="zh-CN" altLang="en-US" sz="1600" dirty="0"/>
              <a:t>氟西汀口服溶液相比常用的文拉法辛、帕罗西汀、艾司西酞普兰等，撤药综合征更轻</a:t>
            </a:r>
            <a:endParaRPr lang="en-US" altLang="zh-CN" sz="1600" dirty="0"/>
          </a:p>
        </p:txBody>
      </p:sp>
      <p:sp>
        <p:nvSpPr>
          <p:cNvPr id="5" name="文本框 4"/>
          <p:cNvSpPr txBox="1"/>
          <p:nvPr/>
        </p:nvSpPr>
        <p:spPr>
          <a:xfrm>
            <a:off x="674670" y="1263107"/>
            <a:ext cx="5257516" cy="1696747"/>
          </a:xfrm>
          <a:prstGeom prst="rect">
            <a:avLst/>
          </a:prstGeom>
          <a:noFill/>
        </p:spPr>
        <p:txBody>
          <a:bodyPr wrap="square">
            <a:spAutoFit/>
          </a:bodyPr>
          <a:lstStyle/>
          <a:p>
            <a:pPr algn="ctr"/>
            <a:r>
              <a:rPr lang="zh-CN" altLang="en-US" dirty="0"/>
              <a:t>说明书收载的不良反应</a:t>
            </a:r>
            <a:endParaRPr lang="en-US" altLang="zh-CN" dirty="0"/>
          </a:p>
          <a:p>
            <a:pPr algn="just">
              <a:lnSpc>
                <a:spcPct val="130000"/>
              </a:lnSpc>
              <a:spcBef>
                <a:spcPts val="600"/>
              </a:spcBef>
            </a:pPr>
            <a:r>
              <a:rPr lang="zh-CN" altLang="en-US" sz="1600" dirty="0"/>
              <a:t>包括美国的抑郁症、强迫症、贪食症和惊恐障碍临床试验数据和非美国的惊恐障碍临床试验数据总结：治疗期间所有类型不良反应均＜</a:t>
            </a:r>
            <a:r>
              <a:rPr lang="en-US" altLang="zh-CN" sz="1600" dirty="0"/>
              <a:t>1%</a:t>
            </a:r>
            <a:r>
              <a:rPr lang="zh-CN" altLang="en-US" sz="1600" dirty="0"/>
              <a:t>，发生最多的是恶心、头痛、失眠，其发生率和安慰剂相仿</a:t>
            </a:r>
            <a:endParaRPr lang="zh-CN" altLang="en-US" sz="1600" dirty="0"/>
          </a:p>
        </p:txBody>
      </p:sp>
      <p:graphicFrame>
        <p:nvGraphicFramePr>
          <p:cNvPr id="6" name="表格 6"/>
          <p:cNvGraphicFramePr>
            <a:graphicFrameLocks noGrp="1"/>
          </p:cNvGraphicFramePr>
          <p:nvPr/>
        </p:nvGraphicFramePr>
        <p:xfrm>
          <a:off x="1791428" y="3052187"/>
          <a:ext cx="3024000" cy="3510280"/>
        </p:xfrm>
        <a:graphic>
          <a:graphicData uri="http://schemas.openxmlformats.org/drawingml/2006/table">
            <a:tbl>
              <a:tblPr firstRow="1" bandRow="1">
                <a:tableStyleId>{5C22544A-7EE6-4342-B048-85BDC9FD1C3A}</a:tableStyleId>
              </a:tblPr>
              <a:tblGrid>
                <a:gridCol w="1152000"/>
                <a:gridCol w="936000"/>
                <a:gridCol w="936000"/>
              </a:tblGrid>
              <a:tr h="370840">
                <a:tc gridSpan="3">
                  <a:txBody>
                    <a:bodyPr/>
                    <a:lstStyle/>
                    <a:p>
                      <a:pPr algn="ctr"/>
                      <a:r>
                        <a:rPr lang="zh-CN" altLang="en-US" sz="1200" dirty="0"/>
                        <a:t>抑郁症、强迫症、贪食症和惊恐障碍</a:t>
                      </a:r>
                      <a:endParaRPr lang="en-US" altLang="zh-CN" sz="1200" dirty="0"/>
                    </a:p>
                    <a:p>
                      <a:pPr algn="ctr"/>
                      <a:r>
                        <a:rPr lang="zh-CN" altLang="en-US" sz="1200" dirty="0"/>
                        <a:t>合并数据</a:t>
                      </a:r>
                      <a:endParaRPr lang="zh-CN" altLang="en-US" sz="1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hMerge="1">
                  <a:tcPr anchor="ctr"/>
                </a:tc>
                <a:tc hMerge="1">
                  <a:tcPr anchor="ctr"/>
                </a:tc>
              </a:tr>
              <a:tr h="370840">
                <a:tc>
                  <a:txBody>
                    <a:bodyPr/>
                    <a:lstStyle/>
                    <a:p>
                      <a:endParaRPr lang="zh-CN" alt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7E1ED"/>
                    </a:solidFill>
                  </a:tcPr>
                </a:tc>
                <a:tc>
                  <a:txBody>
                    <a:bodyPr/>
                    <a:lstStyle/>
                    <a:p>
                      <a:pPr algn="ctr"/>
                      <a:r>
                        <a:rPr lang="zh-CN" altLang="en-US" sz="1200" dirty="0"/>
                        <a:t>氟西汀 （</a:t>
                      </a:r>
                      <a:r>
                        <a:rPr lang="en-US" altLang="zh-CN" sz="1200" dirty="0"/>
                        <a:t>N=2869</a:t>
                      </a:r>
                      <a:r>
                        <a:rPr lang="zh-CN" altLang="en-US" sz="1200" dirty="0"/>
                        <a:t>）</a:t>
                      </a:r>
                      <a:endParaRPr lang="zh-CN" alt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7E1ED"/>
                    </a:solidFill>
                  </a:tcPr>
                </a:tc>
                <a:tc>
                  <a:txBody>
                    <a:bodyPr/>
                    <a:lstStyle/>
                    <a:p>
                      <a:pPr algn="ctr"/>
                      <a:r>
                        <a:rPr lang="zh-CN" altLang="en-US" sz="1200" dirty="0"/>
                        <a:t>安慰剂 （</a:t>
                      </a:r>
                      <a:r>
                        <a:rPr lang="en-US" altLang="zh-CN" sz="1200" dirty="0"/>
                        <a:t>N=1673</a:t>
                      </a:r>
                      <a:r>
                        <a:rPr lang="zh-CN" altLang="en-US" sz="1200" dirty="0"/>
                        <a:t>）</a:t>
                      </a:r>
                      <a:endParaRPr lang="zh-CN" alt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7E1ED"/>
                    </a:solidFill>
                  </a:tcPr>
                </a:tc>
              </a:tr>
              <a:tr h="370840">
                <a:tc>
                  <a:txBody>
                    <a:bodyPr/>
                    <a:lstStyle/>
                    <a:p>
                      <a:r>
                        <a:rPr lang="zh-CN" altLang="en-US" sz="1200" dirty="0"/>
                        <a:t>不良反应</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zh-CN" altLang="en-US" sz="1200" dirty="0"/>
                        <a:t>报告事件的患者</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cPr anchor="ctr"/>
                </a:tc>
              </a:tr>
              <a:tr h="370840">
                <a:tc>
                  <a:txBody>
                    <a:bodyPr/>
                    <a:lstStyle/>
                    <a:p>
                      <a:r>
                        <a:rPr lang="zh-CN" altLang="en-US" sz="1200" dirty="0"/>
                        <a:t>恶心</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3DFED"/>
                    </a:solidFill>
                  </a:tcPr>
                </a:tc>
                <a:tc>
                  <a:txBody>
                    <a:bodyPr/>
                    <a:lstStyle/>
                    <a:p>
                      <a:pPr algn="ctr"/>
                      <a:r>
                        <a:rPr lang="en-US" altLang="zh-CN" sz="1200" dirty="0"/>
                        <a:t>22</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3DFED"/>
                    </a:solidFill>
                  </a:tcPr>
                </a:tc>
                <a:tc>
                  <a:txBody>
                    <a:bodyPr/>
                    <a:lstStyle/>
                    <a:p>
                      <a:pPr algn="ctr"/>
                      <a:r>
                        <a:rPr lang="en-US" altLang="zh-CN" sz="1200" dirty="0"/>
                        <a:t>9</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3DFED"/>
                    </a:solidFill>
                  </a:tcPr>
                </a:tc>
              </a:tr>
              <a:tr h="370840">
                <a:tc>
                  <a:txBody>
                    <a:bodyPr/>
                    <a:lstStyle/>
                    <a:p>
                      <a:r>
                        <a:rPr lang="zh-CN" altLang="en-US" sz="1200" dirty="0"/>
                        <a:t>头痛</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200" dirty="0"/>
                        <a:t>21</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200" dirty="0"/>
                        <a:t>19</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zh-CN" altLang="en-US" sz="1200" dirty="0"/>
                        <a:t>失眠</a:t>
                      </a:r>
                      <a:endParaRPr lang="en-US" altLang="zh-CN"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DDEC"/>
                    </a:solidFill>
                  </a:tcPr>
                </a:tc>
                <a:tc>
                  <a:txBody>
                    <a:bodyPr/>
                    <a:lstStyle/>
                    <a:p>
                      <a:pPr algn="ctr"/>
                      <a:r>
                        <a:rPr lang="en-US" altLang="zh-CN" sz="1200" dirty="0"/>
                        <a:t>19</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DDEC"/>
                    </a:solidFill>
                  </a:tcPr>
                </a:tc>
                <a:tc>
                  <a:txBody>
                    <a:bodyPr/>
                    <a:lstStyle/>
                    <a:p>
                      <a:pPr algn="ctr"/>
                      <a:r>
                        <a:rPr lang="en-US" altLang="zh-CN" sz="1200" dirty="0"/>
                        <a:t>10</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DDEC"/>
                    </a:solidFill>
                  </a:tcPr>
                </a:tc>
              </a:tr>
              <a:tr h="370840">
                <a:tc>
                  <a:txBody>
                    <a:bodyPr/>
                    <a:lstStyle/>
                    <a:p>
                      <a:r>
                        <a:rPr lang="zh-CN" altLang="en-US" sz="1200" dirty="0"/>
                        <a:t>神经紧张</a:t>
                      </a:r>
                      <a:endParaRPr lang="en-US" altLang="zh-CN"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200" dirty="0"/>
                        <a:t>13</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200" dirty="0"/>
                        <a:t>8</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zh-CN" altLang="en-US" sz="1200" dirty="0"/>
                        <a:t>焦虑</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DBEB"/>
                    </a:solidFill>
                  </a:tcPr>
                </a:tc>
                <a:tc>
                  <a:txBody>
                    <a:bodyPr/>
                    <a:lstStyle/>
                    <a:p>
                      <a:pPr algn="ctr"/>
                      <a:r>
                        <a:rPr lang="en-US" altLang="zh-CN" sz="1200" dirty="0"/>
                        <a:t>12</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DBEB"/>
                    </a:solidFill>
                  </a:tcPr>
                </a:tc>
                <a:tc>
                  <a:txBody>
                    <a:bodyPr/>
                    <a:lstStyle/>
                    <a:p>
                      <a:pPr algn="ctr"/>
                      <a:r>
                        <a:rPr lang="en-US" altLang="zh-CN" sz="1200" dirty="0"/>
                        <a:t>6</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ADBEB"/>
                    </a:solidFill>
                  </a:tcPr>
                </a:tc>
              </a:tr>
              <a:tr h="370840">
                <a:tc>
                  <a:txBody>
                    <a:bodyPr/>
                    <a:lstStyle/>
                    <a:p>
                      <a:r>
                        <a:rPr lang="zh-CN" altLang="en-US" sz="1200" dirty="0"/>
                        <a:t>嗜睡</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200" dirty="0"/>
                        <a:t>12</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200" dirty="0"/>
                        <a:t>5</a:t>
                      </a:r>
                      <a:endParaRPr lang="zh-CN" alt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02.</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12" name="OfficePLUS.cn-4"/>
          <p:cNvSpPr txBox="1"/>
          <p:nvPr/>
        </p:nvSpPr>
        <p:spPr>
          <a:xfrm flipH="1">
            <a:off x="1583999" y="295533"/>
            <a:ext cx="1561356"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安全性</a:t>
            </a:r>
            <a:endParaRPr lang="zh-CN" altLang="en-US" sz="2400" b="1" dirty="0">
              <a:solidFill>
                <a:srgbClr val="0D8CFE"/>
              </a:solidFill>
              <a:latin typeface="+mj-ea"/>
              <a:ea typeface="+mj-ea"/>
              <a:cs typeface="阿里巴巴普惠体 B" panose="00020600040101010101" pitchFamily="18" charset="-122"/>
              <a:sym typeface="+mn-lt"/>
            </a:endParaRPr>
          </a:p>
        </p:txBody>
      </p:sp>
      <p:pic>
        <p:nvPicPr>
          <p:cNvPr id="13" name="OfficePLUS.cn-7"/>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46191" y="227915"/>
            <a:ext cx="596900" cy="596900"/>
          </a:xfrm>
          <a:prstGeom prst="rect">
            <a:avLst/>
          </a:prstGeom>
          <a:effectLst>
            <a:outerShdw blurRad="50800" dist="38100" dir="2700000" algn="tl" rotWithShape="0">
              <a:prstClr val="black">
                <a:alpha val="14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03.</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4" name="OfficePLUS.cn-4"/>
          <p:cNvSpPr txBox="1"/>
          <p:nvPr/>
        </p:nvSpPr>
        <p:spPr>
          <a:xfrm flipH="1">
            <a:off x="1583998" y="295533"/>
            <a:ext cx="2656405"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有效性</a:t>
            </a:r>
            <a:endParaRPr lang="zh-CN" altLang="en-US" sz="2400" b="1" dirty="0">
              <a:solidFill>
                <a:srgbClr val="0D8CFE"/>
              </a:solidFill>
              <a:latin typeface="+mj-ea"/>
              <a:ea typeface="+mj-ea"/>
              <a:cs typeface="阿里巴巴普惠体 B" panose="00020600040101010101" pitchFamily="18" charset="-122"/>
              <a:sym typeface="+mn-lt"/>
            </a:endParaRPr>
          </a:p>
        </p:txBody>
      </p:sp>
      <p:pic>
        <p:nvPicPr>
          <p:cNvPr id="2" name="OfficePLUS.cn-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37462" y="234265"/>
            <a:ext cx="584200" cy="584200"/>
          </a:xfrm>
          <a:prstGeom prst="rect">
            <a:avLst/>
          </a:prstGeom>
          <a:effectLst>
            <a:outerShdw blurRad="50800" dist="38100" dir="2700000" algn="tl" rotWithShape="0">
              <a:prstClr val="black">
                <a:alpha val="14000"/>
              </a:prstClr>
            </a:outerShdw>
          </a:effectLst>
        </p:spPr>
      </p:pic>
      <p:sp>
        <p:nvSpPr>
          <p:cNvPr id="12" name="OfficePLUS.cn-4"/>
          <p:cNvSpPr txBox="1"/>
          <p:nvPr/>
        </p:nvSpPr>
        <p:spPr>
          <a:xfrm flipH="1">
            <a:off x="4767798" y="540000"/>
            <a:ext cx="2656405" cy="400110"/>
          </a:xfrm>
          <a:prstGeom prst="rect">
            <a:avLst/>
          </a:prstGeom>
          <a:noFill/>
        </p:spPr>
        <p:txBody>
          <a:bodyPr wrap="square" rtlCol="0">
            <a:spAutoFit/>
          </a:bodyPr>
          <a:lstStyle/>
          <a:p>
            <a:pPr algn="ctr"/>
            <a:r>
              <a:rPr lang="zh-CN" altLang="en-US" sz="2000" dirty="0">
                <a:solidFill>
                  <a:srgbClr val="0D8CFE"/>
                </a:solidFill>
                <a:latin typeface="+mj-ea"/>
                <a:ea typeface="+mj-ea"/>
                <a:cs typeface="阿里巴巴普惠体 B" panose="00020600040101010101" pitchFamily="18" charset="-122"/>
                <a:sym typeface="+mn-lt"/>
              </a:rPr>
              <a:t>适应症</a:t>
            </a:r>
            <a:r>
              <a:rPr lang="en-US" altLang="zh-CN" sz="2000" dirty="0">
                <a:solidFill>
                  <a:srgbClr val="0D8CFE"/>
                </a:solidFill>
                <a:latin typeface="+mj-ea"/>
                <a:ea typeface="+mj-ea"/>
                <a:cs typeface="阿里巴巴普惠体 B" panose="00020600040101010101" pitchFamily="18" charset="-122"/>
                <a:sym typeface="+mn-lt"/>
              </a:rPr>
              <a:t>-</a:t>
            </a:r>
            <a:r>
              <a:rPr lang="zh-CN" altLang="en-US" sz="2000" dirty="0">
                <a:solidFill>
                  <a:srgbClr val="0D8CFE"/>
                </a:solidFill>
                <a:latin typeface="+mj-ea"/>
                <a:ea typeface="+mj-ea"/>
                <a:cs typeface="阿里巴巴普惠体 B" panose="00020600040101010101" pitchFamily="18" charset="-122"/>
                <a:sym typeface="+mn-lt"/>
              </a:rPr>
              <a:t>抑郁症</a:t>
            </a:r>
            <a:endParaRPr lang="zh-CN" altLang="en-US" sz="2000" dirty="0">
              <a:solidFill>
                <a:srgbClr val="0D8CFE"/>
              </a:solidFill>
              <a:latin typeface="+mj-ea"/>
              <a:ea typeface="+mj-ea"/>
              <a:cs typeface="阿里巴巴普惠体 B" panose="00020600040101010101" pitchFamily="18" charset="-122"/>
              <a:sym typeface="+mn-lt"/>
            </a:endParaRPr>
          </a:p>
        </p:txBody>
      </p:sp>
      <p:sp>
        <p:nvSpPr>
          <p:cNvPr id="13" name="矩形 12"/>
          <p:cNvSpPr/>
          <p:nvPr/>
        </p:nvSpPr>
        <p:spPr>
          <a:xfrm>
            <a:off x="429562" y="1236320"/>
            <a:ext cx="5670239" cy="1609671"/>
          </a:xfrm>
          <a:prstGeom prst="rect">
            <a:avLst/>
          </a:prstGeom>
        </p:spPr>
        <p:txBody>
          <a:bodyPr wrap="square">
            <a:spAutoFit/>
          </a:bodyPr>
          <a:lstStyle/>
          <a:p>
            <a:pPr fontAlgn="ctr">
              <a:lnSpc>
                <a:spcPct val="130000"/>
              </a:lnSpc>
            </a:pPr>
            <a:r>
              <a:rPr lang="en-US" altLang="zh-CN" sz="1200" kern="100" dirty="0">
                <a:solidFill>
                  <a:srgbClr val="333333"/>
                </a:solidFill>
                <a:latin typeface="+mn-ea"/>
                <a:cs typeface="Times New Roman" panose="02020603050405020304" pitchFamily="18" charset="0"/>
              </a:rPr>
              <a:t>1</a:t>
            </a:r>
            <a:r>
              <a:rPr lang="zh-CN" altLang="en-US" sz="1200" kern="100" dirty="0">
                <a:solidFill>
                  <a:srgbClr val="333333"/>
                </a:solidFill>
                <a:latin typeface="+mn-ea"/>
                <a:cs typeface="Times New Roman" panose="02020603050405020304" pitchFamily="18" charset="0"/>
              </a:rPr>
              <a:t>、</a:t>
            </a:r>
            <a:r>
              <a:rPr lang="en-US" altLang="zh-CN" sz="1200" dirty="0"/>
              <a:t>《</a:t>
            </a:r>
            <a:r>
              <a:rPr lang="zh-CN" altLang="en-US" sz="1200" dirty="0"/>
              <a:t>中国抑郁障碍防治指南</a:t>
            </a:r>
            <a:r>
              <a:rPr lang="en-US" altLang="zh-CN" sz="1200" dirty="0"/>
              <a:t>》</a:t>
            </a:r>
            <a:r>
              <a:rPr lang="zh-CN" altLang="en-US" sz="1200" dirty="0"/>
              <a:t>、</a:t>
            </a:r>
            <a:r>
              <a:rPr lang="en-US" altLang="zh-CN" sz="1200" dirty="0"/>
              <a:t> 《2009</a:t>
            </a:r>
            <a:r>
              <a:rPr lang="zh-CN" altLang="en-US" sz="1200" dirty="0"/>
              <a:t>年世界卫生组织指南</a:t>
            </a:r>
            <a:r>
              <a:rPr lang="en-US" altLang="zh-CN" sz="1200" dirty="0"/>
              <a:t>》</a:t>
            </a:r>
            <a:r>
              <a:rPr lang="zh-CN" altLang="en-US" sz="1200" dirty="0">
                <a:latin typeface="宋体" panose="02010600030101010101" pitchFamily="2" charset="-122"/>
                <a:ea typeface="宋体" panose="02010600030101010101" pitchFamily="2" charset="-122"/>
              </a:rPr>
              <a:t>、</a:t>
            </a:r>
            <a:r>
              <a:rPr lang="en-US" altLang="zh-CN" sz="1200" dirty="0"/>
              <a:t> 《2014</a:t>
            </a:r>
            <a:r>
              <a:rPr lang="zh-CN" altLang="en-US" sz="1200" dirty="0"/>
              <a:t>年西班牙国家医疗服务（</a:t>
            </a:r>
            <a:r>
              <a:rPr lang="en-US" altLang="zh-CN" sz="1200" dirty="0" err="1"/>
              <a:t>SNHS</a:t>
            </a:r>
            <a:r>
              <a:rPr lang="zh-CN" altLang="en-US" sz="1200" dirty="0"/>
              <a:t>）指南</a:t>
            </a:r>
            <a:r>
              <a:rPr lang="en-US" altLang="zh-CN" sz="1200" dirty="0"/>
              <a:t>》</a:t>
            </a:r>
            <a:r>
              <a:rPr lang="zh-CN" altLang="en-US" sz="1200" dirty="0"/>
              <a:t>、</a:t>
            </a:r>
            <a:r>
              <a:rPr lang="en-US" altLang="zh-CN" sz="1200" dirty="0"/>
              <a:t> 《2018</a:t>
            </a:r>
            <a:r>
              <a:rPr lang="zh-CN" altLang="en-US" sz="1200" dirty="0"/>
              <a:t>年英国国家卫生与临床优化研究所（</a:t>
            </a:r>
            <a:r>
              <a:rPr lang="en-US" altLang="zh-CN" sz="1200" dirty="0"/>
              <a:t>NICE</a:t>
            </a:r>
            <a:r>
              <a:rPr lang="zh-CN" altLang="en-US" sz="1200" dirty="0"/>
              <a:t>）指南</a:t>
            </a:r>
            <a:r>
              <a:rPr lang="en-US" altLang="zh-CN" sz="1200" dirty="0"/>
              <a:t>》</a:t>
            </a:r>
            <a:r>
              <a:rPr lang="zh-CN" altLang="en-US" sz="1200" dirty="0"/>
              <a:t>等均指出，在抑郁症的治疗中，推荐</a:t>
            </a:r>
            <a:r>
              <a:rPr lang="en-US" altLang="zh-CN" sz="1200" dirty="0"/>
              <a:t>SSRIs</a:t>
            </a:r>
            <a:r>
              <a:rPr lang="zh-CN" altLang="en-US" sz="1200" dirty="0"/>
              <a:t>类（如：氟西汀）为一线药物</a:t>
            </a:r>
            <a:endParaRPr lang="en-US" altLang="zh-CN" sz="1200" dirty="0"/>
          </a:p>
          <a:p>
            <a:pPr fontAlgn="ctr">
              <a:lnSpc>
                <a:spcPct val="130000"/>
              </a:lnSpc>
              <a:spcBef>
                <a:spcPts val="600"/>
              </a:spcBef>
            </a:pPr>
            <a:r>
              <a:rPr lang="en-US" altLang="zh-CN" sz="1200" dirty="0">
                <a:latin typeface="宋体" panose="02010600030101010101" pitchFamily="2" charset="-122"/>
                <a:ea typeface="宋体" panose="02010600030101010101" pitchFamily="2" charset="-122"/>
              </a:rPr>
              <a:t>2</a:t>
            </a:r>
            <a:r>
              <a:rPr lang="zh-CN" altLang="en-US" sz="1200" dirty="0">
                <a:latin typeface="宋体" panose="02010600030101010101" pitchFamily="2" charset="-122"/>
                <a:ea typeface="宋体" panose="02010600030101010101" pitchFamily="2" charset="-122"/>
              </a:rPr>
              <a:t>、</a:t>
            </a:r>
            <a:r>
              <a:rPr lang="en-US" altLang="zh-CN" sz="1200" dirty="0"/>
              <a:t> </a:t>
            </a:r>
            <a:r>
              <a:rPr lang="en-US" altLang="zh-CN" sz="1200" dirty="0" err="1"/>
              <a:t>AACAP</a:t>
            </a:r>
            <a:r>
              <a:rPr lang="zh-CN" altLang="zh-CN" sz="1200" dirty="0"/>
              <a:t>（美国儿童和青少年精神病学会）建议选择性血清素再摄取抑制剂药物（帕罗西汀除外），优选氟西汀，用于青少年和儿童患有抑郁症</a:t>
            </a:r>
            <a:r>
              <a:rPr lang="zh-CN" altLang="en-US" sz="1200" dirty="0"/>
              <a:t>的治疗</a:t>
            </a:r>
            <a:endParaRPr lang="zh-CN" altLang="en-US" sz="1200" dirty="0">
              <a:latin typeface="宋体" panose="02010600030101010101" pitchFamily="2" charset="-122"/>
              <a:ea typeface="宋体" panose="02010600030101010101"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342" y="1510654"/>
            <a:ext cx="5182096" cy="106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任意多边形: 形状 15"/>
          <p:cNvSpPr/>
          <p:nvPr/>
        </p:nvSpPr>
        <p:spPr>
          <a:xfrm>
            <a:off x="2680022" y="3478065"/>
            <a:ext cx="579410" cy="609685"/>
          </a:xfrm>
          <a:custGeom>
            <a:avLst/>
            <a:gdLst>
              <a:gd name="T0" fmla="*/ 250 w 912"/>
              <a:gd name="T1" fmla="*/ 244 h 961"/>
              <a:gd name="T2" fmla="*/ 210 w 912"/>
              <a:gd name="T3" fmla="*/ 250 h 961"/>
              <a:gd name="T4" fmla="*/ 261 w 912"/>
              <a:gd name="T5" fmla="*/ 369 h 961"/>
              <a:gd name="T6" fmla="*/ 662 w 912"/>
              <a:gd name="T7" fmla="*/ 358 h 961"/>
              <a:gd name="T8" fmla="*/ 684 w 912"/>
              <a:gd name="T9" fmla="*/ 263 h 961"/>
              <a:gd name="T10" fmla="*/ 714 w 912"/>
              <a:gd name="T11" fmla="*/ 225 h 961"/>
              <a:gd name="T12" fmla="*/ 457 w 912"/>
              <a:gd name="T13" fmla="*/ 604 h 961"/>
              <a:gd name="T14" fmla="*/ 519 w 912"/>
              <a:gd name="T15" fmla="*/ 633 h 961"/>
              <a:gd name="T16" fmla="*/ 418 w 912"/>
              <a:gd name="T17" fmla="*/ 701 h 961"/>
              <a:gd name="T18" fmla="*/ 409 w 912"/>
              <a:gd name="T19" fmla="*/ 620 h 961"/>
              <a:gd name="T20" fmla="*/ 424 w 912"/>
              <a:gd name="T21" fmla="*/ 647 h 961"/>
              <a:gd name="T22" fmla="*/ 424 w 912"/>
              <a:gd name="T23" fmla="*/ 647 h 961"/>
              <a:gd name="T24" fmla="*/ 295 w 912"/>
              <a:gd name="T25" fmla="*/ 651 h 961"/>
              <a:gd name="T26" fmla="*/ 263 w 912"/>
              <a:gd name="T27" fmla="*/ 556 h 961"/>
              <a:gd name="T28" fmla="*/ 13 w 912"/>
              <a:gd name="T29" fmla="*/ 961 h 961"/>
              <a:gd name="T30" fmla="*/ 270 w 912"/>
              <a:gd name="T31" fmla="*/ 672 h 961"/>
              <a:gd name="T32" fmla="*/ 289 w 912"/>
              <a:gd name="T33" fmla="*/ 683 h 961"/>
              <a:gd name="T34" fmla="*/ 191 w 912"/>
              <a:gd name="T35" fmla="*/ 888 h 961"/>
              <a:gd name="T36" fmla="*/ 191 w 912"/>
              <a:gd name="T37" fmla="*/ 961 h 961"/>
              <a:gd name="T38" fmla="*/ 191 w 912"/>
              <a:gd name="T39" fmla="*/ 888 h 961"/>
              <a:gd name="T40" fmla="*/ 636 w 912"/>
              <a:gd name="T41" fmla="*/ 541 h 961"/>
              <a:gd name="T42" fmla="*/ 554 w 912"/>
              <a:gd name="T43" fmla="*/ 621 h 961"/>
              <a:gd name="T44" fmla="*/ 623 w 912"/>
              <a:gd name="T45" fmla="*/ 683 h 961"/>
              <a:gd name="T46" fmla="*/ 642 w 912"/>
              <a:gd name="T47" fmla="*/ 672 h 961"/>
              <a:gd name="T48" fmla="*/ 898 w 912"/>
              <a:gd name="T49" fmla="*/ 961 h 961"/>
              <a:gd name="T50" fmla="*/ 721 w 912"/>
              <a:gd name="T51" fmla="*/ 888 h 961"/>
              <a:gd name="T52" fmla="*/ 721 w 912"/>
              <a:gd name="T53" fmla="*/ 961 h 961"/>
              <a:gd name="T54" fmla="*/ 721 w 912"/>
              <a:gd name="T55" fmla="*/ 888 h 961"/>
              <a:gd name="T56" fmla="*/ 630 w 912"/>
              <a:gd name="T57" fmla="*/ 289 h 961"/>
              <a:gd name="T58" fmla="*/ 547 w 912"/>
              <a:gd name="T59" fmla="*/ 393 h 961"/>
              <a:gd name="T60" fmla="*/ 441 w 912"/>
              <a:gd name="T61" fmla="*/ 312 h 961"/>
              <a:gd name="T62" fmla="*/ 309 w 912"/>
              <a:gd name="T63" fmla="*/ 375 h 961"/>
              <a:gd name="T64" fmla="*/ 298 w 912"/>
              <a:gd name="T65" fmla="*/ 276 h 961"/>
              <a:gd name="T66" fmla="*/ 444 w 912"/>
              <a:gd name="T67" fmla="*/ 285 h 961"/>
              <a:gd name="T68" fmla="*/ 483 w 912"/>
              <a:gd name="T69" fmla="*/ 276 h 961"/>
              <a:gd name="T70" fmla="*/ 312 w 912"/>
              <a:gd name="T71" fmla="*/ 302 h 961"/>
              <a:gd name="T72" fmla="*/ 396 w 912"/>
              <a:gd name="T73" fmla="*/ 357 h 961"/>
              <a:gd name="T74" fmla="*/ 499 w 912"/>
              <a:gd name="T75" fmla="*/ 302 h 961"/>
              <a:gd name="T76" fmla="*/ 547 w 912"/>
              <a:gd name="T77" fmla="*/ 367 h 961"/>
              <a:gd name="T78" fmla="*/ 252 w 912"/>
              <a:gd name="T79" fmla="*/ 218 h 961"/>
              <a:gd name="T80" fmla="*/ 296 w 912"/>
              <a:gd name="T81" fmla="*/ 115 h 961"/>
              <a:gd name="T82" fmla="*/ 239 w 912"/>
              <a:gd name="T83" fmla="*/ 205 h 961"/>
              <a:gd name="T84" fmla="*/ 529 w 912"/>
              <a:gd name="T85" fmla="*/ 80 h 961"/>
              <a:gd name="T86" fmla="*/ 662 w 912"/>
              <a:gd name="T87" fmla="*/ 203 h 961"/>
              <a:gd name="T88" fmla="*/ 320 w 912"/>
              <a:gd name="T89" fmla="*/ 66 h 961"/>
              <a:gd name="T90" fmla="*/ 540 w 912"/>
              <a:gd name="T91" fmla="*/ 28 h 961"/>
              <a:gd name="T92" fmla="*/ 695 w 912"/>
              <a:gd name="T93" fmla="*/ 162 h 961"/>
              <a:gd name="T94" fmla="*/ 355 w 912"/>
              <a:gd name="T95" fmla="*/ 1 h 961"/>
              <a:gd name="T96" fmla="*/ 523 w 912"/>
              <a:gd name="T97" fmla="*/ 849 h 961"/>
              <a:gd name="T98" fmla="*/ 530 w 912"/>
              <a:gd name="T99" fmla="*/ 889 h 961"/>
              <a:gd name="T100" fmla="*/ 517 w 912"/>
              <a:gd name="T101" fmla="*/ 816 h 961"/>
              <a:gd name="T102" fmla="*/ 407 w 912"/>
              <a:gd name="T103" fmla="*/ 761 h 961"/>
              <a:gd name="T104" fmla="*/ 381 w 912"/>
              <a:gd name="T105" fmla="*/ 908 h 961"/>
              <a:gd name="T106" fmla="*/ 386 w 912"/>
              <a:gd name="T107" fmla="*/ 880 h 961"/>
              <a:gd name="T108" fmla="*/ 535 w 912"/>
              <a:gd name="T109" fmla="*/ 92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2" h="961">
                <a:moveTo>
                  <a:pt x="178" y="275"/>
                </a:moveTo>
                <a:cubicBezTo>
                  <a:pt x="178" y="265"/>
                  <a:pt x="179" y="233"/>
                  <a:pt x="201" y="225"/>
                </a:cubicBezTo>
                <a:cubicBezTo>
                  <a:pt x="223" y="217"/>
                  <a:pt x="245" y="240"/>
                  <a:pt x="250" y="244"/>
                </a:cubicBezTo>
                <a:cubicBezTo>
                  <a:pt x="255" y="250"/>
                  <a:pt x="254" y="258"/>
                  <a:pt x="249" y="263"/>
                </a:cubicBezTo>
                <a:cubicBezTo>
                  <a:pt x="244" y="268"/>
                  <a:pt x="235" y="268"/>
                  <a:pt x="230" y="263"/>
                </a:cubicBezTo>
                <a:cubicBezTo>
                  <a:pt x="223" y="255"/>
                  <a:pt x="213" y="249"/>
                  <a:pt x="210" y="250"/>
                </a:cubicBezTo>
                <a:cubicBezTo>
                  <a:pt x="210" y="250"/>
                  <a:pt x="205" y="254"/>
                  <a:pt x="205" y="276"/>
                </a:cubicBezTo>
                <a:cubicBezTo>
                  <a:pt x="203" y="338"/>
                  <a:pt x="251" y="357"/>
                  <a:pt x="253" y="358"/>
                </a:cubicBezTo>
                <a:cubicBezTo>
                  <a:pt x="257" y="359"/>
                  <a:pt x="261" y="364"/>
                  <a:pt x="261" y="369"/>
                </a:cubicBezTo>
                <a:cubicBezTo>
                  <a:pt x="274" y="526"/>
                  <a:pt x="399" y="577"/>
                  <a:pt x="457" y="577"/>
                </a:cubicBezTo>
                <a:cubicBezTo>
                  <a:pt x="516" y="577"/>
                  <a:pt x="640" y="526"/>
                  <a:pt x="653" y="369"/>
                </a:cubicBezTo>
                <a:cubicBezTo>
                  <a:pt x="654" y="364"/>
                  <a:pt x="657" y="359"/>
                  <a:pt x="662" y="358"/>
                </a:cubicBezTo>
                <a:cubicBezTo>
                  <a:pt x="664" y="357"/>
                  <a:pt x="712" y="338"/>
                  <a:pt x="710" y="276"/>
                </a:cubicBezTo>
                <a:cubicBezTo>
                  <a:pt x="709" y="254"/>
                  <a:pt x="704" y="250"/>
                  <a:pt x="704" y="250"/>
                </a:cubicBezTo>
                <a:cubicBezTo>
                  <a:pt x="701" y="249"/>
                  <a:pt x="691" y="255"/>
                  <a:pt x="684" y="263"/>
                </a:cubicBezTo>
                <a:cubicBezTo>
                  <a:pt x="679" y="268"/>
                  <a:pt x="671" y="268"/>
                  <a:pt x="666" y="263"/>
                </a:cubicBezTo>
                <a:cubicBezTo>
                  <a:pt x="660" y="258"/>
                  <a:pt x="660" y="250"/>
                  <a:pt x="665" y="244"/>
                </a:cubicBezTo>
                <a:cubicBezTo>
                  <a:pt x="669" y="240"/>
                  <a:pt x="692" y="217"/>
                  <a:pt x="714" y="225"/>
                </a:cubicBezTo>
                <a:cubicBezTo>
                  <a:pt x="735" y="233"/>
                  <a:pt x="736" y="265"/>
                  <a:pt x="737" y="275"/>
                </a:cubicBezTo>
                <a:cubicBezTo>
                  <a:pt x="738" y="333"/>
                  <a:pt x="703" y="366"/>
                  <a:pt x="679" y="379"/>
                </a:cubicBezTo>
                <a:cubicBezTo>
                  <a:pt x="662" y="534"/>
                  <a:pt x="540" y="604"/>
                  <a:pt x="457" y="604"/>
                </a:cubicBezTo>
                <a:cubicBezTo>
                  <a:pt x="374" y="604"/>
                  <a:pt x="252" y="534"/>
                  <a:pt x="235" y="379"/>
                </a:cubicBezTo>
                <a:cubicBezTo>
                  <a:pt x="211" y="366"/>
                  <a:pt x="176" y="333"/>
                  <a:pt x="178" y="275"/>
                </a:cubicBezTo>
                <a:close/>
                <a:moveTo>
                  <a:pt x="519" y="633"/>
                </a:moveTo>
                <a:cubicBezTo>
                  <a:pt x="519" y="657"/>
                  <a:pt x="507" y="674"/>
                  <a:pt x="493" y="685"/>
                </a:cubicBezTo>
                <a:cubicBezTo>
                  <a:pt x="495" y="691"/>
                  <a:pt x="499" y="714"/>
                  <a:pt x="504" y="744"/>
                </a:cubicBezTo>
                <a:lnTo>
                  <a:pt x="418" y="701"/>
                </a:lnTo>
                <a:cubicBezTo>
                  <a:pt x="420" y="693"/>
                  <a:pt x="421" y="688"/>
                  <a:pt x="422" y="685"/>
                </a:cubicBezTo>
                <a:cubicBezTo>
                  <a:pt x="407" y="674"/>
                  <a:pt x="395" y="657"/>
                  <a:pt x="395" y="633"/>
                </a:cubicBezTo>
                <a:cubicBezTo>
                  <a:pt x="395" y="626"/>
                  <a:pt x="401" y="620"/>
                  <a:pt x="409" y="620"/>
                </a:cubicBezTo>
                <a:lnTo>
                  <a:pt x="506" y="620"/>
                </a:lnTo>
                <a:cubicBezTo>
                  <a:pt x="513" y="620"/>
                  <a:pt x="519" y="626"/>
                  <a:pt x="519" y="633"/>
                </a:cubicBezTo>
                <a:close/>
                <a:moveTo>
                  <a:pt x="424" y="647"/>
                </a:moveTo>
                <a:cubicBezTo>
                  <a:pt x="431" y="664"/>
                  <a:pt x="450" y="671"/>
                  <a:pt x="457" y="674"/>
                </a:cubicBezTo>
                <a:cubicBezTo>
                  <a:pt x="465" y="671"/>
                  <a:pt x="483" y="664"/>
                  <a:pt x="490" y="647"/>
                </a:cubicBezTo>
                <a:lnTo>
                  <a:pt x="424" y="647"/>
                </a:lnTo>
                <a:close/>
                <a:moveTo>
                  <a:pt x="376" y="628"/>
                </a:moveTo>
                <a:cubicBezTo>
                  <a:pt x="373" y="621"/>
                  <a:pt x="365" y="618"/>
                  <a:pt x="358" y="621"/>
                </a:cubicBezTo>
                <a:lnTo>
                  <a:pt x="295" y="651"/>
                </a:lnTo>
                <a:lnTo>
                  <a:pt x="290" y="554"/>
                </a:lnTo>
                <a:cubicBezTo>
                  <a:pt x="290" y="547"/>
                  <a:pt x="283" y="541"/>
                  <a:pt x="276" y="541"/>
                </a:cubicBezTo>
                <a:cubicBezTo>
                  <a:pt x="269" y="542"/>
                  <a:pt x="263" y="548"/>
                  <a:pt x="263" y="556"/>
                </a:cubicBezTo>
                <a:lnTo>
                  <a:pt x="265" y="580"/>
                </a:lnTo>
                <a:cubicBezTo>
                  <a:pt x="219" y="596"/>
                  <a:pt x="0" y="687"/>
                  <a:pt x="0" y="948"/>
                </a:cubicBezTo>
                <a:cubicBezTo>
                  <a:pt x="0" y="955"/>
                  <a:pt x="6" y="961"/>
                  <a:pt x="13" y="961"/>
                </a:cubicBezTo>
                <a:cubicBezTo>
                  <a:pt x="21" y="961"/>
                  <a:pt x="27" y="955"/>
                  <a:pt x="27" y="948"/>
                </a:cubicBezTo>
                <a:cubicBezTo>
                  <a:pt x="27" y="713"/>
                  <a:pt x="213" y="628"/>
                  <a:pt x="266" y="608"/>
                </a:cubicBezTo>
                <a:lnTo>
                  <a:pt x="270" y="672"/>
                </a:lnTo>
                <a:cubicBezTo>
                  <a:pt x="270" y="676"/>
                  <a:pt x="272" y="680"/>
                  <a:pt x="276" y="683"/>
                </a:cubicBezTo>
                <a:cubicBezTo>
                  <a:pt x="278" y="684"/>
                  <a:pt x="281" y="684"/>
                  <a:pt x="283" y="684"/>
                </a:cubicBezTo>
                <a:cubicBezTo>
                  <a:pt x="285" y="684"/>
                  <a:pt x="287" y="684"/>
                  <a:pt x="289" y="683"/>
                </a:cubicBezTo>
                <a:lnTo>
                  <a:pt x="369" y="645"/>
                </a:lnTo>
                <a:cubicBezTo>
                  <a:pt x="376" y="642"/>
                  <a:pt x="379" y="634"/>
                  <a:pt x="376" y="628"/>
                </a:cubicBezTo>
                <a:close/>
                <a:moveTo>
                  <a:pt x="191" y="888"/>
                </a:moveTo>
                <a:cubicBezTo>
                  <a:pt x="184" y="888"/>
                  <a:pt x="178" y="894"/>
                  <a:pt x="178" y="901"/>
                </a:cubicBezTo>
                <a:lnTo>
                  <a:pt x="178" y="948"/>
                </a:lnTo>
                <a:cubicBezTo>
                  <a:pt x="178" y="955"/>
                  <a:pt x="184" y="961"/>
                  <a:pt x="191" y="961"/>
                </a:cubicBezTo>
                <a:cubicBezTo>
                  <a:pt x="199" y="961"/>
                  <a:pt x="204" y="955"/>
                  <a:pt x="204" y="948"/>
                </a:cubicBezTo>
                <a:lnTo>
                  <a:pt x="204" y="901"/>
                </a:lnTo>
                <a:cubicBezTo>
                  <a:pt x="204" y="894"/>
                  <a:pt x="199" y="888"/>
                  <a:pt x="191" y="888"/>
                </a:cubicBezTo>
                <a:close/>
                <a:moveTo>
                  <a:pt x="647" y="580"/>
                </a:moveTo>
                <a:lnTo>
                  <a:pt x="648" y="556"/>
                </a:lnTo>
                <a:cubicBezTo>
                  <a:pt x="649" y="548"/>
                  <a:pt x="643" y="542"/>
                  <a:pt x="636" y="541"/>
                </a:cubicBezTo>
                <a:cubicBezTo>
                  <a:pt x="629" y="541"/>
                  <a:pt x="622" y="547"/>
                  <a:pt x="622" y="554"/>
                </a:cubicBezTo>
                <a:lnTo>
                  <a:pt x="617" y="651"/>
                </a:lnTo>
                <a:lnTo>
                  <a:pt x="554" y="621"/>
                </a:lnTo>
                <a:cubicBezTo>
                  <a:pt x="547" y="618"/>
                  <a:pt x="539" y="621"/>
                  <a:pt x="536" y="628"/>
                </a:cubicBezTo>
                <a:cubicBezTo>
                  <a:pt x="533" y="634"/>
                  <a:pt x="536" y="642"/>
                  <a:pt x="543" y="645"/>
                </a:cubicBezTo>
                <a:lnTo>
                  <a:pt x="623" y="683"/>
                </a:lnTo>
                <a:cubicBezTo>
                  <a:pt x="625" y="684"/>
                  <a:pt x="627" y="684"/>
                  <a:pt x="629" y="684"/>
                </a:cubicBezTo>
                <a:cubicBezTo>
                  <a:pt x="631" y="684"/>
                  <a:pt x="634" y="684"/>
                  <a:pt x="636" y="683"/>
                </a:cubicBezTo>
                <a:cubicBezTo>
                  <a:pt x="639" y="680"/>
                  <a:pt x="642" y="676"/>
                  <a:pt x="642" y="672"/>
                </a:cubicBezTo>
                <a:lnTo>
                  <a:pt x="646" y="608"/>
                </a:lnTo>
                <a:cubicBezTo>
                  <a:pt x="699" y="628"/>
                  <a:pt x="885" y="715"/>
                  <a:pt x="885" y="948"/>
                </a:cubicBezTo>
                <a:cubicBezTo>
                  <a:pt x="885" y="955"/>
                  <a:pt x="891" y="961"/>
                  <a:pt x="898" y="961"/>
                </a:cubicBezTo>
                <a:cubicBezTo>
                  <a:pt x="906" y="961"/>
                  <a:pt x="912" y="955"/>
                  <a:pt x="912" y="948"/>
                </a:cubicBezTo>
                <a:cubicBezTo>
                  <a:pt x="912" y="687"/>
                  <a:pt x="693" y="596"/>
                  <a:pt x="647" y="580"/>
                </a:cubicBezTo>
                <a:close/>
                <a:moveTo>
                  <a:pt x="721" y="888"/>
                </a:moveTo>
                <a:cubicBezTo>
                  <a:pt x="713" y="888"/>
                  <a:pt x="707" y="894"/>
                  <a:pt x="707" y="901"/>
                </a:cubicBezTo>
                <a:lnTo>
                  <a:pt x="707" y="948"/>
                </a:lnTo>
                <a:cubicBezTo>
                  <a:pt x="707" y="955"/>
                  <a:pt x="713" y="961"/>
                  <a:pt x="721" y="961"/>
                </a:cubicBezTo>
                <a:cubicBezTo>
                  <a:pt x="728" y="961"/>
                  <a:pt x="734" y="955"/>
                  <a:pt x="734" y="948"/>
                </a:cubicBezTo>
                <a:lnTo>
                  <a:pt x="734" y="901"/>
                </a:lnTo>
                <a:cubicBezTo>
                  <a:pt x="734" y="894"/>
                  <a:pt x="728" y="888"/>
                  <a:pt x="721" y="888"/>
                </a:cubicBezTo>
                <a:close/>
                <a:moveTo>
                  <a:pt x="617" y="276"/>
                </a:moveTo>
                <a:cubicBezTo>
                  <a:pt x="621" y="276"/>
                  <a:pt x="624" y="277"/>
                  <a:pt x="627" y="280"/>
                </a:cubicBezTo>
                <a:cubicBezTo>
                  <a:pt x="629" y="282"/>
                  <a:pt x="630" y="286"/>
                  <a:pt x="630" y="289"/>
                </a:cubicBezTo>
                <a:cubicBezTo>
                  <a:pt x="630" y="300"/>
                  <a:pt x="628" y="356"/>
                  <a:pt x="605" y="375"/>
                </a:cubicBezTo>
                <a:cubicBezTo>
                  <a:pt x="591" y="386"/>
                  <a:pt x="569" y="393"/>
                  <a:pt x="547" y="393"/>
                </a:cubicBezTo>
                <a:lnTo>
                  <a:pt x="547" y="393"/>
                </a:lnTo>
                <a:cubicBezTo>
                  <a:pt x="526" y="393"/>
                  <a:pt x="509" y="387"/>
                  <a:pt x="499" y="375"/>
                </a:cubicBezTo>
                <a:cubicBezTo>
                  <a:pt x="486" y="362"/>
                  <a:pt x="478" y="332"/>
                  <a:pt x="474" y="312"/>
                </a:cubicBezTo>
                <a:lnTo>
                  <a:pt x="441" y="312"/>
                </a:lnTo>
                <a:cubicBezTo>
                  <a:pt x="436" y="332"/>
                  <a:pt x="428" y="362"/>
                  <a:pt x="416" y="375"/>
                </a:cubicBezTo>
                <a:cubicBezTo>
                  <a:pt x="405" y="387"/>
                  <a:pt x="388" y="393"/>
                  <a:pt x="368" y="393"/>
                </a:cubicBezTo>
                <a:cubicBezTo>
                  <a:pt x="346" y="393"/>
                  <a:pt x="323" y="386"/>
                  <a:pt x="309" y="375"/>
                </a:cubicBezTo>
                <a:cubicBezTo>
                  <a:pt x="287" y="356"/>
                  <a:pt x="284" y="300"/>
                  <a:pt x="284" y="289"/>
                </a:cubicBezTo>
                <a:cubicBezTo>
                  <a:pt x="284" y="286"/>
                  <a:pt x="286" y="282"/>
                  <a:pt x="288" y="280"/>
                </a:cubicBezTo>
                <a:cubicBezTo>
                  <a:pt x="291" y="277"/>
                  <a:pt x="294" y="276"/>
                  <a:pt x="298" y="276"/>
                </a:cubicBezTo>
                <a:lnTo>
                  <a:pt x="431" y="276"/>
                </a:lnTo>
                <a:cubicBezTo>
                  <a:pt x="435" y="276"/>
                  <a:pt x="439" y="277"/>
                  <a:pt x="441" y="280"/>
                </a:cubicBezTo>
                <a:cubicBezTo>
                  <a:pt x="443" y="282"/>
                  <a:pt x="443" y="283"/>
                  <a:pt x="444" y="285"/>
                </a:cubicBezTo>
                <a:lnTo>
                  <a:pt x="471" y="285"/>
                </a:lnTo>
                <a:cubicBezTo>
                  <a:pt x="471" y="283"/>
                  <a:pt x="472" y="282"/>
                  <a:pt x="473" y="280"/>
                </a:cubicBezTo>
                <a:cubicBezTo>
                  <a:pt x="476" y="277"/>
                  <a:pt x="479" y="276"/>
                  <a:pt x="483" y="276"/>
                </a:cubicBezTo>
                <a:lnTo>
                  <a:pt x="617" y="276"/>
                </a:lnTo>
                <a:close/>
                <a:moveTo>
                  <a:pt x="415" y="302"/>
                </a:moveTo>
                <a:lnTo>
                  <a:pt x="312" y="302"/>
                </a:lnTo>
                <a:cubicBezTo>
                  <a:pt x="313" y="325"/>
                  <a:pt x="319" y="348"/>
                  <a:pt x="326" y="354"/>
                </a:cubicBezTo>
                <a:cubicBezTo>
                  <a:pt x="335" y="362"/>
                  <a:pt x="352" y="367"/>
                  <a:pt x="368" y="367"/>
                </a:cubicBezTo>
                <a:cubicBezTo>
                  <a:pt x="380" y="367"/>
                  <a:pt x="391" y="363"/>
                  <a:pt x="396" y="357"/>
                </a:cubicBezTo>
                <a:cubicBezTo>
                  <a:pt x="404" y="349"/>
                  <a:pt x="411" y="324"/>
                  <a:pt x="415" y="302"/>
                </a:cubicBezTo>
                <a:close/>
                <a:moveTo>
                  <a:pt x="603" y="302"/>
                </a:moveTo>
                <a:lnTo>
                  <a:pt x="499" y="302"/>
                </a:lnTo>
                <a:cubicBezTo>
                  <a:pt x="504" y="324"/>
                  <a:pt x="511" y="349"/>
                  <a:pt x="518" y="357"/>
                </a:cubicBezTo>
                <a:cubicBezTo>
                  <a:pt x="524" y="363"/>
                  <a:pt x="534" y="367"/>
                  <a:pt x="547" y="367"/>
                </a:cubicBezTo>
                <a:lnTo>
                  <a:pt x="547" y="367"/>
                </a:lnTo>
                <a:cubicBezTo>
                  <a:pt x="562" y="367"/>
                  <a:pt x="579" y="362"/>
                  <a:pt x="589" y="354"/>
                </a:cubicBezTo>
                <a:cubicBezTo>
                  <a:pt x="596" y="348"/>
                  <a:pt x="601" y="325"/>
                  <a:pt x="603" y="302"/>
                </a:cubicBezTo>
                <a:close/>
                <a:moveTo>
                  <a:pt x="252" y="218"/>
                </a:moveTo>
                <a:lnTo>
                  <a:pt x="252" y="218"/>
                </a:lnTo>
                <a:cubicBezTo>
                  <a:pt x="260" y="218"/>
                  <a:pt x="266" y="212"/>
                  <a:pt x="266" y="205"/>
                </a:cubicBezTo>
                <a:cubicBezTo>
                  <a:pt x="266" y="170"/>
                  <a:pt x="277" y="138"/>
                  <a:pt x="296" y="115"/>
                </a:cubicBezTo>
                <a:cubicBezTo>
                  <a:pt x="301" y="110"/>
                  <a:pt x="300" y="101"/>
                  <a:pt x="294" y="96"/>
                </a:cubicBezTo>
                <a:cubicBezTo>
                  <a:pt x="289" y="92"/>
                  <a:pt x="280" y="92"/>
                  <a:pt x="276" y="98"/>
                </a:cubicBezTo>
                <a:cubicBezTo>
                  <a:pt x="252" y="126"/>
                  <a:pt x="239" y="164"/>
                  <a:pt x="239" y="205"/>
                </a:cubicBezTo>
                <a:cubicBezTo>
                  <a:pt x="239" y="212"/>
                  <a:pt x="245" y="218"/>
                  <a:pt x="252" y="218"/>
                </a:cubicBezTo>
                <a:close/>
                <a:moveTo>
                  <a:pt x="333" y="80"/>
                </a:moveTo>
                <a:lnTo>
                  <a:pt x="529" y="80"/>
                </a:lnTo>
                <a:cubicBezTo>
                  <a:pt x="533" y="80"/>
                  <a:pt x="635" y="83"/>
                  <a:pt x="635" y="203"/>
                </a:cubicBezTo>
                <a:cubicBezTo>
                  <a:pt x="635" y="210"/>
                  <a:pt x="641" y="216"/>
                  <a:pt x="648" y="216"/>
                </a:cubicBezTo>
                <a:cubicBezTo>
                  <a:pt x="656" y="216"/>
                  <a:pt x="662" y="210"/>
                  <a:pt x="662" y="203"/>
                </a:cubicBezTo>
                <a:cubicBezTo>
                  <a:pt x="662" y="56"/>
                  <a:pt x="530" y="53"/>
                  <a:pt x="529" y="53"/>
                </a:cubicBezTo>
                <a:lnTo>
                  <a:pt x="333" y="53"/>
                </a:lnTo>
                <a:cubicBezTo>
                  <a:pt x="326" y="53"/>
                  <a:pt x="320" y="59"/>
                  <a:pt x="320" y="66"/>
                </a:cubicBezTo>
                <a:cubicBezTo>
                  <a:pt x="320" y="74"/>
                  <a:pt x="326" y="80"/>
                  <a:pt x="333" y="80"/>
                </a:cubicBezTo>
                <a:close/>
                <a:moveTo>
                  <a:pt x="355" y="28"/>
                </a:moveTo>
                <a:lnTo>
                  <a:pt x="540" y="28"/>
                </a:lnTo>
                <a:cubicBezTo>
                  <a:pt x="545" y="27"/>
                  <a:pt x="665" y="27"/>
                  <a:pt x="680" y="150"/>
                </a:cubicBezTo>
                <a:cubicBezTo>
                  <a:pt x="681" y="157"/>
                  <a:pt x="686" y="162"/>
                  <a:pt x="693" y="162"/>
                </a:cubicBezTo>
                <a:cubicBezTo>
                  <a:pt x="694" y="162"/>
                  <a:pt x="694" y="162"/>
                  <a:pt x="695" y="162"/>
                </a:cubicBezTo>
                <a:cubicBezTo>
                  <a:pt x="702" y="161"/>
                  <a:pt x="707" y="154"/>
                  <a:pt x="706" y="147"/>
                </a:cubicBezTo>
                <a:cubicBezTo>
                  <a:pt x="689" y="0"/>
                  <a:pt x="541" y="1"/>
                  <a:pt x="540" y="1"/>
                </a:cubicBezTo>
                <a:lnTo>
                  <a:pt x="355" y="1"/>
                </a:lnTo>
                <a:cubicBezTo>
                  <a:pt x="348" y="1"/>
                  <a:pt x="342" y="7"/>
                  <a:pt x="342" y="14"/>
                </a:cubicBezTo>
                <a:cubicBezTo>
                  <a:pt x="342" y="22"/>
                  <a:pt x="348" y="28"/>
                  <a:pt x="355" y="28"/>
                </a:cubicBezTo>
                <a:close/>
                <a:moveTo>
                  <a:pt x="523" y="849"/>
                </a:moveTo>
                <a:lnTo>
                  <a:pt x="402" y="788"/>
                </a:lnTo>
                <a:cubicBezTo>
                  <a:pt x="400" y="799"/>
                  <a:pt x="398" y="810"/>
                  <a:pt x="396" y="821"/>
                </a:cubicBezTo>
                <a:lnTo>
                  <a:pt x="530" y="889"/>
                </a:lnTo>
                <a:cubicBezTo>
                  <a:pt x="528" y="876"/>
                  <a:pt x="525" y="863"/>
                  <a:pt x="523" y="849"/>
                </a:cubicBezTo>
                <a:close/>
                <a:moveTo>
                  <a:pt x="407" y="761"/>
                </a:moveTo>
                <a:lnTo>
                  <a:pt x="517" y="816"/>
                </a:lnTo>
                <a:cubicBezTo>
                  <a:pt x="515" y="803"/>
                  <a:pt x="513" y="790"/>
                  <a:pt x="510" y="777"/>
                </a:cubicBezTo>
                <a:lnTo>
                  <a:pt x="413" y="728"/>
                </a:lnTo>
                <a:cubicBezTo>
                  <a:pt x="411" y="738"/>
                  <a:pt x="409" y="749"/>
                  <a:pt x="407" y="761"/>
                </a:cubicBezTo>
                <a:close/>
                <a:moveTo>
                  <a:pt x="374" y="948"/>
                </a:moveTo>
                <a:lnTo>
                  <a:pt x="461" y="948"/>
                </a:lnTo>
                <a:lnTo>
                  <a:pt x="381" y="908"/>
                </a:lnTo>
                <a:cubicBezTo>
                  <a:pt x="378" y="925"/>
                  <a:pt x="376" y="939"/>
                  <a:pt x="374" y="948"/>
                </a:cubicBezTo>
                <a:close/>
                <a:moveTo>
                  <a:pt x="392" y="849"/>
                </a:moveTo>
                <a:cubicBezTo>
                  <a:pt x="390" y="859"/>
                  <a:pt x="388" y="870"/>
                  <a:pt x="386" y="880"/>
                </a:cubicBezTo>
                <a:lnTo>
                  <a:pt x="520" y="948"/>
                </a:lnTo>
                <a:lnTo>
                  <a:pt x="540" y="948"/>
                </a:lnTo>
                <a:cubicBezTo>
                  <a:pt x="539" y="941"/>
                  <a:pt x="537" y="932"/>
                  <a:pt x="535" y="921"/>
                </a:cubicBezTo>
                <a:lnTo>
                  <a:pt x="392" y="849"/>
                </a:ln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8"/>
          <p:cNvSpPr txBox="1"/>
          <p:nvPr/>
        </p:nvSpPr>
        <p:spPr>
          <a:xfrm>
            <a:off x="3326518" y="3613630"/>
            <a:ext cx="1404000" cy="338554"/>
          </a:xfrm>
          <a:prstGeom prst="rect">
            <a:avLst/>
          </a:prstGeom>
          <a:noFill/>
        </p:spPr>
        <p:txBody>
          <a:bodyPr wrap="square" rtlCol="0">
            <a:spAutoFit/>
          </a:bodyPr>
          <a:lstStyle/>
          <a:p>
            <a:r>
              <a:rPr lang="zh-CN" altLang="en-US" sz="1600" dirty="0"/>
              <a:t>成人患者研究</a:t>
            </a:r>
            <a:endParaRPr lang="zh-CN" altLang="en-US" sz="1600" dirty="0"/>
          </a:p>
        </p:txBody>
      </p:sp>
      <p:sp>
        <p:nvSpPr>
          <p:cNvPr id="16" name="矩形 15"/>
          <p:cNvSpPr/>
          <p:nvPr/>
        </p:nvSpPr>
        <p:spPr>
          <a:xfrm>
            <a:off x="429562" y="4169078"/>
            <a:ext cx="6551417" cy="2066400"/>
          </a:xfrm>
          <a:prstGeom prst="rect">
            <a:avLst/>
          </a:prstGeom>
        </p:spPr>
        <p:txBody>
          <a:bodyPr wrap="square">
            <a:spAutoFit/>
          </a:bodyPr>
          <a:lstStyle/>
          <a:p>
            <a:pPr algn="just">
              <a:lnSpc>
                <a:spcPct val="130000"/>
              </a:lnSpc>
            </a:pPr>
            <a:r>
              <a:rPr lang="zh-CN" altLang="en-US" sz="1200" kern="100" dirty="0">
                <a:solidFill>
                  <a:srgbClr val="333333"/>
                </a:solidFill>
                <a:latin typeface="+mn-ea"/>
                <a:cs typeface="Times New Roman" panose="02020603050405020304" pitchFamily="18" charset="0"/>
              </a:rPr>
              <a:t>在一项</a:t>
            </a:r>
            <a:r>
              <a:rPr lang="en-US" altLang="zh-CN" sz="1200" kern="100" dirty="0">
                <a:solidFill>
                  <a:srgbClr val="333333"/>
                </a:solidFill>
                <a:latin typeface="+mn-ea"/>
                <a:cs typeface="Times New Roman" panose="02020603050405020304" pitchFamily="18" charset="0"/>
              </a:rPr>
              <a:t>5</a:t>
            </a:r>
            <a:r>
              <a:rPr lang="zh-CN" altLang="en-US" sz="1200" kern="100" dirty="0">
                <a:solidFill>
                  <a:srgbClr val="333333"/>
                </a:solidFill>
                <a:latin typeface="+mn-ea"/>
                <a:cs typeface="Times New Roman" panose="02020603050405020304" pitchFamily="18" charset="0"/>
              </a:rPr>
              <a:t>周和</a:t>
            </a:r>
            <a:r>
              <a:rPr lang="en-US" altLang="zh-CN" sz="1200" kern="100" dirty="0">
                <a:solidFill>
                  <a:srgbClr val="333333"/>
                </a:solidFill>
                <a:latin typeface="+mn-ea"/>
                <a:cs typeface="Times New Roman" panose="02020603050405020304" pitchFamily="18" charset="0"/>
              </a:rPr>
              <a:t>6</a:t>
            </a:r>
            <a:r>
              <a:rPr lang="zh-CN" altLang="en-US" sz="1200" kern="100" dirty="0">
                <a:solidFill>
                  <a:srgbClr val="333333"/>
                </a:solidFill>
                <a:latin typeface="+mn-ea"/>
                <a:cs typeface="Times New Roman" panose="02020603050405020304" pitchFamily="18" charset="0"/>
              </a:rPr>
              <a:t>周安慰剂对照临床试验中研究了氟西汀的有效性，参与者为</a:t>
            </a:r>
            <a:r>
              <a:rPr lang="zh-CN" altLang="en-US" sz="1200" kern="100" dirty="0">
                <a:solidFill>
                  <a:srgbClr val="FF0000"/>
                </a:solidFill>
                <a:latin typeface="+mn-ea"/>
                <a:cs typeface="Times New Roman" panose="02020603050405020304" pitchFamily="18" charset="0"/>
              </a:rPr>
              <a:t>成人</a:t>
            </a:r>
            <a:r>
              <a:rPr lang="zh-CN" altLang="en-US" sz="1200" kern="100" dirty="0">
                <a:solidFill>
                  <a:srgbClr val="333333"/>
                </a:solidFill>
                <a:latin typeface="+mn-ea"/>
                <a:cs typeface="Times New Roman" panose="02020603050405020304" pitchFamily="18" charset="0"/>
              </a:rPr>
              <a:t> </a:t>
            </a:r>
            <a:r>
              <a:rPr lang="en-US" altLang="zh-CN" sz="1200" kern="100" dirty="0">
                <a:solidFill>
                  <a:srgbClr val="333333"/>
                </a:solidFill>
                <a:latin typeface="+mn-ea"/>
                <a:cs typeface="Times New Roman" panose="02020603050405020304" pitchFamily="18" charset="0"/>
              </a:rPr>
              <a:t>(</a:t>
            </a:r>
            <a:r>
              <a:rPr lang="zh-CN" altLang="en-US" sz="1200" kern="100" dirty="0">
                <a:solidFill>
                  <a:srgbClr val="333333"/>
                </a:solidFill>
                <a:latin typeface="+mn-ea"/>
                <a:cs typeface="Times New Roman" panose="02020603050405020304" pitchFamily="18" charset="0"/>
              </a:rPr>
              <a:t>年龄≥</a:t>
            </a:r>
            <a:r>
              <a:rPr lang="en-US" altLang="zh-CN" sz="1200" kern="100" dirty="0">
                <a:solidFill>
                  <a:srgbClr val="333333"/>
                </a:solidFill>
                <a:latin typeface="+mn-ea"/>
                <a:cs typeface="Times New Roman" panose="02020603050405020304" pitchFamily="18" charset="0"/>
              </a:rPr>
              <a:t>18</a:t>
            </a:r>
            <a:r>
              <a:rPr lang="zh-CN" altLang="en-US" sz="1200" kern="100" dirty="0">
                <a:solidFill>
                  <a:srgbClr val="333333"/>
                </a:solidFill>
                <a:latin typeface="+mn-ea"/>
                <a:cs typeface="Times New Roman" panose="02020603050405020304" pitchFamily="18" charset="0"/>
              </a:rPr>
              <a:t>岁</a:t>
            </a:r>
            <a:r>
              <a:rPr lang="en-US" altLang="zh-CN" sz="1200" kern="100" dirty="0">
                <a:solidFill>
                  <a:srgbClr val="333333"/>
                </a:solidFill>
                <a:latin typeface="+mn-ea"/>
                <a:cs typeface="Times New Roman" panose="02020603050405020304" pitchFamily="18" charset="0"/>
              </a:rPr>
              <a:t>)</a:t>
            </a:r>
            <a:r>
              <a:rPr lang="zh-CN" altLang="en-US" sz="1200" kern="100" dirty="0">
                <a:solidFill>
                  <a:srgbClr val="333333"/>
                </a:solidFill>
                <a:latin typeface="+mn-ea"/>
                <a:cs typeface="Times New Roman" panose="02020603050405020304" pitchFamily="18" charset="0"/>
              </a:rPr>
              <a:t>，其具有与</a:t>
            </a:r>
            <a:r>
              <a:rPr lang="en-US" altLang="zh-CN" sz="1200" kern="100" dirty="0">
                <a:solidFill>
                  <a:srgbClr val="FF0000"/>
                </a:solidFill>
                <a:latin typeface="+mn-ea"/>
                <a:cs typeface="Times New Roman" panose="02020603050405020304" pitchFamily="18" charset="0"/>
              </a:rPr>
              <a:t>DSM-Ⅲ</a:t>
            </a:r>
            <a:r>
              <a:rPr lang="zh-CN" altLang="en-US" sz="1200" kern="100" dirty="0">
                <a:solidFill>
                  <a:srgbClr val="FF0000"/>
                </a:solidFill>
                <a:latin typeface="+mn-ea"/>
                <a:cs typeface="Times New Roman" panose="02020603050405020304" pitchFamily="18" charset="0"/>
              </a:rPr>
              <a:t>抑郁症</a:t>
            </a:r>
            <a:r>
              <a:rPr lang="zh-CN" altLang="en-US" sz="1200" kern="100" dirty="0">
                <a:solidFill>
                  <a:srgbClr val="333333"/>
                </a:solidFill>
                <a:latin typeface="+mn-ea"/>
                <a:cs typeface="Times New Roman" panose="02020603050405020304" pitchFamily="18" charset="0"/>
              </a:rPr>
              <a:t>类别最接近的诊断。根据汉密尔顿抑郁评定量表</a:t>
            </a:r>
            <a:r>
              <a:rPr lang="en-US" altLang="zh-CN" sz="1200" kern="100" dirty="0">
                <a:solidFill>
                  <a:srgbClr val="333333"/>
                </a:solidFill>
                <a:latin typeface="+mn-ea"/>
                <a:cs typeface="Times New Roman" panose="02020603050405020304" pitchFamily="18" charset="0"/>
              </a:rPr>
              <a:t>(HAM-D)</a:t>
            </a:r>
            <a:r>
              <a:rPr lang="zh-CN" altLang="en-US" sz="1200" kern="100" dirty="0">
                <a:solidFill>
                  <a:srgbClr val="333333"/>
                </a:solidFill>
                <a:latin typeface="+mn-ea"/>
                <a:cs typeface="Times New Roman" panose="02020603050405020304" pitchFamily="18" charset="0"/>
              </a:rPr>
              <a:t>测定，</a:t>
            </a:r>
            <a:r>
              <a:rPr lang="zh-CN" altLang="en-US" sz="1200" kern="100" dirty="0">
                <a:solidFill>
                  <a:srgbClr val="FF0000"/>
                </a:solidFill>
                <a:latin typeface="+mn-ea"/>
                <a:cs typeface="Times New Roman" panose="02020603050405020304" pitchFamily="18" charset="0"/>
              </a:rPr>
              <a:t>氟西汀的有效性显著高于安慰剂</a:t>
            </a:r>
            <a:r>
              <a:rPr lang="zh-CN" altLang="en-US" sz="1200" kern="100" dirty="0">
                <a:solidFill>
                  <a:srgbClr val="333333"/>
                </a:solidFill>
                <a:latin typeface="+mn-ea"/>
                <a:cs typeface="Times New Roman" panose="02020603050405020304" pitchFamily="18" charset="0"/>
              </a:rPr>
              <a:t>。基于</a:t>
            </a:r>
            <a:r>
              <a:rPr lang="en-US" altLang="zh-CN" sz="1200" kern="100" dirty="0">
                <a:solidFill>
                  <a:srgbClr val="333333"/>
                </a:solidFill>
                <a:latin typeface="+mn-ea"/>
                <a:cs typeface="Times New Roman" panose="02020603050405020304" pitchFamily="18" charset="0"/>
              </a:rPr>
              <a:t>HAM-D</a:t>
            </a:r>
            <a:r>
              <a:rPr lang="zh-CN" altLang="en-US" sz="1200" kern="100" dirty="0">
                <a:solidFill>
                  <a:srgbClr val="333333"/>
                </a:solidFill>
                <a:latin typeface="+mn-ea"/>
                <a:cs typeface="Times New Roman" panose="02020603050405020304" pitchFamily="18" charset="0"/>
              </a:rPr>
              <a:t>量表中的抑郁心境，睡眠紊乱和焦虑障碍的分项评分，氟西汀对于相应因子项的有效性也显著高于安慰剂</a:t>
            </a:r>
            <a:endParaRPr lang="en-US" altLang="zh-CN" sz="1200" kern="100" dirty="0">
              <a:solidFill>
                <a:srgbClr val="333333"/>
              </a:solidFill>
              <a:latin typeface="+mn-ea"/>
              <a:cs typeface="Times New Roman" panose="02020603050405020304" pitchFamily="18" charset="0"/>
            </a:endParaRPr>
          </a:p>
          <a:p>
            <a:pPr algn="just">
              <a:lnSpc>
                <a:spcPct val="130000"/>
              </a:lnSpc>
              <a:spcBef>
                <a:spcPts val="600"/>
              </a:spcBef>
            </a:pPr>
            <a:r>
              <a:rPr lang="en-US" altLang="zh-CN" sz="1200" kern="100" dirty="0">
                <a:solidFill>
                  <a:srgbClr val="333333"/>
                </a:solidFill>
                <a:latin typeface="+mn-ea"/>
                <a:cs typeface="Times New Roman" panose="02020603050405020304" pitchFamily="18" charset="0"/>
              </a:rPr>
              <a:t>2</a:t>
            </a:r>
            <a:r>
              <a:rPr lang="zh-CN" altLang="en-US" sz="1200" kern="100" dirty="0">
                <a:solidFill>
                  <a:srgbClr val="333333"/>
                </a:solidFill>
                <a:latin typeface="+mn-ea"/>
                <a:cs typeface="Times New Roman" panose="02020603050405020304" pitchFamily="18" charset="0"/>
              </a:rPr>
              <a:t>项为期</a:t>
            </a:r>
            <a:r>
              <a:rPr lang="en-US" altLang="zh-CN" sz="1200" kern="100" dirty="0">
                <a:solidFill>
                  <a:srgbClr val="333333"/>
                </a:solidFill>
                <a:latin typeface="+mn-ea"/>
                <a:cs typeface="Times New Roman" panose="02020603050405020304" pitchFamily="18" charset="0"/>
              </a:rPr>
              <a:t>6</a:t>
            </a:r>
            <a:r>
              <a:rPr lang="zh-CN" altLang="en-US" sz="1200" kern="100" dirty="0">
                <a:solidFill>
                  <a:srgbClr val="333333"/>
                </a:solidFill>
                <a:latin typeface="+mn-ea"/>
                <a:cs typeface="Times New Roman" panose="02020603050405020304" pitchFamily="18" charset="0"/>
              </a:rPr>
              <a:t>周的对照试验（</a:t>
            </a:r>
            <a:r>
              <a:rPr lang="en-US" altLang="zh-CN" sz="1200" kern="100" dirty="0">
                <a:solidFill>
                  <a:srgbClr val="333333"/>
                </a:solidFill>
                <a:latin typeface="+mn-ea"/>
                <a:cs typeface="Times New Roman" panose="02020603050405020304" pitchFamily="18" charset="0"/>
              </a:rPr>
              <a:t>N</a:t>
            </a:r>
            <a:r>
              <a:rPr lang="zh-CN" altLang="en-US" sz="1200" kern="100" dirty="0">
                <a:solidFill>
                  <a:srgbClr val="333333"/>
                </a:solidFill>
                <a:latin typeface="+mn-ea"/>
                <a:cs typeface="Times New Roman" panose="02020603050405020304" pitchFamily="18" charset="0"/>
              </a:rPr>
              <a:t>＝</a:t>
            </a:r>
            <a:r>
              <a:rPr lang="en-US" altLang="zh-CN" sz="1200" kern="100" dirty="0">
                <a:solidFill>
                  <a:srgbClr val="333333"/>
                </a:solidFill>
                <a:latin typeface="+mn-ea"/>
                <a:cs typeface="Times New Roman" panose="02020603050405020304" pitchFamily="18" charset="0"/>
              </a:rPr>
              <a:t>671</a:t>
            </a:r>
            <a:r>
              <a:rPr lang="zh-CN" altLang="en-US" sz="1200" kern="100" dirty="0">
                <a:solidFill>
                  <a:srgbClr val="333333"/>
                </a:solidFill>
                <a:latin typeface="+mn-ea"/>
                <a:cs typeface="Times New Roman" panose="02020603050405020304" pitchFamily="18" charset="0"/>
              </a:rPr>
              <a:t>，接受随机分组人数）对氟西汀</a:t>
            </a:r>
            <a:r>
              <a:rPr lang="en-US" altLang="zh-CN" sz="1200" kern="100" dirty="0" err="1">
                <a:solidFill>
                  <a:srgbClr val="333333"/>
                </a:solidFill>
                <a:latin typeface="+mn-ea"/>
                <a:cs typeface="Times New Roman" panose="02020603050405020304" pitchFamily="18" charset="0"/>
              </a:rPr>
              <a:t>20mg</a:t>
            </a:r>
            <a:r>
              <a:rPr lang="zh-CN" altLang="en-US" sz="1200" kern="100" dirty="0">
                <a:solidFill>
                  <a:srgbClr val="333333"/>
                </a:solidFill>
                <a:latin typeface="+mn-ea"/>
                <a:cs typeface="Times New Roman" panose="02020603050405020304" pitchFamily="18" charset="0"/>
              </a:rPr>
              <a:t>和安慰剂进行了比较，发现氟西汀每天</a:t>
            </a:r>
            <a:r>
              <a:rPr lang="en-US" altLang="zh-CN" sz="1200" kern="100" dirty="0" err="1">
                <a:solidFill>
                  <a:srgbClr val="333333"/>
                </a:solidFill>
                <a:latin typeface="+mn-ea"/>
                <a:cs typeface="Times New Roman" panose="02020603050405020304" pitchFamily="18" charset="0"/>
              </a:rPr>
              <a:t>20mg</a:t>
            </a:r>
            <a:r>
              <a:rPr lang="zh-CN" altLang="en-US" sz="1200" kern="100" dirty="0">
                <a:solidFill>
                  <a:srgbClr val="333333"/>
                </a:solidFill>
                <a:latin typeface="+mn-ea"/>
                <a:cs typeface="Times New Roman" panose="02020603050405020304" pitchFamily="18" charset="0"/>
              </a:rPr>
              <a:t>能</a:t>
            </a:r>
            <a:r>
              <a:rPr lang="zh-CN" altLang="en-US" sz="1200" kern="100" dirty="0">
                <a:solidFill>
                  <a:srgbClr val="FF0000"/>
                </a:solidFill>
                <a:latin typeface="+mn-ea"/>
                <a:cs typeface="Times New Roman" panose="02020603050405020304" pitchFamily="18" charset="0"/>
              </a:rPr>
              <a:t>有效治疗抑郁症老年患者</a:t>
            </a:r>
            <a:r>
              <a:rPr lang="zh-CN" altLang="en-US" sz="1200" kern="100" dirty="0">
                <a:solidFill>
                  <a:srgbClr val="333333"/>
                </a:solidFill>
                <a:latin typeface="+mn-ea"/>
                <a:cs typeface="Times New Roman" panose="02020603050405020304" pitchFamily="18" charset="0"/>
              </a:rPr>
              <a:t>（≥</a:t>
            </a:r>
            <a:r>
              <a:rPr lang="en-US" altLang="zh-CN" sz="1200" kern="100" dirty="0">
                <a:solidFill>
                  <a:srgbClr val="333333"/>
                </a:solidFill>
                <a:latin typeface="+mn-ea"/>
                <a:cs typeface="Times New Roman" panose="02020603050405020304" pitchFamily="18" charset="0"/>
              </a:rPr>
              <a:t>60</a:t>
            </a:r>
            <a:r>
              <a:rPr lang="zh-CN" altLang="en-US" sz="1200" kern="100" dirty="0">
                <a:solidFill>
                  <a:srgbClr val="333333"/>
                </a:solidFill>
                <a:latin typeface="+mn-ea"/>
                <a:cs typeface="Times New Roman" panose="02020603050405020304" pitchFamily="18" charset="0"/>
              </a:rPr>
              <a:t>岁）。在这些试验中，氟西汀的反应率和缓解率显著较高，其定义分别是终点时</a:t>
            </a:r>
            <a:r>
              <a:rPr lang="en-US" altLang="zh-CN" sz="1200" kern="100" dirty="0">
                <a:solidFill>
                  <a:srgbClr val="333333"/>
                </a:solidFill>
                <a:latin typeface="+mn-ea"/>
                <a:cs typeface="Times New Roman" panose="02020603050405020304" pitchFamily="18" charset="0"/>
              </a:rPr>
              <a:t>HAM-D</a:t>
            </a:r>
            <a:r>
              <a:rPr lang="zh-CN" altLang="en-US" sz="1200" kern="100" dirty="0">
                <a:solidFill>
                  <a:srgbClr val="333333"/>
                </a:solidFill>
                <a:latin typeface="+mn-ea"/>
                <a:cs typeface="Times New Roman" panose="02020603050405020304" pitchFamily="18" charset="0"/>
              </a:rPr>
              <a:t>评分下降</a:t>
            </a:r>
            <a:r>
              <a:rPr lang="en-US" altLang="zh-CN" sz="1200" kern="100" dirty="0">
                <a:solidFill>
                  <a:srgbClr val="333333"/>
                </a:solidFill>
                <a:latin typeface="+mn-ea"/>
                <a:cs typeface="Times New Roman" panose="02020603050405020304" pitchFamily="18" charset="0"/>
              </a:rPr>
              <a:t>50%</a:t>
            </a:r>
            <a:r>
              <a:rPr lang="zh-CN" altLang="en-US" sz="1200" kern="100" dirty="0">
                <a:solidFill>
                  <a:srgbClr val="333333"/>
                </a:solidFill>
                <a:latin typeface="+mn-ea"/>
                <a:cs typeface="Times New Roman" panose="02020603050405020304" pitchFamily="18" charset="0"/>
              </a:rPr>
              <a:t>和</a:t>
            </a:r>
            <a:r>
              <a:rPr lang="en-US" altLang="zh-CN" sz="1200" kern="100" dirty="0">
                <a:solidFill>
                  <a:srgbClr val="333333"/>
                </a:solidFill>
                <a:latin typeface="+mn-ea"/>
                <a:cs typeface="Times New Roman" panose="02020603050405020304" pitchFamily="18" charset="0"/>
              </a:rPr>
              <a:t>HAM-D</a:t>
            </a:r>
            <a:r>
              <a:rPr lang="zh-CN" altLang="en-US" sz="1200" kern="100" dirty="0">
                <a:solidFill>
                  <a:srgbClr val="333333"/>
                </a:solidFill>
                <a:latin typeface="+mn-ea"/>
                <a:cs typeface="Times New Roman" panose="02020603050405020304" pitchFamily="18" charset="0"/>
              </a:rPr>
              <a:t>总评分≤</a:t>
            </a:r>
            <a:r>
              <a:rPr lang="en-US" altLang="zh-CN" sz="1200" kern="100" dirty="0">
                <a:solidFill>
                  <a:srgbClr val="333333"/>
                </a:solidFill>
                <a:latin typeface="+mn-ea"/>
                <a:cs typeface="Times New Roman" panose="02020603050405020304" pitchFamily="18" charset="0"/>
              </a:rPr>
              <a:t>8</a:t>
            </a:r>
            <a:r>
              <a:rPr lang="zh-CN" altLang="en-US" sz="1200" kern="100" dirty="0">
                <a:solidFill>
                  <a:srgbClr val="333333"/>
                </a:solidFill>
                <a:latin typeface="+mn-ea"/>
                <a:cs typeface="Times New Roman" panose="02020603050405020304" pitchFamily="18" charset="0"/>
              </a:rPr>
              <a:t>。氟西汀的耐受性良好，氟西汀（</a:t>
            </a:r>
            <a:r>
              <a:rPr lang="en-US" altLang="zh-CN" sz="1200" kern="100" dirty="0">
                <a:solidFill>
                  <a:srgbClr val="333333"/>
                </a:solidFill>
                <a:latin typeface="+mn-ea"/>
                <a:cs typeface="Times New Roman" panose="02020603050405020304" pitchFamily="18" charset="0"/>
              </a:rPr>
              <a:t>12%</a:t>
            </a:r>
            <a:r>
              <a:rPr lang="zh-CN" altLang="en-US" sz="1200" kern="100" dirty="0">
                <a:solidFill>
                  <a:srgbClr val="333333"/>
                </a:solidFill>
                <a:latin typeface="+mn-ea"/>
                <a:cs typeface="Times New Roman" panose="02020603050405020304" pitchFamily="18" charset="0"/>
              </a:rPr>
              <a:t>）和安慰剂（</a:t>
            </a:r>
            <a:r>
              <a:rPr lang="en-US" altLang="zh-CN" sz="1200" kern="100" dirty="0">
                <a:solidFill>
                  <a:srgbClr val="333333"/>
                </a:solidFill>
                <a:latin typeface="+mn-ea"/>
                <a:cs typeface="Times New Roman" panose="02020603050405020304" pitchFamily="18" charset="0"/>
              </a:rPr>
              <a:t>9%</a:t>
            </a:r>
            <a:r>
              <a:rPr lang="zh-CN" altLang="en-US" sz="1200" kern="100" dirty="0">
                <a:solidFill>
                  <a:srgbClr val="333333"/>
                </a:solidFill>
                <a:latin typeface="+mn-ea"/>
                <a:cs typeface="Times New Roman" panose="02020603050405020304" pitchFamily="18" charset="0"/>
              </a:rPr>
              <a:t>）之间，由于不良反应而终止治疗的比例没有差异</a:t>
            </a:r>
            <a:endParaRPr lang="en-US" altLang="zh-CN" sz="1200" kern="100" dirty="0">
              <a:solidFill>
                <a:srgbClr val="333333"/>
              </a:solidFill>
              <a:latin typeface="+mn-ea"/>
              <a:cs typeface="Times New Roman" panose="02020603050405020304" pitchFamily="18" charset="0"/>
            </a:endParaRPr>
          </a:p>
        </p:txBody>
      </p:sp>
      <p:sp>
        <p:nvSpPr>
          <p:cNvPr id="17" name="任意多边形: 形状 14"/>
          <p:cNvSpPr/>
          <p:nvPr/>
        </p:nvSpPr>
        <p:spPr>
          <a:xfrm>
            <a:off x="8662178" y="3478065"/>
            <a:ext cx="541231" cy="609685"/>
          </a:xfrm>
          <a:custGeom>
            <a:avLst/>
            <a:gdLst>
              <a:gd name="connsiteX0" fmla="*/ 260490 w 520949"/>
              <a:gd name="connsiteY0" fmla="*/ 476879 h 586838"/>
              <a:gd name="connsiteX1" fmla="*/ 138306 w 520949"/>
              <a:gd name="connsiteY1" fmla="*/ 556741 h 586838"/>
              <a:gd name="connsiteX2" fmla="*/ 382627 w 520949"/>
              <a:gd name="connsiteY2" fmla="*/ 556741 h 586838"/>
              <a:gd name="connsiteX3" fmla="*/ 260490 w 520949"/>
              <a:gd name="connsiteY3" fmla="*/ 476879 h 586838"/>
              <a:gd name="connsiteX4" fmla="*/ 260585 w 520949"/>
              <a:gd name="connsiteY4" fmla="*/ 446830 h 586838"/>
              <a:gd name="connsiteX5" fmla="*/ 414292 w 520949"/>
              <a:gd name="connsiteY5" fmla="*/ 571790 h 586838"/>
              <a:gd name="connsiteX6" fmla="*/ 414292 w 520949"/>
              <a:gd name="connsiteY6" fmla="*/ 586838 h 586838"/>
              <a:gd name="connsiteX7" fmla="*/ 106688 w 520949"/>
              <a:gd name="connsiteY7" fmla="*/ 586838 h 586838"/>
              <a:gd name="connsiteX8" fmla="*/ 106688 w 520949"/>
              <a:gd name="connsiteY8" fmla="*/ 571790 h 586838"/>
              <a:gd name="connsiteX9" fmla="*/ 260585 w 520949"/>
              <a:gd name="connsiteY9" fmla="*/ 446830 h 586838"/>
              <a:gd name="connsiteX10" fmla="*/ 276049 w 520949"/>
              <a:gd name="connsiteY10" fmla="*/ 367709 h 586838"/>
              <a:gd name="connsiteX11" fmla="*/ 310148 w 520949"/>
              <a:gd name="connsiteY11" fmla="*/ 381067 h 586838"/>
              <a:gd name="connsiteX12" fmla="*/ 305769 w 520949"/>
              <a:gd name="connsiteY12" fmla="*/ 387351 h 586838"/>
              <a:gd name="connsiteX13" fmla="*/ 217573 w 520949"/>
              <a:gd name="connsiteY13" fmla="*/ 387446 h 586838"/>
              <a:gd name="connsiteX14" fmla="*/ 213527 w 520949"/>
              <a:gd name="connsiteY14" fmla="*/ 380972 h 586838"/>
              <a:gd name="connsiteX15" fmla="*/ 276049 w 520949"/>
              <a:gd name="connsiteY15" fmla="*/ 367709 h 586838"/>
              <a:gd name="connsiteX16" fmla="*/ 317678 w 520949"/>
              <a:gd name="connsiteY16" fmla="*/ 283105 h 586838"/>
              <a:gd name="connsiteX17" fmla="*/ 334582 w 520949"/>
              <a:gd name="connsiteY17" fmla="*/ 294392 h 586838"/>
              <a:gd name="connsiteX18" fmla="*/ 330629 w 520949"/>
              <a:gd name="connsiteY18" fmla="*/ 314298 h 586838"/>
              <a:gd name="connsiteX19" fmla="*/ 310678 w 520949"/>
              <a:gd name="connsiteY19" fmla="*/ 318298 h 586838"/>
              <a:gd name="connsiteX20" fmla="*/ 299393 w 520949"/>
              <a:gd name="connsiteY20" fmla="*/ 301392 h 586838"/>
              <a:gd name="connsiteX21" fmla="*/ 317678 w 520949"/>
              <a:gd name="connsiteY21" fmla="*/ 283105 h 586838"/>
              <a:gd name="connsiteX22" fmla="*/ 203255 w 520949"/>
              <a:gd name="connsiteY22" fmla="*/ 283105 h 586838"/>
              <a:gd name="connsiteX23" fmla="*/ 220159 w 520949"/>
              <a:gd name="connsiteY23" fmla="*/ 294392 h 586838"/>
              <a:gd name="connsiteX24" fmla="*/ 216206 w 520949"/>
              <a:gd name="connsiteY24" fmla="*/ 314298 h 586838"/>
              <a:gd name="connsiteX25" fmla="*/ 196255 w 520949"/>
              <a:gd name="connsiteY25" fmla="*/ 318298 h 586838"/>
              <a:gd name="connsiteX26" fmla="*/ 184970 w 520949"/>
              <a:gd name="connsiteY26" fmla="*/ 301392 h 586838"/>
              <a:gd name="connsiteX27" fmla="*/ 203255 w 520949"/>
              <a:gd name="connsiteY27" fmla="*/ 283105 h 586838"/>
              <a:gd name="connsiteX28" fmla="*/ 456476 w 520949"/>
              <a:gd name="connsiteY28" fmla="*/ 257207 h 586838"/>
              <a:gd name="connsiteX29" fmla="*/ 441095 w 520949"/>
              <a:gd name="connsiteY29" fmla="*/ 323548 h 586838"/>
              <a:gd name="connsiteX30" fmla="*/ 456047 w 520949"/>
              <a:gd name="connsiteY30" fmla="*/ 326881 h 586838"/>
              <a:gd name="connsiteX31" fmla="*/ 490855 w 520949"/>
              <a:gd name="connsiteY31" fmla="*/ 292068 h 586838"/>
              <a:gd name="connsiteX32" fmla="*/ 456476 w 520949"/>
              <a:gd name="connsiteY32" fmla="*/ 257207 h 586838"/>
              <a:gd name="connsiteX33" fmla="*/ 64541 w 520949"/>
              <a:gd name="connsiteY33" fmla="*/ 257207 h 586838"/>
              <a:gd name="connsiteX34" fmla="*/ 30590 w 520949"/>
              <a:gd name="connsiteY34" fmla="*/ 292306 h 586838"/>
              <a:gd name="connsiteX35" fmla="*/ 65017 w 520949"/>
              <a:gd name="connsiteY35" fmla="*/ 326881 h 586838"/>
              <a:gd name="connsiteX36" fmla="*/ 79969 w 520949"/>
              <a:gd name="connsiteY36" fmla="*/ 323548 h 586838"/>
              <a:gd name="connsiteX37" fmla="*/ 64541 w 520949"/>
              <a:gd name="connsiteY37" fmla="*/ 257207 h 586838"/>
              <a:gd name="connsiteX38" fmla="*/ 265112 w 520949"/>
              <a:gd name="connsiteY38" fmla="*/ 50203 h 586838"/>
              <a:gd name="connsiteX39" fmla="*/ 306863 w 520949"/>
              <a:gd name="connsiteY39" fmla="*/ 55802 h 586838"/>
              <a:gd name="connsiteX40" fmla="*/ 299816 w 520949"/>
              <a:gd name="connsiteY40" fmla="*/ 84901 h 586838"/>
              <a:gd name="connsiteX41" fmla="*/ 260485 w 520949"/>
              <a:gd name="connsiteY41" fmla="*/ 80281 h 586838"/>
              <a:gd name="connsiteX42" fmla="*/ 100635 w 520949"/>
              <a:gd name="connsiteY42" fmla="*/ 202724 h 586838"/>
              <a:gd name="connsiteX43" fmla="*/ 176679 w 520949"/>
              <a:gd name="connsiteY43" fmla="*/ 389222 h 586838"/>
              <a:gd name="connsiteX44" fmla="*/ 376527 w 520949"/>
              <a:gd name="connsiteY44" fmla="*/ 365077 h 586838"/>
              <a:gd name="connsiteX45" fmla="*/ 405954 w 520949"/>
              <a:gd name="connsiteY45" fmla="*/ 165862 h 586838"/>
              <a:gd name="connsiteX46" fmla="*/ 432144 w 520949"/>
              <a:gd name="connsiteY46" fmla="*/ 151385 h 586838"/>
              <a:gd name="connsiteX47" fmla="*/ 455809 w 520949"/>
              <a:gd name="connsiteY47" fmla="*/ 227060 h 586838"/>
              <a:gd name="connsiteX48" fmla="*/ 456000 w 520949"/>
              <a:gd name="connsiteY48" fmla="*/ 227060 h 586838"/>
              <a:gd name="connsiteX49" fmla="*/ 520949 w 520949"/>
              <a:gd name="connsiteY49" fmla="*/ 292068 h 586838"/>
              <a:gd name="connsiteX50" fmla="*/ 490236 w 520949"/>
              <a:gd name="connsiteY50" fmla="*/ 347312 h 586838"/>
              <a:gd name="connsiteX51" fmla="*/ 427096 w 520949"/>
              <a:gd name="connsiteY51" fmla="*/ 350218 h 586838"/>
              <a:gd name="connsiteX52" fmla="*/ 260485 w 520949"/>
              <a:gd name="connsiteY52" fmla="*/ 442800 h 586838"/>
              <a:gd name="connsiteX53" fmla="*/ 93825 w 520949"/>
              <a:gd name="connsiteY53" fmla="*/ 350218 h 586838"/>
              <a:gd name="connsiteX54" fmla="*/ 1734 w 520949"/>
              <a:gd name="connsiteY54" fmla="*/ 306831 h 586838"/>
              <a:gd name="connsiteX55" fmla="*/ 64970 w 520949"/>
              <a:gd name="connsiteY55" fmla="*/ 227060 h 586838"/>
              <a:gd name="connsiteX56" fmla="*/ 65112 w 520949"/>
              <a:gd name="connsiteY56" fmla="*/ 227060 h 586838"/>
              <a:gd name="connsiteX57" fmla="*/ 146918 w 520949"/>
              <a:gd name="connsiteY57" fmla="*/ 86234 h 586838"/>
              <a:gd name="connsiteX58" fmla="*/ 265112 w 520949"/>
              <a:gd name="connsiteY58" fmla="*/ 50203 h 586838"/>
              <a:gd name="connsiteX59" fmla="*/ 333153 w 520949"/>
              <a:gd name="connsiteY59" fmla="*/ 136 h 586838"/>
              <a:gd name="connsiteX60" fmla="*/ 403293 w 520949"/>
              <a:gd name="connsiteY60" fmla="*/ 40424 h 586838"/>
              <a:gd name="connsiteX61" fmla="*/ 412245 w 520949"/>
              <a:gd name="connsiteY61" fmla="*/ 120810 h 586838"/>
              <a:gd name="connsiteX62" fmla="*/ 352676 w 520949"/>
              <a:gd name="connsiteY62" fmla="*/ 175575 h 586838"/>
              <a:gd name="connsiteX63" fmla="*/ 273299 w 520949"/>
              <a:gd name="connsiteY63" fmla="*/ 159860 h 586838"/>
              <a:gd name="connsiteX64" fmla="*/ 291774 w 520949"/>
              <a:gd name="connsiteY64" fmla="*/ 136192 h 586838"/>
              <a:gd name="connsiteX65" fmla="*/ 350914 w 520949"/>
              <a:gd name="connsiteY65" fmla="*/ 144478 h 586838"/>
              <a:gd name="connsiteX66" fmla="*/ 387389 w 520949"/>
              <a:gd name="connsiteY66" fmla="*/ 97189 h 586838"/>
              <a:gd name="connsiteX67" fmla="*/ 364390 w 520949"/>
              <a:gd name="connsiteY67" fmla="*/ 42091 h 586838"/>
              <a:gd name="connsiteX68" fmla="*/ 305107 w 520949"/>
              <a:gd name="connsiteY68" fmla="*/ 34805 h 586838"/>
              <a:gd name="connsiteX69" fmla="*/ 293298 w 520949"/>
              <a:gd name="connsiteY69" fmla="*/ 7136 h 586838"/>
              <a:gd name="connsiteX70" fmla="*/ 333153 w 520949"/>
              <a:gd name="connsiteY70" fmla="*/ 136 h 58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20949" h="586838">
                <a:moveTo>
                  <a:pt x="260490" y="476879"/>
                </a:moveTo>
                <a:cubicBezTo>
                  <a:pt x="210731" y="476879"/>
                  <a:pt x="149543" y="503166"/>
                  <a:pt x="138306" y="556741"/>
                </a:cubicBezTo>
                <a:lnTo>
                  <a:pt x="382627" y="556741"/>
                </a:lnTo>
                <a:cubicBezTo>
                  <a:pt x="371437" y="503166"/>
                  <a:pt x="310249" y="476879"/>
                  <a:pt x="260490" y="476879"/>
                </a:cubicBezTo>
                <a:close/>
                <a:moveTo>
                  <a:pt x="260585" y="446830"/>
                </a:moveTo>
                <a:cubicBezTo>
                  <a:pt x="332201" y="446830"/>
                  <a:pt x="414292" y="492499"/>
                  <a:pt x="414292" y="571790"/>
                </a:cubicBezTo>
                <a:lnTo>
                  <a:pt x="414292" y="586838"/>
                </a:lnTo>
                <a:lnTo>
                  <a:pt x="106688" y="586838"/>
                </a:lnTo>
                <a:lnTo>
                  <a:pt x="106688" y="571790"/>
                </a:lnTo>
                <a:cubicBezTo>
                  <a:pt x="106688" y="492547"/>
                  <a:pt x="188970" y="446830"/>
                  <a:pt x="260585" y="446830"/>
                </a:cubicBezTo>
                <a:close/>
                <a:moveTo>
                  <a:pt x="276049" y="367709"/>
                </a:moveTo>
                <a:cubicBezTo>
                  <a:pt x="287186" y="369222"/>
                  <a:pt x="298844" y="373188"/>
                  <a:pt x="310148" y="381067"/>
                </a:cubicBezTo>
                <a:lnTo>
                  <a:pt x="305769" y="387351"/>
                </a:lnTo>
                <a:cubicBezTo>
                  <a:pt x="264789" y="358692"/>
                  <a:pt x="218049" y="387160"/>
                  <a:pt x="217573" y="387446"/>
                </a:cubicBezTo>
                <a:lnTo>
                  <a:pt x="213527" y="380972"/>
                </a:lnTo>
                <a:cubicBezTo>
                  <a:pt x="213920" y="380722"/>
                  <a:pt x="242638" y="363173"/>
                  <a:pt x="276049" y="367709"/>
                </a:cubicBezTo>
                <a:close/>
                <a:moveTo>
                  <a:pt x="317678" y="283105"/>
                </a:moveTo>
                <a:cubicBezTo>
                  <a:pt x="325058" y="283105"/>
                  <a:pt x="331725" y="287534"/>
                  <a:pt x="334582" y="294392"/>
                </a:cubicBezTo>
                <a:cubicBezTo>
                  <a:pt x="337391" y="301202"/>
                  <a:pt x="335820" y="309059"/>
                  <a:pt x="330629" y="314298"/>
                </a:cubicBezTo>
                <a:cubicBezTo>
                  <a:pt x="325392" y="319536"/>
                  <a:pt x="317535" y="321108"/>
                  <a:pt x="310678" y="318298"/>
                </a:cubicBezTo>
                <a:cubicBezTo>
                  <a:pt x="303869" y="315441"/>
                  <a:pt x="299393" y="308773"/>
                  <a:pt x="299393" y="301392"/>
                </a:cubicBezTo>
                <a:cubicBezTo>
                  <a:pt x="299393" y="291296"/>
                  <a:pt x="307583" y="283105"/>
                  <a:pt x="317678" y="283105"/>
                </a:cubicBezTo>
                <a:close/>
                <a:moveTo>
                  <a:pt x="203255" y="283105"/>
                </a:moveTo>
                <a:cubicBezTo>
                  <a:pt x="210683" y="283105"/>
                  <a:pt x="217349" y="287534"/>
                  <a:pt x="220159" y="294392"/>
                </a:cubicBezTo>
                <a:cubicBezTo>
                  <a:pt x="223016" y="301202"/>
                  <a:pt x="221444" y="309059"/>
                  <a:pt x="216206" y="314298"/>
                </a:cubicBezTo>
                <a:cubicBezTo>
                  <a:pt x="210969" y="319536"/>
                  <a:pt x="203112" y="321108"/>
                  <a:pt x="196255" y="318298"/>
                </a:cubicBezTo>
                <a:cubicBezTo>
                  <a:pt x="189446" y="315441"/>
                  <a:pt x="184970" y="308773"/>
                  <a:pt x="184970" y="301392"/>
                </a:cubicBezTo>
                <a:cubicBezTo>
                  <a:pt x="184970" y="291296"/>
                  <a:pt x="193160" y="283105"/>
                  <a:pt x="203255" y="283105"/>
                </a:cubicBezTo>
                <a:close/>
                <a:moveTo>
                  <a:pt x="456476" y="257207"/>
                </a:moveTo>
                <a:cubicBezTo>
                  <a:pt x="455285" y="280066"/>
                  <a:pt x="450095" y="302545"/>
                  <a:pt x="441095" y="323548"/>
                </a:cubicBezTo>
                <a:cubicBezTo>
                  <a:pt x="445762" y="325738"/>
                  <a:pt x="450905" y="326881"/>
                  <a:pt x="456047" y="326881"/>
                </a:cubicBezTo>
                <a:cubicBezTo>
                  <a:pt x="475284" y="326881"/>
                  <a:pt x="490855" y="311308"/>
                  <a:pt x="490855" y="292068"/>
                </a:cubicBezTo>
                <a:cubicBezTo>
                  <a:pt x="490903" y="272970"/>
                  <a:pt x="475570" y="257397"/>
                  <a:pt x="456476" y="257207"/>
                </a:cubicBezTo>
                <a:close/>
                <a:moveTo>
                  <a:pt x="64541" y="257207"/>
                </a:moveTo>
                <a:cubicBezTo>
                  <a:pt x="45542" y="257730"/>
                  <a:pt x="30495" y="273304"/>
                  <a:pt x="30590" y="292306"/>
                </a:cubicBezTo>
                <a:cubicBezTo>
                  <a:pt x="30733" y="311261"/>
                  <a:pt x="46018" y="326643"/>
                  <a:pt x="65017" y="326881"/>
                </a:cubicBezTo>
                <a:cubicBezTo>
                  <a:pt x="70160" y="326881"/>
                  <a:pt x="75302" y="325738"/>
                  <a:pt x="79969" y="323548"/>
                </a:cubicBezTo>
                <a:cubicBezTo>
                  <a:pt x="70969" y="302498"/>
                  <a:pt x="65731" y="280066"/>
                  <a:pt x="64541" y="257207"/>
                </a:cubicBezTo>
                <a:close/>
                <a:moveTo>
                  <a:pt x="265112" y="50203"/>
                </a:moveTo>
                <a:cubicBezTo>
                  <a:pt x="279070" y="50557"/>
                  <a:pt x="293066" y="52409"/>
                  <a:pt x="306863" y="55802"/>
                </a:cubicBezTo>
                <a:lnTo>
                  <a:pt x="299816" y="84901"/>
                </a:lnTo>
                <a:cubicBezTo>
                  <a:pt x="286960" y="81805"/>
                  <a:pt x="273722" y="80281"/>
                  <a:pt x="260485" y="80281"/>
                </a:cubicBezTo>
                <a:cubicBezTo>
                  <a:pt x="185678" y="80376"/>
                  <a:pt x="120253" y="130573"/>
                  <a:pt x="100635" y="202724"/>
                </a:cubicBezTo>
                <a:cubicBezTo>
                  <a:pt x="81064" y="274923"/>
                  <a:pt x="112206" y="351266"/>
                  <a:pt x="176679" y="389222"/>
                </a:cubicBezTo>
                <a:cubicBezTo>
                  <a:pt x="241105" y="427132"/>
                  <a:pt x="322958" y="417273"/>
                  <a:pt x="376527" y="365077"/>
                </a:cubicBezTo>
                <a:cubicBezTo>
                  <a:pt x="430144" y="312880"/>
                  <a:pt x="442143" y="231299"/>
                  <a:pt x="405954" y="165862"/>
                </a:cubicBezTo>
                <a:lnTo>
                  <a:pt x="432144" y="151385"/>
                </a:lnTo>
                <a:cubicBezTo>
                  <a:pt x="445048" y="174768"/>
                  <a:pt x="453143" y="200486"/>
                  <a:pt x="455809" y="227060"/>
                </a:cubicBezTo>
                <a:lnTo>
                  <a:pt x="456000" y="227060"/>
                </a:lnTo>
                <a:cubicBezTo>
                  <a:pt x="491808" y="227155"/>
                  <a:pt x="520854" y="256206"/>
                  <a:pt x="520949" y="292068"/>
                </a:cubicBezTo>
                <a:cubicBezTo>
                  <a:pt x="520949" y="314547"/>
                  <a:pt x="509331" y="335454"/>
                  <a:pt x="490236" y="347312"/>
                </a:cubicBezTo>
                <a:cubicBezTo>
                  <a:pt x="471094" y="359171"/>
                  <a:pt x="447238" y="360267"/>
                  <a:pt x="427096" y="350218"/>
                </a:cubicBezTo>
                <a:cubicBezTo>
                  <a:pt x="391288" y="407796"/>
                  <a:pt x="328291" y="442800"/>
                  <a:pt x="260485" y="442800"/>
                </a:cubicBezTo>
                <a:cubicBezTo>
                  <a:pt x="192678" y="442800"/>
                  <a:pt x="129633" y="407796"/>
                  <a:pt x="93825" y="350218"/>
                </a:cubicBezTo>
                <a:cubicBezTo>
                  <a:pt x="56351" y="368791"/>
                  <a:pt x="11305" y="347598"/>
                  <a:pt x="1734" y="306831"/>
                </a:cubicBezTo>
                <a:cubicBezTo>
                  <a:pt x="-7789" y="266112"/>
                  <a:pt x="23114" y="227060"/>
                  <a:pt x="64970" y="227060"/>
                </a:cubicBezTo>
                <a:lnTo>
                  <a:pt x="65112" y="227060"/>
                </a:lnTo>
                <a:cubicBezTo>
                  <a:pt x="70684" y="170482"/>
                  <a:pt x="100492" y="119095"/>
                  <a:pt x="146918" y="86234"/>
                </a:cubicBezTo>
                <a:cubicBezTo>
                  <a:pt x="181702" y="61553"/>
                  <a:pt x="223236" y="49140"/>
                  <a:pt x="265112" y="50203"/>
                </a:cubicBezTo>
                <a:close/>
                <a:moveTo>
                  <a:pt x="333153" y="136"/>
                </a:moveTo>
                <a:cubicBezTo>
                  <a:pt x="361628" y="1612"/>
                  <a:pt x="387674" y="16565"/>
                  <a:pt x="403293" y="40424"/>
                </a:cubicBezTo>
                <a:cubicBezTo>
                  <a:pt x="418911" y="64283"/>
                  <a:pt x="422244" y="94141"/>
                  <a:pt x="412245" y="120810"/>
                </a:cubicBezTo>
                <a:cubicBezTo>
                  <a:pt x="402245" y="147526"/>
                  <a:pt x="380103" y="167860"/>
                  <a:pt x="352676" y="175575"/>
                </a:cubicBezTo>
                <a:cubicBezTo>
                  <a:pt x="325249" y="183290"/>
                  <a:pt x="295774" y="177432"/>
                  <a:pt x="273299" y="159860"/>
                </a:cubicBezTo>
                <a:lnTo>
                  <a:pt x="291774" y="136192"/>
                </a:lnTo>
                <a:cubicBezTo>
                  <a:pt x="308583" y="149383"/>
                  <a:pt x="331153" y="152526"/>
                  <a:pt x="350914" y="144478"/>
                </a:cubicBezTo>
                <a:cubicBezTo>
                  <a:pt x="370675" y="136382"/>
                  <a:pt x="384627" y="118333"/>
                  <a:pt x="387389" y="97189"/>
                </a:cubicBezTo>
                <a:cubicBezTo>
                  <a:pt x="390198" y="75998"/>
                  <a:pt x="381389" y="54996"/>
                  <a:pt x="364390" y="42091"/>
                </a:cubicBezTo>
                <a:cubicBezTo>
                  <a:pt x="347343" y="29185"/>
                  <a:pt x="324725" y="26376"/>
                  <a:pt x="305107" y="34805"/>
                </a:cubicBezTo>
                <a:lnTo>
                  <a:pt x="293298" y="7136"/>
                </a:lnTo>
                <a:cubicBezTo>
                  <a:pt x="305869" y="1803"/>
                  <a:pt x="319487" y="-626"/>
                  <a:pt x="333153" y="136"/>
                </a:cubicBez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20"/>
          <p:cNvSpPr txBox="1"/>
          <p:nvPr/>
        </p:nvSpPr>
        <p:spPr>
          <a:xfrm>
            <a:off x="9283344" y="3613630"/>
            <a:ext cx="1404000" cy="338554"/>
          </a:xfrm>
          <a:prstGeom prst="rect">
            <a:avLst/>
          </a:prstGeom>
          <a:noFill/>
        </p:spPr>
        <p:txBody>
          <a:bodyPr wrap="square" rtlCol="0">
            <a:spAutoFit/>
          </a:bodyPr>
          <a:lstStyle/>
          <a:p>
            <a:r>
              <a:rPr lang="zh-CN" altLang="en-US" sz="1600" dirty="0"/>
              <a:t>儿童患者研究</a:t>
            </a:r>
            <a:endParaRPr lang="zh-CN" altLang="en-US" sz="1600" dirty="0"/>
          </a:p>
        </p:txBody>
      </p:sp>
      <p:sp>
        <p:nvSpPr>
          <p:cNvPr id="19" name="文本框 11"/>
          <p:cNvSpPr txBox="1"/>
          <p:nvPr/>
        </p:nvSpPr>
        <p:spPr>
          <a:xfrm>
            <a:off x="7424203" y="4447616"/>
            <a:ext cx="4338235" cy="1269258"/>
          </a:xfrm>
          <a:prstGeom prst="rect">
            <a:avLst/>
          </a:prstGeom>
          <a:noFill/>
        </p:spPr>
        <p:txBody>
          <a:bodyPr wrap="square">
            <a:spAutoFit/>
          </a:bodyPr>
          <a:lstStyle/>
          <a:p>
            <a:pPr algn="just">
              <a:lnSpc>
                <a:spcPct val="130000"/>
              </a:lnSpc>
            </a:pPr>
            <a:r>
              <a:rPr lang="zh-CN" altLang="en-US" sz="1200" kern="100" dirty="0">
                <a:solidFill>
                  <a:srgbClr val="333333"/>
                </a:solidFill>
                <a:effectLst/>
                <a:latin typeface="+mn-ea"/>
                <a:cs typeface="Times New Roman" panose="02020603050405020304" pitchFamily="18" charset="0"/>
              </a:rPr>
              <a:t>在两项为期</a:t>
            </a:r>
            <a:r>
              <a:rPr lang="en-US" altLang="zh-CN" sz="1200" kern="100" dirty="0">
                <a:solidFill>
                  <a:srgbClr val="333333"/>
                </a:solidFill>
                <a:effectLst/>
                <a:latin typeface="+mn-ea"/>
                <a:cs typeface="Times New Roman" panose="02020603050405020304" pitchFamily="18" charset="0"/>
              </a:rPr>
              <a:t>8</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9</a:t>
            </a:r>
            <a:r>
              <a:rPr lang="zh-CN" altLang="en-US" sz="1200" kern="100" dirty="0">
                <a:solidFill>
                  <a:srgbClr val="333333"/>
                </a:solidFill>
                <a:effectLst/>
                <a:latin typeface="+mn-ea"/>
                <a:cs typeface="Times New Roman" panose="02020603050405020304" pitchFamily="18" charset="0"/>
              </a:rPr>
              <a:t>周的安慰剂对照临床试验，验证了氟西汀</a:t>
            </a:r>
            <a:r>
              <a:rPr lang="en-US" altLang="zh-CN" sz="1200" kern="100" dirty="0">
                <a:solidFill>
                  <a:srgbClr val="333333"/>
                </a:solidFill>
                <a:effectLst/>
                <a:latin typeface="+mn-ea"/>
                <a:cs typeface="Times New Roman" panose="02020603050405020304" pitchFamily="18" charset="0"/>
              </a:rPr>
              <a:t>20mg/</a:t>
            </a:r>
            <a:r>
              <a:rPr lang="zh-CN" altLang="en-US" sz="1200" kern="100" dirty="0">
                <a:solidFill>
                  <a:srgbClr val="333333"/>
                </a:solidFill>
                <a:effectLst/>
                <a:latin typeface="+mn-ea"/>
                <a:cs typeface="Times New Roman" panose="02020603050405020304" pitchFamily="18" charset="0"/>
              </a:rPr>
              <a:t>天对于治疗</a:t>
            </a:r>
            <a:r>
              <a:rPr lang="zh-CN" altLang="en-US" sz="1200" kern="100" dirty="0">
                <a:solidFill>
                  <a:srgbClr val="FF0000"/>
                </a:solidFill>
                <a:effectLst/>
                <a:latin typeface="+mn-ea"/>
                <a:cs typeface="Times New Roman" panose="02020603050405020304" pitchFamily="18" charset="0"/>
              </a:rPr>
              <a:t>重度抑郁症</a:t>
            </a:r>
            <a:r>
              <a:rPr lang="zh-CN" altLang="en-US" sz="1200" kern="100" dirty="0">
                <a:solidFill>
                  <a:srgbClr val="333333"/>
                </a:solidFill>
                <a:effectLst/>
                <a:latin typeface="+mn-ea"/>
                <a:cs typeface="Times New Roman" panose="02020603050405020304" pitchFamily="18" charset="0"/>
              </a:rPr>
              <a:t>的疗效（</a:t>
            </a:r>
            <a:r>
              <a:rPr lang="en-US" altLang="zh-CN" sz="1200" kern="100" dirty="0">
                <a:solidFill>
                  <a:srgbClr val="333333"/>
                </a:solidFill>
                <a:effectLst/>
                <a:latin typeface="+mn-ea"/>
                <a:cs typeface="Times New Roman" panose="02020603050405020304" pitchFamily="18" charset="0"/>
              </a:rPr>
              <a:t>N=315</a:t>
            </a:r>
            <a:r>
              <a:rPr lang="zh-CN" altLang="en-US" sz="1200" b="1" kern="100" dirty="0">
                <a:solidFill>
                  <a:srgbClr val="333333"/>
                </a:solidFill>
                <a:effectLst/>
                <a:latin typeface="+mn-ea"/>
                <a:cs typeface="Times New Roman" panose="02020603050405020304" pitchFamily="18" charset="0"/>
              </a:rPr>
              <a:t>随机</a:t>
            </a:r>
            <a:r>
              <a:rPr lang="zh-CN" altLang="en-US" sz="1200" kern="100" dirty="0">
                <a:solidFill>
                  <a:srgbClr val="333333"/>
                </a:solidFill>
                <a:effectLst/>
                <a:latin typeface="+mn-ea"/>
                <a:cs typeface="Times New Roman" panose="02020603050405020304" pitchFamily="18" charset="0"/>
              </a:rPr>
              <a:t>；其中</a:t>
            </a:r>
            <a:r>
              <a:rPr lang="en-US" altLang="zh-CN" sz="1200" kern="100" dirty="0">
                <a:solidFill>
                  <a:srgbClr val="333333"/>
                </a:solidFill>
                <a:effectLst/>
                <a:latin typeface="+mn-ea"/>
                <a:cs typeface="Times New Roman" panose="02020603050405020304" pitchFamily="18" charset="0"/>
              </a:rPr>
              <a:t>170</a:t>
            </a:r>
            <a:r>
              <a:rPr lang="zh-CN" altLang="en-US" sz="1200" kern="100" dirty="0">
                <a:solidFill>
                  <a:srgbClr val="333333"/>
                </a:solidFill>
                <a:effectLst/>
                <a:latin typeface="+mn-ea"/>
                <a:cs typeface="Times New Roman" panose="02020603050405020304" pitchFamily="18" charset="0"/>
              </a:rPr>
              <a:t>名</a:t>
            </a:r>
            <a:r>
              <a:rPr lang="en-US" altLang="zh-CN" sz="1200" kern="100" dirty="0">
                <a:solidFill>
                  <a:srgbClr val="333333"/>
                </a:solidFill>
                <a:effectLst/>
                <a:latin typeface="+mn-ea"/>
                <a:cs typeface="Times New Roman" panose="02020603050405020304" pitchFamily="18" charset="0"/>
              </a:rPr>
              <a:t>8</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&lt;13</a:t>
            </a:r>
            <a:r>
              <a:rPr lang="zh-CN" altLang="en-US" sz="1200" kern="100" dirty="0">
                <a:solidFill>
                  <a:srgbClr val="333333"/>
                </a:solidFill>
                <a:effectLst/>
                <a:latin typeface="+mn-ea"/>
                <a:cs typeface="Times New Roman" panose="02020603050405020304" pitchFamily="18" charset="0"/>
              </a:rPr>
              <a:t>岁的</a:t>
            </a:r>
            <a:r>
              <a:rPr lang="zh-CN" altLang="en-US" sz="1200" kern="100" dirty="0">
                <a:solidFill>
                  <a:srgbClr val="FF0000"/>
                </a:solidFill>
                <a:effectLst/>
                <a:latin typeface="+mn-ea"/>
                <a:cs typeface="Times New Roman" panose="02020603050405020304" pitchFamily="18" charset="0"/>
              </a:rPr>
              <a:t>儿童</a:t>
            </a:r>
            <a:r>
              <a:rPr lang="zh-CN" altLang="en-US" sz="1200" kern="100" dirty="0">
                <a:solidFill>
                  <a:srgbClr val="333333"/>
                </a:solidFill>
                <a:effectLst/>
                <a:latin typeface="+mn-ea"/>
                <a:cs typeface="Times New Roman" panose="02020603050405020304" pitchFamily="18" charset="0"/>
              </a:rPr>
              <a:t>，</a:t>
            </a:r>
            <a:r>
              <a:rPr lang="en-US" altLang="zh-CN" sz="1200" kern="100" dirty="0">
                <a:solidFill>
                  <a:srgbClr val="333333"/>
                </a:solidFill>
                <a:effectLst/>
                <a:latin typeface="+mn-ea"/>
                <a:cs typeface="Times New Roman" panose="02020603050405020304" pitchFamily="18" charset="0"/>
              </a:rPr>
              <a:t>145</a:t>
            </a:r>
            <a:r>
              <a:rPr lang="zh-CN" altLang="en-US" sz="1200" kern="100" dirty="0">
                <a:solidFill>
                  <a:srgbClr val="333333"/>
                </a:solidFill>
                <a:effectLst/>
                <a:latin typeface="+mn-ea"/>
                <a:cs typeface="Times New Roman" panose="02020603050405020304" pitchFamily="18" charset="0"/>
              </a:rPr>
              <a:t>名</a:t>
            </a:r>
            <a:r>
              <a:rPr lang="en-US" altLang="zh-CN" sz="1200" kern="100" dirty="0">
                <a:solidFill>
                  <a:srgbClr val="333333"/>
                </a:solidFill>
                <a:effectLst/>
                <a:latin typeface="+mn-ea"/>
                <a:cs typeface="Times New Roman" panose="02020603050405020304" pitchFamily="18" charset="0"/>
              </a:rPr>
              <a:t>13</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18</a:t>
            </a:r>
            <a:r>
              <a:rPr lang="zh-CN" altLang="en-US" sz="1200" kern="100" dirty="0">
                <a:solidFill>
                  <a:srgbClr val="333333"/>
                </a:solidFill>
                <a:effectLst/>
                <a:latin typeface="+mn-ea"/>
                <a:cs typeface="Times New Roman" panose="02020603050405020304" pitchFamily="18" charset="0"/>
              </a:rPr>
              <a:t>岁的</a:t>
            </a:r>
            <a:r>
              <a:rPr lang="zh-CN" altLang="en-US" sz="1200" kern="100" dirty="0">
                <a:solidFill>
                  <a:srgbClr val="FF0000"/>
                </a:solidFill>
                <a:effectLst/>
                <a:latin typeface="+mn-ea"/>
                <a:cs typeface="Times New Roman" panose="02020603050405020304" pitchFamily="18" charset="0"/>
              </a:rPr>
              <a:t>青少年</a:t>
            </a:r>
            <a:r>
              <a:rPr lang="zh-CN" altLang="en-US" sz="1200" kern="100" dirty="0">
                <a:solidFill>
                  <a:srgbClr val="333333"/>
                </a:solidFill>
                <a:effectLst/>
                <a:latin typeface="+mn-ea"/>
                <a:cs typeface="Times New Roman" panose="02020603050405020304" pitchFamily="18" charset="0"/>
              </a:rPr>
              <a:t>），从修订版儿童时期抑郁评级量表（</a:t>
            </a:r>
            <a:r>
              <a:rPr lang="en-US" altLang="zh-CN" sz="1200" kern="100" dirty="0">
                <a:solidFill>
                  <a:srgbClr val="333333"/>
                </a:solidFill>
                <a:effectLst/>
                <a:latin typeface="+mn-ea"/>
                <a:cs typeface="Times New Roman" panose="02020603050405020304" pitchFamily="18" charset="0"/>
              </a:rPr>
              <a:t>CDRS-R</a:t>
            </a:r>
            <a:r>
              <a:rPr lang="zh-CN" altLang="en-US" sz="1200" kern="100" dirty="0">
                <a:solidFill>
                  <a:srgbClr val="333333"/>
                </a:solidFill>
                <a:effectLst/>
                <a:latin typeface="+mn-ea"/>
                <a:cs typeface="Times New Roman" panose="02020603050405020304" pitchFamily="18" charset="0"/>
              </a:rPr>
              <a:t>）总分来看，氟西汀组的（自基线到终点的）统计学</a:t>
            </a:r>
            <a:r>
              <a:rPr lang="zh-CN" altLang="en-US" sz="1200" kern="100" dirty="0">
                <a:solidFill>
                  <a:srgbClr val="FF0000"/>
                </a:solidFill>
                <a:effectLst/>
                <a:latin typeface="+mn-ea"/>
                <a:cs typeface="Times New Roman" panose="02020603050405020304" pitchFamily="18" charset="0"/>
              </a:rPr>
              <a:t>平均变化明显优于安慰剂组</a:t>
            </a:r>
            <a:endParaRPr lang="zh-CN" altLang="zh-CN" sz="1200" kern="100" dirty="0">
              <a:effectLst/>
              <a:latin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03.</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4" name="OfficePLUS.cn-4"/>
          <p:cNvSpPr txBox="1"/>
          <p:nvPr/>
        </p:nvSpPr>
        <p:spPr>
          <a:xfrm flipH="1">
            <a:off x="1583998" y="295533"/>
            <a:ext cx="2656405"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有效性</a:t>
            </a:r>
            <a:endParaRPr lang="zh-CN" altLang="en-US" sz="2400" b="1" dirty="0">
              <a:solidFill>
                <a:srgbClr val="0D8CFE"/>
              </a:solidFill>
              <a:latin typeface="+mj-ea"/>
              <a:ea typeface="+mj-ea"/>
              <a:cs typeface="阿里巴巴普惠体 B" panose="00020600040101010101" pitchFamily="18" charset="-122"/>
              <a:sym typeface="+mn-lt"/>
            </a:endParaRPr>
          </a:p>
        </p:txBody>
      </p:sp>
      <p:pic>
        <p:nvPicPr>
          <p:cNvPr id="2" name="OfficePLUS.cn-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462" y="234265"/>
            <a:ext cx="584200" cy="584200"/>
          </a:xfrm>
          <a:prstGeom prst="rect">
            <a:avLst/>
          </a:prstGeom>
          <a:effectLst>
            <a:outerShdw blurRad="50800" dist="38100" dir="2700000" algn="tl" rotWithShape="0">
              <a:prstClr val="black">
                <a:alpha val="14000"/>
              </a:prstClr>
            </a:outerShdw>
          </a:effectLst>
        </p:spPr>
      </p:pic>
      <p:sp>
        <p:nvSpPr>
          <p:cNvPr id="12" name="OfficePLUS.cn-4"/>
          <p:cNvSpPr txBox="1"/>
          <p:nvPr/>
        </p:nvSpPr>
        <p:spPr>
          <a:xfrm flipH="1">
            <a:off x="4767798" y="540000"/>
            <a:ext cx="2656405" cy="400110"/>
          </a:xfrm>
          <a:prstGeom prst="rect">
            <a:avLst/>
          </a:prstGeom>
          <a:noFill/>
        </p:spPr>
        <p:txBody>
          <a:bodyPr wrap="square" rtlCol="0">
            <a:spAutoFit/>
          </a:bodyPr>
          <a:lstStyle/>
          <a:p>
            <a:pPr algn="ctr"/>
            <a:r>
              <a:rPr lang="zh-CN" altLang="en-US" sz="2000" dirty="0">
                <a:solidFill>
                  <a:srgbClr val="0D8CFE"/>
                </a:solidFill>
                <a:latin typeface="+mj-ea"/>
                <a:ea typeface="+mj-ea"/>
                <a:cs typeface="阿里巴巴普惠体 B" panose="00020600040101010101" pitchFamily="18" charset="-122"/>
                <a:sym typeface="+mn-lt"/>
              </a:rPr>
              <a:t>适应症</a:t>
            </a:r>
            <a:r>
              <a:rPr lang="en-US" altLang="zh-CN" sz="2000" dirty="0">
                <a:solidFill>
                  <a:srgbClr val="0D8CFE"/>
                </a:solidFill>
                <a:latin typeface="+mj-ea"/>
                <a:ea typeface="+mj-ea"/>
                <a:cs typeface="阿里巴巴普惠体 B" panose="00020600040101010101" pitchFamily="18" charset="-122"/>
                <a:sym typeface="+mn-lt"/>
              </a:rPr>
              <a:t>-</a:t>
            </a:r>
            <a:r>
              <a:rPr lang="zh-CN" altLang="en-US" sz="2000" dirty="0">
                <a:solidFill>
                  <a:srgbClr val="0D8CFE"/>
                </a:solidFill>
                <a:latin typeface="+mj-ea"/>
                <a:ea typeface="+mj-ea"/>
                <a:cs typeface="阿里巴巴普惠体 B" panose="00020600040101010101" pitchFamily="18" charset="-122"/>
                <a:sym typeface="+mn-lt"/>
              </a:rPr>
              <a:t>强迫症</a:t>
            </a:r>
            <a:endParaRPr lang="zh-CN" altLang="en-US" sz="2000" dirty="0">
              <a:solidFill>
                <a:srgbClr val="0D8CFE"/>
              </a:solidFill>
              <a:latin typeface="+mj-ea"/>
              <a:ea typeface="+mj-ea"/>
              <a:cs typeface="阿里巴巴普惠体 B" panose="00020600040101010101" pitchFamily="18" charset="-122"/>
              <a:sym typeface="+mn-lt"/>
            </a:endParaRPr>
          </a:p>
        </p:txBody>
      </p:sp>
      <p:graphicFrame>
        <p:nvGraphicFramePr>
          <p:cNvPr id="20" name="表格 19"/>
          <p:cNvGraphicFramePr>
            <a:graphicFrameLocks noGrp="1"/>
          </p:cNvGraphicFramePr>
          <p:nvPr/>
        </p:nvGraphicFramePr>
        <p:xfrm>
          <a:off x="1200000" y="1034466"/>
          <a:ext cx="9792000" cy="951285"/>
        </p:xfrm>
        <a:graphic>
          <a:graphicData uri="http://schemas.openxmlformats.org/drawingml/2006/table">
            <a:tbl>
              <a:tblPr>
                <a:tableStyleId>{5C22544A-7EE6-4342-B048-85BDC9FD1C3A}</a:tableStyleId>
              </a:tblPr>
              <a:tblGrid>
                <a:gridCol w="5544000"/>
                <a:gridCol w="4248000"/>
              </a:tblGrid>
              <a:tr h="288000">
                <a:tc>
                  <a:txBody>
                    <a:bodyPr/>
                    <a:lstStyle/>
                    <a:p>
                      <a:pPr algn="l" fontAlgn="ctr"/>
                      <a:r>
                        <a:rPr lang="en-US" altLang="zh-CN" sz="1200" dirty="0">
                          <a:latin typeface="+mn-ea"/>
                        </a:rPr>
                        <a:t>《</a:t>
                      </a:r>
                      <a:r>
                        <a:rPr lang="zh-CN" altLang="en-US" sz="1200" dirty="0">
                          <a:latin typeface="+mn-ea"/>
                        </a:rPr>
                        <a:t>美国心理协会（</a:t>
                      </a:r>
                      <a:r>
                        <a:rPr lang="en-US" altLang="zh-CN" sz="1200" dirty="0">
                          <a:latin typeface="+mn-ea"/>
                        </a:rPr>
                        <a:t>APA</a:t>
                      </a:r>
                      <a:r>
                        <a:rPr lang="zh-CN" altLang="en-US" sz="1200" dirty="0">
                          <a:latin typeface="+mn-ea"/>
                        </a:rPr>
                        <a:t>）强迫症治疗实践指南</a:t>
                      </a:r>
                      <a:r>
                        <a:rPr lang="en-US" altLang="zh-CN" sz="1200" dirty="0">
                          <a:latin typeface="+mn-ea"/>
                        </a:rPr>
                        <a:t>》</a:t>
                      </a:r>
                      <a:endParaRPr lang="en-US" altLang="zh-CN"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l" fontAlgn="ctr"/>
                      <a:r>
                        <a:rPr lang="en-US" altLang="zh-CN" sz="1200" u="none" strike="noStrike" kern="1200" dirty="0">
                          <a:solidFill>
                            <a:schemeClr val="dk1"/>
                          </a:solidFill>
                          <a:effectLst/>
                          <a:latin typeface="+mn-lt"/>
                          <a:ea typeface="+mn-ea"/>
                          <a:cs typeface="+mn-cs"/>
                        </a:rPr>
                        <a:t>  </a:t>
                      </a:r>
                      <a:r>
                        <a:rPr lang="zh-CN" altLang="zh-CN" sz="1200" u="none" strike="noStrike" kern="1200" dirty="0">
                          <a:solidFill>
                            <a:schemeClr val="dk1"/>
                          </a:solidFill>
                          <a:effectLst/>
                          <a:latin typeface="+mn-lt"/>
                          <a:ea typeface="+mn-ea"/>
                          <a:cs typeface="+mn-cs"/>
                        </a:rPr>
                        <a:t>氟西汀、氟伏沙明</a:t>
                      </a:r>
                      <a:r>
                        <a:rPr lang="zh-CN" altLang="en-US" sz="1200" u="none" strike="noStrike" kern="1200" dirty="0">
                          <a:solidFill>
                            <a:schemeClr val="dk1"/>
                          </a:solidFill>
                          <a:effectLst/>
                          <a:latin typeface="+mn-lt"/>
                          <a:ea typeface="+mn-ea"/>
                          <a:cs typeface="+mn-cs"/>
                        </a:rPr>
                        <a:t>等</a:t>
                      </a:r>
                      <a:r>
                        <a:rPr lang="en-US" altLang="zh-CN" sz="1200" u="none" strike="noStrike" kern="1200" dirty="0">
                          <a:solidFill>
                            <a:schemeClr val="dk1"/>
                          </a:solidFill>
                          <a:effectLst/>
                          <a:latin typeface="+mn-lt"/>
                          <a:ea typeface="+mn-ea"/>
                          <a:cs typeface="+mn-cs"/>
                        </a:rPr>
                        <a:t>SSRIs</a:t>
                      </a:r>
                      <a:r>
                        <a:rPr lang="zh-CN" altLang="en-US" sz="1200" u="none" strike="noStrike" kern="1200" dirty="0">
                          <a:solidFill>
                            <a:schemeClr val="dk1"/>
                          </a:solidFill>
                          <a:effectLst/>
                          <a:latin typeface="+mn-lt"/>
                          <a:ea typeface="+mn-ea"/>
                          <a:cs typeface="+mn-cs"/>
                        </a:rPr>
                        <a:t>药物</a:t>
                      </a:r>
                      <a:r>
                        <a:rPr lang="zh-CN" altLang="zh-CN" sz="1200" u="none" strike="noStrike" kern="1200" dirty="0">
                          <a:solidFill>
                            <a:schemeClr val="dk1"/>
                          </a:solidFill>
                          <a:effectLst/>
                          <a:latin typeface="+mn-lt"/>
                          <a:ea typeface="+mn-ea"/>
                          <a:cs typeface="+mn-cs"/>
                        </a:rPr>
                        <a:t>是用于治疗强迫症的</a:t>
                      </a:r>
                      <a:r>
                        <a:rPr lang="zh-CN" altLang="en-US" sz="1200" u="none" strike="noStrike" kern="1200" dirty="0">
                          <a:solidFill>
                            <a:schemeClr val="dk1"/>
                          </a:solidFill>
                          <a:effectLst/>
                          <a:latin typeface="+mn-lt"/>
                          <a:ea typeface="+mn-ea"/>
                          <a:cs typeface="+mn-cs"/>
                        </a:rPr>
                        <a:t>首选</a:t>
                      </a:r>
                      <a:r>
                        <a:rPr lang="zh-CN" altLang="zh-CN" sz="1200" u="none" strike="noStrike" kern="1200" dirty="0">
                          <a:solidFill>
                            <a:schemeClr val="dk1"/>
                          </a:solidFill>
                          <a:effectLst/>
                          <a:latin typeface="+mn-lt"/>
                          <a:ea typeface="+mn-ea"/>
                          <a:cs typeface="+mn-cs"/>
                        </a:rPr>
                        <a:t>药物</a:t>
                      </a:r>
                      <a:endParaRPr lang="zh-CN" altLang="en-US" sz="12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88000">
                <a:tc>
                  <a:txBody>
                    <a:bodyPr/>
                    <a:lstStyle/>
                    <a:p>
                      <a:pPr algn="l" fontAlgn="ctr"/>
                      <a:r>
                        <a:rPr lang="en-US" altLang="zh-CN" sz="1200" u="none" strike="noStrike" dirty="0">
                          <a:effectLst/>
                        </a:rPr>
                        <a:t>《</a:t>
                      </a:r>
                      <a:r>
                        <a:rPr lang="zh-CN" altLang="en-US" sz="1200" u="none" strike="noStrike" dirty="0">
                          <a:effectLst/>
                        </a:rPr>
                        <a:t>中国强迫症防治指南</a:t>
                      </a:r>
                      <a:r>
                        <a:rPr lang="en-US" altLang="zh-CN" sz="1200" u="none" strike="noStrike" dirty="0">
                          <a:effectLst/>
                        </a:rPr>
                        <a:t>》</a:t>
                      </a:r>
                      <a:endParaRPr lang="en-US" altLang="zh-CN"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2E7F2"/>
                    </a:solidFill>
                  </a:tcPr>
                </a:tc>
                <a:tc>
                  <a:txBody>
                    <a:bodyPr/>
                    <a:lstStyle/>
                    <a:p>
                      <a:pPr algn="l" fontAlgn="ctr"/>
                      <a:r>
                        <a:rPr lang="zh-CN" altLang="en-US" sz="1200" u="none" strike="noStrike" dirty="0">
                          <a:effectLst/>
                        </a:rPr>
                        <a:t>  推荐氟西汀作为强迫症的一线治疗药物</a:t>
                      </a:r>
                      <a:endParaRPr lang="zh-CN" altLang="en-US"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2E7F2"/>
                    </a:solidFill>
                  </a:tcPr>
                </a:tc>
              </a:tr>
              <a:tr h="288000">
                <a:tc>
                  <a:txBody>
                    <a:bodyPr/>
                    <a:lstStyle/>
                    <a:p>
                      <a:pPr algn="l" fontAlgn="ctr"/>
                      <a:r>
                        <a:rPr lang="zh-CN" altLang="en-US" sz="1200" dirty="0">
                          <a:latin typeface="+mn-ea"/>
                        </a:rPr>
                        <a:t>世界焦虑理事会（</a:t>
                      </a:r>
                      <a:r>
                        <a:rPr lang="en-US" altLang="zh-CN" sz="1200" dirty="0" err="1">
                          <a:latin typeface="+mn-ea"/>
                        </a:rPr>
                        <a:t>WCA</a:t>
                      </a:r>
                      <a:r>
                        <a:rPr lang="zh-CN" altLang="en-US" sz="1200" dirty="0">
                          <a:latin typeface="+mn-ea"/>
                        </a:rPr>
                        <a:t>）、世界生物精神病学联盟（</a:t>
                      </a:r>
                      <a:r>
                        <a:rPr lang="en-US" altLang="zh-CN" sz="1200" dirty="0" err="1">
                          <a:latin typeface="+mn-ea"/>
                        </a:rPr>
                        <a:t>WFSBP</a:t>
                      </a:r>
                      <a:r>
                        <a:rPr lang="zh-CN" altLang="en-US" sz="1200" dirty="0">
                          <a:latin typeface="+mn-ea"/>
                        </a:rPr>
                        <a:t>）药物治疗指南、中华医学会精神病学分会（</a:t>
                      </a:r>
                      <a:r>
                        <a:rPr lang="en-US" altLang="zh-CN" sz="1200" dirty="0" err="1">
                          <a:latin typeface="+mn-ea"/>
                        </a:rPr>
                        <a:t>CSP</a:t>
                      </a:r>
                      <a:r>
                        <a:rPr lang="zh-CN" altLang="en-US" sz="1200" dirty="0">
                          <a:latin typeface="+mn-ea"/>
                        </a:rPr>
                        <a:t>）</a:t>
                      </a:r>
                      <a:endParaRPr lang="en-US" altLang="zh-CN"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l" fontAlgn="ctr"/>
                      <a:r>
                        <a:rPr lang="zh-CN" altLang="en-US" sz="1200" u="none" strike="noStrike" dirty="0">
                          <a:effectLst/>
                        </a:rPr>
                        <a:t>  均推荐氟西汀作为强迫症的一线治疗药物</a:t>
                      </a:r>
                      <a:endParaRPr lang="zh-CN" altLang="en-US"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bl>
          </a:graphicData>
        </a:graphic>
      </p:graphicFrame>
      <p:sp>
        <p:nvSpPr>
          <p:cNvPr id="21" name="文本框 10"/>
          <p:cNvSpPr txBox="1"/>
          <p:nvPr/>
        </p:nvSpPr>
        <p:spPr>
          <a:xfrm>
            <a:off x="1416000" y="2238947"/>
            <a:ext cx="9360000" cy="1052596"/>
          </a:xfrm>
          <a:prstGeom prst="rect">
            <a:avLst/>
          </a:prstGeom>
          <a:noFill/>
        </p:spPr>
        <p:txBody>
          <a:bodyPr wrap="square" rtlCol="0">
            <a:spAutoFit/>
          </a:bodyPr>
          <a:lstStyle/>
          <a:p>
            <a:pPr algn="just">
              <a:lnSpc>
                <a:spcPct val="130000"/>
              </a:lnSpc>
            </a:pPr>
            <a:r>
              <a:rPr lang="zh-CN" altLang="en-US" sz="1200" dirty="0">
                <a:latin typeface="+mn-ea"/>
              </a:rPr>
              <a:t>一项</a:t>
            </a:r>
            <a:r>
              <a:rPr lang="en-US" altLang="zh-CN" sz="1200" dirty="0">
                <a:latin typeface="+mn-ea"/>
              </a:rPr>
              <a:t>meta</a:t>
            </a:r>
            <a:r>
              <a:rPr lang="zh-CN" altLang="en-US" sz="1200" dirty="0">
                <a:latin typeface="+mn-ea"/>
              </a:rPr>
              <a:t>分析，对</a:t>
            </a:r>
            <a:r>
              <a:rPr lang="en-US" altLang="zh-CN" sz="1200" dirty="0">
                <a:latin typeface="+mn-ea"/>
              </a:rPr>
              <a:t>5</a:t>
            </a:r>
            <a:r>
              <a:rPr lang="zh-CN" altLang="en-US" sz="1200" dirty="0">
                <a:latin typeface="+mn-ea"/>
              </a:rPr>
              <a:t>项氟西汀与其他抗抑郁剂（氟伏沙明、舍曲林、文拉法辛等）治疗</a:t>
            </a:r>
            <a:r>
              <a:rPr lang="zh-CN" altLang="en-US" sz="1200" dirty="0">
                <a:solidFill>
                  <a:srgbClr val="FF0000"/>
                </a:solidFill>
                <a:latin typeface="+mn-ea"/>
              </a:rPr>
              <a:t>强迫症</a:t>
            </a:r>
            <a:r>
              <a:rPr lang="zh-CN" altLang="en-US" sz="1200" dirty="0">
                <a:latin typeface="+mn-ea"/>
              </a:rPr>
              <a:t>对照研究的文章进行了再分析，结果氟西汀治疗前后的自身对照，合并效应量</a:t>
            </a:r>
            <a:r>
              <a:rPr lang="en-US" altLang="zh-CN" sz="1200" dirty="0">
                <a:latin typeface="+mn-ea"/>
              </a:rPr>
              <a:t>d=2.07</a:t>
            </a:r>
            <a:r>
              <a:rPr lang="zh-CN" altLang="en-US" sz="1200" dirty="0">
                <a:latin typeface="+mn-ea"/>
              </a:rPr>
              <a:t>，</a:t>
            </a:r>
            <a:r>
              <a:rPr lang="en-US" altLang="zh-CN" sz="1200" dirty="0" err="1">
                <a:latin typeface="+mn-ea"/>
              </a:rPr>
              <a:t>95%CI</a:t>
            </a:r>
            <a:r>
              <a:rPr lang="zh-CN" altLang="en-US" sz="1200" dirty="0">
                <a:latin typeface="+mn-ea"/>
              </a:rPr>
              <a:t>（</a:t>
            </a:r>
            <a:r>
              <a:rPr lang="en-US" altLang="zh-CN" sz="1200" dirty="0">
                <a:latin typeface="+mn-ea"/>
              </a:rPr>
              <a:t>1.77</a:t>
            </a:r>
            <a:r>
              <a:rPr lang="zh-CN" altLang="en-US" sz="1200" dirty="0">
                <a:latin typeface="+mn-ea"/>
              </a:rPr>
              <a:t>，</a:t>
            </a:r>
            <a:r>
              <a:rPr lang="en-US" altLang="zh-CN" sz="1200" dirty="0">
                <a:latin typeface="+mn-ea"/>
              </a:rPr>
              <a:t>2.36</a:t>
            </a:r>
            <a:r>
              <a:rPr lang="zh-CN" altLang="en-US" sz="1200" dirty="0">
                <a:latin typeface="+mn-ea"/>
              </a:rPr>
              <a:t>），</a:t>
            </a:r>
            <a:r>
              <a:rPr lang="en-US" altLang="zh-CN" sz="1200" dirty="0" err="1">
                <a:latin typeface="+mn-ea"/>
              </a:rPr>
              <a:t>X2</a:t>
            </a:r>
            <a:r>
              <a:rPr lang="en-US" altLang="zh-CN" sz="1200" dirty="0">
                <a:latin typeface="+mn-ea"/>
              </a:rPr>
              <a:t>=13.70</a:t>
            </a:r>
            <a:r>
              <a:rPr lang="zh-CN" altLang="en-US" sz="1200" dirty="0">
                <a:latin typeface="+mn-ea"/>
              </a:rPr>
              <a:t>，</a:t>
            </a:r>
            <a:r>
              <a:rPr lang="en-US" altLang="zh-CN" sz="1200" dirty="0">
                <a:latin typeface="+mn-ea"/>
              </a:rPr>
              <a:t>P</a:t>
            </a:r>
            <a:r>
              <a:rPr lang="zh-CN" altLang="en-US" sz="1200" dirty="0">
                <a:latin typeface="+mn-ea"/>
              </a:rPr>
              <a:t>＜</a:t>
            </a:r>
            <a:r>
              <a:rPr lang="en-US" altLang="zh-CN" sz="1200" dirty="0">
                <a:latin typeface="+mn-ea"/>
              </a:rPr>
              <a:t>0.01</a:t>
            </a:r>
            <a:r>
              <a:rPr lang="zh-CN" altLang="en-US" sz="1200" dirty="0">
                <a:latin typeface="+mn-ea"/>
              </a:rPr>
              <a:t>。氟西汀与其他抗抑郁剂在第二周末和治疗结束后的组间比较，分别为</a:t>
            </a:r>
            <a:r>
              <a:rPr lang="en-US" altLang="zh-CN" sz="1200" dirty="0">
                <a:latin typeface="+mn-ea"/>
              </a:rPr>
              <a:t>y</a:t>
            </a:r>
            <a:r>
              <a:rPr lang="zh-CN" altLang="en-US" sz="1200" dirty="0">
                <a:latin typeface="+mn-ea"/>
              </a:rPr>
              <a:t>合并</a:t>
            </a:r>
            <a:r>
              <a:rPr lang="en-US" altLang="zh-CN" sz="1200" dirty="0">
                <a:latin typeface="+mn-ea"/>
              </a:rPr>
              <a:t>= 0.31</a:t>
            </a:r>
            <a:r>
              <a:rPr lang="zh-CN" altLang="en-US" sz="1200" dirty="0">
                <a:latin typeface="+mn-ea"/>
              </a:rPr>
              <a:t>，</a:t>
            </a:r>
            <a:r>
              <a:rPr lang="en-US" altLang="zh-CN" sz="1200" dirty="0">
                <a:latin typeface="+mn-ea"/>
              </a:rPr>
              <a:t>95% CI (0.02</a:t>
            </a:r>
            <a:r>
              <a:rPr lang="zh-CN" altLang="en-US" sz="1200" dirty="0">
                <a:latin typeface="+mn-ea"/>
              </a:rPr>
              <a:t>，</a:t>
            </a:r>
            <a:r>
              <a:rPr lang="en-US" altLang="zh-CN" sz="1200" dirty="0">
                <a:latin typeface="+mn-ea"/>
              </a:rPr>
              <a:t>0.60)</a:t>
            </a:r>
            <a:r>
              <a:rPr lang="zh-CN" altLang="en-US" sz="1200" dirty="0">
                <a:latin typeface="+mn-ea"/>
              </a:rPr>
              <a:t>，</a:t>
            </a:r>
            <a:r>
              <a:rPr lang="en-US" altLang="zh-CN" sz="1200" dirty="0" err="1">
                <a:latin typeface="+mn-ea"/>
              </a:rPr>
              <a:t>X2</a:t>
            </a:r>
            <a:r>
              <a:rPr lang="en-US" altLang="zh-CN" sz="1200" dirty="0">
                <a:latin typeface="+mn-ea"/>
              </a:rPr>
              <a:t> =2.10</a:t>
            </a:r>
            <a:r>
              <a:rPr lang="zh-CN" altLang="en-US" sz="1200" dirty="0">
                <a:latin typeface="+mn-ea"/>
              </a:rPr>
              <a:t>，</a:t>
            </a:r>
            <a:r>
              <a:rPr lang="en-US" altLang="zh-CN" sz="1200" dirty="0">
                <a:latin typeface="+mn-ea"/>
              </a:rPr>
              <a:t>P</a:t>
            </a:r>
            <a:r>
              <a:rPr lang="zh-CN" altLang="en-US" sz="1200" dirty="0">
                <a:latin typeface="+mn-ea"/>
              </a:rPr>
              <a:t>＜</a:t>
            </a:r>
            <a:r>
              <a:rPr lang="en-US" altLang="zh-CN" sz="1200" dirty="0">
                <a:latin typeface="+mn-ea"/>
              </a:rPr>
              <a:t>0.05</a:t>
            </a:r>
            <a:r>
              <a:rPr lang="zh-CN" altLang="en-US" sz="1200" dirty="0">
                <a:latin typeface="+mn-ea"/>
              </a:rPr>
              <a:t>； </a:t>
            </a:r>
            <a:r>
              <a:rPr lang="en-US" altLang="zh-CN" sz="1200" dirty="0">
                <a:latin typeface="+mn-ea"/>
              </a:rPr>
              <a:t>y</a:t>
            </a:r>
            <a:r>
              <a:rPr lang="zh-CN" altLang="en-US" sz="1200" dirty="0">
                <a:latin typeface="+mn-ea"/>
              </a:rPr>
              <a:t>合并</a:t>
            </a:r>
            <a:r>
              <a:rPr lang="en-US" altLang="zh-CN" sz="1200" dirty="0">
                <a:latin typeface="+mn-ea"/>
              </a:rPr>
              <a:t>=0.13</a:t>
            </a:r>
            <a:r>
              <a:rPr lang="zh-CN" altLang="en-US" sz="1200" dirty="0">
                <a:latin typeface="+mn-ea"/>
              </a:rPr>
              <a:t>，</a:t>
            </a:r>
            <a:r>
              <a:rPr lang="en-US" altLang="zh-CN" sz="1200" dirty="0" err="1">
                <a:latin typeface="+mn-ea"/>
              </a:rPr>
              <a:t>95%CI</a:t>
            </a:r>
            <a:r>
              <a:rPr lang="en-US" altLang="zh-CN" sz="1200" dirty="0">
                <a:latin typeface="+mn-ea"/>
              </a:rPr>
              <a:t> (-0.10</a:t>
            </a:r>
            <a:r>
              <a:rPr lang="zh-CN" altLang="en-US" sz="1200" dirty="0">
                <a:latin typeface="+mn-ea"/>
              </a:rPr>
              <a:t>，</a:t>
            </a:r>
            <a:r>
              <a:rPr lang="en-US" altLang="zh-CN" sz="1200" dirty="0">
                <a:latin typeface="+mn-ea"/>
              </a:rPr>
              <a:t>0.36)</a:t>
            </a:r>
            <a:r>
              <a:rPr lang="zh-CN" altLang="en-US" sz="1200" dirty="0">
                <a:latin typeface="+mn-ea"/>
              </a:rPr>
              <a:t>，</a:t>
            </a:r>
            <a:r>
              <a:rPr lang="en-US" altLang="zh-CN" sz="1200" dirty="0" err="1">
                <a:latin typeface="+mn-ea"/>
              </a:rPr>
              <a:t>X2</a:t>
            </a:r>
            <a:r>
              <a:rPr lang="en-US" altLang="zh-CN" sz="1200" dirty="0">
                <a:latin typeface="+mn-ea"/>
              </a:rPr>
              <a:t> =1.12</a:t>
            </a:r>
            <a:r>
              <a:rPr lang="zh-CN" altLang="en-US" sz="1200" dirty="0">
                <a:latin typeface="+mn-ea"/>
              </a:rPr>
              <a:t>，</a:t>
            </a:r>
            <a:r>
              <a:rPr lang="en-US" altLang="zh-CN" sz="1200" dirty="0">
                <a:latin typeface="+mn-ea"/>
              </a:rPr>
              <a:t>P</a:t>
            </a:r>
            <a:r>
              <a:rPr lang="zh-CN" altLang="en-US" sz="1200" dirty="0">
                <a:latin typeface="+mn-ea"/>
              </a:rPr>
              <a:t>＞</a:t>
            </a:r>
            <a:r>
              <a:rPr lang="en-US" altLang="zh-CN" sz="1200" dirty="0">
                <a:latin typeface="+mn-ea"/>
              </a:rPr>
              <a:t>0.05</a:t>
            </a:r>
            <a:r>
              <a:rPr lang="zh-CN" altLang="en-US" sz="1200" dirty="0">
                <a:latin typeface="+mn-ea"/>
              </a:rPr>
              <a:t>，</a:t>
            </a:r>
            <a:r>
              <a:rPr lang="zh-CN" altLang="en-US" sz="1200" dirty="0">
                <a:solidFill>
                  <a:srgbClr val="FF0000"/>
                </a:solidFill>
                <a:latin typeface="+mn-ea"/>
              </a:rPr>
              <a:t>提示氟西汀与其他抗抑郁剂的疗效相仿，但起效快</a:t>
            </a:r>
            <a:r>
              <a:rPr lang="en-US" altLang="zh-CN" sz="1200" baseline="30000" dirty="0">
                <a:latin typeface="+mn-ea"/>
              </a:rPr>
              <a:t>[1]</a:t>
            </a:r>
            <a:r>
              <a:rPr lang="zh-CN" altLang="en-US" sz="1200" dirty="0">
                <a:solidFill>
                  <a:srgbClr val="FF0000"/>
                </a:solidFill>
                <a:latin typeface="+mn-ea"/>
              </a:rPr>
              <a:t>。与其他</a:t>
            </a:r>
            <a:r>
              <a:rPr lang="en-US" altLang="zh-CN" sz="1200" dirty="0">
                <a:solidFill>
                  <a:srgbClr val="FF0000"/>
                </a:solidFill>
                <a:latin typeface="+mn-ea"/>
              </a:rPr>
              <a:t>SSRIs</a:t>
            </a:r>
            <a:r>
              <a:rPr lang="zh-CN" altLang="en-US" sz="1200" dirty="0">
                <a:solidFill>
                  <a:srgbClr val="FF0000"/>
                </a:solidFill>
                <a:latin typeface="+mn-ea"/>
              </a:rPr>
              <a:t>类药物相比，氟西汀的治疗效应更大，并且耐受性良好</a:t>
            </a:r>
            <a:r>
              <a:rPr lang="en-US" altLang="zh-CN" sz="1200" baseline="30000" dirty="0">
                <a:latin typeface="+mn-ea"/>
              </a:rPr>
              <a:t>[2] </a:t>
            </a:r>
            <a:endParaRPr lang="zh-CN" altLang="en-US" sz="1200" baseline="30000" dirty="0">
              <a:latin typeface="+mn-ea"/>
            </a:endParaRPr>
          </a:p>
        </p:txBody>
      </p:sp>
      <p:graphicFrame>
        <p:nvGraphicFramePr>
          <p:cNvPr id="22" name="图表 21"/>
          <p:cNvGraphicFramePr/>
          <p:nvPr/>
        </p:nvGraphicFramePr>
        <p:xfrm>
          <a:off x="429562" y="3645880"/>
          <a:ext cx="5760000" cy="2880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3" name="表格 22"/>
          <p:cNvGraphicFramePr>
            <a:graphicFrameLocks noGrp="1"/>
          </p:cNvGraphicFramePr>
          <p:nvPr/>
        </p:nvGraphicFramePr>
        <p:xfrm>
          <a:off x="6231786" y="3531400"/>
          <a:ext cx="5400000" cy="3108960"/>
        </p:xfrm>
        <a:graphic>
          <a:graphicData uri="http://schemas.openxmlformats.org/drawingml/2006/table">
            <a:tbl>
              <a:tblPr firstRow="1" bandRow="1">
                <a:tableStyleId>{5C22544A-7EE6-4342-B048-85BDC9FD1C3A}</a:tableStyleId>
              </a:tblPr>
              <a:tblGrid>
                <a:gridCol w="324000"/>
                <a:gridCol w="612000"/>
                <a:gridCol w="504000"/>
                <a:gridCol w="792000"/>
                <a:gridCol w="432000"/>
                <a:gridCol w="468000"/>
                <a:gridCol w="756000"/>
                <a:gridCol w="756000"/>
                <a:gridCol w="756000"/>
              </a:tblGrid>
              <a:tr h="0">
                <a:tc rowSpan="2">
                  <a:txBody>
                    <a:bodyPr/>
                    <a:lstStyle/>
                    <a:p>
                      <a:pPr algn="ctr"/>
                      <a:r>
                        <a:rPr lang="zh-CN" altLang="en-US" sz="1100" b="0" dirty="0"/>
                        <a:t>序号</a:t>
                      </a:r>
                      <a:endParaRPr lang="zh-CN" altLang="en-US" sz="11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rowSpan="2">
                  <a:txBody>
                    <a:bodyPr/>
                    <a:lstStyle/>
                    <a:p>
                      <a:pPr algn="ctr"/>
                      <a:r>
                        <a:rPr lang="zh-CN" altLang="en-US" sz="1100" b="0" dirty="0"/>
                        <a:t>作者</a:t>
                      </a:r>
                      <a:endParaRPr lang="zh-CN" altLang="en-US" sz="11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0" dirty="0"/>
                        <a:t>年份</a:t>
                      </a:r>
                      <a:endParaRPr lang="zh-CN" altLang="en-US" sz="11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0" dirty="0"/>
                        <a:t>药物</a:t>
                      </a:r>
                      <a:endParaRPr lang="zh-CN" altLang="en-US" sz="11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rowSpan="2">
                  <a:txBody>
                    <a:bodyPr/>
                    <a:lstStyle/>
                    <a:p>
                      <a:pPr algn="ctr"/>
                      <a:r>
                        <a:rPr lang="zh-CN" altLang="en-US" sz="1100" b="0" dirty="0"/>
                        <a:t>例数</a:t>
                      </a:r>
                      <a:endParaRPr lang="zh-CN" altLang="en-US" sz="11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rowSpan="2">
                  <a:txBody>
                    <a:bodyPr/>
                    <a:lstStyle/>
                    <a:p>
                      <a:pPr algn="ctr"/>
                      <a:r>
                        <a:rPr lang="zh-CN" altLang="en-US" sz="1100" b="0" dirty="0"/>
                        <a:t>疗程</a:t>
                      </a:r>
                      <a:endParaRPr lang="en-US" altLang="zh-CN" sz="1100" b="0" dirty="0"/>
                    </a:p>
                    <a:p>
                      <a:pPr algn="ctr"/>
                      <a:r>
                        <a:rPr lang="en-US" altLang="zh-CN" sz="1100" b="0" dirty="0"/>
                        <a:t>(</a:t>
                      </a:r>
                      <a:r>
                        <a:rPr lang="zh-CN" altLang="en-US" sz="1100" b="0" dirty="0"/>
                        <a:t>周</a:t>
                      </a:r>
                      <a:r>
                        <a:rPr lang="en-US" altLang="zh-CN" sz="1100" b="0" dirty="0"/>
                        <a:t>)</a:t>
                      </a:r>
                      <a:endParaRPr lang="zh-CN" altLang="en-US" sz="11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gridSpan="3">
                  <a:txBody>
                    <a:bodyPr/>
                    <a:lstStyle/>
                    <a:p>
                      <a:pPr algn="ctr"/>
                      <a:r>
                        <a:rPr lang="en-US" altLang="zh-CN" sz="1100" b="0" dirty="0"/>
                        <a:t>Y-BOCS </a:t>
                      </a:r>
                      <a:r>
                        <a:rPr lang="zh-CN" altLang="en-US" sz="1100" b="0" dirty="0"/>
                        <a:t>评分</a:t>
                      </a:r>
                      <a:endParaRPr lang="zh-CN" altLang="en-US" sz="11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hMerge="1">
                  <a:tcPr>
                    <a:solidFill>
                      <a:srgbClr val="0D8CFE"/>
                    </a:solidFill>
                  </a:tcPr>
                </a:tc>
                <a:tc hMerge="1">
                  <a:tcPr>
                    <a:solidFill>
                      <a:srgbClr val="0D8CFE"/>
                    </a:solidFill>
                  </a:tcPr>
                </a:tc>
              </a:tr>
              <a:tr h="252000">
                <a:tc vMerge="1">
                  <a:tcPr anchor="ctr">
                    <a:noFill/>
                  </a:tcPr>
                </a:tc>
                <a:tc vMerge="1">
                  <a:tcPr anchor="ctr">
                    <a:noFill/>
                  </a:tcPr>
                </a:tc>
                <a:tc vMerge="1">
                  <a:tcPr anchor="ctr">
                    <a:noFill/>
                  </a:tcPr>
                </a:tc>
                <a:tc vMerge="1">
                  <a:tcPr anchor="ctr">
                    <a:noFill/>
                  </a:tcPr>
                </a:tc>
                <a:tc vMerge="1">
                  <a:tcPr anchor="ctr">
                    <a:noFill/>
                  </a:tcPr>
                </a:tc>
                <a:tc vMerge="1">
                  <a:tcPr anchor="ctr">
                    <a:noFill/>
                  </a:tcPr>
                </a:tc>
                <a:tc>
                  <a:txBody>
                    <a:bodyPr/>
                    <a:lstStyle/>
                    <a:p>
                      <a:pPr algn="ctr"/>
                      <a:r>
                        <a:rPr lang="zh-CN" altLang="en-US" sz="1100" b="0" dirty="0">
                          <a:solidFill>
                            <a:schemeClr val="bg1"/>
                          </a:solidFill>
                        </a:rPr>
                        <a:t>治疗前</a:t>
                      </a:r>
                      <a:endParaRPr lang="zh-CN" altLang="en-US" sz="1100" b="0" dirty="0">
                        <a:solidFill>
                          <a:schemeClr val="bg1"/>
                        </a:solidFill>
                      </a:endParaRPr>
                    </a:p>
                  </a:txBody>
                  <a:tcPr anchor="ctr">
                    <a:lnL w="38100" cmpd="sng">
                      <a:noFill/>
                    </a:lnL>
                    <a:lnR w="12700" cmpd="sng">
                      <a:noFill/>
                    </a:lnR>
                    <a:lnT w="38100" cmpd="sng">
                      <a:noFill/>
                    </a:lnT>
                    <a:lnB w="12700" cmpd="sng">
                      <a:noFill/>
                    </a:lnB>
                    <a:lnTlToBr w="12700" cmpd="sng">
                      <a:noFill/>
                      <a:prstDash val="solid"/>
                    </a:lnTlToBr>
                    <a:lnBlToTr w="12700" cmpd="sng">
                      <a:noFill/>
                      <a:prstDash val="solid"/>
                    </a:lnBlToTr>
                    <a:solidFill>
                      <a:srgbClr val="0D8CFE"/>
                    </a:solidFill>
                  </a:tcPr>
                </a:tc>
                <a:tc>
                  <a:txBody>
                    <a:bodyPr/>
                    <a:lstStyle/>
                    <a:p>
                      <a:pPr algn="ctr"/>
                      <a:r>
                        <a:rPr lang="zh-CN" altLang="en-US" sz="1100" b="0" dirty="0">
                          <a:solidFill>
                            <a:schemeClr val="bg1"/>
                          </a:solidFill>
                        </a:rPr>
                        <a:t>治疗</a:t>
                      </a:r>
                      <a:r>
                        <a:rPr lang="en-US" altLang="zh-CN" sz="1100" b="0" dirty="0">
                          <a:solidFill>
                            <a:schemeClr val="bg1"/>
                          </a:solidFill>
                        </a:rPr>
                        <a:t>2</a:t>
                      </a:r>
                      <a:r>
                        <a:rPr lang="zh-CN" altLang="en-US" sz="1100" b="0" dirty="0">
                          <a:solidFill>
                            <a:schemeClr val="bg1"/>
                          </a:solidFill>
                        </a:rPr>
                        <a:t>周末</a:t>
                      </a:r>
                      <a:endParaRPr lang="zh-CN" altLang="en-US" sz="1100" b="0" dirty="0">
                        <a:solidFill>
                          <a:schemeClr val="bg1"/>
                        </a:solidFill>
                      </a:endParaRPr>
                    </a:p>
                  </a:txBody>
                  <a:tcPr marL="36000" marR="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D8CFE"/>
                    </a:solidFill>
                  </a:tcPr>
                </a:tc>
                <a:tc>
                  <a:txBody>
                    <a:bodyPr/>
                    <a:lstStyle/>
                    <a:p>
                      <a:pPr algn="ctr"/>
                      <a:r>
                        <a:rPr lang="zh-CN" altLang="en-US" sz="1100" b="0" dirty="0">
                          <a:solidFill>
                            <a:schemeClr val="bg1"/>
                          </a:solidFill>
                        </a:rPr>
                        <a:t>治疗结束</a:t>
                      </a:r>
                      <a:endParaRPr lang="zh-CN" altLang="en-US" sz="1100" b="0"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D8CFE"/>
                    </a:solidFill>
                  </a:tcPr>
                </a:tc>
              </a:tr>
              <a:tr h="252000">
                <a:tc>
                  <a:txBody>
                    <a:bodyPr/>
                    <a:lstStyle/>
                    <a:p>
                      <a:pPr algn="ctr"/>
                      <a:r>
                        <a:rPr lang="en-US" altLang="zh-CN" sz="1100" b="0" dirty="0"/>
                        <a:t>1</a:t>
                      </a:r>
                      <a:endParaRPr lang="zh-CN" altLang="en-US" sz="1100" b="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0" dirty="0"/>
                        <a:t>于凤清</a:t>
                      </a:r>
                      <a:endParaRPr lang="zh-CN" altLang="en-US" sz="1100" b="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2008</a:t>
                      </a:r>
                      <a:endParaRPr lang="zh-CN" altLang="en-US" sz="1100" b="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zh-CN" altLang="en-US" sz="1100" b="0" dirty="0"/>
                        <a:t>氟西汀</a:t>
                      </a:r>
                      <a:endParaRPr lang="zh-CN" altLang="en-US" sz="1100" b="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23</a:t>
                      </a:r>
                      <a:endParaRPr lang="zh-CN" altLang="en-US" sz="1100" b="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8</a:t>
                      </a:r>
                      <a:endParaRPr lang="zh-CN" altLang="en-US" sz="1100" b="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23.1±4.5</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22.3±2.2</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12.3±4.1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52000">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zh-CN" altLang="en-US" sz="1100" b="0" dirty="0"/>
                        <a:t>氟伏沙明</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25</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23.3±5.1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19.5±4.9</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11.3±4.3</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52000">
                <a:tc>
                  <a:txBody>
                    <a:bodyPr/>
                    <a:lstStyle/>
                    <a:p>
                      <a:pPr algn="ctr"/>
                      <a:r>
                        <a:rPr lang="en-US" altLang="zh-CN" sz="1100" b="0" dirty="0"/>
                        <a:t>2</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zh-CN" altLang="en-US" sz="1100" b="0" dirty="0"/>
                        <a:t>王永丽</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2011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zh-CN" altLang="en-US" sz="1100" b="0" dirty="0"/>
                        <a:t>氟西汀</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25</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28.6±6.7</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36.0±5.2</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14.8±2.6</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r>
              <a:tr h="252000">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endParaRPr lang="zh-CN" altLang="en-US" sz="1100" b="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zh-CN" altLang="en-US" sz="1100" b="0" dirty="0"/>
                        <a:t>氯丙咪嗪</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25</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endParaRPr lang="zh-CN" altLang="en-US" sz="1100" b="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27.9±7.1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46.0±6.5</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c>
                  <a:txBody>
                    <a:bodyPr/>
                    <a:lstStyle/>
                    <a:p>
                      <a:pPr algn="ctr"/>
                      <a:r>
                        <a:rPr lang="en-US" altLang="zh-CN" sz="1100" b="0" dirty="0"/>
                        <a:t>14.2±3.1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0E6F1"/>
                    </a:solidFill>
                  </a:tcPr>
                </a:tc>
              </a:tr>
              <a:tr h="252000">
                <a:tc>
                  <a:txBody>
                    <a:bodyPr/>
                    <a:lstStyle/>
                    <a:p>
                      <a:pPr algn="ctr"/>
                      <a:r>
                        <a:rPr lang="en-US" altLang="zh-CN" sz="1100" b="0" dirty="0"/>
                        <a:t>3</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zh-CN" altLang="en-US" sz="1100" b="0" dirty="0"/>
                        <a:t>齐波</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2010</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zh-CN" altLang="en-US" sz="1100" b="0" dirty="0"/>
                        <a:t>氟西汀</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30</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27.7±5.1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21.8±5.1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8.0±5.7</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52000">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zh-CN" altLang="en-US" sz="1100" b="0" dirty="0"/>
                        <a:t>氯丙咪嗪</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30</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27.1±5.3</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21.5±0.2</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8.8±6.4</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52000">
                <a:tc>
                  <a:txBody>
                    <a:bodyPr/>
                    <a:lstStyle/>
                    <a:p>
                      <a:pPr algn="ctr"/>
                      <a:r>
                        <a:rPr lang="en-US" altLang="zh-CN" sz="1100" b="0" dirty="0"/>
                        <a:t>4</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zh-CN" altLang="en-US" sz="1100" b="0" dirty="0"/>
                        <a:t>张云彪</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2008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zh-CN" altLang="en-US" sz="1100" b="0" dirty="0"/>
                        <a:t>氟西汀</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30</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22.7±6.8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20.2±7.4</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15.1±7.1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r>
              <a:tr h="252000">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endParaRPr lang="zh-CN" altLang="en-US" sz="1100" b="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zh-CN" altLang="en-US" sz="1100" b="0" dirty="0"/>
                        <a:t>文拉法辛</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30</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21.8±3.7</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17.9+4.0</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c>
                  <a:txBody>
                    <a:bodyPr/>
                    <a:lstStyle/>
                    <a:p>
                      <a:pPr algn="ctr"/>
                      <a:r>
                        <a:rPr lang="en-US" altLang="zh-CN" sz="1100" b="0" dirty="0"/>
                        <a:t>11.6±7.5</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AE2EE"/>
                    </a:solidFill>
                  </a:tcPr>
                </a:tc>
              </a:tr>
              <a:tr h="252000">
                <a:tc>
                  <a:txBody>
                    <a:bodyPr/>
                    <a:lstStyle/>
                    <a:p>
                      <a:pPr algn="ctr"/>
                      <a:r>
                        <a:rPr lang="en-US" altLang="zh-CN" sz="1100" b="0" dirty="0"/>
                        <a:t>5</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zh-CN" altLang="en-US" sz="1100" b="0" dirty="0"/>
                        <a:t>阳前军</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2008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zh-CN" altLang="en-US" sz="1100" b="0" dirty="0"/>
                        <a:t>氟西汀</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38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26.9±7.5</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23.9±8.1</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13.6±6.2</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52000">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zh-CN" altLang="en-US" sz="1100" b="0" dirty="0"/>
                        <a:t>文拉法辛</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42</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27.2±6.4</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20.0±7.3</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r>
                        <a:rPr lang="en-US" altLang="zh-CN" sz="1100" b="0" dirty="0"/>
                        <a:t>13.8±7.8</a:t>
                      </a:r>
                      <a:endParaRPr lang="zh-CN" altLang="en-US" sz="11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bl>
          </a:graphicData>
        </a:graphic>
      </p:graphicFrame>
      <p:sp>
        <p:nvSpPr>
          <p:cNvPr id="5" name="文本框 4"/>
          <p:cNvSpPr txBox="1"/>
          <p:nvPr/>
        </p:nvSpPr>
        <p:spPr>
          <a:xfrm>
            <a:off x="0" y="6488668"/>
            <a:ext cx="6094324" cy="369332"/>
          </a:xfrm>
          <a:prstGeom prst="rect">
            <a:avLst/>
          </a:prstGeom>
          <a:noFill/>
        </p:spPr>
        <p:txBody>
          <a:bodyPr wrap="square">
            <a:spAutoFit/>
          </a:bodyPr>
          <a:lstStyle/>
          <a:p>
            <a:r>
              <a:rPr lang="en-US" altLang="zh-CN" sz="900" dirty="0">
                <a:latin typeface="+mn-ea"/>
              </a:rPr>
              <a:t>[1]</a:t>
            </a:r>
            <a:r>
              <a:rPr lang="zh-CN" altLang="en-US" sz="900" dirty="0">
                <a:latin typeface="+mn-ea"/>
              </a:rPr>
              <a:t>、</a:t>
            </a:r>
            <a:r>
              <a:rPr lang="en-US" altLang="zh-CN" sz="900" baseline="30000" dirty="0">
                <a:latin typeface="+mn-ea"/>
              </a:rPr>
              <a:t> </a:t>
            </a:r>
            <a:r>
              <a:rPr lang="en-US" altLang="zh-CN" sz="900" dirty="0"/>
              <a:t>Clinical Rational Drug Use</a:t>
            </a:r>
            <a:r>
              <a:rPr lang="zh-CN" altLang="en-US" sz="900" dirty="0"/>
              <a:t>，</a:t>
            </a:r>
            <a:r>
              <a:rPr lang="en-US" altLang="zh-CN" sz="900" dirty="0"/>
              <a:t>July 2012</a:t>
            </a:r>
            <a:r>
              <a:rPr lang="zh-CN" altLang="en-US" sz="900" dirty="0"/>
              <a:t>，</a:t>
            </a:r>
            <a:r>
              <a:rPr lang="en-US" altLang="zh-CN" sz="900" dirty="0"/>
              <a:t>Vol. 5 No. 7C</a:t>
            </a:r>
            <a:endParaRPr lang="en-US" altLang="zh-CN" sz="900" dirty="0"/>
          </a:p>
          <a:p>
            <a:r>
              <a:rPr lang="en-US" altLang="zh-CN" sz="900" dirty="0">
                <a:latin typeface="+mn-ea"/>
              </a:rPr>
              <a:t>[2]</a:t>
            </a:r>
            <a:r>
              <a:rPr lang="zh-CN" altLang="en-US" sz="900" dirty="0">
                <a:latin typeface="+mn-ea"/>
              </a:rPr>
              <a:t>、</a:t>
            </a:r>
            <a:r>
              <a:rPr lang="en-US" altLang="zh-CN" sz="900" dirty="0"/>
              <a:t>Chinese Mental Health Journal</a:t>
            </a:r>
            <a:r>
              <a:rPr lang="zh-CN" altLang="en-US" sz="900" dirty="0"/>
              <a:t>，</a:t>
            </a:r>
            <a:r>
              <a:rPr lang="en-US" altLang="zh-CN" sz="900" dirty="0"/>
              <a:t>Vol 31</a:t>
            </a:r>
            <a:r>
              <a:rPr lang="zh-CN" altLang="en-US" sz="900" dirty="0"/>
              <a:t>，</a:t>
            </a:r>
            <a:r>
              <a:rPr lang="en-US" altLang="zh-CN" sz="900" dirty="0"/>
              <a:t>No. 12 ( Suppl. 2) </a:t>
            </a:r>
            <a:r>
              <a:rPr lang="zh-CN" altLang="en-US" sz="900" dirty="0"/>
              <a:t>，</a:t>
            </a:r>
            <a:r>
              <a:rPr lang="en-US" altLang="zh-CN" sz="900" dirty="0"/>
              <a:t>2017 </a:t>
            </a:r>
            <a:endParaRPr lang="zh-CN" altLang="en-US" sz="9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03.</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4" name="OfficePLUS.cn-4"/>
          <p:cNvSpPr txBox="1"/>
          <p:nvPr/>
        </p:nvSpPr>
        <p:spPr>
          <a:xfrm flipH="1">
            <a:off x="1583998" y="295533"/>
            <a:ext cx="2656405"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有效性</a:t>
            </a:r>
            <a:endParaRPr lang="zh-CN" altLang="en-US" sz="2400" b="1" dirty="0">
              <a:solidFill>
                <a:srgbClr val="0D8CFE"/>
              </a:solidFill>
              <a:latin typeface="+mj-ea"/>
              <a:ea typeface="+mj-ea"/>
              <a:cs typeface="阿里巴巴普惠体 B" panose="00020600040101010101" pitchFamily="18" charset="-122"/>
              <a:sym typeface="+mn-lt"/>
            </a:endParaRPr>
          </a:p>
        </p:txBody>
      </p:sp>
      <p:pic>
        <p:nvPicPr>
          <p:cNvPr id="2" name="OfficePLUS.cn-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37462" y="234265"/>
            <a:ext cx="584200" cy="584200"/>
          </a:xfrm>
          <a:prstGeom prst="rect">
            <a:avLst/>
          </a:prstGeom>
          <a:effectLst>
            <a:outerShdw blurRad="50800" dist="38100" dir="2700000" algn="tl" rotWithShape="0">
              <a:prstClr val="black">
                <a:alpha val="14000"/>
              </a:prstClr>
            </a:outerShdw>
          </a:effectLst>
        </p:spPr>
      </p:pic>
      <p:sp>
        <p:nvSpPr>
          <p:cNvPr id="18" name="OfficePLUS.cn-4"/>
          <p:cNvSpPr txBox="1"/>
          <p:nvPr/>
        </p:nvSpPr>
        <p:spPr>
          <a:xfrm flipH="1">
            <a:off x="4767798" y="540000"/>
            <a:ext cx="2656405" cy="400110"/>
          </a:xfrm>
          <a:prstGeom prst="rect">
            <a:avLst/>
          </a:prstGeom>
          <a:noFill/>
        </p:spPr>
        <p:txBody>
          <a:bodyPr wrap="square" rtlCol="0">
            <a:spAutoFit/>
          </a:bodyPr>
          <a:lstStyle/>
          <a:p>
            <a:pPr algn="ctr"/>
            <a:r>
              <a:rPr lang="zh-CN" altLang="en-US" sz="2000" dirty="0">
                <a:solidFill>
                  <a:srgbClr val="0D8CFE"/>
                </a:solidFill>
                <a:latin typeface="+mj-ea"/>
                <a:ea typeface="+mj-ea"/>
                <a:cs typeface="阿里巴巴普惠体 B" panose="00020600040101010101" pitchFamily="18" charset="-122"/>
                <a:sym typeface="+mn-lt"/>
              </a:rPr>
              <a:t>适应症</a:t>
            </a:r>
            <a:r>
              <a:rPr lang="en-US" altLang="zh-CN" sz="2000" dirty="0">
                <a:solidFill>
                  <a:srgbClr val="0D8CFE"/>
                </a:solidFill>
                <a:latin typeface="+mj-ea"/>
                <a:ea typeface="+mj-ea"/>
                <a:cs typeface="阿里巴巴普惠体 B" panose="00020600040101010101" pitchFamily="18" charset="-122"/>
                <a:sym typeface="+mn-lt"/>
              </a:rPr>
              <a:t>-</a:t>
            </a:r>
            <a:r>
              <a:rPr lang="zh-CN" altLang="en-US" sz="2000" dirty="0">
                <a:solidFill>
                  <a:srgbClr val="0D8CFE"/>
                </a:solidFill>
                <a:latin typeface="+mj-ea"/>
                <a:ea typeface="+mj-ea"/>
                <a:cs typeface="阿里巴巴普惠体 B" panose="00020600040101010101" pitchFamily="18" charset="-122"/>
                <a:sym typeface="+mn-lt"/>
              </a:rPr>
              <a:t>强迫症</a:t>
            </a:r>
            <a:endParaRPr lang="zh-CN" altLang="en-US" sz="2000" dirty="0">
              <a:solidFill>
                <a:srgbClr val="0D8CFE"/>
              </a:solidFill>
              <a:latin typeface="+mj-ea"/>
              <a:ea typeface="+mj-ea"/>
              <a:cs typeface="阿里巴巴普惠体 B" panose="00020600040101010101" pitchFamily="18" charset="-122"/>
              <a:sym typeface="+mn-lt"/>
            </a:endParaRPr>
          </a:p>
        </p:txBody>
      </p:sp>
      <p:sp>
        <p:nvSpPr>
          <p:cNvPr id="12" name="文本框 13"/>
          <p:cNvSpPr txBox="1"/>
          <p:nvPr/>
        </p:nvSpPr>
        <p:spPr>
          <a:xfrm>
            <a:off x="792000" y="2014455"/>
            <a:ext cx="5472000" cy="2012859"/>
          </a:xfrm>
          <a:prstGeom prst="rect">
            <a:avLst/>
          </a:prstGeom>
          <a:noFill/>
        </p:spPr>
        <p:txBody>
          <a:bodyPr wrap="square">
            <a:spAutoFit/>
          </a:bodyPr>
          <a:lstStyle/>
          <a:p>
            <a:pPr algn="just">
              <a:lnSpc>
                <a:spcPct val="130000"/>
              </a:lnSpc>
            </a:pPr>
            <a:r>
              <a:rPr lang="zh-CN" altLang="en-US" sz="1200" kern="100" dirty="0">
                <a:solidFill>
                  <a:srgbClr val="333333"/>
                </a:solidFill>
                <a:effectLst/>
                <a:latin typeface="+mn-ea"/>
                <a:cs typeface="Times New Roman" panose="02020603050405020304" pitchFamily="18" charset="0"/>
              </a:rPr>
              <a:t>在</a:t>
            </a:r>
            <a:r>
              <a:rPr lang="en-US" altLang="zh-CN" sz="1200" kern="100" dirty="0">
                <a:solidFill>
                  <a:srgbClr val="333333"/>
                </a:solidFill>
                <a:effectLst/>
                <a:latin typeface="+mn-ea"/>
                <a:cs typeface="Times New Roman" panose="02020603050405020304" pitchFamily="18" charset="0"/>
              </a:rPr>
              <a:t>2</a:t>
            </a:r>
            <a:r>
              <a:rPr lang="zh-CN" altLang="en-US" sz="1200" kern="100" dirty="0">
                <a:solidFill>
                  <a:srgbClr val="333333"/>
                </a:solidFill>
                <a:effectLst/>
                <a:latin typeface="+mn-ea"/>
                <a:cs typeface="Times New Roman" panose="02020603050405020304" pitchFamily="18" charset="0"/>
              </a:rPr>
              <a:t>项为期</a:t>
            </a:r>
            <a:r>
              <a:rPr lang="en-US" altLang="zh-CN" sz="1200" kern="100" dirty="0">
                <a:solidFill>
                  <a:srgbClr val="333333"/>
                </a:solidFill>
                <a:effectLst/>
                <a:latin typeface="+mn-ea"/>
                <a:cs typeface="Times New Roman" panose="02020603050405020304" pitchFamily="18" charset="0"/>
              </a:rPr>
              <a:t>13</a:t>
            </a:r>
            <a:r>
              <a:rPr lang="zh-CN" altLang="en-US" sz="1200" kern="100" dirty="0">
                <a:solidFill>
                  <a:srgbClr val="333333"/>
                </a:solidFill>
                <a:effectLst/>
                <a:latin typeface="+mn-ea"/>
                <a:cs typeface="Times New Roman" panose="02020603050405020304" pitchFamily="18" charset="0"/>
              </a:rPr>
              <a:t>周、多中心、平行分组的</a:t>
            </a:r>
            <a:r>
              <a:rPr lang="zh-CN" altLang="en-US" sz="1200" kern="100" dirty="0">
                <a:solidFill>
                  <a:srgbClr val="FF0000"/>
                </a:solidFill>
                <a:effectLst/>
                <a:latin typeface="+mn-ea"/>
                <a:cs typeface="Times New Roman" panose="02020603050405020304" pitchFamily="18" charset="0"/>
              </a:rPr>
              <a:t>成人门诊患者</a:t>
            </a:r>
            <a:r>
              <a:rPr lang="zh-CN" altLang="en-US" sz="1200" kern="100" dirty="0">
                <a:solidFill>
                  <a:srgbClr val="333333"/>
                </a:solidFill>
                <a:effectLst/>
                <a:latin typeface="+mn-ea"/>
                <a:cs typeface="Times New Roman" panose="02020603050405020304" pitchFamily="18" charset="0"/>
              </a:rPr>
              <a:t>试验中</a:t>
            </a:r>
            <a:r>
              <a:rPr lang="en-US" altLang="zh-CN" sz="1200" kern="100" dirty="0">
                <a:solidFill>
                  <a:srgbClr val="333333"/>
                </a:solidFill>
                <a:effectLst/>
                <a:latin typeface="+mn-ea"/>
                <a:cs typeface="Times New Roman" panose="02020603050405020304" pitchFamily="18" charset="0"/>
              </a:rPr>
              <a:t>(</a:t>
            </a:r>
            <a:r>
              <a:rPr lang="zh-CN" altLang="en-US" sz="1200" kern="100" dirty="0">
                <a:solidFill>
                  <a:srgbClr val="333333"/>
                </a:solidFill>
                <a:effectLst/>
                <a:latin typeface="+mn-ea"/>
                <a:cs typeface="Times New Roman" panose="02020603050405020304" pitchFamily="18" charset="0"/>
              </a:rPr>
              <a:t>试验</a:t>
            </a:r>
            <a:r>
              <a:rPr lang="en-US" altLang="zh-CN" sz="1200" kern="100" dirty="0">
                <a:solidFill>
                  <a:srgbClr val="333333"/>
                </a:solidFill>
                <a:effectLst/>
                <a:latin typeface="+mn-ea"/>
                <a:cs typeface="Times New Roman" panose="02020603050405020304" pitchFamily="18" charset="0"/>
              </a:rPr>
              <a:t>1</a:t>
            </a:r>
            <a:r>
              <a:rPr lang="zh-CN" altLang="en-US" sz="1200" kern="100" dirty="0">
                <a:solidFill>
                  <a:srgbClr val="333333"/>
                </a:solidFill>
                <a:effectLst/>
                <a:latin typeface="+mn-ea"/>
                <a:cs typeface="Times New Roman" panose="02020603050405020304" pitchFamily="18" charset="0"/>
              </a:rPr>
              <a:t>和试验</a:t>
            </a:r>
            <a:r>
              <a:rPr lang="en-US" altLang="zh-CN" sz="1200" kern="100" dirty="0">
                <a:solidFill>
                  <a:srgbClr val="333333"/>
                </a:solidFill>
                <a:effectLst/>
                <a:latin typeface="+mn-ea"/>
                <a:cs typeface="Times New Roman" panose="02020603050405020304" pitchFamily="18" charset="0"/>
              </a:rPr>
              <a:t>2)</a:t>
            </a:r>
            <a:r>
              <a:rPr lang="zh-CN" altLang="en-US" sz="1200" kern="100" dirty="0">
                <a:solidFill>
                  <a:srgbClr val="333333"/>
                </a:solidFill>
                <a:effectLst/>
                <a:latin typeface="+mn-ea"/>
                <a:cs typeface="Times New Roman" panose="02020603050405020304" pitchFamily="18" charset="0"/>
              </a:rPr>
              <a:t>，证明了氟西汀治疗</a:t>
            </a:r>
            <a:r>
              <a:rPr lang="zh-CN" altLang="en-US" sz="1200" kern="100" dirty="0">
                <a:solidFill>
                  <a:srgbClr val="FF0000"/>
                </a:solidFill>
                <a:effectLst/>
                <a:latin typeface="+mn-ea"/>
                <a:cs typeface="Times New Roman" panose="02020603050405020304" pitchFamily="18" charset="0"/>
              </a:rPr>
              <a:t>强迫症</a:t>
            </a:r>
            <a:r>
              <a:rPr lang="zh-CN" altLang="en-US" sz="1200" kern="100" dirty="0">
                <a:solidFill>
                  <a:srgbClr val="333333"/>
                </a:solidFill>
                <a:effectLst/>
                <a:latin typeface="+mn-ea"/>
                <a:cs typeface="Times New Roman" panose="02020603050405020304" pitchFamily="18" charset="0"/>
              </a:rPr>
              <a:t>的有效性。患者接受</a:t>
            </a:r>
            <a:r>
              <a:rPr lang="en-US" altLang="zh-CN" sz="1200" kern="100" dirty="0">
                <a:solidFill>
                  <a:srgbClr val="333333"/>
                </a:solidFill>
                <a:effectLst/>
                <a:latin typeface="+mn-ea"/>
                <a:cs typeface="Times New Roman" panose="02020603050405020304" pitchFamily="18" charset="0"/>
              </a:rPr>
              <a:t>20</a:t>
            </a:r>
            <a:r>
              <a:rPr lang="zh-CN" altLang="en-US" sz="1200" kern="100" dirty="0">
                <a:solidFill>
                  <a:srgbClr val="333333"/>
                </a:solidFill>
                <a:effectLst/>
                <a:latin typeface="+mn-ea"/>
                <a:cs typeface="Times New Roman" panose="02020603050405020304" pitchFamily="18" charset="0"/>
              </a:rPr>
              <a:t>、</a:t>
            </a:r>
            <a:r>
              <a:rPr lang="en-US" altLang="zh-CN" sz="1200" kern="100" dirty="0">
                <a:solidFill>
                  <a:srgbClr val="333333"/>
                </a:solidFill>
                <a:effectLst/>
                <a:latin typeface="+mn-ea"/>
                <a:cs typeface="Times New Roman" panose="02020603050405020304" pitchFamily="18" charset="0"/>
              </a:rPr>
              <a:t>40</a:t>
            </a:r>
            <a:r>
              <a:rPr lang="zh-CN" altLang="en-US" sz="1200" kern="100" dirty="0">
                <a:solidFill>
                  <a:srgbClr val="333333"/>
                </a:solidFill>
                <a:effectLst/>
                <a:latin typeface="+mn-ea"/>
                <a:cs typeface="Times New Roman" panose="02020603050405020304" pitchFamily="18" charset="0"/>
              </a:rPr>
              <a:t>或</a:t>
            </a:r>
            <a:r>
              <a:rPr lang="en-US" altLang="zh-CN" sz="1200" kern="100" dirty="0">
                <a:solidFill>
                  <a:srgbClr val="333333"/>
                </a:solidFill>
                <a:effectLst/>
                <a:latin typeface="+mn-ea"/>
                <a:cs typeface="Times New Roman" panose="02020603050405020304" pitchFamily="18" charset="0"/>
              </a:rPr>
              <a:t>60mg/</a:t>
            </a:r>
            <a:r>
              <a:rPr lang="zh-CN" altLang="en-US" sz="1200" kern="100" dirty="0">
                <a:solidFill>
                  <a:srgbClr val="333333"/>
                </a:solidFill>
                <a:effectLst/>
                <a:latin typeface="+mn-ea"/>
                <a:cs typeface="Times New Roman" panose="02020603050405020304" pitchFamily="18" charset="0"/>
              </a:rPr>
              <a:t>天</a:t>
            </a:r>
            <a:r>
              <a:rPr lang="en-US" altLang="zh-CN" sz="1200" kern="100" dirty="0">
                <a:solidFill>
                  <a:srgbClr val="333333"/>
                </a:solidFill>
                <a:effectLst/>
                <a:latin typeface="+mn-ea"/>
                <a:cs typeface="Times New Roman" panose="02020603050405020304" pitchFamily="18" charset="0"/>
              </a:rPr>
              <a:t>(</a:t>
            </a:r>
            <a:r>
              <a:rPr lang="zh-CN" altLang="en-US" sz="1200" kern="100" dirty="0">
                <a:solidFill>
                  <a:srgbClr val="333333"/>
                </a:solidFill>
                <a:effectLst/>
                <a:latin typeface="+mn-ea"/>
                <a:cs typeface="Times New Roman" panose="02020603050405020304" pitchFamily="18" charset="0"/>
              </a:rPr>
              <a:t>每天一次给药方案，早晨服用</a:t>
            </a:r>
            <a:r>
              <a:rPr lang="en-US" altLang="zh-CN" sz="1200" kern="100" dirty="0">
                <a:solidFill>
                  <a:srgbClr val="333333"/>
                </a:solidFill>
                <a:effectLst/>
                <a:latin typeface="+mn-ea"/>
                <a:cs typeface="Times New Roman" panose="02020603050405020304" pitchFamily="18" charset="0"/>
              </a:rPr>
              <a:t>)</a:t>
            </a:r>
            <a:r>
              <a:rPr lang="zh-CN" altLang="en-US" sz="1200" kern="100" dirty="0">
                <a:solidFill>
                  <a:srgbClr val="333333"/>
                </a:solidFill>
                <a:effectLst/>
                <a:latin typeface="+mn-ea"/>
                <a:cs typeface="Times New Roman" panose="02020603050405020304" pitchFamily="18" charset="0"/>
              </a:rPr>
              <a:t>固定剂量的氟西汀或安慰剂。两项试验中的患者都有中至重度强迫症</a:t>
            </a:r>
            <a:r>
              <a:rPr lang="en-US" altLang="zh-CN" sz="1200" kern="100" dirty="0">
                <a:solidFill>
                  <a:srgbClr val="333333"/>
                </a:solidFill>
                <a:effectLst/>
                <a:latin typeface="+mn-ea"/>
                <a:cs typeface="Times New Roman" panose="02020603050405020304" pitchFamily="18" charset="0"/>
              </a:rPr>
              <a:t>(DSM-Ⅲ-R)</a:t>
            </a:r>
            <a:r>
              <a:rPr lang="zh-CN" altLang="en-US" sz="1200" kern="100" dirty="0">
                <a:solidFill>
                  <a:srgbClr val="333333"/>
                </a:solidFill>
                <a:effectLst/>
                <a:latin typeface="+mn-ea"/>
                <a:cs typeface="Times New Roman" panose="02020603050405020304" pitchFamily="18" charset="0"/>
              </a:rPr>
              <a:t>，</a:t>
            </a:r>
            <a:r>
              <a:rPr lang="en-US" altLang="zh-CN" sz="1200" kern="100" dirty="0">
                <a:solidFill>
                  <a:srgbClr val="333333"/>
                </a:solidFill>
                <a:effectLst/>
                <a:latin typeface="+mn-ea"/>
                <a:cs typeface="Times New Roman" panose="02020603050405020304" pitchFamily="18" charset="0"/>
              </a:rPr>
              <a:t>Yale-Brown</a:t>
            </a:r>
            <a:r>
              <a:rPr lang="zh-CN" altLang="en-US" sz="1200" kern="100" dirty="0">
                <a:solidFill>
                  <a:srgbClr val="333333"/>
                </a:solidFill>
                <a:effectLst/>
                <a:latin typeface="+mn-ea"/>
                <a:cs typeface="Times New Roman" panose="02020603050405020304" pitchFamily="18" charset="0"/>
              </a:rPr>
              <a:t>强迫症量表</a:t>
            </a:r>
            <a:r>
              <a:rPr lang="en-US" altLang="zh-CN" sz="1200" kern="100" dirty="0">
                <a:solidFill>
                  <a:srgbClr val="333333"/>
                </a:solidFill>
                <a:effectLst/>
                <a:latin typeface="+mn-ea"/>
                <a:cs typeface="Times New Roman" panose="02020603050405020304" pitchFamily="18" charset="0"/>
              </a:rPr>
              <a:t>(YBOCS</a:t>
            </a:r>
            <a:r>
              <a:rPr lang="zh-CN" altLang="en-US" sz="1200" kern="100" dirty="0">
                <a:solidFill>
                  <a:srgbClr val="333333"/>
                </a:solidFill>
                <a:effectLst/>
                <a:latin typeface="+mn-ea"/>
                <a:cs typeface="Times New Roman" panose="02020603050405020304" pitchFamily="18" charset="0"/>
              </a:rPr>
              <a:t>，总分</a:t>
            </a:r>
            <a:r>
              <a:rPr lang="en-US" altLang="zh-CN" sz="1200" kern="100" dirty="0">
                <a:solidFill>
                  <a:srgbClr val="333333"/>
                </a:solidFill>
                <a:effectLst/>
                <a:latin typeface="+mn-ea"/>
                <a:cs typeface="Times New Roman" panose="02020603050405020304" pitchFamily="18" charset="0"/>
              </a:rPr>
              <a:t>)</a:t>
            </a:r>
            <a:r>
              <a:rPr lang="zh-CN" altLang="en-US" sz="1200" kern="100" dirty="0">
                <a:solidFill>
                  <a:srgbClr val="333333"/>
                </a:solidFill>
                <a:effectLst/>
                <a:latin typeface="+mn-ea"/>
                <a:cs typeface="Times New Roman" panose="02020603050405020304" pitchFamily="18" charset="0"/>
              </a:rPr>
              <a:t>的基线期评分在</a:t>
            </a:r>
            <a:r>
              <a:rPr lang="en-US" altLang="zh-CN" sz="1200" kern="100" dirty="0">
                <a:solidFill>
                  <a:srgbClr val="333333"/>
                </a:solidFill>
                <a:effectLst/>
                <a:latin typeface="+mn-ea"/>
                <a:cs typeface="Times New Roman" panose="02020603050405020304" pitchFamily="18" charset="0"/>
              </a:rPr>
              <a:t>22</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26</a:t>
            </a:r>
            <a:r>
              <a:rPr lang="zh-CN" altLang="en-US" sz="1200" kern="100" dirty="0">
                <a:solidFill>
                  <a:srgbClr val="333333"/>
                </a:solidFill>
                <a:effectLst/>
                <a:latin typeface="+mn-ea"/>
                <a:cs typeface="Times New Roman" panose="02020603050405020304" pitchFamily="18" charset="0"/>
              </a:rPr>
              <a:t>分之间。在试验</a:t>
            </a:r>
            <a:r>
              <a:rPr lang="en-US" altLang="zh-CN" sz="1200" kern="100" dirty="0">
                <a:solidFill>
                  <a:srgbClr val="333333"/>
                </a:solidFill>
                <a:effectLst/>
                <a:latin typeface="+mn-ea"/>
                <a:cs typeface="Times New Roman" panose="02020603050405020304" pitchFamily="18" charset="0"/>
              </a:rPr>
              <a:t>1</a:t>
            </a:r>
            <a:r>
              <a:rPr lang="zh-CN" altLang="en-US" sz="1200" kern="100" dirty="0">
                <a:solidFill>
                  <a:srgbClr val="333333"/>
                </a:solidFill>
                <a:effectLst/>
                <a:latin typeface="+mn-ea"/>
                <a:cs typeface="Times New Roman" panose="02020603050405020304" pitchFamily="18" charset="0"/>
              </a:rPr>
              <a:t>接受氟西汀的患者中，</a:t>
            </a:r>
            <a:r>
              <a:rPr lang="en-US" altLang="zh-CN" sz="1200" kern="100" dirty="0">
                <a:solidFill>
                  <a:srgbClr val="333333"/>
                </a:solidFill>
                <a:effectLst/>
                <a:latin typeface="+mn-ea"/>
                <a:cs typeface="Times New Roman" panose="02020603050405020304" pitchFamily="18" charset="0"/>
              </a:rPr>
              <a:t>YBOCS</a:t>
            </a:r>
            <a:r>
              <a:rPr lang="zh-CN" altLang="en-US" sz="1200" kern="100" dirty="0">
                <a:solidFill>
                  <a:srgbClr val="333333"/>
                </a:solidFill>
                <a:effectLst/>
                <a:latin typeface="+mn-ea"/>
                <a:cs typeface="Times New Roman" panose="02020603050405020304" pitchFamily="18" charset="0"/>
              </a:rPr>
              <a:t>总分大约平均下降</a:t>
            </a:r>
            <a:r>
              <a:rPr lang="en-US" altLang="zh-CN" sz="1200" kern="100" dirty="0">
                <a:solidFill>
                  <a:srgbClr val="333333"/>
                </a:solidFill>
                <a:effectLst/>
                <a:latin typeface="+mn-ea"/>
                <a:cs typeface="Times New Roman" panose="02020603050405020304" pitchFamily="18" charset="0"/>
              </a:rPr>
              <a:t>4</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6</a:t>
            </a:r>
            <a:r>
              <a:rPr lang="zh-CN" altLang="en-US" sz="1200" kern="100" dirty="0">
                <a:solidFill>
                  <a:srgbClr val="333333"/>
                </a:solidFill>
                <a:effectLst/>
                <a:latin typeface="+mn-ea"/>
                <a:cs typeface="Times New Roman" panose="02020603050405020304" pitchFamily="18" charset="0"/>
              </a:rPr>
              <a:t>个单位，安慰剂患者下降</a:t>
            </a:r>
            <a:r>
              <a:rPr lang="en-US" altLang="zh-CN" sz="1200" kern="100" dirty="0">
                <a:solidFill>
                  <a:srgbClr val="333333"/>
                </a:solidFill>
                <a:effectLst/>
                <a:latin typeface="+mn-ea"/>
                <a:cs typeface="Times New Roman" panose="02020603050405020304" pitchFamily="18" charset="0"/>
              </a:rPr>
              <a:t>1</a:t>
            </a:r>
            <a:r>
              <a:rPr lang="zh-CN" altLang="en-US" sz="1200" kern="100" dirty="0">
                <a:solidFill>
                  <a:srgbClr val="333333"/>
                </a:solidFill>
                <a:effectLst/>
                <a:latin typeface="+mn-ea"/>
                <a:cs typeface="Times New Roman" panose="02020603050405020304" pitchFamily="18" charset="0"/>
              </a:rPr>
              <a:t>个单位</a:t>
            </a:r>
            <a:r>
              <a:rPr lang="zh-CN" altLang="en-US" sz="1200" kern="100" dirty="0">
                <a:solidFill>
                  <a:srgbClr val="333333"/>
                </a:solidFill>
                <a:latin typeface="+mn-ea"/>
                <a:cs typeface="Times New Roman" panose="02020603050405020304" pitchFamily="18" charset="0"/>
              </a:rPr>
              <a:t>。</a:t>
            </a:r>
            <a:r>
              <a:rPr lang="zh-CN" altLang="en-US" sz="1200" kern="100" dirty="0">
                <a:solidFill>
                  <a:srgbClr val="333333"/>
                </a:solidFill>
                <a:effectLst/>
                <a:latin typeface="+mn-ea"/>
                <a:cs typeface="Times New Roman" panose="02020603050405020304" pitchFamily="18" charset="0"/>
              </a:rPr>
              <a:t>在试验</a:t>
            </a:r>
            <a:r>
              <a:rPr lang="en-US" altLang="zh-CN" sz="1200" kern="100" dirty="0">
                <a:solidFill>
                  <a:srgbClr val="333333"/>
                </a:solidFill>
                <a:effectLst/>
                <a:latin typeface="+mn-ea"/>
                <a:cs typeface="Times New Roman" panose="02020603050405020304" pitchFamily="18" charset="0"/>
              </a:rPr>
              <a:t>2</a:t>
            </a:r>
            <a:r>
              <a:rPr lang="zh-CN" altLang="en-US" sz="1200" kern="100" dirty="0">
                <a:solidFill>
                  <a:srgbClr val="333333"/>
                </a:solidFill>
                <a:effectLst/>
                <a:latin typeface="+mn-ea"/>
                <a:cs typeface="Times New Roman" panose="02020603050405020304" pitchFamily="18" charset="0"/>
              </a:rPr>
              <a:t>接受氟西汀的患者中，</a:t>
            </a:r>
            <a:r>
              <a:rPr lang="en-US" altLang="zh-CN" sz="1200" kern="100" dirty="0">
                <a:solidFill>
                  <a:srgbClr val="333333"/>
                </a:solidFill>
                <a:effectLst/>
                <a:latin typeface="+mn-ea"/>
                <a:cs typeface="Times New Roman" panose="02020603050405020304" pitchFamily="18" charset="0"/>
              </a:rPr>
              <a:t>YBOCS</a:t>
            </a:r>
            <a:r>
              <a:rPr lang="zh-CN" altLang="en-US" sz="1200" kern="100" dirty="0">
                <a:solidFill>
                  <a:srgbClr val="333333"/>
                </a:solidFill>
                <a:effectLst/>
                <a:latin typeface="+mn-ea"/>
                <a:cs typeface="Times New Roman" panose="02020603050405020304" pitchFamily="18" charset="0"/>
              </a:rPr>
              <a:t>总分大约平均下降</a:t>
            </a:r>
            <a:r>
              <a:rPr lang="en-US" altLang="zh-CN" sz="1200" kern="100" dirty="0">
                <a:solidFill>
                  <a:srgbClr val="333333"/>
                </a:solidFill>
                <a:effectLst/>
                <a:latin typeface="+mn-ea"/>
                <a:cs typeface="Times New Roman" panose="02020603050405020304" pitchFamily="18" charset="0"/>
              </a:rPr>
              <a:t>4</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9</a:t>
            </a:r>
            <a:r>
              <a:rPr lang="zh-CN" altLang="en-US" sz="1200" kern="100" dirty="0">
                <a:solidFill>
                  <a:srgbClr val="333333"/>
                </a:solidFill>
                <a:effectLst/>
                <a:latin typeface="+mn-ea"/>
                <a:cs typeface="Times New Roman" panose="02020603050405020304" pitchFamily="18" charset="0"/>
              </a:rPr>
              <a:t>个单位，而安慰剂患者下降</a:t>
            </a:r>
            <a:r>
              <a:rPr lang="en-US" altLang="zh-CN" sz="1200" kern="100" dirty="0">
                <a:solidFill>
                  <a:srgbClr val="333333"/>
                </a:solidFill>
                <a:effectLst/>
                <a:latin typeface="+mn-ea"/>
                <a:cs typeface="Times New Roman" panose="02020603050405020304" pitchFamily="18" charset="0"/>
              </a:rPr>
              <a:t>1</a:t>
            </a:r>
            <a:r>
              <a:rPr lang="zh-CN" altLang="en-US" sz="1200" kern="100" dirty="0">
                <a:solidFill>
                  <a:srgbClr val="333333"/>
                </a:solidFill>
                <a:effectLst/>
                <a:latin typeface="+mn-ea"/>
                <a:cs typeface="Times New Roman" panose="02020603050405020304" pitchFamily="18" charset="0"/>
              </a:rPr>
              <a:t>个单位。下表提供了试验</a:t>
            </a:r>
            <a:r>
              <a:rPr lang="en-US" altLang="zh-CN" sz="1200" kern="100" dirty="0">
                <a:solidFill>
                  <a:srgbClr val="333333"/>
                </a:solidFill>
                <a:effectLst/>
                <a:latin typeface="+mn-ea"/>
                <a:cs typeface="Times New Roman" panose="02020603050405020304" pitchFamily="18" charset="0"/>
              </a:rPr>
              <a:t>1</a:t>
            </a:r>
            <a:r>
              <a:rPr lang="zh-CN" altLang="en-US" sz="1200" kern="100" dirty="0">
                <a:solidFill>
                  <a:srgbClr val="333333"/>
                </a:solidFill>
                <a:effectLst/>
                <a:latin typeface="+mn-ea"/>
                <a:cs typeface="Times New Roman" panose="02020603050405020304" pitchFamily="18" charset="0"/>
              </a:rPr>
              <a:t>和试验</a:t>
            </a:r>
            <a:r>
              <a:rPr lang="en-US" altLang="zh-CN" sz="1200" kern="100" dirty="0">
                <a:solidFill>
                  <a:srgbClr val="333333"/>
                </a:solidFill>
                <a:effectLst/>
                <a:latin typeface="+mn-ea"/>
                <a:cs typeface="Times New Roman" panose="02020603050405020304" pitchFamily="18" charset="0"/>
              </a:rPr>
              <a:t>2</a:t>
            </a:r>
            <a:r>
              <a:rPr lang="zh-CN" altLang="en-US" sz="1200" kern="100" dirty="0">
                <a:solidFill>
                  <a:srgbClr val="333333"/>
                </a:solidFill>
                <a:effectLst/>
                <a:latin typeface="+mn-ea"/>
                <a:cs typeface="Times New Roman" panose="02020603050405020304" pitchFamily="18" charset="0"/>
              </a:rPr>
              <a:t>合并后，不同治疗组中临床总体印象（</a:t>
            </a:r>
            <a:r>
              <a:rPr lang="en-US" altLang="zh-CN" sz="1200" kern="100" dirty="0">
                <a:solidFill>
                  <a:srgbClr val="333333"/>
                </a:solidFill>
                <a:effectLst/>
                <a:latin typeface="+mn-ea"/>
                <a:cs typeface="Times New Roman" panose="02020603050405020304" pitchFamily="18" charset="0"/>
              </a:rPr>
              <a:t>CGI</a:t>
            </a:r>
            <a:r>
              <a:rPr lang="zh-CN" altLang="en-US" sz="1200" kern="100" dirty="0">
                <a:solidFill>
                  <a:srgbClr val="333333"/>
                </a:solidFill>
                <a:effectLst/>
                <a:latin typeface="+mn-ea"/>
                <a:cs typeface="Times New Roman" panose="02020603050405020304" pitchFamily="18" charset="0"/>
              </a:rPr>
              <a:t>）改善量表的结果分类</a:t>
            </a:r>
            <a:endParaRPr lang="zh-CN" altLang="zh-CN" sz="1050" kern="100" dirty="0">
              <a:effectLst/>
              <a:latin typeface="+mn-ea"/>
              <a:cs typeface="Times New Roman" panose="02020603050405020304" pitchFamily="18" charset="0"/>
            </a:endParaRPr>
          </a:p>
        </p:txBody>
      </p:sp>
      <p:graphicFrame>
        <p:nvGraphicFramePr>
          <p:cNvPr id="13" name="表格 12"/>
          <p:cNvGraphicFramePr>
            <a:graphicFrameLocks noGrp="1"/>
          </p:cNvGraphicFramePr>
          <p:nvPr/>
        </p:nvGraphicFramePr>
        <p:xfrm>
          <a:off x="1116000" y="4192797"/>
          <a:ext cx="4824000" cy="2376000"/>
        </p:xfrm>
        <a:graphic>
          <a:graphicData uri="http://schemas.openxmlformats.org/drawingml/2006/table">
            <a:tbl>
              <a:tblPr firstRow="1" firstCol="1" bandRow="1">
                <a:tableStyleId>{5C22544A-7EE6-4342-B048-85BDC9FD1C3A}</a:tableStyleId>
              </a:tblPr>
              <a:tblGrid>
                <a:gridCol w="1080000"/>
                <a:gridCol w="936000"/>
                <a:gridCol w="936000"/>
                <a:gridCol w="936000"/>
                <a:gridCol w="936000"/>
              </a:tblGrid>
              <a:tr h="360000">
                <a:tc gridSpan="5">
                  <a:txBody>
                    <a:bodyPr/>
                    <a:lstStyle/>
                    <a:p>
                      <a:pPr algn="ctr">
                        <a:lnSpc>
                          <a:spcPct val="120000"/>
                        </a:lnSpc>
                      </a:pPr>
                      <a:r>
                        <a:rPr lang="en-US" sz="1200" b="0" kern="100" dirty="0">
                          <a:solidFill>
                            <a:schemeClr val="bg1"/>
                          </a:solidFill>
                          <a:effectLst/>
                          <a:latin typeface="+mn-ea"/>
                          <a:ea typeface="+mn-ea"/>
                        </a:rPr>
                        <a:t>2</a:t>
                      </a:r>
                      <a:r>
                        <a:rPr lang="zh-CN" sz="1200" b="0" kern="100" dirty="0">
                          <a:solidFill>
                            <a:schemeClr val="bg1"/>
                          </a:solidFill>
                          <a:effectLst/>
                          <a:latin typeface="+mn-ea"/>
                          <a:ea typeface="+mn-ea"/>
                        </a:rPr>
                        <a:t>项强迫症试验汇总后完成者的</a:t>
                      </a:r>
                      <a:r>
                        <a:rPr lang="en-US" sz="1200" b="0" kern="100" dirty="0">
                          <a:solidFill>
                            <a:schemeClr val="bg1"/>
                          </a:solidFill>
                          <a:effectLst/>
                          <a:latin typeface="+mn-ea"/>
                          <a:ea typeface="+mn-ea"/>
                        </a:rPr>
                        <a:t>CGI</a:t>
                      </a:r>
                      <a:r>
                        <a:rPr lang="zh-CN" sz="1200" b="0" kern="100" dirty="0">
                          <a:solidFill>
                            <a:schemeClr val="bg1"/>
                          </a:solidFill>
                          <a:effectLst/>
                          <a:latin typeface="+mn-ea"/>
                          <a:ea typeface="+mn-ea"/>
                        </a:rPr>
                        <a:t>改善量表的结果分类（</a:t>
                      </a:r>
                      <a:r>
                        <a:rPr lang="en-US" sz="1200" b="0" kern="100" dirty="0">
                          <a:solidFill>
                            <a:schemeClr val="bg1"/>
                          </a:solidFill>
                          <a:effectLst/>
                          <a:latin typeface="+mn-ea"/>
                          <a:ea typeface="+mn-ea"/>
                        </a:rPr>
                        <a:t>%</a:t>
                      </a:r>
                      <a:r>
                        <a:rPr lang="zh-CN" sz="1200" b="0" kern="100" dirty="0">
                          <a:solidFill>
                            <a:schemeClr val="bg1"/>
                          </a:solidFill>
                          <a:effectLst/>
                          <a:latin typeface="+mn-ea"/>
                          <a:ea typeface="+mn-ea"/>
                        </a:rPr>
                        <a:t>）</a:t>
                      </a:r>
                      <a:endParaRPr lang="zh-CN" sz="1200" b="0" kern="100" dirty="0">
                        <a:solidFill>
                          <a:schemeClr val="bg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8CFE"/>
                    </a:solidFill>
                  </a:tcPr>
                </a:tc>
                <a:tc hMerge="1">
                  <a:tcPr/>
                </a:tc>
                <a:tc hMerge="1">
                  <a:tcPr/>
                </a:tc>
                <a:tc hMerge="1">
                  <a:tcPr/>
                </a:tc>
                <a:tc hMerge="1">
                  <a:tcPr/>
                </a:tc>
              </a:tr>
              <a:tr h="288000">
                <a:tc gridSpan="2">
                  <a:txBody>
                    <a:bodyPr/>
                    <a:lstStyle/>
                    <a:p>
                      <a:pPr algn="ctr">
                        <a:lnSpc>
                          <a:spcPct val="120000"/>
                        </a:lnSpc>
                      </a:pPr>
                      <a:r>
                        <a:rPr lang="zh-CN" sz="1200" b="0" kern="100" dirty="0">
                          <a:solidFill>
                            <a:schemeClr val="tx1"/>
                          </a:solidFill>
                          <a:effectLst/>
                          <a:latin typeface="+mn-ea"/>
                          <a:ea typeface="+mn-ea"/>
                        </a:rPr>
                        <a:t>安慰剂</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9EBF5"/>
                    </a:solidFill>
                  </a:tcPr>
                </a:tc>
                <a:tc hMerge="1">
                  <a:tcPr/>
                </a:tc>
                <a:tc gridSpan="3">
                  <a:txBody>
                    <a:bodyPr/>
                    <a:lstStyle/>
                    <a:p>
                      <a:pPr algn="ctr">
                        <a:lnSpc>
                          <a:spcPct val="120000"/>
                        </a:lnSpc>
                      </a:pPr>
                      <a:r>
                        <a:rPr lang="zh-CN" sz="1200" b="0" kern="100" dirty="0">
                          <a:solidFill>
                            <a:schemeClr val="tx1"/>
                          </a:solidFill>
                          <a:effectLst/>
                          <a:latin typeface="+mn-ea"/>
                          <a:ea typeface="+mn-ea"/>
                        </a:rPr>
                        <a:t>氟西汀</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9EBF5"/>
                    </a:solidFill>
                  </a:tcPr>
                </a:tc>
                <a:tc hMerge="1">
                  <a:tcPr/>
                </a:tc>
                <a:tc hMerge="1">
                  <a:tcPr/>
                </a:tc>
              </a:tr>
              <a:tr h="288000">
                <a:tc>
                  <a:txBody>
                    <a:bodyPr/>
                    <a:lstStyle/>
                    <a:p>
                      <a:pPr algn="ctr">
                        <a:lnSpc>
                          <a:spcPct val="120000"/>
                        </a:lnSpc>
                      </a:pPr>
                      <a:r>
                        <a:rPr lang="zh-CN" sz="1200" b="0" kern="100">
                          <a:solidFill>
                            <a:schemeClr val="tx1"/>
                          </a:solidFill>
                          <a:effectLst/>
                          <a:latin typeface="+mn-ea"/>
                          <a:ea typeface="+mn-ea"/>
                        </a:rPr>
                        <a:t>结果分类</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DDEC"/>
                    </a:solidFill>
                  </a:tcPr>
                </a:tc>
                <a:tc>
                  <a:txBody>
                    <a:bodyPr/>
                    <a:lstStyle/>
                    <a:p>
                      <a:pPr algn="ctr">
                        <a:lnSpc>
                          <a:spcPct val="120000"/>
                        </a:lnSpc>
                      </a:pPr>
                      <a:r>
                        <a:rPr lang="zh-CN" sz="1200" b="0" kern="100" dirty="0">
                          <a:solidFill>
                            <a:schemeClr val="tx1"/>
                          </a:solidFill>
                          <a:effectLst/>
                          <a:latin typeface="+mn-ea"/>
                          <a:ea typeface="+mn-ea"/>
                        </a:rPr>
                        <a:t>安慰剂</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0DDEC"/>
                    </a:solidFill>
                  </a:tcPr>
                </a:tc>
                <a:tc>
                  <a:txBody>
                    <a:bodyPr/>
                    <a:lstStyle/>
                    <a:p>
                      <a:pPr algn="ctr">
                        <a:lnSpc>
                          <a:spcPct val="120000"/>
                        </a:lnSpc>
                      </a:pPr>
                      <a:r>
                        <a:rPr lang="en-US" sz="1200" b="0" kern="100">
                          <a:solidFill>
                            <a:schemeClr val="tx1"/>
                          </a:solidFill>
                          <a:effectLst/>
                          <a:latin typeface="+mn-ea"/>
                          <a:ea typeface="+mn-ea"/>
                        </a:rPr>
                        <a:t>20mg</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0DDEC"/>
                    </a:solidFill>
                  </a:tcPr>
                </a:tc>
                <a:tc>
                  <a:txBody>
                    <a:bodyPr/>
                    <a:lstStyle/>
                    <a:p>
                      <a:pPr algn="ctr">
                        <a:lnSpc>
                          <a:spcPct val="120000"/>
                        </a:lnSpc>
                      </a:pPr>
                      <a:r>
                        <a:rPr lang="en-US" sz="1200" b="0" kern="100">
                          <a:solidFill>
                            <a:schemeClr val="tx1"/>
                          </a:solidFill>
                          <a:effectLst/>
                          <a:latin typeface="+mn-ea"/>
                          <a:ea typeface="+mn-ea"/>
                        </a:rPr>
                        <a:t>40mg</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DDEC"/>
                    </a:solidFill>
                  </a:tcPr>
                </a:tc>
                <a:tc>
                  <a:txBody>
                    <a:bodyPr/>
                    <a:lstStyle/>
                    <a:p>
                      <a:pPr algn="ctr">
                        <a:lnSpc>
                          <a:spcPct val="120000"/>
                        </a:lnSpc>
                      </a:pPr>
                      <a:r>
                        <a:rPr lang="en-US" sz="1200" b="0" kern="100" dirty="0">
                          <a:solidFill>
                            <a:schemeClr val="tx1"/>
                          </a:solidFill>
                          <a:effectLst/>
                          <a:latin typeface="+mn-ea"/>
                          <a:ea typeface="+mn-ea"/>
                        </a:rPr>
                        <a:t>60mg</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DDEC"/>
                    </a:solidFill>
                  </a:tcPr>
                </a:tc>
              </a:tr>
              <a:tr h="288000">
                <a:tc>
                  <a:txBody>
                    <a:bodyPr/>
                    <a:lstStyle/>
                    <a:p>
                      <a:pPr algn="ctr">
                        <a:lnSpc>
                          <a:spcPct val="120000"/>
                        </a:lnSpc>
                      </a:pPr>
                      <a:r>
                        <a:rPr lang="zh-CN" sz="1200" b="0" kern="100">
                          <a:solidFill>
                            <a:schemeClr val="tx1"/>
                          </a:solidFill>
                          <a:effectLst/>
                          <a:latin typeface="+mn-ea"/>
                          <a:ea typeface="+mn-ea"/>
                        </a:rPr>
                        <a:t>恶化</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8%</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0%</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a:solidFill>
                            <a:schemeClr val="tx1"/>
                          </a:solidFill>
                          <a:effectLst/>
                          <a:latin typeface="+mn-ea"/>
                          <a:ea typeface="+mn-ea"/>
                        </a:rPr>
                        <a:t>0%</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0%</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88000">
                <a:tc>
                  <a:txBody>
                    <a:bodyPr/>
                    <a:lstStyle/>
                    <a:p>
                      <a:pPr algn="ctr">
                        <a:lnSpc>
                          <a:spcPct val="120000"/>
                        </a:lnSpc>
                      </a:pPr>
                      <a:r>
                        <a:rPr lang="zh-CN" sz="1200" b="0" kern="100" dirty="0">
                          <a:solidFill>
                            <a:schemeClr val="tx1"/>
                          </a:solidFill>
                          <a:effectLst/>
                          <a:latin typeface="+mn-ea"/>
                          <a:ea typeface="+mn-ea"/>
                        </a:rPr>
                        <a:t>无变化</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CDCEB"/>
                    </a:solidFill>
                  </a:tcPr>
                </a:tc>
                <a:tc>
                  <a:txBody>
                    <a:bodyPr/>
                    <a:lstStyle/>
                    <a:p>
                      <a:pPr algn="ctr">
                        <a:lnSpc>
                          <a:spcPct val="120000"/>
                        </a:lnSpc>
                      </a:pPr>
                      <a:r>
                        <a:rPr lang="en-US" sz="1200" b="0" kern="100" dirty="0">
                          <a:solidFill>
                            <a:schemeClr val="tx1"/>
                          </a:solidFill>
                          <a:effectLst/>
                          <a:latin typeface="+mn-ea"/>
                          <a:ea typeface="+mn-ea"/>
                        </a:rPr>
                        <a:t>64%</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CDCEB"/>
                    </a:solidFill>
                  </a:tcPr>
                </a:tc>
                <a:tc>
                  <a:txBody>
                    <a:bodyPr/>
                    <a:lstStyle/>
                    <a:p>
                      <a:pPr algn="ctr">
                        <a:lnSpc>
                          <a:spcPct val="120000"/>
                        </a:lnSpc>
                      </a:pPr>
                      <a:r>
                        <a:rPr lang="en-US" sz="1200" b="0" kern="100" dirty="0">
                          <a:solidFill>
                            <a:schemeClr val="tx1"/>
                          </a:solidFill>
                          <a:effectLst/>
                          <a:latin typeface="+mn-ea"/>
                          <a:ea typeface="+mn-ea"/>
                        </a:rPr>
                        <a:t>41%</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CDCEB"/>
                    </a:solidFill>
                  </a:tcPr>
                </a:tc>
                <a:tc>
                  <a:txBody>
                    <a:bodyPr/>
                    <a:lstStyle/>
                    <a:p>
                      <a:pPr algn="ctr">
                        <a:lnSpc>
                          <a:spcPct val="120000"/>
                        </a:lnSpc>
                      </a:pPr>
                      <a:r>
                        <a:rPr lang="en-US" sz="1200" b="0" kern="100">
                          <a:solidFill>
                            <a:schemeClr val="tx1"/>
                          </a:solidFill>
                          <a:effectLst/>
                          <a:latin typeface="+mn-ea"/>
                          <a:ea typeface="+mn-ea"/>
                        </a:rPr>
                        <a:t>33%</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CDCEB"/>
                    </a:solidFill>
                  </a:tcPr>
                </a:tc>
                <a:tc>
                  <a:txBody>
                    <a:bodyPr/>
                    <a:lstStyle/>
                    <a:p>
                      <a:pPr algn="ctr">
                        <a:lnSpc>
                          <a:spcPct val="120000"/>
                        </a:lnSpc>
                      </a:pPr>
                      <a:r>
                        <a:rPr lang="en-US" sz="1200" b="0" kern="100" dirty="0">
                          <a:solidFill>
                            <a:schemeClr val="tx1"/>
                          </a:solidFill>
                          <a:effectLst/>
                          <a:latin typeface="+mn-ea"/>
                          <a:ea typeface="+mn-ea"/>
                        </a:rPr>
                        <a:t>29%</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CDCEB"/>
                    </a:solidFill>
                  </a:tcPr>
                </a:tc>
              </a:tr>
              <a:tr h="288000">
                <a:tc>
                  <a:txBody>
                    <a:bodyPr/>
                    <a:lstStyle/>
                    <a:p>
                      <a:pPr algn="ctr">
                        <a:lnSpc>
                          <a:spcPct val="120000"/>
                        </a:lnSpc>
                      </a:pPr>
                      <a:r>
                        <a:rPr lang="zh-CN" sz="1200" b="0" kern="100">
                          <a:solidFill>
                            <a:schemeClr val="tx1"/>
                          </a:solidFill>
                          <a:effectLst/>
                          <a:latin typeface="+mn-ea"/>
                          <a:ea typeface="+mn-ea"/>
                        </a:rPr>
                        <a:t>最小改善</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17%</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23%</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28%</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24%</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88000">
                <a:tc>
                  <a:txBody>
                    <a:bodyPr/>
                    <a:lstStyle/>
                    <a:p>
                      <a:pPr algn="ctr">
                        <a:lnSpc>
                          <a:spcPct val="120000"/>
                        </a:lnSpc>
                      </a:pPr>
                      <a:r>
                        <a:rPr lang="zh-CN" sz="1200" b="0" kern="100">
                          <a:solidFill>
                            <a:schemeClr val="tx1"/>
                          </a:solidFill>
                          <a:effectLst/>
                          <a:latin typeface="+mn-ea"/>
                          <a:ea typeface="+mn-ea"/>
                        </a:rPr>
                        <a:t>很大改善</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AEB"/>
                    </a:solidFill>
                  </a:tcPr>
                </a:tc>
                <a:tc>
                  <a:txBody>
                    <a:bodyPr/>
                    <a:lstStyle/>
                    <a:p>
                      <a:pPr algn="ctr">
                        <a:lnSpc>
                          <a:spcPct val="120000"/>
                        </a:lnSpc>
                      </a:pPr>
                      <a:r>
                        <a:rPr lang="en-US" sz="1200" b="0" kern="100" dirty="0">
                          <a:solidFill>
                            <a:schemeClr val="tx1"/>
                          </a:solidFill>
                          <a:effectLst/>
                          <a:latin typeface="+mn-ea"/>
                          <a:ea typeface="+mn-ea"/>
                        </a:rPr>
                        <a:t>8%</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9DAEB"/>
                    </a:solidFill>
                  </a:tcPr>
                </a:tc>
                <a:tc>
                  <a:txBody>
                    <a:bodyPr/>
                    <a:lstStyle/>
                    <a:p>
                      <a:pPr algn="ctr">
                        <a:lnSpc>
                          <a:spcPct val="120000"/>
                        </a:lnSpc>
                      </a:pPr>
                      <a:r>
                        <a:rPr lang="en-US" sz="1200" b="0" kern="100">
                          <a:solidFill>
                            <a:schemeClr val="tx1"/>
                          </a:solidFill>
                          <a:effectLst/>
                          <a:latin typeface="+mn-ea"/>
                          <a:ea typeface="+mn-ea"/>
                        </a:rPr>
                        <a:t>28%</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9DAEB"/>
                    </a:solidFill>
                  </a:tcPr>
                </a:tc>
                <a:tc>
                  <a:txBody>
                    <a:bodyPr/>
                    <a:lstStyle/>
                    <a:p>
                      <a:pPr algn="ctr">
                        <a:lnSpc>
                          <a:spcPct val="120000"/>
                        </a:lnSpc>
                      </a:pPr>
                      <a:r>
                        <a:rPr lang="en-US" sz="1200" b="0" kern="100" dirty="0">
                          <a:solidFill>
                            <a:schemeClr val="tx1"/>
                          </a:solidFill>
                          <a:effectLst/>
                          <a:latin typeface="+mn-ea"/>
                          <a:ea typeface="+mn-ea"/>
                        </a:rPr>
                        <a:t>27%</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AEB"/>
                    </a:solidFill>
                  </a:tcPr>
                </a:tc>
                <a:tc>
                  <a:txBody>
                    <a:bodyPr/>
                    <a:lstStyle/>
                    <a:p>
                      <a:pPr algn="ctr">
                        <a:lnSpc>
                          <a:spcPct val="120000"/>
                        </a:lnSpc>
                      </a:pPr>
                      <a:r>
                        <a:rPr lang="en-US" sz="1200" b="0" kern="100" dirty="0">
                          <a:solidFill>
                            <a:schemeClr val="tx1"/>
                          </a:solidFill>
                          <a:effectLst/>
                          <a:latin typeface="+mn-ea"/>
                          <a:ea typeface="+mn-ea"/>
                        </a:rPr>
                        <a:t>28%</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DAEB"/>
                    </a:solidFill>
                  </a:tcPr>
                </a:tc>
              </a:tr>
              <a:tr h="288000">
                <a:tc>
                  <a:txBody>
                    <a:bodyPr/>
                    <a:lstStyle/>
                    <a:p>
                      <a:pPr algn="ctr">
                        <a:lnSpc>
                          <a:spcPct val="120000"/>
                        </a:lnSpc>
                      </a:pPr>
                      <a:r>
                        <a:rPr lang="zh-CN" altLang="en-US" sz="1200" b="0" kern="100" dirty="0">
                          <a:solidFill>
                            <a:schemeClr val="tx1"/>
                          </a:solidFill>
                          <a:effectLst/>
                          <a:latin typeface="+mn-ea"/>
                          <a:ea typeface="+mn-ea"/>
                        </a:rPr>
                        <a:t>极大</a:t>
                      </a:r>
                      <a:r>
                        <a:rPr lang="zh-CN" sz="1200" b="0" kern="100" dirty="0">
                          <a:solidFill>
                            <a:schemeClr val="tx1"/>
                          </a:solidFill>
                          <a:effectLst/>
                          <a:latin typeface="+mn-ea"/>
                          <a:ea typeface="+mn-ea"/>
                        </a:rPr>
                        <a:t>改善</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3%</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8%</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a:solidFill>
                            <a:schemeClr val="tx1"/>
                          </a:solidFill>
                          <a:effectLst/>
                          <a:latin typeface="+mn-ea"/>
                          <a:ea typeface="+mn-ea"/>
                        </a:rPr>
                        <a:t>12%</a:t>
                      </a:r>
                      <a:endParaRPr lang="zh-CN" sz="1200" b="0" kern="10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ctr">
                        <a:lnSpc>
                          <a:spcPct val="120000"/>
                        </a:lnSpc>
                      </a:pPr>
                      <a:r>
                        <a:rPr lang="en-US" sz="1200" b="0" kern="100" dirty="0">
                          <a:solidFill>
                            <a:schemeClr val="tx1"/>
                          </a:solidFill>
                          <a:effectLst/>
                          <a:latin typeface="+mn-ea"/>
                          <a:ea typeface="+mn-ea"/>
                        </a:rPr>
                        <a:t>19%</a:t>
                      </a:r>
                      <a:endParaRPr lang="zh-CN" sz="1200" b="0" kern="100" dirty="0">
                        <a:solidFill>
                          <a:schemeClr val="tx1"/>
                        </a:solidFill>
                        <a:effectLst/>
                        <a:latin typeface="+mn-ea"/>
                        <a:ea typeface="+mn-ea"/>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bl>
          </a:graphicData>
        </a:graphic>
      </p:graphicFrame>
      <p:sp>
        <p:nvSpPr>
          <p:cNvPr id="14" name="文本框 12"/>
          <p:cNvSpPr txBox="1"/>
          <p:nvPr/>
        </p:nvSpPr>
        <p:spPr>
          <a:xfrm>
            <a:off x="7800000" y="3100235"/>
            <a:ext cx="3600000" cy="1509324"/>
          </a:xfrm>
          <a:prstGeom prst="rect">
            <a:avLst/>
          </a:prstGeom>
          <a:noFill/>
        </p:spPr>
        <p:txBody>
          <a:bodyPr wrap="square">
            <a:spAutoFit/>
          </a:bodyPr>
          <a:lstStyle/>
          <a:p>
            <a:pPr algn="just">
              <a:lnSpc>
                <a:spcPct val="130000"/>
              </a:lnSpc>
            </a:pPr>
            <a:r>
              <a:rPr lang="zh-CN" altLang="en-US" sz="1200" kern="100" dirty="0">
                <a:solidFill>
                  <a:srgbClr val="333333"/>
                </a:solidFill>
                <a:effectLst/>
                <a:latin typeface="+mn-ea"/>
                <a:cs typeface="Times New Roman" panose="02020603050405020304" pitchFamily="18" charset="0"/>
              </a:rPr>
              <a:t>一项为期</a:t>
            </a:r>
            <a:r>
              <a:rPr lang="en-US" altLang="zh-CN" sz="1200" kern="100" dirty="0">
                <a:solidFill>
                  <a:srgbClr val="333333"/>
                </a:solidFill>
                <a:effectLst/>
                <a:latin typeface="+mn-ea"/>
                <a:cs typeface="Times New Roman" panose="02020603050405020304" pitchFamily="18" charset="0"/>
              </a:rPr>
              <a:t>13</a:t>
            </a:r>
            <a:r>
              <a:rPr lang="zh-CN" altLang="en-US" sz="1200" kern="100" dirty="0">
                <a:solidFill>
                  <a:srgbClr val="333333"/>
                </a:solidFill>
                <a:effectLst/>
                <a:latin typeface="+mn-ea"/>
                <a:cs typeface="Times New Roman" panose="02020603050405020304" pitchFamily="18" charset="0"/>
              </a:rPr>
              <a:t>周的安慰剂对照临床试验，验证了氟西汀治疗</a:t>
            </a:r>
            <a:r>
              <a:rPr lang="zh-CN" altLang="en-US" sz="1200" kern="100" dirty="0">
                <a:solidFill>
                  <a:srgbClr val="FF0000"/>
                </a:solidFill>
                <a:effectLst/>
                <a:latin typeface="+mn-ea"/>
                <a:cs typeface="Times New Roman" panose="02020603050405020304" pitchFamily="18" charset="0"/>
              </a:rPr>
              <a:t>强迫症</a:t>
            </a:r>
            <a:r>
              <a:rPr lang="zh-CN" altLang="en-US" sz="1200" kern="100" dirty="0">
                <a:solidFill>
                  <a:srgbClr val="333333"/>
                </a:solidFill>
                <a:effectLst/>
                <a:latin typeface="+mn-ea"/>
                <a:cs typeface="Times New Roman" panose="02020603050405020304" pitchFamily="18" charset="0"/>
              </a:rPr>
              <a:t>的疗效（</a:t>
            </a:r>
            <a:r>
              <a:rPr lang="en-US" altLang="zh-CN" sz="1200" kern="100" dirty="0">
                <a:solidFill>
                  <a:srgbClr val="333333"/>
                </a:solidFill>
                <a:effectLst/>
                <a:latin typeface="+mn-ea"/>
                <a:cs typeface="Times New Roman" panose="02020603050405020304" pitchFamily="18" charset="0"/>
              </a:rPr>
              <a:t>N=103</a:t>
            </a:r>
            <a:r>
              <a:rPr lang="zh-CN" altLang="en-US" sz="1200" kern="100" dirty="0">
                <a:solidFill>
                  <a:srgbClr val="333333"/>
                </a:solidFill>
                <a:effectLst/>
                <a:latin typeface="+mn-ea"/>
                <a:cs typeface="Times New Roman" panose="02020603050405020304" pitchFamily="18" charset="0"/>
              </a:rPr>
              <a:t>次随机；其中</a:t>
            </a:r>
            <a:r>
              <a:rPr lang="en-US" altLang="zh-CN" sz="1200" kern="100" dirty="0">
                <a:solidFill>
                  <a:srgbClr val="333333"/>
                </a:solidFill>
                <a:effectLst/>
                <a:latin typeface="+mn-ea"/>
                <a:cs typeface="Times New Roman" panose="02020603050405020304" pitchFamily="18" charset="0"/>
              </a:rPr>
              <a:t>75</a:t>
            </a:r>
            <a:r>
              <a:rPr lang="zh-CN" altLang="en-US" sz="1200" kern="100" dirty="0">
                <a:solidFill>
                  <a:srgbClr val="333333"/>
                </a:solidFill>
                <a:effectLst/>
                <a:latin typeface="+mn-ea"/>
                <a:cs typeface="Times New Roman" panose="02020603050405020304" pitchFamily="18" charset="0"/>
              </a:rPr>
              <a:t>名</a:t>
            </a:r>
            <a:r>
              <a:rPr lang="en-US" altLang="zh-CN" sz="1200" kern="100" dirty="0">
                <a:solidFill>
                  <a:srgbClr val="333333"/>
                </a:solidFill>
                <a:effectLst/>
                <a:latin typeface="+mn-ea"/>
                <a:cs typeface="Times New Roman" panose="02020603050405020304" pitchFamily="18" charset="0"/>
              </a:rPr>
              <a:t>7</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&lt;13</a:t>
            </a:r>
            <a:r>
              <a:rPr lang="zh-CN" altLang="en-US" sz="1200" kern="100" dirty="0">
                <a:solidFill>
                  <a:srgbClr val="333333"/>
                </a:solidFill>
                <a:effectLst/>
                <a:latin typeface="+mn-ea"/>
                <a:cs typeface="Times New Roman" panose="02020603050405020304" pitchFamily="18" charset="0"/>
              </a:rPr>
              <a:t>岁的</a:t>
            </a:r>
            <a:r>
              <a:rPr lang="zh-CN" altLang="en-US" sz="1200" kern="100" dirty="0">
                <a:solidFill>
                  <a:srgbClr val="FF0000"/>
                </a:solidFill>
                <a:effectLst/>
                <a:latin typeface="+mn-ea"/>
                <a:cs typeface="Times New Roman" panose="02020603050405020304" pitchFamily="18" charset="0"/>
              </a:rPr>
              <a:t>儿童</a:t>
            </a:r>
            <a:r>
              <a:rPr lang="zh-CN" altLang="en-US" sz="1200" kern="100" dirty="0">
                <a:solidFill>
                  <a:srgbClr val="333333"/>
                </a:solidFill>
                <a:effectLst/>
                <a:latin typeface="+mn-ea"/>
                <a:cs typeface="Times New Roman" panose="02020603050405020304" pitchFamily="18" charset="0"/>
              </a:rPr>
              <a:t>，</a:t>
            </a:r>
            <a:r>
              <a:rPr lang="en-US" altLang="zh-CN" sz="1200" kern="100" dirty="0">
                <a:solidFill>
                  <a:srgbClr val="333333"/>
                </a:solidFill>
                <a:effectLst/>
                <a:latin typeface="+mn-ea"/>
                <a:cs typeface="Times New Roman" panose="02020603050405020304" pitchFamily="18" charset="0"/>
              </a:rPr>
              <a:t>28</a:t>
            </a:r>
            <a:r>
              <a:rPr lang="zh-CN" altLang="en-US" sz="1200" kern="100" dirty="0">
                <a:solidFill>
                  <a:srgbClr val="333333"/>
                </a:solidFill>
                <a:effectLst/>
                <a:latin typeface="+mn-ea"/>
                <a:cs typeface="Times New Roman" panose="02020603050405020304" pitchFamily="18" charset="0"/>
              </a:rPr>
              <a:t>名</a:t>
            </a:r>
            <a:r>
              <a:rPr lang="en-US" altLang="zh-CN" sz="1200" kern="100" dirty="0">
                <a:solidFill>
                  <a:srgbClr val="333333"/>
                </a:solidFill>
                <a:effectLst/>
                <a:latin typeface="+mn-ea"/>
                <a:cs typeface="Times New Roman" panose="02020603050405020304" pitchFamily="18" charset="0"/>
              </a:rPr>
              <a:t>13</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&lt;18</a:t>
            </a:r>
            <a:r>
              <a:rPr lang="zh-CN" altLang="en-US" sz="1200" kern="100" dirty="0">
                <a:solidFill>
                  <a:srgbClr val="333333"/>
                </a:solidFill>
                <a:effectLst/>
                <a:latin typeface="+mn-ea"/>
                <a:cs typeface="Times New Roman" panose="02020603050405020304" pitchFamily="18" charset="0"/>
              </a:rPr>
              <a:t>岁的</a:t>
            </a:r>
            <a:r>
              <a:rPr lang="zh-CN" altLang="en-US" sz="1200" kern="100" dirty="0">
                <a:solidFill>
                  <a:srgbClr val="FF0000"/>
                </a:solidFill>
                <a:effectLst/>
                <a:latin typeface="+mn-ea"/>
                <a:cs typeface="Times New Roman" panose="02020603050405020304" pitchFamily="18" charset="0"/>
              </a:rPr>
              <a:t>青少年</a:t>
            </a:r>
            <a:r>
              <a:rPr lang="zh-CN" altLang="en-US" sz="1200" kern="100" dirty="0">
                <a:solidFill>
                  <a:srgbClr val="333333"/>
                </a:solidFill>
                <a:effectLst/>
                <a:latin typeface="+mn-ea"/>
                <a:cs typeface="Times New Roman" panose="02020603050405020304" pitchFamily="18" charset="0"/>
              </a:rPr>
              <a:t>）。根据儿童用耶鲁</a:t>
            </a:r>
            <a:r>
              <a:rPr lang="en-US" altLang="zh-CN" sz="1200" kern="100" dirty="0">
                <a:solidFill>
                  <a:srgbClr val="333333"/>
                </a:solidFill>
                <a:effectLst/>
                <a:latin typeface="+mn-ea"/>
                <a:cs typeface="Times New Roman" panose="02020603050405020304" pitchFamily="18" charset="0"/>
              </a:rPr>
              <a:t>-</a:t>
            </a:r>
            <a:r>
              <a:rPr lang="zh-CN" altLang="en-US" sz="1200" kern="100" dirty="0">
                <a:solidFill>
                  <a:srgbClr val="333333"/>
                </a:solidFill>
                <a:effectLst/>
                <a:latin typeface="+mn-ea"/>
                <a:cs typeface="Times New Roman" panose="02020603050405020304" pitchFamily="18" charset="0"/>
              </a:rPr>
              <a:t>布朗强迫量表（</a:t>
            </a:r>
            <a:r>
              <a:rPr lang="en-US" altLang="zh-CN" sz="1200" kern="100" dirty="0">
                <a:solidFill>
                  <a:srgbClr val="333333"/>
                </a:solidFill>
                <a:effectLst/>
                <a:latin typeface="+mn-ea"/>
                <a:cs typeface="Times New Roman" panose="02020603050405020304" pitchFamily="18" charset="0"/>
              </a:rPr>
              <a:t>CY-BOCS</a:t>
            </a:r>
            <a:r>
              <a:rPr lang="zh-CN" altLang="en-US" sz="1200" kern="100" dirty="0">
                <a:solidFill>
                  <a:srgbClr val="333333"/>
                </a:solidFill>
                <a:effectLst/>
                <a:latin typeface="+mn-ea"/>
                <a:cs typeface="Times New Roman" panose="02020603050405020304" pitchFamily="18" charset="0"/>
              </a:rPr>
              <a:t>）的测量，氟西汀组的（自基线到终点的）统计学</a:t>
            </a:r>
            <a:r>
              <a:rPr lang="zh-CN" altLang="en-US" sz="1200" kern="100" dirty="0">
                <a:solidFill>
                  <a:srgbClr val="FF0000"/>
                </a:solidFill>
                <a:effectLst/>
                <a:latin typeface="+mn-ea"/>
                <a:cs typeface="Times New Roman" panose="02020603050405020304" pitchFamily="18" charset="0"/>
              </a:rPr>
              <a:t>平均变化明显优于安慰剂组</a:t>
            </a:r>
            <a:endParaRPr lang="zh-CN" altLang="zh-CN" sz="1200" kern="100" dirty="0">
              <a:effectLst/>
              <a:latin typeface="+mn-ea"/>
              <a:cs typeface="Times New Roman" panose="02020603050405020304" pitchFamily="18" charset="0"/>
            </a:endParaRPr>
          </a:p>
        </p:txBody>
      </p:sp>
      <p:sp>
        <p:nvSpPr>
          <p:cNvPr id="5" name="任意多边形: 形状 15"/>
          <p:cNvSpPr/>
          <p:nvPr/>
        </p:nvSpPr>
        <p:spPr>
          <a:xfrm>
            <a:off x="2502752" y="1239287"/>
            <a:ext cx="579410" cy="609685"/>
          </a:xfrm>
          <a:custGeom>
            <a:avLst/>
            <a:gdLst>
              <a:gd name="T0" fmla="*/ 250 w 912"/>
              <a:gd name="T1" fmla="*/ 244 h 961"/>
              <a:gd name="T2" fmla="*/ 210 w 912"/>
              <a:gd name="T3" fmla="*/ 250 h 961"/>
              <a:gd name="T4" fmla="*/ 261 w 912"/>
              <a:gd name="T5" fmla="*/ 369 h 961"/>
              <a:gd name="T6" fmla="*/ 662 w 912"/>
              <a:gd name="T7" fmla="*/ 358 h 961"/>
              <a:gd name="T8" fmla="*/ 684 w 912"/>
              <a:gd name="T9" fmla="*/ 263 h 961"/>
              <a:gd name="T10" fmla="*/ 714 w 912"/>
              <a:gd name="T11" fmla="*/ 225 h 961"/>
              <a:gd name="T12" fmla="*/ 457 w 912"/>
              <a:gd name="T13" fmla="*/ 604 h 961"/>
              <a:gd name="T14" fmla="*/ 519 w 912"/>
              <a:gd name="T15" fmla="*/ 633 h 961"/>
              <a:gd name="T16" fmla="*/ 418 w 912"/>
              <a:gd name="T17" fmla="*/ 701 h 961"/>
              <a:gd name="T18" fmla="*/ 409 w 912"/>
              <a:gd name="T19" fmla="*/ 620 h 961"/>
              <a:gd name="T20" fmla="*/ 424 w 912"/>
              <a:gd name="T21" fmla="*/ 647 h 961"/>
              <a:gd name="T22" fmla="*/ 424 w 912"/>
              <a:gd name="T23" fmla="*/ 647 h 961"/>
              <a:gd name="T24" fmla="*/ 295 w 912"/>
              <a:gd name="T25" fmla="*/ 651 h 961"/>
              <a:gd name="T26" fmla="*/ 263 w 912"/>
              <a:gd name="T27" fmla="*/ 556 h 961"/>
              <a:gd name="T28" fmla="*/ 13 w 912"/>
              <a:gd name="T29" fmla="*/ 961 h 961"/>
              <a:gd name="T30" fmla="*/ 270 w 912"/>
              <a:gd name="T31" fmla="*/ 672 h 961"/>
              <a:gd name="T32" fmla="*/ 289 w 912"/>
              <a:gd name="T33" fmla="*/ 683 h 961"/>
              <a:gd name="T34" fmla="*/ 191 w 912"/>
              <a:gd name="T35" fmla="*/ 888 h 961"/>
              <a:gd name="T36" fmla="*/ 191 w 912"/>
              <a:gd name="T37" fmla="*/ 961 h 961"/>
              <a:gd name="T38" fmla="*/ 191 w 912"/>
              <a:gd name="T39" fmla="*/ 888 h 961"/>
              <a:gd name="T40" fmla="*/ 636 w 912"/>
              <a:gd name="T41" fmla="*/ 541 h 961"/>
              <a:gd name="T42" fmla="*/ 554 w 912"/>
              <a:gd name="T43" fmla="*/ 621 h 961"/>
              <a:gd name="T44" fmla="*/ 623 w 912"/>
              <a:gd name="T45" fmla="*/ 683 h 961"/>
              <a:gd name="T46" fmla="*/ 642 w 912"/>
              <a:gd name="T47" fmla="*/ 672 h 961"/>
              <a:gd name="T48" fmla="*/ 898 w 912"/>
              <a:gd name="T49" fmla="*/ 961 h 961"/>
              <a:gd name="T50" fmla="*/ 721 w 912"/>
              <a:gd name="T51" fmla="*/ 888 h 961"/>
              <a:gd name="T52" fmla="*/ 721 w 912"/>
              <a:gd name="T53" fmla="*/ 961 h 961"/>
              <a:gd name="T54" fmla="*/ 721 w 912"/>
              <a:gd name="T55" fmla="*/ 888 h 961"/>
              <a:gd name="T56" fmla="*/ 630 w 912"/>
              <a:gd name="T57" fmla="*/ 289 h 961"/>
              <a:gd name="T58" fmla="*/ 547 w 912"/>
              <a:gd name="T59" fmla="*/ 393 h 961"/>
              <a:gd name="T60" fmla="*/ 441 w 912"/>
              <a:gd name="T61" fmla="*/ 312 h 961"/>
              <a:gd name="T62" fmla="*/ 309 w 912"/>
              <a:gd name="T63" fmla="*/ 375 h 961"/>
              <a:gd name="T64" fmla="*/ 298 w 912"/>
              <a:gd name="T65" fmla="*/ 276 h 961"/>
              <a:gd name="T66" fmla="*/ 444 w 912"/>
              <a:gd name="T67" fmla="*/ 285 h 961"/>
              <a:gd name="T68" fmla="*/ 483 w 912"/>
              <a:gd name="T69" fmla="*/ 276 h 961"/>
              <a:gd name="T70" fmla="*/ 312 w 912"/>
              <a:gd name="T71" fmla="*/ 302 h 961"/>
              <a:gd name="T72" fmla="*/ 396 w 912"/>
              <a:gd name="T73" fmla="*/ 357 h 961"/>
              <a:gd name="T74" fmla="*/ 499 w 912"/>
              <a:gd name="T75" fmla="*/ 302 h 961"/>
              <a:gd name="T76" fmla="*/ 547 w 912"/>
              <a:gd name="T77" fmla="*/ 367 h 961"/>
              <a:gd name="T78" fmla="*/ 252 w 912"/>
              <a:gd name="T79" fmla="*/ 218 h 961"/>
              <a:gd name="T80" fmla="*/ 296 w 912"/>
              <a:gd name="T81" fmla="*/ 115 h 961"/>
              <a:gd name="T82" fmla="*/ 239 w 912"/>
              <a:gd name="T83" fmla="*/ 205 h 961"/>
              <a:gd name="T84" fmla="*/ 529 w 912"/>
              <a:gd name="T85" fmla="*/ 80 h 961"/>
              <a:gd name="T86" fmla="*/ 662 w 912"/>
              <a:gd name="T87" fmla="*/ 203 h 961"/>
              <a:gd name="T88" fmla="*/ 320 w 912"/>
              <a:gd name="T89" fmla="*/ 66 h 961"/>
              <a:gd name="T90" fmla="*/ 540 w 912"/>
              <a:gd name="T91" fmla="*/ 28 h 961"/>
              <a:gd name="T92" fmla="*/ 695 w 912"/>
              <a:gd name="T93" fmla="*/ 162 h 961"/>
              <a:gd name="T94" fmla="*/ 355 w 912"/>
              <a:gd name="T95" fmla="*/ 1 h 961"/>
              <a:gd name="T96" fmla="*/ 523 w 912"/>
              <a:gd name="T97" fmla="*/ 849 h 961"/>
              <a:gd name="T98" fmla="*/ 530 w 912"/>
              <a:gd name="T99" fmla="*/ 889 h 961"/>
              <a:gd name="T100" fmla="*/ 517 w 912"/>
              <a:gd name="T101" fmla="*/ 816 h 961"/>
              <a:gd name="T102" fmla="*/ 407 w 912"/>
              <a:gd name="T103" fmla="*/ 761 h 961"/>
              <a:gd name="T104" fmla="*/ 381 w 912"/>
              <a:gd name="T105" fmla="*/ 908 h 961"/>
              <a:gd name="T106" fmla="*/ 386 w 912"/>
              <a:gd name="T107" fmla="*/ 880 h 961"/>
              <a:gd name="T108" fmla="*/ 535 w 912"/>
              <a:gd name="T109" fmla="*/ 92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2" h="961">
                <a:moveTo>
                  <a:pt x="178" y="275"/>
                </a:moveTo>
                <a:cubicBezTo>
                  <a:pt x="178" y="265"/>
                  <a:pt x="179" y="233"/>
                  <a:pt x="201" y="225"/>
                </a:cubicBezTo>
                <a:cubicBezTo>
                  <a:pt x="223" y="217"/>
                  <a:pt x="245" y="240"/>
                  <a:pt x="250" y="244"/>
                </a:cubicBezTo>
                <a:cubicBezTo>
                  <a:pt x="255" y="250"/>
                  <a:pt x="254" y="258"/>
                  <a:pt x="249" y="263"/>
                </a:cubicBezTo>
                <a:cubicBezTo>
                  <a:pt x="244" y="268"/>
                  <a:pt x="235" y="268"/>
                  <a:pt x="230" y="263"/>
                </a:cubicBezTo>
                <a:cubicBezTo>
                  <a:pt x="223" y="255"/>
                  <a:pt x="213" y="249"/>
                  <a:pt x="210" y="250"/>
                </a:cubicBezTo>
                <a:cubicBezTo>
                  <a:pt x="210" y="250"/>
                  <a:pt x="205" y="254"/>
                  <a:pt x="205" y="276"/>
                </a:cubicBezTo>
                <a:cubicBezTo>
                  <a:pt x="203" y="338"/>
                  <a:pt x="251" y="357"/>
                  <a:pt x="253" y="358"/>
                </a:cubicBezTo>
                <a:cubicBezTo>
                  <a:pt x="257" y="359"/>
                  <a:pt x="261" y="364"/>
                  <a:pt x="261" y="369"/>
                </a:cubicBezTo>
                <a:cubicBezTo>
                  <a:pt x="274" y="526"/>
                  <a:pt x="399" y="577"/>
                  <a:pt x="457" y="577"/>
                </a:cubicBezTo>
                <a:cubicBezTo>
                  <a:pt x="516" y="577"/>
                  <a:pt x="640" y="526"/>
                  <a:pt x="653" y="369"/>
                </a:cubicBezTo>
                <a:cubicBezTo>
                  <a:pt x="654" y="364"/>
                  <a:pt x="657" y="359"/>
                  <a:pt x="662" y="358"/>
                </a:cubicBezTo>
                <a:cubicBezTo>
                  <a:pt x="664" y="357"/>
                  <a:pt x="712" y="338"/>
                  <a:pt x="710" y="276"/>
                </a:cubicBezTo>
                <a:cubicBezTo>
                  <a:pt x="709" y="254"/>
                  <a:pt x="704" y="250"/>
                  <a:pt x="704" y="250"/>
                </a:cubicBezTo>
                <a:cubicBezTo>
                  <a:pt x="701" y="249"/>
                  <a:pt x="691" y="255"/>
                  <a:pt x="684" y="263"/>
                </a:cubicBezTo>
                <a:cubicBezTo>
                  <a:pt x="679" y="268"/>
                  <a:pt x="671" y="268"/>
                  <a:pt x="666" y="263"/>
                </a:cubicBezTo>
                <a:cubicBezTo>
                  <a:pt x="660" y="258"/>
                  <a:pt x="660" y="250"/>
                  <a:pt x="665" y="244"/>
                </a:cubicBezTo>
                <a:cubicBezTo>
                  <a:pt x="669" y="240"/>
                  <a:pt x="692" y="217"/>
                  <a:pt x="714" y="225"/>
                </a:cubicBezTo>
                <a:cubicBezTo>
                  <a:pt x="735" y="233"/>
                  <a:pt x="736" y="265"/>
                  <a:pt x="737" y="275"/>
                </a:cubicBezTo>
                <a:cubicBezTo>
                  <a:pt x="738" y="333"/>
                  <a:pt x="703" y="366"/>
                  <a:pt x="679" y="379"/>
                </a:cubicBezTo>
                <a:cubicBezTo>
                  <a:pt x="662" y="534"/>
                  <a:pt x="540" y="604"/>
                  <a:pt x="457" y="604"/>
                </a:cubicBezTo>
                <a:cubicBezTo>
                  <a:pt x="374" y="604"/>
                  <a:pt x="252" y="534"/>
                  <a:pt x="235" y="379"/>
                </a:cubicBezTo>
                <a:cubicBezTo>
                  <a:pt x="211" y="366"/>
                  <a:pt x="176" y="333"/>
                  <a:pt x="178" y="275"/>
                </a:cubicBezTo>
                <a:close/>
                <a:moveTo>
                  <a:pt x="519" y="633"/>
                </a:moveTo>
                <a:cubicBezTo>
                  <a:pt x="519" y="657"/>
                  <a:pt x="507" y="674"/>
                  <a:pt x="493" y="685"/>
                </a:cubicBezTo>
                <a:cubicBezTo>
                  <a:pt x="495" y="691"/>
                  <a:pt x="499" y="714"/>
                  <a:pt x="504" y="744"/>
                </a:cubicBezTo>
                <a:lnTo>
                  <a:pt x="418" y="701"/>
                </a:lnTo>
                <a:cubicBezTo>
                  <a:pt x="420" y="693"/>
                  <a:pt x="421" y="688"/>
                  <a:pt x="422" y="685"/>
                </a:cubicBezTo>
                <a:cubicBezTo>
                  <a:pt x="407" y="674"/>
                  <a:pt x="395" y="657"/>
                  <a:pt x="395" y="633"/>
                </a:cubicBezTo>
                <a:cubicBezTo>
                  <a:pt x="395" y="626"/>
                  <a:pt x="401" y="620"/>
                  <a:pt x="409" y="620"/>
                </a:cubicBezTo>
                <a:lnTo>
                  <a:pt x="506" y="620"/>
                </a:lnTo>
                <a:cubicBezTo>
                  <a:pt x="513" y="620"/>
                  <a:pt x="519" y="626"/>
                  <a:pt x="519" y="633"/>
                </a:cubicBezTo>
                <a:close/>
                <a:moveTo>
                  <a:pt x="424" y="647"/>
                </a:moveTo>
                <a:cubicBezTo>
                  <a:pt x="431" y="664"/>
                  <a:pt x="450" y="671"/>
                  <a:pt x="457" y="674"/>
                </a:cubicBezTo>
                <a:cubicBezTo>
                  <a:pt x="465" y="671"/>
                  <a:pt x="483" y="664"/>
                  <a:pt x="490" y="647"/>
                </a:cubicBezTo>
                <a:lnTo>
                  <a:pt x="424" y="647"/>
                </a:lnTo>
                <a:close/>
                <a:moveTo>
                  <a:pt x="376" y="628"/>
                </a:moveTo>
                <a:cubicBezTo>
                  <a:pt x="373" y="621"/>
                  <a:pt x="365" y="618"/>
                  <a:pt x="358" y="621"/>
                </a:cubicBezTo>
                <a:lnTo>
                  <a:pt x="295" y="651"/>
                </a:lnTo>
                <a:lnTo>
                  <a:pt x="290" y="554"/>
                </a:lnTo>
                <a:cubicBezTo>
                  <a:pt x="290" y="547"/>
                  <a:pt x="283" y="541"/>
                  <a:pt x="276" y="541"/>
                </a:cubicBezTo>
                <a:cubicBezTo>
                  <a:pt x="269" y="542"/>
                  <a:pt x="263" y="548"/>
                  <a:pt x="263" y="556"/>
                </a:cubicBezTo>
                <a:lnTo>
                  <a:pt x="265" y="580"/>
                </a:lnTo>
                <a:cubicBezTo>
                  <a:pt x="219" y="596"/>
                  <a:pt x="0" y="687"/>
                  <a:pt x="0" y="948"/>
                </a:cubicBezTo>
                <a:cubicBezTo>
                  <a:pt x="0" y="955"/>
                  <a:pt x="6" y="961"/>
                  <a:pt x="13" y="961"/>
                </a:cubicBezTo>
                <a:cubicBezTo>
                  <a:pt x="21" y="961"/>
                  <a:pt x="27" y="955"/>
                  <a:pt x="27" y="948"/>
                </a:cubicBezTo>
                <a:cubicBezTo>
                  <a:pt x="27" y="713"/>
                  <a:pt x="213" y="628"/>
                  <a:pt x="266" y="608"/>
                </a:cubicBezTo>
                <a:lnTo>
                  <a:pt x="270" y="672"/>
                </a:lnTo>
                <a:cubicBezTo>
                  <a:pt x="270" y="676"/>
                  <a:pt x="272" y="680"/>
                  <a:pt x="276" y="683"/>
                </a:cubicBezTo>
                <a:cubicBezTo>
                  <a:pt x="278" y="684"/>
                  <a:pt x="281" y="684"/>
                  <a:pt x="283" y="684"/>
                </a:cubicBezTo>
                <a:cubicBezTo>
                  <a:pt x="285" y="684"/>
                  <a:pt x="287" y="684"/>
                  <a:pt x="289" y="683"/>
                </a:cubicBezTo>
                <a:lnTo>
                  <a:pt x="369" y="645"/>
                </a:lnTo>
                <a:cubicBezTo>
                  <a:pt x="376" y="642"/>
                  <a:pt x="379" y="634"/>
                  <a:pt x="376" y="628"/>
                </a:cubicBezTo>
                <a:close/>
                <a:moveTo>
                  <a:pt x="191" y="888"/>
                </a:moveTo>
                <a:cubicBezTo>
                  <a:pt x="184" y="888"/>
                  <a:pt x="178" y="894"/>
                  <a:pt x="178" y="901"/>
                </a:cubicBezTo>
                <a:lnTo>
                  <a:pt x="178" y="948"/>
                </a:lnTo>
                <a:cubicBezTo>
                  <a:pt x="178" y="955"/>
                  <a:pt x="184" y="961"/>
                  <a:pt x="191" y="961"/>
                </a:cubicBezTo>
                <a:cubicBezTo>
                  <a:pt x="199" y="961"/>
                  <a:pt x="204" y="955"/>
                  <a:pt x="204" y="948"/>
                </a:cubicBezTo>
                <a:lnTo>
                  <a:pt x="204" y="901"/>
                </a:lnTo>
                <a:cubicBezTo>
                  <a:pt x="204" y="894"/>
                  <a:pt x="199" y="888"/>
                  <a:pt x="191" y="888"/>
                </a:cubicBezTo>
                <a:close/>
                <a:moveTo>
                  <a:pt x="647" y="580"/>
                </a:moveTo>
                <a:lnTo>
                  <a:pt x="648" y="556"/>
                </a:lnTo>
                <a:cubicBezTo>
                  <a:pt x="649" y="548"/>
                  <a:pt x="643" y="542"/>
                  <a:pt x="636" y="541"/>
                </a:cubicBezTo>
                <a:cubicBezTo>
                  <a:pt x="629" y="541"/>
                  <a:pt x="622" y="547"/>
                  <a:pt x="622" y="554"/>
                </a:cubicBezTo>
                <a:lnTo>
                  <a:pt x="617" y="651"/>
                </a:lnTo>
                <a:lnTo>
                  <a:pt x="554" y="621"/>
                </a:lnTo>
                <a:cubicBezTo>
                  <a:pt x="547" y="618"/>
                  <a:pt x="539" y="621"/>
                  <a:pt x="536" y="628"/>
                </a:cubicBezTo>
                <a:cubicBezTo>
                  <a:pt x="533" y="634"/>
                  <a:pt x="536" y="642"/>
                  <a:pt x="543" y="645"/>
                </a:cubicBezTo>
                <a:lnTo>
                  <a:pt x="623" y="683"/>
                </a:lnTo>
                <a:cubicBezTo>
                  <a:pt x="625" y="684"/>
                  <a:pt x="627" y="684"/>
                  <a:pt x="629" y="684"/>
                </a:cubicBezTo>
                <a:cubicBezTo>
                  <a:pt x="631" y="684"/>
                  <a:pt x="634" y="684"/>
                  <a:pt x="636" y="683"/>
                </a:cubicBezTo>
                <a:cubicBezTo>
                  <a:pt x="639" y="680"/>
                  <a:pt x="642" y="676"/>
                  <a:pt x="642" y="672"/>
                </a:cubicBezTo>
                <a:lnTo>
                  <a:pt x="646" y="608"/>
                </a:lnTo>
                <a:cubicBezTo>
                  <a:pt x="699" y="628"/>
                  <a:pt x="885" y="715"/>
                  <a:pt x="885" y="948"/>
                </a:cubicBezTo>
                <a:cubicBezTo>
                  <a:pt x="885" y="955"/>
                  <a:pt x="891" y="961"/>
                  <a:pt x="898" y="961"/>
                </a:cubicBezTo>
                <a:cubicBezTo>
                  <a:pt x="906" y="961"/>
                  <a:pt x="912" y="955"/>
                  <a:pt x="912" y="948"/>
                </a:cubicBezTo>
                <a:cubicBezTo>
                  <a:pt x="912" y="687"/>
                  <a:pt x="693" y="596"/>
                  <a:pt x="647" y="580"/>
                </a:cubicBezTo>
                <a:close/>
                <a:moveTo>
                  <a:pt x="721" y="888"/>
                </a:moveTo>
                <a:cubicBezTo>
                  <a:pt x="713" y="888"/>
                  <a:pt x="707" y="894"/>
                  <a:pt x="707" y="901"/>
                </a:cubicBezTo>
                <a:lnTo>
                  <a:pt x="707" y="948"/>
                </a:lnTo>
                <a:cubicBezTo>
                  <a:pt x="707" y="955"/>
                  <a:pt x="713" y="961"/>
                  <a:pt x="721" y="961"/>
                </a:cubicBezTo>
                <a:cubicBezTo>
                  <a:pt x="728" y="961"/>
                  <a:pt x="734" y="955"/>
                  <a:pt x="734" y="948"/>
                </a:cubicBezTo>
                <a:lnTo>
                  <a:pt x="734" y="901"/>
                </a:lnTo>
                <a:cubicBezTo>
                  <a:pt x="734" y="894"/>
                  <a:pt x="728" y="888"/>
                  <a:pt x="721" y="888"/>
                </a:cubicBezTo>
                <a:close/>
                <a:moveTo>
                  <a:pt x="617" y="276"/>
                </a:moveTo>
                <a:cubicBezTo>
                  <a:pt x="621" y="276"/>
                  <a:pt x="624" y="277"/>
                  <a:pt x="627" y="280"/>
                </a:cubicBezTo>
                <a:cubicBezTo>
                  <a:pt x="629" y="282"/>
                  <a:pt x="630" y="286"/>
                  <a:pt x="630" y="289"/>
                </a:cubicBezTo>
                <a:cubicBezTo>
                  <a:pt x="630" y="300"/>
                  <a:pt x="628" y="356"/>
                  <a:pt x="605" y="375"/>
                </a:cubicBezTo>
                <a:cubicBezTo>
                  <a:pt x="591" y="386"/>
                  <a:pt x="569" y="393"/>
                  <a:pt x="547" y="393"/>
                </a:cubicBezTo>
                <a:lnTo>
                  <a:pt x="547" y="393"/>
                </a:lnTo>
                <a:cubicBezTo>
                  <a:pt x="526" y="393"/>
                  <a:pt x="509" y="387"/>
                  <a:pt x="499" y="375"/>
                </a:cubicBezTo>
                <a:cubicBezTo>
                  <a:pt x="486" y="362"/>
                  <a:pt x="478" y="332"/>
                  <a:pt x="474" y="312"/>
                </a:cubicBezTo>
                <a:lnTo>
                  <a:pt x="441" y="312"/>
                </a:lnTo>
                <a:cubicBezTo>
                  <a:pt x="436" y="332"/>
                  <a:pt x="428" y="362"/>
                  <a:pt x="416" y="375"/>
                </a:cubicBezTo>
                <a:cubicBezTo>
                  <a:pt x="405" y="387"/>
                  <a:pt x="388" y="393"/>
                  <a:pt x="368" y="393"/>
                </a:cubicBezTo>
                <a:cubicBezTo>
                  <a:pt x="346" y="393"/>
                  <a:pt x="323" y="386"/>
                  <a:pt x="309" y="375"/>
                </a:cubicBezTo>
                <a:cubicBezTo>
                  <a:pt x="287" y="356"/>
                  <a:pt x="284" y="300"/>
                  <a:pt x="284" y="289"/>
                </a:cubicBezTo>
                <a:cubicBezTo>
                  <a:pt x="284" y="286"/>
                  <a:pt x="286" y="282"/>
                  <a:pt x="288" y="280"/>
                </a:cubicBezTo>
                <a:cubicBezTo>
                  <a:pt x="291" y="277"/>
                  <a:pt x="294" y="276"/>
                  <a:pt x="298" y="276"/>
                </a:cubicBezTo>
                <a:lnTo>
                  <a:pt x="431" y="276"/>
                </a:lnTo>
                <a:cubicBezTo>
                  <a:pt x="435" y="276"/>
                  <a:pt x="439" y="277"/>
                  <a:pt x="441" y="280"/>
                </a:cubicBezTo>
                <a:cubicBezTo>
                  <a:pt x="443" y="282"/>
                  <a:pt x="443" y="283"/>
                  <a:pt x="444" y="285"/>
                </a:cubicBezTo>
                <a:lnTo>
                  <a:pt x="471" y="285"/>
                </a:lnTo>
                <a:cubicBezTo>
                  <a:pt x="471" y="283"/>
                  <a:pt x="472" y="282"/>
                  <a:pt x="473" y="280"/>
                </a:cubicBezTo>
                <a:cubicBezTo>
                  <a:pt x="476" y="277"/>
                  <a:pt x="479" y="276"/>
                  <a:pt x="483" y="276"/>
                </a:cubicBezTo>
                <a:lnTo>
                  <a:pt x="617" y="276"/>
                </a:lnTo>
                <a:close/>
                <a:moveTo>
                  <a:pt x="415" y="302"/>
                </a:moveTo>
                <a:lnTo>
                  <a:pt x="312" y="302"/>
                </a:lnTo>
                <a:cubicBezTo>
                  <a:pt x="313" y="325"/>
                  <a:pt x="319" y="348"/>
                  <a:pt x="326" y="354"/>
                </a:cubicBezTo>
                <a:cubicBezTo>
                  <a:pt x="335" y="362"/>
                  <a:pt x="352" y="367"/>
                  <a:pt x="368" y="367"/>
                </a:cubicBezTo>
                <a:cubicBezTo>
                  <a:pt x="380" y="367"/>
                  <a:pt x="391" y="363"/>
                  <a:pt x="396" y="357"/>
                </a:cubicBezTo>
                <a:cubicBezTo>
                  <a:pt x="404" y="349"/>
                  <a:pt x="411" y="324"/>
                  <a:pt x="415" y="302"/>
                </a:cubicBezTo>
                <a:close/>
                <a:moveTo>
                  <a:pt x="603" y="302"/>
                </a:moveTo>
                <a:lnTo>
                  <a:pt x="499" y="302"/>
                </a:lnTo>
                <a:cubicBezTo>
                  <a:pt x="504" y="324"/>
                  <a:pt x="511" y="349"/>
                  <a:pt x="518" y="357"/>
                </a:cubicBezTo>
                <a:cubicBezTo>
                  <a:pt x="524" y="363"/>
                  <a:pt x="534" y="367"/>
                  <a:pt x="547" y="367"/>
                </a:cubicBezTo>
                <a:lnTo>
                  <a:pt x="547" y="367"/>
                </a:lnTo>
                <a:cubicBezTo>
                  <a:pt x="562" y="367"/>
                  <a:pt x="579" y="362"/>
                  <a:pt x="589" y="354"/>
                </a:cubicBezTo>
                <a:cubicBezTo>
                  <a:pt x="596" y="348"/>
                  <a:pt x="601" y="325"/>
                  <a:pt x="603" y="302"/>
                </a:cubicBezTo>
                <a:close/>
                <a:moveTo>
                  <a:pt x="252" y="218"/>
                </a:moveTo>
                <a:lnTo>
                  <a:pt x="252" y="218"/>
                </a:lnTo>
                <a:cubicBezTo>
                  <a:pt x="260" y="218"/>
                  <a:pt x="266" y="212"/>
                  <a:pt x="266" y="205"/>
                </a:cubicBezTo>
                <a:cubicBezTo>
                  <a:pt x="266" y="170"/>
                  <a:pt x="277" y="138"/>
                  <a:pt x="296" y="115"/>
                </a:cubicBezTo>
                <a:cubicBezTo>
                  <a:pt x="301" y="110"/>
                  <a:pt x="300" y="101"/>
                  <a:pt x="294" y="96"/>
                </a:cubicBezTo>
                <a:cubicBezTo>
                  <a:pt x="289" y="92"/>
                  <a:pt x="280" y="92"/>
                  <a:pt x="276" y="98"/>
                </a:cubicBezTo>
                <a:cubicBezTo>
                  <a:pt x="252" y="126"/>
                  <a:pt x="239" y="164"/>
                  <a:pt x="239" y="205"/>
                </a:cubicBezTo>
                <a:cubicBezTo>
                  <a:pt x="239" y="212"/>
                  <a:pt x="245" y="218"/>
                  <a:pt x="252" y="218"/>
                </a:cubicBezTo>
                <a:close/>
                <a:moveTo>
                  <a:pt x="333" y="80"/>
                </a:moveTo>
                <a:lnTo>
                  <a:pt x="529" y="80"/>
                </a:lnTo>
                <a:cubicBezTo>
                  <a:pt x="533" y="80"/>
                  <a:pt x="635" y="83"/>
                  <a:pt x="635" y="203"/>
                </a:cubicBezTo>
                <a:cubicBezTo>
                  <a:pt x="635" y="210"/>
                  <a:pt x="641" y="216"/>
                  <a:pt x="648" y="216"/>
                </a:cubicBezTo>
                <a:cubicBezTo>
                  <a:pt x="656" y="216"/>
                  <a:pt x="662" y="210"/>
                  <a:pt x="662" y="203"/>
                </a:cubicBezTo>
                <a:cubicBezTo>
                  <a:pt x="662" y="56"/>
                  <a:pt x="530" y="53"/>
                  <a:pt x="529" y="53"/>
                </a:cubicBezTo>
                <a:lnTo>
                  <a:pt x="333" y="53"/>
                </a:lnTo>
                <a:cubicBezTo>
                  <a:pt x="326" y="53"/>
                  <a:pt x="320" y="59"/>
                  <a:pt x="320" y="66"/>
                </a:cubicBezTo>
                <a:cubicBezTo>
                  <a:pt x="320" y="74"/>
                  <a:pt x="326" y="80"/>
                  <a:pt x="333" y="80"/>
                </a:cubicBezTo>
                <a:close/>
                <a:moveTo>
                  <a:pt x="355" y="28"/>
                </a:moveTo>
                <a:lnTo>
                  <a:pt x="540" y="28"/>
                </a:lnTo>
                <a:cubicBezTo>
                  <a:pt x="545" y="27"/>
                  <a:pt x="665" y="27"/>
                  <a:pt x="680" y="150"/>
                </a:cubicBezTo>
                <a:cubicBezTo>
                  <a:pt x="681" y="157"/>
                  <a:pt x="686" y="162"/>
                  <a:pt x="693" y="162"/>
                </a:cubicBezTo>
                <a:cubicBezTo>
                  <a:pt x="694" y="162"/>
                  <a:pt x="694" y="162"/>
                  <a:pt x="695" y="162"/>
                </a:cubicBezTo>
                <a:cubicBezTo>
                  <a:pt x="702" y="161"/>
                  <a:pt x="707" y="154"/>
                  <a:pt x="706" y="147"/>
                </a:cubicBezTo>
                <a:cubicBezTo>
                  <a:pt x="689" y="0"/>
                  <a:pt x="541" y="1"/>
                  <a:pt x="540" y="1"/>
                </a:cubicBezTo>
                <a:lnTo>
                  <a:pt x="355" y="1"/>
                </a:lnTo>
                <a:cubicBezTo>
                  <a:pt x="348" y="1"/>
                  <a:pt x="342" y="7"/>
                  <a:pt x="342" y="14"/>
                </a:cubicBezTo>
                <a:cubicBezTo>
                  <a:pt x="342" y="22"/>
                  <a:pt x="348" y="28"/>
                  <a:pt x="355" y="28"/>
                </a:cubicBezTo>
                <a:close/>
                <a:moveTo>
                  <a:pt x="523" y="849"/>
                </a:moveTo>
                <a:lnTo>
                  <a:pt x="402" y="788"/>
                </a:lnTo>
                <a:cubicBezTo>
                  <a:pt x="400" y="799"/>
                  <a:pt x="398" y="810"/>
                  <a:pt x="396" y="821"/>
                </a:cubicBezTo>
                <a:lnTo>
                  <a:pt x="530" y="889"/>
                </a:lnTo>
                <a:cubicBezTo>
                  <a:pt x="528" y="876"/>
                  <a:pt x="525" y="863"/>
                  <a:pt x="523" y="849"/>
                </a:cubicBezTo>
                <a:close/>
                <a:moveTo>
                  <a:pt x="407" y="761"/>
                </a:moveTo>
                <a:lnTo>
                  <a:pt x="517" y="816"/>
                </a:lnTo>
                <a:cubicBezTo>
                  <a:pt x="515" y="803"/>
                  <a:pt x="513" y="790"/>
                  <a:pt x="510" y="777"/>
                </a:cubicBezTo>
                <a:lnTo>
                  <a:pt x="413" y="728"/>
                </a:lnTo>
                <a:cubicBezTo>
                  <a:pt x="411" y="738"/>
                  <a:pt x="409" y="749"/>
                  <a:pt x="407" y="761"/>
                </a:cubicBezTo>
                <a:close/>
                <a:moveTo>
                  <a:pt x="374" y="948"/>
                </a:moveTo>
                <a:lnTo>
                  <a:pt x="461" y="948"/>
                </a:lnTo>
                <a:lnTo>
                  <a:pt x="381" y="908"/>
                </a:lnTo>
                <a:cubicBezTo>
                  <a:pt x="378" y="925"/>
                  <a:pt x="376" y="939"/>
                  <a:pt x="374" y="948"/>
                </a:cubicBezTo>
                <a:close/>
                <a:moveTo>
                  <a:pt x="392" y="849"/>
                </a:moveTo>
                <a:cubicBezTo>
                  <a:pt x="390" y="859"/>
                  <a:pt x="388" y="870"/>
                  <a:pt x="386" y="880"/>
                </a:cubicBezTo>
                <a:lnTo>
                  <a:pt x="520" y="948"/>
                </a:lnTo>
                <a:lnTo>
                  <a:pt x="540" y="948"/>
                </a:lnTo>
                <a:cubicBezTo>
                  <a:pt x="539" y="941"/>
                  <a:pt x="537" y="932"/>
                  <a:pt x="535" y="921"/>
                </a:cubicBezTo>
                <a:lnTo>
                  <a:pt x="392" y="849"/>
                </a:ln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18"/>
          <p:cNvSpPr txBox="1"/>
          <p:nvPr/>
        </p:nvSpPr>
        <p:spPr>
          <a:xfrm>
            <a:off x="3149248" y="1374852"/>
            <a:ext cx="1404000" cy="338554"/>
          </a:xfrm>
          <a:prstGeom prst="rect">
            <a:avLst/>
          </a:prstGeom>
          <a:noFill/>
        </p:spPr>
        <p:txBody>
          <a:bodyPr wrap="square" rtlCol="0">
            <a:spAutoFit/>
          </a:bodyPr>
          <a:lstStyle/>
          <a:p>
            <a:r>
              <a:rPr lang="zh-CN" altLang="en-US" sz="1600" dirty="0"/>
              <a:t>成人患者研究</a:t>
            </a:r>
            <a:endParaRPr lang="zh-CN" altLang="en-US" sz="1600" dirty="0"/>
          </a:p>
        </p:txBody>
      </p:sp>
      <p:sp>
        <p:nvSpPr>
          <p:cNvPr id="7" name="任意多边形: 形状 14"/>
          <p:cNvSpPr/>
          <p:nvPr/>
        </p:nvSpPr>
        <p:spPr>
          <a:xfrm>
            <a:off x="8587417" y="2411199"/>
            <a:ext cx="541231" cy="609685"/>
          </a:xfrm>
          <a:custGeom>
            <a:avLst/>
            <a:gdLst>
              <a:gd name="connsiteX0" fmla="*/ 260490 w 520949"/>
              <a:gd name="connsiteY0" fmla="*/ 476879 h 586838"/>
              <a:gd name="connsiteX1" fmla="*/ 138306 w 520949"/>
              <a:gd name="connsiteY1" fmla="*/ 556741 h 586838"/>
              <a:gd name="connsiteX2" fmla="*/ 382627 w 520949"/>
              <a:gd name="connsiteY2" fmla="*/ 556741 h 586838"/>
              <a:gd name="connsiteX3" fmla="*/ 260490 w 520949"/>
              <a:gd name="connsiteY3" fmla="*/ 476879 h 586838"/>
              <a:gd name="connsiteX4" fmla="*/ 260585 w 520949"/>
              <a:gd name="connsiteY4" fmla="*/ 446830 h 586838"/>
              <a:gd name="connsiteX5" fmla="*/ 414292 w 520949"/>
              <a:gd name="connsiteY5" fmla="*/ 571790 h 586838"/>
              <a:gd name="connsiteX6" fmla="*/ 414292 w 520949"/>
              <a:gd name="connsiteY6" fmla="*/ 586838 h 586838"/>
              <a:gd name="connsiteX7" fmla="*/ 106688 w 520949"/>
              <a:gd name="connsiteY7" fmla="*/ 586838 h 586838"/>
              <a:gd name="connsiteX8" fmla="*/ 106688 w 520949"/>
              <a:gd name="connsiteY8" fmla="*/ 571790 h 586838"/>
              <a:gd name="connsiteX9" fmla="*/ 260585 w 520949"/>
              <a:gd name="connsiteY9" fmla="*/ 446830 h 586838"/>
              <a:gd name="connsiteX10" fmla="*/ 276049 w 520949"/>
              <a:gd name="connsiteY10" fmla="*/ 367709 h 586838"/>
              <a:gd name="connsiteX11" fmla="*/ 310148 w 520949"/>
              <a:gd name="connsiteY11" fmla="*/ 381067 h 586838"/>
              <a:gd name="connsiteX12" fmla="*/ 305769 w 520949"/>
              <a:gd name="connsiteY12" fmla="*/ 387351 h 586838"/>
              <a:gd name="connsiteX13" fmla="*/ 217573 w 520949"/>
              <a:gd name="connsiteY13" fmla="*/ 387446 h 586838"/>
              <a:gd name="connsiteX14" fmla="*/ 213527 w 520949"/>
              <a:gd name="connsiteY14" fmla="*/ 380972 h 586838"/>
              <a:gd name="connsiteX15" fmla="*/ 276049 w 520949"/>
              <a:gd name="connsiteY15" fmla="*/ 367709 h 586838"/>
              <a:gd name="connsiteX16" fmla="*/ 317678 w 520949"/>
              <a:gd name="connsiteY16" fmla="*/ 283105 h 586838"/>
              <a:gd name="connsiteX17" fmla="*/ 334582 w 520949"/>
              <a:gd name="connsiteY17" fmla="*/ 294392 h 586838"/>
              <a:gd name="connsiteX18" fmla="*/ 330629 w 520949"/>
              <a:gd name="connsiteY18" fmla="*/ 314298 h 586838"/>
              <a:gd name="connsiteX19" fmla="*/ 310678 w 520949"/>
              <a:gd name="connsiteY19" fmla="*/ 318298 h 586838"/>
              <a:gd name="connsiteX20" fmla="*/ 299393 w 520949"/>
              <a:gd name="connsiteY20" fmla="*/ 301392 h 586838"/>
              <a:gd name="connsiteX21" fmla="*/ 317678 w 520949"/>
              <a:gd name="connsiteY21" fmla="*/ 283105 h 586838"/>
              <a:gd name="connsiteX22" fmla="*/ 203255 w 520949"/>
              <a:gd name="connsiteY22" fmla="*/ 283105 h 586838"/>
              <a:gd name="connsiteX23" fmla="*/ 220159 w 520949"/>
              <a:gd name="connsiteY23" fmla="*/ 294392 h 586838"/>
              <a:gd name="connsiteX24" fmla="*/ 216206 w 520949"/>
              <a:gd name="connsiteY24" fmla="*/ 314298 h 586838"/>
              <a:gd name="connsiteX25" fmla="*/ 196255 w 520949"/>
              <a:gd name="connsiteY25" fmla="*/ 318298 h 586838"/>
              <a:gd name="connsiteX26" fmla="*/ 184970 w 520949"/>
              <a:gd name="connsiteY26" fmla="*/ 301392 h 586838"/>
              <a:gd name="connsiteX27" fmla="*/ 203255 w 520949"/>
              <a:gd name="connsiteY27" fmla="*/ 283105 h 586838"/>
              <a:gd name="connsiteX28" fmla="*/ 456476 w 520949"/>
              <a:gd name="connsiteY28" fmla="*/ 257207 h 586838"/>
              <a:gd name="connsiteX29" fmla="*/ 441095 w 520949"/>
              <a:gd name="connsiteY29" fmla="*/ 323548 h 586838"/>
              <a:gd name="connsiteX30" fmla="*/ 456047 w 520949"/>
              <a:gd name="connsiteY30" fmla="*/ 326881 h 586838"/>
              <a:gd name="connsiteX31" fmla="*/ 490855 w 520949"/>
              <a:gd name="connsiteY31" fmla="*/ 292068 h 586838"/>
              <a:gd name="connsiteX32" fmla="*/ 456476 w 520949"/>
              <a:gd name="connsiteY32" fmla="*/ 257207 h 586838"/>
              <a:gd name="connsiteX33" fmla="*/ 64541 w 520949"/>
              <a:gd name="connsiteY33" fmla="*/ 257207 h 586838"/>
              <a:gd name="connsiteX34" fmla="*/ 30590 w 520949"/>
              <a:gd name="connsiteY34" fmla="*/ 292306 h 586838"/>
              <a:gd name="connsiteX35" fmla="*/ 65017 w 520949"/>
              <a:gd name="connsiteY35" fmla="*/ 326881 h 586838"/>
              <a:gd name="connsiteX36" fmla="*/ 79969 w 520949"/>
              <a:gd name="connsiteY36" fmla="*/ 323548 h 586838"/>
              <a:gd name="connsiteX37" fmla="*/ 64541 w 520949"/>
              <a:gd name="connsiteY37" fmla="*/ 257207 h 586838"/>
              <a:gd name="connsiteX38" fmla="*/ 265112 w 520949"/>
              <a:gd name="connsiteY38" fmla="*/ 50203 h 586838"/>
              <a:gd name="connsiteX39" fmla="*/ 306863 w 520949"/>
              <a:gd name="connsiteY39" fmla="*/ 55802 h 586838"/>
              <a:gd name="connsiteX40" fmla="*/ 299816 w 520949"/>
              <a:gd name="connsiteY40" fmla="*/ 84901 h 586838"/>
              <a:gd name="connsiteX41" fmla="*/ 260485 w 520949"/>
              <a:gd name="connsiteY41" fmla="*/ 80281 h 586838"/>
              <a:gd name="connsiteX42" fmla="*/ 100635 w 520949"/>
              <a:gd name="connsiteY42" fmla="*/ 202724 h 586838"/>
              <a:gd name="connsiteX43" fmla="*/ 176679 w 520949"/>
              <a:gd name="connsiteY43" fmla="*/ 389222 h 586838"/>
              <a:gd name="connsiteX44" fmla="*/ 376527 w 520949"/>
              <a:gd name="connsiteY44" fmla="*/ 365077 h 586838"/>
              <a:gd name="connsiteX45" fmla="*/ 405954 w 520949"/>
              <a:gd name="connsiteY45" fmla="*/ 165862 h 586838"/>
              <a:gd name="connsiteX46" fmla="*/ 432144 w 520949"/>
              <a:gd name="connsiteY46" fmla="*/ 151385 h 586838"/>
              <a:gd name="connsiteX47" fmla="*/ 455809 w 520949"/>
              <a:gd name="connsiteY47" fmla="*/ 227060 h 586838"/>
              <a:gd name="connsiteX48" fmla="*/ 456000 w 520949"/>
              <a:gd name="connsiteY48" fmla="*/ 227060 h 586838"/>
              <a:gd name="connsiteX49" fmla="*/ 520949 w 520949"/>
              <a:gd name="connsiteY49" fmla="*/ 292068 h 586838"/>
              <a:gd name="connsiteX50" fmla="*/ 490236 w 520949"/>
              <a:gd name="connsiteY50" fmla="*/ 347312 h 586838"/>
              <a:gd name="connsiteX51" fmla="*/ 427096 w 520949"/>
              <a:gd name="connsiteY51" fmla="*/ 350218 h 586838"/>
              <a:gd name="connsiteX52" fmla="*/ 260485 w 520949"/>
              <a:gd name="connsiteY52" fmla="*/ 442800 h 586838"/>
              <a:gd name="connsiteX53" fmla="*/ 93825 w 520949"/>
              <a:gd name="connsiteY53" fmla="*/ 350218 h 586838"/>
              <a:gd name="connsiteX54" fmla="*/ 1734 w 520949"/>
              <a:gd name="connsiteY54" fmla="*/ 306831 h 586838"/>
              <a:gd name="connsiteX55" fmla="*/ 64970 w 520949"/>
              <a:gd name="connsiteY55" fmla="*/ 227060 h 586838"/>
              <a:gd name="connsiteX56" fmla="*/ 65112 w 520949"/>
              <a:gd name="connsiteY56" fmla="*/ 227060 h 586838"/>
              <a:gd name="connsiteX57" fmla="*/ 146918 w 520949"/>
              <a:gd name="connsiteY57" fmla="*/ 86234 h 586838"/>
              <a:gd name="connsiteX58" fmla="*/ 265112 w 520949"/>
              <a:gd name="connsiteY58" fmla="*/ 50203 h 586838"/>
              <a:gd name="connsiteX59" fmla="*/ 333153 w 520949"/>
              <a:gd name="connsiteY59" fmla="*/ 136 h 586838"/>
              <a:gd name="connsiteX60" fmla="*/ 403293 w 520949"/>
              <a:gd name="connsiteY60" fmla="*/ 40424 h 586838"/>
              <a:gd name="connsiteX61" fmla="*/ 412245 w 520949"/>
              <a:gd name="connsiteY61" fmla="*/ 120810 h 586838"/>
              <a:gd name="connsiteX62" fmla="*/ 352676 w 520949"/>
              <a:gd name="connsiteY62" fmla="*/ 175575 h 586838"/>
              <a:gd name="connsiteX63" fmla="*/ 273299 w 520949"/>
              <a:gd name="connsiteY63" fmla="*/ 159860 h 586838"/>
              <a:gd name="connsiteX64" fmla="*/ 291774 w 520949"/>
              <a:gd name="connsiteY64" fmla="*/ 136192 h 586838"/>
              <a:gd name="connsiteX65" fmla="*/ 350914 w 520949"/>
              <a:gd name="connsiteY65" fmla="*/ 144478 h 586838"/>
              <a:gd name="connsiteX66" fmla="*/ 387389 w 520949"/>
              <a:gd name="connsiteY66" fmla="*/ 97189 h 586838"/>
              <a:gd name="connsiteX67" fmla="*/ 364390 w 520949"/>
              <a:gd name="connsiteY67" fmla="*/ 42091 h 586838"/>
              <a:gd name="connsiteX68" fmla="*/ 305107 w 520949"/>
              <a:gd name="connsiteY68" fmla="*/ 34805 h 586838"/>
              <a:gd name="connsiteX69" fmla="*/ 293298 w 520949"/>
              <a:gd name="connsiteY69" fmla="*/ 7136 h 586838"/>
              <a:gd name="connsiteX70" fmla="*/ 333153 w 520949"/>
              <a:gd name="connsiteY70" fmla="*/ 136 h 58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20949" h="586838">
                <a:moveTo>
                  <a:pt x="260490" y="476879"/>
                </a:moveTo>
                <a:cubicBezTo>
                  <a:pt x="210731" y="476879"/>
                  <a:pt x="149543" y="503166"/>
                  <a:pt x="138306" y="556741"/>
                </a:cubicBezTo>
                <a:lnTo>
                  <a:pt x="382627" y="556741"/>
                </a:lnTo>
                <a:cubicBezTo>
                  <a:pt x="371437" y="503166"/>
                  <a:pt x="310249" y="476879"/>
                  <a:pt x="260490" y="476879"/>
                </a:cubicBezTo>
                <a:close/>
                <a:moveTo>
                  <a:pt x="260585" y="446830"/>
                </a:moveTo>
                <a:cubicBezTo>
                  <a:pt x="332201" y="446830"/>
                  <a:pt x="414292" y="492499"/>
                  <a:pt x="414292" y="571790"/>
                </a:cubicBezTo>
                <a:lnTo>
                  <a:pt x="414292" y="586838"/>
                </a:lnTo>
                <a:lnTo>
                  <a:pt x="106688" y="586838"/>
                </a:lnTo>
                <a:lnTo>
                  <a:pt x="106688" y="571790"/>
                </a:lnTo>
                <a:cubicBezTo>
                  <a:pt x="106688" y="492547"/>
                  <a:pt x="188970" y="446830"/>
                  <a:pt x="260585" y="446830"/>
                </a:cubicBezTo>
                <a:close/>
                <a:moveTo>
                  <a:pt x="276049" y="367709"/>
                </a:moveTo>
                <a:cubicBezTo>
                  <a:pt x="287186" y="369222"/>
                  <a:pt x="298844" y="373188"/>
                  <a:pt x="310148" y="381067"/>
                </a:cubicBezTo>
                <a:lnTo>
                  <a:pt x="305769" y="387351"/>
                </a:lnTo>
                <a:cubicBezTo>
                  <a:pt x="264789" y="358692"/>
                  <a:pt x="218049" y="387160"/>
                  <a:pt x="217573" y="387446"/>
                </a:cubicBezTo>
                <a:lnTo>
                  <a:pt x="213527" y="380972"/>
                </a:lnTo>
                <a:cubicBezTo>
                  <a:pt x="213920" y="380722"/>
                  <a:pt x="242638" y="363173"/>
                  <a:pt x="276049" y="367709"/>
                </a:cubicBezTo>
                <a:close/>
                <a:moveTo>
                  <a:pt x="317678" y="283105"/>
                </a:moveTo>
                <a:cubicBezTo>
                  <a:pt x="325058" y="283105"/>
                  <a:pt x="331725" y="287534"/>
                  <a:pt x="334582" y="294392"/>
                </a:cubicBezTo>
                <a:cubicBezTo>
                  <a:pt x="337391" y="301202"/>
                  <a:pt x="335820" y="309059"/>
                  <a:pt x="330629" y="314298"/>
                </a:cubicBezTo>
                <a:cubicBezTo>
                  <a:pt x="325392" y="319536"/>
                  <a:pt x="317535" y="321108"/>
                  <a:pt x="310678" y="318298"/>
                </a:cubicBezTo>
                <a:cubicBezTo>
                  <a:pt x="303869" y="315441"/>
                  <a:pt x="299393" y="308773"/>
                  <a:pt x="299393" y="301392"/>
                </a:cubicBezTo>
                <a:cubicBezTo>
                  <a:pt x="299393" y="291296"/>
                  <a:pt x="307583" y="283105"/>
                  <a:pt x="317678" y="283105"/>
                </a:cubicBezTo>
                <a:close/>
                <a:moveTo>
                  <a:pt x="203255" y="283105"/>
                </a:moveTo>
                <a:cubicBezTo>
                  <a:pt x="210683" y="283105"/>
                  <a:pt x="217349" y="287534"/>
                  <a:pt x="220159" y="294392"/>
                </a:cubicBezTo>
                <a:cubicBezTo>
                  <a:pt x="223016" y="301202"/>
                  <a:pt x="221444" y="309059"/>
                  <a:pt x="216206" y="314298"/>
                </a:cubicBezTo>
                <a:cubicBezTo>
                  <a:pt x="210969" y="319536"/>
                  <a:pt x="203112" y="321108"/>
                  <a:pt x="196255" y="318298"/>
                </a:cubicBezTo>
                <a:cubicBezTo>
                  <a:pt x="189446" y="315441"/>
                  <a:pt x="184970" y="308773"/>
                  <a:pt x="184970" y="301392"/>
                </a:cubicBezTo>
                <a:cubicBezTo>
                  <a:pt x="184970" y="291296"/>
                  <a:pt x="193160" y="283105"/>
                  <a:pt x="203255" y="283105"/>
                </a:cubicBezTo>
                <a:close/>
                <a:moveTo>
                  <a:pt x="456476" y="257207"/>
                </a:moveTo>
                <a:cubicBezTo>
                  <a:pt x="455285" y="280066"/>
                  <a:pt x="450095" y="302545"/>
                  <a:pt x="441095" y="323548"/>
                </a:cubicBezTo>
                <a:cubicBezTo>
                  <a:pt x="445762" y="325738"/>
                  <a:pt x="450905" y="326881"/>
                  <a:pt x="456047" y="326881"/>
                </a:cubicBezTo>
                <a:cubicBezTo>
                  <a:pt x="475284" y="326881"/>
                  <a:pt x="490855" y="311308"/>
                  <a:pt x="490855" y="292068"/>
                </a:cubicBezTo>
                <a:cubicBezTo>
                  <a:pt x="490903" y="272970"/>
                  <a:pt x="475570" y="257397"/>
                  <a:pt x="456476" y="257207"/>
                </a:cubicBezTo>
                <a:close/>
                <a:moveTo>
                  <a:pt x="64541" y="257207"/>
                </a:moveTo>
                <a:cubicBezTo>
                  <a:pt x="45542" y="257730"/>
                  <a:pt x="30495" y="273304"/>
                  <a:pt x="30590" y="292306"/>
                </a:cubicBezTo>
                <a:cubicBezTo>
                  <a:pt x="30733" y="311261"/>
                  <a:pt x="46018" y="326643"/>
                  <a:pt x="65017" y="326881"/>
                </a:cubicBezTo>
                <a:cubicBezTo>
                  <a:pt x="70160" y="326881"/>
                  <a:pt x="75302" y="325738"/>
                  <a:pt x="79969" y="323548"/>
                </a:cubicBezTo>
                <a:cubicBezTo>
                  <a:pt x="70969" y="302498"/>
                  <a:pt x="65731" y="280066"/>
                  <a:pt x="64541" y="257207"/>
                </a:cubicBezTo>
                <a:close/>
                <a:moveTo>
                  <a:pt x="265112" y="50203"/>
                </a:moveTo>
                <a:cubicBezTo>
                  <a:pt x="279070" y="50557"/>
                  <a:pt x="293066" y="52409"/>
                  <a:pt x="306863" y="55802"/>
                </a:cubicBezTo>
                <a:lnTo>
                  <a:pt x="299816" y="84901"/>
                </a:lnTo>
                <a:cubicBezTo>
                  <a:pt x="286960" y="81805"/>
                  <a:pt x="273722" y="80281"/>
                  <a:pt x="260485" y="80281"/>
                </a:cubicBezTo>
                <a:cubicBezTo>
                  <a:pt x="185678" y="80376"/>
                  <a:pt x="120253" y="130573"/>
                  <a:pt x="100635" y="202724"/>
                </a:cubicBezTo>
                <a:cubicBezTo>
                  <a:pt x="81064" y="274923"/>
                  <a:pt x="112206" y="351266"/>
                  <a:pt x="176679" y="389222"/>
                </a:cubicBezTo>
                <a:cubicBezTo>
                  <a:pt x="241105" y="427132"/>
                  <a:pt x="322958" y="417273"/>
                  <a:pt x="376527" y="365077"/>
                </a:cubicBezTo>
                <a:cubicBezTo>
                  <a:pt x="430144" y="312880"/>
                  <a:pt x="442143" y="231299"/>
                  <a:pt x="405954" y="165862"/>
                </a:cubicBezTo>
                <a:lnTo>
                  <a:pt x="432144" y="151385"/>
                </a:lnTo>
                <a:cubicBezTo>
                  <a:pt x="445048" y="174768"/>
                  <a:pt x="453143" y="200486"/>
                  <a:pt x="455809" y="227060"/>
                </a:cubicBezTo>
                <a:lnTo>
                  <a:pt x="456000" y="227060"/>
                </a:lnTo>
                <a:cubicBezTo>
                  <a:pt x="491808" y="227155"/>
                  <a:pt x="520854" y="256206"/>
                  <a:pt x="520949" y="292068"/>
                </a:cubicBezTo>
                <a:cubicBezTo>
                  <a:pt x="520949" y="314547"/>
                  <a:pt x="509331" y="335454"/>
                  <a:pt x="490236" y="347312"/>
                </a:cubicBezTo>
                <a:cubicBezTo>
                  <a:pt x="471094" y="359171"/>
                  <a:pt x="447238" y="360267"/>
                  <a:pt x="427096" y="350218"/>
                </a:cubicBezTo>
                <a:cubicBezTo>
                  <a:pt x="391288" y="407796"/>
                  <a:pt x="328291" y="442800"/>
                  <a:pt x="260485" y="442800"/>
                </a:cubicBezTo>
                <a:cubicBezTo>
                  <a:pt x="192678" y="442800"/>
                  <a:pt x="129633" y="407796"/>
                  <a:pt x="93825" y="350218"/>
                </a:cubicBezTo>
                <a:cubicBezTo>
                  <a:pt x="56351" y="368791"/>
                  <a:pt x="11305" y="347598"/>
                  <a:pt x="1734" y="306831"/>
                </a:cubicBezTo>
                <a:cubicBezTo>
                  <a:pt x="-7789" y="266112"/>
                  <a:pt x="23114" y="227060"/>
                  <a:pt x="64970" y="227060"/>
                </a:cubicBezTo>
                <a:lnTo>
                  <a:pt x="65112" y="227060"/>
                </a:lnTo>
                <a:cubicBezTo>
                  <a:pt x="70684" y="170482"/>
                  <a:pt x="100492" y="119095"/>
                  <a:pt x="146918" y="86234"/>
                </a:cubicBezTo>
                <a:cubicBezTo>
                  <a:pt x="181702" y="61553"/>
                  <a:pt x="223236" y="49140"/>
                  <a:pt x="265112" y="50203"/>
                </a:cubicBezTo>
                <a:close/>
                <a:moveTo>
                  <a:pt x="333153" y="136"/>
                </a:moveTo>
                <a:cubicBezTo>
                  <a:pt x="361628" y="1612"/>
                  <a:pt x="387674" y="16565"/>
                  <a:pt x="403293" y="40424"/>
                </a:cubicBezTo>
                <a:cubicBezTo>
                  <a:pt x="418911" y="64283"/>
                  <a:pt x="422244" y="94141"/>
                  <a:pt x="412245" y="120810"/>
                </a:cubicBezTo>
                <a:cubicBezTo>
                  <a:pt x="402245" y="147526"/>
                  <a:pt x="380103" y="167860"/>
                  <a:pt x="352676" y="175575"/>
                </a:cubicBezTo>
                <a:cubicBezTo>
                  <a:pt x="325249" y="183290"/>
                  <a:pt x="295774" y="177432"/>
                  <a:pt x="273299" y="159860"/>
                </a:cubicBezTo>
                <a:lnTo>
                  <a:pt x="291774" y="136192"/>
                </a:lnTo>
                <a:cubicBezTo>
                  <a:pt x="308583" y="149383"/>
                  <a:pt x="331153" y="152526"/>
                  <a:pt x="350914" y="144478"/>
                </a:cubicBezTo>
                <a:cubicBezTo>
                  <a:pt x="370675" y="136382"/>
                  <a:pt x="384627" y="118333"/>
                  <a:pt x="387389" y="97189"/>
                </a:cubicBezTo>
                <a:cubicBezTo>
                  <a:pt x="390198" y="75998"/>
                  <a:pt x="381389" y="54996"/>
                  <a:pt x="364390" y="42091"/>
                </a:cubicBezTo>
                <a:cubicBezTo>
                  <a:pt x="347343" y="29185"/>
                  <a:pt x="324725" y="26376"/>
                  <a:pt x="305107" y="34805"/>
                </a:cubicBezTo>
                <a:lnTo>
                  <a:pt x="293298" y="7136"/>
                </a:lnTo>
                <a:cubicBezTo>
                  <a:pt x="305869" y="1803"/>
                  <a:pt x="319487" y="-626"/>
                  <a:pt x="333153" y="136"/>
                </a:cubicBezTo>
                <a:close/>
              </a:path>
            </a:pathLst>
          </a:custGeom>
          <a:solidFill>
            <a:srgbClr val="0D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20"/>
          <p:cNvSpPr txBox="1"/>
          <p:nvPr/>
        </p:nvSpPr>
        <p:spPr>
          <a:xfrm>
            <a:off x="9208583" y="2546764"/>
            <a:ext cx="1404000" cy="338554"/>
          </a:xfrm>
          <a:prstGeom prst="rect">
            <a:avLst/>
          </a:prstGeom>
          <a:noFill/>
        </p:spPr>
        <p:txBody>
          <a:bodyPr wrap="square" rtlCol="0">
            <a:spAutoFit/>
          </a:bodyPr>
          <a:lstStyle/>
          <a:p>
            <a:r>
              <a:rPr lang="zh-CN" altLang="en-US" sz="1600" dirty="0"/>
              <a:t>儿童患者研究</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389324" y="291402"/>
            <a:ext cx="44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zh-CN" altLang="zh-CN" sz="1800" b="0" i="0" u="none" strike="noStrike" cap="none" normalizeH="0" baseline="0">
                <a:ln>
                  <a:noFill/>
                </a:ln>
                <a:solidFill>
                  <a:srgbClr val="000000"/>
                </a:solidFill>
                <a:effectLst/>
                <a:latin typeface="Arial" panose="020B0604020202020204" pitchFamily="34" charset="0"/>
                <a:ea typeface="Helvetica Neue"/>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2" name="OfficePLUS.cn-3"/>
          <p:cNvSpPr txBox="1"/>
          <p:nvPr/>
        </p:nvSpPr>
        <p:spPr>
          <a:xfrm>
            <a:off x="792000" y="203200"/>
            <a:ext cx="1561357" cy="646331"/>
          </a:xfrm>
          <a:prstGeom prst="rect">
            <a:avLst/>
          </a:prstGeom>
          <a:noFill/>
        </p:spPr>
        <p:txBody>
          <a:bodyPr wrap="square" rtlCol="0">
            <a:spAutoFit/>
          </a:bodyPr>
          <a:lstStyle/>
          <a:p>
            <a:r>
              <a:rPr lang="en-US" altLang="zh-CN" sz="3600" b="1" dirty="0">
                <a:solidFill>
                  <a:srgbClr val="0D8CFE"/>
                </a:solidFill>
                <a:ea typeface="阿里巴巴普惠体 B" panose="00020600040101010101" pitchFamily="18" charset="-122"/>
                <a:cs typeface="阿里巴巴普惠体 B" panose="00020600040101010101" pitchFamily="18" charset="-122"/>
                <a:sym typeface="+mn-lt"/>
              </a:rPr>
              <a:t>03.</a:t>
            </a:r>
            <a:endParaRPr lang="en-US" altLang="zh-CN" sz="3600" b="1" dirty="0">
              <a:solidFill>
                <a:srgbClr val="0D8CFE"/>
              </a:solidFill>
              <a:ea typeface="阿里巴巴普惠体 B" panose="00020600040101010101" pitchFamily="18" charset="-122"/>
              <a:cs typeface="阿里巴巴普惠体 B" panose="00020600040101010101" pitchFamily="18" charset="-122"/>
              <a:sym typeface="+mn-lt"/>
            </a:endParaRPr>
          </a:p>
        </p:txBody>
      </p:sp>
      <p:sp>
        <p:nvSpPr>
          <p:cNvPr id="13" name="OfficePLUS.cn-4"/>
          <p:cNvSpPr txBox="1"/>
          <p:nvPr/>
        </p:nvSpPr>
        <p:spPr>
          <a:xfrm flipH="1">
            <a:off x="1583998" y="295533"/>
            <a:ext cx="2656405" cy="461665"/>
          </a:xfrm>
          <a:prstGeom prst="rect">
            <a:avLst/>
          </a:prstGeom>
          <a:noFill/>
        </p:spPr>
        <p:txBody>
          <a:bodyPr wrap="square" rtlCol="0">
            <a:spAutoFit/>
          </a:bodyPr>
          <a:lstStyle/>
          <a:p>
            <a:r>
              <a:rPr lang="zh-CN" altLang="en-US" sz="2400" b="1" dirty="0">
                <a:solidFill>
                  <a:srgbClr val="0D8CFE"/>
                </a:solidFill>
                <a:latin typeface="+mj-ea"/>
                <a:ea typeface="+mj-ea"/>
                <a:cs typeface="阿里巴巴普惠体 B" panose="00020600040101010101" pitchFamily="18" charset="-122"/>
                <a:sym typeface="+mn-lt"/>
              </a:rPr>
              <a:t>有效性</a:t>
            </a:r>
            <a:endParaRPr lang="zh-CN" altLang="en-US" sz="2400" b="1" dirty="0">
              <a:solidFill>
                <a:srgbClr val="0D8CFE"/>
              </a:solidFill>
              <a:latin typeface="+mj-ea"/>
              <a:ea typeface="+mj-ea"/>
              <a:cs typeface="阿里巴巴普惠体 B" panose="00020600040101010101" pitchFamily="18" charset="-122"/>
              <a:sym typeface="+mn-lt"/>
            </a:endParaRPr>
          </a:p>
        </p:txBody>
      </p:sp>
      <p:pic>
        <p:nvPicPr>
          <p:cNvPr id="14" name="OfficePLUS.cn-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37462" y="234265"/>
            <a:ext cx="584200" cy="584200"/>
          </a:xfrm>
          <a:prstGeom prst="rect">
            <a:avLst/>
          </a:prstGeom>
          <a:effectLst>
            <a:outerShdw blurRad="50800" dist="38100" dir="2700000" algn="tl" rotWithShape="0">
              <a:prstClr val="black">
                <a:alpha val="14000"/>
              </a:prstClr>
            </a:outerShdw>
          </a:effectLst>
        </p:spPr>
      </p:pic>
      <p:sp>
        <p:nvSpPr>
          <p:cNvPr id="9" name="OfficePLUS.cn-4"/>
          <p:cNvSpPr txBox="1"/>
          <p:nvPr/>
        </p:nvSpPr>
        <p:spPr>
          <a:xfrm flipH="1">
            <a:off x="4767797" y="540000"/>
            <a:ext cx="2656405" cy="400110"/>
          </a:xfrm>
          <a:prstGeom prst="rect">
            <a:avLst/>
          </a:prstGeom>
          <a:noFill/>
        </p:spPr>
        <p:txBody>
          <a:bodyPr wrap="square" rtlCol="0">
            <a:spAutoFit/>
          </a:bodyPr>
          <a:lstStyle/>
          <a:p>
            <a:pPr algn="ctr"/>
            <a:r>
              <a:rPr lang="zh-CN" altLang="en-US" sz="2000" dirty="0">
                <a:solidFill>
                  <a:srgbClr val="0D8CFE"/>
                </a:solidFill>
                <a:latin typeface="+mj-ea"/>
                <a:ea typeface="+mj-ea"/>
                <a:cs typeface="阿里巴巴普惠体 B" panose="00020600040101010101" pitchFamily="18" charset="-122"/>
                <a:sym typeface="+mn-lt"/>
              </a:rPr>
              <a:t>适应症</a:t>
            </a:r>
            <a:r>
              <a:rPr lang="en-US" altLang="zh-CN" sz="2000" dirty="0">
                <a:solidFill>
                  <a:srgbClr val="0D8CFE"/>
                </a:solidFill>
                <a:latin typeface="+mj-ea"/>
                <a:ea typeface="+mj-ea"/>
                <a:cs typeface="阿里巴巴普惠体 B" panose="00020600040101010101" pitchFamily="18" charset="-122"/>
                <a:sym typeface="+mn-lt"/>
              </a:rPr>
              <a:t>-</a:t>
            </a:r>
            <a:r>
              <a:rPr lang="zh-CN" altLang="en-US" sz="2000" dirty="0">
                <a:solidFill>
                  <a:srgbClr val="0D8CFE"/>
                </a:solidFill>
                <a:latin typeface="+mj-ea"/>
                <a:ea typeface="+mj-ea"/>
                <a:cs typeface="阿里巴巴普惠体 B" panose="00020600040101010101" pitchFamily="18" charset="-122"/>
                <a:sym typeface="+mn-lt"/>
              </a:rPr>
              <a:t>神经性贪食症</a:t>
            </a:r>
            <a:endParaRPr lang="zh-CN" altLang="en-US" sz="2000" dirty="0">
              <a:solidFill>
                <a:srgbClr val="0D8CFE"/>
              </a:solidFill>
              <a:latin typeface="+mj-ea"/>
              <a:ea typeface="+mj-ea"/>
              <a:cs typeface="阿里巴巴普惠体 B" panose="00020600040101010101" pitchFamily="18" charset="-122"/>
              <a:sym typeface="+mn-lt"/>
            </a:endParaRPr>
          </a:p>
        </p:txBody>
      </p:sp>
      <p:graphicFrame>
        <p:nvGraphicFramePr>
          <p:cNvPr id="15" name="表格 14"/>
          <p:cNvGraphicFramePr>
            <a:graphicFrameLocks noGrp="1"/>
          </p:cNvGraphicFramePr>
          <p:nvPr/>
        </p:nvGraphicFramePr>
        <p:xfrm>
          <a:off x="1273172" y="1126933"/>
          <a:ext cx="9645656" cy="1326570"/>
        </p:xfrm>
        <a:graphic>
          <a:graphicData uri="http://schemas.openxmlformats.org/drawingml/2006/table">
            <a:tbl>
              <a:tblPr>
                <a:tableStyleId>{5C22544A-7EE6-4342-B048-85BDC9FD1C3A}</a:tableStyleId>
              </a:tblPr>
              <a:tblGrid>
                <a:gridCol w="4788685"/>
                <a:gridCol w="4856971"/>
              </a:tblGrid>
              <a:tr h="288000">
                <a:tc>
                  <a:txBody>
                    <a:bodyPr/>
                    <a:lstStyle/>
                    <a:p>
                      <a:pPr algn="l" fontAlgn="ctr"/>
                      <a:r>
                        <a:rPr lang="zh-CN" altLang="en-US" sz="1200" dirty="0">
                          <a:latin typeface="+mn-ea"/>
                        </a:rPr>
                        <a:t>美国心理协会（</a:t>
                      </a:r>
                      <a:r>
                        <a:rPr lang="en-US" altLang="zh-CN" sz="1200" dirty="0">
                          <a:latin typeface="+mn-ea"/>
                        </a:rPr>
                        <a:t>APA</a:t>
                      </a:r>
                      <a:r>
                        <a:rPr lang="zh-CN" altLang="en-US" sz="1200" dirty="0">
                          <a:latin typeface="+mn-ea"/>
                        </a:rPr>
                        <a:t>）</a:t>
                      </a:r>
                      <a:r>
                        <a:rPr lang="en-US" altLang="zh-CN" sz="1200" dirty="0"/>
                        <a:t>《</a:t>
                      </a:r>
                      <a:r>
                        <a:rPr lang="zh-CN" altLang="en-US" sz="1200" dirty="0"/>
                        <a:t>进食障碍临床治疗指南</a:t>
                      </a:r>
                      <a:r>
                        <a:rPr lang="en-US" altLang="zh-CN" sz="1200" dirty="0"/>
                        <a:t>》</a:t>
                      </a:r>
                      <a:endParaRPr lang="en-US" altLang="zh-CN"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200" dirty="0"/>
                        <a:t>氟西汀在治疗</a:t>
                      </a:r>
                      <a:r>
                        <a:rPr lang="zh-CN" altLang="en-US" sz="1200" dirty="0">
                          <a:solidFill>
                            <a:srgbClr val="FF0000"/>
                          </a:solidFill>
                        </a:rPr>
                        <a:t>神经性贪食症</a:t>
                      </a:r>
                      <a:r>
                        <a:rPr lang="zh-CN" altLang="en-US" sz="1200" dirty="0"/>
                        <a:t>（</a:t>
                      </a:r>
                      <a:r>
                        <a:rPr lang="en-US" altLang="zh-CN" sz="1200" dirty="0"/>
                        <a:t>BN</a:t>
                      </a:r>
                      <a:r>
                        <a:rPr lang="zh-CN" altLang="en-US" sz="1200" dirty="0"/>
                        <a:t>）方面证据最多，不良反应也最少，是</a:t>
                      </a:r>
                      <a:r>
                        <a:rPr lang="zh-CN" altLang="en-US" sz="1200" dirty="0">
                          <a:solidFill>
                            <a:srgbClr val="FF0000"/>
                          </a:solidFill>
                        </a:rPr>
                        <a:t>唯一</a:t>
                      </a:r>
                      <a:r>
                        <a:rPr lang="zh-CN" altLang="en-US" sz="1200" dirty="0"/>
                        <a:t>被</a:t>
                      </a:r>
                      <a:r>
                        <a:rPr lang="en-US" altLang="zh-CN" sz="1200" dirty="0"/>
                        <a:t>FDA</a:t>
                      </a:r>
                      <a:r>
                        <a:rPr lang="zh-CN" altLang="en-US" sz="1200" dirty="0"/>
                        <a:t>批准的用于治疗</a:t>
                      </a:r>
                      <a:r>
                        <a:rPr lang="en-US" altLang="zh-CN" sz="1200" dirty="0"/>
                        <a:t>BN</a:t>
                      </a:r>
                      <a:r>
                        <a:rPr lang="zh-CN" altLang="en-US" sz="1200" dirty="0"/>
                        <a:t>的药物。</a:t>
                      </a:r>
                      <a:endParaRPr lang="zh-CN" altLang="en-US" sz="12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88000">
                <a:tc>
                  <a:txBody>
                    <a:bodyPr/>
                    <a:lstStyle/>
                    <a:p>
                      <a:pPr algn="l" fontAlgn="ctr"/>
                      <a:r>
                        <a:rPr lang="en-US" altLang="zh-CN" sz="1200" u="none" strike="noStrike" dirty="0">
                          <a:effectLst/>
                        </a:rPr>
                        <a:t>《</a:t>
                      </a:r>
                      <a:r>
                        <a:rPr lang="zh-CN" altLang="en-US" sz="1200" u="none" strike="noStrike" dirty="0">
                          <a:effectLst/>
                        </a:rPr>
                        <a:t>中国进食障碍防治指南</a:t>
                      </a:r>
                      <a:r>
                        <a:rPr lang="en-US" altLang="zh-CN" sz="1200" u="none" strike="noStrike" dirty="0">
                          <a:effectLst/>
                        </a:rPr>
                        <a:t>》</a:t>
                      </a:r>
                      <a:endParaRPr lang="en-US" altLang="zh-CN"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1E7F2"/>
                    </a:solidFill>
                  </a:tcPr>
                </a:tc>
                <a:tc>
                  <a:txBody>
                    <a:bodyPr/>
                    <a:lstStyle/>
                    <a:p>
                      <a:pPr algn="l" fontAlgn="ctr"/>
                      <a:r>
                        <a:rPr lang="zh-CN" altLang="en-US" sz="1200" u="none" strike="noStrike" dirty="0">
                          <a:effectLst/>
                        </a:rPr>
                        <a:t>推荐氟西汀作为神经性贪食症的治疗首选</a:t>
                      </a:r>
                      <a:endParaRPr lang="zh-CN" altLang="en-US"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1E7F2"/>
                    </a:solidFill>
                  </a:tcPr>
                </a:tc>
              </a:tr>
              <a:tr h="288000">
                <a:tc>
                  <a:txBody>
                    <a:bodyPr/>
                    <a:lstStyle/>
                    <a:p>
                      <a:pPr algn="l" fontAlgn="ctr"/>
                      <a:r>
                        <a:rPr lang="zh-CN" altLang="en-US" sz="1200" dirty="0"/>
                        <a:t>英国国家卫生与临床优化研究所（</a:t>
                      </a:r>
                      <a:r>
                        <a:rPr lang="en-US" altLang="zh-CN" sz="1200" dirty="0"/>
                        <a:t>NICE</a:t>
                      </a:r>
                      <a:r>
                        <a:rPr lang="zh-CN" altLang="en-US" sz="1200" dirty="0"/>
                        <a:t>）</a:t>
                      </a:r>
                      <a:r>
                        <a:rPr lang="en-US" altLang="zh-CN" sz="1200" dirty="0"/>
                        <a:t>《</a:t>
                      </a:r>
                      <a:r>
                        <a:rPr lang="zh-CN" altLang="en-US" sz="1200" dirty="0"/>
                        <a:t>进食障碍临床治疗指南</a:t>
                      </a:r>
                      <a:r>
                        <a:rPr lang="en-US" altLang="zh-CN" sz="1200" dirty="0"/>
                        <a:t>》</a:t>
                      </a:r>
                      <a:endParaRPr lang="en-US" altLang="zh-CN"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c>
                  <a:txBody>
                    <a:bodyPr/>
                    <a:lstStyle/>
                    <a:p>
                      <a:pPr algn="l" fontAlgn="ctr"/>
                      <a:r>
                        <a:rPr lang="zh-CN" altLang="en-US" sz="1200" dirty="0"/>
                        <a:t>根据接受度、耐受性及对症状的环节，</a:t>
                      </a:r>
                      <a:r>
                        <a:rPr lang="en-US" altLang="zh-CN" sz="1200" dirty="0"/>
                        <a:t>SSRIs</a:t>
                      </a:r>
                      <a:r>
                        <a:rPr lang="zh-CN" altLang="en-US" sz="1200" dirty="0"/>
                        <a:t>类药物（特别是氟西汀）可作为</a:t>
                      </a:r>
                      <a:r>
                        <a:rPr lang="en-US" altLang="zh-CN" sz="1200" dirty="0"/>
                        <a:t>BN</a:t>
                      </a:r>
                      <a:r>
                        <a:rPr lang="zh-CN" altLang="en-US" sz="1200" dirty="0"/>
                        <a:t>的治疗首选</a:t>
                      </a:r>
                      <a:endParaRPr lang="zh-CN" altLang="en-US"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EBF5"/>
                    </a:solidFill>
                  </a:tcPr>
                </a:tc>
              </a:tr>
              <a:tr h="288000">
                <a:tc>
                  <a:txBody>
                    <a:bodyPr/>
                    <a:lstStyle/>
                    <a:p>
                      <a:pPr algn="l" fontAlgn="ctr"/>
                      <a:r>
                        <a:rPr lang="zh-CN" altLang="en-US" sz="1200" dirty="0"/>
                        <a:t>世界生物精神病学联盟（</a:t>
                      </a:r>
                      <a:r>
                        <a:rPr lang="en-US" altLang="zh-CN" sz="1200" dirty="0" err="1"/>
                        <a:t>WFSBP</a:t>
                      </a:r>
                      <a:r>
                        <a:rPr lang="zh-CN" altLang="en-US" sz="1200" dirty="0"/>
                        <a:t>）指南</a:t>
                      </a:r>
                      <a:endParaRPr lang="en-US" altLang="zh-CN"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4F0"/>
                    </a:solidFill>
                  </a:tcPr>
                </a:tc>
                <a:tc>
                  <a:txBody>
                    <a:bodyPr/>
                    <a:lstStyle/>
                    <a:p>
                      <a:pPr algn="l" fontAlgn="ctr"/>
                      <a:r>
                        <a:rPr lang="zh-CN" altLang="en-US" sz="1200" dirty="0"/>
                        <a:t>推荐氟西汀作为</a:t>
                      </a:r>
                      <a:r>
                        <a:rPr lang="en-US" altLang="zh-CN" sz="1200" dirty="0"/>
                        <a:t>BN</a:t>
                      </a:r>
                      <a:r>
                        <a:rPr lang="zh-CN" altLang="en-US" sz="1200" dirty="0"/>
                        <a:t>的治疗优选（证据类别</a:t>
                      </a:r>
                      <a:r>
                        <a:rPr lang="en-US" altLang="zh-CN" sz="1200" dirty="0"/>
                        <a:t>A</a:t>
                      </a:r>
                      <a:r>
                        <a:rPr lang="zh-CN" altLang="en-US" sz="1200" dirty="0"/>
                        <a:t>，推荐级别</a:t>
                      </a:r>
                      <a:r>
                        <a:rPr lang="en-US" altLang="zh-CN" sz="1200" dirty="0"/>
                        <a:t>1</a:t>
                      </a:r>
                      <a:r>
                        <a:rPr lang="zh-CN" altLang="en-US" sz="1200" dirty="0"/>
                        <a:t>）</a:t>
                      </a:r>
                      <a:endParaRPr lang="zh-CN" altLang="en-US" sz="1200" b="0" i="0" u="none" strike="noStrike" dirty="0">
                        <a:effectLst/>
                        <a:latin typeface="宋体" panose="02010600030101010101" pitchFamily="2" charset="-122"/>
                        <a:ea typeface="宋体" panose="02010600030101010101" pitchFamily="2" charset="-122"/>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4F0"/>
                    </a:solidFill>
                  </a:tcPr>
                </a:tc>
              </a:tr>
            </a:tbl>
          </a:graphicData>
        </a:graphic>
      </p:graphicFrame>
      <p:sp>
        <p:nvSpPr>
          <p:cNvPr id="17" name="文本框 4"/>
          <p:cNvSpPr txBox="1"/>
          <p:nvPr/>
        </p:nvSpPr>
        <p:spPr>
          <a:xfrm>
            <a:off x="1776000" y="2984251"/>
            <a:ext cx="8640000" cy="2786597"/>
          </a:xfrm>
          <a:custGeom>
            <a:avLst/>
            <a:gdLst>
              <a:gd name="connsiteX0" fmla="*/ 0 w 8640000"/>
              <a:gd name="connsiteY0" fmla="*/ 0 h 2786597"/>
              <a:gd name="connsiteX1" fmla="*/ 405415 w 8640000"/>
              <a:gd name="connsiteY1" fmla="*/ 0 h 2786597"/>
              <a:gd name="connsiteX2" fmla="*/ 1242831 w 8640000"/>
              <a:gd name="connsiteY2" fmla="*/ 0 h 2786597"/>
              <a:gd name="connsiteX3" fmla="*/ 1648246 w 8640000"/>
              <a:gd name="connsiteY3" fmla="*/ 0 h 2786597"/>
              <a:gd name="connsiteX4" fmla="*/ 2485662 w 8640000"/>
              <a:gd name="connsiteY4" fmla="*/ 0 h 2786597"/>
              <a:gd name="connsiteX5" fmla="*/ 3236677 w 8640000"/>
              <a:gd name="connsiteY5" fmla="*/ 0 h 2786597"/>
              <a:gd name="connsiteX6" fmla="*/ 3728492 w 8640000"/>
              <a:gd name="connsiteY6" fmla="*/ 0 h 2786597"/>
              <a:gd name="connsiteX7" fmla="*/ 4220308 w 8640000"/>
              <a:gd name="connsiteY7" fmla="*/ 0 h 2786597"/>
              <a:gd name="connsiteX8" fmla="*/ 5057723 w 8640000"/>
              <a:gd name="connsiteY8" fmla="*/ 0 h 2786597"/>
              <a:gd name="connsiteX9" fmla="*/ 5722338 w 8640000"/>
              <a:gd name="connsiteY9" fmla="*/ 0 h 2786597"/>
              <a:gd name="connsiteX10" fmla="*/ 6386954 w 8640000"/>
              <a:gd name="connsiteY10" fmla="*/ 0 h 2786597"/>
              <a:gd name="connsiteX11" fmla="*/ 7137969 w 8640000"/>
              <a:gd name="connsiteY11" fmla="*/ 0 h 2786597"/>
              <a:gd name="connsiteX12" fmla="*/ 7888985 w 8640000"/>
              <a:gd name="connsiteY12" fmla="*/ 0 h 2786597"/>
              <a:gd name="connsiteX13" fmla="*/ 8640000 w 8640000"/>
              <a:gd name="connsiteY13" fmla="*/ 0 h 2786597"/>
              <a:gd name="connsiteX14" fmla="*/ 8640000 w 8640000"/>
              <a:gd name="connsiteY14" fmla="*/ 696649 h 2786597"/>
              <a:gd name="connsiteX15" fmla="*/ 8640000 w 8640000"/>
              <a:gd name="connsiteY15" fmla="*/ 1449030 h 2786597"/>
              <a:gd name="connsiteX16" fmla="*/ 8640000 w 8640000"/>
              <a:gd name="connsiteY16" fmla="*/ 2786597 h 2786597"/>
              <a:gd name="connsiteX17" fmla="*/ 7975385 w 8640000"/>
              <a:gd name="connsiteY17" fmla="*/ 2786597 h 2786597"/>
              <a:gd name="connsiteX18" fmla="*/ 7137969 w 8640000"/>
              <a:gd name="connsiteY18" fmla="*/ 2786597 h 2786597"/>
              <a:gd name="connsiteX19" fmla="*/ 6732554 w 8640000"/>
              <a:gd name="connsiteY19" fmla="*/ 2786597 h 2786597"/>
              <a:gd name="connsiteX20" fmla="*/ 5895138 w 8640000"/>
              <a:gd name="connsiteY20" fmla="*/ 2786597 h 2786597"/>
              <a:gd name="connsiteX21" fmla="*/ 5489723 w 8640000"/>
              <a:gd name="connsiteY21" fmla="*/ 2786597 h 2786597"/>
              <a:gd name="connsiteX22" fmla="*/ 4997908 w 8640000"/>
              <a:gd name="connsiteY22" fmla="*/ 2786597 h 2786597"/>
              <a:gd name="connsiteX23" fmla="*/ 4592492 w 8640000"/>
              <a:gd name="connsiteY23" fmla="*/ 2786597 h 2786597"/>
              <a:gd name="connsiteX24" fmla="*/ 4014277 w 8640000"/>
              <a:gd name="connsiteY24" fmla="*/ 2786597 h 2786597"/>
              <a:gd name="connsiteX25" fmla="*/ 3608862 w 8640000"/>
              <a:gd name="connsiteY25" fmla="*/ 2786597 h 2786597"/>
              <a:gd name="connsiteX26" fmla="*/ 3117046 w 8640000"/>
              <a:gd name="connsiteY26" fmla="*/ 2786597 h 2786597"/>
              <a:gd name="connsiteX27" fmla="*/ 2452431 w 8640000"/>
              <a:gd name="connsiteY27" fmla="*/ 2786597 h 2786597"/>
              <a:gd name="connsiteX28" fmla="*/ 2047015 w 8640000"/>
              <a:gd name="connsiteY28" fmla="*/ 2786597 h 2786597"/>
              <a:gd name="connsiteX29" fmla="*/ 1382400 w 8640000"/>
              <a:gd name="connsiteY29" fmla="*/ 2786597 h 2786597"/>
              <a:gd name="connsiteX30" fmla="*/ 717785 w 8640000"/>
              <a:gd name="connsiteY30" fmla="*/ 2786597 h 2786597"/>
              <a:gd name="connsiteX31" fmla="*/ 0 w 8640000"/>
              <a:gd name="connsiteY31" fmla="*/ 2786597 h 2786597"/>
              <a:gd name="connsiteX32" fmla="*/ 0 w 8640000"/>
              <a:gd name="connsiteY32" fmla="*/ 2034216 h 2786597"/>
              <a:gd name="connsiteX33" fmla="*/ 0 w 8640000"/>
              <a:gd name="connsiteY33" fmla="*/ 1281835 h 2786597"/>
              <a:gd name="connsiteX34" fmla="*/ 0 w 8640000"/>
              <a:gd name="connsiteY34" fmla="*/ 613051 h 2786597"/>
              <a:gd name="connsiteX35" fmla="*/ 0 w 8640000"/>
              <a:gd name="connsiteY35" fmla="*/ 0 h 27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640000" h="2786597" extrusionOk="0">
                <a:moveTo>
                  <a:pt x="0" y="0"/>
                </a:moveTo>
                <a:cubicBezTo>
                  <a:pt x="157718" y="10269"/>
                  <a:pt x="307389" y="5370"/>
                  <a:pt x="405415" y="0"/>
                </a:cubicBezTo>
                <a:cubicBezTo>
                  <a:pt x="503441" y="-5370"/>
                  <a:pt x="1033282" y="-25062"/>
                  <a:pt x="1242831" y="0"/>
                </a:cubicBezTo>
                <a:cubicBezTo>
                  <a:pt x="1452380" y="25062"/>
                  <a:pt x="1533278" y="-18209"/>
                  <a:pt x="1648246" y="0"/>
                </a:cubicBezTo>
                <a:cubicBezTo>
                  <a:pt x="1763215" y="18209"/>
                  <a:pt x="2181199" y="32868"/>
                  <a:pt x="2485662" y="0"/>
                </a:cubicBezTo>
                <a:cubicBezTo>
                  <a:pt x="2790125" y="-32868"/>
                  <a:pt x="3023351" y="35564"/>
                  <a:pt x="3236677" y="0"/>
                </a:cubicBezTo>
                <a:cubicBezTo>
                  <a:pt x="3450004" y="-35564"/>
                  <a:pt x="3558912" y="14755"/>
                  <a:pt x="3728492" y="0"/>
                </a:cubicBezTo>
                <a:cubicBezTo>
                  <a:pt x="3898073" y="-14755"/>
                  <a:pt x="4118517" y="-16469"/>
                  <a:pt x="4220308" y="0"/>
                </a:cubicBezTo>
                <a:cubicBezTo>
                  <a:pt x="4322099" y="16469"/>
                  <a:pt x="4677247" y="7726"/>
                  <a:pt x="5057723" y="0"/>
                </a:cubicBezTo>
                <a:cubicBezTo>
                  <a:pt x="5438199" y="-7726"/>
                  <a:pt x="5410873" y="-4769"/>
                  <a:pt x="5722338" y="0"/>
                </a:cubicBezTo>
                <a:cubicBezTo>
                  <a:pt x="6033804" y="4769"/>
                  <a:pt x="6054965" y="800"/>
                  <a:pt x="6386954" y="0"/>
                </a:cubicBezTo>
                <a:cubicBezTo>
                  <a:pt x="6718943" y="-800"/>
                  <a:pt x="6838173" y="-36949"/>
                  <a:pt x="7137969" y="0"/>
                </a:cubicBezTo>
                <a:cubicBezTo>
                  <a:pt x="7437765" y="36949"/>
                  <a:pt x="7702341" y="-18868"/>
                  <a:pt x="7888985" y="0"/>
                </a:cubicBezTo>
                <a:cubicBezTo>
                  <a:pt x="8075629" y="18868"/>
                  <a:pt x="8474535" y="31049"/>
                  <a:pt x="8640000" y="0"/>
                </a:cubicBezTo>
                <a:cubicBezTo>
                  <a:pt x="8669761" y="218358"/>
                  <a:pt x="8616330" y="419555"/>
                  <a:pt x="8640000" y="696649"/>
                </a:cubicBezTo>
                <a:cubicBezTo>
                  <a:pt x="8663670" y="973743"/>
                  <a:pt x="8629252" y="1174191"/>
                  <a:pt x="8640000" y="1449030"/>
                </a:cubicBezTo>
                <a:cubicBezTo>
                  <a:pt x="8650748" y="1723869"/>
                  <a:pt x="8586806" y="2168163"/>
                  <a:pt x="8640000" y="2786597"/>
                </a:cubicBezTo>
                <a:cubicBezTo>
                  <a:pt x="8463115" y="2816836"/>
                  <a:pt x="8257135" y="2784334"/>
                  <a:pt x="7975385" y="2786597"/>
                </a:cubicBezTo>
                <a:cubicBezTo>
                  <a:pt x="7693635" y="2788860"/>
                  <a:pt x="7317497" y="2751698"/>
                  <a:pt x="7137969" y="2786597"/>
                </a:cubicBezTo>
                <a:cubicBezTo>
                  <a:pt x="6958441" y="2821496"/>
                  <a:pt x="6908415" y="2792526"/>
                  <a:pt x="6732554" y="2786597"/>
                </a:cubicBezTo>
                <a:cubicBezTo>
                  <a:pt x="6556693" y="2780668"/>
                  <a:pt x="6153786" y="2749962"/>
                  <a:pt x="5895138" y="2786597"/>
                </a:cubicBezTo>
                <a:cubicBezTo>
                  <a:pt x="5636490" y="2823232"/>
                  <a:pt x="5575129" y="2802564"/>
                  <a:pt x="5489723" y="2786597"/>
                </a:cubicBezTo>
                <a:cubicBezTo>
                  <a:pt x="5404317" y="2770630"/>
                  <a:pt x="5148809" y="2787747"/>
                  <a:pt x="4997908" y="2786597"/>
                </a:cubicBezTo>
                <a:cubicBezTo>
                  <a:pt x="4847008" y="2785447"/>
                  <a:pt x="4696015" y="2796595"/>
                  <a:pt x="4592492" y="2786597"/>
                </a:cubicBezTo>
                <a:cubicBezTo>
                  <a:pt x="4488969" y="2776599"/>
                  <a:pt x="4292643" y="2770978"/>
                  <a:pt x="4014277" y="2786597"/>
                </a:cubicBezTo>
                <a:cubicBezTo>
                  <a:pt x="3735912" y="2802216"/>
                  <a:pt x="3693010" y="2789147"/>
                  <a:pt x="3608862" y="2786597"/>
                </a:cubicBezTo>
                <a:cubicBezTo>
                  <a:pt x="3524714" y="2784047"/>
                  <a:pt x="3318452" y="2773881"/>
                  <a:pt x="3117046" y="2786597"/>
                </a:cubicBezTo>
                <a:cubicBezTo>
                  <a:pt x="2915640" y="2799313"/>
                  <a:pt x="2726842" y="2782293"/>
                  <a:pt x="2452431" y="2786597"/>
                </a:cubicBezTo>
                <a:cubicBezTo>
                  <a:pt x="2178021" y="2790901"/>
                  <a:pt x="2227174" y="2786304"/>
                  <a:pt x="2047015" y="2786597"/>
                </a:cubicBezTo>
                <a:cubicBezTo>
                  <a:pt x="1866856" y="2786890"/>
                  <a:pt x="1694693" y="2771643"/>
                  <a:pt x="1382400" y="2786597"/>
                </a:cubicBezTo>
                <a:cubicBezTo>
                  <a:pt x="1070107" y="2801551"/>
                  <a:pt x="861158" y="2800449"/>
                  <a:pt x="717785" y="2786597"/>
                </a:cubicBezTo>
                <a:cubicBezTo>
                  <a:pt x="574413" y="2772745"/>
                  <a:pt x="328931" y="2757797"/>
                  <a:pt x="0" y="2786597"/>
                </a:cubicBezTo>
                <a:cubicBezTo>
                  <a:pt x="-13174" y="2527161"/>
                  <a:pt x="-6034" y="2339978"/>
                  <a:pt x="0" y="2034216"/>
                </a:cubicBezTo>
                <a:cubicBezTo>
                  <a:pt x="6034" y="1728454"/>
                  <a:pt x="-25816" y="1630288"/>
                  <a:pt x="0" y="1281835"/>
                </a:cubicBezTo>
                <a:cubicBezTo>
                  <a:pt x="25816" y="933382"/>
                  <a:pt x="20702" y="832497"/>
                  <a:pt x="0" y="613051"/>
                </a:cubicBezTo>
                <a:cubicBezTo>
                  <a:pt x="-20702" y="393605"/>
                  <a:pt x="29501" y="186246"/>
                  <a:pt x="0" y="0"/>
                </a:cubicBezTo>
                <a:close/>
              </a:path>
            </a:pathLst>
          </a:custGeom>
          <a:noFill/>
          <a:ln>
            <a:solidFill>
              <a:schemeClr val="tx1"/>
            </a:solidFill>
          </a:ln>
          <a:effectLst>
            <a:glow rad="63500">
              <a:schemeClr val="accent6">
                <a:satMod val="175000"/>
                <a:alpha val="40000"/>
              </a:schemeClr>
            </a:glow>
            <a:outerShdw blurRad="50800" dist="38100" dir="2700000" algn="tl" rotWithShape="0">
              <a:prstClr val="black">
                <a:alpha val="40000"/>
              </a:prstClr>
            </a:outerShdw>
          </a:effectLst>
        </p:spPr>
        <p:txBody>
          <a:bodyPr wrap="square">
            <a:spAutoFit/>
          </a:bodyPr>
          <a:lstStyle/>
          <a:p>
            <a:pPr algn="just">
              <a:lnSpc>
                <a:spcPct val="130000"/>
              </a:lnSpc>
              <a:spcBef>
                <a:spcPts val="600"/>
              </a:spcBef>
            </a:pPr>
            <a:r>
              <a:rPr lang="zh-CN" altLang="en-US" sz="1200" kern="100" dirty="0">
                <a:solidFill>
                  <a:srgbClr val="333333"/>
                </a:solidFill>
                <a:effectLst/>
                <a:latin typeface="+mn-ea"/>
                <a:cs typeface="Times New Roman" panose="02020603050405020304" pitchFamily="18" charset="0"/>
              </a:rPr>
              <a:t>在一项为期</a:t>
            </a:r>
            <a:r>
              <a:rPr lang="en-US" altLang="zh-CN" sz="1200" kern="100" dirty="0">
                <a:solidFill>
                  <a:srgbClr val="333333"/>
                </a:solidFill>
                <a:effectLst/>
                <a:latin typeface="+mn-ea"/>
                <a:cs typeface="Times New Roman" panose="02020603050405020304" pitchFamily="18" charset="0"/>
              </a:rPr>
              <a:t>16</a:t>
            </a:r>
            <a:r>
              <a:rPr lang="zh-CN" altLang="en-US" sz="1200" kern="100" dirty="0">
                <a:solidFill>
                  <a:srgbClr val="333333"/>
                </a:solidFill>
                <a:effectLst/>
                <a:latin typeface="+mn-ea"/>
                <a:cs typeface="Times New Roman" panose="02020603050405020304" pitchFamily="18" charset="0"/>
              </a:rPr>
              <a:t>周的多中心、平行分组试验中证明了</a:t>
            </a:r>
            <a:r>
              <a:rPr lang="zh-CN" altLang="en-US" sz="1200" kern="100" dirty="0">
                <a:solidFill>
                  <a:srgbClr val="FF0000"/>
                </a:solidFill>
                <a:effectLst/>
                <a:latin typeface="+mn-ea"/>
                <a:cs typeface="Times New Roman" panose="02020603050405020304" pitchFamily="18" charset="0"/>
              </a:rPr>
              <a:t>氟西汀治疗贪食症</a:t>
            </a:r>
            <a:r>
              <a:rPr lang="zh-CN" altLang="en-US" sz="1200" kern="100" dirty="0">
                <a:solidFill>
                  <a:srgbClr val="333333"/>
                </a:solidFill>
                <a:effectLst/>
                <a:latin typeface="+mn-ea"/>
                <a:cs typeface="Times New Roman" panose="02020603050405020304" pitchFamily="18" charset="0"/>
              </a:rPr>
              <a:t>的有效性，参与者为符合贪食症</a:t>
            </a:r>
            <a:r>
              <a:rPr lang="en-US" altLang="zh-CN" sz="1200" kern="100" dirty="0">
                <a:solidFill>
                  <a:srgbClr val="333333"/>
                </a:solidFill>
                <a:effectLst/>
                <a:latin typeface="+mn-ea"/>
                <a:cs typeface="Times New Roman" panose="02020603050405020304" pitchFamily="18" charset="0"/>
              </a:rPr>
              <a:t>DSM-Ⅲ-R</a:t>
            </a:r>
            <a:r>
              <a:rPr lang="zh-CN" altLang="en-US" sz="1200" kern="100" dirty="0">
                <a:solidFill>
                  <a:srgbClr val="333333"/>
                </a:solidFill>
                <a:effectLst/>
                <a:latin typeface="+mn-ea"/>
                <a:cs typeface="Times New Roman" panose="02020603050405020304" pitchFamily="18" charset="0"/>
              </a:rPr>
              <a:t>标准的成人门诊患者。患者接受</a:t>
            </a:r>
            <a:r>
              <a:rPr lang="en-US" altLang="zh-CN" sz="1200" kern="100" dirty="0">
                <a:solidFill>
                  <a:srgbClr val="333333"/>
                </a:solidFill>
                <a:effectLst/>
                <a:latin typeface="+mn-ea"/>
                <a:cs typeface="Times New Roman" panose="02020603050405020304" pitchFamily="18" charset="0"/>
              </a:rPr>
              <a:t>60mg/</a:t>
            </a:r>
            <a:r>
              <a:rPr lang="zh-CN" altLang="en-US" sz="1200" kern="100" dirty="0">
                <a:solidFill>
                  <a:srgbClr val="333333"/>
                </a:solidFill>
                <a:effectLst/>
                <a:latin typeface="+mn-ea"/>
                <a:cs typeface="Times New Roman" panose="02020603050405020304" pitchFamily="18" charset="0"/>
              </a:rPr>
              <a:t>天</a:t>
            </a:r>
            <a:r>
              <a:rPr lang="en-US" altLang="zh-CN" sz="1200" kern="100" dirty="0">
                <a:solidFill>
                  <a:srgbClr val="333333"/>
                </a:solidFill>
                <a:effectLst/>
                <a:latin typeface="+mn-ea"/>
                <a:cs typeface="Times New Roman" panose="02020603050405020304" pitchFamily="18" charset="0"/>
              </a:rPr>
              <a:t>(</a:t>
            </a:r>
            <a:r>
              <a:rPr lang="zh-CN" altLang="en-US" sz="1200" kern="100" dirty="0">
                <a:solidFill>
                  <a:srgbClr val="333333"/>
                </a:solidFill>
                <a:effectLst/>
                <a:latin typeface="+mn-ea"/>
                <a:cs typeface="Times New Roman" panose="02020603050405020304" pitchFamily="18" charset="0"/>
              </a:rPr>
              <a:t>每天一次</a:t>
            </a:r>
            <a:r>
              <a:rPr lang="en-US" altLang="zh-CN" sz="1200" kern="100" dirty="0">
                <a:solidFill>
                  <a:srgbClr val="333333"/>
                </a:solidFill>
                <a:effectLst/>
                <a:latin typeface="+mn-ea"/>
                <a:cs typeface="Times New Roman" panose="02020603050405020304" pitchFamily="18" charset="0"/>
              </a:rPr>
              <a:t>)</a:t>
            </a:r>
            <a:r>
              <a:rPr lang="zh-CN" altLang="en-US" sz="1200" kern="100" dirty="0">
                <a:solidFill>
                  <a:srgbClr val="333333"/>
                </a:solidFill>
                <a:effectLst/>
                <a:latin typeface="+mn-ea"/>
                <a:cs typeface="Times New Roman" panose="02020603050405020304" pitchFamily="18" charset="0"/>
              </a:rPr>
              <a:t>固定剂量的氟西汀或安慰剂。患者都有中至重度的贪食症，中位贪食和呕吐频率分别为每周</a:t>
            </a:r>
            <a:r>
              <a:rPr lang="en-US" altLang="zh-CN" sz="1200" kern="100" dirty="0">
                <a:solidFill>
                  <a:srgbClr val="333333"/>
                </a:solidFill>
                <a:effectLst/>
                <a:latin typeface="+mn-ea"/>
                <a:cs typeface="Times New Roman" panose="02020603050405020304" pitchFamily="18" charset="0"/>
              </a:rPr>
              <a:t>7</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10</a:t>
            </a:r>
            <a:r>
              <a:rPr lang="zh-CN" altLang="en-US" sz="1200" kern="100" dirty="0">
                <a:solidFill>
                  <a:srgbClr val="333333"/>
                </a:solidFill>
                <a:effectLst/>
                <a:latin typeface="+mn-ea"/>
                <a:cs typeface="Times New Roman" panose="02020603050405020304" pitchFamily="18" charset="0"/>
              </a:rPr>
              <a:t>次和每周</a:t>
            </a:r>
            <a:r>
              <a:rPr lang="en-US" altLang="zh-CN" sz="1200" kern="100" dirty="0">
                <a:solidFill>
                  <a:srgbClr val="333333"/>
                </a:solidFill>
                <a:effectLst/>
                <a:latin typeface="+mn-ea"/>
                <a:cs typeface="Times New Roman" panose="02020603050405020304" pitchFamily="18" charset="0"/>
              </a:rPr>
              <a:t>5</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9</a:t>
            </a:r>
            <a:r>
              <a:rPr lang="zh-CN" altLang="en-US" sz="1200" kern="100" dirty="0">
                <a:solidFill>
                  <a:srgbClr val="333333"/>
                </a:solidFill>
                <a:effectLst/>
                <a:latin typeface="+mn-ea"/>
                <a:cs typeface="Times New Roman" panose="02020603050405020304" pitchFamily="18" charset="0"/>
              </a:rPr>
              <a:t>次。在减少每周的贪食数和呕吐事件数方面，</a:t>
            </a:r>
            <a:r>
              <a:rPr lang="zh-CN" altLang="en-US" sz="1200" kern="100" dirty="0">
                <a:solidFill>
                  <a:srgbClr val="FF0000"/>
                </a:solidFill>
                <a:effectLst/>
                <a:latin typeface="+mn-ea"/>
                <a:cs typeface="Times New Roman" panose="02020603050405020304" pitchFamily="18" charset="0"/>
              </a:rPr>
              <a:t>氟西汀</a:t>
            </a:r>
            <a:r>
              <a:rPr lang="en-US" altLang="zh-CN" sz="1200" kern="100" dirty="0">
                <a:solidFill>
                  <a:srgbClr val="FF0000"/>
                </a:solidFill>
                <a:effectLst/>
                <a:latin typeface="+mn-ea"/>
                <a:cs typeface="Times New Roman" panose="02020603050405020304" pitchFamily="18" charset="0"/>
              </a:rPr>
              <a:t>60mg</a:t>
            </a:r>
            <a:r>
              <a:rPr lang="zh-CN" altLang="en-US" sz="1200" kern="100" dirty="0">
                <a:solidFill>
                  <a:srgbClr val="FF0000"/>
                </a:solidFill>
                <a:effectLst/>
                <a:latin typeface="+mn-ea"/>
                <a:cs typeface="Times New Roman" panose="02020603050405020304" pitchFamily="18" charset="0"/>
              </a:rPr>
              <a:t>显著优于安慰剂</a:t>
            </a:r>
            <a:r>
              <a:rPr lang="zh-CN" altLang="en-US" sz="1200" kern="100" dirty="0">
                <a:solidFill>
                  <a:srgbClr val="333333"/>
                </a:solidFill>
                <a:effectLst/>
                <a:latin typeface="+mn-ea"/>
                <a:cs typeface="Times New Roman" panose="02020603050405020304" pitchFamily="18" charset="0"/>
              </a:rPr>
              <a:t>。早在第</a:t>
            </a:r>
            <a:r>
              <a:rPr lang="en-US" altLang="zh-CN" sz="1200" kern="100" dirty="0">
                <a:solidFill>
                  <a:srgbClr val="333333"/>
                </a:solidFill>
                <a:effectLst/>
                <a:latin typeface="+mn-ea"/>
                <a:cs typeface="Times New Roman" panose="02020603050405020304" pitchFamily="18" charset="0"/>
              </a:rPr>
              <a:t>1</a:t>
            </a:r>
            <a:r>
              <a:rPr lang="zh-CN" altLang="en-US" sz="1200" kern="100" dirty="0">
                <a:solidFill>
                  <a:srgbClr val="333333"/>
                </a:solidFill>
                <a:effectLst/>
                <a:latin typeface="+mn-ea"/>
                <a:cs typeface="Times New Roman" panose="02020603050405020304" pitchFamily="18" charset="0"/>
              </a:rPr>
              <a:t>周</a:t>
            </a:r>
            <a:r>
              <a:rPr lang="en-US" altLang="zh-CN" sz="1200" kern="100" dirty="0">
                <a:solidFill>
                  <a:srgbClr val="333333"/>
                </a:solidFill>
                <a:effectLst/>
                <a:latin typeface="+mn-ea"/>
                <a:cs typeface="Times New Roman" panose="02020603050405020304" pitchFamily="18" charset="0"/>
              </a:rPr>
              <a:t>60mg</a:t>
            </a:r>
            <a:r>
              <a:rPr lang="zh-CN" altLang="en-US" sz="1200" kern="100" dirty="0">
                <a:solidFill>
                  <a:srgbClr val="333333"/>
                </a:solidFill>
                <a:effectLst/>
                <a:latin typeface="+mn-ea"/>
                <a:cs typeface="Times New Roman" panose="02020603050405020304" pitchFamily="18" charset="0"/>
              </a:rPr>
              <a:t>的作用便优于安慰剂，具有统计学意义。与氟西汀相关的贪食事件数目减少似乎与根据汉密尔顿抑郁量表评估的基线期抑郁无关。根据氟西汀</a:t>
            </a:r>
            <a:r>
              <a:rPr lang="en-US" altLang="zh-CN" sz="1200" kern="100" dirty="0">
                <a:solidFill>
                  <a:srgbClr val="333333"/>
                </a:solidFill>
                <a:effectLst/>
                <a:latin typeface="+mn-ea"/>
                <a:cs typeface="Times New Roman" panose="02020603050405020304" pitchFamily="18" charset="0"/>
              </a:rPr>
              <a:t>60mg</a:t>
            </a:r>
            <a:r>
              <a:rPr lang="zh-CN" altLang="en-US" sz="1200" kern="100" dirty="0">
                <a:solidFill>
                  <a:srgbClr val="333333"/>
                </a:solidFill>
                <a:effectLst/>
                <a:latin typeface="+mn-ea"/>
                <a:cs typeface="Times New Roman" panose="02020603050405020304" pitchFamily="18" charset="0"/>
              </a:rPr>
              <a:t>和安慰剂组之间终点时贪食行为频率相对于基线期的减少中位值差异测定治疗效应，对于贪食，治疗效应在每周</a:t>
            </a:r>
            <a:r>
              <a:rPr lang="en-US" altLang="zh-CN" sz="1200" kern="100" dirty="0">
                <a:solidFill>
                  <a:srgbClr val="333333"/>
                </a:solidFill>
                <a:effectLst/>
                <a:latin typeface="+mn-ea"/>
                <a:cs typeface="Times New Roman" panose="02020603050405020304" pitchFamily="18" charset="0"/>
              </a:rPr>
              <a:t>1</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2</a:t>
            </a:r>
            <a:r>
              <a:rPr lang="zh-CN" altLang="en-US" sz="1200" kern="100" dirty="0">
                <a:solidFill>
                  <a:srgbClr val="333333"/>
                </a:solidFill>
                <a:effectLst/>
                <a:latin typeface="+mn-ea"/>
                <a:cs typeface="Times New Roman" panose="02020603050405020304" pitchFamily="18" charset="0"/>
              </a:rPr>
              <a:t>次之间，对于呕吐，在每周</a:t>
            </a:r>
            <a:r>
              <a:rPr lang="en-US" altLang="zh-CN" sz="1200" kern="100" dirty="0">
                <a:solidFill>
                  <a:srgbClr val="333333"/>
                </a:solidFill>
                <a:effectLst/>
                <a:latin typeface="+mn-ea"/>
                <a:cs typeface="Times New Roman" panose="02020603050405020304" pitchFamily="18" charset="0"/>
              </a:rPr>
              <a:t>2</a:t>
            </a:r>
            <a:r>
              <a:rPr lang="zh-CN" altLang="en-US" sz="1200" kern="100" dirty="0">
                <a:solidFill>
                  <a:srgbClr val="333333"/>
                </a:solidFill>
                <a:effectLst/>
                <a:latin typeface="+mn-ea"/>
                <a:cs typeface="Times New Roman" panose="02020603050405020304" pitchFamily="18" charset="0"/>
              </a:rPr>
              <a:t>至</a:t>
            </a:r>
            <a:r>
              <a:rPr lang="en-US" altLang="zh-CN" sz="1200" kern="100" dirty="0">
                <a:solidFill>
                  <a:srgbClr val="333333"/>
                </a:solidFill>
                <a:effectLst/>
                <a:latin typeface="+mn-ea"/>
                <a:cs typeface="Times New Roman" panose="02020603050405020304" pitchFamily="18" charset="0"/>
              </a:rPr>
              <a:t>4</a:t>
            </a:r>
            <a:r>
              <a:rPr lang="zh-CN" altLang="en-US" sz="1200" kern="100" dirty="0">
                <a:solidFill>
                  <a:srgbClr val="333333"/>
                </a:solidFill>
                <a:effectLst/>
                <a:latin typeface="+mn-ea"/>
                <a:cs typeface="Times New Roman" panose="02020603050405020304" pitchFamily="18" charset="0"/>
              </a:rPr>
              <a:t>次之间。效应大小与基线期频率相关，在基线期频率较高的患者中发现降低幅度较大。尽管有些患者通过治疗不再贪食和引吐，但对于大多数患者，收益是使贪食和引吐的频率在一定程度上降低</a:t>
            </a:r>
            <a:endParaRPr lang="zh-CN" altLang="en-US" sz="1200" kern="100" dirty="0">
              <a:solidFill>
                <a:srgbClr val="333333"/>
              </a:solidFill>
              <a:effectLst/>
              <a:latin typeface="+mn-ea"/>
              <a:cs typeface="Times New Roman" panose="02020603050405020304" pitchFamily="18" charset="0"/>
            </a:endParaRPr>
          </a:p>
          <a:p>
            <a:pPr algn="just">
              <a:lnSpc>
                <a:spcPct val="130000"/>
              </a:lnSpc>
              <a:spcBef>
                <a:spcPts val="600"/>
              </a:spcBef>
            </a:pPr>
            <a:r>
              <a:rPr lang="zh-CN" altLang="en-US" sz="1200" kern="100" dirty="0">
                <a:solidFill>
                  <a:srgbClr val="333333"/>
                </a:solidFill>
                <a:effectLst/>
                <a:latin typeface="+mn-ea"/>
                <a:cs typeface="Times New Roman" panose="02020603050405020304" pitchFamily="18" charset="0"/>
              </a:rPr>
              <a:t>在一项长期试验中，</a:t>
            </a:r>
            <a:r>
              <a:rPr lang="en-US" altLang="zh-CN" sz="1200" kern="100" dirty="0">
                <a:solidFill>
                  <a:srgbClr val="333333"/>
                </a:solidFill>
                <a:effectLst/>
                <a:latin typeface="+mn-ea"/>
                <a:cs typeface="Times New Roman" panose="02020603050405020304" pitchFamily="18" charset="0"/>
              </a:rPr>
              <a:t>150</a:t>
            </a:r>
            <a:r>
              <a:rPr lang="zh-CN" altLang="en-US" sz="1200" kern="100" dirty="0">
                <a:solidFill>
                  <a:srgbClr val="333333"/>
                </a:solidFill>
                <a:effectLst/>
                <a:latin typeface="+mn-ea"/>
                <a:cs typeface="Times New Roman" panose="02020603050405020304" pitchFamily="18" charset="0"/>
              </a:rPr>
              <a:t>例符合</a:t>
            </a:r>
            <a:r>
              <a:rPr lang="en-US" altLang="zh-CN" sz="1200" kern="100" dirty="0">
                <a:solidFill>
                  <a:srgbClr val="FF0000"/>
                </a:solidFill>
                <a:effectLst/>
                <a:latin typeface="+mn-ea"/>
                <a:cs typeface="Times New Roman" panose="02020603050405020304" pitchFamily="18" charset="0"/>
              </a:rPr>
              <a:t>DSM-Ⅳ</a:t>
            </a:r>
            <a:r>
              <a:rPr lang="zh-CN" altLang="en-US" sz="1200" kern="100" dirty="0">
                <a:solidFill>
                  <a:srgbClr val="FF0000"/>
                </a:solidFill>
                <a:effectLst/>
                <a:latin typeface="+mn-ea"/>
                <a:cs typeface="Times New Roman" panose="02020603050405020304" pitchFamily="18" charset="0"/>
              </a:rPr>
              <a:t>贪食症引吐亚型的患者</a:t>
            </a:r>
            <a:r>
              <a:rPr lang="zh-CN" altLang="en-US" sz="1200" kern="100" dirty="0">
                <a:solidFill>
                  <a:srgbClr val="333333"/>
                </a:solidFill>
                <a:effectLst/>
                <a:latin typeface="+mn-ea"/>
                <a:cs typeface="Times New Roman" panose="02020603050405020304" pitchFamily="18" charset="0"/>
              </a:rPr>
              <a:t>，在</a:t>
            </a:r>
            <a:r>
              <a:rPr lang="en-US" altLang="zh-CN" sz="1200" kern="100" dirty="0">
                <a:solidFill>
                  <a:srgbClr val="333333"/>
                </a:solidFill>
                <a:effectLst/>
                <a:latin typeface="+mn-ea"/>
                <a:cs typeface="Times New Roman" panose="02020603050405020304" pitchFamily="18" charset="0"/>
              </a:rPr>
              <a:t>8</a:t>
            </a:r>
            <a:r>
              <a:rPr lang="zh-CN" altLang="en-US" sz="1200" kern="100" dirty="0">
                <a:solidFill>
                  <a:srgbClr val="333333"/>
                </a:solidFill>
                <a:effectLst/>
                <a:latin typeface="+mn-ea"/>
                <a:cs typeface="Times New Roman" panose="02020603050405020304" pitchFamily="18" charset="0"/>
              </a:rPr>
              <a:t>周的氟西汀</a:t>
            </a:r>
            <a:r>
              <a:rPr lang="en-US" altLang="zh-CN" sz="1200" kern="100" dirty="0">
                <a:solidFill>
                  <a:srgbClr val="333333"/>
                </a:solidFill>
                <a:effectLst/>
                <a:latin typeface="+mn-ea"/>
                <a:cs typeface="Times New Roman" panose="02020603050405020304" pitchFamily="18" charset="0"/>
              </a:rPr>
              <a:t>60mg/</a:t>
            </a:r>
            <a:r>
              <a:rPr lang="zh-CN" altLang="en-US" sz="1200" kern="100" dirty="0">
                <a:solidFill>
                  <a:srgbClr val="333333"/>
                </a:solidFill>
                <a:effectLst/>
                <a:latin typeface="+mn-ea"/>
                <a:cs typeface="Times New Roman" panose="02020603050405020304" pitchFamily="18" charset="0"/>
              </a:rPr>
              <a:t>天单盲急性治疗阶段已有应答，随机接受氟西汀</a:t>
            </a:r>
            <a:r>
              <a:rPr lang="en-US" altLang="zh-CN" sz="1200" kern="100" dirty="0">
                <a:solidFill>
                  <a:srgbClr val="333333"/>
                </a:solidFill>
                <a:effectLst/>
                <a:latin typeface="+mn-ea"/>
                <a:cs typeface="Times New Roman" panose="02020603050405020304" pitchFamily="18" charset="0"/>
              </a:rPr>
              <a:t>60mg/</a:t>
            </a:r>
            <a:r>
              <a:rPr lang="zh-CN" altLang="en-US" sz="1200" kern="100" dirty="0">
                <a:solidFill>
                  <a:srgbClr val="333333"/>
                </a:solidFill>
                <a:effectLst/>
                <a:latin typeface="+mn-ea"/>
                <a:cs typeface="Times New Roman" panose="02020603050405020304" pitchFamily="18" charset="0"/>
              </a:rPr>
              <a:t>天继续治疗或安慰剂，长达</a:t>
            </a:r>
            <a:r>
              <a:rPr lang="en-US" altLang="zh-CN" sz="1200" kern="100" dirty="0">
                <a:solidFill>
                  <a:srgbClr val="333333"/>
                </a:solidFill>
                <a:effectLst/>
                <a:latin typeface="+mn-ea"/>
                <a:cs typeface="Times New Roman" panose="02020603050405020304" pitchFamily="18" charset="0"/>
              </a:rPr>
              <a:t>52</a:t>
            </a:r>
            <a:r>
              <a:rPr lang="zh-CN" altLang="en-US" sz="1200" kern="100" dirty="0">
                <a:solidFill>
                  <a:srgbClr val="333333"/>
                </a:solidFill>
                <a:effectLst/>
                <a:latin typeface="+mn-ea"/>
                <a:cs typeface="Times New Roman" panose="02020603050405020304" pitchFamily="18" charset="0"/>
              </a:rPr>
              <a:t>周，观察是否有复发。单盲阶段的应答定义是与基线期相比，呕吐频率至少下降</a:t>
            </a:r>
            <a:r>
              <a:rPr lang="en-US" altLang="zh-CN" sz="1200" kern="100" dirty="0">
                <a:solidFill>
                  <a:srgbClr val="333333"/>
                </a:solidFill>
                <a:effectLst/>
                <a:latin typeface="+mn-ea"/>
                <a:cs typeface="Times New Roman" panose="02020603050405020304" pitchFamily="18" charset="0"/>
              </a:rPr>
              <a:t>50%</a:t>
            </a:r>
            <a:r>
              <a:rPr lang="zh-CN" altLang="en-US" sz="1200" kern="100" dirty="0">
                <a:solidFill>
                  <a:srgbClr val="333333"/>
                </a:solidFill>
                <a:effectLst/>
                <a:latin typeface="+mn-ea"/>
                <a:cs typeface="Times New Roman" panose="02020603050405020304" pitchFamily="18" charset="0"/>
              </a:rPr>
              <a:t>。双盲阶段的复发定义是持续恢复到基线期呕吐频率或医师判断患者已复发。在随后</a:t>
            </a:r>
            <a:r>
              <a:rPr lang="en-US" altLang="zh-CN" sz="1200" kern="100" dirty="0">
                <a:solidFill>
                  <a:srgbClr val="333333"/>
                </a:solidFill>
                <a:effectLst/>
                <a:latin typeface="+mn-ea"/>
                <a:cs typeface="Times New Roman" panose="02020603050405020304" pitchFamily="18" charset="0"/>
              </a:rPr>
              <a:t>52</a:t>
            </a:r>
            <a:r>
              <a:rPr lang="zh-CN" altLang="en-US" sz="1200" kern="100" dirty="0">
                <a:solidFill>
                  <a:srgbClr val="333333"/>
                </a:solidFill>
                <a:effectLst/>
                <a:latin typeface="+mn-ea"/>
                <a:cs typeface="Times New Roman" panose="02020603050405020304" pitchFamily="18" charset="0"/>
              </a:rPr>
              <a:t>周期间，</a:t>
            </a:r>
            <a:r>
              <a:rPr lang="zh-CN" altLang="en-US" sz="1200" kern="100" dirty="0">
                <a:solidFill>
                  <a:srgbClr val="FF0000"/>
                </a:solidFill>
                <a:effectLst/>
                <a:latin typeface="+mn-ea"/>
                <a:cs typeface="Times New Roman" panose="02020603050405020304" pitchFamily="18" charset="0"/>
              </a:rPr>
              <a:t>接受氟西汀</a:t>
            </a:r>
            <a:r>
              <a:rPr lang="en-US" altLang="zh-CN" sz="1200" kern="100" dirty="0">
                <a:solidFill>
                  <a:srgbClr val="FF0000"/>
                </a:solidFill>
                <a:effectLst/>
                <a:latin typeface="+mn-ea"/>
                <a:cs typeface="Times New Roman" panose="02020603050405020304" pitchFamily="18" charset="0"/>
              </a:rPr>
              <a:t>60mg/</a:t>
            </a:r>
            <a:r>
              <a:rPr lang="zh-CN" altLang="en-US" sz="1200" kern="100" dirty="0">
                <a:solidFill>
                  <a:srgbClr val="FF0000"/>
                </a:solidFill>
                <a:effectLst/>
                <a:latin typeface="+mn-ea"/>
                <a:cs typeface="Times New Roman" panose="02020603050405020304" pitchFamily="18" charset="0"/>
              </a:rPr>
              <a:t>天持续治疗的患者出现复发的时间显著长于接受安慰剂治疗的患者</a:t>
            </a:r>
            <a:endParaRPr lang="zh-CN" altLang="en-US" sz="1200" kern="100" dirty="0">
              <a:solidFill>
                <a:srgbClr val="333333"/>
              </a:solidFill>
              <a:effectLst/>
              <a:latin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PP_MARK_KEY" val="40efce15-7e57-41fe-97d1-4b7c5b1d6b3c"/>
  <p:tag name="COMMONDATA" val="eyJoZGlkIjoiMDhkMjk4NTNkMmEwZWUxMjA0MDc1ZGM1ZDY0ZTA3MzAifQ=="/>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mkbh0vb">
      <a:majorFont>
        <a:latin typeface="微软雅黑 Light"/>
        <a:ea typeface="微软雅黑"/>
        <a:cs typeface=""/>
      </a:majorFont>
      <a:minorFont>
        <a:latin typeface="微软雅黑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6457</Words>
  <Application>WPS 演示</Application>
  <PresentationFormat>宽屏</PresentationFormat>
  <Paragraphs>915</Paragraphs>
  <Slides>12</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阿里巴巴普惠体 B</vt:lpstr>
      <vt:lpstr>黑体</vt:lpstr>
      <vt:lpstr>微软雅黑</vt:lpstr>
      <vt:lpstr>阿里巴巴普惠体 L</vt:lpstr>
      <vt:lpstr>Times New Roman</vt:lpstr>
      <vt:lpstr>Helvetica Neue</vt:lpstr>
      <vt:lpstr>Arial Unicode MS</vt:lpstr>
      <vt:lpstr>等线</vt:lpstr>
      <vt:lpstr>微软雅黑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叶 宏泽</dc:creator>
  <cp:lastModifiedBy>来这做梦</cp:lastModifiedBy>
  <cp:revision>172</cp:revision>
  <dcterms:created xsi:type="dcterms:W3CDTF">2020-08-26T05:38:00Z</dcterms:created>
  <dcterms:modified xsi:type="dcterms:W3CDTF">2023-07-13T08:09:58Z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58F21A76AA4848D1939BF7E2CBE14DE6_13</vt:lpwstr>
  </property>
  <property fmtid="{D5CDD505-2E9C-101B-9397-08002B2CF9AE}" pid="3" name="KSOProductBuildVer">
    <vt:lpwstr>2052-11.1.0.14309</vt:lpwstr>
  </property>
</Properties>
</file>