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tags/tag8.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756" r:id="rId2"/>
    <p:sldId id="2740" r:id="rId3"/>
    <p:sldId id="2790" r:id="rId4"/>
    <p:sldId id="2793" r:id="rId5"/>
    <p:sldId id="7901" r:id="rId6"/>
    <p:sldId id="303" r:id="rId7"/>
    <p:sldId id="298" r:id="rId8"/>
    <p:sldId id="7898" r:id="rId9"/>
    <p:sldId id="2796" r:id="rId10"/>
    <p:sldId id="7899" r:id="rId11"/>
    <p:sldId id="2786" r:id="rId12"/>
    <p:sldId id="2789" r:id="rId13"/>
  </p:sldIdLst>
  <p:sldSz cx="12192000" cy="6858000"/>
  <p:notesSz cx="6858000" cy="9144000"/>
  <p:custDataLst>
    <p:tags r:id="rId15"/>
  </p:custDataLst>
  <p:defaultTextStyle>
    <a:defPPr>
      <a:defRPr lang="zh-CN"/>
    </a:defPPr>
    <a:lvl1pPr marL="0" lvl="0" indent="0" algn="l" defTabSz="914400" rtl="0" eaLnBrk="1" fontAlgn="base" latinLnBrk="0" hangingPunct="1">
      <a:lnSpc>
        <a:spcPct val="100000"/>
      </a:lnSpc>
      <a:spcBef>
        <a:spcPct val="0"/>
      </a:spcBef>
      <a:spcAft>
        <a:spcPct val="0"/>
      </a:spcAft>
      <a:buNone/>
      <a:defRPr sz="1000" b="1"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1000" b="1"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000" b="1"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000" b="1"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000" b="1"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1000" b="1"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1000" b="1"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1000" b="1"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1000" b="1"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4009" userDrawn="1">
          <p15:clr>
            <a:srgbClr val="A4A3A4"/>
          </p15:clr>
        </p15:guide>
        <p15:guide id="2" orient="horz" pos="709" userDrawn="1">
          <p15:clr>
            <a:srgbClr val="A4A3A4"/>
          </p15:clr>
        </p15:guide>
        <p15:guide id="3" pos="5597" userDrawn="1">
          <p15:clr>
            <a:srgbClr val="A4A3A4"/>
          </p15:clr>
        </p15:guide>
        <p15:guide id="4" pos="1851" userDrawn="1">
          <p15:clr>
            <a:srgbClr val="A4A3A4"/>
          </p15:clr>
        </p15:guide>
        <p15:guide id="5" pos="719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u" initials="y" lastIdx="1" clrIdx="0"/>
  <p:cmAuthor id="2" name="Windows 用户" initials="W用" lastIdx="3" clrIdx="1"/>
  <p:cmAuthor id="3" name="liu fei" initials="lf" lastIdx="12" clrIdx="2">
    <p:extLst>
      <p:ext uri="{19B8F6BF-5375-455C-9EA6-DF929625EA0E}">
        <p15:presenceInfo xmlns:p15="http://schemas.microsoft.com/office/powerpoint/2012/main" userId="b8eb12c4e62d2ab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C55"/>
    <a:srgbClr val="72BFC5"/>
    <a:srgbClr val="BBE0E3"/>
    <a:srgbClr val="007993"/>
    <a:srgbClr val="FDBDBB"/>
    <a:srgbClr val="C00000"/>
    <a:srgbClr val="000000"/>
    <a:srgbClr val="E2000D"/>
    <a:srgbClr val="EF744D"/>
    <a:srgbClr val="38B2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58"/>
    <p:restoredTop sz="92578" autoAdjust="0"/>
  </p:normalViewPr>
  <p:slideViewPr>
    <p:cSldViewPr showGuides="1">
      <p:cViewPr varScale="1">
        <p:scale>
          <a:sx n="63" d="100"/>
          <a:sy n="63" d="100"/>
        </p:scale>
        <p:origin x="1140" y="78"/>
      </p:cViewPr>
      <p:guideLst>
        <p:guide orient="horz" pos="4009"/>
        <p:guide orient="horz" pos="709"/>
        <p:guide pos="5597"/>
        <p:guide pos="1851"/>
        <p:guide pos="7197"/>
      </p:guideLst>
    </p:cSldViewPr>
  </p:slideViewPr>
  <p:notesTextViewPr>
    <p:cViewPr>
      <p:scale>
        <a:sx n="100" d="100"/>
        <a:sy n="100" d="100"/>
      </p:scale>
      <p:origin x="0" y="0"/>
    </p:cViewPr>
  </p:notesTextViewPr>
  <p:sorterViewPr showFormatting="0">
    <p:cViewPr>
      <p:scale>
        <a:sx n="100" d="100"/>
        <a:sy n="100" d="100"/>
      </p:scale>
      <p:origin x="0" y="-76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Administrator\Desktop\&#26032;&#24314;%20Microsoft%20Office%20Excel%20&#24037;&#20316;&#34920;.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Administrator\Desktop\&#26032;&#24314;%20Microsoft%20Office%20Excel%20&#24037;&#20316;&#34920;.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00">
                <a:latin typeface="+mn-ea"/>
                <a:ea typeface="+mn-ea"/>
              </a:defRPr>
            </a:pPr>
            <a:r>
              <a:rPr lang="zh-CN" altLang="en-US" sz="1400" dirty="0">
                <a:latin typeface="微软雅黑" panose="020B0503020204020204" pitchFamily="34" charset="-122"/>
                <a:ea typeface="微软雅黑" panose="020B0503020204020204" pitchFamily="34" charset="-122"/>
              </a:rPr>
              <a:t>杏芎氯化钠注射液组总有效率</a:t>
            </a:r>
            <a:endParaRPr lang="en-US" altLang="zh-CN" sz="1400" dirty="0">
              <a:latin typeface="微软雅黑" panose="020B0503020204020204" pitchFamily="34" charset="-122"/>
              <a:ea typeface="微软雅黑" panose="020B0503020204020204" pitchFamily="34" charset="-122"/>
            </a:endParaRPr>
          </a:p>
          <a:p>
            <a:pPr>
              <a:defRPr sz="1400">
                <a:latin typeface="+mn-ea"/>
                <a:ea typeface="+mn-ea"/>
              </a:defRPr>
            </a:pPr>
            <a:r>
              <a:rPr lang="zh-CN" altLang="en-US" sz="1400" dirty="0">
                <a:latin typeface="微软雅黑" panose="020B0503020204020204" pitchFamily="34" charset="-122"/>
                <a:ea typeface="微软雅黑" panose="020B0503020204020204" pitchFamily="34" charset="-122"/>
              </a:rPr>
              <a:t>显著高于对照组</a:t>
            </a:r>
          </a:p>
        </c:rich>
      </c:tx>
      <c:overlay val="0"/>
    </c:title>
    <c:autoTitleDeleted val="0"/>
    <c:plotArea>
      <c:layout/>
      <c:barChart>
        <c:barDir val="col"/>
        <c:grouping val="clustered"/>
        <c:varyColors val="0"/>
        <c:ser>
          <c:idx val="0"/>
          <c:order val="0"/>
          <c:tx>
            <c:strRef>
              <c:f>Sheet1!$C$3</c:f>
              <c:strCache>
                <c:ptCount val="1"/>
                <c:pt idx="0">
                  <c:v>总有效率</c:v>
                </c:pt>
              </c:strCache>
            </c:strRef>
          </c:tx>
          <c:spPr>
            <a:effectLst>
              <a:outerShdw blurRad="50800" dist="38100" dir="2700000" algn="tl" rotWithShape="0">
                <a:prstClr val="black">
                  <a:alpha val="40000"/>
                </a:prstClr>
              </a:outerShdw>
            </a:effectLst>
          </c:spPr>
          <c:invertIfNegative val="0"/>
          <c:dPt>
            <c:idx val="0"/>
            <c:invertIfNegative val="0"/>
            <c:bubble3D val="0"/>
            <c:spPr>
              <a:solidFill>
                <a:srgbClr val="59A8B9"/>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1-2B23-485B-AA44-B7FD184E1FBD}"/>
              </c:ext>
            </c:extLst>
          </c:dPt>
          <c:dPt>
            <c:idx val="1"/>
            <c:invertIfNegative val="0"/>
            <c:bubble3D val="0"/>
            <c:spPr>
              <a:solidFill>
                <a:srgbClr val="EF744D"/>
              </a:solidFill>
              <a:effectLst>
                <a:outerShdw blurRad="50800" dist="38100" dir="2700000" algn="tl" rotWithShape="0">
                  <a:prstClr val="black">
                    <a:alpha val="40000"/>
                  </a:prstClr>
                </a:outerShdw>
              </a:effectLst>
            </c:spPr>
            <c:extLst>
              <c:ext xmlns:c16="http://schemas.microsoft.com/office/drawing/2014/chart" uri="{C3380CC4-5D6E-409C-BE32-E72D297353CC}">
                <c16:uniqueId val="{00000003-2B23-485B-AA44-B7FD184E1FBD}"/>
              </c:ext>
            </c:extLst>
          </c:dPt>
          <c:dLbls>
            <c:dLbl>
              <c:idx val="0"/>
              <c:layout>
                <c:manualLayout>
                  <c:x val="-1.693109842834083E-2"/>
                  <c:y val="9.609542351220464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B23-485B-AA44-B7FD184E1FBD}"/>
                </c:ext>
              </c:extLst>
            </c:dLbl>
            <c:dLbl>
              <c:idx val="1"/>
              <c:layout>
                <c:manualLayout>
                  <c:x val="-1.4222122679806265E-2"/>
                  <c:y val="4.022678308788783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B23-485B-AA44-B7FD184E1FBD}"/>
                </c:ext>
              </c:extLst>
            </c:dLbl>
            <c:spPr>
              <a:noFill/>
              <a:ln>
                <a:noFill/>
              </a:ln>
              <a:effectLst/>
            </c:spPr>
            <c:txPr>
              <a:bodyPr/>
              <a:lstStyle/>
              <a:p>
                <a:pPr>
                  <a:defRPr sz="1050" b="1">
                    <a:latin typeface="+mn-ea"/>
                    <a:ea typeface="+mn-ea"/>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Sheet1!$B$4:$B$5</c:f>
              <c:strCache>
                <c:ptCount val="2"/>
                <c:pt idx="0">
                  <c:v>对照组</c:v>
                </c:pt>
                <c:pt idx="1">
                  <c:v>迈诺康组</c:v>
                </c:pt>
              </c:strCache>
            </c:strRef>
          </c:cat>
          <c:val>
            <c:numRef>
              <c:f>Sheet1!$C$4:$C$5</c:f>
              <c:numCache>
                <c:formatCode>General</c:formatCode>
                <c:ptCount val="2"/>
                <c:pt idx="0">
                  <c:v>78.3</c:v>
                </c:pt>
                <c:pt idx="1">
                  <c:v>92.3</c:v>
                </c:pt>
              </c:numCache>
            </c:numRef>
          </c:val>
          <c:extLst>
            <c:ext xmlns:c16="http://schemas.microsoft.com/office/drawing/2014/chart" uri="{C3380CC4-5D6E-409C-BE32-E72D297353CC}">
              <c16:uniqueId val="{00000004-2B23-485B-AA44-B7FD184E1FBD}"/>
            </c:ext>
          </c:extLst>
        </c:ser>
        <c:dLbls>
          <c:showLegendKey val="0"/>
          <c:showVal val="0"/>
          <c:showCatName val="0"/>
          <c:showSerName val="0"/>
          <c:showPercent val="0"/>
          <c:showBubbleSize val="0"/>
        </c:dLbls>
        <c:gapWidth val="350"/>
        <c:axId val="1103544184"/>
        <c:axId val="1103544576"/>
      </c:barChart>
      <c:catAx>
        <c:axId val="1103544184"/>
        <c:scaling>
          <c:orientation val="minMax"/>
        </c:scaling>
        <c:delete val="0"/>
        <c:axPos val="b"/>
        <c:numFmt formatCode="General" sourceLinked="0"/>
        <c:majorTickMark val="none"/>
        <c:minorTickMark val="none"/>
        <c:tickLblPos val="nextTo"/>
        <c:txPr>
          <a:bodyPr/>
          <a:lstStyle/>
          <a:p>
            <a:pPr>
              <a:defRPr sz="1100"/>
            </a:pPr>
            <a:endParaRPr lang="zh-CN"/>
          </a:p>
        </c:txPr>
        <c:crossAx val="1103544576"/>
        <c:crosses val="autoZero"/>
        <c:auto val="1"/>
        <c:lblAlgn val="ctr"/>
        <c:lblOffset val="100"/>
        <c:noMultiLvlLbl val="0"/>
      </c:catAx>
      <c:valAx>
        <c:axId val="1103544576"/>
        <c:scaling>
          <c:orientation val="minMax"/>
        </c:scaling>
        <c:delete val="0"/>
        <c:axPos val="l"/>
        <c:title>
          <c:tx>
            <c:rich>
              <a:bodyPr rot="-5400000" vert="horz"/>
              <a:lstStyle/>
              <a:p>
                <a:pPr>
                  <a:defRPr/>
                </a:pPr>
                <a:r>
                  <a:rPr lang="zh-CN" altLang="en-US" dirty="0"/>
                  <a:t>总有效率（</a:t>
                </a:r>
                <a:r>
                  <a:rPr lang="en-US" altLang="zh-CN" dirty="0"/>
                  <a:t>%</a:t>
                </a:r>
                <a:r>
                  <a:rPr lang="zh-CN" altLang="en-US" dirty="0"/>
                  <a:t>）</a:t>
                </a:r>
              </a:p>
            </c:rich>
          </c:tx>
          <c:overlay val="0"/>
        </c:title>
        <c:numFmt formatCode="General" sourceLinked="1"/>
        <c:majorTickMark val="in"/>
        <c:minorTickMark val="none"/>
        <c:tickLblPos val="nextTo"/>
        <c:crossAx val="1103544184"/>
        <c:crosses val="autoZero"/>
        <c:crossBetween val="between"/>
      </c:valAx>
    </c:plotArea>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00"/>
            </a:pPr>
            <a:r>
              <a:rPr lang="zh-CN" altLang="en-US" sz="1400" dirty="0">
                <a:latin typeface="微软雅黑" panose="020B0503020204020204" pitchFamily="34" charset="-122"/>
                <a:ea typeface="微软雅黑" panose="020B0503020204020204" pitchFamily="34" charset="-122"/>
              </a:rPr>
              <a:t>杏芎氯化钠注射液组</a:t>
            </a:r>
            <a:r>
              <a:rPr lang="zh-CN" altLang="en-US" sz="1400" baseline="0" dirty="0">
                <a:latin typeface="微软雅黑" panose="020B0503020204020204" pitchFamily="34" charset="-122"/>
                <a:ea typeface="微软雅黑" panose="020B0503020204020204" pitchFamily="34" charset="-122"/>
              </a:rPr>
              <a:t>相较于对照组，可更显著</a:t>
            </a:r>
            <a:endParaRPr lang="en-US" altLang="zh-CN" sz="1400" baseline="0" dirty="0">
              <a:latin typeface="微软雅黑" panose="020B0503020204020204" pitchFamily="34" charset="-122"/>
              <a:ea typeface="微软雅黑" panose="020B0503020204020204" pitchFamily="34" charset="-122"/>
            </a:endParaRPr>
          </a:p>
          <a:p>
            <a:pPr>
              <a:defRPr sz="1400"/>
            </a:pPr>
            <a:r>
              <a:rPr lang="zh-CN" altLang="en-US" sz="1400" baseline="0" dirty="0">
                <a:latin typeface="微软雅黑" panose="020B0503020204020204" pitchFamily="34" charset="-122"/>
                <a:ea typeface="微软雅黑" panose="020B0503020204020204" pitchFamily="34" charset="-122"/>
              </a:rPr>
              <a:t>降低</a:t>
            </a:r>
            <a:r>
              <a:rPr lang="en-US" altLang="zh-CN" sz="1400" baseline="0" dirty="0">
                <a:latin typeface="微软雅黑" panose="020B0503020204020204" pitchFamily="34" charset="-122"/>
                <a:ea typeface="微软雅黑" panose="020B0503020204020204" pitchFamily="34" charset="-122"/>
              </a:rPr>
              <a:t>LDL-C</a:t>
            </a:r>
            <a:r>
              <a:rPr lang="zh-CN" altLang="en-US" sz="1400" baseline="0" dirty="0">
                <a:latin typeface="微软雅黑" panose="020B0503020204020204" pitchFamily="34" charset="-122"/>
                <a:ea typeface="微软雅黑" panose="020B0503020204020204" pitchFamily="34" charset="-122"/>
              </a:rPr>
              <a:t>、</a:t>
            </a:r>
            <a:r>
              <a:rPr lang="en-US" altLang="zh-CN" sz="1400" baseline="0" dirty="0">
                <a:latin typeface="微软雅黑" panose="020B0503020204020204" pitchFamily="34" charset="-122"/>
                <a:ea typeface="微软雅黑" panose="020B0503020204020204" pitchFamily="34" charset="-122"/>
              </a:rPr>
              <a:t>DD</a:t>
            </a:r>
            <a:r>
              <a:rPr lang="zh-CN" altLang="en-US" sz="1400" baseline="0" dirty="0">
                <a:latin typeface="微软雅黑" panose="020B0503020204020204" pitchFamily="34" charset="-122"/>
                <a:ea typeface="微软雅黑" panose="020B0503020204020204" pitchFamily="34" charset="-122"/>
              </a:rPr>
              <a:t>、</a:t>
            </a:r>
            <a:r>
              <a:rPr lang="en-US" altLang="zh-CN" sz="1400" baseline="0" dirty="0">
                <a:latin typeface="微软雅黑" panose="020B0503020204020204" pitchFamily="34" charset="-122"/>
                <a:ea typeface="微软雅黑" panose="020B0503020204020204" pitchFamily="34" charset="-122"/>
              </a:rPr>
              <a:t>CRP</a:t>
            </a:r>
            <a:r>
              <a:rPr lang="zh-CN" altLang="en-US" sz="1400" baseline="0" dirty="0">
                <a:latin typeface="微软雅黑" panose="020B0503020204020204" pitchFamily="34" charset="-122"/>
                <a:ea typeface="微软雅黑" panose="020B0503020204020204" pitchFamily="34" charset="-122"/>
              </a:rPr>
              <a:t>水平</a:t>
            </a:r>
            <a:endParaRPr lang="zh-CN" altLang="en-US" sz="1400" baseline="30000" dirty="0">
              <a:latin typeface="微软雅黑" panose="020B0503020204020204" pitchFamily="34" charset="-122"/>
              <a:ea typeface="微软雅黑" panose="020B0503020204020204" pitchFamily="34" charset="-122"/>
            </a:endParaRPr>
          </a:p>
        </c:rich>
      </c:tx>
      <c:overlay val="0"/>
    </c:title>
    <c:autoTitleDeleted val="0"/>
    <c:plotArea>
      <c:layout>
        <c:manualLayout>
          <c:layoutTarget val="inner"/>
          <c:xMode val="edge"/>
          <c:yMode val="edge"/>
          <c:x val="0.10191866613905456"/>
          <c:y val="0.31024509209228834"/>
          <c:w val="0.68741579177602685"/>
          <c:h val="0.65923592884222759"/>
        </c:manualLayout>
      </c:layout>
      <c:barChart>
        <c:barDir val="col"/>
        <c:grouping val="clustered"/>
        <c:varyColors val="0"/>
        <c:ser>
          <c:idx val="0"/>
          <c:order val="0"/>
          <c:tx>
            <c:strRef>
              <c:f>Sheet1!$C$19</c:f>
              <c:strCache>
                <c:ptCount val="1"/>
                <c:pt idx="0">
                  <c:v>对照组</c:v>
                </c:pt>
              </c:strCache>
            </c:strRef>
          </c:tx>
          <c:spPr>
            <a:solidFill>
              <a:srgbClr val="59A8B9"/>
            </a:solidFill>
            <a:effectLst>
              <a:outerShdw blurRad="50800" dist="38100" dir="2700000" algn="tl" rotWithShape="0">
                <a:prstClr val="black">
                  <a:alpha val="40000"/>
                </a:prstClr>
              </a:outerShdw>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Lit>
                <c:formatCode>General</c:formatCode>
                <c:ptCount val="3"/>
                <c:pt idx="0">
                  <c:v>0.37000000000000038</c:v>
                </c:pt>
                <c:pt idx="1">
                  <c:v>40.700000000000003</c:v>
                </c:pt>
                <c:pt idx="2">
                  <c:v>15</c:v>
                </c:pt>
              </c:numLit>
            </c:plus>
            <c:minus>
              <c:numLit>
                <c:formatCode>General</c:formatCode>
                <c:ptCount val="3"/>
                <c:pt idx="0">
                  <c:v>0.37000000000000038</c:v>
                </c:pt>
                <c:pt idx="1">
                  <c:v>40.700000000000003</c:v>
                </c:pt>
                <c:pt idx="2">
                  <c:v>15</c:v>
                </c:pt>
              </c:numLit>
            </c:minus>
          </c:errBars>
          <c:cat>
            <c:strRef>
              <c:f>Sheet1!$B$20:$B$22</c:f>
              <c:strCache>
                <c:ptCount val="3"/>
                <c:pt idx="0">
                  <c:v>LDL-C差值</c:v>
                </c:pt>
                <c:pt idx="1">
                  <c:v>DD差值</c:v>
                </c:pt>
                <c:pt idx="2">
                  <c:v>CRP差值</c:v>
                </c:pt>
              </c:strCache>
            </c:strRef>
          </c:cat>
          <c:val>
            <c:numRef>
              <c:f>Sheet1!$C$20:$C$22</c:f>
              <c:numCache>
                <c:formatCode>General</c:formatCode>
                <c:ptCount val="3"/>
                <c:pt idx="0">
                  <c:v>-0.53</c:v>
                </c:pt>
                <c:pt idx="1">
                  <c:v>-64.2</c:v>
                </c:pt>
                <c:pt idx="2">
                  <c:v>-19.2</c:v>
                </c:pt>
              </c:numCache>
            </c:numRef>
          </c:val>
          <c:extLst>
            <c:ext xmlns:c16="http://schemas.microsoft.com/office/drawing/2014/chart" uri="{C3380CC4-5D6E-409C-BE32-E72D297353CC}">
              <c16:uniqueId val="{00000000-46DD-40E8-BB04-A255945CCD97}"/>
            </c:ext>
          </c:extLst>
        </c:ser>
        <c:ser>
          <c:idx val="1"/>
          <c:order val="1"/>
          <c:tx>
            <c:strRef>
              <c:f>Sheet1!$D$19</c:f>
              <c:strCache>
                <c:ptCount val="1"/>
                <c:pt idx="0">
                  <c:v>迈诺康组</c:v>
                </c:pt>
              </c:strCache>
            </c:strRef>
          </c:tx>
          <c:spPr>
            <a:solidFill>
              <a:srgbClr val="EF744D"/>
            </a:solidFill>
            <a:effectLst>
              <a:outerShdw blurRad="50800" dist="38100" dir="2700000" algn="tl" rotWithShape="0">
                <a:prstClr val="black">
                  <a:alpha val="40000"/>
                </a:prstClr>
              </a:outerShdw>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Lit>
                <c:formatCode>General</c:formatCode>
                <c:ptCount val="3"/>
                <c:pt idx="0">
                  <c:v>0.56999999999999995</c:v>
                </c:pt>
                <c:pt idx="1">
                  <c:v>71</c:v>
                </c:pt>
                <c:pt idx="2">
                  <c:v>20.2</c:v>
                </c:pt>
              </c:numLit>
            </c:plus>
            <c:minus>
              <c:numLit>
                <c:formatCode>General</c:formatCode>
                <c:ptCount val="3"/>
                <c:pt idx="0">
                  <c:v>0.56999999999999995</c:v>
                </c:pt>
                <c:pt idx="1">
                  <c:v>71</c:v>
                </c:pt>
                <c:pt idx="2">
                  <c:v>20.2</c:v>
                </c:pt>
              </c:numLit>
            </c:minus>
          </c:errBars>
          <c:cat>
            <c:strRef>
              <c:f>Sheet1!$B$20:$B$22</c:f>
              <c:strCache>
                <c:ptCount val="3"/>
                <c:pt idx="0">
                  <c:v>LDL-C差值</c:v>
                </c:pt>
                <c:pt idx="1">
                  <c:v>DD差值</c:v>
                </c:pt>
                <c:pt idx="2">
                  <c:v>CRP差值</c:v>
                </c:pt>
              </c:strCache>
            </c:strRef>
          </c:cat>
          <c:val>
            <c:numRef>
              <c:f>Sheet1!$D$20:$D$22</c:f>
              <c:numCache>
                <c:formatCode>General</c:formatCode>
                <c:ptCount val="3"/>
                <c:pt idx="0">
                  <c:v>-0.79</c:v>
                </c:pt>
                <c:pt idx="1">
                  <c:v>-100.1</c:v>
                </c:pt>
                <c:pt idx="2">
                  <c:v>-52.1</c:v>
                </c:pt>
              </c:numCache>
            </c:numRef>
          </c:val>
          <c:extLst>
            <c:ext xmlns:c16="http://schemas.microsoft.com/office/drawing/2014/chart" uri="{C3380CC4-5D6E-409C-BE32-E72D297353CC}">
              <c16:uniqueId val="{00000001-46DD-40E8-BB04-A255945CCD97}"/>
            </c:ext>
          </c:extLst>
        </c:ser>
        <c:dLbls>
          <c:showLegendKey val="0"/>
          <c:showVal val="0"/>
          <c:showCatName val="0"/>
          <c:showSerName val="0"/>
          <c:showPercent val="0"/>
          <c:showBubbleSize val="0"/>
        </c:dLbls>
        <c:gapWidth val="150"/>
        <c:axId val="1103546144"/>
        <c:axId val="1103546536"/>
      </c:barChart>
      <c:catAx>
        <c:axId val="1103546144"/>
        <c:scaling>
          <c:orientation val="minMax"/>
        </c:scaling>
        <c:delete val="1"/>
        <c:axPos val="b"/>
        <c:numFmt formatCode="General" sourceLinked="0"/>
        <c:majorTickMark val="none"/>
        <c:minorTickMark val="none"/>
        <c:tickLblPos val="nextTo"/>
        <c:crossAx val="1103546536"/>
        <c:crosses val="autoZero"/>
        <c:auto val="1"/>
        <c:lblAlgn val="ctr"/>
        <c:lblOffset val="100"/>
        <c:noMultiLvlLbl val="0"/>
      </c:catAx>
      <c:valAx>
        <c:axId val="1103546536"/>
        <c:scaling>
          <c:orientation val="minMax"/>
        </c:scaling>
        <c:delete val="0"/>
        <c:axPos val="l"/>
        <c:numFmt formatCode="General" sourceLinked="1"/>
        <c:majorTickMark val="out"/>
        <c:minorTickMark val="none"/>
        <c:tickLblPos val="nextTo"/>
        <c:crossAx val="1103546144"/>
        <c:crosses val="autoZero"/>
        <c:crossBetween val="between"/>
      </c:valAx>
      <c:spPr>
        <a:effectLst>
          <a:outerShdw blurRad="50800" dist="38100" dir="2700000" algn="tl" rotWithShape="0">
            <a:prstClr val="black">
              <a:alpha val="40000"/>
            </a:prstClr>
          </a:outerShdw>
        </a:effectLst>
      </c:spPr>
    </c:plotArea>
    <c:legend>
      <c:legendPos val="r"/>
      <c:overlay val="0"/>
    </c:legend>
    <c:plotVisOnly val="1"/>
    <c:dispBlanksAs val="gap"/>
    <c:showDLblsOverMax val="0"/>
  </c:chart>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0.71429</cdr:x>
      <cdr:y>0.18919</cdr:y>
    </cdr:from>
    <cdr:to>
      <cdr:x>0.78571</cdr:x>
      <cdr:y>0.24324</cdr:y>
    </cdr:to>
    <cdr:sp macro="" textlink="">
      <cdr:nvSpPr>
        <cdr:cNvPr id="2" name="TextBox 1"/>
        <cdr:cNvSpPr txBox="1"/>
      </cdr:nvSpPr>
      <cdr:spPr>
        <a:xfrm xmlns:a="http://schemas.openxmlformats.org/drawingml/2006/main">
          <a:off x="2143140" y="500066"/>
          <a:ext cx="214314" cy="142876"/>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zh-CN" altLang="en-US" sz="1100" dirty="0"/>
        </a:p>
      </cdr:txBody>
    </cdr:sp>
  </cdr:relSizeAnchor>
  <cdr:relSizeAnchor xmlns:cdr="http://schemas.openxmlformats.org/drawingml/2006/chartDrawing">
    <cdr:from>
      <cdr:x>0.7619</cdr:x>
      <cdr:y>0.13514</cdr:y>
    </cdr:from>
    <cdr:to>
      <cdr:x>0.80952</cdr:x>
      <cdr:y>0.21622</cdr:y>
    </cdr:to>
    <cdr:sp macro="" textlink="">
      <cdr:nvSpPr>
        <cdr:cNvPr id="3" name="TextBox 2"/>
        <cdr:cNvSpPr txBox="1"/>
      </cdr:nvSpPr>
      <cdr:spPr>
        <a:xfrm xmlns:a="http://schemas.openxmlformats.org/drawingml/2006/main">
          <a:off x="2286016" y="357190"/>
          <a:ext cx="142876" cy="214314"/>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zh-CN" altLang="en-US" sz="1100" dirty="0"/>
        </a:p>
      </cdr:txBody>
    </cdr:sp>
  </cdr:relSizeAnchor>
  <cdr:relSizeAnchor xmlns:cdr="http://schemas.openxmlformats.org/drawingml/2006/chartDrawing">
    <cdr:from>
      <cdr:x>0.72</cdr:x>
      <cdr:y>0.16279</cdr:y>
    </cdr:from>
    <cdr:to>
      <cdr:x>0.83905</cdr:x>
      <cdr:y>0.2709</cdr:y>
    </cdr:to>
    <cdr:sp macro="" textlink="">
      <cdr:nvSpPr>
        <cdr:cNvPr id="4" name="TextBox 3"/>
        <cdr:cNvSpPr txBox="1"/>
      </cdr:nvSpPr>
      <cdr:spPr>
        <a:xfrm xmlns:a="http://schemas.openxmlformats.org/drawingml/2006/main">
          <a:off x="2571768" y="500066"/>
          <a:ext cx="425226" cy="33209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zh-CN" altLang="en-US" sz="2000" dirty="0">
              <a:latin typeface="+mn-lt"/>
            </a:rPr>
            <a: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p:cNvSpPr>
          <p:nvPr>
            <p:ph type="hdr" sz="quarter"/>
          </p:nvPr>
        </p:nvSpPr>
        <p:spPr>
          <a:xfrm>
            <a:off x="0" y="0"/>
            <a:ext cx="2970213" cy="457200"/>
          </a:xfrm>
          <a:prstGeom prst="rect">
            <a:avLst/>
          </a:prstGeom>
          <a:noFill/>
          <a:ln w="9525">
            <a:noFill/>
            <a:miter/>
          </a:ln>
        </p:spPr>
        <p:txBody>
          <a:bodyPr/>
          <a:lstStyle>
            <a:lvl1pPr eaLnBrk="1" hangingPunct="1">
              <a:buFont typeface="Arial" panose="020B0604020202020204" pitchFamily="34" charset="0"/>
              <a:buNone/>
              <a:defRPr sz="1200" b="0" noProof="1"/>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Rectangle 3"/>
          <p:cNvSpPr>
            <a:spLocks noGrp="1"/>
          </p:cNvSpPr>
          <p:nvPr>
            <p:ph type="dt" idx="1"/>
          </p:nvPr>
        </p:nvSpPr>
        <p:spPr>
          <a:xfrm>
            <a:off x="3883025" y="0"/>
            <a:ext cx="2973388" cy="457200"/>
          </a:xfrm>
          <a:prstGeom prst="rect">
            <a:avLst/>
          </a:prstGeom>
          <a:noFill/>
          <a:ln w="9525">
            <a:noFill/>
            <a:miter/>
          </a:ln>
        </p:spPr>
        <p:txBody>
          <a:bodyPr/>
          <a:lstStyle>
            <a:lvl1pPr algn="r" eaLnBrk="1" hangingPunct="1">
              <a:buFont typeface="Arial" panose="020B0604020202020204" pitchFamily="34" charset="0"/>
              <a:buNone/>
              <a:defRPr sz="1200" b="0" noProof="1"/>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7412" name="Rectangle 4"/>
          <p:cNvSpPr>
            <a:spLocks noGrp="1" noRot="1" noChangeAspect="1"/>
          </p:cNvSpPr>
          <p:nvPr>
            <p:ph type="sldImg"/>
          </p:nvPr>
        </p:nvSpPr>
        <p:spPr>
          <a:xfrm>
            <a:off x="381000" y="685800"/>
            <a:ext cx="6096000" cy="3429000"/>
          </a:xfrm>
          <a:prstGeom prst="rect">
            <a:avLst/>
          </a:prstGeom>
          <a:noFill/>
          <a:ln w="9525">
            <a:noFill/>
          </a:ln>
        </p:spPr>
      </p:sp>
      <p:sp>
        <p:nvSpPr>
          <p:cNvPr id="3077" name="Rectangle 5"/>
          <p:cNvSpPr>
            <a:spLocks noGrp="1" noRot="1"/>
          </p:cNvSpPr>
          <p:nvPr>
            <p:ph type="body" sz="quarter"/>
          </p:nvPr>
        </p:nvSpPr>
        <p:spPr>
          <a:xfrm>
            <a:off x="685800" y="4343400"/>
            <a:ext cx="5486400" cy="4114800"/>
          </a:xfrm>
          <a:prstGeom prst="rect">
            <a:avLst/>
          </a:prstGeom>
          <a:noFill/>
          <a:ln w="9525">
            <a:noFill/>
          </a:ln>
        </p:spPr>
        <p:txBody>
          <a:bodyPr anchor="ct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单击此处编辑母版文本样式</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第二级</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第三级</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第四级</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第五级</a:t>
            </a:r>
          </a:p>
        </p:txBody>
      </p:sp>
      <p:sp>
        <p:nvSpPr>
          <p:cNvPr id="2054" name="Rectangle 6"/>
          <p:cNvSpPr>
            <a:spLocks noGrp="1"/>
          </p:cNvSpPr>
          <p:nvPr>
            <p:ph type="ftr" sz="quarter" idx="4"/>
          </p:nvPr>
        </p:nvSpPr>
        <p:spPr>
          <a:xfrm>
            <a:off x="0" y="8685213"/>
            <a:ext cx="2970213" cy="457200"/>
          </a:xfrm>
          <a:prstGeom prst="rect">
            <a:avLst/>
          </a:prstGeom>
          <a:noFill/>
          <a:ln w="9525">
            <a:noFill/>
            <a:miter/>
          </a:ln>
        </p:spPr>
        <p:txBody>
          <a:bodyPr anchor="b"/>
          <a:lstStyle>
            <a:lvl1pPr eaLnBrk="1" hangingPunct="1">
              <a:buFont typeface="Arial" panose="020B0604020202020204" pitchFamily="34" charset="0"/>
              <a:buNone/>
              <a:defRPr sz="1200" b="0" noProof="1"/>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Rectangle 7"/>
          <p:cNvSpPr>
            <a:spLocks noGrp="1"/>
          </p:cNvSpPr>
          <p:nvPr>
            <p:ph type="sldNum" sz="quarter" idx="5"/>
          </p:nvPr>
        </p:nvSpPr>
        <p:spPr>
          <a:xfrm>
            <a:off x="3883025" y="8685213"/>
            <a:ext cx="2973388" cy="457200"/>
          </a:xfrm>
          <a:prstGeom prst="rect">
            <a:avLst/>
          </a:prstGeom>
          <a:noFill/>
          <a:ln w="9525">
            <a:noFill/>
            <a:miter/>
          </a:ln>
        </p:spPr>
        <p:txBody>
          <a:bodyPr vert="horz" wrap="square" lIns="91440" tIns="45720" rIns="91440" bIns="45720" numCol="1" anchor="b" anchorCtr="0" compatLnSpc="1"/>
          <a:lstStyle/>
          <a:p>
            <a:pPr lvl="0" algn="r" eaLnBrk="1" fontAlgn="base" hangingPunct="1">
              <a:buChar char="•"/>
            </a:pPr>
            <a:fld id="{9A0DB2DC-4C9A-4742-B13C-FB6460FD3503}" type="slidenum">
              <a:rPr lang="en-US" altLang="en-US" sz="1200" b="0" strike="noStrike" noProof="1" dirty="0">
                <a:latin typeface="Arial" panose="020B0604020202020204" pitchFamily="34" charset="0"/>
                <a:ea typeface="宋体" panose="02010600030101010101" pitchFamily="2" charset="-122"/>
                <a:cs typeface="+mn-cs"/>
              </a:rPr>
              <a:t>‹#›</a:t>
            </a:fld>
            <a:endParaRPr lang="en-US" altLang="en-US" sz="1200" b="0" strike="noStrike" noProof="1"/>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lvl="1" algn="l" rtl="0" eaLnBrk="0" fontAlgn="base" hangingPunct="0">
      <a:spcBef>
        <a:spcPct val="30000"/>
      </a:spcBef>
      <a:spcAft>
        <a:spcPct val="0"/>
      </a:spcAft>
      <a:defRPr sz="1200" kern="1200">
        <a:solidFill>
          <a:schemeClr val="tx1"/>
        </a:solidFill>
        <a:latin typeface="+mn-lt"/>
        <a:ea typeface="+mn-ea"/>
        <a:cs typeface="+mn-cs"/>
      </a:defRPr>
    </a:lvl2pPr>
    <a:lvl3pPr marL="914400" lvl="2" algn="l" rtl="0" eaLnBrk="0" fontAlgn="base" hangingPunct="0">
      <a:spcBef>
        <a:spcPct val="30000"/>
      </a:spcBef>
      <a:spcAft>
        <a:spcPct val="0"/>
      </a:spcAft>
      <a:defRPr sz="1200" kern="1200">
        <a:solidFill>
          <a:schemeClr val="tx1"/>
        </a:solidFill>
        <a:latin typeface="+mn-lt"/>
        <a:ea typeface="+mn-ea"/>
        <a:cs typeface="+mn-cs"/>
      </a:defRPr>
    </a:lvl3pPr>
    <a:lvl4pPr marL="1371600" lvl="3" algn="l" rtl="0" eaLnBrk="0" fontAlgn="base" hangingPunct="0">
      <a:spcBef>
        <a:spcPct val="30000"/>
      </a:spcBef>
      <a:spcAft>
        <a:spcPct val="0"/>
      </a:spcAft>
      <a:defRPr sz="1200" kern="1200">
        <a:solidFill>
          <a:schemeClr val="tx1"/>
        </a:solidFill>
        <a:latin typeface="+mn-lt"/>
        <a:ea typeface="+mn-ea"/>
        <a:cs typeface="+mn-cs"/>
      </a:defRPr>
    </a:lvl4pPr>
    <a:lvl5pPr marL="1828800" lvl="4" algn="l" rtl="0" eaLnBrk="0" fontAlgn="base" hangingPunct="0">
      <a:spcBef>
        <a:spcPct val="30000"/>
      </a:spcBef>
      <a:spcAft>
        <a:spcPct val="0"/>
      </a:spcAft>
      <a:defRPr sz="1200" kern="1200">
        <a:solidFill>
          <a:schemeClr val="tx1"/>
        </a:solidFill>
        <a:latin typeface="+mn-lt"/>
        <a:ea typeface="+mn-ea"/>
        <a:cs typeface="+mn-cs"/>
      </a:defRPr>
    </a:lvl5pPr>
    <a:lvl6pPr marL="2286000" lvl="5" indent="0" algn="l" defTabSz="914400" eaLnBrk="0" fontAlgn="base" latinLnBrk="0" hangingPunct="0">
      <a:spcBef>
        <a:spcPct val="30000"/>
      </a:spcBef>
      <a:spcAft>
        <a:spcPct val="0"/>
      </a:spcAft>
      <a:buNone/>
      <a:defRPr sz="1200" b="0" i="0" u="none" kern="1200" baseline="0">
        <a:solidFill>
          <a:schemeClr val="tx1"/>
        </a:solidFill>
        <a:latin typeface="+mn-lt"/>
        <a:ea typeface="+mn-ea"/>
        <a:cs typeface="+mn-cs"/>
      </a:defRPr>
    </a:lvl6pPr>
    <a:lvl7pPr marL="2743200" lvl="6" indent="0" algn="l" defTabSz="914400" eaLnBrk="0" fontAlgn="base" latinLnBrk="0" hangingPunct="0">
      <a:spcBef>
        <a:spcPct val="30000"/>
      </a:spcBef>
      <a:spcAft>
        <a:spcPct val="0"/>
      </a:spcAft>
      <a:buNone/>
      <a:defRPr sz="1200" b="0" i="0" u="none" kern="1200" baseline="0">
        <a:solidFill>
          <a:schemeClr val="tx1"/>
        </a:solidFill>
        <a:latin typeface="+mn-lt"/>
        <a:ea typeface="+mn-ea"/>
        <a:cs typeface="+mn-cs"/>
      </a:defRPr>
    </a:lvl7pPr>
    <a:lvl8pPr marL="3200400" lvl="7" indent="0" algn="l" defTabSz="914400" eaLnBrk="0" fontAlgn="base" latinLnBrk="0" hangingPunct="0">
      <a:spcBef>
        <a:spcPct val="30000"/>
      </a:spcBef>
      <a:spcAft>
        <a:spcPct val="0"/>
      </a:spcAft>
      <a:buNone/>
      <a:defRPr sz="1200" b="0" i="0" u="none" kern="1200" baseline="0">
        <a:solidFill>
          <a:schemeClr val="tx1"/>
        </a:solidFill>
        <a:latin typeface="+mn-lt"/>
        <a:ea typeface="+mn-ea"/>
        <a:cs typeface="+mn-cs"/>
      </a:defRPr>
    </a:lvl8pPr>
    <a:lvl9pPr marL="3657600" lvl="8" indent="0" algn="l" defTabSz="914400" eaLnBrk="0" fontAlgn="base" latinLnBrk="0" hangingPunct="0">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92230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cxnSp>
        <p:nvCxnSpPr>
          <p:cNvPr id="7" name="直接连接符 6"/>
          <p:cNvCxnSpPr/>
          <p:nvPr/>
        </p:nvCxnSpPr>
        <p:spPr>
          <a:xfrm>
            <a:off x="1703388" y="765175"/>
            <a:ext cx="9518650" cy="0"/>
          </a:xfrm>
          <a:prstGeom prst="line">
            <a:avLst/>
          </a:prstGeom>
          <a:ln w="38100">
            <a:solidFill>
              <a:srgbClr val="007993"/>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a:t>单击此处编辑母版副标题样式</a:t>
            </a:r>
          </a:p>
        </p:txBody>
      </p:sp>
      <p:sp>
        <p:nvSpPr>
          <p:cNvPr id="9" name="日期占位符 3"/>
          <p:cNvSpPr>
            <a:spLocks noGrp="1"/>
          </p:cNvSpPr>
          <p:nvPr>
            <p:ph type="dt" sz="half" idx="2"/>
          </p:nvPr>
        </p:nvSpPr>
        <p:spPr>
          <a:xfrm>
            <a:off x="609600" y="6245225"/>
            <a:ext cx="2844800" cy="476250"/>
          </a:xfrm>
          <a:prstGeom prst="rect">
            <a:avLst/>
          </a:prstGeom>
          <a:noFill/>
          <a:ln w="9525">
            <a:noFill/>
            <a:mite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 name="页脚占位符 4"/>
          <p:cNvSpPr>
            <a:spLocks noGrp="1"/>
          </p:cNvSpPr>
          <p:nvPr>
            <p:ph type="ftr" sz="quarter" idx="3"/>
          </p:nvPr>
        </p:nvSpPr>
        <p:spPr>
          <a:xfrm>
            <a:off x="4165600" y="6245225"/>
            <a:ext cx="3860800" cy="476250"/>
          </a:xfrm>
          <a:prstGeom prst="rect">
            <a:avLst/>
          </a:prstGeom>
          <a:noFill/>
          <a:ln w="9525">
            <a:noFill/>
            <a:miter/>
          </a:ln>
        </p:spPr>
        <p:txBody>
          <a:bodyPr/>
          <a:lstStyle>
            <a:lvl1pPr>
              <a:defRPr sz="1400" noProof="1">
                <a:effectLst/>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sym typeface="+mn-ea"/>
            </a:endParaRPr>
          </a:p>
        </p:txBody>
      </p:sp>
      <p:sp>
        <p:nvSpPr>
          <p:cNvPr id="11" name="灯片编号占位符 5"/>
          <p:cNvSpPr>
            <a:spLocks noGrp="1"/>
          </p:cNvSpPr>
          <p:nvPr>
            <p:ph type="sldNum" sz="quarter" idx="4"/>
          </p:nvPr>
        </p:nvSpPr>
        <p:spPr>
          <a:xfrm>
            <a:off x="8737600" y="6245225"/>
            <a:ext cx="2844800" cy="476250"/>
          </a:xfrm>
          <a:prstGeom prst="rect">
            <a:avLst/>
          </a:prstGeom>
          <a:noFill/>
          <a:ln w="9525">
            <a:noFill/>
            <a:miter/>
          </a:ln>
        </p:spPr>
        <p:txBody>
          <a:bodyPr vert="horz" wrap="square" lIns="91440" tIns="45720" rIns="91440" bIns="45720" numCol="1" anchor="t" anchorCtr="0" compatLnSpc="1"/>
          <a:lstStyle/>
          <a:p>
            <a:pPr algn="r" eaLnBrk="1" fontAlgn="base" hangingPunct="1">
              <a:buChar char="•"/>
            </a:pPr>
            <a:fld id="{9A0DB2DC-4C9A-4742-B13C-FB6460FD3503}" type="slidenum">
              <a:rPr lang="en-US" altLang="en-US" strike="noStrike" noProof="1" dirty="0">
                <a:latin typeface="Arial" panose="020B0604020202020204" pitchFamily="34" charset="0"/>
                <a:ea typeface="宋体" panose="02010600030101010101" pitchFamily="2" charset="-122"/>
                <a:cs typeface="+mn-cs"/>
              </a:rPr>
              <a:t>‹#›</a:t>
            </a:fld>
            <a:endParaRPr lang="en-US" altLang="en-US" strike="noStrike" noProof="1"/>
          </a:p>
        </p:txBody>
      </p:sp>
      <p:grpSp>
        <p:nvGrpSpPr>
          <p:cNvPr id="4" name="组合 3">
            <a:extLst>
              <a:ext uri="{FF2B5EF4-FFF2-40B4-BE49-F238E27FC236}">
                <a16:creationId xmlns:a16="http://schemas.microsoft.com/office/drawing/2014/main" id="{FA5C84BE-5E6D-2A5A-4A81-E5D6C3A873A8}"/>
              </a:ext>
            </a:extLst>
          </p:cNvPr>
          <p:cNvGrpSpPr/>
          <p:nvPr userDrawn="1"/>
        </p:nvGrpSpPr>
        <p:grpSpPr>
          <a:xfrm>
            <a:off x="446190" y="240992"/>
            <a:ext cx="796388" cy="670773"/>
            <a:chOff x="446190" y="240992"/>
            <a:chExt cx="796388" cy="670773"/>
          </a:xfrm>
        </p:grpSpPr>
        <p:sp>
          <p:nvSpPr>
            <p:cNvPr id="6" name="矩形 5">
              <a:extLst>
                <a:ext uri="{FF2B5EF4-FFF2-40B4-BE49-F238E27FC236}">
                  <a16:creationId xmlns:a16="http://schemas.microsoft.com/office/drawing/2014/main" id="{89AF3918-63BC-30BC-8A40-6199244173A8}"/>
                </a:ext>
              </a:extLst>
            </p:cNvPr>
            <p:cNvSpPr/>
            <p:nvPr userDrawn="1"/>
          </p:nvSpPr>
          <p:spPr>
            <a:xfrm rot="1981464">
              <a:off x="446190" y="268805"/>
              <a:ext cx="618384" cy="64296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0E8BD489-F8C8-9733-59C3-D69C4C48CC9F}"/>
                </a:ext>
              </a:extLst>
            </p:cNvPr>
            <p:cNvSpPr/>
            <p:nvPr userDrawn="1"/>
          </p:nvSpPr>
          <p:spPr>
            <a:xfrm rot="1981464">
              <a:off x="697346" y="240992"/>
              <a:ext cx="545232" cy="546016"/>
            </a:xfrm>
            <a:prstGeom prst="rect">
              <a:avLst/>
            </a:prstGeom>
            <a:solidFill>
              <a:schemeClr val="accent1">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1_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a:t>单击此处编辑母版副标题样式</a:t>
            </a:r>
          </a:p>
        </p:txBody>
      </p:sp>
      <p:sp>
        <p:nvSpPr>
          <p:cNvPr id="7" name="日期占位符 3"/>
          <p:cNvSpPr>
            <a:spLocks noGrp="1"/>
          </p:cNvSpPr>
          <p:nvPr>
            <p:ph type="dt" sz="half" idx="2"/>
          </p:nvPr>
        </p:nvSpPr>
        <p:spPr>
          <a:xfrm>
            <a:off x="609600" y="6245225"/>
            <a:ext cx="2844800" cy="476250"/>
          </a:xfrm>
          <a:prstGeom prst="rect">
            <a:avLst/>
          </a:prstGeom>
          <a:noFill/>
          <a:ln w="9525">
            <a:noFill/>
            <a:mite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4165600" y="6245225"/>
            <a:ext cx="3860800" cy="476250"/>
          </a:xfrm>
          <a:prstGeom prst="rect">
            <a:avLst/>
          </a:prstGeom>
          <a:noFill/>
          <a:ln w="9525">
            <a:noFill/>
            <a:miter/>
          </a:ln>
        </p:spPr>
        <p:txBody>
          <a:bodyPr/>
          <a:lstStyle>
            <a:lvl1pPr>
              <a:defRPr sz="1400" noProof="1">
                <a:effectLst/>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sym typeface="+mn-ea"/>
            </a:endParaRPr>
          </a:p>
        </p:txBody>
      </p:sp>
      <p:sp>
        <p:nvSpPr>
          <p:cNvPr id="9" name="灯片编号占位符 5"/>
          <p:cNvSpPr>
            <a:spLocks noGrp="1"/>
          </p:cNvSpPr>
          <p:nvPr>
            <p:ph type="sldNum" sz="quarter" idx="4"/>
          </p:nvPr>
        </p:nvSpPr>
        <p:spPr>
          <a:xfrm>
            <a:off x="8737600" y="6245225"/>
            <a:ext cx="2844800" cy="476250"/>
          </a:xfrm>
          <a:prstGeom prst="rect">
            <a:avLst/>
          </a:prstGeom>
          <a:noFill/>
          <a:ln w="9525">
            <a:noFill/>
            <a:miter/>
          </a:ln>
        </p:spPr>
        <p:txBody>
          <a:bodyPr vert="horz" wrap="square" lIns="91440" tIns="45720" rIns="91440" bIns="45720" numCol="1" anchor="t" anchorCtr="0" compatLnSpc="1"/>
          <a:lstStyle/>
          <a:p>
            <a:pPr algn="r" eaLnBrk="1" fontAlgn="base" hangingPunct="1">
              <a:buChar char="•"/>
            </a:pPr>
            <a:fld id="{9A0DB2DC-4C9A-4742-B13C-FB6460FD3503}" type="slidenum">
              <a:rPr lang="en-US" altLang="en-US" strike="noStrike" noProof="1" dirty="0">
                <a:latin typeface="Arial" panose="020B0604020202020204" pitchFamily="34" charset="0"/>
                <a:ea typeface="宋体" panose="02010600030101010101" pitchFamily="2" charset="-122"/>
                <a:cs typeface="+mn-cs"/>
              </a:rPr>
              <a:t>‹#›</a:t>
            </a:fld>
            <a:endParaRPr lang="en-US" altLang="en-US"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2_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a:t>单击此处编辑母版副标题样式</a:t>
            </a:r>
          </a:p>
        </p:txBody>
      </p:sp>
      <p:sp>
        <p:nvSpPr>
          <p:cNvPr id="7" name="日期占位符 3"/>
          <p:cNvSpPr>
            <a:spLocks noGrp="1"/>
          </p:cNvSpPr>
          <p:nvPr>
            <p:ph type="dt" sz="half" idx="2"/>
          </p:nvPr>
        </p:nvSpPr>
        <p:spPr>
          <a:xfrm>
            <a:off x="609600" y="6245225"/>
            <a:ext cx="2844800" cy="476250"/>
          </a:xfrm>
          <a:prstGeom prst="rect">
            <a:avLst/>
          </a:prstGeom>
          <a:noFill/>
          <a:ln w="9525">
            <a:noFill/>
            <a:mite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4165600" y="6245225"/>
            <a:ext cx="3860800" cy="476250"/>
          </a:xfrm>
          <a:prstGeom prst="rect">
            <a:avLst/>
          </a:prstGeom>
          <a:noFill/>
          <a:ln w="9525">
            <a:noFill/>
            <a:miter/>
          </a:ln>
        </p:spPr>
        <p:txBody>
          <a:bodyPr/>
          <a:lstStyle>
            <a:lvl1pPr>
              <a:defRPr sz="1400" noProof="1">
                <a:effectLst/>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sym typeface="+mn-ea"/>
            </a:endParaRPr>
          </a:p>
        </p:txBody>
      </p:sp>
      <p:sp>
        <p:nvSpPr>
          <p:cNvPr id="9" name="灯片编号占位符 5"/>
          <p:cNvSpPr>
            <a:spLocks noGrp="1"/>
          </p:cNvSpPr>
          <p:nvPr>
            <p:ph type="sldNum" sz="quarter" idx="4"/>
          </p:nvPr>
        </p:nvSpPr>
        <p:spPr>
          <a:xfrm>
            <a:off x="8737600" y="6245225"/>
            <a:ext cx="2844800" cy="476250"/>
          </a:xfrm>
          <a:prstGeom prst="rect">
            <a:avLst/>
          </a:prstGeom>
          <a:noFill/>
          <a:ln w="9525">
            <a:noFill/>
            <a:miter/>
          </a:ln>
        </p:spPr>
        <p:txBody>
          <a:bodyPr vert="horz" wrap="square" lIns="91440" tIns="45720" rIns="91440" bIns="45720" numCol="1" anchor="t" anchorCtr="0" compatLnSpc="1"/>
          <a:lstStyle/>
          <a:p>
            <a:pPr algn="r" eaLnBrk="1" fontAlgn="base" hangingPunct="1">
              <a:buChar char="•"/>
            </a:pPr>
            <a:fld id="{9A0DB2DC-4C9A-4742-B13C-FB6460FD3503}" type="slidenum">
              <a:rPr lang="en-US" altLang="en-US" strike="noStrike" noProof="1" dirty="0">
                <a:latin typeface="Arial" panose="020B0604020202020204" pitchFamily="34" charset="0"/>
                <a:ea typeface="宋体" panose="02010600030101010101" pitchFamily="2" charset="-122"/>
                <a:cs typeface="+mn-cs"/>
              </a:rPr>
              <a:t>‹#›</a:t>
            </a:fld>
            <a:endParaRPr lang="en-US" altLang="en-US" strike="noStrike" noProof="1"/>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标题幻灯片">
    <p:bg>
      <p:bgPr>
        <a:solidFill>
          <a:schemeClr val="bg1"/>
        </a:solidFill>
        <a:effectLst/>
      </p:bgPr>
    </p:bg>
    <p:spTree>
      <p:nvGrpSpPr>
        <p:cNvPr id="1" name=""/>
        <p:cNvGrpSpPr/>
        <p:nvPr/>
      </p:nvGrpSpPr>
      <p:grpSpPr>
        <a:xfrm>
          <a:off x="0" y="0"/>
          <a:ext cx="0" cy="0"/>
          <a:chOff x="0" y="0"/>
          <a:chExt cx="0" cy="0"/>
        </a:xfrm>
      </p:grpSpPr>
      <p:sp>
        <p:nvSpPr>
          <p:cNvPr id="7" name="日期占位符 1"/>
          <p:cNvSpPr>
            <a:spLocks noGrp="1"/>
          </p:cNvSpPr>
          <p:nvPr>
            <p:ph type="dt" sz="half" idx="2"/>
          </p:nvPr>
        </p:nvSpPr>
        <p:spPr>
          <a:xfrm>
            <a:off x="609600" y="6245225"/>
            <a:ext cx="2844800" cy="476250"/>
          </a:xfrm>
          <a:prstGeom prst="rect">
            <a:avLst/>
          </a:prstGeom>
          <a:noFill/>
          <a:ln w="9525">
            <a:noFill/>
            <a:miter/>
          </a:ln>
        </p:spPr>
        <p:txBody>
          <a:bodyPr/>
          <a:lstStyle>
            <a:lvl1pPr>
              <a:defRPr noProof="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2"/>
          <p:cNvSpPr>
            <a:spLocks noGrp="1"/>
          </p:cNvSpPr>
          <p:nvPr>
            <p:ph type="ftr" sz="quarter" idx="3"/>
          </p:nvPr>
        </p:nvSpPr>
        <p:spPr>
          <a:xfrm>
            <a:off x="4165600" y="6245225"/>
            <a:ext cx="3860800" cy="476250"/>
          </a:xfrm>
          <a:prstGeom prst="rect">
            <a:avLst/>
          </a:prstGeom>
          <a:noFill/>
          <a:ln w="9525">
            <a:noFill/>
            <a:miter/>
          </a:ln>
        </p:spPr>
        <p:txBody>
          <a:bodyPr/>
          <a:lstStyle>
            <a:lvl1pPr>
              <a:defRPr sz="1400" noProof="0">
                <a:effectLst/>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sym typeface="+mn-ea"/>
            </a:endParaRPr>
          </a:p>
        </p:txBody>
      </p:sp>
      <p:sp>
        <p:nvSpPr>
          <p:cNvPr id="9" name="灯片编号占位符 3"/>
          <p:cNvSpPr>
            <a:spLocks noGrp="1"/>
          </p:cNvSpPr>
          <p:nvPr>
            <p:ph type="sldNum" sz="quarter" idx="4"/>
          </p:nvPr>
        </p:nvSpPr>
        <p:spPr>
          <a:xfrm>
            <a:off x="8737600" y="6245225"/>
            <a:ext cx="2844800" cy="476250"/>
          </a:xfrm>
          <a:prstGeom prst="rect">
            <a:avLst/>
          </a:prstGeom>
          <a:noFill/>
          <a:ln w="9525">
            <a:noFill/>
            <a:miter/>
          </a:ln>
        </p:spPr>
        <p:txBody>
          <a:bodyPr vert="horz" wrap="square" lIns="91440" tIns="45720" rIns="91440" bIns="45720" numCol="1" anchor="t" anchorCtr="0" compatLnSpc="1"/>
          <a:lstStyle/>
          <a:p>
            <a:pPr algn="r" eaLnBrk="1" fontAlgn="base" hangingPunct="1">
              <a:buChar char="•"/>
            </a:pPr>
            <a:fld id="{9A0DB2DC-4C9A-4742-B13C-FB6460FD3503}" type="slidenum">
              <a:rPr lang="en-US" altLang="en-US" strike="noStrike" noProof="1" dirty="0">
                <a:latin typeface="Arial" panose="020B0604020202020204" pitchFamily="34" charset="0"/>
                <a:ea typeface="宋体" panose="02010600030101010101" pitchFamily="2" charset="-122"/>
                <a:cs typeface="+mn-cs"/>
              </a:rPr>
              <a:t>‹#›</a:t>
            </a:fld>
            <a:endParaRPr lang="en-US" altLang="en-US" strike="noStrike" noProof="1"/>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节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372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bg>
      <p:bgPr>
        <a:solidFill>
          <a:schemeClr val="bg1"/>
        </a:solidFill>
        <a:effectLst/>
      </p:bgPr>
    </p:bg>
    <p:spTree>
      <p:nvGrpSpPr>
        <p:cNvPr id="1" name=""/>
        <p:cNvGrpSpPr/>
        <p:nvPr/>
      </p:nvGrpSpPr>
      <p:grpSpPr>
        <a:xfrm>
          <a:off x="0" y="0"/>
          <a:ext cx="0" cy="0"/>
          <a:chOff x="0" y="0"/>
          <a:chExt cx="0" cy="0"/>
        </a:xfrm>
      </p:grpSpPr>
      <p:cxnSp>
        <p:nvCxnSpPr>
          <p:cNvPr id="7" name="直接连接符 6"/>
          <p:cNvCxnSpPr/>
          <p:nvPr/>
        </p:nvCxnSpPr>
        <p:spPr>
          <a:xfrm>
            <a:off x="1775520" y="1052736"/>
            <a:ext cx="9518650" cy="0"/>
          </a:xfrm>
          <a:prstGeom prst="line">
            <a:avLst/>
          </a:prstGeom>
          <a:ln w="38100">
            <a:solidFill>
              <a:srgbClr val="007993"/>
            </a:solidFill>
          </a:ln>
        </p:spPr>
        <p:style>
          <a:lnRef idx="1">
            <a:schemeClr val="accent1"/>
          </a:lnRef>
          <a:fillRef idx="0">
            <a:schemeClr val="accent1"/>
          </a:fillRef>
          <a:effectRef idx="0">
            <a:schemeClr val="accent1"/>
          </a:effectRef>
          <a:fontRef idx="minor">
            <a:schemeClr val="tx1"/>
          </a:fontRef>
        </p:style>
      </p:cxnSp>
      <p:sp>
        <p:nvSpPr>
          <p:cNvPr id="3" name="内容占位符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9" name="日期占位符 3"/>
          <p:cNvSpPr>
            <a:spLocks noGrp="1"/>
          </p:cNvSpPr>
          <p:nvPr>
            <p:ph type="dt" sz="half" idx="2"/>
          </p:nvPr>
        </p:nvSpPr>
        <p:spPr>
          <a:xfrm>
            <a:off x="609600" y="6245225"/>
            <a:ext cx="2844800" cy="476250"/>
          </a:xfrm>
          <a:prstGeom prst="rect">
            <a:avLst/>
          </a:prstGeom>
          <a:noFill/>
          <a:ln w="9525">
            <a:noFill/>
            <a:mite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 name="页脚占位符 4"/>
          <p:cNvSpPr>
            <a:spLocks noGrp="1"/>
          </p:cNvSpPr>
          <p:nvPr>
            <p:ph type="ftr" sz="quarter" idx="3"/>
          </p:nvPr>
        </p:nvSpPr>
        <p:spPr>
          <a:xfrm>
            <a:off x="4165600" y="6245225"/>
            <a:ext cx="3860800" cy="476250"/>
          </a:xfrm>
          <a:prstGeom prst="rect">
            <a:avLst/>
          </a:prstGeom>
          <a:noFill/>
          <a:ln w="9525">
            <a:noFill/>
            <a:miter/>
          </a:ln>
        </p:spPr>
        <p:txBody>
          <a:bodyPr/>
          <a:lstStyle>
            <a:lvl1pPr>
              <a:defRPr sz="1400" noProof="1">
                <a:effectLst/>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sym typeface="+mn-ea"/>
            </a:endParaRPr>
          </a:p>
        </p:txBody>
      </p:sp>
      <p:sp>
        <p:nvSpPr>
          <p:cNvPr id="11" name="灯片编号占位符 5"/>
          <p:cNvSpPr>
            <a:spLocks noGrp="1"/>
          </p:cNvSpPr>
          <p:nvPr>
            <p:ph type="sldNum" sz="quarter" idx="4"/>
          </p:nvPr>
        </p:nvSpPr>
        <p:spPr>
          <a:xfrm>
            <a:off x="8737600" y="6245225"/>
            <a:ext cx="2844800" cy="476250"/>
          </a:xfrm>
          <a:prstGeom prst="rect">
            <a:avLst/>
          </a:prstGeom>
          <a:noFill/>
          <a:ln w="9525">
            <a:noFill/>
            <a:miter/>
          </a:ln>
        </p:spPr>
        <p:txBody>
          <a:bodyPr vert="horz" wrap="square" lIns="91440" tIns="45720" rIns="91440" bIns="45720" numCol="1" anchor="t" anchorCtr="0" compatLnSpc="1"/>
          <a:lstStyle/>
          <a:p>
            <a:pPr algn="r" eaLnBrk="1" fontAlgn="base" hangingPunct="1">
              <a:buChar char="•"/>
            </a:pPr>
            <a:fld id="{9A0DB2DC-4C9A-4742-B13C-FB6460FD3503}" type="slidenum">
              <a:rPr lang="en-US" altLang="en-US" strike="noStrike" noProof="1" dirty="0">
                <a:latin typeface="Arial" panose="020B0604020202020204" pitchFamily="34" charset="0"/>
                <a:ea typeface="宋体" panose="02010600030101010101" pitchFamily="2" charset="-122"/>
                <a:cs typeface="+mn-cs"/>
              </a:rPr>
              <a:t>‹#›</a:t>
            </a:fld>
            <a:endParaRPr lang="en-US" altLang="en-US" strike="noStrike" noProof="1"/>
          </a:p>
        </p:txBody>
      </p:sp>
      <p:grpSp>
        <p:nvGrpSpPr>
          <p:cNvPr id="2" name="组合 1">
            <a:extLst>
              <a:ext uri="{FF2B5EF4-FFF2-40B4-BE49-F238E27FC236}">
                <a16:creationId xmlns:a16="http://schemas.microsoft.com/office/drawing/2014/main" id="{57B71815-71B2-5C6F-5D91-62A113CFF416}"/>
              </a:ext>
            </a:extLst>
          </p:cNvPr>
          <p:cNvGrpSpPr/>
          <p:nvPr userDrawn="1"/>
        </p:nvGrpSpPr>
        <p:grpSpPr>
          <a:xfrm>
            <a:off x="446190" y="240992"/>
            <a:ext cx="796388" cy="670773"/>
            <a:chOff x="446190" y="240992"/>
            <a:chExt cx="796388" cy="670773"/>
          </a:xfrm>
        </p:grpSpPr>
        <p:sp>
          <p:nvSpPr>
            <p:cNvPr id="5" name="矩形 4">
              <a:extLst>
                <a:ext uri="{FF2B5EF4-FFF2-40B4-BE49-F238E27FC236}">
                  <a16:creationId xmlns:a16="http://schemas.microsoft.com/office/drawing/2014/main" id="{4E05BD70-4764-0762-6A17-6E9F92CFA180}"/>
                </a:ext>
              </a:extLst>
            </p:cNvPr>
            <p:cNvSpPr/>
            <p:nvPr userDrawn="1"/>
          </p:nvSpPr>
          <p:spPr>
            <a:xfrm rot="1981464">
              <a:off x="446190" y="268805"/>
              <a:ext cx="618384" cy="64296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a:extLst>
                <a:ext uri="{FF2B5EF4-FFF2-40B4-BE49-F238E27FC236}">
                  <a16:creationId xmlns:a16="http://schemas.microsoft.com/office/drawing/2014/main" id="{D8893D89-C5B7-8654-6E5D-7F7D7EC63548}"/>
                </a:ext>
              </a:extLst>
            </p:cNvPr>
            <p:cNvSpPr/>
            <p:nvPr userDrawn="1"/>
          </p:nvSpPr>
          <p:spPr>
            <a:xfrm rot="1981464">
              <a:off x="697346" y="240992"/>
              <a:ext cx="545232" cy="546016"/>
            </a:xfrm>
            <a:prstGeom prst="rect">
              <a:avLst/>
            </a:prstGeom>
            <a:solidFill>
              <a:schemeClr val="accent1">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cxnSp>
        <p:nvCxnSpPr>
          <p:cNvPr id="7" name="直接连接符 6"/>
          <p:cNvCxnSpPr/>
          <p:nvPr/>
        </p:nvCxnSpPr>
        <p:spPr>
          <a:xfrm>
            <a:off x="1703388" y="765175"/>
            <a:ext cx="9518650" cy="0"/>
          </a:xfrm>
          <a:prstGeom prst="line">
            <a:avLst/>
          </a:prstGeom>
          <a:ln w="38100">
            <a:solidFill>
              <a:srgbClr val="007993"/>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a:xfrm>
            <a:off x="831851" y="1709738"/>
            <a:ext cx="10515600" cy="2852737"/>
          </a:xfrm>
        </p:spPr>
        <p:txBody>
          <a:bodyPr anchor="b"/>
          <a:lstStyle>
            <a:lvl1pPr algn="l">
              <a:defRPr sz="4500"/>
            </a:lvl1p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831851" y="4589463"/>
            <a:ext cx="10515600" cy="1500187"/>
          </a:xfrm>
        </p:spPr>
        <p:txBody>
          <a:bodyPr/>
          <a:lstStyle>
            <a:lvl1pPr marL="0" indent="0" algn="l">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a:t>单击此处编辑母版文本样式</a:t>
            </a:r>
          </a:p>
        </p:txBody>
      </p:sp>
      <p:sp>
        <p:nvSpPr>
          <p:cNvPr id="9" name="日期占位符 3"/>
          <p:cNvSpPr>
            <a:spLocks noGrp="1"/>
          </p:cNvSpPr>
          <p:nvPr>
            <p:ph type="dt" sz="half" idx="2"/>
          </p:nvPr>
        </p:nvSpPr>
        <p:spPr>
          <a:xfrm>
            <a:off x="609600" y="6245225"/>
            <a:ext cx="2844800" cy="476250"/>
          </a:xfrm>
          <a:prstGeom prst="rect">
            <a:avLst/>
          </a:prstGeom>
          <a:noFill/>
          <a:ln w="9525">
            <a:noFill/>
            <a:mite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 name="页脚占位符 4"/>
          <p:cNvSpPr>
            <a:spLocks noGrp="1"/>
          </p:cNvSpPr>
          <p:nvPr>
            <p:ph type="ftr" sz="quarter" idx="3"/>
          </p:nvPr>
        </p:nvSpPr>
        <p:spPr>
          <a:xfrm>
            <a:off x="4165600" y="6245225"/>
            <a:ext cx="3860800" cy="476250"/>
          </a:xfrm>
          <a:prstGeom prst="rect">
            <a:avLst/>
          </a:prstGeom>
          <a:noFill/>
          <a:ln w="9525">
            <a:noFill/>
            <a:miter/>
          </a:ln>
        </p:spPr>
        <p:txBody>
          <a:bodyPr/>
          <a:lstStyle>
            <a:lvl1pPr>
              <a:defRPr sz="1400" noProof="1">
                <a:effectLst/>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sym typeface="+mn-ea"/>
            </a:endParaRPr>
          </a:p>
        </p:txBody>
      </p:sp>
      <p:sp>
        <p:nvSpPr>
          <p:cNvPr id="11" name="灯片编号占位符 5"/>
          <p:cNvSpPr>
            <a:spLocks noGrp="1"/>
          </p:cNvSpPr>
          <p:nvPr>
            <p:ph type="sldNum" sz="quarter" idx="4"/>
          </p:nvPr>
        </p:nvSpPr>
        <p:spPr>
          <a:xfrm>
            <a:off x="8737600" y="6245225"/>
            <a:ext cx="2844800" cy="476250"/>
          </a:xfrm>
          <a:prstGeom prst="rect">
            <a:avLst/>
          </a:prstGeom>
          <a:noFill/>
          <a:ln w="9525">
            <a:noFill/>
            <a:miter/>
          </a:ln>
        </p:spPr>
        <p:txBody>
          <a:bodyPr vert="horz" wrap="square" lIns="91440" tIns="45720" rIns="91440" bIns="45720" numCol="1" anchor="t" anchorCtr="0" compatLnSpc="1"/>
          <a:lstStyle/>
          <a:p>
            <a:pPr algn="r" eaLnBrk="1" fontAlgn="base" hangingPunct="1">
              <a:buChar char="•"/>
            </a:pPr>
            <a:fld id="{9A0DB2DC-4C9A-4742-B13C-FB6460FD3503}" type="slidenum">
              <a:rPr lang="en-US" altLang="en-US" strike="noStrike" noProof="1" dirty="0">
                <a:latin typeface="Arial" panose="020B0604020202020204" pitchFamily="34" charset="0"/>
                <a:ea typeface="宋体" panose="02010600030101010101" pitchFamily="2" charset="-122"/>
                <a:cs typeface="+mn-cs"/>
              </a:rPr>
              <a:t>‹#›</a:t>
            </a:fld>
            <a:endParaRPr lang="en-US" altLang="en-US" strike="noStrike" noProof="1"/>
          </a:p>
        </p:txBody>
      </p:sp>
      <p:grpSp>
        <p:nvGrpSpPr>
          <p:cNvPr id="4" name="组合 3">
            <a:extLst>
              <a:ext uri="{FF2B5EF4-FFF2-40B4-BE49-F238E27FC236}">
                <a16:creationId xmlns:a16="http://schemas.microsoft.com/office/drawing/2014/main" id="{C8D58ED3-8CCB-EB5E-8875-F6D1C2DA44CE}"/>
              </a:ext>
            </a:extLst>
          </p:cNvPr>
          <p:cNvGrpSpPr/>
          <p:nvPr userDrawn="1"/>
        </p:nvGrpSpPr>
        <p:grpSpPr>
          <a:xfrm>
            <a:off x="446190" y="240992"/>
            <a:ext cx="796388" cy="670773"/>
            <a:chOff x="446190" y="240992"/>
            <a:chExt cx="796388" cy="670773"/>
          </a:xfrm>
        </p:grpSpPr>
        <p:sp>
          <p:nvSpPr>
            <p:cNvPr id="6" name="矩形 5">
              <a:extLst>
                <a:ext uri="{FF2B5EF4-FFF2-40B4-BE49-F238E27FC236}">
                  <a16:creationId xmlns:a16="http://schemas.microsoft.com/office/drawing/2014/main" id="{A539294C-BB31-3588-1A40-4AFFD6963071}"/>
                </a:ext>
              </a:extLst>
            </p:cNvPr>
            <p:cNvSpPr/>
            <p:nvPr userDrawn="1"/>
          </p:nvSpPr>
          <p:spPr>
            <a:xfrm rot="1981464">
              <a:off x="446190" y="268805"/>
              <a:ext cx="618384" cy="64296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EE643C90-9368-171F-2BD3-F813A3CF8132}"/>
                </a:ext>
              </a:extLst>
            </p:cNvPr>
            <p:cNvSpPr/>
            <p:nvPr userDrawn="1"/>
          </p:nvSpPr>
          <p:spPr>
            <a:xfrm rot="1981464">
              <a:off x="697346" y="240992"/>
              <a:ext cx="545232" cy="546016"/>
            </a:xfrm>
            <a:prstGeom prst="rect">
              <a:avLst/>
            </a:prstGeom>
            <a:solidFill>
              <a:schemeClr val="accent1">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比较">
    <p:bg>
      <p:bgPr>
        <a:solidFill>
          <a:schemeClr val="bg1"/>
        </a:solidFill>
        <a:effectLst/>
      </p:bgPr>
    </p:bg>
    <p:spTree>
      <p:nvGrpSpPr>
        <p:cNvPr id="1" name=""/>
        <p:cNvGrpSpPr/>
        <p:nvPr/>
      </p:nvGrpSpPr>
      <p:grpSpPr>
        <a:xfrm>
          <a:off x="0" y="0"/>
          <a:ext cx="0" cy="0"/>
          <a:chOff x="0" y="0"/>
          <a:chExt cx="0" cy="0"/>
        </a:xfrm>
      </p:grpSpPr>
      <p:cxnSp>
        <p:nvCxnSpPr>
          <p:cNvPr id="7" name="直接连接符 6"/>
          <p:cNvCxnSpPr/>
          <p:nvPr/>
        </p:nvCxnSpPr>
        <p:spPr>
          <a:xfrm>
            <a:off x="1703388" y="765175"/>
            <a:ext cx="9518650" cy="0"/>
          </a:xfrm>
          <a:prstGeom prst="line">
            <a:avLst/>
          </a:prstGeom>
          <a:ln w="38100">
            <a:solidFill>
              <a:srgbClr val="007993"/>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a:xfrm>
            <a:off x="839788" y="365126"/>
            <a:ext cx="10515600" cy="970222"/>
          </a:xfrm>
        </p:spPr>
        <p:txBody>
          <a:bodyPr/>
          <a:lstStyle>
            <a:lvl1pPr algn="ctr">
              <a:defRPr/>
            </a:lvl1p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1259724" y="1567346"/>
            <a:ext cx="4701840" cy="710095"/>
          </a:xfrm>
        </p:spPr>
        <p:txBody>
          <a:bodyPr anchor="ctr">
            <a:normAutofit/>
          </a:bodyPr>
          <a:lstStyle>
            <a:lvl1pPr marL="0" indent="0">
              <a:buNone/>
              <a:defRPr sz="21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a:t>单击此处编辑母版文本样式</a:t>
            </a:r>
          </a:p>
        </p:txBody>
      </p:sp>
      <p:sp>
        <p:nvSpPr>
          <p:cNvPr id="4" name="内容占位符 3"/>
          <p:cNvSpPr>
            <a:spLocks noGrp="1"/>
          </p:cNvSpPr>
          <p:nvPr>
            <p:ph sz="half" idx="2"/>
          </p:nvPr>
        </p:nvSpPr>
        <p:spPr>
          <a:xfrm>
            <a:off x="1259724" y="2338388"/>
            <a:ext cx="4701840" cy="3785964"/>
          </a:xfrm>
        </p:spPr>
        <p:txBody>
          <a:bodyPr>
            <a:normAutofit/>
          </a:bodyPr>
          <a:lstStyle>
            <a:lvl1pPr>
              <a:defRPr sz="1800"/>
            </a:lvl1pPr>
            <a:lvl2pPr>
              <a:defRPr sz="1500"/>
            </a:lvl2pPr>
            <a:lvl3pPr>
              <a:defRPr sz="1350"/>
            </a:lvl3pPr>
            <a:lvl4pPr>
              <a:defRPr sz="1200"/>
            </a:lvl4pPr>
            <a:lvl5pPr>
              <a:defRPr sz="1200"/>
            </a:lvl5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z="1350" strike="noStrike" noProof="1"/>
              <a:t>第三级</a:t>
            </a:r>
            <a:endParaRPr lang="zh-CN" altLang="en-US" strike="noStrike" noProof="1"/>
          </a:p>
          <a:p>
            <a:pPr lvl="3" fontAlgn="base"/>
            <a:r>
              <a:rPr lang="zh-CN" altLang="en-US" strike="noStrike" noProof="1"/>
              <a:t>第四级</a:t>
            </a:r>
          </a:p>
          <a:p>
            <a:pPr lvl="4" fontAlgn="base"/>
            <a:r>
              <a:rPr lang="zh-CN" altLang="en-US" strike="noStrike" noProof="1"/>
              <a:t>第五级</a:t>
            </a:r>
          </a:p>
        </p:txBody>
      </p:sp>
      <p:sp>
        <p:nvSpPr>
          <p:cNvPr id="5" name="文本占位符 4"/>
          <p:cNvSpPr>
            <a:spLocks noGrp="1"/>
          </p:cNvSpPr>
          <p:nvPr>
            <p:ph type="body" sz="quarter" idx="3"/>
          </p:nvPr>
        </p:nvSpPr>
        <p:spPr>
          <a:xfrm>
            <a:off x="6289616" y="1567346"/>
            <a:ext cx="4701841" cy="710095"/>
          </a:xfrm>
        </p:spPr>
        <p:txBody>
          <a:bodyPr rtlCol="0" anchor="ctr">
            <a:normAutofit/>
          </a:bodyPr>
          <a:lstStyle>
            <a:lvl1pPr marL="171450" indent="-171450">
              <a:buNone/>
              <a:defRPr lang="zh-CN" altLang="en-US" b="0" smtClean="0"/>
            </a:lvl1pPr>
          </a:lstStyle>
          <a:p>
            <a:pPr lvl="0" fontAlgn="base"/>
            <a:r>
              <a:rPr lang="zh-CN" altLang="en-US" strike="noStrike" noProof="1"/>
              <a:t>单击此处编辑母版文本样式</a:t>
            </a:r>
          </a:p>
        </p:txBody>
      </p:sp>
      <p:sp>
        <p:nvSpPr>
          <p:cNvPr id="6" name="内容占位符 5"/>
          <p:cNvSpPr>
            <a:spLocks noGrp="1"/>
          </p:cNvSpPr>
          <p:nvPr>
            <p:ph sz="quarter" idx="4"/>
          </p:nvPr>
        </p:nvSpPr>
        <p:spPr>
          <a:xfrm>
            <a:off x="6289616" y="2357460"/>
            <a:ext cx="4701841" cy="3766892"/>
          </a:xfrm>
        </p:spPr>
        <p:txBody>
          <a:bodyPr>
            <a:normAutofit/>
          </a:bodyPr>
          <a:lstStyle>
            <a:lvl1pPr>
              <a:defRPr sz="1800"/>
            </a:lvl1pPr>
            <a:lvl2pPr>
              <a:defRPr sz="1500"/>
            </a:lvl2pPr>
            <a:lvl3pPr>
              <a:defRPr sz="1350"/>
            </a:lvl3pPr>
            <a:lvl4pPr>
              <a:defRPr sz="1200"/>
            </a:lvl4pPr>
            <a:lvl5pPr>
              <a:defRPr sz="1200"/>
            </a:lvl5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z="1350" strike="noStrike" noProof="1"/>
              <a:t>第三级</a:t>
            </a:r>
            <a:endParaRPr lang="zh-CN" altLang="en-US" strike="noStrike" noProof="1"/>
          </a:p>
          <a:p>
            <a:pPr lvl="3" fontAlgn="base"/>
            <a:r>
              <a:rPr lang="zh-CN" altLang="en-US" strike="noStrike" noProof="1"/>
              <a:t>第四级</a:t>
            </a:r>
          </a:p>
          <a:p>
            <a:pPr lvl="4" fontAlgn="base"/>
            <a:r>
              <a:rPr lang="zh-CN" altLang="en-US" strike="noStrike" noProof="1"/>
              <a:t>第五级</a:t>
            </a:r>
          </a:p>
        </p:txBody>
      </p:sp>
      <p:sp>
        <p:nvSpPr>
          <p:cNvPr id="9" name="日期占位符 6"/>
          <p:cNvSpPr>
            <a:spLocks noGrp="1"/>
          </p:cNvSpPr>
          <p:nvPr>
            <p:ph type="dt" sz="half" idx="12"/>
          </p:nvPr>
        </p:nvSpPr>
        <p:spPr>
          <a:xfrm>
            <a:off x="609600" y="6245225"/>
            <a:ext cx="2844800" cy="476250"/>
          </a:xfrm>
          <a:prstGeom prst="rect">
            <a:avLst/>
          </a:prstGeom>
          <a:noFill/>
          <a:ln w="9525">
            <a:noFill/>
            <a:mite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 name="页脚占位符 7"/>
          <p:cNvSpPr>
            <a:spLocks noGrp="1"/>
          </p:cNvSpPr>
          <p:nvPr>
            <p:ph type="ftr" sz="quarter" idx="13"/>
          </p:nvPr>
        </p:nvSpPr>
        <p:spPr>
          <a:xfrm>
            <a:off x="4165600" y="6245225"/>
            <a:ext cx="3860800" cy="476250"/>
          </a:xfrm>
          <a:prstGeom prst="rect">
            <a:avLst/>
          </a:prstGeom>
          <a:noFill/>
          <a:ln w="9525">
            <a:noFill/>
            <a:miter/>
          </a:ln>
        </p:spPr>
        <p:txBody>
          <a:bodyPr/>
          <a:lstStyle>
            <a:lvl1pPr>
              <a:defRPr sz="1400" noProof="1">
                <a:effectLst/>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sym typeface="+mn-ea"/>
            </a:endParaRPr>
          </a:p>
        </p:txBody>
      </p:sp>
      <p:sp>
        <p:nvSpPr>
          <p:cNvPr id="11" name="灯片编号占位符 8"/>
          <p:cNvSpPr>
            <a:spLocks noGrp="1"/>
          </p:cNvSpPr>
          <p:nvPr>
            <p:ph type="sldNum" sz="quarter" idx="14"/>
          </p:nvPr>
        </p:nvSpPr>
        <p:spPr>
          <a:xfrm>
            <a:off x="8737600" y="6245225"/>
            <a:ext cx="2844800" cy="476250"/>
          </a:xfrm>
          <a:prstGeom prst="rect">
            <a:avLst/>
          </a:prstGeom>
          <a:noFill/>
          <a:ln w="9525">
            <a:noFill/>
            <a:miter/>
          </a:ln>
        </p:spPr>
        <p:txBody>
          <a:bodyPr vert="horz" wrap="square" lIns="91440" tIns="45720" rIns="91440" bIns="45720" numCol="1" anchor="t" anchorCtr="0" compatLnSpc="1"/>
          <a:lstStyle/>
          <a:p>
            <a:pPr algn="r" eaLnBrk="1" fontAlgn="base" hangingPunct="1">
              <a:buChar char="•"/>
            </a:pPr>
            <a:fld id="{9A0DB2DC-4C9A-4742-B13C-FB6460FD3503}" type="slidenum">
              <a:rPr lang="en-US" altLang="en-US" strike="noStrike" noProof="1" dirty="0">
                <a:latin typeface="Arial" panose="020B0604020202020204" pitchFamily="34" charset="0"/>
                <a:ea typeface="宋体" panose="02010600030101010101" pitchFamily="2" charset="-122"/>
                <a:cs typeface="+mn-cs"/>
              </a:rPr>
              <a:t>‹#›</a:t>
            </a:fld>
            <a:endParaRPr lang="en-US" altLang="en-US" strike="noStrike" noProof="1"/>
          </a:p>
        </p:txBody>
      </p:sp>
      <p:grpSp>
        <p:nvGrpSpPr>
          <p:cNvPr id="8" name="组合 7">
            <a:extLst>
              <a:ext uri="{FF2B5EF4-FFF2-40B4-BE49-F238E27FC236}">
                <a16:creationId xmlns:a16="http://schemas.microsoft.com/office/drawing/2014/main" id="{6C3B9EC9-8B10-BC8D-0456-9F86776EF73A}"/>
              </a:ext>
            </a:extLst>
          </p:cNvPr>
          <p:cNvGrpSpPr/>
          <p:nvPr userDrawn="1"/>
        </p:nvGrpSpPr>
        <p:grpSpPr>
          <a:xfrm>
            <a:off x="446190" y="240992"/>
            <a:ext cx="796388" cy="670773"/>
            <a:chOff x="446190" y="240992"/>
            <a:chExt cx="796388" cy="670773"/>
          </a:xfrm>
        </p:grpSpPr>
        <p:sp>
          <p:nvSpPr>
            <p:cNvPr id="13" name="矩形 12">
              <a:extLst>
                <a:ext uri="{FF2B5EF4-FFF2-40B4-BE49-F238E27FC236}">
                  <a16:creationId xmlns:a16="http://schemas.microsoft.com/office/drawing/2014/main" id="{34DA940C-31CD-DE47-E140-4C51062FE62D}"/>
                </a:ext>
              </a:extLst>
            </p:cNvPr>
            <p:cNvSpPr/>
            <p:nvPr userDrawn="1"/>
          </p:nvSpPr>
          <p:spPr>
            <a:xfrm rot="1981464">
              <a:off x="446190" y="268805"/>
              <a:ext cx="618384" cy="64296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a:extLst>
                <a:ext uri="{FF2B5EF4-FFF2-40B4-BE49-F238E27FC236}">
                  <a16:creationId xmlns:a16="http://schemas.microsoft.com/office/drawing/2014/main" id="{2ED8A4D3-AC8B-34F7-BECF-9B337E1160E2}"/>
                </a:ext>
              </a:extLst>
            </p:cNvPr>
            <p:cNvSpPr/>
            <p:nvPr userDrawn="1"/>
          </p:nvSpPr>
          <p:spPr>
            <a:xfrm rot="1981464">
              <a:off x="697346" y="240992"/>
              <a:ext cx="545232" cy="546016"/>
            </a:xfrm>
            <a:prstGeom prst="rect">
              <a:avLst/>
            </a:prstGeom>
            <a:solidFill>
              <a:schemeClr val="accent1">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cxnSp>
        <p:nvCxnSpPr>
          <p:cNvPr id="7" name="直接连接符 6"/>
          <p:cNvCxnSpPr/>
          <p:nvPr/>
        </p:nvCxnSpPr>
        <p:spPr>
          <a:xfrm>
            <a:off x="1703388" y="765175"/>
            <a:ext cx="9518650" cy="0"/>
          </a:xfrm>
          <a:prstGeom prst="line">
            <a:avLst/>
          </a:prstGeom>
          <a:ln w="38100">
            <a:solidFill>
              <a:srgbClr val="007993"/>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9" name="日期占位符 2"/>
          <p:cNvSpPr>
            <a:spLocks noGrp="1"/>
          </p:cNvSpPr>
          <p:nvPr>
            <p:ph type="dt" sz="half" idx="2"/>
          </p:nvPr>
        </p:nvSpPr>
        <p:spPr>
          <a:xfrm>
            <a:off x="609600" y="6245225"/>
            <a:ext cx="2844800" cy="476250"/>
          </a:xfrm>
          <a:prstGeom prst="rect">
            <a:avLst/>
          </a:prstGeom>
          <a:noFill/>
          <a:ln w="9525">
            <a:noFill/>
            <a:mite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 name="页脚占位符 3"/>
          <p:cNvSpPr>
            <a:spLocks noGrp="1"/>
          </p:cNvSpPr>
          <p:nvPr>
            <p:ph type="ftr" sz="quarter" idx="3"/>
          </p:nvPr>
        </p:nvSpPr>
        <p:spPr>
          <a:xfrm>
            <a:off x="4165600" y="6245225"/>
            <a:ext cx="3860800" cy="476250"/>
          </a:xfrm>
          <a:prstGeom prst="rect">
            <a:avLst/>
          </a:prstGeom>
          <a:noFill/>
          <a:ln w="9525">
            <a:noFill/>
            <a:miter/>
          </a:ln>
        </p:spPr>
        <p:txBody>
          <a:bodyPr/>
          <a:lstStyle>
            <a:lvl1pPr>
              <a:defRPr sz="1400" noProof="1">
                <a:effectLst/>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sym typeface="+mn-ea"/>
            </a:endParaRPr>
          </a:p>
        </p:txBody>
      </p:sp>
      <p:sp>
        <p:nvSpPr>
          <p:cNvPr id="11" name="灯片编号占位符 4"/>
          <p:cNvSpPr>
            <a:spLocks noGrp="1"/>
          </p:cNvSpPr>
          <p:nvPr>
            <p:ph type="sldNum" sz="quarter" idx="4"/>
          </p:nvPr>
        </p:nvSpPr>
        <p:spPr>
          <a:xfrm>
            <a:off x="8737600" y="6245225"/>
            <a:ext cx="2844800" cy="476250"/>
          </a:xfrm>
          <a:prstGeom prst="rect">
            <a:avLst/>
          </a:prstGeom>
          <a:noFill/>
          <a:ln w="9525">
            <a:noFill/>
            <a:miter/>
          </a:ln>
        </p:spPr>
        <p:txBody>
          <a:bodyPr vert="horz" wrap="square" lIns="91440" tIns="45720" rIns="91440" bIns="45720" numCol="1" anchor="t" anchorCtr="0" compatLnSpc="1"/>
          <a:lstStyle/>
          <a:p>
            <a:pPr algn="r" eaLnBrk="1" fontAlgn="base" hangingPunct="1">
              <a:buChar char="•"/>
            </a:pPr>
            <a:fld id="{9A0DB2DC-4C9A-4742-B13C-FB6460FD3503}" type="slidenum">
              <a:rPr lang="en-US" altLang="en-US" strike="noStrike" noProof="1" dirty="0">
                <a:latin typeface="Arial" panose="020B0604020202020204" pitchFamily="34" charset="0"/>
                <a:ea typeface="宋体" panose="02010600030101010101" pitchFamily="2" charset="-122"/>
                <a:cs typeface="+mn-cs"/>
              </a:rPr>
              <a:t>‹#›</a:t>
            </a:fld>
            <a:endParaRPr lang="en-US" altLang="en-US" strike="noStrike" noProof="1"/>
          </a:p>
        </p:txBody>
      </p:sp>
      <p:grpSp>
        <p:nvGrpSpPr>
          <p:cNvPr id="3" name="组合 2">
            <a:extLst>
              <a:ext uri="{FF2B5EF4-FFF2-40B4-BE49-F238E27FC236}">
                <a16:creationId xmlns:a16="http://schemas.microsoft.com/office/drawing/2014/main" id="{407FC792-8615-D335-A050-4ED2BE5D336E}"/>
              </a:ext>
            </a:extLst>
          </p:cNvPr>
          <p:cNvGrpSpPr/>
          <p:nvPr userDrawn="1"/>
        </p:nvGrpSpPr>
        <p:grpSpPr>
          <a:xfrm>
            <a:off x="446190" y="240992"/>
            <a:ext cx="796388" cy="670773"/>
            <a:chOff x="446190" y="240992"/>
            <a:chExt cx="796388" cy="670773"/>
          </a:xfrm>
        </p:grpSpPr>
        <p:sp>
          <p:nvSpPr>
            <p:cNvPr id="5" name="矩形 4">
              <a:extLst>
                <a:ext uri="{FF2B5EF4-FFF2-40B4-BE49-F238E27FC236}">
                  <a16:creationId xmlns:a16="http://schemas.microsoft.com/office/drawing/2014/main" id="{E44A473F-6B66-A7EF-E2B3-2449F3CBF9D7}"/>
                </a:ext>
              </a:extLst>
            </p:cNvPr>
            <p:cNvSpPr/>
            <p:nvPr userDrawn="1"/>
          </p:nvSpPr>
          <p:spPr>
            <a:xfrm rot="1981464">
              <a:off x="446190" y="268805"/>
              <a:ext cx="618384" cy="64296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a:extLst>
                <a:ext uri="{FF2B5EF4-FFF2-40B4-BE49-F238E27FC236}">
                  <a16:creationId xmlns:a16="http://schemas.microsoft.com/office/drawing/2014/main" id="{21F29F48-F7A0-1349-7F02-241F859D6CA0}"/>
                </a:ext>
              </a:extLst>
            </p:cNvPr>
            <p:cNvSpPr/>
            <p:nvPr userDrawn="1"/>
          </p:nvSpPr>
          <p:spPr>
            <a:xfrm rot="1981464">
              <a:off x="697346" y="240992"/>
              <a:ext cx="545232" cy="546016"/>
            </a:xfrm>
            <a:prstGeom prst="rect">
              <a:avLst/>
            </a:prstGeom>
            <a:solidFill>
              <a:schemeClr val="accent1">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cxnSp>
        <p:nvCxnSpPr>
          <p:cNvPr id="7" name="直接连接符 6"/>
          <p:cNvCxnSpPr/>
          <p:nvPr/>
        </p:nvCxnSpPr>
        <p:spPr>
          <a:xfrm>
            <a:off x="1703388" y="765175"/>
            <a:ext cx="9518650" cy="0"/>
          </a:xfrm>
          <a:prstGeom prst="line">
            <a:avLst/>
          </a:prstGeom>
          <a:ln w="38100">
            <a:solidFill>
              <a:srgbClr val="007993"/>
            </a:solidFill>
          </a:ln>
        </p:spPr>
        <p:style>
          <a:lnRef idx="1">
            <a:schemeClr val="accent1"/>
          </a:lnRef>
          <a:fillRef idx="0">
            <a:schemeClr val="accent1"/>
          </a:fillRef>
          <a:effectRef idx="0">
            <a:schemeClr val="accent1"/>
          </a:effectRef>
          <a:fontRef idx="minor">
            <a:schemeClr val="tx1"/>
          </a:fontRef>
        </p:style>
      </p:cxnSp>
      <p:sp>
        <p:nvSpPr>
          <p:cNvPr id="9" name="日期占位符 1"/>
          <p:cNvSpPr>
            <a:spLocks noGrp="1"/>
          </p:cNvSpPr>
          <p:nvPr>
            <p:ph type="dt" sz="half" idx="2"/>
          </p:nvPr>
        </p:nvSpPr>
        <p:spPr>
          <a:xfrm>
            <a:off x="609600" y="6245225"/>
            <a:ext cx="2844800" cy="476250"/>
          </a:xfrm>
          <a:prstGeom prst="rect">
            <a:avLst/>
          </a:prstGeom>
          <a:noFill/>
          <a:ln w="9525">
            <a:noFill/>
            <a:mite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rPr>
              <a:t>11</a:t>
            </a:r>
            <a:r>
              <a:rPr kumimoji="0" lang="en-US" altLang="zh-CN"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rPr>
              <a:t>1</a:t>
            </a:r>
          </a:p>
        </p:txBody>
      </p:sp>
      <p:sp>
        <p:nvSpPr>
          <p:cNvPr id="10" name="页脚占位符 2"/>
          <p:cNvSpPr>
            <a:spLocks noGrp="1"/>
          </p:cNvSpPr>
          <p:nvPr>
            <p:ph type="ftr" sz="quarter" idx="3"/>
          </p:nvPr>
        </p:nvSpPr>
        <p:spPr>
          <a:xfrm>
            <a:off x="1827213" y="6245225"/>
            <a:ext cx="7391400" cy="476250"/>
          </a:xfrm>
          <a:prstGeom prst="rect">
            <a:avLst/>
          </a:prstGeom>
          <a:noFill/>
          <a:ln w="9525">
            <a:noFill/>
            <a:miter/>
          </a:ln>
        </p:spPr>
        <p:txBody>
          <a:bodyPr vert="horz" wrap="square" lIns="91440" tIns="45720" rIns="91440" bIns="45720" numCol="1" anchor="t" anchorCtr="0" compatLnSpc="1"/>
          <a:lstStyle/>
          <a:p>
            <a:pPr algn="ctr" eaLnBrk="1" fontAlgn="base" hangingPunct="1">
              <a:buChar char="•"/>
            </a:pPr>
            <a:r>
              <a:rPr lang="en-US" altLang="en-US" sz="1800" strike="noStrike" noProof="1">
                <a:effectLst>
                  <a:outerShdw blurRad="38100" dist="38100" dir="2700000">
                    <a:srgbClr val="C0C0C0"/>
                  </a:outerShdw>
                </a:effectLst>
                <a:latin typeface="华文行楷" panose="02010800040101010101" pitchFamily="2" charset="-122"/>
                <a:ea typeface="华文行楷" panose="02010800040101010101" pitchFamily="2" charset="-122"/>
                <a:cs typeface="+mn-cs"/>
                <a:sym typeface="+mn-ea"/>
              </a:rPr>
              <a:t>1</a:t>
            </a:r>
            <a:endParaRPr lang="en-US" altLang="en-US" sz="1800" strike="noStrike" noProof="1">
              <a:effectLst>
                <a:outerShdw blurRad="38100" dist="38100" dir="2700000">
                  <a:srgbClr val="C0C0C0"/>
                </a:outerShdw>
              </a:effectLst>
              <a:latin typeface="华文行楷" panose="02010800040101010101" pitchFamily="2" charset="-122"/>
              <a:ea typeface="华文行楷" panose="02010800040101010101" pitchFamily="2" charset="-122"/>
              <a:sym typeface="+mn-ea"/>
            </a:endParaRPr>
          </a:p>
        </p:txBody>
      </p:sp>
      <p:sp>
        <p:nvSpPr>
          <p:cNvPr id="11" name="灯片编号占位符 3"/>
          <p:cNvSpPr>
            <a:spLocks noGrp="1"/>
          </p:cNvSpPr>
          <p:nvPr>
            <p:ph type="sldNum" sz="quarter" idx="4"/>
          </p:nvPr>
        </p:nvSpPr>
        <p:spPr>
          <a:xfrm>
            <a:off x="8737600" y="6245225"/>
            <a:ext cx="2844800" cy="476250"/>
          </a:xfrm>
          <a:prstGeom prst="rect">
            <a:avLst/>
          </a:prstGeom>
          <a:noFill/>
          <a:ln w="9525">
            <a:noFill/>
            <a:miter/>
          </a:ln>
        </p:spPr>
        <p:txBody>
          <a:bodyPr vert="horz" wrap="square" lIns="91440" tIns="45720" rIns="91440" bIns="45720" numCol="1" anchor="t" anchorCtr="0" compatLnSpc="1"/>
          <a:lstStyle>
            <a:lvl1pPr algn="r">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5" name="组合 4">
            <a:extLst>
              <a:ext uri="{FF2B5EF4-FFF2-40B4-BE49-F238E27FC236}">
                <a16:creationId xmlns:a16="http://schemas.microsoft.com/office/drawing/2014/main" id="{A93874C3-D4B7-9B66-805B-535843D6B70A}"/>
              </a:ext>
            </a:extLst>
          </p:cNvPr>
          <p:cNvGrpSpPr/>
          <p:nvPr userDrawn="1"/>
        </p:nvGrpSpPr>
        <p:grpSpPr>
          <a:xfrm>
            <a:off x="446190" y="240992"/>
            <a:ext cx="796388" cy="670773"/>
            <a:chOff x="446190" y="240992"/>
            <a:chExt cx="796388" cy="670773"/>
          </a:xfrm>
        </p:grpSpPr>
        <p:sp>
          <p:nvSpPr>
            <p:cNvPr id="2" name="矩形 1">
              <a:extLst>
                <a:ext uri="{FF2B5EF4-FFF2-40B4-BE49-F238E27FC236}">
                  <a16:creationId xmlns:a16="http://schemas.microsoft.com/office/drawing/2014/main" id="{9ABD2472-774D-39D1-DA86-1C3D56B5CEEE}"/>
                </a:ext>
              </a:extLst>
            </p:cNvPr>
            <p:cNvSpPr/>
            <p:nvPr userDrawn="1"/>
          </p:nvSpPr>
          <p:spPr>
            <a:xfrm rot="1981464">
              <a:off x="446190" y="268805"/>
              <a:ext cx="618384" cy="64296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a16="http://schemas.microsoft.com/office/drawing/2014/main" id="{D55B7546-AF8D-271F-81EC-09FC97128A1E}"/>
                </a:ext>
              </a:extLst>
            </p:cNvPr>
            <p:cNvSpPr/>
            <p:nvPr userDrawn="1"/>
          </p:nvSpPr>
          <p:spPr>
            <a:xfrm rot="1981464">
              <a:off x="697346" y="240992"/>
              <a:ext cx="545232" cy="546016"/>
            </a:xfrm>
            <a:prstGeom prst="rect">
              <a:avLst/>
            </a:prstGeom>
            <a:solidFill>
              <a:schemeClr val="accent1">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260851" cy="1600200"/>
          </a:xfrm>
        </p:spPr>
        <p:txBody>
          <a:bodyPr anchor="t">
            <a:normAutofit/>
          </a:bodyPr>
          <a:lstStyle>
            <a:lvl1pPr>
              <a:defRPr sz="3000"/>
            </a:lvl1pPr>
          </a:lstStyle>
          <a:p>
            <a:pPr fontAlgn="base"/>
            <a:r>
              <a:rPr lang="zh-CN" altLang="en-US" strike="noStrike" noProof="1"/>
              <a:t>单击此处编辑母版标题样式</a:t>
            </a:r>
          </a:p>
        </p:txBody>
      </p:sp>
      <p:sp>
        <p:nvSpPr>
          <p:cNvPr id="3" name="图片占位符 2"/>
          <p:cNvSpPr>
            <a:spLocks noGrp="1"/>
          </p:cNvSpPr>
          <p:nvPr>
            <p:ph type="pic" idx="1"/>
          </p:nvPr>
        </p:nvSpPr>
        <p:spPr>
          <a:xfrm>
            <a:off x="5384800" y="457201"/>
            <a:ext cx="5970588" cy="5403850"/>
          </a:xfrm>
        </p:spPr>
        <p:txBody>
          <a:bodyPr vert="horz" wrap="square" lIns="91440" tIns="45720" rIns="91440" bIns="45720" numCol="1" anchor="t" anchorCtr="0" compatLnSpc="1"/>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24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839788" y="2057400"/>
            <a:ext cx="4260851" cy="3811588"/>
          </a:xfrm>
        </p:spPr>
        <p:txBody>
          <a:bodyPr>
            <a:normAutofit/>
          </a:bodyPr>
          <a:lstStyle>
            <a:lvl1pPr marL="0" indent="0">
              <a:buNone/>
              <a:defRPr sz="15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a:t>单击此处编辑母版文本样式</a:t>
            </a:r>
          </a:p>
        </p:txBody>
      </p:sp>
      <p:sp>
        <p:nvSpPr>
          <p:cNvPr id="7" name="日期占位符 4"/>
          <p:cNvSpPr>
            <a:spLocks noGrp="1"/>
          </p:cNvSpPr>
          <p:nvPr>
            <p:ph type="dt" sz="half" idx="12"/>
          </p:nvPr>
        </p:nvSpPr>
        <p:spPr>
          <a:xfrm>
            <a:off x="609600" y="6245225"/>
            <a:ext cx="2844800" cy="476250"/>
          </a:xfrm>
          <a:prstGeom prst="rect">
            <a:avLst/>
          </a:prstGeom>
          <a:noFill/>
          <a:ln w="9525">
            <a:noFill/>
            <a:mite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5"/>
          <p:cNvSpPr>
            <a:spLocks noGrp="1"/>
          </p:cNvSpPr>
          <p:nvPr>
            <p:ph type="ftr" sz="quarter" idx="3"/>
          </p:nvPr>
        </p:nvSpPr>
        <p:spPr>
          <a:xfrm>
            <a:off x="4165600" y="6245225"/>
            <a:ext cx="3860800" cy="476250"/>
          </a:xfrm>
          <a:prstGeom prst="rect">
            <a:avLst/>
          </a:prstGeom>
          <a:noFill/>
          <a:ln w="9525">
            <a:noFill/>
            <a:miter/>
          </a:ln>
        </p:spPr>
        <p:txBody>
          <a:bodyPr/>
          <a:lstStyle>
            <a:lvl1pPr>
              <a:defRPr sz="1400" noProof="1">
                <a:effectLst/>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sym typeface="+mn-ea"/>
            </a:endParaRPr>
          </a:p>
        </p:txBody>
      </p:sp>
      <p:sp>
        <p:nvSpPr>
          <p:cNvPr id="9" name="灯片编号占位符 6"/>
          <p:cNvSpPr>
            <a:spLocks noGrp="1"/>
          </p:cNvSpPr>
          <p:nvPr>
            <p:ph type="sldNum" sz="quarter" idx="4"/>
          </p:nvPr>
        </p:nvSpPr>
        <p:spPr>
          <a:xfrm>
            <a:off x="8737600" y="6245225"/>
            <a:ext cx="2844800" cy="476250"/>
          </a:xfrm>
          <a:prstGeom prst="rect">
            <a:avLst/>
          </a:prstGeom>
          <a:noFill/>
          <a:ln w="9525">
            <a:noFill/>
            <a:miter/>
          </a:ln>
        </p:spPr>
        <p:txBody>
          <a:bodyPr vert="horz" wrap="square" lIns="91440" tIns="45720" rIns="91440" bIns="45720" numCol="1" anchor="t" anchorCtr="0" compatLnSpc="1"/>
          <a:lstStyle/>
          <a:p>
            <a:pPr algn="r" eaLnBrk="1" fontAlgn="base" hangingPunct="1">
              <a:buChar char="•"/>
            </a:pPr>
            <a:fld id="{9A0DB2DC-4C9A-4742-B13C-FB6460FD3503}" type="slidenum">
              <a:rPr lang="en-US" altLang="en-US" strike="noStrike" noProof="1" dirty="0">
                <a:latin typeface="Arial" panose="020B0604020202020204" pitchFamily="34" charset="0"/>
                <a:ea typeface="宋体" panose="02010600030101010101" pitchFamily="2" charset="-122"/>
                <a:cs typeface="+mn-cs"/>
              </a:rPr>
              <a:t>‹#›</a:t>
            </a:fld>
            <a:endParaRPr lang="en-US" altLang="en-US" strike="noStrike"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7" name="日期占位符 3"/>
          <p:cNvSpPr>
            <a:spLocks noGrp="1"/>
          </p:cNvSpPr>
          <p:nvPr>
            <p:ph type="dt" sz="half" idx="2"/>
          </p:nvPr>
        </p:nvSpPr>
        <p:spPr>
          <a:xfrm>
            <a:off x="609600" y="6245225"/>
            <a:ext cx="2844800" cy="476250"/>
          </a:xfrm>
          <a:prstGeom prst="rect">
            <a:avLst/>
          </a:prstGeom>
          <a:noFill/>
          <a:ln w="9525">
            <a:noFill/>
            <a:mite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4165600" y="6245225"/>
            <a:ext cx="3860800" cy="476250"/>
          </a:xfrm>
          <a:prstGeom prst="rect">
            <a:avLst/>
          </a:prstGeom>
          <a:noFill/>
          <a:ln w="9525">
            <a:noFill/>
            <a:miter/>
          </a:ln>
        </p:spPr>
        <p:txBody>
          <a:bodyPr/>
          <a:lstStyle>
            <a:lvl1pPr>
              <a:defRPr sz="1400" noProof="1">
                <a:effectLst/>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sym typeface="+mn-ea"/>
            </a:endParaRPr>
          </a:p>
        </p:txBody>
      </p:sp>
      <p:sp>
        <p:nvSpPr>
          <p:cNvPr id="9" name="灯片编号占位符 5"/>
          <p:cNvSpPr>
            <a:spLocks noGrp="1"/>
          </p:cNvSpPr>
          <p:nvPr>
            <p:ph type="sldNum" sz="quarter" idx="4"/>
          </p:nvPr>
        </p:nvSpPr>
        <p:spPr>
          <a:xfrm>
            <a:off x="8737600" y="6245225"/>
            <a:ext cx="2844800" cy="476250"/>
          </a:xfrm>
          <a:prstGeom prst="rect">
            <a:avLst/>
          </a:prstGeom>
          <a:noFill/>
          <a:ln w="9525">
            <a:noFill/>
            <a:miter/>
          </a:ln>
        </p:spPr>
        <p:txBody>
          <a:bodyPr vert="horz" wrap="square" lIns="91440" tIns="45720" rIns="91440" bIns="45720" numCol="1" anchor="t" anchorCtr="0" compatLnSpc="1"/>
          <a:lstStyle/>
          <a:p>
            <a:pPr algn="r" eaLnBrk="1" fontAlgn="base" hangingPunct="1">
              <a:buChar char="•"/>
            </a:pPr>
            <a:fld id="{9A0DB2DC-4C9A-4742-B13C-FB6460FD3503}" type="slidenum">
              <a:rPr lang="en-US" altLang="en-US" strike="noStrike" noProof="1" dirty="0">
                <a:latin typeface="Arial" panose="020B0604020202020204" pitchFamily="34" charset="0"/>
                <a:ea typeface="宋体" panose="02010600030101010101" pitchFamily="2" charset="-122"/>
                <a:cs typeface="+mn-cs"/>
              </a:rPr>
              <a:t>‹#›</a:t>
            </a:fld>
            <a:endParaRPr lang="en-US" altLang="en-US"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a:xfrm>
            <a:off x="609600" y="274638"/>
            <a:ext cx="8070573" cy="5851525"/>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7" name="日期占位符 3"/>
          <p:cNvSpPr>
            <a:spLocks noGrp="1"/>
          </p:cNvSpPr>
          <p:nvPr>
            <p:ph type="dt" sz="half" idx="2"/>
          </p:nvPr>
        </p:nvSpPr>
        <p:spPr>
          <a:xfrm>
            <a:off x="609600" y="6245225"/>
            <a:ext cx="2844800" cy="476250"/>
          </a:xfrm>
          <a:prstGeom prst="rect">
            <a:avLst/>
          </a:prstGeom>
          <a:noFill/>
          <a:ln w="9525">
            <a:noFill/>
            <a:mite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4"/>
          <p:cNvSpPr>
            <a:spLocks noGrp="1"/>
          </p:cNvSpPr>
          <p:nvPr>
            <p:ph type="ftr" sz="quarter" idx="3"/>
          </p:nvPr>
        </p:nvSpPr>
        <p:spPr>
          <a:xfrm>
            <a:off x="4165600" y="6245225"/>
            <a:ext cx="3860800" cy="476250"/>
          </a:xfrm>
          <a:prstGeom prst="rect">
            <a:avLst/>
          </a:prstGeom>
          <a:noFill/>
          <a:ln w="9525">
            <a:noFill/>
            <a:miter/>
          </a:ln>
        </p:spPr>
        <p:txBody>
          <a:bodyPr/>
          <a:lstStyle>
            <a:lvl1pPr>
              <a:defRPr sz="1400" noProof="1">
                <a:effectLst/>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sym typeface="+mn-ea"/>
            </a:endParaRPr>
          </a:p>
        </p:txBody>
      </p:sp>
      <p:sp>
        <p:nvSpPr>
          <p:cNvPr id="9" name="灯片编号占位符 5"/>
          <p:cNvSpPr>
            <a:spLocks noGrp="1"/>
          </p:cNvSpPr>
          <p:nvPr>
            <p:ph type="sldNum" sz="quarter" idx="4"/>
          </p:nvPr>
        </p:nvSpPr>
        <p:spPr>
          <a:xfrm>
            <a:off x="8737600" y="6245225"/>
            <a:ext cx="2844800" cy="476250"/>
          </a:xfrm>
          <a:prstGeom prst="rect">
            <a:avLst/>
          </a:prstGeom>
          <a:noFill/>
          <a:ln w="9525">
            <a:noFill/>
            <a:miter/>
          </a:ln>
        </p:spPr>
        <p:txBody>
          <a:bodyPr vert="horz" wrap="square" lIns="91440" tIns="45720" rIns="91440" bIns="45720" numCol="1" anchor="t" anchorCtr="0" compatLnSpc="1"/>
          <a:lstStyle/>
          <a:p>
            <a:pPr algn="r" eaLnBrk="1" fontAlgn="base" hangingPunct="1">
              <a:buChar char="•"/>
            </a:pPr>
            <a:fld id="{9A0DB2DC-4C9A-4742-B13C-FB6460FD3503}" type="slidenum">
              <a:rPr lang="en-US" altLang="en-US" strike="noStrike" noProof="1" dirty="0">
                <a:latin typeface="Arial" panose="020B0604020202020204" pitchFamily="34" charset="0"/>
                <a:ea typeface="宋体" panose="02010600030101010101" pitchFamily="2" charset="-122"/>
                <a:cs typeface="+mn-cs"/>
              </a:rPr>
              <a:t>‹#›</a:t>
            </a:fld>
            <a:endParaRPr lang="en-US" alt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609600" y="274638"/>
            <a:ext cx="10972800" cy="1143000"/>
          </a:xfrm>
          <a:prstGeom prst="rect">
            <a:avLst/>
          </a:prstGeom>
          <a:noFill/>
          <a:ln w="9525">
            <a:noFill/>
          </a:ln>
        </p:spPr>
        <p:txBody>
          <a:bodyPr anchor="ctr"/>
          <a:lstStyle/>
          <a:p>
            <a:pPr lvl="0"/>
            <a:r>
              <a:rPr lang="zh-CN" altLang="en-US" dirty="0"/>
              <a:t>单击此处编辑母版标题样式</a:t>
            </a:r>
          </a:p>
        </p:txBody>
      </p:sp>
      <p:sp>
        <p:nvSpPr>
          <p:cNvPr id="1027" name="Rectangle 3"/>
          <p:cNvSpPr>
            <a:spLocks noGrp="1"/>
          </p:cNvSpPr>
          <p:nvPr>
            <p:ph type="body"/>
          </p:nvPr>
        </p:nvSpPr>
        <p:spPr>
          <a:xfrm>
            <a:off x="609600" y="1600200"/>
            <a:ext cx="10972800" cy="4525963"/>
          </a:xfrm>
          <a:prstGeom prst="rect">
            <a:avLst/>
          </a:prstGeom>
          <a:noFill/>
          <a:ln w="9525">
            <a:noFill/>
          </a:ln>
        </p:spPr>
        <p:txBody>
          <a:bodyPr anchor="t"/>
          <a:lstStyle/>
          <a:p>
            <a:pPr lvl="0" indent="-342900"/>
            <a:r>
              <a:rPr lang="zh-CN" altLang="en-US" dirty="0"/>
              <a:t>单击此处编辑母版文本样式</a:t>
            </a:r>
          </a:p>
          <a:p>
            <a:pPr lvl="1" indent="-285750"/>
            <a:r>
              <a:rPr lang="zh-CN" altLang="en-US" dirty="0"/>
              <a:t>第二级</a:t>
            </a:r>
          </a:p>
          <a:p>
            <a:pPr lvl="2" indent="-228600"/>
            <a:r>
              <a:rPr lang="zh-CN" altLang="en-US" dirty="0"/>
              <a:t>第三级</a:t>
            </a:r>
          </a:p>
          <a:p>
            <a:pPr lvl="3" indent="-228600"/>
            <a:r>
              <a:rPr lang="zh-CN" altLang="en-US" dirty="0"/>
              <a:t>第四级</a:t>
            </a:r>
          </a:p>
          <a:p>
            <a:pPr lvl="4" indent="-228600"/>
            <a:r>
              <a:rPr lang="zh-CN" altLang="en-US" dirty="0"/>
              <a:t>第五级</a:t>
            </a:r>
          </a:p>
        </p:txBody>
      </p:sp>
      <p:sp>
        <p:nvSpPr>
          <p:cNvPr id="1028" name="Rectangle 4"/>
          <p:cNvSpPr>
            <a:spLocks noGrp="1"/>
          </p:cNvSpPr>
          <p:nvPr>
            <p:ph type="dt" sz="half" idx="2"/>
          </p:nvPr>
        </p:nvSpPr>
        <p:spPr>
          <a:xfrm>
            <a:off x="609600" y="6245225"/>
            <a:ext cx="2844800" cy="476250"/>
          </a:xfrm>
          <a:prstGeom prst="rect">
            <a:avLst/>
          </a:prstGeom>
          <a:noFill/>
          <a:ln w="9525">
            <a:noFill/>
            <a:miter/>
          </a:ln>
        </p:spPr>
        <p:txBody>
          <a:bodyPr/>
          <a:lstStyle>
            <a:lvl1pPr eaLnBrk="1" hangingPunct="1">
              <a:buFont typeface="Arial" panose="020B0604020202020204" pitchFamily="34" charset="0"/>
              <a:buNone/>
              <a:defRPr sz="1400" b="0" noProof="1">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Rectangle 5"/>
          <p:cNvSpPr>
            <a:spLocks noGrp="1"/>
          </p:cNvSpPr>
          <p:nvPr>
            <p:ph type="ftr" sz="quarter" idx="3"/>
          </p:nvPr>
        </p:nvSpPr>
        <p:spPr>
          <a:xfrm>
            <a:off x="4165600" y="6245225"/>
            <a:ext cx="3860800" cy="476250"/>
          </a:xfrm>
          <a:prstGeom prst="rect">
            <a:avLst/>
          </a:prstGeom>
          <a:noFill/>
          <a:ln w="9525">
            <a:noFill/>
            <a:miter/>
          </a:ln>
        </p:spPr>
        <p:txBody>
          <a:bodyPr/>
          <a:lstStyle>
            <a:lvl1pPr algn="ctr" eaLnBrk="1" hangingPunct="1">
              <a:buFont typeface="Arial" panose="020B0604020202020204" pitchFamily="34" charset="0"/>
              <a:buNone/>
              <a:defRPr sz="1400" b="0" noProof="0">
                <a:effectLst/>
                <a:latin typeface="Arial" panose="020B0604020202020204" pitchFamily="34" charset="0"/>
                <a:ea typeface="宋体" panose="02010600030101010101" pitchFamily="2" charset="-122"/>
                <a:sym typeface="+mn-ea"/>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sym typeface="+mn-ea"/>
              </a:rPr>
              <a:t>治疗缺血性脑血管病，临床疗效卓越</a:t>
            </a: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sym typeface="+mn-ea"/>
            </a:endParaRPr>
          </a:p>
        </p:txBody>
      </p:sp>
      <p:sp>
        <p:nvSpPr>
          <p:cNvPr id="1030" name="Rectangle 6"/>
          <p:cNvSpPr>
            <a:spLocks noGrp="1"/>
          </p:cNvSpPr>
          <p:nvPr>
            <p:ph type="sldNum" sz="quarter" idx="4"/>
          </p:nvPr>
        </p:nvSpPr>
        <p:spPr>
          <a:xfrm>
            <a:off x="8737600" y="6245225"/>
            <a:ext cx="2844800" cy="476250"/>
          </a:xfrm>
          <a:prstGeom prst="rect">
            <a:avLst/>
          </a:prstGeom>
          <a:noFill/>
          <a:ln w="9525">
            <a:noFill/>
            <a:miter/>
          </a:ln>
        </p:spPr>
        <p:txBody>
          <a:bodyPr vert="horz" wrap="square" lIns="91440" tIns="45720" rIns="91440" bIns="45720" numCol="1" anchor="t" anchorCtr="0" compatLnSpc="1"/>
          <a:lstStyle>
            <a:lvl1pPr algn="r">
              <a:defRPr sz="1400" b="0"/>
            </a:lvl1pPr>
          </a:lstStyle>
          <a:p>
            <a:pPr lvl="0" eaLnBrk="1" fontAlgn="base" hangingPunct="1">
              <a:buChar char="•"/>
            </a:pPr>
            <a:fld id="{9A0DB2DC-4C9A-4742-B13C-FB6460FD3503}" type="slidenum">
              <a:rPr lang="en-US" altLang="en-US" strike="noStrike" noProof="1" dirty="0">
                <a:latin typeface="Arial" panose="020B0604020202020204" pitchFamily="34" charset="0"/>
                <a:ea typeface="宋体" panose="02010600030101010101" pitchFamily="2" charset="-122"/>
                <a:cs typeface="+mn-cs"/>
              </a:rPr>
              <a:t>‹#›</a:t>
            </a:fld>
            <a:endParaRPr lang="en-US"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hf sldNum="0" hdr="0" ftr="0" dt="0"/>
  <p:txStyles>
    <p:titleStyle>
      <a:lvl1pPr algn="ctr" rtl="0" eaLnBrk="0" fontAlgn="base" hangingPunct="0">
        <a:spcBef>
          <a:spcPct val="0"/>
        </a:spcBef>
        <a:spcAft>
          <a:spcPct val="0"/>
        </a:spcAft>
        <a:buClr>
          <a:srgbClr val="000000"/>
        </a:buClr>
        <a:defRPr sz="4400" kern="1200">
          <a:solidFill>
            <a:schemeClr val="tx2"/>
          </a:solidFill>
          <a:latin typeface="+mj-lt"/>
          <a:ea typeface="+mj-ea"/>
          <a:cs typeface="+mj-cs"/>
        </a:defRPr>
      </a:lvl1pPr>
      <a:lvl2pPr algn="ctr" rtl="0" eaLnBrk="0" fontAlgn="base" hangingPunct="0">
        <a:spcBef>
          <a:spcPct val="0"/>
        </a:spcBef>
        <a:spcAft>
          <a:spcPct val="0"/>
        </a:spcAft>
        <a:buClr>
          <a:srgbClr val="000000"/>
        </a:buClr>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buClr>
          <a:srgbClr val="000000"/>
        </a:buClr>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buClr>
          <a:srgbClr val="000000"/>
        </a:buClr>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buClr>
          <a:srgbClr val="000000"/>
        </a:buClr>
        <a:defRPr sz="4400">
          <a:solidFill>
            <a:schemeClr val="tx2"/>
          </a:solidFill>
          <a:latin typeface="Arial" panose="020B0604020202020204" pitchFamily="34" charset="0"/>
          <a:ea typeface="宋体" panose="02010600030101010101" pitchFamily="2" charset="-122"/>
        </a:defRPr>
      </a:lvl5pPr>
      <a:lvl6pPr marL="457200" algn="ctr" rtl="0" eaLnBrk="0" fontAlgn="base" hangingPunct="0">
        <a:spcBef>
          <a:spcPct val="0"/>
        </a:spcBef>
        <a:spcAft>
          <a:spcPct val="0"/>
        </a:spcAft>
        <a:buClr>
          <a:srgbClr val="000000"/>
        </a:buClr>
        <a:defRPr sz="4400">
          <a:solidFill>
            <a:schemeClr val="tx2"/>
          </a:solidFill>
          <a:latin typeface="Arial" panose="020B0604020202020204" pitchFamily="34" charset="0"/>
          <a:ea typeface="宋体" panose="02010600030101010101" pitchFamily="2" charset="-122"/>
        </a:defRPr>
      </a:lvl6pPr>
      <a:lvl7pPr marL="914400" algn="ctr" rtl="0" eaLnBrk="0" fontAlgn="base" hangingPunct="0">
        <a:spcBef>
          <a:spcPct val="0"/>
        </a:spcBef>
        <a:spcAft>
          <a:spcPct val="0"/>
        </a:spcAft>
        <a:buClr>
          <a:srgbClr val="000000"/>
        </a:buClr>
        <a:defRPr sz="4400">
          <a:solidFill>
            <a:schemeClr val="tx2"/>
          </a:solidFill>
          <a:latin typeface="Arial" panose="020B0604020202020204" pitchFamily="34" charset="0"/>
          <a:ea typeface="宋体" panose="02010600030101010101" pitchFamily="2" charset="-122"/>
        </a:defRPr>
      </a:lvl7pPr>
      <a:lvl8pPr marL="1371600" algn="ctr" rtl="0" eaLnBrk="0" fontAlgn="base" hangingPunct="0">
        <a:spcBef>
          <a:spcPct val="0"/>
        </a:spcBef>
        <a:spcAft>
          <a:spcPct val="0"/>
        </a:spcAft>
        <a:buClr>
          <a:srgbClr val="000000"/>
        </a:buClr>
        <a:defRPr sz="4400">
          <a:solidFill>
            <a:schemeClr val="tx2"/>
          </a:solidFill>
          <a:latin typeface="Arial" panose="020B0604020202020204" pitchFamily="34" charset="0"/>
          <a:ea typeface="宋体" panose="02010600030101010101" pitchFamily="2" charset="-122"/>
        </a:defRPr>
      </a:lvl8pPr>
      <a:lvl9pPr marL="1828800" algn="ctr" rtl="0" eaLnBrk="0" fontAlgn="base" hangingPunct="0">
        <a:spcBef>
          <a:spcPct val="0"/>
        </a:spcBef>
        <a:spcAft>
          <a:spcPct val="0"/>
        </a:spcAft>
        <a:buClr>
          <a:srgbClr val="000000"/>
        </a:buClr>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lvl="5" indent="-228600" algn="l" defTabSz="914400" eaLnBrk="0" fontAlgn="base" latinLnBrk="0" hangingPunct="0">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0" fontAlgn="base" latinLnBrk="0" hangingPunct="0">
        <a:spcBef>
          <a:spcPct val="0"/>
        </a:spcBef>
        <a:spcAft>
          <a:spcPct val="0"/>
        </a:spcAft>
        <a:buFont typeface="Arial" panose="020B0604020202020204" pitchFamily="34" charset="0"/>
        <a:buNone/>
        <a:defRPr sz="1800" b="1"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000" b="1"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000" b="1"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000" b="1"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000" b="1"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000" b="1"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000" b="1"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000" b="1"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000" b="1"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8.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7" Type="http://schemas.openxmlformats.org/officeDocument/2006/relationships/notesSlide" Target="../notesSlides/notesSlide2.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slideLayout" Target="../slideLayouts/slideLayout10.xml"/><Relationship Id="rId5" Type="http://schemas.openxmlformats.org/officeDocument/2006/relationships/tags" Target="../tags/tag7.xml"/><Relationship Id="rId4" Type="http://schemas.openxmlformats.org/officeDocument/2006/relationships/tags" Target="../tags/tag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oleObject" Target="../embeddings/oleObject1.bin"/><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2678750"/>
            <a:ext cx="12192000" cy="1368151"/>
          </a:xfrm>
          <a:prstGeom prst="rect">
            <a:avLst/>
          </a:prstGeom>
          <a:solidFill>
            <a:srgbClr val="00799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pic>
        <p:nvPicPr>
          <p:cNvPr id="4" name="图片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781" y="4437112"/>
            <a:ext cx="6168009" cy="2813721"/>
          </a:xfrm>
          <a:prstGeom prst="rect">
            <a:avLst/>
          </a:prstGeom>
        </p:spPr>
      </p:pic>
      <p:pic>
        <p:nvPicPr>
          <p:cNvPr id="5" name="图片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23991" y="4437112"/>
            <a:ext cx="6168009" cy="2813721"/>
          </a:xfrm>
          <a:prstGeom prst="rect">
            <a:avLst/>
          </a:prstGeom>
        </p:spPr>
      </p:pic>
      <p:sp>
        <p:nvSpPr>
          <p:cNvPr id="6" name="副标题 4"/>
          <p:cNvSpPr txBox="1"/>
          <p:nvPr>
            <p:custDataLst>
              <p:tags r:id="rId1"/>
            </p:custDataLst>
          </p:nvPr>
        </p:nvSpPr>
        <p:spPr>
          <a:xfrm>
            <a:off x="3143672" y="4632217"/>
            <a:ext cx="5904656" cy="1101725"/>
          </a:xfrm>
          <a:prstGeom prst="rect">
            <a:avLst/>
          </a:prstGeom>
          <a:noFill/>
          <a:ln w="9525">
            <a:noFill/>
          </a:ln>
        </p:spPr>
        <p:txBody>
          <a:bodyPr anchor="t"/>
          <a:lstStyle/>
          <a:p>
            <a:pPr algn="ctr" eaLnBrk="0" hangingPunct="0">
              <a:lnSpc>
                <a:spcPct val="150000"/>
              </a:lnSpc>
              <a:spcBef>
                <a:spcPct val="20000"/>
              </a:spcBef>
            </a:pPr>
            <a:r>
              <a:rPr lang="zh-CN" altLang="en-US" sz="2400" dirty="0">
                <a:latin typeface="微软雅黑" panose="020B0503020204020204" charset="-122"/>
                <a:ea typeface="微软雅黑" panose="020B0503020204020204" charset="-122"/>
              </a:rPr>
              <a:t>弘和制药有限公司</a:t>
            </a:r>
          </a:p>
        </p:txBody>
      </p:sp>
      <p:sp>
        <p:nvSpPr>
          <p:cNvPr id="7" name="文本框 9">
            <a:extLst>
              <a:ext uri="{FF2B5EF4-FFF2-40B4-BE49-F238E27FC236}">
                <a16:creationId xmlns:a16="http://schemas.microsoft.com/office/drawing/2014/main" id="{2AA3E95C-6C88-DB6C-8DCA-C5F2B1040180}"/>
              </a:ext>
            </a:extLst>
          </p:cNvPr>
          <p:cNvSpPr txBox="1"/>
          <p:nvPr/>
        </p:nvSpPr>
        <p:spPr>
          <a:xfrm>
            <a:off x="2251075" y="1364295"/>
            <a:ext cx="7689850" cy="2877711"/>
          </a:xfrm>
          <a:prstGeom prst="rect">
            <a:avLst/>
          </a:prstGeom>
          <a:noFill/>
          <a:ln w="9525">
            <a:noFill/>
          </a:ln>
        </p:spPr>
        <p:txBody>
          <a:bodyPr anchor="t">
            <a:spAutoFit/>
          </a:bodyPr>
          <a:lstStyle/>
          <a:p>
            <a:pPr algn="ctr">
              <a:lnSpc>
                <a:spcPct val="150000"/>
              </a:lnSpc>
            </a:pPr>
            <a:r>
              <a:rPr lang="zh-CN" altLang="en-US" sz="5400" dirty="0">
                <a:latin typeface="微软雅黑" panose="020B0503020204020204" pitchFamily="34" charset="-122"/>
                <a:ea typeface="微软雅黑" panose="020B0503020204020204" pitchFamily="34" charset="-122"/>
                <a:sym typeface="Arial" panose="020B0604020202020204" pitchFamily="34" charset="0"/>
              </a:rPr>
              <a:t>迈诺康</a:t>
            </a:r>
            <a:r>
              <a:rPr lang="zh-CN" altLang="en-US" sz="5400" baseline="30000" dirty="0">
                <a:latin typeface="微软雅黑" panose="020B0503020204020204" pitchFamily="34" charset="-122"/>
                <a:ea typeface="微软雅黑" panose="020B0503020204020204" pitchFamily="34" charset="-122"/>
                <a:sym typeface="Arial" panose="020B0604020202020204" pitchFamily="34" charset="0"/>
              </a:rPr>
              <a:t>®</a:t>
            </a:r>
            <a:endParaRPr lang="en-US" altLang="zh-CN" sz="5400" dirty="0">
              <a:latin typeface="微软雅黑" panose="020B0503020204020204" pitchFamily="34" charset="-122"/>
              <a:ea typeface="微软雅黑" panose="020B0503020204020204" pitchFamily="34" charset="-122"/>
              <a:sym typeface="微软雅黑" panose="020B0503020204020204" pitchFamily="34" charset="-122"/>
            </a:endParaRPr>
          </a:p>
          <a:p>
            <a:pPr algn="ctr">
              <a:lnSpc>
                <a:spcPct val="150000"/>
              </a:lnSpc>
            </a:pPr>
            <a:r>
              <a:rPr lang="zh-CN" altLang="en-US" sz="60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杏芎氯化钠注射液</a:t>
            </a:r>
          </a:p>
          <a:p>
            <a:pPr algn="ctr"/>
            <a:endParaRPr lang="zh-CN" altLang="en-US" b="0" dirty="0">
              <a:solidFill>
                <a:schemeClr val="bg1"/>
              </a:solidFill>
              <a:latin typeface="Arial" panose="020B0604020202020204" pitchFamily="34" charset="0"/>
              <a:ea typeface="新宋体" panose="02010609030101010101"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5">
            <a:extLst>
              <a:ext uri="{FF2B5EF4-FFF2-40B4-BE49-F238E27FC236}">
                <a16:creationId xmlns:a16="http://schemas.microsoft.com/office/drawing/2014/main" id="{D4770E0A-96F7-AC5F-04CB-4A29C7B0271A}"/>
              </a:ext>
            </a:extLst>
          </p:cNvPr>
          <p:cNvGraphicFramePr>
            <a:graphicFrameLocks noGrp="1"/>
          </p:cNvGraphicFramePr>
          <p:nvPr>
            <p:ph idx="1"/>
            <p:extLst>
              <p:ext uri="{D42A27DB-BD31-4B8C-83A1-F6EECF244321}">
                <p14:modId xmlns:p14="http://schemas.microsoft.com/office/powerpoint/2010/main" val="1630379788"/>
              </p:ext>
            </p:extLst>
          </p:nvPr>
        </p:nvGraphicFramePr>
        <p:xfrm>
          <a:off x="667815" y="2348880"/>
          <a:ext cx="10972800" cy="4057288"/>
        </p:xfrm>
        <a:graphic>
          <a:graphicData uri="http://schemas.openxmlformats.org/drawingml/2006/table">
            <a:tbl>
              <a:tblPr firstRow="1" bandRow="1">
                <a:tableStyleId>{5C22544A-7EE6-4342-B048-85BDC9FD1C3A}</a:tableStyleId>
              </a:tblPr>
              <a:tblGrid>
                <a:gridCol w="1525960">
                  <a:extLst>
                    <a:ext uri="{9D8B030D-6E8A-4147-A177-3AD203B41FA5}">
                      <a16:colId xmlns:a16="http://schemas.microsoft.com/office/drawing/2014/main" val="1765226435"/>
                    </a:ext>
                  </a:extLst>
                </a:gridCol>
                <a:gridCol w="4680520">
                  <a:extLst>
                    <a:ext uri="{9D8B030D-6E8A-4147-A177-3AD203B41FA5}">
                      <a16:colId xmlns:a16="http://schemas.microsoft.com/office/drawing/2014/main" val="1123832853"/>
                    </a:ext>
                  </a:extLst>
                </a:gridCol>
                <a:gridCol w="2362472">
                  <a:extLst>
                    <a:ext uri="{9D8B030D-6E8A-4147-A177-3AD203B41FA5}">
                      <a16:colId xmlns:a16="http://schemas.microsoft.com/office/drawing/2014/main" val="3570972841"/>
                    </a:ext>
                  </a:extLst>
                </a:gridCol>
                <a:gridCol w="2403848">
                  <a:extLst>
                    <a:ext uri="{9D8B030D-6E8A-4147-A177-3AD203B41FA5}">
                      <a16:colId xmlns:a16="http://schemas.microsoft.com/office/drawing/2014/main" val="80510641"/>
                    </a:ext>
                  </a:extLst>
                </a:gridCol>
              </a:tblGrid>
              <a:tr h="460648">
                <a:tc>
                  <a:txBody>
                    <a:bodyPr/>
                    <a:lstStyle/>
                    <a:p>
                      <a:pPr algn="ctr"/>
                      <a:r>
                        <a:rPr lang="zh-CN" altLang="en-US" dirty="0">
                          <a:solidFill>
                            <a:schemeClr val="tx1"/>
                          </a:solidFill>
                          <a:latin typeface="微软雅黑" panose="020B0503020204020204" pitchFamily="34" charset="-122"/>
                          <a:ea typeface="微软雅黑" panose="020B0503020204020204" pitchFamily="34" charset="-122"/>
                        </a:rPr>
                        <a:t>通用名</a:t>
                      </a:r>
                    </a:p>
                  </a:txBody>
                  <a:tcPr anchor="ctr"/>
                </a:tc>
                <a:tc>
                  <a:txBody>
                    <a:bodyPr/>
                    <a:lstStyle/>
                    <a:p>
                      <a:pPr algn="ctr"/>
                      <a:r>
                        <a:rPr lang="zh-CN" altLang="en-US" dirty="0">
                          <a:solidFill>
                            <a:schemeClr val="tx1"/>
                          </a:solidFill>
                          <a:latin typeface="微软雅黑" panose="020B0503020204020204" pitchFamily="34" charset="-122"/>
                          <a:ea typeface="微软雅黑" panose="020B0503020204020204" pitchFamily="34" charset="-122"/>
                        </a:rPr>
                        <a:t>适应症</a:t>
                      </a:r>
                    </a:p>
                  </a:txBody>
                  <a:tcPr anchor="ctr"/>
                </a:tc>
                <a:tc>
                  <a:txBody>
                    <a:bodyPr/>
                    <a:lstStyle/>
                    <a:p>
                      <a:pPr algn="ctr"/>
                      <a:r>
                        <a:rPr lang="zh-CN" altLang="en-US" dirty="0">
                          <a:solidFill>
                            <a:schemeClr val="tx1"/>
                          </a:solidFill>
                          <a:latin typeface="微软雅黑" panose="020B0503020204020204" pitchFamily="34" charset="-122"/>
                          <a:ea typeface="微软雅黑" panose="020B0503020204020204" pitchFamily="34" charset="-122"/>
                        </a:rPr>
                        <a:t>用法用量</a:t>
                      </a:r>
                    </a:p>
                  </a:txBody>
                  <a:tcPr anchor="ctr"/>
                </a:tc>
                <a:tc>
                  <a:txBody>
                    <a:bodyPr/>
                    <a:lstStyle/>
                    <a:p>
                      <a:pPr algn="ctr"/>
                      <a:r>
                        <a:rPr lang="zh-CN" altLang="en-US" dirty="0">
                          <a:solidFill>
                            <a:schemeClr val="tx1"/>
                          </a:solidFill>
                          <a:latin typeface="微软雅黑" panose="020B0503020204020204" pitchFamily="34" charset="-122"/>
                          <a:ea typeface="微软雅黑" panose="020B0503020204020204" pitchFamily="34" charset="-122"/>
                        </a:rPr>
                        <a:t>用药疗程</a:t>
                      </a:r>
                      <a:r>
                        <a:rPr lang="en-US" altLang="zh-CN" dirty="0">
                          <a:solidFill>
                            <a:schemeClr val="tx1"/>
                          </a:solidFill>
                          <a:latin typeface="微软雅黑" panose="020B0503020204020204" pitchFamily="34" charset="-122"/>
                          <a:ea typeface="微软雅黑" panose="020B0503020204020204" pitchFamily="34" charset="-122"/>
                        </a:rPr>
                        <a:t>/</a:t>
                      </a:r>
                      <a:r>
                        <a:rPr lang="zh-CN" altLang="en-US" dirty="0">
                          <a:solidFill>
                            <a:schemeClr val="tx1"/>
                          </a:solidFill>
                          <a:latin typeface="微软雅黑" panose="020B0503020204020204" pitchFamily="34" charset="-122"/>
                          <a:ea typeface="微软雅黑" panose="020B0503020204020204" pitchFamily="34" charset="-122"/>
                        </a:rPr>
                        <a:t>老年人用药</a:t>
                      </a:r>
                    </a:p>
                  </a:txBody>
                  <a:tcPr anchor="ctr"/>
                </a:tc>
                <a:extLst>
                  <a:ext uri="{0D108BD9-81ED-4DB2-BD59-A6C34878D82A}">
                    <a16:rowId xmlns:a16="http://schemas.microsoft.com/office/drawing/2014/main" val="297254814"/>
                  </a:ext>
                </a:extLst>
              </a:tr>
              <a:tr h="370840">
                <a:tc>
                  <a:txBody>
                    <a:bodyPr/>
                    <a:lstStyle/>
                    <a:p>
                      <a:r>
                        <a:rPr lang="zh-CN" altLang="en-US" sz="1600" b="1" dirty="0">
                          <a:latin typeface="微软雅黑" panose="020B0503020204020204" pitchFamily="34" charset="-122"/>
                          <a:ea typeface="微软雅黑" panose="020B0503020204020204" pitchFamily="34" charset="-122"/>
                        </a:rPr>
                        <a:t>杏芎氯化钠注射液</a:t>
                      </a:r>
                    </a:p>
                  </a:txBody>
                  <a:tcPr anchor="ctr"/>
                </a:tc>
                <a:tc>
                  <a:txBody>
                    <a:bodyPr/>
                    <a:lstStyle/>
                    <a:p>
                      <a:r>
                        <a:rPr lang="zh-CN" altLang="en-US" sz="1600" b="0" dirty="0">
                          <a:latin typeface="微软雅黑" panose="020B0503020204020204" pitchFamily="34" charset="-122"/>
                          <a:ea typeface="微软雅黑" panose="020B0503020204020204" pitchFamily="34" charset="-122"/>
                        </a:rPr>
                        <a:t>用于</a:t>
                      </a:r>
                      <a:r>
                        <a:rPr lang="zh-CN" altLang="en-US" sz="1600" b="0" dirty="0">
                          <a:solidFill>
                            <a:schemeClr val="tx1"/>
                          </a:solidFill>
                          <a:latin typeface="微软雅黑" panose="020B0503020204020204" pitchFamily="34" charset="-122"/>
                          <a:ea typeface="微软雅黑" panose="020B0503020204020204" pitchFamily="34" charset="-122"/>
                        </a:rPr>
                        <a:t>治疗缺血性心脑血管疾病</a:t>
                      </a:r>
                      <a:r>
                        <a:rPr lang="zh-CN" altLang="en-US" sz="1600" b="0" dirty="0">
                          <a:latin typeface="微软雅黑" panose="020B0503020204020204" pitchFamily="34" charset="-122"/>
                          <a:ea typeface="微软雅黑" panose="020B0503020204020204" pitchFamily="34" charset="-122"/>
                        </a:rPr>
                        <a:t>如脑供血不足、脑血栓形成、脑栓塞、冠心病、心绞痛、心肌梗死。</a:t>
                      </a:r>
                    </a:p>
                  </a:txBody>
                  <a:tcPr anchor="ctr"/>
                </a:tc>
                <a:tc>
                  <a:txBody>
                    <a:bodyPr/>
                    <a:lstStyle/>
                    <a:p>
                      <a:r>
                        <a:rPr lang="zh-CN" altLang="en-US" sz="1600" b="0" dirty="0">
                          <a:latin typeface="微软雅黑" panose="020B0503020204020204" pitchFamily="34" charset="-122"/>
                          <a:ea typeface="微软雅黑" panose="020B0503020204020204" pitchFamily="34" charset="-122"/>
                        </a:rPr>
                        <a:t>静脉缓慢滴注，一次</a:t>
                      </a:r>
                      <a:r>
                        <a:rPr lang="en-US" altLang="zh-CN" sz="1600" b="0" dirty="0">
                          <a:latin typeface="微软雅黑" panose="020B0503020204020204" pitchFamily="34" charset="-122"/>
                          <a:ea typeface="微软雅黑" panose="020B0503020204020204" pitchFamily="34" charset="-122"/>
                        </a:rPr>
                        <a:t>100</a:t>
                      </a:r>
                      <a:r>
                        <a:rPr lang="zh-CN" altLang="en-US" sz="1600" b="0" dirty="0">
                          <a:latin typeface="微软雅黑" panose="020B0503020204020204" pitchFamily="34" charset="-122"/>
                          <a:ea typeface="微软雅黑" panose="020B0503020204020204" pitchFamily="34" charset="-122"/>
                        </a:rPr>
                        <a:t>～</a:t>
                      </a:r>
                      <a:r>
                        <a:rPr lang="en-US" altLang="zh-CN" sz="1600" b="0" dirty="0">
                          <a:latin typeface="微软雅黑" panose="020B0503020204020204" pitchFamily="34" charset="-122"/>
                          <a:ea typeface="微软雅黑" panose="020B0503020204020204" pitchFamily="34" charset="-122"/>
                        </a:rPr>
                        <a:t>250ml</a:t>
                      </a:r>
                      <a:r>
                        <a:rPr lang="zh-CN" altLang="en-US" sz="1600" b="0" dirty="0">
                          <a:latin typeface="微软雅黑" panose="020B0503020204020204" pitchFamily="34" charset="-122"/>
                          <a:ea typeface="微软雅黑" panose="020B0503020204020204" pitchFamily="34" charset="-122"/>
                        </a:rPr>
                        <a:t>，一日</a:t>
                      </a:r>
                      <a:r>
                        <a:rPr lang="en-US" altLang="zh-CN" sz="1600" b="0" dirty="0">
                          <a:latin typeface="微软雅黑" panose="020B0503020204020204" pitchFamily="34" charset="-122"/>
                          <a:ea typeface="微软雅黑" panose="020B0503020204020204" pitchFamily="34" charset="-122"/>
                        </a:rPr>
                        <a:t>1</a:t>
                      </a:r>
                      <a:r>
                        <a:rPr lang="zh-CN" altLang="en-US" sz="1600" b="0" dirty="0">
                          <a:latin typeface="微软雅黑" panose="020B0503020204020204" pitchFamily="34" charset="-122"/>
                          <a:ea typeface="微软雅黑" panose="020B0503020204020204" pitchFamily="34" charset="-122"/>
                        </a:rPr>
                        <a:t>次，</a:t>
                      </a:r>
                      <a:r>
                        <a:rPr lang="en-US" altLang="zh-CN" sz="1600" b="0" dirty="0">
                          <a:latin typeface="微软雅黑" panose="020B0503020204020204" pitchFamily="34" charset="-122"/>
                          <a:ea typeface="微软雅黑" panose="020B0503020204020204" pitchFamily="34" charset="-122"/>
                        </a:rPr>
                        <a:t>10</a:t>
                      </a:r>
                      <a:r>
                        <a:rPr lang="zh-CN" altLang="en-US" sz="1600" b="0" dirty="0">
                          <a:latin typeface="微软雅黑" panose="020B0503020204020204" pitchFamily="34" charset="-122"/>
                          <a:ea typeface="微软雅黑" panose="020B0503020204020204" pitchFamily="34" charset="-122"/>
                        </a:rPr>
                        <a:t>～</a:t>
                      </a:r>
                      <a:r>
                        <a:rPr lang="en-US" altLang="zh-CN" sz="1600" b="0" dirty="0">
                          <a:latin typeface="微软雅黑" panose="020B0503020204020204" pitchFamily="34" charset="-122"/>
                          <a:ea typeface="微软雅黑" panose="020B0503020204020204" pitchFamily="34" charset="-122"/>
                        </a:rPr>
                        <a:t>15</a:t>
                      </a:r>
                      <a:r>
                        <a:rPr lang="zh-CN" altLang="en-US" sz="1600" b="0" dirty="0">
                          <a:latin typeface="微软雅黑" panose="020B0503020204020204" pitchFamily="34" charset="-122"/>
                          <a:ea typeface="微软雅黑" panose="020B0503020204020204" pitchFamily="34" charset="-122"/>
                        </a:rPr>
                        <a:t>天为一疗程，或遵医嘱。</a:t>
                      </a:r>
                    </a:p>
                  </a:txBody>
                  <a:tcPr anchor="ctr"/>
                </a:tc>
                <a:tc>
                  <a:txBody>
                    <a:bodyPr/>
                    <a:lstStyle/>
                    <a:p>
                      <a:r>
                        <a:rPr lang="zh-CN" altLang="en-US" sz="1600" b="0" dirty="0">
                          <a:latin typeface="微软雅黑" panose="020B0503020204020204" pitchFamily="34" charset="-122"/>
                          <a:ea typeface="微软雅黑" panose="020B0503020204020204" pitchFamily="34" charset="-122"/>
                        </a:rPr>
                        <a:t>治疗期，</a:t>
                      </a:r>
                      <a:r>
                        <a:rPr lang="en-US" altLang="zh-CN" sz="1600" b="0" dirty="0">
                          <a:latin typeface="微软雅黑" panose="020B0503020204020204" pitchFamily="34" charset="-122"/>
                          <a:ea typeface="微软雅黑" panose="020B0503020204020204" pitchFamily="34" charset="-122"/>
                        </a:rPr>
                        <a:t>10~15</a:t>
                      </a:r>
                      <a:r>
                        <a:rPr lang="zh-CN" altLang="en-US" sz="1600" b="0" dirty="0">
                          <a:latin typeface="微软雅黑" panose="020B0503020204020204" pitchFamily="34" charset="-122"/>
                          <a:ea typeface="微软雅黑" panose="020B0503020204020204" pitchFamily="34" charset="-122"/>
                        </a:rPr>
                        <a:t>天</a:t>
                      </a:r>
                      <a:r>
                        <a:rPr lang="en-US" altLang="zh-CN" sz="1600" b="0" dirty="0">
                          <a:latin typeface="微软雅黑" panose="020B0503020204020204" pitchFamily="34" charset="-122"/>
                          <a:ea typeface="微软雅黑" panose="020B0503020204020204" pitchFamily="34" charset="-122"/>
                        </a:rPr>
                        <a:t>/</a:t>
                      </a:r>
                      <a:r>
                        <a:rPr lang="zh-CN" altLang="en-US" sz="1600" b="0" dirty="0">
                          <a:latin typeface="微软雅黑" panose="020B0503020204020204" pitchFamily="34" charset="-122"/>
                          <a:ea typeface="微软雅黑" panose="020B0503020204020204" pitchFamily="34" charset="-122"/>
                        </a:rPr>
                        <a:t>老年患者疗效及安全性与普通人未发现显著性差异</a:t>
                      </a:r>
                    </a:p>
                  </a:txBody>
                  <a:tcPr anchor="ctr"/>
                </a:tc>
                <a:extLst>
                  <a:ext uri="{0D108BD9-81ED-4DB2-BD59-A6C34878D82A}">
                    <a16:rowId xmlns:a16="http://schemas.microsoft.com/office/drawing/2014/main" val="2053191903"/>
                  </a:ext>
                </a:extLst>
              </a:tr>
              <a:tr h="370840">
                <a:tc>
                  <a:txBody>
                    <a:bodyPr/>
                    <a:lstStyle/>
                    <a:p>
                      <a:r>
                        <a:rPr lang="zh-CN" altLang="en-US" sz="1600" b="1" dirty="0">
                          <a:latin typeface="微软雅黑" panose="020B0503020204020204" pitchFamily="34" charset="-122"/>
                          <a:ea typeface="微软雅黑" panose="020B0503020204020204" pitchFamily="34" charset="-122"/>
                        </a:rPr>
                        <a:t>银杏叶提取物注射液</a:t>
                      </a:r>
                    </a:p>
                  </a:txBody>
                  <a:tcPr anchor="ctr"/>
                </a:tc>
                <a:tc>
                  <a:txBody>
                    <a:bodyPr/>
                    <a:lstStyle/>
                    <a:p>
                      <a:r>
                        <a:rPr lang="zh-CN" altLang="en-US" sz="1600" b="0" dirty="0">
                          <a:latin typeface="微软雅黑" panose="020B0503020204020204" pitchFamily="34" charset="-122"/>
                          <a:ea typeface="微软雅黑" panose="020B0503020204020204" pitchFamily="34" charset="-122"/>
                        </a:rPr>
                        <a:t>主要用于脑部，周围血流循环障碍。</a:t>
                      </a:r>
                      <a:endParaRPr lang="en-US" altLang="zh-CN" sz="1600" b="0" dirty="0">
                        <a:latin typeface="微软雅黑" panose="020B0503020204020204" pitchFamily="34" charset="-122"/>
                        <a:ea typeface="微软雅黑" panose="020B0503020204020204" pitchFamily="34" charset="-122"/>
                      </a:endParaRPr>
                    </a:p>
                    <a:p>
                      <a:r>
                        <a:rPr lang="en-US" altLang="zh-CN" sz="1600" b="0" dirty="0">
                          <a:latin typeface="微软雅黑" panose="020B0503020204020204" pitchFamily="34" charset="-122"/>
                          <a:ea typeface="微软雅黑" panose="020B0503020204020204" pitchFamily="34" charset="-122"/>
                        </a:rPr>
                        <a:t>1.</a:t>
                      </a:r>
                      <a:r>
                        <a:rPr lang="zh-CN" altLang="en-US" sz="1600" b="0" dirty="0">
                          <a:latin typeface="微软雅黑" panose="020B0503020204020204" pitchFamily="34" charset="-122"/>
                          <a:ea typeface="微软雅黑" panose="020B0503020204020204" pitchFamily="34" charset="-122"/>
                        </a:rPr>
                        <a:t>急慢性脑功能不全及其后遗症：脑卒中、注意力不集中、记忆力衰退、痴呆。</a:t>
                      </a:r>
                      <a:endParaRPr lang="en-US" altLang="zh-CN" sz="1600" b="0" dirty="0">
                        <a:latin typeface="微软雅黑" panose="020B0503020204020204" pitchFamily="34" charset="-122"/>
                        <a:ea typeface="微软雅黑" panose="020B0503020204020204" pitchFamily="34" charset="-122"/>
                      </a:endParaRPr>
                    </a:p>
                    <a:p>
                      <a:r>
                        <a:rPr lang="en-US" altLang="zh-CN" sz="1600" b="0" dirty="0">
                          <a:latin typeface="微软雅黑" panose="020B0503020204020204" pitchFamily="34" charset="-122"/>
                          <a:ea typeface="微软雅黑" panose="020B0503020204020204" pitchFamily="34" charset="-122"/>
                        </a:rPr>
                        <a:t>2.</a:t>
                      </a:r>
                      <a:r>
                        <a:rPr lang="zh-CN" altLang="en-US" sz="1600" b="0" dirty="0">
                          <a:latin typeface="微软雅黑" panose="020B0503020204020204" pitchFamily="34" charset="-122"/>
                          <a:ea typeface="微软雅黑" panose="020B0503020204020204" pitchFamily="34" charset="-122"/>
                        </a:rPr>
                        <a:t>耳部血流及神经障碍：耳鸣、眩晕、听力减退、耳迷路综合征</a:t>
                      </a:r>
                      <a:endParaRPr lang="en-US" altLang="zh-CN" sz="1600" b="0" dirty="0">
                        <a:latin typeface="微软雅黑" panose="020B0503020204020204" pitchFamily="34" charset="-122"/>
                        <a:ea typeface="微软雅黑" panose="020B0503020204020204" pitchFamily="34" charset="-122"/>
                      </a:endParaRPr>
                    </a:p>
                    <a:p>
                      <a:r>
                        <a:rPr lang="en-US" altLang="zh-CN" sz="1600" b="0" dirty="0">
                          <a:latin typeface="微软雅黑" panose="020B0503020204020204" pitchFamily="34" charset="-122"/>
                          <a:ea typeface="微软雅黑" panose="020B0503020204020204" pitchFamily="34" charset="-122"/>
                        </a:rPr>
                        <a:t>3.</a:t>
                      </a:r>
                      <a:r>
                        <a:rPr lang="zh-CN" altLang="en-US" sz="1600" b="0" dirty="0">
                          <a:latin typeface="微软雅黑" panose="020B0503020204020204" pitchFamily="34" charset="-122"/>
                          <a:ea typeface="微软雅黑" panose="020B0503020204020204" pitchFamily="34" charset="-122"/>
                        </a:rPr>
                        <a:t>眼部血流及神经障碍：糖尿病引起的视网膜病变及神经障碍、老年性黄斑变性、视力模糊、慢性青光眼。</a:t>
                      </a:r>
                      <a:endParaRPr lang="en-US" altLang="zh-CN" sz="1600" b="0" dirty="0">
                        <a:latin typeface="微软雅黑" panose="020B0503020204020204" pitchFamily="34" charset="-122"/>
                        <a:ea typeface="微软雅黑" panose="020B0503020204020204" pitchFamily="34" charset="-122"/>
                      </a:endParaRPr>
                    </a:p>
                    <a:p>
                      <a:r>
                        <a:rPr lang="en-US" altLang="zh-CN" sz="1600" b="0" dirty="0">
                          <a:latin typeface="微软雅黑" panose="020B0503020204020204" pitchFamily="34" charset="-122"/>
                          <a:ea typeface="微软雅黑" panose="020B0503020204020204" pitchFamily="34" charset="-122"/>
                        </a:rPr>
                        <a:t>4.</a:t>
                      </a:r>
                      <a:r>
                        <a:rPr lang="zh-CN" altLang="en-US" sz="1600" b="0" dirty="0">
                          <a:latin typeface="微软雅黑" panose="020B0503020204020204" pitchFamily="34" charset="-122"/>
                          <a:ea typeface="微软雅黑" panose="020B0503020204020204" pitchFamily="34" charset="-122"/>
                        </a:rPr>
                        <a:t>周围循环障碍：各种周围动脉闭塞症、间歇性跛行症、手脚麻痹冰冷、四肢酸痛</a:t>
                      </a:r>
                    </a:p>
                  </a:txBody>
                  <a:tcPr anchor="ctr"/>
                </a:tc>
                <a:tc>
                  <a:txBody>
                    <a:bodyPr/>
                    <a:lstStyle/>
                    <a:p>
                      <a:r>
                        <a:rPr lang="zh-CN" altLang="en-US" sz="1600" b="0" dirty="0">
                          <a:latin typeface="微软雅黑" panose="020B0503020204020204" pitchFamily="34" charset="-122"/>
                          <a:ea typeface="微软雅黑" panose="020B0503020204020204" pitchFamily="34" charset="-122"/>
                        </a:rPr>
                        <a:t>通常一日</a:t>
                      </a:r>
                      <a:r>
                        <a:rPr lang="en-US" altLang="zh-CN" sz="1600" b="0" dirty="0">
                          <a:latin typeface="微软雅黑" panose="020B0503020204020204" pitchFamily="34" charset="-122"/>
                          <a:ea typeface="微软雅黑" panose="020B0503020204020204" pitchFamily="34" charset="-122"/>
                        </a:rPr>
                        <a:t>1~2</a:t>
                      </a:r>
                      <a:r>
                        <a:rPr lang="zh-CN" altLang="en-US" sz="1600" b="0" dirty="0">
                          <a:latin typeface="微软雅黑" panose="020B0503020204020204" pitchFamily="34" charset="-122"/>
                          <a:ea typeface="微软雅黑" panose="020B0503020204020204" pitchFamily="34" charset="-122"/>
                        </a:rPr>
                        <a:t>次，一次</a:t>
                      </a:r>
                      <a:r>
                        <a:rPr lang="en-US" altLang="zh-CN" sz="1600" b="0" dirty="0">
                          <a:latin typeface="微软雅黑" panose="020B0503020204020204" pitchFamily="34" charset="-122"/>
                          <a:ea typeface="微软雅黑" panose="020B0503020204020204" pitchFamily="34" charset="-122"/>
                        </a:rPr>
                        <a:t>2~4</a:t>
                      </a:r>
                      <a:r>
                        <a:rPr lang="zh-CN" altLang="en-US" sz="1600" b="0" dirty="0">
                          <a:latin typeface="微软雅黑" panose="020B0503020204020204" pitchFamily="34" charset="-122"/>
                          <a:ea typeface="微软雅黑" panose="020B0503020204020204" pitchFamily="34" charset="-122"/>
                        </a:rPr>
                        <a:t>支。若必要时可调整至一次</a:t>
                      </a:r>
                      <a:r>
                        <a:rPr lang="en-US" altLang="zh-CN" sz="1600" b="0" dirty="0">
                          <a:latin typeface="微软雅黑" panose="020B0503020204020204" pitchFamily="34" charset="-122"/>
                          <a:ea typeface="微软雅黑" panose="020B0503020204020204" pitchFamily="34" charset="-122"/>
                        </a:rPr>
                        <a:t>5</a:t>
                      </a:r>
                      <a:r>
                        <a:rPr lang="zh-CN" altLang="en-US" sz="1600" b="0" dirty="0">
                          <a:latin typeface="微软雅黑" panose="020B0503020204020204" pitchFamily="34" charset="-122"/>
                          <a:ea typeface="微软雅黑" panose="020B0503020204020204" pitchFamily="34" charset="-122"/>
                        </a:rPr>
                        <a:t>支，一日</a:t>
                      </a:r>
                      <a:r>
                        <a:rPr lang="en-US" altLang="zh-CN" sz="1600" b="0" dirty="0">
                          <a:latin typeface="微软雅黑" panose="020B0503020204020204" pitchFamily="34" charset="-122"/>
                          <a:ea typeface="微软雅黑" panose="020B0503020204020204" pitchFamily="34" charset="-122"/>
                        </a:rPr>
                        <a:t>2</a:t>
                      </a:r>
                      <a:r>
                        <a:rPr lang="zh-CN" altLang="en-US" sz="1600" b="0" dirty="0">
                          <a:latin typeface="微软雅黑" panose="020B0503020204020204" pitchFamily="34" charset="-122"/>
                          <a:ea typeface="微软雅黑" panose="020B0503020204020204" pitchFamily="34" charset="-122"/>
                        </a:rPr>
                        <a:t>次。</a:t>
                      </a:r>
                    </a:p>
                  </a:txBody>
                  <a:tcPr anchor="ctr"/>
                </a:tc>
                <a:tc>
                  <a:txBody>
                    <a:bodyPr/>
                    <a:lstStyle/>
                    <a:p>
                      <a:pPr marL="0" marR="0" lvl="0" indent="0" algn="l" defTabSz="914400" eaLnBrk="0" fontAlgn="base" latinLnBrk="0" hangingPunct="0">
                        <a:lnSpc>
                          <a:spcPct val="100000"/>
                        </a:lnSpc>
                        <a:spcBef>
                          <a:spcPct val="0"/>
                        </a:spcBef>
                        <a:spcAft>
                          <a:spcPct val="0"/>
                        </a:spcAft>
                        <a:buClrTx/>
                        <a:buSzTx/>
                        <a:buFont typeface="Arial" panose="020B0604020202020204" pitchFamily="34" charset="0"/>
                        <a:buNone/>
                        <a:tabLst/>
                        <a:defRPr/>
                      </a:pPr>
                      <a:r>
                        <a:rPr lang="zh-CN" altLang="en-US" sz="1600" b="0" dirty="0">
                          <a:latin typeface="微软雅黑" panose="020B0503020204020204" pitchFamily="34" charset="-122"/>
                          <a:ea typeface="微软雅黑" panose="020B0503020204020204" pitchFamily="34" charset="-122"/>
                        </a:rPr>
                        <a:t>未明确</a:t>
                      </a:r>
                      <a:r>
                        <a:rPr lang="en-US" altLang="zh-CN" sz="1600" b="0" dirty="0">
                          <a:latin typeface="微软雅黑" panose="020B0503020204020204" pitchFamily="34" charset="-122"/>
                          <a:ea typeface="微软雅黑" panose="020B0503020204020204" pitchFamily="34" charset="-122"/>
                        </a:rPr>
                        <a:t>/</a:t>
                      </a:r>
                      <a:r>
                        <a:rPr lang="zh-CN" altLang="en-US" sz="1600" b="0" dirty="0">
                          <a:latin typeface="微软雅黑" panose="020B0503020204020204" pitchFamily="34" charset="-122"/>
                          <a:ea typeface="微软雅黑" panose="020B0503020204020204" pitchFamily="34" charset="-122"/>
                        </a:rPr>
                        <a:t>老年人用药尚不明确</a:t>
                      </a:r>
                    </a:p>
                    <a:p>
                      <a:endParaRPr lang="zh-CN" altLang="en-US" sz="1600" b="0" dirty="0">
                        <a:latin typeface="微软雅黑" panose="020B0503020204020204" pitchFamily="34" charset="-122"/>
                        <a:ea typeface="微软雅黑" panose="020B0503020204020204" pitchFamily="34" charset="-122"/>
                      </a:endParaRPr>
                    </a:p>
                  </a:txBody>
                  <a:tcPr anchor="ctr"/>
                </a:tc>
                <a:extLst>
                  <a:ext uri="{0D108BD9-81ED-4DB2-BD59-A6C34878D82A}">
                    <a16:rowId xmlns:a16="http://schemas.microsoft.com/office/drawing/2014/main" val="3365452188"/>
                  </a:ext>
                </a:extLst>
              </a:tr>
            </a:tbl>
          </a:graphicData>
        </a:graphic>
      </p:graphicFrame>
      <p:sp>
        <p:nvSpPr>
          <p:cNvPr id="3" name="文本框 2">
            <a:extLst>
              <a:ext uri="{FF2B5EF4-FFF2-40B4-BE49-F238E27FC236}">
                <a16:creationId xmlns:a16="http://schemas.microsoft.com/office/drawing/2014/main" id="{4E91929F-1D61-ACC8-B2A7-F420E9A6D298}"/>
              </a:ext>
            </a:extLst>
          </p:cNvPr>
          <p:cNvSpPr txBox="1"/>
          <p:nvPr/>
        </p:nvSpPr>
        <p:spPr>
          <a:xfrm>
            <a:off x="1703513" y="188640"/>
            <a:ext cx="8424936" cy="867930"/>
          </a:xfrm>
          <a:prstGeom prst="rect">
            <a:avLst/>
          </a:prstGeom>
          <a:noFill/>
        </p:spPr>
        <p:txBody>
          <a:bodyPr wrap="square" rtlCol="0">
            <a:spAutoFit/>
          </a:bodyPr>
          <a:lstStyle/>
          <a:p>
            <a:pPr>
              <a:lnSpc>
                <a:spcPct val="90000"/>
              </a:lnSpc>
              <a:spcBef>
                <a:spcPct val="0"/>
              </a:spcBef>
            </a:pPr>
            <a:r>
              <a:rPr lang="zh-CN" altLang="en-US" sz="2800" b="1" dirty="0">
                <a:solidFill>
                  <a:srgbClr val="103C55"/>
                </a:solidFill>
                <a:latin typeface="微软雅黑" panose="020B0503020204020204" pitchFamily="34" charset="-122"/>
                <a:ea typeface="微软雅黑" panose="020B0503020204020204" pitchFamily="34" charset="-122"/>
                <a:cs typeface="+mj-cs"/>
              </a:rPr>
              <a:t>杏芎氯化钠注射液创新通过真实世界数据获得</a:t>
            </a:r>
            <a:r>
              <a:rPr lang="en-US" altLang="zh-CN" sz="2800" b="1" dirty="0">
                <a:solidFill>
                  <a:srgbClr val="103C55"/>
                </a:solidFill>
                <a:latin typeface="微软雅黑" panose="020B0503020204020204" pitchFamily="34" charset="-122"/>
                <a:ea typeface="微软雅黑" panose="020B0503020204020204" pitchFamily="34" charset="-122"/>
                <a:cs typeface="+mj-cs"/>
              </a:rPr>
              <a:t>CDE</a:t>
            </a:r>
            <a:r>
              <a:rPr lang="zh-CN" altLang="en-US" sz="2800" b="1" dirty="0">
                <a:solidFill>
                  <a:srgbClr val="103C55"/>
                </a:solidFill>
                <a:latin typeface="微软雅黑" panose="020B0503020204020204" pitchFamily="34" charset="-122"/>
                <a:ea typeface="微软雅黑" panose="020B0503020204020204" pitchFamily="34" charset="-122"/>
                <a:cs typeface="+mj-cs"/>
              </a:rPr>
              <a:t>批准，</a:t>
            </a:r>
            <a:r>
              <a:rPr lang="zh-CN" altLang="en-US" sz="2800" b="1" dirty="0">
                <a:solidFill>
                  <a:srgbClr val="C00000"/>
                </a:solidFill>
                <a:latin typeface="微软雅黑" panose="020B0503020204020204" pitchFamily="34" charset="-122"/>
                <a:ea typeface="微软雅黑" panose="020B0503020204020204" pitchFamily="34" charset="-122"/>
                <a:cs typeface="+mj-cs"/>
              </a:rPr>
              <a:t>新修订适应症更聚焦、更清晰</a:t>
            </a:r>
          </a:p>
        </p:txBody>
      </p:sp>
      <p:sp>
        <p:nvSpPr>
          <p:cNvPr id="4" name="文本框 3">
            <a:extLst>
              <a:ext uri="{FF2B5EF4-FFF2-40B4-BE49-F238E27FC236}">
                <a16:creationId xmlns:a16="http://schemas.microsoft.com/office/drawing/2014/main" id="{73CBC330-BA95-66BF-9313-79BD67D468C2}"/>
              </a:ext>
            </a:extLst>
          </p:cNvPr>
          <p:cNvSpPr txBox="1"/>
          <p:nvPr/>
        </p:nvSpPr>
        <p:spPr>
          <a:xfrm>
            <a:off x="10632504" y="0"/>
            <a:ext cx="1559496" cy="523220"/>
          </a:xfrm>
          <a:prstGeom prst="rect">
            <a:avLst/>
          </a:prstGeom>
          <a:solidFill>
            <a:srgbClr val="007993"/>
          </a:solidFill>
        </p:spPr>
        <p:txBody>
          <a:bodyPr wrap="square" rtlCol="0">
            <a:spAutoFit/>
          </a:bodyPr>
          <a:lstStyle/>
          <a:p>
            <a:pPr algn="ctr"/>
            <a:r>
              <a:rPr lang="zh-CN" altLang="en-US" sz="2800" dirty="0">
                <a:solidFill>
                  <a:schemeClr val="bg1"/>
                </a:solidFill>
                <a:latin typeface="宋体" panose="02010600030101010101" pitchFamily="2" charset="-122"/>
              </a:rPr>
              <a:t>创新性</a:t>
            </a:r>
          </a:p>
        </p:txBody>
      </p:sp>
      <p:sp>
        <p:nvSpPr>
          <p:cNvPr id="7" name="文本框 6">
            <a:extLst>
              <a:ext uri="{FF2B5EF4-FFF2-40B4-BE49-F238E27FC236}">
                <a16:creationId xmlns:a16="http://schemas.microsoft.com/office/drawing/2014/main" id="{ADE79B03-49DE-59C3-FA88-FCCFDD6DE6C3}"/>
              </a:ext>
            </a:extLst>
          </p:cNvPr>
          <p:cNvSpPr txBox="1"/>
          <p:nvPr/>
        </p:nvSpPr>
        <p:spPr>
          <a:xfrm>
            <a:off x="1055440" y="1267958"/>
            <a:ext cx="10405149" cy="874407"/>
          </a:xfrm>
          <a:prstGeom prst="rect">
            <a:avLst/>
          </a:prstGeom>
          <a:noFill/>
        </p:spPr>
        <p:txBody>
          <a:bodyPr wrap="square">
            <a:spAutoFit/>
          </a:bodyPr>
          <a:lstStyle/>
          <a:p>
            <a:pPr marL="285750" indent="-285750">
              <a:lnSpc>
                <a:spcPct val="150000"/>
              </a:lnSpc>
              <a:buFont typeface="Wingdings" panose="05000000000000000000" charset="0"/>
              <a:buChar char="Ø"/>
            </a:pPr>
            <a:r>
              <a:rPr lang="en-US" altLang="zh-CN" sz="1800" dirty="0">
                <a:latin typeface="微软雅黑" panose="020B0503020204020204" pitchFamily="34" charset="-122"/>
                <a:ea typeface="微软雅黑" panose="020B0503020204020204" pitchFamily="34" charset="-122"/>
              </a:rPr>
              <a:t>2023</a:t>
            </a:r>
            <a:r>
              <a:rPr lang="zh-CN" altLang="en-US" sz="1800" dirty="0">
                <a:latin typeface="微软雅黑" panose="020B0503020204020204" pitchFamily="34" charset="-122"/>
                <a:ea typeface="微软雅黑" panose="020B0503020204020204" pitchFamily="34" charset="-122"/>
              </a:rPr>
              <a:t>年通过真实世界数据，获得适应症修改批准，新修订适应症更聚焦，利于临床选用和管理。</a:t>
            </a:r>
          </a:p>
          <a:p>
            <a:pPr marL="285750" indent="-285750">
              <a:lnSpc>
                <a:spcPct val="150000"/>
              </a:lnSpc>
              <a:buFont typeface="Wingdings" panose="05000000000000000000" charset="0"/>
              <a:buChar char="Ø"/>
            </a:pPr>
            <a:r>
              <a:rPr lang="zh-CN" altLang="en-US" sz="1800" dirty="0">
                <a:latin typeface="微软雅黑" panose="020B0503020204020204" pitchFamily="34" charset="-122"/>
                <a:ea typeface="微软雅黑" panose="020B0503020204020204" pitchFamily="34" charset="-122"/>
              </a:rPr>
              <a:t>说明书明确老年人可用药，同银杏叶提取物注射液比保证了老年患者用药的合理性和安全性。</a:t>
            </a:r>
          </a:p>
        </p:txBody>
      </p:sp>
      <p:sp>
        <p:nvSpPr>
          <p:cNvPr id="8" name="文本框 7">
            <a:extLst>
              <a:ext uri="{FF2B5EF4-FFF2-40B4-BE49-F238E27FC236}">
                <a16:creationId xmlns:a16="http://schemas.microsoft.com/office/drawing/2014/main" id="{9A0F8D5E-003F-BA93-664C-A822E279BB10}"/>
              </a:ext>
            </a:extLst>
          </p:cNvPr>
          <p:cNvSpPr txBox="1"/>
          <p:nvPr/>
        </p:nvSpPr>
        <p:spPr>
          <a:xfrm>
            <a:off x="1105288" y="6545005"/>
            <a:ext cx="8496944" cy="246221"/>
          </a:xfrm>
          <a:prstGeom prst="rect">
            <a:avLst/>
          </a:prstGeom>
          <a:noFill/>
        </p:spPr>
        <p:txBody>
          <a:bodyPr wrap="square">
            <a:spAutoFit/>
          </a:bodyPr>
          <a:lstStyle/>
          <a:p>
            <a:r>
              <a:rPr lang="en-US" altLang="zh-CN" sz="1000" b="0" i="0" u="none" strike="noStrike" baseline="0" dirty="0">
                <a:latin typeface="微软雅黑" panose="020B0503020204020204" pitchFamily="34" charset="-122"/>
                <a:ea typeface="微软雅黑" panose="020B0503020204020204" pitchFamily="34" charset="-122"/>
              </a:rPr>
              <a:t>1.</a:t>
            </a:r>
            <a:r>
              <a:rPr lang="zh-CN" altLang="en-US" sz="1000" b="0" i="0" u="none" strike="noStrike" baseline="0" dirty="0">
                <a:latin typeface="微软雅黑" panose="020B0503020204020204" pitchFamily="34" charset="-122"/>
                <a:ea typeface="微软雅黑" panose="020B0503020204020204" pitchFamily="34" charset="-122"/>
              </a:rPr>
              <a:t>杏芎氯化钠注射液获批说明书；</a:t>
            </a:r>
            <a:r>
              <a:rPr lang="en-US" altLang="zh-CN" sz="1000" b="0" i="0" u="none" strike="noStrike" baseline="0" dirty="0">
                <a:latin typeface="微软雅黑" panose="020B0503020204020204" pitchFamily="34" charset="-122"/>
                <a:ea typeface="微软雅黑" panose="020B0503020204020204" pitchFamily="34" charset="-122"/>
              </a:rPr>
              <a:t>2.</a:t>
            </a:r>
            <a:r>
              <a:rPr lang="zh-CN" altLang="en-US" sz="1000" b="0" i="0" u="none" strike="noStrike" baseline="0" dirty="0">
                <a:latin typeface="微软雅黑" panose="020B0503020204020204" pitchFamily="34" charset="-122"/>
                <a:ea typeface="微软雅黑" panose="020B0503020204020204" pitchFamily="34" charset="-122"/>
              </a:rPr>
              <a:t>银杏叶提取物注射液获批说明书</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9153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a:extLst>
              <a:ext uri="{FF2B5EF4-FFF2-40B4-BE49-F238E27FC236}">
                <a16:creationId xmlns:a16="http://schemas.microsoft.com/office/drawing/2014/main" id="{C3A699B4-2CD9-B0F5-ECFB-B0016AA215DD}"/>
              </a:ext>
            </a:extLst>
          </p:cNvPr>
          <p:cNvSpPr txBox="1"/>
          <p:nvPr/>
        </p:nvSpPr>
        <p:spPr>
          <a:xfrm>
            <a:off x="1620603" y="211072"/>
            <a:ext cx="8867885" cy="766611"/>
          </a:xfrm>
          <a:prstGeom prst="rect">
            <a:avLst/>
          </a:prstGeom>
        </p:spPr>
        <p:txBody>
          <a:bodyPr vert="horz" lIns="0" tIns="0" rIns="0" bIns="0" rtlCol="0">
            <a:noAutofit/>
          </a:bodyPr>
          <a:lstStyle>
            <a:defPPr>
              <a:defRPr lang="zh-CN"/>
            </a:defPPr>
            <a:lvl1pPr>
              <a:lnSpc>
                <a:spcPct val="90000"/>
              </a:lnSpc>
              <a:buFont typeface="Arial" panose="020B0604020202020204" pitchFamily="34" charset="0"/>
              <a:defRPr sz="2800">
                <a:solidFill>
                  <a:srgbClr val="103C55"/>
                </a:solidFill>
                <a:latin typeface="微软雅黑" panose="020B0503020204020204" pitchFamily="34" charset="-122"/>
                <a:ea typeface="微软雅黑" panose="020B0503020204020204" pitchFamily="34" charset="-122"/>
                <a:cs typeface="+mj-cs"/>
              </a:defRPr>
            </a:lvl1pPr>
            <a:lvl2pPr marL="685800" indent="-228600">
              <a:lnSpc>
                <a:spcPct val="90000"/>
              </a:lnSpc>
              <a:spcBef>
                <a:spcPts val="500"/>
              </a:spcBef>
              <a:buFont typeface="Arial" panose="020B0604020202020204" pitchFamily="34" charset="0"/>
              <a:buChar char="•"/>
              <a:defRPr sz="2400">
                <a:latin typeface="+mn-lt"/>
                <a:ea typeface="+mn-ea"/>
              </a:defRPr>
            </a:lvl2pPr>
            <a:lvl3pPr marL="1143000" indent="-228600">
              <a:lnSpc>
                <a:spcPct val="90000"/>
              </a:lnSpc>
              <a:spcBef>
                <a:spcPts val="500"/>
              </a:spcBef>
              <a:buFont typeface="Arial" panose="020B0604020202020204" pitchFamily="34" charset="0"/>
              <a:buChar char="•"/>
              <a:defRPr sz="2000">
                <a:latin typeface="+mn-lt"/>
                <a:ea typeface="+mn-ea"/>
              </a:defRPr>
            </a:lvl3pPr>
            <a:lvl4pPr marL="1600200" indent="-228600">
              <a:lnSpc>
                <a:spcPct val="90000"/>
              </a:lnSpc>
              <a:spcBef>
                <a:spcPts val="500"/>
              </a:spcBef>
              <a:buFont typeface="Arial" panose="020B0604020202020204" pitchFamily="34" charset="0"/>
              <a:buChar char="•"/>
              <a:defRPr sz="1800">
                <a:latin typeface="+mn-lt"/>
                <a:ea typeface="+mn-ea"/>
              </a:defRPr>
            </a:lvl4pPr>
            <a:lvl5pPr marL="2057400" indent="-228600">
              <a:lnSpc>
                <a:spcPct val="90000"/>
              </a:lnSpc>
              <a:spcBef>
                <a:spcPts val="500"/>
              </a:spcBef>
              <a:buFont typeface="Arial" panose="020B0604020202020204" pitchFamily="34" charset="0"/>
              <a:buChar char="•"/>
              <a:defRPr sz="1800">
                <a:latin typeface="+mn-lt"/>
                <a:ea typeface="+mn-ea"/>
              </a:defRPr>
            </a:lvl5pPr>
            <a:lvl6pPr marL="2514600" indent="-228600">
              <a:lnSpc>
                <a:spcPct val="90000"/>
              </a:lnSpc>
              <a:spcBef>
                <a:spcPts val="500"/>
              </a:spcBef>
              <a:buFont typeface="Arial" panose="020B0604020202020204" pitchFamily="34" charset="0"/>
              <a:buChar char="•"/>
              <a:defRPr sz="1800">
                <a:latin typeface="+mn-lt"/>
                <a:ea typeface="+mn-ea"/>
              </a:defRPr>
            </a:lvl6pPr>
            <a:lvl7pPr marL="2971800" indent="-228600">
              <a:lnSpc>
                <a:spcPct val="90000"/>
              </a:lnSpc>
              <a:spcBef>
                <a:spcPts val="500"/>
              </a:spcBef>
              <a:buFont typeface="Arial" panose="020B0604020202020204" pitchFamily="34" charset="0"/>
              <a:buChar char="•"/>
              <a:defRPr sz="1800">
                <a:latin typeface="+mn-lt"/>
                <a:ea typeface="+mn-ea"/>
              </a:defRPr>
            </a:lvl7pPr>
            <a:lvl8pPr marL="3429000" indent="-228600">
              <a:lnSpc>
                <a:spcPct val="90000"/>
              </a:lnSpc>
              <a:spcBef>
                <a:spcPts val="500"/>
              </a:spcBef>
              <a:buFont typeface="Arial" panose="020B0604020202020204" pitchFamily="34" charset="0"/>
              <a:buChar char="•"/>
              <a:defRPr sz="1800">
                <a:latin typeface="+mn-lt"/>
                <a:ea typeface="+mn-ea"/>
              </a:defRPr>
            </a:lvl8pPr>
            <a:lvl9pPr marL="3886200" indent="-228600">
              <a:lnSpc>
                <a:spcPct val="90000"/>
              </a:lnSpc>
              <a:spcBef>
                <a:spcPts val="500"/>
              </a:spcBef>
              <a:buFont typeface="Arial" panose="020B0604020202020204" pitchFamily="34" charset="0"/>
              <a:buChar char="•"/>
              <a:defRPr sz="1800">
                <a:latin typeface="+mn-lt"/>
                <a:ea typeface="+mn-ea"/>
              </a:defRPr>
            </a:lvl9pPr>
          </a:lstStyle>
          <a:p>
            <a:r>
              <a:rPr lang="zh-CN" altLang="en-US" dirty="0"/>
              <a:t>杏芎氯化钠注射液临床决策简便，弥补目录短板，降低管理难度</a:t>
            </a:r>
          </a:p>
        </p:txBody>
      </p:sp>
      <p:sp>
        <p:nvSpPr>
          <p:cNvPr id="4" name="文本框 3">
            <a:extLst>
              <a:ext uri="{FF2B5EF4-FFF2-40B4-BE49-F238E27FC236}">
                <a16:creationId xmlns:a16="http://schemas.microsoft.com/office/drawing/2014/main" id="{4AE542F0-BD91-136A-EA17-69BD0DE99719}"/>
              </a:ext>
            </a:extLst>
          </p:cNvPr>
          <p:cNvSpPr txBox="1"/>
          <p:nvPr/>
        </p:nvSpPr>
        <p:spPr>
          <a:xfrm>
            <a:off x="1634698" y="2066689"/>
            <a:ext cx="3960439" cy="1981696"/>
          </a:xfrm>
          <a:prstGeom prst="rect">
            <a:avLst/>
          </a:prstGeom>
          <a:solidFill>
            <a:schemeClr val="bg1"/>
          </a:solidFill>
          <a:ln>
            <a:solidFill>
              <a:schemeClr val="tx1"/>
            </a:solidFill>
          </a:ln>
        </p:spPr>
        <p:txBody>
          <a:bodyPr wrap="square" rtlCol="0">
            <a:spAutoFit/>
          </a:bodyPr>
          <a:lstStyle/>
          <a:p>
            <a:pPr lvl="0">
              <a:lnSpc>
                <a:spcPct val="130000"/>
              </a:lnSpc>
            </a:pPr>
            <a:r>
              <a:rPr kumimoji="0" lang="zh-CN" altLang="en-US" sz="1600" b="0" i="0" u="none" strike="noStrike" cap="none" spc="0" normalizeH="0" baseline="0" noProof="0" dirty="0">
                <a:ln>
                  <a:noFill/>
                </a:ln>
                <a:effectLst/>
                <a:uLnTx/>
                <a:uFillTx/>
                <a:latin typeface="微软雅黑" panose="020B0503020204020204" charset="-122"/>
                <a:ea typeface="微软雅黑" panose="020B0503020204020204" charset="-122"/>
              </a:rPr>
              <a:t>我国心脑血管疾病患病人数众多，患病率及死亡率仍在不断增长。杏芎氯化钠注射液</a:t>
            </a:r>
            <a:r>
              <a:rPr lang="zh-CN" altLang="en-US" sz="1600" b="0" dirty="0">
                <a:latin typeface="微软雅黑" panose="020B0503020204020204" charset="-122"/>
                <a:ea typeface="微软雅黑" panose="020B0503020204020204" charset="-122"/>
              </a:rPr>
              <a:t>能改善脑卒中患者</a:t>
            </a:r>
            <a:r>
              <a:rPr kumimoji="0" lang="zh-CN" altLang="en-US" sz="1600" b="0" i="0" u="none" strike="noStrike" cap="none" spc="0" normalizeH="0" baseline="0" noProof="0" dirty="0">
                <a:ln>
                  <a:noFill/>
                </a:ln>
                <a:effectLst/>
                <a:uLnTx/>
                <a:uFillTx/>
                <a:latin typeface="微软雅黑" panose="020B0503020204020204" charset="-122"/>
                <a:ea typeface="微软雅黑" panose="020B0503020204020204" charset="-122"/>
              </a:rPr>
              <a:t>神经功能、缩短发作时间，改善冠心病相关症状，从而提高公共健康水平。</a:t>
            </a:r>
            <a:endParaRPr kumimoji="0" lang="en-US" altLang="zh-CN" sz="1600" b="0" i="0" u="none" strike="noStrike" cap="none" spc="0" normalizeH="0" baseline="0" noProof="0" dirty="0">
              <a:ln>
                <a:noFill/>
              </a:ln>
              <a:effectLst/>
              <a:uLnTx/>
              <a:uFillTx/>
              <a:latin typeface="微软雅黑" panose="020B0503020204020204" charset="-122"/>
              <a:ea typeface="微软雅黑" panose="020B0503020204020204" charset="-122"/>
            </a:endParaRPr>
          </a:p>
          <a:p>
            <a:pPr lvl="0">
              <a:lnSpc>
                <a:spcPct val="130000"/>
              </a:lnSpc>
            </a:pPr>
            <a:endParaRPr lang="en-US" altLang="zh-CN" sz="1600" b="0" dirty="0">
              <a:latin typeface="微软雅黑" panose="020B0503020204020204" charset="-122"/>
              <a:ea typeface="微软雅黑" panose="020B0503020204020204" charset="-122"/>
            </a:endParaRPr>
          </a:p>
        </p:txBody>
      </p:sp>
      <p:sp>
        <p:nvSpPr>
          <p:cNvPr id="5" name="矩形: 圆角 4">
            <a:extLst>
              <a:ext uri="{FF2B5EF4-FFF2-40B4-BE49-F238E27FC236}">
                <a16:creationId xmlns:a16="http://schemas.microsoft.com/office/drawing/2014/main" id="{C7F79D3A-8103-AB64-6493-F71401591C50}"/>
              </a:ext>
            </a:extLst>
          </p:cNvPr>
          <p:cNvSpPr/>
          <p:nvPr/>
        </p:nvSpPr>
        <p:spPr>
          <a:xfrm>
            <a:off x="1651539" y="1412776"/>
            <a:ext cx="3960439" cy="558293"/>
          </a:xfrm>
          <a:prstGeom prst="round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r>
              <a:rPr lang="zh-CN" altLang="en-US" sz="2000" dirty="0">
                <a:solidFill>
                  <a:schemeClr val="tx1"/>
                </a:solidFill>
                <a:latin typeface="微软雅黑" panose="020B0503020204020204" charset="-122"/>
                <a:ea typeface="微软雅黑" panose="020B0503020204020204" charset="-122"/>
              </a:rPr>
              <a:t>对公共健康的影响</a:t>
            </a:r>
            <a:endParaRPr lang="zh-CN" altLang="en-US" sz="2000" dirty="0">
              <a:solidFill>
                <a:schemeClr val="tx1"/>
              </a:solidFill>
            </a:endParaRPr>
          </a:p>
        </p:txBody>
      </p:sp>
      <p:sp>
        <p:nvSpPr>
          <p:cNvPr id="6" name="文本框 5">
            <a:extLst>
              <a:ext uri="{FF2B5EF4-FFF2-40B4-BE49-F238E27FC236}">
                <a16:creationId xmlns:a16="http://schemas.microsoft.com/office/drawing/2014/main" id="{0103D41E-9270-542E-CC1B-2F3399E25442}"/>
              </a:ext>
            </a:extLst>
          </p:cNvPr>
          <p:cNvSpPr txBox="1"/>
          <p:nvPr/>
        </p:nvSpPr>
        <p:spPr>
          <a:xfrm>
            <a:off x="6332060" y="2066689"/>
            <a:ext cx="4536504" cy="1981696"/>
          </a:xfrm>
          <a:prstGeom prst="rect">
            <a:avLst/>
          </a:prstGeom>
          <a:solidFill>
            <a:schemeClr val="bg1"/>
          </a:solidFill>
          <a:ln>
            <a:solidFill>
              <a:schemeClr val="tx1"/>
            </a:solidFill>
          </a:ln>
        </p:spPr>
        <p:txBody>
          <a:bodyPr wrap="square" rtlCol="0">
            <a:spAutoFit/>
          </a:bodyPr>
          <a:lstStyle/>
          <a:p>
            <a:pPr marL="285750" lvl="0" indent="-285750">
              <a:lnSpc>
                <a:spcPct val="130000"/>
              </a:lnSpc>
              <a:buFont typeface="Arial" panose="020B0604020202020204" pitchFamily="34" charset="0"/>
              <a:buChar char="•"/>
            </a:pPr>
            <a:r>
              <a:rPr lang="zh-CN" altLang="en-US" sz="1600" b="0" dirty="0">
                <a:latin typeface="微软雅黑" panose="020B0503020204020204" charset="-122"/>
                <a:ea typeface="微软雅黑" panose="020B0503020204020204" charset="-122"/>
              </a:rPr>
              <a:t>心脑血管疾病患者多为老年人群，银杏叶提取物注射液说明书老年用药为尚不明确，而杏芎氯化钠注射液可明确用于老年人，极大程度上</a:t>
            </a:r>
            <a:r>
              <a:rPr lang="zh-CN" altLang="en-US" sz="1600" b="0" dirty="0">
                <a:solidFill>
                  <a:srgbClr val="C00000"/>
                </a:solidFill>
                <a:latin typeface="微软雅黑" panose="020B0503020204020204" charset="-122"/>
                <a:ea typeface="微软雅黑" panose="020B0503020204020204" charset="-122"/>
              </a:rPr>
              <a:t>保证了老年患者用药的合理性和安全性；</a:t>
            </a:r>
            <a:endParaRPr lang="en-US" altLang="zh-CN" sz="1600" b="0" dirty="0">
              <a:solidFill>
                <a:srgbClr val="C00000"/>
              </a:solidFill>
              <a:latin typeface="微软雅黑" panose="020B0503020204020204" charset="-122"/>
              <a:ea typeface="微软雅黑" panose="020B0503020204020204" charset="-122"/>
            </a:endParaRPr>
          </a:p>
          <a:p>
            <a:pPr marL="285750" lvl="0" indent="-285750">
              <a:lnSpc>
                <a:spcPct val="130000"/>
              </a:lnSpc>
              <a:buFont typeface="Arial" panose="020B0604020202020204" pitchFamily="34" charset="0"/>
              <a:buChar char="•"/>
            </a:pPr>
            <a:r>
              <a:rPr lang="zh-CN" altLang="en-US" sz="1600" b="0" dirty="0">
                <a:solidFill>
                  <a:srgbClr val="C00000"/>
                </a:solidFill>
                <a:latin typeface="微软雅黑" panose="020B0503020204020204" charset="-122"/>
                <a:ea typeface="微软雅黑" panose="020B0503020204020204" charset="-122"/>
              </a:rPr>
              <a:t>日均治疗费用</a:t>
            </a:r>
            <a:r>
              <a:rPr lang="zh-CN" altLang="en-US" sz="1600" b="0" dirty="0">
                <a:latin typeface="微软雅黑" panose="020B0503020204020204" charset="-122"/>
                <a:ea typeface="微软雅黑" panose="020B0503020204020204" charset="-122"/>
              </a:rPr>
              <a:t>较两种单独成分联合使用</a:t>
            </a:r>
            <a:r>
              <a:rPr lang="zh-CN" altLang="en-US" sz="1600" b="0" dirty="0">
                <a:solidFill>
                  <a:srgbClr val="C00000"/>
                </a:solidFill>
                <a:latin typeface="微软雅黑" panose="020B0503020204020204" charset="-122"/>
                <a:ea typeface="微软雅黑" panose="020B0503020204020204" charset="-122"/>
              </a:rPr>
              <a:t>更低</a:t>
            </a:r>
            <a:r>
              <a:rPr lang="zh-CN" altLang="en-US" sz="1600" b="0" dirty="0">
                <a:solidFill>
                  <a:srgbClr val="FF0000"/>
                </a:solidFill>
                <a:latin typeface="微软雅黑" panose="020B0503020204020204" charset="-122"/>
                <a:ea typeface="微软雅黑" panose="020B0503020204020204" charset="-122"/>
              </a:rPr>
              <a:t>，</a:t>
            </a:r>
            <a:r>
              <a:rPr lang="zh-CN" altLang="en-US" sz="1600" b="0" dirty="0">
                <a:solidFill>
                  <a:srgbClr val="C00000"/>
                </a:solidFill>
                <a:latin typeface="微软雅黑" panose="020B0503020204020204" charset="-122"/>
                <a:ea typeface="微软雅黑" panose="020B0503020204020204" charset="-122"/>
              </a:rPr>
              <a:t>减轻患者经济负担</a:t>
            </a:r>
            <a:r>
              <a:rPr lang="zh-CN" altLang="en-US" sz="1600" b="0" dirty="0">
                <a:latin typeface="微软雅黑" panose="020B0503020204020204" charset="-122"/>
                <a:ea typeface="微软雅黑" panose="020B0503020204020204" charset="-122"/>
              </a:rPr>
              <a:t>。</a:t>
            </a:r>
            <a:endParaRPr lang="en-US" altLang="zh-CN" sz="1600" b="0" dirty="0">
              <a:latin typeface="微软雅黑" panose="020B0503020204020204" charset="-122"/>
              <a:ea typeface="微软雅黑" panose="020B0503020204020204" charset="-122"/>
            </a:endParaRPr>
          </a:p>
        </p:txBody>
      </p:sp>
      <p:sp>
        <p:nvSpPr>
          <p:cNvPr id="7" name="矩形: 圆角 6">
            <a:extLst>
              <a:ext uri="{FF2B5EF4-FFF2-40B4-BE49-F238E27FC236}">
                <a16:creationId xmlns:a16="http://schemas.microsoft.com/office/drawing/2014/main" id="{075E9463-76CE-AB50-8A09-CD5ED373EE78}"/>
              </a:ext>
            </a:extLst>
          </p:cNvPr>
          <p:cNvSpPr/>
          <p:nvPr/>
        </p:nvSpPr>
        <p:spPr>
          <a:xfrm>
            <a:off x="6315218" y="1424042"/>
            <a:ext cx="4553346" cy="558293"/>
          </a:xfrm>
          <a:prstGeom prst="round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r>
              <a:rPr lang="zh-CN" altLang="en-US" sz="2000" dirty="0">
                <a:solidFill>
                  <a:schemeClr val="tx1"/>
                </a:solidFill>
                <a:latin typeface="微软雅黑" panose="020B0503020204020204" charset="-122"/>
                <a:ea typeface="微软雅黑" panose="020B0503020204020204" charset="-122"/>
              </a:rPr>
              <a:t>符合“保基本”原则</a:t>
            </a:r>
            <a:endParaRPr lang="zh-CN" altLang="en-US" sz="2000" dirty="0">
              <a:solidFill>
                <a:schemeClr val="tx1"/>
              </a:solidFill>
            </a:endParaRPr>
          </a:p>
        </p:txBody>
      </p:sp>
      <p:sp>
        <p:nvSpPr>
          <p:cNvPr id="8" name="文本框 7">
            <a:extLst>
              <a:ext uri="{FF2B5EF4-FFF2-40B4-BE49-F238E27FC236}">
                <a16:creationId xmlns:a16="http://schemas.microsoft.com/office/drawing/2014/main" id="{4182CCF3-A24A-3E29-EF4F-C5DE9A0EBC91}"/>
              </a:ext>
            </a:extLst>
          </p:cNvPr>
          <p:cNvSpPr txBox="1"/>
          <p:nvPr/>
        </p:nvSpPr>
        <p:spPr>
          <a:xfrm>
            <a:off x="1631504" y="4797152"/>
            <a:ext cx="3980475" cy="1661609"/>
          </a:xfrm>
          <a:prstGeom prst="rect">
            <a:avLst/>
          </a:prstGeom>
          <a:solidFill>
            <a:schemeClr val="bg1"/>
          </a:solidFill>
          <a:ln>
            <a:solidFill>
              <a:schemeClr val="tx1"/>
            </a:solidFill>
          </a:ln>
        </p:spPr>
        <p:txBody>
          <a:bodyPr wrap="square" rtlCol="0">
            <a:spAutoFit/>
          </a:bodyPr>
          <a:lstStyle/>
          <a:p>
            <a:pPr lvl="0">
              <a:lnSpc>
                <a:spcPct val="130000"/>
              </a:lnSpc>
            </a:pPr>
            <a:r>
              <a:rPr kumimoji="0" lang="zh-CN" altLang="en-US" sz="1600" b="0" i="0" u="none" strike="noStrike" cap="none" spc="0" normalizeH="0" baseline="0" noProof="0" dirty="0">
                <a:ln>
                  <a:noFill/>
                </a:ln>
                <a:effectLst/>
                <a:uLnTx/>
                <a:uFillTx/>
                <a:latin typeface="微软雅黑" panose="020B0503020204020204" charset="-122"/>
                <a:ea typeface="微软雅黑" panose="020B0503020204020204" charset="-122"/>
              </a:rPr>
              <a:t>目前目录内的银杏叶注射剂适应症容易滥用，如银杏叶提取物注射液适应症宽泛，银杏达莫注射液使用时机为预防和治疗，均容易滥用，</a:t>
            </a:r>
            <a:r>
              <a:rPr kumimoji="0" lang="zh-CN" altLang="en-US" sz="1600" b="0" i="0" u="none" strike="noStrike" cap="none" spc="0" normalizeH="0" baseline="0" noProof="0" dirty="0">
                <a:ln>
                  <a:noFill/>
                </a:ln>
                <a:solidFill>
                  <a:srgbClr val="C00000"/>
                </a:solidFill>
                <a:effectLst/>
                <a:uLnTx/>
                <a:uFillTx/>
                <a:latin typeface="微软雅黑" panose="020B0503020204020204" charset="-122"/>
                <a:ea typeface="微软雅黑" panose="020B0503020204020204" charset="-122"/>
              </a:rPr>
              <a:t>杏芎氯化钠注射液适应症和用药时机均清晰</a:t>
            </a:r>
            <a:r>
              <a:rPr kumimoji="0" lang="zh-CN" altLang="en-US" sz="1600" b="0" i="0" u="none" strike="noStrike" cap="none" spc="0" normalizeH="0" baseline="0" noProof="0" dirty="0">
                <a:ln>
                  <a:noFill/>
                </a:ln>
                <a:effectLst/>
                <a:uLnTx/>
                <a:uFillTx/>
                <a:latin typeface="微软雅黑" panose="020B0503020204020204" charset="-122"/>
                <a:ea typeface="微软雅黑" panose="020B0503020204020204" charset="-122"/>
              </a:rPr>
              <a:t>，可弥补目录短板。</a:t>
            </a:r>
            <a:endParaRPr lang="en-US" altLang="zh-CN" sz="1600" b="0" dirty="0">
              <a:solidFill>
                <a:srgbClr val="C00000"/>
              </a:solidFill>
              <a:latin typeface="微软雅黑" panose="020B0503020204020204" charset="-122"/>
              <a:ea typeface="微软雅黑" panose="020B0503020204020204" charset="-122"/>
            </a:endParaRPr>
          </a:p>
        </p:txBody>
      </p:sp>
      <p:sp>
        <p:nvSpPr>
          <p:cNvPr id="9" name="矩形: 圆角 8">
            <a:extLst>
              <a:ext uri="{FF2B5EF4-FFF2-40B4-BE49-F238E27FC236}">
                <a16:creationId xmlns:a16="http://schemas.microsoft.com/office/drawing/2014/main" id="{262C76FE-E194-A709-8C1D-F3BEC2FCA6CA}"/>
              </a:ext>
            </a:extLst>
          </p:cNvPr>
          <p:cNvSpPr/>
          <p:nvPr/>
        </p:nvSpPr>
        <p:spPr>
          <a:xfrm>
            <a:off x="1634699" y="4149080"/>
            <a:ext cx="3977280" cy="558293"/>
          </a:xfrm>
          <a:prstGeom prst="round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r>
              <a:rPr lang="zh-CN" altLang="en-US" sz="2000" dirty="0">
                <a:solidFill>
                  <a:schemeClr val="tx1"/>
                </a:solidFill>
                <a:latin typeface="微软雅黑" panose="020B0503020204020204" charset="-122"/>
                <a:ea typeface="微软雅黑" panose="020B0503020204020204" charset="-122"/>
              </a:rPr>
              <a:t>弥补目录短板</a:t>
            </a:r>
            <a:endParaRPr lang="zh-CN" altLang="en-US" sz="2000" dirty="0">
              <a:solidFill>
                <a:schemeClr val="tx1"/>
              </a:solidFill>
            </a:endParaRPr>
          </a:p>
        </p:txBody>
      </p:sp>
      <p:sp>
        <p:nvSpPr>
          <p:cNvPr id="10" name="文本框 9">
            <a:extLst>
              <a:ext uri="{FF2B5EF4-FFF2-40B4-BE49-F238E27FC236}">
                <a16:creationId xmlns:a16="http://schemas.microsoft.com/office/drawing/2014/main" id="{EE1D362E-2568-DCA5-C217-66445D4B060E}"/>
              </a:ext>
            </a:extLst>
          </p:cNvPr>
          <p:cNvSpPr txBox="1"/>
          <p:nvPr/>
        </p:nvSpPr>
        <p:spPr>
          <a:xfrm>
            <a:off x="6315218" y="4797151"/>
            <a:ext cx="4536504" cy="1661609"/>
          </a:xfrm>
          <a:prstGeom prst="rect">
            <a:avLst/>
          </a:prstGeom>
          <a:solidFill>
            <a:schemeClr val="bg1"/>
          </a:solidFill>
          <a:ln>
            <a:solidFill>
              <a:schemeClr val="tx1"/>
            </a:solidFill>
          </a:ln>
        </p:spPr>
        <p:txBody>
          <a:bodyPr wrap="square" rtlCol="0">
            <a:spAutoFit/>
          </a:bodyPr>
          <a:lstStyle/>
          <a:p>
            <a:pPr marL="285750" lvl="0" indent="-285750">
              <a:lnSpc>
                <a:spcPct val="130000"/>
              </a:lnSpc>
              <a:buFont typeface="Arial" panose="020B0604020202020204" pitchFamily="34" charset="0"/>
              <a:buChar char="•"/>
            </a:pPr>
            <a:r>
              <a:rPr lang="zh-CN" altLang="en-US" sz="1600" b="0" dirty="0">
                <a:latin typeface="微软雅黑" panose="020B0503020204020204" charset="-122"/>
                <a:ea typeface="微软雅黑" panose="020B0503020204020204" charset="-122"/>
              </a:rPr>
              <a:t>适应症及用药时机、疗程、用法用量均清晰，临床管理便利；</a:t>
            </a:r>
            <a:endParaRPr lang="en-US" altLang="zh-CN" sz="1600" b="0" dirty="0">
              <a:latin typeface="微软雅黑" panose="020B0503020204020204" charset="-122"/>
              <a:ea typeface="微软雅黑" panose="020B0503020204020204" charset="-122"/>
            </a:endParaRPr>
          </a:p>
          <a:p>
            <a:pPr marL="285750" lvl="0" indent="-285750">
              <a:lnSpc>
                <a:spcPct val="130000"/>
              </a:lnSpc>
              <a:buFont typeface="Arial" panose="020B0604020202020204" pitchFamily="34" charset="0"/>
              <a:buChar char="•"/>
            </a:pPr>
            <a:r>
              <a:rPr lang="zh-CN" altLang="en-US" sz="1600" b="0" dirty="0">
                <a:latin typeface="微软雅黑" panose="020B0503020204020204" charset="-122"/>
                <a:ea typeface="微软雅黑" panose="020B0503020204020204" charset="-122"/>
              </a:rPr>
              <a:t>液体直接输注，避免了配液药液污染而引起不良事件；无需配药，减少医护人员的工作量。</a:t>
            </a:r>
            <a:endParaRPr lang="en-US" altLang="zh-CN" sz="1600" b="0" dirty="0">
              <a:latin typeface="微软雅黑" panose="020B0503020204020204" charset="-122"/>
              <a:ea typeface="微软雅黑" panose="020B0503020204020204" charset="-122"/>
            </a:endParaRPr>
          </a:p>
          <a:p>
            <a:pPr marL="285750" lvl="0" indent="-285750">
              <a:lnSpc>
                <a:spcPct val="130000"/>
              </a:lnSpc>
              <a:buFont typeface="Arial" panose="020B0604020202020204" pitchFamily="34" charset="0"/>
              <a:buChar char="•"/>
            </a:pPr>
            <a:endParaRPr lang="en-US" altLang="zh-CN" sz="1600" b="0" dirty="0">
              <a:latin typeface="微软雅黑" panose="020B0503020204020204" charset="-122"/>
              <a:ea typeface="微软雅黑" panose="020B0503020204020204" charset="-122"/>
            </a:endParaRPr>
          </a:p>
        </p:txBody>
      </p:sp>
      <p:sp>
        <p:nvSpPr>
          <p:cNvPr id="11" name="矩形: 圆角 10">
            <a:extLst>
              <a:ext uri="{FF2B5EF4-FFF2-40B4-BE49-F238E27FC236}">
                <a16:creationId xmlns:a16="http://schemas.microsoft.com/office/drawing/2014/main" id="{B1420996-7994-F45D-85A0-BBA3CBD78566}"/>
              </a:ext>
            </a:extLst>
          </p:cNvPr>
          <p:cNvSpPr/>
          <p:nvPr/>
        </p:nvSpPr>
        <p:spPr>
          <a:xfrm>
            <a:off x="6332060" y="4150026"/>
            <a:ext cx="4536504" cy="558293"/>
          </a:xfrm>
          <a:prstGeom prst="round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r>
              <a:rPr lang="zh-CN" altLang="en-US" sz="2000" dirty="0">
                <a:solidFill>
                  <a:schemeClr val="tx1"/>
                </a:solidFill>
                <a:latin typeface="微软雅黑" panose="020B0503020204020204" charset="-122"/>
                <a:ea typeface="微软雅黑" panose="020B0503020204020204" charset="-122"/>
              </a:rPr>
              <a:t>临床管理便利</a:t>
            </a:r>
            <a:endParaRPr lang="zh-CN" altLang="en-US" sz="2000" dirty="0">
              <a:solidFill>
                <a:schemeClr val="tx1"/>
              </a:solidFill>
            </a:endParaRPr>
          </a:p>
        </p:txBody>
      </p:sp>
      <p:sp>
        <p:nvSpPr>
          <p:cNvPr id="2" name="文本框 1">
            <a:extLst>
              <a:ext uri="{FF2B5EF4-FFF2-40B4-BE49-F238E27FC236}">
                <a16:creationId xmlns:a16="http://schemas.microsoft.com/office/drawing/2014/main" id="{889FF177-CBFB-7566-9BAE-3586595A9814}"/>
              </a:ext>
            </a:extLst>
          </p:cNvPr>
          <p:cNvSpPr txBox="1"/>
          <p:nvPr/>
        </p:nvSpPr>
        <p:spPr>
          <a:xfrm>
            <a:off x="10632504" y="0"/>
            <a:ext cx="1559496" cy="523220"/>
          </a:xfrm>
          <a:prstGeom prst="rect">
            <a:avLst/>
          </a:prstGeom>
          <a:solidFill>
            <a:srgbClr val="007993"/>
          </a:solidFill>
        </p:spPr>
        <p:txBody>
          <a:bodyPr wrap="square" rtlCol="0">
            <a:spAutoFit/>
          </a:bodyPr>
          <a:lstStyle/>
          <a:p>
            <a:pPr algn="ctr"/>
            <a:r>
              <a:rPr lang="zh-CN" altLang="en-US" sz="2800" dirty="0">
                <a:solidFill>
                  <a:schemeClr val="bg1"/>
                </a:solidFill>
              </a:rPr>
              <a:t>公平性</a:t>
            </a:r>
          </a:p>
        </p:txBody>
      </p:sp>
    </p:spTree>
    <p:extLst>
      <p:ext uri="{BB962C8B-B14F-4D97-AF65-F5344CB8AC3E}">
        <p14:creationId xmlns:p14="http://schemas.microsoft.com/office/powerpoint/2010/main" val="3712325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2678750"/>
            <a:ext cx="12192000" cy="1368151"/>
          </a:xfrm>
          <a:prstGeom prst="rect">
            <a:avLst/>
          </a:prstGeom>
          <a:solidFill>
            <a:srgbClr val="00799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pic>
        <p:nvPicPr>
          <p:cNvPr id="4" name="图片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781" y="4437112"/>
            <a:ext cx="6168009" cy="2813721"/>
          </a:xfrm>
          <a:prstGeom prst="rect">
            <a:avLst/>
          </a:prstGeom>
        </p:spPr>
      </p:pic>
      <p:pic>
        <p:nvPicPr>
          <p:cNvPr id="5" name="图片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23991" y="4437112"/>
            <a:ext cx="6168009" cy="2813721"/>
          </a:xfrm>
          <a:prstGeom prst="rect">
            <a:avLst/>
          </a:prstGeom>
        </p:spPr>
      </p:pic>
      <p:sp>
        <p:nvSpPr>
          <p:cNvPr id="6" name="副标题 4"/>
          <p:cNvSpPr txBox="1"/>
          <p:nvPr>
            <p:custDataLst>
              <p:tags r:id="rId1"/>
            </p:custDataLst>
          </p:nvPr>
        </p:nvSpPr>
        <p:spPr>
          <a:xfrm>
            <a:off x="3143672" y="4318052"/>
            <a:ext cx="5904656" cy="1101725"/>
          </a:xfrm>
          <a:prstGeom prst="rect">
            <a:avLst/>
          </a:prstGeom>
          <a:noFill/>
          <a:ln w="9525">
            <a:noFill/>
          </a:ln>
        </p:spPr>
        <p:txBody>
          <a:bodyPr anchor="t"/>
          <a:lstStyle/>
          <a:p>
            <a:pPr algn="ctr" eaLnBrk="0" hangingPunct="0">
              <a:lnSpc>
                <a:spcPct val="150000"/>
              </a:lnSpc>
              <a:spcBef>
                <a:spcPct val="20000"/>
              </a:spcBef>
            </a:pPr>
            <a:r>
              <a:rPr lang="zh-CN" altLang="en-US" sz="2400" dirty="0">
                <a:latin typeface="微软雅黑" panose="020B0503020204020204" charset="-122"/>
                <a:ea typeface="微软雅黑" panose="020B0503020204020204" charset="-122"/>
              </a:rPr>
              <a:t>弘和制药有限公司</a:t>
            </a:r>
          </a:p>
        </p:txBody>
      </p:sp>
      <p:sp>
        <p:nvSpPr>
          <p:cNvPr id="7" name="文本框 9">
            <a:extLst>
              <a:ext uri="{FF2B5EF4-FFF2-40B4-BE49-F238E27FC236}">
                <a16:creationId xmlns:a16="http://schemas.microsoft.com/office/drawing/2014/main" id="{2AA3E95C-6C88-DB6C-8DCA-C5F2B1040180}"/>
              </a:ext>
            </a:extLst>
          </p:cNvPr>
          <p:cNvSpPr txBox="1"/>
          <p:nvPr/>
        </p:nvSpPr>
        <p:spPr>
          <a:xfrm>
            <a:off x="1919536" y="1364295"/>
            <a:ext cx="8193906" cy="2600712"/>
          </a:xfrm>
          <a:prstGeom prst="rect">
            <a:avLst/>
          </a:prstGeom>
          <a:noFill/>
          <a:ln w="9525">
            <a:noFill/>
          </a:ln>
        </p:spPr>
        <p:txBody>
          <a:bodyPr wrap="square" anchor="t">
            <a:spAutoFit/>
          </a:bodyPr>
          <a:lstStyle/>
          <a:p>
            <a:pPr algn="ctr">
              <a:lnSpc>
                <a:spcPct val="150000"/>
              </a:lnSpc>
            </a:pPr>
            <a:r>
              <a:rPr lang="zh-CN" altLang="en-US" sz="5400" dirty="0">
                <a:latin typeface="微软雅黑" panose="020B0503020204020204" pitchFamily="34" charset="-122"/>
                <a:ea typeface="微软雅黑" panose="020B0503020204020204" pitchFamily="34" charset="-122"/>
                <a:sym typeface="Arial" panose="020B0604020202020204" pitchFamily="34" charset="0"/>
              </a:rPr>
              <a:t>感谢！</a:t>
            </a:r>
            <a:endParaRPr lang="en-US" altLang="zh-CN" sz="5400" dirty="0">
              <a:latin typeface="微软雅黑" panose="020B0503020204020204" pitchFamily="34" charset="-122"/>
              <a:ea typeface="微软雅黑" panose="020B0503020204020204" pitchFamily="34" charset="-122"/>
              <a:sym typeface="Arial" panose="020B0604020202020204" pitchFamily="34" charset="0"/>
            </a:endParaRPr>
          </a:p>
          <a:p>
            <a:pPr algn="ctr">
              <a:lnSpc>
                <a:spcPct val="150000"/>
              </a:lnSpc>
            </a:pPr>
            <a:r>
              <a:rPr lang="zh-CN" altLang="en-US" sz="48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迈诺康</a:t>
            </a:r>
            <a:r>
              <a:rPr lang="zh-CN" altLang="en-US" sz="4800" baseline="300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48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杏</a:t>
            </a:r>
            <a:r>
              <a:rPr lang="zh-CN" altLang="en-US" sz="4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芎氯化钠注射液</a:t>
            </a:r>
          </a:p>
          <a:p>
            <a:pPr algn="ctr"/>
            <a:endParaRPr lang="zh-CN" altLang="en-US" b="0" dirty="0">
              <a:solidFill>
                <a:schemeClr val="bg1"/>
              </a:solidFill>
              <a:latin typeface="Arial" panose="020B0604020202020204" pitchFamily="34" charset="0"/>
              <a:ea typeface="新宋体" panose="02010609030101010101" pitchFamily="49" charset="-122"/>
            </a:endParaRPr>
          </a:p>
        </p:txBody>
      </p:sp>
    </p:spTree>
    <p:extLst>
      <p:ext uri="{BB962C8B-B14F-4D97-AF65-F5344CB8AC3E}">
        <p14:creationId xmlns:p14="http://schemas.microsoft.com/office/powerpoint/2010/main" val="3645704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263352" y="1125538"/>
            <a:ext cx="2913157" cy="5039766"/>
            <a:chOff x="1971" y="2082"/>
            <a:chExt cx="5871" cy="6520"/>
          </a:xfrm>
        </p:grpSpPr>
        <p:sp>
          <p:nvSpPr>
            <p:cNvPr id="5" name="矩形 4"/>
            <p:cNvSpPr/>
            <p:nvPr>
              <p:custDataLst>
                <p:tags r:id="rId2"/>
              </p:custDataLst>
            </p:nvPr>
          </p:nvSpPr>
          <p:spPr bwMode="auto">
            <a:xfrm>
              <a:off x="3306" y="2082"/>
              <a:ext cx="3289" cy="6520"/>
            </a:xfrm>
            <a:prstGeom prst="rect">
              <a:avLst/>
            </a:prstGeom>
            <a:noFill/>
            <a:ln w="76200">
              <a:solidFill>
                <a:schemeClr val="accent1">
                  <a:lumMod val="50000"/>
                </a:schemeClr>
              </a:solidFill>
              <a:round/>
            </a:ln>
          </p:spPr>
          <p:txBody>
            <a:bodyPr anchor="ctr"/>
            <a:lstStyle/>
            <a:p>
              <a:pPr algn="ctr"/>
              <a:endParaRPr>
                <a:solidFill>
                  <a:schemeClr val="accent1">
                    <a:lumMod val="75000"/>
                  </a:schemeClr>
                </a:solidFill>
              </a:endParaRPr>
            </a:p>
          </p:txBody>
        </p:sp>
        <p:sp>
          <p:nvSpPr>
            <p:cNvPr id="6" name="矩形 5"/>
            <p:cNvSpPr/>
            <p:nvPr>
              <p:custDataLst>
                <p:tags r:id="rId3"/>
              </p:custDataLst>
            </p:nvPr>
          </p:nvSpPr>
          <p:spPr>
            <a:xfrm>
              <a:off x="4553" y="3696"/>
              <a:ext cx="3289" cy="1644"/>
            </a:xfrm>
            <a:prstGeom prst="rect">
              <a:avLst/>
            </a:prstGeom>
            <a:solidFill>
              <a:schemeClr val="bg1"/>
            </a:solidFill>
          </p:spPr>
          <p:txBody>
            <a:bodyPr wrap="square">
              <a:normAutofit fontScale="97500"/>
            </a:bodyPr>
            <a:lstStyle/>
            <a:p>
              <a:pPr algn="r"/>
              <a:r>
                <a:rPr lang="zh-CN" altLang="en-US" sz="4400" b="1" spc="300" dirty="0">
                  <a:solidFill>
                    <a:schemeClr val="accent1">
                      <a:lumMod val="50000"/>
                    </a:schemeClr>
                  </a:solidFill>
                  <a:latin typeface="微软雅黑" panose="020B0503020204020204" charset="-122"/>
                  <a:ea typeface="微软雅黑" panose="020B0503020204020204" charset="-122"/>
                  <a:cs typeface="+mj-cs"/>
                </a:rPr>
                <a:t>目录</a:t>
              </a:r>
            </a:p>
          </p:txBody>
        </p:sp>
        <p:sp>
          <p:nvSpPr>
            <p:cNvPr id="7" name="矩形 6"/>
            <p:cNvSpPr/>
            <p:nvPr>
              <p:custDataLst>
                <p:tags r:id="rId4"/>
              </p:custDataLst>
            </p:nvPr>
          </p:nvSpPr>
          <p:spPr>
            <a:xfrm>
              <a:off x="1971" y="2649"/>
              <a:ext cx="2671" cy="630"/>
            </a:xfrm>
            <a:prstGeom prst="rect">
              <a:avLst/>
            </a:prstGeom>
            <a:solidFill>
              <a:schemeClr val="bg1"/>
            </a:solidFill>
          </p:spPr>
          <p:txBody>
            <a:bodyPr wrap="none">
              <a:normAutofit/>
            </a:bodyPr>
            <a:lstStyle/>
            <a:p>
              <a:r>
                <a:rPr lang="en-US" altLang="zh-CN" sz="2000" b="1" spc="300" dirty="0">
                  <a:solidFill>
                    <a:schemeClr val="accent1">
                      <a:lumMod val="50000"/>
                    </a:schemeClr>
                  </a:solidFill>
                  <a:latin typeface="+mj-lt"/>
                  <a:ea typeface="+mj-ea"/>
                  <a:cs typeface="+mj-cs"/>
                </a:rPr>
                <a:t>CONTENT</a:t>
              </a:r>
            </a:p>
          </p:txBody>
        </p:sp>
        <p:sp>
          <p:nvSpPr>
            <p:cNvPr id="8" name="矩形 7"/>
            <p:cNvSpPr/>
            <p:nvPr>
              <p:custDataLst>
                <p:tags r:id="rId5"/>
              </p:custDataLst>
            </p:nvPr>
          </p:nvSpPr>
          <p:spPr bwMode="auto">
            <a:xfrm>
              <a:off x="6056" y="4933"/>
              <a:ext cx="1077" cy="113"/>
            </a:xfrm>
            <a:prstGeom prst="rect">
              <a:avLst/>
            </a:prstGeom>
            <a:solidFill>
              <a:srgbClr val="007993"/>
            </a:solidFill>
            <a:ln w="19050">
              <a:solidFill>
                <a:schemeClr val="accent1">
                  <a:lumMod val="50000"/>
                </a:schemeClr>
              </a:solidFill>
              <a:round/>
            </a:ln>
          </p:spPr>
          <p:txBody>
            <a:bodyPr anchor="ctr"/>
            <a:lstStyle/>
            <a:p>
              <a:pPr algn="ctr"/>
              <a:endParaRPr>
                <a:solidFill>
                  <a:schemeClr val="accent1">
                    <a:lumMod val="75000"/>
                  </a:schemeClr>
                </a:solidFill>
              </a:endParaRPr>
            </a:p>
          </p:txBody>
        </p:sp>
      </p:grpSp>
      <p:sp>
        <p:nvSpPr>
          <p:cNvPr id="19" name="矩形 18"/>
          <p:cNvSpPr/>
          <p:nvPr/>
        </p:nvSpPr>
        <p:spPr>
          <a:xfrm>
            <a:off x="4315187" y="1167323"/>
            <a:ext cx="2572901" cy="1402060"/>
          </a:xfrm>
          <a:prstGeom prst="rect">
            <a:avLst/>
          </a:prstGeom>
          <a:solidFill>
            <a:srgbClr val="00799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bg1"/>
                </a:solidFill>
                <a:latin typeface="微软雅黑" panose="020B0503020204020204" charset="-122"/>
                <a:ea typeface="微软雅黑" panose="020B0503020204020204" charset="-122"/>
              </a:rPr>
              <a:t>一、</a:t>
            </a:r>
            <a:r>
              <a:rPr lang="en-US" altLang="zh-CN" sz="2400" dirty="0">
                <a:solidFill>
                  <a:schemeClr val="bg1"/>
                </a:solidFill>
                <a:latin typeface="微软雅黑" panose="020B0503020204020204" charset="-122"/>
                <a:ea typeface="微软雅黑" panose="020B0503020204020204" charset="-122"/>
              </a:rPr>
              <a:t> </a:t>
            </a:r>
            <a:r>
              <a:rPr lang="zh-CN" altLang="en-US" sz="2400" dirty="0">
                <a:solidFill>
                  <a:schemeClr val="bg1"/>
                </a:solidFill>
                <a:latin typeface="微软雅黑" panose="020B0503020204020204" charset="-122"/>
                <a:ea typeface="微软雅黑" panose="020B0503020204020204" charset="-122"/>
              </a:rPr>
              <a:t>基本信息</a:t>
            </a:r>
          </a:p>
        </p:txBody>
      </p:sp>
      <p:sp>
        <p:nvSpPr>
          <p:cNvPr id="24" name="矩形 23"/>
          <p:cNvSpPr/>
          <p:nvPr/>
        </p:nvSpPr>
        <p:spPr>
          <a:xfrm>
            <a:off x="7483539" y="1167323"/>
            <a:ext cx="2572901" cy="1402060"/>
          </a:xfrm>
          <a:prstGeom prst="rect">
            <a:avLst/>
          </a:prstGeom>
          <a:solidFill>
            <a:srgbClr val="00799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bg1"/>
                </a:solidFill>
                <a:latin typeface="微软雅黑" panose="020B0503020204020204" charset="-122"/>
                <a:ea typeface="微软雅黑" panose="020B0503020204020204" charset="-122"/>
              </a:rPr>
              <a:t>二、安全性</a:t>
            </a:r>
          </a:p>
        </p:txBody>
      </p:sp>
      <p:sp>
        <p:nvSpPr>
          <p:cNvPr id="25" name="矩形 24"/>
          <p:cNvSpPr/>
          <p:nvPr/>
        </p:nvSpPr>
        <p:spPr>
          <a:xfrm>
            <a:off x="4315187" y="2965511"/>
            <a:ext cx="2572901" cy="1402060"/>
          </a:xfrm>
          <a:prstGeom prst="rect">
            <a:avLst/>
          </a:prstGeom>
          <a:solidFill>
            <a:srgbClr val="00799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bg1"/>
                </a:solidFill>
                <a:latin typeface="微软雅黑" panose="020B0503020204020204" charset="-122"/>
                <a:ea typeface="微软雅黑" panose="020B0503020204020204" charset="-122"/>
              </a:rPr>
              <a:t>三、有效性</a:t>
            </a:r>
          </a:p>
        </p:txBody>
      </p:sp>
      <p:sp>
        <p:nvSpPr>
          <p:cNvPr id="27" name="矩形 26"/>
          <p:cNvSpPr/>
          <p:nvPr/>
        </p:nvSpPr>
        <p:spPr>
          <a:xfrm>
            <a:off x="7483539" y="3008493"/>
            <a:ext cx="2572901" cy="1402060"/>
          </a:xfrm>
          <a:prstGeom prst="rect">
            <a:avLst/>
          </a:prstGeom>
          <a:solidFill>
            <a:srgbClr val="00799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bg1"/>
                </a:solidFill>
                <a:latin typeface="微软雅黑" panose="020B0503020204020204" charset="-122"/>
                <a:ea typeface="微软雅黑" panose="020B0503020204020204" charset="-122"/>
              </a:rPr>
              <a:t>四、创新性</a:t>
            </a:r>
          </a:p>
        </p:txBody>
      </p:sp>
      <p:sp>
        <p:nvSpPr>
          <p:cNvPr id="28" name="矩形 27"/>
          <p:cNvSpPr/>
          <p:nvPr/>
        </p:nvSpPr>
        <p:spPr>
          <a:xfrm>
            <a:off x="4336770" y="4763699"/>
            <a:ext cx="2572901" cy="1402060"/>
          </a:xfrm>
          <a:prstGeom prst="rect">
            <a:avLst/>
          </a:prstGeom>
          <a:solidFill>
            <a:srgbClr val="00799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bg1"/>
                </a:solidFill>
                <a:latin typeface="微软雅黑" panose="020B0503020204020204" charset="-122"/>
                <a:ea typeface="微软雅黑" panose="020B0503020204020204" charset="-122"/>
              </a:rPr>
              <a:t>五、公平性</a:t>
            </a: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71D924FC-E779-AD00-46C0-43D22E92C97A}"/>
              </a:ext>
            </a:extLst>
          </p:cNvPr>
          <p:cNvSpPr txBox="1">
            <a:spLocks noGrp="1"/>
          </p:cNvSpPr>
          <p:nvPr>
            <p:ph idx="1"/>
          </p:nvPr>
        </p:nvSpPr>
        <p:spPr>
          <a:xfrm>
            <a:off x="6361090" y="1445568"/>
            <a:ext cx="5663952" cy="5028236"/>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zh-CN" altLang="en-US" sz="1600" b="1" dirty="0">
                <a:solidFill>
                  <a:srgbClr val="103C55"/>
                </a:solidFill>
                <a:latin typeface="微软雅黑" panose="020B0503020204020204" pitchFamily="34" charset="-122"/>
                <a:ea typeface="微软雅黑" panose="020B0503020204020204" pitchFamily="34" charset="-122"/>
              </a:rPr>
              <a:t>参照药品建议</a:t>
            </a:r>
            <a:endParaRPr lang="en-US" altLang="zh-CN" sz="1600" b="1" dirty="0">
              <a:solidFill>
                <a:srgbClr val="103C55"/>
              </a:solidFill>
              <a:latin typeface="微软雅黑" panose="020B0503020204020204" pitchFamily="34" charset="-122"/>
              <a:ea typeface="微软雅黑" panose="020B0503020204020204" pitchFamily="34" charset="-122"/>
            </a:endParaRPr>
          </a:p>
          <a:p>
            <a:pPr marL="800100" lvl="1" indent="-342900" fontAlgn="b" latinLnBrk="1">
              <a:lnSpc>
                <a:spcPct val="200000"/>
              </a:lnSpc>
              <a:buFont typeface="+mj-lt"/>
              <a:buAutoNum type="arabicPeriod"/>
            </a:pPr>
            <a:r>
              <a:rPr lang="zh-CN" altLang="en-US" sz="1400" dirty="0">
                <a:latin typeface="微软雅黑" panose="020B0503020204020204" charset="-122"/>
                <a:ea typeface="微软雅黑" panose="020B0503020204020204" charset="-122"/>
              </a:rPr>
              <a:t>银杏叶提取物注射液</a:t>
            </a:r>
            <a:endParaRPr lang="en-US" altLang="zh-CN" sz="1400" dirty="0">
              <a:latin typeface="微软雅黑" panose="020B0503020204020204" charset="-122"/>
              <a:ea typeface="微软雅黑" panose="020B0503020204020204" charset="-122"/>
            </a:endParaRPr>
          </a:p>
          <a:p>
            <a:pPr marL="285750" lvl="1">
              <a:lnSpc>
                <a:spcPct val="200000"/>
              </a:lnSpc>
              <a:buFont typeface="Arial" panose="020B0604020202020204" pitchFamily="34" charset="0"/>
              <a:buChar char="•"/>
            </a:pPr>
            <a:r>
              <a:rPr lang="zh-CN" altLang="en-US" sz="1400" b="1" dirty="0">
                <a:solidFill>
                  <a:srgbClr val="103C55"/>
                </a:solidFill>
                <a:latin typeface="微软雅黑" panose="020B0503020204020204" pitchFamily="34" charset="-122"/>
                <a:ea typeface="微软雅黑" panose="020B0503020204020204" pitchFamily="34" charset="-122"/>
              </a:rPr>
              <a:t>选择参照药物的理由：</a:t>
            </a:r>
            <a:endParaRPr lang="en-US" altLang="zh-CN" sz="1400" b="1" dirty="0">
              <a:solidFill>
                <a:srgbClr val="103C55"/>
              </a:solidFill>
              <a:latin typeface="微软雅黑" panose="020B0503020204020204" pitchFamily="34" charset="-122"/>
              <a:ea typeface="微软雅黑" panose="020B0503020204020204" pitchFamily="34" charset="-122"/>
            </a:endParaRPr>
          </a:p>
          <a:p>
            <a:pPr marL="800100" lvl="1" indent="-342900" fontAlgn="b" latinLnBrk="1">
              <a:lnSpc>
                <a:spcPct val="150000"/>
              </a:lnSpc>
              <a:spcBef>
                <a:spcPts val="0"/>
              </a:spcBef>
              <a:buFont typeface="+mj-lt"/>
              <a:buAutoNum type="arabicPeriod"/>
            </a:pPr>
            <a:r>
              <a:rPr lang="zh-CN" altLang="en-US" sz="1400" dirty="0">
                <a:latin typeface="微软雅黑" panose="020B0503020204020204" charset="-122"/>
                <a:ea typeface="微软雅黑" panose="020B0503020204020204" charset="-122"/>
              </a:rPr>
              <a:t>主要成份类似，均含有总黄酮醇苷，且含量相似</a:t>
            </a:r>
            <a:r>
              <a:rPr lang="zh-CN" altLang="zh-CN" sz="1400" dirty="0">
                <a:latin typeface="微软雅黑" panose="020B0503020204020204" charset="-122"/>
                <a:ea typeface="微软雅黑" panose="020B0503020204020204" charset="-122"/>
              </a:rPr>
              <a:t>。</a:t>
            </a:r>
          </a:p>
          <a:p>
            <a:pPr marL="800100" lvl="1" indent="-342900" fontAlgn="b" latinLnBrk="1">
              <a:lnSpc>
                <a:spcPct val="150000"/>
              </a:lnSpc>
              <a:spcBef>
                <a:spcPts val="0"/>
              </a:spcBef>
              <a:buFont typeface="+mj-lt"/>
              <a:buAutoNum type="arabicPeriod"/>
            </a:pPr>
            <a:r>
              <a:rPr lang="zh-CN" altLang="en-US" sz="1400" dirty="0">
                <a:latin typeface="微软雅黑" panose="020B0503020204020204" charset="-122"/>
                <a:ea typeface="微软雅黑" panose="020B0503020204020204" charset="-122"/>
              </a:rPr>
              <a:t>两产品适应症类似。</a:t>
            </a:r>
            <a:endParaRPr lang="en-US" altLang="zh-CN" sz="1400" dirty="0">
              <a:latin typeface="微软雅黑" panose="020B0503020204020204" charset="-122"/>
              <a:ea typeface="微软雅黑" panose="020B0503020204020204" charset="-122"/>
            </a:endParaRPr>
          </a:p>
          <a:p>
            <a:pPr marL="800100" lvl="1" indent="-342900" fontAlgn="b" latinLnBrk="1">
              <a:lnSpc>
                <a:spcPct val="150000"/>
              </a:lnSpc>
              <a:spcBef>
                <a:spcPts val="0"/>
              </a:spcBef>
              <a:buFont typeface="+mj-lt"/>
              <a:buAutoNum type="arabicPeriod"/>
            </a:pPr>
            <a:r>
              <a:rPr lang="zh-CN" altLang="en-US" sz="1400" dirty="0">
                <a:latin typeface="微软雅黑" panose="020B0503020204020204" charset="-122"/>
                <a:ea typeface="微软雅黑" panose="020B0503020204020204" charset="-122"/>
              </a:rPr>
              <a:t>杏芎氯化钠注射液，在银杏叶提取物的基础上增加了川芎嗪，两种成分协同增效。</a:t>
            </a:r>
            <a:endParaRPr lang="en-US" altLang="zh-CN" sz="1400" dirty="0">
              <a:latin typeface="微软雅黑" panose="020B0503020204020204" charset="-122"/>
              <a:ea typeface="微软雅黑" panose="020B0503020204020204" charset="-122"/>
            </a:endParaRPr>
          </a:p>
          <a:p>
            <a:pPr marL="800100" lvl="1" indent="-342900" fontAlgn="b" latinLnBrk="1">
              <a:lnSpc>
                <a:spcPct val="150000"/>
              </a:lnSpc>
              <a:spcBef>
                <a:spcPts val="0"/>
              </a:spcBef>
              <a:buFont typeface="+mj-lt"/>
              <a:buAutoNum type="arabicPeriod"/>
            </a:pPr>
            <a:r>
              <a:rPr lang="zh-CN" altLang="en-US" sz="1400" dirty="0">
                <a:latin typeface="微软雅黑" panose="020B0503020204020204" charset="-122"/>
                <a:ea typeface="微软雅黑" panose="020B0503020204020204" charset="-122"/>
              </a:rPr>
              <a:t>与银杏叶提取物注射液相比，杏芎氯化钠注射液适应症更加明确，用法用量清晰。</a:t>
            </a:r>
            <a:endParaRPr lang="en-US" altLang="zh-CN" sz="1400" dirty="0">
              <a:latin typeface="微软雅黑" panose="020B0503020204020204" charset="-122"/>
              <a:ea typeface="微软雅黑" panose="020B0503020204020204" charset="-122"/>
            </a:endParaRPr>
          </a:p>
          <a:p>
            <a:pPr marL="800100" lvl="1" indent="-342900" fontAlgn="b" latinLnBrk="1">
              <a:lnSpc>
                <a:spcPct val="150000"/>
              </a:lnSpc>
              <a:spcBef>
                <a:spcPts val="0"/>
              </a:spcBef>
              <a:buFont typeface="+mj-lt"/>
              <a:buAutoNum type="arabicPeriod"/>
            </a:pPr>
            <a:r>
              <a:rPr lang="zh-CN" altLang="en-US" sz="1400" dirty="0">
                <a:latin typeface="微软雅黑" panose="020B0503020204020204" charset="-122"/>
                <a:ea typeface="微软雅黑" panose="020B0503020204020204" charset="-122"/>
              </a:rPr>
              <a:t>杏芎氯化钠注射液为直输型液体，无需再次配制，使用更方便，且减少了二次污染。</a:t>
            </a:r>
            <a:endParaRPr lang="en-US" altLang="zh-CN" sz="1400" dirty="0">
              <a:latin typeface="微软雅黑" panose="020B0503020204020204" charset="-122"/>
              <a:ea typeface="微软雅黑" panose="020B0503020204020204" charset="-122"/>
            </a:endParaRPr>
          </a:p>
          <a:p>
            <a:pPr marL="800100" lvl="1" indent="-342900" fontAlgn="b" latinLnBrk="1">
              <a:lnSpc>
                <a:spcPct val="150000"/>
              </a:lnSpc>
              <a:spcBef>
                <a:spcPts val="0"/>
              </a:spcBef>
              <a:buFont typeface="+mj-lt"/>
              <a:buAutoNum type="arabicPeriod"/>
            </a:pPr>
            <a:r>
              <a:rPr lang="zh-CN" altLang="en-US" sz="1400" b="0" dirty="0">
                <a:latin typeface="微软雅黑" panose="020B0503020204020204" pitchFamily="34" charset="-122"/>
                <a:ea typeface="微软雅黑" panose="020B0503020204020204" pitchFamily="34" charset="-122"/>
              </a:rPr>
              <a:t>杏芎氯化钠注射液可明确用于老年患者。</a:t>
            </a:r>
            <a:endParaRPr lang="en-US" altLang="zh-CN" sz="1400" b="0" dirty="0">
              <a:latin typeface="微软雅黑" panose="020B0503020204020204" pitchFamily="34" charset="-122"/>
              <a:ea typeface="微软雅黑" panose="020B0503020204020204" pitchFamily="34" charset="-122"/>
            </a:endParaRPr>
          </a:p>
          <a:p>
            <a:pPr marL="800100" lvl="1" indent="-342900" fontAlgn="b" latinLnBrk="1">
              <a:lnSpc>
                <a:spcPct val="150000"/>
              </a:lnSpc>
              <a:spcBef>
                <a:spcPts val="0"/>
              </a:spcBef>
              <a:buFont typeface="+mj-lt"/>
              <a:buAutoNum type="arabicPeriod"/>
            </a:pPr>
            <a:r>
              <a:rPr lang="zh-CN" altLang="en-US" sz="1400" dirty="0">
                <a:latin typeface="微软雅黑" panose="020B0503020204020204" pitchFamily="34" charset="-122"/>
                <a:ea typeface="微软雅黑" panose="020B0503020204020204" pitchFamily="34" charset="-122"/>
              </a:rPr>
              <a:t>银杏叶提取物注射液临床应用广泛，米内网数据显示，</a:t>
            </a:r>
            <a:r>
              <a:rPr lang="en-US" altLang="zh-CN" sz="1400" dirty="0">
                <a:latin typeface="微软雅黑" panose="020B0503020204020204" pitchFamily="34" charset="-122"/>
                <a:ea typeface="微软雅黑" panose="020B0503020204020204" pitchFamily="34" charset="-122"/>
              </a:rPr>
              <a:t> 2022</a:t>
            </a:r>
            <a:r>
              <a:rPr lang="zh-CN" altLang="en-US" sz="1400" dirty="0">
                <a:latin typeface="微软雅黑" panose="020B0503020204020204" pitchFamily="34" charset="-122"/>
                <a:ea typeface="微软雅黑" panose="020B0503020204020204" pitchFamily="34" charset="-122"/>
              </a:rPr>
              <a:t>年银杏叶提取物注射液年销售额近</a:t>
            </a:r>
            <a:r>
              <a:rPr lang="en-US" altLang="zh-CN" sz="1400" dirty="0">
                <a:latin typeface="微软雅黑" panose="020B0503020204020204" pitchFamily="34" charset="-122"/>
                <a:ea typeface="微软雅黑" panose="020B0503020204020204" pitchFamily="34" charset="-122"/>
              </a:rPr>
              <a:t>30</a:t>
            </a:r>
            <a:r>
              <a:rPr lang="zh-CN" altLang="en-US" sz="1400" dirty="0">
                <a:latin typeface="微软雅黑" panose="020B0503020204020204" pitchFamily="34" charset="-122"/>
                <a:ea typeface="微软雅黑" panose="020B0503020204020204" pitchFamily="34" charset="-122"/>
              </a:rPr>
              <a:t>亿元。</a:t>
            </a:r>
            <a:endParaRPr lang="en-US" altLang="zh-CN" sz="1400" b="0" dirty="0">
              <a:latin typeface="微软雅黑" panose="020B0503020204020204" pitchFamily="34" charset="-122"/>
              <a:ea typeface="微软雅黑" panose="020B0503020204020204" pitchFamily="34" charset="-122"/>
            </a:endParaRPr>
          </a:p>
        </p:txBody>
      </p:sp>
      <p:graphicFrame>
        <p:nvGraphicFramePr>
          <p:cNvPr id="4" name="表格 3">
            <a:extLst>
              <a:ext uri="{FF2B5EF4-FFF2-40B4-BE49-F238E27FC236}">
                <a16:creationId xmlns:a16="http://schemas.microsoft.com/office/drawing/2014/main" id="{EB296E46-FD95-83E9-184D-7A8EF26EBEDE}"/>
              </a:ext>
            </a:extLst>
          </p:cNvPr>
          <p:cNvGraphicFramePr>
            <a:graphicFrameLocks noGrp="1"/>
          </p:cNvGraphicFramePr>
          <p:nvPr>
            <p:extLst>
              <p:ext uri="{D42A27DB-BD31-4B8C-83A1-F6EECF244321}">
                <p14:modId xmlns:p14="http://schemas.microsoft.com/office/powerpoint/2010/main" val="3245330517"/>
              </p:ext>
            </p:extLst>
          </p:nvPr>
        </p:nvGraphicFramePr>
        <p:xfrm>
          <a:off x="335360" y="1445568"/>
          <a:ext cx="5904656" cy="5165676"/>
        </p:xfrm>
        <a:graphic>
          <a:graphicData uri="http://schemas.openxmlformats.org/drawingml/2006/table">
            <a:tbl>
              <a:tblPr firstRow="1" bandRow="1">
                <a:tableStyleId>{F5AB1C69-6EDB-4FF4-983F-18BD219EF322}</a:tableStyleId>
              </a:tblPr>
              <a:tblGrid>
                <a:gridCol w="1944216">
                  <a:extLst>
                    <a:ext uri="{9D8B030D-6E8A-4147-A177-3AD203B41FA5}">
                      <a16:colId xmlns:a16="http://schemas.microsoft.com/office/drawing/2014/main" val="1241369863"/>
                    </a:ext>
                  </a:extLst>
                </a:gridCol>
                <a:gridCol w="3960440">
                  <a:extLst>
                    <a:ext uri="{9D8B030D-6E8A-4147-A177-3AD203B41FA5}">
                      <a16:colId xmlns:a16="http://schemas.microsoft.com/office/drawing/2014/main" val="2873235761"/>
                    </a:ext>
                  </a:extLst>
                </a:gridCol>
              </a:tblGrid>
              <a:tr h="404771">
                <a:tc>
                  <a:txBody>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通用名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r>
                        <a:rPr kumimoji="0" lang="zh-CN" altLang="en-US" sz="1400" b="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杏芎氯化钠注射液</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7947660"/>
                  </a:ext>
                </a:extLst>
              </a:tr>
              <a:tr h="364352">
                <a:tc>
                  <a:txBody>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注册规格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r>
                        <a:rPr kumimoji="0" lang="en-US" altLang="zh-CN" sz="1400" b="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100ml</a:t>
                      </a:r>
                      <a:r>
                        <a:rPr kumimoji="0" lang="zh-CN" altLang="en-US" sz="1400" b="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a:t>
                      </a:r>
                      <a:r>
                        <a:rPr kumimoji="0" lang="en-US" altLang="zh-CN" sz="1400" b="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250ml</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6690148"/>
                  </a:ext>
                </a:extLst>
              </a:tr>
              <a:tr h="677886">
                <a:tc>
                  <a:txBody>
                    <a:bodyPr/>
                    <a:lstStyle/>
                    <a:p>
                      <a:pPr algn="ctr">
                        <a:lnSpc>
                          <a:spcPct val="130000"/>
                        </a:lnSpc>
                      </a:pPr>
                      <a:r>
                        <a:rPr lang="zh-CN" altLang="en-US" sz="1400" dirty="0">
                          <a:solidFill>
                            <a:schemeClr val="bg1"/>
                          </a:solidFill>
                          <a:latin typeface="微软雅黑" panose="020B0503020204020204" pitchFamily="34" charset="-122"/>
                          <a:ea typeface="微软雅黑" panose="020B0503020204020204" pitchFamily="34" charset="-122"/>
                        </a:rPr>
                        <a:t>说明书适应症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l" defTabSz="914400" rtl="0" eaLnBrk="0" fontAlgn="base" latinLnBrk="0" hangingPunct="0">
                        <a:lnSpc>
                          <a:spcPct val="130000"/>
                        </a:lnSpc>
                        <a:spcBef>
                          <a:spcPct val="0"/>
                        </a:spcBef>
                        <a:spcAft>
                          <a:spcPct val="0"/>
                        </a:spcAft>
                        <a:buClrTx/>
                        <a:buSzTx/>
                        <a:buFont typeface="Arial" panose="020B0604020202020204" pitchFamily="34" charset="0"/>
                        <a:buNone/>
                        <a:tabLst/>
                        <a:defRPr/>
                      </a:pPr>
                      <a:r>
                        <a:rPr kumimoji="0" lang="zh-CN" altLang="en-US" sz="1400" u="none" strike="noStrike" kern="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rPr>
                        <a:t>用于治疗缺血性心脑血管疾病</a:t>
                      </a:r>
                      <a:r>
                        <a:rPr kumimoji="0" lang="zh-CN" altLang="en-US" sz="1400" u="none" strike="noStrike" kern="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rPr>
                        <a:t>如脑供血不足、脑血栓形成、脑栓塞、冠心病、心绞痛、心肌梗死</a:t>
                      </a:r>
                      <a:r>
                        <a:rPr kumimoji="0" lang="zh-CN" altLang="zh-CN" sz="1400" b="0" u="none" strike="noStrike" kern="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rPr>
                        <a:t>。</a:t>
                      </a:r>
                      <a:endParaRPr kumimoji="0" lang="zh-CN" altLang="zh-CN" sz="1400" b="0" i="0" u="none" strike="noStrike" kern="1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2703942"/>
                  </a:ext>
                </a:extLst>
              </a:tr>
              <a:tr h="677886">
                <a:tc>
                  <a:txBody>
                    <a:bodyPr/>
                    <a:lstStyle/>
                    <a:p>
                      <a:pPr algn="ctr"/>
                      <a:r>
                        <a:rPr lang="zh-CN" altLang="en-US" sz="1400" dirty="0">
                          <a:solidFill>
                            <a:schemeClr val="bg1"/>
                          </a:solidFill>
                          <a:latin typeface="微软雅黑" panose="020B0503020204020204" pitchFamily="34" charset="-122"/>
                          <a:ea typeface="微软雅黑" panose="020B0503020204020204" pitchFamily="34" charset="-122"/>
                        </a:rPr>
                        <a:t>用法用量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l" defTabSz="914400" rtl="0" eaLnBrk="0" fontAlgn="base" latinLnBrk="0" hangingPunct="0">
                        <a:lnSpc>
                          <a:spcPct val="130000"/>
                        </a:lnSpc>
                        <a:spcBef>
                          <a:spcPct val="0"/>
                        </a:spcBef>
                        <a:spcAft>
                          <a:spcPct val="0"/>
                        </a:spcAft>
                        <a:buClrTx/>
                        <a:buSzTx/>
                        <a:buFont typeface="Arial" panose="020B0604020202020204" pitchFamily="34" charset="0"/>
                        <a:buNone/>
                        <a:tabLst/>
                        <a:defRPr/>
                      </a:pPr>
                      <a:r>
                        <a:rPr kumimoji="0" lang="zh-CN" altLang="en-US"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静脉缓慢滴注，一次</a:t>
                      </a:r>
                      <a:r>
                        <a:rPr kumimoji="0" lang="en-US" altLang="zh-CN"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100</a:t>
                      </a:r>
                      <a:r>
                        <a:rPr kumimoji="0" lang="zh-CN" altLang="en-US"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a:t>
                      </a:r>
                      <a:r>
                        <a:rPr kumimoji="0" lang="en-US" altLang="zh-CN"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250ml</a:t>
                      </a:r>
                      <a:r>
                        <a:rPr kumimoji="0" lang="zh-CN" altLang="en-US"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，一日</a:t>
                      </a:r>
                      <a:r>
                        <a:rPr kumimoji="0" lang="en-US" altLang="zh-CN"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1</a:t>
                      </a:r>
                      <a:r>
                        <a:rPr kumimoji="0" lang="zh-CN" altLang="en-US"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次，</a:t>
                      </a:r>
                      <a:r>
                        <a:rPr kumimoji="0" lang="en-US" altLang="zh-CN"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10</a:t>
                      </a:r>
                      <a:r>
                        <a:rPr kumimoji="0" lang="zh-CN" altLang="en-US"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a:t>
                      </a:r>
                      <a:r>
                        <a:rPr kumimoji="0" lang="en-US" altLang="zh-CN"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15</a:t>
                      </a:r>
                      <a:r>
                        <a:rPr kumimoji="0" lang="zh-CN" altLang="en-US"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天为一疗程，或遵医嘱。</a:t>
                      </a:r>
                      <a:endParaRPr kumimoji="0" lang="zh-CN" altLang="zh-CN" sz="1400" b="0" i="0" u="none" strike="noStrike" kern="100" cap="none" spc="0" normalizeH="0" baseline="0" noProof="0" dirty="0">
                        <a:ln>
                          <a:noFill/>
                        </a:ln>
                        <a:effectLst/>
                        <a:uLnTx/>
                        <a:uFillTx/>
                        <a:latin typeface="微软雅黑" panose="020B0503020204020204" pitchFamily="34" charset="-122"/>
                        <a:ea typeface="微软雅黑" panose="020B0503020204020204" pitchFamily="34" charset="-122"/>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0752793"/>
                  </a:ext>
                </a:extLst>
              </a:tr>
              <a:tr h="677886">
                <a:tc>
                  <a:txBody>
                    <a:bodyPr/>
                    <a:lstStyle/>
                    <a:p>
                      <a:pPr algn="ctr">
                        <a:lnSpc>
                          <a:spcPct val="130000"/>
                        </a:lnSpc>
                      </a:pPr>
                      <a:r>
                        <a:rPr kumimoji="0" lang="zh-CN" altLang="en-US" sz="1400" b="1"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rPr>
                        <a:t>中国大陆首次</a:t>
                      </a:r>
                      <a:endParaRPr kumimoji="0" lang="en-US" altLang="zh-CN" sz="1400" b="1"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endParaRPr>
                    </a:p>
                    <a:p>
                      <a:pPr algn="ctr">
                        <a:lnSpc>
                          <a:spcPct val="130000"/>
                        </a:lnSpc>
                      </a:pPr>
                      <a:r>
                        <a:rPr kumimoji="0" lang="zh-CN" altLang="en-US" sz="1400" b="1"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rPr>
                        <a:t>上市时间</a:t>
                      </a:r>
                      <a:endParaRPr lang="zh-CN" altLang="en-US" sz="1400" dirty="0">
                        <a:solidFill>
                          <a:schemeClr val="bg1"/>
                        </a:solidFill>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r>
                        <a:rPr kumimoji="0" lang="en-US" altLang="zh-CN"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2003</a:t>
                      </a:r>
                      <a:r>
                        <a:rPr kumimoji="0" lang="zh-CN" altLang="en-US"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年</a:t>
                      </a:r>
                      <a:r>
                        <a:rPr kumimoji="0" lang="en-US" altLang="zh-CN"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12</a:t>
                      </a:r>
                      <a:r>
                        <a:rPr kumimoji="0" lang="zh-CN" altLang="en-US"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月 </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1315217"/>
                  </a:ext>
                </a:extLst>
              </a:tr>
              <a:tr h="982704">
                <a:tc>
                  <a:txBody>
                    <a:bodyPr/>
                    <a:lstStyle/>
                    <a:p>
                      <a:pPr algn="ctr">
                        <a:lnSpc>
                          <a:spcPct val="130000"/>
                        </a:lnSpc>
                      </a:pPr>
                      <a:r>
                        <a:rPr kumimoji="0" lang="zh-CN" altLang="en-US" sz="1400" b="1"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rPr>
                        <a:t>目前大陆地区同通用名药品的上市情况</a:t>
                      </a:r>
                      <a:endParaRPr lang="zh-CN" altLang="en-US" sz="1400" dirty="0">
                        <a:solidFill>
                          <a:schemeClr val="bg1"/>
                        </a:solidFill>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r>
                        <a:rPr kumimoji="0" lang="zh-CN" altLang="en-US" sz="1400" b="1"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rPr>
                        <a:t>弘和制药有限公司，独家上市</a:t>
                      </a:r>
                      <a:endParaRPr lang="zh-CN" altLang="en-US" sz="1400" b="1" dirty="0">
                        <a:solidFill>
                          <a:srgbClr val="C00000"/>
                        </a:solidFill>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7578216"/>
                  </a:ext>
                </a:extLst>
              </a:tr>
              <a:tr h="741005">
                <a:tc>
                  <a:txBody>
                    <a:bodyPr/>
                    <a:lstStyle/>
                    <a:p>
                      <a:pPr algn="ctr">
                        <a:lnSpc>
                          <a:spcPct val="130000"/>
                        </a:lnSpc>
                      </a:pPr>
                      <a:r>
                        <a:rPr kumimoji="0" lang="zh-CN" altLang="en-US" sz="1400" b="1"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rPr>
                        <a:t>全球首个上市国家</a:t>
                      </a:r>
                      <a:r>
                        <a:rPr kumimoji="0" lang="en-US" altLang="zh-CN" sz="1400" b="1"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rPr>
                        <a:t>/</a:t>
                      </a:r>
                      <a:r>
                        <a:rPr kumimoji="0" lang="zh-CN" altLang="en-US" sz="1400" b="1"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rPr>
                        <a:t>地区及上市时间</a:t>
                      </a:r>
                      <a:endParaRPr lang="zh-CN" altLang="en-US" sz="1400" dirty="0">
                        <a:solidFill>
                          <a:schemeClr val="bg1"/>
                        </a:solidFill>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r>
                        <a:rPr kumimoji="0" lang="zh-CN" altLang="en-US" sz="1400" b="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中国，</a:t>
                      </a:r>
                      <a:r>
                        <a:rPr kumimoji="0" lang="en-US" altLang="zh-CN"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2003</a:t>
                      </a:r>
                      <a:r>
                        <a:rPr kumimoji="0" lang="zh-CN" altLang="en-US"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年</a:t>
                      </a:r>
                      <a:r>
                        <a:rPr kumimoji="0" lang="en-US" altLang="zh-CN" sz="1400" b="0" u="none" strike="noStrike" kern="0" cap="none" spc="0" normalizeH="0" baseline="0" noProof="0" dirty="0">
                          <a:ln>
                            <a:noFill/>
                          </a:ln>
                          <a:effectLst/>
                          <a:uLnTx/>
                          <a:uFillTx/>
                          <a:latin typeface="微软雅黑" panose="020B0503020204020204" pitchFamily="34" charset="-122"/>
                          <a:ea typeface="微软雅黑" panose="020B0503020204020204" pitchFamily="34" charset="-122"/>
                        </a:rPr>
                        <a:t> </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1534047"/>
                  </a:ext>
                </a:extLst>
              </a:tr>
              <a:tr h="420579">
                <a:tc>
                  <a:txBody>
                    <a:bodyPr/>
                    <a:lstStyle/>
                    <a:p>
                      <a:pPr algn="ctr"/>
                      <a:r>
                        <a:rPr kumimoji="0" lang="zh-CN" altLang="en-US" sz="1400" b="1"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rPr>
                        <a:t>是否为</a:t>
                      </a:r>
                      <a:r>
                        <a:rPr kumimoji="0" lang="en-US" altLang="zh-CN" sz="1400" b="1"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rPr>
                        <a:t>OTC</a:t>
                      </a:r>
                      <a:r>
                        <a:rPr kumimoji="0" lang="zh-CN" altLang="en-US" sz="1400" b="1"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rPr>
                        <a:t>药品</a:t>
                      </a:r>
                      <a:endParaRPr lang="zh-CN" altLang="en-US" sz="1400" dirty="0">
                        <a:solidFill>
                          <a:schemeClr val="bg1"/>
                        </a:solidFill>
                        <a:latin typeface="微软雅黑" panose="020B0503020204020204" pitchFamily="34" charset="-122"/>
                        <a:ea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r>
                        <a:rPr lang="zh-CN" altLang="en-US" sz="1400" dirty="0">
                          <a:solidFill>
                            <a:schemeClr val="tx1"/>
                          </a:solidFill>
                          <a:latin typeface="微软雅黑" panose="020B0503020204020204" pitchFamily="34" charset="-122"/>
                          <a:ea typeface="微软雅黑" panose="020B0503020204020204" pitchFamily="34" charset="-122"/>
                        </a:rPr>
                        <a:t>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6865402"/>
                  </a:ext>
                </a:extLst>
              </a:tr>
            </a:tbl>
          </a:graphicData>
        </a:graphic>
      </p:graphicFrame>
      <p:sp>
        <p:nvSpPr>
          <p:cNvPr id="5" name="文本框 4">
            <a:extLst>
              <a:ext uri="{FF2B5EF4-FFF2-40B4-BE49-F238E27FC236}">
                <a16:creationId xmlns:a16="http://schemas.microsoft.com/office/drawing/2014/main" id="{F81A6BF7-62AF-20CE-FCDE-E6798E780F9A}"/>
              </a:ext>
            </a:extLst>
          </p:cNvPr>
          <p:cNvSpPr txBox="1"/>
          <p:nvPr/>
        </p:nvSpPr>
        <p:spPr>
          <a:xfrm>
            <a:off x="1847528" y="426147"/>
            <a:ext cx="9659409" cy="480131"/>
          </a:xfrm>
          <a:prstGeom prst="rect">
            <a:avLst/>
          </a:prstGeom>
          <a:noFill/>
        </p:spPr>
        <p:txBody>
          <a:bodyPr wrap="square" rtlCol="0">
            <a:spAutoFit/>
          </a:bodyPr>
          <a:lstStyle/>
          <a:p>
            <a:pPr>
              <a:lnSpc>
                <a:spcPct val="90000"/>
              </a:lnSpc>
              <a:spcBef>
                <a:spcPct val="0"/>
              </a:spcBef>
            </a:pPr>
            <a:r>
              <a:rPr lang="zh-CN" altLang="en-US" sz="2800" b="1" dirty="0">
                <a:solidFill>
                  <a:srgbClr val="103C55"/>
                </a:solidFill>
                <a:latin typeface="微软雅黑" panose="020B0503020204020204" pitchFamily="34" charset="-122"/>
                <a:ea typeface="微软雅黑" panose="020B0503020204020204" pitchFamily="34" charset="-122"/>
                <a:cs typeface="+mj-cs"/>
              </a:rPr>
              <a:t>杏芎氯化钠注射液，两成份协同增效，用药指征清晰</a:t>
            </a:r>
          </a:p>
        </p:txBody>
      </p:sp>
      <p:sp>
        <p:nvSpPr>
          <p:cNvPr id="6" name="文本框 5">
            <a:extLst>
              <a:ext uri="{FF2B5EF4-FFF2-40B4-BE49-F238E27FC236}">
                <a16:creationId xmlns:a16="http://schemas.microsoft.com/office/drawing/2014/main" id="{4A88DAA7-BE30-3895-5F92-D0653C48F5F7}"/>
              </a:ext>
            </a:extLst>
          </p:cNvPr>
          <p:cNvSpPr txBox="1"/>
          <p:nvPr/>
        </p:nvSpPr>
        <p:spPr>
          <a:xfrm>
            <a:off x="10367144" y="10492"/>
            <a:ext cx="1824856" cy="523220"/>
          </a:xfrm>
          <a:prstGeom prst="rect">
            <a:avLst/>
          </a:prstGeom>
          <a:solidFill>
            <a:srgbClr val="007993"/>
          </a:solidFill>
        </p:spPr>
        <p:txBody>
          <a:bodyPr wrap="square" rtlCol="0">
            <a:spAutoFit/>
          </a:bodyPr>
          <a:lstStyle/>
          <a:p>
            <a:pPr algn="ctr"/>
            <a:r>
              <a:rPr lang="zh-CN" altLang="en-US" sz="2800" dirty="0">
                <a:solidFill>
                  <a:schemeClr val="bg1"/>
                </a:solidFill>
                <a:latin typeface="宋体" panose="02010600030101010101" pitchFamily="2" charset="-122"/>
              </a:rPr>
              <a:t>基本信息</a:t>
            </a:r>
          </a:p>
        </p:txBody>
      </p:sp>
    </p:spTree>
    <p:extLst>
      <p:ext uri="{BB962C8B-B14F-4D97-AF65-F5344CB8AC3E}">
        <p14:creationId xmlns:p14="http://schemas.microsoft.com/office/powerpoint/2010/main" val="2383773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圆角 8">
            <a:extLst>
              <a:ext uri="{FF2B5EF4-FFF2-40B4-BE49-F238E27FC236}">
                <a16:creationId xmlns:a16="http://schemas.microsoft.com/office/drawing/2014/main" id="{EA060625-D323-941A-94B7-3FB899CD77E6}"/>
              </a:ext>
            </a:extLst>
          </p:cNvPr>
          <p:cNvSpPr/>
          <p:nvPr/>
        </p:nvSpPr>
        <p:spPr>
          <a:xfrm>
            <a:off x="1178241" y="1417904"/>
            <a:ext cx="4431365" cy="590902"/>
          </a:xfrm>
          <a:prstGeom prst="round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chemeClr val="tx1"/>
                </a:solidFill>
                <a:latin typeface="微软雅黑" panose="020B0503020204020204" pitchFamily="34" charset="-122"/>
                <a:ea typeface="微软雅黑" panose="020B0503020204020204" pitchFamily="34" charset="-122"/>
              </a:rPr>
              <a:t>所治疗疾病基本情况</a:t>
            </a:r>
          </a:p>
        </p:txBody>
      </p:sp>
      <p:sp>
        <p:nvSpPr>
          <p:cNvPr id="10" name="文本框 9">
            <a:extLst>
              <a:ext uri="{FF2B5EF4-FFF2-40B4-BE49-F238E27FC236}">
                <a16:creationId xmlns:a16="http://schemas.microsoft.com/office/drawing/2014/main" id="{454120FF-AA73-943A-2C66-CEA322DD69D4}"/>
              </a:ext>
            </a:extLst>
          </p:cNvPr>
          <p:cNvSpPr txBox="1"/>
          <p:nvPr/>
        </p:nvSpPr>
        <p:spPr>
          <a:xfrm>
            <a:off x="1194806" y="2077345"/>
            <a:ext cx="4431365" cy="3902222"/>
          </a:xfrm>
          <a:prstGeom prst="rect">
            <a:avLst/>
          </a:prstGeom>
          <a:solidFill>
            <a:schemeClr val="bg1"/>
          </a:solidFill>
          <a:ln>
            <a:solidFill>
              <a:schemeClr val="tx1"/>
            </a:solidFill>
          </a:ln>
        </p:spPr>
        <p:txBody>
          <a:bodyPr wrap="square" rtlCol="0">
            <a:spAutoFit/>
          </a:bodyPr>
          <a:lstStyle/>
          <a:p>
            <a:pPr lvl="0" algn="just">
              <a:lnSpc>
                <a:spcPct val="130000"/>
              </a:lnSpc>
            </a:pPr>
            <a:r>
              <a:rPr lang="en-US" altLang="en-US" sz="1600" b="0" dirty="0">
                <a:latin typeface="微软雅黑" panose="020B0503020204020204" pitchFamily="34" charset="-122"/>
                <a:ea typeface="微软雅黑" panose="020B0503020204020204" pitchFamily="34" charset="-122"/>
              </a:rPr>
              <a:t>《</a:t>
            </a:r>
            <a:r>
              <a:rPr lang="zh-CN" altLang="en-US" sz="1600" b="0" dirty="0">
                <a:latin typeface="微软雅黑" panose="020B0503020204020204" pitchFamily="34" charset="-122"/>
                <a:ea typeface="微软雅黑" panose="020B0503020204020204" pitchFamily="34" charset="-122"/>
              </a:rPr>
              <a:t>中国心血管健康与疾病报告</a:t>
            </a:r>
            <a:r>
              <a:rPr lang="en-US" altLang="en-US" sz="1600" b="0" dirty="0">
                <a:latin typeface="微软雅黑" panose="020B0503020204020204" pitchFamily="34" charset="-122"/>
                <a:ea typeface="微软雅黑" panose="020B0503020204020204" pitchFamily="34" charset="-122"/>
              </a:rPr>
              <a:t>2021》</a:t>
            </a:r>
            <a:r>
              <a:rPr lang="zh-CN" altLang="en-US" sz="1600" b="0" dirty="0">
                <a:latin typeface="微软雅黑" panose="020B0503020204020204" pitchFamily="34" charset="-122"/>
                <a:ea typeface="微软雅黑" panose="020B0503020204020204" pitchFamily="34" charset="-122"/>
              </a:rPr>
              <a:t>显示，目前，在人口老龄化和代谢危险因素持续流行的双重压力下，中国心脑血管病患病率处于持续上升阶段，其中，脑卒中患病人数约为</a:t>
            </a:r>
            <a:r>
              <a:rPr lang="en-US" altLang="en-US" sz="1600" b="0" dirty="0">
                <a:latin typeface="微软雅黑" panose="020B0503020204020204" pitchFamily="34" charset="-122"/>
                <a:ea typeface="微软雅黑" panose="020B0503020204020204" pitchFamily="34" charset="-122"/>
              </a:rPr>
              <a:t>1300</a:t>
            </a:r>
            <a:r>
              <a:rPr lang="zh-CN" altLang="en-US" sz="1600" b="0" dirty="0">
                <a:latin typeface="微软雅黑" panose="020B0503020204020204" pitchFamily="34" charset="-122"/>
                <a:ea typeface="微软雅黑" panose="020B0503020204020204" pitchFamily="34" charset="-122"/>
              </a:rPr>
              <a:t>万，冠心病患病人数约为</a:t>
            </a:r>
            <a:r>
              <a:rPr lang="en-US" altLang="en-US" sz="1600" b="0" dirty="0">
                <a:latin typeface="微软雅黑" panose="020B0503020204020204" pitchFamily="34" charset="-122"/>
                <a:ea typeface="微软雅黑" panose="020B0503020204020204" pitchFamily="34" charset="-122"/>
              </a:rPr>
              <a:t>1139</a:t>
            </a:r>
            <a:r>
              <a:rPr lang="zh-CN" altLang="en-US" sz="1600" b="0" dirty="0">
                <a:latin typeface="微软雅黑" panose="020B0503020204020204" pitchFamily="34" charset="-122"/>
                <a:ea typeface="微软雅黑" panose="020B0503020204020204" pitchFamily="34" charset="-122"/>
              </a:rPr>
              <a:t>万；中国医院心脑血管病患者出院总人次数为</a:t>
            </a:r>
            <a:r>
              <a:rPr lang="en-US" altLang="en-US" sz="1600" b="0" dirty="0">
                <a:latin typeface="微软雅黑" panose="020B0503020204020204" pitchFamily="34" charset="-122"/>
                <a:ea typeface="微软雅黑" panose="020B0503020204020204" pitchFamily="34" charset="-122"/>
              </a:rPr>
              <a:t>2684.41</a:t>
            </a:r>
            <a:r>
              <a:rPr lang="zh-CN" altLang="en-US" sz="1600" b="0" dirty="0">
                <a:latin typeface="微软雅黑" panose="020B0503020204020204" pitchFamily="34" charset="-122"/>
                <a:ea typeface="微软雅黑" panose="020B0503020204020204" pitchFamily="34" charset="-122"/>
              </a:rPr>
              <a:t>万人次，占同期出院总人次数的</a:t>
            </a:r>
            <a:r>
              <a:rPr lang="en-US" altLang="en-US" sz="1600" b="0" dirty="0">
                <a:latin typeface="微软雅黑" panose="020B0503020204020204" pitchFamily="34" charset="-122"/>
                <a:ea typeface="微软雅黑" panose="020B0503020204020204" pitchFamily="34" charset="-122"/>
              </a:rPr>
              <a:t>14.03</a:t>
            </a:r>
            <a:r>
              <a:rPr lang="zh-CN" altLang="en-US" sz="1600" b="0" dirty="0">
                <a:latin typeface="微软雅黑" panose="020B0503020204020204" pitchFamily="34" charset="-122"/>
                <a:ea typeface="微软雅黑" panose="020B0503020204020204" pitchFamily="34" charset="-122"/>
              </a:rPr>
              <a:t>％，年均增速为</a:t>
            </a:r>
            <a:r>
              <a:rPr lang="en-US" altLang="en-US" sz="1600" b="0" dirty="0">
                <a:latin typeface="微软雅黑" panose="020B0503020204020204" pitchFamily="34" charset="-122"/>
                <a:ea typeface="微软雅黑" panose="020B0503020204020204" pitchFamily="34" charset="-122"/>
              </a:rPr>
              <a:t>9.59%</a:t>
            </a:r>
            <a:r>
              <a:rPr lang="zh-CN" altLang="en-US" sz="1600" b="0" dirty="0">
                <a:latin typeface="微软雅黑" panose="020B0503020204020204" pitchFamily="34" charset="-122"/>
                <a:ea typeface="微软雅黑" panose="020B0503020204020204" pitchFamily="34" charset="-122"/>
              </a:rPr>
              <a:t>；心脑血管死亡率方面，农村及城市分别为</a:t>
            </a:r>
            <a:r>
              <a:rPr lang="en-US" altLang="en-US" sz="1600" b="0" dirty="0">
                <a:latin typeface="微软雅黑" panose="020B0503020204020204" pitchFamily="34" charset="-122"/>
                <a:ea typeface="微软雅黑" panose="020B0503020204020204" pitchFamily="34" charset="-122"/>
              </a:rPr>
              <a:t>323.29/10</a:t>
            </a:r>
            <a:r>
              <a:rPr lang="zh-CN" altLang="en-US" sz="1600" b="0" dirty="0">
                <a:latin typeface="微软雅黑" panose="020B0503020204020204" pitchFamily="34" charset="-122"/>
                <a:ea typeface="微软雅黑" panose="020B0503020204020204" pitchFamily="34" charset="-122"/>
              </a:rPr>
              <a:t>万与</a:t>
            </a:r>
            <a:r>
              <a:rPr lang="en-US" altLang="en-US" sz="1600" b="0" dirty="0">
                <a:latin typeface="微软雅黑" panose="020B0503020204020204" pitchFamily="34" charset="-122"/>
                <a:ea typeface="微软雅黑" panose="020B0503020204020204" pitchFamily="34" charset="-122"/>
              </a:rPr>
              <a:t>277.92/10</a:t>
            </a:r>
            <a:r>
              <a:rPr lang="zh-CN" altLang="en-US" sz="1600" b="0" dirty="0">
                <a:latin typeface="微软雅黑" panose="020B0503020204020204" pitchFamily="34" charset="-122"/>
                <a:ea typeface="微软雅黑" panose="020B0503020204020204" pitchFamily="34" charset="-122"/>
              </a:rPr>
              <a:t>万。住院费用方面，脑卒中与冠心病的次均住院费用分别为 </a:t>
            </a:r>
            <a:r>
              <a:rPr lang="en-US" altLang="en-US" sz="1600" b="0" dirty="0">
                <a:latin typeface="微软雅黑" panose="020B0503020204020204" pitchFamily="34" charset="-122"/>
                <a:ea typeface="微软雅黑" panose="020B0503020204020204" pitchFamily="34" charset="-122"/>
              </a:rPr>
              <a:t>9811.18</a:t>
            </a:r>
            <a:r>
              <a:rPr lang="zh-CN" altLang="en-US" sz="1600" b="0" dirty="0">
                <a:latin typeface="微软雅黑" panose="020B0503020204020204" pitchFamily="34" charset="-122"/>
                <a:ea typeface="微软雅黑" panose="020B0503020204020204" pitchFamily="34" charset="-122"/>
              </a:rPr>
              <a:t>元与</a:t>
            </a:r>
            <a:r>
              <a:rPr lang="en-US" altLang="en-US" sz="1600" b="0" dirty="0">
                <a:latin typeface="微软雅黑" panose="020B0503020204020204" pitchFamily="34" charset="-122"/>
                <a:ea typeface="微软雅黑" panose="020B0503020204020204" pitchFamily="34" charset="-122"/>
              </a:rPr>
              <a:t>14060.20</a:t>
            </a:r>
            <a:r>
              <a:rPr lang="zh-CN" altLang="en-US" sz="1600" b="0" dirty="0">
                <a:latin typeface="微软雅黑" panose="020B0503020204020204" pitchFamily="34" charset="-122"/>
                <a:ea typeface="微软雅黑" panose="020B0503020204020204" pitchFamily="34" charset="-122"/>
              </a:rPr>
              <a:t>元，可能会对患者及其家庭造成较为沉重的疾病经济负担。</a:t>
            </a:r>
          </a:p>
        </p:txBody>
      </p:sp>
      <p:sp>
        <p:nvSpPr>
          <p:cNvPr id="11" name="矩形: 圆角 10">
            <a:extLst>
              <a:ext uri="{FF2B5EF4-FFF2-40B4-BE49-F238E27FC236}">
                <a16:creationId xmlns:a16="http://schemas.microsoft.com/office/drawing/2014/main" id="{8E82FE69-12EF-4543-F49A-28253ED6C4E0}"/>
              </a:ext>
            </a:extLst>
          </p:cNvPr>
          <p:cNvSpPr/>
          <p:nvPr/>
        </p:nvSpPr>
        <p:spPr>
          <a:xfrm>
            <a:off x="6537010" y="1417904"/>
            <a:ext cx="4425800" cy="590902"/>
          </a:xfrm>
          <a:prstGeom prst="round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800" dirty="0">
                <a:solidFill>
                  <a:schemeClr val="tx1"/>
                </a:solidFill>
                <a:latin typeface="微软雅黑" panose="020B0503020204020204" pitchFamily="34" charset="-122"/>
                <a:ea typeface="微软雅黑" panose="020B0503020204020204" pitchFamily="34" charset="-122"/>
              </a:rPr>
              <a:t>未被满足的治疗需求</a:t>
            </a:r>
          </a:p>
        </p:txBody>
      </p:sp>
      <p:sp>
        <p:nvSpPr>
          <p:cNvPr id="12" name="文本框 11">
            <a:extLst>
              <a:ext uri="{FF2B5EF4-FFF2-40B4-BE49-F238E27FC236}">
                <a16:creationId xmlns:a16="http://schemas.microsoft.com/office/drawing/2014/main" id="{F0ACE9E1-2971-0A9B-C6D6-44B4096BE3AB}"/>
              </a:ext>
            </a:extLst>
          </p:cNvPr>
          <p:cNvSpPr txBox="1"/>
          <p:nvPr/>
        </p:nvSpPr>
        <p:spPr>
          <a:xfrm>
            <a:off x="6537010" y="2073154"/>
            <a:ext cx="4425800" cy="3834511"/>
          </a:xfrm>
          <a:prstGeom prst="rect">
            <a:avLst/>
          </a:prstGeom>
          <a:solidFill>
            <a:schemeClr val="bg1"/>
          </a:solidFill>
          <a:ln>
            <a:solidFill>
              <a:schemeClr val="tx1"/>
            </a:solidFill>
          </a:ln>
        </p:spPr>
        <p:txBody>
          <a:bodyPr wrap="square" rtlCol="0" anchor="ctr">
            <a:spAutoFit/>
          </a:bodyPr>
          <a:lstStyle/>
          <a:p>
            <a:pPr lvl="0">
              <a:lnSpc>
                <a:spcPct val="200000"/>
              </a:lnSpc>
              <a:spcBef>
                <a:spcPts val="1200"/>
              </a:spcBef>
              <a:spcAft>
                <a:spcPts val="600"/>
              </a:spcAft>
            </a:pPr>
            <a:r>
              <a:rPr kumimoji="0" lang="en-US" altLang="zh-CN" sz="1600" b="0" i="0" u="none" strike="noStrike" kern="0" cap="none" spc="0" normalizeH="0" baseline="0" noProof="0" dirty="0">
                <a:ln>
                  <a:noFill/>
                </a:ln>
                <a:effectLst/>
                <a:uLnTx/>
                <a:uFillTx/>
                <a:latin typeface="微软雅黑" panose="020B0503020204020204" charset="-122"/>
                <a:ea typeface="微软雅黑" panose="020B0503020204020204" charset="-122"/>
                <a:cs typeface="宋体" panose="02010600030101010101" pitchFamily="2" charset="-122"/>
              </a:rPr>
              <a:t>1.</a:t>
            </a:r>
            <a:r>
              <a:rPr kumimoji="0" lang="zh-CN" altLang="en-US" sz="1600" b="0" i="0" u="none" strike="noStrike" kern="0" cap="none" spc="0" normalizeH="0" baseline="0" noProof="0" dirty="0">
                <a:ln>
                  <a:noFill/>
                </a:ln>
                <a:effectLst/>
                <a:uLnTx/>
                <a:uFillTx/>
                <a:latin typeface="微软雅黑" panose="020B0503020204020204" charset="-122"/>
                <a:ea typeface="微软雅黑" panose="020B0503020204020204" charset="-122"/>
                <a:cs typeface="宋体" panose="02010600030101010101" pitchFamily="2" charset="-122"/>
              </a:rPr>
              <a:t>目录内的银杏叶注射剂适应症宽泛，容易造成滥用，</a:t>
            </a:r>
            <a:r>
              <a:rPr kumimoji="0" lang="zh-CN" altLang="en-US" sz="1600" b="0" i="0" u="none" strike="noStrike" kern="0" cap="none" spc="0" normalizeH="0" baseline="0" noProof="0" dirty="0">
                <a:ln>
                  <a:noFill/>
                </a:ln>
                <a:solidFill>
                  <a:srgbClr val="C00000"/>
                </a:solidFill>
                <a:effectLst/>
                <a:uLnTx/>
                <a:uFillTx/>
                <a:latin typeface="微软雅黑" panose="020B0503020204020204" charset="-122"/>
                <a:ea typeface="微软雅黑" panose="020B0503020204020204" charset="-122"/>
                <a:cs typeface="宋体" panose="02010600030101010101" pitchFamily="2" charset="-122"/>
              </a:rPr>
              <a:t>杏芎氯化钠注射液</a:t>
            </a:r>
            <a:r>
              <a:rPr kumimoji="0" lang="zh-CN" altLang="en-US" sz="1600" b="0" i="0" u="none" strike="noStrike" kern="0" cap="none" spc="0" normalizeH="0" baseline="0" noProof="0" dirty="0">
                <a:ln>
                  <a:noFill/>
                </a:ln>
                <a:effectLst/>
                <a:uLnTx/>
                <a:uFillTx/>
                <a:latin typeface="微软雅黑" panose="020B0503020204020204" charset="-122"/>
                <a:ea typeface="微软雅黑" panose="020B0503020204020204" charset="-122"/>
                <a:cs typeface="宋体" panose="02010600030101010101" pitchFamily="2" charset="-122"/>
              </a:rPr>
              <a:t>作用机制明确，适应症和用药时机均清晰，</a:t>
            </a:r>
            <a:r>
              <a:rPr kumimoji="0" lang="zh-CN" altLang="en-US" sz="1600" b="0" i="0" u="none" strike="noStrike" kern="0" cap="none" spc="0" normalizeH="0" baseline="0" noProof="0" dirty="0">
                <a:ln>
                  <a:noFill/>
                </a:ln>
                <a:solidFill>
                  <a:srgbClr val="C00000"/>
                </a:solidFill>
                <a:effectLst/>
                <a:uLnTx/>
                <a:uFillTx/>
                <a:latin typeface="微软雅黑" panose="020B0503020204020204" charset="-122"/>
                <a:ea typeface="微软雅黑" panose="020B0503020204020204" charset="-122"/>
                <a:cs typeface="宋体" panose="02010600030101010101" pitchFamily="2" charset="-122"/>
              </a:rPr>
              <a:t>可大大降低滥用风险；</a:t>
            </a:r>
            <a:endParaRPr kumimoji="0" lang="en-US" altLang="zh-CN" sz="1800" b="0" i="0" u="none" strike="noStrike" kern="0" cap="none" spc="0" normalizeH="0" baseline="0" noProof="0" dirty="0">
              <a:ln>
                <a:noFill/>
              </a:ln>
              <a:solidFill>
                <a:srgbClr val="C00000"/>
              </a:solidFill>
              <a:effectLst/>
              <a:uLnTx/>
              <a:uFillTx/>
              <a:latin typeface="微软雅黑" panose="020B0503020204020204" charset="-122"/>
              <a:ea typeface="微软雅黑" panose="020B0503020204020204" charset="-122"/>
              <a:cs typeface="宋体" panose="02010600030101010101" pitchFamily="2" charset="-122"/>
            </a:endParaRPr>
          </a:p>
          <a:p>
            <a:pPr lvl="0">
              <a:lnSpc>
                <a:spcPct val="150000"/>
              </a:lnSpc>
              <a:spcBef>
                <a:spcPts val="1200"/>
              </a:spcBef>
              <a:spcAft>
                <a:spcPts val="600"/>
              </a:spcAft>
            </a:pPr>
            <a:r>
              <a:rPr lang="en-US" altLang="zh-CN" sz="1600" b="0" kern="0" dirty="0">
                <a:latin typeface="微软雅黑" panose="020B0503020204020204" charset="-122"/>
                <a:ea typeface="微软雅黑" panose="020B0503020204020204" charset="-122"/>
              </a:rPr>
              <a:t>2.</a:t>
            </a:r>
            <a:r>
              <a:rPr lang="zh-CN" altLang="en-US" sz="1600" b="0" kern="0" dirty="0">
                <a:latin typeface="微软雅黑" panose="020B0503020204020204" charset="-122"/>
                <a:ea typeface="微软雅黑" panose="020B0503020204020204" charset="-122"/>
              </a:rPr>
              <a:t>银杏叶提取物注射液未明确老年人是否可以用药，而杏芎氯化钠注射液说明书明确老年人可以用药</a:t>
            </a:r>
            <a:r>
              <a:rPr lang="zh-CN" altLang="en-US" sz="1600" b="0" kern="0" dirty="0">
                <a:solidFill>
                  <a:srgbClr val="C00000"/>
                </a:solidFill>
                <a:latin typeface="微软雅黑" panose="020B0503020204020204" charset="-122"/>
                <a:ea typeface="微软雅黑" panose="020B0503020204020204" charset="-122"/>
              </a:rPr>
              <a:t>，保证了老年患者用药的可及性及安全性。</a:t>
            </a:r>
            <a:endParaRPr lang="en-US" altLang="zh-CN" sz="1600" b="0" kern="0" dirty="0">
              <a:solidFill>
                <a:srgbClr val="C00000"/>
              </a:solidFill>
              <a:latin typeface="微软雅黑" panose="020B0503020204020204" charset="-122"/>
              <a:ea typeface="微软雅黑" panose="020B0503020204020204" charset="-122"/>
            </a:endParaRPr>
          </a:p>
          <a:p>
            <a:pPr lvl="0">
              <a:lnSpc>
                <a:spcPct val="150000"/>
              </a:lnSpc>
              <a:spcBef>
                <a:spcPts val="1200"/>
              </a:spcBef>
              <a:spcAft>
                <a:spcPts val="600"/>
              </a:spcAft>
            </a:pPr>
            <a:endParaRPr lang="en-US" altLang="zh-CN" sz="1600" b="0" kern="0" dirty="0">
              <a:solidFill>
                <a:srgbClr val="C00000"/>
              </a:solidFill>
              <a:latin typeface="微软雅黑" panose="020B0503020204020204" charset="-122"/>
              <a:ea typeface="微软雅黑" panose="020B0503020204020204" charset="-122"/>
            </a:endParaRPr>
          </a:p>
        </p:txBody>
      </p:sp>
      <p:sp>
        <p:nvSpPr>
          <p:cNvPr id="14" name="文本框 13">
            <a:extLst>
              <a:ext uri="{FF2B5EF4-FFF2-40B4-BE49-F238E27FC236}">
                <a16:creationId xmlns:a16="http://schemas.microsoft.com/office/drawing/2014/main" id="{77C9C9FE-B8B4-1DA2-FE07-9FC995E4352E}"/>
              </a:ext>
            </a:extLst>
          </p:cNvPr>
          <p:cNvSpPr txBox="1"/>
          <p:nvPr/>
        </p:nvSpPr>
        <p:spPr>
          <a:xfrm>
            <a:off x="8688288" y="6525344"/>
            <a:ext cx="2652598" cy="246221"/>
          </a:xfrm>
          <a:prstGeom prst="rect">
            <a:avLst/>
          </a:prstGeom>
          <a:noFill/>
        </p:spPr>
        <p:txBody>
          <a:bodyPr wrap="square" rtlCol="0">
            <a:spAutoFit/>
          </a:bodyPr>
          <a:lstStyle/>
          <a:p>
            <a:r>
              <a:rPr lang="zh-CN" altLang="en-US" b="0" dirty="0">
                <a:latin typeface="微软雅黑" panose="020B0503020204020204" pitchFamily="34" charset="-122"/>
                <a:ea typeface="微软雅黑" panose="020B0503020204020204" pitchFamily="34" charset="-122"/>
              </a:rPr>
              <a:t>参考资料：中国心血管健康与疾病报告</a:t>
            </a:r>
            <a:r>
              <a:rPr lang="en-US" altLang="zh-CN" b="0" dirty="0">
                <a:latin typeface="微软雅黑" panose="020B0503020204020204" pitchFamily="34" charset="-122"/>
                <a:ea typeface="微软雅黑" panose="020B0503020204020204" pitchFamily="34" charset="-122"/>
              </a:rPr>
              <a:t>2021</a:t>
            </a:r>
            <a:endParaRPr lang="zh-CN" altLang="en-US" b="0" dirty="0">
              <a:latin typeface="微软雅黑" panose="020B0503020204020204" pitchFamily="34" charset="-122"/>
              <a:ea typeface="微软雅黑" panose="020B0503020204020204" pitchFamily="34" charset="-122"/>
            </a:endParaRPr>
          </a:p>
        </p:txBody>
      </p:sp>
      <p:sp>
        <p:nvSpPr>
          <p:cNvPr id="2" name="文本框 1">
            <a:extLst>
              <a:ext uri="{FF2B5EF4-FFF2-40B4-BE49-F238E27FC236}">
                <a16:creationId xmlns:a16="http://schemas.microsoft.com/office/drawing/2014/main" id="{78918568-E966-4927-914B-1B9750C5D998}"/>
              </a:ext>
            </a:extLst>
          </p:cNvPr>
          <p:cNvSpPr txBox="1"/>
          <p:nvPr/>
        </p:nvSpPr>
        <p:spPr>
          <a:xfrm>
            <a:off x="1343472" y="548680"/>
            <a:ext cx="10657184" cy="480131"/>
          </a:xfrm>
          <a:prstGeom prst="rect">
            <a:avLst/>
          </a:prstGeom>
          <a:noFill/>
        </p:spPr>
        <p:txBody>
          <a:bodyPr wrap="square" rtlCol="0">
            <a:spAutoFit/>
          </a:bodyPr>
          <a:lstStyle/>
          <a:p>
            <a:pPr>
              <a:lnSpc>
                <a:spcPct val="90000"/>
              </a:lnSpc>
              <a:spcBef>
                <a:spcPct val="0"/>
              </a:spcBef>
            </a:pPr>
            <a:r>
              <a:rPr lang="zh-CN" altLang="en-US" sz="2800" dirty="0">
                <a:solidFill>
                  <a:srgbClr val="103C55"/>
                </a:solidFill>
                <a:latin typeface="微软雅黑" panose="020B0503020204020204" pitchFamily="34" charset="-122"/>
                <a:ea typeface="微软雅黑" panose="020B0503020204020204" pitchFamily="34" charset="-122"/>
                <a:cs typeface="+mj-cs"/>
              </a:rPr>
              <a:t>缺血性心脑血管疾病社会负担重，现目录内药物用药指征不清</a:t>
            </a:r>
            <a:endParaRPr lang="zh-CN" altLang="en-US" sz="2800" b="1" dirty="0">
              <a:solidFill>
                <a:srgbClr val="103C55"/>
              </a:solidFill>
              <a:latin typeface="微软雅黑" panose="020B0503020204020204" pitchFamily="34" charset="-122"/>
              <a:ea typeface="微软雅黑" panose="020B0503020204020204" pitchFamily="34" charset="-122"/>
              <a:cs typeface="+mj-cs"/>
            </a:endParaRPr>
          </a:p>
        </p:txBody>
      </p:sp>
      <p:sp>
        <p:nvSpPr>
          <p:cNvPr id="3" name="文本框 2">
            <a:extLst>
              <a:ext uri="{FF2B5EF4-FFF2-40B4-BE49-F238E27FC236}">
                <a16:creationId xmlns:a16="http://schemas.microsoft.com/office/drawing/2014/main" id="{BE140DAF-186C-22D8-6A85-2BDB9633AF52}"/>
              </a:ext>
            </a:extLst>
          </p:cNvPr>
          <p:cNvSpPr txBox="1"/>
          <p:nvPr/>
        </p:nvSpPr>
        <p:spPr>
          <a:xfrm>
            <a:off x="10272464" y="0"/>
            <a:ext cx="1919536" cy="523220"/>
          </a:xfrm>
          <a:prstGeom prst="rect">
            <a:avLst/>
          </a:prstGeom>
          <a:solidFill>
            <a:srgbClr val="007993"/>
          </a:solidFill>
        </p:spPr>
        <p:txBody>
          <a:bodyPr wrap="square" rtlCol="0">
            <a:spAutoFit/>
          </a:bodyPr>
          <a:lstStyle/>
          <a:p>
            <a:pPr algn="ctr"/>
            <a:r>
              <a:rPr lang="zh-CN" altLang="en-US" sz="2800" dirty="0">
                <a:solidFill>
                  <a:schemeClr val="bg1"/>
                </a:solidFill>
                <a:latin typeface="宋体" panose="02010600030101010101" pitchFamily="2" charset="-122"/>
              </a:rPr>
              <a:t>基本信息</a:t>
            </a:r>
          </a:p>
        </p:txBody>
      </p:sp>
    </p:spTree>
    <p:extLst>
      <p:ext uri="{BB962C8B-B14F-4D97-AF65-F5344CB8AC3E}">
        <p14:creationId xmlns:p14="http://schemas.microsoft.com/office/powerpoint/2010/main" val="985095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1559496" y="260648"/>
            <a:ext cx="10094912" cy="766611"/>
          </a:xfrm>
          <a:noFill/>
        </p:spPr>
        <p:txBody>
          <a:bodyPr wrap="square" rtlCol="0">
            <a:spAutoFit/>
          </a:bodyPr>
          <a:lstStyle/>
          <a:p>
            <a:pPr algn="l" eaLnBrk="1" hangingPunct="1">
              <a:lnSpc>
                <a:spcPct val="90000"/>
              </a:lnSpc>
            </a:pPr>
            <a:r>
              <a:rPr lang="zh-CN" altLang="en-US" sz="2800" b="1" dirty="0">
                <a:solidFill>
                  <a:srgbClr val="103C55"/>
                </a:solidFill>
                <a:latin typeface="微软雅黑" panose="020B0503020204020204" pitchFamily="34" charset="-122"/>
                <a:ea typeface="微软雅黑" panose="020B0503020204020204" pitchFamily="34" charset="-122"/>
              </a:rPr>
              <a:t>杏芎氯化钠注射液不良反应发生率低，整体安全性良好</a:t>
            </a:r>
          </a:p>
        </p:txBody>
      </p:sp>
      <p:sp>
        <p:nvSpPr>
          <p:cNvPr id="6" name="矩形: 圆角 5">
            <a:extLst>
              <a:ext uri="{FF2B5EF4-FFF2-40B4-BE49-F238E27FC236}">
                <a16:creationId xmlns:a16="http://schemas.microsoft.com/office/drawing/2014/main" id="{78B2A59B-12A6-A6E8-2A4A-87709F9AC20A}"/>
              </a:ext>
            </a:extLst>
          </p:cNvPr>
          <p:cNvSpPr/>
          <p:nvPr/>
        </p:nvSpPr>
        <p:spPr>
          <a:xfrm>
            <a:off x="1235736" y="5219483"/>
            <a:ext cx="2736304" cy="1369346"/>
          </a:xfrm>
          <a:prstGeom prst="round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r>
              <a:rPr lang="zh-CN" altLang="en-US" sz="1800" dirty="0">
                <a:solidFill>
                  <a:schemeClr val="tx1"/>
                </a:solidFill>
                <a:latin typeface="微软雅黑" panose="020B0503020204020204" charset="-122"/>
                <a:ea typeface="微软雅黑" panose="020B0503020204020204" charset="-122"/>
              </a:rPr>
              <a:t>与目录内药品安全性方面的优势和不足</a:t>
            </a:r>
          </a:p>
        </p:txBody>
      </p:sp>
      <p:sp>
        <p:nvSpPr>
          <p:cNvPr id="9" name="矩形: 圆角 8">
            <a:extLst>
              <a:ext uri="{FF2B5EF4-FFF2-40B4-BE49-F238E27FC236}">
                <a16:creationId xmlns:a16="http://schemas.microsoft.com/office/drawing/2014/main" id="{075288CA-2D80-4BE7-7130-5647535ED9A1}"/>
              </a:ext>
            </a:extLst>
          </p:cNvPr>
          <p:cNvSpPr/>
          <p:nvPr/>
        </p:nvSpPr>
        <p:spPr>
          <a:xfrm>
            <a:off x="4256278" y="5157192"/>
            <a:ext cx="7168314" cy="1700808"/>
          </a:xfrm>
          <a:prstGeom prst="roundRect">
            <a:avLst/>
          </a:prstGeom>
          <a:noFill/>
          <a:ln>
            <a:solidFill>
              <a:srgbClr val="BBE0E3"/>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nSpc>
                <a:spcPct val="120000"/>
              </a:lnSpc>
            </a:pPr>
            <a:r>
              <a:rPr lang="zh-CN" altLang="en-US" sz="1400" dirty="0">
                <a:solidFill>
                  <a:schemeClr val="tx1"/>
                </a:solidFill>
                <a:latin typeface="微软雅黑" panose="020B0503020204020204" pitchFamily="34" charset="-122"/>
                <a:ea typeface="微软雅黑" panose="020B0503020204020204" pitchFamily="34" charset="-122"/>
              </a:rPr>
              <a:t>与银杏叶提取物注射液比较：</a:t>
            </a:r>
            <a:endParaRPr lang="en-US" altLang="zh-CN" sz="1400" dirty="0">
              <a:solidFill>
                <a:schemeClr val="tx1"/>
              </a:solidFill>
              <a:latin typeface="微软雅黑" panose="020B0503020204020204" pitchFamily="34" charset="-122"/>
              <a:ea typeface="微软雅黑" panose="020B0503020204020204" pitchFamily="34" charset="-122"/>
            </a:endParaRPr>
          </a:p>
          <a:p>
            <a:pPr>
              <a:lnSpc>
                <a:spcPct val="120000"/>
              </a:lnSpc>
            </a:pPr>
            <a:r>
              <a:rPr lang="en-US" altLang="zh-CN" sz="1400" b="0" dirty="0">
                <a:solidFill>
                  <a:schemeClr val="tx1"/>
                </a:solidFill>
                <a:latin typeface="微软雅黑" panose="020B0503020204020204" pitchFamily="34" charset="-122"/>
                <a:ea typeface="微软雅黑" panose="020B0503020204020204" pitchFamily="34" charset="-122"/>
              </a:rPr>
              <a:t>1.</a:t>
            </a:r>
            <a:r>
              <a:rPr lang="zh-CN" altLang="en-US" sz="1400" b="0" dirty="0">
                <a:solidFill>
                  <a:schemeClr val="tx1"/>
                </a:solidFill>
                <a:latin typeface="微软雅黑" panose="020B0503020204020204" pitchFamily="34" charset="-122"/>
                <a:ea typeface="微软雅黑" panose="020B0503020204020204" pitchFamily="34" charset="-122"/>
              </a:rPr>
              <a:t>适应症明确、用法用量清晰，不容易滥用。</a:t>
            </a:r>
            <a:endParaRPr lang="en-US" altLang="zh-CN" sz="1400" b="0" dirty="0">
              <a:solidFill>
                <a:schemeClr val="tx1"/>
              </a:solidFill>
              <a:latin typeface="微软雅黑" panose="020B0503020204020204" pitchFamily="34" charset="-122"/>
              <a:ea typeface="微软雅黑" panose="020B0503020204020204" pitchFamily="34" charset="-122"/>
            </a:endParaRPr>
          </a:p>
          <a:p>
            <a:pPr>
              <a:lnSpc>
                <a:spcPct val="120000"/>
              </a:lnSpc>
            </a:pPr>
            <a:r>
              <a:rPr lang="en-US" altLang="zh-CN" sz="1400" b="0" dirty="0">
                <a:solidFill>
                  <a:schemeClr val="tx1"/>
                </a:solidFill>
                <a:latin typeface="微软雅黑" panose="020B0503020204020204" pitchFamily="34" charset="-122"/>
                <a:ea typeface="微软雅黑" panose="020B0503020204020204" pitchFamily="34" charset="-122"/>
              </a:rPr>
              <a:t>2.</a:t>
            </a:r>
            <a:r>
              <a:rPr lang="zh-CN" altLang="en-US" sz="1400" b="0" dirty="0">
                <a:solidFill>
                  <a:schemeClr val="tx1"/>
                </a:solidFill>
                <a:latin typeface="微软雅黑" panose="020B0503020204020204" pitchFamily="34" charset="-122"/>
                <a:ea typeface="微软雅黑" panose="020B0503020204020204" pitchFamily="34" charset="-122"/>
              </a:rPr>
              <a:t>杏芎氯化钠注射液明确提到</a:t>
            </a:r>
            <a:r>
              <a:rPr lang="zh-CN" altLang="en-US" sz="1400" b="0" dirty="0">
                <a:solidFill>
                  <a:srgbClr val="C00000"/>
                </a:solidFill>
                <a:latin typeface="微软雅黑" panose="020B0503020204020204" pitchFamily="34" charset="-122"/>
                <a:ea typeface="微软雅黑" panose="020B0503020204020204" pitchFamily="34" charset="-122"/>
              </a:rPr>
              <a:t>老年患者可以使用</a:t>
            </a:r>
            <a:r>
              <a:rPr lang="zh-CN" altLang="en-US" sz="1400" b="0" dirty="0">
                <a:solidFill>
                  <a:schemeClr val="tx1"/>
                </a:solidFill>
                <a:latin typeface="微软雅黑" panose="020B0503020204020204" pitchFamily="34" charset="-122"/>
                <a:ea typeface="微软雅黑" panose="020B0503020204020204" pitchFamily="34" charset="-122"/>
              </a:rPr>
              <a:t>，银杏叶提取物为尚不明确。</a:t>
            </a:r>
            <a:endParaRPr lang="en-US" altLang="zh-CN" sz="1400" b="0" dirty="0">
              <a:solidFill>
                <a:schemeClr val="tx1"/>
              </a:solidFill>
              <a:latin typeface="微软雅黑" panose="020B0503020204020204" pitchFamily="34" charset="-122"/>
              <a:ea typeface="微软雅黑" panose="020B0503020204020204" pitchFamily="34" charset="-122"/>
            </a:endParaRPr>
          </a:p>
          <a:p>
            <a:pPr>
              <a:lnSpc>
                <a:spcPct val="120000"/>
              </a:lnSpc>
            </a:pPr>
            <a:r>
              <a:rPr lang="en-US" altLang="zh-CN" sz="1400" b="0" dirty="0">
                <a:solidFill>
                  <a:schemeClr val="tx1"/>
                </a:solidFill>
                <a:latin typeface="微软雅黑" panose="020B0503020204020204" pitchFamily="34" charset="-122"/>
                <a:ea typeface="微软雅黑" panose="020B0503020204020204" pitchFamily="34" charset="-122"/>
              </a:rPr>
              <a:t>3.</a:t>
            </a:r>
            <a:r>
              <a:rPr lang="zh-CN" altLang="en-US" sz="1400" b="0" dirty="0">
                <a:solidFill>
                  <a:schemeClr val="tx1"/>
                </a:solidFill>
                <a:latin typeface="微软雅黑" panose="020B0503020204020204" pitchFamily="34" charset="-122"/>
                <a:ea typeface="微软雅黑" panose="020B0503020204020204" pitchFamily="34" charset="-122"/>
              </a:rPr>
              <a:t>杏芎氯化钠注射液作用机制明确，临床应用更可靠。</a:t>
            </a:r>
            <a:endParaRPr lang="en-US" altLang="zh-CN" sz="1400" b="0" dirty="0">
              <a:solidFill>
                <a:schemeClr val="tx1"/>
              </a:solidFill>
              <a:latin typeface="微软雅黑" panose="020B0503020204020204" pitchFamily="34" charset="-122"/>
              <a:ea typeface="微软雅黑" panose="020B0503020204020204" pitchFamily="34" charset="-122"/>
            </a:endParaRPr>
          </a:p>
          <a:p>
            <a:pPr>
              <a:lnSpc>
                <a:spcPct val="120000"/>
              </a:lnSpc>
            </a:pPr>
            <a:r>
              <a:rPr lang="en-US" altLang="zh-CN" sz="1400" b="0" dirty="0">
                <a:solidFill>
                  <a:schemeClr val="tx1"/>
                </a:solidFill>
                <a:latin typeface="微软雅黑" panose="020B0503020204020204" pitchFamily="34" charset="-122"/>
                <a:ea typeface="微软雅黑" panose="020B0503020204020204" pitchFamily="34" charset="-122"/>
              </a:rPr>
              <a:t>4.</a:t>
            </a:r>
            <a:r>
              <a:rPr lang="zh-CN" altLang="en-US" sz="1400" b="0" dirty="0">
                <a:solidFill>
                  <a:schemeClr val="tx1"/>
                </a:solidFill>
                <a:latin typeface="微软雅黑" panose="020B0503020204020204" pitchFamily="34" charset="-122"/>
                <a:ea typeface="微软雅黑" panose="020B0503020204020204" pitchFamily="34" charset="-122"/>
              </a:rPr>
              <a:t>银杏酸具有肾毒性，杏芎氯化钠注射液对银杏酸的控制标准高于药典标准，可提高杏芎氯化钠注射液的使用安全性。</a:t>
            </a:r>
            <a:endParaRPr lang="en-US" altLang="zh-CN" sz="1400" b="0" dirty="0">
              <a:solidFill>
                <a:schemeClr val="tx1"/>
              </a:solidFill>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E5BDE457-0ADF-D44B-C1A0-527A9FAD8A70}"/>
              </a:ext>
            </a:extLst>
          </p:cNvPr>
          <p:cNvSpPr txBox="1"/>
          <p:nvPr/>
        </p:nvSpPr>
        <p:spPr>
          <a:xfrm>
            <a:off x="10632504" y="0"/>
            <a:ext cx="1559496" cy="523220"/>
          </a:xfrm>
          <a:prstGeom prst="rect">
            <a:avLst/>
          </a:prstGeom>
          <a:solidFill>
            <a:srgbClr val="007993"/>
          </a:solidFill>
        </p:spPr>
        <p:txBody>
          <a:bodyPr wrap="square" rtlCol="0">
            <a:spAutoFit/>
          </a:bodyPr>
          <a:lstStyle/>
          <a:p>
            <a:pPr algn="ctr"/>
            <a:r>
              <a:rPr lang="zh-CN" altLang="en-US" sz="2800" dirty="0">
                <a:solidFill>
                  <a:schemeClr val="bg1"/>
                </a:solidFill>
              </a:rPr>
              <a:t>安全性</a:t>
            </a:r>
          </a:p>
        </p:txBody>
      </p:sp>
      <p:sp>
        <p:nvSpPr>
          <p:cNvPr id="10" name="矩形: 圆角 9">
            <a:extLst>
              <a:ext uri="{FF2B5EF4-FFF2-40B4-BE49-F238E27FC236}">
                <a16:creationId xmlns:a16="http://schemas.microsoft.com/office/drawing/2014/main" id="{1A4DE016-9217-F84F-37A7-F17E32829DED}"/>
              </a:ext>
            </a:extLst>
          </p:cNvPr>
          <p:cNvSpPr/>
          <p:nvPr/>
        </p:nvSpPr>
        <p:spPr>
          <a:xfrm>
            <a:off x="1239496" y="1403317"/>
            <a:ext cx="2736304" cy="1661683"/>
          </a:xfrm>
          <a:prstGeom prst="round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0" lang="zh-CN" altLang="en-US" sz="1800" b="1" i="0" u="none" strike="noStrike" kern="1200" cap="none" spc="0" normalizeH="0" baseline="0" noProof="0" dirty="0">
                <a:ln>
                  <a:noFill/>
                </a:ln>
                <a:solidFill>
                  <a:schemeClr val="tx1"/>
                </a:solidFill>
                <a:effectLst/>
                <a:uLnTx/>
                <a:uFillTx/>
                <a:latin typeface="微软雅黑" panose="020B0503020204020204" charset="-122"/>
                <a:ea typeface="微软雅黑" panose="020B0503020204020204" charset="-122"/>
              </a:rPr>
              <a:t>说明书收载的</a:t>
            </a:r>
            <a:endParaRPr kumimoji="0" lang="en-US" altLang="zh-CN" sz="1800" b="1" i="0" u="none" strike="noStrike" kern="1200" cap="none" spc="0" normalizeH="0" baseline="0" noProof="0" dirty="0">
              <a:ln>
                <a:noFill/>
              </a:ln>
              <a:solidFill>
                <a:schemeClr val="tx1"/>
              </a:solidFill>
              <a:effectLst/>
              <a:uLnTx/>
              <a:uFillTx/>
              <a:latin typeface="微软雅黑" panose="020B0503020204020204" charset="-122"/>
              <a:ea typeface="微软雅黑" panose="020B0503020204020204" charset="-122"/>
            </a:endParaRPr>
          </a:p>
          <a:p>
            <a:pPr algn="ctr">
              <a:lnSpc>
                <a:spcPct val="130000"/>
              </a:lnSpc>
            </a:pPr>
            <a:r>
              <a:rPr kumimoji="0" lang="zh-CN" altLang="en-US" sz="1800" b="1" i="0" u="none" strike="noStrike" kern="1200" cap="none" spc="0" normalizeH="0" baseline="0" noProof="0" dirty="0">
                <a:ln>
                  <a:noFill/>
                </a:ln>
                <a:solidFill>
                  <a:schemeClr val="tx1"/>
                </a:solidFill>
                <a:effectLst/>
                <a:uLnTx/>
                <a:uFillTx/>
                <a:latin typeface="微软雅黑" panose="020B0503020204020204" charset="-122"/>
                <a:ea typeface="微软雅黑" panose="020B0503020204020204" charset="-122"/>
              </a:rPr>
              <a:t>安全性信息</a:t>
            </a:r>
            <a:endParaRPr lang="zh-CN" altLang="en-US" sz="1800" dirty="0">
              <a:solidFill>
                <a:schemeClr val="tx1"/>
              </a:solidFill>
            </a:endParaRPr>
          </a:p>
        </p:txBody>
      </p:sp>
      <p:sp>
        <p:nvSpPr>
          <p:cNvPr id="11" name="矩形: 圆角 10">
            <a:extLst>
              <a:ext uri="{FF2B5EF4-FFF2-40B4-BE49-F238E27FC236}">
                <a16:creationId xmlns:a16="http://schemas.microsoft.com/office/drawing/2014/main" id="{E78A9D55-6925-0B7E-79C0-B474D90D11BF}"/>
              </a:ext>
            </a:extLst>
          </p:cNvPr>
          <p:cNvSpPr/>
          <p:nvPr/>
        </p:nvSpPr>
        <p:spPr>
          <a:xfrm>
            <a:off x="1271464" y="3504440"/>
            <a:ext cx="2736304" cy="1437601"/>
          </a:xfrm>
          <a:prstGeom prst="round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r>
              <a:rPr lang="zh-CN" altLang="en-US" sz="1800" dirty="0">
                <a:solidFill>
                  <a:schemeClr val="tx1"/>
                </a:solidFill>
                <a:latin typeface="微软雅黑" panose="020B0503020204020204" charset="-122"/>
                <a:ea typeface="微软雅黑" panose="020B0503020204020204" charset="-122"/>
              </a:rPr>
              <a:t>国内外不良</a:t>
            </a:r>
            <a:endParaRPr lang="en-US" altLang="zh-CN" sz="1800" dirty="0">
              <a:solidFill>
                <a:schemeClr val="tx1"/>
              </a:solidFill>
              <a:latin typeface="微软雅黑" panose="020B0503020204020204" charset="-122"/>
              <a:ea typeface="微软雅黑" panose="020B0503020204020204" charset="-122"/>
            </a:endParaRPr>
          </a:p>
          <a:p>
            <a:pPr algn="ctr">
              <a:lnSpc>
                <a:spcPct val="130000"/>
              </a:lnSpc>
            </a:pPr>
            <a:r>
              <a:rPr lang="zh-CN" altLang="en-US" sz="1800" dirty="0">
                <a:solidFill>
                  <a:schemeClr val="tx1"/>
                </a:solidFill>
                <a:latin typeface="微软雅黑" panose="020B0503020204020204" charset="-122"/>
                <a:ea typeface="微软雅黑" panose="020B0503020204020204" charset="-122"/>
              </a:rPr>
              <a:t>反应发生情况</a:t>
            </a:r>
          </a:p>
        </p:txBody>
      </p:sp>
      <p:sp>
        <p:nvSpPr>
          <p:cNvPr id="12" name="矩形: 圆角 11">
            <a:extLst>
              <a:ext uri="{FF2B5EF4-FFF2-40B4-BE49-F238E27FC236}">
                <a16:creationId xmlns:a16="http://schemas.microsoft.com/office/drawing/2014/main" id="{9289C44F-10AE-FF83-F864-891876CB8160}"/>
              </a:ext>
            </a:extLst>
          </p:cNvPr>
          <p:cNvSpPr/>
          <p:nvPr/>
        </p:nvSpPr>
        <p:spPr>
          <a:xfrm>
            <a:off x="4295800" y="1124744"/>
            <a:ext cx="7128792" cy="2218830"/>
          </a:xfrm>
          <a:prstGeom prst="roundRect">
            <a:avLst/>
          </a:prstGeom>
          <a:noFill/>
          <a:ln>
            <a:solidFill>
              <a:srgbClr val="BBE0E3"/>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171450" indent="-171450">
              <a:lnSpc>
                <a:spcPct val="120000"/>
              </a:lnSpc>
              <a:buFont typeface="Arial" panose="020B0604020202020204" pitchFamily="34" charset="0"/>
              <a:buChar char="•"/>
            </a:pPr>
            <a:r>
              <a:rPr kumimoji="0" lang="zh-CN" altLang="en-US" sz="1400" i="0" u="none" strike="noStrike" kern="1200" cap="none" spc="0" normalizeH="0" baseline="0" noProof="0" dirty="0">
                <a:ln>
                  <a:noFill/>
                </a:ln>
                <a:solidFill>
                  <a:schemeClr val="tx1"/>
                </a:solidFill>
                <a:effectLst/>
                <a:uLnTx/>
                <a:uFillTx/>
                <a:latin typeface="微软雅黑" panose="020B0503020204020204" charset="-122"/>
                <a:ea typeface="微软雅黑" panose="020B0503020204020204" charset="-122"/>
              </a:rPr>
              <a:t>不良反应：</a:t>
            </a:r>
            <a:r>
              <a:rPr kumimoji="0" lang="zh-CN" altLang="en-US" sz="1400" b="0" i="0" u="none" strike="noStrike" kern="1200" cap="none" spc="0" normalizeH="0" baseline="0" noProof="0" dirty="0">
                <a:ln>
                  <a:noFill/>
                </a:ln>
                <a:solidFill>
                  <a:schemeClr val="tx1"/>
                </a:solidFill>
                <a:effectLst/>
                <a:uLnTx/>
                <a:uFillTx/>
                <a:latin typeface="微软雅黑" panose="020B0503020204020204" charset="-122"/>
                <a:ea typeface="微软雅黑" panose="020B0503020204020204" charset="-122"/>
              </a:rPr>
              <a:t>本品耐受性良好，极少数可出现血压降低、头晕、头痛、四肢疼痛、发热等，个别病例可发生过敏反应，减量或停药后可自行缓解。</a:t>
            </a:r>
            <a:endParaRPr kumimoji="0" lang="en-US" altLang="zh-CN" sz="1400" b="0" i="0" u="none" strike="noStrike" kern="1200" cap="none" spc="0" normalizeH="0" baseline="0" noProof="0" dirty="0">
              <a:ln>
                <a:noFill/>
              </a:ln>
              <a:solidFill>
                <a:schemeClr val="tx1"/>
              </a:solidFill>
              <a:effectLst/>
              <a:uLnTx/>
              <a:uFillTx/>
              <a:latin typeface="微软雅黑" panose="020B0503020204020204" charset="-122"/>
              <a:ea typeface="微软雅黑" panose="020B0503020204020204" charset="-122"/>
            </a:endParaRPr>
          </a:p>
          <a:p>
            <a:pPr marL="171450" indent="-171450">
              <a:lnSpc>
                <a:spcPct val="120000"/>
              </a:lnSpc>
              <a:buFont typeface="Arial" panose="020B0604020202020204" pitchFamily="34" charset="0"/>
              <a:buChar char="•"/>
            </a:pPr>
            <a:r>
              <a:rPr lang="zh-CN" altLang="en-US" sz="1400" dirty="0">
                <a:solidFill>
                  <a:schemeClr val="tx1"/>
                </a:solidFill>
                <a:latin typeface="微软雅黑" panose="020B0503020204020204" pitchFamily="34" charset="-122"/>
                <a:ea typeface="微软雅黑" panose="020B0503020204020204" pitchFamily="34" charset="-122"/>
              </a:rPr>
              <a:t>禁忌：</a:t>
            </a:r>
            <a:r>
              <a:rPr lang="en-US" altLang="zh-CN" sz="1400" b="0" dirty="0">
                <a:solidFill>
                  <a:schemeClr val="tx1"/>
                </a:solidFill>
                <a:latin typeface="微软雅黑" panose="020B0503020204020204" pitchFamily="34" charset="-122"/>
                <a:ea typeface="微软雅黑" panose="020B0503020204020204" pitchFamily="34" charset="-122"/>
              </a:rPr>
              <a:t>1.</a:t>
            </a:r>
            <a:r>
              <a:rPr lang="zh-CN" altLang="en-US" sz="1400" b="0" dirty="0">
                <a:solidFill>
                  <a:schemeClr val="tx1"/>
                </a:solidFill>
                <a:latin typeface="微软雅黑" panose="020B0503020204020204" pitchFamily="34" charset="-122"/>
                <a:ea typeface="微软雅黑" panose="020B0503020204020204" pitchFamily="34" charset="-122"/>
              </a:rPr>
              <a:t>对本品过敏者禁用；</a:t>
            </a:r>
            <a:r>
              <a:rPr lang="en-US" altLang="zh-CN" sz="1400" b="0" dirty="0">
                <a:solidFill>
                  <a:schemeClr val="tx1"/>
                </a:solidFill>
                <a:latin typeface="微软雅黑" panose="020B0503020204020204" pitchFamily="34" charset="-122"/>
                <a:ea typeface="微软雅黑" panose="020B0503020204020204" pitchFamily="34" charset="-122"/>
              </a:rPr>
              <a:t>2.</a:t>
            </a:r>
            <a:r>
              <a:rPr lang="zh-CN" altLang="en-US" sz="1400" b="0" dirty="0">
                <a:solidFill>
                  <a:schemeClr val="tx1"/>
                </a:solidFill>
                <a:latin typeface="微软雅黑" panose="020B0503020204020204" pitchFamily="34" charset="-122"/>
                <a:ea typeface="微软雅黑" panose="020B0503020204020204" pitchFamily="34" charset="-122"/>
              </a:rPr>
              <a:t>脑出血或有出血倾向的患者禁用。</a:t>
            </a:r>
            <a:endParaRPr lang="en-US" altLang="zh-CN" sz="1400" b="0" dirty="0">
              <a:solidFill>
                <a:schemeClr val="tx1"/>
              </a:solidFill>
              <a:latin typeface="微软雅黑" panose="020B0503020204020204" pitchFamily="34" charset="-122"/>
              <a:ea typeface="微软雅黑" panose="020B0503020204020204" pitchFamily="34" charset="-122"/>
            </a:endParaRPr>
          </a:p>
          <a:p>
            <a:pPr marL="171450" indent="-171450">
              <a:lnSpc>
                <a:spcPct val="120000"/>
              </a:lnSpc>
              <a:buFont typeface="Arial" panose="020B0604020202020204" pitchFamily="34" charset="0"/>
              <a:buChar char="•"/>
            </a:pPr>
            <a:r>
              <a:rPr lang="zh-CN" altLang="en-US" sz="1400" dirty="0">
                <a:solidFill>
                  <a:schemeClr val="tx1"/>
                </a:solidFill>
                <a:latin typeface="微软雅黑" panose="020B0503020204020204" pitchFamily="34" charset="-122"/>
                <a:ea typeface="微软雅黑" panose="020B0503020204020204" pitchFamily="34" charset="-122"/>
              </a:rPr>
              <a:t>孕妇及哺乳期妇女用药</a:t>
            </a:r>
            <a:r>
              <a:rPr lang="zh-CN" altLang="en-US" sz="1400" b="0" dirty="0">
                <a:solidFill>
                  <a:schemeClr val="tx1"/>
                </a:solidFill>
                <a:latin typeface="微软雅黑" panose="020B0503020204020204" pitchFamily="34" charset="-122"/>
                <a:ea typeface="微软雅黑" panose="020B0503020204020204" pitchFamily="34" charset="-122"/>
              </a:rPr>
              <a:t>：目前尚无有关妊娠妇女使用本品的临床资料，尚不足以对妇女妊娠期间应用的安全性进行评价。该药及其代谢产物是否在人乳中分泌尚无研究资料，因此，接受本品治疗的妇女不建议哺乳。</a:t>
            </a:r>
            <a:r>
              <a:rPr lang="zh-CN" altLang="en-US" sz="1400" dirty="0">
                <a:solidFill>
                  <a:schemeClr val="tx1"/>
                </a:solidFill>
                <a:latin typeface="微软雅黑" panose="020B0503020204020204" pitchFamily="34" charset="-122"/>
                <a:ea typeface="微软雅黑" panose="020B0503020204020204" pitchFamily="34" charset="-122"/>
              </a:rPr>
              <a:t>儿童用药：</a:t>
            </a:r>
            <a:r>
              <a:rPr lang="zh-CN" altLang="en-US" sz="1400" b="0" dirty="0">
                <a:solidFill>
                  <a:schemeClr val="tx1"/>
                </a:solidFill>
                <a:latin typeface="微软雅黑" panose="020B0503020204020204" pitchFamily="34" charset="-122"/>
                <a:ea typeface="微软雅黑" panose="020B0503020204020204" pitchFamily="34" charset="-122"/>
              </a:rPr>
              <a:t>本品未进行该项实验且无可靠参考文献。</a:t>
            </a:r>
            <a:r>
              <a:rPr lang="zh-CN" altLang="en-US" sz="1400" dirty="0">
                <a:solidFill>
                  <a:schemeClr val="tx1"/>
                </a:solidFill>
                <a:latin typeface="微软雅黑" panose="020B0503020204020204" pitchFamily="34" charset="-122"/>
                <a:ea typeface="微软雅黑" panose="020B0503020204020204" pitchFamily="34" charset="-122"/>
              </a:rPr>
              <a:t>老年用药：</a:t>
            </a:r>
            <a:r>
              <a:rPr lang="zh-CN" altLang="en-US" sz="1400" b="0" dirty="0">
                <a:solidFill>
                  <a:srgbClr val="C00000"/>
                </a:solidFill>
                <a:latin typeface="微软雅黑" panose="020B0503020204020204" pitchFamily="34" charset="-122"/>
                <a:ea typeface="微软雅黑" panose="020B0503020204020204" pitchFamily="34" charset="-122"/>
              </a:rPr>
              <a:t>临床应用中，老年患者使用推荐剂量的本品，其疗效及安全性与普通人群相比未发现显著差异。</a:t>
            </a:r>
          </a:p>
        </p:txBody>
      </p:sp>
      <p:sp>
        <p:nvSpPr>
          <p:cNvPr id="13" name="矩形: 圆角 12">
            <a:extLst>
              <a:ext uri="{FF2B5EF4-FFF2-40B4-BE49-F238E27FC236}">
                <a16:creationId xmlns:a16="http://schemas.microsoft.com/office/drawing/2014/main" id="{4AC4F29F-DBBC-02C3-2751-2A3DF3D35866}"/>
              </a:ext>
            </a:extLst>
          </p:cNvPr>
          <p:cNvSpPr/>
          <p:nvPr/>
        </p:nvSpPr>
        <p:spPr>
          <a:xfrm>
            <a:off x="4308336" y="3427807"/>
            <a:ext cx="7116256" cy="1657377"/>
          </a:xfrm>
          <a:prstGeom prst="roundRect">
            <a:avLst/>
          </a:prstGeom>
          <a:noFill/>
          <a:ln>
            <a:solidFill>
              <a:srgbClr val="BBE0E3"/>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lnSpc>
                <a:spcPct val="120000"/>
              </a:lnSpc>
              <a:buFont typeface="Arial" panose="020B0604020202020204" pitchFamily="34" charset="0"/>
              <a:buChar char="•"/>
            </a:pPr>
            <a:r>
              <a:rPr lang="zh-CN" altLang="en-US" sz="1400" b="0" dirty="0">
                <a:solidFill>
                  <a:schemeClr val="tx1"/>
                </a:solidFill>
                <a:latin typeface="微软雅黑" panose="020B0503020204020204" pitchFamily="34" charset="-122"/>
                <a:ea typeface="微软雅黑" panose="020B0503020204020204" pitchFamily="34" charset="-122"/>
              </a:rPr>
              <a:t>严重的药品不良反应表现为：呼吸困难、瘙痒、胸部不适、寒战、心悸、血压升高、皮疹、恶心，不良反应发生率均</a:t>
            </a:r>
            <a:r>
              <a:rPr lang="zh-CN" altLang="en-US" sz="1400" b="0" dirty="0">
                <a:solidFill>
                  <a:srgbClr val="C00000"/>
                </a:solidFill>
                <a:latin typeface="微软雅黑" panose="020B0503020204020204" pitchFamily="34" charset="-122"/>
                <a:ea typeface="微软雅黑" panose="020B0503020204020204" pitchFamily="34" charset="-122"/>
              </a:rPr>
              <a:t>低于</a:t>
            </a:r>
            <a:r>
              <a:rPr lang="en-US" altLang="zh-CN" sz="1400" b="0" dirty="0">
                <a:solidFill>
                  <a:srgbClr val="C00000"/>
                </a:solidFill>
                <a:latin typeface="微软雅黑" panose="020B0503020204020204" pitchFamily="34" charset="-122"/>
                <a:ea typeface="微软雅黑" panose="020B0503020204020204" pitchFamily="34" charset="-122"/>
              </a:rPr>
              <a:t>0.001</a:t>
            </a:r>
            <a:r>
              <a:rPr lang="zh-CN" altLang="en-US" sz="1400" b="0" dirty="0">
                <a:solidFill>
                  <a:srgbClr val="C00000"/>
                </a:solidFill>
                <a:latin typeface="微软雅黑" panose="020B0503020204020204" pitchFamily="34" charset="-122"/>
                <a:ea typeface="微软雅黑" panose="020B0503020204020204" pitchFamily="34" charset="-122"/>
              </a:rPr>
              <a:t>％</a:t>
            </a:r>
            <a:r>
              <a:rPr lang="zh-CN" altLang="en-US" sz="1400" b="0" dirty="0">
                <a:solidFill>
                  <a:schemeClr val="tx1"/>
                </a:solidFill>
                <a:latin typeface="微软雅黑" panose="020B0503020204020204" pitchFamily="34" charset="-122"/>
                <a:ea typeface="微软雅黑" panose="020B0503020204020204" pitchFamily="34" charset="-122"/>
              </a:rPr>
              <a:t>。</a:t>
            </a:r>
          </a:p>
          <a:p>
            <a:pPr marL="285750" indent="-285750">
              <a:lnSpc>
                <a:spcPct val="120000"/>
              </a:lnSpc>
              <a:buFont typeface="Arial" panose="020B0604020202020204" pitchFamily="34" charset="0"/>
              <a:buChar char="•"/>
            </a:pPr>
            <a:r>
              <a:rPr lang="zh-CN" altLang="en-US" sz="1400" b="0" dirty="0">
                <a:solidFill>
                  <a:schemeClr val="tx1"/>
                </a:solidFill>
                <a:latin typeface="微软雅黑" panose="020B0503020204020204" pitchFamily="34" charset="-122"/>
                <a:ea typeface="微软雅黑" panose="020B0503020204020204" pitchFamily="34" charset="-122"/>
              </a:rPr>
              <a:t>常见的药品不良反应主要表现为：头晕、瘙痒、头痛、胸部不适、心悸、皮疹、恶心，不良反应发生率在</a:t>
            </a:r>
            <a:r>
              <a:rPr lang="en-US" altLang="zh-CN" sz="1400" b="0" dirty="0">
                <a:solidFill>
                  <a:srgbClr val="C00000"/>
                </a:solidFill>
                <a:latin typeface="微软雅黑" panose="020B0503020204020204" pitchFamily="34" charset="-122"/>
                <a:ea typeface="微软雅黑" panose="020B0503020204020204" pitchFamily="34" charset="-122"/>
              </a:rPr>
              <a:t>0.004</a:t>
            </a:r>
            <a:r>
              <a:rPr lang="zh-CN" altLang="en-US" sz="1400" b="0" dirty="0">
                <a:solidFill>
                  <a:srgbClr val="C00000"/>
                </a:solidFill>
                <a:latin typeface="微软雅黑" panose="020B0503020204020204" pitchFamily="34" charset="-122"/>
                <a:ea typeface="微软雅黑" panose="020B0503020204020204" pitchFamily="34" charset="-122"/>
              </a:rPr>
              <a:t>％</a:t>
            </a:r>
            <a:r>
              <a:rPr lang="en-US" altLang="zh-CN" sz="1400" b="0" dirty="0">
                <a:solidFill>
                  <a:srgbClr val="C00000"/>
                </a:solidFill>
                <a:latin typeface="微软雅黑" panose="020B0503020204020204" pitchFamily="34" charset="-122"/>
                <a:ea typeface="微软雅黑" panose="020B0503020204020204" pitchFamily="34" charset="-122"/>
              </a:rPr>
              <a:t>~0.009</a:t>
            </a:r>
            <a:r>
              <a:rPr lang="zh-CN" altLang="en-US" sz="1400" b="0" dirty="0">
                <a:solidFill>
                  <a:srgbClr val="C00000"/>
                </a:solidFill>
                <a:latin typeface="微软雅黑" panose="020B0503020204020204" pitchFamily="34" charset="-122"/>
                <a:ea typeface="微软雅黑" panose="020B0503020204020204" pitchFamily="34" charset="-122"/>
              </a:rPr>
              <a:t>％之间</a:t>
            </a:r>
            <a:r>
              <a:rPr lang="zh-CN" altLang="en-US" sz="1400" b="0" dirty="0">
                <a:solidFill>
                  <a:schemeClr val="tx1"/>
                </a:solidFill>
                <a:latin typeface="微软雅黑" panose="020B0503020204020204" pitchFamily="34" charset="-122"/>
                <a:ea typeface="微软雅黑" panose="020B0503020204020204" pitchFamily="34" charset="-122"/>
              </a:rPr>
              <a:t>。</a:t>
            </a:r>
          </a:p>
          <a:p>
            <a:pPr marL="285750" indent="-285750">
              <a:lnSpc>
                <a:spcPct val="120000"/>
              </a:lnSpc>
              <a:buFont typeface="Arial" panose="020B0604020202020204" pitchFamily="34" charset="0"/>
              <a:buChar char="•"/>
            </a:pPr>
            <a:r>
              <a:rPr lang="zh-CN" altLang="en-US" sz="1400" b="0" dirty="0">
                <a:solidFill>
                  <a:schemeClr val="tx1"/>
                </a:solidFill>
                <a:latin typeface="微软雅黑" panose="020B0503020204020204" pitchFamily="34" charset="-122"/>
                <a:ea typeface="微软雅黑" panose="020B0503020204020204" pitchFamily="34" charset="-122"/>
              </a:rPr>
              <a:t>报告的药品不良反应的严重程度绝大多数为</a:t>
            </a:r>
            <a:r>
              <a:rPr lang="en-US" altLang="zh-CN" sz="1400" b="0" dirty="0">
                <a:solidFill>
                  <a:schemeClr val="tx1"/>
                </a:solidFill>
                <a:latin typeface="微软雅黑" panose="020B0503020204020204" pitchFamily="34" charset="-122"/>
                <a:ea typeface="微软雅黑" panose="020B0503020204020204" pitchFamily="34" charset="-122"/>
              </a:rPr>
              <a:t>1</a:t>
            </a:r>
            <a:r>
              <a:rPr lang="zh-CN" altLang="en-US" sz="1400" b="0" dirty="0">
                <a:solidFill>
                  <a:schemeClr val="tx1"/>
                </a:solidFill>
                <a:latin typeface="微软雅黑" panose="020B0503020204020204" pitchFamily="34" charset="-122"/>
                <a:ea typeface="微软雅黑" panose="020B0503020204020204" pitchFamily="34" charset="-122"/>
              </a:rPr>
              <a:t>级或</a:t>
            </a:r>
            <a:r>
              <a:rPr lang="en-US" altLang="zh-CN" sz="1400" b="0" dirty="0">
                <a:solidFill>
                  <a:schemeClr val="tx1"/>
                </a:solidFill>
                <a:latin typeface="微软雅黑" panose="020B0503020204020204" pitchFamily="34" charset="-122"/>
                <a:ea typeface="微软雅黑" panose="020B0503020204020204" pitchFamily="34" charset="-122"/>
              </a:rPr>
              <a:t>2</a:t>
            </a:r>
            <a:r>
              <a:rPr lang="zh-CN" altLang="en-US" sz="1400" b="0" dirty="0">
                <a:solidFill>
                  <a:schemeClr val="tx1"/>
                </a:solidFill>
                <a:latin typeface="微软雅黑" panose="020B0503020204020204" pitchFamily="34" charset="-122"/>
                <a:ea typeface="微软雅黑" panose="020B0503020204020204" pitchFamily="34" charset="-122"/>
              </a:rPr>
              <a:t>级。</a:t>
            </a:r>
          </a:p>
          <a:p>
            <a:pPr marL="285750" indent="-285750">
              <a:lnSpc>
                <a:spcPct val="120000"/>
              </a:lnSpc>
              <a:buFont typeface="Arial" panose="020B0604020202020204" pitchFamily="34" charset="0"/>
              <a:buChar char="•"/>
            </a:pPr>
            <a:r>
              <a:rPr lang="zh-CN" altLang="en-US" sz="1400" b="0" dirty="0">
                <a:solidFill>
                  <a:schemeClr val="tx1"/>
                </a:solidFill>
                <a:latin typeface="微软雅黑" panose="020B0503020204020204" pitchFamily="34" charset="-122"/>
                <a:ea typeface="微软雅黑" panose="020B0503020204020204" pitchFamily="34" charset="-122"/>
              </a:rPr>
              <a:t>各国家或地区药监部门</a:t>
            </a:r>
            <a:r>
              <a:rPr lang="en-US" altLang="zh-CN" sz="1400" b="0" dirty="0">
                <a:solidFill>
                  <a:schemeClr val="tx1"/>
                </a:solidFill>
                <a:latin typeface="微软雅黑" panose="020B0503020204020204" pitchFamily="34" charset="-122"/>
                <a:ea typeface="微软雅黑" panose="020B0503020204020204" pitchFamily="34" charset="-122"/>
              </a:rPr>
              <a:t>5</a:t>
            </a:r>
            <a:r>
              <a:rPr lang="zh-CN" altLang="en-US" sz="1400" b="0" dirty="0">
                <a:solidFill>
                  <a:schemeClr val="tx1"/>
                </a:solidFill>
                <a:latin typeface="微软雅黑" panose="020B0503020204020204" pitchFamily="34" charset="-122"/>
                <a:ea typeface="微软雅黑" panose="020B0503020204020204" pitchFamily="34" charset="-122"/>
              </a:rPr>
              <a:t>年内</a:t>
            </a:r>
            <a:r>
              <a:rPr lang="zh-CN" altLang="en-US" sz="1400" b="0" dirty="0">
                <a:solidFill>
                  <a:srgbClr val="C00000"/>
                </a:solidFill>
                <a:latin typeface="微软雅黑" panose="020B0503020204020204" pitchFamily="34" charset="-122"/>
                <a:ea typeface="微软雅黑" panose="020B0503020204020204" pitchFamily="34" charset="-122"/>
              </a:rPr>
              <a:t>未发布任何安全性警告、黑框警告、撤市信息</a:t>
            </a:r>
          </a:p>
        </p:txBody>
      </p:sp>
    </p:spTree>
    <p:extLst>
      <p:ext uri="{BB962C8B-B14F-4D97-AF65-F5344CB8AC3E}">
        <p14:creationId xmlns:p14="http://schemas.microsoft.com/office/powerpoint/2010/main" val="3471629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a:extLst>
              <a:ext uri="{FF2B5EF4-FFF2-40B4-BE49-F238E27FC236}">
                <a16:creationId xmlns:a16="http://schemas.microsoft.com/office/drawing/2014/main" id="{27FC6D38-D3F8-CA4A-9024-4DF33FDF6C6A}"/>
              </a:ext>
            </a:extLst>
          </p:cNvPr>
          <p:cNvSpPr>
            <a:spLocks noGrp="1" noChangeArrowheads="1"/>
          </p:cNvSpPr>
          <p:nvPr/>
        </p:nvSpPr>
        <p:spPr bwMode="auto">
          <a:xfrm>
            <a:off x="1474552" y="45053"/>
            <a:ext cx="8967229"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nSpc>
                <a:spcPct val="90000"/>
              </a:lnSpc>
              <a:spcBef>
                <a:spcPct val="0"/>
              </a:spcBef>
              <a:buNone/>
            </a:pPr>
            <a:r>
              <a:rPr lang="zh-CN" altLang="en-US" sz="2800" dirty="0">
                <a:solidFill>
                  <a:srgbClr val="103C55"/>
                </a:solidFill>
                <a:latin typeface="微软雅黑" panose="020B0503020204020204" pitchFamily="34" charset="-122"/>
                <a:cs typeface="+mj-cs"/>
              </a:rPr>
              <a:t>杏芎氯化钠注射液可促进脑梗患者神经缺损功能恢复，提高生活质量</a:t>
            </a:r>
          </a:p>
        </p:txBody>
      </p:sp>
      <p:grpSp>
        <p:nvGrpSpPr>
          <p:cNvPr id="17412" name="组合 71">
            <a:extLst>
              <a:ext uri="{FF2B5EF4-FFF2-40B4-BE49-F238E27FC236}">
                <a16:creationId xmlns:a16="http://schemas.microsoft.com/office/drawing/2014/main" id="{09D008E0-1755-4EDE-032C-EE1496FF626D}"/>
              </a:ext>
            </a:extLst>
          </p:cNvPr>
          <p:cNvGrpSpPr>
            <a:grpSpLocks/>
          </p:cNvGrpSpPr>
          <p:nvPr/>
        </p:nvGrpSpPr>
        <p:grpSpPr bwMode="auto">
          <a:xfrm>
            <a:off x="7572940" y="3731598"/>
            <a:ext cx="3926549" cy="2203453"/>
            <a:chOff x="168239" y="2516872"/>
            <a:chExt cx="5865469" cy="2535311"/>
          </a:xfrm>
        </p:grpSpPr>
        <p:graphicFrame>
          <p:nvGraphicFramePr>
            <p:cNvPr id="17466" name="图表 64">
              <a:extLst>
                <a:ext uri="{FF2B5EF4-FFF2-40B4-BE49-F238E27FC236}">
                  <a16:creationId xmlns:a16="http://schemas.microsoft.com/office/drawing/2014/main" id="{544EC7B8-D0F8-9E51-1C9A-544E9511CD84}"/>
                </a:ext>
              </a:extLst>
            </p:cNvPr>
            <p:cNvGraphicFramePr>
              <a:graphicFrameLocks/>
            </p:cNvGraphicFramePr>
            <p:nvPr/>
          </p:nvGraphicFramePr>
          <p:xfrm>
            <a:off x="574830" y="2516872"/>
            <a:ext cx="5458878" cy="2535311"/>
          </p:xfrm>
          <a:graphic>
            <a:graphicData uri="http://schemas.openxmlformats.org/presentationml/2006/ole">
              <mc:AlternateContent xmlns:mc="http://schemas.openxmlformats.org/markup-compatibility/2006">
                <mc:Choice xmlns:v="urn:schemas-microsoft-com:vml" Requires="v">
                  <p:oleObj name="图表" r:id="rId2" imgW="3664014" imgH="2206943" progId="Excel.Chart.8">
                    <p:embed/>
                  </p:oleObj>
                </mc:Choice>
                <mc:Fallback>
                  <p:oleObj name="图表" r:id="rId2" imgW="3664014" imgH="2206943" progId="Excel.Chart.8">
                    <p:embed/>
                    <p:pic>
                      <p:nvPicPr>
                        <p:cNvPr id="17466" name="图表 64">
                          <a:extLst>
                            <a:ext uri="{FF2B5EF4-FFF2-40B4-BE49-F238E27FC236}">
                              <a16:creationId xmlns:a16="http://schemas.microsoft.com/office/drawing/2014/main" id="{544EC7B8-D0F8-9E51-1C9A-544E9511CD84}"/>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4830" y="2516872"/>
                          <a:ext cx="5458878" cy="253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67" name="矩形 65">
              <a:extLst>
                <a:ext uri="{FF2B5EF4-FFF2-40B4-BE49-F238E27FC236}">
                  <a16:creationId xmlns:a16="http://schemas.microsoft.com/office/drawing/2014/main" id="{E9471A5A-13AF-EE57-6D20-45AE26AF5103}"/>
                </a:ext>
              </a:extLst>
            </p:cNvPr>
            <p:cNvSpPr>
              <a:spLocks noChangeArrowheads="1"/>
            </p:cNvSpPr>
            <p:nvPr/>
          </p:nvSpPr>
          <p:spPr bwMode="auto">
            <a:xfrm rot="16200000">
              <a:off x="-241001" y="3454200"/>
              <a:ext cx="1232260" cy="413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r>
                <a:rPr lang="zh-CN" altLang="en-US" sz="1200" b="1">
                  <a:latin typeface="微软雅黑" panose="020B0503020204020204" pitchFamily="34" charset="-122"/>
                  <a:cs typeface="Arial" panose="020B0604020202020204" pitchFamily="34" charset="0"/>
                </a:rPr>
                <a:t>Barthel指数</a:t>
              </a:r>
            </a:p>
          </p:txBody>
        </p:sp>
      </p:grpSp>
      <p:grpSp>
        <p:nvGrpSpPr>
          <p:cNvPr id="17413" name="组合 63">
            <a:extLst>
              <a:ext uri="{FF2B5EF4-FFF2-40B4-BE49-F238E27FC236}">
                <a16:creationId xmlns:a16="http://schemas.microsoft.com/office/drawing/2014/main" id="{2E6C54E8-C521-FB35-0BFC-9DAA51307304}"/>
              </a:ext>
            </a:extLst>
          </p:cNvPr>
          <p:cNvGrpSpPr>
            <a:grpSpLocks/>
          </p:cNvGrpSpPr>
          <p:nvPr/>
        </p:nvGrpSpPr>
        <p:grpSpPr bwMode="auto">
          <a:xfrm>
            <a:off x="7602177" y="1553549"/>
            <a:ext cx="3997325" cy="1816100"/>
            <a:chOff x="2629425" y="1326701"/>
            <a:chExt cx="5665471" cy="2184078"/>
          </a:xfrm>
        </p:grpSpPr>
        <p:graphicFrame>
          <p:nvGraphicFramePr>
            <p:cNvPr id="17464" name="图表 2">
              <a:extLst>
                <a:ext uri="{FF2B5EF4-FFF2-40B4-BE49-F238E27FC236}">
                  <a16:creationId xmlns:a16="http://schemas.microsoft.com/office/drawing/2014/main" id="{090A3F4C-761E-FF5F-87C9-9D6C6CC0C267}"/>
                </a:ext>
              </a:extLst>
            </p:cNvPr>
            <p:cNvGraphicFramePr>
              <a:graphicFrameLocks/>
            </p:cNvGraphicFramePr>
            <p:nvPr/>
          </p:nvGraphicFramePr>
          <p:xfrm>
            <a:off x="2924195" y="1265606"/>
            <a:ext cx="5442673" cy="2306268"/>
          </p:xfrm>
          <a:graphic>
            <a:graphicData uri="http://schemas.openxmlformats.org/presentationml/2006/ole">
              <mc:AlternateContent xmlns:mc="http://schemas.openxmlformats.org/markup-compatibility/2006">
                <mc:Choice xmlns:v="urn:schemas-microsoft-com:vml" Requires="v">
                  <p:oleObj name="图表" r:id="rId4" imgW="3846909" imgH="1926503" progId="Excel.Chart.8">
                    <p:embed/>
                  </p:oleObj>
                </mc:Choice>
                <mc:Fallback>
                  <p:oleObj name="图表" r:id="rId4" imgW="3846909" imgH="1926503" progId="Excel.Chart.8">
                    <p:embed/>
                    <p:pic>
                      <p:nvPicPr>
                        <p:cNvPr id="17464" name="图表 2">
                          <a:extLst>
                            <a:ext uri="{FF2B5EF4-FFF2-40B4-BE49-F238E27FC236}">
                              <a16:creationId xmlns:a16="http://schemas.microsoft.com/office/drawing/2014/main" id="{090A3F4C-761E-FF5F-87C9-9D6C6CC0C267}"/>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24195" y="1265606"/>
                          <a:ext cx="5442673" cy="2306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65" name="矩形 62">
              <a:extLst>
                <a:ext uri="{FF2B5EF4-FFF2-40B4-BE49-F238E27FC236}">
                  <a16:creationId xmlns:a16="http://schemas.microsoft.com/office/drawing/2014/main" id="{1E97C63E-B2D0-2268-5ABC-762142FEB0B7}"/>
                </a:ext>
              </a:extLst>
            </p:cNvPr>
            <p:cNvSpPr>
              <a:spLocks noChangeArrowheads="1"/>
            </p:cNvSpPr>
            <p:nvPr/>
          </p:nvSpPr>
          <p:spPr bwMode="auto">
            <a:xfrm rot="-5400000">
              <a:off x="2111103" y="2026350"/>
              <a:ext cx="1407333" cy="370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r>
                <a:rPr lang="zh-CN" altLang="en-US" sz="1100" b="1">
                  <a:latin typeface="Arial" panose="020B0604020202020204" pitchFamily="34" charset="0"/>
                  <a:cs typeface="Arial" panose="020B0604020202020204" pitchFamily="34" charset="0"/>
                </a:rPr>
                <a:t>NFDS评分</a:t>
              </a:r>
            </a:p>
          </p:txBody>
        </p:sp>
      </p:grpSp>
      <p:sp>
        <p:nvSpPr>
          <p:cNvPr id="17414" name="矩形 10">
            <a:extLst>
              <a:ext uri="{FF2B5EF4-FFF2-40B4-BE49-F238E27FC236}">
                <a16:creationId xmlns:a16="http://schemas.microsoft.com/office/drawing/2014/main" id="{291524B3-CC87-EAC0-77AF-735F75AECB05}"/>
              </a:ext>
            </a:extLst>
          </p:cNvPr>
          <p:cNvSpPr>
            <a:spLocks noChangeArrowheads="1"/>
          </p:cNvSpPr>
          <p:nvPr/>
        </p:nvSpPr>
        <p:spPr bwMode="auto">
          <a:xfrm>
            <a:off x="7445014" y="3477599"/>
            <a:ext cx="43100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zh-CN" altLang="en-US" sz="1600" b="1">
                <a:latin typeface="微软雅黑" panose="020B0503020204020204" pitchFamily="34" charset="-122"/>
                <a:cs typeface="Arial" panose="020B0604020202020204" pitchFamily="34" charset="0"/>
              </a:rPr>
              <a:t>杏芎显著提高脑梗死患者</a:t>
            </a:r>
            <a:r>
              <a:rPr lang="en-US" altLang="zh-CN" sz="1600" b="1">
                <a:latin typeface="微软雅黑" panose="020B0503020204020204" pitchFamily="34" charset="-122"/>
                <a:cs typeface="Arial" panose="020B0604020202020204" pitchFamily="34" charset="0"/>
              </a:rPr>
              <a:t>Barthel</a:t>
            </a:r>
            <a:r>
              <a:rPr lang="zh-CN" altLang="en-US" sz="1600" b="1">
                <a:latin typeface="微软雅黑" panose="020B0503020204020204" pitchFamily="34" charset="-122"/>
                <a:cs typeface="Arial" panose="020B0604020202020204" pitchFamily="34" charset="0"/>
              </a:rPr>
              <a:t>指数</a:t>
            </a:r>
          </a:p>
        </p:txBody>
      </p:sp>
      <p:sp>
        <p:nvSpPr>
          <p:cNvPr id="17415" name="矩形 25">
            <a:extLst>
              <a:ext uri="{FF2B5EF4-FFF2-40B4-BE49-F238E27FC236}">
                <a16:creationId xmlns:a16="http://schemas.microsoft.com/office/drawing/2014/main" id="{E90DCF05-7B69-0726-A99B-60BDB2AA5A4D}"/>
              </a:ext>
            </a:extLst>
          </p:cNvPr>
          <p:cNvSpPr>
            <a:spLocks noChangeArrowheads="1"/>
          </p:cNvSpPr>
          <p:nvPr/>
        </p:nvSpPr>
        <p:spPr bwMode="auto">
          <a:xfrm>
            <a:off x="502692" y="6538119"/>
            <a:ext cx="69770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r>
              <a:rPr lang="zh-CN" altLang="en-US" sz="1000" b="0" dirty="0">
                <a:latin typeface="微软雅黑" panose="020B0503020204020204" pitchFamily="34" charset="-122"/>
              </a:rPr>
              <a:t>赵焕东</a:t>
            </a:r>
            <a:r>
              <a:rPr lang="en-US" altLang="zh-CN" sz="1000" b="0" dirty="0">
                <a:latin typeface="微软雅黑" panose="020B0503020204020204" pitchFamily="34" charset="-122"/>
              </a:rPr>
              <a:t>,</a:t>
            </a:r>
            <a:r>
              <a:rPr lang="zh-CN" altLang="en-US" sz="1000" b="0" dirty="0">
                <a:latin typeface="微软雅黑" panose="020B0503020204020204" pitchFamily="34" charset="-122"/>
              </a:rPr>
              <a:t>王秀芝</a:t>
            </a:r>
            <a:r>
              <a:rPr lang="en-US" altLang="zh-CN" sz="1000" b="0" dirty="0">
                <a:latin typeface="微软雅黑" panose="020B0503020204020204" pitchFamily="34" charset="-122"/>
              </a:rPr>
              <a:t>,</a:t>
            </a:r>
            <a:r>
              <a:rPr lang="zh-CN" altLang="en-US" sz="1000" b="0" dirty="0">
                <a:latin typeface="微软雅黑" panose="020B0503020204020204" pitchFamily="34" charset="-122"/>
              </a:rPr>
              <a:t>万新立</a:t>
            </a:r>
            <a:r>
              <a:rPr lang="en-US" altLang="zh-CN" sz="1000" b="0" dirty="0">
                <a:latin typeface="微软雅黑" panose="020B0503020204020204" pitchFamily="34" charset="-122"/>
              </a:rPr>
              <a:t>,</a:t>
            </a:r>
            <a:r>
              <a:rPr lang="zh-CN" altLang="en-US" sz="1000" b="0" dirty="0">
                <a:latin typeface="微软雅黑" panose="020B0503020204020204" pitchFamily="34" charset="-122"/>
              </a:rPr>
              <a:t>黄淑兰</a:t>
            </a:r>
            <a:r>
              <a:rPr lang="en-US" altLang="zh-CN" sz="1000" b="0" dirty="0">
                <a:latin typeface="微软雅黑" panose="020B0503020204020204" pitchFamily="34" charset="-122"/>
              </a:rPr>
              <a:t>.</a:t>
            </a:r>
            <a:r>
              <a:rPr lang="zh-CN" altLang="en-US" sz="1000" b="0" dirty="0">
                <a:latin typeface="微软雅黑" panose="020B0503020204020204" pitchFamily="34" charset="-122"/>
              </a:rPr>
              <a:t>杏芎氯化钠注射液治疗</a:t>
            </a:r>
            <a:r>
              <a:rPr lang="en-US" altLang="zh-CN" sz="1000" b="0" dirty="0">
                <a:latin typeface="微软雅黑" panose="020B0503020204020204" pitchFamily="34" charset="-122"/>
              </a:rPr>
              <a:t>256</a:t>
            </a:r>
            <a:r>
              <a:rPr lang="zh-CN" altLang="en-US" sz="1000" b="0" dirty="0">
                <a:latin typeface="微软雅黑" panose="020B0503020204020204" pitchFamily="34" charset="-122"/>
              </a:rPr>
              <a:t>例脑梗死的临床疗效研究</a:t>
            </a:r>
            <a:r>
              <a:rPr lang="en-US" altLang="zh-CN" sz="1000" b="0" dirty="0">
                <a:latin typeface="微软雅黑" panose="020B0503020204020204" pitchFamily="34" charset="-122"/>
              </a:rPr>
              <a:t>[J].</a:t>
            </a:r>
            <a:r>
              <a:rPr lang="zh-CN" altLang="en-US" sz="1000" b="0" dirty="0">
                <a:latin typeface="微软雅黑" panose="020B0503020204020204" pitchFamily="34" charset="-122"/>
              </a:rPr>
              <a:t>实用全科医学</a:t>
            </a:r>
            <a:r>
              <a:rPr lang="en-US" altLang="zh-CN" sz="1000" b="0" dirty="0">
                <a:latin typeface="微软雅黑" panose="020B0503020204020204" pitchFamily="34" charset="-122"/>
              </a:rPr>
              <a:t>,2007(09):809-810.</a:t>
            </a:r>
            <a:endParaRPr lang="zh-CN" altLang="en-US" sz="1000" b="0" dirty="0">
              <a:latin typeface="微软雅黑" panose="020B0503020204020204" pitchFamily="34" charset="-122"/>
            </a:endParaRPr>
          </a:p>
        </p:txBody>
      </p:sp>
      <p:sp>
        <p:nvSpPr>
          <p:cNvPr id="17416" name="矩形 26">
            <a:extLst>
              <a:ext uri="{FF2B5EF4-FFF2-40B4-BE49-F238E27FC236}">
                <a16:creationId xmlns:a16="http://schemas.microsoft.com/office/drawing/2014/main" id="{B96332F7-8F03-A394-F65F-8F6408D2B682}"/>
              </a:ext>
            </a:extLst>
          </p:cNvPr>
          <p:cNvSpPr>
            <a:spLocks noChangeArrowheads="1"/>
          </p:cNvSpPr>
          <p:nvPr/>
        </p:nvSpPr>
        <p:spPr bwMode="auto">
          <a:xfrm>
            <a:off x="588962" y="6060982"/>
            <a:ext cx="489909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r>
              <a:rPr lang="en-US" altLang="zh-CN" sz="1100">
                <a:latin typeface="微软雅黑" panose="020B0503020204020204" pitchFamily="34" charset="-122"/>
                <a:cs typeface="Arial" panose="020B0604020202020204" pitchFamily="34" charset="0"/>
              </a:rPr>
              <a:t>NFDS</a:t>
            </a:r>
            <a:r>
              <a:rPr lang="zh-CN" altLang="en-US" sz="1100">
                <a:latin typeface="微软雅黑" panose="020B0503020204020204" pitchFamily="34" charset="-122"/>
                <a:cs typeface="Arial" panose="020B0604020202020204" pitchFamily="34" charset="0"/>
              </a:rPr>
              <a:t>：神经功能缺损程度评分；</a:t>
            </a:r>
            <a:r>
              <a:rPr lang="en-US" altLang="zh-CN" sz="1100">
                <a:latin typeface="微软雅黑" panose="020B0503020204020204" pitchFamily="34" charset="-122"/>
                <a:cs typeface="Arial" panose="020B0604020202020204" pitchFamily="34" charset="0"/>
              </a:rPr>
              <a:t>Barthel</a:t>
            </a:r>
            <a:r>
              <a:rPr lang="zh-CN" altLang="en-US" sz="1100">
                <a:latin typeface="微软雅黑" panose="020B0503020204020204" pitchFamily="34" charset="-122"/>
                <a:cs typeface="Arial" panose="020B0604020202020204" pitchFamily="34" charset="0"/>
              </a:rPr>
              <a:t>指数：用于日常生活活动能力评定</a:t>
            </a:r>
          </a:p>
        </p:txBody>
      </p:sp>
      <p:sp>
        <p:nvSpPr>
          <p:cNvPr id="13" name="矩形 12">
            <a:extLst>
              <a:ext uri="{FF2B5EF4-FFF2-40B4-BE49-F238E27FC236}">
                <a16:creationId xmlns:a16="http://schemas.microsoft.com/office/drawing/2014/main" id="{28C952F2-5E7C-DA22-3673-43431CD36867}"/>
              </a:ext>
            </a:extLst>
          </p:cNvPr>
          <p:cNvSpPr/>
          <p:nvPr/>
        </p:nvSpPr>
        <p:spPr>
          <a:xfrm>
            <a:off x="767801" y="1176758"/>
            <a:ext cx="6211888" cy="1340752"/>
          </a:xfrm>
          <a:prstGeom prst="rect">
            <a:avLst/>
          </a:prstGeom>
        </p:spPr>
        <p:txBody>
          <a:bodyPr>
            <a:spAutoFit/>
          </a:bodyPr>
          <a:lstStyle/>
          <a:p>
            <a:pPr eaLnBrk="1" hangingPunct="1">
              <a:lnSpc>
                <a:spcPts val="2500"/>
              </a:lnSpc>
              <a:buFont typeface="Arial" panose="020B0604020202020204" pitchFamily="34" charset="0"/>
              <a:buNone/>
              <a:defRPr/>
            </a:pPr>
            <a:r>
              <a:rPr lang="zh-CN" altLang="en-US" sz="1400" b="0" dirty="0">
                <a:latin typeface="微软雅黑" panose="020B0503020204020204" pitchFamily="34" charset="-122"/>
                <a:ea typeface="微软雅黑" panose="020B0503020204020204" pitchFamily="34" charset="-122"/>
              </a:rPr>
              <a:t>治疗方案：</a:t>
            </a:r>
          </a:p>
          <a:p>
            <a:pPr marL="285750" indent="-285750" eaLnBrk="1" hangingPunct="1">
              <a:lnSpc>
                <a:spcPts val="2500"/>
              </a:lnSpc>
              <a:buFont typeface="Wingdings" panose="05000000000000000000" charset="0"/>
              <a:buChar char=""/>
              <a:defRPr/>
            </a:pPr>
            <a:r>
              <a:rPr lang="zh-CN" altLang="en-US" sz="1400" b="0" dirty="0">
                <a:latin typeface="微软雅黑" panose="020B0503020204020204" pitchFamily="34" charset="-122"/>
                <a:ea typeface="微软雅黑" panose="020B0503020204020204" pitchFamily="34" charset="-122"/>
              </a:rPr>
              <a:t>治疗组：</a:t>
            </a:r>
            <a:r>
              <a:rPr lang="en-US" altLang="zh-CN" sz="1400" b="0" dirty="0">
                <a:latin typeface="微软雅黑" panose="020B0503020204020204" pitchFamily="34" charset="-122"/>
                <a:ea typeface="微软雅黑" panose="020B0503020204020204" pitchFamily="34" charset="-122"/>
              </a:rPr>
              <a:t>256</a:t>
            </a:r>
            <a:r>
              <a:rPr lang="zh-CN" altLang="en-US" sz="1400" b="0" dirty="0">
                <a:latin typeface="微软雅黑" panose="020B0503020204020204" pitchFamily="34" charset="-122"/>
                <a:ea typeface="微软雅黑" panose="020B0503020204020204" pitchFamily="34" charset="-122"/>
              </a:rPr>
              <a:t>例，杏芎氯化钠注射液</a:t>
            </a:r>
            <a:r>
              <a:rPr lang="en-US" altLang="zh-CN" sz="1400" b="0" dirty="0">
                <a:latin typeface="微软雅黑" panose="020B0503020204020204" pitchFamily="34" charset="-122"/>
                <a:ea typeface="微软雅黑" panose="020B0503020204020204" pitchFamily="34" charset="-122"/>
              </a:rPr>
              <a:t>250ml</a:t>
            </a:r>
            <a:r>
              <a:rPr lang="zh-CN" altLang="en-US" sz="1400" b="0" dirty="0">
                <a:latin typeface="微软雅黑" panose="020B0503020204020204" pitchFamily="34" charset="-122"/>
                <a:ea typeface="微软雅黑" panose="020B0503020204020204" pitchFamily="34" charset="-122"/>
              </a:rPr>
              <a:t>，静脉注射，</a:t>
            </a:r>
            <a:r>
              <a:rPr lang="en-US" altLang="zh-CN" sz="1400" b="0" dirty="0">
                <a:latin typeface="微软雅黑" panose="020B0503020204020204" pitchFamily="34" charset="-122"/>
                <a:ea typeface="微软雅黑" panose="020B0503020204020204" pitchFamily="34" charset="-122"/>
              </a:rPr>
              <a:t>1</a:t>
            </a:r>
            <a:r>
              <a:rPr lang="zh-CN" altLang="en-US" sz="1400" b="0" dirty="0">
                <a:latin typeface="微软雅黑" panose="020B0503020204020204" pitchFamily="34" charset="-122"/>
                <a:ea typeface="微软雅黑" panose="020B0503020204020204" pitchFamily="34" charset="-122"/>
              </a:rPr>
              <a:t>次</a:t>
            </a:r>
            <a:r>
              <a:rPr lang="en-US" altLang="zh-CN" sz="1400" b="0" dirty="0">
                <a:latin typeface="微软雅黑" panose="020B0503020204020204" pitchFamily="34" charset="-122"/>
                <a:ea typeface="微软雅黑" panose="020B0503020204020204" pitchFamily="34" charset="-122"/>
              </a:rPr>
              <a:t>/d </a:t>
            </a:r>
            <a:r>
              <a:rPr lang="zh-CN" altLang="en-US" sz="1400" b="0" dirty="0">
                <a:latin typeface="微软雅黑" panose="020B0503020204020204" pitchFamily="34" charset="-122"/>
                <a:ea typeface="微软雅黑" panose="020B0503020204020204" pitchFamily="34" charset="-122"/>
              </a:rPr>
              <a:t>；</a:t>
            </a:r>
          </a:p>
          <a:p>
            <a:pPr marL="285750" indent="-285750" eaLnBrk="1" hangingPunct="1">
              <a:lnSpc>
                <a:spcPts val="2500"/>
              </a:lnSpc>
              <a:buFont typeface="Wingdings" panose="05000000000000000000" charset="0"/>
              <a:buChar char=""/>
              <a:defRPr/>
            </a:pPr>
            <a:r>
              <a:rPr lang="zh-CN" altLang="en-US" sz="1400" b="0" dirty="0">
                <a:latin typeface="微软雅黑" panose="020B0503020204020204" pitchFamily="34" charset="-122"/>
                <a:ea typeface="微软雅黑" panose="020B0503020204020204" pitchFamily="34" charset="-122"/>
              </a:rPr>
              <a:t>对照组：</a:t>
            </a:r>
            <a:r>
              <a:rPr lang="en-US" altLang="zh-CN" sz="1400" b="0" dirty="0">
                <a:latin typeface="微软雅黑" panose="020B0503020204020204" pitchFamily="34" charset="-122"/>
                <a:ea typeface="微软雅黑" panose="020B0503020204020204" pitchFamily="34" charset="-122"/>
              </a:rPr>
              <a:t>272</a:t>
            </a:r>
            <a:r>
              <a:rPr lang="zh-CN" altLang="en-US" sz="1400" b="0" dirty="0">
                <a:latin typeface="微软雅黑" panose="020B0503020204020204" pitchFamily="34" charset="-122"/>
                <a:ea typeface="微软雅黑" panose="020B0503020204020204" pitchFamily="34" charset="-122"/>
              </a:rPr>
              <a:t>例，复方丹参注射液</a:t>
            </a:r>
            <a:r>
              <a:rPr lang="en-US" altLang="zh-CN" sz="1400" b="0" dirty="0">
                <a:latin typeface="微软雅黑" panose="020B0503020204020204" pitchFamily="34" charset="-122"/>
                <a:ea typeface="微软雅黑" panose="020B0503020204020204" pitchFamily="34" charset="-122"/>
              </a:rPr>
              <a:t>250ml</a:t>
            </a:r>
            <a:r>
              <a:rPr lang="zh-CN" altLang="en-US" sz="1400" b="0" dirty="0">
                <a:latin typeface="微软雅黑" panose="020B0503020204020204" pitchFamily="34" charset="-122"/>
                <a:ea typeface="微软雅黑" panose="020B0503020204020204" pitchFamily="34" charset="-122"/>
              </a:rPr>
              <a:t>，静脉输注，</a:t>
            </a:r>
            <a:r>
              <a:rPr lang="en-US" altLang="zh-CN" sz="1400" b="0" dirty="0">
                <a:latin typeface="微软雅黑" panose="020B0503020204020204" pitchFamily="34" charset="-122"/>
                <a:ea typeface="微软雅黑" panose="020B0503020204020204" pitchFamily="34" charset="-122"/>
              </a:rPr>
              <a:t>1</a:t>
            </a:r>
            <a:r>
              <a:rPr lang="zh-CN" altLang="en-US" sz="1400" b="0" dirty="0">
                <a:latin typeface="微软雅黑" panose="020B0503020204020204" pitchFamily="34" charset="-122"/>
                <a:ea typeface="微软雅黑" panose="020B0503020204020204" pitchFamily="34" charset="-122"/>
              </a:rPr>
              <a:t>次</a:t>
            </a:r>
            <a:r>
              <a:rPr lang="en-US" altLang="zh-CN" sz="1400" b="0" dirty="0">
                <a:latin typeface="微软雅黑" panose="020B0503020204020204" pitchFamily="34" charset="-122"/>
                <a:ea typeface="微软雅黑" panose="020B0503020204020204" pitchFamily="34" charset="-122"/>
              </a:rPr>
              <a:t>/d</a:t>
            </a:r>
            <a:r>
              <a:rPr lang="zh-CN" altLang="en-US" sz="1400" b="0" dirty="0">
                <a:latin typeface="微软雅黑" panose="020B0503020204020204" pitchFamily="34" charset="-122"/>
                <a:ea typeface="微软雅黑" panose="020B0503020204020204" pitchFamily="34" charset="-122"/>
              </a:rPr>
              <a:t>；</a:t>
            </a:r>
          </a:p>
          <a:p>
            <a:pPr eaLnBrk="1" hangingPunct="1">
              <a:lnSpc>
                <a:spcPts val="2500"/>
              </a:lnSpc>
              <a:buFont typeface="Wingdings" pitchFamily="2" charset="2"/>
              <a:buChar char="Ø"/>
              <a:defRPr/>
            </a:pPr>
            <a:r>
              <a:rPr lang="zh-CN" altLang="en-US" sz="1400" b="0" dirty="0">
                <a:latin typeface="微软雅黑" panose="020B0503020204020204" pitchFamily="34" charset="-122"/>
                <a:ea typeface="微软雅黑" panose="020B0503020204020204" pitchFamily="34" charset="-122"/>
              </a:rPr>
              <a:t>  用药周期：连用</a:t>
            </a:r>
            <a:r>
              <a:rPr lang="en-US" altLang="zh-CN" sz="1400" b="0" dirty="0">
                <a:latin typeface="微软雅黑" panose="020B0503020204020204" pitchFamily="34" charset="-122"/>
                <a:ea typeface="微软雅黑" panose="020B0503020204020204" pitchFamily="34" charset="-122"/>
              </a:rPr>
              <a:t>14</a:t>
            </a:r>
            <a:r>
              <a:rPr lang="zh-CN" altLang="en-US" sz="1400" b="0" dirty="0">
                <a:latin typeface="微软雅黑" panose="020B0503020204020204" pitchFamily="34" charset="-122"/>
                <a:ea typeface="微软雅黑" panose="020B0503020204020204" pitchFamily="34" charset="-122"/>
              </a:rPr>
              <a:t>天，随访</a:t>
            </a:r>
            <a:r>
              <a:rPr lang="en-US" altLang="zh-CN" sz="1400" b="0" dirty="0">
                <a:latin typeface="微软雅黑" panose="020B0503020204020204" pitchFamily="34" charset="-122"/>
                <a:ea typeface="微软雅黑" panose="020B0503020204020204" pitchFamily="34" charset="-122"/>
              </a:rPr>
              <a:t>2</a:t>
            </a:r>
            <a:r>
              <a:rPr lang="zh-CN" altLang="en-US" sz="1400" b="0" dirty="0">
                <a:latin typeface="微软雅黑" panose="020B0503020204020204" pitchFamily="34" charset="-122"/>
                <a:ea typeface="微软雅黑" panose="020B0503020204020204" pitchFamily="34" charset="-122"/>
              </a:rPr>
              <a:t>个月。</a:t>
            </a:r>
          </a:p>
        </p:txBody>
      </p:sp>
      <p:sp>
        <p:nvSpPr>
          <p:cNvPr id="17418" name="TextBox 28">
            <a:extLst>
              <a:ext uri="{FF2B5EF4-FFF2-40B4-BE49-F238E27FC236}">
                <a16:creationId xmlns:a16="http://schemas.microsoft.com/office/drawing/2014/main" id="{C5D406E3-27BC-658B-1BD0-CBD950EA2A4E}"/>
              </a:ext>
            </a:extLst>
          </p:cNvPr>
          <p:cNvSpPr txBox="1">
            <a:spLocks noChangeArrowheads="1"/>
          </p:cNvSpPr>
          <p:nvPr/>
        </p:nvSpPr>
        <p:spPr bwMode="auto">
          <a:xfrm>
            <a:off x="8200777" y="6384833"/>
            <a:ext cx="14636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r>
              <a:rPr lang="zh-CN" altLang="en-US" sz="900">
                <a:latin typeface="微软雅黑" panose="020B0503020204020204" pitchFamily="34" charset="-122"/>
                <a:cs typeface="Arial" panose="020B0604020202020204" pitchFamily="34" charset="0"/>
              </a:rPr>
              <a:t>两组比较，**</a:t>
            </a:r>
            <a:r>
              <a:rPr lang="en-US" altLang="zh-CN" sz="900">
                <a:latin typeface="微软雅黑" panose="020B0503020204020204" pitchFamily="34" charset="-122"/>
                <a:cs typeface="Arial" panose="020B0604020202020204" pitchFamily="34" charset="0"/>
              </a:rPr>
              <a:t>P&lt;0.01</a:t>
            </a:r>
            <a:endParaRPr lang="zh-CN" altLang="en-US" sz="900">
              <a:latin typeface="微软雅黑" panose="020B0503020204020204" pitchFamily="34" charset="-122"/>
              <a:cs typeface="Arial" panose="020B0604020202020204" pitchFamily="34" charset="0"/>
            </a:endParaRPr>
          </a:p>
        </p:txBody>
      </p:sp>
      <p:sp>
        <p:nvSpPr>
          <p:cNvPr id="15" name="TextBox 29">
            <a:extLst>
              <a:ext uri="{FF2B5EF4-FFF2-40B4-BE49-F238E27FC236}">
                <a16:creationId xmlns:a16="http://schemas.microsoft.com/office/drawing/2014/main" id="{CEB2EB46-B341-BC1E-5FB4-069F3E519FE5}"/>
              </a:ext>
            </a:extLst>
          </p:cNvPr>
          <p:cNvSpPr txBox="1"/>
          <p:nvPr/>
        </p:nvSpPr>
        <p:spPr>
          <a:xfrm>
            <a:off x="10272464" y="6092733"/>
            <a:ext cx="1000125" cy="230187"/>
          </a:xfrm>
          <a:prstGeom prst="rect">
            <a:avLst/>
          </a:prstGeom>
          <a:noFill/>
        </p:spPr>
        <p:txBody>
          <a:bodyPr>
            <a:spAutoFit/>
          </a:bodyPr>
          <a:lstStyle/>
          <a:p>
            <a:pPr eaLnBrk="1" hangingPunct="1">
              <a:buFont typeface="Arial" panose="020B0604020202020204" pitchFamily="34" charset="0"/>
              <a:buNone/>
              <a:defRPr/>
            </a:pPr>
            <a:r>
              <a:rPr lang="zh-CN" altLang="en-US" sz="90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丹参组 </a:t>
            </a:r>
            <a:r>
              <a:rPr lang="en-US" altLang="zh-CN" sz="90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(n=170)</a:t>
            </a:r>
            <a:endParaRPr lang="zh-CN" altLang="en-US" sz="90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cxnSp>
        <p:nvCxnSpPr>
          <p:cNvPr id="16" name="直接连接符 15">
            <a:extLst>
              <a:ext uri="{FF2B5EF4-FFF2-40B4-BE49-F238E27FC236}">
                <a16:creationId xmlns:a16="http://schemas.microsoft.com/office/drawing/2014/main" id="{E3E48D8B-14C3-DA28-486A-5B96C1F89E52}"/>
              </a:ext>
            </a:extLst>
          </p:cNvPr>
          <p:cNvCxnSpPr/>
          <p:nvPr/>
        </p:nvCxnSpPr>
        <p:spPr>
          <a:xfrm>
            <a:off x="9986714" y="6235608"/>
            <a:ext cx="309563" cy="0"/>
          </a:xfrm>
          <a:prstGeom prst="line">
            <a:avLst/>
          </a:prstGeom>
          <a:ln w="19050">
            <a:solidFill>
              <a:srgbClr val="008080"/>
            </a:solidFill>
          </a:ln>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a16="http://schemas.microsoft.com/office/drawing/2014/main" id="{DF1740D0-F549-DB92-1D3C-B316A9890CE5}"/>
              </a:ext>
            </a:extLst>
          </p:cNvPr>
          <p:cNvCxnSpPr/>
          <p:nvPr/>
        </p:nvCxnSpPr>
        <p:spPr>
          <a:xfrm>
            <a:off x="8272214" y="6235608"/>
            <a:ext cx="309563"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TextBox 32">
            <a:extLst>
              <a:ext uri="{FF2B5EF4-FFF2-40B4-BE49-F238E27FC236}">
                <a16:creationId xmlns:a16="http://schemas.microsoft.com/office/drawing/2014/main" id="{C594D5E5-78E9-9D60-D98D-B88554CAD5E4}"/>
              </a:ext>
            </a:extLst>
          </p:cNvPr>
          <p:cNvSpPr txBox="1"/>
          <p:nvPr/>
        </p:nvSpPr>
        <p:spPr>
          <a:xfrm>
            <a:off x="8629402" y="6092733"/>
            <a:ext cx="1214437" cy="230832"/>
          </a:xfrm>
          <a:prstGeom prst="rect">
            <a:avLst/>
          </a:prstGeom>
          <a:noFill/>
        </p:spPr>
        <p:txBody>
          <a:bodyPr>
            <a:spAutoFit/>
          </a:bodyPr>
          <a:lstStyle/>
          <a:p>
            <a:pPr eaLnBrk="1" hangingPunct="1">
              <a:buFont typeface="Arial" panose="020B0604020202020204" pitchFamily="34" charset="0"/>
              <a:buNone/>
              <a:defRPr/>
            </a:pPr>
            <a:r>
              <a:rPr lang="zh-CN" altLang="en-US" sz="90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杏芎组 </a:t>
            </a:r>
            <a:r>
              <a:rPr lang="en-US" altLang="zh-CN" sz="90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(n=182)</a:t>
            </a:r>
            <a:endParaRPr lang="zh-CN" altLang="en-US" sz="900"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grpSp>
        <p:nvGrpSpPr>
          <p:cNvPr id="17423" name="组合 82">
            <a:extLst>
              <a:ext uri="{FF2B5EF4-FFF2-40B4-BE49-F238E27FC236}">
                <a16:creationId xmlns:a16="http://schemas.microsoft.com/office/drawing/2014/main" id="{1FB09C54-3591-3044-4140-EC5FFE323173}"/>
              </a:ext>
            </a:extLst>
          </p:cNvPr>
          <p:cNvGrpSpPr>
            <a:grpSpLocks/>
          </p:cNvGrpSpPr>
          <p:nvPr/>
        </p:nvGrpSpPr>
        <p:grpSpPr bwMode="auto">
          <a:xfrm>
            <a:off x="625475" y="2654207"/>
            <a:ext cx="6143625" cy="3302000"/>
            <a:chOff x="2147616" y="1127125"/>
            <a:chExt cx="7921579" cy="4205128"/>
          </a:xfrm>
        </p:grpSpPr>
        <p:sp>
          <p:nvSpPr>
            <p:cNvPr id="17426" name="TextBox 33">
              <a:extLst>
                <a:ext uri="{FF2B5EF4-FFF2-40B4-BE49-F238E27FC236}">
                  <a16:creationId xmlns:a16="http://schemas.microsoft.com/office/drawing/2014/main" id="{F8A2C27B-39E4-ADAF-7B7A-2B6DA21DB9F1}"/>
                </a:ext>
              </a:extLst>
            </p:cNvPr>
            <p:cNvSpPr txBox="1">
              <a:spLocks noChangeArrowheads="1"/>
            </p:cNvSpPr>
            <p:nvPr/>
          </p:nvSpPr>
          <p:spPr bwMode="auto">
            <a:xfrm>
              <a:off x="3093147" y="1127125"/>
              <a:ext cx="6403534" cy="744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zh-CN" altLang="en-US" sz="1600" b="1" dirty="0">
                  <a:latin typeface="微软雅黑" panose="020B0503020204020204" pitchFamily="34" charset="-122"/>
                  <a:cs typeface="Arial" panose="020B0604020202020204" pitchFamily="34" charset="0"/>
                </a:rPr>
                <a:t>杏芎氯化钠注射液快速起效，治疗脑梗死患者总有效率达</a:t>
              </a:r>
              <a:r>
                <a:rPr lang="en-US" altLang="zh-CN" sz="1600" b="1" dirty="0">
                  <a:latin typeface="微软雅黑" panose="020B0503020204020204" pitchFamily="34" charset="-122"/>
                  <a:cs typeface="Arial" panose="020B0604020202020204" pitchFamily="34" charset="0"/>
                </a:rPr>
                <a:t>95.6%</a:t>
              </a:r>
            </a:p>
          </p:txBody>
        </p:sp>
        <p:grpSp>
          <p:nvGrpSpPr>
            <p:cNvPr id="17427" name="组合 34">
              <a:extLst>
                <a:ext uri="{FF2B5EF4-FFF2-40B4-BE49-F238E27FC236}">
                  <a16:creationId xmlns:a16="http://schemas.microsoft.com/office/drawing/2014/main" id="{11F0CE32-4B6B-301B-A773-0B74E083E6E5}"/>
                </a:ext>
              </a:extLst>
            </p:cNvPr>
            <p:cNvGrpSpPr>
              <a:grpSpLocks noChangeAspect="1"/>
            </p:cNvGrpSpPr>
            <p:nvPr/>
          </p:nvGrpSpPr>
          <p:grpSpPr bwMode="auto">
            <a:xfrm>
              <a:off x="2555240" y="1875931"/>
              <a:ext cx="7513955" cy="3094207"/>
              <a:chOff x="1692275" y="3471863"/>
              <a:chExt cx="5688013" cy="3441874"/>
            </a:xfrm>
          </p:grpSpPr>
          <p:sp>
            <p:nvSpPr>
              <p:cNvPr id="17430" name="圆柱形 48133">
                <a:extLst>
                  <a:ext uri="{FF2B5EF4-FFF2-40B4-BE49-F238E27FC236}">
                    <a16:creationId xmlns:a16="http://schemas.microsoft.com/office/drawing/2014/main" id="{D9A084CC-F213-3741-E8B1-7AC47A0FDCC3}"/>
                  </a:ext>
                </a:extLst>
              </p:cNvPr>
              <p:cNvSpPr>
                <a:spLocks noChangeArrowheads="1"/>
              </p:cNvSpPr>
              <p:nvPr/>
            </p:nvSpPr>
            <p:spPr bwMode="auto">
              <a:xfrm>
                <a:off x="2700338" y="4419600"/>
                <a:ext cx="360361" cy="1439863"/>
              </a:xfrm>
              <a:prstGeom prst="can">
                <a:avLst>
                  <a:gd name="adj" fmla="val 14688"/>
                </a:avLst>
              </a:prstGeom>
              <a:solidFill>
                <a:srgbClr val="EF744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endParaRPr lang="zh-CN" altLang="en-US" sz="1400" b="1">
                  <a:latin typeface="微软雅黑" panose="020B0503020204020204" pitchFamily="34" charset="-122"/>
                  <a:cs typeface="Arial" panose="020B0604020202020204" pitchFamily="34" charset="0"/>
                </a:endParaRPr>
              </a:p>
            </p:txBody>
          </p:sp>
          <p:sp>
            <p:nvSpPr>
              <p:cNvPr id="17431" name="圆柱形 48134">
                <a:extLst>
                  <a:ext uri="{FF2B5EF4-FFF2-40B4-BE49-F238E27FC236}">
                    <a16:creationId xmlns:a16="http://schemas.microsoft.com/office/drawing/2014/main" id="{A1A243B1-A7FB-0D2A-73F9-8FD1A6D300A0}"/>
                  </a:ext>
                </a:extLst>
              </p:cNvPr>
              <p:cNvSpPr>
                <a:spLocks noChangeArrowheads="1"/>
              </p:cNvSpPr>
              <p:nvPr/>
            </p:nvSpPr>
            <p:spPr bwMode="auto">
              <a:xfrm>
                <a:off x="3060700" y="4922838"/>
                <a:ext cx="358774" cy="936625"/>
              </a:xfrm>
              <a:prstGeom prst="can">
                <a:avLst>
                  <a:gd name="adj" fmla="val 9596"/>
                </a:avLst>
              </a:prstGeom>
              <a:solidFill>
                <a:srgbClr val="469EAE"/>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endParaRPr lang="zh-CN" altLang="en-US" sz="1400" b="1">
                  <a:latin typeface="微软雅黑" panose="020B0503020204020204" pitchFamily="34" charset="-122"/>
                  <a:cs typeface="Arial" panose="020B0604020202020204" pitchFamily="34" charset="0"/>
                </a:endParaRPr>
              </a:p>
            </p:txBody>
          </p:sp>
          <p:sp>
            <p:nvSpPr>
              <p:cNvPr id="17432" name="直接连接符 48135">
                <a:extLst>
                  <a:ext uri="{FF2B5EF4-FFF2-40B4-BE49-F238E27FC236}">
                    <a16:creationId xmlns:a16="http://schemas.microsoft.com/office/drawing/2014/main" id="{E98D4E90-607F-1AEA-F0D9-953A2AF6AF7A}"/>
                  </a:ext>
                </a:extLst>
              </p:cNvPr>
              <p:cNvSpPr>
                <a:spLocks noChangeShapeType="1"/>
              </p:cNvSpPr>
              <p:nvPr/>
            </p:nvSpPr>
            <p:spPr bwMode="auto">
              <a:xfrm>
                <a:off x="2195513" y="3541713"/>
                <a:ext cx="1587" cy="23050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17433" name="直接连接符 48136">
                <a:extLst>
                  <a:ext uri="{FF2B5EF4-FFF2-40B4-BE49-F238E27FC236}">
                    <a16:creationId xmlns:a16="http://schemas.microsoft.com/office/drawing/2014/main" id="{9D2577E3-8591-0D7E-205C-3EDE8CD149BC}"/>
                  </a:ext>
                </a:extLst>
              </p:cNvPr>
              <p:cNvSpPr>
                <a:spLocks noChangeShapeType="1"/>
              </p:cNvSpPr>
              <p:nvPr/>
            </p:nvSpPr>
            <p:spPr bwMode="auto">
              <a:xfrm flipH="1" flipV="1">
                <a:off x="2051050" y="5857875"/>
                <a:ext cx="5329238"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17434" name="直接连接符 48137">
                <a:extLst>
                  <a:ext uri="{FF2B5EF4-FFF2-40B4-BE49-F238E27FC236}">
                    <a16:creationId xmlns:a16="http://schemas.microsoft.com/office/drawing/2014/main" id="{CEAC28F6-B4C4-D50E-5BAD-E2230CC0A6BA}"/>
                  </a:ext>
                </a:extLst>
              </p:cNvPr>
              <p:cNvSpPr>
                <a:spLocks noChangeShapeType="1"/>
              </p:cNvSpPr>
              <p:nvPr/>
            </p:nvSpPr>
            <p:spPr bwMode="auto">
              <a:xfrm>
                <a:off x="2051050" y="5486400"/>
                <a:ext cx="1444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17435" name="直接连接符 48138">
                <a:extLst>
                  <a:ext uri="{FF2B5EF4-FFF2-40B4-BE49-F238E27FC236}">
                    <a16:creationId xmlns:a16="http://schemas.microsoft.com/office/drawing/2014/main" id="{697B8B64-E247-5C03-01AB-DE659326B66C}"/>
                  </a:ext>
                </a:extLst>
              </p:cNvPr>
              <p:cNvSpPr>
                <a:spLocks noChangeShapeType="1"/>
              </p:cNvSpPr>
              <p:nvPr/>
            </p:nvSpPr>
            <p:spPr bwMode="auto">
              <a:xfrm>
                <a:off x="2197100" y="3614738"/>
                <a:ext cx="0" cy="20875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17436" name="直接连接符 48139">
                <a:extLst>
                  <a:ext uri="{FF2B5EF4-FFF2-40B4-BE49-F238E27FC236}">
                    <a16:creationId xmlns:a16="http://schemas.microsoft.com/office/drawing/2014/main" id="{34DAD086-9676-C462-8756-DC32F8D2E994}"/>
                  </a:ext>
                </a:extLst>
              </p:cNvPr>
              <p:cNvSpPr>
                <a:spLocks noChangeShapeType="1"/>
              </p:cNvSpPr>
              <p:nvPr/>
            </p:nvSpPr>
            <p:spPr bwMode="auto">
              <a:xfrm>
                <a:off x="2051050" y="5126038"/>
                <a:ext cx="1444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17437" name="直接连接符 48140">
                <a:extLst>
                  <a:ext uri="{FF2B5EF4-FFF2-40B4-BE49-F238E27FC236}">
                    <a16:creationId xmlns:a16="http://schemas.microsoft.com/office/drawing/2014/main" id="{4FE8A3A9-CBC1-8BB9-53F2-55FAB3229C0C}"/>
                  </a:ext>
                </a:extLst>
              </p:cNvPr>
              <p:cNvSpPr>
                <a:spLocks noChangeShapeType="1"/>
              </p:cNvSpPr>
              <p:nvPr/>
            </p:nvSpPr>
            <p:spPr bwMode="auto">
              <a:xfrm>
                <a:off x="2051050" y="4767263"/>
                <a:ext cx="144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17438" name="直接连接符 48141">
                <a:extLst>
                  <a:ext uri="{FF2B5EF4-FFF2-40B4-BE49-F238E27FC236}">
                    <a16:creationId xmlns:a16="http://schemas.microsoft.com/office/drawing/2014/main" id="{B5D11CED-96B1-D5D8-CCF1-9FB313D036E7}"/>
                  </a:ext>
                </a:extLst>
              </p:cNvPr>
              <p:cNvSpPr>
                <a:spLocks noChangeShapeType="1"/>
              </p:cNvSpPr>
              <p:nvPr/>
            </p:nvSpPr>
            <p:spPr bwMode="auto">
              <a:xfrm>
                <a:off x="2051050" y="4046538"/>
                <a:ext cx="144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17439" name="直接连接符 48142">
                <a:extLst>
                  <a:ext uri="{FF2B5EF4-FFF2-40B4-BE49-F238E27FC236}">
                    <a16:creationId xmlns:a16="http://schemas.microsoft.com/office/drawing/2014/main" id="{6EA9FCEE-1687-37AA-F0AC-861C38605675}"/>
                  </a:ext>
                </a:extLst>
              </p:cNvPr>
              <p:cNvSpPr>
                <a:spLocks noChangeShapeType="1"/>
              </p:cNvSpPr>
              <p:nvPr/>
            </p:nvSpPr>
            <p:spPr bwMode="auto">
              <a:xfrm>
                <a:off x="2051050" y="4406900"/>
                <a:ext cx="144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17440" name="直接连接符 48143">
                <a:extLst>
                  <a:ext uri="{FF2B5EF4-FFF2-40B4-BE49-F238E27FC236}">
                    <a16:creationId xmlns:a16="http://schemas.microsoft.com/office/drawing/2014/main" id="{22469412-D63A-CF41-697B-00659F75257F}"/>
                  </a:ext>
                </a:extLst>
              </p:cNvPr>
              <p:cNvSpPr>
                <a:spLocks noChangeShapeType="1"/>
              </p:cNvSpPr>
              <p:nvPr/>
            </p:nvSpPr>
            <p:spPr bwMode="auto">
              <a:xfrm flipV="1">
                <a:off x="3922713" y="5702300"/>
                <a:ext cx="1587"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17441" name="直接连接符 48144">
                <a:extLst>
                  <a:ext uri="{FF2B5EF4-FFF2-40B4-BE49-F238E27FC236}">
                    <a16:creationId xmlns:a16="http://schemas.microsoft.com/office/drawing/2014/main" id="{0AAC8D59-6F86-9B6C-1B7B-0FC29ED815BE}"/>
                  </a:ext>
                </a:extLst>
              </p:cNvPr>
              <p:cNvSpPr>
                <a:spLocks noChangeShapeType="1"/>
              </p:cNvSpPr>
              <p:nvPr/>
            </p:nvSpPr>
            <p:spPr bwMode="auto">
              <a:xfrm>
                <a:off x="2051050" y="3614738"/>
                <a:ext cx="144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17442" name="直接连接符 48145">
                <a:extLst>
                  <a:ext uri="{FF2B5EF4-FFF2-40B4-BE49-F238E27FC236}">
                    <a16:creationId xmlns:a16="http://schemas.microsoft.com/office/drawing/2014/main" id="{B13A3ADB-CFF7-6D8B-696B-D46A99FCF1D1}"/>
                  </a:ext>
                </a:extLst>
              </p:cNvPr>
              <p:cNvSpPr>
                <a:spLocks noChangeShapeType="1"/>
              </p:cNvSpPr>
              <p:nvPr/>
            </p:nvSpPr>
            <p:spPr bwMode="auto">
              <a:xfrm flipV="1">
                <a:off x="5651500" y="5702300"/>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17443" name="直接连接符 48146">
                <a:extLst>
                  <a:ext uri="{FF2B5EF4-FFF2-40B4-BE49-F238E27FC236}">
                    <a16:creationId xmlns:a16="http://schemas.microsoft.com/office/drawing/2014/main" id="{784C3D5E-4949-45F9-C0DD-0F982C4F0F98}"/>
                  </a:ext>
                </a:extLst>
              </p:cNvPr>
              <p:cNvSpPr>
                <a:spLocks noChangeShapeType="1"/>
              </p:cNvSpPr>
              <p:nvPr/>
            </p:nvSpPr>
            <p:spPr bwMode="auto">
              <a:xfrm flipV="1">
                <a:off x="7380288" y="5702300"/>
                <a:ext cx="0" cy="1444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latin typeface="微软雅黑" panose="020B0503020204020204" pitchFamily="34" charset="-122"/>
                  <a:ea typeface="微软雅黑" panose="020B0503020204020204" pitchFamily="34" charset="-122"/>
                </a:endParaRPr>
              </a:p>
            </p:txBody>
          </p:sp>
          <p:sp>
            <p:nvSpPr>
              <p:cNvPr id="17444" name="矩形 48148">
                <a:extLst>
                  <a:ext uri="{FF2B5EF4-FFF2-40B4-BE49-F238E27FC236}">
                    <a16:creationId xmlns:a16="http://schemas.microsoft.com/office/drawing/2014/main" id="{28418861-ED4D-EA7C-83EB-0FF801B1BBB5}"/>
                  </a:ext>
                </a:extLst>
              </p:cNvPr>
              <p:cNvSpPr>
                <a:spLocks noChangeArrowheads="1"/>
              </p:cNvSpPr>
              <p:nvPr/>
            </p:nvSpPr>
            <p:spPr bwMode="auto">
              <a:xfrm>
                <a:off x="1692275" y="4192588"/>
                <a:ext cx="360363"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zh-CN" altLang="en-US" sz="1100">
                    <a:latin typeface="微软雅黑" panose="020B0503020204020204" pitchFamily="34" charset="-122"/>
                    <a:cs typeface="Arial" panose="020B0604020202020204" pitchFamily="34" charset="0"/>
                  </a:rPr>
                  <a:t>90</a:t>
                </a:r>
              </a:p>
            </p:txBody>
          </p:sp>
          <p:sp>
            <p:nvSpPr>
              <p:cNvPr id="17445" name="矩形 48150">
                <a:extLst>
                  <a:ext uri="{FF2B5EF4-FFF2-40B4-BE49-F238E27FC236}">
                    <a16:creationId xmlns:a16="http://schemas.microsoft.com/office/drawing/2014/main" id="{D5E7E481-2D0C-5F3C-94B8-94BA5B78CB07}"/>
                  </a:ext>
                </a:extLst>
              </p:cNvPr>
              <p:cNvSpPr>
                <a:spLocks noChangeArrowheads="1"/>
              </p:cNvSpPr>
              <p:nvPr/>
            </p:nvSpPr>
            <p:spPr bwMode="auto">
              <a:xfrm>
                <a:off x="1692275" y="4911725"/>
                <a:ext cx="36036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zh-CN" altLang="en-US" sz="1100">
                    <a:latin typeface="微软雅黑" panose="020B0503020204020204" pitchFamily="34" charset="-122"/>
                    <a:cs typeface="Arial" panose="020B0604020202020204" pitchFamily="34" charset="0"/>
                  </a:rPr>
                  <a:t>80</a:t>
                </a:r>
              </a:p>
            </p:txBody>
          </p:sp>
          <p:sp>
            <p:nvSpPr>
              <p:cNvPr id="17446" name="矩形 48152">
                <a:extLst>
                  <a:ext uri="{FF2B5EF4-FFF2-40B4-BE49-F238E27FC236}">
                    <a16:creationId xmlns:a16="http://schemas.microsoft.com/office/drawing/2014/main" id="{3D8B885F-028C-D661-55BB-AA60B066EF39}"/>
                  </a:ext>
                </a:extLst>
              </p:cNvPr>
              <p:cNvSpPr>
                <a:spLocks noChangeArrowheads="1"/>
              </p:cNvSpPr>
              <p:nvPr/>
            </p:nvSpPr>
            <p:spPr bwMode="auto">
              <a:xfrm>
                <a:off x="1692275" y="5632450"/>
                <a:ext cx="36036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zh-CN" altLang="en-US" sz="1100">
                    <a:latin typeface="微软雅黑" panose="020B0503020204020204" pitchFamily="34" charset="-122"/>
                    <a:cs typeface="Arial" panose="020B0604020202020204" pitchFamily="34" charset="0"/>
                  </a:rPr>
                  <a:t>70</a:t>
                </a:r>
              </a:p>
            </p:txBody>
          </p:sp>
          <p:sp>
            <p:nvSpPr>
              <p:cNvPr id="17447" name="矩形 48153">
                <a:extLst>
                  <a:ext uri="{FF2B5EF4-FFF2-40B4-BE49-F238E27FC236}">
                    <a16:creationId xmlns:a16="http://schemas.microsoft.com/office/drawing/2014/main" id="{49B37292-9F48-0A2A-9112-36B7885560DE}"/>
                  </a:ext>
                </a:extLst>
              </p:cNvPr>
              <p:cNvSpPr>
                <a:spLocks noChangeArrowheads="1"/>
              </p:cNvSpPr>
              <p:nvPr/>
            </p:nvSpPr>
            <p:spPr bwMode="auto">
              <a:xfrm>
                <a:off x="1692275" y="3471863"/>
                <a:ext cx="3603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zh-CN" altLang="en-US" sz="1100">
                    <a:latin typeface="微软雅黑" panose="020B0503020204020204" pitchFamily="34" charset="-122"/>
                    <a:cs typeface="Arial" panose="020B0604020202020204" pitchFamily="34" charset="0"/>
                  </a:rPr>
                  <a:t>100</a:t>
                </a:r>
              </a:p>
            </p:txBody>
          </p:sp>
          <p:sp>
            <p:nvSpPr>
              <p:cNvPr id="17448" name="矩形 48154">
                <a:extLst>
                  <a:ext uri="{FF2B5EF4-FFF2-40B4-BE49-F238E27FC236}">
                    <a16:creationId xmlns:a16="http://schemas.microsoft.com/office/drawing/2014/main" id="{F8B1B818-D2AB-C9CE-45F6-27B96AA2ED36}"/>
                  </a:ext>
                </a:extLst>
              </p:cNvPr>
              <p:cNvSpPr>
                <a:spLocks noChangeArrowheads="1"/>
              </p:cNvSpPr>
              <p:nvPr/>
            </p:nvSpPr>
            <p:spPr bwMode="auto">
              <a:xfrm>
                <a:off x="2628900" y="5921375"/>
                <a:ext cx="792163"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zh-CN" altLang="en-US" sz="1100">
                    <a:latin typeface="微软雅黑" panose="020B0503020204020204" pitchFamily="34" charset="-122"/>
                    <a:cs typeface="Arial" panose="020B0604020202020204" pitchFamily="34" charset="0"/>
                  </a:rPr>
                  <a:t>15d</a:t>
                </a:r>
                <a:endParaRPr lang="zh-CN" altLang="en-US" sz="1100" b="1">
                  <a:latin typeface="微软雅黑" panose="020B0503020204020204" pitchFamily="34" charset="-122"/>
                  <a:cs typeface="Arial" panose="020B0604020202020204" pitchFamily="34" charset="0"/>
                </a:endParaRPr>
              </a:p>
            </p:txBody>
          </p:sp>
          <p:sp>
            <p:nvSpPr>
              <p:cNvPr id="17449" name="矩形 48155">
                <a:extLst>
                  <a:ext uri="{FF2B5EF4-FFF2-40B4-BE49-F238E27FC236}">
                    <a16:creationId xmlns:a16="http://schemas.microsoft.com/office/drawing/2014/main" id="{14952067-984E-1E25-2446-7B7C2CE17173}"/>
                  </a:ext>
                </a:extLst>
              </p:cNvPr>
              <p:cNvSpPr>
                <a:spLocks noChangeArrowheads="1"/>
              </p:cNvSpPr>
              <p:nvPr/>
            </p:nvSpPr>
            <p:spPr bwMode="auto">
              <a:xfrm>
                <a:off x="2555875" y="4048125"/>
                <a:ext cx="7191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zh-CN" altLang="en-US" sz="1100">
                    <a:solidFill>
                      <a:srgbClr val="FF0000"/>
                    </a:solidFill>
                    <a:latin typeface="微软雅黑" panose="020B0503020204020204" pitchFamily="34" charset="-122"/>
                    <a:cs typeface="Arial" panose="020B0604020202020204" pitchFamily="34" charset="0"/>
                  </a:rPr>
                  <a:t>90.1</a:t>
                </a:r>
                <a:endParaRPr lang="zh-CN" altLang="en-US" sz="1100" b="1">
                  <a:solidFill>
                    <a:srgbClr val="FF0000"/>
                  </a:solidFill>
                  <a:latin typeface="微软雅黑" panose="020B0503020204020204" pitchFamily="34" charset="-122"/>
                  <a:cs typeface="Arial" panose="020B0604020202020204" pitchFamily="34" charset="0"/>
                </a:endParaRPr>
              </a:p>
            </p:txBody>
          </p:sp>
          <p:sp>
            <p:nvSpPr>
              <p:cNvPr id="17450" name="矩形 48156">
                <a:extLst>
                  <a:ext uri="{FF2B5EF4-FFF2-40B4-BE49-F238E27FC236}">
                    <a16:creationId xmlns:a16="http://schemas.microsoft.com/office/drawing/2014/main" id="{D6D91895-9723-6BC6-B0BF-2BAD54D04903}"/>
                  </a:ext>
                </a:extLst>
              </p:cNvPr>
              <p:cNvSpPr>
                <a:spLocks noChangeArrowheads="1"/>
              </p:cNvSpPr>
              <p:nvPr/>
            </p:nvSpPr>
            <p:spPr bwMode="auto">
              <a:xfrm>
                <a:off x="2916238" y="4551363"/>
                <a:ext cx="719137"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zh-CN" altLang="en-US" sz="1100">
                    <a:solidFill>
                      <a:srgbClr val="017A90"/>
                    </a:solidFill>
                    <a:latin typeface="微软雅黑" panose="020B0503020204020204" pitchFamily="34" charset="-122"/>
                    <a:cs typeface="Arial" panose="020B0604020202020204" pitchFamily="34" charset="0"/>
                  </a:rPr>
                  <a:t>83.5</a:t>
                </a:r>
                <a:endParaRPr lang="zh-CN" altLang="en-US" sz="1100" b="1">
                  <a:solidFill>
                    <a:srgbClr val="017A90"/>
                  </a:solidFill>
                  <a:latin typeface="微软雅黑" panose="020B0503020204020204" pitchFamily="34" charset="-122"/>
                  <a:cs typeface="Arial" panose="020B0604020202020204" pitchFamily="34" charset="0"/>
                </a:endParaRPr>
              </a:p>
            </p:txBody>
          </p:sp>
          <p:sp>
            <p:nvSpPr>
              <p:cNvPr id="17451" name="圆柱形 48157">
                <a:extLst>
                  <a:ext uri="{FF2B5EF4-FFF2-40B4-BE49-F238E27FC236}">
                    <a16:creationId xmlns:a16="http://schemas.microsoft.com/office/drawing/2014/main" id="{52B1D57D-6D76-7041-6931-EF4E247377F1}"/>
                  </a:ext>
                </a:extLst>
              </p:cNvPr>
              <p:cNvSpPr>
                <a:spLocks noChangeArrowheads="1"/>
              </p:cNvSpPr>
              <p:nvPr/>
            </p:nvSpPr>
            <p:spPr bwMode="auto">
              <a:xfrm>
                <a:off x="4427537" y="4005262"/>
                <a:ext cx="339725" cy="1854199"/>
              </a:xfrm>
              <a:prstGeom prst="can">
                <a:avLst>
                  <a:gd name="adj" fmla="val 33177"/>
                </a:avLst>
              </a:prstGeom>
              <a:solidFill>
                <a:srgbClr val="EF744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endParaRPr lang="zh-CN" altLang="en-US" sz="1400" b="1">
                  <a:latin typeface="微软雅黑" panose="020B0503020204020204" pitchFamily="34" charset="-122"/>
                  <a:cs typeface="Arial" panose="020B0604020202020204" pitchFamily="34" charset="0"/>
                </a:endParaRPr>
              </a:p>
            </p:txBody>
          </p:sp>
          <p:sp>
            <p:nvSpPr>
              <p:cNvPr id="17452" name="圆柱形 48158">
                <a:extLst>
                  <a:ext uri="{FF2B5EF4-FFF2-40B4-BE49-F238E27FC236}">
                    <a16:creationId xmlns:a16="http://schemas.microsoft.com/office/drawing/2014/main" id="{262BB5B9-28FD-EFCB-40E3-F1DA94160ED4}"/>
                  </a:ext>
                </a:extLst>
              </p:cNvPr>
              <p:cNvSpPr>
                <a:spLocks noChangeArrowheads="1"/>
              </p:cNvSpPr>
              <p:nvPr/>
            </p:nvSpPr>
            <p:spPr bwMode="auto">
              <a:xfrm>
                <a:off x="4765675" y="5011739"/>
                <a:ext cx="382587" cy="847725"/>
              </a:xfrm>
              <a:prstGeom prst="can">
                <a:avLst>
                  <a:gd name="adj" fmla="val 8145"/>
                </a:avLst>
              </a:prstGeom>
              <a:solidFill>
                <a:srgbClr val="469EAE"/>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endParaRPr lang="zh-CN" altLang="en-US" sz="1400" b="1">
                  <a:latin typeface="微软雅黑" panose="020B0503020204020204" pitchFamily="34" charset="-122"/>
                  <a:cs typeface="Arial" panose="020B0604020202020204" pitchFamily="34" charset="0"/>
                </a:endParaRPr>
              </a:p>
            </p:txBody>
          </p:sp>
          <p:sp>
            <p:nvSpPr>
              <p:cNvPr id="17453" name="矩形 48159">
                <a:extLst>
                  <a:ext uri="{FF2B5EF4-FFF2-40B4-BE49-F238E27FC236}">
                    <a16:creationId xmlns:a16="http://schemas.microsoft.com/office/drawing/2014/main" id="{F4A6832E-BB67-49A7-5D60-26FD371D3110}"/>
                  </a:ext>
                </a:extLst>
              </p:cNvPr>
              <p:cNvSpPr>
                <a:spLocks noChangeArrowheads="1"/>
              </p:cNvSpPr>
              <p:nvPr/>
            </p:nvSpPr>
            <p:spPr bwMode="auto">
              <a:xfrm>
                <a:off x="4312253" y="3650729"/>
                <a:ext cx="7207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zh-CN" altLang="en-US" sz="1100">
                    <a:solidFill>
                      <a:srgbClr val="FF0000"/>
                    </a:solidFill>
                    <a:latin typeface="微软雅黑" panose="020B0503020204020204" pitchFamily="34" charset="-122"/>
                    <a:cs typeface="Arial" panose="020B0604020202020204" pitchFamily="34" charset="0"/>
                  </a:rPr>
                  <a:t>95.6</a:t>
                </a:r>
                <a:r>
                  <a:rPr lang="zh-CN" altLang="en-US" sz="1800">
                    <a:solidFill>
                      <a:srgbClr val="FF0000"/>
                    </a:solidFill>
                    <a:latin typeface="微软雅黑" panose="020B0503020204020204" pitchFamily="34" charset="-122"/>
                    <a:cs typeface="Arial" panose="020B0604020202020204" pitchFamily="34" charset="0"/>
                  </a:rPr>
                  <a:t>**</a:t>
                </a:r>
                <a:endParaRPr lang="zh-CN" altLang="en-US" sz="1800" b="1">
                  <a:solidFill>
                    <a:srgbClr val="FF0000"/>
                  </a:solidFill>
                  <a:latin typeface="微软雅黑" panose="020B0503020204020204" pitchFamily="34" charset="-122"/>
                  <a:cs typeface="Arial" panose="020B0604020202020204" pitchFamily="34" charset="0"/>
                </a:endParaRPr>
              </a:p>
            </p:txBody>
          </p:sp>
          <p:sp>
            <p:nvSpPr>
              <p:cNvPr id="17454" name="矩形 48160">
                <a:extLst>
                  <a:ext uri="{FF2B5EF4-FFF2-40B4-BE49-F238E27FC236}">
                    <a16:creationId xmlns:a16="http://schemas.microsoft.com/office/drawing/2014/main" id="{82CA1548-4163-E209-F875-E50410F8A160}"/>
                  </a:ext>
                </a:extLst>
              </p:cNvPr>
              <p:cNvSpPr>
                <a:spLocks noChangeArrowheads="1"/>
              </p:cNvSpPr>
              <p:nvPr/>
            </p:nvSpPr>
            <p:spPr bwMode="auto">
              <a:xfrm>
                <a:off x="4621213" y="4533900"/>
                <a:ext cx="7191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en-US" altLang="zh-CN" sz="1100">
                    <a:solidFill>
                      <a:srgbClr val="017A90"/>
                    </a:solidFill>
                    <a:latin typeface="微软雅黑" panose="020B0503020204020204" pitchFamily="34" charset="-122"/>
                    <a:cs typeface="Arial" panose="020B0604020202020204" pitchFamily="34" charset="0"/>
                  </a:rPr>
                  <a:t>82.3</a:t>
                </a:r>
                <a:endParaRPr lang="zh-CN" altLang="en-US" sz="1100" b="1">
                  <a:solidFill>
                    <a:srgbClr val="017A90"/>
                  </a:solidFill>
                  <a:latin typeface="微软雅黑" panose="020B0503020204020204" pitchFamily="34" charset="-122"/>
                  <a:cs typeface="Arial" panose="020B0604020202020204" pitchFamily="34" charset="0"/>
                </a:endParaRPr>
              </a:p>
            </p:txBody>
          </p:sp>
          <p:sp>
            <p:nvSpPr>
              <p:cNvPr id="17455" name="圆柱形 48161">
                <a:extLst>
                  <a:ext uri="{FF2B5EF4-FFF2-40B4-BE49-F238E27FC236}">
                    <a16:creationId xmlns:a16="http://schemas.microsoft.com/office/drawing/2014/main" id="{85997CCC-9127-488C-F0FB-651759D9FAF5}"/>
                  </a:ext>
                </a:extLst>
              </p:cNvPr>
              <p:cNvSpPr>
                <a:spLocks noChangeArrowheads="1"/>
              </p:cNvSpPr>
              <p:nvPr/>
            </p:nvSpPr>
            <p:spPr bwMode="auto">
              <a:xfrm>
                <a:off x="6156325" y="4005264"/>
                <a:ext cx="338138" cy="1854200"/>
              </a:xfrm>
              <a:prstGeom prst="can">
                <a:avLst>
                  <a:gd name="adj" fmla="val 37369"/>
                </a:avLst>
              </a:prstGeom>
              <a:solidFill>
                <a:srgbClr val="EF744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endParaRPr lang="zh-CN" altLang="en-US" sz="1400" b="1">
                  <a:latin typeface="微软雅黑" panose="020B0503020204020204" pitchFamily="34" charset="-122"/>
                  <a:cs typeface="Arial" panose="020B0604020202020204" pitchFamily="34" charset="0"/>
                </a:endParaRPr>
              </a:p>
            </p:txBody>
          </p:sp>
          <p:sp>
            <p:nvSpPr>
              <p:cNvPr id="17456" name="圆柱形 48162">
                <a:extLst>
                  <a:ext uri="{FF2B5EF4-FFF2-40B4-BE49-F238E27FC236}">
                    <a16:creationId xmlns:a16="http://schemas.microsoft.com/office/drawing/2014/main" id="{CDC35C27-D81E-D465-4816-689E5A5D5665}"/>
                  </a:ext>
                </a:extLst>
              </p:cNvPr>
              <p:cNvSpPr>
                <a:spLocks noChangeArrowheads="1"/>
              </p:cNvSpPr>
              <p:nvPr/>
            </p:nvSpPr>
            <p:spPr bwMode="auto">
              <a:xfrm>
                <a:off x="6494463" y="4146551"/>
                <a:ext cx="381001" cy="1712912"/>
              </a:xfrm>
              <a:prstGeom prst="can">
                <a:avLst>
                  <a:gd name="adj" fmla="val 16526"/>
                </a:avLst>
              </a:prstGeom>
              <a:solidFill>
                <a:srgbClr val="469EAE"/>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endParaRPr lang="zh-CN" altLang="en-US" sz="1400" b="1">
                  <a:latin typeface="微软雅黑" panose="020B0503020204020204" pitchFamily="34" charset="-122"/>
                  <a:cs typeface="Arial" panose="020B0604020202020204" pitchFamily="34" charset="0"/>
                </a:endParaRPr>
              </a:p>
            </p:txBody>
          </p:sp>
          <p:sp>
            <p:nvSpPr>
              <p:cNvPr id="17457" name="矩形 48163">
                <a:extLst>
                  <a:ext uri="{FF2B5EF4-FFF2-40B4-BE49-F238E27FC236}">
                    <a16:creationId xmlns:a16="http://schemas.microsoft.com/office/drawing/2014/main" id="{C074B687-F1DF-3301-4171-F34DD726A641}"/>
                  </a:ext>
                </a:extLst>
              </p:cNvPr>
              <p:cNvSpPr>
                <a:spLocks noChangeArrowheads="1"/>
              </p:cNvSpPr>
              <p:nvPr/>
            </p:nvSpPr>
            <p:spPr bwMode="auto">
              <a:xfrm>
                <a:off x="5940425" y="3716338"/>
                <a:ext cx="7191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zh-CN" altLang="en-US" sz="1100">
                    <a:solidFill>
                      <a:srgbClr val="FF0000"/>
                    </a:solidFill>
                    <a:latin typeface="微软雅黑" panose="020B0503020204020204" pitchFamily="34" charset="-122"/>
                    <a:cs typeface="Arial" panose="020B0604020202020204" pitchFamily="34" charset="0"/>
                  </a:rPr>
                  <a:t>95.6</a:t>
                </a:r>
                <a:endParaRPr lang="zh-CN" altLang="en-US" sz="1100" b="1">
                  <a:solidFill>
                    <a:srgbClr val="FF0000"/>
                  </a:solidFill>
                  <a:latin typeface="微软雅黑" panose="020B0503020204020204" pitchFamily="34" charset="-122"/>
                  <a:cs typeface="Arial" panose="020B0604020202020204" pitchFamily="34" charset="0"/>
                </a:endParaRPr>
              </a:p>
            </p:txBody>
          </p:sp>
          <p:sp>
            <p:nvSpPr>
              <p:cNvPr id="17458" name="矩形 48164">
                <a:extLst>
                  <a:ext uri="{FF2B5EF4-FFF2-40B4-BE49-F238E27FC236}">
                    <a16:creationId xmlns:a16="http://schemas.microsoft.com/office/drawing/2014/main" id="{DA4F8DBA-6841-18AA-1692-16C61DC0558B}"/>
                  </a:ext>
                </a:extLst>
              </p:cNvPr>
              <p:cNvSpPr>
                <a:spLocks noChangeArrowheads="1"/>
              </p:cNvSpPr>
              <p:nvPr/>
            </p:nvSpPr>
            <p:spPr bwMode="auto">
              <a:xfrm>
                <a:off x="6372225" y="3789363"/>
                <a:ext cx="7191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zh-CN" altLang="en-US" sz="1100">
                    <a:solidFill>
                      <a:srgbClr val="017A90"/>
                    </a:solidFill>
                    <a:latin typeface="微软雅黑" panose="020B0503020204020204" pitchFamily="34" charset="-122"/>
                    <a:cs typeface="Arial" panose="020B0604020202020204" pitchFamily="34" charset="0"/>
                  </a:rPr>
                  <a:t>95.3</a:t>
                </a:r>
                <a:endParaRPr lang="zh-CN" altLang="en-US" sz="1100" b="1">
                  <a:solidFill>
                    <a:srgbClr val="017A90"/>
                  </a:solidFill>
                  <a:latin typeface="微软雅黑" panose="020B0503020204020204" pitchFamily="34" charset="-122"/>
                  <a:cs typeface="Arial" panose="020B0604020202020204" pitchFamily="34" charset="0"/>
                </a:endParaRPr>
              </a:p>
            </p:txBody>
          </p:sp>
          <p:sp>
            <p:nvSpPr>
              <p:cNvPr id="17459" name="矩形 48165">
                <a:extLst>
                  <a:ext uri="{FF2B5EF4-FFF2-40B4-BE49-F238E27FC236}">
                    <a16:creationId xmlns:a16="http://schemas.microsoft.com/office/drawing/2014/main" id="{A2C07D58-F4E1-C3CF-5420-E0D08992E6C7}"/>
                  </a:ext>
                </a:extLst>
              </p:cNvPr>
              <p:cNvSpPr>
                <a:spLocks noChangeArrowheads="1"/>
              </p:cNvSpPr>
              <p:nvPr/>
            </p:nvSpPr>
            <p:spPr bwMode="auto">
              <a:xfrm>
                <a:off x="6156325" y="5919788"/>
                <a:ext cx="7905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zh-CN" altLang="en-US" sz="1100">
                    <a:latin typeface="微软雅黑" panose="020B0503020204020204" pitchFamily="34" charset="-122"/>
                    <a:cs typeface="Arial" panose="020B0604020202020204" pitchFamily="34" charset="0"/>
                  </a:rPr>
                  <a:t>60d</a:t>
                </a:r>
                <a:endParaRPr lang="zh-CN" altLang="en-US" sz="1100" b="1">
                  <a:latin typeface="微软雅黑" panose="020B0503020204020204" pitchFamily="34" charset="-122"/>
                  <a:cs typeface="Arial" panose="020B0604020202020204" pitchFamily="34" charset="0"/>
                </a:endParaRPr>
              </a:p>
            </p:txBody>
          </p:sp>
          <p:sp>
            <p:nvSpPr>
              <p:cNvPr id="17460" name="矩形 48166">
                <a:extLst>
                  <a:ext uri="{FF2B5EF4-FFF2-40B4-BE49-F238E27FC236}">
                    <a16:creationId xmlns:a16="http://schemas.microsoft.com/office/drawing/2014/main" id="{E435AF54-EF31-E829-3054-6EB95EC169A5}"/>
                  </a:ext>
                </a:extLst>
              </p:cNvPr>
              <p:cNvSpPr>
                <a:spLocks noChangeArrowheads="1"/>
              </p:cNvSpPr>
              <p:nvPr/>
            </p:nvSpPr>
            <p:spPr bwMode="auto">
              <a:xfrm>
                <a:off x="4356100" y="5919788"/>
                <a:ext cx="7905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zh-CN" altLang="en-US" sz="1100">
                    <a:latin typeface="微软雅黑" panose="020B0503020204020204" pitchFamily="34" charset="-122"/>
                    <a:cs typeface="Arial" panose="020B0604020202020204" pitchFamily="34" charset="0"/>
                  </a:rPr>
                  <a:t>30d</a:t>
                </a:r>
                <a:endParaRPr lang="zh-CN" altLang="en-US" sz="1100" b="1">
                  <a:latin typeface="微软雅黑" panose="020B0503020204020204" pitchFamily="34" charset="-122"/>
                  <a:cs typeface="Arial" panose="020B0604020202020204" pitchFamily="34" charset="0"/>
                </a:endParaRPr>
              </a:p>
            </p:txBody>
          </p:sp>
          <p:sp>
            <p:nvSpPr>
              <p:cNvPr id="17461" name="圆柱形 48167">
                <a:extLst>
                  <a:ext uri="{FF2B5EF4-FFF2-40B4-BE49-F238E27FC236}">
                    <a16:creationId xmlns:a16="http://schemas.microsoft.com/office/drawing/2014/main" id="{42094905-C3C7-636F-C861-E86AAC5A2522}"/>
                  </a:ext>
                </a:extLst>
              </p:cNvPr>
              <p:cNvSpPr>
                <a:spLocks noChangeArrowheads="1"/>
              </p:cNvSpPr>
              <p:nvPr/>
            </p:nvSpPr>
            <p:spPr bwMode="auto">
              <a:xfrm>
                <a:off x="2778260" y="6607814"/>
                <a:ext cx="263679" cy="175787"/>
              </a:xfrm>
              <a:prstGeom prst="can">
                <a:avLst>
                  <a:gd name="adj" fmla="val 3676"/>
                </a:avLst>
              </a:prstGeom>
              <a:solidFill>
                <a:srgbClr val="EF744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endParaRPr lang="zh-CN" altLang="en-US" sz="1100" b="1">
                  <a:latin typeface="微软雅黑" panose="020B0503020204020204" pitchFamily="34" charset="-122"/>
                  <a:cs typeface="Arial" panose="020B0604020202020204" pitchFamily="34" charset="0"/>
                </a:endParaRPr>
              </a:p>
            </p:txBody>
          </p:sp>
          <p:sp>
            <p:nvSpPr>
              <p:cNvPr id="17462" name="圆柱形 48168">
                <a:extLst>
                  <a:ext uri="{FF2B5EF4-FFF2-40B4-BE49-F238E27FC236}">
                    <a16:creationId xmlns:a16="http://schemas.microsoft.com/office/drawing/2014/main" id="{D7B84783-59F1-CE49-3061-83266F4AD2BA}"/>
                  </a:ext>
                </a:extLst>
              </p:cNvPr>
              <p:cNvSpPr>
                <a:spLocks noChangeArrowheads="1"/>
              </p:cNvSpPr>
              <p:nvPr/>
            </p:nvSpPr>
            <p:spPr bwMode="auto">
              <a:xfrm>
                <a:off x="5009547" y="6635976"/>
                <a:ext cx="263679" cy="175787"/>
              </a:xfrm>
              <a:prstGeom prst="can">
                <a:avLst>
                  <a:gd name="adj" fmla="val 3676"/>
                </a:avLst>
              </a:prstGeom>
              <a:solidFill>
                <a:srgbClr val="469EAE"/>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endParaRPr lang="zh-CN" altLang="en-US" sz="1100" b="1">
                  <a:latin typeface="微软雅黑" panose="020B0503020204020204" pitchFamily="34" charset="-122"/>
                  <a:cs typeface="Arial" panose="020B0604020202020204" pitchFamily="34" charset="0"/>
                </a:endParaRPr>
              </a:p>
            </p:txBody>
          </p:sp>
          <p:sp>
            <p:nvSpPr>
              <p:cNvPr id="17463" name="矩形 48170">
                <a:extLst>
                  <a:ext uri="{FF2B5EF4-FFF2-40B4-BE49-F238E27FC236}">
                    <a16:creationId xmlns:a16="http://schemas.microsoft.com/office/drawing/2014/main" id="{76B2766C-AAE0-45DE-D9C6-1D661541C5F4}"/>
                  </a:ext>
                </a:extLst>
              </p:cNvPr>
              <p:cNvSpPr>
                <a:spLocks noChangeArrowheads="1"/>
              </p:cNvSpPr>
              <p:nvPr/>
            </p:nvSpPr>
            <p:spPr bwMode="auto">
              <a:xfrm>
                <a:off x="5218730" y="6553374"/>
                <a:ext cx="7921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zh-CN" altLang="en-US" sz="1100">
                    <a:latin typeface="微软雅黑" panose="020B0503020204020204" pitchFamily="34" charset="-122"/>
                    <a:cs typeface="Arial" panose="020B0604020202020204" pitchFamily="34" charset="0"/>
                  </a:rPr>
                  <a:t>丹参组</a:t>
                </a:r>
                <a:endParaRPr lang="zh-CN" altLang="en-US" sz="1100" b="1">
                  <a:latin typeface="微软雅黑" panose="020B0503020204020204" pitchFamily="34" charset="-122"/>
                  <a:cs typeface="Arial" panose="020B0604020202020204" pitchFamily="34" charset="0"/>
                </a:endParaRPr>
              </a:p>
            </p:txBody>
          </p:sp>
        </p:grpSp>
        <p:sp>
          <p:nvSpPr>
            <p:cNvPr id="22" name="矩形 21">
              <a:extLst>
                <a:ext uri="{FF2B5EF4-FFF2-40B4-BE49-F238E27FC236}">
                  <a16:creationId xmlns:a16="http://schemas.microsoft.com/office/drawing/2014/main" id="{71D3830D-7B81-ACD9-3939-DE4FDB9E8380}"/>
                </a:ext>
              </a:extLst>
            </p:cNvPr>
            <p:cNvSpPr/>
            <p:nvPr/>
          </p:nvSpPr>
          <p:spPr>
            <a:xfrm>
              <a:off x="2147616" y="2061759"/>
              <a:ext cx="476216" cy="1293456"/>
            </a:xfrm>
            <a:prstGeom prst="rect">
              <a:avLst/>
            </a:prstGeom>
          </p:spPr>
          <p:txBody>
            <a:bodyPr vert="vert270" wrap="none">
              <a:spAutoFit/>
            </a:bodyPr>
            <a:lstStyle/>
            <a:p>
              <a:pPr algn="ctr" eaLnBrk="1" hangingPunct="1">
                <a:spcBef>
                  <a:spcPct val="50000"/>
                </a:spcBef>
                <a:buFont typeface="Arial" panose="020B0604020202020204" pitchFamily="34" charset="0"/>
                <a:buNone/>
                <a:defRPr/>
              </a:pPr>
              <a:r>
                <a:rPr lang="zh-CN" altLang="en-US" sz="1200" dirty="0">
                  <a:latin typeface="微软雅黑" panose="020B0503020204020204" pitchFamily="34" charset="-122"/>
                  <a:ea typeface="微软雅黑" panose="020B0503020204020204" pitchFamily="34" charset="-122"/>
                  <a:cs typeface="Arial" panose="020B0604020202020204" pitchFamily="34" charset="0"/>
                </a:rPr>
                <a:t>总有效率 (%)</a:t>
              </a:r>
            </a:p>
          </p:txBody>
        </p:sp>
        <p:sp>
          <p:nvSpPr>
            <p:cNvPr id="17429" name="TextBox 81">
              <a:extLst>
                <a:ext uri="{FF2B5EF4-FFF2-40B4-BE49-F238E27FC236}">
                  <a16:creationId xmlns:a16="http://schemas.microsoft.com/office/drawing/2014/main" id="{6E0814F6-E136-237A-E209-E72AF53548FE}"/>
                </a:ext>
              </a:extLst>
            </p:cNvPr>
            <p:cNvSpPr txBox="1">
              <a:spLocks noChangeArrowheads="1"/>
            </p:cNvSpPr>
            <p:nvPr/>
          </p:nvSpPr>
          <p:spPr bwMode="auto">
            <a:xfrm>
              <a:off x="2884463" y="5038443"/>
              <a:ext cx="1826114" cy="293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r>
                <a:rPr lang="zh-CN" altLang="en-US" sz="900">
                  <a:latin typeface="微软雅黑" panose="020B0503020204020204" pitchFamily="34" charset="-122"/>
                  <a:cs typeface="Arial" panose="020B0604020202020204" pitchFamily="34" charset="0"/>
                </a:rPr>
                <a:t>两组比较，**</a:t>
              </a:r>
              <a:r>
                <a:rPr lang="en-US" altLang="zh-CN" sz="900">
                  <a:latin typeface="微软雅黑" panose="020B0503020204020204" pitchFamily="34" charset="-122"/>
                  <a:cs typeface="Arial" panose="020B0604020202020204" pitchFamily="34" charset="0"/>
                </a:rPr>
                <a:t>P&lt;0.01</a:t>
              </a:r>
              <a:endParaRPr lang="zh-CN" altLang="en-US" sz="900">
                <a:latin typeface="微软雅黑" panose="020B0503020204020204" pitchFamily="34" charset="-122"/>
                <a:cs typeface="Arial" panose="020B0604020202020204" pitchFamily="34" charset="0"/>
              </a:endParaRPr>
            </a:p>
          </p:txBody>
        </p:sp>
      </p:grpSp>
      <p:sp>
        <p:nvSpPr>
          <p:cNvPr id="17424" name="矩形 48169">
            <a:extLst>
              <a:ext uri="{FF2B5EF4-FFF2-40B4-BE49-F238E27FC236}">
                <a16:creationId xmlns:a16="http://schemas.microsoft.com/office/drawing/2014/main" id="{087794E6-8224-2891-1ECC-F65490C5C9C2}"/>
              </a:ext>
            </a:extLst>
          </p:cNvPr>
          <p:cNvSpPr>
            <a:spLocks noChangeArrowheads="1"/>
          </p:cNvSpPr>
          <p:nvPr/>
        </p:nvSpPr>
        <p:spPr bwMode="auto">
          <a:xfrm>
            <a:off x="2493962" y="5395820"/>
            <a:ext cx="811213"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zh-CN" altLang="en-US" sz="1100" dirty="0">
                <a:latin typeface="微软雅黑" panose="020B0503020204020204" pitchFamily="34" charset="-122"/>
                <a:cs typeface="Arial" panose="020B0604020202020204" pitchFamily="34" charset="0"/>
              </a:rPr>
              <a:t>杏芎组</a:t>
            </a:r>
          </a:p>
        </p:txBody>
      </p:sp>
      <p:sp>
        <p:nvSpPr>
          <p:cNvPr id="17425" name="TextBox 5">
            <a:extLst>
              <a:ext uri="{FF2B5EF4-FFF2-40B4-BE49-F238E27FC236}">
                <a16:creationId xmlns:a16="http://schemas.microsoft.com/office/drawing/2014/main" id="{D2091783-E5A6-366E-1121-9A57D41916D0}"/>
              </a:ext>
            </a:extLst>
          </p:cNvPr>
          <p:cNvSpPr txBox="1">
            <a:spLocks noChangeArrowheads="1"/>
          </p:cNvSpPr>
          <p:nvPr/>
        </p:nvSpPr>
        <p:spPr bwMode="auto">
          <a:xfrm>
            <a:off x="7284677" y="1297962"/>
            <a:ext cx="46323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algn="ctr" eaLnBrk="1" hangingPunct="1">
              <a:lnSpc>
                <a:spcPct val="100000"/>
              </a:lnSpc>
              <a:spcBef>
                <a:spcPct val="0"/>
              </a:spcBef>
              <a:buFontTx/>
              <a:buNone/>
            </a:pPr>
            <a:r>
              <a:rPr lang="zh-CN" altLang="en-US" sz="1600" b="1">
                <a:latin typeface="微软雅黑" panose="020B0503020204020204" pitchFamily="34" charset="-122"/>
                <a:cs typeface="Arial" panose="020B0604020202020204" pitchFamily="34" charset="0"/>
              </a:rPr>
              <a:t>杏芎有效改善脑梗死患者</a:t>
            </a:r>
            <a:r>
              <a:rPr lang="en-US" altLang="zh-CN" sz="1600" b="1">
                <a:latin typeface="微软雅黑" panose="020B0503020204020204" pitchFamily="34" charset="-122"/>
                <a:cs typeface="Arial" panose="020B0604020202020204" pitchFamily="34" charset="0"/>
              </a:rPr>
              <a:t>NFDS</a:t>
            </a:r>
            <a:r>
              <a:rPr lang="zh-CN" altLang="en-US" sz="1600" b="1">
                <a:latin typeface="微软雅黑" panose="020B0503020204020204" pitchFamily="34" charset="-122"/>
                <a:cs typeface="Arial" panose="020B0604020202020204" pitchFamily="34" charset="0"/>
              </a:rPr>
              <a:t>评分</a:t>
            </a:r>
          </a:p>
        </p:txBody>
      </p:sp>
      <p:sp>
        <p:nvSpPr>
          <p:cNvPr id="2" name="文本框 1">
            <a:extLst>
              <a:ext uri="{FF2B5EF4-FFF2-40B4-BE49-F238E27FC236}">
                <a16:creationId xmlns:a16="http://schemas.microsoft.com/office/drawing/2014/main" id="{3F63C712-8835-ABD6-1CE0-842BE1008826}"/>
              </a:ext>
            </a:extLst>
          </p:cNvPr>
          <p:cNvSpPr txBox="1"/>
          <p:nvPr/>
        </p:nvSpPr>
        <p:spPr>
          <a:xfrm>
            <a:off x="10632504" y="0"/>
            <a:ext cx="1559496" cy="523220"/>
          </a:xfrm>
          <a:prstGeom prst="rect">
            <a:avLst/>
          </a:prstGeom>
          <a:solidFill>
            <a:srgbClr val="007993"/>
          </a:solidFill>
        </p:spPr>
        <p:txBody>
          <a:bodyPr wrap="square" rtlCol="0">
            <a:spAutoFit/>
          </a:bodyPr>
          <a:lstStyle/>
          <a:p>
            <a:pPr algn="ctr"/>
            <a:r>
              <a:rPr lang="zh-CN" altLang="en-US" sz="2800" dirty="0">
                <a:solidFill>
                  <a:schemeClr val="bg1"/>
                </a:solidFill>
              </a:rPr>
              <a:t>有效性</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1">
            <a:extLst>
              <a:ext uri="{FF2B5EF4-FFF2-40B4-BE49-F238E27FC236}">
                <a16:creationId xmlns:a16="http://schemas.microsoft.com/office/drawing/2014/main" id="{88FCC5D3-033E-7D56-B1EC-4708134DFF11}"/>
              </a:ext>
            </a:extLst>
          </p:cNvPr>
          <p:cNvSpPr>
            <a:spLocks noGrp="1" noChangeArrowheads="1"/>
          </p:cNvSpPr>
          <p:nvPr/>
        </p:nvSpPr>
        <p:spPr bwMode="auto">
          <a:xfrm>
            <a:off x="1415480" y="-129987"/>
            <a:ext cx="10515600" cy="142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90000"/>
              </a:lnSpc>
              <a:buFont typeface="Arial" panose="020B0604020202020204" pitchFamily="34" charset="0"/>
            </a:pPr>
            <a:r>
              <a:rPr lang="zh-CN" altLang="en-US" sz="2800" dirty="0">
                <a:solidFill>
                  <a:srgbClr val="103C55"/>
                </a:solidFill>
                <a:latin typeface="微软雅黑" panose="020B0503020204020204" pitchFamily="34" charset="-122"/>
                <a:ea typeface="微软雅黑" panose="020B0503020204020204" pitchFamily="34" charset="-122"/>
                <a:cs typeface="+mj-cs"/>
              </a:rPr>
              <a:t>杏芎氯化钠注射液可降低不稳定性心绞痛患者</a:t>
            </a:r>
            <a:r>
              <a:rPr lang="en-US" altLang="zh-CN" sz="2800" dirty="0">
                <a:solidFill>
                  <a:srgbClr val="103C55"/>
                </a:solidFill>
                <a:latin typeface="微软雅黑" panose="020B0503020204020204" pitchFamily="34" charset="-122"/>
                <a:ea typeface="微软雅黑" panose="020B0503020204020204" pitchFamily="34" charset="-122"/>
                <a:cs typeface="+mj-cs"/>
              </a:rPr>
              <a:t>LDL-C</a:t>
            </a:r>
            <a:r>
              <a:rPr lang="zh-CN" altLang="en-US" sz="2800" dirty="0">
                <a:solidFill>
                  <a:srgbClr val="103C55"/>
                </a:solidFill>
                <a:latin typeface="微软雅黑" panose="020B0503020204020204" pitchFamily="34" charset="-122"/>
                <a:ea typeface="微软雅黑" panose="020B0503020204020204" pitchFamily="34" charset="-122"/>
                <a:cs typeface="+mj-cs"/>
              </a:rPr>
              <a:t>水平，</a:t>
            </a:r>
            <a:endParaRPr lang="en-US" altLang="zh-CN" sz="2800" dirty="0">
              <a:solidFill>
                <a:srgbClr val="103C55"/>
              </a:solidFill>
              <a:latin typeface="微软雅黑" panose="020B0503020204020204" pitchFamily="34" charset="-122"/>
              <a:ea typeface="微软雅黑" panose="020B0503020204020204" pitchFamily="34" charset="-122"/>
              <a:cs typeface="+mj-cs"/>
            </a:endParaRPr>
          </a:p>
          <a:p>
            <a:pPr>
              <a:lnSpc>
                <a:spcPct val="90000"/>
              </a:lnSpc>
              <a:buFont typeface="Arial" panose="020B0604020202020204" pitchFamily="34" charset="0"/>
            </a:pPr>
            <a:r>
              <a:rPr lang="zh-CN" altLang="en-US" sz="2800" dirty="0">
                <a:solidFill>
                  <a:srgbClr val="103C55"/>
                </a:solidFill>
                <a:latin typeface="微软雅黑" panose="020B0503020204020204" pitchFamily="34" charset="-122"/>
                <a:ea typeface="微软雅黑" panose="020B0503020204020204" pitchFamily="34" charset="-122"/>
                <a:cs typeface="+mj-cs"/>
              </a:rPr>
              <a:t>并抑制纤溶</a:t>
            </a:r>
            <a:r>
              <a:rPr lang="en-US" altLang="zh-CN" sz="2800" dirty="0">
                <a:solidFill>
                  <a:srgbClr val="103C55"/>
                </a:solidFill>
                <a:latin typeface="微软雅黑" panose="020B0503020204020204" pitchFamily="34" charset="-122"/>
                <a:ea typeface="微软雅黑" panose="020B0503020204020204" pitchFamily="34" charset="-122"/>
                <a:cs typeface="+mj-cs"/>
              </a:rPr>
              <a:t>-</a:t>
            </a:r>
            <a:r>
              <a:rPr lang="zh-CN" altLang="en-US" sz="2800" dirty="0">
                <a:solidFill>
                  <a:srgbClr val="103C55"/>
                </a:solidFill>
                <a:latin typeface="微软雅黑" panose="020B0503020204020204" pitchFamily="34" charset="-122"/>
                <a:ea typeface="微软雅黑" panose="020B0503020204020204" pitchFamily="34" charset="-122"/>
                <a:cs typeface="+mj-cs"/>
              </a:rPr>
              <a:t>凝血活性及炎症因子表达</a:t>
            </a:r>
          </a:p>
        </p:txBody>
      </p:sp>
      <p:sp>
        <p:nvSpPr>
          <p:cNvPr id="23556" name="Rectangle 60">
            <a:extLst>
              <a:ext uri="{FF2B5EF4-FFF2-40B4-BE49-F238E27FC236}">
                <a16:creationId xmlns:a16="http://schemas.microsoft.com/office/drawing/2014/main" id="{FED6E03E-6E0B-637A-B518-1BB904D6B1B6}"/>
              </a:ext>
            </a:extLst>
          </p:cNvPr>
          <p:cNvSpPr>
            <a:spLocks noChangeArrowheads="1"/>
          </p:cNvSpPr>
          <p:nvPr/>
        </p:nvSpPr>
        <p:spPr bwMode="auto">
          <a:xfrm>
            <a:off x="983432" y="6611938"/>
            <a:ext cx="63404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50000"/>
              </a:spcBef>
              <a:buFontTx/>
              <a:buNone/>
            </a:pPr>
            <a:r>
              <a:rPr lang="zh-CN" altLang="en-US" sz="1000" b="0" dirty="0">
                <a:latin typeface="微软雅黑" panose="020B0503020204020204" pitchFamily="34" charset="-122"/>
              </a:rPr>
              <a:t>李文杰，吴沃栋</a:t>
            </a:r>
            <a:r>
              <a:rPr lang="en-US" altLang="zh-CN" sz="1000" b="0" dirty="0">
                <a:latin typeface="微软雅黑" panose="020B0503020204020204" pitchFamily="34" charset="-122"/>
              </a:rPr>
              <a:t>.</a:t>
            </a:r>
            <a:r>
              <a:rPr lang="zh-CN" altLang="en-US" sz="1000" b="0" dirty="0">
                <a:latin typeface="微软雅黑" panose="020B0503020204020204" pitchFamily="34" charset="-122"/>
              </a:rPr>
              <a:t>杏芎氯化钠注射液治疗不稳定性心绞痛的临床疗效研究</a:t>
            </a:r>
            <a:r>
              <a:rPr lang="zh-CN" altLang="en-US" sz="1000" b="0" dirty="0">
                <a:latin typeface="微软雅黑" panose="020B0503020204020204" pitchFamily="34" charset="-122"/>
                <a:sym typeface="Arial" panose="020B0604020202020204" pitchFamily="34" charset="0"/>
              </a:rPr>
              <a:t>[J].</a:t>
            </a:r>
            <a:r>
              <a:rPr lang="zh-CN" altLang="en-US" sz="1000" b="0" dirty="0">
                <a:latin typeface="微软雅黑" panose="020B0503020204020204" pitchFamily="34" charset="-122"/>
              </a:rPr>
              <a:t>中国急救医学,2007,27(3):218-220</a:t>
            </a:r>
          </a:p>
        </p:txBody>
      </p:sp>
      <p:sp>
        <p:nvSpPr>
          <p:cNvPr id="7" name="矩形 6">
            <a:extLst>
              <a:ext uri="{FF2B5EF4-FFF2-40B4-BE49-F238E27FC236}">
                <a16:creationId xmlns:a16="http://schemas.microsoft.com/office/drawing/2014/main" id="{520648F5-D4B4-A7BD-470E-CA45E5C3ECAD}"/>
              </a:ext>
            </a:extLst>
          </p:cNvPr>
          <p:cNvSpPr/>
          <p:nvPr/>
        </p:nvSpPr>
        <p:spPr>
          <a:xfrm>
            <a:off x="1114783" y="1169093"/>
            <a:ext cx="7786688" cy="1384300"/>
          </a:xfrm>
          <a:prstGeom prst="rect">
            <a:avLst/>
          </a:prstGeom>
        </p:spPr>
        <p:txBody>
          <a:bodyPr>
            <a:spAutoFit/>
          </a:bodyPr>
          <a:lstStyle/>
          <a:p>
            <a:pPr eaLnBrk="1" hangingPunct="1">
              <a:lnSpc>
                <a:spcPct val="150000"/>
              </a:lnSpc>
              <a:buFont typeface="Wingdings" panose="05000000000000000000" charset="0"/>
              <a:buNone/>
              <a:defRPr/>
            </a:pPr>
            <a:r>
              <a:rPr lang="zh-CN" altLang="en-US" sz="1400" b="0" dirty="0">
                <a:latin typeface="微软雅黑" panose="020B0503020204020204" pitchFamily="34" charset="-122"/>
                <a:ea typeface="微软雅黑" panose="020B0503020204020204" pitchFamily="34" charset="-122"/>
              </a:rPr>
              <a:t>治疗方案：</a:t>
            </a:r>
            <a:endParaRPr lang="en-US" altLang="zh-CN" sz="1400" b="0" dirty="0">
              <a:latin typeface="微软雅黑" panose="020B0503020204020204" pitchFamily="34" charset="-122"/>
              <a:ea typeface="微软雅黑" panose="020B0503020204020204" pitchFamily="34" charset="-122"/>
            </a:endParaRPr>
          </a:p>
          <a:p>
            <a:pPr eaLnBrk="1" hangingPunct="1">
              <a:lnSpc>
                <a:spcPct val="150000"/>
              </a:lnSpc>
              <a:buFont typeface="Wingdings" pitchFamily="2" charset="2"/>
              <a:buChar char="Ø"/>
              <a:defRPr/>
            </a:pPr>
            <a:r>
              <a:rPr lang="en-US" altLang="zh-CN" sz="1400" b="0" dirty="0">
                <a:latin typeface="微软雅黑" panose="020B0503020204020204" pitchFamily="34" charset="-122"/>
                <a:ea typeface="微软雅黑" panose="020B0503020204020204" pitchFamily="34" charset="-122"/>
              </a:rPr>
              <a:t>   98</a:t>
            </a:r>
            <a:r>
              <a:rPr lang="zh-CN" altLang="en-US" sz="1400" b="0" dirty="0">
                <a:latin typeface="微软雅黑" panose="020B0503020204020204" pitchFamily="34" charset="-122"/>
                <a:ea typeface="微软雅黑" panose="020B0503020204020204" pitchFamily="34" charset="-122"/>
              </a:rPr>
              <a:t>例不稳定性心绞痛患者随机分为</a:t>
            </a:r>
            <a:r>
              <a:rPr lang="en-US" altLang="zh-CN" sz="1400" b="0" dirty="0">
                <a:latin typeface="微软雅黑" panose="020B0503020204020204" pitchFamily="34" charset="-122"/>
                <a:ea typeface="微软雅黑" panose="020B0503020204020204" pitchFamily="34" charset="-122"/>
              </a:rPr>
              <a:t>2</a:t>
            </a:r>
            <a:r>
              <a:rPr lang="zh-CN" altLang="en-US" sz="1400" b="0" dirty="0">
                <a:latin typeface="微软雅黑" panose="020B0503020204020204" pitchFamily="34" charset="-122"/>
                <a:ea typeface="微软雅黑" panose="020B0503020204020204" pitchFamily="34" charset="-122"/>
              </a:rPr>
              <a:t>组；</a:t>
            </a:r>
          </a:p>
          <a:p>
            <a:pPr marL="285750" indent="-285750" eaLnBrk="1" hangingPunct="1">
              <a:lnSpc>
                <a:spcPct val="150000"/>
              </a:lnSpc>
              <a:buFont typeface="Wingdings" pitchFamily="2" charset="2"/>
              <a:buChar char="Ø"/>
              <a:defRPr/>
            </a:pPr>
            <a:r>
              <a:rPr lang="en-US" altLang="x-none" sz="1400" b="0" dirty="0" err="1">
                <a:latin typeface="微软雅黑" panose="020B0503020204020204" pitchFamily="34" charset="-122"/>
                <a:ea typeface="微软雅黑" panose="020B0503020204020204" pitchFamily="34" charset="-122"/>
              </a:rPr>
              <a:t>治疗组</a:t>
            </a:r>
            <a:r>
              <a:rPr lang="zh-CN" altLang="x-none" sz="1400" b="0" dirty="0">
                <a:latin typeface="微软雅黑" panose="020B0503020204020204" pitchFamily="34" charset="-122"/>
                <a:ea typeface="微软雅黑" panose="020B0503020204020204" pitchFamily="34" charset="-122"/>
              </a:rPr>
              <a:t>：</a:t>
            </a:r>
            <a:r>
              <a:rPr lang="en-US" altLang="zh-CN" sz="1400" b="0" dirty="0">
                <a:latin typeface="微软雅黑" panose="020B0503020204020204" pitchFamily="34" charset="-122"/>
                <a:ea typeface="微软雅黑" panose="020B0503020204020204" pitchFamily="34" charset="-122"/>
              </a:rPr>
              <a:t>52</a:t>
            </a:r>
            <a:r>
              <a:rPr lang="zh-CN" altLang="en-US" sz="1400" b="0" dirty="0">
                <a:latin typeface="微软雅黑" panose="020B0503020204020204" pitchFamily="34" charset="-122"/>
                <a:ea typeface="微软雅黑" panose="020B0503020204020204" pitchFamily="34" charset="-122"/>
              </a:rPr>
              <a:t>例，常规治疗</a:t>
            </a:r>
            <a:r>
              <a:rPr lang="en-US" altLang="zh-CN" sz="1400" b="0" dirty="0">
                <a:latin typeface="微软雅黑" panose="020B0503020204020204" pitchFamily="34" charset="-122"/>
                <a:ea typeface="微软雅黑" panose="020B0503020204020204" pitchFamily="34" charset="-122"/>
              </a:rPr>
              <a:t>+</a:t>
            </a:r>
            <a:r>
              <a:rPr lang="zh-CN" altLang="en-US" sz="1400" b="0" dirty="0">
                <a:latin typeface="微软雅黑" panose="020B0503020204020204" pitchFamily="34" charset="-122"/>
                <a:ea typeface="微软雅黑" panose="020B0503020204020204" pitchFamily="34" charset="-122"/>
              </a:rPr>
              <a:t>杏芎氯化钠注射液</a:t>
            </a:r>
            <a:r>
              <a:rPr lang="en-US" altLang="x-none" sz="1400" b="0" baseline="30000" dirty="0">
                <a:solidFill>
                  <a:schemeClr val="tx2"/>
                </a:solidFill>
                <a:latin typeface="微软雅黑" panose="020B0503020204020204" pitchFamily="34" charset="-122"/>
                <a:ea typeface="微软雅黑" panose="020B0503020204020204" pitchFamily="34" charset="-122"/>
                <a:cs typeface="+mn-ea"/>
              </a:rPr>
              <a:t> </a:t>
            </a:r>
            <a:r>
              <a:rPr lang="zh-CN" altLang="en-US" sz="1400" b="0" dirty="0">
                <a:solidFill>
                  <a:schemeClr val="tx2"/>
                </a:solidFill>
                <a:latin typeface="微软雅黑" panose="020B0503020204020204" pitchFamily="34" charset="-122"/>
                <a:ea typeface="微软雅黑" panose="020B0503020204020204" pitchFamily="34" charset="-122"/>
                <a:cs typeface="+mn-ea"/>
              </a:rPr>
              <a:t>（</a:t>
            </a:r>
            <a:r>
              <a:rPr lang="en-US" altLang="zh-CN" sz="1400" b="0" dirty="0">
                <a:solidFill>
                  <a:schemeClr val="tx2"/>
                </a:solidFill>
                <a:latin typeface="微软雅黑" panose="020B0503020204020204" pitchFamily="34" charset="-122"/>
                <a:ea typeface="微软雅黑" panose="020B0503020204020204" pitchFamily="34" charset="-122"/>
                <a:cs typeface="+mn-ea"/>
              </a:rPr>
              <a:t> 250ml/d</a:t>
            </a:r>
            <a:r>
              <a:rPr lang="en-US" altLang="x-none" sz="1400" b="0" dirty="0">
                <a:solidFill>
                  <a:schemeClr val="tx2"/>
                </a:solidFill>
                <a:latin typeface="微软雅黑" panose="020B0503020204020204" pitchFamily="34" charset="-122"/>
                <a:ea typeface="微软雅黑" panose="020B0503020204020204" pitchFamily="34" charset="-122"/>
                <a:cs typeface="+mn-ea"/>
              </a:rPr>
              <a:t>，1</a:t>
            </a:r>
            <a:r>
              <a:rPr lang="zh-CN" altLang="en-US" sz="1400" b="0" dirty="0">
                <a:solidFill>
                  <a:schemeClr val="tx2"/>
                </a:solidFill>
                <a:latin typeface="微软雅黑" panose="020B0503020204020204" pitchFamily="34" charset="-122"/>
                <a:ea typeface="微软雅黑" panose="020B0503020204020204" pitchFamily="34" charset="-122"/>
                <a:cs typeface="+mn-ea"/>
              </a:rPr>
              <a:t>次</a:t>
            </a:r>
            <a:r>
              <a:rPr lang="en-US" altLang="zh-CN" sz="1400" b="0" dirty="0">
                <a:solidFill>
                  <a:schemeClr val="tx2"/>
                </a:solidFill>
                <a:latin typeface="微软雅黑" panose="020B0503020204020204" pitchFamily="34" charset="-122"/>
                <a:ea typeface="微软雅黑" panose="020B0503020204020204" pitchFamily="34" charset="-122"/>
                <a:cs typeface="+mn-ea"/>
              </a:rPr>
              <a:t>/d</a:t>
            </a:r>
            <a:r>
              <a:rPr lang="zh-CN" altLang="en-US" sz="1400" b="0" dirty="0">
                <a:solidFill>
                  <a:schemeClr val="tx2"/>
                </a:solidFill>
                <a:latin typeface="微软雅黑" panose="020B0503020204020204" pitchFamily="34" charset="-122"/>
                <a:ea typeface="微软雅黑" panose="020B0503020204020204" pitchFamily="34" charset="-122"/>
                <a:cs typeface="+mn-ea"/>
              </a:rPr>
              <a:t>，</a:t>
            </a:r>
            <a:r>
              <a:rPr lang="en-US" altLang="x-none" sz="1400" b="0" dirty="0">
                <a:solidFill>
                  <a:schemeClr val="tx2"/>
                </a:solidFill>
                <a:latin typeface="微软雅黑" panose="020B0503020204020204" pitchFamily="34" charset="-122"/>
                <a:ea typeface="微软雅黑" panose="020B0503020204020204" pitchFamily="34" charset="-122"/>
                <a:cs typeface="+mn-ea"/>
              </a:rPr>
              <a:t>静滴</a:t>
            </a:r>
            <a:r>
              <a:rPr lang="en-US" altLang="zh-CN" sz="1400" b="0" dirty="0">
                <a:solidFill>
                  <a:schemeClr val="tx2"/>
                </a:solidFill>
                <a:latin typeface="微软雅黑" panose="020B0503020204020204" pitchFamily="34" charset="-122"/>
                <a:ea typeface="微软雅黑" panose="020B0503020204020204" pitchFamily="34" charset="-122"/>
                <a:cs typeface="+mn-ea"/>
              </a:rPr>
              <a:t>10-14d </a:t>
            </a:r>
            <a:r>
              <a:rPr lang="zh-CN" altLang="en-US" sz="1400" b="0" dirty="0">
                <a:solidFill>
                  <a:schemeClr val="tx2"/>
                </a:solidFill>
                <a:latin typeface="微软雅黑" panose="020B0503020204020204" pitchFamily="34" charset="-122"/>
                <a:ea typeface="微软雅黑" panose="020B0503020204020204" pitchFamily="34" charset="-122"/>
                <a:cs typeface="+mn-ea"/>
              </a:rPr>
              <a:t>）</a:t>
            </a:r>
            <a:r>
              <a:rPr lang="en-US" altLang="x-none" sz="1400" b="0" dirty="0">
                <a:solidFill>
                  <a:schemeClr val="tx2"/>
                </a:solidFill>
                <a:latin typeface="微软雅黑" panose="020B0503020204020204" pitchFamily="34" charset="-122"/>
                <a:ea typeface="微软雅黑" panose="020B0503020204020204" pitchFamily="34" charset="-122"/>
                <a:cs typeface="+mn-ea"/>
              </a:rPr>
              <a:t>；</a:t>
            </a:r>
          </a:p>
          <a:p>
            <a:pPr marL="285750" indent="-285750" eaLnBrk="1" hangingPunct="1">
              <a:lnSpc>
                <a:spcPct val="150000"/>
              </a:lnSpc>
              <a:buFont typeface="Wingdings" panose="05000000000000000000" charset="0"/>
              <a:buChar char=""/>
              <a:defRPr/>
            </a:pPr>
            <a:r>
              <a:rPr lang="zh-CN" altLang="en-US" sz="1400" b="0" dirty="0">
                <a:latin typeface="微软雅黑" panose="020B0503020204020204" pitchFamily="34" charset="-122"/>
                <a:ea typeface="微软雅黑" panose="020B0503020204020204" pitchFamily="34" charset="-122"/>
              </a:rPr>
              <a:t>对照组：</a:t>
            </a:r>
            <a:r>
              <a:rPr lang="en-US" altLang="zh-CN" sz="1400" b="0" dirty="0">
                <a:latin typeface="微软雅黑" panose="020B0503020204020204" pitchFamily="34" charset="-122"/>
                <a:ea typeface="微软雅黑" panose="020B0503020204020204" pitchFamily="34" charset="-122"/>
              </a:rPr>
              <a:t>46</a:t>
            </a:r>
            <a:r>
              <a:rPr lang="zh-CN" altLang="en-US" sz="1400" b="0" dirty="0">
                <a:latin typeface="微软雅黑" panose="020B0503020204020204" pitchFamily="34" charset="-122"/>
                <a:ea typeface="微软雅黑" panose="020B0503020204020204" pitchFamily="34" charset="-122"/>
              </a:rPr>
              <a:t>例，常规治疗（硝酸酯类药物、阿司匹林、β-受体阻滞剂及他汀类药物等）。</a:t>
            </a:r>
          </a:p>
        </p:txBody>
      </p:sp>
      <p:graphicFrame>
        <p:nvGraphicFramePr>
          <p:cNvPr id="8" name="图表 7">
            <a:extLst>
              <a:ext uri="{FF2B5EF4-FFF2-40B4-BE49-F238E27FC236}">
                <a16:creationId xmlns:a16="http://schemas.microsoft.com/office/drawing/2014/main" id="{8E230554-1EDB-D649-35F5-D766637BFEA4}"/>
              </a:ext>
            </a:extLst>
          </p:cNvPr>
          <p:cNvGraphicFramePr/>
          <p:nvPr>
            <p:extLst>
              <p:ext uri="{D42A27DB-BD31-4B8C-83A1-F6EECF244321}">
                <p14:modId xmlns:p14="http://schemas.microsoft.com/office/powerpoint/2010/main" val="1033312981"/>
              </p:ext>
            </p:extLst>
          </p:nvPr>
        </p:nvGraphicFramePr>
        <p:xfrm>
          <a:off x="1695417" y="2804214"/>
          <a:ext cx="3571900" cy="3071834"/>
        </p:xfrm>
        <a:graphic>
          <a:graphicData uri="http://schemas.openxmlformats.org/drawingml/2006/chart">
            <c:chart xmlns:c="http://schemas.openxmlformats.org/drawingml/2006/chart" xmlns:r="http://schemas.openxmlformats.org/officeDocument/2006/relationships" r:id="rId2"/>
          </a:graphicData>
        </a:graphic>
      </p:graphicFrame>
      <p:sp>
        <p:nvSpPr>
          <p:cNvPr id="23559" name="TextBox 14">
            <a:extLst>
              <a:ext uri="{FF2B5EF4-FFF2-40B4-BE49-F238E27FC236}">
                <a16:creationId xmlns:a16="http://schemas.microsoft.com/office/drawing/2014/main" id="{8B98E1C9-3719-88E5-134B-CF94349BFF90}"/>
              </a:ext>
            </a:extLst>
          </p:cNvPr>
          <p:cNvSpPr txBox="1">
            <a:spLocks noChangeArrowheads="1"/>
          </p:cNvSpPr>
          <p:nvPr/>
        </p:nvSpPr>
        <p:spPr bwMode="auto">
          <a:xfrm>
            <a:off x="1991544" y="6003837"/>
            <a:ext cx="27146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r>
              <a:rPr lang="zh-CN" altLang="en-US" sz="1000" dirty="0">
                <a:latin typeface="微软雅黑" panose="020B0503020204020204" pitchFamily="34" charset="-122"/>
              </a:rPr>
              <a:t>与对照组比较，*</a:t>
            </a:r>
            <a:r>
              <a:rPr lang="en-US" altLang="zh-CN" sz="1000" dirty="0">
                <a:latin typeface="微软雅黑" panose="020B0503020204020204" pitchFamily="34" charset="-122"/>
              </a:rPr>
              <a:t>P&lt;0.05.</a:t>
            </a:r>
            <a:endParaRPr lang="zh-CN" altLang="en-US" sz="1000" dirty="0">
              <a:latin typeface="微软雅黑" panose="020B0503020204020204" pitchFamily="34" charset="-122"/>
            </a:endParaRPr>
          </a:p>
        </p:txBody>
      </p:sp>
      <p:sp>
        <p:nvSpPr>
          <p:cNvPr id="23560" name="TextBox 23">
            <a:extLst>
              <a:ext uri="{FF2B5EF4-FFF2-40B4-BE49-F238E27FC236}">
                <a16:creationId xmlns:a16="http://schemas.microsoft.com/office/drawing/2014/main" id="{EFE99A2A-BD5D-A955-C769-89019E3CA543}"/>
              </a:ext>
            </a:extLst>
          </p:cNvPr>
          <p:cNvSpPr txBox="1">
            <a:spLocks noChangeArrowheads="1"/>
          </p:cNvSpPr>
          <p:nvPr/>
        </p:nvSpPr>
        <p:spPr bwMode="auto">
          <a:xfrm>
            <a:off x="7196137" y="3272531"/>
            <a:ext cx="33575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r>
              <a:rPr lang="en-US" altLang="zh-CN" sz="1000" b="1">
                <a:latin typeface="微软雅黑" panose="020B0503020204020204" pitchFamily="34" charset="-122"/>
              </a:rPr>
              <a:t>LDL-C</a:t>
            </a:r>
            <a:r>
              <a:rPr lang="zh-CN" altLang="en-US" sz="1000" b="1">
                <a:latin typeface="微软雅黑" panose="020B0503020204020204" pitchFamily="34" charset="-122"/>
              </a:rPr>
              <a:t>差值             </a:t>
            </a:r>
            <a:r>
              <a:rPr lang="en-US" altLang="zh-CN" sz="1000" b="1">
                <a:latin typeface="微软雅黑" panose="020B0503020204020204" pitchFamily="34" charset="-122"/>
              </a:rPr>
              <a:t>DD</a:t>
            </a:r>
            <a:r>
              <a:rPr lang="zh-CN" altLang="en-US" sz="1000" b="1">
                <a:latin typeface="微软雅黑" panose="020B0503020204020204" pitchFamily="34" charset="-122"/>
              </a:rPr>
              <a:t>差值                   </a:t>
            </a:r>
            <a:r>
              <a:rPr lang="en-US" altLang="zh-CN" sz="1000" b="1">
                <a:latin typeface="微软雅黑" panose="020B0503020204020204" pitchFamily="34" charset="-122"/>
              </a:rPr>
              <a:t>CRP</a:t>
            </a:r>
            <a:r>
              <a:rPr lang="zh-CN" altLang="en-US" sz="1000" b="1">
                <a:latin typeface="微软雅黑" panose="020B0503020204020204" pitchFamily="34" charset="-122"/>
              </a:rPr>
              <a:t>差值</a:t>
            </a:r>
          </a:p>
        </p:txBody>
      </p:sp>
      <p:grpSp>
        <p:nvGrpSpPr>
          <p:cNvPr id="23561" name="组合 28">
            <a:extLst>
              <a:ext uri="{FF2B5EF4-FFF2-40B4-BE49-F238E27FC236}">
                <a16:creationId xmlns:a16="http://schemas.microsoft.com/office/drawing/2014/main" id="{DECD076E-A812-44BC-9C62-C241C48A4D9A}"/>
              </a:ext>
            </a:extLst>
          </p:cNvPr>
          <p:cNvGrpSpPr>
            <a:grpSpLocks/>
          </p:cNvGrpSpPr>
          <p:nvPr/>
        </p:nvGrpSpPr>
        <p:grpSpPr bwMode="auto">
          <a:xfrm>
            <a:off x="6553200" y="2589906"/>
            <a:ext cx="4786312" cy="3214688"/>
            <a:chOff x="6453190" y="2643182"/>
            <a:chExt cx="4786346" cy="3214710"/>
          </a:xfrm>
        </p:grpSpPr>
        <p:grpSp>
          <p:nvGrpSpPr>
            <p:cNvPr id="23563" name="组合 24">
              <a:extLst>
                <a:ext uri="{FF2B5EF4-FFF2-40B4-BE49-F238E27FC236}">
                  <a16:creationId xmlns:a16="http://schemas.microsoft.com/office/drawing/2014/main" id="{4EADA4A5-3D2C-5B94-5BDC-3FB06F98A5D2}"/>
                </a:ext>
              </a:extLst>
            </p:cNvPr>
            <p:cNvGrpSpPr>
              <a:grpSpLocks/>
            </p:cNvGrpSpPr>
            <p:nvPr/>
          </p:nvGrpSpPr>
          <p:grpSpPr bwMode="auto">
            <a:xfrm>
              <a:off x="6453190" y="2643182"/>
              <a:ext cx="4786346" cy="3214710"/>
              <a:chOff x="6325845" y="2285992"/>
              <a:chExt cx="4439478" cy="2939143"/>
            </a:xfrm>
          </p:grpSpPr>
          <p:graphicFrame>
            <p:nvGraphicFramePr>
              <p:cNvPr id="16" name="图表 15">
                <a:extLst>
                  <a:ext uri="{FF2B5EF4-FFF2-40B4-BE49-F238E27FC236}">
                    <a16:creationId xmlns:a16="http://schemas.microsoft.com/office/drawing/2014/main" id="{8BB1B288-7F8A-9367-2D0D-D301D99264B4}"/>
                  </a:ext>
                </a:extLst>
              </p:cNvPr>
              <p:cNvGraphicFramePr/>
              <p:nvPr>
                <p:extLst>
                  <p:ext uri="{D42A27DB-BD31-4B8C-83A1-F6EECF244321}">
                    <p14:modId xmlns:p14="http://schemas.microsoft.com/office/powerpoint/2010/main" val="3267609977"/>
                  </p:ext>
                </p:extLst>
              </p:nvPr>
            </p:nvGraphicFramePr>
            <p:xfrm>
              <a:off x="6325845" y="2285992"/>
              <a:ext cx="4439478" cy="2939143"/>
            </p:xfrm>
            <a:graphic>
              <a:graphicData uri="http://schemas.openxmlformats.org/drawingml/2006/chart">
                <c:chart xmlns:c="http://schemas.openxmlformats.org/drawingml/2006/chart" xmlns:r="http://schemas.openxmlformats.org/officeDocument/2006/relationships" r:id="rId3"/>
              </a:graphicData>
            </a:graphic>
          </p:graphicFrame>
          <p:cxnSp>
            <p:nvCxnSpPr>
              <p:cNvPr id="17" name="直接连接符 16">
                <a:extLst>
                  <a:ext uri="{FF2B5EF4-FFF2-40B4-BE49-F238E27FC236}">
                    <a16:creationId xmlns:a16="http://schemas.microsoft.com/office/drawing/2014/main" id="{7398DA1D-ED2F-ADED-21C1-C14AB235DC15}"/>
                  </a:ext>
                </a:extLst>
              </p:cNvPr>
              <p:cNvCxnSpPr/>
              <p:nvPr/>
            </p:nvCxnSpPr>
            <p:spPr>
              <a:xfrm>
                <a:off x="6789671" y="3200392"/>
                <a:ext cx="3572197" cy="14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3564" name="TextBox 1">
              <a:extLst>
                <a:ext uri="{FF2B5EF4-FFF2-40B4-BE49-F238E27FC236}">
                  <a16:creationId xmlns:a16="http://schemas.microsoft.com/office/drawing/2014/main" id="{BA32B0F4-FF94-0837-D47C-F70AE5505151}"/>
                </a:ext>
              </a:extLst>
            </p:cNvPr>
            <p:cNvSpPr txBox="1">
              <a:spLocks noChangeArrowheads="1"/>
            </p:cNvSpPr>
            <p:nvPr/>
          </p:nvSpPr>
          <p:spPr bwMode="auto">
            <a:xfrm>
              <a:off x="7524760" y="3857628"/>
              <a:ext cx="285752" cy="285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r>
                <a:rPr lang="zh-CN" altLang="en-US" b="1">
                  <a:latin typeface="微软雅黑" panose="020B0503020204020204" pitchFamily="34" charset="-122"/>
                </a:rPr>
                <a:t>*</a:t>
              </a:r>
            </a:p>
          </p:txBody>
        </p:sp>
        <p:sp>
          <p:nvSpPr>
            <p:cNvPr id="23565" name="TextBox 1">
              <a:extLst>
                <a:ext uri="{FF2B5EF4-FFF2-40B4-BE49-F238E27FC236}">
                  <a16:creationId xmlns:a16="http://schemas.microsoft.com/office/drawing/2014/main" id="{6A41C7AE-6A39-B5C7-9F7C-B03CD6661129}"/>
                </a:ext>
              </a:extLst>
            </p:cNvPr>
            <p:cNvSpPr txBox="1">
              <a:spLocks noChangeArrowheads="1"/>
            </p:cNvSpPr>
            <p:nvPr/>
          </p:nvSpPr>
          <p:spPr bwMode="auto">
            <a:xfrm>
              <a:off x="8734983" y="5514540"/>
              <a:ext cx="428628" cy="21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r>
                <a:rPr lang="zh-CN" altLang="en-US" b="1">
                  <a:latin typeface="微软雅黑" panose="020B0503020204020204" pitchFamily="34" charset="-122"/>
                </a:rPr>
                <a:t>*</a:t>
              </a:r>
            </a:p>
          </p:txBody>
        </p:sp>
        <p:sp>
          <p:nvSpPr>
            <p:cNvPr id="23566" name="TextBox 1">
              <a:extLst>
                <a:ext uri="{FF2B5EF4-FFF2-40B4-BE49-F238E27FC236}">
                  <a16:creationId xmlns:a16="http://schemas.microsoft.com/office/drawing/2014/main" id="{C0AC4A3A-7DA6-72EE-7C29-F00BFCACBE74}"/>
                </a:ext>
              </a:extLst>
            </p:cNvPr>
            <p:cNvSpPr txBox="1">
              <a:spLocks noChangeArrowheads="1"/>
            </p:cNvSpPr>
            <p:nvPr/>
          </p:nvSpPr>
          <p:spPr bwMode="auto">
            <a:xfrm>
              <a:off x="9739338" y="4500570"/>
              <a:ext cx="428628" cy="214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r>
                <a:rPr lang="zh-CN" altLang="en-US" b="1">
                  <a:latin typeface="微软雅黑" panose="020B0503020204020204" pitchFamily="34" charset="-122"/>
                </a:rPr>
                <a:t>*</a:t>
              </a:r>
            </a:p>
          </p:txBody>
        </p:sp>
      </p:grpSp>
      <p:sp>
        <p:nvSpPr>
          <p:cNvPr id="23562" name="TextBox 29">
            <a:extLst>
              <a:ext uri="{FF2B5EF4-FFF2-40B4-BE49-F238E27FC236}">
                <a16:creationId xmlns:a16="http://schemas.microsoft.com/office/drawing/2014/main" id="{46463999-E21C-B246-ADEA-D1E71D27BC29}"/>
              </a:ext>
            </a:extLst>
          </p:cNvPr>
          <p:cNvSpPr txBox="1">
            <a:spLocks noChangeArrowheads="1"/>
          </p:cNvSpPr>
          <p:nvPr/>
        </p:nvSpPr>
        <p:spPr bwMode="auto">
          <a:xfrm>
            <a:off x="6744072" y="6017319"/>
            <a:ext cx="27146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5000"/>
              </a:lnSpc>
              <a:spcBef>
                <a:spcPts val="1000"/>
              </a:spcBef>
              <a:buFont typeface="Arial" panose="020B0604020202020204" pitchFamily="34" charset="0"/>
              <a:buChar char="•"/>
              <a:defRPr sz="2000">
                <a:solidFill>
                  <a:schemeClr val="tx1"/>
                </a:solidFill>
                <a:latin typeface="Segoe UI" panose="020B0502040204020203" pitchFamily="34" charset="0"/>
                <a:ea typeface="微软雅黑" panose="020B0503020204020204" pitchFamily="34" charset="-122"/>
              </a:defRPr>
            </a:lvl1pPr>
            <a:lvl2pPr marL="742950" indent="-285750">
              <a:lnSpc>
                <a:spcPct val="125000"/>
              </a:lnSpc>
              <a:spcBef>
                <a:spcPts val="500"/>
              </a:spcBef>
              <a:buFont typeface="Arial" panose="020B0604020202020204" pitchFamily="34" charset="0"/>
              <a:buChar char="•"/>
              <a:defRPr sz="2800">
                <a:solidFill>
                  <a:schemeClr val="tx1"/>
                </a:solidFill>
                <a:latin typeface="Segoe UI" panose="020B0502040204020203" pitchFamily="34" charset="0"/>
                <a:ea typeface="微软雅黑" panose="020B0503020204020204" pitchFamily="34" charset="-122"/>
              </a:defRPr>
            </a:lvl2pPr>
            <a:lvl3pPr marL="1143000" indent="-228600">
              <a:lnSpc>
                <a:spcPct val="125000"/>
              </a:lnSpc>
              <a:spcBef>
                <a:spcPts val="500"/>
              </a:spcBef>
              <a:buFont typeface="Arial" panose="020B0604020202020204" pitchFamily="34" charset="0"/>
              <a:buChar char="•"/>
              <a:defRPr sz="1600">
                <a:solidFill>
                  <a:schemeClr val="tx1"/>
                </a:solidFill>
                <a:latin typeface="Segoe UI" panose="020B0502040204020203" pitchFamily="34" charset="0"/>
                <a:ea typeface="微软雅黑" panose="020B0503020204020204" pitchFamily="34" charset="-122"/>
              </a:defRPr>
            </a:lvl3pPr>
            <a:lvl4pPr marL="16002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4pPr>
            <a:lvl5pPr marL="2057400" indent="-228600">
              <a:lnSpc>
                <a:spcPct val="125000"/>
              </a:lnSpc>
              <a:spcBef>
                <a:spcPts val="500"/>
              </a:spcBef>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lnSpc>
                <a:spcPct val="125000"/>
              </a:lnSpc>
              <a:spcBef>
                <a:spcPts val="500"/>
              </a:spcBef>
              <a:spcAft>
                <a:spcPct val="0"/>
              </a:spcAft>
              <a:buFont typeface="Arial" panose="020B0604020202020204" pitchFamily="34" charset="0"/>
              <a:buChar char="•"/>
              <a:defRPr sz="1400">
                <a:solidFill>
                  <a:schemeClr val="tx1"/>
                </a:solidFill>
                <a:latin typeface="Segoe UI" panose="020B0502040204020203" pitchFamily="34" charset="0"/>
                <a:ea typeface="微软雅黑" panose="020B0503020204020204" pitchFamily="34" charset="-122"/>
              </a:defRPr>
            </a:lvl9pPr>
          </a:lstStyle>
          <a:p>
            <a:pPr eaLnBrk="1" hangingPunct="1">
              <a:lnSpc>
                <a:spcPct val="100000"/>
              </a:lnSpc>
              <a:spcBef>
                <a:spcPct val="0"/>
              </a:spcBef>
              <a:buFontTx/>
              <a:buNone/>
            </a:pPr>
            <a:r>
              <a:rPr lang="zh-CN" altLang="en-US" sz="1000" dirty="0">
                <a:latin typeface="微软雅黑" panose="020B0503020204020204" pitchFamily="34" charset="-122"/>
              </a:rPr>
              <a:t>与对照组比较，*</a:t>
            </a:r>
            <a:r>
              <a:rPr lang="en-US" altLang="zh-CN" sz="1000" dirty="0">
                <a:latin typeface="微软雅黑" panose="020B0503020204020204" pitchFamily="34" charset="-122"/>
              </a:rPr>
              <a:t>P&lt;0.05.</a:t>
            </a:r>
            <a:endParaRPr lang="zh-CN" altLang="en-US" sz="1000" dirty="0">
              <a:latin typeface="微软雅黑" panose="020B0503020204020204" pitchFamily="34" charset="-122"/>
            </a:endParaRPr>
          </a:p>
        </p:txBody>
      </p:sp>
      <p:sp>
        <p:nvSpPr>
          <p:cNvPr id="2" name="文本框 1">
            <a:extLst>
              <a:ext uri="{FF2B5EF4-FFF2-40B4-BE49-F238E27FC236}">
                <a16:creationId xmlns:a16="http://schemas.microsoft.com/office/drawing/2014/main" id="{3F320C89-260E-E890-D93C-8655C143123C}"/>
              </a:ext>
            </a:extLst>
          </p:cNvPr>
          <p:cNvSpPr txBox="1"/>
          <p:nvPr/>
        </p:nvSpPr>
        <p:spPr>
          <a:xfrm>
            <a:off x="10632504" y="0"/>
            <a:ext cx="1559496" cy="523220"/>
          </a:xfrm>
          <a:prstGeom prst="rect">
            <a:avLst/>
          </a:prstGeom>
          <a:solidFill>
            <a:srgbClr val="007993"/>
          </a:solidFill>
        </p:spPr>
        <p:txBody>
          <a:bodyPr wrap="square" rtlCol="0">
            <a:spAutoFit/>
          </a:bodyPr>
          <a:lstStyle/>
          <a:p>
            <a:pPr algn="ctr"/>
            <a:r>
              <a:rPr lang="zh-CN" altLang="en-US" sz="2800" dirty="0">
                <a:solidFill>
                  <a:schemeClr val="bg1"/>
                </a:solidFill>
              </a:rPr>
              <a:t>有效性</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848528" y="1"/>
            <a:ext cx="1343472" cy="523220"/>
          </a:xfrm>
          <a:prstGeom prst="rect">
            <a:avLst/>
          </a:prstGeom>
          <a:solidFill>
            <a:srgbClr val="007993"/>
          </a:solidFill>
        </p:spPr>
        <p:txBody>
          <a:bodyPr wrap="square" rtlCol="0">
            <a:spAutoFit/>
          </a:bodyPr>
          <a:lstStyle/>
          <a:p>
            <a:pPr algn="ctr"/>
            <a:r>
              <a:rPr lang="zh-CN" altLang="en-US" sz="2800" dirty="0">
                <a:solidFill>
                  <a:schemeClr val="bg1"/>
                </a:solidFill>
                <a:latin typeface="Arial" panose="020B0604020202020204" pitchFamily="34" charset="0"/>
                <a:ea typeface="宋体" panose="02010600030101010101" pitchFamily="2" charset="-122"/>
              </a:rPr>
              <a:t>有效性</a:t>
            </a:r>
          </a:p>
        </p:txBody>
      </p:sp>
      <p:sp>
        <p:nvSpPr>
          <p:cNvPr id="3" name="文本占位符 5"/>
          <p:cNvSpPr>
            <a:spLocks noGrp="1"/>
          </p:cNvSpPr>
          <p:nvPr/>
        </p:nvSpPr>
        <p:spPr>
          <a:xfrm>
            <a:off x="1631504" y="237295"/>
            <a:ext cx="8432013" cy="569912"/>
          </a:xfrm>
          <a:prstGeom prst="rect">
            <a:avLst/>
          </a:prstGeom>
        </p:spPr>
        <p:txBody>
          <a:bodyPr vert="horz" lIns="0" tIns="0" rIns="0" bIns="0" rtlCol="0">
            <a:noAutofit/>
          </a:bodyPr>
          <a:lstStyle>
            <a:lvl1pPr marL="0" indent="0" algn="l" defTabSz="914400" rtl="0" eaLnBrk="1" latinLnBrk="0" hangingPunct="1">
              <a:lnSpc>
                <a:spcPct val="100000"/>
              </a:lnSpc>
              <a:spcBef>
                <a:spcPts val="0"/>
              </a:spcBef>
              <a:buFont typeface="Arial" panose="020B0604020202020204" pitchFamily="34" charset="0"/>
              <a:buNone/>
              <a:defRPr sz="2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0000"/>
              </a:lnSpc>
              <a:spcBef>
                <a:spcPct val="0"/>
              </a:spcBef>
              <a:defRPr/>
            </a:pPr>
            <a:r>
              <a:rPr lang="zh-CN" altLang="en-US" dirty="0">
                <a:solidFill>
                  <a:srgbClr val="103C55"/>
                </a:solidFill>
                <a:latin typeface="微软雅黑" panose="020B0503020204020204" pitchFamily="34" charset="-122"/>
                <a:ea typeface="微软雅黑" panose="020B0503020204020204" pitchFamily="34" charset="-122"/>
                <a:cs typeface="+mj-cs"/>
              </a:rPr>
              <a:t>杏芎氯化钠注射液</a:t>
            </a:r>
            <a:r>
              <a:rPr lang="zh-CN" altLang="en-US" dirty="0">
                <a:solidFill>
                  <a:srgbClr val="103C55"/>
                </a:solidFill>
                <a:latin typeface="微软雅黑" panose="020B0503020204020204" pitchFamily="34" charset="-122"/>
                <a:ea typeface="微软雅黑" panose="020B0503020204020204" pitchFamily="34" charset="-122"/>
                <a:cs typeface="+mj-cs"/>
                <a:sym typeface="Arial" panose="020B0604020202020204" pitchFamily="34" charset="0"/>
              </a:rPr>
              <a:t>被权威指南</a:t>
            </a:r>
            <a:r>
              <a:rPr lang="en-US" altLang="zh-CN" dirty="0">
                <a:solidFill>
                  <a:srgbClr val="103C55"/>
                </a:solidFill>
                <a:latin typeface="微软雅黑" panose="020B0503020204020204" pitchFamily="34" charset="-122"/>
                <a:ea typeface="微软雅黑" panose="020B0503020204020204" pitchFamily="34" charset="-122"/>
                <a:cs typeface="+mj-cs"/>
                <a:sym typeface="Arial" panose="020B0604020202020204" pitchFamily="34" charset="0"/>
              </a:rPr>
              <a:t>/</a:t>
            </a:r>
            <a:r>
              <a:rPr lang="zh-CN" altLang="en-US" dirty="0">
                <a:solidFill>
                  <a:srgbClr val="103C55"/>
                </a:solidFill>
                <a:latin typeface="微软雅黑" panose="020B0503020204020204" pitchFamily="34" charset="-122"/>
                <a:ea typeface="微软雅黑" panose="020B0503020204020204" pitchFamily="34" charset="-122"/>
                <a:cs typeface="+mj-cs"/>
                <a:sym typeface="Arial" panose="020B0604020202020204" pitchFamily="34" charset="0"/>
              </a:rPr>
              <a:t>共识推荐</a:t>
            </a:r>
          </a:p>
        </p:txBody>
      </p:sp>
      <p:sp>
        <p:nvSpPr>
          <p:cNvPr id="7" name="矩形: 圆角 6"/>
          <p:cNvSpPr/>
          <p:nvPr/>
        </p:nvSpPr>
        <p:spPr>
          <a:xfrm>
            <a:off x="3978079" y="3736461"/>
            <a:ext cx="7504284" cy="1553055"/>
          </a:xfrm>
          <a:prstGeom prst="roundRect">
            <a:avLst/>
          </a:prstGeom>
          <a:noFill/>
          <a:ln w="12700">
            <a:solidFill>
              <a:srgbClr val="103C55"/>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圆角 7"/>
          <p:cNvSpPr/>
          <p:nvPr/>
        </p:nvSpPr>
        <p:spPr>
          <a:xfrm>
            <a:off x="3978079" y="1872320"/>
            <a:ext cx="7504284" cy="1028700"/>
          </a:xfrm>
          <a:prstGeom prst="roundRect">
            <a:avLst/>
          </a:prstGeom>
          <a:noFill/>
          <a:ln w="12700">
            <a:solidFill>
              <a:srgbClr val="103C55"/>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圆角 8"/>
          <p:cNvSpPr/>
          <p:nvPr/>
        </p:nvSpPr>
        <p:spPr>
          <a:xfrm>
            <a:off x="917526" y="1894538"/>
            <a:ext cx="2783914" cy="984262"/>
          </a:xfrm>
          <a:prstGeom prst="roundRect">
            <a:avLst/>
          </a:prstGeom>
          <a:solidFill>
            <a:srgbClr val="72BFC5"/>
          </a:solidFill>
          <a:ln>
            <a:solidFill>
              <a:srgbClr val="BBE0E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基层心血管病综合管理实践指南</a:t>
            </a:r>
            <a:r>
              <a:rPr lang="en-US" altLang="zh-CN" sz="1600" dirty="0">
                <a:latin typeface="微软雅黑" panose="020B0503020204020204" pitchFamily="34" charset="-122"/>
                <a:ea typeface="微软雅黑" panose="020B0503020204020204" pitchFamily="34" charset="-122"/>
              </a:rPr>
              <a:t>2020》</a:t>
            </a:r>
            <a:endParaRPr lang="zh-CN" altLang="en-US" sz="1600" b="1" dirty="0">
              <a:solidFill>
                <a:schemeClr val="bg1"/>
              </a:solidFill>
            </a:endParaRPr>
          </a:p>
        </p:txBody>
      </p:sp>
      <p:sp>
        <p:nvSpPr>
          <p:cNvPr id="10" name="矩形: 圆角 9"/>
          <p:cNvSpPr/>
          <p:nvPr/>
        </p:nvSpPr>
        <p:spPr>
          <a:xfrm>
            <a:off x="865879" y="4021569"/>
            <a:ext cx="2783914" cy="984262"/>
          </a:xfrm>
          <a:prstGeom prst="roundRect">
            <a:avLst/>
          </a:prstGeom>
          <a:solidFill>
            <a:srgbClr val="72BFC5"/>
          </a:solidFill>
          <a:ln>
            <a:solidFill>
              <a:srgbClr val="BBE0E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中国脑血管病防治指南</a:t>
            </a:r>
            <a:r>
              <a:rPr lang="en-US" altLang="zh-CN" sz="1600" dirty="0">
                <a:latin typeface="微软雅黑" panose="020B0503020204020204" pitchFamily="34" charset="-122"/>
                <a:ea typeface="微软雅黑" panose="020B0503020204020204" pitchFamily="34" charset="-122"/>
              </a:rPr>
              <a:t>》</a:t>
            </a:r>
            <a:endParaRPr lang="zh-CN" altLang="en-US" sz="1600" b="1" dirty="0">
              <a:solidFill>
                <a:schemeClr val="bg1"/>
              </a:solidFill>
            </a:endParaRPr>
          </a:p>
        </p:txBody>
      </p:sp>
      <p:sp>
        <p:nvSpPr>
          <p:cNvPr id="15" name="文本框 14">
            <a:extLst>
              <a:ext uri="{FF2B5EF4-FFF2-40B4-BE49-F238E27FC236}">
                <a16:creationId xmlns:a16="http://schemas.microsoft.com/office/drawing/2014/main" id="{F0EF3D24-F57D-8C1D-C089-EE9F77CA22D6}"/>
              </a:ext>
            </a:extLst>
          </p:cNvPr>
          <p:cNvSpPr txBox="1"/>
          <p:nvPr/>
        </p:nvSpPr>
        <p:spPr>
          <a:xfrm>
            <a:off x="3978079" y="1997941"/>
            <a:ext cx="7347997" cy="777457"/>
          </a:xfrm>
          <a:prstGeom prst="rect">
            <a:avLst/>
          </a:prstGeom>
          <a:noFill/>
        </p:spPr>
        <p:txBody>
          <a:bodyPr wrap="square">
            <a:spAutoFit/>
          </a:bodyPr>
          <a:lstStyle/>
          <a:p>
            <a:pPr marL="285750" lvl="0" indent="-285750">
              <a:lnSpc>
                <a:spcPct val="130000"/>
              </a:lnSpc>
              <a:buFont typeface="Arial" panose="020B0604020202020204" pitchFamily="34" charset="0"/>
              <a:buChar char="•"/>
            </a:pPr>
            <a:r>
              <a:rPr lang="zh-CN" altLang="en-US" sz="1800" b="0" dirty="0">
                <a:solidFill>
                  <a:srgbClr val="C00000"/>
                </a:solidFill>
                <a:latin typeface="微软雅黑" panose="020B0503020204020204" pitchFamily="34" charset="-122"/>
                <a:ea typeface="微软雅黑" panose="020B0503020204020204" pitchFamily="34" charset="-122"/>
              </a:rPr>
              <a:t>杏芎氯化钠注射液对高血压、高脂血症、缺血性心脑血管疾病等有一定疗效</a:t>
            </a:r>
            <a:r>
              <a:rPr lang="zh-CN" altLang="en-US" sz="1800" b="0" dirty="0">
                <a:latin typeface="微软雅黑" panose="020B0503020204020204" pitchFamily="34" charset="-122"/>
                <a:ea typeface="微软雅黑" panose="020B0503020204020204" pitchFamily="34" charset="-122"/>
              </a:rPr>
              <a:t>，需要进一步研究。</a:t>
            </a:r>
          </a:p>
        </p:txBody>
      </p:sp>
      <p:sp>
        <p:nvSpPr>
          <p:cNvPr id="17" name="文本框 16">
            <a:extLst>
              <a:ext uri="{FF2B5EF4-FFF2-40B4-BE49-F238E27FC236}">
                <a16:creationId xmlns:a16="http://schemas.microsoft.com/office/drawing/2014/main" id="{C0D21FC1-01F7-D29F-A997-D96395702E60}"/>
              </a:ext>
            </a:extLst>
          </p:cNvPr>
          <p:cNvSpPr txBox="1"/>
          <p:nvPr/>
        </p:nvSpPr>
        <p:spPr>
          <a:xfrm>
            <a:off x="4013304" y="3904387"/>
            <a:ext cx="7504284" cy="1137556"/>
          </a:xfrm>
          <a:prstGeom prst="rect">
            <a:avLst/>
          </a:prstGeom>
          <a:noFill/>
        </p:spPr>
        <p:txBody>
          <a:bodyPr wrap="square">
            <a:spAutoFit/>
          </a:bodyPr>
          <a:lstStyle>
            <a:defPPr>
              <a:defRPr lang="zh-CN"/>
            </a:defPPr>
            <a:lvl1pPr marL="285750" indent="-285750">
              <a:lnSpc>
                <a:spcPct val="130000"/>
              </a:lnSpc>
              <a:buFont typeface="Arial" panose="020B0604020202020204" pitchFamily="34" charset="0"/>
              <a:buChar char="•"/>
              <a:defRPr sz="1800" b="0">
                <a:solidFill>
                  <a:srgbClr val="C00000"/>
                </a:solidFill>
                <a:latin typeface="微软雅黑" panose="020B0503020204020204" pitchFamily="34" charset="-122"/>
                <a:ea typeface="微软雅黑" panose="020B0503020204020204" pitchFamily="34" charset="-122"/>
              </a:defRPr>
            </a:lvl1pPr>
          </a:lstStyle>
          <a:p>
            <a:r>
              <a:rPr lang="zh-CN" altLang="en-US" dirty="0">
                <a:solidFill>
                  <a:schemeClr val="tx1"/>
                </a:solidFill>
              </a:rPr>
              <a:t>一些中药单体成分或者多种药物组合如丹参、</a:t>
            </a:r>
            <a:r>
              <a:rPr lang="zh-CN" altLang="en-US" dirty="0"/>
              <a:t>川芎嗪、银杏叶制剂、</a:t>
            </a:r>
            <a:r>
              <a:rPr lang="zh-CN" altLang="en-US" dirty="0">
                <a:solidFill>
                  <a:schemeClr val="tx1"/>
                </a:solidFill>
              </a:rPr>
              <a:t>三七、葛根素、等可以降低血小板聚集、抗凝、改善脑血流、降低血液粘度等作用。临床经验也显示对缺血性卒中的预后有帮助。</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3857F536-5212-8AF9-5D45-EC8BD8244BAF}"/>
              </a:ext>
            </a:extLst>
          </p:cNvPr>
          <p:cNvSpPr txBox="1"/>
          <p:nvPr/>
        </p:nvSpPr>
        <p:spPr>
          <a:xfrm>
            <a:off x="1847528" y="1485807"/>
            <a:ext cx="5256530" cy="374571"/>
          </a:xfrm>
          <a:prstGeom prst="roundRect">
            <a:avLst/>
          </a:prstGeom>
          <a:solidFill>
            <a:srgbClr val="BBE0E3"/>
          </a:solidFill>
          <a:ln>
            <a:noFill/>
            <a:prstDash val="dash"/>
          </a:ln>
        </p:spPr>
        <p:txBody>
          <a:bodyPr wrap="square" rtlCol="0">
            <a:spAutoFit/>
          </a:bodyPr>
          <a:lstStyle/>
          <a:p>
            <a:pPr algn="ctr"/>
            <a:r>
              <a:rPr kumimoji="0" lang="zh-CN" altLang="en-US" sz="1600" i="0" u="none" strike="noStrike" cap="none" spc="0" normalizeH="0" baseline="0" noProof="0" dirty="0">
                <a:ln>
                  <a:noFill/>
                </a:ln>
                <a:effectLst/>
                <a:uLnTx/>
                <a:uFillTx/>
                <a:latin typeface="微软雅黑" panose="020B0503020204020204" pitchFamily="34" charset="-122"/>
                <a:ea typeface="微软雅黑" panose="020B0503020204020204" pitchFamily="34" charset="-122"/>
              </a:rPr>
              <a:t>银杏叶提取物</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川芎嗪，黄金配比，专利设计，独家产品</a:t>
            </a:r>
          </a:p>
        </p:txBody>
      </p:sp>
      <p:sp>
        <p:nvSpPr>
          <p:cNvPr id="4" name="下箭头 4">
            <a:extLst>
              <a:ext uri="{FF2B5EF4-FFF2-40B4-BE49-F238E27FC236}">
                <a16:creationId xmlns:a16="http://schemas.microsoft.com/office/drawing/2014/main" id="{C7C67F08-09E8-6ED9-483F-59B08E540846}"/>
              </a:ext>
            </a:extLst>
          </p:cNvPr>
          <p:cNvSpPr/>
          <p:nvPr/>
        </p:nvSpPr>
        <p:spPr>
          <a:xfrm>
            <a:off x="3947473" y="1894649"/>
            <a:ext cx="857250" cy="744220"/>
          </a:xfrm>
          <a:prstGeom prst="downArrow">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5" name="矩形 4">
            <a:extLst>
              <a:ext uri="{FF2B5EF4-FFF2-40B4-BE49-F238E27FC236}">
                <a16:creationId xmlns:a16="http://schemas.microsoft.com/office/drawing/2014/main" id="{62EB51B8-0B8A-3DA7-6C79-FA26DBE8B281}"/>
              </a:ext>
            </a:extLst>
          </p:cNvPr>
          <p:cNvSpPr/>
          <p:nvPr/>
        </p:nvSpPr>
        <p:spPr>
          <a:xfrm>
            <a:off x="2999656" y="2511249"/>
            <a:ext cx="2393950" cy="1077218"/>
          </a:xfrm>
          <a:prstGeom prst="rect">
            <a:avLst/>
          </a:prstGeom>
          <a:solidFill>
            <a:srgbClr val="BBE0E3"/>
          </a:solidFill>
          <a:ln>
            <a:noFill/>
            <a:prstDash val="dash"/>
          </a:ln>
        </p:spPr>
        <p:txBody>
          <a:bodyPr wrap="square" rtlCol="0">
            <a:spAutoFit/>
          </a:bodyPr>
          <a:lstStyle/>
          <a:p>
            <a:pPr algn="ctr"/>
            <a:r>
              <a:rPr lang="zh-CN" altLang="en-US" sz="1600" dirty="0">
                <a:solidFill>
                  <a:schemeClr val="tx1"/>
                </a:solidFill>
                <a:latin typeface="微软雅黑" panose="020B0503020204020204" pitchFamily="34" charset="-122"/>
                <a:ea typeface="微软雅黑" panose="020B0503020204020204" pitchFamily="34" charset="-122"/>
              </a:rPr>
              <a:t>抗氧化应激</a:t>
            </a:r>
            <a:r>
              <a:rPr lang="en-US" altLang="zh-CN" sz="1600" dirty="0">
                <a:solidFill>
                  <a:schemeClr val="tx1"/>
                </a:solidFill>
                <a:latin typeface="微软雅黑" panose="020B0503020204020204" pitchFamily="34" charset="-122"/>
                <a:ea typeface="微软雅黑" panose="020B0503020204020204" pitchFamily="34" charset="-122"/>
              </a:rPr>
              <a:t>+</a:t>
            </a:r>
          </a:p>
          <a:p>
            <a:pPr algn="ctr"/>
            <a:r>
              <a:rPr lang="zh-CN" altLang="en-US" sz="1600" dirty="0">
                <a:solidFill>
                  <a:schemeClr val="tx1"/>
                </a:solidFill>
                <a:latin typeface="微软雅黑" panose="020B0503020204020204" pitchFamily="34" charset="-122"/>
                <a:ea typeface="微软雅黑" panose="020B0503020204020204" pitchFamily="34" charset="-122"/>
              </a:rPr>
              <a:t>抗炎症反应</a:t>
            </a:r>
            <a:r>
              <a:rPr lang="en-US" altLang="zh-CN" sz="1600" dirty="0">
                <a:solidFill>
                  <a:schemeClr val="tx1"/>
                </a:solidFill>
                <a:latin typeface="微软雅黑" panose="020B0503020204020204" pitchFamily="34" charset="-122"/>
                <a:ea typeface="微软雅黑" panose="020B0503020204020204" pitchFamily="34" charset="-122"/>
              </a:rPr>
              <a:t>+</a:t>
            </a:r>
          </a:p>
          <a:p>
            <a:pPr algn="ctr"/>
            <a:r>
              <a:rPr lang="zh-CN" altLang="en-US" sz="1600" dirty="0">
                <a:latin typeface="微软雅黑" panose="020B0503020204020204" pitchFamily="34" charset="-122"/>
                <a:ea typeface="微软雅黑" panose="020B0503020204020204" pitchFamily="34" charset="-122"/>
              </a:rPr>
              <a:t>抗凝血</a:t>
            </a:r>
            <a:r>
              <a:rPr lang="en-US" altLang="zh-CN" sz="1600" dirty="0">
                <a:latin typeface="微软雅黑" panose="020B0503020204020204" pitchFamily="34" charset="-122"/>
                <a:ea typeface="微软雅黑" panose="020B0503020204020204" pitchFamily="34" charset="-122"/>
              </a:rPr>
              <a:t>+</a:t>
            </a:r>
          </a:p>
          <a:p>
            <a:pPr algn="ctr"/>
            <a:r>
              <a:rPr lang="zh-CN" altLang="en-US" sz="1600" dirty="0">
                <a:solidFill>
                  <a:schemeClr val="tx1"/>
                </a:solidFill>
                <a:latin typeface="微软雅黑" panose="020B0503020204020204" pitchFamily="34" charset="-122"/>
                <a:ea typeface="微软雅黑" panose="020B0503020204020204" pitchFamily="34" charset="-122"/>
              </a:rPr>
              <a:t>促进血管新生</a:t>
            </a:r>
            <a:endParaRPr lang="en-US" altLang="zh-CN" sz="1600" dirty="0">
              <a:solidFill>
                <a:schemeClr val="tx1"/>
              </a:solidFill>
              <a:latin typeface="微软雅黑" panose="020B0503020204020204" pitchFamily="34" charset="-122"/>
              <a:ea typeface="微软雅黑" panose="020B0503020204020204" pitchFamily="34" charset="-122"/>
            </a:endParaRPr>
          </a:p>
        </p:txBody>
      </p:sp>
      <p:sp>
        <p:nvSpPr>
          <p:cNvPr id="7" name="文本框 6">
            <a:extLst>
              <a:ext uri="{FF2B5EF4-FFF2-40B4-BE49-F238E27FC236}">
                <a16:creationId xmlns:a16="http://schemas.microsoft.com/office/drawing/2014/main" id="{2240861C-2700-97D0-17AF-ABD4A15A7EAF}"/>
              </a:ext>
            </a:extLst>
          </p:cNvPr>
          <p:cNvSpPr txBox="1"/>
          <p:nvPr/>
        </p:nvSpPr>
        <p:spPr>
          <a:xfrm>
            <a:off x="1861671" y="4406984"/>
            <a:ext cx="5256530" cy="338554"/>
          </a:xfrm>
          <a:prstGeom prst="rect">
            <a:avLst/>
          </a:prstGeom>
          <a:solidFill>
            <a:srgbClr val="BBE0E3"/>
          </a:solidFill>
          <a:ln>
            <a:noFill/>
            <a:prstDash val="dash"/>
          </a:ln>
        </p:spPr>
        <p:txBody>
          <a:bodyPr wrap="square" rtlCol="0">
            <a:spAutoFit/>
          </a:bodyPr>
          <a:lstStyle>
            <a:defPPr>
              <a:defRPr lang="zh-CN"/>
            </a:defPPr>
            <a:lvl1pPr algn="ctr">
              <a:defRPr kumimoji="0" sz="1400" strike="noStrike" cap="none" spc="0" normalizeH="0">
                <a:ln>
                  <a:noFill/>
                </a:ln>
                <a:effectLst/>
                <a:uLnTx/>
                <a:uFillTx/>
                <a:latin typeface="微软雅黑" panose="020B0503020204020204" charset="-122"/>
                <a:ea typeface="微软雅黑" panose="020B0503020204020204" charset="-122"/>
              </a:defRPr>
            </a:lvl1pPr>
          </a:lstStyle>
          <a:p>
            <a:r>
              <a:rPr lang="zh-CN" altLang="en-US" sz="1600" dirty="0">
                <a:latin typeface="微软雅黑" panose="020B0503020204020204" pitchFamily="34" charset="-122"/>
                <a:ea typeface="微软雅黑" panose="020B0503020204020204" pitchFamily="34" charset="-122"/>
                <a:sym typeface="+mn-ea"/>
              </a:rPr>
              <a:t>提高患者神经功能结局，改善卒中患者后续生活质量</a:t>
            </a:r>
            <a:endParaRPr lang="zh-CN" altLang="en-US" sz="1600" dirty="0">
              <a:latin typeface="微软雅黑" panose="020B0503020204020204" pitchFamily="34" charset="-122"/>
              <a:ea typeface="微软雅黑" panose="020B0503020204020204" pitchFamily="34" charset="-122"/>
            </a:endParaRPr>
          </a:p>
        </p:txBody>
      </p:sp>
      <p:sp>
        <p:nvSpPr>
          <p:cNvPr id="8" name="圆角矩形 9">
            <a:extLst>
              <a:ext uri="{FF2B5EF4-FFF2-40B4-BE49-F238E27FC236}">
                <a16:creationId xmlns:a16="http://schemas.microsoft.com/office/drawing/2014/main" id="{953C3E92-0230-7738-CB0A-023AD3C84448}"/>
              </a:ext>
            </a:extLst>
          </p:cNvPr>
          <p:cNvSpPr/>
          <p:nvPr/>
        </p:nvSpPr>
        <p:spPr>
          <a:xfrm>
            <a:off x="382966" y="1377124"/>
            <a:ext cx="1371217" cy="52514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tx1"/>
                </a:solidFill>
                <a:latin typeface="微软雅黑" panose="020B0503020204020204" pitchFamily="34" charset="-122"/>
                <a:ea typeface="微软雅黑" panose="020B0503020204020204" pitchFamily="34" charset="-122"/>
              </a:rPr>
              <a:t>创新点</a:t>
            </a:r>
          </a:p>
        </p:txBody>
      </p:sp>
      <p:sp>
        <p:nvSpPr>
          <p:cNvPr id="9" name="圆角矩形 10">
            <a:extLst>
              <a:ext uri="{FF2B5EF4-FFF2-40B4-BE49-F238E27FC236}">
                <a16:creationId xmlns:a16="http://schemas.microsoft.com/office/drawing/2014/main" id="{6BAF2D4D-6369-EF4F-1148-7CEAE45F2E4E}"/>
              </a:ext>
            </a:extLst>
          </p:cNvPr>
          <p:cNvSpPr/>
          <p:nvPr/>
        </p:nvSpPr>
        <p:spPr>
          <a:xfrm>
            <a:off x="382966" y="2743643"/>
            <a:ext cx="1371217" cy="52514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a:solidFill>
                  <a:schemeClr val="tx1"/>
                </a:solidFill>
                <a:latin typeface="微软雅黑" panose="020B0503020204020204" pitchFamily="34" charset="-122"/>
                <a:ea typeface="微软雅黑" panose="020B0503020204020204" pitchFamily="34" charset="-122"/>
              </a:rPr>
              <a:t>双成份</a:t>
            </a:r>
            <a:endParaRPr lang="en-US" altLang="zh-CN" sz="1400" b="1" dirty="0">
              <a:solidFill>
                <a:schemeClr val="tx1"/>
              </a:solidFill>
              <a:latin typeface="微软雅黑" panose="020B0503020204020204" pitchFamily="34" charset="-122"/>
              <a:ea typeface="微软雅黑" panose="020B0503020204020204" pitchFamily="34" charset="-122"/>
            </a:endParaRPr>
          </a:p>
          <a:p>
            <a:pPr algn="ctr"/>
            <a:r>
              <a:rPr lang="zh-CN" altLang="en-US" sz="1400" b="1" dirty="0">
                <a:solidFill>
                  <a:schemeClr val="tx1"/>
                </a:solidFill>
                <a:latin typeface="微软雅黑" panose="020B0503020204020204" pitchFamily="34" charset="-122"/>
                <a:ea typeface="微软雅黑" panose="020B0503020204020204" pitchFamily="34" charset="-122"/>
              </a:rPr>
              <a:t>协同治疗机制</a:t>
            </a:r>
          </a:p>
        </p:txBody>
      </p:sp>
      <p:sp>
        <p:nvSpPr>
          <p:cNvPr id="10" name="圆角矩形 12">
            <a:extLst>
              <a:ext uri="{FF2B5EF4-FFF2-40B4-BE49-F238E27FC236}">
                <a16:creationId xmlns:a16="http://schemas.microsoft.com/office/drawing/2014/main" id="{D054BF0C-CC51-7BC8-39DC-45BCFE97051D}"/>
              </a:ext>
            </a:extLst>
          </p:cNvPr>
          <p:cNvSpPr/>
          <p:nvPr/>
        </p:nvSpPr>
        <p:spPr>
          <a:xfrm>
            <a:off x="382967" y="4292351"/>
            <a:ext cx="1371216" cy="52514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solidFill>
                <a:latin typeface="微软雅黑" panose="020B0503020204020204" pitchFamily="34" charset="-122"/>
                <a:ea typeface="微软雅黑" panose="020B0503020204020204" pitchFamily="34" charset="-122"/>
              </a:rPr>
              <a:t>临床疗效</a:t>
            </a:r>
          </a:p>
        </p:txBody>
      </p:sp>
      <p:sp>
        <p:nvSpPr>
          <p:cNvPr id="11" name="文本框 10">
            <a:extLst>
              <a:ext uri="{FF2B5EF4-FFF2-40B4-BE49-F238E27FC236}">
                <a16:creationId xmlns:a16="http://schemas.microsoft.com/office/drawing/2014/main" id="{35C728DD-1008-FA20-1464-67E5B634BDB2}"/>
              </a:ext>
            </a:extLst>
          </p:cNvPr>
          <p:cNvSpPr txBox="1"/>
          <p:nvPr/>
        </p:nvSpPr>
        <p:spPr>
          <a:xfrm>
            <a:off x="7176120" y="1961098"/>
            <a:ext cx="4882917" cy="2372573"/>
          </a:xfrm>
          <a:prstGeom prst="rect">
            <a:avLst/>
          </a:prstGeom>
          <a:solidFill>
            <a:schemeClr val="bg1"/>
          </a:solidFill>
        </p:spPr>
        <p:txBody>
          <a:bodyPr wrap="square" rtlCol="0">
            <a:spAutoFit/>
          </a:bodyPr>
          <a:lstStyle>
            <a:defPPr>
              <a:defRPr lang="zh-CN"/>
            </a:defPPr>
            <a:lvl1pPr>
              <a:lnSpc>
                <a:spcPct val="130000"/>
              </a:lnSpc>
              <a:defRPr kumimoji="0" sz="1600" b="0" strike="noStrike" cap="none" spc="0" normalizeH="0">
                <a:ln>
                  <a:noFill/>
                </a:ln>
                <a:effectLst/>
                <a:uLnTx/>
                <a:uFillTx/>
                <a:latin typeface="微软雅黑" panose="020B0503020204020204" charset="-122"/>
                <a:ea typeface="微软雅黑" panose="020B0503020204020204" charset="-122"/>
              </a:defRPr>
            </a:lvl1pPr>
          </a:lstStyle>
          <a:p>
            <a:pPr algn="ctr">
              <a:spcAft>
                <a:spcPts val="600"/>
              </a:spcAft>
            </a:pPr>
            <a:r>
              <a:rPr lang="zh-CN" altLang="en-US" sz="2000" b="1" dirty="0">
                <a:solidFill>
                  <a:srgbClr val="C00000"/>
                </a:solidFill>
                <a:latin typeface="微软雅黑" panose="020B0503020204020204" pitchFamily="34" charset="-122"/>
                <a:ea typeface="微软雅黑" panose="020B0503020204020204" pitchFamily="34" charset="-122"/>
              </a:rPr>
              <a:t>作用机制明确，</a:t>
            </a:r>
            <a:r>
              <a:rPr lang="en-US" altLang="zh-CN" sz="2000" b="1" dirty="0">
                <a:solidFill>
                  <a:srgbClr val="C00000"/>
                </a:solidFill>
                <a:latin typeface="微软雅黑" panose="020B0503020204020204" pitchFamily="34" charset="-122"/>
                <a:ea typeface="微软雅黑" panose="020B0503020204020204" pitchFamily="34" charset="-122"/>
              </a:rPr>
              <a:t>4</a:t>
            </a:r>
            <a:r>
              <a:rPr lang="zh-CN" altLang="en-US" sz="2000" b="1" dirty="0">
                <a:solidFill>
                  <a:srgbClr val="C00000"/>
                </a:solidFill>
                <a:latin typeface="微软雅黑" panose="020B0503020204020204" pitchFamily="34" charset="-122"/>
                <a:ea typeface="微软雅黑" panose="020B0503020204020204" pitchFamily="34" charset="-122"/>
              </a:rPr>
              <a:t>条通路协同增效。</a:t>
            </a:r>
            <a:endParaRPr lang="en-US" altLang="zh-CN" sz="2000" b="1" dirty="0">
              <a:solidFill>
                <a:srgbClr val="C00000"/>
              </a:solidFill>
              <a:latin typeface="微软雅黑" panose="020B0503020204020204" pitchFamily="34" charset="-122"/>
              <a:ea typeface="微软雅黑" panose="020B0503020204020204" pitchFamily="34" charset="-122"/>
            </a:endParaRPr>
          </a:p>
          <a:p>
            <a:pPr>
              <a:lnSpc>
                <a:spcPct val="150000"/>
              </a:lnSpc>
            </a:pPr>
            <a:r>
              <a:rPr lang="en-US" altLang="zh-CN" dirty="0">
                <a:latin typeface="微软雅黑" panose="020B0503020204020204" pitchFamily="34" charset="-122"/>
                <a:ea typeface="微软雅黑" panose="020B0503020204020204" pitchFamily="34" charset="-122"/>
              </a:rPr>
              <a:t>A.</a:t>
            </a:r>
            <a:r>
              <a:rPr lang="zh-CN" altLang="zh-CN" dirty="0">
                <a:latin typeface="微软雅黑" panose="020B0503020204020204" pitchFamily="34" charset="-122"/>
                <a:ea typeface="微软雅黑" panose="020B0503020204020204" pitchFamily="34" charset="-122"/>
              </a:rPr>
              <a:t>通过激活</a:t>
            </a:r>
            <a:r>
              <a:rPr lang="en-US" altLang="zh-CN" dirty="0">
                <a:latin typeface="微软雅黑" panose="020B0503020204020204" pitchFamily="34" charset="-122"/>
                <a:ea typeface="微软雅黑" panose="020B0503020204020204" pitchFamily="34" charset="-122"/>
              </a:rPr>
              <a:t>Akt/Nrf2/HO-1</a:t>
            </a:r>
            <a:r>
              <a:rPr lang="zh-CN" altLang="zh-CN" dirty="0">
                <a:latin typeface="微软雅黑" panose="020B0503020204020204" pitchFamily="34" charset="-122"/>
                <a:ea typeface="微软雅黑" panose="020B0503020204020204" pitchFamily="34" charset="-122"/>
              </a:rPr>
              <a:t>信号通路抗氧化应激；</a:t>
            </a:r>
            <a:endParaRPr lang="en-US" altLang="zh-CN" dirty="0">
              <a:latin typeface="微软雅黑" panose="020B0503020204020204" pitchFamily="34" charset="-122"/>
              <a:ea typeface="微软雅黑" panose="020B0503020204020204" pitchFamily="34" charset="-122"/>
            </a:endParaRPr>
          </a:p>
          <a:p>
            <a:pPr>
              <a:lnSpc>
                <a:spcPct val="150000"/>
              </a:lnSpc>
            </a:pPr>
            <a:r>
              <a:rPr lang="en-US" altLang="zh-CN" dirty="0">
                <a:latin typeface="微软雅黑" panose="020B0503020204020204" pitchFamily="34" charset="-122"/>
                <a:ea typeface="微软雅黑" panose="020B0503020204020204" pitchFamily="34" charset="-122"/>
              </a:rPr>
              <a:t>B.</a:t>
            </a:r>
            <a:r>
              <a:rPr lang="zh-CN" altLang="zh-CN" dirty="0">
                <a:latin typeface="微软雅黑" panose="020B0503020204020204" pitchFamily="34" charset="-122"/>
                <a:ea typeface="微软雅黑" panose="020B0503020204020204" pitchFamily="34" charset="-122"/>
              </a:rPr>
              <a:t>抑制</a:t>
            </a:r>
            <a:r>
              <a:rPr lang="en-US" altLang="zh-CN" dirty="0">
                <a:latin typeface="微软雅黑" panose="020B0503020204020204" pitchFamily="34" charset="-122"/>
                <a:ea typeface="微软雅黑" panose="020B0503020204020204" pitchFamily="34" charset="-122"/>
              </a:rPr>
              <a:t>NLRP3/IL-1 </a:t>
            </a:r>
            <a:r>
              <a:rPr lang="zh-CN" altLang="zh-CN" dirty="0">
                <a:latin typeface="微软雅黑" panose="020B0503020204020204" pitchFamily="34" charset="-122"/>
                <a:ea typeface="微软雅黑" panose="020B0503020204020204" pitchFamily="34" charset="-122"/>
              </a:rPr>
              <a:t>β通路抗炎；</a:t>
            </a:r>
            <a:endParaRPr lang="en-US" altLang="zh-CN" dirty="0">
              <a:latin typeface="微软雅黑" panose="020B0503020204020204" pitchFamily="34" charset="-122"/>
              <a:ea typeface="微软雅黑" panose="020B0503020204020204" pitchFamily="34" charset="-122"/>
            </a:endParaRPr>
          </a:p>
          <a:p>
            <a:pPr>
              <a:lnSpc>
                <a:spcPct val="150000"/>
              </a:lnSpc>
            </a:pPr>
            <a:r>
              <a:rPr lang="en-US" altLang="zh-CN" dirty="0">
                <a:latin typeface="微软雅黑" panose="020B0503020204020204" pitchFamily="34" charset="-122"/>
                <a:ea typeface="微软雅黑" panose="020B0503020204020204" pitchFamily="34" charset="-122"/>
              </a:rPr>
              <a:t>C.</a:t>
            </a:r>
            <a:r>
              <a:rPr lang="zh-CN" altLang="zh-CN" dirty="0">
                <a:latin typeface="微软雅黑" panose="020B0503020204020204" pitchFamily="34" charset="-122"/>
                <a:ea typeface="微软雅黑" panose="020B0503020204020204" pitchFamily="34" charset="-122"/>
              </a:rPr>
              <a:t>激活</a:t>
            </a:r>
            <a:r>
              <a:rPr lang="en-US" altLang="zh-CN" dirty="0">
                <a:latin typeface="微软雅黑" panose="020B0503020204020204" pitchFamily="34" charset="-122"/>
                <a:ea typeface="微软雅黑" panose="020B0503020204020204" pitchFamily="34" charset="-122"/>
              </a:rPr>
              <a:t>SIRT1-PGC-1</a:t>
            </a:r>
            <a:r>
              <a:rPr lang="zh-CN" altLang="zh-CN" dirty="0">
                <a:latin typeface="微软雅黑" panose="020B0503020204020204" pitchFamily="34" charset="-122"/>
                <a:ea typeface="微软雅黑" panose="020B0503020204020204" pitchFamily="34" charset="-122"/>
              </a:rPr>
              <a:t>α</a:t>
            </a:r>
            <a:r>
              <a:rPr lang="en-US" altLang="zh-CN" dirty="0">
                <a:latin typeface="微软雅黑" panose="020B0503020204020204" pitchFamily="34" charset="-122"/>
                <a:ea typeface="微软雅黑" panose="020B0503020204020204" pitchFamily="34" charset="-122"/>
              </a:rPr>
              <a:t>/VEGF</a:t>
            </a:r>
            <a:r>
              <a:rPr lang="zh-CN" altLang="zh-CN" dirty="0">
                <a:latin typeface="微软雅黑" panose="020B0503020204020204" pitchFamily="34" charset="-122"/>
                <a:ea typeface="微软雅黑" panose="020B0503020204020204" pitchFamily="34" charset="-122"/>
              </a:rPr>
              <a:t>信号通路促进血管生成；</a:t>
            </a:r>
            <a:endParaRPr lang="en-US" altLang="zh-CN" dirty="0">
              <a:latin typeface="微软雅黑" panose="020B0503020204020204" pitchFamily="34" charset="-122"/>
              <a:ea typeface="微软雅黑" panose="020B0503020204020204" pitchFamily="34" charset="-122"/>
            </a:endParaRPr>
          </a:p>
          <a:p>
            <a:pPr>
              <a:lnSpc>
                <a:spcPct val="150000"/>
              </a:lnSpc>
            </a:pPr>
            <a:r>
              <a:rPr lang="en-US" altLang="zh-CN" dirty="0">
                <a:latin typeface="微软雅黑" panose="020B0503020204020204" pitchFamily="34" charset="-122"/>
                <a:ea typeface="微软雅黑" panose="020B0503020204020204" pitchFamily="34" charset="-122"/>
              </a:rPr>
              <a:t>D.</a:t>
            </a:r>
            <a:r>
              <a:rPr lang="zh-CN" altLang="zh-CN" dirty="0">
                <a:latin typeface="微软雅黑" panose="020B0503020204020204" pitchFamily="34" charset="-122"/>
                <a:ea typeface="微软雅黑" panose="020B0503020204020204" pitchFamily="34" charset="-122"/>
              </a:rPr>
              <a:t>通过</a:t>
            </a:r>
            <a:r>
              <a:rPr lang="en-US" altLang="zh-CN" dirty="0">
                <a:latin typeface="微软雅黑" panose="020B0503020204020204" pitchFamily="34" charset="-122"/>
                <a:ea typeface="微软雅黑" panose="020B0503020204020204" pitchFamily="34" charset="-122"/>
              </a:rPr>
              <a:t>p-AMPK/SIRT1-PGC-1</a:t>
            </a:r>
            <a:r>
              <a:rPr lang="zh-CN" altLang="zh-CN" dirty="0">
                <a:latin typeface="微软雅黑" panose="020B0503020204020204" pitchFamily="34" charset="-122"/>
                <a:ea typeface="微软雅黑" panose="020B0503020204020204" pitchFamily="34" charset="-122"/>
              </a:rPr>
              <a:t>α</a:t>
            </a:r>
            <a:r>
              <a:rPr lang="en-US" altLang="zh-CN" dirty="0">
                <a:latin typeface="微软雅黑" panose="020B0503020204020204" pitchFamily="34" charset="-122"/>
                <a:ea typeface="微软雅黑" panose="020B0503020204020204" pitchFamily="34" charset="-122"/>
              </a:rPr>
              <a:t>/VEGF </a:t>
            </a:r>
            <a:r>
              <a:rPr lang="zh-CN" altLang="zh-CN" dirty="0">
                <a:latin typeface="微软雅黑" panose="020B0503020204020204" pitchFamily="34" charset="-122"/>
                <a:ea typeface="微软雅黑" panose="020B0503020204020204" pitchFamily="34" charset="-122"/>
              </a:rPr>
              <a:t>通路降低血浆凝血纤溶相关因子。</a:t>
            </a:r>
            <a:endParaRPr lang="zh-CN" altLang="en-US" dirty="0">
              <a:latin typeface="微软雅黑" panose="020B0503020204020204" pitchFamily="34" charset="-122"/>
              <a:ea typeface="微软雅黑" panose="020B0503020204020204" pitchFamily="34" charset="-122"/>
            </a:endParaRPr>
          </a:p>
        </p:txBody>
      </p:sp>
      <p:sp>
        <p:nvSpPr>
          <p:cNvPr id="12" name="箭头: 下 11">
            <a:extLst>
              <a:ext uri="{FF2B5EF4-FFF2-40B4-BE49-F238E27FC236}">
                <a16:creationId xmlns:a16="http://schemas.microsoft.com/office/drawing/2014/main" id="{B67B397B-9B4F-849E-978F-6ED227E302C1}"/>
              </a:ext>
            </a:extLst>
          </p:cNvPr>
          <p:cNvSpPr/>
          <p:nvPr/>
        </p:nvSpPr>
        <p:spPr>
          <a:xfrm>
            <a:off x="4160074" y="1902269"/>
            <a:ext cx="135726" cy="5386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3" name="箭头: 下 12">
            <a:extLst>
              <a:ext uri="{FF2B5EF4-FFF2-40B4-BE49-F238E27FC236}">
                <a16:creationId xmlns:a16="http://schemas.microsoft.com/office/drawing/2014/main" id="{DF5C8F2E-8734-E007-3BE5-118444F06D61}"/>
              </a:ext>
            </a:extLst>
          </p:cNvPr>
          <p:cNvSpPr/>
          <p:nvPr/>
        </p:nvSpPr>
        <p:spPr>
          <a:xfrm>
            <a:off x="4190297" y="3671063"/>
            <a:ext cx="135726" cy="5386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id="{48EEA1B1-ECA6-C0DF-D9AB-B755505B785F}"/>
              </a:ext>
            </a:extLst>
          </p:cNvPr>
          <p:cNvSpPr txBox="1"/>
          <p:nvPr/>
        </p:nvSpPr>
        <p:spPr>
          <a:xfrm>
            <a:off x="1055439" y="5161845"/>
            <a:ext cx="10451497" cy="1285032"/>
          </a:xfrm>
          <a:prstGeom prst="rect">
            <a:avLst/>
          </a:prstGeom>
          <a:noFill/>
        </p:spPr>
        <p:txBody>
          <a:bodyPr wrap="square" rtlCol="0">
            <a:spAutoFit/>
          </a:bodyPr>
          <a:lstStyle/>
          <a:p>
            <a:pPr marL="285750" indent="-285750">
              <a:lnSpc>
                <a:spcPct val="150000"/>
              </a:lnSpc>
              <a:buFont typeface="Wingdings" panose="05000000000000000000" charset="0"/>
              <a:buChar char="Ø"/>
            </a:pPr>
            <a:r>
              <a:rPr lang="zh-CN" altLang="en-US" sz="1800" dirty="0">
                <a:latin typeface="微软雅黑" panose="020B0503020204020204" pitchFamily="34" charset="-122"/>
                <a:ea typeface="微软雅黑" panose="020B0503020204020204" pitchFamily="34" charset="-122"/>
              </a:rPr>
              <a:t>杏芎氯化钠注射液拥有四项国家发明专利，其中磷酸川芎嗪化合物及含该川芎嗪化合物和银杏叶有效成分的药物组合物专利获得吉林省金奖。</a:t>
            </a:r>
          </a:p>
          <a:p>
            <a:pPr marL="285750" indent="-285750">
              <a:lnSpc>
                <a:spcPct val="150000"/>
              </a:lnSpc>
              <a:buFont typeface="Wingdings" panose="05000000000000000000" charset="0"/>
              <a:buChar char="Ø"/>
            </a:pPr>
            <a:r>
              <a:rPr lang="zh-CN" altLang="en-US" sz="1800" dirty="0">
                <a:latin typeface="微软雅黑" panose="020B0503020204020204" pitchFamily="34" charset="-122"/>
                <a:ea typeface="微软雅黑" panose="020B0503020204020204" pitchFamily="34" charset="-122"/>
              </a:rPr>
              <a:t>提升了产品质量控制水平，提高了产品的稳定性和安全性，降低产品不良反应发生率。</a:t>
            </a:r>
          </a:p>
        </p:txBody>
      </p:sp>
      <p:sp>
        <p:nvSpPr>
          <p:cNvPr id="17" name="文本框 16">
            <a:extLst>
              <a:ext uri="{FF2B5EF4-FFF2-40B4-BE49-F238E27FC236}">
                <a16:creationId xmlns:a16="http://schemas.microsoft.com/office/drawing/2014/main" id="{DC6012D0-E6E9-61FB-D8EB-B1AC3AD17DBE}"/>
              </a:ext>
            </a:extLst>
          </p:cNvPr>
          <p:cNvSpPr txBox="1"/>
          <p:nvPr/>
        </p:nvSpPr>
        <p:spPr>
          <a:xfrm>
            <a:off x="1847528" y="426147"/>
            <a:ext cx="9659409" cy="480131"/>
          </a:xfrm>
          <a:prstGeom prst="rect">
            <a:avLst/>
          </a:prstGeom>
          <a:noFill/>
        </p:spPr>
        <p:txBody>
          <a:bodyPr wrap="square" rtlCol="0">
            <a:spAutoFit/>
          </a:bodyPr>
          <a:lstStyle/>
          <a:p>
            <a:pPr>
              <a:lnSpc>
                <a:spcPct val="90000"/>
              </a:lnSpc>
              <a:spcBef>
                <a:spcPct val="0"/>
              </a:spcBef>
            </a:pPr>
            <a:r>
              <a:rPr lang="zh-CN" altLang="en-US" sz="2800" b="1" dirty="0">
                <a:solidFill>
                  <a:srgbClr val="103C55"/>
                </a:solidFill>
                <a:latin typeface="微软雅黑" panose="020B0503020204020204" pitchFamily="34" charset="-122"/>
                <a:ea typeface="微软雅黑" panose="020B0503020204020204" pitchFamily="34" charset="-122"/>
                <a:cs typeface="+mj-cs"/>
              </a:rPr>
              <a:t>杏芎氯化钠注射液，</a:t>
            </a:r>
            <a:r>
              <a:rPr lang="zh-CN" altLang="en-US" sz="2800" b="1" dirty="0">
                <a:solidFill>
                  <a:srgbClr val="C00000"/>
                </a:solidFill>
                <a:latin typeface="微软雅黑" panose="020B0503020204020204" pitchFamily="34" charset="-122"/>
                <a:ea typeface="微软雅黑" panose="020B0503020204020204" pitchFamily="34" charset="-122"/>
                <a:cs typeface="+mj-cs"/>
              </a:rPr>
              <a:t>创新黄金配比，</a:t>
            </a:r>
            <a:r>
              <a:rPr lang="en-US" altLang="zh-CN" sz="2800" b="1" dirty="0">
                <a:solidFill>
                  <a:srgbClr val="C00000"/>
                </a:solidFill>
                <a:latin typeface="微软雅黑" panose="020B0503020204020204" pitchFamily="34" charset="-122"/>
                <a:ea typeface="微软雅黑" panose="020B0503020204020204" pitchFamily="34" charset="-122"/>
                <a:cs typeface="+mj-cs"/>
              </a:rPr>
              <a:t>4</a:t>
            </a:r>
            <a:r>
              <a:rPr lang="zh-CN" altLang="en-US" sz="2800" b="1" dirty="0">
                <a:solidFill>
                  <a:srgbClr val="C00000"/>
                </a:solidFill>
                <a:latin typeface="微软雅黑" panose="020B0503020204020204" pitchFamily="34" charset="-122"/>
                <a:ea typeface="微软雅黑" panose="020B0503020204020204" pitchFamily="34" charset="-122"/>
                <a:cs typeface="+mj-cs"/>
              </a:rPr>
              <a:t>条通路协同增效</a:t>
            </a:r>
          </a:p>
        </p:txBody>
      </p:sp>
      <p:sp>
        <p:nvSpPr>
          <p:cNvPr id="18" name="文本框 17">
            <a:extLst>
              <a:ext uri="{FF2B5EF4-FFF2-40B4-BE49-F238E27FC236}">
                <a16:creationId xmlns:a16="http://schemas.microsoft.com/office/drawing/2014/main" id="{B25E010B-90E1-506E-4538-349A82BEC824}"/>
              </a:ext>
            </a:extLst>
          </p:cNvPr>
          <p:cNvSpPr txBox="1"/>
          <p:nvPr/>
        </p:nvSpPr>
        <p:spPr>
          <a:xfrm>
            <a:off x="10632504" y="0"/>
            <a:ext cx="1559496" cy="523220"/>
          </a:xfrm>
          <a:prstGeom prst="rect">
            <a:avLst/>
          </a:prstGeom>
          <a:solidFill>
            <a:srgbClr val="007993"/>
          </a:solidFill>
        </p:spPr>
        <p:txBody>
          <a:bodyPr wrap="square" rtlCol="0">
            <a:spAutoFit/>
          </a:bodyPr>
          <a:lstStyle/>
          <a:p>
            <a:pPr algn="ctr"/>
            <a:r>
              <a:rPr lang="zh-CN" altLang="en-US" sz="2800" dirty="0">
                <a:solidFill>
                  <a:schemeClr val="bg1"/>
                </a:solidFill>
                <a:latin typeface="宋体" panose="02010600030101010101" pitchFamily="2" charset="-122"/>
              </a:rPr>
              <a:t>创新性</a:t>
            </a:r>
          </a:p>
        </p:txBody>
      </p:sp>
      <p:sp>
        <p:nvSpPr>
          <p:cNvPr id="6" name="文本框 5">
            <a:extLst>
              <a:ext uri="{FF2B5EF4-FFF2-40B4-BE49-F238E27FC236}">
                <a16:creationId xmlns:a16="http://schemas.microsoft.com/office/drawing/2014/main" id="{ADBFADC8-46DB-B52A-A918-B75745C09F0A}"/>
              </a:ext>
            </a:extLst>
          </p:cNvPr>
          <p:cNvSpPr txBox="1"/>
          <p:nvPr/>
        </p:nvSpPr>
        <p:spPr>
          <a:xfrm>
            <a:off x="1105288" y="6545005"/>
            <a:ext cx="8496944" cy="246221"/>
          </a:xfrm>
          <a:prstGeom prst="rect">
            <a:avLst/>
          </a:prstGeom>
          <a:noFill/>
        </p:spPr>
        <p:txBody>
          <a:bodyPr wrap="square">
            <a:spAutoFit/>
          </a:bodyPr>
          <a:lstStyle/>
          <a:p>
            <a:r>
              <a:rPr lang="en-US" altLang="zh-CN" sz="1000" b="0" i="0" u="none" strike="noStrike" baseline="0" dirty="0">
                <a:latin typeface="微软雅黑" panose="020B0503020204020204" pitchFamily="34" charset="-122"/>
                <a:ea typeface="微软雅黑" panose="020B0503020204020204" pitchFamily="34" charset="-122"/>
              </a:rPr>
              <a:t>1.</a:t>
            </a:r>
            <a:r>
              <a:rPr lang="zh-CN" altLang="en-US" sz="1000" b="0" i="0" u="none" strike="noStrike" baseline="0" dirty="0">
                <a:latin typeface="微软雅黑" panose="020B0503020204020204" pitchFamily="34" charset="-122"/>
                <a:ea typeface="微软雅黑" panose="020B0503020204020204" pitchFamily="34" charset="-122"/>
              </a:rPr>
              <a:t>中药药理与临床 </a:t>
            </a:r>
            <a:r>
              <a:rPr lang="en-US" altLang="zh-CN" sz="1000" b="0" i="0" u="none" strike="noStrike" baseline="0" dirty="0">
                <a:latin typeface="微软雅黑" panose="020B0503020204020204" pitchFamily="34" charset="-122"/>
                <a:ea typeface="微软雅黑" panose="020B0503020204020204" pitchFamily="34" charset="-122"/>
              </a:rPr>
              <a:t>2019; 35( 5)</a:t>
            </a:r>
            <a:r>
              <a:rPr lang="zh-CN" altLang="en-US" sz="1000" b="0" i="0" u="none" strike="noStrike" baseline="0" dirty="0">
                <a:latin typeface="微软雅黑" panose="020B0503020204020204" pitchFamily="34" charset="-122"/>
                <a:ea typeface="微软雅黑" panose="020B0503020204020204" pitchFamily="34" charset="-122"/>
              </a:rPr>
              <a:t>：</a:t>
            </a:r>
            <a:r>
              <a:rPr lang="en-US" altLang="zh-CN" sz="1000" b="0" i="0" u="none" strike="noStrike" baseline="0" dirty="0">
                <a:latin typeface="微软雅黑" panose="020B0503020204020204" pitchFamily="34" charset="-122"/>
                <a:ea typeface="微软雅黑" panose="020B0503020204020204" pitchFamily="34" charset="-122"/>
              </a:rPr>
              <a:t>134-137</a:t>
            </a:r>
            <a:r>
              <a:rPr lang="zh-CN" altLang="en-US" sz="1000" b="0" i="0" u="none" strike="noStrike" baseline="0" dirty="0">
                <a:latin typeface="微软雅黑" panose="020B0503020204020204" pitchFamily="34" charset="-122"/>
                <a:ea typeface="微软雅黑" panose="020B0503020204020204" pitchFamily="34" charset="-122"/>
              </a:rPr>
              <a:t>；</a:t>
            </a:r>
            <a:r>
              <a:rPr lang="en-US" altLang="zh-CN" sz="1000" b="0" i="0" u="none" strike="noStrike" baseline="0" dirty="0">
                <a:latin typeface="微软雅黑" panose="020B0503020204020204" pitchFamily="34" charset="-122"/>
                <a:ea typeface="微软雅黑" panose="020B0503020204020204" pitchFamily="34" charset="-122"/>
              </a:rPr>
              <a:t>2</a:t>
            </a:r>
            <a:r>
              <a:rPr lang="en-US" altLang="zh-CN" b="0" dirty="0">
                <a:latin typeface="微软雅黑" panose="020B0503020204020204" pitchFamily="34" charset="-122"/>
                <a:ea typeface="微软雅黑" panose="020B0503020204020204" pitchFamily="34" charset="-122"/>
              </a:rPr>
              <a:t>.</a:t>
            </a:r>
            <a:r>
              <a:rPr lang="en-US" altLang="zh-CN" sz="1000" b="0" i="0" u="none" strike="noStrike" baseline="0" dirty="0">
                <a:latin typeface="微软雅黑" panose="020B0503020204020204" pitchFamily="34" charset="-122"/>
                <a:ea typeface="微软雅黑" panose="020B0503020204020204" pitchFamily="34" charset="-122"/>
              </a:rPr>
              <a:t>PHARMACEUTICAL BIOLOGY</a:t>
            </a:r>
            <a:r>
              <a:rPr lang="en-US" altLang="zh-CN" b="0" dirty="0">
                <a:latin typeface="微软雅黑" panose="020B0503020204020204" pitchFamily="34" charset="-122"/>
                <a:ea typeface="微软雅黑" panose="020B0503020204020204" pitchFamily="34" charset="-122"/>
              </a:rPr>
              <a:t>.</a:t>
            </a:r>
            <a:r>
              <a:rPr lang="en-US" altLang="zh-CN" sz="1000" b="0" i="0" u="none" strike="noStrike" baseline="0" dirty="0">
                <a:latin typeface="微软雅黑" panose="020B0503020204020204" pitchFamily="34" charset="-122"/>
                <a:ea typeface="微软雅黑" panose="020B0503020204020204" pitchFamily="34" charset="-122"/>
              </a:rPr>
              <a:t>2022, VOL. 60, NO. 1, 195–205. 3.</a:t>
            </a:r>
            <a:r>
              <a:rPr lang="zh-CN" altLang="en-US" sz="1000" b="0" i="0" u="none" strike="noStrike" baseline="0" dirty="0">
                <a:latin typeface="微软雅黑" panose="020B0503020204020204" pitchFamily="34" charset="-122"/>
                <a:ea typeface="微软雅黑" panose="020B0503020204020204" pitchFamily="34" charset="-122"/>
              </a:rPr>
              <a:t>中药材</a:t>
            </a:r>
            <a:r>
              <a:rPr lang="en-US" altLang="zh-CN" sz="1000" b="0" i="0" u="none" strike="noStrike" baseline="0" dirty="0">
                <a:latin typeface="微软雅黑" panose="020B0503020204020204" pitchFamily="34" charset="-122"/>
                <a:ea typeface="微软雅黑" panose="020B0503020204020204" pitchFamily="34" charset="-122"/>
              </a:rPr>
              <a:t>. 2022,45(1):199-203</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507061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5c1032db-e3f5-4c31-b8d9-e959a1b8742a"/>
  <p:tag name="COMMONDATA" val="eyJoZGlkIjoiYTM4ZjIzMDhhM2VlMTNlYWYwYTUwNjlmOWFjNzdkMmEifQ=="/>
</p:tagLst>
</file>

<file path=ppt/tags/tag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548"/>
  <p:tag name="KSO_WM_UNIT_TYPE" val="b"/>
  <p:tag name="KSO_WM_UNIT_INDEX" val="1"/>
  <p:tag name="KSO_WM_UNIT_ID" val="custom160548_1*b*1"/>
  <p:tag name="KSO_WM_UNIT_CLEAR" val="1"/>
  <p:tag name="KSO_WM_UNIT_LAYERLEVEL" val="1"/>
  <p:tag name="KSO_WM_UNIT_VALUE" val="30"/>
  <p:tag name="KSO_WM_UNIT_ISCONTENTSTITLE" val="0"/>
  <p:tag name="KSO_WM_UNIT_HIGHLIGHT" val="0"/>
  <p:tag name="KSO_WM_UNIT_COMPATIBLE" val="0"/>
  <p:tag name="KSO_WM_UNIT_PRESET_TEXT_INDEX" val="3"/>
  <p:tag name="KSO_WM_UNIT_PRESET_TEXT_LEN" val="17"/>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diagram"/>
  <p:tag name="KSO_WM_TEMPLATE_INDEX" val="20170774"/>
</p:tagLst>
</file>

<file path=ppt/tags/tag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151"/>
  <p:tag name="KSO_WM_UNIT_TYPE" val="h_i"/>
  <p:tag name="KSO_WM_UNIT_INDEX" val="1_1"/>
  <p:tag name="KSO_WM_UNIT_ID" val="diagram20186151_3*h_i*1_1"/>
  <p:tag name="KSO_WM_UNIT_LAYERLEVEL" val="1_1"/>
  <p:tag name="KSO_WM_BEAUTIFY_FLAG" val="#wm#"/>
  <p:tag name="KSO_WM_TAG_VERSION" val="1.0"/>
</p:tagLst>
</file>

<file path=ppt/tags/tag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151"/>
  <p:tag name="KSO_WM_UNIT_TYPE" val="h_a"/>
  <p:tag name="KSO_WM_UNIT_INDEX" val="1_1"/>
  <p:tag name="KSO_WM_UNIT_ID" val="diagram20186151_3*h_a*1_1"/>
  <p:tag name="KSO_WM_UNIT_LAYERLEVEL" val="1_1"/>
  <p:tag name="KSO_WM_UNIT_VALUE" val="2"/>
  <p:tag name="KSO_WM_UNIT_HIGHLIGHT" val="0"/>
  <p:tag name="KSO_WM_UNIT_COMPATIBLE" val="0"/>
  <p:tag name="KSO_WM_UNIT_CLEAR" val="0"/>
  <p:tag name="KSO_WM_BEAUTIFY_FLAG" val="#wm#"/>
  <p:tag name="KSO_WM_TAG_VERSION" val="1.0"/>
  <p:tag name="KSO_WM_UNIT_PRESET_TEXT" val="目录"/>
</p:tagLst>
</file>

<file path=ppt/tags/tag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151"/>
  <p:tag name="KSO_WM_UNIT_TYPE" val="h_a"/>
  <p:tag name="KSO_WM_UNIT_INDEX" val="1_2"/>
  <p:tag name="KSO_WM_UNIT_ID" val="diagram20186151_3*h_a*1_2"/>
  <p:tag name="KSO_WM_UNIT_LAYERLEVEL" val="1_1"/>
  <p:tag name="KSO_WM_UNIT_VALUE" val="6"/>
  <p:tag name="KSO_WM_UNIT_HIGHLIGHT" val="0"/>
  <p:tag name="KSO_WM_UNIT_COMPATIBLE" val="0"/>
  <p:tag name="KSO_WM_UNIT_CLEAR" val="0"/>
  <p:tag name="KSO_WM_BEAUTIFY_FLAG" val="#wm#"/>
  <p:tag name="KSO_WM_TAG_VERSION" val="1.0"/>
  <p:tag name="KSO_WM_UNIT_PRESET_TEXT" val="CONTENT"/>
</p:tagLst>
</file>

<file path=ppt/tags/tag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6151"/>
  <p:tag name="KSO_WM_UNIT_TYPE" val="h_i"/>
  <p:tag name="KSO_WM_UNIT_INDEX" val="1_2"/>
  <p:tag name="KSO_WM_UNIT_ID" val="diagram20186151_3*h_i*1_2"/>
  <p:tag name="KSO_WM_UNIT_LAYERLEVEL" val="1_1"/>
  <p:tag name="KSO_WM_BEAUTIFY_FLAG" val="#wm#"/>
  <p:tag name="KSO_WM_TAG_VERSION" val="1.0"/>
</p:tagLst>
</file>

<file path=ppt/tags/tag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548"/>
  <p:tag name="KSO_WM_UNIT_TYPE" val="b"/>
  <p:tag name="KSO_WM_UNIT_INDEX" val="1"/>
  <p:tag name="KSO_WM_UNIT_ID" val="custom160548_1*b*1"/>
  <p:tag name="KSO_WM_UNIT_CLEAR" val="1"/>
  <p:tag name="KSO_WM_UNIT_LAYERLEVEL" val="1"/>
  <p:tag name="KSO_WM_UNIT_VALUE" val="30"/>
  <p:tag name="KSO_WM_UNIT_ISCONTENTSTITLE" val="0"/>
  <p:tag name="KSO_WM_UNIT_HIGHLIGHT" val="0"/>
  <p:tag name="KSO_WM_UNIT_COMPATIBLE" val="0"/>
  <p:tag name="KSO_WM_UNIT_PRESET_TEXT_INDEX" val="3"/>
  <p:tag name="KSO_WM_UNIT_PRESET_TEXT_LEN" val="17"/>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noFill/>
        <a:noFill/>
        <a:no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noFill/>
      <a:noFill/>
      <a:noFill/>
    </a:bgFillStyleLst>
  </a:fmtScheme>
</a:themeOverride>
</file>

<file path=ppt/theme/themeOverride2.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noFill/>
      <a:noFill/>
      <a:noFill/>
    </a:bgFillStyleLst>
  </a:fmtScheme>
</a:themeOverride>
</file>

<file path=docProps/app.xml><?xml version="1.0" encoding="utf-8"?>
<Properties xmlns="http://schemas.openxmlformats.org/officeDocument/2006/extended-properties" xmlns:vt="http://schemas.openxmlformats.org/officeDocument/2006/docPropsVTypes">
  <TotalTime>1603</TotalTime>
  <Words>2188</Words>
  <Application>Microsoft Office PowerPoint</Application>
  <PresentationFormat>宽屏</PresentationFormat>
  <Paragraphs>183</Paragraphs>
  <Slides>12</Slides>
  <Notes>3</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20" baseType="lpstr">
      <vt:lpstr>华文行楷</vt:lpstr>
      <vt:lpstr>宋体</vt:lpstr>
      <vt:lpstr>微软雅黑</vt:lpstr>
      <vt:lpstr>Arial</vt:lpstr>
      <vt:lpstr>Calibri</vt:lpstr>
      <vt:lpstr>Wingdings</vt:lpstr>
      <vt:lpstr>默认设计模板</vt:lpstr>
      <vt:lpstr>图表</vt:lpstr>
      <vt:lpstr>PowerPoint 演示文稿</vt:lpstr>
      <vt:lpstr>PowerPoint 演示文稿</vt:lpstr>
      <vt:lpstr>PowerPoint 演示文稿</vt:lpstr>
      <vt:lpstr>PowerPoint 演示文稿</vt:lpstr>
      <vt:lpstr>杏芎氯化钠注射液不良反应发生率低，整体安全性良好</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yu</dc:creator>
  <cp:lastModifiedBy>虎</cp:lastModifiedBy>
  <cp:revision>805</cp:revision>
  <dcterms:created xsi:type="dcterms:W3CDTF">2016-01-13T01:14:00Z</dcterms:created>
  <dcterms:modified xsi:type="dcterms:W3CDTF">2023-07-13T05:13:00Z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AD1B406A67A04491BF586D4E8089B908_12</vt:lpwstr>
  </property>
</Properties>
</file>