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7964" r:id="rId4"/>
    <p:sldId id="7978" r:id="rId5"/>
    <p:sldId id="7966" r:id="rId6"/>
    <p:sldId id="7975" r:id="rId7"/>
    <p:sldId id="7980" r:id="rId8"/>
    <p:sldId id="7971" r:id="rId9"/>
    <p:sldId id="7989" r:id="rId10"/>
    <p:sldId id="7972" r:id="rId11"/>
    <p:sldId id="7965"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蔚筱玲" initials="shining" lastIdx="2" clrIdx="0"/>
  <p:cmAuthor id="1" name="kingsoft" initials="k" lastIdx="1" clrIdx="0"/>
  <p:cmAuthor id="2" name="yang dongxu" initials="yd" lastIdx="1"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4472C4"/>
    <a:srgbClr val="FFFFFF"/>
    <a:srgbClr val="1BA1E2"/>
    <a:srgbClr val="D3DCEA"/>
    <a:srgbClr val="F4F5F4"/>
    <a:srgbClr val="E6E6E6"/>
    <a:srgbClr val="F9E9E0"/>
    <a:srgbClr val="7EB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E837-0EB5-4DC6-A407-66ECEF2A19A7}"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7E4B0-23B7-4255-90CD-79FC11A7F46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97E4B0-23B7-4255-90CD-79FC11A7F468}"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97E4B0-23B7-4255-90CD-79FC11A7F468}" type="slidenum">
              <a:rPr lang="zh-CN" altLang="en-US" smtClean="0"/>
              <a:t>8</a:t>
            </a:fld>
            <a:endParaRPr lang="zh-CN" altLang="en-US"/>
          </a:p>
        </p:txBody>
      </p:sp>
    </p:spTree>
    <p:extLst>
      <p:ext uri="{BB962C8B-B14F-4D97-AF65-F5344CB8AC3E}">
        <p14:creationId xmlns:p14="http://schemas.microsoft.com/office/powerpoint/2010/main" val="1350048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2" name="图片 1" descr="C:\Users\Administrator\Desktop\帕拉.png帕拉"/>
          <p:cNvPicPr>
            <a:picLocks noChangeAspect="1"/>
          </p:cNvPicPr>
          <p:nvPr userDrawn="1"/>
        </p:nvPicPr>
        <p:blipFill>
          <a:blip r:embed="rId2"/>
          <a:srcRect/>
          <a:stretch>
            <a:fillRect/>
          </a:stretch>
        </p:blipFill>
        <p:spPr>
          <a:xfrm>
            <a:off x="953" y="-27305"/>
            <a:ext cx="12190095" cy="68554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C1B7BD-3913-429D-950B-13C4B65EF5E9}"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3D6DB-D2F8-4B74-9BEC-4DC467C3698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5400" y="1"/>
            <a:ext cx="3429000" cy="80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200" b="1">
                <a:solidFill>
                  <a:schemeClr val="bg1"/>
                </a:solidFill>
                <a:ea typeface="楷体" panose="02010609060101010101" pitchFamily="49" charset="-122"/>
              </a:rPr>
              <a:t>盖世龙</a:t>
            </a:r>
            <a:r>
              <a:rPr lang="zh-CN" altLang="en-US" sz="3200" b="1" baseline="30000">
                <a:solidFill>
                  <a:schemeClr val="bg1"/>
                </a:solidFill>
                <a:ea typeface="楷体" panose="02010609060101010101" pitchFamily="49" charset="-122"/>
              </a:rPr>
              <a:t>®</a:t>
            </a:r>
          </a:p>
          <a:p>
            <a:pPr eaLnBrk="1" hangingPunct="1">
              <a:defRPr/>
            </a:pPr>
            <a:r>
              <a:rPr lang="zh-CN" altLang="en-US" sz="1400">
                <a:solidFill>
                  <a:schemeClr val="bg1"/>
                </a:solidFill>
                <a:ea typeface="微软雅黑" panose="020B0503020204020204" pitchFamily="34" charset="-122"/>
              </a:rPr>
              <a:t>马来酸伊索拉定片</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hangingPunct="0">
              <a:defRPr/>
            </a:lvl1pPr>
          </a:lstStyle>
          <a:p>
            <a:pPr>
              <a:defRPr/>
            </a:pPr>
            <a:fld id="{4E682D94-EB2E-4F84-A6E9-3B6A1A585195}" type="datetimeFigureOut">
              <a:rPr lang="ja-JP" altLang="en-US"/>
              <a:t>2023/7/13</a:t>
            </a:fld>
            <a:endParaRPr lang="ja-JP" altLang="en-US"/>
          </a:p>
        </p:txBody>
      </p:sp>
      <p:sp>
        <p:nvSpPr>
          <p:cNvPr id="5" name="フッター プレースホルダー 4"/>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vl1pPr>
          </a:lstStyle>
          <a:p>
            <a:fld id="{B045E192-2C75-4941-A4C9-18DCF7EB99EB}" type="slidenum">
              <a:rPr lang="ja-JP" altLang="en-US"/>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Date Placeholder 3"/>
          <p:cNvSpPr txBox="1"/>
          <p:nvPr/>
        </p:nvSpPr>
        <p:spPr>
          <a:xfrm>
            <a:off x="719667" y="6428317"/>
            <a:ext cx="1659467" cy="137583"/>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lIns="0" tIns="0" rIns="0" bIns="0"/>
          <a:lstStyle>
            <a:lvl1pPr>
              <a:lnSpc>
                <a:spcPts val="780"/>
              </a:lnSpc>
              <a:defRPr sz="650" b="0" i="0">
                <a:solidFill>
                  <a:schemeClr val="bg1"/>
                </a:solidFill>
                <a:latin typeface="华文细黑" panose="02010600040101010101" charset="-122"/>
                <a:ea typeface="华文细黑" panose="02010600040101010101" charset="-122"/>
                <a:cs typeface="华文细黑" panose="02010600040101010101" charset="-122"/>
              </a:defRPr>
            </a:lvl1pPr>
          </a:lstStyle>
          <a:p>
            <a:pPr fontAlgn="auto">
              <a:spcBef>
                <a:spcPts val="0"/>
              </a:spcBef>
              <a:spcAft>
                <a:spcPts val="0"/>
              </a:spcAft>
              <a:defRPr/>
            </a:pPr>
            <a:r>
              <a:rPr lang="en-US" altLang="zh-CN" sz="865" dirty="0">
                <a:latin typeface="Arial" panose="020B0604020202020204"/>
                <a:cs typeface="Arial" panose="020B0604020202020204"/>
              </a:rPr>
              <a:t>©2014</a:t>
            </a:r>
            <a:r>
              <a:rPr lang="zh-CN" altLang="en-US" sz="865" dirty="0"/>
              <a:t>广州南新制药有限公司</a:t>
            </a:r>
            <a:endParaRPr lang="en-US" sz="865" dirty="0"/>
          </a:p>
        </p:txBody>
      </p:sp>
      <p:pic>
        <p:nvPicPr>
          <p:cNvPr id="7" name="Picture 9" descr="Bar.jpg"/>
          <p:cNvPicPr>
            <a:picLocks noChangeAspect="1"/>
          </p:cNvPicPr>
          <p:nvPr userDrawn="1"/>
        </p:nvPicPr>
        <p:blipFill>
          <a:blip r:embed="rId2" cstate="print">
            <a:extLst>
              <a:ext uri="{28A0092B-C50C-407E-A947-70E740481C1C}">
                <a14:useLocalDpi xmlns:a14="http://schemas.microsoft.com/office/drawing/2010/main" val="0"/>
              </a:ext>
            </a:extLst>
          </a:blip>
          <a:srcRect b="26467"/>
          <a:stretch>
            <a:fillRect/>
          </a:stretch>
        </p:blipFill>
        <p:spPr bwMode="auto">
          <a:xfrm>
            <a:off x="0" y="6328835"/>
            <a:ext cx="12192000" cy="5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p:nvPr userDrawn="1"/>
        </p:nvSpPr>
        <p:spPr>
          <a:xfrm>
            <a:off x="719667" y="6529940"/>
            <a:ext cx="1659467" cy="137583"/>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lIns="0" tIns="0" rIns="0" bIns="0"/>
          <a:lstStyle/>
          <a:p>
            <a:pPr>
              <a:lnSpc>
                <a:spcPts val="775"/>
              </a:lnSpc>
              <a:defRPr/>
            </a:pPr>
            <a:r>
              <a:rPr lang="en-US" altLang="zh-CN" sz="935" dirty="0">
                <a:solidFill>
                  <a:schemeClr val="bg1"/>
                </a:solidFill>
                <a:latin typeface="宋体" panose="02010600030101010101" pitchFamily="2" charset="-122"/>
                <a:cs typeface="+mn-cs"/>
              </a:rPr>
              <a:t>©2020</a:t>
            </a:r>
            <a:r>
              <a:rPr lang="zh-CN" altLang="en-US" sz="935" dirty="0">
                <a:solidFill>
                  <a:schemeClr val="bg1"/>
                </a:solidFill>
                <a:latin typeface="宋体" panose="02010600030101010101" pitchFamily="2" charset="-122"/>
                <a:ea typeface="华文细黑" panose="02010600040101010101" charset="-122"/>
                <a:cs typeface="+mn-cs"/>
              </a:rPr>
              <a:t>广州南新制药有限公司</a:t>
            </a:r>
            <a:endParaRPr lang="en-US" sz="935" dirty="0">
              <a:solidFill>
                <a:schemeClr val="bg1"/>
              </a:solidFill>
              <a:ea typeface="华文细黑" panose="02010600040101010101" charset="-122"/>
              <a:cs typeface="+mn-cs"/>
            </a:endParaRPr>
          </a:p>
        </p:txBody>
      </p:sp>
      <p:sp>
        <p:nvSpPr>
          <p:cNvPr id="10" name="TextBox 10"/>
          <p:cNvSpPr txBox="1"/>
          <p:nvPr userDrawn="1"/>
        </p:nvSpPr>
        <p:spPr>
          <a:xfrm>
            <a:off x="6286500" y="6407175"/>
            <a:ext cx="4607984" cy="378460"/>
          </a:xfrm>
          <a:prstGeom prst="rect">
            <a:avLst/>
          </a:prstGeom>
          <a:noFill/>
        </p:spPr>
        <p:txBody>
          <a:bodyPr>
            <a:spAutoFit/>
          </a:bodyPr>
          <a:lstStyle>
            <a:defPPr>
              <a:defRPr lang="zh-CN"/>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buFont typeface="Arial" panose="020B0604020202020204" pitchFamily="34" charset="0"/>
              <a:buNone/>
              <a:defRPr/>
            </a:pPr>
            <a:r>
              <a:rPr lang="zh-CN" altLang="en-US" sz="1865" b="1" dirty="0">
                <a:solidFill>
                  <a:schemeClr val="bg1"/>
                </a:solidFill>
                <a:latin typeface="Arial" panose="020B0604020202020204" pitchFamily="34" charset="0"/>
                <a:ea typeface="+mn-ea"/>
                <a:cs typeface="Arial" panose="020B0604020202020204" pitchFamily="34" charset="0"/>
              </a:rPr>
              <a:t>求索鼎新  臻善以诚</a:t>
            </a:r>
          </a:p>
        </p:txBody>
      </p:sp>
      <p:sp>
        <p:nvSpPr>
          <p:cNvPr id="3" name="Content Placeholder 2"/>
          <p:cNvSpPr>
            <a:spLocks noGrp="1"/>
          </p:cNvSpPr>
          <p:nvPr>
            <p:ph idx="1"/>
          </p:nvPr>
        </p:nvSpPr>
        <p:spPr>
          <a:xfrm>
            <a:off x="721212" y="1401971"/>
            <a:ext cx="5256000" cy="4525963"/>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9" name="Content Placeholder 2"/>
          <p:cNvSpPr>
            <a:spLocks noGrp="1"/>
          </p:cNvSpPr>
          <p:nvPr>
            <p:ph idx="13"/>
          </p:nvPr>
        </p:nvSpPr>
        <p:spPr>
          <a:xfrm>
            <a:off x="6217920" y="1401971"/>
            <a:ext cx="5256000" cy="4525963"/>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13" name="Picture 1" descr="C:\Users\Administrator\AppData\Roaming\Tencent\Users\517247992\QQ\WinTemp\RichOle\H(5A()(@DMTC51@WY4R)_TA.png"/>
          <p:cNvPicPr>
            <a:picLocks noChangeAspect="1" noChangeArrowheads="1"/>
          </p:cNvPicPr>
          <p:nvPr userDrawn="1"/>
        </p:nvPicPr>
        <p:blipFill>
          <a:blip r:embed="rId3"/>
          <a:srcRect/>
          <a:stretch>
            <a:fillRect/>
          </a:stretch>
        </p:blipFill>
        <p:spPr bwMode="auto">
          <a:xfrm>
            <a:off x="911424" y="260648"/>
            <a:ext cx="597799" cy="426017"/>
          </a:xfrm>
          <a:prstGeom prst="rect">
            <a:avLst/>
          </a:prstGeom>
          <a:noFill/>
        </p:spPr>
      </p:pic>
      <p:cxnSp>
        <p:nvCxnSpPr>
          <p:cNvPr id="14" name="直接连接符 13"/>
          <p:cNvCxnSpPr/>
          <p:nvPr userDrawn="1"/>
        </p:nvCxnSpPr>
        <p:spPr>
          <a:xfrm>
            <a:off x="911424" y="778504"/>
            <a:ext cx="7036807"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7" name="图片 6" descr="画板 2 副本 41"/>
          <p:cNvPicPr>
            <a:picLocks noChangeAspect="1"/>
          </p:cNvPicPr>
          <p:nvPr userDrawn="1">
            <p:custDataLst>
              <p:tags r:id="rId1"/>
            </p:custDataLst>
          </p:nvPr>
        </p:nvPicPr>
        <p:blipFill>
          <a:blip r:embed="rId4"/>
          <a:stretch>
            <a:fillRect/>
          </a:stretch>
        </p:blipFill>
        <p:spPr>
          <a:xfrm>
            <a:off x="635" y="0"/>
            <a:ext cx="12191365" cy="6858000"/>
          </a:xfrm>
          <a:prstGeom prst="rect">
            <a:avLst/>
          </a:prstGeom>
        </p:spPr>
      </p:pic>
      <p:pic>
        <p:nvPicPr>
          <p:cNvPr id="8" name="图片 7" descr="画板 111"/>
          <p:cNvPicPr>
            <a:picLocks noChangeAspect="1"/>
          </p:cNvPicPr>
          <p:nvPr userDrawn="1">
            <p:custDataLst>
              <p:tags r:id="rId2"/>
            </p:custDataLst>
          </p:nvPr>
        </p:nvPicPr>
        <p:blipFill>
          <a:blip r:embed="rId5"/>
          <a:stretch>
            <a:fillRect/>
          </a:stretch>
        </p:blipFill>
        <p:spPr>
          <a:xfrm>
            <a:off x="551180" y="3789045"/>
            <a:ext cx="3310255" cy="2127250"/>
          </a:xfrm>
          <a:prstGeom prst="rect">
            <a:avLst/>
          </a:prstGeom>
        </p:spPr>
      </p:pic>
      <p:grpSp>
        <p:nvGrpSpPr>
          <p:cNvPr id="97" name="组合 96"/>
          <p:cNvGrpSpPr/>
          <p:nvPr userDrawn="1"/>
        </p:nvGrpSpPr>
        <p:grpSpPr>
          <a:xfrm>
            <a:off x="3861435" y="-18415"/>
            <a:ext cx="7570470" cy="4697730"/>
            <a:chOff x="6119" y="-10"/>
            <a:chExt cx="11922" cy="7398"/>
          </a:xfrm>
        </p:grpSpPr>
        <p:pic>
          <p:nvPicPr>
            <p:cNvPr id="77" name="图片 76" descr="C:\Users\Administrator\Desktop\2x\画板 151 拷贝.png画板 151 拷贝"/>
            <p:cNvPicPr>
              <a:picLocks noChangeAspect="1"/>
            </p:cNvPicPr>
            <p:nvPr/>
          </p:nvPicPr>
          <p:blipFill>
            <a:blip r:embed="rId6"/>
            <a:srcRect/>
            <a:stretch>
              <a:fillRect/>
            </a:stretch>
          </p:blipFill>
          <p:spPr>
            <a:xfrm>
              <a:off x="15563" y="-10"/>
              <a:ext cx="2478" cy="7398"/>
            </a:xfrm>
            <a:prstGeom prst="rect">
              <a:avLst/>
            </a:prstGeom>
          </p:spPr>
        </p:pic>
        <p:pic>
          <p:nvPicPr>
            <p:cNvPr id="78" name="图片 77" descr="C:\Users\Administrator\Desktop\2x\画板 121 拷贝.png画板 121 拷贝"/>
            <p:cNvPicPr>
              <a:picLocks noChangeAspect="1"/>
            </p:cNvPicPr>
            <p:nvPr/>
          </p:nvPicPr>
          <p:blipFill>
            <a:blip r:embed="rId7"/>
            <a:srcRect/>
            <a:stretch>
              <a:fillRect/>
            </a:stretch>
          </p:blipFill>
          <p:spPr>
            <a:xfrm>
              <a:off x="6119" y="19"/>
              <a:ext cx="2036" cy="7347"/>
            </a:xfrm>
            <a:prstGeom prst="rect">
              <a:avLst/>
            </a:prstGeom>
          </p:spPr>
        </p:pic>
        <p:pic>
          <p:nvPicPr>
            <p:cNvPr id="79" name="图片 78" descr="C:\Users\Administrator\Desktop\2x\画板 131 拷贝.png画板 131 拷贝"/>
            <p:cNvPicPr>
              <a:picLocks noChangeAspect="1"/>
            </p:cNvPicPr>
            <p:nvPr/>
          </p:nvPicPr>
          <p:blipFill>
            <a:blip r:embed="rId8"/>
            <a:srcRect/>
            <a:stretch>
              <a:fillRect/>
            </a:stretch>
          </p:blipFill>
          <p:spPr>
            <a:xfrm>
              <a:off x="9138" y="9"/>
              <a:ext cx="2455" cy="7361"/>
            </a:xfrm>
            <a:prstGeom prst="rect">
              <a:avLst/>
            </a:prstGeom>
          </p:spPr>
        </p:pic>
        <p:pic>
          <p:nvPicPr>
            <p:cNvPr id="80" name="图片 79" descr="C:\Users\Administrator\Desktop\2x\画板 141 拷贝.png画板 141 拷贝"/>
            <p:cNvPicPr>
              <a:picLocks noChangeAspect="1"/>
            </p:cNvPicPr>
            <p:nvPr/>
          </p:nvPicPr>
          <p:blipFill>
            <a:blip r:embed="rId9"/>
            <a:srcRect/>
            <a:stretch>
              <a:fillRect/>
            </a:stretch>
          </p:blipFill>
          <p:spPr>
            <a:xfrm>
              <a:off x="12536" y="-4"/>
              <a:ext cx="2428" cy="7387"/>
            </a:xfrm>
            <a:prstGeom prst="rect">
              <a:avLst/>
            </a:prstGeom>
          </p:spPr>
        </p:pic>
      </p:grpSp>
      <p:pic>
        <p:nvPicPr>
          <p:cNvPr id="27" name="图片 26" descr="C:\Users\Administrator\Desktop\ppt\帕拉\矢量智能对象.png矢量智能对象"/>
          <p:cNvPicPr>
            <a:picLocks noChangeAspect="1"/>
          </p:cNvPicPr>
          <p:nvPr userDrawn="1"/>
        </p:nvPicPr>
        <p:blipFill>
          <a:blip r:embed="rId10"/>
          <a:srcRect/>
          <a:stretch>
            <a:fillRect/>
          </a:stretch>
        </p:blipFill>
        <p:spPr>
          <a:xfrm>
            <a:off x="492125" y="1917065"/>
            <a:ext cx="2729230" cy="20897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77094" y="392834"/>
            <a:ext cx="10515600" cy="863311"/>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6" name="图片 5"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2413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78" name="图片 77" descr="C:\Users\Administrator\Desktop\2x\画板 121 拷贝.png画板 121 拷贝"/>
          <p:cNvPicPr>
            <a:picLocks noChangeAspect="1"/>
          </p:cNvPicPr>
          <p:nvPr userDrawn="1">
            <p:custDataLst>
              <p:tags r:id="rId3"/>
            </p:custDataLst>
          </p:nvPr>
        </p:nvPicPr>
        <p:blipFill>
          <a:blip r:embed="rId8"/>
          <a:srcRect/>
          <a:stretch>
            <a:fillRect/>
          </a:stretch>
        </p:blipFill>
        <p:spPr>
          <a:xfrm>
            <a:off x="4588829" y="23813"/>
            <a:ext cx="1516380" cy="547433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6" name="图片 5"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43180" y="-3810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78" name="图片 77" descr="C:\Users\Administrator\Desktop\2x\画板 121 拷贝.png画板 121 拷贝"/>
          <p:cNvPicPr>
            <a:picLocks noChangeAspect="1"/>
          </p:cNvPicPr>
          <p:nvPr userDrawn="1">
            <p:custDataLst>
              <p:tags r:id="rId3"/>
            </p:custDataLst>
          </p:nvPr>
        </p:nvPicPr>
        <p:blipFill>
          <a:blip r:embed="rId8"/>
          <a:srcRect r="90369"/>
          <a:stretch>
            <a:fillRect/>
          </a:stretch>
        </p:blipFill>
        <p:spPr>
          <a:xfrm>
            <a:off x="4038600" y="224790"/>
            <a:ext cx="146050" cy="547433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7" name="图片 6"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8" name="图片 7" descr="C:\Users\Administrator\Desktop\2x\画板 131 拷贝.png画板 131 拷贝"/>
          <p:cNvPicPr>
            <a:picLocks noChangeAspect="1"/>
          </p:cNvPicPr>
          <p:nvPr userDrawn="1">
            <p:custDataLst>
              <p:tags r:id="rId3"/>
            </p:custDataLst>
          </p:nvPr>
        </p:nvPicPr>
        <p:blipFill>
          <a:blip r:embed="rId8"/>
          <a:srcRect/>
          <a:stretch>
            <a:fillRect/>
          </a:stretch>
        </p:blipFill>
        <p:spPr>
          <a:xfrm>
            <a:off x="4588511" y="26035"/>
            <a:ext cx="1856105" cy="556704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8" name="图片 7" descr="C:\Users\Administrator\Desktop\2x\画板 2 副本 41.png画板 2 副本 41"/>
          <p:cNvPicPr>
            <a:picLocks noChangeAspect="1"/>
          </p:cNvPicPr>
          <p:nvPr userDrawn="1">
            <p:custDataLst>
              <p:tags r:id="rId1"/>
            </p:custDataLst>
          </p:nvPr>
        </p:nvPicPr>
        <p:blipFill>
          <a:blip r:embed="rId6"/>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7"/>
          <a:srcRect/>
          <a:stretch>
            <a:fillRect/>
          </a:stretch>
        </p:blipFill>
        <p:spPr>
          <a:xfrm>
            <a:off x="551180" y="3716973"/>
            <a:ext cx="3590290" cy="2306320"/>
          </a:xfrm>
          <a:prstGeom prst="rect">
            <a:avLst/>
          </a:prstGeom>
        </p:spPr>
      </p:pic>
      <p:pic>
        <p:nvPicPr>
          <p:cNvPr id="9" name="图片 8" descr="C:\Users\Administrator\Desktop\2x\画板 141 拷贝.png画板 141 拷贝"/>
          <p:cNvPicPr>
            <a:picLocks noChangeAspect="1"/>
          </p:cNvPicPr>
          <p:nvPr userDrawn="1">
            <p:custDataLst>
              <p:tags r:id="rId3"/>
            </p:custDataLst>
          </p:nvPr>
        </p:nvPicPr>
        <p:blipFill>
          <a:blip r:embed="rId8"/>
          <a:srcRect/>
          <a:stretch>
            <a:fillRect/>
          </a:stretch>
        </p:blipFill>
        <p:spPr>
          <a:xfrm>
            <a:off x="4585654" y="23813"/>
            <a:ext cx="1818005" cy="5532755"/>
          </a:xfrm>
          <a:prstGeom prst="rect">
            <a:avLst/>
          </a:prstGeom>
        </p:spPr>
      </p:pic>
      <p:pic>
        <p:nvPicPr>
          <p:cNvPr id="23" name="图片 22" descr="C:\Users\Administrator\Desktop\ppt\帕拉\矢量智能对象.png矢量智能对象"/>
          <p:cNvPicPr>
            <a:picLocks noChangeAspect="1"/>
          </p:cNvPicPr>
          <p:nvPr userDrawn="1">
            <p:custDataLst>
              <p:tags r:id="rId4"/>
            </p:custDataLst>
          </p:nvPr>
        </p:nvPicPr>
        <p:blipFill>
          <a:blip r:embed="rId9"/>
          <a:srcRect/>
          <a:stretch>
            <a:fillRect/>
          </a:stretch>
        </p:blipFill>
        <p:spPr>
          <a:xfrm>
            <a:off x="861695" y="1917065"/>
            <a:ext cx="2729230" cy="20897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两栏内容">
    <p:bg>
      <p:bgPr>
        <a:noFill/>
        <a:effectLst/>
      </p:bgPr>
    </p:bg>
    <p:spTree>
      <p:nvGrpSpPr>
        <p:cNvPr id="1" name=""/>
        <p:cNvGrpSpPr/>
        <p:nvPr/>
      </p:nvGrpSpPr>
      <p:grpSpPr>
        <a:xfrm>
          <a:off x="0" y="0"/>
          <a:ext cx="0" cy="0"/>
          <a:chOff x="0" y="0"/>
          <a:chExt cx="0" cy="0"/>
        </a:xfrm>
      </p:grpSpPr>
      <p:pic>
        <p:nvPicPr>
          <p:cNvPr id="8" name="图片 7" descr="C:\Users\Administrator\Desktop\2x\画板 2 副本 41.png画板 2 副本 41"/>
          <p:cNvPicPr>
            <a:picLocks noChangeAspect="1"/>
          </p:cNvPicPr>
          <p:nvPr userDrawn="1">
            <p:custDataLst>
              <p:tags r:id="rId1"/>
            </p:custDataLst>
          </p:nvPr>
        </p:nvPicPr>
        <p:blipFill>
          <a:blip r:embed="rId5"/>
          <a:srcRect/>
          <a:stretch>
            <a:fillRect/>
          </a:stretch>
        </p:blipFill>
        <p:spPr>
          <a:xfrm>
            <a:off x="1270" y="1270"/>
            <a:ext cx="12189460" cy="6856730"/>
          </a:xfrm>
          <a:prstGeom prst="rect">
            <a:avLst/>
          </a:prstGeom>
        </p:spPr>
      </p:pic>
      <p:pic>
        <p:nvPicPr>
          <p:cNvPr id="81" name="图片 80" descr="C:\Users\Administrator\Desktop\2x\画板-111.png画板-111"/>
          <p:cNvPicPr>
            <a:picLocks noChangeAspect="1"/>
          </p:cNvPicPr>
          <p:nvPr userDrawn="1">
            <p:custDataLst>
              <p:tags r:id="rId2"/>
            </p:custDataLst>
          </p:nvPr>
        </p:nvPicPr>
        <p:blipFill>
          <a:blip r:embed="rId6"/>
          <a:srcRect/>
          <a:stretch>
            <a:fillRect/>
          </a:stretch>
        </p:blipFill>
        <p:spPr>
          <a:xfrm>
            <a:off x="551180" y="3716973"/>
            <a:ext cx="3590290" cy="2306320"/>
          </a:xfrm>
          <a:prstGeom prst="rect">
            <a:avLst/>
          </a:prstGeom>
        </p:spPr>
      </p:pic>
      <p:pic>
        <p:nvPicPr>
          <p:cNvPr id="23" name="图片 22" descr="C:\Users\Administrator\Desktop\ppt\帕拉\矢量智能对象.png矢量智能对象"/>
          <p:cNvPicPr>
            <a:picLocks noChangeAspect="1"/>
          </p:cNvPicPr>
          <p:nvPr userDrawn="1">
            <p:custDataLst>
              <p:tags r:id="rId3"/>
            </p:custDataLst>
          </p:nvPr>
        </p:nvPicPr>
        <p:blipFill>
          <a:blip r:embed="rId7"/>
          <a:srcRect/>
          <a:stretch>
            <a:fillRect/>
          </a:stretch>
        </p:blipFill>
        <p:spPr>
          <a:xfrm>
            <a:off x="861695" y="1917065"/>
            <a:ext cx="2729230" cy="2089785"/>
          </a:xfrm>
          <a:prstGeom prst="rect">
            <a:avLst/>
          </a:prstGeom>
        </p:spPr>
      </p:pic>
      <p:pic>
        <p:nvPicPr>
          <p:cNvPr id="77" name="图片 76" descr="C:\Users\Administrator\Desktop\2x\画板 151 拷贝.png画板 151 拷贝"/>
          <p:cNvPicPr>
            <a:picLocks noChangeAspect="1"/>
          </p:cNvPicPr>
          <p:nvPr userDrawn="1"/>
        </p:nvPicPr>
        <p:blipFill>
          <a:blip r:embed="rId8"/>
          <a:srcRect/>
          <a:stretch>
            <a:fillRect/>
          </a:stretch>
        </p:blipFill>
        <p:spPr>
          <a:xfrm>
            <a:off x="4533265" y="1270"/>
            <a:ext cx="1573530" cy="46977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noFill/>
        <a:effectLst/>
      </p:bgPr>
    </p:bg>
    <p:spTree>
      <p:nvGrpSpPr>
        <p:cNvPr id="1" name=""/>
        <p:cNvGrpSpPr/>
        <p:nvPr/>
      </p:nvGrpSpPr>
      <p:grpSpPr>
        <a:xfrm>
          <a:off x="0" y="0"/>
          <a:ext cx="0" cy="0"/>
          <a:chOff x="0" y="0"/>
          <a:chExt cx="0" cy="0"/>
        </a:xfrm>
      </p:grpSpPr>
      <p:cxnSp>
        <p:nvCxnSpPr>
          <p:cNvPr id="26" name="i$ļíḑè"/>
          <p:cNvCxnSpPr/>
          <p:nvPr userDrawn="1">
            <p:custDataLst>
              <p:tags r:id="rId1"/>
            </p:custDataLst>
          </p:nvPr>
        </p:nvCxnSpPr>
        <p:spPr>
          <a:xfrm flipV="1">
            <a:off x="382270" y="692785"/>
            <a:ext cx="11402060" cy="31115"/>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
          <p:cNvSpPr/>
          <p:nvPr userDrawn="1">
            <p:custDataLst>
              <p:tags r:id="rId2"/>
            </p:custDataLst>
          </p:nvPr>
        </p:nvSpPr>
        <p:spPr>
          <a:xfrm>
            <a:off x="9" y="254993"/>
            <a:ext cx="126523" cy="336219"/>
          </a:xfrm>
          <a:prstGeom prst="rect">
            <a:avLst/>
          </a:prstGeom>
          <a:solidFill>
            <a:srgbClr val="328AC9"/>
          </a:solidFill>
          <a:ln cap="flat">
            <a:noFill/>
            <a:prstDash val="solid"/>
            <a:miter lim="0"/>
          </a:ln>
        </p:spPr>
        <p:txBody>
          <a:bodyPr rtlCol="0"/>
          <a:lstStyle/>
          <a:p>
            <a:pPr algn="ctr"/>
            <a:endParaRPr lang="zh-CN" altLang="en-US" sz="6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no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97618CB-01E9-47D2-A5D1-545078276726}" type="datetimeFigureOut">
              <a:rPr lang="zh-CN" altLang="en-US" smtClean="0"/>
              <a:t>2023/7/13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EA31A-CA3B-4ADA-9E29-BCDF38DDE4D1}" type="slidenum">
              <a:rPr lang="zh-CN" altLang="en-US" smtClean="0"/>
              <a:t>‹#›</a:t>
            </a:fld>
            <a:endParaRPr lang="zh-CN" altLang="en-US"/>
          </a:p>
        </p:txBody>
      </p:sp>
      <p:pic>
        <p:nvPicPr>
          <p:cNvPr id="16" name="图片 15"/>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userDrawn="1">
            <p:custDataLst>
              <p:tags r:id="rId2"/>
            </p:custDataLst>
          </p:nvPr>
        </p:nvSpPr>
        <p:spPr>
          <a:xfrm>
            <a:off x="3801591" y="2368587"/>
            <a:ext cx="4588821" cy="1015663"/>
          </a:xfrm>
          <a:prstGeom prst="rect">
            <a:avLst/>
          </a:prstGeom>
          <a:noFill/>
        </p:spPr>
        <p:txBody>
          <a:bodyPr wrap="none" rtlCol="0">
            <a:spAutoFit/>
          </a:bodyPr>
          <a:lstStyle/>
          <a:p>
            <a:pPr algn="ctr"/>
            <a:r>
              <a:rPr lang="en-US" altLang="zh-CN" sz="6000" dirty="0">
                <a:solidFill>
                  <a:schemeClr val="bg1">
                    <a:lumMod val="85000"/>
                  </a:schemeClr>
                </a:solidFill>
                <a:latin typeface="Segoe UI" panose="020B0502040204020203" pitchFamily="34" charset="0"/>
                <a:cs typeface="Segoe UI" panose="020B0502040204020203" pitchFamily="34" charset="0"/>
              </a:rPr>
              <a:t>THANK  </a:t>
            </a:r>
            <a:r>
              <a:rPr lang="en-US" altLang="zh-CN" sz="6000" dirty="0">
                <a:solidFill>
                  <a:srgbClr val="006EBC"/>
                </a:solidFill>
                <a:latin typeface="Segoe UI" panose="020B0502040204020203" pitchFamily="34" charset="0"/>
                <a:cs typeface="Segoe UI" panose="020B0502040204020203" pitchFamily="34" charset="0"/>
              </a:rPr>
              <a:t>YOU</a:t>
            </a:r>
          </a:p>
        </p:txBody>
      </p:sp>
      <p:cxnSp>
        <p:nvCxnSpPr>
          <p:cNvPr id="7" name="直接连接符 6"/>
          <p:cNvCxnSpPr/>
          <p:nvPr userDrawn="1">
            <p:custDataLst>
              <p:tags r:id="rId3"/>
            </p:custDataLst>
          </p:nvPr>
        </p:nvCxnSpPr>
        <p:spPr>
          <a:xfrm>
            <a:off x="4591291" y="3625387"/>
            <a:ext cx="3009418"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5235102" y="4178921"/>
            <a:ext cx="1721796" cy="369650"/>
            <a:chOff x="5235102" y="4287075"/>
            <a:chExt cx="1721796" cy="369650"/>
          </a:xfrm>
        </p:grpSpPr>
        <p:sp>
          <p:nvSpPr>
            <p:cNvPr id="14" name="矩形 13"/>
            <p:cNvSpPr/>
            <p:nvPr>
              <p:custDataLst>
                <p:tags r:id="rId4"/>
              </p:custDataLst>
            </p:nvPr>
          </p:nvSpPr>
          <p:spPr>
            <a:xfrm>
              <a:off x="5235102" y="4287075"/>
              <a:ext cx="1721796" cy="3696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5"/>
              </p:custDataLst>
            </p:nvPr>
          </p:nvSpPr>
          <p:spPr>
            <a:xfrm>
              <a:off x="5369679" y="4329823"/>
              <a:ext cx="1409065" cy="306705"/>
            </a:xfrm>
            <a:prstGeom prst="rect">
              <a:avLst/>
            </a:prstGeom>
            <a:noFill/>
          </p:spPr>
          <p:txBody>
            <a:bodyPr wrap="none" rtlCol="0">
              <a:spAutoFit/>
            </a:bodyPr>
            <a:lstStyle/>
            <a:p>
              <a:pPr algn="l"/>
              <a:r>
                <a:rPr lang="en-US" altLang="zh-CN" sz="1400" dirty="0">
                  <a:solidFill>
                    <a:schemeClr val="bg1">
                      <a:lumMod val="50000"/>
                    </a:schemeClr>
                  </a:solidFill>
                </a:rPr>
                <a:t>LI DAN for PPT</a:t>
              </a:r>
              <a:endParaRPr lang="zh-CN" altLang="en-US" sz="1400" dirty="0">
                <a:solidFill>
                  <a:schemeClr val="bg1">
                    <a:lumMod val="50000"/>
                  </a:schemeClr>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618CB-01E9-47D2-A5D1-545078276726}" type="datetimeFigureOut">
              <a:rPr lang="zh-CN" altLang="en-US" smtClean="0"/>
              <a:t>2023/7/13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EA31A-CA3B-4ADA-9E29-BCDF38DDE4D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4.xml"/><Relationship Id="rId5" Type="http://schemas.openxmlformats.org/officeDocument/2006/relationships/tags" Target="../tags/tag34.xml"/><Relationship Id="rId4"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终止 3"/>
          <p:cNvSpPr/>
          <p:nvPr/>
        </p:nvSpPr>
        <p:spPr>
          <a:xfrm>
            <a:off x="1591945" y="1915504"/>
            <a:ext cx="9560560" cy="2687003"/>
          </a:xfrm>
          <a:prstGeom prst="flowChartTerminator">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464560" y="3598995"/>
            <a:ext cx="5262880" cy="525657"/>
          </a:xfrm>
          <a:prstGeom prst="rect">
            <a:avLst/>
          </a:prstGeom>
          <a:noFill/>
        </p:spPr>
        <p:txBody>
          <a:bodyPr wrap="square" rtlCol="0">
            <a:spAutoFit/>
          </a:bodyPr>
          <a:lstStyle/>
          <a:p>
            <a:pPr indent="0" algn="ctr">
              <a:lnSpc>
                <a:spcPct val="130000"/>
              </a:lnSpc>
              <a:buNone/>
            </a:pPr>
            <a:r>
              <a:rPr lang="zh-CN" sz="2400" b="1" dirty="0">
                <a:latin typeface="微软雅黑" panose="020B0503020204020204" pitchFamily="34" charset="-122"/>
                <a:ea typeface="微软雅黑" panose="020B0503020204020204" pitchFamily="34" charset="-122"/>
                <a:cs typeface="字魂105号-简雅黑" panose="00000500000000000000" charset="-122"/>
                <a:sym typeface="+mn-ea"/>
              </a:rPr>
              <a:t>中润药业有限公司</a:t>
            </a:r>
            <a:endParaRPr lang="zh-CN" sz="2400" b="1" dirty="0">
              <a:solidFill>
                <a:schemeClr val="tx1"/>
              </a:solidFill>
              <a:latin typeface="微软雅黑" panose="020B0503020204020204" pitchFamily="34" charset="-122"/>
              <a:ea typeface="微软雅黑" panose="020B0503020204020204" pitchFamily="34" charset="-122"/>
              <a:cs typeface="字魂105号-简雅黑" panose="00000500000000000000" charset="-122"/>
              <a:sym typeface="+mn-ea"/>
            </a:endParaRPr>
          </a:p>
        </p:txBody>
      </p:sp>
      <p:sp>
        <p:nvSpPr>
          <p:cNvPr id="15" name="文本框 14"/>
          <p:cNvSpPr txBox="1"/>
          <p:nvPr/>
        </p:nvSpPr>
        <p:spPr>
          <a:xfrm>
            <a:off x="2106189" y="2263076"/>
            <a:ext cx="7979622" cy="988347"/>
          </a:xfrm>
          <a:prstGeom prst="rect">
            <a:avLst/>
          </a:prstGeom>
          <a:noFill/>
        </p:spPr>
        <p:txBody>
          <a:bodyPr wrap="square" rtlCol="0">
            <a:spAutoFit/>
          </a:bodyPr>
          <a:lstStyle/>
          <a:p>
            <a:pPr algn="ctr" defTabSz="914400" fontAlgn="auto">
              <a:lnSpc>
                <a:spcPct val="150000"/>
              </a:lnSpc>
              <a:tabLst>
                <a:tab pos="720090" algn="l"/>
              </a:tabLst>
            </a:pPr>
            <a:r>
              <a:rPr lang="zh-CN" altLang="en-US" sz="4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帕拉米韦注射液</a:t>
            </a:r>
          </a:p>
        </p:txBody>
      </p:sp>
      <p:pic>
        <p:nvPicPr>
          <p:cNvPr id="6" name="图片 5" descr="药业logo简称"/>
          <p:cNvPicPr>
            <a:picLocks noChangeAspect="1"/>
          </p:cNvPicPr>
          <p:nvPr/>
        </p:nvPicPr>
        <p:blipFill>
          <a:blip r:embed="rId2"/>
          <a:stretch>
            <a:fillRect/>
          </a:stretch>
        </p:blipFill>
        <p:spPr>
          <a:xfrm>
            <a:off x="10271760" y="146050"/>
            <a:ext cx="1761490" cy="460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公平性</a:t>
            </a:r>
          </a:p>
        </p:txBody>
      </p:sp>
      <p:sp>
        <p:nvSpPr>
          <p:cNvPr id="7" name="object 7"/>
          <p:cNvSpPr txBox="1"/>
          <p:nvPr/>
        </p:nvSpPr>
        <p:spPr>
          <a:xfrm>
            <a:off x="552451" y="740192"/>
            <a:ext cx="10944860" cy="5615767"/>
          </a:xfrm>
          <a:prstGeom prst="rect">
            <a:avLst/>
          </a:prstGeom>
        </p:spPr>
        <p:txBody>
          <a:bodyPr vert="horz" wrap="square" lIns="0" tIns="64769" rIns="0" bIns="0" rtlCol="0">
            <a:spAutoFit/>
          </a:bodyPr>
          <a:lstStyle/>
          <a:p>
            <a:pPr marL="12700">
              <a:lnSpc>
                <a:spcPts val="2400"/>
              </a:lnSpc>
              <a:spcBef>
                <a:spcPts val="510"/>
              </a:spcBef>
            </a:pPr>
            <a:r>
              <a:rPr lang="zh-CN"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年发病患者总数：</a:t>
            </a:r>
            <a:r>
              <a:rPr lang="en-US" altLang="zh-CN"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亿</a:t>
            </a:r>
          </a:p>
          <a:p>
            <a:pPr marL="12700">
              <a:lnSpc>
                <a:spcPts val="2400"/>
              </a:lnSpc>
              <a:spcBef>
                <a:spcPts val="510"/>
              </a:spcBef>
            </a:pPr>
            <a:r>
              <a:rPr lang="zh-CN" sz="1600"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所治疗疾病对公共健康的影响</a:t>
            </a:r>
            <a:r>
              <a:rPr sz="16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6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rPr>
              <a:t>流感的流行病学最显著特点为：突然暴发，迅速扩散，发病率高</a:t>
            </a:r>
            <a:r>
              <a:rPr lang="zh-CN" altLang="en-US" sz="1400" b="1" dirty="0">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虽然⼤多为自限性，但部分患者因出现肺炎等并发症或因基础疾病加重发展成重症病例，少数危重症病例病情进展快，可因急性呼吸窘迫综合征、急性坏死性脑病或多器官功能不全等并发症而死亡。</a:t>
            </a:r>
            <a:endParaRPr lang="en-US" altLang="zh-CN" sz="1400" dirty="0">
              <a:solidFill>
                <a:schemeClr val="tx1"/>
              </a:solidFill>
              <a:latin typeface="微软雅黑" panose="020B0503020204020204" pitchFamily="34" charset="-122"/>
              <a:ea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rPr>
              <a:t>重症流感主要发</a:t>
            </a:r>
            <a:r>
              <a:rPr lang="zh-CN" altLang="en-US" sz="1400" b="1" dirty="0">
                <a:latin typeface="微软雅黑" panose="020B0503020204020204" pitchFamily="34" charset="-122"/>
                <a:ea typeface="微软雅黑" panose="020B0503020204020204" pitchFamily="34" charset="-122"/>
              </a:rPr>
              <a:t>生</a:t>
            </a:r>
            <a:r>
              <a:rPr lang="zh-CN" altLang="en-US" sz="1400" b="1" dirty="0">
                <a:solidFill>
                  <a:schemeClr val="tx1"/>
                </a:solidFill>
                <a:latin typeface="微软雅黑" panose="020B0503020204020204" pitchFamily="34" charset="-122"/>
                <a:ea typeface="微软雅黑" panose="020B0503020204020204" pitchFamily="34" charset="-122"/>
              </a:rPr>
              <a:t>在</a:t>
            </a:r>
            <a:r>
              <a:rPr lang="zh-CN" altLang="en-US" sz="1400" b="1" dirty="0">
                <a:latin typeface="微软雅黑" panose="020B0503020204020204" pitchFamily="34" charset="-122"/>
                <a:ea typeface="微软雅黑" panose="020B0503020204020204" pitchFamily="34" charset="-122"/>
              </a:rPr>
              <a:t>老</a:t>
            </a:r>
            <a:r>
              <a:rPr lang="zh-CN" altLang="en-US" sz="1400" b="1" dirty="0">
                <a:solidFill>
                  <a:schemeClr val="tx1"/>
                </a:solidFill>
                <a:latin typeface="微软雅黑" panose="020B0503020204020204" pitchFamily="34" charset="-122"/>
                <a:ea typeface="微软雅黑" panose="020B0503020204020204" pitchFamily="34" charset="-122"/>
              </a:rPr>
              <a:t>年</a:t>
            </a:r>
            <a:r>
              <a:rPr lang="zh-CN" altLang="en-US" sz="1400" b="1" dirty="0">
                <a:latin typeface="微软雅黑" panose="020B0503020204020204" pitchFamily="34" charset="-122"/>
                <a:ea typeface="微软雅黑" panose="020B0503020204020204" pitchFamily="34" charset="-122"/>
              </a:rPr>
              <a:t>人</a:t>
            </a:r>
            <a:r>
              <a:rPr lang="zh-CN" altLang="en-US" sz="1400" b="1" dirty="0">
                <a:solidFill>
                  <a:schemeClr val="tx1"/>
                </a:solidFill>
                <a:latin typeface="微软雅黑" panose="020B0503020204020204" pitchFamily="34" charset="-122"/>
                <a:ea typeface="微软雅黑" panose="020B0503020204020204" pitchFamily="34" charset="-122"/>
              </a:rPr>
              <a:t>、年幼儿童、肥胖、孕产妇和有慢性基础疾病者等高危人群。</a:t>
            </a:r>
            <a:r>
              <a:rPr lang="zh-CN" altLang="en-US" sz="1400" dirty="0">
                <a:solidFill>
                  <a:schemeClr val="tx1"/>
                </a:solidFill>
                <a:latin typeface="微软雅黑" panose="020B0503020204020204" pitchFamily="34" charset="-122"/>
                <a:ea typeface="微软雅黑" panose="020B0503020204020204" pitchFamily="34" charset="-122"/>
                <a:sym typeface="+mn-ea"/>
              </a:rPr>
              <a:t>平均每年约有 8.81 万（ 95%CI: 8.42 万 ~9.20 万）例流感相关呼吸系统疾病导致死亡，占呼吸系统疾病死亡的 8.2%。</a:t>
            </a:r>
            <a:endParaRPr lang="zh-CN" altLang="en-US" sz="1400" dirty="0">
              <a:solidFill>
                <a:schemeClr val="tx1"/>
              </a:solidFill>
              <a:latin typeface="微软雅黑" panose="020B0503020204020204" pitchFamily="34" charset="-122"/>
              <a:ea typeface="微软雅黑" panose="020B0503020204020204" pitchFamily="34" charset="-122"/>
            </a:endParaRPr>
          </a:p>
          <a:p>
            <a:pPr marL="298450" indent="-285750">
              <a:lnSpc>
                <a:spcPts val="2400"/>
              </a:lnSpc>
              <a:spcBef>
                <a:spcPts val="510"/>
              </a:spcBef>
              <a:buFont typeface="Wingdings" panose="05000000000000000000" charset="0"/>
              <a:buChar char="Ø"/>
            </a:pPr>
            <a:r>
              <a:rPr lang="zh-CN" altLang="en-US" sz="1400" b="1" dirty="0">
                <a:solidFill>
                  <a:schemeClr val="tx1"/>
                </a:solidFill>
                <a:latin typeface="微软雅黑" panose="020B0503020204020204" pitchFamily="34" charset="-122"/>
                <a:ea typeface="微软雅黑" panose="020B0503020204020204" pitchFamily="34" charset="-122"/>
                <a:sym typeface="+mn-ea"/>
              </a:rPr>
              <a:t>儿童为流感高发人群，</a:t>
            </a:r>
            <a:r>
              <a:rPr lang="zh-CN" altLang="en-US" sz="1400" dirty="0">
                <a:solidFill>
                  <a:schemeClr val="tx1"/>
                </a:solidFill>
                <a:latin typeface="微软雅黑" panose="020B0503020204020204" pitchFamily="34" charset="-122"/>
                <a:ea typeface="微软雅黑" panose="020B0503020204020204" pitchFamily="34" charset="-122"/>
                <a:sym typeface="+mn-ea"/>
              </a:rPr>
              <a:t>世卫组织数据显示，全球每年约20- 30%儿童罹患流感，在某些高流行季节，儿童流感年感染率可达50%。其中重症和死亡病例常发生在</a:t>
            </a: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岁以下儿童。</a:t>
            </a:r>
            <a:endParaRPr lang="en-US" altLang="zh-CN" sz="1400" dirty="0">
              <a:solidFill>
                <a:schemeClr val="tx1"/>
              </a:solidFill>
              <a:latin typeface="微软雅黑" panose="020B0503020204020204" pitchFamily="34" charset="-122"/>
              <a:ea typeface="微软雅黑" panose="020B0503020204020204" pitchFamily="34" charset="-122"/>
            </a:endParaRPr>
          </a:p>
          <a:p>
            <a:pPr marL="298450" marR="5080" indent="-285750">
              <a:lnSpc>
                <a:spcPts val="2400"/>
              </a:lnSpc>
              <a:spcBef>
                <a:spcPts val="120"/>
              </a:spcBef>
            </a:pP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弥补药品目录短板：</a:t>
            </a:r>
          </a:p>
          <a:p>
            <a:pPr marL="298450" marR="5080" indent="-285750">
              <a:lnSpc>
                <a:spcPts val="2400"/>
              </a:lnSpc>
              <a:spcBef>
                <a:spcPts val="120"/>
              </a:spcBef>
              <a:buFont typeface="Wingdings" panose="05000000000000000000" charset="0"/>
              <a:buChar char="Ø"/>
            </a:pPr>
            <a:r>
              <a:rPr lang="zh-CN" altLang="en-US" sz="1400" b="1" spc="10" dirty="0">
                <a:latin typeface="微软雅黑" panose="020B0503020204020204" pitchFamily="34" charset="-122"/>
                <a:ea typeface="微软雅黑" panose="020B0503020204020204" pitchFamily="34" charset="-122"/>
                <a:cs typeface="微软雅黑" panose="020B0503020204020204" pitchFamily="34" charset="-122"/>
                <a:sym typeface="+mn-ea"/>
              </a:rPr>
              <a:t>应用年龄更广泛：</a:t>
            </a:r>
            <a:r>
              <a:rPr lang="zh-CN" altLang="en-US"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本品可安全应用于全年龄段人群，</a:t>
            </a:r>
            <a:r>
              <a:rPr lang="zh-CN" altLang="en-US" sz="1400" dirty="0">
                <a:latin typeface="微软雅黑" panose="020B0503020204020204" pitchFamily="34" charset="-122"/>
                <a:ea typeface="微软雅黑" panose="020B0503020204020204" pitchFamily="34" charset="-122"/>
              </a:rPr>
              <a:t>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流行性感冒诊疗方案</a:t>
            </a:r>
            <a:r>
              <a:rPr lang="en-US" altLang="zh-CN" sz="1400"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1</a:t>
            </a:r>
            <a:r>
              <a:rPr lang="zh-CN" altLang="en-US"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可</a:t>
            </a:r>
            <a:r>
              <a:rPr lang="zh-CN" altLang="en-US" sz="1400" dirty="0">
                <a:latin typeface="微软雅黑" panose="020B0503020204020204" pitchFamily="34" charset="-122"/>
                <a:ea typeface="微软雅黑" panose="020B0503020204020204" pitchFamily="34" charset="-122"/>
                <a:sym typeface="+mn-ea"/>
              </a:rPr>
              <a:t>弥补国内新生儿无合适流感药可用的短板。</a:t>
            </a:r>
          </a:p>
          <a:p>
            <a:pPr marL="298450" marR="5080" indent="-285750">
              <a:lnSpc>
                <a:spcPts val="2400"/>
              </a:lnSpc>
              <a:spcBef>
                <a:spcPts val="120"/>
              </a:spcBef>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重症患者起效快：</a:t>
            </a:r>
            <a:r>
              <a:rPr lang="zh-CN" altLang="en-US" sz="1400" dirty="0">
                <a:latin typeface="微软雅黑" panose="020B0503020204020204" pitchFamily="34" charset="-122"/>
                <a:ea typeface="微软雅黑" panose="020B0503020204020204" pitchFamily="34" charset="-122"/>
                <a:sym typeface="+mn-ea"/>
              </a:rPr>
              <a:t>本品为静脉给药，相较于其它剂型起效更快。</a:t>
            </a:r>
          </a:p>
          <a:p>
            <a:pPr marL="12700" marR="5080" indent="0">
              <a:lnSpc>
                <a:spcPts val="2400"/>
              </a:lnSpc>
              <a:spcBef>
                <a:spcPts val="120"/>
              </a:spcBef>
              <a:buFont typeface="Wingdings" panose="05000000000000000000" charset="0"/>
              <a:buNone/>
            </a:pPr>
            <a:r>
              <a:rPr lang="zh-CN" altLang="en-US" sz="1600" b="1" dirty="0">
                <a:solidFill>
                  <a:srgbClr val="0000CC"/>
                </a:solidFill>
                <a:latin typeface="微软雅黑" panose="020B0503020204020204" pitchFamily="34" charset="-122"/>
                <a:ea typeface="微软雅黑" panose="020B0503020204020204" pitchFamily="34" charset="-122"/>
              </a:rPr>
              <a:t>符合“保基本”原则： </a:t>
            </a:r>
          </a:p>
          <a:p>
            <a:pPr marL="298450" marR="5080" indent="-285750">
              <a:lnSpc>
                <a:spcPts val="2400"/>
              </a:lnSpc>
              <a:spcBef>
                <a:spcPts val="120"/>
              </a:spcBef>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rPr>
              <a:t>帕拉米韦纳入</a:t>
            </a:r>
            <a:r>
              <a:rPr lang="en-US" altLang="zh-CN" sz="1400" b="1" dirty="0">
                <a:latin typeface="微软雅黑" panose="020B0503020204020204" pitchFamily="34" charset="-122"/>
                <a:ea typeface="微软雅黑" panose="020B0503020204020204" pitchFamily="34" charset="-122"/>
              </a:rPr>
              <a:t>2020</a:t>
            </a:r>
            <a:r>
              <a:rPr lang="zh-CN" altLang="en-US" sz="1400" b="1" dirty="0">
                <a:latin typeface="微软雅黑" panose="020B0503020204020204" pitchFamily="34" charset="-122"/>
                <a:ea typeface="微软雅黑" panose="020B0503020204020204" pitchFamily="34" charset="-122"/>
              </a:rPr>
              <a:t>年版</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流行性感冒诊疗方案</a:t>
            </a:r>
            <a:r>
              <a:rPr lang="en-US" altLang="zh-CN" sz="1400" b="1"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 2 </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该方案指出：发病 </a:t>
            </a:r>
            <a:r>
              <a:rPr lang="en-US" altLang="zh-CN" sz="1400" dirty="0">
                <a:latin typeface="微软雅黑" panose="020B0503020204020204" pitchFamily="34" charset="-122"/>
                <a:ea typeface="微软雅黑" panose="020B0503020204020204" pitchFamily="34" charset="-122"/>
              </a:rPr>
              <a:t>48 </a:t>
            </a:r>
            <a:r>
              <a:rPr lang="zh-CN" altLang="en-US" sz="1400" dirty="0">
                <a:latin typeface="微软雅黑" panose="020B0503020204020204" pitchFamily="34" charset="-122"/>
                <a:ea typeface="微软雅黑" panose="020B0503020204020204" pitchFamily="34" charset="-122"/>
              </a:rPr>
              <a:t>小时内进行抗病毒治疗可减少并发症、降低病死率 、缩短住院时间 ； 发病时间超过 </a:t>
            </a:r>
            <a:r>
              <a:rPr lang="en-US" altLang="zh-CN" sz="1400" dirty="0">
                <a:latin typeface="微软雅黑" panose="020B0503020204020204" pitchFamily="34" charset="-122"/>
                <a:ea typeface="微软雅黑" panose="020B0503020204020204" pitchFamily="34" charset="-122"/>
              </a:rPr>
              <a:t>48 </a:t>
            </a:r>
            <a:r>
              <a:rPr lang="zh-CN" altLang="en-US" sz="1400" dirty="0">
                <a:latin typeface="微软雅黑" panose="020B0503020204020204" pitchFamily="34" charset="-122"/>
                <a:ea typeface="微软雅黑" panose="020B0503020204020204" pitchFamily="34" charset="-122"/>
              </a:rPr>
              <a:t>小时的重症患者依然可从抗病毒治疗中获益。其中神经氨酸酶抑制剂对甲型、乙型流感均有效。</a:t>
            </a:r>
            <a:endParaRPr lang="en-US" altLang="zh-CN" sz="1400" dirty="0">
              <a:latin typeface="微软雅黑" panose="020B0503020204020204" pitchFamily="34" charset="-122"/>
              <a:ea typeface="微软雅黑" panose="020B0503020204020204" pitchFamily="34" charset="-122"/>
            </a:endParaRPr>
          </a:p>
          <a:p>
            <a:pPr marL="298450" marR="5080" indent="-285750">
              <a:lnSpc>
                <a:spcPts val="2400"/>
              </a:lnSpc>
              <a:spcBef>
                <a:spcPts val="120"/>
              </a:spcBef>
              <a:buFont typeface="Wingdings" panose="05000000000000000000" pitchFamily="2" charset="2"/>
              <a:buChar char="Ø"/>
            </a:pPr>
            <a:r>
              <a:rPr lang="zh-CN" altLang="en-US" sz="1400" b="1" dirty="0">
                <a:solidFill>
                  <a:srgbClr val="000000"/>
                </a:solidFill>
                <a:latin typeface="微软雅黑" panose="020B0503020204020204" pitchFamily="34" charset="-122"/>
                <a:ea typeface="微软雅黑" panose="020B0503020204020204" pitchFamily="34" charset="-122"/>
              </a:rPr>
              <a:t>帕拉米韦按说明书使用范围纳入国家医保目录，可满足患者合理用药需求，提供多元化选择方案；可弥补了新生儿抗流感药物的欠缺，为这些患者提供新的治疗选择。</a:t>
            </a:r>
          </a:p>
          <a:p>
            <a:pPr marL="298450" marR="5080" indent="-285750">
              <a:lnSpc>
                <a:spcPts val="2400"/>
              </a:lnSpc>
              <a:spcBef>
                <a:spcPts val="120"/>
              </a:spcBef>
            </a:pPr>
            <a:r>
              <a:rPr lang="zh-CN" altLang="en-US" sz="1600" b="1" spc="3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临床管理难度：</a:t>
            </a:r>
            <a:r>
              <a:rPr lang="zh-CN" altLang="en-US" sz="1400" b="1" spc="30" dirty="0">
                <a:latin typeface="微软雅黑" panose="020B0503020204020204" pitchFamily="34" charset="-122"/>
                <a:ea typeface="微软雅黑" panose="020B0503020204020204" pitchFamily="34" charset="-122"/>
                <a:cs typeface="微软雅黑" panose="020B0503020204020204" pitchFamily="34" charset="-122"/>
              </a:rPr>
              <a:t>无</a:t>
            </a:r>
            <a:r>
              <a:rPr lang="zh-CN" altLang="en-US" sz="1400" spc="30" dirty="0">
                <a:latin typeface="微软雅黑" panose="020B0503020204020204" pitchFamily="34" charset="-122"/>
                <a:ea typeface="微软雅黑" panose="020B0503020204020204" pitchFamily="34" charset="-122"/>
                <a:cs typeface="微软雅黑" panose="020B0503020204020204" pitchFamily="34" charset="-122"/>
              </a:rPr>
              <a:t>，患者服药依从性高，临床应用方便。</a:t>
            </a:r>
            <a:endParaRPr lang="zh-CN" altLang="en-US" sz="1400" spc="3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415508" y="6442293"/>
            <a:ext cx="6987988" cy="348813"/>
          </a:xfrm>
          <a:prstGeom prst="rect">
            <a:avLst/>
          </a:prstGeom>
          <a:noFill/>
        </p:spPr>
        <p:txBody>
          <a:bodyPr wrap="square" rtlCol="0">
            <a:spAutoFit/>
          </a:bodyPr>
          <a:lstStyle/>
          <a:p>
            <a:pPr>
              <a:lnSpc>
                <a:spcPts val="1000"/>
              </a:lnSpc>
            </a:pPr>
            <a:r>
              <a:rPr lang="en-US" altLang="zh-CN" sz="10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000" dirty="0">
                <a:solidFill>
                  <a:schemeClr val="bg2">
                    <a:lumMod val="50000"/>
                  </a:schemeClr>
                </a:solidFill>
                <a:latin typeface="微软雅黑" panose="020B0503020204020204" pitchFamily="34" charset="-122"/>
                <a:ea typeface="微软雅黑" panose="020B0503020204020204" pitchFamily="34" charset="-122"/>
              </a:rPr>
              <a:t>流行性感冒诊疗方案</a:t>
            </a:r>
            <a:r>
              <a:rPr lang="en-US" altLang="zh-CN" sz="1000" dirty="0">
                <a:solidFill>
                  <a:schemeClr val="bg2">
                    <a:lumMod val="50000"/>
                  </a:schemeClr>
                </a:solidFill>
                <a:latin typeface="微软雅黑" panose="020B0503020204020204" pitchFamily="34" charset="-122"/>
                <a:ea typeface="微软雅黑" panose="020B0503020204020204" pitchFamily="34" charset="-122"/>
              </a:rPr>
              <a:t>》       2</a:t>
            </a:r>
            <a:r>
              <a:rPr lang="en-US" altLang="zh-CN" sz="10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.流行性感冒诊疗方案（2020年版）[J].中国病毒病杂志,2021,(第1期).</a:t>
            </a:r>
          </a:p>
          <a:p>
            <a:pPr algn="l">
              <a:lnSpc>
                <a:spcPts val="1000"/>
              </a:lnSpc>
            </a:pPr>
            <a:endParaRPr lang="en-US" altLang="zh-CN" sz="1000" spc="3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43650" y="588010"/>
            <a:ext cx="3406140" cy="583565"/>
          </a:xfrm>
          <a:prstGeom prst="rect">
            <a:avLst/>
          </a:prstGeom>
          <a:noFill/>
        </p:spPr>
        <p:txBody>
          <a:bodyPr wrap="square" rtlCol="0">
            <a:spAutoFit/>
            <a:scene3d>
              <a:camera prst="orthographicFront"/>
              <a:lightRig rig="threePt" dir="t"/>
            </a:scene3d>
          </a:bodyPr>
          <a:lstStyle/>
          <a:p>
            <a:pPr algn="ctr"/>
            <a:r>
              <a:rPr lang="zh-CN" altLang="en-US" sz="32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目 录</a:t>
            </a:r>
          </a:p>
        </p:txBody>
      </p:sp>
      <p:sp>
        <p:nvSpPr>
          <p:cNvPr id="24" name="textbox 6"/>
          <p:cNvSpPr/>
          <p:nvPr>
            <p:custDataLst>
              <p:tags r:id="rId1"/>
            </p:custDataLst>
          </p:nvPr>
        </p:nvSpPr>
        <p:spPr>
          <a:xfrm>
            <a:off x="6273165" y="1750695"/>
            <a:ext cx="33572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一、药品基本信息</a:t>
            </a:r>
          </a:p>
        </p:txBody>
      </p:sp>
      <p:sp>
        <p:nvSpPr>
          <p:cNvPr id="12" name="textbox 6"/>
          <p:cNvSpPr/>
          <p:nvPr>
            <p:custDataLst>
              <p:tags r:id="rId2"/>
            </p:custDataLst>
          </p:nvPr>
        </p:nvSpPr>
        <p:spPr>
          <a:xfrm>
            <a:off x="6273165" y="2538730"/>
            <a:ext cx="3408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二、有效性</a:t>
            </a:r>
          </a:p>
        </p:txBody>
      </p:sp>
      <p:sp>
        <p:nvSpPr>
          <p:cNvPr id="15" name="textbox 6"/>
          <p:cNvSpPr/>
          <p:nvPr>
            <p:custDataLst>
              <p:tags r:id="rId3"/>
            </p:custDataLst>
          </p:nvPr>
        </p:nvSpPr>
        <p:spPr>
          <a:xfrm>
            <a:off x="6273165" y="3326765"/>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三、安全性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6"/>
          <p:cNvSpPr/>
          <p:nvPr>
            <p:custDataLst>
              <p:tags r:id="rId4"/>
            </p:custDataLst>
          </p:nvPr>
        </p:nvSpPr>
        <p:spPr>
          <a:xfrm>
            <a:off x="6273165" y="4114800"/>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四、</a:t>
            </a:r>
            <a:r>
              <a:rPr lang="zh-CN" altLang="en-US"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创新性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6"/>
          <p:cNvSpPr/>
          <p:nvPr>
            <p:custDataLst>
              <p:tags r:id="rId5"/>
            </p:custDataLst>
          </p:nvPr>
        </p:nvSpPr>
        <p:spPr>
          <a:xfrm>
            <a:off x="6273165" y="4902835"/>
            <a:ext cx="3916045" cy="346710"/>
          </a:xfrm>
          <a:prstGeom prst="rect">
            <a:avLst/>
          </a:prstGeom>
        </p:spPr>
        <p:txBody>
          <a:bodyPr vert="horz" wrap="square" lIns="0" tIns="0" rIns="0" bIns="0">
            <a:scene3d>
              <a:camera prst="orthographicFront"/>
              <a:lightRig rig="threePt" dir="t"/>
            </a:scene3d>
          </a:bodyPr>
          <a:lstStyle/>
          <a:p>
            <a:pPr algn="l" rtl="0" eaLnBrk="0">
              <a:lnSpc>
                <a:spcPct val="54000"/>
              </a:lnSpc>
            </a:pPr>
            <a:endParaRPr lang="en-US" altLang="en-US" sz="100" b="1" dirty="0">
              <a:solidFill>
                <a:schemeClr val="accent1"/>
              </a:solidFill>
              <a:effectLst>
                <a:outerShdw blurRad="38100" dist="25400" dir="5400000" algn="ctr" rotWithShape="0">
                  <a:srgbClr val="6E747A">
                    <a:alpha val="43000"/>
                  </a:srgbClr>
                </a:outerShdw>
              </a:effectLst>
            </a:endParaRPr>
          </a:p>
          <a:p>
            <a:pPr marL="12700" algn="l" rtl="0" eaLnBrk="0">
              <a:lnSpc>
                <a:spcPct val="91000"/>
              </a:lnSpc>
            </a:pPr>
            <a:r>
              <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五、</a:t>
            </a:r>
            <a:r>
              <a:rPr lang="zh-CN" altLang="en-US"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公平性</a:t>
            </a:r>
            <a:endParaRPr lang="zh-CN" sz="2450" b="1" spc="5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326679" y="788030"/>
            <a:ext cx="5154707" cy="3174370"/>
          </a:xfrm>
          <a:prstGeom prst="roundRect">
            <a:avLst/>
          </a:prstGeom>
          <a:solidFill>
            <a:srgbClr val="1BA1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50000"/>
              </a:lnSpc>
            </a:pPr>
            <a:endParaRPr lang="zh-CN" altLang="en-US" dirty="0"/>
          </a:p>
        </p:txBody>
      </p:sp>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p>
        </p:txBody>
      </p:sp>
      <p:sp>
        <p:nvSpPr>
          <p:cNvPr id="10" name="文本框 9"/>
          <p:cNvSpPr txBox="1"/>
          <p:nvPr/>
        </p:nvSpPr>
        <p:spPr>
          <a:xfrm>
            <a:off x="618134" y="653307"/>
            <a:ext cx="4720080" cy="3742178"/>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通用名：</a:t>
            </a:r>
            <a:r>
              <a:rPr lang="zh-CN" altLang="en-US" sz="1600" b="1" dirty="0">
                <a:solidFill>
                  <a:schemeClr val="bg1"/>
                </a:solidFill>
                <a:latin typeface="微软雅黑" panose="020B0503020204020204" pitchFamily="34" charset="-122"/>
                <a:ea typeface="微软雅黑" panose="020B0503020204020204" pitchFamily="34" charset="-122"/>
              </a:rPr>
              <a:t>帕拉米韦注射液</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注册规格：</a:t>
            </a:r>
            <a:r>
              <a:rPr lang="en-US" altLang="zh-CN" sz="1600" b="1" dirty="0">
                <a:solidFill>
                  <a:schemeClr val="bg1"/>
                </a:solidFill>
                <a:latin typeface="微软雅黑" panose="020B0503020204020204" pitchFamily="34" charset="-122"/>
                <a:ea typeface="微软雅黑" panose="020B0503020204020204" pitchFamily="34" charset="-122"/>
              </a:rPr>
              <a:t>15ml:0.15g     </a:t>
            </a: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批准文号</a:t>
            </a:r>
            <a:r>
              <a:rPr lang="zh-CN" altLang="en-US" sz="1600" b="1" dirty="0">
                <a:solidFill>
                  <a:schemeClr val="bg1"/>
                </a:solidFill>
                <a:latin typeface="微软雅黑" panose="020B0503020204020204" pitchFamily="34" charset="-122"/>
                <a:ea typeface="微软雅黑" panose="020B0503020204020204" pitchFamily="34" charset="-122"/>
              </a:rPr>
              <a:t>：国药准字</a:t>
            </a:r>
            <a:r>
              <a:rPr lang="en-US" altLang="zh-CN" sz="1600" b="1" dirty="0">
                <a:solidFill>
                  <a:schemeClr val="bg1"/>
                </a:solidFill>
                <a:latin typeface="微软雅黑" panose="020B0503020204020204" pitchFamily="34" charset="-122"/>
                <a:ea typeface="微软雅黑" panose="020B0503020204020204" pitchFamily="34" charset="-122"/>
              </a:rPr>
              <a:t>H20233372</a:t>
            </a: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全球首个上市国家</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地区及上市时间：</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日本、</a:t>
            </a:r>
            <a:r>
              <a:rPr lang="en-US" altLang="zh-CN" sz="1600" b="1" dirty="0">
                <a:solidFill>
                  <a:schemeClr val="bg1"/>
                </a:solidFill>
                <a:latin typeface="微软雅黑" panose="020B0503020204020204" pitchFamily="34" charset="-122"/>
                <a:ea typeface="微软雅黑" panose="020B0503020204020204" pitchFamily="34" charset="-122"/>
              </a:rPr>
              <a:t>2010</a:t>
            </a:r>
            <a:r>
              <a:rPr lang="zh-CN" altLang="en-US" sz="1600" b="1" dirty="0">
                <a:solidFill>
                  <a:schemeClr val="bg1"/>
                </a:solidFill>
                <a:latin typeface="微软雅黑" panose="020B0503020204020204" pitchFamily="34" charset="-122"/>
                <a:ea typeface="微软雅黑" panose="020B0503020204020204" pitchFamily="34" charset="-122"/>
              </a:rPr>
              <a:t>年</a:t>
            </a: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月</a:t>
            </a:r>
            <a:r>
              <a:rPr lang="en-US" altLang="zh-CN" sz="1600" b="1" dirty="0">
                <a:solidFill>
                  <a:schemeClr val="bg1"/>
                </a:solidFill>
                <a:latin typeface="微软雅黑" panose="020B0503020204020204" pitchFamily="34" charset="-122"/>
                <a:ea typeface="微软雅黑" panose="020B0503020204020204" pitchFamily="34" charset="-122"/>
              </a:rPr>
              <a:t>27</a:t>
            </a:r>
            <a:r>
              <a:rPr lang="zh-CN" altLang="en-US" sz="1600" b="1" dirty="0">
                <a:solidFill>
                  <a:schemeClr val="bg1"/>
                </a:solidFill>
                <a:latin typeface="微软雅黑" panose="020B0503020204020204" pitchFamily="34" charset="-122"/>
                <a:ea typeface="微软雅黑" panose="020B0503020204020204" pitchFamily="34" charset="-122"/>
              </a:rPr>
              <a:t>日</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中国大陆首次上市时间：</a:t>
            </a:r>
            <a:r>
              <a:rPr lang="en-US" altLang="zh-CN" sz="1600" b="1" dirty="0">
                <a:solidFill>
                  <a:schemeClr val="bg1"/>
                </a:solidFill>
                <a:latin typeface="微软雅黑" panose="020B0503020204020204" pitchFamily="34" charset="-122"/>
                <a:ea typeface="微软雅黑" panose="020B0503020204020204" pitchFamily="34" charset="-122"/>
              </a:rPr>
              <a:t>2023</a:t>
            </a:r>
            <a:r>
              <a:rPr lang="zh-CN" altLang="en-US" sz="1600" b="1" dirty="0">
                <a:solidFill>
                  <a:schemeClr val="bg1"/>
                </a:solidFill>
                <a:latin typeface="微软雅黑" panose="020B0503020204020204" pitchFamily="34" charset="-122"/>
                <a:ea typeface="微软雅黑" panose="020B0503020204020204" pitchFamily="34" charset="-122"/>
              </a:rPr>
              <a:t>年</a:t>
            </a: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月</a:t>
            </a:r>
            <a:r>
              <a:rPr lang="en-US" altLang="zh-CN" sz="1600" b="1" dirty="0">
                <a:solidFill>
                  <a:schemeClr val="bg1"/>
                </a:solidFill>
                <a:latin typeface="微软雅黑" panose="020B0503020204020204" pitchFamily="34" charset="-122"/>
                <a:ea typeface="微软雅黑" panose="020B0503020204020204" pitchFamily="34" charset="-122"/>
              </a:rPr>
              <a:t>24</a:t>
            </a:r>
            <a:r>
              <a:rPr lang="zh-CN" altLang="en-US" sz="1600" b="1" dirty="0">
                <a:solidFill>
                  <a:schemeClr val="bg1"/>
                </a:solidFill>
                <a:latin typeface="微软雅黑" panose="020B0503020204020204" pitchFamily="34" charset="-122"/>
                <a:ea typeface="微软雅黑" panose="020B0503020204020204" pitchFamily="34" charset="-122"/>
              </a:rPr>
              <a:t>日</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目前大陆地区同通用名药品的上市情况：</a:t>
            </a:r>
            <a:r>
              <a:rPr lang="zh-CN" altLang="en-US" sz="1600" b="1" dirty="0">
                <a:solidFill>
                  <a:schemeClr val="bg1"/>
                </a:solidFill>
                <a:latin typeface="微软雅黑" panose="020B0503020204020204" pitchFamily="34" charset="-122"/>
                <a:ea typeface="微软雅黑" panose="020B0503020204020204" pitchFamily="34" charset="-122"/>
              </a:rPr>
              <a:t>共</a:t>
            </a:r>
            <a:r>
              <a:rPr lang="en-US" altLang="zh-CN" sz="1600" b="1" dirty="0">
                <a:solidFill>
                  <a:schemeClr val="bg1"/>
                </a:solidFill>
                <a:latin typeface="微软雅黑" panose="020B0503020204020204" pitchFamily="34" charset="-122"/>
                <a:ea typeface="微软雅黑" panose="020B0503020204020204" pitchFamily="34" charset="-122"/>
              </a:rPr>
              <a:t>6</a:t>
            </a:r>
            <a:r>
              <a:rPr lang="zh-CN" altLang="en-US" sz="1600" b="1" dirty="0">
                <a:solidFill>
                  <a:schemeClr val="bg1"/>
                </a:solidFill>
                <a:latin typeface="微软雅黑" panose="020B0503020204020204" pitchFamily="34" charset="-122"/>
                <a:ea typeface="微软雅黑" panose="020B0503020204020204" pitchFamily="34" charset="-122"/>
              </a:rPr>
              <a:t>家</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是否为</a:t>
            </a:r>
            <a:r>
              <a:rPr lang="en-US" altLang="zh-CN" sz="1600" dirty="0">
                <a:solidFill>
                  <a:schemeClr val="bg1"/>
                </a:solidFill>
                <a:latin typeface="微软雅黑" panose="020B0503020204020204" pitchFamily="34" charset="-122"/>
                <a:ea typeface="微软雅黑" panose="020B0503020204020204" pitchFamily="34" charset="-122"/>
              </a:rPr>
              <a:t>OTC</a:t>
            </a:r>
            <a:r>
              <a:rPr lang="zh-CN" altLang="en-US" sz="1600" dirty="0">
                <a:solidFill>
                  <a:schemeClr val="bg1"/>
                </a:solidFill>
                <a:latin typeface="微软雅黑" panose="020B0503020204020204" pitchFamily="34" charset="-122"/>
                <a:ea typeface="微软雅黑" panose="020B0503020204020204" pitchFamily="34" charset="-122"/>
              </a:rPr>
              <a:t>药品：</a:t>
            </a:r>
            <a:r>
              <a:rPr lang="zh-CN" altLang="en-US" sz="1600" b="1" dirty="0">
                <a:solidFill>
                  <a:schemeClr val="bg1"/>
                </a:solidFill>
                <a:latin typeface="微软雅黑" panose="020B0503020204020204" pitchFamily="34" charset="-122"/>
                <a:ea typeface="微软雅黑" panose="020B0503020204020204" pitchFamily="34" charset="-122"/>
              </a:rPr>
              <a:t>否</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参照药品建议：</a:t>
            </a:r>
            <a:r>
              <a:rPr lang="en-US" altLang="zh-CN" sz="16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帕拉米韦氯化钠注射液</a:t>
            </a:r>
            <a:endParaRPr lang="en-US" altLang="zh-CN" sz="1600" b="1"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sz="1600" spc="1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5841197" y="741921"/>
            <a:ext cx="6062914" cy="3926504"/>
            <a:chOff x="9049" y="2823"/>
            <a:chExt cx="9159" cy="4933"/>
          </a:xfrm>
        </p:grpSpPr>
        <p:grpSp>
          <p:nvGrpSpPr>
            <p:cNvPr id="4" name="组合 3"/>
            <p:cNvGrpSpPr/>
            <p:nvPr/>
          </p:nvGrpSpPr>
          <p:grpSpPr>
            <a:xfrm>
              <a:off x="9805" y="3140"/>
              <a:ext cx="8403" cy="4616"/>
              <a:chOff x="1479" y="1273"/>
              <a:chExt cx="7884" cy="3302"/>
            </a:xfrm>
          </p:grpSpPr>
          <p:sp>
            <p:nvSpPr>
              <p:cNvPr id="27" name="文本框 26"/>
              <p:cNvSpPr txBox="1"/>
              <p:nvPr/>
            </p:nvSpPr>
            <p:spPr>
              <a:xfrm>
                <a:off x="1479" y="1273"/>
                <a:ext cx="6963" cy="372"/>
              </a:xfrm>
              <a:prstGeom prst="rect">
                <a:avLst/>
              </a:prstGeom>
              <a:noFill/>
            </p:spPr>
            <p:txBody>
              <a:bodyPr wrap="square" rtlCol="0">
                <a:spAutoFit/>
              </a:bodyPr>
              <a:lstStyle/>
              <a:p>
                <a:pPr>
                  <a:lnSpc>
                    <a:spcPct val="150000"/>
                  </a:lnSpc>
                </a:pPr>
                <a:r>
                  <a:rPr lang="ja-JP" altLang="zh-CN" sz="1400" kern="0" dirty="0">
                    <a:effectLst/>
                    <a:latin typeface="微软雅黑" panose="020B0503020204020204" pitchFamily="34" charset="-122"/>
                    <a:ea typeface="微软雅黑" panose="020B0503020204020204" pitchFamily="34" charset="-122"/>
                    <a:cs typeface="Times New Roman" panose="02020603050405020304" pitchFamily="18" charset="0"/>
                  </a:rPr>
                  <a:t>用于</a:t>
                </a:r>
                <a:r>
                  <a:rPr lang="zh-CN" altLang="zh-CN" sz="1400" kern="0" dirty="0">
                    <a:effectLst/>
                    <a:latin typeface="微软雅黑" panose="020B0503020204020204" pitchFamily="34" charset="-122"/>
                    <a:ea typeface="微软雅黑" panose="020B0503020204020204" pitchFamily="34" charset="-122"/>
                    <a:cs typeface="Times New Roman" panose="02020603050405020304" pitchFamily="18" charset="0"/>
                  </a:rPr>
                  <a:t>治疗</a:t>
                </a:r>
                <a:r>
                  <a:rPr lang="ja-JP" altLang="zh-CN" sz="1400" kern="0" dirty="0">
                    <a:effectLst/>
                    <a:latin typeface="微软雅黑" panose="020B0503020204020204" pitchFamily="34" charset="-122"/>
                    <a:ea typeface="微软雅黑" panose="020B0503020204020204" pitchFamily="34" charset="-122"/>
                    <a:cs typeface="Times New Roman" panose="02020603050405020304" pitchFamily="18" charset="0"/>
                  </a:rPr>
                  <a:t>甲型或乙型流行性感冒</a:t>
                </a:r>
              </a:p>
            </p:txBody>
          </p:sp>
          <p:sp>
            <p:nvSpPr>
              <p:cNvPr id="29" name="object 24"/>
              <p:cNvSpPr/>
              <p:nvPr/>
            </p:nvSpPr>
            <p:spPr>
              <a:xfrm>
                <a:off x="4939" y="4279"/>
                <a:ext cx="332" cy="296"/>
              </a:xfrm>
              <a:prstGeom prst="rect">
                <a:avLst/>
              </a:prstGeom>
              <a:blipFill>
                <a:blip r:embed="rId4"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sp>
            <p:nvSpPr>
              <p:cNvPr id="32" name="文本框 31"/>
              <p:cNvSpPr txBox="1"/>
              <p:nvPr/>
            </p:nvSpPr>
            <p:spPr>
              <a:xfrm>
                <a:off x="1534" y="2008"/>
                <a:ext cx="7829" cy="1824"/>
              </a:xfrm>
              <a:prstGeom prst="rect">
                <a:avLst/>
              </a:prstGeom>
              <a:noFill/>
            </p:spPr>
            <p:txBody>
              <a:bodyPr wrap="square" rtlCol="0">
                <a:spAutoFit/>
              </a:bodyPr>
              <a:lstStyle/>
              <a:p>
                <a:pPr>
                  <a:lnSpc>
                    <a:spcPct val="150000"/>
                  </a:lnSpc>
                </a:pPr>
                <a:r>
                  <a:rPr lang="zh-CN" altLang="en-US" sz="1400" b="1" kern="0" dirty="0">
                    <a:effectLst/>
                    <a:latin typeface="微软雅黑" panose="020B0503020204020204" pitchFamily="34" charset="-122"/>
                    <a:ea typeface="微软雅黑" panose="020B0503020204020204" pitchFamily="34" charset="-122"/>
                    <a:cs typeface="微软雅黑" panose="020B0503020204020204" pitchFamily="34" charset="-122"/>
                  </a:rPr>
                  <a:t>儿童：</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常用剂量为每日一次帕拉米韦</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10 mg/kg</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，经</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分钟以上单次静脉滴注，根据症状可连续多日重复给药。每次剂量不超过</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600 mg</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zh-CN" altLang="en-US" sz="1400" b="1" kern="0" dirty="0">
                    <a:effectLst/>
                    <a:latin typeface="微软雅黑" panose="020B0503020204020204" pitchFamily="34" charset="-122"/>
                    <a:ea typeface="微软雅黑" panose="020B0503020204020204" pitchFamily="34" charset="-122"/>
                    <a:cs typeface="微软雅黑" panose="020B0503020204020204" pitchFamily="34" charset="-122"/>
                  </a:rPr>
                  <a:t>成人：</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常用剂量为每次帕拉米韦</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300 mg</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，经</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分钟以上单次静脉滴注。对于因合并症等病情可能会加重的患者，剂量为每日一次</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600 mg</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并经</a:t>
                </a:r>
                <a:r>
                  <a:rPr lang="en-US" altLang="zh-CN" sz="1400" kern="0"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400" kern="0" dirty="0">
                    <a:effectLst/>
                    <a:latin typeface="微软雅黑" panose="020B0503020204020204" pitchFamily="34" charset="-122"/>
                    <a:ea typeface="微软雅黑" panose="020B0503020204020204" pitchFamily="34" charset="-122"/>
                    <a:cs typeface="微软雅黑" panose="020B0503020204020204" pitchFamily="34" charset="-122"/>
                  </a:rPr>
                  <a:t>分钟以上单次静脉滴注，根据症状可连续多日重复给药。此外，根据年龄及症状可酌情减量。</a:t>
                </a:r>
              </a:p>
            </p:txBody>
          </p:sp>
        </p:grpSp>
        <p:sp>
          <p:nvSpPr>
            <p:cNvPr id="5" name="文本框 4"/>
            <p:cNvSpPr txBox="1"/>
            <p:nvPr/>
          </p:nvSpPr>
          <p:spPr>
            <a:xfrm>
              <a:off x="9959" y="3759"/>
              <a:ext cx="2926" cy="464"/>
            </a:xfrm>
            <a:prstGeom prst="rect">
              <a:avLst/>
            </a:prstGeom>
            <a:noFill/>
          </p:spPr>
          <p:txBody>
            <a:bodyPr wrap="square" rtlCol="0">
              <a:spAutoFit/>
            </a:bodyPr>
            <a:lstStyle/>
            <a:p>
              <a:r>
                <a:rPr lang="zh-CN" altLang="en-US" b="1" dirty="0">
                  <a:solidFill>
                    <a:srgbClr val="0000CC"/>
                  </a:solidFill>
                  <a:latin typeface="微软雅黑" panose="020B0503020204020204" pitchFamily="34" charset="-122"/>
                  <a:ea typeface="微软雅黑" panose="020B0503020204020204" pitchFamily="34" charset="-122"/>
                </a:rPr>
                <a:t>用法用量</a:t>
              </a:r>
            </a:p>
          </p:txBody>
        </p:sp>
        <p:sp>
          <p:nvSpPr>
            <p:cNvPr id="17" name="文本框 16"/>
            <p:cNvSpPr txBox="1"/>
            <p:nvPr/>
          </p:nvSpPr>
          <p:spPr>
            <a:xfrm>
              <a:off x="9942" y="2823"/>
              <a:ext cx="2926" cy="464"/>
            </a:xfrm>
            <a:prstGeom prst="rect">
              <a:avLst/>
            </a:prstGeom>
            <a:noFill/>
          </p:spPr>
          <p:txBody>
            <a:bodyPr wrap="square" rtlCol="0">
              <a:spAutoFit/>
            </a:bodyPr>
            <a:lstStyle/>
            <a:p>
              <a:r>
                <a:rPr lang="zh-CN" altLang="en-US" b="1" dirty="0">
                  <a:solidFill>
                    <a:srgbClr val="0000CC"/>
                  </a:solidFill>
                  <a:latin typeface="微软雅黑" panose="020B0503020204020204" pitchFamily="34" charset="-122"/>
                  <a:ea typeface="微软雅黑" panose="020B0503020204020204" pitchFamily="34" charset="-122"/>
                </a:rPr>
                <a:t>适应症</a:t>
              </a:r>
            </a:p>
          </p:txBody>
        </p:sp>
        <p:sp>
          <p:nvSpPr>
            <p:cNvPr id="19" name="object 12"/>
            <p:cNvSpPr/>
            <p:nvPr/>
          </p:nvSpPr>
          <p:spPr>
            <a:xfrm>
              <a:off x="9049" y="2863"/>
              <a:ext cx="737" cy="464"/>
            </a:xfrm>
            <a:prstGeom prst="rect">
              <a:avLst/>
            </a:prstGeom>
            <a:blipFill>
              <a:blip r:embed="rId5"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grpSp>
      <p:sp>
        <p:nvSpPr>
          <p:cNvPr id="7" name="object 12"/>
          <p:cNvSpPr/>
          <p:nvPr/>
        </p:nvSpPr>
        <p:spPr>
          <a:xfrm>
            <a:off x="5892378" y="1856633"/>
            <a:ext cx="487866" cy="377556"/>
          </a:xfrm>
          <a:prstGeom prst="rect">
            <a:avLst/>
          </a:prstGeom>
          <a:blipFill>
            <a:blip r:embed="rId5" cstate="print"/>
            <a:stretch>
              <a:fillRect/>
            </a:stretch>
          </a:blipFill>
        </p:spPr>
        <p:txBody>
          <a:bodyPr wrap="square" lIns="0" tIns="0" rIns="0" bIns="0" rtlCol="0"/>
          <a:lstStyle/>
          <a:p>
            <a:endParaRPr sz="1400">
              <a:latin typeface="微软雅黑" panose="020B0503020204020204" pitchFamily="34" charset="-122"/>
              <a:ea typeface="微软雅黑" panose="020B0503020204020204" pitchFamily="34" charset="-122"/>
            </a:endParaRPr>
          </a:p>
        </p:txBody>
      </p:sp>
      <p:sp>
        <p:nvSpPr>
          <p:cNvPr id="9" name="文本框 8"/>
          <p:cNvSpPr txBox="1"/>
          <p:nvPr/>
        </p:nvSpPr>
        <p:spPr>
          <a:xfrm>
            <a:off x="466014" y="4070940"/>
            <a:ext cx="11289412" cy="1661993"/>
          </a:xfrm>
          <a:prstGeom prst="rect">
            <a:avLst/>
          </a:prstGeom>
          <a:noFill/>
          <a:ln w="28575">
            <a:solidFill>
              <a:srgbClr val="4472C4"/>
            </a:solidFill>
            <a:prstDash val="dash"/>
          </a:ln>
        </p:spPr>
        <p:txBody>
          <a:bodyPr wrap="square">
            <a:spAutoFit/>
          </a:bodyPr>
          <a:lstStyle/>
          <a:p>
            <a:r>
              <a:rPr lang="zh-CN" altLang="en-US" b="1" dirty="0">
                <a:solidFill>
                  <a:srgbClr val="0000CC"/>
                </a:solidFill>
                <a:latin typeface="微软雅黑" panose="020B0503020204020204" pitchFamily="34" charset="-122"/>
                <a:ea typeface="微软雅黑" panose="020B0503020204020204" pitchFamily="34" charset="-122"/>
              </a:rPr>
              <a:t>疾病基本情况</a:t>
            </a:r>
          </a:p>
          <a:p>
            <a:pPr marL="285750" indent="-285750">
              <a:buFont typeface="Wingdings" panose="05000000000000000000" charset="0"/>
              <a:buChar char="Ø"/>
            </a:pPr>
            <a:r>
              <a:rPr lang="zh-CN" altLang="en-US" sz="14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流行性感冒</a:t>
            </a:r>
            <a:r>
              <a:rPr lang="en-US" altLang="zh-CN" sz="14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以下简称流感</a:t>
            </a:r>
            <a:r>
              <a:rPr lang="en-US" altLang="zh-CN" sz="14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是流感病毒引起的一种急性呼吸道传染病，</a:t>
            </a:r>
            <a:r>
              <a:rPr lang="zh-CN" altLang="en-US" sz="1400" dirty="0">
                <a:solidFill>
                  <a:schemeClr val="bg2">
                    <a:lumMod val="10000"/>
                  </a:schemeClr>
                </a:solidFill>
                <a:latin typeface="微软雅黑" panose="020B0503020204020204" pitchFamily="34" charset="-122"/>
                <a:ea typeface="微软雅黑" panose="020B0503020204020204" pitchFamily="34" charset="-122"/>
              </a:rPr>
              <a:t>主要通过空气中的飞沫、人与人之间的接触或与被污染物品的接触传播。它最大的特点是发病快、传染性强、发病率高。</a:t>
            </a:r>
          </a:p>
          <a:p>
            <a:pPr marL="285750" indent="-285750">
              <a:buFont typeface="Wingdings" panose="05000000000000000000" charset="0"/>
              <a:buChar char="Ø"/>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流感病毒直接侵袭人体的呼吸系统，可引起病毒性肺炎、继发细菌性肺炎、急性呼吸窘迫综合征、休克、弥漫性血管内凝血等多种威胁生命的严重并发症。</a:t>
            </a:r>
          </a:p>
          <a:p>
            <a:pPr marL="285750" indent="-285750">
              <a:buFont typeface="Wingdings" panose="05000000000000000000" charset="0"/>
              <a:buChar char="Ø"/>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孕妇、婴幼儿、老年人和慢性基础疾病患者等均属于高危人群，患流感后出现严重疾病和死亡风险较高。每年</a:t>
            </a:r>
            <a:r>
              <a:rPr lang="zh-CN" altLang="en-US" sz="1400" dirty="0">
                <a:solidFill>
                  <a:schemeClr val="bg2">
                    <a:lumMod val="10000"/>
                  </a:schemeClr>
                </a:solidFill>
                <a:latin typeface="微软雅黑" panose="020B0503020204020204" pitchFamily="34" charset="-122"/>
                <a:ea typeface="微软雅黑" panose="020B0503020204020204" pitchFamily="34" charset="-122"/>
                <a:sym typeface="+mn-ea"/>
              </a:rPr>
              <a:t>全球</a:t>
            </a:r>
            <a:r>
              <a:rPr lang="zh-CN" altLang="en-US" sz="1400" dirty="0">
                <a:solidFill>
                  <a:schemeClr val="bg2">
                    <a:lumMod val="10000"/>
                  </a:schemeClr>
                </a:solidFill>
                <a:latin typeface="微软雅黑" panose="020B0503020204020204" pitchFamily="34" charset="-122"/>
                <a:ea typeface="微软雅黑" panose="020B0503020204020204" pitchFamily="34" charset="-122"/>
              </a:rPr>
              <a:t>流感可致</a:t>
            </a:r>
            <a:r>
              <a:rPr lang="en-US" altLang="zh-CN" sz="1400" dirty="0">
                <a:solidFill>
                  <a:schemeClr val="bg2">
                    <a:lumMod val="10000"/>
                  </a:schemeClr>
                </a:solidFill>
                <a:latin typeface="微软雅黑" panose="020B0503020204020204" pitchFamily="34" charset="-122"/>
                <a:ea typeface="微软雅黑" panose="020B0503020204020204" pitchFamily="34" charset="-122"/>
              </a:rPr>
              <a:t>300-500</a:t>
            </a:r>
            <a:r>
              <a:rPr lang="zh-CN" altLang="en-US" sz="1400" dirty="0">
                <a:solidFill>
                  <a:schemeClr val="bg2">
                    <a:lumMod val="10000"/>
                  </a:schemeClr>
                </a:solidFill>
                <a:latin typeface="微软雅黑" panose="020B0503020204020204" pitchFamily="34" charset="-122"/>
                <a:ea typeface="微软雅黑" panose="020B0503020204020204" pitchFamily="34" charset="-122"/>
              </a:rPr>
              <a:t>万例重症病例，</a:t>
            </a:r>
            <a:r>
              <a:rPr lang="en-US" altLang="zh-CN" sz="1400" dirty="0">
                <a:solidFill>
                  <a:schemeClr val="bg2">
                    <a:lumMod val="10000"/>
                  </a:schemeClr>
                </a:solidFill>
                <a:latin typeface="微软雅黑" panose="020B0503020204020204" pitchFamily="34" charset="-122"/>
                <a:ea typeface="微软雅黑" panose="020B0503020204020204" pitchFamily="34" charset="-122"/>
              </a:rPr>
              <a:t>29-65</a:t>
            </a:r>
            <a:r>
              <a:rPr lang="zh-CN" altLang="en-US" sz="1400" dirty="0">
                <a:solidFill>
                  <a:schemeClr val="bg2">
                    <a:lumMod val="10000"/>
                  </a:schemeClr>
                </a:solidFill>
                <a:latin typeface="微软雅黑" panose="020B0503020204020204" pitchFamily="34" charset="-122"/>
                <a:ea typeface="微软雅黑" panose="020B0503020204020204" pitchFamily="34" charset="-122"/>
              </a:rPr>
              <a:t>万人死亡。</a:t>
            </a:r>
          </a:p>
        </p:txBody>
      </p:sp>
      <p:sp>
        <p:nvSpPr>
          <p:cNvPr id="2" name="文本框 1"/>
          <p:cNvSpPr txBox="1"/>
          <p:nvPr>
            <p:custDataLst>
              <p:tags r:id="rId2"/>
            </p:custDataLst>
          </p:nvPr>
        </p:nvSpPr>
        <p:spPr>
          <a:xfrm>
            <a:off x="466014" y="5741283"/>
            <a:ext cx="11289411" cy="825867"/>
          </a:xfrm>
          <a:prstGeom prst="rect">
            <a:avLst/>
          </a:prstGeom>
          <a:noFill/>
          <a:ln w="28575">
            <a:solidFill>
              <a:srgbClr val="4472C4"/>
            </a:solidFill>
            <a:prstDash val="dash"/>
          </a:ln>
        </p:spPr>
        <p:txBody>
          <a:bodyPr wrap="square">
            <a:spAutoFit/>
          </a:bodyPr>
          <a:lstStyle/>
          <a:p>
            <a:r>
              <a:rPr lang="zh-CN" altLang="en-US" b="1" dirty="0">
                <a:solidFill>
                  <a:srgbClr val="0000CC"/>
                </a:solidFill>
                <a:latin typeface="微软雅黑" panose="020B0503020204020204" pitchFamily="34" charset="-122"/>
                <a:ea typeface="微软雅黑" panose="020B0503020204020204" pitchFamily="34" charset="-122"/>
              </a:rPr>
              <a:t>未满足的基本需求</a:t>
            </a:r>
          </a:p>
          <a:p>
            <a:pPr marL="298450" marR="5080" indent="-285750">
              <a:spcBef>
                <a:spcPts val="120"/>
              </a:spcBef>
              <a:buFont typeface="Wingdings" panose="05000000000000000000" charset="0"/>
              <a:buChar char="Ø"/>
            </a:pPr>
            <a:r>
              <a:rPr lang="zh-CN" altLang="en-US"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儿童为流感高发人群，新生儿无合适抗流感药可用。</a:t>
            </a:r>
          </a:p>
          <a:p>
            <a:pPr marL="298450" marR="5080" indent="-285750">
              <a:spcBef>
                <a:spcPts val="120"/>
              </a:spcBef>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sym typeface="+mn-ea"/>
              </a:rPr>
              <a:t>重症流感患者易导致严重不良反应，需快速抗流感药品治疗。</a:t>
            </a:r>
            <a:endParaRPr lang="zh-CN" altLang="en-US" sz="1400"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p>
        </p:txBody>
      </p:sp>
      <p:sp>
        <p:nvSpPr>
          <p:cNvPr id="18" name="文本框 17"/>
          <p:cNvSpPr txBox="1"/>
          <p:nvPr/>
        </p:nvSpPr>
        <p:spPr>
          <a:xfrm>
            <a:off x="679450" y="801465"/>
            <a:ext cx="11106150" cy="1664686"/>
          </a:xfrm>
          <a:prstGeom prst="rect">
            <a:avLst/>
          </a:prstGeom>
          <a:noFill/>
          <a:ln w="28575">
            <a:solidFill>
              <a:srgbClr val="0070C0"/>
            </a:solidFill>
            <a:prstDash val="dash"/>
          </a:ln>
        </p:spPr>
        <p:txBody>
          <a:bodyPr wrap="square">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同药理作用药品上市情况</a:t>
            </a:r>
          </a:p>
          <a:p>
            <a:pPr>
              <a:lnSpc>
                <a:spcPct val="150000"/>
              </a:lnSpc>
            </a:pPr>
            <a:r>
              <a:rPr lang="zh-CN" altLang="en-US" i="0" dirty="0">
                <a:solidFill>
                  <a:srgbClr val="222222"/>
                </a:solidFill>
                <a:effectLst/>
                <a:latin typeface="微软雅黑" panose="020B0503020204020204" pitchFamily="34" charset="-122"/>
                <a:ea typeface="微软雅黑" panose="020B0503020204020204" pitchFamily="34" charset="-122"/>
              </a:rPr>
              <a:t>      </a:t>
            </a:r>
            <a:r>
              <a:rPr lang="en-US" altLang="zh-CN" sz="1600" i="0" dirty="0">
                <a:solidFill>
                  <a:srgbClr val="222222"/>
                </a:solidFill>
                <a:effectLst/>
                <a:latin typeface="微软雅黑" panose="020B0503020204020204" pitchFamily="34" charset="-122"/>
                <a:ea typeface="微软雅黑" panose="020B0503020204020204" pitchFamily="34" charset="-122"/>
              </a:rPr>
              <a:t>2013</a:t>
            </a:r>
            <a:r>
              <a:rPr lang="zh-CN" altLang="en-US" sz="1600" i="0" dirty="0">
                <a:solidFill>
                  <a:srgbClr val="222222"/>
                </a:solidFill>
                <a:effectLst/>
                <a:latin typeface="微软雅黑" panose="020B0503020204020204" pitchFamily="34" charset="-122"/>
                <a:ea typeface="微软雅黑" panose="020B0503020204020204" pitchFamily="34" charset="-122"/>
              </a:rPr>
              <a:t>年</a:t>
            </a:r>
            <a:r>
              <a:rPr lang="en-US" altLang="zh-CN" sz="1600" i="0" dirty="0">
                <a:solidFill>
                  <a:srgbClr val="222222"/>
                </a:solidFill>
                <a:effectLst/>
                <a:latin typeface="微软雅黑" panose="020B0503020204020204" pitchFamily="34" charset="-122"/>
                <a:ea typeface="微软雅黑" panose="020B0503020204020204" pitchFamily="34" charset="-122"/>
              </a:rPr>
              <a:t>4</a:t>
            </a:r>
            <a:r>
              <a:rPr lang="zh-CN" altLang="en-US" sz="1600" i="0" dirty="0">
                <a:solidFill>
                  <a:srgbClr val="222222"/>
                </a:solidFill>
                <a:effectLst/>
                <a:latin typeface="微软雅黑" panose="020B0503020204020204" pitchFamily="34" charset="-122"/>
                <a:ea typeface="微软雅黑" panose="020B0503020204020204" pitchFamily="34" charset="-122"/>
              </a:rPr>
              <a:t>月</a:t>
            </a:r>
            <a:r>
              <a:rPr lang="en-US" altLang="zh-CN" sz="1600" i="0" dirty="0">
                <a:solidFill>
                  <a:srgbClr val="222222"/>
                </a:solidFill>
                <a:effectLst/>
                <a:latin typeface="微软雅黑" panose="020B0503020204020204" pitchFamily="34" charset="-122"/>
                <a:ea typeface="微软雅黑" panose="020B0503020204020204" pitchFamily="34" charset="-122"/>
              </a:rPr>
              <a:t>5</a:t>
            </a:r>
            <a:r>
              <a:rPr lang="zh-CN" altLang="en-US" sz="1600" i="0" dirty="0">
                <a:solidFill>
                  <a:srgbClr val="222222"/>
                </a:solidFill>
                <a:effectLst/>
                <a:latin typeface="微软雅黑" panose="020B0503020204020204" pitchFamily="34" charset="-122"/>
                <a:ea typeface="微软雅黑" panose="020B0503020204020204" pitchFamily="34" charset="-122"/>
              </a:rPr>
              <a:t>日</a:t>
            </a:r>
            <a:r>
              <a:rPr lang="zh-CN" altLang="en-US" sz="1600" dirty="0">
                <a:solidFill>
                  <a:srgbClr val="222222"/>
                </a:solidFill>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帕拉米韦氯化钠注射液”</a:t>
            </a:r>
            <a:r>
              <a:rPr lang="en-US" altLang="zh-CN" sz="1600" dirty="0">
                <a:effectLst/>
                <a:latin typeface="微软雅黑" panose="020B0503020204020204" pitchFamily="34" charset="-122"/>
                <a:ea typeface="微软雅黑" panose="020B0503020204020204" pitchFamily="34" charset="-122"/>
              </a:rPr>
              <a:t>2</a:t>
            </a:r>
            <a:r>
              <a:rPr lang="zh-CN" altLang="en-US" sz="1600" dirty="0">
                <a:effectLst/>
                <a:latin typeface="微软雅黑" panose="020B0503020204020204" pitchFamily="34" charset="-122"/>
                <a:ea typeface="微软雅黑" panose="020B0503020204020204" pitchFamily="34" charset="-122"/>
              </a:rPr>
              <a:t>个规格</a:t>
            </a:r>
            <a:r>
              <a:rPr lang="zh-CN" altLang="en-US" sz="1600" i="0" dirty="0">
                <a:solidFill>
                  <a:srgbClr val="222222"/>
                </a:solidFill>
                <a:effectLst/>
                <a:latin typeface="微软雅黑" panose="020B0503020204020204" pitchFamily="34" charset="-122"/>
                <a:ea typeface="微软雅黑" panose="020B0503020204020204" pitchFamily="34" charset="-122"/>
              </a:rPr>
              <a:t>在国内获批上市（</a:t>
            </a:r>
            <a:r>
              <a:rPr lang="zh-CN" altLang="en-US" sz="1600" i="0" dirty="0">
                <a:solidFill>
                  <a:srgbClr val="222222"/>
                </a:solidFill>
                <a:latin typeface="微软雅黑" panose="020B0503020204020204" pitchFamily="34" charset="-122"/>
                <a:ea typeface="微软雅黑" panose="020B0503020204020204" pitchFamily="34" charset="-122"/>
              </a:rPr>
              <a:t>规格</a:t>
            </a:r>
            <a:r>
              <a:rPr lang="zh-CN" altLang="en-US" sz="1600" dirty="0">
                <a:effectLst/>
                <a:latin typeface="微软雅黑" panose="020B0503020204020204" pitchFamily="34" charset="-122"/>
                <a:ea typeface="微软雅黑" panose="020B0503020204020204" pitchFamily="34" charset="-122"/>
              </a:rPr>
              <a:t>：</a:t>
            </a:r>
            <a:r>
              <a:rPr lang="en-US" altLang="zh-CN" sz="1600" dirty="0">
                <a:effectLst/>
                <a:latin typeface="微软雅黑" panose="020B0503020204020204" pitchFamily="34" charset="-122"/>
                <a:ea typeface="微软雅黑" panose="020B0503020204020204" pitchFamily="34" charset="-122"/>
              </a:rPr>
              <a:t>100ml:</a:t>
            </a:r>
            <a:r>
              <a:rPr lang="zh-CN" altLang="en-US" sz="1600" dirty="0">
                <a:effectLst/>
                <a:latin typeface="微软雅黑" panose="020B0503020204020204" pitchFamily="34" charset="-122"/>
                <a:ea typeface="微软雅黑" panose="020B0503020204020204" pitchFamily="34" charset="-122"/>
              </a:rPr>
              <a:t>帕拉米韦</a:t>
            </a:r>
            <a:r>
              <a:rPr lang="en-US" altLang="zh-CN" sz="1600" dirty="0">
                <a:effectLst/>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按</a:t>
            </a:r>
            <a:r>
              <a:rPr lang="en-US" altLang="zh-CN" sz="1600" dirty="0">
                <a:effectLst/>
                <a:latin typeface="微软雅黑" panose="020B0503020204020204" pitchFamily="34" charset="-122"/>
                <a:ea typeface="微软雅黑" panose="020B0503020204020204" pitchFamily="34" charset="-122"/>
              </a:rPr>
              <a:t>C15H28N4O4</a:t>
            </a:r>
            <a:r>
              <a:rPr lang="zh-CN" altLang="en-US" sz="1600" dirty="0">
                <a:effectLst/>
                <a:latin typeface="微软雅黑" panose="020B0503020204020204" pitchFamily="34" charset="-122"/>
                <a:ea typeface="微软雅黑" panose="020B0503020204020204" pitchFamily="34" charset="-122"/>
              </a:rPr>
              <a:t>计</a:t>
            </a:r>
            <a:r>
              <a:rPr lang="en-US" altLang="zh-CN" sz="1600" dirty="0">
                <a:effectLst/>
                <a:latin typeface="微软雅黑" panose="020B0503020204020204" pitchFamily="34" charset="-122"/>
                <a:ea typeface="微软雅黑" panose="020B0503020204020204" pitchFamily="34" charset="-122"/>
              </a:rPr>
              <a:t>)0.3g</a:t>
            </a:r>
            <a:r>
              <a:rPr lang="zh-CN" altLang="en-US" sz="1600" dirty="0">
                <a:effectLst/>
                <a:latin typeface="微软雅黑" panose="020B0503020204020204" pitchFamily="34" charset="-122"/>
                <a:ea typeface="微软雅黑" panose="020B0503020204020204" pitchFamily="34" charset="-122"/>
              </a:rPr>
              <a:t>与氯化钠</a:t>
            </a:r>
            <a:r>
              <a:rPr lang="en-US" altLang="zh-CN" sz="1600" dirty="0">
                <a:effectLst/>
                <a:latin typeface="微软雅黑" panose="020B0503020204020204" pitchFamily="34" charset="-122"/>
                <a:ea typeface="微软雅黑" panose="020B0503020204020204" pitchFamily="34" charset="-122"/>
              </a:rPr>
              <a:t>0.9g</a:t>
            </a:r>
            <a:r>
              <a:rPr lang="zh-CN" altLang="en-US" sz="1600" dirty="0">
                <a:effectLst/>
                <a:latin typeface="微软雅黑" panose="020B0503020204020204" pitchFamily="34" charset="-122"/>
                <a:ea typeface="微软雅黑" panose="020B0503020204020204" pitchFamily="34" charset="-122"/>
              </a:rPr>
              <a:t>； </a:t>
            </a:r>
            <a:r>
              <a:rPr lang="en-US" altLang="zh-CN" sz="1600" dirty="0">
                <a:effectLst/>
                <a:latin typeface="微软雅黑" panose="020B0503020204020204" pitchFamily="34" charset="-122"/>
                <a:ea typeface="微软雅黑" panose="020B0503020204020204" pitchFamily="34" charset="-122"/>
              </a:rPr>
              <a:t>100ml:</a:t>
            </a:r>
            <a:r>
              <a:rPr lang="zh-CN" altLang="en-US" sz="1600" dirty="0">
                <a:effectLst/>
                <a:latin typeface="微软雅黑" panose="020B0503020204020204" pitchFamily="34" charset="-122"/>
                <a:ea typeface="微软雅黑" panose="020B0503020204020204" pitchFamily="34" charset="-122"/>
              </a:rPr>
              <a:t>帕拉米韦</a:t>
            </a:r>
            <a:r>
              <a:rPr lang="en-US" altLang="zh-CN" sz="1600" dirty="0">
                <a:effectLst/>
                <a:latin typeface="微软雅黑" panose="020B0503020204020204" pitchFamily="34" charset="-122"/>
                <a:ea typeface="微软雅黑" panose="020B0503020204020204" pitchFamily="34" charset="-122"/>
              </a:rPr>
              <a:t>(</a:t>
            </a:r>
            <a:r>
              <a:rPr lang="zh-CN" altLang="en-US" sz="1600" dirty="0">
                <a:effectLst/>
                <a:latin typeface="微软雅黑" panose="020B0503020204020204" pitchFamily="34" charset="-122"/>
                <a:ea typeface="微软雅黑" panose="020B0503020204020204" pitchFamily="34" charset="-122"/>
              </a:rPr>
              <a:t>按</a:t>
            </a:r>
            <a:r>
              <a:rPr lang="en-US" altLang="zh-CN" sz="1600" dirty="0">
                <a:effectLst/>
                <a:latin typeface="微软雅黑" panose="020B0503020204020204" pitchFamily="34" charset="-122"/>
                <a:ea typeface="微软雅黑" panose="020B0503020204020204" pitchFamily="34" charset="-122"/>
              </a:rPr>
              <a:t>C15H28N4O4</a:t>
            </a:r>
            <a:r>
              <a:rPr lang="zh-CN" altLang="en-US" sz="1600" dirty="0">
                <a:effectLst/>
                <a:latin typeface="微软雅黑" panose="020B0503020204020204" pitchFamily="34" charset="-122"/>
                <a:ea typeface="微软雅黑" panose="020B0503020204020204" pitchFamily="34" charset="-122"/>
              </a:rPr>
              <a:t>计</a:t>
            </a:r>
            <a:r>
              <a:rPr lang="en-US" altLang="zh-CN" sz="1600" dirty="0">
                <a:effectLst/>
                <a:latin typeface="微软雅黑" panose="020B0503020204020204" pitchFamily="34" charset="-122"/>
                <a:ea typeface="微软雅黑" panose="020B0503020204020204" pitchFamily="34" charset="-122"/>
              </a:rPr>
              <a:t>)0.15g</a:t>
            </a:r>
            <a:r>
              <a:rPr lang="zh-CN" altLang="en-US" sz="1600" dirty="0">
                <a:effectLst/>
                <a:latin typeface="微软雅黑" panose="020B0503020204020204" pitchFamily="34" charset="-122"/>
                <a:ea typeface="微软雅黑" panose="020B0503020204020204" pitchFamily="34" charset="-122"/>
              </a:rPr>
              <a:t>与氯化钠</a:t>
            </a:r>
            <a:r>
              <a:rPr lang="en-US" altLang="zh-CN" sz="1600" dirty="0">
                <a:effectLst/>
                <a:latin typeface="微软雅黑" panose="020B0503020204020204" pitchFamily="34" charset="-122"/>
                <a:ea typeface="微软雅黑" panose="020B0503020204020204" pitchFamily="34" charset="-122"/>
              </a:rPr>
              <a:t>0.9g</a:t>
            </a:r>
            <a:r>
              <a:rPr lang="zh-CN" altLang="en-US" sz="1600" dirty="0">
                <a:effectLst/>
                <a:latin typeface="微软雅黑" panose="020B0503020204020204" pitchFamily="34" charset="-122"/>
                <a:ea typeface="微软雅黑" panose="020B0503020204020204" pitchFamily="34" charset="-122"/>
              </a:rPr>
              <a:t>）， </a:t>
            </a:r>
            <a:r>
              <a:rPr lang="en-US" altLang="zh-CN" sz="1600" dirty="0">
                <a:effectLst/>
                <a:latin typeface="微软雅黑" panose="020B0503020204020204" pitchFamily="34" charset="-122"/>
                <a:ea typeface="微软雅黑" panose="020B0503020204020204" pitchFamily="34" charset="-122"/>
              </a:rPr>
              <a:t>2017</a:t>
            </a:r>
            <a:r>
              <a:rPr lang="zh-CN" altLang="en-US" sz="1600" dirty="0">
                <a:effectLst/>
                <a:latin typeface="微软雅黑" panose="020B0503020204020204" pitchFamily="34" charset="-122"/>
                <a:ea typeface="微软雅黑" panose="020B0503020204020204" pitchFamily="34" charset="-122"/>
              </a:rPr>
              <a:t>年</a:t>
            </a:r>
            <a:r>
              <a:rPr lang="en-US" altLang="zh-CN" sz="1600" dirty="0">
                <a:effectLst/>
                <a:latin typeface="微软雅黑" panose="020B0503020204020204" pitchFamily="34" charset="-122"/>
                <a:ea typeface="微软雅黑" panose="020B0503020204020204" pitchFamily="34" charset="-122"/>
              </a:rPr>
              <a:t>2</a:t>
            </a:r>
            <a:r>
              <a:rPr lang="zh-CN" altLang="en-US" sz="1600" dirty="0">
                <a:effectLst/>
                <a:latin typeface="微软雅黑" panose="020B0503020204020204" pitchFamily="34" charset="-122"/>
                <a:ea typeface="微软雅黑" panose="020B0503020204020204" pitchFamily="34" charset="-122"/>
              </a:rPr>
              <a:t>月</a:t>
            </a:r>
            <a:r>
              <a:rPr lang="en-US" altLang="zh-CN" sz="1600" dirty="0">
                <a:effectLst/>
                <a:latin typeface="微软雅黑" panose="020B0503020204020204" pitchFamily="34" charset="-122"/>
                <a:ea typeface="微软雅黑" panose="020B0503020204020204" pitchFamily="34" charset="-122"/>
              </a:rPr>
              <a:t>21</a:t>
            </a:r>
            <a:r>
              <a:rPr lang="zh-CN" altLang="en-US" sz="1600" dirty="0">
                <a:effectLst/>
                <a:latin typeface="微软雅黑" panose="020B0503020204020204" pitchFamily="34" charset="-122"/>
                <a:ea typeface="微软雅黑" panose="020B0503020204020204" pitchFamily="34" charset="-122"/>
              </a:rPr>
              <a:t>日起纳入国家医保目录乙类、医保使用范围为限流感重症高危人群及重症患者的抗流感病毒治疗。</a:t>
            </a:r>
            <a:endParaRPr lang="zh-CN" altLang="en-US"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620183" y="2849344"/>
            <a:ext cx="6096000" cy="499624"/>
          </a:xfrm>
          <a:prstGeom prst="rect">
            <a:avLst/>
          </a:prstGeom>
          <a:noFill/>
        </p:spPr>
        <p:txBody>
          <a:bodyPr wrap="square">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参照药品建议：</a:t>
            </a:r>
            <a:r>
              <a:rPr lang="en-US" altLang="zh-CN" sz="20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帕拉米韦氯化钠注射液</a:t>
            </a:r>
            <a:endParaRPr lang="en-US" altLang="zh-CN" sz="20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8" name="表格 27"/>
          <p:cNvGraphicFramePr>
            <a:graphicFrameLocks noGrp="1"/>
          </p:cNvGraphicFramePr>
          <p:nvPr>
            <p:extLst>
              <p:ext uri="{D42A27DB-BD31-4B8C-83A1-F6EECF244321}">
                <p14:modId xmlns:p14="http://schemas.microsoft.com/office/powerpoint/2010/main" val="2357189327"/>
              </p:ext>
            </p:extLst>
          </p:nvPr>
        </p:nvGraphicFramePr>
        <p:xfrm>
          <a:off x="679450" y="3308252"/>
          <a:ext cx="11106151" cy="3165927"/>
        </p:xfrm>
        <a:graphic>
          <a:graphicData uri="http://schemas.openxmlformats.org/drawingml/2006/table">
            <a:tbl>
              <a:tblPr/>
              <a:tblGrid>
                <a:gridCol w="1518671">
                  <a:extLst>
                    <a:ext uri="{9D8B030D-6E8A-4147-A177-3AD203B41FA5}">
                      <a16:colId xmlns:a16="http://schemas.microsoft.com/office/drawing/2014/main" val="20000"/>
                    </a:ext>
                  </a:extLst>
                </a:gridCol>
                <a:gridCol w="906951">
                  <a:extLst>
                    <a:ext uri="{9D8B030D-6E8A-4147-A177-3AD203B41FA5}">
                      <a16:colId xmlns:a16="http://schemas.microsoft.com/office/drawing/2014/main" val="20001"/>
                    </a:ext>
                  </a:extLst>
                </a:gridCol>
                <a:gridCol w="991978">
                  <a:extLst>
                    <a:ext uri="{9D8B030D-6E8A-4147-A177-3AD203B41FA5}">
                      <a16:colId xmlns:a16="http://schemas.microsoft.com/office/drawing/2014/main" val="20002"/>
                    </a:ext>
                  </a:extLst>
                </a:gridCol>
                <a:gridCol w="1191789">
                  <a:extLst>
                    <a:ext uri="{9D8B030D-6E8A-4147-A177-3AD203B41FA5}">
                      <a16:colId xmlns:a16="http://schemas.microsoft.com/office/drawing/2014/main" val="20003"/>
                    </a:ext>
                  </a:extLst>
                </a:gridCol>
                <a:gridCol w="4413961">
                  <a:extLst>
                    <a:ext uri="{9D8B030D-6E8A-4147-A177-3AD203B41FA5}">
                      <a16:colId xmlns:a16="http://schemas.microsoft.com/office/drawing/2014/main" val="20004"/>
                    </a:ext>
                  </a:extLst>
                </a:gridCol>
                <a:gridCol w="982133">
                  <a:extLst>
                    <a:ext uri="{9D8B030D-6E8A-4147-A177-3AD203B41FA5}">
                      <a16:colId xmlns:a16="http://schemas.microsoft.com/office/drawing/2014/main" val="20005"/>
                    </a:ext>
                  </a:extLst>
                </a:gridCol>
                <a:gridCol w="1100668">
                  <a:extLst>
                    <a:ext uri="{9D8B030D-6E8A-4147-A177-3AD203B41FA5}">
                      <a16:colId xmlns:a16="http://schemas.microsoft.com/office/drawing/2014/main" val="20006"/>
                    </a:ext>
                  </a:extLst>
                </a:gridCol>
              </a:tblGrid>
              <a:tr h="618712">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参照药品名称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是否医保</a:t>
                      </a:r>
                      <a:endParaRPr lang="en-US" altLang="zh-CN" sz="1400" b="1" i="0" u="none" strike="noStrike" dirty="0">
                        <a:solidFill>
                          <a:srgbClr val="303133"/>
                        </a:solidFill>
                        <a:effectLst/>
                        <a:latin typeface="微软雅黑" panose="020B0503020204020204" pitchFamily="34" charset="-122"/>
                        <a:ea typeface="微软雅黑" panose="020B0503020204020204" pitchFamily="34" charset="-122"/>
                      </a:endParaRPr>
                    </a:p>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目录内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最小</a:t>
                      </a:r>
                      <a:endParaRPr lang="en-US" altLang="zh-CN" sz="1400" b="1" i="0" u="none" strike="noStrike" dirty="0">
                        <a:solidFill>
                          <a:srgbClr val="303133"/>
                        </a:solidFill>
                        <a:effectLst/>
                        <a:latin typeface="微软雅黑" panose="020B0503020204020204" pitchFamily="34" charset="-122"/>
                        <a:ea typeface="微软雅黑" panose="020B0503020204020204" pitchFamily="34" charset="-122"/>
                      </a:endParaRPr>
                    </a:p>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规格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全国最低挂网价</a:t>
                      </a:r>
                      <a:r>
                        <a:rPr lang="en-US" altLang="zh-CN" sz="1400" b="1" i="0" u="none" strike="noStrike" dirty="0">
                          <a:solidFill>
                            <a:srgbClr val="303133"/>
                          </a:solidFill>
                          <a:effectLst/>
                          <a:latin typeface="微软雅黑" panose="020B0503020204020204" pitchFamily="34" charset="-122"/>
                          <a:ea typeface="微软雅黑" panose="020B0503020204020204" pitchFamily="34" charset="-122"/>
                        </a:rPr>
                        <a:t>(</a:t>
                      </a: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元</a:t>
                      </a:r>
                      <a:r>
                        <a:rPr lang="en-US" altLang="zh-CN" sz="1400" b="1" i="0" u="none" strike="noStrike" dirty="0">
                          <a:solidFill>
                            <a:srgbClr val="303133"/>
                          </a:solidFill>
                          <a:effectLst/>
                          <a:latin typeface="微软雅黑" panose="020B0503020204020204" pitchFamily="34" charset="-122"/>
                          <a:ea typeface="微软雅黑" panose="020B0503020204020204" pitchFamily="34" charset="-122"/>
                        </a:rPr>
                        <a:t>/</a:t>
                      </a: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瓶</a:t>
                      </a:r>
                      <a:r>
                        <a:rPr lang="en-US" altLang="zh-CN" sz="1400" b="1" i="0" u="none" strike="noStrike" dirty="0">
                          <a:solidFill>
                            <a:srgbClr val="303133"/>
                          </a:solidFill>
                          <a:effectLst/>
                          <a:latin typeface="微软雅黑" panose="020B0503020204020204" pitchFamily="34" charset="-122"/>
                          <a:ea typeface="微软雅黑" panose="020B0503020204020204" pitchFamily="34"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用法用量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dirty="0">
                          <a:solidFill>
                            <a:srgbClr val="303133"/>
                          </a:solidFill>
                          <a:effectLst/>
                          <a:latin typeface="微软雅黑" panose="020B0503020204020204" pitchFamily="34" charset="-122"/>
                          <a:ea typeface="微软雅黑" panose="020B0503020204020204" pitchFamily="34" charset="-122"/>
                        </a:rPr>
                        <a:t>费用类型</a:t>
                      </a:r>
                      <a:endParaRPr lang="en-US" altLang="zh-CN" sz="1400" b="1" i="0" u="none" strike="noStrike" dirty="0">
                        <a:solidFill>
                          <a:srgbClr val="303133"/>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50000"/>
                        </a:lnSpc>
                      </a:pPr>
                      <a:r>
                        <a:rPr lang="zh-CN" altLang="en-US" sz="1400" b="1" i="0" u="none" strike="noStrike">
                          <a:solidFill>
                            <a:srgbClr val="303133"/>
                          </a:solidFill>
                          <a:effectLst/>
                          <a:latin typeface="微软雅黑" panose="020B0503020204020204" pitchFamily="34" charset="-122"/>
                          <a:ea typeface="微软雅黑" panose="020B0503020204020204" pitchFamily="34" charset="-122"/>
                        </a:rPr>
                        <a:t>金额（元）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4697">
                <a:tc>
                  <a:txBody>
                    <a:bodyPr/>
                    <a:lstStyle/>
                    <a:p>
                      <a:pPr algn="ctr" fontAlgn="ctr">
                        <a:lnSpc>
                          <a:spcPct val="150000"/>
                        </a:lnSpc>
                      </a:pP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帕拉米韦</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lnSpc>
                          <a:spcPct val="150000"/>
                        </a:lnSpc>
                      </a:pP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氯化钠</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lnSpc>
                          <a:spcPct val="150000"/>
                        </a:lnSpc>
                      </a:pP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注射液</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是</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lnSpc>
                          <a:spcPct val="150000"/>
                        </a:lnSpc>
                      </a:pP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100ml:</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帕拉米韦</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0.15g</a:t>
                      </a: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与氯化钠</a:t>
                      </a:r>
                      <a:r>
                        <a:rPr lang="en-US" altLang="zh-CN"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0.9g</a:t>
                      </a:r>
                      <a:endParaRPr 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115.29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静脉滴注给药。在出现流感症状的</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48</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小时内开始治疗。</a:t>
                      </a:r>
                    </a:p>
                    <a:p>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成人：一般用量为</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300mg</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，单次静脉滴注，滴注时间不少于</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30</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分钟。严重并发症的患者，可用</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600mg</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，单次静脉滴注，滴注时间不少于</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40</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分钟。症状严重者，可每日一次，</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1-5</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天连续重复给药。另外可以根据年龄和症状等酌情减量。</a:t>
                      </a:r>
                    </a:p>
                    <a:p>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儿童：通常情况下可以采用帕拉米韦一日一次，每次</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10mg/kg</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体重，</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30</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分钟以上单次静脉滴注，也可以根据病情，采用连日重复给药，不超过</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5</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天。单次给药量的上限为</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600mg</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以内。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日均费用</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成人</a:t>
                      </a:r>
                      <a:endParaRPr lang="en-US" altLang="zh-CN" sz="1400" b="0" i="0" u="none" strike="noStrike" dirty="0">
                        <a:solidFill>
                          <a:schemeClr val="tx1"/>
                        </a:solidFill>
                        <a:effectLst/>
                        <a:latin typeface="微软雅黑" panose="020B0503020204020204" pitchFamily="34" charset="-122"/>
                        <a:ea typeface="微软雅黑" panose="020B0503020204020204" pitchFamily="34" charset="-122"/>
                      </a:endParaRPr>
                    </a:p>
                    <a:p>
                      <a:pPr algn="ctr" fontAlgn="ctr">
                        <a:lnSpc>
                          <a:spcPct val="150000"/>
                        </a:lnSpc>
                      </a:pP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230.58</a:t>
                      </a:r>
                    </a:p>
                    <a:p>
                      <a:pPr algn="ctr" fontAlgn="ctr">
                        <a:lnSpc>
                          <a:spcPct val="150000"/>
                        </a:lnSpc>
                      </a:pP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元</a:t>
                      </a: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天</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4800">
                <a:tc>
                  <a:txBody>
                    <a:bodyPr/>
                    <a:lstStyle/>
                    <a:p>
                      <a:pPr algn="ctr" fontAlgn="ctr">
                        <a:lnSpc>
                          <a:spcPct val="150000"/>
                        </a:lnSpc>
                      </a:pP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参照品选用理由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帕拉米韦注射液</a:t>
                      </a:r>
                      <a:r>
                        <a:rPr lang="ja-JP" altLang="zh-CN" sz="14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用于</a:t>
                      </a:r>
                      <a:r>
                        <a:rPr lang="zh-CN" altLang="zh-CN" sz="14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治疗</a:t>
                      </a:r>
                      <a:r>
                        <a:rPr lang="ja-JP" altLang="zh-CN" sz="1400" kern="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甲型或乙型流行性感冒</a:t>
                      </a:r>
                      <a:r>
                        <a:rPr lang="zh-CN" altLang="en-US" sz="1400" dirty="0">
                          <a:solidFill>
                            <a:schemeClr val="tx1"/>
                          </a:solidFill>
                          <a:latin typeface="微软雅黑" panose="020B0503020204020204" pitchFamily="34" charset="-122"/>
                          <a:ea typeface="微软雅黑" panose="020B0503020204020204" pitchFamily="34" charset="-122"/>
                        </a:rPr>
                        <a:t>并且多家药企通过仿制药⼀致性评价；与医保目录内同治疗领域的“</a:t>
                      </a:r>
                      <a:r>
                        <a:rPr lang="zh-CN" altLang="en-US" sz="14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帕拉米韦氯化钠注射液”比较，</a:t>
                      </a:r>
                      <a:r>
                        <a:rPr lang="zh-CN" altLang="en-US" sz="1400" dirty="0">
                          <a:solidFill>
                            <a:schemeClr val="tx1"/>
                          </a:solidFill>
                          <a:latin typeface="微软雅黑" panose="020B0503020204020204" pitchFamily="34" charset="-122"/>
                          <a:ea typeface="微软雅黑" panose="020B0503020204020204" pitchFamily="34" charset="-122"/>
                        </a:rPr>
                        <a:t>主要成分、适应症及用量⼀致。</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有效性</a:t>
            </a:r>
          </a:p>
        </p:txBody>
      </p:sp>
      <p:sp>
        <p:nvSpPr>
          <p:cNvPr id="7" name="object 7"/>
          <p:cNvSpPr txBox="1"/>
          <p:nvPr/>
        </p:nvSpPr>
        <p:spPr>
          <a:xfrm>
            <a:off x="721994" y="935143"/>
            <a:ext cx="9651365" cy="380360"/>
          </a:xfrm>
          <a:prstGeom prst="rect">
            <a:avLst/>
          </a:prstGeom>
        </p:spPr>
        <p:txBody>
          <a:bodyPr vert="horz" wrap="square" lIns="0" tIns="64769" rIns="0" bIns="0" rtlCol="0">
            <a:spAutoFit/>
          </a:bodyPr>
          <a:lstStyle/>
          <a:p>
            <a:pPr marL="12700">
              <a:lnSpc>
                <a:spcPct val="110000"/>
              </a:lnSpc>
              <a:spcBef>
                <a:spcPts val="510"/>
              </a:spcBef>
            </a:pPr>
            <a:r>
              <a:rPr lang="en-US" altLang="zh-CN" sz="2000" b="1" dirty="0" err="1">
                <a:solidFill>
                  <a:srgbClr val="0000CC"/>
                </a:solidFill>
                <a:latin typeface="微软雅黑" panose="020B0503020204020204" pitchFamily="34" charset="-122"/>
                <a:ea typeface="微软雅黑" panose="020B0503020204020204" pitchFamily="34" charset="-122"/>
              </a:rPr>
              <a:t>与对照药品疗效方面优势和不足：</a:t>
            </a:r>
            <a:r>
              <a:rPr lang="en-US" altLang="zh-CN" dirty="0" err="1">
                <a:latin typeface="微软雅黑" panose="020B0503020204020204" pitchFamily="34" charset="-122"/>
                <a:ea typeface="微软雅黑" panose="020B0503020204020204" pitchFamily="34" charset="-122"/>
              </a:rPr>
              <a:t>本品与建议参照药品的活性成分和用量均一致，疗效一致</a:t>
            </a:r>
            <a:r>
              <a:rPr lang="en-US" altLang="zh-CN" dirty="0">
                <a:latin typeface="微软雅黑" panose="020B0503020204020204" pitchFamily="34" charset="-122"/>
                <a:ea typeface="微软雅黑" panose="020B0503020204020204" pitchFamily="34" charset="-122"/>
              </a:rPr>
              <a:t>。</a:t>
            </a:r>
            <a:endParaRPr kumimoji="0" lang="en-US" altLang="zh-CN" sz="1600" b="1" i="0" u="none" strike="noStrike" kern="1200" cap="none" spc="3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object 7"/>
          <p:cNvSpPr txBox="1"/>
          <p:nvPr/>
        </p:nvSpPr>
        <p:spPr>
          <a:xfrm>
            <a:off x="721994" y="1482925"/>
            <a:ext cx="9651365" cy="373178"/>
          </a:xfrm>
          <a:prstGeom prst="rect">
            <a:avLst/>
          </a:prstGeom>
        </p:spPr>
        <p:txBody>
          <a:bodyPr vert="horz" wrap="square" lIns="0" tIns="64769" rIns="0" bIns="0" rtlCol="0">
            <a:spAutoFit/>
          </a:bodyPr>
          <a:lstStyle/>
          <a:p>
            <a:pPr marL="12700">
              <a:lnSpc>
                <a:spcPct val="100000"/>
              </a:lnSpc>
              <a:spcBef>
                <a:spcPts val="510"/>
              </a:spcBef>
            </a:pPr>
            <a:r>
              <a:rPr lang="en-US" altLang="zh-CN" sz="2000" b="1" dirty="0">
                <a:solidFill>
                  <a:srgbClr val="0000CC"/>
                </a:solidFill>
                <a:latin typeface="微软雅黑" panose="020B0503020204020204" pitchFamily="34" charset="-122"/>
                <a:ea typeface="微软雅黑" panose="020B0503020204020204" pitchFamily="34" charset="-122"/>
              </a:rPr>
              <a:t>与</a:t>
            </a:r>
            <a:r>
              <a:rPr lang="zh-CN" altLang="en-US" sz="2000" b="1" dirty="0">
                <a:solidFill>
                  <a:srgbClr val="0000CC"/>
                </a:solidFill>
                <a:latin typeface="微软雅黑" panose="020B0503020204020204" pitchFamily="34" charset="-122"/>
                <a:ea typeface="微软雅黑" panose="020B0503020204020204" pitchFamily="34" charset="-122"/>
              </a:rPr>
              <a:t>同治疗领域</a:t>
            </a:r>
            <a:r>
              <a:rPr lang="en-US" altLang="zh-CN" sz="2000" b="1" dirty="0" err="1">
                <a:solidFill>
                  <a:srgbClr val="0000CC"/>
                </a:solidFill>
                <a:latin typeface="微软雅黑" panose="020B0503020204020204" pitchFamily="34" charset="-122"/>
                <a:ea typeface="微软雅黑" panose="020B0503020204020204" pitchFamily="34" charset="-122"/>
              </a:rPr>
              <a:t>药品疗效方面优势和不足</a:t>
            </a:r>
            <a:endParaRPr kumimoji="0" lang="en-US" altLang="zh-CN" sz="2000" b="1" i="0" u="none" strike="noStrike" kern="1200" cap="none" spc="3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29813" y="1825325"/>
            <a:ext cx="10695305" cy="4223079"/>
          </a:xfrm>
          <a:prstGeom prst="rect">
            <a:avLst/>
          </a:prstGeom>
          <a:noFill/>
        </p:spPr>
        <p:txBody>
          <a:bodyPr wrap="square" rtlCol="0" anchor="t">
            <a:spAutoFit/>
          </a:bodyPr>
          <a:lstStyle/>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一项Meta 分析，</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共纳入 17 个 RCT，合计 2992 例患者。</a:t>
            </a: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：帕拉米韦组临床有效率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（91.52%）</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高于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79.16%</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P&lt;0.00001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ts val="1800"/>
              </a:lnSpc>
              <a:buFont typeface="Wingdings" panose="05000000000000000000" charset="0"/>
              <a:buChar char="Ø"/>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一项Meta分析</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共纳入13 项研究，包括6 项</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RCT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和7项非随机观察性研究，共2023例患者。</a:t>
            </a: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：帕拉米韦缓解发热的时间短于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P＜0</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0001</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p>
          <a:p>
            <a:pPr marL="285750" indent="-285750">
              <a:lnSpc>
                <a:spcPts val="1800"/>
              </a:lnSpc>
              <a:buFont typeface="Wingdings" panose="05000000000000000000" charset="0"/>
              <a:buChar char="Ø"/>
            </a:pP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ts val="1800"/>
              </a:lnSpc>
              <a:spcBef>
                <a:spcPct val="0"/>
              </a:spcBef>
              <a:spcAft>
                <a:spcPct val="35000"/>
              </a:spcAft>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日本国内Ⅱ期临床试验和国际多中心Ⅲ期临床试验</a:t>
            </a:r>
          </a:p>
          <a:p>
            <a:pPr lvl="0" indent="0">
              <a:lnSpc>
                <a:spcPts val="1800"/>
              </a:lnSpc>
              <a:spcBef>
                <a:spcPct val="0"/>
              </a:spcBef>
              <a:spcAft>
                <a:spcPct val="35000"/>
              </a:spcAft>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：帕拉米韦</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给药24 h 以后</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解热效果最显著，退热时间</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快29%</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ts val="1800"/>
              </a:lnSpc>
              <a:spcBef>
                <a:spcPct val="0"/>
              </a:spcBef>
              <a:spcAft>
                <a:spcPct val="35000"/>
              </a:spcAft>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一项回顾性分析，纳入乙型流感病毒感染患儿 94 例，帕拉米韦组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n=47</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n=47</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cs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帕拉米韦组咳嗽、发烧、流涕等症状消失时间显著快于</a:t>
            </a:r>
            <a:r>
              <a:rPr lang="zh-CN" altLang="en-US" sz="1400" dirty="0">
                <a:latin typeface="微软雅黑" panose="020B0503020204020204" pitchFamily="34" charset="-122"/>
                <a:ea typeface="微软雅黑" panose="020B0503020204020204" pitchFamily="34" charset="-122"/>
                <a:sym typeface="+mn-ea"/>
              </a:rPr>
              <a:t>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对照组</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0.001</a:t>
            </a:r>
            <a:r>
              <a:rPr 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nSpc>
                <a:spcPts val="1800"/>
              </a:lnSpc>
              <a:spcBef>
                <a:spcPct val="0"/>
              </a:spcBef>
              <a:spcAft>
                <a:spcPct val="35000"/>
              </a:spcAft>
              <a:buFont typeface="Wingdings" panose="05000000000000000000" charset="0"/>
              <a:buNone/>
            </a:pP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1800"/>
              </a:lnSpc>
              <a:buFont typeface="Wingdings" panose="05000000000000000000" charset="0"/>
              <a:buChar char="Ø"/>
            </a:pPr>
            <a:r>
              <a:rPr lang="zh-CN" altLang="en-US" sz="1400" dirty="0">
                <a:latin typeface="微软雅黑" panose="020B0503020204020204" pitchFamily="34" charset="-122"/>
                <a:ea typeface="微软雅黑" panose="020B0503020204020204" pitchFamily="34" charset="-122"/>
                <a:sym typeface="+mn-ea"/>
              </a:rPr>
              <a:t>一项荟萃分析，包括</a:t>
            </a:r>
            <a:r>
              <a:rPr lang="en-US" altLang="zh-CN" sz="1400" dirty="0">
                <a:latin typeface="微软雅黑" panose="020B0503020204020204" pitchFamily="34" charset="-122"/>
                <a:ea typeface="微软雅黑" panose="020B0503020204020204" pitchFamily="34" charset="-122"/>
                <a:sym typeface="+mn-ea"/>
              </a:rPr>
              <a:t>2</a:t>
            </a:r>
            <a:r>
              <a:rPr lang="zh-CN" altLang="en-US" sz="1400" dirty="0">
                <a:latin typeface="微软雅黑" panose="020B0503020204020204" pitchFamily="34" charset="-122"/>
                <a:ea typeface="微软雅黑" panose="020B0503020204020204" pitchFamily="34" charset="-122"/>
                <a:sym typeface="+mn-ea"/>
              </a:rPr>
              <a:t>个随机对照研究和</a:t>
            </a:r>
            <a:r>
              <a:rPr lang="en-US" altLang="zh-CN" sz="1400" dirty="0">
                <a:latin typeface="微软雅黑" panose="020B0503020204020204" pitchFamily="34" charset="-122"/>
                <a:ea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sym typeface="+mn-ea"/>
              </a:rPr>
              <a:t>个开放性研究（</a:t>
            </a:r>
            <a:r>
              <a:rPr lang="en-US" altLang="zh-CN" sz="1400" dirty="0">
                <a:latin typeface="微软雅黑" panose="020B0503020204020204" pitchFamily="34" charset="-122"/>
                <a:ea typeface="微软雅黑" panose="020B0503020204020204" pitchFamily="34" charset="-122"/>
                <a:sym typeface="+mn-ea"/>
              </a:rPr>
              <a:t>2011-2015</a:t>
            </a:r>
            <a:r>
              <a:rPr lang="zh-CN" altLang="en-US" sz="1400" dirty="0">
                <a:latin typeface="微软雅黑" panose="020B0503020204020204" pitchFamily="34" charset="-122"/>
                <a:ea typeface="微软雅黑" panose="020B0503020204020204" pitchFamily="34" charset="-122"/>
                <a:sym typeface="+mn-ea"/>
              </a:rPr>
              <a:t>），涉及</a:t>
            </a:r>
            <a:r>
              <a:rPr lang="en-US" altLang="zh-CN" sz="1400" dirty="0">
                <a:latin typeface="微软雅黑" panose="020B0503020204020204" pitchFamily="34" charset="-122"/>
                <a:ea typeface="微软雅黑" panose="020B0503020204020204" pitchFamily="34" charset="-122"/>
                <a:sym typeface="+mn-ea"/>
              </a:rPr>
              <a:t>1606</a:t>
            </a:r>
            <a:r>
              <a:rPr lang="zh-CN" altLang="en-US" sz="1400" dirty="0">
                <a:latin typeface="微软雅黑" panose="020B0503020204020204" pitchFamily="34" charset="-122"/>
                <a:ea typeface="微软雅黑" panose="020B0503020204020204" pitchFamily="34" charset="-122"/>
                <a:sym typeface="+mn-ea"/>
              </a:rPr>
              <a:t>名患者</a:t>
            </a:r>
          </a:p>
          <a:p>
            <a:pPr indent="0">
              <a:lnSpc>
                <a:spcPts val="18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a:t>
            </a:r>
            <a:r>
              <a:rPr lang="zh-CN" altLang="en-US" sz="1400" b="1" dirty="0">
                <a:highlight>
                  <a:srgbClr val="C0C0C0"/>
                </a:highlight>
                <a:latin typeface="微软雅黑" panose="020B0503020204020204" pitchFamily="34" charset="-122"/>
                <a:ea typeface="微软雅黑" panose="020B0503020204020204" pitchFamily="34" charset="-122"/>
                <a:sym typeface="+mn-ea"/>
              </a:rPr>
              <a:t>结果显示</a:t>
            </a:r>
            <a:r>
              <a:rPr lang="zh-CN" altLang="en-US" sz="1400" b="1"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与口服</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组相比，</a:t>
            </a:r>
            <a:r>
              <a:rPr lang="zh-CN" altLang="en-US" sz="1400" b="1" dirty="0">
                <a:latin typeface="微软雅黑" panose="020B0503020204020204" pitchFamily="34" charset="-122"/>
                <a:ea typeface="微软雅黑" panose="020B0503020204020204" pitchFamily="34" charset="-122"/>
                <a:sym typeface="+mn-ea"/>
              </a:rPr>
              <a:t>帕拉米韦治疗组退热的时间更快</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平均差异（</a:t>
            </a:r>
            <a:r>
              <a:rPr lang="en-US" altLang="zh-CN" sz="1400" b="1" dirty="0">
                <a:solidFill>
                  <a:srgbClr val="FF0000"/>
                </a:solidFill>
                <a:latin typeface="微软雅黑" panose="020B0503020204020204" pitchFamily="34" charset="-122"/>
                <a:ea typeface="微软雅黑" panose="020B0503020204020204" pitchFamily="34" charset="-122"/>
                <a:sym typeface="+mn-ea"/>
              </a:rPr>
              <a:t>MD</a:t>
            </a:r>
            <a:r>
              <a:rPr lang="zh-CN" altLang="en-US" sz="1400" b="1" dirty="0">
                <a:solidFill>
                  <a:srgbClr val="FF0000"/>
                </a:solidFill>
                <a:latin typeface="微软雅黑" panose="020B0503020204020204" pitchFamily="34" charset="-122"/>
                <a:ea typeface="微软雅黑" panose="020B0503020204020204" pitchFamily="34" charset="-122"/>
                <a:sym typeface="+mn-ea"/>
              </a:rPr>
              <a:t>）为</a:t>
            </a:r>
            <a:r>
              <a:rPr lang="en-US" altLang="zh-CN" sz="1400" b="1" dirty="0">
                <a:solidFill>
                  <a:srgbClr val="FF0000"/>
                </a:solidFill>
                <a:latin typeface="微软雅黑" panose="020B0503020204020204" pitchFamily="34" charset="-122"/>
                <a:ea typeface="微软雅黑" panose="020B0503020204020204" pitchFamily="34" charset="-122"/>
                <a:sym typeface="+mn-ea"/>
              </a:rPr>
              <a:t>7.17</a:t>
            </a:r>
            <a:r>
              <a:rPr lang="zh-CN" altLang="en-US" sz="1400" b="1" dirty="0">
                <a:solidFill>
                  <a:srgbClr val="FF0000"/>
                </a:solidFill>
                <a:latin typeface="微软雅黑" panose="020B0503020204020204" pitchFamily="34" charset="-122"/>
                <a:ea typeface="微软雅黑" panose="020B0503020204020204" pitchFamily="34" charset="-122"/>
                <a:sym typeface="+mn-ea"/>
              </a:rPr>
              <a:t>小时（</a:t>
            </a:r>
            <a:r>
              <a:rPr lang="en-US" altLang="zh-CN" sz="1400" b="1" dirty="0">
                <a:solidFill>
                  <a:srgbClr val="FF0000"/>
                </a:solidFill>
                <a:latin typeface="微软雅黑" panose="020B0503020204020204" pitchFamily="34" charset="-122"/>
                <a:ea typeface="微软雅黑" panose="020B0503020204020204" pitchFamily="34" charset="-122"/>
                <a:sym typeface="+mn-ea"/>
              </a:rPr>
              <a:t>P</a:t>
            </a:r>
            <a:r>
              <a:rPr lang="zh-CN" altLang="en-US" sz="1400" b="1" dirty="0">
                <a:solidFill>
                  <a:srgbClr val="FF0000"/>
                </a:solidFill>
                <a:latin typeface="微软雅黑" panose="020B0503020204020204" pitchFamily="34" charset="-122"/>
                <a:ea typeface="微软雅黑" panose="020B0503020204020204" pitchFamily="34" charset="-122"/>
                <a:sym typeface="+mn-ea"/>
              </a:rPr>
              <a:t>＜</a:t>
            </a:r>
            <a:r>
              <a:rPr lang="en-US" altLang="zh-CN" sz="1400" b="1" dirty="0">
                <a:solidFill>
                  <a:srgbClr val="FF0000"/>
                </a:solidFill>
                <a:latin typeface="微软雅黑" panose="020B0503020204020204" pitchFamily="34" charset="-122"/>
                <a:ea typeface="微软雅黑" panose="020B0503020204020204" pitchFamily="34" charset="-122"/>
                <a:sym typeface="+mn-ea"/>
              </a:rPr>
              <a:t>0.001</a:t>
            </a:r>
            <a:r>
              <a:rPr lang="zh-CN" altLang="en-US" sz="1400" b="1" dirty="0">
                <a:solidFill>
                  <a:srgbClr val="FF0000"/>
                </a:solidFill>
                <a:latin typeface="微软雅黑" panose="020B0503020204020204" pitchFamily="34" charset="-122"/>
                <a:ea typeface="微软雅黑" panose="020B0503020204020204" pitchFamily="34" charset="-122"/>
                <a:sym typeface="+mn-ea"/>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ts val="1800"/>
              </a:lnSpc>
              <a:buFont typeface="Wingdings" panose="05000000000000000000" charset="0"/>
              <a:buNone/>
            </a:pPr>
            <a:endParaRPr lang="en-US" altLang="zh-CN" sz="1400" b="1" dirty="0">
              <a:solidFill>
                <a:srgbClr val="C00000"/>
              </a:solidFill>
              <a:latin typeface="微软雅黑" panose="020B0503020204020204" pitchFamily="34" charset="-122"/>
              <a:ea typeface="微软雅黑" panose="020B0503020204020204" pitchFamily="34" charset="-122"/>
              <a:sym typeface="+mn-ea"/>
            </a:endParaRPr>
          </a:p>
          <a:p>
            <a:pPr indent="0">
              <a:lnSpc>
                <a:spcPts val="1800"/>
              </a:lnSpc>
              <a:buFont typeface="Wingdings" panose="05000000000000000000" charset="0"/>
              <a:buNone/>
            </a:pPr>
            <a:r>
              <a:rPr lang="zh-CN" altLang="en-US" sz="1400" b="1" dirty="0">
                <a:latin typeface="微软雅黑" panose="020B0503020204020204" pitchFamily="34" charset="-122"/>
                <a:ea typeface="微软雅黑" panose="020B0503020204020204" pitchFamily="34" charset="-122"/>
                <a:sym typeface="+mn-ea"/>
              </a:rPr>
              <a:t>注：</a:t>
            </a:r>
            <a:r>
              <a:rPr lang="en-US" altLang="zh-CN" sz="1400" b="1"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本文</a:t>
            </a:r>
            <a:r>
              <a:rPr lang="en-US" altLang="zh-CN" sz="1400" dirty="0">
                <a:latin typeface="微软雅黑" panose="020B0503020204020204" pitchFamily="34" charset="-122"/>
                <a:ea typeface="微软雅黑" panose="020B0503020204020204" pitchFamily="34" charset="-122"/>
                <a:sym typeface="+mn-ea"/>
              </a:rPr>
              <a:t>NAIs</a:t>
            </a:r>
            <a:r>
              <a:rPr lang="zh-CN" altLang="en-US" sz="1400" dirty="0">
                <a:latin typeface="微软雅黑" panose="020B0503020204020204" pitchFamily="34" charset="-122"/>
                <a:ea typeface="微软雅黑" panose="020B0503020204020204" pitchFamily="34" charset="-122"/>
                <a:sym typeface="+mn-ea"/>
              </a:rPr>
              <a:t>为</a:t>
            </a:r>
            <a:r>
              <a:rPr kumimoji="1" lang="zh-CN" altLang="en-US" sz="1400" spc="300" dirty="0">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67943" y="5928601"/>
            <a:ext cx="10959465" cy="783590"/>
          </a:xfrm>
          <a:prstGeom prst="rect">
            <a:avLst/>
          </a:prstGeom>
          <a:noFill/>
        </p:spPr>
        <p:txBody>
          <a:bodyPr wrap="square" rtlCol="0" anchor="t">
            <a:spAutoFit/>
          </a:bodyPr>
          <a:lstStyle/>
          <a:p>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王新花,万静,吴青,等. 帕拉米韦与奥司他韦治疗儿童流行性感冒的临床疗效及药物经济学对比的Meta分析[J]. 实用心脑肺血管病杂志,2020,28(11):77-82. DOI:10.3969/j.issn.1008-5971.2020.11.014. </a:t>
            </a:r>
          </a:p>
          <a:p>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何文娟,赵晓娟,孙倩,等</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帕拉米韦对比奥司他韦治疗流感有效性和安全性的系统评价与Meta分析</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[J]. 药物流行病学杂志,2021,30(1):12-18.</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塩野義製薬株式会社. ラピアクタ非臨床試験の概括評価[EB/OL]. (2010-05-28)</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en-US" altLang="zh-CN" sz="900" dirty="0" err="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林永超.帕拉米韦治疗儿童乙型流感病毒感染的临床疗效研究</a:t>
            </a:r>
            <a:r>
              <a:rPr lang="en-US" altLang="zh-CN"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[J].实用中西医结合临床,2022,22(13):98-100.</a:t>
            </a:r>
          </a:p>
          <a:p>
            <a:pPr marL="0" lvl="1"/>
            <a:r>
              <a:rPr lang="zh-CN" altLang="en-US" sz="9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Jonghoo Lee, et al. Comparison of Efficacy of Intravenous Peramivir and Oral Oseltamivir for the Treatment of Influenza: Systematic Review and Meta-Analysis. Yonsei Med. 2017;58(4):778-785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有效性</a:t>
            </a:r>
          </a:p>
        </p:txBody>
      </p:sp>
      <p:graphicFrame>
        <p:nvGraphicFramePr>
          <p:cNvPr id="10" name="表格 9"/>
          <p:cNvGraphicFramePr>
            <a:graphicFrameLocks noGrp="1"/>
          </p:cNvGraphicFramePr>
          <p:nvPr>
            <p:custDataLst>
              <p:tags r:id="rId2"/>
            </p:custDataLst>
            <p:extLst>
              <p:ext uri="{D42A27DB-BD31-4B8C-83A1-F6EECF244321}">
                <p14:modId xmlns:p14="http://schemas.microsoft.com/office/powerpoint/2010/main" val="3807472875"/>
              </p:ext>
            </p:extLst>
          </p:nvPr>
        </p:nvGraphicFramePr>
        <p:xfrm>
          <a:off x="372532" y="1301200"/>
          <a:ext cx="11299515" cy="4689108"/>
        </p:xfrm>
        <a:graphic>
          <a:graphicData uri="http://schemas.openxmlformats.org/drawingml/2006/table">
            <a:tbl>
              <a:tblPr>
                <a:tableStyleId>{5C22544A-7EE6-4342-B048-85BDC9FD1C3A}</a:tableStyleId>
              </a:tblPr>
              <a:tblGrid>
                <a:gridCol w="696016">
                  <a:extLst>
                    <a:ext uri="{9D8B030D-6E8A-4147-A177-3AD203B41FA5}">
                      <a16:colId xmlns:a16="http://schemas.microsoft.com/office/drawing/2014/main" val="20000"/>
                    </a:ext>
                  </a:extLst>
                </a:gridCol>
                <a:gridCol w="3737863">
                  <a:extLst>
                    <a:ext uri="{9D8B030D-6E8A-4147-A177-3AD203B41FA5}">
                      <a16:colId xmlns:a16="http://schemas.microsoft.com/office/drawing/2014/main" val="20001"/>
                    </a:ext>
                  </a:extLst>
                </a:gridCol>
                <a:gridCol w="2137818">
                  <a:extLst>
                    <a:ext uri="{9D8B030D-6E8A-4147-A177-3AD203B41FA5}">
                      <a16:colId xmlns:a16="http://schemas.microsoft.com/office/drawing/2014/main" val="20002"/>
                    </a:ext>
                  </a:extLst>
                </a:gridCol>
                <a:gridCol w="4727818">
                  <a:extLst>
                    <a:ext uri="{9D8B030D-6E8A-4147-A177-3AD203B41FA5}">
                      <a16:colId xmlns:a16="http://schemas.microsoft.com/office/drawing/2014/main" val="20003"/>
                    </a:ext>
                  </a:extLst>
                </a:gridCol>
              </a:tblGrid>
              <a:tr h="537097">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国家</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指南</a:t>
                      </a:r>
                      <a:r>
                        <a:rPr lang="en-US" altLang="zh-CN" sz="1600" b="1" dirty="0">
                          <a:solidFill>
                            <a:schemeClr val="bg1"/>
                          </a:solidFill>
                          <a:effectLst/>
                          <a:latin typeface="微软雅黑" panose="020B0503020204020204" pitchFamily="34" charset="-122"/>
                          <a:ea typeface="微软雅黑" panose="020B0503020204020204" pitchFamily="34" charset="-122"/>
                        </a:rPr>
                        <a:t>/</a:t>
                      </a:r>
                      <a:r>
                        <a:rPr lang="zh-CN" altLang="en-US" sz="1600" b="1" dirty="0">
                          <a:solidFill>
                            <a:schemeClr val="bg1"/>
                          </a:solidFill>
                          <a:effectLst/>
                          <a:latin typeface="微软雅黑" panose="020B0503020204020204" pitchFamily="34" charset="-122"/>
                          <a:ea typeface="微软雅黑" panose="020B0503020204020204" pitchFamily="34" charset="-122"/>
                        </a:rPr>
                        <a:t>规范</a:t>
                      </a:r>
                      <a:r>
                        <a:rPr lang="zh-CN" sz="1600" b="1" dirty="0">
                          <a:solidFill>
                            <a:schemeClr val="bg1"/>
                          </a:solidFill>
                          <a:effectLst/>
                          <a:latin typeface="微软雅黑" panose="020B0503020204020204" pitchFamily="34" charset="-122"/>
                          <a:ea typeface="微软雅黑" panose="020B0503020204020204" pitchFamily="34" charset="-122"/>
                        </a:rPr>
                        <a:t>名称</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指南发布单位及年份</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spcAft>
                          <a:spcPts val="0"/>
                        </a:spcAft>
                      </a:pPr>
                      <a:r>
                        <a:rPr lang="zh-CN" sz="1600" b="1" dirty="0">
                          <a:solidFill>
                            <a:schemeClr val="bg1"/>
                          </a:solidFill>
                          <a:effectLst/>
                          <a:latin typeface="微软雅黑" panose="020B0503020204020204" pitchFamily="34" charset="-122"/>
                          <a:ea typeface="微软雅黑" panose="020B0503020204020204" pitchFamily="34" charset="-122"/>
                        </a:rPr>
                        <a:t>推荐内容描述</a:t>
                      </a:r>
                      <a:endParaRPr lang="zh-CN" sz="1600" b="1" dirty="0">
                        <a:solidFill>
                          <a:schemeClr val="bg1"/>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400">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pPr>
                      <a:r>
                        <a:rPr lang="zh-CN" sz="1400" dirty="0">
                          <a:latin typeface="微软雅黑" panose="020B0503020204020204" pitchFamily="34" charset="-122"/>
                          <a:ea typeface="微软雅黑" panose="020B0503020204020204" pitchFamily="34" charset="-122"/>
                        </a:rPr>
                        <a:t>《</a:t>
                      </a:r>
                      <a:r>
                        <a:rPr sz="1400" dirty="0">
                          <a:latin typeface="微软雅黑" panose="020B0503020204020204" pitchFamily="34" charset="-122"/>
                          <a:ea typeface="微软雅黑" panose="020B0503020204020204" pitchFamily="34" charset="-122"/>
                        </a:rPr>
                        <a:t>流行性感冒诊疗方案</a:t>
                      </a:r>
                      <a:r>
                        <a:rPr lang="zh-CN" sz="1400" dirty="0">
                          <a:latin typeface="微软雅黑" panose="020B0503020204020204" pitchFamily="34" charset="-122"/>
                          <a:ea typeface="微软雅黑" panose="020B0503020204020204" pitchFamily="34" charset="-122"/>
                        </a:rPr>
                        <a:t>》</a:t>
                      </a:r>
                      <a:r>
                        <a:rPr lang="en-US" sz="1400" baseline="30000" dirty="0">
                          <a:latin typeface="微软雅黑" panose="020B0503020204020204" pitchFamily="34" charset="-122"/>
                          <a:ea typeface="微软雅黑" panose="020B0503020204020204" pitchFamily="34" charset="-122"/>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国家卫生健康委办公厅，国家中医药管理局办公室2020</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pPr>
                      <a:r>
                        <a:rPr lang="zh-CN" altLang="zh-CN" sz="1400" b="1" dirty="0">
                          <a:effectLst/>
                          <a:latin typeface="微软雅黑" panose="020B0503020204020204" pitchFamily="34" charset="-122"/>
                          <a:ea typeface="微软雅黑" panose="020B0503020204020204" pitchFamily="34" charset="-122"/>
                        </a:rPr>
                        <a:t>帕拉米韦</a:t>
                      </a:r>
                      <a:r>
                        <a:rPr lang="zh-CN" altLang="zh-CN" sz="1400" dirty="0">
                          <a:effectLst/>
                          <a:latin typeface="微软雅黑" panose="020B0503020204020204" pitchFamily="34" charset="-122"/>
                          <a:ea typeface="微软雅黑" panose="020B0503020204020204" pitchFamily="34" charset="-122"/>
                        </a:rPr>
                        <a:t>：成人用量为</a:t>
                      </a:r>
                      <a:r>
                        <a:rPr lang="en-US" altLang="zh-CN" sz="1400" dirty="0">
                          <a:effectLst/>
                          <a:latin typeface="微软雅黑" panose="020B0503020204020204" pitchFamily="34" charset="-122"/>
                          <a:ea typeface="微软雅黑" panose="020B0503020204020204" pitchFamily="34" charset="-122"/>
                        </a:rPr>
                        <a:t>300-600</a:t>
                      </a:r>
                      <a:r>
                        <a:rPr lang="zh-CN" altLang="zh-CN" sz="1400" dirty="0">
                          <a:effectLst/>
                          <a:latin typeface="微软雅黑" panose="020B0503020204020204" pitchFamily="34" charset="-122"/>
                          <a:ea typeface="微软雅黑" panose="020B0503020204020204" pitchFamily="34" charset="-122"/>
                        </a:rPr>
                        <a:t>ｍｇ，</a:t>
                      </a:r>
                      <a:r>
                        <a:rPr lang="zh-CN" altLang="zh-CN" sz="1400" b="1" dirty="0">
                          <a:effectLst/>
                          <a:latin typeface="微软雅黑" panose="020B0503020204020204" pitchFamily="34" charset="-122"/>
                          <a:ea typeface="微软雅黑" panose="020B0503020204020204" pitchFamily="34" charset="-122"/>
                        </a:rPr>
                        <a:t>小于</a:t>
                      </a:r>
                      <a:r>
                        <a:rPr lang="en-US" altLang="zh-CN" sz="1400" b="1" dirty="0">
                          <a:effectLst/>
                          <a:latin typeface="微软雅黑" panose="020B0503020204020204" pitchFamily="34" charset="-122"/>
                          <a:ea typeface="微软雅黑" panose="020B0503020204020204" pitchFamily="34" charset="-122"/>
                        </a:rPr>
                        <a:t>30</a:t>
                      </a:r>
                      <a:r>
                        <a:rPr lang="zh-CN" altLang="zh-CN" sz="1400" b="1" dirty="0">
                          <a:effectLst/>
                          <a:latin typeface="微软雅黑" panose="020B0503020204020204" pitchFamily="34" charset="-122"/>
                          <a:ea typeface="微软雅黑" panose="020B0503020204020204" pitchFamily="34" charset="-122"/>
                        </a:rPr>
                        <a:t>天新生儿６</a:t>
                      </a:r>
                      <a:r>
                        <a:rPr lang="en-US" altLang="zh-CN" sz="1400" b="1" dirty="0">
                          <a:effectLst/>
                          <a:latin typeface="微软雅黑" panose="020B0503020204020204" pitchFamily="34" charset="-122"/>
                          <a:ea typeface="微软雅黑" panose="020B0503020204020204" pitchFamily="34" charset="-122"/>
                        </a:rPr>
                        <a:t>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31-90</a:t>
                      </a:r>
                      <a:r>
                        <a:rPr lang="zh-CN" altLang="zh-CN" sz="1400" b="1" dirty="0">
                          <a:effectLst/>
                          <a:latin typeface="微软雅黑" panose="020B0503020204020204" pitchFamily="34" charset="-122"/>
                          <a:ea typeface="微软雅黑" panose="020B0503020204020204" pitchFamily="34" charset="-122"/>
                        </a:rPr>
                        <a:t>天婴儿</a:t>
                      </a:r>
                      <a:r>
                        <a:rPr lang="en-US" altLang="zh-CN" sz="1400" b="1" dirty="0">
                          <a:effectLst/>
                          <a:latin typeface="微软雅黑" panose="020B0503020204020204" pitchFamily="34" charset="-122"/>
                          <a:ea typeface="微软雅黑" panose="020B0503020204020204" pitchFamily="34" charset="-122"/>
                          <a:sym typeface="+mn-ea"/>
                        </a:rPr>
                        <a:t>8mg/kg</a:t>
                      </a:r>
                      <a:r>
                        <a:rPr lang="zh-CN" altLang="zh-CN" sz="1400" b="1" dirty="0">
                          <a:effectLst/>
                          <a:latin typeface="微软雅黑" panose="020B0503020204020204" pitchFamily="34" charset="-122"/>
                          <a:ea typeface="微软雅黑" panose="020B0503020204020204" pitchFamily="34" charset="-122"/>
                        </a:rPr>
                        <a:t>，</a:t>
                      </a:r>
                      <a:r>
                        <a:rPr lang="en-US" altLang="zh-CN" sz="1400" b="1" dirty="0">
                          <a:effectLst/>
                          <a:latin typeface="微软雅黑" panose="020B0503020204020204" pitchFamily="34" charset="-122"/>
                          <a:ea typeface="微软雅黑" panose="020B0503020204020204" pitchFamily="34" charset="-122"/>
                        </a:rPr>
                        <a:t>91</a:t>
                      </a:r>
                      <a:r>
                        <a:rPr lang="zh-CN" altLang="en-US" sz="1400" b="1" dirty="0">
                          <a:effectLst/>
                          <a:latin typeface="微软雅黑" panose="020B0503020204020204" pitchFamily="34" charset="-122"/>
                          <a:ea typeface="微软雅黑" panose="020B0503020204020204" pitchFamily="34" charset="-122"/>
                        </a:rPr>
                        <a:t>天</a:t>
                      </a:r>
                      <a:r>
                        <a:rPr lang="en-US" altLang="zh-CN" sz="1400" b="1" dirty="0">
                          <a:effectLst/>
                          <a:latin typeface="微软雅黑" panose="020B0503020204020204" pitchFamily="34" charset="-122"/>
                          <a:ea typeface="微软雅黑" panose="020B0503020204020204" pitchFamily="34" charset="-122"/>
                        </a:rPr>
                        <a:t>-17</a:t>
                      </a:r>
                      <a:r>
                        <a:rPr lang="zh-CN" altLang="zh-CN" sz="1400" b="1" dirty="0">
                          <a:effectLst/>
                          <a:latin typeface="微软雅黑" panose="020B0503020204020204" pitchFamily="34" charset="-122"/>
                          <a:ea typeface="微软雅黑" panose="020B0503020204020204" pitchFamily="34" charset="-122"/>
                        </a:rPr>
                        <a:t>岁儿童</a:t>
                      </a:r>
                      <a:r>
                        <a:rPr lang="en-US" altLang="zh-CN" sz="1400" b="1" dirty="0">
                          <a:effectLst/>
                          <a:latin typeface="微软雅黑" panose="020B0503020204020204" pitchFamily="34" charset="-122"/>
                          <a:ea typeface="微软雅黑" panose="020B0503020204020204" pitchFamily="34" charset="-122"/>
                          <a:sym typeface="+mn-ea"/>
                        </a:rPr>
                        <a:t>10mg/kg</a:t>
                      </a:r>
                      <a:r>
                        <a:rPr lang="zh-CN" altLang="zh-CN" sz="1400" b="1" dirty="0">
                          <a:effectLst/>
                          <a:latin typeface="微软雅黑" panose="020B0503020204020204" pitchFamily="34" charset="-122"/>
                          <a:ea typeface="微软雅黑" panose="020B0503020204020204" pitchFamily="34" charset="-122"/>
                        </a:rPr>
                        <a:t>，静脉滴注，每日１次，</a:t>
                      </a:r>
                      <a:r>
                        <a:rPr lang="en-US" altLang="zh-CN" sz="1400" b="1" dirty="0">
                          <a:effectLst/>
                          <a:latin typeface="微软雅黑" panose="020B0503020204020204" pitchFamily="34" charset="-122"/>
                          <a:ea typeface="微软雅黑" panose="020B0503020204020204" pitchFamily="34" charset="-122"/>
                        </a:rPr>
                        <a:t>1-5</a:t>
                      </a:r>
                      <a:r>
                        <a:rPr lang="zh-CN" altLang="zh-CN" sz="1400" b="1" dirty="0">
                          <a:effectLst/>
                          <a:latin typeface="微软雅黑" panose="020B0503020204020204" pitchFamily="34" charset="-122"/>
                          <a:ea typeface="微软雅黑" panose="020B0503020204020204" pitchFamily="34" charset="-122"/>
                        </a:rPr>
                        <a:t>天</a:t>
                      </a:r>
                      <a:r>
                        <a:rPr lang="zh-CN" altLang="zh-CN" sz="1400" dirty="0">
                          <a:effectLst/>
                          <a:latin typeface="微软雅黑" panose="020B0503020204020204" pitchFamily="34" charset="-122"/>
                          <a:ea typeface="微软雅黑" panose="020B0503020204020204" pitchFamily="34" charset="-122"/>
                        </a:rPr>
                        <a:t>，重症患者疗程可适当延长。</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80160">
                <a:tc>
                  <a:txBody>
                    <a:bodyPr/>
                    <a:lstStyle/>
                    <a:p>
                      <a:pPr algn="ctr">
                        <a:lnSpc>
                          <a:spcPts val="15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中国</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buNone/>
                      </a:pPr>
                      <a:r>
                        <a:rPr lang="zh-CN" sz="1400" dirty="0">
                          <a:latin typeface="微软雅黑" panose="020B0503020204020204" pitchFamily="34" charset="-122"/>
                          <a:ea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sym typeface="+mn-ea"/>
                        </a:rPr>
                        <a:t>成人流行性感冒抗病毒治疗专家共识</a:t>
                      </a:r>
                      <a:r>
                        <a:rPr lang="zh-CN" sz="1400" dirty="0">
                          <a:latin typeface="微软雅黑" panose="020B0503020204020204" pitchFamily="34" charset="-122"/>
                          <a:ea typeface="微软雅黑" panose="020B0503020204020204" pitchFamily="34" charset="-122"/>
                          <a:sym typeface="+mn-ea"/>
                        </a:rPr>
                        <a:t>》</a:t>
                      </a:r>
                      <a:r>
                        <a:rPr lang="en-US" sz="1400" baseline="30000" dirty="0">
                          <a:latin typeface="微软雅黑" panose="020B0503020204020204" pitchFamily="34" charset="-122"/>
                          <a:ea typeface="微软雅黑" panose="020B0503020204020204" pitchFamily="34" charset="-122"/>
                          <a:sym typeface="+mn-ea"/>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buNone/>
                      </a:pP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中华医学会</a:t>
                      </a:r>
                      <a:endPar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p>
                      <a:pPr algn="ctr">
                        <a:lnSpc>
                          <a:spcPct val="150000"/>
                        </a:lnSpc>
                        <a:spcAft>
                          <a:spcPts val="0"/>
                        </a:spcAft>
                        <a:buNone/>
                      </a:pP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2022</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buNone/>
                      </a:pPr>
                      <a:r>
                        <a:rPr lang="zh-CN" altLang="zh-CN" sz="1400" dirty="0">
                          <a:effectLst/>
                          <a:latin typeface="微软雅黑" panose="020B0503020204020204" pitchFamily="34" charset="-122"/>
                          <a:ea typeface="微软雅黑" panose="020B0503020204020204" pitchFamily="34" charset="-122"/>
                        </a:rPr>
                        <a:t>对于无并发症的非重症流感患者可予</a:t>
                      </a:r>
                      <a:r>
                        <a:rPr lang="en-US" altLang="zh-CN" sz="1400" dirty="0">
                          <a:effectLst/>
                          <a:latin typeface="微软雅黑" panose="020B0503020204020204" pitchFamily="34" charset="-122"/>
                          <a:ea typeface="微软雅黑" panose="020B0503020204020204" pitchFamily="34" charset="-122"/>
                        </a:rPr>
                        <a:t>300-600mg</a:t>
                      </a:r>
                      <a:r>
                        <a:rPr lang="zh-CN" altLang="zh-CN" sz="1400" dirty="0">
                          <a:effectLst/>
                          <a:latin typeface="微软雅黑" panose="020B0503020204020204" pitchFamily="34" charset="-122"/>
                          <a:ea typeface="微软雅黑" panose="020B0503020204020204" pitchFamily="34" charset="-122"/>
                        </a:rPr>
                        <a:t>静脉单次应用，而在</a:t>
                      </a:r>
                      <a:r>
                        <a:rPr lang="zh-CN" altLang="zh-CN" sz="1400" b="1" dirty="0">
                          <a:effectLst/>
                          <a:latin typeface="微软雅黑" panose="020B0503020204020204" pitchFamily="34" charset="-122"/>
                          <a:ea typeface="微软雅黑" panose="020B0503020204020204" pitchFamily="34" charset="-122"/>
                        </a:rPr>
                        <a:t>住院流感患者</a:t>
                      </a:r>
                      <a:r>
                        <a:rPr lang="zh-CN" altLang="zh-CN" sz="1400" b="0" dirty="0">
                          <a:effectLst/>
                          <a:latin typeface="微软雅黑" panose="020B0503020204020204" pitchFamily="34" charset="-122"/>
                          <a:ea typeface="微软雅黑" panose="020B0503020204020204" pitchFamily="34" charset="-122"/>
                        </a:rPr>
                        <a:t>的临床试验中</a:t>
                      </a:r>
                      <a:r>
                        <a:rPr lang="zh-CN" altLang="zh-CN" sz="1400" b="1" dirty="0">
                          <a:effectLst/>
                          <a:latin typeface="微软雅黑" panose="020B0503020204020204" pitchFamily="34" charset="-122"/>
                          <a:ea typeface="微软雅黑" panose="020B0503020204020204" pitchFamily="34" charset="-122"/>
                        </a:rPr>
                        <a:t>使用帕拉米韦</a:t>
                      </a:r>
                      <a:r>
                        <a:rPr lang="en-US" altLang="zh-CN" sz="1400" b="1" dirty="0">
                          <a:effectLst/>
                          <a:latin typeface="微软雅黑" panose="020B0503020204020204" pitchFamily="34" charset="-122"/>
                          <a:ea typeface="微软雅黑" panose="020B0503020204020204" pitchFamily="34" charset="-122"/>
                          <a:sym typeface="+mn-ea"/>
                        </a:rPr>
                        <a:t>300-600mg</a:t>
                      </a:r>
                      <a:r>
                        <a:rPr lang="zh-CN" altLang="zh-CN" sz="1400" b="1" dirty="0">
                          <a:effectLst/>
                          <a:latin typeface="微软雅黑" panose="020B0503020204020204" pitchFamily="34" charset="-122"/>
                          <a:ea typeface="微软雅黑" panose="020B0503020204020204" pitchFamily="34" charset="-122"/>
                        </a:rPr>
                        <a:t>（至少</a:t>
                      </a:r>
                      <a:r>
                        <a:rPr lang="en-US" altLang="zh-CN" sz="1400" b="1" dirty="0">
                          <a:effectLst/>
                          <a:latin typeface="微软雅黑" panose="020B0503020204020204" pitchFamily="34" charset="-122"/>
                          <a:ea typeface="微软雅黑" panose="020B0503020204020204" pitchFamily="34" charset="-122"/>
                        </a:rPr>
                        <a:t>5</a:t>
                      </a:r>
                      <a:r>
                        <a:rPr lang="zh-CN" altLang="zh-CN" sz="1400" b="1" dirty="0">
                          <a:effectLst/>
                          <a:latin typeface="微软雅黑" panose="020B0503020204020204" pitchFamily="34" charset="-122"/>
                          <a:ea typeface="微软雅黑" panose="020B0503020204020204" pitchFamily="34" charset="-122"/>
                        </a:rPr>
                        <a:t>ｄ）的给药方案的临床耐受性良好。</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814705">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中国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ts val="1500"/>
                        </a:lnSpc>
                        <a:spcAft>
                          <a:spcPts val="0"/>
                        </a:spcAft>
                      </a:pPr>
                      <a:r>
                        <a:rPr sz="1400" dirty="0">
                          <a:latin typeface="微软雅黑" panose="020B0503020204020204" pitchFamily="34" charset="-122"/>
                          <a:ea typeface="微软雅黑" panose="020B0503020204020204" pitchFamily="34" charset="-122"/>
                          <a:sym typeface="+mn-ea"/>
                        </a:rPr>
                        <a:t>《成人普通感冒诊断和治疗临床实践指南》</a:t>
                      </a:r>
                      <a:r>
                        <a:rPr lang="en-US" sz="1400" baseline="30000" dirty="0">
                          <a:latin typeface="微软雅黑" panose="020B0503020204020204" pitchFamily="34" charset="-122"/>
                          <a:ea typeface="微软雅黑" panose="020B0503020204020204" pitchFamily="34" charset="-122"/>
                          <a:sym typeface="+mn-ea"/>
                        </a:rPr>
                        <a:t>3</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rPr>
                        <a:t>中国医师协会</a:t>
                      </a:r>
                      <a:endParaRPr lang="en-US" sz="1400" dirty="0">
                        <a:latin typeface="微软雅黑" panose="020B0503020204020204" pitchFamily="34" charset="-122"/>
                        <a:ea typeface="微软雅黑" panose="020B0503020204020204" pitchFamily="34" charset="-122"/>
                      </a:endParaRPr>
                    </a:p>
                    <a:p>
                      <a:pPr algn="ctr">
                        <a:lnSpc>
                          <a:spcPct val="150000"/>
                        </a:lnSpc>
                        <a:spcAft>
                          <a:spcPts val="0"/>
                        </a:spcAft>
                      </a:pPr>
                      <a:r>
                        <a:rPr sz="1400" dirty="0">
                          <a:latin typeface="微软雅黑" panose="020B0503020204020204" pitchFamily="34" charset="-122"/>
                          <a:ea typeface="微软雅黑" panose="020B0503020204020204" pitchFamily="34" charset="-122"/>
                        </a:rPr>
                        <a:t>2023年</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spcAft>
                          <a:spcPts val="0"/>
                        </a:spcAft>
                      </a:pP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高度疑似流感病毒感染或上呼吸道分泌物流感病毒检测阳性，</a:t>
                      </a: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推荐尽早应用神经氨酸酶抑制剂（帕拉米韦</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等</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814705">
                <a:tc>
                  <a:txBody>
                    <a:bodyPr/>
                    <a:lstStyle/>
                    <a:p>
                      <a:pPr algn="ctr">
                        <a:lnSpc>
                          <a:spcPts val="1500"/>
                        </a:lnSpc>
                        <a:spcAft>
                          <a:spcPts val="0"/>
                        </a:spcAft>
                      </a:pPr>
                      <a:r>
                        <a:rPr lang="zh-CN" sz="1400" dirty="0">
                          <a:effectLst/>
                          <a:latin typeface="微软雅黑" panose="020B0503020204020204" pitchFamily="34" charset="-122"/>
                          <a:ea typeface="微软雅黑" panose="020B0503020204020204" pitchFamily="34" charset="-122"/>
                        </a:rPr>
                        <a:t>美国</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ts val="1500"/>
                        </a:lnSpc>
                        <a:spcAft>
                          <a:spcPts val="0"/>
                        </a:spcAft>
                      </a:pPr>
                      <a:r>
                        <a:rPr sz="1400" dirty="0">
                          <a:latin typeface="微软雅黑" panose="020B0503020204020204" pitchFamily="34" charset="-122"/>
                          <a:ea typeface="微软雅黑" panose="020B0503020204020204" pitchFamily="34" charset="-122"/>
                          <a:sym typeface="+mn-ea"/>
                        </a:rPr>
                        <a:t>《儿童流感的预防与控制建议》</a:t>
                      </a:r>
                      <a:r>
                        <a:rPr lang="en-US" sz="1400" baseline="30000" dirty="0">
                          <a:latin typeface="微软雅黑" panose="020B0503020204020204" pitchFamily="34" charset="-122"/>
                          <a:ea typeface="微软雅黑" panose="020B0503020204020204" pitchFamily="34" charset="-122"/>
                          <a:sym typeface="+mn-ea"/>
                        </a:rPr>
                        <a:t>4</a:t>
                      </a:r>
                      <a:endParaRPr lang="en-US" sz="1400" baseline="300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150000"/>
                        </a:lnSpc>
                        <a:spcAft>
                          <a:spcPts val="0"/>
                        </a:spcAft>
                      </a:pPr>
                      <a:r>
                        <a:rPr sz="1400" dirty="0" err="1">
                          <a:latin typeface="微软雅黑" panose="020B0503020204020204" pitchFamily="34" charset="-122"/>
                          <a:ea typeface="微软雅黑" panose="020B0503020204020204" pitchFamily="34" charset="-122"/>
                          <a:sym typeface="+mn-ea"/>
                        </a:rPr>
                        <a:t>美国儿科学会</a:t>
                      </a:r>
                      <a:endParaRPr lang="en-US" sz="1400" dirty="0">
                        <a:latin typeface="微软雅黑" panose="020B0503020204020204" pitchFamily="34" charset="-122"/>
                        <a:ea typeface="微软雅黑" panose="020B0503020204020204" pitchFamily="34" charset="-122"/>
                        <a:sym typeface="+mn-ea"/>
                      </a:endParaRPr>
                    </a:p>
                    <a:p>
                      <a:pPr algn="ctr">
                        <a:lnSpc>
                          <a:spcPct val="150000"/>
                        </a:lnSpc>
                        <a:spcAft>
                          <a:spcPts val="0"/>
                        </a:spcAft>
                      </a:pPr>
                      <a:r>
                        <a:rPr lang="en-US" sz="1400" dirty="0">
                          <a:latin typeface="微软雅黑" panose="020B0503020204020204" pitchFamily="34" charset="-122"/>
                          <a:ea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sym typeface="+mn-ea"/>
                        </a:rPr>
                        <a:t>年</a:t>
                      </a:r>
                      <a:endPar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just">
                        <a:lnSpc>
                          <a:spcPct val="150000"/>
                        </a:lnSpc>
                        <a:spcAft>
                          <a:spcPts val="0"/>
                        </a:spcAft>
                      </a:pPr>
                      <a:r>
                        <a:rPr 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帕拉米韦适用于</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6</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月</a:t>
                      </a:r>
                      <a:r>
                        <a:rPr lang="en-US" altLang="zh-CN"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zh-CN" altLang="en-US" sz="1400" b="1"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岁儿童</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12</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kg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剂量(最大600</a:t>
                      </a:r>
                      <a:r>
                        <a:rPr lang="en-US" alt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mg</a:t>
                      </a:r>
                      <a:r>
                        <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)，静脉输注15-30分钟</a:t>
                      </a:r>
                      <a:r>
                        <a:rPr lang="zh-CN" altLang="en-US"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rPr>
                        <a:t>。</a:t>
                      </a:r>
                      <a:endParaRPr lang="zh-CN" sz="1400" dirty="0">
                        <a:solidFill>
                          <a:srgbClr val="000000"/>
                        </a:solidFill>
                        <a:effectLst/>
                        <a:latin typeface="微软雅黑" panose="020B0503020204020204" pitchFamily="34" charset="-122"/>
                        <a:ea typeface="微软雅黑" panose="020B0503020204020204" pitchFamily="34" charset="-122"/>
                        <a:cs typeface="黑体" panose="02010609060101010101" charset="-122"/>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文本框 12"/>
          <p:cNvSpPr txBox="1"/>
          <p:nvPr/>
        </p:nvSpPr>
        <p:spPr>
          <a:xfrm>
            <a:off x="372532" y="867692"/>
            <a:ext cx="3302635" cy="400110"/>
          </a:xfrm>
          <a:prstGeom prst="rect">
            <a:avLst/>
          </a:prstGeom>
          <a:noFill/>
        </p:spPr>
        <p:txBody>
          <a:bodyPr wrap="square" rtlCol="0">
            <a:spAutoFit/>
          </a:bodyPr>
          <a:lstStyle/>
          <a:p>
            <a:r>
              <a:rPr lang="zh-CN" altLang="en-US" sz="2000" b="1" dirty="0">
                <a:solidFill>
                  <a:srgbClr val="0000CC"/>
                </a:solidFill>
                <a:latin typeface="微软雅黑" panose="020B0503020204020204" pitchFamily="34" charset="-122"/>
                <a:ea typeface="微软雅黑" panose="020B0503020204020204" pitchFamily="34" charset="-122"/>
              </a:rPr>
              <a:t>临床指南</a:t>
            </a:r>
            <a:r>
              <a:rPr lang="en-US" altLang="zh-CN" sz="2000" b="1" dirty="0">
                <a:solidFill>
                  <a:srgbClr val="0000CC"/>
                </a:solidFill>
                <a:latin typeface="微软雅黑" panose="020B0503020204020204" pitchFamily="34" charset="-122"/>
                <a:ea typeface="微软雅黑" panose="020B0503020204020204" pitchFamily="34" charset="-122"/>
              </a:rPr>
              <a:t>/</a:t>
            </a:r>
            <a:r>
              <a:rPr lang="zh-CN" altLang="en-US" sz="2000" b="1" dirty="0">
                <a:solidFill>
                  <a:srgbClr val="0000CC"/>
                </a:solidFill>
                <a:latin typeface="微软雅黑" panose="020B0503020204020204" pitchFamily="34" charset="-122"/>
                <a:ea typeface="微软雅黑" panose="020B0503020204020204" pitchFamily="34" charset="-122"/>
              </a:rPr>
              <a:t>诊疗规范推荐：</a:t>
            </a:r>
            <a:endParaRPr lang="zh-CN" altLang="en-US" sz="2000" b="1" kern="1200" dirty="0">
              <a:solidFill>
                <a:srgbClr val="0000CC"/>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2730" y="6119933"/>
            <a:ext cx="8522970" cy="583565"/>
          </a:xfrm>
          <a:prstGeom prst="rect">
            <a:avLst/>
          </a:prstGeom>
          <a:noFill/>
        </p:spPr>
        <p:txBody>
          <a:bodyPr wrap="square" rtlCol="0">
            <a:spAutoFit/>
          </a:bodyPr>
          <a:lstStyle/>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 流行性感冒诊疗方案（2020年版）[J].中国病毒病杂志,2021,(第1期).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800" dirty="0" err="1">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成人流行性感冒抗病毒治疗共识专家组.成人流行性感冒抗病毒治疗专家共识</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[J].中华传染病杂志,2022,(第11期).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中国医师协会急诊医师分会急诊感染学组.成人普通感冒诊断和治疗临床实践指南（2023）[J].国际呼吸杂志,2023,(第3期).</a:t>
            </a:r>
          </a:p>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 Recommendations for Prevention and Control of Influenza in Children, 2022-2023. Pediatrics. 2022 Oct 1;150(4):e2022059275.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96265" y="335915"/>
            <a:ext cx="3449320" cy="509270"/>
          </a:xfrm>
          <a:prstGeom prst="rect">
            <a:avLst/>
          </a:prstGeom>
        </p:spPr>
        <p:txBody>
          <a:bodyPr vert="horz" wrap="square" lIns="0" tIns="0" rIns="0" bIns="0"/>
          <a:lstStyle/>
          <a:p>
            <a:pPr algn="l" rtl="0" eaLnBrk="0">
              <a:lnSpc>
                <a:spcPct val="54000"/>
              </a:lnSpc>
            </a:pPr>
            <a:r>
              <a:rPr lang="zh-CN" altLang="en-US"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安全性</a:t>
            </a:r>
          </a:p>
        </p:txBody>
      </p:sp>
      <p:sp>
        <p:nvSpPr>
          <p:cNvPr id="2" name="文本框 1"/>
          <p:cNvSpPr txBox="1"/>
          <p:nvPr/>
        </p:nvSpPr>
        <p:spPr>
          <a:xfrm>
            <a:off x="467813" y="789921"/>
            <a:ext cx="8550698" cy="499624"/>
          </a:xfrm>
          <a:prstGeom prst="rect">
            <a:avLst/>
          </a:prstGeom>
          <a:noFill/>
        </p:spPr>
        <p:txBody>
          <a:bodyPr wrap="square" rtlCol="0" anchor="t">
            <a:spAutoFit/>
          </a:bodyPr>
          <a:lstStyle/>
          <a:p>
            <a:pPr>
              <a:lnSpc>
                <a:spcPct val="150000"/>
              </a:lnSpc>
            </a:pPr>
            <a:r>
              <a:rPr lang="zh-CN" altLang="en-US" sz="2000" b="1" dirty="0">
                <a:solidFill>
                  <a:srgbClr val="0000CC"/>
                </a:solidFill>
                <a:latin typeface="微软雅黑" panose="020B0503020204020204" pitchFamily="34" charset="-122"/>
                <a:ea typeface="微软雅黑" panose="020B0503020204020204" pitchFamily="34" charset="-122"/>
              </a:rPr>
              <a:t>与参照药品帕拉米韦氯化钠注射剂比较： </a:t>
            </a:r>
            <a:r>
              <a:rPr lang="zh-CN" altLang="en-US" sz="2000" b="1" dirty="0">
                <a:latin typeface="微软雅黑" panose="020B0503020204020204" pitchFamily="34" charset="-122"/>
                <a:ea typeface="微软雅黑" panose="020B0503020204020204" pitchFamily="34" charset="-122"/>
              </a:rPr>
              <a:t>安全性相仿</a:t>
            </a:r>
          </a:p>
        </p:txBody>
      </p:sp>
      <p:sp>
        <p:nvSpPr>
          <p:cNvPr id="4" name="文本框 3"/>
          <p:cNvSpPr txBox="1"/>
          <p:nvPr/>
        </p:nvSpPr>
        <p:spPr>
          <a:xfrm>
            <a:off x="323880" y="1513981"/>
            <a:ext cx="3072130" cy="398780"/>
          </a:xfrm>
          <a:prstGeom prst="rect">
            <a:avLst/>
          </a:prstGeom>
          <a:noFill/>
        </p:spPr>
        <p:txBody>
          <a:bodyPr wrap="square" rtlCol="0">
            <a:spAutoFit/>
          </a:bodyPr>
          <a:lstStyle/>
          <a:p>
            <a:r>
              <a:rPr lang="en-US" altLang="zh-CN" sz="20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本品不良反应情况</a:t>
            </a:r>
          </a:p>
        </p:txBody>
      </p:sp>
      <p:sp>
        <p:nvSpPr>
          <p:cNvPr id="11" name="文本框 10"/>
          <p:cNvSpPr txBox="1"/>
          <p:nvPr/>
        </p:nvSpPr>
        <p:spPr>
          <a:xfrm>
            <a:off x="596265" y="5677234"/>
            <a:ext cx="6096000" cy="817083"/>
          </a:xfrm>
          <a:prstGeom prst="rect">
            <a:avLst/>
          </a:prstGeom>
          <a:noFill/>
        </p:spPr>
        <p:txBody>
          <a:bodyPr wrap="square">
            <a:spAutoFit/>
          </a:bodyPr>
          <a:lstStyle/>
          <a:p>
            <a:pPr>
              <a:lnSpc>
                <a:spcPct val="115000"/>
              </a:lnSpc>
              <a:spcBef>
                <a:spcPts val="600"/>
              </a:spcBef>
            </a:pPr>
            <a:r>
              <a:rPr lang="zh-CN"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禁</a:t>
            </a:r>
            <a:r>
              <a:rPr lang="en-US"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忌</a:t>
            </a:r>
            <a:r>
              <a:rPr lang="zh-CN" altLang="en-US" sz="2000" b="1" kern="0" dirty="0">
                <a:solidFill>
                  <a:srgbClr val="0000CC"/>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kern="0" dirty="0">
                <a:effectLst/>
                <a:latin typeface="微软雅黑" panose="020B0503020204020204" pitchFamily="34" charset="-122"/>
                <a:ea typeface="微软雅黑" panose="020B0503020204020204" pitchFamily="34" charset="-122"/>
                <a:cs typeface="Times New Roman" panose="02020603050405020304" pitchFamily="18" charset="0"/>
              </a:rPr>
              <a:t>对本品成分有过敏史的患者不得用药。</a:t>
            </a:r>
            <a:endPar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15000"/>
              </a:lnSpc>
              <a:spcBef>
                <a:spcPts val="600"/>
              </a:spcBef>
            </a:pPr>
            <a:endPar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596265" y="1912761"/>
            <a:ext cx="9201150" cy="3790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创新性</a:t>
            </a:r>
          </a:p>
        </p:txBody>
      </p:sp>
      <p:sp>
        <p:nvSpPr>
          <p:cNvPr id="7" name="object 7"/>
          <p:cNvSpPr txBox="1"/>
          <p:nvPr>
            <p:custDataLst>
              <p:tags r:id="rId2"/>
            </p:custDataLst>
          </p:nvPr>
        </p:nvSpPr>
        <p:spPr>
          <a:xfrm>
            <a:off x="490768" y="741394"/>
            <a:ext cx="11574232" cy="5153398"/>
          </a:xfrm>
          <a:prstGeom prst="rect">
            <a:avLst/>
          </a:prstGeom>
        </p:spPr>
        <p:txBody>
          <a:bodyPr vert="horz" wrap="square" lIns="0" tIns="16510" rIns="0" bIns="0" rtlCol="0">
            <a:spAutoFit/>
          </a:bodyPr>
          <a:lstStyle/>
          <a:p>
            <a:pPr marL="12700" algn="just">
              <a:spcBef>
                <a:spcPts val="130"/>
              </a:spcBef>
            </a:pPr>
            <a:r>
              <a:rPr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创新</a:t>
            </a:r>
            <a:r>
              <a:rPr lang="zh-CN" b="1" spc="30" dirty="0" err="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程度</a:t>
            </a:r>
            <a:r>
              <a:rPr b="1" spc="5"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 </a:t>
            </a:r>
          </a:p>
          <a:p>
            <a:pPr marL="12700">
              <a:spcBef>
                <a:spcPts val="130"/>
              </a:spcBef>
            </a:pPr>
            <a:endParaRPr lang="en-US" altLang="zh-CN" sz="1200" b="1" spc="1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0">
              <a:lnSpc>
                <a:spcPts val="1800"/>
              </a:lnSpc>
              <a:spcBef>
                <a:spcPts val="130"/>
              </a:spcBef>
              <a:buFont typeface="Wingdings" panose="05000000000000000000" pitchFamily="2" charset="2"/>
              <a:buNone/>
            </a:pPr>
            <a:r>
              <a:rPr kumimoji="1" lang="zh-CN" altLang="en-US" sz="12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一、应用范围更广：</a:t>
            </a:r>
          </a:p>
          <a:p>
            <a:pPr marL="298450" indent="-285750">
              <a:lnSpc>
                <a:spcPts val="1800"/>
              </a:lnSpc>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本品活性成份为帕拉米韦，用于治疗甲型或乙型流行性感冒；</a:t>
            </a:r>
            <a:endParaRPr kumimoji="1" lang="en-US" altLang="zh-CN"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8450" indent="-285750">
              <a:lnSpc>
                <a:spcPts val="1800"/>
              </a:lnSpc>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全年龄段人群均适用：</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sym typeface="+mn-ea"/>
              </a:rPr>
              <a:t>针对新生儿、老年人、孕产妇等特殊人群均可应用</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nSpc>
                <a:spcPts val="1800"/>
              </a:lnSpc>
              <a:spcBef>
                <a:spcPts val="130"/>
              </a:spcBef>
            </a:pPr>
            <a:r>
              <a:rPr kumimoji="1" lang="zh-CN" altLang="en-US" sz="12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二、结构更优，</a:t>
            </a:r>
            <a:r>
              <a:rPr lang="zh-CN"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抗病毒活性更强</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98450" indent="-285750">
              <a:spcBef>
                <a:spcPts val="130"/>
              </a:spcBef>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结合更容易：</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较其它</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，帕拉米韦与天然配体的结构形式更为相似，结合更加容易。</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spcBef>
                <a:spcPts val="130"/>
              </a:spcBef>
              <a:buFont typeface="Wingdings" panose="05000000000000000000" pitchFamily="2" charset="2"/>
              <a:buChar char="Ø"/>
            </a:pPr>
            <a:r>
              <a:rPr kumimoji="1" lang="zh-CN" altLang="en-US" sz="12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结合位点更多：</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相较于其它</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（神经氨酸酶抑制剂），帕拉米韦含</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个极性不同的基团分别作用于流感病毒</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（神经氨酸酶）结构中不同的活性位点区域，抗病毒活性更强。</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indent="0">
              <a:lnSpc>
                <a:spcPts val="1800"/>
              </a:lnSpc>
              <a:spcBef>
                <a:spcPts val="130"/>
              </a:spcBef>
              <a:buFont typeface="Wingdings" panose="05000000000000000000" pitchFamily="2" charset="2"/>
              <a:buNone/>
            </a:pPr>
            <a:r>
              <a:rPr lang="zh-CN" altLang="en-US" sz="1200" b="1" dirty="0">
                <a:solidFill>
                  <a:srgbClr val="FF0000"/>
                </a:solidFill>
                <a:latin typeface="微软雅黑" panose="020B0503020204020204" pitchFamily="34" charset="-122"/>
                <a:ea typeface="微软雅黑" panose="020B0503020204020204" pitchFamily="34" charset="-122"/>
                <a:sym typeface="+mn-ea"/>
              </a:rPr>
              <a:t>三、疗效更强：</a:t>
            </a:r>
          </a:p>
          <a:p>
            <a:pPr marL="298450" indent="-285750">
              <a:lnSpc>
                <a:spcPts val="1800"/>
              </a:lnSpc>
              <a:spcBef>
                <a:spcPts val="130"/>
              </a:spcBef>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sym typeface="+mn-ea"/>
              </a:rPr>
              <a:t>抗病毒活性更强：</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帕拉米韦抗病毒活性为</a:t>
            </a:r>
            <a:r>
              <a:rPr lang="zh-CN" altLang="en-US" sz="1200" dirty="0">
                <a:latin typeface="微软雅黑" panose="020B0503020204020204" pitchFamily="34" charset="-122"/>
                <a:ea typeface="微软雅黑" panose="020B0503020204020204" pitchFamily="34" charset="-122"/>
                <a:sym typeface="+mn-ea"/>
              </a:rPr>
              <a:t>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1600</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倍，对多数流感毒株具有很好的抑制作用；</a:t>
            </a:r>
          </a:p>
          <a:p>
            <a:pPr marL="298450" indent="-285750">
              <a:lnSpc>
                <a:spcPts val="1800"/>
              </a:lnSpc>
              <a:spcBef>
                <a:spcPts val="130"/>
              </a:spcBef>
              <a:buFont typeface="Wingdings" panose="05000000000000000000" pitchFamily="2" charset="2"/>
              <a:buChar char="Ø"/>
            </a:pPr>
            <a:r>
              <a:rPr lang="zh-CN"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起效更快</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ts val="1800"/>
              </a:lnSpc>
              <a:spcBef>
                <a:spcPts val="130"/>
              </a:spcBef>
            </a:pP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帕拉米韦给药24 h 以后解热效果最显著，退热时间比</a:t>
            </a:r>
            <a:r>
              <a:rPr lang="zh-CN" altLang="en-US" sz="1200" dirty="0">
                <a:latin typeface="微软雅黑" panose="020B0503020204020204" pitchFamily="34" charset="-122"/>
                <a:ea typeface="微软雅黑" panose="020B0503020204020204" pitchFamily="34" charset="-122"/>
                <a:sym typeface="+mn-ea"/>
              </a:rPr>
              <a:t>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（神经氨酸酶抑制剂）</a:t>
            </a:r>
            <a:r>
              <a:rPr lang="zh-CN" altLang="en-US" sz="1200" dirty="0">
                <a:latin typeface="微软雅黑" panose="020B0503020204020204" pitchFamily="34" charset="-122"/>
                <a:ea typeface="微软雅黑" panose="020B0503020204020204" pitchFamily="34" charset="-122"/>
                <a:sym typeface="+mn-ea"/>
              </a:rPr>
              <a:t>快</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ts val="1800"/>
              </a:lnSpc>
              <a:spcBef>
                <a:spcPts val="130"/>
              </a:spcBef>
            </a:pP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针对高热、鼻塞、咳嗽、咽喉痛等症状消失时间均明显短于对症治疗组</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，发热</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24h</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缓解率增加</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83.3%</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48h</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缓解率增加</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66.6%</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；咳嗽消失时间加快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83.8%</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，咽喉痛加快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30.3%</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，鼻塞加快</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30.6%</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endPar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marL="12700" indent="0">
              <a:lnSpc>
                <a:spcPts val="1800"/>
              </a:lnSpc>
              <a:spcBef>
                <a:spcPts val="130"/>
              </a:spcBef>
              <a:buFont typeface="Wingdings" panose="05000000000000000000" pitchFamily="2" charset="2"/>
              <a:buNone/>
            </a:pPr>
            <a:r>
              <a:rPr lang="zh-CN" altLang="en-US" sz="1200" b="1" dirty="0">
                <a:solidFill>
                  <a:srgbClr val="FF0000"/>
                </a:solidFill>
                <a:latin typeface="微软雅黑" panose="020B0503020204020204" pitchFamily="34" charset="-122"/>
                <a:ea typeface="微软雅黑" panose="020B0503020204020204" pitchFamily="34" charset="-122"/>
                <a:sym typeface="+mn-ea"/>
              </a:rPr>
              <a:t>四、对重症有效：</a:t>
            </a:r>
          </a:p>
          <a:p>
            <a:pPr marL="298450" indent="-285750">
              <a:lnSpc>
                <a:spcPts val="1800"/>
              </a:lnSpc>
              <a:spcBef>
                <a:spcPts val="130"/>
              </a:spcBef>
              <a:buFont typeface="Wingdings" panose="05000000000000000000" charset="0"/>
              <a:buChar char="Ø"/>
            </a:pPr>
            <a:r>
              <a:rPr lang="zh-CN" altLang="en-US" sz="1200" dirty="0">
                <a:latin typeface="微软雅黑" panose="020B0503020204020204" pitchFamily="34" charset="-122"/>
                <a:ea typeface="微软雅黑" panose="020B0503020204020204" pitchFamily="34" charset="-122"/>
                <a:sym typeface="+mn-ea"/>
              </a:rPr>
              <a:t>我国上市的</a:t>
            </a:r>
            <a:r>
              <a:rPr lang="en-US" altLang="zh-CN" sz="1200" dirty="0">
                <a:latin typeface="微软雅黑" panose="020B0503020204020204" pitchFamily="34" charset="-122"/>
                <a:ea typeface="微软雅黑" panose="020B0503020204020204" pitchFamily="34" charset="-122"/>
                <a:sym typeface="+mn-ea"/>
              </a:rPr>
              <a:t>3</a:t>
            </a:r>
            <a:r>
              <a:rPr lang="zh-CN" altLang="en-US" sz="1200" dirty="0">
                <a:latin typeface="微软雅黑" panose="020B0503020204020204" pitchFamily="34" charset="-122"/>
                <a:ea typeface="微软雅黑" panose="020B0503020204020204" pitchFamily="34" charset="-122"/>
                <a:sym typeface="+mn-ea"/>
              </a:rPr>
              <a:t>种</a:t>
            </a:r>
            <a:r>
              <a:rPr lang="en-US" altLang="zh-CN" sz="1200" dirty="0">
                <a:latin typeface="微软雅黑" panose="020B0503020204020204" pitchFamily="34" charset="-122"/>
                <a:ea typeface="微软雅黑" panose="020B0503020204020204" pitchFamily="34" charset="-122"/>
                <a:sym typeface="+mn-ea"/>
              </a:rPr>
              <a:t>NAI(</a:t>
            </a:r>
            <a:r>
              <a:rPr lang="zh-CN" altLang="en-US" sz="1200" dirty="0">
                <a:latin typeface="微软雅黑" panose="020B0503020204020204" pitchFamily="34" charset="-122"/>
                <a:ea typeface="微软雅黑" panose="020B0503020204020204" pitchFamily="34" charset="-122"/>
                <a:sym typeface="+mn-ea"/>
              </a:rPr>
              <a:t>帕拉米韦、磷酸奥司他韦和扎那米韦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的临床疗效相似，给药途径不同，对于重症流感，由于磷酸奥司他韦药代动力学的研究资料较少、扎那米韦的疗效不确定</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 建议使用帕拉米韦</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dirty="0">
                <a:latin typeface="微软雅黑" panose="020B0503020204020204" pitchFamily="34" charset="-122"/>
                <a:ea typeface="微软雅黑" panose="020B0503020204020204" pitchFamily="34" charset="-122"/>
                <a:sym typeface="+mn-ea"/>
              </a:rPr>
              <a:t>。</a:t>
            </a:r>
            <a:endParaRPr lang="en-US" altLang="zh-CN" sz="1200" dirty="0">
              <a:latin typeface="微软雅黑" panose="020B0503020204020204" pitchFamily="34" charset="-122"/>
              <a:ea typeface="微软雅黑" panose="020B0503020204020204" pitchFamily="34" charset="-122"/>
              <a:sym typeface="+mn-ea"/>
            </a:endParaRPr>
          </a:p>
          <a:p>
            <a:pPr marL="12700">
              <a:lnSpc>
                <a:spcPts val="1800"/>
              </a:lnSpc>
              <a:spcBef>
                <a:spcPts val="130"/>
              </a:spcBef>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五、安全性更高：</a:t>
            </a:r>
          </a:p>
          <a:p>
            <a:pPr marL="298450" indent="-285750">
              <a:lnSpc>
                <a:spcPts val="1800"/>
              </a:lnSpc>
              <a:spcBef>
                <a:spcPts val="130"/>
              </a:spcBef>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耐药率低：</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对流感耐药菌株（</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H5N1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H7N1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H7N7</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H275Y</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等）显示出强大的抑制活性，</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IC</a:t>
            </a:r>
            <a:r>
              <a:rPr lang="en-US" altLang="zh-CN" sz="120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rPr>
              <a:t>半抑制浓度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比口服</a:t>
            </a:r>
            <a:r>
              <a:rPr lang="en-US" altLang="zh-CN" sz="1200" dirty="0">
                <a:latin typeface="微软雅黑" panose="020B0503020204020204" pitchFamily="34" charset="-122"/>
                <a:ea typeface="微软雅黑" panose="020B0503020204020204" pitchFamily="34" charset="-122"/>
                <a:sym typeface="+mn-ea"/>
              </a:rPr>
              <a:t>NAIs</a:t>
            </a:r>
            <a:r>
              <a:rPr kumimoji="1" lang="en-US" altLang="zh-CN" sz="1200" spc="300" dirty="0">
                <a:solidFill>
                  <a:srgbClr val="000000"/>
                </a:solidFill>
                <a:latin typeface="微软雅黑" panose="020B0503020204020204" pitchFamily="34" charset="-122"/>
                <a:ea typeface="微软雅黑" panose="020B0503020204020204" pitchFamily="34" charset="-122"/>
                <a:sym typeface="+mn-ea"/>
              </a:rPr>
              <a:t>(</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低</a:t>
            </a:r>
            <a:r>
              <a:rPr lang="en-US" altLang="zh-CN" sz="1200" dirty="0">
                <a:latin typeface="微软雅黑" panose="020B0503020204020204" pitchFamily="34" charset="-122"/>
                <a:ea typeface="微软雅黑" panose="020B0503020204020204" pitchFamily="34" charset="-122"/>
                <a:sym typeface="+mn-ea"/>
              </a:rPr>
              <a:t>10-20</a:t>
            </a:r>
            <a:r>
              <a:rPr lang="zh-CN" altLang="en-US" sz="1200" dirty="0">
                <a:latin typeface="微软雅黑" panose="020B0503020204020204" pitchFamily="34" charset="-122"/>
                <a:ea typeface="微软雅黑" panose="020B0503020204020204" pitchFamily="34" charset="-122"/>
                <a:sym typeface="+mn-ea"/>
              </a:rPr>
              <a:t>倍</a:t>
            </a:r>
            <a:r>
              <a:rPr lang="en-US" altLang="zh-CN" sz="1200"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spc="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pPr marL="298450" indent="-285750">
              <a:lnSpc>
                <a:spcPts val="1800"/>
              </a:lnSpc>
              <a:spcBef>
                <a:spcPts val="130"/>
              </a:spcBef>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sym typeface="+mn-ea"/>
              </a:rPr>
              <a:t>不良反应更低：</a:t>
            </a:r>
            <a:r>
              <a:rPr lang="zh-CN" altLang="en-US" sz="1200" dirty="0">
                <a:latin typeface="微软雅黑" panose="020B0503020204020204" pitchFamily="34" charset="-122"/>
                <a:ea typeface="微软雅黑" panose="020B0503020204020204" pitchFamily="34" charset="-122"/>
                <a:sym typeface="+mn-ea"/>
              </a:rPr>
              <a:t>一项III期研究显示，帕拉米韦组（300mg）总不良反应发生率较口服</a:t>
            </a:r>
            <a:r>
              <a:rPr lang="en-US" altLang="zh-CN" sz="1200" dirty="0">
                <a:latin typeface="微软雅黑" panose="020B0503020204020204" pitchFamily="34" charset="-122"/>
                <a:ea typeface="微软雅黑" panose="020B0503020204020204" pitchFamily="34" charset="-122"/>
                <a:sym typeface="+mn-ea"/>
              </a:rPr>
              <a:t>NAI</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神经氨酸酶抑制剂</a:t>
            </a:r>
            <a:r>
              <a:rPr kumimoji="1" lang="en-US" altLang="zh-CN" sz="1200"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对照组降低6%（P=0.0382），特别是“恶心”、“呕吐”帕拉米韦组发生率仅0.5%及0%，相对于对照组降低</a:t>
            </a:r>
            <a:r>
              <a:rPr lang="en-US" altLang="zh-CN" sz="1200" dirty="0">
                <a:latin typeface="微软雅黑" panose="020B0503020204020204" pitchFamily="34" charset="-122"/>
                <a:ea typeface="微软雅黑" panose="020B0503020204020204" pitchFamily="34" charset="-122"/>
                <a:sym typeface="+mn-ea"/>
              </a:rPr>
              <a:t>3.9</a:t>
            </a:r>
            <a:r>
              <a:rPr lang="zh-CN" altLang="en-US" sz="1200" dirty="0">
                <a:latin typeface="微软雅黑" panose="020B0503020204020204" pitchFamily="34" charset="-122"/>
                <a:ea typeface="微软雅黑" panose="020B0503020204020204" pitchFamily="34" charset="-122"/>
                <a:sym typeface="+mn-ea"/>
              </a:rPr>
              <a:t>%及2.5%；帕拉米韦组未观察到严重不良反应，相对于对照组显著降低</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%（p=0.0058）</a:t>
            </a:r>
            <a:r>
              <a:rPr lang="en-US" altLang="zh-CN" sz="1200" baseline="30000" dirty="0">
                <a:solidFill>
                  <a:srgbClr val="FF0000"/>
                </a:solidFill>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a:t>
            </a:r>
            <a:endParaRPr lang="zh-CN" altLang="en-US" sz="1200" spc="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11"/>
          <p:cNvSpPr/>
          <p:nvPr/>
        </p:nvSpPr>
        <p:spPr>
          <a:xfrm>
            <a:off x="267883" y="5918200"/>
            <a:ext cx="11574232" cy="698500"/>
          </a:xfrm>
          <a:prstGeom prst="rect">
            <a:avLst/>
          </a:prstGeom>
        </p:spPr>
        <p:txBody>
          <a:bodyPr wrap="square">
            <a:noAutofit/>
          </a:bodyPr>
          <a:lstStyle/>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1.塩野義製薬株式会社. ラピアクタ非臨床試験の概括評価[EB/OL]. (2010-05-28)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 蔡燕萍.帕拉米韦治疗儿童疑似流感的疗效与安全性分析.临床医药文献杂志. 2018;5(60):62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3.</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中国医师协会呼吸医师分会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合理应用抗流行性感冒病毒药物治疗流行性感冒专家共识</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(2016</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)[J].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中华内科杂志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,2016,55(3):244-248.           </a:t>
            </a:r>
          </a:p>
          <a:p>
            <a:pPr indent="0">
              <a:buFont typeface="+mj-lt"/>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4.</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Masanori Kobayashi, et al. Therapeutic efficacy of peramivir against H5N1 highly pathogenic avian influenza viruses harboring the neuraminidase H275Y mutation. Antiviral Research 139 (2017) 41e48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custDataLst>
              <p:tags r:id="rId1"/>
            </p:custDataLst>
          </p:nvPr>
        </p:nvSpPr>
        <p:spPr>
          <a:xfrm>
            <a:off x="552450" y="241300"/>
            <a:ext cx="3449320" cy="346710"/>
          </a:xfrm>
          <a:prstGeom prst="rect">
            <a:avLst/>
          </a:prstGeom>
        </p:spPr>
        <p:txBody>
          <a:bodyPr vert="horz" wrap="square" lIns="0" tIns="0" rIns="0" bIns="0"/>
          <a:lstStyle/>
          <a:p>
            <a:pPr algn="l" rtl="0" eaLnBrk="0">
              <a:lnSpc>
                <a:spcPct val="54000"/>
              </a:lnSpc>
            </a:pPr>
            <a:endParaRPr lang="en-US" altLang="en-US" sz="100" b="1" dirty="0"/>
          </a:p>
          <a:p>
            <a:pPr marL="12700" algn="l" rtl="0" eaLnBrk="0">
              <a:lnSpc>
                <a:spcPct val="91000"/>
              </a:lnSpc>
            </a:pPr>
            <a:r>
              <a:rPr lang="zh-CN" sz="2450" b="1" spc="50" dirty="0">
                <a:solidFill>
                  <a:srgbClr val="006EB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创新性</a:t>
            </a:r>
          </a:p>
        </p:txBody>
      </p:sp>
      <p:sp>
        <p:nvSpPr>
          <p:cNvPr id="7" name="object 7"/>
          <p:cNvSpPr txBox="1"/>
          <p:nvPr/>
        </p:nvSpPr>
        <p:spPr>
          <a:xfrm>
            <a:off x="762001" y="807302"/>
            <a:ext cx="10727266" cy="5110502"/>
          </a:xfrm>
          <a:prstGeom prst="rect">
            <a:avLst/>
          </a:prstGeom>
        </p:spPr>
        <p:txBody>
          <a:bodyPr vert="horz" wrap="square" lIns="0" tIns="16510" rIns="0" bIns="0" rtlCol="0">
            <a:spAutoFit/>
          </a:bodyPr>
          <a:lstStyle/>
          <a:p>
            <a:pPr marL="12700" indent="0" algn="just">
              <a:lnSpc>
                <a:spcPct val="150000"/>
              </a:lnSpc>
              <a:spcBef>
                <a:spcPts val="130"/>
              </a:spcBef>
              <a:buFont typeface="Wingdings" panose="05000000000000000000" charset="0"/>
              <a:buNone/>
            </a:pPr>
            <a:r>
              <a:rPr kumimoji="1" lang="zh-CN" altLang="en-US" sz="2000" b="1" spc="30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应用创新：</a:t>
            </a:r>
            <a:endParaRPr kumimoji="1" lang="zh-CN" sz="2000" spc="30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输液时间更短</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每日单次给药：</a:t>
            </a:r>
            <a:endParaRPr lang="en-US" altLang="zh-CN" sz="1600" b="1" dirty="0">
              <a:latin typeface="微软雅黑" panose="020B0503020204020204" pitchFamily="34" charset="-122"/>
              <a:ea typeface="微软雅黑" panose="020B0503020204020204" pitchFamily="34" charset="-122"/>
              <a:sym typeface="+mn-ea"/>
            </a:endParaRP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本品输液15min以上即可，患者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尤其是儿童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依从性提高</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参照品</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需要输液30min以上；</a:t>
            </a:r>
          </a:p>
          <a:p>
            <a:pPr marL="12700">
              <a:lnSpc>
                <a:spcPct val="150000"/>
              </a:lnSpc>
              <a:spcBef>
                <a:spcPts val="130"/>
              </a:spcBef>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本品静脉给药半衰期约</a:t>
            </a:r>
            <a:r>
              <a:rPr lang="en-US" altLang="zh-CN" sz="1600" dirty="0">
                <a:latin typeface="微软雅黑" panose="020B0503020204020204" pitchFamily="34" charset="-122"/>
                <a:ea typeface="微软雅黑" panose="020B0503020204020204" pitchFamily="34" charset="-122"/>
                <a:sym typeface="+mn-ea"/>
              </a:rPr>
              <a:t>24h</a:t>
            </a:r>
            <a:r>
              <a:rPr lang="zh-CN" altLang="en-US" sz="1600" dirty="0">
                <a:latin typeface="微软雅黑" panose="020B0503020204020204" pitchFamily="34" charset="-122"/>
                <a:ea typeface="微软雅黑" panose="020B0503020204020204" pitchFamily="34" charset="-122"/>
                <a:sym typeface="+mn-ea"/>
              </a:rPr>
              <a:t>，一天给药一次即可；相较于</a:t>
            </a:r>
            <a:r>
              <a:rPr lang="zh-CN" altLang="zh-CN" sz="1600" dirty="0">
                <a:latin typeface="微软雅黑" panose="020B0503020204020204" pitchFamily="34" charset="-122"/>
                <a:ea typeface="微软雅黑" panose="020B0503020204020204" pitchFamily="34" charset="-122"/>
                <a:sym typeface="+mn-ea"/>
              </a:rPr>
              <a:t>其它抗流感药</a:t>
            </a:r>
            <a:r>
              <a:rPr lang="zh-CN" altLang="en-US" sz="1600" dirty="0">
                <a:latin typeface="微软雅黑" panose="020B0503020204020204" pitchFamily="34" charset="-122"/>
                <a:ea typeface="微软雅黑" panose="020B0503020204020204" pitchFamily="34" charset="-122"/>
                <a:sym typeface="+mn-ea"/>
              </a:rPr>
              <a:t>（一天给药两次以上）减少给药频率，提升患者依从性；</a:t>
            </a: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液体少、特殊人群用药更优</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本品输液量共计30~50ml液体量即可，较</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参照品</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帕拉米韦氯化钠100ml/瓶的液体量，针对部分不适宜大量补液特殊患者更为有利；</a:t>
            </a:r>
          </a:p>
          <a:p>
            <a:pPr marL="298450" indent="-285750" algn="l">
              <a:lnSpc>
                <a:spcPct val="150000"/>
              </a:lnSpc>
              <a:spcBef>
                <a:spcPts val="13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稳定性好</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gn="l">
              <a:lnSpc>
                <a:spcPct val="150000"/>
              </a:lnSpc>
              <a:spcBef>
                <a:spcPts val="13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我司帕拉米韦注射液有效期为36个月，参照品有效期为24个月；</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98450" indent="-285750">
              <a:lnSpc>
                <a:spcPct val="150000"/>
              </a:lnSpc>
              <a:spcBef>
                <a:spcPts val="420"/>
              </a:spcBef>
              <a:buFont typeface="Wingdings" panose="05000000000000000000" pitchFamily="2" charset="2"/>
              <a:buChar char="Ø"/>
            </a:pPr>
            <a:r>
              <a:rPr lang="en-US" altLang="zh-CN"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易于运输及保存</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12700">
              <a:lnSpc>
                <a:spcPct val="150000"/>
              </a:lnSpc>
              <a:spcBef>
                <a:spcPts val="420"/>
              </a:spcBef>
            </a:pPr>
            <a:r>
              <a:rPr lang="zh-CN" altLang="en-US" sz="1600" dirty="0">
                <a:latin typeface="微软雅黑" panose="020B0503020204020204" pitchFamily="34" charset="-122"/>
                <a:ea typeface="微软雅黑" panose="020B0503020204020204" pitchFamily="34" charset="-122"/>
                <a:sym typeface="+mn-ea"/>
              </a:rPr>
              <a:t>     参照品大容量注射剂（</a:t>
            </a:r>
            <a:r>
              <a:rPr lang="en-US" altLang="zh-CN" sz="1600" dirty="0">
                <a:latin typeface="微软雅黑" panose="020B0503020204020204" pitchFamily="34" charset="-122"/>
                <a:ea typeface="微软雅黑" panose="020B0503020204020204" pitchFamily="34" charset="-122"/>
                <a:sym typeface="+mn-ea"/>
              </a:rPr>
              <a:t>100ml)</a:t>
            </a:r>
            <a:r>
              <a:rPr lang="zh-CN" altLang="en-US" sz="1600" dirty="0">
                <a:latin typeface="微软雅黑" panose="020B0503020204020204" pitchFamily="34" charset="-122"/>
                <a:ea typeface="微软雅黑" panose="020B0503020204020204" pitchFamily="34" charset="-122"/>
                <a:sym typeface="+mn-ea"/>
              </a:rPr>
              <a:t>，本品作为小容量注射剂（</a:t>
            </a:r>
            <a:r>
              <a:rPr lang="en-US" altLang="zh-CN" sz="1600" dirty="0">
                <a:latin typeface="微软雅黑" panose="020B0503020204020204" pitchFamily="34" charset="-122"/>
                <a:ea typeface="微软雅黑" panose="020B0503020204020204" pitchFamily="34" charset="-122"/>
                <a:sym typeface="+mn-ea"/>
              </a:rPr>
              <a:t>15ml)</a:t>
            </a:r>
            <a:r>
              <a:rPr lang="zh-CN" altLang="en-US" sz="1600" dirty="0">
                <a:latin typeface="微软雅黑" panose="020B0503020204020204" pitchFamily="34" charset="-122"/>
                <a:ea typeface="微软雅黑" panose="020B0503020204020204" pitchFamily="34" charset="-122"/>
                <a:sym typeface="+mn-ea"/>
              </a:rPr>
              <a:t>，体积小、重量轻、运输更便利。   </a:t>
            </a:r>
            <a:endParaRPr lang="en-US" altLang="zh-CN" sz="1600" dirty="0">
              <a:latin typeface="微软雅黑" panose="020B0503020204020204" pitchFamily="34" charset="-122"/>
              <a:ea typeface="微软雅黑" panose="020B0503020204020204" pitchFamily="34" charset="-122"/>
              <a:sym typeface="+mn-ea"/>
            </a:endParaRPr>
          </a:p>
          <a:p>
            <a:pPr marL="12700">
              <a:lnSpc>
                <a:spcPct val="150000"/>
              </a:lnSpc>
              <a:spcBef>
                <a:spcPts val="420"/>
              </a:spcBef>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参</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照品需遮光、密闭，25℃以下</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sym typeface="+mn-ea"/>
              </a:rPr>
              <a:t>本品无需冷藏，密闭</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不超过30℃保存即可</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10d1b6a-cee6-4930-9b50-f85a649eed43"/>
  <p:tag name="COMMONDATA" val="eyJoZGlkIjoiNzdhNTZmOTNiNWY3MGViMzZkZDViNjJiOWY5N2YxOD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a4ae531c-e8a1-4b2b-9186-a1c517d9cb75}"/>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294,&quot;width&quot;:13913.333858267717}"/>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2571</Words>
  <Application>Microsoft Office PowerPoint</Application>
  <PresentationFormat>宽屏</PresentationFormat>
  <Paragraphs>179</Paragraphs>
  <Slides>11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等线 Light</vt:lpstr>
      <vt:lpstr>华文细黑</vt:lpstr>
      <vt:lpstr>宋体</vt:lpstr>
      <vt:lpstr>微软雅黑</vt:lpstr>
      <vt:lpstr>Arial</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何 欣霞</dc:creator>
  <cp:lastModifiedBy>zr6632</cp:lastModifiedBy>
  <cp:revision>202</cp:revision>
  <dcterms:created xsi:type="dcterms:W3CDTF">2021-11-22T03:23:00Z</dcterms:created>
  <dcterms:modified xsi:type="dcterms:W3CDTF">2023-07-13T09:28:23Z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0D377E0ABEA64891AC00B54BB498B1EF_13</vt:lpwstr>
  </property>
</Properties>
</file>